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91" r:id="rId2"/>
    <p:sldId id="499" r:id="rId3"/>
    <p:sldId id="470" r:id="rId4"/>
    <p:sldId id="564" r:id="rId5"/>
    <p:sldId id="598" r:id="rId6"/>
    <p:sldId id="508" r:id="rId7"/>
    <p:sldId id="595" r:id="rId8"/>
    <p:sldId id="557" r:id="rId9"/>
    <p:sldId id="534" r:id="rId10"/>
    <p:sldId id="559" r:id="rId11"/>
    <p:sldId id="500" r:id="rId12"/>
    <p:sldId id="509" r:id="rId13"/>
    <p:sldId id="558" r:id="rId14"/>
    <p:sldId id="613" r:id="rId15"/>
    <p:sldId id="609" r:id="rId16"/>
    <p:sldId id="447" r:id="rId17"/>
    <p:sldId id="452" r:id="rId18"/>
    <p:sldId id="543" r:id="rId19"/>
    <p:sldId id="544" r:id="rId20"/>
    <p:sldId id="505" r:id="rId21"/>
    <p:sldId id="538" r:id="rId22"/>
    <p:sldId id="599" r:id="rId23"/>
    <p:sldId id="541" r:id="rId24"/>
    <p:sldId id="448" r:id="rId25"/>
    <p:sldId id="449" r:id="rId26"/>
    <p:sldId id="545" r:id="rId27"/>
    <p:sldId id="442" r:id="rId28"/>
    <p:sldId id="560" r:id="rId29"/>
    <p:sldId id="617" r:id="rId30"/>
    <p:sldId id="614" r:id="rId31"/>
    <p:sldId id="585" r:id="rId32"/>
    <p:sldId id="586" r:id="rId33"/>
    <p:sldId id="587" r:id="rId34"/>
    <p:sldId id="588" r:id="rId35"/>
    <p:sldId id="589" r:id="rId36"/>
    <p:sldId id="590" r:id="rId37"/>
    <p:sldId id="615" r:id="rId38"/>
    <p:sldId id="592" r:id="rId39"/>
    <p:sldId id="610" r:id="rId40"/>
    <p:sldId id="570" r:id="rId41"/>
    <p:sldId id="571" r:id="rId42"/>
    <p:sldId id="591" r:id="rId43"/>
    <p:sldId id="600" r:id="rId44"/>
    <p:sldId id="611" r:id="rId45"/>
    <p:sldId id="612" r:id="rId46"/>
    <p:sldId id="574" r:id="rId47"/>
    <p:sldId id="597" r:id="rId48"/>
    <p:sldId id="616" r:id="rId49"/>
    <p:sldId id="584" r:id="rId50"/>
    <p:sldId id="547" r:id="rId51"/>
    <p:sldId id="548" r:id="rId52"/>
    <p:sldId id="549" r:id="rId53"/>
    <p:sldId id="594" r:id="rId54"/>
    <p:sldId id="550" r:id="rId55"/>
    <p:sldId id="551" r:id="rId56"/>
    <p:sldId id="552" r:id="rId57"/>
    <p:sldId id="602" r:id="rId58"/>
    <p:sldId id="608" r:id="rId59"/>
    <p:sldId id="553" r:id="rId60"/>
    <p:sldId id="554" r:id="rId61"/>
    <p:sldId id="618" r:id="rId62"/>
    <p:sldId id="619" r:id="rId63"/>
    <p:sldId id="620" r:id="rId64"/>
    <p:sldId id="621" r:id="rId65"/>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4" autoAdjust="0"/>
    <p:restoredTop sz="95144" autoAdjust="0"/>
  </p:normalViewPr>
  <p:slideViewPr>
    <p:cSldViewPr>
      <p:cViewPr>
        <p:scale>
          <a:sx n="72" d="100"/>
          <a:sy n="72" d="100"/>
        </p:scale>
        <p:origin x="-124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______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839133724537059"/>
          <c:y val="0.13978119634172989"/>
          <c:w val="0.72498666055044669"/>
          <c:h val="0.72043760731654016"/>
        </c:manualLayout>
      </c:layout>
      <c:barChart>
        <c:barDir val="bar"/>
        <c:grouping val="clustered"/>
        <c:varyColors val="0"/>
        <c:ser>
          <c:idx val="0"/>
          <c:order val="0"/>
          <c:tx>
            <c:strRef>
              <c:f>'Sheet1 (2)'!$B$2</c:f>
              <c:strCache>
                <c:ptCount val="1"/>
                <c:pt idx="0">
                  <c:v>東京</c:v>
                </c:pt>
              </c:strCache>
            </c:strRef>
          </c:tx>
          <c:spPr>
            <a:pattFill prst="pct70">
              <a:fgClr>
                <a:srgbClr val="0070C0"/>
              </a:fgClr>
              <a:bgClr>
                <a:schemeClr val="bg1"/>
              </a:bgClr>
            </a:pattFill>
            <a:ln w="12700">
              <a:solidFill>
                <a:schemeClr val="tx1"/>
              </a:solidFill>
            </a:ln>
          </c:spPr>
          <c:invertIfNegative val="0"/>
          <c:dPt>
            <c:idx val="0"/>
            <c:invertIfNegative val="0"/>
            <c:bubble3D val="0"/>
            <c:spPr>
              <a:solidFill>
                <a:schemeClr val="bg1"/>
              </a:solidFill>
              <a:ln w="12700">
                <a:solidFill>
                  <a:schemeClr val="tx1"/>
                </a:solidFill>
              </a:ln>
            </c:spPr>
          </c:dPt>
          <c:dPt>
            <c:idx val="2"/>
            <c:invertIfNegative val="0"/>
            <c:bubble3D val="0"/>
            <c:spPr>
              <a:solidFill>
                <a:schemeClr val="bg1"/>
              </a:solidFill>
              <a:ln w="12700">
                <a:solidFill>
                  <a:schemeClr val="tx1"/>
                </a:solidFill>
              </a:ln>
            </c:spPr>
          </c:dPt>
          <c:cat>
            <c:numRef>
              <c:f>'Sheet1 (2)'!$A$3:$A$5</c:f>
              <c:numCache>
                <c:formatCode>General</c:formatCode>
                <c:ptCount val="3"/>
              </c:numCache>
            </c:numRef>
          </c:cat>
          <c:val>
            <c:numRef>
              <c:f>'Sheet1 (2)'!$B$3:$B$5</c:f>
              <c:numCache>
                <c:formatCode>0.00</c:formatCode>
                <c:ptCount val="3"/>
                <c:pt idx="0">
                  <c:v>2.4666666666666668</c:v>
                </c:pt>
                <c:pt idx="1">
                  <c:v>2.4666666666666668</c:v>
                </c:pt>
                <c:pt idx="2">
                  <c:v>3.8333333333333335</c:v>
                </c:pt>
              </c:numCache>
            </c:numRef>
          </c:val>
        </c:ser>
        <c:dLbls>
          <c:showLegendKey val="0"/>
          <c:showVal val="0"/>
          <c:showCatName val="0"/>
          <c:showSerName val="0"/>
          <c:showPercent val="0"/>
          <c:showBubbleSize val="0"/>
        </c:dLbls>
        <c:gapWidth val="150"/>
        <c:axId val="177095168"/>
        <c:axId val="34880256"/>
      </c:barChart>
      <c:barChart>
        <c:barDir val="bar"/>
        <c:grouping val="clustered"/>
        <c:varyColors val="0"/>
        <c:ser>
          <c:idx val="1"/>
          <c:order val="1"/>
          <c:tx>
            <c:strRef>
              <c:f>'Sheet1 (2)'!$C$2</c:f>
              <c:strCache>
                <c:ptCount val="1"/>
                <c:pt idx="0">
                  <c:v>新大阪</c:v>
                </c:pt>
              </c:strCache>
            </c:strRef>
          </c:tx>
          <c:spPr>
            <a:solidFill>
              <a:schemeClr val="bg1"/>
            </a:solidFill>
            <a:ln w="12700">
              <a:solidFill>
                <a:schemeClr val="tx1"/>
              </a:solidFill>
            </a:ln>
          </c:spPr>
          <c:invertIfNegative val="0"/>
          <c:dPt>
            <c:idx val="1"/>
            <c:invertIfNegative val="0"/>
            <c:bubble3D val="0"/>
            <c:spPr>
              <a:pattFill prst="pct70">
                <a:fgClr>
                  <a:schemeClr val="accent1"/>
                </a:fgClr>
                <a:bgClr>
                  <a:schemeClr val="bg1"/>
                </a:bgClr>
              </a:pattFill>
              <a:ln w="12700">
                <a:solidFill>
                  <a:schemeClr val="tx1"/>
                </a:solidFill>
              </a:ln>
            </c:spPr>
          </c:dPt>
          <c:cat>
            <c:numRef>
              <c:f>'Sheet1 (2)'!$A$3:$A$5</c:f>
              <c:numCache>
                <c:formatCode>General</c:formatCode>
                <c:ptCount val="3"/>
              </c:numCache>
            </c:numRef>
          </c:cat>
          <c:val>
            <c:numRef>
              <c:f>'Sheet1 (2)'!$C$3:$C$5</c:f>
              <c:numCache>
                <c:formatCode>0.00</c:formatCode>
                <c:ptCount val="3"/>
                <c:pt idx="0">
                  <c:v>1.2833333333333332</c:v>
                </c:pt>
                <c:pt idx="1">
                  <c:v>2.4500000000000002</c:v>
                </c:pt>
                <c:pt idx="2">
                  <c:v>2.4500000000000002</c:v>
                </c:pt>
              </c:numCache>
            </c:numRef>
          </c:val>
        </c:ser>
        <c:dLbls>
          <c:showLegendKey val="0"/>
          <c:showVal val="0"/>
          <c:showCatName val="0"/>
          <c:showSerName val="0"/>
          <c:showPercent val="0"/>
          <c:showBubbleSize val="0"/>
        </c:dLbls>
        <c:gapWidth val="150"/>
        <c:axId val="177096192"/>
        <c:axId val="34880832"/>
      </c:barChart>
      <c:catAx>
        <c:axId val="177095168"/>
        <c:scaling>
          <c:orientation val="minMax"/>
        </c:scaling>
        <c:delete val="0"/>
        <c:axPos val="l"/>
        <c:numFmt formatCode="General" sourceLinked="1"/>
        <c:majorTickMark val="none"/>
        <c:minorTickMark val="none"/>
        <c:tickLblPos val="low"/>
        <c:spPr>
          <a:ln w="381000">
            <a:solidFill>
              <a:schemeClr val="bg1">
                <a:lumMod val="85000"/>
              </a:schemeClr>
            </a:solidFill>
          </a:ln>
        </c:spPr>
        <c:txPr>
          <a:bodyPr anchor="ctr" anchorCtr="0"/>
          <a:lstStyle/>
          <a:p>
            <a:pPr>
              <a:defRPr sz="1050">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34880256"/>
        <c:crosses val="autoZero"/>
        <c:auto val="1"/>
        <c:lblAlgn val="ctr"/>
        <c:lblOffset val="100"/>
        <c:noMultiLvlLbl val="0"/>
      </c:catAx>
      <c:valAx>
        <c:axId val="34880256"/>
        <c:scaling>
          <c:orientation val="minMax"/>
          <c:max val="4"/>
          <c:min val="-4"/>
        </c:scaling>
        <c:delete val="1"/>
        <c:axPos val="b"/>
        <c:majorGridlines/>
        <c:numFmt formatCode="\ #,##0;" sourceLinked="0"/>
        <c:majorTickMark val="out"/>
        <c:minorTickMark val="none"/>
        <c:tickLblPos val="nextTo"/>
        <c:crossAx val="177095168"/>
        <c:crosses val="autoZero"/>
        <c:crossBetween val="between"/>
      </c:valAx>
      <c:valAx>
        <c:axId val="34880832"/>
        <c:scaling>
          <c:orientation val="maxMin"/>
          <c:max val="4"/>
          <c:min val="-4"/>
        </c:scaling>
        <c:delete val="0"/>
        <c:axPos val="t"/>
        <c:numFmt formatCode="\ #,##0;" sourceLinked="0"/>
        <c:majorTickMark val="out"/>
        <c:minorTickMark val="none"/>
        <c:tickLblPos val="nextTo"/>
        <c:txPr>
          <a:bodyPr/>
          <a:lstStyle/>
          <a:p>
            <a:pPr>
              <a:defRPr sz="700"/>
            </a:pPr>
            <a:endParaRPr lang="ja-JP"/>
          </a:p>
        </c:txPr>
        <c:crossAx val="177096192"/>
        <c:crosses val="max"/>
        <c:crossBetween val="between"/>
        <c:majorUnit val="1"/>
      </c:valAx>
      <c:catAx>
        <c:axId val="177096192"/>
        <c:scaling>
          <c:orientation val="minMax"/>
        </c:scaling>
        <c:delete val="1"/>
        <c:axPos val="r"/>
        <c:numFmt formatCode="General" sourceLinked="1"/>
        <c:majorTickMark val="out"/>
        <c:minorTickMark val="none"/>
        <c:tickLblPos val="nextTo"/>
        <c:crossAx val="34880832"/>
        <c:crosses val="autoZero"/>
        <c:auto val="1"/>
        <c:lblAlgn val="ctr"/>
        <c:lblOffset val="100"/>
        <c:noMultiLvlLbl val="0"/>
      </c:catAx>
      <c:spPr>
        <a:ln w="12700"/>
      </c:spPr>
    </c:plotArea>
    <c:plotVisOnly val="1"/>
    <c:dispBlanksAs val="gap"/>
    <c:showDLblsOverMax val="0"/>
  </c:chart>
  <c:txPr>
    <a:bodyPr/>
    <a:lstStyle/>
    <a:p>
      <a:pPr>
        <a:defRPr sz="1000">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cdr:x>
      <cdr:y>0.2205</cdr:y>
    </cdr:from>
    <cdr:to>
      <cdr:x>0.17997</cdr:x>
      <cdr:y>0.31952</cdr:y>
    </cdr:to>
    <cdr:sp macro="" textlink="">
      <cdr:nvSpPr>
        <cdr:cNvPr id="2" name="正方形/長方形 1"/>
        <cdr:cNvSpPr/>
      </cdr:nvSpPr>
      <cdr:spPr>
        <a:xfrm xmlns:a="http://schemas.openxmlformats.org/drawingml/2006/main">
          <a:off x="0" y="468051"/>
          <a:ext cx="829394" cy="210185"/>
        </a:xfrm>
        <a:prstGeom xmlns:a="http://schemas.openxmlformats.org/drawingml/2006/main" prst="rect">
          <a:avLst/>
        </a:prstGeom>
        <a:noFill xmlns:a="http://schemas.openxmlformats.org/drawingml/2006/main"/>
        <a:ln xmlns:a="http://schemas.openxmlformats.org/drawingml/2006/main" w="127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nchorCtr="0"/>
        <a:lstStyle xmlns:a="http://schemas.openxmlformats.org/drawingml/2006/main"/>
        <a:p xmlns:a="http://schemas.openxmlformats.org/drawingml/2006/main">
          <a:pPr algn="l"/>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金沢開業前</a:t>
          </a:r>
        </a:p>
      </cdr:txBody>
    </cdr:sp>
  </cdr:relSizeAnchor>
  <cdr:relSizeAnchor xmlns:cdr="http://schemas.openxmlformats.org/drawingml/2006/chartDrawing">
    <cdr:from>
      <cdr:x>0.00118</cdr:x>
      <cdr:y>0.43153</cdr:y>
    </cdr:from>
    <cdr:to>
      <cdr:x>0.30052</cdr:x>
      <cdr:y>0.54275</cdr:y>
    </cdr:to>
    <cdr:sp macro="" textlink="">
      <cdr:nvSpPr>
        <cdr:cNvPr id="3" name="正方形/長方形 2"/>
        <cdr:cNvSpPr/>
      </cdr:nvSpPr>
      <cdr:spPr>
        <a:xfrm xmlns:a="http://schemas.openxmlformats.org/drawingml/2006/main">
          <a:off x="5437" y="915990"/>
          <a:ext cx="1379530" cy="236076"/>
        </a:xfrm>
        <a:prstGeom xmlns:a="http://schemas.openxmlformats.org/drawingml/2006/main" prst="rect">
          <a:avLst/>
        </a:prstGeom>
        <a:noFill xmlns:a="http://schemas.openxmlformats.org/drawingml/2006/main"/>
        <a:ln xmlns:a="http://schemas.openxmlformats.org/drawingml/2006/main" w="127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rIns="0" anchor="ctr" anchorCtr="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金沢開業後＜現在＞</a:t>
          </a:r>
        </a:p>
      </cdr:txBody>
    </cdr:sp>
  </cdr:relSizeAnchor>
  <cdr:relSizeAnchor xmlns:cdr="http://schemas.openxmlformats.org/drawingml/2006/chartDrawing">
    <cdr:from>
      <cdr:x>0.00488</cdr:x>
      <cdr:y>0.69369</cdr:y>
    </cdr:from>
    <cdr:to>
      <cdr:x>0.19238</cdr:x>
      <cdr:y>0.79271</cdr:y>
    </cdr:to>
    <cdr:sp macro="" textlink="">
      <cdr:nvSpPr>
        <cdr:cNvPr id="4" name="正方形/長方形 3"/>
        <cdr:cNvSpPr/>
      </cdr:nvSpPr>
      <cdr:spPr>
        <a:xfrm xmlns:a="http://schemas.openxmlformats.org/drawingml/2006/main">
          <a:off x="22475" y="1472457"/>
          <a:ext cx="864097" cy="210186"/>
        </a:xfrm>
        <a:prstGeom xmlns:a="http://schemas.openxmlformats.org/drawingml/2006/main" prst="rect">
          <a:avLst/>
        </a:prstGeom>
        <a:noFill xmlns:a="http://schemas.openxmlformats.org/drawingml/2006/main"/>
        <a:ln xmlns:a="http://schemas.openxmlformats.org/drawingml/2006/main" w="127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nchorCtr="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r>
            <a:rPr lang="ja-JP" altLang="en-US"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全線開業後</a:t>
          </a:r>
        </a:p>
      </cdr:txBody>
    </cdr:sp>
  </cdr:relSizeAnchor>
  <cdr:relSizeAnchor xmlns:cdr="http://schemas.openxmlformats.org/drawingml/2006/chartDrawing">
    <cdr:from>
      <cdr:x>0.46226</cdr:x>
      <cdr:y>0.14234</cdr:y>
    </cdr:from>
    <cdr:to>
      <cdr:x>0.54378</cdr:x>
      <cdr:y>0.85473</cdr:y>
    </cdr:to>
    <cdr:sp macro="" textlink="">
      <cdr:nvSpPr>
        <cdr:cNvPr id="5" name="正方形/長方形 4"/>
        <cdr:cNvSpPr/>
      </cdr:nvSpPr>
      <cdr:spPr>
        <a:xfrm xmlns:a="http://schemas.openxmlformats.org/drawingml/2006/main">
          <a:off x="2130310" y="302144"/>
          <a:ext cx="375686" cy="1512160"/>
        </a:xfrm>
        <a:prstGeom xmlns:a="http://schemas.openxmlformats.org/drawingml/2006/main" prst="rect">
          <a:avLst/>
        </a:prstGeom>
        <a:solidFill xmlns:a="http://schemas.openxmlformats.org/drawingml/2006/main">
          <a:schemeClr val="bg1"/>
        </a:solidFill>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vert="eaVert" anchor="ctr" anchorCtr="1"/>
        <a:lstStyle xmlns:a="http://schemas.openxmlformats.org/drawingml/2006/main"/>
        <a:p xmlns:a="http://schemas.openxmlformats.org/drawingml/2006/main">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北陸（金沢）</a:t>
          </a:r>
          <a:endParaRPr 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cdr:txBody>
    </cdr:sp>
  </cdr:relSizeAnchor>
  <cdr:relSizeAnchor xmlns:cdr="http://schemas.openxmlformats.org/drawingml/2006/chartDrawing">
    <cdr:from>
      <cdr:x>0.5625</cdr:x>
      <cdr:y>0.01697</cdr:y>
    </cdr:from>
    <cdr:to>
      <cdr:x>0.60938</cdr:x>
      <cdr:y>0.12055</cdr:y>
    </cdr:to>
    <cdr:sp macro="" textlink="">
      <cdr:nvSpPr>
        <cdr:cNvPr id="9" name="正方形/長方形 8"/>
        <cdr:cNvSpPr/>
      </cdr:nvSpPr>
      <cdr:spPr>
        <a:xfrm xmlns:a="http://schemas.openxmlformats.org/drawingml/2006/main">
          <a:off x="2592289" y="36027"/>
          <a:ext cx="216024" cy="219856"/>
        </a:xfrm>
        <a:prstGeom xmlns:a="http://schemas.openxmlformats.org/drawingml/2006/main" prst="rect">
          <a:avLst/>
        </a:prstGeom>
        <a:noFill xmlns:a="http://schemas.openxmlformats.org/drawingml/2006/main"/>
        <a:ln xmlns:a="http://schemas.openxmlformats.org/drawingml/2006/main" w="127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b" anchorCtr="0"/>
        <a:lstStyle xmlns:a="http://schemas.openxmlformats.org/drawingml/2006/main"/>
        <a:p xmlns:a="http://schemas.openxmlformats.org/drawingml/2006/main">
          <a:pPr algn="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cdr:txBody>
    </cdr:sp>
  </cdr:relSizeAnchor>
  <cdr:relSizeAnchor xmlns:cdr="http://schemas.openxmlformats.org/drawingml/2006/chartDrawing">
    <cdr:from>
      <cdr:x>0.65334</cdr:x>
      <cdr:y>0.01913</cdr:y>
    </cdr:from>
    <cdr:to>
      <cdr:x>0.70022</cdr:x>
      <cdr:y>0.12271</cdr:y>
    </cdr:to>
    <cdr:sp macro="" textlink="">
      <cdr:nvSpPr>
        <cdr:cNvPr id="10" name="正方形/長方形 9"/>
        <cdr:cNvSpPr/>
      </cdr:nvSpPr>
      <cdr:spPr>
        <a:xfrm xmlns:a="http://schemas.openxmlformats.org/drawingml/2006/main">
          <a:off x="3010942" y="40616"/>
          <a:ext cx="216024" cy="219856"/>
        </a:xfrm>
        <a:prstGeom xmlns:a="http://schemas.openxmlformats.org/drawingml/2006/main" prst="rect">
          <a:avLst/>
        </a:prstGeom>
        <a:noFill xmlns:a="http://schemas.openxmlformats.org/drawingml/2006/main"/>
        <a:ln xmlns:a="http://schemas.openxmlformats.org/drawingml/2006/main" w="127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b" anchorCtr="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cdr:txBody>
    </cdr:sp>
  </cdr:relSizeAnchor>
  <cdr:relSizeAnchor xmlns:cdr="http://schemas.openxmlformats.org/drawingml/2006/chartDrawing">
    <cdr:from>
      <cdr:x>0.74044</cdr:x>
      <cdr:y>0.01473</cdr:y>
    </cdr:from>
    <cdr:to>
      <cdr:x>0.78732</cdr:x>
      <cdr:y>0.1183</cdr:y>
    </cdr:to>
    <cdr:sp macro="" textlink="">
      <cdr:nvSpPr>
        <cdr:cNvPr id="11" name="正方形/長方形 10"/>
        <cdr:cNvSpPr/>
      </cdr:nvSpPr>
      <cdr:spPr>
        <a:xfrm xmlns:a="http://schemas.openxmlformats.org/drawingml/2006/main">
          <a:off x="3412339" y="31264"/>
          <a:ext cx="216024" cy="219856"/>
        </a:xfrm>
        <a:prstGeom xmlns:a="http://schemas.openxmlformats.org/drawingml/2006/main" prst="rect">
          <a:avLst/>
        </a:prstGeom>
        <a:noFill xmlns:a="http://schemas.openxmlformats.org/drawingml/2006/main"/>
        <a:ln xmlns:a="http://schemas.openxmlformats.org/drawingml/2006/main" w="127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b" anchorCtr="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cdr:txBody>
    </cdr:sp>
  </cdr:relSizeAnchor>
  <cdr:relSizeAnchor xmlns:cdr="http://schemas.openxmlformats.org/drawingml/2006/chartDrawing">
    <cdr:from>
      <cdr:x>0.83594</cdr:x>
      <cdr:y>0.01566</cdr:y>
    </cdr:from>
    <cdr:to>
      <cdr:x>0.88281</cdr:x>
      <cdr:y>0.11924</cdr:y>
    </cdr:to>
    <cdr:sp macro="" textlink="">
      <cdr:nvSpPr>
        <cdr:cNvPr id="12" name="正方形/長方形 11"/>
        <cdr:cNvSpPr/>
      </cdr:nvSpPr>
      <cdr:spPr>
        <a:xfrm xmlns:a="http://schemas.openxmlformats.org/drawingml/2006/main">
          <a:off x="3852429" y="33244"/>
          <a:ext cx="216024" cy="219856"/>
        </a:xfrm>
        <a:prstGeom xmlns:a="http://schemas.openxmlformats.org/drawingml/2006/main" prst="rect">
          <a:avLst/>
        </a:prstGeom>
        <a:noFill xmlns:a="http://schemas.openxmlformats.org/drawingml/2006/main"/>
        <a:ln xmlns:a="http://schemas.openxmlformats.org/drawingml/2006/main" w="127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b" anchorCtr="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6888"/>
          </a:xfrm>
          <a:prstGeom prst="rect">
            <a:avLst/>
          </a:prstGeom>
        </p:spPr>
        <p:txBody>
          <a:bodyPr vert="horz" lIns="91440" tIns="45720" rIns="91440" bIns="45720" rtlCol="0"/>
          <a:lstStyle>
            <a:lvl1pPr algn="r">
              <a:defRPr sz="1200"/>
            </a:lvl1pPr>
          </a:lstStyle>
          <a:p>
            <a:fld id="{DE10C373-C3EA-44EF-8801-D2F3E8303C7C}" type="datetimeFigureOut">
              <a:rPr kumimoji="1" lang="ja-JP" altLang="en-US" smtClean="0"/>
              <a:pPr/>
              <a:t>2015/12/28</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a:defRPr sz="1200"/>
            </a:lvl1pPr>
          </a:lstStyle>
          <a:p>
            <a:fld id="{1A49BDE8-73DB-4E19-B35E-3C31CC8BBB51}" type="slidenum">
              <a:rPr kumimoji="1" lang="ja-JP" altLang="en-US" smtClean="0"/>
              <a:pPr/>
              <a:t>‹#›</a:t>
            </a:fld>
            <a:endParaRPr kumimoji="1" lang="ja-JP" altLang="en-US"/>
          </a:p>
        </p:txBody>
      </p:sp>
    </p:spTree>
    <p:extLst>
      <p:ext uri="{BB962C8B-B14F-4D97-AF65-F5344CB8AC3E}">
        <p14:creationId xmlns:p14="http://schemas.microsoft.com/office/powerpoint/2010/main" val="404018161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A49BDE8-73DB-4E19-B35E-3C31CC8BBB51}" type="slidenum">
              <a:rPr lang="ja-JP" altLang="en-US" smtClean="0">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3144512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ー 1"/>
          <p:cNvSpPr>
            <a:spLocks noGrp="1" noRot="1" noChangeAspect="1" noTextEdit="1"/>
          </p:cNvSpPr>
          <p:nvPr>
            <p:ph type="sldImg"/>
          </p:nvPr>
        </p:nvSpPr>
        <p:spPr bwMode="auto">
          <a:xfrm>
            <a:off x="919163" y="746125"/>
            <a:ext cx="496887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 name="スライド番号プレースホルダー 3"/>
          <p:cNvSpPr>
            <a:spLocks noGrp="1"/>
          </p:cNvSpPr>
          <p:nvPr>
            <p:ph type="sldNum" sz="quarter" idx="5"/>
          </p:nvPr>
        </p:nvSpPr>
        <p:spPr/>
        <p:txBody>
          <a:bodyPr/>
          <a:lstStyle/>
          <a:p>
            <a:pPr>
              <a:defRPr/>
            </a:pPr>
            <a:fld id="{D6541552-852E-4756-982B-FA6E0D87EAFE}" type="slidenum">
              <a:rPr lang="ja-JP" altLang="en-US" smtClean="0"/>
              <a:pPr>
                <a:defRPr/>
              </a:pPr>
              <a:t>63</a:t>
            </a:fld>
            <a:endParaRPr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 イメージ プレースホルダー 1"/>
          <p:cNvSpPr>
            <a:spLocks noGrp="1" noRot="1" noChangeAspect="1" noTextEdit="1"/>
          </p:cNvSpPr>
          <p:nvPr>
            <p:ph type="sldImg"/>
          </p:nvPr>
        </p:nvSpPr>
        <p:spPr bwMode="auto">
          <a:xfrm>
            <a:off x="919163" y="746125"/>
            <a:ext cx="496887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 name="スライド番号プレースホルダー 3"/>
          <p:cNvSpPr>
            <a:spLocks noGrp="1"/>
          </p:cNvSpPr>
          <p:nvPr>
            <p:ph type="sldNum" sz="quarter" idx="5"/>
          </p:nvPr>
        </p:nvSpPr>
        <p:spPr/>
        <p:txBody>
          <a:bodyPr/>
          <a:lstStyle/>
          <a:p>
            <a:pPr>
              <a:defRPr/>
            </a:pPr>
            <a:fld id="{06EFFD6B-40B6-4976-84D3-F6FE542E10A7}" type="slidenum">
              <a:rPr lang="ja-JP" altLang="en-US" smtClean="0"/>
              <a:pPr>
                <a:defRPr/>
              </a:pPr>
              <a:t>64</a:t>
            </a:fld>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smtClean="0">
              <a:ea typeface="ＭＳ Ｐ明朝" pitchFamily="18" charset="-128"/>
            </a:endParaRPr>
          </a:p>
        </p:txBody>
      </p:sp>
      <p:sp>
        <p:nvSpPr>
          <p:cNvPr id="108548" name="スライド番号プレースホルダ 3"/>
          <p:cNvSpPr txBox="1">
            <a:spLocks noGrp="1"/>
          </p:cNvSpPr>
          <p:nvPr/>
        </p:nvSpPr>
        <p:spPr bwMode="auto">
          <a:xfrm>
            <a:off x="3856038"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r" eaLnBrk="1" hangingPunct="1"/>
            <a:fld id="{0333025F-DB80-432C-9D3D-CBE524E70032}" type="slidenum">
              <a:rPr lang="en-US" altLang="ja-JP" sz="1200">
                <a:solidFill>
                  <a:srgbClr val="000000"/>
                </a:solidFill>
                <a:latin typeface="Arial" charset="0"/>
              </a:rPr>
              <a:pPr algn="r" eaLnBrk="1" hangingPunct="1"/>
              <a:t>9</a:t>
            </a:fld>
            <a:endParaRPr lang="en-US" altLang="ja-JP" sz="1200">
              <a:solidFill>
                <a:srgbClr val="000000"/>
              </a:solidFill>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smtClean="0">
              <a:ea typeface="ＭＳ Ｐ明朝" pitchFamily="18" charset="-128"/>
            </a:endParaRPr>
          </a:p>
        </p:txBody>
      </p:sp>
      <p:sp>
        <p:nvSpPr>
          <p:cNvPr id="108548" name="スライド番号プレースホルダ 3"/>
          <p:cNvSpPr txBox="1">
            <a:spLocks noGrp="1"/>
          </p:cNvSpPr>
          <p:nvPr/>
        </p:nvSpPr>
        <p:spPr bwMode="auto">
          <a:xfrm>
            <a:off x="3856038"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r" eaLnBrk="1" hangingPunct="1"/>
            <a:fld id="{0333025F-DB80-432C-9D3D-CBE524E70032}" type="slidenum">
              <a:rPr lang="en-US" altLang="ja-JP" sz="1200">
                <a:solidFill>
                  <a:srgbClr val="000000"/>
                </a:solidFill>
                <a:latin typeface="Arial" charset="0"/>
              </a:rPr>
              <a:pPr algn="r" eaLnBrk="1" hangingPunct="1"/>
              <a:t>11</a:t>
            </a:fld>
            <a:endParaRPr lang="en-US" altLang="ja-JP" sz="1200">
              <a:solidFill>
                <a:srgbClr val="000000"/>
              </a:solidFill>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smtClean="0">
              <a:ea typeface="ＭＳ Ｐ明朝" pitchFamily="18" charset="-128"/>
            </a:endParaRPr>
          </a:p>
        </p:txBody>
      </p:sp>
      <p:sp>
        <p:nvSpPr>
          <p:cNvPr id="108548" name="スライド番号プレースホルダ 3"/>
          <p:cNvSpPr txBox="1">
            <a:spLocks noGrp="1"/>
          </p:cNvSpPr>
          <p:nvPr/>
        </p:nvSpPr>
        <p:spPr bwMode="auto">
          <a:xfrm>
            <a:off x="3856038"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r" eaLnBrk="1" hangingPunct="1"/>
            <a:fld id="{0333025F-DB80-432C-9D3D-CBE524E70032}" type="slidenum">
              <a:rPr lang="en-US" altLang="ja-JP" sz="1200">
                <a:solidFill>
                  <a:srgbClr val="000000"/>
                </a:solidFill>
                <a:latin typeface="Arial" charset="0"/>
              </a:rPr>
              <a:pPr algn="r" eaLnBrk="1" hangingPunct="1"/>
              <a:t>18</a:t>
            </a:fld>
            <a:endParaRPr lang="en-US" altLang="ja-JP" sz="1200">
              <a:solidFill>
                <a:srgbClr val="000000"/>
              </a:solidFill>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A0C3B56F-56AB-411F-8724-511B22958D15}" type="slidenum">
              <a:rPr kumimoji="1" lang="ja-JP" altLang="en-US" smtClean="0"/>
              <a:t>40</a:t>
            </a:fld>
            <a:endParaRPr kumimoji="1" lang="ja-JP" altLang="en-US"/>
          </a:p>
        </p:txBody>
      </p:sp>
    </p:spTree>
    <p:extLst>
      <p:ext uri="{BB962C8B-B14F-4D97-AF65-F5344CB8AC3E}">
        <p14:creationId xmlns:p14="http://schemas.microsoft.com/office/powerpoint/2010/main" val="851245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 イメージ プレースホルダ 1"/>
          <p:cNvSpPr>
            <a:spLocks noGrp="1" noRot="1" noChangeAspect="1" noTextEdit="1"/>
          </p:cNvSpPr>
          <p:nvPr>
            <p:ph type="sldImg"/>
          </p:nvPr>
        </p:nvSpPr>
        <p:spPr>
          <a:xfrm>
            <a:off x="919163" y="746125"/>
            <a:ext cx="4968875" cy="3725863"/>
          </a:xfrm>
          <a:ln/>
        </p:spPr>
      </p:sp>
      <p:sp>
        <p:nvSpPr>
          <p:cNvPr id="921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71463" indent="-271463" algn="just"/>
            <a:endPar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A0C3B56F-56AB-411F-8724-511B22958D15}" type="slidenum">
              <a:rPr kumimoji="1" lang="ja-JP" altLang="en-US" smtClean="0"/>
              <a:t>45</a:t>
            </a:fld>
            <a:endParaRPr kumimoji="1" lang="ja-JP" altLang="en-US"/>
          </a:p>
        </p:txBody>
      </p:sp>
    </p:spTree>
    <p:extLst>
      <p:ext uri="{BB962C8B-B14F-4D97-AF65-F5344CB8AC3E}">
        <p14:creationId xmlns:p14="http://schemas.microsoft.com/office/powerpoint/2010/main" val="1702098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71463" indent="-271463" algn="just"/>
            <a:endPar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A0C3B56F-56AB-411F-8724-511B22958D15}" type="slidenum">
              <a:rPr kumimoji="1" lang="ja-JP" altLang="en-US" smtClean="0"/>
              <a:t>46</a:t>
            </a:fld>
            <a:endParaRPr kumimoji="1" lang="ja-JP" altLang="en-US"/>
          </a:p>
        </p:txBody>
      </p:sp>
    </p:spTree>
    <p:extLst>
      <p:ext uri="{BB962C8B-B14F-4D97-AF65-F5344CB8AC3E}">
        <p14:creationId xmlns:p14="http://schemas.microsoft.com/office/powerpoint/2010/main" val="1702098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A49BDE8-73DB-4E19-B35E-3C31CC8BBB51}" type="slidenum">
              <a:rPr kumimoji="1" lang="ja-JP" altLang="en-US" smtClean="0"/>
              <a:t>49</a:t>
            </a:fld>
            <a:endParaRPr kumimoji="1" lang="ja-JP" altLang="en-US"/>
          </a:p>
        </p:txBody>
      </p:sp>
    </p:spTree>
    <p:extLst>
      <p:ext uri="{BB962C8B-B14F-4D97-AF65-F5344CB8AC3E}">
        <p14:creationId xmlns:p14="http://schemas.microsoft.com/office/powerpoint/2010/main" val="1653419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C7E5B84A-9454-4BE0-9099-0EC5DDEBAE94}" type="datetimeFigureOut">
              <a:rPr kumimoji="1" lang="ja-JP" altLang="en-US" smtClean="0"/>
              <a:pPr/>
              <a:t>2015/12/28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1623153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7E5B84A-9454-4BE0-9099-0EC5DDEBAE94}" type="datetimeFigureOut">
              <a:rPr kumimoji="1" lang="ja-JP" altLang="en-US" smtClean="0"/>
              <a:pPr/>
              <a:t>2015/12/28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3762322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7E5B84A-9454-4BE0-9099-0EC5DDEBAE94}" type="datetimeFigureOut">
              <a:rPr kumimoji="1" lang="ja-JP" altLang="en-US" smtClean="0"/>
              <a:pPr/>
              <a:t>2015/12/28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2279127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7E5B84A-9454-4BE0-9099-0EC5DDEBAE94}" type="datetimeFigureOut">
              <a:rPr kumimoji="1" lang="ja-JP" altLang="en-US" smtClean="0"/>
              <a:pPr/>
              <a:t>2015/12/28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2300446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7E5B84A-9454-4BE0-9099-0EC5DDEBAE94}" type="datetimeFigureOut">
              <a:rPr kumimoji="1" lang="ja-JP" altLang="en-US" smtClean="0"/>
              <a:pPr/>
              <a:t>2015/12/28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2264846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7E5B84A-9454-4BE0-9099-0EC5DDEBAE94}" type="datetimeFigureOut">
              <a:rPr kumimoji="1" lang="ja-JP" altLang="en-US" smtClean="0"/>
              <a:pPr/>
              <a:t>2015/12/28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3292882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C7E5B84A-9454-4BE0-9099-0EC5DDEBAE94}" type="datetimeFigureOut">
              <a:rPr kumimoji="1" lang="ja-JP" altLang="en-US" smtClean="0"/>
              <a:pPr/>
              <a:t>2015/12/28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3549666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7E5B84A-9454-4BE0-9099-0EC5DDEBAE94}" type="datetimeFigureOut">
              <a:rPr kumimoji="1" lang="ja-JP" altLang="en-US" smtClean="0"/>
              <a:pPr/>
              <a:t>2015/12/28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2765951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7E5B84A-9454-4BE0-9099-0EC5DDEBAE94}" type="datetimeFigureOut">
              <a:rPr kumimoji="1" lang="ja-JP" altLang="en-US" smtClean="0"/>
              <a:pPr/>
              <a:t>2015/12/28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1677602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7E5B84A-9454-4BE0-9099-0EC5DDEBAE94}" type="datetimeFigureOut">
              <a:rPr kumimoji="1" lang="ja-JP" altLang="en-US" smtClean="0"/>
              <a:pPr/>
              <a:t>2015/12/28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2157290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7E5B84A-9454-4BE0-9099-0EC5DDEBAE94}" type="datetimeFigureOut">
              <a:rPr kumimoji="1" lang="ja-JP" altLang="en-US" smtClean="0"/>
              <a:pPr/>
              <a:t>2015/12/28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3399140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E5B84A-9454-4BE0-9099-0EC5DDEBAE94}" type="datetimeFigureOut">
              <a:rPr kumimoji="1" lang="ja-JP" altLang="en-US" smtClean="0"/>
              <a:pPr/>
              <a:t>2015/12/28</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2456542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8.jpg"/><Relationship Id="rId7"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4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392590" y="2708920"/>
            <a:ext cx="4339650" cy="646331"/>
          </a:xfrm>
          <a:prstGeom prst="rect">
            <a:avLst/>
          </a:prstGeom>
          <a:noFill/>
        </p:spPr>
        <p:txBody>
          <a:bodyPr wrap="none" rtlCol="0">
            <a:spAutoFit/>
          </a:bodyPr>
          <a:lstStyle/>
          <a:p>
            <a:pPr algn="ctr"/>
            <a:r>
              <a:rPr lang="ja-JP" altLang="en-US" sz="3600" dirty="0" smtClean="0">
                <a:latin typeface="Meiryo UI" pitchFamily="50" charset="-128"/>
                <a:ea typeface="Meiryo UI" pitchFamily="50" charset="-128"/>
                <a:cs typeface="Meiryo UI" pitchFamily="50" charset="-128"/>
              </a:rPr>
              <a:t>副首都関連参考</a:t>
            </a:r>
            <a:r>
              <a:rPr lang="ja-JP" altLang="en-US" sz="3600" dirty="0">
                <a:latin typeface="Meiryo UI" pitchFamily="50" charset="-128"/>
                <a:ea typeface="Meiryo UI" pitchFamily="50" charset="-128"/>
                <a:cs typeface="Meiryo UI" pitchFamily="50" charset="-128"/>
              </a:rPr>
              <a:t>資料</a:t>
            </a:r>
            <a:endParaRPr lang="en-US" altLang="ja-JP" sz="3600" dirty="0" smtClean="0">
              <a:latin typeface="Meiryo UI" pitchFamily="50" charset="-128"/>
              <a:ea typeface="Meiryo UI" pitchFamily="50" charset="-128"/>
              <a:cs typeface="Meiryo UI" pitchFamily="50" charset="-128"/>
            </a:endParaRPr>
          </a:p>
        </p:txBody>
      </p:sp>
      <p:sp>
        <p:nvSpPr>
          <p:cNvPr id="5" name="テキスト ボックス 4"/>
          <p:cNvSpPr txBox="1"/>
          <p:nvPr/>
        </p:nvSpPr>
        <p:spPr>
          <a:xfrm>
            <a:off x="7784484" y="245839"/>
            <a:ext cx="1107996" cy="461665"/>
          </a:xfrm>
          <a:prstGeom prst="rect">
            <a:avLst/>
          </a:prstGeom>
          <a:noFill/>
          <a:ln>
            <a:solidFill>
              <a:schemeClr val="bg1">
                <a:lumMod val="50000"/>
              </a:schemeClr>
            </a:solidFill>
          </a:ln>
        </p:spPr>
        <p:txBody>
          <a:bodyPr wrap="none" rtlCol="0">
            <a:spAutoFit/>
          </a:bodyPr>
          <a:lstStyle/>
          <a:p>
            <a:r>
              <a:rPr kumimoji="1" lang="ja-JP" altLang="en-US" sz="2400" dirty="0" smtClean="0">
                <a:latin typeface="Meiryo UI" pitchFamily="50" charset="-128"/>
                <a:ea typeface="Meiryo UI" pitchFamily="50" charset="-128"/>
                <a:cs typeface="Meiryo UI" pitchFamily="50" charset="-128"/>
              </a:rPr>
              <a:t>資料５</a:t>
            </a:r>
            <a:endParaRPr kumimoji="1" lang="ja-JP" altLang="en-US" sz="2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460487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40" y="3717032"/>
            <a:ext cx="4432300" cy="277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40" y="943669"/>
            <a:ext cx="4432300" cy="277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0" y="-1585"/>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a:solidFill>
                  <a:srgbClr val="000000"/>
                </a:solidFill>
                <a:latin typeface="ＭＳ Ｐゴシック" pitchFamily="50" charset="-128"/>
                <a:ea typeface="Meiryo UI" pitchFamily="50" charset="-128"/>
                <a:cs typeface="Meiryo UI" pitchFamily="50" charset="-128"/>
              </a:rPr>
              <a:t>基本データ</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　＜人口の昼夜間比率＞</a:t>
            </a:r>
            <a:endParaRPr kumimoji="0" lang="en-US" altLang="ja-JP" sz="2000" kern="0" dirty="0">
              <a:solidFill>
                <a:srgbClr val="000000"/>
              </a:solidFill>
              <a:latin typeface="ＭＳ Ｐゴシック" pitchFamily="50" charset="-128"/>
              <a:ea typeface="Meiryo UI" pitchFamily="50" charset="-128"/>
              <a:cs typeface="Meiryo UI" pitchFamily="50" charset="-128"/>
            </a:endParaRPr>
          </a:p>
        </p:txBody>
      </p:sp>
      <p:sp>
        <p:nvSpPr>
          <p:cNvPr id="7" name="正方形/長方形 6"/>
          <p:cNvSpPr/>
          <p:nvPr/>
        </p:nvSpPr>
        <p:spPr>
          <a:xfrm>
            <a:off x="5076057" y="1387222"/>
            <a:ext cx="3636000" cy="1200329"/>
          </a:xfrm>
          <a:prstGeom prst="rect">
            <a:avLst/>
          </a:prstGeom>
        </p:spPr>
        <p:txBody>
          <a:bodyPr wrap="square">
            <a:spAutoFit/>
          </a:bodyPr>
          <a:lstStyle/>
          <a:p>
            <a:pPr marL="285750" indent="-285750">
              <a:buFont typeface="Arial" panose="020B0604020202020204" pitchFamily="34" charset="0"/>
              <a:buChar char="•"/>
            </a:pPr>
            <a:r>
              <a:rPr lang="ja-JP" altLang="en-US" dirty="0" smtClean="0">
                <a:latin typeface="Meiryo UI" panose="020B0604030504040204" pitchFamily="50" charset="-128"/>
                <a:ea typeface="Meiryo UI" panose="020B0604030504040204" pitchFamily="50" charset="-128"/>
              </a:rPr>
              <a:t>大阪は、特に大阪市において高い昼夜間比率となっており、周辺地域から昼間人口が多く流入するという特徴を持つ。</a:t>
            </a:r>
            <a:endParaRPr lang="en-US" altLang="ja-JP" dirty="0" smtClean="0">
              <a:latin typeface="Meiryo UI" panose="020B0604030504040204" pitchFamily="50" charset="-128"/>
              <a:ea typeface="Meiryo UI" panose="020B0604030504040204" pitchFamily="50" charset="-128"/>
            </a:endParaRPr>
          </a:p>
        </p:txBody>
      </p:sp>
      <p:sp>
        <p:nvSpPr>
          <p:cNvPr id="10" name="スライド番号プレースホルダー 2"/>
          <p:cNvSpPr>
            <a:spLocks noGrp="1"/>
          </p:cNvSpPr>
          <p:nvPr>
            <p:ph type="sldNum" sz="quarter" idx="12"/>
          </p:nvPr>
        </p:nvSpPr>
        <p:spPr bwMode="auto">
          <a:xfrm>
            <a:off x="8778585"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10</a:t>
            </a:fld>
            <a:endParaRPr lang="en-US" altLang="ja-JP">
              <a:solidFill>
                <a:srgbClr val="898989"/>
              </a:solidFill>
            </a:endParaRPr>
          </a:p>
        </p:txBody>
      </p:sp>
      <p:sp>
        <p:nvSpPr>
          <p:cNvPr id="3" name="正方形/長方形 2"/>
          <p:cNvSpPr/>
          <p:nvPr/>
        </p:nvSpPr>
        <p:spPr>
          <a:xfrm>
            <a:off x="1099615" y="640412"/>
            <a:ext cx="936000" cy="28803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ja-JP" altLang="en-US" sz="1400" b="1" dirty="0" smtClean="0">
                <a:latin typeface="Meiryo UI" panose="020B0604030504040204" pitchFamily="50" charset="-128"/>
                <a:ea typeface="Meiryo UI" panose="020B0604030504040204" pitchFamily="50" charset="-128"/>
              </a:rPr>
              <a:t>関東圏</a:t>
            </a:r>
            <a:endParaRPr kumimoji="1" lang="ja-JP" altLang="en-US" sz="1400" b="1" dirty="0">
              <a:latin typeface="Meiryo UI" panose="020B0604030504040204" pitchFamily="50" charset="-128"/>
              <a:ea typeface="Meiryo UI" panose="020B0604030504040204" pitchFamily="50" charset="-128"/>
            </a:endParaRPr>
          </a:p>
        </p:txBody>
      </p:sp>
      <p:sp>
        <p:nvSpPr>
          <p:cNvPr id="12" name="正方形/長方形 11"/>
          <p:cNvSpPr/>
          <p:nvPr/>
        </p:nvSpPr>
        <p:spPr>
          <a:xfrm>
            <a:off x="2196323" y="640412"/>
            <a:ext cx="936000" cy="28803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1400" b="1" dirty="0">
                <a:latin typeface="Meiryo UI" panose="020B0604030504040204" pitchFamily="50" charset="-128"/>
                <a:ea typeface="Meiryo UI" panose="020B0604030504040204" pitchFamily="50" charset="-128"/>
              </a:rPr>
              <a:t>中京</a:t>
            </a:r>
            <a:r>
              <a:rPr kumimoji="1" lang="ja-JP" altLang="en-US" sz="1400" b="1" dirty="0" smtClean="0">
                <a:latin typeface="Meiryo UI" panose="020B0604030504040204" pitchFamily="50" charset="-128"/>
                <a:ea typeface="Meiryo UI" panose="020B0604030504040204" pitchFamily="50" charset="-128"/>
              </a:rPr>
              <a:t>圏</a:t>
            </a:r>
            <a:endParaRPr kumimoji="1" lang="ja-JP" altLang="en-US" sz="1400" b="1" dirty="0">
              <a:latin typeface="Meiryo UI" panose="020B0604030504040204" pitchFamily="50" charset="-128"/>
              <a:ea typeface="Meiryo UI" panose="020B0604030504040204" pitchFamily="50" charset="-128"/>
            </a:endParaRPr>
          </a:p>
        </p:txBody>
      </p:sp>
      <p:sp>
        <p:nvSpPr>
          <p:cNvPr id="13" name="正方形/長方形 12"/>
          <p:cNvSpPr/>
          <p:nvPr/>
        </p:nvSpPr>
        <p:spPr>
          <a:xfrm>
            <a:off x="3297977" y="640412"/>
            <a:ext cx="1260000" cy="28803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1400" b="1" dirty="0">
                <a:latin typeface="Meiryo UI" panose="020B0604030504040204" pitchFamily="50" charset="-128"/>
                <a:ea typeface="Meiryo UI" panose="020B0604030504040204" pitchFamily="50" charset="-128"/>
              </a:rPr>
              <a:t>関西</a:t>
            </a:r>
            <a:r>
              <a:rPr kumimoji="1" lang="ja-JP" altLang="en-US" sz="1400" b="1" dirty="0" smtClean="0">
                <a:latin typeface="Meiryo UI" panose="020B0604030504040204" pitchFamily="50" charset="-128"/>
                <a:ea typeface="Meiryo UI" panose="020B0604030504040204" pitchFamily="50" charset="-128"/>
              </a:rPr>
              <a:t>圏</a:t>
            </a:r>
            <a:endParaRPr kumimoji="1" lang="ja-JP" altLang="en-US" sz="1400" b="1" dirty="0">
              <a:latin typeface="Meiryo UI" panose="020B0604030504040204" pitchFamily="50" charset="-128"/>
              <a:ea typeface="Meiryo UI" panose="020B0604030504040204" pitchFamily="50" charset="-128"/>
            </a:endParaRPr>
          </a:p>
        </p:txBody>
      </p:sp>
      <p:cxnSp>
        <p:nvCxnSpPr>
          <p:cNvPr id="14" name="直線コネクタ 13"/>
          <p:cNvCxnSpPr/>
          <p:nvPr/>
        </p:nvCxnSpPr>
        <p:spPr>
          <a:xfrm>
            <a:off x="969454" y="2282741"/>
            <a:ext cx="37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955599" y="5084994"/>
            <a:ext cx="37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7" name="表 16"/>
          <p:cNvGraphicFramePr>
            <a:graphicFrameLocks noGrp="1"/>
          </p:cNvGraphicFramePr>
          <p:nvPr>
            <p:extLst>
              <p:ext uri="{D42A27DB-BD31-4B8C-83A1-F6EECF244321}">
                <p14:modId xmlns:p14="http://schemas.microsoft.com/office/powerpoint/2010/main" val="3585717792"/>
              </p:ext>
            </p:extLst>
          </p:nvPr>
        </p:nvGraphicFramePr>
        <p:xfrm>
          <a:off x="5614109" y="3861048"/>
          <a:ext cx="2774315" cy="2354580"/>
        </p:xfrm>
        <a:graphic>
          <a:graphicData uri="http://schemas.openxmlformats.org/drawingml/2006/table">
            <a:tbl>
              <a:tblPr firstRow="1" bandRow="1">
                <a:tableStyleId>{5940675A-B579-460E-94D1-54222C63F5DA}</a:tableStyleId>
              </a:tblPr>
              <a:tblGrid>
                <a:gridCol w="598805"/>
                <a:gridCol w="1487805"/>
                <a:gridCol w="687705"/>
              </a:tblGrid>
              <a:tr h="204023">
                <a:tc>
                  <a:txBody>
                    <a:bodyPr/>
                    <a:lstStyle/>
                    <a:p>
                      <a:pPr algn="ctr"/>
                      <a:r>
                        <a:rPr kumimoji="1" lang="ja-JP" altLang="en-US" sz="1200" dirty="0" smtClean="0">
                          <a:latin typeface="Meiryo UI" panose="020B0604030504040204" pitchFamily="50" charset="-128"/>
                          <a:ea typeface="Meiryo UI" panose="020B0604030504040204" pitchFamily="50" charset="-128"/>
                        </a:rPr>
                        <a:t>順位</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rPr>
                        <a:t>市区町村名</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rPr>
                        <a:t>比率</a:t>
                      </a:r>
                      <a:r>
                        <a:rPr kumimoji="1" lang="ja-JP" altLang="en-US" sz="1050" dirty="0" smtClean="0">
                          <a:latin typeface="Meiryo UI" panose="020B0604030504040204" pitchFamily="50" charset="-128"/>
                          <a:ea typeface="Meiryo UI" panose="020B0604030504040204" pitchFamily="50" charset="-128"/>
                        </a:rPr>
                        <a:t>（</a:t>
                      </a:r>
                      <a:r>
                        <a:rPr kumimoji="1" lang="en-US" altLang="ja-JP" sz="1050" dirty="0" smtClean="0">
                          <a:latin typeface="Meiryo UI" panose="020B0604030504040204" pitchFamily="50" charset="-128"/>
                          <a:ea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endParaRPr>
                    </a:p>
                  </a:txBody>
                  <a:tcPr anchor="ctr"/>
                </a:tc>
              </a:tr>
              <a:tr h="1423392">
                <a:tc>
                  <a:txBody>
                    <a:bodyPr/>
                    <a:lstStyle/>
                    <a:p>
                      <a:pPr algn="ctr"/>
                      <a:r>
                        <a:rPr kumimoji="1" lang="ja-JP" altLang="en-US" sz="1200" dirty="0" smtClean="0">
                          <a:latin typeface="Meiryo UI" panose="020B0604030504040204" pitchFamily="50" charset="-128"/>
                          <a:ea typeface="Meiryo UI" panose="020B0604030504040204" pitchFamily="50" charset="-128"/>
                        </a:rPr>
                        <a:t>１</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1200" dirty="0" smtClean="0">
                          <a:latin typeface="Meiryo UI" panose="020B0604030504040204" pitchFamily="50" charset="-128"/>
                          <a:ea typeface="Meiryo UI" panose="020B0604030504040204" pitchFamily="50" charset="-128"/>
                        </a:rPr>
                        <a:t>２</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1200" dirty="0" smtClean="0">
                          <a:latin typeface="Meiryo UI" panose="020B0604030504040204" pitchFamily="50" charset="-128"/>
                          <a:ea typeface="Meiryo UI" panose="020B0604030504040204" pitchFamily="50" charset="-128"/>
                        </a:rPr>
                        <a:t>３</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1200" dirty="0" smtClean="0">
                          <a:latin typeface="Meiryo UI" panose="020B0604030504040204" pitchFamily="50" charset="-128"/>
                          <a:ea typeface="Meiryo UI" panose="020B0604030504040204" pitchFamily="50" charset="-128"/>
                        </a:rPr>
                        <a:t>４</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1200" dirty="0" smtClean="0">
                          <a:latin typeface="Meiryo UI" panose="020B0604030504040204" pitchFamily="50" charset="-128"/>
                          <a:ea typeface="Meiryo UI" panose="020B0604030504040204" pitchFamily="50" charset="-128"/>
                        </a:rPr>
                        <a:t>５</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1200" dirty="0" smtClean="0">
                          <a:latin typeface="Meiryo UI" panose="020B0604030504040204" pitchFamily="50" charset="-128"/>
                          <a:ea typeface="Meiryo UI" panose="020B0604030504040204" pitchFamily="50" charset="-128"/>
                        </a:rPr>
                        <a:t>６</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1200" dirty="0" smtClean="0">
                          <a:latin typeface="Meiryo UI" panose="020B0604030504040204" pitchFamily="50" charset="-128"/>
                          <a:ea typeface="Meiryo UI" panose="020B0604030504040204" pitchFamily="50" charset="-128"/>
                        </a:rPr>
                        <a:t>７</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1200" dirty="0" smtClean="0">
                          <a:latin typeface="Meiryo UI" panose="020B0604030504040204" pitchFamily="50" charset="-128"/>
                          <a:ea typeface="Meiryo UI" panose="020B0604030504040204" pitchFamily="50" charset="-128"/>
                        </a:rPr>
                        <a:t>８</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1200" dirty="0" smtClean="0">
                          <a:latin typeface="Meiryo UI" panose="020B0604030504040204" pitchFamily="50" charset="-128"/>
                          <a:ea typeface="Meiryo UI" panose="020B0604030504040204" pitchFamily="50" charset="-128"/>
                        </a:rPr>
                        <a:t>９</a:t>
                      </a:r>
                      <a:endParaRPr kumimoji="1" lang="en-US" altLang="ja-JP" sz="1200" dirty="0" smtClean="0">
                        <a:latin typeface="Meiryo UI" panose="020B0604030504040204" pitchFamily="50" charset="-128"/>
                        <a:ea typeface="Meiryo UI" panose="020B0604030504040204" pitchFamily="50" charset="-128"/>
                      </a:endParaRPr>
                    </a:p>
                    <a:p>
                      <a:pPr algn="ctr"/>
                      <a:r>
                        <a:rPr kumimoji="1" lang="en-US" altLang="ja-JP" sz="1200" dirty="0" smtClean="0">
                          <a:latin typeface="Meiryo UI" panose="020B0604030504040204" pitchFamily="50" charset="-128"/>
                          <a:ea typeface="Meiryo UI" panose="020B0604030504040204" pitchFamily="50" charset="-128"/>
                        </a:rPr>
                        <a:t>10</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latin typeface="Meiryo UI" panose="020B0604030504040204" pitchFamily="50" charset="-128"/>
                          <a:ea typeface="Meiryo UI" panose="020B0604030504040204" pitchFamily="50" charset="-128"/>
                        </a:rPr>
                        <a:t>東京都千代田区</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b="1" dirty="0" smtClean="0">
                          <a:latin typeface="Meiryo UI" panose="020B0604030504040204" pitchFamily="50" charset="-128"/>
                          <a:ea typeface="Meiryo UI" panose="020B0604030504040204" pitchFamily="50" charset="-128"/>
                        </a:rPr>
                        <a:t>大阪市中央区</a:t>
                      </a:r>
                      <a:endParaRPr kumimoji="1" lang="en-US" altLang="ja-JP" sz="1200" b="1"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東京都中央区</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東京都港区</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名古屋市中区</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b="1" dirty="0" smtClean="0">
                          <a:latin typeface="Meiryo UI" panose="020B0604030504040204" pitchFamily="50" charset="-128"/>
                          <a:ea typeface="Meiryo UI" panose="020B0604030504040204" pitchFamily="50" charset="-128"/>
                        </a:rPr>
                        <a:t>大阪市北区</a:t>
                      </a:r>
                      <a:endParaRPr kumimoji="1" lang="en-US" altLang="ja-JP" sz="1200" b="1"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愛知県飛島村</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東京都渋谷区</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東京都新宿区</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神戸市中央区</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200" dirty="0" smtClean="0">
                          <a:latin typeface="Meiryo UI" panose="020B0604030504040204" pitchFamily="50" charset="-128"/>
                          <a:ea typeface="Meiryo UI" panose="020B0604030504040204" pitchFamily="50" charset="-128"/>
                        </a:rPr>
                        <a:t>1738</a:t>
                      </a:r>
                    </a:p>
                    <a:p>
                      <a:pPr algn="r"/>
                      <a:r>
                        <a:rPr kumimoji="1" lang="en-US" altLang="ja-JP" sz="1200" b="1" dirty="0" smtClean="0">
                          <a:latin typeface="Meiryo UI" panose="020B0604030504040204" pitchFamily="50" charset="-128"/>
                          <a:ea typeface="Meiryo UI" panose="020B0604030504040204" pitchFamily="50" charset="-128"/>
                        </a:rPr>
                        <a:t>592</a:t>
                      </a:r>
                    </a:p>
                    <a:p>
                      <a:pPr algn="r"/>
                      <a:r>
                        <a:rPr kumimoji="1" lang="en-US" altLang="ja-JP" sz="1200" dirty="0" smtClean="0">
                          <a:latin typeface="Meiryo UI" panose="020B0604030504040204" pitchFamily="50" charset="-128"/>
                          <a:ea typeface="Meiryo UI" panose="020B0604030504040204" pitchFamily="50" charset="-128"/>
                        </a:rPr>
                        <a:t>494</a:t>
                      </a:r>
                    </a:p>
                    <a:p>
                      <a:pPr algn="r"/>
                      <a:r>
                        <a:rPr kumimoji="1" lang="en-US" altLang="ja-JP" sz="1200" dirty="0" smtClean="0">
                          <a:latin typeface="Meiryo UI" panose="020B0604030504040204" pitchFamily="50" charset="-128"/>
                          <a:ea typeface="Meiryo UI" panose="020B0604030504040204" pitchFamily="50" charset="-128"/>
                        </a:rPr>
                        <a:t>432</a:t>
                      </a:r>
                    </a:p>
                    <a:p>
                      <a:pPr algn="r"/>
                      <a:r>
                        <a:rPr kumimoji="1" lang="en-US" altLang="ja-JP" sz="1200" dirty="0" smtClean="0">
                          <a:latin typeface="Meiryo UI" panose="020B0604030504040204" pitchFamily="50" charset="-128"/>
                          <a:ea typeface="Meiryo UI" panose="020B0604030504040204" pitchFamily="50" charset="-128"/>
                        </a:rPr>
                        <a:t>379</a:t>
                      </a:r>
                    </a:p>
                    <a:p>
                      <a:pPr algn="r"/>
                      <a:r>
                        <a:rPr kumimoji="1" lang="en-US" altLang="ja-JP" sz="1200" b="1" dirty="0" smtClean="0">
                          <a:latin typeface="Meiryo UI" panose="020B0604030504040204" pitchFamily="50" charset="-128"/>
                          <a:ea typeface="Meiryo UI" panose="020B0604030504040204" pitchFamily="50" charset="-128"/>
                        </a:rPr>
                        <a:t>347</a:t>
                      </a:r>
                    </a:p>
                    <a:p>
                      <a:pPr algn="r"/>
                      <a:r>
                        <a:rPr kumimoji="1" lang="en-US" altLang="ja-JP" sz="1200" dirty="0" smtClean="0">
                          <a:latin typeface="Meiryo UI" panose="020B0604030504040204" pitchFamily="50" charset="-128"/>
                          <a:ea typeface="Meiryo UI" panose="020B0604030504040204" pitchFamily="50" charset="-128"/>
                        </a:rPr>
                        <a:t>290</a:t>
                      </a:r>
                    </a:p>
                    <a:p>
                      <a:pPr algn="r"/>
                      <a:r>
                        <a:rPr kumimoji="1" lang="en-US" altLang="ja-JP" sz="1200" dirty="0" smtClean="0">
                          <a:latin typeface="Meiryo UI" panose="020B0604030504040204" pitchFamily="50" charset="-128"/>
                          <a:ea typeface="Meiryo UI" panose="020B0604030504040204" pitchFamily="50" charset="-128"/>
                        </a:rPr>
                        <a:t>255</a:t>
                      </a:r>
                    </a:p>
                    <a:p>
                      <a:pPr algn="r"/>
                      <a:r>
                        <a:rPr kumimoji="1" lang="en-US" altLang="ja-JP" sz="1200" dirty="0" smtClean="0">
                          <a:latin typeface="Meiryo UI" panose="020B0604030504040204" pitchFamily="50" charset="-128"/>
                          <a:ea typeface="Meiryo UI" panose="020B0604030504040204" pitchFamily="50" charset="-128"/>
                        </a:rPr>
                        <a:t>230</a:t>
                      </a:r>
                    </a:p>
                    <a:p>
                      <a:pPr algn="r"/>
                      <a:r>
                        <a:rPr kumimoji="1" lang="en-US" altLang="ja-JP" sz="1200" dirty="0" smtClean="0">
                          <a:latin typeface="Meiryo UI" panose="020B0604030504040204" pitchFamily="50" charset="-128"/>
                          <a:ea typeface="Meiryo UI" panose="020B0604030504040204" pitchFamily="50" charset="-128"/>
                        </a:rPr>
                        <a:t>219</a:t>
                      </a:r>
                      <a:endParaRPr kumimoji="1" lang="ja-JP" altLang="en-US" sz="1200" dirty="0">
                        <a:latin typeface="Meiryo UI" panose="020B0604030504040204" pitchFamily="50" charset="-128"/>
                        <a:ea typeface="Meiryo UI" panose="020B0604030504040204" pitchFamily="50" charset="-128"/>
                      </a:endParaRPr>
                    </a:p>
                  </a:txBody>
                  <a:tcPr/>
                </a:tc>
              </a:tr>
            </a:tbl>
          </a:graphicData>
        </a:graphic>
      </p:graphicFrame>
      <p:sp>
        <p:nvSpPr>
          <p:cNvPr id="20" name="テキスト ボックス 19"/>
          <p:cNvSpPr txBox="1"/>
          <p:nvPr/>
        </p:nvSpPr>
        <p:spPr>
          <a:xfrm>
            <a:off x="629869" y="715355"/>
            <a:ext cx="325730" cy="261610"/>
          </a:xfrm>
          <a:prstGeom prst="rect">
            <a:avLst/>
          </a:prstGeom>
          <a:noFill/>
        </p:spPr>
        <p:txBody>
          <a:bodyPr wrap="none" rtlCol="0">
            <a:spAutoFit/>
          </a:bodyPr>
          <a:lstStyle/>
          <a:p>
            <a:r>
              <a:rPr kumimoji="1" lang="ja-JP" altLang="en-US" sz="1100" dirty="0" smtClean="0"/>
              <a:t>％</a:t>
            </a:r>
            <a:endParaRPr kumimoji="1" lang="ja-JP" altLang="en-US" sz="1100" dirty="0"/>
          </a:p>
        </p:txBody>
      </p:sp>
      <p:sp>
        <p:nvSpPr>
          <p:cNvPr id="22" name="テキスト ボックス 21"/>
          <p:cNvSpPr txBox="1"/>
          <p:nvPr/>
        </p:nvSpPr>
        <p:spPr>
          <a:xfrm>
            <a:off x="609588" y="3556238"/>
            <a:ext cx="325730" cy="261610"/>
          </a:xfrm>
          <a:prstGeom prst="rect">
            <a:avLst/>
          </a:prstGeom>
          <a:noFill/>
        </p:spPr>
        <p:txBody>
          <a:bodyPr wrap="none" rtlCol="0">
            <a:spAutoFit/>
          </a:bodyPr>
          <a:lstStyle/>
          <a:p>
            <a:r>
              <a:rPr kumimoji="1" lang="ja-JP" altLang="en-US" sz="1100" dirty="0" smtClean="0"/>
              <a:t>％</a:t>
            </a:r>
            <a:endParaRPr kumimoji="1" lang="ja-JP" altLang="en-US" sz="1100" dirty="0"/>
          </a:p>
        </p:txBody>
      </p:sp>
      <p:sp>
        <p:nvSpPr>
          <p:cNvPr id="23" name="正方形/長方形 22"/>
          <p:cNvSpPr/>
          <p:nvPr/>
        </p:nvSpPr>
        <p:spPr>
          <a:xfrm>
            <a:off x="5652120" y="3512041"/>
            <a:ext cx="2864887" cy="276999"/>
          </a:xfrm>
          <a:prstGeom prst="rect">
            <a:avLst/>
          </a:prstGeom>
        </p:spPr>
        <p:txBody>
          <a:bodyPr wrap="none">
            <a:spAutoFit/>
          </a:bodyPr>
          <a:lstStyle/>
          <a:p>
            <a:pPr algn="ctr"/>
            <a:r>
              <a:rPr kumimoji="0" lang="ja-JP" altLang="en-US" sz="1200" b="1" kern="0" dirty="0" smtClean="0">
                <a:solidFill>
                  <a:srgbClr val="000000"/>
                </a:solidFill>
                <a:latin typeface="Meiryo UI" panose="020B0604030504040204" pitchFamily="50" charset="-128"/>
                <a:ea typeface="Meiryo UI" panose="020B0604030504040204" pitchFamily="50" charset="-128"/>
                <a:cs typeface="Meiryo UI" pitchFamily="50" charset="-128"/>
              </a:rPr>
              <a:t>昼夜間人口比率の高い市区町村トップ</a:t>
            </a:r>
            <a:r>
              <a:rPr kumimoji="0" lang="en-US" altLang="ja-JP" sz="1200" b="1" kern="0" dirty="0" smtClean="0">
                <a:solidFill>
                  <a:srgbClr val="000000"/>
                </a:solidFill>
                <a:latin typeface="Meiryo UI" panose="020B0604030504040204" pitchFamily="50" charset="-128"/>
                <a:ea typeface="Meiryo UI" panose="020B0604030504040204" pitchFamily="50" charset="-128"/>
                <a:cs typeface="Meiryo UI" pitchFamily="50" charset="-128"/>
              </a:rPr>
              <a:t>10</a:t>
            </a:r>
          </a:p>
        </p:txBody>
      </p:sp>
      <p:sp>
        <p:nvSpPr>
          <p:cNvPr id="21" name="正方形/長方形 20"/>
          <p:cNvSpPr/>
          <p:nvPr/>
        </p:nvSpPr>
        <p:spPr>
          <a:xfrm>
            <a:off x="1019718" y="6591468"/>
            <a:ext cx="1465466" cy="246221"/>
          </a:xfrm>
          <a:prstGeom prst="rect">
            <a:avLst/>
          </a:prstGeom>
        </p:spPr>
        <p:txBody>
          <a:bodyPr wrap="none">
            <a:spAutoFit/>
          </a:bodyPr>
          <a:lstStyle/>
          <a:p>
            <a:pPr lvl="0" algn="ctr"/>
            <a:r>
              <a:rPr kumimoji="0" lang="ja-JP" altLang="en-US" sz="1000" kern="0" dirty="0" smtClean="0">
                <a:solidFill>
                  <a:srgbClr val="000000"/>
                </a:solidFill>
                <a:latin typeface="Meiryo UI" panose="020B0604030504040204" pitchFamily="50" charset="-128"/>
                <a:ea typeface="Meiryo UI" panose="020B0604030504040204" pitchFamily="50" charset="-128"/>
                <a:cs typeface="Meiryo UI" pitchFamily="50" charset="-128"/>
              </a:rPr>
              <a:t>出典：</a:t>
            </a:r>
            <a:r>
              <a:rPr kumimoji="0" lang="en-US" altLang="ja-JP" sz="1000" kern="0" dirty="0" smtClean="0">
                <a:solidFill>
                  <a:srgbClr val="000000"/>
                </a:solidFill>
                <a:latin typeface="Meiryo UI" panose="020B0604030504040204" pitchFamily="50" charset="-128"/>
                <a:ea typeface="Meiryo UI" panose="020B0604030504040204" pitchFamily="50" charset="-128"/>
                <a:cs typeface="Meiryo UI" pitchFamily="50" charset="-128"/>
              </a:rPr>
              <a:t>H22</a:t>
            </a:r>
            <a:r>
              <a:rPr kumimoji="0" lang="ja-JP" altLang="en-US" sz="1000" kern="0" dirty="0">
                <a:solidFill>
                  <a:srgbClr val="000000"/>
                </a:solidFill>
                <a:latin typeface="Meiryo UI" panose="020B0604030504040204" pitchFamily="50" charset="-128"/>
                <a:ea typeface="Meiryo UI" panose="020B0604030504040204" pitchFamily="50" charset="-128"/>
                <a:cs typeface="Meiryo UI" pitchFamily="50" charset="-128"/>
              </a:rPr>
              <a:t>年国勢</a:t>
            </a:r>
            <a:r>
              <a:rPr kumimoji="0" lang="ja-JP" altLang="en-US" sz="1000" kern="0" dirty="0" smtClean="0">
                <a:solidFill>
                  <a:srgbClr val="000000"/>
                </a:solidFill>
                <a:latin typeface="Meiryo UI" panose="020B0604030504040204" pitchFamily="50" charset="-128"/>
                <a:ea typeface="Meiryo UI" panose="020B0604030504040204" pitchFamily="50" charset="-128"/>
                <a:cs typeface="Meiryo UI" pitchFamily="50" charset="-128"/>
              </a:rPr>
              <a:t>調査</a:t>
            </a:r>
            <a:endParaRPr lang="ja-JP" altLang="en-US" sz="1000" dirty="0">
              <a:solidFill>
                <a:prstClr val="black"/>
              </a:solidFill>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5580112" y="6271428"/>
            <a:ext cx="2031325" cy="253916"/>
          </a:xfrm>
          <a:prstGeom prst="rect">
            <a:avLst/>
          </a:prstGeom>
          <a:noFill/>
        </p:spPr>
        <p:txBody>
          <a:bodyPr wrap="none" rtlCol="0">
            <a:spAutoFit/>
          </a:bodyPr>
          <a:lstStyle/>
          <a:p>
            <a:r>
              <a:rPr kumimoji="1" lang="en-US" altLang="ja-JP" sz="1050" dirty="0" smtClean="0"/>
              <a:t>※</a:t>
            </a:r>
            <a:r>
              <a:rPr kumimoji="1" lang="ja-JP" altLang="en-US" sz="1050" dirty="0" smtClean="0"/>
              <a:t>　全国</a:t>
            </a:r>
            <a:r>
              <a:rPr kumimoji="1" lang="en-US" altLang="ja-JP" sz="1050" dirty="0" smtClean="0"/>
              <a:t>1890</a:t>
            </a:r>
            <a:r>
              <a:rPr kumimoji="1" lang="ja-JP" altLang="en-US" sz="1050" dirty="0" smtClean="0"/>
              <a:t>市区町村中の順位</a:t>
            </a:r>
            <a:endParaRPr kumimoji="1" lang="ja-JP" altLang="en-US" sz="1050" dirty="0"/>
          </a:p>
        </p:txBody>
      </p:sp>
      <p:sp>
        <p:nvSpPr>
          <p:cNvPr id="5" name="テキスト ボックス 4"/>
          <p:cNvSpPr txBox="1"/>
          <p:nvPr/>
        </p:nvSpPr>
        <p:spPr>
          <a:xfrm>
            <a:off x="49351" y="1521673"/>
            <a:ext cx="430887" cy="913070"/>
          </a:xfrm>
          <a:prstGeom prst="rect">
            <a:avLst/>
          </a:prstGeom>
          <a:noFill/>
          <a:ln>
            <a:solidFill>
              <a:schemeClr val="bg1">
                <a:lumMod val="75000"/>
              </a:schemeClr>
            </a:solidFill>
          </a:ln>
        </p:spPr>
        <p:txBody>
          <a:bodyPr vert="eaVert" wrap="none" rtlCol="0">
            <a:spAutoFit/>
          </a:bodyPr>
          <a:lstStyle/>
          <a:p>
            <a:r>
              <a:rPr kumimoji="1" lang="ja-JP" altLang="en-US" sz="1600" dirty="0" smtClean="0">
                <a:latin typeface="HGP創英角ﾎﾟｯﾌﾟ体" pitchFamily="50" charset="-128"/>
                <a:ea typeface="HGP創英角ﾎﾟｯﾌﾟ体" pitchFamily="50" charset="-128"/>
              </a:rPr>
              <a:t>都道府県</a:t>
            </a:r>
            <a:endParaRPr kumimoji="1" lang="ja-JP" altLang="en-US" sz="1600" dirty="0">
              <a:latin typeface="HGP創英角ﾎﾟｯﾌﾟ体" pitchFamily="50" charset="-128"/>
              <a:ea typeface="HGP創英角ﾎﾟｯﾌﾟ体" pitchFamily="50" charset="-128"/>
            </a:endParaRPr>
          </a:p>
        </p:txBody>
      </p:sp>
      <p:sp>
        <p:nvSpPr>
          <p:cNvPr id="25" name="テキスト ボックス 24"/>
          <p:cNvSpPr txBox="1"/>
          <p:nvPr/>
        </p:nvSpPr>
        <p:spPr>
          <a:xfrm>
            <a:off x="65939" y="3717032"/>
            <a:ext cx="430887" cy="2246769"/>
          </a:xfrm>
          <a:prstGeom prst="rect">
            <a:avLst/>
          </a:prstGeom>
          <a:noFill/>
          <a:ln>
            <a:solidFill>
              <a:schemeClr val="bg1">
                <a:lumMod val="75000"/>
              </a:schemeClr>
            </a:solidFill>
          </a:ln>
        </p:spPr>
        <p:txBody>
          <a:bodyPr vert="eaVert" wrap="none" rtlCol="0">
            <a:spAutoFit/>
          </a:bodyPr>
          <a:lstStyle/>
          <a:p>
            <a:r>
              <a:rPr kumimoji="1" lang="ja-JP" altLang="en-US" sz="1600" dirty="0" smtClean="0">
                <a:latin typeface="HGP創英角ﾎﾟｯﾌﾟ体" pitchFamily="50" charset="-128"/>
                <a:ea typeface="HGP創英角ﾎﾟｯﾌﾟ体" pitchFamily="50" charset="-128"/>
              </a:rPr>
              <a:t>県庁所在地市・特別区部</a:t>
            </a:r>
            <a:endParaRPr kumimoji="1" lang="ja-JP" altLang="en-US" sz="1600" dirty="0">
              <a:latin typeface="HGP創英角ﾎﾟｯﾌﾟ体" pitchFamily="50" charset="-128"/>
              <a:ea typeface="HGP創英角ﾎﾟｯﾌﾟ体" pitchFamily="50" charset="-128"/>
            </a:endParaRPr>
          </a:p>
        </p:txBody>
      </p:sp>
      <p:sp>
        <p:nvSpPr>
          <p:cNvPr id="6" name="テキスト ボックス 5"/>
          <p:cNvSpPr txBox="1"/>
          <p:nvPr/>
        </p:nvSpPr>
        <p:spPr>
          <a:xfrm>
            <a:off x="1712135" y="6357568"/>
            <a:ext cx="325730" cy="261610"/>
          </a:xfrm>
          <a:prstGeom prst="rect">
            <a:avLst/>
          </a:prstGeom>
          <a:noFill/>
        </p:spPr>
        <p:txBody>
          <a:bodyPr wrap="none" rtlCol="0">
            <a:spAutoFit/>
          </a:bodyPr>
          <a:lstStyle/>
          <a:p>
            <a:r>
              <a:rPr kumimoji="1" lang="ja-JP" altLang="en-US" sz="1100" dirty="0" smtClean="0">
                <a:latin typeface="Meiryo UI" pitchFamily="50" charset="-128"/>
                <a:ea typeface="Meiryo UI" pitchFamily="50" charset="-128"/>
                <a:cs typeface="Meiryo UI" pitchFamily="50" charset="-128"/>
              </a:rPr>
              <a:t>市</a:t>
            </a:r>
            <a:endParaRPr kumimoji="1" lang="ja-JP" altLang="en-US" sz="11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136684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800" y="1820441"/>
            <a:ext cx="6561138"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5"/>
          <p:cNvSpPr txBox="1">
            <a:spLocks noChangeArrowheads="1"/>
          </p:cNvSpPr>
          <p:nvPr/>
        </p:nvSpPr>
        <p:spPr bwMode="auto">
          <a:xfrm>
            <a:off x="179512" y="6567313"/>
            <a:ext cx="5545137"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spcBef>
                <a:spcPct val="50000"/>
              </a:spcBef>
            </a:pPr>
            <a:r>
              <a:rPr lang="ja-JP" altLang="en-US" sz="1000" dirty="0">
                <a:solidFill>
                  <a:srgbClr val="000000"/>
                </a:solidFill>
                <a:latin typeface="Arial" charset="0"/>
              </a:rPr>
              <a:t>出典</a:t>
            </a:r>
            <a:r>
              <a:rPr lang="ja-JP" altLang="en-US" sz="1000" dirty="0" smtClean="0">
                <a:solidFill>
                  <a:srgbClr val="000000"/>
                </a:solidFill>
                <a:latin typeface="Arial" charset="0"/>
              </a:rPr>
              <a:t>：</a:t>
            </a:r>
            <a:r>
              <a:rPr lang="ja-JP" altLang="en-US" sz="1000" dirty="0">
                <a:solidFill>
                  <a:srgbClr val="000000"/>
                </a:solidFill>
                <a:latin typeface="Arial" charset="0"/>
              </a:rPr>
              <a:t>平成</a:t>
            </a:r>
            <a:r>
              <a:rPr lang="en-US" altLang="ja-JP" sz="1000" dirty="0">
                <a:solidFill>
                  <a:srgbClr val="000000"/>
                </a:solidFill>
                <a:latin typeface="Arial" charset="0"/>
              </a:rPr>
              <a:t>18</a:t>
            </a:r>
            <a:r>
              <a:rPr lang="ja-JP" altLang="en-US" sz="1000" dirty="0">
                <a:solidFill>
                  <a:srgbClr val="000000"/>
                </a:solidFill>
                <a:latin typeface="Arial" charset="0"/>
              </a:rPr>
              <a:t>年事業所・企業統計調査</a:t>
            </a:r>
          </a:p>
        </p:txBody>
      </p:sp>
      <p:sp>
        <p:nvSpPr>
          <p:cNvPr id="46084" name="Text Box 7"/>
          <p:cNvSpPr txBox="1">
            <a:spLocks noChangeArrowheads="1"/>
          </p:cNvSpPr>
          <p:nvPr/>
        </p:nvSpPr>
        <p:spPr bwMode="auto">
          <a:xfrm>
            <a:off x="1690688" y="5385966"/>
            <a:ext cx="5113560" cy="86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spcBef>
                <a:spcPct val="50000"/>
              </a:spcBef>
            </a:pPr>
            <a:r>
              <a:rPr lang="ja-JP" altLang="en-US" sz="1000" dirty="0">
                <a:solidFill>
                  <a:srgbClr val="000000"/>
                </a:solidFill>
                <a:latin typeface="Arial" charset="0"/>
              </a:rPr>
              <a:t>事業所密度「</a:t>
            </a:r>
            <a:r>
              <a:rPr lang="en-US" altLang="ja-JP" sz="1000" dirty="0">
                <a:solidFill>
                  <a:srgbClr val="000000"/>
                </a:solidFill>
                <a:latin typeface="Arial" charset="0"/>
              </a:rPr>
              <a:t>300</a:t>
            </a:r>
            <a:r>
              <a:rPr lang="ja-JP" altLang="en-US" sz="1000" dirty="0">
                <a:solidFill>
                  <a:srgbClr val="000000"/>
                </a:solidFill>
                <a:latin typeface="Arial" charset="0"/>
              </a:rPr>
              <a:t>事業所</a:t>
            </a:r>
            <a:r>
              <a:rPr lang="en-US" altLang="ja-JP" sz="1000" dirty="0">
                <a:solidFill>
                  <a:srgbClr val="000000"/>
                </a:solidFill>
                <a:latin typeface="Arial" charset="0"/>
              </a:rPr>
              <a:t>/km2</a:t>
            </a:r>
            <a:r>
              <a:rPr lang="ja-JP" altLang="en-US" sz="1000" dirty="0">
                <a:solidFill>
                  <a:srgbClr val="000000"/>
                </a:solidFill>
                <a:latin typeface="Arial" charset="0"/>
              </a:rPr>
              <a:t>以上の地域」のエリアに入る市区町村</a:t>
            </a:r>
            <a:br>
              <a:rPr lang="ja-JP" altLang="en-US" sz="1000" dirty="0">
                <a:solidFill>
                  <a:srgbClr val="000000"/>
                </a:solidFill>
                <a:latin typeface="Arial" charset="0"/>
              </a:rPr>
            </a:br>
            <a:r>
              <a:rPr lang="ja-JP" altLang="en-US" sz="1000" dirty="0">
                <a:solidFill>
                  <a:srgbClr val="000000"/>
                </a:solidFill>
                <a:latin typeface="Arial" charset="0"/>
              </a:rPr>
              <a:t>◇大阪市のうち住之江区、此花区以外の</a:t>
            </a:r>
            <a:r>
              <a:rPr lang="en-US" altLang="ja-JP" sz="1000" dirty="0">
                <a:solidFill>
                  <a:srgbClr val="000000"/>
                </a:solidFill>
                <a:latin typeface="Arial" charset="0"/>
              </a:rPr>
              <a:t>22</a:t>
            </a:r>
            <a:r>
              <a:rPr lang="ja-JP" altLang="en-US" sz="1000" dirty="0">
                <a:solidFill>
                  <a:srgbClr val="000000"/>
                </a:solidFill>
                <a:latin typeface="Arial" charset="0"/>
              </a:rPr>
              <a:t>区、堺市堺区・北区、 </a:t>
            </a:r>
            <a:r>
              <a:rPr lang="en-US" altLang="ja-JP" sz="1000" dirty="0">
                <a:solidFill>
                  <a:srgbClr val="000000"/>
                </a:solidFill>
                <a:latin typeface="Arial" charset="0"/>
              </a:rPr>
              <a:t/>
            </a:r>
            <a:br>
              <a:rPr lang="en-US" altLang="ja-JP" sz="1000" dirty="0">
                <a:solidFill>
                  <a:srgbClr val="000000"/>
                </a:solidFill>
                <a:latin typeface="Arial" charset="0"/>
              </a:rPr>
            </a:br>
            <a:r>
              <a:rPr lang="ja-JP" altLang="en-US" sz="1000" dirty="0">
                <a:solidFill>
                  <a:srgbClr val="000000"/>
                </a:solidFill>
                <a:latin typeface="Arial" charset="0"/>
              </a:rPr>
              <a:t>　豊中市、守口市、門真市、東大阪市、寝屋川市、八尾市、藤井寺市、松原市</a:t>
            </a:r>
            <a:br>
              <a:rPr lang="ja-JP" altLang="en-US" sz="1000" dirty="0">
                <a:solidFill>
                  <a:srgbClr val="000000"/>
                </a:solidFill>
                <a:latin typeface="Arial" charset="0"/>
              </a:rPr>
            </a:br>
            <a:r>
              <a:rPr lang="ja-JP" altLang="en-US" sz="1000" dirty="0">
                <a:solidFill>
                  <a:srgbClr val="000000"/>
                </a:solidFill>
                <a:latin typeface="Arial" charset="0"/>
              </a:rPr>
              <a:t>◇京都市中京区・下京区・上京区・東山区・南区</a:t>
            </a:r>
            <a:r>
              <a:rPr lang="en-US" altLang="ja-JP" sz="1000" dirty="0">
                <a:solidFill>
                  <a:srgbClr val="000000"/>
                </a:solidFill>
                <a:latin typeface="Arial" charset="0"/>
              </a:rPr>
              <a:t/>
            </a:r>
            <a:br>
              <a:rPr lang="en-US" altLang="ja-JP" sz="1000" dirty="0">
                <a:solidFill>
                  <a:srgbClr val="000000"/>
                </a:solidFill>
                <a:latin typeface="Arial" charset="0"/>
              </a:rPr>
            </a:br>
            <a:r>
              <a:rPr lang="ja-JP" altLang="en-US" sz="1000" dirty="0">
                <a:solidFill>
                  <a:srgbClr val="000000"/>
                </a:solidFill>
                <a:latin typeface="Arial" charset="0"/>
              </a:rPr>
              <a:t>◇神戸市中央区・兵庫区・長田区、尼崎市</a:t>
            </a:r>
          </a:p>
        </p:txBody>
      </p:sp>
      <p:sp>
        <p:nvSpPr>
          <p:cNvPr id="4" name="フリーフォーム 3"/>
          <p:cNvSpPr/>
          <p:nvPr/>
        </p:nvSpPr>
        <p:spPr>
          <a:xfrm>
            <a:off x="3108325" y="3023766"/>
            <a:ext cx="781050" cy="774700"/>
          </a:xfrm>
          <a:custGeom>
            <a:avLst/>
            <a:gdLst>
              <a:gd name="connsiteX0" fmla="*/ 0 w 779731"/>
              <a:gd name="connsiteY0" fmla="*/ 413643 h 775593"/>
              <a:gd name="connsiteX1" fmla="*/ 57150 w 779731"/>
              <a:gd name="connsiteY1" fmla="*/ 401737 h 775593"/>
              <a:gd name="connsiteX2" fmla="*/ 97632 w 779731"/>
              <a:gd name="connsiteY2" fmla="*/ 349350 h 775593"/>
              <a:gd name="connsiteX3" fmla="*/ 114300 w 779731"/>
              <a:gd name="connsiteY3" fmla="*/ 313631 h 775593"/>
              <a:gd name="connsiteX4" fmla="*/ 185738 w 779731"/>
              <a:gd name="connsiteY4" fmla="*/ 282675 h 775593"/>
              <a:gd name="connsiteX5" fmla="*/ 209550 w 779731"/>
              <a:gd name="connsiteY5" fmla="*/ 242193 h 775593"/>
              <a:gd name="connsiteX6" fmla="*/ 257175 w 779731"/>
              <a:gd name="connsiteY6" fmla="*/ 232668 h 775593"/>
              <a:gd name="connsiteX7" fmla="*/ 276225 w 779731"/>
              <a:gd name="connsiteY7" fmla="*/ 206475 h 775593"/>
              <a:gd name="connsiteX8" fmla="*/ 269082 w 779731"/>
              <a:gd name="connsiteY8" fmla="*/ 177900 h 775593"/>
              <a:gd name="connsiteX9" fmla="*/ 269082 w 779731"/>
              <a:gd name="connsiteY9" fmla="*/ 149325 h 775593"/>
              <a:gd name="connsiteX10" fmla="*/ 314325 w 779731"/>
              <a:gd name="connsiteY10" fmla="*/ 154087 h 775593"/>
              <a:gd name="connsiteX11" fmla="*/ 345282 w 779731"/>
              <a:gd name="connsiteY11" fmla="*/ 168375 h 775593"/>
              <a:gd name="connsiteX12" fmla="*/ 376238 w 779731"/>
              <a:gd name="connsiteY12" fmla="*/ 144562 h 775593"/>
              <a:gd name="connsiteX13" fmla="*/ 395288 w 779731"/>
              <a:gd name="connsiteY13" fmla="*/ 146943 h 775593"/>
              <a:gd name="connsiteX14" fmla="*/ 402432 w 779731"/>
              <a:gd name="connsiteY14" fmla="*/ 127893 h 775593"/>
              <a:gd name="connsiteX15" fmla="*/ 423863 w 779731"/>
              <a:gd name="connsiteY15" fmla="*/ 80268 h 775593"/>
              <a:gd name="connsiteX16" fmla="*/ 457200 w 779731"/>
              <a:gd name="connsiteY16" fmla="*/ 77887 h 775593"/>
              <a:gd name="connsiteX17" fmla="*/ 492919 w 779731"/>
              <a:gd name="connsiteY17" fmla="*/ 104081 h 775593"/>
              <a:gd name="connsiteX18" fmla="*/ 521494 w 779731"/>
              <a:gd name="connsiteY18" fmla="*/ 89793 h 775593"/>
              <a:gd name="connsiteX19" fmla="*/ 542925 w 779731"/>
              <a:gd name="connsiteY19" fmla="*/ 77887 h 775593"/>
              <a:gd name="connsiteX20" fmla="*/ 564357 w 779731"/>
              <a:gd name="connsiteY20" fmla="*/ 99318 h 775593"/>
              <a:gd name="connsiteX21" fmla="*/ 573882 w 779731"/>
              <a:gd name="connsiteY21" fmla="*/ 85031 h 775593"/>
              <a:gd name="connsiteX22" fmla="*/ 573882 w 779731"/>
              <a:gd name="connsiteY22" fmla="*/ 63600 h 775593"/>
              <a:gd name="connsiteX23" fmla="*/ 595313 w 779731"/>
              <a:gd name="connsiteY23" fmla="*/ 32643 h 775593"/>
              <a:gd name="connsiteX24" fmla="*/ 616744 w 779731"/>
              <a:gd name="connsiteY24" fmla="*/ 4068 h 775593"/>
              <a:gd name="connsiteX25" fmla="*/ 647700 w 779731"/>
              <a:gd name="connsiteY25" fmla="*/ 1687 h 775593"/>
              <a:gd name="connsiteX26" fmla="*/ 654844 w 779731"/>
              <a:gd name="connsiteY26" fmla="*/ 18356 h 775593"/>
              <a:gd name="connsiteX27" fmla="*/ 650082 w 779731"/>
              <a:gd name="connsiteY27" fmla="*/ 46931 h 775593"/>
              <a:gd name="connsiteX28" fmla="*/ 659607 w 779731"/>
              <a:gd name="connsiteY28" fmla="*/ 51693 h 775593"/>
              <a:gd name="connsiteX29" fmla="*/ 678657 w 779731"/>
              <a:gd name="connsiteY29" fmla="*/ 56456 h 775593"/>
              <a:gd name="connsiteX30" fmla="*/ 673894 w 779731"/>
              <a:gd name="connsiteY30" fmla="*/ 75506 h 775593"/>
              <a:gd name="connsiteX31" fmla="*/ 673894 w 779731"/>
              <a:gd name="connsiteY31" fmla="*/ 94556 h 775593"/>
              <a:gd name="connsiteX32" fmla="*/ 683419 w 779731"/>
              <a:gd name="connsiteY32" fmla="*/ 115987 h 775593"/>
              <a:gd name="connsiteX33" fmla="*/ 690563 w 779731"/>
              <a:gd name="connsiteY33" fmla="*/ 132656 h 775593"/>
              <a:gd name="connsiteX34" fmla="*/ 676275 w 779731"/>
              <a:gd name="connsiteY34" fmla="*/ 163612 h 775593"/>
              <a:gd name="connsiteX35" fmla="*/ 659607 w 779731"/>
              <a:gd name="connsiteY35" fmla="*/ 189806 h 775593"/>
              <a:gd name="connsiteX36" fmla="*/ 688182 w 779731"/>
              <a:gd name="connsiteY36" fmla="*/ 194568 h 775593"/>
              <a:gd name="connsiteX37" fmla="*/ 702469 w 779731"/>
              <a:gd name="connsiteY37" fmla="*/ 206475 h 775593"/>
              <a:gd name="connsiteX38" fmla="*/ 714375 w 779731"/>
              <a:gd name="connsiteY38" fmla="*/ 220762 h 775593"/>
              <a:gd name="connsiteX39" fmla="*/ 683419 w 779731"/>
              <a:gd name="connsiteY39" fmla="*/ 242193 h 775593"/>
              <a:gd name="connsiteX40" fmla="*/ 681038 w 779731"/>
              <a:gd name="connsiteY40" fmla="*/ 339825 h 775593"/>
              <a:gd name="connsiteX41" fmla="*/ 685800 w 779731"/>
              <a:gd name="connsiteY41" fmla="*/ 356493 h 775593"/>
              <a:gd name="connsiteX42" fmla="*/ 700088 w 779731"/>
              <a:gd name="connsiteY42" fmla="*/ 373162 h 775593"/>
              <a:gd name="connsiteX43" fmla="*/ 692944 w 779731"/>
              <a:gd name="connsiteY43" fmla="*/ 396975 h 775593"/>
              <a:gd name="connsiteX44" fmla="*/ 685800 w 779731"/>
              <a:gd name="connsiteY44" fmla="*/ 413643 h 775593"/>
              <a:gd name="connsiteX45" fmla="*/ 690563 w 779731"/>
              <a:gd name="connsiteY45" fmla="*/ 437456 h 775593"/>
              <a:gd name="connsiteX46" fmla="*/ 685800 w 779731"/>
              <a:gd name="connsiteY46" fmla="*/ 449362 h 775593"/>
              <a:gd name="connsiteX47" fmla="*/ 669132 w 779731"/>
              <a:gd name="connsiteY47" fmla="*/ 458887 h 775593"/>
              <a:gd name="connsiteX48" fmla="*/ 666750 w 779731"/>
              <a:gd name="connsiteY48" fmla="*/ 473175 h 775593"/>
              <a:gd name="connsiteX49" fmla="*/ 683419 w 779731"/>
              <a:gd name="connsiteY49" fmla="*/ 477937 h 775593"/>
              <a:gd name="connsiteX50" fmla="*/ 690563 w 779731"/>
              <a:gd name="connsiteY50" fmla="*/ 492225 h 775593"/>
              <a:gd name="connsiteX51" fmla="*/ 673894 w 779731"/>
              <a:gd name="connsiteY51" fmla="*/ 508893 h 775593"/>
              <a:gd name="connsiteX52" fmla="*/ 690563 w 779731"/>
              <a:gd name="connsiteY52" fmla="*/ 525562 h 775593"/>
              <a:gd name="connsiteX53" fmla="*/ 676275 w 779731"/>
              <a:gd name="connsiteY53" fmla="*/ 554137 h 775593"/>
              <a:gd name="connsiteX54" fmla="*/ 676275 w 779731"/>
              <a:gd name="connsiteY54" fmla="*/ 561281 h 775593"/>
              <a:gd name="connsiteX55" fmla="*/ 716757 w 779731"/>
              <a:gd name="connsiteY55" fmla="*/ 589856 h 775593"/>
              <a:gd name="connsiteX56" fmla="*/ 731044 w 779731"/>
              <a:gd name="connsiteY56" fmla="*/ 608906 h 775593"/>
              <a:gd name="connsiteX57" fmla="*/ 735807 w 779731"/>
              <a:gd name="connsiteY57" fmla="*/ 625575 h 775593"/>
              <a:gd name="connsiteX58" fmla="*/ 731044 w 779731"/>
              <a:gd name="connsiteY58" fmla="*/ 666056 h 775593"/>
              <a:gd name="connsiteX59" fmla="*/ 735807 w 779731"/>
              <a:gd name="connsiteY59" fmla="*/ 685106 h 775593"/>
              <a:gd name="connsiteX60" fmla="*/ 764382 w 779731"/>
              <a:gd name="connsiteY60" fmla="*/ 699393 h 775593"/>
              <a:gd name="connsiteX61" fmla="*/ 778669 w 779731"/>
              <a:gd name="connsiteY61" fmla="*/ 727968 h 775593"/>
              <a:gd name="connsiteX62" fmla="*/ 776288 w 779731"/>
              <a:gd name="connsiteY62" fmla="*/ 739875 h 775593"/>
              <a:gd name="connsiteX63" fmla="*/ 757238 w 779731"/>
              <a:gd name="connsiteY63" fmla="*/ 747018 h 775593"/>
              <a:gd name="connsiteX64" fmla="*/ 754857 w 779731"/>
              <a:gd name="connsiteY64" fmla="*/ 768450 h 775593"/>
              <a:gd name="connsiteX65" fmla="*/ 742950 w 779731"/>
              <a:gd name="connsiteY65" fmla="*/ 775593 h 77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79731" h="775593">
                <a:moveTo>
                  <a:pt x="0" y="413643"/>
                </a:moveTo>
                <a:cubicBezTo>
                  <a:pt x="20439" y="413047"/>
                  <a:pt x="40878" y="412452"/>
                  <a:pt x="57150" y="401737"/>
                </a:cubicBezTo>
                <a:cubicBezTo>
                  <a:pt x="73422" y="391022"/>
                  <a:pt x="88107" y="364034"/>
                  <a:pt x="97632" y="349350"/>
                </a:cubicBezTo>
                <a:cubicBezTo>
                  <a:pt x="107157" y="334666"/>
                  <a:pt x="99616" y="324743"/>
                  <a:pt x="114300" y="313631"/>
                </a:cubicBezTo>
                <a:cubicBezTo>
                  <a:pt x="128984" y="302518"/>
                  <a:pt x="169863" y="294581"/>
                  <a:pt x="185738" y="282675"/>
                </a:cubicBezTo>
                <a:cubicBezTo>
                  <a:pt x="201613" y="270769"/>
                  <a:pt x="197644" y="250527"/>
                  <a:pt x="209550" y="242193"/>
                </a:cubicBezTo>
                <a:cubicBezTo>
                  <a:pt x="221456" y="233859"/>
                  <a:pt x="246063" y="238621"/>
                  <a:pt x="257175" y="232668"/>
                </a:cubicBezTo>
                <a:cubicBezTo>
                  <a:pt x="268287" y="226715"/>
                  <a:pt x="274241" y="215603"/>
                  <a:pt x="276225" y="206475"/>
                </a:cubicBezTo>
                <a:cubicBezTo>
                  <a:pt x="278209" y="197347"/>
                  <a:pt x="270272" y="187425"/>
                  <a:pt x="269082" y="177900"/>
                </a:cubicBezTo>
                <a:cubicBezTo>
                  <a:pt x="267892" y="168375"/>
                  <a:pt x="261542" y="153294"/>
                  <a:pt x="269082" y="149325"/>
                </a:cubicBezTo>
                <a:cubicBezTo>
                  <a:pt x="276622" y="145356"/>
                  <a:pt x="301625" y="150912"/>
                  <a:pt x="314325" y="154087"/>
                </a:cubicBezTo>
                <a:cubicBezTo>
                  <a:pt x="327025" y="157262"/>
                  <a:pt x="334963" y="169962"/>
                  <a:pt x="345282" y="168375"/>
                </a:cubicBezTo>
                <a:cubicBezTo>
                  <a:pt x="355601" y="166787"/>
                  <a:pt x="367904" y="148134"/>
                  <a:pt x="376238" y="144562"/>
                </a:cubicBezTo>
                <a:cubicBezTo>
                  <a:pt x="384572" y="140990"/>
                  <a:pt x="390922" y="149721"/>
                  <a:pt x="395288" y="146943"/>
                </a:cubicBezTo>
                <a:cubicBezTo>
                  <a:pt x="399654" y="144165"/>
                  <a:pt x="397670" y="139005"/>
                  <a:pt x="402432" y="127893"/>
                </a:cubicBezTo>
                <a:cubicBezTo>
                  <a:pt x="407194" y="116781"/>
                  <a:pt x="414735" y="88602"/>
                  <a:pt x="423863" y="80268"/>
                </a:cubicBezTo>
                <a:cubicBezTo>
                  <a:pt x="432991" y="71934"/>
                  <a:pt x="445691" y="73918"/>
                  <a:pt x="457200" y="77887"/>
                </a:cubicBezTo>
                <a:cubicBezTo>
                  <a:pt x="468709" y="81856"/>
                  <a:pt x="482203" y="102097"/>
                  <a:pt x="492919" y="104081"/>
                </a:cubicBezTo>
                <a:cubicBezTo>
                  <a:pt x="503635" y="106065"/>
                  <a:pt x="513160" y="94159"/>
                  <a:pt x="521494" y="89793"/>
                </a:cubicBezTo>
                <a:cubicBezTo>
                  <a:pt x="529828" y="85427"/>
                  <a:pt x="535781" y="76299"/>
                  <a:pt x="542925" y="77887"/>
                </a:cubicBezTo>
                <a:cubicBezTo>
                  <a:pt x="550069" y="79474"/>
                  <a:pt x="559198" y="98127"/>
                  <a:pt x="564357" y="99318"/>
                </a:cubicBezTo>
                <a:cubicBezTo>
                  <a:pt x="569516" y="100509"/>
                  <a:pt x="572295" y="90984"/>
                  <a:pt x="573882" y="85031"/>
                </a:cubicBezTo>
                <a:cubicBezTo>
                  <a:pt x="575470" y="79078"/>
                  <a:pt x="570310" y="72331"/>
                  <a:pt x="573882" y="63600"/>
                </a:cubicBezTo>
                <a:cubicBezTo>
                  <a:pt x="577454" y="54869"/>
                  <a:pt x="588169" y="42565"/>
                  <a:pt x="595313" y="32643"/>
                </a:cubicBezTo>
                <a:cubicBezTo>
                  <a:pt x="602457" y="22721"/>
                  <a:pt x="608013" y="9227"/>
                  <a:pt x="616744" y="4068"/>
                </a:cubicBezTo>
                <a:cubicBezTo>
                  <a:pt x="625475" y="-1091"/>
                  <a:pt x="641350" y="-694"/>
                  <a:pt x="647700" y="1687"/>
                </a:cubicBezTo>
                <a:cubicBezTo>
                  <a:pt x="654050" y="4068"/>
                  <a:pt x="654447" y="10815"/>
                  <a:pt x="654844" y="18356"/>
                </a:cubicBezTo>
                <a:cubicBezTo>
                  <a:pt x="655241" y="25897"/>
                  <a:pt x="649288" y="41375"/>
                  <a:pt x="650082" y="46931"/>
                </a:cubicBezTo>
                <a:cubicBezTo>
                  <a:pt x="650876" y="52487"/>
                  <a:pt x="654845" y="50106"/>
                  <a:pt x="659607" y="51693"/>
                </a:cubicBezTo>
                <a:cubicBezTo>
                  <a:pt x="664369" y="53280"/>
                  <a:pt x="676276" y="52487"/>
                  <a:pt x="678657" y="56456"/>
                </a:cubicBezTo>
                <a:cubicBezTo>
                  <a:pt x="681038" y="60425"/>
                  <a:pt x="674688" y="69156"/>
                  <a:pt x="673894" y="75506"/>
                </a:cubicBezTo>
                <a:cubicBezTo>
                  <a:pt x="673100" y="81856"/>
                  <a:pt x="672307" y="87809"/>
                  <a:pt x="673894" y="94556"/>
                </a:cubicBezTo>
                <a:cubicBezTo>
                  <a:pt x="675482" y="101303"/>
                  <a:pt x="680641" y="109637"/>
                  <a:pt x="683419" y="115987"/>
                </a:cubicBezTo>
                <a:cubicBezTo>
                  <a:pt x="686197" y="122337"/>
                  <a:pt x="691754" y="124718"/>
                  <a:pt x="690563" y="132656"/>
                </a:cubicBezTo>
                <a:cubicBezTo>
                  <a:pt x="689372" y="140594"/>
                  <a:pt x="681434" y="154087"/>
                  <a:pt x="676275" y="163612"/>
                </a:cubicBezTo>
                <a:cubicBezTo>
                  <a:pt x="671116" y="173137"/>
                  <a:pt x="657622" y="184647"/>
                  <a:pt x="659607" y="189806"/>
                </a:cubicBezTo>
                <a:cubicBezTo>
                  <a:pt x="661592" y="194965"/>
                  <a:pt x="681039" y="191790"/>
                  <a:pt x="688182" y="194568"/>
                </a:cubicBezTo>
                <a:cubicBezTo>
                  <a:pt x="695325" y="197346"/>
                  <a:pt x="698104" y="202109"/>
                  <a:pt x="702469" y="206475"/>
                </a:cubicBezTo>
                <a:cubicBezTo>
                  <a:pt x="706834" y="210841"/>
                  <a:pt x="717550" y="214809"/>
                  <a:pt x="714375" y="220762"/>
                </a:cubicBezTo>
                <a:cubicBezTo>
                  <a:pt x="711200" y="226715"/>
                  <a:pt x="688975" y="222349"/>
                  <a:pt x="683419" y="242193"/>
                </a:cubicBezTo>
                <a:cubicBezTo>
                  <a:pt x="677863" y="262037"/>
                  <a:pt x="680641" y="320775"/>
                  <a:pt x="681038" y="339825"/>
                </a:cubicBezTo>
                <a:cubicBezTo>
                  <a:pt x="681435" y="358875"/>
                  <a:pt x="682625" y="350937"/>
                  <a:pt x="685800" y="356493"/>
                </a:cubicBezTo>
                <a:cubicBezTo>
                  <a:pt x="688975" y="362049"/>
                  <a:pt x="698897" y="366415"/>
                  <a:pt x="700088" y="373162"/>
                </a:cubicBezTo>
                <a:cubicBezTo>
                  <a:pt x="701279" y="379909"/>
                  <a:pt x="695325" y="390228"/>
                  <a:pt x="692944" y="396975"/>
                </a:cubicBezTo>
                <a:cubicBezTo>
                  <a:pt x="690563" y="403722"/>
                  <a:pt x="686197" y="406896"/>
                  <a:pt x="685800" y="413643"/>
                </a:cubicBezTo>
                <a:cubicBezTo>
                  <a:pt x="685403" y="420390"/>
                  <a:pt x="690563" y="431503"/>
                  <a:pt x="690563" y="437456"/>
                </a:cubicBezTo>
                <a:cubicBezTo>
                  <a:pt x="690563" y="443409"/>
                  <a:pt x="689372" y="445790"/>
                  <a:pt x="685800" y="449362"/>
                </a:cubicBezTo>
                <a:cubicBezTo>
                  <a:pt x="682228" y="452934"/>
                  <a:pt x="672307" y="454918"/>
                  <a:pt x="669132" y="458887"/>
                </a:cubicBezTo>
                <a:cubicBezTo>
                  <a:pt x="665957" y="462856"/>
                  <a:pt x="664369" y="470000"/>
                  <a:pt x="666750" y="473175"/>
                </a:cubicBezTo>
                <a:cubicBezTo>
                  <a:pt x="669131" y="476350"/>
                  <a:pt x="679450" y="474762"/>
                  <a:pt x="683419" y="477937"/>
                </a:cubicBezTo>
                <a:cubicBezTo>
                  <a:pt x="687388" y="481112"/>
                  <a:pt x="692150" y="487066"/>
                  <a:pt x="690563" y="492225"/>
                </a:cubicBezTo>
                <a:cubicBezTo>
                  <a:pt x="688976" y="497384"/>
                  <a:pt x="673894" y="503337"/>
                  <a:pt x="673894" y="508893"/>
                </a:cubicBezTo>
                <a:cubicBezTo>
                  <a:pt x="673894" y="514449"/>
                  <a:pt x="690166" y="518021"/>
                  <a:pt x="690563" y="525562"/>
                </a:cubicBezTo>
                <a:cubicBezTo>
                  <a:pt x="690960" y="533103"/>
                  <a:pt x="678656" y="548184"/>
                  <a:pt x="676275" y="554137"/>
                </a:cubicBezTo>
                <a:cubicBezTo>
                  <a:pt x="673894" y="560090"/>
                  <a:pt x="669528" y="555328"/>
                  <a:pt x="676275" y="561281"/>
                </a:cubicBezTo>
                <a:cubicBezTo>
                  <a:pt x="683022" y="567234"/>
                  <a:pt x="707629" y="581918"/>
                  <a:pt x="716757" y="589856"/>
                </a:cubicBezTo>
                <a:cubicBezTo>
                  <a:pt x="725885" y="597794"/>
                  <a:pt x="727869" y="602953"/>
                  <a:pt x="731044" y="608906"/>
                </a:cubicBezTo>
                <a:cubicBezTo>
                  <a:pt x="734219" y="614859"/>
                  <a:pt x="735807" y="616050"/>
                  <a:pt x="735807" y="625575"/>
                </a:cubicBezTo>
                <a:cubicBezTo>
                  <a:pt x="735807" y="635100"/>
                  <a:pt x="731044" y="656134"/>
                  <a:pt x="731044" y="666056"/>
                </a:cubicBezTo>
                <a:cubicBezTo>
                  <a:pt x="731044" y="675978"/>
                  <a:pt x="730251" y="679550"/>
                  <a:pt x="735807" y="685106"/>
                </a:cubicBezTo>
                <a:cubicBezTo>
                  <a:pt x="741363" y="690662"/>
                  <a:pt x="757238" y="692249"/>
                  <a:pt x="764382" y="699393"/>
                </a:cubicBezTo>
                <a:cubicBezTo>
                  <a:pt x="771526" y="706537"/>
                  <a:pt x="776685" y="721221"/>
                  <a:pt x="778669" y="727968"/>
                </a:cubicBezTo>
                <a:cubicBezTo>
                  <a:pt x="780653" y="734715"/>
                  <a:pt x="779860" y="736700"/>
                  <a:pt x="776288" y="739875"/>
                </a:cubicBezTo>
                <a:cubicBezTo>
                  <a:pt x="772716" y="743050"/>
                  <a:pt x="760810" y="742256"/>
                  <a:pt x="757238" y="747018"/>
                </a:cubicBezTo>
                <a:cubicBezTo>
                  <a:pt x="753666" y="751780"/>
                  <a:pt x="757238" y="763688"/>
                  <a:pt x="754857" y="768450"/>
                </a:cubicBezTo>
                <a:cubicBezTo>
                  <a:pt x="752476" y="773212"/>
                  <a:pt x="744935" y="773609"/>
                  <a:pt x="742950" y="775593"/>
                </a:cubicBezTo>
              </a:path>
            </a:pathLst>
          </a:cu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lang="ja-JP" altLang="en-US">
              <a:solidFill>
                <a:prstClr val="black"/>
              </a:solidFill>
            </a:endParaRPr>
          </a:p>
        </p:txBody>
      </p:sp>
      <p:sp>
        <p:nvSpPr>
          <p:cNvPr id="5" name="フリーフォーム 4"/>
          <p:cNvSpPr/>
          <p:nvPr/>
        </p:nvSpPr>
        <p:spPr>
          <a:xfrm>
            <a:off x="3278188" y="3854029"/>
            <a:ext cx="565150" cy="114300"/>
          </a:xfrm>
          <a:custGeom>
            <a:avLst/>
            <a:gdLst>
              <a:gd name="connsiteX0" fmla="*/ 566481 w 566481"/>
              <a:gd name="connsiteY0" fmla="*/ 73996 h 114135"/>
              <a:gd name="connsiteX1" fmla="*/ 471231 w 566481"/>
              <a:gd name="connsiteY1" fmla="*/ 78758 h 114135"/>
              <a:gd name="connsiteX2" fmla="*/ 440275 w 566481"/>
              <a:gd name="connsiteY2" fmla="*/ 64471 h 114135"/>
              <a:gd name="connsiteX3" fmla="*/ 406938 w 566481"/>
              <a:gd name="connsiteY3" fmla="*/ 59708 h 114135"/>
              <a:gd name="connsiteX4" fmla="*/ 385506 w 566481"/>
              <a:gd name="connsiteY4" fmla="*/ 73996 h 114135"/>
              <a:gd name="connsiteX5" fmla="*/ 371219 w 566481"/>
              <a:gd name="connsiteY5" fmla="*/ 69233 h 114135"/>
              <a:gd name="connsiteX6" fmla="*/ 328356 w 566481"/>
              <a:gd name="connsiteY6" fmla="*/ 88283 h 114135"/>
              <a:gd name="connsiteX7" fmla="*/ 299781 w 566481"/>
              <a:gd name="connsiteY7" fmla="*/ 109714 h 114135"/>
              <a:gd name="connsiteX8" fmla="*/ 271206 w 566481"/>
              <a:gd name="connsiteY8" fmla="*/ 112096 h 114135"/>
              <a:gd name="connsiteX9" fmla="*/ 266444 w 566481"/>
              <a:gd name="connsiteY9" fmla="*/ 85902 h 114135"/>
              <a:gd name="connsiteX10" fmla="*/ 216438 w 566481"/>
              <a:gd name="connsiteY10" fmla="*/ 62089 h 114135"/>
              <a:gd name="connsiteX11" fmla="*/ 166431 w 566481"/>
              <a:gd name="connsiteY11" fmla="*/ 43039 h 114135"/>
              <a:gd name="connsiteX12" fmla="*/ 130713 w 566481"/>
              <a:gd name="connsiteY12" fmla="*/ 28752 h 114135"/>
              <a:gd name="connsiteX13" fmla="*/ 75944 w 566481"/>
              <a:gd name="connsiteY13" fmla="*/ 19227 h 114135"/>
              <a:gd name="connsiteX14" fmla="*/ 75944 w 566481"/>
              <a:gd name="connsiteY14" fmla="*/ 12083 h 114135"/>
              <a:gd name="connsiteX15" fmla="*/ 73563 w 566481"/>
              <a:gd name="connsiteY15" fmla="*/ 177 h 114135"/>
              <a:gd name="connsiteX16" fmla="*/ 6888 w 566481"/>
              <a:gd name="connsiteY16" fmla="*/ 4939 h 114135"/>
              <a:gd name="connsiteX17" fmla="*/ 2125 w 566481"/>
              <a:gd name="connsiteY17" fmla="*/ 4939 h 114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6481" h="114135">
                <a:moveTo>
                  <a:pt x="566481" y="73996"/>
                </a:moveTo>
                <a:cubicBezTo>
                  <a:pt x="529373" y="77170"/>
                  <a:pt x="492265" y="80345"/>
                  <a:pt x="471231" y="78758"/>
                </a:cubicBezTo>
                <a:cubicBezTo>
                  <a:pt x="450197" y="77171"/>
                  <a:pt x="450990" y="67646"/>
                  <a:pt x="440275" y="64471"/>
                </a:cubicBezTo>
                <a:cubicBezTo>
                  <a:pt x="429560" y="61296"/>
                  <a:pt x="416066" y="58120"/>
                  <a:pt x="406938" y="59708"/>
                </a:cubicBezTo>
                <a:cubicBezTo>
                  <a:pt x="397810" y="61295"/>
                  <a:pt x="391459" y="72408"/>
                  <a:pt x="385506" y="73996"/>
                </a:cubicBezTo>
                <a:cubicBezTo>
                  <a:pt x="379553" y="75584"/>
                  <a:pt x="380744" y="66852"/>
                  <a:pt x="371219" y="69233"/>
                </a:cubicBezTo>
                <a:cubicBezTo>
                  <a:pt x="361694" y="71614"/>
                  <a:pt x="340262" y="81536"/>
                  <a:pt x="328356" y="88283"/>
                </a:cubicBezTo>
                <a:cubicBezTo>
                  <a:pt x="316450" y="95030"/>
                  <a:pt x="309306" y="105745"/>
                  <a:pt x="299781" y="109714"/>
                </a:cubicBezTo>
                <a:cubicBezTo>
                  <a:pt x="290256" y="113683"/>
                  <a:pt x="276762" y="116065"/>
                  <a:pt x="271206" y="112096"/>
                </a:cubicBezTo>
                <a:cubicBezTo>
                  <a:pt x="265650" y="108127"/>
                  <a:pt x="275572" y="94236"/>
                  <a:pt x="266444" y="85902"/>
                </a:cubicBezTo>
                <a:cubicBezTo>
                  <a:pt x="257316" y="77568"/>
                  <a:pt x="233107" y="69233"/>
                  <a:pt x="216438" y="62089"/>
                </a:cubicBezTo>
                <a:cubicBezTo>
                  <a:pt x="199769" y="54945"/>
                  <a:pt x="180718" y="48595"/>
                  <a:pt x="166431" y="43039"/>
                </a:cubicBezTo>
                <a:cubicBezTo>
                  <a:pt x="152143" y="37483"/>
                  <a:pt x="145794" y="32721"/>
                  <a:pt x="130713" y="28752"/>
                </a:cubicBezTo>
                <a:cubicBezTo>
                  <a:pt x="115632" y="24783"/>
                  <a:pt x="85072" y="22005"/>
                  <a:pt x="75944" y="19227"/>
                </a:cubicBezTo>
                <a:cubicBezTo>
                  <a:pt x="66816" y="16449"/>
                  <a:pt x="76341" y="15258"/>
                  <a:pt x="75944" y="12083"/>
                </a:cubicBezTo>
                <a:cubicBezTo>
                  <a:pt x="75547" y="8908"/>
                  <a:pt x="85072" y="1368"/>
                  <a:pt x="73563" y="177"/>
                </a:cubicBezTo>
                <a:cubicBezTo>
                  <a:pt x="62054" y="-1014"/>
                  <a:pt x="18794" y="4145"/>
                  <a:pt x="6888" y="4939"/>
                </a:cubicBezTo>
                <a:cubicBezTo>
                  <a:pt x="-5018" y="5733"/>
                  <a:pt x="2125" y="4939"/>
                  <a:pt x="2125" y="4939"/>
                </a:cubicBezTo>
              </a:path>
            </a:pathLst>
          </a:cu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lang="ja-JP" altLang="en-US">
              <a:solidFill>
                <a:prstClr val="black"/>
              </a:solidFill>
            </a:endParaRPr>
          </a:p>
        </p:txBody>
      </p:sp>
      <p:sp>
        <p:nvSpPr>
          <p:cNvPr id="6" name="フリーフォーム 5"/>
          <p:cNvSpPr/>
          <p:nvPr/>
        </p:nvSpPr>
        <p:spPr>
          <a:xfrm>
            <a:off x="3136900" y="3911179"/>
            <a:ext cx="671513" cy="728662"/>
          </a:xfrm>
          <a:custGeom>
            <a:avLst/>
            <a:gdLst>
              <a:gd name="connsiteX0" fmla="*/ 0 w 672726"/>
              <a:gd name="connsiteY0" fmla="*/ 197643 h 728928"/>
              <a:gd name="connsiteX1" fmla="*/ 69056 w 672726"/>
              <a:gd name="connsiteY1" fmla="*/ 223837 h 728928"/>
              <a:gd name="connsiteX2" fmla="*/ 85725 w 672726"/>
              <a:gd name="connsiteY2" fmla="*/ 209550 h 728928"/>
              <a:gd name="connsiteX3" fmla="*/ 140494 w 672726"/>
              <a:gd name="connsiteY3" fmla="*/ 235743 h 728928"/>
              <a:gd name="connsiteX4" fmla="*/ 166687 w 672726"/>
              <a:gd name="connsiteY4" fmla="*/ 257175 h 728928"/>
              <a:gd name="connsiteX5" fmla="*/ 169069 w 672726"/>
              <a:gd name="connsiteY5" fmla="*/ 266700 h 728928"/>
              <a:gd name="connsiteX6" fmla="*/ 169069 w 672726"/>
              <a:gd name="connsiteY6" fmla="*/ 295275 h 728928"/>
              <a:gd name="connsiteX7" fmla="*/ 185737 w 672726"/>
              <a:gd name="connsiteY7" fmla="*/ 302418 h 728928"/>
              <a:gd name="connsiteX8" fmla="*/ 221456 w 672726"/>
              <a:gd name="connsiteY8" fmla="*/ 373856 h 728928"/>
              <a:gd name="connsiteX9" fmla="*/ 226219 w 672726"/>
              <a:gd name="connsiteY9" fmla="*/ 404812 h 728928"/>
              <a:gd name="connsiteX10" fmla="*/ 233362 w 672726"/>
              <a:gd name="connsiteY10" fmla="*/ 483393 h 728928"/>
              <a:gd name="connsiteX11" fmla="*/ 240506 w 672726"/>
              <a:gd name="connsiteY11" fmla="*/ 492918 h 728928"/>
              <a:gd name="connsiteX12" fmla="*/ 271462 w 672726"/>
              <a:gd name="connsiteY12" fmla="*/ 552450 h 728928"/>
              <a:gd name="connsiteX13" fmla="*/ 285750 w 672726"/>
              <a:gd name="connsiteY13" fmla="*/ 581025 h 728928"/>
              <a:gd name="connsiteX14" fmla="*/ 333375 w 672726"/>
              <a:gd name="connsiteY14" fmla="*/ 607218 h 728928"/>
              <a:gd name="connsiteX15" fmla="*/ 352425 w 672726"/>
              <a:gd name="connsiteY15" fmla="*/ 652462 h 728928"/>
              <a:gd name="connsiteX16" fmla="*/ 347662 w 672726"/>
              <a:gd name="connsiteY16" fmla="*/ 690562 h 728928"/>
              <a:gd name="connsiteX17" fmla="*/ 357187 w 672726"/>
              <a:gd name="connsiteY17" fmla="*/ 704850 h 728928"/>
              <a:gd name="connsiteX18" fmla="*/ 416719 w 672726"/>
              <a:gd name="connsiteY18" fmla="*/ 723900 h 728928"/>
              <a:gd name="connsiteX19" fmla="*/ 428625 w 672726"/>
              <a:gd name="connsiteY19" fmla="*/ 726281 h 728928"/>
              <a:gd name="connsiteX20" fmla="*/ 433387 w 672726"/>
              <a:gd name="connsiteY20" fmla="*/ 690562 h 728928"/>
              <a:gd name="connsiteX21" fmla="*/ 457200 w 672726"/>
              <a:gd name="connsiteY21" fmla="*/ 666750 h 728928"/>
              <a:gd name="connsiteX22" fmla="*/ 500062 w 672726"/>
              <a:gd name="connsiteY22" fmla="*/ 626268 h 728928"/>
              <a:gd name="connsiteX23" fmla="*/ 509587 w 672726"/>
              <a:gd name="connsiteY23" fmla="*/ 559593 h 728928"/>
              <a:gd name="connsiteX24" fmla="*/ 569119 w 672726"/>
              <a:gd name="connsiteY24" fmla="*/ 521493 h 728928"/>
              <a:gd name="connsiteX25" fmla="*/ 585787 w 672726"/>
              <a:gd name="connsiteY25" fmla="*/ 447675 h 728928"/>
              <a:gd name="connsiteX26" fmla="*/ 576262 w 672726"/>
              <a:gd name="connsiteY26" fmla="*/ 390525 h 728928"/>
              <a:gd name="connsiteX27" fmla="*/ 578644 w 672726"/>
              <a:gd name="connsiteY27" fmla="*/ 352425 h 728928"/>
              <a:gd name="connsiteX28" fmla="*/ 592931 w 672726"/>
              <a:gd name="connsiteY28" fmla="*/ 326231 h 728928"/>
              <a:gd name="connsiteX29" fmla="*/ 623887 w 672726"/>
              <a:gd name="connsiteY29" fmla="*/ 369093 h 728928"/>
              <a:gd name="connsiteX30" fmla="*/ 671512 w 672726"/>
              <a:gd name="connsiteY30" fmla="*/ 369093 h 728928"/>
              <a:gd name="connsiteX31" fmla="*/ 659606 w 672726"/>
              <a:gd name="connsiteY31" fmla="*/ 297656 h 728928"/>
              <a:gd name="connsiteX32" fmla="*/ 671512 w 672726"/>
              <a:gd name="connsiteY32" fmla="*/ 271462 h 728928"/>
              <a:gd name="connsiteX33" fmla="*/ 638175 w 672726"/>
              <a:gd name="connsiteY33" fmla="*/ 235743 h 728928"/>
              <a:gd name="connsiteX34" fmla="*/ 611981 w 672726"/>
              <a:gd name="connsiteY34" fmla="*/ 195262 h 728928"/>
              <a:gd name="connsiteX35" fmla="*/ 595312 w 672726"/>
              <a:gd name="connsiteY35" fmla="*/ 176212 h 728928"/>
              <a:gd name="connsiteX36" fmla="*/ 597694 w 672726"/>
              <a:gd name="connsiteY36" fmla="*/ 142875 h 728928"/>
              <a:gd name="connsiteX37" fmla="*/ 578644 w 672726"/>
              <a:gd name="connsiteY37" fmla="*/ 138112 h 728928"/>
              <a:gd name="connsiteX38" fmla="*/ 571500 w 672726"/>
              <a:gd name="connsiteY38" fmla="*/ 159543 h 728928"/>
              <a:gd name="connsiteX39" fmla="*/ 552450 w 672726"/>
              <a:gd name="connsiteY39" fmla="*/ 161925 h 728928"/>
              <a:gd name="connsiteX40" fmla="*/ 521494 w 672726"/>
              <a:gd name="connsiteY40" fmla="*/ 157162 h 728928"/>
              <a:gd name="connsiteX41" fmla="*/ 523875 w 672726"/>
              <a:gd name="connsiteY41" fmla="*/ 142875 h 728928"/>
              <a:gd name="connsiteX42" fmla="*/ 526256 w 672726"/>
              <a:gd name="connsiteY42" fmla="*/ 121443 h 728928"/>
              <a:gd name="connsiteX43" fmla="*/ 488156 w 672726"/>
              <a:gd name="connsiteY43" fmla="*/ 116681 h 728928"/>
              <a:gd name="connsiteX44" fmla="*/ 476250 w 672726"/>
              <a:gd name="connsiteY44" fmla="*/ 100012 h 728928"/>
              <a:gd name="connsiteX45" fmla="*/ 476250 w 672726"/>
              <a:gd name="connsiteY45" fmla="*/ 78581 h 728928"/>
              <a:gd name="connsiteX46" fmla="*/ 435769 w 672726"/>
              <a:gd name="connsiteY46" fmla="*/ 64293 h 728928"/>
              <a:gd name="connsiteX47" fmla="*/ 426244 w 672726"/>
              <a:gd name="connsiteY47" fmla="*/ 0 h 72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72726" h="728928">
                <a:moveTo>
                  <a:pt x="0" y="197643"/>
                </a:moveTo>
                <a:cubicBezTo>
                  <a:pt x="27384" y="209748"/>
                  <a:pt x="54769" y="221853"/>
                  <a:pt x="69056" y="223837"/>
                </a:cubicBezTo>
                <a:cubicBezTo>
                  <a:pt x="83343" y="225821"/>
                  <a:pt x="73819" y="207566"/>
                  <a:pt x="85725" y="209550"/>
                </a:cubicBezTo>
                <a:cubicBezTo>
                  <a:pt x="97631" y="211534"/>
                  <a:pt x="127000" y="227806"/>
                  <a:pt x="140494" y="235743"/>
                </a:cubicBezTo>
                <a:cubicBezTo>
                  <a:pt x="153988" y="243680"/>
                  <a:pt x="161925" y="252016"/>
                  <a:pt x="166687" y="257175"/>
                </a:cubicBezTo>
                <a:cubicBezTo>
                  <a:pt x="171449" y="262334"/>
                  <a:pt x="168672" y="260350"/>
                  <a:pt x="169069" y="266700"/>
                </a:cubicBezTo>
                <a:cubicBezTo>
                  <a:pt x="169466" y="273050"/>
                  <a:pt x="166291" y="289322"/>
                  <a:pt x="169069" y="295275"/>
                </a:cubicBezTo>
                <a:cubicBezTo>
                  <a:pt x="171847" y="301228"/>
                  <a:pt x="177006" y="289321"/>
                  <a:pt x="185737" y="302418"/>
                </a:cubicBezTo>
                <a:cubicBezTo>
                  <a:pt x="194468" y="315515"/>
                  <a:pt x="214709" y="356790"/>
                  <a:pt x="221456" y="373856"/>
                </a:cubicBezTo>
                <a:cubicBezTo>
                  <a:pt x="228203" y="390922"/>
                  <a:pt x="224235" y="386556"/>
                  <a:pt x="226219" y="404812"/>
                </a:cubicBezTo>
                <a:cubicBezTo>
                  <a:pt x="228203" y="423068"/>
                  <a:pt x="230981" y="468709"/>
                  <a:pt x="233362" y="483393"/>
                </a:cubicBezTo>
                <a:cubicBezTo>
                  <a:pt x="235743" y="498077"/>
                  <a:pt x="234156" y="481409"/>
                  <a:pt x="240506" y="492918"/>
                </a:cubicBezTo>
                <a:cubicBezTo>
                  <a:pt x="246856" y="504428"/>
                  <a:pt x="263921" y="537766"/>
                  <a:pt x="271462" y="552450"/>
                </a:cubicBezTo>
                <a:cubicBezTo>
                  <a:pt x="279003" y="567134"/>
                  <a:pt x="275431" y="571897"/>
                  <a:pt x="285750" y="581025"/>
                </a:cubicBezTo>
                <a:cubicBezTo>
                  <a:pt x="296069" y="590153"/>
                  <a:pt x="322263" y="595312"/>
                  <a:pt x="333375" y="607218"/>
                </a:cubicBezTo>
                <a:cubicBezTo>
                  <a:pt x="344487" y="619124"/>
                  <a:pt x="350044" y="638571"/>
                  <a:pt x="352425" y="652462"/>
                </a:cubicBezTo>
                <a:cubicBezTo>
                  <a:pt x="354806" y="666353"/>
                  <a:pt x="346868" y="681831"/>
                  <a:pt x="347662" y="690562"/>
                </a:cubicBezTo>
                <a:cubicBezTo>
                  <a:pt x="348456" y="699293"/>
                  <a:pt x="345678" y="699294"/>
                  <a:pt x="357187" y="704850"/>
                </a:cubicBezTo>
                <a:cubicBezTo>
                  <a:pt x="368696" y="710406"/>
                  <a:pt x="404813" y="720328"/>
                  <a:pt x="416719" y="723900"/>
                </a:cubicBezTo>
                <a:cubicBezTo>
                  <a:pt x="428625" y="727472"/>
                  <a:pt x="425847" y="731837"/>
                  <a:pt x="428625" y="726281"/>
                </a:cubicBezTo>
                <a:cubicBezTo>
                  <a:pt x="431403" y="720725"/>
                  <a:pt x="428625" y="700484"/>
                  <a:pt x="433387" y="690562"/>
                </a:cubicBezTo>
                <a:cubicBezTo>
                  <a:pt x="438149" y="680640"/>
                  <a:pt x="446088" y="677466"/>
                  <a:pt x="457200" y="666750"/>
                </a:cubicBezTo>
                <a:cubicBezTo>
                  <a:pt x="468312" y="656034"/>
                  <a:pt x="491331" y="644127"/>
                  <a:pt x="500062" y="626268"/>
                </a:cubicBezTo>
                <a:cubicBezTo>
                  <a:pt x="508793" y="608409"/>
                  <a:pt x="498078" y="577055"/>
                  <a:pt x="509587" y="559593"/>
                </a:cubicBezTo>
                <a:cubicBezTo>
                  <a:pt x="521096" y="542131"/>
                  <a:pt x="556419" y="540146"/>
                  <a:pt x="569119" y="521493"/>
                </a:cubicBezTo>
                <a:cubicBezTo>
                  <a:pt x="581819" y="502840"/>
                  <a:pt x="584597" y="469503"/>
                  <a:pt x="585787" y="447675"/>
                </a:cubicBezTo>
                <a:cubicBezTo>
                  <a:pt x="586977" y="425847"/>
                  <a:pt x="577453" y="406400"/>
                  <a:pt x="576262" y="390525"/>
                </a:cubicBezTo>
                <a:cubicBezTo>
                  <a:pt x="575072" y="374650"/>
                  <a:pt x="575866" y="363141"/>
                  <a:pt x="578644" y="352425"/>
                </a:cubicBezTo>
                <a:cubicBezTo>
                  <a:pt x="581422" y="341709"/>
                  <a:pt x="585391" y="323453"/>
                  <a:pt x="592931" y="326231"/>
                </a:cubicBezTo>
                <a:cubicBezTo>
                  <a:pt x="600471" y="329009"/>
                  <a:pt x="610790" y="361949"/>
                  <a:pt x="623887" y="369093"/>
                </a:cubicBezTo>
                <a:cubicBezTo>
                  <a:pt x="636984" y="376237"/>
                  <a:pt x="665559" y="380999"/>
                  <a:pt x="671512" y="369093"/>
                </a:cubicBezTo>
                <a:cubicBezTo>
                  <a:pt x="677465" y="357187"/>
                  <a:pt x="659606" y="313928"/>
                  <a:pt x="659606" y="297656"/>
                </a:cubicBezTo>
                <a:cubicBezTo>
                  <a:pt x="659606" y="281384"/>
                  <a:pt x="675084" y="281781"/>
                  <a:pt x="671512" y="271462"/>
                </a:cubicBezTo>
                <a:cubicBezTo>
                  <a:pt x="667940" y="261143"/>
                  <a:pt x="648097" y="248443"/>
                  <a:pt x="638175" y="235743"/>
                </a:cubicBezTo>
                <a:cubicBezTo>
                  <a:pt x="628253" y="223043"/>
                  <a:pt x="619125" y="205184"/>
                  <a:pt x="611981" y="195262"/>
                </a:cubicBezTo>
                <a:cubicBezTo>
                  <a:pt x="604837" y="185340"/>
                  <a:pt x="597693" y="184943"/>
                  <a:pt x="595312" y="176212"/>
                </a:cubicBezTo>
                <a:cubicBezTo>
                  <a:pt x="592931" y="167481"/>
                  <a:pt x="600472" y="149225"/>
                  <a:pt x="597694" y="142875"/>
                </a:cubicBezTo>
                <a:cubicBezTo>
                  <a:pt x="594916" y="136525"/>
                  <a:pt x="583010" y="135334"/>
                  <a:pt x="578644" y="138112"/>
                </a:cubicBezTo>
                <a:cubicBezTo>
                  <a:pt x="574278" y="140890"/>
                  <a:pt x="575866" y="155574"/>
                  <a:pt x="571500" y="159543"/>
                </a:cubicBezTo>
                <a:cubicBezTo>
                  <a:pt x="567134" y="163512"/>
                  <a:pt x="560784" y="162322"/>
                  <a:pt x="552450" y="161925"/>
                </a:cubicBezTo>
                <a:cubicBezTo>
                  <a:pt x="544116" y="161528"/>
                  <a:pt x="526256" y="160337"/>
                  <a:pt x="521494" y="157162"/>
                </a:cubicBezTo>
                <a:cubicBezTo>
                  <a:pt x="516732" y="153987"/>
                  <a:pt x="523081" y="148828"/>
                  <a:pt x="523875" y="142875"/>
                </a:cubicBezTo>
                <a:cubicBezTo>
                  <a:pt x="524669" y="136922"/>
                  <a:pt x="532209" y="125809"/>
                  <a:pt x="526256" y="121443"/>
                </a:cubicBezTo>
                <a:cubicBezTo>
                  <a:pt x="520303" y="117077"/>
                  <a:pt x="496490" y="120253"/>
                  <a:pt x="488156" y="116681"/>
                </a:cubicBezTo>
                <a:cubicBezTo>
                  <a:pt x="479822" y="113109"/>
                  <a:pt x="478234" y="106362"/>
                  <a:pt x="476250" y="100012"/>
                </a:cubicBezTo>
                <a:cubicBezTo>
                  <a:pt x="474266" y="93662"/>
                  <a:pt x="482997" y="84534"/>
                  <a:pt x="476250" y="78581"/>
                </a:cubicBezTo>
                <a:cubicBezTo>
                  <a:pt x="469503" y="72628"/>
                  <a:pt x="444103" y="77390"/>
                  <a:pt x="435769" y="64293"/>
                </a:cubicBezTo>
                <a:cubicBezTo>
                  <a:pt x="427435" y="51196"/>
                  <a:pt x="426839" y="25598"/>
                  <a:pt x="426244" y="0"/>
                </a:cubicBezTo>
              </a:path>
            </a:pathLst>
          </a:cu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lang="ja-JP" altLang="en-US">
              <a:solidFill>
                <a:prstClr val="black"/>
              </a:solidFill>
            </a:endParaRPr>
          </a:p>
        </p:txBody>
      </p:sp>
      <p:sp>
        <p:nvSpPr>
          <p:cNvPr id="17" name="フリーフォーム 16"/>
          <p:cNvSpPr/>
          <p:nvPr/>
        </p:nvSpPr>
        <p:spPr>
          <a:xfrm>
            <a:off x="1706563" y="2579266"/>
            <a:ext cx="1031875" cy="804863"/>
          </a:xfrm>
          <a:custGeom>
            <a:avLst/>
            <a:gdLst>
              <a:gd name="connsiteX0" fmla="*/ 1031082 w 1031082"/>
              <a:gd name="connsiteY0" fmla="*/ 806220 h 806220"/>
              <a:gd name="connsiteX1" fmla="*/ 1016794 w 1031082"/>
              <a:gd name="connsiteY1" fmla="*/ 718114 h 806220"/>
              <a:gd name="connsiteX2" fmla="*/ 995363 w 1031082"/>
              <a:gd name="connsiteY2" fmla="*/ 715733 h 806220"/>
              <a:gd name="connsiteX3" fmla="*/ 964407 w 1031082"/>
              <a:gd name="connsiteY3" fmla="*/ 644295 h 806220"/>
              <a:gd name="connsiteX4" fmla="*/ 969169 w 1031082"/>
              <a:gd name="connsiteY4" fmla="*/ 630008 h 806220"/>
              <a:gd name="connsiteX5" fmla="*/ 947738 w 1031082"/>
              <a:gd name="connsiteY5" fmla="*/ 618102 h 806220"/>
              <a:gd name="connsiteX6" fmla="*/ 938213 w 1031082"/>
              <a:gd name="connsiteY6" fmla="*/ 570477 h 806220"/>
              <a:gd name="connsiteX7" fmla="*/ 916782 w 1031082"/>
              <a:gd name="connsiteY7" fmla="*/ 527614 h 806220"/>
              <a:gd name="connsiteX8" fmla="*/ 897732 w 1031082"/>
              <a:gd name="connsiteY8" fmla="*/ 463320 h 806220"/>
              <a:gd name="connsiteX9" fmla="*/ 907257 w 1031082"/>
              <a:gd name="connsiteY9" fmla="*/ 429983 h 806220"/>
              <a:gd name="connsiteX10" fmla="*/ 897732 w 1031082"/>
              <a:gd name="connsiteY10" fmla="*/ 384739 h 806220"/>
              <a:gd name="connsiteX11" fmla="*/ 878682 w 1031082"/>
              <a:gd name="connsiteY11" fmla="*/ 384739 h 806220"/>
              <a:gd name="connsiteX12" fmla="*/ 854869 w 1031082"/>
              <a:gd name="connsiteY12" fmla="*/ 368070 h 806220"/>
              <a:gd name="connsiteX13" fmla="*/ 833438 w 1031082"/>
              <a:gd name="connsiteY13" fmla="*/ 375214 h 806220"/>
              <a:gd name="connsiteX14" fmla="*/ 816769 w 1031082"/>
              <a:gd name="connsiteY14" fmla="*/ 349020 h 806220"/>
              <a:gd name="connsiteX15" fmla="*/ 812007 w 1031082"/>
              <a:gd name="connsiteY15" fmla="*/ 372833 h 806220"/>
              <a:gd name="connsiteX16" fmla="*/ 771525 w 1031082"/>
              <a:gd name="connsiteY16" fmla="*/ 346639 h 806220"/>
              <a:gd name="connsiteX17" fmla="*/ 759619 w 1031082"/>
              <a:gd name="connsiteY17" fmla="*/ 287108 h 806220"/>
              <a:gd name="connsiteX18" fmla="*/ 771525 w 1031082"/>
              <a:gd name="connsiteY18" fmla="*/ 234720 h 806220"/>
              <a:gd name="connsiteX19" fmla="*/ 781050 w 1031082"/>
              <a:gd name="connsiteY19" fmla="*/ 189477 h 806220"/>
              <a:gd name="connsiteX20" fmla="*/ 804863 w 1031082"/>
              <a:gd name="connsiteY20" fmla="*/ 177570 h 806220"/>
              <a:gd name="connsiteX21" fmla="*/ 828675 w 1031082"/>
              <a:gd name="connsiteY21" fmla="*/ 191858 h 806220"/>
              <a:gd name="connsiteX22" fmla="*/ 857250 w 1031082"/>
              <a:gd name="connsiteY22" fmla="*/ 208527 h 806220"/>
              <a:gd name="connsiteX23" fmla="*/ 871538 w 1031082"/>
              <a:gd name="connsiteY23" fmla="*/ 213289 h 806220"/>
              <a:gd name="connsiteX24" fmla="*/ 895350 w 1031082"/>
              <a:gd name="connsiteY24" fmla="*/ 179952 h 806220"/>
              <a:gd name="connsiteX25" fmla="*/ 923925 w 1031082"/>
              <a:gd name="connsiteY25" fmla="*/ 187095 h 806220"/>
              <a:gd name="connsiteX26" fmla="*/ 952500 w 1031082"/>
              <a:gd name="connsiteY26" fmla="*/ 179952 h 806220"/>
              <a:gd name="connsiteX27" fmla="*/ 964407 w 1031082"/>
              <a:gd name="connsiteY27" fmla="*/ 153758 h 806220"/>
              <a:gd name="connsiteX28" fmla="*/ 988219 w 1031082"/>
              <a:gd name="connsiteY28" fmla="*/ 129945 h 806220"/>
              <a:gd name="connsiteX29" fmla="*/ 992982 w 1031082"/>
              <a:gd name="connsiteY29" fmla="*/ 118039 h 806220"/>
              <a:gd name="connsiteX30" fmla="*/ 969169 w 1031082"/>
              <a:gd name="connsiteY30" fmla="*/ 84702 h 806220"/>
              <a:gd name="connsiteX31" fmla="*/ 964407 w 1031082"/>
              <a:gd name="connsiteY31" fmla="*/ 51364 h 806220"/>
              <a:gd name="connsiteX32" fmla="*/ 950119 w 1031082"/>
              <a:gd name="connsiteY32" fmla="*/ 10883 h 806220"/>
              <a:gd name="connsiteX33" fmla="*/ 942975 w 1031082"/>
              <a:gd name="connsiteY33" fmla="*/ 10883 h 806220"/>
              <a:gd name="connsiteX34" fmla="*/ 902494 w 1031082"/>
              <a:gd name="connsiteY34" fmla="*/ 18027 h 806220"/>
              <a:gd name="connsiteX35" fmla="*/ 859632 w 1031082"/>
              <a:gd name="connsiteY35" fmla="*/ 20408 h 806220"/>
              <a:gd name="connsiteX36" fmla="*/ 831057 w 1031082"/>
              <a:gd name="connsiteY36" fmla="*/ 46602 h 806220"/>
              <a:gd name="connsiteX37" fmla="*/ 816769 w 1031082"/>
              <a:gd name="connsiteY37" fmla="*/ 46602 h 806220"/>
              <a:gd name="connsiteX38" fmla="*/ 785813 w 1031082"/>
              <a:gd name="connsiteY38" fmla="*/ 46602 h 806220"/>
              <a:gd name="connsiteX39" fmla="*/ 769144 w 1031082"/>
              <a:gd name="connsiteY39" fmla="*/ 70414 h 806220"/>
              <a:gd name="connsiteX40" fmla="*/ 728663 w 1031082"/>
              <a:gd name="connsiteY40" fmla="*/ 68033 h 806220"/>
              <a:gd name="connsiteX41" fmla="*/ 714375 w 1031082"/>
              <a:gd name="connsiteY41" fmla="*/ 58508 h 806220"/>
              <a:gd name="connsiteX42" fmla="*/ 685800 w 1031082"/>
              <a:gd name="connsiteY42" fmla="*/ 46602 h 806220"/>
              <a:gd name="connsiteX43" fmla="*/ 664369 w 1031082"/>
              <a:gd name="connsiteY43" fmla="*/ 58508 h 806220"/>
              <a:gd name="connsiteX44" fmla="*/ 638175 w 1031082"/>
              <a:gd name="connsiteY44" fmla="*/ 58508 h 806220"/>
              <a:gd name="connsiteX45" fmla="*/ 609600 w 1031082"/>
              <a:gd name="connsiteY45" fmla="*/ 22789 h 806220"/>
              <a:gd name="connsiteX46" fmla="*/ 585788 w 1031082"/>
              <a:gd name="connsiteY46" fmla="*/ 8502 h 806220"/>
              <a:gd name="connsiteX47" fmla="*/ 564357 w 1031082"/>
              <a:gd name="connsiteY47" fmla="*/ 3739 h 806220"/>
              <a:gd name="connsiteX48" fmla="*/ 552450 w 1031082"/>
              <a:gd name="connsiteY48" fmla="*/ 3739 h 806220"/>
              <a:gd name="connsiteX49" fmla="*/ 538163 w 1031082"/>
              <a:gd name="connsiteY49" fmla="*/ 1358 h 806220"/>
              <a:gd name="connsiteX50" fmla="*/ 502444 w 1031082"/>
              <a:gd name="connsiteY50" fmla="*/ 27552 h 806220"/>
              <a:gd name="connsiteX51" fmla="*/ 485775 w 1031082"/>
              <a:gd name="connsiteY51" fmla="*/ 41839 h 806220"/>
              <a:gd name="connsiteX52" fmla="*/ 500063 w 1031082"/>
              <a:gd name="connsiteY52" fmla="*/ 68033 h 806220"/>
              <a:gd name="connsiteX53" fmla="*/ 490538 w 1031082"/>
              <a:gd name="connsiteY53" fmla="*/ 103752 h 806220"/>
              <a:gd name="connsiteX54" fmla="*/ 497682 w 1031082"/>
              <a:gd name="connsiteY54" fmla="*/ 139470 h 806220"/>
              <a:gd name="connsiteX55" fmla="*/ 492919 w 1031082"/>
              <a:gd name="connsiteY55" fmla="*/ 168045 h 806220"/>
              <a:gd name="connsiteX56" fmla="*/ 492919 w 1031082"/>
              <a:gd name="connsiteY56" fmla="*/ 194239 h 806220"/>
              <a:gd name="connsiteX57" fmla="*/ 485775 w 1031082"/>
              <a:gd name="connsiteY57" fmla="*/ 213289 h 806220"/>
              <a:gd name="connsiteX58" fmla="*/ 459582 w 1031082"/>
              <a:gd name="connsiteY58" fmla="*/ 220433 h 806220"/>
              <a:gd name="connsiteX59" fmla="*/ 438150 w 1031082"/>
              <a:gd name="connsiteY59" fmla="*/ 241864 h 806220"/>
              <a:gd name="connsiteX60" fmla="*/ 419100 w 1031082"/>
              <a:gd name="connsiteY60" fmla="*/ 234720 h 806220"/>
              <a:gd name="connsiteX61" fmla="*/ 371475 w 1031082"/>
              <a:gd name="connsiteY61" fmla="*/ 229958 h 806220"/>
              <a:gd name="connsiteX62" fmla="*/ 359569 w 1031082"/>
              <a:gd name="connsiteY62" fmla="*/ 215670 h 806220"/>
              <a:gd name="connsiteX63" fmla="*/ 321469 w 1031082"/>
              <a:gd name="connsiteY63" fmla="*/ 187095 h 806220"/>
              <a:gd name="connsiteX64" fmla="*/ 304800 w 1031082"/>
              <a:gd name="connsiteY64" fmla="*/ 222814 h 806220"/>
              <a:gd name="connsiteX65" fmla="*/ 285750 w 1031082"/>
              <a:gd name="connsiteY65" fmla="*/ 244245 h 806220"/>
              <a:gd name="connsiteX66" fmla="*/ 257175 w 1031082"/>
              <a:gd name="connsiteY66" fmla="*/ 260914 h 806220"/>
              <a:gd name="connsiteX67" fmla="*/ 238125 w 1031082"/>
              <a:gd name="connsiteY67" fmla="*/ 272820 h 806220"/>
              <a:gd name="connsiteX68" fmla="*/ 235744 w 1031082"/>
              <a:gd name="connsiteY68" fmla="*/ 301395 h 806220"/>
              <a:gd name="connsiteX69" fmla="*/ 209550 w 1031082"/>
              <a:gd name="connsiteY69" fmla="*/ 313302 h 806220"/>
              <a:gd name="connsiteX70" fmla="*/ 197644 w 1031082"/>
              <a:gd name="connsiteY70" fmla="*/ 334733 h 806220"/>
              <a:gd name="connsiteX71" fmla="*/ 202407 w 1031082"/>
              <a:gd name="connsiteY71" fmla="*/ 365689 h 806220"/>
              <a:gd name="connsiteX72" fmla="*/ 209550 w 1031082"/>
              <a:gd name="connsiteY72" fmla="*/ 403789 h 806220"/>
              <a:gd name="connsiteX73" fmla="*/ 250032 w 1031082"/>
              <a:gd name="connsiteY73" fmla="*/ 437127 h 806220"/>
              <a:gd name="connsiteX74" fmla="*/ 269082 w 1031082"/>
              <a:gd name="connsiteY74" fmla="*/ 451414 h 806220"/>
              <a:gd name="connsiteX75" fmla="*/ 254794 w 1031082"/>
              <a:gd name="connsiteY75" fmla="*/ 482370 h 806220"/>
              <a:gd name="connsiteX76" fmla="*/ 254794 w 1031082"/>
              <a:gd name="connsiteY76" fmla="*/ 489514 h 806220"/>
              <a:gd name="connsiteX77" fmla="*/ 223838 w 1031082"/>
              <a:gd name="connsiteY77" fmla="*/ 487133 h 806220"/>
              <a:gd name="connsiteX78" fmla="*/ 214313 w 1031082"/>
              <a:gd name="connsiteY78" fmla="*/ 494277 h 806220"/>
              <a:gd name="connsiteX79" fmla="*/ 207169 w 1031082"/>
              <a:gd name="connsiteY79" fmla="*/ 510945 h 806220"/>
              <a:gd name="connsiteX80" fmla="*/ 192882 w 1031082"/>
              <a:gd name="connsiteY80" fmla="*/ 527614 h 806220"/>
              <a:gd name="connsiteX81" fmla="*/ 169069 w 1031082"/>
              <a:gd name="connsiteY81" fmla="*/ 541902 h 806220"/>
              <a:gd name="connsiteX82" fmla="*/ 145257 w 1031082"/>
              <a:gd name="connsiteY82" fmla="*/ 556189 h 806220"/>
              <a:gd name="connsiteX83" fmla="*/ 128588 w 1031082"/>
              <a:gd name="connsiteY83" fmla="*/ 563333 h 806220"/>
              <a:gd name="connsiteX84" fmla="*/ 97632 w 1031082"/>
              <a:gd name="connsiteY84" fmla="*/ 529995 h 806220"/>
              <a:gd name="connsiteX85" fmla="*/ 71438 w 1031082"/>
              <a:gd name="connsiteY85" fmla="*/ 527614 h 806220"/>
              <a:gd name="connsiteX86" fmla="*/ 57150 w 1031082"/>
              <a:gd name="connsiteY86" fmla="*/ 539520 h 806220"/>
              <a:gd name="connsiteX87" fmla="*/ 52388 w 1031082"/>
              <a:gd name="connsiteY87" fmla="*/ 556189 h 806220"/>
              <a:gd name="connsiteX88" fmla="*/ 26194 w 1031082"/>
              <a:gd name="connsiteY88" fmla="*/ 546664 h 806220"/>
              <a:gd name="connsiteX89" fmla="*/ 14288 w 1031082"/>
              <a:gd name="connsiteY89" fmla="*/ 551427 h 806220"/>
              <a:gd name="connsiteX90" fmla="*/ 0 w 1031082"/>
              <a:gd name="connsiteY90" fmla="*/ 560952 h 80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31082" h="806220">
                <a:moveTo>
                  <a:pt x="1031082" y="806220"/>
                </a:moveTo>
                <a:cubicBezTo>
                  <a:pt x="1026914" y="769707"/>
                  <a:pt x="1022747" y="733195"/>
                  <a:pt x="1016794" y="718114"/>
                </a:cubicBezTo>
                <a:cubicBezTo>
                  <a:pt x="1010841" y="703033"/>
                  <a:pt x="1004094" y="728036"/>
                  <a:pt x="995363" y="715733"/>
                </a:cubicBezTo>
                <a:cubicBezTo>
                  <a:pt x="986632" y="703430"/>
                  <a:pt x="968773" y="658582"/>
                  <a:pt x="964407" y="644295"/>
                </a:cubicBezTo>
                <a:cubicBezTo>
                  <a:pt x="960041" y="630008"/>
                  <a:pt x="971947" y="634373"/>
                  <a:pt x="969169" y="630008"/>
                </a:cubicBezTo>
                <a:cubicBezTo>
                  <a:pt x="966391" y="625642"/>
                  <a:pt x="952897" y="628024"/>
                  <a:pt x="947738" y="618102"/>
                </a:cubicBezTo>
                <a:cubicBezTo>
                  <a:pt x="942579" y="608180"/>
                  <a:pt x="943372" y="585558"/>
                  <a:pt x="938213" y="570477"/>
                </a:cubicBezTo>
                <a:cubicBezTo>
                  <a:pt x="933054" y="555396"/>
                  <a:pt x="923529" y="545473"/>
                  <a:pt x="916782" y="527614"/>
                </a:cubicBezTo>
                <a:cubicBezTo>
                  <a:pt x="910035" y="509755"/>
                  <a:pt x="899319" y="479592"/>
                  <a:pt x="897732" y="463320"/>
                </a:cubicBezTo>
                <a:cubicBezTo>
                  <a:pt x="896144" y="447048"/>
                  <a:pt x="907257" y="443080"/>
                  <a:pt x="907257" y="429983"/>
                </a:cubicBezTo>
                <a:cubicBezTo>
                  <a:pt x="907257" y="416886"/>
                  <a:pt x="902494" y="392280"/>
                  <a:pt x="897732" y="384739"/>
                </a:cubicBezTo>
                <a:cubicBezTo>
                  <a:pt x="892970" y="377198"/>
                  <a:pt x="885826" y="387517"/>
                  <a:pt x="878682" y="384739"/>
                </a:cubicBezTo>
                <a:cubicBezTo>
                  <a:pt x="871538" y="381961"/>
                  <a:pt x="862410" y="369658"/>
                  <a:pt x="854869" y="368070"/>
                </a:cubicBezTo>
                <a:cubicBezTo>
                  <a:pt x="847328" y="366482"/>
                  <a:pt x="839788" y="378389"/>
                  <a:pt x="833438" y="375214"/>
                </a:cubicBezTo>
                <a:cubicBezTo>
                  <a:pt x="827088" y="372039"/>
                  <a:pt x="820341" y="349417"/>
                  <a:pt x="816769" y="349020"/>
                </a:cubicBezTo>
                <a:cubicBezTo>
                  <a:pt x="813197" y="348623"/>
                  <a:pt x="819548" y="373230"/>
                  <a:pt x="812007" y="372833"/>
                </a:cubicBezTo>
                <a:cubicBezTo>
                  <a:pt x="804466" y="372436"/>
                  <a:pt x="780256" y="360926"/>
                  <a:pt x="771525" y="346639"/>
                </a:cubicBezTo>
                <a:cubicBezTo>
                  <a:pt x="762794" y="332352"/>
                  <a:pt x="759619" y="305761"/>
                  <a:pt x="759619" y="287108"/>
                </a:cubicBezTo>
                <a:cubicBezTo>
                  <a:pt x="759619" y="268455"/>
                  <a:pt x="767953" y="250992"/>
                  <a:pt x="771525" y="234720"/>
                </a:cubicBezTo>
                <a:cubicBezTo>
                  <a:pt x="775097" y="218448"/>
                  <a:pt x="775494" y="199002"/>
                  <a:pt x="781050" y="189477"/>
                </a:cubicBezTo>
                <a:cubicBezTo>
                  <a:pt x="786606" y="179952"/>
                  <a:pt x="796926" y="177173"/>
                  <a:pt x="804863" y="177570"/>
                </a:cubicBezTo>
                <a:cubicBezTo>
                  <a:pt x="812800" y="177967"/>
                  <a:pt x="828675" y="191858"/>
                  <a:pt x="828675" y="191858"/>
                </a:cubicBezTo>
                <a:cubicBezTo>
                  <a:pt x="837406" y="197017"/>
                  <a:pt x="850106" y="204955"/>
                  <a:pt x="857250" y="208527"/>
                </a:cubicBezTo>
                <a:cubicBezTo>
                  <a:pt x="864394" y="212099"/>
                  <a:pt x="865188" y="218051"/>
                  <a:pt x="871538" y="213289"/>
                </a:cubicBezTo>
                <a:cubicBezTo>
                  <a:pt x="877888" y="208527"/>
                  <a:pt x="886619" y="184318"/>
                  <a:pt x="895350" y="179952"/>
                </a:cubicBezTo>
                <a:cubicBezTo>
                  <a:pt x="904081" y="175586"/>
                  <a:pt x="914400" y="187095"/>
                  <a:pt x="923925" y="187095"/>
                </a:cubicBezTo>
                <a:cubicBezTo>
                  <a:pt x="933450" y="187095"/>
                  <a:pt x="945753" y="185508"/>
                  <a:pt x="952500" y="179952"/>
                </a:cubicBezTo>
                <a:cubicBezTo>
                  <a:pt x="959247" y="174396"/>
                  <a:pt x="958454" y="162092"/>
                  <a:pt x="964407" y="153758"/>
                </a:cubicBezTo>
                <a:cubicBezTo>
                  <a:pt x="970360" y="145423"/>
                  <a:pt x="983457" y="135898"/>
                  <a:pt x="988219" y="129945"/>
                </a:cubicBezTo>
                <a:cubicBezTo>
                  <a:pt x="992981" y="123992"/>
                  <a:pt x="996157" y="125579"/>
                  <a:pt x="992982" y="118039"/>
                </a:cubicBezTo>
                <a:cubicBezTo>
                  <a:pt x="989807" y="110498"/>
                  <a:pt x="973931" y="95814"/>
                  <a:pt x="969169" y="84702"/>
                </a:cubicBezTo>
                <a:cubicBezTo>
                  <a:pt x="964407" y="73590"/>
                  <a:pt x="967582" y="63667"/>
                  <a:pt x="964407" y="51364"/>
                </a:cubicBezTo>
                <a:cubicBezTo>
                  <a:pt x="961232" y="39061"/>
                  <a:pt x="953691" y="17630"/>
                  <a:pt x="950119" y="10883"/>
                </a:cubicBezTo>
                <a:cubicBezTo>
                  <a:pt x="946547" y="4136"/>
                  <a:pt x="950913" y="9692"/>
                  <a:pt x="942975" y="10883"/>
                </a:cubicBezTo>
                <a:cubicBezTo>
                  <a:pt x="935037" y="12074"/>
                  <a:pt x="916385" y="16439"/>
                  <a:pt x="902494" y="18027"/>
                </a:cubicBezTo>
                <a:cubicBezTo>
                  <a:pt x="888603" y="19615"/>
                  <a:pt x="871538" y="15645"/>
                  <a:pt x="859632" y="20408"/>
                </a:cubicBezTo>
                <a:cubicBezTo>
                  <a:pt x="847726" y="25170"/>
                  <a:pt x="838201" y="42236"/>
                  <a:pt x="831057" y="46602"/>
                </a:cubicBezTo>
                <a:cubicBezTo>
                  <a:pt x="823913" y="50968"/>
                  <a:pt x="816769" y="46602"/>
                  <a:pt x="816769" y="46602"/>
                </a:cubicBezTo>
                <a:cubicBezTo>
                  <a:pt x="809228" y="46602"/>
                  <a:pt x="793750" y="42633"/>
                  <a:pt x="785813" y="46602"/>
                </a:cubicBezTo>
                <a:cubicBezTo>
                  <a:pt x="777876" y="50571"/>
                  <a:pt x="778669" y="66842"/>
                  <a:pt x="769144" y="70414"/>
                </a:cubicBezTo>
                <a:cubicBezTo>
                  <a:pt x="759619" y="73986"/>
                  <a:pt x="737791" y="70017"/>
                  <a:pt x="728663" y="68033"/>
                </a:cubicBezTo>
                <a:cubicBezTo>
                  <a:pt x="719535" y="66049"/>
                  <a:pt x="721519" y="62080"/>
                  <a:pt x="714375" y="58508"/>
                </a:cubicBezTo>
                <a:cubicBezTo>
                  <a:pt x="707231" y="54936"/>
                  <a:pt x="694134" y="46602"/>
                  <a:pt x="685800" y="46602"/>
                </a:cubicBezTo>
                <a:cubicBezTo>
                  <a:pt x="677466" y="46602"/>
                  <a:pt x="672306" y="56524"/>
                  <a:pt x="664369" y="58508"/>
                </a:cubicBezTo>
                <a:cubicBezTo>
                  <a:pt x="656432" y="60492"/>
                  <a:pt x="647303" y="64461"/>
                  <a:pt x="638175" y="58508"/>
                </a:cubicBezTo>
                <a:cubicBezTo>
                  <a:pt x="629047" y="52555"/>
                  <a:pt x="618331" y="31123"/>
                  <a:pt x="609600" y="22789"/>
                </a:cubicBezTo>
                <a:cubicBezTo>
                  <a:pt x="600869" y="14455"/>
                  <a:pt x="593328" y="11677"/>
                  <a:pt x="585788" y="8502"/>
                </a:cubicBezTo>
                <a:cubicBezTo>
                  <a:pt x="578247" y="5327"/>
                  <a:pt x="569913" y="4533"/>
                  <a:pt x="564357" y="3739"/>
                </a:cubicBezTo>
                <a:cubicBezTo>
                  <a:pt x="558801" y="2945"/>
                  <a:pt x="556816" y="4136"/>
                  <a:pt x="552450" y="3739"/>
                </a:cubicBezTo>
                <a:cubicBezTo>
                  <a:pt x="548084" y="3342"/>
                  <a:pt x="546497" y="-2611"/>
                  <a:pt x="538163" y="1358"/>
                </a:cubicBezTo>
                <a:cubicBezTo>
                  <a:pt x="529829" y="5327"/>
                  <a:pt x="511175" y="20805"/>
                  <a:pt x="502444" y="27552"/>
                </a:cubicBezTo>
                <a:cubicBezTo>
                  <a:pt x="493713" y="34299"/>
                  <a:pt x="486172" y="35092"/>
                  <a:pt x="485775" y="41839"/>
                </a:cubicBezTo>
                <a:cubicBezTo>
                  <a:pt x="485378" y="48586"/>
                  <a:pt x="499269" y="57714"/>
                  <a:pt x="500063" y="68033"/>
                </a:cubicBezTo>
                <a:cubicBezTo>
                  <a:pt x="500857" y="78352"/>
                  <a:pt x="490935" y="91846"/>
                  <a:pt x="490538" y="103752"/>
                </a:cubicBezTo>
                <a:cubicBezTo>
                  <a:pt x="490141" y="115658"/>
                  <a:pt x="497285" y="128755"/>
                  <a:pt x="497682" y="139470"/>
                </a:cubicBezTo>
                <a:cubicBezTo>
                  <a:pt x="498079" y="150185"/>
                  <a:pt x="493713" y="158917"/>
                  <a:pt x="492919" y="168045"/>
                </a:cubicBezTo>
                <a:cubicBezTo>
                  <a:pt x="492125" y="177173"/>
                  <a:pt x="494110" y="186698"/>
                  <a:pt x="492919" y="194239"/>
                </a:cubicBezTo>
                <a:cubicBezTo>
                  <a:pt x="491728" y="201780"/>
                  <a:pt x="491331" y="208923"/>
                  <a:pt x="485775" y="213289"/>
                </a:cubicBezTo>
                <a:cubicBezTo>
                  <a:pt x="480219" y="217655"/>
                  <a:pt x="467519" y="215670"/>
                  <a:pt x="459582" y="220433"/>
                </a:cubicBezTo>
                <a:cubicBezTo>
                  <a:pt x="451644" y="225195"/>
                  <a:pt x="444897" y="239483"/>
                  <a:pt x="438150" y="241864"/>
                </a:cubicBezTo>
                <a:cubicBezTo>
                  <a:pt x="431403" y="244245"/>
                  <a:pt x="430212" y="236704"/>
                  <a:pt x="419100" y="234720"/>
                </a:cubicBezTo>
                <a:cubicBezTo>
                  <a:pt x="407987" y="232736"/>
                  <a:pt x="381397" y="233133"/>
                  <a:pt x="371475" y="229958"/>
                </a:cubicBezTo>
                <a:cubicBezTo>
                  <a:pt x="361553" y="226783"/>
                  <a:pt x="367903" y="222814"/>
                  <a:pt x="359569" y="215670"/>
                </a:cubicBezTo>
                <a:cubicBezTo>
                  <a:pt x="351235" y="208526"/>
                  <a:pt x="330597" y="185904"/>
                  <a:pt x="321469" y="187095"/>
                </a:cubicBezTo>
                <a:cubicBezTo>
                  <a:pt x="312341" y="188286"/>
                  <a:pt x="310753" y="213289"/>
                  <a:pt x="304800" y="222814"/>
                </a:cubicBezTo>
                <a:cubicBezTo>
                  <a:pt x="298847" y="232339"/>
                  <a:pt x="293687" y="237895"/>
                  <a:pt x="285750" y="244245"/>
                </a:cubicBezTo>
                <a:cubicBezTo>
                  <a:pt x="277813" y="250595"/>
                  <a:pt x="265112" y="256151"/>
                  <a:pt x="257175" y="260914"/>
                </a:cubicBezTo>
                <a:cubicBezTo>
                  <a:pt x="249237" y="265676"/>
                  <a:pt x="241697" y="266073"/>
                  <a:pt x="238125" y="272820"/>
                </a:cubicBezTo>
                <a:cubicBezTo>
                  <a:pt x="234553" y="279567"/>
                  <a:pt x="240506" y="294648"/>
                  <a:pt x="235744" y="301395"/>
                </a:cubicBezTo>
                <a:cubicBezTo>
                  <a:pt x="230982" y="308142"/>
                  <a:pt x="215900" y="307746"/>
                  <a:pt x="209550" y="313302"/>
                </a:cubicBezTo>
                <a:cubicBezTo>
                  <a:pt x="203200" y="318858"/>
                  <a:pt x="198834" y="326002"/>
                  <a:pt x="197644" y="334733"/>
                </a:cubicBezTo>
                <a:cubicBezTo>
                  <a:pt x="196454" y="343464"/>
                  <a:pt x="200423" y="354180"/>
                  <a:pt x="202407" y="365689"/>
                </a:cubicBezTo>
                <a:cubicBezTo>
                  <a:pt x="204391" y="377198"/>
                  <a:pt x="201613" y="391883"/>
                  <a:pt x="209550" y="403789"/>
                </a:cubicBezTo>
                <a:cubicBezTo>
                  <a:pt x="217487" y="415695"/>
                  <a:pt x="240110" y="429189"/>
                  <a:pt x="250032" y="437127"/>
                </a:cubicBezTo>
                <a:cubicBezTo>
                  <a:pt x="259954" y="445064"/>
                  <a:pt x="268288" y="443874"/>
                  <a:pt x="269082" y="451414"/>
                </a:cubicBezTo>
                <a:cubicBezTo>
                  <a:pt x="269876" y="458954"/>
                  <a:pt x="257175" y="476020"/>
                  <a:pt x="254794" y="482370"/>
                </a:cubicBezTo>
                <a:cubicBezTo>
                  <a:pt x="252413" y="488720"/>
                  <a:pt x="259953" y="488720"/>
                  <a:pt x="254794" y="489514"/>
                </a:cubicBezTo>
                <a:cubicBezTo>
                  <a:pt x="249635" y="490308"/>
                  <a:pt x="230585" y="486339"/>
                  <a:pt x="223838" y="487133"/>
                </a:cubicBezTo>
                <a:cubicBezTo>
                  <a:pt x="217091" y="487927"/>
                  <a:pt x="217091" y="490308"/>
                  <a:pt x="214313" y="494277"/>
                </a:cubicBezTo>
                <a:cubicBezTo>
                  <a:pt x="211535" y="498246"/>
                  <a:pt x="210741" y="505389"/>
                  <a:pt x="207169" y="510945"/>
                </a:cubicBezTo>
                <a:cubicBezTo>
                  <a:pt x="203597" y="516501"/>
                  <a:pt x="199232" y="522455"/>
                  <a:pt x="192882" y="527614"/>
                </a:cubicBezTo>
                <a:cubicBezTo>
                  <a:pt x="186532" y="532773"/>
                  <a:pt x="169069" y="541902"/>
                  <a:pt x="169069" y="541902"/>
                </a:cubicBezTo>
                <a:cubicBezTo>
                  <a:pt x="161131" y="546664"/>
                  <a:pt x="152004" y="552617"/>
                  <a:pt x="145257" y="556189"/>
                </a:cubicBezTo>
                <a:cubicBezTo>
                  <a:pt x="138510" y="559761"/>
                  <a:pt x="136525" y="567699"/>
                  <a:pt x="128588" y="563333"/>
                </a:cubicBezTo>
                <a:cubicBezTo>
                  <a:pt x="120651" y="558967"/>
                  <a:pt x="107157" y="535948"/>
                  <a:pt x="97632" y="529995"/>
                </a:cubicBezTo>
                <a:cubicBezTo>
                  <a:pt x="88107" y="524042"/>
                  <a:pt x="78185" y="526026"/>
                  <a:pt x="71438" y="527614"/>
                </a:cubicBezTo>
                <a:cubicBezTo>
                  <a:pt x="64691" y="529201"/>
                  <a:pt x="60325" y="534758"/>
                  <a:pt x="57150" y="539520"/>
                </a:cubicBezTo>
                <a:cubicBezTo>
                  <a:pt x="53975" y="544282"/>
                  <a:pt x="57547" y="554998"/>
                  <a:pt x="52388" y="556189"/>
                </a:cubicBezTo>
                <a:cubicBezTo>
                  <a:pt x="47229" y="557380"/>
                  <a:pt x="32544" y="547458"/>
                  <a:pt x="26194" y="546664"/>
                </a:cubicBezTo>
                <a:cubicBezTo>
                  <a:pt x="19844" y="545870"/>
                  <a:pt x="18654" y="549046"/>
                  <a:pt x="14288" y="551427"/>
                </a:cubicBezTo>
                <a:cubicBezTo>
                  <a:pt x="9922" y="553808"/>
                  <a:pt x="0" y="560952"/>
                  <a:pt x="0" y="560952"/>
                </a:cubicBezTo>
              </a:path>
            </a:pathLst>
          </a:cu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lang="ja-JP" altLang="en-US">
              <a:solidFill>
                <a:prstClr val="black"/>
              </a:solidFill>
            </a:endParaRPr>
          </a:p>
        </p:txBody>
      </p:sp>
      <p:sp>
        <p:nvSpPr>
          <p:cNvPr id="18" name="フリーフォーム 17"/>
          <p:cNvSpPr/>
          <p:nvPr/>
        </p:nvSpPr>
        <p:spPr>
          <a:xfrm>
            <a:off x="1331913" y="3088854"/>
            <a:ext cx="441325" cy="595312"/>
          </a:xfrm>
          <a:custGeom>
            <a:avLst/>
            <a:gdLst>
              <a:gd name="connsiteX0" fmla="*/ 429017 w 440939"/>
              <a:gd name="connsiteY0" fmla="*/ 66853 h 595490"/>
              <a:gd name="connsiteX1" fmla="*/ 340911 w 440939"/>
              <a:gd name="connsiteY1" fmla="*/ 31134 h 595490"/>
              <a:gd name="connsiteX2" fmla="*/ 331386 w 440939"/>
              <a:gd name="connsiteY2" fmla="*/ 178 h 595490"/>
              <a:gd name="connsiteX3" fmla="*/ 281380 w 440939"/>
              <a:gd name="connsiteY3" fmla="*/ 19228 h 595490"/>
              <a:gd name="connsiteX4" fmla="*/ 259949 w 440939"/>
              <a:gd name="connsiteY4" fmla="*/ 35897 h 595490"/>
              <a:gd name="connsiteX5" fmla="*/ 245661 w 440939"/>
              <a:gd name="connsiteY5" fmla="*/ 54947 h 595490"/>
              <a:gd name="connsiteX6" fmla="*/ 193274 w 440939"/>
              <a:gd name="connsiteY6" fmla="*/ 54947 h 595490"/>
              <a:gd name="connsiteX7" fmla="*/ 205180 w 440939"/>
              <a:gd name="connsiteY7" fmla="*/ 100190 h 595490"/>
              <a:gd name="connsiteX8" fmla="*/ 186130 w 440939"/>
              <a:gd name="connsiteY8" fmla="*/ 140672 h 595490"/>
              <a:gd name="connsiteX9" fmla="*/ 164699 w 440939"/>
              <a:gd name="connsiteY9" fmla="*/ 176390 h 595490"/>
              <a:gd name="connsiteX10" fmla="*/ 148030 w 440939"/>
              <a:gd name="connsiteY10" fmla="*/ 195440 h 595490"/>
              <a:gd name="connsiteX11" fmla="*/ 109930 w 440939"/>
              <a:gd name="connsiteY11" fmla="*/ 195440 h 595490"/>
              <a:gd name="connsiteX12" fmla="*/ 64686 w 440939"/>
              <a:gd name="connsiteY12" fmla="*/ 212109 h 595490"/>
              <a:gd name="connsiteX13" fmla="*/ 33730 w 440939"/>
              <a:gd name="connsiteY13" fmla="*/ 216872 h 595490"/>
              <a:gd name="connsiteX14" fmla="*/ 12299 w 440939"/>
              <a:gd name="connsiteY14" fmla="*/ 245447 h 595490"/>
              <a:gd name="connsiteX15" fmla="*/ 392 w 440939"/>
              <a:gd name="connsiteY15" fmla="*/ 254972 h 595490"/>
              <a:gd name="connsiteX16" fmla="*/ 7536 w 440939"/>
              <a:gd name="connsiteY16" fmla="*/ 281165 h 595490"/>
              <a:gd name="connsiteX17" fmla="*/ 50399 w 440939"/>
              <a:gd name="connsiteY17" fmla="*/ 309740 h 595490"/>
              <a:gd name="connsiteX18" fmla="*/ 57542 w 440939"/>
              <a:gd name="connsiteY18" fmla="*/ 321647 h 595490"/>
              <a:gd name="connsiteX19" fmla="*/ 83736 w 440939"/>
              <a:gd name="connsiteY19" fmla="*/ 345459 h 595490"/>
              <a:gd name="connsiteX20" fmla="*/ 117074 w 440939"/>
              <a:gd name="connsiteY20" fmla="*/ 293072 h 595490"/>
              <a:gd name="connsiteX21" fmla="*/ 148030 w 440939"/>
              <a:gd name="connsiteY21" fmla="*/ 283547 h 595490"/>
              <a:gd name="connsiteX22" fmla="*/ 193274 w 440939"/>
              <a:gd name="connsiteY22" fmla="*/ 281165 h 595490"/>
              <a:gd name="connsiteX23" fmla="*/ 207561 w 440939"/>
              <a:gd name="connsiteY23" fmla="*/ 307359 h 595490"/>
              <a:gd name="connsiteX24" fmla="*/ 202799 w 440939"/>
              <a:gd name="connsiteY24" fmla="*/ 326409 h 595490"/>
              <a:gd name="connsiteX25" fmla="*/ 214705 w 440939"/>
              <a:gd name="connsiteY25" fmla="*/ 374034 h 595490"/>
              <a:gd name="connsiteX26" fmla="*/ 205180 w 440939"/>
              <a:gd name="connsiteY26" fmla="*/ 393084 h 595490"/>
              <a:gd name="connsiteX27" fmla="*/ 224230 w 440939"/>
              <a:gd name="connsiteY27" fmla="*/ 454997 h 595490"/>
              <a:gd name="connsiteX28" fmla="*/ 236136 w 440939"/>
              <a:gd name="connsiteY28" fmla="*/ 476428 h 595490"/>
              <a:gd name="connsiteX29" fmla="*/ 236136 w 440939"/>
              <a:gd name="connsiteY29" fmla="*/ 519290 h 595490"/>
              <a:gd name="connsiteX30" fmla="*/ 250424 w 440939"/>
              <a:gd name="connsiteY30" fmla="*/ 526434 h 595490"/>
              <a:gd name="connsiteX31" fmla="*/ 264711 w 440939"/>
              <a:gd name="connsiteY31" fmla="*/ 509765 h 595490"/>
              <a:gd name="connsiteX32" fmla="*/ 286142 w 440939"/>
              <a:gd name="connsiteY32" fmla="*/ 526434 h 595490"/>
              <a:gd name="connsiteX33" fmla="*/ 340911 w 440939"/>
              <a:gd name="connsiteY33" fmla="*/ 519290 h 595490"/>
              <a:gd name="connsiteX34" fmla="*/ 379011 w 440939"/>
              <a:gd name="connsiteY34" fmla="*/ 516909 h 595490"/>
              <a:gd name="connsiteX35" fmla="*/ 424255 w 440939"/>
              <a:gd name="connsiteY35" fmla="*/ 528815 h 595490"/>
              <a:gd name="connsiteX36" fmla="*/ 440924 w 440939"/>
              <a:gd name="connsiteY36" fmla="*/ 507384 h 595490"/>
              <a:gd name="connsiteX37" fmla="*/ 426636 w 440939"/>
              <a:gd name="connsiteY37" fmla="*/ 562153 h 595490"/>
              <a:gd name="connsiteX38" fmla="*/ 398061 w 440939"/>
              <a:gd name="connsiteY38" fmla="*/ 574059 h 595490"/>
              <a:gd name="connsiteX39" fmla="*/ 400442 w 440939"/>
              <a:gd name="connsiteY39" fmla="*/ 595490 h 59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40939" h="595490">
                <a:moveTo>
                  <a:pt x="429017" y="66853"/>
                </a:moveTo>
                <a:cubicBezTo>
                  <a:pt x="393100" y="54549"/>
                  <a:pt x="357183" y="42246"/>
                  <a:pt x="340911" y="31134"/>
                </a:cubicBezTo>
                <a:cubicBezTo>
                  <a:pt x="324639" y="20022"/>
                  <a:pt x="341308" y="2162"/>
                  <a:pt x="331386" y="178"/>
                </a:cubicBezTo>
                <a:cubicBezTo>
                  <a:pt x="321464" y="-1806"/>
                  <a:pt x="293286" y="13275"/>
                  <a:pt x="281380" y="19228"/>
                </a:cubicBezTo>
                <a:cubicBezTo>
                  <a:pt x="269474" y="25181"/>
                  <a:pt x="265902" y="29944"/>
                  <a:pt x="259949" y="35897"/>
                </a:cubicBezTo>
                <a:cubicBezTo>
                  <a:pt x="253996" y="41850"/>
                  <a:pt x="256774" y="51772"/>
                  <a:pt x="245661" y="54947"/>
                </a:cubicBezTo>
                <a:cubicBezTo>
                  <a:pt x="234548" y="58122"/>
                  <a:pt x="200021" y="47407"/>
                  <a:pt x="193274" y="54947"/>
                </a:cubicBezTo>
                <a:cubicBezTo>
                  <a:pt x="186527" y="62487"/>
                  <a:pt x="206371" y="85903"/>
                  <a:pt x="205180" y="100190"/>
                </a:cubicBezTo>
                <a:cubicBezTo>
                  <a:pt x="203989" y="114477"/>
                  <a:pt x="192877" y="127972"/>
                  <a:pt x="186130" y="140672"/>
                </a:cubicBezTo>
                <a:cubicBezTo>
                  <a:pt x="179383" y="153372"/>
                  <a:pt x="171049" y="167262"/>
                  <a:pt x="164699" y="176390"/>
                </a:cubicBezTo>
                <a:cubicBezTo>
                  <a:pt x="158349" y="185518"/>
                  <a:pt x="157158" y="192265"/>
                  <a:pt x="148030" y="195440"/>
                </a:cubicBezTo>
                <a:cubicBezTo>
                  <a:pt x="138902" y="198615"/>
                  <a:pt x="123821" y="192662"/>
                  <a:pt x="109930" y="195440"/>
                </a:cubicBezTo>
                <a:cubicBezTo>
                  <a:pt x="96039" y="198218"/>
                  <a:pt x="77386" y="208537"/>
                  <a:pt x="64686" y="212109"/>
                </a:cubicBezTo>
                <a:cubicBezTo>
                  <a:pt x="51986" y="215681"/>
                  <a:pt x="42461" y="211316"/>
                  <a:pt x="33730" y="216872"/>
                </a:cubicBezTo>
                <a:cubicBezTo>
                  <a:pt x="24999" y="222428"/>
                  <a:pt x="17855" y="239097"/>
                  <a:pt x="12299" y="245447"/>
                </a:cubicBezTo>
                <a:cubicBezTo>
                  <a:pt x="6743" y="251797"/>
                  <a:pt x="1186" y="249019"/>
                  <a:pt x="392" y="254972"/>
                </a:cubicBezTo>
                <a:cubicBezTo>
                  <a:pt x="-402" y="260925"/>
                  <a:pt x="-798" y="272037"/>
                  <a:pt x="7536" y="281165"/>
                </a:cubicBezTo>
                <a:cubicBezTo>
                  <a:pt x="15870" y="290293"/>
                  <a:pt x="42065" y="302993"/>
                  <a:pt x="50399" y="309740"/>
                </a:cubicBezTo>
                <a:cubicBezTo>
                  <a:pt x="58733" y="316487"/>
                  <a:pt x="51986" y="315694"/>
                  <a:pt x="57542" y="321647"/>
                </a:cubicBezTo>
                <a:cubicBezTo>
                  <a:pt x="63098" y="327600"/>
                  <a:pt x="73814" y="350221"/>
                  <a:pt x="83736" y="345459"/>
                </a:cubicBezTo>
                <a:cubicBezTo>
                  <a:pt x="93658" y="340697"/>
                  <a:pt x="106358" y="303391"/>
                  <a:pt x="117074" y="293072"/>
                </a:cubicBezTo>
                <a:cubicBezTo>
                  <a:pt x="127790" y="282753"/>
                  <a:pt x="135330" y="285531"/>
                  <a:pt x="148030" y="283547"/>
                </a:cubicBezTo>
                <a:cubicBezTo>
                  <a:pt x="160730" y="281563"/>
                  <a:pt x="183352" y="277196"/>
                  <a:pt x="193274" y="281165"/>
                </a:cubicBezTo>
                <a:cubicBezTo>
                  <a:pt x="203196" y="285134"/>
                  <a:pt x="205973" y="299818"/>
                  <a:pt x="207561" y="307359"/>
                </a:cubicBezTo>
                <a:cubicBezTo>
                  <a:pt x="209149" y="314900"/>
                  <a:pt x="201608" y="315297"/>
                  <a:pt x="202799" y="326409"/>
                </a:cubicBezTo>
                <a:cubicBezTo>
                  <a:pt x="203990" y="337522"/>
                  <a:pt x="214308" y="362922"/>
                  <a:pt x="214705" y="374034"/>
                </a:cubicBezTo>
                <a:cubicBezTo>
                  <a:pt x="215102" y="385146"/>
                  <a:pt x="203593" y="379590"/>
                  <a:pt x="205180" y="393084"/>
                </a:cubicBezTo>
                <a:cubicBezTo>
                  <a:pt x="206767" y="406578"/>
                  <a:pt x="219071" y="441106"/>
                  <a:pt x="224230" y="454997"/>
                </a:cubicBezTo>
                <a:cubicBezTo>
                  <a:pt x="229389" y="468888"/>
                  <a:pt x="234152" y="465712"/>
                  <a:pt x="236136" y="476428"/>
                </a:cubicBezTo>
                <a:cubicBezTo>
                  <a:pt x="238120" y="487144"/>
                  <a:pt x="233755" y="510956"/>
                  <a:pt x="236136" y="519290"/>
                </a:cubicBezTo>
                <a:cubicBezTo>
                  <a:pt x="238517" y="527624"/>
                  <a:pt x="245662" y="528021"/>
                  <a:pt x="250424" y="526434"/>
                </a:cubicBezTo>
                <a:cubicBezTo>
                  <a:pt x="255186" y="524847"/>
                  <a:pt x="258758" y="509765"/>
                  <a:pt x="264711" y="509765"/>
                </a:cubicBezTo>
                <a:cubicBezTo>
                  <a:pt x="270664" y="509765"/>
                  <a:pt x="273442" y="524847"/>
                  <a:pt x="286142" y="526434"/>
                </a:cubicBezTo>
                <a:cubicBezTo>
                  <a:pt x="298842" y="528021"/>
                  <a:pt x="325433" y="520878"/>
                  <a:pt x="340911" y="519290"/>
                </a:cubicBezTo>
                <a:cubicBezTo>
                  <a:pt x="356389" y="517703"/>
                  <a:pt x="365120" y="515321"/>
                  <a:pt x="379011" y="516909"/>
                </a:cubicBezTo>
                <a:cubicBezTo>
                  <a:pt x="392902" y="518497"/>
                  <a:pt x="413936" y="530403"/>
                  <a:pt x="424255" y="528815"/>
                </a:cubicBezTo>
                <a:cubicBezTo>
                  <a:pt x="434574" y="527228"/>
                  <a:pt x="440527" y="501828"/>
                  <a:pt x="440924" y="507384"/>
                </a:cubicBezTo>
                <a:cubicBezTo>
                  <a:pt x="441321" y="512940"/>
                  <a:pt x="433780" y="551041"/>
                  <a:pt x="426636" y="562153"/>
                </a:cubicBezTo>
                <a:cubicBezTo>
                  <a:pt x="419492" y="573265"/>
                  <a:pt x="402427" y="568503"/>
                  <a:pt x="398061" y="574059"/>
                </a:cubicBezTo>
                <a:cubicBezTo>
                  <a:pt x="393695" y="579615"/>
                  <a:pt x="397068" y="587552"/>
                  <a:pt x="400442" y="595490"/>
                </a:cubicBezTo>
              </a:path>
            </a:pathLst>
          </a:cu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lang="ja-JP" altLang="en-US">
              <a:solidFill>
                <a:prstClr val="black"/>
              </a:solidFill>
            </a:endParaRPr>
          </a:p>
        </p:txBody>
      </p:sp>
      <p:sp>
        <p:nvSpPr>
          <p:cNvPr id="19" name="フリーフォーム 18"/>
          <p:cNvSpPr/>
          <p:nvPr/>
        </p:nvSpPr>
        <p:spPr>
          <a:xfrm>
            <a:off x="3910013" y="1902991"/>
            <a:ext cx="100012" cy="322263"/>
          </a:xfrm>
          <a:custGeom>
            <a:avLst/>
            <a:gdLst>
              <a:gd name="connsiteX0" fmla="*/ 67762 w 201222"/>
              <a:gd name="connsiteY0" fmla="*/ 0 h 569119"/>
              <a:gd name="connsiteX1" fmla="*/ 93956 w 201222"/>
              <a:gd name="connsiteY1" fmla="*/ 42862 h 569119"/>
              <a:gd name="connsiteX2" fmla="*/ 65381 w 201222"/>
              <a:gd name="connsiteY2" fmla="*/ 57150 h 569119"/>
              <a:gd name="connsiteX3" fmla="*/ 24899 w 201222"/>
              <a:gd name="connsiteY3" fmla="*/ 45244 h 569119"/>
              <a:gd name="connsiteX4" fmla="*/ 10612 w 201222"/>
              <a:gd name="connsiteY4" fmla="*/ 102394 h 569119"/>
              <a:gd name="connsiteX5" fmla="*/ 1087 w 201222"/>
              <a:gd name="connsiteY5" fmla="*/ 138112 h 569119"/>
              <a:gd name="connsiteX6" fmla="*/ 36806 w 201222"/>
              <a:gd name="connsiteY6" fmla="*/ 159544 h 569119"/>
              <a:gd name="connsiteX7" fmla="*/ 51093 w 201222"/>
              <a:gd name="connsiteY7" fmla="*/ 197644 h 569119"/>
              <a:gd name="connsiteX8" fmla="*/ 77287 w 201222"/>
              <a:gd name="connsiteY8" fmla="*/ 169069 h 569119"/>
              <a:gd name="connsiteX9" fmla="*/ 98718 w 201222"/>
              <a:gd name="connsiteY9" fmla="*/ 171450 h 569119"/>
              <a:gd name="connsiteX10" fmla="*/ 115387 w 201222"/>
              <a:gd name="connsiteY10" fmla="*/ 195262 h 569119"/>
              <a:gd name="connsiteX11" fmla="*/ 103481 w 201222"/>
              <a:gd name="connsiteY11" fmla="*/ 223837 h 569119"/>
              <a:gd name="connsiteX12" fmla="*/ 98718 w 201222"/>
              <a:gd name="connsiteY12" fmla="*/ 259556 h 569119"/>
              <a:gd name="connsiteX13" fmla="*/ 98718 w 201222"/>
              <a:gd name="connsiteY13" fmla="*/ 292894 h 569119"/>
              <a:gd name="connsiteX14" fmla="*/ 110624 w 201222"/>
              <a:gd name="connsiteY14" fmla="*/ 304800 h 569119"/>
              <a:gd name="connsiteX15" fmla="*/ 134437 w 201222"/>
              <a:gd name="connsiteY15" fmla="*/ 292894 h 569119"/>
              <a:gd name="connsiteX16" fmla="*/ 184443 w 201222"/>
              <a:gd name="connsiteY16" fmla="*/ 371475 h 569119"/>
              <a:gd name="connsiteX17" fmla="*/ 167774 w 201222"/>
              <a:gd name="connsiteY17" fmla="*/ 392906 h 569119"/>
              <a:gd name="connsiteX18" fmla="*/ 198731 w 201222"/>
              <a:gd name="connsiteY18" fmla="*/ 442912 h 569119"/>
              <a:gd name="connsiteX19" fmla="*/ 196349 w 201222"/>
              <a:gd name="connsiteY19" fmla="*/ 469106 h 569119"/>
              <a:gd name="connsiteX20" fmla="*/ 172537 w 201222"/>
              <a:gd name="connsiteY20" fmla="*/ 488156 h 569119"/>
              <a:gd name="connsiteX21" fmla="*/ 177299 w 201222"/>
              <a:gd name="connsiteY21" fmla="*/ 502444 h 569119"/>
              <a:gd name="connsiteX22" fmla="*/ 172537 w 201222"/>
              <a:gd name="connsiteY22" fmla="*/ 545306 h 569119"/>
              <a:gd name="connsiteX23" fmla="*/ 182062 w 201222"/>
              <a:gd name="connsiteY23" fmla="*/ 569119 h 56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1222" h="569119">
                <a:moveTo>
                  <a:pt x="67762" y="0"/>
                </a:moveTo>
                <a:cubicBezTo>
                  <a:pt x="81057" y="16668"/>
                  <a:pt x="94353" y="33337"/>
                  <a:pt x="93956" y="42862"/>
                </a:cubicBezTo>
                <a:cubicBezTo>
                  <a:pt x="93559" y="52387"/>
                  <a:pt x="76890" y="56753"/>
                  <a:pt x="65381" y="57150"/>
                </a:cubicBezTo>
                <a:cubicBezTo>
                  <a:pt x="53872" y="57547"/>
                  <a:pt x="34027" y="37703"/>
                  <a:pt x="24899" y="45244"/>
                </a:cubicBezTo>
                <a:cubicBezTo>
                  <a:pt x="15771" y="52785"/>
                  <a:pt x="14581" y="86916"/>
                  <a:pt x="10612" y="102394"/>
                </a:cubicBezTo>
                <a:cubicBezTo>
                  <a:pt x="6643" y="117872"/>
                  <a:pt x="-3279" y="128587"/>
                  <a:pt x="1087" y="138112"/>
                </a:cubicBezTo>
                <a:cubicBezTo>
                  <a:pt x="5453" y="147637"/>
                  <a:pt x="28472" y="149622"/>
                  <a:pt x="36806" y="159544"/>
                </a:cubicBezTo>
                <a:cubicBezTo>
                  <a:pt x="45140" y="169466"/>
                  <a:pt x="44346" y="196057"/>
                  <a:pt x="51093" y="197644"/>
                </a:cubicBezTo>
                <a:cubicBezTo>
                  <a:pt x="57840" y="199232"/>
                  <a:pt x="69350" y="173435"/>
                  <a:pt x="77287" y="169069"/>
                </a:cubicBezTo>
                <a:cubicBezTo>
                  <a:pt x="85224" y="164703"/>
                  <a:pt x="92368" y="167085"/>
                  <a:pt x="98718" y="171450"/>
                </a:cubicBezTo>
                <a:cubicBezTo>
                  <a:pt x="105068" y="175815"/>
                  <a:pt x="114593" y="186531"/>
                  <a:pt x="115387" y="195262"/>
                </a:cubicBezTo>
                <a:cubicBezTo>
                  <a:pt x="116181" y="203993"/>
                  <a:pt x="106259" y="213121"/>
                  <a:pt x="103481" y="223837"/>
                </a:cubicBezTo>
                <a:cubicBezTo>
                  <a:pt x="100703" y="234553"/>
                  <a:pt x="99512" y="248047"/>
                  <a:pt x="98718" y="259556"/>
                </a:cubicBezTo>
                <a:cubicBezTo>
                  <a:pt x="97924" y="271065"/>
                  <a:pt x="96734" y="285353"/>
                  <a:pt x="98718" y="292894"/>
                </a:cubicBezTo>
                <a:cubicBezTo>
                  <a:pt x="100702" y="300435"/>
                  <a:pt x="104671" y="304800"/>
                  <a:pt x="110624" y="304800"/>
                </a:cubicBezTo>
                <a:cubicBezTo>
                  <a:pt x="116577" y="304800"/>
                  <a:pt x="122134" y="281782"/>
                  <a:pt x="134437" y="292894"/>
                </a:cubicBezTo>
                <a:cubicBezTo>
                  <a:pt x="146740" y="304006"/>
                  <a:pt x="178887" y="354806"/>
                  <a:pt x="184443" y="371475"/>
                </a:cubicBezTo>
                <a:cubicBezTo>
                  <a:pt x="189999" y="388144"/>
                  <a:pt x="165393" y="381000"/>
                  <a:pt x="167774" y="392906"/>
                </a:cubicBezTo>
                <a:cubicBezTo>
                  <a:pt x="170155" y="404812"/>
                  <a:pt x="193968" y="430212"/>
                  <a:pt x="198731" y="442912"/>
                </a:cubicBezTo>
                <a:cubicBezTo>
                  <a:pt x="203494" y="455612"/>
                  <a:pt x="200715" y="461565"/>
                  <a:pt x="196349" y="469106"/>
                </a:cubicBezTo>
                <a:cubicBezTo>
                  <a:pt x="191983" y="476647"/>
                  <a:pt x="175712" y="482600"/>
                  <a:pt x="172537" y="488156"/>
                </a:cubicBezTo>
                <a:cubicBezTo>
                  <a:pt x="169362" y="493712"/>
                  <a:pt x="177299" y="492919"/>
                  <a:pt x="177299" y="502444"/>
                </a:cubicBezTo>
                <a:cubicBezTo>
                  <a:pt x="177299" y="511969"/>
                  <a:pt x="171743" y="534194"/>
                  <a:pt x="172537" y="545306"/>
                </a:cubicBezTo>
                <a:cubicBezTo>
                  <a:pt x="173331" y="556418"/>
                  <a:pt x="182062" y="569119"/>
                  <a:pt x="182062" y="569119"/>
                </a:cubicBezTo>
              </a:path>
            </a:pathLst>
          </a:cu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lang="ja-JP" altLang="en-US">
              <a:solidFill>
                <a:prstClr val="black"/>
              </a:solidFill>
            </a:endParaRPr>
          </a:p>
        </p:txBody>
      </p:sp>
      <p:sp>
        <p:nvSpPr>
          <p:cNvPr id="20" name="フリーフォーム 19"/>
          <p:cNvSpPr/>
          <p:nvPr/>
        </p:nvSpPr>
        <p:spPr>
          <a:xfrm>
            <a:off x="3910013" y="1772816"/>
            <a:ext cx="1006475" cy="785813"/>
          </a:xfrm>
          <a:custGeom>
            <a:avLst/>
            <a:gdLst>
              <a:gd name="connsiteX0" fmla="*/ 156955 w 1023919"/>
              <a:gd name="connsiteY0" fmla="*/ 585788 h 1038245"/>
              <a:gd name="connsiteX1" fmla="*/ 85517 w 1023919"/>
              <a:gd name="connsiteY1" fmla="*/ 595313 h 1038245"/>
              <a:gd name="connsiteX2" fmla="*/ 66467 w 1023919"/>
              <a:gd name="connsiteY2" fmla="*/ 600075 h 1038245"/>
              <a:gd name="connsiteX3" fmla="*/ 71230 w 1023919"/>
              <a:gd name="connsiteY3" fmla="*/ 657225 h 1038245"/>
              <a:gd name="connsiteX4" fmla="*/ 64086 w 1023919"/>
              <a:gd name="connsiteY4" fmla="*/ 678657 h 1038245"/>
              <a:gd name="connsiteX5" fmla="*/ 40274 w 1023919"/>
              <a:gd name="connsiteY5" fmla="*/ 750094 h 1038245"/>
              <a:gd name="connsiteX6" fmla="*/ 16461 w 1023919"/>
              <a:gd name="connsiteY6" fmla="*/ 762000 h 1038245"/>
              <a:gd name="connsiteX7" fmla="*/ 2174 w 1023919"/>
              <a:gd name="connsiteY7" fmla="*/ 807244 h 1038245"/>
              <a:gd name="connsiteX8" fmla="*/ 64086 w 1023919"/>
              <a:gd name="connsiteY8" fmla="*/ 802482 h 1038245"/>
              <a:gd name="connsiteX9" fmla="*/ 92661 w 1023919"/>
              <a:gd name="connsiteY9" fmla="*/ 766763 h 1038245"/>
              <a:gd name="connsiteX10" fmla="*/ 130761 w 1023919"/>
              <a:gd name="connsiteY10" fmla="*/ 771525 h 1038245"/>
              <a:gd name="connsiteX11" fmla="*/ 159336 w 1023919"/>
              <a:gd name="connsiteY11" fmla="*/ 792957 h 1038245"/>
              <a:gd name="connsiteX12" fmla="*/ 197436 w 1023919"/>
              <a:gd name="connsiteY12" fmla="*/ 785813 h 1038245"/>
              <a:gd name="connsiteX13" fmla="*/ 240299 w 1023919"/>
              <a:gd name="connsiteY13" fmla="*/ 750094 h 1038245"/>
              <a:gd name="connsiteX14" fmla="*/ 280780 w 1023919"/>
              <a:gd name="connsiteY14" fmla="*/ 726282 h 1038245"/>
              <a:gd name="connsiteX15" fmla="*/ 342692 w 1023919"/>
              <a:gd name="connsiteY15" fmla="*/ 726282 h 1038245"/>
              <a:gd name="connsiteX16" fmla="*/ 364124 w 1023919"/>
              <a:gd name="connsiteY16" fmla="*/ 716757 h 1038245"/>
              <a:gd name="connsiteX17" fmla="*/ 323642 w 1023919"/>
              <a:gd name="connsiteY17" fmla="*/ 661988 h 1038245"/>
              <a:gd name="connsiteX18" fmla="*/ 304592 w 1023919"/>
              <a:gd name="connsiteY18" fmla="*/ 609600 h 1038245"/>
              <a:gd name="connsiteX19" fmla="*/ 333167 w 1023919"/>
              <a:gd name="connsiteY19" fmla="*/ 621507 h 1038245"/>
              <a:gd name="connsiteX20" fmla="*/ 368886 w 1023919"/>
              <a:gd name="connsiteY20" fmla="*/ 621507 h 1038245"/>
              <a:gd name="connsiteX21" fmla="*/ 411749 w 1023919"/>
              <a:gd name="connsiteY21" fmla="*/ 688182 h 1038245"/>
              <a:gd name="connsiteX22" fmla="*/ 433180 w 1023919"/>
              <a:gd name="connsiteY22" fmla="*/ 697707 h 1038245"/>
              <a:gd name="connsiteX23" fmla="*/ 442705 w 1023919"/>
              <a:gd name="connsiteY23" fmla="*/ 745332 h 1038245"/>
              <a:gd name="connsiteX24" fmla="*/ 426036 w 1023919"/>
              <a:gd name="connsiteY24" fmla="*/ 759619 h 1038245"/>
              <a:gd name="connsiteX25" fmla="*/ 423655 w 1023919"/>
              <a:gd name="connsiteY25" fmla="*/ 807244 h 1038245"/>
              <a:gd name="connsiteX26" fmla="*/ 428417 w 1023919"/>
              <a:gd name="connsiteY26" fmla="*/ 823913 h 1038245"/>
              <a:gd name="connsiteX27" fmla="*/ 421274 w 1023919"/>
              <a:gd name="connsiteY27" fmla="*/ 845344 h 1038245"/>
              <a:gd name="connsiteX28" fmla="*/ 380792 w 1023919"/>
              <a:gd name="connsiteY28" fmla="*/ 873919 h 1038245"/>
              <a:gd name="connsiteX29" fmla="*/ 387936 w 1023919"/>
              <a:gd name="connsiteY29" fmla="*/ 904875 h 1038245"/>
              <a:gd name="connsiteX30" fmla="*/ 387936 w 1023919"/>
              <a:gd name="connsiteY30" fmla="*/ 933450 h 1038245"/>
              <a:gd name="connsiteX31" fmla="*/ 404605 w 1023919"/>
              <a:gd name="connsiteY31" fmla="*/ 971550 h 1038245"/>
              <a:gd name="connsiteX32" fmla="*/ 428417 w 1023919"/>
              <a:gd name="connsiteY32" fmla="*/ 1002507 h 1038245"/>
              <a:gd name="connsiteX33" fmla="*/ 495092 w 1023919"/>
              <a:gd name="connsiteY33" fmla="*/ 1038225 h 1038245"/>
              <a:gd name="connsiteX34" fmla="*/ 492711 w 1023919"/>
              <a:gd name="connsiteY34" fmla="*/ 1007269 h 1038245"/>
              <a:gd name="connsiteX35" fmla="*/ 456992 w 1023919"/>
              <a:gd name="connsiteY35" fmla="*/ 981075 h 1038245"/>
              <a:gd name="connsiteX36" fmla="*/ 435561 w 1023919"/>
              <a:gd name="connsiteY36" fmla="*/ 964407 h 1038245"/>
              <a:gd name="connsiteX37" fmla="*/ 428417 w 1023919"/>
              <a:gd name="connsiteY37" fmla="*/ 935832 h 1038245"/>
              <a:gd name="connsiteX38" fmla="*/ 471280 w 1023919"/>
              <a:gd name="connsiteY38" fmla="*/ 909638 h 1038245"/>
              <a:gd name="connsiteX39" fmla="*/ 506999 w 1023919"/>
              <a:gd name="connsiteY39" fmla="*/ 907257 h 1038245"/>
              <a:gd name="connsiteX40" fmla="*/ 516524 w 1023919"/>
              <a:gd name="connsiteY40" fmla="*/ 904875 h 1038245"/>
              <a:gd name="connsiteX41" fmla="*/ 542717 w 1023919"/>
              <a:gd name="connsiteY41" fmla="*/ 873919 h 1038245"/>
              <a:gd name="connsiteX42" fmla="*/ 566530 w 1023919"/>
              <a:gd name="connsiteY42" fmla="*/ 904875 h 1038245"/>
              <a:gd name="connsiteX43" fmla="*/ 587961 w 1023919"/>
              <a:gd name="connsiteY43" fmla="*/ 897732 h 1038245"/>
              <a:gd name="connsiteX44" fmla="*/ 621299 w 1023919"/>
              <a:gd name="connsiteY44" fmla="*/ 869157 h 1038245"/>
              <a:gd name="connsiteX45" fmla="*/ 680830 w 1023919"/>
              <a:gd name="connsiteY45" fmla="*/ 852488 h 1038245"/>
              <a:gd name="connsiteX46" fmla="*/ 692736 w 1023919"/>
              <a:gd name="connsiteY46" fmla="*/ 857250 h 1038245"/>
              <a:gd name="connsiteX47" fmla="*/ 704642 w 1023919"/>
              <a:gd name="connsiteY47" fmla="*/ 821532 h 1038245"/>
              <a:gd name="connsiteX48" fmla="*/ 709405 w 1023919"/>
              <a:gd name="connsiteY48" fmla="*/ 788194 h 1038245"/>
              <a:gd name="connsiteX49" fmla="*/ 730836 w 1023919"/>
              <a:gd name="connsiteY49" fmla="*/ 764382 h 1038245"/>
              <a:gd name="connsiteX50" fmla="*/ 773699 w 1023919"/>
              <a:gd name="connsiteY50" fmla="*/ 762000 h 1038245"/>
              <a:gd name="connsiteX51" fmla="*/ 785605 w 1023919"/>
              <a:gd name="connsiteY51" fmla="*/ 795338 h 1038245"/>
              <a:gd name="connsiteX52" fmla="*/ 809417 w 1023919"/>
              <a:gd name="connsiteY52" fmla="*/ 804863 h 1038245"/>
              <a:gd name="connsiteX53" fmla="*/ 842755 w 1023919"/>
              <a:gd name="connsiteY53" fmla="*/ 797719 h 1038245"/>
              <a:gd name="connsiteX54" fmla="*/ 842755 w 1023919"/>
              <a:gd name="connsiteY54" fmla="*/ 773907 h 1038245"/>
              <a:gd name="connsiteX55" fmla="*/ 849899 w 1023919"/>
              <a:gd name="connsiteY55" fmla="*/ 759619 h 1038245"/>
              <a:gd name="connsiteX56" fmla="*/ 876092 w 1023919"/>
              <a:gd name="connsiteY56" fmla="*/ 766763 h 1038245"/>
              <a:gd name="connsiteX57" fmla="*/ 904667 w 1023919"/>
              <a:gd name="connsiteY57" fmla="*/ 771525 h 1038245"/>
              <a:gd name="connsiteX58" fmla="*/ 890380 w 1023919"/>
              <a:gd name="connsiteY58" fmla="*/ 790575 h 1038245"/>
              <a:gd name="connsiteX59" fmla="*/ 897524 w 1023919"/>
              <a:gd name="connsiteY59" fmla="*/ 792957 h 1038245"/>
              <a:gd name="connsiteX60" fmla="*/ 916574 w 1023919"/>
              <a:gd name="connsiteY60" fmla="*/ 750094 h 1038245"/>
              <a:gd name="connsiteX61" fmla="*/ 907049 w 1023919"/>
              <a:gd name="connsiteY61" fmla="*/ 719138 h 1038245"/>
              <a:gd name="connsiteX62" fmla="*/ 914192 w 1023919"/>
              <a:gd name="connsiteY62" fmla="*/ 685800 h 1038245"/>
              <a:gd name="connsiteX63" fmla="*/ 930861 w 1023919"/>
              <a:gd name="connsiteY63" fmla="*/ 666750 h 1038245"/>
              <a:gd name="connsiteX64" fmla="*/ 959436 w 1023919"/>
              <a:gd name="connsiteY64" fmla="*/ 671513 h 1038245"/>
              <a:gd name="connsiteX65" fmla="*/ 961817 w 1023919"/>
              <a:gd name="connsiteY65" fmla="*/ 692944 h 1038245"/>
              <a:gd name="connsiteX66" fmla="*/ 1021349 w 1023919"/>
              <a:gd name="connsiteY66" fmla="*/ 716757 h 1038245"/>
              <a:gd name="connsiteX67" fmla="*/ 1011824 w 1023919"/>
              <a:gd name="connsiteY67" fmla="*/ 690563 h 1038245"/>
              <a:gd name="connsiteX68" fmla="*/ 999917 w 1023919"/>
              <a:gd name="connsiteY68" fmla="*/ 673894 h 1038245"/>
              <a:gd name="connsiteX69" fmla="*/ 959436 w 1023919"/>
              <a:gd name="connsiteY69" fmla="*/ 664369 h 1038245"/>
              <a:gd name="connsiteX70" fmla="*/ 938005 w 1023919"/>
              <a:gd name="connsiteY70" fmla="*/ 631032 h 1038245"/>
              <a:gd name="connsiteX71" fmla="*/ 933242 w 1023919"/>
              <a:gd name="connsiteY71" fmla="*/ 581025 h 1038245"/>
              <a:gd name="connsiteX72" fmla="*/ 933242 w 1023919"/>
              <a:gd name="connsiteY72" fmla="*/ 554832 h 1038245"/>
              <a:gd name="connsiteX73" fmla="*/ 918955 w 1023919"/>
              <a:gd name="connsiteY73" fmla="*/ 545307 h 1038245"/>
              <a:gd name="connsiteX74" fmla="*/ 911811 w 1023919"/>
              <a:gd name="connsiteY74" fmla="*/ 516732 h 1038245"/>
              <a:gd name="connsiteX75" fmla="*/ 864186 w 1023919"/>
              <a:gd name="connsiteY75" fmla="*/ 528638 h 1038245"/>
              <a:gd name="connsiteX76" fmla="*/ 833230 w 1023919"/>
              <a:gd name="connsiteY76" fmla="*/ 516732 h 1038245"/>
              <a:gd name="connsiteX77" fmla="*/ 871330 w 1023919"/>
              <a:gd name="connsiteY77" fmla="*/ 473869 h 1038245"/>
              <a:gd name="connsiteX78" fmla="*/ 847517 w 1023919"/>
              <a:gd name="connsiteY78" fmla="*/ 440532 h 1038245"/>
              <a:gd name="connsiteX79" fmla="*/ 823705 w 1023919"/>
              <a:gd name="connsiteY79" fmla="*/ 435769 h 1038245"/>
              <a:gd name="connsiteX80" fmla="*/ 811799 w 1023919"/>
              <a:gd name="connsiteY80" fmla="*/ 414338 h 1038245"/>
              <a:gd name="connsiteX81" fmla="*/ 852280 w 1023919"/>
              <a:gd name="connsiteY81" fmla="*/ 423863 h 1038245"/>
              <a:gd name="connsiteX82" fmla="*/ 876092 w 1023919"/>
              <a:gd name="connsiteY82" fmla="*/ 414338 h 1038245"/>
              <a:gd name="connsiteX83" fmla="*/ 861805 w 1023919"/>
              <a:gd name="connsiteY83" fmla="*/ 383382 h 1038245"/>
              <a:gd name="connsiteX84" fmla="*/ 840374 w 1023919"/>
              <a:gd name="connsiteY84" fmla="*/ 388144 h 1038245"/>
              <a:gd name="connsiteX85" fmla="*/ 828467 w 1023919"/>
              <a:gd name="connsiteY85" fmla="*/ 373857 h 1038245"/>
              <a:gd name="connsiteX86" fmla="*/ 837992 w 1023919"/>
              <a:gd name="connsiteY86" fmla="*/ 357188 h 1038245"/>
              <a:gd name="connsiteX87" fmla="*/ 833230 w 1023919"/>
              <a:gd name="connsiteY87" fmla="*/ 328613 h 1038245"/>
              <a:gd name="connsiteX88" fmla="*/ 792749 w 1023919"/>
              <a:gd name="connsiteY88" fmla="*/ 285750 h 1038245"/>
              <a:gd name="connsiteX89" fmla="*/ 799892 w 1023919"/>
              <a:gd name="connsiteY89" fmla="*/ 273844 h 1038245"/>
              <a:gd name="connsiteX90" fmla="*/ 818942 w 1023919"/>
              <a:gd name="connsiteY90" fmla="*/ 250032 h 1038245"/>
              <a:gd name="connsiteX91" fmla="*/ 830849 w 1023919"/>
              <a:gd name="connsiteY91" fmla="*/ 235744 h 1038245"/>
              <a:gd name="connsiteX92" fmla="*/ 847517 w 1023919"/>
              <a:gd name="connsiteY92" fmla="*/ 240507 h 1038245"/>
              <a:gd name="connsiteX93" fmla="*/ 866567 w 1023919"/>
              <a:gd name="connsiteY93" fmla="*/ 233363 h 1038245"/>
              <a:gd name="connsiteX94" fmla="*/ 861805 w 1023919"/>
              <a:gd name="connsiteY94" fmla="*/ 200025 h 1038245"/>
              <a:gd name="connsiteX95" fmla="*/ 861805 w 1023919"/>
              <a:gd name="connsiteY95" fmla="*/ 176213 h 1038245"/>
              <a:gd name="connsiteX96" fmla="*/ 854661 w 1023919"/>
              <a:gd name="connsiteY96" fmla="*/ 154782 h 1038245"/>
              <a:gd name="connsiteX97" fmla="*/ 880855 w 1023919"/>
              <a:gd name="connsiteY97" fmla="*/ 107157 h 1038245"/>
              <a:gd name="connsiteX98" fmla="*/ 878474 w 1023919"/>
              <a:gd name="connsiteY98" fmla="*/ 90488 h 1038245"/>
              <a:gd name="connsiteX99" fmla="*/ 868949 w 1023919"/>
              <a:gd name="connsiteY99" fmla="*/ 61913 h 1038245"/>
              <a:gd name="connsiteX100" fmla="*/ 880855 w 1023919"/>
              <a:gd name="connsiteY100" fmla="*/ 35719 h 1038245"/>
              <a:gd name="connsiteX101" fmla="*/ 895142 w 1023919"/>
              <a:gd name="connsiteY101" fmla="*/ 0 h 103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023919" h="1038245">
                <a:moveTo>
                  <a:pt x="156955" y="585788"/>
                </a:moveTo>
                <a:lnTo>
                  <a:pt x="85517" y="595313"/>
                </a:lnTo>
                <a:cubicBezTo>
                  <a:pt x="70436" y="597694"/>
                  <a:pt x="68848" y="589756"/>
                  <a:pt x="66467" y="600075"/>
                </a:cubicBezTo>
                <a:cubicBezTo>
                  <a:pt x="64086" y="610394"/>
                  <a:pt x="71627" y="644128"/>
                  <a:pt x="71230" y="657225"/>
                </a:cubicBezTo>
                <a:cubicBezTo>
                  <a:pt x="70833" y="670322"/>
                  <a:pt x="64086" y="678657"/>
                  <a:pt x="64086" y="678657"/>
                </a:cubicBezTo>
                <a:cubicBezTo>
                  <a:pt x="58927" y="694135"/>
                  <a:pt x="48211" y="736204"/>
                  <a:pt x="40274" y="750094"/>
                </a:cubicBezTo>
                <a:cubicBezTo>
                  <a:pt x="32337" y="763984"/>
                  <a:pt x="22811" y="752475"/>
                  <a:pt x="16461" y="762000"/>
                </a:cubicBezTo>
                <a:cubicBezTo>
                  <a:pt x="10111" y="771525"/>
                  <a:pt x="-5763" y="800497"/>
                  <a:pt x="2174" y="807244"/>
                </a:cubicBezTo>
                <a:cubicBezTo>
                  <a:pt x="10111" y="813991"/>
                  <a:pt x="49005" y="809229"/>
                  <a:pt x="64086" y="802482"/>
                </a:cubicBezTo>
                <a:cubicBezTo>
                  <a:pt x="79167" y="795735"/>
                  <a:pt x="81549" y="771922"/>
                  <a:pt x="92661" y="766763"/>
                </a:cubicBezTo>
                <a:cubicBezTo>
                  <a:pt x="103773" y="761604"/>
                  <a:pt x="119649" y="767159"/>
                  <a:pt x="130761" y="771525"/>
                </a:cubicBezTo>
                <a:cubicBezTo>
                  <a:pt x="141873" y="775891"/>
                  <a:pt x="148224" y="790576"/>
                  <a:pt x="159336" y="792957"/>
                </a:cubicBezTo>
                <a:cubicBezTo>
                  <a:pt x="170448" y="795338"/>
                  <a:pt x="183942" y="792957"/>
                  <a:pt x="197436" y="785813"/>
                </a:cubicBezTo>
                <a:cubicBezTo>
                  <a:pt x="210930" y="778669"/>
                  <a:pt x="226408" y="760016"/>
                  <a:pt x="240299" y="750094"/>
                </a:cubicBezTo>
                <a:cubicBezTo>
                  <a:pt x="254190" y="740172"/>
                  <a:pt x="263715" y="730251"/>
                  <a:pt x="280780" y="726282"/>
                </a:cubicBezTo>
                <a:cubicBezTo>
                  <a:pt x="297846" y="722313"/>
                  <a:pt x="328801" y="727870"/>
                  <a:pt x="342692" y="726282"/>
                </a:cubicBezTo>
                <a:cubicBezTo>
                  <a:pt x="356583" y="724694"/>
                  <a:pt x="367299" y="727473"/>
                  <a:pt x="364124" y="716757"/>
                </a:cubicBezTo>
                <a:cubicBezTo>
                  <a:pt x="360949" y="706041"/>
                  <a:pt x="333564" y="679848"/>
                  <a:pt x="323642" y="661988"/>
                </a:cubicBezTo>
                <a:cubicBezTo>
                  <a:pt x="313720" y="644129"/>
                  <a:pt x="303005" y="616347"/>
                  <a:pt x="304592" y="609600"/>
                </a:cubicBezTo>
                <a:cubicBezTo>
                  <a:pt x="306180" y="602853"/>
                  <a:pt x="322451" y="619523"/>
                  <a:pt x="333167" y="621507"/>
                </a:cubicBezTo>
                <a:cubicBezTo>
                  <a:pt x="343883" y="623492"/>
                  <a:pt x="355789" y="610395"/>
                  <a:pt x="368886" y="621507"/>
                </a:cubicBezTo>
                <a:cubicBezTo>
                  <a:pt x="381983" y="632619"/>
                  <a:pt x="401033" y="675482"/>
                  <a:pt x="411749" y="688182"/>
                </a:cubicBezTo>
                <a:cubicBezTo>
                  <a:pt x="422465" y="700882"/>
                  <a:pt x="428021" y="688182"/>
                  <a:pt x="433180" y="697707"/>
                </a:cubicBezTo>
                <a:cubicBezTo>
                  <a:pt x="438339" y="707232"/>
                  <a:pt x="443896" y="735013"/>
                  <a:pt x="442705" y="745332"/>
                </a:cubicBezTo>
                <a:cubicBezTo>
                  <a:pt x="441514" y="755651"/>
                  <a:pt x="429211" y="749300"/>
                  <a:pt x="426036" y="759619"/>
                </a:cubicBezTo>
                <a:cubicBezTo>
                  <a:pt x="422861" y="769938"/>
                  <a:pt x="423258" y="796528"/>
                  <a:pt x="423655" y="807244"/>
                </a:cubicBezTo>
                <a:cubicBezTo>
                  <a:pt x="424052" y="817960"/>
                  <a:pt x="428814" y="817563"/>
                  <a:pt x="428417" y="823913"/>
                </a:cubicBezTo>
                <a:cubicBezTo>
                  <a:pt x="428020" y="830263"/>
                  <a:pt x="429212" y="837010"/>
                  <a:pt x="421274" y="845344"/>
                </a:cubicBezTo>
                <a:cubicBezTo>
                  <a:pt x="413336" y="853678"/>
                  <a:pt x="386348" y="863997"/>
                  <a:pt x="380792" y="873919"/>
                </a:cubicBezTo>
                <a:cubicBezTo>
                  <a:pt x="375236" y="883841"/>
                  <a:pt x="386745" y="894953"/>
                  <a:pt x="387936" y="904875"/>
                </a:cubicBezTo>
                <a:cubicBezTo>
                  <a:pt x="389127" y="914797"/>
                  <a:pt x="385158" y="922338"/>
                  <a:pt x="387936" y="933450"/>
                </a:cubicBezTo>
                <a:cubicBezTo>
                  <a:pt x="390714" y="944562"/>
                  <a:pt x="397858" y="960041"/>
                  <a:pt x="404605" y="971550"/>
                </a:cubicBezTo>
                <a:cubicBezTo>
                  <a:pt x="411352" y="983059"/>
                  <a:pt x="413336" y="991394"/>
                  <a:pt x="428417" y="1002507"/>
                </a:cubicBezTo>
                <a:cubicBezTo>
                  <a:pt x="443498" y="1013620"/>
                  <a:pt x="484376" y="1037431"/>
                  <a:pt x="495092" y="1038225"/>
                </a:cubicBezTo>
                <a:cubicBezTo>
                  <a:pt x="505808" y="1039019"/>
                  <a:pt x="499061" y="1016794"/>
                  <a:pt x="492711" y="1007269"/>
                </a:cubicBezTo>
                <a:cubicBezTo>
                  <a:pt x="486361" y="997744"/>
                  <a:pt x="466517" y="988219"/>
                  <a:pt x="456992" y="981075"/>
                </a:cubicBezTo>
                <a:cubicBezTo>
                  <a:pt x="447467" y="973931"/>
                  <a:pt x="440324" y="971948"/>
                  <a:pt x="435561" y="964407"/>
                </a:cubicBezTo>
                <a:cubicBezTo>
                  <a:pt x="430799" y="956867"/>
                  <a:pt x="422464" y="944960"/>
                  <a:pt x="428417" y="935832"/>
                </a:cubicBezTo>
                <a:cubicBezTo>
                  <a:pt x="434370" y="926704"/>
                  <a:pt x="458183" y="914400"/>
                  <a:pt x="471280" y="909638"/>
                </a:cubicBezTo>
                <a:cubicBezTo>
                  <a:pt x="484377" y="904876"/>
                  <a:pt x="499458" y="908051"/>
                  <a:pt x="506999" y="907257"/>
                </a:cubicBezTo>
                <a:cubicBezTo>
                  <a:pt x="514540" y="906463"/>
                  <a:pt x="510571" y="910431"/>
                  <a:pt x="516524" y="904875"/>
                </a:cubicBezTo>
                <a:cubicBezTo>
                  <a:pt x="522477" y="899319"/>
                  <a:pt x="534383" y="873919"/>
                  <a:pt x="542717" y="873919"/>
                </a:cubicBezTo>
                <a:cubicBezTo>
                  <a:pt x="551051" y="873919"/>
                  <a:pt x="558989" y="900906"/>
                  <a:pt x="566530" y="904875"/>
                </a:cubicBezTo>
                <a:cubicBezTo>
                  <a:pt x="574071" y="908844"/>
                  <a:pt x="578833" y="903685"/>
                  <a:pt x="587961" y="897732"/>
                </a:cubicBezTo>
                <a:cubicBezTo>
                  <a:pt x="597089" y="891779"/>
                  <a:pt x="605821" y="876698"/>
                  <a:pt x="621299" y="869157"/>
                </a:cubicBezTo>
                <a:cubicBezTo>
                  <a:pt x="636777" y="861616"/>
                  <a:pt x="668924" y="854473"/>
                  <a:pt x="680830" y="852488"/>
                </a:cubicBezTo>
                <a:cubicBezTo>
                  <a:pt x="692736" y="850504"/>
                  <a:pt x="688767" y="862409"/>
                  <a:pt x="692736" y="857250"/>
                </a:cubicBezTo>
                <a:cubicBezTo>
                  <a:pt x="696705" y="852091"/>
                  <a:pt x="701864" y="833041"/>
                  <a:pt x="704642" y="821532"/>
                </a:cubicBezTo>
                <a:cubicBezTo>
                  <a:pt x="707420" y="810023"/>
                  <a:pt x="705039" y="797719"/>
                  <a:pt x="709405" y="788194"/>
                </a:cubicBezTo>
                <a:cubicBezTo>
                  <a:pt x="713771" y="778669"/>
                  <a:pt x="720120" y="768748"/>
                  <a:pt x="730836" y="764382"/>
                </a:cubicBezTo>
                <a:cubicBezTo>
                  <a:pt x="741552" y="760016"/>
                  <a:pt x="764571" y="756841"/>
                  <a:pt x="773699" y="762000"/>
                </a:cubicBezTo>
                <a:cubicBezTo>
                  <a:pt x="782827" y="767159"/>
                  <a:pt x="779652" y="788194"/>
                  <a:pt x="785605" y="795338"/>
                </a:cubicBezTo>
                <a:cubicBezTo>
                  <a:pt x="791558" y="802482"/>
                  <a:pt x="799892" y="804466"/>
                  <a:pt x="809417" y="804863"/>
                </a:cubicBezTo>
                <a:cubicBezTo>
                  <a:pt x="818942" y="805260"/>
                  <a:pt x="837199" y="802878"/>
                  <a:pt x="842755" y="797719"/>
                </a:cubicBezTo>
                <a:cubicBezTo>
                  <a:pt x="848311" y="792560"/>
                  <a:pt x="841564" y="780257"/>
                  <a:pt x="842755" y="773907"/>
                </a:cubicBezTo>
                <a:cubicBezTo>
                  <a:pt x="843946" y="767557"/>
                  <a:pt x="844343" y="760810"/>
                  <a:pt x="849899" y="759619"/>
                </a:cubicBezTo>
                <a:cubicBezTo>
                  <a:pt x="855455" y="758428"/>
                  <a:pt x="866964" y="764779"/>
                  <a:pt x="876092" y="766763"/>
                </a:cubicBezTo>
                <a:cubicBezTo>
                  <a:pt x="885220" y="768747"/>
                  <a:pt x="902286" y="767556"/>
                  <a:pt x="904667" y="771525"/>
                </a:cubicBezTo>
                <a:cubicBezTo>
                  <a:pt x="907048" y="775494"/>
                  <a:pt x="891570" y="787003"/>
                  <a:pt x="890380" y="790575"/>
                </a:cubicBezTo>
                <a:cubicBezTo>
                  <a:pt x="889190" y="794147"/>
                  <a:pt x="893158" y="799704"/>
                  <a:pt x="897524" y="792957"/>
                </a:cubicBezTo>
                <a:cubicBezTo>
                  <a:pt x="901890" y="786210"/>
                  <a:pt x="914987" y="762397"/>
                  <a:pt x="916574" y="750094"/>
                </a:cubicBezTo>
                <a:cubicBezTo>
                  <a:pt x="918161" y="737791"/>
                  <a:pt x="907446" y="729854"/>
                  <a:pt x="907049" y="719138"/>
                </a:cubicBezTo>
                <a:cubicBezTo>
                  <a:pt x="906652" y="708422"/>
                  <a:pt x="910223" y="694531"/>
                  <a:pt x="914192" y="685800"/>
                </a:cubicBezTo>
                <a:cubicBezTo>
                  <a:pt x="918161" y="677069"/>
                  <a:pt x="923320" y="669131"/>
                  <a:pt x="930861" y="666750"/>
                </a:cubicBezTo>
                <a:cubicBezTo>
                  <a:pt x="938402" y="664369"/>
                  <a:pt x="954277" y="667147"/>
                  <a:pt x="959436" y="671513"/>
                </a:cubicBezTo>
                <a:cubicBezTo>
                  <a:pt x="964595" y="675879"/>
                  <a:pt x="951498" y="685403"/>
                  <a:pt x="961817" y="692944"/>
                </a:cubicBezTo>
                <a:cubicBezTo>
                  <a:pt x="972136" y="700485"/>
                  <a:pt x="1013015" y="717154"/>
                  <a:pt x="1021349" y="716757"/>
                </a:cubicBezTo>
                <a:cubicBezTo>
                  <a:pt x="1029683" y="716360"/>
                  <a:pt x="1015396" y="697707"/>
                  <a:pt x="1011824" y="690563"/>
                </a:cubicBezTo>
                <a:cubicBezTo>
                  <a:pt x="1008252" y="683419"/>
                  <a:pt x="1008648" y="678260"/>
                  <a:pt x="999917" y="673894"/>
                </a:cubicBezTo>
                <a:cubicBezTo>
                  <a:pt x="991186" y="669528"/>
                  <a:pt x="969755" y="671513"/>
                  <a:pt x="959436" y="664369"/>
                </a:cubicBezTo>
                <a:cubicBezTo>
                  <a:pt x="949117" y="657225"/>
                  <a:pt x="942371" y="644923"/>
                  <a:pt x="938005" y="631032"/>
                </a:cubicBezTo>
                <a:cubicBezTo>
                  <a:pt x="933639" y="617141"/>
                  <a:pt x="934036" y="593725"/>
                  <a:pt x="933242" y="581025"/>
                </a:cubicBezTo>
                <a:cubicBezTo>
                  <a:pt x="932448" y="568325"/>
                  <a:pt x="935623" y="560785"/>
                  <a:pt x="933242" y="554832"/>
                </a:cubicBezTo>
                <a:cubicBezTo>
                  <a:pt x="930861" y="548879"/>
                  <a:pt x="922527" y="551657"/>
                  <a:pt x="918955" y="545307"/>
                </a:cubicBezTo>
                <a:cubicBezTo>
                  <a:pt x="915383" y="538957"/>
                  <a:pt x="920939" y="519510"/>
                  <a:pt x="911811" y="516732"/>
                </a:cubicBezTo>
                <a:cubicBezTo>
                  <a:pt x="902683" y="513954"/>
                  <a:pt x="877283" y="528638"/>
                  <a:pt x="864186" y="528638"/>
                </a:cubicBezTo>
                <a:cubicBezTo>
                  <a:pt x="851089" y="528638"/>
                  <a:pt x="832039" y="525860"/>
                  <a:pt x="833230" y="516732"/>
                </a:cubicBezTo>
                <a:cubicBezTo>
                  <a:pt x="834421" y="507604"/>
                  <a:pt x="868949" y="486569"/>
                  <a:pt x="871330" y="473869"/>
                </a:cubicBezTo>
                <a:cubicBezTo>
                  <a:pt x="873711" y="461169"/>
                  <a:pt x="855454" y="446882"/>
                  <a:pt x="847517" y="440532"/>
                </a:cubicBezTo>
                <a:cubicBezTo>
                  <a:pt x="839580" y="434182"/>
                  <a:pt x="829658" y="440135"/>
                  <a:pt x="823705" y="435769"/>
                </a:cubicBezTo>
                <a:cubicBezTo>
                  <a:pt x="817752" y="431403"/>
                  <a:pt x="807037" y="416322"/>
                  <a:pt x="811799" y="414338"/>
                </a:cubicBezTo>
                <a:cubicBezTo>
                  <a:pt x="816562" y="412354"/>
                  <a:pt x="841565" y="423863"/>
                  <a:pt x="852280" y="423863"/>
                </a:cubicBezTo>
                <a:cubicBezTo>
                  <a:pt x="862995" y="423863"/>
                  <a:pt x="874505" y="421085"/>
                  <a:pt x="876092" y="414338"/>
                </a:cubicBezTo>
                <a:cubicBezTo>
                  <a:pt x="877680" y="407591"/>
                  <a:pt x="867758" y="387748"/>
                  <a:pt x="861805" y="383382"/>
                </a:cubicBezTo>
                <a:cubicBezTo>
                  <a:pt x="855852" y="379016"/>
                  <a:pt x="845930" y="389731"/>
                  <a:pt x="840374" y="388144"/>
                </a:cubicBezTo>
                <a:cubicBezTo>
                  <a:pt x="834818" y="386557"/>
                  <a:pt x="828864" y="379016"/>
                  <a:pt x="828467" y="373857"/>
                </a:cubicBezTo>
                <a:cubicBezTo>
                  <a:pt x="828070" y="368698"/>
                  <a:pt x="837198" y="364729"/>
                  <a:pt x="837992" y="357188"/>
                </a:cubicBezTo>
                <a:cubicBezTo>
                  <a:pt x="838786" y="349647"/>
                  <a:pt x="840770" y="340519"/>
                  <a:pt x="833230" y="328613"/>
                </a:cubicBezTo>
                <a:cubicBezTo>
                  <a:pt x="825690" y="316707"/>
                  <a:pt x="798305" y="294878"/>
                  <a:pt x="792749" y="285750"/>
                </a:cubicBezTo>
                <a:cubicBezTo>
                  <a:pt x="787193" y="276622"/>
                  <a:pt x="795527" y="279797"/>
                  <a:pt x="799892" y="273844"/>
                </a:cubicBezTo>
                <a:cubicBezTo>
                  <a:pt x="804257" y="267891"/>
                  <a:pt x="813783" y="256382"/>
                  <a:pt x="818942" y="250032"/>
                </a:cubicBezTo>
                <a:cubicBezTo>
                  <a:pt x="824101" y="243682"/>
                  <a:pt x="826087" y="237331"/>
                  <a:pt x="830849" y="235744"/>
                </a:cubicBezTo>
                <a:cubicBezTo>
                  <a:pt x="835611" y="234157"/>
                  <a:pt x="841564" y="240904"/>
                  <a:pt x="847517" y="240507"/>
                </a:cubicBezTo>
                <a:cubicBezTo>
                  <a:pt x="853470" y="240110"/>
                  <a:pt x="864186" y="240110"/>
                  <a:pt x="866567" y="233363"/>
                </a:cubicBezTo>
                <a:cubicBezTo>
                  <a:pt x="868948" y="226616"/>
                  <a:pt x="862599" y="209550"/>
                  <a:pt x="861805" y="200025"/>
                </a:cubicBezTo>
                <a:cubicBezTo>
                  <a:pt x="861011" y="190500"/>
                  <a:pt x="862996" y="183753"/>
                  <a:pt x="861805" y="176213"/>
                </a:cubicBezTo>
                <a:cubicBezTo>
                  <a:pt x="860614" y="168673"/>
                  <a:pt x="851486" y="166291"/>
                  <a:pt x="854661" y="154782"/>
                </a:cubicBezTo>
                <a:cubicBezTo>
                  <a:pt x="857836" y="143273"/>
                  <a:pt x="876886" y="117873"/>
                  <a:pt x="880855" y="107157"/>
                </a:cubicBezTo>
                <a:cubicBezTo>
                  <a:pt x="884824" y="96441"/>
                  <a:pt x="880458" y="98029"/>
                  <a:pt x="878474" y="90488"/>
                </a:cubicBezTo>
                <a:cubicBezTo>
                  <a:pt x="876490" y="82947"/>
                  <a:pt x="868552" y="71041"/>
                  <a:pt x="868949" y="61913"/>
                </a:cubicBezTo>
                <a:cubicBezTo>
                  <a:pt x="869346" y="52785"/>
                  <a:pt x="876490" y="46038"/>
                  <a:pt x="880855" y="35719"/>
                </a:cubicBezTo>
                <a:cubicBezTo>
                  <a:pt x="885220" y="25400"/>
                  <a:pt x="890181" y="12700"/>
                  <a:pt x="895142" y="0"/>
                </a:cubicBezTo>
              </a:path>
            </a:pathLst>
          </a:cu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lang="ja-JP" altLang="en-US">
              <a:solidFill>
                <a:prstClr val="black"/>
              </a:solidFill>
            </a:endParaRPr>
          </a:p>
        </p:txBody>
      </p:sp>
      <p:graphicFrame>
        <p:nvGraphicFramePr>
          <p:cNvPr id="7" name="表 6"/>
          <p:cNvGraphicFramePr>
            <a:graphicFrameLocks noGrp="1"/>
          </p:cNvGraphicFramePr>
          <p:nvPr>
            <p:extLst>
              <p:ext uri="{D42A27DB-BD31-4B8C-83A1-F6EECF244321}">
                <p14:modId xmlns:p14="http://schemas.microsoft.com/office/powerpoint/2010/main" val="4107992505"/>
              </p:ext>
            </p:extLst>
          </p:nvPr>
        </p:nvGraphicFramePr>
        <p:xfrm>
          <a:off x="6894513" y="3620666"/>
          <a:ext cx="2160588" cy="2682880"/>
        </p:xfrm>
        <a:graphic>
          <a:graphicData uri="http://schemas.openxmlformats.org/drawingml/2006/table">
            <a:tbl>
              <a:tblPr>
                <a:tableStyleId>{5940675A-B579-460E-94D1-54222C63F5DA}</a:tableStyleId>
              </a:tblPr>
              <a:tblGrid>
                <a:gridCol w="180049"/>
                <a:gridCol w="540147"/>
                <a:gridCol w="720196"/>
                <a:gridCol w="720196"/>
              </a:tblGrid>
              <a:tr h="283839">
                <a:tc gridSpan="2">
                  <a:txBody>
                    <a:bodyPr/>
                    <a:lstStyle/>
                    <a:p>
                      <a:pPr algn="l" fontAlgn="ctr"/>
                      <a:endParaRPr lang="ja-JP" altLang="en-US" sz="900" b="0" i="0" u="none" strike="noStrike" dirty="0">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c h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solidFill>
                      <a:schemeClr val="bg1"/>
                    </a:solidFill>
                  </a:tcPr>
                </a:tc>
                <a:tc>
                  <a:txBody>
                    <a:bodyPr/>
                    <a:lstStyle/>
                    <a:p>
                      <a:pPr algn="ctr" fontAlgn="ctr"/>
                      <a:r>
                        <a:rPr lang="ja-JP" altLang="en-US" sz="900" b="0" i="0" u="none" strike="noStrike" dirty="0" smtClean="0">
                          <a:solidFill>
                            <a:srgbClr val="000000"/>
                          </a:solidFill>
                          <a:effectLst/>
                          <a:latin typeface="ＭＳ Ｐゴシック" pitchFamily="50" charset="-128"/>
                          <a:ea typeface="ＭＳ Ｐゴシック" pitchFamily="50" charset="-128"/>
                        </a:rPr>
                        <a:t>事業所数</a:t>
                      </a:r>
                      <a:endParaRPr lang="en-US" altLang="ja-JP" sz="900" b="0" i="0" u="none" strike="noStrike" dirty="0" smtClean="0">
                        <a:solidFill>
                          <a:srgbClr val="000000"/>
                        </a:solidFill>
                        <a:effectLst/>
                        <a:latin typeface="ＭＳ Ｐゴシック" pitchFamily="50" charset="-128"/>
                        <a:ea typeface="ＭＳ Ｐゴシック" pitchFamily="50" charset="-128"/>
                      </a:endParaRPr>
                    </a:p>
                    <a:p>
                      <a:pPr algn="ctr" fontAlgn="ctr"/>
                      <a:r>
                        <a:rPr lang="ja-JP" altLang="en-US" sz="900" b="0" i="0" u="none" strike="noStrike" dirty="0" smtClean="0">
                          <a:solidFill>
                            <a:srgbClr val="000000"/>
                          </a:solidFill>
                          <a:effectLst/>
                          <a:latin typeface="ＭＳ Ｐゴシック" pitchFamily="50" charset="-128"/>
                          <a:ea typeface="ＭＳ Ｐゴシック" pitchFamily="50" charset="-128"/>
                        </a:rPr>
                        <a:t>（事業所）</a:t>
                      </a:r>
                      <a:endParaRPr lang="en-US" altLang="ja-JP" sz="900" b="0" i="0" u="none" strike="noStrike" dirty="0">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c>
                  <a:txBody>
                    <a:bodyPr/>
                    <a:lstStyle/>
                    <a:p>
                      <a:pPr algn="ctr" fontAlgn="ctr"/>
                      <a:r>
                        <a:rPr lang="ja-JP" altLang="en-US" sz="900" b="0" i="0" u="none" strike="noStrike" dirty="0" smtClean="0">
                          <a:solidFill>
                            <a:srgbClr val="000000"/>
                          </a:solidFill>
                          <a:effectLst/>
                          <a:latin typeface="ＭＳ Ｐゴシック" pitchFamily="50" charset="-128"/>
                          <a:ea typeface="ＭＳ Ｐゴシック" pitchFamily="50" charset="-128"/>
                        </a:rPr>
                        <a:t>府内シェア</a:t>
                      </a:r>
                      <a:endParaRPr lang="en-US" altLang="ja-JP" sz="900" b="0" i="0" u="none" strike="noStrike" dirty="0">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r>
              <a:tr h="171360">
                <a:tc gridSpan="2">
                  <a:txBody>
                    <a:bodyPr/>
                    <a:lstStyle/>
                    <a:p>
                      <a:pPr algn="l" fontAlgn="ctr"/>
                      <a:r>
                        <a:rPr lang="ja-JP" altLang="en-US" sz="900" u="none" strike="noStrike" dirty="0" smtClean="0">
                          <a:effectLst/>
                          <a:latin typeface="ＭＳ Ｐゴシック" pitchFamily="50" charset="-128"/>
                          <a:ea typeface="ＭＳ Ｐゴシック" pitchFamily="50" charset="-128"/>
                        </a:rPr>
                        <a:t>大阪市</a:t>
                      </a:r>
                      <a:endParaRPr lang="ja-JP" altLang="en-US" sz="900" b="0" i="0" u="none" strike="noStrike" dirty="0">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c hMerge="1">
                  <a:txBody>
                    <a:bodyPr/>
                    <a:lstStyle/>
                    <a:p>
                      <a:pPr algn="l" fontAlgn="ctr"/>
                      <a:endParaRPr lang="ja-JP" altLang="en-US" sz="900" b="0" i="0" u="none" strike="noStrike">
                        <a:solidFill>
                          <a:srgbClr val="000000"/>
                        </a:solidFill>
                        <a:effectLst/>
                        <a:latin typeface="+mn-ea"/>
                        <a:ea typeface="+mn-ea"/>
                      </a:endParaRPr>
                    </a:p>
                  </a:txBody>
                  <a:tcPr marL="9525" marR="9525" marT="9525" marB="0" anchor="ctr">
                    <a:solidFill>
                      <a:schemeClr val="bg1"/>
                    </a:solidFill>
                  </a:tcPr>
                </a:tc>
                <a:tc>
                  <a:txBody>
                    <a:bodyPr/>
                    <a:lstStyle/>
                    <a:p>
                      <a:pPr algn="r" fontAlgn="ctr"/>
                      <a:r>
                        <a:rPr lang="en-US" altLang="ja-JP" sz="900" u="none" strike="noStrike" dirty="0">
                          <a:effectLst/>
                          <a:latin typeface="ＭＳ Ｐゴシック" pitchFamily="50" charset="-128"/>
                          <a:ea typeface="ＭＳ Ｐゴシック" pitchFamily="50" charset="-128"/>
                        </a:rPr>
                        <a:t>201,462</a:t>
                      </a:r>
                      <a:endParaRPr lang="en-US" altLang="ja-JP" sz="900" b="0" i="0" u="none" strike="noStrike" dirty="0">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c>
                  <a:txBody>
                    <a:bodyPr/>
                    <a:lstStyle/>
                    <a:p>
                      <a:pPr algn="r" fontAlgn="ctr"/>
                      <a:r>
                        <a:rPr lang="en-US" altLang="ja-JP" sz="900" u="none" strike="noStrike" dirty="0">
                          <a:effectLst/>
                          <a:latin typeface="ＭＳ Ｐゴシック" pitchFamily="50" charset="-128"/>
                          <a:ea typeface="ＭＳ Ｐゴシック" pitchFamily="50" charset="-128"/>
                        </a:rPr>
                        <a:t>47.0%</a:t>
                      </a:r>
                      <a:endParaRPr lang="en-US" altLang="ja-JP" sz="900" b="0" i="0" u="none" strike="noStrike" dirty="0">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r>
              <a:tr h="171360">
                <a:tc gridSpan="2">
                  <a:txBody>
                    <a:bodyPr/>
                    <a:lstStyle/>
                    <a:p>
                      <a:pPr algn="l" fontAlgn="ctr"/>
                      <a:r>
                        <a:rPr lang="ja-JP" altLang="en-US" sz="900" u="none" strike="noStrike" dirty="0">
                          <a:effectLst/>
                          <a:latin typeface="ＭＳ Ｐゴシック" pitchFamily="50" charset="-128"/>
                          <a:ea typeface="ＭＳ Ｐゴシック" pitchFamily="50" charset="-128"/>
                        </a:rPr>
                        <a:t>大阪市隣接市</a:t>
                      </a:r>
                      <a:endParaRPr lang="ja-JP" altLang="en-US" sz="900" b="0" i="0" u="none" strike="noStrike" dirty="0">
                        <a:solidFill>
                          <a:srgbClr val="000000"/>
                        </a:solidFill>
                        <a:effectLst/>
                        <a:latin typeface="ＭＳ Ｐゴシック" pitchFamily="50" charset="-128"/>
                        <a:ea typeface="ＭＳ Ｐゴシック" pitchFamily="50" charset="-128"/>
                      </a:endParaRPr>
                    </a:p>
                  </a:txBody>
                  <a:tcPr marL="9528" marR="9528" marT="9520" marB="0" anchor="ctr">
                    <a:lnB w="12700" cmpd="sng">
                      <a:noFill/>
                    </a:lnB>
                    <a:solidFill>
                      <a:schemeClr val="bg1"/>
                    </a:solidFill>
                  </a:tcPr>
                </a:tc>
                <a:tc hMerge="1">
                  <a:txBody>
                    <a:bodyPr/>
                    <a:lstStyle/>
                    <a:p>
                      <a:endParaRPr kumimoji="1" lang="ja-JP" altLang="en-US"/>
                    </a:p>
                  </a:txBody>
                  <a:tcPr/>
                </a:tc>
                <a:tc>
                  <a:txBody>
                    <a:bodyPr/>
                    <a:lstStyle/>
                    <a:p>
                      <a:pPr algn="r" fontAlgn="ctr"/>
                      <a:r>
                        <a:rPr lang="en-US" altLang="ja-JP" sz="900" u="none" strike="noStrike">
                          <a:effectLst/>
                          <a:latin typeface="ＭＳ Ｐゴシック" pitchFamily="50" charset="-128"/>
                          <a:ea typeface="ＭＳ Ｐゴシック" pitchFamily="50" charset="-128"/>
                        </a:rPr>
                        <a:t>123,538</a:t>
                      </a:r>
                      <a:endParaRPr lang="en-US" altLang="ja-JP" sz="900" b="0" i="0" u="none" strike="noStrike">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c>
                  <a:txBody>
                    <a:bodyPr/>
                    <a:lstStyle/>
                    <a:p>
                      <a:pPr algn="r" fontAlgn="ctr"/>
                      <a:r>
                        <a:rPr lang="en-US" altLang="ja-JP" sz="900" u="none" strike="noStrike" dirty="0">
                          <a:effectLst/>
                          <a:latin typeface="ＭＳ Ｐゴシック" pitchFamily="50" charset="-128"/>
                          <a:ea typeface="ＭＳ Ｐゴシック" pitchFamily="50" charset="-128"/>
                        </a:rPr>
                        <a:t>28.8%</a:t>
                      </a:r>
                      <a:endParaRPr lang="en-US" altLang="ja-JP" sz="900" b="0" i="0" u="none" strike="noStrike" dirty="0">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r>
              <a:tr h="171360">
                <a:tc rowSpan="10">
                  <a:txBody>
                    <a:bodyPr/>
                    <a:lstStyle/>
                    <a:p>
                      <a:pPr algn="l" fontAlgn="ctr"/>
                      <a:endParaRPr lang="ja-JP" altLang="en-US" sz="900" b="0" i="0" u="none" strike="noStrike" dirty="0">
                        <a:solidFill>
                          <a:srgbClr val="000000"/>
                        </a:solidFill>
                        <a:effectLst/>
                        <a:latin typeface="ＭＳ Ｐゴシック" pitchFamily="50" charset="-128"/>
                        <a:ea typeface="ＭＳ Ｐゴシック" pitchFamily="50" charset="-128"/>
                      </a:endParaRPr>
                    </a:p>
                  </a:txBody>
                  <a:tcPr marL="9528" marR="9528" marT="9520" marB="0" anchor="ctr">
                    <a:lnT w="12700" cmpd="sng">
                      <a:noFill/>
                    </a:lnT>
                    <a:solidFill>
                      <a:schemeClr val="bg1"/>
                    </a:solidFill>
                  </a:tcPr>
                </a:tc>
                <a:tc>
                  <a:txBody>
                    <a:bodyPr/>
                    <a:lstStyle/>
                    <a:p>
                      <a:pPr algn="l" fontAlgn="ctr"/>
                      <a:r>
                        <a:rPr lang="ja-JP" altLang="en-US" sz="900" u="none" strike="noStrike" dirty="0">
                          <a:effectLst/>
                          <a:latin typeface="ＭＳ Ｐゴシック" pitchFamily="50" charset="-128"/>
                          <a:ea typeface="ＭＳ Ｐゴシック" pitchFamily="50" charset="-128"/>
                        </a:rPr>
                        <a:t>堺市　　　　　</a:t>
                      </a:r>
                      <a:endParaRPr lang="ja-JP" altLang="en-US" sz="900" b="0" i="0" u="none" strike="noStrike" dirty="0">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c>
                  <a:txBody>
                    <a:bodyPr/>
                    <a:lstStyle/>
                    <a:p>
                      <a:pPr algn="r" fontAlgn="ctr"/>
                      <a:r>
                        <a:rPr lang="en-US" altLang="ja-JP" sz="900" u="none" strike="noStrike" dirty="0">
                          <a:effectLst/>
                          <a:latin typeface="ＭＳ Ｐゴシック" pitchFamily="50" charset="-128"/>
                          <a:ea typeface="ＭＳ Ｐゴシック" pitchFamily="50" charset="-128"/>
                        </a:rPr>
                        <a:t>29,978</a:t>
                      </a:r>
                      <a:endParaRPr lang="en-US" altLang="ja-JP" sz="900" b="0" i="0" u="none" strike="noStrike" dirty="0">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c>
                  <a:txBody>
                    <a:bodyPr/>
                    <a:lstStyle/>
                    <a:p>
                      <a:pPr algn="r" fontAlgn="ctr"/>
                      <a:r>
                        <a:rPr lang="en-US" altLang="ja-JP" sz="900" u="none" strike="noStrike" dirty="0">
                          <a:effectLst/>
                          <a:latin typeface="ＭＳ Ｐゴシック" pitchFamily="50" charset="-128"/>
                          <a:ea typeface="ＭＳ Ｐゴシック" pitchFamily="50" charset="-128"/>
                        </a:rPr>
                        <a:t>7.0%</a:t>
                      </a:r>
                      <a:endParaRPr lang="en-US" altLang="ja-JP" sz="900" b="0" i="0" u="none" strike="noStrike" dirty="0">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r>
              <a:tr h="17136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solidFill>
                      <a:schemeClr val="bg1"/>
                    </a:solidFill>
                  </a:tcPr>
                </a:tc>
                <a:tc>
                  <a:txBody>
                    <a:bodyPr/>
                    <a:lstStyle/>
                    <a:p>
                      <a:pPr algn="l" fontAlgn="ctr"/>
                      <a:r>
                        <a:rPr lang="zh-TW" altLang="en-US" sz="900" u="none" strike="noStrike">
                          <a:effectLst/>
                          <a:latin typeface="ＭＳ Ｐゴシック" pitchFamily="50" charset="-128"/>
                          <a:ea typeface="ＭＳ Ｐゴシック" pitchFamily="50" charset="-128"/>
                        </a:rPr>
                        <a:t>東大阪市　　　</a:t>
                      </a:r>
                      <a:endParaRPr lang="zh-TW" altLang="en-US" sz="900" b="0" i="0" u="none" strike="noStrike">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c>
                  <a:txBody>
                    <a:bodyPr/>
                    <a:lstStyle/>
                    <a:p>
                      <a:pPr algn="r" fontAlgn="ctr"/>
                      <a:r>
                        <a:rPr lang="en-US" altLang="ja-JP" sz="900" u="none" strike="noStrike">
                          <a:effectLst/>
                          <a:latin typeface="ＭＳ Ｐゴシック" pitchFamily="50" charset="-128"/>
                          <a:ea typeface="ＭＳ Ｐゴシック" pitchFamily="50" charset="-128"/>
                        </a:rPr>
                        <a:t>28,053</a:t>
                      </a:r>
                      <a:endParaRPr lang="en-US" altLang="ja-JP" sz="900" b="0" i="0" u="none" strike="noStrike">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c>
                  <a:txBody>
                    <a:bodyPr/>
                    <a:lstStyle/>
                    <a:p>
                      <a:pPr algn="r" fontAlgn="ctr"/>
                      <a:r>
                        <a:rPr lang="en-US" altLang="ja-JP" sz="900" u="none" strike="noStrike" dirty="0">
                          <a:effectLst/>
                          <a:latin typeface="ＭＳ Ｐゴシック" pitchFamily="50" charset="-128"/>
                          <a:ea typeface="ＭＳ Ｐゴシック" pitchFamily="50" charset="-128"/>
                        </a:rPr>
                        <a:t>6.6%</a:t>
                      </a:r>
                      <a:endParaRPr lang="en-US" altLang="ja-JP" sz="900" b="0" i="0" u="none" strike="noStrike" dirty="0">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r>
              <a:tr h="17136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solidFill>
                      <a:schemeClr val="bg1"/>
                    </a:solidFill>
                  </a:tcPr>
                </a:tc>
                <a:tc>
                  <a:txBody>
                    <a:bodyPr/>
                    <a:lstStyle/>
                    <a:p>
                      <a:pPr algn="l" fontAlgn="ctr"/>
                      <a:r>
                        <a:rPr lang="zh-TW" altLang="en-US" sz="900" u="none" strike="noStrike" dirty="0">
                          <a:effectLst/>
                          <a:latin typeface="ＭＳ Ｐゴシック" pitchFamily="50" charset="-128"/>
                          <a:ea typeface="ＭＳ Ｐゴシック" pitchFamily="50" charset="-128"/>
                        </a:rPr>
                        <a:t>豊中市　　　　</a:t>
                      </a:r>
                      <a:endParaRPr lang="zh-TW" altLang="en-US" sz="900" b="0" i="0" u="none" strike="noStrike" dirty="0">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c>
                  <a:txBody>
                    <a:bodyPr/>
                    <a:lstStyle/>
                    <a:p>
                      <a:pPr algn="r" fontAlgn="ctr"/>
                      <a:r>
                        <a:rPr lang="en-US" altLang="ja-JP" sz="900" u="none" strike="noStrike">
                          <a:effectLst/>
                          <a:latin typeface="ＭＳ Ｐゴシック" pitchFamily="50" charset="-128"/>
                          <a:ea typeface="ＭＳ Ｐゴシック" pitchFamily="50" charset="-128"/>
                        </a:rPr>
                        <a:t>13,778</a:t>
                      </a:r>
                      <a:endParaRPr lang="en-US" altLang="ja-JP" sz="900" b="0" i="0" u="none" strike="noStrike">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c>
                  <a:txBody>
                    <a:bodyPr/>
                    <a:lstStyle/>
                    <a:p>
                      <a:pPr algn="r" fontAlgn="ctr"/>
                      <a:r>
                        <a:rPr lang="en-US" altLang="ja-JP" sz="900" u="none" strike="noStrike" dirty="0">
                          <a:effectLst/>
                          <a:latin typeface="ＭＳ Ｐゴシック" pitchFamily="50" charset="-128"/>
                          <a:ea typeface="ＭＳ Ｐゴシック" pitchFamily="50" charset="-128"/>
                        </a:rPr>
                        <a:t>3.2%</a:t>
                      </a:r>
                      <a:endParaRPr lang="en-US" altLang="ja-JP" sz="900" b="0" i="0" u="none" strike="noStrike" dirty="0">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r>
              <a:tr h="17136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solidFill>
                      <a:schemeClr val="bg1"/>
                    </a:solidFill>
                  </a:tcPr>
                </a:tc>
                <a:tc>
                  <a:txBody>
                    <a:bodyPr/>
                    <a:lstStyle/>
                    <a:p>
                      <a:pPr algn="l" fontAlgn="ctr"/>
                      <a:r>
                        <a:rPr lang="ja-JP" altLang="en-US" sz="900" u="none" strike="noStrike" dirty="0">
                          <a:effectLst/>
                          <a:latin typeface="ＭＳ Ｐゴシック" pitchFamily="50" charset="-128"/>
                          <a:ea typeface="ＭＳ Ｐゴシック" pitchFamily="50" charset="-128"/>
                        </a:rPr>
                        <a:t>吹田市　　　　</a:t>
                      </a:r>
                      <a:endParaRPr lang="ja-JP" altLang="en-US" sz="900" b="0" i="0" u="none" strike="noStrike" dirty="0">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c>
                  <a:txBody>
                    <a:bodyPr/>
                    <a:lstStyle/>
                    <a:p>
                      <a:pPr algn="r" fontAlgn="ctr"/>
                      <a:r>
                        <a:rPr lang="en-US" altLang="ja-JP" sz="900" u="none" strike="noStrike" dirty="0">
                          <a:effectLst/>
                          <a:latin typeface="ＭＳ Ｐゴシック" pitchFamily="50" charset="-128"/>
                          <a:ea typeface="ＭＳ Ｐゴシック" pitchFamily="50" charset="-128"/>
                        </a:rPr>
                        <a:t>10,675</a:t>
                      </a:r>
                      <a:endParaRPr lang="en-US" altLang="ja-JP" sz="900" b="0" i="0" u="none" strike="noStrike" dirty="0">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c>
                  <a:txBody>
                    <a:bodyPr/>
                    <a:lstStyle/>
                    <a:p>
                      <a:pPr algn="r" fontAlgn="ctr"/>
                      <a:r>
                        <a:rPr lang="en-US" altLang="ja-JP" sz="900" u="none" strike="noStrike" dirty="0">
                          <a:effectLst/>
                          <a:latin typeface="ＭＳ Ｐゴシック" pitchFamily="50" charset="-128"/>
                          <a:ea typeface="ＭＳ Ｐゴシック" pitchFamily="50" charset="-128"/>
                        </a:rPr>
                        <a:t>2.5%</a:t>
                      </a:r>
                      <a:endParaRPr lang="en-US" altLang="ja-JP" sz="900" b="0" i="0" u="none" strike="noStrike" dirty="0">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r>
              <a:tr h="17136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solidFill>
                      <a:schemeClr val="bg1"/>
                    </a:solidFill>
                  </a:tcPr>
                </a:tc>
                <a:tc>
                  <a:txBody>
                    <a:bodyPr/>
                    <a:lstStyle/>
                    <a:p>
                      <a:pPr algn="l" fontAlgn="ctr"/>
                      <a:r>
                        <a:rPr lang="ja-JP" altLang="en-US" sz="900" u="none" strike="noStrike" dirty="0">
                          <a:effectLst/>
                          <a:latin typeface="ＭＳ Ｐゴシック" pitchFamily="50" charset="-128"/>
                          <a:ea typeface="ＭＳ Ｐゴシック" pitchFamily="50" charset="-128"/>
                        </a:rPr>
                        <a:t>八尾市　　　　</a:t>
                      </a:r>
                      <a:endParaRPr lang="ja-JP" altLang="en-US" sz="900" b="0" i="0" u="none" strike="noStrike" dirty="0">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c>
                  <a:txBody>
                    <a:bodyPr/>
                    <a:lstStyle/>
                    <a:p>
                      <a:pPr algn="r" fontAlgn="ctr"/>
                      <a:r>
                        <a:rPr lang="en-US" altLang="ja-JP" sz="900" u="none" strike="noStrike">
                          <a:effectLst/>
                          <a:latin typeface="ＭＳ Ｐゴシック" pitchFamily="50" charset="-128"/>
                          <a:ea typeface="ＭＳ Ｐゴシック" pitchFamily="50" charset="-128"/>
                        </a:rPr>
                        <a:t>12,807</a:t>
                      </a:r>
                      <a:endParaRPr lang="en-US" altLang="ja-JP" sz="900" b="0" i="0" u="none" strike="noStrike">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c>
                  <a:txBody>
                    <a:bodyPr/>
                    <a:lstStyle/>
                    <a:p>
                      <a:pPr algn="r" fontAlgn="ctr"/>
                      <a:r>
                        <a:rPr lang="en-US" altLang="ja-JP" sz="900" u="none" strike="noStrike" dirty="0">
                          <a:effectLst/>
                          <a:latin typeface="ＭＳ Ｐゴシック" pitchFamily="50" charset="-128"/>
                          <a:ea typeface="ＭＳ Ｐゴシック" pitchFamily="50" charset="-128"/>
                        </a:rPr>
                        <a:t>3.0%</a:t>
                      </a:r>
                      <a:endParaRPr lang="en-US" altLang="ja-JP" sz="900" b="0" i="0" u="none" strike="noStrike" dirty="0">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r>
              <a:tr h="17136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solidFill>
                      <a:schemeClr val="bg1"/>
                    </a:solidFill>
                  </a:tcPr>
                </a:tc>
                <a:tc>
                  <a:txBody>
                    <a:bodyPr/>
                    <a:lstStyle/>
                    <a:p>
                      <a:pPr algn="l" fontAlgn="ctr"/>
                      <a:r>
                        <a:rPr lang="ja-JP" altLang="en-US" sz="900" u="none" strike="noStrike">
                          <a:effectLst/>
                          <a:latin typeface="ＭＳ Ｐゴシック" pitchFamily="50" charset="-128"/>
                          <a:ea typeface="ＭＳ Ｐゴシック" pitchFamily="50" charset="-128"/>
                        </a:rPr>
                        <a:t>守口市　　　　</a:t>
                      </a:r>
                      <a:endParaRPr lang="ja-JP" altLang="en-US" sz="900" b="0" i="0" u="none" strike="noStrike">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c>
                  <a:txBody>
                    <a:bodyPr/>
                    <a:lstStyle/>
                    <a:p>
                      <a:pPr algn="r" fontAlgn="ctr"/>
                      <a:r>
                        <a:rPr lang="en-US" altLang="ja-JP" sz="900" u="none" strike="noStrike">
                          <a:effectLst/>
                          <a:latin typeface="ＭＳ Ｐゴシック" pitchFamily="50" charset="-128"/>
                          <a:ea typeface="ＭＳ Ｐゴシック" pitchFamily="50" charset="-128"/>
                        </a:rPr>
                        <a:t>7,717</a:t>
                      </a:r>
                      <a:endParaRPr lang="en-US" altLang="ja-JP" sz="900" b="0" i="0" u="none" strike="noStrike">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c>
                  <a:txBody>
                    <a:bodyPr/>
                    <a:lstStyle/>
                    <a:p>
                      <a:pPr algn="r" fontAlgn="ctr"/>
                      <a:r>
                        <a:rPr lang="en-US" altLang="ja-JP" sz="900" u="none" strike="noStrike" dirty="0">
                          <a:effectLst/>
                          <a:latin typeface="ＭＳ Ｐゴシック" pitchFamily="50" charset="-128"/>
                          <a:ea typeface="ＭＳ Ｐゴシック" pitchFamily="50" charset="-128"/>
                        </a:rPr>
                        <a:t>1.8%</a:t>
                      </a:r>
                      <a:endParaRPr lang="en-US" altLang="ja-JP" sz="900" b="0" i="0" u="none" strike="noStrike" dirty="0">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r>
              <a:tr h="17136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solidFill>
                      <a:schemeClr val="bg1"/>
                    </a:solidFill>
                  </a:tcPr>
                </a:tc>
                <a:tc>
                  <a:txBody>
                    <a:bodyPr/>
                    <a:lstStyle/>
                    <a:p>
                      <a:pPr algn="l" fontAlgn="ctr"/>
                      <a:r>
                        <a:rPr lang="zh-TW" altLang="en-US" sz="900" u="none" strike="noStrike">
                          <a:effectLst/>
                          <a:latin typeface="ＭＳ Ｐゴシック" pitchFamily="50" charset="-128"/>
                          <a:ea typeface="ＭＳ Ｐゴシック" pitchFamily="50" charset="-128"/>
                        </a:rPr>
                        <a:t>門真市　　　　</a:t>
                      </a:r>
                      <a:endParaRPr lang="zh-TW" altLang="en-US" sz="900" b="0" i="0" u="none" strike="noStrike">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c>
                  <a:txBody>
                    <a:bodyPr/>
                    <a:lstStyle/>
                    <a:p>
                      <a:pPr algn="r" fontAlgn="ctr"/>
                      <a:r>
                        <a:rPr lang="en-US" altLang="ja-JP" sz="900" u="none" strike="noStrike">
                          <a:effectLst/>
                          <a:latin typeface="ＭＳ Ｐゴシック" pitchFamily="50" charset="-128"/>
                          <a:ea typeface="ＭＳ Ｐゴシック" pitchFamily="50" charset="-128"/>
                        </a:rPr>
                        <a:t>6,292</a:t>
                      </a:r>
                      <a:endParaRPr lang="en-US" altLang="ja-JP" sz="900" b="0" i="0" u="none" strike="noStrike">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c>
                  <a:txBody>
                    <a:bodyPr/>
                    <a:lstStyle/>
                    <a:p>
                      <a:pPr algn="r" fontAlgn="ctr"/>
                      <a:r>
                        <a:rPr lang="en-US" altLang="ja-JP" sz="900" u="none" strike="noStrike" dirty="0">
                          <a:effectLst/>
                          <a:latin typeface="ＭＳ Ｐゴシック" pitchFamily="50" charset="-128"/>
                          <a:ea typeface="ＭＳ Ｐゴシック" pitchFamily="50" charset="-128"/>
                        </a:rPr>
                        <a:t>1.5%</a:t>
                      </a:r>
                      <a:endParaRPr lang="en-US" altLang="ja-JP" sz="900" b="0" i="0" u="none" strike="noStrike" dirty="0">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r>
              <a:tr h="17136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solidFill>
                      <a:schemeClr val="bg1"/>
                    </a:solidFill>
                  </a:tcPr>
                </a:tc>
                <a:tc>
                  <a:txBody>
                    <a:bodyPr/>
                    <a:lstStyle/>
                    <a:p>
                      <a:pPr algn="l" fontAlgn="ctr"/>
                      <a:r>
                        <a:rPr lang="zh-TW" altLang="en-US" sz="900" u="none" strike="noStrike">
                          <a:effectLst/>
                          <a:latin typeface="ＭＳ Ｐゴシック" pitchFamily="50" charset="-128"/>
                          <a:ea typeface="ＭＳ Ｐゴシック" pitchFamily="50" charset="-128"/>
                        </a:rPr>
                        <a:t>大東市　　　　</a:t>
                      </a:r>
                      <a:endParaRPr lang="zh-TW" altLang="en-US" sz="900" b="0" i="0" u="none" strike="noStrike">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c>
                  <a:txBody>
                    <a:bodyPr/>
                    <a:lstStyle/>
                    <a:p>
                      <a:pPr algn="r" fontAlgn="ctr"/>
                      <a:r>
                        <a:rPr lang="en-US" altLang="ja-JP" sz="900" u="none" strike="noStrike">
                          <a:effectLst/>
                          <a:latin typeface="ＭＳ Ｐゴシック" pitchFamily="50" charset="-128"/>
                          <a:ea typeface="ＭＳ Ｐゴシック" pitchFamily="50" charset="-128"/>
                        </a:rPr>
                        <a:t>5,033</a:t>
                      </a:r>
                      <a:endParaRPr lang="en-US" altLang="ja-JP" sz="900" b="0" i="0" u="none" strike="noStrike">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c>
                  <a:txBody>
                    <a:bodyPr/>
                    <a:lstStyle/>
                    <a:p>
                      <a:pPr algn="r" fontAlgn="ctr"/>
                      <a:r>
                        <a:rPr lang="en-US" altLang="ja-JP" sz="900" u="none" strike="noStrike" dirty="0">
                          <a:effectLst/>
                          <a:latin typeface="ＭＳ Ｐゴシック" pitchFamily="50" charset="-128"/>
                          <a:ea typeface="ＭＳ Ｐゴシック" pitchFamily="50" charset="-128"/>
                        </a:rPr>
                        <a:t>1.2%</a:t>
                      </a:r>
                      <a:endParaRPr lang="en-US" altLang="ja-JP" sz="900" b="0" i="0" u="none" strike="noStrike" dirty="0">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r>
              <a:tr h="17136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solidFill>
                      <a:schemeClr val="bg1"/>
                    </a:solidFill>
                  </a:tcPr>
                </a:tc>
                <a:tc>
                  <a:txBody>
                    <a:bodyPr/>
                    <a:lstStyle/>
                    <a:p>
                      <a:pPr algn="l" fontAlgn="ctr"/>
                      <a:r>
                        <a:rPr lang="ja-JP" altLang="en-US" sz="900" u="none" strike="noStrike">
                          <a:effectLst/>
                          <a:latin typeface="ＭＳ Ｐゴシック" pitchFamily="50" charset="-128"/>
                          <a:ea typeface="ＭＳ Ｐゴシック" pitchFamily="50" charset="-128"/>
                        </a:rPr>
                        <a:t>摂津市　　　　</a:t>
                      </a:r>
                      <a:endParaRPr lang="ja-JP" altLang="en-US" sz="900" b="0" i="0" u="none" strike="noStrike">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c>
                  <a:txBody>
                    <a:bodyPr/>
                    <a:lstStyle/>
                    <a:p>
                      <a:pPr algn="r" fontAlgn="ctr"/>
                      <a:r>
                        <a:rPr lang="en-US" altLang="ja-JP" sz="900" u="none" strike="noStrike">
                          <a:effectLst/>
                          <a:latin typeface="ＭＳ Ｐゴシック" pitchFamily="50" charset="-128"/>
                          <a:ea typeface="ＭＳ Ｐゴシック" pitchFamily="50" charset="-128"/>
                        </a:rPr>
                        <a:t>4,008</a:t>
                      </a:r>
                      <a:endParaRPr lang="en-US" altLang="ja-JP" sz="900" b="0" i="0" u="none" strike="noStrike">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c>
                  <a:txBody>
                    <a:bodyPr/>
                    <a:lstStyle/>
                    <a:p>
                      <a:pPr algn="r" fontAlgn="ctr"/>
                      <a:r>
                        <a:rPr lang="en-US" altLang="ja-JP" sz="900" u="none" strike="noStrike" dirty="0">
                          <a:effectLst/>
                          <a:latin typeface="ＭＳ Ｐゴシック" pitchFamily="50" charset="-128"/>
                          <a:ea typeface="ＭＳ Ｐゴシック" pitchFamily="50" charset="-128"/>
                        </a:rPr>
                        <a:t>0.9%</a:t>
                      </a:r>
                      <a:endParaRPr lang="en-US" altLang="ja-JP" sz="900" b="0" i="0" u="none" strike="noStrike" dirty="0">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r>
              <a:tr h="17136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solidFill>
                      <a:schemeClr val="bg1"/>
                    </a:solidFill>
                  </a:tcPr>
                </a:tc>
                <a:tc>
                  <a:txBody>
                    <a:bodyPr/>
                    <a:lstStyle/>
                    <a:p>
                      <a:pPr algn="l" fontAlgn="ctr"/>
                      <a:r>
                        <a:rPr lang="ja-JP" altLang="en-US" sz="900" u="none" strike="noStrike">
                          <a:effectLst/>
                          <a:latin typeface="ＭＳ Ｐゴシック" pitchFamily="50" charset="-128"/>
                          <a:ea typeface="ＭＳ Ｐゴシック" pitchFamily="50" charset="-128"/>
                        </a:rPr>
                        <a:t>松原市　　　　</a:t>
                      </a:r>
                      <a:endParaRPr lang="ja-JP" altLang="en-US" sz="900" b="0" i="0" u="none" strike="noStrike">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c>
                  <a:txBody>
                    <a:bodyPr/>
                    <a:lstStyle/>
                    <a:p>
                      <a:pPr algn="r" fontAlgn="ctr"/>
                      <a:r>
                        <a:rPr lang="en-US" altLang="ja-JP" sz="900" u="none" strike="noStrike">
                          <a:effectLst/>
                          <a:latin typeface="ＭＳ Ｐゴシック" pitchFamily="50" charset="-128"/>
                          <a:ea typeface="ＭＳ Ｐゴシック" pitchFamily="50" charset="-128"/>
                        </a:rPr>
                        <a:t>5,197</a:t>
                      </a:r>
                      <a:endParaRPr lang="en-US" altLang="ja-JP" sz="900" b="0" i="0" u="none" strike="noStrike">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c>
                  <a:txBody>
                    <a:bodyPr/>
                    <a:lstStyle/>
                    <a:p>
                      <a:pPr algn="r" fontAlgn="ctr"/>
                      <a:r>
                        <a:rPr lang="en-US" altLang="ja-JP" sz="900" u="none" strike="noStrike" dirty="0">
                          <a:effectLst/>
                          <a:latin typeface="ＭＳ Ｐゴシック" pitchFamily="50" charset="-128"/>
                          <a:ea typeface="ＭＳ Ｐゴシック" pitchFamily="50" charset="-128"/>
                        </a:rPr>
                        <a:t>1.2%</a:t>
                      </a:r>
                      <a:endParaRPr lang="en-US" altLang="ja-JP" sz="900" b="0" i="0" u="none" strike="noStrike" dirty="0">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r>
              <a:tr h="171360">
                <a:tc gridSpan="2">
                  <a:txBody>
                    <a:bodyPr/>
                    <a:lstStyle/>
                    <a:p>
                      <a:pPr algn="l" fontAlgn="ctr"/>
                      <a:r>
                        <a:rPr lang="ja-JP" altLang="en-US" sz="900" u="none" strike="noStrike">
                          <a:effectLst/>
                          <a:latin typeface="ＭＳ Ｐゴシック" pitchFamily="50" charset="-128"/>
                          <a:ea typeface="ＭＳ Ｐゴシック" pitchFamily="50" charset="-128"/>
                        </a:rPr>
                        <a:t>その他市町村</a:t>
                      </a:r>
                      <a:endParaRPr lang="ja-JP" altLang="en-US" sz="900" b="0" i="0" u="none" strike="noStrike">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c hMerge="1">
                  <a:txBody>
                    <a:bodyPr/>
                    <a:lstStyle/>
                    <a:p>
                      <a:endParaRPr kumimoji="1" lang="ja-JP" altLang="en-US"/>
                    </a:p>
                  </a:txBody>
                  <a:tcPr/>
                </a:tc>
                <a:tc>
                  <a:txBody>
                    <a:bodyPr/>
                    <a:lstStyle/>
                    <a:p>
                      <a:pPr algn="r" fontAlgn="ctr"/>
                      <a:r>
                        <a:rPr lang="en-US" altLang="ja-JP" sz="900" u="none" strike="noStrike">
                          <a:effectLst/>
                          <a:latin typeface="ＭＳ Ｐゴシック" pitchFamily="50" charset="-128"/>
                          <a:ea typeface="ＭＳ Ｐゴシック" pitchFamily="50" charset="-128"/>
                        </a:rPr>
                        <a:t>103,247</a:t>
                      </a:r>
                      <a:endParaRPr lang="en-US" altLang="ja-JP" sz="900" b="0" i="0" u="none" strike="noStrike">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c>
                  <a:txBody>
                    <a:bodyPr/>
                    <a:lstStyle/>
                    <a:p>
                      <a:pPr algn="r" fontAlgn="ctr"/>
                      <a:r>
                        <a:rPr lang="en-US" altLang="ja-JP" sz="900" u="none" strike="noStrike" dirty="0">
                          <a:effectLst/>
                          <a:latin typeface="ＭＳ Ｐゴシック" pitchFamily="50" charset="-128"/>
                          <a:ea typeface="ＭＳ Ｐゴシック" pitchFamily="50" charset="-128"/>
                        </a:rPr>
                        <a:t>24.1%</a:t>
                      </a:r>
                      <a:endParaRPr lang="en-US" altLang="ja-JP" sz="900" b="0" i="0" u="none" strike="noStrike" dirty="0">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r>
              <a:tr h="171360">
                <a:tc gridSpan="2">
                  <a:txBody>
                    <a:bodyPr/>
                    <a:lstStyle/>
                    <a:p>
                      <a:pPr algn="l" fontAlgn="ctr"/>
                      <a:r>
                        <a:rPr lang="ja-JP" altLang="en-US" sz="900" u="none" strike="noStrike" dirty="0">
                          <a:effectLst/>
                          <a:latin typeface="ＭＳ Ｐゴシック" pitchFamily="50" charset="-128"/>
                          <a:ea typeface="ＭＳ Ｐゴシック" pitchFamily="50" charset="-128"/>
                        </a:rPr>
                        <a:t>計</a:t>
                      </a:r>
                      <a:endParaRPr lang="ja-JP" altLang="en-US" sz="900" b="0" i="0" u="none" strike="noStrike" dirty="0">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c hMerge="1">
                  <a:txBody>
                    <a:bodyPr/>
                    <a:lstStyle/>
                    <a:p>
                      <a:pPr algn="l" fontAlgn="ctr"/>
                      <a:endParaRPr lang="ja-JP" altLang="en-US" sz="900" b="0" i="0" u="none" strike="noStrike" dirty="0">
                        <a:solidFill>
                          <a:srgbClr val="000000"/>
                        </a:solidFill>
                        <a:effectLst/>
                        <a:latin typeface="+mn-ea"/>
                        <a:ea typeface="+mn-ea"/>
                      </a:endParaRPr>
                    </a:p>
                  </a:txBody>
                  <a:tcPr marL="9525" marR="9525" marT="9525" marB="0" anchor="ctr">
                    <a:solidFill>
                      <a:schemeClr val="bg1"/>
                    </a:solidFill>
                  </a:tcPr>
                </a:tc>
                <a:tc>
                  <a:txBody>
                    <a:bodyPr/>
                    <a:lstStyle/>
                    <a:p>
                      <a:pPr algn="r" fontAlgn="ctr"/>
                      <a:r>
                        <a:rPr lang="en-US" altLang="ja-JP" sz="900" u="none" strike="noStrike">
                          <a:effectLst/>
                          <a:latin typeface="ＭＳ Ｐゴシック" pitchFamily="50" charset="-128"/>
                          <a:ea typeface="ＭＳ Ｐゴシック" pitchFamily="50" charset="-128"/>
                        </a:rPr>
                        <a:t>428,247</a:t>
                      </a:r>
                      <a:endParaRPr lang="en-US" altLang="ja-JP" sz="900" b="0" i="0" u="none" strike="noStrike">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c>
                  <a:txBody>
                    <a:bodyPr/>
                    <a:lstStyle/>
                    <a:p>
                      <a:pPr algn="r" fontAlgn="ctr"/>
                      <a:r>
                        <a:rPr lang="en-US" altLang="ja-JP" sz="900" u="none" strike="noStrike" dirty="0">
                          <a:effectLst/>
                          <a:latin typeface="ＭＳ Ｐゴシック" pitchFamily="50" charset="-128"/>
                          <a:ea typeface="ＭＳ Ｐゴシック" pitchFamily="50" charset="-128"/>
                        </a:rPr>
                        <a:t>100.0%</a:t>
                      </a:r>
                      <a:endParaRPr lang="en-US" altLang="ja-JP" sz="900" b="0" i="0" u="none" strike="noStrike" dirty="0">
                        <a:solidFill>
                          <a:srgbClr val="000000"/>
                        </a:solidFill>
                        <a:effectLst/>
                        <a:latin typeface="ＭＳ Ｐゴシック" pitchFamily="50" charset="-128"/>
                        <a:ea typeface="ＭＳ Ｐゴシック" pitchFamily="50" charset="-128"/>
                      </a:endParaRPr>
                    </a:p>
                  </a:txBody>
                  <a:tcPr marL="9528" marR="9528" marT="9520" marB="0" anchor="ctr">
                    <a:solidFill>
                      <a:schemeClr val="bg1"/>
                    </a:solidFill>
                  </a:tcPr>
                </a:tc>
              </a:tr>
            </a:tbl>
          </a:graphicData>
        </a:graphic>
      </p:graphicFrame>
      <p:sp>
        <p:nvSpPr>
          <p:cNvPr id="46160" name="テキスト ボックス 27"/>
          <p:cNvSpPr txBox="1">
            <a:spLocks noChangeArrowheads="1"/>
          </p:cNvSpPr>
          <p:nvPr/>
        </p:nvSpPr>
        <p:spPr bwMode="auto">
          <a:xfrm>
            <a:off x="1874838" y="3103141"/>
            <a:ext cx="696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800">
                <a:solidFill>
                  <a:srgbClr val="000000"/>
                </a:solidFill>
              </a:rPr>
              <a:t>（神戸市）</a:t>
            </a:r>
          </a:p>
        </p:txBody>
      </p:sp>
      <p:sp>
        <p:nvSpPr>
          <p:cNvPr id="46161" name="テキスト ボックス 27"/>
          <p:cNvSpPr txBox="1">
            <a:spLocks noChangeArrowheads="1"/>
          </p:cNvSpPr>
          <p:nvPr/>
        </p:nvSpPr>
        <p:spPr bwMode="auto">
          <a:xfrm>
            <a:off x="4095750" y="2004591"/>
            <a:ext cx="6969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800">
                <a:solidFill>
                  <a:srgbClr val="000000"/>
                </a:solidFill>
              </a:rPr>
              <a:t>（京都市）</a:t>
            </a:r>
          </a:p>
        </p:txBody>
      </p:sp>
      <p:sp>
        <p:nvSpPr>
          <p:cNvPr id="46162" name="テキスト ボックス 27"/>
          <p:cNvSpPr txBox="1">
            <a:spLocks noChangeArrowheads="1"/>
          </p:cNvSpPr>
          <p:nvPr/>
        </p:nvSpPr>
        <p:spPr bwMode="auto">
          <a:xfrm>
            <a:off x="3306763" y="4076279"/>
            <a:ext cx="696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800">
                <a:solidFill>
                  <a:srgbClr val="000000"/>
                </a:solidFill>
              </a:rPr>
              <a:t>（堺市）</a:t>
            </a:r>
          </a:p>
        </p:txBody>
      </p:sp>
      <p:sp>
        <p:nvSpPr>
          <p:cNvPr id="46163" name="テキスト ボックス 27"/>
          <p:cNvSpPr txBox="1">
            <a:spLocks noChangeArrowheads="1"/>
          </p:cNvSpPr>
          <p:nvPr/>
        </p:nvSpPr>
        <p:spPr bwMode="auto">
          <a:xfrm>
            <a:off x="3213100" y="3401591"/>
            <a:ext cx="6969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800">
                <a:solidFill>
                  <a:srgbClr val="000000"/>
                </a:solidFill>
              </a:rPr>
              <a:t>（大阪市）</a:t>
            </a:r>
          </a:p>
        </p:txBody>
      </p:sp>
      <p:sp>
        <p:nvSpPr>
          <p:cNvPr id="3" name="円/楕円 2"/>
          <p:cNvSpPr/>
          <p:nvPr/>
        </p:nvSpPr>
        <p:spPr>
          <a:xfrm>
            <a:off x="3216275" y="2996779"/>
            <a:ext cx="900113" cy="90011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21" name="円/楕円 20"/>
          <p:cNvSpPr/>
          <p:nvPr/>
        </p:nvSpPr>
        <p:spPr>
          <a:xfrm>
            <a:off x="2792413" y="2563391"/>
            <a:ext cx="1728787" cy="172878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22" name="円/楕円 21"/>
          <p:cNvSpPr/>
          <p:nvPr/>
        </p:nvSpPr>
        <p:spPr>
          <a:xfrm>
            <a:off x="2408238" y="2179216"/>
            <a:ext cx="2484437" cy="248285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8" name="正方形/長方形 7"/>
          <p:cNvSpPr/>
          <p:nvPr/>
        </p:nvSpPr>
        <p:spPr>
          <a:xfrm>
            <a:off x="2741613" y="3449216"/>
            <a:ext cx="539750" cy="288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200" dirty="0">
                <a:solidFill>
                  <a:srgbClr val="FF0000"/>
                </a:solidFill>
                <a:latin typeface="HGPｺﾞｼｯｸE" pitchFamily="50" charset="-128"/>
                <a:ea typeface="HGPｺﾞｼｯｸE" pitchFamily="50" charset="-128"/>
              </a:rPr>
              <a:t>10</a:t>
            </a:r>
            <a:r>
              <a:rPr lang="ja-JP" altLang="en-US" sz="1200" dirty="0">
                <a:solidFill>
                  <a:srgbClr val="FF0000"/>
                </a:solidFill>
                <a:latin typeface="HGPｺﾞｼｯｸE" pitchFamily="50" charset="-128"/>
                <a:ea typeface="HGPｺﾞｼｯｸE" pitchFamily="50" charset="-128"/>
              </a:rPr>
              <a:t>㎞</a:t>
            </a:r>
          </a:p>
        </p:txBody>
      </p:sp>
      <p:sp>
        <p:nvSpPr>
          <p:cNvPr id="24" name="正方形/長方形 23"/>
          <p:cNvSpPr/>
          <p:nvPr/>
        </p:nvSpPr>
        <p:spPr>
          <a:xfrm>
            <a:off x="2168525" y="4125491"/>
            <a:ext cx="539750" cy="2873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200" dirty="0">
                <a:solidFill>
                  <a:srgbClr val="FF0000"/>
                </a:solidFill>
                <a:latin typeface="HGPｺﾞｼｯｸE" pitchFamily="50" charset="-128"/>
                <a:ea typeface="HGPｺﾞｼｯｸE" pitchFamily="50" charset="-128"/>
              </a:rPr>
              <a:t>30</a:t>
            </a:r>
            <a:r>
              <a:rPr lang="ja-JP" altLang="en-US" sz="1200" dirty="0">
                <a:solidFill>
                  <a:srgbClr val="FF0000"/>
                </a:solidFill>
                <a:latin typeface="HGPｺﾞｼｯｸE" pitchFamily="50" charset="-128"/>
                <a:ea typeface="HGPｺﾞｼｯｸE" pitchFamily="50" charset="-128"/>
              </a:rPr>
              <a:t>㎞</a:t>
            </a:r>
          </a:p>
        </p:txBody>
      </p:sp>
      <p:sp>
        <p:nvSpPr>
          <p:cNvPr id="46171" name="テキスト ボックス 9"/>
          <p:cNvSpPr txBox="1">
            <a:spLocks noChangeArrowheads="1"/>
          </p:cNvSpPr>
          <p:nvPr/>
        </p:nvSpPr>
        <p:spPr bwMode="auto">
          <a:xfrm>
            <a:off x="181964" y="6323175"/>
            <a:ext cx="45783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100">
                <a:solidFill>
                  <a:srgbClr val="000000"/>
                </a:solidFill>
                <a:latin typeface="ＭＳ ゴシック" pitchFamily="49" charset="-128"/>
                <a:ea typeface="ＭＳ ゴシック" pitchFamily="49" charset="-128"/>
              </a:rPr>
              <a:t>※</a:t>
            </a:r>
            <a:r>
              <a:rPr lang="ja-JP" altLang="en-US" sz="1100">
                <a:solidFill>
                  <a:srgbClr val="000000"/>
                </a:solidFill>
                <a:latin typeface="ＭＳ ゴシック" pitchFamily="49" charset="-128"/>
                <a:ea typeface="ＭＳ ゴシック" pitchFamily="49" charset="-128"/>
              </a:rPr>
              <a:t>「大阪府域における新たな大都市制度検討協議会報告書」より</a:t>
            </a:r>
            <a:endParaRPr lang="en-US" altLang="ja-JP" sz="1100">
              <a:solidFill>
                <a:srgbClr val="000000"/>
              </a:solidFill>
              <a:latin typeface="ＭＳ ゴシック" pitchFamily="49" charset="-128"/>
              <a:ea typeface="ＭＳ ゴシック" pitchFamily="49" charset="-128"/>
            </a:endParaRPr>
          </a:p>
        </p:txBody>
      </p:sp>
      <p:sp>
        <p:nvSpPr>
          <p:cNvPr id="26" name="正方形/長方形 25"/>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a:solidFill>
                  <a:srgbClr val="000000"/>
                </a:solidFill>
                <a:latin typeface="ＭＳ Ｐゴシック" pitchFamily="50" charset="-128"/>
                <a:ea typeface="Meiryo UI" pitchFamily="50" charset="-128"/>
                <a:cs typeface="Meiryo UI" pitchFamily="50" charset="-128"/>
              </a:rPr>
              <a:t>基本データ</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　＜大阪の都市エリア（事業所の集積）＞</a:t>
            </a:r>
            <a:endParaRPr kumimoji="0" lang="en-US" altLang="ja-JP" sz="2000" kern="0" dirty="0">
              <a:solidFill>
                <a:srgbClr val="000000"/>
              </a:solidFill>
              <a:latin typeface="ＭＳ Ｐゴシック" pitchFamily="50" charset="-128"/>
              <a:ea typeface="Meiryo UI" pitchFamily="50" charset="-128"/>
              <a:cs typeface="Meiryo UI" pitchFamily="50" charset="-128"/>
            </a:endParaRPr>
          </a:p>
        </p:txBody>
      </p:sp>
      <p:sp>
        <p:nvSpPr>
          <p:cNvPr id="2" name="正方形/長方形 1"/>
          <p:cNvSpPr/>
          <p:nvPr/>
        </p:nvSpPr>
        <p:spPr>
          <a:xfrm>
            <a:off x="715367" y="694437"/>
            <a:ext cx="7961089" cy="646331"/>
          </a:xfrm>
          <a:prstGeom prst="rect">
            <a:avLst/>
          </a:prstGeom>
        </p:spPr>
        <p:txBody>
          <a:bodyPr wrap="square">
            <a:spAutoFit/>
          </a:bodyPr>
          <a:lstStyle/>
          <a:p>
            <a:pPr marL="285750" lvl="0" indent="-285750" eaLnBrk="0" hangingPunct="0">
              <a:buFont typeface="Arial" pitchFamily="34" charset="0"/>
              <a:buChar char="•"/>
              <a:defRPr/>
            </a:pPr>
            <a:r>
              <a:rPr kumimoji="0" lang="ja-JP" altLang="en-US" kern="0" dirty="0">
                <a:solidFill>
                  <a:srgbClr val="000000"/>
                </a:solidFill>
                <a:latin typeface="Meiryo UI" pitchFamily="50" charset="-128"/>
                <a:ea typeface="Meiryo UI" pitchFamily="50" charset="-128"/>
                <a:cs typeface="Meiryo UI" pitchFamily="50" charset="-128"/>
              </a:rPr>
              <a:t>都心部から連続する事業所密集エリアは大阪市域をこえて、内陸へは</a:t>
            </a:r>
            <a:r>
              <a:rPr kumimoji="0" lang="en-US" altLang="ja-JP" kern="0" dirty="0">
                <a:solidFill>
                  <a:srgbClr val="000000"/>
                </a:solidFill>
                <a:latin typeface="Meiryo UI" pitchFamily="50" charset="-128"/>
                <a:ea typeface="Meiryo UI" pitchFamily="50" charset="-128"/>
                <a:cs typeface="Meiryo UI" pitchFamily="50" charset="-128"/>
              </a:rPr>
              <a:t>20</a:t>
            </a:r>
            <a:r>
              <a:rPr kumimoji="0" lang="ja-JP" altLang="en-US" kern="0" dirty="0" smtClean="0">
                <a:solidFill>
                  <a:srgbClr val="000000"/>
                </a:solidFill>
                <a:latin typeface="Meiryo UI" pitchFamily="50" charset="-128"/>
                <a:ea typeface="Meiryo UI" pitchFamily="50" charset="-128"/>
                <a:cs typeface="Meiryo UI" pitchFamily="50" charset="-128"/>
              </a:rPr>
              <a:t>㎞圏内</a:t>
            </a:r>
            <a:r>
              <a:rPr kumimoji="0" lang="ja-JP" altLang="en-US" kern="0" dirty="0">
                <a:solidFill>
                  <a:srgbClr val="000000"/>
                </a:solidFill>
                <a:latin typeface="Meiryo UI" pitchFamily="50" charset="-128"/>
                <a:ea typeface="Meiryo UI" pitchFamily="50" charset="-128"/>
                <a:cs typeface="Meiryo UI" pitchFamily="50" charset="-128"/>
              </a:rPr>
              <a:t>、湾岸は神戸市から関西空港にかけて広がりを見せている　</a:t>
            </a:r>
            <a:endParaRPr kumimoji="0" lang="en-US" altLang="ja-JP" kern="0" dirty="0">
              <a:solidFill>
                <a:srgbClr val="000000"/>
              </a:solidFill>
              <a:latin typeface="Meiryo UI" pitchFamily="50" charset="-128"/>
              <a:ea typeface="Meiryo UI" pitchFamily="50" charset="-128"/>
              <a:cs typeface="Meiryo UI" pitchFamily="50" charset="-128"/>
            </a:endParaRPr>
          </a:p>
        </p:txBody>
      </p:sp>
      <p:sp>
        <p:nvSpPr>
          <p:cNvPr id="27" name="スライド番号プレースホルダー 2"/>
          <p:cNvSpPr>
            <a:spLocks noGrp="1"/>
          </p:cNvSpPr>
          <p:nvPr>
            <p:ph type="sldNum" sz="quarter" idx="12"/>
          </p:nvPr>
        </p:nvSpPr>
        <p:spPr bwMode="auto">
          <a:xfrm>
            <a:off x="8777288"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11</a:t>
            </a:fld>
            <a:endParaRPr lang="en-US" altLang="ja-JP">
              <a:solidFill>
                <a:srgbClr val="898989"/>
              </a:solidFill>
            </a:endParaRPr>
          </a:p>
        </p:txBody>
      </p:sp>
    </p:spTree>
    <p:extLst>
      <p:ext uri="{BB962C8B-B14F-4D97-AF65-F5344CB8AC3E}">
        <p14:creationId xmlns:p14="http://schemas.microsoft.com/office/powerpoint/2010/main" val="36938900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816" t="6661" r="6816" b="2390"/>
          <a:stretch/>
        </p:blipFill>
        <p:spPr bwMode="auto">
          <a:xfrm>
            <a:off x="1111250" y="1690250"/>
            <a:ext cx="6921500" cy="4840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星 5 8"/>
          <p:cNvSpPr>
            <a:spLocks noChangeAspect="1"/>
          </p:cNvSpPr>
          <p:nvPr/>
        </p:nvSpPr>
        <p:spPr>
          <a:xfrm>
            <a:off x="4786313" y="4162440"/>
            <a:ext cx="130175" cy="130175"/>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black"/>
              </a:solidFill>
            </a:endParaRPr>
          </a:p>
        </p:txBody>
      </p:sp>
      <p:sp>
        <p:nvSpPr>
          <p:cNvPr id="15" name="星 5 14"/>
          <p:cNvSpPr>
            <a:spLocks noChangeAspect="1"/>
          </p:cNvSpPr>
          <p:nvPr/>
        </p:nvSpPr>
        <p:spPr>
          <a:xfrm>
            <a:off x="3708400" y="3913202"/>
            <a:ext cx="130175" cy="130175"/>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black"/>
              </a:solidFill>
            </a:endParaRPr>
          </a:p>
        </p:txBody>
      </p:sp>
      <p:sp>
        <p:nvSpPr>
          <p:cNvPr id="16" name="星 5 15"/>
          <p:cNvSpPr>
            <a:spLocks noChangeAspect="1"/>
          </p:cNvSpPr>
          <p:nvPr/>
        </p:nvSpPr>
        <p:spPr>
          <a:xfrm>
            <a:off x="5540375" y="2792427"/>
            <a:ext cx="130175" cy="131763"/>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black"/>
              </a:solidFill>
            </a:endParaRPr>
          </a:p>
        </p:txBody>
      </p:sp>
      <p:sp>
        <p:nvSpPr>
          <p:cNvPr id="18" name="テキスト ボックス 17"/>
          <p:cNvSpPr txBox="1"/>
          <p:nvPr/>
        </p:nvSpPr>
        <p:spPr>
          <a:xfrm>
            <a:off x="5087938" y="2605102"/>
            <a:ext cx="863600" cy="252413"/>
          </a:xfrm>
          <a:prstGeom prst="rect">
            <a:avLst/>
          </a:prstGeom>
          <a:noFill/>
        </p:spPr>
        <p:txBody>
          <a:bodyPr>
            <a:spAutoFit/>
          </a:bodyPr>
          <a:lstStyle/>
          <a:p>
            <a:pPr fontAlgn="auto">
              <a:spcBef>
                <a:spcPts val="0"/>
              </a:spcBef>
              <a:spcAft>
                <a:spcPts val="0"/>
              </a:spcAft>
              <a:defRPr/>
            </a:pPr>
            <a:r>
              <a:rPr lang="ja-JP" altLang="en-US" sz="1050" dirty="0">
                <a:solidFill>
                  <a:prstClr val="black"/>
                </a:solidFill>
                <a:latin typeface="+mn-lt"/>
                <a:ea typeface="+mn-ea"/>
              </a:rPr>
              <a:t>京都市</a:t>
            </a:r>
          </a:p>
        </p:txBody>
      </p:sp>
      <p:sp>
        <p:nvSpPr>
          <p:cNvPr id="19" name="テキスト ボックス 18"/>
          <p:cNvSpPr txBox="1"/>
          <p:nvPr/>
        </p:nvSpPr>
        <p:spPr>
          <a:xfrm>
            <a:off x="3489325" y="3660790"/>
            <a:ext cx="863600" cy="254000"/>
          </a:xfrm>
          <a:prstGeom prst="rect">
            <a:avLst/>
          </a:prstGeom>
          <a:noFill/>
        </p:spPr>
        <p:txBody>
          <a:bodyPr>
            <a:spAutoFit/>
          </a:bodyPr>
          <a:lstStyle/>
          <a:p>
            <a:pPr fontAlgn="auto">
              <a:spcBef>
                <a:spcPts val="0"/>
              </a:spcBef>
              <a:spcAft>
                <a:spcPts val="0"/>
              </a:spcAft>
              <a:defRPr/>
            </a:pPr>
            <a:r>
              <a:rPr lang="ja-JP" altLang="en-US" sz="1050" dirty="0">
                <a:solidFill>
                  <a:prstClr val="black"/>
                </a:solidFill>
                <a:latin typeface="+mn-lt"/>
                <a:ea typeface="+mn-ea"/>
              </a:rPr>
              <a:t>神戸市</a:t>
            </a:r>
          </a:p>
        </p:txBody>
      </p:sp>
      <p:sp>
        <p:nvSpPr>
          <p:cNvPr id="47112" name="テキスト ボックス 19"/>
          <p:cNvSpPr txBox="1">
            <a:spLocks noChangeArrowheads="1"/>
          </p:cNvSpPr>
          <p:nvPr/>
        </p:nvSpPr>
        <p:spPr bwMode="auto">
          <a:xfrm>
            <a:off x="2405063" y="4438665"/>
            <a:ext cx="6477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en-US" altLang="ja-JP" sz="1200">
                <a:solidFill>
                  <a:srgbClr val="000000"/>
                </a:solidFill>
              </a:rPr>
              <a:t>60km</a:t>
            </a:r>
            <a:endParaRPr lang="ja-JP" altLang="en-US" sz="1200">
              <a:solidFill>
                <a:srgbClr val="000000"/>
              </a:solidFill>
            </a:endParaRPr>
          </a:p>
        </p:txBody>
      </p:sp>
      <p:sp>
        <p:nvSpPr>
          <p:cNvPr id="47113" name="テキスト ボックス 20"/>
          <p:cNvSpPr txBox="1">
            <a:spLocks noChangeArrowheads="1"/>
          </p:cNvSpPr>
          <p:nvPr/>
        </p:nvSpPr>
        <p:spPr bwMode="auto">
          <a:xfrm>
            <a:off x="3159125" y="4300552"/>
            <a:ext cx="647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en-US" altLang="ja-JP" sz="1200">
                <a:solidFill>
                  <a:srgbClr val="000000"/>
                </a:solidFill>
              </a:rPr>
              <a:t>40km</a:t>
            </a:r>
            <a:endParaRPr lang="ja-JP" altLang="en-US" sz="1200">
              <a:solidFill>
                <a:srgbClr val="000000"/>
              </a:solidFill>
            </a:endParaRPr>
          </a:p>
        </p:txBody>
      </p:sp>
      <p:sp>
        <p:nvSpPr>
          <p:cNvPr id="47114" name="テキスト ボックス 21"/>
          <p:cNvSpPr txBox="1">
            <a:spLocks noChangeArrowheads="1"/>
          </p:cNvSpPr>
          <p:nvPr/>
        </p:nvSpPr>
        <p:spPr bwMode="auto">
          <a:xfrm>
            <a:off x="82527" y="6164312"/>
            <a:ext cx="5184775"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ja-JP" altLang="en-US" sz="900" dirty="0">
                <a:solidFill>
                  <a:srgbClr val="000000"/>
                </a:solidFill>
              </a:rPr>
              <a:t>通勤・通学１０％圏は、</a:t>
            </a:r>
            <a:r>
              <a:rPr lang="en-US" altLang="ja-JP" sz="900" dirty="0">
                <a:solidFill>
                  <a:srgbClr val="000000"/>
                </a:solidFill>
              </a:rPr>
              <a:t>H17</a:t>
            </a:r>
            <a:r>
              <a:rPr lang="ja-JP" altLang="en-US" sz="900" dirty="0">
                <a:solidFill>
                  <a:srgbClr val="000000"/>
                </a:solidFill>
              </a:rPr>
              <a:t>国勢調査より計算。市町村は、平成２２年３月末日までの市町村合併を反映。</a:t>
            </a:r>
          </a:p>
          <a:p>
            <a:pPr eaLnBrk="1" hangingPunct="1"/>
            <a:r>
              <a:rPr lang="ja-JP" altLang="en-US" sz="900" dirty="0">
                <a:solidFill>
                  <a:srgbClr val="000000"/>
                </a:solidFill>
              </a:rPr>
              <a:t>中心市は</a:t>
            </a:r>
            <a:r>
              <a:rPr lang="ja-JP" altLang="en-US" sz="900" dirty="0" smtClean="0">
                <a:solidFill>
                  <a:srgbClr val="000000"/>
                </a:solidFill>
              </a:rPr>
              <a:t>、次の２条件で設定。</a:t>
            </a:r>
            <a:endParaRPr lang="en-US" altLang="ja-JP" sz="900" dirty="0">
              <a:solidFill>
                <a:srgbClr val="000000"/>
              </a:solidFill>
            </a:endParaRPr>
          </a:p>
          <a:p>
            <a:pPr eaLnBrk="1" hangingPunct="1"/>
            <a:r>
              <a:rPr lang="ja-JP" altLang="en-US" sz="900" dirty="0">
                <a:solidFill>
                  <a:srgbClr val="000000"/>
                </a:solidFill>
              </a:rPr>
              <a:t>①他の市町村へ１０％以上通勤・通学をしていない。</a:t>
            </a:r>
            <a:endParaRPr lang="en-US" altLang="ja-JP" sz="900" dirty="0">
              <a:solidFill>
                <a:srgbClr val="000000"/>
              </a:solidFill>
            </a:endParaRPr>
          </a:p>
          <a:p>
            <a:pPr eaLnBrk="1" hangingPunct="1"/>
            <a:r>
              <a:rPr lang="ja-JP" altLang="en-US" sz="900" dirty="0">
                <a:solidFill>
                  <a:srgbClr val="000000"/>
                </a:solidFill>
              </a:rPr>
              <a:t>②１つ以上の市町村が、通勤・通学者の１０％以上を当該市へ送り出している</a:t>
            </a:r>
            <a:r>
              <a:rPr lang="ja-JP" altLang="en-US" sz="900" dirty="0" smtClean="0">
                <a:solidFill>
                  <a:srgbClr val="000000"/>
                </a:solidFill>
              </a:rPr>
              <a:t>。</a:t>
            </a:r>
            <a:endParaRPr lang="en-US" altLang="ja-JP" sz="900" dirty="0">
              <a:solidFill>
                <a:srgbClr val="000000"/>
              </a:solidFill>
            </a:endParaRPr>
          </a:p>
        </p:txBody>
      </p:sp>
      <p:sp>
        <p:nvSpPr>
          <p:cNvPr id="23" name="テキスト ボックス 22"/>
          <p:cNvSpPr txBox="1"/>
          <p:nvPr/>
        </p:nvSpPr>
        <p:spPr>
          <a:xfrm>
            <a:off x="4572000" y="3924315"/>
            <a:ext cx="863600" cy="254000"/>
          </a:xfrm>
          <a:prstGeom prst="rect">
            <a:avLst/>
          </a:prstGeom>
          <a:noFill/>
        </p:spPr>
        <p:txBody>
          <a:bodyPr>
            <a:spAutoFit/>
          </a:bodyPr>
          <a:lstStyle/>
          <a:p>
            <a:pPr fontAlgn="auto">
              <a:spcBef>
                <a:spcPts val="0"/>
              </a:spcBef>
              <a:spcAft>
                <a:spcPts val="0"/>
              </a:spcAft>
              <a:defRPr/>
            </a:pPr>
            <a:r>
              <a:rPr lang="ja-JP" altLang="en-US" sz="1050" dirty="0">
                <a:solidFill>
                  <a:prstClr val="white"/>
                </a:solidFill>
                <a:latin typeface="+mn-lt"/>
                <a:ea typeface="+mn-ea"/>
              </a:rPr>
              <a:t>大阪市</a:t>
            </a:r>
          </a:p>
        </p:txBody>
      </p:sp>
      <p:sp>
        <p:nvSpPr>
          <p:cNvPr id="24" name="テキスト ボックス 23"/>
          <p:cNvSpPr txBox="1"/>
          <p:nvPr/>
        </p:nvSpPr>
        <p:spPr>
          <a:xfrm>
            <a:off x="4535488" y="4589477"/>
            <a:ext cx="865187" cy="254000"/>
          </a:xfrm>
          <a:prstGeom prst="rect">
            <a:avLst/>
          </a:prstGeom>
          <a:noFill/>
        </p:spPr>
        <p:txBody>
          <a:bodyPr>
            <a:spAutoFit/>
          </a:bodyPr>
          <a:lstStyle/>
          <a:p>
            <a:pPr fontAlgn="auto">
              <a:spcBef>
                <a:spcPts val="0"/>
              </a:spcBef>
              <a:spcAft>
                <a:spcPts val="0"/>
              </a:spcAft>
              <a:defRPr/>
            </a:pPr>
            <a:r>
              <a:rPr lang="ja-JP" altLang="en-US" sz="1050" dirty="0">
                <a:solidFill>
                  <a:prstClr val="white"/>
                </a:solidFill>
                <a:latin typeface="+mn-lt"/>
                <a:ea typeface="+mn-ea"/>
              </a:rPr>
              <a:t>堺市</a:t>
            </a:r>
          </a:p>
        </p:txBody>
      </p:sp>
      <p:sp>
        <p:nvSpPr>
          <p:cNvPr id="2" name="四角形吹き出し 1"/>
          <p:cNvSpPr/>
          <p:nvPr/>
        </p:nvSpPr>
        <p:spPr>
          <a:xfrm>
            <a:off x="6475684" y="1985357"/>
            <a:ext cx="2304000" cy="468000"/>
          </a:xfrm>
          <a:prstGeom prst="wedgeRectCallout">
            <a:avLst>
              <a:gd name="adj1" fmla="val -75878"/>
              <a:gd name="adj2" fmla="val 8328"/>
            </a:avLst>
          </a:prstGeom>
          <a:solidFill>
            <a:schemeClr val="bg1">
              <a:alpha val="50000"/>
            </a:schemeClr>
          </a:solid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600" b="1" dirty="0">
                <a:solidFill>
                  <a:prstClr val="black"/>
                </a:solidFill>
                <a:latin typeface="Meiryo UI" pitchFamily="50" charset="-128"/>
                <a:ea typeface="Meiryo UI" pitchFamily="50" charset="-128"/>
                <a:cs typeface="Meiryo UI" pitchFamily="50" charset="-128"/>
              </a:rPr>
              <a:t>京都市の通勤・通学圏</a:t>
            </a:r>
          </a:p>
        </p:txBody>
      </p:sp>
      <p:cxnSp>
        <p:nvCxnSpPr>
          <p:cNvPr id="4" name="直線コネクタ 3"/>
          <p:cNvCxnSpPr/>
          <p:nvPr/>
        </p:nvCxnSpPr>
        <p:spPr>
          <a:xfrm flipH="1">
            <a:off x="3921125" y="3913202"/>
            <a:ext cx="246063" cy="525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H="1">
            <a:off x="3921125" y="3478227"/>
            <a:ext cx="1514475" cy="960438"/>
          </a:xfrm>
          <a:prstGeom prst="line">
            <a:avLst/>
          </a:prstGeom>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3462338" y="4345002"/>
            <a:ext cx="1125537" cy="404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050" dirty="0">
                <a:solidFill>
                  <a:prstClr val="black"/>
                </a:solidFill>
              </a:rPr>
              <a:t>※</a:t>
            </a:r>
            <a:r>
              <a:rPr lang="ja-JP" altLang="en-US" sz="1050" dirty="0">
                <a:solidFill>
                  <a:prstClr val="black"/>
                </a:solidFill>
              </a:rPr>
              <a:t>重複ｴﾘｱ</a:t>
            </a:r>
          </a:p>
        </p:txBody>
      </p:sp>
      <p:sp>
        <p:nvSpPr>
          <p:cNvPr id="3" name="正方形/長方形 2"/>
          <p:cNvSpPr/>
          <p:nvPr/>
        </p:nvSpPr>
        <p:spPr>
          <a:xfrm>
            <a:off x="697423" y="520970"/>
            <a:ext cx="7777360" cy="984885"/>
          </a:xfrm>
          <a:prstGeom prst="rect">
            <a:avLst/>
          </a:prstGeom>
        </p:spPr>
        <p:txBody>
          <a:bodyPr wrap="square">
            <a:spAutoFit/>
          </a:bodyPr>
          <a:lstStyle/>
          <a:p>
            <a:pPr marL="285750" lvl="0" indent="-285750" eaLnBrk="0" hangingPunct="0">
              <a:buFont typeface="Arial" pitchFamily="34" charset="0"/>
              <a:buChar char="•"/>
              <a:defRPr/>
            </a:pPr>
            <a:r>
              <a:rPr kumimoji="0" lang="ja-JP" altLang="en-US" kern="0" dirty="0">
                <a:solidFill>
                  <a:srgbClr val="000000"/>
                </a:solidFill>
                <a:latin typeface="Meiryo UI" pitchFamily="50" charset="-128"/>
                <a:ea typeface="Meiryo UI" pitchFamily="50" charset="-128"/>
                <a:cs typeface="Meiryo UI" pitchFamily="50" charset="-128"/>
              </a:rPr>
              <a:t>大阪市の</a:t>
            </a:r>
            <a:r>
              <a:rPr kumimoji="0" lang="en-US" altLang="ja-JP" kern="0" dirty="0">
                <a:solidFill>
                  <a:srgbClr val="000000"/>
                </a:solidFill>
                <a:latin typeface="Meiryo UI" pitchFamily="50" charset="-128"/>
                <a:ea typeface="Meiryo UI" pitchFamily="50" charset="-128"/>
                <a:cs typeface="Meiryo UI" pitchFamily="50" charset="-128"/>
              </a:rPr>
              <a:t>10%</a:t>
            </a:r>
            <a:r>
              <a:rPr kumimoji="0" lang="ja-JP" altLang="en-US" kern="0" dirty="0">
                <a:solidFill>
                  <a:srgbClr val="000000"/>
                </a:solidFill>
                <a:latin typeface="Meiryo UI" pitchFamily="50" charset="-128"/>
                <a:ea typeface="Meiryo UI" pitchFamily="50" charset="-128"/>
                <a:cs typeface="Meiryo UI" pitchFamily="50" charset="-128"/>
              </a:rPr>
              <a:t>通勤・通学圏は、大阪府域をこえ、隣接</a:t>
            </a:r>
            <a:r>
              <a:rPr kumimoji="0" lang="ja-JP" altLang="en-US" kern="0" dirty="0" smtClean="0">
                <a:solidFill>
                  <a:srgbClr val="000000"/>
                </a:solidFill>
                <a:latin typeface="Meiryo UI" pitchFamily="50" charset="-128"/>
                <a:ea typeface="Meiryo UI" pitchFamily="50" charset="-128"/>
                <a:cs typeface="Meiryo UI" pitchFamily="50" charset="-128"/>
              </a:rPr>
              <a:t>府県の</a:t>
            </a:r>
            <a:r>
              <a:rPr kumimoji="0" lang="ja-JP" altLang="en-US" kern="0" dirty="0">
                <a:solidFill>
                  <a:srgbClr val="000000"/>
                </a:solidFill>
                <a:latin typeface="Meiryo UI" pitchFamily="50" charset="-128"/>
                <a:ea typeface="Meiryo UI" pitchFamily="50" charset="-128"/>
                <a:cs typeface="Meiryo UI" pitchFamily="50" charset="-128"/>
              </a:rPr>
              <a:t>一部の市町村を含み、</a:t>
            </a:r>
            <a:r>
              <a:rPr kumimoji="0" lang="en-US" altLang="ja-JP" kern="0" dirty="0">
                <a:solidFill>
                  <a:srgbClr val="000000"/>
                </a:solidFill>
                <a:latin typeface="Meiryo UI" pitchFamily="50" charset="-128"/>
                <a:ea typeface="Meiryo UI" pitchFamily="50" charset="-128"/>
                <a:cs typeface="Meiryo UI" pitchFamily="50" charset="-128"/>
              </a:rPr>
              <a:t>40</a:t>
            </a:r>
            <a:r>
              <a:rPr kumimoji="0" lang="ja-JP" altLang="en-US" kern="0" dirty="0">
                <a:solidFill>
                  <a:srgbClr val="000000"/>
                </a:solidFill>
                <a:latin typeface="Meiryo UI" pitchFamily="50" charset="-128"/>
                <a:ea typeface="Meiryo UI" pitchFamily="50" charset="-128"/>
                <a:cs typeface="Meiryo UI" pitchFamily="50" charset="-128"/>
              </a:rPr>
              <a:t>㎞圏外にも広がりを</a:t>
            </a:r>
            <a:r>
              <a:rPr kumimoji="0" lang="ja-JP" altLang="en-US" kern="0" dirty="0" smtClean="0">
                <a:solidFill>
                  <a:srgbClr val="000000"/>
                </a:solidFill>
                <a:latin typeface="Meiryo UI" pitchFamily="50" charset="-128"/>
                <a:ea typeface="Meiryo UI" pitchFamily="50" charset="-128"/>
                <a:cs typeface="Meiryo UI" pitchFamily="50" charset="-128"/>
              </a:rPr>
              <a:t>見せる</a:t>
            </a:r>
            <a:endParaRPr kumimoji="0" lang="en-US" altLang="ja-JP" kern="0" dirty="0" smtClean="0">
              <a:solidFill>
                <a:srgbClr val="000000"/>
              </a:solidFill>
              <a:latin typeface="Meiryo UI" pitchFamily="50" charset="-128"/>
              <a:ea typeface="Meiryo UI" pitchFamily="50" charset="-128"/>
              <a:cs typeface="Meiryo UI" pitchFamily="50" charset="-128"/>
            </a:endParaRPr>
          </a:p>
          <a:p>
            <a:pPr marL="285750" lvl="0" indent="-285750" eaLnBrk="0" hangingPunct="0">
              <a:buFont typeface="Arial" pitchFamily="34" charset="0"/>
              <a:buChar char="•"/>
              <a:defRPr/>
            </a:pPr>
            <a:endParaRPr kumimoji="0" lang="en-US" altLang="ja-JP" sz="800" kern="0" dirty="0" smtClean="0">
              <a:solidFill>
                <a:srgbClr val="000000"/>
              </a:solidFill>
              <a:latin typeface="Meiryo UI" pitchFamily="50" charset="-128"/>
              <a:ea typeface="Meiryo UI" pitchFamily="50" charset="-128"/>
              <a:cs typeface="Meiryo UI" pitchFamily="50" charset="-128"/>
            </a:endParaRPr>
          </a:p>
          <a:p>
            <a:pPr lvl="0" eaLnBrk="0" hangingPunct="0">
              <a:defRPr/>
            </a:pPr>
            <a:r>
              <a:rPr kumimoji="0" lang="en-US" altLang="ja-JP" sz="1400" kern="0" dirty="0" smtClean="0">
                <a:solidFill>
                  <a:srgbClr val="000000"/>
                </a:solidFill>
                <a:latin typeface="Meiryo UI" pitchFamily="50" charset="-128"/>
                <a:ea typeface="Meiryo UI" pitchFamily="50" charset="-128"/>
                <a:cs typeface="Meiryo UI" pitchFamily="50" charset="-128"/>
              </a:rPr>
              <a:t>※</a:t>
            </a:r>
            <a:r>
              <a:rPr kumimoji="0" lang="ja-JP" altLang="en-US" sz="1400" kern="0" dirty="0" smtClean="0">
                <a:solidFill>
                  <a:srgbClr val="000000"/>
                </a:solidFill>
                <a:latin typeface="Meiryo UI" pitchFamily="50" charset="-128"/>
                <a:ea typeface="Meiryo UI" pitchFamily="50" charset="-128"/>
                <a:cs typeface="Meiryo UI" pitchFamily="50" charset="-128"/>
              </a:rPr>
              <a:t>　堺市</a:t>
            </a:r>
            <a:r>
              <a:rPr kumimoji="0" lang="ja-JP" altLang="en-US" sz="1400" kern="0" dirty="0">
                <a:solidFill>
                  <a:srgbClr val="000000"/>
                </a:solidFill>
                <a:latin typeface="Meiryo UI" pitchFamily="50" charset="-128"/>
                <a:ea typeface="Meiryo UI" pitchFamily="50" charset="-128"/>
                <a:cs typeface="Meiryo UI" pitchFamily="50" charset="-128"/>
              </a:rPr>
              <a:t>は大阪市の</a:t>
            </a:r>
            <a:r>
              <a:rPr kumimoji="0" lang="en-US" altLang="ja-JP" sz="1400" kern="0" dirty="0">
                <a:solidFill>
                  <a:srgbClr val="000000"/>
                </a:solidFill>
                <a:latin typeface="Meiryo UI" pitchFamily="50" charset="-128"/>
                <a:ea typeface="Meiryo UI" pitchFamily="50" charset="-128"/>
                <a:cs typeface="Meiryo UI" pitchFamily="50" charset="-128"/>
              </a:rPr>
              <a:t>10%</a:t>
            </a:r>
            <a:r>
              <a:rPr kumimoji="0" lang="ja-JP" altLang="en-US" sz="1400" kern="0" dirty="0">
                <a:solidFill>
                  <a:srgbClr val="000000"/>
                </a:solidFill>
                <a:latin typeface="Meiryo UI" pitchFamily="50" charset="-128"/>
                <a:ea typeface="Meiryo UI" pitchFamily="50" charset="-128"/>
                <a:cs typeface="Meiryo UI" pitchFamily="50" charset="-128"/>
              </a:rPr>
              <a:t>通勤・通学圏に含まれるが、京都市・神戸市は大阪市</a:t>
            </a:r>
            <a:r>
              <a:rPr kumimoji="0" lang="ja-JP" altLang="en-US" sz="1400" kern="0" dirty="0" smtClean="0">
                <a:solidFill>
                  <a:srgbClr val="000000"/>
                </a:solidFill>
                <a:latin typeface="Meiryo UI" pitchFamily="50" charset="-128"/>
                <a:ea typeface="Meiryo UI" pitchFamily="50" charset="-128"/>
                <a:cs typeface="Meiryo UI" pitchFamily="50" charset="-128"/>
              </a:rPr>
              <a:t>と独立</a:t>
            </a:r>
            <a:r>
              <a:rPr kumimoji="0" lang="ja-JP" altLang="en-US" sz="1400" kern="0" dirty="0">
                <a:solidFill>
                  <a:srgbClr val="000000"/>
                </a:solidFill>
                <a:latin typeface="Meiryo UI" pitchFamily="50" charset="-128"/>
                <a:ea typeface="Meiryo UI" pitchFamily="50" charset="-128"/>
                <a:cs typeface="Meiryo UI" pitchFamily="50" charset="-128"/>
              </a:rPr>
              <a:t>した通勤・</a:t>
            </a:r>
            <a:r>
              <a:rPr kumimoji="0" lang="ja-JP" altLang="en-US" sz="1400" kern="0" dirty="0" smtClean="0">
                <a:solidFill>
                  <a:srgbClr val="000000"/>
                </a:solidFill>
                <a:latin typeface="Meiryo UI" pitchFamily="50" charset="-128"/>
                <a:ea typeface="Meiryo UI" pitchFamily="50" charset="-128"/>
                <a:cs typeface="Meiryo UI" pitchFamily="50" charset="-128"/>
              </a:rPr>
              <a:t>通学圏</a:t>
            </a:r>
            <a:r>
              <a:rPr kumimoji="0" lang="ja-JP" altLang="en-US" sz="1400" kern="0" dirty="0">
                <a:solidFill>
                  <a:srgbClr val="000000"/>
                </a:solidFill>
                <a:latin typeface="Meiryo UI" pitchFamily="50" charset="-128"/>
                <a:ea typeface="Meiryo UI" pitchFamily="50" charset="-128"/>
                <a:cs typeface="Meiryo UI" pitchFamily="50" charset="-128"/>
              </a:rPr>
              <a:t>　</a:t>
            </a:r>
            <a:endParaRPr kumimoji="0" lang="en-US" altLang="ja-JP" sz="1400" kern="0" dirty="0">
              <a:solidFill>
                <a:srgbClr val="000000"/>
              </a:solidFill>
              <a:latin typeface="Meiryo UI" pitchFamily="50" charset="-128"/>
              <a:ea typeface="Meiryo UI" pitchFamily="50" charset="-128"/>
              <a:cs typeface="Meiryo UI" pitchFamily="50" charset="-128"/>
            </a:endParaRPr>
          </a:p>
        </p:txBody>
      </p:sp>
      <p:sp>
        <p:nvSpPr>
          <p:cNvPr id="26" name="正方形/長方形 25"/>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a:solidFill>
                  <a:srgbClr val="000000"/>
                </a:solidFill>
                <a:latin typeface="ＭＳ Ｐゴシック" pitchFamily="50" charset="-128"/>
                <a:ea typeface="Meiryo UI" pitchFamily="50" charset="-128"/>
                <a:cs typeface="Meiryo UI" pitchFamily="50" charset="-128"/>
              </a:rPr>
              <a:t>基本データ</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　＜大阪の都市エリア（大阪市の１０％通勤・通学圏）＞</a:t>
            </a:r>
            <a:endParaRPr kumimoji="0" lang="en-US" altLang="ja-JP" sz="2000" kern="0" dirty="0">
              <a:solidFill>
                <a:srgbClr val="000000"/>
              </a:solidFill>
              <a:latin typeface="ＭＳ Ｐゴシック" pitchFamily="50" charset="-128"/>
              <a:ea typeface="Meiryo UI" pitchFamily="50" charset="-128"/>
              <a:cs typeface="Meiryo UI" pitchFamily="50" charset="-128"/>
            </a:endParaRPr>
          </a:p>
        </p:txBody>
      </p:sp>
      <p:sp>
        <p:nvSpPr>
          <p:cNvPr id="21" name="スライド番号プレースホルダー 2"/>
          <p:cNvSpPr>
            <a:spLocks noGrp="1"/>
          </p:cNvSpPr>
          <p:nvPr>
            <p:ph type="sldNum" sz="quarter" idx="12"/>
          </p:nvPr>
        </p:nvSpPr>
        <p:spPr bwMode="auto">
          <a:xfrm>
            <a:off x="8777288" y="6599796"/>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12</a:t>
            </a:fld>
            <a:endParaRPr lang="en-US" altLang="ja-JP">
              <a:solidFill>
                <a:srgbClr val="898989"/>
              </a:solidFill>
            </a:endParaRPr>
          </a:p>
        </p:txBody>
      </p:sp>
      <p:sp>
        <p:nvSpPr>
          <p:cNvPr id="22" name="四角形吹き出し 21"/>
          <p:cNvSpPr/>
          <p:nvPr/>
        </p:nvSpPr>
        <p:spPr>
          <a:xfrm>
            <a:off x="637820" y="2747332"/>
            <a:ext cx="2304000" cy="468000"/>
          </a:xfrm>
          <a:prstGeom prst="wedgeRectCallout">
            <a:avLst>
              <a:gd name="adj1" fmla="val 37172"/>
              <a:gd name="adj2" fmla="val 141544"/>
            </a:avLst>
          </a:prstGeom>
          <a:solidFill>
            <a:schemeClr val="bg1">
              <a:alpha val="50000"/>
            </a:schemeClr>
          </a:solid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600" b="1" dirty="0">
                <a:solidFill>
                  <a:prstClr val="black"/>
                </a:solidFill>
                <a:latin typeface="Meiryo UI" pitchFamily="50" charset="-128"/>
                <a:ea typeface="Meiryo UI" pitchFamily="50" charset="-128"/>
                <a:cs typeface="Meiryo UI" pitchFamily="50" charset="-128"/>
              </a:rPr>
              <a:t>神戸</a:t>
            </a:r>
            <a:r>
              <a:rPr lang="ja-JP" altLang="en-US" sz="1600" b="1" dirty="0" smtClean="0">
                <a:solidFill>
                  <a:prstClr val="black"/>
                </a:solidFill>
                <a:latin typeface="Meiryo UI" pitchFamily="50" charset="-128"/>
                <a:ea typeface="Meiryo UI" pitchFamily="50" charset="-128"/>
                <a:cs typeface="Meiryo UI" pitchFamily="50" charset="-128"/>
              </a:rPr>
              <a:t>市</a:t>
            </a:r>
            <a:r>
              <a:rPr lang="ja-JP" altLang="en-US" sz="1600" b="1" dirty="0">
                <a:solidFill>
                  <a:prstClr val="black"/>
                </a:solidFill>
                <a:latin typeface="Meiryo UI" pitchFamily="50" charset="-128"/>
                <a:ea typeface="Meiryo UI" pitchFamily="50" charset="-128"/>
                <a:cs typeface="Meiryo UI" pitchFamily="50" charset="-128"/>
              </a:rPr>
              <a:t>の通勤・通学圏</a:t>
            </a:r>
          </a:p>
        </p:txBody>
      </p:sp>
    </p:spTree>
    <p:extLst>
      <p:ext uri="{BB962C8B-B14F-4D97-AF65-F5344CB8AC3E}">
        <p14:creationId xmlns:p14="http://schemas.microsoft.com/office/powerpoint/2010/main" val="12281676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mori-m-foundation.or.jp/pdf/06_Fig_RankFluct_j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919489"/>
            <a:ext cx="4284172" cy="5677863"/>
          </a:xfrm>
          <a:prstGeom prst="rect">
            <a:avLst/>
          </a:prstGeom>
          <a:noFill/>
          <a:extLst>
            <a:ext uri="{909E8E84-426E-40DD-AFC4-6F175D3DCCD1}">
              <a14:hiddenFill xmlns:a14="http://schemas.microsoft.com/office/drawing/2010/main">
                <a:solidFill>
                  <a:srgbClr val="FFFFFF"/>
                </a:solidFill>
              </a14:hiddenFill>
            </a:ext>
          </a:extLst>
        </p:spPr>
      </p:pic>
      <p:cxnSp>
        <p:nvCxnSpPr>
          <p:cNvPr id="3" name="直線コネクタ 2"/>
          <p:cNvCxnSpPr/>
          <p:nvPr/>
        </p:nvCxnSpPr>
        <p:spPr>
          <a:xfrm flipV="1">
            <a:off x="998506" y="3583785"/>
            <a:ext cx="432048" cy="910334"/>
          </a:xfrm>
          <a:prstGeom prst="line">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 name="直線コネクタ 3"/>
          <p:cNvCxnSpPr/>
          <p:nvPr/>
        </p:nvCxnSpPr>
        <p:spPr>
          <a:xfrm flipV="1">
            <a:off x="1438342" y="3151737"/>
            <a:ext cx="424260" cy="432048"/>
          </a:xfrm>
          <a:prstGeom prst="line">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1862602" y="3151737"/>
            <a:ext cx="432000" cy="288032"/>
          </a:xfrm>
          <a:prstGeom prst="line">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2280747" y="3436982"/>
            <a:ext cx="432096" cy="808730"/>
          </a:xfrm>
          <a:prstGeom prst="line">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3925217" y="4235377"/>
            <a:ext cx="572593" cy="261610"/>
          </a:xfrm>
          <a:prstGeom prst="rect">
            <a:avLst/>
          </a:prstGeom>
          <a:noFill/>
        </p:spPr>
        <p:txBody>
          <a:bodyPr wrap="none" rtlCol="0" anchor="ctr" anchorCtr="0">
            <a:spAutoFit/>
          </a:bodyPr>
          <a:lstStyle/>
          <a:p>
            <a:r>
              <a:rPr lang="en-US" altLang="ja-JP" sz="1050" dirty="0" smtClean="0">
                <a:latin typeface="HGP創英角ﾎﾟｯﾌﾟ体" panose="040B0A00000000000000" pitchFamily="50" charset="-128"/>
                <a:ea typeface="HGP創英角ﾎﾟｯﾌﾟ体" panose="040B0A00000000000000" pitchFamily="50" charset="-128"/>
              </a:rPr>
              <a:t>O</a:t>
            </a:r>
            <a:r>
              <a:rPr kumimoji="1" lang="en-US" altLang="ja-JP" sz="1050" dirty="0" smtClean="0">
                <a:latin typeface="HGP創英角ﾎﾟｯﾌﾟ体" panose="040B0A00000000000000" pitchFamily="50" charset="-128"/>
                <a:ea typeface="HGP創英角ﾎﾟｯﾌﾟ体" panose="040B0A00000000000000" pitchFamily="50" charset="-128"/>
              </a:rPr>
              <a:t>saka</a:t>
            </a:r>
            <a:endParaRPr kumimoji="1" lang="ja-JP" altLang="en-US" sz="1050" dirty="0">
              <a:latin typeface="HGP創英角ﾎﾟｯﾌﾟ体" panose="040B0A00000000000000" pitchFamily="50" charset="-128"/>
              <a:ea typeface="HGP創英角ﾎﾟｯﾌﾟ体" panose="040B0A00000000000000" pitchFamily="50" charset="-128"/>
            </a:endParaRPr>
          </a:p>
        </p:txBody>
      </p:sp>
      <p:sp>
        <p:nvSpPr>
          <p:cNvPr id="8" name="正方形/長方形 7"/>
          <p:cNvSpPr/>
          <p:nvPr/>
        </p:nvSpPr>
        <p:spPr>
          <a:xfrm>
            <a:off x="3742344" y="1671712"/>
            <a:ext cx="720000" cy="144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743684" y="4285873"/>
            <a:ext cx="720000" cy="180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コネクタ 15"/>
          <p:cNvCxnSpPr/>
          <p:nvPr/>
        </p:nvCxnSpPr>
        <p:spPr>
          <a:xfrm>
            <a:off x="2726698" y="4231857"/>
            <a:ext cx="418443" cy="352131"/>
          </a:xfrm>
          <a:prstGeom prst="line">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V="1">
            <a:off x="3134191" y="4375873"/>
            <a:ext cx="432000" cy="220984"/>
          </a:xfrm>
          <a:prstGeom prst="line">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20" name="表 19"/>
          <p:cNvGraphicFramePr>
            <a:graphicFrameLocks noGrp="1"/>
          </p:cNvGraphicFramePr>
          <p:nvPr>
            <p:extLst>
              <p:ext uri="{D42A27DB-BD31-4B8C-83A1-F6EECF244321}">
                <p14:modId xmlns:p14="http://schemas.microsoft.com/office/powerpoint/2010/main" val="3406566709"/>
              </p:ext>
            </p:extLst>
          </p:nvPr>
        </p:nvGraphicFramePr>
        <p:xfrm>
          <a:off x="4860032" y="2564900"/>
          <a:ext cx="3888433" cy="4090044"/>
        </p:xfrm>
        <a:graphic>
          <a:graphicData uri="http://schemas.openxmlformats.org/drawingml/2006/table">
            <a:tbl>
              <a:tblPr firstRow="1" bandRow="1">
                <a:tableStyleId>{5940675A-B579-460E-94D1-54222C63F5DA}</a:tableStyleId>
              </a:tblPr>
              <a:tblGrid>
                <a:gridCol w="359998"/>
                <a:gridCol w="989937"/>
                <a:gridCol w="544614"/>
                <a:gridCol w="544614"/>
                <a:gridCol w="544614"/>
                <a:gridCol w="904656"/>
              </a:tblGrid>
              <a:tr h="340837">
                <a:tc gridSpan="2">
                  <a:txBody>
                    <a:bodyPr/>
                    <a:lstStyle/>
                    <a:p>
                      <a:endParaRPr kumimoji="1" lang="ja-JP" altLang="en-US" sz="12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hMerge="1">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rPr>
                        <a:t>東京</a:t>
                      </a:r>
                      <a:endParaRPr kumimoji="1" lang="ja-JP" altLang="en-US" sz="12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ctr"/>
                      <a:r>
                        <a:rPr kumimoji="1" lang="ja-JP" altLang="en-US" sz="1200" b="1" dirty="0" smtClean="0">
                          <a:latin typeface="Meiryo UI" panose="020B0604030504040204" pitchFamily="50" charset="-128"/>
                          <a:ea typeface="Meiryo UI" panose="020B0604030504040204" pitchFamily="50" charset="-128"/>
                        </a:rPr>
                        <a:t>大阪</a:t>
                      </a:r>
                      <a:endParaRPr kumimoji="1" lang="ja-JP" altLang="en-US" sz="1200" b="1" dirty="0">
                        <a:latin typeface="Meiryo UI" panose="020B0604030504040204" pitchFamily="50" charset="-128"/>
                        <a:ea typeface="Meiryo UI" panose="020B0604030504040204" pitchFamily="50" charset="-128"/>
                      </a:endParaRPr>
                    </a:p>
                  </a:txBody>
                  <a:tcPr anchor="ctr">
                    <a:lnB w="2857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smtClean="0">
                          <a:latin typeface="Meiryo UI" panose="020B0604030504040204" pitchFamily="50" charset="-128"/>
                          <a:ea typeface="Meiryo UI" panose="020B0604030504040204" pitchFamily="50" charset="-128"/>
                        </a:rPr>
                        <a:t>福岡</a:t>
                      </a:r>
                      <a:endParaRPr kumimoji="1" lang="ja-JP" altLang="en-US" sz="1200" dirty="0">
                        <a:latin typeface="Meiryo UI" panose="020B0604030504040204" pitchFamily="50" charset="-128"/>
                        <a:ea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algn="ctr"/>
                      <a:r>
                        <a:rPr kumimoji="1" lang="ja-JP" altLang="en-US" sz="1200" dirty="0" smtClean="0">
                          <a:latin typeface="Meiryo UI" panose="020B0604030504040204" pitchFamily="50" charset="-128"/>
                          <a:ea typeface="Meiryo UI" panose="020B0604030504040204" pitchFamily="50" charset="-128"/>
                        </a:rPr>
                        <a:t>トップ都市</a:t>
                      </a:r>
                      <a:endParaRPr kumimoji="1" lang="ja-JP" altLang="en-US" sz="1200" dirty="0">
                        <a:latin typeface="Meiryo UI" panose="020B0604030504040204" pitchFamily="50" charset="-128"/>
                        <a:ea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r>
              <a:tr h="340837">
                <a:tc rowSpan="6">
                  <a:txBody>
                    <a:bodyPr/>
                    <a:lstStyle/>
                    <a:p>
                      <a:r>
                        <a:rPr kumimoji="1" lang="ja-JP" altLang="en-US" sz="1200" dirty="0" smtClean="0">
                          <a:latin typeface="Meiryo UI" panose="020B0604030504040204" pitchFamily="50" charset="-128"/>
                          <a:ea typeface="Meiryo UI" panose="020B0604030504040204" pitchFamily="50" charset="-128"/>
                        </a:rPr>
                        <a:t>分野別</a:t>
                      </a:r>
                      <a:endParaRPr kumimoji="1" lang="ja-JP" altLang="en-US" sz="1200" dirty="0">
                        <a:latin typeface="Meiryo UI" panose="020B0604030504040204" pitchFamily="50" charset="-128"/>
                        <a:ea typeface="Meiryo UI" panose="020B0604030504040204" pitchFamily="50" charset="-128"/>
                      </a:endParaRPr>
                    </a:p>
                    <a:p>
                      <a:endParaRPr kumimoji="1" lang="ja-JP" altLang="en-US" sz="1200"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kumimoji="1" lang="ja-JP" altLang="en-US" sz="1200" dirty="0" smtClean="0">
                          <a:latin typeface="Meiryo UI" panose="020B0604030504040204" pitchFamily="50" charset="-128"/>
                          <a:ea typeface="Meiryo UI" panose="020B0604030504040204" pitchFamily="50" charset="-128"/>
                        </a:rPr>
                        <a:t>経済</a:t>
                      </a:r>
                      <a:endParaRPr kumimoji="1" lang="ja-JP" altLang="en-US" sz="12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r"/>
                      <a:r>
                        <a:rPr kumimoji="1" lang="en-US" altLang="ja-JP" sz="1200" dirty="0" smtClean="0">
                          <a:latin typeface="Meiryo UI" panose="020B0604030504040204" pitchFamily="50" charset="-128"/>
                          <a:ea typeface="Meiryo UI" panose="020B0604030504040204" pitchFamily="50" charset="-128"/>
                        </a:rPr>
                        <a:t>1</a:t>
                      </a:r>
                      <a:r>
                        <a:rPr kumimoji="1" lang="ja-JP" altLang="en-US" sz="1200" dirty="0" smtClean="0">
                          <a:latin typeface="Meiryo UI" panose="020B0604030504040204" pitchFamily="50" charset="-128"/>
                          <a:ea typeface="Meiryo UI" panose="020B0604030504040204" pitchFamily="50" charset="-128"/>
                        </a:rPr>
                        <a:t>位</a:t>
                      </a:r>
                      <a:endParaRPr kumimoji="1" lang="ja-JP" altLang="en-US" sz="12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r"/>
                      <a:r>
                        <a:rPr kumimoji="1" lang="en-US" altLang="ja-JP" sz="1200" b="1" dirty="0" smtClean="0">
                          <a:latin typeface="Meiryo UI" panose="020B0604030504040204" pitchFamily="50" charset="-128"/>
                          <a:ea typeface="Meiryo UI" panose="020B0604030504040204" pitchFamily="50" charset="-128"/>
                        </a:rPr>
                        <a:t>23</a:t>
                      </a:r>
                      <a:r>
                        <a:rPr kumimoji="1" lang="ja-JP" altLang="en-US" sz="1200" b="1" dirty="0" smtClean="0">
                          <a:latin typeface="Meiryo UI" panose="020B0604030504040204" pitchFamily="50" charset="-128"/>
                          <a:ea typeface="Meiryo UI" panose="020B0604030504040204" pitchFamily="50" charset="-128"/>
                        </a:rPr>
                        <a:t>位</a:t>
                      </a:r>
                      <a:endParaRPr kumimoji="1" lang="ja-JP" altLang="en-US" sz="1200" b="1"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solidFill>
                      <a:schemeClr val="accent6">
                        <a:lumMod val="40000"/>
                        <a:lumOff val="6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30</a:t>
                      </a:r>
                      <a:r>
                        <a:rPr kumimoji="1" lang="ja-JP" altLang="en-US" sz="1200" dirty="0" smtClean="0">
                          <a:latin typeface="Meiryo UI" panose="020B0604030504040204" pitchFamily="50" charset="-128"/>
                          <a:ea typeface="Meiryo UI" panose="020B0604030504040204" pitchFamily="50" charset="-128"/>
                        </a:rPr>
                        <a:t>位</a:t>
                      </a:r>
                      <a:endParaRPr kumimoji="1" lang="ja-JP" altLang="en-US" sz="1200"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r>
                        <a:rPr kumimoji="1" lang="ja-JP" altLang="en-US" sz="1200" dirty="0" smtClean="0">
                          <a:latin typeface="Meiryo UI" panose="020B0604030504040204" pitchFamily="50" charset="-128"/>
                          <a:ea typeface="Meiryo UI" panose="020B0604030504040204" pitchFamily="50" charset="-128"/>
                        </a:rPr>
                        <a:t>東京</a:t>
                      </a:r>
                      <a:endParaRPr kumimoji="1" lang="ja-JP" altLang="en-US" sz="1200"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r>
              <a:tr h="340837">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latin typeface="Meiryo UI" panose="020B0604030504040204" pitchFamily="50" charset="-128"/>
                          <a:ea typeface="Meiryo UI" panose="020B0604030504040204" pitchFamily="50" charset="-128"/>
                        </a:rPr>
                        <a:t>研究・開発</a:t>
                      </a:r>
                      <a:endParaRPr kumimoji="1" lang="ja-JP" altLang="en-US" sz="12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tcPr>
                </a:tc>
                <a:tc>
                  <a:txBody>
                    <a:bodyPr/>
                    <a:lstStyle/>
                    <a:p>
                      <a:pPr algn="r"/>
                      <a:r>
                        <a:rPr kumimoji="1" lang="en-US" altLang="ja-JP" sz="1200" dirty="0" smtClean="0">
                          <a:latin typeface="Meiryo UI" panose="020B0604030504040204" pitchFamily="50" charset="-128"/>
                          <a:ea typeface="Meiryo UI" panose="020B0604030504040204" pitchFamily="50" charset="-128"/>
                        </a:rPr>
                        <a:t>2</a:t>
                      </a:r>
                      <a:r>
                        <a:rPr kumimoji="1" lang="ja-JP" altLang="en-US" sz="1200" dirty="0" smtClean="0">
                          <a:latin typeface="Meiryo UI" panose="020B0604030504040204" pitchFamily="50" charset="-128"/>
                          <a:ea typeface="Meiryo UI" panose="020B0604030504040204" pitchFamily="50" charset="-128"/>
                        </a:rPr>
                        <a:t>位</a:t>
                      </a:r>
                      <a:endParaRPr kumimoji="1" lang="ja-JP" altLang="en-US" sz="12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tcPr>
                </a:tc>
                <a:tc>
                  <a:txBody>
                    <a:bodyPr/>
                    <a:lstStyle/>
                    <a:p>
                      <a:pPr algn="r"/>
                      <a:r>
                        <a:rPr kumimoji="1" lang="en-US" altLang="ja-JP" sz="1200" b="1" dirty="0" smtClean="0">
                          <a:latin typeface="Meiryo UI" panose="020B0604030504040204" pitchFamily="50" charset="-128"/>
                          <a:ea typeface="Meiryo UI" panose="020B0604030504040204" pitchFamily="50" charset="-128"/>
                        </a:rPr>
                        <a:t>12</a:t>
                      </a:r>
                      <a:r>
                        <a:rPr kumimoji="1" lang="ja-JP" altLang="en-US" sz="1200" b="1" dirty="0" smtClean="0">
                          <a:latin typeface="Meiryo UI" panose="020B0604030504040204" pitchFamily="50" charset="-128"/>
                          <a:ea typeface="Meiryo UI" panose="020B0604030504040204" pitchFamily="50" charset="-128"/>
                        </a:rPr>
                        <a:t>位</a:t>
                      </a:r>
                      <a:endParaRPr kumimoji="1" lang="ja-JP" altLang="en-US" sz="1200" b="1" dirty="0">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26</a:t>
                      </a:r>
                      <a:r>
                        <a:rPr kumimoji="1" lang="ja-JP" altLang="en-US" sz="1200" dirty="0" smtClean="0">
                          <a:latin typeface="Meiryo UI" panose="020B0604030504040204" pitchFamily="50" charset="-128"/>
                          <a:ea typeface="Meiryo UI" panose="020B0604030504040204" pitchFamily="50" charset="-128"/>
                        </a:rPr>
                        <a:t>位</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rPr>
                        <a:t>ニューヨーク</a:t>
                      </a:r>
                      <a:endParaRPr kumimoji="1" lang="ja-JP" altLang="en-US" sz="1200" dirty="0">
                        <a:latin typeface="Meiryo UI" panose="020B0604030504040204" pitchFamily="50" charset="-128"/>
                        <a:ea typeface="Meiryo UI" panose="020B0604030504040204" pitchFamily="50" charset="-128"/>
                      </a:endParaRPr>
                    </a:p>
                  </a:txBody>
                  <a:tcPr anchor="ctr"/>
                </a:tc>
              </a:tr>
              <a:tr h="340837">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latin typeface="Meiryo UI" panose="020B0604030504040204" pitchFamily="50" charset="-128"/>
                          <a:ea typeface="Meiryo UI" panose="020B0604030504040204" pitchFamily="50" charset="-128"/>
                        </a:rPr>
                        <a:t>文化・交流</a:t>
                      </a:r>
                      <a:endParaRPr kumimoji="1" lang="ja-JP" altLang="en-US" sz="12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tcPr>
                </a:tc>
                <a:tc>
                  <a:txBody>
                    <a:bodyPr/>
                    <a:lstStyle/>
                    <a:p>
                      <a:pPr algn="r"/>
                      <a:r>
                        <a:rPr kumimoji="1" lang="en-US" altLang="ja-JP" sz="1200" dirty="0" smtClean="0">
                          <a:latin typeface="Meiryo UI" panose="020B0604030504040204" pitchFamily="50" charset="-128"/>
                          <a:ea typeface="Meiryo UI" panose="020B0604030504040204" pitchFamily="50" charset="-128"/>
                        </a:rPr>
                        <a:t>5</a:t>
                      </a:r>
                      <a:r>
                        <a:rPr kumimoji="1" lang="ja-JP" altLang="en-US" sz="1200" dirty="0" smtClean="0">
                          <a:latin typeface="Meiryo UI" panose="020B0604030504040204" pitchFamily="50" charset="-128"/>
                          <a:ea typeface="Meiryo UI" panose="020B0604030504040204" pitchFamily="50" charset="-128"/>
                        </a:rPr>
                        <a:t>位</a:t>
                      </a:r>
                      <a:endParaRPr kumimoji="1" lang="ja-JP" altLang="en-US" sz="12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tcPr>
                </a:tc>
                <a:tc>
                  <a:txBody>
                    <a:bodyPr/>
                    <a:lstStyle/>
                    <a:p>
                      <a:pPr algn="r"/>
                      <a:r>
                        <a:rPr kumimoji="1" lang="en-US" altLang="ja-JP" sz="1200" b="1" dirty="0" smtClean="0">
                          <a:latin typeface="Meiryo UI" panose="020B0604030504040204" pitchFamily="50" charset="-128"/>
                          <a:ea typeface="Meiryo UI" panose="020B0604030504040204" pitchFamily="50" charset="-128"/>
                        </a:rPr>
                        <a:t>28</a:t>
                      </a:r>
                      <a:r>
                        <a:rPr kumimoji="1" lang="ja-JP" altLang="en-US" sz="1200" b="1" dirty="0" smtClean="0">
                          <a:latin typeface="Meiryo UI" panose="020B0604030504040204" pitchFamily="50" charset="-128"/>
                          <a:ea typeface="Meiryo UI" panose="020B0604030504040204" pitchFamily="50" charset="-128"/>
                        </a:rPr>
                        <a:t>位</a:t>
                      </a:r>
                      <a:endParaRPr kumimoji="1" lang="ja-JP" altLang="en-US" sz="1200" b="1" dirty="0">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39</a:t>
                      </a:r>
                      <a:r>
                        <a:rPr kumimoji="1" lang="ja-JP" altLang="en-US" sz="1200" dirty="0" smtClean="0">
                          <a:latin typeface="Meiryo UI" panose="020B0604030504040204" pitchFamily="50" charset="-128"/>
                          <a:ea typeface="Meiryo UI" panose="020B0604030504040204" pitchFamily="50" charset="-128"/>
                        </a:rPr>
                        <a:t>位</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rPr>
                        <a:t>ロンドン</a:t>
                      </a:r>
                      <a:endParaRPr kumimoji="1" lang="ja-JP" altLang="en-US" sz="1200" dirty="0">
                        <a:latin typeface="Meiryo UI" panose="020B0604030504040204" pitchFamily="50" charset="-128"/>
                        <a:ea typeface="Meiryo UI" panose="020B0604030504040204" pitchFamily="50" charset="-128"/>
                      </a:endParaRPr>
                    </a:p>
                  </a:txBody>
                  <a:tcPr anchor="ctr"/>
                </a:tc>
              </a:tr>
              <a:tr h="340837">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latin typeface="Meiryo UI" panose="020B0604030504040204" pitchFamily="50" charset="-128"/>
                          <a:ea typeface="Meiryo UI" panose="020B0604030504040204" pitchFamily="50" charset="-128"/>
                        </a:rPr>
                        <a:t>居住</a:t>
                      </a:r>
                      <a:endParaRPr kumimoji="1" lang="ja-JP" altLang="en-US" sz="12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tcPr>
                </a:tc>
                <a:tc>
                  <a:txBody>
                    <a:bodyPr/>
                    <a:lstStyle/>
                    <a:p>
                      <a:pPr algn="r"/>
                      <a:r>
                        <a:rPr kumimoji="1" lang="en-US" altLang="ja-JP" sz="1200" dirty="0" smtClean="0">
                          <a:latin typeface="Meiryo UI" panose="020B0604030504040204" pitchFamily="50" charset="-128"/>
                          <a:ea typeface="Meiryo UI" panose="020B0604030504040204" pitchFamily="50" charset="-128"/>
                        </a:rPr>
                        <a:t>15</a:t>
                      </a:r>
                      <a:r>
                        <a:rPr kumimoji="1" lang="ja-JP" altLang="en-US" sz="1200" dirty="0" smtClean="0">
                          <a:latin typeface="Meiryo UI" panose="020B0604030504040204" pitchFamily="50" charset="-128"/>
                          <a:ea typeface="Meiryo UI" panose="020B0604030504040204" pitchFamily="50" charset="-128"/>
                        </a:rPr>
                        <a:t>位</a:t>
                      </a:r>
                      <a:endParaRPr kumimoji="1" lang="ja-JP" altLang="en-US" sz="12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tcPr>
                </a:tc>
                <a:tc>
                  <a:txBody>
                    <a:bodyPr/>
                    <a:lstStyle/>
                    <a:p>
                      <a:pPr algn="r"/>
                      <a:r>
                        <a:rPr kumimoji="1" lang="en-US" altLang="ja-JP" sz="1200" b="1" dirty="0" smtClean="0">
                          <a:latin typeface="Meiryo UI" panose="020B0604030504040204" pitchFamily="50" charset="-128"/>
                          <a:ea typeface="Meiryo UI" panose="020B0604030504040204" pitchFamily="50" charset="-128"/>
                        </a:rPr>
                        <a:t>16</a:t>
                      </a:r>
                      <a:r>
                        <a:rPr kumimoji="1" lang="ja-JP" altLang="en-US" sz="1200" b="1" dirty="0" smtClean="0">
                          <a:latin typeface="Meiryo UI" panose="020B0604030504040204" pitchFamily="50" charset="-128"/>
                          <a:ea typeface="Meiryo UI" panose="020B0604030504040204" pitchFamily="50" charset="-128"/>
                        </a:rPr>
                        <a:t>位</a:t>
                      </a:r>
                      <a:endParaRPr kumimoji="1" lang="ja-JP" altLang="en-US" sz="1200" b="1" dirty="0">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18</a:t>
                      </a:r>
                      <a:r>
                        <a:rPr kumimoji="1" lang="ja-JP" altLang="en-US" sz="1200" dirty="0" smtClean="0">
                          <a:latin typeface="Meiryo UI" panose="020B0604030504040204" pitchFamily="50" charset="-128"/>
                          <a:ea typeface="Meiryo UI" panose="020B0604030504040204" pitchFamily="50" charset="-128"/>
                        </a:rPr>
                        <a:t>位</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rPr>
                        <a:t>パリ</a:t>
                      </a:r>
                      <a:endParaRPr kumimoji="1" lang="ja-JP" altLang="en-US" sz="1200" dirty="0">
                        <a:latin typeface="Meiryo UI" panose="020B0604030504040204" pitchFamily="50" charset="-128"/>
                        <a:ea typeface="Meiryo UI" panose="020B0604030504040204" pitchFamily="50" charset="-128"/>
                      </a:endParaRPr>
                    </a:p>
                  </a:txBody>
                  <a:tcPr anchor="ctr"/>
                </a:tc>
              </a:tr>
              <a:tr h="340837">
                <a:tc vMerge="1">
                  <a:txBody>
                    <a:bodyPr/>
                    <a:lstStyle/>
                    <a:p>
                      <a:endParaRPr kumimoji="1" lang="ja-JP" altLang="en-US" sz="1200">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latin typeface="Meiryo UI" panose="020B0604030504040204" pitchFamily="50" charset="-128"/>
                          <a:ea typeface="Meiryo UI" panose="020B0604030504040204" pitchFamily="50" charset="-128"/>
                        </a:rPr>
                        <a:t>環境</a:t>
                      </a:r>
                      <a:endParaRPr kumimoji="1" lang="ja-JP" altLang="en-US" sz="12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tcPr>
                </a:tc>
                <a:tc>
                  <a:txBody>
                    <a:bodyPr/>
                    <a:lstStyle/>
                    <a:p>
                      <a:pPr algn="r"/>
                      <a:r>
                        <a:rPr kumimoji="1" lang="en-US" altLang="ja-JP" sz="1200" dirty="0" smtClean="0">
                          <a:latin typeface="Meiryo UI" panose="020B0604030504040204" pitchFamily="50" charset="-128"/>
                          <a:ea typeface="Meiryo UI" panose="020B0604030504040204" pitchFamily="50" charset="-128"/>
                        </a:rPr>
                        <a:t>13</a:t>
                      </a:r>
                      <a:r>
                        <a:rPr kumimoji="1" lang="ja-JP" altLang="en-US" sz="1200" dirty="0" smtClean="0">
                          <a:latin typeface="Meiryo UI" panose="020B0604030504040204" pitchFamily="50" charset="-128"/>
                          <a:ea typeface="Meiryo UI" panose="020B0604030504040204" pitchFamily="50" charset="-128"/>
                        </a:rPr>
                        <a:t>位</a:t>
                      </a:r>
                      <a:endParaRPr kumimoji="1" lang="ja-JP" altLang="en-US" sz="12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tcPr>
                </a:tc>
                <a:tc>
                  <a:txBody>
                    <a:bodyPr/>
                    <a:lstStyle/>
                    <a:p>
                      <a:pPr algn="r"/>
                      <a:r>
                        <a:rPr kumimoji="1" lang="en-US" altLang="ja-JP" sz="1200" b="1" dirty="0" smtClean="0">
                          <a:latin typeface="Meiryo UI" panose="020B0604030504040204" pitchFamily="50" charset="-128"/>
                          <a:ea typeface="Meiryo UI" panose="020B0604030504040204" pitchFamily="50" charset="-128"/>
                        </a:rPr>
                        <a:t>30</a:t>
                      </a:r>
                      <a:r>
                        <a:rPr kumimoji="1" lang="ja-JP" altLang="en-US" sz="1200" b="1" dirty="0" smtClean="0">
                          <a:latin typeface="Meiryo UI" panose="020B0604030504040204" pitchFamily="50" charset="-128"/>
                          <a:ea typeface="Meiryo UI" panose="020B0604030504040204" pitchFamily="50" charset="-128"/>
                        </a:rPr>
                        <a:t>位</a:t>
                      </a:r>
                      <a:endParaRPr kumimoji="1" lang="ja-JP" altLang="en-US" sz="1200" b="1" dirty="0">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22</a:t>
                      </a:r>
                      <a:r>
                        <a:rPr kumimoji="1" lang="ja-JP" altLang="en-US" sz="1200" dirty="0" smtClean="0">
                          <a:latin typeface="Meiryo UI" panose="020B0604030504040204" pitchFamily="50" charset="-128"/>
                          <a:ea typeface="Meiryo UI" panose="020B0604030504040204" pitchFamily="50" charset="-128"/>
                        </a:rPr>
                        <a:t>位</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rPr>
                        <a:t>ジュネーブ</a:t>
                      </a:r>
                      <a:endParaRPr kumimoji="1" lang="ja-JP" altLang="en-US" sz="1200" dirty="0">
                        <a:latin typeface="Meiryo UI" panose="020B0604030504040204" pitchFamily="50" charset="-128"/>
                        <a:ea typeface="Meiryo UI" panose="020B0604030504040204" pitchFamily="50" charset="-128"/>
                      </a:endParaRPr>
                    </a:p>
                  </a:txBody>
                  <a:tcPr anchor="ctr"/>
                </a:tc>
              </a:tr>
              <a:tr h="340837">
                <a:tc vMerge="1">
                  <a:txBody>
                    <a:bodyPr/>
                    <a:lstStyle/>
                    <a:p>
                      <a:endParaRPr kumimoji="1" lang="ja-JP" altLang="en-US" sz="1200">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latin typeface="Meiryo UI" panose="020B0604030504040204" pitchFamily="50" charset="-128"/>
                          <a:ea typeface="Meiryo UI" panose="020B0604030504040204" pitchFamily="50" charset="-128"/>
                        </a:rPr>
                        <a:t>交通アクセス</a:t>
                      </a:r>
                      <a:endParaRPr kumimoji="1" lang="ja-JP" altLang="en-US" sz="12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r"/>
                      <a:r>
                        <a:rPr kumimoji="1" lang="en-US" altLang="ja-JP" sz="1200" dirty="0" smtClean="0">
                          <a:latin typeface="Meiryo UI" panose="020B0604030504040204" pitchFamily="50" charset="-128"/>
                          <a:ea typeface="Meiryo UI" panose="020B0604030504040204" pitchFamily="50" charset="-128"/>
                        </a:rPr>
                        <a:t>11</a:t>
                      </a:r>
                      <a:r>
                        <a:rPr kumimoji="1" lang="ja-JP" altLang="en-US" sz="1200" dirty="0" smtClean="0">
                          <a:latin typeface="Meiryo UI" panose="020B0604030504040204" pitchFamily="50" charset="-128"/>
                          <a:ea typeface="Meiryo UI" panose="020B0604030504040204" pitchFamily="50" charset="-128"/>
                        </a:rPr>
                        <a:t>位</a:t>
                      </a:r>
                      <a:endParaRPr kumimoji="1" lang="ja-JP" altLang="en-US" sz="12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r"/>
                      <a:r>
                        <a:rPr kumimoji="1" lang="en-US" altLang="ja-JP" sz="1200" b="1" dirty="0" smtClean="0">
                          <a:latin typeface="Meiryo UI" panose="020B0604030504040204" pitchFamily="50" charset="-128"/>
                          <a:ea typeface="Meiryo UI" panose="020B0604030504040204" pitchFamily="50" charset="-128"/>
                        </a:rPr>
                        <a:t>29</a:t>
                      </a:r>
                      <a:r>
                        <a:rPr kumimoji="1" lang="ja-JP" altLang="en-US" sz="1200" b="1" dirty="0" smtClean="0">
                          <a:latin typeface="Meiryo UI" panose="020B0604030504040204" pitchFamily="50" charset="-128"/>
                          <a:ea typeface="Meiryo UI" panose="020B0604030504040204" pitchFamily="50" charset="-128"/>
                        </a:rPr>
                        <a:t>位</a:t>
                      </a:r>
                      <a:endParaRPr kumimoji="1" lang="ja-JP" altLang="en-US" sz="1200" b="1" dirty="0">
                        <a:latin typeface="Meiryo UI" panose="020B0604030504040204" pitchFamily="50" charset="-128"/>
                        <a:ea typeface="Meiryo UI" panose="020B0604030504040204" pitchFamily="50" charset="-128"/>
                      </a:endParaRPr>
                    </a:p>
                  </a:txBody>
                  <a:tcPr anchor="ctr">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36</a:t>
                      </a:r>
                      <a:r>
                        <a:rPr kumimoji="1" lang="ja-JP" altLang="en-US" sz="1200" dirty="0" smtClean="0">
                          <a:latin typeface="Meiryo UI" panose="020B0604030504040204" pitchFamily="50" charset="-128"/>
                          <a:ea typeface="Meiryo UI" panose="020B0604030504040204" pitchFamily="50" charset="-128"/>
                        </a:rPr>
                        <a:t>位</a:t>
                      </a:r>
                      <a:endParaRPr kumimoji="1" lang="ja-JP" altLang="en-US" sz="1200" dirty="0">
                        <a:latin typeface="Meiryo UI" panose="020B0604030504040204" pitchFamily="50" charset="-128"/>
                        <a:ea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r>
                        <a:rPr kumimoji="1" lang="ja-JP" altLang="en-US" sz="1200" dirty="0" smtClean="0">
                          <a:latin typeface="Meiryo UI" panose="020B0604030504040204" pitchFamily="50" charset="-128"/>
                          <a:ea typeface="Meiryo UI" panose="020B0604030504040204" pitchFamily="50" charset="-128"/>
                        </a:rPr>
                        <a:t>パリ</a:t>
                      </a:r>
                      <a:endParaRPr kumimoji="1" lang="ja-JP" altLang="en-US" sz="1200" dirty="0">
                        <a:latin typeface="Meiryo UI" panose="020B0604030504040204" pitchFamily="50" charset="-128"/>
                        <a:ea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r>
              <a:tr h="340837">
                <a:tc rowSpan="5">
                  <a:txBody>
                    <a:bodyPr/>
                    <a:lstStyle/>
                    <a:p>
                      <a:r>
                        <a:rPr kumimoji="1" lang="ja-JP" altLang="en-US" sz="1200" dirty="0" smtClean="0">
                          <a:latin typeface="Meiryo UI" panose="020B0604030504040204" pitchFamily="50" charset="-128"/>
                          <a:ea typeface="Meiryo UI" panose="020B0604030504040204" pitchFamily="50" charset="-128"/>
                        </a:rPr>
                        <a:t>アクター別</a:t>
                      </a:r>
                      <a:endParaRPr kumimoji="1" lang="ja-JP" altLang="en-US" sz="1200"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r>
                        <a:rPr kumimoji="1" lang="ja-JP" altLang="en-US" sz="1200" dirty="0" smtClean="0">
                          <a:latin typeface="Meiryo UI" panose="020B0604030504040204" pitchFamily="50" charset="-128"/>
                          <a:ea typeface="Meiryo UI" panose="020B0604030504040204" pitchFamily="50" charset="-128"/>
                        </a:rPr>
                        <a:t>経営者</a:t>
                      </a:r>
                      <a:endParaRPr kumimoji="1" lang="ja-JP" altLang="en-US" sz="12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r"/>
                      <a:r>
                        <a:rPr kumimoji="1" lang="en-US" altLang="ja-JP" sz="1200" dirty="0" smtClean="0">
                          <a:latin typeface="Meiryo UI" panose="020B0604030504040204" pitchFamily="50" charset="-128"/>
                          <a:ea typeface="Meiryo UI" panose="020B0604030504040204" pitchFamily="50" charset="-128"/>
                        </a:rPr>
                        <a:t>8</a:t>
                      </a:r>
                      <a:r>
                        <a:rPr kumimoji="1" lang="ja-JP" altLang="en-US" sz="1200" dirty="0" smtClean="0">
                          <a:latin typeface="Meiryo UI" panose="020B0604030504040204" pitchFamily="50" charset="-128"/>
                          <a:ea typeface="Meiryo UI" panose="020B0604030504040204" pitchFamily="50" charset="-128"/>
                        </a:rPr>
                        <a:t>位</a:t>
                      </a:r>
                      <a:endParaRPr kumimoji="1" lang="ja-JP" altLang="en-US" sz="12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r"/>
                      <a:r>
                        <a:rPr kumimoji="1" lang="en-US" altLang="ja-JP" sz="1200" b="1" dirty="0" smtClean="0">
                          <a:latin typeface="Meiryo UI" panose="020B0604030504040204" pitchFamily="50" charset="-128"/>
                          <a:ea typeface="Meiryo UI" panose="020B0604030504040204" pitchFamily="50" charset="-128"/>
                        </a:rPr>
                        <a:t>25</a:t>
                      </a:r>
                      <a:r>
                        <a:rPr kumimoji="1" lang="ja-JP" altLang="en-US" sz="1200" b="1" dirty="0" smtClean="0">
                          <a:latin typeface="Meiryo UI" panose="020B0604030504040204" pitchFamily="50" charset="-128"/>
                          <a:ea typeface="Meiryo UI" panose="020B0604030504040204" pitchFamily="50" charset="-128"/>
                        </a:rPr>
                        <a:t>位</a:t>
                      </a:r>
                      <a:endParaRPr kumimoji="1" lang="ja-JP" altLang="en-US" sz="1200" b="1"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solidFill>
                      <a:schemeClr val="accent6">
                        <a:lumMod val="40000"/>
                        <a:lumOff val="6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32</a:t>
                      </a:r>
                      <a:r>
                        <a:rPr kumimoji="1" lang="ja-JP" altLang="en-US" sz="1200" dirty="0" smtClean="0">
                          <a:latin typeface="Meiryo UI" panose="020B0604030504040204" pitchFamily="50" charset="-128"/>
                          <a:ea typeface="Meiryo UI" panose="020B0604030504040204" pitchFamily="50" charset="-128"/>
                        </a:rPr>
                        <a:t>位</a:t>
                      </a:r>
                      <a:endParaRPr kumimoji="1" lang="ja-JP" altLang="en-US" sz="1200"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r>
                        <a:rPr kumimoji="1" lang="ja-JP" altLang="en-US" sz="1200" dirty="0" smtClean="0">
                          <a:latin typeface="Meiryo UI" panose="020B0604030504040204" pitchFamily="50" charset="-128"/>
                          <a:ea typeface="Meiryo UI" panose="020B0604030504040204" pitchFamily="50" charset="-128"/>
                        </a:rPr>
                        <a:t>ロンドン</a:t>
                      </a:r>
                      <a:endParaRPr kumimoji="1" lang="ja-JP" altLang="en-US" sz="1200"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r>
              <a:tr h="340837">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latin typeface="Meiryo UI" panose="020B0604030504040204" pitchFamily="50" charset="-128"/>
                          <a:ea typeface="Meiryo UI" panose="020B0604030504040204" pitchFamily="50" charset="-128"/>
                        </a:rPr>
                        <a:t>研究者</a:t>
                      </a:r>
                      <a:endParaRPr kumimoji="1" lang="ja-JP" altLang="en-US" sz="12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tcPr>
                </a:tc>
                <a:tc>
                  <a:txBody>
                    <a:bodyPr/>
                    <a:lstStyle/>
                    <a:p>
                      <a:pPr algn="r"/>
                      <a:r>
                        <a:rPr kumimoji="1" lang="en-US" altLang="ja-JP" sz="1200" dirty="0" smtClean="0">
                          <a:latin typeface="Meiryo UI" panose="020B0604030504040204" pitchFamily="50" charset="-128"/>
                          <a:ea typeface="Meiryo UI" panose="020B0604030504040204" pitchFamily="50" charset="-128"/>
                        </a:rPr>
                        <a:t>3</a:t>
                      </a:r>
                      <a:r>
                        <a:rPr kumimoji="1" lang="ja-JP" altLang="en-US" sz="1200" dirty="0" smtClean="0">
                          <a:latin typeface="Meiryo UI" panose="020B0604030504040204" pitchFamily="50" charset="-128"/>
                          <a:ea typeface="Meiryo UI" panose="020B0604030504040204" pitchFamily="50" charset="-128"/>
                        </a:rPr>
                        <a:t>位</a:t>
                      </a:r>
                      <a:endParaRPr kumimoji="1" lang="ja-JP" altLang="en-US" sz="12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tcPr>
                </a:tc>
                <a:tc>
                  <a:txBody>
                    <a:bodyPr/>
                    <a:lstStyle/>
                    <a:p>
                      <a:pPr algn="r"/>
                      <a:r>
                        <a:rPr kumimoji="1" lang="en-US" altLang="ja-JP" sz="1200" b="1" dirty="0" smtClean="0">
                          <a:latin typeface="Meiryo UI" panose="020B0604030504040204" pitchFamily="50" charset="-128"/>
                          <a:ea typeface="Meiryo UI" panose="020B0604030504040204" pitchFamily="50" charset="-128"/>
                        </a:rPr>
                        <a:t>15</a:t>
                      </a:r>
                      <a:r>
                        <a:rPr kumimoji="1" lang="ja-JP" altLang="en-US" sz="1200" b="1" dirty="0" smtClean="0">
                          <a:latin typeface="Meiryo UI" panose="020B0604030504040204" pitchFamily="50" charset="-128"/>
                          <a:ea typeface="Meiryo UI" panose="020B0604030504040204" pitchFamily="50" charset="-128"/>
                        </a:rPr>
                        <a:t>位</a:t>
                      </a:r>
                      <a:endParaRPr kumimoji="1" lang="ja-JP" altLang="en-US" sz="1200" b="1" dirty="0">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31</a:t>
                      </a:r>
                      <a:r>
                        <a:rPr kumimoji="1" lang="ja-JP" altLang="en-US" sz="1200" dirty="0" smtClean="0">
                          <a:latin typeface="Meiryo UI" panose="020B0604030504040204" pitchFamily="50" charset="-128"/>
                          <a:ea typeface="Meiryo UI" panose="020B0604030504040204" pitchFamily="50" charset="-128"/>
                        </a:rPr>
                        <a:t>位</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rPr>
                        <a:t>ニューヨーク</a:t>
                      </a:r>
                      <a:endParaRPr kumimoji="1" lang="ja-JP" altLang="en-US" sz="1200" dirty="0">
                        <a:latin typeface="Meiryo UI" panose="020B0604030504040204" pitchFamily="50" charset="-128"/>
                        <a:ea typeface="Meiryo UI" panose="020B0604030504040204" pitchFamily="50" charset="-128"/>
                      </a:endParaRPr>
                    </a:p>
                  </a:txBody>
                  <a:tcPr anchor="ctr"/>
                </a:tc>
              </a:tr>
              <a:tr h="340837">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latin typeface="Meiryo UI" panose="020B0604030504040204" pitchFamily="50" charset="-128"/>
                          <a:ea typeface="Meiryo UI" panose="020B0604030504040204" pitchFamily="50" charset="-128"/>
                        </a:rPr>
                        <a:t>アーティスト</a:t>
                      </a:r>
                      <a:endParaRPr kumimoji="1" lang="ja-JP" altLang="en-US" sz="12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tcPr>
                </a:tc>
                <a:tc>
                  <a:txBody>
                    <a:bodyPr/>
                    <a:lstStyle/>
                    <a:p>
                      <a:pPr algn="r"/>
                      <a:r>
                        <a:rPr kumimoji="1" lang="en-US" altLang="ja-JP" sz="1200" dirty="0" smtClean="0">
                          <a:latin typeface="Meiryo UI" panose="020B0604030504040204" pitchFamily="50" charset="-128"/>
                          <a:ea typeface="Meiryo UI" panose="020B0604030504040204" pitchFamily="50" charset="-128"/>
                        </a:rPr>
                        <a:t>8</a:t>
                      </a:r>
                      <a:r>
                        <a:rPr kumimoji="1" lang="ja-JP" altLang="en-US" sz="1200" dirty="0" smtClean="0">
                          <a:latin typeface="Meiryo UI" panose="020B0604030504040204" pitchFamily="50" charset="-128"/>
                          <a:ea typeface="Meiryo UI" panose="020B0604030504040204" pitchFamily="50" charset="-128"/>
                        </a:rPr>
                        <a:t>位</a:t>
                      </a:r>
                      <a:endParaRPr kumimoji="1" lang="ja-JP" altLang="en-US" sz="12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tcPr>
                </a:tc>
                <a:tc>
                  <a:txBody>
                    <a:bodyPr/>
                    <a:lstStyle/>
                    <a:p>
                      <a:pPr algn="r"/>
                      <a:r>
                        <a:rPr kumimoji="1" lang="en-US" altLang="ja-JP" sz="1200" b="1" dirty="0" smtClean="0">
                          <a:latin typeface="Meiryo UI" panose="020B0604030504040204" pitchFamily="50" charset="-128"/>
                          <a:ea typeface="Meiryo UI" panose="020B0604030504040204" pitchFamily="50" charset="-128"/>
                        </a:rPr>
                        <a:t>24</a:t>
                      </a:r>
                      <a:r>
                        <a:rPr kumimoji="1" lang="ja-JP" altLang="en-US" sz="1200" b="1" dirty="0" smtClean="0">
                          <a:latin typeface="Meiryo UI" panose="020B0604030504040204" pitchFamily="50" charset="-128"/>
                          <a:ea typeface="Meiryo UI" panose="020B0604030504040204" pitchFamily="50" charset="-128"/>
                        </a:rPr>
                        <a:t>位</a:t>
                      </a:r>
                      <a:endParaRPr kumimoji="1" lang="ja-JP" altLang="en-US" sz="1200" b="1" dirty="0">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27</a:t>
                      </a:r>
                      <a:r>
                        <a:rPr kumimoji="1" lang="ja-JP" altLang="en-US" sz="1200" dirty="0" smtClean="0">
                          <a:latin typeface="Meiryo UI" panose="020B0604030504040204" pitchFamily="50" charset="-128"/>
                          <a:ea typeface="Meiryo UI" panose="020B0604030504040204" pitchFamily="50" charset="-128"/>
                        </a:rPr>
                        <a:t>位</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rPr>
                        <a:t>パリ</a:t>
                      </a:r>
                      <a:endParaRPr kumimoji="1" lang="ja-JP" altLang="en-US" sz="1200" dirty="0">
                        <a:latin typeface="Meiryo UI" panose="020B0604030504040204" pitchFamily="50" charset="-128"/>
                        <a:ea typeface="Meiryo UI" panose="020B0604030504040204" pitchFamily="50" charset="-128"/>
                      </a:endParaRPr>
                    </a:p>
                  </a:txBody>
                  <a:tcPr anchor="ctr"/>
                </a:tc>
              </a:tr>
              <a:tr h="340837">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latin typeface="Meiryo UI" panose="020B0604030504040204" pitchFamily="50" charset="-128"/>
                          <a:ea typeface="Meiryo UI" panose="020B0604030504040204" pitchFamily="50" charset="-128"/>
                        </a:rPr>
                        <a:t>観光客</a:t>
                      </a:r>
                      <a:endParaRPr kumimoji="1" lang="ja-JP" altLang="en-US" sz="12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tcPr>
                </a:tc>
                <a:tc>
                  <a:txBody>
                    <a:bodyPr/>
                    <a:lstStyle/>
                    <a:p>
                      <a:pPr algn="r"/>
                      <a:r>
                        <a:rPr kumimoji="1" lang="en-US" altLang="ja-JP" sz="1200" dirty="0" smtClean="0">
                          <a:latin typeface="Meiryo UI" panose="020B0604030504040204" pitchFamily="50" charset="-128"/>
                          <a:ea typeface="Meiryo UI" panose="020B0604030504040204" pitchFamily="50" charset="-128"/>
                        </a:rPr>
                        <a:t>6</a:t>
                      </a:r>
                      <a:r>
                        <a:rPr kumimoji="1" lang="ja-JP" altLang="en-US" sz="1200" dirty="0" smtClean="0">
                          <a:latin typeface="Meiryo UI" panose="020B0604030504040204" pitchFamily="50" charset="-128"/>
                          <a:ea typeface="Meiryo UI" panose="020B0604030504040204" pitchFamily="50" charset="-128"/>
                        </a:rPr>
                        <a:t>位</a:t>
                      </a:r>
                      <a:endParaRPr kumimoji="1" lang="ja-JP" altLang="en-US" sz="12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tcPr>
                </a:tc>
                <a:tc>
                  <a:txBody>
                    <a:bodyPr/>
                    <a:lstStyle/>
                    <a:p>
                      <a:pPr algn="r"/>
                      <a:r>
                        <a:rPr kumimoji="1" lang="en-US" altLang="ja-JP" sz="1200" b="1" dirty="0" smtClean="0">
                          <a:latin typeface="Meiryo UI" panose="020B0604030504040204" pitchFamily="50" charset="-128"/>
                          <a:ea typeface="Meiryo UI" panose="020B0604030504040204" pitchFamily="50" charset="-128"/>
                        </a:rPr>
                        <a:t>25</a:t>
                      </a:r>
                      <a:r>
                        <a:rPr kumimoji="1" lang="ja-JP" altLang="en-US" sz="1200" b="1" dirty="0" smtClean="0">
                          <a:latin typeface="Meiryo UI" panose="020B0604030504040204" pitchFamily="50" charset="-128"/>
                          <a:ea typeface="Meiryo UI" panose="020B0604030504040204" pitchFamily="50" charset="-128"/>
                        </a:rPr>
                        <a:t>位</a:t>
                      </a:r>
                      <a:endParaRPr kumimoji="1" lang="ja-JP" altLang="en-US" sz="1200" b="1" dirty="0">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38</a:t>
                      </a:r>
                      <a:r>
                        <a:rPr kumimoji="1" lang="ja-JP" altLang="en-US" sz="1200" dirty="0" smtClean="0">
                          <a:latin typeface="Meiryo UI" panose="020B0604030504040204" pitchFamily="50" charset="-128"/>
                          <a:ea typeface="Meiryo UI" panose="020B0604030504040204" pitchFamily="50" charset="-128"/>
                        </a:rPr>
                        <a:t>位</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rPr>
                        <a:t>ロンドン</a:t>
                      </a:r>
                      <a:endParaRPr kumimoji="1" lang="ja-JP" altLang="en-US" sz="1200" dirty="0">
                        <a:latin typeface="Meiryo UI" panose="020B0604030504040204" pitchFamily="50" charset="-128"/>
                        <a:ea typeface="Meiryo UI" panose="020B0604030504040204" pitchFamily="50" charset="-128"/>
                      </a:endParaRPr>
                    </a:p>
                  </a:txBody>
                  <a:tcPr anchor="ctr"/>
                </a:tc>
              </a:tr>
              <a:tr h="340837">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latin typeface="Meiryo UI" panose="020B0604030504040204" pitchFamily="50" charset="-128"/>
                          <a:ea typeface="Meiryo UI" panose="020B0604030504040204" pitchFamily="50" charset="-128"/>
                        </a:rPr>
                        <a:t>生活者</a:t>
                      </a:r>
                      <a:endParaRPr kumimoji="1" lang="ja-JP" altLang="en-US" sz="12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tcPr>
                </a:tc>
                <a:tc>
                  <a:txBody>
                    <a:bodyPr/>
                    <a:lstStyle/>
                    <a:p>
                      <a:pPr algn="r"/>
                      <a:r>
                        <a:rPr kumimoji="1" lang="en-US" altLang="ja-JP" sz="1200" dirty="0" smtClean="0">
                          <a:latin typeface="Meiryo UI" panose="020B0604030504040204" pitchFamily="50" charset="-128"/>
                          <a:ea typeface="Meiryo UI" panose="020B0604030504040204" pitchFamily="50" charset="-128"/>
                        </a:rPr>
                        <a:t>8</a:t>
                      </a:r>
                      <a:r>
                        <a:rPr kumimoji="1" lang="ja-JP" altLang="en-US" sz="1200" dirty="0" smtClean="0">
                          <a:latin typeface="Meiryo UI" panose="020B0604030504040204" pitchFamily="50" charset="-128"/>
                          <a:ea typeface="Meiryo UI" panose="020B0604030504040204" pitchFamily="50" charset="-128"/>
                        </a:rPr>
                        <a:t>位</a:t>
                      </a:r>
                      <a:endParaRPr kumimoji="1" lang="ja-JP" altLang="en-US" sz="12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tcPr>
                </a:tc>
                <a:tc>
                  <a:txBody>
                    <a:bodyPr/>
                    <a:lstStyle/>
                    <a:p>
                      <a:pPr algn="r"/>
                      <a:r>
                        <a:rPr kumimoji="1" lang="en-US" altLang="ja-JP" sz="1200" b="1" dirty="0" smtClean="0">
                          <a:latin typeface="Meiryo UI" panose="020B0604030504040204" pitchFamily="50" charset="-128"/>
                          <a:ea typeface="Meiryo UI" panose="020B0604030504040204" pitchFamily="50" charset="-128"/>
                        </a:rPr>
                        <a:t>20</a:t>
                      </a:r>
                      <a:r>
                        <a:rPr kumimoji="1" lang="ja-JP" altLang="en-US" sz="1200" b="1" dirty="0" smtClean="0">
                          <a:latin typeface="Meiryo UI" panose="020B0604030504040204" pitchFamily="50" charset="-128"/>
                          <a:ea typeface="Meiryo UI" panose="020B0604030504040204" pitchFamily="50" charset="-128"/>
                        </a:rPr>
                        <a:t>位</a:t>
                      </a:r>
                      <a:endParaRPr kumimoji="1" lang="ja-JP" altLang="en-US" sz="1200" b="1" dirty="0">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27</a:t>
                      </a:r>
                      <a:r>
                        <a:rPr kumimoji="1" lang="ja-JP" altLang="en-US" sz="1200" dirty="0" smtClean="0">
                          <a:latin typeface="Meiryo UI" panose="020B0604030504040204" pitchFamily="50" charset="-128"/>
                          <a:ea typeface="Meiryo UI" panose="020B0604030504040204" pitchFamily="50" charset="-128"/>
                        </a:rPr>
                        <a:t>位</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rPr>
                        <a:t>パリ</a:t>
                      </a:r>
                      <a:endParaRPr kumimoji="1" lang="ja-JP" altLang="en-US" sz="1200" dirty="0">
                        <a:latin typeface="Meiryo UI" panose="020B0604030504040204" pitchFamily="50" charset="-128"/>
                        <a:ea typeface="Meiryo UI" panose="020B0604030504040204" pitchFamily="50" charset="-128"/>
                      </a:endParaRPr>
                    </a:p>
                  </a:txBody>
                  <a:tcPr anchor="ctr"/>
                </a:tc>
              </a:tr>
            </a:tbl>
          </a:graphicData>
        </a:graphic>
      </p:graphicFrame>
      <p:sp>
        <p:nvSpPr>
          <p:cNvPr id="23" name="正方形/長方形 22"/>
          <p:cNvSpPr/>
          <p:nvPr/>
        </p:nvSpPr>
        <p:spPr>
          <a:xfrm>
            <a:off x="3764010" y="5733272"/>
            <a:ext cx="720000" cy="144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a:solidFill>
                  <a:srgbClr val="000000"/>
                </a:solidFill>
                <a:latin typeface="ＭＳ Ｐゴシック" pitchFamily="50" charset="-128"/>
                <a:ea typeface="Meiryo UI" pitchFamily="50" charset="-128"/>
                <a:cs typeface="Meiryo UI" pitchFamily="50" charset="-128"/>
              </a:rPr>
              <a:t>基本データ</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　＜世界における大阪のポジション①＞</a:t>
            </a:r>
            <a:endParaRPr kumimoji="0" lang="en-US" altLang="ja-JP" sz="2000" kern="0" dirty="0">
              <a:solidFill>
                <a:srgbClr val="000000"/>
              </a:solidFill>
              <a:latin typeface="ＭＳ Ｐゴシック" pitchFamily="50" charset="-128"/>
              <a:ea typeface="Meiryo UI" pitchFamily="50" charset="-128"/>
              <a:cs typeface="Meiryo UI" pitchFamily="50" charset="-128"/>
            </a:endParaRPr>
          </a:p>
        </p:txBody>
      </p:sp>
      <p:sp>
        <p:nvSpPr>
          <p:cNvPr id="25" name="Text Box 11"/>
          <p:cNvSpPr txBox="1">
            <a:spLocks noChangeArrowheads="1"/>
          </p:cNvSpPr>
          <p:nvPr/>
        </p:nvSpPr>
        <p:spPr bwMode="auto">
          <a:xfrm>
            <a:off x="4682776" y="634543"/>
            <a:ext cx="41760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3200">
                <a:solidFill>
                  <a:schemeClr val="tx1"/>
                </a:solidFill>
                <a:latin typeface="Arial" charset="0"/>
                <a:ea typeface="ＭＳ Ｐゴシック" pitchFamily="50" charset="-128"/>
              </a:defRPr>
            </a:lvl1pPr>
            <a:lvl2pPr>
              <a:defRPr kumimoji="1" sz="2800">
                <a:solidFill>
                  <a:schemeClr val="tx1"/>
                </a:solidFill>
                <a:latin typeface="Arial" charset="0"/>
                <a:ea typeface="ＭＳ Ｐゴシック" pitchFamily="50" charset="-128"/>
              </a:defRPr>
            </a:lvl2pPr>
            <a:lvl3pPr>
              <a:defRPr kumimoji="1" sz="2400">
                <a:solidFill>
                  <a:schemeClr val="tx1"/>
                </a:solidFill>
                <a:latin typeface="Arial" charset="0"/>
                <a:ea typeface="ＭＳ Ｐゴシック" pitchFamily="50" charset="-128"/>
              </a:defRPr>
            </a:lvl3pPr>
            <a:lvl4pPr>
              <a:defRPr kumimoji="1" sz="2000">
                <a:solidFill>
                  <a:schemeClr val="tx1"/>
                </a:solidFill>
                <a:latin typeface="Arial" charset="0"/>
                <a:ea typeface="ＭＳ Ｐゴシック" pitchFamily="50" charset="-128"/>
              </a:defRPr>
            </a:lvl4pPr>
            <a:lvl5pPr>
              <a:defRPr kumimoji="1" sz="2000">
                <a:solidFill>
                  <a:schemeClr val="tx1"/>
                </a:solidFill>
                <a:latin typeface="Arial" charset="0"/>
                <a:ea typeface="ＭＳ Ｐゴシック" pitchFamily="50" charset="-128"/>
              </a:defRPr>
            </a:lvl5pPr>
            <a:lvl6pPr eaLnBrk="0" hangingPunct="0">
              <a:defRPr kumimoji="1" sz="2000">
                <a:solidFill>
                  <a:schemeClr val="tx1"/>
                </a:solidFill>
                <a:latin typeface="Arial" charset="0"/>
                <a:ea typeface="ＭＳ Ｐゴシック" pitchFamily="50" charset="-128"/>
              </a:defRPr>
            </a:lvl6pPr>
            <a:lvl7pPr eaLnBrk="0" hangingPunct="0">
              <a:defRPr kumimoji="1" sz="2000">
                <a:solidFill>
                  <a:schemeClr val="tx1"/>
                </a:solidFill>
                <a:latin typeface="Arial" charset="0"/>
                <a:ea typeface="ＭＳ Ｐゴシック" pitchFamily="50" charset="-128"/>
              </a:defRPr>
            </a:lvl7pPr>
            <a:lvl8pPr eaLnBrk="0" hangingPunct="0">
              <a:defRPr kumimoji="1" sz="2000">
                <a:solidFill>
                  <a:schemeClr val="tx1"/>
                </a:solidFill>
                <a:latin typeface="Arial" charset="0"/>
                <a:ea typeface="ＭＳ Ｐゴシック" pitchFamily="50" charset="-128"/>
              </a:defRPr>
            </a:lvl8pPr>
            <a:lvl9pPr eaLnBrk="0" hangingPunct="0">
              <a:defRPr kumimoji="1" sz="2000">
                <a:solidFill>
                  <a:schemeClr val="tx1"/>
                </a:solidFill>
                <a:latin typeface="Arial" charset="0"/>
                <a:ea typeface="ＭＳ Ｐゴシック" pitchFamily="50" charset="-128"/>
              </a:defRPr>
            </a:lvl9pPr>
          </a:lstStyle>
          <a:p>
            <a:pPr marL="285750" indent="-285750">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rPr>
              <a:t>民間調査による都市ランキングで大阪は、直近年でやや順位を上げているものの、</a:t>
            </a:r>
            <a:r>
              <a:rPr lang="en-US" altLang="ja-JP" sz="1600" dirty="0" smtClean="0">
                <a:latin typeface="Meiryo UI" panose="020B0604030504040204" pitchFamily="50" charset="-128"/>
                <a:ea typeface="Meiryo UI" panose="020B0604030504040204" pitchFamily="50" charset="-128"/>
              </a:rPr>
              <a:t>40</a:t>
            </a:r>
            <a:r>
              <a:rPr lang="ja-JP" altLang="en-US" sz="1600" dirty="0" smtClean="0">
                <a:latin typeface="Meiryo UI" panose="020B0604030504040204" pitchFamily="50" charset="-128"/>
                <a:ea typeface="Meiryo UI" panose="020B0604030504040204" pitchFamily="50" charset="-128"/>
              </a:rPr>
              <a:t>都市中</a:t>
            </a:r>
            <a:r>
              <a:rPr lang="en-US" altLang="ja-JP" sz="1600" dirty="0" smtClean="0">
                <a:latin typeface="Meiryo UI" panose="020B0604030504040204" pitchFamily="50" charset="-128"/>
                <a:ea typeface="Meiryo UI" panose="020B0604030504040204" pitchFamily="50" charset="-128"/>
              </a:rPr>
              <a:t>24</a:t>
            </a:r>
            <a:r>
              <a:rPr lang="ja-JP" altLang="en-US" sz="1600" dirty="0" smtClean="0">
                <a:latin typeface="Meiryo UI" panose="020B0604030504040204" pitchFamily="50" charset="-128"/>
                <a:ea typeface="Meiryo UI" panose="020B0604030504040204" pitchFamily="50" charset="-128"/>
              </a:rPr>
              <a:t>位にとどまっている。</a:t>
            </a:r>
            <a:endParaRPr lang="en-US" altLang="ja-JP" sz="16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en-US" altLang="ja-JP" sz="8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rPr>
              <a:t>分野</a:t>
            </a:r>
            <a:r>
              <a:rPr lang="ja-JP" altLang="en-US" sz="1600" dirty="0" smtClean="0">
                <a:latin typeface="Meiryo UI" panose="020B0604030504040204" pitchFamily="50" charset="-128"/>
                <a:ea typeface="Meiryo UI" panose="020B0604030504040204" pitchFamily="50" charset="-128"/>
              </a:rPr>
              <a:t>別、アクター別でも中間（</a:t>
            </a:r>
            <a:r>
              <a:rPr lang="en-US" altLang="ja-JP" sz="1600" dirty="0" smtClean="0">
                <a:latin typeface="Meiryo UI" panose="020B0604030504040204" pitchFamily="50" charset="-128"/>
                <a:ea typeface="Meiryo UI" panose="020B0604030504040204" pitchFamily="50" charset="-128"/>
              </a:rPr>
              <a:t>20</a:t>
            </a:r>
            <a:r>
              <a:rPr lang="ja-JP" altLang="en-US" sz="1600" dirty="0" smtClean="0">
                <a:latin typeface="Meiryo UI" panose="020B0604030504040204" pitchFamily="50" charset="-128"/>
                <a:ea typeface="Meiryo UI" panose="020B0604030504040204" pitchFamily="50" charset="-128"/>
              </a:rPr>
              <a:t>位）を下回る指標が多い。</a:t>
            </a:r>
            <a:endParaRPr lang="ja-JP" altLang="en-US" sz="1600" dirty="0">
              <a:latin typeface="Meiryo UI" panose="020B0604030504040204" pitchFamily="50" charset="-128"/>
              <a:ea typeface="Meiryo UI" panose="020B0604030504040204" pitchFamily="50" charset="-128"/>
            </a:endParaRPr>
          </a:p>
        </p:txBody>
      </p:sp>
      <p:sp>
        <p:nvSpPr>
          <p:cNvPr id="22" name="正方形/長方形 21"/>
          <p:cNvSpPr/>
          <p:nvPr/>
        </p:nvSpPr>
        <p:spPr>
          <a:xfrm>
            <a:off x="685160" y="520078"/>
            <a:ext cx="3454792" cy="338554"/>
          </a:xfrm>
          <a:prstGeom prst="rect">
            <a:avLst/>
          </a:prstGeom>
        </p:spPr>
        <p:txBody>
          <a:bodyPr wrap="none">
            <a:spAutoFit/>
          </a:bodyPr>
          <a:lstStyle/>
          <a:p>
            <a:r>
              <a:rPr kumimoji="0" lang="ja-JP" altLang="en-US" sz="1600" b="1" kern="0" dirty="0" smtClean="0">
                <a:solidFill>
                  <a:srgbClr val="000000"/>
                </a:solidFill>
                <a:latin typeface="ＭＳ Ｐゴシック" pitchFamily="50" charset="-128"/>
                <a:ea typeface="Meiryo UI" pitchFamily="50" charset="-128"/>
                <a:cs typeface="Meiryo UI" pitchFamily="50" charset="-128"/>
              </a:rPr>
              <a:t>世界の都市総合力ランキング（推移）</a:t>
            </a:r>
            <a:endParaRPr lang="ja-JP" altLang="en-US" sz="1600" b="1" dirty="0"/>
          </a:p>
        </p:txBody>
      </p:sp>
      <p:sp>
        <p:nvSpPr>
          <p:cNvPr id="27" name="正方形/長方形 26"/>
          <p:cNvSpPr/>
          <p:nvPr/>
        </p:nvSpPr>
        <p:spPr>
          <a:xfrm>
            <a:off x="5215379" y="2229417"/>
            <a:ext cx="3389069" cy="307777"/>
          </a:xfrm>
          <a:prstGeom prst="rect">
            <a:avLst/>
          </a:prstGeom>
        </p:spPr>
        <p:txBody>
          <a:bodyPr wrap="none">
            <a:spAutoFit/>
          </a:bodyPr>
          <a:lstStyle/>
          <a:p>
            <a:r>
              <a:rPr kumimoji="0" lang="ja-JP" altLang="en-US" sz="1400" b="1" kern="0" dirty="0" smtClean="0">
                <a:solidFill>
                  <a:srgbClr val="000000"/>
                </a:solidFill>
                <a:latin typeface="Meiryo UI" panose="020B0604030504040204" pitchFamily="50" charset="-128"/>
                <a:ea typeface="Meiryo UI" panose="020B0604030504040204" pitchFamily="50" charset="-128"/>
                <a:cs typeface="Meiryo UI" pitchFamily="50" charset="-128"/>
              </a:rPr>
              <a:t>日本３都市の分野別ランキング</a:t>
            </a:r>
            <a:r>
              <a:rPr kumimoji="0" lang="ja-JP" altLang="en-US" sz="1200" b="1"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kumimoji="0" lang="en-US" altLang="ja-JP" sz="1200" b="1" kern="0" dirty="0" smtClean="0">
                <a:solidFill>
                  <a:srgbClr val="000000"/>
                </a:solidFill>
                <a:latin typeface="Meiryo UI" panose="020B0604030504040204" pitchFamily="50" charset="-128"/>
                <a:ea typeface="Meiryo UI" panose="020B0604030504040204" pitchFamily="50" charset="-128"/>
                <a:cs typeface="Meiryo UI" pitchFamily="50" charset="-128"/>
              </a:rPr>
              <a:t>2015</a:t>
            </a:r>
            <a:r>
              <a:rPr kumimoji="0" lang="ja-JP" altLang="en-US" sz="1200" b="1" kern="0" dirty="0" smtClean="0">
                <a:solidFill>
                  <a:srgbClr val="000000"/>
                </a:solidFill>
                <a:latin typeface="Meiryo UI" panose="020B0604030504040204" pitchFamily="50" charset="-128"/>
                <a:ea typeface="Meiryo UI" panose="020B0604030504040204" pitchFamily="50" charset="-128"/>
                <a:cs typeface="Meiryo UI" pitchFamily="50" charset="-128"/>
              </a:rPr>
              <a:t>年）</a:t>
            </a:r>
            <a:endParaRPr lang="ja-JP" altLang="en-US" sz="1200" b="1" dirty="0">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4818346" y="6639254"/>
            <a:ext cx="1563248" cy="230832"/>
          </a:xfrm>
          <a:prstGeom prst="rect">
            <a:avLst/>
          </a:prstGeom>
          <a:noFill/>
        </p:spPr>
        <p:txBody>
          <a:bodyPr wrap="none" rtlCol="0">
            <a:spAutoFit/>
          </a:bodyPr>
          <a:lstStyle/>
          <a:p>
            <a:r>
              <a:rPr kumimoji="1" lang="en-US" altLang="ja-JP" sz="900" dirty="0" smtClean="0"/>
              <a:t>※</a:t>
            </a:r>
            <a:r>
              <a:rPr kumimoji="1" lang="ja-JP" altLang="en-US" sz="900" dirty="0" smtClean="0"/>
              <a:t>大阪の網掛けは</a:t>
            </a:r>
            <a:r>
              <a:rPr kumimoji="1" lang="en-US" altLang="ja-JP" sz="900" dirty="0" smtClean="0"/>
              <a:t>20</a:t>
            </a:r>
            <a:r>
              <a:rPr kumimoji="1" lang="ja-JP" altLang="en-US" sz="900" dirty="0" smtClean="0"/>
              <a:t>位以下</a:t>
            </a:r>
            <a:endParaRPr kumimoji="1" lang="ja-JP" altLang="en-US" sz="900" dirty="0"/>
          </a:p>
        </p:txBody>
      </p:sp>
      <p:sp>
        <p:nvSpPr>
          <p:cNvPr id="30" name="スライド番号プレースホルダー 2"/>
          <p:cNvSpPr>
            <a:spLocks noGrp="1"/>
          </p:cNvSpPr>
          <p:nvPr>
            <p:ph type="sldNum" sz="quarter" idx="12"/>
          </p:nvPr>
        </p:nvSpPr>
        <p:spPr bwMode="auto">
          <a:xfrm>
            <a:off x="8778585"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13</a:t>
            </a:fld>
            <a:endParaRPr lang="en-US" altLang="ja-JP">
              <a:solidFill>
                <a:srgbClr val="898989"/>
              </a:solidFill>
            </a:endParaRPr>
          </a:p>
        </p:txBody>
      </p:sp>
      <p:sp>
        <p:nvSpPr>
          <p:cNvPr id="21" name="正方形/長方形 20"/>
          <p:cNvSpPr/>
          <p:nvPr/>
        </p:nvSpPr>
        <p:spPr>
          <a:xfrm>
            <a:off x="-52796" y="6591882"/>
            <a:ext cx="4171335" cy="246221"/>
          </a:xfrm>
          <a:prstGeom prst="rect">
            <a:avLst/>
          </a:prstGeom>
        </p:spPr>
        <p:txBody>
          <a:bodyPr wrap="none">
            <a:spAutoFit/>
          </a:bodyPr>
          <a:lstStyle/>
          <a:p>
            <a:pPr lvl="0" algn="ctr"/>
            <a:r>
              <a:rPr kumimoji="0" lang="ja-JP" altLang="en-US" sz="1000" kern="0" dirty="0" smtClean="0">
                <a:solidFill>
                  <a:srgbClr val="000000"/>
                </a:solidFill>
                <a:latin typeface="Meiryo UI" panose="020B0604030504040204" pitchFamily="50" charset="-128"/>
                <a:ea typeface="Meiryo UI" panose="020B0604030504040204" pitchFamily="50" charset="-128"/>
                <a:cs typeface="Meiryo UI" pitchFamily="50" charset="-128"/>
              </a:rPr>
              <a:t>出典：</a:t>
            </a:r>
            <a:r>
              <a:rPr kumimoji="0" lang="ja-JP" altLang="en-US" sz="1000" kern="0" dirty="0">
                <a:solidFill>
                  <a:srgbClr val="000000"/>
                </a:solidFill>
                <a:latin typeface="Meiryo UI" panose="020B0604030504040204" pitchFamily="50" charset="-128"/>
                <a:ea typeface="Meiryo UI" panose="020B0604030504040204" pitchFamily="50" charset="-128"/>
                <a:cs typeface="Meiryo UI" pitchFamily="50" charset="-128"/>
              </a:rPr>
              <a:t>世界</a:t>
            </a:r>
            <a:r>
              <a:rPr kumimoji="0" lang="ja-JP" altLang="en-US" sz="1000" kern="0" dirty="0" smtClean="0">
                <a:solidFill>
                  <a:srgbClr val="000000"/>
                </a:solidFill>
                <a:latin typeface="Meiryo UI" panose="020B0604030504040204" pitchFamily="50" charset="-128"/>
                <a:ea typeface="Meiryo UI" panose="020B0604030504040204" pitchFamily="50" charset="-128"/>
                <a:cs typeface="Meiryo UI" pitchFamily="50" charset="-128"/>
              </a:rPr>
              <a:t>の都市総合力ランキング</a:t>
            </a:r>
            <a:r>
              <a:rPr kumimoji="0" lang="en-US" altLang="ja-JP" sz="1000" kern="0" dirty="0" smtClean="0">
                <a:solidFill>
                  <a:srgbClr val="000000"/>
                </a:solidFill>
                <a:latin typeface="Meiryo UI" panose="020B0604030504040204" pitchFamily="50" charset="-128"/>
                <a:ea typeface="Meiryo UI" panose="020B0604030504040204" pitchFamily="50" charset="-128"/>
                <a:cs typeface="Meiryo UI" pitchFamily="50" charset="-128"/>
              </a:rPr>
              <a:t>2015</a:t>
            </a:r>
            <a:r>
              <a:rPr kumimoji="0" lang="ja-JP" altLang="en-US" sz="1000" kern="0" dirty="0" smtClean="0">
                <a:solidFill>
                  <a:srgbClr val="000000"/>
                </a:solidFill>
                <a:latin typeface="Meiryo UI" panose="020B0604030504040204" pitchFamily="50" charset="-128"/>
                <a:ea typeface="Meiryo UI" panose="020B0604030504040204" pitchFamily="50" charset="-128"/>
                <a:cs typeface="Meiryo UI" pitchFamily="50" charset="-128"/>
              </a:rPr>
              <a:t>（森記念財団都市戦略研究所）</a:t>
            </a:r>
            <a:endParaRPr lang="ja-JP" altLang="en-US" sz="10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77540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mori-m-foundation.or.jp/pdf/04_Tbl_FuncRank_j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6" y="764704"/>
            <a:ext cx="4291803" cy="5688000"/>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a:solidFill>
                  <a:srgbClr val="000000"/>
                </a:solidFill>
                <a:latin typeface="ＭＳ Ｐゴシック" pitchFamily="50" charset="-128"/>
                <a:ea typeface="Meiryo UI" pitchFamily="50" charset="-128"/>
                <a:cs typeface="Meiryo UI" pitchFamily="50" charset="-128"/>
              </a:rPr>
              <a:t>基本データ</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　＜世界における大阪のポジション②＞</a:t>
            </a:r>
            <a:endParaRPr kumimoji="0" lang="en-US" altLang="ja-JP" sz="2000" kern="0" dirty="0">
              <a:solidFill>
                <a:srgbClr val="000000"/>
              </a:solidFill>
              <a:latin typeface="ＭＳ Ｐゴシック" pitchFamily="50" charset="-128"/>
              <a:ea typeface="Meiryo UI" pitchFamily="50" charset="-128"/>
              <a:cs typeface="Meiryo UI" pitchFamily="50" charset="-128"/>
            </a:endParaRPr>
          </a:p>
        </p:txBody>
      </p:sp>
      <p:sp>
        <p:nvSpPr>
          <p:cNvPr id="6" name="正方形/長方形 5"/>
          <p:cNvSpPr/>
          <p:nvPr/>
        </p:nvSpPr>
        <p:spPr>
          <a:xfrm>
            <a:off x="1755324" y="4769111"/>
            <a:ext cx="648000" cy="10800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375470" y="4121039"/>
            <a:ext cx="648000" cy="10800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30" name="Picture 6" descr="http://mori-m-foundation.or.jp/pdf/05_Tbl_ActRank_j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5001" y="764704"/>
            <a:ext cx="4291804" cy="5688000"/>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375470" y="1260809"/>
            <a:ext cx="648000" cy="108000"/>
          </a:xfrm>
          <a:prstGeom prst="rect">
            <a:avLst/>
          </a:pr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1067497" y="2676667"/>
            <a:ext cx="648000" cy="10800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3127936" y="5025339"/>
            <a:ext cx="648000" cy="10800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2439624" y="3205025"/>
            <a:ext cx="648000" cy="10800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4836179" y="4373055"/>
            <a:ext cx="792000" cy="10800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5660071" y="3068960"/>
            <a:ext cx="792000" cy="10800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3815727" y="4897225"/>
            <a:ext cx="648000" cy="10800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6484500" y="4248704"/>
            <a:ext cx="792000" cy="10800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7308392" y="4381006"/>
            <a:ext cx="792000" cy="10800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8124782" y="3729195"/>
            <a:ext cx="792000" cy="10800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375470" y="5033290"/>
            <a:ext cx="648000" cy="108000"/>
          </a:xfrm>
          <a:prstGeom prst="rect">
            <a:avLst/>
          </a:pr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1067497" y="1388923"/>
            <a:ext cx="648000" cy="108000"/>
          </a:xfrm>
          <a:prstGeom prst="rect">
            <a:avLst/>
          </a:pr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1755324" y="1772816"/>
            <a:ext cx="648000" cy="108000"/>
          </a:xfrm>
          <a:prstGeom prst="rect">
            <a:avLst/>
          </a:pr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3815727" y="2552765"/>
            <a:ext cx="648000" cy="108000"/>
          </a:xfrm>
          <a:prstGeom prst="rect">
            <a:avLst/>
          </a:pr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3127936" y="2812732"/>
            <a:ext cx="648000" cy="108000"/>
          </a:xfrm>
          <a:prstGeom prst="rect">
            <a:avLst/>
          </a:pr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1755324" y="6201320"/>
            <a:ext cx="648000" cy="108000"/>
          </a:xfrm>
          <a:prstGeom prst="rect">
            <a:avLst/>
          </a:pr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1067497" y="4509120"/>
            <a:ext cx="648000" cy="108000"/>
          </a:xfrm>
          <a:prstGeom prst="rect">
            <a:avLst/>
          </a:pr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4844202" y="2168872"/>
            <a:ext cx="792000" cy="108000"/>
          </a:xfrm>
          <a:prstGeom prst="rect">
            <a:avLst/>
          </a:pr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3815727" y="5805264"/>
            <a:ext cx="648000" cy="108000"/>
          </a:xfrm>
          <a:prstGeom prst="rect">
            <a:avLst/>
          </a:pr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2439624" y="3469204"/>
            <a:ext cx="648000" cy="108000"/>
          </a:xfrm>
          <a:prstGeom prst="rect">
            <a:avLst/>
          </a:pr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3127936" y="3980762"/>
            <a:ext cx="648000" cy="108000"/>
          </a:xfrm>
          <a:prstGeom prst="rect">
            <a:avLst/>
          </a:pr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2439624" y="3073707"/>
            <a:ext cx="648000" cy="108000"/>
          </a:xfrm>
          <a:prstGeom prst="rect">
            <a:avLst/>
          </a:pr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4844130" y="5289069"/>
            <a:ext cx="792000" cy="108000"/>
          </a:xfrm>
          <a:prstGeom prst="rect">
            <a:avLst/>
          </a:pr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6483963" y="4633046"/>
            <a:ext cx="792000" cy="108000"/>
          </a:xfrm>
          <a:prstGeom prst="rect">
            <a:avLst/>
          </a:pr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6484500" y="2160921"/>
            <a:ext cx="792000" cy="108000"/>
          </a:xfrm>
          <a:prstGeom prst="rect">
            <a:avLst/>
          </a:pr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7316343" y="1900930"/>
            <a:ext cx="792000" cy="108000"/>
          </a:xfrm>
          <a:prstGeom prst="rect">
            <a:avLst/>
          </a:pr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7308392" y="6073206"/>
            <a:ext cx="792000" cy="108000"/>
          </a:xfrm>
          <a:prstGeom prst="rect">
            <a:avLst/>
          </a:pr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8140684" y="2165109"/>
            <a:ext cx="792000" cy="108000"/>
          </a:xfrm>
          <a:prstGeom prst="rect">
            <a:avLst/>
          </a:pr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8132733" y="4633046"/>
            <a:ext cx="792000" cy="108000"/>
          </a:xfrm>
          <a:prstGeom prst="rect">
            <a:avLst/>
          </a:pr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5660071" y="1517037"/>
            <a:ext cx="792000" cy="108000"/>
          </a:xfrm>
          <a:prstGeom prst="rect">
            <a:avLst/>
          </a:pr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5660159" y="5161404"/>
            <a:ext cx="792000" cy="108000"/>
          </a:xfrm>
          <a:prstGeom prst="rect">
            <a:avLst/>
          </a:pr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スライド番号プレースホルダー 2"/>
          <p:cNvSpPr>
            <a:spLocks noGrp="1"/>
          </p:cNvSpPr>
          <p:nvPr>
            <p:ph type="sldNum" sz="quarter" idx="12"/>
          </p:nvPr>
        </p:nvSpPr>
        <p:spPr bwMode="auto">
          <a:xfrm>
            <a:off x="8777288"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14</a:t>
            </a:fld>
            <a:endParaRPr lang="en-US" altLang="ja-JP">
              <a:solidFill>
                <a:srgbClr val="898989"/>
              </a:solidFill>
            </a:endParaRPr>
          </a:p>
        </p:txBody>
      </p:sp>
      <p:sp>
        <p:nvSpPr>
          <p:cNvPr id="42" name="正方形/長方形 41"/>
          <p:cNvSpPr/>
          <p:nvPr/>
        </p:nvSpPr>
        <p:spPr>
          <a:xfrm>
            <a:off x="58044" y="6591882"/>
            <a:ext cx="4171335" cy="246221"/>
          </a:xfrm>
          <a:prstGeom prst="rect">
            <a:avLst/>
          </a:prstGeom>
        </p:spPr>
        <p:txBody>
          <a:bodyPr wrap="none">
            <a:spAutoFit/>
          </a:bodyPr>
          <a:lstStyle/>
          <a:p>
            <a:pPr lvl="0" algn="ctr"/>
            <a:r>
              <a:rPr kumimoji="0" lang="ja-JP" altLang="en-US" sz="1000" kern="0" dirty="0" smtClean="0">
                <a:solidFill>
                  <a:srgbClr val="000000"/>
                </a:solidFill>
                <a:latin typeface="Meiryo UI" panose="020B0604030504040204" pitchFamily="50" charset="-128"/>
                <a:ea typeface="Meiryo UI" panose="020B0604030504040204" pitchFamily="50" charset="-128"/>
                <a:cs typeface="Meiryo UI" pitchFamily="50" charset="-128"/>
              </a:rPr>
              <a:t>出典：</a:t>
            </a:r>
            <a:r>
              <a:rPr kumimoji="0" lang="ja-JP" altLang="en-US" sz="1000" kern="0" dirty="0">
                <a:solidFill>
                  <a:srgbClr val="000000"/>
                </a:solidFill>
                <a:latin typeface="Meiryo UI" panose="020B0604030504040204" pitchFamily="50" charset="-128"/>
                <a:ea typeface="Meiryo UI" panose="020B0604030504040204" pitchFamily="50" charset="-128"/>
                <a:cs typeface="Meiryo UI" pitchFamily="50" charset="-128"/>
              </a:rPr>
              <a:t>世界</a:t>
            </a:r>
            <a:r>
              <a:rPr kumimoji="0" lang="ja-JP" altLang="en-US" sz="1000" kern="0" dirty="0" smtClean="0">
                <a:solidFill>
                  <a:srgbClr val="000000"/>
                </a:solidFill>
                <a:latin typeface="Meiryo UI" panose="020B0604030504040204" pitchFamily="50" charset="-128"/>
                <a:ea typeface="Meiryo UI" panose="020B0604030504040204" pitchFamily="50" charset="-128"/>
                <a:cs typeface="Meiryo UI" pitchFamily="50" charset="-128"/>
              </a:rPr>
              <a:t>の都市総合力ランキング</a:t>
            </a:r>
            <a:r>
              <a:rPr kumimoji="0" lang="en-US" altLang="ja-JP" sz="1000" kern="0" dirty="0" smtClean="0">
                <a:solidFill>
                  <a:srgbClr val="000000"/>
                </a:solidFill>
                <a:latin typeface="Meiryo UI" panose="020B0604030504040204" pitchFamily="50" charset="-128"/>
                <a:ea typeface="Meiryo UI" panose="020B0604030504040204" pitchFamily="50" charset="-128"/>
                <a:cs typeface="Meiryo UI" pitchFamily="50" charset="-128"/>
              </a:rPr>
              <a:t>2015</a:t>
            </a:r>
            <a:r>
              <a:rPr kumimoji="0" lang="ja-JP" altLang="en-US" sz="1000" kern="0" dirty="0" smtClean="0">
                <a:solidFill>
                  <a:srgbClr val="000000"/>
                </a:solidFill>
                <a:latin typeface="Meiryo UI" panose="020B0604030504040204" pitchFamily="50" charset="-128"/>
                <a:ea typeface="Meiryo UI" panose="020B0604030504040204" pitchFamily="50" charset="-128"/>
                <a:cs typeface="Meiryo UI" pitchFamily="50" charset="-128"/>
              </a:rPr>
              <a:t>（森記念財団都市戦略研究所）</a:t>
            </a:r>
            <a:endParaRPr lang="ja-JP" altLang="en-US" sz="1000" dirty="0">
              <a:solidFill>
                <a:prstClr val="black"/>
              </a:solidFill>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481399" y="504382"/>
            <a:ext cx="4131259" cy="230832"/>
          </a:xfrm>
          <a:prstGeom prst="rect">
            <a:avLst/>
          </a:prstGeom>
          <a:noFill/>
        </p:spPr>
        <p:txBody>
          <a:bodyPr wrap="none" rtlCol="0">
            <a:spAutoFit/>
          </a:bodyPr>
          <a:lstStyle/>
          <a:p>
            <a:r>
              <a:rPr kumimoji="1" lang="ja-JP" altLang="en-US" sz="900" dirty="0" smtClean="0">
                <a:latin typeface="Meiryo UI" pitchFamily="50" charset="-128"/>
                <a:ea typeface="Meiryo UI" pitchFamily="50" charset="-128"/>
                <a:cs typeface="Meiryo UI" pitchFamily="50" charset="-128"/>
              </a:rPr>
              <a:t>経済　 　　  研究・開発　　文化・交流　       住居　          環境     　交通・アクセス</a:t>
            </a:r>
            <a:endParaRPr kumimoji="1" lang="ja-JP" altLang="en-US" sz="900" dirty="0">
              <a:latin typeface="Meiryo UI" pitchFamily="50" charset="-128"/>
              <a:ea typeface="Meiryo UI" pitchFamily="50" charset="-128"/>
              <a:cs typeface="Meiryo UI" pitchFamily="50" charset="-128"/>
            </a:endParaRPr>
          </a:p>
        </p:txBody>
      </p:sp>
      <p:sp>
        <p:nvSpPr>
          <p:cNvPr id="44" name="テキスト ボックス 43"/>
          <p:cNvSpPr txBox="1"/>
          <p:nvPr/>
        </p:nvSpPr>
        <p:spPr>
          <a:xfrm>
            <a:off x="5076056" y="507115"/>
            <a:ext cx="3728906" cy="230832"/>
          </a:xfrm>
          <a:prstGeom prst="rect">
            <a:avLst/>
          </a:prstGeom>
          <a:noFill/>
        </p:spPr>
        <p:txBody>
          <a:bodyPr wrap="none" rtlCol="0">
            <a:spAutoFit/>
          </a:bodyPr>
          <a:lstStyle/>
          <a:p>
            <a:r>
              <a:rPr lang="ja-JP" altLang="en-US" sz="900" dirty="0">
                <a:latin typeface="Meiryo UI" pitchFamily="50" charset="-128"/>
                <a:ea typeface="Meiryo UI" pitchFamily="50" charset="-128"/>
                <a:cs typeface="Meiryo UI" pitchFamily="50" charset="-128"/>
              </a:rPr>
              <a:t>経営者</a:t>
            </a:r>
            <a:r>
              <a:rPr kumimoji="1" lang="ja-JP" altLang="en-US" sz="900" dirty="0" smtClean="0">
                <a:latin typeface="Meiryo UI" pitchFamily="50" charset="-128"/>
                <a:ea typeface="Meiryo UI" pitchFamily="50" charset="-128"/>
                <a:cs typeface="Meiryo UI" pitchFamily="50" charset="-128"/>
              </a:rPr>
              <a:t>　 　　 研究者　　　　　　　アーティスト　  　   観光客　          生活者</a:t>
            </a:r>
            <a:endParaRPr kumimoji="1" lang="ja-JP" altLang="en-US" sz="9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544107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956867" y="2420888"/>
            <a:ext cx="5097870" cy="1877437"/>
          </a:xfrm>
          <a:prstGeom prst="rect">
            <a:avLst/>
          </a:prstGeom>
          <a:noFill/>
        </p:spPr>
        <p:txBody>
          <a:bodyPr wrap="none" rtlCol="0">
            <a:spAutoFit/>
          </a:bodyPr>
          <a:lstStyle/>
          <a:p>
            <a:pPr algn="ctr"/>
            <a:r>
              <a:rPr lang="ja-JP" altLang="en-US" sz="4000" dirty="0" smtClean="0">
                <a:latin typeface="Meiryo UI" pitchFamily="50" charset="-128"/>
                <a:ea typeface="Meiryo UI" pitchFamily="50" charset="-128"/>
                <a:cs typeface="Meiryo UI" pitchFamily="50" charset="-128"/>
              </a:rPr>
              <a:t>１．大阪の現状と課題</a:t>
            </a:r>
            <a:endParaRPr lang="en-US" altLang="ja-JP" sz="4000" dirty="0" smtClean="0">
              <a:latin typeface="Meiryo UI" pitchFamily="50" charset="-128"/>
              <a:ea typeface="Meiryo UI" pitchFamily="50" charset="-128"/>
              <a:cs typeface="Meiryo UI" pitchFamily="50" charset="-128"/>
            </a:endParaRPr>
          </a:p>
          <a:p>
            <a:pPr algn="ctr"/>
            <a:endParaRPr lang="en-US" altLang="ja-JP" sz="4000" dirty="0" smtClean="0">
              <a:latin typeface="Meiryo UI" pitchFamily="50" charset="-128"/>
              <a:ea typeface="Meiryo UI" pitchFamily="50" charset="-128"/>
              <a:cs typeface="Meiryo UI" pitchFamily="50" charset="-128"/>
            </a:endParaRPr>
          </a:p>
          <a:p>
            <a:pPr algn="ctr"/>
            <a:r>
              <a:rPr lang="en-US" altLang="ja-JP" sz="3600" dirty="0" smtClean="0">
                <a:latin typeface="Meiryo UI" pitchFamily="50" charset="-128"/>
                <a:ea typeface="Meiryo UI" pitchFamily="50" charset="-128"/>
                <a:cs typeface="Meiryo UI" pitchFamily="50" charset="-128"/>
              </a:rPr>
              <a:t>(2)</a:t>
            </a:r>
            <a:r>
              <a:rPr lang="ja-JP" altLang="en-US" sz="3600" dirty="0" smtClean="0">
                <a:latin typeface="Meiryo UI" pitchFamily="50" charset="-128"/>
                <a:ea typeface="Meiryo UI" pitchFamily="50" charset="-128"/>
                <a:cs typeface="Meiryo UI" pitchFamily="50" charset="-128"/>
              </a:rPr>
              <a:t>分野別の状況</a:t>
            </a:r>
            <a:endParaRPr lang="en-US" altLang="ja-JP" sz="3600" dirty="0" smtClean="0">
              <a:latin typeface="Meiryo UI" pitchFamily="50" charset="-128"/>
              <a:ea typeface="Meiryo UI" pitchFamily="50" charset="-128"/>
              <a:cs typeface="Meiryo UI" pitchFamily="50" charset="-128"/>
            </a:endParaRPr>
          </a:p>
        </p:txBody>
      </p:sp>
      <p:sp>
        <p:nvSpPr>
          <p:cNvPr id="3" name="スライド番号プレースホルダー 2"/>
          <p:cNvSpPr txBox="1">
            <a:spLocks/>
          </p:cNvSpPr>
          <p:nvPr/>
        </p:nvSpPr>
        <p:spPr bwMode="auto">
          <a:xfrm>
            <a:off x="8777288" y="6633724"/>
            <a:ext cx="360362" cy="252412"/>
          </a:xfrm>
          <a:prstGeom prst="rect">
            <a:avLst/>
          </a:prstGeom>
          <a:ln>
            <a:miter lim="800000"/>
            <a:headEnd/>
            <a:tailEnd/>
          </a:ln>
        </p:spPr>
        <p:txBody>
          <a:bodyPr vert="horz" wrap="square" lIns="91440" tIns="45720" rIns="91440" bIns="45720" numCol="1" rtlCol="0" anchor="ctr" anchorCtr="0" compatLnSpc="1">
            <a:prstTxWarp prst="textNoShape">
              <a:avLst/>
            </a:prstTxWarp>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defRPr/>
            </a:pPr>
            <a:fld id="{89D431EB-B517-420B-942D-5A5711DC131B}" type="slidenum">
              <a:rPr lang="ja-JP" altLang="en-US" smtClean="0">
                <a:solidFill>
                  <a:srgbClr val="898989"/>
                </a:solidFill>
              </a:rPr>
              <a:pPr fontAlgn="base">
                <a:spcBef>
                  <a:spcPct val="0"/>
                </a:spcBef>
                <a:spcAft>
                  <a:spcPct val="0"/>
                </a:spcAft>
                <a:defRPr/>
              </a:pPr>
              <a:t>15</a:t>
            </a:fld>
            <a:endParaRPr lang="en-US" altLang="ja-JP">
              <a:solidFill>
                <a:srgbClr val="898989"/>
              </a:solidFill>
            </a:endParaRPr>
          </a:p>
        </p:txBody>
      </p:sp>
    </p:spTree>
    <p:extLst>
      <p:ext uri="{BB962C8B-B14F-4D97-AF65-F5344CB8AC3E}">
        <p14:creationId xmlns:p14="http://schemas.microsoft.com/office/powerpoint/2010/main" val="698033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4936381"/>
            <a:ext cx="2773363" cy="180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521693"/>
            <a:ext cx="410845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10" y="1521693"/>
            <a:ext cx="410845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smtClean="0">
                <a:solidFill>
                  <a:srgbClr val="000000"/>
                </a:solidFill>
                <a:latin typeface="ＭＳ Ｐゴシック" pitchFamily="50" charset="-128"/>
                <a:ea typeface="Meiryo UI" pitchFamily="50" charset="-128"/>
                <a:cs typeface="Meiryo UI" pitchFamily="50" charset="-128"/>
              </a:rPr>
              <a:t>分野</a:t>
            </a:r>
            <a:r>
              <a:rPr kumimoji="0" lang="ja-JP" altLang="en-US" sz="2000" b="1" kern="0" dirty="0">
                <a:solidFill>
                  <a:srgbClr val="000000"/>
                </a:solidFill>
                <a:latin typeface="ＭＳ Ｐゴシック" pitchFamily="50" charset="-128"/>
                <a:ea typeface="Meiryo UI" pitchFamily="50" charset="-128"/>
                <a:cs typeface="Meiryo UI" pitchFamily="50" charset="-128"/>
              </a:rPr>
              <a:t>別</a:t>
            </a:r>
            <a:r>
              <a:rPr kumimoji="0" lang="ja-JP" altLang="en-US" sz="2000" b="1" kern="0" dirty="0" smtClean="0">
                <a:solidFill>
                  <a:srgbClr val="000000"/>
                </a:solidFill>
                <a:latin typeface="ＭＳ Ｐゴシック" pitchFamily="50" charset="-128"/>
                <a:ea typeface="Meiryo UI" pitchFamily="50" charset="-128"/>
                <a:cs typeface="Meiryo UI" pitchFamily="50" charset="-128"/>
              </a:rPr>
              <a:t>の</a:t>
            </a:r>
            <a:r>
              <a:rPr kumimoji="0" lang="ja-JP" altLang="en-US" sz="2000" b="1" kern="0" dirty="0">
                <a:solidFill>
                  <a:srgbClr val="000000"/>
                </a:solidFill>
                <a:latin typeface="ＭＳ Ｐゴシック" pitchFamily="50" charset="-128"/>
                <a:ea typeface="Meiryo UI" pitchFamily="50" charset="-128"/>
                <a:cs typeface="Meiryo UI" pitchFamily="50" charset="-128"/>
              </a:rPr>
              <a:t>状況</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　＜①経済・産業／域内総生産＞</a:t>
            </a:r>
            <a:endParaRPr kumimoji="0" lang="en-US" altLang="ja-JP" sz="2000" kern="0" dirty="0">
              <a:solidFill>
                <a:srgbClr val="000000"/>
              </a:solidFill>
              <a:latin typeface="ＭＳ Ｐゴシック" pitchFamily="50" charset="-128"/>
              <a:ea typeface="Meiryo UI" pitchFamily="50" charset="-128"/>
              <a:cs typeface="Meiryo UI" pitchFamily="50" charset="-128"/>
            </a:endParaRPr>
          </a:p>
        </p:txBody>
      </p:sp>
      <p:sp>
        <p:nvSpPr>
          <p:cNvPr id="5" name="正方形/長方形 4"/>
          <p:cNvSpPr/>
          <p:nvPr/>
        </p:nvSpPr>
        <p:spPr>
          <a:xfrm>
            <a:off x="3952504" y="1544096"/>
            <a:ext cx="559769" cy="369332"/>
          </a:xfrm>
          <a:prstGeom prst="rect">
            <a:avLst/>
          </a:prstGeom>
        </p:spPr>
        <p:txBody>
          <a:bodyPr wrap="none">
            <a:spAutoFit/>
          </a:bodyPr>
          <a:lstStyle/>
          <a:p>
            <a:pPr lvl="0"/>
            <a:r>
              <a:rPr lang="ja-JP" altLang="en-US" sz="900" dirty="0" smtClean="0">
                <a:solidFill>
                  <a:prstClr val="black"/>
                </a:solidFill>
                <a:latin typeface="Meiryo UI" pitchFamily="50" charset="-128"/>
                <a:ea typeface="Meiryo UI" pitchFamily="50" charset="-128"/>
                <a:cs typeface="Meiryo UI" pitchFamily="50" charset="-128"/>
              </a:rPr>
              <a:t>東京都</a:t>
            </a:r>
            <a:endParaRPr lang="en-US" altLang="ja-JP" sz="900" dirty="0" smtClean="0">
              <a:solidFill>
                <a:prstClr val="black"/>
              </a:solidFill>
              <a:latin typeface="Meiryo UI" pitchFamily="50" charset="-128"/>
              <a:ea typeface="Meiryo UI" pitchFamily="50" charset="-128"/>
              <a:cs typeface="Meiryo UI" pitchFamily="50" charset="-128"/>
            </a:endParaRPr>
          </a:p>
          <a:p>
            <a:pPr lvl="0"/>
            <a:r>
              <a:rPr lang="en-US" altLang="ja-JP" sz="900" dirty="0" smtClean="0">
                <a:solidFill>
                  <a:prstClr val="black"/>
                </a:solidFill>
                <a:latin typeface="Meiryo UI" pitchFamily="50" charset="-128"/>
                <a:ea typeface="Meiryo UI" pitchFamily="50" charset="-128"/>
                <a:cs typeface="Meiryo UI" pitchFamily="50" charset="-128"/>
              </a:rPr>
              <a:t>92</a:t>
            </a:r>
            <a:r>
              <a:rPr lang="ja-JP" altLang="en-US" sz="900" dirty="0" smtClean="0">
                <a:solidFill>
                  <a:prstClr val="black"/>
                </a:solidFill>
                <a:latin typeface="Meiryo UI" pitchFamily="50" charset="-128"/>
                <a:ea typeface="Meiryo UI" pitchFamily="50" charset="-128"/>
                <a:cs typeface="Meiryo UI" pitchFamily="50" charset="-128"/>
              </a:rPr>
              <a:t>兆円</a:t>
            </a:r>
            <a:endParaRPr lang="en-US" altLang="ja-JP" sz="900" dirty="0">
              <a:solidFill>
                <a:prstClr val="black"/>
              </a:solidFill>
              <a:latin typeface="Meiryo UI" pitchFamily="50" charset="-128"/>
              <a:ea typeface="Meiryo UI" pitchFamily="50" charset="-128"/>
              <a:cs typeface="Meiryo UI" pitchFamily="50" charset="-128"/>
            </a:endParaRPr>
          </a:p>
        </p:txBody>
      </p:sp>
      <p:sp>
        <p:nvSpPr>
          <p:cNvPr id="6" name="正方形/長方形 5"/>
          <p:cNvSpPr/>
          <p:nvPr/>
        </p:nvSpPr>
        <p:spPr>
          <a:xfrm>
            <a:off x="3960518" y="3444014"/>
            <a:ext cx="543739" cy="307777"/>
          </a:xfrm>
          <a:prstGeom prst="rect">
            <a:avLst/>
          </a:prstGeom>
        </p:spPr>
        <p:txBody>
          <a:bodyPr wrap="none">
            <a:spAutoFit/>
          </a:bodyPr>
          <a:lstStyle/>
          <a:p>
            <a:pPr lvl="0"/>
            <a:r>
              <a:rPr lang="ja-JP" altLang="en-US" sz="700" dirty="0" smtClean="0">
                <a:solidFill>
                  <a:prstClr val="black"/>
                </a:solidFill>
                <a:latin typeface="Meiryo UI" pitchFamily="50" charset="-128"/>
                <a:ea typeface="Meiryo UI" pitchFamily="50" charset="-128"/>
                <a:cs typeface="Meiryo UI" pitchFamily="50" charset="-128"/>
              </a:rPr>
              <a:t>愛知県</a:t>
            </a:r>
            <a:endParaRPr lang="en-US" altLang="ja-JP" sz="700" dirty="0" smtClean="0">
              <a:solidFill>
                <a:prstClr val="black"/>
              </a:solidFill>
              <a:latin typeface="Meiryo UI" pitchFamily="50" charset="-128"/>
              <a:ea typeface="Meiryo UI" pitchFamily="50" charset="-128"/>
              <a:cs typeface="Meiryo UI" pitchFamily="50" charset="-128"/>
            </a:endParaRPr>
          </a:p>
          <a:p>
            <a:pPr lvl="0"/>
            <a:r>
              <a:rPr lang="ja-JP" altLang="en-US" sz="700" dirty="0">
                <a:solidFill>
                  <a:prstClr val="black"/>
                </a:solidFill>
                <a:latin typeface="Meiryo UI" pitchFamily="50" charset="-128"/>
                <a:ea typeface="Meiryo UI" pitchFamily="50" charset="-128"/>
                <a:cs typeface="Meiryo UI" pitchFamily="50" charset="-128"/>
              </a:rPr>
              <a:t>神奈川県</a:t>
            </a:r>
            <a:endParaRPr lang="en-US" altLang="ja-JP" sz="700" dirty="0">
              <a:solidFill>
                <a:prstClr val="black"/>
              </a:solidFill>
              <a:latin typeface="Meiryo UI" pitchFamily="50" charset="-128"/>
              <a:ea typeface="Meiryo UI" pitchFamily="50" charset="-128"/>
              <a:cs typeface="Meiryo UI" pitchFamily="50" charset="-128"/>
            </a:endParaRPr>
          </a:p>
        </p:txBody>
      </p:sp>
      <p:sp>
        <p:nvSpPr>
          <p:cNvPr id="7" name="テキスト ボックス 6"/>
          <p:cNvSpPr txBox="1"/>
          <p:nvPr/>
        </p:nvSpPr>
        <p:spPr>
          <a:xfrm>
            <a:off x="85582" y="1268760"/>
            <a:ext cx="453970" cy="253916"/>
          </a:xfrm>
          <a:prstGeom prst="rect">
            <a:avLst/>
          </a:prstGeom>
          <a:noFill/>
        </p:spPr>
        <p:txBody>
          <a:bodyPr wrap="none" rtlCol="0">
            <a:spAutoFit/>
          </a:bodyPr>
          <a:lstStyle/>
          <a:p>
            <a:r>
              <a:rPr kumimoji="1" lang="ja-JP" altLang="en-US" sz="1000" dirty="0" smtClean="0"/>
              <a:t>兆円</a:t>
            </a:r>
            <a:endParaRPr kumimoji="1" lang="ja-JP" altLang="en-US" sz="1000" dirty="0"/>
          </a:p>
        </p:txBody>
      </p:sp>
      <p:sp>
        <p:nvSpPr>
          <p:cNvPr id="2" name="正方形/長方形 1"/>
          <p:cNvSpPr/>
          <p:nvPr/>
        </p:nvSpPr>
        <p:spPr>
          <a:xfrm>
            <a:off x="3952504" y="3090479"/>
            <a:ext cx="559769" cy="369332"/>
          </a:xfrm>
          <a:prstGeom prst="rect">
            <a:avLst/>
          </a:prstGeom>
        </p:spPr>
        <p:txBody>
          <a:bodyPr wrap="none">
            <a:spAutoFit/>
          </a:bodyPr>
          <a:lstStyle/>
          <a:p>
            <a:pPr lvl="0"/>
            <a:r>
              <a:rPr lang="ja-JP" altLang="en-US" sz="900" dirty="0" smtClean="0">
                <a:solidFill>
                  <a:prstClr val="black"/>
                </a:solidFill>
                <a:latin typeface="Meiryo UI" pitchFamily="50" charset="-128"/>
                <a:ea typeface="Meiryo UI" pitchFamily="50" charset="-128"/>
                <a:cs typeface="Meiryo UI" pitchFamily="50" charset="-128"/>
              </a:rPr>
              <a:t>大阪府</a:t>
            </a:r>
            <a:endParaRPr lang="en-US" altLang="ja-JP" sz="900" dirty="0" smtClean="0">
              <a:solidFill>
                <a:prstClr val="black"/>
              </a:solidFill>
              <a:latin typeface="Meiryo UI" pitchFamily="50" charset="-128"/>
              <a:ea typeface="Meiryo UI" pitchFamily="50" charset="-128"/>
              <a:cs typeface="Meiryo UI" pitchFamily="50" charset="-128"/>
            </a:endParaRPr>
          </a:p>
          <a:p>
            <a:pPr lvl="0"/>
            <a:r>
              <a:rPr lang="en-US" altLang="ja-JP" sz="900" dirty="0" smtClean="0">
                <a:solidFill>
                  <a:prstClr val="black"/>
                </a:solidFill>
                <a:latin typeface="Meiryo UI" pitchFamily="50" charset="-128"/>
                <a:ea typeface="Meiryo UI" pitchFamily="50" charset="-128"/>
                <a:cs typeface="Meiryo UI" pitchFamily="50" charset="-128"/>
              </a:rPr>
              <a:t>37</a:t>
            </a:r>
            <a:r>
              <a:rPr lang="ja-JP" altLang="en-US" sz="900" dirty="0">
                <a:solidFill>
                  <a:prstClr val="black"/>
                </a:solidFill>
                <a:latin typeface="Meiryo UI" pitchFamily="50" charset="-128"/>
                <a:ea typeface="Meiryo UI" pitchFamily="50" charset="-128"/>
                <a:cs typeface="Meiryo UI" pitchFamily="50" charset="-128"/>
              </a:rPr>
              <a:t>兆円</a:t>
            </a:r>
            <a:endParaRPr lang="en-US" altLang="ja-JP" sz="900" dirty="0">
              <a:solidFill>
                <a:prstClr val="black"/>
              </a:solidFill>
              <a:latin typeface="Meiryo UI" pitchFamily="50" charset="-128"/>
              <a:ea typeface="Meiryo UI" pitchFamily="50" charset="-128"/>
              <a:cs typeface="Meiryo UI" pitchFamily="50" charset="-128"/>
            </a:endParaRPr>
          </a:p>
        </p:txBody>
      </p:sp>
      <p:sp>
        <p:nvSpPr>
          <p:cNvPr id="14" name="正方形/長方形 13"/>
          <p:cNvSpPr/>
          <p:nvPr/>
        </p:nvSpPr>
        <p:spPr>
          <a:xfrm>
            <a:off x="8479460" y="1579102"/>
            <a:ext cx="559769" cy="369332"/>
          </a:xfrm>
          <a:prstGeom prst="rect">
            <a:avLst/>
          </a:prstGeom>
        </p:spPr>
        <p:txBody>
          <a:bodyPr wrap="none">
            <a:spAutoFit/>
          </a:bodyPr>
          <a:lstStyle/>
          <a:p>
            <a:pPr lvl="0"/>
            <a:r>
              <a:rPr lang="ja-JP" altLang="en-US" sz="900" dirty="0" smtClean="0">
                <a:solidFill>
                  <a:prstClr val="black"/>
                </a:solidFill>
                <a:latin typeface="Meiryo UI" pitchFamily="50" charset="-128"/>
                <a:ea typeface="Meiryo UI" pitchFamily="50" charset="-128"/>
                <a:cs typeface="Meiryo UI" pitchFamily="50" charset="-128"/>
              </a:rPr>
              <a:t>東京都</a:t>
            </a:r>
            <a:endParaRPr lang="en-US" altLang="ja-JP" sz="900" dirty="0" smtClean="0">
              <a:solidFill>
                <a:prstClr val="black"/>
              </a:solidFill>
              <a:latin typeface="Meiryo UI" pitchFamily="50" charset="-128"/>
              <a:ea typeface="Meiryo UI" pitchFamily="50" charset="-128"/>
              <a:cs typeface="Meiryo UI" pitchFamily="50" charset="-128"/>
            </a:endParaRPr>
          </a:p>
          <a:p>
            <a:pPr lvl="0"/>
            <a:r>
              <a:rPr lang="en-US" altLang="ja-JP" sz="900" dirty="0" smtClean="0">
                <a:solidFill>
                  <a:prstClr val="black"/>
                </a:solidFill>
                <a:latin typeface="Meiryo UI" pitchFamily="50" charset="-128"/>
                <a:ea typeface="Meiryo UI" pitchFamily="50" charset="-128"/>
                <a:cs typeface="Meiryo UI" pitchFamily="50" charset="-128"/>
              </a:rPr>
              <a:t>18.4%</a:t>
            </a:r>
            <a:endParaRPr lang="en-US" altLang="ja-JP" sz="900" dirty="0">
              <a:solidFill>
                <a:prstClr val="black"/>
              </a:solidFill>
              <a:latin typeface="Meiryo UI" pitchFamily="50" charset="-128"/>
              <a:ea typeface="Meiryo UI" pitchFamily="50" charset="-128"/>
              <a:cs typeface="Meiryo UI" pitchFamily="50" charset="-128"/>
            </a:endParaRPr>
          </a:p>
        </p:txBody>
      </p:sp>
      <p:sp>
        <p:nvSpPr>
          <p:cNvPr id="16" name="正方形/長方形 15"/>
          <p:cNvSpPr/>
          <p:nvPr/>
        </p:nvSpPr>
        <p:spPr>
          <a:xfrm>
            <a:off x="8458550" y="3491576"/>
            <a:ext cx="530915" cy="369332"/>
          </a:xfrm>
          <a:prstGeom prst="rect">
            <a:avLst/>
          </a:prstGeom>
        </p:spPr>
        <p:txBody>
          <a:bodyPr wrap="none">
            <a:spAutoFit/>
          </a:bodyPr>
          <a:lstStyle/>
          <a:p>
            <a:pPr lvl="0" algn="r"/>
            <a:r>
              <a:rPr lang="ja-JP" altLang="en-US" sz="900" dirty="0">
                <a:solidFill>
                  <a:prstClr val="black"/>
                </a:solidFill>
                <a:latin typeface="Meiryo UI" pitchFamily="50" charset="-128"/>
                <a:ea typeface="Meiryo UI" pitchFamily="50" charset="-128"/>
                <a:cs typeface="Meiryo UI" pitchFamily="50" charset="-128"/>
              </a:rPr>
              <a:t>大阪府</a:t>
            </a:r>
            <a:endParaRPr lang="en-US" altLang="ja-JP" sz="900" dirty="0" smtClean="0">
              <a:solidFill>
                <a:prstClr val="black"/>
              </a:solidFill>
              <a:latin typeface="Meiryo UI" pitchFamily="50" charset="-128"/>
              <a:ea typeface="Meiryo UI" pitchFamily="50" charset="-128"/>
              <a:cs typeface="Meiryo UI" pitchFamily="50" charset="-128"/>
            </a:endParaRPr>
          </a:p>
          <a:p>
            <a:pPr lvl="0" algn="r"/>
            <a:r>
              <a:rPr lang="en-US" altLang="ja-JP" sz="900" dirty="0">
                <a:solidFill>
                  <a:prstClr val="black"/>
                </a:solidFill>
                <a:latin typeface="Meiryo UI" pitchFamily="50" charset="-128"/>
                <a:ea typeface="Meiryo UI" pitchFamily="50" charset="-128"/>
                <a:cs typeface="Meiryo UI" pitchFamily="50" charset="-128"/>
              </a:rPr>
              <a:t>7</a:t>
            </a:r>
            <a:r>
              <a:rPr lang="en-US" altLang="ja-JP" sz="900" dirty="0" smtClean="0">
                <a:solidFill>
                  <a:prstClr val="black"/>
                </a:solidFill>
                <a:latin typeface="Meiryo UI" pitchFamily="50" charset="-128"/>
                <a:ea typeface="Meiryo UI" pitchFamily="50" charset="-128"/>
                <a:cs typeface="Meiryo UI" pitchFamily="50" charset="-128"/>
              </a:rPr>
              <a:t>.4%</a:t>
            </a:r>
            <a:endParaRPr lang="en-US" altLang="ja-JP" sz="900" dirty="0">
              <a:solidFill>
                <a:prstClr val="black"/>
              </a:solidFill>
              <a:latin typeface="Meiryo UI" pitchFamily="50" charset="-128"/>
              <a:ea typeface="Meiryo UI" pitchFamily="50" charset="-128"/>
              <a:cs typeface="Meiryo UI" pitchFamily="50" charset="-128"/>
            </a:endParaRPr>
          </a:p>
        </p:txBody>
      </p:sp>
      <p:sp>
        <p:nvSpPr>
          <p:cNvPr id="17" name="正方形/長方形 16"/>
          <p:cNvSpPr/>
          <p:nvPr/>
        </p:nvSpPr>
        <p:spPr>
          <a:xfrm>
            <a:off x="8458549" y="5705546"/>
            <a:ext cx="530915" cy="230832"/>
          </a:xfrm>
          <a:prstGeom prst="rect">
            <a:avLst/>
          </a:prstGeom>
        </p:spPr>
        <p:txBody>
          <a:bodyPr wrap="none">
            <a:spAutoFit/>
          </a:bodyPr>
          <a:lstStyle/>
          <a:p>
            <a:pPr lvl="0" algn="r"/>
            <a:r>
              <a:rPr lang="ja-JP" altLang="en-US" sz="900" dirty="0" smtClean="0">
                <a:solidFill>
                  <a:prstClr val="black"/>
                </a:solidFill>
                <a:latin typeface="Meiryo UI" pitchFamily="50" charset="-128"/>
                <a:ea typeface="Meiryo UI" pitchFamily="50" charset="-128"/>
                <a:cs typeface="Meiryo UI" pitchFamily="50" charset="-128"/>
              </a:rPr>
              <a:t>大阪市</a:t>
            </a:r>
            <a:endParaRPr lang="en-US" altLang="ja-JP" sz="900" dirty="0">
              <a:solidFill>
                <a:prstClr val="black"/>
              </a:solidFill>
              <a:latin typeface="Meiryo UI" pitchFamily="50" charset="-128"/>
              <a:ea typeface="Meiryo UI" pitchFamily="50" charset="-128"/>
              <a:cs typeface="Meiryo UI" pitchFamily="50" charset="-128"/>
            </a:endParaRPr>
          </a:p>
        </p:txBody>
      </p:sp>
      <p:sp>
        <p:nvSpPr>
          <p:cNvPr id="18" name="正方形/長方形 17"/>
          <p:cNvSpPr/>
          <p:nvPr/>
        </p:nvSpPr>
        <p:spPr>
          <a:xfrm>
            <a:off x="8492757" y="3861048"/>
            <a:ext cx="543739" cy="307777"/>
          </a:xfrm>
          <a:prstGeom prst="rect">
            <a:avLst/>
          </a:prstGeom>
        </p:spPr>
        <p:txBody>
          <a:bodyPr wrap="none">
            <a:spAutoFit/>
          </a:bodyPr>
          <a:lstStyle/>
          <a:p>
            <a:pPr lvl="0"/>
            <a:r>
              <a:rPr lang="ja-JP" altLang="en-US" sz="700" dirty="0" smtClean="0">
                <a:solidFill>
                  <a:prstClr val="black"/>
                </a:solidFill>
                <a:latin typeface="Meiryo UI" pitchFamily="50" charset="-128"/>
                <a:ea typeface="Meiryo UI" pitchFamily="50" charset="-128"/>
                <a:cs typeface="Meiryo UI" pitchFamily="50" charset="-128"/>
              </a:rPr>
              <a:t>愛知県</a:t>
            </a:r>
            <a:endParaRPr lang="en-US" altLang="ja-JP" sz="700" dirty="0" smtClean="0">
              <a:solidFill>
                <a:prstClr val="black"/>
              </a:solidFill>
              <a:latin typeface="Meiryo UI" pitchFamily="50" charset="-128"/>
              <a:ea typeface="Meiryo UI" pitchFamily="50" charset="-128"/>
              <a:cs typeface="Meiryo UI" pitchFamily="50" charset="-128"/>
            </a:endParaRPr>
          </a:p>
          <a:p>
            <a:pPr lvl="0"/>
            <a:r>
              <a:rPr lang="ja-JP" altLang="en-US" sz="700" dirty="0">
                <a:solidFill>
                  <a:prstClr val="black"/>
                </a:solidFill>
                <a:latin typeface="Meiryo UI" pitchFamily="50" charset="-128"/>
                <a:ea typeface="Meiryo UI" pitchFamily="50" charset="-128"/>
                <a:cs typeface="Meiryo UI" pitchFamily="50" charset="-128"/>
              </a:rPr>
              <a:t>神奈川県</a:t>
            </a:r>
            <a:endParaRPr lang="en-US" altLang="ja-JP" sz="700" dirty="0">
              <a:solidFill>
                <a:prstClr val="black"/>
              </a:solidFill>
              <a:latin typeface="Meiryo UI" pitchFamily="50" charset="-128"/>
              <a:ea typeface="Meiryo UI" pitchFamily="50" charset="-128"/>
              <a:cs typeface="Meiryo UI" pitchFamily="50" charset="-128"/>
            </a:endParaRPr>
          </a:p>
        </p:txBody>
      </p:sp>
      <p:sp>
        <p:nvSpPr>
          <p:cNvPr id="19" name="テキスト ボックス 18"/>
          <p:cNvSpPr txBox="1"/>
          <p:nvPr/>
        </p:nvSpPr>
        <p:spPr>
          <a:xfrm>
            <a:off x="755576" y="548680"/>
            <a:ext cx="7820722" cy="369332"/>
          </a:xfrm>
          <a:prstGeom prst="rect">
            <a:avLst/>
          </a:prstGeom>
          <a:noFill/>
        </p:spPr>
        <p:txBody>
          <a:bodyPr wrap="square" rtlCol="0">
            <a:spAutoFit/>
          </a:bodyPr>
          <a:lstStyle/>
          <a:p>
            <a:pPr marL="285750" indent="-285750">
              <a:buFont typeface="Arial" pitchFamily="34" charset="0"/>
              <a:buChar char="•"/>
            </a:pP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大阪府（大阪市）の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域内総生産は、他都市と比べ相対的に下落傾向にある</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812305" y="1110889"/>
            <a:ext cx="3039615" cy="338554"/>
          </a:xfrm>
          <a:prstGeom prst="rect">
            <a:avLst/>
          </a:prstGeom>
          <a:noFill/>
        </p:spPr>
        <p:txBody>
          <a:bodyPr wrap="none" rtlCol="0">
            <a:spAutoFit/>
          </a:bodyPr>
          <a:lstStyle/>
          <a:p>
            <a:r>
              <a:rPr lang="ja-JP" altLang="en-US" sz="1600" b="1" u="sng" dirty="0">
                <a:latin typeface="Meiryo UI" pitchFamily="50" charset="-128"/>
                <a:ea typeface="Meiryo UI" pitchFamily="50" charset="-128"/>
                <a:cs typeface="Meiryo UI" pitchFamily="50" charset="-128"/>
              </a:rPr>
              <a:t>４</a:t>
            </a:r>
            <a:r>
              <a:rPr lang="ja-JP" altLang="en-US" sz="1600" b="1" u="sng" dirty="0" smtClean="0">
                <a:latin typeface="Meiryo UI" pitchFamily="50" charset="-128"/>
                <a:ea typeface="Meiryo UI" pitchFamily="50" charset="-128"/>
                <a:cs typeface="Meiryo UI" pitchFamily="50" charset="-128"/>
              </a:rPr>
              <a:t>都府県の域内総生産（実額）</a:t>
            </a:r>
            <a:endParaRPr kumimoji="1" lang="ja-JP" altLang="en-US" sz="1600" b="1" u="sng" dirty="0">
              <a:latin typeface="Meiryo UI" pitchFamily="50" charset="-128"/>
              <a:ea typeface="Meiryo UI" pitchFamily="50" charset="-128"/>
              <a:cs typeface="Meiryo UI" pitchFamily="50" charset="-128"/>
            </a:endParaRPr>
          </a:p>
        </p:txBody>
      </p:sp>
      <p:sp>
        <p:nvSpPr>
          <p:cNvPr id="21" name="テキスト ボックス 20"/>
          <p:cNvSpPr txBox="1"/>
          <p:nvPr/>
        </p:nvSpPr>
        <p:spPr>
          <a:xfrm>
            <a:off x="5022764" y="1124744"/>
            <a:ext cx="3520516" cy="338554"/>
          </a:xfrm>
          <a:prstGeom prst="rect">
            <a:avLst/>
          </a:prstGeom>
          <a:noFill/>
        </p:spPr>
        <p:txBody>
          <a:bodyPr wrap="none" rtlCol="0">
            <a:spAutoFit/>
          </a:bodyPr>
          <a:lstStyle/>
          <a:p>
            <a:r>
              <a:rPr lang="ja-JP" altLang="en-US" sz="1600" b="1" u="sng" dirty="0">
                <a:latin typeface="Meiryo UI" pitchFamily="50" charset="-128"/>
                <a:ea typeface="Meiryo UI" pitchFamily="50" charset="-128"/>
                <a:cs typeface="Meiryo UI" pitchFamily="50" charset="-128"/>
              </a:rPr>
              <a:t>４</a:t>
            </a:r>
            <a:r>
              <a:rPr lang="ja-JP" altLang="en-US" sz="1600" b="1" u="sng" dirty="0" smtClean="0">
                <a:latin typeface="Meiryo UI" pitchFamily="50" charset="-128"/>
                <a:ea typeface="Meiryo UI" pitchFamily="50" charset="-128"/>
                <a:cs typeface="Meiryo UI" pitchFamily="50" charset="-128"/>
              </a:rPr>
              <a:t>都府県の域内総生産（全国シェア）</a:t>
            </a:r>
            <a:endParaRPr kumimoji="1" lang="ja-JP" altLang="en-US" sz="1600" b="1" u="sng" dirty="0">
              <a:latin typeface="Meiryo UI" pitchFamily="50" charset="-128"/>
              <a:ea typeface="Meiryo UI" pitchFamily="50" charset="-128"/>
              <a:cs typeface="Meiryo UI" pitchFamily="50" charset="-128"/>
            </a:endParaRPr>
          </a:p>
        </p:txBody>
      </p:sp>
      <p:sp>
        <p:nvSpPr>
          <p:cNvPr id="22" name="テキスト ボックス 21"/>
          <p:cNvSpPr txBox="1"/>
          <p:nvPr/>
        </p:nvSpPr>
        <p:spPr>
          <a:xfrm>
            <a:off x="7595711" y="4895582"/>
            <a:ext cx="1080745" cy="261610"/>
          </a:xfrm>
          <a:prstGeom prst="rect">
            <a:avLst/>
          </a:prstGeom>
          <a:noFill/>
        </p:spPr>
        <p:txBody>
          <a:bodyPr wrap="none" rtlCol="0">
            <a:spAutoFit/>
          </a:bodyPr>
          <a:lstStyle/>
          <a:p>
            <a:pPr algn="ctr"/>
            <a:r>
              <a:rPr lang="ja-JP" altLang="en-US" sz="1100" b="1" dirty="0" smtClean="0">
                <a:latin typeface="Meiryo UI" pitchFamily="50" charset="-128"/>
                <a:ea typeface="Meiryo UI" pitchFamily="50" charset="-128"/>
                <a:cs typeface="Meiryo UI" pitchFamily="50" charset="-128"/>
              </a:rPr>
              <a:t>（全国シェア）</a:t>
            </a:r>
            <a:endParaRPr kumimoji="1" lang="ja-JP" altLang="en-US" sz="1100" b="1" dirty="0">
              <a:latin typeface="Meiryo UI" pitchFamily="50" charset="-128"/>
              <a:ea typeface="Meiryo UI" pitchFamily="50" charset="-128"/>
              <a:cs typeface="Meiryo UI" pitchFamily="50" charset="-128"/>
            </a:endParaRPr>
          </a:p>
        </p:txBody>
      </p:sp>
      <p:sp>
        <p:nvSpPr>
          <p:cNvPr id="23" name="正方形/長方形 22"/>
          <p:cNvSpPr/>
          <p:nvPr/>
        </p:nvSpPr>
        <p:spPr>
          <a:xfrm>
            <a:off x="8487474" y="6073551"/>
            <a:ext cx="543739" cy="307777"/>
          </a:xfrm>
          <a:prstGeom prst="rect">
            <a:avLst/>
          </a:prstGeom>
        </p:spPr>
        <p:txBody>
          <a:bodyPr wrap="none">
            <a:spAutoFit/>
          </a:bodyPr>
          <a:lstStyle/>
          <a:p>
            <a:pPr lvl="0"/>
            <a:r>
              <a:rPr lang="ja-JP" altLang="en-US" sz="700" dirty="0" smtClean="0">
                <a:solidFill>
                  <a:prstClr val="black"/>
                </a:solidFill>
                <a:latin typeface="Meiryo UI" pitchFamily="50" charset="-128"/>
                <a:ea typeface="Meiryo UI" pitchFamily="50" charset="-128"/>
                <a:cs typeface="Meiryo UI" pitchFamily="50" charset="-128"/>
              </a:rPr>
              <a:t>横浜市</a:t>
            </a:r>
            <a:endParaRPr lang="en-US" altLang="ja-JP" sz="700" dirty="0" smtClean="0">
              <a:solidFill>
                <a:prstClr val="black"/>
              </a:solidFill>
              <a:latin typeface="Meiryo UI" pitchFamily="50" charset="-128"/>
              <a:ea typeface="Meiryo UI" pitchFamily="50" charset="-128"/>
              <a:cs typeface="Meiryo UI" pitchFamily="50" charset="-128"/>
            </a:endParaRPr>
          </a:p>
          <a:p>
            <a:pPr lvl="0"/>
            <a:r>
              <a:rPr lang="ja-JP" altLang="en-US" sz="700" dirty="0">
                <a:solidFill>
                  <a:prstClr val="black"/>
                </a:solidFill>
                <a:latin typeface="Meiryo UI" pitchFamily="50" charset="-128"/>
                <a:ea typeface="Meiryo UI" pitchFamily="50" charset="-128"/>
                <a:cs typeface="Meiryo UI" pitchFamily="50" charset="-128"/>
              </a:rPr>
              <a:t>名古屋市</a:t>
            </a:r>
            <a:endParaRPr lang="en-US" altLang="ja-JP" sz="700" dirty="0">
              <a:solidFill>
                <a:prstClr val="black"/>
              </a:solidFill>
              <a:latin typeface="Meiryo UI" pitchFamily="50" charset="-128"/>
              <a:ea typeface="Meiryo UI" pitchFamily="50" charset="-128"/>
              <a:cs typeface="Meiryo UI" pitchFamily="50" charset="-128"/>
            </a:endParaRPr>
          </a:p>
        </p:txBody>
      </p:sp>
      <p:sp>
        <p:nvSpPr>
          <p:cNvPr id="24" name="テキスト ボックス 23"/>
          <p:cNvSpPr txBox="1"/>
          <p:nvPr/>
        </p:nvSpPr>
        <p:spPr>
          <a:xfrm>
            <a:off x="467543" y="5107831"/>
            <a:ext cx="3960000" cy="769441"/>
          </a:xfrm>
          <a:prstGeom prst="rect">
            <a:avLst/>
          </a:prstGeom>
          <a:noFill/>
        </p:spPr>
        <p:txBody>
          <a:bodyPr wrap="square" rtlCol="0">
            <a:spAutoFit/>
          </a:bodyPr>
          <a:lstStyle/>
          <a:p>
            <a:r>
              <a:rPr kumimoji="1" lang="ja-JP" altLang="en-US" sz="1100" dirty="0" smtClean="0"/>
              <a:t>出展：内閣府統計データ　県民経済計算</a:t>
            </a:r>
            <a:endParaRPr kumimoji="1" lang="en-US" altLang="ja-JP" sz="1100" dirty="0" smtClean="0"/>
          </a:p>
          <a:p>
            <a:endParaRPr lang="en-US" altLang="ja-JP" sz="1100" dirty="0"/>
          </a:p>
          <a:p>
            <a:r>
              <a:rPr kumimoji="1" lang="ja-JP" altLang="en-US" sz="1100" dirty="0" smtClean="0"/>
              <a:t>折れ線グラフは左から、</a:t>
            </a:r>
            <a:r>
              <a:rPr kumimoji="1" lang="en-US" altLang="ja-JP" sz="1100" dirty="0" smtClean="0"/>
              <a:t>1980</a:t>
            </a:r>
            <a:r>
              <a:rPr kumimoji="1" lang="ja-JP" altLang="en-US" sz="1100" dirty="0" smtClean="0"/>
              <a:t>年基準、</a:t>
            </a:r>
            <a:r>
              <a:rPr kumimoji="1" lang="en-US" altLang="ja-JP" sz="1100" dirty="0" smtClean="0"/>
              <a:t>1995</a:t>
            </a:r>
            <a:r>
              <a:rPr kumimoji="1" lang="ja-JP" altLang="en-US" sz="1100" dirty="0" smtClean="0"/>
              <a:t>年基準、</a:t>
            </a:r>
            <a:r>
              <a:rPr kumimoji="1" lang="en-US" altLang="ja-JP" sz="1100" dirty="0" smtClean="0"/>
              <a:t>2005</a:t>
            </a:r>
            <a:r>
              <a:rPr kumimoji="1" lang="ja-JP" altLang="en-US" sz="1100" dirty="0" smtClean="0"/>
              <a:t>年基準を標記。それぞれ重複年を前後</a:t>
            </a:r>
            <a:r>
              <a:rPr kumimoji="1" lang="en-US" altLang="ja-JP" sz="1100" dirty="0" smtClean="0"/>
              <a:t>5</a:t>
            </a:r>
            <a:r>
              <a:rPr kumimoji="1" lang="ja-JP" altLang="en-US" sz="1100" dirty="0" smtClean="0"/>
              <a:t>年取っている</a:t>
            </a:r>
            <a:endParaRPr kumimoji="1" lang="ja-JP" altLang="en-US" sz="1100" dirty="0"/>
          </a:p>
        </p:txBody>
      </p:sp>
      <p:sp>
        <p:nvSpPr>
          <p:cNvPr id="25" name="角丸四角形吹き出し 24"/>
          <p:cNvSpPr/>
          <p:nvPr/>
        </p:nvSpPr>
        <p:spPr>
          <a:xfrm>
            <a:off x="5292080" y="5013176"/>
            <a:ext cx="324000" cy="1484457"/>
          </a:xfrm>
          <a:prstGeom prst="wedgeRoundRectCallout">
            <a:avLst>
              <a:gd name="adj1" fmla="val 94318"/>
              <a:gd name="adj2" fmla="val 463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latin typeface="Meiryo UI" panose="020B0604030504040204" pitchFamily="50" charset="-128"/>
                <a:ea typeface="Meiryo UI" panose="020B0604030504040204" pitchFamily="50" charset="-128"/>
              </a:rPr>
              <a:t>３政令市の推移</a:t>
            </a:r>
            <a:endParaRPr kumimoji="1" lang="ja-JP" altLang="en-US" sz="1200" dirty="0">
              <a:latin typeface="Meiryo UI" panose="020B0604030504040204" pitchFamily="50" charset="-128"/>
              <a:ea typeface="Meiryo UI" panose="020B0604030504040204" pitchFamily="50" charset="-128"/>
            </a:endParaRPr>
          </a:p>
        </p:txBody>
      </p:sp>
      <p:sp>
        <p:nvSpPr>
          <p:cNvPr id="26" name="スライド番号プレースホルダー 2"/>
          <p:cNvSpPr>
            <a:spLocks noGrp="1"/>
          </p:cNvSpPr>
          <p:nvPr>
            <p:ph type="sldNum" sz="quarter" idx="12"/>
          </p:nvPr>
        </p:nvSpPr>
        <p:spPr bwMode="auto">
          <a:xfrm>
            <a:off x="8777288"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16</a:t>
            </a:fld>
            <a:endParaRPr lang="en-US" altLang="ja-JP">
              <a:solidFill>
                <a:srgbClr val="898989"/>
              </a:solidFill>
            </a:endParaRPr>
          </a:p>
        </p:txBody>
      </p:sp>
    </p:spTree>
    <p:extLst>
      <p:ext uri="{BB962C8B-B14F-4D97-AF65-F5344CB8AC3E}">
        <p14:creationId xmlns:p14="http://schemas.microsoft.com/office/powerpoint/2010/main" val="3102111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4077072"/>
            <a:ext cx="3419475"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4074244"/>
            <a:ext cx="3419475"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412776"/>
            <a:ext cx="3425825"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509" y="1409948"/>
            <a:ext cx="3419475"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直線コネクタ 18"/>
          <p:cNvCxnSpPr/>
          <p:nvPr/>
        </p:nvCxnSpPr>
        <p:spPr>
          <a:xfrm>
            <a:off x="4788024" y="1025026"/>
            <a:ext cx="0" cy="56160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360504" y="3990758"/>
            <a:ext cx="835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正方形/長方形 23"/>
          <p:cNvSpPr/>
          <p:nvPr/>
        </p:nvSpPr>
        <p:spPr>
          <a:xfrm>
            <a:off x="5162132" y="1066566"/>
            <a:ext cx="3384000" cy="28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a:latin typeface="Meiryo UI" pitchFamily="50" charset="-128"/>
                <a:ea typeface="Meiryo UI" pitchFamily="50" charset="-128"/>
                <a:cs typeface="Meiryo UI" pitchFamily="50" charset="-128"/>
              </a:rPr>
              <a:t>政令</a:t>
            </a:r>
            <a:r>
              <a:rPr lang="ja-JP" altLang="en-US" sz="1600" b="1" dirty="0" smtClean="0">
                <a:latin typeface="Meiryo UI" pitchFamily="50" charset="-128"/>
                <a:ea typeface="Meiryo UI" pitchFamily="50" charset="-128"/>
                <a:cs typeface="Meiryo UI" pitchFamily="50" charset="-128"/>
              </a:rPr>
              <a:t>市と特別区部</a:t>
            </a:r>
            <a:endParaRPr kumimoji="1" lang="ja-JP" altLang="en-US" sz="1600" b="1" dirty="0">
              <a:latin typeface="Meiryo UI" pitchFamily="50" charset="-128"/>
              <a:ea typeface="Meiryo UI" pitchFamily="50" charset="-128"/>
              <a:cs typeface="Meiryo UI" pitchFamily="50" charset="-128"/>
            </a:endParaRPr>
          </a:p>
        </p:txBody>
      </p:sp>
      <p:sp>
        <p:nvSpPr>
          <p:cNvPr id="25" name="正方形/長方形 24"/>
          <p:cNvSpPr/>
          <p:nvPr/>
        </p:nvSpPr>
        <p:spPr>
          <a:xfrm>
            <a:off x="1051809" y="1077062"/>
            <a:ext cx="3384000" cy="28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latin typeface="Meiryo UI" pitchFamily="50" charset="-128"/>
                <a:ea typeface="Meiryo UI" pitchFamily="50" charset="-128"/>
                <a:cs typeface="Meiryo UI" pitchFamily="50" charset="-128"/>
              </a:rPr>
              <a:t>都道府県</a:t>
            </a:r>
            <a:endParaRPr kumimoji="1" lang="ja-JP" altLang="en-US" sz="1600" b="1" dirty="0">
              <a:latin typeface="Meiryo UI" pitchFamily="50" charset="-128"/>
              <a:ea typeface="Meiryo UI" pitchFamily="50" charset="-128"/>
              <a:cs typeface="Meiryo UI" pitchFamily="50" charset="-128"/>
            </a:endParaRPr>
          </a:p>
        </p:txBody>
      </p:sp>
      <p:sp>
        <p:nvSpPr>
          <p:cNvPr id="27" name="正方形/長方形 26"/>
          <p:cNvSpPr/>
          <p:nvPr/>
        </p:nvSpPr>
        <p:spPr>
          <a:xfrm>
            <a:off x="395536" y="4128834"/>
            <a:ext cx="324000" cy="2340000"/>
          </a:xfrm>
          <a:prstGeom prst="rect">
            <a:avLst/>
          </a:prstGeom>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600" b="1" dirty="0" smtClean="0">
                <a:latin typeface="Meiryo UI" pitchFamily="50" charset="-128"/>
                <a:ea typeface="Meiryo UI" pitchFamily="50" charset="-128"/>
                <a:cs typeface="Meiryo UI" pitchFamily="50" charset="-128"/>
              </a:rPr>
              <a:t>資本金</a:t>
            </a:r>
            <a:r>
              <a:rPr kumimoji="1" lang="en-US" altLang="ja-JP" sz="1600" b="1" dirty="0" smtClean="0">
                <a:latin typeface="Meiryo UI" pitchFamily="50" charset="-128"/>
                <a:ea typeface="Meiryo UI" pitchFamily="50" charset="-128"/>
                <a:cs typeface="Meiryo UI" pitchFamily="50" charset="-128"/>
              </a:rPr>
              <a:t>1</a:t>
            </a:r>
            <a:r>
              <a:rPr kumimoji="1" lang="ja-JP" altLang="en-US" sz="1600" b="1" dirty="0" smtClean="0">
                <a:latin typeface="Meiryo UI" pitchFamily="50" charset="-128"/>
                <a:ea typeface="Meiryo UI" pitchFamily="50" charset="-128"/>
                <a:cs typeface="Meiryo UI" pitchFamily="50" charset="-128"/>
              </a:rPr>
              <a:t>億円超企業</a:t>
            </a:r>
            <a:endParaRPr kumimoji="1" lang="ja-JP" altLang="en-US" sz="1600" b="1" dirty="0">
              <a:latin typeface="Meiryo UI" pitchFamily="50" charset="-128"/>
              <a:ea typeface="Meiryo UI" pitchFamily="50" charset="-128"/>
              <a:cs typeface="Meiryo UI" pitchFamily="50" charset="-128"/>
            </a:endParaRPr>
          </a:p>
        </p:txBody>
      </p:sp>
      <p:sp>
        <p:nvSpPr>
          <p:cNvPr id="28" name="正方形/長方形 27"/>
          <p:cNvSpPr/>
          <p:nvPr/>
        </p:nvSpPr>
        <p:spPr>
          <a:xfrm>
            <a:off x="395536" y="1491782"/>
            <a:ext cx="324000" cy="2340000"/>
          </a:xfrm>
          <a:prstGeom prst="rect">
            <a:avLst/>
          </a:prstGeom>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600" b="1" dirty="0" smtClean="0">
                <a:latin typeface="Meiryo UI" pitchFamily="50" charset="-128"/>
                <a:ea typeface="Meiryo UI" pitchFamily="50" charset="-128"/>
                <a:cs typeface="Meiryo UI" pitchFamily="50" charset="-128"/>
              </a:rPr>
              <a:t>全企業</a:t>
            </a:r>
            <a:endParaRPr kumimoji="1" lang="ja-JP" altLang="en-US" sz="1600" b="1" dirty="0">
              <a:latin typeface="Meiryo UI" pitchFamily="50" charset="-128"/>
              <a:ea typeface="Meiryo UI" pitchFamily="50" charset="-128"/>
              <a:cs typeface="Meiryo UI" pitchFamily="50" charset="-128"/>
            </a:endParaRPr>
          </a:p>
        </p:txBody>
      </p:sp>
      <p:sp>
        <p:nvSpPr>
          <p:cNvPr id="30" name="正方形/長方形 29"/>
          <p:cNvSpPr/>
          <p:nvPr/>
        </p:nvSpPr>
        <p:spPr>
          <a:xfrm>
            <a:off x="0" y="-107"/>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smtClean="0">
                <a:solidFill>
                  <a:srgbClr val="000000"/>
                </a:solidFill>
                <a:latin typeface="ＭＳ Ｐゴシック" pitchFamily="50" charset="-128"/>
                <a:ea typeface="Meiryo UI" pitchFamily="50" charset="-128"/>
                <a:cs typeface="Meiryo UI" pitchFamily="50" charset="-128"/>
              </a:rPr>
              <a:t>分野</a:t>
            </a:r>
            <a:r>
              <a:rPr kumimoji="0" lang="ja-JP" altLang="en-US" sz="2000" b="1" kern="0" dirty="0">
                <a:solidFill>
                  <a:srgbClr val="000000"/>
                </a:solidFill>
                <a:latin typeface="ＭＳ Ｐゴシック" pitchFamily="50" charset="-128"/>
                <a:ea typeface="Meiryo UI" pitchFamily="50" charset="-128"/>
                <a:cs typeface="Meiryo UI" pitchFamily="50" charset="-128"/>
              </a:rPr>
              <a:t>別</a:t>
            </a:r>
            <a:r>
              <a:rPr kumimoji="0" lang="ja-JP" altLang="en-US" sz="2000" b="1" kern="0" dirty="0" smtClean="0">
                <a:solidFill>
                  <a:srgbClr val="000000"/>
                </a:solidFill>
                <a:latin typeface="ＭＳ Ｐゴシック" pitchFamily="50" charset="-128"/>
                <a:ea typeface="Meiryo UI" pitchFamily="50" charset="-128"/>
                <a:cs typeface="Meiryo UI" pitchFamily="50" charset="-128"/>
              </a:rPr>
              <a:t>の</a:t>
            </a:r>
            <a:r>
              <a:rPr kumimoji="0" lang="ja-JP" altLang="en-US" sz="2000" b="1" kern="0" dirty="0">
                <a:solidFill>
                  <a:srgbClr val="000000"/>
                </a:solidFill>
                <a:latin typeface="ＭＳ Ｐゴシック" pitchFamily="50" charset="-128"/>
                <a:ea typeface="Meiryo UI" pitchFamily="50" charset="-128"/>
                <a:cs typeface="Meiryo UI" pitchFamily="50" charset="-128"/>
              </a:rPr>
              <a:t>状況</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　＜①経済・産業／企業数の増減＞</a:t>
            </a:r>
            <a:r>
              <a:rPr kumimoji="0" lang="ja-JP" altLang="en-US" kern="0" dirty="0" smtClean="0">
                <a:solidFill>
                  <a:srgbClr val="000000"/>
                </a:solidFill>
                <a:latin typeface="ＭＳ Ｐゴシック" pitchFamily="50" charset="-128"/>
                <a:ea typeface="Meiryo UI" pitchFamily="50" charset="-128"/>
                <a:cs typeface="Meiryo UI" pitchFamily="50" charset="-128"/>
              </a:rPr>
              <a:t>　</a:t>
            </a:r>
            <a:r>
              <a:rPr kumimoji="0" lang="en-US" altLang="ja-JP" b="1" kern="0" dirty="0" smtClean="0">
                <a:solidFill>
                  <a:srgbClr val="000000"/>
                </a:solidFill>
                <a:latin typeface="Meiryo UI" panose="020B0604030504040204" pitchFamily="50" charset="-128"/>
                <a:ea typeface="Meiryo UI" panose="020B0604030504040204" pitchFamily="50" charset="-128"/>
                <a:cs typeface="Meiryo UI" pitchFamily="50" charset="-128"/>
              </a:rPr>
              <a:t>2001</a:t>
            </a:r>
            <a:r>
              <a:rPr kumimoji="0" lang="ja-JP" altLang="en-US" b="1" kern="0" dirty="0" smtClean="0">
                <a:solidFill>
                  <a:srgbClr val="000000"/>
                </a:solidFill>
                <a:latin typeface="Meiryo UI" panose="020B0604030504040204" pitchFamily="50" charset="-128"/>
                <a:ea typeface="Meiryo UI" panose="020B0604030504040204" pitchFamily="50" charset="-128"/>
                <a:cs typeface="Meiryo UI" pitchFamily="50" charset="-128"/>
              </a:rPr>
              <a:t>年⇒</a:t>
            </a:r>
            <a:r>
              <a:rPr kumimoji="0" lang="en-US" altLang="ja-JP" b="1" kern="0" dirty="0" smtClean="0">
                <a:solidFill>
                  <a:srgbClr val="000000"/>
                </a:solidFill>
                <a:latin typeface="Meiryo UI" panose="020B0604030504040204" pitchFamily="50" charset="-128"/>
                <a:ea typeface="Meiryo UI" panose="020B0604030504040204" pitchFamily="50" charset="-128"/>
                <a:cs typeface="Meiryo UI" pitchFamily="50" charset="-128"/>
              </a:rPr>
              <a:t>2014</a:t>
            </a:r>
            <a:r>
              <a:rPr kumimoji="0" lang="ja-JP" altLang="en-US" b="1" kern="0" dirty="0" smtClean="0">
                <a:solidFill>
                  <a:srgbClr val="000000"/>
                </a:solidFill>
                <a:latin typeface="Meiryo UI" panose="020B0604030504040204" pitchFamily="50" charset="-128"/>
                <a:ea typeface="Meiryo UI" panose="020B0604030504040204" pitchFamily="50" charset="-128"/>
                <a:cs typeface="Meiryo UI" pitchFamily="50" charset="-128"/>
              </a:rPr>
              <a:t>年の増減</a:t>
            </a:r>
            <a:endParaRPr kumimoji="0" lang="en-US" altLang="ja-JP" sz="2400" b="1"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31" name="テキスト ボックス 30"/>
          <p:cNvSpPr txBox="1"/>
          <p:nvPr/>
        </p:nvSpPr>
        <p:spPr>
          <a:xfrm>
            <a:off x="1547664" y="548680"/>
            <a:ext cx="6533764" cy="369332"/>
          </a:xfrm>
          <a:prstGeom prst="rect">
            <a:avLst/>
          </a:prstGeom>
          <a:noFill/>
        </p:spPr>
        <p:txBody>
          <a:bodyPr wrap="square" rtlCol="0">
            <a:spAutoFit/>
          </a:bodyPr>
          <a:lstStyle/>
          <a:p>
            <a:pPr marL="285750" indent="-285750">
              <a:buFont typeface="Arial" pitchFamily="34" charset="0"/>
              <a:buChar char="•"/>
            </a:pP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大阪府（大阪市）</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は特に資本金</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億円超企業の減少が顕著</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角丸四角形 1"/>
          <p:cNvSpPr/>
          <p:nvPr/>
        </p:nvSpPr>
        <p:spPr>
          <a:xfrm>
            <a:off x="3190057" y="5561002"/>
            <a:ext cx="540000" cy="972000"/>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角丸四角形 31"/>
          <p:cNvSpPr/>
          <p:nvPr/>
        </p:nvSpPr>
        <p:spPr>
          <a:xfrm>
            <a:off x="7294449" y="5638543"/>
            <a:ext cx="540000" cy="864000"/>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323528" y="6616742"/>
            <a:ext cx="2258952" cy="246221"/>
          </a:xfrm>
          <a:prstGeom prst="rect">
            <a:avLst/>
          </a:prstGeom>
          <a:noFill/>
        </p:spPr>
        <p:txBody>
          <a:bodyPr wrap="none" rtlCol="0">
            <a:spAutoFit/>
          </a:bodyPr>
          <a:lstStyle/>
          <a:p>
            <a:r>
              <a:rPr kumimoji="1" lang="ja-JP" altLang="en-US" sz="1000" dirty="0" smtClean="0"/>
              <a:t>出展</a:t>
            </a:r>
            <a:r>
              <a:rPr lang="ja-JP" altLang="en-US" sz="1000" dirty="0"/>
              <a:t>：</a:t>
            </a:r>
            <a:r>
              <a:rPr kumimoji="1" lang="ja-JP" altLang="en-US" sz="1000" dirty="0" smtClean="0"/>
              <a:t>経済センサス基礎調査（総務省）</a:t>
            </a:r>
            <a:endParaRPr kumimoji="1" lang="ja-JP" altLang="en-US" sz="1000" dirty="0"/>
          </a:p>
        </p:txBody>
      </p:sp>
      <p:sp>
        <p:nvSpPr>
          <p:cNvPr id="18" name="スライド番号プレースホルダー 2"/>
          <p:cNvSpPr txBox="1">
            <a:spLocks/>
          </p:cNvSpPr>
          <p:nvPr/>
        </p:nvSpPr>
        <p:spPr bwMode="auto">
          <a:xfrm>
            <a:off x="8777288" y="6633724"/>
            <a:ext cx="360362" cy="252412"/>
          </a:xfrm>
          <a:prstGeom prst="rect">
            <a:avLst/>
          </a:prstGeom>
          <a:ln>
            <a:miter lim="800000"/>
            <a:headEnd/>
            <a:tailEnd/>
          </a:ln>
        </p:spPr>
        <p:txBody>
          <a:bodyPr vert="horz" wrap="square" lIns="91440" tIns="45720" rIns="91440" bIns="45720" numCol="1" rtlCol="0" anchor="ctr" anchorCtr="0" compatLnSpc="1">
            <a:prstTxWarp prst="textNoShape">
              <a:avLst/>
            </a:prstTxWarp>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defRPr/>
            </a:pPr>
            <a:fld id="{89D431EB-B517-420B-942D-5A5711DC131B}" type="slidenum">
              <a:rPr lang="ja-JP" altLang="en-US" smtClean="0">
                <a:solidFill>
                  <a:srgbClr val="898989"/>
                </a:solidFill>
              </a:rPr>
              <a:pPr fontAlgn="base">
                <a:spcBef>
                  <a:spcPct val="0"/>
                </a:spcBef>
                <a:spcAft>
                  <a:spcPct val="0"/>
                </a:spcAft>
                <a:defRPr/>
              </a:pPr>
              <a:t>17</a:t>
            </a:fld>
            <a:endParaRPr lang="en-US" altLang="ja-JP">
              <a:solidFill>
                <a:srgbClr val="898989"/>
              </a:solidFill>
            </a:endParaRPr>
          </a:p>
        </p:txBody>
      </p:sp>
    </p:spTree>
    <p:extLst>
      <p:ext uri="{BB962C8B-B14F-4D97-AF65-F5344CB8AC3E}">
        <p14:creationId xmlns:p14="http://schemas.microsoft.com/office/powerpoint/2010/main" val="32076963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smtClean="0">
                <a:solidFill>
                  <a:srgbClr val="000000"/>
                </a:solidFill>
                <a:latin typeface="ＭＳ Ｐゴシック" pitchFamily="50" charset="-128"/>
                <a:ea typeface="Meiryo UI" pitchFamily="50" charset="-128"/>
                <a:cs typeface="Meiryo UI" pitchFamily="50" charset="-128"/>
              </a:rPr>
              <a:t>分野</a:t>
            </a:r>
            <a:r>
              <a:rPr kumimoji="0" lang="ja-JP" altLang="en-US" sz="2000" b="1" kern="0" dirty="0">
                <a:solidFill>
                  <a:srgbClr val="000000"/>
                </a:solidFill>
                <a:latin typeface="ＭＳ Ｐゴシック" pitchFamily="50" charset="-128"/>
                <a:ea typeface="Meiryo UI" pitchFamily="50" charset="-128"/>
                <a:cs typeface="Meiryo UI" pitchFamily="50" charset="-128"/>
              </a:rPr>
              <a:t>別の状況</a:t>
            </a:r>
            <a:r>
              <a:rPr kumimoji="0" lang="ja-JP" altLang="en-US" sz="2000" kern="0" dirty="0">
                <a:solidFill>
                  <a:srgbClr val="000000"/>
                </a:solidFill>
                <a:latin typeface="ＭＳ Ｐゴシック" pitchFamily="50" charset="-128"/>
                <a:ea typeface="Meiryo UI" pitchFamily="50" charset="-128"/>
                <a:cs typeface="Meiryo UI" pitchFamily="50" charset="-128"/>
              </a:rPr>
              <a:t>　</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＜①経済・産業／企業の流出・分散＞</a:t>
            </a:r>
            <a:endParaRPr kumimoji="0" lang="en-US" altLang="ja-JP" sz="2000" kern="0" dirty="0">
              <a:solidFill>
                <a:srgbClr val="000000"/>
              </a:solidFill>
              <a:latin typeface="ＭＳ Ｐゴシック" pitchFamily="50" charset="-128"/>
              <a:ea typeface="Meiryo UI" pitchFamily="50" charset="-128"/>
              <a:cs typeface="Meiryo UI" pitchFamily="50" charset="-128"/>
            </a:endParaRPr>
          </a:p>
        </p:txBody>
      </p:sp>
      <p:sp>
        <p:nvSpPr>
          <p:cNvPr id="8" name="Text Box 12"/>
          <p:cNvSpPr txBox="1">
            <a:spLocks noChangeArrowheads="1"/>
          </p:cNvSpPr>
          <p:nvPr/>
        </p:nvSpPr>
        <p:spPr bwMode="auto">
          <a:xfrm>
            <a:off x="5148064" y="404664"/>
            <a:ext cx="29527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charset="0"/>
                <a:ea typeface="ＭＳ Ｐゴシック" pitchFamily="50" charset="-128"/>
              </a:defRPr>
            </a:lvl1pPr>
            <a:lvl2pPr marL="742950" indent="-285750" defTabSz="912813">
              <a:defRPr>
                <a:solidFill>
                  <a:schemeClr val="tx1"/>
                </a:solidFill>
                <a:latin typeface="Arial" charset="0"/>
                <a:ea typeface="ＭＳ Ｐゴシック" pitchFamily="50" charset="-128"/>
              </a:defRPr>
            </a:lvl2pPr>
            <a:lvl3pPr marL="1143000" indent="-228600" defTabSz="912813">
              <a:defRPr>
                <a:solidFill>
                  <a:schemeClr val="tx1"/>
                </a:solidFill>
                <a:latin typeface="Arial" charset="0"/>
                <a:ea typeface="ＭＳ Ｐゴシック" pitchFamily="50" charset="-128"/>
              </a:defRPr>
            </a:lvl3pPr>
            <a:lvl4pPr marL="1600200" indent="-228600" defTabSz="912813">
              <a:defRPr>
                <a:solidFill>
                  <a:schemeClr val="tx1"/>
                </a:solidFill>
                <a:latin typeface="Arial" charset="0"/>
                <a:ea typeface="ＭＳ Ｐゴシック" pitchFamily="50" charset="-128"/>
              </a:defRPr>
            </a:lvl4pPr>
            <a:lvl5pPr marL="2057400" indent="-228600" defTabSz="912813">
              <a:defRPr>
                <a:solidFill>
                  <a:schemeClr val="tx1"/>
                </a:solidFill>
                <a:latin typeface="Arial" charset="0"/>
                <a:ea typeface="ＭＳ Ｐゴシック" pitchFamily="50"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pitchFamily="50"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pitchFamily="50"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pitchFamily="50"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pitchFamily="50" charset="-128"/>
              </a:defRPr>
            </a:lvl9pPr>
          </a:lstStyle>
          <a:p>
            <a:pPr algn="ctr" eaLnBrk="1" hangingPunct="1">
              <a:spcBef>
                <a:spcPct val="50000"/>
              </a:spcBef>
            </a:pPr>
            <a:r>
              <a:rPr kumimoji="1" lang="ja-JP" altLang="en-US" sz="1400" u="sng" dirty="0" smtClean="0">
                <a:solidFill>
                  <a:srgbClr val="000000"/>
                </a:solidFill>
                <a:ea typeface="HGPｺﾞｼｯｸE" pitchFamily="50" charset="-128"/>
              </a:rPr>
              <a:t>東京都　転入・転出企業件数の推移</a:t>
            </a:r>
            <a:endParaRPr kumimoji="1" lang="ja-JP" altLang="en-US" sz="1400" u="sng" dirty="0">
              <a:solidFill>
                <a:srgbClr val="000000"/>
              </a:solidFill>
              <a:ea typeface="HGPｺﾞｼｯｸE" pitchFamily="50" charset="-128"/>
            </a:endParaRPr>
          </a:p>
        </p:txBody>
      </p:sp>
      <p:sp>
        <p:nvSpPr>
          <p:cNvPr id="11" name="Text Box 17"/>
          <p:cNvSpPr txBox="1">
            <a:spLocks noChangeArrowheads="1"/>
          </p:cNvSpPr>
          <p:nvPr/>
        </p:nvSpPr>
        <p:spPr bwMode="auto">
          <a:xfrm>
            <a:off x="620651" y="3988617"/>
            <a:ext cx="3490900"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pitchFamily="50" charset="-128"/>
              </a:defRPr>
            </a:lvl1pPr>
            <a:lvl2pPr marL="742950" indent="-285750" defTabSz="912813">
              <a:defRPr>
                <a:solidFill>
                  <a:schemeClr val="tx1"/>
                </a:solidFill>
                <a:latin typeface="Arial" charset="0"/>
                <a:ea typeface="ＭＳ Ｐゴシック" pitchFamily="50" charset="-128"/>
              </a:defRPr>
            </a:lvl2pPr>
            <a:lvl3pPr marL="1143000" indent="-228600" defTabSz="912813">
              <a:defRPr>
                <a:solidFill>
                  <a:schemeClr val="tx1"/>
                </a:solidFill>
                <a:latin typeface="Arial" charset="0"/>
                <a:ea typeface="ＭＳ Ｐゴシック" pitchFamily="50" charset="-128"/>
              </a:defRPr>
            </a:lvl3pPr>
            <a:lvl4pPr marL="1600200" indent="-228600" defTabSz="912813">
              <a:defRPr>
                <a:solidFill>
                  <a:schemeClr val="tx1"/>
                </a:solidFill>
                <a:latin typeface="Arial" charset="0"/>
                <a:ea typeface="ＭＳ Ｐゴシック" pitchFamily="50" charset="-128"/>
              </a:defRPr>
            </a:lvl4pPr>
            <a:lvl5pPr marL="2057400" indent="-228600" defTabSz="912813">
              <a:defRPr>
                <a:solidFill>
                  <a:schemeClr val="tx1"/>
                </a:solidFill>
                <a:latin typeface="Arial" charset="0"/>
                <a:ea typeface="ＭＳ Ｐゴシック" pitchFamily="50"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pitchFamily="50"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pitchFamily="50"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pitchFamily="50"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pitchFamily="50" charset="-128"/>
              </a:defRPr>
            </a:lvl9pPr>
          </a:lstStyle>
          <a:p>
            <a:pPr algn="ctr" eaLnBrk="1" hangingPunct="1">
              <a:spcAft>
                <a:spcPts val="600"/>
              </a:spcAft>
            </a:pPr>
            <a:r>
              <a:rPr lang="ja-JP" altLang="en-US" sz="1400" u="sng" dirty="0" smtClean="0">
                <a:solidFill>
                  <a:srgbClr val="000000"/>
                </a:solidFill>
                <a:ea typeface="HGPｺﾞｼｯｸE" pitchFamily="50" charset="-128"/>
              </a:rPr>
              <a:t>大阪からの転出先　トップ３都道府県</a:t>
            </a:r>
            <a:endParaRPr lang="en-US" altLang="ja-JP" sz="1400" u="sng" dirty="0" smtClean="0">
              <a:solidFill>
                <a:srgbClr val="000000"/>
              </a:solidFill>
              <a:ea typeface="HGPｺﾞｼｯｸE" pitchFamily="50" charset="-128"/>
            </a:endParaRPr>
          </a:p>
          <a:p>
            <a:pPr algn="ctr" eaLnBrk="1" hangingPunct="1">
              <a:lnSpc>
                <a:spcPts val="1680"/>
              </a:lnSpc>
            </a:pPr>
            <a:r>
              <a:rPr kumimoji="1" lang="ja-JP" altLang="en-US" sz="1400" dirty="0" smtClean="0">
                <a:solidFill>
                  <a:srgbClr val="000000"/>
                </a:solidFill>
                <a:ea typeface="HGPｺﾞｼｯｸE" pitchFamily="50" charset="-128"/>
              </a:rPr>
              <a:t>１　兵庫県</a:t>
            </a:r>
            <a:r>
              <a:rPr kumimoji="1" lang="en-US" altLang="ja-JP" sz="1400" dirty="0" smtClean="0">
                <a:solidFill>
                  <a:srgbClr val="000000"/>
                </a:solidFill>
                <a:ea typeface="HGPｺﾞｼｯｸE" pitchFamily="50" charset="-128"/>
              </a:rPr>
              <a:t>	843</a:t>
            </a:r>
            <a:r>
              <a:rPr lang="ja-JP" altLang="en-US" sz="1400" dirty="0" smtClean="0">
                <a:solidFill>
                  <a:srgbClr val="000000"/>
                </a:solidFill>
                <a:ea typeface="HGPｺﾞｼｯｸE" pitchFamily="50" charset="-128"/>
              </a:rPr>
              <a:t>件（</a:t>
            </a:r>
            <a:r>
              <a:rPr lang="en-US" altLang="ja-JP" sz="1400" dirty="0" smtClean="0">
                <a:solidFill>
                  <a:srgbClr val="000000"/>
                </a:solidFill>
                <a:ea typeface="HGPｺﾞｼｯｸE" pitchFamily="50" charset="-128"/>
              </a:rPr>
              <a:t>34.8%</a:t>
            </a:r>
            <a:r>
              <a:rPr lang="ja-JP" altLang="en-US" sz="1400" dirty="0" smtClean="0">
                <a:solidFill>
                  <a:srgbClr val="000000"/>
                </a:solidFill>
                <a:ea typeface="HGPｺﾞｼｯｸE" pitchFamily="50" charset="-128"/>
              </a:rPr>
              <a:t>）</a:t>
            </a:r>
            <a:endParaRPr lang="en-US" altLang="ja-JP" sz="1400" dirty="0" smtClean="0">
              <a:solidFill>
                <a:srgbClr val="000000"/>
              </a:solidFill>
              <a:ea typeface="HGPｺﾞｼｯｸE" pitchFamily="50" charset="-128"/>
            </a:endParaRPr>
          </a:p>
          <a:p>
            <a:pPr algn="ctr" eaLnBrk="1" hangingPunct="1">
              <a:lnSpc>
                <a:spcPts val="1680"/>
              </a:lnSpc>
            </a:pPr>
            <a:r>
              <a:rPr kumimoji="1" lang="ja-JP" altLang="en-US" sz="1400" dirty="0" smtClean="0">
                <a:solidFill>
                  <a:srgbClr val="000000"/>
                </a:solidFill>
                <a:ea typeface="HGPｺﾞｼｯｸE" pitchFamily="50" charset="-128"/>
              </a:rPr>
              <a:t>２　東京都</a:t>
            </a:r>
            <a:r>
              <a:rPr kumimoji="1" lang="en-US" altLang="ja-JP" sz="1400" dirty="0" smtClean="0">
                <a:solidFill>
                  <a:srgbClr val="000000"/>
                </a:solidFill>
                <a:ea typeface="HGPｺﾞｼｯｸE" pitchFamily="50" charset="-128"/>
              </a:rPr>
              <a:t>	358</a:t>
            </a:r>
            <a:r>
              <a:rPr kumimoji="1" lang="ja-JP" altLang="en-US" sz="1400" dirty="0" smtClean="0">
                <a:solidFill>
                  <a:srgbClr val="000000"/>
                </a:solidFill>
                <a:ea typeface="HGPｺﾞｼｯｸE" pitchFamily="50" charset="-128"/>
              </a:rPr>
              <a:t>件（</a:t>
            </a:r>
            <a:r>
              <a:rPr kumimoji="1" lang="en-US" altLang="ja-JP" sz="1400" dirty="0" smtClean="0">
                <a:solidFill>
                  <a:srgbClr val="000000"/>
                </a:solidFill>
                <a:ea typeface="HGPｺﾞｼｯｸE" pitchFamily="50" charset="-128"/>
              </a:rPr>
              <a:t>14.8%</a:t>
            </a:r>
            <a:r>
              <a:rPr kumimoji="1" lang="ja-JP" altLang="en-US" sz="1400" dirty="0" smtClean="0">
                <a:solidFill>
                  <a:srgbClr val="000000"/>
                </a:solidFill>
                <a:ea typeface="HGPｺﾞｼｯｸE" pitchFamily="50" charset="-128"/>
              </a:rPr>
              <a:t>）</a:t>
            </a:r>
            <a:endParaRPr kumimoji="1" lang="en-US" altLang="ja-JP" sz="1400" dirty="0" smtClean="0">
              <a:solidFill>
                <a:srgbClr val="000000"/>
              </a:solidFill>
              <a:ea typeface="HGPｺﾞｼｯｸE" pitchFamily="50" charset="-128"/>
            </a:endParaRPr>
          </a:p>
          <a:p>
            <a:pPr algn="ctr" eaLnBrk="1" hangingPunct="1">
              <a:lnSpc>
                <a:spcPts val="1680"/>
              </a:lnSpc>
            </a:pPr>
            <a:r>
              <a:rPr lang="ja-JP" altLang="en-US" sz="1400" dirty="0" smtClean="0">
                <a:solidFill>
                  <a:srgbClr val="000000"/>
                </a:solidFill>
                <a:ea typeface="HGPｺﾞｼｯｸE" pitchFamily="50" charset="-128"/>
              </a:rPr>
              <a:t>３　奈良県</a:t>
            </a:r>
            <a:r>
              <a:rPr lang="en-US" altLang="ja-JP" sz="1400" dirty="0" smtClean="0">
                <a:solidFill>
                  <a:srgbClr val="000000"/>
                </a:solidFill>
                <a:ea typeface="HGPｺﾞｼｯｸE" pitchFamily="50" charset="-128"/>
              </a:rPr>
              <a:t>	259</a:t>
            </a:r>
            <a:r>
              <a:rPr lang="ja-JP" altLang="en-US" sz="1400" dirty="0" smtClean="0">
                <a:solidFill>
                  <a:srgbClr val="000000"/>
                </a:solidFill>
                <a:ea typeface="HGPｺﾞｼｯｸE" pitchFamily="50" charset="-128"/>
              </a:rPr>
              <a:t>件（</a:t>
            </a:r>
            <a:r>
              <a:rPr lang="en-US" altLang="ja-JP" sz="1400" dirty="0" smtClean="0">
                <a:solidFill>
                  <a:srgbClr val="000000"/>
                </a:solidFill>
                <a:ea typeface="HGPｺﾞｼｯｸE" pitchFamily="50" charset="-128"/>
              </a:rPr>
              <a:t>10.7</a:t>
            </a:r>
            <a:r>
              <a:rPr lang="ja-JP" altLang="en-US" sz="1400" dirty="0" smtClean="0">
                <a:solidFill>
                  <a:srgbClr val="000000"/>
                </a:solidFill>
                <a:ea typeface="HGPｺﾞｼｯｸE" pitchFamily="50" charset="-128"/>
              </a:rPr>
              <a:t>％）</a:t>
            </a:r>
            <a:endParaRPr kumimoji="1" lang="en-US" altLang="ja-JP" sz="1400" dirty="0">
              <a:solidFill>
                <a:srgbClr val="000000"/>
              </a:solidFill>
              <a:ea typeface="HGPｺﾞｼｯｸE" pitchFamily="50" charset="-128"/>
            </a:endParaRPr>
          </a:p>
        </p:txBody>
      </p:sp>
      <p:graphicFrame>
        <p:nvGraphicFramePr>
          <p:cNvPr id="12" name="Group 40"/>
          <p:cNvGraphicFramePr>
            <a:graphicFrameLocks noGrp="1"/>
          </p:cNvGraphicFramePr>
          <p:nvPr>
            <p:extLst>
              <p:ext uri="{D42A27DB-BD31-4B8C-83A1-F6EECF244321}">
                <p14:modId xmlns:p14="http://schemas.microsoft.com/office/powerpoint/2010/main" val="3775758593"/>
              </p:ext>
            </p:extLst>
          </p:nvPr>
        </p:nvGraphicFramePr>
        <p:xfrm>
          <a:off x="251520" y="5252456"/>
          <a:ext cx="8640960" cy="1344896"/>
        </p:xfrm>
        <a:graphic>
          <a:graphicData uri="http://schemas.openxmlformats.org/drawingml/2006/table">
            <a:tbl>
              <a:tblPr/>
              <a:tblGrid>
                <a:gridCol w="4320480"/>
                <a:gridCol w="4320480"/>
              </a:tblGrid>
              <a:tr h="163392">
                <a:tc>
                  <a:txBody>
                    <a:bodyPr/>
                    <a:lstStyle/>
                    <a:p>
                      <a:pPr marL="0" marR="0" lvl="0" indent="0" algn="ctr" defTabSz="912813"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charset="0"/>
                          <a:ea typeface="HGPｺﾞｼｯｸE" pitchFamily="50" charset="-128"/>
                        </a:rPr>
                        <a:t>大阪から本社を移転した企業（例）</a:t>
                      </a:r>
                    </a:p>
                  </a:txBody>
                  <a:tcPr marT="45731" marB="4573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2813" rtl="0" eaLnBrk="1" fontAlgn="base" latinLnBrk="0" hangingPunct="1">
                        <a:lnSpc>
                          <a:spcPct val="100000"/>
                        </a:lnSpc>
                        <a:spcBef>
                          <a:spcPct val="20000"/>
                        </a:spcBef>
                        <a:spcAft>
                          <a:spcPct val="0"/>
                        </a:spcAft>
                        <a:buClrTx/>
                        <a:buSzTx/>
                        <a:buFontTx/>
                        <a:buNone/>
                        <a:tabLst/>
                        <a:defRPr/>
                      </a:pPr>
                      <a:r>
                        <a:rPr kumimoji="1" lang="ja-JP" altLang="en-US" sz="1200" b="0" i="0" u="none" strike="noStrike" cap="none" spc="-150" normalizeH="0" baseline="0" dirty="0" smtClean="0">
                          <a:ln>
                            <a:noFill/>
                          </a:ln>
                          <a:solidFill>
                            <a:schemeClr val="tx1"/>
                          </a:solidFill>
                          <a:effectLst/>
                          <a:latin typeface="Arial" charset="0"/>
                          <a:ea typeface="HGPｺﾞｼｯｸE" pitchFamily="50" charset="-128"/>
                        </a:rPr>
                        <a:t>大阪本社企業（例）</a:t>
                      </a:r>
                      <a:endParaRPr kumimoji="1" lang="en-US" altLang="ja-JP" sz="1200" b="0" i="0" u="none" strike="noStrike" cap="none" spc="-150" normalizeH="0" baseline="0" dirty="0" smtClean="0">
                        <a:ln>
                          <a:noFill/>
                        </a:ln>
                        <a:solidFill>
                          <a:schemeClr val="tx1"/>
                        </a:solidFill>
                        <a:effectLst/>
                        <a:latin typeface="Arial" charset="0"/>
                        <a:ea typeface="HGPｺﾞｼｯｸE" pitchFamily="50" charset="-128"/>
                      </a:endParaRPr>
                    </a:p>
                  </a:txBody>
                  <a:tcPr marT="45731" marB="4573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070554">
                <a:tc>
                  <a:txBody>
                    <a:bodyPr/>
                    <a:lstStyle/>
                    <a:p>
                      <a:pPr marL="0" marR="0" lvl="0" indent="0" algn="l" defTabSz="912813"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charset="0"/>
                          <a:ea typeface="HGPｺﾞｼｯｸE" pitchFamily="50" charset="-128"/>
                        </a:rPr>
                        <a:t>日清食品（食料品）　アステラス製薬（医薬品）　フジテック（機械）　コニカミノルタ（精密機械）　丸紅（卸売）　住友商事（卸売）　オートバックスセブン（卸売）　ローソン（小売）　Ｊフロントリテイリング（小売）　商船三井（海運）　</a:t>
                      </a:r>
                      <a:r>
                        <a:rPr kumimoji="1" lang="en-US" altLang="ja-JP" sz="1200" b="0" i="0" u="none" strike="noStrike" cap="none" normalizeH="0" baseline="0" dirty="0" smtClean="0">
                          <a:ln>
                            <a:noFill/>
                          </a:ln>
                          <a:solidFill>
                            <a:schemeClr val="tx1"/>
                          </a:solidFill>
                          <a:effectLst/>
                          <a:latin typeface="Arial" charset="0"/>
                          <a:ea typeface="HGPｺﾞｼｯｸE" pitchFamily="50" charset="-128"/>
                        </a:rPr>
                        <a:t>USEN</a:t>
                      </a:r>
                      <a:r>
                        <a:rPr kumimoji="1" lang="ja-JP" altLang="en-US" sz="1200" b="0" i="0" u="none" strike="noStrike" cap="none" normalizeH="0" baseline="0" dirty="0" smtClean="0">
                          <a:ln>
                            <a:noFill/>
                          </a:ln>
                          <a:solidFill>
                            <a:schemeClr val="tx1"/>
                          </a:solidFill>
                          <a:effectLst/>
                          <a:latin typeface="Arial" charset="0"/>
                          <a:ea typeface="HGPｺﾞｼｯｸE" pitchFamily="50" charset="-128"/>
                        </a:rPr>
                        <a:t>（情報通信）　三菱</a:t>
                      </a:r>
                      <a:r>
                        <a:rPr kumimoji="1" lang="en-US" altLang="ja-JP" sz="1200" b="0" i="0" u="none" strike="noStrike" cap="none" normalizeH="0" baseline="0" dirty="0" smtClean="0">
                          <a:ln>
                            <a:noFill/>
                          </a:ln>
                          <a:solidFill>
                            <a:schemeClr val="tx1"/>
                          </a:solidFill>
                          <a:effectLst/>
                          <a:latin typeface="Arial" charset="0"/>
                          <a:ea typeface="HGPｺﾞｼｯｸE" pitchFamily="50" charset="-128"/>
                        </a:rPr>
                        <a:t>UFJ</a:t>
                      </a:r>
                      <a:r>
                        <a:rPr kumimoji="1" lang="ja-JP" altLang="en-US" sz="1200" b="0" i="0" u="none" strike="noStrike" cap="none" normalizeH="0" baseline="0" dirty="0" smtClean="0">
                          <a:ln>
                            <a:noFill/>
                          </a:ln>
                          <a:solidFill>
                            <a:schemeClr val="tx1"/>
                          </a:solidFill>
                          <a:effectLst/>
                          <a:latin typeface="Arial" charset="0"/>
                          <a:ea typeface="HGPｺﾞｼｯｸE" pitchFamily="50" charset="-128"/>
                        </a:rPr>
                        <a:t>フィナンシャル</a:t>
                      </a:r>
                      <a:r>
                        <a:rPr kumimoji="1" lang="en-US" altLang="ja-JP" sz="1200" b="0" i="0" u="none" strike="noStrike" cap="none" normalizeH="0" baseline="0" dirty="0" smtClean="0">
                          <a:ln>
                            <a:noFill/>
                          </a:ln>
                          <a:solidFill>
                            <a:schemeClr val="tx1"/>
                          </a:solidFill>
                          <a:effectLst/>
                          <a:latin typeface="Arial" charset="0"/>
                          <a:ea typeface="HGPｺﾞｼｯｸE" pitchFamily="50" charset="-128"/>
                        </a:rPr>
                        <a:t>(</a:t>
                      </a:r>
                      <a:r>
                        <a:rPr kumimoji="1" lang="ja-JP" altLang="en-US" sz="1200" b="0" i="0" u="none" strike="noStrike" cap="none" normalizeH="0" baseline="0" dirty="0" smtClean="0">
                          <a:ln>
                            <a:noFill/>
                          </a:ln>
                          <a:solidFill>
                            <a:schemeClr val="tx1"/>
                          </a:solidFill>
                          <a:effectLst/>
                          <a:latin typeface="Arial" charset="0"/>
                          <a:ea typeface="HGPｺﾞｼｯｸE" pitchFamily="50" charset="-128"/>
                        </a:rPr>
                        <a:t>金融）　三井住友フィナンシャル（金融）　等</a:t>
                      </a:r>
                    </a:p>
                  </a:txBody>
                  <a:tcPr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2813"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charset="0"/>
                          <a:ea typeface="HGPｺﾞｼｯｸE" pitchFamily="50" charset="-128"/>
                        </a:rPr>
                        <a:t>日本ハム（食料品）　塩野義製薬（医薬品）　小野薬品（医薬品）　武田薬品（医薬品）　パナソニック（電気機器）　シャープ（電気機器）　キーエンス（電気機器）　ダイキン（電気機器）　シマノ</a:t>
                      </a:r>
                      <a:r>
                        <a:rPr kumimoji="1" lang="en-US" altLang="ja-JP" sz="1200" b="0" i="0" u="none" strike="noStrike" cap="none" normalizeH="0" baseline="0" dirty="0" smtClean="0">
                          <a:ln>
                            <a:noFill/>
                          </a:ln>
                          <a:solidFill>
                            <a:schemeClr val="tx1"/>
                          </a:solidFill>
                          <a:effectLst/>
                          <a:latin typeface="Arial" charset="0"/>
                          <a:ea typeface="HGPｺﾞｼｯｸE" pitchFamily="50" charset="-128"/>
                        </a:rPr>
                        <a:t>(</a:t>
                      </a:r>
                      <a:r>
                        <a:rPr kumimoji="1" lang="ja-JP" altLang="en-US" sz="1200" b="0" i="0" u="none" strike="noStrike" cap="none" normalizeH="0" baseline="0" dirty="0" smtClean="0">
                          <a:ln>
                            <a:noFill/>
                          </a:ln>
                          <a:solidFill>
                            <a:schemeClr val="tx1"/>
                          </a:solidFill>
                          <a:effectLst/>
                          <a:latin typeface="Arial" charset="0"/>
                          <a:ea typeface="HGPｺﾞｼｯｸE" pitchFamily="50" charset="-128"/>
                        </a:rPr>
                        <a:t>輸送用機器）　コクヨ（その他製品）　カプコン（情報通信）　ダスキン（サービス）　ラウンドワン（サービス）　等　</a:t>
                      </a:r>
                      <a:endParaRPr kumimoji="1" lang="en-US" altLang="ja-JP" sz="1200" b="0" i="0" u="none" strike="noStrike" cap="none" normalizeH="0" baseline="0" dirty="0" smtClean="0">
                        <a:ln>
                          <a:noFill/>
                        </a:ln>
                        <a:solidFill>
                          <a:schemeClr val="tx1"/>
                        </a:solidFill>
                        <a:effectLst/>
                        <a:latin typeface="Arial" charset="0"/>
                        <a:ea typeface="HGPｺﾞｼｯｸE" pitchFamily="50" charset="-128"/>
                      </a:endParaRPr>
                    </a:p>
                  </a:txBody>
                  <a:tcPr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3" name="Text Box 40"/>
          <p:cNvSpPr txBox="1">
            <a:spLocks noChangeArrowheads="1"/>
          </p:cNvSpPr>
          <p:nvPr/>
        </p:nvSpPr>
        <p:spPr bwMode="auto">
          <a:xfrm>
            <a:off x="5925308" y="6599063"/>
            <a:ext cx="2159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ja-JP" sz="800" dirty="0">
                <a:latin typeface="+mn-ea"/>
                <a:ea typeface="+mn-ea"/>
              </a:rPr>
              <a:t>※</a:t>
            </a:r>
            <a:r>
              <a:rPr lang="ja-JP" altLang="en-US" sz="800" dirty="0">
                <a:latin typeface="+mn-ea"/>
                <a:ea typeface="+mn-ea"/>
              </a:rPr>
              <a:t>東洋経済新報社「会社四季報」をもとに作成</a:t>
            </a:r>
          </a:p>
        </p:txBody>
      </p:sp>
      <p:sp>
        <p:nvSpPr>
          <p:cNvPr id="14" name="Text Box 12"/>
          <p:cNvSpPr txBox="1">
            <a:spLocks noChangeArrowheads="1"/>
          </p:cNvSpPr>
          <p:nvPr/>
        </p:nvSpPr>
        <p:spPr bwMode="auto">
          <a:xfrm>
            <a:off x="755576" y="404664"/>
            <a:ext cx="29527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charset="0"/>
                <a:ea typeface="ＭＳ Ｐゴシック" pitchFamily="50" charset="-128"/>
              </a:defRPr>
            </a:lvl1pPr>
            <a:lvl2pPr marL="742950" indent="-285750" defTabSz="912813">
              <a:defRPr>
                <a:solidFill>
                  <a:schemeClr val="tx1"/>
                </a:solidFill>
                <a:latin typeface="Arial" charset="0"/>
                <a:ea typeface="ＭＳ Ｐゴシック" pitchFamily="50" charset="-128"/>
              </a:defRPr>
            </a:lvl2pPr>
            <a:lvl3pPr marL="1143000" indent="-228600" defTabSz="912813">
              <a:defRPr>
                <a:solidFill>
                  <a:schemeClr val="tx1"/>
                </a:solidFill>
                <a:latin typeface="Arial" charset="0"/>
                <a:ea typeface="ＭＳ Ｐゴシック" pitchFamily="50" charset="-128"/>
              </a:defRPr>
            </a:lvl3pPr>
            <a:lvl4pPr marL="1600200" indent="-228600" defTabSz="912813">
              <a:defRPr>
                <a:solidFill>
                  <a:schemeClr val="tx1"/>
                </a:solidFill>
                <a:latin typeface="Arial" charset="0"/>
                <a:ea typeface="ＭＳ Ｐゴシック" pitchFamily="50" charset="-128"/>
              </a:defRPr>
            </a:lvl4pPr>
            <a:lvl5pPr marL="2057400" indent="-228600" defTabSz="912813">
              <a:defRPr>
                <a:solidFill>
                  <a:schemeClr val="tx1"/>
                </a:solidFill>
                <a:latin typeface="Arial" charset="0"/>
                <a:ea typeface="ＭＳ Ｐゴシック" pitchFamily="50"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pitchFamily="50"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pitchFamily="50"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pitchFamily="50"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pitchFamily="50" charset="-128"/>
              </a:defRPr>
            </a:lvl9pPr>
          </a:lstStyle>
          <a:p>
            <a:pPr algn="ctr" eaLnBrk="1" hangingPunct="1">
              <a:spcBef>
                <a:spcPct val="50000"/>
              </a:spcBef>
            </a:pPr>
            <a:r>
              <a:rPr kumimoji="1" lang="ja-JP" altLang="en-US" sz="1400" u="sng" dirty="0" smtClean="0">
                <a:solidFill>
                  <a:srgbClr val="000000"/>
                </a:solidFill>
                <a:ea typeface="HGPｺﾞｼｯｸE" pitchFamily="50" charset="-128"/>
              </a:rPr>
              <a:t>大阪府　転入・転出企業件数の推移</a:t>
            </a:r>
            <a:endParaRPr kumimoji="1" lang="ja-JP" altLang="en-US" sz="1400" u="sng" dirty="0">
              <a:solidFill>
                <a:srgbClr val="000000"/>
              </a:solidFill>
              <a:ea typeface="HGPｺﾞｼｯｸE"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565207798"/>
              </p:ext>
            </p:extLst>
          </p:nvPr>
        </p:nvGraphicFramePr>
        <p:xfrm>
          <a:off x="4848411" y="692696"/>
          <a:ext cx="3552056" cy="3230880"/>
        </p:xfrm>
        <a:graphic>
          <a:graphicData uri="http://schemas.openxmlformats.org/drawingml/2006/table">
            <a:tbl>
              <a:tblPr firstRow="1" firstCol="1" lastRow="1" bandRow="1">
                <a:tableStyleId>{5C22544A-7EE6-4342-B048-85BDC9FD1C3A}</a:tableStyleId>
              </a:tblPr>
              <a:tblGrid>
                <a:gridCol w="576064"/>
                <a:gridCol w="887760"/>
                <a:gridCol w="936104"/>
                <a:gridCol w="1152128"/>
              </a:tblGrid>
              <a:tr h="0">
                <a:tc>
                  <a:txBody>
                    <a:bodyPr/>
                    <a:lstStyle/>
                    <a:p>
                      <a:pPr algn="ctr">
                        <a:lnSpc>
                          <a:spcPts val="1400"/>
                        </a:lnSpc>
                      </a:pPr>
                      <a:r>
                        <a:rPr kumimoji="1" lang="ja-JP" altLang="en-US" sz="1200" dirty="0" smtClean="0"/>
                        <a:t>年</a:t>
                      </a:r>
                      <a:endParaRPr kumimoji="1" lang="ja-JP" altLang="en-US" sz="1200" dirty="0"/>
                    </a:p>
                  </a:txBody>
                  <a:tcPr/>
                </a:tc>
                <a:tc>
                  <a:txBody>
                    <a:bodyPr/>
                    <a:lstStyle/>
                    <a:p>
                      <a:pPr algn="ctr">
                        <a:lnSpc>
                          <a:spcPts val="1400"/>
                        </a:lnSpc>
                      </a:pPr>
                      <a:r>
                        <a:rPr kumimoji="1" lang="ja-JP" altLang="en-US" sz="1200" dirty="0" smtClean="0"/>
                        <a:t>転入</a:t>
                      </a:r>
                      <a:endParaRPr kumimoji="1" lang="ja-JP" altLang="en-US" sz="1200" dirty="0"/>
                    </a:p>
                  </a:txBody>
                  <a:tcPr/>
                </a:tc>
                <a:tc>
                  <a:txBody>
                    <a:bodyPr/>
                    <a:lstStyle/>
                    <a:p>
                      <a:pPr algn="ctr">
                        <a:lnSpc>
                          <a:spcPts val="1400"/>
                        </a:lnSpc>
                      </a:pPr>
                      <a:r>
                        <a:rPr kumimoji="1" lang="ja-JP" altLang="en-US" sz="1200" dirty="0" smtClean="0"/>
                        <a:t>転出</a:t>
                      </a:r>
                      <a:endParaRPr kumimoji="1" lang="ja-JP" altLang="en-US" sz="1200" dirty="0"/>
                    </a:p>
                  </a:txBody>
                  <a:tcPr/>
                </a:tc>
                <a:tc>
                  <a:txBody>
                    <a:bodyPr/>
                    <a:lstStyle/>
                    <a:p>
                      <a:pPr algn="ctr">
                        <a:lnSpc>
                          <a:spcPts val="1400"/>
                        </a:lnSpc>
                      </a:pPr>
                      <a:r>
                        <a:rPr kumimoji="1" lang="ja-JP" altLang="en-US" sz="1200" dirty="0" smtClean="0"/>
                        <a:t>転入－転出</a:t>
                      </a:r>
                      <a:endParaRPr kumimoji="1" lang="ja-JP" altLang="en-US" sz="1200" dirty="0"/>
                    </a:p>
                  </a:txBody>
                  <a:tcPr/>
                </a:tc>
              </a:tr>
              <a:tr h="0">
                <a:tc>
                  <a:txBody>
                    <a:bodyPr/>
                    <a:lstStyle/>
                    <a:p>
                      <a:pPr algn="ctr">
                        <a:lnSpc>
                          <a:spcPts val="1400"/>
                        </a:lnSpc>
                      </a:pPr>
                      <a:r>
                        <a:rPr kumimoji="1" lang="en-US" altLang="ja-JP" sz="1400" dirty="0" smtClean="0"/>
                        <a:t>2005</a:t>
                      </a:r>
                    </a:p>
                  </a:txBody>
                  <a:tcPr/>
                </a:tc>
                <a:tc>
                  <a:txBody>
                    <a:bodyPr/>
                    <a:lstStyle/>
                    <a:p>
                      <a:pPr algn="r">
                        <a:lnSpc>
                          <a:spcPts val="1400"/>
                        </a:lnSpc>
                      </a:pPr>
                      <a:r>
                        <a:rPr kumimoji="1" lang="en-US" altLang="ja-JP" sz="1400" dirty="0" smtClean="0"/>
                        <a:t>586</a:t>
                      </a:r>
                      <a:endParaRPr kumimoji="1" lang="ja-JP" altLang="en-US" sz="1400" dirty="0"/>
                    </a:p>
                  </a:txBody>
                  <a:tcPr/>
                </a:tc>
                <a:tc>
                  <a:txBody>
                    <a:bodyPr/>
                    <a:lstStyle/>
                    <a:p>
                      <a:pPr algn="r">
                        <a:lnSpc>
                          <a:spcPts val="1400"/>
                        </a:lnSpc>
                      </a:pPr>
                      <a:r>
                        <a:rPr kumimoji="1" lang="en-US" altLang="ja-JP" sz="1400" dirty="0" smtClean="0"/>
                        <a:t>835</a:t>
                      </a:r>
                      <a:endParaRPr kumimoji="1" lang="ja-JP" altLang="en-US" sz="1400" dirty="0"/>
                    </a:p>
                  </a:txBody>
                  <a:tcPr/>
                </a:tc>
                <a:tc>
                  <a:txBody>
                    <a:bodyPr/>
                    <a:lstStyle/>
                    <a:p>
                      <a:pPr algn="r">
                        <a:lnSpc>
                          <a:spcPts val="1400"/>
                        </a:lnSpc>
                      </a:pPr>
                      <a:r>
                        <a:rPr kumimoji="1" lang="ja-JP" altLang="en-US" sz="1400" dirty="0" smtClean="0"/>
                        <a:t>△</a:t>
                      </a:r>
                      <a:r>
                        <a:rPr kumimoji="1" lang="ja-JP" altLang="en-US" sz="1400" baseline="0" dirty="0" smtClean="0"/>
                        <a:t> </a:t>
                      </a:r>
                      <a:r>
                        <a:rPr kumimoji="1" lang="en-US" altLang="ja-JP" sz="1400" baseline="0" dirty="0" smtClean="0"/>
                        <a:t>249</a:t>
                      </a:r>
                      <a:endParaRPr kumimoji="1" lang="ja-JP" altLang="en-US" sz="1400" dirty="0"/>
                    </a:p>
                  </a:txBody>
                  <a:tcPr/>
                </a:tc>
              </a:tr>
              <a:tr h="0">
                <a:tc>
                  <a:txBody>
                    <a:bodyPr/>
                    <a:lstStyle/>
                    <a:p>
                      <a:pPr algn="ctr">
                        <a:lnSpc>
                          <a:spcPts val="1400"/>
                        </a:lnSpc>
                      </a:pPr>
                      <a:r>
                        <a:rPr kumimoji="1" lang="en-US" altLang="ja-JP" sz="1400" dirty="0" smtClean="0"/>
                        <a:t>2006</a:t>
                      </a:r>
                      <a:endParaRPr kumimoji="1" lang="ja-JP" altLang="en-US" sz="1400" dirty="0"/>
                    </a:p>
                  </a:txBody>
                  <a:tcPr/>
                </a:tc>
                <a:tc>
                  <a:txBody>
                    <a:bodyPr/>
                    <a:lstStyle/>
                    <a:p>
                      <a:pPr algn="r">
                        <a:lnSpc>
                          <a:spcPts val="1400"/>
                        </a:lnSpc>
                      </a:pPr>
                      <a:r>
                        <a:rPr kumimoji="1" lang="en-US" altLang="ja-JP" sz="1400" dirty="0" smtClean="0"/>
                        <a:t>629</a:t>
                      </a:r>
                      <a:endParaRPr kumimoji="1" lang="ja-JP" altLang="en-US" sz="1400" dirty="0"/>
                    </a:p>
                  </a:txBody>
                  <a:tcPr/>
                </a:tc>
                <a:tc>
                  <a:txBody>
                    <a:bodyPr/>
                    <a:lstStyle/>
                    <a:p>
                      <a:pPr algn="r">
                        <a:lnSpc>
                          <a:spcPts val="1400"/>
                        </a:lnSpc>
                      </a:pPr>
                      <a:r>
                        <a:rPr kumimoji="1" lang="en-US" altLang="ja-JP" sz="1400" dirty="0" smtClean="0"/>
                        <a:t>829</a:t>
                      </a:r>
                      <a:endParaRPr kumimoji="1" lang="ja-JP" altLang="en-US" sz="1400" dirty="0"/>
                    </a:p>
                  </a:txBody>
                  <a:tcPr/>
                </a:tc>
                <a:tc>
                  <a:txBody>
                    <a:bodyPr/>
                    <a:lstStyle/>
                    <a:p>
                      <a:pPr algn="r">
                        <a:lnSpc>
                          <a:spcPts val="1400"/>
                        </a:lnSpc>
                      </a:pPr>
                      <a:r>
                        <a:rPr kumimoji="1" lang="ja-JP" altLang="en-US" sz="1400" dirty="0" smtClean="0"/>
                        <a:t>△</a:t>
                      </a:r>
                      <a:r>
                        <a:rPr kumimoji="1" lang="ja-JP" altLang="en-US" sz="1400" baseline="0" dirty="0" smtClean="0"/>
                        <a:t> </a:t>
                      </a:r>
                      <a:r>
                        <a:rPr kumimoji="1" lang="en-US" altLang="ja-JP" sz="1400" baseline="0" dirty="0" smtClean="0"/>
                        <a:t>200</a:t>
                      </a:r>
                      <a:endParaRPr kumimoji="1" lang="ja-JP" altLang="en-US" sz="1400" dirty="0"/>
                    </a:p>
                  </a:txBody>
                  <a:tcPr/>
                </a:tc>
              </a:tr>
              <a:tr h="128920">
                <a:tc>
                  <a:txBody>
                    <a:bodyPr/>
                    <a:lstStyle/>
                    <a:p>
                      <a:pPr algn="ctr">
                        <a:lnSpc>
                          <a:spcPts val="1400"/>
                        </a:lnSpc>
                      </a:pPr>
                      <a:r>
                        <a:rPr kumimoji="1" lang="en-US" altLang="ja-JP" sz="1400" dirty="0" smtClean="0"/>
                        <a:t>2007</a:t>
                      </a:r>
                      <a:endParaRPr kumimoji="1" lang="ja-JP" altLang="en-US" sz="1400" dirty="0"/>
                    </a:p>
                  </a:txBody>
                  <a:tcPr/>
                </a:tc>
                <a:tc>
                  <a:txBody>
                    <a:bodyPr/>
                    <a:lstStyle/>
                    <a:p>
                      <a:pPr algn="r">
                        <a:lnSpc>
                          <a:spcPts val="1400"/>
                        </a:lnSpc>
                      </a:pPr>
                      <a:r>
                        <a:rPr kumimoji="1" lang="en-US" altLang="ja-JP" sz="1400" dirty="0" smtClean="0"/>
                        <a:t>559</a:t>
                      </a:r>
                      <a:endParaRPr kumimoji="1" lang="ja-JP" altLang="en-US" sz="1400" dirty="0"/>
                    </a:p>
                  </a:txBody>
                  <a:tcPr/>
                </a:tc>
                <a:tc>
                  <a:txBody>
                    <a:bodyPr/>
                    <a:lstStyle/>
                    <a:p>
                      <a:pPr algn="r">
                        <a:lnSpc>
                          <a:spcPts val="1400"/>
                        </a:lnSpc>
                      </a:pPr>
                      <a:r>
                        <a:rPr kumimoji="1" lang="en-US" altLang="ja-JP" sz="1400" dirty="0" smtClean="0"/>
                        <a:t>666</a:t>
                      </a:r>
                      <a:endParaRPr kumimoji="1" lang="ja-JP" altLang="en-US" sz="1400" dirty="0"/>
                    </a:p>
                  </a:txBody>
                  <a:tcPr/>
                </a:tc>
                <a:tc>
                  <a:txBody>
                    <a:bodyPr/>
                    <a:lstStyle/>
                    <a:p>
                      <a:pPr algn="r">
                        <a:lnSpc>
                          <a:spcPts val="1400"/>
                        </a:lnSpc>
                      </a:pPr>
                      <a:r>
                        <a:rPr kumimoji="1" lang="ja-JP" altLang="en-US" sz="1400" dirty="0" smtClean="0"/>
                        <a:t>△</a:t>
                      </a:r>
                      <a:r>
                        <a:rPr kumimoji="1" lang="ja-JP" altLang="en-US" sz="1400" baseline="0" dirty="0" smtClean="0"/>
                        <a:t> </a:t>
                      </a:r>
                      <a:r>
                        <a:rPr kumimoji="1" lang="en-US" altLang="ja-JP" sz="1400" baseline="0" dirty="0" smtClean="0"/>
                        <a:t>107</a:t>
                      </a:r>
                      <a:endParaRPr kumimoji="1" lang="ja-JP" altLang="en-US" sz="1400" dirty="0"/>
                    </a:p>
                  </a:txBody>
                  <a:tcPr/>
                </a:tc>
              </a:tr>
              <a:tr h="142632">
                <a:tc>
                  <a:txBody>
                    <a:bodyPr/>
                    <a:lstStyle/>
                    <a:p>
                      <a:pPr algn="ctr">
                        <a:lnSpc>
                          <a:spcPts val="1400"/>
                        </a:lnSpc>
                      </a:pPr>
                      <a:r>
                        <a:rPr kumimoji="1" lang="en-US" altLang="ja-JP" sz="1400" dirty="0" smtClean="0"/>
                        <a:t>2008</a:t>
                      </a:r>
                      <a:endParaRPr kumimoji="1" lang="ja-JP" altLang="en-US" sz="1400" dirty="0"/>
                    </a:p>
                  </a:txBody>
                  <a:tcPr/>
                </a:tc>
                <a:tc>
                  <a:txBody>
                    <a:bodyPr/>
                    <a:lstStyle/>
                    <a:p>
                      <a:pPr algn="r">
                        <a:lnSpc>
                          <a:spcPts val="1400"/>
                        </a:lnSpc>
                      </a:pPr>
                      <a:r>
                        <a:rPr kumimoji="1" lang="en-US" altLang="ja-JP" sz="1400" dirty="0" smtClean="0"/>
                        <a:t>544</a:t>
                      </a:r>
                      <a:endParaRPr kumimoji="1" lang="ja-JP" altLang="en-US" sz="1400" dirty="0"/>
                    </a:p>
                  </a:txBody>
                  <a:tcPr/>
                </a:tc>
                <a:tc>
                  <a:txBody>
                    <a:bodyPr/>
                    <a:lstStyle/>
                    <a:p>
                      <a:pPr algn="r">
                        <a:lnSpc>
                          <a:spcPts val="1400"/>
                        </a:lnSpc>
                      </a:pPr>
                      <a:r>
                        <a:rPr kumimoji="1" lang="en-US" altLang="ja-JP" sz="1400" dirty="0" smtClean="0"/>
                        <a:t>793</a:t>
                      </a:r>
                      <a:endParaRPr kumimoji="1" lang="ja-JP" altLang="en-US" sz="1400" dirty="0"/>
                    </a:p>
                  </a:txBody>
                  <a:tcPr/>
                </a:tc>
                <a:tc>
                  <a:txBody>
                    <a:bodyPr/>
                    <a:lstStyle/>
                    <a:p>
                      <a:pPr algn="r">
                        <a:lnSpc>
                          <a:spcPts val="1400"/>
                        </a:lnSpc>
                      </a:pPr>
                      <a:r>
                        <a:rPr kumimoji="1" lang="ja-JP" altLang="en-US" sz="1400" dirty="0" smtClean="0"/>
                        <a:t>△</a:t>
                      </a:r>
                      <a:r>
                        <a:rPr kumimoji="1" lang="ja-JP" altLang="en-US" sz="1400" baseline="0" dirty="0" smtClean="0"/>
                        <a:t> </a:t>
                      </a:r>
                      <a:r>
                        <a:rPr kumimoji="1" lang="en-US" altLang="ja-JP" sz="1400" baseline="0" dirty="0" smtClean="0"/>
                        <a:t>249</a:t>
                      </a:r>
                      <a:endParaRPr kumimoji="1" lang="ja-JP" altLang="en-US" sz="1400" dirty="0"/>
                    </a:p>
                  </a:txBody>
                  <a:tcPr/>
                </a:tc>
              </a:tr>
              <a:tr h="0">
                <a:tc>
                  <a:txBody>
                    <a:bodyPr/>
                    <a:lstStyle/>
                    <a:p>
                      <a:pPr algn="ctr">
                        <a:lnSpc>
                          <a:spcPts val="1400"/>
                        </a:lnSpc>
                      </a:pPr>
                      <a:r>
                        <a:rPr kumimoji="1" lang="en-US" altLang="ja-JP" sz="1400" dirty="0" smtClean="0"/>
                        <a:t>2009</a:t>
                      </a:r>
                      <a:endParaRPr kumimoji="1" lang="ja-JP" altLang="en-US" sz="1400" dirty="0"/>
                    </a:p>
                  </a:txBody>
                  <a:tcPr/>
                </a:tc>
                <a:tc>
                  <a:txBody>
                    <a:bodyPr/>
                    <a:lstStyle/>
                    <a:p>
                      <a:pPr algn="r">
                        <a:lnSpc>
                          <a:spcPts val="1400"/>
                        </a:lnSpc>
                      </a:pPr>
                      <a:r>
                        <a:rPr kumimoji="1" lang="en-US" altLang="ja-JP" sz="1400" dirty="0" smtClean="0"/>
                        <a:t>509</a:t>
                      </a:r>
                      <a:endParaRPr kumimoji="1" lang="ja-JP" altLang="en-US" sz="1400" dirty="0"/>
                    </a:p>
                  </a:txBody>
                  <a:tcPr/>
                </a:tc>
                <a:tc>
                  <a:txBody>
                    <a:bodyPr/>
                    <a:lstStyle/>
                    <a:p>
                      <a:pPr algn="r">
                        <a:lnSpc>
                          <a:spcPts val="1400"/>
                        </a:lnSpc>
                      </a:pPr>
                      <a:r>
                        <a:rPr kumimoji="1" lang="en-US" altLang="ja-JP" sz="1400" dirty="0" smtClean="0"/>
                        <a:t>875</a:t>
                      </a:r>
                      <a:endParaRPr kumimoji="1" lang="ja-JP" altLang="en-US" sz="1400" dirty="0"/>
                    </a:p>
                  </a:txBody>
                  <a:tcPr/>
                </a:tc>
                <a:tc>
                  <a:txBody>
                    <a:bodyPr/>
                    <a:lstStyle/>
                    <a:p>
                      <a:pPr algn="r">
                        <a:lnSpc>
                          <a:spcPts val="1400"/>
                        </a:lnSpc>
                      </a:pPr>
                      <a:r>
                        <a:rPr kumimoji="1" lang="ja-JP" altLang="en-US" sz="1400" dirty="0" smtClean="0"/>
                        <a:t>△</a:t>
                      </a:r>
                      <a:r>
                        <a:rPr kumimoji="1" lang="ja-JP" altLang="en-US" sz="1400" baseline="0" dirty="0" smtClean="0"/>
                        <a:t> </a:t>
                      </a:r>
                      <a:r>
                        <a:rPr kumimoji="1" lang="en-US" altLang="ja-JP" sz="1400" baseline="0" dirty="0" smtClean="0"/>
                        <a:t>366</a:t>
                      </a:r>
                      <a:endParaRPr kumimoji="1" lang="ja-JP" altLang="en-US" sz="1400" dirty="0"/>
                    </a:p>
                  </a:txBody>
                  <a:tcPr/>
                </a:tc>
              </a:tr>
              <a:tr h="0">
                <a:tc>
                  <a:txBody>
                    <a:bodyPr/>
                    <a:lstStyle/>
                    <a:p>
                      <a:pPr algn="ctr">
                        <a:lnSpc>
                          <a:spcPts val="1400"/>
                        </a:lnSpc>
                      </a:pPr>
                      <a:r>
                        <a:rPr kumimoji="1" lang="en-US" altLang="ja-JP" sz="1400" dirty="0" smtClean="0"/>
                        <a:t>2010</a:t>
                      </a:r>
                      <a:endParaRPr kumimoji="1" lang="ja-JP" altLang="en-US" sz="1400" dirty="0"/>
                    </a:p>
                  </a:txBody>
                  <a:tcPr/>
                </a:tc>
                <a:tc>
                  <a:txBody>
                    <a:bodyPr/>
                    <a:lstStyle/>
                    <a:p>
                      <a:pPr algn="r">
                        <a:lnSpc>
                          <a:spcPts val="1400"/>
                        </a:lnSpc>
                      </a:pPr>
                      <a:r>
                        <a:rPr kumimoji="1" lang="en-US" altLang="ja-JP" sz="1400" dirty="0" smtClean="0"/>
                        <a:t>501</a:t>
                      </a:r>
                      <a:endParaRPr kumimoji="1" lang="ja-JP" altLang="en-US" sz="1400" dirty="0"/>
                    </a:p>
                  </a:txBody>
                  <a:tcPr/>
                </a:tc>
                <a:tc>
                  <a:txBody>
                    <a:bodyPr/>
                    <a:lstStyle/>
                    <a:p>
                      <a:pPr algn="r">
                        <a:lnSpc>
                          <a:spcPts val="1400"/>
                        </a:lnSpc>
                      </a:pPr>
                      <a:r>
                        <a:rPr kumimoji="1" lang="en-US" altLang="ja-JP" sz="1400" dirty="0" smtClean="0"/>
                        <a:t>857</a:t>
                      </a:r>
                      <a:endParaRPr kumimoji="1" lang="ja-JP" altLang="en-US" sz="1400" dirty="0"/>
                    </a:p>
                  </a:txBody>
                  <a:tcPr/>
                </a:tc>
                <a:tc>
                  <a:txBody>
                    <a:bodyPr/>
                    <a:lstStyle/>
                    <a:p>
                      <a:pPr algn="r">
                        <a:lnSpc>
                          <a:spcPts val="1400"/>
                        </a:lnSpc>
                      </a:pPr>
                      <a:r>
                        <a:rPr kumimoji="1" lang="ja-JP" altLang="en-US" sz="1400" dirty="0" smtClean="0"/>
                        <a:t>△</a:t>
                      </a:r>
                      <a:r>
                        <a:rPr kumimoji="1" lang="ja-JP" altLang="en-US" sz="1400" baseline="0" dirty="0" smtClean="0"/>
                        <a:t> </a:t>
                      </a:r>
                      <a:r>
                        <a:rPr kumimoji="1" lang="en-US" altLang="ja-JP" sz="1400" baseline="0" dirty="0" smtClean="0"/>
                        <a:t>356</a:t>
                      </a:r>
                      <a:endParaRPr kumimoji="1" lang="ja-JP" altLang="en-US" sz="1400" dirty="0"/>
                    </a:p>
                  </a:txBody>
                  <a:tcPr/>
                </a:tc>
              </a:tr>
              <a:tr h="0">
                <a:tc>
                  <a:txBody>
                    <a:bodyPr/>
                    <a:lstStyle/>
                    <a:p>
                      <a:pPr algn="ctr">
                        <a:lnSpc>
                          <a:spcPts val="1400"/>
                        </a:lnSpc>
                      </a:pPr>
                      <a:r>
                        <a:rPr kumimoji="1" lang="en-US" altLang="ja-JP" sz="1400" dirty="0" smtClean="0"/>
                        <a:t>2011</a:t>
                      </a:r>
                      <a:endParaRPr kumimoji="1" lang="ja-JP" altLang="en-US" sz="1400" dirty="0"/>
                    </a:p>
                  </a:txBody>
                  <a:tcPr/>
                </a:tc>
                <a:tc>
                  <a:txBody>
                    <a:bodyPr/>
                    <a:lstStyle/>
                    <a:p>
                      <a:pPr algn="r">
                        <a:lnSpc>
                          <a:spcPts val="1400"/>
                        </a:lnSpc>
                      </a:pPr>
                      <a:r>
                        <a:rPr kumimoji="1" lang="en-US" altLang="ja-JP" sz="1400" dirty="0" smtClean="0"/>
                        <a:t>553</a:t>
                      </a:r>
                      <a:endParaRPr kumimoji="1" lang="ja-JP" altLang="en-US" sz="1400" dirty="0"/>
                    </a:p>
                  </a:txBody>
                  <a:tcPr/>
                </a:tc>
                <a:tc>
                  <a:txBody>
                    <a:bodyPr/>
                    <a:lstStyle/>
                    <a:p>
                      <a:pPr algn="r">
                        <a:lnSpc>
                          <a:spcPts val="1400"/>
                        </a:lnSpc>
                      </a:pPr>
                      <a:r>
                        <a:rPr kumimoji="1" lang="en-US" altLang="ja-JP" sz="1400" dirty="0" smtClean="0"/>
                        <a:t>754</a:t>
                      </a:r>
                      <a:endParaRPr kumimoji="1" lang="ja-JP" altLang="en-US" sz="1400" dirty="0"/>
                    </a:p>
                  </a:txBody>
                  <a:tcPr/>
                </a:tc>
                <a:tc>
                  <a:txBody>
                    <a:bodyPr/>
                    <a:lstStyle/>
                    <a:p>
                      <a:pPr algn="r">
                        <a:lnSpc>
                          <a:spcPts val="1400"/>
                        </a:lnSpc>
                      </a:pPr>
                      <a:r>
                        <a:rPr kumimoji="1" lang="ja-JP" altLang="en-US" sz="1400" dirty="0" smtClean="0"/>
                        <a:t>△</a:t>
                      </a:r>
                      <a:r>
                        <a:rPr kumimoji="1" lang="ja-JP" altLang="en-US" sz="1400" baseline="0" dirty="0" smtClean="0"/>
                        <a:t> </a:t>
                      </a:r>
                      <a:r>
                        <a:rPr kumimoji="1" lang="en-US" altLang="ja-JP" sz="1400" baseline="0" dirty="0" smtClean="0"/>
                        <a:t>201</a:t>
                      </a:r>
                      <a:endParaRPr kumimoji="1" lang="ja-JP" altLang="en-US" sz="1400" dirty="0"/>
                    </a:p>
                  </a:txBody>
                  <a:tcPr/>
                </a:tc>
              </a:tr>
              <a:tr h="125472">
                <a:tc>
                  <a:txBody>
                    <a:bodyPr/>
                    <a:lstStyle/>
                    <a:p>
                      <a:pPr algn="ctr">
                        <a:lnSpc>
                          <a:spcPts val="1400"/>
                        </a:lnSpc>
                      </a:pPr>
                      <a:r>
                        <a:rPr kumimoji="1" lang="en-US" altLang="ja-JP" sz="1400" dirty="0" smtClean="0"/>
                        <a:t>2012</a:t>
                      </a:r>
                      <a:endParaRPr kumimoji="1" lang="ja-JP" altLang="en-US" sz="1400" dirty="0"/>
                    </a:p>
                  </a:txBody>
                  <a:tcPr/>
                </a:tc>
                <a:tc>
                  <a:txBody>
                    <a:bodyPr/>
                    <a:lstStyle/>
                    <a:p>
                      <a:pPr algn="r">
                        <a:lnSpc>
                          <a:spcPts val="1400"/>
                        </a:lnSpc>
                      </a:pPr>
                      <a:r>
                        <a:rPr kumimoji="1" lang="en-US" altLang="ja-JP" sz="1400" dirty="0" smtClean="0"/>
                        <a:t>626</a:t>
                      </a:r>
                      <a:endParaRPr kumimoji="1" lang="ja-JP" altLang="en-US" sz="1400" dirty="0"/>
                    </a:p>
                  </a:txBody>
                  <a:tcPr/>
                </a:tc>
                <a:tc>
                  <a:txBody>
                    <a:bodyPr/>
                    <a:lstStyle/>
                    <a:p>
                      <a:pPr algn="r">
                        <a:lnSpc>
                          <a:spcPts val="1400"/>
                        </a:lnSpc>
                      </a:pPr>
                      <a:r>
                        <a:rPr kumimoji="1" lang="en-US" altLang="ja-JP" sz="1400" dirty="0" smtClean="0"/>
                        <a:t>760</a:t>
                      </a:r>
                      <a:endParaRPr kumimoji="1" lang="ja-JP" altLang="en-US" sz="1400" dirty="0"/>
                    </a:p>
                  </a:txBody>
                  <a:tcPr/>
                </a:tc>
                <a:tc>
                  <a:txBody>
                    <a:bodyPr/>
                    <a:lstStyle/>
                    <a:p>
                      <a:pPr algn="r">
                        <a:lnSpc>
                          <a:spcPts val="1400"/>
                        </a:lnSpc>
                      </a:pPr>
                      <a:r>
                        <a:rPr kumimoji="1" lang="ja-JP" altLang="en-US" sz="1400" dirty="0" smtClean="0"/>
                        <a:t>△</a:t>
                      </a:r>
                      <a:r>
                        <a:rPr kumimoji="1" lang="ja-JP" altLang="en-US" sz="1400" baseline="0" dirty="0" smtClean="0"/>
                        <a:t> </a:t>
                      </a:r>
                      <a:r>
                        <a:rPr kumimoji="1" lang="en-US" altLang="ja-JP" sz="1400" baseline="0" dirty="0" smtClean="0"/>
                        <a:t>134</a:t>
                      </a:r>
                      <a:endParaRPr kumimoji="1" lang="ja-JP" altLang="en-US" sz="1400" dirty="0"/>
                    </a:p>
                  </a:txBody>
                  <a:tcPr/>
                </a:tc>
              </a:tr>
              <a:tr h="139184">
                <a:tc>
                  <a:txBody>
                    <a:bodyPr/>
                    <a:lstStyle/>
                    <a:p>
                      <a:pPr algn="ctr">
                        <a:lnSpc>
                          <a:spcPts val="1400"/>
                        </a:lnSpc>
                      </a:pPr>
                      <a:r>
                        <a:rPr kumimoji="1" lang="en-US" altLang="ja-JP" sz="1400" dirty="0" smtClean="0"/>
                        <a:t>2013</a:t>
                      </a:r>
                      <a:endParaRPr kumimoji="1" lang="ja-JP" altLang="en-US" sz="1400" dirty="0"/>
                    </a:p>
                  </a:txBody>
                  <a:tcPr/>
                </a:tc>
                <a:tc>
                  <a:txBody>
                    <a:bodyPr/>
                    <a:lstStyle/>
                    <a:p>
                      <a:pPr algn="r">
                        <a:lnSpc>
                          <a:spcPts val="1400"/>
                        </a:lnSpc>
                      </a:pPr>
                      <a:r>
                        <a:rPr kumimoji="1" lang="en-US" altLang="ja-JP" sz="1400" dirty="0" smtClean="0"/>
                        <a:t>569</a:t>
                      </a:r>
                      <a:endParaRPr kumimoji="1" lang="ja-JP" altLang="en-US" sz="1400" dirty="0"/>
                    </a:p>
                  </a:txBody>
                  <a:tcPr/>
                </a:tc>
                <a:tc>
                  <a:txBody>
                    <a:bodyPr/>
                    <a:lstStyle/>
                    <a:p>
                      <a:pPr algn="r">
                        <a:lnSpc>
                          <a:spcPts val="1400"/>
                        </a:lnSpc>
                      </a:pPr>
                      <a:r>
                        <a:rPr kumimoji="1" lang="en-US" altLang="ja-JP" sz="1400" dirty="0" smtClean="0"/>
                        <a:t>729</a:t>
                      </a:r>
                      <a:endParaRPr kumimoji="1" lang="ja-JP" altLang="en-US" sz="1400" dirty="0"/>
                    </a:p>
                  </a:txBody>
                  <a:tcPr/>
                </a:tc>
                <a:tc>
                  <a:txBody>
                    <a:bodyPr/>
                    <a:lstStyle/>
                    <a:p>
                      <a:pPr algn="r">
                        <a:lnSpc>
                          <a:spcPts val="1400"/>
                        </a:lnSpc>
                      </a:pPr>
                      <a:r>
                        <a:rPr kumimoji="1" lang="ja-JP" altLang="en-US" sz="1400" dirty="0" smtClean="0"/>
                        <a:t>△</a:t>
                      </a:r>
                      <a:r>
                        <a:rPr kumimoji="1" lang="ja-JP" altLang="en-US" sz="1400" baseline="0" dirty="0" smtClean="0"/>
                        <a:t> </a:t>
                      </a:r>
                      <a:r>
                        <a:rPr kumimoji="1" lang="en-US" altLang="ja-JP" sz="1400" baseline="0" dirty="0" smtClean="0"/>
                        <a:t>160</a:t>
                      </a:r>
                      <a:endParaRPr kumimoji="1" lang="ja-JP" altLang="en-US" sz="1400" dirty="0"/>
                    </a:p>
                  </a:txBody>
                  <a:tcPr/>
                </a:tc>
              </a:tr>
              <a:tr h="0">
                <a:tc>
                  <a:txBody>
                    <a:bodyPr/>
                    <a:lstStyle/>
                    <a:p>
                      <a:pPr algn="ctr">
                        <a:lnSpc>
                          <a:spcPts val="1400"/>
                        </a:lnSpc>
                      </a:pPr>
                      <a:r>
                        <a:rPr kumimoji="1" lang="en-US" altLang="ja-JP" sz="1400" dirty="0" smtClean="0"/>
                        <a:t>2014</a:t>
                      </a:r>
                      <a:endParaRPr kumimoji="1" lang="ja-JP" altLang="en-US" sz="1400" dirty="0"/>
                    </a:p>
                  </a:txBody>
                  <a:tcPr/>
                </a:tc>
                <a:tc>
                  <a:txBody>
                    <a:bodyPr/>
                    <a:lstStyle/>
                    <a:p>
                      <a:pPr algn="r">
                        <a:lnSpc>
                          <a:spcPts val="1400"/>
                        </a:lnSpc>
                      </a:pPr>
                      <a:r>
                        <a:rPr kumimoji="1" lang="en-US" altLang="ja-JP" sz="1400" dirty="0" smtClean="0"/>
                        <a:t>598</a:t>
                      </a:r>
                      <a:endParaRPr kumimoji="1" lang="ja-JP" altLang="en-US" sz="1400" dirty="0"/>
                    </a:p>
                  </a:txBody>
                  <a:tcPr/>
                </a:tc>
                <a:tc>
                  <a:txBody>
                    <a:bodyPr/>
                    <a:lstStyle/>
                    <a:p>
                      <a:pPr algn="r">
                        <a:lnSpc>
                          <a:spcPts val="1400"/>
                        </a:lnSpc>
                      </a:pPr>
                      <a:r>
                        <a:rPr kumimoji="1" lang="en-US" altLang="ja-JP" sz="1400" dirty="0" smtClean="0"/>
                        <a:t>675</a:t>
                      </a:r>
                      <a:endParaRPr kumimoji="1" lang="ja-JP" altLang="en-US" sz="1400" dirty="0"/>
                    </a:p>
                  </a:txBody>
                  <a:tcPr/>
                </a:tc>
                <a:tc>
                  <a:txBody>
                    <a:bodyPr/>
                    <a:lstStyle/>
                    <a:p>
                      <a:pPr algn="r">
                        <a:lnSpc>
                          <a:spcPts val="1400"/>
                        </a:lnSpc>
                      </a:pPr>
                      <a:r>
                        <a:rPr kumimoji="1" lang="ja-JP" altLang="en-US" sz="1400" dirty="0" smtClean="0"/>
                        <a:t>△</a:t>
                      </a:r>
                      <a:r>
                        <a:rPr kumimoji="1" lang="ja-JP" altLang="en-US" sz="1400" baseline="0" dirty="0" smtClean="0"/>
                        <a:t> </a:t>
                      </a:r>
                      <a:r>
                        <a:rPr kumimoji="1" lang="en-US" altLang="ja-JP" sz="1400" baseline="0" dirty="0" smtClean="0"/>
                        <a:t>77</a:t>
                      </a:r>
                      <a:endParaRPr kumimoji="1" lang="ja-JP" altLang="en-US" sz="1400" dirty="0"/>
                    </a:p>
                  </a:txBody>
                  <a:tcPr/>
                </a:tc>
              </a:tr>
              <a:tr h="0">
                <a:tc>
                  <a:txBody>
                    <a:bodyPr/>
                    <a:lstStyle/>
                    <a:p>
                      <a:pPr algn="ctr">
                        <a:lnSpc>
                          <a:spcPts val="1400"/>
                        </a:lnSpc>
                      </a:pPr>
                      <a:r>
                        <a:rPr kumimoji="1" lang="ja-JP" altLang="en-US" sz="1200" dirty="0" smtClean="0"/>
                        <a:t>計</a:t>
                      </a:r>
                      <a:endParaRPr kumimoji="1" lang="ja-JP" altLang="en-US" sz="1400" dirty="0"/>
                    </a:p>
                  </a:txBody>
                  <a:tcPr/>
                </a:tc>
                <a:tc>
                  <a:txBody>
                    <a:bodyPr/>
                    <a:lstStyle/>
                    <a:p>
                      <a:pPr algn="r">
                        <a:lnSpc>
                          <a:spcPts val="1400"/>
                        </a:lnSpc>
                      </a:pPr>
                      <a:r>
                        <a:rPr kumimoji="1" lang="en-US" altLang="ja-JP" sz="1400" dirty="0" smtClean="0"/>
                        <a:t>5674</a:t>
                      </a:r>
                      <a:endParaRPr kumimoji="1" lang="ja-JP" altLang="en-US" sz="1400" dirty="0"/>
                    </a:p>
                  </a:txBody>
                  <a:tcPr/>
                </a:tc>
                <a:tc>
                  <a:txBody>
                    <a:bodyPr/>
                    <a:lstStyle/>
                    <a:p>
                      <a:pPr algn="r">
                        <a:lnSpc>
                          <a:spcPts val="1400"/>
                        </a:lnSpc>
                      </a:pPr>
                      <a:r>
                        <a:rPr kumimoji="1" lang="en-US" altLang="ja-JP" sz="1400" dirty="0" smtClean="0"/>
                        <a:t>7773</a:t>
                      </a:r>
                      <a:endParaRPr kumimoji="1" lang="ja-JP" altLang="en-US" sz="1400" dirty="0"/>
                    </a:p>
                  </a:txBody>
                  <a:tcPr/>
                </a:tc>
                <a:tc>
                  <a:txBody>
                    <a:bodyPr/>
                    <a:lstStyle/>
                    <a:p>
                      <a:pPr algn="r">
                        <a:lnSpc>
                          <a:spcPts val="1400"/>
                        </a:lnSpc>
                      </a:pPr>
                      <a:r>
                        <a:rPr kumimoji="1" lang="en-US" altLang="ja-JP" sz="1400" dirty="0" smtClean="0"/>
                        <a:t> </a:t>
                      </a:r>
                      <a:r>
                        <a:rPr kumimoji="1" lang="ja-JP" altLang="en-US" sz="1400" dirty="0" smtClean="0"/>
                        <a:t>　△　</a:t>
                      </a:r>
                      <a:r>
                        <a:rPr kumimoji="1" lang="en-US" altLang="ja-JP" sz="1400" dirty="0" smtClean="0"/>
                        <a:t>2099</a:t>
                      </a:r>
                      <a:endParaRPr kumimoji="1" lang="ja-JP" altLang="en-US" sz="1400" dirty="0"/>
                    </a:p>
                  </a:txBody>
                  <a:tcPr/>
                </a:tc>
              </a:tr>
            </a:tbl>
          </a:graphicData>
        </a:graphic>
      </p:graphicFrame>
      <p:graphicFrame>
        <p:nvGraphicFramePr>
          <p:cNvPr id="17" name="表 16"/>
          <p:cNvGraphicFramePr>
            <a:graphicFrameLocks noGrp="1"/>
          </p:cNvGraphicFramePr>
          <p:nvPr>
            <p:extLst>
              <p:ext uri="{D42A27DB-BD31-4B8C-83A1-F6EECF244321}">
                <p14:modId xmlns:p14="http://schemas.microsoft.com/office/powerpoint/2010/main" val="637944788"/>
              </p:ext>
            </p:extLst>
          </p:nvPr>
        </p:nvGraphicFramePr>
        <p:xfrm>
          <a:off x="455923" y="696141"/>
          <a:ext cx="3552056" cy="3230880"/>
        </p:xfrm>
        <a:graphic>
          <a:graphicData uri="http://schemas.openxmlformats.org/drawingml/2006/table">
            <a:tbl>
              <a:tblPr firstRow="1" firstCol="1" lastRow="1" bandRow="1">
                <a:tableStyleId>{5C22544A-7EE6-4342-B048-85BDC9FD1C3A}</a:tableStyleId>
              </a:tblPr>
              <a:tblGrid>
                <a:gridCol w="576064"/>
                <a:gridCol w="887760"/>
                <a:gridCol w="936104"/>
                <a:gridCol w="1152128"/>
              </a:tblGrid>
              <a:tr h="0">
                <a:tc>
                  <a:txBody>
                    <a:bodyPr/>
                    <a:lstStyle/>
                    <a:p>
                      <a:pPr algn="ctr">
                        <a:lnSpc>
                          <a:spcPts val="1400"/>
                        </a:lnSpc>
                      </a:pPr>
                      <a:r>
                        <a:rPr kumimoji="1" lang="ja-JP" altLang="en-US" sz="1200" dirty="0" smtClean="0"/>
                        <a:t>年</a:t>
                      </a:r>
                      <a:endParaRPr kumimoji="1" lang="ja-JP" altLang="en-US" sz="1200" dirty="0"/>
                    </a:p>
                  </a:txBody>
                  <a:tcPr/>
                </a:tc>
                <a:tc>
                  <a:txBody>
                    <a:bodyPr/>
                    <a:lstStyle/>
                    <a:p>
                      <a:pPr algn="ctr">
                        <a:lnSpc>
                          <a:spcPts val="1400"/>
                        </a:lnSpc>
                      </a:pPr>
                      <a:r>
                        <a:rPr kumimoji="1" lang="ja-JP" altLang="en-US" sz="1200" dirty="0" smtClean="0"/>
                        <a:t>転入</a:t>
                      </a:r>
                      <a:endParaRPr kumimoji="1" lang="ja-JP" altLang="en-US" sz="1200" dirty="0"/>
                    </a:p>
                  </a:txBody>
                  <a:tcPr/>
                </a:tc>
                <a:tc>
                  <a:txBody>
                    <a:bodyPr/>
                    <a:lstStyle/>
                    <a:p>
                      <a:pPr algn="ctr">
                        <a:lnSpc>
                          <a:spcPts val="1400"/>
                        </a:lnSpc>
                      </a:pPr>
                      <a:r>
                        <a:rPr kumimoji="1" lang="ja-JP" altLang="en-US" sz="1200" dirty="0" smtClean="0"/>
                        <a:t>転出</a:t>
                      </a:r>
                      <a:endParaRPr kumimoji="1" lang="ja-JP" altLang="en-US" sz="1200" dirty="0"/>
                    </a:p>
                  </a:txBody>
                  <a:tcPr/>
                </a:tc>
                <a:tc>
                  <a:txBody>
                    <a:bodyPr/>
                    <a:lstStyle/>
                    <a:p>
                      <a:pPr algn="ctr">
                        <a:lnSpc>
                          <a:spcPts val="1400"/>
                        </a:lnSpc>
                      </a:pPr>
                      <a:r>
                        <a:rPr kumimoji="1" lang="ja-JP" altLang="en-US" sz="1200" dirty="0" smtClean="0"/>
                        <a:t>転入－転出</a:t>
                      </a:r>
                      <a:endParaRPr kumimoji="1" lang="ja-JP" altLang="en-US" sz="1200" dirty="0"/>
                    </a:p>
                  </a:txBody>
                  <a:tcPr/>
                </a:tc>
              </a:tr>
              <a:tr h="0">
                <a:tc>
                  <a:txBody>
                    <a:bodyPr/>
                    <a:lstStyle/>
                    <a:p>
                      <a:pPr algn="ctr">
                        <a:lnSpc>
                          <a:spcPts val="1400"/>
                        </a:lnSpc>
                      </a:pPr>
                      <a:r>
                        <a:rPr kumimoji="1" lang="en-US" altLang="ja-JP" sz="1400" dirty="0" smtClean="0"/>
                        <a:t>2005</a:t>
                      </a:r>
                    </a:p>
                  </a:txBody>
                  <a:tcPr/>
                </a:tc>
                <a:tc>
                  <a:txBody>
                    <a:bodyPr/>
                    <a:lstStyle/>
                    <a:p>
                      <a:pPr algn="r">
                        <a:lnSpc>
                          <a:spcPts val="1400"/>
                        </a:lnSpc>
                      </a:pPr>
                      <a:r>
                        <a:rPr kumimoji="1" lang="en-US" altLang="ja-JP" sz="1400" dirty="0" smtClean="0"/>
                        <a:t>164</a:t>
                      </a:r>
                      <a:endParaRPr kumimoji="1" lang="ja-JP" altLang="en-US" sz="1400" dirty="0"/>
                    </a:p>
                  </a:txBody>
                  <a:tcPr/>
                </a:tc>
                <a:tc>
                  <a:txBody>
                    <a:bodyPr/>
                    <a:lstStyle/>
                    <a:p>
                      <a:pPr algn="r">
                        <a:lnSpc>
                          <a:spcPts val="1400"/>
                        </a:lnSpc>
                      </a:pPr>
                      <a:r>
                        <a:rPr kumimoji="1" lang="en-US" altLang="ja-JP" sz="1400" dirty="0" smtClean="0"/>
                        <a:t>252</a:t>
                      </a:r>
                      <a:endParaRPr kumimoji="1" lang="ja-JP" altLang="en-US" sz="1400" dirty="0"/>
                    </a:p>
                  </a:txBody>
                  <a:tcPr/>
                </a:tc>
                <a:tc>
                  <a:txBody>
                    <a:bodyPr/>
                    <a:lstStyle/>
                    <a:p>
                      <a:pPr algn="r">
                        <a:lnSpc>
                          <a:spcPts val="1400"/>
                        </a:lnSpc>
                      </a:pPr>
                      <a:r>
                        <a:rPr kumimoji="1" lang="ja-JP" altLang="en-US" sz="1400" dirty="0" smtClean="0"/>
                        <a:t>△ </a:t>
                      </a:r>
                      <a:r>
                        <a:rPr kumimoji="1" lang="en-US" altLang="ja-JP" sz="1400" dirty="0" smtClean="0"/>
                        <a:t>88</a:t>
                      </a:r>
                      <a:endParaRPr kumimoji="1" lang="ja-JP" altLang="en-US" sz="1400" dirty="0"/>
                    </a:p>
                  </a:txBody>
                  <a:tcPr/>
                </a:tc>
              </a:tr>
              <a:tr h="0">
                <a:tc>
                  <a:txBody>
                    <a:bodyPr/>
                    <a:lstStyle/>
                    <a:p>
                      <a:pPr algn="ctr">
                        <a:lnSpc>
                          <a:spcPts val="1400"/>
                        </a:lnSpc>
                      </a:pPr>
                      <a:r>
                        <a:rPr kumimoji="1" lang="en-US" altLang="ja-JP" sz="1400" dirty="0" smtClean="0"/>
                        <a:t>2006</a:t>
                      </a:r>
                      <a:endParaRPr kumimoji="1" lang="ja-JP" altLang="en-US" sz="1400" dirty="0"/>
                    </a:p>
                  </a:txBody>
                  <a:tcPr/>
                </a:tc>
                <a:tc>
                  <a:txBody>
                    <a:bodyPr/>
                    <a:lstStyle/>
                    <a:p>
                      <a:pPr algn="r">
                        <a:lnSpc>
                          <a:spcPts val="1400"/>
                        </a:lnSpc>
                      </a:pPr>
                      <a:r>
                        <a:rPr kumimoji="1" lang="en-US" altLang="ja-JP" sz="1400" dirty="0" smtClean="0"/>
                        <a:t>160</a:t>
                      </a:r>
                      <a:endParaRPr kumimoji="1" lang="ja-JP" altLang="en-US" sz="1400" dirty="0"/>
                    </a:p>
                  </a:txBody>
                  <a:tcPr/>
                </a:tc>
                <a:tc>
                  <a:txBody>
                    <a:bodyPr/>
                    <a:lstStyle/>
                    <a:p>
                      <a:pPr algn="r">
                        <a:lnSpc>
                          <a:spcPts val="1400"/>
                        </a:lnSpc>
                      </a:pPr>
                      <a:r>
                        <a:rPr kumimoji="1" lang="en-US" altLang="ja-JP" sz="1400" dirty="0" smtClean="0"/>
                        <a:t>284</a:t>
                      </a:r>
                      <a:endParaRPr kumimoji="1" lang="ja-JP" altLang="en-US" sz="1400" dirty="0"/>
                    </a:p>
                  </a:txBody>
                  <a:tcPr/>
                </a:tc>
                <a:tc>
                  <a:txBody>
                    <a:bodyPr/>
                    <a:lstStyle/>
                    <a:p>
                      <a:pPr marL="0" marR="0" indent="0" algn="r" defTabSz="914400" rtl="0" eaLnBrk="1" fontAlgn="auto" latinLnBrk="0" hangingPunct="1">
                        <a:lnSpc>
                          <a:spcPts val="1400"/>
                        </a:lnSpc>
                        <a:spcBef>
                          <a:spcPts val="0"/>
                        </a:spcBef>
                        <a:spcAft>
                          <a:spcPts val="0"/>
                        </a:spcAft>
                        <a:buClrTx/>
                        <a:buSzTx/>
                        <a:buFontTx/>
                        <a:buNone/>
                        <a:tabLst/>
                        <a:defRPr/>
                      </a:pPr>
                      <a:r>
                        <a:rPr kumimoji="1" lang="ja-JP" altLang="en-US" sz="1400" dirty="0" smtClean="0"/>
                        <a:t>△</a:t>
                      </a:r>
                      <a:r>
                        <a:rPr kumimoji="1" lang="ja-JP" altLang="en-US" sz="1400" baseline="0" dirty="0" smtClean="0"/>
                        <a:t> </a:t>
                      </a:r>
                      <a:r>
                        <a:rPr kumimoji="1" lang="en-US" altLang="ja-JP" sz="1400" dirty="0" smtClean="0"/>
                        <a:t>124</a:t>
                      </a:r>
                      <a:endParaRPr kumimoji="1" lang="ja-JP" altLang="en-US" sz="1400" dirty="0" smtClean="0"/>
                    </a:p>
                  </a:txBody>
                  <a:tcPr/>
                </a:tc>
              </a:tr>
              <a:tr h="128920">
                <a:tc>
                  <a:txBody>
                    <a:bodyPr/>
                    <a:lstStyle/>
                    <a:p>
                      <a:pPr algn="ctr">
                        <a:lnSpc>
                          <a:spcPts val="1400"/>
                        </a:lnSpc>
                      </a:pPr>
                      <a:r>
                        <a:rPr kumimoji="1" lang="en-US" altLang="ja-JP" sz="1400" dirty="0" smtClean="0"/>
                        <a:t>2007</a:t>
                      </a:r>
                      <a:endParaRPr kumimoji="1" lang="ja-JP" altLang="en-US" sz="1400" dirty="0"/>
                    </a:p>
                  </a:txBody>
                  <a:tcPr/>
                </a:tc>
                <a:tc>
                  <a:txBody>
                    <a:bodyPr/>
                    <a:lstStyle/>
                    <a:p>
                      <a:pPr algn="r">
                        <a:lnSpc>
                          <a:spcPts val="1400"/>
                        </a:lnSpc>
                      </a:pPr>
                      <a:r>
                        <a:rPr kumimoji="1" lang="en-US" altLang="ja-JP" sz="1400" dirty="0" smtClean="0"/>
                        <a:t>132</a:t>
                      </a:r>
                      <a:endParaRPr kumimoji="1" lang="ja-JP" altLang="en-US" sz="1400" dirty="0"/>
                    </a:p>
                  </a:txBody>
                  <a:tcPr/>
                </a:tc>
                <a:tc>
                  <a:txBody>
                    <a:bodyPr/>
                    <a:lstStyle/>
                    <a:p>
                      <a:pPr algn="r">
                        <a:lnSpc>
                          <a:spcPts val="1400"/>
                        </a:lnSpc>
                      </a:pPr>
                      <a:r>
                        <a:rPr kumimoji="1" lang="en-US" altLang="ja-JP" sz="1400" dirty="0" smtClean="0"/>
                        <a:t>251</a:t>
                      </a:r>
                      <a:endParaRPr kumimoji="1" lang="ja-JP" altLang="en-US" sz="1400" dirty="0"/>
                    </a:p>
                  </a:txBody>
                  <a:tcPr/>
                </a:tc>
                <a:tc>
                  <a:txBody>
                    <a:bodyPr/>
                    <a:lstStyle/>
                    <a:p>
                      <a:pPr marL="0" marR="0" indent="0" algn="r" defTabSz="914400" rtl="0" eaLnBrk="1" fontAlgn="auto" latinLnBrk="0" hangingPunct="1">
                        <a:lnSpc>
                          <a:spcPts val="1400"/>
                        </a:lnSpc>
                        <a:spcBef>
                          <a:spcPts val="0"/>
                        </a:spcBef>
                        <a:spcAft>
                          <a:spcPts val="0"/>
                        </a:spcAft>
                        <a:buClrTx/>
                        <a:buSzTx/>
                        <a:buFontTx/>
                        <a:buNone/>
                        <a:tabLst/>
                        <a:defRPr/>
                      </a:pPr>
                      <a:r>
                        <a:rPr kumimoji="1" lang="ja-JP" altLang="en-US" sz="1400" dirty="0" smtClean="0"/>
                        <a:t>△ </a:t>
                      </a:r>
                      <a:r>
                        <a:rPr kumimoji="1" lang="en-US" altLang="ja-JP" sz="1400" dirty="0" smtClean="0"/>
                        <a:t>119</a:t>
                      </a:r>
                      <a:endParaRPr kumimoji="1" lang="ja-JP" altLang="en-US" sz="1400" dirty="0"/>
                    </a:p>
                  </a:txBody>
                  <a:tcPr/>
                </a:tc>
              </a:tr>
              <a:tr h="142632">
                <a:tc>
                  <a:txBody>
                    <a:bodyPr/>
                    <a:lstStyle/>
                    <a:p>
                      <a:pPr algn="ctr">
                        <a:lnSpc>
                          <a:spcPts val="1400"/>
                        </a:lnSpc>
                      </a:pPr>
                      <a:r>
                        <a:rPr kumimoji="1" lang="en-US" altLang="ja-JP" sz="1400" dirty="0" smtClean="0"/>
                        <a:t>2008</a:t>
                      </a:r>
                      <a:endParaRPr kumimoji="1" lang="ja-JP" altLang="en-US" sz="1400" dirty="0"/>
                    </a:p>
                  </a:txBody>
                  <a:tcPr/>
                </a:tc>
                <a:tc>
                  <a:txBody>
                    <a:bodyPr/>
                    <a:lstStyle/>
                    <a:p>
                      <a:pPr algn="r">
                        <a:lnSpc>
                          <a:spcPts val="1400"/>
                        </a:lnSpc>
                      </a:pPr>
                      <a:r>
                        <a:rPr kumimoji="1" lang="en-US" altLang="ja-JP" sz="1400" dirty="0" smtClean="0"/>
                        <a:t>149</a:t>
                      </a:r>
                      <a:endParaRPr kumimoji="1" lang="ja-JP" altLang="en-US" sz="1400" dirty="0"/>
                    </a:p>
                  </a:txBody>
                  <a:tcPr/>
                </a:tc>
                <a:tc>
                  <a:txBody>
                    <a:bodyPr/>
                    <a:lstStyle/>
                    <a:p>
                      <a:pPr algn="r">
                        <a:lnSpc>
                          <a:spcPts val="1400"/>
                        </a:lnSpc>
                      </a:pPr>
                      <a:r>
                        <a:rPr kumimoji="1" lang="en-US" altLang="ja-JP" sz="1400" dirty="0" smtClean="0"/>
                        <a:t>238</a:t>
                      </a:r>
                      <a:endParaRPr kumimoji="1" lang="ja-JP" altLang="en-US" sz="1400" dirty="0"/>
                    </a:p>
                  </a:txBody>
                  <a:tcPr/>
                </a:tc>
                <a:tc>
                  <a:txBody>
                    <a:bodyPr/>
                    <a:lstStyle/>
                    <a:p>
                      <a:pPr marL="0" marR="0" indent="0" algn="r" defTabSz="914400" rtl="0" eaLnBrk="1" fontAlgn="auto" latinLnBrk="0" hangingPunct="1">
                        <a:lnSpc>
                          <a:spcPts val="1400"/>
                        </a:lnSpc>
                        <a:spcBef>
                          <a:spcPts val="0"/>
                        </a:spcBef>
                        <a:spcAft>
                          <a:spcPts val="0"/>
                        </a:spcAft>
                        <a:buClrTx/>
                        <a:buSzTx/>
                        <a:buFontTx/>
                        <a:buNone/>
                        <a:tabLst/>
                        <a:defRPr/>
                      </a:pPr>
                      <a:r>
                        <a:rPr kumimoji="1" lang="ja-JP" altLang="en-US" sz="1400" dirty="0" smtClean="0"/>
                        <a:t>△ </a:t>
                      </a:r>
                      <a:r>
                        <a:rPr kumimoji="1" lang="en-US" altLang="ja-JP" sz="1400" dirty="0" smtClean="0"/>
                        <a:t>89</a:t>
                      </a:r>
                      <a:endParaRPr kumimoji="1" lang="ja-JP" altLang="en-US" sz="1400" dirty="0"/>
                    </a:p>
                  </a:txBody>
                  <a:tcPr/>
                </a:tc>
              </a:tr>
              <a:tr h="0">
                <a:tc>
                  <a:txBody>
                    <a:bodyPr/>
                    <a:lstStyle/>
                    <a:p>
                      <a:pPr algn="ctr">
                        <a:lnSpc>
                          <a:spcPts val="1400"/>
                        </a:lnSpc>
                      </a:pPr>
                      <a:r>
                        <a:rPr kumimoji="1" lang="en-US" altLang="ja-JP" sz="1400" dirty="0" smtClean="0"/>
                        <a:t>2009</a:t>
                      </a:r>
                      <a:endParaRPr kumimoji="1" lang="ja-JP" altLang="en-US" sz="1400" dirty="0"/>
                    </a:p>
                  </a:txBody>
                  <a:tcPr/>
                </a:tc>
                <a:tc>
                  <a:txBody>
                    <a:bodyPr/>
                    <a:lstStyle/>
                    <a:p>
                      <a:pPr algn="r">
                        <a:lnSpc>
                          <a:spcPts val="1400"/>
                        </a:lnSpc>
                      </a:pPr>
                      <a:r>
                        <a:rPr kumimoji="1" lang="en-US" altLang="ja-JP" sz="1400" dirty="0" smtClean="0"/>
                        <a:t>146</a:t>
                      </a:r>
                      <a:endParaRPr kumimoji="1" lang="ja-JP" altLang="en-US" sz="1400" dirty="0"/>
                    </a:p>
                  </a:txBody>
                  <a:tcPr/>
                </a:tc>
                <a:tc>
                  <a:txBody>
                    <a:bodyPr/>
                    <a:lstStyle/>
                    <a:p>
                      <a:pPr algn="r">
                        <a:lnSpc>
                          <a:spcPts val="1400"/>
                        </a:lnSpc>
                      </a:pPr>
                      <a:r>
                        <a:rPr kumimoji="1" lang="en-US" altLang="ja-JP" sz="1400" dirty="0" smtClean="0"/>
                        <a:t>256</a:t>
                      </a:r>
                      <a:endParaRPr kumimoji="1" lang="ja-JP" altLang="en-US" sz="1400" dirty="0"/>
                    </a:p>
                  </a:txBody>
                  <a:tcPr/>
                </a:tc>
                <a:tc>
                  <a:txBody>
                    <a:bodyPr/>
                    <a:lstStyle/>
                    <a:p>
                      <a:pPr marL="0" marR="0" indent="0" algn="r" defTabSz="914400" rtl="0" eaLnBrk="1" fontAlgn="auto" latinLnBrk="0" hangingPunct="1">
                        <a:lnSpc>
                          <a:spcPts val="1400"/>
                        </a:lnSpc>
                        <a:spcBef>
                          <a:spcPts val="0"/>
                        </a:spcBef>
                        <a:spcAft>
                          <a:spcPts val="0"/>
                        </a:spcAft>
                        <a:buClrTx/>
                        <a:buSzTx/>
                        <a:buFontTx/>
                        <a:buNone/>
                        <a:tabLst/>
                        <a:defRPr/>
                      </a:pPr>
                      <a:r>
                        <a:rPr kumimoji="1" lang="ja-JP" altLang="en-US" sz="1400" dirty="0" smtClean="0"/>
                        <a:t>△ </a:t>
                      </a:r>
                      <a:r>
                        <a:rPr kumimoji="1" lang="en-US" altLang="ja-JP" sz="1400" dirty="0" smtClean="0"/>
                        <a:t>110</a:t>
                      </a:r>
                      <a:endParaRPr kumimoji="1" lang="ja-JP" altLang="en-US" sz="1400" dirty="0" smtClean="0"/>
                    </a:p>
                  </a:txBody>
                  <a:tcPr/>
                </a:tc>
              </a:tr>
              <a:tr h="0">
                <a:tc>
                  <a:txBody>
                    <a:bodyPr/>
                    <a:lstStyle/>
                    <a:p>
                      <a:pPr algn="ctr">
                        <a:lnSpc>
                          <a:spcPts val="1400"/>
                        </a:lnSpc>
                      </a:pPr>
                      <a:r>
                        <a:rPr kumimoji="1" lang="en-US" altLang="ja-JP" sz="1400" dirty="0" smtClean="0"/>
                        <a:t>2010</a:t>
                      </a:r>
                      <a:endParaRPr kumimoji="1" lang="ja-JP" altLang="en-US" sz="1400" dirty="0"/>
                    </a:p>
                  </a:txBody>
                  <a:tcPr/>
                </a:tc>
                <a:tc>
                  <a:txBody>
                    <a:bodyPr/>
                    <a:lstStyle/>
                    <a:p>
                      <a:pPr algn="r">
                        <a:lnSpc>
                          <a:spcPts val="1400"/>
                        </a:lnSpc>
                      </a:pPr>
                      <a:r>
                        <a:rPr kumimoji="1" lang="en-US" altLang="ja-JP" sz="1400" dirty="0" smtClean="0"/>
                        <a:t>156</a:t>
                      </a:r>
                      <a:endParaRPr kumimoji="1" lang="ja-JP" altLang="en-US" sz="1400" dirty="0"/>
                    </a:p>
                  </a:txBody>
                  <a:tcPr/>
                </a:tc>
                <a:tc>
                  <a:txBody>
                    <a:bodyPr/>
                    <a:lstStyle/>
                    <a:p>
                      <a:pPr algn="r">
                        <a:lnSpc>
                          <a:spcPts val="1400"/>
                        </a:lnSpc>
                      </a:pPr>
                      <a:r>
                        <a:rPr kumimoji="1" lang="en-US" altLang="ja-JP" sz="1400" dirty="0" smtClean="0"/>
                        <a:t>244</a:t>
                      </a:r>
                      <a:endParaRPr kumimoji="1" lang="ja-JP" altLang="en-US" sz="1400" dirty="0"/>
                    </a:p>
                  </a:txBody>
                  <a:tcPr/>
                </a:tc>
                <a:tc>
                  <a:txBody>
                    <a:bodyPr/>
                    <a:lstStyle/>
                    <a:p>
                      <a:pPr marL="0" marR="0" indent="0" algn="r" defTabSz="914400" rtl="0" eaLnBrk="1" fontAlgn="auto" latinLnBrk="0" hangingPunct="1">
                        <a:lnSpc>
                          <a:spcPts val="1400"/>
                        </a:lnSpc>
                        <a:spcBef>
                          <a:spcPts val="0"/>
                        </a:spcBef>
                        <a:spcAft>
                          <a:spcPts val="0"/>
                        </a:spcAft>
                        <a:buClrTx/>
                        <a:buSzTx/>
                        <a:buFontTx/>
                        <a:buNone/>
                        <a:tabLst/>
                        <a:defRPr/>
                      </a:pPr>
                      <a:r>
                        <a:rPr kumimoji="1" lang="ja-JP" altLang="en-US" sz="1400" dirty="0" smtClean="0"/>
                        <a:t>△ </a:t>
                      </a:r>
                      <a:r>
                        <a:rPr kumimoji="1" lang="en-US" altLang="ja-JP" sz="1400" dirty="0" smtClean="0"/>
                        <a:t>88</a:t>
                      </a:r>
                      <a:endParaRPr kumimoji="1" lang="ja-JP" altLang="en-US" sz="1400" dirty="0" smtClean="0"/>
                    </a:p>
                  </a:txBody>
                  <a:tcPr/>
                </a:tc>
              </a:tr>
              <a:tr h="0">
                <a:tc>
                  <a:txBody>
                    <a:bodyPr/>
                    <a:lstStyle/>
                    <a:p>
                      <a:pPr algn="ctr">
                        <a:lnSpc>
                          <a:spcPts val="1400"/>
                        </a:lnSpc>
                      </a:pPr>
                      <a:r>
                        <a:rPr kumimoji="1" lang="en-US" altLang="ja-JP" sz="1400" dirty="0" smtClean="0"/>
                        <a:t>2011</a:t>
                      </a:r>
                      <a:endParaRPr kumimoji="1" lang="ja-JP" altLang="en-US" sz="1400" dirty="0"/>
                    </a:p>
                  </a:txBody>
                  <a:tcPr/>
                </a:tc>
                <a:tc>
                  <a:txBody>
                    <a:bodyPr/>
                    <a:lstStyle/>
                    <a:p>
                      <a:pPr algn="r">
                        <a:lnSpc>
                          <a:spcPts val="1400"/>
                        </a:lnSpc>
                      </a:pPr>
                      <a:r>
                        <a:rPr kumimoji="1" lang="en-US" altLang="ja-JP" sz="1400" dirty="0" smtClean="0"/>
                        <a:t>155</a:t>
                      </a:r>
                      <a:endParaRPr kumimoji="1" lang="ja-JP" altLang="en-US" sz="1400" dirty="0"/>
                    </a:p>
                  </a:txBody>
                  <a:tcPr/>
                </a:tc>
                <a:tc>
                  <a:txBody>
                    <a:bodyPr/>
                    <a:lstStyle/>
                    <a:p>
                      <a:pPr algn="r">
                        <a:lnSpc>
                          <a:spcPts val="1400"/>
                        </a:lnSpc>
                      </a:pPr>
                      <a:r>
                        <a:rPr kumimoji="1" lang="en-US" altLang="ja-JP" sz="1400" dirty="0" smtClean="0"/>
                        <a:t>251</a:t>
                      </a:r>
                      <a:endParaRPr kumimoji="1" lang="ja-JP" altLang="en-US" sz="1400" dirty="0"/>
                    </a:p>
                  </a:txBody>
                  <a:tcPr/>
                </a:tc>
                <a:tc>
                  <a:txBody>
                    <a:bodyPr/>
                    <a:lstStyle/>
                    <a:p>
                      <a:pPr marL="0" marR="0" indent="0" algn="r" defTabSz="914400" rtl="0" eaLnBrk="1" fontAlgn="auto" latinLnBrk="0" hangingPunct="1">
                        <a:lnSpc>
                          <a:spcPts val="1400"/>
                        </a:lnSpc>
                        <a:spcBef>
                          <a:spcPts val="0"/>
                        </a:spcBef>
                        <a:spcAft>
                          <a:spcPts val="0"/>
                        </a:spcAft>
                        <a:buClrTx/>
                        <a:buSzTx/>
                        <a:buFontTx/>
                        <a:buNone/>
                        <a:tabLst/>
                        <a:defRPr/>
                      </a:pPr>
                      <a:r>
                        <a:rPr kumimoji="1" lang="ja-JP" altLang="en-US" sz="1400" dirty="0" smtClean="0"/>
                        <a:t>△ </a:t>
                      </a:r>
                      <a:r>
                        <a:rPr kumimoji="1" lang="en-US" altLang="ja-JP" sz="1400" dirty="0" smtClean="0"/>
                        <a:t>96</a:t>
                      </a:r>
                      <a:endParaRPr kumimoji="1" lang="ja-JP" altLang="en-US" sz="1400" dirty="0" smtClean="0"/>
                    </a:p>
                  </a:txBody>
                  <a:tcPr/>
                </a:tc>
              </a:tr>
              <a:tr h="125472">
                <a:tc>
                  <a:txBody>
                    <a:bodyPr/>
                    <a:lstStyle/>
                    <a:p>
                      <a:pPr algn="ctr">
                        <a:lnSpc>
                          <a:spcPts val="1400"/>
                        </a:lnSpc>
                      </a:pPr>
                      <a:r>
                        <a:rPr kumimoji="1" lang="en-US" altLang="ja-JP" sz="1400" dirty="0" smtClean="0"/>
                        <a:t>2012</a:t>
                      </a:r>
                      <a:endParaRPr kumimoji="1" lang="ja-JP" altLang="en-US" sz="1400" dirty="0"/>
                    </a:p>
                  </a:txBody>
                  <a:tcPr/>
                </a:tc>
                <a:tc>
                  <a:txBody>
                    <a:bodyPr/>
                    <a:lstStyle/>
                    <a:p>
                      <a:pPr algn="r">
                        <a:lnSpc>
                          <a:spcPts val="1400"/>
                        </a:lnSpc>
                      </a:pPr>
                      <a:r>
                        <a:rPr kumimoji="1" lang="en-US" altLang="ja-JP" sz="1400" dirty="0" smtClean="0"/>
                        <a:t>164</a:t>
                      </a:r>
                      <a:endParaRPr kumimoji="1" lang="ja-JP" altLang="en-US" sz="1400" dirty="0"/>
                    </a:p>
                  </a:txBody>
                  <a:tcPr/>
                </a:tc>
                <a:tc>
                  <a:txBody>
                    <a:bodyPr/>
                    <a:lstStyle/>
                    <a:p>
                      <a:pPr algn="r">
                        <a:lnSpc>
                          <a:spcPts val="1400"/>
                        </a:lnSpc>
                      </a:pPr>
                      <a:r>
                        <a:rPr kumimoji="1" lang="en-US" altLang="ja-JP" sz="1400" dirty="0" smtClean="0"/>
                        <a:t>218</a:t>
                      </a:r>
                      <a:endParaRPr kumimoji="1" lang="ja-JP" altLang="en-US" sz="1400" dirty="0"/>
                    </a:p>
                  </a:txBody>
                  <a:tcPr/>
                </a:tc>
                <a:tc>
                  <a:txBody>
                    <a:bodyPr/>
                    <a:lstStyle/>
                    <a:p>
                      <a:pPr marL="0" marR="0" indent="0" algn="r" defTabSz="914400" rtl="0" eaLnBrk="1" fontAlgn="auto" latinLnBrk="0" hangingPunct="1">
                        <a:lnSpc>
                          <a:spcPts val="1400"/>
                        </a:lnSpc>
                        <a:spcBef>
                          <a:spcPts val="0"/>
                        </a:spcBef>
                        <a:spcAft>
                          <a:spcPts val="0"/>
                        </a:spcAft>
                        <a:buClrTx/>
                        <a:buSzTx/>
                        <a:buFontTx/>
                        <a:buNone/>
                        <a:tabLst/>
                        <a:defRPr/>
                      </a:pPr>
                      <a:r>
                        <a:rPr kumimoji="1" lang="ja-JP" altLang="en-US" sz="1400" dirty="0" smtClean="0"/>
                        <a:t>△ </a:t>
                      </a:r>
                      <a:r>
                        <a:rPr kumimoji="1" lang="en-US" altLang="ja-JP" sz="1400" dirty="0" smtClean="0"/>
                        <a:t>54</a:t>
                      </a:r>
                      <a:endParaRPr kumimoji="1" lang="ja-JP" altLang="en-US" sz="1400" dirty="0" smtClean="0"/>
                    </a:p>
                  </a:txBody>
                  <a:tcPr/>
                </a:tc>
              </a:tr>
              <a:tr h="139184">
                <a:tc>
                  <a:txBody>
                    <a:bodyPr/>
                    <a:lstStyle/>
                    <a:p>
                      <a:pPr algn="ctr">
                        <a:lnSpc>
                          <a:spcPts val="1400"/>
                        </a:lnSpc>
                      </a:pPr>
                      <a:r>
                        <a:rPr kumimoji="1" lang="en-US" altLang="ja-JP" sz="1400" dirty="0" smtClean="0"/>
                        <a:t>2013</a:t>
                      </a:r>
                      <a:endParaRPr kumimoji="1" lang="ja-JP" altLang="en-US" sz="1400" dirty="0"/>
                    </a:p>
                  </a:txBody>
                  <a:tcPr/>
                </a:tc>
                <a:tc>
                  <a:txBody>
                    <a:bodyPr/>
                    <a:lstStyle/>
                    <a:p>
                      <a:pPr algn="r">
                        <a:lnSpc>
                          <a:spcPts val="1400"/>
                        </a:lnSpc>
                      </a:pPr>
                      <a:r>
                        <a:rPr kumimoji="1" lang="en-US" altLang="ja-JP" sz="1400" dirty="0" smtClean="0"/>
                        <a:t>156</a:t>
                      </a:r>
                      <a:endParaRPr kumimoji="1" lang="ja-JP" altLang="en-US" sz="1400" dirty="0"/>
                    </a:p>
                  </a:txBody>
                  <a:tcPr/>
                </a:tc>
                <a:tc>
                  <a:txBody>
                    <a:bodyPr/>
                    <a:lstStyle/>
                    <a:p>
                      <a:pPr algn="r">
                        <a:lnSpc>
                          <a:spcPts val="1400"/>
                        </a:lnSpc>
                      </a:pPr>
                      <a:r>
                        <a:rPr kumimoji="1" lang="en-US" altLang="ja-JP" sz="1400" dirty="0" smtClean="0"/>
                        <a:t>232</a:t>
                      </a:r>
                      <a:endParaRPr kumimoji="1" lang="ja-JP" altLang="en-US" sz="1400" dirty="0"/>
                    </a:p>
                  </a:txBody>
                  <a:tcPr/>
                </a:tc>
                <a:tc>
                  <a:txBody>
                    <a:bodyPr/>
                    <a:lstStyle/>
                    <a:p>
                      <a:pPr marL="0" marR="0" indent="0" algn="r" defTabSz="914400" rtl="0" eaLnBrk="1" fontAlgn="auto" latinLnBrk="0" hangingPunct="1">
                        <a:lnSpc>
                          <a:spcPts val="1400"/>
                        </a:lnSpc>
                        <a:spcBef>
                          <a:spcPts val="0"/>
                        </a:spcBef>
                        <a:spcAft>
                          <a:spcPts val="0"/>
                        </a:spcAft>
                        <a:buClrTx/>
                        <a:buSzTx/>
                        <a:buFontTx/>
                        <a:buNone/>
                        <a:tabLst/>
                        <a:defRPr/>
                      </a:pPr>
                      <a:r>
                        <a:rPr kumimoji="1" lang="ja-JP" altLang="en-US" sz="1400" dirty="0" smtClean="0"/>
                        <a:t>△ </a:t>
                      </a:r>
                      <a:r>
                        <a:rPr kumimoji="1" lang="en-US" altLang="ja-JP" sz="1400" dirty="0" smtClean="0"/>
                        <a:t>76</a:t>
                      </a:r>
                      <a:endParaRPr kumimoji="1" lang="ja-JP" altLang="en-US" sz="1400" dirty="0" smtClean="0"/>
                    </a:p>
                  </a:txBody>
                  <a:tcPr/>
                </a:tc>
              </a:tr>
              <a:tr h="0">
                <a:tc>
                  <a:txBody>
                    <a:bodyPr/>
                    <a:lstStyle/>
                    <a:p>
                      <a:pPr algn="ctr">
                        <a:lnSpc>
                          <a:spcPts val="1400"/>
                        </a:lnSpc>
                      </a:pPr>
                      <a:r>
                        <a:rPr kumimoji="1" lang="en-US" altLang="ja-JP" sz="1400" dirty="0" smtClean="0"/>
                        <a:t>2014</a:t>
                      </a:r>
                      <a:endParaRPr kumimoji="1" lang="ja-JP" altLang="en-US" sz="1400" dirty="0"/>
                    </a:p>
                  </a:txBody>
                  <a:tcPr/>
                </a:tc>
                <a:tc>
                  <a:txBody>
                    <a:bodyPr/>
                    <a:lstStyle/>
                    <a:p>
                      <a:pPr algn="r">
                        <a:lnSpc>
                          <a:spcPts val="1400"/>
                        </a:lnSpc>
                      </a:pPr>
                      <a:r>
                        <a:rPr kumimoji="1" lang="en-US" altLang="ja-JP" sz="1400" dirty="0" smtClean="0"/>
                        <a:t>141</a:t>
                      </a:r>
                      <a:endParaRPr kumimoji="1" lang="ja-JP" altLang="en-US" sz="1400" dirty="0"/>
                    </a:p>
                  </a:txBody>
                  <a:tcPr/>
                </a:tc>
                <a:tc>
                  <a:txBody>
                    <a:bodyPr/>
                    <a:lstStyle/>
                    <a:p>
                      <a:pPr algn="r">
                        <a:lnSpc>
                          <a:spcPts val="1400"/>
                        </a:lnSpc>
                      </a:pPr>
                      <a:r>
                        <a:rPr kumimoji="1" lang="en-US" altLang="ja-JP" sz="1400" dirty="0" smtClean="0"/>
                        <a:t>198</a:t>
                      </a:r>
                      <a:endParaRPr kumimoji="1" lang="ja-JP" altLang="en-US" sz="1400" dirty="0"/>
                    </a:p>
                  </a:txBody>
                  <a:tcPr/>
                </a:tc>
                <a:tc>
                  <a:txBody>
                    <a:bodyPr/>
                    <a:lstStyle/>
                    <a:p>
                      <a:pPr marL="0" marR="0" indent="0" algn="r" defTabSz="914400" rtl="0" eaLnBrk="1" fontAlgn="auto" latinLnBrk="0" hangingPunct="1">
                        <a:lnSpc>
                          <a:spcPts val="1400"/>
                        </a:lnSpc>
                        <a:spcBef>
                          <a:spcPts val="0"/>
                        </a:spcBef>
                        <a:spcAft>
                          <a:spcPts val="0"/>
                        </a:spcAft>
                        <a:buClrTx/>
                        <a:buSzTx/>
                        <a:buFontTx/>
                        <a:buNone/>
                        <a:tabLst/>
                        <a:defRPr/>
                      </a:pPr>
                      <a:r>
                        <a:rPr kumimoji="1" lang="ja-JP" altLang="en-US" sz="1400" dirty="0" smtClean="0"/>
                        <a:t>△ </a:t>
                      </a:r>
                      <a:r>
                        <a:rPr kumimoji="1" lang="en-US" altLang="ja-JP" sz="1400" dirty="0" smtClean="0"/>
                        <a:t>57</a:t>
                      </a:r>
                      <a:endParaRPr kumimoji="1" lang="ja-JP" altLang="en-US" sz="1400" dirty="0" smtClean="0"/>
                    </a:p>
                  </a:txBody>
                  <a:tcPr/>
                </a:tc>
              </a:tr>
              <a:tr h="0">
                <a:tc>
                  <a:txBody>
                    <a:bodyPr/>
                    <a:lstStyle/>
                    <a:p>
                      <a:pPr algn="ctr">
                        <a:lnSpc>
                          <a:spcPts val="1400"/>
                        </a:lnSpc>
                      </a:pPr>
                      <a:r>
                        <a:rPr kumimoji="1" lang="ja-JP" altLang="en-US" sz="1200" dirty="0" smtClean="0"/>
                        <a:t>計</a:t>
                      </a:r>
                      <a:endParaRPr kumimoji="1" lang="ja-JP" altLang="en-US" sz="1400" dirty="0"/>
                    </a:p>
                  </a:txBody>
                  <a:tcPr/>
                </a:tc>
                <a:tc>
                  <a:txBody>
                    <a:bodyPr/>
                    <a:lstStyle/>
                    <a:p>
                      <a:pPr algn="r">
                        <a:lnSpc>
                          <a:spcPts val="1400"/>
                        </a:lnSpc>
                      </a:pPr>
                      <a:r>
                        <a:rPr kumimoji="1" lang="en-US" altLang="ja-JP" sz="1400" dirty="0" smtClean="0"/>
                        <a:t>1523</a:t>
                      </a:r>
                      <a:endParaRPr kumimoji="1" lang="ja-JP" altLang="en-US" sz="1400" dirty="0"/>
                    </a:p>
                  </a:txBody>
                  <a:tcPr/>
                </a:tc>
                <a:tc>
                  <a:txBody>
                    <a:bodyPr/>
                    <a:lstStyle/>
                    <a:p>
                      <a:pPr algn="r">
                        <a:lnSpc>
                          <a:spcPts val="1400"/>
                        </a:lnSpc>
                      </a:pPr>
                      <a:r>
                        <a:rPr kumimoji="1" lang="en-US" altLang="ja-JP" sz="1400" dirty="0" smtClean="0"/>
                        <a:t>2424</a:t>
                      </a:r>
                      <a:endParaRPr kumimoji="1" lang="ja-JP" altLang="en-US" sz="1400" dirty="0"/>
                    </a:p>
                  </a:txBody>
                  <a:tcPr/>
                </a:tc>
                <a:tc>
                  <a:txBody>
                    <a:bodyPr/>
                    <a:lstStyle/>
                    <a:p>
                      <a:pPr marL="0" marR="0" indent="0" algn="r" defTabSz="914400" rtl="0" eaLnBrk="1" fontAlgn="auto" latinLnBrk="0" hangingPunct="1">
                        <a:lnSpc>
                          <a:spcPts val="1400"/>
                        </a:lnSpc>
                        <a:spcBef>
                          <a:spcPts val="0"/>
                        </a:spcBef>
                        <a:spcAft>
                          <a:spcPts val="0"/>
                        </a:spcAft>
                        <a:buClrTx/>
                        <a:buSzTx/>
                        <a:buFontTx/>
                        <a:buNone/>
                        <a:tabLst/>
                        <a:defRPr/>
                      </a:pPr>
                      <a:r>
                        <a:rPr kumimoji="1" lang="ja-JP" altLang="en-US" sz="1400" dirty="0" smtClean="0"/>
                        <a:t>△ </a:t>
                      </a:r>
                      <a:r>
                        <a:rPr kumimoji="1" lang="en-US" altLang="ja-JP" sz="1400" dirty="0" smtClean="0"/>
                        <a:t>901</a:t>
                      </a:r>
                      <a:endParaRPr kumimoji="1" lang="ja-JP" altLang="en-US" sz="1400" dirty="0" smtClean="0"/>
                    </a:p>
                  </a:txBody>
                  <a:tcPr/>
                </a:tc>
              </a:tr>
            </a:tbl>
          </a:graphicData>
        </a:graphic>
      </p:graphicFrame>
      <p:sp>
        <p:nvSpPr>
          <p:cNvPr id="19" name="Text Box 17"/>
          <p:cNvSpPr txBox="1">
            <a:spLocks noChangeArrowheads="1"/>
          </p:cNvSpPr>
          <p:nvPr/>
        </p:nvSpPr>
        <p:spPr bwMode="auto">
          <a:xfrm>
            <a:off x="4969532" y="3977728"/>
            <a:ext cx="3490900"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pitchFamily="50" charset="-128"/>
              </a:defRPr>
            </a:lvl1pPr>
            <a:lvl2pPr marL="742950" indent="-285750" defTabSz="912813">
              <a:defRPr>
                <a:solidFill>
                  <a:schemeClr val="tx1"/>
                </a:solidFill>
                <a:latin typeface="Arial" charset="0"/>
                <a:ea typeface="ＭＳ Ｐゴシック" pitchFamily="50" charset="-128"/>
              </a:defRPr>
            </a:lvl2pPr>
            <a:lvl3pPr marL="1143000" indent="-228600" defTabSz="912813">
              <a:defRPr>
                <a:solidFill>
                  <a:schemeClr val="tx1"/>
                </a:solidFill>
                <a:latin typeface="Arial" charset="0"/>
                <a:ea typeface="ＭＳ Ｐゴシック" pitchFamily="50" charset="-128"/>
              </a:defRPr>
            </a:lvl3pPr>
            <a:lvl4pPr marL="1600200" indent="-228600" defTabSz="912813">
              <a:defRPr>
                <a:solidFill>
                  <a:schemeClr val="tx1"/>
                </a:solidFill>
                <a:latin typeface="Arial" charset="0"/>
                <a:ea typeface="ＭＳ Ｐゴシック" pitchFamily="50" charset="-128"/>
              </a:defRPr>
            </a:lvl4pPr>
            <a:lvl5pPr marL="2057400" indent="-228600" defTabSz="912813">
              <a:defRPr>
                <a:solidFill>
                  <a:schemeClr val="tx1"/>
                </a:solidFill>
                <a:latin typeface="Arial" charset="0"/>
                <a:ea typeface="ＭＳ Ｐゴシック" pitchFamily="50"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pitchFamily="50"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pitchFamily="50"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pitchFamily="50"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pitchFamily="50" charset="-128"/>
              </a:defRPr>
            </a:lvl9pPr>
          </a:lstStyle>
          <a:p>
            <a:pPr algn="ctr" eaLnBrk="1" hangingPunct="1">
              <a:spcAft>
                <a:spcPts val="600"/>
              </a:spcAft>
            </a:pPr>
            <a:r>
              <a:rPr lang="ja-JP" altLang="en-US" sz="1400" u="sng" dirty="0" smtClean="0">
                <a:solidFill>
                  <a:srgbClr val="000000"/>
                </a:solidFill>
                <a:ea typeface="HGPｺﾞｼｯｸE" pitchFamily="50" charset="-128"/>
              </a:rPr>
              <a:t>東京からの転出先　トップ３都道府県</a:t>
            </a:r>
            <a:endParaRPr lang="en-US" altLang="ja-JP" sz="1400" u="sng" dirty="0" smtClean="0">
              <a:solidFill>
                <a:srgbClr val="000000"/>
              </a:solidFill>
              <a:ea typeface="HGPｺﾞｼｯｸE" pitchFamily="50" charset="-128"/>
            </a:endParaRPr>
          </a:p>
          <a:p>
            <a:pPr algn="ctr" eaLnBrk="1" hangingPunct="1">
              <a:lnSpc>
                <a:spcPts val="1680"/>
              </a:lnSpc>
            </a:pPr>
            <a:r>
              <a:rPr kumimoji="1" lang="ja-JP" altLang="en-US" sz="1400" dirty="0" smtClean="0">
                <a:solidFill>
                  <a:srgbClr val="000000"/>
                </a:solidFill>
                <a:ea typeface="HGPｺﾞｼｯｸE" pitchFamily="50" charset="-128"/>
              </a:rPr>
              <a:t>１　神奈川県 </a:t>
            </a:r>
            <a:r>
              <a:rPr kumimoji="1" lang="en-US" altLang="ja-JP" sz="1400" dirty="0" smtClean="0">
                <a:solidFill>
                  <a:srgbClr val="000000"/>
                </a:solidFill>
                <a:ea typeface="HGPｺﾞｼｯｸE" pitchFamily="50" charset="-128"/>
              </a:rPr>
              <a:t>2412</a:t>
            </a:r>
            <a:r>
              <a:rPr lang="ja-JP" altLang="en-US" sz="1400" dirty="0" smtClean="0">
                <a:solidFill>
                  <a:srgbClr val="000000"/>
                </a:solidFill>
                <a:ea typeface="HGPｺﾞｼｯｸE" pitchFamily="50" charset="-128"/>
              </a:rPr>
              <a:t>件（</a:t>
            </a:r>
            <a:r>
              <a:rPr lang="en-US" altLang="ja-JP" sz="1400" dirty="0" smtClean="0">
                <a:solidFill>
                  <a:srgbClr val="000000"/>
                </a:solidFill>
                <a:ea typeface="HGPｺﾞｼｯｸE" pitchFamily="50" charset="-128"/>
              </a:rPr>
              <a:t>31.0%</a:t>
            </a:r>
            <a:r>
              <a:rPr lang="ja-JP" altLang="en-US" sz="1400" dirty="0" smtClean="0">
                <a:solidFill>
                  <a:srgbClr val="000000"/>
                </a:solidFill>
                <a:ea typeface="HGPｺﾞｼｯｸE" pitchFamily="50" charset="-128"/>
              </a:rPr>
              <a:t>）</a:t>
            </a:r>
            <a:endParaRPr lang="en-US" altLang="ja-JP" sz="1400" dirty="0" smtClean="0">
              <a:solidFill>
                <a:srgbClr val="000000"/>
              </a:solidFill>
              <a:ea typeface="HGPｺﾞｼｯｸE" pitchFamily="50" charset="-128"/>
            </a:endParaRPr>
          </a:p>
          <a:p>
            <a:pPr algn="ctr" eaLnBrk="1" hangingPunct="1">
              <a:lnSpc>
                <a:spcPts val="1680"/>
              </a:lnSpc>
            </a:pPr>
            <a:r>
              <a:rPr kumimoji="1" lang="ja-JP" altLang="en-US" sz="1400" dirty="0" smtClean="0">
                <a:solidFill>
                  <a:srgbClr val="000000"/>
                </a:solidFill>
                <a:ea typeface="HGPｺﾞｼｯｸE" pitchFamily="50" charset="-128"/>
              </a:rPr>
              <a:t>２　埼玉県</a:t>
            </a:r>
            <a:r>
              <a:rPr kumimoji="1" lang="en-US" altLang="ja-JP" sz="1400" dirty="0" smtClean="0">
                <a:solidFill>
                  <a:srgbClr val="000000"/>
                </a:solidFill>
                <a:ea typeface="HGPｺﾞｼｯｸE" pitchFamily="50" charset="-128"/>
              </a:rPr>
              <a:t>	  2107</a:t>
            </a:r>
            <a:r>
              <a:rPr kumimoji="1" lang="ja-JP" altLang="en-US" sz="1400" dirty="0" smtClean="0">
                <a:solidFill>
                  <a:srgbClr val="000000"/>
                </a:solidFill>
                <a:ea typeface="HGPｺﾞｼｯｸE" pitchFamily="50" charset="-128"/>
              </a:rPr>
              <a:t>件（</a:t>
            </a:r>
            <a:r>
              <a:rPr kumimoji="1" lang="en-US" altLang="ja-JP" sz="1400" dirty="0" smtClean="0">
                <a:solidFill>
                  <a:srgbClr val="000000"/>
                </a:solidFill>
                <a:ea typeface="HGPｺﾞｼｯｸE" pitchFamily="50" charset="-128"/>
              </a:rPr>
              <a:t>27.1%</a:t>
            </a:r>
            <a:r>
              <a:rPr kumimoji="1" lang="ja-JP" altLang="en-US" sz="1400" dirty="0" smtClean="0">
                <a:solidFill>
                  <a:srgbClr val="000000"/>
                </a:solidFill>
                <a:ea typeface="HGPｺﾞｼｯｸE" pitchFamily="50" charset="-128"/>
              </a:rPr>
              <a:t>）</a:t>
            </a:r>
            <a:endParaRPr kumimoji="1" lang="en-US" altLang="ja-JP" sz="1400" dirty="0" smtClean="0">
              <a:solidFill>
                <a:srgbClr val="000000"/>
              </a:solidFill>
              <a:ea typeface="HGPｺﾞｼｯｸE" pitchFamily="50" charset="-128"/>
            </a:endParaRPr>
          </a:p>
          <a:p>
            <a:pPr algn="ctr" eaLnBrk="1" hangingPunct="1">
              <a:lnSpc>
                <a:spcPts val="1680"/>
              </a:lnSpc>
            </a:pPr>
            <a:r>
              <a:rPr lang="ja-JP" altLang="en-US" sz="1400" dirty="0" smtClean="0">
                <a:solidFill>
                  <a:srgbClr val="000000"/>
                </a:solidFill>
                <a:ea typeface="HGPｺﾞｼｯｸE" pitchFamily="50" charset="-128"/>
              </a:rPr>
              <a:t>３　</a:t>
            </a:r>
            <a:r>
              <a:rPr lang="ja-JP" altLang="en-US" sz="1400" dirty="0">
                <a:solidFill>
                  <a:srgbClr val="000000"/>
                </a:solidFill>
                <a:ea typeface="HGPｺﾞｼｯｸE" pitchFamily="50" charset="-128"/>
              </a:rPr>
              <a:t>千葉県</a:t>
            </a:r>
            <a:r>
              <a:rPr lang="en-US" altLang="ja-JP" sz="1400" dirty="0" smtClean="0">
                <a:solidFill>
                  <a:srgbClr val="000000"/>
                </a:solidFill>
                <a:ea typeface="HGPｺﾞｼｯｸE" pitchFamily="50" charset="-128"/>
              </a:rPr>
              <a:t>	  1358</a:t>
            </a:r>
            <a:r>
              <a:rPr lang="ja-JP" altLang="en-US" sz="1400" dirty="0" smtClean="0">
                <a:solidFill>
                  <a:srgbClr val="000000"/>
                </a:solidFill>
                <a:ea typeface="HGPｺﾞｼｯｸE" pitchFamily="50" charset="-128"/>
              </a:rPr>
              <a:t>件（</a:t>
            </a:r>
            <a:r>
              <a:rPr lang="en-US" altLang="ja-JP" sz="1400" dirty="0" smtClean="0">
                <a:solidFill>
                  <a:srgbClr val="000000"/>
                </a:solidFill>
                <a:ea typeface="HGPｺﾞｼｯｸE" pitchFamily="50" charset="-128"/>
              </a:rPr>
              <a:t>17.5</a:t>
            </a:r>
            <a:r>
              <a:rPr lang="ja-JP" altLang="en-US" sz="1400" dirty="0" smtClean="0">
                <a:solidFill>
                  <a:srgbClr val="000000"/>
                </a:solidFill>
                <a:ea typeface="HGPｺﾞｼｯｸE" pitchFamily="50" charset="-128"/>
              </a:rPr>
              <a:t>％）</a:t>
            </a:r>
            <a:endParaRPr kumimoji="1" lang="en-US" altLang="ja-JP" sz="1400" dirty="0">
              <a:solidFill>
                <a:srgbClr val="000000"/>
              </a:solidFill>
              <a:ea typeface="HGPｺﾞｼｯｸE" pitchFamily="50" charset="-128"/>
            </a:endParaRPr>
          </a:p>
        </p:txBody>
      </p:sp>
      <p:sp>
        <p:nvSpPr>
          <p:cNvPr id="20" name="Text Box 40"/>
          <p:cNvSpPr txBox="1">
            <a:spLocks noChangeArrowheads="1"/>
          </p:cNvSpPr>
          <p:nvPr/>
        </p:nvSpPr>
        <p:spPr bwMode="auto">
          <a:xfrm>
            <a:off x="4111551" y="4941168"/>
            <a:ext cx="486941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altLang="ja-JP" sz="800" dirty="0" smtClean="0">
                <a:latin typeface="+mn-ea"/>
                <a:ea typeface="+mn-ea"/>
              </a:rPr>
              <a:t>※</a:t>
            </a:r>
            <a:r>
              <a:rPr lang="ja-JP" altLang="en-US" sz="800" dirty="0">
                <a:latin typeface="+mn-ea"/>
              </a:rPr>
              <a:t>帝国</a:t>
            </a:r>
            <a:r>
              <a:rPr lang="ja-JP" altLang="en-US" sz="800" dirty="0" smtClean="0">
                <a:latin typeface="+mn-ea"/>
              </a:rPr>
              <a:t>データバンク「特別企画：東京都・本社移転企業調査」「特別企画：大阪府・本社移転企業調査」より抜粋</a:t>
            </a:r>
            <a:endParaRPr lang="ja-JP" altLang="en-US" sz="800" dirty="0">
              <a:latin typeface="+mn-ea"/>
              <a:ea typeface="+mn-ea"/>
            </a:endParaRPr>
          </a:p>
        </p:txBody>
      </p:sp>
      <p:cxnSp>
        <p:nvCxnSpPr>
          <p:cNvPr id="5" name="直線コネクタ 4"/>
          <p:cNvCxnSpPr/>
          <p:nvPr/>
        </p:nvCxnSpPr>
        <p:spPr>
          <a:xfrm>
            <a:off x="1259632" y="4725144"/>
            <a:ext cx="2160240" cy="0"/>
          </a:xfrm>
          <a:prstGeom prst="line">
            <a:avLst/>
          </a:prstGeom>
        </p:spPr>
        <p:style>
          <a:lnRef idx="2">
            <a:schemeClr val="accent2"/>
          </a:lnRef>
          <a:fillRef idx="0">
            <a:schemeClr val="accent2"/>
          </a:fillRef>
          <a:effectRef idx="1">
            <a:schemeClr val="accent2"/>
          </a:effectRef>
          <a:fontRef idx="minor">
            <a:schemeClr val="tx1"/>
          </a:fontRef>
        </p:style>
      </p:cxnSp>
      <p:sp>
        <p:nvSpPr>
          <p:cNvPr id="15" name="スライド番号プレースホルダー 2"/>
          <p:cNvSpPr txBox="1">
            <a:spLocks/>
          </p:cNvSpPr>
          <p:nvPr/>
        </p:nvSpPr>
        <p:spPr bwMode="auto">
          <a:xfrm>
            <a:off x="8777288" y="6633724"/>
            <a:ext cx="360362" cy="252412"/>
          </a:xfrm>
          <a:prstGeom prst="rect">
            <a:avLst/>
          </a:prstGeom>
          <a:ln>
            <a:miter lim="800000"/>
            <a:headEnd/>
            <a:tailEnd/>
          </a:ln>
        </p:spPr>
        <p:txBody>
          <a:bodyPr vert="horz" wrap="square" lIns="91440" tIns="45720" rIns="91440" bIns="45720" numCol="1" rtlCol="0" anchor="ctr" anchorCtr="0" compatLnSpc="1">
            <a:prstTxWarp prst="textNoShape">
              <a:avLst/>
            </a:prstTxWarp>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defRPr/>
            </a:pPr>
            <a:fld id="{89D431EB-B517-420B-942D-5A5711DC131B}" type="slidenum">
              <a:rPr lang="ja-JP" altLang="en-US" smtClean="0">
                <a:solidFill>
                  <a:srgbClr val="898989"/>
                </a:solidFill>
              </a:rPr>
              <a:pPr fontAlgn="base">
                <a:spcBef>
                  <a:spcPct val="0"/>
                </a:spcBef>
                <a:spcAft>
                  <a:spcPct val="0"/>
                </a:spcAft>
                <a:defRPr/>
              </a:pPr>
              <a:t>18</a:t>
            </a:fld>
            <a:endParaRPr lang="en-US" altLang="ja-JP">
              <a:solidFill>
                <a:srgbClr val="898989"/>
              </a:solidFill>
            </a:endParaRPr>
          </a:p>
        </p:txBody>
      </p:sp>
    </p:spTree>
    <p:extLst>
      <p:ext uri="{BB962C8B-B14F-4D97-AF65-F5344CB8AC3E}">
        <p14:creationId xmlns:p14="http://schemas.microsoft.com/office/powerpoint/2010/main" val="15015534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53240" y="2139244"/>
            <a:ext cx="1584000" cy="684000"/>
          </a:xfrm>
          <a:prstGeom prst="wedgeRectCallout">
            <a:avLst>
              <a:gd name="adj1" fmla="val -2879"/>
              <a:gd name="adj2" fmla="val 73552"/>
            </a:avLst>
          </a:prstGeom>
          <a:solidFill>
            <a:schemeClr val="accent6">
              <a:lumMod val="20000"/>
              <a:lumOff val="80000"/>
            </a:schemeClr>
          </a:solidFill>
          <a:ln>
            <a:solidFill>
              <a:schemeClr val="bg1">
                <a:lumMod val="75000"/>
              </a:schemeClr>
            </a:solidFill>
          </a:ln>
        </p:spPr>
        <p:txBody>
          <a:bodyPr wrap="square" rtlCol="0">
            <a:noAutofit/>
          </a:bodyPr>
          <a:lstStyle/>
          <a:p>
            <a:r>
              <a:rPr kumimoji="1" lang="ja-JP" altLang="en-US" sz="1200" dirty="0" smtClean="0">
                <a:latin typeface="HGPｺﾞｼｯｸM" panose="020B0600000000000000" pitchFamily="50" charset="-128"/>
                <a:ea typeface="HGPｺﾞｼｯｸM" panose="020B0600000000000000" pitchFamily="50" charset="-128"/>
              </a:rPr>
              <a:t>製造業、卸・小売業を中心に大阪が日本の高度経済成長を牽引</a:t>
            </a:r>
            <a:endParaRPr kumimoji="1" lang="ja-JP" altLang="en-US" sz="1200" dirty="0">
              <a:latin typeface="HGPｺﾞｼｯｸM" panose="020B0600000000000000" pitchFamily="50" charset="-128"/>
              <a:ea typeface="HGPｺﾞｼｯｸM" panose="020B0600000000000000" pitchFamily="50" charset="-128"/>
            </a:endParaRPr>
          </a:p>
        </p:txBody>
      </p:sp>
      <p:sp>
        <p:nvSpPr>
          <p:cNvPr id="28" name="テキスト ボックス 27"/>
          <p:cNvSpPr txBox="1"/>
          <p:nvPr/>
        </p:nvSpPr>
        <p:spPr>
          <a:xfrm>
            <a:off x="2647912" y="2139244"/>
            <a:ext cx="3089224" cy="684000"/>
          </a:xfrm>
          <a:prstGeom prst="wedgeRectCallout">
            <a:avLst>
              <a:gd name="adj1" fmla="val -2879"/>
              <a:gd name="adj2" fmla="val 73552"/>
            </a:avLst>
          </a:prstGeom>
          <a:solidFill>
            <a:schemeClr val="accent6">
              <a:lumMod val="20000"/>
              <a:lumOff val="80000"/>
            </a:schemeClr>
          </a:solidFill>
          <a:ln>
            <a:solidFill>
              <a:schemeClr val="bg1">
                <a:lumMod val="75000"/>
              </a:schemeClr>
            </a:solidFill>
          </a:ln>
        </p:spPr>
        <p:txBody>
          <a:bodyPr wrap="square" rtlCol="0">
            <a:noAutofit/>
          </a:bodyPr>
          <a:lstStyle/>
          <a:p>
            <a:r>
              <a:rPr kumimoji="1" lang="ja-JP" altLang="en-US" sz="1200" dirty="0" smtClean="0">
                <a:latin typeface="HGPｺﾞｼｯｸM" panose="020B0600000000000000" pitchFamily="50" charset="-128"/>
                <a:ea typeface="HGPｺﾞｼｯｸM" panose="020B0600000000000000" pitchFamily="50" charset="-128"/>
              </a:rPr>
              <a:t>東京では情報通信等のサービス業が伸長。愛知では自動車産業が堅調。戦略性に欠けた大阪は次第に成長鈍化。</a:t>
            </a:r>
            <a:endParaRPr kumimoji="1" lang="ja-JP" altLang="en-US" sz="1200" dirty="0">
              <a:latin typeface="HGPｺﾞｼｯｸM" panose="020B0600000000000000" pitchFamily="50" charset="-128"/>
              <a:ea typeface="HGPｺﾞｼｯｸM" panose="020B0600000000000000" pitchFamily="50" charset="-128"/>
            </a:endParaRPr>
          </a:p>
        </p:txBody>
      </p:sp>
      <p:sp>
        <p:nvSpPr>
          <p:cNvPr id="29" name="テキスト ボックス 28"/>
          <p:cNvSpPr txBox="1"/>
          <p:nvPr/>
        </p:nvSpPr>
        <p:spPr>
          <a:xfrm>
            <a:off x="5961560" y="2139244"/>
            <a:ext cx="3089224" cy="684000"/>
          </a:xfrm>
          <a:prstGeom prst="wedgeRectCallout">
            <a:avLst>
              <a:gd name="adj1" fmla="val -2879"/>
              <a:gd name="adj2" fmla="val 73552"/>
            </a:avLst>
          </a:prstGeom>
          <a:solidFill>
            <a:schemeClr val="accent6">
              <a:lumMod val="20000"/>
              <a:lumOff val="80000"/>
            </a:schemeClr>
          </a:solidFill>
          <a:ln>
            <a:solidFill>
              <a:schemeClr val="bg1">
                <a:lumMod val="75000"/>
              </a:schemeClr>
            </a:solidFill>
          </a:ln>
        </p:spPr>
        <p:txBody>
          <a:bodyPr wrap="square" rtlCol="0">
            <a:noAutofit/>
          </a:bodyPr>
          <a:lstStyle/>
          <a:p>
            <a:r>
              <a:rPr kumimoji="1" lang="ja-JP" altLang="en-US" sz="1200" dirty="0" smtClean="0">
                <a:latin typeface="HGPｺﾞｼｯｸM" panose="020B0600000000000000" pitchFamily="50" charset="-128"/>
                <a:ea typeface="HGPｺﾞｼｯｸM" panose="020B0600000000000000" pitchFamily="50" charset="-128"/>
              </a:rPr>
              <a:t>かつての「新しいものは大阪から」という時代が終わり、</a:t>
            </a:r>
            <a:r>
              <a:rPr lang="ja-JP" altLang="en-US" sz="1200" dirty="0" smtClean="0">
                <a:latin typeface="HGPｺﾞｼｯｸM" panose="020B0600000000000000" pitchFamily="50" charset="-128"/>
                <a:ea typeface="HGPｺﾞｼｯｸM" panose="020B0600000000000000" pitchFamily="50" charset="-128"/>
              </a:rPr>
              <a:t>大阪は三大都市で「最も成長しない都市」になった。</a:t>
            </a:r>
            <a:endParaRPr kumimoji="1" lang="ja-JP" altLang="en-US" sz="1200" dirty="0">
              <a:latin typeface="HGPｺﾞｼｯｸM" panose="020B0600000000000000" pitchFamily="50" charset="-128"/>
              <a:ea typeface="HGPｺﾞｼｯｸM" panose="020B0600000000000000" pitchFamily="50" charset="-128"/>
            </a:endParaRPr>
          </a:p>
        </p:txBody>
      </p:sp>
      <p:sp>
        <p:nvSpPr>
          <p:cNvPr id="32" name="正方形/長方形 31"/>
          <p:cNvSpPr/>
          <p:nvPr/>
        </p:nvSpPr>
        <p:spPr>
          <a:xfrm>
            <a:off x="515541" y="548680"/>
            <a:ext cx="8232923" cy="830997"/>
          </a:xfrm>
          <a:prstGeom prst="rect">
            <a:avLst/>
          </a:prstGeom>
        </p:spPr>
        <p:txBody>
          <a:bodyPr wrap="square">
            <a:spAutoFit/>
          </a:bodyPr>
          <a:lstStyle/>
          <a:p>
            <a:pPr marL="285750" lvl="0" indent="-285750">
              <a:buFont typeface="Arial" panose="020B0604020202020204" pitchFamily="34" charset="0"/>
              <a:buChar char="•"/>
            </a:pPr>
            <a:r>
              <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1970</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年代以降、</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東京都はサービス業</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への</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シフト、愛知県は自動車産業への転換を果たしたが、大阪は「何でもあるが、何にもない」状態。近年の製造業と卸・小売業の凋落の直撃を受け、産業</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構造の変化の波に</a:t>
            </a:r>
            <a:r>
              <a:rPr lang="ja-JP" altLang="en-US" sz="1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乗り遅れた</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5" name="直線コネクタ 34"/>
          <p:cNvCxnSpPr/>
          <p:nvPr/>
        </p:nvCxnSpPr>
        <p:spPr>
          <a:xfrm>
            <a:off x="212504" y="1878751"/>
            <a:ext cx="87548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1620990" y="1484784"/>
            <a:ext cx="5686172" cy="369332"/>
          </a:xfrm>
          <a:prstGeom prst="rect">
            <a:avLst/>
          </a:prstGeom>
          <a:noFill/>
        </p:spPr>
        <p:txBody>
          <a:bodyPr wrap="none" rtlCol="0">
            <a:spAutoFit/>
          </a:bodyPr>
          <a:lstStyle/>
          <a:p>
            <a:r>
              <a:rPr lang="ja-JP" altLang="en-US" dirty="0" smtClean="0">
                <a:latin typeface="HGP創英角ﾎﾟｯﾌﾟ体" panose="040B0A00000000000000" pitchFamily="50" charset="-128"/>
                <a:ea typeface="HGP創英角ﾎﾟｯﾌﾟ体" panose="040B0A00000000000000" pitchFamily="50" charset="-128"/>
              </a:rPr>
              <a:t>県内総生産（産業部門）の</a:t>
            </a:r>
            <a:r>
              <a:rPr lang="en-US" altLang="ja-JP" dirty="0" smtClean="0">
                <a:latin typeface="HGP創英角ﾎﾟｯﾌﾟ体" panose="040B0A00000000000000" pitchFamily="50" charset="-128"/>
                <a:ea typeface="HGP創英角ﾎﾟｯﾌﾟ体" panose="040B0A00000000000000" pitchFamily="50" charset="-128"/>
              </a:rPr>
              <a:t>10</a:t>
            </a:r>
            <a:r>
              <a:rPr lang="ja-JP" altLang="en-US" dirty="0" smtClean="0">
                <a:latin typeface="HGP創英角ﾎﾟｯﾌﾟ体" panose="040B0A00000000000000" pitchFamily="50" charset="-128"/>
                <a:ea typeface="HGP創英角ﾎﾟｯﾌﾟ体" panose="040B0A00000000000000" pitchFamily="50" charset="-128"/>
              </a:rPr>
              <a:t>年毎の伸び率と業態の変遷</a:t>
            </a:r>
            <a:endParaRPr kumimoji="1" lang="ja-JP" altLang="en-US" dirty="0">
              <a:latin typeface="HGP創英角ﾎﾟｯﾌﾟ体" panose="040B0A00000000000000" pitchFamily="50" charset="-128"/>
              <a:ea typeface="HGP創英角ﾎﾟｯﾌﾟ体" panose="040B0A00000000000000" pitchFamily="50" charset="-128"/>
            </a:endParaRPr>
          </a:p>
        </p:txBody>
      </p:sp>
      <p:sp>
        <p:nvSpPr>
          <p:cNvPr id="11" name="正方形/長方形 10"/>
          <p:cNvSpPr/>
          <p:nvPr/>
        </p:nvSpPr>
        <p:spPr>
          <a:xfrm>
            <a:off x="6400478" y="1906461"/>
            <a:ext cx="2752324" cy="230832"/>
          </a:xfrm>
          <a:prstGeom prst="rect">
            <a:avLst/>
          </a:prstGeom>
        </p:spPr>
        <p:txBody>
          <a:bodyPr wrap="square">
            <a:spAutoFit/>
          </a:bodyPr>
          <a:lstStyle/>
          <a:p>
            <a:pPr lvl="0"/>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大阪産業経済リサーチセンターのデータから作成</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1" y="3038735"/>
            <a:ext cx="9083675"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正方形/長方形 1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smtClean="0">
                <a:solidFill>
                  <a:srgbClr val="000000"/>
                </a:solidFill>
                <a:latin typeface="ＭＳ Ｐゴシック" pitchFamily="50" charset="-128"/>
                <a:ea typeface="Meiryo UI" pitchFamily="50" charset="-128"/>
                <a:cs typeface="Meiryo UI" pitchFamily="50" charset="-128"/>
              </a:rPr>
              <a:t>分野</a:t>
            </a:r>
            <a:r>
              <a:rPr kumimoji="0" lang="ja-JP" altLang="en-US" sz="2000" b="1" kern="0" dirty="0">
                <a:solidFill>
                  <a:srgbClr val="000000"/>
                </a:solidFill>
                <a:latin typeface="ＭＳ Ｐゴシック" pitchFamily="50" charset="-128"/>
                <a:ea typeface="Meiryo UI" pitchFamily="50" charset="-128"/>
                <a:cs typeface="Meiryo UI" pitchFamily="50" charset="-128"/>
              </a:rPr>
              <a:t>別</a:t>
            </a:r>
            <a:r>
              <a:rPr kumimoji="0" lang="ja-JP" altLang="en-US" sz="2000" b="1" kern="0" dirty="0" smtClean="0">
                <a:solidFill>
                  <a:srgbClr val="000000"/>
                </a:solidFill>
                <a:latin typeface="ＭＳ Ｐゴシック" pitchFamily="50" charset="-128"/>
                <a:ea typeface="Meiryo UI" pitchFamily="50" charset="-128"/>
                <a:cs typeface="Meiryo UI" pitchFamily="50" charset="-128"/>
              </a:rPr>
              <a:t>の</a:t>
            </a:r>
            <a:r>
              <a:rPr kumimoji="0" lang="ja-JP" altLang="en-US" sz="2000" b="1" kern="0" dirty="0">
                <a:solidFill>
                  <a:srgbClr val="000000"/>
                </a:solidFill>
                <a:latin typeface="ＭＳ Ｐゴシック" pitchFamily="50" charset="-128"/>
                <a:ea typeface="Meiryo UI" pitchFamily="50" charset="-128"/>
                <a:cs typeface="Meiryo UI" pitchFamily="50" charset="-128"/>
              </a:rPr>
              <a:t>状況</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　＜①経済・産業／産業構造＞</a:t>
            </a:r>
            <a:endParaRPr kumimoji="0" lang="en-US" altLang="ja-JP" sz="2000" kern="0" dirty="0">
              <a:solidFill>
                <a:srgbClr val="000000"/>
              </a:solidFill>
              <a:latin typeface="ＭＳ Ｐゴシック" pitchFamily="50" charset="-128"/>
              <a:ea typeface="Meiryo UI" pitchFamily="50" charset="-128"/>
              <a:cs typeface="Meiryo UI" pitchFamily="50" charset="-128"/>
            </a:endParaRPr>
          </a:p>
        </p:txBody>
      </p:sp>
      <p:sp>
        <p:nvSpPr>
          <p:cNvPr id="2" name="テキスト ボックス 1"/>
          <p:cNvSpPr txBox="1"/>
          <p:nvPr/>
        </p:nvSpPr>
        <p:spPr>
          <a:xfrm>
            <a:off x="6260240" y="6615545"/>
            <a:ext cx="2093843" cy="246221"/>
          </a:xfrm>
          <a:prstGeom prst="rect">
            <a:avLst/>
          </a:prstGeom>
          <a:noFill/>
        </p:spPr>
        <p:txBody>
          <a:bodyPr wrap="none" rtlCol="0">
            <a:spAutoFit/>
          </a:bodyPr>
          <a:lstStyle/>
          <a:p>
            <a:r>
              <a:rPr kumimoji="1" lang="ja-JP" altLang="en-US" sz="1000" dirty="0" smtClean="0"/>
              <a:t>出典：大阪の改革を評価する　</a:t>
            </a:r>
            <a:r>
              <a:rPr kumimoji="1" lang="en-US" altLang="ja-JP" sz="1000" dirty="0" smtClean="0"/>
              <a:t>2014</a:t>
            </a:r>
            <a:endParaRPr kumimoji="1" lang="ja-JP" altLang="en-US" sz="1000" dirty="0"/>
          </a:p>
        </p:txBody>
      </p:sp>
      <p:sp>
        <p:nvSpPr>
          <p:cNvPr id="13" name="スライド番号プレースホルダー 2"/>
          <p:cNvSpPr txBox="1">
            <a:spLocks/>
          </p:cNvSpPr>
          <p:nvPr/>
        </p:nvSpPr>
        <p:spPr bwMode="auto">
          <a:xfrm>
            <a:off x="8777288" y="6633724"/>
            <a:ext cx="360362" cy="252412"/>
          </a:xfrm>
          <a:prstGeom prst="rect">
            <a:avLst/>
          </a:prstGeom>
          <a:ln>
            <a:miter lim="800000"/>
            <a:headEnd/>
            <a:tailEnd/>
          </a:ln>
        </p:spPr>
        <p:txBody>
          <a:bodyPr vert="horz" wrap="square" lIns="91440" tIns="45720" rIns="91440" bIns="45720" numCol="1" rtlCol="0" anchor="ctr" anchorCtr="0" compatLnSpc="1">
            <a:prstTxWarp prst="textNoShape">
              <a:avLst/>
            </a:prstTxWarp>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defRPr/>
            </a:pPr>
            <a:fld id="{89D431EB-B517-420B-942D-5A5711DC131B}" type="slidenum">
              <a:rPr lang="ja-JP" altLang="en-US" smtClean="0">
                <a:solidFill>
                  <a:srgbClr val="898989"/>
                </a:solidFill>
              </a:rPr>
              <a:pPr fontAlgn="base">
                <a:spcBef>
                  <a:spcPct val="0"/>
                </a:spcBef>
                <a:spcAft>
                  <a:spcPct val="0"/>
                </a:spcAft>
                <a:defRPr/>
              </a:pPr>
              <a:t>19</a:t>
            </a:fld>
            <a:endParaRPr lang="en-US" altLang="ja-JP">
              <a:solidFill>
                <a:srgbClr val="898989"/>
              </a:solidFill>
            </a:endParaRPr>
          </a:p>
        </p:txBody>
      </p:sp>
    </p:spTree>
    <p:extLst>
      <p:ext uri="{BB962C8B-B14F-4D97-AF65-F5344CB8AC3E}">
        <p14:creationId xmlns:p14="http://schemas.microsoft.com/office/powerpoint/2010/main" val="15942286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067944" y="260648"/>
            <a:ext cx="1141659" cy="523220"/>
          </a:xfrm>
          <a:prstGeom prst="rect">
            <a:avLst/>
          </a:prstGeom>
          <a:noFill/>
        </p:spPr>
        <p:txBody>
          <a:bodyPr wrap="none" rtlCol="0">
            <a:spAutoFit/>
          </a:bodyPr>
          <a:lstStyle/>
          <a:p>
            <a:r>
              <a:rPr kumimoji="1" lang="ja-JP" altLang="en-US" sz="2800" dirty="0" smtClean="0">
                <a:latin typeface="Meiryo UI" pitchFamily="50" charset="-128"/>
                <a:ea typeface="Meiryo UI" pitchFamily="50" charset="-128"/>
                <a:cs typeface="Meiryo UI" pitchFamily="50" charset="-128"/>
              </a:rPr>
              <a:t>目　次</a:t>
            </a:r>
            <a:endParaRPr kumimoji="1" lang="ja-JP" altLang="en-US" sz="2800" dirty="0">
              <a:latin typeface="Meiryo UI" pitchFamily="50" charset="-128"/>
              <a:ea typeface="Meiryo UI" pitchFamily="50" charset="-128"/>
              <a:cs typeface="Meiryo UI" pitchFamily="50" charset="-128"/>
            </a:endParaRPr>
          </a:p>
        </p:txBody>
      </p:sp>
      <p:sp>
        <p:nvSpPr>
          <p:cNvPr id="3" name="テキスト ボックス 2"/>
          <p:cNvSpPr txBox="1"/>
          <p:nvPr/>
        </p:nvSpPr>
        <p:spPr>
          <a:xfrm>
            <a:off x="572956" y="1016144"/>
            <a:ext cx="7949612" cy="5509200"/>
          </a:xfrm>
          <a:prstGeom prst="rect">
            <a:avLst/>
          </a:prstGeom>
          <a:noFill/>
        </p:spPr>
        <p:txBody>
          <a:bodyPr wrap="none" rtlCol="0">
            <a:spAutoFit/>
          </a:bodyPr>
          <a:lstStyle/>
          <a:p>
            <a:r>
              <a:rPr lang="ja-JP" altLang="en-US" sz="2000" dirty="0">
                <a:latin typeface="Meiryo UI" pitchFamily="50" charset="-128"/>
                <a:ea typeface="Meiryo UI" pitchFamily="50" charset="-128"/>
                <a:cs typeface="Meiryo UI" pitchFamily="50" charset="-128"/>
              </a:rPr>
              <a:t>１</a:t>
            </a:r>
            <a:r>
              <a:rPr lang="ja-JP" altLang="en-US" sz="2000" dirty="0" smtClean="0">
                <a:latin typeface="Meiryo UI" pitchFamily="50" charset="-128"/>
                <a:ea typeface="Meiryo UI" pitchFamily="50" charset="-128"/>
                <a:cs typeface="Meiryo UI" pitchFamily="50" charset="-128"/>
              </a:rPr>
              <a:t>．</a:t>
            </a:r>
            <a:r>
              <a:rPr kumimoji="1" lang="ja-JP" altLang="en-US" sz="2000" dirty="0" smtClean="0">
                <a:latin typeface="Meiryo UI" pitchFamily="50" charset="-128"/>
                <a:ea typeface="Meiryo UI" pitchFamily="50" charset="-128"/>
                <a:cs typeface="Meiryo UI" pitchFamily="50" charset="-128"/>
              </a:rPr>
              <a:t>大阪の現状と課題</a:t>
            </a:r>
            <a:endParaRPr kumimoji="1" lang="en-US" altLang="ja-JP" sz="2000" dirty="0" smtClean="0">
              <a:latin typeface="Meiryo UI" pitchFamily="50" charset="-128"/>
              <a:ea typeface="Meiryo UI" pitchFamily="50" charset="-128"/>
              <a:cs typeface="Meiryo UI" pitchFamily="50" charset="-128"/>
            </a:endParaRPr>
          </a:p>
          <a:p>
            <a:r>
              <a:rPr lang="ja-JP" altLang="en-US" dirty="0">
                <a:latin typeface="Meiryo UI" pitchFamily="50" charset="-128"/>
                <a:ea typeface="Meiryo UI" pitchFamily="50" charset="-128"/>
                <a:cs typeface="Meiryo UI" pitchFamily="50" charset="-128"/>
              </a:rPr>
              <a:t>　</a:t>
            </a:r>
            <a:r>
              <a:rPr lang="ja-JP" altLang="en-US" dirty="0" smtClean="0">
                <a:latin typeface="Meiryo UI" pitchFamily="50" charset="-128"/>
                <a:ea typeface="Meiryo UI" pitchFamily="50" charset="-128"/>
                <a:cs typeface="Meiryo UI" pitchFamily="50" charset="-128"/>
              </a:rPr>
              <a:t>（１）基本データ　　　・・・・・・・・・・・・・・・・・・・・・・・・・・・・・・・・・・・・・・・　　４</a:t>
            </a:r>
            <a:endParaRPr lang="en-US" altLang="ja-JP" dirty="0">
              <a:latin typeface="Meiryo UI" pitchFamily="50" charset="-128"/>
              <a:ea typeface="Meiryo UI" pitchFamily="50" charset="-128"/>
              <a:cs typeface="Meiryo UI" pitchFamily="50" charset="-128"/>
            </a:endParaRPr>
          </a:p>
          <a:p>
            <a:r>
              <a:rPr kumimoji="1" lang="ja-JP" altLang="en-US" dirty="0" smtClean="0">
                <a:latin typeface="Meiryo UI" pitchFamily="50" charset="-128"/>
                <a:ea typeface="Meiryo UI" pitchFamily="50" charset="-128"/>
                <a:cs typeface="Meiryo UI" pitchFamily="50" charset="-128"/>
              </a:rPr>
              <a:t>　</a:t>
            </a:r>
            <a:r>
              <a:rPr lang="ja-JP" altLang="en-US" dirty="0" smtClean="0">
                <a:latin typeface="Meiryo UI" pitchFamily="50" charset="-128"/>
                <a:ea typeface="Meiryo UI" pitchFamily="50" charset="-128"/>
                <a:cs typeface="Meiryo UI" pitchFamily="50" charset="-128"/>
              </a:rPr>
              <a:t>（２）分野別の状況</a:t>
            </a:r>
            <a:endParaRPr kumimoji="1" lang="en-US" altLang="ja-JP" dirty="0" smtClean="0">
              <a:latin typeface="Meiryo UI" pitchFamily="50" charset="-128"/>
              <a:ea typeface="Meiryo UI" pitchFamily="50" charset="-128"/>
              <a:cs typeface="Meiryo UI" pitchFamily="50" charset="-128"/>
            </a:endParaRPr>
          </a:p>
          <a:p>
            <a:r>
              <a:rPr lang="ja-JP" altLang="en-US" dirty="0" smtClean="0">
                <a:latin typeface="Meiryo UI" pitchFamily="50" charset="-128"/>
                <a:ea typeface="Meiryo UI" pitchFamily="50" charset="-128"/>
                <a:cs typeface="Meiryo UI" pitchFamily="50" charset="-128"/>
              </a:rPr>
              <a:t>　　　　①経済産業       ・・・・・・・・・・・・・・・・・・・・・・・・・・・・・・・・・・・・・・　　</a:t>
            </a:r>
            <a:r>
              <a:rPr lang="en-US" altLang="ja-JP" dirty="0" smtClean="0">
                <a:latin typeface="Meiryo UI" pitchFamily="50" charset="-128"/>
                <a:ea typeface="Meiryo UI" pitchFamily="50" charset="-128"/>
                <a:cs typeface="Meiryo UI" pitchFamily="50" charset="-128"/>
              </a:rPr>
              <a:t>16</a:t>
            </a:r>
            <a:endParaRPr kumimoji="1" lang="en-US" altLang="ja-JP" dirty="0" smtClean="0">
              <a:latin typeface="Meiryo UI" pitchFamily="50" charset="-128"/>
              <a:ea typeface="Meiryo UI" pitchFamily="50" charset="-128"/>
              <a:cs typeface="Meiryo UI" pitchFamily="50" charset="-128"/>
            </a:endParaRPr>
          </a:p>
          <a:p>
            <a:r>
              <a:rPr lang="ja-JP" altLang="en-US" dirty="0">
                <a:latin typeface="Meiryo UI" pitchFamily="50" charset="-128"/>
                <a:ea typeface="Meiryo UI" pitchFamily="50" charset="-128"/>
                <a:cs typeface="Meiryo UI" pitchFamily="50" charset="-128"/>
              </a:rPr>
              <a:t>　</a:t>
            </a:r>
            <a:r>
              <a:rPr lang="ja-JP" altLang="en-US" dirty="0" smtClean="0">
                <a:latin typeface="Meiryo UI" pitchFamily="50" charset="-128"/>
                <a:ea typeface="Meiryo UI" pitchFamily="50" charset="-128"/>
                <a:cs typeface="Meiryo UI" pitchFamily="50" charset="-128"/>
              </a:rPr>
              <a:t>　　　</a:t>
            </a:r>
            <a:r>
              <a:rPr lang="ja-JP" altLang="en-US" dirty="0">
                <a:latin typeface="Meiryo UI" pitchFamily="50" charset="-128"/>
                <a:ea typeface="Meiryo UI" pitchFamily="50" charset="-128"/>
                <a:cs typeface="Meiryo UI" pitchFamily="50" charset="-128"/>
              </a:rPr>
              <a:t>②</a:t>
            </a:r>
            <a:r>
              <a:rPr lang="ja-JP" altLang="en-US" dirty="0" smtClean="0">
                <a:latin typeface="Meiryo UI" pitchFamily="50" charset="-128"/>
                <a:ea typeface="Meiryo UI" pitchFamily="50" charset="-128"/>
                <a:cs typeface="Meiryo UI" pitchFamily="50" charset="-128"/>
              </a:rPr>
              <a:t>都市基盤</a:t>
            </a:r>
            <a:r>
              <a:rPr lang="ja-JP" altLang="en-US" dirty="0">
                <a:latin typeface="Meiryo UI" pitchFamily="50" charset="-128"/>
                <a:ea typeface="Meiryo UI" pitchFamily="50" charset="-128"/>
                <a:cs typeface="Meiryo UI" pitchFamily="50" charset="-128"/>
              </a:rPr>
              <a:t> </a:t>
            </a:r>
            <a:r>
              <a:rPr lang="ja-JP" altLang="en-US" dirty="0" smtClean="0">
                <a:latin typeface="Meiryo UI" pitchFamily="50" charset="-128"/>
                <a:ea typeface="Meiryo UI" pitchFamily="50" charset="-128"/>
                <a:cs typeface="Meiryo UI" pitchFamily="50" charset="-128"/>
              </a:rPr>
              <a:t>      ・・・・・・・・・・・・・・・・・・・・・・・・・・・・・・・・・・・・・・　　</a:t>
            </a:r>
            <a:r>
              <a:rPr lang="en-US" altLang="ja-JP" dirty="0" smtClean="0">
                <a:latin typeface="Meiryo UI" pitchFamily="50" charset="-128"/>
                <a:ea typeface="Meiryo UI" pitchFamily="50" charset="-128"/>
                <a:cs typeface="Meiryo UI" pitchFamily="50" charset="-128"/>
              </a:rPr>
              <a:t>21</a:t>
            </a:r>
            <a:endParaRPr kumimoji="1" lang="en-US" altLang="ja-JP" dirty="0" smtClean="0">
              <a:latin typeface="Meiryo UI" pitchFamily="50" charset="-128"/>
              <a:ea typeface="Meiryo UI" pitchFamily="50" charset="-128"/>
              <a:cs typeface="Meiryo UI" pitchFamily="50" charset="-128"/>
            </a:endParaRPr>
          </a:p>
          <a:p>
            <a:r>
              <a:rPr lang="ja-JP" altLang="en-US" dirty="0">
                <a:latin typeface="Meiryo UI" pitchFamily="50" charset="-128"/>
                <a:ea typeface="Meiryo UI" pitchFamily="50" charset="-128"/>
                <a:cs typeface="Meiryo UI" pitchFamily="50" charset="-128"/>
              </a:rPr>
              <a:t>　</a:t>
            </a:r>
            <a:r>
              <a:rPr lang="ja-JP" altLang="en-US" dirty="0" smtClean="0">
                <a:latin typeface="Meiryo UI" pitchFamily="50" charset="-128"/>
                <a:ea typeface="Meiryo UI" pitchFamily="50" charset="-128"/>
                <a:cs typeface="Meiryo UI" pitchFamily="50" charset="-128"/>
              </a:rPr>
              <a:t>　　　</a:t>
            </a:r>
            <a:r>
              <a:rPr lang="ja-JP" altLang="en-US" dirty="0">
                <a:latin typeface="Meiryo UI" pitchFamily="50" charset="-128"/>
                <a:ea typeface="Meiryo UI" pitchFamily="50" charset="-128"/>
                <a:cs typeface="Meiryo UI" pitchFamily="50" charset="-128"/>
              </a:rPr>
              <a:t>③</a:t>
            </a:r>
            <a:r>
              <a:rPr lang="ja-JP" altLang="en-US" dirty="0" smtClean="0">
                <a:latin typeface="Meiryo UI" pitchFamily="50" charset="-128"/>
                <a:ea typeface="Meiryo UI" pitchFamily="50" charset="-128"/>
                <a:cs typeface="Meiryo UI" pitchFamily="50" charset="-128"/>
              </a:rPr>
              <a:t>府民生活　　　 ・・</a:t>
            </a:r>
            <a:r>
              <a:rPr lang="ja-JP" altLang="en-US" dirty="0">
                <a:latin typeface="Meiryo UI" pitchFamily="50" charset="-128"/>
                <a:ea typeface="Meiryo UI" pitchFamily="50" charset="-128"/>
                <a:cs typeface="Meiryo UI" pitchFamily="50" charset="-128"/>
              </a:rPr>
              <a:t>・</a:t>
            </a:r>
            <a:r>
              <a:rPr lang="ja-JP" altLang="en-US" dirty="0" smtClean="0">
                <a:latin typeface="Meiryo UI" pitchFamily="50" charset="-128"/>
                <a:ea typeface="Meiryo UI" pitchFamily="50" charset="-128"/>
                <a:cs typeface="Meiryo UI" pitchFamily="50" charset="-128"/>
              </a:rPr>
              <a:t>・・・・・・・・・・・・・・・・・・・・・・・・・・・・・・・・・・・　　</a:t>
            </a:r>
            <a:r>
              <a:rPr lang="en-US" altLang="ja-JP" dirty="0" smtClean="0">
                <a:latin typeface="Meiryo UI" pitchFamily="50" charset="-128"/>
                <a:ea typeface="Meiryo UI" pitchFamily="50" charset="-128"/>
                <a:cs typeface="Meiryo UI" pitchFamily="50" charset="-128"/>
              </a:rPr>
              <a:t>23</a:t>
            </a:r>
            <a:endParaRPr lang="en-US" altLang="ja-JP" dirty="0">
              <a:latin typeface="Meiryo UI" pitchFamily="50" charset="-128"/>
              <a:ea typeface="Meiryo UI" pitchFamily="50" charset="-128"/>
              <a:cs typeface="Meiryo UI" pitchFamily="50" charset="-128"/>
            </a:endParaRPr>
          </a:p>
          <a:p>
            <a:r>
              <a:rPr lang="ja-JP" altLang="en-US" dirty="0" smtClean="0">
                <a:latin typeface="Meiryo UI" pitchFamily="50" charset="-128"/>
                <a:ea typeface="Meiryo UI" pitchFamily="50" charset="-128"/>
                <a:cs typeface="Meiryo UI" pitchFamily="50" charset="-128"/>
              </a:rPr>
              <a:t>　　　　④都市活力　　　 ・・・・・・・・・・・・・・・・・・・・・・・・・・・・・・・・・・・・・・　　</a:t>
            </a:r>
            <a:r>
              <a:rPr lang="en-US" altLang="ja-JP" dirty="0" smtClean="0">
                <a:latin typeface="Meiryo UI" pitchFamily="50" charset="-128"/>
                <a:ea typeface="Meiryo UI" pitchFamily="50" charset="-128"/>
                <a:cs typeface="Meiryo UI" pitchFamily="50" charset="-128"/>
              </a:rPr>
              <a:t>28</a:t>
            </a:r>
          </a:p>
          <a:p>
            <a:r>
              <a:rPr lang="ja-JP" altLang="en-US" dirty="0">
                <a:latin typeface="Meiryo UI" pitchFamily="50" charset="-128"/>
                <a:ea typeface="Meiryo UI" pitchFamily="50" charset="-128"/>
                <a:cs typeface="Meiryo UI" pitchFamily="50" charset="-128"/>
              </a:rPr>
              <a:t>　</a:t>
            </a:r>
            <a:r>
              <a:rPr lang="ja-JP" altLang="en-US" dirty="0" smtClean="0">
                <a:latin typeface="Meiryo UI" pitchFamily="50" charset="-128"/>
                <a:ea typeface="Meiryo UI" pitchFamily="50" charset="-128"/>
                <a:cs typeface="Meiryo UI" pitchFamily="50" charset="-128"/>
              </a:rPr>
              <a:t>（３）主要指標における都市比較</a:t>
            </a:r>
            <a:r>
              <a:rPr lang="ja-JP" altLang="en-US" dirty="0">
                <a:latin typeface="Meiryo UI" pitchFamily="50" charset="-128"/>
                <a:ea typeface="Meiryo UI" pitchFamily="50" charset="-128"/>
                <a:cs typeface="Meiryo UI" pitchFamily="50" charset="-128"/>
              </a:rPr>
              <a:t> </a:t>
            </a:r>
            <a:r>
              <a:rPr lang="ja-JP" altLang="en-US" dirty="0" smtClean="0">
                <a:latin typeface="Meiryo UI" pitchFamily="50" charset="-128"/>
                <a:ea typeface="Meiryo UI" pitchFamily="50" charset="-128"/>
                <a:cs typeface="Meiryo UI" pitchFamily="50" charset="-128"/>
              </a:rPr>
              <a:t>     ・・・・・・・・・・・・・・・・・・・・・・・・　　</a:t>
            </a:r>
            <a:r>
              <a:rPr lang="en-US" altLang="ja-JP" dirty="0" smtClean="0">
                <a:latin typeface="Meiryo UI" pitchFamily="50" charset="-128"/>
                <a:ea typeface="Meiryo UI" pitchFamily="50" charset="-128"/>
                <a:cs typeface="Meiryo UI" pitchFamily="50" charset="-128"/>
              </a:rPr>
              <a:t>31</a:t>
            </a:r>
          </a:p>
          <a:p>
            <a:r>
              <a:rPr kumimoji="1" lang="ja-JP" altLang="en-US" dirty="0" smtClean="0">
                <a:latin typeface="Meiryo UI" pitchFamily="50" charset="-128"/>
                <a:ea typeface="Meiryo UI" pitchFamily="50" charset="-128"/>
                <a:cs typeface="Meiryo UI" pitchFamily="50" charset="-128"/>
              </a:rPr>
              <a:t>　（４）大阪の</a:t>
            </a:r>
            <a:r>
              <a:rPr lang="ja-JP" altLang="en-US" dirty="0">
                <a:latin typeface="Meiryo UI" pitchFamily="50" charset="-128"/>
                <a:ea typeface="Meiryo UI" pitchFamily="50" charset="-128"/>
                <a:cs typeface="Meiryo UI" pitchFamily="50" charset="-128"/>
              </a:rPr>
              <a:t>成長</a:t>
            </a:r>
            <a:r>
              <a:rPr lang="ja-JP" altLang="en-US" dirty="0" smtClean="0">
                <a:latin typeface="Meiryo UI" pitchFamily="50" charset="-128"/>
                <a:ea typeface="Meiryo UI" pitchFamily="50" charset="-128"/>
                <a:cs typeface="Meiryo UI" pitchFamily="50" charset="-128"/>
              </a:rPr>
              <a:t>に向けた</a:t>
            </a:r>
            <a:r>
              <a:rPr lang="ja-JP" altLang="en-US" dirty="0">
                <a:latin typeface="Meiryo UI" pitchFamily="50" charset="-128"/>
                <a:ea typeface="Meiryo UI" pitchFamily="50" charset="-128"/>
                <a:cs typeface="Meiryo UI" pitchFamily="50" charset="-128"/>
              </a:rPr>
              <a:t>重点</a:t>
            </a:r>
            <a:r>
              <a:rPr kumimoji="1" lang="ja-JP" altLang="en-US" dirty="0" smtClean="0">
                <a:latin typeface="Meiryo UI" pitchFamily="50" charset="-128"/>
                <a:ea typeface="Meiryo UI" pitchFamily="50" charset="-128"/>
                <a:cs typeface="Meiryo UI" pitchFamily="50" charset="-128"/>
              </a:rPr>
              <a:t>課題</a:t>
            </a:r>
            <a:r>
              <a:rPr lang="ja-JP" altLang="en-US" dirty="0">
                <a:latin typeface="Meiryo UI" pitchFamily="50" charset="-128"/>
                <a:ea typeface="Meiryo UI" pitchFamily="50" charset="-128"/>
                <a:cs typeface="Meiryo UI" pitchFamily="50" charset="-128"/>
              </a:rPr>
              <a:t> </a:t>
            </a:r>
            <a:r>
              <a:rPr lang="ja-JP" altLang="en-US" dirty="0" smtClean="0">
                <a:latin typeface="Meiryo UI" pitchFamily="50" charset="-128"/>
                <a:ea typeface="Meiryo UI" pitchFamily="50" charset="-128"/>
                <a:cs typeface="Meiryo UI" pitchFamily="50" charset="-128"/>
              </a:rPr>
              <a:t>  ・</a:t>
            </a:r>
            <a:r>
              <a:rPr kumimoji="1" lang="ja-JP" altLang="en-US" dirty="0" smtClean="0">
                <a:latin typeface="Meiryo UI" pitchFamily="50" charset="-128"/>
                <a:ea typeface="Meiryo UI" pitchFamily="50" charset="-128"/>
                <a:cs typeface="Meiryo UI" pitchFamily="50" charset="-128"/>
              </a:rPr>
              <a:t>・・・・・・・・・・・・・・・・・・・・・・・　　</a:t>
            </a:r>
            <a:r>
              <a:rPr kumimoji="1" lang="en-US" altLang="ja-JP" dirty="0" smtClean="0">
                <a:latin typeface="Meiryo UI" pitchFamily="50" charset="-128"/>
                <a:ea typeface="Meiryo UI" pitchFamily="50" charset="-128"/>
                <a:cs typeface="Meiryo UI" pitchFamily="50" charset="-128"/>
              </a:rPr>
              <a:t>38</a:t>
            </a:r>
            <a:endParaRPr lang="en-US" altLang="ja-JP" sz="2000" dirty="0" smtClean="0">
              <a:latin typeface="Meiryo UI" pitchFamily="50" charset="-128"/>
              <a:ea typeface="Meiryo UI" pitchFamily="50" charset="-128"/>
              <a:cs typeface="Meiryo UI" pitchFamily="50" charset="-128"/>
            </a:endParaRPr>
          </a:p>
          <a:p>
            <a:endParaRPr lang="en-US" altLang="ja-JP" sz="2000" dirty="0">
              <a:latin typeface="Meiryo UI" pitchFamily="50" charset="-128"/>
              <a:ea typeface="Meiryo UI" pitchFamily="50" charset="-128"/>
              <a:cs typeface="Meiryo UI" pitchFamily="50" charset="-128"/>
            </a:endParaRPr>
          </a:p>
          <a:p>
            <a:r>
              <a:rPr lang="ja-JP" altLang="en-US" sz="2000" dirty="0">
                <a:latin typeface="Meiryo UI" pitchFamily="50" charset="-128"/>
                <a:ea typeface="Meiryo UI" pitchFamily="50" charset="-128"/>
                <a:cs typeface="Meiryo UI" pitchFamily="50" charset="-128"/>
              </a:rPr>
              <a:t>２</a:t>
            </a:r>
            <a:r>
              <a:rPr lang="ja-JP" altLang="en-US" sz="2000" dirty="0" smtClean="0">
                <a:latin typeface="Meiryo UI" pitchFamily="50" charset="-128"/>
                <a:ea typeface="Meiryo UI" pitchFamily="50" charset="-128"/>
                <a:cs typeface="Meiryo UI" pitchFamily="50" charset="-128"/>
              </a:rPr>
              <a:t>．首都・副首都について</a:t>
            </a:r>
            <a:endParaRPr lang="en-US" altLang="ja-JP" sz="2000" dirty="0" smtClean="0">
              <a:latin typeface="Meiryo UI" pitchFamily="50" charset="-128"/>
              <a:ea typeface="Meiryo UI" pitchFamily="50" charset="-128"/>
              <a:cs typeface="Meiryo UI" pitchFamily="50" charset="-128"/>
            </a:endParaRPr>
          </a:p>
          <a:p>
            <a:r>
              <a:rPr kumimoji="1" lang="ja-JP" altLang="en-US" dirty="0">
                <a:latin typeface="Meiryo UI" pitchFamily="50" charset="-128"/>
                <a:ea typeface="Meiryo UI" pitchFamily="50" charset="-128"/>
                <a:cs typeface="Meiryo UI" pitchFamily="50" charset="-128"/>
              </a:rPr>
              <a:t>　</a:t>
            </a:r>
            <a:r>
              <a:rPr lang="ja-JP" altLang="en-US" dirty="0" smtClean="0">
                <a:latin typeface="Meiryo UI" pitchFamily="50" charset="-128"/>
                <a:ea typeface="Meiryo UI" pitchFamily="50" charset="-128"/>
                <a:cs typeface="Meiryo UI" pitchFamily="50" charset="-128"/>
              </a:rPr>
              <a:t>（１）</a:t>
            </a:r>
            <a:r>
              <a:rPr kumimoji="1" lang="ja-JP" altLang="en-US" dirty="0" smtClean="0">
                <a:latin typeface="Meiryo UI" pitchFamily="50" charset="-128"/>
                <a:ea typeface="Meiryo UI" pitchFamily="50" charset="-128"/>
                <a:cs typeface="Meiryo UI" pitchFamily="50" charset="-128"/>
              </a:rPr>
              <a:t>首都の定義・位置づけ　　・・・・・・・・・・・・・・・・・・・・・・・・・・・・・・　　</a:t>
            </a:r>
            <a:r>
              <a:rPr kumimoji="1" lang="en-US" altLang="ja-JP" dirty="0" smtClean="0">
                <a:latin typeface="Meiryo UI" pitchFamily="50" charset="-128"/>
                <a:ea typeface="Meiryo UI" pitchFamily="50" charset="-128"/>
                <a:cs typeface="Meiryo UI" pitchFamily="50" charset="-128"/>
              </a:rPr>
              <a:t>51</a:t>
            </a:r>
          </a:p>
          <a:p>
            <a:r>
              <a:rPr lang="ja-JP" altLang="en-US" dirty="0">
                <a:latin typeface="Meiryo UI" pitchFamily="50" charset="-128"/>
                <a:ea typeface="Meiryo UI" pitchFamily="50" charset="-128"/>
                <a:cs typeface="Meiryo UI" pitchFamily="50" charset="-128"/>
              </a:rPr>
              <a:t>　</a:t>
            </a:r>
            <a:r>
              <a:rPr lang="ja-JP" altLang="en-US" dirty="0" smtClean="0">
                <a:latin typeface="Meiryo UI" pitchFamily="50" charset="-128"/>
                <a:ea typeface="Meiryo UI" pitchFamily="50" charset="-128"/>
                <a:cs typeface="Meiryo UI" pitchFamily="50" charset="-128"/>
              </a:rPr>
              <a:t>（２）諸外国の事例　　　・・・・・・・・・・・・・・・・・・・・・・・・・・・・・・・・・・・　　</a:t>
            </a:r>
            <a:r>
              <a:rPr lang="en-US" altLang="ja-JP" dirty="0" smtClean="0">
                <a:latin typeface="Meiryo UI" pitchFamily="50" charset="-128"/>
                <a:ea typeface="Meiryo UI" pitchFamily="50" charset="-128"/>
                <a:cs typeface="Meiryo UI" pitchFamily="50" charset="-128"/>
              </a:rPr>
              <a:t>53</a:t>
            </a:r>
          </a:p>
          <a:p>
            <a:r>
              <a:rPr kumimoji="1" lang="ja-JP" altLang="en-US" dirty="0">
                <a:latin typeface="Meiryo UI" pitchFamily="50" charset="-128"/>
                <a:ea typeface="Meiryo UI" pitchFamily="50" charset="-128"/>
                <a:cs typeface="Meiryo UI" pitchFamily="50" charset="-128"/>
              </a:rPr>
              <a:t>　</a:t>
            </a:r>
            <a:r>
              <a:rPr lang="ja-JP" altLang="en-US" dirty="0" smtClean="0">
                <a:latin typeface="Meiryo UI" pitchFamily="50" charset="-128"/>
                <a:ea typeface="Meiryo UI" pitchFamily="50" charset="-128"/>
                <a:cs typeface="Meiryo UI" pitchFamily="50" charset="-128"/>
              </a:rPr>
              <a:t>（３）</a:t>
            </a:r>
            <a:r>
              <a:rPr kumimoji="1" lang="ja-JP" altLang="en-US" dirty="0" smtClean="0">
                <a:latin typeface="Meiryo UI" pitchFamily="50" charset="-128"/>
                <a:ea typeface="Meiryo UI" pitchFamily="50" charset="-128"/>
                <a:cs typeface="Meiryo UI" pitchFamily="50" charset="-128"/>
              </a:rPr>
              <a:t>国等の動き　　　　　・・・・・・・・・・・・・・・・・・・・・・・・・・・・・・・・・・・　　</a:t>
            </a:r>
            <a:r>
              <a:rPr kumimoji="1" lang="en-US" altLang="ja-JP" dirty="0" smtClean="0">
                <a:latin typeface="Meiryo UI" pitchFamily="50" charset="-128"/>
                <a:ea typeface="Meiryo UI" pitchFamily="50" charset="-128"/>
                <a:cs typeface="Meiryo UI" pitchFamily="50" charset="-128"/>
              </a:rPr>
              <a:t>54</a:t>
            </a:r>
          </a:p>
          <a:p>
            <a:r>
              <a:rPr lang="ja-JP" altLang="en-US" sz="1400" dirty="0">
                <a:latin typeface="Meiryo UI" pitchFamily="50" charset="-128"/>
                <a:ea typeface="Meiryo UI" pitchFamily="50" charset="-128"/>
                <a:cs typeface="Meiryo UI" pitchFamily="50" charset="-128"/>
              </a:rPr>
              <a:t>　</a:t>
            </a:r>
            <a:r>
              <a:rPr lang="ja-JP" altLang="en-US" sz="1400" dirty="0" smtClean="0">
                <a:latin typeface="Meiryo UI" pitchFamily="50" charset="-128"/>
                <a:ea typeface="Meiryo UI" pitchFamily="50" charset="-128"/>
                <a:cs typeface="Meiryo UI" pitchFamily="50" charset="-128"/>
              </a:rPr>
              <a:t>　　　　  　</a:t>
            </a:r>
            <a:r>
              <a:rPr lang="en-US" altLang="ja-JP" sz="1400" dirty="0" smtClean="0">
                <a:latin typeface="Meiryo UI" pitchFamily="50" charset="-128"/>
                <a:ea typeface="Meiryo UI" pitchFamily="50" charset="-128"/>
                <a:cs typeface="Meiryo UI" pitchFamily="50" charset="-128"/>
              </a:rPr>
              <a:t>[</a:t>
            </a:r>
            <a:r>
              <a:rPr kumimoji="1" lang="ja-JP" altLang="en-US" sz="1400" dirty="0" smtClean="0">
                <a:latin typeface="Meiryo UI" pitchFamily="50" charset="-128"/>
                <a:ea typeface="Meiryo UI" pitchFamily="50" charset="-128"/>
                <a:cs typeface="Meiryo UI" pitchFamily="50" charset="-128"/>
              </a:rPr>
              <a:t>首都機能（</a:t>
            </a:r>
            <a:r>
              <a:rPr lang="ja-JP" altLang="en-US" sz="1400" dirty="0" smtClean="0">
                <a:latin typeface="Meiryo UI" pitchFamily="50" charset="-128"/>
                <a:ea typeface="Meiryo UI" pitchFamily="50" charset="-128"/>
                <a:cs typeface="Meiryo UI" pitchFamily="50" charset="-128"/>
              </a:rPr>
              <a:t>国会等）</a:t>
            </a:r>
            <a:r>
              <a:rPr kumimoji="1" lang="ja-JP" altLang="en-US" sz="1400" dirty="0" smtClean="0">
                <a:latin typeface="Meiryo UI" pitchFamily="50" charset="-128"/>
                <a:ea typeface="Meiryo UI" pitchFamily="50" charset="-128"/>
                <a:cs typeface="Meiryo UI" pitchFamily="50" charset="-128"/>
              </a:rPr>
              <a:t>移転、</a:t>
            </a:r>
            <a:r>
              <a:rPr lang="ja-JP" altLang="en-US" sz="1400" dirty="0" smtClean="0">
                <a:latin typeface="Meiryo UI" pitchFamily="50" charset="-128"/>
                <a:ea typeface="Meiryo UI" pitchFamily="50" charset="-128"/>
                <a:cs typeface="Meiryo UI" pitchFamily="50" charset="-128"/>
              </a:rPr>
              <a:t>政府関係機関の地方移転、首都機能のバックアップ</a:t>
            </a:r>
            <a:r>
              <a:rPr lang="en-US" altLang="ja-JP" sz="1400" dirty="0" smtClean="0">
                <a:latin typeface="Meiryo UI" pitchFamily="50" charset="-128"/>
                <a:ea typeface="Meiryo UI" pitchFamily="50" charset="-128"/>
                <a:cs typeface="Meiryo UI" pitchFamily="50" charset="-128"/>
              </a:rPr>
              <a:t>]</a:t>
            </a:r>
            <a:endParaRPr lang="en-US" altLang="ja-JP" sz="1600" dirty="0" smtClean="0">
              <a:latin typeface="Meiryo UI" pitchFamily="50" charset="-128"/>
              <a:ea typeface="Meiryo UI" pitchFamily="50" charset="-128"/>
              <a:cs typeface="Meiryo UI" pitchFamily="50" charset="-128"/>
            </a:endParaRPr>
          </a:p>
          <a:p>
            <a:endParaRPr lang="en-US" altLang="ja-JP" sz="800" dirty="0" smtClean="0">
              <a:latin typeface="Meiryo UI" pitchFamily="50" charset="-128"/>
              <a:ea typeface="Meiryo UI" pitchFamily="50" charset="-128"/>
              <a:cs typeface="Meiryo UI" pitchFamily="50" charset="-128"/>
            </a:endParaRPr>
          </a:p>
          <a:p>
            <a:r>
              <a:rPr lang="ja-JP" altLang="en-US" dirty="0" smtClean="0">
                <a:latin typeface="Meiryo UI" pitchFamily="50" charset="-128"/>
                <a:ea typeface="Meiryo UI" pitchFamily="50" charset="-128"/>
                <a:cs typeface="Meiryo UI" pitchFamily="50" charset="-128"/>
              </a:rPr>
              <a:t>　（４）東京一極集中の現状   　・・・・・・・・・・・・・・・・・・・・・・・・・・・・・・　　</a:t>
            </a:r>
            <a:r>
              <a:rPr lang="en-US" altLang="ja-JP" dirty="0" smtClean="0">
                <a:latin typeface="Meiryo UI" pitchFamily="50" charset="-128"/>
                <a:ea typeface="Meiryo UI" pitchFamily="50" charset="-128"/>
                <a:cs typeface="Meiryo UI" pitchFamily="50" charset="-128"/>
              </a:rPr>
              <a:t>59</a:t>
            </a:r>
          </a:p>
          <a:p>
            <a:endParaRPr lang="en-US" altLang="ja-JP" dirty="0" smtClean="0">
              <a:latin typeface="Meiryo UI" pitchFamily="50" charset="-128"/>
              <a:ea typeface="Meiryo UI" pitchFamily="50" charset="-128"/>
              <a:cs typeface="Meiryo UI" pitchFamily="50" charset="-128"/>
            </a:endParaRPr>
          </a:p>
          <a:p>
            <a:r>
              <a:rPr lang="ja-JP" altLang="en-US" dirty="0" smtClean="0">
                <a:latin typeface="Meiryo UI" pitchFamily="50" charset="-128"/>
                <a:ea typeface="Meiryo UI" pitchFamily="50" charset="-128"/>
                <a:cs typeface="Meiryo UI" pitchFamily="50" charset="-128"/>
              </a:rPr>
              <a:t>＜参考＞</a:t>
            </a:r>
            <a:endParaRPr lang="en-US" altLang="ja-JP" dirty="0" smtClean="0">
              <a:latin typeface="Meiryo UI" pitchFamily="50" charset="-128"/>
              <a:ea typeface="Meiryo UI" pitchFamily="50" charset="-128"/>
              <a:cs typeface="Meiryo UI" pitchFamily="50" charset="-128"/>
            </a:endParaRPr>
          </a:p>
          <a:p>
            <a:r>
              <a:rPr lang="ja-JP" altLang="en-US" dirty="0">
                <a:latin typeface="Meiryo UI" pitchFamily="50" charset="-128"/>
                <a:ea typeface="Meiryo UI" pitchFamily="50" charset="-128"/>
                <a:cs typeface="Meiryo UI" pitchFamily="50" charset="-128"/>
              </a:rPr>
              <a:t>　</a:t>
            </a:r>
            <a:r>
              <a:rPr lang="ja-JP" altLang="en-US" sz="1700" dirty="0" smtClean="0">
                <a:latin typeface="Meiryo UI" pitchFamily="50" charset="-128"/>
                <a:ea typeface="Meiryo UI" pitchFamily="50" charset="-128"/>
                <a:cs typeface="Meiryo UI" pitchFamily="50" charset="-128"/>
              </a:rPr>
              <a:t>大阪府・市事業の「経営形態の見直し」及び「類似・重複している行政サービスの見直し」</a:t>
            </a:r>
            <a:endParaRPr lang="en-US" altLang="ja-JP" sz="17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012670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151585"/>
            <a:ext cx="3962400"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0080" y="4151585"/>
            <a:ext cx="3962400"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2088" y="1408931"/>
            <a:ext cx="3962400"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624" y="1408931"/>
            <a:ext cx="3962400"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smtClean="0">
                <a:solidFill>
                  <a:srgbClr val="000000"/>
                </a:solidFill>
                <a:latin typeface="ＭＳ Ｐゴシック" pitchFamily="50" charset="-128"/>
                <a:ea typeface="Meiryo UI" pitchFamily="50" charset="-128"/>
                <a:cs typeface="Meiryo UI" pitchFamily="50" charset="-128"/>
              </a:rPr>
              <a:t>分野別の状況</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　＜①経済・産業／雇用状況＞</a:t>
            </a:r>
            <a:endParaRPr kumimoji="0" lang="en-US" altLang="ja-JP" sz="2000" kern="0" dirty="0">
              <a:solidFill>
                <a:srgbClr val="000000"/>
              </a:solidFill>
              <a:latin typeface="ＭＳ Ｐゴシック" pitchFamily="50" charset="-128"/>
              <a:ea typeface="Meiryo UI" pitchFamily="50" charset="-128"/>
              <a:cs typeface="Meiryo UI" pitchFamily="50" charset="-128"/>
            </a:endParaRPr>
          </a:p>
        </p:txBody>
      </p:sp>
      <p:sp>
        <p:nvSpPr>
          <p:cNvPr id="8" name="正方形/長方形 7"/>
          <p:cNvSpPr/>
          <p:nvPr/>
        </p:nvSpPr>
        <p:spPr>
          <a:xfrm>
            <a:off x="986328" y="1027264"/>
            <a:ext cx="3672000" cy="324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latin typeface="Meiryo UI" pitchFamily="50" charset="-128"/>
                <a:ea typeface="Meiryo UI" pitchFamily="50" charset="-128"/>
                <a:cs typeface="Meiryo UI" pitchFamily="50" charset="-128"/>
              </a:rPr>
              <a:t>都道府県</a:t>
            </a:r>
            <a:endParaRPr kumimoji="1" lang="ja-JP" altLang="en-US" sz="1600" b="1" dirty="0">
              <a:latin typeface="Meiryo UI" pitchFamily="50" charset="-128"/>
              <a:ea typeface="Meiryo UI" pitchFamily="50" charset="-128"/>
              <a:cs typeface="Meiryo UI" pitchFamily="50" charset="-128"/>
            </a:endParaRPr>
          </a:p>
        </p:txBody>
      </p:sp>
      <p:sp>
        <p:nvSpPr>
          <p:cNvPr id="9" name="正方形/長方形 8"/>
          <p:cNvSpPr/>
          <p:nvPr/>
        </p:nvSpPr>
        <p:spPr>
          <a:xfrm>
            <a:off x="173545" y="4149080"/>
            <a:ext cx="360040" cy="244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latin typeface="Meiryo UI" pitchFamily="50" charset="-128"/>
                <a:ea typeface="Meiryo UI" pitchFamily="50" charset="-128"/>
                <a:cs typeface="Meiryo UI" pitchFamily="50" charset="-128"/>
              </a:rPr>
              <a:t>完全失業率</a:t>
            </a:r>
            <a:r>
              <a:rPr kumimoji="1" lang="en-US" altLang="ja-JP" sz="1600" b="1" dirty="0" smtClean="0">
                <a:latin typeface="Meiryo UI" pitchFamily="50" charset="-128"/>
                <a:ea typeface="Meiryo UI" pitchFamily="50" charset="-128"/>
                <a:cs typeface="Meiryo UI" pitchFamily="50" charset="-128"/>
              </a:rPr>
              <a:t>%</a:t>
            </a:r>
          </a:p>
        </p:txBody>
      </p:sp>
      <p:sp>
        <p:nvSpPr>
          <p:cNvPr id="10" name="正方形/長方形 9"/>
          <p:cNvSpPr/>
          <p:nvPr/>
        </p:nvSpPr>
        <p:spPr>
          <a:xfrm>
            <a:off x="173545" y="1412776"/>
            <a:ext cx="360040" cy="244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latin typeface="Meiryo UI" pitchFamily="50" charset="-128"/>
                <a:ea typeface="Meiryo UI" pitchFamily="50" charset="-128"/>
                <a:cs typeface="Meiryo UI" pitchFamily="50" charset="-128"/>
              </a:rPr>
              <a:t>有業率</a:t>
            </a:r>
            <a:r>
              <a:rPr kumimoji="1" lang="en-US" altLang="ja-JP" sz="1600" b="1" dirty="0" smtClean="0">
                <a:latin typeface="Meiryo UI" pitchFamily="50" charset="-128"/>
                <a:ea typeface="Meiryo UI" pitchFamily="50" charset="-128"/>
                <a:cs typeface="Meiryo UI" pitchFamily="50" charset="-128"/>
              </a:rPr>
              <a:t>%</a:t>
            </a:r>
          </a:p>
        </p:txBody>
      </p:sp>
      <p:sp>
        <p:nvSpPr>
          <p:cNvPr id="11" name="正方形/長方形 10"/>
          <p:cNvSpPr/>
          <p:nvPr/>
        </p:nvSpPr>
        <p:spPr>
          <a:xfrm>
            <a:off x="5263944" y="1016768"/>
            <a:ext cx="3672000" cy="324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a:latin typeface="Meiryo UI" pitchFamily="50" charset="-128"/>
                <a:ea typeface="Meiryo UI" pitchFamily="50" charset="-128"/>
                <a:cs typeface="Meiryo UI" pitchFamily="50" charset="-128"/>
              </a:rPr>
              <a:t>政令</a:t>
            </a:r>
            <a:r>
              <a:rPr lang="ja-JP" altLang="en-US" sz="1600" b="1" dirty="0" smtClean="0">
                <a:latin typeface="Meiryo UI" pitchFamily="50" charset="-128"/>
                <a:ea typeface="Meiryo UI" pitchFamily="50" charset="-128"/>
                <a:cs typeface="Meiryo UI" pitchFamily="50" charset="-128"/>
              </a:rPr>
              <a:t>市と特別区部</a:t>
            </a:r>
            <a:endParaRPr kumimoji="1" lang="ja-JP" altLang="en-US" sz="1600" b="1" dirty="0">
              <a:latin typeface="Meiryo UI" pitchFamily="50" charset="-128"/>
              <a:ea typeface="Meiryo UI" pitchFamily="50" charset="-128"/>
              <a:cs typeface="Meiryo UI" pitchFamily="50" charset="-128"/>
            </a:endParaRPr>
          </a:p>
        </p:txBody>
      </p:sp>
      <p:sp>
        <p:nvSpPr>
          <p:cNvPr id="12" name="スライド番号プレースホルダー 2"/>
          <p:cNvSpPr>
            <a:spLocks noGrp="1"/>
          </p:cNvSpPr>
          <p:nvPr>
            <p:ph type="sldNum" sz="quarter" idx="12"/>
          </p:nvPr>
        </p:nvSpPr>
        <p:spPr bwMode="auto">
          <a:xfrm>
            <a:off x="8775358" y="6605588"/>
            <a:ext cx="360362" cy="252412"/>
          </a:xfrm>
          <a:noFill/>
          <a:ln>
            <a:miter lim="800000"/>
            <a:headEnd/>
            <a:tailEnd/>
          </a:ln>
        </p:spPr>
        <p:txBody>
          <a:bodyPr wrap="square" numCol="1" anchorCtr="0" compatLnSpc="1">
            <a:prstTxWarp prst="textNoShape">
              <a:avLst/>
            </a:prstTxWarp>
          </a:bodyPr>
          <a:lstStyle/>
          <a:p>
            <a:pPr fontAlgn="base">
              <a:spcBef>
                <a:spcPct val="0"/>
              </a:spcBef>
              <a:spcAft>
                <a:spcPct val="0"/>
              </a:spcAft>
            </a:pPr>
            <a:fld id="{48FF3E0D-F87F-4C52-8900-76CB7065E133}" type="slidenum">
              <a:rPr lang="ja-JP" altLang="en-US">
                <a:solidFill>
                  <a:srgbClr val="898989"/>
                </a:solidFill>
              </a:rPr>
              <a:pPr fontAlgn="base">
                <a:spcBef>
                  <a:spcPct val="0"/>
                </a:spcBef>
                <a:spcAft>
                  <a:spcPct val="0"/>
                </a:spcAft>
              </a:pPr>
              <a:t>20</a:t>
            </a:fld>
            <a:endParaRPr lang="en-US" altLang="ja-JP">
              <a:solidFill>
                <a:srgbClr val="898989"/>
              </a:solidFill>
            </a:endParaRPr>
          </a:p>
        </p:txBody>
      </p:sp>
      <p:sp>
        <p:nvSpPr>
          <p:cNvPr id="13" name="テキスト ボックス 12"/>
          <p:cNvSpPr txBox="1"/>
          <p:nvPr/>
        </p:nvSpPr>
        <p:spPr>
          <a:xfrm>
            <a:off x="999750" y="476672"/>
            <a:ext cx="7244658" cy="369332"/>
          </a:xfrm>
          <a:prstGeom prst="rect">
            <a:avLst/>
          </a:prstGeom>
          <a:noFill/>
        </p:spPr>
        <p:txBody>
          <a:bodyPr wrap="square" rtlCol="0">
            <a:spAutoFit/>
          </a:bodyPr>
          <a:lstStyle/>
          <a:p>
            <a:pPr marL="285750" indent="-285750">
              <a:buFont typeface="Arial" pitchFamily="34" charset="0"/>
              <a:buChar char="•"/>
            </a:pP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大阪府（大阪市）</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は他都市に比べ、有業率が低く、失業率が高い。</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5207895" y="6625062"/>
            <a:ext cx="992579" cy="230832"/>
          </a:xfrm>
          <a:prstGeom prst="rect">
            <a:avLst/>
          </a:prstGeom>
          <a:noFill/>
        </p:spPr>
        <p:txBody>
          <a:bodyPr wrap="none" rtlCol="0">
            <a:spAutoFit/>
          </a:bodyPr>
          <a:lstStyle/>
          <a:p>
            <a:r>
              <a:rPr kumimoji="1" lang="ja-JP" altLang="en-US" sz="900" dirty="0" smtClean="0">
                <a:latin typeface="Meiryo UI" pitchFamily="50" charset="-128"/>
                <a:ea typeface="Meiryo UI" pitchFamily="50" charset="-128"/>
                <a:cs typeface="Meiryo UI" pitchFamily="50" charset="-128"/>
              </a:rPr>
              <a:t>出典：国勢調査</a:t>
            </a:r>
            <a:endParaRPr kumimoji="1" lang="ja-JP" altLang="en-US" sz="900" dirty="0">
              <a:latin typeface="Meiryo UI" pitchFamily="50" charset="-128"/>
              <a:ea typeface="Meiryo UI" pitchFamily="50" charset="-128"/>
              <a:cs typeface="Meiryo UI" pitchFamily="50" charset="-128"/>
            </a:endParaRPr>
          </a:p>
        </p:txBody>
      </p:sp>
      <p:sp>
        <p:nvSpPr>
          <p:cNvPr id="14" name="テキスト ボックス 13"/>
          <p:cNvSpPr txBox="1"/>
          <p:nvPr/>
        </p:nvSpPr>
        <p:spPr>
          <a:xfrm>
            <a:off x="1074051" y="6627795"/>
            <a:ext cx="1107996" cy="230832"/>
          </a:xfrm>
          <a:prstGeom prst="rect">
            <a:avLst/>
          </a:prstGeom>
          <a:noFill/>
        </p:spPr>
        <p:txBody>
          <a:bodyPr wrap="none" rtlCol="0">
            <a:spAutoFit/>
          </a:bodyPr>
          <a:lstStyle/>
          <a:p>
            <a:r>
              <a:rPr kumimoji="1" lang="ja-JP" altLang="en-US" sz="900" dirty="0" smtClean="0">
                <a:latin typeface="Meiryo UI" pitchFamily="50" charset="-128"/>
                <a:ea typeface="Meiryo UI" pitchFamily="50" charset="-128"/>
                <a:cs typeface="Meiryo UI" pitchFamily="50" charset="-128"/>
              </a:rPr>
              <a:t>出典：</a:t>
            </a:r>
            <a:r>
              <a:rPr lang="ja-JP" altLang="en-US" sz="900" dirty="0" smtClean="0">
                <a:latin typeface="Meiryo UI" pitchFamily="50" charset="-128"/>
                <a:ea typeface="Meiryo UI" pitchFamily="50" charset="-128"/>
                <a:cs typeface="Meiryo UI" pitchFamily="50" charset="-128"/>
              </a:rPr>
              <a:t>労働力</a:t>
            </a:r>
            <a:r>
              <a:rPr kumimoji="1" lang="ja-JP" altLang="en-US" sz="900" dirty="0" smtClean="0">
                <a:latin typeface="Meiryo UI" pitchFamily="50" charset="-128"/>
                <a:ea typeface="Meiryo UI" pitchFamily="50" charset="-128"/>
                <a:cs typeface="Meiryo UI" pitchFamily="50" charset="-128"/>
              </a:rPr>
              <a:t>調査</a:t>
            </a:r>
            <a:endParaRPr kumimoji="1" lang="ja-JP" altLang="en-US" sz="900" dirty="0">
              <a:latin typeface="Meiryo UI" pitchFamily="50" charset="-128"/>
              <a:ea typeface="Meiryo UI" pitchFamily="50" charset="-128"/>
              <a:cs typeface="Meiryo UI" pitchFamily="50" charset="-128"/>
            </a:endParaRPr>
          </a:p>
        </p:txBody>
      </p:sp>
      <p:sp>
        <p:nvSpPr>
          <p:cNvPr id="15" name="テキスト ボックス 14"/>
          <p:cNvSpPr txBox="1"/>
          <p:nvPr/>
        </p:nvSpPr>
        <p:spPr>
          <a:xfrm>
            <a:off x="1070904" y="3888344"/>
            <a:ext cx="1454244" cy="230832"/>
          </a:xfrm>
          <a:prstGeom prst="rect">
            <a:avLst/>
          </a:prstGeom>
          <a:noFill/>
        </p:spPr>
        <p:txBody>
          <a:bodyPr wrap="none" rtlCol="0">
            <a:spAutoFit/>
          </a:bodyPr>
          <a:lstStyle/>
          <a:p>
            <a:r>
              <a:rPr kumimoji="1" lang="ja-JP" altLang="en-US" sz="900" dirty="0" smtClean="0">
                <a:latin typeface="Meiryo UI" pitchFamily="50" charset="-128"/>
                <a:ea typeface="Meiryo UI" pitchFamily="50" charset="-128"/>
                <a:cs typeface="Meiryo UI" pitchFamily="50" charset="-128"/>
              </a:rPr>
              <a:t>出典：</a:t>
            </a:r>
            <a:r>
              <a:rPr lang="ja-JP" altLang="en-US" sz="900" dirty="0">
                <a:latin typeface="Meiryo UI" pitchFamily="50" charset="-128"/>
                <a:ea typeface="Meiryo UI" pitchFamily="50" charset="-128"/>
                <a:cs typeface="Meiryo UI" pitchFamily="50" charset="-128"/>
              </a:rPr>
              <a:t>就業</a:t>
            </a:r>
            <a:r>
              <a:rPr lang="ja-JP" altLang="en-US" sz="900" dirty="0" smtClean="0">
                <a:latin typeface="Meiryo UI" pitchFamily="50" charset="-128"/>
                <a:ea typeface="Meiryo UI" pitchFamily="50" charset="-128"/>
                <a:cs typeface="Meiryo UI" pitchFamily="50" charset="-128"/>
              </a:rPr>
              <a:t>構造</a:t>
            </a:r>
            <a:r>
              <a:rPr lang="ja-JP" altLang="en-US" sz="900" dirty="0">
                <a:latin typeface="Meiryo UI" pitchFamily="50" charset="-128"/>
                <a:ea typeface="Meiryo UI" pitchFamily="50" charset="-128"/>
                <a:cs typeface="Meiryo UI" pitchFamily="50" charset="-128"/>
              </a:rPr>
              <a:t>基本</a:t>
            </a:r>
            <a:r>
              <a:rPr kumimoji="1" lang="ja-JP" altLang="en-US" sz="900" dirty="0" smtClean="0">
                <a:latin typeface="Meiryo UI" pitchFamily="50" charset="-128"/>
                <a:ea typeface="Meiryo UI" pitchFamily="50" charset="-128"/>
                <a:cs typeface="Meiryo UI" pitchFamily="50" charset="-128"/>
              </a:rPr>
              <a:t>調査</a:t>
            </a:r>
            <a:endParaRPr kumimoji="1" lang="ja-JP" altLang="en-US" sz="900" dirty="0">
              <a:latin typeface="Meiryo UI" pitchFamily="50" charset="-128"/>
              <a:ea typeface="Meiryo UI" pitchFamily="50" charset="-128"/>
              <a:cs typeface="Meiryo UI" pitchFamily="50" charset="-128"/>
            </a:endParaRPr>
          </a:p>
        </p:txBody>
      </p:sp>
      <p:sp>
        <p:nvSpPr>
          <p:cNvPr id="16" name="テキスト ボックス 15"/>
          <p:cNvSpPr txBox="1"/>
          <p:nvPr/>
        </p:nvSpPr>
        <p:spPr>
          <a:xfrm>
            <a:off x="5219636" y="3878464"/>
            <a:ext cx="1454244" cy="230832"/>
          </a:xfrm>
          <a:prstGeom prst="rect">
            <a:avLst/>
          </a:prstGeom>
          <a:noFill/>
        </p:spPr>
        <p:txBody>
          <a:bodyPr wrap="none" rtlCol="0">
            <a:spAutoFit/>
          </a:bodyPr>
          <a:lstStyle/>
          <a:p>
            <a:r>
              <a:rPr kumimoji="1" lang="ja-JP" altLang="en-US" sz="900" dirty="0" smtClean="0">
                <a:latin typeface="Meiryo UI" pitchFamily="50" charset="-128"/>
                <a:ea typeface="Meiryo UI" pitchFamily="50" charset="-128"/>
                <a:cs typeface="Meiryo UI" pitchFamily="50" charset="-128"/>
              </a:rPr>
              <a:t>出典：</a:t>
            </a:r>
            <a:r>
              <a:rPr lang="ja-JP" altLang="en-US" sz="900" dirty="0">
                <a:latin typeface="Meiryo UI" pitchFamily="50" charset="-128"/>
                <a:ea typeface="Meiryo UI" pitchFamily="50" charset="-128"/>
                <a:cs typeface="Meiryo UI" pitchFamily="50" charset="-128"/>
              </a:rPr>
              <a:t>就業</a:t>
            </a:r>
            <a:r>
              <a:rPr lang="ja-JP" altLang="en-US" sz="900" dirty="0" smtClean="0">
                <a:latin typeface="Meiryo UI" pitchFamily="50" charset="-128"/>
                <a:ea typeface="Meiryo UI" pitchFamily="50" charset="-128"/>
                <a:cs typeface="Meiryo UI" pitchFamily="50" charset="-128"/>
              </a:rPr>
              <a:t>構造</a:t>
            </a:r>
            <a:r>
              <a:rPr lang="ja-JP" altLang="en-US" sz="900" dirty="0">
                <a:latin typeface="Meiryo UI" pitchFamily="50" charset="-128"/>
                <a:ea typeface="Meiryo UI" pitchFamily="50" charset="-128"/>
                <a:cs typeface="Meiryo UI" pitchFamily="50" charset="-128"/>
              </a:rPr>
              <a:t>基本</a:t>
            </a:r>
            <a:r>
              <a:rPr kumimoji="1" lang="ja-JP" altLang="en-US" sz="900" dirty="0" smtClean="0">
                <a:latin typeface="Meiryo UI" pitchFamily="50" charset="-128"/>
                <a:ea typeface="Meiryo UI" pitchFamily="50" charset="-128"/>
                <a:cs typeface="Meiryo UI" pitchFamily="50" charset="-128"/>
              </a:rPr>
              <a:t>調査</a:t>
            </a:r>
            <a:endParaRPr kumimoji="1" lang="ja-JP" altLang="en-US" sz="9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154970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テキスト ボックス 88"/>
          <p:cNvSpPr txBox="1"/>
          <p:nvPr/>
        </p:nvSpPr>
        <p:spPr>
          <a:xfrm>
            <a:off x="467591" y="602104"/>
            <a:ext cx="8424889" cy="738664"/>
          </a:xfrm>
          <a:prstGeom prst="rect">
            <a:avLst/>
          </a:prstGeom>
          <a:noFill/>
        </p:spPr>
        <p:txBody>
          <a:bodyPr wrap="square" rtlCol="0">
            <a:spAutoFit/>
          </a:bodyPr>
          <a:lstStyle/>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大阪圏</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は、都心部の環状道路ネットワークで重要な位置を占める淀川左岸線延伸部は、未整備（未だ計画段階）のまま。ミッシングリンクになっている。</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一方、東京圏、名古屋圏では、ほぼすべての環状道路ネットワークでミッシングリンクの解消に目途。</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7595" y="1340768"/>
            <a:ext cx="7462837" cy="540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正方形/長方形 7"/>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smtClean="0">
                <a:solidFill>
                  <a:srgbClr val="000000"/>
                </a:solidFill>
                <a:latin typeface="ＭＳ Ｐゴシック" pitchFamily="50" charset="-128"/>
                <a:ea typeface="Meiryo UI" pitchFamily="50" charset="-128"/>
                <a:cs typeface="Meiryo UI" pitchFamily="50" charset="-128"/>
              </a:rPr>
              <a:t>分野別の状況</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　＜②都市基盤／環状道路ネットワーク＞</a:t>
            </a:r>
            <a:endParaRPr kumimoji="0" lang="en-US" altLang="ja-JP" sz="2000" kern="0" dirty="0">
              <a:solidFill>
                <a:srgbClr val="000000"/>
              </a:solidFill>
              <a:latin typeface="ＭＳ Ｐゴシック" pitchFamily="50" charset="-128"/>
              <a:ea typeface="Meiryo UI" pitchFamily="50" charset="-128"/>
              <a:cs typeface="Meiryo UI" pitchFamily="50" charset="-128"/>
            </a:endParaRPr>
          </a:p>
        </p:txBody>
      </p:sp>
      <p:sp>
        <p:nvSpPr>
          <p:cNvPr id="6" name="スライド番号プレースホルダー 2"/>
          <p:cNvSpPr txBox="1">
            <a:spLocks/>
          </p:cNvSpPr>
          <p:nvPr/>
        </p:nvSpPr>
        <p:spPr bwMode="auto">
          <a:xfrm>
            <a:off x="8777288" y="6633724"/>
            <a:ext cx="360362" cy="252412"/>
          </a:xfrm>
          <a:prstGeom prst="rect">
            <a:avLst/>
          </a:prstGeom>
          <a:ln>
            <a:miter lim="800000"/>
            <a:headEnd/>
            <a:tailEnd/>
          </a:ln>
        </p:spPr>
        <p:txBody>
          <a:bodyPr vert="horz" wrap="square" lIns="91440" tIns="45720" rIns="91440" bIns="45720" numCol="1" rtlCol="0" anchor="ctr" anchorCtr="0" compatLnSpc="1">
            <a:prstTxWarp prst="textNoShape">
              <a:avLst/>
            </a:prstTxWarp>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defRPr/>
            </a:pPr>
            <a:fld id="{89D431EB-B517-420B-942D-5A5711DC131B}" type="slidenum">
              <a:rPr lang="ja-JP" altLang="en-US" smtClean="0">
                <a:solidFill>
                  <a:srgbClr val="898989"/>
                </a:solidFill>
              </a:rPr>
              <a:pPr fontAlgn="base">
                <a:spcBef>
                  <a:spcPct val="0"/>
                </a:spcBef>
                <a:spcAft>
                  <a:spcPct val="0"/>
                </a:spcAft>
                <a:defRPr/>
              </a:pPr>
              <a:t>21</a:t>
            </a:fld>
            <a:endParaRPr lang="en-US" altLang="ja-JP">
              <a:solidFill>
                <a:srgbClr val="898989"/>
              </a:solidFill>
            </a:endParaRPr>
          </a:p>
        </p:txBody>
      </p:sp>
      <p:sp>
        <p:nvSpPr>
          <p:cNvPr id="2" name="テキスト ボックス 1"/>
          <p:cNvSpPr txBox="1"/>
          <p:nvPr/>
        </p:nvSpPr>
        <p:spPr>
          <a:xfrm>
            <a:off x="0" y="6617939"/>
            <a:ext cx="2468946" cy="246221"/>
          </a:xfrm>
          <a:prstGeom prst="rect">
            <a:avLst/>
          </a:prstGeom>
          <a:noFill/>
        </p:spPr>
        <p:txBody>
          <a:bodyPr wrap="none" rtlCol="0">
            <a:spAutoFit/>
          </a:bodyPr>
          <a:lstStyle/>
          <a:p>
            <a:r>
              <a:rPr kumimoji="1" lang="ja-JP" altLang="en-US" sz="1000" dirty="0" smtClean="0"/>
              <a:t>出典：大阪府庁の点検・棚卸し結果（</a:t>
            </a:r>
            <a:r>
              <a:rPr kumimoji="1" lang="en-US" altLang="ja-JP" sz="1000" dirty="0" smtClean="0"/>
              <a:t>2014</a:t>
            </a:r>
            <a:r>
              <a:rPr kumimoji="1" lang="ja-JP" altLang="en-US" sz="1000" dirty="0" smtClean="0"/>
              <a:t>）</a:t>
            </a:r>
            <a:endParaRPr kumimoji="1" lang="ja-JP" altLang="en-US" sz="1000" dirty="0"/>
          </a:p>
        </p:txBody>
      </p:sp>
    </p:spTree>
    <p:extLst>
      <p:ext uri="{BB962C8B-B14F-4D97-AF65-F5344CB8AC3E}">
        <p14:creationId xmlns:p14="http://schemas.microsoft.com/office/powerpoint/2010/main" val="32758067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1" t="29495" r="52026" b="19034"/>
          <a:stretch/>
        </p:blipFill>
        <p:spPr bwMode="auto">
          <a:xfrm>
            <a:off x="359813" y="2479829"/>
            <a:ext cx="4428211" cy="3438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666959" y="6008221"/>
            <a:ext cx="2614530" cy="369332"/>
          </a:xfrm>
          <a:prstGeom prst="rect">
            <a:avLst/>
          </a:prstGeom>
        </p:spPr>
        <p:txBody>
          <a:bodyPr wrap="square">
            <a:spAutoFit/>
          </a:bodyPr>
          <a:lstStyle/>
          <a:p>
            <a:r>
              <a:rPr lang="en-US" altLang="ja-JP" sz="900" dirty="0">
                <a:solidFill>
                  <a:prstClr val="black"/>
                </a:solidFill>
                <a:latin typeface="Meiryo UI" pitchFamily="50" charset="-128"/>
                <a:ea typeface="Meiryo UI" pitchFamily="50" charset="-128"/>
                <a:cs typeface="Meiryo UI" pitchFamily="50" charset="-128"/>
              </a:rPr>
              <a:t>※</a:t>
            </a:r>
            <a:r>
              <a:rPr lang="ja-JP" altLang="en-US" sz="900" dirty="0">
                <a:solidFill>
                  <a:prstClr val="black"/>
                </a:solidFill>
                <a:latin typeface="Meiryo UI" pitchFamily="50" charset="-128"/>
                <a:ea typeface="Meiryo UI" pitchFamily="50" charset="-128"/>
                <a:cs typeface="Meiryo UI" pitchFamily="50" charset="-128"/>
              </a:rPr>
              <a:t>京阪神交通圏：概ね大阪駅を中心に半径</a:t>
            </a:r>
            <a:r>
              <a:rPr lang="en-US" altLang="ja-JP" sz="900" dirty="0">
                <a:solidFill>
                  <a:prstClr val="black"/>
                </a:solidFill>
                <a:latin typeface="Meiryo UI" pitchFamily="50" charset="-128"/>
                <a:ea typeface="Meiryo UI" pitchFamily="50" charset="-128"/>
                <a:cs typeface="Meiryo UI" pitchFamily="50" charset="-128"/>
              </a:rPr>
              <a:t>50km</a:t>
            </a:r>
          </a:p>
          <a:p>
            <a:r>
              <a:rPr lang="en-US" altLang="ja-JP" sz="900" dirty="0">
                <a:solidFill>
                  <a:prstClr val="black"/>
                </a:solidFill>
                <a:latin typeface="Meiryo UI" pitchFamily="50" charset="-128"/>
                <a:ea typeface="Meiryo UI" pitchFamily="50" charset="-128"/>
                <a:cs typeface="Meiryo UI" pitchFamily="50" charset="-128"/>
              </a:rPr>
              <a:t>※</a:t>
            </a:r>
            <a:r>
              <a:rPr lang="ja-JP" altLang="en-US" sz="900" dirty="0">
                <a:solidFill>
                  <a:prstClr val="black"/>
                </a:solidFill>
                <a:latin typeface="Meiryo UI" pitchFamily="50" charset="-128"/>
                <a:ea typeface="Meiryo UI" pitchFamily="50" charset="-128"/>
                <a:cs typeface="Meiryo UI" pitchFamily="50" charset="-128"/>
              </a:rPr>
              <a:t>首都交通圏：概ね東京駅を中心に半径</a:t>
            </a:r>
            <a:r>
              <a:rPr lang="en-US" altLang="ja-JP" sz="900" dirty="0">
                <a:solidFill>
                  <a:prstClr val="black"/>
                </a:solidFill>
                <a:latin typeface="Meiryo UI" pitchFamily="50" charset="-128"/>
                <a:ea typeface="Meiryo UI" pitchFamily="50" charset="-128"/>
                <a:cs typeface="Meiryo UI" pitchFamily="50" charset="-128"/>
              </a:rPr>
              <a:t>50km</a:t>
            </a:r>
            <a:endParaRPr lang="ja-JP" altLang="en-US" sz="900" dirty="0">
              <a:solidFill>
                <a:prstClr val="black"/>
              </a:solidFill>
              <a:latin typeface="Meiryo UI" pitchFamily="50" charset="-128"/>
              <a:ea typeface="Meiryo UI" pitchFamily="50" charset="-128"/>
              <a:cs typeface="Meiryo UI" pitchFamily="50" charset="-128"/>
            </a:endParaRPr>
          </a:p>
        </p:txBody>
      </p:sp>
      <p:sp>
        <p:nvSpPr>
          <p:cNvPr id="7" name="テキスト ボックス 6"/>
          <p:cNvSpPr txBox="1"/>
          <p:nvPr/>
        </p:nvSpPr>
        <p:spPr>
          <a:xfrm>
            <a:off x="611560" y="548680"/>
            <a:ext cx="8136904" cy="369332"/>
          </a:xfrm>
          <a:prstGeom prst="rect">
            <a:avLst/>
          </a:prstGeom>
          <a:noFill/>
        </p:spPr>
        <p:txBody>
          <a:bodyPr wrap="square" rtlCol="0">
            <a:spAutoFit/>
          </a:bodyPr>
          <a:lstStyle/>
          <a:p>
            <a:pPr marL="285750" indent="-285750">
              <a:buFont typeface="Arial" pitchFamily="34" charset="0"/>
              <a:buChar char="•"/>
            </a:pPr>
            <a:r>
              <a:rPr lang="ja-JP" altLang="en-US" dirty="0" smtClean="0">
                <a:solidFill>
                  <a:prstClr val="black"/>
                </a:solidFill>
                <a:latin typeface="Meiryo UI" pitchFamily="50" charset="-128"/>
                <a:ea typeface="Meiryo UI" pitchFamily="50" charset="-128"/>
                <a:cs typeface="Meiryo UI" pitchFamily="50" charset="-128"/>
              </a:rPr>
              <a:t>平成</a:t>
            </a:r>
            <a:r>
              <a:rPr lang="en-US" altLang="ja-JP" dirty="0" smtClean="0">
                <a:solidFill>
                  <a:prstClr val="black"/>
                </a:solidFill>
                <a:latin typeface="Meiryo UI" pitchFamily="50" charset="-128"/>
                <a:ea typeface="Meiryo UI" pitchFamily="50" charset="-128"/>
                <a:cs typeface="Meiryo UI" pitchFamily="50" charset="-128"/>
              </a:rPr>
              <a:t>10</a:t>
            </a:r>
            <a:r>
              <a:rPr lang="ja-JP" altLang="en-US" dirty="0" smtClean="0">
                <a:solidFill>
                  <a:prstClr val="black"/>
                </a:solidFill>
                <a:latin typeface="Meiryo UI" pitchFamily="50" charset="-128"/>
                <a:ea typeface="Meiryo UI" pitchFamily="50" charset="-128"/>
                <a:cs typeface="Meiryo UI" pitchFamily="50" charset="-128"/>
              </a:rPr>
              <a:t>年度以降の鉄道整備では、首都圏に比べ、京阪神圏は１／３にとどまる。</a:t>
            </a:r>
            <a:endParaRPr lang="ja-JP" altLang="en-US" dirty="0">
              <a:solidFill>
                <a:prstClr val="black"/>
              </a:solidFill>
              <a:latin typeface="Meiryo UI" pitchFamily="50" charset="-128"/>
              <a:ea typeface="Meiryo UI" pitchFamily="50" charset="-128"/>
              <a:cs typeface="Meiryo UI" pitchFamily="50" charset="-128"/>
            </a:endParaRPr>
          </a:p>
        </p:txBody>
      </p:sp>
      <p:sp>
        <p:nvSpPr>
          <p:cNvPr id="8" name="スライド番号プレースホルダー 2"/>
          <p:cNvSpPr>
            <a:spLocks noGrp="1"/>
          </p:cNvSpPr>
          <p:nvPr>
            <p:ph type="sldNum" sz="quarter" idx="12"/>
          </p:nvPr>
        </p:nvSpPr>
        <p:spPr bwMode="auto">
          <a:xfrm>
            <a:off x="8777288"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22</a:t>
            </a:fld>
            <a:endParaRPr lang="en-US" altLang="ja-JP">
              <a:solidFill>
                <a:srgbClr val="898989"/>
              </a:solidFill>
            </a:endParaRPr>
          </a:p>
        </p:txBody>
      </p:sp>
      <p:sp>
        <p:nvSpPr>
          <p:cNvPr id="11" name="テキスト ボックス 10"/>
          <p:cNvSpPr txBox="1"/>
          <p:nvPr/>
        </p:nvSpPr>
        <p:spPr>
          <a:xfrm>
            <a:off x="3745954" y="2296535"/>
            <a:ext cx="825867" cy="246221"/>
          </a:xfrm>
          <a:prstGeom prst="rect">
            <a:avLst/>
          </a:prstGeom>
          <a:noFill/>
        </p:spPr>
        <p:txBody>
          <a:bodyPr wrap="none" rtlCol="0">
            <a:spAutoFit/>
          </a:bodyPr>
          <a:lstStyle/>
          <a:p>
            <a:pPr algn="r"/>
            <a:r>
              <a:rPr lang="ja-JP" altLang="en-US" sz="1000" dirty="0" smtClean="0">
                <a:solidFill>
                  <a:prstClr val="black"/>
                </a:solidFill>
                <a:latin typeface="Meiryo UI" pitchFamily="50" charset="-128"/>
                <a:ea typeface="Meiryo UI" pitchFamily="50" charset="-128"/>
                <a:cs typeface="Meiryo UI" pitchFamily="50" charset="-128"/>
              </a:rPr>
              <a:t>首都交通圏</a:t>
            </a:r>
            <a:endParaRPr lang="ja-JP" altLang="en-US" sz="1000" dirty="0">
              <a:solidFill>
                <a:prstClr val="black"/>
              </a:solidFill>
              <a:latin typeface="Meiryo UI" pitchFamily="50" charset="-128"/>
              <a:ea typeface="Meiryo UI" pitchFamily="50" charset="-128"/>
              <a:cs typeface="Meiryo UI" pitchFamily="50" charset="-128"/>
            </a:endParaRPr>
          </a:p>
        </p:txBody>
      </p:sp>
      <p:sp>
        <p:nvSpPr>
          <p:cNvPr id="25" name="テキスト ボックス 24"/>
          <p:cNvSpPr txBox="1"/>
          <p:nvPr/>
        </p:nvSpPr>
        <p:spPr>
          <a:xfrm>
            <a:off x="3637814" y="4640069"/>
            <a:ext cx="954107" cy="246221"/>
          </a:xfrm>
          <a:prstGeom prst="rect">
            <a:avLst/>
          </a:prstGeom>
          <a:noFill/>
        </p:spPr>
        <p:txBody>
          <a:bodyPr wrap="none" rtlCol="0">
            <a:spAutoFit/>
          </a:bodyPr>
          <a:lstStyle/>
          <a:p>
            <a:pPr algn="r"/>
            <a:r>
              <a:rPr lang="ja-JP" altLang="en-US" sz="1000" dirty="0">
                <a:solidFill>
                  <a:prstClr val="black"/>
                </a:solidFill>
                <a:latin typeface="Meiryo UI" pitchFamily="50" charset="-128"/>
                <a:ea typeface="Meiryo UI" pitchFamily="50" charset="-128"/>
                <a:cs typeface="Meiryo UI" pitchFamily="50" charset="-128"/>
              </a:rPr>
              <a:t>京阪神</a:t>
            </a:r>
            <a:r>
              <a:rPr lang="ja-JP" altLang="en-US" sz="1000" dirty="0" smtClean="0">
                <a:solidFill>
                  <a:prstClr val="black"/>
                </a:solidFill>
                <a:latin typeface="Meiryo UI" pitchFamily="50" charset="-128"/>
                <a:ea typeface="Meiryo UI" pitchFamily="50" charset="-128"/>
                <a:cs typeface="Meiryo UI" pitchFamily="50" charset="-128"/>
              </a:rPr>
              <a:t>交通圏</a:t>
            </a:r>
            <a:endParaRPr lang="ja-JP" altLang="en-US" sz="1000" dirty="0">
              <a:solidFill>
                <a:prstClr val="black"/>
              </a:solidFill>
              <a:latin typeface="Meiryo UI" pitchFamily="50" charset="-128"/>
              <a:ea typeface="Meiryo UI" pitchFamily="50" charset="-128"/>
              <a:cs typeface="Meiryo UI" pitchFamily="50" charset="-128"/>
            </a:endParaRPr>
          </a:p>
        </p:txBody>
      </p:sp>
      <p:sp>
        <p:nvSpPr>
          <p:cNvPr id="16" name="右矢印 15"/>
          <p:cNvSpPr/>
          <p:nvPr/>
        </p:nvSpPr>
        <p:spPr>
          <a:xfrm rot="19106137">
            <a:off x="947191" y="3179378"/>
            <a:ext cx="2821584" cy="236116"/>
          </a:xfrm>
          <a:prstGeom prst="rightArrow">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8" name="テキスト ボックス 27"/>
          <p:cNvSpPr txBox="1"/>
          <p:nvPr/>
        </p:nvSpPr>
        <p:spPr>
          <a:xfrm>
            <a:off x="1403648" y="1556792"/>
            <a:ext cx="2645275" cy="553998"/>
          </a:xfrm>
          <a:prstGeom prst="rect">
            <a:avLst/>
          </a:prstGeom>
          <a:noFill/>
        </p:spPr>
        <p:txBody>
          <a:bodyPr wrap="none" rtlCol="0">
            <a:spAutoFit/>
          </a:bodyPr>
          <a:lstStyle/>
          <a:p>
            <a:pPr algn="ctr"/>
            <a:r>
              <a:rPr lang="ja-JP" altLang="en-US" sz="1600" b="1" dirty="0" smtClean="0">
                <a:solidFill>
                  <a:prstClr val="black"/>
                </a:solidFill>
                <a:latin typeface="Meiryo UI" pitchFamily="50" charset="-128"/>
                <a:ea typeface="Meiryo UI" pitchFamily="50" charset="-128"/>
                <a:cs typeface="Meiryo UI" pitchFamily="50" charset="-128"/>
              </a:rPr>
              <a:t>新線整備延長キロの推移</a:t>
            </a:r>
            <a:endParaRPr lang="en-US" altLang="ja-JP" sz="1600" b="1" dirty="0" smtClean="0">
              <a:solidFill>
                <a:prstClr val="black"/>
              </a:solidFill>
              <a:latin typeface="Meiryo UI" pitchFamily="50" charset="-128"/>
              <a:ea typeface="Meiryo UI" pitchFamily="50" charset="-128"/>
              <a:cs typeface="Meiryo UI" pitchFamily="50" charset="-128"/>
            </a:endParaRPr>
          </a:p>
          <a:p>
            <a:pPr algn="ctr"/>
            <a:r>
              <a:rPr lang="ja-JP" altLang="en-US" sz="1400" b="1" dirty="0" smtClean="0">
                <a:solidFill>
                  <a:prstClr val="black"/>
                </a:solidFill>
                <a:latin typeface="Meiryo UI" pitchFamily="50" charset="-128"/>
                <a:ea typeface="Meiryo UI" pitchFamily="50" charset="-128"/>
                <a:cs typeface="Meiryo UI" pitchFamily="50" charset="-128"/>
              </a:rPr>
              <a:t>（京阪神交通圏と首都交通圏）</a:t>
            </a:r>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0" name="正方形/長方形 29"/>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a:defRPr/>
            </a:pPr>
            <a:r>
              <a:rPr kumimoji="0" lang="ja-JP" altLang="en-US" sz="2000" b="1" kern="0" dirty="0" smtClean="0">
                <a:solidFill>
                  <a:srgbClr val="000000"/>
                </a:solidFill>
                <a:latin typeface="ＭＳ Ｐゴシック" pitchFamily="50" charset="-128"/>
                <a:ea typeface="Meiryo UI" pitchFamily="50" charset="-128"/>
                <a:cs typeface="Meiryo UI" pitchFamily="50" charset="-128"/>
              </a:rPr>
              <a:t>分野別の状況</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　＜②都市基盤／鉄道の域内ネットワーク＞</a:t>
            </a:r>
            <a:endParaRPr kumimoji="0" lang="ja-JP" altLang="en-US" sz="2000" kern="0" dirty="0">
              <a:solidFill>
                <a:srgbClr val="000000"/>
              </a:solidFill>
              <a:latin typeface="ＭＳ Ｐゴシック" pitchFamily="50" charset="-128"/>
              <a:ea typeface="Meiryo UI" pitchFamily="50" charset="-128"/>
              <a:cs typeface="Meiryo UI" pitchFamily="50" charset="-128"/>
            </a:endParaRPr>
          </a:p>
        </p:txBody>
      </p:sp>
      <p:sp>
        <p:nvSpPr>
          <p:cNvPr id="14" name="テキスト ボックス 13"/>
          <p:cNvSpPr txBox="1"/>
          <p:nvPr/>
        </p:nvSpPr>
        <p:spPr>
          <a:xfrm>
            <a:off x="6012160" y="1012997"/>
            <a:ext cx="2226893" cy="276999"/>
          </a:xfrm>
          <a:prstGeom prst="rect">
            <a:avLst/>
          </a:prstGeom>
          <a:noFill/>
        </p:spPr>
        <p:txBody>
          <a:bodyPr wrap="none" rtlCol="0">
            <a:spAutoFit/>
          </a:bodyPr>
          <a:lstStyle/>
          <a:p>
            <a:pPr algn="ctr"/>
            <a:r>
              <a:rPr lang="ja-JP" altLang="en-US" sz="1200" b="1" dirty="0" smtClean="0">
                <a:solidFill>
                  <a:prstClr val="black"/>
                </a:solidFill>
                <a:latin typeface="Meiryo UI" pitchFamily="50" charset="-128"/>
                <a:ea typeface="Meiryo UI" pitchFamily="50" charset="-128"/>
                <a:cs typeface="Meiryo UI" pitchFamily="50" charset="-128"/>
              </a:rPr>
              <a:t>平成</a:t>
            </a:r>
            <a:r>
              <a:rPr lang="en-US" altLang="ja-JP" sz="1200" b="1" dirty="0" smtClean="0">
                <a:solidFill>
                  <a:prstClr val="black"/>
                </a:solidFill>
                <a:latin typeface="Meiryo UI" pitchFamily="50" charset="-128"/>
                <a:ea typeface="Meiryo UI" pitchFamily="50" charset="-128"/>
                <a:cs typeface="Meiryo UI" pitchFamily="50" charset="-128"/>
              </a:rPr>
              <a:t>10</a:t>
            </a:r>
            <a:r>
              <a:rPr lang="ja-JP" altLang="en-US" sz="1200" b="1" dirty="0" smtClean="0">
                <a:solidFill>
                  <a:prstClr val="black"/>
                </a:solidFill>
                <a:latin typeface="Meiryo UI" pitchFamily="50" charset="-128"/>
                <a:ea typeface="Meiryo UI" pitchFamily="50" charset="-128"/>
                <a:cs typeface="Meiryo UI" pitchFamily="50" charset="-128"/>
              </a:rPr>
              <a:t>年以降の開業路線一覧</a:t>
            </a:r>
            <a:endParaRPr lang="ja-JP" altLang="en-US" sz="1200" b="1" dirty="0">
              <a:solidFill>
                <a:prstClr val="black"/>
              </a:solidFill>
              <a:latin typeface="Meiryo UI" pitchFamily="50" charset="-128"/>
              <a:ea typeface="Meiryo UI" pitchFamily="50" charset="-128"/>
              <a:cs typeface="Meiryo UI" pitchFamily="50" charset="-128"/>
            </a:endParaRPr>
          </a:p>
        </p:txBody>
      </p:sp>
      <p:sp>
        <p:nvSpPr>
          <p:cNvPr id="4" name="テキスト ボックス 3"/>
          <p:cNvSpPr txBox="1"/>
          <p:nvPr/>
        </p:nvSpPr>
        <p:spPr>
          <a:xfrm>
            <a:off x="696713" y="6600107"/>
            <a:ext cx="4195379" cy="246221"/>
          </a:xfrm>
          <a:prstGeom prst="rect">
            <a:avLst/>
          </a:prstGeom>
          <a:noFill/>
        </p:spPr>
        <p:txBody>
          <a:bodyPr wrap="none" rtlCol="0">
            <a:spAutoFit/>
          </a:bodyPr>
          <a:lstStyle/>
          <a:p>
            <a:r>
              <a:rPr lang="ja-JP" altLang="en-US" sz="1000" dirty="0" smtClean="0">
                <a:solidFill>
                  <a:prstClr val="black"/>
                </a:solidFill>
              </a:rPr>
              <a:t>出典：近畿圏の鉄道と首都圏の鉄道との違いについて（近畿運輸局　</a:t>
            </a:r>
            <a:r>
              <a:rPr lang="en-US" altLang="ja-JP" sz="1000" dirty="0" smtClean="0">
                <a:solidFill>
                  <a:prstClr val="black"/>
                </a:solidFill>
              </a:rPr>
              <a:t>2014</a:t>
            </a:r>
            <a:r>
              <a:rPr lang="ja-JP" altLang="en-US" sz="1000" dirty="0" smtClean="0">
                <a:solidFill>
                  <a:prstClr val="black"/>
                </a:solidFill>
              </a:rPr>
              <a:t>）</a:t>
            </a:r>
            <a:endParaRPr lang="ja-JP" altLang="en-US" sz="1000" dirty="0">
              <a:solidFill>
                <a:prstClr val="black"/>
              </a:solidFill>
            </a:endParaRPr>
          </a:p>
        </p:txBody>
      </p:sp>
      <p:sp>
        <p:nvSpPr>
          <p:cNvPr id="17" name="テキスト ボックス 16"/>
          <p:cNvSpPr txBox="1"/>
          <p:nvPr/>
        </p:nvSpPr>
        <p:spPr>
          <a:xfrm>
            <a:off x="5022791" y="1238317"/>
            <a:ext cx="1415773" cy="276999"/>
          </a:xfrm>
          <a:prstGeom prst="rect">
            <a:avLst/>
          </a:prstGeom>
          <a:noFill/>
        </p:spPr>
        <p:txBody>
          <a:bodyPr wrap="none" rtlCol="0">
            <a:spAutoFit/>
          </a:bodyPr>
          <a:lstStyle/>
          <a:p>
            <a:pPr algn="ctr"/>
            <a:r>
              <a:rPr lang="ja-JP" altLang="en-US" sz="1200" b="1" dirty="0" smtClean="0">
                <a:solidFill>
                  <a:prstClr val="black"/>
                </a:solidFill>
                <a:latin typeface="Meiryo UI" pitchFamily="50" charset="-128"/>
                <a:ea typeface="Meiryo UI" pitchFamily="50" charset="-128"/>
                <a:cs typeface="Meiryo UI" pitchFamily="50" charset="-128"/>
              </a:rPr>
              <a:t>＜京阪神</a:t>
            </a:r>
            <a:r>
              <a:rPr lang="ja-JP" altLang="en-US" sz="1200" b="1" dirty="0">
                <a:solidFill>
                  <a:prstClr val="black"/>
                </a:solidFill>
                <a:latin typeface="Meiryo UI" pitchFamily="50" charset="-128"/>
                <a:ea typeface="Meiryo UI" pitchFamily="50" charset="-128"/>
                <a:cs typeface="Meiryo UI" pitchFamily="50" charset="-128"/>
              </a:rPr>
              <a:t>交通</a:t>
            </a:r>
            <a:r>
              <a:rPr lang="ja-JP" altLang="en-US" sz="1200" b="1" dirty="0" smtClean="0">
                <a:solidFill>
                  <a:prstClr val="black"/>
                </a:solidFill>
                <a:latin typeface="Meiryo UI" pitchFamily="50" charset="-128"/>
                <a:ea typeface="Meiryo UI" pitchFamily="50" charset="-128"/>
                <a:cs typeface="Meiryo UI" pitchFamily="50" charset="-128"/>
              </a:rPr>
              <a:t>圏＞</a:t>
            </a:r>
            <a:endParaRPr lang="ja-JP" altLang="en-US" sz="1200" b="1" dirty="0">
              <a:solidFill>
                <a:prstClr val="black"/>
              </a:solidFill>
              <a:latin typeface="Meiryo UI" pitchFamily="50" charset="-128"/>
              <a:ea typeface="Meiryo UI" pitchFamily="50" charset="-128"/>
              <a:cs typeface="Meiryo UI"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1202353056"/>
              </p:ext>
            </p:extLst>
          </p:nvPr>
        </p:nvGraphicFramePr>
        <p:xfrm>
          <a:off x="5148013" y="1532777"/>
          <a:ext cx="3888483" cy="1860731"/>
        </p:xfrm>
        <a:graphic>
          <a:graphicData uri="http://schemas.openxmlformats.org/drawingml/2006/table">
            <a:tbl>
              <a:tblPr firstRow="1" bandRow="1">
                <a:tableStyleId>{5C22544A-7EE6-4342-B048-85BDC9FD1C3A}</a:tableStyleId>
              </a:tblPr>
              <a:tblGrid>
                <a:gridCol w="1266642"/>
                <a:gridCol w="1565563"/>
                <a:gridCol w="360218"/>
                <a:gridCol w="696060"/>
              </a:tblGrid>
              <a:tr h="160307">
                <a:tc>
                  <a:txBody>
                    <a:bodyPr/>
                    <a:lstStyle/>
                    <a:p>
                      <a:pPr algn="ctr"/>
                      <a:r>
                        <a:rPr kumimoji="1" lang="ja-JP" altLang="en-US" sz="800" b="1" dirty="0" smtClean="0">
                          <a:solidFill>
                            <a:schemeClr val="tx1"/>
                          </a:solidFill>
                        </a:rPr>
                        <a:t>線名</a:t>
                      </a:r>
                      <a:endParaRPr kumimoji="1" lang="ja-JP" altLang="en-US" sz="800" b="1"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solidFill>
                            <a:schemeClr val="tx1"/>
                          </a:solidFill>
                        </a:rPr>
                        <a:t>区間</a:t>
                      </a:r>
                      <a:endParaRPr kumimoji="1" lang="ja-JP" altLang="en-US" sz="800" b="1"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solidFill>
                            <a:schemeClr val="tx1"/>
                          </a:solidFill>
                        </a:rPr>
                        <a:t>延長</a:t>
                      </a:r>
                      <a:endParaRPr kumimoji="1" lang="en-US" altLang="ja-JP" sz="800" b="1" dirty="0" smtClean="0">
                        <a:solidFill>
                          <a:schemeClr val="tx1"/>
                        </a:solidFill>
                      </a:endParaRPr>
                    </a:p>
                    <a:p>
                      <a:pPr algn="ctr"/>
                      <a:r>
                        <a:rPr kumimoji="1" lang="ja-JP" altLang="en-US" sz="800" b="1" dirty="0" smtClean="0">
                          <a:solidFill>
                            <a:schemeClr val="tx1"/>
                          </a:solidFill>
                        </a:rPr>
                        <a:t>㎞</a:t>
                      </a:r>
                      <a:endParaRPr kumimoji="1" lang="ja-JP" altLang="en-US" sz="800" b="1"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solidFill>
                            <a:schemeClr val="tx1"/>
                          </a:solidFill>
                        </a:rPr>
                        <a:t>開通年月日</a:t>
                      </a:r>
                      <a:endParaRPr kumimoji="1" lang="ja-JP" altLang="en-US" sz="800" b="1"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7607">
                <a:tc>
                  <a:txBody>
                    <a:bodyPr/>
                    <a:lstStyle/>
                    <a:p>
                      <a:r>
                        <a:rPr kumimoji="1" lang="ja-JP" altLang="en-US" sz="800" b="0" dirty="0" smtClean="0">
                          <a:solidFill>
                            <a:schemeClr val="tx1"/>
                          </a:solidFill>
                        </a:rPr>
                        <a:t>国際文化公園都市モノレール線（彩都線）</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b="0" dirty="0" smtClean="0">
                          <a:solidFill>
                            <a:schemeClr val="tx1"/>
                          </a:solidFill>
                        </a:rPr>
                        <a:t>万博記念公園～阪大病院前</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800" b="0" dirty="0" smtClean="0">
                          <a:solidFill>
                            <a:schemeClr val="tx1"/>
                          </a:solidFill>
                        </a:rPr>
                        <a:t>2.6</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800" b="0" dirty="0" smtClean="0">
                          <a:solidFill>
                            <a:schemeClr val="tx1"/>
                          </a:solidFill>
                        </a:rPr>
                        <a:t>H10.10.1</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2825">
                <a:tc>
                  <a:txBody>
                    <a:bodyPr/>
                    <a:lstStyle/>
                    <a:p>
                      <a:r>
                        <a:rPr kumimoji="1" lang="ja-JP" altLang="en-US" sz="800" b="0" dirty="0" smtClean="0">
                          <a:solidFill>
                            <a:schemeClr val="tx1"/>
                          </a:solidFill>
                        </a:rPr>
                        <a:t>海岸線</a:t>
                      </a:r>
                      <a:endParaRPr kumimoji="1" lang="en-US" altLang="ja-JP" sz="800" b="0" dirty="0" smtClean="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b="0" dirty="0" smtClean="0">
                          <a:solidFill>
                            <a:schemeClr val="tx1"/>
                          </a:solidFill>
                        </a:rPr>
                        <a:t>三宮・花時計前～新長田</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800" b="0" dirty="0" smtClean="0">
                          <a:solidFill>
                            <a:schemeClr val="tx1"/>
                          </a:solidFill>
                        </a:rPr>
                        <a:t>7.9</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800" b="0" dirty="0" smtClean="0">
                          <a:solidFill>
                            <a:schemeClr val="tx1"/>
                          </a:solidFill>
                        </a:rPr>
                        <a:t>H13.7.7</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30839">
                <a:tc>
                  <a:txBody>
                    <a:bodyPr/>
                    <a:lstStyle/>
                    <a:p>
                      <a:r>
                        <a:rPr kumimoji="1" lang="ja-JP" altLang="en-US" sz="800" b="0" dirty="0" smtClean="0">
                          <a:solidFill>
                            <a:schemeClr val="tx1"/>
                          </a:solidFill>
                        </a:rPr>
                        <a:t>東西線</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b="0" dirty="0" smtClean="0">
                          <a:solidFill>
                            <a:schemeClr val="tx1"/>
                          </a:solidFill>
                        </a:rPr>
                        <a:t>六地蔵～醍醐</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800" b="0" dirty="0" smtClean="0">
                          <a:solidFill>
                            <a:schemeClr val="tx1"/>
                          </a:solidFill>
                        </a:rPr>
                        <a:t>2.4</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800" b="0" dirty="0" smtClean="0">
                          <a:solidFill>
                            <a:schemeClr val="tx1"/>
                          </a:solidFill>
                        </a:rPr>
                        <a:t>H16.11.26</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22455">
                <a:tc>
                  <a:txBody>
                    <a:bodyPr/>
                    <a:lstStyle/>
                    <a:p>
                      <a:r>
                        <a:rPr kumimoji="1" lang="ja-JP" altLang="en-US" sz="800" b="0" dirty="0" smtClean="0">
                          <a:solidFill>
                            <a:schemeClr val="tx1"/>
                          </a:solidFill>
                        </a:rPr>
                        <a:t>ポートアイランド線</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b="0" dirty="0" smtClean="0">
                          <a:solidFill>
                            <a:schemeClr val="tx1"/>
                          </a:solidFill>
                        </a:rPr>
                        <a:t>市民広場～神戸空港</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800" b="0" dirty="0" smtClean="0">
                          <a:solidFill>
                            <a:schemeClr val="tx1"/>
                          </a:solidFill>
                        </a:rPr>
                        <a:t>4.3</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800" b="0" dirty="0" smtClean="0">
                          <a:solidFill>
                            <a:schemeClr val="tx1"/>
                          </a:solidFill>
                        </a:rPr>
                        <a:t>H18.2.2</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r>
                        <a:rPr kumimoji="1" lang="ja-JP" altLang="en-US" sz="800" b="0" dirty="0" err="1" smtClean="0">
                          <a:solidFill>
                            <a:schemeClr val="tx1"/>
                          </a:solidFill>
                        </a:rPr>
                        <a:t>けいはんな</a:t>
                      </a:r>
                      <a:r>
                        <a:rPr kumimoji="1" lang="ja-JP" altLang="en-US" sz="800" b="0" dirty="0" smtClean="0">
                          <a:solidFill>
                            <a:schemeClr val="tx1"/>
                          </a:solidFill>
                        </a:rPr>
                        <a:t>線</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b="0" dirty="0" smtClean="0">
                          <a:solidFill>
                            <a:schemeClr val="tx1"/>
                          </a:solidFill>
                        </a:rPr>
                        <a:t>生駒～学研奈良登美ヶ丘</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800" b="0" dirty="0" smtClean="0">
                          <a:solidFill>
                            <a:schemeClr val="tx1"/>
                          </a:solidFill>
                        </a:rPr>
                        <a:t>8.6</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800" b="0" dirty="0" smtClean="0">
                          <a:solidFill>
                            <a:schemeClr val="tx1"/>
                          </a:solidFill>
                        </a:rPr>
                        <a:t>H18.3.27</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r>
                        <a:rPr kumimoji="1" lang="en-US" altLang="ja-JP" sz="800" b="0" dirty="0" smtClean="0">
                          <a:solidFill>
                            <a:schemeClr val="tx1"/>
                          </a:solidFill>
                        </a:rPr>
                        <a:t>8</a:t>
                      </a:r>
                      <a:r>
                        <a:rPr kumimoji="1" lang="ja-JP" altLang="en-US" sz="800" b="0" dirty="0" smtClean="0">
                          <a:solidFill>
                            <a:schemeClr val="tx1"/>
                          </a:solidFill>
                        </a:rPr>
                        <a:t>号線（今里筋線）</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b="0" dirty="0" smtClean="0">
                          <a:solidFill>
                            <a:schemeClr val="tx1"/>
                          </a:solidFill>
                        </a:rPr>
                        <a:t>井高野～今里</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800" b="0" dirty="0" smtClean="0">
                          <a:solidFill>
                            <a:schemeClr val="tx1"/>
                          </a:solidFill>
                        </a:rPr>
                        <a:t>11.9</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800" b="0" dirty="0" smtClean="0">
                          <a:solidFill>
                            <a:schemeClr val="tx1"/>
                          </a:solidFill>
                        </a:rPr>
                        <a:t>H18.12.24</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29549">
                <a:tc>
                  <a:txBody>
                    <a:bodyPr/>
                    <a:lstStyle/>
                    <a:p>
                      <a:r>
                        <a:rPr kumimoji="1" lang="ja-JP" altLang="en-US" sz="800" b="0" dirty="0" smtClean="0">
                          <a:solidFill>
                            <a:schemeClr val="tx1"/>
                          </a:solidFill>
                        </a:rPr>
                        <a:t>国際文化公園都市モノレール線（彩都線）</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b="0" dirty="0" smtClean="0">
                          <a:solidFill>
                            <a:schemeClr val="tx1"/>
                          </a:solidFill>
                        </a:rPr>
                        <a:t>阪大病院前～彩都西</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800" b="0" dirty="0" smtClean="0">
                          <a:solidFill>
                            <a:schemeClr val="tx1"/>
                          </a:solidFill>
                        </a:rPr>
                        <a:t>4.2</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800" b="0" dirty="0" smtClean="0">
                          <a:solidFill>
                            <a:schemeClr val="tx1"/>
                          </a:solidFill>
                        </a:rPr>
                        <a:t>H19.3.19</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r>
                        <a:rPr kumimoji="1" lang="ja-JP" altLang="en-US" sz="800" b="0" dirty="0" smtClean="0">
                          <a:solidFill>
                            <a:schemeClr val="tx1"/>
                          </a:solidFill>
                        </a:rPr>
                        <a:t>東西線</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b="0" dirty="0" smtClean="0">
                          <a:solidFill>
                            <a:schemeClr val="tx1"/>
                          </a:solidFill>
                        </a:rPr>
                        <a:t>二条～太秦天神川</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800" b="0" dirty="0" smtClean="0">
                          <a:solidFill>
                            <a:schemeClr val="tx1"/>
                          </a:solidFill>
                        </a:rPr>
                        <a:t>2.4</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800" b="0" dirty="0" smtClean="0">
                          <a:solidFill>
                            <a:schemeClr val="tx1"/>
                          </a:solidFill>
                        </a:rPr>
                        <a:t>H20.1.16</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8820">
                <a:tc>
                  <a:txBody>
                    <a:bodyPr/>
                    <a:lstStyle/>
                    <a:p>
                      <a:r>
                        <a:rPr kumimoji="1" lang="ja-JP" altLang="en-US" sz="800" b="0" dirty="0" smtClean="0">
                          <a:solidFill>
                            <a:schemeClr val="tx1"/>
                          </a:solidFill>
                        </a:rPr>
                        <a:t>おおさか東線</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b="0" dirty="0" smtClean="0">
                          <a:solidFill>
                            <a:schemeClr val="tx1"/>
                          </a:solidFill>
                        </a:rPr>
                        <a:t>久宝寺～放出</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800" b="0" dirty="0" smtClean="0">
                          <a:solidFill>
                            <a:schemeClr val="tx1"/>
                          </a:solidFill>
                        </a:rPr>
                        <a:t>9.2</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800" b="0" dirty="0" smtClean="0">
                          <a:solidFill>
                            <a:schemeClr val="tx1"/>
                          </a:solidFill>
                        </a:rPr>
                        <a:t>H20.3.15</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30685">
                <a:tc>
                  <a:txBody>
                    <a:bodyPr/>
                    <a:lstStyle/>
                    <a:p>
                      <a:r>
                        <a:rPr kumimoji="1" lang="ja-JP" altLang="en-US" sz="800" b="0" dirty="0" smtClean="0">
                          <a:solidFill>
                            <a:schemeClr val="tx1"/>
                          </a:solidFill>
                        </a:rPr>
                        <a:t>中之島線</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b="0" dirty="0" smtClean="0">
                          <a:solidFill>
                            <a:schemeClr val="tx1"/>
                          </a:solidFill>
                        </a:rPr>
                        <a:t>中之島～天満橋</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800" b="0" dirty="0" smtClean="0">
                          <a:solidFill>
                            <a:schemeClr val="tx1"/>
                          </a:solidFill>
                        </a:rPr>
                        <a:t>3.0</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800" b="0" dirty="0" smtClean="0">
                          <a:solidFill>
                            <a:schemeClr val="tx1"/>
                          </a:solidFill>
                        </a:rPr>
                        <a:t>H20.10.19</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35632">
                <a:tc>
                  <a:txBody>
                    <a:bodyPr/>
                    <a:lstStyle/>
                    <a:p>
                      <a:r>
                        <a:rPr kumimoji="1" lang="ja-JP" altLang="en-US" sz="800" b="0" dirty="0" smtClean="0">
                          <a:solidFill>
                            <a:schemeClr val="tx1"/>
                          </a:solidFill>
                        </a:rPr>
                        <a:t>阪神なんば線</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b="0" dirty="0" smtClean="0">
                          <a:solidFill>
                            <a:schemeClr val="tx1"/>
                          </a:solidFill>
                        </a:rPr>
                        <a:t>西九条～大阪難波</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800" b="0" dirty="0" smtClean="0">
                          <a:solidFill>
                            <a:schemeClr val="tx1"/>
                          </a:solidFill>
                        </a:rPr>
                        <a:t>3.8</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800" b="0" dirty="0" smtClean="0">
                          <a:solidFill>
                            <a:schemeClr val="tx1"/>
                          </a:solidFill>
                        </a:rPr>
                        <a:t>H21.3.20</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18" name="表 17"/>
          <p:cNvGraphicFramePr>
            <a:graphicFrameLocks noGrp="1"/>
          </p:cNvGraphicFramePr>
          <p:nvPr>
            <p:extLst>
              <p:ext uri="{D42A27DB-BD31-4B8C-83A1-F6EECF244321}">
                <p14:modId xmlns:p14="http://schemas.microsoft.com/office/powerpoint/2010/main" val="3262794384"/>
              </p:ext>
            </p:extLst>
          </p:nvPr>
        </p:nvGraphicFramePr>
        <p:xfrm>
          <a:off x="5135709" y="3661709"/>
          <a:ext cx="3883904" cy="2994315"/>
        </p:xfrm>
        <a:graphic>
          <a:graphicData uri="http://schemas.openxmlformats.org/drawingml/2006/table">
            <a:tbl>
              <a:tblPr firstRow="1" bandRow="1">
                <a:tableStyleId>{5C22544A-7EE6-4342-B048-85BDC9FD1C3A}</a:tableStyleId>
              </a:tblPr>
              <a:tblGrid>
                <a:gridCol w="1291616"/>
                <a:gridCol w="1545463"/>
                <a:gridCol w="360040"/>
                <a:gridCol w="686785"/>
              </a:tblGrid>
              <a:tr h="140870">
                <a:tc>
                  <a:txBody>
                    <a:bodyPr/>
                    <a:lstStyle/>
                    <a:p>
                      <a:pPr algn="ctr"/>
                      <a:r>
                        <a:rPr kumimoji="1" lang="ja-JP" altLang="en-US" sz="800" b="1" dirty="0" smtClean="0">
                          <a:solidFill>
                            <a:schemeClr val="tx1"/>
                          </a:solidFill>
                        </a:rPr>
                        <a:t>線名</a:t>
                      </a:r>
                      <a:endParaRPr kumimoji="1" lang="ja-JP" altLang="en-US" sz="800" b="1"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800" b="1" dirty="0" smtClean="0">
                          <a:solidFill>
                            <a:schemeClr val="tx1"/>
                          </a:solidFill>
                        </a:rPr>
                        <a:t>区間</a:t>
                      </a:r>
                      <a:endParaRPr kumimoji="1" lang="ja-JP" altLang="en-US" sz="800" b="1"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800" b="1" dirty="0" smtClean="0">
                          <a:solidFill>
                            <a:schemeClr val="tx1"/>
                          </a:solidFill>
                        </a:rPr>
                        <a:t>延長</a:t>
                      </a:r>
                      <a:endParaRPr kumimoji="1" lang="en-US" altLang="ja-JP" sz="800" b="1" dirty="0" smtClean="0">
                        <a:solidFill>
                          <a:schemeClr val="tx1"/>
                        </a:solidFill>
                      </a:endParaRPr>
                    </a:p>
                    <a:p>
                      <a:pPr algn="ctr"/>
                      <a:r>
                        <a:rPr kumimoji="1" lang="ja-JP" altLang="en-US" sz="800" b="1" dirty="0" smtClean="0">
                          <a:solidFill>
                            <a:schemeClr val="tx1"/>
                          </a:solidFill>
                        </a:rPr>
                        <a:t>㎞</a:t>
                      </a:r>
                      <a:endParaRPr kumimoji="1" lang="ja-JP" altLang="en-US" sz="800" b="1"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800" b="1" dirty="0" smtClean="0">
                          <a:solidFill>
                            <a:schemeClr val="tx1"/>
                          </a:solidFill>
                        </a:rPr>
                        <a:t>開通年月日</a:t>
                      </a:r>
                      <a:endParaRPr kumimoji="1" lang="ja-JP" altLang="en-US" sz="800" b="1"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9378">
                <a:tc>
                  <a:txBody>
                    <a:bodyPr/>
                    <a:lstStyle/>
                    <a:p>
                      <a:r>
                        <a:rPr kumimoji="1" lang="ja-JP" altLang="en-US" sz="800" b="0" dirty="0" smtClean="0">
                          <a:solidFill>
                            <a:schemeClr val="tx1"/>
                          </a:solidFill>
                        </a:rPr>
                        <a:t>空港線</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00" b="0" dirty="0" smtClean="0">
                          <a:solidFill>
                            <a:schemeClr val="tx1"/>
                          </a:solidFill>
                        </a:rPr>
                        <a:t>天空橋～羽田空港</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800" b="0" dirty="0" smtClean="0">
                          <a:solidFill>
                            <a:schemeClr val="tx1"/>
                          </a:solidFill>
                        </a:rPr>
                        <a:t>3.2</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800" b="0" dirty="0" smtClean="0">
                          <a:solidFill>
                            <a:schemeClr val="tx1"/>
                          </a:solidFill>
                        </a:rPr>
                        <a:t>H10.11.18</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r>
                        <a:rPr kumimoji="1" lang="ja-JP" altLang="en-US" sz="800" b="0" smtClean="0">
                          <a:solidFill>
                            <a:schemeClr val="tx1"/>
                          </a:solidFill>
                        </a:rPr>
                        <a:t>いずみ野線</a:t>
                      </a:r>
                      <a:endParaRPr kumimoji="1" lang="en-US" altLang="ja-JP" sz="800" b="0" dirty="0" smtClean="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00" b="0" smtClean="0">
                          <a:solidFill>
                            <a:schemeClr val="tx1"/>
                          </a:solidFill>
                        </a:rPr>
                        <a:t>いずみ中央～湘南台</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800" b="0" dirty="0" smtClean="0">
                          <a:solidFill>
                            <a:schemeClr val="tx1"/>
                          </a:solidFill>
                        </a:rPr>
                        <a:t>3.1</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800" b="0" dirty="0" smtClean="0">
                          <a:solidFill>
                            <a:schemeClr val="tx1"/>
                          </a:solidFill>
                        </a:rPr>
                        <a:t>H11.3.10</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4957">
                <a:tc>
                  <a:txBody>
                    <a:bodyPr/>
                    <a:lstStyle/>
                    <a:p>
                      <a:r>
                        <a:rPr kumimoji="1" lang="en-US" altLang="ja-JP" sz="800" b="0" dirty="0" smtClean="0">
                          <a:solidFill>
                            <a:schemeClr val="tx1"/>
                          </a:solidFill>
                        </a:rPr>
                        <a:t>1</a:t>
                      </a:r>
                      <a:r>
                        <a:rPr kumimoji="1" lang="ja-JP" altLang="en-US" sz="800" b="0" dirty="0" smtClean="0">
                          <a:solidFill>
                            <a:schemeClr val="tx1"/>
                          </a:solidFill>
                        </a:rPr>
                        <a:t>号線</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00" b="0" dirty="0" smtClean="0">
                          <a:solidFill>
                            <a:schemeClr val="tx1"/>
                          </a:solidFill>
                        </a:rPr>
                        <a:t>戸塚～湘南台</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800" b="0" dirty="0" smtClean="0">
                          <a:solidFill>
                            <a:schemeClr val="tx1"/>
                          </a:solidFill>
                        </a:rPr>
                        <a:t>7.4</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800" b="0" dirty="0" smtClean="0">
                          <a:solidFill>
                            <a:schemeClr val="tx1"/>
                          </a:solidFill>
                        </a:rPr>
                        <a:t>H11.8.29</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8382">
                <a:tc>
                  <a:txBody>
                    <a:bodyPr/>
                    <a:lstStyle/>
                    <a:p>
                      <a:r>
                        <a:rPr kumimoji="1" lang="ja-JP" altLang="en-US" sz="800" b="0" dirty="0" smtClean="0">
                          <a:solidFill>
                            <a:schemeClr val="tx1"/>
                          </a:solidFill>
                        </a:rPr>
                        <a:t>北総線</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00" b="0" dirty="0" smtClean="0">
                          <a:solidFill>
                            <a:schemeClr val="tx1"/>
                          </a:solidFill>
                        </a:rPr>
                        <a:t>印西牧の原～印旛日本医大</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800" b="0" dirty="0" smtClean="0">
                          <a:solidFill>
                            <a:schemeClr val="tx1"/>
                          </a:solidFill>
                        </a:rPr>
                        <a:t>3.8</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800" b="0" dirty="0" smtClean="0">
                          <a:solidFill>
                            <a:schemeClr val="tx1"/>
                          </a:solidFill>
                        </a:rPr>
                        <a:t>H12.7.22</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8120">
                <a:tc>
                  <a:txBody>
                    <a:bodyPr/>
                    <a:lstStyle/>
                    <a:p>
                      <a:r>
                        <a:rPr kumimoji="1" lang="ja-JP" altLang="en-US" sz="800" b="0" dirty="0" smtClean="0">
                          <a:solidFill>
                            <a:schemeClr val="tx1"/>
                          </a:solidFill>
                        </a:rPr>
                        <a:t>三田線</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00" b="0" dirty="0" smtClean="0">
                          <a:solidFill>
                            <a:schemeClr val="tx1"/>
                          </a:solidFill>
                        </a:rPr>
                        <a:t>三田～白金高輪</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800" b="0" dirty="0" smtClean="0">
                          <a:solidFill>
                            <a:schemeClr val="tx1"/>
                          </a:solidFill>
                        </a:rPr>
                        <a:t>1.7</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800" b="0" dirty="0" smtClean="0">
                          <a:solidFill>
                            <a:schemeClr val="tx1"/>
                          </a:solidFill>
                        </a:rPr>
                        <a:t>H12.9.26</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9805">
                <a:tc>
                  <a:txBody>
                    <a:bodyPr/>
                    <a:lstStyle/>
                    <a:p>
                      <a:r>
                        <a:rPr kumimoji="1" lang="ja-JP" altLang="en-US" sz="800" b="0" dirty="0" smtClean="0">
                          <a:solidFill>
                            <a:schemeClr val="tx1"/>
                          </a:solidFill>
                        </a:rPr>
                        <a:t>三田線</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00" b="0" dirty="0" smtClean="0">
                          <a:solidFill>
                            <a:schemeClr val="tx1"/>
                          </a:solidFill>
                        </a:rPr>
                        <a:t>白金高輪～目黒</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800" b="0" dirty="0" smtClean="0">
                          <a:solidFill>
                            <a:schemeClr val="tx1"/>
                          </a:solidFill>
                        </a:rPr>
                        <a:t>2.3</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800" b="0" dirty="0" smtClean="0">
                          <a:solidFill>
                            <a:schemeClr val="tx1"/>
                          </a:solidFill>
                        </a:rPr>
                        <a:t>H12.9.26</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9518">
                <a:tc>
                  <a:txBody>
                    <a:bodyPr/>
                    <a:lstStyle/>
                    <a:p>
                      <a:r>
                        <a:rPr kumimoji="1" lang="ja-JP" altLang="en-US" sz="800" b="0" dirty="0" smtClean="0">
                          <a:solidFill>
                            <a:schemeClr val="tx1"/>
                          </a:solidFill>
                        </a:rPr>
                        <a:t>南北線</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00" b="0" dirty="0" smtClean="0">
                          <a:solidFill>
                            <a:schemeClr val="tx1"/>
                          </a:solidFill>
                        </a:rPr>
                        <a:t>溜池山王～目黒</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800" b="0" dirty="0" smtClean="0">
                          <a:solidFill>
                            <a:schemeClr val="tx1"/>
                          </a:solidFill>
                        </a:rPr>
                        <a:t>5.7</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800" b="0" dirty="0" smtClean="0">
                          <a:solidFill>
                            <a:schemeClr val="tx1"/>
                          </a:solidFill>
                        </a:rPr>
                        <a:t>H12.9.26</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r>
                        <a:rPr kumimoji="1" lang="ja-JP" altLang="en-US" sz="800" b="1" dirty="0" smtClean="0">
                          <a:solidFill>
                            <a:schemeClr val="tx1"/>
                          </a:solidFill>
                        </a:rPr>
                        <a:t>大江戸線</a:t>
                      </a:r>
                      <a:endParaRPr kumimoji="1" lang="ja-JP" altLang="en-US" sz="800" b="1"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kumimoji="1" lang="ja-JP" altLang="en-US" sz="800" b="1" dirty="0" smtClean="0">
                          <a:solidFill>
                            <a:schemeClr val="tx1"/>
                          </a:solidFill>
                        </a:rPr>
                        <a:t>新宿～都庁前</a:t>
                      </a:r>
                      <a:endParaRPr kumimoji="1" lang="ja-JP" altLang="en-US" sz="800" b="1"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kumimoji="1" lang="en-US" altLang="ja-JP" sz="800" b="1" dirty="0" smtClean="0">
                          <a:solidFill>
                            <a:schemeClr val="tx1"/>
                          </a:solidFill>
                        </a:rPr>
                        <a:t>27.8</a:t>
                      </a:r>
                      <a:endParaRPr kumimoji="1" lang="ja-JP" altLang="en-US" sz="800" b="1"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kumimoji="1" lang="en-US" altLang="ja-JP" sz="800" b="1" dirty="0" smtClean="0">
                          <a:solidFill>
                            <a:schemeClr val="tx1"/>
                          </a:solidFill>
                        </a:rPr>
                        <a:t>H12.12.12</a:t>
                      </a:r>
                      <a:endParaRPr kumimoji="1" lang="ja-JP" altLang="en-US" sz="800" b="1"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69093">
                <a:tc>
                  <a:txBody>
                    <a:bodyPr/>
                    <a:lstStyle/>
                    <a:p>
                      <a:r>
                        <a:rPr kumimoji="1" lang="ja-JP" altLang="en-US" sz="800" b="0" dirty="0" smtClean="0">
                          <a:solidFill>
                            <a:schemeClr val="tx1"/>
                          </a:solidFill>
                        </a:rPr>
                        <a:t>埼玉高速鉄道線</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00" b="0" dirty="0" smtClean="0">
                          <a:solidFill>
                            <a:schemeClr val="tx1"/>
                          </a:solidFill>
                        </a:rPr>
                        <a:t>赤羽岩淵～浦和美園</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800" b="0" dirty="0" smtClean="0">
                          <a:solidFill>
                            <a:schemeClr val="tx1"/>
                          </a:solidFill>
                        </a:rPr>
                        <a:t>14.6</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800" b="0" dirty="0" smtClean="0">
                          <a:solidFill>
                            <a:schemeClr val="tx1"/>
                          </a:solidFill>
                        </a:rPr>
                        <a:t>H13.3.28</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0654">
                <a:tc>
                  <a:txBody>
                    <a:bodyPr/>
                    <a:lstStyle/>
                    <a:p>
                      <a:r>
                        <a:rPr kumimoji="1" lang="ja-JP" altLang="en-US" sz="800" b="0" dirty="0" smtClean="0">
                          <a:solidFill>
                            <a:schemeClr val="tx1"/>
                          </a:solidFill>
                        </a:rPr>
                        <a:t>りんかい線</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00" b="0" dirty="0" smtClean="0">
                          <a:solidFill>
                            <a:schemeClr val="tx1"/>
                          </a:solidFill>
                        </a:rPr>
                        <a:t>東京テレポート～天王洲アイル</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800" b="0" dirty="0" smtClean="0">
                          <a:solidFill>
                            <a:schemeClr val="tx1"/>
                          </a:solidFill>
                        </a:rPr>
                        <a:t>2.9</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800" b="0" dirty="0" smtClean="0">
                          <a:solidFill>
                            <a:schemeClr val="tx1"/>
                          </a:solidFill>
                        </a:rPr>
                        <a:t>H13.3.31</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r>
                        <a:rPr kumimoji="1" lang="ja-JP" altLang="en-US" sz="800" b="0" dirty="0" smtClean="0">
                          <a:solidFill>
                            <a:schemeClr val="tx1"/>
                          </a:solidFill>
                        </a:rPr>
                        <a:t>りんかい線</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00" b="0" dirty="0" smtClean="0">
                          <a:solidFill>
                            <a:schemeClr val="tx1"/>
                          </a:solidFill>
                        </a:rPr>
                        <a:t>天王洲アイル～大崎</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800" b="0" dirty="0" smtClean="0">
                          <a:solidFill>
                            <a:schemeClr val="tx1"/>
                          </a:solidFill>
                        </a:rPr>
                        <a:t>4.4</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800" b="0" dirty="0" smtClean="0">
                          <a:solidFill>
                            <a:schemeClr val="tx1"/>
                          </a:solidFill>
                        </a:rPr>
                        <a:t>H14.12.1</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r>
                        <a:rPr kumimoji="1" lang="ja-JP" altLang="en-US" sz="800" b="0" dirty="0" smtClean="0">
                          <a:solidFill>
                            <a:schemeClr val="tx1"/>
                          </a:solidFill>
                        </a:rPr>
                        <a:t>半蔵門線</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00" b="0" dirty="0" smtClean="0">
                          <a:solidFill>
                            <a:schemeClr val="tx1"/>
                          </a:solidFill>
                        </a:rPr>
                        <a:t>水天宮前～押上</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800" b="0" dirty="0" smtClean="0">
                          <a:solidFill>
                            <a:schemeClr val="tx1"/>
                          </a:solidFill>
                        </a:rPr>
                        <a:t>6.0</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800" b="0" dirty="0" smtClean="0">
                          <a:solidFill>
                            <a:schemeClr val="tx1"/>
                          </a:solidFill>
                        </a:rPr>
                        <a:t>H15.3.19</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1790">
                <a:tc>
                  <a:txBody>
                    <a:bodyPr/>
                    <a:lstStyle/>
                    <a:p>
                      <a:r>
                        <a:rPr kumimoji="1" lang="ja-JP" altLang="en-US" sz="800" b="0" dirty="0" smtClean="0">
                          <a:solidFill>
                            <a:schemeClr val="tx1"/>
                          </a:solidFill>
                        </a:rPr>
                        <a:t>みなとみらい</a:t>
                      </a:r>
                      <a:r>
                        <a:rPr kumimoji="1" lang="en-US" altLang="ja-JP" sz="800" b="0" dirty="0" smtClean="0">
                          <a:solidFill>
                            <a:schemeClr val="tx1"/>
                          </a:solidFill>
                        </a:rPr>
                        <a:t>21</a:t>
                      </a:r>
                      <a:r>
                        <a:rPr kumimoji="1" lang="ja-JP" altLang="en-US" sz="800" b="0" dirty="0" smtClean="0">
                          <a:solidFill>
                            <a:schemeClr val="tx1"/>
                          </a:solidFill>
                        </a:rPr>
                        <a:t>線</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00" b="0" dirty="0" smtClean="0">
                          <a:solidFill>
                            <a:schemeClr val="tx1"/>
                          </a:solidFill>
                        </a:rPr>
                        <a:t>横浜～元町・中華街</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800" b="0" dirty="0" smtClean="0">
                          <a:solidFill>
                            <a:schemeClr val="tx1"/>
                          </a:solidFill>
                        </a:rPr>
                        <a:t>4.1</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800" b="0" dirty="0" smtClean="0">
                          <a:solidFill>
                            <a:schemeClr val="tx1"/>
                          </a:solidFill>
                        </a:rPr>
                        <a:t>H16.2.1</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4741">
                <a:tc>
                  <a:txBody>
                    <a:bodyPr/>
                    <a:lstStyle/>
                    <a:p>
                      <a:r>
                        <a:rPr kumimoji="1" lang="ja-JP" altLang="en-US" sz="800" b="0" dirty="0" smtClean="0">
                          <a:solidFill>
                            <a:schemeClr val="tx1"/>
                          </a:solidFill>
                        </a:rPr>
                        <a:t>東京モノレール羽田線</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00" b="0" dirty="0" smtClean="0">
                          <a:solidFill>
                            <a:schemeClr val="tx1"/>
                          </a:solidFill>
                        </a:rPr>
                        <a:t>羽田空港第２ビル～羽田空港第１ビル</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800" b="0" dirty="0" smtClean="0">
                          <a:solidFill>
                            <a:schemeClr val="tx1"/>
                          </a:solidFill>
                        </a:rPr>
                        <a:t>0.9</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800" b="0" dirty="0" smtClean="0">
                          <a:solidFill>
                            <a:schemeClr val="tx1"/>
                          </a:solidFill>
                        </a:rPr>
                        <a:t>H16.12.1</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5894">
                <a:tc>
                  <a:txBody>
                    <a:bodyPr/>
                    <a:lstStyle/>
                    <a:p>
                      <a:r>
                        <a:rPr kumimoji="1" lang="ja-JP" altLang="en-US" sz="800" b="1" dirty="0" smtClean="0">
                          <a:solidFill>
                            <a:schemeClr val="tx1"/>
                          </a:solidFill>
                        </a:rPr>
                        <a:t>常磐新線</a:t>
                      </a:r>
                      <a:endParaRPr kumimoji="1" lang="ja-JP" altLang="en-US" sz="800" b="1"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kumimoji="1" lang="ja-JP" altLang="en-US" sz="800" b="1" dirty="0" smtClean="0">
                          <a:solidFill>
                            <a:schemeClr val="tx1"/>
                          </a:solidFill>
                        </a:rPr>
                        <a:t>秋葉原～つくば</a:t>
                      </a:r>
                      <a:endParaRPr kumimoji="1" lang="ja-JP" altLang="en-US" sz="800" b="1"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kumimoji="1" lang="en-US" altLang="ja-JP" sz="800" b="1" dirty="0" smtClean="0">
                          <a:solidFill>
                            <a:schemeClr val="tx1"/>
                          </a:solidFill>
                        </a:rPr>
                        <a:t>58.3</a:t>
                      </a:r>
                      <a:endParaRPr kumimoji="1" lang="ja-JP" altLang="en-US" sz="800" b="1"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kumimoji="1" lang="en-US" altLang="ja-JP" sz="800" b="1" dirty="0" smtClean="0">
                          <a:solidFill>
                            <a:schemeClr val="tx1"/>
                          </a:solidFill>
                        </a:rPr>
                        <a:t>H17.8.24</a:t>
                      </a:r>
                      <a:endParaRPr kumimoji="1" lang="ja-JP" altLang="en-US" sz="800" b="1"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0">
                <a:tc>
                  <a:txBody>
                    <a:bodyPr/>
                    <a:lstStyle/>
                    <a:p>
                      <a:r>
                        <a:rPr kumimoji="1" lang="ja-JP" altLang="en-US" sz="800" b="0" dirty="0" smtClean="0">
                          <a:solidFill>
                            <a:schemeClr val="tx1"/>
                          </a:solidFill>
                        </a:rPr>
                        <a:t>東京臨海新交通臨海線</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00" b="0" dirty="0" smtClean="0">
                          <a:solidFill>
                            <a:schemeClr val="tx1"/>
                          </a:solidFill>
                        </a:rPr>
                        <a:t>有明～豊洲</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800" b="0" dirty="0" smtClean="0">
                          <a:solidFill>
                            <a:schemeClr val="tx1"/>
                          </a:solidFill>
                        </a:rPr>
                        <a:t>2.8</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800" b="0" dirty="0" smtClean="0">
                          <a:solidFill>
                            <a:schemeClr val="tx1"/>
                          </a:solidFill>
                        </a:rPr>
                        <a:t>H18.3.27</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r>
                        <a:rPr kumimoji="1" lang="ja-JP" altLang="en-US" sz="800" b="0" dirty="0" smtClean="0">
                          <a:solidFill>
                            <a:schemeClr val="tx1"/>
                          </a:solidFill>
                        </a:rPr>
                        <a:t>４号線</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00" b="0" dirty="0" smtClean="0">
                          <a:solidFill>
                            <a:schemeClr val="tx1"/>
                          </a:solidFill>
                        </a:rPr>
                        <a:t>日吉～中山</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800" b="0" dirty="0" smtClean="0">
                          <a:solidFill>
                            <a:schemeClr val="tx1"/>
                          </a:solidFill>
                        </a:rPr>
                        <a:t>13.1</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800" b="0" dirty="0" smtClean="0">
                          <a:solidFill>
                            <a:schemeClr val="tx1"/>
                          </a:solidFill>
                        </a:rPr>
                        <a:t>H20.3.30</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3144">
                <a:tc>
                  <a:txBody>
                    <a:bodyPr/>
                    <a:lstStyle/>
                    <a:p>
                      <a:r>
                        <a:rPr kumimoji="1" lang="ja-JP" altLang="en-US" sz="800" b="0" dirty="0" smtClean="0">
                          <a:solidFill>
                            <a:schemeClr val="tx1"/>
                          </a:solidFill>
                        </a:rPr>
                        <a:t>日暮里・舎人ライナー</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00" b="0" dirty="0" smtClean="0">
                          <a:solidFill>
                            <a:schemeClr val="tx1"/>
                          </a:solidFill>
                        </a:rPr>
                        <a:t>日暮里～見沼代親水公園</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800" b="0" dirty="0" smtClean="0">
                          <a:solidFill>
                            <a:schemeClr val="tx1"/>
                          </a:solidFill>
                        </a:rPr>
                        <a:t>9.7</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800" b="0" dirty="0" smtClean="0">
                          <a:solidFill>
                            <a:schemeClr val="tx1"/>
                          </a:solidFill>
                        </a:rPr>
                        <a:t>H20.3.30</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r>
                        <a:rPr kumimoji="1" lang="ja-JP" altLang="en-US" sz="800" b="0" dirty="0" smtClean="0">
                          <a:solidFill>
                            <a:schemeClr val="tx1"/>
                          </a:solidFill>
                        </a:rPr>
                        <a:t>副都心線</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00" b="0" dirty="0" smtClean="0">
                          <a:solidFill>
                            <a:schemeClr val="tx1"/>
                          </a:solidFill>
                        </a:rPr>
                        <a:t>池袋～渋谷</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800" b="0" dirty="0" smtClean="0">
                          <a:solidFill>
                            <a:schemeClr val="tx1"/>
                          </a:solidFill>
                        </a:rPr>
                        <a:t>8.9</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800" b="0" dirty="0" smtClean="0">
                          <a:solidFill>
                            <a:schemeClr val="tx1"/>
                          </a:solidFill>
                        </a:rPr>
                        <a:t>H20.6.14</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0568">
                <a:tc>
                  <a:txBody>
                    <a:bodyPr/>
                    <a:lstStyle/>
                    <a:p>
                      <a:r>
                        <a:rPr kumimoji="1" lang="ja-JP" altLang="en-US" sz="800" b="0" dirty="0" smtClean="0">
                          <a:solidFill>
                            <a:schemeClr val="tx1"/>
                          </a:solidFill>
                        </a:rPr>
                        <a:t>成田高速鉄道アクセス線</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00" b="0" dirty="0" smtClean="0">
                          <a:solidFill>
                            <a:schemeClr val="tx1"/>
                          </a:solidFill>
                        </a:rPr>
                        <a:t>印旛日本医大～成田空港高速鉄道線接続駅</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800" b="0" dirty="0" smtClean="0">
                          <a:solidFill>
                            <a:schemeClr val="tx1"/>
                          </a:solidFill>
                        </a:rPr>
                        <a:t>10.7</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800" b="0" dirty="0" smtClean="0">
                          <a:solidFill>
                            <a:schemeClr val="tx1"/>
                          </a:solidFill>
                        </a:rPr>
                        <a:t>H22.7.17</a:t>
                      </a:r>
                      <a:endParaRPr kumimoji="1" lang="ja-JP" altLang="en-US" sz="800" b="0" dirty="0">
                        <a:solidFill>
                          <a:schemeClr val="tx1"/>
                        </a:solidFill>
                      </a:endParaRP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5" name="テキスト ボックス 14"/>
          <p:cNvSpPr txBox="1"/>
          <p:nvPr/>
        </p:nvSpPr>
        <p:spPr>
          <a:xfrm>
            <a:off x="5016604" y="3398116"/>
            <a:ext cx="1261885" cy="276999"/>
          </a:xfrm>
          <a:prstGeom prst="rect">
            <a:avLst/>
          </a:prstGeom>
          <a:noFill/>
        </p:spPr>
        <p:txBody>
          <a:bodyPr wrap="none" rtlCol="0">
            <a:spAutoFit/>
          </a:bodyPr>
          <a:lstStyle/>
          <a:p>
            <a:pPr algn="ctr"/>
            <a:r>
              <a:rPr lang="ja-JP" altLang="en-US" sz="1200" b="1" dirty="0" smtClean="0">
                <a:solidFill>
                  <a:prstClr val="black"/>
                </a:solidFill>
                <a:latin typeface="Meiryo UI" pitchFamily="50" charset="-128"/>
                <a:ea typeface="Meiryo UI" pitchFamily="50" charset="-128"/>
                <a:cs typeface="Meiryo UI" pitchFamily="50" charset="-128"/>
              </a:rPr>
              <a:t>＜首都交通圏＞</a:t>
            </a:r>
            <a:endParaRPr lang="ja-JP" altLang="en-US" sz="1200" b="1" dirty="0">
              <a:solidFill>
                <a:prstClr val="black"/>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822862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792" y="1876320"/>
            <a:ext cx="4801296" cy="480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1385428" y="1882872"/>
            <a:ext cx="1980029" cy="307777"/>
          </a:xfrm>
          <a:prstGeom prst="rect">
            <a:avLst/>
          </a:prstGeom>
          <a:solidFill>
            <a:schemeClr val="bg1"/>
          </a:solidFill>
        </p:spPr>
        <p:txBody>
          <a:bodyPr wrap="none" rtlCol="0">
            <a:spAutoFit/>
          </a:bodyPr>
          <a:lstStyle/>
          <a:p>
            <a:r>
              <a:rPr kumimoji="1" lang="ja-JP" altLang="en-US" sz="1400" u="sng" dirty="0" smtClean="0">
                <a:latin typeface="HGS創英角ﾎﾟｯﾌﾟ体" panose="040B0A00000000000000" pitchFamily="50" charset="-128"/>
                <a:ea typeface="HGS創英角ﾎﾟｯﾌﾟ体" panose="040B0A00000000000000" pitchFamily="50" charset="-128"/>
                <a:cs typeface="メイリオ" panose="020B0604030504040204" pitchFamily="50" charset="-128"/>
              </a:rPr>
              <a:t>一人あたりの所得推移</a:t>
            </a:r>
            <a:endParaRPr kumimoji="1" lang="ja-JP" altLang="en-US" sz="1400" u="sng" dirty="0">
              <a:latin typeface="HGS創英角ﾎﾟｯﾌﾟ体" panose="040B0A00000000000000" pitchFamily="50" charset="-128"/>
              <a:ea typeface="HGS創英角ﾎﾟｯﾌﾟ体" panose="040B0A00000000000000" pitchFamily="50" charset="-128"/>
              <a:cs typeface="メイリオ" panose="020B0604030504040204" pitchFamily="50" charset="-128"/>
            </a:endParaRPr>
          </a:p>
        </p:txBody>
      </p:sp>
      <p:sp>
        <p:nvSpPr>
          <p:cNvPr id="32" name="Text Box 30"/>
          <p:cNvSpPr txBox="1">
            <a:spLocks noChangeArrowheads="1"/>
          </p:cNvSpPr>
          <p:nvPr/>
        </p:nvSpPr>
        <p:spPr bwMode="auto">
          <a:xfrm>
            <a:off x="5270110" y="6567155"/>
            <a:ext cx="356219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900" dirty="0" smtClean="0">
                <a:latin typeface="HGPｺﾞｼｯｸM" pitchFamily="50" charset="-128"/>
                <a:ea typeface="HGPｺﾞｼｯｸM" pitchFamily="50" charset="-128"/>
              </a:rPr>
              <a:t>出展</a:t>
            </a:r>
            <a:r>
              <a:rPr lang="ja-JP" altLang="en-US" sz="900" dirty="0">
                <a:latin typeface="HGPｺﾞｼｯｸM" pitchFamily="50" charset="-128"/>
                <a:ea typeface="HGPｺﾞｼｯｸM" pitchFamily="50" charset="-128"/>
              </a:rPr>
              <a:t>：「家計調査報告（総務省）」Ｈ</a:t>
            </a:r>
            <a:r>
              <a:rPr lang="en-US" altLang="ja-JP" sz="900" dirty="0">
                <a:latin typeface="HGPｺﾞｼｯｸM" pitchFamily="50" charset="-128"/>
                <a:ea typeface="HGPｺﾞｼｯｸM" pitchFamily="50" charset="-128"/>
              </a:rPr>
              <a:t>23</a:t>
            </a:r>
            <a:r>
              <a:rPr lang="ja-JP" altLang="en-US" sz="900" dirty="0" smtClean="0">
                <a:latin typeface="HGPｺﾞｼｯｸM" pitchFamily="50" charset="-128"/>
                <a:ea typeface="HGPｺﾞｼｯｸM" pitchFamily="50" charset="-128"/>
              </a:rPr>
              <a:t>年度／「</a:t>
            </a:r>
            <a:r>
              <a:rPr lang="ja-JP" altLang="en-US" sz="900" dirty="0">
                <a:latin typeface="HGPｺﾞｼｯｸM" pitchFamily="50" charset="-128"/>
                <a:ea typeface="HGPｺﾞｼｯｸM" pitchFamily="50" charset="-128"/>
              </a:rPr>
              <a:t>二人以上の勤労者</a:t>
            </a:r>
            <a:r>
              <a:rPr lang="ja-JP" altLang="en-US" sz="900" dirty="0" smtClean="0">
                <a:latin typeface="HGPｺﾞｼｯｸM" pitchFamily="50" charset="-128"/>
                <a:ea typeface="HGPｺﾞｼｯｸM" pitchFamily="50" charset="-128"/>
              </a:rPr>
              <a:t>世帯」</a:t>
            </a:r>
          </a:p>
        </p:txBody>
      </p:sp>
      <p:sp>
        <p:nvSpPr>
          <p:cNvPr id="33" name="テキスト ボックス 32"/>
          <p:cNvSpPr txBox="1"/>
          <p:nvPr/>
        </p:nvSpPr>
        <p:spPr>
          <a:xfrm>
            <a:off x="5913258" y="1897087"/>
            <a:ext cx="2518638" cy="307777"/>
          </a:xfrm>
          <a:prstGeom prst="rect">
            <a:avLst/>
          </a:prstGeom>
          <a:noFill/>
        </p:spPr>
        <p:txBody>
          <a:bodyPr wrap="none" rtlCol="0">
            <a:spAutoFit/>
          </a:bodyPr>
          <a:lstStyle/>
          <a:p>
            <a:r>
              <a:rPr lang="ja-JP" altLang="en-US" sz="1400" u="sng" dirty="0" smtClean="0">
                <a:latin typeface="HGS創英角ﾎﾟｯﾌﾟ体" panose="040B0A00000000000000" pitchFamily="50" charset="-128"/>
                <a:ea typeface="HGS創英角ﾎﾟｯﾌﾟ体" panose="040B0A00000000000000" pitchFamily="50" charset="-128"/>
                <a:cs typeface="メイリオ" panose="020B0604030504040204" pitchFamily="50" charset="-128"/>
              </a:rPr>
              <a:t>世帯の年間所得と貯蓄の分布</a:t>
            </a:r>
            <a:endParaRPr kumimoji="1" lang="ja-JP" altLang="en-US" sz="1400" u="sng" dirty="0">
              <a:latin typeface="HGS創英角ﾎﾟｯﾌﾟ体" panose="040B0A00000000000000" pitchFamily="50" charset="-128"/>
              <a:ea typeface="HGS創英角ﾎﾟｯﾌﾟ体" panose="040B0A00000000000000" pitchFamily="50" charset="-128"/>
              <a:cs typeface="メイリオ" panose="020B0604030504040204" pitchFamily="50" charset="-128"/>
            </a:endParaRPr>
          </a:p>
        </p:txBody>
      </p:sp>
      <p:sp>
        <p:nvSpPr>
          <p:cNvPr id="4" name="テキスト ボックス 3"/>
          <p:cNvSpPr txBox="1"/>
          <p:nvPr/>
        </p:nvSpPr>
        <p:spPr>
          <a:xfrm>
            <a:off x="467544" y="692696"/>
            <a:ext cx="8422203" cy="830997"/>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大阪府の一人当たりの所得は</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2002</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年度以降、全国値を下回り、</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2010</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年度で大阪府（</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282</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万円）は東京都（</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431</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万円）の</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7</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割弱</a:t>
            </a:r>
            <a:endPar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Arial" panose="020B0604020202020204" pitchFamily="34" charset="0"/>
              <a:buChar cha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一方、大阪市は、世帯の所得と貯蓄の分布で、主要都市と比べて低いポジション</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0160" y="2171836"/>
            <a:ext cx="45974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正方形/長方形 11"/>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smtClean="0">
                <a:solidFill>
                  <a:srgbClr val="000000"/>
                </a:solidFill>
                <a:latin typeface="ＭＳ Ｐゴシック" pitchFamily="50" charset="-128"/>
                <a:ea typeface="Meiryo UI" pitchFamily="50" charset="-128"/>
                <a:cs typeface="Meiryo UI" pitchFamily="50" charset="-128"/>
              </a:rPr>
              <a:t>分野別の状況</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　＜③府民生活／所得・貯蓄＞</a:t>
            </a:r>
            <a:endParaRPr kumimoji="0" lang="en-US" altLang="ja-JP" sz="2000" kern="0" dirty="0">
              <a:solidFill>
                <a:srgbClr val="000000"/>
              </a:solidFill>
              <a:latin typeface="ＭＳ Ｐゴシック" pitchFamily="50" charset="-128"/>
              <a:ea typeface="Meiryo UI" pitchFamily="50" charset="-128"/>
              <a:cs typeface="Meiryo UI" pitchFamily="50" charset="-128"/>
            </a:endParaRPr>
          </a:p>
        </p:txBody>
      </p:sp>
      <p:sp>
        <p:nvSpPr>
          <p:cNvPr id="10" name="スライド番号プレースホルダー 2"/>
          <p:cNvSpPr>
            <a:spLocks noGrp="1"/>
          </p:cNvSpPr>
          <p:nvPr>
            <p:ph type="sldNum" sz="quarter" idx="12"/>
          </p:nvPr>
        </p:nvSpPr>
        <p:spPr bwMode="auto">
          <a:xfrm>
            <a:off x="8777288"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23</a:t>
            </a:fld>
            <a:endParaRPr lang="en-US" altLang="ja-JP">
              <a:solidFill>
                <a:srgbClr val="898989"/>
              </a:solidFill>
            </a:endParaRPr>
          </a:p>
        </p:txBody>
      </p:sp>
      <p:sp>
        <p:nvSpPr>
          <p:cNvPr id="3" name="テキスト ボックス 2"/>
          <p:cNvSpPr txBox="1"/>
          <p:nvPr/>
        </p:nvSpPr>
        <p:spPr>
          <a:xfrm>
            <a:off x="7227684" y="3902613"/>
            <a:ext cx="1382110" cy="230832"/>
          </a:xfrm>
          <a:prstGeom prst="rect">
            <a:avLst/>
          </a:prstGeom>
          <a:noFill/>
        </p:spPr>
        <p:txBody>
          <a:bodyPr wrap="none" rtlCol="0">
            <a:spAutoFit/>
          </a:bodyPr>
          <a:lstStyle/>
          <a:p>
            <a:r>
              <a:rPr kumimoji="1" lang="en-US" altLang="ja-JP" sz="900" dirty="0" smtClean="0">
                <a:latin typeface="Meiryo UI" pitchFamily="50" charset="-128"/>
                <a:ea typeface="Meiryo UI" pitchFamily="50" charset="-128"/>
                <a:cs typeface="Meiryo UI" pitchFamily="50" charset="-128"/>
              </a:rPr>
              <a:t>【</a:t>
            </a:r>
            <a:r>
              <a:rPr kumimoji="1" lang="ja-JP" altLang="en-US" sz="900" dirty="0" smtClean="0">
                <a:latin typeface="Meiryo UI" pitchFamily="50" charset="-128"/>
                <a:ea typeface="Meiryo UI" pitchFamily="50" charset="-128"/>
                <a:cs typeface="Meiryo UI" pitchFamily="50" charset="-128"/>
              </a:rPr>
              <a:t>年収</a:t>
            </a:r>
            <a:r>
              <a:rPr kumimoji="1" lang="en-US" altLang="ja-JP" sz="900" dirty="0" smtClean="0">
                <a:latin typeface="Meiryo UI" pitchFamily="50" charset="-128"/>
                <a:ea typeface="Meiryo UI" pitchFamily="50" charset="-128"/>
                <a:cs typeface="Meiryo UI" pitchFamily="50" charset="-128"/>
              </a:rPr>
              <a:t>696</a:t>
            </a:r>
            <a:r>
              <a:rPr kumimoji="1" lang="ja-JP" altLang="en-US" sz="900" dirty="0" smtClean="0">
                <a:latin typeface="Meiryo UI" pitchFamily="50" charset="-128"/>
                <a:ea typeface="Meiryo UI" pitchFamily="50" charset="-128"/>
                <a:cs typeface="Meiryo UI" pitchFamily="50" charset="-128"/>
              </a:rPr>
              <a:t>／貯蓄</a:t>
            </a:r>
            <a:r>
              <a:rPr kumimoji="1" lang="en-US" altLang="ja-JP" sz="900" dirty="0" smtClean="0">
                <a:latin typeface="Meiryo UI" pitchFamily="50" charset="-128"/>
                <a:ea typeface="Meiryo UI" pitchFamily="50" charset="-128"/>
                <a:cs typeface="Meiryo UI" pitchFamily="50" charset="-128"/>
              </a:rPr>
              <a:t>1198】</a:t>
            </a:r>
            <a:endParaRPr kumimoji="1" lang="ja-JP" altLang="en-US" sz="9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2838329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6256" y="2276872"/>
            <a:ext cx="4140200" cy="376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276872"/>
            <a:ext cx="4144963" cy="376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0" y="326"/>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smtClean="0">
                <a:solidFill>
                  <a:srgbClr val="000000"/>
                </a:solidFill>
                <a:latin typeface="ＭＳ Ｐゴシック" pitchFamily="50" charset="-128"/>
                <a:ea typeface="Meiryo UI" pitchFamily="50" charset="-128"/>
                <a:cs typeface="Meiryo UI" pitchFamily="50" charset="-128"/>
              </a:rPr>
              <a:t>分野別の状況</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　＜③府民生活／世帯</a:t>
            </a:r>
            <a:r>
              <a:rPr kumimoji="0" lang="ja-JP" altLang="en-US" sz="2000" kern="0" dirty="0">
                <a:solidFill>
                  <a:srgbClr val="000000"/>
                </a:solidFill>
                <a:latin typeface="ＭＳ Ｐゴシック" pitchFamily="50" charset="-128"/>
                <a:ea typeface="Meiryo UI" pitchFamily="50" charset="-128"/>
                <a:cs typeface="Meiryo UI" pitchFamily="50" charset="-128"/>
              </a:rPr>
              <a:t>年収</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a:t>
            </a:r>
            <a:endParaRPr kumimoji="0" lang="en-US" altLang="ja-JP" sz="2000" kern="0" dirty="0">
              <a:solidFill>
                <a:srgbClr val="000000"/>
              </a:solidFill>
              <a:latin typeface="ＭＳ Ｐゴシック" pitchFamily="50" charset="-128"/>
              <a:ea typeface="Meiryo UI" pitchFamily="50" charset="-128"/>
              <a:cs typeface="Meiryo UI" pitchFamily="50" charset="-128"/>
            </a:endParaRPr>
          </a:p>
        </p:txBody>
      </p:sp>
      <p:sp>
        <p:nvSpPr>
          <p:cNvPr id="7" name="テキスト ボックス 6"/>
          <p:cNvSpPr txBox="1"/>
          <p:nvPr/>
        </p:nvSpPr>
        <p:spPr>
          <a:xfrm>
            <a:off x="1408849" y="2783830"/>
            <a:ext cx="498855" cy="307777"/>
          </a:xfrm>
          <a:prstGeom prst="rect">
            <a:avLst/>
          </a:prstGeom>
          <a:noFill/>
        </p:spPr>
        <p:txBody>
          <a:bodyPr wrap="none" rtlCol="0">
            <a:spAutoFit/>
          </a:bodyPr>
          <a:lstStyle/>
          <a:p>
            <a:r>
              <a:rPr kumimoji="1" lang="en-US" altLang="ja-JP" sz="1400" b="1" dirty="0" smtClean="0"/>
              <a:t>45%</a:t>
            </a:r>
          </a:p>
        </p:txBody>
      </p:sp>
      <p:sp>
        <p:nvSpPr>
          <p:cNvPr id="8" name="テキスト ボックス 7"/>
          <p:cNvSpPr txBox="1"/>
          <p:nvPr/>
        </p:nvSpPr>
        <p:spPr>
          <a:xfrm>
            <a:off x="1237710" y="3162091"/>
            <a:ext cx="453970" cy="276999"/>
          </a:xfrm>
          <a:prstGeom prst="rect">
            <a:avLst/>
          </a:prstGeom>
          <a:noFill/>
        </p:spPr>
        <p:txBody>
          <a:bodyPr wrap="none" rtlCol="0">
            <a:spAutoFit/>
          </a:bodyPr>
          <a:lstStyle/>
          <a:p>
            <a:r>
              <a:rPr lang="en-US" altLang="ja-JP" sz="1200" b="1" dirty="0" smtClean="0"/>
              <a:t>33</a:t>
            </a:r>
            <a:r>
              <a:rPr kumimoji="1" lang="en-US" altLang="ja-JP" sz="1200" b="1" dirty="0" smtClean="0"/>
              <a:t>%</a:t>
            </a:r>
          </a:p>
        </p:txBody>
      </p:sp>
      <p:sp>
        <p:nvSpPr>
          <p:cNvPr id="10" name="テキスト ボックス 9"/>
          <p:cNvSpPr txBox="1"/>
          <p:nvPr/>
        </p:nvSpPr>
        <p:spPr>
          <a:xfrm>
            <a:off x="1219781" y="3540060"/>
            <a:ext cx="453970" cy="276999"/>
          </a:xfrm>
          <a:prstGeom prst="rect">
            <a:avLst/>
          </a:prstGeom>
          <a:noFill/>
        </p:spPr>
        <p:txBody>
          <a:bodyPr wrap="none" rtlCol="0">
            <a:spAutoFit/>
          </a:bodyPr>
          <a:lstStyle/>
          <a:p>
            <a:r>
              <a:rPr lang="en-US" altLang="ja-JP" sz="1200" b="1" dirty="0" smtClean="0"/>
              <a:t>29</a:t>
            </a:r>
            <a:r>
              <a:rPr kumimoji="1" lang="en-US" altLang="ja-JP" sz="1200" b="1" dirty="0" smtClean="0"/>
              <a:t>%</a:t>
            </a:r>
          </a:p>
        </p:txBody>
      </p:sp>
      <p:sp>
        <p:nvSpPr>
          <p:cNvPr id="12" name="テキスト ボックス 11"/>
          <p:cNvSpPr txBox="1"/>
          <p:nvPr/>
        </p:nvSpPr>
        <p:spPr>
          <a:xfrm>
            <a:off x="1201560" y="3900100"/>
            <a:ext cx="453970" cy="276999"/>
          </a:xfrm>
          <a:prstGeom prst="rect">
            <a:avLst/>
          </a:prstGeom>
          <a:noFill/>
        </p:spPr>
        <p:txBody>
          <a:bodyPr wrap="none" rtlCol="0">
            <a:spAutoFit/>
          </a:bodyPr>
          <a:lstStyle/>
          <a:p>
            <a:r>
              <a:rPr lang="en-US" altLang="ja-JP" sz="1200" b="1" dirty="0" smtClean="0"/>
              <a:t>32</a:t>
            </a:r>
            <a:r>
              <a:rPr kumimoji="1" lang="en-US" altLang="ja-JP" sz="1200" b="1" dirty="0" smtClean="0"/>
              <a:t>%</a:t>
            </a:r>
          </a:p>
        </p:txBody>
      </p:sp>
      <p:cxnSp>
        <p:nvCxnSpPr>
          <p:cNvPr id="15" name="直線コネクタ 14"/>
          <p:cNvCxnSpPr/>
          <p:nvPr/>
        </p:nvCxnSpPr>
        <p:spPr>
          <a:xfrm>
            <a:off x="2342485" y="2840694"/>
            <a:ext cx="0" cy="2880000"/>
          </a:xfrm>
          <a:prstGeom prst="line">
            <a:avLst/>
          </a:prstGeom>
          <a:ln>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3203848" y="1403484"/>
            <a:ext cx="2935419" cy="369332"/>
          </a:xfrm>
          <a:prstGeom prst="rect">
            <a:avLst/>
          </a:prstGeom>
          <a:noFill/>
        </p:spPr>
        <p:txBody>
          <a:bodyPr wrap="none" rtlCol="0">
            <a:spAutoFit/>
          </a:bodyPr>
          <a:lstStyle/>
          <a:p>
            <a:r>
              <a:rPr lang="ja-JP" altLang="en-US" b="1" u="sng" dirty="0" smtClean="0">
                <a:latin typeface="Meiryo UI" pitchFamily="50" charset="-128"/>
                <a:ea typeface="Meiryo UI" pitchFamily="50" charset="-128"/>
                <a:cs typeface="Meiryo UI" pitchFamily="50" charset="-128"/>
              </a:rPr>
              <a:t>世帯年収の割合（３区分）</a:t>
            </a:r>
            <a:endParaRPr kumimoji="1" lang="ja-JP" altLang="en-US" sz="1400" b="1" u="sng" dirty="0">
              <a:latin typeface="Meiryo UI" pitchFamily="50" charset="-128"/>
              <a:ea typeface="Meiryo UI" pitchFamily="50" charset="-128"/>
              <a:cs typeface="Meiryo UI" pitchFamily="50" charset="-128"/>
            </a:endParaRPr>
          </a:p>
        </p:txBody>
      </p:sp>
      <p:sp>
        <p:nvSpPr>
          <p:cNvPr id="26" name="テキスト ボックス 25"/>
          <p:cNvSpPr txBox="1"/>
          <p:nvPr/>
        </p:nvSpPr>
        <p:spPr>
          <a:xfrm>
            <a:off x="899592" y="6263734"/>
            <a:ext cx="2476960" cy="261610"/>
          </a:xfrm>
          <a:prstGeom prst="rect">
            <a:avLst/>
          </a:prstGeom>
          <a:noFill/>
        </p:spPr>
        <p:txBody>
          <a:bodyPr wrap="none" rtlCol="0">
            <a:spAutoFit/>
          </a:bodyPr>
          <a:lstStyle/>
          <a:p>
            <a:r>
              <a:rPr kumimoji="1" lang="ja-JP" altLang="en-US" sz="1100" dirty="0" smtClean="0"/>
              <a:t>出典：住宅・土地統計調査</a:t>
            </a:r>
            <a:r>
              <a:rPr lang="en-US" altLang="ja-JP" sz="1100" dirty="0"/>
              <a:t> </a:t>
            </a:r>
            <a:r>
              <a:rPr lang="ja-JP" altLang="en-US" sz="1100" dirty="0" smtClean="0"/>
              <a:t>平成</a:t>
            </a:r>
            <a:r>
              <a:rPr lang="en-US" altLang="ja-JP" sz="1100" dirty="0"/>
              <a:t>25</a:t>
            </a:r>
            <a:r>
              <a:rPr lang="ja-JP" altLang="en-US" sz="1100" dirty="0"/>
              <a:t>年度</a:t>
            </a:r>
            <a:endParaRPr kumimoji="1" lang="ja-JP" altLang="en-US" sz="1100" dirty="0"/>
          </a:p>
        </p:txBody>
      </p:sp>
      <p:sp>
        <p:nvSpPr>
          <p:cNvPr id="28" name="テキスト ボックス 27"/>
          <p:cNvSpPr txBox="1"/>
          <p:nvPr/>
        </p:nvSpPr>
        <p:spPr>
          <a:xfrm>
            <a:off x="611560" y="620688"/>
            <a:ext cx="8064896" cy="646331"/>
          </a:xfrm>
          <a:prstGeom prst="rect">
            <a:avLst/>
          </a:prstGeom>
          <a:noFill/>
        </p:spPr>
        <p:txBody>
          <a:bodyPr wrap="square" rtlCol="0">
            <a:spAutoFit/>
          </a:bodyPr>
          <a:lstStyle/>
          <a:p>
            <a:pPr marL="285750" indent="-285750">
              <a:buFont typeface="Arial" pitchFamily="34" charset="0"/>
              <a:buChar char="•"/>
            </a:pP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大阪府（大阪市）</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は、世帯年収</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300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万円未満の世帯が５割近くを占め、他都市に比べても比率が高い傾向にある。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9" name="直線コネクタ 18"/>
          <p:cNvCxnSpPr/>
          <p:nvPr/>
        </p:nvCxnSpPr>
        <p:spPr>
          <a:xfrm>
            <a:off x="6862401" y="2846821"/>
            <a:ext cx="0" cy="2880000"/>
          </a:xfrm>
          <a:prstGeom prst="line">
            <a:avLst/>
          </a:prstGeom>
          <a:ln>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1389818" y="4270881"/>
            <a:ext cx="453970" cy="276999"/>
          </a:xfrm>
          <a:prstGeom prst="rect">
            <a:avLst/>
          </a:prstGeom>
          <a:noFill/>
        </p:spPr>
        <p:txBody>
          <a:bodyPr wrap="none" rtlCol="0">
            <a:spAutoFit/>
          </a:bodyPr>
          <a:lstStyle/>
          <a:p>
            <a:r>
              <a:rPr lang="en-US" altLang="ja-JP" sz="1200" b="1" dirty="0" smtClean="0"/>
              <a:t>44</a:t>
            </a:r>
            <a:r>
              <a:rPr kumimoji="1" lang="en-US" altLang="ja-JP" sz="1200" b="1" dirty="0" smtClean="0"/>
              <a:t>%</a:t>
            </a:r>
          </a:p>
        </p:txBody>
      </p:sp>
      <p:sp>
        <p:nvSpPr>
          <p:cNvPr id="30" name="テキスト ボックス 29"/>
          <p:cNvSpPr txBox="1"/>
          <p:nvPr/>
        </p:nvSpPr>
        <p:spPr>
          <a:xfrm>
            <a:off x="1353960" y="4640410"/>
            <a:ext cx="453970" cy="276999"/>
          </a:xfrm>
          <a:prstGeom prst="rect">
            <a:avLst/>
          </a:prstGeom>
          <a:noFill/>
        </p:spPr>
        <p:txBody>
          <a:bodyPr wrap="none" rtlCol="0">
            <a:spAutoFit/>
          </a:bodyPr>
          <a:lstStyle/>
          <a:p>
            <a:r>
              <a:rPr lang="en-US" altLang="ja-JP" sz="1200" b="1" dirty="0" smtClean="0"/>
              <a:t>39</a:t>
            </a:r>
            <a:r>
              <a:rPr kumimoji="1" lang="en-US" altLang="ja-JP" sz="1200" b="1" dirty="0" smtClean="0"/>
              <a:t>%</a:t>
            </a:r>
          </a:p>
        </p:txBody>
      </p:sp>
      <p:sp>
        <p:nvSpPr>
          <p:cNvPr id="31" name="テキスト ボックス 30"/>
          <p:cNvSpPr txBox="1"/>
          <p:nvPr/>
        </p:nvSpPr>
        <p:spPr>
          <a:xfrm>
            <a:off x="1403648" y="4991253"/>
            <a:ext cx="453970" cy="276999"/>
          </a:xfrm>
          <a:prstGeom prst="rect">
            <a:avLst/>
          </a:prstGeom>
          <a:noFill/>
        </p:spPr>
        <p:txBody>
          <a:bodyPr wrap="none" rtlCol="0">
            <a:spAutoFit/>
          </a:bodyPr>
          <a:lstStyle/>
          <a:p>
            <a:r>
              <a:rPr lang="en-US" altLang="ja-JP" sz="1200" b="1" dirty="0" smtClean="0"/>
              <a:t>45</a:t>
            </a:r>
            <a:r>
              <a:rPr kumimoji="1" lang="en-US" altLang="ja-JP" sz="1200" b="1" dirty="0" smtClean="0"/>
              <a:t>%</a:t>
            </a:r>
          </a:p>
        </p:txBody>
      </p:sp>
      <p:sp>
        <p:nvSpPr>
          <p:cNvPr id="32" name="テキスト ボックス 31"/>
          <p:cNvSpPr txBox="1"/>
          <p:nvPr/>
        </p:nvSpPr>
        <p:spPr>
          <a:xfrm>
            <a:off x="1331640" y="5369222"/>
            <a:ext cx="453970" cy="276999"/>
          </a:xfrm>
          <a:prstGeom prst="rect">
            <a:avLst/>
          </a:prstGeom>
          <a:noFill/>
        </p:spPr>
        <p:txBody>
          <a:bodyPr wrap="none" rtlCol="0">
            <a:spAutoFit/>
          </a:bodyPr>
          <a:lstStyle/>
          <a:p>
            <a:r>
              <a:rPr lang="en-US" altLang="ja-JP" sz="1200" b="1" dirty="0" smtClean="0"/>
              <a:t>38</a:t>
            </a:r>
            <a:r>
              <a:rPr kumimoji="1" lang="en-US" altLang="ja-JP" sz="1200" b="1" dirty="0" smtClean="0"/>
              <a:t>%</a:t>
            </a:r>
          </a:p>
        </p:txBody>
      </p:sp>
      <p:sp>
        <p:nvSpPr>
          <p:cNvPr id="33" name="テキスト ボックス 32"/>
          <p:cNvSpPr txBox="1"/>
          <p:nvPr/>
        </p:nvSpPr>
        <p:spPr>
          <a:xfrm>
            <a:off x="5801337" y="2783830"/>
            <a:ext cx="498855" cy="307777"/>
          </a:xfrm>
          <a:prstGeom prst="rect">
            <a:avLst/>
          </a:prstGeom>
          <a:noFill/>
        </p:spPr>
        <p:txBody>
          <a:bodyPr wrap="none" rtlCol="0">
            <a:spAutoFit/>
          </a:bodyPr>
          <a:lstStyle/>
          <a:p>
            <a:r>
              <a:rPr lang="en-US" altLang="ja-JP" sz="1400" b="1" dirty="0" smtClean="0"/>
              <a:t>50</a:t>
            </a:r>
            <a:r>
              <a:rPr kumimoji="1" lang="en-US" altLang="ja-JP" sz="1400" b="1" dirty="0" smtClean="0"/>
              <a:t>%</a:t>
            </a:r>
          </a:p>
        </p:txBody>
      </p:sp>
      <p:sp>
        <p:nvSpPr>
          <p:cNvPr id="34" name="テキスト ボックス 33"/>
          <p:cNvSpPr txBox="1"/>
          <p:nvPr/>
        </p:nvSpPr>
        <p:spPr>
          <a:xfrm>
            <a:off x="5630198" y="3162091"/>
            <a:ext cx="453970" cy="276999"/>
          </a:xfrm>
          <a:prstGeom prst="rect">
            <a:avLst/>
          </a:prstGeom>
          <a:noFill/>
        </p:spPr>
        <p:txBody>
          <a:bodyPr wrap="none" rtlCol="0">
            <a:spAutoFit/>
          </a:bodyPr>
          <a:lstStyle/>
          <a:p>
            <a:r>
              <a:rPr lang="en-US" altLang="ja-JP" sz="1200" b="1" dirty="0" smtClean="0"/>
              <a:t>33</a:t>
            </a:r>
            <a:r>
              <a:rPr kumimoji="1" lang="en-US" altLang="ja-JP" sz="1200" b="1" dirty="0" smtClean="0"/>
              <a:t>%</a:t>
            </a:r>
          </a:p>
        </p:txBody>
      </p:sp>
      <p:sp>
        <p:nvSpPr>
          <p:cNvPr id="35" name="テキスト ボックス 34"/>
          <p:cNvSpPr txBox="1"/>
          <p:nvPr/>
        </p:nvSpPr>
        <p:spPr>
          <a:xfrm>
            <a:off x="5612269" y="3540060"/>
            <a:ext cx="453970" cy="276999"/>
          </a:xfrm>
          <a:prstGeom prst="rect">
            <a:avLst/>
          </a:prstGeom>
          <a:noFill/>
        </p:spPr>
        <p:txBody>
          <a:bodyPr wrap="none" rtlCol="0">
            <a:spAutoFit/>
          </a:bodyPr>
          <a:lstStyle/>
          <a:p>
            <a:r>
              <a:rPr lang="en-US" altLang="ja-JP" sz="1200" b="1" dirty="0" smtClean="0"/>
              <a:t>27</a:t>
            </a:r>
            <a:r>
              <a:rPr kumimoji="1" lang="en-US" altLang="ja-JP" sz="1200" b="1" dirty="0" smtClean="0"/>
              <a:t>%</a:t>
            </a:r>
          </a:p>
        </p:txBody>
      </p:sp>
      <p:sp>
        <p:nvSpPr>
          <p:cNvPr id="36" name="テキスト ボックス 35"/>
          <p:cNvSpPr txBox="1"/>
          <p:nvPr/>
        </p:nvSpPr>
        <p:spPr>
          <a:xfrm>
            <a:off x="5594048" y="3900100"/>
            <a:ext cx="453970" cy="276999"/>
          </a:xfrm>
          <a:prstGeom prst="rect">
            <a:avLst/>
          </a:prstGeom>
          <a:noFill/>
        </p:spPr>
        <p:txBody>
          <a:bodyPr wrap="none" rtlCol="0">
            <a:spAutoFit/>
          </a:bodyPr>
          <a:lstStyle/>
          <a:p>
            <a:r>
              <a:rPr lang="en-US" altLang="ja-JP" sz="1200" b="1" dirty="0" smtClean="0"/>
              <a:t>38</a:t>
            </a:r>
            <a:r>
              <a:rPr kumimoji="1" lang="en-US" altLang="ja-JP" sz="1200" b="1" dirty="0" smtClean="0"/>
              <a:t>%</a:t>
            </a:r>
          </a:p>
        </p:txBody>
      </p:sp>
      <p:sp>
        <p:nvSpPr>
          <p:cNvPr id="37" name="テキスト ボックス 36"/>
          <p:cNvSpPr txBox="1"/>
          <p:nvPr/>
        </p:nvSpPr>
        <p:spPr>
          <a:xfrm>
            <a:off x="5782306" y="4270881"/>
            <a:ext cx="453970" cy="276999"/>
          </a:xfrm>
          <a:prstGeom prst="rect">
            <a:avLst/>
          </a:prstGeom>
          <a:noFill/>
        </p:spPr>
        <p:txBody>
          <a:bodyPr wrap="none" rtlCol="0">
            <a:spAutoFit/>
          </a:bodyPr>
          <a:lstStyle/>
          <a:p>
            <a:r>
              <a:rPr lang="en-US" altLang="ja-JP" sz="1200" b="1" dirty="0" smtClean="0"/>
              <a:t>48</a:t>
            </a:r>
            <a:r>
              <a:rPr kumimoji="1" lang="en-US" altLang="ja-JP" sz="1200" b="1" dirty="0" smtClean="0"/>
              <a:t>%</a:t>
            </a:r>
          </a:p>
        </p:txBody>
      </p:sp>
      <p:sp>
        <p:nvSpPr>
          <p:cNvPr id="38" name="テキスト ボックス 37"/>
          <p:cNvSpPr txBox="1"/>
          <p:nvPr/>
        </p:nvSpPr>
        <p:spPr>
          <a:xfrm>
            <a:off x="5746448" y="4640410"/>
            <a:ext cx="453970" cy="276999"/>
          </a:xfrm>
          <a:prstGeom prst="rect">
            <a:avLst/>
          </a:prstGeom>
          <a:noFill/>
        </p:spPr>
        <p:txBody>
          <a:bodyPr wrap="none" rtlCol="0">
            <a:spAutoFit/>
          </a:bodyPr>
          <a:lstStyle/>
          <a:p>
            <a:r>
              <a:rPr lang="en-US" altLang="ja-JP" sz="1200" b="1" dirty="0" smtClean="0"/>
              <a:t>42</a:t>
            </a:r>
            <a:r>
              <a:rPr kumimoji="1" lang="en-US" altLang="ja-JP" sz="1200" b="1" dirty="0" smtClean="0"/>
              <a:t>%</a:t>
            </a:r>
          </a:p>
        </p:txBody>
      </p:sp>
      <p:sp>
        <p:nvSpPr>
          <p:cNvPr id="39" name="テキスト ボックス 38"/>
          <p:cNvSpPr txBox="1"/>
          <p:nvPr/>
        </p:nvSpPr>
        <p:spPr>
          <a:xfrm>
            <a:off x="5796136" y="4991253"/>
            <a:ext cx="453970" cy="276999"/>
          </a:xfrm>
          <a:prstGeom prst="rect">
            <a:avLst/>
          </a:prstGeom>
          <a:noFill/>
        </p:spPr>
        <p:txBody>
          <a:bodyPr wrap="none" rtlCol="0">
            <a:spAutoFit/>
          </a:bodyPr>
          <a:lstStyle/>
          <a:p>
            <a:r>
              <a:rPr lang="en-US" altLang="ja-JP" sz="1200" b="1" dirty="0" smtClean="0"/>
              <a:t>47</a:t>
            </a:r>
            <a:r>
              <a:rPr kumimoji="1" lang="en-US" altLang="ja-JP" sz="1200" b="1" dirty="0" smtClean="0"/>
              <a:t>%</a:t>
            </a:r>
          </a:p>
        </p:txBody>
      </p:sp>
      <p:sp>
        <p:nvSpPr>
          <p:cNvPr id="40" name="テキスト ボックス 39"/>
          <p:cNvSpPr txBox="1"/>
          <p:nvPr/>
        </p:nvSpPr>
        <p:spPr>
          <a:xfrm>
            <a:off x="5724128" y="5369222"/>
            <a:ext cx="453970" cy="276999"/>
          </a:xfrm>
          <a:prstGeom prst="rect">
            <a:avLst/>
          </a:prstGeom>
          <a:noFill/>
        </p:spPr>
        <p:txBody>
          <a:bodyPr wrap="none" rtlCol="0">
            <a:spAutoFit/>
          </a:bodyPr>
          <a:lstStyle/>
          <a:p>
            <a:r>
              <a:rPr lang="en-US" altLang="ja-JP" sz="1200" b="1" dirty="0" smtClean="0"/>
              <a:t>38</a:t>
            </a:r>
            <a:r>
              <a:rPr kumimoji="1" lang="en-US" altLang="ja-JP" sz="1200" b="1" dirty="0" smtClean="0"/>
              <a:t>%</a:t>
            </a:r>
          </a:p>
        </p:txBody>
      </p:sp>
      <p:sp>
        <p:nvSpPr>
          <p:cNvPr id="2" name="テキスト ボックス 1"/>
          <p:cNvSpPr txBox="1"/>
          <p:nvPr/>
        </p:nvSpPr>
        <p:spPr>
          <a:xfrm>
            <a:off x="1719390" y="2081380"/>
            <a:ext cx="1261884" cy="307777"/>
          </a:xfrm>
          <a:prstGeom prst="rect">
            <a:avLst/>
          </a:prstGeom>
          <a:noFill/>
          <a:ln>
            <a:solidFill>
              <a:schemeClr val="tx1">
                <a:lumMod val="75000"/>
                <a:lumOff val="25000"/>
              </a:schemeClr>
            </a:solidFill>
          </a:ln>
        </p:spPr>
        <p:txBody>
          <a:bodyPr wrap="none" rtlCol="0">
            <a:spAutoFit/>
          </a:bodyPr>
          <a:lstStyle/>
          <a:p>
            <a:r>
              <a:rPr kumimoji="1" lang="ja-JP" altLang="en-US" sz="1400" dirty="0" smtClean="0">
                <a:latin typeface="Meiryo UI" pitchFamily="50" charset="-128"/>
                <a:ea typeface="Meiryo UI" pitchFamily="50" charset="-128"/>
                <a:cs typeface="Meiryo UI" pitchFamily="50" charset="-128"/>
              </a:rPr>
              <a:t>主要都道府県</a:t>
            </a:r>
            <a:endParaRPr kumimoji="1" lang="ja-JP" altLang="en-US" sz="1400" dirty="0">
              <a:latin typeface="Meiryo UI" pitchFamily="50" charset="-128"/>
              <a:ea typeface="Meiryo UI" pitchFamily="50" charset="-128"/>
              <a:cs typeface="Meiryo UI" pitchFamily="50" charset="-128"/>
            </a:endParaRPr>
          </a:p>
        </p:txBody>
      </p:sp>
      <p:sp>
        <p:nvSpPr>
          <p:cNvPr id="41" name="テキスト ボックス 40"/>
          <p:cNvSpPr txBox="1"/>
          <p:nvPr/>
        </p:nvSpPr>
        <p:spPr>
          <a:xfrm>
            <a:off x="6228184" y="2087270"/>
            <a:ext cx="1531188" cy="307777"/>
          </a:xfrm>
          <a:prstGeom prst="rect">
            <a:avLst/>
          </a:prstGeom>
          <a:noFill/>
          <a:ln>
            <a:solidFill>
              <a:schemeClr val="tx1">
                <a:lumMod val="75000"/>
                <a:lumOff val="25000"/>
              </a:schemeClr>
            </a:solidFill>
          </a:ln>
        </p:spPr>
        <p:txBody>
          <a:bodyPr wrap="none" rtlCol="0">
            <a:spAutoFit/>
          </a:bodyPr>
          <a:lstStyle/>
          <a:p>
            <a:r>
              <a:rPr lang="ja-JP" altLang="en-US" sz="1400" dirty="0">
                <a:latin typeface="Meiryo UI" pitchFamily="50" charset="-128"/>
                <a:ea typeface="Meiryo UI" pitchFamily="50" charset="-128"/>
                <a:cs typeface="Meiryo UI" pitchFamily="50" charset="-128"/>
              </a:rPr>
              <a:t>政令</a:t>
            </a:r>
            <a:r>
              <a:rPr lang="ja-JP" altLang="en-US" sz="1400" dirty="0" smtClean="0">
                <a:latin typeface="Meiryo UI" pitchFamily="50" charset="-128"/>
                <a:ea typeface="Meiryo UI" pitchFamily="50" charset="-128"/>
                <a:cs typeface="Meiryo UI" pitchFamily="50" charset="-128"/>
              </a:rPr>
              <a:t>市・特別区部</a:t>
            </a:r>
            <a:endParaRPr kumimoji="1" lang="ja-JP" altLang="en-US" sz="1400" dirty="0">
              <a:latin typeface="Meiryo UI" pitchFamily="50" charset="-128"/>
              <a:ea typeface="Meiryo UI" pitchFamily="50" charset="-128"/>
              <a:cs typeface="Meiryo UI" pitchFamily="50" charset="-128"/>
            </a:endParaRPr>
          </a:p>
        </p:txBody>
      </p:sp>
      <p:sp>
        <p:nvSpPr>
          <p:cNvPr id="42" name="スライド番号プレースホルダー 2"/>
          <p:cNvSpPr>
            <a:spLocks noGrp="1"/>
          </p:cNvSpPr>
          <p:nvPr>
            <p:ph type="sldNum" sz="quarter" idx="12"/>
          </p:nvPr>
        </p:nvSpPr>
        <p:spPr bwMode="auto">
          <a:xfrm>
            <a:off x="8777288"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24</a:t>
            </a:fld>
            <a:endParaRPr lang="en-US" altLang="ja-JP">
              <a:solidFill>
                <a:srgbClr val="898989"/>
              </a:solidFill>
            </a:endParaRPr>
          </a:p>
        </p:txBody>
      </p:sp>
    </p:spTree>
    <p:extLst>
      <p:ext uri="{BB962C8B-B14F-4D97-AF65-F5344CB8AC3E}">
        <p14:creationId xmlns:p14="http://schemas.microsoft.com/office/powerpoint/2010/main" val="774065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861048"/>
            <a:ext cx="3889375"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875407"/>
            <a:ext cx="3889375"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smtClean="0">
                <a:solidFill>
                  <a:srgbClr val="000000"/>
                </a:solidFill>
                <a:latin typeface="ＭＳ Ｐゴシック" pitchFamily="50" charset="-128"/>
                <a:ea typeface="Meiryo UI" pitchFamily="50" charset="-128"/>
                <a:cs typeface="Meiryo UI" pitchFamily="50" charset="-128"/>
              </a:rPr>
              <a:t>分野別の状況</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　＜</a:t>
            </a:r>
            <a:r>
              <a:rPr kumimoji="0" lang="ja-JP" altLang="en-US" sz="2000" kern="0" dirty="0">
                <a:solidFill>
                  <a:srgbClr val="000000"/>
                </a:solidFill>
                <a:latin typeface="ＭＳ Ｐゴシック" pitchFamily="50" charset="-128"/>
                <a:ea typeface="Meiryo UI" pitchFamily="50" charset="-128"/>
                <a:cs typeface="Meiryo UI" pitchFamily="50" charset="-128"/>
              </a:rPr>
              <a:t>③</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府民</a:t>
            </a:r>
            <a:r>
              <a:rPr kumimoji="0" lang="ja-JP" altLang="en-US" sz="2000" kern="0" dirty="0">
                <a:solidFill>
                  <a:srgbClr val="000000"/>
                </a:solidFill>
                <a:latin typeface="ＭＳ Ｐゴシック" pitchFamily="50" charset="-128"/>
                <a:ea typeface="Meiryo UI" pitchFamily="50" charset="-128"/>
                <a:cs typeface="Meiryo UI" pitchFamily="50" charset="-128"/>
              </a:rPr>
              <a:t>生活</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／生活保護の状況＞</a:t>
            </a:r>
            <a:endParaRPr kumimoji="0" lang="en-US" altLang="ja-JP" sz="2000" kern="0" dirty="0">
              <a:solidFill>
                <a:srgbClr val="000000"/>
              </a:solidFill>
              <a:latin typeface="ＭＳ Ｐゴシック" pitchFamily="50" charset="-128"/>
              <a:ea typeface="Meiryo UI" pitchFamily="50" charset="-128"/>
              <a:cs typeface="Meiryo UI" pitchFamily="50" charset="-128"/>
            </a:endParaRPr>
          </a:p>
        </p:txBody>
      </p:sp>
      <p:sp>
        <p:nvSpPr>
          <p:cNvPr id="5" name="テキスト ボックス 4"/>
          <p:cNvSpPr txBox="1"/>
          <p:nvPr/>
        </p:nvSpPr>
        <p:spPr>
          <a:xfrm>
            <a:off x="366738" y="703818"/>
            <a:ext cx="466794" cy="261610"/>
          </a:xfrm>
          <a:prstGeom prst="rect">
            <a:avLst/>
          </a:prstGeom>
          <a:noFill/>
        </p:spPr>
        <p:txBody>
          <a:bodyPr wrap="none" rtlCol="0">
            <a:spAutoFit/>
          </a:bodyPr>
          <a:lstStyle/>
          <a:p>
            <a:r>
              <a:rPr lang="ja-JP" altLang="en-US" sz="1100" dirty="0"/>
              <a:t>千人</a:t>
            </a:r>
            <a:endParaRPr kumimoji="1" lang="ja-JP" altLang="en-US" sz="1100" dirty="0"/>
          </a:p>
        </p:txBody>
      </p:sp>
      <p:sp>
        <p:nvSpPr>
          <p:cNvPr id="8" name="テキスト ボックス 7"/>
          <p:cNvSpPr txBox="1"/>
          <p:nvPr/>
        </p:nvSpPr>
        <p:spPr>
          <a:xfrm>
            <a:off x="786240" y="6627795"/>
            <a:ext cx="2217274" cy="261610"/>
          </a:xfrm>
          <a:prstGeom prst="rect">
            <a:avLst/>
          </a:prstGeom>
          <a:noFill/>
        </p:spPr>
        <p:txBody>
          <a:bodyPr wrap="none" rtlCol="0">
            <a:spAutoFit/>
          </a:bodyPr>
          <a:lstStyle/>
          <a:p>
            <a:r>
              <a:rPr kumimoji="1" lang="ja-JP" altLang="en-US" sz="1100" dirty="0" smtClean="0"/>
              <a:t>出典：</a:t>
            </a:r>
            <a:r>
              <a:rPr lang="ja-JP" altLang="en-US" sz="1100" dirty="0"/>
              <a:t>被</a:t>
            </a:r>
            <a:r>
              <a:rPr lang="ja-JP" altLang="en-US" sz="1100" dirty="0" smtClean="0"/>
              <a:t>保護者調査</a:t>
            </a:r>
            <a:r>
              <a:rPr kumimoji="1" lang="ja-JP" altLang="en-US" sz="1100" dirty="0" smtClean="0"/>
              <a:t>　</a:t>
            </a:r>
            <a:r>
              <a:rPr lang="en-US" altLang="ja-JP" sz="1100" dirty="0" smtClean="0"/>
              <a:t> </a:t>
            </a:r>
            <a:r>
              <a:rPr lang="ja-JP" altLang="en-US" sz="1100" dirty="0" smtClean="0"/>
              <a:t>平成</a:t>
            </a:r>
            <a:r>
              <a:rPr lang="en-US" altLang="ja-JP" sz="1100" dirty="0" smtClean="0"/>
              <a:t>26</a:t>
            </a:r>
            <a:r>
              <a:rPr lang="ja-JP" altLang="en-US" sz="1100" dirty="0" smtClean="0"/>
              <a:t>年度</a:t>
            </a:r>
            <a:endParaRPr kumimoji="1" lang="ja-JP" altLang="en-US" sz="1100" dirty="0"/>
          </a:p>
        </p:txBody>
      </p:sp>
      <p:sp>
        <p:nvSpPr>
          <p:cNvPr id="9" name="テキスト ボックス 8"/>
          <p:cNvSpPr txBox="1"/>
          <p:nvPr/>
        </p:nvSpPr>
        <p:spPr>
          <a:xfrm>
            <a:off x="4083018" y="642932"/>
            <a:ext cx="344966" cy="276999"/>
          </a:xfrm>
          <a:prstGeom prst="rect">
            <a:avLst/>
          </a:prstGeom>
          <a:noFill/>
        </p:spPr>
        <p:txBody>
          <a:bodyPr wrap="none" rtlCol="0">
            <a:spAutoFit/>
          </a:bodyPr>
          <a:lstStyle/>
          <a:p>
            <a:r>
              <a:rPr kumimoji="1" lang="en-US" altLang="ja-JP" sz="1200" dirty="0" smtClean="0"/>
              <a:t>‰</a:t>
            </a:r>
            <a:endParaRPr kumimoji="1" lang="ja-JP" altLang="en-US" sz="1200" dirty="0"/>
          </a:p>
        </p:txBody>
      </p:sp>
      <p:sp>
        <p:nvSpPr>
          <p:cNvPr id="11" name="円/楕円 10"/>
          <p:cNvSpPr/>
          <p:nvPr/>
        </p:nvSpPr>
        <p:spPr>
          <a:xfrm>
            <a:off x="951955" y="3846796"/>
            <a:ext cx="468000" cy="25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956195" y="610583"/>
            <a:ext cx="3111749" cy="338554"/>
          </a:xfrm>
          <a:prstGeom prst="rect">
            <a:avLst/>
          </a:prstGeom>
          <a:noFill/>
        </p:spPr>
        <p:txBody>
          <a:bodyPr wrap="none" rtlCol="0">
            <a:spAutoFit/>
          </a:bodyPr>
          <a:lstStyle/>
          <a:p>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都道府県（受給者数ワースト６）</a:t>
            </a: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530243" y="3703177"/>
            <a:ext cx="2002471" cy="338554"/>
          </a:xfrm>
          <a:prstGeom prst="rect">
            <a:avLst/>
          </a:prstGeom>
          <a:noFill/>
        </p:spPr>
        <p:txBody>
          <a:bodyPr wrap="none" rtlCol="0">
            <a:spAutoFit/>
          </a:bodyPr>
          <a:lstStyle/>
          <a:p>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政令市</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（上記の都心部）</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0000"/>
          <a:stretch/>
        </p:blipFill>
        <p:spPr bwMode="auto">
          <a:xfrm>
            <a:off x="5234218" y="3916469"/>
            <a:ext cx="2880029" cy="2176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6006931" y="5240233"/>
            <a:ext cx="1877437" cy="276999"/>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rPr>
              <a:t>大阪市の保護人員の推移</a:t>
            </a:r>
            <a:endParaRPr kumimoji="1" lang="ja-JP" altLang="en-US" sz="1200" dirty="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4716016" y="1281534"/>
            <a:ext cx="4104456" cy="923330"/>
          </a:xfrm>
          <a:prstGeom prst="rect">
            <a:avLst/>
          </a:prstGeom>
          <a:noFill/>
        </p:spPr>
        <p:txBody>
          <a:bodyPr wrap="square" rtlCol="0">
            <a:spAutoFit/>
          </a:bodyPr>
          <a:lstStyle/>
          <a:p>
            <a:pPr marL="285750" indent="-285750">
              <a:buFont typeface="Arial" pitchFamily="34" charset="0"/>
              <a:buChar char="•"/>
            </a:pP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大阪府（大阪市）の生活保護の受給状況は近年下げ止まっているものの、依然として高い水準となっている。</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スライド番号プレースホルダー 2"/>
          <p:cNvSpPr txBox="1">
            <a:spLocks/>
          </p:cNvSpPr>
          <p:nvPr/>
        </p:nvSpPr>
        <p:spPr bwMode="auto">
          <a:xfrm>
            <a:off x="8777288" y="6633724"/>
            <a:ext cx="360362" cy="252412"/>
          </a:xfrm>
          <a:prstGeom prst="rect">
            <a:avLst/>
          </a:prstGeom>
          <a:ln>
            <a:miter lim="800000"/>
            <a:headEnd/>
            <a:tailEnd/>
          </a:ln>
        </p:spPr>
        <p:txBody>
          <a:bodyPr vert="horz" wrap="square" lIns="91440" tIns="45720" rIns="91440" bIns="45720" numCol="1" rtlCol="0" anchor="ctr" anchorCtr="0" compatLnSpc="1">
            <a:prstTxWarp prst="textNoShape">
              <a:avLst/>
            </a:prstTxWarp>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defRPr/>
            </a:pPr>
            <a:fld id="{89D431EB-B517-420B-942D-5A5711DC131B}" type="slidenum">
              <a:rPr lang="ja-JP" altLang="en-US" smtClean="0">
                <a:solidFill>
                  <a:srgbClr val="898989"/>
                </a:solidFill>
              </a:rPr>
              <a:pPr fontAlgn="base">
                <a:spcBef>
                  <a:spcPct val="0"/>
                </a:spcBef>
                <a:spcAft>
                  <a:spcPct val="0"/>
                </a:spcAft>
                <a:defRPr/>
              </a:pPr>
              <a:t>25</a:t>
            </a:fld>
            <a:endParaRPr lang="en-US" altLang="ja-JP">
              <a:solidFill>
                <a:srgbClr val="898989"/>
              </a:solidFill>
            </a:endParaRPr>
          </a:p>
        </p:txBody>
      </p:sp>
      <p:sp>
        <p:nvSpPr>
          <p:cNvPr id="7" name="正方形/長方形 6"/>
          <p:cNvSpPr/>
          <p:nvPr/>
        </p:nvSpPr>
        <p:spPr>
          <a:xfrm>
            <a:off x="5220072" y="3861048"/>
            <a:ext cx="2894175" cy="2232248"/>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367826" y="3596705"/>
            <a:ext cx="466794" cy="261610"/>
          </a:xfrm>
          <a:prstGeom prst="rect">
            <a:avLst/>
          </a:prstGeom>
          <a:noFill/>
        </p:spPr>
        <p:txBody>
          <a:bodyPr wrap="none" rtlCol="0">
            <a:spAutoFit/>
          </a:bodyPr>
          <a:lstStyle/>
          <a:p>
            <a:r>
              <a:rPr lang="ja-JP" altLang="en-US" sz="1100" dirty="0"/>
              <a:t>千人</a:t>
            </a:r>
            <a:endParaRPr kumimoji="1" lang="ja-JP" altLang="en-US" sz="1100" dirty="0"/>
          </a:p>
        </p:txBody>
      </p:sp>
      <p:sp>
        <p:nvSpPr>
          <p:cNvPr id="18" name="テキスト ボックス 17"/>
          <p:cNvSpPr txBox="1"/>
          <p:nvPr/>
        </p:nvSpPr>
        <p:spPr>
          <a:xfrm>
            <a:off x="4084106" y="3535819"/>
            <a:ext cx="344966" cy="276999"/>
          </a:xfrm>
          <a:prstGeom prst="rect">
            <a:avLst/>
          </a:prstGeom>
          <a:noFill/>
        </p:spPr>
        <p:txBody>
          <a:bodyPr wrap="none" rtlCol="0">
            <a:spAutoFit/>
          </a:bodyPr>
          <a:lstStyle/>
          <a:p>
            <a:r>
              <a:rPr kumimoji="1" lang="en-US" altLang="ja-JP" sz="1200" dirty="0" smtClean="0"/>
              <a:t>‰</a:t>
            </a:r>
            <a:endParaRPr kumimoji="1" lang="ja-JP" altLang="en-US" sz="1200" dirty="0"/>
          </a:p>
        </p:txBody>
      </p:sp>
    </p:spTree>
    <p:extLst>
      <p:ext uri="{BB962C8B-B14F-4D97-AF65-F5344CB8AC3E}">
        <p14:creationId xmlns:p14="http://schemas.microsoft.com/office/powerpoint/2010/main" val="3824042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4341" y="2126655"/>
            <a:ext cx="3902075" cy="303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99" y="3857203"/>
            <a:ext cx="3567113"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124744"/>
            <a:ext cx="3419475"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smtClean="0">
                <a:solidFill>
                  <a:srgbClr val="000000"/>
                </a:solidFill>
                <a:latin typeface="ＭＳ Ｐゴシック" pitchFamily="50" charset="-128"/>
                <a:ea typeface="Meiryo UI" pitchFamily="50" charset="-128"/>
                <a:cs typeface="Meiryo UI" pitchFamily="50" charset="-128"/>
              </a:rPr>
              <a:t>分野別の状況</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　＜③府民生活／</a:t>
            </a:r>
            <a:r>
              <a:rPr kumimoji="0" lang="ja-JP" altLang="en-US" sz="2000" kern="0" dirty="0">
                <a:solidFill>
                  <a:srgbClr val="000000"/>
                </a:solidFill>
                <a:latin typeface="ＭＳ Ｐゴシック" pitchFamily="50" charset="-128"/>
                <a:ea typeface="Meiryo UI" pitchFamily="50" charset="-128"/>
                <a:cs typeface="Meiryo UI" pitchFamily="50" charset="-128"/>
              </a:rPr>
              <a:t>長期欠席</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や児童虐待の状況＞</a:t>
            </a:r>
            <a:endParaRPr kumimoji="0" lang="en-US" altLang="ja-JP" sz="2000" kern="0" dirty="0">
              <a:solidFill>
                <a:srgbClr val="000000"/>
              </a:solidFill>
              <a:latin typeface="ＭＳ Ｐゴシック" pitchFamily="50" charset="-128"/>
              <a:ea typeface="Meiryo UI" pitchFamily="50" charset="-128"/>
              <a:cs typeface="Meiryo UI" pitchFamily="50" charset="-128"/>
            </a:endParaRPr>
          </a:p>
        </p:txBody>
      </p:sp>
      <p:sp>
        <p:nvSpPr>
          <p:cNvPr id="5" name="スライド番号プレースホルダー 2"/>
          <p:cNvSpPr txBox="1">
            <a:spLocks/>
          </p:cNvSpPr>
          <p:nvPr/>
        </p:nvSpPr>
        <p:spPr bwMode="auto">
          <a:xfrm>
            <a:off x="8775852" y="6596023"/>
            <a:ext cx="360362" cy="252412"/>
          </a:xfrm>
          <a:prstGeom prst="rect">
            <a:avLst/>
          </a:prstGeom>
          <a:ln>
            <a:miter lim="800000"/>
            <a:headEnd/>
            <a:tailEnd/>
          </a:ln>
        </p:spPr>
        <p:txBody>
          <a:bodyPr vert="horz" wrap="square" lIns="91440" tIns="45720" rIns="91440" bIns="45720" numCol="1" rtlCol="0" anchor="ctr" anchorCtr="0" compatLnSpc="1">
            <a:prstTxWarp prst="textNoShape">
              <a:avLst/>
            </a:prstTxWarp>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defRPr/>
            </a:pPr>
            <a:fld id="{89D431EB-B517-420B-942D-5A5711DC131B}" type="slidenum">
              <a:rPr lang="ja-JP" altLang="en-US" smtClean="0">
                <a:solidFill>
                  <a:srgbClr val="898989"/>
                </a:solidFill>
              </a:rPr>
              <a:pPr fontAlgn="base">
                <a:spcBef>
                  <a:spcPct val="0"/>
                </a:spcBef>
                <a:spcAft>
                  <a:spcPct val="0"/>
                </a:spcAft>
                <a:defRPr/>
              </a:pPr>
              <a:t>26</a:t>
            </a:fld>
            <a:endParaRPr lang="en-US" altLang="ja-JP" dirty="0">
              <a:solidFill>
                <a:srgbClr val="898989"/>
              </a:solidFill>
            </a:endParaRPr>
          </a:p>
        </p:txBody>
      </p:sp>
      <p:cxnSp>
        <p:nvCxnSpPr>
          <p:cNvPr id="7" name="直線コネクタ 6"/>
          <p:cNvCxnSpPr/>
          <p:nvPr/>
        </p:nvCxnSpPr>
        <p:spPr>
          <a:xfrm>
            <a:off x="4806824" y="4002659"/>
            <a:ext cx="3312000" cy="0"/>
          </a:xfrm>
          <a:prstGeom prst="line">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7639198" y="3621877"/>
            <a:ext cx="646331" cy="369332"/>
          </a:xfrm>
          <a:prstGeom prst="rect">
            <a:avLst/>
          </a:prstGeom>
          <a:noFill/>
        </p:spPr>
        <p:txBody>
          <a:bodyPr wrap="none" rtlCol="0">
            <a:spAutoFit/>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全国平均</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900" dirty="0">
                <a:latin typeface="Meiryo UI" panose="020B0604030504040204" pitchFamily="50" charset="-128"/>
                <a:ea typeface="Meiryo UI" panose="020B0604030504040204" pitchFamily="50" charset="-128"/>
                <a:cs typeface="Meiryo UI" panose="020B0604030504040204" pitchFamily="50" charset="-128"/>
              </a:rPr>
              <a:t>4.5</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4853295" y="1958397"/>
            <a:ext cx="3557384" cy="338554"/>
          </a:xfrm>
          <a:prstGeom prst="rect">
            <a:avLst/>
          </a:prstGeom>
          <a:noFill/>
        </p:spPr>
        <p:txBody>
          <a:bodyPr wrap="none" rtlCol="0">
            <a:spAutoFit/>
          </a:bodyPr>
          <a:lstStyle/>
          <a:p>
            <a:r>
              <a:rPr lang="ja-JP" altLang="en-US" sz="1600" b="1" u="sng" dirty="0" smtClean="0">
                <a:latin typeface="Meiryo UI" panose="020B0604030504040204" pitchFamily="50" charset="-128"/>
                <a:ea typeface="Meiryo UI" panose="020B0604030504040204" pitchFamily="50" charset="-128"/>
              </a:rPr>
              <a:t>児童虐待相談件数</a:t>
            </a:r>
            <a:r>
              <a:rPr lang="ja-JP" altLang="en-US" sz="1200" b="1" u="sng" dirty="0" smtClean="0">
                <a:latin typeface="Meiryo UI" panose="020B0604030504040204" pitchFamily="50" charset="-128"/>
                <a:ea typeface="Meiryo UI" panose="020B0604030504040204" pitchFamily="50" charset="-128"/>
              </a:rPr>
              <a:t>（</a:t>
            </a:r>
            <a:r>
              <a:rPr lang="en-US" altLang="ja-JP" sz="1200" b="1" u="sng" dirty="0" smtClean="0">
                <a:latin typeface="Meiryo UI" panose="020B0604030504040204" pitchFamily="50" charset="-128"/>
                <a:ea typeface="Meiryo UI" panose="020B0604030504040204" pitchFamily="50" charset="-128"/>
              </a:rPr>
              <a:t>14</a:t>
            </a:r>
            <a:r>
              <a:rPr lang="ja-JP" altLang="en-US" sz="1200" b="1" u="sng" dirty="0" smtClean="0">
                <a:latin typeface="Meiryo UI" panose="020B0604030504040204" pitchFamily="50" charset="-128"/>
                <a:ea typeface="Meiryo UI" panose="020B0604030504040204" pitchFamily="50" charset="-128"/>
              </a:rPr>
              <a:t>歳未満人口千人</a:t>
            </a:r>
            <a:r>
              <a:rPr lang="ja-JP" altLang="en-US" sz="1200" b="1" u="sng" dirty="0">
                <a:latin typeface="Meiryo UI" panose="020B0604030504040204" pitchFamily="50" charset="-128"/>
                <a:ea typeface="Meiryo UI" panose="020B0604030504040204" pitchFamily="50" charset="-128"/>
              </a:rPr>
              <a:t>対</a:t>
            </a:r>
            <a:r>
              <a:rPr lang="ja-JP" altLang="en-US" sz="1200" b="1" u="sng" dirty="0" smtClean="0">
                <a:latin typeface="Meiryo UI" panose="020B0604030504040204" pitchFamily="50" charset="-128"/>
                <a:ea typeface="Meiryo UI" panose="020B0604030504040204" pitchFamily="50" charset="-128"/>
              </a:rPr>
              <a:t>）</a:t>
            </a:r>
            <a:endParaRPr kumimoji="1" lang="ja-JP" altLang="en-US" sz="1200" b="1" u="sng"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4800799" y="5891127"/>
            <a:ext cx="3551945" cy="784830"/>
          </a:xfrm>
          <a:prstGeom prst="rect">
            <a:avLst/>
          </a:prstGeom>
          <a:noFill/>
        </p:spPr>
        <p:txBody>
          <a:bodyPr wrap="square" rtlCol="0">
            <a:spAutoFit/>
          </a:bodyPr>
          <a:lstStyle/>
          <a:p>
            <a:r>
              <a:rPr kumimoji="1" lang="ja-JP" altLang="en-US" sz="900" dirty="0" smtClean="0">
                <a:latin typeface="HGSｺﾞｼｯｸM" panose="020B0600000000000000" pitchFamily="50" charset="-128"/>
                <a:ea typeface="HGSｺﾞｼｯｸM" panose="020B0600000000000000" pitchFamily="50" charset="-128"/>
              </a:rPr>
              <a:t>出典：「</a:t>
            </a:r>
            <a:r>
              <a:rPr lang="ja-JP" altLang="en-US" sz="900" dirty="0">
                <a:latin typeface="HGSｺﾞｼｯｸM" panose="020B0600000000000000" pitchFamily="50" charset="-128"/>
                <a:ea typeface="HGSｺﾞｼｯｸM" panose="020B0600000000000000" pitchFamily="50" charset="-128"/>
              </a:rPr>
              <a:t>児童</a:t>
            </a:r>
            <a:r>
              <a:rPr lang="ja-JP" altLang="en-US" sz="900" dirty="0" smtClean="0">
                <a:latin typeface="HGSｺﾞｼｯｸM" panose="020B0600000000000000" pitchFamily="50" charset="-128"/>
                <a:ea typeface="HGSｺﾞｼｯｸM" panose="020B0600000000000000" pitchFamily="50" charset="-128"/>
              </a:rPr>
              <a:t>相談所での児童虐待相談件数」</a:t>
            </a:r>
            <a:r>
              <a:rPr lang="en-US" altLang="ja-JP" sz="900" dirty="0" smtClean="0">
                <a:latin typeface="HGSｺﾞｼｯｸM" panose="020B0600000000000000" pitchFamily="50" charset="-128"/>
                <a:ea typeface="HGSｺﾞｼｯｸM" panose="020B0600000000000000" pitchFamily="50" charset="-128"/>
              </a:rPr>
              <a:t>H25</a:t>
            </a:r>
            <a:r>
              <a:rPr kumimoji="1" lang="ja-JP" altLang="en-US" sz="900" dirty="0" smtClean="0">
                <a:latin typeface="HGSｺﾞｼｯｸM" panose="020B0600000000000000" pitchFamily="50" charset="-128"/>
                <a:ea typeface="HGSｺﾞｼｯｸM" panose="020B0600000000000000" pitchFamily="50" charset="-128"/>
              </a:rPr>
              <a:t>（</a:t>
            </a:r>
            <a:r>
              <a:rPr lang="ja-JP" altLang="en-US" sz="900" dirty="0" smtClean="0">
                <a:latin typeface="HGSｺﾞｼｯｸM" panose="020B0600000000000000" pitchFamily="50" charset="-128"/>
                <a:ea typeface="HGSｺﾞｼｯｸM" panose="020B0600000000000000" pitchFamily="50" charset="-128"/>
              </a:rPr>
              <a:t>厚労</a:t>
            </a:r>
            <a:r>
              <a:rPr kumimoji="1" lang="ja-JP" altLang="en-US" sz="900" dirty="0" smtClean="0">
                <a:latin typeface="HGSｺﾞｼｯｸM" panose="020B0600000000000000" pitchFamily="50" charset="-128"/>
                <a:ea typeface="HGSｺﾞｼｯｸM" panose="020B0600000000000000" pitchFamily="50" charset="-128"/>
              </a:rPr>
              <a:t>省）</a:t>
            </a:r>
            <a:endParaRPr kumimoji="1" lang="en-US" altLang="ja-JP" sz="900" dirty="0" smtClean="0">
              <a:latin typeface="HGSｺﾞｼｯｸM" panose="020B0600000000000000" pitchFamily="50" charset="-128"/>
              <a:ea typeface="HGSｺﾞｼｯｸM" panose="020B0600000000000000" pitchFamily="50" charset="-128"/>
            </a:endParaRPr>
          </a:p>
          <a:p>
            <a:endParaRPr lang="en-US" altLang="ja-JP" sz="900" dirty="0">
              <a:latin typeface="HGSｺﾞｼｯｸM" panose="020B0600000000000000" pitchFamily="50" charset="-128"/>
              <a:ea typeface="HGSｺﾞｼｯｸM" panose="020B0600000000000000" pitchFamily="50" charset="-128"/>
            </a:endParaRPr>
          </a:p>
          <a:p>
            <a:r>
              <a:rPr kumimoji="1" lang="ja-JP" altLang="en-US" sz="900" dirty="0" smtClean="0">
                <a:latin typeface="HGSｺﾞｼｯｸM" panose="020B0600000000000000" pitchFamily="50" charset="-128"/>
                <a:ea typeface="HGSｺﾞｼｯｸM" panose="020B0600000000000000" pitchFamily="50" charset="-128"/>
              </a:rPr>
              <a:t>注意）児童虐待件数が多いことについては、児童相談者の対応が</a:t>
            </a:r>
            <a:endParaRPr kumimoji="1" lang="en-US" altLang="ja-JP" sz="900" dirty="0" smtClean="0">
              <a:latin typeface="HGSｺﾞｼｯｸM" panose="020B0600000000000000" pitchFamily="50" charset="-128"/>
              <a:ea typeface="HGSｺﾞｼｯｸM" panose="020B0600000000000000" pitchFamily="50" charset="-128"/>
            </a:endParaRPr>
          </a:p>
          <a:p>
            <a:r>
              <a:rPr lang="ja-JP" altLang="en-US" sz="900" dirty="0">
                <a:latin typeface="HGSｺﾞｼｯｸM" panose="020B0600000000000000" pitchFamily="50" charset="-128"/>
                <a:ea typeface="HGSｺﾞｼｯｸM" panose="020B0600000000000000" pitchFamily="50" charset="-128"/>
              </a:rPr>
              <a:t>　</a:t>
            </a:r>
            <a:r>
              <a:rPr lang="ja-JP" altLang="en-US" sz="900" dirty="0" smtClean="0">
                <a:latin typeface="HGSｺﾞｼｯｸM" panose="020B0600000000000000" pitchFamily="50" charset="-128"/>
                <a:ea typeface="HGSｺﾞｼｯｸM" panose="020B0600000000000000" pitchFamily="50" charset="-128"/>
              </a:rPr>
              <a:t>　　</a:t>
            </a:r>
            <a:r>
              <a:rPr kumimoji="1" lang="ja-JP" altLang="en-US" sz="900" dirty="0" smtClean="0">
                <a:latin typeface="HGSｺﾞｼｯｸM" panose="020B0600000000000000" pitchFamily="50" charset="-128"/>
                <a:ea typeface="HGSｺﾞｼｯｸM" panose="020B0600000000000000" pitchFamily="50" charset="-128"/>
              </a:rPr>
              <a:t>強化された結果とも言え、必ずしも「悪い指標」とは言え</a:t>
            </a:r>
            <a:endParaRPr kumimoji="1" lang="en-US" altLang="ja-JP" sz="900" dirty="0" smtClean="0">
              <a:latin typeface="HGSｺﾞｼｯｸM" panose="020B0600000000000000" pitchFamily="50" charset="-128"/>
              <a:ea typeface="HGSｺﾞｼｯｸM" panose="020B0600000000000000" pitchFamily="50" charset="-128"/>
            </a:endParaRPr>
          </a:p>
          <a:p>
            <a:r>
              <a:rPr lang="ja-JP" altLang="en-US" sz="900" dirty="0">
                <a:latin typeface="HGSｺﾞｼｯｸM" panose="020B0600000000000000" pitchFamily="50" charset="-128"/>
                <a:ea typeface="HGSｺﾞｼｯｸM" panose="020B0600000000000000" pitchFamily="50" charset="-128"/>
              </a:rPr>
              <a:t>　</a:t>
            </a:r>
            <a:r>
              <a:rPr lang="ja-JP" altLang="en-US" sz="900" dirty="0" smtClean="0">
                <a:latin typeface="HGSｺﾞｼｯｸM" panose="020B0600000000000000" pitchFamily="50" charset="-128"/>
                <a:ea typeface="HGSｺﾞｼｯｸM" panose="020B0600000000000000" pitchFamily="50" charset="-128"/>
              </a:rPr>
              <a:t>　　</a:t>
            </a:r>
            <a:r>
              <a:rPr kumimoji="1" lang="ja-JP" altLang="en-US" sz="900" dirty="0" smtClean="0">
                <a:latin typeface="HGSｺﾞｼｯｸM" panose="020B0600000000000000" pitchFamily="50" charset="-128"/>
                <a:ea typeface="HGSｺﾞｼｯｸM" panose="020B0600000000000000" pitchFamily="50" charset="-128"/>
              </a:rPr>
              <a:t>ないことから注意が必要</a:t>
            </a:r>
            <a:endParaRPr kumimoji="1" lang="ja-JP" altLang="en-US" sz="900" dirty="0">
              <a:latin typeface="HGSｺﾞｼｯｸM" panose="020B0600000000000000" pitchFamily="50" charset="-128"/>
              <a:ea typeface="HGSｺﾞｼｯｸM" panose="020B0600000000000000" pitchFamily="50" charset="-128"/>
            </a:endParaRPr>
          </a:p>
        </p:txBody>
      </p:sp>
      <p:sp>
        <p:nvSpPr>
          <p:cNvPr id="12" name="テキスト ボックス 11"/>
          <p:cNvSpPr txBox="1"/>
          <p:nvPr/>
        </p:nvSpPr>
        <p:spPr>
          <a:xfrm>
            <a:off x="4487893" y="2181192"/>
            <a:ext cx="312906" cy="246221"/>
          </a:xfrm>
          <a:prstGeom prst="rect">
            <a:avLst/>
          </a:prstGeom>
          <a:noFill/>
        </p:spPr>
        <p:txBody>
          <a:bodyPr wrap="none" rtlCol="0">
            <a:spAutoFit/>
          </a:bodyPr>
          <a:lstStyle/>
          <a:p>
            <a:r>
              <a:rPr lang="ja-JP" altLang="en-US" sz="1000" dirty="0"/>
              <a:t>件</a:t>
            </a:r>
            <a:endParaRPr kumimoji="1" lang="ja-JP" altLang="en-US" sz="1000" dirty="0"/>
          </a:p>
        </p:txBody>
      </p:sp>
      <p:sp>
        <p:nvSpPr>
          <p:cNvPr id="17" name="テキスト ボックス 16"/>
          <p:cNvSpPr txBox="1"/>
          <p:nvPr/>
        </p:nvSpPr>
        <p:spPr>
          <a:xfrm>
            <a:off x="4832008" y="5150393"/>
            <a:ext cx="3323987" cy="707886"/>
          </a:xfrm>
          <a:prstGeom prst="rect">
            <a:avLst/>
          </a:prstGeom>
          <a:noFill/>
        </p:spPr>
        <p:txBody>
          <a:bodyPr vert="eaVert" wrap="none" rtlCol="0" anchor="ctr" anchorCtr="0">
            <a:spAutoFit/>
          </a:bodyPr>
          <a:lstStyle/>
          <a:p>
            <a:r>
              <a:rPr kumimoji="1" lang="ja-JP" altLang="en-US" sz="1200" dirty="0" smtClean="0">
                <a:latin typeface="Meiryo UI" panose="020B0604030504040204" pitchFamily="50" charset="-128"/>
                <a:ea typeface="Meiryo UI" panose="020B0604030504040204" pitchFamily="50" charset="-128"/>
              </a:rPr>
              <a:t>神戸市</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兵庫県</a:t>
            </a:r>
            <a:endParaRPr kumimoji="1" lang="en-US" altLang="ja-JP" sz="1200" dirty="0" smtClean="0">
              <a:latin typeface="Meiryo UI" panose="020B0604030504040204" pitchFamily="50" charset="-128"/>
              <a:ea typeface="Meiryo UI" panose="020B0604030504040204" pitchFamily="50" charset="-128"/>
            </a:endParaRPr>
          </a:p>
          <a:p>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京都市</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京都府</a:t>
            </a:r>
            <a:endParaRPr kumimoji="1" lang="en-US" altLang="ja-JP" sz="1200" dirty="0" smtClean="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名古屋市</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愛知県</a:t>
            </a:r>
            <a:endParaRPr kumimoji="1" lang="en-US" altLang="ja-JP" sz="1200" dirty="0" smtClean="0">
              <a:latin typeface="Meiryo UI" panose="020B0604030504040204" pitchFamily="50" charset="-128"/>
              <a:ea typeface="Meiryo UI" panose="020B0604030504040204" pitchFamily="50" charset="-128"/>
            </a:endParaRPr>
          </a:p>
          <a:p>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横浜市</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神奈川県</a:t>
            </a:r>
            <a:endParaRPr kumimoji="1" lang="en-US" altLang="ja-JP" sz="1200" dirty="0" smtClean="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東京都</a:t>
            </a:r>
            <a:endParaRPr kumimoji="1" lang="en-US" altLang="ja-JP" sz="1200" dirty="0" smtClean="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kumimoji="1" lang="ja-JP" altLang="en-US" sz="1200" b="1" dirty="0" smtClean="0">
                <a:latin typeface="Meiryo UI" panose="020B0604030504040204" pitchFamily="50" charset="-128"/>
                <a:ea typeface="Meiryo UI" panose="020B0604030504040204" pitchFamily="50" charset="-128"/>
              </a:rPr>
              <a:t>大阪市</a:t>
            </a:r>
            <a:endParaRPr kumimoji="1" lang="en-US" altLang="ja-JP" sz="1200" b="1" dirty="0" smtClean="0">
              <a:latin typeface="Meiryo UI" panose="020B0604030504040204" pitchFamily="50" charset="-128"/>
              <a:ea typeface="Meiryo UI" panose="020B0604030504040204" pitchFamily="50" charset="-128"/>
            </a:endParaRPr>
          </a:p>
          <a:p>
            <a:r>
              <a:rPr kumimoji="1" lang="ja-JP" altLang="en-US" sz="1200" b="1" dirty="0" smtClean="0">
                <a:latin typeface="Meiryo UI" panose="020B0604030504040204" pitchFamily="50" charset="-128"/>
                <a:ea typeface="Meiryo UI" panose="020B0604030504040204" pitchFamily="50" charset="-128"/>
              </a:rPr>
              <a:t>大阪府</a:t>
            </a:r>
            <a:endParaRPr kumimoji="1" lang="ja-JP" altLang="en-US" sz="1200" b="1"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1534026" y="1029108"/>
            <a:ext cx="800219" cy="338554"/>
          </a:xfrm>
          <a:prstGeom prst="rect">
            <a:avLst/>
          </a:prstGeom>
          <a:solidFill>
            <a:schemeClr val="bg1"/>
          </a:solidFill>
          <a:ln>
            <a:solidFill>
              <a:schemeClr val="bg1">
                <a:lumMod val="75000"/>
              </a:schemeClr>
            </a:solidFill>
          </a:ln>
        </p:spPr>
        <p:txBody>
          <a:bodyPr wrap="none" rtlCol="0">
            <a:spAutoFit/>
          </a:bodyPr>
          <a:lstStyle/>
          <a:p>
            <a:pPr algn="ctr"/>
            <a:r>
              <a:rPr lang="ja-JP" altLang="en-US" sz="1600" b="1" dirty="0" smtClean="0">
                <a:latin typeface="Meiryo UI" panose="020B0604030504040204" pitchFamily="50" charset="-128"/>
                <a:ea typeface="Meiryo UI" panose="020B0604030504040204" pitchFamily="50" charset="-128"/>
                <a:cs typeface="メイリオ" panose="020B0604030504040204" pitchFamily="50" charset="-128"/>
              </a:rPr>
              <a:t>小学校</a:t>
            </a:r>
            <a:endParaRPr kumimoji="1" lang="ja-JP" altLang="en-US" sz="12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22" name="テキスト ボックス 21"/>
          <p:cNvSpPr txBox="1"/>
          <p:nvPr/>
        </p:nvSpPr>
        <p:spPr>
          <a:xfrm>
            <a:off x="211089" y="889967"/>
            <a:ext cx="312906" cy="246221"/>
          </a:xfrm>
          <a:prstGeom prst="rect">
            <a:avLst/>
          </a:prstGeom>
          <a:noFill/>
        </p:spPr>
        <p:txBody>
          <a:bodyPr wrap="none" rtlCol="0">
            <a:spAutoFit/>
          </a:bodyPr>
          <a:lstStyle/>
          <a:p>
            <a:r>
              <a:rPr kumimoji="1" lang="ja-JP" altLang="en-US" sz="1000" dirty="0" smtClean="0"/>
              <a:t>人</a:t>
            </a:r>
            <a:endParaRPr kumimoji="1" lang="ja-JP" altLang="en-US" sz="1000" dirty="0"/>
          </a:p>
        </p:txBody>
      </p:sp>
      <p:sp>
        <p:nvSpPr>
          <p:cNvPr id="24" name="テキスト ボックス 23"/>
          <p:cNvSpPr txBox="1"/>
          <p:nvPr/>
        </p:nvSpPr>
        <p:spPr>
          <a:xfrm>
            <a:off x="509109" y="1116234"/>
            <a:ext cx="323165" cy="348813"/>
          </a:xfrm>
          <a:prstGeom prst="rect">
            <a:avLst/>
          </a:prstGeom>
          <a:noFill/>
        </p:spPr>
        <p:txBody>
          <a:bodyPr vert="vert270" wrap="none" rtlCol="0">
            <a:spAutoFit/>
          </a:bodyPr>
          <a:lstStyle/>
          <a:p>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12.5</a:t>
            </a:r>
            <a:endParaRPr kumimoji="1" lang="ja-JP" altLang="en-US" sz="9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311374" y="523703"/>
            <a:ext cx="3402657" cy="338554"/>
          </a:xfrm>
          <a:prstGeom prst="rect">
            <a:avLst/>
          </a:prstGeom>
        </p:spPr>
        <p:txBody>
          <a:bodyPr wrap="square">
            <a:spAutoFit/>
          </a:bodyPr>
          <a:lstStyle/>
          <a:p>
            <a:pPr lvl="0" algn="ctr"/>
            <a:r>
              <a:rPr lang="ja-JP" altLang="en-US" sz="1600" b="1" u="sng"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長期欠席生徒数</a:t>
            </a:r>
            <a:r>
              <a:rPr lang="ja-JP" altLang="en-US" sz="1200" u="sng"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（全児童千人あたり）</a:t>
            </a:r>
          </a:p>
        </p:txBody>
      </p:sp>
      <p:sp>
        <p:nvSpPr>
          <p:cNvPr id="29" name="テキスト ボックス 28"/>
          <p:cNvSpPr txBox="1"/>
          <p:nvPr/>
        </p:nvSpPr>
        <p:spPr>
          <a:xfrm>
            <a:off x="1535510" y="3832334"/>
            <a:ext cx="800219" cy="338554"/>
          </a:xfrm>
          <a:prstGeom prst="rect">
            <a:avLst/>
          </a:prstGeom>
          <a:solidFill>
            <a:schemeClr val="bg1"/>
          </a:solidFill>
          <a:ln>
            <a:solidFill>
              <a:schemeClr val="bg1">
                <a:lumMod val="75000"/>
              </a:schemeClr>
            </a:solidFill>
          </a:ln>
        </p:spPr>
        <p:txBody>
          <a:bodyPr wrap="none" rtlCol="0">
            <a:spAutoFit/>
          </a:bodyPr>
          <a:lstStyle/>
          <a:p>
            <a:pPr algn="ctr"/>
            <a:r>
              <a:rPr lang="ja-JP" altLang="en-US" sz="1600" b="1" dirty="0">
                <a:latin typeface="Meiryo UI" panose="020B0604030504040204" pitchFamily="50" charset="-128"/>
                <a:ea typeface="Meiryo UI" panose="020B0604030504040204" pitchFamily="50" charset="-128"/>
                <a:cs typeface="メイリオ" panose="020B0604030504040204" pitchFamily="50" charset="-128"/>
              </a:rPr>
              <a:t>中</a:t>
            </a:r>
            <a:r>
              <a:rPr lang="ja-JP" altLang="en-US" sz="1600" b="1" dirty="0" smtClean="0">
                <a:latin typeface="Meiryo UI" panose="020B0604030504040204" pitchFamily="50" charset="-128"/>
                <a:ea typeface="Meiryo UI" panose="020B0604030504040204" pitchFamily="50" charset="-128"/>
                <a:cs typeface="メイリオ" panose="020B0604030504040204" pitchFamily="50" charset="-128"/>
              </a:rPr>
              <a:t>学校</a:t>
            </a:r>
            <a:endParaRPr kumimoji="1" lang="ja-JP" altLang="en-US" sz="12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30" name="テキスト ボックス 29"/>
          <p:cNvSpPr txBox="1"/>
          <p:nvPr/>
        </p:nvSpPr>
        <p:spPr>
          <a:xfrm>
            <a:off x="484132" y="3769388"/>
            <a:ext cx="323165" cy="348813"/>
          </a:xfrm>
          <a:prstGeom prst="rect">
            <a:avLst/>
          </a:prstGeom>
          <a:noFill/>
        </p:spPr>
        <p:txBody>
          <a:bodyPr vert="vert270" wrap="none" rtlCol="0">
            <a:spAutoFit/>
          </a:bodyPr>
          <a:lstStyle/>
          <a:p>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52.0</a:t>
            </a:r>
            <a:endParaRPr kumimoji="1" lang="ja-JP" altLang="en-US" sz="9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207222" y="3578482"/>
            <a:ext cx="312906" cy="246221"/>
          </a:xfrm>
          <a:prstGeom prst="rect">
            <a:avLst/>
          </a:prstGeom>
          <a:noFill/>
        </p:spPr>
        <p:txBody>
          <a:bodyPr wrap="none" rtlCol="0">
            <a:spAutoFit/>
          </a:bodyPr>
          <a:lstStyle/>
          <a:p>
            <a:r>
              <a:rPr kumimoji="1" lang="ja-JP" altLang="en-US" sz="1000" dirty="0" smtClean="0"/>
              <a:t>人</a:t>
            </a:r>
            <a:endParaRPr kumimoji="1" lang="ja-JP" altLang="en-US" sz="1000" dirty="0"/>
          </a:p>
        </p:txBody>
      </p:sp>
      <p:sp>
        <p:nvSpPr>
          <p:cNvPr id="32" name="正方形/長方形 31"/>
          <p:cNvSpPr/>
          <p:nvPr/>
        </p:nvSpPr>
        <p:spPr>
          <a:xfrm>
            <a:off x="360666" y="6442590"/>
            <a:ext cx="3353365" cy="369332"/>
          </a:xfrm>
          <a:prstGeom prst="rect">
            <a:avLst/>
          </a:prstGeom>
        </p:spPr>
        <p:txBody>
          <a:bodyPr wrap="square">
            <a:spAutoFit/>
          </a:bodyPr>
          <a:lstStyle/>
          <a:p>
            <a:r>
              <a:rPr lang="ja-JP" altLang="en-US" sz="900" dirty="0" smtClean="0">
                <a:latin typeface="Meiryo UI" panose="020B0604030504040204" pitchFamily="50" charset="-128"/>
                <a:ea typeface="Meiryo UI" panose="020B0604030504040204" pitchFamily="50" charset="-128"/>
                <a:cs typeface="メイリオ" panose="020B0604030504040204" pitchFamily="50" charset="-128"/>
              </a:rPr>
              <a:t>出展：学校教育調査（平成</a:t>
            </a:r>
            <a:r>
              <a:rPr lang="en-US" altLang="ja-JP" sz="900" dirty="0" smtClean="0">
                <a:latin typeface="Meiryo UI" panose="020B0604030504040204" pitchFamily="50" charset="-128"/>
                <a:ea typeface="Meiryo UI" panose="020B0604030504040204" pitchFamily="50" charset="-128"/>
                <a:cs typeface="メイリオ" panose="020B0604030504040204" pitchFamily="50" charset="-128"/>
              </a:rPr>
              <a:t>25</a:t>
            </a:r>
            <a:r>
              <a:rPr lang="ja-JP" altLang="en-US" sz="900" dirty="0" smtClean="0">
                <a:latin typeface="Meiryo UI" panose="020B0604030504040204" pitchFamily="50" charset="-128"/>
                <a:ea typeface="Meiryo UI" panose="020B0604030504040204" pitchFamily="50" charset="-128"/>
                <a:cs typeface="メイリオ" panose="020B0604030504040204" pitchFamily="50" charset="-128"/>
              </a:rPr>
              <a:t>年度）</a:t>
            </a:r>
            <a:endParaRPr lang="en-US" altLang="ja-JP" sz="900" dirty="0" smtClean="0">
              <a:latin typeface="Meiryo UI" panose="020B0604030504040204" pitchFamily="50" charset="-128"/>
              <a:ea typeface="Meiryo UI" panose="020B0604030504040204" pitchFamily="50" charset="-128"/>
              <a:cs typeface="メイリオ" panose="020B0604030504040204" pitchFamily="50" charset="-128"/>
            </a:endParaRPr>
          </a:p>
          <a:p>
            <a:r>
              <a:rPr lang="en-US" altLang="ja-JP" sz="9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メイリオ" panose="020B0604030504040204" pitchFamily="50" charset="-128"/>
              </a:rPr>
              <a:t>「</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長期欠席生徒」とは，年度間に通算</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30</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日以上欠席した</a:t>
            </a:r>
            <a:r>
              <a:rPr lang="ja-JP" altLang="en-US" sz="900" dirty="0" smtClean="0">
                <a:latin typeface="Meiryo UI" panose="020B0604030504040204" pitchFamily="50" charset="-128"/>
                <a:ea typeface="Meiryo UI" panose="020B0604030504040204" pitchFamily="50" charset="-128"/>
                <a:cs typeface="メイリオ" panose="020B0604030504040204" pitchFamily="50" charset="-128"/>
              </a:rPr>
              <a:t>生徒</a:t>
            </a:r>
            <a:endParaRPr lang="ja-JP" altLang="en-US" sz="9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33" name="テキスト ボックス 32"/>
          <p:cNvSpPr txBox="1"/>
          <p:nvPr/>
        </p:nvSpPr>
        <p:spPr>
          <a:xfrm>
            <a:off x="4499992" y="764704"/>
            <a:ext cx="4066964" cy="923330"/>
          </a:xfrm>
          <a:prstGeom prst="rect">
            <a:avLst/>
          </a:prstGeom>
          <a:noFill/>
        </p:spPr>
        <p:txBody>
          <a:bodyPr wrap="square" rtlCol="0">
            <a:spAutoFit/>
          </a:bodyPr>
          <a:lstStyle/>
          <a:p>
            <a:pPr marL="285750" indent="-285750">
              <a:buFont typeface="Arial" pitchFamily="34" charset="0"/>
              <a:buChar char="•"/>
            </a:pP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大阪府（大阪市）</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は、長期欠席生徒数や児童虐待相談件数が多く、子どもをとりまく環境の改善が急がれる。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23454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4181747"/>
            <a:ext cx="3133725" cy="248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6267" y="4181747"/>
            <a:ext cx="3133725" cy="248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484784"/>
            <a:ext cx="3133725" cy="248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6267" y="1445443"/>
            <a:ext cx="3133725" cy="248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noProof="0" dirty="0" smtClean="0">
                <a:solidFill>
                  <a:srgbClr val="000000"/>
                </a:solidFill>
                <a:latin typeface="ＭＳ Ｐゴシック" pitchFamily="50" charset="-128"/>
                <a:ea typeface="Meiryo UI" pitchFamily="50" charset="-128"/>
                <a:cs typeface="Meiryo UI" pitchFamily="50" charset="-128"/>
              </a:rPr>
              <a:t>分野別の状況</a:t>
            </a:r>
            <a:r>
              <a:rPr kumimoji="0" lang="ja-JP" altLang="en-US" sz="2000" b="1"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　</a:t>
            </a:r>
            <a:r>
              <a:rPr kumimoji="0" lang="ja-JP" altLang="en-US" sz="200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＜③府民生活／治安状況＞</a:t>
            </a:r>
            <a:endParaRPr kumimoji="0" lang="ja-JP" altLang="en-US" sz="200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9" name="テキスト ボックス 8"/>
          <p:cNvSpPr txBox="1"/>
          <p:nvPr/>
        </p:nvSpPr>
        <p:spPr>
          <a:xfrm>
            <a:off x="503896" y="1529322"/>
            <a:ext cx="677108" cy="1708161"/>
          </a:xfrm>
          <a:prstGeom prst="rect">
            <a:avLst/>
          </a:prstGeom>
          <a:noFill/>
        </p:spPr>
        <p:txBody>
          <a:bodyPr vert="eaVert" wrap="none" rtlCol="0">
            <a:spAutoFit/>
          </a:bodyPr>
          <a:lstStyle/>
          <a:p>
            <a:pPr algn="ctr"/>
            <a:r>
              <a:rPr lang="ja-JP" altLang="en-US" dirty="0" smtClean="0">
                <a:latin typeface="HGP創英角ﾎﾟｯﾌﾟ体" panose="040B0A00000000000000" pitchFamily="50" charset="-128"/>
                <a:ea typeface="HGP創英角ﾎﾟｯﾌﾟ体" panose="040B0A00000000000000" pitchFamily="50" charset="-128"/>
              </a:rPr>
              <a:t>刑法犯認知件数</a:t>
            </a:r>
            <a:endParaRPr lang="en-US" altLang="ja-JP" dirty="0" smtClean="0">
              <a:latin typeface="HGP創英角ﾎﾟｯﾌﾟ体" panose="040B0A00000000000000" pitchFamily="50" charset="-128"/>
              <a:ea typeface="HGP創英角ﾎﾟｯﾌﾟ体" panose="040B0A00000000000000" pitchFamily="50" charset="-128"/>
            </a:endParaRPr>
          </a:p>
          <a:p>
            <a:pPr algn="ctr"/>
            <a:r>
              <a:rPr lang="ja-JP" altLang="en-US" sz="1400" dirty="0" smtClean="0">
                <a:latin typeface="HGP創英角ﾎﾟｯﾌﾟ体" panose="040B0A00000000000000" pitchFamily="50" charset="-128"/>
                <a:ea typeface="HGP創英角ﾎﾟｯﾌﾟ体" panose="040B0A00000000000000" pitchFamily="50" charset="-128"/>
              </a:rPr>
              <a:t>（人口千人</a:t>
            </a:r>
            <a:r>
              <a:rPr lang="ja-JP" altLang="en-US" sz="1400" dirty="0">
                <a:latin typeface="HGP創英角ﾎﾟｯﾌﾟ体" panose="040B0A00000000000000" pitchFamily="50" charset="-128"/>
                <a:ea typeface="HGP創英角ﾎﾟｯﾌﾟ体" panose="040B0A00000000000000" pitchFamily="50" charset="-128"/>
              </a:rPr>
              <a:t>あたり</a:t>
            </a:r>
            <a:r>
              <a:rPr lang="ja-JP" altLang="en-US" sz="1400" dirty="0" smtClean="0">
                <a:latin typeface="HGP創英角ﾎﾟｯﾌﾟ体" panose="040B0A00000000000000" pitchFamily="50" charset="-128"/>
                <a:ea typeface="HGP創英角ﾎﾟｯﾌﾟ体" panose="040B0A00000000000000" pitchFamily="50" charset="-128"/>
              </a:rPr>
              <a:t>）</a:t>
            </a:r>
            <a:endParaRPr kumimoji="1" lang="ja-JP" altLang="en-US" sz="1400" dirty="0">
              <a:latin typeface="HGP創英角ﾎﾟｯﾌﾟ体" panose="040B0A00000000000000" pitchFamily="50" charset="-128"/>
              <a:ea typeface="HGP創英角ﾎﾟｯﾌﾟ体" panose="040B0A00000000000000" pitchFamily="50" charset="-128"/>
            </a:endParaRPr>
          </a:p>
        </p:txBody>
      </p:sp>
      <p:sp>
        <p:nvSpPr>
          <p:cNvPr id="10" name="テキスト ボックス 9"/>
          <p:cNvSpPr txBox="1"/>
          <p:nvPr/>
        </p:nvSpPr>
        <p:spPr>
          <a:xfrm>
            <a:off x="1648882" y="3861048"/>
            <a:ext cx="2000869" cy="230832"/>
          </a:xfrm>
          <a:prstGeom prst="rect">
            <a:avLst/>
          </a:prstGeom>
          <a:noFill/>
        </p:spPr>
        <p:txBody>
          <a:bodyPr wrap="none" rtlCol="0">
            <a:spAutoFit/>
          </a:bodyPr>
          <a:lstStyle/>
          <a:p>
            <a:r>
              <a:rPr kumimoji="1" lang="ja-JP" altLang="en-US" sz="900" dirty="0" smtClean="0">
                <a:latin typeface="HGSｺﾞｼｯｸM" panose="020B0600000000000000" pitchFamily="50" charset="-128"/>
                <a:ea typeface="HGSｺﾞｼｯｸM" panose="020B0600000000000000" pitchFamily="50" charset="-128"/>
              </a:rPr>
              <a:t>出典：「犯罪統計</a:t>
            </a:r>
            <a:r>
              <a:rPr kumimoji="1" lang="en-US" altLang="ja-JP" sz="900" dirty="0" smtClean="0">
                <a:latin typeface="HGSｺﾞｼｯｸM" panose="020B0600000000000000" pitchFamily="50" charset="-128"/>
                <a:ea typeface="HGSｺﾞｼｯｸM" panose="020B0600000000000000" pitchFamily="50" charset="-128"/>
              </a:rPr>
              <a:t>H23</a:t>
            </a:r>
            <a:r>
              <a:rPr kumimoji="1" lang="ja-JP" altLang="en-US" sz="900" dirty="0" smtClean="0">
                <a:latin typeface="HGSｺﾞｼｯｸM" panose="020B0600000000000000" pitchFamily="50" charset="-128"/>
                <a:ea typeface="HGSｺﾞｼｯｸM" panose="020B0600000000000000" pitchFamily="50" charset="-128"/>
              </a:rPr>
              <a:t>」（警察庁）</a:t>
            </a:r>
            <a:endParaRPr kumimoji="1" lang="ja-JP" altLang="en-US" sz="900" dirty="0">
              <a:latin typeface="HGSｺﾞｼｯｸM" panose="020B0600000000000000" pitchFamily="50" charset="-128"/>
              <a:ea typeface="HGSｺﾞｼｯｸM" panose="020B0600000000000000" pitchFamily="50" charset="-128"/>
            </a:endParaRPr>
          </a:p>
        </p:txBody>
      </p:sp>
      <p:sp>
        <p:nvSpPr>
          <p:cNvPr id="15" name="テキスト ボックス 14"/>
          <p:cNvSpPr txBox="1"/>
          <p:nvPr/>
        </p:nvSpPr>
        <p:spPr>
          <a:xfrm>
            <a:off x="521026" y="4010287"/>
            <a:ext cx="630942" cy="1938993"/>
          </a:xfrm>
          <a:prstGeom prst="rect">
            <a:avLst/>
          </a:prstGeom>
          <a:noFill/>
        </p:spPr>
        <p:txBody>
          <a:bodyPr vert="eaVert" wrap="none" rtlCol="0">
            <a:spAutoFit/>
          </a:bodyPr>
          <a:lstStyle/>
          <a:p>
            <a:pPr algn="ctr"/>
            <a:r>
              <a:rPr lang="ja-JP" altLang="en-US" dirty="0" smtClean="0">
                <a:latin typeface="HGP創英角ﾎﾟｯﾌﾟ体" panose="040B0A00000000000000" pitchFamily="50" charset="-128"/>
                <a:ea typeface="HGP創英角ﾎﾟｯﾌﾟ体" panose="040B0A00000000000000" pitchFamily="50" charset="-128"/>
              </a:rPr>
              <a:t>少年刑法犯検挙数</a:t>
            </a:r>
            <a:endParaRPr lang="en-US" altLang="ja-JP" dirty="0" smtClean="0">
              <a:latin typeface="HGP創英角ﾎﾟｯﾌﾟ体" panose="040B0A00000000000000" pitchFamily="50" charset="-128"/>
              <a:ea typeface="HGP創英角ﾎﾟｯﾌﾟ体" panose="040B0A00000000000000" pitchFamily="50" charset="-128"/>
            </a:endParaRPr>
          </a:p>
          <a:p>
            <a:pPr algn="ctr"/>
            <a:r>
              <a:rPr lang="ja-JP" altLang="en-US" sz="1100" dirty="0" smtClean="0">
                <a:latin typeface="HGP創英角ﾎﾟｯﾌﾟ体" panose="040B0A00000000000000" pitchFamily="50" charset="-128"/>
                <a:ea typeface="HGP創英角ﾎﾟｯﾌﾟ体" panose="040B0A00000000000000" pitchFamily="50" charset="-128"/>
              </a:rPr>
              <a:t>（対象</a:t>
            </a:r>
            <a:r>
              <a:rPr lang="ja-JP" altLang="en-US" sz="1100" dirty="0">
                <a:latin typeface="HGP創英角ﾎﾟｯﾌﾟ体" panose="040B0A00000000000000" pitchFamily="50" charset="-128"/>
                <a:ea typeface="HGP創英角ﾎﾟｯﾌﾟ体" panose="040B0A00000000000000" pitchFamily="50" charset="-128"/>
              </a:rPr>
              <a:t>年連</a:t>
            </a:r>
            <a:r>
              <a:rPr lang="ja-JP" altLang="en-US" sz="1100" dirty="0" smtClean="0">
                <a:latin typeface="HGP創英角ﾎﾟｯﾌﾟ体" panose="040B0A00000000000000" pitchFamily="50" charset="-128"/>
                <a:ea typeface="HGP創英角ﾎﾟｯﾌﾟ体" panose="040B0A00000000000000" pitchFamily="50" charset="-128"/>
              </a:rPr>
              <a:t>人口千人あたり）</a:t>
            </a:r>
            <a:endParaRPr kumimoji="1" lang="ja-JP" altLang="en-US" sz="1100" dirty="0">
              <a:latin typeface="HGP創英角ﾎﾟｯﾌﾟ体" panose="040B0A00000000000000" pitchFamily="50" charset="-128"/>
              <a:ea typeface="HGP創英角ﾎﾟｯﾌﾟ体" panose="040B0A00000000000000" pitchFamily="50" charset="-128"/>
            </a:endParaRPr>
          </a:p>
        </p:txBody>
      </p:sp>
      <p:sp>
        <p:nvSpPr>
          <p:cNvPr id="17" name="テキスト ボックス 16"/>
          <p:cNvSpPr txBox="1"/>
          <p:nvPr/>
        </p:nvSpPr>
        <p:spPr>
          <a:xfrm>
            <a:off x="1619672" y="6636737"/>
            <a:ext cx="2462534" cy="230832"/>
          </a:xfrm>
          <a:prstGeom prst="rect">
            <a:avLst/>
          </a:prstGeom>
          <a:noFill/>
        </p:spPr>
        <p:txBody>
          <a:bodyPr wrap="none" rtlCol="0">
            <a:spAutoFit/>
          </a:bodyPr>
          <a:lstStyle/>
          <a:p>
            <a:r>
              <a:rPr kumimoji="1" lang="ja-JP" altLang="en-US" sz="900" dirty="0" smtClean="0">
                <a:latin typeface="HGSｺﾞｼｯｸM" panose="020B0600000000000000" pitchFamily="50" charset="-128"/>
                <a:ea typeface="HGSｺﾞｼｯｸM" panose="020B0600000000000000" pitchFamily="50" charset="-128"/>
              </a:rPr>
              <a:t>出典：「</a:t>
            </a:r>
            <a:r>
              <a:rPr lang="ja-JP" altLang="en-US" sz="900" dirty="0">
                <a:latin typeface="HGSｺﾞｼｯｸM" panose="020B0600000000000000" pitchFamily="50" charset="-128"/>
                <a:ea typeface="HGSｺﾞｼｯｸM" panose="020B0600000000000000" pitchFamily="50" charset="-128"/>
              </a:rPr>
              <a:t>社会</a:t>
            </a:r>
            <a:r>
              <a:rPr lang="ja-JP" altLang="en-US" sz="900" dirty="0" smtClean="0">
                <a:latin typeface="HGSｺﾞｼｯｸM" panose="020B0600000000000000" pitchFamily="50" charset="-128"/>
                <a:ea typeface="HGSｺﾞｼｯｸM" panose="020B0600000000000000" pitchFamily="50" charset="-128"/>
              </a:rPr>
              <a:t>生活統計</a:t>
            </a:r>
            <a:r>
              <a:rPr lang="ja-JP" altLang="en-US" sz="900" dirty="0">
                <a:latin typeface="HGSｺﾞｼｯｸM" panose="020B0600000000000000" pitchFamily="50" charset="-128"/>
                <a:ea typeface="HGSｺﾞｼｯｸM" panose="020B0600000000000000" pitchFamily="50" charset="-128"/>
              </a:rPr>
              <a:t>指標</a:t>
            </a:r>
            <a:r>
              <a:rPr kumimoji="1" lang="ja-JP" altLang="en-US" sz="900" dirty="0" smtClean="0">
                <a:latin typeface="HGSｺﾞｼｯｸM" panose="020B0600000000000000" pitchFamily="50" charset="-128"/>
                <a:ea typeface="HGSｺﾞｼｯｸM" panose="020B0600000000000000" pitchFamily="50" charset="-128"/>
              </a:rPr>
              <a:t>」</a:t>
            </a:r>
            <a:r>
              <a:rPr kumimoji="1" lang="en-US" altLang="ja-JP" sz="900" dirty="0" smtClean="0">
                <a:latin typeface="HGSｺﾞｼｯｸM" panose="020B0600000000000000" pitchFamily="50" charset="-128"/>
                <a:ea typeface="HGSｺﾞｼｯｸM" panose="020B0600000000000000" pitchFamily="50" charset="-128"/>
              </a:rPr>
              <a:t>H23</a:t>
            </a:r>
            <a:r>
              <a:rPr kumimoji="1" lang="ja-JP" altLang="en-US" sz="900" dirty="0" smtClean="0">
                <a:latin typeface="HGSｺﾞｼｯｸM" panose="020B0600000000000000" pitchFamily="50" charset="-128"/>
                <a:ea typeface="HGSｺﾞｼｯｸM" panose="020B0600000000000000" pitchFamily="50" charset="-128"/>
              </a:rPr>
              <a:t>（総務省）</a:t>
            </a:r>
            <a:endParaRPr kumimoji="1" lang="ja-JP" altLang="en-US" sz="900" dirty="0">
              <a:latin typeface="HGSｺﾞｼｯｸM" panose="020B0600000000000000" pitchFamily="50" charset="-128"/>
              <a:ea typeface="HGSｺﾞｼｯｸM" panose="020B0600000000000000" pitchFamily="50" charset="-128"/>
            </a:endParaRPr>
          </a:p>
        </p:txBody>
      </p:sp>
      <p:sp>
        <p:nvSpPr>
          <p:cNvPr id="18" name="正方形/長方形 17"/>
          <p:cNvSpPr/>
          <p:nvPr/>
        </p:nvSpPr>
        <p:spPr>
          <a:xfrm>
            <a:off x="5167812" y="1114280"/>
            <a:ext cx="2628000" cy="28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a:latin typeface="Meiryo UI" pitchFamily="50" charset="-128"/>
                <a:ea typeface="Meiryo UI" pitchFamily="50" charset="-128"/>
                <a:cs typeface="Meiryo UI" pitchFamily="50" charset="-128"/>
              </a:rPr>
              <a:t>政令</a:t>
            </a:r>
            <a:r>
              <a:rPr lang="ja-JP" altLang="en-US" sz="1600" b="1" dirty="0" smtClean="0">
                <a:latin typeface="Meiryo UI" pitchFamily="50" charset="-128"/>
                <a:ea typeface="Meiryo UI" pitchFamily="50" charset="-128"/>
                <a:cs typeface="Meiryo UI" pitchFamily="50" charset="-128"/>
              </a:rPr>
              <a:t>市と特別区部</a:t>
            </a:r>
            <a:endParaRPr kumimoji="1" lang="ja-JP" altLang="en-US" sz="1600" b="1" dirty="0">
              <a:latin typeface="Meiryo UI" pitchFamily="50" charset="-128"/>
              <a:ea typeface="Meiryo UI" pitchFamily="50" charset="-128"/>
              <a:cs typeface="Meiryo UI" pitchFamily="50" charset="-128"/>
            </a:endParaRPr>
          </a:p>
        </p:txBody>
      </p:sp>
      <p:sp>
        <p:nvSpPr>
          <p:cNvPr id="19" name="正方形/長方形 18"/>
          <p:cNvSpPr/>
          <p:nvPr/>
        </p:nvSpPr>
        <p:spPr>
          <a:xfrm>
            <a:off x="1728016" y="1124776"/>
            <a:ext cx="2700000" cy="28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latin typeface="Meiryo UI" pitchFamily="50" charset="-128"/>
                <a:ea typeface="Meiryo UI" pitchFamily="50" charset="-128"/>
                <a:cs typeface="Meiryo UI" pitchFamily="50" charset="-128"/>
              </a:rPr>
              <a:t>都道府県</a:t>
            </a:r>
            <a:endParaRPr kumimoji="1" lang="ja-JP" altLang="en-US" sz="1600" b="1" dirty="0">
              <a:latin typeface="Meiryo UI" pitchFamily="50" charset="-128"/>
              <a:ea typeface="Meiryo UI" pitchFamily="50" charset="-128"/>
              <a:cs typeface="Meiryo UI" pitchFamily="50" charset="-128"/>
            </a:endParaRPr>
          </a:p>
        </p:txBody>
      </p:sp>
      <p:sp>
        <p:nvSpPr>
          <p:cNvPr id="16" name="スライド番号プレースホルダー 2"/>
          <p:cNvSpPr txBox="1">
            <a:spLocks/>
          </p:cNvSpPr>
          <p:nvPr/>
        </p:nvSpPr>
        <p:spPr bwMode="auto">
          <a:xfrm>
            <a:off x="8777288" y="6633724"/>
            <a:ext cx="360362" cy="252412"/>
          </a:xfrm>
          <a:prstGeom prst="rect">
            <a:avLst/>
          </a:prstGeom>
          <a:ln>
            <a:miter lim="800000"/>
            <a:headEnd/>
            <a:tailEnd/>
          </a:ln>
        </p:spPr>
        <p:txBody>
          <a:bodyPr vert="horz" wrap="square" lIns="91440" tIns="45720" rIns="91440" bIns="45720" numCol="1" rtlCol="0" anchor="ctr" anchorCtr="0" compatLnSpc="1">
            <a:prstTxWarp prst="textNoShape">
              <a:avLst/>
            </a:prstTxWarp>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defRPr/>
            </a:pPr>
            <a:fld id="{89D431EB-B517-420B-942D-5A5711DC131B}" type="slidenum">
              <a:rPr lang="ja-JP" altLang="en-US" smtClean="0">
                <a:solidFill>
                  <a:srgbClr val="898989"/>
                </a:solidFill>
              </a:rPr>
              <a:pPr fontAlgn="base">
                <a:spcBef>
                  <a:spcPct val="0"/>
                </a:spcBef>
                <a:spcAft>
                  <a:spcPct val="0"/>
                </a:spcAft>
                <a:defRPr/>
              </a:pPr>
              <a:t>27</a:t>
            </a:fld>
            <a:endParaRPr lang="en-US" altLang="ja-JP" dirty="0">
              <a:solidFill>
                <a:srgbClr val="898989"/>
              </a:solidFill>
            </a:endParaRPr>
          </a:p>
        </p:txBody>
      </p:sp>
      <p:sp>
        <p:nvSpPr>
          <p:cNvPr id="20" name="テキスト ボックス 19"/>
          <p:cNvSpPr txBox="1"/>
          <p:nvPr/>
        </p:nvSpPr>
        <p:spPr>
          <a:xfrm>
            <a:off x="611560" y="476672"/>
            <a:ext cx="7272808" cy="646331"/>
          </a:xfrm>
          <a:prstGeom prst="rect">
            <a:avLst/>
          </a:prstGeom>
          <a:noFill/>
        </p:spPr>
        <p:txBody>
          <a:bodyPr wrap="square" rtlCol="0">
            <a:spAutoFit/>
          </a:bodyPr>
          <a:lstStyle/>
          <a:p>
            <a:pPr marL="285750" indent="-285750">
              <a:buFont typeface="Arial" pitchFamily="34" charset="0"/>
              <a:buChar char="•"/>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刑法犯認知件数、少年刑法犯検挙数とも、大阪府は相対的に高く、特に大阪市で高い。</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1365950" y="1268760"/>
            <a:ext cx="325730" cy="261610"/>
          </a:xfrm>
          <a:prstGeom prst="rect">
            <a:avLst/>
          </a:prstGeom>
          <a:noFill/>
        </p:spPr>
        <p:txBody>
          <a:bodyPr wrap="none" rtlCol="0">
            <a:spAutoFit/>
          </a:bodyPr>
          <a:lstStyle/>
          <a:p>
            <a:r>
              <a:rPr kumimoji="1" lang="ja-JP" altLang="en-US" sz="1100" dirty="0" smtClean="0"/>
              <a:t>件</a:t>
            </a:r>
            <a:endParaRPr kumimoji="1" lang="ja-JP" altLang="en-US" sz="1100" dirty="0"/>
          </a:p>
        </p:txBody>
      </p:sp>
      <p:sp>
        <p:nvSpPr>
          <p:cNvPr id="21" name="テキスト ボックス 20"/>
          <p:cNvSpPr txBox="1"/>
          <p:nvPr/>
        </p:nvSpPr>
        <p:spPr>
          <a:xfrm>
            <a:off x="4822334" y="1268760"/>
            <a:ext cx="325730" cy="261610"/>
          </a:xfrm>
          <a:prstGeom prst="rect">
            <a:avLst/>
          </a:prstGeom>
          <a:noFill/>
        </p:spPr>
        <p:txBody>
          <a:bodyPr wrap="none" rtlCol="0">
            <a:spAutoFit/>
          </a:bodyPr>
          <a:lstStyle/>
          <a:p>
            <a:r>
              <a:rPr kumimoji="1" lang="ja-JP" altLang="en-US" sz="1100" dirty="0" smtClean="0"/>
              <a:t>件</a:t>
            </a:r>
            <a:endParaRPr kumimoji="1" lang="ja-JP" altLang="en-US" sz="1100" dirty="0"/>
          </a:p>
        </p:txBody>
      </p:sp>
      <p:sp>
        <p:nvSpPr>
          <p:cNvPr id="22" name="テキスト ボックス 21"/>
          <p:cNvSpPr txBox="1"/>
          <p:nvPr/>
        </p:nvSpPr>
        <p:spPr>
          <a:xfrm>
            <a:off x="1359350" y="3987188"/>
            <a:ext cx="325730" cy="261610"/>
          </a:xfrm>
          <a:prstGeom prst="rect">
            <a:avLst/>
          </a:prstGeom>
          <a:noFill/>
        </p:spPr>
        <p:txBody>
          <a:bodyPr wrap="none" rtlCol="0">
            <a:spAutoFit/>
          </a:bodyPr>
          <a:lstStyle/>
          <a:p>
            <a:r>
              <a:rPr kumimoji="1" lang="ja-JP" altLang="en-US" sz="1100" dirty="0" smtClean="0"/>
              <a:t>件</a:t>
            </a:r>
            <a:endParaRPr kumimoji="1" lang="ja-JP" altLang="en-US" sz="1100" dirty="0"/>
          </a:p>
        </p:txBody>
      </p:sp>
      <p:sp>
        <p:nvSpPr>
          <p:cNvPr id="23" name="テキスト ボックス 22"/>
          <p:cNvSpPr txBox="1"/>
          <p:nvPr/>
        </p:nvSpPr>
        <p:spPr>
          <a:xfrm>
            <a:off x="4815734" y="3987188"/>
            <a:ext cx="325730" cy="261610"/>
          </a:xfrm>
          <a:prstGeom prst="rect">
            <a:avLst/>
          </a:prstGeom>
          <a:noFill/>
        </p:spPr>
        <p:txBody>
          <a:bodyPr wrap="none" rtlCol="0">
            <a:spAutoFit/>
          </a:bodyPr>
          <a:lstStyle/>
          <a:p>
            <a:r>
              <a:rPr kumimoji="1" lang="ja-JP" altLang="en-US" sz="1100" dirty="0" smtClean="0"/>
              <a:t>件</a:t>
            </a:r>
            <a:endParaRPr kumimoji="1" lang="ja-JP" altLang="en-US" sz="1100" dirty="0"/>
          </a:p>
        </p:txBody>
      </p:sp>
    </p:spTree>
    <p:extLst>
      <p:ext uri="{BB962C8B-B14F-4D97-AF65-F5344CB8AC3E}">
        <p14:creationId xmlns:p14="http://schemas.microsoft.com/office/powerpoint/2010/main" val="31051045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9577" y="2630636"/>
            <a:ext cx="3852863" cy="382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976" y="836712"/>
            <a:ext cx="3780000" cy="248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スライド番号プレースホルダー 2"/>
          <p:cNvSpPr txBox="1">
            <a:spLocks/>
          </p:cNvSpPr>
          <p:nvPr/>
        </p:nvSpPr>
        <p:spPr bwMode="auto">
          <a:xfrm>
            <a:off x="8764730" y="6583497"/>
            <a:ext cx="360362" cy="252412"/>
          </a:xfrm>
          <a:prstGeom prst="rect">
            <a:avLst/>
          </a:prstGeom>
          <a:ln>
            <a:miter lim="800000"/>
            <a:headEnd/>
            <a:tailEnd/>
          </a:ln>
        </p:spPr>
        <p:txBody>
          <a:bodyPr vert="horz" wrap="square" lIns="91440" tIns="45720" rIns="91440" bIns="45720" numCol="1" rtlCol="0" anchor="ctr" anchorCtr="0" compatLnSpc="1">
            <a:prstTxWarp prst="textNoShape">
              <a:avLst/>
            </a:prstTxWarp>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defRPr/>
            </a:pPr>
            <a:fld id="{89D431EB-B517-420B-942D-5A5711DC131B}" type="slidenum">
              <a:rPr lang="ja-JP" altLang="en-US" smtClean="0">
                <a:solidFill>
                  <a:srgbClr val="898989"/>
                </a:solidFill>
              </a:rPr>
              <a:pPr fontAlgn="base">
                <a:spcBef>
                  <a:spcPct val="0"/>
                </a:spcBef>
                <a:spcAft>
                  <a:spcPct val="0"/>
                </a:spcAft>
                <a:defRPr/>
              </a:pPr>
              <a:t>28</a:t>
            </a:fld>
            <a:endParaRPr lang="en-US" altLang="ja-JP" dirty="0">
              <a:solidFill>
                <a:srgbClr val="898989"/>
              </a:solidFill>
            </a:endParaRPr>
          </a:p>
        </p:txBody>
      </p:sp>
      <p:sp>
        <p:nvSpPr>
          <p:cNvPr id="6" name="正方形/長方形 5"/>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noProof="0" dirty="0" smtClean="0">
                <a:solidFill>
                  <a:srgbClr val="000000"/>
                </a:solidFill>
                <a:latin typeface="ＭＳ Ｐゴシック" pitchFamily="50" charset="-128"/>
                <a:ea typeface="Meiryo UI" pitchFamily="50" charset="-128"/>
                <a:cs typeface="Meiryo UI" pitchFamily="50" charset="-128"/>
              </a:rPr>
              <a:t>分野別の状況</a:t>
            </a:r>
            <a:r>
              <a:rPr kumimoji="0" lang="ja-JP" altLang="en-US" sz="2000" b="1"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　</a:t>
            </a:r>
            <a:r>
              <a:rPr kumimoji="0" lang="ja-JP" altLang="en-US" sz="200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④都市活力</a:t>
            </a:r>
            <a:r>
              <a:rPr kumimoji="0" lang="ja-JP" altLang="en-US" sz="200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／インバウンド＞</a:t>
            </a:r>
            <a:endParaRPr kumimoji="0" lang="ja-JP" altLang="en-US" sz="200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9" name="テキスト ボックス 8"/>
          <p:cNvSpPr txBox="1"/>
          <p:nvPr/>
        </p:nvSpPr>
        <p:spPr>
          <a:xfrm>
            <a:off x="4644008" y="1052736"/>
            <a:ext cx="4120722" cy="923330"/>
          </a:xfrm>
          <a:prstGeom prst="rect">
            <a:avLst/>
          </a:prstGeom>
          <a:noFill/>
        </p:spPr>
        <p:txBody>
          <a:bodyPr wrap="square" rtlCol="0">
            <a:spAutoFit/>
          </a:bodyPr>
          <a:lstStyle/>
          <a:p>
            <a:pPr marL="285750" indent="-285750">
              <a:buFont typeface="Arial" pitchFamily="34" charset="0"/>
              <a:buChar char="•"/>
            </a:pP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大阪で</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は外国人客数が増加傾向にあり、ホテルの客室稼働率も</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80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％を超え、東京を凌ぐ高い水準となっている。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5428883" y="2441956"/>
            <a:ext cx="2492990" cy="307777"/>
          </a:xfrm>
          <a:prstGeom prst="rect">
            <a:avLst/>
          </a:prstGeom>
          <a:noFill/>
        </p:spPr>
        <p:txBody>
          <a:bodyPr wrap="none" rtlCol="0">
            <a:spAutoFit/>
          </a:bodyPr>
          <a:lstStyle/>
          <a:p>
            <a:r>
              <a:rPr kumimoji="1" lang="ja-JP" altLang="en-US" sz="1400" b="1" dirty="0" smtClean="0">
                <a:latin typeface="Meiryo UI" pitchFamily="50" charset="-128"/>
                <a:ea typeface="Meiryo UI" pitchFamily="50" charset="-128"/>
                <a:cs typeface="Meiryo UI" pitchFamily="50" charset="-128"/>
              </a:rPr>
              <a:t>タイプ別客室稼働率　</a:t>
            </a:r>
            <a:r>
              <a:rPr kumimoji="1" lang="en-US" altLang="ja-JP" sz="1400" b="1" dirty="0" smtClean="0">
                <a:latin typeface="Meiryo UI" pitchFamily="50" charset="-128"/>
                <a:ea typeface="Meiryo UI" pitchFamily="50" charset="-128"/>
                <a:cs typeface="Meiryo UI" pitchFamily="50" charset="-128"/>
              </a:rPr>
              <a:t>2014</a:t>
            </a:r>
            <a:r>
              <a:rPr kumimoji="1" lang="ja-JP" altLang="en-US" sz="1400" b="1" dirty="0" smtClean="0">
                <a:latin typeface="Meiryo UI" pitchFamily="50" charset="-128"/>
                <a:ea typeface="Meiryo UI" pitchFamily="50" charset="-128"/>
                <a:cs typeface="Meiryo UI" pitchFamily="50" charset="-128"/>
              </a:rPr>
              <a:t>年</a:t>
            </a:r>
            <a:endParaRPr kumimoji="1" lang="ja-JP" altLang="en-US" sz="1400" b="1" dirty="0">
              <a:latin typeface="Meiryo UI" pitchFamily="50" charset="-128"/>
              <a:ea typeface="Meiryo UI" pitchFamily="50" charset="-128"/>
              <a:cs typeface="Meiryo UI" pitchFamily="50" charset="-128"/>
            </a:endParaRPr>
          </a:p>
        </p:txBody>
      </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3532206"/>
            <a:ext cx="3816424" cy="3137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 Box 15"/>
          <p:cNvSpPr txBox="1">
            <a:spLocks noChangeArrowheads="1"/>
          </p:cNvSpPr>
          <p:nvPr/>
        </p:nvSpPr>
        <p:spPr bwMode="auto">
          <a:xfrm>
            <a:off x="5061766" y="6495150"/>
            <a:ext cx="2431922" cy="301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7030A0"/>
                </a:solidFill>
                <a:miter lim="800000"/>
                <a:headEnd/>
                <a:tailEnd/>
              </a14:hiddenLine>
            </a:ext>
          </a:extLst>
        </p:spPr>
        <p:txBody>
          <a:bodyPr vert="horz" wrap="square" lIns="74295" tIns="8890" rIns="74295" bIns="8890" numCol="1" anchor="t" anchorCtr="0" compatLnSpc="1">
            <a:prstTxWarp prst="textNoShape">
              <a:avLst/>
            </a:prstTxWarp>
          </a:bodyPr>
          <a:lstStyle/>
          <a:p>
            <a:pPr lvl="0" fontAlgn="base">
              <a:spcBef>
                <a:spcPct val="0"/>
              </a:spcBef>
              <a:spcAft>
                <a:spcPct val="0"/>
              </a:spcAft>
            </a:pPr>
            <a:r>
              <a:rPr kumimoji="1" lang="ja-JP" altLang="ja-JP" sz="800" b="0" i="0" u="none" strike="noStrike" cap="none" normalizeH="0" baseline="0" dirty="0" smtClean="0">
                <a:ln>
                  <a:noFill/>
                </a:ln>
                <a:solidFill>
                  <a:schemeClr val="tx1"/>
                </a:solidFill>
                <a:effectLst/>
                <a:latin typeface="ＭＳ ゴシック" pitchFamily="49" charset="-128"/>
                <a:ea typeface="ＭＳ ゴシック" pitchFamily="49" charset="-128"/>
                <a:cs typeface="Century" pitchFamily="18" charset="0"/>
              </a:rPr>
              <a:t>出典：</a:t>
            </a:r>
            <a:r>
              <a:rPr lang="zh-TW" altLang="en-US" sz="800" dirty="0">
                <a:latin typeface="ＭＳ ゴシック" pitchFamily="49" charset="-128"/>
                <a:ea typeface="ＭＳ ゴシック" pitchFamily="49" charset="-128"/>
                <a:cs typeface="Century" pitchFamily="18" charset="0"/>
              </a:rPr>
              <a:t>観光庁「宿泊旅行統計調査</a:t>
            </a:r>
            <a:r>
              <a:rPr lang="zh-TW" altLang="en-US" sz="800" dirty="0" smtClean="0">
                <a:latin typeface="ＭＳ ゴシック" pitchFamily="49" charset="-128"/>
                <a:ea typeface="ＭＳ ゴシック" pitchFamily="49" charset="-128"/>
                <a:cs typeface="Century" pitchFamily="18" charset="0"/>
              </a:rPr>
              <a:t>」</a:t>
            </a:r>
            <a:r>
              <a:rPr lang="en-US" altLang="ja-JP" sz="800" dirty="0" smtClean="0">
                <a:latin typeface="ＭＳ ゴシック" pitchFamily="49" charset="-128"/>
                <a:ea typeface="ＭＳ ゴシック" pitchFamily="49" charset="-128"/>
                <a:cs typeface="Century" pitchFamily="18" charset="0"/>
              </a:rPr>
              <a:t>2014(H26)</a:t>
            </a:r>
            <a:r>
              <a:rPr lang="zh-TW" altLang="en-US" sz="800" dirty="0" smtClean="0">
                <a:latin typeface="ＭＳ ゴシック" pitchFamily="49" charset="-128"/>
                <a:ea typeface="ＭＳ ゴシック" pitchFamily="49" charset="-128"/>
                <a:cs typeface="Century" pitchFamily="18" charset="0"/>
              </a:rPr>
              <a:t>年</a:t>
            </a:r>
            <a:endParaRPr lang="en-US" altLang="zh-TW" sz="800" dirty="0" smtClean="0">
              <a:latin typeface="ＭＳ ゴシック" pitchFamily="49" charset="-128"/>
              <a:ea typeface="ＭＳ ゴシック" pitchFamily="49" charset="-128"/>
              <a:cs typeface="Century" pitchFamily="18" charset="0"/>
            </a:endParaRPr>
          </a:p>
          <a:p>
            <a:pPr fontAlgn="base">
              <a:spcBef>
                <a:spcPct val="0"/>
              </a:spcBef>
              <a:spcAft>
                <a:spcPct val="0"/>
              </a:spcAft>
            </a:pPr>
            <a:r>
              <a:rPr lang="en-US" altLang="ja-JP" sz="800" dirty="0">
                <a:latin typeface="ＭＳ ゴシック" pitchFamily="49" charset="-128"/>
                <a:ea typeface="ＭＳ ゴシック" pitchFamily="49" charset="-128"/>
                <a:cs typeface="Century" pitchFamily="18" charset="0"/>
              </a:rPr>
              <a:t>※</a:t>
            </a:r>
            <a:r>
              <a:rPr lang="ja-JP" altLang="en-US" sz="800" dirty="0">
                <a:latin typeface="ＭＳ ゴシック" pitchFamily="49" charset="-128"/>
                <a:ea typeface="ＭＳ ゴシック" pitchFamily="49" charset="-128"/>
                <a:cs typeface="Century" pitchFamily="18" charset="0"/>
              </a:rPr>
              <a:t>　従業員数</a:t>
            </a:r>
            <a:r>
              <a:rPr lang="en-US" altLang="ja-JP" sz="800" dirty="0">
                <a:latin typeface="ＭＳ ゴシック" pitchFamily="49" charset="-128"/>
                <a:ea typeface="ＭＳ ゴシック" pitchFamily="49" charset="-128"/>
                <a:cs typeface="Century" pitchFamily="18" charset="0"/>
              </a:rPr>
              <a:t>10</a:t>
            </a:r>
            <a:r>
              <a:rPr lang="ja-JP" altLang="en-US" sz="800" dirty="0">
                <a:latin typeface="ＭＳ ゴシック" pitchFamily="49" charset="-128"/>
                <a:ea typeface="ＭＳ ゴシック" pitchFamily="49" charset="-128"/>
                <a:cs typeface="Century" pitchFamily="18" charset="0"/>
              </a:rPr>
              <a:t>人以下の施設については抽出</a:t>
            </a:r>
            <a:r>
              <a:rPr lang="ja-JP" altLang="en-US" sz="800" dirty="0" smtClean="0">
                <a:latin typeface="ＭＳ ゴシック" pitchFamily="49" charset="-128"/>
                <a:ea typeface="ＭＳ ゴシック" pitchFamily="49" charset="-128"/>
                <a:cs typeface="Century" pitchFamily="18" charset="0"/>
              </a:rPr>
              <a:t>調査</a:t>
            </a:r>
            <a:endParaRPr lang="zh-TW" altLang="en-US" sz="800" dirty="0">
              <a:latin typeface="ＭＳ ゴシック" pitchFamily="49" charset="-128"/>
              <a:ea typeface="ＭＳ ゴシック" pitchFamily="49" charset="-128"/>
              <a:cs typeface="Century" pitchFamily="18" charset="0"/>
            </a:endParaRPr>
          </a:p>
        </p:txBody>
      </p:sp>
      <p:sp>
        <p:nvSpPr>
          <p:cNvPr id="2" name="円/楕円 1"/>
          <p:cNvSpPr/>
          <p:nvPr/>
        </p:nvSpPr>
        <p:spPr>
          <a:xfrm>
            <a:off x="7050343" y="3086114"/>
            <a:ext cx="457200" cy="334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7035424" y="5360053"/>
            <a:ext cx="468000" cy="25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1475656" y="565268"/>
            <a:ext cx="1950820" cy="307777"/>
          </a:xfrm>
          <a:prstGeom prst="rect">
            <a:avLst/>
          </a:prstGeom>
        </p:spPr>
        <p:txBody>
          <a:bodyPr wrap="square">
            <a:spAutoFit/>
          </a:bodyPr>
          <a:lstStyle/>
          <a:p>
            <a:pPr marL="177800" indent="-177800"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外国人旅行者数</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Text Box 15"/>
          <p:cNvSpPr txBox="1">
            <a:spLocks noChangeArrowheads="1"/>
          </p:cNvSpPr>
          <p:nvPr/>
        </p:nvSpPr>
        <p:spPr bwMode="auto">
          <a:xfrm>
            <a:off x="827584" y="3229564"/>
            <a:ext cx="288032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7030A0"/>
                </a:solidFill>
                <a:miter lim="800000"/>
                <a:headEnd/>
                <a:tailEnd/>
              </a14:hiddenLine>
            </a:ext>
          </a:extLst>
        </p:spPr>
        <p:txBody>
          <a:bodyPr vert="horz" wrap="square" lIns="74295" tIns="8890" rIns="74295" bIns="88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dirty="0" smtClean="0">
                <a:ln>
                  <a:noFill/>
                </a:ln>
                <a:solidFill>
                  <a:schemeClr val="tx1"/>
                </a:solidFill>
                <a:effectLst/>
                <a:latin typeface="ＭＳ ゴシック" pitchFamily="49" charset="-128"/>
                <a:ea typeface="ＭＳ ゴシック" pitchFamily="49" charset="-128"/>
                <a:cs typeface="Century" pitchFamily="18" charset="0"/>
              </a:rPr>
              <a:t>出典：</a:t>
            </a:r>
            <a:r>
              <a:rPr kumimoji="1" lang="ja-JP" altLang="en-US" sz="800" b="0" i="0" u="none" strike="noStrike" cap="none" normalizeH="0" baseline="0" dirty="0" smtClean="0">
                <a:ln>
                  <a:noFill/>
                </a:ln>
                <a:solidFill>
                  <a:schemeClr val="tx1"/>
                </a:solidFill>
                <a:effectLst/>
                <a:latin typeface="ＭＳ ゴシック" pitchFamily="49" charset="-128"/>
                <a:ea typeface="ＭＳ ゴシック" pitchFamily="49" charset="-128"/>
                <a:cs typeface="Century" pitchFamily="18" charset="0"/>
              </a:rPr>
              <a:t>大阪府府民文化部</a:t>
            </a:r>
            <a:endParaRPr kumimoji="1" lang="ja-JP" altLang="en-US" sz="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2" name="Text Box 15"/>
          <p:cNvSpPr txBox="1">
            <a:spLocks noChangeArrowheads="1"/>
          </p:cNvSpPr>
          <p:nvPr/>
        </p:nvSpPr>
        <p:spPr bwMode="auto">
          <a:xfrm>
            <a:off x="841232" y="6644669"/>
            <a:ext cx="302749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7030A0"/>
                </a:solidFill>
                <a:miter lim="800000"/>
                <a:headEnd/>
                <a:tailEnd/>
              </a14:hiddenLine>
            </a:ext>
          </a:extLst>
        </p:spPr>
        <p:txBody>
          <a:bodyPr vert="horz" wrap="square" lIns="74295" tIns="8890" rIns="74295" bIns="88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dirty="0" smtClean="0">
                <a:ln>
                  <a:noFill/>
                </a:ln>
                <a:solidFill>
                  <a:schemeClr val="tx1"/>
                </a:solidFill>
                <a:effectLst/>
                <a:latin typeface="ＭＳ ゴシック" pitchFamily="49" charset="-128"/>
                <a:ea typeface="ＭＳ ゴシック" pitchFamily="49" charset="-128"/>
                <a:cs typeface="Century" pitchFamily="18" charset="0"/>
              </a:rPr>
              <a:t>出典：</a:t>
            </a:r>
            <a:r>
              <a:rPr kumimoji="1" lang="ja-JP" altLang="en-US" sz="800" b="0" i="0" u="none" strike="noStrike" cap="none" normalizeH="0" baseline="0" dirty="0" smtClean="0">
                <a:ln>
                  <a:noFill/>
                </a:ln>
                <a:solidFill>
                  <a:schemeClr val="tx1"/>
                </a:solidFill>
                <a:effectLst/>
                <a:latin typeface="ＭＳ ゴシック" pitchFamily="49" charset="-128"/>
                <a:ea typeface="ＭＳ ゴシック" pitchFamily="49" charset="-128"/>
                <a:cs typeface="Century" pitchFamily="18" charset="0"/>
              </a:rPr>
              <a:t>観光庁「宿泊旅行統計調査」より大阪府企画室作成　</a:t>
            </a:r>
            <a:endParaRPr kumimoji="1" lang="ja-JP" altLang="en-US" sz="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cxnSp>
        <p:nvCxnSpPr>
          <p:cNvPr id="7" name="直線矢印コネクタ 6"/>
          <p:cNvCxnSpPr/>
          <p:nvPr/>
        </p:nvCxnSpPr>
        <p:spPr>
          <a:xfrm flipV="1">
            <a:off x="3207180" y="2130689"/>
            <a:ext cx="936000" cy="280585"/>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4957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2"/>
          <p:cNvSpPr txBox="1">
            <a:spLocks/>
          </p:cNvSpPr>
          <p:nvPr/>
        </p:nvSpPr>
        <p:spPr bwMode="auto">
          <a:xfrm>
            <a:off x="8777288" y="6633724"/>
            <a:ext cx="360362" cy="252412"/>
          </a:xfrm>
          <a:prstGeom prst="rect">
            <a:avLst/>
          </a:prstGeom>
          <a:ln>
            <a:miter lim="800000"/>
            <a:headEnd/>
            <a:tailEnd/>
          </a:ln>
        </p:spPr>
        <p:txBody>
          <a:bodyPr vert="horz" wrap="square" lIns="91440" tIns="45720" rIns="91440" bIns="45720" numCol="1" rtlCol="0" anchor="ctr" anchorCtr="0" compatLnSpc="1">
            <a:prstTxWarp prst="textNoShape">
              <a:avLst/>
            </a:prstTxWarp>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defRPr/>
            </a:pPr>
            <a:fld id="{89D431EB-B517-420B-942D-5A5711DC131B}" type="slidenum">
              <a:rPr lang="ja-JP" altLang="en-US" smtClean="0">
                <a:solidFill>
                  <a:srgbClr val="898989"/>
                </a:solidFill>
              </a:rPr>
              <a:pPr fontAlgn="base">
                <a:spcBef>
                  <a:spcPct val="0"/>
                </a:spcBef>
                <a:spcAft>
                  <a:spcPct val="0"/>
                </a:spcAft>
                <a:defRPr/>
              </a:pPr>
              <a:t>29</a:t>
            </a:fld>
            <a:endParaRPr lang="en-US" altLang="ja-JP" dirty="0">
              <a:solidFill>
                <a:srgbClr val="898989"/>
              </a:solidFill>
            </a:endParaRPr>
          </a:p>
        </p:txBody>
      </p:sp>
      <p:sp>
        <p:nvSpPr>
          <p:cNvPr id="6" name="正方形/長方形 5"/>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a:solidFill>
                  <a:srgbClr val="000000"/>
                </a:solidFill>
                <a:latin typeface="ＭＳ Ｐゴシック" pitchFamily="50" charset="-128"/>
                <a:ea typeface="Meiryo UI" pitchFamily="50" charset="-128"/>
                <a:cs typeface="Meiryo UI" pitchFamily="50" charset="-128"/>
              </a:rPr>
              <a:t>分野</a:t>
            </a:r>
            <a:r>
              <a:rPr kumimoji="0" lang="ja-JP" altLang="en-US" sz="2000" b="1" kern="0" dirty="0" smtClean="0">
                <a:solidFill>
                  <a:srgbClr val="000000"/>
                </a:solidFill>
                <a:latin typeface="ＭＳ Ｐゴシック" pitchFamily="50" charset="-128"/>
                <a:ea typeface="Meiryo UI" pitchFamily="50" charset="-128"/>
                <a:cs typeface="Meiryo UI" pitchFamily="50" charset="-128"/>
              </a:rPr>
              <a:t>別の状況</a:t>
            </a:r>
            <a:r>
              <a:rPr kumimoji="0" lang="ja-JP" altLang="en-US" sz="2000" b="1"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　</a:t>
            </a:r>
            <a:r>
              <a:rPr kumimoji="0" lang="ja-JP" altLang="en-US" sz="200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④都市活力</a:t>
            </a:r>
            <a:r>
              <a:rPr kumimoji="0" lang="ja-JP" altLang="en-US" sz="200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／大阪で芽吹く明るい兆し＞</a:t>
            </a:r>
            <a:endParaRPr kumimoji="0" lang="ja-JP" altLang="en-US" sz="200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680887057"/>
              </p:ext>
            </p:extLst>
          </p:nvPr>
        </p:nvGraphicFramePr>
        <p:xfrm>
          <a:off x="323528" y="1752177"/>
          <a:ext cx="8605977" cy="4851347"/>
        </p:xfrm>
        <a:graphic>
          <a:graphicData uri="http://schemas.openxmlformats.org/drawingml/2006/table">
            <a:tbl>
              <a:tblPr firstRow="1" bandRow="1">
                <a:tableStyleId>{5940675A-B579-460E-94D1-54222C63F5DA}</a:tableStyleId>
              </a:tblPr>
              <a:tblGrid>
                <a:gridCol w="902018"/>
                <a:gridCol w="3959543"/>
                <a:gridCol w="3744416"/>
              </a:tblGrid>
              <a:tr h="348406">
                <a:tc>
                  <a:txBody>
                    <a:bodyP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rPr>
                        <a:t>年度</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solidFill>
                      <a:schemeClr val="tx2">
                        <a:lumMod val="20000"/>
                        <a:lumOff val="80000"/>
                      </a:schemeClr>
                    </a:solidFill>
                  </a:tcPr>
                </a:tc>
                <a:tc>
                  <a:txBody>
                    <a:bodyP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rPr>
                        <a:t>都市格の向上</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solidFill>
                      <a:schemeClr val="tx2">
                        <a:lumMod val="20000"/>
                        <a:lumOff val="80000"/>
                      </a:schemeClr>
                    </a:solidFill>
                  </a:tcPr>
                </a:tc>
                <a:tc>
                  <a:txBody>
                    <a:bodyP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rPr>
                        <a:t>都市魅力の充実</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solidFill>
                      <a:schemeClr val="tx2">
                        <a:lumMod val="20000"/>
                        <a:lumOff val="80000"/>
                      </a:schemeClr>
                    </a:solidFill>
                  </a:tcPr>
                </a:tc>
              </a:tr>
              <a:tr h="348406">
                <a:tc>
                  <a:txBody>
                    <a:bodyPr/>
                    <a:lstStyle/>
                    <a:p>
                      <a:r>
                        <a:rPr kumimoji="1" lang="en-US" altLang="ja-JP" sz="1400" b="1" dirty="0" smtClean="0">
                          <a:solidFill>
                            <a:schemeClr val="tx1"/>
                          </a:solidFill>
                          <a:latin typeface="Meiryo UI" panose="020B0604030504040204" pitchFamily="50" charset="-128"/>
                          <a:ea typeface="Meiryo UI" panose="020B0604030504040204" pitchFamily="50" charset="-128"/>
                        </a:rPr>
                        <a:t>2011</a:t>
                      </a:r>
                      <a:r>
                        <a:rPr kumimoji="1" lang="ja-JP" altLang="en-US" sz="1400" b="1" dirty="0" smtClean="0">
                          <a:solidFill>
                            <a:schemeClr val="tx1"/>
                          </a:solidFill>
                          <a:latin typeface="Meiryo UI" panose="020B0604030504040204" pitchFamily="50" charset="-128"/>
                          <a:ea typeface="Meiryo UI" panose="020B0604030504040204" pitchFamily="50" charset="-128"/>
                        </a:rPr>
                        <a:t>年</a:t>
                      </a:r>
                      <a:endParaRPr kumimoji="1" lang="ja-JP" altLang="en-US" sz="1400" b="1"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en-US" altLang="ja-JP" sz="1400" b="1" dirty="0" smtClean="0">
                          <a:solidFill>
                            <a:schemeClr val="tx1"/>
                          </a:solidFill>
                          <a:latin typeface="Meiryo UI" panose="020B0604030504040204" pitchFamily="50" charset="-128"/>
                          <a:ea typeface="Meiryo UI" panose="020B0604030504040204" pitchFamily="50" charset="-128"/>
                        </a:rPr>
                        <a:t>12</a:t>
                      </a:r>
                      <a:r>
                        <a:rPr kumimoji="1" lang="ja-JP" altLang="en-US" sz="1400" b="1" dirty="0" smtClean="0">
                          <a:solidFill>
                            <a:schemeClr val="tx1"/>
                          </a:solidFill>
                          <a:latin typeface="Meiryo UI" panose="020B0604030504040204" pitchFamily="50" charset="-128"/>
                          <a:ea typeface="Meiryo UI" panose="020B0604030504040204" pitchFamily="50" charset="-128"/>
                        </a:rPr>
                        <a:t>月</a:t>
                      </a:r>
                      <a:r>
                        <a:rPr kumimoji="1" lang="ja-JP" altLang="en-US" sz="1400" dirty="0" smtClean="0">
                          <a:solidFill>
                            <a:schemeClr val="tx1"/>
                          </a:solidFill>
                          <a:latin typeface="Meiryo UI" panose="020B0604030504040204" pitchFamily="50" charset="-128"/>
                          <a:ea typeface="Meiryo UI" panose="020B0604030504040204" pitchFamily="50" charset="-128"/>
                        </a:rPr>
                        <a:t>　関西イノベーション国際戦略総合特区の指定</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en-US" altLang="ja-JP" sz="1400" b="1" dirty="0" smtClean="0">
                          <a:solidFill>
                            <a:schemeClr val="tx1"/>
                          </a:solidFill>
                          <a:latin typeface="Meiryo UI" panose="020B0604030504040204" pitchFamily="50" charset="-128"/>
                          <a:ea typeface="Meiryo UI" panose="020B0604030504040204" pitchFamily="50" charset="-128"/>
                        </a:rPr>
                        <a:t>10</a:t>
                      </a:r>
                      <a:r>
                        <a:rPr kumimoji="1" lang="ja-JP" altLang="en-US" sz="1400" b="1" dirty="0" smtClean="0">
                          <a:solidFill>
                            <a:schemeClr val="tx1"/>
                          </a:solidFill>
                          <a:latin typeface="Meiryo UI" panose="020B0604030504040204" pitchFamily="50" charset="-128"/>
                          <a:ea typeface="Meiryo UI" panose="020B0604030504040204" pitchFamily="50" charset="-128"/>
                        </a:rPr>
                        <a:t>月</a:t>
                      </a:r>
                      <a:r>
                        <a:rPr kumimoji="1" lang="ja-JP" altLang="en-US" sz="1400" dirty="0" smtClean="0">
                          <a:solidFill>
                            <a:schemeClr val="tx1"/>
                          </a:solidFill>
                          <a:latin typeface="Meiryo UI" panose="020B0604030504040204" pitchFamily="50" charset="-128"/>
                          <a:ea typeface="Meiryo UI" panose="020B0604030504040204" pitchFamily="50" charset="-128"/>
                        </a:rPr>
                        <a:t>　第</a:t>
                      </a:r>
                      <a:r>
                        <a:rPr kumimoji="1" lang="en-US" altLang="ja-JP" sz="1400" dirty="0" smtClean="0">
                          <a:solidFill>
                            <a:schemeClr val="tx1"/>
                          </a:solidFill>
                          <a:latin typeface="Meiryo UI" panose="020B0604030504040204" pitchFamily="50" charset="-128"/>
                          <a:ea typeface="Meiryo UI" panose="020B0604030504040204" pitchFamily="50" charset="-128"/>
                        </a:rPr>
                        <a:t>1</a:t>
                      </a:r>
                      <a:r>
                        <a:rPr kumimoji="1" lang="ja-JP" altLang="en-US" sz="1400" dirty="0" smtClean="0">
                          <a:solidFill>
                            <a:schemeClr val="tx1"/>
                          </a:solidFill>
                          <a:latin typeface="Meiryo UI" panose="020B0604030504040204" pitchFamily="50" charset="-128"/>
                          <a:ea typeface="Meiryo UI" panose="020B0604030504040204" pitchFamily="50" charset="-128"/>
                        </a:rPr>
                        <a:t>回大阪マラソン開催</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tc>
              </a:tr>
              <a:tr h="348406">
                <a:tc>
                  <a:txBody>
                    <a:bodyPr/>
                    <a:lstStyle/>
                    <a:p>
                      <a:r>
                        <a:rPr kumimoji="1" lang="en-US" altLang="ja-JP" sz="1400" b="1" dirty="0" smtClean="0">
                          <a:solidFill>
                            <a:schemeClr val="tx1"/>
                          </a:solidFill>
                          <a:latin typeface="Meiryo UI" panose="020B0604030504040204" pitchFamily="50" charset="-128"/>
                          <a:ea typeface="Meiryo UI" panose="020B0604030504040204" pitchFamily="50" charset="-128"/>
                        </a:rPr>
                        <a:t>2012</a:t>
                      </a:r>
                      <a:r>
                        <a:rPr kumimoji="1" lang="ja-JP" altLang="en-US" sz="1400" b="1" dirty="0" smtClean="0">
                          <a:solidFill>
                            <a:schemeClr val="tx1"/>
                          </a:solidFill>
                          <a:latin typeface="Meiryo UI" panose="020B0604030504040204" pitchFamily="50" charset="-128"/>
                          <a:ea typeface="Meiryo UI" panose="020B0604030504040204" pitchFamily="50" charset="-128"/>
                        </a:rPr>
                        <a:t>年</a:t>
                      </a:r>
                      <a:endParaRPr kumimoji="1" lang="ja-JP" altLang="en-US" sz="1400" b="1"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en-US" altLang="ja-JP" sz="1400" b="1" dirty="0" smtClean="0">
                          <a:solidFill>
                            <a:schemeClr val="tx1"/>
                          </a:solidFill>
                          <a:latin typeface="Meiryo UI" panose="020B0604030504040204" pitchFamily="50" charset="-128"/>
                          <a:ea typeface="Meiryo UI" panose="020B0604030504040204" pitchFamily="50" charset="-128"/>
                        </a:rPr>
                        <a:t>10</a:t>
                      </a:r>
                      <a:r>
                        <a:rPr kumimoji="1" lang="ja-JP" altLang="en-US" sz="1400" b="1" dirty="0" smtClean="0">
                          <a:solidFill>
                            <a:schemeClr val="tx1"/>
                          </a:solidFill>
                          <a:latin typeface="Meiryo UI" panose="020B0604030504040204" pitchFamily="50" charset="-128"/>
                          <a:ea typeface="Meiryo UI" panose="020B0604030504040204" pitchFamily="50" charset="-128"/>
                        </a:rPr>
                        <a:t>月</a:t>
                      </a:r>
                      <a:r>
                        <a:rPr kumimoji="1" lang="ja-JP" altLang="en-US" sz="1400" dirty="0" smtClean="0">
                          <a:solidFill>
                            <a:schemeClr val="tx1"/>
                          </a:solidFill>
                          <a:latin typeface="Meiryo UI" panose="020B0604030504040204" pitchFamily="50" charset="-128"/>
                          <a:ea typeface="Meiryo UI" panose="020B0604030504040204" pitchFamily="50" charset="-128"/>
                        </a:rPr>
                        <a:t>　関西国際空港</a:t>
                      </a:r>
                      <a:r>
                        <a:rPr kumimoji="1" lang="en-US" altLang="ja-JP" sz="1400" dirty="0" smtClean="0">
                          <a:solidFill>
                            <a:schemeClr val="tx1"/>
                          </a:solidFill>
                          <a:latin typeface="Meiryo UI" panose="020B0604030504040204" pitchFamily="50" charset="-128"/>
                          <a:ea typeface="Meiryo UI" panose="020B0604030504040204" pitchFamily="50" charset="-128"/>
                        </a:rPr>
                        <a:t>LCC</a:t>
                      </a:r>
                      <a:r>
                        <a:rPr kumimoji="1" lang="ja-JP" altLang="en-US" sz="1400" dirty="0" smtClean="0">
                          <a:solidFill>
                            <a:schemeClr val="tx1"/>
                          </a:solidFill>
                          <a:latin typeface="Meiryo UI" panose="020B0604030504040204" pitchFamily="50" charset="-128"/>
                          <a:ea typeface="Meiryo UI" panose="020B0604030504040204" pitchFamily="50" charset="-128"/>
                        </a:rPr>
                        <a:t>専用ターミナルビル開業</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tc>
                <a:tc>
                  <a:txBody>
                    <a:bodyPr/>
                    <a:lstStyle/>
                    <a:p>
                      <a:endParaRPr kumimoji="1" lang="ja-JP" altLang="en-US" sz="1400" dirty="0">
                        <a:solidFill>
                          <a:schemeClr val="tx1"/>
                        </a:solidFill>
                        <a:latin typeface="Meiryo UI" panose="020B0604030504040204" pitchFamily="50" charset="-128"/>
                        <a:ea typeface="Meiryo UI" panose="020B0604030504040204" pitchFamily="50" charset="-128"/>
                      </a:endParaRPr>
                    </a:p>
                  </a:txBody>
                  <a:tcPr/>
                </a:tc>
              </a:tr>
              <a:tr h="1080060">
                <a:tc>
                  <a:txBody>
                    <a:bodyPr/>
                    <a:lstStyle/>
                    <a:p>
                      <a:r>
                        <a:rPr kumimoji="1" lang="en-US" altLang="ja-JP" sz="1400" b="1" dirty="0" smtClean="0">
                          <a:solidFill>
                            <a:schemeClr val="tx1"/>
                          </a:solidFill>
                          <a:latin typeface="Meiryo UI" panose="020B0604030504040204" pitchFamily="50" charset="-128"/>
                          <a:ea typeface="Meiryo UI" panose="020B0604030504040204" pitchFamily="50" charset="-128"/>
                        </a:rPr>
                        <a:t>2013</a:t>
                      </a:r>
                      <a:r>
                        <a:rPr kumimoji="1" lang="ja-JP" altLang="en-US" sz="1400" b="1" dirty="0" smtClean="0">
                          <a:solidFill>
                            <a:schemeClr val="tx1"/>
                          </a:solidFill>
                          <a:latin typeface="Meiryo UI" panose="020B0604030504040204" pitchFamily="50" charset="-128"/>
                          <a:ea typeface="Meiryo UI" panose="020B0604030504040204" pitchFamily="50" charset="-128"/>
                        </a:rPr>
                        <a:t>年</a:t>
                      </a:r>
                      <a:endParaRPr kumimoji="1" lang="ja-JP" altLang="en-US" sz="1400" b="1"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400" b="1" dirty="0" smtClean="0">
                          <a:solidFill>
                            <a:schemeClr val="tx1"/>
                          </a:solidFill>
                          <a:latin typeface="Meiryo UI" panose="020B0604030504040204" pitchFamily="50" charset="-128"/>
                          <a:ea typeface="Meiryo UI" panose="020B0604030504040204" pitchFamily="50" charset="-128"/>
                        </a:rPr>
                        <a:t>４月</a:t>
                      </a:r>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400" baseline="0" dirty="0" smtClean="0">
                          <a:solidFill>
                            <a:schemeClr val="tx1"/>
                          </a:solidFill>
                          <a:latin typeface="Meiryo UI" panose="020B0604030504040204" pitchFamily="50" charset="-128"/>
                          <a:ea typeface="Meiryo UI" panose="020B0604030504040204" pitchFamily="50" charset="-128"/>
                        </a:rPr>
                        <a:t> うめきた</a:t>
                      </a:r>
                      <a:r>
                        <a:rPr kumimoji="1" lang="en-US" altLang="ja-JP" sz="1400" baseline="0" dirty="0" smtClean="0">
                          <a:solidFill>
                            <a:schemeClr val="tx1"/>
                          </a:solidFill>
                          <a:latin typeface="Meiryo UI" panose="020B0604030504040204" pitchFamily="50" charset="-128"/>
                          <a:ea typeface="Meiryo UI" panose="020B0604030504040204" pitchFamily="50" charset="-128"/>
                        </a:rPr>
                        <a:t>Ⅰ</a:t>
                      </a:r>
                      <a:r>
                        <a:rPr kumimoji="1" lang="ja-JP" altLang="en-US" sz="1400" baseline="0" dirty="0" smtClean="0">
                          <a:solidFill>
                            <a:schemeClr val="tx1"/>
                          </a:solidFill>
                          <a:latin typeface="Meiryo UI" panose="020B0604030504040204" pitchFamily="50" charset="-128"/>
                          <a:ea typeface="Meiryo UI" panose="020B0604030504040204" pitchFamily="50" charset="-128"/>
                        </a:rPr>
                        <a:t>期（</a:t>
                      </a:r>
                      <a:r>
                        <a:rPr kumimoji="1" lang="ja-JP" altLang="en-US" sz="1400" dirty="0" smtClean="0">
                          <a:solidFill>
                            <a:schemeClr val="tx1"/>
                          </a:solidFill>
                          <a:latin typeface="Meiryo UI" panose="020B0604030504040204" pitchFamily="50" charset="-128"/>
                          <a:ea typeface="Meiryo UI" panose="020B0604030504040204" pitchFamily="50" charset="-128"/>
                        </a:rPr>
                        <a:t>グランフロント大阪）オープン</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r>
                        <a:rPr kumimoji="1" lang="en-US" altLang="ja-JP" sz="1400" b="1" dirty="0" smtClean="0">
                          <a:solidFill>
                            <a:schemeClr val="tx1"/>
                          </a:solidFill>
                          <a:latin typeface="Meiryo UI" panose="020B0604030504040204" pitchFamily="50" charset="-128"/>
                          <a:ea typeface="Meiryo UI" panose="020B0604030504040204" pitchFamily="50" charset="-128"/>
                        </a:rPr>
                        <a:t>10</a:t>
                      </a:r>
                      <a:r>
                        <a:rPr kumimoji="1" lang="ja-JP" altLang="en-US" sz="1400" b="1" dirty="0" smtClean="0">
                          <a:solidFill>
                            <a:schemeClr val="tx1"/>
                          </a:solidFill>
                          <a:latin typeface="Meiryo UI" panose="020B0604030504040204" pitchFamily="50" charset="-128"/>
                          <a:ea typeface="Meiryo UI" panose="020B0604030504040204" pitchFamily="50" charset="-128"/>
                        </a:rPr>
                        <a:t>月</a:t>
                      </a:r>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en-US" altLang="ja-JP" sz="1400" dirty="0" smtClean="0">
                          <a:solidFill>
                            <a:schemeClr val="tx1"/>
                          </a:solidFill>
                          <a:latin typeface="Meiryo UI" panose="020B0604030504040204" pitchFamily="50" charset="-128"/>
                          <a:ea typeface="Meiryo UI" panose="020B0604030504040204" pitchFamily="50" charset="-128"/>
                        </a:rPr>
                        <a:t>PMDA-WEST</a:t>
                      </a:r>
                      <a:r>
                        <a:rPr kumimoji="1" lang="ja-JP" altLang="en-US" sz="1400" dirty="0" smtClean="0">
                          <a:solidFill>
                            <a:schemeClr val="tx1"/>
                          </a:solidFill>
                          <a:latin typeface="Meiryo UI" panose="020B0604030504040204" pitchFamily="50" charset="-128"/>
                          <a:ea typeface="Meiryo UI" panose="020B0604030504040204" pitchFamily="50" charset="-128"/>
                        </a:rPr>
                        <a:t>の開設</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endParaRPr kumimoji="1" lang="ja-JP" altLang="en-US" sz="140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en-US" altLang="ja-JP" sz="1400" b="1" dirty="0" smtClean="0">
                          <a:solidFill>
                            <a:schemeClr val="tx1"/>
                          </a:solidFill>
                          <a:latin typeface="Meiryo UI" panose="020B0604030504040204" pitchFamily="50" charset="-128"/>
                          <a:ea typeface="Meiryo UI" panose="020B0604030504040204" pitchFamily="50" charset="-128"/>
                        </a:rPr>
                        <a:t>4</a:t>
                      </a:r>
                      <a:r>
                        <a:rPr kumimoji="1" lang="ja-JP" altLang="en-US" sz="1400" b="1" dirty="0" smtClean="0">
                          <a:solidFill>
                            <a:schemeClr val="tx1"/>
                          </a:solidFill>
                          <a:latin typeface="Meiryo UI" panose="020B0604030504040204" pitchFamily="50" charset="-128"/>
                          <a:ea typeface="Meiryo UI" panose="020B0604030504040204" pitchFamily="50" charset="-128"/>
                        </a:rPr>
                        <a:t>月　　</a:t>
                      </a:r>
                      <a:r>
                        <a:rPr kumimoji="1" lang="ja-JP" altLang="en-US" sz="1400" b="0" dirty="0" smtClean="0">
                          <a:solidFill>
                            <a:schemeClr val="tx1"/>
                          </a:solidFill>
                          <a:latin typeface="Meiryo UI" panose="020B0604030504040204" pitchFamily="50" charset="-128"/>
                          <a:ea typeface="Meiryo UI" panose="020B0604030504040204" pitchFamily="50" charset="-128"/>
                        </a:rPr>
                        <a:t>大阪観光局の設置</a:t>
                      </a:r>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r>
                        <a:rPr kumimoji="1" lang="en-US" altLang="ja-JP" sz="1400" b="1" dirty="0" smtClean="0">
                          <a:solidFill>
                            <a:schemeClr val="tx1"/>
                          </a:solidFill>
                          <a:latin typeface="Meiryo UI" panose="020B0604030504040204" pitchFamily="50" charset="-128"/>
                          <a:ea typeface="Meiryo UI" panose="020B0604030504040204" pitchFamily="50" charset="-128"/>
                        </a:rPr>
                        <a:t>6</a:t>
                      </a:r>
                      <a:r>
                        <a:rPr kumimoji="1" lang="ja-JP" altLang="en-US" sz="1400" b="1" dirty="0" smtClean="0">
                          <a:solidFill>
                            <a:schemeClr val="tx1"/>
                          </a:solidFill>
                          <a:latin typeface="Meiryo UI" panose="020B0604030504040204" pitchFamily="50" charset="-128"/>
                          <a:ea typeface="Meiryo UI" panose="020B0604030504040204" pitchFamily="50" charset="-128"/>
                        </a:rPr>
                        <a:t>月</a:t>
                      </a:r>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400" baseline="0" dirty="0" smtClean="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大阪城で</a:t>
                      </a:r>
                      <a:r>
                        <a:rPr kumimoji="1" lang="en-US" altLang="ja-JP" sz="1400" dirty="0" smtClean="0">
                          <a:solidFill>
                            <a:schemeClr val="tx1"/>
                          </a:solidFill>
                          <a:latin typeface="Meiryo UI" panose="020B0604030504040204" pitchFamily="50" charset="-128"/>
                          <a:ea typeface="Meiryo UI" panose="020B0604030504040204" pitchFamily="50" charset="-128"/>
                        </a:rPr>
                        <a:t>RED</a:t>
                      </a:r>
                      <a:r>
                        <a:rPr kumimoji="1" lang="en-US" altLang="ja-JP" sz="1400" baseline="0" dirty="0" smtClean="0">
                          <a:solidFill>
                            <a:schemeClr val="tx1"/>
                          </a:solidFill>
                          <a:latin typeface="Meiryo UI" panose="020B0604030504040204" pitchFamily="50" charset="-128"/>
                          <a:ea typeface="Meiryo UI" panose="020B0604030504040204" pitchFamily="50" charset="-128"/>
                        </a:rPr>
                        <a:t> BULL X-FIGHTERS</a:t>
                      </a:r>
                      <a:r>
                        <a:rPr kumimoji="1" lang="en-US" altLang="ja-JP" sz="1400" dirty="0" smtClean="0">
                          <a:solidFill>
                            <a:schemeClr val="tx1"/>
                          </a:solidFill>
                          <a:latin typeface="Meiryo UI" panose="020B0604030504040204" pitchFamily="50" charset="-128"/>
                          <a:ea typeface="Meiryo UI" panose="020B0604030504040204" pitchFamily="50" charset="-128"/>
                        </a:rPr>
                        <a:t> </a:t>
                      </a:r>
                    </a:p>
                    <a:p>
                      <a:r>
                        <a:rPr kumimoji="1" lang="en-US" altLang="ja-JP" sz="1400" baseline="0" dirty="0" smtClean="0">
                          <a:solidFill>
                            <a:schemeClr val="tx1"/>
                          </a:solidFill>
                          <a:latin typeface="Meiryo UI" panose="020B0604030504040204" pitchFamily="50" charset="-128"/>
                          <a:ea typeface="Meiryo UI" panose="020B0604030504040204" pitchFamily="50" charset="-128"/>
                        </a:rPr>
                        <a:t>         OSAKA 2013</a:t>
                      </a:r>
                      <a:r>
                        <a:rPr kumimoji="1" lang="ja-JP" altLang="en-US" sz="1400" baseline="0" dirty="0" smtClean="0">
                          <a:solidFill>
                            <a:schemeClr val="tx1"/>
                          </a:solidFill>
                          <a:latin typeface="Meiryo UI" panose="020B0604030504040204" pitchFamily="50" charset="-128"/>
                          <a:ea typeface="Meiryo UI" panose="020B0604030504040204" pitchFamily="50" charset="-128"/>
                        </a:rPr>
                        <a:t>開催</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400" baseline="0" dirty="0" smtClean="0">
                          <a:solidFill>
                            <a:schemeClr val="tx1"/>
                          </a:solidFill>
                          <a:latin typeface="Meiryo UI" panose="020B0604030504040204" pitchFamily="50" charset="-128"/>
                          <a:ea typeface="Meiryo UI" panose="020B0604030504040204" pitchFamily="50" charset="-128"/>
                        </a:rPr>
                        <a:t>       </a:t>
                      </a:r>
                      <a:r>
                        <a:rPr kumimoji="1" lang="en-US" altLang="ja-JP" sz="1400" baseline="0" dirty="0" smtClean="0">
                          <a:solidFill>
                            <a:schemeClr val="tx1"/>
                          </a:solidFill>
                          <a:latin typeface="Meiryo UI" panose="020B0604030504040204" pitchFamily="50" charset="-128"/>
                          <a:ea typeface="Meiryo UI" panose="020B0604030504040204" pitchFamily="50" charset="-128"/>
                        </a:rPr>
                        <a:t>2013</a:t>
                      </a:r>
                      <a:r>
                        <a:rPr kumimoji="1" lang="ja-JP" altLang="en-US" sz="1400" dirty="0" smtClean="0">
                          <a:solidFill>
                            <a:schemeClr val="tx1"/>
                          </a:solidFill>
                          <a:latin typeface="Meiryo UI" panose="020B0604030504040204" pitchFamily="50" charset="-128"/>
                          <a:ea typeface="Meiryo UI" panose="020B0604030504040204" pitchFamily="50" charset="-128"/>
                        </a:rPr>
                        <a:t>開催</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r>
                        <a:rPr kumimoji="1" lang="en-US" altLang="ja-JP" sz="1400" b="1" dirty="0" smtClean="0">
                          <a:solidFill>
                            <a:schemeClr val="tx1"/>
                          </a:solidFill>
                          <a:latin typeface="Meiryo UI" panose="020B0604030504040204" pitchFamily="50" charset="-128"/>
                          <a:ea typeface="Meiryo UI" panose="020B0604030504040204" pitchFamily="50" charset="-128"/>
                        </a:rPr>
                        <a:t>12</a:t>
                      </a:r>
                      <a:r>
                        <a:rPr kumimoji="1" lang="ja-JP" altLang="en-US" sz="1400" b="1" dirty="0" smtClean="0">
                          <a:solidFill>
                            <a:schemeClr val="tx1"/>
                          </a:solidFill>
                          <a:latin typeface="Meiryo UI" panose="020B0604030504040204" pitchFamily="50" charset="-128"/>
                          <a:ea typeface="Meiryo UI" panose="020B0604030504040204" pitchFamily="50" charset="-128"/>
                        </a:rPr>
                        <a:t>月</a:t>
                      </a:r>
                      <a:r>
                        <a:rPr kumimoji="1" lang="ja-JP" altLang="en-US" sz="1400" dirty="0" smtClean="0">
                          <a:solidFill>
                            <a:schemeClr val="tx1"/>
                          </a:solidFill>
                          <a:latin typeface="Meiryo UI" panose="020B0604030504040204" pitchFamily="50" charset="-128"/>
                          <a:ea typeface="Meiryo UI" panose="020B0604030504040204" pitchFamily="50" charset="-128"/>
                        </a:rPr>
                        <a:t>　大阪・光の饗宴スタート</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tc>
              </a:tr>
              <a:tr h="1567829">
                <a:tc>
                  <a:txBody>
                    <a:bodyPr/>
                    <a:lstStyle/>
                    <a:p>
                      <a:r>
                        <a:rPr kumimoji="1" lang="en-US" altLang="ja-JP" sz="1400" b="1" dirty="0" smtClean="0">
                          <a:solidFill>
                            <a:schemeClr val="tx1"/>
                          </a:solidFill>
                          <a:latin typeface="Meiryo UI" panose="020B0604030504040204" pitchFamily="50" charset="-128"/>
                          <a:ea typeface="Meiryo UI" panose="020B0604030504040204" pitchFamily="50" charset="-128"/>
                        </a:rPr>
                        <a:t>2014</a:t>
                      </a:r>
                      <a:r>
                        <a:rPr kumimoji="1" lang="ja-JP" altLang="en-US" sz="1400" b="1" dirty="0" smtClean="0">
                          <a:solidFill>
                            <a:schemeClr val="tx1"/>
                          </a:solidFill>
                          <a:latin typeface="Meiryo UI" panose="020B0604030504040204" pitchFamily="50" charset="-128"/>
                          <a:ea typeface="Meiryo UI" panose="020B0604030504040204" pitchFamily="50" charset="-128"/>
                        </a:rPr>
                        <a:t>年</a:t>
                      </a:r>
                      <a:endParaRPr kumimoji="1" lang="ja-JP" altLang="en-US" sz="1400" b="1"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en-US" altLang="ja-JP" sz="1400" b="1" dirty="0" smtClean="0">
                          <a:solidFill>
                            <a:schemeClr val="tx1"/>
                          </a:solidFill>
                          <a:latin typeface="Meiryo UI" panose="020B0604030504040204" pitchFamily="50" charset="-128"/>
                          <a:ea typeface="Meiryo UI" panose="020B0604030504040204" pitchFamily="50" charset="-128"/>
                        </a:rPr>
                        <a:t>3</a:t>
                      </a:r>
                      <a:r>
                        <a:rPr kumimoji="1" lang="ja-JP" altLang="en-US" sz="1400" b="1" dirty="0" smtClean="0">
                          <a:solidFill>
                            <a:schemeClr val="tx1"/>
                          </a:solidFill>
                          <a:latin typeface="Meiryo UI" panose="020B0604030504040204" pitchFamily="50" charset="-128"/>
                          <a:ea typeface="Meiryo UI" panose="020B0604030504040204" pitchFamily="50" charset="-128"/>
                        </a:rPr>
                        <a:t>月</a:t>
                      </a:r>
                      <a:r>
                        <a:rPr kumimoji="1" lang="ja-JP" altLang="en-US" sz="1400" dirty="0" smtClean="0">
                          <a:solidFill>
                            <a:schemeClr val="tx1"/>
                          </a:solidFill>
                          <a:latin typeface="Meiryo UI" panose="020B0604030504040204" pitchFamily="50" charset="-128"/>
                          <a:ea typeface="Meiryo UI" panose="020B0604030504040204" pitchFamily="50" charset="-128"/>
                        </a:rPr>
                        <a:t>　　あべのハルカス全面開業</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r>
                        <a:rPr kumimoji="1" lang="en-US" altLang="ja-JP" sz="1400" b="1" dirty="0" smtClean="0">
                          <a:solidFill>
                            <a:schemeClr val="tx1"/>
                          </a:solidFill>
                          <a:latin typeface="Meiryo UI" panose="020B0604030504040204" pitchFamily="50" charset="-128"/>
                          <a:ea typeface="Meiryo UI" panose="020B0604030504040204" pitchFamily="50" charset="-128"/>
                        </a:rPr>
                        <a:t>3</a:t>
                      </a:r>
                      <a:r>
                        <a:rPr kumimoji="1" lang="ja-JP" altLang="en-US" sz="1400" b="1" dirty="0" smtClean="0">
                          <a:solidFill>
                            <a:schemeClr val="tx1"/>
                          </a:solidFill>
                          <a:latin typeface="Meiryo UI" panose="020B0604030504040204" pitchFamily="50" charset="-128"/>
                          <a:ea typeface="Meiryo UI" panose="020B0604030504040204" pitchFamily="50" charset="-128"/>
                        </a:rPr>
                        <a:t>月</a:t>
                      </a:r>
                      <a:r>
                        <a:rPr kumimoji="1" lang="ja-JP" altLang="en-US" sz="1400" dirty="0" smtClean="0">
                          <a:solidFill>
                            <a:schemeClr val="tx1"/>
                          </a:solidFill>
                          <a:latin typeface="Meiryo UI" panose="020B0604030504040204" pitchFamily="50" charset="-128"/>
                          <a:ea typeface="Meiryo UI" panose="020B0604030504040204" pitchFamily="50" charset="-128"/>
                        </a:rPr>
                        <a:t>　　北大阪急行延伸について基本合意</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r>
                        <a:rPr kumimoji="1" lang="en-US" altLang="ja-JP" sz="1400" b="1" dirty="0" smtClean="0">
                          <a:solidFill>
                            <a:schemeClr val="tx1"/>
                          </a:solidFill>
                          <a:latin typeface="Meiryo UI" panose="020B0604030504040204" pitchFamily="50" charset="-128"/>
                          <a:ea typeface="Meiryo UI" panose="020B0604030504040204" pitchFamily="50" charset="-128"/>
                        </a:rPr>
                        <a:t>4</a:t>
                      </a:r>
                      <a:r>
                        <a:rPr kumimoji="1" lang="ja-JP" altLang="en-US" sz="1400" b="1" dirty="0" smtClean="0">
                          <a:solidFill>
                            <a:schemeClr val="tx1"/>
                          </a:solidFill>
                          <a:latin typeface="Meiryo UI" panose="020B0604030504040204" pitchFamily="50" charset="-128"/>
                          <a:ea typeface="Meiryo UI" panose="020B0604030504040204" pitchFamily="50" charset="-128"/>
                        </a:rPr>
                        <a:t>月　　</a:t>
                      </a:r>
                      <a:r>
                        <a:rPr kumimoji="1" lang="ja-JP" altLang="en-US" sz="1400" b="0" dirty="0" smtClean="0">
                          <a:solidFill>
                            <a:schemeClr val="tx1"/>
                          </a:solidFill>
                          <a:latin typeface="Meiryo UI" panose="020B0604030504040204" pitchFamily="50" charset="-128"/>
                          <a:ea typeface="Meiryo UI" panose="020B0604030504040204" pitchFamily="50" charset="-128"/>
                        </a:rPr>
                        <a:t>フェデックス北太平洋ハブの関空開業</a:t>
                      </a:r>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r>
                        <a:rPr kumimoji="1" lang="en-US" altLang="ja-JP" sz="1400" b="1" dirty="0" smtClean="0">
                          <a:solidFill>
                            <a:schemeClr val="tx1"/>
                          </a:solidFill>
                          <a:latin typeface="Meiryo UI" panose="020B0604030504040204" pitchFamily="50" charset="-128"/>
                          <a:ea typeface="Meiryo UI" panose="020B0604030504040204" pitchFamily="50" charset="-128"/>
                        </a:rPr>
                        <a:t>6</a:t>
                      </a:r>
                      <a:r>
                        <a:rPr kumimoji="1" lang="ja-JP" altLang="en-US" sz="1400" b="1" dirty="0" smtClean="0">
                          <a:solidFill>
                            <a:schemeClr val="tx1"/>
                          </a:solidFill>
                          <a:latin typeface="Meiryo UI" panose="020B0604030504040204" pitchFamily="50" charset="-128"/>
                          <a:ea typeface="Meiryo UI" panose="020B0604030504040204" pitchFamily="50" charset="-128"/>
                        </a:rPr>
                        <a:t>月　　</a:t>
                      </a:r>
                      <a:r>
                        <a:rPr kumimoji="1" lang="ja-JP" altLang="en-US" sz="1400" b="0" dirty="0" smtClean="0">
                          <a:solidFill>
                            <a:schemeClr val="tx1"/>
                          </a:solidFill>
                          <a:latin typeface="Meiryo UI" panose="020B0604030504040204" pitchFamily="50" charset="-128"/>
                          <a:ea typeface="Meiryo UI" panose="020B0604030504040204" pitchFamily="50" charset="-128"/>
                        </a:rPr>
                        <a:t>国家戦略特別区域に指定（府全域）</a:t>
                      </a:r>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r>
                        <a:rPr kumimoji="1" lang="en-US" altLang="ja-JP" sz="1400" b="1" dirty="0" smtClean="0">
                          <a:solidFill>
                            <a:schemeClr val="tx1"/>
                          </a:solidFill>
                          <a:latin typeface="Meiryo UI" panose="020B0604030504040204" pitchFamily="50" charset="-128"/>
                          <a:ea typeface="Meiryo UI" panose="020B0604030504040204" pitchFamily="50" charset="-128"/>
                        </a:rPr>
                        <a:t>7</a:t>
                      </a:r>
                      <a:r>
                        <a:rPr kumimoji="1" lang="ja-JP" altLang="en-US" sz="1400" b="1" dirty="0" smtClean="0">
                          <a:solidFill>
                            <a:schemeClr val="tx1"/>
                          </a:solidFill>
                          <a:latin typeface="Meiryo UI" panose="020B0604030504040204" pitchFamily="50" charset="-128"/>
                          <a:ea typeface="Meiryo UI" panose="020B0604030504040204" pitchFamily="50" charset="-128"/>
                        </a:rPr>
                        <a:t>月</a:t>
                      </a:r>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en-US" altLang="zh-TW" sz="1400" dirty="0" smtClean="0">
                          <a:solidFill>
                            <a:schemeClr val="tx1"/>
                          </a:solidFill>
                          <a:latin typeface="Meiryo UI" panose="020B0604030504040204" pitchFamily="50" charset="-128"/>
                          <a:ea typeface="Meiryo UI" panose="020B0604030504040204" pitchFamily="50" charset="-128"/>
                        </a:rPr>
                        <a:t>NITE</a:t>
                      </a:r>
                      <a:r>
                        <a:rPr kumimoji="1" lang="ja-JP" altLang="en-US" sz="1400" dirty="0" smtClean="0">
                          <a:solidFill>
                            <a:schemeClr val="tx1"/>
                          </a:solidFill>
                          <a:latin typeface="Meiryo UI" panose="020B0604030504040204" pitchFamily="50" charset="-128"/>
                          <a:ea typeface="Meiryo UI" panose="020B0604030504040204" pitchFamily="50" charset="-128"/>
                        </a:rPr>
                        <a:t>の大型</a:t>
                      </a:r>
                      <a:r>
                        <a:rPr kumimoji="1" lang="ja-JP" altLang="en-US" sz="1400" baseline="0" dirty="0" smtClean="0">
                          <a:solidFill>
                            <a:schemeClr val="tx1"/>
                          </a:solidFill>
                          <a:latin typeface="Meiryo UI" panose="020B0604030504040204" pitchFamily="50" charset="-128"/>
                          <a:ea typeface="Meiryo UI" panose="020B0604030504040204" pitchFamily="50" charset="-128"/>
                        </a:rPr>
                        <a:t> 蓄電池実験施設建設決定</a:t>
                      </a:r>
                      <a:endParaRPr kumimoji="1" lang="en-US" altLang="ja-JP" sz="1400" b="1" dirty="0" smtClean="0">
                        <a:solidFill>
                          <a:schemeClr val="tx1"/>
                        </a:solidFill>
                        <a:latin typeface="Meiryo UI" panose="020B0604030504040204" pitchFamily="50" charset="-128"/>
                        <a:ea typeface="Meiryo UI" panose="020B0604030504040204" pitchFamily="50" charset="-128"/>
                      </a:endParaRPr>
                    </a:p>
                    <a:p>
                      <a:r>
                        <a:rPr kumimoji="1" lang="en-US" altLang="ja-JP" sz="1400" b="1" dirty="0" smtClean="0">
                          <a:solidFill>
                            <a:schemeClr val="tx1"/>
                          </a:solidFill>
                          <a:latin typeface="Meiryo UI" panose="020B0604030504040204" pitchFamily="50" charset="-128"/>
                          <a:ea typeface="Meiryo UI" panose="020B0604030504040204" pitchFamily="50" charset="-128"/>
                        </a:rPr>
                        <a:t>10</a:t>
                      </a:r>
                      <a:r>
                        <a:rPr kumimoji="1" lang="ja-JP" altLang="en-US" sz="1400" b="1" dirty="0" smtClean="0">
                          <a:solidFill>
                            <a:schemeClr val="tx1"/>
                          </a:solidFill>
                          <a:latin typeface="Meiryo UI" panose="020B0604030504040204" pitchFamily="50" charset="-128"/>
                          <a:ea typeface="Meiryo UI" panose="020B0604030504040204" pitchFamily="50" charset="-128"/>
                        </a:rPr>
                        <a:t>月</a:t>
                      </a:r>
                      <a:r>
                        <a:rPr kumimoji="1" lang="ja-JP" altLang="en-US" sz="1400" dirty="0" smtClean="0">
                          <a:solidFill>
                            <a:schemeClr val="tx1"/>
                          </a:solidFill>
                          <a:latin typeface="Meiryo UI" panose="020B0604030504040204" pitchFamily="50" charset="-128"/>
                          <a:ea typeface="Meiryo UI" panose="020B0604030504040204" pitchFamily="50" charset="-128"/>
                        </a:rPr>
                        <a:t>　阪神国際港湾㈱の設立</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en-US" altLang="ja-JP" sz="1400" b="1" dirty="0" smtClean="0">
                          <a:solidFill>
                            <a:schemeClr val="tx1"/>
                          </a:solidFill>
                          <a:latin typeface="Meiryo UI" panose="020B0604030504040204" pitchFamily="50" charset="-128"/>
                          <a:ea typeface="Meiryo UI" panose="020B0604030504040204" pitchFamily="50" charset="-128"/>
                        </a:rPr>
                        <a:t>4</a:t>
                      </a:r>
                      <a:r>
                        <a:rPr kumimoji="1" lang="ja-JP" altLang="en-US" sz="1400" b="1" dirty="0" smtClean="0">
                          <a:solidFill>
                            <a:schemeClr val="tx1"/>
                          </a:solidFill>
                          <a:latin typeface="Meiryo UI" panose="020B0604030504040204" pitchFamily="50" charset="-128"/>
                          <a:ea typeface="Meiryo UI" panose="020B0604030504040204" pitchFamily="50" charset="-128"/>
                        </a:rPr>
                        <a:t>月</a:t>
                      </a:r>
                      <a:r>
                        <a:rPr kumimoji="1" lang="ja-JP" altLang="en-US" sz="1400" dirty="0" smtClean="0">
                          <a:solidFill>
                            <a:schemeClr val="tx1"/>
                          </a:solidFill>
                          <a:latin typeface="Meiryo UI" panose="020B0604030504040204" pitchFamily="50" charset="-128"/>
                          <a:ea typeface="Meiryo UI" panose="020B0604030504040204" pitchFamily="50" charset="-128"/>
                        </a:rPr>
                        <a:t>　ＵＳＪ・ハリーポッターのアトラクション開始</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r>
                        <a:rPr kumimoji="1" lang="en-US" altLang="ja-JP" sz="1400" b="1" dirty="0" smtClean="0">
                          <a:solidFill>
                            <a:schemeClr val="tx1"/>
                          </a:solidFill>
                          <a:latin typeface="Meiryo UI" panose="020B0604030504040204" pitchFamily="50" charset="-128"/>
                          <a:ea typeface="Meiryo UI" panose="020B0604030504040204" pitchFamily="50" charset="-128"/>
                        </a:rPr>
                        <a:t>5</a:t>
                      </a:r>
                      <a:r>
                        <a:rPr kumimoji="1" lang="ja-JP" altLang="en-US" sz="1400" b="1" dirty="0" smtClean="0">
                          <a:solidFill>
                            <a:schemeClr val="tx1"/>
                          </a:solidFill>
                          <a:latin typeface="Meiryo UI" panose="020B0604030504040204" pitchFamily="50" charset="-128"/>
                          <a:ea typeface="Meiryo UI" panose="020B0604030504040204" pitchFamily="50" charset="-128"/>
                        </a:rPr>
                        <a:t>月</a:t>
                      </a:r>
                      <a:r>
                        <a:rPr kumimoji="1" lang="ja-JP" altLang="en-US" sz="1400" dirty="0" smtClean="0">
                          <a:solidFill>
                            <a:schemeClr val="tx1"/>
                          </a:solidFill>
                          <a:latin typeface="Meiryo UI" panose="020B0604030504040204" pitchFamily="50" charset="-128"/>
                          <a:ea typeface="Meiryo UI" panose="020B0604030504040204" pitchFamily="50" charset="-128"/>
                        </a:rPr>
                        <a:t>　 大阪城で</a:t>
                      </a:r>
                      <a:r>
                        <a:rPr kumimoji="1" lang="en-US" altLang="ja-JP" sz="1400" dirty="0" smtClean="0">
                          <a:solidFill>
                            <a:schemeClr val="tx1"/>
                          </a:solidFill>
                          <a:latin typeface="Meiryo UI" panose="020B0604030504040204" pitchFamily="50" charset="-128"/>
                          <a:ea typeface="Meiryo UI" panose="020B0604030504040204" pitchFamily="50" charset="-128"/>
                        </a:rPr>
                        <a:t>RED</a:t>
                      </a:r>
                      <a:r>
                        <a:rPr kumimoji="1" lang="en-US" altLang="ja-JP" sz="1400" baseline="0" dirty="0" smtClean="0">
                          <a:solidFill>
                            <a:schemeClr val="tx1"/>
                          </a:solidFill>
                          <a:latin typeface="Meiryo UI" panose="020B0604030504040204" pitchFamily="50" charset="-128"/>
                          <a:ea typeface="Meiryo UI" panose="020B0604030504040204" pitchFamily="50" charset="-128"/>
                        </a:rPr>
                        <a:t> BULL X-FIGHTERS</a:t>
                      </a:r>
                      <a:r>
                        <a:rPr kumimoji="1" lang="en-US" altLang="ja-JP" sz="1400" dirty="0" smtClean="0">
                          <a:solidFill>
                            <a:schemeClr val="tx1"/>
                          </a:solidFill>
                          <a:latin typeface="Meiryo UI" panose="020B0604030504040204" pitchFamily="50" charset="-128"/>
                          <a:ea typeface="Meiryo UI" panose="020B0604030504040204" pitchFamily="50" charset="-128"/>
                        </a:rPr>
                        <a:t> </a:t>
                      </a:r>
                    </a:p>
                    <a:p>
                      <a:r>
                        <a:rPr kumimoji="1" lang="en-US" altLang="ja-JP" sz="1400" baseline="0" dirty="0" smtClean="0">
                          <a:solidFill>
                            <a:schemeClr val="tx1"/>
                          </a:solidFill>
                          <a:latin typeface="Meiryo UI" panose="020B0604030504040204" pitchFamily="50" charset="-128"/>
                          <a:ea typeface="Meiryo UI" panose="020B0604030504040204" pitchFamily="50" charset="-128"/>
                        </a:rPr>
                        <a:t>        OSAKA 2014</a:t>
                      </a:r>
                      <a:r>
                        <a:rPr kumimoji="1" lang="ja-JP" altLang="en-US" sz="1400" baseline="0" dirty="0" smtClean="0">
                          <a:solidFill>
                            <a:schemeClr val="tx1"/>
                          </a:solidFill>
                          <a:latin typeface="Meiryo UI" panose="020B0604030504040204" pitchFamily="50" charset="-128"/>
                          <a:ea typeface="Meiryo UI" panose="020B0604030504040204" pitchFamily="50" charset="-128"/>
                        </a:rPr>
                        <a:t>開催</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r>
                        <a:rPr kumimoji="1" lang="en-US" altLang="ja-JP" sz="1400" b="1" dirty="0" smtClean="0">
                          <a:solidFill>
                            <a:schemeClr val="tx1"/>
                          </a:solidFill>
                          <a:latin typeface="Meiryo UI" panose="020B0604030504040204" pitchFamily="50" charset="-128"/>
                          <a:ea typeface="Meiryo UI" panose="020B0604030504040204" pitchFamily="50" charset="-128"/>
                        </a:rPr>
                        <a:t>10</a:t>
                      </a:r>
                      <a:r>
                        <a:rPr kumimoji="1" lang="ja-JP" altLang="en-US" sz="1400" b="1" dirty="0" smtClean="0">
                          <a:solidFill>
                            <a:schemeClr val="tx1"/>
                          </a:solidFill>
                          <a:latin typeface="Meiryo UI" panose="020B0604030504040204" pitchFamily="50" charset="-128"/>
                          <a:ea typeface="Meiryo UI" panose="020B0604030504040204" pitchFamily="50" charset="-128"/>
                        </a:rPr>
                        <a:t>月</a:t>
                      </a:r>
                      <a:r>
                        <a:rPr kumimoji="1" lang="ja-JP" altLang="en-US" sz="1400" dirty="0" smtClean="0">
                          <a:solidFill>
                            <a:schemeClr val="tx1"/>
                          </a:solidFill>
                          <a:latin typeface="Meiryo UI" panose="020B0604030504040204" pitchFamily="50" charset="-128"/>
                          <a:ea typeface="Meiryo UI" panose="020B0604030504040204" pitchFamily="50" charset="-128"/>
                        </a:rPr>
                        <a:t>　大坂の陣</a:t>
                      </a:r>
                      <a:r>
                        <a:rPr kumimoji="1" lang="en-US" altLang="ja-JP" sz="1400" dirty="0" smtClean="0">
                          <a:solidFill>
                            <a:schemeClr val="tx1"/>
                          </a:solidFill>
                          <a:latin typeface="Meiryo UI" panose="020B0604030504040204" pitchFamily="50" charset="-128"/>
                          <a:ea typeface="Meiryo UI" panose="020B0604030504040204" pitchFamily="50" charset="-128"/>
                        </a:rPr>
                        <a:t>400</a:t>
                      </a:r>
                      <a:r>
                        <a:rPr kumimoji="1" lang="ja-JP" altLang="en-US" sz="1400" dirty="0" smtClean="0">
                          <a:solidFill>
                            <a:schemeClr val="tx1"/>
                          </a:solidFill>
                          <a:latin typeface="Meiryo UI" panose="020B0604030504040204" pitchFamily="50" charset="-128"/>
                          <a:ea typeface="Meiryo UI" panose="020B0604030504040204" pitchFamily="50" charset="-128"/>
                        </a:rPr>
                        <a:t>年</a:t>
                      </a:r>
                      <a:r>
                        <a:rPr kumimoji="1" lang="ja-JP" altLang="en-US" sz="1400" smtClean="0">
                          <a:solidFill>
                            <a:schemeClr val="tx1"/>
                          </a:solidFill>
                          <a:latin typeface="Meiryo UI" panose="020B0604030504040204" pitchFamily="50" charset="-128"/>
                          <a:ea typeface="Meiryo UI" panose="020B0604030504040204" pitchFamily="50" charset="-128"/>
                        </a:rPr>
                        <a:t>天下一祭スタート</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endParaRPr kumimoji="1" lang="en-US" altLang="ja-JP" sz="1400" dirty="0" smtClean="0">
                        <a:solidFill>
                          <a:schemeClr val="tx1"/>
                        </a:solidFill>
                        <a:latin typeface="Meiryo UI" panose="020B0604030504040204" pitchFamily="50" charset="-128"/>
                        <a:ea typeface="Meiryo UI" panose="020B0604030504040204" pitchFamily="50" charset="-128"/>
                      </a:endParaRPr>
                    </a:p>
                  </a:txBody>
                  <a:tcPr/>
                </a:tc>
              </a:tr>
              <a:tr h="1080060">
                <a:tc>
                  <a:txBody>
                    <a:bodyPr/>
                    <a:lstStyle/>
                    <a:p>
                      <a:r>
                        <a:rPr kumimoji="1" lang="en-US" altLang="ja-JP" sz="1400" b="1" dirty="0" smtClean="0">
                          <a:solidFill>
                            <a:schemeClr val="tx1"/>
                          </a:solidFill>
                          <a:latin typeface="Meiryo UI" panose="020B0604030504040204" pitchFamily="50" charset="-128"/>
                          <a:ea typeface="Meiryo UI" panose="020B0604030504040204" pitchFamily="50" charset="-128"/>
                        </a:rPr>
                        <a:t>2015</a:t>
                      </a:r>
                      <a:r>
                        <a:rPr kumimoji="1" lang="ja-JP" altLang="en-US" sz="1400" b="1" dirty="0" smtClean="0">
                          <a:solidFill>
                            <a:schemeClr val="tx1"/>
                          </a:solidFill>
                          <a:latin typeface="Meiryo UI" panose="020B0604030504040204" pitchFamily="50" charset="-128"/>
                          <a:ea typeface="Meiryo UI" panose="020B0604030504040204" pitchFamily="50" charset="-128"/>
                        </a:rPr>
                        <a:t>年</a:t>
                      </a:r>
                      <a:endParaRPr kumimoji="1" lang="ja-JP" altLang="en-US" sz="1400" b="1"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en-US" altLang="ja-JP" sz="1400" b="1" dirty="0" smtClean="0">
                          <a:solidFill>
                            <a:schemeClr val="tx1"/>
                          </a:solidFill>
                          <a:latin typeface="Meiryo UI" panose="020B0604030504040204" pitchFamily="50" charset="-128"/>
                          <a:ea typeface="Meiryo UI" panose="020B0604030504040204" pitchFamily="50" charset="-128"/>
                        </a:rPr>
                        <a:t>11</a:t>
                      </a:r>
                      <a:r>
                        <a:rPr kumimoji="1" lang="ja-JP" altLang="en-US" sz="1400" b="1" dirty="0" smtClean="0">
                          <a:solidFill>
                            <a:schemeClr val="tx1"/>
                          </a:solidFill>
                          <a:latin typeface="Meiryo UI" panose="020B0604030504040204" pitchFamily="50" charset="-128"/>
                          <a:ea typeface="Meiryo UI" panose="020B0604030504040204" pitchFamily="50" charset="-128"/>
                        </a:rPr>
                        <a:t>月</a:t>
                      </a:r>
                      <a:r>
                        <a:rPr kumimoji="1" lang="ja-JP" altLang="en-US" sz="1400" dirty="0" smtClean="0">
                          <a:solidFill>
                            <a:schemeClr val="tx1"/>
                          </a:solidFill>
                          <a:latin typeface="Meiryo UI" panose="020B0604030504040204" pitchFamily="50" charset="-128"/>
                          <a:ea typeface="Meiryo UI" panose="020B0604030504040204" pitchFamily="50" charset="-128"/>
                        </a:rPr>
                        <a:t>　関空・伊丹コンセッション 優先交渉先決定</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r>
                        <a:rPr kumimoji="1" lang="en-US" altLang="ja-JP" sz="1400" b="1" dirty="0" smtClean="0">
                          <a:solidFill>
                            <a:schemeClr val="tx1"/>
                          </a:solidFill>
                          <a:latin typeface="Meiryo UI" panose="020B0604030504040204" pitchFamily="50" charset="-128"/>
                          <a:ea typeface="Meiryo UI" panose="020B0604030504040204" pitchFamily="50" charset="-128"/>
                        </a:rPr>
                        <a:t>11</a:t>
                      </a:r>
                      <a:r>
                        <a:rPr kumimoji="1" lang="ja-JP" altLang="en-US" sz="1400" b="1" dirty="0" smtClean="0">
                          <a:solidFill>
                            <a:schemeClr val="tx1"/>
                          </a:solidFill>
                          <a:latin typeface="Meiryo UI" panose="020B0604030504040204" pitchFamily="50" charset="-128"/>
                          <a:ea typeface="Meiryo UI" panose="020B0604030504040204" pitchFamily="50" charset="-128"/>
                        </a:rPr>
                        <a:t>月</a:t>
                      </a:r>
                      <a:r>
                        <a:rPr kumimoji="1" lang="ja-JP" altLang="en-US" sz="1400" dirty="0" smtClean="0">
                          <a:solidFill>
                            <a:schemeClr val="tx1"/>
                          </a:solidFill>
                          <a:latin typeface="Meiryo UI" panose="020B0604030504040204" pitchFamily="50" charset="-128"/>
                          <a:ea typeface="Meiryo UI" panose="020B0604030504040204" pitchFamily="50" charset="-128"/>
                        </a:rPr>
                        <a:t>　ＡＩＧが大阪に第</a:t>
                      </a:r>
                      <a:r>
                        <a:rPr kumimoji="1" lang="en-US" altLang="ja-JP" sz="1400" dirty="0" smtClean="0">
                          <a:solidFill>
                            <a:schemeClr val="tx1"/>
                          </a:solidFill>
                          <a:latin typeface="Meiryo UI" panose="020B0604030504040204" pitchFamily="50" charset="-128"/>
                          <a:ea typeface="Meiryo UI" panose="020B0604030504040204" pitchFamily="50" charset="-128"/>
                        </a:rPr>
                        <a:t>2</a:t>
                      </a:r>
                      <a:r>
                        <a:rPr kumimoji="1" lang="ja-JP" altLang="en-US" sz="1400" dirty="0" smtClean="0">
                          <a:solidFill>
                            <a:schemeClr val="tx1"/>
                          </a:solidFill>
                          <a:latin typeface="Meiryo UI" panose="020B0604030504040204" pitchFamily="50" charset="-128"/>
                          <a:ea typeface="Meiryo UI" panose="020B0604030504040204" pitchFamily="50" charset="-128"/>
                        </a:rPr>
                        <a:t>拠点発表</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endParaRPr kumimoji="1" lang="ja-JP" altLang="en-US" sz="140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en-US" altLang="ja-JP" sz="1400" b="1" dirty="0" smtClean="0">
                          <a:solidFill>
                            <a:schemeClr val="tx1"/>
                          </a:solidFill>
                          <a:latin typeface="Meiryo UI" panose="020B0604030504040204" pitchFamily="50" charset="-128"/>
                          <a:ea typeface="Meiryo UI" panose="020B0604030504040204" pitchFamily="50" charset="-128"/>
                        </a:rPr>
                        <a:t>4</a:t>
                      </a:r>
                      <a:r>
                        <a:rPr kumimoji="1" lang="ja-JP" altLang="en-US" sz="1400" b="1" dirty="0" smtClean="0">
                          <a:solidFill>
                            <a:schemeClr val="tx1"/>
                          </a:solidFill>
                          <a:latin typeface="Meiryo UI" panose="020B0604030504040204" pitchFamily="50" charset="-128"/>
                          <a:ea typeface="Meiryo UI" panose="020B0604030504040204" pitchFamily="50" charset="-128"/>
                        </a:rPr>
                        <a:t>月　　</a:t>
                      </a:r>
                      <a:r>
                        <a:rPr kumimoji="1" lang="ja-JP" altLang="en-US" sz="1400" b="0" dirty="0" smtClean="0">
                          <a:solidFill>
                            <a:schemeClr val="tx1"/>
                          </a:solidFill>
                          <a:latin typeface="Meiryo UI" panose="020B0604030504040204" pitchFamily="50" charset="-128"/>
                          <a:ea typeface="Meiryo UI" panose="020B0604030504040204" pitchFamily="50" charset="-128"/>
                        </a:rPr>
                        <a:t>大阪城公園パークマネジメント導入</a:t>
                      </a:r>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r>
                        <a:rPr kumimoji="1" lang="en-US" altLang="ja-JP" sz="1400" b="1" dirty="0" smtClean="0">
                          <a:solidFill>
                            <a:schemeClr val="tx1"/>
                          </a:solidFill>
                          <a:latin typeface="Meiryo UI" panose="020B0604030504040204" pitchFamily="50" charset="-128"/>
                          <a:ea typeface="Meiryo UI" panose="020B0604030504040204" pitchFamily="50" charset="-128"/>
                        </a:rPr>
                        <a:t>10</a:t>
                      </a:r>
                      <a:r>
                        <a:rPr kumimoji="1" lang="ja-JP" altLang="en-US" sz="1400" b="1" dirty="0" smtClean="0">
                          <a:solidFill>
                            <a:schemeClr val="tx1"/>
                          </a:solidFill>
                          <a:latin typeface="Meiryo UI" panose="020B0604030504040204" pitchFamily="50" charset="-128"/>
                          <a:ea typeface="Meiryo UI" panose="020B0604030504040204" pitchFamily="50" charset="-128"/>
                        </a:rPr>
                        <a:t>月</a:t>
                      </a:r>
                      <a:r>
                        <a:rPr kumimoji="1" lang="ja-JP" altLang="en-US" sz="1400" dirty="0" smtClean="0">
                          <a:solidFill>
                            <a:schemeClr val="tx1"/>
                          </a:solidFill>
                          <a:latin typeface="Meiryo UI" panose="020B0604030504040204" pitchFamily="50" charset="-128"/>
                          <a:ea typeface="Meiryo UI" panose="020B0604030504040204" pitchFamily="50" charset="-128"/>
                        </a:rPr>
                        <a:t>　天王寺公園“てんしば”オープン</a:t>
                      </a:r>
                      <a:r>
                        <a:rPr kumimoji="1" lang="en-US" altLang="ja-JP" sz="1400" dirty="0" smtClean="0">
                          <a:solidFill>
                            <a:schemeClr val="tx1"/>
                          </a:solidFill>
                          <a:latin typeface="Meiryo UI" panose="020B0604030504040204" pitchFamily="50" charset="-128"/>
                          <a:ea typeface="Meiryo UI" panose="020B0604030504040204" pitchFamily="50" charset="-128"/>
                        </a:rPr>
                        <a:t/>
                      </a:r>
                      <a:br>
                        <a:rPr kumimoji="1" lang="en-US" altLang="ja-JP" sz="1400" dirty="0" smtClean="0">
                          <a:solidFill>
                            <a:schemeClr val="tx1"/>
                          </a:solidFill>
                          <a:latin typeface="Meiryo UI" panose="020B0604030504040204" pitchFamily="50" charset="-128"/>
                          <a:ea typeface="Meiryo UI" panose="020B0604030504040204" pitchFamily="50" charset="-128"/>
                        </a:rPr>
                      </a:br>
                      <a:r>
                        <a:rPr kumimoji="1" lang="en-US" altLang="ja-JP" sz="1400" b="1" dirty="0" smtClean="0">
                          <a:solidFill>
                            <a:schemeClr val="tx1"/>
                          </a:solidFill>
                          <a:latin typeface="Meiryo UI" panose="020B0604030504040204" pitchFamily="50" charset="-128"/>
                          <a:ea typeface="Meiryo UI" panose="020B0604030504040204" pitchFamily="50" charset="-128"/>
                        </a:rPr>
                        <a:t>11</a:t>
                      </a:r>
                      <a:r>
                        <a:rPr kumimoji="1" lang="ja-JP" altLang="en-US" sz="1400" b="1" dirty="0" smtClean="0">
                          <a:solidFill>
                            <a:schemeClr val="tx1"/>
                          </a:solidFill>
                          <a:latin typeface="Meiryo UI" panose="020B0604030504040204" pitchFamily="50" charset="-128"/>
                          <a:ea typeface="Meiryo UI" panose="020B0604030504040204" pitchFamily="50" charset="-128"/>
                        </a:rPr>
                        <a:t>月</a:t>
                      </a:r>
                      <a:r>
                        <a:rPr kumimoji="1" lang="ja-JP" altLang="en-US" sz="1400" dirty="0" smtClean="0">
                          <a:solidFill>
                            <a:schemeClr val="tx1"/>
                          </a:solidFill>
                          <a:latin typeface="Meiryo UI" panose="020B0604030504040204" pitchFamily="50" charset="-128"/>
                          <a:ea typeface="Meiryo UI" panose="020B0604030504040204" pitchFamily="50" charset="-128"/>
                        </a:rPr>
                        <a:t>　エキスポシティオープン</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tc>
              </a:tr>
            </a:tbl>
          </a:graphicData>
        </a:graphic>
      </p:graphicFrame>
      <p:sp>
        <p:nvSpPr>
          <p:cNvPr id="8" name="テキスト ボックス 7"/>
          <p:cNvSpPr txBox="1"/>
          <p:nvPr/>
        </p:nvSpPr>
        <p:spPr>
          <a:xfrm>
            <a:off x="467544" y="611030"/>
            <a:ext cx="7973436" cy="923330"/>
          </a:xfrm>
          <a:prstGeom prst="rect">
            <a:avLst/>
          </a:prstGeom>
          <a:noFill/>
        </p:spPr>
        <p:txBody>
          <a:bodyPr wrap="square" rtlCol="0">
            <a:spAutoFit/>
          </a:bodyPr>
          <a:lstStyle/>
          <a:p>
            <a:pPr marL="285750" indent="-285750">
              <a:buFont typeface="Arial" pitchFamily="34" charset="0"/>
              <a:buChar char="•"/>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インバウンド観光の増加に加え、二つの特区（総合特区、国家戦略特区）指定、関空・伊丹の経営統合・コンセッション、うめきたやあべのハルカスの開業など、近年、大阪においては成長に向けた明るい兆しが見え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02878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991331" y="2420888"/>
            <a:ext cx="5028941" cy="1938992"/>
          </a:xfrm>
          <a:prstGeom prst="rect">
            <a:avLst/>
          </a:prstGeom>
          <a:noFill/>
        </p:spPr>
        <p:txBody>
          <a:bodyPr wrap="none" rtlCol="0">
            <a:spAutoFit/>
          </a:bodyPr>
          <a:lstStyle/>
          <a:p>
            <a:pPr algn="ctr"/>
            <a:r>
              <a:rPr lang="ja-JP" altLang="en-US" sz="4000" dirty="0" smtClean="0">
                <a:latin typeface="Meiryo UI" pitchFamily="50" charset="-128"/>
                <a:ea typeface="Meiryo UI" pitchFamily="50" charset="-128"/>
                <a:cs typeface="Meiryo UI" pitchFamily="50" charset="-128"/>
              </a:rPr>
              <a:t>１．大阪の現状と課題</a:t>
            </a:r>
            <a:endParaRPr lang="en-US" altLang="ja-JP" sz="4000" dirty="0" smtClean="0">
              <a:latin typeface="Meiryo UI" pitchFamily="50" charset="-128"/>
              <a:ea typeface="Meiryo UI" pitchFamily="50" charset="-128"/>
              <a:cs typeface="Meiryo UI" pitchFamily="50" charset="-128"/>
            </a:endParaRPr>
          </a:p>
          <a:p>
            <a:pPr algn="ctr"/>
            <a:endParaRPr lang="en-US" altLang="ja-JP" sz="4000" dirty="0" smtClean="0">
              <a:latin typeface="Meiryo UI" pitchFamily="50" charset="-128"/>
              <a:ea typeface="Meiryo UI" pitchFamily="50" charset="-128"/>
              <a:cs typeface="Meiryo UI" pitchFamily="50" charset="-128"/>
            </a:endParaRPr>
          </a:p>
          <a:p>
            <a:pPr algn="ctr"/>
            <a:r>
              <a:rPr lang="en-US" altLang="ja-JP" sz="3600" dirty="0" smtClean="0">
                <a:latin typeface="Meiryo UI" pitchFamily="50" charset="-128"/>
                <a:ea typeface="Meiryo UI" pitchFamily="50" charset="-128"/>
                <a:cs typeface="Meiryo UI" pitchFamily="50" charset="-128"/>
              </a:rPr>
              <a:t>(1)</a:t>
            </a:r>
            <a:r>
              <a:rPr lang="ja-JP" altLang="en-US" sz="3600" dirty="0" smtClean="0">
                <a:latin typeface="Meiryo UI" pitchFamily="50" charset="-128"/>
                <a:ea typeface="Meiryo UI" pitchFamily="50" charset="-128"/>
                <a:cs typeface="Meiryo UI" pitchFamily="50" charset="-128"/>
              </a:rPr>
              <a:t>基本データ</a:t>
            </a:r>
            <a:endParaRPr lang="en-US" altLang="ja-JP" sz="3600" dirty="0" smtClean="0">
              <a:latin typeface="Meiryo UI" pitchFamily="50" charset="-128"/>
              <a:ea typeface="Meiryo UI" pitchFamily="50" charset="-128"/>
              <a:cs typeface="Meiryo UI" pitchFamily="50" charset="-128"/>
            </a:endParaRPr>
          </a:p>
        </p:txBody>
      </p:sp>
      <p:sp>
        <p:nvSpPr>
          <p:cNvPr id="3" name="スライド番号プレースホルダー 2"/>
          <p:cNvSpPr txBox="1">
            <a:spLocks/>
          </p:cNvSpPr>
          <p:nvPr/>
        </p:nvSpPr>
        <p:spPr bwMode="auto">
          <a:xfrm>
            <a:off x="8777288" y="6633724"/>
            <a:ext cx="360362" cy="252412"/>
          </a:xfrm>
          <a:prstGeom prst="rect">
            <a:avLst/>
          </a:prstGeom>
          <a:ln>
            <a:miter lim="800000"/>
            <a:headEnd/>
            <a:tailEnd/>
          </a:ln>
        </p:spPr>
        <p:txBody>
          <a:bodyPr vert="horz" wrap="square" lIns="91440" tIns="45720" rIns="91440" bIns="45720" numCol="1" rtlCol="0" anchor="ctr" anchorCtr="0" compatLnSpc="1">
            <a:prstTxWarp prst="textNoShape">
              <a:avLst/>
            </a:prstTxWarp>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defRPr/>
            </a:pPr>
            <a:fld id="{89D431EB-B517-420B-942D-5A5711DC131B}" type="slidenum">
              <a:rPr lang="ja-JP" altLang="en-US" smtClean="0">
                <a:solidFill>
                  <a:srgbClr val="898989"/>
                </a:solidFill>
              </a:rPr>
              <a:pPr fontAlgn="base">
                <a:spcBef>
                  <a:spcPct val="0"/>
                </a:spcBef>
                <a:spcAft>
                  <a:spcPct val="0"/>
                </a:spcAft>
                <a:defRPr/>
              </a:pPr>
              <a:t>3</a:t>
            </a:fld>
            <a:endParaRPr lang="en-US" altLang="ja-JP">
              <a:solidFill>
                <a:srgbClr val="898989"/>
              </a:solidFill>
            </a:endParaRPr>
          </a:p>
        </p:txBody>
      </p:sp>
    </p:spTree>
    <p:extLst>
      <p:ext uri="{BB962C8B-B14F-4D97-AF65-F5344CB8AC3E}">
        <p14:creationId xmlns:p14="http://schemas.microsoft.com/office/powerpoint/2010/main" val="2901316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486384" y="2420888"/>
            <a:ext cx="6038833" cy="1877437"/>
          </a:xfrm>
          <a:prstGeom prst="rect">
            <a:avLst/>
          </a:prstGeom>
          <a:noFill/>
        </p:spPr>
        <p:txBody>
          <a:bodyPr wrap="none" rtlCol="0">
            <a:spAutoFit/>
          </a:bodyPr>
          <a:lstStyle/>
          <a:p>
            <a:pPr algn="ctr"/>
            <a:r>
              <a:rPr lang="ja-JP" altLang="en-US" sz="4000" dirty="0" smtClean="0">
                <a:latin typeface="Meiryo UI" pitchFamily="50" charset="-128"/>
                <a:ea typeface="Meiryo UI" pitchFamily="50" charset="-128"/>
                <a:cs typeface="Meiryo UI" pitchFamily="50" charset="-128"/>
              </a:rPr>
              <a:t>１．大阪の現状と課題</a:t>
            </a:r>
            <a:endParaRPr lang="en-US" altLang="ja-JP" sz="4000" dirty="0" smtClean="0">
              <a:latin typeface="Meiryo UI" pitchFamily="50" charset="-128"/>
              <a:ea typeface="Meiryo UI" pitchFamily="50" charset="-128"/>
              <a:cs typeface="Meiryo UI" pitchFamily="50" charset="-128"/>
            </a:endParaRPr>
          </a:p>
          <a:p>
            <a:pPr algn="ctr"/>
            <a:endParaRPr lang="en-US" altLang="ja-JP" sz="4000" dirty="0" smtClean="0">
              <a:latin typeface="Meiryo UI" pitchFamily="50" charset="-128"/>
              <a:ea typeface="Meiryo UI" pitchFamily="50" charset="-128"/>
              <a:cs typeface="Meiryo UI" pitchFamily="50" charset="-128"/>
            </a:endParaRPr>
          </a:p>
          <a:p>
            <a:pPr algn="ctr"/>
            <a:r>
              <a:rPr lang="en-US" altLang="ja-JP" sz="3600" dirty="0" smtClean="0">
                <a:latin typeface="Meiryo UI" pitchFamily="50" charset="-128"/>
                <a:ea typeface="Meiryo UI" pitchFamily="50" charset="-128"/>
                <a:cs typeface="Meiryo UI" pitchFamily="50" charset="-128"/>
              </a:rPr>
              <a:t>(3)</a:t>
            </a:r>
            <a:r>
              <a:rPr lang="ja-JP" altLang="en-US" sz="3600" dirty="0" smtClean="0">
                <a:latin typeface="Meiryo UI" pitchFamily="50" charset="-128"/>
                <a:ea typeface="Meiryo UI" pitchFamily="50" charset="-128"/>
                <a:cs typeface="Meiryo UI" pitchFamily="50" charset="-128"/>
              </a:rPr>
              <a:t>主要指標における都市比較</a:t>
            </a:r>
            <a:endParaRPr lang="en-US" altLang="ja-JP" sz="3600" dirty="0" smtClean="0">
              <a:latin typeface="Meiryo UI" pitchFamily="50" charset="-128"/>
              <a:ea typeface="Meiryo UI" pitchFamily="50" charset="-128"/>
              <a:cs typeface="Meiryo UI" pitchFamily="50" charset="-128"/>
            </a:endParaRPr>
          </a:p>
        </p:txBody>
      </p:sp>
      <p:sp>
        <p:nvSpPr>
          <p:cNvPr id="3" name="スライド番号プレースホルダー 2"/>
          <p:cNvSpPr txBox="1">
            <a:spLocks/>
          </p:cNvSpPr>
          <p:nvPr/>
        </p:nvSpPr>
        <p:spPr bwMode="auto">
          <a:xfrm>
            <a:off x="8777288" y="6633724"/>
            <a:ext cx="360362" cy="252412"/>
          </a:xfrm>
          <a:prstGeom prst="rect">
            <a:avLst/>
          </a:prstGeom>
          <a:ln>
            <a:miter lim="800000"/>
            <a:headEnd/>
            <a:tailEnd/>
          </a:ln>
        </p:spPr>
        <p:txBody>
          <a:bodyPr vert="horz" wrap="square" lIns="91440" tIns="45720" rIns="91440" bIns="45720" numCol="1" rtlCol="0" anchor="ctr" anchorCtr="0" compatLnSpc="1">
            <a:prstTxWarp prst="textNoShape">
              <a:avLst/>
            </a:prstTxWarp>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defRPr/>
            </a:pPr>
            <a:fld id="{89D431EB-B517-420B-942D-5A5711DC131B}" type="slidenum">
              <a:rPr lang="ja-JP" altLang="en-US" smtClean="0">
                <a:solidFill>
                  <a:srgbClr val="898989"/>
                </a:solidFill>
              </a:rPr>
              <a:pPr fontAlgn="base">
                <a:spcBef>
                  <a:spcPct val="0"/>
                </a:spcBef>
                <a:spcAft>
                  <a:spcPct val="0"/>
                </a:spcAft>
                <a:defRPr/>
              </a:pPr>
              <a:t>30</a:t>
            </a:fld>
            <a:endParaRPr lang="en-US" altLang="ja-JP">
              <a:solidFill>
                <a:srgbClr val="898989"/>
              </a:solidFill>
            </a:endParaRPr>
          </a:p>
        </p:txBody>
      </p:sp>
    </p:spTree>
    <p:extLst>
      <p:ext uri="{BB962C8B-B14F-4D97-AF65-F5344CB8AC3E}">
        <p14:creationId xmlns:p14="http://schemas.microsoft.com/office/powerpoint/2010/main" val="2144055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21" y="1937593"/>
            <a:ext cx="8931275" cy="480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正方形/長方形 5"/>
          <p:cNvSpPr/>
          <p:nvPr/>
        </p:nvSpPr>
        <p:spPr>
          <a:xfrm>
            <a:off x="0" y="-1585"/>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a:solidFill>
                  <a:srgbClr val="000000"/>
                </a:solidFill>
                <a:latin typeface="ＭＳ Ｐゴシック" pitchFamily="50" charset="-128"/>
                <a:ea typeface="Meiryo UI" pitchFamily="50" charset="-128"/>
                <a:cs typeface="Meiryo UI" pitchFamily="50" charset="-128"/>
              </a:rPr>
              <a:t>主要指標</a:t>
            </a:r>
            <a:r>
              <a:rPr kumimoji="0" lang="ja-JP" altLang="en-US" sz="2000" b="1" kern="0" dirty="0" smtClean="0">
                <a:solidFill>
                  <a:srgbClr val="000000"/>
                </a:solidFill>
                <a:latin typeface="ＭＳ Ｐゴシック" pitchFamily="50" charset="-128"/>
                <a:ea typeface="Meiryo UI" pitchFamily="50" charset="-128"/>
                <a:cs typeface="Meiryo UI" pitchFamily="50" charset="-128"/>
              </a:rPr>
              <a:t>における都市比較</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　＜西日本と東日本のＧＤＰと人口分布＞</a:t>
            </a:r>
            <a:endParaRPr kumimoji="0" lang="en-US" altLang="ja-JP" sz="2000" kern="0" dirty="0">
              <a:solidFill>
                <a:srgbClr val="000000"/>
              </a:solidFill>
              <a:latin typeface="ＭＳ Ｐゴシック" pitchFamily="50" charset="-128"/>
              <a:ea typeface="Meiryo UI" pitchFamily="50" charset="-128"/>
              <a:cs typeface="Meiryo UI" pitchFamily="50" charset="-128"/>
            </a:endParaRPr>
          </a:p>
        </p:txBody>
      </p:sp>
      <p:sp>
        <p:nvSpPr>
          <p:cNvPr id="5" name="スライド番号プレースホルダー 2"/>
          <p:cNvSpPr>
            <a:spLocks noGrp="1"/>
          </p:cNvSpPr>
          <p:nvPr>
            <p:ph type="sldNum" sz="quarter" idx="12"/>
          </p:nvPr>
        </p:nvSpPr>
        <p:spPr bwMode="auto">
          <a:xfrm>
            <a:off x="8777288"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31</a:t>
            </a:fld>
            <a:endParaRPr lang="en-US" altLang="ja-JP">
              <a:solidFill>
                <a:srgbClr val="898989"/>
              </a:solidFill>
            </a:endParaRPr>
          </a:p>
        </p:txBody>
      </p:sp>
      <p:grpSp>
        <p:nvGrpSpPr>
          <p:cNvPr id="8" name="グループ化 7"/>
          <p:cNvGrpSpPr>
            <a:grpSpLocks noChangeAspect="1"/>
          </p:cNvGrpSpPr>
          <p:nvPr/>
        </p:nvGrpSpPr>
        <p:grpSpPr>
          <a:xfrm>
            <a:off x="1619672" y="477376"/>
            <a:ext cx="6733550" cy="6336000"/>
            <a:chOff x="7326313" y="1492250"/>
            <a:chExt cx="1290637" cy="1214438"/>
          </a:xfrm>
          <a:noFill/>
        </p:grpSpPr>
        <p:sp>
          <p:nvSpPr>
            <p:cNvPr id="9" name="Freeform 151"/>
            <p:cNvSpPr>
              <a:spLocks/>
            </p:cNvSpPr>
            <p:nvPr/>
          </p:nvSpPr>
          <p:spPr bwMode="auto">
            <a:xfrm>
              <a:off x="7326313" y="2362200"/>
              <a:ext cx="26987" cy="41275"/>
            </a:xfrm>
            <a:custGeom>
              <a:avLst/>
              <a:gdLst>
                <a:gd name="T0" fmla="*/ 3 w 9"/>
                <a:gd name="T1" fmla="*/ 13 h 14"/>
                <a:gd name="T2" fmla="*/ 6 w 9"/>
                <a:gd name="T3" fmla="*/ 2 h 14"/>
                <a:gd name="T4" fmla="*/ 3 w 9"/>
                <a:gd name="T5" fmla="*/ 13 h 14"/>
              </a:gdLst>
              <a:ahLst/>
              <a:cxnLst>
                <a:cxn ang="0">
                  <a:pos x="T0" y="T1"/>
                </a:cxn>
                <a:cxn ang="0">
                  <a:pos x="T2" y="T3"/>
                </a:cxn>
                <a:cxn ang="0">
                  <a:pos x="T4" y="T5"/>
                </a:cxn>
              </a:cxnLst>
              <a:rect l="0" t="0" r="r" b="b"/>
              <a:pathLst>
                <a:path w="9" h="14">
                  <a:moveTo>
                    <a:pt x="3" y="13"/>
                  </a:moveTo>
                  <a:cubicBezTo>
                    <a:pt x="0" y="14"/>
                    <a:pt x="2" y="0"/>
                    <a:pt x="6" y="2"/>
                  </a:cubicBezTo>
                  <a:cubicBezTo>
                    <a:pt x="9" y="4"/>
                    <a:pt x="5" y="13"/>
                    <a:pt x="3" y="13"/>
                  </a:cubicBezTo>
                  <a:close/>
                </a:path>
              </a:pathLst>
            </a:custGeom>
            <a:grpFill/>
            <a:ln w="6350" cmpd="sng">
              <a:solidFill>
                <a:schemeClr val="bg1">
                  <a:lumMod val="50000"/>
                </a:schemeClr>
              </a:solidFill>
              <a:round/>
              <a:headEnd/>
              <a:tailEnd/>
            </a:ln>
          </p:spPr>
          <p:txBody>
            <a:bodyPr/>
            <a:lstStyle/>
            <a:p>
              <a:endParaRPr lang="ja-JP" altLang="en-US"/>
            </a:p>
          </p:txBody>
        </p:sp>
        <p:sp>
          <p:nvSpPr>
            <p:cNvPr id="10" name="Freeform 153"/>
            <p:cNvSpPr>
              <a:spLocks/>
            </p:cNvSpPr>
            <p:nvPr/>
          </p:nvSpPr>
          <p:spPr bwMode="auto">
            <a:xfrm>
              <a:off x="8459788" y="1581150"/>
              <a:ext cx="65087" cy="58738"/>
            </a:xfrm>
            <a:custGeom>
              <a:avLst/>
              <a:gdLst>
                <a:gd name="T0" fmla="*/ 2 w 22"/>
                <a:gd name="T1" fmla="*/ 19 h 20"/>
                <a:gd name="T2" fmla="*/ 15 w 22"/>
                <a:gd name="T3" fmla="*/ 1 h 20"/>
                <a:gd name="T4" fmla="*/ 22 w 22"/>
                <a:gd name="T5" fmla="*/ 2 h 20"/>
                <a:gd name="T6" fmla="*/ 2 w 22"/>
                <a:gd name="T7" fmla="*/ 19 h 20"/>
              </a:gdLst>
              <a:ahLst/>
              <a:cxnLst>
                <a:cxn ang="0">
                  <a:pos x="T0" y="T1"/>
                </a:cxn>
                <a:cxn ang="0">
                  <a:pos x="T2" y="T3"/>
                </a:cxn>
                <a:cxn ang="0">
                  <a:pos x="T4" y="T5"/>
                </a:cxn>
                <a:cxn ang="0">
                  <a:pos x="T6" y="T7"/>
                </a:cxn>
              </a:cxnLst>
              <a:rect l="0" t="0" r="r" b="b"/>
              <a:pathLst>
                <a:path w="22" h="20">
                  <a:moveTo>
                    <a:pt x="2" y="19"/>
                  </a:moveTo>
                  <a:cubicBezTo>
                    <a:pt x="0" y="17"/>
                    <a:pt x="13" y="2"/>
                    <a:pt x="15" y="1"/>
                  </a:cubicBezTo>
                  <a:cubicBezTo>
                    <a:pt x="16" y="0"/>
                    <a:pt x="22" y="0"/>
                    <a:pt x="22" y="2"/>
                  </a:cubicBezTo>
                  <a:cubicBezTo>
                    <a:pt x="22" y="3"/>
                    <a:pt x="4" y="20"/>
                    <a:pt x="2" y="19"/>
                  </a:cubicBezTo>
                  <a:close/>
                </a:path>
              </a:pathLst>
            </a:custGeom>
            <a:grpFill/>
            <a:ln w="6350" cmpd="sng">
              <a:solidFill>
                <a:schemeClr val="bg1">
                  <a:lumMod val="50000"/>
                </a:schemeClr>
              </a:solidFill>
              <a:round/>
              <a:headEnd/>
              <a:tailEnd/>
            </a:ln>
          </p:spPr>
          <p:txBody>
            <a:bodyPr/>
            <a:lstStyle/>
            <a:p>
              <a:endParaRPr lang="ja-JP" altLang="en-US"/>
            </a:p>
          </p:txBody>
        </p:sp>
        <p:sp>
          <p:nvSpPr>
            <p:cNvPr id="11" name="Freeform 154"/>
            <p:cNvSpPr>
              <a:spLocks/>
            </p:cNvSpPr>
            <p:nvPr/>
          </p:nvSpPr>
          <p:spPr bwMode="auto">
            <a:xfrm>
              <a:off x="8555038" y="1520825"/>
              <a:ext cx="61912" cy="60325"/>
            </a:xfrm>
            <a:custGeom>
              <a:avLst/>
              <a:gdLst>
                <a:gd name="T0" fmla="*/ 8 w 21"/>
                <a:gd name="T1" fmla="*/ 18 h 20"/>
                <a:gd name="T2" fmla="*/ 2 w 21"/>
                <a:gd name="T3" fmla="*/ 17 h 20"/>
                <a:gd name="T4" fmla="*/ 19 w 21"/>
                <a:gd name="T5" fmla="*/ 2 h 20"/>
                <a:gd name="T6" fmla="*/ 8 w 21"/>
                <a:gd name="T7" fmla="*/ 18 h 20"/>
              </a:gdLst>
              <a:ahLst/>
              <a:cxnLst>
                <a:cxn ang="0">
                  <a:pos x="T0" y="T1"/>
                </a:cxn>
                <a:cxn ang="0">
                  <a:pos x="T2" y="T3"/>
                </a:cxn>
                <a:cxn ang="0">
                  <a:pos x="T4" y="T5"/>
                </a:cxn>
                <a:cxn ang="0">
                  <a:pos x="T6" y="T7"/>
                </a:cxn>
              </a:cxnLst>
              <a:rect l="0" t="0" r="r" b="b"/>
              <a:pathLst>
                <a:path w="21" h="20">
                  <a:moveTo>
                    <a:pt x="8" y="18"/>
                  </a:moveTo>
                  <a:cubicBezTo>
                    <a:pt x="5" y="19"/>
                    <a:pt x="0" y="20"/>
                    <a:pt x="2" y="17"/>
                  </a:cubicBezTo>
                  <a:cubicBezTo>
                    <a:pt x="3" y="14"/>
                    <a:pt x="18" y="0"/>
                    <a:pt x="19" y="2"/>
                  </a:cubicBezTo>
                  <a:cubicBezTo>
                    <a:pt x="21" y="4"/>
                    <a:pt x="11" y="17"/>
                    <a:pt x="8" y="18"/>
                  </a:cubicBezTo>
                  <a:close/>
                </a:path>
              </a:pathLst>
            </a:custGeom>
            <a:grpFill/>
            <a:ln w="6350" cmpd="sng">
              <a:solidFill>
                <a:schemeClr val="bg1">
                  <a:lumMod val="50000"/>
                </a:schemeClr>
              </a:solidFill>
              <a:round/>
              <a:headEnd/>
              <a:tailEnd/>
            </a:ln>
          </p:spPr>
          <p:txBody>
            <a:bodyPr/>
            <a:lstStyle/>
            <a:p>
              <a:endParaRPr lang="ja-JP" altLang="en-US"/>
            </a:p>
          </p:txBody>
        </p:sp>
        <p:sp>
          <p:nvSpPr>
            <p:cNvPr id="12" name="Freeform 155"/>
            <p:cNvSpPr>
              <a:spLocks/>
            </p:cNvSpPr>
            <p:nvPr/>
          </p:nvSpPr>
          <p:spPr bwMode="auto">
            <a:xfrm>
              <a:off x="8070850" y="1492250"/>
              <a:ext cx="403225" cy="333375"/>
            </a:xfrm>
            <a:custGeom>
              <a:avLst/>
              <a:gdLst>
                <a:gd name="T0" fmla="*/ 130 w 137"/>
                <a:gd name="T1" fmla="*/ 65 h 113"/>
                <a:gd name="T2" fmla="*/ 121 w 137"/>
                <a:gd name="T3" fmla="*/ 70 h 113"/>
                <a:gd name="T4" fmla="*/ 114 w 137"/>
                <a:gd name="T5" fmla="*/ 70 h 113"/>
                <a:gd name="T6" fmla="*/ 109 w 137"/>
                <a:gd name="T7" fmla="*/ 71 h 113"/>
                <a:gd name="T8" fmla="*/ 102 w 137"/>
                <a:gd name="T9" fmla="*/ 71 h 113"/>
                <a:gd name="T10" fmla="*/ 84 w 137"/>
                <a:gd name="T11" fmla="*/ 89 h 113"/>
                <a:gd name="T12" fmla="*/ 79 w 137"/>
                <a:gd name="T13" fmla="*/ 100 h 113"/>
                <a:gd name="T14" fmla="*/ 58 w 137"/>
                <a:gd name="T15" fmla="*/ 89 h 113"/>
                <a:gd name="T16" fmla="*/ 46 w 137"/>
                <a:gd name="T17" fmla="*/ 82 h 113"/>
                <a:gd name="T18" fmla="*/ 35 w 137"/>
                <a:gd name="T19" fmla="*/ 86 h 113"/>
                <a:gd name="T20" fmla="*/ 27 w 137"/>
                <a:gd name="T21" fmla="*/ 89 h 113"/>
                <a:gd name="T22" fmla="*/ 19 w 137"/>
                <a:gd name="T23" fmla="*/ 83 h 113"/>
                <a:gd name="T24" fmla="*/ 12 w 137"/>
                <a:gd name="T25" fmla="*/ 90 h 113"/>
                <a:gd name="T26" fmla="*/ 19 w 137"/>
                <a:gd name="T27" fmla="*/ 95 h 113"/>
                <a:gd name="T28" fmla="*/ 30 w 137"/>
                <a:gd name="T29" fmla="*/ 104 h 113"/>
                <a:gd name="T30" fmla="*/ 20 w 137"/>
                <a:gd name="T31" fmla="*/ 105 h 113"/>
                <a:gd name="T32" fmla="*/ 7 w 137"/>
                <a:gd name="T33" fmla="*/ 113 h 113"/>
                <a:gd name="T34" fmla="*/ 5 w 137"/>
                <a:gd name="T35" fmla="*/ 106 h 113"/>
                <a:gd name="T36" fmla="*/ 7 w 137"/>
                <a:gd name="T37" fmla="*/ 98 h 113"/>
                <a:gd name="T38" fmla="*/ 0 w 137"/>
                <a:gd name="T39" fmla="*/ 90 h 113"/>
                <a:gd name="T40" fmla="*/ 2 w 137"/>
                <a:gd name="T41" fmla="*/ 80 h 113"/>
                <a:gd name="T42" fmla="*/ 16 w 137"/>
                <a:gd name="T43" fmla="*/ 72 h 113"/>
                <a:gd name="T44" fmla="*/ 14 w 137"/>
                <a:gd name="T45" fmla="*/ 62 h 113"/>
                <a:gd name="T46" fmla="*/ 20 w 137"/>
                <a:gd name="T47" fmla="*/ 61 h 113"/>
                <a:gd name="T48" fmla="*/ 30 w 137"/>
                <a:gd name="T49" fmla="*/ 67 h 113"/>
                <a:gd name="T50" fmla="*/ 36 w 137"/>
                <a:gd name="T51" fmla="*/ 62 h 113"/>
                <a:gd name="T52" fmla="*/ 38 w 137"/>
                <a:gd name="T53" fmla="*/ 48 h 113"/>
                <a:gd name="T54" fmla="*/ 44 w 137"/>
                <a:gd name="T55" fmla="*/ 40 h 113"/>
                <a:gd name="T56" fmla="*/ 47 w 137"/>
                <a:gd name="T57" fmla="*/ 23 h 113"/>
                <a:gd name="T58" fmla="*/ 43 w 137"/>
                <a:gd name="T59" fmla="*/ 11 h 113"/>
                <a:gd name="T60" fmla="*/ 44 w 137"/>
                <a:gd name="T61" fmla="*/ 1 h 113"/>
                <a:gd name="T62" fmla="*/ 53 w 137"/>
                <a:gd name="T63" fmla="*/ 2 h 113"/>
                <a:gd name="T64" fmla="*/ 74 w 137"/>
                <a:gd name="T65" fmla="*/ 27 h 113"/>
                <a:gd name="T66" fmla="*/ 100 w 137"/>
                <a:gd name="T67" fmla="*/ 41 h 113"/>
                <a:gd name="T68" fmla="*/ 114 w 137"/>
                <a:gd name="T69" fmla="*/ 45 h 113"/>
                <a:gd name="T70" fmla="*/ 127 w 137"/>
                <a:gd name="T71" fmla="*/ 38 h 113"/>
                <a:gd name="T72" fmla="*/ 125 w 137"/>
                <a:gd name="T73" fmla="*/ 50 h 113"/>
                <a:gd name="T74" fmla="*/ 130 w 137"/>
                <a:gd name="T75" fmla="*/ 59 h 113"/>
                <a:gd name="T76" fmla="*/ 136 w 137"/>
                <a:gd name="T77" fmla="*/ 62 h 113"/>
                <a:gd name="T78" fmla="*/ 130 w 137"/>
                <a:gd name="T79" fmla="*/ 6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7" h="113">
                  <a:moveTo>
                    <a:pt x="130" y="65"/>
                  </a:moveTo>
                  <a:cubicBezTo>
                    <a:pt x="128" y="66"/>
                    <a:pt x="124" y="72"/>
                    <a:pt x="121" y="70"/>
                  </a:cubicBezTo>
                  <a:cubicBezTo>
                    <a:pt x="118" y="69"/>
                    <a:pt x="116" y="69"/>
                    <a:pt x="114" y="70"/>
                  </a:cubicBezTo>
                  <a:cubicBezTo>
                    <a:pt x="113" y="71"/>
                    <a:pt x="112" y="72"/>
                    <a:pt x="109" y="71"/>
                  </a:cubicBezTo>
                  <a:cubicBezTo>
                    <a:pt x="106" y="71"/>
                    <a:pt x="105" y="71"/>
                    <a:pt x="102" y="71"/>
                  </a:cubicBezTo>
                  <a:cubicBezTo>
                    <a:pt x="99" y="72"/>
                    <a:pt x="85" y="86"/>
                    <a:pt x="84" y="89"/>
                  </a:cubicBezTo>
                  <a:cubicBezTo>
                    <a:pt x="82" y="92"/>
                    <a:pt x="82" y="101"/>
                    <a:pt x="79" y="100"/>
                  </a:cubicBezTo>
                  <a:cubicBezTo>
                    <a:pt x="76" y="99"/>
                    <a:pt x="60" y="90"/>
                    <a:pt x="58" y="89"/>
                  </a:cubicBezTo>
                  <a:cubicBezTo>
                    <a:pt x="56" y="87"/>
                    <a:pt x="48" y="82"/>
                    <a:pt x="46" y="82"/>
                  </a:cubicBezTo>
                  <a:cubicBezTo>
                    <a:pt x="44" y="82"/>
                    <a:pt x="39" y="83"/>
                    <a:pt x="35" y="86"/>
                  </a:cubicBezTo>
                  <a:cubicBezTo>
                    <a:pt x="32" y="88"/>
                    <a:pt x="29" y="91"/>
                    <a:pt x="27" y="89"/>
                  </a:cubicBezTo>
                  <a:cubicBezTo>
                    <a:pt x="24" y="87"/>
                    <a:pt x="24" y="82"/>
                    <a:pt x="19" y="83"/>
                  </a:cubicBezTo>
                  <a:cubicBezTo>
                    <a:pt x="14" y="85"/>
                    <a:pt x="10" y="84"/>
                    <a:pt x="12" y="90"/>
                  </a:cubicBezTo>
                  <a:cubicBezTo>
                    <a:pt x="13" y="95"/>
                    <a:pt x="12" y="94"/>
                    <a:pt x="19" y="95"/>
                  </a:cubicBezTo>
                  <a:cubicBezTo>
                    <a:pt x="25" y="97"/>
                    <a:pt x="32" y="101"/>
                    <a:pt x="30" y="104"/>
                  </a:cubicBezTo>
                  <a:cubicBezTo>
                    <a:pt x="27" y="108"/>
                    <a:pt x="22" y="104"/>
                    <a:pt x="20" y="105"/>
                  </a:cubicBezTo>
                  <a:cubicBezTo>
                    <a:pt x="18" y="105"/>
                    <a:pt x="10" y="113"/>
                    <a:pt x="7" y="113"/>
                  </a:cubicBezTo>
                  <a:cubicBezTo>
                    <a:pt x="4" y="113"/>
                    <a:pt x="4" y="108"/>
                    <a:pt x="5" y="106"/>
                  </a:cubicBezTo>
                  <a:cubicBezTo>
                    <a:pt x="6" y="104"/>
                    <a:pt x="11" y="104"/>
                    <a:pt x="7" y="98"/>
                  </a:cubicBezTo>
                  <a:cubicBezTo>
                    <a:pt x="2" y="92"/>
                    <a:pt x="0" y="92"/>
                    <a:pt x="0" y="90"/>
                  </a:cubicBezTo>
                  <a:cubicBezTo>
                    <a:pt x="0" y="88"/>
                    <a:pt x="0" y="81"/>
                    <a:pt x="2" y="80"/>
                  </a:cubicBezTo>
                  <a:cubicBezTo>
                    <a:pt x="5" y="79"/>
                    <a:pt x="17" y="79"/>
                    <a:pt x="16" y="72"/>
                  </a:cubicBezTo>
                  <a:cubicBezTo>
                    <a:pt x="15" y="65"/>
                    <a:pt x="10" y="64"/>
                    <a:pt x="14" y="62"/>
                  </a:cubicBezTo>
                  <a:cubicBezTo>
                    <a:pt x="17" y="60"/>
                    <a:pt x="18" y="60"/>
                    <a:pt x="20" y="61"/>
                  </a:cubicBezTo>
                  <a:cubicBezTo>
                    <a:pt x="23" y="63"/>
                    <a:pt x="25" y="67"/>
                    <a:pt x="30" y="67"/>
                  </a:cubicBezTo>
                  <a:cubicBezTo>
                    <a:pt x="34" y="67"/>
                    <a:pt x="35" y="67"/>
                    <a:pt x="36" y="62"/>
                  </a:cubicBezTo>
                  <a:cubicBezTo>
                    <a:pt x="36" y="57"/>
                    <a:pt x="35" y="51"/>
                    <a:pt x="38" y="48"/>
                  </a:cubicBezTo>
                  <a:cubicBezTo>
                    <a:pt x="41" y="46"/>
                    <a:pt x="44" y="43"/>
                    <a:pt x="44" y="40"/>
                  </a:cubicBezTo>
                  <a:cubicBezTo>
                    <a:pt x="44" y="37"/>
                    <a:pt x="47" y="28"/>
                    <a:pt x="47" y="23"/>
                  </a:cubicBezTo>
                  <a:cubicBezTo>
                    <a:pt x="47" y="18"/>
                    <a:pt x="43" y="16"/>
                    <a:pt x="43" y="11"/>
                  </a:cubicBezTo>
                  <a:cubicBezTo>
                    <a:pt x="43" y="6"/>
                    <a:pt x="40" y="2"/>
                    <a:pt x="44" y="1"/>
                  </a:cubicBezTo>
                  <a:cubicBezTo>
                    <a:pt x="49" y="0"/>
                    <a:pt x="51" y="0"/>
                    <a:pt x="53" y="2"/>
                  </a:cubicBezTo>
                  <a:cubicBezTo>
                    <a:pt x="54" y="4"/>
                    <a:pt x="69" y="24"/>
                    <a:pt x="74" y="27"/>
                  </a:cubicBezTo>
                  <a:cubicBezTo>
                    <a:pt x="79" y="30"/>
                    <a:pt x="97" y="43"/>
                    <a:pt x="100" y="41"/>
                  </a:cubicBezTo>
                  <a:cubicBezTo>
                    <a:pt x="103" y="40"/>
                    <a:pt x="108" y="46"/>
                    <a:pt x="114" y="45"/>
                  </a:cubicBezTo>
                  <a:cubicBezTo>
                    <a:pt x="120" y="44"/>
                    <a:pt x="128" y="36"/>
                    <a:pt x="127" y="38"/>
                  </a:cubicBezTo>
                  <a:cubicBezTo>
                    <a:pt x="126" y="40"/>
                    <a:pt x="124" y="48"/>
                    <a:pt x="125" y="50"/>
                  </a:cubicBezTo>
                  <a:cubicBezTo>
                    <a:pt x="126" y="52"/>
                    <a:pt x="128" y="58"/>
                    <a:pt x="130" y="59"/>
                  </a:cubicBezTo>
                  <a:cubicBezTo>
                    <a:pt x="132" y="59"/>
                    <a:pt x="137" y="61"/>
                    <a:pt x="136" y="62"/>
                  </a:cubicBezTo>
                  <a:cubicBezTo>
                    <a:pt x="135" y="62"/>
                    <a:pt x="132" y="65"/>
                    <a:pt x="130" y="65"/>
                  </a:cubicBezTo>
                  <a:close/>
                </a:path>
              </a:pathLst>
            </a:custGeom>
            <a:grpFill/>
            <a:ln w="6350" cmpd="sng">
              <a:solidFill>
                <a:schemeClr val="bg1">
                  <a:lumMod val="50000"/>
                </a:schemeClr>
              </a:solidFill>
              <a:round/>
              <a:headEnd/>
              <a:tailEnd/>
            </a:ln>
          </p:spPr>
          <p:txBody>
            <a:bodyPr/>
            <a:lstStyle/>
            <a:p>
              <a:endParaRPr lang="ja-JP" altLang="en-US"/>
            </a:p>
          </p:txBody>
        </p:sp>
        <p:sp>
          <p:nvSpPr>
            <p:cNvPr id="13" name="Freeform 156"/>
            <p:cNvSpPr>
              <a:spLocks/>
            </p:cNvSpPr>
            <p:nvPr/>
          </p:nvSpPr>
          <p:spPr bwMode="auto">
            <a:xfrm>
              <a:off x="7954963" y="2078038"/>
              <a:ext cx="33337" cy="44450"/>
            </a:xfrm>
            <a:custGeom>
              <a:avLst/>
              <a:gdLst>
                <a:gd name="T0" fmla="*/ 6 w 11"/>
                <a:gd name="T1" fmla="*/ 15 h 15"/>
                <a:gd name="T2" fmla="*/ 3 w 11"/>
                <a:gd name="T3" fmla="*/ 9 h 15"/>
                <a:gd name="T4" fmla="*/ 2 w 11"/>
                <a:gd name="T5" fmla="*/ 5 h 15"/>
                <a:gd name="T6" fmla="*/ 7 w 11"/>
                <a:gd name="T7" fmla="*/ 1 h 15"/>
                <a:gd name="T8" fmla="*/ 7 w 11"/>
                <a:gd name="T9" fmla="*/ 9 h 15"/>
                <a:gd name="T10" fmla="*/ 6 w 11"/>
                <a:gd name="T11" fmla="*/ 15 h 15"/>
              </a:gdLst>
              <a:ahLst/>
              <a:cxnLst>
                <a:cxn ang="0">
                  <a:pos x="T0" y="T1"/>
                </a:cxn>
                <a:cxn ang="0">
                  <a:pos x="T2" y="T3"/>
                </a:cxn>
                <a:cxn ang="0">
                  <a:pos x="T4" y="T5"/>
                </a:cxn>
                <a:cxn ang="0">
                  <a:pos x="T6" y="T7"/>
                </a:cxn>
                <a:cxn ang="0">
                  <a:pos x="T8" y="T9"/>
                </a:cxn>
                <a:cxn ang="0">
                  <a:pos x="T10" y="T11"/>
                </a:cxn>
              </a:cxnLst>
              <a:rect l="0" t="0" r="r" b="b"/>
              <a:pathLst>
                <a:path w="11" h="15">
                  <a:moveTo>
                    <a:pt x="6" y="15"/>
                  </a:moveTo>
                  <a:cubicBezTo>
                    <a:pt x="5" y="15"/>
                    <a:pt x="5" y="10"/>
                    <a:pt x="3" y="9"/>
                  </a:cubicBezTo>
                  <a:cubicBezTo>
                    <a:pt x="1" y="8"/>
                    <a:pt x="0" y="7"/>
                    <a:pt x="2" y="5"/>
                  </a:cubicBezTo>
                  <a:cubicBezTo>
                    <a:pt x="4" y="4"/>
                    <a:pt x="7" y="0"/>
                    <a:pt x="7" y="1"/>
                  </a:cubicBezTo>
                  <a:cubicBezTo>
                    <a:pt x="7" y="3"/>
                    <a:pt x="6" y="9"/>
                    <a:pt x="7" y="9"/>
                  </a:cubicBezTo>
                  <a:cubicBezTo>
                    <a:pt x="9" y="9"/>
                    <a:pt x="11" y="12"/>
                    <a:pt x="6" y="15"/>
                  </a:cubicBezTo>
                  <a:close/>
                </a:path>
              </a:pathLst>
            </a:custGeom>
            <a:grpFill/>
            <a:ln w="6350" cmpd="sng">
              <a:solidFill>
                <a:schemeClr val="bg1">
                  <a:lumMod val="50000"/>
                </a:schemeClr>
              </a:solidFill>
              <a:round/>
              <a:headEnd/>
              <a:tailEnd/>
            </a:ln>
          </p:spPr>
          <p:txBody>
            <a:bodyPr/>
            <a:lstStyle/>
            <a:p>
              <a:endParaRPr lang="ja-JP" altLang="en-US"/>
            </a:p>
          </p:txBody>
        </p:sp>
        <p:sp>
          <p:nvSpPr>
            <p:cNvPr id="14" name="Freeform 157"/>
            <p:cNvSpPr>
              <a:spLocks/>
            </p:cNvSpPr>
            <p:nvPr/>
          </p:nvSpPr>
          <p:spPr bwMode="auto">
            <a:xfrm>
              <a:off x="7408863" y="2686050"/>
              <a:ext cx="20637" cy="20638"/>
            </a:xfrm>
            <a:custGeom>
              <a:avLst/>
              <a:gdLst>
                <a:gd name="T0" fmla="*/ 3 w 7"/>
                <a:gd name="T1" fmla="*/ 7 h 7"/>
                <a:gd name="T2" fmla="*/ 3 w 7"/>
                <a:gd name="T3" fmla="*/ 1 h 7"/>
                <a:gd name="T4" fmla="*/ 3 w 7"/>
                <a:gd name="T5" fmla="*/ 7 h 7"/>
              </a:gdLst>
              <a:ahLst/>
              <a:cxnLst>
                <a:cxn ang="0">
                  <a:pos x="T0" y="T1"/>
                </a:cxn>
                <a:cxn ang="0">
                  <a:pos x="T2" y="T3"/>
                </a:cxn>
                <a:cxn ang="0">
                  <a:pos x="T4" y="T5"/>
                </a:cxn>
              </a:cxnLst>
              <a:rect l="0" t="0" r="r" b="b"/>
              <a:pathLst>
                <a:path w="7" h="7">
                  <a:moveTo>
                    <a:pt x="3" y="7"/>
                  </a:moveTo>
                  <a:cubicBezTo>
                    <a:pt x="2" y="7"/>
                    <a:pt x="0" y="2"/>
                    <a:pt x="3" y="1"/>
                  </a:cubicBezTo>
                  <a:cubicBezTo>
                    <a:pt x="7" y="0"/>
                    <a:pt x="5" y="7"/>
                    <a:pt x="3" y="7"/>
                  </a:cubicBezTo>
                  <a:close/>
                </a:path>
              </a:pathLst>
            </a:custGeom>
            <a:grpFill/>
            <a:ln w="6350" cmpd="sng">
              <a:solidFill>
                <a:schemeClr val="bg1">
                  <a:lumMod val="50000"/>
                </a:schemeClr>
              </a:solidFill>
              <a:round/>
              <a:headEnd/>
              <a:tailEnd/>
            </a:ln>
          </p:spPr>
          <p:txBody>
            <a:bodyPr/>
            <a:lstStyle/>
            <a:p>
              <a:endParaRPr lang="ja-JP" altLang="en-US"/>
            </a:p>
          </p:txBody>
        </p:sp>
        <p:sp>
          <p:nvSpPr>
            <p:cNvPr id="15" name="Freeform 158"/>
            <p:cNvSpPr>
              <a:spLocks/>
            </p:cNvSpPr>
            <p:nvPr/>
          </p:nvSpPr>
          <p:spPr bwMode="auto">
            <a:xfrm>
              <a:off x="7443788" y="2663825"/>
              <a:ext cx="19050" cy="25400"/>
            </a:xfrm>
            <a:custGeom>
              <a:avLst/>
              <a:gdLst>
                <a:gd name="T0" fmla="*/ 2 w 6"/>
                <a:gd name="T1" fmla="*/ 9 h 9"/>
                <a:gd name="T2" fmla="*/ 4 w 6"/>
                <a:gd name="T3" fmla="*/ 1 h 9"/>
                <a:gd name="T4" fmla="*/ 2 w 6"/>
                <a:gd name="T5" fmla="*/ 9 h 9"/>
              </a:gdLst>
              <a:ahLst/>
              <a:cxnLst>
                <a:cxn ang="0">
                  <a:pos x="T0" y="T1"/>
                </a:cxn>
                <a:cxn ang="0">
                  <a:pos x="T2" y="T3"/>
                </a:cxn>
                <a:cxn ang="0">
                  <a:pos x="T4" y="T5"/>
                </a:cxn>
              </a:cxnLst>
              <a:rect l="0" t="0" r="r" b="b"/>
              <a:pathLst>
                <a:path w="6" h="9">
                  <a:moveTo>
                    <a:pt x="2" y="9"/>
                  </a:moveTo>
                  <a:cubicBezTo>
                    <a:pt x="0" y="9"/>
                    <a:pt x="2" y="1"/>
                    <a:pt x="4" y="1"/>
                  </a:cubicBezTo>
                  <a:cubicBezTo>
                    <a:pt x="6" y="0"/>
                    <a:pt x="5" y="9"/>
                    <a:pt x="2" y="9"/>
                  </a:cubicBezTo>
                  <a:close/>
                </a:path>
              </a:pathLst>
            </a:custGeom>
            <a:grpFill/>
            <a:ln w="6350" cmpd="sng">
              <a:solidFill>
                <a:schemeClr val="bg1">
                  <a:lumMod val="50000"/>
                </a:schemeClr>
              </a:solidFill>
              <a:round/>
              <a:headEnd/>
              <a:tailEnd/>
            </a:ln>
          </p:spPr>
          <p:txBody>
            <a:bodyPr/>
            <a:lstStyle/>
            <a:p>
              <a:endParaRPr lang="ja-JP" altLang="en-US"/>
            </a:p>
          </p:txBody>
        </p:sp>
        <p:sp>
          <p:nvSpPr>
            <p:cNvPr id="16" name="Freeform 161"/>
            <p:cNvSpPr>
              <a:spLocks/>
            </p:cNvSpPr>
            <p:nvPr/>
          </p:nvSpPr>
          <p:spPr bwMode="auto">
            <a:xfrm>
              <a:off x="7446963" y="1828800"/>
              <a:ext cx="776287" cy="633413"/>
            </a:xfrm>
            <a:custGeom>
              <a:avLst/>
              <a:gdLst>
                <a:gd name="T0" fmla="*/ 247 w 263"/>
                <a:gd name="T1" fmla="*/ 5 h 214"/>
                <a:gd name="T2" fmla="*/ 257 w 263"/>
                <a:gd name="T3" fmla="*/ 35 h 214"/>
                <a:gd name="T4" fmla="*/ 256 w 263"/>
                <a:gd name="T5" fmla="*/ 68 h 214"/>
                <a:gd name="T6" fmla="*/ 248 w 263"/>
                <a:gd name="T7" fmla="*/ 85 h 214"/>
                <a:gd name="T8" fmla="*/ 236 w 263"/>
                <a:gd name="T9" fmla="*/ 98 h 214"/>
                <a:gd name="T10" fmla="*/ 231 w 263"/>
                <a:gd name="T11" fmla="*/ 129 h 214"/>
                <a:gd name="T12" fmla="*/ 232 w 263"/>
                <a:gd name="T13" fmla="*/ 155 h 214"/>
                <a:gd name="T14" fmla="*/ 211 w 263"/>
                <a:gd name="T15" fmla="*/ 175 h 214"/>
                <a:gd name="T16" fmla="*/ 214 w 263"/>
                <a:gd name="T17" fmla="*/ 157 h 214"/>
                <a:gd name="T18" fmla="*/ 207 w 263"/>
                <a:gd name="T19" fmla="*/ 167 h 214"/>
                <a:gd name="T20" fmla="*/ 192 w 263"/>
                <a:gd name="T21" fmla="*/ 171 h 214"/>
                <a:gd name="T22" fmla="*/ 183 w 263"/>
                <a:gd name="T23" fmla="*/ 170 h 214"/>
                <a:gd name="T24" fmla="*/ 157 w 263"/>
                <a:gd name="T25" fmla="*/ 182 h 214"/>
                <a:gd name="T26" fmla="*/ 145 w 263"/>
                <a:gd name="T27" fmla="*/ 178 h 214"/>
                <a:gd name="T28" fmla="*/ 136 w 263"/>
                <a:gd name="T29" fmla="*/ 181 h 214"/>
                <a:gd name="T30" fmla="*/ 129 w 263"/>
                <a:gd name="T31" fmla="*/ 194 h 214"/>
                <a:gd name="T32" fmla="*/ 113 w 263"/>
                <a:gd name="T33" fmla="*/ 213 h 214"/>
                <a:gd name="T34" fmla="*/ 100 w 263"/>
                <a:gd name="T35" fmla="*/ 194 h 214"/>
                <a:gd name="T36" fmla="*/ 101 w 263"/>
                <a:gd name="T37" fmla="*/ 182 h 214"/>
                <a:gd name="T38" fmla="*/ 82 w 263"/>
                <a:gd name="T39" fmla="*/ 179 h 214"/>
                <a:gd name="T40" fmla="*/ 57 w 263"/>
                <a:gd name="T41" fmla="*/ 188 h 214"/>
                <a:gd name="T42" fmla="*/ 40 w 263"/>
                <a:gd name="T43" fmla="*/ 193 h 214"/>
                <a:gd name="T44" fmla="*/ 31 w 263"/>
                <a:gd name="T45" fmla="*/ 196 h 214"/>
                <a:gd name="T46" fmla="*/ 18 w 263"/>
                <a:gd name="T47" fmla="*/ 197 h 214"/>
                <a:gd name="T48" fmla="*/ 4 w 263"/>
                <a:gd name="T49" fmla="*/ 190 h 214"/>
                <a:gd name="T50" fmla="*/ 25 w 263"/>
                <a:gd name="T51" fmla="*/ 176 h 214"/>
                <a:gd name="T52" fmla="*/ 70 w 263"/>
                <a:gd name="T53" fmla="*/ 162 h 214"/>
                <a:gd name="T54" fmla="*/ 99 w 263"/>
                <a:gd name="T55" fmla="*/ 154 h 214"/>
                <a:gd name="T56" fmla="*/ 119 w 263"/>
                <a:gd name="T57" fmla="*/ 154 h 214"/>
                <a:gd name="T58" fmla="*/ 136 w 263"/>
                <a:gd name="T59" fmla="*/ 128 h 214"/>
                <a:gd name="T60" fmla="*/ 139 w 263"/>
                <a:gd name="T61" fmla="*/ 108 h 214"/>
                <a:gd name="T62" fmla="*/ 143 w 263"/>
                <a:gd name="T63" fmla="*/ 120 h 214"/>
                <a:gd name="T64" fmla="*/ 163 w 263"/>
                <a:gd name="T65" fmla="*/ 115 h 214"/>
                <a:gd name="T66" fmla="*/ 192 w 263"/>
                <a:gd name="T67" fmla="*/ 96 h 214"/>
                <a:gd name="T68" fmla="*/ 213 w 263"/>
                <a:gd name="T69" fmla="*/ 64 h 214"/>
                <a:gd name="T70" fmla="*/ 209 w 263"/>
                <a:gd name="T71" fmla="*/ 41 h 214"/>
                <a:gd name="T72" fmla="*/ 213 w 263"/>
                <a:gd name="T73" fmla="*/ 23 h 214"/>
                <a:gd name="T74" fmla="*/ 224 w 263"/>
                <a:gd name="T75" fmla="*/ 7 h 214"/>
                <a:gd name="T76" fmla="*/ 232 w 263"/>
                <a:gd name="T77" fmla="*/ 19 h 214"/>
                <a:gd name="T78" fmla="*/ 242 w 263"/>
                <a:gd name="T79" fmla="*/ 17 h 214"/>
                <a:gd name="T80" fmla="*/ 236 w 263"/>
                <a:gd name="T81" fmla="*/ 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214">
                  <a:moveTo>
                    <a:pt x="237" y="0"/>
                  </a:moveTo>
                  <a:cubicBezTo>
                    <a:pt x="242" y="0"/>
                    <a:pt x="247" y="4"/>
                    <a:pt x="247" y="5"/>
                  </a:cubicBezTo>
                  <a:cubicBezTo>
                    <a:pt x="247" y="6"/>
                    <a:pt x="247" y="16"/>
                    <a:pt x="249" y="20"/>
                  </a:cubicBezTo>
                  <a:cubicBezTo>
                    <a:pt x="252" y="23"/>
                    <a:pt x="254" y="31"/>
                    <a:pt x="257" y="35"/>
                  </a:cubicBezTo>
                  <a:cubicBezTo>
                    <a:pt x="260" y="39"/>
                    <a:pt x="263" y="51"/>
                    <a:pt x="263" y="53"/>
                  </a:cubicBezTo>
                  <a:cubicBezTo>
                    <a:pt x="263" y="55"/>
                    <a:pt x="259" y="67"/>
                    <a:pt x="256" y="68"/>
                  </a:cubicBezTo>
                  <a:cubicBezTo>
                    <a:pt x="253" y="70"/>
                    <a:pt x="252" y="72"/>
                    <a:pt x="251" y="74"/>
                  </a:cubicBezTo>
                  <a:cubicBezTo>
                    <a:pt x="251" y="77"/>
                    <a:pt x="250" y="85"/>
                    <a:pt x="248" y="85"/>
                  </a:cubicBezTo>
                  <a:cubicBezTo>
                    <a:pt x="247" y="85"/>
                    <a:pt x="245" y="84"/>
                    <a:pt x="241" y="86"/>
                  </a:cubicBezTo>
                  <a:cubicBezTo>
                    <a:pt x="238" y="88"/>
                    <a:pt x="235" y="94"/>
                    <a:pt x="236" y="98"/>
                  </a:cubicBezTo>
                  <a:cubicBezTo>
                    <a:pt x="237" y="102"/>
                    <a:pt x="238" y="108"/>
                    <a:pt x="237" y="114"/>
                  </a:cubicBezTo>
                  <a:cubicBezTo>
                    <a:pt x="236" y="121"/>
                    <a:pt x="233" y="126"/>
                    <a:pt x="231" y="129"/>
                  </a:cubicBezTo>
                  <a:cubicBezTo>
                    <a:pt x="228" y="131"/>
                    <a:pt x="227" y="138"/>
                    <a:pt x="229" y="144"/>
                  </a:cubicBezTo>
                  <a:cubicBezTo>
                    <a:pt x="230" y="149"/>
                    <a:pt x="235" y="154"/>
                    <a:pt x="232" y="155"/>
                  </a:cubicBezTo>
                  <a:cubicBezTo>
                    <a:pt x="230" y="155"/>
                    <a:pt x="227" y="160"/>
                    <a:pt x="226" y="163"/>
                  </a:cubicBezTo>
                  <a:cubicBezTo>
                    <a:pt x="226" y="166"/>
                    <a:pt x="212" y="179"/>
                    <a:pt x="211" y="175"/>
                  </a:cubicBezTo>
                  <a:cubicBezTo>
                    <a:pt x="210" y="172"/>
                    <a:pt x="211" y="166"/>
                    <a:pt x="213" y="164"/>
                  </a:cubicBezTo>
                  <a:cubicBezTo>
                    <a:pt x="215" y="162"/>
                    <a:pt x="217" y="158"/>
                    <a:pt x="214" y="157"/>
                  </a:cubicBezTo>
                  <a:cubicBezTo>
                    <a:pt x="211" y="157"/>
                    <a:pt x="207" y="157"/>
                    <a:pt x="208" y="160"/>
                  </a:cubicBezTo>
                  <a:cubicBezTo>
                    <a:pt x="208" y="162"/>
                    <a:pt x="208" y="167"/>
                    <a:pt x="207" y="167"/>
                  </a:cubicBezTo>
                  <a:cubicBezTo>
                    <a:pt x="206" y="167"/>
                    <a:pt x="200" y="161"/>
                    <a:pt x="199" y="161"/>
                  </a:cubicBezTo>
                  <a:cubicBezTo>
                    <a:pt x="198" y="161"/>
                    <a:pt x="192" y="168"/>
                    <a:pt x="192" y="171"/>
                  </a:cubicBezTo>
                  <a:cubicBezTo>
                    <a:pt x="192" y="173"/>
                    <a:pt x="192" y="183"/>
                    <a:pt x="187" y="182"/>
                  </a:cubicBezTo>
                  <a:cubicBezTo>
                    <a:pt x="183" y="181"/>
                    <a:pt x="185" y="169"/>
                    <a:pt x="183" y="170"/>
                  </a:cubicBezTo>
                  <a:cubicBezTo>
                    <a:pt x="181" y="170"/>
                    <a:pt x="170" y="184"/>
                    <a:pt x="168" y="184"/>
                  </a:cubicBezTo>
                  <a:cubicBezTo>
                    <a:pt x="167" y="184"/>
                    <a:pt x="161" y="183"/>
                    <a:pt x="157" y="182"/>
                  </a:cubicBezTo>
                  <a:cubicBezTo>
                    <a:pt x="153" y="182"/>
                    <a:pt x="149" y="187"/>
                    <a:pt x="148" y="184"/>
                  </a:cubicBezTo>
                  <a:cubicBezTo>
                    <a:pt x="146" y="181"/>
                    <a:pt x="147" y="180"/>
                    <a:pt x="145" y="178"/>
                  </a:cubicBezTo>
                  <a:cubicBezTo>
                    <a:pt x="143" y="176"/>
                    <a:pt x="142" y="173"/>
                    <a:pt x="140" y="174"/>
                  </a:cubicBezTo>
                  <a:cubicBezTo>
                    <a:pt x="139" y="174"/>
                    <a:pt x="134" y="179"/>
                    <a:pt x="136" y="181"/>
                  </a:cubicBezTo>
                  <a:cubicBezTo>
                    <a:pt x="138" y="184"/>
                    <a:pt x="141" y="187"/>
                    <a:pt x="140" y="189"/>
                  </a:cubicBezTo>
                  <a:cubicBezTo>
                    <a:pt x="139" y="191"/>
                    <a:pt x="132" y="191"/>
                    <a:pt x="129" y="194"/>
                  </a:cubicBezTo>
                  <a:cubicBezTo>
                    <a:pt x="127" y="197"/>
                    <a:pt x="119" y="205"/>
                    <a:pt x="118" y="208"/>
                  </a:cubicBezTo>
                  <a:cubicBezTo>
                    <a:pt x="117" y="211"/>
                    <a:pt x="116" y="214"/>
                    <a:pt x="113" y="213"/>
                  </a:cubicBezTo>
                  <a:cubicBezTo>
                    <a:pt x="109" y="212"/>
                    <a:pt x="103" y="206"/>
                    <a:pt x="100" y="203"/>
                  </a:cubicBezTo>
                  <a:cubicBezTo>
                    <a:pt x="97" y="200"/>
                    <a:pt x="99" y="195"/>
                    <a:pt x="100" y="194"/>
                  </a:cubicBezTo>
                  <a:cubicBezTo>
                    <a:pt x="100" y="192"/>
                    <a:pt x="108" y="190"/>
                    <a:pt x="108" y="186"/>
                  </a:cubicBezTo>
                  <a:cubicBezTo>
                    <a:pt x="107" y="182"/>
                    <a:pt x="102" y="182"/>
                    <a:pt x="101" y="182"/>
                  </a:cubicBezTo>
                  <a:cubicBezTo>
                    <a:pt x="100" y="183"/>
                    <a:pt x="96" y="183"/>
                    <a:pt x="94" y="182"/>
                  </a:cubicBezTo>
                  <a:cubicBezTo>
                    <a:pt x="91" y="180"/>
                    <a:pt x="87" y="178"/>
                    <a:pt x="82" y="179"/>
                  </a:cubicBezTo>
                  <a:cubicBezTo>
                    <a:pt x="78" y="181"/>
                    <a:pt x="71" y="186"/>
                    <a:pt x="69" y="186"/>
                  </a:cubicBezTo>
                  <a:cubicBezTo>
                    <a:pt x="66" y="185"/>
                    <a:pt x="59" y="186"/>
                    <a:pt x="57" y="188"/>
                  </a:cubicBezTo>
                  <a:cubicBezTo>
                    <a:pt x="55" y="189"/>
                    <a:pt x="50" y="191"/>
                    <a:pt x="48" y="191"/>
                  </a:cubicBezTo>
                  <a:cubicBezTo>
                    <a:pt x="45" y="191"/>
                    <a:pt x="42" y="195"/>
                    <a:pt x="40" y="193"/>
                  </a:cubicBezTo>
                  <a:cubicBezTo>
                    <a:pt x="37" y="191"/>
                    <a:pt x="35" y="189"/>
                    <a:pt x="34" y="190"/>
                  </a:cubicBezTo>
                  <a:cubicBezTo>
                    <a:pt x="32" y="190"/>
                    <a:pt x="31" y="192"/>
                    <a:pt x="31" y="196"/>
                  </a:cubicBezTo>
                  <a:cubicBezTo>
                    <a:pt x="31" y="200"/>
                    <a:pt x="31" y="205"/>
                    <a:pt x="29" y="203"/>
                  </a:cubicBezTo>
                  <a:cubicBezTo>
                    <a:pt x="26" y="201"/>
                    <a:pt x="19" y="197"/>
                    <a:pt x="18" y="197"/>
                  </a:cubicBezTo>
                  <a:cubicBezTo>
                    <a:pt x="17" y="198"/>
                    <a:pt x="3" y="201"/>
                    <a:pt x="1" y="199"/>
                  </a:cubicBezTo>
                  <a:cubicBezTo>
                    <a:pt x="0" y="197"/>
                    <a:pt x="1" y="192"/>
                    <a:pt x="4" y="190"/>
                  </a:cubicBezTo>
                  <a:cubicBezTo>
                    <a:pt x="6" y="189"/>
                    <a:pt x="10" y="188"/>
                    <a:pt x="13" y="186"/>
                  </a:cubicBezTo>
                  <a:cubicBezTo>
                    <a:pt x="16" y="183"/>
                    <a:pt x="19" y="177"/>
                    <a:pt x="25" y="176"/>
                  </a:cubicBezTo>
                  <a:cubicBezTo>
                    <a:pt x="31" y="175"/>
                    <a:pt x="46" y="157"/>
                    <a:pt x="52" y="158"/>
                  </a:cubicBezTo>
                  <a:cubicBezTo>
                    <a:pt x="58" y="159"/>
                    <a:pt x="65" y="164"/>
                    <a:pt x="70" y="162"/>
                  </a:cubicBezTo>
                  <a:cubicBezTo>
                    <a:pt x="75" y="160"/>
                    <a:pt x="81" y="158"/>
                    <a:pt x="88" y="157"/>
                  </a:cubicBezTo>
                  <a:cubicBezTo>
                    <a:pt x="94" y="156"/>
                    <a:pt x="97" y="152"/>
                    <a:pt x="99" y="154"/>
                  </a:cubicBezTo>
                  <a:cubicBezTo>
                    <a:pt x="101" y="156"/>
                    <a:pt x="102" y="163"/>
                    <a:pt x="106" y="162"/>
                  </a:cubicBezTo>
                  <a:cubicBezTo>
                    <a:pt x="110" y="161"/>
                    <a:pt x="117" y="157"/>
                    <a:pt x="119" y="154"/>
                  </a:cubicBezTo>
                  <a:cubicBezTo>
                    <a:pt x="120" y="151"/>
                    <a:pt x="120" y="144"/>
                    <a:pt x="122" y="142"/>
                  </a:cubicBezTo>
                  <a:cubicBezTo>
                    <a:pt x="124" y="140"/>
                    <a:pt x="136" y="131"/>
                    <a:pt x="136" y="128"/>
                  </a:cubicBezTo>
                  <a:cubicBezTo>
                    <a:pt x="136" y="125"/>
                    <a:pt x="135" y="117"/>
                    <a:pt x="136" y="114"/>
                  </a:cubicBezTo>
                  <a:cubicBezTo>
                    <a:pt x="137" y="111"/>
                    <a:pt x="137" y="108"/>
                    <a:pt x="139" y="108"/>
                  </a:cubicBezTo>
                  <a:cubicBezTo>
                    <a:pt x="142" y="108"/>
                    <a:pt x="147" y="107"/>
                    <a:pt x="146" y="109"/>
                  </a:cubicBezTo>
                  <a:cubicBezTo>
                    <a:pt x="145" y="112"/>
                    <a:pt x="143" y="118"/>
                    <a:pt x="143" y="120"/>
                  </a:cubicBezTo>
                  <a:cubicBezTo>
                    <a:pt x="143" y="121"/>
                    <a:pt x="145" y="128"/>
                    <a:pt x="148" y="127"/>
                  </a:cubicBezTo>
                  <a:cubicBezTo>
                    <a:pt x="151" y="125"/>
                    <a:pt x="159" y="115"/>
                    <a:pt x="163" y="115"/>
                  </a:cubicBezTo>
                  <a:cubicBezTo>
                    <a:pt x="168" y="114"/>
                    <a:pt x="172" y="116"/>
                    <a:pt x="175" y="114"/>
                  </a:cubicBezTo>
                  <a:cubicBezTo>
                    <a:pt x="179" y="113"/>
                    <a:pt x="189" y="97"/>
                    <a:pt x="192" y="96"/>
                  </a:cubicBezTo>
                  <a:cubicBezTo>
                    <a:pt x="194" y="95"/>
                    <a:pt x="199" y="91"/>
                    <a:pt x="200" y="86"/>
                  </a:cubicBezTo>
                  <a:cubicBezTo>
                    <a:pt x="201" y="80"/>
                    <a:pt x="211" y="68"/>
                    <a:pt x="213" y="64"/>
                  </a:cubicBezTo>
                  <a:cubicBezTo>
                    <a:pt x="215" y="61"/>
                    <a:pt x="217" y="52"/>
                    <a:pt x="214" y="48"/>
                  </a:cubicBezTo>
                  <a:cubicBezTo>
                    <a:pt x="211" y="45"/>
                    <a:pt x="208" y="43"/>
                    <a:pt x="209" y="41"/>
                  </a:cubicBezTo>
                  <a:cubicBezTo>
                    <a:pt x="211" y="39"/>
                    <a:pt x="214" y="38"/>
                    <a:pt x="214" y="35"/>
                  </a:cubicBezTo>
                  <a:cubicBezTo>
                    <a:pt x="214" y="33"/>
                    <a:pt x="212" y="26"/>
                    <a:pt x="213" y="23"/>
                  </a:cubicBezTo>
                  <a:cubicBezTo>
                    <a:pt x="214" y="21"/>
                    <a:pt x="222" y="17"/>
                    <a:pt x="222" y="14"/>
                  </a:cubicBezTo>
                  <a:cubicBezTo>
                    <a:pt x="222" y="12"/>
                    <a:pt x="222" y="7"/>
                    <a:pt x="224" y="7"/>
                  </a:cubicBezTo>
                  <a:cubicBezTo>
                    <a:pt x="226" y="6"/>
                    <a:pt x="228" y="6"/>
                    <a:pt x="228" y="9"/>
                  </a:cubicBezTo>
                  <a:cubicBezTo>
                    <a:pt x="228" y="12"/>
                    <a:pt x="230" y="20"/>
                    <a:pt x="232" y="19"/>
                  </a:cubicBezTo>
                  <a:cubicBezTo>
                    <a:pt x="233" y="17"/>
                    <a:pt x="234" y="13"/>
                    <a:pt x="235" y="14"/>
                  </a:cubicBezTo>
                  <a:cubicBezTo>
                    <a:pt x="237" y="15"/>
                    <a:pt x="241" y="19"/>
                    <a:pt x="242" y="17"/>
                  </a:cubicBezTo>
                  <a:cubicBezTo>
                    <a:pt x="242" y="14"/>
                    <a:pt x="243" y="10"/>
                    <a:pt x="242" y="9"/>
                  </a:cubicBezTo>
                  <a:cubicBezTo>
                    <a:pt x="240" y="8"/>
                    <a:pt x="237" y="11"/>
                    <a:pt x="236" y="8"/>
                  </a:cubicBezTo>
                  <a:cubicBezTo>
                    <a:pt x="235" y="5"/>
                    <a:pt x="234" y="0"/>
                    <a:pt x="237" y="0"/>
                  </a:cubicBezTo>
                  <a:close/>
                </a:path>
              </a:pathLst>
            </a:custGeom>
            <a:grpFill/>
            <a:ln w="6350" cmpd="sng">
              <a:solidFill>
                <a:schemeClr val="bg1">
                  <a:lumMod val="50000"/>
                </a:schemeClr>
              </a:solidFill>
              <a:round/>
              <a:headEnd/>
              <a:tailEnd/>
            </a:ln>
          </p:spPr>
          <p:txBody>
            <a:bodyPr/>
            <a:lstStyle/>
            <a:p>
              <a:endParaRPr lang="ja-JP" altLang="en-US"/>
            </a:p>
          </p:txBody>
        </p:sp>
        <p:sp>
          <p:nvSpPr>
            <p:cNvPr id="17" name="Freeform 162"/>
            <p:cNvSpPr>
              <a:spLocks/>
            </p:cNvSpPr>
            <p:nvPr/>
          </p:nvSpPr>
          <p:spPr bwMode="auto">
            <a:xfrm>
              <a:off x="7535863" y="2387600"/>
              <a:ext cx="177800" cy="127000"/>
            </a:xfrm>
            <a:custGeom>
              <a:avLst/>
              <a:gdLst>
                <a:gd name="T0" fmla="*/ 57 w 60"/>
                <a:gd name="T1" fmla="*/ 14 h 43"/>
                <a:gd name="T2" fmla="*/ 44 w 60"/>
                <a:gd name="T3" fmla="*/ 28 h 43"/>
                <a:gd name="T4" fmla="*/ 35 w 60"/>
                <a:gd name="T5" fmla="*/ 24 h 43"/>
                <a:gd name="T6" fmla="*/ 24 w 60"/>
                <a:gd name="T7" fmla="*/ 29 h 43"/>
                <a:gd name="T8" fmla="*/ 16 w 60"/>
                <a:gd name="T9" fmla="*/ 43 h 43"/>
                <a:gd name="T10" fmla="*/ 7 w 60"/>
                <a:gd name="T11" fmla="*/ 37 h 43"/>
                <a:gd name="T12" fmla="*/ 6 w 60"/>
                <a:gd name="T13" fmla="*/ 30 h 43"/>
                <a:gd name="T14" fmla="*/ 2 w 60"/>
                <a:gd name="T15" fmla="*/ 24 h 43"/>
                <a:gd name="T16" fmla="*/ 12 w 60"/>
                <a:gd name="T17" fmla="*/ 17 h 43"/>
                <a:gd name="T18" fmla="*/ 17 w 60"/>
                <a:gd name="T19" fmla="*/ 8 h 43"/>
                <a:gd name="T20" fmla="*/ 23 w 60"/>
                <a:gd name="T21" fmla="*/ 11 h 43"/>
                <a:gd name="T22" fmla="*/ 34 w 60"/>
                <a:gd name="T23" fmla="*/ 7 h 43"/>
                <a:gd name="T24" fmla="*/ 42 w 60"/>
                <a:gd name="T25" fmla="*/ 1 h 43"/>
                <a:gd name="T26" fmla="*/ 54 w 60"/>
                <a:gd name="T27" fmla="*/ 5 h 43"/>
                <a:gd name="T28" fmla="*/ 57 w 60"/>
                <a:gd name="T29" fmla="*/ 1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43">
                  <a:moveTo>
                    <a:pt x="57" y="14"/>
                  </a:moveTo>
                  <a:cubicBezTo>
                    <a:pt x="56" y="16"/>
                    <a:pt x="47" y="29"/>
                    <a:pt x="44" y="28"/>
                  </a:cubicBezTo>
                  <a:cubicBezTo>
                    <a:pt x="42" y="27"/>
                    <a:pt x="37" y="23"/>
                    <a:pt x="35" y="24"/>
                  </a:cubicBezTo>
                  <a:cubicBezTo>
                    <a:pt x="34" y="24"/>
                    <a:pt x="25" y="27"/>
                    <a:pt x="24" y="29"/>
                  </a:cubicBezTo>
                  <a:cubicBezTo>
                    <a:pt x="23" y="31"/>
                    <a:pt x="20" y="43"/>
                    <a:pt x="16" y="43"/>
                  </a:cubicBezTo>
                  <a:cubicBezTo>
                    <a:pt x="13" y="43"/>
                    <a:pt x="7" y="39"/>
                    <a:pt x="7" y="37"/>
                  </a:cubicBezTo>
                  <a:cubicBezTo>
                    <a:pt x="7" y="35"/>
                    <a:pt x="9" y="33"/>
                    <a:pt x="6" y="30"/>
                  </a:cubicBezTo>
                  <a:cubicBezTo>
                    <a:pt x="4" y="27"/>
                    <a:pt x="0" y="26"/>
                    <a:pt x="2" y="24"/>
                  </a:cubicBezTo>
                  <a:cubicBezTo>
                    <a:pt x="4" y="22"/>
                    <a:pt x="12" y="20"/>
                    <a:pt x="12" y="17"/>
                  </a:cubicBezTo>
                  <a:cubicBezTo>
                    <a:pt x="12" y="13"/>
                    <a:pt x="13" y="8"/>
                    <a:pt x="17" y="8"/>
                  </a:cubicBezTo>
                  <a:cubicBezTo>
                    <a:pt x="21" y="9"/>
                    <a:pt x="19" y="12"/>
                    <a:pt x="23" y="11"/>
                  </a:cubicBezTo>
                  <a:cubicBezTo>
                    <a:pt x="27" y="10"/>
                    <a:pt x="33" y="11"/>
                    <a:pt x="34" y="7"/>
                  </a:cubicBezTo>
                  <a:cubicBezTo>
                    <a:pt x="34" y="3"/>
                    <a:pt x="38" y="0"/>
                    <a:pt x="42" y="1"/>
                  </a:cubicBezTo>
                  <a:cubicBezTo>
                    <a:pt x="47" y="1"/>
                    <a:pt x="52" y="5"/>
                    <a:pt x="54" y="5"/>
                  </a:cubicBezTo>
                  <a:cubicBezTo>
                    <a:pt x="57" y="5"/>
                    <a:pt x="60" y="9"/>
                    <a:pt x="57" y="14"/>
                  </a:cubicBezTo>
                  <a:close/>
                </a:path>
              </a:pathLst>
            </a:custGeom>
            <a:grpFill/>
            <a:ln w="6350" cmpd="sng">
              <a:solidFill>
                <a:schemeClr val="bg1">
                  <a:lumMod val="50000"/>
                </a:schemeClr>
              </a:solidFill>
              <a:round/>
              <a:headEnd/>
              <a:tailEnd/>
            </a:ln>
          </p:spPr>
          <p:txBody>
            <a:bodyPr/>
            <a:lstStyle/>
            <a:p>
              <a:endParaRPr lang="ja-JP" altLang="en-US"/>
            </a:p>
          </p:txBody>
        </p:sp>
        <p:sp>
          <p:nvSpPr>
            <p:cNvPr id="18" name="Freeform 163"/>
            <p:cNvSpPr>
              <a:spLocks/>
            </p:cNvSpPr>
            <p:nvPr/>
          </p:nvSpPr>
          <p:spPr bwMode="auto">
            <a:xfrm>
              <a:off x="7707313" y="2379663"/>
              <a:ext cx="20637" cy="23812"/>
            </a:xfrm>
            <a:custGeom>
              <a:avLst/>
              <a:gdLst>
                <a:gd name="T0" fmla="*/ 3 w 7"/>
                <a:gd name="T1" fmla="*/ 8 h 8"/>
                <a:gd name="T2" fmla="*/ 6 w 7"/>
                <a:gd name="T3" fmla="*/ 0 h 8"/>
                <a:gd name="T4" fmla="*/ 3 w 7"/>
                <a:gd name="T5" fmla="*/ 8 h 8"/>
              </a:gdLst>
              <a:ahLst/>
              <a:cxnLst>
                <a:cxn ang="0">
                  <a:pos x="T0" y="T1"/>
                </a:cxn>
                <a:cxn ang="0">
                  <a:pos x="T2" y="T3"/>
                </a:cxn>
                <a:cxn ang="0">
                  <a:pos x="T4" y="T5"/>
                </a:cxn>
              </a:cxnLst>
              <a:rect l="0" t="0" r="r" b="b"/>
              <a:pathLst>
                <a:path w="7" h="8">
                  <a:moveTo>
                    <a:pt x="3" y="8"/>
                  </a:moveTo>
                  <a:cubicBezTo>
                    <a:pt x="0" y="8"/>
                    <a:pt x="5" y="0"/>
                    <a:pt x="6" y="0"/>
                  </a:cubicBezTo>
                  <a:cubicBezTo>
                    <a:pt x="7" y="0"/>
                    <a:pt x="7" y="8"/>
                    <a:pt x="3" y="8"/>
                  </a:cubicBezTo>
                  <a:close/>
                </a:path>
              </a:pathLst>
            </a:custGeom>
            <a:grpFill/>
            <a:ln w="6350" cmpd="sng">
              <a:solidFill>
                <a:schemeClr val="bg1">
                  <a:lumMod val="50000"/>
                </a:schemeClr>
              </a:solidFill>
              <a:round/>
              <a:headEnd/>
              <a:tailEnd/>
            </a:ln>
          </p:spPr>
          <p:txBody>
            <a:bodyPr/>
            <a:lstStyle/>
            <a:p>
              <a:endParaRPr lang="ja-JP" altLang="en-US"/>
            </a:p>
          </p:txBody>
        </p:sp>
        <p:sp>
          <p:nvSpPr>
            <p:cNvPr id="19" name="Freeform 164"/>
            <p:cNvSpPr>
              <a:spLocks/>
            </p:cNvSpPr>
            <p:nvPr/>
          </p:nvSpPr>
          <p:spPr bwMode="auto">
            <a:xfrm>
              <a:off x="7353300" y="2417763"/>
              <a:ext cx="165100" cy="230187"/>
            </a:xfrm>
            <a:custGeom>
              <a:avLst/>
              <a:gdLst>
                <a:gd name="T0" fmla="*/ 54 w 56"/>
                <a:gd name="T1" fmla="*/ 33 h 78"/>
                <a:gd name="T2" fmla="*/ 47 w 56"/>
                <a:gd name="T3" fmla="*/ 43 h 78"/>
                <a:gd name="T4" fmla="*/ 42 w 56"/>
                <a:gd name="T5" fmla="*/ 66 h 78"/>
                <a:gd name="T6" fmla="*/ 35 w 56"/>
                <a:gd name="T7" fmla="*/ 70 h 78"/>
                <a:gd name="T8" fmla="*/ 27 w 56"/>
                <a:gd name="T9" fmla="*/ 77 h 78"/>
                <a:gd name="T10" fmla="*/ 28 w 56"/>
                <a:gd name="T11" fmla="*/ 70 h 78"/>
                <a:gd name="T12" fmla="*/ 26 w 56"/>
                <a:gd name="T13" fmla="*/ 66 h 78"/>
                <a:gd name="T14" fmla="*/ 30 w 56"/>
                <a:gd name="T15" fmla="*/ 63 h 78"/>
                <a:gd name="T16" fmla="*/ 26 w 56"/>
                <a:gd name="T17" fmla="*/ 59 h 78"/>
                <a:gd name="T18" fmla="*/ 22 w 56"/>
                <a:gd name="T19" fmla="*/ 64 h 78"/>
                <a:gd name="T20" fmla="*/ 21 w 56"/>
                <a:gd name="T21" fmla="*/ 71 h 78"/>
                <a:gd name="T22" fmla="*/ 16 w 56"/>
                <a:gd name="T23" fmla="*/ 67 h 78"/>
                <a:gd name="T24" fmla="*/ 16 w 56"/>
                <a:gd name="T25" fmla="*/ 58 h 78"/>
                <a:gd name="T26" fmla="*/ 16 w 56"/>
                <a:gd name="T27" fmla="*/ 49 h 78"/>
                <a:gd name="T28" fmla="*/ 24 w 56"/>
                <a:gd name="T29" fmla="*/ 38 h 78"/>
                <a:gd name="T30" fmla="*/ 24 w 56"/>
                <a:gd name="T31" fmla="*/ 30 h 78"/>
                <a:gd name="T32" fmla="*/ 17 w 56"/>
                <a:gd name="T33" fmla="*/ 23 h 78"/>
                <a:gd name="T34" fmla="*/ 17 w 56"/>
                <a:gd name="T35" fmla="*/ 29 h 78"/>
                <a:gd name="T36" fmla="*/ 18 w 56"/>
                <a:gd name="T37" fmla="*/ 36 h 78"/>
                <a:gd name="T38" fmla="*/ 13 w 56"/>
                <a:gd name="T39" fmla="*/ 32 h 78"/>
                <a:gd name="T40" fmla="*/ 7 w 56"/>
                <a:gd name="T41" fmla="*/ 34 h 78"/>
                <a:gd name="T42" fmla="*/ 5 w 56"/>
                <a:gd name="T43" fmla="*/ 27 h 78"/>
                <a:gd name="T44" fmla="*/ 10 w 56"/>
                <a:gd name="T45" fmla="*/ 29 h 78"/>
                <a:gd name="T46" fmla="*/ 1 w 56"/>
                <a:gd name="T47" fmla="*/ 20 h 78"/>
                <a:gd name="T48" fmla="*/ 7 w 56"/>
                <a:gd name="T49" fmla="*/ 16 h 78"/>
                <a:gd name="T50" fmla="*/ 16 w 56"/>
                <a:gd name="T51" fmla="*/ 10 h 78"/>
                <a:gd name="T52" fmla="*/ 22 w 56"/>
                <a:gd name="T53" fmla="*/ 8 h 78"/>
                <a:gd name="T54" fmla="*/ 28 w 56"/>
                <a:gd name="T55" fmla="*/ 2 h 78"/>
                <a:gd name="T56" fmla="*/ 34 w 56"/>
                <a:gd name="T57" fmla="*/ 7 h 78"/>
                <a:gd name="T58" fmla="*/ 40 w 56"/>
                <a:gd name="T59" fmla="*/ 11 h 78"/>
                <a:gd name="T60" fmla="*/ 51 w 56"/>
                <a:gd name="T61" fmla="*/ 10 h 78"/>
                <a:gd name="T62" fmla="*/ 52 w 56"/>
                <a:gd name="T63" fmla="*/ 17 h 78"/>
                <a:gd name="T64" fmla="*/ 55 w 56"/>
                <a:gd name="T65" fmla="*/ 25 h 78"/>
                <a:gd name="T66" fmla="*/ 54 w 56"/>
                <a:gd name="T67" fmla="*/ 3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 h="78">
                  <a:moveTo>
                    <a:pt x="54" y="33"/>
                  </a:moveTo>
                  <a:cubicBezTo>
                    <a:pt x="52" y="35"/>
                    <a:pt x="48" y="41"/>
                    <a:pt x="47" y="43"/>
                  </a:cubicBezTo>
                  <a:cubicBezTo>
                    <a:pt x="47" y="46"/>
                    <a:pt x="45" y="66"/>
                    <a:pt x="42" y="66"/>
                  </a:cubicBezTo>
                  <a:cubicBezTo>
                    <a:pt x="38" y="67"/>
                    <a:pt x="37" y="68"/>
                    <a:pt x="35" y="70"/>
                  </a:cubicBezTo>
                  <a:cubicBezTo>
                    <a:pt x="33" y="73"/>
                    <a:pt x="28" y="78"/>
                    <a:pt x="27" y="77"/>
                  </a:cubicBezTo>
                  <a:cubicBezTo>
                    <a:pt x="26" y="76"/>
                    <a:pt x="30" y="71"/>
                    <a:pt x="28" y="70"/>
                  </a:cubicBezTo>
                  <a:cubicBezTo>
                    <a:pt x="26" y="69"/>
                    <a:pt x="24" y="67"/>
                    <a:pt x="26" y="66"/>
                  </a:cubicBezTo>
                  <a:cubicBezTo>
                    <a:pt x="27" y="65"/>
                    <a:pt x="30" y="66"/>
                    <a:pt x="30" y="63"/>
                  </a:cubicBezTo>
                  <a:cubicBezTo>
                    <a:pt x="30" y="61"/>
                    <a:pt x="28" y="59"/>
                    <a:pt x="26" y="59"/>
                  </a:cubicBezTo>
                  <a:cubicBezTo>
                    <a:pt x="24" y="59"/>
                    <a:pt x="22" y="62"/>
                    <a:pt x="22" y="64"/>
                  </a:cubicBezTo>
                  <a:cubicBezTo>
                    <a:pt x="22" y="67"/>
                    <a:pt x="23" y="70"/>
                    <a:pt x="21" y="71"/>
                  </a:cubicBezTo>
                  <a:cubicBezTo>
                    <a:pt x="20" y="71"/>
                    <a:pt x="16" y="70"/>
                    <a:pt x="16" y="67"/>
                  </a:cubicBezTo>
                  <a:cubicBezTo>
                    <a:pt x="17" y="63"/>
                    <a:pt x="17" y="60"/>
                    <a:pt x="16" y="58"/>
                  </a:cubicBezTo>
                  <a:cubicBezTo>
                    <a:pt x="15" y="56"/>
                    <a:pt x="14" y="50"/>
                    <a:pt x="16" y="49"/>
                  </a:cubicBezTo>
                  <a:cubicBezTo>
                    <a:pt x="18" y="48"/>
                    <a:pt x="24" y="41"/>
                    <a:pt x="24" y="38"/>
                  </a:cubicBezTo>
                  <a:cubicBezTo>
                    <a:pt x="24" y="35"/>
                    <a:pt x="25" y="33"/>
                    <a:pt x="24" y="30"/>
                  </a:cubicBezTo>
                  <a:cubicBezTo>
                    <a:pt x="23" y="27"/>
                    <a:pt x="18" y="21"/>
                    <a:pt x="17" y="23"/>
                  </a:cubicBezTo>
                  <a:cubicBezTo>
                    <a:pt x="15" y="24"/>
                    <a:pt x="16" y="26"/>
                    <a:pt x="17" y="29"/>
                  </a:cubicBezTo>
                  <a:cubicBezTo>
                    <a:pt x="19" y="32"/>
                    <a:pt x="20" y="36"/>
                    <a:pt x="18" y="36"/>
                  </a:cubicBezTo>
                  <a:cubicBezTo>
                    <a:pt x="16" y="36"/>
                    <a:pt x="14" y="32"/>
                    <a:pt x="13" y="32"/>
                  </a:cubicBezTo>
                  <a:cubicBezTo>
                    <a:pt x="12" y="32"/>
                    <a:pt x="8" y="35"/>
                    <a:pt x="7" y="34"/>
                  </a:cubicBezTo>
                  <a:cubicBezTo>
                    <a:pt x="6" y="33"/>
                    <a:pt x="2" y="26"/>
                    <a:pt x="5" y="27"/>
                  </a:cubicBezTo>
                  <a:cubicBezTo>
                    <a:pt x="7" y="28"/>
                    <a:pt x="11" y="32"/>
                    <a:pt x="10" y="29"/>
                  </a:cubicBezTo>
                  <a:cubicBezTo>
                    <a:pt x="9" y="25"/>
                    <a:pt x="0" y="22"/>
                    <a:pt x="1" y="20"/>
                  </a:cubicBezTo>
                  <a:cubicBezTo>
                    <a:pt x="2" y="18"/>
                    <a:pt x="3" y="17"/>
                    <a:pt x="7" y="16"/>
                  </a:cubicBezTo>
                  <a:cubicBezTo>
                    <a:pt x="11" y="15"/>
                    <a:pt x="14" y="11"/>
                    <a:pt x="16" y="10"/>
                  </a:cubicBezTo>
                  <a:cubicBezTo>
                    <a:pt x="18" y="8"/>
                    <a:pt x="20" y="10"/>
                    <a:pt x="22" y="8"/>
                  </a:cubicBezTo>
                  <a:cubicBezTo>
                    <a:pt x="24" y="6"/>
                    <a:pt x="23" y="0"/>
                    <a:pt x="28" y="2"/>
                  </a:cubicBezTo>
                  <a:cubicBezTo>
                    <a:pt x="33" y="4"/>
                    <a:pt x="32" y="4"/>
                    <a:pt x="34" y="7"/>
                  </a:cubicBezTo>
                  <a:cubicBezTo>
                    <a:pt x="37" y="10"/>
                    <a:pt x="38" y="12"/>
                    <a:pt x="40" y="11"/>
                  </a:cubicBezTo>
                  <a:cubicBezTo>
                    <a:pt x="43" y="10"/>
                    <a:pt x="50" y="8"/>
                    <a:pt x="51" y="10"/>
                  </a:cubicBezTo>
                  <a:cubicBezTo>
                    <a:pt x="52" y="12"/>
                    <a:pt x="49" y="16"/>
                    <a:pt x="52" y="17"/>
                  </a:cubicBezTo>
                  <a:cubicBezTo>
                    <a:pt x="55" y="18"/>
                    <a:pt x="55" y="24"/>
                    <a:pt x="55" y="25"/>
                  </a:cubicBezTo>
                  <a:cubicBezTo>
                    <a:pt x="55" y="26"/>
                    <a:pt x="56" y="30"/>
                    <a:pt x="54" y="33"/>
                  </a:cubicBezTo>
                  <a:close/>
                </a:path>
              </a:pathLst>
            </a:custGeom>
            <a:grpFill/>
            <a:ln w="6350" cmpd="sng">
              <a:solidFill>
                <a:schemeClr val="bg1">
                  <a:lumMod val="50000"/>
                </a:schemeClr>
              </a:solidFill>
              <a:round/>
              <a:headEnd/>
              <a:tailEnd/>
            </a:ln>
          </p:spPr>
          <p:txBody>
            <a:bodyPr/>
            <a:lstStyle/>
            <a:p>
              <a:endParaRPr lang="ja-JP" altLang="en-US"/>
            </a:p>
          </p:txBody>
        </p:sp>
      </p:grpSp>
      <p:graphicFrame>
        <p:nvGraphicFramePr>
          <p:cNvPr id="20" name="表 19"/>
          <p:cNvGraphicFramePr>
            <a:graphicFrameLocks noGrp="1"/>
          </p:cNvGraphicFramePr>
          <p:nvPr>
            <p:extLst>
              <p:ext uri="{D42A27DB-BD31-4B8C-83A1-F6EECF244321}">
                <p14:modId xmlns:p14="http://schemas.microsoft.com/office/powerpoint/2010/main" val="734024012"/>
              </p:ext>
            </p:extLst>
          </p:nvPr>
        </p:nvGraphicFramePr>
        <p:xfrm>
          <a:off x="971600" y="1846040"/>
          <a:ext cx="3136205" cy="1168400"/>
        </p:xfrm>
        <a:graphic>
          <a:graphicData uri="http://schemas.openxmlformats.org/drawingml/2006/table">
            <a:tbl>
              <a:tblPr firstRow="1" bandRow="1">
                <a:tableStyleId>{5940675A-B579-460E-94D1-54222C63F5DA}</a:tableStyleId>
              </a:tblPr>
              <a:tblGrid>
                <a:gridCol w="617984"/>
                <a:gridCol w="921068"/>
                <a:gridCol w="879793"/>
                <a:gridCol w="717360"/>
              </a:tblGrid>
              <a:tr h="139040">
                <a:tc rowSpan="2">
                  <a:txBody>
                    <a:bodyPr/>
                    <a:lstStyle/>
                    <a:p>
                      <a:endParaRPr kumimoji="1" lang="ja-JP" altLang="en-US" sz="1200" dirty="0">
                        <a:latin typeface="Meiryo UI" panose="020B0604030504040204" pitchFamily="50" charset="-128"/>
                        <a:ea typeface="Meiryo UI" panose="020B0604030504040204" pitchFamily="50" charset="-128"/>
                      </a:endParaRPr>
                    </a:p>
                  </a:txBody>
                  <a:tcPr anchor="ctr">
                    <a:solidFill>
                      <a:schemeClr val="bg1"/>
                    </a:solidFill>
                  </a:tcPr>
                </a:tc>
                <a:tc gridSpan="3">
                  <a:txBody>
                    <a:bodyPr/>
                    <a:lstStyle/>
                    <a:p>
                      <a:pPr algn="ctr"/>
                      <a:endParaRPr kumimoji="1" lang="ja-JP" altLang="en-US" sz="400" b="1" dirty="0">
                        <a:latin typeface="Meiryo UI" panose="020B0604030504040204" pitchFamily="50" charset="-128"/>
                        <a:ea typeface="Meiryo UI" panose="020B0604030504040204" pitchFamily="50" charset="-128"/>
                      </a:endParaRPr>
                    </a:p>
                  </a:txBody>
                  <a:tcPr anchor="ctr">
                    <a:lnB w="12700" cmpd="sng">
                      <a:noFill/>
                    </a:lnB>
                    <a:solidFill>
                      <a:schemeClr val="bg1"/>
                    </a:solidFill>
                  </a:tcPr>
                </a:tc>
                <a:tc hMerge="1">
                  <a:txBody>
                    <a:bodyPr/>
                    <a:lstStyle/>
                    <a:p>
                      <a:pPr algn="ctr"/>
                      <a:endParaRPr kumimoji="1" lang="ja-JP" altLang="en-US" sz="1200" b="1" dirty="0">
                        <a:latin typeface="Meiryo UI" panose="020B0604030504040204" pitchFamily="50" charset="-128"/>
                        <a:ea typeface="Meiryo UI" panose="020B0604030504040204" pitchFamily="50" charset="-128"/>
                      </a:endParaRPr>
                    </a:p>
                  </a:txBody>
                  <a:tcPr>
                    <a:lnR w="9525" cap="flat" cmpd="sng" algn="ctr">
                      <a:solidFill>
                        <a:schemeClr val="tx1"/>
                      </a:solidFill>
                      <a:prstDash val="dash"/>
                      <a:round/>
                      <a:headEnd type="none" w="med" len="med"/>
                      <a:tailEnd type="none" w="med" len="med"/>
                    </a:lnR>
                    <a:solidFill>
                      <a:schemeClr val="accent1">
                        <a:lumMod val="20000"/>
                        <a:lumOff val="80000"/>
                      </a:schemeClr>
                    </a:solidFill>
                  </a:tcPr>
                </a:tc>
                <a:tc hMerge="1">
                  <a:txBody>
                    <a:bodyPr/>
                    <a:lstStyle/>
                    <a:p>
                      <a:pPr algn="ctr"/>
                      <a:endParaRPr kumimoji="1" lang="ja-JP" altLang="en-US" sz="1200" b="1" dirty="0">
                        <a:latin typeface="Meiryo UI" panose="020B0604030504040204" pitchFamily="50" charset="-128"/>
                        <a:ea typeface="Meiryo UI" panose="020B0604030504040204" pitchFamily="50" charset="-128"/>
                      </a:endParaRPr>
                    </a:p>
                  </a:txBody>
                  <a:tcPr>
                    <a:lnL w="9525" cap="flat" cmpd="sng" algn="ctr">
                      <a:solidFill>
                        <a:schemeClr val="tx1"/>
                      </a:solidFill>
                      <a:prstDash val="dash"/>
                      <a:round/>
                      <a:headEnd type="none" w="med" len="med"/>
                      <a:tailEnd type="none" w="med" len="med"/>
                    </a:lnL>
                    <a:solidFill>
                      <a:schemeClr val="accent1">
                        <a:lumMod val="20000"/>
                        <a:lumOff val="80000"/>
                      </a:schemeClr>
                    </a:solidFill>
                  </a:tcPr>
                </a:tc>
              </a:tr>
              <a:tr h="13904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solidFill>
                      <a:schemeClr val="bg1"/>
                    </a:solidFill>
                  </a:tcPr>
                </a:tc>
                <a:tc>
                  <a:txBody>
                    <a:bodyPr/>
                    <a:lstStyle/>
                    <a:p>
                      <a:pPr algn="ctr"/>
                      <a:r>
                        <a:rPr kumimoji="1" lang="ja-JP" altLang="en-US" sz="1200" b="1" dirty="0" smtClean="0">
                          <a:latin typeface="Meiryo UI" panose="020B0604030504040204" pitchFamily="50" charset="-128"/>
                          <a:ea typeface="Meiryo UI" panose="020B0604030504040204" pitchFamily="50" charset="-128"/>
                        </a:rPr>
                        <a:t>西日本</a:t>
                      </a:r>
                      <a:endParaRPr kumimoji="1" lang="ja-JP" altLang="en-US" sz="1200" b="1" dirty="0">
                        <a:latin typeface="Meiryo UI" panose="020B0604030504040204" pitchFamily="50" charset="-128"/>
                        <a:ea typeface="Meiryo UI" panose="020B0604030504040204" pitchFamily="50" charset="-128"/>
                      </a:endParaRPr>
                    </a:p>
                  </a:txBody>
                  <a:tcPr anchor="ctr">
                    <a:lnT w="12700" cmpd="sng">
                      <a:noFill/>
                    </a:lnT>
                    <a:solidFill>
                      <a:schemeClr val="bg1"/>
                    </a:solidFill>
                  </a:tcPr>
                </a:tc>
                <a:tc>
                  <a:txBody>
                    <a:bodyPr/>
                    <a:lstStyle/>
                    <a:p>
                      <a:pPr algn="ctr"/>
                      <a:r>
                        <a:rPr kumimoji="1" lang="ja-JP" altLang="en-US" sz="1200" b="1" dirty="0" smtClean="0">
                          <a:latin typeface="Meiryo UI" panose="020B0604030504040204" pitchFamily="50" charset="-128"/>
                          <a:ea typeface="Meiryo UI" panose="020B0604030504040204" pitchFamily="50" charset="-128"/>
                        </a:rPr>
                        <a:t>大阪府</a:t>
                      </a:r>
                      <a:endParaRPr kumimoji="1" lang="ja-JP" altLang="en-US" sz="1200" b="1" dirty="0">
                        <a:latin typeface="Meiryo UI" panose="020B0604030504040204" pitchFamily="50" charset="-128"/>
                        <a:ea typeface="Meiryo UI" panose="020B0604030504040204" pitchFamily="50" charset="-128"/>
                      </a:endParaRPr>
                    </a:p>
                  </a:txBody>
                  <a:tcPr anchor="ctr">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ctr"/>
                      <a:r>
                        <a:rPr kumimoji="1" lang="ja-JP" altLang="en-US" sz="1200" b="1" dirty="0" smtClean="0">
                          <a:latin typeface="Meiryo UI" panose="020B0604030504040204" pitchFamily="50" charset="-128"/>
                          <a:ea typeface="Meiryo UI" panose="020B0604030504040204" pitchFamily="50" charset="-128"/>
                        </a:rPr>
                        <a:t>シェア</a:t>
                      </a:r>
                      <a:endParaRPr kumimoji="1" lang="ja-JP" altLang="en-US" sz="1200" b="1"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dash"/>
                      <a:round/>
                      <a:headEnd type="none" w="med" len="med"/>
                      <a:tailEnd type="none" w="med" len="med"/>
                    </a:lnL>
                    <a:solidFill>
                      <a:schemeClr val="accent6">
                        <a:lumMod val="40000"/>
                        <a:lumOff val="60000"/>
                      </a:schemeClr>
                    </a:solidFill>
                  </a:tcPr>
                </a:tc>
              </a:tr>
              <a:tr h="370840">
                <a:tc>
                  <a:txBody>
                    <a:bodyPr/>
                    <a:lstStyle/>
                    <a:p>
                      <a:r>
                        <a:rPr kumimoji="1" lang="en-US" altLang="ja-JP" sz="1200" dirty="0" smtClean="0">
                          <a:latin typeface="Meiryo UI" panose="020B0604030504040204" pitchFamily="50" charset="-128"/>
                          <a:ea typeface="Meiryo UI" panose="020B0604030504040204" pitchFamily="50" charset="-128"/>
                        </a:rPr>
                        <a:t>GDP</a:t>
                      </a:r>
                      <a:endParaRPr kumimoji="1" lang="ja-JP" altLang="en-US" sz="1200" dirty="0">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166</a:t>
                      </a:r>
                      <a:r>
                        <a:rPr kumimoji="1" lang="ja-JP" altLang="en-US" sz="1200" dirty="0" smtClean="0">
                          <a:latin typeface="Meiryo UI" panose="020B0604030504040204" pitchFamily="50" charset="-128"/>
                          <a:ea typeface="Meiryo UI" panose="020B0604030504040204" pitchFamily="50" charset="-128"/>
                        </a:rPr>
                        <a:t>兆円</a:t>
                      </a:r>
                      <a:endParaRPr kumimoji="1" lang="ja-JP" altLang="en-US" sz="1200" dirty="0">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36.8</a:t>
                      </a:r>
                      <a:r>
                        <a:rPr kumimoji="1" lang="ja-JP" altLang="en-US" sz="1200" dirty="0" smtClean="0">
                          <a:latin typeface="Meiryo UI" panose="020B0604030504040204" pitchFamily="50" charset="-128"/>
                          <a:ea typeface="Meiryo UI" panose="020B0604030504040204" pitchFamily="50" charset="-128"/>
                        </a:rPr>
                        <a:t>兆円</a:t>
                      </a:r>
                      <a:endParaRPr kumimoji="1" lang="ja-JP" altLang="en-US" sz="1200" dirty="0">
                        <a:latin typeface="Meiryo UI" panose="020B0604030504040204" pitchFamily="50" charset="-128"/>
                        <a:ea typeface="Meiryo UI" panose="020B0604030504040204" pitchFamily="50" charset="-128"/>
                      </a:endParaRPr>
                    </a:p>
                  </a:txBody>
                  <a:tcPr anchor="ctr">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22.1%</a:t>
                      </a:r>
                      <a:endParaRPr kumimoji="1" lang="ja-JP" altLang="en-US" sz="12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dash"/>
                      <a:round/>
                      <a:headEnd type="none" w="med" len="med"/>
                      <a:tailEnd type="none" w="med" len="med"/>
                    </a:lnL>
                    <a:solidFill>
                      <a:schemeClr val="accent6">
                        <a:lumMod val="40000"/>
                        <a:lumOff val="60000"/>
                      </a:schemeClr>
                    </a:solidFill>
                  </a:tcPr>
                </a:tc>
              </a:tr>
              <a:tr h="370840">
                <a:tc>
                  <a:txBody>
                    <a:bodyPr/>
                    <a:lstStyle/>
                    <a:p>
                      <a:r>
                        <a:rPr kumimoji="1" lang="ja-JP" altLang="en-US" sz="1200" dirty="0" smtClean="0">
                          <a:latin typeface="Meiryo UI" panose="020B0604030504040204" pitchFamily="50" charset="-128"/>
                          <a:ea typeface="Meiryo UI" panose="020B0604030504040204" pitchFamily="50" charset="-128"/>
                        </a:rPr>
                        <a:t>人口</a:t>
                      </a:r>
                      <a:endParaRPr kumimoji="1" lang="ja-JP" altLang="en-US" sz="1200" dirty="0">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4683</a:t>
                      </a:r>
                      <a:r>
                        <a:rPr kumimoji="1" lang="ja-JP" altLang="en-US" sz="1200" dirty="0" smtClean="0">
                          <a:latin typeface="Meiryo UI" panose="020B0604030504040204" pitchFamily="50" charset="-128"/>
                          <a:ea typeface="Meiryo UI" panose="020B0604030504040204" pitchFamily="50" charset="-128"/>
                        </a:rPr>
                        <a:t>万人</a:t>
                      </a:r>
                      <a:endParaRPr kumimoji="1" lang="ja-JP" altLang="en-US" sz="1200" dirty="0">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886</a:t>
                      </a:r>
                      <a:r>
                        <a:rPr kumimoji="1" lang="ja-JP" altLang="en-US" sz="1200" dirty="0" smtClean="0">
                          <a:latin typeface="Meiryo UI" panose="020B0604030504040204" pitchFamily="50" charset="-128"/>
                          <a:ea typeface="Meiryo UI" panose="020B0604030504040204" pitchFamily="50" charset="-128"/>
                        </a:rPr>
                        <a:t>万人</a:t>
                      </a:r>
                      <a:endParaRPr kumimoji="1" lang="ja-JP" altLang="en-US" sz="1200" dirty="0">
                        <a:latin typeface="Meiryo UI" panose="020B0604030504040204" pitchFamily="50" charset="-128"/>
                        <a:ea typeface="Meiryo UI" panose="020B0604030504040204" pitchFamily="50" charset="-128"/>
                      </a:endParaRPr>
                    </a:p>
                  </a:txBody>
                  <a:tcPr anchor="ctr">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18.9%</a:t>
                      </a:r>
                      <a:endParaRPr kumimoji="1" lang="ja-JP" altLang="en-US" sz="12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dash"/>
                      <a:round/>
                      <a:headEnd type="none" w="med" len="med"/>
                      <a:tailEnd type="none" w="med" len="med"/>
                    </a:lnL>
                    <a:solidFill>
                      <a:schemeClr val="accent6">
                        <a:lumMod val="40000"/>
                        <a:lumOff val="60000"/>
                      </a:schemeClr>
                    </a:solidFill>
                  </a:tcPr>
                </a:tc>
              </a:tr>
            </a:tbl>
          </a:graphicData>
        </a:graphic>
      </p:graphicFrame>
      <p:graphicFrame>
        <p:nvGraphicFramePr>
          <p:cNvPr id="21" name="表 20"/>
          <p:cNvGraphicFramePr>
            <a:graphicFrameLocks noGrp="1"/>
          </p:cNvGraphicFramePr>
          <p:nvPr>
            <p:extLst>
              <p:ext uri="{D42A27DB-BD31-4B8C-83A1-F6EECF244321}">
                <p14:modId xmlns:p14="http://schemas.microsoft.com/office/powerpoint/2010/main" val="3607373065"/>
              </p:ext>
            </p:extLst>
          </p:nvPr>
        </p:nvGraphicFramePr>
        <p:xfrm>
          <a:off x="4932040" y="1846040"/>
          <a:ext cx="3136205" cy="1168400"/>
        </p:xfrm>
        <a:graphic>
          <a:graphicData uri="http://schemas.openxmlformats.org/drawingml/2006/table">
            <a:tbl>
              <a:tblPr firstRow="1" bandRow="1">
                <a:tableStyleId>{5940675A-B579-460E-94D1-54222C63F5DA}</a:tableStyleId>
              </a:tblPr>
              <a:tblGrid>
                <a:gridCol w="617984"/>
                <a:gridCol w="921068"/>
                <a:gridCol w="879793"/>
                <a:gridCol w="717360"/>
              </a:tblGrid>
              <a:tr h="139040">
                <a:tc rowSpan="2">
                  <a:txBody>
                    <a:bodyPr/>
                    <a:lstStyle/>
                    <a:p>
                      <a:endParaRPr kumimoji="1" lang="ja-JP" altLang="en-US" sz="400" dirty="0">
                        <a:latin typeface="Meiryo UI" panose="020B0604030504040204" pitchFamily="50" charset="-128"/>
                        <a:ea typeface="Meiryo UI" panose="020B0604030504040204" pitchFamily="50" charset="-128"/>
                      </a:endParaRPr>
                    </a:p>
                  </a:txBody>
                  <a:tcPr anchor="ctr">
                    <a:solidFill>
                      <a:schemeClr val="bg1"/>
                    </a:solidFill>
                  </a:tcPr>
                </a:tc>
                <a:tc gridSpan="3">
                  <a:txBody>
                    <a:bodyPr/>
                    <a:lstStyle/>
                    <a:p>
                      <a:pPr algn="ctr"/>
                      <a:endParaRPr kumimoji="1" lang="ja-JP" altLang="en-US" sz="400" b="1" dirty="0">
                        <a:latin typeface="Meiryo UI" panose="020B0604030504040204" pitchFamily="50" charset="-128"/>
                        <a:ea typeface="Meiryo UI" panose="020B0604030504040204" pitchFamily="50" charset="-128"/>
                      </a:endParaRPr>
                    </a:p>
                  </a:txBody>
                  <a:tcPr anchor="ctr">
                    <a:lnB w="12700" cmpd="sng">
                      <a:noFill/>
                    </a:lnB>
                    <a:solidFill>
                      <a:schemeClr val="bg1"/>
                    </a:solidFill>
                  </a:tcPr>
                </a:tc>
                <a:tc hMerge="1">
                  <a:txBody>
                    <a:bodyPr/>
                    <a:lstStyle/>
                    <a:p>
                      <a:pPr algn="ctr"/>
                      <a:endParaRPr kumimoji="1" lang="ja-JP" altLang="en-US" sz="400" b="1"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hMerge="1">
                  <a:txBody>
                    <a:bodyPr/>
                    <a:lstStyle/>
                    <a:p>
                      <a:pPr algn="ctr"/>
                      <a:endParaRPr kumimoji="1" lang="ja-JP" altLang="en-US" sz="400" b="1" dirty="0">
                        <a:latin typeface="Meiryo UI" panose="020B0604030504040204" pitchFamily="50" charset="-128"/>
                        <a:ea typeface="Meiryo UI" panose="020B0604030504040204" pitchFamily="50" charset="-128"/>
                      </a:endParaRPr>
                    </a:p>
                  </a:txBody>
                  <a:tcPr>
                    <a:lnL w="9525" cap="flat" cmpd="sng" algn="ctr">
                      <a:solidFill>
                        <a:schemeClr val="tx1"/>
                      </a:solidFill>
                      <a:prstDash val="dash"/>
                      <a:round/>
                      <a:headEnd type="none" w="med" len="med"/>
                      <a:tailEnd type="none" w="med" len="med"/>
                    </a:lnL>
                    <a:solidFill>
                      <a:schemeClr val="accent1">
                        <a:lumMod val="20000"/>
                        <a:lumOff val="80000"/>
                      </a:schemeClr>
                    </a:solidFill>
                  </a:tcPr>
                </a:tc>
              </a:tr>
              <a:tr h="13904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solidFill>
                      <a:schemeClr val="bg1"/>
                    </a:solidFill>
                  </a:tcPr>
                </a:tc>
                <a:tc>
                  <a:txBody>
                    <a:bodyPr/>
                    <a:lstStyle/>
                    <a:p>
                      <a:pPr algn="ctr"/>
                      <a:r>
                        <a:rPr kumimoji="1" lang="ja-JP" altLang="en-US" sz="1200" b="1" dirty="0" smtClean="0">
                          <a:latin typeface="Meiryo UI" panose="020B0604030504040204" pitchFamily="50" charset="-128"/>
                          <a:ea typeface="Meiryo UI" panose="020B0604030504040204" pitchFamily="50" charset="-128"/>
                        </a:rPr>
                        <a:t>東日本</a:t>
                      </a:r>
                      <a:endParaRPr kumimoji="1" lang="ja-JP" altLang="en-US" sz="1200" b="1" dirty="0">
                        <a:latin typeface="Meiryo UI" panose="020B0604030504040204" pitchFamily="50" charset="-128"/>
                        <a:ea typeface="Meiryo UI" panose="020B0604030504040204" pitchFamily="50" charset="-128"/>
                      </a:endParaRPr>
                    </a:p>
                  </a:txBody>
                  <a:tcPr anchor="ctr">
                    <a:lnT w="12700" cmpd="sng">
                      <a:noFill/>
                    </a:lnT>
                    <a:solidFill>
                      <a:schemeClr val="bg1"/>
                    </a:solidFill>
                  </a:tcPr>
                </a:tc>
                <a:tc>
                  <a:txBody>
                    <a:bodyPr/>
                    <a:lstStyle/>
                    <a:p>
                      <a:pPr algn="ctr"/>
                      <a:r>
                        <a:rPr kumimoji="1" lang="ja-JP" altLang="en-US" sz="1200" b="1" dirty="0" smtClean="0">
                          <a:latin typeface="Meiryo UI" panose="020B0604030504040204" pitchFamily="50" charset="-128"/>
                          <a:ea typeface="Meiryo UI" panose="020B0604030504040204" pitchFamily="50" charset="-128"/>
                        </a:rPr>
                        <a:t>東京都</a:t>
                      </a:r>
                      <a:endParaRPr kumimoji="1" lang="ja-JP" altLang="en-US" sz="1200" b="1" dirty="0">
                        <a:latin typeface="Meiryo UI" panose="020B0604030504040204" pitchFamily="50" charset="-128"/>
                        <a:ea typeface="Meiryo UI" panose="020B0604030504040204" pitchFamily="50" charset="-128"/>
                      </a:endParaRPr>
                    </a:p>
                  </a:txBody>
                  <a:tcPr anchor="ctr">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ctr"/>
                      <a:r>
                        <a:rPr kumimoji="1" lang="ja-JP" altLang="en-US" sz="1200" b="1" dirty="0" smtClean="0">
                          <a:latin typeface="Meiryo UI" panose="020B0604030504040204" pitchFamily="50" charset="-128"/>
                          <a:ea typeface="Meiryo UI" panose="020B0604030504040204" pitchFamily="50" charset="-128"/>
                        </a:rPr>
                        <a:t>シェア</a:t>
                      </a:r>
                      <a:endParaRPr kumimoji="1" lang="ja-JP" altLang="en-US" sz="1200" b="1"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dash"/>
                      <a:round/>
                      <a:headEnd type="none" w="med" len="med"/>
                      <a:tailEnd type="none" w="med" len="med"/>
                    </a:lnL>
                    <a:solidFill>
                      <a:schemeClr val="accent6">
                        <a:lumMod val="40000"/>
                        <a:lumOff val="60000"/>
                      </a:schemeClr>
                    </a:solidFill>
                  </a:tcPr>
                </a:tc>
              </a:tr>
              <a:tr h="370840">
                <a:tc>
                  <a:txBody>
                    <a:bodyPr/>
                    <a:lstStyle/>
                    <a:p>
                      <a:r>
                        <a:rPr kumimoji="1" lang="en-US" altLang="ja-JP" sz="1200" dirty="0" smtClean="0">
                          <a:latin typeface="Meiryo UI" panose="020B0604030504040204" pitchFamily="50" charset="-128"/>
                          <a:ea typeface="Meiryo UI" panose="020B0604030504040204" pitchFamily="50" charset="-128"/>
                        </a:rPr>
                        <a:t>GDP</a:t>
                      </a:r>
                      <a:endParaRPr kumimoji="1" lang="ja-JP" altLang="en-US" sz="1200" dirty="0">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334</a:t>
                      </a:r>
                      <a:r>
                        <a:rPr kumimoji="1" lang="ja-JP" altLang="en-US" sz="1200" dirty="0" smtClean="0">
                          <a:latin typeface="Meiryo UI" panose="020B0604030504040204" pitchFamily="50" charset="-128"/>
                          <a:ea typeface="Meiryo UI" panose="020B0604030504040204" pitchFamily="50" charset="-128"/>
                        </a:rPr>
                        <a:t>兆円</a:t>
                      </a:r>
                      <a:endParaRPr kumimoji="1" lang="ja-JP" altLang="en-US" sz="1200" dirty="0">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91.9</a:t>
                      </a:r>
                      <a:r>
                        <a:rPr kumimoji="1" lang="ja-JP" altLang="en-US" sz="1200" dirty="0" smtClean="0">
                          <a:latin typeface="Meiryo UI" panose="020B0604030504040204" pitchFamily="50" charset="-128"/>
                          <a:ea typeface="Meiryo UI" panose="020B0604030504040204" pitchFamily="50" charset="-128"/>
                        </a:rPr>
                        <a:t>兆円</a:t>
                      </a:r>
                      <a:endParaRPr kumimoji="1" lang="ja-JP" altLang="en-US" sz="1200" dirty="0">
                        <a:latin typeface="Meiryo UI" panose="020B0604030504040204" pitchFamily="50" charset="-128"/>
                        <a:ea typeface="Meiryo UI" panose="020B0604030504040204" pitchFamily="50" charset="-128"/>
                      </a:endParaRPr>
                    </a:p>
                  </a:txBody>
                  <a:tcPr anchor="ctr">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27.5%</a:t>
                      </a:r>
                      <a:endParaRPr kumimoji="1" lang="ja-JP" altLang="en-US" sz="12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dash"/>
                      <a:round/>
                      <a:headEnd type="none" w="med" len="med"/>
                      <a:tailEnd type="none" w="med" len="med"/>
                    </a:lnL>
                    <a:solidFill>
                      <a:schemeClr val="accent6">
                        <a:lumMod val="40000"/>
                        <a:lumOff val="60000"/>
                      </a:schemeClr>
                    </a:solidFill>
                  </a:tcPr>
                </a:tc>
              </a:tr>
              <a:tr h="370840">
                <a:tc>
                  <a:txBody>
                    <a:bodyPr/>
                    <a:lstStyle/>
                    <a:p>
                      <a:r>
                        <a:rPr kumimoji="1" lang="ja-JP" altLang="en-US" sz="1200" dirty="0" smtClean="0">
                          <a:latin typeface="Meiryo UI" panose="020B0604030504040204" pitchFamily="50" charset="-128"/>
                          <a:ea typeface="Meiryo UI" panose="020B0604030504040204" pitchFamily="50" charset="-128"/>
                        </a:rPr>
                        <a:t>人口</a:t>
                      </a:r>
                      <a:endParaRPr kumimoji="1" lang="ja-JP" altLang="en-US" sz="1200" dirty="0">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8068</a:t>
                      </a:r>
                      <a:r>
                        <a:rPr kumimoji="1" lang="ja-JP" altLang="en-US" sz="1200" dirty="0" smtClean="0">
                          <a:latin typeface="Meiryo UI" panose="020B0604030504040204" pitchFamily="50" charset="-128"/>
                          <a:ea typeface="Meiryo UI" panose="020B0604030504040204" pitchFamily="50" charset="-128"/>
                        </a:rPr>
                        <a:t>万人</a:t>
                      </a:r>
                      <a:endParaRPr kumimoji="1" lang="ja-JP" altLang="en-US" sz="1200" dirty="0">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1323</a:t>
                      </a:r>
                      <a:r>
                        <a:rPr kumimoji="1" lang="ja-JP" altLang="en-US" sz="1200" dirty="0" smtClean="0">
                          <a:latin typeface="Meiryo UI" panose="020B0604030504040204" pitchFamily="50" charset="-128"/>
                          <a:ea typeface="Meiryo UI" panose="020B0604030504040204" pitchFamily="50" charset="-128"/>
                        </a:rPr>
                        <a:t>万人</a:t>
                      </a:r>
                      <a:endParaRPr kumimoji="1" lang="ja-JP" altLang="en-US" sz="1200" dirty="0">
                        <a:latin typeface="Meiryo UI" panose="020B0604030504040204" pitchFamily="50" charset="-128"/>
                        <a:ea typeface="Meiryo UI" panose="020B0604030504040204" pitchFamily="50" charset="-128"/>
                      </a:endParaRPr>
                    </a:p>
                  </a:txBody>
                  <a:tcPr anchor="ctr">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16.4%</a:t>
                      </a:r>
                      <a:endParaRPr kumimoji="1" lang="ja-JP" altLang="en-US" sz="12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dash"/>
                      <a:round/>
                      <a:headEnd type="none" w="med" len="med"/>
                      <a:tailEnd type="none" w="med" len="med"/>
                    </a:lnL>
                    <a:solidFill>
                      <a:schemeClr val="accent6">
                        <a:lumMod val="40000"/>
                        <a:lumOff val="60000"/>
                      </a:schemeClr>
                    </a:solidFill>
                  </a:tcPr>
                </a:tc>
              </a:tr>
            </a:tbl>
          </a:graphicData>
        </a:graphic>
      </p:graphicFrame>
      <p:sp>
        <p:nvSpPr>
          <p:cNvPr id="22" name="テキスト ボックス 21"/>
          <p:cNvSpPr txBox="1"/>
          <p:nvPr/>
        </p:nvSpPr>
        <p:spPr>
          <a:xfrm>
            <a:off x="179512" y="1702024"/>
            <a:ext cx="466794" cy="261610"/>
          </a:xfrm>
          <a:prstGeom prst="rect">
            <a:avLst/>
          </a:prstGeom>
          <a:noFill/>
        </p:spPr>
        <p:txBody>
          <a:bodyPr wrap="none" rtlCol="0">
            <a:spAutoFit/>
          </a:bodyPr>
          <a:lstStyle/>
          <a:p>
            <a:r>
              <a:rPr kumimoji="1" lang="ja-JP" altLang="en-US" sz="1050" dirty="0" smtClean="0"/>
              <a:t>兆円</a:t>
            </a:r>
            <a:endParaRPr kumimoji="1" lang="ja-JP" altLang="en-US" sz="1050" dirty="0"/>
          </a:p>
        </p:txBody>
      </p:sp>
      <p:sp>
        <p:nvSpPr>
          <p:cNvPr id="23" name="テキスト ボックス 22"/>
          <p:cNvSpPr txBox="1"/>
          <p:nvPr/>
        </p:nvSpPr>
        <p:spPr>
          <a:xfrm>
            <a:off x="8388424" y="1728446"/>
            <a:ext cx="466794" cy="261610"/>
          </a:xfrm>
          <a:prstGeom prst="rect">
            <a:avLst/>
          </a:prstGeom>
          <a:noFill/>
        </p:spPr>
        <p:txBody>
          <a:bodyPr wrap="none" rtlCol="0">
            <a:spAutoFit/>
          </a:bodyPr>
          <a:lstStyle/>
          <a:p>
            <a:r>
              <a:rPr lang="ja-JP" altLang="en-US" sz="1050" dirty="0"/>
              <a:t>千人</a:t>
            </a:r>
            <a:endParaRPr kumimoji="1" lang="ja-JP" altLang="en-US" sz="1050" dirty="0"/>
          </a:p>
        </p:txBody>
      </p:sp>
      <p:sp>
        <p:nvSpPr>
          <p:cNvPr id="24" name="テキスト ボックス 23"/>
          <p:cNvSpPr txBox="1"/>
          <p:nvPr/>
        </p:nvSpPr>
        <p:spPr>
          <a:xfrm>
            <a:off x="755576" y="620688"/>
            <a:ext cx="7681924" cy="923330"/>
          </a:xfrm>
          <a:prstGeom prst="rect">
            <a:avLst/>
          </a:prstGeom>
          <a:noFill/>
        </p:spPr>
        <p:txBody>
          <a:bodyPr wrap="square" rtlCol="0">
            <a:spAutoFit/>
          </a:bodyPr>
          <a:lstStyle/>
          <a:p>
            <a:pPr marL="285750" indent="-285750">
              <a:buFont typeface="Arial" pitchFamily="34" charset="0"/>
              <a:buChar char="•"/>
            </a:pPr>
            <a:r>
              <a:rPr kumimoji="1" lang="en-US" altLang="ja-JP" dirty="0" smtClean="0">
                <a:latin typeface="Meiryo UI" pitchFamily="50" charset="-128"/>
                <a:ea typeface="Meiryo UI" pitchFamily="50" charset="-128"/>
                <a:cs typeface="Meiryo UI" pitchFamily="50" charset="-128"/>
              </a:rPr>
              <a:t>GDP</a:t>
            </a:r>
            <a:r>
              <a:rPr kumimoji="1" lang="ja-JP" altLang="en-US" dirty="0" smtClean="0">
                <a:latin typeface="Meiryo UI" pitchFamily="50" charset="-128"/>
                <a:ea typeface="Meiryo UI" pitchFamily="50" charset="-128"/>
                <a:cs typeface="Meiryo UI" pitchFamily="50" charset="-128"/>
              </a:rPr>
              <a:t>も人口も東京圏の規模が大きいため「東高・西低」の構造となっており、東日本と西日本の差はいずれも</a:t>
            </a:r>
            <a:r>
              <a:rPr kumimoji="1" lang="en-US" altLang="ja-JP" dirty="0" smtClean="0">
                <a:latin typeface="Meiryo UI" pitchFamily="50" charset="-128"/>
                <a:ea typeface="Meiryo UI" pitchFamily="50" charset="-128"/>
                <a:cs typeface="Meiryo UI" pitchFamily="50" charset="-128"/>
              </a:rPr>
              <a:t>2</a:t>
            </a:r>
            <a:r>
              <a:rPr kumimoji="1" lang="ja-JP" altLang="en-US" dirty="0" smtClean="0">
                <a:latin typeface="Meiryo UI" pitchFamily="50" charset="-128"/>
                <a:ea typeface="Meiryo UI" pitchFamily="50" charset="-128"/>
                <a:cs typeface="Meiryo UI" pitchFamily="50" charset="-128"/>
              </a:rPr>
              <a:t>倍程度となっている。</a:t>
            </a:r>
            <a:endParaRPr kumimoji="1" lang="en-US" altLang="ja-JP" dirty="0" smtClean="0">
              <a:latin typeface="Meiryo UI" pitchFamily="50" charset="-128"/>
              <a:ea typeface="Meiryo UI" pitchFamily="50" charset="-128"/>
              <a:cs typeface="Meiryo UI" pitchFamily="50" charset="-128"/>
            </a:endParaRPr>
          </a:p>
          <a:p>
            <a:pPr marL="285750" indent="-285750">
              <a:buFont typeface="Arial" pitchFamily="34" charset="0"/>
              <a:buChar char="•"/>
            </a:pPr>
            <a:r>
              <a:rPr lang="ja-JP" altLang="en-US" dirty="0">
                <a:latin typeface="Meiryo UI" pitchFamily="50" charset="-128"/>
                <a:ea typeface="Meiryo UI" pitchFamily="50" charset="-128"/>
                <a:cs typeface="Meiryo UI" pitchFamily="50" charset="-128"/>
              </a:rPr>
              <a:t>他方</a:t>
            </a:r>
            <a:r>
              <a:rPr lang="ja-JP" altLang="en-US" dirty="0" smtClean="0">
                <a:latin typeface="Meiryo UI" pitchFamily="50" charset="-128"/>
                <a:ea typeface="Meiryo UI" pitchFamily="50" charset="-128"/>
                <a:cs typeface="Meiryo UI" pitchFamily="50" charset="-128"/>
              </a:rPr>
              <a:t>、大阪は西日本で大きなシェアを占め、中核的な都市。</a:t>
            </a:r>
            <a:endParaRPr kumimoji="1" lang="ja-JP" altLang="en-US" dirty="0">
              <a:latin typeface="Meiryo UI" pitchFamily="50" charset="-128"/>
              <a:ea typeface="Meiryo UI" pitchFamily="50" charset="-128"/>
              <a:cs typeface="Meiryo UI" pitchFamily="50" charset="-128"/>
            </a:endParaRPr>
          </a:p>
        </p:txBody>
      </p:sp>
      <p:sp>
        <p:nvSpPr>
          <p:cNvPr id="4" name="テキスト ボックス 3"/>
          <p:cNvSpPr txBox="1"/>
          <p:nvPr/>
        </p:nvSpPr>
        <p:spPr>
          <a:xfrm>
            <a:off x="7538183" y="4553418"/>
            <a:ext cx="748923" cy="523220"/>
          </a:xfrm>
          <a:prstGeom prst="rect">
            <a:avLst/>
          </a:prstGeom>
          <a:noFill/>
        </p:spPr>
        <p:txBody>
          <a:bodyPr wrap="none" rtlCol="0">
            <a:spAutoFit/>
          </a:bodyPr>
          <a:lstStyle/>
          <a:p>
            <a:r>
              <a:rPr kumimoji="1" lang="ja-JP" altLang="en-US" sz="1100" dirty="0" smtClean="0">
                <a:latin typeface="Meiryo UI" pitchFamily="50" charset="-128"/>
                <a:ea typeface="Meiryo UI" pitchFamily="50" charset="-128"/>
                <a:cs typeface="Meiryo UI" pitchFamily="50" charset="-128"/>
              </a:rPr>
              <a:t>（左軸）</a:t>
            </a:r>
            <a:endParaRPr kumimoji="1" lang="en-US" altLang="ja-JP" sz="1100" dirty="0" smtClean="0">
              <a:latin typeface="Meiryo UI" pitchFamily="50" charset="-128"/>
              <a:ea typeface="Meiryo UI" pitchFamily="50" charset="-128"/>
              <a:cs typeface="Meiryo UI" pitchFamily="50" charset="-128"/>
            </a:endParaRPr>
          </a:p>
          <a:p>
            <a:endParaRPr kumimoji="1" lang="en-US" altLang="ja-JP" sz="600" dirty="0" smtClean="0">
              <a:latin typeface="Meiryo UI" pitchFamily="50" charset="-128"/>
              <a:ea typeface="Meiryo UI" pitchFamily="50" charset="-128"/>
              <a:cs typeface="Meiryo UI" pitchFamily="50" charset="-128"/>
            </a:endParaRPr>
          </a:p>
          <a:p>
            <a:r>
              <a:rPr lang="ja-JP" altLang="en-US" sz="1100" dirty="0" smtClean="0">
                <a:latin typeface="Meiryo UI" pitchFamily="50" charset="-128"/>
                <a:ea typeface="Meiryo UI" pitchFamily="50" charset="-128"/>
                <a:cs typeface="Meiryo UI" pitchFamily="50" charset="-128"/>
              </a:rPr>
              <a:t>（右軸）</a:t>
            </a:r>
            <a:endParaRPr kumimoji="1" lang="ja-JP" altLang="en-US" sz="1100" dirty="0">
              <a:latin typeface="Meiryo UI" pitchFamily="50" charset="-128"/>
              <a:ea typeface="Meiryo UI" pitchFamily="50" charset="-128"/>
              <a:cs typeface="Meiryo UI" pitchFamily="50" charset="-128"/>
            </a:endParaRPr>
          </a:p>
        </p:txBody>
      </p:sp>
      <p:sp>
        <p:nvSpPr>
          <p:cNvPr id="25" name="テキスト ボックス 24"/>
          <p:cNvSpPr txBox="1"/>
          <p:nvPr/>
        </p:nvSpPr>
        <p:spPr>
          <a:xfrm>
            <a:off x="539552" y="6609840"/>
            <a:ext cx="3384260" cy="230832"/>
          </a:xfrm>
          <a:prstGeom prst="rect">
            <a:avLst/>
          </a:prstGeom>
          <a:noFill/>
        </p:spPr>
        <p:txBody>
          <a:bodyPr wrap="none" rtlCol="0">
            <a:spAutoFit/>
          </a:bodyPr>
          <a:lstStyle/>
          <a:p>
            <a:r>
              <a:rPr lang="ja-JP" altLang="en-US" sz="900" dirty="0" smtClean="0"/>
              <a:t>出典：</a:t>
            </a:r>
            <a:r>
              <a:rPr lang="en-US" altLang="ja-JP" sz="900" dirty="0" smtClean="0"/>
              <a:t>GDP</a:t>
            </a:r>
            <a:r>
              <a:rPr lang="ja-JP" altLang="en-US" sz="900" dirty="0" smtClean="0"/>
              <a:t>は総務省県民経済計算（</a:t>
            </a:r>
            <a:r>
              <a:rPr lang="en-US" altLang="ja-JP" sz="900" dirty="0" smtClean="0"/>
              <a:t>2013</a:t>
            </a:r>
            <a:r>
              <a:rPr lang="ja-JP" altLang="en-US" sz="900" dirty="0" smtClean="0"/>
              <a:t>）、人口は国勢調査（</a:t>
            </a:r>
            <a:r>
              <a:rPr lang="en-US" altLang="ja-JP" sz="900" dirty="0" smtClean="0"/>
              <a:t>2010)</a:t>
            </a:r>
            <a:endParaRPr kumimoji="1" lang="ja-JP" altLang="en-US" sz="900" dirty="0"/>
          </a:p>
        </p:txBody>
      </p:sp>
    </p:spTree>
    <p:extLst>
      <p:ext uri="{BB962C8B-B14F-4D97-AF65-F5344CB8AC3E}">
        <p14:creationId xmlns:p14="http://schemas.microsoft.com/office/powerpoint/2010/main" val="2236097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smtClean="0">
                <a:solidFill>
                  <a:srgbClr val="000000"/>
                </a:solidFill>
                <a:latin typeface="ＭＳ Ｐゴシック" pitchFamily="50" charset="-128"/>
                <a:ea typeface="Meiryo UI" pitchFamily="50" charset="-128"/>
                <a:cs typeface="Meiryo UI" pitchFamily="50" charset="-128"/>
              </a:rPr>
              <a:t>主要指標における都市比較</a:t>
            </a:r>
            <a:endParaRPr kumimoji="0" lang="ja-JP" altLang="en-US" sz="200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3867882821"/>
              </p:ext>
            </p:extLst>
          </p:nvPr>
        </p:nvGraphicFramePr>
        <p:xfrm>
          <a:off x="65939" y="1469011"/>
          <a:ext cx="4527468" cy="4160247"/>
        </p:xfrm>
        <a:graphic>
          <a:graphicData uri="http://schemas.openxmlformats.org/drawingml/2006/table">
            <a:tbl>
              <a:tblPr firstRow="1" bandRow="1">
                <a:tableStyleId>{5940675A-B579-460E-94D1-54222C63F5DA}</a:tableStyleId>
              </a:tblPr>
              <a:tblGrid>
                <a:gridCol w="1302068"/>
                <a:gridCol w="616268"/>
                <a:gridCol w="604754"/>
                <a:gridCol w="732155"/>
                <a:gridCol w="540068"/>
                <a:gridCol w="732155"/>
              </a:tblGrid>
              <a:tr h="320019">
                <a:tc gridSpan="2">
                  <a:txBody>
                    <a:bodyPr/>
                    <a:lstStyle/>
                    <a:p>
                      <a:endParaRPr kumimoji="1" lang="ja-JP" altLang="en-US" sz="1200" b="1" dirty="0">
                        <a:latin typeface="Meiryo UI" pitchFamily="50" charset="-128"/>
                        <a:ea typeface="Meiryo UI" pitchFamily="50" charset="-128"/>
                        <a:cs typeface="Meiryo UI" pitchFamily="50" charset="-128"/>
                      </a:endParaRPr>
                    </a:p>
                  </a:txBody>
                  <a:tcPr>
                    <a:lnB w="12700" cap="flat" cmpd="sng" algn="ctr">
                      <a:solidFill>
                        <a:schemeClr val="tx1"/>
                      </a:solidFill>
                      <a:prstDash val="solid"/>
                      <a:round/>
                      <a:headEnd type="none" w="med" len="med"/>
                      <a:tailEnd type="none" w="med" len="med"/>
                    </a:lnB>
                    <a:noFill/>
                  </a:tcPr>
                </a:tc>
                <a:tc hMerge="1">
                  <a:txBody>
                    <a:bodyPr/>
                    <a:lstStyle/>
                    <a:p>
                      <a:endParaRPr kumimoji="1" lang="ja-JP" altLang="en-US" sz="1200" b="1" dirty="0">
                        <a:latin typeface="Meiryo UI" pitchFamily="50" charset="-128"/>
                        <a:ea typeface="Meiryo UI" pitchFamily="50" charset="-128"/>
                        <a:cs typeface="Meiryo UI" pitchFamily="50" charset="-128"/>
                      </a:endParaRPr>
                    </a:p>
                  </a:txBody>
                  <a:tcPr>
                    <a:noFill/>
                  </a:tcPr>
                </a:tc>
                <a:tc gridSpan="2">
                  <a:txBody>
                    <a:bodyPr/>
                    <a:lstStyle/>
                    <a:p>
                      <a:pPr algn="ctr"/>
                      <a:r>
                        <a:rPr kumimoji="1" lang="ja-JP" altLang="en-US" sz="1200" b="1" dirty="0" smtClean="0">
                          <a:latin typeface="Meiryo UI" pitchFamily="50" charset="-128"/>
                          <a:ea typeface="Meiryo UI" pitchFamily="50" charset="-128"/>
                          <a:cs typeface="Meiryo UI" pitchFamily="50" charset="-128"/>
                        </a:rPr>
                        <a:t>大阪／西日本</a:t>
                      </a:r>
                      <a:endParaRPr kumimoji="1" lang="ja-JP" altLang="en-US" sz="1200" b="1" dirty="0">
                        <a:latin typeface="Meiryo UI" pitchFamily="50" charset="-128"/>
                        <a:ea typeface="Meiryo UI" pitchFamily="50" charset="-128"/>
                        <a:cs typeface="Meiryo UI" pitchFamily="50" charset="-128"/>
                      </a:endParaRPr>
                    </a:p>
                  </a:txBody>
                  <a:tcPr>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sz="1400" dirty="0"/>
                    </a:p>
                  </a:txBody>
                  <a:tcPr/>
                </a:tc>
                <a:tc gridSpan="2">
                  <a:txBody>
                    <a:bodyPr/>
                    <a:lstStyle/>
                    <a:p>
                      <a:pPr algn="ctr"/>
                      <a:r>
                        <a:rPr kumimoji="1" lang="ja-JP" altLang="en-US" sz="1200" b="1" dirty="0" smtClean="0">
                          <a:latin typeface="Meiryo UI" pitchFamily="50" charset="-128"/>
                          <a:ea typeface="Meiryo UI" pitchFamily="50" charset="-128"/>
                          <a:cs typeface="Meiryo UI" pitchFamily="50" charset="-128"/>
                        </a:rPr>
                        <a:t>大阪／全国</a:t>
                      </a:r>
                      <a:endParaRPr kumimoji="1" lang="ja-JP" altLang="en-US" sz="1200" b="1" dirty="0">
                        <a:latin typeface="Meiryo UI" pitchFamily="50" charset="-128"/>
                        <a:ea typeface="Meiryo UI" pitchFamily="50" charset="-128"/>
                        <a:cs typeface="Meiryo UI" pitchFamily="50" charset="-128"/>
                      </a:endParaRPr>
                    </a:p>
                  </a:txBody>
                  <a:tcPr>
                    <a:lnB w="12700" cap="flat" cmpd="sng" algn="ctr">
                      <a:solidFill>
                        <a:schemeClr val="tx1"/>
                      </a:solidFill>
                      <a:prstDash val="solid"/>
                      <a:round/>
                      <a:headEnd type="none" w="med" len="med"/>
                      <a:tailEnd type="none" w="med" len="med"/>
                    </a:lnB>
                    <a:noFill/>
                  </a:tcPr>
                </a:tc>
                <a:tc hMerge="1">
                  <a:txBody>
                    <a:bodyPr/>
                    <a:lstStyle/>
                    <a:p>
                      <a:endParaRPr kumimoji="1" lang="ja-JP" altLang="en-US" sz="1400" dirty="0"/>
                    </a:p>
                  </a:txBody>
                  <a:tcPr/>
                </a:tc>
              </a:tr>
              <a:tr h="320019">
                <a:tc>
                  <a:txBody>
                    <a:bodyPr/>
                    <a:lstStyle/>
                    <a:p>
                      <a:pPr algn="ctr"/>
                      <a:r>
                        <a:rPr kumimoji="1" lang="ja-JP" altLang="en-US" sz="1200" b="1" dirty="0" smtClean="0">
                          <a:latin typeface="Meiryo UI" pitchFamily="50" charset="-128"/>
                          <a:ea typeface="Meiryo UI" pitchFamily="50" charset="-128"/>
                          <a:cs typeface="Meiryo UI" pitchFamily="50" charset="-128"/>
                        </a:rPr>
                        <a:t>項目</a:t>
                      </a:r>
                      <a:endParaRPr kumimoji="1" lang="ja-JP" altLang="en-US" sz="1200" b="1"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1200" b="1" dirty="0" smtClean="0">
                          <a:latin typeface="Meiryo UI" pitchFamily="50" charset="-128"/>
                          <a:ea typeface="Meiryo UI" pitchFamily="50" charset="-128"/>
                          <a:cs typeface="Meiryo UI" pitchFamily="50" charset="-128"/>
                        </a:rPr>
                        <a:t>年度</a:t>
                      </a:r>
                      <a:endParaRPr kumimoji="1" lang="ja-JP" altLang="en-US" sz="1200" b="1"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1200" b="1" dirty="0" smtClean="0">
                          <a:latin typeface="Meiryo UI" pitchFamily="50" charset="-128"/>
                          <a:ea typeface="Meiryo UI" pitchFamily="50" charset="-128"/>
                          <a:cs typeface="Meiryo UI" pitchFamily="50" charset="-128"/>
                        </a:rPr>
                        <a:t>順位</a:t>
                      </a:r>
                      <a:endParaRPr kumimoji="1" lang="ja-JP" altLang="en-US" sz="1200" b="1"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1200" b="1" dirty="0" smtClean="0">
                          <a:latin typeface="Meiryo UI" pitchFamily="50" charset="-128"/>
                          <a:ea typeface="Meiryo UI" pitchFamily="50" charset="-128"/>
                          <a:cs typeface="Meiryo UI" pitchFamily="50" charset="-128"/>
                        </a:rPr>
                        <a:t>シェア</a:t>
                      </a:r>
                      <a:endParaRPr kumimoji="1" lang="ja-JP" altLang="en-US" sz="1200" b="1"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1200" b="1" dirty="0" smtClean="0">
                          <a:latin typeface="Meiryo UI" pitchFamily="50" charset="-128"/>
                          <a:ea typeface="Meiryo UI" pitchFamily="50" charset="-128"/>
                          <a:cs typeface="Meiryo UI" pitchFamily="50" charset="-128"/>
                        </a:rPr>
                        <a:t>順位</a:t>
                      </a:r>
                      <a:endParaRPr kumimoji="1" lang="ja-JP" altLang="en-US" sz="1200" b="1"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1200" b="1" dirty="0" smtClean="0">
                          <a:latin typeface="Meiryo UI" pitchFamily="50" charset="-128"/>
                          <a:ea typeface="Meiryo UI" pitchFamily="50" charset="-128"/>
                          <a:cs typeface="Meiryo UI" pitchFamily="50" charset="-128"/>
                        </a:rPr>
                        <a:t>シェア</a:t>
                      </a:r>
                      <a:endParaRPr kumimoji="1" lang="ja-JP" altLang="en-US" sz="1200" b="1"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20019">
                <a:tc>
                  <a:txBody>
                    <a:bodyPr/>
                    <a:lstStyle/>
                    <a:p>
                      <a:r>
                        <a:rPr kumimoji="1" lang="ja-JP" altLang="en-US" sz="1200" dirty="0" smtClean="0">
                          <a:latin typeface="Meiryo UI" pitchFamily="50" charset="-128"/>
                          <a:ea typeface="Meiryo UI" pitchFamily="50" charset="-128"/>
                          <a:cs typeface="Meiryo UI" pitchFamily="50" charset="-128"/>
                        </a:rPr>
                        <a:t>人口</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r>
                        <a:rPr kumimoji="1" lang="en-US" altLang="ja-JP" sz="1200" dirty="0" smtClean="0">
                          <a:latin typeface="Meiryo UI" pitchFamily="50" charset="-128"/>
                          <a:ea typeface="Meiryo UI" pitchFamily="50" charset="-128"/>
                          <a:cs typeface="Meiryo UI" pitchFamily="50" charset="-128"/>
                        </a:rPr>
                        <a:t>2014</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r"/>
                      <a:r>
                        <a:rPr kumimoji="1" lang="en-US" altLang="ja-JP" sz="1200" dirty="0" smtClean="0">
                          <a:latin typeface="Meiryo UI" pitchFamily="50" charset="-128"/>
                          <a:ea typeface="Meiryo UI" pitchFamily="50" charset="-128"/>
                          <a:cs typeface="Meiryo UI" pitchFamily="50" charset="-128"/>
                        </a:rPr>
                        <a:t>1</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18.8%</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3</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noFill/>
                  </a:tcPr>
                </a:tc>
                <a:tc>
                  <a:txBody>
                    <a:bodyPr/>
                    <a:lstStyle/>
                    <a:p>
                      <a:pPr algn="r"/>
                      <a:r>
                        <a:rPr kumimoji="1" lang="en-US" altLang="ja-JP" sz="1200" dirty="0" smtClean="0">
                          <a:latin typeface="Meiryo UI" pitchFamily="50" charset="-128"/>
                          <a:ea typeface="Meiryo UI" pitchFamily="50" charset="-128"/>
                          <a:cs typeface="Meiryo UI" pitchFamily="50" charset="-128"/>
                        </a:rPr>
                        <a:t>6.9</a:t>
                      </a:r>
                      <a:r>
                        <a:rPr kumimoji="1" lang="ja-JP" altLang="en-US" sz="1200" dirty="0" smtClean="0">
                          <a:latin typeface="Meiryo UI" pitchFamily="50" charset="-128"/>
                          <a:ea typeface="Meiryo UI" pitchFamily="50" charset="-128"/>
                          <a:cs typeface="Meiryo UI" pitchFamily="50" charset="-128"/>
                        </a:rPr>
                        <a:t>％</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noFill/>
                  </a:tcPr>
                </a:tc>
              </a:tr>
              <a:tr h="320019">
                <a:tc>
                  <a:txBody>
                    <a:bodyPr/>
                    <a:lstStyle/>
                    <a:p>
                      <a:r>
                        <a:rPr kumimoji="1" lang="ja-JP" altLang="en-US" sz="1200" dirty="0" smtClean="0">
                          <a:latin typeface="Meiryo UI" pitchFamily="50" charset="-128"/>
                          <a:ea typeface="Meiryo UI" pitchFamily="50" charset="-128"/>
                          <a:cs typeface="Meiryo UI" pitchFamily="50" charset="-128"/>
                        </a:rPr>
                        <a:t>人口密度</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smtClean="0">
                          <a:latin typeface="Meiryo UI" pitchFamily="50" charset="-128"/>
                          <a:ea typeface="Meiryo UI" pitchFamily="50" charset="-128"/>
                          <a:cs typeface="Meiryo UI" pitchFamily="50" charset="-128"/>
                        </a:rPr>
                        <a:t>2010</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smtClean="0">
                          <a:latin typeface="Meiryo UI" pitchFamily="50" charset="-128"/>
                          <a:ea typeface="Meiryo UI" pitchFamily="50" charset="-128"/>
                          <a:cs typeface="Meiryo UI" pitchFamily="50" charset="-128"/>
                        </a:rPr>
                        <a:t>1</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ctr"/>
                      <a:r>
                        <a:rPr kumimoji="1" lang="en-US" altLang="ja-JP" sz="1200" dirty="0" smtClean="0">
                          <a:latin typeface="Meiryo UI" pitchFamily="50" charset="-128"/>
                          <a:ea typeface="Meiryo UI" pitchFamily="50" charset="-128"/>
                          <a:cs typeface="Meiryo UI" pitchFamily="50" charset="-128"/>
                        </a:rPr>
                        <a:t>―</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2</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noFill/>
                  </a:tcPr>
                </a:tc>
                <a:tc>
                  <a:txBody>
                    <a:bodyPr/>
                    <a:lstStyle/>
                    <a:p>
                      <a:pPr algn="ctr"/>
                      <a:r>
                        <a:rPr kumimoji="1" lang="en-US" altLang="ja-JP" sz="1200" dirty="0" smtClean="0">
                          <a:latin typeface="Meiryo UI" pitchFamily="50" charset="-128"/>
                          <a:ea typeface="Meiryo UI" pitchFamily="50" charset="-128"/>
                          <a:cs typeface="Meiryo UI" pitchFamily="50" charset="-128"/>
                        </a:rPr>
                        <a:t>―</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tr>
              <a:tr h="3200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itchFamily="50" charset="-128"/>
                          <a:ea typeface="Meiryo UI" pitchFamily="50" charset="-128"/>
                          <a:cs typeface="Meiryo UI" pitchFamily="50" charset="-128"/>
                        </a:rPr>
                        <a:t>県内総生産</a:t>
                      </a:r>
                    </a:p>
                  </a:txBody>
                  <a:tcPr>
                    <a:lnR w="12700" cap="flat" cmpd="sng" algn="ctr">
                      <a:solidFill>
                        <a:schemeClr val="tx1"/>
                      </a:solidFill>
                      <a:prstDash val="dash"/>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latin typeface="Meiryo UI" pitchFamily="50" charset="-128"/>
                          <a:ea typeface="Meiryo UI" pitchFamily="50" charset="-128"/>
                          <a:cs typeface="Meiryo UI" pitchFamily="50" charset="-128"/>
                        </a:rPr>
                        <a:t>2012</a:t>
                      </a:r>
                      <a:endParaRPr kumimoji="1" lang="ja-JP" altLang="en-US" sz="1200" dirty="0" smtClean="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smtClean="0">
                          <a:latin typeface="Meiryo UI" pitchFamily="50" charset="-128"/>
                          <a:ea typeface="Meiryo UI" pitchFamily="50" charset="-128"/>
                          <a:cs typeface="Meiryo UI" pitchFamily="50" charset="-128"/>
                        </a:rPr>
                        <a:t>1</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22.1%</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2</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smtClean="0">
                          <a:latin typeface="Meiryo UI" pitchFamily="50" charset="-128"/>
                          <a:ea typeface="Meiryo UI" pitchFamily="50" charset="-128"/>
                          <a:cs typeface="Meiryo UI" pitchFamily="50" charset="-128"/>
                        </a:rPr>
                        <a:t>7.4%</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tr>
              <a:tr h="320019">
                <a:tc>
                  <a:txBody>
                    <a:bodyPr/>
                    <a:lstStyle/>
                    <a:p>
                      <a:r>
                        <a:rPr kumimoji="1" lang="ja-JP" altLang="en-US" sz="1200" dirty="0" smtClean="0">
                          <a:latin typeface="Meiryo UI" pitchFamily="50" charset="-128"/>
                          <a:ea typeface="Meiryo UI" pitchFamily="50" charset="-128"/>
                          <a:cs typeface="Meiryo UI" pitchFamily="50" charset="-128"/>
                        </a:rPr>
                        <a:t>事業所数</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smtClean="0">
                          <a:latin typeface="Meiryo UI" pitchFamily="50" charset="-128"/>
                          <a:ea typeface="Meiryo UI" pitchFamily="50" charset="-128"/>
                          <a:cs typeface="Meiryo UI" pitchFamily="50" charset="-128"/>
                        </a:rPr>
                        <a:t>2014</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smtClean="0">
                          <a:latin typeface="Meiryo UI" pitchFamily="50" charset="-128"/>
                          <a:ea typeface="Meiryo UI" pitchFamily="50" charset="-128"/>
                          <a:cs typeface="Meiryo UI" pitchFamily="50" charset="-128"/>
                        </a:rPr>
                        <a:t>1</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20.7%</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2</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smtClean="0">
                          <a:latin typeface="Meiryo UI" pitchFamily="50" charset="-128"/>
                          <a:ea typeface="Meiryo UI" pitchFamily="50" charset="-128"/>
                          <a:cs typeface="Meiryo UI" pitchFamily="50" charset="-128"/>
                        </a:rPr>
                        <a:t>7.5%</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tr>
              <a:tr h="320019">
                <a:tc>
                  <a:txBody>
                    <a:bodyPr/>
                    <a:lstStyle/>
                    <a:p>
                      <a:r>
                        <a:rPr kumimoji="1" lang="ja-JP" altLang="en-US" sz="1200" dirty="0" smtClean="0">
                          <a:latin typeface="Meiryo UI" pitchFamily="50" charset="-128"/>
                          <a:ea typeface="Meiryo UI" pitchFamily="50" charset="-128"/>
                          <a:cs typeface="Meiryo UI" pitchFamily="50" charset="-128"/>
                        </a:rPr>
                        <a:t>就業者数</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smtClean="0">
                          <a:latin typeface="Meiryo UI" pitchFamily="50" charset="-128"/>
                          <a:ea typeface="Meiryo UI" pitchFamily="50" charset="-128"/>
                          <a:cs typeface="Meiryo UI" pitchFamily="50" charset="-128"/>
                        </a:rPr>
                        <a:t>2010</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smtClean="0">
                          <a:latin typeface="Meiryo UI" pitchFamily="50" charset="-128"/>
                          <a:ea typeface="Meiryo UI" pitchFamily="50" charset="-128"/>
                          <a:cs typeface="Meiryo UI" pitchFamily="50" charset="-128"/>
                        </a:rPr>
                        <a:t>1</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18.0%</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3</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smtClean="0">
                          <a:latin typeface="Meiryo UI" pitchFamily="50" charset="-128"/>
                          <a:ea typeface="Meiryo UI" pitchFamily="50" charset="-128"/>
                          <a:cs typeface="Meiryo UI" pitchFamily="50" charset="-128"/>
                        </a:rPr>
                        <a:t>6.4%</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tr>
              <a:tr h="320019">
                <a:tc>
                  <a:txBody>
                    <a:bodyPr/>
                    <a:lstStyle/>
                    <a:p>
                      <a:r>
                        <a:rPr kumimoji="1" lang="ja-JP" altLang="en-US" sz="1200" dirty="0" smtClean="0">
                          <a:latin typeface="Meiryo UI" pitchFamily="50" charset="-128"/>
                          <a:ea typeface="Meiryo UI" pitchFamily="50" charset="-128"/>
                          <a:cs typeface="Meiryo UI" pitchFamily="50" charset="-128"/>
                        </a:rPr>
                        <a:t>小売業事業所</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smtClean="0">
                          <a:latin typeface="Meiryo UI" pitchFamily="50" charset="-128"/>
                          <a:ea typeface="Meiryo UI" pitchFamily="50" charset="-128"/>
                          <a:cs typeface="Meiryo UI" pitchFamily="50" charset="-128"/>
                        </a:rPr>
                        <a:t>2014</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smtClean="0">
                          <a:latin typeface="Meiryo UI" pitchFamily="50" charset="-128"/>
                          <a:ea typeface="Meiryo UI" pitchFamily="50" charset="-128"/>
                          <a:cs typeface="Meiryo UI" pitchFamily="50" charset="-128"/>
                        </a:rPr>
                        <a:t>1</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14.9%</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2</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smtClean="0">
                          <a:latin typeface="Meiryo UI" pitchFamily="50" charset="-128"/>
                          <a:ea typeface="Meiryo UI" pitchFamily="50" charset="-128"/>
                          <a:cs typeface="Meiryo UI" pitchFamily="50" charset="-128"/>
                        </a:rPr>
                        <a:t>5.8%</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tr>
              <a:tr h="320019">
                <a:tc>
                  <a:txBody>
                    <a:bodyPr/>
                    <a:lstStyle/>
                    <a:p>
                      <a:r>
                        <a:rPr kumimoji="1" lang="ja-JP" altLang="en-US" sz="1200" dirty="0" smtClean="0">
                          <a:latin typeface="Meiryo UI" pitchFamily="50" charset="-128"/>
                          <a:ea typeface="Meiryo UI" pitchFamily="50" charset="-128"/>
                          <a:cs typeface="Meiryo UI" pitchFamily="50" charset="-128"/>
                        </a:rPr>
                        <a:t>製造業事業所</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smtClean="0">
                          <a:latin typeface="Meiryo UI" pitchFamily="50" charset="-128"/>
                          <a:ea typeface="Meiryo UI" pitchFamily="50" charset="-128"/>
                          <a:cs typeface="Meiryo UI" pitchFamily="50" charset="-128"/>
                        </a:rPr>
                        <a:t>2014</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smtClean="0">
                          <a:latin typeface="Meiryo UI" pitchFamily="50" charset="-128"/>
                          <a:ea typeface="Meiryo UI" pitchFamily="50" charset="-128"/>
                          <a:cs typeface="Meiryo UI" pitchFamily="50" charset="-128"/>
                        </a:rPr>
                        <a:t>1</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28.6%</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2</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smtClean="0">
                          <a:latin typeface="Meiryo UI" pitchFamily="50" charset="-128"/>
                          <a:ea typeface="Meiryo UI" pitchFamily="50" charset="-128"/>
                          <a:cs typeface="Meiryo UI" pitchFamily="50" charset="-128"/>
                        </a:rPr>
                        <a:t>9.5%</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tr>
              <a:tr h="320019">
                <a:tc>
                  <a:txBody>
                    <a:bodyPr/>
                    <a:lstStyle/>
                    <a:p>
                      <a:r>
                        <a:rPr kumimoji="1" lang="ja-JP" altLang="en-US" sz="1200" dirty="0" smtClean="0">
                          <a:latin typeface="Meiryo UI" pitchFamily="50" charset="-128"/>
                          <a:ea typeface="Meiryo UI" pitchFamily="50" charset="-128"/>
                          <a:cs typeface="Meiryo UI" pitchFamily="50" charset="-128"/>
                        </a:rPr>
                        <a:t>金融機関預金額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smtClean="0">
                          <a:latin typeface="Meiryo UI" pitchFamily="50" charset="-128"/>
                          <a:ea typeface="Meiryo UI" pitchFamily="50" charset="-128"/>
                          <a:cs typeface="Meiryo UI" pitchFamily="50" charset="-128"/>
                        </a:rPr>
                        <a:t>2014</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smtClean="0">
                          <a:latin typeface="Meiryo UI" pitchFamily="50" charset="-128"/>
                          <a:ea typeface="Meiryo UI" pitchFamily="50" charset="-128"/>
                          <a:cs typeface="Meiryo UI" pitchFamily="50" charset="-128"/>
                        </a:rPr>
                        <a:t>1</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28.8%</a:t>
                      </a: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2</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smtClean="0">
                          <a:latin typeface="Meiryo UI" pitchFamily="50" charset="-128"/>
                          <a:ea typeface="Meiryo UI" pitchFamily="50" charset="-128"/>
                          <a:cs typeface="Meiryo UI" pitchFamily="50" charset="-128"/>
                        </a:rPr>
                        <a:t>8.8%</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tr>
              <a:tr h="320019">
                <a:tc>
                  <a:txBody>
                    <a:bodyPr/>
                    <a:lstStyle/>
                    <a:p>
                      <a:r>
                        <a:rPr kumimoji="1" lang="ja-JP" altLang="en-US" sz="1200" dirty="0" smtClean="0">
                          <a:latin typeface="Meiryo UI" pitchFamily="50" charset="-128"/>
                          <a:ea typeface="Meiryo UI" pitchFamily="50" charset="-128"/>
                          <a:cs typeface="Meiryo UI" pitchFamily="50" charset="-128"/>
                        </a:rPr>
                        <a:t>ソフト系</a:t>
                      </a:r>
                      <a:r>
                        <a:rPr kumimoji="1" lang="en-US" altLang="ja-JP" sz="1200" dirty="0" smtClean="0">
                          <a:latin typeface="Meiryo UI" pitchFamily="50" charset="-128"/>
                          <a:ea typeface="Meiryo UI" pitchFamily="50" charset="-128"/>
                          <a:cs typeface="Meiryo UI" pitchFamily="50" charset="-128"/>
                        </a:rPr>
                        <a:t>IT</a:t>
                      </a:r>
                      <a:r>
                        <a:rPr kumimoji="1" lang="ja-JP" altLang="en-US" sz="1200" dirty="0" smtClean="0">
                          <a:latin typeface="Meiryo UI" pitchFamily="50" charset="-128"/>
                          <a:ea typeface="Meiryo UI" pitchFamily="50" charset="-128"/>
                          <a:cs typeface="Meiryo UI" pitchFamily="50" charset="-128"/>
                        </a:rPr>
                        <a:t>事業所</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smtClean="0">
                          <a:latin typeface="Meiryo UI" pitchFamily="50" charset="-128"/>
                          <a:ea typeface="Meiryo UI" pitchFamily="50" charset="-128"/>
                          <a:cs typeface="Meiryo UI" pitchFamily="50" charset="-128"/>
                        </a:rPr>
                        <a:t>2013</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smtClean="0">
                          <a:latin typeface="Meiryo UI" pitchFamily="50" charset="-128"/>
                          <a:ea typeface="Meiryo UI" pitchFamily="50" charset="-128"/>
                          <a:cs typeface="Meiryo UI" pitchFamily="50" charset="-128"/>
                        </a:rPr>
                        <a:t>1</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35.1%</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2</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smtClean="0">
                          <a:latin typeface="Meiryo UI" pitchFamily="50" charset="-128"/>
                          <a:ea typeface="Meiryo UI" pitchFamily="50" charset="-128"/>
                          <a:cs typeface="Meiryo UI" pitchFamily="50" charset="-128"/>
                        </a:rPr>
                        <a:t>10.4%</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tr>
              <a:tr h="320019">
                <a:tc>
                  <a:txBody>
                    <a:bodyPr/>
                    <a:lstStyle/>
                    <a:p>
                      <a:r>
                        <a:rPr kumimoji="1" lang="ja-JP" altLang="en-US" sz="1200" dirty="0" smtClean="0">
                          <a:latin typeface="Meiryo UI" pitchFamily="50" charset="-128"/>
                          <a:ea typeface="Meiryo UI" pitchFamily="50" charset="-128"/>
                          <a:cs typeface="Meiryo UI" pitchFamily="50" charset="-128"/>
                        </a:rPr>
                        <a:t>研究所事業所数</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smtClean="0">
                          <a:latin typeface="Meiryo UI" pitchFamily="50" charset="-128"/>
                          <a:ea typeface="Meiryo UI" pitchFamily="50" charset="-128"/>
                          <a:cs typeface="Meiryo UI" pitchFamily="50" charset="-128"/>
                        </a:rPr>
                        <a:t>2014</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smtClean="0">
                          <a:latin typeface="Meiryo UI" pitchFamily="50" charset="-128"/>
                          <a:ea typeface="Meiryo UI" pitchFamily="50" charset="-128"/>
                          <a:cs typeface="Meiryo UI" pitchFamily="50" charset="-128"/>
                        </a:rPr>
                        <a:t>1</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10.1%</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3</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smtClean="0">
                          <a:latin typeface="Meiryo UI" pitchFamily="50" charset="-128"/>
                          <a:ea typeface="Meiryo UI" pitchFamily="50" charset="-128"/>
                          <a:cs typeface="Meiryo UI" pitchFamily="50" charset="-128"/>
                        </a:rPr>
                        <a:t>5.9%</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tr>
              <a:tr h="320019">
                <a:tc>
                  <a:txBody>
                    <a:bodyPr/>
                    <a:lstStyle/>
                    <a:p>
                      <a:r>
                        <a:rPr kumimoji="1" lang="ja-JP" altLang="en-US" sz="1200" dirty="0" smtClean="0">
                          <a:latin typeface="Meiryo UI" pitchFamily="50" charset="-128"/>
                          <a:ea typeface="Meiryo UI" pitchFamily="50" charset="-128"/>
                          <a:cs typeface="Meiryo UI" pitchFamily="50" charset="-128"/>
                        </a:rPr>
                        <a:t>民鉄営業距離</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smtClean="0">
                          <a:latin typeface="Meiryo UI" pitchFamily="50" charset="-128"/>
                          <a:ea typeface="Meiryo UI" pitchFamily="50" charset="-128"/>
                          <a:cs typeface="Meiryo UI" pitchFamily="50" charset="-128"/>
                        </a:rPr>
                        <a:t>2009</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smtClean="0">
                          <a:latin typeface="Meiryo UI" pitchFamily="50" charset="-128"/>
                          <a:ea typeface="Meiryo UI" pitchFamily="50" charset="-128"/>
                          <a:cs typeface="Meiryo UI" pitchFamily="50" charset="-128"/>
                        </a:rPr>
                        <a:t>1</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17.3%</a:t>
                      </a: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3</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smtClean="0">
                          <a:latin typeface="Meiryo UI" pitchFamily="50" charset="-128"/>
                          <a:ea typeface="Meiryo UI" pitchFamily="50" charset="-128"/>
                          <a:cs typeface="Meiryo UI" pitchFamily="50" charset="-128"/>
                        </a:rPr>
                        <a:t>6.0%</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tr>
            </a:tbl>
          </a:graphicData>
        </a:graphic>
      </p:graphicFrame>
      <p:sp>
        <p:nvSpPr>
          <p:cNvPr id="6" name="テキスト ボックス 5"/>
          <p:cNvSpPr txBox="1"/>
          <p:nvPr/>
        </p:nvSpPr>
        <p:spPr>
          <a:xfrm>
            <a:off x="1621787" y="1074222"/>
            <a:ext cx="1415772" cy="338554"/>
          </a:xfrm>
          <a:prstGeom prst="rect">
            <a:avLst/>
          </a:prstGeom>
          <a:noFill/>
        </p:spPr>
        <p:txBody>
          <a:bodyPr wrap="none" rtlCol="0">
            <a:spAutoFit/>
          </a:bodyPr>
          <a:lstStyle/>
          <a:p>
            <a:r>
              <a:rPr kumimoji="1" lang="ja-JP" altLang="en-US" sz="1600" b="1" dirty="0" smtClean="0">
                <a:latin typeface="Meiryo UI" pitchFamily="50" charset="-128"/>
                <a:ea typeface="Meiryo UI" pitchFamily="50" charset="-128"/>
                <a:cs typeface="Meiryo UI" pitchFamily="50" charset="-128"/>
              </a:rPr>
              <a:t>都市基盤関連</a:t>
            </a:r>
            <a:endParaRPr kumimoji="1" lang="ja-JP" altLang="en-US" sz="1600" b="1" dirty="0">
              <a:latin typeface="Meiryo UI" pitchFamily="50" charset="-128"/>
              <a:ea typeface="Meiryo UI" pitchFamily="50" charset="-128"/>
              <a:cs typeface="Meiryo UI" pitchFamily="50" charset="-128"/>
            </a:endParaRPr>
          </a:p>
        </p:txBody>
      </p:sp>
      <p:sp>
        <p:nvSpPr>
          <p:cNvPr id="7" name="テキスト ボックス 6"/>
          <p:cNvSpPr txBox="1"/>
          <p:nvPr/>
        </p:nvSpPr>
        <p:spPr>
          <a:xfrm>
            <a:off x="6128206" y="1052736"/>
            <a:ext cx="1415772" cy="338554"/>
          </a:xfrm>
          <a:prstGeom prst="rect">
            <a:avLst/>
          </a:prstGeom>
          <a:noFill/>
        </p:spPr>
        <p:txBody>
          <a:bodyPr wrap="none" rtlCol="0">
            <a:spAutoFit/>
          </a:bodyPr>
          <a:lstStyle/>
          <a:p>
            <a:r>
              <a:rPr lang="ja-JP" altLang="en-US" sz="1600" b="1" dirty="0" smtClean="0">
                <a:latin typeface="Meiryo UI" pitchFamily="50" charset="-128"/>
                <a:ea typeface="Meiryo UI" pitchFamily="50" charset="-128"/>
                <a:cs typeface="Meiryo UI" pitchFamily="50" charset="-128"/>
              </a:rPr>
              <a:t>生活</a:t>
            </a:r>
            <a:r>
              <a:rPr lang="ja-JP" altLang="en-US" sz="1600" b="1" dirty="0">
                <a:latin typeface="Meiryo UI" pitchFamily="50" charset="-128"/>
                <a:ea typeface="Meiryo UI" pitchFamily="50" charset="-128"/>
                <a:cs typeface="Meiryo UI" pitchFamily="50" charset="-128"/>
              </a:rPr>
              <a:t>文化</a:t>
            </a:r>
            <a:r>
              <a:rPr kumimoji="1" lang="ja-JP" altLang="en-US" sz="1600" b="1" dirty="0" smtClean="0">
                <a:latin typeface="Meiryo UI" pitchFamily="50" charset="-128"/>
                <a:ea typeface="Meiryo UI" pitchFamily="50" charset="-128"/>
                <a:cs typeface="Meiryo UI" pitchFamily="50" charset="-128"/>
              </a:rPr>
              <a:t>関連</a:t>
            </a:r>
            <a:endParaRPr kumimoji="1" lang="ja-JP" altLang="en-US" sz="1600" b="1" dirty="0">
              <a:latin typeface="Meiryo UI" pitchFamily="50" charset="-128"/>
              <a:ea typeface="Meiryo UI" pitchFamily="50" charset="-128"/>
              <a:cs typeface="Meiryo UI"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457023382"/>
              </p:ext>
            </p:extLst>
          </p:nvPr>
        </p:nvGraphicFramePr>
        <p:xfrm>
          <a:off x="4668785" y="1470929"/>
          <a:ext cx="4427456" cy="4160247"/>
        </p:xfrm>
        <a:graphic>
          <a:graphicData uri="http://schemas.openxmlformats.org/drawingml/2006/table">
            <a:tbl>
              <a:tblPr firstRow="1" bandRow="1">
                <a:tableStyleId>{5940675A-B579-460E-94D1-54222C63F5DA}</a:tableStyleId>
              </a:tblPr>
              <a:tblGrid>
                <a:gridCol w="1302068"/>
                <a:gridCol w="616268"/>
                <a:gridCol w="604754"/>
                <a:gridCol w="732155"/>
                <a:gridCol w="540068"/>
                <a:gridCol w="632143"/>
              </a:tblGrid>
              <a:tr h="320019">
                <a:tc gridSpan="2">
                  <a:txBody>
                    <a:bodyPr/>
                    <a:lstStyle/>
                    <a:p>
                      <a:endParaRPr kumimoji="1" lang="ja-JP" altLang="en-US" sz="1200" b="1" dirty="0">
                        <a:latin typeface="Meiryo UI" pitchFamily="50" charset="-128"/>
                        <a:ea typeface="Meiryo UI" pitchFamily="50" charset="-128"/>
                        <a:cs typeface="Meiryo UI" pitchFamily="50" charset="-128"/>
                      </a:endParaRPr>
                    </a:p>
                  </a:txBody>
                  <a:tcPr>
                    <a:lnB w="12700" cap="flat" cmpd="sng" algn="ctr">
                      <a:solidFill>
                        <a:schemeClr val="tx1"/>
                      </a:solidFill>
                      <a:prstDash val="solid"/>
                      <a:round/>
                      <a:headEnd type="none" w="med" len="med"/>
                      <a:tailEnd type="none" w="med" len="med"/>
                    </a:lnB>
                    <a:noFill/>
                  </a:tcPr>
                </a:tc>
                <a:tc hMerge="1">
                  <a:txBody>
                    <a:bodyPr/>
                    <a:lstStyle/>
                    <a:p>
                      <a:endParaRPr kumimoji="1" lang="ja-JP" altLang="en-US" sz="1200" b="1" dirty="0">
                        <a:latin typeface="Meiryo UI" pitchFamily="50" charset="-128"/>
                        <a:ea typeface="Meiryo UI" pitchFamily="50" charset="-128"/>
                        <a:cs typeface="Meiryo UI" pitchFamily="50" charset="-128"/>
                      </a:endParaRPr>
                    </a:p>
                  </a:txBody>
                  <a:tcPr>
                    <a:noFill/>
                  </a:tcPr>
                </a:tc>
                <a:tc gridSpan="2">
                  <a:txBody>
                    <a:bodyPr/>
                    <a:lstStyle/>
                    <a:p>
                      <a:pPr algn="ctr"/>
                      <a:r>
                        <a:rPr kumimoji="1" lang="ja-JP" altLang="en-US" sz="1200" b="1" dirty="0" smtClean="0">
                          <a:latin typeface="Meiryo UI" pitchFamily="50" charset="-128"/>
                          <a:ea typeface="Meiryo UI" pitchFamily="50" charset="-128"/>
                          <a:cs typeface="Meiryo UI" pitchFamily="50" charset="-128"/>
                        </a:rPr>
                        <a:t>大阪／西日本</a:t>
                      </a:r>
                      <a:endParaRPr kumimoji="1" lang="ja-JP" altLang="en-US" sz="1200" b="1" dirty="0">
                        <a:latin typeface="Meiryo UI" pitchFamily="50" charset="-128"/>
                        <a:ea typeface="Meiryo UI" pitchFamily="50" charset="-128"/>
                        <a:cs typeface="Meiryo UI" pitchFamily="50" charset="-128"/>
                      </a:endParaRPr>
                    </a:p>
                  </a:txBody>
                  <a:tcPr>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sz="1400" dirty="0"/>
                    </a:p>
                  </a:txBody>
                  <a:tcPr/>
                </a:tc>
                <a:tc gridSpan="2">
                  <a:txBody>
                    <a:bodyPr/>
                    <a:lstStyle/>
                    <a:p>
                      <a:pPr algn="ctr"/>
                      <a:r>
                        <a:rPr kumimoji="1" lang="ja-JP" altLang="en-US" sz="1200" b="1" dirty="0" smtClean="0">
                          <a:latin typeface="Meiryo UI" pitchFamily="50" charset="-128"/>
                          <a:ea typeface="Meiryo UI" pitchFamily="50" charset="-128"/>
                          <a:cs typeface="Meiryo UI" pitchFamily="50" charset="-128"/>
                        </a:rPr>
                        <a:t>大阪／全国</a:t>
                      </a:r>
                      <a:endParaRPr kumimoji="1" lang="ja-JP" altLang="en-US" sz="1200" b="1" dirty="0">
                        <a:latin typeface="Meiryo UI" pitchFamily="50" charset="-128"/>
                        <a:ea typeface="Meiryo UI" pitchFamily="50" charset="-128"/>
                        <a:cs typeface="Meiryo UI" pitchFamily="50" charset="-128"/>
                      </a:endParaRPr>
                    </a:p>
                  </a:txBody>
                  <a:tcPr>
                    <a:lnB w="12700" cap="flat" cmpd="sng" algn="ctr">
                      <a:solidFill>
                        <a:schemeClr val="tx1"/>
                      </a:solidFill>
                      <a:prstDash val="solid"/>
                      <a:round/>
                      <a:headEnd type="none" w="med" len="med"/>
                      <a:tailEnd type="none" w="med" len="med"/>
                    </a:lnB>
                    <a:noFill/>
                  </a:tcPr>
                </a:tc>
                <a:tc hMerge="1">
                  <a:txBody>
                    <a:bodyPr/>
                    <a:lstStyle/>
                    <a:p>
                      <a:endParaRPr kumimoji="1" lang="ja-JP" altLang="en-US" sz="1400" dirty="0"/>
                    </a:p>
                  </a:txBody>
                  <a:tcPr/>
                </a:tc>
              </a:tr>
              <a:tr h="320019">
                <a:tc>
                  <a:txBody>
                    <a:bodyPr/>
                    <a:lstStyle/>
                    <a:p>
                      <a:pPr algn="ctr"/>
                      <a:r>
                        <a:rPr kumimoji="1" lang="ja-JP" altLang="en-US" sz="1200" b="1" dirty="0" smtClean="0">
                          <a:latin typeface="Meiryo UI" pitchFamily="50" charset="-128"/>
                          <a:ea typeface="Meiryo UI" pitchFamily="50" charset="-128"/>
                          <a:cs typeface="Meiryo UI" pitchFamily="50" charset="-128"/>
                        </a:rPr>
                        <a:t>項目</a:t>
                      </a:r>
                      <a:endParaRPr kumimoji="1" lang="ja-JP" altLang="en-US" sz="1200" b="1"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1200" b="1" dirty="0" smtClean="0">
                          <a:latin typeface="Meiryo UI" pitchFamily="50" charset="-128"/>
                          <a:ea typeface="Meiryo UI" pitchFamily="50" charset="-128"/>
                          <a:cs typeface="Meiryo UI" pitchFamily="50" charset="-128"/>
                        </a:rPr>
                        <a:t>年度</a:t>
                      </a:r>
                      <a:endParaRPr kumimoji="1" lang="ja-JP" altLang="en-US" sz="1200" b="1"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1200" b="1" dirty="0" smtClean="0">
                          <a:latin typeface="Meiryo UI" pitchFamily="50" charset="-128"/>
                          <a:ea typeface="Meiryo UI" pitchFamily="50" charset="-128"/>
                          <a:cs typeface="Meiryo UI" pitchFamily="50" charset="-128"/>
                        </a:rPr>
                        <a:t>順位</a:t>
                      </a:r>
                      <a:endParaRPr kumimoji="1" lang="ja-JP" altLang="en-US" sz="1200" b="1"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1200" b="1" dirty="0" smtClean="0">
                          <a:latin typeface="Meiryo UI" pitchFamily="50" charset="-128"/>
                          <a:ea typeface="Meiryo UI" pitchFamily="50" charset="-128"/>
                          <a:cs typeface="Meiryo UI" pitchFamily="50" charset="-128"/>
                        </a:rPr>
                        <a:t>シェア</a:t>
                      </a:r>
                      <a:endParaRPr kumimoji="1" lang="ja-JP" altLang="en-US" sz="1200" b="1"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1200" b="1" dirty="0" smtClean="0">
                          <a:latin typeface="Meiryo UI" pitchFamily="50" charset="-128"/>
                          <a:ea typeface="Meiryo UI" pitchFamily="50" charset="-128"/>
                          <a:cs typeface="Meiryo UI" pitchFamily="50" charset="-128"/>
                        </a:rPr>
                        <a:t>順位</a:t>
                      </a:r>
                      <a:endParaRPr kumimoji="1" lang="ja-JP" altLang="en-US" sz="1200" b="1"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1200" b="1" dirty="0" smtClean="0">
                          <a:latin typeface="Meiryo UI" pitchFamily="50" charset="-128"/>
                          <a:ea typeface="Meiryo UI" pitchFamily="50" charset="-128"/>
                          <a:cs typeface="Meiryo UI" pitchFamily="50" charset="-128"/>
                        </a:rPr>
                        <a:t>シェア</a:t>
                      </a:r>
                      <a:endParaRPr kumimoji="1" lang="ja-JP" altLang="en-US" sz="1200" b="1"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20019">
                <a:tc>
                  <a:txBody>
                    <a:bodyPr/>
                    <a:lstStyle/>
                    <a:p>
                      <a:r>
                        <a:rPr kumimoji="1" lang="ja-JP" altLang="en-US" sz="1200" dirty="0" smtClean="0">
                          <a:latin typeface="Meiryo UI" pitchFamily="50" charset="-128"/>
                          <a:ea typeface="Meiryo UI" pitchFamily="50" charset="-128"/>
                          <a:cs typeface="Meiryo UI" pitchFamily="50" charset="-128"/>
                        </a:rPr>
                        <a:t>医療機関</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r>
                        <a:rPr kumimoji="1" lang="en-US" altLang="ja-JP" sz="1200" dirty="0" smtClean="0">
                          <a:latin typeface="Meiryo UI" pitchFamily="50" charset="-128"/>
                          <a:ea typeface="Meiryo UI" pitchFamily="50" charset="-128"/>
                          <a:cs typeface="Meiryo UI" pitchFamily="50" charset="-128"/>
                        </a:rPr>
                        <a:t>2014</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r"/>
                      <a:r>
                        <a:rPr kumimoji="1" lang="en-US" altLang="ja-JP" sz="1200" dirty="0" smtClean="0">
                          <a:latin typeface="Meiryo UI" pitchFamily="50" charset="-128"/>
                          <a:ea typeface="Meiryo UI" pitchFamily="50" charset="-128"/>
                          <a:cs typeface="Meiryo UI" pitchFamily="50" charset="-128"/>
                        </a:rPr>
                        <a:t>1</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18.0%</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3</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noFill/>
                  </a:tcPr>
                </a:tc>
                <a:tc>
                  <a:txBody>
                    <a:bodyPr/>
                    <a:lstStyle/>
                    <a:p>
                      <a:pPr algn="r"/>
                      <a:r>
                        <a:rPr kumimoji="1" lang="en-US" altLang="ja-JP" sz="1200" dirty="0" smtClean="0">
                          <a:latin typeface="Meiryo UI" pitchFamily="50" charset="-128"/>
                          <a:ea typeface="Meiryo UI" pitchFamily="50" charset="-128"/>
                          <a:cs typeface="Meiryo UI" pitchFamily="50" charset="-128"/>
                        </a:rPr>
                        <a:t>7.0</a:t>
                      </a:r>
                      <a:r>
                        <a:rPr kumimoji="1" lang="ja-JP" altLang="en-US" sz="1200" dirty="0" smtClean="0">
                          <a:latin typeface="Meiryo UI" pitchFamily="50" charset="-128"/>
                          <a:ea typeface="Meiryo UI" pitchFamily="50" charset="-128"/>
                          <a:cs typeface="Meiryo UI" pitchFamily="50" charset="-128"/>
                        </a:rPr>
                        <a:t>％</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noFill/>
                  </a:tcPr>
                </a:tc>
              </a:tr>
              <a:tr h="320019">
                <a:tc>
                  <a:txBody>
                    <a:bodyPr/>
                    <a:lstStyle/>
                    <a:p>
                      <a:r>
                        <a:rPr kumimoji="1" lang="ja-JP" altLang="en-US" sz="1200" dirty="0" smtClean="0">
                          <a:latin typeface="Meiryo UI" pitchFamily="50" charset="-128"/>
                          <a:ea typeface="Meiryo UI" pitchFamily="50" charset="-128"/>
                          <a:cs typeface="Meiryo UI" pitchFamily="50" charset="-128"/>
                        </a:rPr>
                        <a:t>介護保険施設</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smtClean="0">
                          <a:latin typeface="Meiryo UI" pitchFamily="50" charset="-128"/>
                          <a:ea typeface="Meiryo UI" pitchFamily="50" charset="-128"/>
                          <a:cs typeface="Meiryo UI" pitchFamily="50" charset="-128"/>
                        </a:rPr>
                        <a:t>2014</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smtClean="0">
                          <a:latin typeface="Meiryo UI" pitchFamily="50" charset="-128"/>
                          <a:ea typeface="Meiryo UI" pitchFamily="50" charset="-128"/>
                          <a:cs typeface="Meiryo UI" pitchFamily="50" charset="-128"/>
                        </a:rPr>
                        <a:t>1</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11.5%</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2</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smtClean="0">
                          <a:latin typeface="Meiryo UI" pitchFamily="50" charset="-128"/>
                          <a:ea typeface="Meiryo UI" pitchFamily="50" charset="-128"/>
                          <a:cs typeface="Meiryo UI" pitchFamily="50" charset="-128"/>
                        </a:rPr>
                        <a:t>5.0%</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tr>
              <a:tr h="3200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itchFamily="50" charset="-128"/>
                          <a:ea typeface="Meiryo UI" pitchFamily="50" charset="-128"/>
                          <a:cs typeface="Meiryo UI" pitchFamily="50" charset="-128"/>
                        </a:rPr>
                        <a:t>児童福祉施設</a:t>
                      </a:r>
                    </a:p>
                  </a:txBody>
                  <a:tcPr>
                    <a:lnR w="12700" cap="flat" cmpd="sng" algn="ctr">
                      <a:solidFill>
                        <a:schemeClr val="tx1"/>
                      </a:solidFill>
                      <a:prstDash val="dash"/>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latin typeface="Meiryo UI" pitchFamily="50" charset="-128"/>
                          <a:ea typeface="Meiryo UI" pitchFamily="50" charset="-128"/>
                          <a:cs typeface="Meiryo UI" pitchFamily="50" charset="-128"/>
                        </a:rPr>
                        <a:t>2014</a:t>
                      </a:r>
                      <a:endParaRPr kumimoji="1" lang="ja-JP" altLang="en-US" sz="1200" dirty="0" smtClean="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smtClean="0">
                          <a:latin typeface="Meiryo UI" pitchFamily="50" charset="-128"/>
                          <a:ea typeface="Meiryo UI" pitchFamily="50" charset="-128"/>
                          <a:cs typeface="Meiryo UI" pitchFamily="50" charset="-128"/>
                        </a:rPr>
                        <a:t>1</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11.7%</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4</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smtClean="0">
                          <a:latin typeface="Meiryo UI" pitchFamily="50" charset="-128"/>
                          <a:ea typeface="Meiryo UI" pitchFamily="50" charset="-128"/>
                          <a:cs typeface="Meiryo UI" pitchFamily="50" charset="-128"/>
                        </a:rPr>
                        <a:t>4.6%</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tr>
              <a:tr h="320019">
                <a:tc>
                  <a:txBody>
                    <a:bodyPr/>
                    <a:lstStyle/>
                    <a:p>
                      <a:r>
                        <a:rPr kumimoji="1" lang="ja-JP" altLang="en-US" sz="1200" dirty="0" smtClean="0">
                          <a:latin typeface="Meiryo UI" pitchFamily="50" charset="-128"/>
                          <a:ea typeface="Meiryo UI" pitchFamily="50" charset="-128"/>
                          <a:cs typeface="Meiryo UI" pitchFamily="50" charset="-128"/>
                        </a:rPr>
                        <a:t>保育所数</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smtClean="0">
                          <a:latin typeface="Meiryo UI" pitchFamily="50" charset="-128"/>
                          <a:ea typeface="Meiryo UI" pitchFamily="50" charset="-128"/>
                          <a:cs typeface="Meiryo UI" pitchFamily="50" charset="-128"/>
                        </a:rPr>
                        <a:t>2014</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smtClean="0">
                          <a:latin typeface="Meiryo UI" pitchFamily="50" charset="-128"/>
                          <a:ea typeface="Meiryo UI" pitchFamily="50" charset="-128"/>
                          <a:cs typeface="Meiryo UI" pitchFamily="50" charset="-128"/>
                        </a:rPr>
                        <a:t>1</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13.0%</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3</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smtClean="0">
                          <a:latin typeface="Meiryo UI" pitchFamily="50" charset="-128"/>
                          <a:ea typeface="Meiryo UI" pitchFamily="50" charset="-128"/>
                          <a:cs typeface="Meiryo UI" pitchFamily="50" charset="-128"/>
                        </a:rPr>
                        <a:t>5.3%</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tr>
              <a:tr h="320019">
                <a:tc>
                  <a:txBody>
                    <a:bodyPr/>
                    <a:lstStyle/>
                    <a:p>
                      <a:r>
                        <a:rPr kumimoji="1" lang="ja-JP" altLang="en-US" sz="1200" dirty="0" smtClean="0">
                          <a:latin typeface="Meiryo UI" pitchFamily="50" charset="-128"/>
                          <a:ea typeface="Meiryo UI" pitchFamily="50" charset="-128"/>
                          <a:cs typeface="Meiryo UI" pitchFamily="50" charset="-128"/>
                        </a:rPr>
                        <a:t>幼稚園数</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smtClean="0">
                          <a:latin typeface="Meiryo UI" pitchFamily="50" charset="-128"/>
                          <a:ea typeface="Meiryo UI" pitchFamily="50" charset="-128"/>
                          <a:cs typeface="Meiryo UI" pitchFamily="50" charset="-128"/>
                        </a:rPr>
                        <a:t>2015</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smtClean="0">
                          <a:latin typeface="Meiryo UI" pitchFamily="50" charset="-128"/>
                          <a:ea typeface="Meiryo UI" pitchFamily="50" charset="-128"/>
                          <a:cs typeface="Meiryo UI" pitchFamily="50" charset="-128"/>
                        </a:rPr>
                        <a:t>1</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14.1%</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2</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smtClean="0">
                          <a:latin typeface="Meiryo UI" pitchFamily="50" charset="-128"/>
                          <a:ea typeface="Meiryo UI" pitchFamily="50" charset="-128"/>
                          <a:cs typeface="Meiryo UI" pitchFamily="50" charset="-128"/>
                        </a:rPr>
                        <a:t>5.9%</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tr>
              <a:tr h="320019">
                <a:tc>
                  <a:txBody>
                    <a:bodyPr/>
                    <a:lstStyle/>
                    <a:p>
                      <a:r>
                        <a:rPr kumimoji="1" lang="ja-JP" altLang="en-US" sz="1200" dirty="0" smtClean="0">
                          <a:latin typeface="Meiryo UI" pitchFamily="50" charset="-128"/>
                          <a:ea typeface="Meiryo UI" pitchFamily="50" charset="-128"/>
                          <a:cs typeface="Meiryo UI" pitchFamily="50" charset="-128"/>
                        </a:rPr>
                        <a:t>小中学校数</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smtClean="0">
                          <a:latin typeface="Meiryo UI" pitchFamily="50" charset="-128"/>
                          <a:ea typeface="Meiryo UI" pitchFamily="50" charset="-128"/>
                          <a:cs typeface="Meiryo UI" pitchFamily="50" charset="-128"/>
                        </a:rPr>
                        <a:t>2015</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smtClean="0">
                          <a:latin typeface="Meiryo UI" pitchFamily="50" charset="-128"/>
                          <a:ea typeface="Meiryo UI" pitchFamily="50" charset="-128"/>
                          <a:cs typeface="Meiryo UI" pitchFamily="50" charset="-128"/>
                        </a:rPr>
                        <a:t>1</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12.3%</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3</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smtClean="0">
                          <a:latin typeface="Meiryo UI" pitchFamily="50" charset="-128"/>
                          <a:ea typeface="Meiryo UI" pitchFamily="50" charset="-128"/>
                          <a:cs typeface="Meiryo UI" pitchFamily="50" charset="-128"/>
                        </a:rPr>
                        <a:t>5.0%</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tr>
              <a:tr h="320019">
                <a:tc>
                  <a:txBody>
                    <a:bodyPr/>
                    <a:lstStyle/>
                    <a:p>
                      <a:r>
                        <a:rPr kumimoji="1" lang="ja-JP" altLang="en-US" sz="1200" dirty="0" smtClean="0">
                          <a:latin typeface="Meiryo UI" pitchFamily="50" charset="-128"/>
                          <a:ea typeface="Meiryo UI" pitchFamily="50" charset="-128"/>
                          <a:cs typeface="Meiryo UI" pitchFamily="50" charset="-128"/>
                        </a:rPr>
                        <a:t>高等学校数</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smtClean="0">
                          <a:latin typeface="Meiryo UI" pitchFamily="50" charset="-128"/>
                          <a:ea typeface="Meiryo UI" pitchFamily="50" charset="-128"/>
                          <a:cs typeface="Meiryo UI" pitchFamily="50" charset="-128"/>
                        </a:rPr>
                        <a:t>2015</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smtClean="0">
                          <a:latin typeface="Meiryo UI" pitchFamily="50" charset="-128"/>
                          <a:ea typeface="Meiryo UI" pitchFamily="50" charset="-128"/>
                          <a:cs typeface="Meiryo UI" pitchFamily="50" charset="-128"/>
                        </a:rPr>
                        <a:t>1</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13.3%</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3</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smtClean="0">
                          <a:latin typeface="Meiryo UI" pitchFamily="50" charset="-128"/>
                          <a:ea typeface="Meiryo UI" pitchFamily="50" charset="-128"/>
                          <a:cs typeface="Meiryo UI" pitchFamily="50" charset="-128"/>
                        </a:rPr>
                        <a:t>5.2%</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tr>
              <a:tr h="320019">
                <a:tc>
                  <a:txBody>
                    <a:bodyPr/>
                    <a:lstStyle/>
                    <a:p>
                      <a:r>
                        <a:rPr kumimoji="1" lang="ja-JP" altLang="en-US" sz="1200" dirty="0" smtClean="0">
                          <a:latin typeface="Meiryo UI" pitchFamily="50" charset="-128"/>
                          <a:ea typeface="Meiryo UI" pitchFamily="50" charset="-128"/>
                          <a:cs typeface="Meiryo UI" pitchFamily="50" charset="-128"/>
                        </a:rPr>
                        <a:t>大学数</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smtClean="0">
                          <a:latin typeface="Meiryo UI" pitchFamily="50" charset="-128"/>
                          <a:ea typeface="Meiryo UI" pitchFamily="50" charset="-128"/>
                          <a:cs typeface="Meiryo UI" pitchFamily="50" charset="-128"/>
                        </a:rPr>
                        <a:t>2015</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smtClean="0">
                          <a:latin typeface="Meiryo UI" pitchFamily="50" charset="-128"/>
                          <a:ea typeface="Meiryo UI" pitchFamily="50" charset="-128"/>
                          <a:cs typeface="Meiryo UI" pitchFamily="50" charset="-128"/>
                        </a:rPr>
                        <a:t>1</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18.5%</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2</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smtClean="0">
                          <a:latin typeface="Meiryo UI" pitchFamily="50" charset="-128"/>
                          <a:ea typeface="Meiryo UI" pitchFamily="50" charset="-128"/>
                          <a:cs typeface="Meiryo UI" pitchFamily="50" charset="-128"/>
                        </a:rPr>
                        <a:t>7.1%</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tr>
              <a:tr h="320019">
                <a:tc>
                  <a:txBody>
                    <a:bodyPr/>
                    <a:lstStyle/>
                    <a:p>
                      <a:r>
                        <a:rPr kumimoji="1" lang="ja-JP" altLang="en-US" sz="1200" dirty="0" smtClean="0">
                          <a:latin typeface="Meiryo UI" pitchFamily="50" charset="-128"/>
                          <a:ea typeface="Meiryo UI" pitchFamily="50" charset="-128"/>
                          <a:cs typeface="Meiryo UI" pitchFamily="50" charset="-128"/>
                        </a:rPr>
                        <a:t>専修学校数</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smtClean="0">
                          <a:latin typeface="Meiryo UI" pitchFamily="50" charset="-128"/>
                          <a:ea typeface="Meiryo UI" pitchFamily="50" charset="-128"/>
                          <a:cs typeface="Meiryo UI" pitchFamily="50" charset="-128"/>
                        </a:rPr>
                        <a:t>2015</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smtClean="0">
                          <a:latin typeface="Meiryo UI" pitchFamily="50" charset="-128"/>
                          <a:ea typeface="Meiryo UI" pitchFamily="50" charset="-128"/>
                          <a:cs typeface="Meiryo UI" pitchFamily="50" charset="-128"/>
                        </a:rPr>
                        <a:t>1</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17.9%</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2</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smtClean="0">
                          <a:latin typeface="Meiryo UI" pitchFamily="50" charset="-128"/>
                          <a:ea typeface="Meiryo UI" pitchFamily="50" charset="-128"/>
                          <a:cs typeface="Meiryo UI" pitchFamily="50" charset="-128"/>
                        </a:rPr>
                        <a:t>7.1%</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tr>
              <a:tr h="320019">
                <a:tc>
                  <a:txBody>
                    <a:bodyPr/>
                    <a:lstStyle/>
                    <a:p>
                      <a:r>
                        <a:rPr kumimoji="1" lang="ja-JP" altLang="en-US" sz="1200" dirty="0" smtClean="0">
                          <a:latin typeface="Meiryo UI" pitchFamily="50" charset="-128"/>
                          <a:ea typeface="Meiryo UI" pitchFamily="50" charset="-128"/>
                          <a:cs typeface="Meiryo UI" pitchFamily="50" charset="-128"/>
                        </a:rPr>
                        <a:t>図書館</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smtClean="0">
                          <a:latin typeface="Meiryo UI" pitchFamily="50" charset="-128"/>
                          <a:ea typeface="Meiryo UI" pitchFamily="50" charset="-128"/>
                          <a:cs typeface="Meiryo UI" pitchFamily="50" charset="-128"/>
                        </a:rPr>
                        <a:t>2011</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smtClean="0">
                          <a:latin typeface="Meiryo UI" pitchFamily="50" charset="-128"/>
                          <a:ea typeface="Meiryo UI" pitchFamily="50" charset="-128"/>
                          <a:cs typeface="Meiryo UI" pitchFamily="50" charset="-128"/>
                        </a:rPr>
                        <a:t>1</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11.7%</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2</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smtClean="0">
                          <a:latin typeface="Meiryo UI" pitchFamily="50" charset="-128"/>
                          <a:ea typeface="Meiryo UI" pitchFamily="50" charset="-128"/>
                          <a:cs typeface="Meiryo UI" pitchFamily="50" charset="-128"/>
                        </a:rPr>
                        <a:t>4.4%</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tr>
              <a:tr h="320019">
                <a:tc>
                  <a:txBody>
                    <a:bodyPr/>
                    <a:lstStyle/>
                    <a:p>
                      <a:r>
                        <a:rPr kumimoji="1" lang="ja-JP" altLang="en-US" sz="1200" dirty="0" smtClean="0">
                          <a:latin typeface="Meiryo UI" pitchFamily="50" charset="-128"/>
                          <a:ea typeface="Meiryo UI" pitchFamily="50" charset="-128"/>
                          <a:cs typeface="Meiryo UI" pitchFamily="50" charset="-128"/>
                        </a:rPr>
                        <a:t>体育施設</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smtClean="0">
                          <a:latin typeface="Meiryo UI" pitchFamily="50" charset="-128"/>
                          <a:ea typeface="Meiryo UI" pitchFamily="50" charset="-128"/>
                          <a:cs typeface="Meiryo UI" pitchFamily="50" charset="-128"/>
                        </a:rPr>
                        <a:t>2011</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smtClean="0">
                          <a:latin typeface="Meiryo UI" pitchFamily="50" charset="-128"/>
                          <a:ea typeface="Meiryo UI" pitchFamily="50" charset="-128"/>
                          <a:cs typeface="Meiryo UI" pitchFamily="50" charset="-128"/>
                        </a:rPr>
                        <a:t>3</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7.0%</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smtClean="0">
                          <a:latin typeface="Meiryo UI" pitchFamily="50" charset="-128"/>
                          <a:ea typeface="Meiryo UI" pitchFamily="50" charset="-128"/>
                          <a:cs typeface="Meiryo UI" pitchFamily="50" charset="-128"/>
                        </a:rPr>
                        <a:t>15</a:t>
                      </a:r>
                      <a:r>
                        <a:rPr kumimoji="1"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smtClean="0">
                          <a:latin typeface="Meiryo UI" pitchFamily="50" charset="-128"/>
                          <a:ea typeface="Meiryo UI" pitchFamily="50" charset="-128"/>
                          <a:cs typeface="Meiryo UI" pitchFamily="50" charset="-128"/>
                        </a:rPr>
                        <a:t>2.4%</a:t>
                      </a:r>
                      <a:endParaRPr kumimoji="1" lang="ja-JP" altLang="en-US" sz="12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tr>
            </a:tbl>
          </a:graphicData>
        </a:graphic>
      </p:graphicFrame>
      <p:sp>
        <p:nvSpPr>
          <p:cNvPr id="9" name="スライド番号プレースホルダー 2"/>
          <p:cNvSpPr txBox="1">
            <a:spLocks/>
          </p:cNvSpPr>
          <p:nvPr/>
        </p:nvSpPr>
        <p:spPr bwMode="auto">
          <a:xfrm>
            <a:off x="8777288" y="6633724"/>
            <a:ext cx="360362" cy="252412"/>
          </a:xfrm>
          <a:prstGeom prst="rect">
            <a:avLst/>
          </a:prstGeom>
          <a:ln>
            <a:miter lim="800000"/>
            <a:headEnd/>
            <a:tailEnd/>
          </a:ln>
        </p:spPr>
        <p:txBody>
          <a:bodyPr vert="horz" wrap="square" lIns="91440" tIns="45720" rIns="91440" bIns="45720" numCol="1" rtlCol="0" anchor="ctr" anchorCtr="0" compatLnSpc="1">
            <a:prstTxWarp prst="textNoShape">
              <a:avLst/>
            </a:prstTxWarp>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defRPr/>
            </a:pPr>
            <a:fld id="{89D431EB-B517-420B-942D-5A5711DC131B}" type="slidenum">
              <a:rPr lang="ja-JP" altLang="en-US" smtClean="0">
                <a:solidFill>
                  <a:srgbClr val="898989"/>
                </a:solidFill>
              </a:rPr>
              <a:pPr fontAlgn="base">
                <a:spcBef>
                  <a:spcPct val="0"/>
                </a:spcBef>
                <a:spcAft>
                  <a:spcPct val="0"/>
                </a:spcAft>
                <a:defRPr/>
              </a:pPr>
              <a:t>32</a:t>
            </a:fld>
            <a:endParaRPr lang="en-US" altLang="ja-JP">
              <a:solidFill>
                <a:srgbClr val="898989"/>
              </a:solidFill>
            </a:endParaRPr>
          </a:p>
        </p:txBody>
      </p:sp>
    </p:spTree>
    <p:extLst>
      <p:ext uri="{BB962C8B-B14F-4D97-AF65-F5344CB8AC3E}">
        <p14:creationId xmlns:p14="http://schemas.microsoft.com/office/powerpoint/2010/main" val="1041478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4255790"/>
            <a:ext cx="3024187" cy="234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0021" y="4255790"/>
            <a:ext cx="3024187" cy="234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717" y="4255790"/>
            <a:ext cx="3024187" cy="234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317" y="1015430"/>
            <a:ext cx="3024187" cy="234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7550" y="980728"/>
            <a:ext cx="2914650" cy="241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1246" y="1052736"/>
            <a:ext cx="2914650" cy="234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3995936" y="3904999"/>
            <a:ext cx="1951175" cy="307777"/>
          </a:xfrm>
          <a:prstGeom prst="rect">
            <a:avLst/>
          </a:prstGeom>
          <a:noFill/>
        </p:spPr>
        <p:txBody>
          <a:bodyPr wrap="none" rtlCol="0">
            <a:spAutoFit/>
          </a:bodyPr>
          <a:lstStyle/>
          <a:p>
            <a:r>
              <a:rPr lang="ja-JP" altLang="en-US" sz="1400" b="1" dirty="0" smtClean="0">
                <a:latin typeface="Meiryo UI" pitchFamily="50" charset="-128"/>
                <a:ea typeface="Meiryo UI" pitchFamily="50" charset="-128"/>
                <a:cs typeface="Meiryo UI" pitchFamily="50" charset="-128"/>
              </a:rPr>
              <a:t>地方税収</a:t>
            </a:r>
            <a:r>
              <a:rPr lang="ja-JP" altLang="en-US" sz="1100" dirty="0" smtClean="0">
                <a:latin typeface="Meiryo UI" pitchFamily="50" charset="-128"/>
                <a:ea typeface="Meiryo UI" pitchFamily="50" charset="-128"/>
                <a:cs typeface="Meiryo UI" pitchFamily="50" charset="-128"/>
              </a:rPr>
              <a:t>（単位</a:t>
            </a:r>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十億円）</a:t>
            </a:r>
            <a:endParaRPr kumimoji="1" lang="en-US" altLang="ja-JP" sz="1400" dirty="0" smtClean="0">
              <a:latin typeface="Meiryo UI" pitchFamily="50" charset="-128"/>
              <a:ea typeface="Meiryo UI" pitchFamily="50" charset="-128"/>
              <a:cs typeface="Meiryo UI" pitchFamily="50" charset="-128"/>
            </a:endParaRPr>
          </a:p>
        </p:txBody>
      </p:sp>
      <p:sp>
        <p:nvSpPr>
          <p:cNvPr id="13" name="テキスト ボックス 12"/>
          <p:cNvSpPr txBox="1"/>
          <p:nvPr/>
        </p:nvSpPr>
        <p:spPr>
          <a:xfrm>
            <a:off x="1467729" y="664986"/>
            <a:ext cx="1592103"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人口</a:t>
            </a:r>
            <a:r>
              <a:rPr kumimoji="1" lang="ja-JP" altLang="en-US" sz="1100" dirty="0" smtClean="0">
                <a:latin typeface="Meiryo UI" pitchFamily="50" charset="-128"/>
                <a:ea typeface="Meiryo UI" pitchFamily="50" charset="-128"/>
                <a:cs typeface="Meiryo UI" pitchFamily="50" charset="-128"/>
              </a:rPr>
              <a:t>（単位</a:t>
            </a:r>
            <a:r>
              <a:rPr kumimoji="1"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百万人</a:t>
            </a:r>
            <a:r>
              <a:rPr kumimoji="1" lang="ja-JP" altLang="en-US" sz="1100" dirty="0" smtClean="0">
                <a:latin typeface="Meiryo UI" pitchFamily="50" charset="-128"/>
                <a:ea typeface="Meiryo UI" pitchFamily="50" charset="-128"/>
                <a:cs typeface="Meiryo UI" pitchFamily="50" charset="-128"/>
              </a:rPr>
              <a:t>）</a:t>
            </a:r>
            <a:endParaRPr kumimoji="1" lang="ja-JP" altLang="en-US" sz="1400" dirty="0">
              <a:latin typeface="Meiryo UI" pitchFamily="50" charset="-128"/>
              <a:ea typeface="Meiryo UI" pitchFamily="50" charset="-128"/>
              <a:cs typeface="Meiryo UI" pitchFamily="50" charset="-128"/>
            </a:endParaRPr>
          </a:p>
        </p:txBody>
      </p:sp>
      <p:sp>
        <p:nvSpPr>
          <p:cNvPr id="14" name="テキスト ボックス 13"/>
          <p:cNvSpPr txBox="1"/>
          <p:nvPr/>
        </p:nvSpPr>
        <p:spPr>
          <a:xfrm>
            <a:off x="6975974" y="3904999"/>
            <a:ext cx="1630575"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職</a:t>
            </a:r>
            <a:r>
              <a:rPr lang="ja-JP" altLang="en-US" sz="1400" b="1" dirty="0" smtClean="0">
                <a:latin typeface="Meiryo UI" pitchFamily="50" charset="-128"/>
                <a:ea typeface="Meiryo UI" pitchFamily="50" charset="-128"/>
                <a:cs typeface="Meiryo UI" pitchFamily="50" charset="-128"/>
              </a:rPr>
              <a:t>員数</a:t>
            </a:r>
            <a:r>
              <a:rPr lang="ja-JP" altLang="en-US" sz="1100" dirty="0" smtClean="0">
                <a:latin typeface="Meiryo UI" pitchFamily="50" charset="-128"/>
                <a:ea typeface="Meiryo UI" pitchFamily="50" charset="-128"/>
                <a:cs typeface="Meiryo UI" pitchFamily="50" charset="-128"/>
              </a:rPr>
              <a:t>（単位</a:t>
            </a:r>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千人）</a:t>
            </a:r>
            <a:endParaRPr kumimoji="1" lang="ja-JP" altLang="en-US" sz="1400" dirty="0">
              <a:latin typeface="Meiryo UI" pitchFamily="50" charset="-128"/>
              <a:ea typeface="Meiryo UI" pitchFamily="50" charset="-128"/>
              <a:cs typeface="Meiryo UI" pitchFamily="50" charset="-128"/>
            </a:endParaRPr>
          </a:p>
        </p:txBody>
      </p:sp>
      <p:sp>
        <p:nvSpPr>
          <p:cNvPr id="18" name="テキスト ボックス 17"/>
          <p:cNvSpPr txBox="1"/>
          <p:nvPr/>
        </p:nvSpPr>
        <p:spPr>
          <a:xfrm>
            <a:off x="3995936" y="664986"/>
            <a:ext cx="1989647" cy="307777"/>
          </a:xfrm>
          <a:prstGeom prst="rect">
            <a:avLst/>
          </a:prstGeom>
          <a:noFill/>
        </p:spPr>
        <p:txBody>
          <a:bodyPr wrap="none" rtlCol="0">
            <a:spAutoFit/>
          </a:bodyPr>
          <a:lstStyle/>
          <a:p>
            <a:r>
              <a:rPr lang="ja-JP" altLang="en-US" sz="1400" b="1" dirty="0" smtClean="0">
                <a:latin typeface="Meiryo UI" pitchFamily="50" charset="-128"/>
                <a:ea typeface="Meiryo UI" pitchFamily="50" charset="-128"/>
                <a:cs typeface="Meiryo UI" pitchFamily="50" charset="-128"/>
              </a:rPr>
              <a:t>全事業所数</a:t>
            </a:r>
            <a:r>
              <a:rPr kumimoji="1" lang="ja-JP" altLang="en-US" sz="1100" dirty="0" smtClean="0">
                <a:latin typeface="Meiryo UI" pitchFamily="50" charset="-128"/>
                <a:ea typeface="Meiryo UI" pitchFamily="50" charset="-128"/>
                <a:cs typeface="Meiryo UI" pitchFamily="50" charset="-128"/>
              </a:rPr>
              <a:t>（単位</a:t>
            </a:r>
            <a:r>
              <a:rPr kumimoji="1" lang="en-US" altLang="ja-JP" sz="1100" dirty="0" smtClean="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千件</a:t>
            </a:r>
            <a:r>
              <a:rPr kumimoji="1" lang="ja-JP" altLang="en-US" sz="1100" dirty="0" smtClean="0">
                <a:latin typeface="Meiryo UI" pitchFamily="50" charset="-128"/>
                <a:ea typeface="Meiryo UI" pitchFamily="50" charset="-128"/>
                <a:cs typeface="Meiryo UI" pitchFamily="50" charset="-128"/>
              </a:rPr>
              <a:t>）</a:t>
            </a:r>
            <a:endParaRPr kumimoji="1" lang="ja-JP" altLang="en-US" sz="1400" dirty="0">
              <a:latin typeface="Meiryo UI" pitchFamily="50" charset="-128"/>
              <a:ea typeface="Meiryo UI" pitchFamily="50" charset="-128"/>
              <a:cs typeface="Meiryo UI" pitchFamily="50" charset="-128"/>
            </a:endParaRPr>
          </a:p>
        </p:txBody>
      </p:sp>
      <p:sp>
        <p:nvSpPr>
          <p:cNvPr id="20" name="テキスト ボックス 19"/>
          <p:cNvSpPr txBox="1"/>
          <p:nvPr/>
        </p:nvSpPr>
        <p:spPr>
          <a:xfrm>
            <a:off x="6803115" y="664986"/>
            <a:ext cx="2130711"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県</a:t>
            </a:r>
            <a:r>
              <a:rPr lang="ja-JP" altLang="en-US" sz="1400" b="1" dirty="0" smtClean="0">
                <a:latin typeface="Meiryo UI" pitchFamily="50" charset="-128"/>
                <a:ea typeface="Meiryo UI" pitchFamily="50" charset="-128"/>
                <a:cs typeface="Meiryo UI" pitchFamily="50" charset="-128"/>
              </a:rPr>
              <a:t>内総生産</a:t>
            </a:r>
            <a:r>
              <a:rPr kumimoji="1" lang="ja-JP" altLang="en-US" sz="1100" dirty="0" smtClean="0">
                <a:latin typeface="Meiryo UI" pitchFamily="50" charset="-128"/>
                <a:ea typeface="Meiryo UI" pitchFamily="50" charset="-128"/>
                <a:cs typeface="Meiryo UI" pitchFamily="50" charset="-128"/>
              </a:rPr>
              <a:t>（単位</a:t>
            </a:r>
            <a:r>
              <a:rPr kumimoji="1" lang="en-US" altLang="ja-JP" sz="1100" dirty="0" smtClean="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千億</a:t>
            </a:r>
            <a:r>
              <a:rPr kumimoji="1" lang="ja-JP" altLang="en-US" sz="1100" dirty="0" smtClean="0">
                <a:latin typeface="Meiryo UI" pitchFamily="50" charset="-128"/>
                <a:ea typeface="Meiryo UI" pitchFamily="50" charset="-128"/>
                <a:cs typeface="Meiryo UI" pitchFamily="50" charset="-128"/>
              </a:rPr>
              <a:t>円）</a:t>
            </a:r>
            <a:endParaRPr kumimoji="1" lang="ja-JP" altLang="en-US" sz="1400" dirty="0">
              <a:latin typeface="Meiryo UI" pitchFamily="50" charset="-128"/>
              <a:ea typeface="Meiryo UI" pitchFamily="50" charset="-128"/>
              <a:cs typeface="Meiryo UI" pitchFamily="50" charset="-128"/>
            </a:endParaRPr>
          </a:p>
        </p:txBody>
      </p:sp>
      <p:sp>
        <p:nvSpPr>
          <p:cNvPr id="21" name="テキスト ボックス 20"/>
          <p:cNvSpPr txBox="1"/>
          <p:nvPr/>
        </p:nvSpPr>
        <p:spPr>
          <a:xfrm>
            <a:off x="1170538" y="3904999"/>
            <a:ext cx="2310248"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普通</a:t>
            </a:r>
            <a:r>
              <a:rPr lang="ja-JP" altLang="en-US" sz="1400" b="1" dirty="0" smtClean="0">
                <a:latin typeface="Meiryo UI" pitchFamily="50" charset="-128"/>
                <a:ea typeface="Meiryo UI" pitchFamily="50" charset="-128"/>
                <a:cs typeface="Meiryo UI" pitchFamily="50" charset="-128"/>
              </a:rPr>
              <a:t>会計歳出</a:t>
            </a:r>
            <a:r>
              <a:rPr kumimoji="1" lang="ja-JP" altLang="en-US" sz="1100" dirty="0" smtClean="0">
                <a:latin typeface="Meiryo UI" pitchFamily="50" charset="-128"/>
                <a:ea typeface="Meiryo UI" pitchFamily="50" charset="-128"/>
                <a:cs typeface="Meiryo UI" pitchFamily="50" charset="-128"/>
              </a:rPr>
              <a:t>（単位</a:t>
            </a:r>
            <a:r>
              <a:rPr kumimoji="1"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十</a:t>
            </a:r>
            <a:r>
              <a:rPr kumimoji="1" lang="ja-JP" altLang="en-US" sz="1100" dirty="0" smtClean="0">
                <a:latin typeface="Meiryo UI" pitchFamily="50" charset="-128"/>
                <a:ea typeface="Meiryo UI" pitchFamily="50" charset="-128"/>
                <a:cs typeface="Meiryo UI" pitchFamily="50" charset="-128"/>
              </a:rPr>
              <a:t>億円）</a:t>
            </a:r>
            <a:endParaRPr kumimoji="1" lang="ja-JP" altLang="en-US" sz="1200" dirty="0">
              <a:latin typeface="Meiryo UI" pitchFamily="50" charset="-128"/>
              <a:ea typeface="Meiryo UI" pitchFamily="50" charset="-128"/>
              <a:cs typeface="Meiryo UI" pitchFamily="50" charset="-128"/>
            </a:endParaRPr>
          </a:p>
        </p:txBody>
      </p:sp>
      <p:sp>
        <p:nvSpPr>
          <p:cNvPr id="8" name="ホームベース 7"/>
          <p:cNvSpPr/>
          <p:nvPr/>
        </p:nvSpPr>
        <p:spPr>
          <a:xfrm>
            <a:off x="179512" y="3925062"/>
            <a:ext cx="432048" cy="2700000"/>
          </a:xfrm>
          <a:prstGeom prst="homePlate">
            <a:avLst>
              <a:gd name="adj" fmla="val 339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a:latin typeface="HG丸ｺﾞｼｯｸM-PRO" pitchFamily="50" charset="-128"/>
                <a:ea typeface="HG丸ｺﾞｼｯｸM-PRO" pitchFamily="50" charset="-128"/>
              </a:rPr>
              <a:t>自治体</a:t>
            </a:r>
            <a:r>
              <a:rPr kumimoji="1" lang="ja-JP" altLang="en-US" sz="1600" b="1" dirty="0" smtClean="0">
                <a:latin typeface="HG丸ｺﾞｼｯｸM-PRO" pitchFamily="50" charset="-128"/>
                <a:ea typeface="HG丸ｺﾞｼｯｸM-PRO" pitchFamily="50" charset="-128"/>
              </a:rPr>
              <a:t>指標</a:t>
            </a:r>
            <a:endParaRPr kumimoji="1" lang="ja-JP" altLang="en-US" sz="1600" b="1" dirty="0">
              <a:latin typeface="HG丸ｺﾞｼｯｸM-PRO" pitchFamily="50" charset="-128"/>
              <a:ea typeface="HG丸ｺﾞｼｯｸM-PRO" pitchFamily="50" charset="-128"/>
            </a:endParaRPr>
          </a:p>
        </p:txBody>
      </p:sp>
      <p:sp>
        <p:nvSpPr>
          <p:cNvPr id="24" name="ホームベース 23"/>
          <p:cNvSpPr/>
          <p:nvPr/>
        </p:nvSpPr>
        <p:spPr>
          <a:xfrm>
            <a:off x="179512" y="742855"/>
            <a:ext cx="432048" cy="2700000"/>
          </a:xfrm>
          <a:prstGeom prst="homePlate">
            <a:avLst>
              <a:gd name="adj" fmla="val 339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smtClean="0">
                <a:latin typeface="HG丸ｺﾞｼｯｸM-PRO" pitchFamily="50" charset="-128"/>
                <a:ea typeface="HG丸ｺﾞｼｯｸM-PRO" pitchFamily="50" charset="-128"/>
              </a:rPr>
              <a:t>都市基盤</a:t>
            </a:r>
            <a:r>
              <a:rPr lang="ja-JP" altLang="en-US" sz="1600" b="1" dirty="0">
                <a:latin typeface="HG丸ｺﾞｼｯｸM-PRO" pitchFamily="50" charset="-128"/>
                <a:ea typeface="HG丸ｺﾞｼｯｸM-PRO" pitchFamily="50" charset="-128"/>
              </a:rPr>
              <a:t>指標</a:t>
            </a:r>
            <a:endParaRPr kumimoji="1" lang="ja-JP" altLang="en-US" sz="1600" b="1" dirty="0">
              <a:latin typeface="HG丸ｺﾞｼｯｸM-PRO" pitchFamily="50" charset="-128"/>
              <a:ea typeface="HG丸ｺﾞｼｯｸM-PRO" pitchFamily="50" charset="-128"/>
            </a:endParaRPr>
          </a:p>
        </p:txBody>
      </p:sp>
      <p:sp>
        <p:nvSpPr>
          <p:cNvPr id="31" name="スライド番号プレースホルダー 2"/>
          <p:cNvSpPr>
            <a:spLocks noGrp="1"/>
          </p:cNvSpPr>
          <p:nvPr>
            <p:ph type="sldNum" sz="quarter" idx="12"/>
          </p:nvPr>
        </p:nvSpPr>
        <p:spPr bwMode="auto">
          <a:xfrm>
            <a:off x="8777288" y="661638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33</a:t>
            </a:fld>
            <a:endParaRPr lang="en-US" altLang="ja-JP">
              <a:solidFill>
                <a:srgbClr val="898989"/>
              </a:solidFill>
            </a:endParaRPr>
          </a:p>
        </p:txBody>
      </p:sp>
      <p:sp>
        <p:nvSpPr>
          <p:cNvPr id="32" name="正方形/長方形 31"/>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smtClean="0">
                <a:solidFill>
                  <a:srgbClr val="000000"/>
                </a:solidFill>
                <a:latin typeface="ＭＳ Ｐゴシック" pitchFamily="50" charset="-128"/>
                <a:ea typeface="Meiryo UI" pitchFamily="50" charset="-128"/>
                <a:cs typeface="Meiryo UI" pitchFamily="50" charset="-128"/>
              </a:rPr>
              <a:t>主要指標における都市比較　</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＜西日本と東日本の上位５／</a:t>
            </a:r>
            <a:r>
              <a:rPr kumimoji="0" lang="ja-JP" altLang="en-US" sz="2000" kern="0" dirty="0">
                <a:solidFill>
                  <a:srgbClr val="000000"/>
                </a:solidFill>
                <a:latin typeface="ＭＳ Ｐゴシック" pitchFamily="50" charset="-128"/>
                <a:ea typeface="Meiryo UI" pitchFamily="50" charset="-128"/>
                <a:cs typeface="Meiryo UI" pitchFamily="50" charset="-128"/>
              </a:rPr>
              <a:t>都市</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基盤と自治体＞</a:t>
            </a:r>
            <a:endParaRPr kumimoji="0" lang="ja-JP" altLang="en-US" sz="200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3" name="テキスト ボックス 32"/>
          <p:cNvSpPr txBox="1"/>
          <p:nvPr/>
        </p:nvSpPr>
        <p:spPr>
          <a:xfrm>
            <a:off x="6555730" y="3329282"/>
            <a:ext cx="1935145" cy="230832"/>
          </a:xfrm>
          <a:prstGeom prst="rect">
            <a:avLst/>
          </a:prstGeom>
          <a:noFill/>
        </p:spPr>
        <p:txBody>
          <a:bodyPr wrap="none" rtlCol="0">
            <a:spAutoFit/>
          </a:bodyPr>
          <a:lstStyle/>
          <a:p>
            <a:r>
              <a:rPr lang="ja-JP" altLang="en-US" sz="900" dirty="0" smtClean="0"/>
              <a:t>出典：県内経済計算（内閣府）　</a:t>
            </a:r>
            <a:r>
              <a:rPr lang="en-US" altLang="ja-JP" sz="900" dirty="0" smtClean="0"/>
              <a:t>2013</a:t>
            </a:r>
            <a:endParaRPr kumimoji="1" lang="ja-JP" altLang="en-US" sz="900" dirty="0"/>
          </a:p>
        </p:txBody>
      </p:sp>
      <p:sp>
        <p:nvSpPr>
          <p:cNvPr id="28" name="フローチャート : せん孔テープ 27"/>
          <p:cNvSpPr/>
          <p:nvPr/>
        </p:nvSpPr>
        <p:spPr>
          <a:xfrm>
            <a:off x="6546363" y="1257638"/>
            <a:ext cx="252000" cy="108000"/>
          </a:xfrm>
          <a:prstGeom prst="flowChartPunchedTa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6386055" y="888318"/>
            <a:ext cx="612000" cy="230832"/>
          </a:xfrm>
          <a:prstGeom prst="rect">
            <a:avLst/>
          </a:prstGeom>
        </p:spPr>
        <p:txBody>
          <a:bodyPr wrap="square">
            <a:spAutoFit/>
          </a:bodyPr>
          <a:lstStyle/>
          <a:p>
            <a:pPr lvl="0" algn="ctr"/>
            <a:r>
              <a:rPr lang="en-US" altLang="ja-JP" sz="900" dirty="0" smtClean="0">
                <a:solidFill>
                  <a:prstClr val="black"/>
                </a:solidFill>
                <a:latin typeface="Meiryo UI" pitchFamily="50" charset="-128"/>
                <a:ea typeface="Meiryo UI" pitchFamily="50" charset="-128"/>
                <a:cs typeface="Meiryo UI" pitchFamily="50" charset="-128"/>
              </a:rPr>
              <a:t>919</a:t>
            </a:r>
            <a:endParaRPr lang="ja-JP" altLang="en-US" sz="900" dirty="0">
              <a:solidFill>
                <a:prstClr val="black"/>
              </a:solidFill>
              <a:latin typeface="Meiryo UI" pitchFamily="50" charset="-128"/>
              <a:ea typeface="Meiryo UI" pitchFamily="50" charset="-128"/>
              <a:cs typeface="Meiryo UI" pitchFamily="50" charset="-128"/>
            </a:endParaRPr>
          </a:p>
        </p:txBody>
      </p:sp>
      <p:sp>
        <p:nvSpPr>
          <p:cNvPr id="34" name="フローチャート : せん孔テープ 33"/>
          <p:cNvSpPr/>
          <p:nvPr/>
        </p:nvSpPr>
        <p:spPr>
          <a:xfrm>
            <a:off x="3851920" y="4458791"/>
            <a:ext cx="252000" cy="108000"/>
          </a:xfrm>
          <a:prstGeom prst="flowChartPunchedTa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3783052" y="4150378"/>
            <a:ext cx="473206" cy="230832"/>
          </a:xfrm>
          <a:prstGeom prst="rect">
            <a:avLst/>
          </a:prstGeom>
          <a:noFill/>
        </p:spPr>
        <p:txBody>
          <a:bodyPr wrap="none" rtlCol="0">
            <a:spAutoFit/>
          </a:bodyPr>
          <a:lstStyle/>
          <a:p>
            <a:r>
              <a:rPr kumimoji="1" lang="en-US" altLang="ja-JP" sz="900" dirty="0" smtClean="0">
                <a:latin typeface="Meiryo UI" pitchFamily="50" charset="-128"/>
                <a:ea typeface="Meiryo UI" pitchFamily="50" charset="-128"/>
                <a:cs typeface="Meiryo UI" pitchFamily="50" charset="-128"/>
              </a:rPr>
              <a:t>4534</a:t>
            </a:r>
            <a:endParaRPr kumimoji="1" lang="ja-JP" altLang="en-US" sz="900" dirty="0">
              <a:latin typeface="Meiryo UI" pitchFamily="50" charset="-128"/>
              <a:ea typeface="Meiryo UI" pitchFamily="50" charset="-128"/>
              <a:cs typeface="Meiryo UI" pitchFamily="50" charset="-128"/>
            </a:endParaRPr>
          </a:p>
        </p:txBody>
      </p:sp>
      <p:sp>
        <p:nvSpPr>
          <p:cNvPr id="26" name="テキスト ボックス 25"/>
          <p:cNvSpPr txBox="1"/>
          <p:nvPr/>
        </p:nvSpPr>
        <p:spPr>
          <a:xfrm>
            <a:off x="971600" y="3329282"/>
            <a:ext cx="1242648" cy="230832"/>
          </a:xfrm>
          <a:prstGeom prst="rect">
            <a:avLst/>
          </a:prstGeom>
          <a:noFill/>
        </p:spPr>
        <p:txBody>
          <a:bodyPr wrap="none" rtlCol="0">
            <a:spAutoFit/>
          </a:bodyPr>
          <a:lstStyle/>
          <a:p>
            <a:r>
              <a:rPr lang="ja-JP" altLang="en-US" sz="900" dirty="0" smtClean="0"/>
              <a:t>出典：国勢調査　</a:t>
            </a:r>
            <a:r>
              <a:rPr lang="en-US" altLang="ja-JP" sz="900" dirty="0" smtClean="0"/>
              <a:t>2010</a:t>
            </a:r>
            <a:endParaRPr kumimoji="1" lang="ja-JP" altLang="en-US" sz="900" dirty="0"/>
          </a:p>
        </p:txBody>
      </p:sp>
      <p:sp>
        <p:nvSpPr>
          <p:cNvPr id="35" name="テキスト ボックス 34"/>
          <p:cNvSpPr txBox="1"/>
          <p:nvPr/>
        </p:nvSpPr>
        <p:spPr>
          <a:xfrm>
            <a:off x="3827758" y="3356992"/>
            <a:ext cx="1436612" cy="230832"/>
          </a:xfrm>
          <a:prstGeom prst="rect">
            <a:avLst/>
          </a:prstGeom>
          <a:noFill/>
        </p:spPr>
        <p:txBody>
          <a:bodyPr wrap="none" rtlCol="0">
            <a:spAutoFit/>
          </a:bodyPr>
          <a:lstStyle/>
          <a:p>
            <a:r>
              <a:rPr lang="ja-JP" altLang="en-US" sz="900" dirty="0" smtClean="0"/>
              <a:t>出典：経済センサス　</a:t>
            </a:r>
            <a:r>
              <a:rPr lang="en-US" altLang="ja-JP" sz="900" dirty="0" smtClean="0"/>
              <a:t>2012</a:t>
            </a:r>
            <a:endParaRPr kumimoji="1" lang="ja-JP" altLang="en-US" sz="900" dirty="0"/>
          </a:p>
        </p:txBody>
      </p:sp>
      <p:sp>
        <p:nvSpPr>
          <p:cNvPr id="37" name="テキスト ボックス 36"/>
          <p:cNvSpPr txBox="1"/>
          <p:nvPr/>
        </p:nvSpPr>
        <p:spPr>
          <a:xfrm>
            <a:off x="1025096" y="6582544"/>
            <a:ext cx="1704313" cy="230832"/>
          </a:xfrm>
          <a:prstGeom prst="rect">
            <a:avLst/>
          </a:prstGeom>
          <a:noFill/>
        </p:spPr>
        <p:txBody>
          <a:bodyPr wrap="none" rtlCol="0">
            <a:spAutoFit/>
          </a:bodyPr>
          <a:lstStyle/>
          <a:p>
            <a:r>
              <a:rPr lang="ja-JP" altLang="en-US" sz="900" dirty="0" smtClean="0"/>
              <a:t>出典：</a:t>
            </a:r>
            <a:r>
              <a:rPr lang="ja-JP" altLang="en-US" sz="900" dirty="0"/>
              <a:t>地方財政</a:t>
            </a:r>
            <a:r>
              <a:rPr lang="ja-JP" altLang="en-US" sz="900" dirty="0" smtClean="0"/>
              <a:t>状況</a:t>
            </a:r>
            <a:r>
              <a:rPr lang="ja-JP" altLang="en-US" sz="900" dirty="0"/>
              <a:t>調査</a:t>
            </a:r>
            <a:r>
              <a:rPr lang="ja-JP" altLang="en-US" sz="900" dirty="0" smtClean="0"/>
              <a:t>　</a:t>
            </a:r>
            <a:r>
              <a:rPr lang="en-US" altLang="ja-JP" sz="900" dirty="0" smtClean="0"/>
              <a:t>2013</a:t>
            </a:r>
            <a:endParaRPr kumimoji="1" lang="ja-JP" altLang="en-US" sz="900" dirty="0"/>
          </a:p>
        </p:txBody>
      </p:sp>
      <p:sp>
        <p:nvSpPr>
          <p:cNvPr id="38" name="テキスト ボックス 37"/>
          <p:cNvSpPr txBox="1"/>
          <p:nvPr/>
        </p:nvSpPr>
        <p:spPr>
          <a:xfrm>
            <a:off x="3875799" y="6597352"/>
            <a:ext cx="1704313" cy="230832"/>
          </a:xfrm>
          <a:prstGeom prst="rect">
            <a:avLst/>
          </a:prstGeom>
          <a:noFill/>
        </p:spPr>
        <p:txBody>
          <a:bodyPr wrap="none" rtlCol="0">
            <a:spAutoFit/>
          </a:bodyPr>
          <a:lstStyle/>
          <a:p>
            <a:r>
              <a:rPr lang="ja-JP" altLang="en-US" sz="900" dirty="0" smtClean="0"/>
              <a:t>出典：</a:t>
            </a:r>
            <a:r>
              <a:rPr lang="ja-JP" altLang="en-US" sz="900" dirty="0"/>
              <a:t>地方財政</a:t>
            </a:r>
            <a:r>
              <a:rPr lang="ja-JP" altLang="en-US" sz="900" dirty="0" smtClean="0"/>
              <a:t>状況</a:t>
            </a:r>
            <a:r>
              <a:rPr lang="ja-JP" altLang="en-US" sz="900" dirty="0"/>
              <a:t>調査</a:t>
            </a:r>
            <a:r>
              <a:rPr lang="ja-JP" altLang="en-US" sz="900" dirty="0" smtClean="0"/>
              <a:t>　</a:t>
            </a:r>
            <a:r>
              <a:rPr lang="en-US" altLang="ja-JP" sz="900" dirty="0" smtClean="0"/>
              <a:t>2013</a:t>
            </a:r>
            <a:endParaRPr kumimoji="1" lang="ja-JP" altLang="en-US" sz="900" dirty="0"/>
          </a:p>
        </p:txBody>
      </p:sp>
      <p:sp>
        <p:nvSpPr>
          <p:cNvPr id="39" name="テキスト ボックス 38"/>
          <p:cNvSpPr txBox="1"/>
          <p:nvPr/>
        </p:nvSpPr>
        <p:spPr>
          <a:xfrm>
            <a:off x="6468087" y="6597352"/>
            <a:ext cx="2165978" cy="230832"/>
          </a:xfrm>
          <a:prstGeom prst="rect">
            <a:avLst/>
          </a:prstGeom>
          <a:noFill/>
        </p:spPr>
        <p:txBody>
          <a:bodyPr wrap="none" rtlCol="0">
            <a:spAutoFit/>
          </a:bodyPr>
          <a:lstStyle/>
          <a:p>
            <a:r>
              <a:rPr lang="ja-JP" altLang="en-US" sz="900" dirty="0" smtClean="0"/>
              <a:t>出典：地方</a:t>
            </a:r>
            <a:r>
              <a:rPr lang="ja-JP" altLang="en-US" sz="900" dirty="0"/>
              <a:t>公共</a:t>
            </a:r>
            <a:r>
              <a:rPr lang="ja-JP" altLang="en-US" sz="900" dirty="0" smtClean="0"/>
              <a:t>団体定員管理調査　</a:t>
            </a:r>
            <a:r>
              <a:rPr lang="en-US" altLang="ja-JP" sz="900" dirty="0" smtClean="0"/>
              <a:t>2013</a:t>
            </a:r>
            <a:endParaRPr kumimoji="1" lang="ja-JP" altLang="en-US" sz="900" dirty="0"/>
          </a:p>
        </p:txBody>
      </p:sp>
    </p:spTree>
    <p:extLst>
      <p:ext uri="{BB962C8B-B14F-4D97-AF65-F5344CB8AC3E}">
        <p14:creationId xmlns:p14="http://schemas.microsoft.com/office/powerpoint/2010/main" val="1332467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4243660"/>
            <a:ext cx="3127375"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1200" y="4254773"/>
            <a:ext cx="2921000" cy="241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254773"/>
            <a:ext cx="2921000" cy="241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1087437"/>
            <a:ext cx="3024187" cy="234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872" y="1014413"/>
            <a:ext cx="2921000" cy="241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568" y="1052736"/>
            <a:ext cx="2921000" cy="241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テキスト ボックス 12"/>
          <p:cNvSpPr txBox="1"/>
          <p:nvPr/>
        </p:nvSpPr>
        <p:spPr>
          <a:xfrm>
            <a:off x="3851920" y="664986"/>
            <a:ext cx="2169184" cy="307777"/>
          </a:xfrm>
          <a:prstGeom prst="rect">
            <a:avLst/>
          </a:prstGeom>
          <a:noFill/>
        </p:spPr>
        <p:txBody>
          <a:bodyPr wrap="none" rtlCol="0">
            <a:spAutoFit/>
          </a:bodyPr>
          <a:lstStyle/>
          <a:p>
            <a:r>
              <a:rPr kumimoji="1" lang="ja-JP" altLang="en-US" sz="1400" b="1" dirty="0" smtClean="0">
                <a:latin typeface="Meiryo UI" pitchFamily="50" charset="-128"/>
                <a:ea typeface="Meiryo UI" pitchFamily="50" charset="-128"/>
                <a:cs typeface="Meiryo UI" pitchFamily="50" charset="-128"/>
              </a:rPr>
              <a:t>製造業売上高</a:t>
            </a:r>
            <a:r>
              <a:rPr kumimoji="1" lang="ja-JP" altLang="en-US" sz="1100" dirty="0" smtClean="0">
                <a:latin typeface="Meiryo UI" pitchFamily="50" charset="-128"/>
                <a:ea typeface="Meiryo UI" pitchFamily="50" charset="-128"/>
                <a:cs typeface="Meiryo UI" pitchFamily="50" charset="-128"/>
              </a:rPr>
              <a:t>（単位</a:t>
            </a:r>
            <a:r>
              <a:rPr kumimoji="1" lang="en-US" altLang="ja-JP" sz="1100" dirty="0" smtClean="0">
                <a:latin typeface="Meiryo UI" pitchFamily="50" charset="-128"/>
                <a:ea typeface="Meiryo UI" pitchFamily="50" charset="-128"/>
                <a:cs typeface="Meiryo UI" pitchFamily="50" charset="-128"/>
              </a:rPr>
              <a:t>:</a:t>
            </a:r>
            <a:r>
              <a:rPr kumimoji="1" lang="ja-JP" altLang="en-US" sz="1100" dirty="0" smtClean="0">
                <a:latin typeface="Meiryo UI" pitchFamily="50" charset="-128"/>
                <a:ea typeface="Meiryo UI" pitchFamily="50" charset="-128"/>
                <a:cs typeface="Meiryo UI" pitchFamily="50" charset="-128"/>
              </a:rPr>
              <a:t>兆円）</a:t>
            </a:r>
            <a:endParaRPr kumimoji="1" lang="ja-JP" altLang="en-US" sz="1400" dirty="0">
              <a:latin typeface="Meiryo UI" pitchFamily="50" charset="-128"/>
              <a:ea typeface="Meiryo UI" pitchFamily="50" charset="-128"/>
              <a:cs typeface="Meiryo UI" pitchFamily="50" charset="-128"/>
            </a:endParaRPr>
          </a:p>
        </p:txBody>
      </p:sp>
      <p:sp>
        <p:nvSpPr>
          <p:cNvPr id="14" name="テキスト ボックス 13"/>
          <p:cNvSpPr txBox="1"/>
          <p:nvPr/>
        </p:nvSpPr>
        <p:spPr>
          <a:xfrm>
            <a:off x="6804248" y="3861318"/>
            <a:ext cx="1810111" cy="307777"/>
          </a:xfrm>
          <a:prstGeom prst="rect">
            <a:avLst/>
          </a:prstGeom>
          <a:noFill/>
        </p:spPr>
        <p:txBody>
          <a:bodyPr wrap="none" rtlCol="0">
            <a:spAutoFit/>
          </a:bodyPr>
          <a:lstStyle/>
          <a:p>
            <a:r>
              <a:rPr lang="ja-JP" altLang="en-US" sz="1400" b="1" dirty="0" smtClean="0">
                <a:latin typeface="Meiryo UI" pitchFamily="50" charset="-128"/>
                <a:ea typeface="Meiryo UI" pitchFamily="50" charset="-128"/>
                <a:cs typeface="Meiryo UI" pitchFamily="50" charset="-128"/>
              </a:rPr>
              <a:t>商店街数</a:t>
            </a:r>
            <a:r>
              <a:rPr lang="ja-JP" altLang="en-US" sz="1100" dirty="0" smtClean="0">
                <a:latin typeface="Meiryo UI" pitchFamily="50" charset="-128"/>
                <a:ea typeface="Meiryo UI" pitchFamily="50" charset="-128"/>
                <a:cs typeface="Meiryo UI" pitchFamily="50" charset="-128"/>
              </a:rPr>
              <a:t>（単位</a:t>
            </a:r>
            <a:r>
              <a:rPr lang="en-US" altLang="ja-JP" sz="1100" dirty="0" smtClean="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箇所</a:t>
            </a:r>
            <a:r>
              <a:rPr lang="ja-JP" altLang="en-US" sz="1100" dirty="0" smtClean="0">
                <a:latin typeface="Meiryo UI" pitchFamily="50" charset="-128"/>
                <a:ea typeface="Meiryo UI" pitchFamily="50" charset="-128"/>
                <a:cs typeface="Meiryo UI" pitchFamily="50" charset="-128"/>
              </a:rPr>
              <a:t>）</a:t>
            </a:r>
            <a:endParaRPr kumimoji="1" lang="ja-JP" altLang="en-US" sz="1400" dirty="0">
              <a:latin typeface="Meiryo UI" pitchFamily="50" charset="-128"/>
              <a:ea typeface="Meiryo UI" pitchFamily="50" charset="-128"/>
              <a:cs typeface="Meiryo UI" pitchFamily="50" charset="-128"/>
            </a:endParaRPr>
          </a:p>
        </p:txBody>
      </p:sp>
      <p:sp>
        <p:nvSpPr>
          <p:cNvPr id="18" name="テキスト ボックス 17"/>
          <p:cNvSpPr txBox="1"/>
          <p:nvPr/>
        </p:nvSpPr>
        <p:spPr>
          <a:xfrm>
            <a:off x="6444208" y="664986"/>
            <a:ext cx="2669320" cy="307777"/>
          </a:xfrm>
          <a:prstGeom prst="rect">
            <a:avLst/>
          </a:prstGeom>
          <a:noFill/>
        </p:spPr>
        <p:txBody>
          <a:bodyPr wrap="none" rtlCol="0">
            <a:spAutoFit/>
          </a:bodyPr>
          <a:lstStyle/>
          <a:p>
            <a:r>
              <a:rPr lang="ja-JP" altLang="en-US" sz="1400" b="1" dirty="0" smtClean="0">
                <a:latin typeface="Meiryo UI" pitchFamily="50" charset="-128"/>
                <a:ea typeface="Meiryo UI" pitchFamily="50" charset="-128"/>
                <a:cs typeface="Meiryo UI" pitchFamily="50" charset="-128"/>
              </a:rPr>
              <a:t>建設業完成工事高</a:t>
            </a:r>
            <a:r>
              <a:rPr kumimoji="1" lang="ja-JP" altLang="en-US" sz="1100" dirty="0" smtClean="0">
                <a:latin typeface="Meiryo UI" pitchFamily="50" charset="-128"/>
                <a:ea typeface="Meiryo UI" pitchFamily="50" charset="-128"/>
                <a:cs typeface="Meiryo UI" pitchFamily="50" charset="-128"/>
              </a:rPr>
              <a:t>（単位</a:t>
            </a:r>
            <a:r>
              <a:rPr kumimoji="1" lang="en-US" altLang="ja-JP" sz="1100" dirty="0" smtClean="0">
                <a:latin typeface="Meiryo UI" pitchFamily="50" charset="-128"/>
                <a:ea typeface="Meiryo UI" pitchFamily="50" charset="-128"/>
                <a:cs typeface="Meiryo UI" pitchFamily="50" charset="-128"/>
              </a:rPr>
              <a:t>:</a:t>
            </a:r>
            <a:r>
              <a:rPr kumimoji="1" lang="ja-JP" altLang="en-US" sz="1100" dirty="0" smtClean="0">
                <a:latin typeface="Meiryo UI" pitchFamily="50" charset="-128"/>
                <a:ea typeface="Meiryo UI" pitchFamily="50" charset="-128"/>
                <a:cs typeface="Meiryo UI" pitchFamily="50" charset="-128"/>
              </a:rPr>
              <a:t>百億円）</a:t>
            </a:r>
            <a:endParaRPr kumimoji="1" lang="ja-JP" altLang="en-US" sz="1400" dirty="0">
              <a:latin typeface="Meiryo UI" pitchFamily="50" charset="-128"/>
              <a:ea typeface="Meiryo UI" pitchFamily="50" charset="-128"/>
              <a:cs typeface="Meiryo UI" pitchFamily="50" charset="-128"/>
            </a:endParaRPr>
          </a:p>
        </p:txBody>
      </p:sp>
      <p:sp>
        <p:nvSpPr>
          <p:cNvPr id="20" name="テキスト ボックス 19"/>
          <p:cNvSpPr txBox="1"/>
          <p:nvPr/>
        </p:nvSpPr>
        <p:spPr>
          <a:xfrm>
            <a:off x="1331640" y="664986"/>
            <a:ext cx="1630575" cy="307777"/>
          </a:xfrm>
          <a:prstGeom prst="rect">
            <a:avLst/>
          </a:prstGeom>
          <a:noFill/>
        </p:spPr>
        <p:txBody>
          <a:bodyPr wrap="none" rtlCol="0">
            <a:spAutoFit/>
          </a:bodyPr>
          <a:lstStyle/>
          <a:p>
            <a:r>
              <a:rPr kumimoji="1" lang="ja-JP" altLang="en-US" sz="1400" b="1" dirty="0" smtClean="0">
                <a:latin typeface="Meiryo UI" pitchFamily="50" charset="-128"/>
                <a:ea typeface="Meiryo UI" pitchFamily="50" charset="-128"/>
                <a:cs typeface="Meiryo UI" pitchFamily="50" charset="-128"/>
              </a:rPr>
              <a:t>本社数</a:t>
            </a:r>
            <a:r>
              <a:rPr kumimoji="1" lang="ja-JP" altLang="en-US" sz="1100" dirty="0" smtClean="0">
                <a:latin typeface="Meiryo UI" pitchFamily="50" charset="-128"/>
                <a:ea typeface="Meiryo UI" pitchFamily="50" charset="-128"/>
                <a:cs typeface="Meiryo UI" pitchFamily="50" charset="-128"/>
              </a:rPr>
              <a:t>（単位</a:t>
            </a:r>
            <a:r>
              <a:rPr kumimoji="1" lang="en-US" altLang="ja-JP" sz="1100" dirty="0" smtClean="0">
                <a:latin typeface="Meiryo UI" pitchFamily="50" charset="-128"/>
                <a:ea typeface="Meiryo UI" pitchFamily="50" charset="-128"/>
                <a:cs typeface="Meiryo UI" pitchFamily="50" charset="-128"/>
              </a:rPr>
              <a:t>:</a:t>
            </a:r>
            <a:r>
              <a:rPr kumimoji="1" lang="ja-JP" altLang="en-US" sz="1100" dirty="0" smtClean="0">
                <a:latin typeface="Meiryo UI" pitchFamily="50" charset="-128"/>
                <a:ea typeface="Meiryo UI" pitchFamily="50" charset="-128"/>
                <a:cs typeface="Meiryo UI" pitchFamily="50" charset="-128"/>
              </a:rPr>
              <a:t>千社）</a:t>
            </a:r>
            <a:endParaRPr kumimoji="1" lang="ja-JP" altLang="en-US" sz="1400" dirty="0">
              <a:latin typeface="Meiryo UI" pitchFamily="50" charset="-128"/>
              <a:ea typeface="Meiryo UI" pitchFamily="50" charset="-128"/>
              <a:cs typeface="Meiryo UI" pitchFamily="50" charset="-128"/>
            </a:endParaRPr>
          </a:p>
        </p:txBody>
      </p:sp>
      <p:sp>
        <p:nvSpPr>
          <p:cNvPr id="21" name="テキスト ボックス 20"/>
          <p:cNvSpPr txBox="1"/>
          <p:nvPr/>
        </p:nvSpPr>
        <p:spPr>
          <a:xfrm>
            <a:off x="1043608" y="3861318"/>
            <a:ext cx="2348720" cy="307777"/>
          </a:xfrm>
          <a:prstGeom prst="rect">
            <a:avLst/>
          </a:prstGeom>
          <a:noFill/>
        </p:spPr>
        <p:txBody>
          <a:bodyPr wrap="none" rtlCol="0">
            <a:spAutoFit/>
          </a:bodyPr>
          <a:lstStyle/>
          <a:p>
            <a:r>
              <a:rPr lang="ja-JP" altLang="en-US" sz="1400" b="1" dirty="0" smtClean="0">
                <a:latin typeface="Meiryo UI" pitchFamily="50" charset="-128"/>
                <a:ea typeface="Meiryo UI" pitchFamily="50" charset="-128"/>
                <a:cs typeface="Meiryo UI" pitchFamily="50" charset="-128"/>
              </a:rPr>
              <a:t>小売業売場面積</a:t>
            </a:r>
            <a:r>
              <a:rPr kumimoji="1" lang="ja-JP" altLang="en-US" sz="1100" dirty="0" smtClean="0">
                <a:latin typeface="Meiryo UI" pitchFamily="50" charset="-128"/>
                <a:ea typeface="Meiryo UI" pitchFamily="50" charset="-128"/>
                <a:cs typeface="Meiryo UI" pitchFamily="50" charset="-128"/>
              </a:rPr>
              <a:t>（単位</a:t>
            </a:r>
            <a:r>
              <a:rPr kumimoji="1" lang="en-US" altLang="ja-JP" sz="1100" dirty="0" smtClean="0">
                <a:latin typeface="Meiryo UI" pitchFamily="50" charset="-128"/>
                <a:ea typeface="Meiryo UI" pitchFamily="50" charset="-128"/>
                <a:cs typeface="Meiryo UI" pitchFamily="50" charset="-128"/>
              </a:rPr>
              <a:t>:</a:t>
            </a:r>
            <a:r>
              <a:rPr kumimoji="1" lang="ja-JP" altLang="en-US" sz="1100" dirty="0" smtClean="0">
                <a:latin typeface="Meiryo UI" pitchFamily="50" charset="-128"/>
                <a:ea typeface="Meiryo UI" pitchFamily="50" charset="-128"/>
                <a:cs typeface="Meiryo UI" pitchFamily="50" charset="-128"/>
              </a:rPr>
              <a:t>兆</a:t>
            </a:r>
            <a:r>
              <a:rPr lang="ja-JP" altLang="en-US" sz="1100" dirty="0" smtClean="0">
                <a:latin typeface="Meiryo UI" pitchFamily="50" charset="-128"/>
                <a:ea typeface="Meiryo UI" pitchFamily="50" charset="-128"/>
                <a:cs typeface="Meiryo UI" pitchFamily="50" charset="-128"/>
              </a:rPr>
              <a:t>円</a:t>
            </a:r>
            <a:r>
              <a:rPr kumimoji="1" lang="ja-JP" altLang="en-US" sz="1100" dirty="0" smtClean="0">
                <a:latin typeface="Meiryo UI" pitchFamily="50" charset="-128"/>
                <a:ea typeface="Meiryo UI" pitchFamily="50" charset="-128"/>
                <a:cs typeface="Meiryo UI" pitchFamily="50" charset="-128"/>
              </a:rPr>
              <a:t>）</a:t>
            </a:r>
            <a:endParaRPr kumimoji="1" lang="ja-JP" altLang="en-US" sz="1200" dirty="0">
              <a:latin typeface="Meiryo UI" pitchFamily="50" charset="-128"/>
              <a:ea typeface="Meiryo UI" pitchFamily="50" charset="-128"/>
              <a:cs typeface="Meiryo UI" pitchFamily="50" charset="-128"/>
            </a:endParaRPr>
          </a:p>
        </p:txBody>
      </p:sp>
      <p:sp>
        <p:nvSpPr>
          <p:cNvPr id="8" name="ホームベース 7"/>
          <p:cNvSpPr/>
          <p:nvPr/>
        </p:nvSpPr>
        <p:spPr>
          <a:xfrm>
            <a:off x="179512" y="3938917"/>
            <a:ext cx="432048" cy="2700000"/>
          </a:xfrm>
          <a:prstGeom prst="homePlate">
            <a:avLst>
              <a:gd name="adj" fmla="val 339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latin typeface="HG丸ｺﾞｼｯｸM-PRO" pitchFamily="50" charset="-128"/>
                <a:ea typeface="HG丸ｺﾞｼｯｸM-PRO" pitchFamily="50" charset="-128"/>
              </a:rPr>
              <a:t>商業指標</a:t>
            </a:r>
            <a:endParaRPr kumimoji="1" lang="ja-JP" altLang="en-US" b="1" dirty="0">
              <a:latin typeface="HG丸ｺﾞｼｯｸM-PRO" pitchFamily="50" charset="-128"/>
              <a:ea typeface="HG丸ｺﾞｼｯｸM-PRO" pitchFamily="50" charset="-128"/>
            </a:endParaRPr>
          </a:p>
        </p:txBody>
      </p:sp>
      <p:sp>
        <p:nvSpPr>
          <p:cNvPr id="24" name="ホームベース 23"/>
          <p:cNvSpPr/>
          <p:nvPr/>
        </p:nvSpPr>
        <p:spPr>
          <a:xfrm>
            <a:off x="179512" y="769881"/>
            <a:ext cx="432048" cy="2700000"/>
          </a:xfrm>
          <a:prstGeom prst="homePlate">
            <a:avLst>
              <a:gd name="adj" fmla="val 339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latin typeface="HG丸ｺﾞｼｯｸM-PRO" pitchFamily="50" charset="-128"/>
                <a:ea typeface="HG丸ｺﾞｼｯｸM-PRO" pitchFamily="50" charset="-128"/>
              </a:rPr>
              <a:t>産業指標</a:t>
            </a:r>
            <a:endParaRPr kumimoji="1" lang="ja-JP" altLang="en-US" b="1" dirty="0">
              <a:latin typeface="HG丸ｺﾞｼｯｸM-PRO" pitchFamily="50" charset="-128"/>
              <a:ea typeface="HG丸ｺﾞｼｯｸM-PRO" pitchFamily="50" charset="-128"/>
            </a:endParaRPr>
          </a:p>
        </p:txBody>
      </p:sp>
      <p:sp>
        <p:nvSpPr>
          <p:cNvPr id="31" name="スライド番号プレースホルダー 2"/>
          <p:cNvSpPr>
            <a:spLocks noGrp="1"/>
          </p:cNvSpPr>
          <p:nvPr>
            <p:ph type="sldNum" sz="quarter" idx="12"/>
          </p:nvPr>
        </p:nvSpPr>
        <p:spPr bwMode="auto">
          <a:xfrm>
            <a:off x="8777288" y="661638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34</a:t>
            </a:fld>
            <a:endParaRPr lang="en-US" altLang="ja-JP">
              <a:solidFill>
                <a:srgbClr val="898989"/>
              </a:solidFill>
            </a:endParaRPr>
          </a:p>
        </p:txBody>
      </p:sp>
      <p:sp>
        <p:nvSpPr>
          <p:cNvPr id="34" name="フローチャート : せん孔テープ 33"/>
          <p:cNvSpPr/>
          <p:nvPr/>
        </p:nvSpPr>
        <p:spPr>
          <a:xfrm>
            <a:off x="6458063" y="1244791"/>
            <a:ext cx="252000" cy="108000"/>
          </a:xfrm>
          <a:prstGeom prst="flowChartPunchedTa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6336226" y="937320"/>
            <a:ext cx="612000" cy="230832"/>
          </a:xfrm>
          <a:prstGeom prst="rect">
            <a:avLst/>
          </a:prstGeom>
        </p:spPr>
        <p:txBody>
          <a:bodyPr wrap="square">
            <a:spAutoFit/>
          </a:bodyPr>
          <a:lstStyle/>
          <a:p>
            <a:pPr lvl="0" algn="ctr"/>
            <a:r>
              <a:rPr lang="en-US" altLang="ja-JP" sz="900" dirty="0" smtClean="0">
                <a:solidFill>
                  <a:prstClr val="black"/>
                </a:solidFill>
                <a:latin typeface="Meiryo UI" pitchFamily="50" charset="-128"/>
                <a:ea typeface="Meiryo UI" pitchFamily="50" charset="-128"/>
                <a:cs typeface="Meiryo UI" pitchFamily="50" charset="-128"/>
              </a:rPr>
              <a:t>1839</a:t>
            </a:r>
            <a:endParaRPr lang="ja-JP" altLang="en-US" sz="900" dirty="0">
              <a:solidFill>
                <a:prstClr val="black"/>
              </a:solidFill>
              <a:latin typeface="Meiryo UI" pitchFamily="50" charset="-128"/>
              <a:ea typeface="Meiryo UI" pitchFamily="50" charset="-128"/>
              <a:cs typeface="Meiryo UI" pitchFamily="50" charset="-128"/>
            </a:endParaRPr>
          </a:p>
        </p:txBody>
      </p:sp>
      <p:sp>
        <p:nvSpPr>
          <p:cNvPr id="37" name="正方形/長方形 36"/>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a:solidFill>
                  <a:srgbClr val="000000"/>
                </a:solidFill>
                <a:latin typeface="ＭＳ Ｐゴシック" pitchFamily="50" charset="-128"/>
                <a:ea typeface="Meiryo UI" pitchFamily="50" charset="-128"/>
                <a:cs typeface="Meiryo UI" pitchFamily="50" charset="-128"/>
              </a:rPr>
              <a:t>主要指標</a:t>
            </a:r>
            <a:r>
              <a:rPr kumimoji="0" lang="ja-JP" altLang="en-US" sz="2000" b="1" kern="0" dirty="0" smtClean="0">
                <a:solidFill>
                  <a:srgbClr val="000000"/>
                </a:solidFill>
                <a:latin typeface="ＭＳ Ｐゴシック" pitchFamily="50" charset="-128"/>
                <a:ea typeface="Meiryo UI" pitchFamily="50" charset="-128"/>
                <a:cs typeface="Meiryo UI" pitchFamily="50" charset="-128"/>
              </a:rPr>
              <a:t>における都市比較</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　＜西日本と東日本の上位５／産業・商業＞</a:t>
            </a:r>
            <a:endParaRPr kumimoji="0" lang="ja-JP" altLang="en-US" sz="200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26" name="テキスト ボックス 25"/>
          <p:cNvSpPr txBox="1"/>
          <p:nvPr/>
        </p:nvSpPr>
        <p:spPr>
          <a:xfrm>
            <a:off x="971600" y="3387642"/>
            <a:ext cx="1436612" cy="230832"/>
          </a:xfrm>
          <a:prstGeom prst="rect">
            <a:avLst/>
          </a:prstGeom>
          <a:noFill/>
        </p:spPr>
        <p:txBody>
          <a:bodyPr wrap="none" rtlCol="0">
            <a:spAutoFit/>
          </a:bodyPr>
          <a:lstStyle/>
          <a:p>
            <a:r>
              <a:rPr lang="ja-JP" altLang="en-US" sz="900" dirty="0" smtClean="0"/>
              <a:t>出典：経済センサス　</a:t>
            </a:r>
            <a:r>
              <a:rPr lang="en-US" altLang="ja-JP" sz="900" dirty="0" smtClean="0"/>
              <a:t>2012</a:t>
            </a:r>
            <a:endParaRPr kumimoji="1" lang="ja-JP" altLang="en-US" sz="900" dirty="0"/>
          </a:p>
        </p:txBody>
      </p:sp>
      <p:sp>
        <p:nvSpPr>
          <p:cNvPr id="29" name="テキスト ボックス 28"/>
          <p:cNvSpPr txBox="1"/>
          <p:nvPr/>
        </p:nvSpPr>
        <p:spPr>
          <a:xfrm>
            <a:off x="3707904" y="3387642"/>
            <a:ext cx="1436612" cy="230832"/>
          </a:xfrm>
          <a:prstGeom prst="rect">
            <a:avLst/>
          </a:prstGeom>
          <a:noFill/>
        </p:spPr>
        <p:txBody>
          <a:bodyPr wrap="none" rtlCol="0">
            <a:spAutoFit/>
          </a:bodyPr>
          <a:lstStyle/>
          <a:p>
            <a:r>
              <a:rPr lang="ja-JP" altLang="en-US" sz="900" dirty="0" smtClean="0"/>
              <a:t>出典：経済センサス　</a:t>
            </a:r>
            <a:r>
              <a:rPr lang="en-US" altLang="ja-JP" sz="900" dirty="0" smtClean="0"/>
              <a:t>2012</a:t>
            </a:r>
            <a:endParaRPr kumimoji="1" lang="ja-JP" altLang="en-US" sz="900" dirty="0"/>
          </a:p>
        </p:txBody>
      </p:sp>
      <p:sp>
        <p:nvSpPr>
          <p:cNvPr id="30" name="テキスト ボックス 29"/>
          <p:cNvSpPr txBox="1"/>
          <p:nvPr/>
        </p:nvSpPr>
        <p:spPr>
          <a:xfrm>
            <a:off x="3707904" y="3861048"/>
            <a:ext cx="2826415" cy="307777"/>
          </a:xfrm>
          <a:prstGeom prst="rect">
            <a:avLst/>
          </a:prstGeom>
          <a:noFill/>
        </p:spPr>
        <p:txBody>
          <a:bodyPr wrap="none" rtlCol="0">
            <a:spAutoFit/>
          </a:bodyPr>
          <a:lstStyle/>
          <a:p>
            <a:r>
              <a:rPr lang="ja-JP" altLang="en-US" sz="1400" b="1" dirty="0" smtClean="0">
                <a:latin typeface="Meiryo UI" pitchFamily="50" charset="-128"/>
                <a:ea typeface="Meiryo UI" pitchFamily="50" charset="-128"/>
                <a:cs typeface="Meiryo UI" pitchFamily="50" charset="-128"/>
              </a:rPr>
              <a:t>卸売、小売業従業員数</a:t>
            </a:r>
            <a:r>
              <a:rPr kumimoji="1" lang="ja-JP" altLang="en-US" sz="1100" dirty="0" smtClean="0">
                <a:latin typeface="Meiryo UI" pitchFamily="50" charset="-128"/>
                <a:ea typeface="Meiryo UI" pitchFamily="50" charset="-128"/>
                <a:cs typeface="Meiryo UI" pitchFamily="50" charset="-128"/>
              </a:rPr>
              <a:t>（単位</a:t>
            </a:r>
            <a:r>
              <a:rPr kumimoji="1" lang="en-US" altLang="ja-JP" sz="1100" dirty="0" smtClean="0">
                <a:latin typeface="Meiryo UI" pitchFamily="50" charset="-128"/>
                <a:ea typeface="Meiryo UI" pitchFamily="50" charset="-128"/>
                <a:cs typeface="Meiryo UI" pitchFamily="50" charset="-128"/>
              </a:rPr>
              <a:t>:</a:t>
            </a:r>
            <a:r>
              <a:rPr kumimoji="1" lang="ja-JP" altLang="en-US" sz="1100" dirty="0" smtClean="0">
                <a:latin typeface="Meiryo UI" pitchFamily="50" charset="-128"/>
                <a:ea typeface="Meiryo UI" pitchFamily="50" charset="-128"/>
                <a:cs typeface="Meiryo UI" pitchFamily="50" charset="-128"/>
              </a:rPr>
              <a:t>万人）</a:t>
            </a:r>
            <a:endParaRPr kumimoji="1" lang="ja-JP" altLang="en-US" sz="1200" dirty="0">
              <a:latin typeface="Meiryo UI" pitchFamily="50" charset="-128"/>
              <a:ea typeface="Meiryo UI" pitchFamily="50" charset="-128"/>
              <a:cs typeface="Meiryo UI" pitchFamily="50" charset="-128"/>
            </a:endParaRPr>
          </a:p>
        </p:txBody>
      </p:sp>
      <p:sp>
        <p:nvSpPr>
          <p:cNvPr id="36" name="テキスト ボックス 35"/>
          <p:cNvSpPr txBox="1"/>
          <p:nvPr/>
        </p:nvSpPr>
        <p:spPr>
          <a:xfrm>
            <a:off x="971600" y="6610254"/>
            <a:ext cx="1242648" cy="230832"/>
          </a:xfrm>
          <a:prstGeom prst="rect">
            <a:avLst/>
          </a:prstGeom>
          <a:noFill/>
        </p:spPr>
        <p:txBody>
          <a:bodyPr wrap="none" rtlCol="0">
            <a:spAutoFit/>
          </a:bodyPr>
          <a:lstStyle/>
          <a:p>
            <a:r>
              <a:rPr lang="ja-JP" altLang="en-US" sz="900" dirty="0" smtClean="0"/>
              <a:t>出典：</a:t>
            </a:r>
            <a:r>
              <a:rPr lang="ja-JP" altLang="en-US" sz="900" dirty="0"/>
              <a:t>商業統計</a:t>
            </a:r>
            <a:r>
              <a:rPr lang="ja-JP" altLang="en-US" sz="900" dirty="0" smtClean="0"/>
              <a:t>　</a:t>
            </a:r>
            <a:r>
              <a:rPr lang="en-US" altLang="ja-JP" sz="900" dirty="0" smtClean="0"/>
              <a:t>2014</a:t>
            </a:r>
            <a:endParaRPr kumimoji="1" lang="ja-JP" altLang="en-US" sz="900" dirty="0"/>
          </a:p>
        </p:txBody>
      </p:sp>
      <p:sp>
        <p:nvSpPr>
          <p:cNvPr id="42" name="テキスト ボックス 41"/>
          <p:cNvSpPr txBox="1"/>
          <p:nvPr/>
        </p:nvSpPr>
        <p:spPr>
          <a:xfrm>
            <a:off x="3783460" y="6597352"/>
            <a:ext cx="1436612" cy="230832"/>
          </a:xfrm>
          <a:prstGeom prst="rect">
            <a:avLst/>
          </a:prstGeom>
          <a:noFill/>
        </p:spPr>
        <p:txBody>
          <a:bodyPr wrap="none" rtlCol="0">
            <a:spAutoFit/>
          </a:bodyPr>
          <a:lstStyle/>
          <a:p>
            <a:r>
              <a:rPr lang="ja-JP" altLang="en-US" sz="900" dirty="0" smtClean="0"/>
              <a:t>出典：経済センサス　</a:t>
            </a:r>
            <a:r>
              <a:rPr lang="en-US" altLang="ja-JP" sz="900" dirty="0" smtClean="0"/>
              <a:t>2012</a:t>
            </a:r>
            <a:endParaRPr kumimoji="1" lang="ja-JP" altLang="en-US" sz="900" dirty="0"/>
          </a:p>
        </p:txBody>
      </p:sp>
      <p:sp>
        <p:nvSpPr>
          <p:cNvPr id="43" name="テキスト ボックス 42"/>
          <p:cNvSpPr txBox="1"/>
          <p:nvPr/>
        </p:nvSpPr>
        <p:spPr>
          <a:xfrm>
            <a:off x="6519764" y="3387642"/>
            <a:ext cx="1704313" cy="230832"/>
          </a:xfrm>
          <a:prstGeom prst="rect">
            <a:avLst/>
          </a:prstGeom>
          <a:noFill/>
        </p:spPr>
        <p:txBody>
          <a:bodyPr wrap="none" rtlCol="0">
            <a:spAutoFit/>
          </a:bodyPr>
          <a:lstStyle/>
          <a:p>
            <a:r>
              <a:rPr lang="ja-JP" altLang="en-US" sz="900" dirty="0" smtClean="0"/>
              <a:t>出典：</a:t>
            </a:r>
            <a:r>
              <a:rPr lang="ja-JP" altLang="en-US" sz="900" dirty="0"/>
              <a:t>建設</a:t>
            </a:r>
            <a:r>
              <a:rPr lang="ja-JP" altLang="en-US" sz="900" dirty="0" smtClean="0"/>
              <a:t>工事施行</a:t>
            </a:r>
            <a:r>
              <a:rPr lang="ja-JP" altLang="en-US" sz="900" dirty="0"/>
              <a:t>統計</a:t>
            </a:r>
            <a:r>
              <a:rPr lang="ja-JP" altLang="en-US" sz="900" dirty="0" smtClean="0"/>
              <a:t>　</a:t>
            </a:r>
            <a:r>
              <a:rPr lang="en-US" altLang="ja-JP" sz="900" dirty="0" smtClean="0"/>
              <a:t>2013</a:t>
            </a:r>
            <a:endParaRPr kumimoji="1" lang="ja-JP" altLang="en-US" sz="900" dirty="0"/>
          </a:p>
        </p:txBody>
      </p:sp>
      <p:sp>
        <p:nvSpPr>
          <p:cNvPr id="44" name="テキスト ボックス 43"/>
          <p:cNvSpPr txBox="1"/>
          <p:nvPr/>
        </p:nvSpPr>
        <p:spPr>
          <a:xfrm>
            <a:off x="6444208" y="6597352"/>
            <a:ext cx="2165978" cy="230832"/>
          </a:xfrm>
          <a:prstGeom prst="rect">
            <a:avLst/>
          </a:prstGeom>
          <a:noFill/>
        </p:spPr>
        <p:txBody>
          <a:bodyPr wrap="none" rtlCol="0">
            <a:spAutoFit/>
          </a:bodyPr>
          <a:lstStyle/>
          <a:p>
            <a:r>
              <a:rPr lang="ja-JP" altLang="en-US" sz="900" dirty="0" smtClean="0"/>
              <a:t>出典：商店街実態報告書（中企庁）　</a:t>
            </a:r>
            <a:r>
              <a:rPr lang="en-US" altLang="ja-JP" sz="900" dirty="0" smtClean="0"/>
              <a:t>2012</a:t>
            </a:r>
            <a:endParaRPr kumimoji="1" lang="ja-JP" altLang="en-US" sz="900" dirty="0"/>
          </a:p>
        </p:txBody>
      </p:sp>
    </p:spTree>
    <p:extLst>
      <p:ext uri="{BB962C8B-B14F-4D97-AF65-F5344CB8AC3E}">
        <p14:creationId xmlns:p14="http://schemas.microsoft.com/office/powerpoint/2010/main" val="32655589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4254773"/>
            <a:ext cx="2914650" cy="241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3534" y="4291285"/>
            <a:ext cx="2914650"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880" y="4221088"/>
            <a:ext cx="2921000" cy="241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1086421"/>
            <a:ext cx="2914650" cy="241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3534" y="1092771"/>
            <a:ext cx="2914650" cy="240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238" y="1196752"/>
            <a:ext cx="291465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テキスト ボックス 25"/>
          <p:cNvSpPr txBox="1"/>
          <p:nvPr/>
        </p:nvSpPr>
        <p:spPr>
          <a:xfrm>
            <a:off x="1283097" y="3904795"/>
            <a:ext cx="1669047" cy="307777"/>
          </a:xfrm>
          <a:prstGeom prst="rect">
            <a:avLst/>
          </a:prstGeom>
          <a:noFill/>
        </p:spPr>
        <p:txBody>
          <a:bodyPr wrap="none" rtlCol="0">
            <a:spAutoFit/>
          </a:bodyPr>
          <a:lstStyle/>
          <a:p>
            <a:r>
              <a:rPr lang="ja-JP" altLang="en-US" sz="1400" b="1" dirty="0" smtClean="0">
                <a:latin typeface="Meiryo UI" pitchFamily="50" charset="-128"/>
                <a:ea typeface="Meiryo UI" pitchFamily="50" charset="-128"/>
                <a:cs typeface="Meiryo UI" pitchFamily="50" charset="-128"/>
              </a:rPr>
              <a:t>研究所数</a:t>
            </a:r>
            <a:r>
              <a:rPr kumimoji="1" lang="ja-JP" altLang="en-US" sz="1100" dirty="0" smtClean="0">
                <a:latin typeface="Meiryo UI" pitchFamily="50" charset="-128"/>
                <a:ea typeface="Meiryo UI" pitchFamily="50" charset="-128"/>
                <a:cs typeface="Meiryo UI" pitchFamily="50" charset="-128"/>
              </a:rPr>
              <a:t>（単位</a:t>
            </a:r>
            <a:r>
              <a:rPr kumimoji="1"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所</a:t>
            </a:r>
            <a:r>
              <a:rPr kumimoji="1" lang="ja-JP" altLang="en-US" sz="1100" dirty="0" smtClean="0">
                <a:latin typeface="Meiryo UI" pitchFamily="50" charset="-128"/>
                <a:ea typeface="Meiryo UI" pitchFamily="50" charset="-128"/>
                <a:cs typeface="Meiryo UI" pitchFamily="50" charset="-128"/>
              </a:rPr>
              <a:t>）</a:t>
            </a:r>
            <a:endParaRPr kumimoji="1" lang="ja-JP" altLang="en-US" sz="1400" dirty="0">
              <a:latin typeface="Meiryo UI" pitchFamily="50" charset="-128"/>
              <a:ea typeface="Meiryo UI" pitchFamily="50" charset="-128"/>
              <a:cs typeface="Meiryo UI" pitchFamily="50" charset="-128"/>
            </a:endParaRPr>
          </a:p>
        </p:txBody>
      </p:sp>
      <p:sp>
        <p:nvSpPr>
          <p:cNvPr id="18" name="テキスト ボックス 17"/>
          <p:cNvSpPr txBox="1"/>
          <p:nvPr/>
        </p:nvSpPr>
        <p:spPr>
          <a:xfrm>
            <a:off x="6271437" y="3920184"/>
            <a:ext cx="2994731" cy="261610"/>
          </a:xfrm>
          <a:prstGeom prst="rect">
            <a:avLst/>
          </a:prstGeom>
          <a:noFill/>
        </p:spPr>
        <p:txBody>
          <a:bodyPr wrap="none" rtlCol="0">
            <a:spAutoFit/>
          </a:bodyPr>
          <a:lstStyle/>
          <a:p>
            <a:r>
              <a:rPr lang="ja-JP" altLang="en-US" sz="1100" b="1" dirty="0" smtClean="0">
                <a:latin typeface="Meiryo UI" pitchFamily="50" charset="-128"/>
                <a:ea typeface="Meiryo UI" pitchFamily="50" charset="-128"/>
                <a:cs typeface="Meiryo UI" pitchFamily="50" charset="-128"/>
              </a:rPr>
              <a:t>情報処理・提供サービス従業者数</a:t>
            </a:r>
            <a:r>
              <a:rPr kumimoji="1" lang="ja-JP" altLang="en-US" sz="1050" dirty="0" smtClean="0">
                <a:latin typeface="Meiryo UI" pitchFamily="50" charset="-128"/>
                <a:ea typeface="Meiryo UI" pitchFamily="50" charset="-128"/>
                <a:cs typeface="Meiryo UI" pitchFamily="50" charset="-128"/>
              </a:rPr>
              <a:t>（単位</a:t>
            </a:r>
            <a:r>
              <a:rPr kumimoji="1" lang="en-US" altLang="ja-JP" sz="1050" dirty="0" smtClean="0">
                <a:latin typeface="Meiryo UI" pitchFamily="50" charset="-128"/>
                <a:ea typeface="Meiryo UI" pitchFamily="50" charset="-128"/>
                <a:cs typeface="Meiryo UI" pitchFamily="50" charset="-128"/>
              </a:rPr>
              <a:t>:</a:t>
            </a:r>
            <a:r>
              <a:rPr kumimoji="1" lang="ja-JP" altLang="en-US" sz="1050" dirty="0" smtClean="0">
                <a:latin typeface="Meiryo UI" pitchFamily="50" charset="-128"/>
                <a:ea typeface="Meiryo UI" pitchFamily="50" charset="-128"/>
                <a:cs typeface="Meiryo UI" pitchFamily="50" charset="-128"/>
              </a:rPr>
              <a:t>千人）</a:t>
            </a:r>
            <a:endParaRPr kumimoji="1" lang="ja-JP" altLang="en-US" sz="1200" dirty="0">
              <a:latin typeface="Meiryo UI" pitchFamily="50" charset="-128"/>
              <a:ea typeface="Meiryo UI" pitchFamily="50" charset="-128"/>
              <a:cs typeface="Meiryo UI" pitchFamily="50" charset="-128"/>
            </a:endParaRPr>
          </a:p>
        </p:txBody>
      </p:sp>
      <p:sp>
        <p:nvSpPr>
          <p:cNvPr id="8" name="ホームベース 7"/>
          <p:cNvSpPr/>
          <p:nvPr/>
        </p:nvSpPr>
        <p:spPr>
          <a:xfrm>
            <a:off x="179512" y="836712"/>
            <a:ext cx="432048" cy="2700000"/>
          </a:xfrm>
          <a:prstGeom prst="homePlate">
            <a:avLst>
              <a:gd name="adj" fmla="val 339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latin typeface="HG丸ｺﾞｼｯｸM-PRO" pitchFamily="50" charset="-128"/>
                <a:ea typeface="HG丸ｺﾞｼｯｸM-PRO" pitchFamily="50" charset="-128"/>
              </a:rPr>
              <a:t>交通物流</a:t>
            </a:r>
            <a:endParaRPr kumimoji="1" lang="ja-JP" altLang="en-US" b="1" dirty="0">
              <a:latin typeface="HG丸ｺﾞｼｯｸM-PRO" pitchFamily="50" charset="-128"/>
              <a:ea typeface="HG丸ｺﾞｼｯｸM-PRO" pitchFamily="50" charset="-128"/>
            </a:endParaRPr>
          </a:p>
        </p:txBody>
      </p:sp>
      <p:sp>
        <p:nvSpPr>
          <p:cNvPr id="24" name="ホームベース 23"/>
          <p:cNvSpPr/>
          <p:nvPr/>
        </p:nvSpPr>
        <p:spPr>
          <a:xfrm>
            <a:off x="179512" y="4001879"/>
            <a:ext cx="432048" cy="2700000"/>
          </a:xfrm>
          <a:prstGeom prst="homePlate">
            <a:avLst>
              <a:gd name="adj" fmla="val 339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latin typeface="HG丸ｺﾞｼｯｸM-PRO" pitchFamily="50" charset="-128"/>
                <a:ea typeface="HG丸ｺﾞｼｯｸM-PRO" pitchFamily="50" charset="-128"/>
              </a:rPr>
              <a:t>研究情報</a:t>
            </a:r>
            <a:endParaRPr kumimoji="1" lang="ja-JP" altLang="en-US" b="1" dirty="0">
              <a:latin typeface="HG丸ｺﾞｼｯｸM-PRO" pitchFamily="50" charset="-128"/>
              <a:ea typeface="HG丸ｺﾞｼｯｸM-PRO" pitchFamily="50" charset="-128"/>
            </a:endParaRPr>
          </a:p>
        </p:txBody>
      </p:sp>
      <p:sp>
        <p:nvSpPr>
          <p:cNvPr id="31" name="スライド番号プレースホルダー 2"/>
          <p:cNvSpPr>
            <a:spLocks noGrp="1"/>
          </p:cNvSpPr>
          <p:nvPr>
            <p:ph type="sldNum" sz="quarter" idx="12"/>
          </p:nvPr>
        </p:nvSpPr>
        <p:spPr bwMode="auto">
          <a:xfrm>
            <a:off x="8777288" y="6632972"/>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35</a:t>
            </a:fld>
            <a:endParaRPr lang="en-US" altLang="ja-JP">
              <a:solidFill>
                <a:srgbClr val="898989"/>
              </a:solidFill>
            </a:endParaRPr>
          </a:p>
        </p:txBody>
      </p:sp>
      <p:sp>
        <p:nvSpPr>
          <p:cNvPr id="33" name="正方形/長方形 32"/>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a:solidFill>
                  <a:srgbClr val="000000"/>
                </a:solidFill>
                <a:latin typeface="ＭＳ Ｐゴシック" pitchFamily="50" charset="-128"/>
                <a:ea typeface="Meiryo UI" pitchFamily="50" charset="-128"/>
                <a:cs typeface="Meiryo UI" pitchFamily="50" charset="-128"/>
              </a:rPr>
              <a:t>主要指標</a:t>
            </a:r>
            <a:r>
              <a:rPr kumimoji="0" lang="ja-JP" altLang="en-US" sz="2000" b="1" kern="0" dirty="0" smtClean="0">
                <a:solidFill>
                  <a:srgbClr val="000000"/>
                </a:solidFill>
                <a:latin typeface="ＭＳ Ｐゴシック" pitchFamily="50" charset="-128"/>
                <a:ea typeface="Meiryo UI" pitchFamily="50" charset="-128"/>
                <a:cs typeface="Meiryo UI" pitchFamily="50" charset="-128"/>
              </a:rPr>
              <a:t>における都市比較</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　＜西日本と東日本の上位５／交通物流・研究情報＞</a:t>
            </a:r>
            <a:endParaRPr kumimoji="0" lang="ja-JP" altLang="en-US" sz="200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22" name="テキスト ボックス 21"/>
          <p:cNvSpPr txBox="1"/>
          <p:nvPr/>
        </p:nvSpPr>
        <p:spPr>
          <a:xfrm>
            <a:off x="3940516" y="761759"/>
            <a:ext cx="1962397" cy="307777"/>
          </a:xfrm>
          <a:prstGeom prst="rect">
            <a:avLst/>
          </a:prstGeom>
          <a:noFill/>
        </p:spPr>
        <p:txBody>
          <a:bodyPr wrap="none" rtlCol="0">
            <a:spAutoFit/>
          </a:bodyPr>
          <a:lstStyle/>
          <a:p>
            <a:r>
              <a:rPr lang="ja-JP" altLang="en-US" sz="1400" b="1" dirty="0" smtClean="0">
                <a:latin typeface="Meiryo UI" pitchFamily="50" charset="-128"/>
                <a:ea typeface="Meiryo UI" pitchFamily="50" charset="-128"/>
                <a:cs typeface="Meiryo UI" pitchFamily="50" charset="-128"/>
              </a:rPr>
              <a:t>民鉄営業キロ</a:t>
            </a:r>
            <a:r>
              <a:rPr lang="ja-JP" altLang="en-US" sz="1100" dirty="0" smtClean="0">
                <a:latin typeface="Meiryo UI" pitchFamily="50" charset="-128"/>
                <a:ea typeface="Meiryo UI" pitchFamily="50" charset="-128"/>
                <a:cs typeface="Meiryo UI" pitchFamily="50" charset="-128"/>
              </a:rPr>
              <a:t>（単位</a:t>
            </a:r>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a:t>
            </a:r>
            <a:endParaRPr kumimoji="1" lang="en-US" altLang="ja-JP" sz="1400" dirty="0" smtClean="0">
              <a:latin typeface="Meiryo UI" pitchFamily="50" charset="-128"/>
              <a:ea typeface="Meiryo UI" pitchFamily="50" charset="-128"/>
              <a:cs typeface="Meiryo UI" pitchFamily="50" charset="-128"/>
            </a:endParaRPr>
          </a:p>
        </p:txBody>
      </p:sp>
      <p:sp>
        <p:nvSpPr>
          <p:cNvPr id="23" name="テキスト ボックス 22"/>
          <p:cNvSpPr txBox="1"/>
          <p:nvPr/>
        </p:nvSpPr>
        <p:spPr>
          <a:xfrm>
            <a:off x="6588224" y="761759"/>
            <a:ext cx="2404826" cy="307777"/>
          </a:xfrm>
          <a:prstGeom prst="rect">
            <a:avLst/>
          </a:prstGeom>
          <a:noFill/>
        </p:spPr>
        <p:txBody>
          <a:bodyPr wrap="none" rtlCol="0">
            <a:spAutoFit/>
          </a:bodyPr>
          <a:lstStyle/>
          <a:p>
            <a:r>
              <a:rPr lang="ja-JP" altLang="en-US" sz="1400" b="1" dirty="0" smtClean="0">
                <a:latin typeface="Meiryo UI" pitchFamily="50" charset="-128"/>
                <a:ea typeface="Meiryo UI" pitchFamily="50" charset="-128"/>
                <a:cs typeface="Meiryo UI" pitchFamily="50" charset="-128"/>
              </a:rPr>
              <a:t>タクシー車両台数</a:t>
            </a:r>
            <a:r>
              <a:rPr lang="ja-JP" altLang="en-US" sz="1100" dirty="0" smtClean="0">
                <a:latin typeface="Meiryo UI" pitchFamily="50" charset="-128"/>
                <a:ea typeface="Meiryo UI" pitchFamily="50" charset="-128"/>
                <a:cs typeface="Meiryo UI" pitchFamily="50" charset="-128"/>
              </a:rPr>
              <a:t>（単位</a:t>
            </a:r>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千台）</a:t>
            </a:r>
            <a:endParaRPr kumimoji="1" lang="ja-JP" altLang="en-US" sz="1400" dirty="0">
              <a:latin typeface="Meiryo UI" pitchFamily="50" charset="-128"/>
              <a:ea typeface="Meiryo UI" pitchFamily="50" charset="-128"/>
              <a:cs typeface="Meiryo UI" pitchFamily="50" charset="-128"/>
            </a:endParaRPr>
          </a:p>
        </p:txBody>
      </p:sp>
      <p:sp>
        <p:nvSpPr>
          <p:cNvPr id="28" name="フローチャート : せん孔テープ 27"/>
          <p:cNvSpPr/>
          <p:nvPr/>
        </p:nvSpPr>
        <p:spPr>
          <a:xfrm>
            <a:off x="1035342" y="1448792"/>
            <a:ext cx="252000" cy="108000"/>
          </a:xfrm>
          <a:prstGeom prst="flowChartPunchedTa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ローチャート : せん孔テープ 28"/>
          <p:cNvSpPr/>
          <p:nvPr/>
        </p:nvSpPr>
        <p:spPr>
          <a:xfrm>
            <a:off x="6526303" y="4437418"/>
            <a:ext cx="252000" cy="108000"/>
          </a:xfrm>
          <a:prstGeom prst="flowChartPunchedTa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1157181" y="761759"/>
            <a:ext cx="2412840" cy="307777"/>
          </a:xfrm>
          <a:prstGeom prst="rect">
            <a:avLst/>
          </a:prstGeom>
          <a:noFill/>
        </p:spPr>
        <p:txBody>
          <a:bodyPr wrap="none" rtlCol="0">
            <a:spAutoFit/>
          </a:bodyPr>
          <a:lstStyle/>
          <a:p>
            <a:r>
              <a:rPr lang="ja-JP" altLang="en-US" sz="1400" b="1" dirty="0" smtClean="0">
                <a:latin typeface="Meiryo UI" pitchFamily="50" charset="-128"/>
                <a:ea typeface="Meiryo UI" pitchFamily="50" charset="-128"/>
                <a:cs typeface="Meiryo UI" pitchFamily="50" charset="-128"/>
              </a:rPr>
              <a:t>空港貨物取扱量</a:t>
            </a:r>
            <a:r>
              <a:rPr kumimoji="1" lang="ja-JP" altLang="en-US" sz="1100" dirty="0" smtClean="0">
                <a:latin typeface="Meiryo UI" pitchFamily="50" charset="-128"/>
                <a:ea typeface="Meiryo UI" pitchFamily="50" charset="-128"/>
                <a:cs typeface="Meiryo UI" pitchFamily="50" charset="-128"/>
              </a:rPr>
              <a:t>（単位</a:t>
            </a:r>
            <a:r>
              <a:rPr kumimoji="1"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万</a:t>
            </a:r>
            <a:r>
              <a:rPr lang="ja-JP" altLang="en-US" sz="1100" dirty="0">
                <a:latin typeface="Meiryo UI" pitchFamily="50" charset="-128"/>
                <a:ea typeface="Meiryo UI" pitchFamily="50" charset="-128"/>
                <a:cs typeface="Meiryo UI" pitchFamily="50" charset="-128"/>
              </a:rPr>
              <a:t>トン</a:t>
            </a:r>
            <a:r>
              <a:rPr kumimoji="1" lang="ja-JP" altLang="en-US" sz="1100" dirty="0" smtClean="0">
                <a:latin typeface="Meiryo UI" pitchFamily="50" charset="-128"/>
                <a:ea typeface="Meiryo UI" pitchFamily="50" charset="-128"/>
                <a:cs typeface="Meiryo UI" pitchFamily="50" charset="-128"/>
              </a:rPr>
              <a:t>）</a:t>
            </a:r>
            <a:endParaRPr kumimoji="1" lang="ja-JP" altLang="en-US" sz="1200" dirty="0">
              <a:latin typeface="Meiryo UI" pitchFamily="50" charset="-128"/>
              <a:ea typeface="Meiryo UI" pitchFamily="50" charset="-128"/>
              <a:cs typeface="Meiryo UI" pitchFamily="50" charset="-128"/>
            </a:endParaRPr>
          </a:p>
        </p:txBody>
      </p:sp>
      <p:sp>
        <p:nvSpPr>
          <p:cNvPr id="35" name="正方形/長方形 34"/>
          <p:cNvSpPr/>
          <p:nvPr/>
        </p:nvSpPr>
        <p:spPr>
          <a:xfrm>
            <a:off x="827584" y="1079079"/>
            <a:ext cx="612000" cy="230832"/>
          </a:xfrm>
          <a:prstGeom prst="rect">
            <a:avLst/>
          </a:prstGeom>
        </p:spPr>
        <p:txBody>
          <a:bodyPr wrap="square">
            <a:spAutoFit/>
          </a:bodyPr>
          <a:lstStyle/>
          <a:p>
            <a:pPr lvl="0" algn="ctr"/>
            <a:r>
              <a:rPr lang="en-US" altLang="ja-JP" sz="900" dirty="0">
                <a:solidFill>
                  <a:prstClr val="black"/>
                </a:solidFill>
                <a:latin typeface="Meiryo UI" pitchFamily="50" charset="-128"/>
                <a:ea typeface="Meiryo UI" pitchFamily="50" charset="-128"/>
                <a:cs typeface="Meiryo UI" pitchFamily="50" charset="-128"/>
              </a:rPr>
              <a:t>213</a:t>
            </a:r>
            <a:endParaRPr lang="ja-JP" altLang="en-US" sz="900" dirty="0">
              <a:solidFill>
                <a:prstClr val="black"/>
              </a:solidFill>
              <a:latin typeface="Meiryo UI" pitchFamily="50" charset="-128"/>
              <a:ea typeface="Meiryo UI" pitchFamily="50" charset="-128"/>
              <a:cs typeface="Meiryo UI" pitchFamily="50" charset="-128"/>
            </a:endParaRPr>
          </a:p>
        </p:txBody>
      </p:sp>
      <p:sp>
        <p:nvSpPr>
          <p:cNvPr id="36" name="テキスト ボックス 35"/>
          <p:cNvSpPr txBox="1"/>
          <p:nvPr/>
        </p:nvSpPr>
        <p:spPr>
          <a:xfrm>
            <a:off x="3779912" y="3904795"/>
            <a:ext cx="2169184" cy="307777"/>
          </a:xfrm>
          <a:prstGeom prst="rect">
            <a:avLst/>
          </a:prstGeom>
          <a:noFill/>
        </p:spPr>
        <p:txBody>
          <a:bodyPr wrap="none" rtlCol="0">
            <a:spAutoFit/>
          </a:bodyPr>
          <a:lstStyle/>
          <a:p>
            <a:r>
              <a:rPr lang="ja-JP" altLang="en-US" sz="1400" b="1" dirty="0" smtClean="0">
                <a:latin typeface="Meiryo UI" pitchFamily="50" charset="-128"/>
                <a:ea typeface="Meiryo UI" pitchFamily="50" charset="-128"/>
                <a:cs typeface="Meiryo UI" pitchFamily="50" charset="-128"/>
              </a:rPr>
              <a:t>特許登録件数</a:t>
            </a:r>
            <a:r>
              <a:rPr kumimoji="1" lang="ja-JP" altLang="en-US" sz="1100" dirty="0" smtClean="0">
                <a:latin typeface="Meiryo UI" pitchFamily="50" charset="-128"/>
                <a:ea typeface="Meiryo UI" pitchFamily="50" charset="-128"/>
                <a:cs typeface="Meiryo UI" pitchFamily="50" charset="-128"/>
              </a:rPr>
              <a:t>（単位</a:t>
            </a:r>
            <a:r>
              <a:rPr kumimoji="1" lang="en-US" altLang="ja-JP" sz="1100" dirty="0" smtClean="0">
                <a:latin typeface="Meiryo UI" pitchFamily="50" charset="-128"/>
                <a:ea typeface="Meiryo UI" pitchFamily="50" charset="-128"/>
                <a:cs typeface="Meiryo UI" pitchFamily="50" charset="-128"/>
              </a:rPr>
              <a:t>:</a:t>
            </a:r>
            <a:r>
              <a:rPr kumimoji="1" lang="ja-JP" altLang="en-US" sz="1100" dirty="0" smtClean="0">
                <a:latin typeface="Meiryo UI" pitchFamily="50" charset="-128"/>
                <a:ea typeface="Meiryo UI" pitchFamily="50" charset="-128"/>
                <a:cs typeface="Meiryo UI" pitchFamily="50" charset="-128"/>
              </a:rPr>
              <a:t>千件）</a:t>
            </a:r>
            <a:endParaRPr kumimoji="1" lang="ja-JP" altLang="en-US" sz="1200" dirty="0">
              <a:latin typeface="Meiryo UI" pitchFamily="50" charset="-128"/>
              <a:ea typeface="Meiryo UI" pitchFamily="50" charset="-128"/>
              <a:cs typeface="Meiryo UI" pitchFamily="50" charset="-128"/>
            </a:endParaRPr>
          </a:p>
        </p:txBody>
      </p:sp>
      <p:sp>
        <p:nvSpPr>
          <p:cNvPr id="38" name="正方形/長方形 37"/>
          <p:cNvSpPr/>
          <p:nvPr/>
        </p:nvSpPr>
        <p:spPr>
          <a:xfrm>
            <a:off x="3452176" y="4176492"/>
            <a:ext cx="612000" cy="230832"/>
          </a:xfrm>
          <a:prstGeom prst="rect">
            <a:avLst/>
          </a:prstGeom>
        </p:spPr>
        <p:txBody>
          <a:bodyPr wrap="square">
            <a:spAutoFit/>
          </a:bodyPr>
          <a:lstStyle/>
          <a:p>
            <a:pPr lvl="0" algn="ctr"/>
            <a:r>
              <a:rPr lang="en-US" altLang="ja-JP" sz="900" dirty="0">
                <a:solidFill>
                  <a:prstClr val="black"/>
                </a:solidFill>
                <a:latin typeface="Meiryo UI" pitchFamily="50" charset="-128"/>
                <a:ea typeface="Meiryo UI" pitchFamily="50" charset="-128"/>
                <a:cs typeface="Meiryo UI" pitchFamily="50" charset="-128"/>
              </a:rPr>
              <a:t>94</a:t>
            </a:r>
            <a:endParaRPr lang="ja-JP" altLang="en-US" sz="900" dirty="0">
              <a:solidFill>
                <a:prstClr val="black"/>
              </a:solidFill>
              <a:latin typeface="Meiryo UI" pitchFamily="50" charset="-128"/>
              <a:ea typeface="Meiryo UI" pitchFamily="50" charset="-128"/>
              <a:cs typeface="Meiryo UI" pitchFamily="50" charset="-128"/>
            </a:endParaRPr>
          </a:p>
        </p:txBody>
      </p:sp>
      <p:sp>
        <p:nvSpPr>
          <p:cNvPr id="39" name="テキスト ボックス 38"/>
          <p:cNvSpPr txBox="1"/>
          <p:nvPr/>
        </p:nvSpPr>
        <p:spPr>
          <a:xfrm>
            <a:off x="3522323" y="6634590"/>
            <a:ext cx="1768433" cy="230832"/>
          </a:xfrm>
          <a:prstGeom prst="rect">
            <a:avLst/>
          </a:prstGeom>
          <a:noFill/>
        </p:spPr>
        <p:txBody>
          <a:bodyPr wrap="none" rtlCol="0">
            <a:spAutoFit/>
          </a:bodyPr>
          <a:lstStyle/>
          <a:p>
            <a:r>
              <a:rPr lang="ja-JP" altLang="en-US" sz="900" dirty="0" smtClean="0"/>
              <a:t>出典：特許行政年次報告書 </a:t>
            </a:r>
            <a:r>
              <a:rPr lang="en-US" altLang="ja-JP" sz="900" dirty="0" smtClean="0"/>
              <a:t>2015</a:t>
            </a:r>
            <a:endParaRPr kumimoji="1" lang="ja-JP" altLang="en-US" sz="900" dirty="0"/>
          </a:p>
        </p:txBody>
      </p:sp>
      <p:sp>
        <p:nvSpPr>
          <p:cNvPr id="40" name="フローチャート : せん孔テープ 39"/>
          <p:cNvSpPr/>
          <p:nvPr/>
        </p:nvSpPr>
        <p:spPr>
          <a:xfrm>
            <a:off x="3613568" y="4459273"/>
            <a:ext cx="252000" cy="108000"/>
          </a:xfrm>
          <a:prstGeom prst="flowChartPunchedTa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6368846" y="4135432"/>
            <a:ext cx="612000" cy="230832"/>
          </a:xfrm>
          <a:prstGeom prst="rect">
            <a:avLst/>
          </a:prstGeom>
        </p:spPr>
        <p:txBody>
          <a:bodyPr wrap="square">
            <a:spAutoFit/>
          </a:bodyPr>
          <a:lstStyle/>
          <a:p>
            <a:pPr lvl="0" algn="ctr"/>
            <a:r>
              <a:rPr lang="en-US" altLang="ja-JP" sz="900" dirty="0" smtClean="0">
                <a:solidFill>
                  <a:prstClr val="black"/>
                </a:solidFill>
                <a:latin typeface="Meiryo UI" pitchFamily="50" charset="-128"/>
                <a:ea typeface="Meiryo UI" pitchFamily="50" charset="-128"/>
                <a:cs typeface="Meiryo UI" pitchFamily="50" charset="-128"/>
              </a:rPr>
              <a:t>135.7</a:t>
            </a:r>
            <a:endParaRPr lang="ja-JP" altLang="en-US" sz="900" dirty="0">
              <a:solidFill>
                <a:prstClr val="black"/>
              </a:solidFill>
              <a:latin typeface="Meiryo UI" pitchFamily="50" charset="-128"/>
              <a:ea typeface="Meiryo UI" pitchFamily="50" charset="-128"/>
              <a:cs typeface="Meiryo UI" pitchFamily="50" charset="-128"/>
            </a:endParaRPr>
          </a:p>
        </p:txBody>
      </p:sp>
      <p:sp>
        <p:nvSpPr>
          <p:cNvPr id="42" name="テキスト ボックス 41"/>
          <p:cNvSpPr txBox="1"/>
          <p:nvPr/>
        </p:nvSpPr>
        <p:spPr>
          <a:xfrm>
            <a:off x="1057615" y="3557227"/>
            <a:ext cx="1768433" cy="230832"/>
          </a:xfrm>
          <a:prstGeom prst="rect">
            <a:avLst/>
          </a:prstGeom>
          <a:noFill/>
        </p:spPr>
        <p:txBody>
          <a:bodyPr wrap="none" rtlCol="0">
            <a:spAutoFit/>
          </a:bodyPr>
          <a:lstStyle/>
          <a:p>
            <a:r>
              <a:rPr lang="ja-JP" altLang="en-US" sz="900" dirty="0" smtClean="0"/>
              <a:t>出典：国交省空港管理状況 </a:t>
            </a:r>
            <a:r>
              <a:rPr lang="en-US" altLang="ja-JP" sz="900" dirty="0" smtClean="0"/>
              <a:t>2014</a:t>
            </a:r>
            <a:endParaRPr kumimoji="1" lang="ja-JP" altLang="en-US" sz="900" dirty="0"/>
          </a:p>
        </p:txBody>
      </p:sp>
      <p:sp>
        <p:nvSpPr>
          <p:cNvPr id="43" name="テキスト ボックス 42"/>
          <p:cNvSpPr txBox="1"/>
          <p:nvPr/>
        </p:nvSpPr>
        <p:spPr>
          <a:xfrm>
            <a:off x="3649903" y="3557227"/>
            <a:ext cx="1473480" cy="230832"/>
          </a:xfrm>
          <a:prstGeom prst="rect">
            <a:avLst/>
          </a:prstGeom>
          <a:noFill/>
        </p:spPr>
        <p:txBody>
          <a:bodyPr wrap="none" rtlCol="0">
            <a:spAutoFit/>
          </a:bodyPr>
          <a:lstStyle/>
          <a:p>
            <a:r>
              <a:rPr lang="ja-JP" altLang="en-US" sz="900" dirty="0" smtClean="0"/>
              <a:t>出典：地域交通年報　</a:t>
            </a:r>
            <a:r>
              <a:rPr lang="en-US" altLang="ja-JP" sz="900" dirty="0" smtClean="0"/>
              <a:t>2010</a:t>
            </a:r>
            <a:endParaRPr kumimoji="1" lang="ja-JP" altLang="en-US" sz="900" dirty="0"/>
          </a:p>
        </p:txBody>
      </p:sp>
      <p:sp>
        <p:nvSpPr>
          <p:cNvPr id="44" name="テキスト ボックス 43"/>
          <p:cNvSpPr txBox="1"/>
          <p:nvPr/>
        </p:nvSpPr>
        <p:spPr>
          <a:xfrm>
            <a:off x="6516216" y="3557227"/>
            <a:ext cx="1473480" cy="230832"/>
          </a:xfrm>
          <a:prstGeom prst="rect">
            <a:avLst/>
          </a:prstGeom>
          <a:noFill/>
        </p:spPr>
        <p:txBody>
          <a:bodyPr wrap="none" rtlCol="0">
            <a:spAutoFit/>
          </a:bodyPr>
          <a:lstStyle/>
          <a:p>
            <a:r>
              <a:rPr lang="ja-JP" altLang="en-US" sz="900" dirty="0" smtClean="0"/>
              <a:t>出典：地域交通年報　</a:t>
            </a:r>
            <a:r>
              <a:rPr lang="en-US" altLang="ja-JP" sz="900" dirty="0" smtClean="0"/>
              <a:t>2010</a:t>
            </a:r>
            <a:endParaRPr kumimoji="1" lang="ja-JP" altLang="en-US" sz="900" dirty="0"/>
          </a:p>
        </p:txBody>
      </p:sp>
      <p:sp>
        <p:nvSpPr>
          <p:cNvPr id="45" name="テキスト ボックス 44"/>
          <p:cNvSpPr txBox="1"/>
          <p:nvPr/>
        </p:nvSpPr>
        <p:spPr>
          <a:xfrm>
            <a:off x="1030176" y="6611000"/>
            <a:ext cx="1385316" cy="230832"/>
          </a:xfrm>
          <a:prstGeom prst="rect">
            <a:avLst/>
          </a:prstGeom>
          <a:noFill/>
        </p:spPr>
        <p:txBody>
          <a:bodyPr wrap="none" rtlCol="0">
            <a:spAutoFit/>
          </a:bodyPr>
          <a:lstStyle/>
          <a:p>
            <a:r>
              <a:rPr lang="ja-JP" altLang="en-US" sz="900" dirty="0" smtClean="0"/>
              <a:t>出典：経済センサス </a:t>
            </a:r>
            <a:r>
              <a:rPr lang="en-US" altLang="ja-JP" sz="900" dirty="0" smtClean="0"/>
              <a:t>2014</a:t>
            </a:r>
            <a:endParaRPr kumimoji="1" lang="ja-JP" altLang="en-US" sz="900" dirty="0"/>
          </a:p>
        </p:txBody>
      </p:sp>
      <p:sp>
        <p:nvSpPr>
          <p:cNvPr id="46" name="テキスト ボックス 45"/>
          <p:cNvSpPr txBox="1"/>
          <p:nvPr/>
        </p:nvSpPr>
        <p:spPr>
          <a:xfrm>
            <a:off x="6516216" y="6597352"/>
            <a:ext cx="1385316" cy="230832"/>
          </a:xfrm>
          <a:prstGeom prst="rect">
            <a:avLst/>
          </a:prstGeom>
          <a:noFill/>
        </p:spPr>
        <p:txBody>
          <a:bodyPr wrap="none" rtlCol="0">
            <a:spAutoFit/>
          </a:bodyPr>
          <a:lstStyle/>
          <a:p>
            <a:r>
              <a:rPr lang="ja-JP" altLang="en-US" sz="900" dirty="0" smtClean="0"/>
              <a:t>出典：経済センサス </a:t>
            </a:r>
            <a:r>
              <a:rPr lang="en-US" altLang="ja-JP" sz="900" dirty="0" smtClean="0"/>
              <a:t>2014</a:t>
            </a:r>
            <a:endParaRPr kumimoji="1" lang="ja-JP" altLang="en-US" sz="900" dirty="0"/>
          </a:p>
        </p:txBody>
      </p:sp>
    </p:spTree>
    <p:extLst>
      <p:ext uri="{BB962C8B-B14F-4D97-AF65-F5344CB8AC3E}">
        <p14:creationId xmlns:p14="http://schemas.microsoft.com/office/powerpoint/2010/main" val="4222414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9512" y="4221088"/>
            <a:ext cx="2921000" cy="241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7550" y="4221088"/>
            <a:ext cx="2914650" cy="241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218260"/>
            <a:ext cx="2914650"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9512" y="1092771"/>
            <a:ext cx="2921000" cy="240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1880" y="1092771"/>
            <a:ext cx="2914650" cy="240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896" y="1087437"/>
            <a:ext cx="2921000" cy="234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テキスト ボックス 12"/>
          <p:cNvSpPr txBox="1"/>
          <p:nvPr/>
        </p:nvSpPr>
        <p:spPr>
          <a:xfrm>
            <a:off x="4339106" y="3919629"/>
            <a:ext cx="1489510"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図書館</a:t>
            </a:r>
            <a:r>
              <a:rPr kumimoji="1" lang="ja-JP" altLang="en-US" sz="1100" dirty="0" smtClean="0">
                <a:latin typeface="Meiryo UI" pitchFamily="50" charset="-128"/>
                <a:ea typeface="Meiryo UI" pitchFamily="50" charset="-128"/>
                <a:cs typeface="Meiryo UI" pitchFamily="50" charset="-128"/>
              </a:rPr>
              <a:t>（単位</a:t>
            </a:r>
            <a:r>
              <a:rPr kumimoji="1" lang="en-US" altLang="ja-JP" sz="1100" dirty="0" smtClean="0">
                <a:latin typeface="Meiryo UI" pitchFamily="50" charset="-128"/>
                <a:ea typeface="Meiryo UI" pitchFamily="50" charset="-128"/>
                <a:cs typeface="Meiryo UI" pitchFamily="50" charset="-128"/>
              </a:rPr>
              <a:t>:</a:t>
            </a:r>
            <a:r>
              <a:rPr kumimoji="1" lang="ja-JP" altLang="en-US" sz="1100" dirty="0" smtClean="0">
                <a:latin typeface="Meiryo UI" pitchFamily="50" charset="-128"/>
                <a:ea typeface="Meiryo UI" pitchFamily="50" charset="-128"/>
                <a:cs typeface="Meiryo UI" pitchFamily="50" charset="-128"/>
              </a:rPr>
              <a:t>館）</a:t>
            </a:r>
            <a:endParaRPr kumimoji="1" lang="ja-JP" altLang="en-US" sz="1400" dirty="0">
              <a:latin typeface="Meiryo UI" pitchFamily="50" charset="-128"/>
              <a:ea typeface="Meiryo UI" pitchFamily="50" charset="-128"/>
              <a:cs typeface="Meiryo UI" pitchFamily="50" charset="-128"/>
            </a:endParaRPr>
          </a:p>
        </p:txBody>
      </p:sp>
      <p:sp>
        <p:nvSpPr>
          <p:cNvPr id="21" name="テキスト ボックス 20"/>
          <p:cNvSpPr txBox="1"/>
          <p:nvPr/>
        </p:nvSpPr>
        <p:spPr>
          <a:xfrm>
            <a:off x="1370212" y="785050"/>
            <a:ext cx="1630575"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病床</a:t>
            </a:r>
            <a:r>
              <a:rPr kumimoji="1" lang="ja-JP" altLang="en-US" sz="1400" b="1" dirty="0" smtClean="0">
                <a:latin typeface="Meiryo UI" pitchFamily="50" charset="-128"/>
                <a:ea typeface="Meiryo UI" pitchFamily="50" charset="-128"/>
                <a:cs typeface="Meiryo UI" pitchFamily="50" charset="-128"/>
              </a:rPr>
              <a:t>数</a:t>
            </a:r>
            <a:r>
              <a:rPr kumimoji="1" lang="ja-JP" altLang="en-US" sz="1100" dirty="0" smtClean="0">
                <a:latin typeface="Meiryo UI" pitchFamily="50" charset="-128"/>
                <a:ea typeface="Meiryo UI" pitchFamily="50" charset="-128"/>
                <a:cs typeface="Meiryo UI" pitchFamily="50" charset="-128"/>
              </a:rPr>
              <a:t>（単位</a:t>
            </a:r>
            <a:r>
              <a:rPr kumimoji="1" lang="en-US" altLang="ja-JP" sz="1100" dirty="0" smtClean="0">
                <a:latin typeface="Meiryo UI" pitchFamily="50" charset="-128"/>
                <a:ea typeface="Meiryo UI" pitchFamily="50" charset="-128"/>
                <a:cs typeface="Meiryo UI" pitchFamily="50" charset="-128"/>
              </a:rPr>
              <a:t>:</a:t>
            </a:r>
            <a:r>
              <a:rPr kumimoji="1" lang="ja-JP" altLang="en-US" sz="1100" dirty="0" smtClean="0">
                <a:latin typeface="Meiryo UI" pitchFamily="50" charset="-128"/>
                <a:ea typeface="Meiryo UI" pitchFamily="50" charset="-128"/>
                <a:cs typeface="Meiryo UI" pitchFamily="50" charset="-128"/>
              </a:rPr>
              <a:t>千床）</a:t>
            </a:r>
            <a:endParaRPr kumimoji="1" lang="ja-JP" altLang="en-US" sz="1200" dirty="0">
              <a:latin typeface="Meiryo UI" pitchFamily="50" charset="-128"/>
              <a:ea typeface="Meiryo UI" pitchFamily="50" charset="-128"/>
              <a:cs typeface="Meiryo UI" pitchFamily="50" charset="-128"/>
            </a:endParaRPr>
          </a:p>
        </p:txBody>
      </p:sp>
      <p:sp>
        <p:nvSpPr>
          <p:cNvPr id="8" name="ホームベース 7"/>
          <p:cNvSpPr/>
          <p:nvPr/>
        </p:nvSpPr>
        <p:spPr>
          <a:xfrm>
            <a:off x="179512" y="856457"/>
            <a:ext cx="432048" cy="2700000"/>
          </a:xfrm>
          <a:prstGeom prst="homePlate">
            <a:avLst>
              <a:gd name="adj" fmla="val 339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latin typeface="HG丸ｺﾞｼｯｸM-PRO" pitchFamily="50" charset="-128"/>
                <a:ea typeface="HG丸ｺﾞｼｯｸM-PRO" pitchFamily="50" charset="-128"/>
              </a:rPr>
              <a:t>医療福祉</a:t>
            </a:r>
            <a:endParaRPr kumimoji="1" lang="ja-JP" altLang="en-US" b="1" dirty="0">
              <a:latin typeface="HG丸ｺﾞｼｯｸM-PRO" pitchFamily="50" charset="-128"/>
              <a:ea typeface="HG丸ｺﾞｼｯｸM-PRO" pitchFamily="50" charset="-128"/>
            </a:endParaRPr>
          </a:p>
        </p:txBody>
      </p:sp>
      <p:sp>
        <p:nvSpPr>
          <p:cNvPr id="24" name="ホームベース 23"/>
          <p:cNvSpPr/>
          <p:nvPr/>
        </p:nvSpPr>
        <p:spPr>
          <a:xfrm>
            <a:off x="179512" y="3979206"/>
            <a:ext cx="432048" cy="2700000"/>
          </a:xfrm>
          <a:prstGeom prst="homePlate">
            <a:avLst>
              <a:gd name="adj" fmla="val 339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latin typeface="HG丸ｺﾞｼｯｸM-PRO" pitchFamily="50" charset="-128"/>
                <a:ea typeface="HG丸ｺﾞｼｯｸM-PRO" pitchFamily="50" charset="-128"/>
              </a:rPr>
              <a:t>文化観光</a:t>
            </a:r>
            <a:endParaRPr kumimoji="1" lang="ja-JP" altLang="en-US" b="1" dirty="0">
              <a:latin typeface="HG丸ｺﾞｼｯｸM-PRO" pitchFamily="50" charset="-128"/>
              <a:ea typeface="HG丸ｺﾞｼｯｸM-PRO" pitchFamily="50" charset="-128"/>
            </a:endParaRPr>
          </a:p>
        </p:txBody>
      </p:sp>
      <p:sp>
        <p:nvSpPr>
          <p:cNvPr id="31" name="スライド番号プレースホルダー 2"/>
          <p:cNvSpPr>
            <a:spLocks noGrp="1"/>
          </p:cNvSpPr>
          <p:nvPr>
            <p:ph type="sldNum" sz="quarter" idx="12"/>
          </p:nvPr>
        </p:nvSpPr>
        <p:spPr bwMode="auto">
          <a:xfrm>
            <a:off x="8777288" y="6601908"/>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36</a:t>
            </a:fld>
            <a:endParaRPr lang="en-US" altLang="ja-JP">
              <a:solidFill>
                <a:srgbClr val="898989"/>
              </a:solidFill>
            </a:endParaRPr>
          </a:p>
        </p:txBody>
      </p:sp>
      <p:sp>
        <p:nvSpPr>
          <p:cNvPr id="34" name="正方形/長方形 33"/>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a:solidFill>
                  <a:srgbClr val="000000"/>
                </a:solidFill>
                <a:latin typeface="ＭＳ Ｐゴシック" pitchFamily="50" charset="-128"/>
                <a:ea typeface="Meiryo UI" pitchFamily="50" charset="-128"/>
                <a:cs typeface="Meiryo UI" pitchFamily="50" charset="-128"/>
              </a:rPr>
              <a:t>主要指標</a:t>
            </a:r>
            <a:r>
              <a:rPr kumimoji="0" lang="ja-JP" altLang="en-US" sz="2000" b="1" kern="0" dirty="0" smtClean="0">
                <a:solidFill>
                  <a:srgbClr val="000000"/>
                </a:solidFill>
                <a:latin typeface="ＭＳ Ｐゴシック" pitchFamily="50" charset="-128"/>
                <a:ea typeface="Meiryo UI" pitchFamily="50" charset="-128"/>
                <a:cs typeface="Meiryo UI" pitchFamily="50" charset="-128"/>
              </a:rPr>
              <a:t>における都市比較</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　＜西日本と東日本の上位５／医療福祉・文化観光＞</a:t>
            </a:r>
            <a:endParaRPr kumimoji="0" lang="ja-JP" altLang="en-US" sz="200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16" name="テキスト ボックス 15"/>
          <p:cNvSpPr txBox="1"/>
          <p:nvPr/>
        </p:nvSpPr>
        <p:spPr>
          <a:xfrm>
            <a:off x="1057463" y="3414192"/>
            <a:ext cx="1473480" cy="230832"/>
          </a:xfrm>
          <a:prstGeom prst="rect">
            <a:avLst/>
          </a:prstGeom>
          <a:noFill/>
        </p:spPr>
        <p:txBody>
          <a:bodyPr wrap="none" rtlCol="0">
            <a:spAutoFit/>
          </a:bodyPr>
          <a:lstStyle/>
          <a:p>
            <a:r>
              <a:rPr lang="ja-JP" altLang="en-US" sz="900" dirty="0" smtClean="0"/>
              <a:t>出典：医療施設調査　</a:t>
            </a:r>
            <a:r>
              <a:rPr lang="en-US" altLang="ja-JP" sz="900" dirty="0" smtClean="0"/>
              <a:t>2013</a:t>
            </a:r>
            <a:endParaRPr kumimoji="1" lang="ja-JP" altLang="en-US" sz="900" dirty="0"/>
          </a:p>
        </p:txBody>
      </p:sp>
      <p:sp>
        <p:nvSpPr>
          <p:cNvPr id="23" name="テキスト ボックス 22"/>
          <p:cNvSpPr txBox="1"/>
          <p:nvPr/>
        </p:nvSpPr>
        <p:spPr>
          <a:xfrm>
            <a:off x="6729736" y="785050"/>
            <a:ext cx="2348720" cy="307777"/>
          </a:xfrm>
          <a:prstGeom prst="rect">
            <a:avLst/>
          </a:prstGeom>
          <a:noFill/>
        </p:spPr>
        <p:txBody>
          <a:bodyPr wrap="none" rtlCol="0">
            <a:spAutoFit/>
          </a:bodyPr>
          <a:lstStyle/>
          <a:p>
            <a:r>
              <a:rPr lang="ja-JP" altLang="en-US" sz="1400" b="1" dirty="0" smtClean="0">
                <a:latin typeface="Meiryo UI" pitchFamily="50" charset="-128"/>
                <a:ea typeface="Meiryo UI" pitchFamily="50" charset="-128"/>
                <a:cs typeface="Meiryo UI" pitchFamily="50" charset="-128"/>
              </a:rPr>
              <a:t>児童福祉施設数</a:t>
            </a:r>
            <a:r>
              <a:rPr lang="ja-JP" altLang="en-US" sz="1100" dirty="0" smtClean="0">
                <a:latin typeface="Meiryo UI" pitchFamily="50" charset="-128"/>
                <a:ea typeface="Meiryo UI" pitchFamily="50" charset="-128"/>
                <a:cs typeface="Meiryo UI" pitchFamily="50" charset="-128"/>
              </a:rPr>
              <a:t>（単位</a:t>
            </a:r>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箇所）</a:t>
            </a:r>
            <a:endParaRPr kumimoji="1" lang="ja-JP" altLang="en-US" sz="1400" dirty="0">
              <a:latin typeface="Meiryo UI" pitchFamily="50" charset="-128"/>
              <a:ea typeface="Meiryo UI" pitchFamily="50" charset="-128"/>
              <a:cs typeface="Meiryo UI" pitchFamily="50" charset="-128"/>
            </a:endParaRPr>
          </a:p>
        </p:txBody>
      </p:sp>
      <p:sp>
        <p:nvSpPr>
          <p:cNvPr id="25" name="テキスト ボックス 24"/>
          <p:cNvSpPr txBox="1"/>
          <p:nvPr/>
        </p:nvSpPr>
        <p:spPr>
          <a:xfrm>
            <a:off x="3851920" y="785050"/>
            <a:ext cx="2348720" cy="307777"/>
          </a:xfrm>
          <a:prstGeom prst="rect">
            <a:avLst/>
          </a:prstGeom>
          <a:noFill/>
        </p:spPr>
        <p:txBody>
          <a:bodyPr wrap="none" rtlCol="0">
            <a:spAutoFit/>
          </a:bodyPr>
          <a:lstStyle/>
          <a:p>
            <a:r>
              <a:rPr lang="ja-JP" altLang="en-US" sz="1400" b="1" dirty="0" smtClean="0">
                <a:latin typeface="Meiryo UI" pitchFamily="50" charset="-128"/>
                <a:ea typeface="Meiryo UI" pitchFamily="50" charset="-128"/>
                <a:cs typeface="Meiryo UI" pitchFamily="50" charset="-128"/>
              </a:rPr>
              <a:t>介護保険施設</a:t>
            </a:r>
            <a:r>
              <a:rPr kumimoji="1" lang="ja-JP" altLang="en-US" sz="1400" b="1" dirty="0" smtClean="0">
                <a:latin typeface="Meiryo UI" pitchFamily="50" charset="-128"/>
                <a:ea typeface="Meiryo UI" pitchFamily="50" charset="-128"/>
                <a:cs typeface="Meiryo UI" pitchFamily="50" charset="-128"/>
              </a:rPr>
              <a:t>数</a:t>
            </a:r>
            <a:r>
              <a:rPr kumimoji="1" lang="ja-JP" altLang="en-US" sz="1100" dirty="0" smtClean="0">
                <a:latin typeface="Meiryo UI" pitchFamily="50" charset="-128"/>
                <a:ea typeface="Meiryo UI" pitchFamily="50" charset="-128"/>
                <a:cs typeface="Meiryo UI" pitchFamily="50" charset="-128"/>
              </a:rPr>
              <a:t>（単位</a:t>
            </a:r>
            <a:r>
              <a:rPr kumimoji="1" lang="en-US" altLang="ja-JP" sz="1100" dirty="0" smtClean="0">
                <a:latin typeface="Meiryo UI" pitchFamily="50" charset="-128"/>
                <a:ea typeface="Meiryo UI" pitchFamily="50" charset="-128"/>
                <a:cs typeface="Meiryo UI" pitchFamily="50" charset="-128"/>
              </a:rPr>
              <a:t>:</a:t>
            </a:r>
            <a:r>
              <a:rPr kumimoji="1" lang="ja-JP" altLang="en-US" sz="1100" dirty="0" smtClean="0">
                <a:latin typeface="Meiryo UI" pitchFamily="50" charset="-128"/>
                <a:ea typeface="Meiryo UI" pitchFamily="50" charset="-128"/>
                <a:cs typeface="Meiryo UI" pitchFamily="50" charset="-128"/>
              </a:rPr>
              <a:t>箇所）</a:t>
            </a:r>
            <a:endParaRPr kumimoji="1" lang="ja-JP" altLang="en-US" sz="1400" dirty="0">
              <a:latin typeface="Meiryo UI" pitchFamily="50" charset="-128"/>
              <a:ea typeface="Meiryo UI" pitchFamily="50" charset="-128"/>
              <a:cs typeface="Meiryo UI" pitchFamily="50" charset="-128"/>
            </a:endParaRPr>
          </a:p>
        </p:txBody>
      </p:sp>
      <p:sp>
        <p:nvSpPr>
          <p:cNvPr id="27" name="テキスト ボックス 26"/>
          <p:cNvSpPr txBox="1"/>
          <p:nvPr/>
        </p:nvSpPr>
        <p:spPr>
          <a:xfrm>
            <a:off x="6634750" y="3900184"/>
            <a:ext cx="2675732" cy="307777"/>
          </a:xfrm>
          <a:prstGeom prst="rect">
            <a:avLst/>
          </a:prstGeom>
          <a:noFill/>
        </p:spPr>
        <p:txBody>
          <a:bodyPr wrap="none" rtlCol="0">
            <a:spAutoFit/>
          </a:bodyPr>
          <a:lstStyle/>
          <a:p>
            <a:r>
              <a:rPr lang="ja-JP" altLang="en-US" sz="1400" b="1" dirty="0" smtClean="0">
                <a:latin typeface="Meiryo UI" pitchFamily="50" charset="-128"/>
                <a:ea typeface="Meiryo UI" pitchFamily="50" charset="-128"/>
                <a:cs typeface="Meiryo UI" pitchFamily="50" charset="-128"/>
              </a:rPr>
              <a:t>外国人延べ宿泊者数</a:t>
            </a:r>
            <a:r>
              <a:rPr kumimoji="1" lang="ja-JP" altLang="en-US" sz="1100" dirty="0" smtClean="0">
                <a:latin typeface="Meiryo UI" pitchFamily="50" charset="-128"/>
                <a:ea typeface="Meiryo UI" pitchFamily="50" charset="-128"/>
                <a:cs typeface="Meiryo UI" pitchFamily="50" charset="-128"/>
              </a:rPr>
              <a:t>（単位</a:t>
            </a:r>
            <a:r>
              <a:rPr kumimoji="1" lang="en-US" altLang="ja-JP" sz="1100" dirty="0" smtClean="0">
                <a:latin typeface="Meiryo UI" pitchFamily="50" charset="-128"/>
                <a:ea typeface="Meiryo UI" pitchFamily="50" charset="-128"/>
                <a:cs typeface="Meiryo UI" pitchFamily="50" charset="-128"/>
              </a:rPr>
              <a:t>:</a:t>
            </a:r>
            <a:r>
              <a:rPr kumimoji="1" lang="ja-JP" altLang="en-US" sz="1100" dirty="0" smtClean="0">
                <a:latin typeface="Meiryo UI" pitchFamily="50" charset="-128"/>
                <a:ea typeface="Meiryo UI" pitchFamily="50" charset="-128"/>
                <a:cs typeface="Meiryo UI" pitchFamily="50" charset="-128"/>
              </a:rPr>
              <a:t>万人）</a:t>
            </a:r>
            <a:endParaRPr kumimoji="1" lang="ja-JP" altLang="en-US" sz="1400" dirty="0">
              <a:latin typeface="Meiryo UI" pitchFamily="50" charset="-128"/>
              <a:ea typeface="Meiryo UI" pitchFamily="50" charset="-128"/>
              <a:cs typeface="Meiryo UI" pitchFamily="50" charset="-128"/>
            </a:endParaRPr>
          </a:p>
        </p:txBody>
      </p:sp>
      <p:sp>
        <p:nvSpPr>
          <p:cNvPr id="30" name="テキスト ボックス 29"/>
          <p:cNvSpPr txBox="1"/>
          <p:nvPr/>
        </p:nvSpPr>
        <p:spPr>
          <a:xfrm>
            <a:off x="1475656" y="3914074"/>
            <a:ext cx="1489510"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大学</a:t>
            </a:r>
            <a:r>
              <a:rPr kumimoji="1" lang="ja-JP" altLang="en-US" sz="1400" b="1" dirty="0" smtClean="0">
                <a:latin typeface="Meiryo UI" pitchFamily="50" charset="-128"/>
                <a:ea typeface="Meiryo UI" pitchFamily="50" charset="-128"/>
                <a:cs typeface="Meiryo UI" pitchFamily="50" charset="-128"/>
              </a:rPr>
              <a:t>数</a:t>
            </a:r>
            <a:r>
              <a:rPr kumimoji="1" lang="ja-JP" altLang="en-US" sz="1100" dirty="0" smtClean="0">
                <a:latin typeface="Meiryo UI" pitchFamily="50" charset="-128"/>
                <a:ea typeface="Meiryo UI" pitchFamily="50" charset="-128"/>
                <a:cs typeface="Meiryo UI" pitchFamily="50" charset="-128"/>
              </a:rPr>
              <a:t>（単位</a:t>
            </a:r>
            <a:r>
              <a:rPr kumimoji="1" lang="en-US" altLang="ja-JP" sz="1100" dirty="0" smtClean="0">
                <a:latin typeface="Meiryo UI" pitchFamily="50" charset="-128"/>
                <a:ea typeface="Meiryo UI" pitchFamily="50" charset="-128"/>
                <a:cs typeface="Meiryo UI" pitchFamily="50" charset="-128"/>
              </a:rPr>
              <a:t>:</a:t>
            </a:r>
            <a:r>
              <a:rPr kumimoji="1" lang="ja-JP" altLang="en-US" sz="1100" dirty="0" smtClean="0">
                <a:latin typeface="Meiryo UI" pitchFamily="50" charset="-128"/>
                <a:ea typeface="Meiryo UI" pitchFamily="50" charset="-128"/>
                <a:cs typeface="Meiryo UI" pitchFamily="50" charset="-128"/>
              </a:rPr>
              <a:t>校）</a:t>
            </a:r>
            <a:endParaRPr kumimoji="1" lang="ja-JP" altLang="en-US" sz="1400" dirty="0">
              <a:latin typeface="Meiryo UI" pitchFamily="50" charset="-128"/>
              <a:ea typeface="Meiryo UI" pitchFamily="50" charset="-128"/>
              <a:cs typeface="Meiryo UI" pitchFamily="50" charset="-128"/>
            </a:endParaRPr>
          </a:p>
        </p:txBody>
      </p:sp>
      <p:sp>
        <p:nvSpPr>
          <p:cNvPr id="37" name="テキスト ボックス 36"/>
          <p:cNvSpPr txBox="1"/>
          <p:nvPr/>
        </p:nvSpPr>
        <p:spPr>
          <a:xfrm>
            <a:off x="3851920" y="3429000"/>
            <a:ext cx="1903085" cy="230832"/>
          </a:xfrm>
          <a:prstGeom prst="rect">
            <a:avLst/>
          </a:prstGeom>
          <a:noFill/>
        </p:spPr>
        <p:txBody>
          <a:bodyPr wrap="none" rtlCol="0">
            <a:spAutoFit/>
          </a:bodyPr>
          <a:lstStyle/>
          <a:p>
            <a:r>
              <a:rPr lang="ja-JP" altLang="en-US" sz="900" dirty="0" smtClean="0"/>
              <a:t>出典：介護サービス施設調査　</a:t>
            </a:r>
            <a:r>
              <a:rPr lang="en-US" altLang="ja-JP" sz="900" dirty="0" smtClean="0"/>
              <a:t>2014</a:t>
            </a:r>
            <a:endParaRPr kumimoji="1" lang="ja-JP" altLang="en-US" sz="900" dirty="0"/>
          </a:p>
        </p:txBody>
      </p:sp>
      <p:sp>
        <p:nvSpPr>
          <p:cNvPr id="38" name="テキスト ボックス 37"/>
          <p:cNvSpPr txBox="1"/>
          <p:nvPr/>
        </p:nvSpPr>
        <p:spPr>
          <a:xfrm>
            <a:off x="6773371" y="3429000"/>
            <a:ext cx="1704313" cy="230832"/>
          </a:xfrm>
          <a:prstGeom prst="rect">
            <a:avLst/>
          </a:prstGeom>
          <a:noFill/>
        </p:spPr>
        <p:txBody>
          <a:bodyPr wrap="none" rtlCol="0">
            <a:spAutoFit/>
          </a:bodyPr>
          <a:lstStyle/>
          <a:p>
            <a:r>
              <a:rPr lang="ja-JP" altLang="en-US" sz="900" dirty="0" smtClean="0"/>
              <a:t>出典：社会福祉施設調査　</a:t>
            </a:r>
            <a:r>
              <a:rPr lang="en-US" altLang="ja-JP" sz="900" dirty="0" smtClean="0"/>
              <a:t>2014</a:t>
            </a:r>
            <a:endParaRPr kumimoji="1" lang="ja-JP" altLang="en-US" sz="900" dirty="0"/>
          </a:p>
        </p:txBody>
      </p:sp>
      <p:sp>
        <p:nvSpPr>
          <p:cNvPr id="39" name="テキスト ボックス 38"/>
          <p:cNvSpPr txBox="1"/>
          <p:nvPr/>
        </p:nvSpPr>
        <p:spPr>
          <a:xfrm>
            <a:off x="6718592" y="6596192"/>
            <a:ext cx="1704313" cy="230832"/>
          </a:xfrm>
          <a:prstGeom prst="rect">
            <a:avLst/>
          </a:prstGeom>
          <a:noFill/>
        </p:spPr>
        <p:txBody>
          <a:bodyPr wrap="none" rtlCol="0">
            <a:spAutoFit/>
          </a:bodyPr>
          <a:lstStyle/>
          <a:p>
            <a:r>
              <a:rPr lang="ja-JP" altLang="en-US" sz="900" dirty="0" smtClean="0"/>
              <a:t>出典：宿泊旅行統計調査　</a:t>
            </a:r>
            <a:r>
              <a:rPr lang="en-US" altLang="ja-JP" sz="900" dirty="0" smtClean="0"/>
              <a:t>2014</a:t>
            </a:r>
            <a:endParaRPr kumimoji="1" lang="ja-JP" altLang="en-US" sz="900" dirty="0"/>
          </a:p>
        </p:txBody>
      </p:sp>
      <p:sp>
        <p:nvSpPr>
          <p:cNvPr id="40" name="テキスト ボックス 39"/>
          <p:cNvSpPr txBox="1"/>
          <p:nvPr/>
        </p:nvSpPr>
        <p:spPr>
          <a:xfrm>
            <a:off x="3803791" y="6613608"/>
            <a:ext cx="1473480" cy="230832"/>
          </a:xfrm>
          <a:prstGeom prst="rect">
            <a:avLst/>
          </a:prstGeom>
          <a:noFill/>
        </p:spPr>
        <p:txBody>
          <a:bodyPr wrap="none" rtlCol="0">
            <a:spAutoFit/>
          </a:bodyPr>
          <a:lstStyle/>
          <a:p>
            <a:r>
              <a:rPr lang="ja-JP" altLang="en-US" sz="900" dirty="0" smtClean="0"/>
              <a:t>出典：社会教育調査　</a:t>
            </a:r>
            <a:r>
              <a:rPr lang="en-US" altLang="ja-JP" sz="900" dirty="0" smtClean="0"/>
              <a:t>2011</a:t>
            </a:r>
            <a:endParaRPr kumimoji="1" lang="ja-JP" altLang="en-US" sz="900" dirty="0"/>
          </a:p>
        </p:txBody>
      </p:sp>
      <p:sp>
        <p:nvSpPr>
          <p:cNvPr id="41" name="テキスト ボックス 40"/>
          <p:cNvSpPr txBox="1"/>
          <p:nvPr/>
        </p:nvSpPr>
        <p:spPr>
          <a:xfrm>
            <a:off x="1010288" y="6628416"/>
            <a:ext cx="1473480" cy="230832"/>
          </a:xfrm>
          <a:prstGeom prst="rect">
            <a:avLst/>
          </a:prstGeom>
          <a:noFill/>
        </p:spPr>
        <p:txBody>
          <a:bodyPr wrap="none" rtlCol="0">
            <a:spAutoFit/>
          </a:bodyPr>
          <a:lstStyle/>
          <a:p>
            <a:r>
              <a:rPr lang="ja-JP" altLang="en-US" sz="900" dirty="0" smtClean="0"/>
              <a:t>出典：学校基本調査　</a:t>
            </a:r>
            <a:r>
              <a:rPr lang="en-US" altLang="ja-JP" sz="900" dirty="0" smtClean="0"/>
              <a:t>2015</a:t>
            </a:r>
            <a:endParaRPr kumimoji="1" lang="ja-JP" altLang="en-US" sz="900" dirty="0"/>
          </a:p>
        </p:txBody>
      </p:sp>
    </p:spTree>
    <p:extLst>
      <p:ext uri="{BB962C8B-B14F-4D97-AF65-F5344CB8AC3E}">
        <p14:creationId xmlns:p14="http://schemas.microsoft.com/office/powerpoint/2010/main" val="3508790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171390" y="2420888"/>
            <a:ext cx="6668813" cy="1877437"/>
          </a:xfrm>
          <a:prstGeom prst="rect">
            <a:avLst/>
          </a:prstGeom>
          <a:noFill/>
        </p:spPr>
        <p:txBody>
          <a:bodyPr wrap="none" rtlCol="0">
            <a:spAutoFit/>
          </a:bodyPr>
          <a:lstStyle/>
          <a:p>
            <a:pPr algn="ctr"/>
            <a:r>
              <a:rPr lang="ja-JP" altLang="en-US" sz="4000" dirty="0" smtClean="0">
                <a:latin typeface="Meiryo UI" pitchFamily="50" charset="-128"/>
                <a:ea typeface="Meiryo UI" pitchFamily="50" charset="-128"/>
                <a:cs typeface="Meiryo UI" pitchFamily="50" charset="-128"/>
              </a:rPr>
              <a:t>１．大阪の現状と課題</a:t>
            </a:r>
            <a:endParaRPr lang="en-US" altLang="ja-JP" sz="4000" dirty="0" smtClean="0">
              <a:latin typeface="Meiryo UI" pitchFamily="50" charset="-128"/>
              <a:ea typeface="Meiryo UI" pitchFamily="50" charset="-128"/>
              <a:cs typeface="Meiryo UI" pitchFamily="50" charset="-128"/>
            </a:endParaRPr>
          </a:p>
          <a:p>
            <a:pPr algn="ctr"/>
            <a:endParaRPr lang="en-US" altLang="ja-JP" sz="4000" dirty="0" smtClean="0">
              <a:latin typeface="Meiryo UI" pitchFamily="50" charset="-128"/>
              <a:ea typeface="Meiryo UI" pitchFamily="50" charset="-128"/>
              <a:cs typeface="Meiryo UI" pitchFamily="50" charset="-128"/>
            </a:endParaRPr>
          </a:p>
          <a:p>
            <a:pPr algn="ctr"/>
            <a:r>
              <a:rPr lang="en-US" altLang="ja-JP" sz="3600" dirty="0" smtClean="0">
                <a:latin typeface="Meiryo UI" pitchFamily="50" charset="-128"/>
                <a:ea typeface="Meiryo UI" pitchFamily="50" charset="-128"/>
                <a:cs typeface="Meiryo UI" pitchFamily="50" charset="-128"/>
              </a:rPr>
              <a:t>(4) </a:t>
            </a:r>
            <a:r>
              <a:rPr lang="ja-JP" altLang="en-US" sz="3600" dirty="0" smtClean="0">
                <a:latin typeface="Meiryo UI" pitchFamily="50" charset="-128"/>
                <a:ea typeface="Meiryo UI" pitchFamily="50" charset="-128"/>
                <a:cs typeface="Meiryo UI" pitchFamily="50" charset="-128"/>
              </a:rPr>
              <a:t>大阪の成長に向けた重点課題</a:t>
            </a:r>
            <a:endParaRPr lang="en-US" altLang="ja-JP" sz="3600" dirty="0" smtClean="0">
              <a:latin typeface="Meiryo UI" pitchFamily="50" charset="-128"/>
              <a:ea typeface="Meiryo UI" pitchFamily="50" charset="-128"/>
              <a:cs typeface="Meiryo UI" pitchFamily="50" charset="-128"/>
            </a:endParaRPr>
          </a:p>
        </p:txBody>
      </p:sp>
      <p:sp>
        <p:nvSpPr>
          <p:cNvPr id="3" name="スライド番号プレースホルダー 2"/>
          <p:cNvSpPr txBox="1">
            <a:spLocks/>
          </p:cNvSpPr>
          <p:nvPr/>
        </p:nvSpPr>
        <p:spPr bwMode="auto">
          <a:xfrm>
            <a:off x="8777288" y="6633724"/>
            <a:ext cx="360362" cy="252412"/>
          </a:xfrm>
          <a:prstGeom prst="rect">
            <a:avLst/>
          </a:prstGeom>
          <a:ln>
            <a:miter lim="800000"/>
            <a:headEnd/>
            <a:tailEnd/>
          </a:ln>
        </p:spPr>
        <p:txBody>
          <a:bodyPr vert="horz" wrap="square" lIns="91440" tIns="45720" rIns="91440" bIns="45720" numCol="1" rtlCol="0" anchor="ctr" anchorCtr="0" compatLnSpc="1">
            <a:prstTxWarp prst="textNoShape">
              <a:avLst/>
            </a:prstTxWarp>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defRPr/>
            </a:pPr>
            <a:fld id="{89D431EB-B517-420B-942D-5A5711DC131B}" type="slidenum">
              <a:rPr lang="ja-JP" altLang="en-US" smtClean="0">
                <a:solidFill>
                  <a:srgbClr val="898989"/>
                </a:solidFill>
              </a:rPr>
              <a:pPr fontAlgn="base">
                <a:spcBef>
                  <a:spcPct val="0"/>
                </a:spcBef>
                <a:spcAft>
                  <a:spcPct val="0"/>
                </a:spcAft>
                <a:defRPr/>
              </a:pPr>
              <a:t>37</a:t>
            </a:fld>
            <a:endParaRPr lang="en-US" altLang="ja-JP">
              <a:solidFill>
                <a:srgbClr val="898989"/>
              </a:solidFill>
            </a:endParaRPr>
          </a:p>
        </p:txBody>
      </p:sp>
    </p:spTree>
    <p:extLst>
      <p:ext uri="{BB962C8B-B14F-4D97-AF65-F5344CB8AC3E}">
        <p14:creationId xmlns:p14="http://schemas.microsoft.com/office/powerpoint/2010/main" val="19477991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a:latin typeface="ＭＳ Ｐゴシック" pitchFamily="50" charset="-128"/>
                <a:ea typeface="Meiryo UI" pitchFamily="50" charset="-128"/>
                <a:cs typeface="Meiryo UI" pitchFamily="50" charset="-128"/>
              </a:rPr>
              <a:t>大阪の成長に向けた</a:t>
            </a:r>
            <a:r>
              <a:rPr kumimoji="0" lang="ja-JP" altLang="en-US" sz="2000" b="1" kern="0" dirty="0" smtClean="0">
                <a:latin typeface="ＭＳ Ｐゴシック" pitchFamily="50" charset="-128"/>
                <a:ea typeface="Meiryo UI" pitchFamily="50" charset="-128"/>
                <a:cs typeface="Meiryo UI" pitchFamily="50" charset="-128"/>
              </a:rPr>
              <a:t>重点</a:t>
            </a:r>
            <a:r>
              <a:rPr kumimoji="0" lang="ja-JP" altLang="en-US" sz="2000" b="1" kern="0" dirty="0">
                <a:latin typeface="ＭＳ Ｐゴシック" pitchFamily="50" charset="-128"/>
                <a:ea typeface="Meiryo UI" pitchFamily="50" charset="-128"/>
                <a:cs typeface="Meiryo UI" pitchFamily="50" charset="-128"/>
              </a:rPr>
              <a:t>課題（プロジェクト</a:t>
            </a:r>
            <a:r>
              <a:rPr kumimoji="0" lang="ja-JP" altLang="en-US" sz="2000" b="1" kern="0" dirty="0" smtClean="0">
                <a:latin typeface="ＭＳ Ｐゴシック" pitchFamily="50" charset="-128"/>
                <a:ea typeface="Meiryo UI" pitchFamily="50" charset="-128"/>
                <a:cs typeface="Meiryo UI" pitchFamily="50" charset="-128"/>
              </a:rPr>
              <a:t>） ＜一覧＞ </a:t>
            </a:r>
            <a:endParaRPr kumimoji="0" lang="ja-JP" altLang="en-US" sz="2000" i="0" u="none" strike="noStrike" kern="0" cap="none" spc="0" normalizeH="0" baseline="0" noProof="0" dirty="0">
              <a:ln>
                <a:noFill/>
              </a:ln>
              <a:effectLst/>
              <a:uLnTx/>
              <a:uFillTx/>
              <a:latin typeface="ＭＳ Ｐゴシック" pitchFamily="50" charset="-128"/>
              <a:ea typeface="Meiryo UI" pitchFamily="50" charset="-128"/>
              <a:cs typeface="Meiryo UI"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1833402744"/>
              </p:ext>
            </p:extLst>
          </p:nvPr>
        </p:nvGraphicFramePr>
        <p:xfrm>
          <a:off x="287524" y="459765"/>
          <a:ext cx="8568952" cy="4671060"/>
        </p:xfrm>
        <a:graphic>
          <a:graphicData uri="http://schemas.openxmlformats.org/drawingml/2006/table">
            <a:tbl>
              <a:tblPr firstRow="1" bandRow="1">
                <a:tableStyleId>{5940675A-B579-460E-94D1-54222C63F5DA}</a:tableStyleId>
              </a:tblPr>
              <a:tblGrid>
                <a:gridCol w="2116455"/>
                <a:gridCol w="6452497"/>
              </a:tblGrid>
              <a:tr h="290874">
                <a:tc>
                  <a:txBody>
                    <a:bodyPr/>
                    <a:lstStyle/>
                    <a:p>
                      <a:pPr algn="ctr"/>
                      <a:r>
                        <a:rPr kumimoji="1" lang="ja-JP" altLang="en-US" sz="1400" b="1" dirty="0" smtClean="0">
                          <a:solidFill>
                            <a:schemeClr val="tx1"/>
                          </a:solidFill>
                          <a:latin typeface="Meiryo UI" pitchFamily="50" charset="-128"/>
                          <a:ea typeface="Meiryo UI" pitchFamily="50" charset="-128"/>
                          <a:cs typeface="Meiryo UI" pitchFamily="50" charset="-128"/>
                        </a:rPr>
                        <a:t>政策分野</a:t>
                      </a:r>
                      <a:endParaRPr kumimoji="1" lang="ja-JP" altLang="en-US" sz="1400" b="1" dirty="0">
                        <a:solidFill>
                          <a:schemeClr val="tx1"/>
                        </a:solidFill>
                        <a:latin typeface="Meiryo UI" pitchFamily="50" charset="-128"/>
                        <a:ea typeface="Meiryo UI" pitchFamily="50" charset="-128"/>
                        <a:cs typeface="Meiryo UI" pitchFamily="50" charset="-128"/>
                      </a:endParaRPr>
                    </a:p>
                  </a:txBody>
                  <a:tcPr/>
                </a:tc>
                <a:tc>
                  <a:txBody>
                    <a:bodyPr/>
                    <a:lstStyle/>
                    <a:p>
                      <a:pPr algn="ctr"/>
                      <a:r>
                        <a:rPr kumimoji="1" lang="ja-JP" altLang="en-US" sz="1400" dirty="0" smtClean="0">
                          <a:solidFill>
                            <a:schemeClr val="tx1"/>
                          </a:solidFill>
                          <a:latin typeface="Meiryo UI" pitchFamily="50" charset="-128"/>
                          <a:ea typeface="Meiryo UI" pitchFamily="50" charset="-128"/>
                          <a:cs typeface="Meiryo UI" pitchFamily="50" charset="-128"/>
                        </a:rPr>
                        <a:t>重点課題</a:t>
                      </a:r>
                      <a:r>
                        <a:rPr kumimoji="0" lang="ja-JP" altLang="en-US" sz="1400" b="1" kern="0" dirty="0" smtClean="0">
                          <a:solidFill>
                            <a:schemeClr val="tx1"/>
                          </a:solidFill>
                          <a:latin typeface="ＭＳ Ｐゴシック" pitchFamily="50" charset="-128"/>
                          <a:ea typeface="Meiryo UI" pitchFamily="50" charset="-128"/>
                          <a:cs typeface="Meiryo UI" pitchFamily="50" charset="-128"/>
                        </a:rPr>
                        <a:t>（プロジェクト） </a:t>
                      </a:r>
                      <a:endParaRPr kumimoji="1" lang="ja-JP" altLang="en-US" sz="1400" dirty="0">
                        <a:solidFill>
                          <a:schemeClr val="tx1"/>
                        </a:solidFill>
                        <a:latin typeface="Meiryo UI" pitchFamily="50" charset="-128"/>
                        <a:ea typeface="Meiryo UI" pitchFamily="50" charset="-128"/>
                        <a:cs typeface="Meiryo UI" pitchFamily="50" charset="-128"/>
                      </a:endParaRPr>
                    </a:p>
                  </a:txBody>
                  <a:tcPr/>
                </a:tc>
              </a:tr>
              <a:tr h="1110609">
                <a:tc>
                  <a:txBody>
                    <a:bodyPr/>
                    <a:lstStyle/>
                    <a:p>
                      <a:r>
                        <a:rPr kumimoji="1" lang="ja-JP" altLang="en-US" sz="1600" b="1" dirty="0" smtClean="0">
                          <a:solidFill>
                            <a:schemeClr val="tx1"/>
                          </a:solidFill>
                          <a:latin typeface="Meiryo UI" pitchFamily="50" charset="-128"/>
                          <a:ea typeface="Meiryo UI" pitchFamily="50" charset="-128"/>
                          <a:cs typeface="Meiryo UI" pitchFamily="50" charset="-128"/>
                        </a:rPr>
                        <a:t>経済成長戦略</a:t>
                      </a:r>
                      <a:endParaRPr kumimoji="1" lang="ja-JP" altLang="en-US" sz="1600" b="1" dirty="0">
                        <a:solidFill>
                          <a:schemeClr val="tx1"/>
                        </a:solidFill>
                        <a:latin typeface="Meiryo UI" pitchFamily="50" charset="-128"/>
                        <a:ea typeface="Meiryo UI" pitchFamily="50" charset="-128"/>
                        <a:cs typeface="Meiryo UI" pitchFamily="50" charset="-128"/>
                      </a:endParaRPr>
                    </a:p>
                  </a:txBody>
                  <a:tcPr anchor="ctr"/>
                </a:tc>
                <a:tc>
                  <a:txBody>
                    <a:bodyPr/>
                    <a:lstStyle/>
                    <a:p>
                      <a:pPr marL="0" indent="0">
                        <a:lnSpc>
                          <a:spcPts val="1500"/>
                        </a:lnSpc>
                        <a:buFont typeface="Arial" pitchFamily="34" charset="0"/>
                        <a:buNone/>
                      </a:pPr>
                      <a:r>
                        <a:rPr kumimoji="1" lang="ja-JP" altLang="en-US" sz="1300" dirty="0" smtClean="0">
                          <a:solidFill>
                            <a:schemeClr val="tx1"/>
                          </a:solidFill>
                          <a:latin typeface="Meiryo UI" pitchFamily="50" charset="-128"/>
                          <a:ea typeface="Meiryo UI" pitchFamily="50" charset="-128"/>
                          <a:cs typeface="Meiryo UI" pitchFamily="50" charset="-128"/>
                        </a:rPr>
                        <a:t>＜特区＞</a:t>
                      </a:r>
                      <a:endParaRPr kumimoji="1" lang="en-US" altLang="ja-JP" sz="1300" dirty="0" smtClean="0">
                        <a:solidFill>
                          <a:schemeClr val="tx1"/>
                        </a:solidFill>
                        <a:latin typeface="Meiryo UI" pitchFamily="50" charset="-128"/>
                        <a:ea typeface="Meiryo UI" pitchFamily="50" charset="-128"/>
                        <a:cs typeface="Meiryo UI" pitchFamily="50" charset="-128"/>
                      </a:endParaRPr>
                    </a:p>
                    <a:p>
                      <a:pPr marL="285750" indent="-285750">
                        <a:lnSpc>
                          <a:spcPts val="1500"/>
                        </a:lnSpc>
                        <a:buFont typeface="Arial" pitchFamily="34" charset="0"/>
                        <a:buChar char="•"/>
                      </a:pPr>
                      <a:r>
                        <a:rPr kumimoji="1" lang="ja-JP" altLang="en-US" sz="1300" dirty="0" smtClean="0">
                          <a:solidFill>
                            <a:schemeClr val="tx1"/>
                          </a:solidFill>
                          <a:latin typeface="Meiryo UI" pitchFamily="50" charset="-128"/>
                          <a:ea typeface="Meiryo UI" pitchFamily="50" charset="-128"/>
                          <a:cs typeface="Meiryo UI" pitchFamily="50" charset="-128"/>
                        </a:rPr>
                        <a:t>国家戦略特区及び関西イノベーション国際戦略総合特区の活用等によるビジネス環境整備</a:t>
                      </a:r>
                      <a:endParaRPr kumimoji="1" lang="en-US" altLang="ja-JP" sz="1300" dirty="0" smtClean="0">
                        <a:solidFill>
                          <a:schemeClr val="tx1"/>
                        </a:solidFill>
                        <a:latin typeface="Meiryo UI" pitchFamily="50" charset="-128"/>
                        <a:ea typeface="Meiryo UI" pitchFamily="50" charset="-128"/>
                        <a:cs typeface="Meiryo UI" pitchFamily="50" charset="-128"/>
                      </a:endParaRPr>
                    </a:p>
                    <a:p>
                      <a:pPr marL="0" indent="0">
                        <a:lnSpc>
                          <a:spcPts val="1500"/>
                        </a:lnSpc>
                        <a:buFont typeface="Arial" pitchFamily="34" charset="0"/>
                        <a:buNone/>
                      </a:pPr>
                      <a:r>
                        <a:rPr kumimoji="1" lang="ja-JP" altLang="en-US" sz="1300" dirty="0" smtClean="0">
                          <a:solidFill>
                            <a:schemeClr val="tx1"/>
                          </a:solidFill>
                          <a:latin typeface="Meiryo UI" pitchFamily="50" charset="-128"/>
                          <a:ea typeface="Meiryo UI" pitchFamily="50" charset="-128"/>
                          <a:cs typeface="Meiryo UI" pitchFamily="50" charset="-128"/>
                        </a:rPr>
                        <a:t>＜成長産業＞</a:t>
                      </a:r>
                      <a:endParaRPr kumimoji="1" lang="en-US" altLang="ja-JP" sz="1300" dirty="0" smtClean="0">
                        <a:solidFill>
                          <a:schemeClr val="tx1"/>
                        </a:solidFill>
                        <a:latin typeface="Meiryo UI" pitchFamily="50" charset="-128"/>
                        <a:ea typeface="Meiryo UI" pitchFamily="50" charset="-128"/>
                        <a:cs typeface="Meiryo UI" pitchFamily="50" charset="-128"/>
                      </a:endParaRPr>
                    </a:p>
                    <a:p>
                      <a:pPr marL="285750" indent="-285750">
                        <a:lnSpc>
                          <a:spcPts val="1500"/>
                        </a:lnSpc>
                        <a:buFont typeface="Arial" pitchFamily="34" charset="0"/>
                        <a:buChar char="•"/>
                      </a:pPr>
                      <a:r>
                        <a:rPr kumimoji="1" lang="ja-JP" altLang="en-US" sz="1300" dirty="0" smtClean="0">
                          <a:solidFill>
                            <a:schemeClr val="tx1"/>
                          </a:solidFill>
                          <a:latin typeface="Meiryo UI" pitchFamily="50" charset="-128"/>
                          <a:ea typeface="Meiryo UI" pitchFamily="50" charset="-128"/>
                          <a:cs typeface="Meiryo UI" pitchFamily="50" charset="-128"/>
                        </a:rPr>
                        <a:t>ライフサイエンス、環境・新エネルギー等をはじめとする国際的イノベーション拠点の形成</a:t>
                      </a:r>
                      <a:endParaRPr kumimoji="1" lang="en-US" altLang="ja-JP" sz="1300" dirty="0" smtClean="0">
                        <a:solidFill>
                          <a:schemeClr val="tx1"/>
                        </a:solidFill>
                        <a:latin typeface="Meiryo UI" pitchFamily="50" charset="-128"/>
                        <a:ea typeface="Meiryo UI" pitchFamily="50" charset="-128"/>
                        <a:cs typeface="Meiryo UI" pitchFamily="50" charset="-128"/>
                      </a:endParaRPr>
                    </a:p>
                    <a:p>
                      <a:pPr marL="0" indent="0">
                        <a:lnSpc>
                          <a:spcPts val="1500"/>
                        </a:lnSpc>
                        <a:buFont typeface="Arial" pitchFamily="34" charset="0"/>
                        <a:buNone/>
                      </a:pPr>
                      <a:r>
                        <a:rPr kumimoji="1" lang="ja-JP" altLang="en-US" sz="1300" dirty="0" smtClean="0">
                          <a:solidFill>
                            <a:schemeClr val="tx1"/>
                          </a:solidFill>
                          <a:latin typeface="Meiryo UI" pitchFamily="50" charset="-128"/>
                          <a:ea typeface="Meiryo UI" pitchFamily="50" charset="-128"/>
                          <a:cs typeface="Meiryo UI" pitchFamily="50" charset="-128"/>
                        </a:rPr>
                        <a:t>＜人材力強化＞</a:t>
                      </a:r>
                      <a:endParaRPr kumimoji="1" lang="en-US" altLang="ja-JP" sz="1300" dirty="0" smtClean="0">
                        <a:solidFill>
                          <a:schemeClr val="tx1"/>
                        </a:solidFill>
                        <a:latin typeface="Meiryo UI" pitchFamily="50" charset="-128"/>
                        <a:ea typeface="Meiryo UI" pitchFamily="50" charset="-128"/>
                        <a:cs typeface="Meiryo UI" pitchFamily="50" charset="-128"/>
                      </a:endParaRPr>
                    </a:p>
                    <a:p>
                      <a:pPr marL="285750" indent="-285750">
                        <a:lnSpc>
                          <a:spcPts val="1500"/>
                        </a:lnSpc>
                        <a:buFont typeface="Arial" pitchFamily="34" charset="0"/>
                        <a:buChar char="•"/>
                      </a:pPr>
                      <a:r>
                        <a:rPr kumimoji="1" lang="ja-JP" altLang="en-US" sz="1300" dirty="0" smtClean="0">
                          <a:solidFill>
                            <a:schemeClr val="tx1"/>
                          </a:solidFill>
                          <a:latin typeface="Meiryo UI" pitchFamily="50" charset="-128"/>
                          <a:ea typeface="Meiryo UI" pitchFamily="50" charset="-128"/>
                          <a:cs typeface="Meiryo UI" pitchFamily="50" charset="-128"/>
                        </a:rPr>
                        <a:t>英語教育の更なる充実、成長産業分野を支える人材の育成　</a:t>
                      </a:r>
                      <a:endParaRPr kumimoji="1" lang="ja-JP" altLang="en-US" sz="1300" dirty="0">
                        <a:solidFill>
                          <a:schemeClr val="tx1"/>
                        </a:solidFill>
                        <a:latin typeface="Meiryo UI" pitchFamily="50" charset="-128"/>
                        <a:ea typeface="Meiryo UI" pitchFamily="50" charset="-128"/>
                        <a:cs typeface="Meiryo UI" pitchFamily="50" charset="-128"/>
                      </a:endParaRPr>
                    </a:p>
                  </a:txBody>
                  <a:tcPr/>
                </a:tc>
              </a:tr>
              <a:tr h="1110609">
                <a:tc>
                  <a:txBody>
                    <a:bodyPr/>
                    <a:lstStyle/>
                    <a:p>
                      <a:r>
                        <a:rPr kumimoji="1" lang="ja-JP" altLang="en-US" sz="1600" b="1" dirty="0" smtClean="0">
                          <a:solidFill>
                            <a:schemeClr val="tx1"/>
                          </a:solidFill>
                          <a:latin typeface="Meiryo UI" pitchFamily="50" charset="-128"/>
                          <a:ea typeface="Meiryo UI" pitchFamily="50" charset="-128"/>
                          <a:cs typeface="Meiryo UI" pitchFamily="50" charset="-128"/>
                        </a:rPr>
                        <a:t>まちづくり・都市基盤</a:t>
                      </a:r>
                      <a:endParaRPr kumimoji="1" lang="ja-JP" altLang="en-US" sz="1600" b="1" dirty="0">
                        <a:solidFill>
                          <a:schemeClr val="tx1"/>
                        </a:solidFill>
                        <a:latin typeface="Meiryo UI" pitchFamily="50" charset="-128"/>
                        <a:ea typeface="Meiryo UI" pitchFamily="50" charset="-128"/>
                        <a:cs typeface="Meiryo UI" pitchFamily="50" charset="-128"/>
                      </a:endParaRPr>
                    </a:p>
                  </a:txBody>
                  <a:tcPr anchor="ctr"/>
                </a:tc>
                <a:tc>
                  <a:txBody>
                    <a:bodyPr/>
                    <a:lstStyle/>
                    <a:p>
                      <a:pPr marL="0" indent="0">
                        <a:lnSpc>
                          <a:spcPts val="1500"/>
                        </a:lnSpc>
                        <a:buFont typeface="Arial" pitchFamily="34" charset="0"/>
                        <a:buNone/>
                      </a:pPr>
                      <a:r>
                        <a:rPr kumimoji="1" lang="ja-JP" altLang="en-US" sz="1300" dirty="0" smtClean="0">
                          <a:solidFill>
                            <a:schemeClr val="tx1"/>
                          </a:solidFill>
                          <a:latin typeface="Meiryo UI" pitchFamily="50" charset="-128"/>
                          <a:ea typeface="Meiryo UI" pitchFamily="50" charset="-128"/>
                          <a:cs typeface="Meiryo UI" pitchFamily="50" charset="-128"/>
                        </a:rPr>
                        <a:t>＜都市開発＞</a:t>
                      </a:r>
                      <a:endParaRPr kumimoji="1" lang="en-US" altLang="ja-JP" sz="1300" dirty="0" smtClean="0">
                        <a:solidFill>
                          <a:schemeClr val="tx1"/>
                        </a:solidFill>
                        <a:latin typeface="Meiryo UI" pitchFamily="50" charset="-128"/>
                        <a:ea typeface="Meiryo UI" pitchFamily="50" charset="-128"/>
                        <a:cs typeface="Meiryo UI" pitchFamily="50" charset="-128"/>
                      </a:endParaRPr>
                    </a:p>
                    <a:p>
                      <a:pPr marL="285750" indent="-285750">
                        <a:lnSpc>
                          <a:spcPts val="1500"/>
                        </a:lnSpc>
                        <a:buFont typeface="Arial" pitchFamily="34" charset="0"/>
                        <a:buChar char="•"/>
                      </a:pPr>
                      <a:r>
                        <a:rPr kumimoji="1" lang="ja-JP" altLang="en-US" sz="1300" dirty="0" smtClean="0">
                          <a:solidFill>
                            <a:schemeClr val="tx1"/>
                          </a:solidFill>
                          <a:latin typeface="Meiryo UI" pitchFamily="50" charset="-128"/>
                          <a:ea typeface="Meiryo UI" pitchFamily="50" charset="-128"/>
                          <a:cs typeface="Meiryo UI" pitchFamily="50" charset="-128"/>
                        </a:rPr>
                        <a:t>うめきた</a:t>
                      </a:r>
                      <a:r>
                        <a:rPr kumimoji="1" lang="en-US" altLang="ja-JP" sz="1300" dirty="0" smtClean="0">
                          <a:solidFill>
                            <a:schemeClr val="tx1"/>
                          </a:solidFill>
                          <a:latin typeface="Meiryo UI" pitchFamily="50" charset="-128"/>
                          <a:ea typeface="Meiryo UI" pitchFamily="50" charset="-128"/>
                          <a:cs typeface="Meiryo UI" pitchFamily="50" charset="-128"/>
                        </a:rPr>
                        <a:t>2</a:t>
                      </a:r>
                      <a:r>
                        <a:rPr kumimoji="1" lang="ja-JP" altLang="en-US" sz="1300" dirty="0" smtClean="0">
                          <a:solidFill>
                            <a:schemeClr val="tx1"/>
                          </a:solidFill>
                          <a:latin typeface="Meiryo UI" pitchFamily="50" charset="-128"/>
                          <a:ea typeface="Meiryo UI" pitchFamily="50" charset="-128"/>
                          <a:cs typeface="Meiryo UI" pitchFamily="50" charset="-128"/>
                        </a:rPr>
                        <a:t>期の推進</a:t>
                      </a:r>
                      <a:endParaRPr kumimoji="1" lang="en-US" altLang="ja-JP" sz="1300" dirty="0" smtClean="0">
                        <a:solidFill>
                          <a:schemeClr val="tx1"/>
                        </a:solidFill>
                        <a:latin typeface="Meiryo UI" pitchFamily="50" charset="-128"/>
                        <a:ea typeface="Meiryo UI" pitchFamily="50" charset="-128"/>
                        <a:cs typeface="Meiryo UI" pitchFamily="50" charset="-128"/>
                      </a:endParaRPr>
                    </a:p>
                    <a:p>
                      <a:pPr marL="0" indent="0">
                        <a:lnSpc>
                          <a:spcPts val="1500"/>
                        </a:lnSpc>
                        <a:buFont typeface="Arial" pitchFamily="34" charset="0"/>
                        <a:buNone/>
                      </a:pPr>
                      <a:r>
                        <a:rPr kumimoji="1" lang="ja-JP" altLang="en-US" sz="1300" dirty="0" smtClean="0">
                          <a:solidFill>
                            <a:schemeClr val="tx1"/>
                          </a:solidFill>
                          <a:latin typeface="Meiryo UI" pitchFamily="50" charset="-128"/>
                          <a:ea typeface="Meiryo UI" pitchFamily="50" charset="-128"/>
                          <a:cs typeface="Meiryo UI" pitchFamily="50" charset="-128"/>
                        </a:rPr>
                        <a:t>＜交通・物流＞</a:t>
                      </a:r>
                      <a:endParaRPr kumimoji="1" lang="en-US" altLang="ja-JP" sz="1300" dirty="0" smtClean="0">
                        <a:solidFill>
                          <a:schemeClr val="tx1"/>
                        </a:solidFill>
                        <a:latin typeface="Meiryo UI" pitchFamily="50" charset="-128"/>
                        <a:ea typeface="Meiryo UI" pitchFamily="50" charset="-128"/>
                        <a:cs typeface="Meiryo UI" pitchFamily="50" charset="-128"/>
                      </a:endParaRPr>
                    </a:p>
                    <a:p>
                      <a:pPr marL="285750" indent="-285750">
                        <a:lnSpc>
                          <a:spcPts val="1500"/>
                        </a:lnSpc>
                        <a:buFont typeface="Arial" pitchFamily="34" charset="0"/>
                        <a:buChar char="•"/>
                      </a:pPr>
                      <a:r>
                        <a:rPr kumimoji="1" lang="ja-JP" altLang="ja-JP" sz="13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高速道路の料金体系一元化とミッシングリンク解消によるネットワーク機能の強化</a:t>
                      </a:r>
                      <a:endParaRPr kumimoji="1" lang="en-US" altLang="ja-JP" sz="1300" dirty="0" smtClean="0">
                        <a:solidFill>
                          <a:schemeClr val="tx1"/>
                        </a:solidFill>
                        <a:latin typeface="Meiryo UI" pitchFamily="50" charset="-128"/>
                        <a:ea typeface="Meiryo UI" pitchFamily="50" charset="-128"/>
                        <a:cs typeface="Meiryo UI" pitchFamily="50" charset="-128"/>
                      </a:endParaRPr>
                    </a:p>
                    <a:p>
                      <a:pPr marL="285750" indent="-285750">
                        <a:lnSpc>
                          <a:spcPts val="1500"/>
                        </a:lnSpc>
                        <a:buFont typeface="Arial" pitchFamily="34" charset="0"/>
                        <a:buChar char="•"/>
                      </a:pPr>
                      <a:r>
                        <a:rPr kumimoji="1" lang="ja-JP" altLang="en-US" sz="1300" dirty="0" smtClean="0">
                          <a:solidFill>
                            <a:schemeClr val="tx1"/>
                          </a:solidFill>
                          <a:latin typeface="Meiryo UI" pitchFamily="50" charset="-128"/>
                          <a:ea typeface="Meiryo UI" pitchFamily="50" charset="-128"/>
                          <a:cs typeface="Meiryo UI" pitchFamily="50" charset="-128"/>
                        </a:rPr>
                        <a:t>都市の競争力強化に資する公共交通戦略</a:t>
                      </a:r>
                      <a:r>
                        <a:rPr kumimoji="1" lang="en-US" altLang="ja-JP" sz="1300" dirty="0" smtClean="0">
                          <a:solidFill>
                            <a:schemeClr val="tx1"/>
                          </a:solidFill>
                          <a:latin typeface="Meiryo UI" pitchFamily="50" charset="-128"/>
                          <a:ea typeface="Meiryo UI" pitchFamily="50" charset="-128"/>
                          <a:cs typeface="Meiryo UI" pitchFamily="50" charset="-128"/>
                        </a:rPr>
                        <a:t>*</a:t>
                      </a:r>
                    </a:p>
                    <a:p>
                      <a:pPr marL="285750" indent="-285750">
                        <a:lnSpc>
                          <a:spcPts val="1500"/>
                        </a:lnSpc>
                        <a:buFont typeface="Arial" pitchFamily="34" charset="0"/>
                        <a:buChar char="•"/>
                      </a:pPr>
                      <a:r>
                        <a:rPr kumimoji="1" lang="ja-JP" altLang="en-US" sz="1300" dirty="0" smtClean="0">
                          <a:solidFill>
                            <a:schemeClr val="tx1"/>
                          </a:solidFill>
                          <a:latin typeface="Meiryo UI" pitchFamily="50" charset="-128"/>
                          <a:ea typeface="Meiryo UI" pitchFamily="50" charset="-128"/>
                          <a:cs typeface="Meiryo UI" pitchFamily="50" charset="-128"/>
                        </a:rPr>
                        <a:t>リニア中央新幹線、北陸新幹線の早期実現</a:t>
                      </a:r>
                      <a:endParaRPr kumimoji="1" lang="en-US" altLang="ja-JP" sz="1300" dirty="0" smtClean="0">
                        <a:solidFill>
                          <a:schemeClr val="tx1"/>
                        </a:solidFill>
                        <a:latin typeface="Meiryo UI" pitchFamily="50" charset="-128"/>
                        <a:ea typeface="Meiryo UI" pitchFamily="50" charset="-128"/>
                        <a:cs typeface="Meiryo UI" pitchFamily="50" charset="-128"/>
                      </a:endParaRPr>
                    </a:p>
                    <a:p>
                      <a:pPr marL="285750" indent="-285750">
                        <a:lnSpc>
                          <a:spcPts val="1500"/>
                        </a:lnSpc>
                        <a:buFont typeface="Arial" pitchFamily="34" charset="0"/>
                        <a:buChar char="•"/>
                      </a:pPr>
                      <a:r>
                        <a:rPr kumimoji="1" lang="ja-JP" altLang="en-US" sz="1300" dirty="0" smtClean="0">
                          <a:solidFill>
                            <a:schemeClr val="tx1"/>
                          </a:solidFill>
                          <a:latin typeface="Meiryo UI" pitchFamily="50" charset="-128"/>
                          <a:ea typeface="Meiryo UI" pitchFamily="50" charset="-128"/>
                          <a:cs typeface="Meiryo UI" pitchFamily="50" charset="-128"/>
                        </a:rPr>
                        <a:t>関西国際空港、大阪湾諸港の活性化の促進</a:t>
                      </a:r>
                      <a:endParaRPr kumimoji="1" lang="en-US" altLang="ja-JP" sz="1300" dirty="0" smtClean="0">
                        <a:solidFill>
                          <a:schemeClr val="tx1"/>
                        </a:solidFill>
                        <a:latin typeface="Meiryo UI" pitchFamily="50" charset="-128"/>
                        <a:ea typeface="Meiryo UI" pitchFamily="50" charset="-128"/>
                        <a:cs typeface="Meiryo UI" pitchFamily="50" charset="-128"/>
                      </a:endParaRPr>
                    </a:p>
                  </a:txBody>
                  <a:tcPr/>
                </a:tc>
              </a:tr>
              <a:tr h="842424">
                <a:tc>
                  <a:txBody>
                    <a:bodyPr/>
                    <a:lstStyle/>
                    <a:p>
                      <a:r>
                        <a:rPr kumimoji="1" lang="ja-JP" altLang="en-US" sz="1600" b="1" dirty="0" smtClean="0">
                          <a:solidFill>
                            <a:schemeClr val="tx1"/>
                          </a:solidFill>
                          <a:latin typeface="Meiryo UI" pitchFamily="50" charset="-128"/>
                          <a:ea typeface="Meiryo UI" pitchFamily="50" charset="-128"/>
                          <a:cs typeface="Meiryo UI" pitchFamily="50" charset="-128"/>
                        </a:rPr>
                        <a:t>国際エンターテイメント</a:t>
                      </a:r>
                      <a:endParaRPr kumimoji="1" lang="en-US" altLang="ja-JP" sz="1600" b="1" dirty="0" smtClean="0">
                        <a:solidFill>
                          <a:schemeClr val="tx1"/>
                        </a:solidFill>
                        <a:latin typeface="Meiryo UI" pitchFamily="50" charset="-128"/>
                        <a:ea typeface="Meiryo UI" pitchFamily="50" charset="-128"/>
                        <a:cs typeface="Meiryo UI" pitchFamily="50" charset="-128"/>
                      </a:endParaRPr>
                    </a:p>
                    <a:p>
                      <a:r>
                        <a:rPr kumimoji="1" lang="ja-JP" altLang="en-US" sz="1600" b="1" dirty="0" smtClean="0">
                          <a:solidFill>
                            <a:schemeClr val="tx1"/>
                          </a:solidFill>
                          <a:latin typeface="Meiryo UI" pitchFamily="50" charset="-128"/>
                          <a:ea typeface="Meiryo UI" pitchFamily="50" charset="-128"/>
                          <a:cs typeface="Meiryo UI" pitchFamily="50" charset="-128"/>
                        </a:rPr>
                        <a:t>都市の実現</a:t>
                      </a:r>
                      <a:endParaRPr kumimoji="1" lang="ja-JP" altLang="en-US" sz="1600" b="1" dirty="0">
                        <a:solidFill>
                          <a:schemeClr val="tx1"/>
                        </a:solidFill>
                        <a:latin typeface="Meiryo UI" pitchFamily="50" charset="-128"/>
                        <a:ea typeface="Meiryo UI" pitchFamily="50" charset="-128"/>
                        <a:cs typeface="Meiryo UI" pitchFamily="50" charset="-128"/>
                      </a:endParaRPr>
                    </a:p>
                  </a:txBody>
                  <a:tcPr anchor="ctr"/>
                </a:tc>
                <a:tc>
                  <a:txBody>
                    <a:bodyPr/>
                    <a:lstStyle/>
                    <a:p>
                      <a:pPr marL="0" indent="0">
                        <a:lnSpc>
                          <a:spcPts val="1500"/>
                        </a:lnSpc>
                        <a:buFont typeface="Arial" pitchFamily="34" charset="0"/>
                        <a:buNone/>
                      </a:pPr>
                      <a:r>
                        <a:rPr kumimoji="1" lang="ja-JP" altLang="en-US" sz="1300" dirty="0" smtClean="0">
                          <a:solidFill>
                            <a:schemeClr val="tx1"/>
                          </a:solidFill>
                          <a:latin typeface="Meiryo UI" pitchFamily="50" charset="-128"/>
                          <a:ea typeface="Meiryo UI" pitchFamily="50" charset="-128"/>
                          <a:cs typeface="Meiryo UI" pitchFamily="50" charset="-128"/>
                        </a:rPr>
                        <a:t>＜統合型リゾート（ＩＲ）＞</a:t>
                      </a:r>
                      <a:endParaRPr kumimoji="1" lang="en-US" altLang="ja-JP" sz="1300" dirty="0" smtClean="0">
                        <a:solidFill>
                          <a:schemeClr val="tx1"/>
                        </a:solidFill>
                        <a:latin typeface="Meiryo UI" pitchFamily="50" charset="-128"/>
                        <a:ea typeface="Meiryo UI" pitchFamily="50" charset="-128"/>
                        <a:cs typeface="Meiryo UI" pitchFamily="50" charset="-128"/>
                      </a:endParaRPr>
                    </a:p>
                    <a:p>
                      <a:pPr marL="285750" indent="-285750">
                        <a:lnSpc>
                          <a:spcPts val="1500"/>
                        </a:lnSpc>
                        <a:buFont typeface="Arial" pitchFamily="34" charset="0"/>
                        <a:buChar char="•"/>
                      </a:pPr>
                      <a:r>
                        <a:rPr kumimoji="1" lang="ja-JP" altLang="en-US" sz="1300" dirty="0" smtClean="0">
                          <a:solidFill>
                            <a:schemeClr val="tx1"/>
                          </a:solidFill>
                          <a:latin typeface="Meiryo UI" pitchFamily="50" charset="-128"/>
                          <a:ea typeface="Meiryo UI" pitchFamily="50" charset="-128"/>
                          <a:cs typeface="Meiryo UI" pitchFamily="50" charset="-128"/>
                        </a:rPr>
                        <a:t>大阪市内ベイエリアにおける、様々な機能を持つ</a:t>
                      </a:r>
                      <a:r>
                        <a:rPr kumimoji="1" lang="en-US" altLang="ja-JP" sz="1300" dirty="0" smtClean="0">
                          <a:solidFill>
                            <a:schemeClr val="tx1"/>
                          </a:solidFill>
                          <a:latin typeface="Meiryo UI" pitchFamily="50" charset="-128"/>
                          <a:ea typeface="Meiryo UI" pitchFamily="50" charset="-128"/>
                          <a:cs typeface="Meiryo UI" pitchFamily="50" charset="-128"/>
                        </a:rPr>
                        <a:t>IR</a:t>
                      </a:r>
                      <a:r>
                        <a:rPr kumimoji="1" lang="ja-JP" altLang="en-US" sz="1300" dirty="0" smtClean="0">
                          <a:solidFill>
                            <a:schemeClr val="tx1"/>
                          </a:solidFill>
                          <a:latin typeface="Meiryo UI" pitchFamily="50" charset="-128"/>
                          <a:ea typeface="Meiryo UI" pitchFamily="50" charset="-128"/>
                          <a:cs typeface="Meiryo UI" pitchFamily="50" charset="-128"/>
                        </a:rPr>
                        <a:t>の立地に向けた取り組み</a:t>
                      </a:r>
                      <a:endParaRPr kumimoji="1" lang="en-US" altLang="ja-JP" sz="1300" dirty="0" smtClean="0">
                        <a:solidFill>
                          <a:schemeClr val="tx1"/>
                        </a:solidFill>
                        <a:latin typeface="Meiryo UI" pitchFamily="50" charset="-128"/>
                        <a:ea typeface="Meiryo UI" pitchFamily="50" charset="-128"/>
                        <a:cs typeface="Meiryo UI" pitchFamily="50" charset="-128"/>
                      </a:endParaRPr>
                    </a:p>
                    <a:p>
                      <a:pPr marL="0" indent="0">
                        <a:lnSpc>
                          <a:spcPts val="1500"/>
                        </a:lnSpc>
                        <a:buFont typeface="Arial" pitchFamily="34" charset="0"/>
                        <a:buNone/>
                      </a:pPr>
                      <a:r>
                        <a:rPr kumimoji="1" lang="ja-JP" altLang="en-US" sz="1300" dirty="0" smtClean="0">
                          <a:solidFill>
                            <a:schemeClr val="tx1"/>
                          </a:solidFill>
                          <a:latin typeface="Meiryo UI" pitchFamily="50" charset="-128"/>
                          <a:ea typeface="Meiryo UI" pitchFamily="50" charset="-128"/>
                          <a:cs typeface="Meiryo UI" pitchFamily="50" charset="-128"/>
                        </a:rPr>
                        <a:t>＜国際博覧会＞</a:t>
                      </a:r>
                      <a:endParaRPr kumimoji="1" lang="en-US" altLang="ja-JP" sz="1300" dirty="0" smtClean="0">
                        <a:solidFill>
                          <a:schemeClr val="tx1"/>
                        </a:solidFill>
                        <a:latin typeface="Meiryo UI" pitchFamily="50" charset="-128"/>
                        <a:ea typeface="Meiryo UI" pitchFamily="50" charset="-128"/>
                        <a:cs typeface="Meiryo UI" pitchFamily="50" charset="-128"/>
                      </a:endParaRPr>
                    </a:p>
                    <a:p>
                      <a:pPr marL="285750" indent="-285750">
                        <a:lnSpc>
                          <a:spcPts val="1500"/>
                        </a:lnSpc>
                        <a:buFont typeface="Arial" pitchFamily="34" charset="0"/>
                        <a:buChar char="•"/>
                      </a:pPr>
                      <a:r>
                        <a:rPr kumimoji="1" lang="ja-JP" altLang="en-US" sz="1300" dirty="0" smtClean="0">
                          <a:solidFill>
                            <a:schemeClr val="tx1"/>
                          </a:solidFill>
                          <a:latin typeface="Meiryo UI" pitchFamily="50" charset="-128"/>
                          <a:ea typeface="Meiryo UI" pitchFamily="50" charset="-128"/>
                          <a:cs typeface="Meiryo UI" pitchFamily="50" charset="-128"/>
                        </a:rPr>
                        <a:t>東京オリンピック・パラリンピックに続く国家プロジェクトとして、国際博覧会の大阪誘致を検討</a:t>
                      </a:r>
                      <a:endParaRPr kumimoji="1" lang="en-US" altLang="ja-JP" sz="1300" dirty="0" smtClean="0">
                        <a:solidFill>
                          <a:schemeClr val="tx1"/>
                        </a:solidFill>
                        <a:latin typeface="Meiryo UI" pitchFamily="50" charset="-128"/>
                        <a:ea typeface="Meiryo UI" pitchFamily="50" charset="-128"/>
                        <a:cs typeface="Meiryo UI" pitchFamily="50" charset="-128"/>
                      </a:endParaRPr>
                    </a:p>
                  </a:txBody>
                  <a:tcPr/>
                </a:tc>
              </a:tr>
              <a:tr h="766849">
                <a:tc>
                  <a:txBody>
                    <a:bodyPr/>
                    <a:lstStyle/>
                    <a:p>
                      <a:r>
                        <a:rPr kumimoji="1" lang="ja-JP" altLang="en-US" sz="1600" b="1" dirty="0" smtClean="0">
                          <a:solidFill>
                            <a:schemeClr val="tx1"/>
                          </a:solidFill>
                          <a:latin typeface="Meiryo UI" pitchFamily="50" charset="-128"/>
                          <a:ea typeface="Meiryo UI" pitchFamily="50" charset="-128"/>
                          <a:cs typeface="Meiryo UI" pitchFamily="50" charset="-128"/>
                        </a:rPr>
                        <a:t>防災・減災の強化、</a:t>
                      </a:r>
                      <a:endParaRPr kumimoji="1" lang="en-US" altLang="ja-JP" sz="1600" b="1" dirty="0" smtClean="0">
                        <a:solidFill>
                          <a:schemeClr val="tx1"/>
                        </a:solidFill>
                        <a:latin typeface="Meiryo UI" pitchFamily="50" charset="-128"/>
                        <a:ea typeface="Meiryo UI" pitchFamily="50" charset="-128"/>
                        <a:cs typeface="Meiryo UI" pitchFamily="50" charset="-128"/>
                      </a:endParaRPr>
                    </a:p>
                    <a:p>
                      <a:r>
                        <a:rPr kumimoji="1" lang="ja-JP" altLang="en-US" sz="1600" b="1" dirty="0" smtClean="0">
                          <a:solidFill>
                            <a:schemeClr val="tx1"/>
                          </a:solidFill>
                          <a:latin typeface="Meiryo UI" pitchFamily="50" charset="-128"/>
                          <a:ea typeface="Meiryo UI" pitchFamily="50" charset="-128"/>
                          <a:cs typeface="Meiryo UI" pitchFamily="50" charset="-128"/>
                        </a:rPr>
                        <a:t>治安のさらなる向上</a:t>
                      </a:r>
                      <a:endParaRPr kumimoji="1" lang="ja-JP" altLang="en-US" sz="1600" b="1" dirty="0">
                        <a:solidFill>
                          <a:schemeClr val="tx1"/>
                        </a:solidFill>
                        <a:latin typeface="Meiryo UI" pitchFamily="50" charset="-128"/>
                        <a:ea typeface="Meiryo UI" pitchFamily="50" charset="-128"/>
                        <a:cs typeface="Meiryo UI" pitchFamily="50" charset="-128"/>
                      </a:endParaRPr>
                    </a:p>
                  </a:txBody>
                  <a:tcPr anchor="ctr"/>
                </a:tc>
                <a:tc>
                  <a:txBody>
                    <a:bodyPr/>
                    <a:lstStyle/>
                    <a:p>
                      <a:pPr marL="0" indent="0">
                        <a:lnSpc>
                          <a:spcPts val="1500"/>
                        </a:lnSpc>
                        <a:buFont typeface="Arial" pitchFamily="34" charset="0"/>
                        <a:buNone/>
                      </a:pPr>
                      <a:r>
                        <a:rPr kumimoji="1" lang="ja-JP" altLang="en-US" sz="1300" dirty="0" smtClean="0">
                          <a:solidFill>
                            <a:schemeClr val="tx1"/>
                          </a:solidFill>
                          <a:latin typeface="Meiryo UI" pitchFamily="50" charset="-128"/>
                          <a:ea typeface="Meiryo UI" pitchFamily="50" charset="-128"/>
                          <a:cs typeface="Meiryo UI" pitchFamily="50" charset="-128"/>
                        </a:rPr>
                        <a:t>＜大規模地震・津波対策＞</a:t>
                      </a:r>
                      <a:endParaRPr kumimoji="1" lang="en-US" altLang="ja-JP" sz="1300" dirty="0" smtClean="0">
                        <a:solidFill>
                          <a:schemeClr val="tx1"/>
                        </a:solidFill>
                        <a:latin typeface="Meiryo UI" pitchFamily="50" charset="-128"/>
                        <a:ea typeface="Meiryo UI" pitchFamily="50" charset="-128"/>
                        <a:cs typeface="Meiryo UI" pitchFamily="50" charset="-128"/>
                      </a:endParaRPr>
                    </a:p>
                    <a:p>
                      <a:pPr marL="285750" indent="-285750">
                        <a:lnSpc>
                          <a:spcPts val="1500"/>
                        </a:lnSpc>
                        <a:buFont typeface="Arial" pitchFamily="34" charset="0"/>
                        <a:buChar char="•"/>
                      </a:pPr>
                      <a:r>
                        <a:rPr kumimoji="1" lang="ja-JP" altLang="en-US" sz="1300" dirty="0" smtClean="0">
                          <a:solidFill>
                            <a:schemeClr val="tx1"/>
                          </a:solidFill>
                          <a:latin typeface="Meiryo UI" pitchFamily="50" charset="-128"/>
                          <a:ea typeface="Meiryo UI" pitchFamily="50" charset="-128"/>
                          <a:cs typeface="Meiryo UI" pitchFamily="50" charset="-128"/>
                        </a:rPr>
                        <a:t>新・地震防災アクションプランに基づく、ハード・ソフト両面の自然災害対策の強化</a:t>
                      </a:r>
                      <a:endParaRPr kumimoji="1" lang="en-US" altLang="ja-JP" sz="1300" dirty="0" smtClean="0">
                        <a:solidFill>
                          <a:schemeClr val="tx1"/>
                        </a:solidFill>
                        <a:latin typeface="Meiryo UI" pitchFamily="50" charset="-128"/>
                        <a:ea typeface="Meiryo UI" pitchFamily="50" charset="-128"/>
                        <a:cs typeface="Meiryo UI" pitchFamily="50" charset="-128"/>
                      </a:endParaRPr>
                    </a:p>
                    <a:p>
                      <a:pPr marL="0" indent="0">
                        <a:lnSpc>
                          <a:spcPts val="1500"/>
                        </a:lnSpc>
                        <a:buFont typeface="Arial" pitchFamily="34" charset="0"/>
                        <a:buNone/>
                      </a:pPr>
                      <a:r>
                        <a:rPr kumimoji="1" lang="ja-JP" altLang="en-US" sz="1300" dirty="0" smtClean="0">
                          <a:solidFill>
                            <a:schemeClr val="tx1"/>
                          </a:solidFill>
                          <a:latin typeface="Meiryo UI" pitchFamily="50" charset="-128"/>
                          <a:ea typeface="Meiryo UI" pitchFamily="50" charset="-128"/>
                          <a:cs typeface="Meiryo UI" pitchFamily="50" charset="-128"/>
                        </a:rPr>
                        <a:t>＜あい</a:t>
                      </a:r>
                      <a:r>
                        <a:rPr kumimoji="1" lang="ja-JP" altLang="en-US" sz="1300" dirty="0" err="1" smtClean="0">
                          <a:solidFill>
                            <a:schemeClr val="tx1"/>
                          </a:solidFill>
                          <a:latin typeface="Meiryo UI" pitchFamily="50" charset="-128"/>
                          <a:ea typeface="Meiryo UI" pitchFamily="50" charset="-128"/>
                          <a:cs typeface="Meiryo UI" pitchFamily="50" charset="-128"/>
                        </a:rPr>
                        <a:t>りん</a:t>
                      </a:r>
                      <a:r>
                        <a:rPr kumimoji="1" lang="ja-JP" altLang="en-US" sz="1300" dirty="0" smtClean="0">
                          <a:solidFill>
                            <a:schemeClr val="tx1"/>
                          </a:solidFill>
                          <a:latin typeface="Meiryo UI" pitchFamily="50" charset="-128"/>
                          <a:ea typeface="Meiryo UI" pitchFamily="50" charset="-128"/>
                          <a:cs typeface="Meiryo UI" pitchFamily="50" charset="-128"/>
                        </a:rPr>
                        <a:t>地域の環境整備＞</a:t>
                      </a:r>
                      <a:endParaRPr kumimoji="1" lang="en-US" altLang="ja-JP" sz="1300" dirty="0" smtClean="0">
                        <a:solidFill>
                          <a:schemeClr val="tx1"/>
                        </a:solidFill>
                        <a:latin typeface="Meiryo UI" pitchFamily="50" charset="-128"/>
                        <a:ea typeface="Meiryo UI" pitchFamily="50" charset="-128"/>
                        <a:cs typeface="Meiryo UI" pitchFamily="50" charset="-128"/>
                      </a:endParaRPr>
                    </a:p>
                    <a:p>
                      <a:pPr marL="285750" indent="-285750">
                        <a:lnSpc>
                          <a:spcPts val="1500"/>
                        </a:lnSpc>
                        <a:buFont typeface="Arial" pitchFamily="34" charset="0"/>
                        <a:buChar char="•"/>
                      </a:pPr>
                      <a:r>
                        <a:rPr kumimoji="1" lang="ja-JP" altLang="en-US" sz="1300" dirty="0" smtClean="0">
                          <a:solidFill>
                            <a:schemeClr val="tx1"/>
                          </a:solidFill>
                          <a:latin typeface="Meiryo UI" pitchFamily="50" charset="-128"/>
                          <a:ea typeface="Meiryo UI" pitchFamily="50" charset="-128"/>
                          <a:cs typeface="Meiryo UI" pitchFamily="50" charset="-128"/>
                        </a:rPr>
                        <a:t>大阪府警や大阪市と連携した、あい</a:t>
                      </a:r>
                      <a:r>
                        <a:rPr kumimoji="1" lang="ja-JP" altLang="en-US" sz="1300" dirty="0" err="1" smtClean="0">
                          <a:solidFill>
                            <a:schemeClr val="tx1"/>
                          </a:solidFill>
                          <a:latin typeface="Meiryo UI" pitchFamily="50" charset="-128"/>
                          <a:ea typeface="Meiryo UI" pitchFamily="50" charset="-128"/>
                          <a:cs typeface="Meiryo UI" pitchFamily="50" charset="-128"/>
                        </a:rPr>
                        <a:t>りん</a:t>
                      </a:r>
                      <a:r>
                        <a:rPr kumimoji="1" lang="ja-JP" altLang="en-US" sz="1300" dirty="0" smtClean="0">
                          <a:solidFill>
                            <a:schemeClr val="tx1"/>
                          </a:solidFill>
                          <a:latin typeface="Meiryo UI" pitchFamily="50" charset="-128"/>
                          <a:ea typeface="Meiryo UI" pitchFamily="50" charset="-128"/>
                          <a:cs typeface="Meiryo UI" pitchFamily="50" charset="-128"/>
                        </a:rPr>
                        <a:t>地域の治安・安全対策の向上</a:t>
                      </a:r>
                      <a:endParaRPr kumimoji="1" lang="ja-JP" altLang="en-US" sz="1300" dirty="0">
                        <a:solidFill>
                          <a:schemeClr val="tx1"/>
                        </a:solidFill>
                        <a:latin typeface="Meiryo UI" pitchFamily="50" charset="-128"/>
                        <a:ea typeface="Meiryo UI" pitchFamily="50" charset="-128"/>
                        <a:cs typeface="Meiryo UI" pitchFamily="50" charset="-128"/>
                      </a:endParaRPr>
                    </a:p>
                  </a:txBody>
                  <a:tcPr/>
                </a:tc>
              </a:tr>
            </a:tbl>
          </a:graphicData>
        </a:graphic>
      </p:graphicFrame>
      <p:graphicFrame>
        <p:nvGraphicFramePr>
          <p:cNvPr id="12" name="Group 39"/>
          <p:cNvGraphicFramePr>
            <a:graphicFrameLocks noGrp="1"/>
          </p:cNvGraphicFramePr>
          <p:nvPr>
            <p:extLst>
              <p:ext uri="{D42A27DB-BD31-4B8C-83A1-F6EECF244321}">
                <p14:modId xmlns:p14="http://schemas.microsoft.com/office/powerpoint/2010/main" val="2834488872"/>
              </p:ext>
            </p:extLst>
          </p:nvPr>
        </p:nvGraphicFramePr>
        <p:xfrm>
          <a:off x="1043608" y="5187096"/>
          <a:ext cx="7560840" cy="1554272"/>
        </p:xfrm>
        <a:graphic>
          <a:graphicData uri="http://schemas.openxmlformats.org/drawingml/2006/table">
            <a:tbl>
              <a:tblPr>
                <a:tableStyleId>{9D7B26C5-4107-4FEC-AEDC-1716B250A1EF}</a:tableStyleId>
              </a:tblPr>
              <a:tblGrid>
                <a:gridCol w="1800200"/>
                <a:gridCol w="2897300"/>
                <a:gridCol w="2863340"/>
              </a:tblGrid>
              <a:tr h="21073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200" b="1"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91435" marR="91435" marT="45694" marB="4569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概要</a:t>
                      </a:r>
                      <a:endParaRPr kumimoji="1" lang="ja-JP" altLang="en-US" sz="1050" b="1"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91435" marR="91435" marT="45694" marB="4569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効果</a:t>
                      </a:r>
                      <a:endParaRPr kumimoji="1" lang="ja-JP" altLang="en-US" sz="1200" b="1"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91435" marR="91435" marT="45694" marB="45694" horzOverflow="overflow"/>
                </a:tc>
              </a:tr>
              <a:tr h="3278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北大阪急行延伸</a:t>
                      </a:r>
                      <a:endParaRPr kumimoji="1" lang="ja-JP" altLang="en-US" sz="11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91435" marR="91435" marT="45694" marB="45694" horzOverflow="overflow"/>
                </a:tc>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10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千里中央～新箕面</a:t>
                      </a:r>
                      <a:endParaRPr kumimoji="1" lang="en-US" altLang="ja-JP" sz="110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＊北大阪地域と大阪都心との直結</a:t>
                      </a:r>
                      <a:endParaRPr kumimoji="1" lang="en-US" altLang="ja-JP" sz="110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＊拠点形成とセットによる北大阪地域の活性化</a:t>
                      </a:r>
                      <a:endParaRPr kumimoji="1" lang="en-US" altLang="ja-JP" sz="11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tc>
              </a:tr>
              <a:tr h="3278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u="none" strike="noStrike" cap="none" normalizeH="0" baseline="0" smtClean="0">
                          <a:ln>
                            <a:noFill/>
                          </a:ln>
                          <a:solidFill>
                            <a:schemeClr val="tx1"/>
                          </a:solidFill>
                          <a:effectLst/>
                          <a:latin typeface="Meiryo UI" pitchFamily="50" charset="-128"/>
                          <a:ea typeface="Meiryo UI" pitchFamily="50" charset="-128"/>
                          <a:cs typeface="Meiryo UI" pitchFamily="50" charset="-128"/>
                        </a:rPr>
                        <a:t>大阪モノレール延伸</a:t>
                      </a:r>
                      <a:endParaRPr kumimoji="1" lang="ja-JP" altLang="en-US" sz="1100" b="0" i="0" u="none" strike="noStrike" cap="none" normalizeH="0" baseline="0" smtClean="0">
                        <a:ln>
                          <a:noFill/>
                        </a:ln>
                        <a:solidFill>
                          <a:schemeClr val="tx1"/>
                        </a:solidFill>
                        <a:effectLst/>
                        <a:latin typeface="Meiryo UI" pitchFamily="50" charset="-128"/>
                        <a:ea typeface="Meiryo UI" pitchFamily="50" charset="-128"/>
                        <a:cs typeface="Meiryo UI" pitchFamily="50" charset="-128"/>
                      </a:endParaRPr>
                    </a:p>
                  </a:txBody>
                  <a:tcPr marL="91435" marR="91435" marT="45694" marB="45694" horzOverflow="overflow"/>
                </a:tc>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zh-TW" altLang="en-US" sz="110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門真市～瓜生堂</a:t>
                      </a:r>
                      <a:endParaRPr kumimoji="1" lang="en-US" altLang="ja-JP" sz="110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endParaRPr kumimoji="1" lang="en-US" altLang="ja-JP" sz="11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＊環状型鉄道ネットワークの形成</a:t>
                      </a:r>
                      <a:endParaRPr kumimoji="1" lang="en-US" altLang="ja-JP" sz="110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＊交通結節点の形成、都市構造を変革</a:t>
                      </a:r>
                      <a:endParaRPr kumimoji="1" lang="zh-TW" altLang="en-US" sz="11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tc>
              </a:tr>
              <a:tr h="3278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u="none" strike="noStrike" cap="none" normalizeH="0" baseline="0" smtClean="0">
                          <a:ln>
                            <a:noFill/>
                          </a:ln>
                          <a:solidFill>
                            <a:schemeClr val="tx1"/>
                          </a:solidFill>
                          <a:effectLst/>
                          <a:latin typeface="Meiryo UI" pitchFamily="50" charset="-128"/>
                          <a:ea typeface="Meiryo UI" pitchFamily="50" charset="-128"/>
                          <a:cs typeface="Meiryo UI" pitchFamily="50" charset="-128"/>
                        </a:rPr>
                        <a:t>なにわ筋線</a:t>
                      </a:r>
                      <a:endParaRPr kumimoji="1" lang="ja-JP" altLang="en-US" sz="1100" b="0" i="0" u="none" strike="noStrike" cap="none" normalizeH="0" baseline="0" smtClean="0">
                        <a:ln>
                          <a:noFill/>
                        </a:ln>
                        <a:solidFill>
                          <a:schemeClr val="tx1"/>
                        </a:solidFill>
                        <a:effectLst/>
                        <a:latin typeface="Meiryo UI" pitchFamily="50" charset="-128"/>
                        <a:ea typeface="Meiryo UI" pitchFamily="50" charset="-128"/>
                        <a:cs typeface="Meiryo UI" pitchFamily="50" charset="-128"/>
                      </a:endParaRPr>
                    </a:p>
                  </a:txBody>
                  <a:tcPr marL="91435" marR="91435" marT="45694" marB="45694" horzOverflow="overflow"/>
                </a:tc>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zh-TW" altLang="en-US" sz="110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新大阪～</a:t>
                      </a:r>
                      <a:r>
                        <a:rPr kumimoji="1" lang="en-US" altLang="zh-TW" sz="110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JR</a:t>
                      </a:r>
                      <a:r>
                        <a:rPr kumimoji="1" lang="ja-JP" altLang="en-US" sz="110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a:t>
                      </a:r>
                      <a:r>
                        <a:rPr kumimoji="1" lang="zh-TW" altLang="en-US" sz="110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南海難波</a:t>
                      </a:r>
                      <a:endParaRPr kumimoji="1" lang="en-US" altLang="ja-JP" sz="110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＊関空アクセスの強化（</a:t>
                      </a:r>
                      <a:r>
                        <a:rPr kumimoji="1" lang="en-US" altLang="ja-JP" sz="110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JR</a:t>
                      </a:r>
                      <a:r>
                        <a:rPr kumimoji="1" lang="ja-JP" altLang="en-US" sz="1100" u="none" strike="noStrike" cap="none" normalizeH="0" baseline="0" dirty="0" err="1" smtClean="0">
                          <a:ln>
                            <a:noFill/>
                          </a:ln>
                          <a:solidFill>
                            <a:schemeClr val="tx1"/>
                          </a:solidFill>
                          <a:effectLst/>
                          <a:latin typeface="Meiryo UI" pitchFamily="50" charset="-128"/>
                          <a:ea typeface="Meiryo UI" pitchFamily="50" charset="-128"/>
                          <a:cs typeface="Meiryo UI" pitchFamily="50" charset="-128"/>
                        </a:rPr>
                        <a:t>、</a:t>
                      </a:r>
                      <a:r>
                        <a:rPr kumimoji="1" lang="ja-JP" altLang="en-US" sz="110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南海の梅田直結）</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＊大阪都心・国土軸へのアクセス</a:t>
                      </a:r>
                      <a:endParaRPr kumimoji="1" lang="en-US" altLang="ja-JP" sz="11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tc>
              </a:tr>
            </a:tbl>
          </a:graphicData>
        </a:graphic>
      </p:graphicFrame>
      <p:sp>
        <p:nvSpPr>
          <p:cNvPr id="13" name="正方形/長方形 12"/>
          <p:cNvSpPr/>
          <p:nvPr/>
        </p:nvSpPr>
        <p:spPr>
          <a:xfrm>
            <a:off x="581117" y="5171047"/>
            <a:ext cx="432048" cy="1584176"/>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latin typeface="Meiryo UI" pitchFamily="50" charset="-128"/>
                <a:ea typeface="Meiryo UI" pitchFamily="50" charset="-128"/>
                <a:cs typeface="Meiryo UI" pitchFamily="50" charset="-128"/>
              </a:rPr>
              <a:t>公共交通戦略路線</a:t>
            </a:r>
            <a:endParaRPr kumimoji="1" lang="ja-JP" altLang="en-US" sz="1200" b="1" dirty="0">
              <a:latin typeface="Meiryo UI" pitchFamily="50" charset="-128"/>
              <a:ea typeface="Meiryo UI" pitchFamily="50" charset="-128"/>
              <a:cs typeface="Meiryo UI" pitchFamily="50" charset="-128"/>
            </a:endParaRPr>
          </a:p>
        </p:txBody>
      </p:sp>
      <p:cxnSp>
        <p:nvCxnSpPr>
          <p:cNvPr id="15" name="直線コネクタ 14"/>
          <p:cNvCxnSpPr/>
          <p:nvPr/>
        </p:nvCxnSpPr>
        <p:spPr>
          <a:xfrm>
            <a:off x="1037572" y="5459079"/>
            <a:ext cx="75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スライド番号プレースホルダー 2"/>
          <p:cNvSpPr>
            <a:spLocks noGrp="1"/>
          </p:cNvSpPr>
          <p:nvPr>
            <p:ph type="sldNum" sz="quarter" idx="12"/>
          </p:nvPr>
        </p:nvSpPr>
        <p:spPr bwMode="auto">
          <a:xfrm>
            <a:off x="8777288"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38</a:t>
            </a:fld>
            <a:endParaRPr lang="en-US" altLang="ja-JP">
              <a:solidFill>
                <a:srgbClr val="898989"/>
              </a:solidFill>
            </a:endParaRPr>
          </a:p>
        </p:txBody>
      </p:sp>
    </p:spTree>
    <p:extLst>
      <p:ext uri="{BB962C8B-B14F-4D97-AF65-F5344CB8AC3E}">
        <p14:creationId xmlns:p14="http://schemas.microsoft.com/office/powerpoint/2010/main" val="42845171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グループ化 35"/>
          <p:cNvGrpSpPr/>
          <p:nvPr/>
        </p:nvGrpSpPr>
        <p:grpSpPr>
          <a:xfrm>
            <a:off x="3274425" y="648051"/>
            <a:ext cx="4758529" cy="6237333"/>
            <a:chOff x="794273" y="561726"/>
            <a:chExt cx="4392488" cy="6237333"/>
          </a:xfrm>
        </p:grpSpPr>
        <p:grpSp>
          <p:nvGrpSpPr>
            <p:cNvPr id="38" name="グループ化 37"/>
            <p:cNvGrpSpPr/>
            <p:nvPr/>
          </p:nvGrpSpPr>
          <p:grpSpPr>
            <a:xfrm>
              <a:off x="794273" y="561726"/>
              <a:ext cx="4392488" cy="6237333"/>
              <a:chOff x="4137660" y="476672"/>
              <a:chExt cx="4392488" cy="6237333"/>
            </a:xfrm>
          </p:grpSpPr>
          <p:grpSp>
            <p:nvGrpSpPr>
              <p:cNvPr id="43" name="グループ化 42"/>
              <p:cNvGrpSpPr/>
              <p:nvPr/>
            </p:nvGrpSpPr>
            <p:grpSpPr>
              <a:xfrm>
                <a:off x="4137660" y="476672"/>
                <a:ext cx="4392488" cy="6237333"/>
                <a:chOff x="4572000" y="476672"/>
                <a:chExt cx="4392488" cy="6237333"/>
              </a:xfrm>
            </p:grpSpPr>
            <p:grpSp>
              <p:nvGrpSpPr>
                <p:cNvPr id="50" name="グループ化 49"/>
                <p:cNvGrpSpPr/>
                <p:nvPr/>
              </p:nvGrpSpPr>
              <p:grpSpPr>
                <a:xfrm>
                  <a:off x="4572000" y="476672"/>
                  <a:ext cx="4392488" cy="6237333"/>
                  <a:chOff x="323528" y="476672"/>
                  <a:chExt cx="4392488" cy="6237333"/>
                </a:xfrm>
              </p:grpSpPr>
              <p:pic>
                <p:nvPicPr>
                  <p:cNvPr id="62" name="Picture 4" descr="C:\Users\KondoMi\AppData\Local\Microsoft\Windows\Temporary Internet Files\Content.IE5\G69I4OJT\14139400956116[1].pn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323528" y="476672"/>
                    <a:ext cx="4392488" cy="6237333"/>
                  </a:xfrm>
                  <a:prstGeom prst="rect">
                    <a:avLst/>
                  </a:prstGeom>
                  <a:noFill/>
                  <a:ln w="22225">
                    <a:noFill/>
                  </a:ln>
                  <a:extLst>
                    <a:ext uri="{909E8E84-426E-40DD-AFC4-6F175D3DCCD1}">
                      <a14:hiddenFill xmlns:a14="http://schemas.microsoft.com/office/drawing/2010/main">
                        <a:solidFill>
                          <a:srgbClr val="FFFFFF"/>
                        </a:solidFill>
                      </a14:hiddenFill>
                    </a:ext>
                  </a:extLst>
                </p:spPr>
              </p:pic>
              <p:sp>
                <p:nvSpPr>
                  <p:cNvPr id="63" name="フリーフォーム 62"/>
                  <p:cNvSpPr/>
                  <p:nvPr/>
                </p:nvSpPr>
                <p:spPr>
                  <a:xfrm>
                    <a:off x="2363630" y="2750820"/>
                    <a:ext cx="1233011" cy="1411233"/>
                  </a:xfrm>
                  <a:custGeom>
                    <a:avLst/>
                    <a:gdLst>
                      <a:gd name="connsiteX0" fmla="*/ 213360 w 1463040"/>
                      <a:gd name="connsiteY0" fmla="*/ 541020 h 1402080"/>
                      <a:gd name="connsiteX1" fmla="*/ 472440 w 1463040"/>
                      <a:gd name="connsiteY1" fmla="*/ 381000 h 1402080"/>
                      <a:gd name="connsiteX2" fmla="*/ 480060 w 1463040"/>
                      <a:gd name="connsiteY2" fmla="*/ 266700 h 1402080"/>
                      <a:gd name="connsiteX3" fmla="*/ 571500 w 1463040"/>
                      <a:gd name="connsiteY3" fmla="*/ 259080 h 1402080"/>
                      <a:gd name="connsiteX4" fmla="*/ 601980 w 1463040"/>
                      <a:gd name="connsiteY4" fmla="*/ 266700 h 1402080"/>
                      <a:gd name="connsiteX5" fmla="*/ 662940 w 1463040"/>
                      <a:gd name="connsiteY5" fmla="*/ 266700 h 1402080"/>
                      <a:gd name="connsiteX6" fmla="*/ 746760 w 1463040"/>
                      <a:gd name="connsiteY6" fmla="*/ 144780 h 1402080"/>
                      <a:gd name="connsiteX7" fmla="*/ 868680 w 1463040"/>
                      <a:gd name="connsiteY7" fmla="*/ 167640 h 1402080"/>
                      <a:gd name="connsiteX8" fmla="*/ 1043940 w 1463040"/>
                      <a:gd name="connsiteY8" fmla="*/ 114300 h 1402080"/>
                      <a:gd name="connsiteX9" fmla="*/ 1036320 w 1463040"/>
                      <a:gd name="connsiteY9" fmla="*/ 45720 h 1402080"/>
                      <a:gd name="connsiteX10" fmla="*/ 1120140 w 1463040"/>
                      <a:gd name="connsiteY10" fmla="*/ 0 h 1402080"/>
                      <a:gd name="connsiteX11" fmla="*/ 1150620 w 1463040"/>
                      <a:gd name="connsiteY11" fmla="*/ 0 h 1402080"/>
                      <a:gd name="connsiteX12" fmla="*/ 1158240 w 1463040"/>
                      <a:gd name="connsiteY12" fmla="*/ 76200 h 1402080"/>
                      <a:gd name="connsiteX13" fmla="*/ 1226820 w 1463040"/>
                      <a:gd name="connsiteY13" fmla="*/ 99060 h 1402080"/>
                      <a:gd name="connsiteX14" fmla="*/ 1196340 w 1463040"/>
                      <a:gd name="connsiteY14" fmla="*/ 167640 h 1402080"/>
                      <a:gd name="connsiteX15" fmla="*/ 1219200 w 1463040"/>
                      <a:gd name="connsiteY15" fmla="*/ 190500 h 1402080"/>
                      <a:gd name="connsiteX16" fmla="*/ 1181100 w 1463040"/>
                      <a:gd name="connsiteY16" fmla="*/ 297180 h 1402080"/>
                      <a:gd name="connsiteX17" fmla="*/ 1188720 w 1463040"/>
                      <a:gd name="connsiteY17" fmla="*/ 320040 h 1402080"/>
                      <a:gd name="connsiteX18" fmla="*/ 1257300 w 1463040"/>
                      <a:gd name="connsiteY18" fmla="*/ 388620 h 1402080"/>
                      <a:gd name="connsiteX19" fmla="*/ 1379220 w 1463040"/>
                      <a:gd name="connsiteY19" fmla="*/ 403860 h 1402080"/>
                      <a:gd name="connsiteX20" fmla="*/ 1386840 w 1463040"/>
                      <a:gd name="connsiteY20" fmla="*/ 441960 h 1402080"/>
                      <a:gd name="connsiteX21" fmla="*/ 1463040 w 1463040"/>
                      <a:gd name="connsiteY21" fmla="*/ 419100 h 1402080"/>
                      <a:gd name="connsiteX22" fmla="*/ 1432560 w 1463040"/>
                      <a:gd name="connsiteY22" fmla="*/ 495300 h 1402080"/>
                      <a:gd name="connsiteX23" fmla="*/ 1348740 w 1463040"/>
                      <a:gd name="connsiteY23" fmla="*/ 586740 h 1402080"/>
                      <a:gd name="connsiteX24" fmla="*/ 1234440 w 1463040"/>
                      <a:gd name="connsiteY24" fmla="*/ 632460 h 1402080"/>
                      <a:gd name="connsiteX25" fmla="*/ 1226820 w 1463040"/>
                      <a:gd name="connsiteY25" fmla="*/ 723900 h 1402080"/>
                      <a:gd name="connsiteX26" fmla="*/ 1219200 w 1463040"/>
                      <a:gd name="connsiteY26" fmla="*/ 769620 h 1402080"/>
                      <a:gd name="connsiteX27" fmla="*/ 1188720 w 1463040"/>
                      <a:gd name="connsiteY27" fmla="*/ 807720 h 1402080"/>
                      <a:gd name="connsiteX28" fmla="*/ 1226820 w 1463040"/>
                      <a:gd name="connsiteY28" fmla="*/ 845820 h 1402080"/>
                      <a:gd name="connsiteX29" fmla="*/ 1211580 w 1463040"/>
                      <a:gd name="connsiteY29" fmla="*/ 906780 h 1402080"/>
                      <a:gd name="connsiteX30" fmla="*/ 1211580 w 1463040"/>
                      <a:gd name="connsiteY30" fmla="*/ 960120 h 1402080"/>
                      <a:gd name="connsiteX31" fmla="*/ 1310640 w 1463040"/>
                      <a:gd name="connsiteY31" fmla="*/ 1051560 h 1402080"/>
                      <a:gd name="connsiteX32" fmla="*/ 1303020 w 1463040"/>
                      <a:gd name="connsiteY32" fmla="*/ 1135380 h 1402080"/>
                      <a:gd name="connsiteX33" fmla="*/ 1226820 w 1463040"/>
                      <a:gd name="connsiteY33" fmla="*/ 1143000 h 1402080"/>
                      <a:gd name="connsiteX34" fmla="*/ 1379220 w 1463040"/>
                      <a:gd name="connsiteY34" fmla="*/ 1249680 h 1402080"/>
                      <a:gd name="connsiteX35" fmla="*/ 1280160 w 1463040"/>
                      <a:gd name="connsiteY35" fmla="*/ 1402080 h 1402080"/>
                      <a:gd name="connsiteX36" fmla="*/ 1211580 w 1463040"/>
                      <a:gd name="connsiteY36" fmla="*/ 1356360 h 1402080"/>
                      <a:gd name="connsiteX37" fmla="*/ 1097280 w 1463040"/>
                      <a:gd name="connsiteY37" fmla="*/ 1333500 h 1402080"/>
                      <a:gd name="connsiteX38" fmla="*/ 1089660 w 1463040"/>
                      <a:gd name="connsiteY38" fmla="*/ 1303020 h 1402080"/>
                      <a:gd name="connsiteX39" fmla="*/ 1036320 w 1463040"/>
                      <a:gd name="connsiteY39" fmla="*/ 1341120 h 1402080"/>
                      <a:gd name="connsiteX40" fmla="*/ 960120 w 1463040"/>
                      <a:gd name="connsiteY40" fmla="*/ 1356360 h 1402080"/>
                      <a:gd name="connsiteX41" fmla="*/ 853440 w 1463040"/>
                      <a:gd name="connsiteY41" fmla="*/ 1402080 h 1402080"/>
                      <a:gd name="connsiteX42" fmla="*/ 579120 w 1463040"/>
                      <a:gd name="connsiteY42" fmla="*/ 1264920 h 1402080"/>
                      <a:gd name="connsiteX43" fmla="*/ 441960 w 1463040"/>
                      <a:gd name="connsiteY43" fmla="*/ 1249680 h 1402080"/>
                      <a:gd name="connsiteX44" fmla="*/ 396240 w 1463040"/>
                      <a:gd name="connsiteY44" fmla="*/ 1242060 h 1402080"/>
                      <a:gd name="connsiteX45" fmla="*/ 175260 w 1463040"/>
                      <a:gd name="connsiteY45" fmla="*/ 1211580 h 1402080"/>
                      <a:gd name="connsiteX46" fmla="*/ 0 w 1463040"/>
                      <a:gd name="connsiteY46" fmla="*/ 914400 h 1402080"/>
                      <a:gd name="connsiteX47" fmla="*/ 121920 w 1463040"/>
                      <a:gd name="connsiteY47" fmla="*/ 754380 h 1402080"/>
                      <a:gd name="connsiteX48" fmla="*/ 312420 w 1463040"/>
                      <a:gd name="connsiteY48" fmla="*/ 685800 h 1402080"/>
                      <a:gd name="connsiteX49" fmla="*/ 213360 w 1463040"/>
                      <a:gd name="connsiteY49" fmla="*/ 541020 h 1402080"/>
                      <a:gd name="connsiteX0" fmla="*/ 436964 w 1686644"/>
                      <a:gd name="connsiteY0" fmla="*/ 541020 h 1402080"/>
                      <a:gd name="connsiteX1" fmla="*/ 696044 w 1686644"/>
                      <a:gd name="connsiteY1" fmla="*/ 381000 h 1402080"/>
                      <a:gd name="connsiteX2" fmla="*/ 703664 w 1686644"/>
                      <a:gd name="connsiteY2" fmla="*/ 266700 h 1402080"/>
                      <a:gd name="connsiteX3" fmla="*/ 795104 w 1686644"/>
                      <a:gd name="connsiteY3" fmla="*/ 259080 h 1402080"/>
                      <a:gd name="connsiteX4" fmla="*/ 825584 w 1686644"/>
                      <a:gd name="connsiteY4" fmla="*/ 266700 h 1402080"/>
                      <a:gd name="connsiteX5" fmla="*/ 886544 w 1686644"/>
                      <a:gd name="connsiteY5" fmla="*/ 266700 h 1402080"/>
                      <a:gd name="connsiteX6" fmla="*/ 970364 w 1686644"/>
                      <a:gd name="connsiteY6" fmla="*/ 144780 h 1402080"/>
                      <a:gd name="connsiteX7" fmla="*/ 1092284 w 1686644"/>
                      <a:gd name="connsiteY7" fmla="*/ 167640 h 1402080"/>
                      <a:gd name="connsiteX8" fmla="*/ 1267544 w 1686644"/>
                      <a:gd name="connsiteY8" fmla="*/ 114300 h 1402080"/>
                      <a:gd name="connsiteX9" fmla="*/ 1259924 w 1686644"/>
                      <a:gd name="connsiteY9" fmla="*/ 45720 h 1402080"/>
                      <a:gd name="connsiteX10" fmla="*/ 1343744 w 1686644"/>
                      <a:gd name="connsiteY10" fmla="*/ 0 h 1402080"/>
                      <a:gd name="connsiteX11" fmla="*/ 1374224 w 1686644"/>
                      <a:gd name="connsiteY11" fmla="*/ 0 h 1402080"/>
                      <a:gd name="connsiteX12" fmla="*/ 1381844 w 1686644"/>
                      <a:gd name="connsiteY12" fmla="*/ 76200 h 1402080"/>
                      <a:gd name="connsiteX13" fmla="*/ 1450424 w 1686644"/>
                      <a:gd name="connsiteY13" fmla="*/ 99060 h 1402080"/>
                      <a:gd name="connsiteX14" fmla="*/ 1419944 w 1686644"/>
                      <a:gd name="connsiteY14" fmla="*/ 167640 h 1402080"/>
                      <a:gd name="connsiteX15" fmla="*/ 1442804 w 1686644"/>
                      <a:gd name="connsiteY15" fmla="*/ 190500 h 1402080"/>
                      <a:gd name="connsiteX16" fmla="*/ 1404704 w 1686644"/>
                      <a:gd name="connsiteY16" fmla="*/ 297180 h 1402080"/>
                      <a:gd name="connsiteX17" fmla="*/ 1412324 w 1686644"/>
                      <a:gd name="connsiteY17" fmla="*/ 320040 h 1402080"/>
                      <a:gd name="connsiteX18" fmla="*/ 1480904 w 1686644"/>
                      <a:gd name="connsiteY18" fmla="*/ 388620 h 1402080"/>
                      <a:gd name="connsiteX19" fmla="*/ 1602824 w 1686644"/>
                      <a:gd name="connsiteY19" fmla="*/ 403860 h 1402080"/>
                      <a:gd name="connsiteX20" fmla="*/ 1610444 w 1686644"/>
                      <a:gd name="connsiteY20" fmla="*/ 441960 h 1402080"/>
                      <a:gd name="connsiteX21" fmla="*/ 1686644 w 1686644"/>
                      <a:gd name="connsiteY21" fmla="*/ 419100 h 1402080"/>
                      <a:gd name="connsiteX22" fmla="*/ 1656164 w 1686644"/>
                      <a:gd name="connsiteY22" fmla="*/ 495300 h 1402080"/>
                      <a:gd name="connsiteX23" fmla="*/ 1572344 w 1686644"/>
                      <a:gd name="connsiteY23" fmla="*/ 586740 h 1402080"/>
                      <a:gd name="connsiteX24" fmla="*/ 1458044 w 1686644"/>
                      <a:gd name="connsiteY24" fmla="*/ 632460 h 1402080"/>
                      <a:gd name="connsiteX25" fmla="*/ 1450424 w 1686644"/>
                      <a:gd name="connsiteY25" fmla="*/ 723900 h 1402080"/>
                      <a:gd name="connsiteX26" fmla="*/ 1442804 w 1686644"/>
                      <a:gd name="connsiteY26" fmla="*/ 769620 h 1402080"/>
                      <a:gd name="connsiteX27" fmla="*/ 1412324 w 1686644"/>
                      <a:gd name="connsiteY27" fmla="*/ 807720 h 1402080"/>
                      <a:gd name="connsiteX28" fmla="*/ 1450424 w 1686644"/>
                      <a:gd name="connsiteY28" fmla="*/ 845820 h 1402080"/>
                      <a:gd name="connsiteX29" fmla="*/ 1435184 w 1686644"/>
                      <a:gd name="connsiteY29" fmla="*/ 906780 h 1402080"/>
                      <a:gd name="connsiteX30" fmla="*/ 1435184 w 1686644"/>
                      <a:gd name="connsiteY30" fmla="*/ 960120 h 1402080"/>
                      <a:gd name="connsiteX31" fmla="*/ 1534244 w 1686644"/>
                      <a:gd name="connsiteY31" fmla="*/ 1051560 h 1402080"/>
                      <a:gd name="connsiteX32" fmla="*/ 1526624 w 1686644"/>
                      <a:gd name="connsiteY32" fmla="*/ 1135380 h 1402080"/>
                      <a:gd name="connsiteX33" fmla="*/ 1450424 w 1686644"/>
                      <a:gd name="connsiteY33" fmla="*/ 1143000 h 1402080"/>
                      <a:gd name="connsiteX34" fmla="*/ 1602824 w 1686644"/>
                      <a:gd name="connsiteY34" fmla="*/ 1249680 h 1402080"/>
                      <a:gd name="connsiteX35" fmla="*/ 1503764 w 1686644"/>
                      <a:gd name="connsiteY35" fmla="*/ 1402080 h 1402080"/>
                      <a:gd name="connsiteX36" fmla="*/ 1435184 w 1686644"/>
                      <a:gd name="connsiteY36" fmla="*/ 1356360 h 1402080"/>
                      <a:gd name="connsiteX37" fmla="*/ 1320884 w 1686644"/>
                      <a:gd name="connsiteY37" fmla="*/ 1333500 h 1402080"/>
                      <a:gd name="connsiteX38" fmla="*/ 1313264 w 1686644"/>
                      <a:gd name="connsiteY38" fmla="*/ 1303020 h 1402080"/>
                      <a:gd name="connsiteX39" fmla="*/ 1259924 w 1686644"/>
                      <a:gd name="connsiteY39" fmla="*/ 1341120 h 1402080"/>
                      <a:gd name="connsiteX40" fmla="*/ 1183724 w 1686644"/>
                      <a:gd name="connsiteY40" fmla="*/ 1356360 h 1402080"/>
                      <a:gd name="connsiteX41" fmla="*/ 1077044 w 1686644"/>
                      <a:gd name="connsiteY41" fmla="*/ 1402080 h 1402080"/>
                      <a:gd name="connsiteX42" fmla="*/ 802724 w 1686644"/>
                      <a:gd name="connsiteY42" fmla="*/ 1264920 h 1402080"/>
                      <a:gd name="connsiteX43" fmla="*/ 665564 w 1686644"/>
                      <a:gd name="connsiteY43" fmla="*/ 1249680 h 1402080"/>
                      <a:gd name="connsiteX44" fmla="*/ 619844 w 1686644"/>
                      <a:gd name="connsiteY44" fmla="*/ 1242060 h 1402080"/>
                      <a:gd name="connsiteX45" fmla="*/ 398864 w 1686644"/>
                      <a:gd name="connsiteY45" fmla="*/ 1211580 h 1402080"/>
                      <a:gd name="connsiteX46" fmla="*/ 223604 w 1686644"/>
                      <a:gd name="connsiteY46" fmla="*/ 914400 h 1402080"/>
                      <a:gd name="connsiteX47" fmla="*/ 345524 w 1686644"/>
                      <a:gd name="connsiteY47" fmla="*/ 754380 h 1402080"/>
                      <a:gd name="connsiteX48" fmla="*/ 0 w 1686644"/>
                      <a:gd name="connsiteY48" fmla="*/ 606172 h 1402080"/>
                      <a:gd name="connsiteX49" fmla="*/ 436964 w 1686644"/>
                      <a:gd name="connsiteY49" fmla="*/ 541020 h 1402080"/>
                      <a:gd name="connsiteX0" fmla="*/ 436964 w 1686644"/>
                      <a:gd name="connsiteY0" fmla="*/ 541020 h 1402080"/>
                      <a:gd name="connsiteX1" fmla="*/ 696044 w 1686644"/>
                      <a:gd name="connsiteY1" fmla="*/ 381000 h 1402080"/>
                      <a:gd name="connsiteX2" fmla="*/ 703664 w 1686644"/>
                      <a:gd name="connsiteY2" fmla="*/ 266700 h 1402080"/>
                      <a:gd name="connsiteX3" fmla="*/ 795104 w 1686644"/>
                      <a:gd name="connsiteY3" fmla="*/ 259080 h 1402080"/>
                      <a:gd name="connsiteX4" fmla="*/ 825584 w 1686644"/>
                      <a:gd name="connsiteY4" fmla="*/ 266700 h 1402080"/>
                      <a:gd name="connsiteX5" fmla="*/ 886544 w 1686644"/>
                      <a:gd name="connsiteY5" fmla="*/ 266700 h 1402080"/>
                      <a:gd name="connsiteX6" fmla="*/ 970364 w 1686644"/>
                      <a:gd name="connsiteY6" fmla="*/ 144780 h 1402080"/>
                      <a:gd name="connsiteX7" fmla="*/ 1092284 w 1686644"/>
                      <a:gd name="connsiteY7" fmla="*/ 167640 h 1402080"/>
                      <a:gd name="connsiteX8" fmla="*/ 1267544 w 1686644"/>
                      <a:gd name="connsiteY8" fmla="*/ 114300 h 1402080"/>
                      <a:gd name="connsiteX9" fmla="*/ 1259924 w 1686644"/>
                      <a:gd name="connsiteY9" fmla="*/ 45720 h 1402080"/>
                      <a:gd name="connsiteX10" fmla="*/ 1343744 w 1686644"/>
                      <a:gd name="connsiteY10" fmla="*/ 0 h 1402080"/>
                      <a:gd name="connsiteX11" fmla="*/ 1374224 w 1686644"/>
                      <a:gd name="connsiteY11" fmla="*/ 0 h 1402080"/>
                      <a:gd name="connsiteX12" fmla="*/ 1381844 w 1686644"/>
                      <a:gd name="connsiteY12" fmla="*/ 76200 h 1402080"/>
                      <a:gd name="connsiteX13" fmla="*/ 1450424 w 1686644"/>
                      <a:gd name="connsiteY13" fmla="*/ 99060 h 1402080"/>
                      <a:gd name="connsiteX14" fmla="*/ 1419944 w 1686644"/>
                      <a:gd name="connsiteY14" fmla="*/ 167640 h 1402080"/>
                      <a:gd name="connsiteX15" fmla="*/ 1442804 w 1686644"/>
                      <a:gd name="connsiteY15" fmla="*/ 190500 h 1402080"/>
                      <a:gd name="connsiteX16" fmla="*/ 1404704 w 1686644"/>
                      <a:gd name="connsiteY16" fmla="*/ 297180 h 1402080"/>
                      <a:gd name="connsiteX17" fmla="*/ 1412324 w 1686644"/>
                      <a:gd name="connsiteY17" fmla="*/ 320040 h 1402080"/>
                      <a:gd name="connsiteX18" fmla="*/ 1480904 w 1686644"/>
                      <a:gd name="connsiteY18" fmla="*/ 388620 h 1402080"/>
                      <a:gd name="connsiteX19" fmla="*/ 1602824 w 1686644"/>
                      <a:gd name="connsiteY19" fmla="*/ 403860 h 1402080"/>
                      <a:gd name="connsiteX20" fmla="*/ 1610444 w 1686644"/>
                      <a:gd name="connsiteY20" fmla="*/ 441960 h 1402080"/>
                      <a:gd name="connsiteX21" fmla="*/ 1686644 w 1686644"/>
                      <a:gd name="connsiteY21" fmla="*/ 419100 h 1402080"/>
                      <a:gd name="connsiteX22" fmla="*/ 1656164 w 1686644"/>
                      <a:gd name="connsiteY22" fmla="*/ 495300 h 1402080"/>
                      <a:gd name="connsiteX23" fmla="*/ 1572344 w 1686644"/>
                      <a:gd name="connsiteY23" fmla="*/ 586740 h 1402080"/>
                      <a:gd name="connsiteX24" fmla="*/ 1458044 w 1686644"/>
                      <a:gd name="connsiteY24" fmla="*/ 632460 h 1402080"/>
                      <a:gd name="connsiteX25" fmla="*/ 1450424 w 1686644"/>
                      <a:gd name="connsiteY25" fmla="*/ 723900 h 1402080"/>
                      <a:gd name="connsiteX26" fmla="*/ 1442804 w 1686644"/>
                      <a:gd name="connsiteY26" fmla="*/ 769620 h 1402080"/>
                      <a:gd name="connsiteX27" fmla="*/ 1412324 w 1686644"/>
                      <a:gd name="connsiteY27" fmla="*/ 807720 h 1402080"/>
                      <a:gd name="connsiteX28" fmla="*/ 1450424 w 1686644"/>
                      <a:gd name="connsiteY28" fmla="*/ 845820 h 1402080"/>
                      <a:gd name="connsiteX29" fmla="*/ 1435184 w 1686644"/>
                      <a:gd name="connsiteY29" fmla="*/ 906780 h 1402080"/>
                      <a:gd name="connsiteX30" fmla="*/ 1435184 w 1686644"/>
                      <a:gd name="connsiteY30" fmla="*/ 960120 h 1402080"/>
                      <a:gd name="connsiteX31" fmla="*/ 1534244 w 1686644"/>
                      <a:gd name="connsiteY31" fmla="*/ 1051560 h 1402080"/>
                      <a:gd name="connsiteX32" fmla="*/ 1526624 w 1686644"/>
                      <a:gd name="connsiteY32" fmla="*/ 1135380 h 1402080"/>
                      <a:gd name="connsiteX33" fmla="*/ 1450424 w 1686644"/>
                      <a:gd name="connsiteY33" fmla="*/ 1143000 h 1402080"/>
                      <a:gd name="connsiteX34" fmla="*/ 1602824 w 1686644"/>
                      <a:gd name="connsiteY34" fmla="*/ 1249680 h 1402080"/>
                      <a:gd name="connsiteX35" fmla="*/ 1503764 w 1686644"/>
                      <a:gd name="connsiteY35" fmla="*/ 1402080 h 1402080"/>
                      <a:gd name="connsiteX36" fmla="*/ 1435184 w 1686644"/>
                      <a:gd name="connsiteY36" fmla="*/ 1356360 h 1402080"/>
                      <a:gd name="connsiteX37" fmla="*/ 1320884 w 1686644"/>
                      <a:gd name="connsiteY37" fmla="*/ 1333500 h 1402080"/>
                      <a:gd name="connsiteX38" fmla="*/ 1313264 w 1686644"/>
                      <a:gd name="connsiteY38" fmla="*/ 1303020 h 1402080"/>
                      <a:gd name="connsiteX39" fmla="*/ 1259924 w 1686644"/>
                      <a:gd name="connsiteY39" fmla="*/ 1341120 h 1402080"/>
                      <a:gd name="connsiteX40" fmla="*/ 1183724 w 1686644"/>
                      <a:gd name="connsiteY40" fmla="*/ 1356360 h 1402080"/>
                      <a:gd name="connsiteX41" fmla="*/ 1077044 w 1686644"/>
                      <a:gd name="connsiteY41" fmla="*/ 1402080 h 1402080"/>
                      <a:gd name="connsiteX42" fmla="*/ 802724 w 1686644"/>
                      <a:gd name="connsiteY42" fmla="*/ 1264920 h 1402080"/>
                      <a:gd name="connsiteX43" fmla="*/ 665564 w 1686644"/>
                      <a:gd name="connsiteY43" fmla="*/ 1249680 h 1402080"/>
                      <a:gd name="connsiteX44" fmla="*/ 619844 w 1686644"/>
                      <a:gd name="connsiteY44" fmla="*/ 1242060 h 1402080"/>
                      <a:gd name="connsiteX45" fmla="*/ 354563 w 1686644"/>
                      <a:gd name="connsiteY45" fmla="*/ 1237749 h 1402080"/>
                      <a:gd name="connsiteX46" fmla="*/ 223604 w 1686644"/>
                      <a:gd name="connsiteY46" fmla="*/ 914400 h 1402080"/>
                      <a:gd name="connsiteX47" fmla="*/ 345524 w 1686644"/>
                      <a:gd name="connsiteY47" fmla="*/ 754380 h 1402080"/>
                      <a:gd name="connsiteX48" fmla="*/ 0 w 1686644"/>
                      <a:gd name="connsiteY48" fmla="*/ 606172 h 1402080"/>
                      <a:gd name="connsiteX49" fmla="*/ 436964 w 1686644"/>
                      <a:gd name="connsiteY49" fmla="*/ 541020 h 1402080"/>
                      <a:gd name="connsiteX0" fmla="*/ 441960 w 1691640"/>
                      <a:gd name="connsiteY0" fmla="*/ 541020 h 1402080"/>
                      <a:gd name="connsiteX1" fmla="*/ 701040 w 1691640"/>
                      <a:gd name="connsiteY1" fmla="*/ 381000 h 1402080"/>
                      <a:gd name="connsiteX2" fmla="*/ 708660 w 1691640"/>
                      <a:gd name="connsiteY2" fmla="*/ 266700 h 1402080"/>
                      <a:gd name="connsiteX3" fmla="*/ 800100 w 1691640"/>
                      <a:gd name="connsiteY3" fmla="*/ 259080 h 1402080"/>
                      <a:gd name="connsiteX4" fmla="*/ 830580 w 1691640"/>
                      <a:gd name="connsiteY4" fmla="*/ 266700 h 1402080"/>
                      <a:gd name="connsiteX5" fmla="*/ 891540 w 1691640"/>
                      <a:gd name="connsiteY5" fmla="*/ 266700 h 1402080"/>
                      <a:gd name="connsiteX6" fmla="*/ 975360 w 1691640"/>
                      <a:gd name="connsiteY6" fmla="*/ 144780 h 1402080"/>
                      <a:gd name="connsiteX7" fmla="*/ 1097280 w 1691640"/>
                      <a:gd name="connsiteY7" fmla="*/ 167640 h 1402080"/>
                      <a:gd name="connsiteX8" fmla="*/ 1272540 w 1691640"/>
                      <a:gd name="connsiteY8" fmla="*/ 114300 h 1402080"/>
                      <a:gd name="connsiteX9" fmla="*/ 1264920 w 1691640"/>
                      <a:gd name="connsiteY9" fmla="*/ 45720 h 1402080"/>
                      <a:gd name="connsiteX10" fmla="*/ 1348740 w 1691640"/>
                      <a:gd name="connsiteY10" fmla="*/ 0 h 1402080"/>
                      <a:gd name="connsiteX11" fmla="*/ 1379220 w 1691640"/>
                      <a:gd name="connsiteY11" fmla="*/ 0 h 1402080"/>
                      <a:gd name="connsiteX12" fmla="*/ 1386840 w 1691640"/>
                      <a:gd name="connsiteY12" fmla="*/ 76200 h 1402080"/>
                      <a:gd name="connsiteX13" fmla="*/ 1455420 w 1691640"/>
                      <a:gd name="connsiteY13" fmla="*/ 99060 h 1402080"/>
                      <a:gd name="connsiteX14" fmla="*/ 1424940 w 1691640"/>
                      <a:gd name="connsiteY14" fmla="*/ 167640 h 1402080"/>
                      <a:gd name="connsiteX15" fmla="*/ 1447800 w 1691640"/>
                      <a:gd name="connsiteY15" fmla="*/ 190500 h 1402080"/>
                      <a:gd name="connsiteX16" fmla="*/ 1409700 w 1691640"/>
                      <a:gd name="connsiteY16" fmla="*/ 297180 h 1402080"/>
                      <a:gd name="connsiteX17" fmla="*/ 1417320 w 1691640"/>
                      <a:gd name="connsiteY17" fmla="*/ 320040 h 1402080"/>
                      <a:gd name="connsiteX18" fmla="*/ 1485900 w 1691640"/>
                      <a:gd name="connsiteY18" fmla="*/ 388620 h 1402080"/>
                      <a:gd name="connsiteX19" fmla="*/ 1607820 w 1691640"/>
                      <a:gd name="connsiteY19" fmla="*/ 403860 h 1402080"/>
                      <a:gd name="connsiteX20" fmla="*/ 1615440 w 1691640"/>
                      <a:gd name="connsiteY20" fmla="*/ 441960 h 1402080"/>
                      <a:gd name="connsiteX21" fmla="*/ 1691640 w 1691640"/>
                      <a:gd name="connsiteY21" fmla="*/ 419100 h 1402080"/>
                      <a:gd name="connsiteX22" fmla="*/ 1661160 w 1691640"/>
                      <a:gd name="connsiteY22" fmla="*/ 495300 h 1402080"/>
                      <a:gd name="connsiteX23" fmla="*/ 1577340 w 1691640"/>
                      <a:gd name="connsiteY23" fmla="*/ 586740 h 1402080"/>
                      <a:gd name="connsiteX24" fmla="*/ 1463040 w 1691640"/>
                      <a:gd name="connsiteY24" fmla="*/ 632460 h 1402080"/>
                      <a:gd name="connsiteX25" fmla="*/ 1455420 w 1691640"/>
                      <a:gd name="connsiteY25" fmla="*/ 723900 h 1402080"/>
                      <a:gd name="connsiteX26" fmla="*/ 1447800 w 1691640"/>
                      <a:gd name="connsiteY26" fmla="*/ 769620 h 1402080"/>
                      <a:gd name="connsiteX27" fmla="*/ 1417320 w 1691640"/>
                      <a:gd name="connsiteY27" fmla="*/ 807720 h 1402080"/>
                      <a:gd name="connsiteX28" fmla="*/ 1455420 w 1691640"/>
                      <a:gd name="connsiteY28" fmla="*/ 845820 h 1402080"/>
                      <a:gd name="connsiteX29" fmla="*/ 1440180 w 1691640"/>
                      <a:gd name="connsiteY29" fmla="*/ 906780 h 1402080"/>
                      <a:gd name="connsiteX30" fmla="*/ 1440180 w 1691640"/>
                      <a:gd name="connsiteY30" fmla="*/ 960120 h 1402080"/>
                      <a:gd name="connsiteX31" fmla="*/ 1539240 w 1691640"/>
                      <a:gd name="connsiteY31" fmla="*/ 1051560 h 1402080"/>
                      <a:gd name="connsiteX32" fmla="*/ 1531620 w 1691640"/>
                      <a:gd name="connsiteY32" fmla="*/ 1135380 h 1402080"/>
                      <a:gd name="connsiteX33" fmla="*/ 1455420 w 1691640"/>
                      <a:gd name="connsiteY33" fmla="*/ 1143000 h 1402080"/>
                      <a:gd name="connsiteX34" fmla="*/ 1607820 w 1691640"/>
                      <a:gd name="connsiteY34" fmla="*/ 1249680 h 1402080"/>
                      <a:gd name="connsiteX35" fmla="*/ 1508760 w 1691640"/>
                      <a:gd name="connsiteY35" fmla="*/ 1402080 h 1402080"/>
                      <a:gd name="connsiteX36" fmla="*/ 1440180 w 1691640"/>
                      <a:gd name="connsiteY36" fmla="*/ 1356360 h 1402080"/>
                      <a:gd name="connsiteX37" fmla="*/ 1325880 w 1691640"/>
                      <a:gd name="connsiteY37" fmla="*/ 1333500 h 1402080"/>
                      <a:gd name="connsiteX38" fmla="*/ 1318260 w 1691640"/>
                      <a:gd name="connsiteY38" fmla="*/ 1303020 h 1402080"/>
                      <a:gd name="connsiteX39" fmla="*/ 1264920 w 1691640"/>
                      <a:gd name="connsiteY39" fmla="*/ 1341120 h 1402080"/>
                      <a:gd name="connsiteX40" fmla="*/ 1188720 w 1691640"/>
                      <a:gd name="connsiteY40" fmla="*/ 1356360 h 1402080"/>
                      <a:gd name="connsiteX41" fmla="*/ 1082040 w 1691640"/>
                      <a:gd name="connsiteY41" fmla="*/ 1402080 h 1402080"/>
                      <a:gd name="connsiteX42" fmla="*/ 807720 w 1691640"/>
                      <a:gd name="connsiteY42" fmla="*/ 1264920 h 1402080"/>
                      <a:gd name="connsiteX43" fmla="*/ 670560 w 1691640"/>
                      <a:gd name="connsiteY43" fmla="*/ 1249680 h 1402080"/>
                      <a:gd name="connsiteX44" fmla="*/ 624840 w 1691640"/>
                      <a:gd name="connsiteY44" fmla="*/ 1242060 h 1402080"/>
                      <a:gd name="connsiteX45" fmla="*/ 359559 w 1691640"/>
                      <a:gd name="connsiteY45" fmla="*/ 1237749 h 1402080"/>
                      <a:gd name="connsiteX46" fmla="*/ 0 w 1691640"/>
                      <a:gd name="connsiteY46" fmla="*/ 1254125 h 1402080"/>
                      <a:gd name="connsiteX47" fmla="*/ 350520 w 1691640"/>
                      <a:gd name="connsiteY47" fmla="*/ 754380 h 1402080"/>
                      <a:gd name="connsiteX48" fmla="*/ 4996 w 1691640"/>
                      <a:gd name="connsiteY48" fmla="*/ 606172 h 1402080"/>
                      <a:gd name="connsiteX49" fmla="*/ 441960 w 1691640"/>
                      <a:gd name="connsiteY49" fmla="*/ 541020 h 1402080"/>
                      <a:gd name="connsiteX0" fmla="*/ 441960 w 1691640"/>
                      <a:gd name="connsiteY0" fmla="*/ 541020 h 1402080"/>
                      <a:gd name="connsiteX1" fmla="*/ 701040 w 1691640"/>
                      <a:gd name="connsiteY1" fmla="*/ 381000 h 1402080"/>
                      <a:gd name="connsiteX2" fmla="*/ 708660 w 1691640"/>
                      <a:gd name="connsiteY2" fmla="*/ 266700 h 1402080"/>
                      <a:gd name="connsiteX3" fmla="*/ 800100 w 1691640"/>
                      <a:gd name="connsiteY3" fmla="*/ 259080 h 1402080"/>
                      <a:gd name="connsiteX4" fmla="*/ 830580 w 1691640"/>
                      <a:gd name="connsiteY4" fmla="*/ 266700 h 1402080"/>
                      <a:gd name="connsiteX5" fmla="*/ 891540 w 1691640"/>
                      <a:gd name="connsiteY5" fmla="*/ 266700 h 1402080"/>
                      <a:gd name="connsiteX6" fmla="*/ 975360 w 1691640"/>
                      <a:gd name="connsiteY6" fmla="*/ 144780 h 1402080"/>
                      <a:gd name="connsiteX7" fmla="*/ 1097280 w 1691640"/>
                      <a:gd name="connsiteY7" fmla="*/ 167640 h 1402080"/>
                      <a:gd name="connsiteX8" fmla="*/ 1272540 w 1691640"/>
                      <a:gd name="connsiteY8" fmla="*/ 114300 h 1402080"/>
                      <a:gd name="connsiteX9" fmla="*/ 1264920 w 1691640"/>
                      <a:gd name="connsiteY9" fmla="*/ 45720 h 1402080"/>
                      <a:gd name="connsiteX10" fmla="*/ 1348740 w 1691640"/>
                      <a:gd name="connsiteY10" fmla="*/ 0 h 1402080"/>
                      <a:gd name="connsiteX11" fmla="*/ 1379220 w 1691640"/>
                      <a:gd name="connsiteY11" fmla="*/ 0 h 1402080"/>
                      <a:gd name="connsiteX12" fmla="*/ 1386840 w 1691640"/>
                      <a:gd name="connsiteY12" fmla="*/ 76200 h 1402080"/>
                      <a:gd name="connsiteX13" fmla="*/ 1455420 w 1691640"/>
                      <a:gd name="connsiteY13" fmla="*/ 99060 h 1402080"/>
                      <a:gd name="connsiteX14" fmla="*/ 1424940 w 1691640"/>
                      <a:gd name="connsiteY14" fmla="*/ 167640 h 1402080"/>
                      <a:gd name="connsiteX15" fmla="*/ 1447800 w 1691640"/>
                      <a:gd name="connsiteY15" fmla="*/ 190500 h 1402080"/>
                      <a:gd name="connsiteX16" fmla="*/ 1409700 w 1691640"/>
                      <a:gd name="connsiteY16" fmla="*/ 297180 h 1402080"/>
                      <a:gd name="connsiteX17" fmla="*/ 1417320 w 1691640"/>
                      <a:gd name="connsiteY17" fmla="*/ 320040 h 1402080"/>
                      <a:gd name="connsiteX18" fmla="*/ 1485900 w 1691640"/>
                      <a:gd name="connsiteY18" fmla="*/ 388620 h 1402080"/>
                      <a:gd name="connsiteX19" fmla="*/ 1607820 w 1691640"/>
                      <a:gd name="connsiteY19" fmla="*/ 403860 h 1402080"/>
                      <a:gd name="connsiteX20" fmla="*/ 1615440 w 1691640"/>
                      <a:gd name="connsiteY20" fmla="*/ 441960 h 1402080"/>
                      <a:gd name="connsiteX21" fmla="*/ 1691640 w 1691640"/>
                      <a:gd name="connsiteY21" fmla="*/ 419100 h 1402080"/>
                      <a:gd name="connsiteX22" fmla="*/ 1661160 w 1691640"/>
                      <a:gd name="connsiteY22" fmla="*/ 495300 h 1402080"/>
                      <a:gd name="connsiteX23" fmla="*/ 1577340 w 1691640"/>
                      <a:gd name="connsiteY23" fmla="*/ 586740 h 1402080"/>
                      <a:gd name="connsiteX24" fmla="*/ 1463040 w 1691640"/>
                      <a:gd name="connsiteY24" fmla="*/ 632460 h 1402080"/>
                      <a:gd name="connsiteX25" fmla="*/ 1455420 w 1691640"/>
                      <a:gd name="connsiteY25" fmla="*/ 723900 h 1402080"/>
                      <a:gd name="connsiteX26" fmla="*/ 1447800 w 1691640"/>
                      <a:gd name="connsiteY26" fmla="*/ 769620 h 1402080"/>
                      <a:gd name="connsiteX27" fmla="*/ 1417320 w 1691640"/>
                      <a:gd name="connsiteY27" fmla="*/ 807720 h 1402080"/>
                      <a:gd name="connsiteX28" fmla="*/ 1455420 w 1691640"/>
                      <a:gd name="connsiteY28" fmla="*/ 845820 h 1402080"/>
                      <a:gd name="connsiteX29" fmla="*/ 1440180 w 1691640"/>
                      <a:gd name="connsiteY29" fmla="*/ 906780 h 1402080"/>
                      <a:gd name="connsiteX30" fmla="*/ 1440180 w 1691640"/>
                      <a:gd name="connsiteY30" fmla="*/ 960120 h 1402080"/>
                      <a:gd name="connsiteX31" fmla="*/ 1539240 w 1691640"/>
                      <a:gd name="connsiteY31" fmla="*/ 1051560 h 1402080"/>
                      <a:gd name="connsiteX32" fmla="*/ 1531620 w 1691640"/>
                      <a:gd name="connsiteY32" fmla="*/ 1135380 h 1402080"/>
                      <a:gd name="connsiteX33" fmla="*/ 1455420 w 1691640"/>
                      <a:gd name="connsiteY33" fmla="*/ 1143000 h 1402080"/>
                      <a:gd name="connsiteX34" fmla="*/ 1607820 w 1691640"/>
                      <a:gd name="connsiteY34" fmla="*/ 1249680 h 1402080"/>
                      <a:gd name="connsiteX35" fmla="*/ 1508760 w 1691640"/>
                      <a:gd name="connsiteY35" fmla="*/ 1402080 h 1402080"/>
                      <a:gd name="connsiteX36" fmla="*/ 1440180 w 1691640"/>
                      <a:gd name="connsiteY36" fmla="*/ 1356360 h 1402080"/>
                      <a:gd name="connsiteX37" fmla="*/ 1325880 w 1691640"/>
                      <a:gd name="connsiteY37" fmla="*/ 1333500 h 1402080"/>
                      <a:gd name="connsiteX38" fmla="*/ 1318260 w 1691640"/>
                      <a:gd name="connsiteY38" fmla="*/ 1303020 h 1402080"/>
                      <a:gd name="connsiteX39" fmla="*/ 1264920 w 1691640"/>
                      <a:gd name="connsiteY39" fmla="*/ 1341120 h 1402080"/>
                      <a:gd name="connsiteX40" fmla="*/ 1188720 w 1691640"/>
                      <a:gd name="connsiteY40" fmla="*/ 1356360 h 1402080"/>
                      <a:gd name="connsiteX41" fmla="*/ 1082040 w 1691640"/>
                      <a:gd name="connsiteY41" fmla="*/ 1402080 h 1402080"/>
                      <a:gd name="connsiteX42" fmla="*/ 807720 w 1691640"/>
                      <a:gd name="connsiteY42" fmla="*/ 1264920 h 1402080"/>
                      <a:gd name="connsiteX43" fmla="*/ 670560 w 1691640"/>
                      <a:gd name="connsiteY43" fmla="*/ 1249680 h 1402080"/>
                      <a:gd name="connsiteX44" fmla="*/ 624840 w 1691640"/>
                      <a:gd name="connsiteY44" fmla="*/ 1242060 h 1402080"/>
                      <a:gd name="connsiteX45" fmla="*/ 359559 w 1691640"/>
                      <a:gd name="connsiteY45" fmla="*/ 1237749 h 1402080"/>
                      <a:gd name="connsiteX46" fmla="*/ 0 w 1691640"/>
                      <a:gd name="connsiteY46" fmla="*/ 1254125 h 1402080"/>
                      <a:gd name="connsiteX47" fmla="*/ 17145 w 1691640"/>
                      <a:gd name="connsiteY47" fmla="*/ 741680 h 1402080"/>
                      <a:gd name="connsiteX48" fmla="*/ 4996 w 1691640"/>
                      <a:gd name="connsiteY48" fmla="*/ 606172 h 1402080"/>
                      <a:gd name="connsiteX49" fmla="*/ 441960 w 1691640"/>
                      <a:gd name="connsiteY49" fmla="*/ 541020 h 1402080"/>
                      <a:gd name="connsiteX0" fmla="*/ 441960 w 1691640"/>
                      <a:gd name="connsiteY0" fmla="*/ 541020 h 1402080"/>
                      <a:gd name="connsiteX1" fmla="*/ 701040 w 1691640"/>
                      <a:gd name="connsiteY1" fmla="*/ 381000 h 1402080"/>
                      <a:gd name="connsiteX2" fmla="*/ 708660 w 1691640"/>
                      <a:gd name="connsiteY2" fmla="*/ 266700 h 1402080"/>
                      <a:gd name="connsiteX3" fmla="*/ 800100 w 1691640"/>
                      <a:gd name="connsiteY3" fmla="*/ 259080 h 1402080"/>
                      <a:gd name="connsiteX4" fmla="*/ 830580 w 1691640"/>
                      <a:gd name="connsiteY4" fmla="*/ 266700 h 1402080"/>
                      <a:gd name="connsiteX5" fmla="*/ 891540 w 1691640"/>
                      <a:gd name="connsiteY5" fmla="*/ 266700 h 1402080"/>
                      <a:gd name="connsiteX6" fmla="*/ 975360 w 1691640"/>
                      <a:gd name="connsiteY6" fmla="*/ 144780 h 1402080"/>
                      <a:gd name="connsiteX7" fmla="*/ 1097280 w 1691640"/>
                      <a:gd name="connsiteY7" fmla="*/ 167640 h 1402080"/>
                      <a:gd name="connsiteX8" fmla="*/ 1272540 w 1691640"/>
                      <a:gd name="connsiteY8" fmla="*/ 114300 h 1402080"/>
                      <a:gd name="connsiteX9" fmla="*/ 1264920 w 1691640"/>
                      <a:gd name="connsiteY9" fmla="*/ 45720 h 1402080"/>
                      <a:gd name="connsiteX10" fmla="*/ 1348740 w 1691640"/>
                      <a:gd name="connsiteY10" fmla="*/ 0 h 1402080"/>
                      <a:gd name="connsiteX11" fmla="*/ 1379220 w 1691640"/>
                      <a:gd name="connsiteY11" fmla="*/ 0 h 1402080"/>
                      <a:gd name="connsiteX12" fmla="*/ 1386840 w 1691640"/>
                      <a:gd name="connsiteY12" fmla="*/ 76200 h 1402080"/>
                      <a:gd name="connsiteX13" fmla="*/ 1455420 w 1691640"/>
                      <a:gd name="connsiteY13" fmla="*/ 99060 h 1402080"/>
                      <a:gd name="connsiteX14" fmla="*/ 1424940 w 1691640"/>
                      <a:gd name="connsiteY14" fmla="*/ 167640 h 1402080"/>
                      <a:gd name="connsiteX15" fmla="*/ 1447800 w 1691640"/>
                      <a:gd name="connsiteY15" fmla="*/ 190500 h 1402080"/>
                      <a:gd name="connsiteX16" fmla="*/ 1409700 w 1691640"/>
                      <a:gd name="connsiteY16" fmla="*/ 297180 h 1402080"/>
                      <a:gd name="connsiteX17" fmla="*/ 1417320 w 1691640"/>
                      <a:gd name="connsiteY17" fmla="*/ 320040 h 1402080"/>
                      <a:gd name="connsiteX18" fmla="*/ 1485900 w 1691640"/>
                      <a:gd name="connsiteY18" fmla="*/ 388620 h 1402080"/>
                      <a:gd name="connsiteX19" fmla="*/ 1607820 w 1691640"/>
                      <a:gd name="connsiteY19" fmla="*/ 403860 h 1402080"/>
                      <a:gd name="connsiteX20" fmla="*/ 1615440 w 1691640"/>
                      <a:gd name="connsiteY20" fmla="*/ 441960 h 1402080"/>
                      <a:gd name="connsiteX21" fmla="*/ 1691640 w 1691640"/>
                      <a:gd name="connsiteY21" fmla="*/ 419100 h 1402080"/>
                      <a:gd name="connsiteX22" fmla="*/ 1661160 w 1691640"/>
                      <a:gd name="connsiteY22" fmla="*/ 495300 h 1402080"/>
                      <a:gd name="connsiteX23" fmla="*/ 1577340 w 1691640"/>
                      <a:gd name="connsiteY23" fmla="*/ 586740 h 1402080"/>
                      <a:gd name="connsiteX24" fmla="*/ 1463040 w 1691640"/>
                      <a:gd name="connsiteY24" fmla="*/ 632460 h 1402080"/>
                      <a:gd name="connsiteX25" fmla="*/ 1455420 w 1691640"/>
                      <a:gd name="connsiteY25" fmla="*/ 723900 h 1402080"/>
                      <a:gd name="connsiteX26" fmla="*/ 1447800 w 1691640"/>
                      <a:gd name="connsiteY26" fmla="*/ 769620 h 1402080"/>
                      <a:gd name="connsiteX27" fmla="*/ 1417320 w 1691640"/>
                      <a:gd name="connsiteY27" fmla="*/ 807720 h 1402080"/>
                      <a:gd name="connsiteX28" fmla="*/ 1455420 w 1691640"/>
                      <a:gd name="connsiteY28" fmla="*/ 845820 h 1402080"/>
                      <a:gd name="connsiteX29" fmla="*/ 1440180 w 1691640"/>
                      <a:gd name="connsiteY29" fmla="*/ 906780 h 1402080"/>
                      <a:gd name="connsiteX30" fmla="*/ 1440180 w 1691640"/>
                      <a:gd name="connsiteY30" fmla="*/ 960120 h 1402080"/>
                      <a:gd name="connsiteX31" fmla="*/ 1539240 w 1691640"/>
                      <a:gd name="connsiteY31" fmla="*/ 1051560 h 1402080"/>
                      <a:gd name="connsiteX32" fmla="*/ 1531620 w 1691640"/>
                      <a:gd name="connsiteY32" fmla="*/ 1135380 h 1402080"/>
                      <a:gd name="connsiteX33" fmla="*/ 1455420 w 1691640"/>
                      <a:gd name="connsiteY33" fmla="*/ 1143000 h 1402080"/>
                      <a:gd name="connsiteX34" fmla="*/ 1607820 w 1691640"/>
                      <a:gd name="connsiteY34" fmla="*/ 1249680 h 1402080"/>
                      <a:gd name="connsiteX35" fmla="*/ 1508760 w 1691640"/>
                      <a:gd name="connsiteY35" fmla="*/ 1402080 h 1402080"/>
                      <a:gd name="connsiteX36" fmla="*/ 1440180 w 1691640"/>
                      <a:gd name="connsiteY36" fmla="*/ 1356360 h 1402080"/>
                      <a:gd name="connsiteX37" fmla="*/ 1325880 w 1691640"/>
                      <a:gd name="connsiteY37" fmla="*/ 1333500 h 1402080"/>
                      <a:gd name="connsiteX38" fmla="*/ 1318260 w 1691640"/>
                      <a:gd name="connsiteY38" fmla="*/ 1303020 h 1402080"/>
                      <a:gd name="connsiteX39" fmla="*/ 1264920 w 1691640"/>
                      <a:gd name="connsiteY39" fmla="*/ 1341120 h 1402080"/>
                      <a:gd name="connsiteX40" fmla="*/ 1188720 w 1691640"/>
                      <a:gd name="connsiteY40" fmla="*/ 1356360 h 1402080"/>
                      <a:gd name="connsiteX41" fmla="*/ 1082040 w 1691640"/>
                      <a:gd name="connsiteY41" fmla="*/ 1402080 h 1402080"/>
                      <a:gd name="connsiteX42" fmla="*/ 807720 w 1691640"/>
                      <a:gd name="connsiteY42" fmla="*/ 1264920 h 1402080"/>
                      <a:gd name="connsiteX43" fmla="*/ 670560 w 1691640"/>
                      <a:gd name="connsiteY43" fmla="*/ 1249680 h 1402080"/>
                      <a:gd name="connsiteX44" fmla="*/ 624840 w 1691640"/>
                      <a:gd name="connsiteY44" fmla="*/ 1242060 h 1402080"/>
                      <a:gd name="connsiteX45" fmla="*/ 359559 w 1691640"/>
                      <a:gd name="connsiteY45" fmla="*/ 1237749 h 1402080"/>
                      <a:gd name="connsiteX46" fmla="*/ 0 w 1691640"/>
                      <a:gd name="connsiteY46" fmla="*/ 1254125 h 1402080"/>
                      <a:gd name="connsiteX47" fmla="*/ 17145 w 1691640"/>
                      <a:gd name="connsiteY47" fmla="*/ 741680 h 1402080"/>
                      <a:gd name="connsiteX48" fmla="*/ 481643 w 1691640"/>
                      <a:gd name="connsiteY48" fmla="*/ 611505 h 1402080"/>
                      <a:gd name="connsiteX49" fmla="*/ 441960 w 1691640"/>
                      <a:gd name="connsiteY49" fmla="*/ 541020 h 1402080"/>
                      <a:gd name="connsiteX0" fmla="*/ 441960 w 1691640"/>
                      <a:gd name="connsiteY0" fmla="*/ 541020 h 1402080"/>
                      <a:gd name="connsiteX1" fmla="*/ 701040 w 1691640"/>
                      <a:gd name="connsiteY1" fmla="*/ 381000 h 1402080"/>
                      <a:gd name="connsiteX2" fmla="*/ 708660 w 1691640"/>
                      <a:gd name="connsiteY2" fmla="*/ 266700 h 1402080"/>
                      <a:gd name="connsiteX3" fmla="*/ 800100 w 1691640"/>
                      <a:gd name="connsiteY3" fmla="*/ 259080 h 1402080"/>
                      <a:gd name="connsiteX4" fmla="*/ 830580 w 1691640"/>
                      <a:gd name="connsiteY4" fmla="*/ 266700 h 1402080"/>
                      <a:gd name="connsiteX5" fmla="*/ 891540 w 1691640"/>
                      <a:gd name="connsiteY5" fmla="*/ 266700 h 1402080"/>
                      <a:gd name="connsiteX6" fmla="*/ 975360 w 1691640"/>
                      <a:gd name="connsiteY6" fmla="*/ 144780 h 1402080"/>
                      <a:gd name="connsiteX7" fmla="*/ 1097280 w 1691640"/>
                      <a:gd name="connsiteY7" fmla="*/ 167640 h 1402080"/>
                      <a:gd name="connsiteX8" fmla="*/ 1272540 w 1691640"/>
                      <a:gd name="connsiteY8" fmla="*/ 114300 h 1402080"/>
                      <a:gd name="connsiteX9" fmla="*/ 1264920 w 1691640"/>
                      <a:gd name="connsiteY9" fmla="*/ 45720 h 1402080"/>
                      <a:gd name="connsiteX10" fmla="*/ 1348740 w 1691640"/>
                      <a:gd name="connsiteY10" fmla="*/ 0 h 1402080"/>
                      <a:gd name="connsiteX11" fmla="*/ 1379220 w 1691640"/>
                      <a:gd name="connsiteY11" fmla="*/ 0 h 1402080"/>
                      <a:gd name="connsiteX12" fmla="*/ 1386840 w 1691640"/>
                      <a:gd name="connsiteY12" fmla="*/ 76200 h 1402080"/>
                      <a:gd name="connsiteX13" fmla="*/ 1455420 w 1691640"/>
                      <a:gd name="connsiteY13" fmla="*/ 99060 h 1402080"/>
                      <a:gd name="connsiteX14" fmla="*/ 1424940 w 1691640"/>
                      <a:gd name="connsiteY14" fmla="*/ 167640 h 1402080"/>
                      <a:gd name="connsiteX15" fmla="*/ 1447800 w 1691640"/>
                      <a:gd name="connsiteY15" fmla="*/ 190500 h 1402080"/>
                      <a:gd name="connsiteX16" fmla="*/ 1409700 w 1691640"/>
                      <a:gd name="connsiteY16" fmla="*/ 297180 h 1402080"/>
                      <a:gd name="connsiteX17" fmla="*/ 1417320 w 1691640"/>
                      <a:gd name="connsiteY17" fmla="*/ 320040 h 1402080"/>
                      <a:gd name="connsiteX18" fmla="*/ 1485900 w 1691640"/>
                      <a:gd name="connsiteY18" fmla="*/ 388620 h 1402080"/>
                      <a:gd name="connsiteX19" fmla="*/ 1607820 w 1691640"/>
                      <a:gd name="connsiteY19" fmla="*/ 403860 h 1402080"/>
                      <a:gd name="connsiteX20" fmla="*/ 1615440 w 1691640"/>
                      <a:gd name="connsiteY20" fmla="*/ 441960 h 1402080"/>
                      <a:gd name="connsiteX21" fmla="*/ 1691640 w 1691640"/>
                      <a:gd name="connsiteY21" fmla="*/ 419100 h 1402080"/>
                      <a:gd name="connsiteX22" fmla="*/ 1661160 w 1691640"/>
                      <a:gd name="connsiteY22" fmla="*/ 495300 h 1402080"/>
                      <a:gd name="connsiteX23" fmla="*/ 1577340 w 1691640"/>
                      <a:gd name="connsiteY23" fmla="*/ 586740 h 1402080"/>
                      <a:gd name="connsiteX24" fmla="*/ 1463040 w 1691640"/>
                      <a:gd name="connsiteY24" fmla="*/ 632460 h 1402080"/>
                      <a:gd name="connsiteX25" fmla="*/ 1455420 w 1691640"/>
                      <a:gd name="connsiteY25" fmla="*/ 723900 h 1402080"/>
                      <a:gd name="connsiteX26" fmla="*/ 1447800 w 1691640"/>
                      <a:gd name="connsiteY26" fmla="*/ 769620 h 1402080"/>
                      <a:gd name="connsiteX27" fmla="*/ 1417320 w 1691640"/>
                      <a:gd name="connsiteY27" fmla="*/ 807720 h 1402080"/>
                      <a:gd name="connsiteX28" fmla="*/ 1455420 w 1691640"/>
                      <a:gd name="connsiteY28" fmla="*/ 845820 h 1402080"/>
                      <a:gd name="connsiteX29" fmla="*/ 1440180 w 1691640"/>
                      <a:gd name="connsiteY29" fmla="*/ 906780 h 1402080"/>
                      <a:gd name="connsiteX30" fmla="*/ 1440180 w 1691640"/>
                      <a:gd name="connsiteY30" fmla="*/ 960120 h 1402080"/>
                      <a:gd name="connsiteX31" fmla="*/ 1539240 w 1691640"/>
                      <a:gd name="connsiteY31" fmla="*/ 1051560 h 1402080"/>
                      <a:gd name="connsiteX32" fmla="*/ 1531620 w 1691640"/>
                      <a:gd name="connsiteY32" fmla="*/ 1135380 h 1402080"/>
                      <a:gd name="connsiteX33" fmla="*/ 1455420 w 1691640"/>
                      <a:gd name="connsiteY33" fmla="*/ 1143000 h 1402080"/>
                      <a:gd name="connsiteX34" fmla="*/ 1607820 w 1691640"/>
                      <a:gd name="connsiteY34" fmla="*/ 1249680 h 1402080"/>
                      <a:gd name="connsiteX35" fmla="*/ 1508760 w 1691640"/>
                      <a:gd name="connsiteY35" fmla="*/ 1402080 h 1402080"/>
                      <a:gd name="connsiteX36" fmla="*/ 1440180 w 1691640"/>
                      <a:gd name="connsiteY36" fmla="*/ 1356360 h 1402080"/>
                      <a:gd name="connsiteX37" fmla="*/ 1325880 w 1691640"/>
                      <a:gd name="connsiteY37" fmla="*/ 1333500 h 1402080"/>
                      <a:gd name="connsiteX38" fmla="*/ 1318260 w 1691640"/>
                      <a:gd name="connsiteY38" fmla="*/ 1303020 h 1402080"/>
                      <a:gd name="connsiteX39" fmla="*/ 1264920 w 1691640"/>
                      <a:gd name="connsiteY39" fmla="*/ 1341120 h 1402080"/>
                      <a:gd name="connsiteX40" fmla="*/ 1188720 w 1691640"/>
                      <a:gd name="connsiteY40" fmla="*/ 1356360 h 1402080"/>
                      <a:gd name="connsiteX41" fmla="*/ 1082040 w 1691640"/>
                      <a:gd name="connsiteY41" fmla="*/ 1402080 h 1402080"/>
                      <a:gd name="connsiteX42" fmla="*/ 807720 w 1691640"/>
                      <a:gd name="connsiteY42" fmla="*/ 1264920 h 1402080"/>
                      <a:gd name="connsiteX43" fmla="*/ 670560 w 1691640"/>
                      <a:gd name="connsiteY43" fmla="*/ 1249680 h 1402080"/>
                      <a:gd name="connsiteX44" fmla="*/ 624840 w 1691640"/>
                      <a:gd name="connsiteY44" fmla="*/ 1242060 h 1402080"/>
                      <a:gd name="connsiteX45" fmla="*/ 359559 w 1691640"/>
                      <a:gd name="connsiteY45" fmla="*/ 1237749 h 1402080"/>
                      <a:gd name="connsiteX46" fmla="*/ 0 w 1691640"/>
                      <a:gd name="connsiteY46" fmla="*/ 1254125 h 1402080"/>
                      <a:gd name="connsiteX47" fmla="*/ 519589 w 1691640"/>
                      <a:gd name="connsiteY47" fmla="*/ 617855 h 1402080"/>
                      <a:gd name="connsiteX48" fmla="*/ 481643 w 1691640"/>
                      <a:gd name="connsiteY48" fmla="*/ 611505 h 1402080"/>
                      <a:gd name="connsiteX49" fmla="*/ 441960 w 1691640"/>
                      <a:gd name="connsiteY49" fmla="*/ 541020 h 1402080"/>
                      <a:gd name="connsiteX0" fmla="*/ 441960 w 1691640"/>
                      <a:gd name="connsiteY0" fmla="*/ 541020 h 1402080"/>
                      <a:gd name="connsiteX1" fmla="*/ 701040 w 1691640"/>
                      <a:gd name="connsiteY1" fmla="*/ 381000 h 1402080"/>
                      <a:gd name="connsiteX2" fmla="*/ 708660 w 1691640"/>
                      <a:gd name="connsiteY2" fmla="*/ 266700 h 1402080"/>
                      <a:gd name="connsiteX3" fmla="*/ 800100 w 1691640"/>
                      <a:gd name="connsiteY3" fmla="*/ 259080 h 1402080"/>
                      <a:gd name="connsiteX4" fmla="*/ 830580 w 1691640"/>
                      <a:gd name="connsiteY4" fmla="*/ 266700 h 1402080"/>
                      <a:gd name="connsiteX5" fmla="*/ 891540 w 1691640"/>
                      <a:gd name="connsiteY5" fmla="*/ 266700 h 1402080"/>
                      <a:gd name="connsiteX6" fmla="*/ 975360 w 1691640"/>
                      <a:gd name="connsiteY6" fmla="*/ 144780 h 1402080"/>
                      <a:gd name="connsiteX7" fmla="*/ 1097280 w 1691640"/>
                      <a:gd name="connsiteY7" fmla="*/ 167640 h 1402080"/>
                      <a:gd name="connsiteX8" fmla="*/ 1272540 w 1691640"/>
                      <a:gd name="connsiteY8" fmla="*/ 114300 h 1402080"/>
                      <a:gd name="connsiteX9" fmla="*/ 1264920 w 1691640"/>
                      <a:gd name="connsiteY9" fmla="*/ 45720 h 1402080"/>
                      <a:gd name="connsiteX10" fmla="*/ 1348740 w 1691640"/>
                      <a:gd name="connsiteY10" fmla="*/ 0 h 1402080"/>
                      <a:gd name="connsiteX11" fmla="*/ 1379220 w 1691640"/>
                      <a:gd name="connsiteY11" fmla="*/ 0 h 1402080"/>
                      <a:gd name="connsiteX12" fmla="*/ 1386840 w 1691640"/>
                      <a:gd name="connsiteY12" fmla="*/ 76200 h 1402080"/>
                      <a:gd name="connsiteX13" fmla="*/ 1455420 w 1691640"/>
                      <a:gd name="connsiteY13" fmla="*/ 99060 h 1402080"/>
                      <a:gd name="connsiteX14" fmla="*/ 1424940 w 1691640"/>
                      <a:gd name="connsiteY14" fmla="*/ 167640 h 1402080"/>
                      <a:gd name="connsiteX15" fmla="*/ 1447800 w 1691640"/>
                      <a:gd name="connsiteY15" fmla="*/ 190500 h 1402080"/>
                      <a:gd name="connsiteX16" fmla="*/ 1409700 w 1691640"/>
                      <a:gd name="connsiteY16" fmla="*/ 297180 h 1402080"/>
                      <a:gd name="connsiteX17" fmla="*/ 1417320 w 1691640"/>
                      <a:gd name="connsiteY17" fmla="*/ 320040 h 1402080"/>
                      <a:gd name="connsiteX18" fmla="*/ 1485900 w 1691640"/>
                      <a:gd name="connsiteY18" fmla="*/ 388620 h 1402080"/>
                      <a:gd name="connsiteX19" fmla="*/ 1607820 w 1691640"/>
                      <a:gd name="connsiteY19" fmla="*/ 403860 h 1402080"/>
                      <a:gd name="connsiteX20" fmla="*/ 1615440 w 1691640"/>
                      <a:gd name="connsiteY20" fmla="*/ 441960 h 1402080"/>
                      <a:gd name="connsiteX21" fmla="*/ 1691640 w 1691640"/>
                      <a:gd name="connsiteY21" fmla="*/ 419100 h 1402080"/>
                      <a:gd name="connsiteX22" fmla="*/ 1661160 w 1691640"/>
                      <a:gd name="connsiteY22" fmla="*/ 495300 h 1402080"/>
                      <a:gd name="connsiteX23" fmla="*/ 1577340 w 1691640"/>
                      <a:gd name="connsiteY23" fmla="*/ 586740 h 1402080"/>
                      <a:gd name="connsiteX24" fmla="*/ 1463040 w 1691640"/>
                      <a:gd name="connsiteY24" fmla="*/ 632460 h 1402080"/>
                      <a:gd name="connsiteX25" fmla="*/ 1455420 w 1691640"/>
                      <a:gd name="connsiteY25" fmla="*/ 723900 h 1402080"/>
                      <a:gd name="connsiteX26" fmla="*/ 1447800 w 1691640"/>
                      <a:gd name="connsiteY26" fmla="*/ 769620 h 1402080"/>
                      <a:gd name="connsiteX27" fmla="*/ 1417320 w 1691640"/>
                      <a:gd name="connsiteY27" fmla="*/ 807720 h 1402080"/>
                      <a:gd name="connsiteX28" fmla="*/ 1455420 w 1691640"/>
                      <a:gd name="connsiteY28" fmla="*/ 845820 h 1402080"/>
                      <a:gd name="connsiteX29" fmla="*/ 1440180 w 1691640"/>
                      <a:gd name="connsiteY29" fmla="*/ 906780 h 1402080"/>
                      <a:gd name="connsiteX30" fmla="*/ 1440180 w 1691640"/>
                      <a:gd name="connsiteY30" fmla="*/ 960120 h 1402080"/>
                      <a:gd name="connsiteX31" fmla="*/ 1539240 w 1691640"/>
                      <a:gd name="connsiteY31" fmla="*/ 1051560 h 1402080"/>
                      <a:gd name="connsiteX32" fmla="*/ 1531620 w 1691640"/>
                      <a:gd name="connsiteY32" fmla="*/ 1135380 h 1402080"/>
                      <a:gd name="connsiteX33" fmla="*/ 1455420 w 1691640"/>
                      <a:gd name="connsiteY33" fmla="*/ 1143000 h 1402080"/>
                      <a:gd name="connsiteX34" fmla="*/ 1607820 w 1691640"/>
                      <a:gd name="connsiteY34" fmla="*/ 1249680 h 1402080"/>
                      <a:gd name="connsiteX35" fmla="*/ 1508760 w 1691640"/>
                      <a:gd name="connsiteY35" fmla="*/ 1402080 h 1402080"/>
                      <a:gd name="connsiteX36" fmla="*/ 1440180 w 1691640"/>
                      <a:gd name="connsiteY36" fmla="*/ 1356360 h 1402080"/>
                      <a:gd name="connsiteX37" fmla="*/ 1325880 w 1691640"/>
                      <a:gd name="connsiteY37" fmla="*/ 1333500 h 1402080"/>
                      <a:gd name="connsiteX38" fmla="*/ 1318260 w 1691640"/>
                      <a:gd name="connsiteY38" fmla="*/ 1303020 h 1402080"/>
                      <a:gd name="connsiteX39" fmla="*/ 1264920 w 1691640"/>
                      <a:gd name="connsiteY39" fmla="*/ 1341120 h 1402080"/>
                      <a:gd name="connsiteX40" fmla="*/ 1188720 w 1691640"/>
                      <a:gd name="connsiteY40" fmla="*/ 1356360 h 1402080"/>
                      <a:gd name="connsiteX41" fmla="*/ 1082040 w 1691640"/>
                      <a:gd name="connsiteY41" fmla="*/ 1402080 h 1402080"/>
                      <a:gd name="connsiteX42" fmla="*/ 807720 w 1691640"/>
                      <a:gd name="connsiteY42" fmla="*/ 1264920 h 1402080"/>
                      <a:gd name="connsiteX43" fmla="*/ 670560 w 1691640"/>
                      <a:gd name="connsiteY43" fmla="*/ 1249680 h 1402080"/>
                      <a:gd name="connsiteX44" fmla="*/ 624840 w 1691640"/>
                      <a:gd name="connsiteY44" fmla="*/ 1242060 h 1402080"/>
                      <a:gd name="connsiteX45" fmla="*/ 359559 w 1691640"/>
                      <a:gd name="connsiteY45" fmla="*/ 1237749 h 1402080"/>
                      <a:gd name="connsiteX46" fmla="*/ 0 w 1691640"/>
                      <a:gd name="connsiteY46" fmla="*/ 1254125 h 1402080"/>
                      <a:gd name="connsiteX47" fmla="*/ 293524 w 1691640"/>
                      <a:gd name="connsiteY47" fmla="*/ 902018 h 1402080"/>
                      <a:gd name="connsiteX48" fmla="*/ 519589 w 1691640"/>
                      <a:gd name="connsiteY48" fmla="*/ 617855 h 1402080"/>
                      <a:gd name="connsiteX49" fmla="*/ 481643 w 1691640"/>
                      <a:gd name="connsiteY49" fmla="*/ 611505 h 1402080"/>
                      <a:gd name="connsiteX50" fmla="*/ 441960 w 1691640"/>
                      <a:gd name="connsiteY50" fmla="*/ 541020 h 1402080"/>
                      <a:gd name="connsiteX0" fmla="*/ 441960 w 1691640"/>
                      <a:gd name="connsiteY0" fmla="*/ 541020 h 1402080"/>
                      <a:gd name="connsiteX1" fmla="*/ 701040 w 1691640"/>
                      <a:gd name="connsiteY1" fmla="*/ 381000 h 1402080"/>
                      <a:gd name="connsiteX2" fmla="*/ 708660 w 1691640"/>
                      <a:gd name="connsiteY2" fmla="*/ 266700 h 1402080"/>
                      <a:gd name="connsiteX3" fmla="*/ 800100 w 1691640"/>
                      <a:gd name="connsiteY3" fmla="*/ 259080 h 1402080"/>
                      <a:gd name="connsiteX4" fmla="*/ 830580 w 1691640"/>
                      <a:gd name="connsiteY4" fmla="*/ 266700 h 1402080"/>
                      <a:gd name="connsiteX5" fmla="*/ 891540 w 1691640"/>
                      <a:gd name="connsiteY5" fmla="*/ 266700 h 1402080"/>
                      <a:gd name="connsiteX6" fmla="*/ 975360 w 1691640"/>
                      <a:gd name="connsiteY6" fmla="*/ 144780 h 1402080"/>
                      <a:gd name="connsiteX7" fmla="*/ 1097280 w 1691640"/>
                      <a:gd name="connsiteY7" fmla="*/ 167640 h 1402080"/>
                      <a:gd name="connsiteX8" fmla="*/ 1272540 w 1691640"/>
                      <a:gd name="connsiteY8" fmla="*/ 114300 h 1402080"/>
                      <a:gd name="connsiteX9" fmla="*/ 1264920 w 1691640"/>
                      <a:gd name="connsiteY9" fmla="*/ 45720 h 1402080"/>
                      <a:gd name="connsiteX10" fmla="*/ 1348740 w 1691640"/>
                      <a:gd name="connsiteY10" fmla="*/ 0 h 1402080"/>
                      <a:gd name="connsiteX11" fmla="*/ 1379220 w 1691640"/>
                      <a:gd name="connsiteY11" fmla="*/ 0 h 1402080"/>
                      <a:gd name="connsiteX12" fmla="*/ 1386840 w 1691640"/>
                      <a:gd name="connsiteY12" fmla="*/ 76200 h 1402080"/>
                      <a:gd name="connsiteX13" fmla="*/ 1455420 w 1691640"/>
                      <a:gd name="connsiteY13" fmla="*/ 99060 h 1402080"/>
                      <a:gd name="connsiteX14" fmla="*/ 1424940 w 1691640"/>
                      <a:gd name="connsiteY14" fmla="*/ 167640 h 1402080"/>
                      <a:gd name="connsiteX15" fmla="*/ 1447800 w 1691640"/>
                      <a:gd name="connsiteY15" fmla="*/ 190500 h 1402080"/>
                      <a:gd name="connsiteX16" fmla="*/ 1409700 w 1691640"/>
                      <a:gd name="connsiteY16" fmla="*/ 297180 h 1402080"/>
                      <a:gd name="connsiteX17" fmla="*/ 1417320 w 1691640"/>
                      <a:gd name="connsiteY17" fmla="*/ 320040 h 1402080"/>
                      <a:gd name="connsiteX18" fmla="*/ 1485900 w 1691640"/>
                      <a:gd name="connsiteY18" fmla="*/ 388620 h 1402080"/>
                      <a:gd name="connsiteX19" fmla="*/ 1607820 w 1691640"/>
                      <a:gd name="connsiteY19" fmla="*/ 403860 h 1402080"/>
                      <a:gd name="connsiteX20" fmla="*/ 1615440 w 1691640"/>
                      <a:gd name="connsiteY20" fmla="*/ 441960 h 1402080"/>
                      <a:gd name="connsiteX21" fmla="*/ 1691640 w 1691640"/>
                      <a:gd name="connsiteY21" fmla="*/ 419100 h 1402080"/>
                      <a:gd name="connsiteX22" fmla="*/ 1661160 w 1691640"/>
                      <a:gd name="connsiteY22" fmla="*/ 495300 h 1402080"/>
                      <a:gd name="connsiteX23" fmla="*/ 1577340 w 1691640"/>
                      <a:gd name="connsiteY23" fmla="*/ 586740 h 1402080"/>
                      <a:gd name="connsiteX24" fmla="*/ 1463040 w 1691640"/>
                      <a:gd name="connsiteY24" fmla="*/ 632460 h 1402080"/>
                      <a:gd name="connsiteX25" fmla="*/ 1455420 w 1691640"/>
                      <a:gd name="connsiteY25" fmla="*/ 723900 h 1402080"/>
                      <a:gd name="connsiteX26" fmla="*/ 1447800 w 1691640"/>
                      <a:gd name="connsiteY26" fmla="*/ 769620 h 1402080"/>
                      <a:gd name="connsiteX27" fmla="*/ 1417320 w 1691640"/>
                      <a:gd name="connsiteY27" fmla="*/ 807720 h 1402080"/>
                      <a:gd name="connsiteX28" fmla="*/ 1455420 w 1691640"/>
                      <a:gd name="connsiteY28" fmla="*/ 845820 h 1402080"/>
                      <a:gd name="connsiteX29" fmla="*/ 1440180 w 1691640"/>
                      <a:gd name="connsiteY29" fmla="*/ 906780 h 1402080"/>
                      <a:gd name="connsiteX30" fmla="*/ 1440180 w 1691640"/>
                      <a:gd name="connsiteY30" fmla="*/ 960120 h 1402080"/>
                      <a:gd name="connsiteX31" fmla="*/ 1539240 w 1691640"/>
                      <a:gd name="connsiteY31" fmla="*/ 1051560 h 1402080"/>
                      <a:gd name="connsiteX32" fmla="*/ 1531620 w 1691640"/>
                      <a:gd name="connsiteY32" fmla="*/ 1135380 h 1402080"/>
                      <a:gd name="connsiteX33" fmla="*/ 1455420 w 1691640"/>
                      <a:gd name="connsiteY33" fmla="*/ 1143000 h 1402080"/>
                      <a:gd name="connsiteX34" fmla="*/ 1607820 w 1691640"/>
                      <a:gd name="connsiteY34" fmla="*/ 1249680 h 1402080"/>
                      <a:gd name="connsiteX35" fmla="*/ 1508760 w 1691640"/>
                      <a:gd name="connsiteY35" fmla="*/ 1402080 h 1402080"/>
                      <a:gd name="connsiteX36" fmla="*/ 1440180 w 1691640"/>
                      <a:gd name="connsiteY36" fmla="*/ 1356360 h 1402080"/>
                      <a:gd name="connsiteX37" fmla="*/ 1325880 w 1691640"/>
                      <a:gd name="connsiteY37" fmla="*/ 1333500 h 1402080"/>
                      <a:gd name="connsiteX38" fmla="*/ 1318260 w 1691640"/>
                      <a:gd name="connsiteY38" fmla="*/ 1303020 h 1402080"/>
                      <a:gd name="connsiteX39" fmla="*/ 1264920 w 1691640"/>
                      <a:gd name="connsiteY39" fmla="*/ 1341120 h 1402080"/>
                      <a:gd name="connsiteX40" fmla="*/ 1188720 w 1691640"/>
                      <a:gd name="connsiteY40" fmla="*/ 1356360 h 1402080"/>
                      <a:gd name="connsiteX41" fmla="*/ 1082040 w 1691640"/>
                      <a:gd name="connsiteY41" fmla="*/ 1402080 h 1402080"/>
                      <a:gd name="connsiteX42" fmla="*/ 807720 w 1691640"/>
                      <a:gd name="connsiteY42" fmla="*/ 1264920 h 1402080"/>
                      <a:gd name="connsiteX43" fmla="*/ 670560 w 1691640"/>
                      <a:gd name="connsiteY43" fmla="*/ 1249680 h 1402080"/>
                      <a:gd name="connsiteX44" fmla="*/ 624840 w 1691640"/>
                      <a:gd name="connsiteY44" fmla="*/ 1242060 h 1402080"/>
                      <a:gd name="connsiteX45" fmla="*/ 359559 w 1691640"/>
                      <a:gd name="connsiteY45" fmla="*/ 1237749 h 1402080"/>
                      <a:gd name="connsiteX46" fmla="*/ 0 w 1691640"/>
                      <a:gd name="connsiteY46" fmla="*/ 1254125 h 1402080"/>
                      <a:gd name="connsiteX47" fmla="*/ 546433 w 1691640"/>
                      <a:gd name="connsiteY47" fmla="*/ 693138 h 1402080"/>
                      <a:gd name="connsiteX48" fmla="*/ 519589 w 1691640"/>
                      <a:gd name="connsiteY48" fmla="*/ 617855 h 1402080"/>
                      <a:gd name="connsiteX49" fmla="*/ 481643 w 1691640"/>
                      <a:gd name="connsiteY49" fmla="*/ 611505 h 1402080"/>
                      <a:gd name="connsiteX50" fmla="*/ 441960 w 1691640"/>
                      <a:gd name="connsiteY50" fmla="*/ 541020 h 1402080"/>
                      <a:gd name="connsiteX0" fmla="*/ 82401 w 1332081"/>
                      <a:gd name="connsiteY0" fmla="*/ 541020 h 1402080"/>
                      <a:gd name="connsiteX1" fmla="*/ 341481 w 1332081"/>
                      <a:gd name="connsiteY1" fmla="*/ 381000 h 1402080"/>
                      <a:gd name="connsiteX2" fmla="*/ 349101 w 1332081"/>
                      <a:gd name="connsiteY2" fmla="*/ 266700 h 1402080"/>
                      <a:gd name="connsiteX3" fmla="*/ 440541 w 1332081"/>
                      <a:gd name="connsiteY3" fmla="*/ 259080 h 1402080"/>
                      <a:gd name="connsiteX4" fmla="*/ 471021 w 1332081"/>
                      <a:gd name="connsiteY4" fmla="*/ 266700 h 1402080"/>
                      <a:gd name="connsiteX5" fmla="*/ 531981 w 1332081"/>
                      <a:gd name="connsiteY5" fmla="*/ 266700 h 1402080"/>
                      <a:gd name="connsiteX6" fmla="*/ 615801 w 1332081"/>
                      <a:gd name="connsiteY6" fmla="*/ 144780 h 1402080"/>
                      <a:gd name="connsiteX7" fmla="*/ 737721 w 1332081"/>
                      <a:gd name="connsiteY7" fmla="*/ 167640 h 1402080"/>
                      <a:gd name="connsiteX8" fmla="*/ 912981 w 1332081"/>
                      <a:gd name="connsiteY8" fmla="*/ 114300 h 1402080"/>
                      <a:gd name="connsiteX9" fmla="*/ 905361 w 1332081"/>
                      <a:gd name="connsiteY9" fmla="*/ 45720 h 1402080"/>
                      <a:gd name="connsiteX10" fmla="*/ 989181 w 1332081"/>
                      <a:gd name="connsiteY10" fmla="*/ 0 h 1402080"/>
                      <a:gd name="connsiteX11" fmla="*/ 1019661 w 1332081"/>
                      <a:gd name="connsiteY11" fmla="*/ 0 h 1402080"/>
                      <a:gd name="connsiteX12" fmla="*/ 1027281 w 1332081"/>
                      <a:gd name="connsiteY12" fmla="*/ 76200 h 1402080"/>
                      <a:gd name="connsiteX13" fmla="*/ 1095861 w 1332081"/>
                      <a:gd name="connsiteY13" fmla="*/ 99060 h 1402080"/>
                      <a:gd name="connsiteX14" fmla="*/ 1065381 w 1332081"/>
                      <a:gd name="connsiteY14" fmla="*/ 167640 h 1402080"/>
                      <a:gd name="connsiteX15" fmla="*/ 1088241 w 1332081"/>
                      <a:gd name="connsiteY15" fmla="*/ 190500 h 1402080"/>
                      <a:gd name="connsiteX16" fmla="*/ 1050141 w 1332081"/>
                      <a:gd name="connsiteY16" fmla="*/ 297180 h 1402080"/>
                      <a:gd name="connsiteX17" fmla="*/ 1057761 w 1332081"/>
                      <a:gd name="connsiteY17" fmla="*/ 320040 h 1402080"/>
                      <a:gd name="connsiteX18" fmla="*/ 1126341 w 1332081"/>
                      <a:gd name="connsiteY18" fmla="*/ 388620 h 1402080"/>
                      <a:gd name="connsiteX19" fmla="*/ 1248261 w 1332081"/>
                      <a:gd name="connsiteY19" fmla="*/ 403860 h 1402080"/>
                      <a:gd name="connsiteX20" fmla="*/ 1255881 w 1332081"/>
                      <a:gd name="connsiteY20" fmla="*/ 441960 h 1402080"/>
                      <a:gd name="connsiteX21" fmla="*/ 1332081 w 1332081"/>
                      <a:gd name="connsiteY21" fmla="*/ 419100 h 1402080"/>
                      <a:gd name="connsiteX22" fmla="*/ 1301601 w 1332081"/>
                      <a:gd name="connsiteY22" fmla="*/ 495300 h 1402080"/>
                      <a:gd name="connsiteX23" fmla="*/ 1217781 w 1332081"/>
                      <a:gd name="connsiteY23" fmla="*/ 586740 h 1402080"/>
                      <a:gd name="connsiteX24" fmla="*/ 1103481 w 1332081"/>
                      <a:gd name="connsiteY24" fmla="*/ 632460 h 1402080"/>
                      <a:gd name="connsiteX25" fmla="*/ 1095861 w 1332081"/>
                      <a:gd name="connsiteY25" fmla="*/ 723900 h 1402080"/>
                      <a:gd name="connsiteX26" fmla="*/ 1088241 w 1332081"/>
                      <a:gd name="connsiteY26" fmla="*/ 769620 h 1402080"/>
                      <a:gd name="connsiteX27" fmla="*/ 1057761 w 1332081"/>
                      <a:gd name="connsiteY27" fmla="*/ 807720 h 1402080"/>
                      <a:gd name="connsiteX28" fmla="*/ 1095861 w 1332081"/>
                      <a:gd name="connsiteY28" fmla="*/ 845820 h 1402080"/>
                      <a:gd name="connsiteX29" fmla="*/ 1080621 w 1332081"/>
                      <a:gd name="connsiteY29" fmla="*/ 906780 h 1402080"/>
                      <a:gd name="connsiteX30" fmla="*/ 1080621 w 1332081"/>
                      <a:gd name="connsiteY30" fmla="*/ 960120 h 1402080"/>
                      <a:gd name="connsiteX31" fmla="*/ 1179681 w 1332081"/>
                      <a:gd name="connsiteY31" fmla="*/ 1051560 h 1402080"/>
                      <a:gd name="connsiteX32" fmla="*/ 1172061 w 1332081"/>
                      <a:gd name="connsiteY32" fmla="*/ 1135380 h 1402080"/>
                      <a:gd name="connsiteX33" fmla="*/ 1095861 w 1332081"/>
                      <a:gd name="connsiteY33" fmla="*/ 1143000 h 1402080"/>
                      <a:gd name="connsiteX34" fmla="*/ 1248261 w 1332081"/>
                      <a:gd name="connsiteY34" fmla="*/ 1249680 h 1402080"/>
                      <a:gd name="connsiteX35" fmla="*/ 1149201 w 1332081"/>
                      <a:gd name="connsiteY35" fmla="*/ 1402080 h 1402080"/>
                      <a:gd name="connsiteX36" fmla="*/ 1080621 w 1332081"/>
                      <a:gd name="connsiteY36" fmla="*/ 1356360 h 1402080"/>
                      <a:gd name="connsiteX37" fmla="*/ 966321 w 1332081"/>
                      <a:gd name="connsiteY37" fmla="*/ 1333500 h 1402080"/>
                      <a:gd name="connsiteX38" fmla="*/ 958701 w 1332081"/>
                      <a:gd name="connsiteY38" fmla="*/ 1303020 h 1402080"/>
                      <a:gd name="connsiteX39" fmla="*/ 905361 w 1332081"/>
                      <a:gd name="connsiteY39" fmla="*/ 1341120 h 1402080"/>
                      <a:gd name="connsiteX40" fmla="*/ 829161 w 1332081"/>
                      <a:gd name="connsiteY40" fmla="*/ 1356360 h 1402080"/>
                      <a:gd name="connsiteX41" fmla="*/ 722481 w 1332081"/>
                      <a:gd name="connsiteY41" fmla="*/ 1402080 h 1402080"/>
                      <a:gd name="connsiteX42" fmla="*/ 448161 w 1332081"/>
                      <a:gd name="connsiteY42" fmla="*/ 1264920 h 1402080"/>
                      <a:gd name="connsiteX43" fmla="*/ 311001 w 1332081"/>
                      <a:gd name="connsiteY43" fmla="*/ 1249680 h 1402080"/>
                      <a:gd name="connsiteX44" fmla="*/ 265281 w 1332081"/>
                      <a:gd name="connsiteY44" fmla="*/ 1242060 h 1402080"/>
                      <a:gd name="connsiteX45" fmla="*/ 0 w 1332081"/>
                      <a:gd name="connsiteY45" fmla="*/ 1237749 h 1402080"/>
                      <a:gd name="connsiteX46" fmla="*/ 111928 w 1332081"/>
                      <a:gd name="connsiteY46" fmla="*/ 718344 h 1402080"/>
                      <a:gd name="connsiteX47" fmla="*/ 186874 w 1332081"/>
                      <a:gd name="connsiteY47" fmla="*/ 693138 h 1402080"/>
                      <a:gd name="connsiteX48" fmla="*/ 160030 w 1332081"/>
                      <a:gd name="connsiteY48" fmla="*/ 617855 h 1402080"/>
                      <a:gd name="connsiteX49" fmla="*/ 122084 w 1332081"/>
                      <a:gd name="connsiteY49" fmla="*/ 611505 h 1402080"/>
                      <a:gd name="connsiteX50" fmla="*/ 82401 w 1332081"/>
                      <a:gd name="connsiteY50"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365760 w 1249680"/>
                      <a:gd name="connsiteY42" fmla="*/ 1264920 h 1402080"/>
                      <a:gd name="connsiteX43" fmla="*/ 228600 w 1249680"/>
                      <a:gd name="connsiteY43" fmla="*/ 1249680 h 1402080"/>
                      <a:gd name="connsiteX44" fmla="*/ 182880 w 1249680"/>
                      <a:gd name="connsiteY44" fmla="*/ 1242060 h 1402080"/>
                      <a:gd name="connsiteX45" fmla="*/ 48568 w 1249680"/>
                      <a:gd name="connsiteY45" fmla="*/ 756737 h 1402080"/>
                      <a:gd name="connsiteX46" fmla="*/ 29527 w 1249680"/>
                      <a:gd name="connsiteY46" fmla="*/ 718344 h 1402080"/>
                      <a:gd name="connsiteX47" fmla="*/ 104473 w 1249680"/>
                      <a:gd name="connsiteY47" fmla="*/ 693138 h 1402080"/>
                      <a:gd name="connsiteX48" fmla="*/ 77629 w 1249680"/>
                      <a:gd name="connsiteY48" fmla="*/ 617855 h 1402080"/>
                      <a:gd name="connsiteX49" fmla="*/ 39683 w 1249680"/>
                      <a:gd name="connsiteY49" fmla="*/ 611505 h 1402080"/>
                      <a:gd name="connsiteX50" fmla="*/ 0 w 1249680"/>
                      <a:gd name="connsiteY50"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365760 w 1249680"/>
                      <a:gd name="connsiteY42" fmla="*/ 1264920 h 1402080"/>
                      <a:gd name="connsiteX43" fmla="*/ 228600 w 1249680"/>
                      <a:gd name="connsiteY43" fmla="*/ 1249680 h 1402080"/>
                      <a:gd name="connsiteX44" fmla="*/ 182880 w 1249680"/>
                      <a:gd name="connsiteY44" fmla="*/ 1242060 h 1402080"/>
                      <a:gd name="connsiteX45" fmla="*/ 115882 w 1249680"/>
                      <a:gd name="connsiteY45" fmla="*/ 990124 h 1402080"/>
                      <a:gd name="connsiteX46" fmla="*/ 48568 w 1249680"/>
                      <a:gd name="connsiteY46" fmla="*/ 756737 h 1402080"/>
                      <a:gd name="connsiteX47" fmla="*/ 29527 w 1249680"/>
                      <a:gd name="connsiteY47" fmla="*/ 718344 h 1402080"/>
                      <a:gd name="connsiteX48" fmla="*/ 104473 w 1249680"/>
                      <a:gd name="connsiteY48" fmla="*/ 693138 h 1402080"/>
                      <a:gd name="connsiteX49" fmla="*/ 77629 w 1249680"/>
                      <a:gd name="connsiteY49" fmla="*/ 617855 h 1402080"/>
                      <a:gd name="connsiteX50" fmla="*/ 39683 w 1249680"/>
                      <a:gd name="connsiteY50" fmla="*/ 611505 h 1402080"/>
                      <a:gd name="connsiteX51" fmla="*/ 0 w 1249680"/>
                      <a:gd name="connsiteY51"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365760 w 1249680"/>
                      <a:gd name="connsiteY42" fmla="*/ 1264920 h 1402080"/>
                      <a:gd name="connsiteX43" fmla="*/ 228600 w 1249680"/>
                      <a:gd name="connsiteY43" fmla="*/ 1249680 h 1402080"/>
                      <a:gd name="connsiteX44" fmla="*/ 182880 w 1249680"/>
                      <a:gd name="connsiteY44" fmla="*/ 1242060 h 1402080"/>
                      <a:gd name="connsiteX45" fmla="*/ 151601 w 1249680"/>
                      <a:gd name="connsiteY45" fmla="*/ 1137761 h 1402080"/>
                      <a:gd name="connsiteX46" fmla="*/ 115882 w 1249680"/>
                      <a:gd name="connsiteY46" fmla="*/ 990124 h 1402080"/>
                      <a:gd name="connsiteX47" fmla="*/ 48568 w 1249680"/>
                      <a:gd name="connsiteY47" fmla="*/ 756737 h 1402080"/>
                      <a:gd name="connsiteX48" fmla="*/ 29527 w 1249680"/>
                      <a:gd name="connsiteY48" fmla="*/ 718344 h 1402080"/>
                      <a:gd name="connsiteX49" fmla="*/ 104473 w 1249680"/>
                      <a:gd name="connsiteY49" fmla="*/ 693138 h 1402080"/>
                      <a:gd name="connsiteX50" fmla="*/ 77629 w 1249680"/>
                      <a:gd name="connsiteY50" fmla="*/ 617855 h 1402080"/>
                      <a:gd name="connsiteX51" fmla="*/ 39683 w 1249680"/>
                      <a:gd name="connsiteY51" fmla="*/ 611505 h 1402080"/>
                      <a:gd name="connsiteX52" fmla="*/ 0 w 1249680"/>
                      <a:gd name="connsiteY52"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365760 w 1249680"/>
                      <a:gd name="connsiteY42" fmla="*/ 1264920 h 1402080"/>
                      <a:gd name="connsiteX43" fmla="*/ 313526 w 1249680"/>
                      <a:gd name="connsiteY43" fmla="*/ 1261586 h 1402080"/>
                      <a:gd name="connsiteX44" fmla="*/ 228600 w 1249680"/>
                      <a:gd name="connsiteY44" fmla="*/ 1249680 h 1402080"/>
                      <a:gd name="connsiteX45" fmla="*/ 182880 w 1249680"/>
                      <a:gd name="connsiteY45" fmla="*/ 1242060 h 1402080"/>
                      <a:gd name="connsiteX46" fmla="*/ 151601 w 1249680"/>
                      <a:gd name="connsiteY46" fmla="*/ 1137761 h 1402080"/>
                      <a:gd name="connsiteX47" fmla="*/ 115882 w 1249680"/>
                      <a:gd name="connsiteY47" fmla="*/ 990124 h 1402080"/>
                      <a:gd name="connsiteX48" fmla="*/ 48568 w 1249680"/>
                      <a:gd name="connsiteY48" fmla="*/ 756737 h 1402080"/>
                      <a:gd name="connsiteX49" fmla="*/ 29527 w 1249680"/>
                      <a:gd name="connsiteY49" fmla="*/ 718344 h 1402080"/>
                      <a:gd name="connsiteX50" fmla="*/ 104473 w 1249680"/>
                      <a:gd name="connsiteY50" fmla="*/ 693138 h 1402080"/>
                      <a:gd name="connsiteX51" fmla="*/ 77629 w 1249680"/>
                      <a:gd name="connsiteY51" fmla="*/ 617855 h 1402080"/>
                      <a:gd name="connsiteX52" fmla="*/ 39683 w 1249680"/>
                      <a:gd name="connsiteY52" fmla="*/ 611505 h 1402080"/>
                      <a:gd name="connsiteX53" fmla="*/ 0 w 1249680"/>
                      <a:gd name="connsiteY53"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427826 w 1249680"/>
                      <a:gd name="connsiteY42" fmla="*/ 1297305 h 1402080"/>
                      <a:gd name="connsiteX43" fmla="*/ 365760 w 1249680"/>
                      <a:gd name="connsiteY43" fmla="*/ 1264920 h 1402080"/>
                      <a:gd name="connsiteX44" fmla="*/ 313526 w 1249680"/>
                      <a:gd name="connsiteY44" fmla="*/ 1261586 h 1402080"/>
                      <a:gd name="connsiteX45" fmla="*/ 228600 w 1249680"/>
                      <a:gd name="connsiteY45" fmla="*/ 1249680 h 1402080"/>
                      <a:gd name="connsiteX46" fmla="*/ 182880 w 1249680"/>
                      <a:gd name="connsiteY46" fmla="*/ 1242060 h 1402080"/>
                      <a:gd name="connsiteX47" fmla="*/ 151601 w 1249680"/>
                      <a:gd name="connsiteY47" fmla="*/ 1137761 h 1402080"/>
                      <a:gd name="connsiteX48" fmla="*/ 115882 w 1249680"/>
                      <a:gd name="connsiteY48" fmla="*/ 990124 h 1402080"/>
                      <a:gd name="connsiteX49" fmla="*/ 48568 w 1249680"/>
                      <a:gd name="connsiteY49" fmla="*/ 756737 h 1402080"/>
                      <a:gd name="connsiteX50" fmla="*/ 29527 w 1249680"/>
                      <a:gd name="connsiteY50" fmla="*/ 718344 h 1402080"/>
                      <a:gd name="connsiteX51" fmla="*/ 104473 w 1249680"/>
                      <a:gd name="connsiteY51" fmla="*/ 693138 h 1402080"/>
                      <a:gd name="connsiteX52" fmla="*/ 77629 w 1249680"/>
                      <a:gd name="connsiteY52" fmla="*/ 617855 h 1402080"/>
                      <a:gd name="connsiteX53" fmla="*/ 39683 w 1249680"/>
                      <a:gd name="connsiteY53" fmla="*/ 611505 h 1402080"/>
                      <a:gd name="connsiteX54" fmla="*/ 0 w 1249680"/>
                      <a:gd name="connsiteY54"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365760 w 1249680"/>
                      <a:gd name="connsiteY44" fmla="*/ 1264920 h 1402080"/>
                      <a:gd name="connsiteX45" fmla="*/ 313526 w 1249680"/>
                      <a:gd name="connsiteY45" fmla="*/ 1261586 h 1402080"/>
                      <a:gd name="connsiteX46" fmla="*/ 228600 w 1249680"/>
                      <a:gd name="connsiteY46" fmla="*/ 1249680 h 1402080"/>
                      <a:gd name="connsiteX47" fmla="*/ 182880 w 1249680"/>
                      <a:gd name="connsiteY47" fmla="*/ 1242060 h 1402080"/>
                      <a:gd name="connsiteX48" fmla="*/ 151601 w 1249680"/>
                      <a:gd name="connsiteY48" fmla="*/ 1137761 h 1402080"/>
                      <a:gd name="connsiteX49" fmla="*/ 115882 w 1249680"/>
                      <a:gd name="connsiteY49" fmla="*/ 990124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365760 w 1249680"/>
                      <a:gd name="connsiteY44" fmla="*/ 1264920 h 1402080"/>
                      <a:gd name="connsiteX45" fmla="*/ 313526 w 1249680"/>
                      <a:gd name="connsiteY45" fmla="*/ 1261586 h 1402080"/>
                      <a:gd name="connsiteX46" fmla="*/ 228600 w 1249680"/>
                      <a:gd name="connsiteY46" fmla="*/ 1249680 h 1402080"/>
                      <a:gd name="connsiteX47" fmla="*/ 182880 w 1249680"/>
                      <a:gd name="connsiteY47" fmla="*/ 1242060 h 1402080"/>
                      <a:gd name="connsiteX48" fmla="*/ 151601 w 1249680"/>
                      <a:gd name="connsiteY48" fmla="*/ 1137761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365760 w 1249680"/>
                      <a:gd name="connsiteY44" fmla="*/ 1264920 h 1402080"/>
                      <a:gd name="connsiteX45" fmla="*/ 313526 w 1249680"/>
                      <a:gd name="connsiteY45" fmla="*/ 1261586 h 1402080"/>
                      <a:gd name="connsiteX46" fmla="*/ 228600 w 1249680"/>
                      <a:gd name="connsiteY46" fmla="*/ 1249680 h 1402080"/>
                      <a:gd name="connsiteX47" fmla="*/ 182880 w 1249680"/>
                      <a:gd name="connsiteY47" fmla="*/ 1242060 h 1402080"/>
                      <a:gd name="connsiteX48" fmla="*/ 142076 w 1249680"/>
                      <a:gd name="connsiteY48" fmla="*/ 742474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365760 w 1249680"/>
                      <a:gd name="connsiteY44" fmla="*/ 1264920 h 1402080"/>
                      <a:gd name="connsiteX45" fmla="*/ 313526 w 1249680"/>
                      <a:gd name="connsiteY45" fmla="*/ 1261586 h 1402080"/>
                      <a:gd name="connsiteX46" fmla="*/ 228600 w 1249680"/>
                      <a:gd name="connsiteY46" fmla="*/ 1249680 h 1402080"/>
                      <a:gd name="connsiteX47" fmla="*/ 82867 w 1249680"/>
                      <a:gd name="connsiteY47" fmla="*/ 761047 h 1402080"/>
                      <a:gd name="connsiteX48" fmla="*/ 142076 w 1249680"/>
                      <a:gd name="connsiteY48" fmla="*/ 742474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365760 w 1249680"/>
                      <a:gd name="connsiteY44" fmla="*/ 1264920 h 1402080"/>
                      <a:gd name="connsiteX45" fmla="*/ 313526 w 1249680"/>
                      <a:gd name="connsiteY45" fmla="*/ 1261586 h 1402080"/>
                      <a:gd name="connsiteX46" fmla="*/ 78581 w 1249680"/>
                      <a:gd name="connsiteY46" fmla="*/ 799624 h 1402080"/>
                      <a:gd name="connsiteX47" fmla="*/ 82867 w 1249680"/>
                      <a:gd name="connsiteY47" fmla="*/ 761047 h 1402080"/>
                      <a:gd name="connsiteX48" fmla="*/ 142076 w 1249680"/>
                      <a:gd name="connsiteY48" fmla="*/ 742474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365760 w 1249680"/>
                      <a:gd name="connsiteY44" fmla="*/ 1264920 h 1402080"/>
                      <a:gd name="connsiteX45" fmla="*/ 125407 w 1249680"/>
                      <a:gd name="connsiteY45" fmla="*/ 799623 h 1402080"/>
                      <a:gd name="connsiteX46" fmla="*/ 78581 w 1249680"/>
                      <a:gd name="connsiteY46" fmla="*/ 799624 h 1402080"/>
                      <a:gd name="connsiteX47" fmla="*/ 82867 w 1249680"/>
                      <a:gd name="connsiteY47" fmla="*/ 761047 h 1402080"/>
                      <a:gd name="connsiteX48" fmla="*/ 142076 w 1249680"/>
                      <a:gd name="connsiteY48" fmla="*/ 742474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122872 w 1249680"/>
                      <a:gd name="connsiteY44" fmla="*/ 819626 h 1402080"/>
                      <a:gd name="connsiteX45" fmla="*/ 125407 w 1249680"/>
                      <a:gd name="connsiteY45" fmla="*/ 799623 h 1402080"/>
                      <a:gd name="connsiteX46" fmla="*/ 78581 w 1249680"/>
                      <a:gd name="connsiteY46" fmla="*/ 799624 h 1402080"/>
                      <a:gd name="connsiteX47" fmla="*/ 82867 w 1249680"/>
                      <a:gd name="connsiteY47" fmla="*/ 761047 h 1402080"/>
                      <a:gd name="connsiteX48" fmla="*/ 142076 w 1249680"/>
                      <a:gd name="connsiteY48" fmla="*/ 742474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70639 w 1249680"/>
                      <a:gd name="connsiteY43" fmla="*/ 825817 h 1402080"/>
                      <a:gd name="connsiteX44" fmla="*/ 122872 w 1249680"/>
                      <a:gd name="connsiteY44" fmla="*/ 819626 h 1402080"/>
                      <a:gd name="connsiteX45" fmla="*/ 125407 w 1249680"/>
                      <a:gd name="connsiteY45" fmla="*/ 799623 h 1402080"/>
                      <a:gd name="connsiteX46" fmla="*/ 78581 w 1249680"/>
                      <a:gd name="connsiteY46" fmla="*/ 799624 h 1402080"/>
                      <a:gd name="connsiteX47" fmla="*/ 82867 w 1249680"/>
                      <a:gd name="connsiteY47" fmla="*/ 761047 h 1402080"/>
                      <a:gd name="connsiteX48" fmla="*/ 142076 w 1249680"/>
                      <a:gd name="connsiteY48" fmla="*/ 742474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275426 w 1249680"/>
                      <a:gd name="connsiteY43" fmla="*/ 1049655 h 1402080"/>
                      <a:gd name="connsiteX44" fmla="*/ 70639 w 1249680"/>
                      <a:gd name="connsiteY44" fmla="*/ 825817 h 1402080"/>
                      <a:gd name="connsiteX45" fmla="*/ 122872 w 1249680"/>
                      <a:gd name="connsiteY45" fmla="*/ 819626 h 1402080"/>
                      <a:gd name="connsiteX46" fmla="*/ 125407 w 1249680"/>
                      <a:gd name="connsiteY46" fmla="*/ 799623 h 1402080"/>
                      <a:gd name="connsiteX47" fmla="*/ 78581 w 1249680"/>
                      <a:gd name="connsiteY47" fmla="*/ 799624 h 1402080"/>
                      <a:gd name="connsiteX48" fmla="*/ 82867 w 1249680"/>
                      <a:gd name="connsiteY48" fmla="*/ 761047 h 1402080"/>
                      <a:gd name="connsiteX49" fmla="*/ 142076 w 1249680"/>
                      <a:gd name="connsiteY49" fmla="*/ 742474 h 1402080"/>
                      <a:gd name="connsiteX50" fmla="*/ 130169 w 1249680"/>
                      <a:gd name="connsiteY50" fmla="*/ 716280 h 1402080"/>
                      <a:gd name="connsiteX51" fmla="*/ 48568 w 1249680"/>
                      <a:gd name="connsiteY51" fmla="*/ 756737 h 1402080"/>
                      <a:gd name="connsiteX52" fmla="*/ 29527 w 1249680"/>
                      <a:gd name="connsiteY52" fmla="*/ 718344 h 1402080"/>
                      <a:gd name="connsiteX53" fmla="*/ 104473 w 1249680"/>
                      <a:gd name="connsiteY53" fmla="*/ 693138 h 1402080"/>
                      <a:gd name="connsiteX54" fmla="*/ 77629 w 1249680"/>
                      <a:gd name="connsiteY54" fmla="*/ 617855 h 1402080"/>
                      <a:gd name="connsiteX55" fmla="*/ 39683 w 1249680"/>
                      <a:gd name="connsiteY55" fmla="*/ 611505 h 1402080"/>
                      <a:gd name="connsiteX56" fmla="*/ 0 w 1249680"/>
                      <a:gd name="connsiteY56"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384963 w 1249680"/>
                      <a:gd name="connsiteY43" fmla="*/ 1168718 h 1402080"/>
                      <a:gd name="connsiteX44" fmla="*/ 275426 w 1249680"/>
                      <a:gd name="connsiteY44" fmla="*/ 1049655 h 1402080"/>
                      <a:gd name="connsiteX45" fmla="*/ 70639 w 1249680"/>
                      <a:gd name="connsiteY45" fmla="*/ 825817 h 1402080"/>
                      <a:gd name="connsiteX46" fmla="*/ 122872 w 1249680"/>
                      <a:gd name="connsiteY46" fmla="*/ 819626 h 1402080"/>
                      <a:gd name="connsiteX47" fmla="*/ 125407 w 1249680"/>
                      <a:gd name="connsiteY47" fmla="*/ 799623 h 1402080"/>
                      <a:gd name="connsiteX48" fmla="*/ 78581 w 1249680"/>
                      <a:gd name="connsiteY48" fmla="*/ 799624 h 1402080"/>
                      <a:gd name="connsiteX49" fmla="*/ 82867 w 1249680"/>
                      <a:gd name="connsiteY49" fmla="*/ 761047 h 1402080"/>
                      <a:gd name="connsiteX50" fmla="*/ 142076 w 1249680"/>
                      <a:gd name="connsiteY50" fmla="*/ 742474 h 1402080"/>
                      <a:gd name="connsiteX51" fmla="*/ 130169 w 1249680"/>
                      <a:gd name="connsiteY51" fmla="*/ 716280 h 1402080"/>
                      <a:gd name="connsiteX52" fmla="*/ 48568 w 1249680"/>
                      <a:gd name="connsiteY52" fmla="*/ 756737 h 1402080"/>
                      <a:gd name="connsiteX53" fmla="*/ 29527 w 1249680"/>
                      <a:gd name="connsiteY53" fmla="*/ 718344 h 1402080"/>
                      <a:gd name="connsiteX54" fmla="*/ 104473 w 1249680"/>
                      <a:gd name="connsiteY54" fmla="*/ 693138 h 1402080"/>
                      <a:gd name="connsiteX55" fmla="*/ 77629 w 1249680"/>
                      <a:gd name="connsiteY55" fmla="*/ 617855 h 1402080"/>
                      <a:gd name="connsiteX56" fmla="*/ 39683 w 1249680"/>
                      <a:gd name="connsiteY56" fmla="*/ 611505 h 1402080"/>
                      <a:gd name="connsiteX57" fmla="*/ 0 w 1249680"/>
                      <a:gd name="connsiteY5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84976 w 1249680"/>
                      <a:gd name="connsiteY43" fmla="*/ 1278255 h 1402080"/>
                      <a:gd name="connsiteX44" fmla="*/ 384963 w 1249680"/>
                      <a:gd name="connsiteY44" fmla="*/ 1168718 h 1402080"/>
                      <a:gd name="connsiteX45" fmla="*/ 275426 w 1249680"/>
                      <a:gd name="connsiteY45" fmla="*/ 1049655 h 1402080"/>
                      <a:gd name="connsiteX46" fmla="*/ 70639 w 1249680"/>
                      <a:gd name="connsiteY46" fmla="*/ 825817 h 1402080"/>
                      <a:gd name="connsiteX47" fmla="*/ 122872 w 1249680"/>
                      <a:gd name="connsiteY47" fmla="*/ 819626 h 1402080"/>
                      <a:gd name="connsiteX48" fmla="*/ 125407 w 1249680"/>
                      <a:gd name="connsiteY48" fmla="*/ 799623 h 1402080"/>
                      <a:gd name="connsiteX49" fmla="*/ 78581 w 1249680"/>
                      <a:gd name="connsiteY49" fmla="*/ 799624 h 1402080"/>
                      <a:gd name="connsiteX50" fmla="*/ 82867 w 1249680"/>
                      <a:gd name="connsiteY50" fmla="*/ 761047 h 1402080"/>
                      <a:gd name="connsiteX51" fmla="*/ 142076 w 1249680"/>
                      <a:gd name="connsiteY51" fmla="*/ 742474 h 1402080"/>
                      <a:gd name="connsiteX52" fmla="*/ 130169 w 1249680"/>
                      <a:gd name="connsiteY52" fmla="*/ 716280 h 1402080"/>
                      <a:gd name="connsiteX53" fmla="*/ 48568 w 1249680"/>
                      <a:gd name="connsiteY53" fmla="*/ 756737 h 1402080"/>
                      <a:gd name="connsiteX54" fmla="*/ 29527 w 1249680"/>
                      <a:gd name="connsiteY54" fmla="*/ 718344 h 1402080"/>
                      <a:gd name="connsiteX55" fmla="*/ 104473 w 1249680"/>
                      <a:gd name="connsiteY55" fmla="*/ 693138 h 1402080"/>
                      <a:gd name="connsiteX56" fmla="*/ 77629 w 1249680"/>
                      <a:gd name="connsiteY56" fmla="*/ 617855 h 1402080"/>
                      <a:gd name="connsiteX57" fmla="*/ 39683 w 1249680"/>
                      <a:gd name="connsiteY57" fmla="*/ 611505 h 1402080"/>
                      <a:gd name="connsiteX58" fmla="*/ 0 w 1249680"/>
                      <a:gd name="connsiteY58"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84976 w 1249680"/>
                      <a:gd name="connsiteY43" fmla="*/ 1278255 h 1402080"/>
                      <a:gd name="connsiteX44" fmla="*/ 384963 w 1249680"/>
                      <a:gd name="connsiteY44" fmla="*/ 1168718 h 1402080"/>
                      <a:gd name="connsiteX45" fmla="*/ 58732 w 1249680"/>
                      <a:gd name="connsiteY45" fmla="*/ 911543 h 1402080"/>
                      <a:gd name="connsiteX46" fmla="*/ 70639 w 1249680"/>
                      <a:gd name="connsiteY46" fmla="*/ 825817 h 1402080"/>
                      <a:gd name="connsiteX47" fmla="*/ 122872 w 1249680"/>
                      <a:gd name="connsiteY47" fmla="*/ 819626 h 1402080"/>
                      <a:gd name="connsiteX48" fmla="*/ 125407 w 1249680"/>
                      <a:gd name="connsiteY48" fmla="*/ 799623 h 1402080"/>
                      <a:gd name="connsiteX49" fmla="*/ 78581 w 1249680"/>
                      <a:gd name="connsiteY49" fmla="*/ 799624 h 1402080"/>
                      <a:gd name="connsiteX50" fmla="*/ 82867 w 1249680"/>
                      <a:gd name="connsiteY50" fmla="*/ 761047 h 1402080"/>
                      <a:gd name="connsiteX51" fmla="*/ 142076 w 1249680"/>
                      <a:gd name="connsiteY51" fmla="*/ 742474 h 1402080"/>
                      <a:gd name="connsiteX52" fmla="*/ 130169 w 1249680"/>
                      <a:gd name="connsiteY52" fmla="*/ 716280 h 1402080"/>
                      <a:gd name="connsiteX53" fmla="*/ 48568 w 1249680"/>
                      <a:gd name="connsiteY53" fmla="*/ 756737 h 1402080"/>
                      <a:gd name="connsiteX54" fmla="*/ 29527 w 1249680"/>
                      <a:gd name="connsiteY54" fmla="*/ 718344 h 1402080"/>
                      <a:gd name="connsiteX55" fmla="*/ 104473 w 1249680"/>
                      <a:gd name="connsiteY55" fmla="*/ 693138 h 1402080"/>
                      <a:gd name="connsiteX56" fmla="*/ 77629 w 1249680"/>
                      <a:gd name="connsiteY56" fmla="*/ 617855 h 1402080"/>
                      <a:gd name="connsiteX57" fmla="*/ 39683 w 1249680"/>
                      <a:gd name="connsiteY57" fmla="*/ 611505 h 1402080"/>
                      <a:gd name="connsiteX58" fmla="*/ 0 w 1249680"/>
                      <a:gd name="connsiteY58"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84976 w 1249680"/>
                      <a:gd name="connsiteY43" fmla="*/ 1278255 h 1402080"/>
                      <a:gd name="connsiteX44" fmla="*/ 80163 w 1249680"/>
                      <a:gd name="connsiteY44" fmla="*/ 906780 h 1402080"/>
                      <a:gd name="connsiteX45" fmla="*/ 58732 w 1249680"/>
                      <a:gd name="connsiteY45" fmla="*/ 911543 h 1402080"/>
                      <a:gd name="connsiteX46" fmla="*/ 70639 w 1249680"/>
                      <a:gd name="connsiteY46" fmla="*/ 825817 h 1402080"/>
                      <a:gd name="connsiteX47" fmla="*/ 122872 w 1249680"/>
                      <a:gd name="connsiteY47" fmla="*/ 819626 h 1402080"/>
                      <a:gd name="connsiteX48" fmla="*/ 125407 w 1249680"/>
                      <a:gd name="connsiteY48" fmla="*/ 799623 h 1402080"/>
                      <a:gd name="connsiteX49" fmla="*/ 78581 w 1249680"/>
                      <a:gd name="connsiteY49" fmla="*/ 799624 h 1402080"/>
                      <a:gd name="connsiteX50" fmla="*/ 82867 w 1249680"/>
                      <a:gd name="connsiteY50" fmla="*/ 761047 h 1402080"/>
                      <a:gd name="connsiteX51" fmla="*/ 142076 w 1249680"/>
                      <a:gd name="connsiteY51" fmla="*/ 742474 h 1402080"/>
                      <a:gd name="connsiteX52" fmla="*/ 130169 w 1249680"/>
                      <a:gd name="connsiteY52" fmla="*/ 716280 h 1402080"/>
                      <a:gd name="connsiteX53" fmla="*/ 48568 w 1249680"/>
                      <a:gd name="connsiteY53" fmla="*/ 756737 h 1402080"/>
                      <a:gd name="connsiteX54" fmla="*/ 29527 w 1249680"/>
                      <a:gd name="connsiteY54" fmla="*/ 718344 h 1402080"/>
                      <a:gd name="connsiteX55" fmla="*/ 104473 w 1249680"/>
                      <a:gd name="connsiteY55" fmla="*/ 693138 h 1402080"/>
                      <a:gd name="connsiteX56" fmla="*/ 77629 w 1249680"/>
                      <a:gd name="connsiteY56" fmla="*/ 617855 h 1402080"/>
                      <a:gd name="connsiteX57" fmla="*/ 39683 w 1249680"/>
                      <a:gd name="connsiteY57" fmla="*/ 611505 h 1402080"/>
                      <a:gd name="connsiteX58" fmla="*/ 0 w 1249680"/>
                      <a:gd name="connsiteY58"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84976 w 1249680"/>
                      <a:gd name="connsiteY43" fmla="*/ 1278255 h 1402080"/>
                      <a:gd name="connsiteX44" fmla="*/ 268282 w 1249680"/>
                      <a:gd name="connsiteY44" fmla="*/ 1078230 h 1402080"/>
                      <a:gd name="connsiteX45" fmla="*/ 80163 w 1249680"/>
                      <a:gd name="connsiteY45" fmla="*/ 906780 h 1402080"/>
                      <a:gd name="connsiteX46" fmla="*/ 58732 w 1249680"/>
                      <a:gd name="connsiteY46" fmla="*/ 911543 h 1402080"/>
                      <a:gd name="connsiteX47" fmla="*/ 70639 w 1249680"/>
                      <a:gd name="connsiteY47" fmla="*/ 825817 h 1402080"/>
                      <a:gd name="connsiteX48" fmla="*/ 122872 w 1249680"/>
                      <a:gd name="connsiteY48" fmla="*/ 819626 h 1402080"/>
                      <a:gd name="connsiteX49" fmla="*/ 125407 w 1249680"/>
                      <a:gd name="connsiteY49" fmla="*/ 799623 h 1402080"/>
                      <a:gd name="connsiteX50" fmla="*/ 78581 w 1249680"/>
                      <a:gd name="connsiteY50" fmla="*/ 799624 h 1402080"/>
                      <a:gd name="connsiteX51" fmla="*/ 82867 w 1249680"/>
                      <a:gd name="connsiteY51" fmla="*/ 761047 h 1402080"/>
                      <a:gd name="connsiteX52" fmla="*/ 142076 w 1249680"/>
                      <a:gd name="connsiteY52" fmla="*/ 742474 h 1402080"/>
                      <a:gd name="connsiteX53" fmla="*/ 130169 w 1249680"/>
                      <a:gd name="connsiteY53" fmla="*/ 716280 h 1402080"/>
                      <a:gd name="connsiteX54" fmla="*/ 48568 w 1249680"/>
                      <a:gd name="connsiteY54" fmla="*/ 756737 h 1402080"/>
                      <a:gd name="connsiteX55" fmla="*/ 29527 w 1249680"/>
                      <a:gd name="connsiteY55" fmla="*/ 718344 h 1402080"/>
                      <a:gd name="connsiteX56" fmla="*/ 104473 w 1249680"/>
                      <a:gd name="connsiteY56" fmla="*/ 693138 h 1402080"/>
                      <a:gd name="connsiteX57" fmla="*/ 77629 w 1249680"/>
                      <a:gd name="connsiteY57" fmla="*/ 617855 h 1402080"/>
                      <a:gd name="connsiteX58" fmla="*/ 39683 w 1249680"/>
                      <a:gd name="connsiteY58" fmla="*/ 611505 h 1402080"/>
                      <a:gd name="connsiteX59" fmla="*/ 0 w 1249680"/>
                      <a:gd name="connsiteY5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84976 w 1249680"/>
                      <a:gd name="connsiteY43" fmla="*/ 1278255 h 1402080"/>
                      <a:gd name="connsiteX44" fmla="*/ 399251 w 1249680"/>
                      <a:gd name="connsiteY44" fmla="*/ 1194911 h 1402080"/>
                      <a:gd name="connsiteX45" fmla="*/ 268282 w 1249680"/>
                      <a:gd name="connsiteY45" fmla="*/ 1078230 h 1402080"/>
                      <a:gd name="connsiteX46" fmla="*/ 80163 w 1249680"/>
                      <a:gd name="connsiteY46" fmla="*/ 906780 h 1402080"/>
                      <a:gd name="connsiteX47" fmla="*/ 58732 w 1249680"/>
                      <a:gd name="connsiteY47" fmla="*/ 911543 h 1402080"/>
                      <a:gd name="connsiteX48" fmla="*/ 70639 w 1249680"/>
                      <a:gd name="connsiteY48" fmla="*/ 825817 h 1402080"/>
                      <a:gd name="connsiteX49" fmla="*/ 122872 w 1249680"/>
                      <a:gd name="connsiteY49" fmla="*/ 819626 h 1402080"/>
                      <a:gd name="connsiteX50" fmla="*/ 125407 w 1249680"/>
                      <a:gd name="connsiteY50" fmla="*/ 799623 h 1402080"/>
                      <a:gd name="connsiteX51" fmla="*/ 78581 w 1249680"/>
                      <a:gd name="connsiteY51" fmla="*/ 799624 h 1402080"/>
                      <a:gd name="connsiteX52" fmla="*/ 82867 w 1249680"/>
                      <a:gd name="connsiteY52" fmla="*/ 761047 h 1402080"/>
                      <a:gd name="connsiteX53" fmla="*/ 142076 w 1249680"/>
                      <a:gd name="connsiteY53" fmla="*/ 742474 h 1402080"/>
                      <a:gd name="connsiteX54" fmla="*/ 130169 w 1249680"/>
                      <a:gd name="connsiteY54" fmla="*/ 716280 h 1402080"/>
                      <a:gd name="connsiteX55" fmla="*/ 48568 w 1249680"/>
                      <a:gd name="connsiteY55" fmla="*/ 756737 h 1402080"/>
                      <a:gd name="connsiteX56" fmla="*/ 29527 w 1249680"/>
                      <a:gd name="connsiteY56" fmla="*/ 718344 h 1402080"/>
                      <a:gd name="connsiteX57" fmla="*/ 104473 w 1249680"/>
                      <a:gd name="connsiteY57" fmla="*/ 693138 h 1402080"/>
                      <a:gd name="connsiteX58" fmla="*/ 77629 w 1249680"/>
                      <a:gd name="connsiteY58" fmla="*/ 617855 h 1402080"/>
                      <a:gd name="connsiteX59" fmla="*/ 39683 w 1249680"/>
                      <a:gd name="connsiteY59" fmla="*/ 611505 h 1402080"/>
                      <a:gd name="connsiteX60" fmla="*/ 0 w 1249680"/>
                      <a:gd name="connsiteY60"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513551 w 1249680"/>
                      <a:gd name="connsiteY43" fmla="*/ 1311593 h 1402080"/>
                      <a:gd name="connsiteX44" fmla="*/ 484976 w 1249680"/>
                      <a:gd name="connsiteY44" fmla="*/ 1278255 h 1402080"/>
                      <a:gd name="connsiteX45" fmla="*/ 399251 w 1249680"/>
                      <a:gd name="connsiteY45" fmla="*/ 1194911 h 1402080"/>
                      <a:gd name="connsiteX46" fmla="*/ 268282 w 1249680"/>
                      <a:gd name="connsiteY46" fmla="*/ 1078230 h 1402080"/>
                      <a:gd name="connsiteX47" fmla="*/ 80163 w 1249680"/>
                      <a:gd name="connsiteY47" fmla="*/ 906780 h 1402080"/>
                      <a:gd name="connsiteX48" fmla="*/ 58732 w 1249680"/>
                      <a:gd name="connsiteY48" fmla="*/ 911543 h 1402080"/>
                      <a:gd name="connsiteX49" fmla="*/ 70639 w 1249680"/>
                      <a:gd name="connsiteY49" fmla="*/ 825817 h 1402080"/>
                      <a:gd name="connsiteX50" fmla="*/ 122872 w 1249680"/>
                      <a:gd name="connsiteY50" fmla="*/ 819626 h 1402080"/>
                      <a:gd name="connsiteX51" fmla="*/ 125407 w 1249680"/>
                      <a:gd name="connsiteY51" fmla="*/ 799623 h 1402080"/>
                      <a:gd name="connsiteX52" fmla="*/ 78581 w 1249680"/>
                      <a:gd name="connsiteY52" fmla="*/ 799624 h 1402080"/>
                      <a:gd name="connsiteX53" fmla="*/ 82867 w 1249680"/>
                      <a:gd name="connsiteY53" fmla="*/ 761047 h 1402080"/>
                      <a:gd name="connsiteX54" fmla="*/ 142076 w 1249680"/>
                      <a:gd name="connsiteY54" fmla="*/ 742474 h 1402080"/>
                      <a:gd name="connsiteX55" fmla="*/ 130169 w 1249680"/>
                      <a:gd name="connsiteY55" fmla="*/ 716280 h 1402080"/>
                      <a:gd name="connsiteX56" fmla="*/ 48568 w 1249680"/>
                      <a:gd name="connsiteY56" fmla="*/ 756737 h 1402080"/>
                      <a:gd name="connsiteX57" fmla="*/ 29527 w 1249680"/>
                      <a:gd name="connsiteY57" fmla="*/ 718344 h 1402080"/>
                      <a:gd name="connsiteX58" fmla="*/ 104473 w 1249680"/>
                      <a:gd name="connsiteY58" fmla="*/ 693138 h 1402080"/>
                      <a:gd name="connsiteX59" fmla="*/ 77629 w 1249680"/>
                      <a:gd name="connsiteY59" fmla="*/ 617855 h 1402080"/>
                      <a:gd name="connsiteX60" fmla="*/ 39683 w 1249680"/>
                      <a:gd name="connsiteY60" fmla="*/ 611505 h 1402080"/>
                      <a:gd name="connsiteX61" fmla="*/ 0 w 1249680"/>
                      <a:gd name="connsiteY61"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484976 w 1249680"/>
                      <a:gd name="connsiteY45" fmla="*/ 1278255 h 1402080"/>
                      <a:gd name="connsiteX46" fmla="*/ 399251 w 1249680"/>
                      <a:gd name="connsiteY46" fmla="*/ 1194911 h 1402080"/>
                      <a:gd name="connsiteX47" fmla="*/ 268282 w 1249680"/>
                      <a:gd name="connsiteY47" fmla="*/ 1078230 h 1402080"/>
                      <a:gd name="connsiteX48" fmla="*/ 80163 w 1249680"/>
                      <a:gd name="connsiteY48" fmla="*/ 906780 h 1402080"/>
                      <a:gd name="connsiteX49" fmla="*/ 58732 w 1249680"/>
                      <a:gd name="connsiteY49" fmla="*/ 911543 h 1402080"/>
                      <a:gd name="connsiteX50" fmla="*/ 70639 w 1249680"/>
                      <a:gd name="connsiteY50" fmla="*/ 825817 h 1402080"/>
                      <a:gd name="connsiteX51" fmla="*/ 122872 w 1249680"/>
                      <a:gd name="connsiteY51" fmla="*/ 819626 h 1402080"/>
                      <a:gd name="connsiteX52" fmla="*/ 125407 w 1249680"/>
                      <a:gd name="connsiteY52" fmla="*/ 799623 h 1402080"/>
                      <a:gd name="connsiteX53" fmla="*/ 78581 w 1249680"/>
                      <a:gd name="connsiteY53" fmla="*/ 799624 h 1402080"/>
                      <a:gd name="connsiteX54" fmla="*/ 82867 w 1249680"/>
                      <a:gd name="connsiteY54" fmla="*/ 761047 h 1402080"/>
                      <a:gd name="connsiteX55" fmla="*/ 142076 w 1249680"/>
                      <a:gd name="connsiteY55" fmla="*/ 742474 h 1402080"/>
                      <a:gd name="connsiteX56" fmla="*/ 130169 w 1249680"/>
                      <a:gd name="connsiteY56" fmla="*/ 716280 h 1402080"/>
                      <a:gd name="connsiteX57" fmla="*/ 48568 w 1249680"/>
                      <a:gd name="connsiteY57" fmla="*/ 756737 h 1402080"/>
                      <a:gd name="connsiteX58" fmla="*/ 29527 w 1249680"/>
                      <a:gd name="connsiteY58" fmla="*/ 718344 h 1402080"/>
                      <a:gd name="connsiteX59" fmla="*/ 104473 w 1249680"/>
                      <a:gd name="connsiteY59" fmla="*/ 693138 h 1402080"/>
                      <a:gd name="connsiteX60" fmla="*/ 77629 w 1249680"/>
                      <a:gd name="connsiteY60" fmla="*/ 617855 h 1402080"/>
                      <a:gd name="connsiteX61" fmla="*/ 39683 w 1249680"/>
                      <a:gd name="connsiteY61" fmla="*/ 611505 h 1402080"/>
                      <a:gd name="connsiteX62" fmla="*/ 0 w 1249680"/>
                      <a:gd name="connsiteY62"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484976 w 1249680"/>
                      <a:gd name="connsiteY45" fmla="*/ 1278255 h 1402080"/>
                      <a:gd name="connsiteX46" fmla="*/ 399251 w 1249680"/>
                      <a:gd name="connsiteY46" fmla="*/ 1194911 h 1402080"/>
                      <a:gd name="connsiteX47" fmla="*/ 92070 w 1249680"/>
                      <a:gd name="connsiteY47" fmla="*/ 835343 h 1402080"/>
                      <a:gd name="connsiteX48" fmla="*/ 80163 w 1249680"/>
                      <a:gd name="connsiteY48" fmla="*/ 906780 h 1402080"/>
                      <a:gd name="connsiteX49" fmla="*/ 58732 w 1249680"/>
                      <a:gd name="connsiteY49" fmla="*/ 911543 h 1402080"/>
                      <a:gd name="connsiteX50" fmla="*/ 70639 w 1249680"/>
                      <a:gd name="connsiteY50" fmla="*/ 825817 h 1402080"/>
                      <a:gd name="connsiteX51" fmla="*/ 122872 w 1249680"/>
                      <a:gd name="connsiteY51" fmla="*/ 819626 h 1402080"/>
                      <a:gd name="connsiteX52" fmla="*/ 125407 w 1249680"/>
                      <a:gd name="connsiteY52" fmla="*/ 799623 h 1402080"/>
                      <a:gd name="connsiteX53" fmla="*/ 78581 w 1249680"/>
                      <a:gd name="connsiteY53" fmla="*/ 799624 h 1402080"/>
                      <a:gd name="connsiteX54" fmla="*/ 82867 w 1249680"/>
                      <a:gd name="connsiteY54" fmla="*/ 761047 h 1402080"/>
                      <a:gd name="connsiteX55" fmla="*/ 142076 w 1249680"/>
                      <a:gd name="connsiteY55" fmla="*/ 742474 h 1402080"/>
                      <a:gd name="connsiteX56" fmla="*/ 130169 w 1249680"/>
                      <a:gd name="connsiteY56" fmla="*/ 716280 h 1402080"/>
                      <a:gd name="connsiteX57" fmla="*/ 48568 w 1249680"/>
                      <a:gd name="connsiteY57" fmla="*/ 756737 h 1402080"/>
                      <a:gd name="connsiteX58" fmla="*/ 29527 w 1249680"/>
                      <a:gd name="connsiteY58" fmla="*/ 718344 h 1402080"/>
                      <a:gd name="connsiteX59" fmla="*/ 104473 w 1249680"/>
                      <a:gd name="connsiteY59" fmla="*/ 693138 h 1402080"/>
                      <a:gd name="connsiteX60" fmla="*/ 77629 w 1249680"/>
                      <a:gd name="connsiteY60" fmla="*/ 617855 h 1402080"/>
                      <a:gd name="connsiteX61" fmla="*/ 39683 w 1249680"/>
                      <a:gd name="connsiteY61" fmla="*/ 611505 h 1402080"/>
                      <a:gd name="connsiteX62" fmla="*/ 0 w 1249680"/>
                      <a:gd name="connsiteY62"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484976 w 1249680"/>
                      <a:gd name="connsiteY45" fmla="*/ 1278255 h 1402080"/>
                      <a:gd name="connsiteX46" fmla="*/ 111120 w 1249680"/>
                      <a:gd name="connsiteY46" fmla="*/ 840105 h 1402080"/>
                      <a:gd name="connsiteX47" fmla="*/ 92070 w 1249680"/>
                      <a:gd name="connsiteY47" fmla="*/ 835343 h 1402080"/>
                      <a:gd name="connsiteX48" fmla="*/ 80163 w 1249680"/>
                      <a:gd name="connsiteY48" fmla="*/ 906780 h 1402080"/>
                      <a:gd name="connsiteX49" fmla="*/ 58732 w 1249680"/>
                      <a:gd name="connsiteY49" fmla="*/ 911543 h 1402080"/>
                      <a:gd name="connsiteX50" fmla="*/ 70639 w 1249680"/>
                      <a:gd name="connsiteY50" fmla="*/ 825817 h 1402080"/>
                      <a:gd name="connsiteX51" fmla="*/ 122872 w 1249680"/>
                      <a:gd name="connsiteY51" fmla="*/ 819626 h 1402080"/>
                      <a:gd name="connsiteX52" fmla="*/ 125407 w 1249680"/>
                      <a:gd name="connsiteY52" fmla="*/ 799623 h 1402080"/>
                      <a:gd name="connsiteX53" fmla="*/ 78581 w 1249680"/>
                      <a:gd name="connsiteY53" fmla="*/ 799624 h 1402080"/>
                      <a:gd name="connsiteX54" fmla="*/ 82867 w 1249680"/>
                      <a:gd name="connsiteY54" fmla="*/ 761047 h 1402080"/>
                      <a:gd name="connsiteX55" fmla="*/ 142076 w 1249680"/>
                      <a:gd name="connsiteY55" fmla="*/ 742474 h 1402080"/>
                      <a:gd name="connsiteX56" fmla="*/ 130169 w 1249680"/>
                      <a:gd name="connsiteY56" fmla="*/ 716280 h 1402080"/>
                      <a:gd name="connsiteX57" fmla="*/ 48568 w 1249680"/>
                      <a:gd name="connsiteY57" fmla="*/ 756737 h 1402080"/>
                      <a:gd name="connsiteX58" fmla="*/ 29527 w 1249680"/>
                      <a:gd name="connsiteY58" fmla="*/ 718344 h 1402080"/>
                      <a:gd name="connsiteX59" fmla="*/ 104473 w 1249680"/>
                      <a:gd name="connsiteY59" fmla="*/ 693138 h 1402080"/>
                      <a:gd name="connsiteX60" fmla="*/ 77629 w 1249680"/>
                      <a:gd name="connsiteY60" fmla="*/ 617855 h 1402080"/>
                      <a:gd name="connsiteX61" fmla="*/ 39683 w 1249680"/>
                      <a:gd name="connsiteY61" fmla="*/ 611505 h 1402080"/>
                      <a:gd name="connsiteX62" fmla="*/ 0 w 1249680"/>
                      <a:gd name="connsiteY62"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108738 w 1249680"/>
                      <a:gd name="connsiteY45" fmla="*/ 897255 h 1402080"/>
                      <a:gd name="connsiteX46" fmla="*/ 111120 w 1249680"/>
                      <a:gd name="connsiteY46" fmla="*/ 840105 h 1402080"/>
                      <a:gd name="connsiteX47" fmla="*/ 92070 w 1249680"/>
                      <a:gd name="connsiteY47" fmla="*/ 835343 h 1402080"/>
                      <a:gd name="connsiteX48" fmla="*/ 80163 w 1249680"/>
                      <a:gd name="connsiteY48" fmla="*/ 906780 h 1402080"/>
                      <a:gd name="connsiteX49" fmla="*/ 58732 w 1249680"/>
                      <a:gd name="connsiteY49" fmla="*/ 911543 h 1402080"/>
                      <a:gd name="connsiteX50" fmla="*/ 70639 w 1249680"/>
                      <a:gd name="connsiteY50" fmla="*/ 825817 h 1402080"/>
                      <a:gd name="connsiteX51" fmla="*/ 122872 w 1249680"/>
                      <a:gd name="connsiteY51" fmla="*/ 819626 h 1402080"/>
                      <a:gd name="connsiteX52" fmla="*/ 125407 w 1249680"/>
                      <a:gd name="connsiteY52" fmla="*/ 799623 h 1402080"/>
                      <a:gd name="connsiteX53" fmla="*/ 78581 w 1249680"/>
                      <a:gd name="connsiteY53" fmla="*/ 799624 h 1402080"/>
                      <a:gd name="connsiteX54" fmla="*/ 82867 w 1249680"/>
                      <a:gd name="connsiteY54" fmla="*/ 761047 h 1402080"/>
                      <a:gd name="connsiteX55" fmla="*/ 142076 w 1249680"/>
                      <a:gd name="connsiteY55" fmla="*/ 742474 h 1402080"/>
                      <a:gd name="connsiteX56" fmla="*/ 130169 w 1249680"/>
                      <a:gd name="connsiteY56" fmla="*/ 716280 h 1402080"/>
                      <a:gd name="connsiteX57" fmla="*/ 48568 w 1249680"/>
                      <a:gd name="connsiteY57" fmla="*/ 756737 h 1402080"/>
                      <a:gd name="connsiteX58" fmla="*/ 29527 w 1249680"/>
                      <a:gd name="connsiteY58" fmla="*/ 718344 h 1402080"/>
                      <a:gd name="connsiteX59" fmla="*/ 104473 w 1249680"/>
                      <a:gd name="connsiteY59" fmla="*/ 693138 h 1402080"/>
                      <a:gd name="connsiteX60" fmla="*/ 77629 w 1249680"/>
                      <a:gd name="connsiteY60" fmla="*/ 617855 h 1402080"/>
                      <a:gd name="connsiteX61" fmla="*/ 39683 w 1249680"/>
                      <a:gd name="connsiteY61" fmla="*/ 611505 h 1402080"/>
                      <a:gd name="connsiteX62" fmla="*/ 0 w 1249680"/>
                      <a:gd name="connsiteY62"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134932 w 1249680"/>
                      <a:gd name="connsiteY45" fmla="*/ 928211 h 1402080"/>
                      <a:gd name="connsiteX46" fmla="*/ 108738 w 1249680"/>
                      <a:gd name="connsiteY46" fmla="*/ 897255 h 1402080"/>
                      <a:gd name="connsiteX47" fmla="*/ 111120 w 1249680"/>
                      <a:gd name="connsiteY47" fmla="*/ 840105 h 1402080"/>
                      <a:gd name="connsiteX48" fmla="*/ 92070 w 1249680"/>
                      <a:gd name="connsiteY48" fmla="*/ 835343 h 1402080"/>
                      <a:gd name="connsiteX49" fmla="*/ 80163 w 1249680"/>
                      <a:gd name="connsiteY49" fmla="*/ 906780 h 1402080"/>
                      <a:gd name="connsiteX50" fmla="*/ 58732 w 1249680"/>
                      <a:gd name="connsiteY50" fmla="*/ 911543 h 1402080"/>
                      <a:gd name="connsiteX51" fmla="*/ 70639 w 1249680"/>
                      <a:gd name="connsiteY51" fmla="*/ 825817 h 1402080"/>
                      <a:gd name="connsiteX52" fmla="*/ 122872 w 1249680"/>
                      <a:gd name="connsiteY52" fmla="*/ 819626 h 1402080"/>
                      <a:gd name="connsiteX53" fmla="*/ 125407 w 1249680"/>
                      <a:gd name="connsiteY53" fmla="*/ 799623 h 1402080"/>
                      <a:gd name="connsiteX54" fmla="*/ 78581 w 1249680"/>
                      <a:gd name="connsiteY54" fmla="*/ 799624 h 1402080"/>
                      <a:gd name="connsiteX55" fmla="*/ 82867 w 1249680"/>
                      <a:gd name="connsiteY55" fmla="*/ 761047 h 1402080"/>
                      <a:gd name="connsiteX56" fmla="*/ 142076 w 1249680"/>
                      <a:gd name="connsiteY56" fmla="*/ 742474 h 1402080"/>
                      <a:gd name="connsiteX57" fmla="*/ 130169 w 1249680"/>
                      <a:gd name="connsiteY57" fmla="*/ 716280 h 1402080"/>
                      <a:gd name="connsiteX58" fmla="*/ 48568 w 1249680"/>
                      <a:gd name="connsiteY58" fmla="*/ 756737 h 1402080"/>
                      <a:gd name="connsiteX59" fmla="*/ 29527 w 1249680"/>
                      <a:gd name="connsiteY59" fmla="*/ 718344 h 1402080"/>
                      <a:gd name="connsiteX60" fmla="*/ 104473 w 1249680"/>
                      <a:gd name="connsiteY60" fmla="*/ 693138 h 1402080"/>
                      <a:gd name="connsiteX61" fmla="*/ 77629 w 1249680"/>
                      <a:gd name="connsiteY61" fmla="*/ 617855 h 1402080"/>
                      <a:gd name="connsiteX62" fmla="*/ 39683 w 1249680"/>
                      <a:gd name="connsiteY62" fmla="*/ 611505 h 1402080"/>
                      <a:gd name="connsiteX63" fmla="*/ 0 w 1249680"/>
                      <a:gd name="connsiteY63"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315907 w 1249680"/>
                      <a:gd name="connsiteY45" fmla="*/ 1109186 h 1402080"/>
                      <a:gd name="connsiteX46" fmla="*/ 134932 w 1249680"/>
                      <a:gd name="connsiteY46" fmla="*/ 928211 h 1402080"/>
                      <a:gd name="connsiteX47" fmla="*/ 108738 w 1249680"/>
                      <a:gd name="connsiteY47" fmla="*/ 897255 h 1402080"/>
                      <a:gd name="connsiteX48" fmla="*/ 111120 w 1249680"/>
                      <a:gd name="connsiteY48" fmla="*/ 840105 h 1402080"/>
                      <a:gd name="connsiteX49" fmla="*/ 92070 w 1249680"/>
                      <a:gd name="connsiteY49" fmla="*/ 835343 h 1402080"/>
                      <a:gd name="connsiteX50" fmla="*/ 80163 w 1249680"/>
                      <a:gd name="connsiteY50" fmla="*/ 906780 h 1402080"/>
                      <a:gd name="connsiteX51" fmla="*/ 58732 w 1249680"/>
                      <a:gd name="connsiteY51" fmla="*/ 911543 h 1402080"/>
                      <a:gd name="connsiteX52" fmla="*/ 70639 w 1249680"/>
                      <a:gd name="connsiteY52" fmla="*/ 825817 h 1402080"/>
                      <a:gd name="connsiteX53" fmla="*/ 122872 w 1249680"/>
                      <a:gd name="connsiteY53" fmla="*/ 819626 h 1402080"/>
                      <a:gd name="connsiteX54" fmla="*/ 125407 w 1249680"/>
                      <a:gd name="connsiteY54" fmla="*/ 799623 h 1402080"/>
                      <a:gd name="connsiteX55" fmla="*/ 78581 w 1249680"/>
                      <a:gd name="connsiteY55" fmla="*/ 799624 h 1402080"/>
                      <a:gd name="connsiteX56" fmla="*/ 82867 w 1249680"/>
                      <a:gd name="connsiteY56" fmla="*/ 761047 h 1402080"/>
                      <a:gd name="connsiteX57" fmla="*/ 142076 w 1249680"/>
                      <a:gd name="connsiteY57" fmla="*/ 742474 h 1402080"/>
                      <a:gd name="connsiteX58" fmla="*/ 130169 w 1249680"/>
                      <a:gd name="connsiteY58" fmla="*/ 716280 h 1402080"/>
                      <a:gd name="connsiteX59" fmla="*/ 48568 w 1249680"/>
                      <a:gd name="connsiteY59" fmla="*/ 756737 h 1402080"/>
                      <a:gd name="connsiteX60" fmla="*/ 29527 w 1249680"/>
                      <a:gd name="connsiteY60" fmla="*/ 718344 h 1402080"/>
                      <a:gd name="connsiteX61" fmla="*/ 104473 w 1249680"/>
                      <a:gd name="connsiteY61" fmla="*/ 693138 h 1402080"/>
                      <a:gd name="connsiteX62" fmla="*/ 77629 w 1249680"/>
                      <a:gd name="connsiteY62" fmla="*/ 617855 h 1402080"/>
                      <a:gd name="connsiteX63" fmla="*/ 39683 w 1249680"/>
                      <a:gd name="connsiteY63" fmla="*/ 611505 h 1402080"/>
                      <a:gd name="connsiteX64" fmla="*/ 0 w 1249680"/>
                      <a:gd name="connsiteY64"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449257 w 1249680"/>
                      <a:gd name="connsiteY45" fmla="*/ 1244918 h 1402080"/>
                      <a:gd name="connsiteX46" fmla="*/ 315907 w 1249680"/>
                      <a:gd name="connsiteY46" fmla="*/ 1109186 h 1402080"/>
                      <a:gd name="connsiteX47" fmla="*/ 134932 w 1249680"/>
                      <a:gd name="connsiteY47" fmla="*/ 928211 h 1402080"/>
                      <a:gd name="connsiteX48" fmla="*/ 108738 w 1249680"/>
                      <a:gd name="connsiteY48" fmla="*/ 897255 h 1402080"/>
                      <a:gd name="connsiteX49" fmla="*/ 111120 w 1249680"/>
                      <a:gd name="connsiteY49" fmla="*/ 840105 h 1402080"/>
                      <a:gd name="connsiteX50" fmla="*/ 92070 w 1249680"/>
                      <a:gd name="connsiteY50" fmla="*/ 835343 h 1402080"/>
                      <a:gd name="connsiteX51" fmla="*/ 80163 w 1249680"/>
                      <a:gd name="connsiteY51" fmla="*/ 906780 h 1402080"/>
                      <a:gd name="connsiteX52" fmla="*/ 58732 w 1249680"/>
                      <a:gd name="connsiteY52" fmla="*/ 911543 h 1402080"/>
                      <a:gd name="connsiteX53" fmla="*/ 70639 w 1249680"/>
                      <a:gd name="connsiteY53" fmla="*/ 825817 h 1402080"/>
                      <a:gd name="connsiteX54" fmla="*/ 122872 w 1249680"/>
                      <a:gd name="connsiteY54" fmla="*/ 819626 h 1402080"/>
                      <a:gd name="connsiteX55" fmla="*/ 125407 w 1249680"/>
                      <a:gd name="connsiteY55" fmla="*/ 799623 h 1402080"/>
                      <a:gd name="connsiteX56" fmla="*/ 78581 w 1249680"/>
                      <a:gd name="connsiteY56" fmla="*/ 799624 h 1402080"/>
                      <a:gd name="connsiteX57" fmla="*/ 82867 w 1249680"/>
                      <a:gd name="connsiteY57" fmla="*/ 761047 h 1402080"/>
                      <a:gd name="connsiteX58" fmla="*/ 142076 w 1249680"/>
                      <a:gd name="connsiteY58" fmla="*/ 742474 h 1402080"/>
                      <a:gd name="connsiteX59" fmla="*/ 130169 w 1249680"/>
                      <a:gd name="connsiteY59" fmla="*/ 716280 h 1402080"/>
                      <a:gd name="connsiteX60" fmla="*/ 48568 w 1249680"/>
                      <a:gd name="connsiteY60" fmla="*/ 756737 h 1402080"/>
                      <a:gd name="connsiteX61" fmla="*/ 29527 w 1249680"/>
                      <a:gd name="connsiteY61" fmla="*/ 718344 h 1402080"/>
                      <a:gd name="connsiteX62" fmla="*/ 104473 w 1249680"/>
                      <a:gd name="connsiteY62" fmla="*/ 693138 h 1402080"/>
                      <a:gd name="connsiteX63" fmla="*/ 77629 w 1249680"/>
                      <a:gd name="connsiteY63" fmla="*/ 617855 h 1402080"/>
                      <a:gd name="connsiteX64" fmla="*/ 39683 w 1249680"/>
                      <a:gd name="connsiteY64" fmla="*/ 611505 h 1402080"/>
                      <a:gd name="connsiteX65" fmla="*/ 0 w 1249680"/>
                      <a:gd name="connsiteY6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75476 w 1249680"/>
                      <a:gd name="connsiteY42" fmla="*/ 1383030 h 1402080"/>
                      <a:gd name="connsiteX43" fmla="*/ 640080 w 1249680"/>
                      <a:gd name="connsiteY43" fmla="*/ 1402080 h 1402080"/>
                      <a:gd name="connsiteX44" fmla="*/ 556413 w 1249680"/>
                      <a:gd name="connsiteY44" fmla="*/ 1359218 h 1402080"/>
                      <a:gd name="connsiteX45" fmla="*/ 513551 w 1249680"/>
                      <a:gd name="connsiteY45" fmla="*/ 1311593 h 1402080"/>
                      <a:gd name="connsiteX46" fmla="*/ 449257 w 1249680"/>
                      <a:gd name="connsiteY46" fmla="*/ 1244918 h 1402080"/>
                      <a:gd name="connsiteX47" fmla="*/ 315907 w 1249680"/>
                      <a:gd name="connsiteY47" fmla="*/ 1109186 h 1402080"/>
                      <a:gd name="connsiteX48" fmla="*/ 134932 w 1249680"/>
                      <a:gd name="connsiteY48" fmla="*/ 928211 h 1402080"/>
                      <a:gd name="connsiteX49" fmla="*/ 108738 w 1249680"/>
                      <a:gd name="connsiteY49" fmla="*/ 897255 h 1402080"/>
                      <a:gd name="connsiteX50" fmla="*/ 111120 w 1249680"/>
                      <a:gd name="connsiteY50" fmla="*/ 840105 h 1402080"/>
                      <a:gd name="connsiteX51" fmla="*/ 92070 w 1249680"/>
                      <a:gd name="connsiteY51" fmla="*/ 835343 h 1402080"/>
                      <a:gd name="connsiteX52" fmla="*/ 80163 w 1249680"/>
                      <a:gd name="connsiteY52" fmla="*/ 906780 h 1402080"/>
                      <a:gd name="connsiteX53" fmla="*/ 58732 w 1249680"/>
                      <a:gd name="connsiteY53" fmla="*/ 911543 h 1402080"/>
                      <a:gd name="connsiteX54" fmla="*/ 70639 w 1249680"/>
                      <a:gd name="connsiteY54" fmla="*/ 825817 h 1402080"/>
                      <a:gd name="connsiteX55" fmla="*/ 122872 w 1249680"/>
                      <a:gd name="connsiteY55" fmla="*/ 819626 h 1402080"/>
                      <a:gd name="connsiteX56" fmla="*/ 125407 w 1249680"/>
                      <a:gd name="connsiteY56" fmla="*/ 799623 h 1402080"/>
                      <a:gd name="connsiteX57" fmla="*/ 78581 w 1249680"/>
                      <a:gd name="connsiteY57" fmla="*/ 799624 h 1402080"/>
                      <a:gd name="connsiteX58" fmla="*/ 82867 w 1249680"/>
                      <a:gd name="connsiteY58" fmla="*/ 761047 h 1402080"/>
                      <a:gd name="connsiteX59" fmla="*/ 142076 w 1249680"/>
                      <a:gd name="connsiteY59" fmla="*/ 742474 h 1402080"/>
                      <a:gd name="connsiteX60" fmla="*/ 130169 w 1249680"/>
                      <a:gd name="connsiteY60" fmla="*/ 716280 h 1402080"/>
                      <a:gd name="connsiteX61" fmla="*/ 48568 w 1249680"/>
                      <a:gd name="connsiteY61" fmla="*/ 756737 h 1402080"/>
                      <a:gd name="connsiteX62" fmla="*/ 29527 w 1249680"/>
                      <a:gd name="connsiteY62" fmla="*/ 718344 h 1402080"/>
                      <a:gd name="connsiteX63" fmla="*/ 104473 w 1249680"/>
                      <a:gd name="connsiteY63" fmla="*/ 693138 h 1402080"/>
                      <a:gd name="connsiteX64" fmla="*/ 77629 w 1249680"/>
                      <a:gd name="connsiteY64" fmla="*/ 617855 h 1402080"/>
                      <a:gd name="connsiteX65" fmla="*/ 39683 w 1249680"/>
                      <a:gd name="connsiteY65" fmla="*/ 611505 h 1402080"/>
                      <a:gd name="connsiteX66" fmla="*/ 0 w 1249680"/>
                      <a:gd name="connsiteY66"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75476 w 1249680"/>
                      <a:gd name="connsiteY42" fmla="*/ 1383030 h 1402080"/>
                      <a:gd name="connsiteX43" fmla="*/ 640080 w 1249680"/>
                      <a:gd name="connsiteY43" fmla="*/ 1402080 h 1402080"/>
                      <a:gd name="connsiteX44" fmla="*/ 599276 w 1249680"/>
                      <a:gd name="connsiteY44" fmla="*/ 1385411 h 1402080"/>
                      <a:gd name="connsiteX45" fmla="*/ 556413 w 1249680"/>
                      <a:gd name="connsiteY45" fmla="*/ 1359218 h 1402080"/>
                      <a:gd name="connsiteX46" fmla="*/ 513551 w 1249680"/>
                      <a:gd name="connsiteY46" fmla="*/ 1311593 h 1402080"/>
                      <a:gd name="connsiteX47" fmla="*/ 449257 w 1249680"/>
                      <a:gd name="connsiteY47" fmla="*/ 1244918 h 1402080"/>
                      <a:gd name="connsiteX48" fmla="*/ 315907 w 1249680"/>
                      <a:gd name="connsiteY48" fmla="*/ 1109186 h 1402080"/>
                      <a:gd name="connsiteX49" fmla="*/ 134932 w 1249680"/>
                      <a:gd name="connsiteY49" fmla="*/ 928211 h 1402080"/>
                      <a:gd name="connsiteX50" fmla="*/ 108738 w 1249680"/>
                      <a:gd name="connsiteY50" fmla="*/ 897255 h 1402080"/>
                      <a:gd name="connsiteX51" fmla="*/ 111120 w 1249680"/>
                      <a:gd name="connsiteY51" fmla="*/ 840105 h 1402080"/>
                      <a:gd name="connsiteX52" fmla="*/ 92070 w 1249680"/>
                      <a:gd name="connsiteY52" fmla="*/ 835343 h 1402080"/>
                      <a:gd name="connsiteX53" fmla="*/ 80163 w 1249680"/>
                      <a:gd name="connsiteY53" fmla="*/ 906780 h 1402080"/>
                      <a:gd name="connsiteX54" fmla="*/ 58732 w 1249680"/>
                      <a:gd name="connsiteY54" fmla="*/ 911543 h 1402080"/>
                      <a:gd name="connsiteX55" fmla="*/ 70639 w 1249680"/>
                      <a:gd name="connsiteY55" fmla="*/ 825817 h 1402080"/>
                      <a:gd name="connsiteX56" fmla="*/ 122872 w 1249680"/>
                      <a:gd name="connsiteY56" fmla="*/ 819626 h 1402080"/>
                      <a:gd name="connsiteX57" fmla="*/ 125407 w 1249680"/>
                      <a:gd name="connsiteY57" fmla="*/ 799623 h 1402080"/>
                      <a:gd name="connsiteX58" fmla="*/ 78581 w 1249680"/>
                      <a:gd name="connsiteY58" fmla="*/ 799624 h 1402080"/>
                      <a:gd name="connsiteX59" fmla="*/ 82867 w 1249680"/>
                      <a:gd name="connsiteY59" fmla="*/ 761047 h 1402080"/>
                      <a:gd name="connsiteX60" fmla="*/ 142076 w 1249680"/>
                      <a:gd name="connsiteY60" fmla="*/ 742474 h 1402080"/>
                      <a:gd name="connsiteX61" fmla="*/ 130169 w 1249680"/>
                      <a:gd name="connsiteY61" fmla="*/ 716280 h 1402080"/>
                      <a:gd name="connsiteX62" fmla="*/ 48568 w 1249680"/>
                      <a:gd name="connsiteY62" fmla="*/ 756737 h 1402080"/>
                      <a:gd name="connsiteX63" fmla="*/ 29527 w 1249680"/>
                      <a:gd name="connsiteY63" fmla="*/ 718344 h 1402080"/>
                      <a:gd name="connsiteX64" fmla="*/ 104473 w 1249680"/>
                      <a:gd name="connsiteY64" fmla="*/ 693138 h 1402080"/>
                      <a:gd name="connsiteX65" fmla="*/ 77629 w 1249680"/>
                      <a:gd name="connsiteY65" fmla="*/ 617855 h 1402080"/>
                      <a:gd name="connsiteX66" fmla="*/ 39683 w 1249680"/>
                      <a:gd name="connsiteY66" fmla="*/ 611505 h 1402080"/>
                      <a:gd name="connsiteX67" fmla="*/ 0 w 1249680"/>
                      <a:gd name="connsiteY6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883920 w 1249680"/>
                      <a:gd name="connsiteY38" fmla="*/ 1333500 h 1402080"/>
                      <a:gd name="connsiteX39" fmla="*/ 876300 w 1249680"/>
                      <a:gd name="connsiteY39" fmla="*/ 1303020 h 1402080"/>
                      <a:gd name="connsiteX40" fmla="*/ 822960 w 1249680"/>
                      <a:gd name="connsiteY40" fmla="*/ 1341120 h 1402080"/>
                      <a:gd name="connsiteX41" fmla="*/ 746760 w 1249680"/>
                      <a:gd name="connsiteY41" fmla="*/ 1356360 h 1402080"/>
                      <a:gd name="connsiteX42" fmla="*/ 715957 w 1249680"/>
                      <a:gd name="connsiteY42" fmla="*/ 1366361 h 1402080"/>
                      <a:gd name="connsiteX43" fmla="*/ 675476 w 1249680"/>
                      <a:gd name="connsiteY43" fmla="*/ 1383030 h 1402080"/>
                      <a:gd name="connsiteX44" fmla="*/ 640080 w 1249680"/>
                      <a:gd name="connsiteY44" fmla="*/ 1402080 h 1402080"/>
                      <a:gd name="connsiteX45" fmla="*/ 599276 w 1249680"/>
                      <a:gd name="connsiteY45" fmla="*/ 1385411 h 1402080"/>
                      <a:gd name="connsiteX46" fmla="*/ 556413 w 1249680"/>
                      <a:gd name="connsiteY46" fmla="*/ 1359218 h 1402080"/>
                      <a:gd name="connsiteX47" fmla="*/ 513551 w 1249680"/>
                      <a:gd name="connsiteY47" fmla="*/ 1311593 h 1402080"/>
                      <a:gd name="connsiteX48" fmla="*/ 449257 w 1249680"/>
                      <a:gd name="connsiteY48" fmla="*/ 1244918 h 1402080"/>
                      <a:gd name="connsiteX49" fmla="*/ 315907 w 1249680"/>
                      <a:gd name="connsiteY49" fmla="*/ 1109186 h 1402080"/>
                      <a:gd name="connsiteX50" fmla="*/ 134932 w 1249680"/>
                      <a:gd name="connsiteY50" fmla="*/ 928211 h 1402080"/>
                      <a:gd name="connsiteX51" fmla="*/ 108738 w 1249680"/>
                      <a:gd name="connsiteY51" fmla="*/ 897255 h 1402080"/>
                      <a:gd name="connsiteX52" fmla="*/ 111120 w 1249680"/>
                      <a:gd name="connsiteY52" fmla="*/ 840105 h 1402080"/>
                      <a:gd name="connsiteX53" fmla="*/ 92070 w 1249680"/>
                      <a:gd name="connsiteY53" fmla="*/ 835343 h 1402080"/>
                      <a:gd name="connsiteX54" fmla="*/ 80163 w 1249680"/>
                      <a:gd name="connsiteY54" fmla="*/ 906780 h 1402080"/>
                      <a:gd name="connsiteX55" fmla="*/ 58732 w 1249680"/>
                      <a:gd name="connsiteY55" fmla="*/ 911543 h 1402080"/>
                      <a:gd name="connsiteX56" fmla="*/ 70639 w 1249680"/>
                      <a:gd name="connsiteY56" fmla="*/ 825817 h 1402080"/>
                      <a:gd name="connsiteX57" fmla="*/ 122872 w 1249680"/>
                      <a:gd name="connsiteY57" fmla="*/ 819626 h 1402080"/>
                      <a:gd name="connsiteX58" fmla="*/ 125407 w 1249680"/>
                      <a:gd name="connsiteY58" fmla="*/ 799623 h 1402080"/>
                      <a:gd name="connsiteX59" fmla="*/ 78581 w 1249680"/>
                      <a:gd name="connsiteY59" fmla="*/ 799624 h 1402080"/>
                      <a:gd name="connsiteX60" fmla="*/ 82867 w 1249680"/>
                      <a:gd name="connsiteY60" fmla="*/ 761047 h 1402080"/>
                      <a:gd name="connsiteX61" fmla="*/ 142076 w 1249680"/>
                      <a:gd name="connsiteY61" fmla="*/ 742474 h 1402080"/>
                      <a:gd name="connsiteX62" fmla="*/ 130169 w 1249680"/>
                      <a:gd name="connsiteY62" fmla="*/ 716280 h 1402080"/>
                      <a:gd name="connsiteX63" fmla="*/ 48568 w 1249680"/>
                      <a:gd name="connsiteY63" fmla="*/ 756737 h 1402080"/>
                      <a:gd name="connsiteX64" fmla="*/ 29527 w 1249680"/>
                      <a:gd name="connsiteY64" fmla="*/ 718344 h 1402080"/>
                      <a:gd name="connsiteX65" fmla="*/ 104473 w 1249680"/>
                      <a:gd name="connsiteY65" fmla="*/ 693138 h 1402080"/>
                      <a:gd name="connsiteX66" fmla="*/ 77629 w 1249680"/>
                      <a:gd name="connsiteY66" fmla="*/ 617855 h 1402080"/>
                      <a:gd name="connsiteX67" fmla="*/ 39683 w 1249680"/>
                      <a:gd name="connsiteY67" fmla="*/ 611505 h 1402080"/>
                      <a:gd name="connsiteX68" fmla="*/ 0 w 1249680"/>
                      <a:gd name="connsiteY68"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599276 w 1249680"/>
                      <a:gd name="connsiteY46" fmla="*/ 1385411 h 1402080"/>
                      <a:gd name="connsiteX47" fmla="*/ 556413 w 1249680"/>
                      <a:gd name="connsiteY47" fmla="*/ 1359218 h 1402080"/>
                      <a:gd name="connsiteX48" fmla="*/ 513551 w 1249680"/>
                      <a:gd name="connsiteY48" fmla="*/ 1311593 h 1402080"/>
                      <a:gd name="connsiteX49" fmla="*/ 449257 w 1249680"/>
                      <a:gd name="connsiteY49" fmla="*/ 1244918 h 1402080"/>
                      <a:gd name="connsiteX50" fmla="*/ 315907 w 1249680"/>
                      <a:gd name="connsiteY50" fmla="*/ 1109186 h 1402080"/>
                      <a:gd name="connsiteX51" fmla="*/ 134932 w 1249680"/>
                      <a:gd name="connsiteY51" fmla="*/ 928211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599276 w 1249680"/>
                      <a:gd name="connsiteY46" fmla="*/ 1385411 h 1402080"/>
                      <a:gd name="connsiteX47" fmla="*/ 556413 w 1249680"/>
                      <a:gd name="connsiteY47" fmla="*/ 1359218 h 1402080"/>
                      <a:gd name="connsiteX48" fmla="*/ 513551 w 1249680"/>
                      <a:gd name="connsiteY48" fmla="*/ 1311593 h 1402080"/>
                      <a:gd name="connsiteX49" fmla="*/ 449257 w 1249680"/>
                      <a:gd name="connsiteY49" fmla="*/ 1244918 h 1402080"/>
                      <a:gd name="connsiteX50" fmla="*/ 315907 w 1249680"/>
                      <a:gd name="connsiteY50" fmla="*/ 1109186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599276 w 1249680"/>
                      <a:gd name="connsiteY46" fmla="*/ 1385411 h 1402080"/>
                      <a:gd name="connsiteX47" fmla="*/ 556413 w 1249680"/>
                      <a:gd name="connsiteY47" fmla="*/ 1359218 h 1402080"/>
                      <a:gd name="connsiteX48" fmla="*/ 513551 w 1249680"/>
                      <a:gd name="connsiteY48" fmla="*/ 1311593 h 1402080"/>
                      <a:gd name="connsiteX49" fmla="*/ 449257 w 1249680"/>
                      <a:gd name="connsiteY49" fmla="*/ 1244918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599276 w 1249680"/>
                      <a:gd name="connsiteY46" fmla="*/ 1385411 h 1402080"/>
                      <a:gd name="connsiteX47" fmla="*/ 556413 w 1249680"/>
                      <a:gd name="connsiteY47" fmla="*/ 1359218 h 1402080"/>
                      <a:gd name="connsiteX48" fmla="*/ 513551 w 1249680"/>
                      <a:gd name="connsiteY48" fmla="*/ 1311593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599276 w 1249680"/>
                      <a:gd name="connsiteY46" fmla="*/ 1385411 h 1402080"/>
                      <a:gd name="connsiteX47" fmla="*/ 556413 w 1249680"/>
                      <a:gd name="connsiteY47" fmla="*/ 1359218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599276 w 1249680"/>
                      <a:gd name="connsiteY46" fmla="*/ 1385411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249232 w 1249680"/>
                      <a:gd name="connsiteY43" fmla="*/ 1180623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234791 w 1249680"/>
                      <a:gd name="connsiteY42" fmla="*/ 1096804 h 1402080"/>
                      <a:gd name="connsiteX43" fmla="*/ 249232 w 1249680"/>
                      <a:gd name="connsiteY43" fmla="*/ 1180623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163354 w 1249680"/>
                      <a:gd name="connsiteY41" fmla="*/ 1141095 h 1402080"/>
                      <a:gd name="connsiteX42" fmla="*/ 234791 w 1249680"/>
                      <a:gd name="connsiteY42" fmla="*/ 1096804 h 1402080"/>
                      <a:gd name="connsiteX43" fmla="*/ 249232 w 1249680"/>
                      <a:gd name="connsiteY43" fmla="*/ 1180623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180975 w 1249680"/>
                      <a:gd name="connsiteY40" fmla="*/ 1200626 h 1402080"/>
                      <a:gd name="connsiteX41" fmla="*/ 163354 w 1249680"/>
                      <a:gd name="connsiteY41" fmla="*/ 1141095 h 1402080"/>
                      <a:gd name="connsiteX42" fmla="*/ 234791 w 1249680"/>
                      <a:gd name="connsiteY42" fmla="*/ 1096804 h 1402080"/>
                      <a:gd name="connsiteX43" fmla="*/ 249232 w 1249680"/>
                      <a:gd name="connsiteY43" fmla="*/ 1180623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143351 w 1249680"/>
                      <a:gd name="connsiteY39" fmla="*/ 1202532 h 1402080"/>
                      <a:gd name="connsiteX40" fmla="*/ 180975 w 1249680"/>
                      <a:gd name="connsiteY40" fmla="*/ 1200626 h 1402080"/>
                      <a:gd name="connsiteX41" fmla="*/ 163354 w 1249680"/>
                      <a:gd name="connsiteY41" fmla="*/ 1141095 h 1402080"/>
                      <a:gd name="connsiteX42" fmla="*/ 234791 w 1249680"/>
                      <a:gd name="connsiteY42" fmla="*/ 1096804 h 1402080"/>
                      <a:gd name="connsiteX43" fmla="*/ 249232 w 1249680"/>
                      <a:gd name="connsiteY43" fmla="*/ 1180623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134932 w 1249680"/>
                      <a:gd name="connsiteY38" fmla="*/ 1171098 h 1402080"/>
                      <a:gd name="connsiteX39" fmla="*/ 143351 w 1249680"/>
                      <a:gd name="connsiteY39" fmla="*/ 1202532 h 1402080"/>
                      <a:gd name="connsiteX40" fmla="*/ 180975 w 1249680"/>
                      <a:gd name="connsiteY40" fmla="*/ 1200626 h 1402080"/>
                      <a:gd name="connsiteX41" fmla="*/ 163354 w 1249680"/>
                      <a:gd name="connsiteY41" fmla="*/ 1141095 h 1402080"/>
                      <a:gd name="connsiteX42" fmla="*/ 234791 w 1249680"/>
                      <a:gd name="connsiteY42" fmla="*/ 1096804 h 1402080"/>
                      <a:gd name="connsiteX43" fmla="*/ 249232 w 1249680"/>
                      <a:gd name="connsiteY43" fmla="*/ 1180623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504026 w 1249680"/>
                      <a:gd name="connsiteY38" fmla="*/ 1252061 h 1402080"/>
                      <a:gd name="connsiteX39" fmla="*/ 134932 w 1249680"/>
                      <a:gd name="connsiteY39" fmla="*/ 1171098 h 1402080"/>
                      <a:gd name="connsiteX40" fmla="*/ 143351 w 1249680"/>
                      <a:gd name="connsiteY40" fmla="*/ 1202532 h 1402080"/>
                      <a:gd name="connsiteX41" fmla="*/ 180975 w 1249680"/>
                      <a:gd name="connsiteY41" fmla="*/ 1200626 h 1402080"/>
                      <a:gd name="connsiteX42" fmla="*/ 163354 w 1249680"/>
                      <a:gd name="connsiteY42" fmla="*/ 1141095 h 1402080"/>
                      <a:gd name="connsiteX43" fmla="*/ 234791 w 1249680"/>
                      <a:gd name="connsiteY43" fmla="*/ 1096804 h 1402080"/>
                      <a:gd name="connsiteX44" fmla="*/ 249232 w 1249680"/>
                      <a:gd name="connsiteY44" fmla="*/ 1180623 h 1402080"/>
                      <a:gd name="connsiteX45" fmla="*/ 277807 w 1249680"/>
                      <a:gd name="connsiteY45" fmla="*/ 1190149 h 1402080"/>
                      <a:gd name="connsiteX46" fmla="*/ 292417 w 1249680"/>
                      <a:gd name="connsiteY46" fmla="*/ 1068705 h 1402080"/>
                      <a:gd name="connsiteX47" fmla="*/ 323051 w 1249680"/>
                      <a:gd name="connsiteY47" fmla="*/ 1078230 h 1402080"/>
                      <a:gd name="connsiteX48" fmla="*/ 294476 w 1249680"/>
                      <a:gd name="connsiteY48" fmla="*/ 944880 h 1402080"/>
                      <a:gd name="connsiteX49" fmla="*/ 258758 w 1249680"/>
                      <a:gd name="connsiteY49" fmla="*/ 961549 h 1402080"/>
                      <a:gd name="connsiteX50" fmla="*/ 149220 w 1249680"/>
                      <a:gd name="connsiteY50" fmla="*/ 909162 h 1402080"/>
                      <a:gd name="connsiteX51" fmla="*/ 158745 w 1249680"/>
                      <a:gd name="connsiteY51" fmla="*/ 882967 h 1402080"/>
                      <a:gd name="connsiteX52" fmla="*/ 130765 w 1249680"/>
                      <a:gd name="connsiteY52" fmla="*/ 864017 h 1402080"/>
                      <a:gd name="connsiteX53" fmla="*/ 108738 w 1249680"/>
                      <a:gd name="connsiteY53" fmla="*/ 897255 h 1402080"/>
                      <a:gd name="connsiteX54" fmla="*/ 111120 w 1249680"/>
                      <a:gd name="connsiteY54" fmla="*/ 840105 h 1402080"/>
                      <a:gd name="connsiteX55" fmla="*/ 92070 w 1249680"/>
                      <a:gd name="connsiteY55" fmla="*/ 835343 h 1402080"/>
                      <a:gd name="connsiteX56" fmla="*/ 80163 w 1249680"/>
                      <a:gd name="connsiteY56" fmla="*/ 906780 h 1402080"/>
                      <a:gd name="connsiteX57" fmla="*/ 58732 w 1249680"/>
                      <a:gd name="connsiteY57" fmla="*/ 911543 h 1402080"/>
                      <a:gd name="connsiteX58" fmla="*/ 70639 w 1249680"/>
                      <a:gd name="connsiteY58" fmla="*/ 825817 h 1402080"/>
                      <a:gd name="connsiteX59" fmla="*/ 122872 w 1249680"/>
                      <a:gd name="connsiteY59" fmla="*/ 819626 h 1402080"/>
                      <a:gd name="connsiteX60" fmla="*/ 125407 w 1249680"/>
                      <a:gd name="connsiteY60" fmla="*/ 799623 h 1402080"/>
                      <a:gd name="connsiteX61" fmla="*/ 78581 w 1249680"/>
                      <a:gd name="connsiteY61" fmla="*/ 799624 h 1402080"/>
                      <a:gd name="connsiteX62" fmla="*/ 82867 w 1249680"/>
                      <a:gd name="connsiteY62" fmla="*/ 761047 h 1402080"/>
                      <a:gd name="connsiteX63" fmla="*/ 142076 w 1249680"/>
                      <a:gd name="connsiteY63" fmla="*/ 742474 h 1402080"/>
                      <a:gd name="connsiteX64" fmla="*/ 130169 w 1249680"/>
                      <a:gd name="connsiteY64" fmla="*/ 716280 h 1402080"/>
                      <a:gd name="connsiteX65" fmla="*/ 48568 w 1249680"/>
                      <a:gd name="connsiteY65" fmla="*/ 756737 h 1402080"/>
                      <a:gd name="connsiteX66" fmla="*/ 29527 w 1249680"/>
                      <a:gd name="connsiteY66" fmla="*/ 718344 h 1402080"/>
                      <a:gd name="connsiteX67" fmla="*/ 104473 w 1249680"/>
                      <a:gd name="connsiteY67" fmla="*/ 693138 h 1402080"/>
                      <a:gd name="connsiteX68" fmla="*/ 77629 w 1249680"/>
                      <a:gd name="connsiteY68" fmla="*/ 617855 h 1402080"/>
                      <a:gd name="connsiteX69" fmla="*/ 39683 w 1249680"/>
                      <a:gd name="connsiteY69" fmla="*/ 611505 h 1402080"/>
                      <a:gd name="connsiteX70" fmla="*/ 0 w 1249680"/>
                      <a:gd name="connsiteY70"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735007 w 1249680"/>
                      <a:gd name="connsiteY38" fmla="*/ 1299686 h 1402080"/>
                      <a:gd name="connsiteX39" fmla="*/ 504026 w 1249680"/>
                      <a:gd name="connsiteY39" fmla="*/ 1252061 h 1402080"/>
                      <a:gd name="connsiteX40" fmla="*/ 134932 w 1249680"/>
                      <a:gd name="connsiteY40" fmla="*/ 1171098 h 1402080"/>
                      <a:gd name="connsiteX41" fmla="*/ 143351 w 1249680"/>
                      <a:gd name="connsiteY41" fmla="*/ 1202532 h 1402080"/>
                      <a:gd name="connsiteX42" fmla="*/ 180975 w 1249680"/>
                      <a:gd name="connsiteY42" fmla="*/ 1200626 h 1402080"/>
                      <a:gd name="connsiteX43" fmla="*/ 163354 w 1249680"/>
                      <a:gd name="connsiteY43" fmla="*/ 1141095 h 1402080"/>
                      <a:gd name="connsiteX44" fmla="*/ 234791 w 1249680"/>
                      <a:gd name="connsiteY44" fmla="*/ 1096804 h 1402080"/>
                      <a:gd name="connsiteX45" fmla="*/ 249232 w 1249680"/>
                      <a:gd name="connsiteY45" fmla="*/ 1180623 h 1402080"/>
                      <a:gd name="connsiteX46" fmla="*/ 277807 w 1249680"/>
                      <a:gd name="connsiteY46" fmla="*/ 1190149 h 1402080"/>
                      <a:gd name="connsiteX47" fmla="*/ 292417 w 1249680"/>
                      <a:gd name="connsiteY47" fmla="*/ 1068705 h 1402080"/>
                      <a:gd name="connsiteX48" fmla="*/ 323051 w 1249680"/>
                      <a:gd name="connsiteY48" fmla="*/ 1078230 h 1402080"/>
                      <a:gd name="connsiteX49" fmla="*/ 294476 w 1249680"/>
                      <a:gd name="connsiteY49" fmla="*/ 944880 h 1402080"/>
                      <a:gd name="connsiteX50" fmla="*/ 258758 w 1249680"/>
                      <a:gd name="connsiteY50" fmla="*/ 961549 h 1402080"/>
                      <a:gd name="connsiteX51" fmla="*/ 149220 w 1249680"/>
                      <a:gd name="connsiteY51" fmla="*/ 909162 h 1402080"/>
                      <a:gd name="connsiteX52" fmla="*/ 158745 w 1249680"/>
                      <a:gd name="connsiteY52" fmla="*/ 882967 h 1402080"/>
                      <a:gd name="connsiteX53" fmla="*/ 130765 w 1249680"/>
                      <a:gd name="connsiteY53" fmla="*/ 864017 h 1402080"/>
                      <a:gd name="connsiteX54" fmla="*/ 108738 w 1249680"/>
                      <a:gd name="connsiteY54" fmla="*/ 897255 h 1402080"/>
                      <a:gd name="connsiteX55" fmla="*/ 111120 w 1249680"/>
                      <a:gd name="connsiteY55" fmla="*/ 840105 h 1402080"/>
                      <a:gd name="connsiteX56" fmla="*/ 92070 w 1249680"/>
                      <a:gd name="connsiteY56" fmla="*/ 835343 h 1402080"/>
                      <a:gd name="connsiteX57" fmla="*/ 80163 w 1249680"/>
                      <a:gd name="connsiteY57" fmla="*/ 906780 h 1402080"/>
                      <a:gd name="connsiteX58" fmla="*/ 58732 w 1249680"/>
                      <a:gd name="connsiteY58" fmla="*/ 911543 h 1402080"/>
                      <a:gd name="connsiteX59" fmla="*/ 70639 w 1249680"/>
                      <a:gd name="connsiteY59" fmla="*/ 825817 h 1402080"/>
                      <a:gd name="connsiteX60" fmla="*/ 122872 w 1249680"/>
                      <a:gd name="connsiteY60" fmla="*/ 819626 h 1402080"/>
                      <a:gd name="connsiteX61" fmla="*/ 125407 w 1249680"/>
                      <a:gd name="connsiteY61" fmla="*/ 799623 h 1402080"/>
                      <a:gd name="connsiteX62" fmla="*/ 78581 w 1249680"/>
                      <a:gd name="connsiteY62" fmla="*/ 799624 h 1402080"/>
                      <a:gd name="connsiteX63" fmla="*/ 82867 w 1249680"/>
                      <a:gd name="connsiteY63" fmla="*/ 761047 h 1402080"/>
                      <a:gd name="connsiteX64" fmla="*/ 142076 w 1249680"/>
                      <a:gd name="connsiteY64" fmla="*/ 742474 h 1402080"/>
                      <a:gd name="connsiteX65" fmla="*/ 130169 w 1249680"/>
                      <a:gd name="connsiteY65" fmla="*/ 716280 h 1402080"/>
                      <a:gd name="connsiteX66" fmla="*/ 48568 w 1249680"/>
                      <a:gd name="connsiteY66" fmla="*/ 756737 h 1402080"/>
                      <a:gd name="connsiteX67" fmla="*/ 29527 w 1249680"/>
                      <a:gd name="connsiteY67" fmla="*/ 718344 h 1402080"/>
                      <a:gd name="connsiteX68" fmla="*/ 104473 w 1249680"/>
                      <a:gd name="connsiteY68" fmla="*/ 693138 h 1402080"/>
                      <a:gd name="connsiteX69" fmla="*/ 77629 w 1249680"/>
                      <a:gd name="connsiteY69" fmla="*/ 617855 h 1402080"/>
                      <a:gd name="connsiteX70" fmla="*/ 39683 w 1249680"/>
                      <a:gd name="connsiteY70" fmla="*/ 611505 h 1402080"/>
                      <a:gd name="connsiteX71" fmla="*/ 0 w 1249680"/>
                      <a:gd name="connsiteY71"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877882 w 1249680"/>
                      <a:gd name="connsiteY38" fmla="*/ 1330643 h 1402080"/>
                      <a:gd name="connsiteX39" fmla="*/ 735007 w 1249680"/>
                      <a:gd name="connsiteY39" fmla="*/ 1299686 h 1402080"/>
                      <a:gd name="connsiteX40" fmla="*/ 504026 w 1249680"/>
                      <a:gd name="connsiteY40" fmla="*/ 1252061 h 1402080"/>
                      <a:gd name="connsiteX41" fmla="*/ 134932 w 1249680"/>
                      <a:gd name="connsiteY41" fmla="*/ 1171098 h 1402080"/>
                      <a:gd name="connsiteX42" fmla="*/ 143351 w 1249680"/>
                      <a:gd name="connsiteY42" fmla="*/ 1202532 h 1402080"/>
                      <a:gd name="connsiteX43" fmla="*/ 180975 w 1249680"/>
                      <a:gd name="connsiteY43" fmla="*/ 1200626 h 1402080"/>
                      <a:gd name="connsiteX44" fmla="*/ 163354 w 1249680"/>
                      <a:gd name="connsiteY44" fmla="*/ 1141095 h 1402080"/>
                      <a:gd name="connsiteX45" fmla="*/ 234791 w 1249680"/>
                      <a:gd name="connsiteY45" fmla="*/ 1096804 h 1402080"/>
                      <a:gd name="connsiteX46" fmla="*/ 249232 w 1249680"/>
                      <a:gd name="connsiteY46" fmla="*/ 1180623 h 1402080"/>
                      <a:gd name="connsiteX47" fmla="*/ 277807 w 1249680"/>
                      <a:gd name="connsiteY47" fmla="*/ 1190149 h 1402080"/>
                      <a:gd name="connsiteX48" fmla="*/ 292417 w 1249680"/>
                      <a:gd name="connsiteY48" fmla="*/ 1068705 h 1402080"/>
                      <a:gd name="connsiteX49" fmla="*/ 323051 w 1249680"/>
                      <a:gd name="connsiteY49" fmla="*/ 1078230 h 1402080"/>
                      <a:gd name="connsiteX50" fmla="*/ 294476 w 1249680"/>
                      <a:gd name="connsiteY50" fmla="*/ 944880 h 1402080"/>
                      <a:gd name="connsiteX51" fmla="*/ 258758 w 1249680"/>
                      <a:gd name="connsiteY51" fmla="*/ 961549 h 1402080"/>
                      <a:gd name="connsiteX52" fmla="*/ 149220 w 1249680"/>
                      <a:gd name="connsiteY52" fmla="*/ 909162 h 1402080"/>
                      <a:gd name="connsiteX53" fmla="*/ 158745 w 1249680"/>
                      <a:gd name="connsiteY53" fmla="*/ 882967 h 1402080"/>
                      <a:gd name="connsiteX54" fmla="*/ 130765 w 1249680"/>
                      <a:gd name="connsiteY54" fmla="*/ 864017 h 1402080"/>
                      <a:gd name="connsiteX55" fmla="*/ 108738 w 1249680"/>
                      <a:gd name="connsiteY55" fmla="*/ 897255 h 1402080"/>
                      <a:gd name="connsiteX56" fmla="*/ 111120 w 1249680"/>
                      <a:gd name="connsiteY56" fmla="*/ 840105 h 1402080"/>
                      <a:gd name="connsiteX57" fmla="*/ 92070 w 1249680"/>
                      <a:gd name="connsiteY57" fmla="*/ 835343 h 1402080"/>
                      <a:gd name="connsiteX58" fmla="*/ 80163 w 1249680"/>
                      <a:gd name="connsiteY58" fmla="*/ 906780 h 1402080"/>
                      <a:gd name="connsiteX59" fmla="*/ 58732 w 1249680"/>
                      <a:gd name="connsiteY59" fmla="*/ 911543 h 1402080"/>
                      <a:gd name="connsiteX60" fmla="*/ 70639 w 1249680"/>
                      <a:gd name="connsiteY60" fmla="*/ 825817 h 1402080"/>
                      <a:gd name="connsiteX61" fmla="*/ 122872 w 1249680"/>
                      <a:gd name="connsiteY61" fmla="*/ 819626 h 1402080"/>
                      <a:gd name="connsiteX62" fmla="*/ 125407 w 1249680"/>
                      <a:gd name="connsiteY62" fmla="*/ 799623 h 1402080"/>
                      <a:gd name="connsiteX63" fmla="*/ 78581 w 1249680"/>
                      <a:gd name="connsiteY63" fmla="*/ 799624 h 1402080"/>
                      <a:gd name="connsiteX64" fmla="*/ 82867 w 1249680"/>
                      <a:gd name="connsiteY64" fmla="*/ 761047 h 1402080"/>
                      <a:gd name="connsiteX65" fmla="*/ 142076 w 1249680"/>
                      <a:gd name="connsiteY65" fmla="*/ 742474 h 1402080"/>
                      <a:gd name="connsiteX66" fmla="*/ 130169 w 1249680"/>
                      <a:gd name="connsiteY66" fmla="*/ 716280 h 1402080"/>
                      <a:gd name="connsiteX67" fmla="*/ 48568 w 1249680"/>
                      <a:gd name="connsiteY67" fmla="*/ 756737 h 1402080"/>
                      <a:gd name="connsiteX68" fmla="*/ 29527 w 1249680"/>
                      <a:gd name="connsiteY68" fmla="*/ 718344 h 1402080"/>
                      <a:gd name="connsiteX69" fmla="*/ 104473 w 1249680"/>
                      <a:gd name="connsiteY69" fmla="*/ 693138 h 1402080"/>
                      <a:gd name="connsiteX70" fmla="*/ 77629 w 1249680"/>
                      <a:gd name="connsiteY70" fmla="*/ 617855 h 1402080"/>
                      <a:gd name="connsiteX71" fmla="*/ 39683 w 1249680"/>
                      <a:gd name="connsiteY71" fmla="*/ 611505 h 1402080"/>
                      <a:gd name="connsiteX72" fmla="*/ 0 w 1249680"/>
                      <a:gd name="connsiteY72"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1025520 w 1249680"/>
                      <a:gd name="connsiteY37" fmla="*/ 1375886 h 1402080"/>
                      <a:gd name="connsiteX38" fmla="*/ 998220 w 1249680"/>
                      <a:gd name="connsiteY38" fmla="*/ 1356360 h 1402080"/>
                      <a:gd name="connsiteX39" fmla="*/ 877882 w 1249680"/>
                      <a:gd name="connsiteY39" fmla="*/ 1330643 h 1402080"/>
                      <a:gd name="connsiteX40" fmla="*/ 735007 w 1249680"/>
                      <a:gd name="connsiteY40" fmla="*/ 1299686 h 1402080"/>
                      <a:gd name="connsiteX41" fmla="*/ 504026 w 1249680"/>
                      <a:gd name="connsiteY41" fmla="*/ 1252061 h 1402080"/>
                      <a:gd name="connsiteX42" fmla="*/ 134932 w 1249680"/>
                      <a:gd name="connsiteY42" fmla="*/ 1171098 h 1402080"/>
                      <a:gd name="connsiteX43" fmla="*/ 143351 w 1249680"/>
                      <a:gd name="connsiteY43" fmla="*/ 1202532 h 1402080"/>
                      <a:gd name="connsiteX44" fmla="*/ 180975 w 1249680"/>
                      <a:gd name="connsiteY44" fmla="*/ 1200626 h 1402080"/>
                      <a:gd name="connsiteX45" fmla="*/ 163354 w 1249680"/>
                      <a:gd name="connsiteY45" fmla="*/ 1141095 h 1402080"/>
                      <a:gd name="connsiteX46" fmla="*/ 234791 w 1249680"/>
                      <a:gd name="connsiteY46" fmla="*/ 1096804 h 1402080"/>
                      <a:gd name="connsiteX47" fmla="*/ 249232 w 1249680"/>
                      <a:gd name="connsiteY47" fmla="*/ 1180623 h 1402080"/>
                      <a:gd name="connsiteX48" fmla="*/ 277807 w 1249680"/>
                      <a:gd name="connsiteY48" fmla="*/ 1190149 h 1402080"/>
                      <a:gd name="connsiteX49" fmla="*/ 292417 w 1249680"/>
                      <a:gd name="connsiteY49" fmla="*/ 1068705 h 1402080"/>
                      <a:gd name="connsiteX50" fmla="*/ 323051 w 1249680"/>
                      <a:gd name="connsiteY50" fmla="*/ 1078230 h 1402080"/>
                      <a:gd name="connsiteX51" fmla="*/ 294476 w 1249680"/>
                      <a:gd name="connsiteY51" fmla="*/ 944880 h 1402080"/>
                      <a:gd name="connsiteX52" fmla="*/ 258758 w 1249680"/>
                      <a:gd name="connsiteY52" fmla="*/ 961549 h 1402080"/>
                      <a:gd name="connsiteX53" fmla="*/ 149220 w 1249680"/>
                      <a:gd name="connsiteY53" fmla="*/ 909162 h 1402080"/>
                      <a:gd name="connsiteX54" fmla="*/ 158745 w 1249680"/>
                      <a:gd name="connsiteY54" fmla="*/ 882967 h 1402080"/>
                      <a:gd name="connsiteX55" fmla="*/ 130765 w 1249680"/>
                      <a:gd name="connsiteY55" fmla="*/ 864017 h 1402080"/>
                      <a:gd name="connsiteX56" fmla="*/ 108738 w 1249680"/>
                      <a:gd name="connsiteY56" fmla="*/ 897255 h 1402080"/>
                      <a:gd name="connsiteX57" fmla="*/ 111120 w 1249680"/>
                      <a:gd name="connsiteY57" fmla="*/ 840105 h 1402080"/>
                      <a:gd name="connsiteX58" fmla="*/ 92070 w 1249680"/>
                      <a:gd name="connsiteY58" fmla="*/ 835343 h 1402080"/>
                      <a:gd name="connsiteX59" fmla="*/ 80163 w 1249680"/>
                      <a:gd name="connsiteY59" fmla="*/ 906780 h 1402080"/>
                      <a:gd name="connsiteX60" fmla="*/ 58732 w 1249680"/>
                      <a:gd name="connsiteY60" fmla="*/ 911543 h 1402080"/>
                      <a:gd name="connsiteX61" fmla="*/ 70639 w 1249680"/>
                      <a:gd name="connsiteY61" fmla="*/ 825817 h 1402080"/>
                      <a:gd name="connsiteX62" fmla="*/ 122872 w 1249680"/>
                      <a:gd name="connsiteY62" fmla="*/ 819626 h 1402080"/>
                      <a:gd name="connsiteX63" fmla="*/ 125407 w 1249680"/>
                      <a:gd name="connsiteY63" fmla="*/ 799623 h 1402080"/>
                      <a:gd name="connsiteX64" fmla="*/ 78581 w 1249680"/>
                      <a:gd name="connsiteY64" fmla="*/ 799624 h 1402080"/>
                      <a:gd name="connsiteX65" fmla="*/ 82867 w 1249680"/>
                      <a:gd name="connsiteY65" fmla="*/ 761047 h 1402080"/>
                      <a:gd name="connsiteX66" fmla="*/ 142076 w 1249680"/>
                      <a:gd name="connsiteY66" fmla="*/ 742474 h 1402080"/>
                      <a:gd name="connsiteX67" fmla="*/ 130169 w 1249680"/>
                      <a:gd name="connsiteY67" fmla="*/ 716280 h 1402080"/>
                      <a:gd name="connsiteX68" fmla="*/ 48568 w 1249680"/>
                      <a:gd name="connsiteY68" fmla="*/ 756737 h 1402080"/>
                      <a:gd name="connsiteX69" fmla="*/ 29527 w 1249680"/>
                      <a:gd name="connsiteY69" fmla="*/ 718344 h 1402080"/>
                      <a:gd name="connsiteX70" fmla="*/ 104473 w 1249680"/>
                      <a:gd name="connsiteY70" fmla="*/ 693138 h 1402080"/>
                      <a:gd name="connsiteX71" fmla="*/ 77629 w 1249680"/>
                      <a:gd name="connsiteY71" fmla="*/ 617855 h 1402080"/>
                      <a:gd name="connsiteX72" fmla="*/ 39683 w 1249680"/>
                      <a:gd name="connsiteY72" fmla="*/ 611505 h 1402080"/>
                      <a:gd name="connsiteX73" fmla="*/ 0 w 1249680"/>
                      <a:gd name="connsiteY73"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89813 w 1249680"/>
                      <a:gd name="connsiteY36" fmla="*/ 1366361 h 1402080"/>
                      <a:gd name="connsiteX37" fmla="*/ 1066800 w 1249680"/>
                      <a:gd name="connsiteY37" fmla="*/ 1402080 h 1402080"/>
                      <a:gd name="connsiteX38" fmla="*/ 1025520 w 1249680"/>
                      <a:gd name="connsiteY38" fmla="*/ 1375886 h 1402080"/>
                      <a:gd name="connsiteX39" fmla="*/ 998220 w 1249680"/>
                      <a:gd name="connsiteY39" fmla="*/ 1356360 h 1402080"/>
                      <a:gd name="connsiteX40" fmla="*/ 877882 w 1249680"/>
                      <a:gd name="connsiteY40" fmla="*/ 1330643 h 1402080"/>
                      <a:gd name="connsiteX41" fmla="*/ 735007 w 1249680"/>
                      <a:gd name="connsiteY41" fmla="*/ 1299686 h 1402080"/>
                      <a:gd name="connsiteX42" fmla="*/ 504026 w 1249680"/>
                      <a:gd name="connsiteY42" fmla="*/ 1252061 h 1402080"/>
                      <a:gd name="connsiteX43" fmla="*/ 134932 w 1249680"/>
                      <a:gd name="connsiteY43" fmla="*/ 1171098 h 1402080"/>
                      <a:gd name="connsiteX44" fmla="*/ 143351 w 1249680"/>
                      <a:gd name="connsiteY44" fmla="*/ 1202532 h 1402080"/>
                      <a:gd name="connsiteX45" fmla="*/ 180975 w 1249680"/>
                      <a:gd name="connsiteY45" fmla="*/ 1200626 h 1402080"/>
                      <a:gd name="connsiteX46" fmla="*/ 163354 w 1249680"/>
                      <a:gd name="connsiteY46" fmla="*/ 1141095 h 1402080"/>
                      <a:gd name="connsiteX47" fmla="*/ 234791 w 1249680"/>
                      <a:gd name="connsiteY47" fmla="*/ 1096804 h 1402080"/>
                      <a:gd name="connsiteX48" fmla="*/ 249232 w 1249680"/>
                      <a:gd name="connsiteY48" fmla="*/ 1180623 h 1402080"/>
                      <a:gd name="connsiteX49" fmla="*/ 277807 w 1249680"/>
                      <a:gd name="connsiteY49" fmla="*/ 1190149 h 1402080"/>
                      <a:gd name="connsiteX50" fmla="*/ 292417 w 1249680"/>
                      <a:gd name="connsiteY50" fmla="*/ 1068705 h 1402080"/>
                      <a:gd name="connsiteX51" fmla="*/ 323051 w 1249680"/>
                      <a:gd name="connsiteY51" fmla="*/ 1078230 h 1402080"/>
                      <a:gd name="connsiteX52" fmla="*/ 294476 w 1249680"/>
                      <a:gd name="connsiteY52" fmla="*/ 944880 h 1402080"/>
                      <a:gd name="connsiteX53" fmla="*/ 258758 w 1249680"/>
                      <a:gd name="connsiteY53" fmla="*/ 961549 h 1402080"/>
                      <a:gd name="connsiteX54" fmla="*/ 149220 w 1249680"/>
                      <a:gd name="connsiteY54" fmla="*/ 909162 h 1402080"/>
                      <a:gd name="connsiteX55" fmla="*/ 158745 w 1249680"/>
                      <a:gd name="connsiteY55" fmla="*/ 882967 h 1402080"/>
                      <a:gd name="connsiteX56" fmla="*/ 130765 w 1249680"/>
                      <a:gd name="connsiteY56" fmla="*/ 864017 h 1402080"/>
                      <a:gd name="connsiteX57" fmla="*/ 108738 w 1249680"/>
                      <a:gd name="connsiteY57" fmla="*/ 897255 h 1402080"/>
                      <a:gd name="connsiteX58" fmla="*/ 111120 w 1249680"/>
                      <a:gd name="connsiteY58" fmla="*/ 840105 h 1402080"/>
                      <a:gd name="connsiteX59" fmla="*/ 92070 w 1249680"/>
                      <a:gd name="connsiteY59" fmla="*/ 835343 h 1402080"/>
                      <a:gd name="connsiteX60" fmla="*/ 80163 w 1249680"/>
                      <a:gd name="connsiteY60" fmla="*/ 906780 h 1402080"/>
                      <a:gd name="connsiteX61" fmla="*/ 58732 w 1249680"/>
                      <a:gd name="connsiteY61" fmla="*/ 911543 h 1402080"/>
                      <a:gd name="connsiteX62" fmla="*/ 70639 w 1249680"/>
                      <a:gd name="connsiteY62" fmla="*/ 825817 h 1402080"/>
                      <a:gd name="connsiteX63" fmla="*/ 122872 w 1249680"/>
                      <a:gd name="connsiteY63" fmla="*/ 819626 h 1402080"/>
                      <a:gd name="connsiteX64" fmla="*/ 125407 w 1249680"/>
                      <a:gd name="connsiteY64" fmla="*/ 799623 h 1402080"/>
                      <a:gd name="connsiteX65" fmla="*/ 78581 w 1249680"/>
                      <a:gd name="connsiteY65" fmla="*/ 799624 h 1402080"/>
                      <a:gd name="connsiteX66" fmla="*/ 82867 w 1249680"/>
                      <a:gd name="connsiteY66" fmla="*/ 761047 h 1402080"/>
                      <a:gd name="connsiteX67" fmla="*/ 142076 w 1249680"/>
                      <a:gd name="connsiteY67" fmla="*/ 742474 h 1402080"/>
                      <a:gd name="connsiteX68" fmla="*/ 130169 w 1249680"/>
                      <a:gd name="connsiteY68" fmla="*/ 716280 h 1402080"/>
                      <a:gd name="connsiteX69" fmla="*/ 48568 w 1249680"/>
                      <a:gd name="connsiteY69" fmla="*/ 756737 h 1402080"/>
                      <a:gd name="connsiteX70" fmla="*/ 29527 w 1249680"/>
                      <a:gd name="connsiteY70" fmla="*/ 718344 h 1402080"/>
                      <a:gd name="connsiteX71" fmla="*/ 104473 w 1249680"/>
                      <a:gd name="connsiteY71" fmla="*/ 693138 h 1402080"/>
                      <a:gd name="connsiteX72" fmla="*/ 77629 w 1249680"/>
                      <a:gd name="connsiteY72" fmla="*/ 617855 h 1402080"/>
                      <a:gd name="connsiteX73" fmla="*/ 39683 w 1249680"/>
                      <a:gd name="connsiteY73" fmla="*/ 611505 h 1402080"/>
                      <a:gd name="connsiteX74" fmla="*/ 0 w 1249680"/>
                      <a:gd name="connsiteY74"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44582 w 1249680"/>
                      <a:gd name="connsiteY35" fmla="*/ 1287780 h 1402080"/>
                      <a:gd name="connsiteX36" fmla="*/ 1118388 w 1249680"/>
                      <a:gd name="connsiteY36" fmla="*/ 1328261 h 1402080"/>
                      <a:gd name="connsiteX37" fmla="*/ 1089813 w 1249680"/>
                      <a:gd name="connsiteY37" fmla="*/ 1366361 h 1402080"/>
                      <a:gd name="connsiteX38" fmla="*/ 1066800 w 1249680"/>
                      <a:gd name="connsiteY38" fmla="*/ 1402080 h 1402080"/>
                      <a:gd name="connsiteX39" fmla="*/ 1025520 w 1249680"/>
                      <a:gd name="connsiteY39" fmla="*/ 1375886 h 1402080"/>
                      <a:gd name="connsiteX40" fmla="*/ 998220 w 1249680"/>
                      <a:gd name="connsiteY40" fmla="*/ 1356360 h 1402080"/>
                      <a:gd name="connsiteX41" fmla="*/ 877882 w 1249680"/>
                      <a:gd name="connsiteY41" fmla="*/ 1330643 h 1402080"/>
                      <a:gd name="connsiteX42" fmla="*/ 735007 w 1249680"/>
                      <a:gd name="connsiteY42" fmla="*/ 1299686 h 1402080"/>
                      <a:gd name="connsiteX43" fmla="*/ 504026 w 1249680"/>
                      <a:gd name="connsiteY43" fmla="*/ 1252061 h 1402080"/>
                      <a:gd name="connsiteX44" fmla="*/ 134932 w 1249680"/>
                      <a:gd name="connsiteY44" fmla="*/ 1171098 h 1402080"/>
                      <a:gd name="connsiteX45" fmla="*/ 143351 w 1249680"/>
                      <a:gd name="connsiteY45" fmla="*/ 1202532 h 1402080"/>
                      <a:gd name="connsiteX46" fmla="*/ 180975 w 1249680"/>
                      <a:gd name="connsiteY46" fmla="*/ 1200626 h 1402080"/>
                      <a:gd name="connsiteX47" fmla="*/ 163354 w 1249680"/>
                      <a:gd name="connsiteY47" fmla="*/ 1141095 h 1402080"/>
                      <a:gd name="connsiteX48" fmla="*/ 234791 w 1249680"/>
                      <a:gd name="connsiteY48" fmla="*/ 1096804 h 1402080"/>
                      <a:gd name="connsiteX49" fmla="*/ 249232 w 1249680"/>
                      <a:gd name="connsiteY49" fmla="*/ 1180623 h 1402080"/>
                      <a:gd name="connsiteX50" fmla="*/ 277807 w 1249680"/>
                      <a:gd name="connsiteY50" fmla="*/ 1190149 h 1402080"/>
                      <a:gd name="connsiteX51" fmla="*/ 292417 w 1249680"/>
                      <a:gd name="connsiteY51" fmla="*/ 1068705 h 1402080"/>
                      <a:gd name="connsiteX52" fmla="*/ 323051 w 1249680"/>
                      <a:gd name="connsiteY52" fmla="*/ 1078230 h 1402080"/>
                      <a:gd name="connsiteX53" fmla="*/ 294476 w 1249680"/>
                      <a:gd name="connsiteY53" fmla="*/ 944880 h 1402080"/>
                      <a:gd name="connsiteX54" fmla="*/ 258758 w 1249680"/>
                      <a:gd name="connsiteY54" fmla="*/ 961549 h 1402080"/>
                      <a:gd name="connsiteX55" fmla="*/ 149220 w 1249680"/>
                      <a:gd name="connsiteY55" fmla="*/ 909162 h 1402080"/>
                      <a:gd name="connsiteX56" fmla="*/ 158745 w 1249680"/>
                      <a:gd name="connsiteY56" fmla="*/ 882967 h 1402080"/>
                      <a:gd name="connsiteX57" fmla="*/ 130765 w 1249680"/>
                      <a:gd name="connsiteY57" fmla="*/ 864017 h 1402080"/>
                      <a:gd name="connsiteX58" fmla="*/ 108738 w 1249680"/>
                      <a:gd name="connsiteY58" fmla="*/ 897255 h 1402080"/>
                      <a:gd name="connsiteX59" fmla="*/ 111120 w 1249680"/>
                      <a:gd name="connsiteY59" fmla="*/ 840105 h 1402080"/>
                      <a:gd name="connsiteX60" fmla="*/ 92070 w 1249680"/>
                      <a:gd name="connsiteY60" fmla="*/ 835343 h 1402080"/>
                      <a:gd name="connsiteX61" fmla="*/ 80163 w 1249680"/>
                      <a:gd name="connsiteY61" fmla="*/ 906780 h 1402080"/>
                      <a:gd name="connsiteX62" fmla="*/ 58732 w 1249680"/>
                      <a:gd name="connsiteY62" fmla="*/ 911543 h 1402080"/>
                      <a:gd name="connsiteX63" fmla="*/ 70639 w 1249680"/>
                      <a:gd name="connsiteY63" fmla="*/ 825817 h 1402080"/>
                      <a:gd name="connsiteX64" fmla="*/ 122872 w 1249680"/>
                      <a:gd name="connsiteY64" fmla="*/ 819626 h 1402080"/>
                      <a:gd name="connsiteX65" fmla="*/ 125407 w 1249680"/>
                      <a:gd name="connsiteY65" fmla="*/ 799623 h 1402080"/>
                      <a:gd name="connsiteX66" fmla="*/ 78581 w 1249680"/>
                      <a:gd name="connsiteY66" fmla="*/ 799624 h 1402080"/>
                      <a:gd name="connsiteX67" fmla="*/ 82867 w 1249680"/>
                      <a:gd name="connsiteY67" fmla="*/ 761047 h 1402080"/>
                      <a:gd name="connsiteX68" fmla="*/ 142076 w 1249680"/>
                      <a:gd name="connsiteY68" fmla="*/ 742474 h 1402080"/>
                      <a:gd name="connsiteX69" fmla="*/ 130169 w 1249680"/>
                      <a:gd name="connsiteY69" fmla="*/ 716280 h 1402080"/>
                      <a:gd name="connsiteX70" fmla="*/ 48568 w 1249680"/>
                      <a:gd name="connsiteY70" fmla="*/ 756737 h 1402080"/>
                      <a:gd name="connsiteX71" fmla="*/ 29527 w 1249680"/>
                      <a:gd name="connsiteY71" fmla="*/ 718344 h 1402080"/>
                      <a:gd name="connsiteX72" fmla="*/ 104473 w 1249680"/>
                      <a:gd name="connsiteY72" fmla="*/ 693138 h 1402080"/>
                      <a:gd name="connsiteX73" fmla="*/ 77629 w 1249680"/>
                      <a:gd name="connsiteY73" fmla="*/ 617855 h 1402080"/>
                      <a:gd name="connsiteX74" fmla="*/ 39683 w 1249680"/>
                      <a:gd name="connsiteY74" fmla="*/ 611505 h 1402080"/>
                      <a:gd name="connsiteX75" fmla="*/ 0 w 1249680"/>
                      <a:gd name="connsiteY7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092195 w 1249680"/>
                      <a:gd name="connsiteY34" fmla="*/ 1199674 h 1402080"/>
                      <a:gd name="connsiteX35" fmla="*/ 1165860 w 1249680"/>
                      <a:gd name="connsiteY35" fmla="*/ 1249680 h 1402080"/>
                      <a:gd name="connsiteX36" fmla="*/ 1144582 w 1249680"/>
                      <a:gd name="connsiteY36" fmla="*/ 1287780 h 1402080"/>
                      <a:gd name="connsiteX37" fmla="*/ 1118388 w 1249680"/>
                      <a:gd name="connsiteY37" fmla="*/ 1328261 h 1402080"/>
                      <a:gd name="connsiteX38" fmla="*/ 1089813 w 1249680"/>
                      <a:gd name="connsiteY38" fmla="*/ 1366361 h 1402080"/>
                      <a:gd name="connsiteX39" fmla="*/ 1066800 w 1249680"/>
                      <a:gd name="connsiteY39" fmla="*/ 1402080 h 1402080"/>
                      <a:gd name="connsiteX40" fmla="*/ 1025520 w 1249680"/>
                      <a:gd name="connsiteY40" fmla="*/ 1375886 h 1402080"/>
                      <a:gd name="connsiteX41" fmla="*/ 998220 w 1249680"/>
                      <a:gd name="connsiteY41" fmla="*/ 1356360 h 1402080"/>
                      <a:gd name="connsiteX42" fmla="*/ 877882 w 1249680"/>
                      <a:gd name="connsiteY42" fmla="*/ 1330643 h 1402080"/>
                      <a:gd name="connsiteX43" fmla="*/ 735007 w 1249680"/>
                      <a:gd name="connsiteY43" fmla="*/ 1299686 h 1402080"/>
                      <a:gd name="connsiteX44" fmla="*/ 504026 w 1249680"/>
                      <a:gd name="connsiteY44" fmla="*/ 1252061 h 1402080"/>
                      <a:gd name="connsiteX45" fmla="*/ 134932 w 1249680"/>
                      <a:gd name="connsiteY45" fmla="*/ 1171098 h 1402080"/>
                      <a:gd name="connsiteX46" fmla="*/ 143351 w 1249680"/>
                      <a:gd name="connsiteY46" fmla="*/ 1202532 h 1402080"/>
                      <a:gd name="connsiteX47" fmla="*/ 180975 w 1249680"/>
                      <a:gd name="connsiteY47" fmla="*/ 1200626 h 1402080"/>
                      <a:gd name="connsiteX48" fmla="*/ 163354 w 1249680"/>
                      <a:gd name="connsiteY48" fmla="*/ 1141095 h 1402080"/>
                      <a:gd name="connsiteX49" fmla="*/ 234791 w 1249680"/>
                      <a:gd name="connsiteY49" fmla="*/ 1096804 h 1402080"/>
                      <a:gd name="connsiteX50" fmla="*/ 249232 w 1249680"/>
                      <a:gd name="connsiteY50" fmla="*/ 1180623 h 1402080"/>
                      <a:gd name="connsiteX51" fmla="*/ 277807 w 1249680"/>
                      <a:gd name="connsiteY51" fmla="*/ 1190149 h 1402080"/>
                      <a:gd name="connsiteX52" fmla="*/ 292417 w 1249680"/>
                      <a:gd name="connsiteY52" fmla="*/ 1068705 h 1402080"/>
                      <a:gd name="connsiteX53" fmla="*/ 323051 w 1249680"/>
                      <a:gd name="connsiteY53" fmla="*/ 1078230 h 1402080"/>
                      <a:gd name="connsiteX54" fmla="*/ 294476 w 1249680"/>
                      <a:gd name="connsiteY54" fmla="*/ 944880 h 1402080"/>
                      <a:gd name="connsiteX55" fmla="*/ 258758 w 1249680"/>
                      <a:gd name="connsiteY55" fmla="*/ 961549 h 1402080"/>
                      <a:gd name="connsiteX56" fmla="*/ 149220 w 1249680"/>
                      <a:gd name="connsiteY56" fmla="*/ 909162 h 1402080"/>
                      <a:gd name="connsiteX57" fmla="*/ 158745 w 1249680"/>
                      <a:gd name="connsiteY57" fmla="*/ 882967 h 1402080"/>
                      <a:gd name="connsiteX58" fmla="*/ 130765 w 1249680"/>
                      <a:gd name="connsiteY58" fmla="*/ 864017 h 1402080"/>
                      <a:gd name="connsiteX59" fmla="*/ 108738 w 1249680"/>
                      <a:gd name="connsiteY59" fmla="*/ 897255 h 1402080"/>
                      <a:gd name="connsiteX60" fmla="*/ 111120 w 1249680"/>
                      <a:gd name="connsiteY60" fmla="*/ 840105 h 1402080"/>
                      <a:gd name="connsiteX61" fmla="*/ 92070 w 1249680"/>
                      <a:gd name="connsiteY61" fmla="*/ 835343 h 1402080"/>
                      <a:gd name="connsiteX62" fmla="*/ 80163 w 1249680"/>
                      <a:gd name="connsiteY62" fmla="*/ 906780 h 1402080"/>
                      <a:gd name="connsiteX63" fmla="*/ 58732 w 1249680"/>
                      <a:gd name="connsiteY63" fmla="*/ 911543 h 1402080"/>
                      <a:gd name="connsiteX64" fmla="*/ 70639 w 1249680"/>
                      <a:gd name="connsiteY64" fmla="*/ 825817 h 1402080"/>
                      <a:gd name="connsiteX65" fmla="*/ 122872 w 1249680"/>
                      <a:gd name="connsiteY65" fmla="*/ 819626 h 1402080"/>
                      <a:gd name="connsiteX66" fmla="*/ 125407 w 1249680"/>
                      <a:gd name="connsiteY66" fmla="*/ 799623 h 1402080"/>
                      <a:gd name="connsiteX67" fmla="*/ 78581 w 1249680"/>
                      <a:gd name="connsiteY67" fmla="*/ 799624 h 1402080"/>
                      <a:gd name="connsiteX68" fmla="*/ 82867 w 1249680"/>
                      <a:gd name="connsiteY68" fmla="*/ 761047 h 1402080"/>
                      <a:gd name="connsiteX69" fmla="*/ 142076 w 1249680"/>
                      <a:gd name="connsiteY69" fmla="*/ 742474 h 1402080"/>
                      <a:gd name="connsiteX70" fmla="*/ 130169 w 1249680"/>
                      <a:gd name="connsiteY70" fmla="*/ 716280 h 1402080"/>
                      <a:gd name="connsiteX71" fmla="*/ 48568 w 1249680"/>
                      <a:gd name="connsiteY71" fmla="*/ 756737 h 1402080"/>
                      <a:gd name="connsiteX72" fmla="*/ 29527 w 1249680"/>
                      <a:gd name="connsiteY72" fmla="*/ 718344 h 1402080"/>
                      <a:gd name="connsiteX73" fmla="*/ 104473 w 1249680"/>
                      <a:gd name="connsiteY73" fmla="*/ 693138 h 1402080"/>
                      <a:gd name="connsiteX74" fmla="*/ 77629 w 1249680"/>
                      <a:gd name="connsiteY74" fmla="*/ 617855 h 1402080"/>
                      <a:gd name="connsiteX75" fmla="*/ 39683 w 1249680"/>
                      <a:gd name="connsiteY75" fmla="*/ 611505 h 1402080"/>
                      <a:gd name="connsiteX76" fmla="*/ 0 w 1249680"/>
                      <a:gd name="connsiteY76"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1144582 w 1249680"/>
                      <a:gd name="connsiteY37" fmla="*/ 1287780 h 1402080"/>
                      <a:gd name="connsiteX38" fmla="*/ 1118388 w 1249680"/>
                      <a:gd name="connsiteY38" fmla="*/ 1328261 h 1402080"/>
                      <a:gd name="connsiteX39" fmla="*/ 1089813 w 1249680"/>
                      <a:gd name="connsiteY39" fmla="*/ 1366361 h 1402080"/>
                      <a:gd name="connsiteX40" fmla="*/ 1066800 w 1249680"/>
                      <a:gd name="connsiteY40" fmla="*/ 1402080 h 1402080"/>
                      <a:gd name="connsiteX41" fmla="*/ 1025520 w 1249680"/>
                      <a:gd name="connsiteY41" fmla="*/ 1375886 h 1402080"/>
                      <a:gd name="connsiteX42" fmla="*/ 998220 w 1249680"/>
                      <a:gd name="connsiteY42" fmla="*/ 1356360 h 1402080"/>
                      <a:gd name="connsiteX43" fmla="*/ 877882 w 1249680"/>
                      <a:gd name="connsiteY43" fmla="*/ 1330643 h 1402080"/>
                      <a:gd name="connsiteX44" fmla="*/ 735007 w 1249680"/>
                      <a:gd name="connsiteY44" fmla="*/ 1299686 h 1402080"/>
                      <a:gd name="connsiteX45" fmla="*/ 504026 w 1249680"/>
                      <a:gd name="connsiteY45" fmla="*/ 125206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1144582 w 1249680"/>
                      <a:gd name="connsiteY37" fmla="*/ 1287780 h 1402080"/>
                      <a:gd name="connsiteX38" fmla="*/ 1118388 w 1249680"/>
                      <a:gd name="connsiteY38" fmla="*/ 1328261 h 1402080"/>
                      <a:gd name="connsiteX39" fmla="*/ 1089813 w 1249680"/>
                      <a:gd name="connsiteY39" fmla="*/ 1366361 h 1402080"/>
                      <a:gd name="connsiteX40" fmla="*/ 1066800 w 1249680"/>
                      <a:gd name="connsiteY40" fmla="*/ 1402080 h 1402080"/>
                      <a:gd name="connsiteX41" fmla="*/ 1025520 w 1249680"/>
                      <a:gd name="connsiteY41" fmla="*/ 1375886 h 1402080"/>
                      <a:gd name="connsiteX42" fmla="*/ 998220 w 1249680"/>
                      <a:gd name="connsiteY42" fmla="*/ 1356360 h 1402080"/>
                      <a:gd name="connsiteX43" fmla="*/ 877882 w 1249680"/>
                      <a:gd name="connsiteY43" fmla="*/ 1330643 h 1402080"/>
                      <a:gd name="connsiteX44" fmla="*/ 735007 w 1249680"/>
                      <a:gd name="connsiteY44" fmla="*/ 12996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1144582 w 1249680"/>
                      <a:gd name="connsiteY37" fmla="*/ 1287780 h 1402080"/>
                      <a:gd name="connsiteX38" fmla="*/ 1118388 w 1249680"/>
                      <a:gd name="connsiteY38" fmla="*/ 1328261 h 1402080"/>
                      <a:gd name="connsiteX39" fmla="*/ 1089813 w 1249680"/>
                      <a:gd name="connsiteY39" fmla="*/ 1366361 h 1402080"/>
                      <a:gd name="connsiteX40" fmla="*/ 1066800 w 1249680"/>
                      <a:gd name="connsiteY40" fmla="*/ 1402080 h 1402080"/>
                      <a:gd name="connsiteX41" fmla="*/ 1025520 w 1249680"/>
                      <a:gd name="connsiteY41" fmla="*/ 1375886 h 1402080"/>
                      <a:gd name="connsiteX42" fmla="*/ 998220 w 1249680"/>
                      <a:gd name="connsiteY42" fmla="*/ 1356360 h 1402080"/>
                      <a:gd name="connsiteX43" fmla="*/ 877882 w 1249680"/>
                      <a:gd name="connsiteY43" fmla="*/ 1330643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1144582 w 1249680"/>
                      <a:gd name="connsiteY37" fmla="*/ 1287780 h 1402080"/>
                      <a:gd name="connsiteX38" fmla="*/ 1118388 w 1249680"/>
                      <a:gd name="connsiteY38" fmla="*/ 1328261 h 1402080"/>
                      <a:gd name="connsiteX39" fmla="*/ 1089813 w 1249680"/>
                      <a:gd name="connsiteY39" fmla="*/ 1366361 h 1402080"/>
                      <a:gd name="connsiteX40" fmla="*/ 1066800 w 1249680"/>
                      <a:gd name="connsiteY40" fmla="*/ 1402080 h 1402080"/>
                      <a:gd name="connsiteX41" fmla="*/ 1025520 w 1249680"/>
                      <a:gd name="connsiteY41" fmla="*/ 1375886 h 1402080"/>
                      <a:gd name="connsiteX42" fmla="*/ 998220 w 1249680"/>
                      <a:gd name="connsiteY42" fmla="*/ 1356360 h 1402080"/>
                      <a:gd name="connsiteX43" fmla="*/ 223038 w 1249680"/>
                      <a:gd name="connsiteY43" fmla="*/ 1230630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1144582 w 1249680"/>
                      <a:gd name="connsiteY37" fmla="*/ 1287780 h 1402080"/>
                      <a:gd name="connsiteX38" fmla="*/ 1118388 w 1249680"/>
                      <a:gd name="connsiteY38" fmla="*/ 1328261 h 1402080"/>
                      <a:gd name="connsiteX39" fmla="*/ 1089813 w 1249680"/>
                      <a:gd name="connsiteY39" fmla="*/ 1366361 h 1402080"/>
                      <a:gd name="connsiteX40" fmla="*/ 1066800 w 1249680"/>
                      <a:gd name="connsiteY40" fmla="*/ 1402080 h 1402080"/>
                      <a:gd name="connsiteX41" fmla="*/ 1025520 w 1249680"/>
                      <a:gd name="connsiteY41" fmla="*/ 1375886 h 1402080"/>
                      <a:gd name="connsiteX42" fmla="*/ 219551 w 1249680"/>
                      <a:gd name="connsiteY42" fmla="*/ 1273016 h 1402080"/>
                      <a:gd name="connsiteX43" fmla="*/ 223038 w 1249680"/>
                      <a:gd name="connsiteY43" fmla="*/ 1230630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1144582 w 1249680"/>
                      <a:gd name="connsiteY37" fmla="*/ 1287780 h 1402080"/>
                      <a:gd name="connsiteX38" fmla="*/ 1118388 w 1249680"/>
                      <a:gd name="connsiteY38" fmla="*/ 1328261 h 1402080"/>
                      <a:gd name="connsiteX39" fmla="*/ 1089813 w 1249680"/>
                      <a:gd name="connsiteY39" fmla="*/ 1366361 h 1402080"/>
                      <a:gd name="connsiteX40" fmla="*/ 1066800 w 1249680"/>
                      <a:gd name="connsiteY40" fmla="*/ 1402080 h 1402080"/>
                      <a:gd name="connsiteX41" fmla="*/ 280189 w 1249680"/>
                      <a:gd name="connsiteY41" fmla="*/ 1304448 h 1402080"/>
                      <a:gd name="connsiteX42" fmla="*/ 219551 w 1249680"/>
                      <a:gd name="connsiteY42" fmla="*/ 1273016 h 1402080"/>
                      <a:gd name="connsiteX43" fmla="*/ 223038 w 1249680"/>
                      <a:gd name="connsiteY43" fmla="*/ 1230630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366361"/>
                      <a:gd name="connsiteX1" fmla="*/ 259080 w 1249680"/>
                      <a:gd name="connsiteY1" fmla="*/ 381000 h 1366361"/>
                      <a:gd name="connsiteX2" fmla="*/ 266700 w 1249680"/>
                      <a:gd name="connsiteY2" fmla="*/ 266700 h 1366361"/>
                      <a:gd name="connsiteX3" fmla="*/ 358140 w 1249680"/>
                      <a:gd name="connsiteY3" fmla="*/ 259080 h 1366361"/>
                      <a:gd name="connsiteX4" fmla="*/ 388620 w 1249680"/>
                      <a:gd name="connsiteY4" fmla="*/ 266700 h 1366361"/>
                      <a:gd name="connsiteX5" fmla="*/ 449580 w 1249680"/>
                      <a:gd name="connsiteY5" fmla="*/ 266700 h 1366361"/>
                      <a:gd name="connsiteX6" fmla="*/ 533400 w 1249680"/>
                      <a:gd name="connsiteY6" fmla="*/ 144780 h 1366361"/>
                      <a:gd name="connsiteX7" fmla="*/ 655320 w 1249680"/>
                      <a:gd name="connsiteY7" fmla="*/ 167640 h 1366361"/>
                      <a:gd name="connsiteX8" fmla="*/ 830580 w 1249680"/>
                      <a:gd name="connsiteY8" fmla="*/ 114300 h 1366361"/>
                      <a:gd name="connsiteX9" fmla="*/ 822960 w 1249680"/>
                      <a:gd name="connsiteY9" fmla="*/ 45720 h 1366361"/>
                      <a:gd name="connsiteX10" fmla="*/ 906780 w 1249680"/>
                      <a:gd name="connsiteY10" fmla="*/ 0 h 1366361"/>
                      <a:gd name="connsiteX11" fmla="*/ 937260 w 1249680"/>
                      <a:gd name="connsiteY11" fmla="*/ 0 h 1366361"/>
                      <a:gd name="connsiteX12" fmla="*/ 944880 w 1249680"/>
                      <a:gd name="connsiteY12" fmla="*/ 76200 h 1366361"/>
                      <a:gd name="connsiteX13" fmla="*/ 1013460 w 1249680"/>
                      <a:gd name="connsiteY13" fmla="*/ 99060 h 1366361"/>
                      <a:gd name="connsiteX14" fmla="*/ 982980 w 1249680"/>
                      <a:gd name="connsiteY14" fmla="*/ 167640 h 1366361"/>
                      <a:gd name="connsiteX15" fmla="*/ 1005840 w 1249680"/>
                      <a:gd name="connsiteY15" fmla="*/ 190500 h 1366361"/>
                      <a:gd name="connsiteX16" fmla="*/ 967740 w 1249680"/>
                      <a:gd name="connsiteY16" fmla="*/ 297180 h 1366361"/>
                      <a:gd name="connsiteX17" fmla="*/ 975360 w 1249680"/>
                      <a:gd name="connsiteY17" fmla="*/ 320040 h 1366361"/>
                      <a:gd name="connsiteX18" fmla="*/ 1043940 w 1249680"/>
                      <a:gd name="connsiteY18" fmla="*/ 388620 h 1366361"/>
                      <a:gd name="connsiteX19" fmla="*/ 1165860 w 1249680"/>
                      <a:gd name="connsiteY19" fmla="*/ 403860 h 1366361"/>
                      <a:gd name="connsiteX20" fmla="*/ 1173480 w 1249680"/>
                      <a:gd name="connsiteY20" fmla="*/ 441960 h 1366361"/>
                      <a:gd name="connsiteX21" fmla="*/ 1249680 w 1249680"/>
                      <a:gd name="connsiteY21" fmla="*/ 419100 h 1366361"/>
                      <a:gd name="connsiteX22" fmla="*/ 1219200 w 1249680"/>
                      <a:gd name="connsiteY22" fmla="*/ 495300 h 1366361"/>
                      <a:gd name="connsiteX23" fmla="*/ 1135380 w 1249680"/>
                      <a:gd name="connsiteY23" fmla="*/ 586740 h 1366361"/>
                      <a:gd name="connsiteX24" fmla="*/ 1021080 w 1249680"/>
                      <a:gd name="connsiteY24" fmla="*/ 632460 h 1366361"/>
                      <a:gd name="connsiteX25" fmla="*/ 1013460 w 1249680"/>
                      <a:gd name="connsiteY25" fmla="*/ 723900 h 1366361"/>
                      <a:gd name="connsiteX26" fmla="*/ 1005840 w 1249680"/>
                      <a:gd name="connsiteY26" fmla="*/ 769620 h 1366361"/>
                      <a:gd name="connsiteX27" fmla="*/ 975360 w 1249680"/>
                      <a:gd name="connsiteY27" fmla="*/ 807720 h 1366361"/>
                      <a:gd name="connsiteX28" fmla="*/ 1013460 w 1249680"/>
                      <a:gd name="connsiteY28" fmla="*/ 845820 h 1366361"/>
                      <a:gd name="connsiteX29" fmla="*/ 998220 w 1249680"/>
                      <a:gd name="connsiteY29" fmla="*/ 906780 h 1366361"/>
                      <a:gd name="connsiteX30" fmla="*/ 998220 w 1249680"/>
                      <a:gd name="connsiteY30" fmla="*/ 960120 h 1366361"/>
                      <a:gd name="connsiteX31" fmla="*/ 1097280 w 1249680"/>
                      <a:gd name="connsiteY31" fmla="*/ 1051560 h 1366361"/>
                      <a:gd name="connsiteX32" fmla="*/ 1096957 w 1249680"/>
                      <a:gd name="connsiteY32" fmla="*/ 1085374 h 1366361"/>
                      <a:gd name="connsiteX33" fmla="*/ 1089660 w 1249680"/>
                      <a:gd name="connsiteY33" fmla="*/ 1135380 h 1366361"/>
                      <a:gd name="connsiteX34" fmla="*/ 1013460 w 1249680"/>
                      <a:gd name="connsiteY34" fmla="*/ 1143000 h 1366361"/>
                      <a:gd name="connsiteX35" fmla="*/ 1092195 w 1249680"/>
                      <a:gd name="connsiteY35" fmla="*/ 1199674 h 1366361"/>
                      <a:gd name="connsiteX36" fmla="*/ 1165860 w 1249680"/>
                      <a:gd name="connsiteY36" fmla="*/ 1249680 h 1366361"/>
                      <a:gd name="connsiteX37" fmla="*/ 1144582 w 1249680"/>
                      <a:gd name="connsiteY37" fmla="*/ 1287780 h 1366361"/>
                      <a:gd name="connsiteX38" fmla="*/ 1118388 w 1249680"/>
                      <a:gd name="connsiteY38" fmla="*/ 1328261 h 1366361"/>
                      <a:gd name="connsiteX39" fmla="*/ 1089813 w 1249680"/>
                      <a:gd name="connsiteY39" fmla="*/ 1366361 h 1366361"/>
                      <a:gd name="connsiteX40" fmla="*/ 264318 w 1249680"/>
                      <a:gd name="connsiteY40" fmla="*/ 1323499 h 1366361"/>
                      <a:gd name="connsiteX41" fmla="*/ 280189 w 1249680"/>
                      <a:gd name="connsiteY41" fmla="*/ 1304448 h 1366361"/>
                      <a:gd name="connsiteX42" fmla="*/ 219551 w 1249680"/>
                      <a:gd name="connsiteY42" fmla="*/ 1273016 h 1366361"/>
                      <a:gd name="connsiteX43" fmla="*/ 223038 w 1249680"/>
                      <a:gd name="connsiteY43" fmla="*/ 1230630 h 1366361"/>
                      <a:gd name="connsiteX44" fmla="*/ 127788 w 1249680"/>
                      <a:gd name="connsiteY44" fmla="*/ 1223486 h 1366361"/>
                      <a:gd name="connsiteX45" fmla="*/ 123026 w 1249680"/>
                      <a:gd name="connsiteY45" fmla="*/ 1156811 h 1366361"/>
                      <a:gd name="connsiteX46" fmla="*/ 134932 w 1249680"/>
                      <a:gd name="connsiteY46" fmla="*/ 1171098 h 1366361"/>
                      <a:gd name="connsiteX47" fmla="*/ 143351 w 1249680"/>
                      <a:gd name="connsiteY47" fmla="*/ 1202532 h 1366361"/>
                      <a:gd name="connsiteX48" fmla="*/ 180975 w 1249680"/>
                      <a:gd name="connsiteY48" fmla="*/ 1200626 h 1366361"/>
                      <a:gd name="connsiteX49" fmla="*/ 163354 w 1249680"/>
                      <a:gd name="connsiteY49" fmla="*/ 1141095 h 1366361"/>
                      <a:gd name="connsiteX50" fmla="*/ 234791 w 1249680"/>
                      <a:gd name="connsiteY50" fmla="*/ 1096804 h 1366361"/>
                      <a:gd name="connsiteX51" fmla="*/ 249232 w 1249680"/>
                      <a:gd name="connsiteY51" fmla="*/ 1180623 h 1366361"/>
                      <a:gd name="connsiteX52" fmla="*/ 277807 w 1249680"/>
                      <a:gd name="connsiteY52" fmla="*/ 1190149 h 1366361"/>
                      <a:gd name="connsiteX53" fmla="*/ 292417 w 1249680"/>
                      <a:gd name="connsiteY53" fmla="*/ 1068705 h 1366361"/>
                      <a:gd name="connsiteX54" fmla="*/ 323051 w 1249680"/>
                      <a:gd name="connsiteY54" fmla="*/ 1078230 h 1366361"/>
                      <a:gd name="connsiteX55" fmla="*/ 294476 w 1249680"/>
                      <a:gd name="connsiteY55" fmla="*/ 944880 h 1366361"/>
                      <a:gd name="connsiteX56" fmla="*/ 258758 w 1249680"/>
                      <a:gd name="connsiteY56" fmla="*/ 961549 h 1366361"/>
                      <a:gd name="connsiteX57" fmla="*/ 149220 w 1249680"/>
                      <a:gd name="connsiteY57" fmla="*/ 909162 h 1366361"/>
                      <a:gd name="connsiteX58" fmla="*/ 158745 w 1249680"/>
                      <a:gd name="connsiteY58" fmla="*/ 882967 h 1366361"/>
                      <a:gd name="connsiteX59" fmla="*/ 130765 w 1249680"/>
                      <a:gd name="connsiteY59" fmla="*/ 864017 h 1366361"/>
                      <a:gd name="connsiteX60" fmla="*/ 108738 w 1249680"/>
                      <a:gd name="connsiteY60" fmla="*/ 897255 h 1366361"/>
                      <a:gd name="connsiteX61" fmla="*/ 111120 w 1249680"/>
                      <a:gd name="connsiteY61" fmla="*/ 840105 h 1366361"/>
                      <a:gd name="connsiteX62" fmla="*/ 92070 w 1249680"/>
                      <a:gd name="connsiteY62" fmla="*/ 835343 h 1366361"/>
                      <a:gd name="connsiteX63" fmla="*/ 80163 w 1249680"/>
                      <a:gd name="connsiteY63" fmla="*/ 906780 h 1366361"/>
                      <a:gd name="connsiteX64" fmla="*/ 58732 w 1249680"/>
                      <a:gd name="connsiteY64" fmla="*/ 911543 h 1366361"/>
                      <a:gd name="connsiteX65" fmla="*/ 70639 w 1249680"/>
                      <a:gd name="connsiteY65" fmla="*/ 825817 h 1366361"/>
                      <a:gd name="connsiteX66" fmla="*/ 122872 w 1249680"/>
                      <a:gd name="connsiteY66" fmla="*/ 819626 h 1366361"/>
                      <a:gd name="connsiteX67" fmla="*/ 125407 w 1249680"/>
                      <a:gd name="connsiteY67" fmla="*/ 799623 h 1366361"/>
                      <a:gd name="connsiteX68" fmla="*/ 78581 w 1249680"/>
                      <a:gd name="connsiteY68" fmla="*/ 799624 h 1366361"/>
                      <a:gd name="connsiteX69" fmla="*/ 82867 w 1249680"/>
                      <a:gd name="connsiteY69" fmla="*/ 761047 h 1366361"/>
                      <a:gd name="connsiteX70" fmla="*/ 142076 w 1249680"/>
                      <a:gd name="connsiteY70" fmla="*/ 742474 h 1366361"/>
                      <a:gd name="connsiteX71" fmla="*/ 130169 w 1249680"/>
                      <a:gd name="connsiteY71" fmla="*/ 716280 h 1366361"/>
                      <a:gd name="connsiteX72" fmla="*/ 48568 w 1249680"/>
                      <a:gd name="connsiteY72" fmla="*/ 756737 h 1366361"/>
                      <a:gd name="connsiteX73" fmla="*/ 29527 w 1249680"/>
                      <a:gd name="connsiteY73" fmla="*/ 718344 h 1366361"/>
                      <a:gd name="connsiteX74" fmla="*/ 104473 w 1249680"/>
                      <a:gd name="connsiteY74" fmla="*/ 693138 h 1366361"/>
                      <a:gd name="connsiteX75" fmla="*/ 77629 w 1249680"/>
                      <a:gd name="connsiteY75" fmla="*/ 617855 h 1366361"/>
                      <a:gd name="connsiteX76" fmla="*/ 39683 w 1249680"/>
                      <a:gd name="connsiteY76" fmla="*/ 611505 h 1366361"/>
                      <a:gd name="connsiteX77" fmla="*/ 0 w 1249680"/>
                      <a:gd name="connsiteY77" fmla="*/ 541020 h 1366361"/>
                      <a:gd name="connsiteX0" fmla="*/ 0 w 1249680"/>
                      <a:gd name="connsiteY0" fmla="*/ 541020 h 1328261"/>
                      <a:gd name="connsiteX1" fmla="*/ 259080 w 1249680"/>
                      <a:gd name="connsiteY1" fmla="*/ 381000 h 1328261"/>
                      <a:gd name="connsiteX2" fmla="*/ 266700 w 1249680"/>
                      <a:gd name="connsiteY2" fmla="*/ 266700 h 1328261"/>
                      <a:gd name="connsiteX3" fmla="*/ 358140 w 1249680"/>
                      <a:gd name="connsiteY3" fmla="*/ 259080 h 1328261"/>
                      <a:gd name="connsiteX4" fmla="*/ 388620 w 1249680"/>
                      <a:gd name="connsiteY4" fmla="*/ 266700 h 1328261"/>
                      <a:gd name="connsiteX5" fmla="*/ 449580 w 1249680"/>
                      <a:gd name="connsiteY5" fmla="*/ 266700 h 1328261"/>
                      <a:gd name="connsiteX6" fmla="*/ 533400 w 1249680"/>
                      <a:gd name="connsiteY6" fmla="*/ 144780 h 1328261"/>
                      <a:gd name="connsiteX7" fmla="*/ 655320 w 1249680"/>
                      <a:gd name="connsiteY7" fmla="*/ 167640 h 1328261"/>
                      <a:gd name="connsiteX8" fmla="*/ 830580 w 1249680"/>
                      <a:gd name="connsiteY8" fmla="*/ 114300 h 1328261"/>
                      <a:gd name="connsiteX9" fmla="*/ 822960 w 1249680"/>
                      <a:gd name="connsiteY9" fmla="*/ 45720 h 1328261"/>
                      <a:gd name="connsiteX10" fmla="*/ 906780 w 1249680"/>
                      <a:gd name="connsiteY10" fmla="*/ 0 h 1328261"/>
                      <a:gd name="connsiteX11" fmla="*/ 937260 w 1249680"/>
                      <a:gd name="connsiteY11" fmla="*/ 0 h 1328261"/>
                      <a:gd name="connsiteX12" fmla="*/ 944880 w 1249680"/>
                      <a:gd name="connsiteY12" fmla="*/ 76200 h 1328261"/>
                      <a:gd name="connsiteX13" fmla="*/ 1013460 w 1249680"/>
                      <a:gd name="connsiteY13" fmla="*/ 99060 h 1328261"/>
                      <a:gd name="connsiteX14" fmla="*/ 982980 w 1249680"/>
                      <a:gd name="connsiteY14" fmla="*/ 167640 h 1328261"/>
                      <a:gd name="connsiteX15" fmla="*/ 1005840 w 1249680"/>
                      <a:gd name="connsiteY15" fmla="*/ 190500 h 1328261"/>
                      <a:gd name="connsiteX16" fmla="*/ 967740 w 1249680"/>
                      <a:gd name="connsiteY16" fmla="*/ 297180 h 1328261"/>
                      <a:gd name="connsiteX17" fmla="*/ 975360 w 1249680"/>
                      <a:gd name="connsiteY17" fmla="*/ 320040 h 1328261"/>
                      <a:gd name="connsiteX18" fmla="*/ 1043940 w 1249680"/>
                      <a:gd name="connsiteY18" fmla="*/ 388620 h 1328261"/>
                      <a:gd name="connsiteX19" fmla="*/ 1165860 w 1249680"/>
                      <a:gd name="connsiteY19" fmla="*/ 403860 h 1328261"/>
                      <a:gd name="connsiteX20" fmla="*/ 1173480 w 1249680"/>
                      <a:gd name="connsiteY20" fmla="*/ 441960 h 1328261"/>
                      <a:gd name="connsiteX21" fmla="*/ 1249680 w 1249680"/>
                      <a:gd name="connsiteY21" fmla="*/ 419100 h 1328261"/>
                      <a:gd name="connsiteX22" fmla="*/ 1219200 w 1249680"/>
                      <a:gd name="connsiteY22" fmla="*/ 495300 h 1328261"/>
                      <a:gd name="connsiteX23" fmla="*/ 1135380 w 1249680"/>
                      <a:gd name="connsiteY23" fmla="*/ 586740 h 1328261"/>
                      <a:gd name="connsiteX24" fmla="*/ 1021080 w 1249680"/>
                      <a:gd name="connsiteY24" fmla="*/ 632460 h 1328261"/>
                      <a:gd name="connsiteX25" fmla="*/ 1013460 w 1249680"/>
                      <a:gd name="connsiteY25" fmla="*/ 723900 h 1328261"/>
                      <a:gd name="connsiteX26" fmla="*/ 1005840 w 1249680"/>
                      <a:gd name="connsiteY26" fmla="*/ 769620 h 1328261"/>
                      <a:gd name="connsiteX27" fmla="*/ 975360 w 1249680"/>
                      <a:gd name="connsiteY27" fmla="*/ 807720 h 1328261"/>
                      <a:gd name="connsiteX28" fmla="*/ 1013460 w 1249680"/>
                      <a:gd name="connsiteY28" fmla="*/ 845820 h 1328261"/>
                      <a:gd name="connsiteX29" fmla="*/ 998220 w 1249680"/>
                      <a:gd name="connsiteY29" fmla="*/ 906780 h 1328261"/>
                      <a:gd name="connsiteX30" fmla="*/ 998220 w 1249680"/>
                      <a:gd name="connsiteY30" fmla="*/ 960120 h 1328261"/>
                      <a:gd name="connsiteX31" fmla="*/ 1097280 w 1249680"/>
                      <a:gd name="connsiteY31" fmla="*/ 1051560 h 1328261"/>
                      <a:gd name="connsiteX32" fmla="*/ 1096957 w 1249680"/>
                      <a:gd name="connsiteY32" fmla="*/ 1085374 h 1328261"/>
                      <a:gd name="connsiteX33" fmla="*/ 1089660 w 1249680"/>
                      <a:gd name="connsiteY33" fmla="*/ 1135380 h 1328261"/>
                      <a:gd name="connsiteX34" fmla="*/ 1013460 w 1249680"/>
                      <a:gd name="connsiteY34" fmla="*/ 1143000 h 1328261"/>
                      <a:gd name="connsiteX35" fmla="*/ 1092195 w 1249680"/>
                      <a:gd name="connsiteY35" fmla="*/ 1199674 h 1328261"/>
                      <a:gd name="connsiteX36" fmla="*/ 1165860 w 1249680"/>
                      <a:gd name="connsiteY36" fmla="*/ 1249680 h 1328261"/>
                      <a:gd name="connsiteX37" fmla="*/ 1144582 w 1249680"/>
                      <a:gd name="connsiteY37" fmla="*/ 1287780 h 1328261"/>
                      <a:gd name="connsiteX38" fmla="*/ 1118388 w 1249680"/>
                      <a:gd name="connsiteY38" fmla="*/ 1328261 h 1328261"/>
                      <a:gd name="connsiteX39" fmla="*/ 184938 w 1249680"/>
                      <a:gd name="connsiteY39" fmla="*/ 1299686 h 1328261"/>
                      <a:gd name="connsiteX40" fmla="*/ 264318 w 1249680"/>
                      <a:gd name="connsiteY40" fmla="*/ 1323499 h 1328261"/>
                      <a:gd name="connsiteX41" fmla="*/ 280189 w 1249680"/>
                      <a:gd name="connsiteY41" fmla="*/ 1304448 h 1328261"/>
                      <a:gd name="connsiteX42" fmla="*/ 219551 w 1249680"/>
                      <a:gd name="connsiteY42" fmla="*/ 1273016 h 1328261"/>
                      <a:gd name="connsiteX43" fmla="*/ 223038 w 1249680"/>
                      <a:gd name="connsiteY43" fmla="*/ 1230630 h 1328261"/>
                      <a:gd name="connsiteX44" fmla="*/ 127788 w 1249680"/>
                      <a:gd name="connsiteY44" fmla="*/ 1223486 h 1328261"/>
                      <a:gd name="connsiteX45" fmla="*/ 123026 w 1249680"/>
                      <a:gd name="connsiteY45" fmla="*/ 1156811 h 1328261"/>
                      <a:gd name="connsiteX46" fmla="*/ 134932 w 1249680"/>
                      <a:gd name="connsiteY46" fmla="*/ 1171098 h 1328261"/>
                      <a:gd name="connsiteX47" fmla="*/ 143351 w 1249680"/>
                      <a:gd name="connsiteY47" fmla="*/ 1202532 h 1328261"/>
                      <a:gd name="connsiteX48" fmla="*/ 180975 w 1249680"/>
                      <a:gd name="connsiteY48" fmla="*/ 1200626 h 1328261"/>
                      <a:gd name="connsiteX49" fmla="*/ 163354 w 1249680"/>
                      <a:gd name="connsiteY49" fmla="*/ 1141095 h 1328261"/>
                      <a:gd name="connsiteX50" fmla="*/ 234791 w 1249680"/>
                      <a:gd name="connsiteY50" fmla="*/ 1096804 h 1328261"/>
                      <a:gd name="connsiteX51" fmla="*/ 249232 w 1249680"/>
                      <a:gd name="connsiteY51" fmla="*/ 1180623 h 1328261"/>
                      <a:gd name="connsiteX52" fmla="*/ 277807 w 1249680"/>
                      <a:gd name="connsiteY52" fmla="*/ 1190149 h 1328261"/>
                      <a:gd name="connsiteX53" fmla="*/ 292417 w 1249680"/>
                      <a:gd name="connsiteY53" fmla="*/ 1068705 h 1328261"/>
                      <a:gd name="connsiteX54" fmla="*/ 323051 w 1249680"/>
                      <a:gd name="connsiteY54" fmla="*/ 1078230 h 1328261"/>
                      <a:gd name="connsiteX55" fmla="*/ 294476 w 1249680"/>
                      <a:gd name="connsiteY55" fmla="*/ 944880 h 1328261"/>
                      <a:gd name="connsiteX56" fmla="*/ 258758 w 1249680"/>
                      <a:gd name="connsiteY56" fmla="*/ 961549 h 1328261"/>
                      <a:gd name="connsiteX57" fmla="*/ 149220 w 1249680"/>
                      <a:gd name="connsiteY57" fmla="*/ 909162 h 1328261"/>
                      <a:gd name="connsiteX58" fmla="*/ 158745 w 1249680"/>
                      <a:gd name="connsiteY58" fmla="*/ 882967 h 1328261"/>
                      <a:gd name="connsiteX59" fmla="*/ 130765 w 1249680"/>
                      <a:gd name="connsiteY59" fmla="*/ 864017 h 1328261"/>
                      <a:gd name="connsiteX60" fmla="*/ 108738 w 1249680"/>
                      <a:gd name="connsiteY60" fmla="*/ 897255 h 1328261"/>
                      <a:gd name="connsiteX61" fmla="*/ 111120 w 1249680"/>
                      <a:gd name="connsiteY61" fmla="*/ 840105 h 1328261"/>
                      <a:gd name="connsiteX62" fmla="*/ 92070 w 1249680"/>
                      <a:gd name="connsiteY62" fmla="*/ 835343 h 1328261"/>
                      <a:gd name="connsiteX63" fmla="*/ 80163 w 1249680"/>
                      <a:gd name="connsiteY63" fmla="*/ 906780 h 1328261"/>
                      <a:gd name="connsiteX64" fmla="*/ 58732 w 1249680"/>
                      <a:gd name="connsiteY64" fmla="*/ 911543 h 1328261"/>
                      <a:gd name="connsiteX65" fmla="*/ 70639 w 1249680"/>
                      <a:gd name="connsiteY65" fmla="*/ 825817 h 1328261"/>
                      <a:gd name="connsiteX66" fmla="*/ 122872 w 1249680"/>
                      <a:gd name="connsiteY66" fmla="*/ 819626 h 1328261"/>
                      <a:gd name="connsiteX67" fmla="*/ 125407 w 1249680"/>
                      <a:gd name="connsiteY67" fmla="*/ 799623 h 1328261"/>
                      <a:gd name="connsiteX68" fmla="*/ 78581 w 1249680"/>
                      <a:gd name="connsiteY68" fmla="*/ 799624 h 1328261"/>
                      <a:gd name="connsiteX69" fmla="*/ 82867 w 1249680"/>
                      <a:gd name="connsiteY69" fmla="*/ 761047 h 1328261"/>
                      <a:gd name="connsiteX70" fmla="*/ 142076 w 1249680"/>
                      <a:gd name="connsiteY70" fmla="*/ 742474 h 1328261"/>
                      <a:gd name="connsiteX71" fmla="*/ 130169 w 1249680"/>
                      <a:gd name="connsiteY71" fmla="*/ 716280 h 1328261"/>
                      <a:gd name="connsiteX72" fmla="*/ 48568 w 1249680"/>
                      <a:gd name="connsiteY72" fmla="*/ 756737 h 1328261"/>
                      <a:gd name="connsiteX73" fmla="*/ 29527 w 1249680"/>
                      <a:gd name="connsiteY73" fmla="*/ 718344 h 1328261"/>
                      <a:gd name="connsiteX74" fmla="*/ 104473 w 1249680"/>
                      <a:gd name="connsiteY74" fmla="*/ 693138 h 1328261"/>
                      <a:gd name="connsiteX75" fmla="*/ 77629 w 1249680"/>
                      <a:gd name="connsiteY75" fmla="*/ 617855 h 1328261"/>
                      <a:gd name="connsiteX76" fmla="*/ 39683 w 1249680"/>
                      <a:gd name="connsiteY76" fmla="*/ 611505 h 1328261"/>
                      <a:gd name="connsiteX77" fmla="*/ 0 w 1249680"/>
                      <a:gd name="connsiteY77" fmla="*/ 541020 h 1328261"/>
                      <a:gd name="connsiteX0" fmla="*/ 0 w 1249680"/>
                      <a:gd name="connsiteY0" fmla="*/ 541020 h 1323499"/>
                      <a:gd name="connsiteX1" fmla="*/ 259080 w 1249680"/>
                      <a:gd name="connsiteY1" fmla="*/ 381000 h 1323499"/>
                      <a:gd name="connsiteX2" fmla="*/ 266700 w 1249680"/>
                      <a:gd name="connsiteY2" fmla="*/ 266700 h 1323499"/>
                      <a:gd name="connsiteX3" fmla="*/ 358140 w 1249680"/>
                      <a:gd name="connsiteY3" fmla="*/ 259080 h 1323499"/>
                      <a:gd name="connsiteX4" fmla="*/ 388620 w 1249680"/>
                      <a:gd name="connsiteY4" fmla="*/ 266700 h 1323499"/>
                      <a:gd name="connsiteX5" fmla="*/ 449580 w 1249680"/>
                      <a:gd name="connsiteY5" fmla="*/ 266700 h 1323499"/>
                      <a:gd name="connsiteX6" fmla="*/ 533400 w 1249680"/>
                      <a:gd name="connsiteY6" fmla="*/ 144780 h 1323499"/>
                      <a:gd name="connsiteX7" fmla="*/ 655320 w 1249680"/>
                      <a:gd name="connsiteY7" fmla="*/ 167640 h 1323499"/>
                      <a:gd name="connsiteX8" fmla="*/ 830580 w 1249680"/>
                      <a:gd name="connsiteY8" fmla="*/ 114300 h 1323499"/>
                      <a:gd name="connsiteX9" fmla="*/ 822960 w 1249680"/>
                      <a:gd name="connsiteY9" fmla="*/ 45720 h 1323499"/>
                      <a:gd name="connsiteX10" fmla="*/ 906780 w 1249680"/>
                      <a:gd name="connsiteY10" fmla="*/ 0 h 1323499"/>
                      <a:gd name="connsiteX11" fmla="*/ 937260 w 1249680"/>
                      <a:gd name="connsiteY11" fmla="*/ 0 h 1323499"/>
                      <a:gd name="connsiteX12" fmla="*/ 944880 w 1249680"/>
                      <a:gd name="connsiteY12" fmla="*/ 76200 h 1323499"/>
                      <a:gd name="connsiteX13" fmla="*/ 1013460 w 1249680"/>
                      <a:gd name="connsiteY13" fmla="*/ 99060 h 1323499"/>
                      <a:gd name="connsiteX14" fmla="*/ 982980 w 1249680"/>
                      <a:gd name="connsiteY14" fmla="*/ 167640 h 1323499"/>
                      <a:gd name="connsiteX15" fmla="*/ 1005840 w 1249680"/>
                      <a:gd name="connsiteY15" fmla="*/ 190500 h 1323499"/>
                      <a:gd name="connsiteX16" fmla="*/ 967740 w 1249680"/>
                      <a:gd name="connsiteY16" fmla="*/ 297180 h 1323499"/>
                      <a:gd name="connsiteX17" fmla="*/ 975360 w 1249680"/>
                      <a:gd name="connsiteY17" fmla="*/ 320040 h 1323499"/>
                      <a:gd name="connsiteX18" fmla="*/ 1043940 w 1249680"/>
                      <a:gd name="connsiteY18" fmla="*/ 388620 h 1323499"/>
                      <a:gd name="connsiteX19" fmla="*/ 1165860 w 1249680"/>
                      <a:gd name="connsiteY19" fmla="*/ 403860 h 1323499"/>
                      <a:gd name="connsiteX20" fmla="*/ 1173480 w 1249680"/>
                      <a:gd name="connsiteY20" fmla="*/ 441960 h 1323499"/>
                      <a:gd name="connsiteX21" fmla="*/ 1249680 w 1249680"/>
                      <a:gd name="connsiteY21" fmla="*/ 419100 h 1323499"/>
                      <a:gd name="connsiteX22" fmla="*/ 1219200 w 1249680"/>
                      <a:gd name="connsiteY22" fmla="*/ 495300 h 1323499"/>
                      <a:gd name="connsiteX23" fmla="*/ 1135380 w 1249680"/>
                      <a:gd name="connsiteY23" fmla="*/ 586740 h 1323499"/>
                      <a:gd name="connsiteX24" fmla="*/ 1021080 w 1249680"/>
                      <a:gd name="connsiteY24" fmla="*/ 632460 h 1323499"/>
                      <a:gd name="connsiteX25" fmla="*/ 1013460 w 1249680"/>
                      <a:gd name="connsiteY25" fmla="*/ 723900 h 1323499"/>
                      <a:gd name="connsiteX26" fmla="*/ 1005840 w 1249680"/>
                      <a:gd name="connsiteY26" fmla="*/ 769620 h 1323499"/>
                      <a:gd name="connsiteX27" fmla="*/ 975360 w 1249680"/>
                      <a:gd name="connsiteY27" fmla="*/ 807720 h 1323499"/>
                      <a:gd name="connsiteX28" fmla="*/ 1013460 w 1249680"/>
                      <a:gd name="connsiteY28" fmla="*/ 845820 h 1323499"/>
                      <a:gd name="connsiteX29" fmla="*/ 998220 w 1249680"/>
                      <a:gd name="connsiteY29" fmla="*/ 906780 h 1323499"/>
                      <a:gd name="connsiteX30" fmla="*/ 998220 w 1249680"/>
                      <a:gd name="connsiteY30" fmla="*/ 960120 h 1323499"/>
                      <a:gd name="connsiteX31" fmla="*/ 1097280 w 1249680"/>
                      <a:gd name="connsiteY31" fmla="*/ 1051560 h 1323499"/>
                      <a:gd name="connsiteX32" fmla="*/ 1096957 w 1249680"/>
                      <a:gd name="connsiteY32" fmla="*/ 1085374 h 1323499"/>
                      <a:gd name="connsiteX33" fmla="*/ 1089660 w 1249680"/>
                      <a:gd name="connsiteY33" fmla="*/ 1135380 h 1323499"/>
                      <a:gd name="connsiteX34" fmla="*/ 1013460 w 1249680"/>
                      <a:gd name="connsiteY34" fmla="*/ 1143000 h 1323499"/>
                      <a:gd name="connsiteX35" fmla="*/ 1092195 w 1249680"/>
                      <a:gd name="connsiteY35" fmla="*/ 1199674 h 1323499"/>
                      <a:gd name="connsiteX36" fmla="*/ 1165860 w 1249680"/>
                      <a:gd name="connsiteY36" fmla="*/ 1249680 h 1323499"/>
                      <a:gd name="connsiteX37" fmla="*/ 1144582 w 1249680"/>
                      <a:gd name="connsiteY37" fmla="*/ 1287780 h 1323499"/>
                      <a:gd name="connsiteX38" fmla="*/ 196844 w 1249680"/>
                      <a:gd name="connsiteY38" fmla="*/ 1283018 h 1323499"/>
                      <a:gd name="connsiteX39" fmla="*/ 184938 w 1249680"/>
                      <a:gd name="connsiteY39" fmla="*/ 1299686 h 1323499"/>
                      <a:gd name="connsiteX40" fmla="*/ 264318 w 1249680"/>
                      <a:gd name="connsiteY40" fmla="*/ 1323499 h 1323499"/>
                      <a:gd name="connsiteX41" fmla="*/ 280189 w 1249680"/>
                      <a:gd name="connsiteY41" fmla="*/ 1304448 h 1323499"/>
                      <a:gd name="connsiteX42" fmla="*/ 219551 w 1249680"/>
                      <a:gd name="connsiteY42" fmla="*/ 1273016 h 1323499"/>
                      <a:gd name="connsiteX43" fmla="*/ 223038 w 1249680"/>
                      <a:gd name="connsiteY43" fmla="*/ 1230630 h 1323499"/>
                      <a:gd name="connsiteX44" fmla="*/ 127788 w 1249680"/>
                      <a:gd name="connsiteY44" fmla="*/ 1223486 h 1323499"/>
                      <a:gd name="connsiteX45" fmla="*/ 123026 w 1249680"/>
                      <a:gd name="connsiteY45" fmla="*/ 1156811 h 1323499"/>
                      <a:gd name="connsiteX46" fmla="*/ 134932 w 1249680"/>
                      <a:gd name="connsiteY46" fmla="*/ 1171098 h 1323499"/>
                      <a:gd name="connsiteX47" fmla="*/ 143351 w 1249680"/>
                      <a:gd name="connsiteY47" fmla="*/ 1202532 h 1323499"/>
                      <a:gd name="connsiteX48" fmla="*/ 180975 w 1249680"/>
                      <a:gd name="connsiteY48" fmla="*/ 1200626 h 1323499"/>
                      <a:gd name="connsiteX49" fmla="*/ 163354 w 1249680"/>
                      <a:gd name="connsiteY49" fmla="*/ 1141095 h 1323499"/>
                      <a:gd name="connsiteX50" fmla="*/ 234791 w 1249680"/>
                      <a:gd name="connsiteY50" fmla="*/ 1096804 h 1323499"/>
                      <a:gd name="connsiteX51" fmla="*/ 249232 w 1249680"/>
                      <a:gd name="connsiteY51" fmla="*/ 1180623 h 1323499"/>
                      <a:gd name="connsiteX52" fmla="*/ 277807 w 1249680"/>
                      <a:gd name="connsiteY52" fmla="*/ 1190149 h 1323499"/>
                      <a:gd name="connsiteX53" fmla="*/ 292417 w 1249680"/>
                      <a:gd name="connsiteY53" fmla="*/ 1068705 h 1323499"/>
                      <a:gd name="connsiteX54" fmla="*/ 323051 w 1249680"/>
                      <a:gd name="connsiteY54" fmla="*/ 1078230 h 1323499"/>
                      <a:gd name="connsiteX55" fmla="*/ 294476 w 1249680"/>
                      <a:gd name="connsiteY55" fmla="*/ 944880 h 1323499"/>
                      <a:gd name="connsiteX56" fmla="*/ 258758 w 1249680"/>
                      <a:gd name="connsiteY56" fmla="*/ 961549 h 1323499"/>
                      <a:gd name="connsiteX57" fmla="*/ 149220 w 1249680"/>
                      <a:gd name="connsiteY57" fmla="*/ 909162 h 1323499"/>
                      <a:gd name="connsiteX58" fmla="*/ 158745 w 1249680"/>
                      <a:gd name="connsiteY58" fmla="*/ 882967 h 1323499"/>
                      <a:gd name="connsiteX59" fmla="*/ 130765 w 1249680"/>
                      <a:gd name="connsiteY59" fmla="*/ 864017 h 1323499"/>
                      <a:gd name="connsiteX60" fmla="*/ 108738 w 1249680"/>
                      <a:gd name="connsiteY60" fmla="*/ 897255 h 1323499"/>
                      <a:gd name="connsiteX61" fmla="*/ 111120 w 1249680"/>
                      <a:gd name="connsiteY61" fmla="*/ 840105 h 1323499"/>
                      <a:gd name="connsiteX62" fmla="*/ 92070 w 1249680"/>
                      <a:gd name="connsiteY62" fmla="*/ 835343 h 1323499"/>
                      <a:gd name="connsiteX63" fmla="*/ 80163 w 1249680"/>
                      <a:gd name="connsiteY63" fmla="*/ 906780 h 1323499"/>
                      <a:gd name="connsiteX64" fmla="*/ 58732 w 1249680"/>
                      <a:gd name="connsiteY64" fmla="*/ 911543 h 1323499"/>
                      <a:gd name="connsiteX65" fmla="*/ 70639 w 1249680"/>
                      <a:gd name="connsiteY65" fmla="*/ 825817 h 1323499"/>
                      <a:gd name="connsiteX66" fmla="*/ 122872 w 1249680"/>
                      <a:gd name="connsiteY66" fmla="*/ 819626 h 1323499"/>
                      <a:gd name="connsiteX67" fmla="*/ 125407 w 1249680"/>
                      <a:gd name="connsiteY67" fmla="*/ 799623 h 1323499"/>
                      <a:gd name="connsiteX68" fmla="*/ 78581 w 1249680"/>
                      <a:gd name="connsiteY68" fmla="*/ 799624 h 1323499"/>
                      <a:gd name="connsiteX69" fmla="*/ 82867 w 1249680"/>
                      <a:gd name="connsiteY69" fmla="*/ 761047 h 1323499"/>
                      <a:gd name="connsiteX70" fmla="*/ 142076 w 1249680"/>
                      <a:gd name="connsiteY70" fmla="*/ 742474 h 1323499"/>
                      <a:gd name="connsiteX71" fmla="*/ 130169 w 1249680"/>
                      <a:gd name="connsiteY71" fmla="*/ 716280 h 1323499"/>
                      <a:gd name="connsiteX72" fmla="*/ 48568 w 1249680"/>
                      <a:gd name="connsiteY72" fmla="*/ 756737 h 1323499"/>
                      <a:gd name="connsiteX73" fmla="*/ 29527 w 1249680"/>
                      <a:gd name="connsiteY73" fmla="*/ 718344 h 1323499"/>
                      <a:gd name="connsiteX74" fmla="*/ 104473 w 1249680"/>
                      <a:gd name="connsiteY74" fmla="*/ 693138 h 1323499"/>
                      <a:gd name="connsiteX75" fmla="*/ 77629 w 1249680"/>
                      <a:gd name="connsiteY75" fmla="*/ 617855 h 1323499"/>
                      <a:gd name="connsiteX76" fmla="*/ 39683 w 1249680"/>
                      <a:gd name="connsiteY76" fmla="*/ 611505 h 1323499"/>
                      <a:gd name="connsiteX77" fmla="*/ 0 w 1249680"/>
                      <a:gd name="connsiteY77" fmla="*/ 541020 h 1323499"/>
                      <a:gd name="connsiteX0" fmla="*/ 0 w 1249680"/>
                      <a:gd name="connsiteY0" fmla="*/ 541020 h 1323499"/>
                      <a:gd name="connsiteX1" fmla="*/ 259080 w 1249680"/>
                      <a:gd name="connsiteY1" fmla="*/ 381000 h 1323499"/>
                      <a:gd name="connsiteX2" fmla="*/ 266700 w 1249680"/>
                      <a:gd name="connsiteY2" fmla="*/ 266700 h 1323499"/>
                      <a:gd name="connsiteX3" fmla="*/ 358140 w 1249680"/>
                      <a:gd name="connsiteY3" fmla="*/ 259080 h 1323499"/>
                      <a:gd name="connsiteX4" fmla="*/ 388620 w 1249680"/>
                      <a:gd name="connsiteY4" fmla="*/ 266700 h 1323499"/>
                      <a:gd name="connsiteX5" fmla="*/ 449580 w 1249680"/>
                      <a:gd name="connsiteY5" fmla="*/ 266700 h 1323499"/>
                      <a:gd name="connsiteX6" fmla="*/ 533400 w 1249680"/>
                      <a:gd name="connsiteY6" fmla="*/ 144780 h 1323499"/>
                      <a:gd name="connsiteX7" fmla="*/ 655320 w 1249680"/>
                      <a:gd name="connsiteY7" fmla="*/ 167640 h 1323499"/>
                      <a:gd name="connsiteX8" fmla="*/ 830580 w 1249680"/>
                      <a:gd name="connsiteY8" fmla="*/ 114300 h 1323499"/>
                      <a:gd name="connsiteX9" fmla="*/ 822960 w 1249680"/>
                      <a:gd name="connsiteY9" fmla="*/ 45720 h 1323499"/>
                      <a:gd name="connsiteX10" fmla="*/ 906780 w 1249680"/>
                      <a:gd name="connsiteY10" fmla="*/ 0 h 1323499"/>
                      <a:gd name="connsiteX11" fmla="*/ 937260 w 1249680"/>
                      <a:gd name="connsiteY11" fmla="*/ 0 h 1323499"/>
                      <a:gd name="connsiteX12" fmla="*/ 944880 w 1249680"/>
                      <a:gd name="connsiteY12" fmla="*/ 76200 h 1323499"/>
                      <a:gd name="connsiteX13" fmla="*/ 1013460 w 1249680"/>
                      <a:gd name="connsiteY13" fmla="*/ 99060 h 1323499"/>
                      <a:gd name="connsiteX14" fmla="*/ 982980 w 1249680"/>
                      <a:gd name="connsiteY14" fmla="*/ 167640 h 1323499"/>
                      <a:gd name="connsiteX15" fmla="*/ 1005840 w 1249680"/>
                      <a:gd name="connsiteY15" fmla="*/ 190500 h 1323499"/>
                      <a:gd name="connsiteX16" fmla="*/ 967740 w 1249680"/>
                      <a:gd name="connsiteY16" fmla="*/ 297180 h 1323499"/>
                      <a:gd name="connsiteX17" fmla="*/ 975360 w 1249680"/>
                      <a:gd name="connsiteY17" fmla="*/ 320040 h 1323499"/>
                      <a:gd name="connsiteX18" fmla="*/ 1043940 w 1249680"/>
                      <a:gd name="connsiteY18" fmla="*/ 388620 h 1323499"/>
                      <a:gd name="connsiteX19" fmla="*/ 1165860 w 1249680"/>
                      <a:gd name="connsiteY19" fmla="*/ 403860 h 1323499"/>
                      <a:gd name="connsiteX20" fmla="*/ 1173480 w 1249680"/>
                      <a:gd name="connsiteY20" fmla="*/ 441960 h 1323499"/>
                      <a:gd name="connsiteX21" fmla="*/ 1249680 w 1249680"/>
                      <a:gd name="connsiteY21" fmla="*/ 419100 h 1323499"/>
                      <a:gd name="connsiteX22" fmla="*/ 1219200 w 1249680"/>
                      <a:gd name="connsiteY22" fmla="*/ 495300 h 1323499"/>
                      <a:gd name="connsiteX23" fmla="*/ 1135380 w 1249680"/>
                      <a:gd name="connsiteY23" fmla="*/ 586740 h 1323499"/>
                      <a:gd name="connsiteX24" fmla="*/ 1021080 w 1249680"/>
                      <a:gd name="connsiteY24" fmla="*/ 632460 h 1323499"/>
                      <a:gd name="connsiteX25" fmla="*/ 1013460 w 1249680"/>
                      <a:gd name="connsiteY25" fmla="*/ 723900 h 1323499"/>
                      <a:gd name="connsiteX26" fmla="*/ 1005840 w 1249680"/>
                      <a:gd name="connsiteY26" fmla="*/ 769620 h 1323499"/>
                      <a:gd name="connsiteX27" fmla="*/ 975360 w 1249680"/>
                      <a:gd name="connsiteY27" fmla="*/ 807720 h 1323499"/>
                      <a:gd name="connsiteX28" fmla="*/ 1013460 w 1249680"/>
                      <a:gd name="connsiteY28" fmla="*/ 845820 h 1323499"/>
                      <a:gd name="connsiteX29" fmla="*/ 998220 w 1249680"/>
                      <a:gd name="connsiteY29" fmla="*/ 906780 h 1323499"/>
                      <a:gd name="connsiteX30" fmla="*/ 998220 w 1249680"/>
                      <a:gd name="connsiteY30" fmla="*/ 960120 h 1323499"/>
                      <a:gd name="connsiteX31" fmla="*/ 1097280 w 1249680"/>
                      <a:gd name="connsiteY31" fmla="*/ 1051560 h 1323499"/>
                      <a:gd name="connsiteX32" fmla="*/ 1096957 w 1249680"/>
                      <a:gd name="connsiteY32" fmla="*/ 1085374 h 1323499"/>
                      <a:gd name="connsiteX33" fmla="*/ 1089660 w 1249680"/>
                      <a:gd name="connsiteY33" fmla="*/ 1135380 h 1323499"/>
                      <a:gd name="connsiteX34" fmla="*/ 1013460 w 1249680"/>
                      <a:gd name="connsiteY34" fmla="*/ 1143000 h 1323499"/>
                      <a:gd name="connsiteX35" fmla="*/ 1092195 w 1249680"/>
                      <a:gd name="connsiteY35" fmla="*/ 1199674 h 1323499"/>
                      <a:gd name="connsiteX36" fmla="*/ 1165860 w 1249680"/>
                      <a:gd name="connsiteY36" fmla="*/ 1249680 h 1323499"/>
                      <a:gd name="connsiteX37" fmla="*/ 123026 w 1249680"/>
                      <a:gd name="connsiteY37" fmla="*/ 1268730 h 1323499"/>
                      <a:gd name="connsiteX38" fmla="*/ 196844 w 1249680"/>
                      <a:gd name="connsiteY38" fmla="*/ 1283018 h 1323499"/>
                      <a:gd name="connsiteX39" fmla="*/ 184938 w 1249680"/>
                      <a:gd name="connsiteY39" fmla="*/ 1299686 h 1323499"/>
                      <a:gd name="connsiteX40" fmla="*/ 264318 w 1249680"/>
                      <a:gd name="connsiteY40" fmla="*/ 1323499 h 1323499"/>
                      <a:gd name="connsiteX41" fmla="*/ 280189 w 1249680"/>
                      <a:gd name="connsiteY41" fmla="*/ 1304448 h 1323499"/>
                      <a:gd name="connsiteX42" fmla="*/ 219551 w 1249680"/>
                      <a:gd name="connsiteY42" fmla="*/ 1273016 h 1323499"/>
                      <a:gd name="connsiteX43" fmla="*/ 223038 w 1249680"/>
                      <a:gd name="connsiteY43" fmla="*/ 1230630 h 1323499"/>
                      <a:gd name="connsiteX44" fmla="*/ 127788 w 1249680"/>
                      <a:gd name="connsiteY44" fmla="*/ 1223486 h 1323499"/>
                      <a:gd name="connsiteX45" fmla="*/ 123026 w 1249680"/>
                      <a:gd name="connsiteY45" fmla="*/ 1156811 h 1323499"/>
                      <a:gd name="connsiteX46" fmla="*/ 134932 w 1249680"/>
                      <a:gd name="connsiteY46" fmla="*/ 1171098 h 1323499"/>
                      <a:gd name="connsiteX47" fmla="*/ 143351 w 1249680"/>
                      <a:gd name="connsiteY47" fmla="*/ 1202532 h 1323499"/>
                      <a:gd name="connsiteX48" fmla="*/ 180975 w 1249680"/>
                      <a:gd name="connsiteY48" fmla="*/ 1200626 h 1323499"/>
                      <a:gd name="connsiteX49" fmla="*/ 163354 w 1249680"/>
                      <a:gd name="connsiteY49" fmla="*/ 1141095 h 1323499"/>
                      <a:gd name="connsiteX50" fmla="*/ 234791 w 1249680"/>
                      <a:gd name="connsiteY50" fmla="*/ 1096804 h 1323499"/>
                      <a:gd name="connsiteX51" fmla="*/ 249232 w 1249680"/>
                      <a:gd name="connsiteY51" fmla="*/ 1180623 h 1323499"/>
                      <a:gd name="connsiteX52" fmla="*/ 277807 w 1249680"/>
                      <a:gd name="connsiteY52" fmla="*/ 1190149 h 1323499"/>
                      <a:gd name="connsiteX53" fmla="*/ 292417 w 1249680"/>
                      <a:gd name="connsiteY53" fmla="*/ 1068705 h 1323499"/>
                      <a:gd name="connsiteX54" fmla="*/ 323051 w 1249680"/>
                      <a:gd name="connsiteY54" fmla="*/ 1078230 h 1323499"/>
                      <a:gd name="connsiteX55" fmla="*/ 294476 w 1249680"/>
                      <a:gd name="connsiteY55" fmla="*/ 944880 h 1323499"/>
                      <a:gd name="connsiteX56" fmla="*/ 258758 w 1249680"/>
                      <a:gd name="connsiteY56" fmla="*/ 961549 h 1323499"/>
                      <a:gd name="connsiteX57" fmla="*/ 149220 w 1249680"/>
                      <a:gd name="connsiteY57" fmla="*/ 909162 h 1323499"/>
                      <a:gd name="connsiteX58" fmla="*/ 158745 w 1249680"/>
                      <a:gd name="connsiteY58" fmla="*/ 882967 h 1323499"/>
                      <a:gd name="connsiteX59" fmla="*/ 130765 w 1249680"/>
                      <a:gd name="connsiteY59" fmla="*/ 864017 h 1323499"/>
                      <a:gd name="connsiteX60" fmla="*/ 108738 w 1249680"/>
                      <a:gd name="connsiteY60" fmla="*/ 897255 h 1323499"/>
                      <a:gd name="connsiteX61" fmla="*/ 111120 w 1249680"/>
                      <a:gd name="connsiteY61" fmla="*/ 840105 h 1323499"/>
                      <a:gd name="connsiteX62" fmla="*/ 92070 w 1249680"/>
                      <a:gd name="connsiteY62" fmla="*/ 835343 h 1323499"/>
                      <a:gd name="connsiteX63" fmla="*/ 80163 w 1249680"/>
                      <a:gd name="connsiteY63" fmla="*/ 906780 h 1323499"/>
                      <a:gd name="connsiteX64" fmla="*/ 58732 w 1249680"/>
                      <a:gd name="connsiteY64" fmla="*/ 911543 h 1323499"/>
                      <a:gd name="connsiteX65" fmla="*/ 70639 w 1249680"/>
                      <a:gd name="connsiteY65" fmla="*/ 825817 h 1323499"/>
                      <a:gd name="connsiteX66" fmla="*/ 122872 w 1249680"/>
                      <a:gd name="connsiteY66" fmla="*/ 819626 h 1323499"/>
                      <a:gd name="connsiteX67" fmla="*/ 125407 w 1249680"/>
                      <a:gd name="connsiteY67" fmla="*/ 799623 h 1323499"/>
                      <a:gd name="connsiteX68" fmla="*/ 78581 w 1249680"/>
                      <a:gd name="connsiteY68" fmla="*/ 799624 h 1323499"/>
                      <a:gd name="connsiteX69" fmla="*/ 82867 w 1249680"/>
                      <a:gd name="connsiteY69" fmla="*/ 761047 h 1323499"/>
                      <a:gd name="connsiteX70" fmla="*/ 142076 w 1249680"/>
                      <a:gd name="connsiteY70" fmla="*/ 742474 h 1323499"/>
                      <a:gd name="connsiteX71" fmla="*/ 130169 w 1249680"/>
                      <a:gd name="connsiteY71" fmla="*/ 716280 h 1323499"/>
                      <a:gd name="connsiteX72" fmla="*/ 48568 w 1249680"/>
                      <a:gd name="connsiteY72" fmla="*/ 756737 h 1323499"/>
                      <a:gd name="connsiteX73" fmla="*/ 29527 w 1249680"/>
                      <a:gd name="connsiteY73" fmla="*/ 718344 h 1323499"/>
                      <a:gd name="connsiteX74" fmla="*/ 104473 w 1249680"/>
                      <a:gd name="connsiteY74" fmla="*/ 693138 h 1323499"/>
                      <a:gd name="connsiteX75" fmla="*/ 77629 w 1249680"/>
                      <a:gd name="connsiteY75" fmla="*/ 617855 h 1323499"/>
                      <a:gd name="connsiteX76" fmla="*/ 39683 w 1249680"/>
                      <a:gd name="connsiteY76" fmla="*/ 611505 h 1323499"/>
                      <a:gd name="connsiteX77" fmla="*/ 0 w 1249680"/>
                      <a:gd name="connsiteY77" fmla="*/ 541020 h 1323499"/>
                      <a:gd name="connsiteX0" fmla="*/ 0 w 1249680"/>
                      <a:gd name="connsiteY0" fmla="*/ 541020 h 1340366"/>
                      <a:gd name="connsiteX1" fmla="*/ 259080 w 1249680"/>
                      <a:gd name="connsiteY1" fmla="*/ 381000 h 1340366"/>
                      <a:gd name="connsiteX2" fmla="*/ 266700 w 1249680"/>
                      <a:gd name="connsiteY2" fmla="*/ 266700 h 1340366"/>
                      <a:gd name="connsiteX3" fmla="*/ 358140 w 1249680"/>
                      <a:gd name="connsiteY3" fmla="*/ 259080 h 1340366"/>
                      <a:gd name="connsiteX4" fmla="*/ 388620 w 1249680"/>
                      <a:gd name="connsiteY4" fmla="*/ 266700 h 1340366"/>
                      <a:gd name="connsiteX5" fmla="*/ 449580 w 1249680"/>
                      <a:gd name="connsiteY5" fmla="*/ 266700 h 1340366"/>
                      <a:gd name="connsiteX6" fmla="*/ 533400 w 1249680"/>
                      <a:gd name="connsiteY6" fmla="*/ 144780 h 1340366"/>
                      <a:gd name="connsiteX7" fmla="*/ 655320 w 1249680"/>
                      <a:gd name="connsiteY7" fmla="*/ 167640 h 1340366"/>
                      <a:gd name="connsiteX8" fmla="*/ 830580 w 1249680"/>
                      <a:gd name="connsiteY8" fmla="*/ 114300 h 1340366"/>
                      <a:gd name="connsiteX9" fmla="*/ 822960 w 1249680"/>
                      <a:gd name="connsiteY9" fmla="*/ 45720 h 1340366"/>
                      <a:gd name="connsiteX10" fmla="*/ 906780 w 1249680"/>
                      <a:gd name="connsiteY10" fmla="*/ 0 h 1340366"/>
                      <a:gd name="connsiteX11" fmla="*/ 937260 w 1249680"/>
                      <a:gd name="connsiteY11" fmla="*/ 0 h 1340366"/>
                      <a:gd name="connsiteX12" fmla="*/ 944880 w 1249680"/>
                      <a:gd name="connsiteY12" fmla="*/ 76200 h 1340366"/>
                      <a:gd name="connsiteX13" fmla="*/ 1013460 w 1249680"/>
                      <a:gd name="connsiteY13" fmla="*/ 99060 h 1340366"/>
                      <a:gd name="connsiteX14" fmla="*/ 982980 w 1249680"/>
                      <a:gd name="connsiteY14" fmla="*/ 167640 h 1340366"/>
                      <a:gd name="connsiteX15" fmla="*/ 1005840 w 1249680"/>
                      <a:gd name="connsiteY15" fmla="*/ 190500 h 1340366"/>
                      <a:gd name="connsiteX16" fmla="*/ 967740 w 1249680"/>
                      <a:gd name="connsiteY16" fmla="*/ 297180 h 1340366"/>
                      <a:gd name="connsiteX17" fmla="*/ 975360 w 1249680"/>
                      <a:gd name="connsiteY17" fmla="*/ 320040 h 1340366"/>
                      <a:gd name="connsiteX18" fmla="*/ 1043940 w 1249680"/>
                      <a:gd name="connsiteY18" fmla="*/ 388620 h 1340366"/>
                      <a:gd name="connsiteX19" fmla="*/ 1165860 w 1249680"/>
                      <a:gd name="connsiteY19" fmla="*/ 403860 h 1340366"/>
                      <a:gd name="connsiteX20" fmla="*/ 1173480 w 1249680"/>
                      <a:gd name="connsiteY20" fmla="*/ 441960 h 1340366"/>
                      <a:gd name="connsiteX21" fmla="*/ 1249680 w 1249680"/>
                      <a:gd name="connsiteY21" fmla="*/ 419100 h 1340366"/>
                      <a:gd name="connsiteX22" fmla="*/ 1219200 w 1249680"/>
                      <a:gd name="connsiteY22" fmla="*/ 495300 h 1340366"/>
                      <a:gd name="connsiteX23" fmla="*/ 1135380 w 1249680"/>
                      <a:gd name="connsiteY23" fmla="*/ 586740 h 1340366"/>
                      <a:gd name="connsiteX24" fmla="*/ 1021080 w 1249680"/>
                      <a:gd name="connsiteY24" fmla="*/ 632460 h 1340366"/>
                      <a:gd name="connsiteX25" fmla="*/ 1013460 w 1249680"/>
                      <a:gd name="connsiteY25" fmla="*/ 723900 h 1340366"/>
                      <a:gd name="connsiteX26" fmla="*/ 1005840 w 1249680"/>
                      <a:gd name="connsiteY26" fmla="*/ 769620 h 1340366"/>
                      <a:gd name="connsiteX27" fmla="*/ 975360 w 1249680"/>
                      <a:gd name="connsiteY27" fmla="*/ 807720 h 1340366"/>
                      <a:gd name="connsiteX28" fmla="*/ 1013460 w 1249680"/>
                      <a:gd name="connsiteY28" fmla="*/ 845820 h 1340366"/>
                      <a:gd name="connsiteX29" fmla="*/ 998220 w 1249680"/>
                      <a:gd name="connsiteY29" fmla="*/ 906780 h 1340366"/>
                      <a:gd name="connsiteX30" fmla="*/ 998220 w 1249680"/>
                      <a:gd name="connsiteY30" fmla="*/ 960120 h 1340366"/>
                      <a:gd name="connsiteX31" fmla="*/ 1097280 w 1249680"/>
                      <a:gd name="connsiteY31" fmla="*/ 1051560 h 1340366"/>
                      <a:gd name="connsiteX32" fmla="*/ 1096957 w 1249680"/>
                      <a:gd name="connsiteY32" fmla="*/ 1085374 h 1340366"/>
                      <a:gd name="connsiteX33" fmla="*/ 1089660 w 1249680"/>
                      <a:gd name="connsiteY33" fmla="*/ 1135380 h 1340366"/>
                      <a:gd name="connsiteX34" fmla="*/ 1013460 w 1249680"/>
                      <a:gd name="connsiteY34" fmla="*/ 1143000 h 1340366"/>
                      <a:gd name="connsiteX35" fmla="*/ 1092195 w 1249680"/>
                      <a:gd name="connsiteY35" fmla="*/ 1199674 h 1340366"/>
                      <a:gd name="connsiteX36" fmla="*/ 1165860 w 1249680"/>
                      <a:gd name="connsiteY36" fmla="*/ 1249680 h 1340366"/>
                      <a:gd name="connsiteX37" fmla="*/ 935628 w 1249680"/>
                      <a:gd name="connsiteY37" fmla="*/ 1340366 h 1340366"/>
                      <a:gd name="connsiteX38" fmla="*/ 196844 w 1249680"/>
                      <a:gd name="connsiteY38" fmla="*/ 1283018 h 1340366"/>
                      <a:gd name="connsiteX39" fmla="*/ 184938 w 1249680"/>
                      <a:gd name="connsiteY39" fmla="*/ 1299686 h 1340366"/>
                      <a:gd name="connsiteX40" fmla="*/ 264318 w 1249680"/>
                      <a:gd name="connsiteY40" fmla="*/ 1323499 h 1340366"/>
                      <a:gd name="connsiteX41" fmla="*/ 280189 w 1249680"/>
                      <a:gd name="connsiteY41" fmla="*/ 1304448 h 1340366"/>
                      <a:gd name="connsiteX42" fmla="*/ 219551 w 1249680"/>
                      <a:gd name="connsiteY42" fmla="*/ 1273016 h 1340366"/>
                      <a:gd name="connsiteX43" fmla="*/ 223038 w 1249680"/>
                      <a:gd name="connsiteY43" fmla="*/ 1230630 h 1340366"/>
                      <a:gd name="connsiteX44" fmla="*/ 127788 w 1249680"/>
                      <a:gd name="connsiteY44" fmla="*/ 1223486 h 1340366"/>
                      <a:gd name="connsiteX45" fmla="*/ 123026 w 1249680"/>
                      <a:gd name="connsiteY45" fmla="*/ 1156811 h 1340366"/>
                      <a:gd name="connsiteX46" fmla="*/ 134932 w 1249680"/>
                      <a:gd name="connsiteY46" fmla="*/ 1171098 h 1340366"/>
                      <a:gd name="connsiteX47" fmla="*/ 143351 w 1249680"/>
                      <a:gd name="connsiteY47" fmla="*/ 1202532 h 1340366"/>
                      <a:gd name="connsiteX48" fmla="*/ 180975 w 1249680"/>
                      <a:gd name="connsiteY48" fmla="*/ 1200626 h 1340366"/>
                      <a:gd name="connsiteX49" fmla="*/ 163354 w 1249680"/>
                      <a:gd name="connsiteY49" fmla="*/ 1141095 h 1340366"/>
                      <a:gd name="connsiteX50" fmla="*/ 234791 w 1249680"/>
                      <a:gd name="connsiteY50" fmla="*/ 1096804 h 1340366"/>
                      <a:gd name="connsiteX51" fmla="*/ 249232 w 1249680"/>
                      <a:gd name="connsiteY51" fmla="*/ 1180623 h 1340366"/>
                      <a:gd name="connsiteX52" fmla="*/ 277807 w 1249680"/>
                      <a:gd name="connsiteY52" fmla="*/ 1190149 h 1340366"/>
                      <a:gd name="connsiteX53" fmla="*/ 292417 w 1249680"/>
                      <a:gd name="connsiteY53" fmla="*/ 1068705 h 1340366"/>
                      <a:gd name="connsiteX54" fmla="*/ 323051 w 1249680"/>
                      <a:gd name="connsiteY54" fmla="*/ 1078230 h 1340366"/>
                      <a:gd name="connsiteX55" fmla="*/ 294476 w 1249680"/>
                      <a:gd name="connsiteY55" fmla="*/ 944880 h 1340366"/>
                      <a:gd name="connsiteX56" fmla="*/ 258758 w 1249680"/>
                      <a:gd name="connsiteY56" fmla="*/ 961549 h 1340366"/>
                      <a:gd name="connsiteX57" fmla="*/ 149220 w 1249680"/>
                      <a:gd name="connsiteY57" fmla="*/ 909162 h 1340366"/>
                      <a:gd name="connsiteX58" fmla="*/ 158745 w 1249680"/>
                      <a:gd name="connsiteY58" fmla="*/ 882967 h 1340366"/>
                      <a:gd name="connsiteX59" fmla="*/ 130765 w 1249680"/>
                      <a:gd name="connsiteY59" fmla="*/ 864017 h 1340366"/>
                      <a:gd name="connsiteX60" fmla="*/ 108738 w 1249680"/>
                      <a:gd name="connsiteY60" fmla="*/ 897255 h 1340366"/>
                      <a:gd name="connsiteX61" fmla="*/ 111120 w 1249680"/>
                      <a:gd name="connsiteY61" fmla="*/ 840105 h 1340366"/>
                      <a:gd name="connsiteX62" fmla="*/ 92070 w 1249680"/>
                      <a:gd name="connsiteY62" fmla="*/ 835343 h 1340366"/>
                      <a:gd name="connsiteX63" fmla="*/ 80163 w 1249680"/>
                      <a:gd name="connsiteY63" fmla="*/ 906780 h 1340366"/>
                      <a:gd name="connsiteX64" fmla="*/ 58732 w 1249680"/>
                      <a:gd name="connsiteY64" fmla="*/ 911543 h 1340366"/>
                      <a:gd name="connsiteX65" fmla="*/ 70639 w 1249680"/>
                      <a:gd name="connsiteY65" fmla="*/ 825817 h 1340366"/>
                      <a:gd name="connsiteX66" fmla="*/ 122872 w 1249680"/>
                      <a:gd name="connsiteY66" fmla="*/ 819626 h 1340366"/>
                      <a:gd name="connsiteX67" fmla="*/ 125407 w 1249680"/>
                      <a:gd name="connsiteY67" fmla="*/ 799623 h 1340366"/>
                      <a:gd name="connsiteX68" fmla="*/ 78581 w 1249680"/>
                      <a:gd name="connsiteY68" fmla="*/ 799624 h 1340366"/>
                      <a:gd name="connsiteX69" fmla="*/ 82867 w 1249680"/>
                      <a:gd name="connsiteY69" fmla="*/ 761047 h 1340366"/>
                      <a:gd name="connsiteX70" fmla="*/ 142076 w 1249680"/>
                      <a:gd name="connsiteY70" fmla="*/ 742474 h 1340366"/>
                      <a:gd name="connsiteX71" fmla="*/ 130169 w 1249680"/>
                      <a:gd name="connsiteY71" fmla="*/ 716280 h 1340366"/>
                      <a:gd name="connsiteX72" fmla="*/ 48568 w 1249680"/>
                      <a:gd name="connsiteY72" fmla="*/ 756737 h 1340366"/>
                      <a:gd name="connsiteX73" fmla="*/ 29527 w 1249680"/>
                      <a:gd name="connsiteY73" fmla="*/ 718344 h 1340366"/>
                      <a:gd name="connsiteX74" fmla="*/ 104473 w 1249680"/>
                      <a:gd name="connsiteY74" fmla="*/ 693138 h 1340366"/>
                      <a:gd name="connsiteX75" fmla="*/ 77629 w 1249680"/>
                      <a:gd name="connsiteY75" fmla="*/ 617855 h 1340366"/>
                      <a:gd name="connsiteX76" fmla="*/ 39683 w 1249680"/>
                      <a:gd name="connsiteY76" fmla="*/ 611505 h 1340366"/>
                      <a:gd name="connsiteX77" fmla="*/ 0 w 1249680"/>
                      <a:gd name="connsiteY77" fmla="*/ 541020 h 1340366"/>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935628 w 1249680"/>
                      <a:gd name="connsiteY37" fmla="*/ 1340366 h 1402080"/>
                      <a:gd name="connsiteX38" fmla="*/ 644519 w 1249680"/>
                      <a:gd name="connsiteY38" fmla="*/ 1402080 h 1402080"/>
                      <a:gd name="connsiteX39" fmla="*/ 184938 w 1249680"/>
                      <a:gd name="connsiteY39" fmla="*/ 1299686 h 1402080"/>
                      <a:gd name="connsiteX40" fmla="*/ 264318 w 1249680"/>
                      <a:gd name="connsiteY40" fmla="*/ 1323499 h 1402080"/>
                      <a:gd name="connsiteX41" fmla="*/ 280189 w 1249680"/>
                      <a:gd name="connsiteY41" fmla="*/ 1304448 h 1402080"/>
                      <a:gd name="connsiteX42" fmla="*/ 219551 w 1249680"/>
                      <a:gd name="connsiteY42" fmla="*/ 1273016 h 1402080"/>
                      <a:gd name="connsiteX43" fmla="*/ 223038 w 1249680"/>
                      <a:gd name="connsiteY43" fmla="*/ 1230630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935628 w 1249680"/>
                      <a:gd name="connsiteY37" fmla="*/ 1340366 h 1402080"/>
                      <a:gd name="connsiteX38" fmla="*/ 644519 w 1249680"/>
                      <a:gd name="connsiteY38" fmla="*/ 1402080 h 1402080"/>
                      <a:gd name="connsiteX39" fmla="*/ 534982 w 1249680"/>
                      <a:gd name="connsiteY39" fmla="*/ 1342548 h 1402080"/>
                      <a:gd name="connsiteX40" fmla="*/ 264318 w 1249680"/>
                      <a:gd name="connsiteY40" fmla="*/ 1323499 h 1402080"/>
                      <a:gd name="connsiteX41" fmla="*/ 280189 w 1249680"/>
                      <a:gd name="connsiteY41" fmla="*/ 1304448 h 1402080"/>
                      <a:gd name="connsiteX42" fmla="*/ 219551 w 1249680"/>
                      <a:gd name="connsiteY42" fmla="*/ 1273016 h 1402080"/>
                      <a:gd name="connsiteX43" fmla="*/ 223038 w 1249680"/>
                      <a:gd name="connsiteY43" fmla="*/ 1230630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935628 w 1249680"/>
                      <a:gd name="connsiteY37" fmla="*/ 1340366 h 1402080"/>
                      <a:gd name="connsiteX38" fmla="*/ 644519 w 1249680"/>
                      <a:gd name="connsiteY38" fmla="*/ 1402080 h 1402080"/>
                      <a:gd name="connsiteX39" fmla="*/ 534982 w 1249680"/>
                      <a:gd name="connsiteY39" fmla="*/ 1342548 h 1402080"/>
                      <a:gd name="connsiteX40" fmla="*/ 264318 w 1249680"/>
                      <a:gd name="connsiteY40" fmla="*/ 1323499 h 1402080"/>
                      <a:gd name="connsiteX41" fmla="*/ 280189 w 1249680"/>
                      <a:gd name="connsiteY41" fmla="*/ 1304448 h 1402080"/>
                      <a:gd name="connsiteX42" fmla="*/ 391001 w 1249680"/>
                      <a:gd name="connsiteY42" fmla="*/ 1287303 h 1402080"/>
                      <a:gd name="connsiteX43" fmla="*/ 223038 w 1249680"/>
                      <a:gd name="connsiteY43" fmla="*/ 1230630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342548"/>
                      <a:gd name="connsiteX1" fmla="*/ 259080 w 1249680"/>
                      <a:gd name="connsiteY1" fmla="*/ 381000 h 1342548"/>
                      <a:gd name="connsiteX2" fmla="*/ 266700 w 1249680"/>
                      <a:gd name="connsiteY2" fmla="*/ 266700 h 1342548"/>
                      <a:gd name="connsiteX3" fmla="*/ 358140 w 1249680"/>
                      <a:gd name="connsiteY3" fmla="*/ 259080 h 1342548"/>
                      <a:gd name="connsiteX4" fmla="*/ 388620 w 1249680"/>
                      <a:gd name="connsiteY4" fmla="*/ 266700 h 1342548"/>
                      <a:gd name="connsiteX5" fmla="*/ 449580 w 1249680"/>
                      <a:gd name="connsiteY5" fmla="*/ 266700 h 1342548"/>
                      <a:gd name="connsiteX6" fmla="*/ 533400 w 1249680"/>
                      <a:gd name="connsiteY6" fmla="*/ 144780 h 1342548"/>
                      <a:gd name="connsiteX7" fmla="*/ 655320 w 1249680"/>
                      <a:gd name="connsiteY7" fmla="*/ 167640 h 1342548"/>
                      <a:gd name="connsiteX8" fmla="*/ 830580 w 1249680"/>
                      <a:gd name="connsiteY8" fmla="*/ 114300 h 1342548"/>
                      <a:gd name="connsiteX9" fmla="*/ 822960 w 1249680"/>
                      <a:gd name="connsiteY9" fmla="*/ 45720 h 1342548"/>
                      <a:gd name="connsiteX10" fmla="*/ 906780 w 1249680"/>
                      <a:gd name="connsiteY10" fmla="*/ 0 h 1342548"/>
                      <a:gd name="connsiteX11" fmla="*/ 937260 w 1249680"/>
                      <a:gd name="connsiteY11" fmla="*/ 0 h 1342548"/>
                      <a:gd name="connsiteX12" fmla="*/ 944880 w 1249680"/>
                      <a:gd name="connsiteY12" fmla="*/ 76200 h 1342548"/>
                      <a:gd name="connsiteX13" fmla="*/ 1013460 w 1249680"/>
                      <a:gd name="connsiteY13" fmla="*/ 99060 h 1342548"/>
                      <a:gd name="connsiteX14" fmla="*/ 982980 w 1249680"/>
                      <a:gd name="connsiteY14" fmla="*/ 167640 h 1342548"/>
                      <a:gd name="connsiteX15" fmla="*/ 1005840 w 1249680"/>
                      <a:gd name="connsiteY15" fmla="*/ 190500 h 1342548"/>
                      <a:gd name="connsiteX16" fmla="*/ 967740 w 1249680"/>
                      <a:gd name="connsiteY16" fmla="*/ 297180 h 1342548"/>
                      <a:gd name="connsiteX17" fmla="*/ 975360 w 1249680"/>
                      <a:gd name="connsiteY17" fmla="*/ 320040 h 1342548"/>
                      <a:gd name="connsiteX18" fmla="*/ 1043940 w 1249680"/>
                      <a:gd name="connsiteY18" fmla="*/ 388620 h 1342548"/>
                      <a:gd name="connsiteX19" fmla="*/ 1165860 w 1249680"/>
                      <a:gd name="connsiteY19" fmla="*/ 403860 h 1342548"/>
                      <a:gd name="connsiteX20" fmla="*/ 1173480 w 1249680"/>
                      <a:gd name="connsiteY20" fmla="*/ 441960 h 1342548"/>
                      <a:gd name="connsiteX21" fmla="*/ 1249680 w 1249680"/>
                      <a:gd name="connsiteY21" fmla="*/ 419100 h 1342548"/>
                      <a:gd name="connsiteX22" fmla="*/ 1219200 w 1249680"/>
                      <a:gd name="connsiteY22" fmla="*/ 495300 h 1342548"/>
                      <a:gd name="connsiteX23" fmla="*/ 1135380 w 1249680"/>
                      <a:gd name="connsiteY23" fmla="*/ 586740 h 1342548"/>
                      <a:gd name="connsiteX24" fmla="*/ 1021080 w 1249680"/>
                      <a:gd name="connsiteY24" fmla="*/ 632460 h 1342548"/>
                      <a:gd name="connsiteX25" fmla="*/ 1013460 w 1249680"/>
                      <a:gd name="connsiteY25" fmla="*/ 723900 h 1342548"/>
                      <a:gd name="connsiteX26" fmla="*/ 1005840 w 1249680"/>
                      <a:gd name="connsiteY26" fmla="*/ 769620 h 1342548"/>
                      <a:gd name="connsiteX27" fmla="*/ 975360 w 1249680"/>
                      <a:gd name="connsiteY27" fmla="*/ 807720 h 1342548"/>
                      <a:gd name="connsiteX28" fmla="*/ 1013460 w 1249680"/>
                      <a:gd name="connsiteY28" fmla="*/ 845820 h 1342548"/>
                      <a:gd name="connsiteX29" fmla="*/ 998220 w 1249680"/>
                      <a:gd name="connsiteY29" fmla="*/ 906780 h 1342548"/>
                      <a:gd name="connsiteX30" fmla="*/ 998220 w 1249680"/>
                      <a:gd name="connsiteY30" fmla="*/ 960120 h 1342548"/>
                      <a:gd name="connsiteX31" fmla="*/ 1097280 w 1249680"/>
                      <a:gd name="connsiteY31" fmla="*/ 1051560 h 1342548"/>
                      <a:gd name="connsiteX32" fmla="*/ 1096957 w 1249680"/>
                      <a:gd name="connsiteY32" fmla="*/ 1085374 h 1342548"/>
                      <a:gd name="connsiteX33" fmla="*/ 1089660 w 1249680"/>
                      <a:gd name="connsiteY33" fmla="*/ 1135380 h 1342548"/>
                      <a:gd name="connsiteX34" fmla="*/ 1013460 w 1249680"/>
                      <a:gd name="connsiteY34" fmla="*/ 1143000 h 1342548"/>
                      <a:gd name="connsiteX35" fmla="*/ 1092195 w 1249680"/>
                      <a:gd name="connsiteY35" fmla="*/ 1199674 h 1342548"/>
                      <a:gd name="connsiteX36" fmla="*/ 1165860 w 1249680"/>
                      <a:gd name="connsiteY36" fmla="*/ 1249680 h 1342548"/>
                      <a:gd name="connsiteX37" fmla="*/ 935628 w 1249680"/>
                      <a:gd name="connsiteY37" fmla="*/ 1340366 h 1342548"/>
                      <a:gd name="connsiteX38" fmla="*/ 931187 w 1249680"/>
                      <a:gd name="connsiteY38" fmla="*/ 1326252 h 1342548"/>
                      <a:gd name="connsiteX39" fmla="*/ 534982 w 1249680"/>
                      <a:gd name="connsiteY39" fmla="*/ 1342548 h 1342548"/>
                      <a:gd name="connsiteX40" fmla="*/ 264318 w 1249680"/>
                      <a:gd name="connsiteY40" fmla="*/ 1323499 h 1342548"/>
                      <a:gd name="connsiteX41" fmla="*/ 280189 w 1249680"/>
                      <a:gd name="connsiteY41" fmla="*/ 1304448 h 1342548"/>
                      <a:gd name="connsiteX42" fmla="*/ 391001 w 1249680"/>
                      <a:gd name="connsiteY42" fmla="*/ 1287303 h 1342548"/>
                      <a:gd name="connsiteX43" fmla="*/ 223038 w 1249680"/>
                      <a:gd name="connsiteY43" fmla="*/ 1230630 h 1342548"/>
                      <a:gd name="connsiteX44" fmla="*/ 127788 w 1249680"/>
                      <a:gd name="connsiteY44" fmla="*/ 1223486 h 1342548"/>
                      <a:gd name="connsiteX45" fmla="*/ 123026 w 1249680"/>
                      <a:gd name="connsiteY45" fmla="*/ 1156811 h 1342548"/>
                      <a:gd name="connsiteX46" fmla="*/ 134932 w 1249680"/>
                      <a:gd name="connsiteY46" fmla="*/ 1171098 h 1342548"/>
                      <a:gd name="connsiteX47" fmla="*/ 143351 w 1249680"/>
                      <a:gd name="connsiteY47" fmla="*/ 1202532 h 1342548"/>
                      <a:gd name="connsiteX48" fmla="*/ 180975 w 1249680"/>
                      <a:gd name="connsiteY48" fmla="*/ 1200626 h 1342548"/>
                      <a:gd name="connsiteX49" fmla="*/ 163354 w 1249680"/>
                      <a:gd name="connsiteY49" fmla="*/ 1141095 h 1342548"/>
                      <a:gd name="connsiteX50" fmla="*/ 234791 w 1249680"/>
                      <a:gd name="connsiteY50" fmla="*/ 1096804 h 1342548"/>
                      <a:gd name="connsiteX51" fmla="*/ 249232 w 1249680"/>
                      <a:gd name="connsiteY51" fmla="*/ 1180623 h 1342548"/>
                      <a:gd name="connsiteX52" fmla="*/ 277807 w 1249680"/>
                      <a:gd name="connsiteY52" fmla="*/ 1190149 h 1342548"/>
                      <a:gd name="connsiteX53" fmla="*/ 292417 w 1249680"/>
                      <a:gd name="connsiteY53" fmla="*/ 1068705 h 1342548"/>
                      <a:gd name="connsiteX54" fmla="*/ 323051 w 1249680"/>
                      <a:gd name="connsiteY54" fmla="*/ 1078230 h 1342548"/>
                      <a:gd name="connsiteX55" fmla="*/ 294476 w 1249680"/>
                      <a:gd name="connsiteY55" fmla="*/ 944880 h 1342548"/>
                      <a:gd name="connsiteX56" fmla="*/ 258758 w 1249680"/>
                      <a:gd name="connsiteY56" fmla="*/ 961549 h 1342548"/>
                      <a:gd name="connsiteX57" fmla="*/ 149220 w 1249680"/>
                      <a:gd name="connsiteY57" fmla="*/ 909162 h 1342548"/>
                      <a:gd name="connsiteX58" fmla="*/ 158745 w 1249680"/>
                      <a:gd name="connsiteY58" fmla="*/ 882967 h 1342548"/>
                      <a:gd name="connsiteX59" fmla="*/ 130765 w 1249680"/>
                      <a:gd name="connsiteY59" fmla="*/ 864017 h 1342548"/>
                      <a:gd name="connsiteX60" fmla="*/ 108738 w 1249680"/>
                      <a:gd name="connsiteY60" fmla="*/ 897255 h 1342548"/>
                      <a:gd name="connsiteX61" fmla="*/ 111120 w 1249680"/>
                      <a:gd name="connsiteY61" fmla="*/ 840105 h 1342548"/>
                      <a:gd name="connsiteX62" fmla="*/ 92070 w 1249680"/>
                      <a:gd name="connsiteY62" fmla="*/ 835343 h 1342548"/>
                      <a:gd name="connsiteX63" fmla="*/ 80163 w 1249680"/>
                      <a:gd name="connsiteY63" fmla="*/ 906780 h 1342548"/>
                      <a:gd name="connsiteX64" fmla="*/ 58732 w 1249680"/>
                      <a:gd name="connsiteY64" fmla="*/ 911543 h 1342548"/>
                      <a:gd name="connsiteX65" fmla="*/ 70639 w 1249680"/>
                      <a:gd name="connsiteY65" fmla="*/ 825817 h 1342548"/>
                      <a:gd name="connsiteX66" fmla="*/ 122872 w 1249680"/>
                      <a:gd name="connsiteY66" fmla="*/ 819626 h 1342548"/>
                      <a:gd name="connsiteX67" fmla="*/ 125407 w 1249680"/>
                      <a:gd name="connsiteY67" fmla="*/ 799623 h 1342548"/>
                      <a:gd name="connsiteX68" fmla="*/ 78581 w 1249680"/>
                      <a:gd name="connsiteY68" fmla="*/ 799624 h 1342548"/>
                      <a:gd name="connsiteX69" fmla="*/ 82867 w 1249680"/>
                      <a:gd name="connsiteY69" fmla="*/ 761047 h 1342548"/>
                      <a:gd name="connsiteX70" fmla="*/ 142076 w 1249680"/>
                      <a:gd name="connsiteY70" fmla="*/ 742474 h 1342548"/>
                      <a:gd name="connsiteX71" fmla="*/ 130169 w 1249680"/>
                      <a:gd name="connsiteY71" fmla="*/ 716280 h 1342548"/>
                      <a:gd name="connsiteX72" fmla="*/ 48568 w 1249680"/>
                      <a:gd name="connsiteY72" fmla="*/ 756737 h 1342548"/>
                      <a:gd name="connsiteX73" fmla="*/ 29527 w 1249680"/>
                      <a:gd name="connsiteY73" fmla="*/ 718344 h 1342548"/>
                      <a:gd name="connsiteX74" fmla="*/ 104473 w 1249680"/>
                      <a:gd name="connsiteY74" fmla="*/ 693138 h 1342548"/>
                      <a:gd name="connsiteX75" fmla="*/ 77629 w 1249680"/>
                      <a:gd name="connsiteY75" fmla="*/ 617855 h 1342548"/>
                      <a:gd name="connsiteX76" fmla="*/ 39683 w 1249680"/>
                      <a:gd name="connsiteY76" fmla="*/ 611505 h 1342548"/>
                      <a:gd name="connsiteX77" fmla="*/ 0 w 1249680"/>
                      <a:gd name="connsiteY77" fmla="*/ 541020 h 1342548"/>
                      <a:gd name="connsiteX0" fmla="*/ 0 w 1249680"/>
                      <a:gd name="connsiteY0" fmla="*/ 541020 h 1398260"/>
                      <a:gd name="connsiteX1" fmla="*/ 259080 w 1249680"/>
                      <a:gd name="connsiteY1" fmla="*/ 381000 h 1398260"/>
                      <a:gd name="connsiteX2" fmla="*/ 266700 w 1249680"/>
                      <a:gd name="connsiteY2" fmla="*/ 266700 h 1398260"/>
                      <a:gd name="connsiteX3" fmla="*/ 358140 w 1249680"/>
                      <a:gd name="connsiteY3" fmla="*/ 259080 h 1398260"/>
                      <a:gd name="connsiteX4" fmla="*/ 388620 w 1249680"/>
                      <a:gd name="connsiteY4" fmla="*/ 266700 h 1398260"/>
                      <a:gd name="connsiteX5" fmla="*/ 449580 w 1249680"/>
                      <a:gd name="connsiteY5" fmla="*/ 266700 h 1398260"/>
                      <a:gd name="connsiteX6" fmla="*/ 533400 w 1249680"/>
                      <a:gd name="connsiteY6" fmla="*/ 144780 h 1398260"/>
                      <a:gd name="connsiteX7" fmla="*/ 655320 w 1249680"/>
                      <a:gd name="connsiteY7" fmla="*/ 167640 h 1398260"/>
                      <a:gd name="connsiteX8" fmla="*/ 830580 w 1249680"/>
                      <a:gd name="connsiteY8" fmla="*/ 114300 h 1398260"/>
                      <a:gd name="connsiteX9" fmla="*/ 822960 w 1249680"/>
                      <a:gd name="connsiteY9" fmla="*/ 45720 h 1398260"/>
                      <a:gd name="connsiteX10" fmla="*/ 906780 w 1249680"/>
                      <a:gd name="connsiteY10" fmla="*/ 0 h 1398260"/>
                      <a:gd name="connsiteX11" fmla="*/ 937260 w 1249680"/>
                      <a:gd name="connsiteY11" fmla="*/ 0 h 1398260"/>
                      <a:gd name="connsiteX12" fmla="*/ 944880 w 1249680"/>
                      <a:gd name="connsiteY12" fmla="*/ 76200 h 1398260"/>
                      <a:gd name="connsiteX13" fmla="*/ 1013460 w 1249680"/>
                      <a:gd name="connsiteY13" fmla="*/ 99060 h 1398260"/>
                      <a:gd name="connsiteX14" fmla="*/ 982980 w 1249680"/>
                      <a:gd name="connsiteY14" fmla="*/ 167640 h 1398260"/>
                      <a:gd name="connsiteX15" fmla="*/ 1005840 w 1249680"/>
                      <a:gd name="connsiteY15" fmla="*/ 190500 h 1398260"/>
                      <a:gd name="connsiteX16" fmla="*/ 967740 w 1249680"/>
                      <a:gd name="connsiteY16" fmla="*/ 297180 h 1398260"/>
                      <a:gd name="connsiteX17" fmla="*/ 975360 w 1249680"/>
                      <a:gd name="connsiteY17" fmla="*/ 320040 h 1398260"/>
                      <a:gd name="connsiteX18" fmla="*/ 1043940 w 1249680"/>
                      <a:gd name="connsiteY18" fmla="*/ 388620 h 1398260"/>
                      <a:gd name="connsiteX19" fmla="*/ 1165860 w 1249680"/>
                      <a:gd name="connsiteY19" fmla="*/ 403860 h 1398260"/>
                      <a:gd name="connsiteX20" fmla="*/ 1173480 w 1249680"/>
                      <a:gd name="connsiteY20" fmla="*/ 441960 h 1398260"/>
                      <a:gd name="connsiteX21" fmla="*/ 1249680 w 1249680"/>
                      <a:gd name="connsiteY21" fmla="*/ 419100 h 1398260"/>
                      <a:gd name="connsiteX22" fmla="*/ 1219200 w 1249680"/>
                      <a:gd name="connsiteY22" fmla="*/ 495300 h 1398260"/>
                      <a:gd name="connsiteX23" fmla="*/ 1135380 w 1249680"/>
                      <a:gd name="connsiteY23" fmla="*/ 586740 h 1398260"/>
                      <a:gd name="connsiteX24" fmla="*/ 1021080 w 1249680"/>
                      <a:gd name="connsiteY24" fmla="*/ 632460 h 1398260"/>
                      <a:gd name="connsiteX25" fmla="*/ 1013460 w 1249680"/>
                      <a:gd name="connsiteY25" fmla="*/ 723900 h 1398260"/>
                      <a:gd name="connsiteX26" fmla="*/ 1005840 w 1249680"/>
                      <a:gd name="connsiteY26" fmla="*/ 769620 h 1398260"/>
                      <a:gd name="connsiteX27" fmla="*/ 975360 w 1249680"/>
                      <a:gd name="connsiteY27" fmla="*/ 807720 h 1398260"/>
                      <a:gd name="connsiteX28" fmla="*/ 1013460 w 1249680"/>
                      <a:gd name="connsiteY28" fmla="*/ 845820 h 1398260"/>
                      <a:gd name="connsiteX29" fmla="*/ 998220 w 1249680"/>
                      <a:gd name="connsiteY29" fmla="*/ 906780 h 1398260"/>
                      <a:gd name="connsiteX30" fmla="*/ 998220 w 1249680"/>
                      <a:gd name="connsiteY30" fmla="*/ 960120 h 1398260"/>
                      <a:gd name="connsiteX31" fmla="*/ 1097280 w 1249680"/>
                      <a:gd name="connsiteY31" fmla="*/ 1051560 h 1398260"/>
                      <a:gd name="connsiteX32" fmla="*/ 1096957 w 1249680"/>
                      <a:gd name="connsiteY32" fmla="*/ 1085374 h 1398260"/>
                      <a:gd name="connsiteX33" fmla="*/ 1089660 w 1249680"/>
                      <a:gd name="connsiteY33" fmla="*/ 1135380 h 1398260"/>
                      <a:gd name="connsiteX34" fmla="*/ 1013460 w 1249680"/>
                      <a:gd name="connsiteY34" fmla="*/ 1143000 h 1398260"/>
                      <a:gd name="connsiteX35" fmla="*/ 1092195 w 1249680"/>
                      <a:gd name="connsiteY35" fmla="*/ 1199674 h 1398260"/>
                      <a:gd name="connsiteX36" fmla="*/ 1165860 w 1249680"/>
                      <a:gd name="connsiteY36" fmla="*/ 1249680 h 1398260"/>
                      <a:gd name="connsiteX37" fmla="*/ 935628 w 1249680"/>
                      <a:gd name="connsiteY37" fmla="*/ 1340366 h 1398260"/>
                      <a:gd name="connsiteX38" fmla="*/ 931187 w 1249680"/>
                      <a:gd name="connsiteY38" fmla="*/ 1326252 h 1398260"/>
                      <a:gd name="connsiteX39" fmla="*/ 787171 w 1249680"/>
                      <a:gd name="connsiteY39" fmla="*/ 1398260 h 1398260"/>
                      <a:gd name="connsiteX40" fmla="*/ 264318 w 1249680"/>
                      <a:gd name="connsiteY40" fmla="*/ 1323499 h 1398260"/>
                      <a:gd name="connsiteX41" fmla="*/ 280189 w 1249680"/>
                      <a:gd name="connsiteY41" fmla="*/ 1304448 h 1398260"/>
                      <a:gd name="connsiteX42" fmla="*/ 391001 w 1249680"/>
                      <a:gd name="connsiteY42" fmla="*/ 1287303 h 1398260"/>
                      <a:gd name="connsiteX43" fmla="*/ 223038 w 1249680"/>
                      <a:gd name="connsiteY43" fmla="*/ 1230630 h 1398260"/>
                      <a:gd name="connsiteX44" fmla="*/ 127788 w 1249680"/>
                      <a:gd name="connsiteY44" fmla="*/ 1223486 h 1398260"/>
                      <a:gd name="connsiteX45" fmla="*/ 123026 w 1249680"/>
                      <a:gd name="connsiteY45" fmla="*/ 1156811 h 1398260"/>
                      <a:gd name="connsiteX46" fmla="*/ 134932 w 1249680"/>
                      <a:gd name="connsiteY46" fmla="*/ 1171098 h 1398260"/>
                      <a:gd name="connsiteX47" fmla="*/ 143351 w 1249680"/>
                      <a:gd name="connsiteY47" fmla="*/ 1202532 h 1398260"/>
                      <a:gd name="connsiteX48" fmla="*/ 180975 w 1249680"/>
                      <a:gd name="connsiteY48" fmla="*/ 1200626 h 1398260"/>
                      <a:gd name="connsiteX49" fmla="*/ 163354 w 1249680"/>
                      <a:gd name="connsiteY49" fmla="*/ 1141095 h 1398260"/>
                      <a:gd name="connsiteX50" fmla="*/ 234791 w 1249680"/>
                      <a:gd name="connsiteY50" fmla="*/ 1096804 h 1398260"/>
                      <a:gd name="connsiteX51" fmla="*/ 249232 w 1249680"/>
                      <a:gd name="connsiteY51" fmla="*/ 1180623 h 1398260"/>
                      <a:gd name="connsiteX52" fmla="*/ 277807 w 1249680"/>
                      <a:gd name="connsiteY52" fmla="*/ 1190149 h 1398260"/>
                      <a:gd name="connsiteX53" fmla="*/ 292417 w 1249680"/>
                      <a:gd name="connsiteY53" fmla="*/ 1068705 h 1398260"/>
                      <a:gd name="connsiteX54" fmla="*/ 323051 w 1249680"/>
                      <a:gd name="connsiteY54" fmla="*/ 1078230 h 1398260"/>
                      <a:gd name="connsiteX55" fmla="*/ 294476 w 1249680"/>
                      <a:gd name="connsiteY55" fmla="*/ 944880 h 1398260"/>
                      <a:gd name="connsiteX56" fmla="*/ 258758 w 1249680"/>
                      <a:gd name="connsiteY56" fmla="*/ 961549 h 1398260"/>
                      <a:gd name="connsiteX57" fmla="*/ 149220 w 1249680"/>
                      <a:gd name="connsiteY57" fmla="*/ 909162 h 1398260"/>
                      <a:gd name="connsiteX58" fmla="*/ 158745 w 1249680"/>
                      <a:gd name="connsiteY58" fmla="*/ 882967 h 1398260"/>
                      <a:gd name="connsiteX59" fmla="*/ 130765 w 1249680"/>
                      <a:gd name="connsiteY59" fmla="*/ 864017 h 1398260"/>
                      <a:gd name="connsiteX60" fmla="*/ 108738 w 1249680"/>
                      <a:gd name="connsiteY60" fmla="*/ 897255 h 1398260"/>
                      <a:gd name="connsiteX61" fmla="*/ 111120 w 1249680"/>
                      <a:gd name="connsiteY61" fmla="*/ 840105 h 1398260"/>
                      <a:gd name="connsiteX62" fmla="*/ 92070 w 1249680"/>
                      <a:gd name="connsiteY62" fmla="*/ 835343 h 1398260"/>
                      <a:gd name="connsiteX63" fmla="*/ 80163 w 1249680"/>
                      <a:gd name="connsiteY63" fmla="*/ 906780 h 1398260"/>
                      <a:gd name="connsiteX64" fmla="*/ 58732 w 1249680"/>
                      <a:gd name="connsiteY64" fmla="*/ 911543 h 1398260"/>
                      <a:gd name="connsiteX65" fmla="*/ 70639 w 1249680"/>
                      <a:gd name="connsiteY65" fmla="*/ 825817 h 1398260"/>
                      <a:gd name="connsiteX66" fmla="*/ 122872 w 1249680"/>
                      <a:gd name="connsiteY66" fmla="*/ 819626 h 1398260"/>
                      <a:gd name="connsiteX67" fmla="*/ 125407 w 1249680"/>
                      <a:gd name="connsiteY67" fmla="*/ 799623 h 1398260"/>
                      <a:gd name="connsiteX68" fmla="*/ 78581 w 1249680"/>
                      <a:gd name="connsiteY68" fmla="*/ 799624 h 1398260"/>
                      <a:gd name="connsiteX69" fmla="*/ 82867 w 1249680"/>
                      <a:gd name="connsiteY69" fmla="*/ 761047 h 1398260"/>
                      <a:gd name="connsiteX70" fmla="*/ 142076 w 1249680"/>
                      <a:gd name="connsiteY70" fmla="*/ 742474 h 1398260"/>
                      <a:gd name="connsiteX71" fmla="*/ 130169 w 1249680"/>
                      <a:gd name="connsiteY71" fmla="*/ 716280 h 1398260"/>
                      <a:gd name="connsiteX72" fmla="*/ 48568 w 1249680"/>
                      <a:gd name="connsiteY72" fmla="*/ 756737 h 1398260"/>
                      <a:gd name="connsiteX73" fmla="*/ 29527 w 1249680"/>
                      <a:gd name="connsiteY73" fmla="*/ 718344 h 1398260"/>
                      <a:gd name="connsiteX74" fmla="*/ 104473 w 1249680"/>
                      <a:gd name="connsiteY74" fmla="*/ 693138 h 1398260"/>
                      <a:gd name="connsiteX75" fmla="*/ 77629 w 1249680"/>
                      <a:gd name="connsiteY75" fmla="*/ 617855 h 1398260"/>
                      <a:gd name="connsiteX76" fmla="*/ 39683 w 1249680"/>
                      <a:gd name="connsiteY76" fmla="*/ 611505 h 1398260"/>
                      <a:gd name="connsiteX77" fmla="*/ 0 w 1249680"/>
                      <a:gd name="connsiteY77" fmla="*/ 541020 h 1398260"/>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92195 w 1249680"/>
                      <a:gd name="connsiteY35" fmla="*/ 1199674 h 1411233"/>
                      <a:gd name="connsiteX36" fmla="*/ 1165860 w 1249680"/>
                      <a:gd name="connsiteY36" fmla="*/ 1249680 h 1411233"/>
                      <a:gd name="connsiteX37" fmla="*/ 935628 w 1249680"/>
                      <a:gd name="connsiteY37" fmla="*/ 1340366 h 1411233"/>
                      <a:gd name="connsiteX38" fmla="*/ 931187 w 1249680"/>
                      <a:gd name="connsiteY38" fmla="*/ 1326252 h 1411233"/>
                      <a:gd name="connsiteX39" fmla="*/ 787171 w 1249680"/>
                      <a:gd name="connsiteY39" fmla="*/ 1398260 h 1411233"/>
                      <a:gd name="connsiteX40" fmla="*/ 623341 w 1249680"/>
                      <a:gd name="connsiteY40" fmla="*/ 1411233 h 1411233"/>
                      <a:gd name="connsiteX41" fmla="*/ 280189 w 1249680"/>
                      <a:gd name="connsiteY41" fmla="*/ 1304448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92195 w 1249680"/>
                      <a:gd name="connsiteY35" fmla="*/ 1199674 h 1411233"/>
                      <a:gd name="connsiteX36" fmla="*/ 1165860 w 1249680"/>
                      <a:gd name="connsiteY36" fmla="*/ 1249680 h 1411233"/>
                      <a:gd name="connsiteX37" fmla="*/ 935628 w 1249680"/>
                      <a:gd name="connsiteY37" fmla="*/ 1340366 h 1411233"/>
                      <a:gd name="connsiteX38" fmla="*/ 931187 w 1249680"/>
                      <a:gd name="connsiteY38" fmla="*/ 1326252 h 1411233"/>
                      <a:gd name="connsiteX39" fmla="*/ 787171 w 1249680"/>
                      <a:gd name="connsiteY39" fmla="*/ 1398260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92195 w 1249680"/>
                      <a:gd name="connsiteY35" fmla="*/ 1199674 h 1411233"/>
                      <a:gd name="connsiteX36" fmla="*/ 1165860 w 1249680"/>
                      <a:gd name="connsiteY36" fmla="*/ 1249680 h 1411233"/>
                      <a:gd name="connsiteX37" fmla="*/ 935628 w 1249680"/>
                      <a:gd name="connsiteY37" fmla="*/ 1340366 h 1411233"/>
                      <a:gd name="connsiteX38" fmla="*/ 931187 w 1249680"/>
                      <a:gd name="connsiteY38" fmla="*/ 1326252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92195 w 1249680"/>
                      <a:gd name="connsiteY35" fmla="*/ 1199674 h 1411233"/>
                      <a:gd name="connsiteX36" fmla="*/ 1165860 w 1249680"/>
                      <a:gd name="connsiteY36" fmla="*/ 1249680 h 1411233"/>
                      <a:gd name="connsiteX37" fmla="*/ 935628 w 1249680"/>
                      <a:gd name="connsiteY37" fmla="*/ 1340366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92195 w 1249680"/>
                      <a:gd name="connsiteY35" fmla="*/ 1199674 h 1411233"/>
                      <a:gd name="connsiteX36" fmla="*/ 1165860 w 1249680"/>
                      <a:gd name="connsiteY36" fmla="*/ 124968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92195 w 1249680"/>
                      <a:gd name="connsiteY35" fmla="*/ 1199674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44570 w 1249680"/>
                      <a:gd name="connsiteY35" fmla="*/ 1359218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63466 w 1249680"/>
                      <a:gd name="connsiteY34" fmla="*/ 1390650 h 1411233"/>
                      <a:gd name="connsiteX35" fmla="*/ 1044570 w 1249680"/>
                      <a:gd name="connsiteY35" fmla="*/ 1359218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2516 w 1249680"/>
                      <a:gd name="connsiteY33" fmla="*/ 1361598 h 1411233"/>
                      <a:gd name="connsiteX34" fmla="*/ 1063466 w 1249680"/>
                      <a:gd name="connsiteY34" fmla="*/ 1390650 h 1411233"/>
                      <a:gd name="connsiteX35" fmla="*/ 1044570 w 1249680"/>
                      <a:gd name="connsiteY35" fmla="*/ 1359218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113626 w 1249680"/>
                      <a:gd name="connsiteY32" fmla="*/ 1373505 h 1411233"/>
                      <a:gd name="connsiteX33" fmla="*/ 1082516 w 1249680"/>
                      <a:gd name="connsiteY33" fmla="*/ 1361598 h 1411233"/>
                      <a:gd name="connsiteX34" fmla="*/ 1063466 w 1249680"/>
                      <a:gd name="connsiteY34" fmla="*/ 1390650 h 1411233"/>
                      <a:gd name="connsiteX35" fmla="*/ 1044570 w 1249680"/>
                      <a:gd name="connsiteY35" fmla="*/ 1359218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159192 w 1249680"/>
                      <a:gd name="connsiteY31" fmla="*/ 1253967 h 1411233"/>
                      <a:gd name="connsiteX32" fmla="*/ 1113626 w 1249680"/>
                      <a:gd name="connsiteY32" fmla="*/ 1373505 h 1411233"/>
                      <a:gd name="connsiteX33" fmla="*/ 1082516 w 1249680"/>
                      <a:gd name="connsiteY33" fmla="*/ 1361598 h 1411233"/>
                      <a:gd name="connsiteX34" fmla="*/ 1063466 w 1249680"/>
                      <a:gd name="connsiteY34" fmla="*/ 1390650 h 1411233"/>
                      <a:gd name="connsiteX35" fmla="*/ 1044570 w 1249680"/>
                      <a:gd name="connsiteY35" fmla="*/ 1359218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1026795 w 1249680"/>
                      <a:gd name="connsiteY30" fmla="*/ 1164907 h 1411233"/>
                      <a:gd name="connsiteX31" fmla="*/ 1159192 w 1249680"/>
                      <a:gd name="connsiteY31" fmla="*/ 1253967 h 1411233"/>
                      <a:gd name="connsiteX32" fmla="*/ 1113626 w 1249680"/>
                      <a:gd name="connsiteY32" fmla="*/ 1373505 h 1411233"/>
                      <a:gd name="connsiteX33" fmla="*/ 1082516 w 1249680"/>
                      <a:gd name="connsiteY33" fmla="*/ 1361598 h 1411233"/>
                      <a:gd name="connsiteX34" fmla="*/ 1063466 w 1249680"/>
                      <a:gd name="connsiteY34" fmla="*/ 1390650 h 1411233"/>
                      <a:gd name="connsiteX35" fmla="*/ 1044570 w 1249680"/>
                      <a:gd name="connsiteY35" fmla="*/ 1359218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1026795 w 1249680"/>
                      <a:gd name="connsiteY30" fmla="*/ 1164907 h 1411233"/>
                      <a:gd name="connsiteX31" fmla="*/ 1116007 w 1249680"/>
                      <a:gd name="connsiteY31" fmla="*/ 1223486 h 1411233"/>
                      <a:gd name="connsiteX32" fmla="*/ 1159192 w 1249680"/>
                      <a:gd name="connsiteY32" fmla="*/ 1253967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1026795 w 1249680"/>
                      <a:gd name="connsiteY30" fmla="*/ 1164907 h 1411233"/>
                      <a:gd name="connsiteX31" fmla="*/ 1137439 w 1249680"/>
                      <a:gd name="connsiteY31" fmla="*/ 1211579 h 1411233"/>
                      <a:gd name="connsiteX32" fmla="*/ 1159192 w 1249680"/>
                      <a:gd name="connsiteY32" fmla="*/ 1253967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1026795 w 1249680"/>
                      <a:gd name="connsiteY30" fmla="*/ 1164907 h 1411233"/>
                      <a:gd name="connsiteX31" fmla="*/ 1137439 w 1249680"/>
                      <a:gd name="connsiteY31" fmla="*/ 1211579 h 1411233"/>
                      <a:gd name="connsiteX32" fmla="*/ 1171098 w 1249680"/>
                      <a:gd name="connsiteY32" fmla="*/ 1251586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1010127 w 1249680"/>
                      <a:gd name="connsiteY30" fmla="*/ 1155382 h 1411233"/>
                      <a:gd name="connsiteX31" fmla="*/ 1137439 w 1249680"/>
                      <a:gd name="connsiteY31" fmla="*/ 1211579 h 1411233"/>
                      <a:gd name="connsiteX32" fmla="*/ 1171098 w 1249680"/>
                      <a:gd name="connsiteY32" fmla="*/ 1251586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1093470 w 1249680"/>
                      <a:gd name="connsiteY29" fmla="*/ 1161574 h 1411233"/>
                      <a:gd name="connsiteX30" fmla="*/ 1010127 w 1249680"/>
                      <a:gd name="connsiteY30" fmla="*/ 1155382 h 1411233"/>
                      <a:gd name="connsiteX31" fmla="*/ 1137439 w 1249680"/>
                      <a:gd name="connsiteY31" fmla="*/ 1211579 h 1411233"/>
                      <a:gd name="connsiteX32" fmla="*/ 1171098 w 1249680"/>
                      <a:gd name="connsiteY32" fmla="*/ 1251586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92041 w 1249680"/>
                      <a:gd name="connsiteY28" fmla="*/ 1055370 h 1411233"/>
                      <a:gd name="connsiteX29" fmla="*/ 1093470 w 1249680"/>
                      <a:gd name="connsiteY29" fmla="*/ 1161574 h 1411233"/>
                      <a:gd name="connsiteX30" fmla="*/ 1010127 w 1249680"/>
                      <a:gd name="connsiteY30" fmla="*/ 1155382 h 1411233"/>
                      <a:gd name="connsiteX31" fmla="*/ 1137439 w 1249680"/>
                      <a:gd name="connsiteY31" fmla="*/ 1211579 h 1411233"/>
                      <a:gd name="connsiteX32" fmla="*/ 1171098 w 1249680"/>
                      <a:gd name="connsiteY32" fmla="*/ 1251586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1049179 w 1249680"/>
                      <a:gd name="connsiteY27" fmla="*/ 1024414 h 1411233"/>
                      <a:gd name="connsiteX28" fmla="*/ 1092041 w 1249680"/>
                      <a:gd name="connsiteY28" fmla="*/ 1055370 h 1411233"/>
                      <a:gd name="connsiteX29" fmla="*/ 1093470 w 1249680"/>
                      <a:gd name="connsiteY29" fmla="*/ 1161574 h 1411233"/>
                      <a:gd name="connsiteX30" fmla="*/ 1010127 w 1249680"/>
                      <a:gd name="connsiteY30" fmla="*/ 1155382 h 1411233"/>
                      <a:gd name="connsiteX31" fmla="*/ 1137439 w 1249680"/>
                      <a:gd name="connsiteY31" fmla="*/ 1211579 h 1411233"/>
                      <a:gd name="connsiteX32" fmla="*/ 1171098 w 1249680"/>
                      <a:gd name="connsiteY32" fmla="*/ 1251586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993933 w 1249680"/>
                      <a:gd name="connsiteY26" fmla="*/ 891063 h 1411233"/>
                      <a:gd name="connsiteX27" fmla="*/ 1049179 w 1249680"/>
                      <a:gd name="connsiteY27" fmla="*/ 1024414 h 1411233"/>
                      <a:gd name="connsiteX28" fmla="*/ 1092041 w 1249680"/>
                      <a:gd name="connsiteY28" fmla="*/ 1055370 h 1411233"/>
                      <a:gd name="connsiteX29" fmla="*/ 1093470 w 1249680"/>
                      <a:gd name="connsiteY29" fmla="*/ 1161574 h 1411233"/>
                      <a:gd name="connsiteX30" fmla="*/ 1010127 w 1249680"/>
                      <a:gd name="connsiteY30" fmla="*/ 1155382 h 1411233"/>
                      <a:gd name="connsiteX31" fmla="*/ 1137439 w 1249680"/>
                      <a:gd name="connsiteY31" fmla="*/ 1211579 h 1411233"/>
                      <a:gd name="connsiteX32" fmla="*/ 1171098 w 1249680"/>
                      <a:gd name="connsiteY32" fmla="*/ 1251586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8851 w 1249680"/>
                      <a:gd name="connsiteY26" fmla="*/ 771049 h 1411233"/>
                      <a:gd name="connsiteX27" fmla="*/ 993933 w 1249680"/>
                      <a:gd name="connsiteY27" fmla="*/ 891063 h 1411233"/>
                      <a:gd name="connsiteX28" fmla="*/ 1049179 w 1249680"/>
                      <a:gd name="connsiteY28" fmla="*/ 1024414 h 1411233"/>
                      <a:gd name="connsiteX29" fmla="*/ 1092041 w 1249680"/>
                      <a:gd name="connsiteY29" fmla="*/ 1055370 h 1411233"/>
                      <a:gd name="connsiteX30" fmla="*/ 1093470 w 1249680"/>
                      <a:gd name="connsiteY30" fmla="*/ 1161574 h 1411233"/>
                      <a:gd name="connsiteX31" fmla="*/ 1010127 w 1249680"/>
                      <a:gd name="connsiteY31" fmla="*/ 1155382 h 1411233"/>
                      <a:gd name="connsiteX32" fmla="*/ 1137439 w 1249680"/>
                      <a:gd name="connsiteY32" fmla="*/ 1211579 h 1411233"/>
                      <a:gd name="connsiteX33" fmla="*/ 1171098 w 1249680"/>
                      <a:gd name="connsiteY33" fmla="*/ 1251586 h 1411233"/>
                      <a:gd name="connsiteX34" fmla="*/ 1113626 w 1249680"/>
                      <a:gd name="connsiteY34" fmla="*/ 1373505 h 1411233"/>
                      <a:gd name="connsiteX35" fmla="*/ 1082516 w 1249680"/>
                      <a:gd name="connsiteY35" fmla="*/ 1361598 h 1411233"/>
                      <a:gd name="connsiteX36" fmla="*/ 1063466 w 1249680"/>
                      <a:gd name="connsiteY36" fmla="*/ 1390650 h 1411233"/>
                      <a:gd name="connsiteX37" fmla="*/ 1044570 w 1249680"/>
                      <a:gd name="connsiteY37" fmla="*/ 1359218 h 1411233"/>
                      <a:gd name="connsiteX38" fmla="*/ 918210 w 1249680"/>
                      <a:gd name="connsiteY38" fmla="*/ 1344930 h 1411233"/>
                      <a:gd name="connsiteX39" fmla="*/ 876097 w 1249680"/>
                      <a:gd name="connsiteY39" fmla="*/ 1307028 h 1411233"/>
                      <a:gd name="connsiteX40" fmla="*/ 821650 w 1249680"/>
                      <a:gd name="connsiteY40" fmla="*/ 1340540 h 1411233"/>
                      <a:gd name="connsiteX41" fmla="*/ 749071 w 1249680"/>
                      <a:gd name="connsiteY41" fmla="*/ 1357779 h 1411233"/>
                      <a:gd name="connsiteX42" fmla="*/ 623341 w 1249680"/>
                      <a:gd name="connsiteY42" fmla="*/ 1411233 h 1411233"/>
                      <a:gd name="connsiteX43" fmla="*/ 596895 w 1249680"/>
                      <a:gd name="connsiteY43" fmla="*/ 1375886 h 1411233"/>
                      <a:gd name="connsiteX44" fmla="*/ 391001 w 1249680"/>
                      <a:gd name="connsiteY44" fmla="*/ 1287303 h 1411233"/>
                      <a:gd name="connsiteX45" fmla="*/ 223038 w 1249680"/>
                      <a:gd name="connsiteY45" fmla="*/ 1230630 h 1411233"/>
                      <a:gd name="connsiteX46" fmla="*/ 127788 w 1249680"/>
                      <a:gd name="connsiteY46" fmla="*/ 1223486 h 1411233"/>
                      <a:gd name="connsiteX47" fmla="*/ 123026 w 1249680"/>
                      <a:gd name="connsiteY47" fmla="*/ 1156811 h 1411233"/>
                      <a:gd name="connsiteX48" fmla="*/ 134932 w 1249680"/>
                      <a:gd name="connsiteY48" fmla="*/ 1171098 h 1411233"/>
                      <a:gd name="connsiteX49" fmla="*/ 143351 w 1249680"/>
                      <a:gd name="connsiteY49" fmla="*/ 1202532 h 1411233"/>
                      <a:gd name="connsiteX50" fmla="*/ 180975 w 1249680"/>
                      <a:gd name="connsiteY50" fmla="*/ 1200626 h 1411233"/>
                      <a:gd name="connsiteX51" fmla="*/ 163354 w 1249680"/>
                      <a:gd name="connsiteY51" fmla="*/ 1141095 h 1411233"/>
                      <a:gd name="connsiteX52" fmla="*/ 234791 w 1249680"/>
                      <a:gd name="connsiteY52" fmla="*/ 1096804 h 1411233"/>
                      <a:gd name="connsiteX53" fmla="*/ 249232 w 1249680"/>
                      <a:gd name="connsiteY53" fmla="*/ 1180623 h 1411233"/>
                      <a:gd name="connsiteX54" fmla="*/ 277807 w 1249680"/>
                      <a:gd name="connsiteY54" fmla="*/ 1190149 h 1411233"/>
                      <a:gd name="connsiteX55" fmla="*/ 292417 w 1249680"/>
                      <a:gd name="connsiteY55" fmla="*/ 1068705 h 1411233"/>
                      <a:gd name="connsiteX56" fmla="*/ 323051 w 1249680"/>
                      <a:gd name="connsiteY56" fmla="*/ 1078230 h 1411233"/>
                      <a:gd name="connsiteX57" fmla="*/ 294476 w 1249680"/>
                      <a:gd name="connsiteY57" fmla="*/ 944880 h 1411233"/>
                      <a:gd name="connsiteX58" fmla="*/ 258758 w 1249680"/>
                      <a:gd name="connsiteY58" fmla="*/ 961549 h 1411233"/>
                      <a:gd name="connsiteX59" fmla="*/ 149220 w 1249680"/>
                      <a:gd name="connsiteY59" fmla="*/ 909162 h 1411233"/>
                      <a:gd name="connsiteX60" fmla="*/ 158745 w 1249680"/>
                      <a:gd name="connsiteY60" fmla="*/ 882967 h 1411233"/>
                      <a:gd name="connsiteX61" fmla="*/ 130765 w 1249680"/>
                      <a:gd name="connsiteY61" fmla="*/ 864017 h 1411233"/>
                      <a:gd name="connsiteX62" fmla="*/ 108738 w 1249680"/>
                      <a:gd name="connsiteY62" fmla="*/ 897255 h 1411233"/>
                      <a:gd name="connsiteX63" fmla="*/ 111120 w 1249680"/>
                      <a:gd name="connsiteY63" fmla="*/ 840105 h 1411233"/>
                      <a:gd name="connsiteX64" fmla="*/ 92070 w 1249680"/>
                      <a:gd name="connsiteY64" fmla="*/ 835343 h 1411233"/>
                      <a:gd name="connsiteX65" fmla="*/ 80163 w 1249680"/>
                      <a:gd name="connsiteY65" fmla="*/ 906780 h 1411233"/>
                      <a:gd name="connsiteX66" fmla="*/ 58732 w 1249680"/>
                      <a:gd name="connsiteY66" fmla="*/ 911543 h 1411233"/>
                      <a:gd name="connsiteX67" fmla="*/ 70639 w 1249680"/>
                      <a:gd name="connsiteY67" fmla="*/ 825817 h 1411233"/>
                      <a:gd name="connsiteX68" fmla="*/ 122872 w 1249680"/>
                      <a:gd name="connsiteY68" fmla="*/ 819626 h 1411233"/>
                      <a:gd name="connsiteX69" fmla="*/ 125407 w 1249680"/>
                      <a:gd name="connsiteY69" fmla="*/ 799623 h 1411233"/>
                      <a:gd name="connsiteX70" fmla="*/ 78581 w 1249680"/>
                      <a:gd name="connsiteY70" fmla="*/ 799624 h 1411233"/>
                      <a:gd name="connsiteX71" fmla="*/ 82867 w 1249680"/>
                      <a:gd name="connsiteY71" fmla="*/ 761047 h 1411233"/>
                      <a:gd name="connsiteX72" fmla="*/ 142076 w 1249680"/>
                      <a:gd name="connsiteY72" fmla="*/ 742474 h 1411233"/>
                      <a:gd name="connsiteX73" fmla="*/ 130169 w 1249680"/>
                      <a:gd name="connsiteY73" fmla="*/ 716280 h 1411233"/>
                      <a:gd name="connsiteX74" fmla="*/ 48568 w 1249680"/>
                      <a:gd name="connsiteY74" fmla="*/ 756737 h 1411233"/>
                      <a:gd name="connsiteX75" fmla="*/ 29527 w 1249680"/>
                      <a:gd name="connsiteY75" fmla="*/ 718344 h 1411233"/>
                      <a:gd name="connsiteX76" fmla="*/ 104473 w 1249680"/>
                      <a:gd name="connsiteY76" fmla="*/ 693138 h 1411233"/>
                      <a:gd name="connsiteX77" fmla="*/ 77629 w 1249680"/>
                      <a:gd name="connsiteY77" fmla="*/ 617855 h 1411233"/>
                      <a:gd name="connsiteX78" fmla="*/ 39683 w 1249680"/>
                      <a:gd name="connsiteY78" fmla="*/ 611505 h 1411233"/>
                      <a:gd name="connsiteX79" fmla="*/ 0 w 1249680"/>
                      <a:gd name="connsiteY79"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8376 w 1249680"/>
                      <a:gd name="connsiteY25" fmla="*/ 675799 h 1411233"/>
                      <a:gd name="connsiteX26" fmla="*/ 1013460 w 1249680"/>
                      <a:gd name="connsiteY26" fmla="*/ 723900 h 1411233"/>
                      <a:gd name="connsiteX27" fmla="*/ 1008851 w 1249680"/>
                      <a:gd name="connsiteY27" fmla="*/ 771049 h 1411233"/>
                      <a:gd name="connsiteX28" fmla="*/ 993933 w 1249680"/>
                      <a:gd name="connsiteY28" fmla="*/ 891063 h 1411233"/>
                      <a:gd name="connsiteX29" fmla="*/ 1049179 w 1249680"/>
                      <a:gd name="connsiteY29" fmla="*/ 1024414 h 1411233"/>
                      <a:gd name="connsiteX30" fmla="*/ 1092041 w 1249680"/>
                      <a:gd name="connsiteY30" fmla="*/ 1055370 h 1411233"/>
                      <a:gd name="connsiteX31" fmla="*/ 1093470 w 1249680"/>
                      <a:gd name="connsiteY31" fmla="*/ 1161574 h 1411233"/>
                      <a:gd name="connsiteX32" fmla="*/ 1010127 w 1249680"/>
                      <a:gd name="connsiteY32" fmla="*/ 1155382 h 1411233"/>
                      <a:gd name="connsiteX33" fmla="*/ 1137439 w 1249680"/>
                      <a:gd name="connsiteY33" fmla="*/ 1211579 h 1411233"/>
                      <a:gd name="connsiteX34" fmla="*/ 1171098 w 1249680"/>
                      <a:gd name="connsiteY34" fmla="*/ 1251586 h 1411233"/>
                      <a:gd name="connsiteX35" fmla="*/ 1113626 w 1249680"/>
                      <a:gd name="connsiteY35" fmla="*/ 1373505 h 1411233"/>
                      <a:gd name="connsiteX36" fmla="*/ 1082516 w 1249680"/>
                      <a:gd name="connsiteY36" fmla="*/ 1361598 h 1411233"/>
                      <a:gd name="connsiteX37" fmla="*/ 1063466 w 1249680"/>
                      <a:gd name="connsiteY37" fmla="*/ 1390650 h 1411233"/>
                      <a:gd name="connsiteX38" fmla="*/ 1044570 w 1249680"/>
                      <a:gd name="connsiteY38" fmla="*/ 1359218 h 1411233"/>
                      <a:gd name="connsiteX39" fmla="*/ 918210 w 1249680"/>
                      <a:gd name="connsiteY39" fmla="*/ 1344930 h 1411233"/>
                      <a:gd name="connsiteX40" fmla="*/ 876097 w 1249680"/>
                      <a:gd name="connsiteY40" fmla="*/ 1307028 h 1411233"/>
                      <a:gd name="connsiteX41" fmla="*/ 821650 w 1249680"/>
                      <a:gd name="connsiteY41" fmla="*/ 1340540 h 1411233"/>
                      <a:gd name="connsiteX42" fmla="*/ 749071 w 1249680"/>
                      <a:gd name="connsiteY42" fmla="*/ 1357779 h 1411233"/>
                      <a:gd name="connsiteX43" fmla="*/ 623341 w 1249680"/>
                      <a:gd name="connsiteY43" fmla="*/ 1411233 h 1411233"/>
                      <a:gd name="connsiteX44" fmla="*/ 596895 w 1249680"/>
                      <a:gd name="connsiteY44" fmla="*/ 1375886 h 1411233"/>
                      <a:gd name="connsiteX45" fmla="*/ 391001 w 1249680"/>
                      <a:gd name="connsiteY45" fmla="*/ 1287303 h 1411233"/>
                      <a:gd name="connsiteX46" fmla="*/ 223038 w 1249680"/>
                      <a:gd name="connsiteY46" fmla="*/ 1230630 h 1411233"/>
                      <a:gd name="connsiteX47" fmla="*/ 127788 w 1249680"/>
                      <a:gd name="connsiteY47" fmla="*/ 1223486 h 1411233"/>
                      <a:gd name="connsiteX48" fmla="*/ 123026 w 1249680"/>
                      <a:gd name="connsiteY48" fmla="*/ 1156811 h 1411233"/>
                      <a:gd name="connsiteX49" fmla="*/ 134932 w 1249680"/>
                      <a:gd name="connsiteY49" fmla="*/ 1171098 h 1411233"/>
                      <a:gd name="connsiteX50" fmla="*/ 143351 w 1249680"/>
                      <a:gd name="connsiteY50" fmla="*/ 1202532 h 1411233"/>
                      <a:gd name="connsiteX51" fmla="*/ 180975 w 1249680"/>
                      <a:gd name="connsiteY51" fmla="*/ 1200626 h 1411233"/>
                      <a:gd name="connsiteX52" fmla="*/ 163354 w 1249680"/>
                      <a:gd name="connsiteY52" fmla="*/ 1141095 h 1411233"/>
                      <a:gd name="connsiteX53" fmla="*/ 234791 w 1249680"/>
                      <a:gd name="connsiteY53" fmla="*/ 1096804 h 1411233"/>
                      <a:gd name="connsiteX54" fmla="*/ 249232 w 1249680"/>
                      <a:gd name="connsiteY54" fmla="*/ 1180623 h 1411233"/>
                      <a:gd name="connsiteX55" fmla="*/ 277807 w 1249680"/>
                      <a:gd name="connsiteY55" fmla="*/ 1190149 h 1411233"/>
                      <a:gd name="connsiteX56" fmla="*/ 292417 w 1249680"/>
                      <a:gd name="connsiteY56" fmla="*/ 1068705 h 1411233"/>
                      <a:gd name="connsiteX57" fmla="*/ 323051 w 1249680"/>
                      <a:gd name="connsiteY57" fmla="*/ 1078230 h 1411233"/>
                      <a:gd name="connsiteX58" fmla="*/ 294476 w 1249680"/>
                      <a:gd name="connsiteY58" fmla="*/ 944880 h 1411233"/>
                      <a:gd name="connsiteX59" fmla="*/ 258758 w 1249680"/>
                      <a:gd name="connsiteY59" fmla="*/ 961549 h 1411233"/>
                      <a:gd name="connsiteX60" fmla="*/ 149220 w 1249680"/>
                      <a:gd name="connsiteY60" fmla="*/ 909162 h 1411233"/>
                      <a:gd name="connsiteX61" fmla="*/ 158745 w 1249680"/>
                      <a:gd name="connsiteY61" fmla="*/ 882967 h 1411233"/>
                      <a:gd name="connsiteX62" fmla="*/ 130765 w 1249680"/>
                      <a:gd name="connsiteY62" fmla="*/ 864017 h 1411233"/>
                      <a:gd name="connsiteX63" fmla="*/ 108738 w 1249680"/>
                      <a:gd name="connsiteY63" fmla="*/ 897255 h 1411233"/>
                      <a:gd name="connsiteX64" fmla="*/ 111120 w 1249680"/>
                      <a:gd name="connsiteY64" fmla="*/ 840105 h 1411233"/>
                      <a:gd name="connsiteX65" fmla="*/ 92070 w 1249680"/>
                      <a:gd name="connsiteY65" fmla="*/ 835343 h 1411233"/>
                      <a:gd name="connsiteX66" fmla="*/ 80163 w 1249680"/>
                      <a:gd name="connsiteY66" fmla="*/ 906780 h 1411233"/>
                      <a:gd name="connsiteX67" fmla="*/ 58732 w 1249680"/>
                      <a:gd name="connsiteY67" fmla="*/ 911543 h 1411233"/>
                      <a:gd name="connsiteX68" fmla="*/ 70639 w 1249680"/>
                      <a:gd name="connsiteY68" fmla="*/ 825817 h 1411233"/>
                      <a:gd name="connsiteX69" fmla="*/ 122872 w 1249680"/>
                      <a:gd name="connsiteY69" fmla="*/ 819626 h 1411233"/>
                      <a:gd name="connsiteX70" fmla="*/ 125407 w 1249680"/>
                      <a:gd name="connsiteY70" fmla="*/ 799623 h 1411233"/>
                      <a:gd name="connsiteX71" fmla="*/ 78581 w 1249680"/>
                      <a:gd name="connsiteY71" fmla="*/ 799624 h 1411233"/>
                      <a:gd name="connsiteX72" fmla="*/ 82867 w 1249680"/>
                      <a:gd name="connsiteY72" fmla="*/ 761047 h 1411233"/>
                      <a:gd name="connsiteX73" fmla="*/ 142076 w 1249680"/>
                      <a:gd name="connsiteY73" fmla="*/ 742474 h 1411233"/>
                      <a:gd name="connsiteX74" fmla="*/ 130169 w 1249680"/>
                      <a:gd name="connsiteY74" fmla="*/ 716280 h 1411233"/>
                      <a:gd name="connsiteX75" fmla="*/ 48568 w 1249680"/>
                      <a:gd name="connsiteY75" fmla="*/ 756737 h 1411233"/>
                      <a:gd name="connsiteX76" fmla="*/ 29527 w 1249680"/>
                      <a:gd name="connsiteY76" fmla="*/ 718344 h 1411233"/>
                      <a:gd name="connsiteX77" fmla="*/ 104473 w 1249680"/>
                      <a:gd name="connsiteY77" fmla="*/ 693138 h 1411233"/>
                      <a:gd name="connsiteX78" fmla="*/ 77629 w 1249680"/>
                      <a:gd name="connsiteY78" fmla="*/ 617855 h 1411233"/>
                      <a:gd name="connsiteX79" fmla="*/ 39683 w 1249680"/>
                      <a:gd name="connsiteY79" fmla="*/ 611505 h 1411233"/>
                      <a:gd name="connsiteX80" fmla="*/ 0 w 1249680"/>
                      <a:gd name="connsiteY80"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8376 w 1249680"/>
                      <a:gd name="connsiteY25" fmla="*/ 675799 h 1411233"/>
                      <a:gd name="connsiteX26" fmla="*/ 1013460 w 1249680"/>
                      <a:gd name="connsiteY26" fmla="*/ 723900 h 1411233"/>
                      <a:gd name="connsiteX27" fmla="*/ 1008851 w 1249680"/>
                      <a:gd name="connsiteY27" fmla="*/ 771049 h 1411233"/>
                      <a:gd name="connsiteX28" fmla="*/ 993933 w 1249680"/>
                      <a:gd name="connsiteY28" fmla="*/ 891063 h 1411233"/>
                      <a:gd name="connsiteX29" fmla="*/ 1018376 w 1249680"/>
                      <a:gd name="connsiteY29" fmla="*/ 947261 h 1411233"/>
                      <a:gd name="connsiteX30" fmla="*/ 1049179 w 1249680"/>
                      <a:gd name="connsiteY30" fmla="*/ 1024414 h 1411233"/>
                      <a:gd name="connsiteX31" fmla="*/ 1092041 w 1249680"/>
                      <a:gd name="connsiteY31" fmla="*/ 1055370 h 1411233"/>
                      <a:gd name="connsiteX32" fmla="*/ 1093470 w 1249680"/>
                      <a:gd name="connsiteY32" fmla="*/ 1161574 h 1411233"/>
                      <a:gd name="connsiteX33" fmla="*/ 1010127 w 1249680"/>
                      <a:gd name="connsiteY33" fmla="*/ 1155382 h 1411233"/>
                      <a:gd name="connsiteX34" fmla="*/ 1137439 w 1249680"/>
                      <a:gd name="connsiteY34" fmla="*/ 1211579 h 1411233"/>
                      <a:gd name="connsiteX35" fmla="*/ 1171098 w 1249680"/>
                      <a:gd name="connsiteY35" fmla="*/ 1251586 h 1411233"/>
                      <a:gd name="connsiteX36" fmla="*/ 1113626 w 1249680"/>
                      <a:gd name="connsiteY36" fmla="*/ 1373505 h 1411233"/>
                      <a:gd name="connsiteX37" fmla="*/ 1082516 w 1249680"/>
                      <a:gd name="connsiteY37" fmla="*/ 1361598 h 1411233"/>
                      <a:gd name="connsiteX38" fmla="*/ 1063466 w 1249680"/>
                      <a:gd name="connsiteY38" fmla="*/ 1390650 h 1411233"/>
                      <a:gd name="connsiteX39" fmla="*/ 1044570 w 1249680"/>
                      <a:gd name="connsiteY39" fmla="*/ 1359218 h 1411233"/>
                      <a:gd name="connsiteX40" fmla="*/ 918210 w 1249680"/>
                      <a:gd name="connsiteY40" fmla="*/ 1344930 h 1411233"/>
                      <a:gd name="connsiteX41" fmla="*/ 876097 w 1249680"/>
                      <a:gd name="connsiteY41" fmla="*/ 1307028 h 1411233"/>
                      <a:gd name="connsiteX42" fmla="*/ 821650 w 1249680"/>
                      <a:gd name="connsiteY42" fmla="*/ 1340540 h 1411233"/>
                      <a:gd name="connsiteX43" fmla="*/ 749071 w 1249680"/>
                      <a:gd name="connsiteY43" fmla="*/ 1357779 h 1411233"/>
                      <a:gd name="connsiteX44" fmla="*/ 623341 w 1249680"/>
                      <a:gd name="connsiteY44" fmla="*/ 1411233 h 1411233"/>
                      <a:gd name="connsiteX45" fmla="*/ 596895 w 1249680"/>
                      <a:gd name="connsiteY45" fmla="*/ 1375886 h 1411233"/>
                      <a:gd name="connsiteX46" fmla="*/ 391001 w 1249680"/>
                      <a:gd name="connsiteY46" fmla="*/ 1287303 h 1411233"/>
                      <a:gd name="connsiteX47" fmla="*/ 223038 w 1249680"/>
                      <a:gd name="connsiteY47" fmla="*/ 1230630 h 1411233"/>
                      <a:gd name="connsiteX48" fmla="*/ 127788 w 1249680"/>
                      <a:gd name="connsiteY48" fmla="*/ 1223486 h 1411233"/>
                      <a:gd name="connsiteX49" fmla="*/ 123026 w 1249680"/>
                      <a:gd name="connsiteY49" fmla="*/ 1156811 h 1411233"/>
                      <a:gd name="connsiteX50" fmla="*/ 134932 w 1249680"/>
                      <a:gd name="connsiteY50" fmla="*/ 1171098 h 1411233"/>
                      <a:gd name="connsiteX51" fmla="*/ 143351 w 1249680"/>
                      <a:gd name="connsiteY51" fmla="*/ 1202532 h 1411233"/>
                      <a:gd name="connsiteX52" fmla="*/ 180975 w 1249680"/>
                      <a:gd name="connsiteY52" fmla="*/ 1200626 h 1411233"/>
                      <a:gd name="connsiteX53" fmla="*/ 163354 w 1249680"/>
                      <a:gd name="connsiteY53" fmla="*/ 1141095 h 1411233"/>
                      <a:gd name="connsiteX54" fmla="*/ 234791 w 1249680"/>
                      <a:gd name="connsiteY54" fmla="*/ 1096804 h 1411233"/>
                      <a:gd name="connsiteX55" fmla="*/ 249232 w 1249680"/>
                      <a:gd name="connsiteY55" fmla="*/ 1180623 h 1411233"/>
                      <a:gd name="connsiteX56" fmla="*/ 277807 w 1249680"/>
                      <a:gd name="connsiteY56" fmla="*/ 1190149 h 1411233"/>
                      <a:gd name="connsiteX57" fmla="*/ 292417 w 1249680"/>
                      <a:gd name="connsiteY57" fmla="*/ 1068705 h 1411233"/>
                      <a:gd name="connsiteX58" fmla="*/ 323051 w 1249680"/>
                      <a:gd name="connsiteY58" fmla="*/ 1078230 h 1411233"/>
                      <a:gd name="connsiteX59" fmla="*/ 294476 w 1249680"/>
                      <a:gd name="connsiteY59" fmla="*/ 944880 h 1411233"/>
                      <a:gd name="connsiteX60" fmla="*/ 258758 w 1249680"/>
                      <a:gd name="connsiteY60" fmla="*/ 961549 h 1411233"/>
                      <a:gd name="connsiteX61" fmla="*/ 149220 w 1249680"/>
                      <a:gd name="connsiteY61" fmla="*/ 909162 h 1411233"/>
                      <a:gd name="connsiteX62" fmla="*/ 158745 w 1249680"/>
                      <a:gd name="connsiteY62" fmla="*/ 882967 h 1411233"/>
                      <a:gd name="connsiteX63" fmla="*/ 130765 w 1249680"/>
                      <a:gd name="connsiteY63" fmla="*/ 864017 h 1411233"/>
                      <a:gd name="connsiteX64" fmla="*/ 108738 w 1249680"/>
                      <a:gd name="connsiteY64" fmla="*/ 897255 h 1411233"/>
                      <a:gd name="connsiteX65" fmla="*/ 111120 w 1249680"/>
                      <a:gd name="connsiteY65" fmla="*/ 840105 h 1411233"/>
                      <a:gd name="connsiteX66" fmla="*/ 92070 w 1249680"/>
                      <a:gd name="connsiteY66" fmla="*/ 835343 h 1411233"/>
                      <a:gd name="connsiteX67" fmla="*/ 80163 w 1249680"/>
                      <a:gd name="connsiteY67" fmla="*/ 906780 h 1411233"/>
                      <a:gd name="connsiteX68" fmla="*/ 58732 w 1249680"/>
                      <a:gd name="connsiteY68" fmla="*/ 911543 h 1411233"/>
                      <a:gd name="connsiteX69" fmla="*/ 70639 w 1249680"/>
                      <a:gd name="connsiteY69" fmla="*/ 825817 h 1411233"/>
                      <a:gd name="connsiteX70" fmla="*/ 122872 w 1249680"/>
                      <a:gd name="connsiteY70" fmla="*/ 819626 h 1411233"/>
                      <a:gd name="connsiteX71" fmla="*/ 125407 w 1249680"/>
                      <a:gd name="connsiteY71" fmla="*/ 799623 h 1411233"/>
                      <a:gd name="connsiteX72" fmla="*/ 78581 w 1249680"/>
                      <a:gd name="connsiteY72" fmla="*/ 799624 h 1411233"/>
                      <a:gd name="connsiteX73" fmla="*/ 82867 w 1249680"/>
                      <a:gd name="connsiteY73" fmla="*/ 761047 h 1411233"/>
                      <a:gd name="connsiteX74" fmla="*/ 142076 w 1249680"/>
                      <a:gd name="connsiteY74" fmla="*/ 742474 h 1411233"/>
                      <a:gd name="connsiteX75" fmla="*/ 130169 w 1249680"/>
                      <a:gd name="connsiteY75" fmla="*/ 716280 h 1411233"/>
                      <a:gd name="connsiteX76" fmla="*/ 48568 w 1249680"/>
                      <a:gd name="connsiteY76" fmla="*/ 756737 h 1411233"/>
                      <a:gd name="connsiteX77" fmla="*/ 29527 w 1249680"/>
                      <a:gd name="connsiteY77" fmla="*/ 718344 h 1411233"/>
                      <a:gd name="connsiteX78" fmla="*/ 104473 w 1249680"/>
                      <a:gd name="connsiteY78" fmla="*/ 693138 h 1411233"/>
                      <a:gd name="connsiteX79" fmla="*/ 77629 w 1249680"/>
                      <a:gd name="connsiteY79" fmla="*/ 617855 h 1411233"/>
                      <a:gd name="connsiteX80" fmla="*/ 39683 w 1249680"/>
                      <a:gd name="connsiteY80" fmla="*/ 611505 h 1411233"/>
                      <a:gd name="connsiteX81" fmla="*/ 0 w 1249680"/>
                      <a:gd name="connsiteY81"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82670 w 1249680"/>
                      <a:gd name="connsiteY24" fmla="*/ 606743 h 1411233"/>
                      <a:gd name="connsiteX25" fmla="*/ 1021080 w 1249680"/>
                      <a:gd name="connsiteY25" fmla="*/ 632460 h 1411233"/>
                      <a:gd name="connsiteX26" fmla="*/ 1018376 w 1249680"/>
                      <a:gd name="connsiteY26" fmla="*/ 675799 h 1411233"/>
                      <a:gd name="connsiteX27" fmla="*/ 1013460 w 1249680"/>
                      <a:gd name="connsiteY27" fmla="*/ 723900 h 1411233"/>
                      <a:gd name="connsiteX28" fmla="*/ 1008851 w 1249680"/>
                      <a:gd name="connsiteY28" fmla="*/ 7710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82670 w 1249680"/>
                      <a:gd name="connsiteY24" fmla="*/ 606743 h 1411233"/>
                      <a:gd name="connsiteX25" fmla="*/ 1021080 w 1249680"/>
                      <a:gd name="connsiteY25" fmla="*/ 632460 h 1411233"/>
                      <a:gd name="connsiteX26" fmla="*/ 1018376 w 1249680"/>
                      <a:gd name="connsiteY26" fmla="*/ 675799 h 1411233"/>
                      <a:gd name="connsiteX27" fmla="*/ 1013460 w 1249680"/>
                      <a:gd name="connsiteY27" fmla="*/ 723900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82670 w 1249680"/>
                      <a:gd name="connsiteY24" fmla="*/ 606743 h 1411233"/>
                      <a:gd name="connsiteX25" fmla="*/ 1021080 w 1249680"/>
                      <a:gd name="connsiteY25" fmla="*/ 632460 h 1411233"/>
                      <a:gd name="connsiteX26" fmla="*/ 1018376 w 1249680"/>
                      <a:gd name="connsiteY26" fmla="*/ 675799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82670 w 1249680"/>
                      <a:gd name="connsiteY24" fmla="*/ 606743 h 1411233"/>
                      <a:gd name="connsiteX25" fmla="*/ 1021080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82670 w 1249680"/>
                      <a:gd name="connsiteY24" fmla="*/ 606743 h 1411233"/>
                      <a:gd name="connsiteX25" fmla="*/ 1025843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94577 w 1249680"/>
                      <a:gd name="connsiteY24" fmla="*/ 621031 h 1411233"/>
                      <a:gd name="connsiteX25" fmla="*/ 1025843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59193 w 1249680"/>
                      <a:gd name="connsiteY23" fmla="*/ 536734 h 1411233"/>
                      <a:gd name="connsiteX24" fmla="*/ 1094577 w 1249680"/>
                      <a:gd name="connsiteY24" fmla="*/ 621031 h 1411233"/>
                      <a:gd name="connsiteX25" fmla="*/ 1025843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6819 w 1249680"/>
                      <a:gd name="connsiteY22" fmla="*/ 481012 h 1411233"/>
                      <a:gd name="connsiteX23" fmla="*/ 1159193 w 1249680"/>
                      <a:gd name="connsiteY23" fmla="*/ 536734 h 1411233"/>
                      <a:gd name="connsiteX24" fmla="*/ 1094577 w 1249680"/>
                      <a:gd name="connsiteY24" fmla="*/ 621031 h 1411233"/>
                      <a:gd name="connsiteX25" fmla="*/ 1025843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58716 w 1249680"/>
                      <a:gd name="connsiteY19" fmla="*/ 368142 h 1411233"/>
                      <a:gd name="connsiteX20" fmla="*/ 1173480 w 1249680"/>
                      <a:gd name="connsiteY20" fmla="*/ 441960 h 1411233"/>
                      <a:gd name="connsiteX21" fmla="*/ 1249680 w 1249680"/>
                      <a:gd name="connsiteY21" fmla="*/ 419100 h 1411233"/>
                      <a:gd name="connsiteX22" fmla="*/ 1216819 w 1249680"/>
                      <a:gd name="connsiteY22" fmla="*/ 481012 h 1411233"/>
                      <a:gd name="connsiteX23" fmla="*/ 1159193 w 1249680"/>
                      <a:gd name="connsiteY23" fmla="*/ 536734 h 1411233"/>
                      <a:gd name="connsiteX24" fmla="*/ 1094577 w 1249680"/>
                      <a:gd name="connsiteY24" fmla="*/ 621031 h 1411233"/>
                      <a:gd name="connsiteX25" fmla="*/ 1025843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134428 w 1249680"/>
                      <a:gd name="connsiteY18" fmla="*/ 400526 h 1411233"/>
                      <a:gd name="connsiteX19" fmla="*/ 1158716 w 1249680"/>
                      <a:gd name="connsiteY19" fmla="*/ 368142 h 1411233"/>
                      <a:gd name="connsiteX20" fmla="*/ 1173480 w 1249680"/>
                      <a:gd name="connsiteY20" fmla="*/ 441960 h 1411233"/>
                      <a:gd name="connsiteX21" fmla="*/ 1249680 w 1249680"/>
                      <a:gd name="connsiteY21" fmla="*/ 419100 h 1411233"/>
                      <a:gd name="connsiteX22" fmla="*/ 1216819 w 1249680"/>
                      <a:gd name="connsiteY22" fmla="*/ 481012 h 1411233"/>
                      <a:gd name="connsiteX23" fmla="*/ 1159193 w 1249680"/>
                      <a:gd name="connsiteY23" fmla="*/ 536734 h 1411233"/>
                      <a:gd name="connsiteX24" fmla="*/ 1094577 w 1249680"/>
                      <a:gd name="connsiteY24" fmla="*/ 621031 h 1411233"/>
                      <a:gd name="connsiteX25" fmla="*/ 1025843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23138 w 1249680"/>
                      <a:gd name="connsiteY18" fmla="*/ 349568 h 1411233"/>
                      <a:gd name="connsiteX19" fmla="*/ 1134428 w 1249680"/>
                      <a:gd name="connsiteY19" fmla="*/ 400526 h 1411233"/>
                      <a:gd name="connsiteX20" fmla="*/ 1158716 w 1249680"/>
                      <a:gd name="connsiteY20" fmla="*/ 368142 h 1411233"/>
                      <a:gd name="connsiteX21" fmla="*/ 1173480 w 1249680"/>
                      <a:gd name="connsiteY21" fmla="*/ 441960 h 1411233"/>
                      <a:gd name="connsiteX22" fmla="*/ 1249680 w 1249680"/>
                      <a:gd name="connsiteY22" fmla="*/ 419100 h 1411233"/>
                      <a:gd name="connsiteX23" fmla="*/ 1216819 w 1249680"/>
                      <a:gd name="connsiteY23" fmla="*/ 481012 h 1411233"/>
                      <a:gd name="connsiteX24" fmla="*/ 1159193 w 1249680"/>
                      <a:gd name="connsiteY24" fmla="*/ 536734 h 1411233"/>
                      <a:gd name="connsiteX25" fmla="*/ 1094577 w 1249680"/>
                      <a:gd name="connsiteY25" fmla="*/ 621031 h 1411233"/>
                      <a:gd name="connsiteX26" fmla="*/ 1025843 w 1249680"/>
                      <a:gd name="connsiteY26" fmla="*/ 632460 h 1411233"/>
                      <a:gd name="connsiteX27" fmla="*/ 1023139 w 1249680"/>
                      <a:gd name="connsiteY27" fmla="*/ 754380 h 1411233"/>
                      <a:gd name="connsiteX28" fmla="*/ 980122 w 1249680"/>
                      <a:gd name="connsiteY28" fmla="*/ 807244 h 1411233"/>
                      <a:gd name="connsiteX29" fmla="*/ 1015995 w 1249680"/>
                      <a:gd name="connsiteY29" fmla="*/ 847249 h 1411233"/>
                      <a:gd name="connsiteX30" fmla="*/ 993933 w 1249680"/>
                      <a:gd name="connsiteY30" fmla="*/ 891063 h 1411233"/>
                      <a:gd name="connsiteX31" fmla="*/ 1018376 w 1249680"/>
                      <a:gd name="connsiteY31" fmla="*/ 947261 h 1411233"/>
                      <a:gd name="connsiteX32" fmla="*/ 1049179 w 1249680"/>
                      <a:gd name="connsiteY32" fmla="*/ 1024414 h 1411233"/>
                      <a:gd name="connsiteX33" fmla="*/ 1092041 w 1249680"/>
                      <a:gd name="connsiteY33" fmla="*/ 1055370 h 1411233"/>
                      <a:gd name="connsiteX34" fmla="*/ 1093470 w 1249680"/>
                      <a:gd name="connsiteY34" fmla="*/ 1161574 h 1411233"/>
                      <a:gd name="connsiteX35" fmla="*/ 1010127 w 1249680"/>
                      <a:gd name="connsiteY35" fmla="*/ 1155382 h 1411233"/>
                      <a:gd name="connsiteX36" fmla="*/ 1137439 w 1249680"/>
                      <a:gd name="connsiteY36" fmla="*/ 1211579 h 1411233"/>
                      <a:gd name="connsiteX37" fmla="*/ 1171098 w 1249680"/>
                      <a:gd name="connsiteY37" fmla="*/ 1251586 h 1411233"/>
                      <a:gd name="connsiteX38" fmla="*/ 1113626 w 1249680"/>
                      <a:gd name="connsiteY38" fmla="*/ 1373505 h 1411233"/>
                      <a:gd name="connsiteX39" fmla="*/ 1082516 w 1249680"/>
                      <a:gd name="connsiteY39" fmla="*/ 1361598 h 1411233"/>
                      <a:gd name="connsiteX40" fmla="*/ 1063466 w 1249680"/>
                      <a:gd name="connsiteY40" fmla="*/ 1390650 h 1411233"/>
                      <a:gd name="connsiteX41" fmla="*/ 1044570 w 1249680"/>
                      <a:gd name="connsiteY41" fmla="*/ 1359218 h 1411233"/>
                      <a:gd name="connsiteX42" fmla="*/ 918210 w 1249680"/>
                      <a:gd name="connsiteY42" fmla="*/ 1344930 h 1411233"/>
                      <a:gd name="connsiteX43" fmla="*/ 876097 w 1249680"/>
                      <a:gd name="connsiteY43" fmla="*/ 1307028 h 1411233"/>
                      <a:gd name="connsiteX44" fmla="*/ 821650 w 1249680"/>
                      <a:gd name="connsiteY44" fmla="*/ 1340540 h 1411233"/>
                      <a:gd name="connsiteX45" fmla="*/ 749071 w 1249680"/>
                      <a:gd name="connsiteY45" fmla="*/ 1357779 h 1411233"/>
                      <a:gd name="connsiteX46" fmla="*/ 623341 w 1249680"/>
                      <a:gd name="connsiteY46" fmla="*/ 1411233 h 1411233"/>
                      <a:gd name="connsiteX47" fmla="*/ 596895 w 1249680"/>
                      <a:gd name="connsiteY47" fmla="*/ 1375886 h 1411233"/>
                      <a:gd name="connsiteX48" fmla="*/ 391001 w 1249680"/>
                      <a:gd name="connsiteY48" fmla="*/ 1287303 h 1411233"/>
                      <a:gd name="connsiteX49" fmla="*/ 223038 w 1249680"/>
                      <a:gd name="connsiteY49" fmla="*/ 1230630 h 1411233"/>
                      <a:gd name="connsiteX50" fmla="*/ 127788 w 1249680"/>
                      <a:gd name="connsiteY50" fmla="*/ 1223486 h 1411233"/>
                      <a:gd name="connsiteX51" fmla="*/ 123026 w 1249680"/>
                      <a:gd name="connsiteY51" fmla="*/ 1156811 h 1411233"/>
                      <a:gd name="connsiteX52" fmla="*/ 134932 w 1249680"/>
                      <a:gd name="connsiteY52" fmla="*/ 1171098 h 1411233"/>
                      <a:gd name="connsiteX53" fmla="*/ 143351 w 1249680"/>
                      <a:gd name="connsiteY53" fmla="*/ 1202532 h 1411233"/>
                      <a:gd name="connsiteX54" fmla="*/ 180975 w 1249680"/>
                      <a:gd name="connsiteY54" fmla="*/ 1200626 h 1411233"/>
                      <a:gd name="connsiteX55" fmla="*/ 163354 w 1249680"/>
                      <a:gd name="connsiteY55" fmla="*/ 1141095 h 1411233"/>
                      <a:gd name="connsiteX56" fmla="*/ 234791 w 1249680"/>
                      <a:gd name="connsiteY56" fmla="*/ 1096804 h 1411233"/>
                      <a:gd name="connsiteX57" fmla="*/ 249232 w 1249680"/>
                      <a:gd name="connsiteY57" fmla="*/ 1180623 h 1411233"/>
                      <a:gd name="connsiteX58" fmla="*/ 277807 w 1249680"/>
                      <a:gd name="connsiteY58" fmla="*/ 1190149 h 1411233"/>
                      <a:gd name="connsiteX59" fmla="*/ 292417 w 1249680"/>
                      <a:gd name="connsiteY59" fmla="*/ 1068705 h 1411233"/>
                      <a:gd name="connsiteX60" fmla="*/ 323051 w 1249680"/>
                      <a:gd name="connsiteY60" fmla="*/ 1078230 h 1411233"/>
                      <a:gd name="connsiteX61" fmla="*/ 294476 w 1249680"/>
                      <a:gd name="connsiteY61" fmla="*/ 944880 h 1411233"/>
                      <a:gd name="connsiteX62" fmla="*/ 258758 w 1249680"/>
                      <a:gd name="connsiteY62" fmla="*/ 961549 h 1411233"/>
                      <a:gd name="connsiteX63" fmla="*/ 149220 w 1249680"/>
                      <a:gd name="connsiteY63" fmla="*/ 909162 h 1411233"/>
                      <a:gd name="connsiteX64" fmla="*/ 158745 w 1249680"/>
                      <a:gd name="connsiteY64" fmla="*/ 882967 h 1411233"/>
                      <a:gd name="connsiteX65" fmla="*/ 130765 w 1249680"/>
                      <a:gd name="connsiteY65" fmla="*/ 864017 h 1411233"/>
                      <a:gd name="connsiteX66" fmla="*/ 108738 w 1249680"/>
                      <a:gd name="connsiteY66" fmla="*/ 897255 h 1411233"/>
                      <a:gd name="connsiteX67" fmla="*/ 111120 w 1249680"/>
                      <a:gd name="connsiteY67" fmla="*/ 840105 h 1411233"/>
                      <a:gd name="connsiteX68" fmla="*/ 92070 w 1249680"/>
                      <a:gd name="connsiteY68" fmla="*/ 835343 h 1411233"/>
                      <a:gd name="connsiteX69" fmla="*/ 80163 w 1249680"/>
                      <a:gd name="connsiteY69" fmla="*/ 906780 h 1411233"/>
                      <a:gd name="connsiteX70" fmla="*/ 58732 w 1249680"/>
                      <a:gd name="connsiteY70" fmla="*/ 911543 h 1411233"/>
                      <a:gd name="connsiteX71" fmla="*/ 70639 w 1249680"/>
                      <a:gd name="connsiteY71" fmla="*/ 825817 h 1411233"/>
                      <a:gd name="connsiteX72" fmla="*/ 122872 w 1249680"/>
                      <a:gd name="connsiteY72" fmla="*/ 819626 h 1411233"/>
                      <a:gd name="connsiteX73" fmla="*/ 125407 w 1249680"/>
                      <a:gd name="connsiteY73" fmla="*/ 799623 h 1411233"/>
                      <a:gd name="connsiteX74" fmla="*/ 78581 w 1249680"/>
                      <a:gd name="connsiteY74" fmla="*/ 799624 h 1411233"/>
                      <a:gd name="connsiteX75" fmla="*/ 82867 w 1249680"/>
                      <a:gd name="connsiteY75" fmla="*/ 761047 h 1411233"/>
                      <a:gd name="connsiteX76" fmla="*/ 142076 w 1249680"/>
                      <a:gd name="connsiteY76" fmla="*/ 742474 h 1411233"/>
                      <a:gd name="connsiteX77" fmla="*/ 130169 w 1249680"/>
                      <a:gd name="connsiteY77" fmla="*/ 716280 h 1411233"/>
                      <a:gd name="connsiteX78" fmla="*/ 48568 w 1249680"/>
                      <a:gd name="connsiteY78" fmla="*/ 756737 h 1411233"/>
                      <a:gd name="connsiteX79" fmla="*/ 29527 w 1249680"/>
                      <a:gd name="connsiteY79" fmla="*/ 718344 h 1411233"/>
                      <a:gd name="connsiteX80" fmla="*/ 104473 w 1249680"/>
                      <a:gd name="connsiteY80" fmla="*/ 693138 h 1411233"/>
                      <a:gd name="connsiteX81" fmla="*/ 77629 w 1249680"/>
                      <a:gd name="connsiteY81" fmla="*/ 617855 h 1411233"/>
                      <a:gd name="connsiteX82" fmla="*/ 39683 w 1249680"/>
                      <a:gd name="connsiteY82" fmla="*/ 611505 h 1411233"/>
                      <a:gd name="connsiteX83" fmla="*/ 0 w 1249680"/>
                      <a:gd name="connsiteY83"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82657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134428 w 1249680"/>
                      <a:gd name="connsiteY20" fmla="*/ 400526 h 1411233"/>
                      <a:gd name="connsiteX21" fmla="*/ 1158716 w 1249680"/>
                      <a:gd name="connsiteY21" fmla="*/ 368142 h 1411233"/>
                      <a:gd name="connsiteX22" fmla="*/ 1173480 w 1249680"/>
                      <a:gd name="connsiteY22" fmla="*/ 441960 h 1411233"/>
                      <a:gd name="connsiteX23" fmla="*/ 1249680 w 1249680"/>
                      <a:gd name="connsiteY23" fmla="*/ 419100 h 1411233"/>
                      <a:gd name="connsiteX24" fmla="*/ 1216819 w 1249680"/>
                      <a:gd name="connsiteY24" fmla="*/ 481012 h 1411233"/>
                      <a:gd name="connsiteX25" fmla="*/ 1159193 w 1249680"/>
                      <a:gd name="connsiteY25" fmla="*/ 536734 h 1411233"/>
                      <a:gd name="connsiteX26" fmla="*/ 1094577 w 1249680"/>
                      <a:gd name="connsiteY26" fmla="*/ 621031 h 1411233"/>
                      <a:gd name="connsiteX27" fmla="*/ 1025843 w 1249680"/>
                      <a:gd name="connsiteY27" fmla="*/ 632460 h 1411233"/>
                      <a:gd name="connsiteX28" fmla="*/ 1023139 w 1249680"/>
                      <a:gd name="connsiteY28" fmla="*/ 754380 h 1411233"/>
                      <a:gd name="connsiteX29" fmla="*/ 980122 w 1249680"/>
                      <a:gd name="connsiteY29" fmla="*/ 807244 h 1411233"/>
                      <a:gd name="connsiteX30" fmla="*/ 1015995 w 1249680"/>
                      <a:gd name="connsiteY30" fmla="*/ 847249 h 1411233"/>
                      <a:gd name="connsiteX31" fmla="*/ 993933 w 1249680"/>
                      <a:gd name="connsiteY31" fmla="*/ 891063 h 1411233"/>
                      <a:gd name="connsiteX32" fmla="*/ 1018376 w 1249680"/>
                      <a:gd name="connsiteY32" fmla="*/ 947261 h 1411233"/>
                      <a:gd name="connsiteX33" fmla="*/ 1049179 w 1249680"/>
                      <a:gd name="connsiteY33" fmla="*/ 1024414 h 1411233"/>
                      <a:gd name="connsiteX34" fmla="*/ 1092041 w 1249680"/>
                      <a:gd name="connsiteY34" fmla="*/ 1055370 h 1411233"/>
                      <a:gd name="connsiteX35" fmla="*/ 1093470 w 1249680"/>
                      <a:gd name="connsiteY35" fmla="*/ 1161574 h 1411233"/>
                      <a:gd name="connsiteX36" fmla="*/ 1010127 w 1249680"/>
                      <a:gd name="connsiteY36" fmla="*/ 1155382 h 1411233"/>
                      <a:gd name="connsiteX37" fmla="*/ 1137439 w 1249680"/>
                      <a:gd name="connsiteY37" fmla="*/ 1211579 h 1411233"/>
                      <a:gd name="connsiteX38" fmla="*/ 1171098 w 1249680"/>
                      <a:gd name="connsiteY38" fmla="*/ 1251586 h 1411233"/>
                      <a:gd name="connsiteX39" fmla="*/ 1113626 w 1249680"/>
                      <a:gd name="connsiteY39" fmla="*/ 1373505 h 1411233"/>
                      <a:gd name="connsiteX40" fmla="*/ 1082516 w 1249680"/>
                      <a:gd name="connsiteY40" fmla="*/ 1361598 h 1411233"/>
                      <a:gd name="connsiteX41" fmla="*/ 1063466 w 1249680"/>
                      <a:gd name="connsiteY41" fmla="*/ 1390650 h 1411233"/>
                      <a:gd name="connsiteX42" fmla="*/ 1044570 w 1249680"/>
                      <a:gd name="connsiteY42" fmla="*/ 1359218 h 1411233"/>
                      <a:gd name="connsiteX43" fmla="*/ 918210 w 1249680"/>
                      <a:gd name="connsiteY43" fmla="*/ 1344930 h 1411233"/>
                      <a:gd name="connsiteX44" fmla="*/ 876097 w 1249680"/>
                      <a:gd name="connsiteY44" fmla="*/ 1307028 h 1411233"/>
                      <a:gd name="connsiteX45" fmla="*/ 821650 w 1249680"/>
                      <a:gd name="connsiteY45" fmla="*/ 1340540 h 1411233"/>
                      <a:gd name="connsiteX46" fmla="*/ 749071 w 1249680"/>
                      <a:gd name="connsiteY46" fmla="*/ 1357779 h 1411233"/>
                      <a:gd name="connsiteX47" fmla="*/ 623341 w 1249680"/>
                      <a:gd name="connsiteY47" fmla="*/ 1411233 h 1411233"/>
                      <a:gd name="connsiteX48" fmla="*/ 596895 w 1249680"/>
                      <a:gd name="connsiteY48" fmla="*/ 1375886 h 1411233"/>
                      <a:gd name="connsiteX49" fmla="*/ 391001 w 1249680"/>
                      <a:gd name="connsiteY49" fmla="*/ 1287303 h 1411233"/>
                      <a:gd name="connsiteX50" fmla="*/ 223038 w 1249680"/>
                      <a:gd name="connsiteY50" fmla="*/ 1230630 h 1411233"/>
                      <a:gd name="connsiteX51" fmla="*/ 127788 w 1249680"/>
                      <a:gd name="connsiteY51" fmla="*/ 1223486 h 1411233"/>
                      <a:gd name="connsiteX52" fmla="*/ 123026 w 1249680"/>
                      <a:gd name="connsiteY52" fmla="*/ 1156811 h 1411233"/>
                      <a:gd name="connsiteX53" fmla="*/ 134932 w 1249680"/>
                      <a:gd name="connsiteY53" fmla="*/ 1171098 h 1411233"/>
                      <a:gd name="connsiteX54" fmla="*/ 143351 w 1249680"/>
                      <a:gd name="connsiteY54" fmla="*/ 1202532 h 1411233"/>
                      <a:gd name="connsiteX55" fmla="*/ 180975 w 1249680"/>
                      <a:gd name="connsiteY55" fmla="*/ 1200626 h 1411233"/>
                      <a:gd name="connsiteX56" fmla="*/ 163354 w 1249680"/>
                      <a:gd name="connsiteY56" fmla="*/ 1141095 h 1411233"/>
                      <a:gd name="connsiteX57" fmla="*/ 234791 w 1249680"/>
                      <a:gd name="connsiteY57" fmla="*/ 1096804 h 1411233"/>
                      <a:gd name="connsiteX58" fmla="*/ 249232 w 1249680"/>
                      <a:gd name="connsiteY58" fmla="*/ 1180623 h 1411233"/>
                      <a:gd name="connsiteX59" fmla="*/ 277807 w 1249680"/>
                      <a:gd name="connsiteY59" fmla="*/ 1190149 h 1411233"/>
                      <a:gd name="connsiteX60" fmla="*/ 292417 w 1249680"/>
                      <a:gd name="connsiteY60" fmla="*/ 1068705 h 1411233"/>
                      <a:gd name="connsiteX61" fmla="*/ 323051 w 1249680"/>
                      <a:gd name="connsiteY61" fmla="*/ 1078230 h 1411233"/>
                      <a:gd name="connsiteX62" fmla="*/ 294476 w 1249680"/>
                      <a:gd name="connsiteY62" fmla="*/ 944880 h 1411233"/>
                      <a:gd name="connsiteX63" fmla="*/ 258758 w 1249680"/>
                      <a:gd name="connsiteY63" fmla="*/ 961549 h 1411233"/>
                      <a:gd name="connsiteX64" fmla="*/ 149220 w 1249680"/>
                      <a:gd name="connsiteY64" fmla="*/ 909162 h 1411233"/>
                      <a:gd name="connsiteX65" fmla="*/ 158745 w 1249680"/>
                      <a:gd name="connsiteY65" fmla="*/ 882967 h 1411233"/>
                      <a:gd name="connsiteX66" fmla="*/ 130765 w 1249680"/>
                      <a:gd name="connsiteY66" fmla="*/ 864017 h 1411233"/>
                      <a:gd name="connsiteX67" fmla="*/ 108738 w 1249680"/>
                      <a:gd name="connsiteY67" fmla="*/ 897255 h 1411233"/>
                      <a:gd name="connsiteX68" fmla="*/ 111120 w 1249680"/>
                      <a:gd name="connsiteY68" fmla="*/ 840105 h 1411233"/>
                      <a:gd name="connsiteX69" fmla="*/ 92070 w 1249680"/>
                      <a:gd name="connsiteY69" fmla="*/ 835343 h 1411233"/>
                      <a:gd name="connsiteX70" fmla="*/ 80163 w 1249680"/>
                      <a:gd name="connsiteY70" fmla="*/ 906780 h 1411233"/>
                      <a:gd name="connsiteX71" fmla="*/ 58732 w 1249680"/>
                      <a:gd name="connsiteY71" fmla="*/ 911543 h 1411233"/>
                      <a:gd name="connsiteX72" fmla="*/ 70639 w 1249680"/>
                      <a:gd name="connsiteY72" fmla="*/ 825817 h 1411233"/>
                      <a:gd name="connsiteX73" fmla="*/ 122872 w 1249680"/>
                      <a:gd name="connsiteY73" fmla="*/ 819626 h 1411233"/>
                      <a:gd name="connsiteX74" fmla="*/ 125407 w 1249680"/>
                      <a:gd name="connsiteY74" fmla="*/ 799623 h 1411233"/>
                      <a:gd name="connsiteX75" fmla="*/ 78581 w 1249680"/>
                      <a:gd name="connsiteY75" fmla="*/ 799624 h 1411233"/>
                      <a:gd name="connsiteX76" fmla="*/ 82867 w 1249680"/>
                      <a:gd name="connsiteY76" fmla="*/ 761047 h 1411233"/>
                      <a:gd name="connsiteX77" fmla="*/ 142076 w 1249680"/>
                      <a:gd name="connsiteY77" fmla="*/ 742474 h 1411233"/>
                      <a:gd name="connsiteX78" fmla="*/ 130169 w 1249680"/>
                      <a:gd name="connsiteY78" fmla="*/ 716280 h 1411233"/>
                      <a:gd name="connsiteX79" fmla="*/ 48568 w 1249680"/>
                      <a:gd name="connsiteY79" fmla="*/ 756737 h 1411233"/>
                      <a:gd name="connsiteX80" fmla="*/ 29527 w 1249680"/>
                      <a:gd name="connsiteY80" fmla="*/ 718344 h 1411233"/>
                      <a:gd name="connsiteX81" fmla="*/ 104473 w 1249680"/>
                      <a:gd name="connsiteY81" fmla="*/ 693138 h 1411233"/>
                      <a:gd name="connsiteX82" fmla="*/ 77629 w 1249680"/>
                      <a:gd name="connsiteY82" fmla="*/ 617855 h 1411233"/>
                      <a:gd name="connsiteX83" fmla="*/ 39683 w 1249680"/>
                      <a:gd name="connsiteY83" fmla="*/ 611505 h 1411233"/>
                      <a:gd name="connsiteX84" fmla="*/ 0 w 1249680"/>
                      <a:gd name="connsiteY84"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82657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288 w 1249680"/>
                      <a:gd name="connsiteY20" fmla="*/ 378143 h 1411233"/>
                      <a:gd name="connsiteX21" fmla="*/ 1134428 w 1249680"/>
                      <a:gd name="connsiteY21" fmla="*/ 400526 h 1411233"/>
                      <a:gd name="connsiteX22" fmla="*/ 1158716 w 1249680"/>
                      <a:gd name="connsiteY22" fmla="*/ 368142 h 1411233"/>
                      <a:gd name="connsiteX23" fmla="*/ 1173480 w 1249680"/>
                      <a:gd name="connsiteY23" fmla="*/ 441960 h 1411233"/>
                      <a:gd name="connsiteX24" fmla="*/ 1249680 w 1249680"/>
                      <a:gd name="connsiteY24" fmla="*/ 419100 h 1411233"/>
                      <a:gd name="connsiteX25" fmla="*/ 1216819 w 1249680"/>
                      <a:gd name="connsiteY25" fmla="*/ 481012 h 1411233"/>
                      <a:gd name="connsiteX26" fmla="*/ 1159193 w 1249680"/>
                      <a:gd name="connsiteY26" fmla="*/ 536734 h 1411233"/>
                      <a:gd name="connsiteX27" fmla="*/ 1094577 w 1249680"/>
                      <a:gd name="connsiteY27" fmla="*/ 621031 h 1411233"/>
                      <a:gd name="connsiteX28" fmla="*/ 1025843 w 1249680"/>
                      <a:gd name="connsiteY28" fmla="*/ 632460 h 1411233"/>
                      <a:gd name="connsiteX29" fmla="*/ 1023139 w 1249680"/>
                      <a:gd name="connsiteY29" fmla="*/ 754380 h 1411233"/>
                      <a:gd name="connsiteX30" fmla="*/ 980122 w 1249680"/>
                      <a:gd name="connsiteY30" fmla="*/ 807244 h 1411233"/>
                      <a:gd name="connsiteX31" fmla="*/ 1015995 w 1249680"/>
                      <a:gd name="connsiteY31" fmla="*/ 847249 h 1411233"/>
                      <a:gd name="connsiteX32" fmla="*/ 993933 w 1249680"/>
                      <a:gd name="connsiteY32" fmla="*/ 891063 h 1411233"/>
                      <a:gd name="connsiteX33" fmla="*/ 1018376 w 1249680"/>
                      <a:gd name="connsiteY33" fmla="*/ 947261 h 1411233"/>
                      <a:gd name="connsiteX34" fmla="*/ 1049179 w 1249680"/>
                      <a:gd name="connsiteY34" fmla="*/ 1024414 h 1411233"/>
                      <a:gd name="connsiteX35" fmla="*/ 1092041 w 1249680"/>
                      <a:gd name="connsiteY35" fmla="*/ 1055370 h 1411233"/>
                      <a:gd name="connsiteX36" fmla="*/ 1093470 w 1249680"/>
                      <a:gd name="connsiteY36" fmla="*/ 1161574 h 1411233"/>
                      <a:gd name="connsiteX37" fmla="*/ 1010127 w 1249680"/>
                      <a:gd name="connsiteY37" fmla="*/ 1155382 h 1411233"/>
                      <a:gd name="connsiteX38" fmla="*/ 1137439 w 1249680"/>
                      <a:gd name="connsiteY38" fmla="*/ 1211579 h 1411233"/>
                      <a:gd name="connsiteX39" fmla="*/ 1171098 w 1249680"/>
                      <a:gd name="connsiteY39" fmla="*/ 1251586 h 1411233"/>
                      <a:gd name="connsiteX40" fmla="*/ 1113626 w 1249680"/>
                      <a:gd name="connsiteY40" fmla="*/ 1373505 h 1411233"/>
                      <a:gd name="connsiteX41" fmla="*/ 1082516 w 1249680"/>
                      <a:gd name="connsiteY41" fmla="*/ 1361598 h 1411233"/>
                      <a:gd name="connsiteX42" fmla="*/ 1063466 w 1249680"/>
                      <a:gd name="connsiteY42" fmla="*/ 1390650 h 1411233"/>
                      <a:gd name="connsiteX43" fmla="*/ 1044570 w 1249680"/>
                      <a:gd name="connsiteY43" fmla="*/ 1359218 h 1411233"/>
                      <a:gd name="connsiteX44" fmla="*/ 918210 w 1249680"/>
                      <a:gd name="connsiteY44" fmla="*/ 1344930 h 1411233"/>
                      <a:gd name="connsiteX45" fmla="*/ 876097 w 1249680"/>
                      <a:gd name="connsiteY45" fmla="*/ 1307028 h 1411233"/>
                      <a:gd name="connsiteX46" fmla="*/ 821650 w 1249680"/>
                      <a:gd name="connsiteY46" fmla="*/ 1340540 h 1411233"/>
                      <a:gd name="connsiteX47" fmla="*/ 749071 w 1249680"/>
                      <a:gd name="connsiteY47" fmla="*/ 1357779 h 1411233"/>
                      <a:gd name="connsiteX48" fmla="*/ 623341 w 1249680"/>
                      <a:gd name="connsiteY48" fmla="*/ 1411233 h 1411233"/>
                      <a:gd name="connsiteX49" fmla="*/ 596895 w 1249680"/>
                      <a:gd name="connsiteY49" fmla="*/ 1375886 h 1411233"/>
                      <a:gd name="connsiteX50" fmla="*/ 391001 w 1249680"/>
                      <a:gd name="connsiteY50" fmla="*/ 1287303 h 1411233"/>
                      <a:gd name="connsiteX51" fmla="*/ 223038 w 1249680"/>
                      <a:gd name="connsiteY51" fmla="*/ 1230630 h 1411233"/>
                      <a:gd name="connsiteX52" fmla="*/ 127788 w 1249680"/>
                      <a:gd name="connsiteY52" fmla="*/ 1223486 h 1411233"/>
                      <a:gd name="connsiteX53" fmla="*/ 123026 w 1249680"/>
                      <a:gd name="connsiteY53" fmla="*/ 1156811 h 1411233"/>
                      <a:gd name="connsiteX54" fmla="*/ 134932 w 1249680"/>
                      <a:gd name="connsiteY54" fmla="*/ 1171098 h 1411233"/>
                      <a:gd name="connsiteX55" fmla="*/ 143351 w 1249680"/>
                      <a:gd name="connsiteY55" fmla="*/ 1202532 h 1411233"/>
                      <a:gd name="connsiteX56" fmla="*/ 180975 w 1249680"/>
                      <a:gd name="connsiteY56" fmla="*/ 1200626 h 1411233"/>
                      <a:gd name="connsiteX57" fmla="*/ 163354 w 1249680"/>
                      <a:gd name="connsiteY57" fmla="*/ 1141095 h 1411233"/>
                      <a:gd name="connsiteX58" fmla="*/ 234791 w 1249680"/>
                      <a:gd name="connsiteY58" fmla="*/ 1096804 h 1411233"/>
                      <a:gd name="connsiteX59" fmla="*/ 249232 w 1249680"/>
                      <a:gd name="connsiteY59" fmla="*/ 1180623 h 1411233"/>
                      <a:gd name="connsiteX60" fmla="*/ 277807 w 1249680"/>
                      <a:gd name="connsiteY60" fmla="*/ 1190149 h 1411233"/>
                      <a:gd name="connsiteX61" fmla="*/ 292417 w 1249680"/>
                      <a:gd name="connsiteY61" fmla="*/ 1068705 h 1411233"/>
                      <a:gd name="connsiteX62" fmla="*/ 323051 w 1249680"/>
                      <a:gd name="connsiteY62" fmla="*/ 1078230 h 1411233"/>
                      <a:gd name="connsiteX63" fmla="*/ 294476 w 1249680"/>
                      <a:gd name="connsiteY63" fmla="*/ 944880 h 1411233"/>
                      <a:gd name="connsiteX64" fmla="*/ 258758 w 1249680"/>
                      <a:gd name="connsiteY64" fmla="*/ 961549 h 1411233"/>
                      <a:gd name="connsiteX65" fmla="*/ 149220 w 1249680"/>
                      <a:gd name="connsiteY65" fmla="*/ 909162 h 1411233"/>
                      <a:gd name="connsiteX66" fmla="*/ 158745 w 1249680"/>
                      <a:gd name="connsiteY66" fmla="*/ 882967 h 1411233"/>
                      <a:gd name="connsiteX67" fmla="*/ 130765 w 1249680"/>
                      <a:gd name="connsiteY67" fmla="*/ 864017 h 1411233"/>
                      <a:gd name="connsiteX68" fmla="*/ 108738 w 1249680"/>
                      <a:gd name="connsiteY68" fmla="*/ 897255 h 1411233"/>
                      <a:gd name="connsiteX69" fmla="*/ 111120 w 1249680"/>
                      <a:gd name="connsiteY69" fmla="*/ 840105 h 1411233"/>
                      <a:gd name="connsiteX70" fmla="*/ 92070 w 1249680"/>
                      <a:gd name="connsiteY70" fmla="*/ 835343 h 1411233"/>
                      <a:gd name="connsiteX71" fmla="*/ 80163 w 1249680"/>
                      <a:gd name="connsiteY71" fmla="*/ 906780 h 1411233"/>
                      <a:gd name="connsiteX72" fmla="*/ 58732 w 1249680"/>
                      <a:gd name="connsiteY72" fmla="*/ 911543 h 1411233"/>
                      <a:gd name="connsiteX73" fmla="*/ 70639 w 1249680"/>
                      <a:gd name="connsiteY73" fmla="*/ 825817 h 1411233"/>
                      <a:gd name="connsiteX74" fmla="*/ 122872 w 1249680"/>
                      <a:gd name="connsiteY74" fmla="*/ 819626 h 1411233"/>
                      <a:gd name="connsiteX75" fmla="*/ 125407 w 1249680"/>
                      <a:gd name="connsiteY75" fmla="*/ 799623 h 1411233"/>
                      <a:gd name="connsiteX76" fmla="*/ 78581 w 1249680"/>
                      <a:gd name="connsiteY76" fmla="*/ 799624 h 1411233"/>
                      <a:gd name="connsiteX77" fmla="*/ 82867 w 1249680"/>
                      <a:gd name="connsiteY77" fmla="*/ 761047 h 1411233"/>
                      <a:gd name="connsiteX78" fmla="*/ 142076 w 1249680"/>
                      <a:gd name="connsiteY78" fmla="*/ 742474 h 1411233"/>
                      <a:gd name="connsiteX79" fmla="*/ 130169 w 1249680"/>
                      <a:gd name="connsiteY79" fmla="*/ 716280 h 1411233"/>
                      <a:gd name="connsiteX80" fmla="*/ 48568 w 1249680"/>
                      <a:gd name="connsiteY80" fmla="*/ 756737 h 1411233"/>
                      <a:gd name="connsiteX81" fmla="*/ 29527 w 1249680"/>
                      <a:gd name="connsiteY81" fmla="*/ 718344 h 1411233"/>
                      <a:gd name="connsiteX82" fmla="*/ 104473 w 1249680"/>
                      <a:gd name="connsiteY82" fmla="*/ 693138 h 1411233"/>
                      <a:gd name="connsiteX83" fmla="*/ 77629 w 1249680"/>
                      <a:gd name="connsiteY83" fmla="*/ 617855 h 1411233"/>
                      <a:gd name="connsiteX84" fmla="*/ 39683 w 1249680"/>
                      <a:gd name="connsiteY84" fmla="*/ 611505 h 1411233"/>
                      <a:gd name="connsiteX85" fmla="*/ 0 w 1249680"/>
                      <a:gd name="connsiteY85"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82657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34428 w 1249680"/>
                      <a:gd name="connsiteY21" fmla="*/ 400526 h 1411233"/>
                      <a:gd name="connsiteX22" fmla="*/ 1158716 w 1249680"/>
                      <a:gd name="connsiteY22" fmla="*/ 368142 h 1411233"/>
                      <a:gd name="connsiteX23" fmla="*/ 1173480 w 1249680"/>
                      <a:gd name="connsiteY23" fmla="*/ 441960 h 1411233"/>
                      <a:gd name="connsiteX24" fmla="*/ 1249680 w 1249680"/>
                      <a:gd name="connsiteY24" fmla="*/ 419100 h 1411233"/>
                      <a:gd name="connsiteX25" fmla="*/ 1216819 w 1249680"/>
                      <a:gd name="connsiteY25" fmla="*/ 481012 h 1411233"/>
                      <a:gd name="connsiteX26" fmla="*/ 1159193 w 1249680"/>
                      <a:gd name="connsiteY26" fmla="*/ 536734 h 1411233"/>
                      <a:gd name="connsiteX27" fmla="*/ 1094577 w 1249680"/>
                      <a:gd name="connsiteY27" fmla="*/ 621031 h 1411233"/>
                      <a:gd name="connsiteX28" fmla="*/ 1025843 w 1249680"/>
                      <a:gd name="connsiteY28" fmla="*/ 632460 h 1411233"/>
                      <a:gd name="connsiteX29" fmla="*/ 1023139 w 1249680"/>
                      <a:gd name="connsiteY29" fmla="*/ 754380 h 1411233"/>
                      <a:gd name="connsiteX30" fmla="*/ 980122 w 1249680"/>
                      <a:gd name="connsiteY30" fmla="*/ 807244 h 1411233"/>
                      <a:gd name="connsiteX31" fmla="*/ 1015995 w 1249680"/>
                      <a:gd name="connsiteY31" fmla="*/ 847249 h 1411233"/>
                      <a:gd name="connsiteX32" fmla="*/ 993933 w 1249680"/>
                      <a:gd name="connsiteY32" fmla="*/ 891063 h 1411233"/>
                      <a:gd name="connsiteX33" fmla="*/ 1018376 w 1249680"/>
                      <a:gd name="connsiteY33" fmla="*/ 947261 h 1411233"/>
                      <a:gd name="connsiteX34" fmla="*/ 1049179 w 1249680"/>
                      <a:gd name="connsiteY34" fmla="*/ 1024414 h 1411233"/>
                      <a:gd name="connsiteX35" fmla="*/ 1092041 w 1249680"/>
                      <a:gd name="connsiteY35" fmla="*/ 1055370 h 1411233"/>
                      <a:gd name="connsiteX36" fmla="*/ 1093470 w 1249680"/>
                      <a:gd name="connsiteY36" fmla="*/ 1161574 h 1411233"/>
                      <a:gd name="connsiteX37" fmla="*/ 1010127 w 1249680"/>
                      <a:gd name="connsiteY37" fmla="*/ 1155382 h 1411233"/>
                      <a:gd name="connsiteX38" fmla="*/ 1137439 w 1249680"/>
                      <a:gd name="connsiteY38" fmla="*/ 1211579 h 1411233"/>
                      <a:gd name="connsiteX39" fmla="*/ 1171098 w 1249680"/>
                      <a:gd name="connsiteY39" fmla="*/ 1251586 h 1411233"/>
                      <a:gd name="connsiteX40" fmla="*/ 1113626 w 1249680"/>
                      <a:gd name="connsiteY40" fmla="*/ 1373505 h 1411233"/>
                      <a:gd name="connsiteX41" fmla="*/ 1082516 w 1249680"/>
                      <a:gd name="connsiteY41" fmla="*/ 1361598 h 1411233"/>
                      <a:gd name="connsiteX42" fmla="*/ 1063466 w 1249680"/>
                      <a:gd name="connsiteY42" fmla="*/ 1390650 h 1411233"/>
                      <a:gd name="connsiteX43" fmla="*/ 1044570 w 1249680"/>
                      <a:gd name="connsiteY43" fmla="*/ 1359218 h 1411233"/>
                      <a:gd name="connsiteX44" fmla="*/ 918210 w 1249680"/>
                      <a:gd name="connsiteY44" fmla="*/ 1344930 h 1411233"/>
                      <a:gd name="connsiteX45" fmla="*/ 876097 w 1249680"/>
                      <a:gd name="connsiteY45" fmla="*/ 1307028 h 1411233"/>
                      <a:gd name="connsiteX46" fmla="*/ 821650 w 1249680"/>
                      <a:gd name="connsiteY46" fmla="*/ 1340540 h 1411233"/>
                      <a:gd name="connsiteX47" fmla="*/ 749071 w 1249680"/>
                      <a:gd name="connsiteY47" fmla="*/ 1357779 h 1411233"/>
                      <a:gd name="connsiteX48" fmla="*/ 623341 w 1249680"/>
                      <a:gd name="connsiteY48" fmla="*/ 1411233 h 1411233"/>
                      <a:gd name="connsiteX49" fmla="*/ 596895 w 1249680"/>
                      <a:gd name="connsiteY49" fmla="*/ 1375886 h 1411233"/>
                      <a:gd name="connsiteX50" fmla="*/ 391001 w 1249680"/>
                      <a:gd name="connsiteY50" fmla="*/ 1287303 h 1411233"/>
                      <a:gd name="connsiteX51" fmla="*/ 223038 w 1249680"/>
                      <a:gd name="connsiteY51" fmla="*/ 1230630 h 1411233"/>
                      <a:gd name="connsiteX52" fmla="*/ 127788 w 1249680"/>
                      <a:gd name="connsiteY52" fmla="*/ 1223486 h 1411233"/>
                      <a:gd name="connsiteX53" fmla="*/ 123026 w 1249680"/>
                      <a:gd name="connsiteY53" fmla="*/ 1156811 h 1411233"/>
                      <a:gd name="connsiteX54" fmla="*/ 134932 w 1249680"/>
                      <a:gd name="connsiteY54" fmla="*/ 1171098 h 1411233"/>
                      <a:gd name="connsiteX55" fmla="*/ 143351 w 1249680"/>
                      <a:gd name="connsiteY55" fmla="*/ 1202532 h 1411233"/>
                      <a:gd name="connsiteX56" fmla="*/ 180975 w 1249680"/>
                      <a:gd name="connsiteY56" fmla="*/ 1200626 h 1411233"/>
                      <a:gd name="connsiteX57" fmla="*/ 163354 w 1249680"/>
                      <a:gd name="connsiteY57" fmla="*/ 1141095 h 1411233"/>
                      <a:gd name="connsiteX58" fmla="*/ 234791 w 1249680"/>
                      <a:gd name="connsiteY58" fmla="*/ 1096804 h 1411233"/>
                      <a:gd name="connsiteX59" fmla="*/ 249232 w 1249680"/>
                      <a:gd name="connsiteY59" fmla="*/ 1180623 h 1411233"/>
                      <a:gd name="connsiteX60" fmla="*/ 277807 w 1249680"/>
                      <a:gd name="connsiteY60" fmla="*/ 1190149 h 1411233"/>
                      <a:gd name="connsiteX61" fmla="*/ 292417 w 1249680"/>
                      <a:gd name="connsiteY61" fmla="*/ 1068705 h 1411233"/>
                      <a:gd name="connsiteX62" fmla="*/ 323051 w 1249680"/>
                      <a:gd name="connsiteY62" fmla="*/ 1078230 h 1411233"/>
                      <a:gd name="connsiteX63" fmla="*/ 294476 w 1249680"/>
                      <a:gd name="connsiteY63" fmla="*/ 944880 h 1411233"/>
                      <a:gd name="connsiteX64" fmla="*/ 258758 w 1249680"/>
                      <a:gd name="connsiteY64" fmla="*/ 961549 h 1411233"/>
                      <a:gd name="connsiteX65" fmla="*/ 149220 w 1249680"/>
                      <a:gd name="connsiteY65" fmla="*/ 909162 h 1411233"/>
                      <a:gd name="connsiteX66" fmla="*/ 158745 w 1249680"/>
                      <a:gd name="connsiteY66" fmla="*/ 882967 h 1411233"/>
                      <a:gd name="connsiteX67" fmla="*/ 130765 w 1249680"/>
                      <a:gd name="connsiteY67" fmla="*/ 864017 h 1411233"/>
                      <a:gd name="connsiteX68" fmla="*/ 108738 w 1249680"/>
                      <a:gd name="connsiteY68" fmla="*/ 897255 h 1411233"/>
                      <a:gd name="connsiteX69" fmla="*/ 111120 w 1249680"/>
                      <a:gd name="connsiteY69" fmla="*/ 840105 h 1411233"/>
                      <a:gd name="connsiteX70" fmla="*/ 92070 w 1249680"/>
                      <a:gd name="connsiteY70" fmla="*/ 835343 h 1411233"/>
                      <a:gd name="connsiteX71" fmla="*/ 80163 w 1249680"/>
                      <a:gd name="connsiteY71" fmla="*/ 906780 h 1411233"/>
                      <a:gd name="connsiteX72" fmla="*/ 58732 w 1249680"/>
                      <a:gd name="connsiteY72" fmla="*/ 911543 h 1411233"/>
                      <a:gd name="connsiteX73" fmla="*/ 70639 w 1249680"/>
                      <a:gd name="connsiteY73" fmla="*/ 825817 h 1411233"/>
                      <a:gd name="connsiteX74" fmla="*/ 122872 w 1249680"/>
                      <a:gd name="connsiteY74" fmla="*/ 819626 h 1411233"/>
                      <a:gd name="connsiteX75" fmla="*/ 125407 w 1249680"/>
                      <a:gd name="connsiteY75" fmla="*/ 799623 h 1411233"/>
                      <a:gd name="connsiteX76" fmla="*/ 78581 w 1249680"/>
                      <a:gd name="connsiteY76" fmla="*/ 799624 h 1411233"/>
                      <a:gd name="connsiteX77" fmla="*/ 82867 w 1249680"/>
                      <a:gd name="connsiteY77" fmla="*/ 761047 h 1411233"/>
                      <a:gd name="connsiteX78" fmla="*/ 142076 w 1249680"/>
                      <a:gd name="connsiteY78" fmla="*/ 742474 h 1411233"/>
                      <a:gd name="connsiteX79" fmla="*/ 130169 w 1249680"/>
                      <a:gd name="connsiteY79" fmla="*/ 716280 h 1411233"/>
                      <a:gd name="connsiteX80" fmla="*/ 48568 w 1249680"/>
                      <a:gd name="connsiteY80" fmla="*/ 756737 h 1411233"/>
                      <a:gd name="connsiteX81" fmla="*/ 29527 w 1249680"/>
                      <a:gd name="connsiteY81" fmla="*/ 718344 h 1411233"/>
                      <a:gd name="connsiteX82" fmla="*/ 104473 w 1249680"/>
                      <a:gd name="connsiteY82" fmla="*/ 693138 h 1411233"/>
                      <a:gd name="connsiteX83" fmla="*/ 77629 w 1249680"/>
                      <a:gd name="connsiteY83" fmla="*/ 617855 h 1411233"/>
                      <a:gd name="connsiteX84" fmla="*/ 39683 w 1249680"/>
                      <a:gd name="connsiteY84" fmla="*/ 611505 h 1411233"/>
                      <a:gd name="connsiteX85" fmla="*/ 0 w 1249680"/>
                      <a:gd name="connsiteY85"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82657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47211 w 1249680"/>
                      <a:gd name="connsiteY21" fmla="*/ 390148 h 1411233"/>
                      <a:gd name="connsiteX22" fmla="*/ 1134428 w 1249680"/>
                      <a:gd name="connsiteY22" fmla="*/ 400526 h 1411233"/>
                      <a:gd name="connsiteX23" fmla="*/ 1158716 w 1249680"/>
                      <a:gd name="connsiteY23" fmla="*/ 368142 h 1411233"/>
                      <a:gd name="connsiteX24" fmla="*/ 1173480 w 1249680"/>
                      <a:gd name="connsiteY24" fmla="*/ 441960 h 1411233"/>
                      <a:gd name="connsiteX25" fmla="*/ 1249680 w 1249680"/>
                      <a:gd name="connsiteY25" fmla="*/ 419100 h 1411233"/>
                      <a:gd name="connsiteX26" fmla="*/ 1216819 w 1249680"/>
                      <a:gd name="connsiteY26" fmla="*/ 481012 h 1411233"/>
                      <a:gd name="connsiteX27" fmla="*/ 1159193 w 1249680"/>
                      <a:gd name="connsiteY27" fmla="*/ 536734 h 1411233"/>
                      <a:gd name="connsiteX28" fmla="*/ 1094577 w 1249680"/>
                      <a:gd name="connsiteY28" fmla="*/ 621031 h 1411233"/>
                      <a:gd name="connsiteX29" fmla="*/ 1025843 w 1249680"/>
                      <a:gd name="connsiteY29" fmla="*/ 632460 h 1411233"/>
                      <a:gd name="connsiteX30" fmla="*/ 1023139 w 1249680"/>
                      <a:gd name="connsiteY30" fmla="*/ 754380 h 1411233"/>
                      <a:gd name="connsiteX31" fmla="*/ 980122 w 1249680"/>
                      <a:gd name="connsiteY31" fmla="*/ 807244 h 1411233"/>
                      <a:gd name="connsiteX32" fmla="*/ 1015995 w 1249680"/>
                      <a:gd name="connsiteY32" fmla="*/ 847249 h 1411233"/>
                      <a:gd name="connsiteX33" fmla="*/ 993933 w 1249680"/>
                      <a:gd name="connsiteY33" fmla="*/ 891063 h 1411233"/>
                      <a:gd name="connsiteX34" fmla="*/ 1018376 w 1249680"/>
                      <a:gd name="connsiteY34" fmla="*/ 947261 h 1411233"/>
                      <a:gd name="connsiteX35" fmla="*/ 1049179 w 1249680"/>
                      <a:gd name="connsiteY35" fmla="*/ 1024414 h 1411233"/>
                      <a:gd name="connsiteX36" fmla="*/ 1092041 w 1249680"/>
                      <a:gd name="connsiteY36" fmla="*/ 1055370 h 1411233"/>
                      <a:gd name="connsiteX37" fmla="*/ 1093470 w 1249680"/>
                      <a:gd name="connsiteY37" fmla="*/ 1161574 h 1411233"/>
                      <a:gd name="connsiteX38" fmla="*/ 1010127 w 1249680"/>
                      <a:gd name="connsiteY38" fmla="*/ 1155382 h 1411233"/>
                      <a:gd name="connsiteX39" fmla="*/ 1137439 w 1249680"/>
                      <a:gd name="connsiteY39" fmla="*/ 1211579 h 1411233"/>
                      <a:gd name="connsiteX40" fmla="*/ 1171098 w 1249680"/>
                      <a:gd name="connsiteY40" fmla="*/ 1251586 h 1411233"/>
                      <a:gd name="connsiteX41" fmla="*/ 1113626 w 1249680"/>
                      <a:gd name="connsiteY41" fmla="*/ 1373505 h 1411233"/>
                      <a:gd name="connsiteX42" fmla="*/ 1082516 w 1249680"/>
                      <a:gd name="connsiteY42" fmla="*/ 1361598 h 1411233"/>
                      <a:gd name="connsiteX43" fmla="*/ 1063466 w 1249680"/>
                      <a:gd name="connsiteY43" fmla="*/ 1390650 h 1411233"/>
                      <a:gd name="connsiteX44" fmla="*/ 1044570 w 1249680"/>
                      <a:gd name="connsiteY44" fmla="*/ 1359218 h 1411233"/>
                      <a:gd name="connsiteX45" fmla="*/ 918210 w 1249680"/>
                      <a:gd name="connsiteY45" fmla="*/ 1344930 h 1411233"/>
                      <a:gd name="connsiteX46" fmla="*/ 876097 w 1249680"/>
                      <a:gd name="connsiteY46" fmla="*/ 1307028 h 1411233"/>
                      <a:gd name="connsiteX47" fmla="*/ 821650 w 1249680"/>
                      <a:gd name="connsiteY47" fmla="*/ 1340540 h 1411233"/>
                      <a:gd name="connsiteX48" fmla="*/ 749071 w 1249680"/>
                      <a:gd name="connsiteY48" fmla="*/ 1357779 h 1411233"/>
                      <a:gd name="connsiteX49" fmla="*/ 623341 w 1249680"/>
                      <a:gd name="connsiteY49" fmla="*/ 1411233 h 1411233"/>
                      <a:gd name="connsiteX50" fmla="*/ 596895 w 1249680"/>
                      <a:gd name="connsiteY50" fmla="*/ 1375886 h 1411233"/>
                      <a:gd name="connsiteX51" fmla="*/ 391001 w 1249680"/>
                      <a:gd name="connsiteY51" fmla="*/ 1287303 h 1411233"/>
                      <a:gd name="connsiteX52" fmla="*/ 223038 w 1249680"/>
                      <a:gd name="connsiteY52" fmla="*/ 1230630 h 1411233"/>
                      <a:gd name="connsiteX53" fmla="*/ 127788 w 1249680"/>
                      <a:gd name="connsiteY53" fmla="*/ 1223486 h 1411233"/>
                      <a:gd name="connsiteX54" fmla="*/ 123026 w 1249680"/>
                      <a:gd name="connsiteY54" fmla="*/ 1156811 h 1411233"/>
                      <a:gd name="connsiteX55" fmla="*/ 134932 w 1249680"/>
                      <a:gd name="connsiteY55" fmla="*/ 1171098 h 1411233"/>
                      <a:gd name="connsiteX56" fmla="*/ 143351 w 1249680"/>
                      <a:gd name="connsiteY56" fmla="*/ 1202532 h 1411233"/>
                      <a:gd name="connsiteX57" fmla="*/ 180975 w 1249680"/>
                      <a:gd name="connsiteY57" fmla="*/ 1200626 h 1411233"/>
                      <a:gd name="connsiteX58" fmla="*/ 163354 w 1249680"/>
                      <a:gd name="connsiteY58" fmla="*/ 1141095 h 1411233"/>
                      <a:gd name="connsiteX59" fmla="*/ 234791 w 1249680"/>
                      <a:gd name="connsiteY59" fmla="*/ 1096804 h 1411233"/>
                      <a:gd name="connsiteX60" fmla="*/ 249232 w 1249680"/>
                      <a:gd name="connsiteY60" fmla="*/ 1180623 h 1411233"/>
                      <a:gd name="connsiteX61" fmla="*/ 277807 w 1249680"/>
                      <a:gd name="connsiteY61" fmla="*/ 1190149 h 1411233"/>
                      <a:gd name="connsiteX62" fmla="*/ 292417 w 1249680"/>
                      <a:gd name="connsiteY62" fmla="*/ 1068705 h 1411233"/>
                      <a:gd name="connsiteX63" fmla="*/ 323051 w 1249680"/>
                      <a:gd name="connsiteY63" fmla="*/ 1078230 h 1411233"/>
                      <a:gd name="connsiteX64" fmla="*/ 294476 w 1249680"/>
                      <a:gd name="connsiteY64" fmla="*/ 944880 h 1411233"/>
                      <a:gd name="connsiteX65" fmla="*/ 258758 w 1249680"/>
                      <a:gd name="connsiteY65" fmla="*/ 961549 h 1411233"/>
                      <a:gd name="connsiteX66" fmla="*/ 149220 w 1249680"/>
                      <a:gd name="connsiteY66" fmla="*/ 909162 h 1411233"/>
                      <a:gd name="connsiteX67" fmla="*/ 158745 w 1249680"/>
                      <a:gd name="connsiteY67" fmla="*/ 882967 h 1411233"/>
                      <a:gd name="connsiteX68" fmla="*/ 130765 w 1249680"/>
                      <a:gd name="connsiteY68" fmla="*/ 864017 h 1411233"/>
                      <a:gd name="connsiteX69" fmla="*/ 108738 w 1249680"/>
                      <a:gd name="connsiteY69" fmla="*/ 897255 h 1411233"/>
                      <a:gd name="connsiteX70" fmla="*/ 111120 w 1249680"/>
                      <a:gd name="connsiteY70" fmla="*/ 840105 h 1411233"/>
                      <a:gd name="connsiteX71" fmla="*/ 92070 w 1249680"/>
                      <a:gd name="connsiteY71" fmla="*/ 835343 h 1411233"/>
                      <a:gd name="connsiteX72" fmla="*/ 80163 w 1249680"/>
                      <a:gd name="connsiteY72" fmla="*/ 906780 h 1411233"/>
                      <a:gd name="connsiteX73" fmla="*/ 58732 w 1249680"/>
                      <a:gd name="connsiteY73" fmla="*/ 911543 h 1411233"/>
                      <a:gd name="connsiteX74" fmla="*/ 70639 w 1249680"/>
                      <a:gd name="connsiteY74" fmla="*/ 825817 h 1411233"/>
                      <a:gd name="connsiteX75" fmla="*/ 122872 w 1249680"/>
                      <a:gd name="connsiteY75" fmla="*/ 819626 h 1411233"/>
                      <a:gd name="connsiteX76" fmla="*/ 125407 w 1249680"/>
                      <a:gd name="connsiteY76" fmla="*/ 799623 h 1411233"/>
                      <a:gd name="connsiteX77" fmla="*/ 78581 w 1249680"/>
                      <a:gd name="connsiteY77" fmla="*/ 799624 h 1411233"/>
                      <a:gd name="connsiteX78" fmla="*/ 82867 w 1249680"/>
                      <a:gd name="connsiteY78" fmla="*/ 761047 h 1411233"/>
                      <a:gd name="connsiteX79" fmla="*/ 142076 w 1249680"/>
                      <a:gd name="connsiteY79" fmla="*/ 742474 h 1411233"/>
                      <a:gd name="connsiteX80" fmla="*/ 130169 w 1249680"/>
                      <a:gd name="connsiteY80" fmla="*/ 716280 h 1411233"/>
                      <a:gd name="connsiteX81" fmla="*/ 48568 w 1249680"/>
                      <a:gd name="connsiteY81" fmla="*/ 756737 h 1411233"/>
                      <a:gd name="connsiteX82" fmla="*/ 29527 w 1249680"/>
                      <a:gd name="connsiteY82" fmla="*/ 718344 h 1411233"/>
                      <a:gd name="connsiteX83" fmla="*/ 104473 w 1249680"/>
                      <a:gd name="connsiteY83" fmla="*/ 693138 h 1411233"/>
                      <a:gd name="connsiteX84" fmla="*/ 77629 w 1249680"/>
                      <a:gd name="connsiteY84" fmla="*/ 617855 h 1411233"/>
                      <a:gd name="connsiteX85" fmla="*/ 39683 w 1249680"/>
                      <a:gd name="connsiteY85" fmla="*/ 611505 h 1411233"/>
                      <a:gd name="connsiteX86" fmla="*/ 0 w 1249680"/>
                      <a:gd name="connsiteY86"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82657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1720 w 1249680"/>
                      <a:gd name="connsiteY21" fmla="*/ 437674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82657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1077 w 1249680"/>
                      <a:gd name="connsiteY15" fmla="*/ 197644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71074 w 1249680"/>
                      <a:gd name="connsiteY14" fmla="*/ 177165 h 1411233"/>
                      <a:gd name="connsiteX15" fmla="*/ 1001077 w 1249680"/>
                      <a:gd name="connsiteY15" fmla="*/ 197644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32974 w 1249680"/>
                      <a:gd name="connsiteY12" fmla="*/ 59531 h 1411233"/>
                      <a:gd name="connsiteX13" fmla="*/ 1013460 w 1249680"/>
                      <a:gd name="connsiteY13" fmla="*/ 99060 h 1411233"/>
                      <a:gd name="connsiteX14" fmla="*/ 971074 w 1249680"/>
                      <a:gd name="connsiteY14" fmla="*/ 177165 h 1411233"/>
                      <a:gd name="connsiteX15" fmla="*/ 1001077 w 1249680"/>
                      <a:gd name="connsiteY15" fmla="*/ 197644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53916 w 1249680"/>
                      <a:gd name="connsiteY9" fmla="*/ 50482 h 1411233"/>
                      <a:gd name="connsiteX10" fmla="*/ 906780 w 1249680"/>
                      <a:gd name="connsiteY10" fmla="*/ 0 h 1411233"/>
                      <a:gd name="connsiteX11" fmla="*/ 937260 w 1249680"/>
                      <a:gd name="connsiteY11" fmla="*/ 0 h 1411233"/>
                      <a:gd name="connsiteX12" fmla="*/ 932974 w 1249680"/>
                      <a:gd name="connsiteY12" fmla="*/ 59531 h 1411233"/>
                      <a:gd name="connsiteX13" fmla="*/ 1013460 w 1249680"/>
                      <a:gd name="connsiteY13" fmla="*/ 99060 h 1411233"/>
                      <a:gd name="connsiteX14" fmla="*/ 971074 w 1249680"/>
                      <a:gd name="connsiteY14" fmla="*/ 177165 h 1411233"/>
                      <a:gd name="connsiteX15" fmla="*/ 1001077 w 1249680"/>
                      <a:gd name="connsiteY15" fmla="*/ 197644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53916 w 1249680"/>
                      <a:gd name="connsiteY9" fmla="*/ 50482 h 1411233"/>
                      <a:gd name="connsiteX10" fmla="*/ 885349 w 1249680"/>
                      <a:gd name="connsiteY10" fmla="*/ 0 h 1411233"/>
                      <a:gd name="connsiteX11" fmla="*/ 937260 w 1249680"/>
                      <a:gd name="connsiteY11" fmla="*/ 0 h 1411233"/>
                      <a:gd name="connsiteX12" fmla="*/ 932974 w 1249680"/>
                      <a:gd name="connsiteY12" fmla="*/ 59531 h 1411233"/>
                      <a:gd name="connsiteX13" fmla="*/ 1013460 w 1249680"/>
                      <a:gd name="connsiteY13" fmla="*/ 99060 h 1411233"/>
                      <a:gd name="connsiteX14" fmla="*/ 971074 w 1249680"/>
                      <a:gd name="connsiteY14" fmla="*/ 177165 h 1411233"/>
                      <a:gd name="connsiteX15" fmla="*/ 1001077 w 1249680"/>
                      <a:gd name="connsiteY15" fmla="*/ 197644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18674 w 1249680"/>
                      <a:gd name="connsiteY8" fmla="*/ 61913 h 1411233"/>
                      <a:gd name="connsiteX9" fmla="*/ 853916 w 1249680"/>
                      <a:gd name="connsiteY9" fmla="*/ 50482 h 1411233"/>
                      <a:gd name="connsiteX10" fmla="*/ 885349 w 1249680"/>
                      <a:gd name="connsiteY10" fmla="*/ 0 h 1411233"/>
                      <a:gd name="connsiteX11" fmla="*/ 937260 w 1249680"/>
                      <a:gd name="connsiteY11" fmla="*/ 0 h 1411233"/>
                      <a:gd name="connsiteX12" fmla="*/ 932974 w 1249680"/>
                      <a:gd name="connsiteY12" fmla="*/ 59531 h 1411233"/>
                      <a:gd name="connsiteX13" fmla="*/ 1013460 w 1249680"/>
                      <a:gd name="connsiteY13" fmla="*/ 99060 h 1411233"/>
                      <a:gd name="connsiteX14" fmla="*/ 971074 w 1249680"/>
                      <a:gd name="connsiteY14" fmla="*/ 177165 h 1411233"/>
                      <a:gd name="connsiteX15" fmla="*/ 1001077 w 1249680"/>
                      <a:gd name="connsiteY15" fmla="*/ 197644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720720 w 1249680"/>
                      <a:gd name="connsiteY8" fmla="*/ 125730 h 1411233"/>
                      <a:gd name="connsiteX9" fmla="*/ 818674 w 1249680"/>
                      <a:gd name="connsiteY9" fmla="*/ 61913 h 1411233"/>
                      <a:gd name="connsiteX10" fmla="*/ 853916 w 1249680"/>
                      <a:gd name="connsiteY10" fmla="*/ 50482 h 1411233"/>
                      <a:gd name="connsiteX11" fmla="*/ 885349 w 1249680"/>
                      <a:gd name="connsiteY11" fmla="*/ 0 h 1411233"/>
                      <a:gd name="connsiteX12" fmla="*/ 937260 w 1249680"/>
                      <a:gd name="connsiteY12" fmla="*/ 0 h 1411233"/>
                      <a:gd name="connsiteX13" fmla="*/ 932974 w 1249680"/>
                      <a:gd name="connsiteY13" fmla="*/ 59531 h 1411233"/>
                      <a:gd name="connsiteX14" fmla="*/ 1013460 w 1249680"/>
                      <a:gd name="connsiteY14" fmla="*/ 99060 h 1411233"/>
                      <a:gd name="connsiteX15" fmla="*/ 971074 w 1249680"/>
                      <a:gd name="connsiteY15" fmla="*/ 177165 h 1411233"/>
                      <a:gd name="connsiteX16" fmla="*/ 1001077 w 1249680"/>
                      <a:gd name="connsiteY16" fmla="*/ 197644 h 1411233"/>
                      <a:gd name="connsiteX17" fmla="*/ 968369 w 1249680"/>
                      <a:gd name="connsiteY17" fmla="*/ 249555 h 1411233"/>
                      <a:gd name="connsiteX18" fmla="*/ 967740 w 1249680"/>
                      <a:gd name="connsiteY18" fmla="*/ 297180 h 1411233"/>
                      <a:gd name="connsiteX19" fmla="*/ 975360 w 1249680"/>
                      <a:gd name="connsiteY19" fmla="*/ 320040 h 1411233"/>
                      <a:gd name="connsiteX20" fmla="*/ 1023138 w 1249680"/>
                      <a:gd name="connsiteY20" fmla="*/ 349568 h 1411233"/>
                      <a:gd name="connsiteX21" fmla="*/ 1080611 w 1249680"/>
                      <a:gd name="connsiteY21" fmla="*/ 461388 h 1411233"/>
                      <a:gd name="connsiteX22" fmla="*/ 1106805 w 1249680"/>
                      <a:gd name="connsiteY22" fmla="*/ 403667 h 1411233"/>
                      <a:gd name="connsiteX23" fmla="*/ 1147211 w 1249680"/>
                      <a:gd name="connsiteY23" fmla="*/ 390148 h 1411233"/>
                      <a:gd name="connsiteX24" fmla="*/ 1134428 w 1249680"/>
                      <a:gd name="connsiteY24" fmla="*/ 400526 h 1411233"/>
                      <a:gd name="connsiteX25" fmla="*/ 1158716 w 1249680"/>
                      <a:gd name="connsiteY25" fmla="*/ 368142 h 1411233"/>
                      <a:gd name="connsiteX26" fmla="*/ 1173480 w 1249680"/>
                      <a:gd name="connsiteY26" fmla="*/ 441960 h 1411233"/>
                      <a:gd name="connsiteX27" fmla="*/ 1249680 w 1249680"/>
                      <a:gd name="connsiteY27" fmla="*/ 419100 h 1411233"/>
                      <a:gd name="connsiteX28" fmla="*/ 1216819 w 1249680"/>
                      <a:gd name="connsiteY28" fmla="*/ 481012 h 1411233"/>
                      <a:gd name="connsiteX29" fmla="*/ 1159193 w 1249680"/>
                      <a:gd name="connsiteY29" fmla="*/ 536734 h 1411233"/>
                      <a:gd name="connsiteX30" fmla="*/ 1094577 w 1249680"/>
                      <a:gd name="connsiteY30" fmla="*/ 621031 h 1411233"/>
                      <a:gd name="connsiteX31" fmla="*/ 1025843 w 1249680"/>
                      <a:gd name="connsiteY31" fmla="*/ 632460 h 1411233"/>
                      <a:gd name="connsiteX32" fmla="*/ 1023139 w 1249680"/>
                      <a:gd name="connsiteY32" fmla="*/ 754380 h 1411233"/>
                      <a:gd name="connsiteX33" fmla="*/ 980122 w 1249680"/>
                      <a:gd name="connsiteY33" fmla="*/ 807244 h 1411233"/>
                      <a:gd name="connsiteX34" fmla="*/ 1015995 w 1249680"/>
                      <a:gd name="connsiteY34" fmla="*/ 847249 h 1411233"/>
                      <a:gd name="connsiteX35" fmla="*/ 993933 w 1249680"/>
                      <a:gd name="connsiteY35" fmla="*/ 891063 h 1411233"/>
                      <a:gd name="connsiteX36" fmla="*/ 1018376 w 1249680"/>
                      <a:gd name="connsiteY36" fmla="*/ 947261 h 1411233"/>
                      <a:gd name="connsiteX37" fmla="*/ 1049179 w 1249680"/>
                      <a:gd name="connsiteY37" fmla="*/ 1024414 h 1411233"/>
                      <a:gd name="connsiteX38" fmla="*/ 1092041 w 1249680"/>
                      <a:gd name="connsiteY38" fmla="*/ 1055370 h 1411233"/>
                      <a:gd name="connsiteX39" fmla="*/ 1093470 w 1249680"/>
                      <a:gd name="connsiteY39" fmla="*/ 1161574 h 1411233"/>
                      <a:gd name="connsiteX40" fmla="*/ 1010127 w 1249680"/>
                      <a:gd name="connsiteY40" fmla="*/ 1155382 h 1411233"/>
                      <a:gd name="connsiteX41" fmla="*/ 1137439 w 1249680"/>
                      <a:gd name="connsiteY41" fmla="*/ 1211579 h 1411233"/>
                      <a:gd name="connsiteX42" fmla="*/ 1171098 w 1249680"/>
                      <a:gd name="connsiteY42" fmla="*/ 1251586 h 1411233"/>
                      <a:gd name="connsiteX43" fmla="*/ 1113626 w 1249680"/>
                      <a:gd name="connsiteY43" fmla="*/ 1373505 h 1411233"/>
                      <a:gd name="connsiteX44" fmla="*/ 1082516 w 1249680"/>
                      <a:gd name="connsiteY44" fmla="*/ 1361598 h 1411233"/>
                      <a:gd name="connsiteX45" fmla="*/ 1063466 w 1249680"/>
                      <a:gd name="connsiteY45" fmla="*/ 1390650 h 1411233"/>
                      <a:gd name="connsiteX46" fmla="*/ 1044570 w 1249680"/>
                      <a:gd name="connsiteY46" fmla="*/ 1359218 h 1411233"/>
                      <a:gd name="connsiteX47" fmla="*/ 918210 w 1249680"/>
                      <a:gd name="connsiteY47" fmla="*/ 1344930 h 1411233"/>
                      <a:gd name="connsiteX48" fmla="*/ 876097 w 1249680"/>
                      <a:gd name="connsiteY48" fmla="*/ 1307028 h 1411233"/>
                      <a:gd name="connsiteX49" fmla="*/ 821650 w 1249680"/>
                      <a:gd name="connsiteY49" fmla="*/ 1340540 h 1411233"/>
                      <a:gd name="connsiteX50" fmla="*/ 749071 w 1249680"/>
                      <a:gd name="connsiteY50" fmla="*/ 1357779 h 1411233"/>
                      <a:gd name="connsiteX51" fmla="*/ 623341 w 1249680"/>
                      <a:gd name="connsiteY51" fmla="*/ 1411233 h 1411233"/>
                      <a:gd name="connsiteX52" fmla="*/ 596895 w 1249680"/>
                      <a:gd name="connsiteY52" fmla="*/ 1375886 h 1411233"/>
                      <a:gd name="connsiteX53" fmla="*/ 391001 w 1249680"/>
                      <a:gd name="connsiteY53" fmla="*/ 1287303 h 1411233"/>
                      <a:gd name="connsiteX54" fmla="*/ 223038 w 1249680"/>
                      <a:gd name="connsiteY54" fmla="*/ 1230630 h 1411233"/>
                      <a:gd name="connsiteX55" fmla="*/ 127788 w 1249680"/>
                      <a:gd name="connsiteY55" fmla="*/ 1223486 h 1411233"/>
                      <a:gd name="connsiteX56" fmla="*/ 123026 w 1249680"/>
                      <a:gd name="connsiteY56" fmla="*/ 1156811 h 1411233"/>
                      <a:gd name="connsiteX57" fmla="*/ 134932 w 1249680"/>
                      <a:gd name="connsiteY57" fmla="*/ 1171098 h 1411233"/>
                      <a:gd name="connsiteX58" fmla="*/ 143351 w 1249680"/>
                      <a:gd name="connsiteY58" fmla="*/ 1202532 h 1411233"/>
                      <a:gd name="connsiteX59" fmla="*/ 180975 w 1249680"/>
                      <a:gd name="connsiteY59" fmla="*/ 1200626 h 1411233"/>
                      <a:gd name="connsiteX60" fmla="*/ 163354 w 1249680"/>
                      <a:gd name="connsiteY60" fmla="*/ 1141095 h 1411233"/>
                      <a:gd name="connsiteX61" fmla="*/ 234791 w 1249680"/>
                      <a:gd name="connsiteY61" fmla="*/ 1096804 h 1411233"/>
                      <a:gd name="connsiteX62" fmla="*/ 249232 w 1249680"/>
                      <a:gd name="connsiteY62" fmla="*/ 1180623 h 1411233"/>
                      <a:gd name="connsiteX63" fmla="*/ 277807 w 1249680"/>
                      <a:gd name="connsiteY63" fmla="*/ 1190149 h 1411233"/>
                      <a:gd name="connsiteX64" fmla="*/ 292417 w 1249680"/>
                      <a:gd name="connsiteY64" fmla="*/ 1068705 h 1411233"/>
                      <a:gd name="connsiteX65" fmla="*/ 323051 w 1249680"/>
                      <a:gd name="connsiteY65" fmla="*/ 1078230 h 1411233"/>
                      <a:gd name="connsiteX66" fmla="*/ 294476 w 1249680"/>
                      <a:gd name="connsiteY66" fmla="*/ 944880 h 1411233"/>
                      <a:gd name="connsiteX67" fmla="*/ 258758 w 1249680"/>
                      <a:gd name="connsiteY67" fmla="*/ 961549 h 1411233"/>
                      <a:gd name="connsiteX68" fmla="*/ 149220 w 1249680"/>
                      <a:gd name="connsiteY68" fmla="*/ 909162 h 1411233"/>
                      <a:gd name="connsiteX69" fmla="*/ 158745 w 1249680"/>
                      <a:gd name="connsiteY69" fmla="*/ 882967 h 1411233"/>
                      <a:gd name="connsiteX70" fmla="*/ 130765 w 1249680"/>
                      <a:gd name="connsiteY70" fmla="*/ 864017 h 1411233"/>
                      <a:gd name="connsiteX71" fmla="*/ 108738 w 1249680"/>
                      <a:gd name="connsiteY71" fmla="*/ 897255 h 1411233"/>
                      <a:gd name="connsiteX72" fmla="*/ 111120 w 1249680"/>
                      <a:gd name="connsiteY72" fmla="*/ 840105 h 1411233"/>
                      <a:gd name="connsiteX73" fmla="*/ 92070 w 1249680"/>
                      <a:gd name="connsiteY73" fmla="*/ 835343 h 1411233"/>
                      <a:gd name="connsiteX74" fmla="*/ 80163 w 1249680"/>
                      <a:gd name="connsiteY74" fmla="*/ 906780 h 1411233"/>
                      <a:gd name="connsiteX75" fmla="*/ 58732 w 1249680"/>
                      <a:gd name="connsiteY75" fmla="*/ 911543 h 1411233"/>
                      <a:gd name="connsiteX76" fmla="*/ 70639 w 1249680"/>
                      <a:gd name="connsiteY76" fmla="*/ 825817 h 1411233"/>
                      <a:gd name="connsiteX77" fmla="*/ 122872 w 1249680"/>
                      <a:gd name="connsiteY77" fmla="*/ 819626 h 1411233"/>
                      <a:gd name="connsiteX78" fmla="*/ 125407 w 1249680"/>
                      <a:gd name="connsiteY78" fmla="*/ 799623 h 1411233"/>
                      <a:gd name="connsiteX79" fmla="*/ 78581 w 1249680"/>
                      <a:gd name="connsiteY79" fmla="*/ 799624 h 1411233"/>
                      <a:gd name="connsiteX80" fmla="*/ 82867 w 1249680"/>
                      <a:gd name="connsiteY80" fmla="*/ 761047 h 1411233"/>
                      <a:gd name="connsiteX81" fmla="*/ 142076 w 1249680"/>
                      <a:gd name="connsiteY81" fmla="*/ 742474 h 1411233"/>
                      <a:gd name="connsiteX82" fmla="*/ 130169 w 1249680"/>
                      <a:gd name="connsiteY82" fmla="*/ 716280 h 1411233"/>
                      <a:gd name="connsiteX83" fmla="*/ 48568 w 1249680"/>
                      <a:gd name="connsiteY83" fmla="*/ 756737 h 1411233"/>
                      <a:gd name="connsiteX84" fmla="*/ 29527 w 1249680"/>
                      <a:gd name="connsiteY84" fmla="*/ 718344 h 1411233"/>
                      <a:gd name="connsiteX85" fmla="*/ 104473 w 1249680"/>
                      <a:gd name="connsiteY85" fmla="*/ 693138 h 1411233"/>
                      <a:gd name="connsiteX86" fmla="*/ 77629 w 1249680"/>
                      <a:gd name="connsiteY86" fmla="*/ 617855 h 1411233"/>
                      <a:gd name="connsiteX87" fmla="*/ 39683 w 1249680"/>
                      <a:gd name="connsiteY87" fmla="*/ 611505 h 1411233"/>
                      <a:gd name="connsiteX88" fmla="*/ 0 w 1249680"/>
                      <a:gd name="connsiteY8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15970 w 1249680"/>
                      <a:gd name="connsiteY8" fmla="*/ 113824 h 1411233"/>
                      <a:gd name="connsiteX9" fmla="*/ 818674 w 1249680"/>
                      <a:gd name="connsiteY9" fmla="*/ 61913 h 1411233"/>
                      <a:gd name="connsiteX10" fmla="*/ 853916 w 1249680"/>
                      <a:gd name="connsiteY10" fmla="*/ 50482 h 1411233"/>
                      <a:gd name="connsiteX11" fmla="*/ 885349 w 1249680"/>
                      <a:gd name="connsiteY11" fmla="*/ 0 h 1411233"/>
                      <a:gd name="connsiteX12" fmla="*/ 937260 w 1249680"/>
                      <a:gd name="connsiteY12" fmla="*/ 0 h 1411233"/>
                      <a:gd name="connsiteX13" fmla="*/ 932974 w 1249680"/>
                      <a:gd name="connsiteY13" fmla="*/ 59531 h 1411233"/>
                      <a:gd name="connsiteX14" fmla="*/ 1013460 w 1249680"/>
                      <a:gd name="connsiteY14" fmla="*/ 99060 h 1411233"/>
                      <a:gd name="connsiteX15" fmla="*/ 971074 w 1249680"/>
                      <a:gd name="connsiteY15" fmla="*/ 177165 h 1411233"/>
                      <a:gd name="connsiteX16" fmla="*/ 1001077 w 1249680"/>
                      <a:gd name="connsiteY16" fmla="*/ 197644 h 1411233"/>
                      <a:gd name="connsiteX17" fmla="*/ 968369 w 1249680"/>
                      <a:gd name="connsiteY17" fmla="*/ 249555 h 1411233"/>
                      <a:gd name="connsiteX18" fmla="*/ 967740 w 1249680"/>
                      <a:gd name="connsiteY18" fmla="*/ 297180 h 1411233"/>
                      <a:gd name="connsiteX19" fmla="*/ 975360 w 1249680"/>
                      <a:gd name="connsiteY19" fmla="*/ 320040 h 1411233"/>
                      <a:gd name="connsiteX20" fmla="*/ 1023138 w 1249680"/>
                      <a:gd name="connsiteY20" fmla="*/ 349568 h 1411233"/>
                      <a:gd name="connsiteX21" fmla="*/ 1080611 w 1249680"/>
                      <a:gd name="connsiteY21" fmla="*/ 461388 h 1411233"/>
                      <a:gd name="connsiteX22" fmla="*/ 1106805 w 1249680"/>
                      <a:gd name="connsiteY22" fmla="*/ 403667 h 1411233"/>
                      <a:gd name="connsiteX23" fmla="*/ 1147211 w 1249680"/>
                      <a:gd name="connsiteY23" fmla="*/ 390148 h 1411233"/>
                      <a:gd name="connsiteX24" fmla="*/ 1134428 w 1249680"/>
                      <a:gd name="connsiteY24" fmla="*/ 400526 h 1411233"/>
                      <a:gd name="connsiteX25" fmla="*/ 1158716 w 1249680"/>
                      <a:gd name="connsiteY25" fmla="*/ 368142 h 1411233"/>
                      <a:gd name="connsiteX26" fmla="*/ 1173480 w 1249680"/>
                      <a:gd name="connsiteY26" fmla="*/ 441960 h 1411233"/>
                      <a:gd name="connsiteX27" fmla="*/ 1249680 w 1249680"/>
                      <a:gd name="connsiteY27" fmla="*/ 419100 h 1411233"/>
                      <a:gd name="connsiteX28" fmla="*/ 1216819 w 1249680"/>
                      <a:gd name="connsiteY28" fmla="*/ 481012 h 1411233"/>
                      <a:gd name="connsiteX29" fmla="*/ 1159193 w 1249680"/>
                      <a:gd name="connsiteY29" fmla="*/ 536734 h 1411233"/>
                      <a:gd name="connsiteX30" fmla="*/ 1094577 w 1249680"/>
                      <a:gd name="connsiteY30" fmla="*/ 621031 h 1411233"/>
                      <a:gd name="connsiteX31" fmla="*/ 1025843 w 1249680"/>
                      <a:gd name="connsiteY31" fmla="*/ 632460 h 1411233"/>
                      <a:gd name="connsiteX32" fmla="*/ 1023139 w 1249680"/>
                      <a:gd name="connsiteY32" fmla="*/ 754380 h 1411233"/>
                      <a:gd name="connsiteX33" fmla="*/ 980122 w 1249680"/>
                      <a:gd name="connsiteY33" fmla="*/ 807244 h 1411233"/>
                      <a:gd name="connsiteX34" fmla="*/ 1015995 w 1249680"/>
                      <a:gd name="connsiteY34" fmla="*/ 847249 h 1411233"/>
                      <a:gd name="connsiteX35" fmla="*/ 993933 w 1249680"/>
                      <a:gd name="connsiteY35" fmla="*/ 891063 h 1411233"/>
                      <a:gd name="connsiteX36" fmla="*/ 1018376 w 1249680"/>
                      <a:gd name="connsiteY36" fmla="*/ 947261 h 1411233"/>
                      <a:gd name="connsiteX37" fmla="*/ 1049179 w 1249680"/>
                      <a:gd name="connsiteY37" fmla="*/ 1024414 h 1411233"/>
                      <a:gd name="connsiteX38" fmla="*/ 1092041 w 1249680"/>
                      <a:gd name="connsiteY38" fmla="*/ 1055370 h 1411233"/>
                      <a:gd name="connsiteX39" fmla="*/ 1093470 w 1249680"/>
                      <a:gd name="connsiteY39" fmla="*/ 1161574 h 1411233"/>
                      <a:gd name="connsiteX40" fmla="*/ 1010127 w 1249680"/>
                      <a:gd name="connsiteY40" fmla="*/ 1155382 h 1411233"/>
                      <a:gd name="connsiteX41" fmla="*/ 1137439 w 1249680"/>
                      <a:gd name="connsiteY41" fmla="*/ 1211579 h 1411233"/>
                      <a:gd name="connsiteX42" fmla="*/ 1171098 w 1249680"/>
                      <a:gd name="connsiteY42" fmla="*/ 1251586 h 1411233"/>
                      <a:gd name="connsiteX43" fmla="*/ 1113626 w 1249680"/>
                      <a:gd name="connsiteY43" fmla="*/ 1373505 h 1411233"/>
                      <a:gd name="connsiteX44" fmla="*/ 1082516 w 1249680"/>
                      <a:gd name="connsiteY44" fmla="*/ 1361598 h 1411233"/>
                      <a:gd name="connsiteX45" fmla="*/ 1063466 w 1249680"/>
                      <a:gd name="connsiteY45" fmla="*/ 1390650 h 1411233"/>
                      <a:gd name="connsiteX46" fmla="*/ 1044570 w 1249680"/>
                      <a:gd name="connsiteY46" fmla="*/ 1359218 h 1411233"/>
                      <a:gd name="connsiteX47" fmla="*/ 918210 w 1249680"/>
                      <a:gd name="connsiteY47" fmla="*/ 1344930 h 1411233"/>
                      <a:gd name="connsiteX48" fmla="*/ 876097 w 1249680"/>
                      <a:gd name="connsiteY48" fmla="*/ 1307028 h 1411233"/>
                      <a:gd name="connsiteX49" fmla="*/ 821650 w 1249680"/>
                      <a:gd name="connsiteY49" fmla="*/ 1340540 h 1411233"/>
                      <a:gd name="connsiteX50" fmla="*/ 749071 w 1249680"/>
                      <a:gd name="connsiteY50" fmla="*/ 1357779 h 1411233"/>
                      <a:gd name="connsiteX51" fmla="*/ 623341 w 1249680"/>
                      <a:gd name="connsiteY51" fmla="*/ 1411233 h 1411233"/>
                      <a:gd name="connsiteX52" fmla="*/ 596895 w 1249680"/>
                      <a:gd name="connsiteY52" fmla="*/ 1375886 h 1411233"/>
                      <a:gd name="connsiteX53" fmla="*/ 391001 w 1249680"/>
                      <a:gd name="connsiteY53" fmla="*/ 1287303 h 1411233"/>
                      <a:gd name="connsiteX54" fmla="*/ 223038 w 1249680"/>
                      <a:gd name="connsiteY54" fmla="*/ 1230630 h 1411233"/>
                      <a:gd name="connsiteX55" fmla="*/ 127788 w 1249680"/>
                      <a:gd name="connsiteY55" fmla="*/ 1223486 h 1411233"/>
                      <a:gd name="connsiteX56" fmla="*/ 123026 w 1249680"/>
                      <a:gd name="connsiteY56" fmla="*/ 1156811 h 1411233"/>
                      <a:gd name="connsiteX57" fmla="*/ 134932 w 1249680"/>
                      <a:gd name="connsiteY57" fmla="*/ 1171098 h 1411233"/>
                      <a:gd name="connsiteX58" fmla="*/ 143351 w 1249680"/>
                      <a:gd name="connsiteY58" fmla="*/ 1202532 h 1411233"/>
                      <a:gd name="connsiteX59" fmla="*/ 180975 w 1249680"/>
                      <a:gd name="connsiteY59" fmla="*/ 1200626 h 1411233"/>
                      <a:gd name="connsiteX60" fmla="*/ 163354 w 1249680"/>
                      <a:gd name="connsiteY60" fmla="*/ 1141095 h 1411233"/>
                      <a:gd name="connsiteX61" fmla="*/ 234791 w 1249680"/>
                      <a:gd name="connsiteY61" fmla="*/ 1096804 h 1411233"/>
                      <a:gd name="connsiteX62" fmla="*/ 249232 w 1249680"/>
                      <a:gd name="connsiteY62" fmla="*/ 1180623 h 1411233"/>
                      <a:gd name="connsiteX63" fmla="*/ 277807 w 1249680"/>
                      <a:gd name="connsiteY63" fmla="*/ 1190149 h 1411233"/>
                      <a:gd name="connsiteX64" fmla="*/ 292417 w 1249680"/>
                      <a:gd name="connsiteY64" fmla="*/ 1068705 h 1411233"/>
                      <a:gd name="connsiteX65" fmla="*/ 323051 w 1249680"/>
                      <a:gd name="connsiteY65" fmla="*/ 1078230 h 1411233"/>
                      <a:gd name="connsiteX66" fmla="*/ 294476 w 1249680"/>
                      <a:gd name="connsiteY66" fmla="*/ 944880 h 1411233"/>
                      <a:gd name="connsiteX67" fmla="*/ 258758 w 1249680"/>
                      <a:gd name="connsiteY67" fmla="*/ 961549 h 1411233"/>
                      <a:gd name="connsiteX68" fmla="*/ 149220 w 1249680"/>
                      <a:gd name="connsiteY68" fmla="*/ 909162 h 1411233"/>
                      <a:gd name="connsiteX69" fmla="*/ 158745 w 1249680"/>
                      <a:gd name="connsiteY69" fmla="*/ 882967 h 1411233"/>
                      <a:gd name="connsiteX70" fmla="*/ 130765 w 1249680"/>
                      <a:gd name="connsiteY70" fmla="*/ 864017 h 1411233"/>
                      <a:gd name="connsiteX71" fmla="*/ 108738 w 1249680"/>
                      <a:gd name="connsiteY71" fmla="*/ 897255 h 1411233"/>
                      <a:gd name="connsiteX72" fmla="*/ 111120 w 1249680"/>
                      <a:gd name="connsiteY72" fmla="*/ 840105 h 1411233"/>
                      <a:gd name="connsiteX73" fmla="*/ 92070 w 1249680"/>
                      <a:gd name="connsiteY73" fmla="*/ 835343 h 1411233"/>
                      <a:gd name="connsiteX74" fmla="*/ 80163 w 1249680"/>
                      <a:gd name="connsiteY74" fmla="*/ 906780 h 1411233"/>
                      <a:gd name="connsiteX75" fmla="*/ 58732 w 1249680"/>
                      <a:gd name="connsiteY75" fmla="*/ 911543 h 1411233"/>
                      <a:gd name="connsiteX76" fmla="*/ 70639 w 1249680"/>
                      <a:gd name="connsiteY76" fmla="*/ 825817 h 1411233"/>
                      <a:gd name="connsiteX77" fmla="*/ 122872 w 1249680"/>
                      <a:gd name="connsiteY77" fmla="*/ 819626 h 1411233"/>
                      <a:gd name="connsiteX78" fmla="*/ 125407 w 1249680"/>
                      <a:gd name="connsiteY78" fmla="*/ 799623 h 1411233"/>
                      <a:gd name="connsiteX79" fmla="*/ 78581 w 1249680"/>
                      <a:gd name="connsiteY79" fmla="*/ 799624 h 1411233"/>
                      <a:gd name="connsiteX80" fmla="*/ 82867 w 1249680"/>
                      <a:gd name="connsiteY80" fmla="*/ 761047 h 1411233"/>
                      <a:gd name="connsiteX81" fmla="*/ 142076 w 1249680"/>
                      <a:gd name="connsiteY81" fmla="*/ 742474 h 1411233"/>
                      <a:gd name="connsiteX82" fmla="*/ 130169 w 1249680"/>
                      <a:gd name="connsiteY82" fmla="*/ 716280 h 1411233"/>
                      <a:gd name="connsiteX83" fmla="*/ 48568 w 1249680"/>
                      <a:gd name="connsiteY83" fmla="*/ 756737 h 1411233"/>
                      <a:gd name="connsiteX84" fmla="*/ 29527 w 1249680"/>
                      <a:gd name="connsiteY84" fmla="*/ 718344 h 1411233"/>
                      <a:gd name="connsiteX85" fmla="*/ 104473 w 1249680"/>
                      <a:gd name="connsiteY85" fmla="*/ 693138 h 1411233"/>
                      <a:gd name="connsiteX86" fmla="*/ 77629 w 1249680"/>
                      <a:gd name="connsiteY86" fmla="*/ 617855 h 1411233"/>
                      <a:gd name="connsiteX87" fmla="*/ 39683 w 1249680"/>
                      <a:gd name="connsiteY87" fmla="*/ 611505 h 1411233"/>
                      <a:gd name="connsiteX88" fmla="*/ 0 w 1249680"/>
                      <a:gd name="connsiteY8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704051 w 1249680"/>
                      <a:gd name="connsiteY8" fmla="*/ 151924 h 1411233"/>
                      <a:gd name="connsiteX9" fmla="*/ 815970 w 1249680"/>
                      <a:gd name="connsiteY9" fmla="*/ 113824 h 1411233"/>
                      <a:gd name="connsiteX10" fmla="*/ 818674 w 1249680"/>
                      <a:gd name="connsiteY10" fmla="*/ 61913 h 1411233"/>
                      <a:gd name="connsiteX11" fmla="*/ 853916 w 1249680"/>
                      <a:gd name="connsiteY11" fmla="*/ 50482 h 1411233"/>
                      <a:gd name="connsiteX12" fmla="*/ 885349 w 1249680"/>
                      <a:gd name="connsiteY12" fmla="*/ 0 h 1411233"/>
                      <a:gd name="connsiteX13" fmla="*/ 937260 w 1249680"/>
                      <a:gd name="connsiteY13" fmla="*/ 0 h 1411233"/>
                      <a:gd name="connsiteX14" fmla="*/ 932974 w 1249680"/>
                      <a:gd name="connsiteY14" fmla="*/ 59531 h 1411233"/>
                      <a:gd name="connsiteX15" fmla="*/ 1013460 w 1249680"/>
                      <a:gd name="connsiteY15" fmla="*/ 99060 h 1411233"/>
                      <a:gd name="connsiteX16" fmla="*/ 971074 w 1249680"/>
                      <a:gd name="connsiteY16" fmla="*/ 177165 h 1411233"/>
                      <a:gd name="connsiteX17" fmla="*/ 1001077 w 1249680"/>
                      <a:gd name="connsiteY17" fmla="*/ 197644 h 1411233"/>
                      <a:gd name="connsiteX18" fmla="*/ 968369 w 1249680"/>
                      <a:gd name="connsiteY18" fmla="*/ 249555 h 1411233"/>
                      <a:gd name="connsiteX19" fmla="*/ 967740 w 1249680"/>
                      <a:gd name="connsiteY19" fmla="*/ 297180 h 1411233"/>
                      <a:gd name="connsiteX20" fmla="*/ 975360 w 1249680"/>
                      <a:gd name="connsiteY20" fmla="*/ 320040 h 1411233"/>
                      <a:gd name="connsiteX21" fmla="*/ 1023138 w 1249680"/>
                      <a:gd name="connsiteY21" fmla="*/ 349568 h 1411233"/>
                      <a:gd name="connsiteX22" fmla="*/ 1080611 w 1249680"/>
                      <a:gd name="connsiteY22" fmla="*/ 461388 h 1411233"/>
                      <a:gd name="connsiteX23" fmla="*/ 1106805 w 1249680"/>
                      <a:gd name="connsiteY23" fmla="*/ 403667 h 1411233"/>
                      <a:gd name="connsiteX24" fmla="*/ 1147211 w 1249680"/>
                      <a:gd name="connsiteY24" fmla="*/ 390148 h 1411233"/>
                      <a:gd name="connsiteX25" fmla="*/ 1134428 w 1249680"/>
                      <a:gd name="connsiteY25" fmla="*/ 400526 h 1411233"/>
                      <a:gd name="connsiteX26" fmla="*/ 1158716 w 1249680"/>
                      <a:gd name="connsiteY26" fmla="*/ 368142 h 1411233"/>
                      <a:gd name="connsiteX27" fmla="*/ 1173480 w 1249680"/>
                      <a:gd name="connsiteY27" fmla="*/ 441960 h 1411233"/>
                      <a:gd name="connsiteX28" fmla="*/ 1249680 w 1249680"/>
                      <a:gd name="connsiteY28" fmla="*/ 419100 h 1411233"/>
                      <a:gd name="connsiteX29" fmla="*/ 1216819 w 1249680"/>
                      <a:gd name="connsiteY29" fmla="*/ 481012 h 1411233"/>
                      <a:gd name="connsiteX30" fmla="*/ 1159193 w 1249680"/>
                      <a:gd name="connsiteY30" fmla="*/ 536734 h 1411233"/>
                      <a:gd name="connsiteX31" fmla="*/ 1094577 w 1249680"/>
                      <a:gd name="connsiteY31" fmla="*/ 621031 h 1411233"/>
                      <a:gd name="connsiteX32" fmla="*/ 1025843 w 1249680"/>
                      <a:gd name="connsiteY32" fmla="*/ 632460 h 1411233"/>
                      <a:gd name="connsiteX33" fmla="*/ 1023139 w 1249680"/>
                      <a:gd name="connsiteY33" fmla="*/ 754380 h 1411233"/>
                      <a:gd name="connsiteX34" fmla="*/ 980122 w 1249680"/>
                      <a:gd name="connsiteY34" fmla="*/ 807244 h 1411233"/>
                      <a:gd name="connsiteX35" fmla="*/ 1015995 w 1249680"/>
                      <a:gd name="connsiteY35" fmla="*/ 847249 h 1411233"/>
                      <a:gd name="connsiteX36" fmla="*/ 993933 w 1249680"/>
                      <a:gd name="connsiteY36" fmla="*/ 891063 h 1411233"/>
                      <a:gd name="connsiteX37" fmla="*/ 1018376 w 1249680"/>
                      <a:gd name="connsiteY37" fmla="*/ 947261 h 1411233"/>
                      <a:gd name="connsiteX38" fmla="*/ 1049179 w 1249680"/>
                      <a:gd name="connsiteY38" fmla="*/ 1024414 h 1411233"/>
                      <a:gd name="connsiteX39" fmla="*/ 1092041 w 1249680"/>
                      <a:gd name="connsiteY39" fmla="*/ 1055370 h 1411233"/>
                      <a:gd name="connsiteX40" fmla="*/ 1093470 w 1249680"/>
                      <a:gd name="connsiteY40" fmla="*/ 1161574 h 1411233"/>
                      <a:gd name="connsiteX41" fmla="*/ 1010127 w 1249680"/>
                      <a:gd name="connsiteY41" fmla="*/ 1155382 h 1411233"/>
                      <a:gd name="connsiteX42" fmla="*/ 1137439 w 1249680"/>
                      <a:gd name="connsiteY42" fmla="*/ 1211579 h 1411233"/>
                      <a:gd name="connsiteX43" fmla="*/ 1171098 w 1249680"/>
                      <a:gd name="connsiteY43" fmla="*/ 1251586 h 1411233"/>
                      <a:gd name="connsiteX44" fmla="*/ 1113626 w 1249680"/>
                      <a:gd name="connsiteY44" fmla="*/ 1373505 h 1411233"/>
                      <a:gd name="connsiteX45" fmla="*/ 1082516 w 1249680"/>
                      <a:gd name="connsiteY45" fmla="*/ 1361598 h 1411233"/>
                      <a:gd name="connsiteX46" fmla="*/ 1063466 w 1249680"/>
                      <a:gd name="connsiteY46" fmla="*/ 1390650 h 1411233"/>
                      <a:gd name="connsiteX47" fmla="*/ 1044570 w 1249680"/>
                      <a:gd name="connsiteY47" fmla="*/ 1359218 h 1411233"/>
                      <a:gd name="connsiteX48" fmla="*/ 918210 w 1249680"/>
                      <a:gd name="connsiteY48" fmla="*/ 1344930 h 1411233"/>
                      <a:gd name="connsiteX49" fmla="*/ 876097 w 1249680"/>
                      <a:gd name="connsiteY49" fmla="*/ 1307028 h 1411233"/>
                      <a:gd name="connsiteX50" fmla="*/ 821650 w 1249680"/>
                      <a:gd name="connsiteY50" fmla="*/ 1340540 h 1411233"/>
                      <a:gd name="connsiteX51" fmla="*/ 749071 w 1249680"/>
                      <a:gd name="connsiteY51" fmla="*/ 1357779 h 1411233"/>
                      <a:gd name="connsiteX52" fmla="*/ 623341 w 1249680"/>
                      <a:gd name="connsiteY52" fmla="*/ 1411233 h 1411233"/>
                      <a:gd name="connsiteX53" fmla="*/ 596895 w 1249680"/>
                      <a:gd name="connsiteY53" fmla="*/ 1375886 h 1411233"/>
                      <a:gd name="connsiteX54" fmla="*/ 391001 w 1249680"/>
                      <a:gd name="connsiteY54" fmla="*/ 1287303 h 1411233"/>
                      <a:gd name="connsiteX55" fmla="*/ 223038 w 1249680"/>
                      <a:gd name="connsiteY55" fmla="*/ 1230630 h 1411233"/>
                      <a:gd name="connsiteX56" fmla="*/ 127788 w 1249680"/>
                      <a:gd name="connsiteY56" fmla="*/ 1223486 h 1411233"/>
                      <a:gd name="connsiteX57" fmla="*/ 123026 w 1249680"/>
                      <a:gd name="connsiteY57" fmla="*/ 1156811 h 1411233"/>
                      <a:gd name="connsiteX58" fmla="*/ 134932 w 1249680"/>
                      <a:gd name="connsiteY58" fmla="*/ 1171098 h 1411233"/>
                      <a:gd name="connsiteX59" fmla="*/ 143351 w 1249680"/>
                      <a:gd name="connsiteY59" fmla="*/ 1202532 h 1411233"/>
                      <a:gd name="connsiteX60" fmla="*/ 180975 w 1249680"/>
                      <a:gd name="connsiteY60" fmla="*/ 1200626 h 1411233"/>
                      <a:gd name="connsiteX61" fmla="*/ 163354 w 1249680"/>
                      <a:gd name="connsiteY61" fmla="*/ 1141095 h 1411233"/>
                      <a:gd name="connsiteX62" fmla="*/ 234791 w 1249680"/>
                      <a:gd name="connsiteY62" fmla="*/ 1096804 h 1411233"/>
                      <a:gd name="connsiteX63" fmla="*/ 249232 w 1249680"/>
                      <a:gd name="connsiteY63" fmla="*/ 1180623 h 1411233"/>
                      <a:gd name="connsiteX64" fmla="*/ 277807 w 1249680"/>
                      <a:gd name="connsiteY64" fmla="*/ 1190149 h 1411233"/>
                      <a:gd name="connsiteX65" fmla="*/ 292417 w 1249680"/>
                      <a:gd name="connsiteY65" fmla="*/ 1068705 h 1411233"/>
                      <a:gd name="connsiteX66" fmla="*/ 323051 w 1249680"/>
                      <a:gd name="connsiteY66" fmla="*/ 1078230 h 1411233"/>
                      <a:gd name="connsiteX67" fmla="*/ 294476 w 1249680"/>
                      <a:gd name="connsiteY67" fmla="*/ 944880 h 1411233"/>
                      <a:gd name="connsiteX68" fmla="*/ 258758 w 1249680"/>
                      <a:gd name="connsiteY68" fmla="*/ 961549 h 1411233"/>
                      <a:gd name="connsiteX69" fmla="*/ 149220 w 1249680"/>
                      <a:gd name="connsiteY69" fmla="*/ 909162 h 1411233"/>
                      <a:gd name="connsiteX70" fmla="*/ 158745 w 1249680"/>
                      <a:gd name="connsiteY70" fmla="*/ 882967 h 1411233"/>
                      <a:gd name="connsiteX71" fmla="*/ 130765 w 1249680"/>
                      <a:gd name="connsiteY71" fmla="*/ 864017 h 1411233"/>
                      <a:gd name="connsiteX72" fmla="*/ 108738 w 1249680"/>
                      <a:gd name="connsiteY72" fmla="*/ 897255 h 1411233"/>
                      <a:gd name="connsiteX73" fmla="*/ 111120 w 1249680"/>
                      <a:gd name="connsiteY73" fmla="*/ 840105 h 1411233"/>
                      <a:gd name="connsiteX74" fmla="*/ 92070 w 1249680"/>
                      <a:gd name="connsiteY74" fmla="*/ 835343 h 1411233"/>
                      <a:gd name="connsiteX75" fmla="*/ 80163 w 1249680"/>
                      <a:gd name="connsiteY75" fmla="*/ 906780 h 1411233"/>
                      <a:gd name="connsiteX76" fmla="*/ 58732 w 1249680"/>
                      <a:gd name="connsiteY76" fmla="*/ 911543 h 1411233"/>
                      <a:gd name="connsiteX77" fmla="*/ 70639 w 1249680"/>
                      <a:gd name="connsiteY77" fmla="*/ 825817 h 1411233"/>
                      <a:gd name="connsiteX78" fmla="*/ 122872 w 1249680"/>
                      <a:gd name="connsiteY78" fmla="*/ 819626 h 1411233"/>
                      <a:gd name="connsiteX79" fmla="*/ 125407 w 1249680"/>
                      <a:gd name="connsiteY79" fmla="*/ 799623 h 1411233"/>
                      <a:gd name="connsiteX80" fmla="*/ 78581 w 1249680"/>
                      <a:gd name="connsiteY80" fmla="*/ 799624 h 1411233"/>
                      <a:gd name="connsiteX81" fmla="*/ 82867 w 1249680"/>
                      <a:gd name="connsiteY81" fmla="*/ 761047 h 1411233"/>
                      <a:gd name="connsiteX82" fmla="*/ 142076 w 1249680"/>
                      <a:gd name="connsiteY82" fmla="*/ 742474 h 1411233"/>
                      <a:gd name="connsiteX83" fmla="*/ 130169 w 1249680"/>
                      <a:gd name="connsiteY83" fmla="*/ 716280 h 1411233"/>
                      <a:gd name="connsiteX84" fmla="*/ 48568 w 1249680"/>
                      <a:gd name="connsiteY84" fmla="*/ 756737 h 1411233"/>
                      <a:gd name="connsiteX85" fmla="*/ 29527 w 1249680"/>
                      <a:gd name="connsiteY85" fmla="*/ 718344 h 1411233"/>
                      <a:gd name="connsiteX86" fmla="*/ 104473 w 1249680"/>
                      <a:gd name="connsiteY86" fmla="*/ 693138 h 1411233"/>
                      <a:gd name="connsiteX87" fmla="*/ 77629 w 1249680"/>
                      <a:gd name="connsiteY87" fmla="*/ 617855 h 1411233"/>
                      <a:gd name="connsiteX88" fmla="*/ 39683 w 1249680"/>
                      <a:gd name="connsiteY88" fmla="*/ 611505 h 1411233"/>
                      <a:gd name="connsiteX89" fmla="*/ 0 w 1249680"/>
                      <a:gd name="connsiteY89"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769139 w 1249680"/>
                      <a:gd name="connsiteY8" fmla="*/ 151155 h 1411233"/>
                      <a:gd name="connsiteX9" fmla="*/ 815970 w 1249680"/>
                      <a:gd name="connsiteY9" fmla="*/ 113824 h 1411233"/>
                      <a:gd name="connsiteX10" fmla="*/ 818674 w 1249680"/>
                      <a:gd name="connsiteY10" fmla="*/ 61913 h 1411233"/>
                      <a:gd name="connsiteX11" fmla="*/ 853916 w 1249680"/>
                      <a:gd name="connsiteY11" fmla="*/ 50482 h 1411233"/>
                      <a:gd name="connsiteX12" fmla="*/ 885349 w 1249680"/>
                      <a:gd name="connsiteY12" fmla="*/ 0 h 1411233"/>
                      <a:gd name="connsiteX13" fmla="*/ 937260 w 1249680"/>
                      <a:gd name="connsiteY13" fmla="*/ 0 h 1411233"/>
                      <a:gd name="connsiteX14" fmla="*/ 932974 w 1249680"/>
                      <a:gd name="connsiteY14" fmla="*/ 59531 h 1411233"/>
                      <a:gd name="connsiteX15" fmla="*/ 1013460 w 1249680"/>
                      <a:gd name="connsiteY15" fmla="*/ 99060 h 1411233"/>
                      <a:gd name="connsiteX16" fmla="*/ 971074 w 1249680"/>
                      <a:gd name="connsiteY16" fmla="*/ 177165 h 1411233"/>
                      <a:gd name="connsiteX17" fmla="*/ 1001077 w 1249680"/>
                      <a:gd name="connsiteY17" fmla="*/ 197644 h 1411233"/>
                      <a:gd name="connsiteX18" fmla="*/ 968369 w 1249680"/>
                      <a:gd name="connsiteY18" fmla="*/ 249555 h 1411233"/>
                      <a:gd name="connsiteX19" fmla="*/ 967740 w 1249680"/>
                      <a:gd name="connsiteY19" fmla="*/ 297180 h 1411233"/>
                      <a:gd name="connsiteX20" fmla="*/ 975360 w 1249680"/>
                      <a:gd name="connsiteY20" fmla="*/ 320040 h 1411233"/>
                      <a:gd name="connsiteX21" fmla="*/ 1023138 w 1249680"/>
                      <a:gd name="connsiteY21" fmla="*/ 349568 h 1411233"/>
                      <a:gd name="connsiteX22" fmla="*/ 1080611 w 1249680"/>
                      <a:gd name="connsiteY22" fmla="*/ 461388 h 1411233"/>
                      <a:gd name="connsiteX23" fmla="*/ 1106805 w 1249680"/>
                      <a:gd name="connsiteY23" fmla="*/ 403667 h 1411233"/>
                      <a:gd name="connsiteX24" fmla="*/ 1147211 w 1249680"/>
                      <a:gd name="connsiteY24" fmla="*/ 390148 h 1411233"/>
                      <a:gd name="connsiteX25" fmla="*/ 1134428 w 1249680"/>
                      <a:gd name="connsiteY25" fmla="*/ 400526 h 1411233"/>
                      <a:gd name="connsiteX26" fmla="*/ 1158716 w 1249680"/>
                      <a:gd name="connsiteY26" fmla="*/ 368142 h 1411233"/>
                      <a:gd name="connsiteX27" fmla="*/ 1173480 w 1249680"/>
                      <a:gd name="connsiteY27" fmla="*/ 441960 h 1411233"/>
                      <a:gd name="connsiteX28" fmla="*/ 1249680 w 1249680"/>
                      <a:gd name="connsiteY28" fmla="*/ 419100 h 1411233"/>
                      <a:gd name="connsiteX29" fmla="*/ 1216819 w 1249680"/>
                      <a:gd name="connsiteY29" fmla="*/ 481012 h 1411233"/>
                      <a:gd name="connsiteX30" fmla="*/ 1159193 w 1249680"/>
                      <a:gd name="connsiteY30" fmla="*/ 536734 h 1411233"/>
                      <a:gd name="connsiteX31" fmla="*/ 1094577 w 1249680"/>
                      <a:gd name="connsiteY31" fmla="*/ 621031 h 1411233"/>
                      <a:gd name="connsiteX32" fmla="*/ 1025843 w 1249680"/>
                      <a:gd name="connsiteY32" fmla="*/ 632460 h 1411233"/>
                      <a:gd name="connsiteX33" fmla="*/ 1023139 w 1249680"/>
                      <a:gd name="connsiteY33" fmla="*/ 754380 h 1411233"/>
                      <a:gd name="connsiteX34" fmla="*/ 980122 w 1249680"/>
                      <a:gd name="connsiteY34" fmla="*/ 807244 h 1411233"/>
                      <a:gd name="connsiteX35" fmla="*/ 1015995 w 1249680"/>
                      <a:gd name="connsiteY35" fmla="*/ 847249 h 1411233"/>
                      <a:gd name="connsiteX36" fmla="*/ 993933 w 1249680"/>
                      <a:gd name="connsiteY36" fmla="*/ 891063 h 1411233"/>
                      <a:gd name="connsiteX37" fmla="*/ 1018376 w 1249680"/>
                      <a:gd name="connsiteY37" fmla="*/ 947261 h 1411233"/>
                      <a:gd name="connsiteX38" fmla="*/ 1049179 w 1249680"/>
                      <a:gd name="connsiteY38" fmla="*/ 1024414 h 1411233"/>
                      <a:gd name="connsiteX39" fmla="*/ 1092041 w 1249680"/>
                      <a:gd name="connsiteY39" fmla="*/ 1055370 h 1411233"/>
                      <a:gd name="connsiteX40" fmla="*/ 1093470 w 1249680"/>
                      <a:gd name="connsiteY40" fmla="*/ 1161574 h 1411233"/>
                      <a:gd name="connsiteX41" fmla="*/ 1010127 w 1249680"/>
                      <a:gd name="connsiteY41" fmla="*/ 1155382 h 1411233"/>
                      <a:gd name="connsiteX42" fmla="*/ 1137439 w 1249680"/>
                      <a:gd name="connsiteY42" fmla="*/ 1211579 h 1411233"/>
                      <a:gd name="connsiteX43" fmla="*/ 1171098 w 1249680"/>
                      <a:gd name="connsiteY43" fmla="*/ 1251586 h 1411233"/>
                      <a:gd name="connsiteX44" fmla="*/ 1113626 w 1249680"/>
                      <a:gd name="connsiteY44" fmla="*/ 1373505 h 1411233"/>
                      <a:gd name="connsiteX45" fmla="*/ 1082516 w 1249680"/>
                      <a:gd name="connsiteY45" fmla="*/ 1361598 h 1411233"/>
                      <a:gd name="connsiteX46" fmla="*/ 1063466 w 1249680"/>
                      <a:gd name="connsiteY46" fmla="*/ 1390650 h 1411233"/>
                      <a:gd name="connsiteX47" fmla="*/ 1044570 w 1249680"/>
                      <a:gd name="connsiteY47" fmla="*/ 1359218 h 1411233"/>
                      <a:gd name="connsiteX48" fmla="*/ 918210 w 1249680"/>
                      <a:gd name="connsiteY48" fmla="*/ 1344930 h 1411233"/>
                      <a:gd name="connsiteX49" fmla="*/ 876097 w 1249680"/>
                      <a:gd name="connsiteY49" fmla="*/ 1307028 h 1411233"/>
                      <a:gd name="connsiteX50" fmla="*/ 821650 w 1249680"/>
                      <a:gd name="connsiteY50" fmla="*/ 1340540 h 1411233"/>
                      <a:gd name="connsiteX51" fmla="*/ 749071 w 1249680"/>
                      <a:gd name="connsiteY51" fmla="*/ 1357779 h 1411233"/>
                      <a:gd name="connsiteX52" fmla="*/ 623341 w 1249680"/>
                      <a:gd name="connsiteY52" fmla="*/ 1411233 h 1411233"/>
                      <a:gd name="connsiteX53" fmla="*/ 596895 w 1249680"/>
                      <a:gd name="connsiteY53" fmla="*/ 1375886 h 1411233"/>
                      <a:gd name="connsiteX54" fmla="*/ 391001 w 1249680"/>
                      <a:gd name="connsiteY54" fmla="*/ 1287303 h 1411233"/>
                      <a:gd name="connsiteX55" fmla="*/ 223038 w 1249680"/>
                      <a:gd name="connsiteY55" fmla="*/ 1230630 h 1411233"/>
                      <a:gd name="connsiteX56" fmla="*/ 127788 w 1249680"/>
                      <a:gd name="connsiteY56" fmla="*/ 1223486 h 1411233"/>
                      <a:gd name="connsiteX57" fmla="*/ 123026 w 1249680"/>
                      <a:gd name="connsiteY57" fmla="*/ 1156811 h 1411233"/>
                      <a:gd name="connsiteX58" fmla="*/ 134932 w 1249680"/>
                      <a:gd name="connsiteY58" fmla="*/ 1171098 h 1411233"/>
                      <a:gd name="connsiteX59" fmla="*/ 143351 w 1249680"/>
                      <a:gd name="connsiteY59" fmla="*/ 1202532 h 1411233"/>
                      <a:gd name="connsiteX60" fmla="*/ 180975 w 1249680"/>
                      <a:gd name="connsiteY60" fmla="*/ 1200626 h 1411233"/>
                      <a:gd name="connsiteX61" fmla="*/ 163354 w 1249680"/>
                      <a:gd name="connsiteY61" fmla="*/ 1141095 h 1411233"/>
                      <a:gd name="connsiteX62" fmla="*/ 234791 w 1249680"/>
                      <a:gd name="connsiteY62" fmla="*/ 1096804 h 1411233"/>
                      <a:gd name="connsiteX63" fmla="*/ 249232 w 1249680"/>
                      <a:gd name="connsiteY63" fmla="*/ 1180623 h 1411233"/>
                      <a:gd name="connsiteX64" fmla="*/ 277807 w 1249680"/>
                      <a:gd name="connsiteY64" fmla="*/ 1190149 h 1411233"/>
                      <a:gd name="connsiteX65" fmla="*/ 292417 w 1249680"/>
                      <a:gd name="connsiteY65" fmla="*/ 1068705 h 1411233"/>
                      <a:gd name="connsiteX66" fmla="*/ 323051 w 1249680"/>
                      <a:gd name="connsiteY66" fmla="*/ 1078230 h 1411233"/>
                      <a:gd name="connsiteX67" fmla="*/ 294476 w 1249680"/>
                      <a:gd name="connsiteY67" fmla="*/ 944880 h 1411233"/>
                      <a:gd name="connsiteX68" fmla="*/ 258758 w 1249680"/>
                      <a:gd name="connsiteY68" fmla="*/ 961549 h 1411233"/>
                      <a:gd name="connsiteX69" fmla="*/ 149220 w 1249680"/>
                      <a:gd name="connsiteY69" fmla="*/ 909162 h 1411233"/>
                      <a:gd name="connsiteX70" fmla="*/ 158745 w 1249680"/>
                      <a:gd name="connsiteY70" fmla="*/ 882967 h 1411233"/>
                      <a:gd name="connsiteX71" fmla="*/ 130765 w 1249680"/>
                      <a:gd name="connsiteY71" fmla="*/ 864017 h 1411233"/>
                      <a:gd name="connsiteX72" fmla="*/ 108738 w 1249680"/>
                      <a:gd name="connsiteY72" fmla="*/ 897255 h 1411233"/>
                      <a:gd name="connsiteX73" fmla="*/ 111120 w 1249680"/>
                      <a:gd name="connsiteY73" fmla="*/ 840105 h 1411233"/>
                      <a:gd name="connsiteX74" fmla="*/ 92070 w 1249680"/>
                      <a:gd name="connsiteY74" fmla="*/ 835343 h 1411233"/>
                      <a:gd name="connsiteX75" fmla="*/ 80163 w 1249680"/>
                      <a:gd name="connsiteY75" fmla="*/ 906780 h 1411233"/>
                      <a:gd name="connsiteX76" fmla="*/ 58732 w 1249680"/>
                      <a:gd name="connsiteY76" fmla="*/ 911543 h 1411233"/>
                      <a:gd name="connsiteX77" fmla="*/ 70639 w 1249680"/>
                      <a:gd name="connsiteY77" fmla="*/ 825817 h 1411233"/>
                      <a:gd name="connsiteX78" fmla="*/ 122872 w 1249680"/>
                      <a:gd name="connsiteY78" fmla="*/ 819626 h 1411233"/>
                      <a:gd name="connsiteX79" fmla="*/ 125407 w 1249680"/>
                      <a:gd name="connsiteY79" fmla="*/ 799623 h 1411233"/>
                      <a:gd name="connsiteX80" fmla="*/ 78581 w 1249680"/>
                      <a:gd name="connsiteY80" fmla="*/ 799624 h 1411233"/>
                      <a:gd name="connsiteX81" fmla="*/ 82867 w 1249680"/>
                      <a:gd name="connsiteY81" fmla="*/ 761047 h 1411233"/>
                      <a:gd name="connsiteX82" fmla="*/ 142076 w 1249680"/>
                      <a:gd name="connsiteY82" fmla="*/ 742474 h 1411233"/>
                      <a:gd name="connsiteX83" fmla="*/ 130169 w 1249680"/>
                      <a:gd name="connsiteY83" fmla="*/ 716280 h 1411233"/>
                      <a:gd name="connsiteX84" fmla="*/ 48568 w 1249680"/>
                      <a:gd name="connsiteY84" fmla="*/ 756737 h 1411233"/>
                      <a:gd name="connsiteX85" fmla="*/ 29527 w 1249680"/>
                      <a:gd name="connsiteY85" fmla="*/ 718344 h 1411233"/>
                      <a:gd name="connsiteX86" fmla="*/ 104473 w 1249680"/>
                      <a:gd name="connsiteY86" fmla="*/ 693138 h 1411233"/>
                      <a:gd name="connsiteX87" fmla="*/ 77629 w 1249680"/>
                      <a:gd name="connsiteY87" fmla="*/ 617855 h 1411233"/>
                      <a:gd name="connsiteX88" fmla="*/ 39683 w 1249680"/>
                      <a:gd name="connsiteY88" fmla="*/ 611505 h 1411233"/>
                      <a:gd name="connsiteX89" fmla="*/ 0 w 1249680"/>
                      <a:gd name="connsiteY89"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587370 w 1249680"/>
                      <a:gd name="connsiteY7" fmla="*/ 154305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594514 w 1249680"/>
                      <a:gd name="connsiteY7" fmla="*/ 140018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28111 h 1411233"/>
                      <a:gd name="connsiteX7" fmla="*/ 594514 w 1249680"/>
                      <a:gd name="connsiteY7" fmla="*/ 140018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78155 w 1249680"/>
                      <a:gd name="connsiteY5" fmla="*/ 250031 h 1411233"/>
                      <a:gd name="connsiteX6" fmla="*/ 533400 w 1249680"/>
                      <a:gd name="connsiteY6" fmla="*/ 128111 h 1411233"/>
                      <a:gd name="connsiteX7" fmla="*/ 594514 w 1249680"/>
                      <a:gd name="connsiteY7" fmla="*/ 140018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402907 w 1249680"/>
                      <a:gd name="connsiteY4" fmla="*/ 290512 h 1411233"/>
                      <a:gd name="connsiteX5" fmla="*/ 478155 w 1249680"/>
                      <a:gd name="connsiteY5" fmla="*/ 250031 h 1411233"/>
                      <a:gd name="connsiteX6" fmla="*/ 533400 w 1249680"/>
                      <a:gd name="connsiteY6" fmla="*/ 128111 h 1411233"/>
                      <a:gd name="connsiteX7" fmla="*/ 594514 w 1249680"/>
                      <a:gd name="connsiteY7" fmla="*/ 140018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65284 w 1249680"/>
                      <a:gd name="connsiteY3" fmla="*/ 268605 h 1411233"/>
                      <a:gd name="connsiteX4" fmla="*/ 402907 w 1249680"/>
                      <a:gd name="connsiteY4" fmla="*/ 290512 h 1411233"/>
                      <a:gd name="connsiteX5" fmla="*/ 478155 w 1249680"/>
                      <a:gd name="connsiteY5" fmla="*/ 250031 h 1411233"/>
                      <a:gd name="connsiteX6" fmla="*/ 533400 w 1249680"/>
                      <a:gd name="connsiteY6" fmla="*/ 128111 h 1411233"/>
                      <a:gd name="connsiteX7" fmla="*/ 594514 w 1249680"/>
                      <a:gd name="connsiteY7" fmla="*/ 140018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49680"/>
                      <a:gd name="connsiteY0" fmla="*/ 541020 h 1411233"/>
                      <a:gd name="connsiteX1" fmla="*/ 259080 w 1249680"/>
                      <a:gd name="connsiteY1" fmla="*/ 381000 h 1411233"/>
                      <a:gd name="connsiteX2" fmla="*/ 280987 w 1249680"/>
                      <a:gd name="connsiteY2" fmla="*/ 271462 h 1411233"/>
                      <a:gd name="connsiteX3" fmla="*/ 365284 w 1249680"/>
                      <a:gd name="connsiteY3" fmla="*/ 268605 h 1411233"/>
                      <a:gd name="connsiteX4" fmla="*/ 402907 w 1249680"/>
                      <a:gd name="connsiteY4" fmla="*/ 290512 h 1411233"/>
                      <a:gd name="connsiteX5" fmla="*/ 478155 w 1249680"/>
                      <a:gd name="connsiteY5" fmla="*/ 250031 h 1411233"/>
                      <a:gd name="connsiteX6" fmla="*/ 533400 w 1249680"/>
                      <a:gd name="connsiteY6" fmla="*/ 128111 h 1411233"/>
                      <a:gd name="connsiteX7" fmla="*/ 594514 w 1249680"/>
                      <a:gd name="connsiteY7" fmla="*/ 140018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04981 w 1233011"/>
                      <a:gd name="connsiteY51" fmla="*/ 1340540 h 1411233"/>
                      <a:gd name="connsiteX52" fmla="*/ 732402 w 1233011"/>
                      <a:gd name="connsiteY52" fmla="*/ 1357779 h 1411233"/>
                      <a:gd name="connsiteX53" fmla="*/ 606672 w 1233011"/>
                      <a:gd name="connsiteY53" fmla="*/ 1411233 h 1411233"/>
                      <a:gd name="connsiteX54" fmla="*/ 580226 w 1233011"/>
                      <a:gd name="connsiteY54" fmla="*/ 1375886 h 1411233"/>
                      <a:gd name="connsiteX55" fmla="*/ 374332 w 1233011"/>
                      <a:gd name="connsiteY55" fmla="*/ 1287303 h 1411233"/>
                      <a:gd name="connsiteX56" fmla="*/ 206369 w 1233011"/>
                      <a:gd name="connsiteY56" fmla="*/ 1230630 h 1411233"/>
                      <a:gd name="connsiteX57" fmla="*/ 111119 w 1233011"/>
                      <a:gd name="connsiteY57" fmla="*/ 1223486 h 1411233"/>
                      <a:gd name="connsiteX58" fmla="*/ 106357 w 1233011"/>
                      <a:gd name="connsiteY58" fmla="*/ 1156811 h 1411233"/>
                      <a:gd name="connsiteX59" fmla="*/ 118263 w 1233011"/>
                      <a:gd name="connsiteY59" fmla="*/ 1171098 h 1411233"/>
                      <a:gd name="connsiteX60" fmla="*/ 126682 w 1233011"/>
                      <a:gd name="connsiteY60" fmla="*/ 1202532 h 1411233"/>
                      <a:gd name="connsiteX61" fmla="*/ 164306 w 1233011"/>
                      <a:gd name="connsiteY61" fmla="*/ 1200626 h 1411233"/>
                      <a:gd name="connsiteX62" fmla="*/ 146685 w 1233011"/>
                      <a:gd name="connsiteY62" fmla="*/ 1141095 h 1411233"/>
                      <a:gd name="connsiteX63" fmla="*/ 218122 w 1233011"/>
                      <a:gd name="connsiteY63" fmla="*/ 1096804 h 1411233"/>
                      <a:gd name="connsiteX64" fmla="*/ 232563 w 1233011"/>
                      <a:gd name="connsiteY64" fmla="*/ 1180623 h 1411233"/>
                      <a:gd name="connsiteX65" fmla="*/ 261138 w 1233011"/>
                      <a:gd name="connsiteY65" fmla="*/ 1190149 h 1411233"/>
                      <a:gd name="connsiteX66" fmla="*/ 275748 w 1233011"/>
                      <a:gd name="connsiteY66" fmla="*/ 1068705 h 1411233"/>
                      <a:gd name="connsiteX67" fmla="*/ 306382 w 1233011"/>
                      <a:gd name="connsiteY67" fmla="*/ 1078230 h 1411233"/>
                      <a:gd name="connsiteX68" fmla="*/ 277807 w 1233011"/>
                      <a:gd name="connsiteY68" fmla="*/ 944880 h 1411233"/>
                      <a:gd name="connsiteX69" fmla="*/ 242089 w 1233011"/>
                      <a:gd name="connsiteY69" fmla="*/ 961549 h 1411233"/>
                      <a:gd name="connsiteX70" fmla="*/ 132551 w 1233011"/>
                      <a:gd name="connsiteY70" fmla="*/ 909162 h 1411233"/>
                      <a:gd name="connsiteX71" fmla="*/ 142076 w 1233011"/>
                      <a:gd name="connsiteY71" fmla="*/ 882967 h 1411233"/>
                      <a:gd name="connsiteX72" fmla="*/ 114096 w 1233011"/>
                      <a:gd name="connsiteY72" fmla="*/ 864017 h 1411233"/>
                      <a:gd name="connsiteX73" fmla="*/ 92069 w 1233011"/>
                      <a:gd name="connsiteY73" fmla="*/ 897255 h 1411233"/>
                      <a:gd name="connsiteX74" fmla="*/ 94451 w 1233011"/>
                      <a:gd name="connsiteY74" fmla="*/ 840105 h 1411233"/>
                      <a:gd name="connsiteX75" fmla="*/ 75401 w 1233011"/>
                      <a:gd name="connsiteY75" fmla="*/ 835343 h 1411233"/>
                      <a:gd name="connsiteX76" fmla="*/ 63494 w 1233011"/>
                      <a:gd name="connsiteY76" fmla="*/ 906780 h 1411233"/>
                      <a:gd name="connsiteX77" fmla="*/ 42063 w 1233011"/>
                      <a:gd name="connsiteY77" fmla="*/ 911543 h 1411233"/>
                      <a:gd name="connsiteX78" fmla="*/ 53970 w 1233011"/>
                      <a:gd name="connsiteY78" fmla="*/ 825817 h 1411233"/>
                      <a:gd name="connsiteX79" fmla="*/ 106203 w 1233011"/>
                      <a:gd name="connsiteY79" fmla="*/ 819626 h 1411233"/>
                      <a:gd name="connsiteX80" fmla="*/ 108738 w 1233011"/>
                      <a:gd name="connsiteY80" fmla="*/ 799623 h 1411233"/>
                      <a:gd name="connsiteX81" fmla="*/ 61912 w 1233011"/>
                      <a:gd name="connsiteY81" fmla="*/ 799624 h 1411233"/>
                      <a:gd name="connsiteX82" fmla="*/ 66198 w 1233011"/>
                      <a:gd name="connsiteY82" fmla="*/ 761047 h 1411233"/>
                      <a:gd name="connsiteX83" fmla="*/ 125407 w 1233011"/>
                      <a:gd name="connsiteY83" fmla="*/ 742474 h 1411233"/>
                      <a:gd name="connsiteX84" fmla="*/ 113500 w 1233011"/>
                      <a:gd name="connsiteY84" fmla="*/ 716280 h 1411233"/>
                      <a:gd name="connsiteX85" fmla="*/ 31899 w 1233011"/>
                      <a:gd name="connsiteY85" fmla="*/ 756737 h 1411233"/>
                      <a:gd name="connsiteX86" fmla="*/ 12858 w 1233011"/>
                      <a:gd name="connsiteY86" fmla="*/ 718344 h 1411233"/>
                      <a:gd name="connsiteX87" fmla="*/ 87804 w 1233011"/>
                      <a:gd name="connsiteY87" fmla="*/ 693138 h 1411233"/>
                      <a:gd name="connsiteX88" fmla="*/ 60960 w 1233011"/>
                      <a:gd name="connsiteY88" fmla="*/ 617855 h 1411233"/>
                      <a:gd name="connsiteX89" fmla="*/ 23014 w 1233011"/>
                      <a:gd name="connsiteY89" fmla="*/ 611505 h 1411233"/>
                      <a:gd name="connsiteX90" fmla="*/ 0 w 1233011"/>
                      <a:gd name="connsiteY90"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04981 w 1233011"/>
                      <a:gd name="connsiteY51" fmla="*/ 1340540 h 1411233"/>
                      <a:gd name="connsiteX52" fmla="*/ 732402 w 1233011"/>
                      <a:gd name="connsiteY52" fmla="*/ 1357779 h 1411233"/>
                      <a:gd name="connsiteX53" fmla="*/ 606672 w 1233011"/>
                      <a:gd name="connsiteY53" fmla="*/ 1411233 h 1411233"/>
                      <a:gd name="connsiteX54" fmla="*/ 580226 w 1233011"/>
                      <a:gd name="connsiteY54" fmla="*/ 1375886 h 1411233"/>
                      <a:gd name="connsiteX55" fmla="*/ 374332 w 1233011"/>
                      <a:gd name="connsiteY55" fmla="*/ 1287303 h 1411233"/>
                      <a:gd name="connsiteX56" fmla="*/ 206369 w 1233011"/>
                      <a:gd name="connsiteY56" fmla="*/ 1230630 h 1411233"/>
                      <a:gd name="connsiteX57" fmla="*/ 111119 w 1233011"/>
                      <a:gd name="connsiteY57" fmla="*/ 1223486 h 1411233"/>
                      <a:gd name="connsiteX58" fmla="*/ 106357 w 1233011"/>
                      <a:gd name="connsiteY58" fmla="*/ 1156811 h 1411233"/>
                      <a:gd name="connsiteX59" fmla="*/ 118263 w 1233011"/>
                      <a:gd name="connsiteY59" fmla="*/ 1171098 h 1411233"/>
                      <a:gd name="connsiteX60" fmla="*/ 126682 w 1233011"/>
                      <a:gd name="connsiteY60" fmla="*/ 1202532 h 1411233"/>
                      <a:gd name="connsiteX61" fmla="*/ 164306 w 1233011"/>
                      <a:gd name="connsiteY61" fmla="*/ 1200626 h 1411233"/>
                      <a:gd name="connsiteX62" fmla="*/ 146685 w 1233011"/>
                      <a:gd name="connsiteY62" fmla="*/ 1141095 h 1411233"/>
                      <a:gd name="connsiteX63" fmla="*/ 218122 w 1233011"/>
                      <a:gd name="connsiteY63" fmla="*/ 1096804 h 1411233"/>
                      <a:gd name="connsiteX64" fmla="*/ 232563 w 1233011"/>
                      <a:gd name="connsiteY64" fmla="*/ 1180623 h 1411233"/>
                      <a:gd name="connsiteX65" fmla="*/ 261138 w 1233011"/>
                      <a:gd name="connsiteY65" fmla="*/ 1190149 h 1411233"/>
                      <a:gd name="connsiteX66" fmla="*/ 275748 w 1233011"/>
                      <a:gd name="connsiteY66" fmla="*/ 1068705 h 1411233"/>
                      <a:gd name="connsiteX67" fmla="*/ 306382 w 1233011"/>
                      <a:gd name="connsiteY67" fmla="*/ 1078230 h 1411233"/>
                      <a:gd name="connsiteX68" fmla="*/ 277807 w 1233011"/>
                      <a:gd name="connsiteY68" fmla="*/ 944880 h 1411233"/>
                      <a:gd name="connsiteX69" fmla="*/ 242089 w 1233011"/>
                      <a:gd name="connsiteY69" fmla="*/ 961549 h 1411233"/>
                      <a:gd name="connsiteX70" fmla="*/ 132551 w 1233011"/>
                      <a:gd name="connsiteY70" fmla="*/ 909162 h 1411233"/>
                      <a:gd name="connsiteX71" fmla="*/ 142076 w 1233011"/>
                      <a:gd name="connsiteY71" fmla="*/ 882967 h 1411233"/>
                      <a:gd name="connsiteX72" fmla="*/ 114096 w 1233011"/>
                      <a:gd name="connsiteY72" fmla="*/ 864017 h 1411233"/>
                      <a:gd name="connsiteX73" fmla="*/ 92069 w 1233011"/>
                      <a:gd name="connsiteY73" fmla="*/ 897255 h 1411233"/>
                      <a:gd name="connsiteX74" fmla="*/ 94451 w 1233011"/>
                      <a:gd name="connsiteY74" fmla="*/ 840105 h 1411233"/>
                      <a:gd name="connsiteX75" fmla="*/ 75401 w 1233011"/>
                      <a:gd name="connsiteY75" fmla="*/ 835343 h 1411233"/>
                      <a:gd name="connsiteX76" fmla="*/ 63494 w 1233011"/>
                      <a:gd name="connsiteY76" fmla="*/ 906780 h 1411233"/>
                      <a:gd name="connsiteX77" fmla="*/ 42063 w 1233011"/>
                      <a:gd name="connsiteY77" fmla="*/ 911543 h 1411233"/>
                      <a:gd name="connsiteX78" fmla="*/ 53970 w 1233011"/>
                      <a:gd name="connsiteY78" fmla="*/ 825817 h 1411233"/>
                      <a:gd name="connsiteX79" fmla="*/ 106203 w 1233011"/>
                      <a:gd name="connsiteY79" fmla="*/ 819626 h 1411233"/>
                      <a:gd name="connsiteX80" fmla="*/ 108738 w 1233011"/>
                      <a:gd name="connsiteY80" fmla="*/ 799623 h 1411233"/>
                      <a:gd name="connsiteX81" fmla="*/ 61912 w 1233011"/>
                      <a:gd name="connsiteY81" fmla="*/ 799624 h 1411233"/>
                      <a:gd name="connsiteX82" fmla="*/ 66198 w 1233011"/>
                      <a:gd name="connsiteY82" fmla="*/ 761047 h 1411233"/>
                      <a:gd name="connsiteX83" fmla="*/ 125407 w 1233011"/>
                      <a:gd name="connsiteY83" fmla="*/ 742474 h 1411233"/>
                      <a:gd name="connsiteX84" fmla="*/ 113500 w 1233011"/>
                      <a:gd name="connsiteY84" fmla="*/ 716280 h 1411233"/>
                      <a:gd name="connsiteX85" fmla="*/ 31899 w 1233011"/>
                      <a:gd name="connsiteY85" fmla="*/ 756737 h 1411233"/>
                      <a:gd name="connsiteX86" fmla="*/ 12858 w 1233011"/>
                      <a:gd name="connsiteY86" fmla="*/ 718344 h 1411233"/>
                      <a:gd name="connsiteX87" fmla="*/ 87804 w 1233011"/>
                      <a:gd name="connsiteY87" fmla="*/ 693138 h 1411233"/>
                      <a:gd name="connsiteX88" fmla="*/ 60960 w 1233011"/>
                      <a:gd name="connsiteY88" fmla="*/ 617855 h 1411233"/>
                      <a:gd name="connsiteX89" fmla="*/ 34920 w 1233011"/>
                      <a:gd name="connsiteY89" fmla="*/ 604361 h 1411233"/>
                      <a:gd name="connsiteX90" fmla="*/ 0 w 1233011"/>
                      <a:gd name="connsiteY90"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32638 w 1233011"/>
                      <a:gd name="connsiteY51" fmla="*/ 1321118 h 1411233"/>
                      <a:gd name="connsiteX52" fmla="*/ 804981 w 1233011"/>
                      <a:gd name="connsiteY52" fmla="*/ 134054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77807 w 1233011"/>
                      <a:gd name="connsiteY69" fmla="*/ 944880 h 1411233"/>
                      <a:gd name="connsiteX70" fmla="*/ 242089 w 1233011"/>
                      <a:gd name="connsiteY70" fmla="*/ 961549 h 1411233"/>
                      <a:gd name="connsiteX71" fmla="*/ 132551 w 1233011"/>
                      <a:gd name="connsiteY71" fmla="*/ 909162 h 1411233"/>
                      <a:gd name="connsiteX72" fmla="*/ 142076 w 1233011"/>
                      <a:gd name="connsiteY72" fmla="*/ 882967 h 1411233"/>
                      <a:gd name="connsiteX73" fmla="*/ 114096 w 1233011"/>
                      <a:gd name="connsiteY73" fmla="*/ 864017 h 1411233"/>
                      <a:gd name="connsiteX74" fmla="*/ 92069 w 1233011"/>
                      <a:gd name="connsiteY74" fmla="*/ 897255 h 1411233"/>
                      <a:gd name="connsiteX75" fmla="*/ 94451 w 1233011"/>
                      <a:gd name="connsiteY75" fmla="*/ 840105 h 1411233"/>
                      <a:gd name="connsiteX76" fmla="*/ 75401 w 1233011"/>
                      <a:gd name="connsiteY76" fmla="*/ 835343 h 1411233"/>
                      <a:gd name="connsiteX77" fmla="*/ 63494 w 1233011"/>
                      <a:gd name="connsiteY77" fmla="*/ 906780 h 1411233"/>
                      <a:gd name="connsiteX78" fmla="*/ 42063 w 1233011"/>
                      <a:gd name="connsiteY78" fmla="*/ 911543 h 1411233"/>
                      <a:gd name="connsiteX79" fmla="*/ 53970 w 1233011"/>
                      <a:gd name="connsiteY79" fmla="*/ 825817 h 1411233"/>
                      <a:gd name="connsiteX80" fmla="*/ 106203 w 1233011"/>
                      <a:gd name="connsiteY80" fmla="*/ 819626 h 1411233"/>
                      <a:gd name="connsiteX81" fmla="*/ 108738 w 1233011"/>
                      <a:gd name="connsiteY81" fmla="*/ 799623 h 1411233"/>
                      <a:gd name="connsiteX82" fmla="*/ 61912 w 1233011"/>
                      <a:gd name="connsiteY82" fmla="*/ 799624 h 1411233"/>
                      <a:gd name="connsiteX83" fmla="*/ 66198 w 1233011"/>
                      <a:gd name="connsiteY83" fmla="*/ 761047 h 1411233"/>
                      <a:gd name="connsiteX84" fmla="*/ 125407 w 1233011"/>
                      <a:gd name="connsiteY84" fmla="*/ 742474 h 1411233"/>
                      <a:gd name="connsiteX85" fmla="*/ 113500 w 1233011"/>
                      <a:gd name="connsiteY85" fmla="*/ 716280 h 1411233"/>
                      <a:gd name="connsiteX86" fmla="*/ 31899 w 1233011"/>
                      <a:gd name="connsiteY86" fmla="*/ 756737 h 1411233"/>
                      <a:gd name="connsiteX87" fmla="*/ 12858 w 1233011"/>
                      <a:gd name="connsiteY87" fmla="*/ 718344 h 1411233"/>
                      <a:gd name="connsiteX88" fmla="*/ 87804 w 1233011"/>
                      <a:gd name="connsiteY88" fmla="*/ 693138 h 1411233"/>
                      <a:gd name="connsiteX89" fmla="*/ 60960 w 1233011"/>
                      <a:gd name="connsiteY89" fmla="*/ 617855 h 1411233"/>
                      <a:gd name="connsiteX90" fmla="*/ 34920 w 1233011"/>
                      <a:gd name="connsiteY90" fmla="*/ 604361 h 1411233"/>
                      <a:gd name="connsiteX91" fmla="*/ 0 w 1233011"/>
                      <a:gd name="connsiteY91"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32638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77807 w 1233011"/>
                      <a:gd name="connsiteY69" fmla="*/ 944880 h 1411233"/>
                      <a:gd name="connsiteX70" fmla="*/ 242089 w 1233011"/>
                      <a:gd name="connsiteY70" fmla="*/ 961549 h 1411233"/>
                      <a:gd name="connsiteX71" fmla="*/ 132551 w 1233011"/>
                      <a:gd name="connsiteY71" fmla="*/ 909162 h 1411233"/>
                      <a:gd name="connsiteX72" fmla="*/ 142076 w 1233011"/>
                      <a:gd name="connsiteY72" fmla="*/ 882967 h 1411233"/>
                      <a:gd name="connsiteX73" fmla="*/ 114096 w 1233011"/>
                      <a:gd name="connsiteY73" fmla="*/ 864017 h 1411233"/>
                      <a:gd name="connsiteX74" fmla="*/ 92069 w 1233011"/>
                      <a:gd name="connsiteY74" fmla="*/ 897255 h 1411233"/>
                      <a:gd name="connsiteX75" fmla="*/ 94451 w 1233011"/>
                      <a:gd name="connsiteY75" fmla="*/ 840105 h 1411233"/>
                      <a:gd name="connsiteX76" fmla="*/ 75401 w 1233011"/>
                      <a:gd name="connsiteY76" fmla="*/ 835343 h 1411233"/>
                      <a:gd name="connsiteX77" fmla="*/ 63494 w 1233011"/>
                      <a:gd name="connsiteY77" fmla="*/ 906780 h 1411233"/>
                      <a:gd name="connsiteX78" fmla="*/ 42063 w 1233011"/>
                      <a:gd name="connsiteY78" fmla="*/ 911543 h 1411233"/>
                      <a:gd name="connsiteX79" fmla="*/ 53970 w 1233011"/>
                      <a:gd name="connsiteY79" fmla="*/ 825817 h 1411233"/>
                      <a:gd name="connsiteX80" fmla="*/ 106203 w 1233011"/>
                      <a:gd name="connsiteY80" fmla="*/ 819626 h 1411233"/>
                      <a:gd name="connsiteX81" fmla="*/ 108738 w 1233011"/>
                      <a:gd name="connsiteY81" fmla="*/ 799623 h 1411233"/>
                      <a:gd name="connsiteX82" fmla="*/ 61912 w 1233011"/>
                      <a:gd name="connsiteY82" fmla="*/ 799624 h 1411233"/>
                      <a:gd name="connsiteX83" fmla="*/ 66198 w 1233011"/>
                      <a:gd name="connsiteY83" fmla="*/ 761047 h 1411233"/>
                      <a:gd name="connsiteX84" fmla="*/ 125407 w 1233011"/>
                      <a:gd name="connsiteY84" fmla="*/ 742474 h 1411233"/>
                      <a:gd name="connsiteX85" fmla="*/ 113500 w 1233011"/>
                      <a:gd name="connsiteY85" fmla="*/ 716280 h 1411233"/>
                      <a:gd name="connsiteX86" fmla="*/ 31899 w 1233011"/>
                      <a:gd name="connsiteY86" fmla="*/ 756737 h 1411233"/>
                      <a:gd name="connsiteX87" fmla="*/ 12858 w 1233011"/>
                      <a:gd name="connsiteY87" fmla="*/ 718344 h 1411233"/>
                      <a:gd name="connsiteX88" fmla="*/ 87804 w 1233011"/>
                      <a:gd name="connsiteY88" fmla="*/ 693138 h 1411233"/>
                      <a:gd name="connsiteX89" fmla="*/ 60960 w 1233011"/>
                      <a:gd name="connsiteY89" fmla="*/ 617855 h 1411233"/>
                      <a:gd name="connsiteX90" fmla="*/ 34920 w 1233011"/>
                      <a:gd name="connsiteY90" fmla="*/ 604361 h 1411233"/>
                      <a:gd name="connsiteX91" fmla="*/ 0 w 1233011"/>
                      <a:gd name="connsiteY91"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77807 w 1233011"/>
                      <a:gd name="connsiteY69" fmla="*/ 944880 h 1411233"/>
                      <a:gd name="connsiteX70" fmla="*/ 242089 w 1233011"/>
                      <a:gd name="connsiteY70" fmla="*/ 961549 h 1411233"/>
                      <a:gd name="connsiteX71" fmla="*/ 132551 w 1233011"/>
                      <a:gd name="connsiteY71" fmla="*/ 909162 h 1411233"/>
                      <a:gd name="connsiteX72" fmla="*/ 142076 w 1233011"/>
                      <a:gd name="connsiteY72" fmla="*/ 882967 h 1411233"/>
                      <a:gd name="connsiteX73" fmla="*/ 114096 w 1233011"/>
                      <a:gd name="connsiteY73" fmla="*/ 864017 h 1411233"/>
                      <a:gd name="connsiteX74" fmla="*/ 92069 w 1233011"/>
                      <a:gd name="connsiteY74" fmla="*/ 897255 h 1411233"/>
                      <a:gd name="connsiteX75" fmla="*/ 94451 w 1233011"/>
                      <a:gd name="connsiteY75" fmla="*/ 840105 h 1411233"/>
                      <a:gd name="connsiteX76" fmla="*/ 75401 w 1233011"/>
                      <a:gd name="connsiteY76" fmla="*/ 835343 h 1411233"/>
                      <a:gd name="connsiteX77" fmla="*/ 63494 w 1233011"/>
                      <a:gd name="connsiteY77" fmla="*/ 906780 h 1411233"/>
                      <a:gd name="connsiteX78" fmla="*/ 42063 w 1233011"/>
                      <a:gd name="connsiteY78" fmla="*/ 911543 h 1411233"/>
                      <a:gd name="connsiteX79" fmla="*/ 53970 w 1233011"/>
                      <a:gd name="connsiteY79" fmla="*/ 825817 h 1411233"/>
                      <a:gd name="connsiteX80" fmla="*/ 106203 w 1233011"/>
                      <a:gd name="connsiteY80" fmla="*/ 819626 h 1411233"/>
                      <a:gd name="connsiteX81" fmla="*/ 108738 w 1233011"/>
                      <a:gd name="connsiteY81" fmla="*/ 799623 h 1411233"/>
                      <a:gd name="connsiteX82" fmla="*/ 61912 w 1233011"/>
                      <a:gd name="connsiteY82" fmla="*/ 799624 h 1411233"/>
                      <a:gd name="connsiteX83" fmla="*/ 66198 w 1233011"/>
                      <a:gd name="connsiteY83" fmla="*/ 761047 h 1411233"/>
                      <a:gd name="connsiteX84" fmla="*/ 125407 w 1233011"/>
                      <a:gd name="connsiteY84" fmla="*/ 742474 h 1411233"/>
                      <a:gd name="connsiteX85" fmla="*/ 113500 w 1233011"/>
                      <a:gd name="connsiteY85" fmla="*/ 716280 h 1411233"/>
                      <a:gd name="connsiteX86" fmla="*/ 31899 w 1233011"/>
                      <a:gd name="connsiteY86" fmla="*/ 756737 h 1411233"/>
                      <a:gd name="connsiteX87" fmla="*/ 12858 w 1233011"/>
                      <a:gd name="connsiteY87" fmla="*/ 718344 h 1411233"/>
                      <a:gd name="connsiteX88" fmla="*/ 87804 w 1233011"/>
                      <a:gd name="connsiteY88" fmla="*/ 693138 h 1411233"/>
                      <a:gd name="connsiteX89" fmla="*/ 60960 w 1233011"/>
                      <a:gd name="connsiteY89" fmla="*/ 617855 h 1411233"/>
                      <a:gd name="connsiteX90" fmla="*/ 34920 w 1233011"/>
                      <a:gd name="connsiteY90" fmla="*/ 604361 h 1411233"/>
                      <a:gd name="connsiteX91" fmla="*/ 0 w 1233011"/>
                      <a:gd name="connsiteY91"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77807 w 1233011"/>
                      <a:gd name="connsiteY69" fmla="*/ 944880 h 1411233"/>
                      <a:gd name="connsiteX70" fmla="*/ 242089 w 1233011"/>
                      <a:gd name="connsiteY70" fmla="*/ 961549 h 1411233"/>
                      <a:gd name="connsiteX71" fmla="*/ 161126 w 1233011"/>
                      <a:gd name="connsiteY71" fmla="*/ 923449 h 1411233"/>
                      <a:gd name="connsiteX72" fmla="*/ 132551 w 1233011"/>
                      <a:gd name="connsiteY72" fmla="*/ 909162 h 1411233"/>
                      <a:gd name="connsiteX73" fmla="*/ 142076 w 1233011"/>
                      <a:gd name="connsiteY73" fmla="*/ 882967 h 1411233"/>
                      <a:gd name="connsiteX74" fmla="*/ 114096 w 1233011"/>
                      <a:gd name="connsiteY74" fmla="*/ 864017 h 1411233"/>
                      <a:gd name="connsiteX75" fmla="*/ 92069 w 1233011"/>
                      <a:gd name="connsiteY75" fmla="*/ 897255 h 1411233"/>
                      <a:gd name="connsiteX76" fmla="*/ 94451 w 1233011"/>
                      <a:gd name="connsiteY76" fmla="*/ 840105 h 1411233"/>
                      <a:gd name="connsiteX77" fmla="*/ 75401 w 1233011"/>
                      <a:gd name="connsiteY77" fmla="*/ 835343 h 1411233"/>
                      <a:gd name="connsiteX78" fmla="*/ 63494 w 1233011"/>
                      <a:gd name="connsiteY78" fmla="*/ 906780 h 1411233"/>
                      <a:gd name="connsiteX79" fmla="*/ 42063 w 1233011"/>
                      <a:gd name="connsiteY79" fmla="*/ 911543 h 1411233"/>
                      <a:gd name="connsiteX80" fmla="*/ 53970 w 1233011"/>
                      <a:gd name="connsiteY80" fmla="*/ 825817 h 1411233"/>
                      <a:gd name="connsiteX81" fmla="*/ 106203 w 1233011"/>
                      <a:gd name="connsiteY81" fmla="*/ 819626 h 1411233"/>
                      <a:gd name="connsiteX82" fmla="*/ 108738 w 1233011"/>
                      <a:gd name="connsiteY82" fmla="*/ 799623 h 1411233"/>
                      <a:gd name="connsiteX83" fmla="*/ 61912 w 1233011"/>
                      <a:gd name="connsiteY83" fmla="*/ 799624 h 1411233"/>
                      <a:gd name="connsiteX84" fmla="*/ 66198 w 1233011"/>
                      <a:gd name="connsiteY84" fmla="*/ 761047 h 1411233"/>
                      <a:gd name="connsiteX85" fmla="*/ 125407 w 1233011"/>
                      <a:gd name="connsiteY85" fmla="*/ 742474 h 1411233"/>
                      <a:gd name="connsiteX86" fmla="*/ 113500 w 1233011"/>
                      <a:gd name="connsiteY86" fmla="*/ 716280 h 1411233"/>
                      <a:gd name="connsiteX87" fmla="*/ 31899 w 1233011"/>
                      <a:gd name="connsiteY87" fmla="*/ 756737 h 1411233"/>
                      <a:gd name="connsiteX88" fmla="*/ 12858 w 1233011"/>
                      <a:gd name="connsiteY88" fmla="*/ 718344 h 1411233"/>
                      <a:gd name="connsiteX89" fmla="*/ 87804 w 1233011"/>
                      <a:gd name="connsiteY89" fmla="*/ 693138 h 1411233"/>
                      <a:gd name="connsiteX90" fmla="*/ 60960 w 1233011"/>
                      <a:gd name="connsiteY90" fmla="*/ 617855 h 1411233"/>
                      <a:gd name="connsiteX91" fmla="*/ 34920 w 1233011"/>
                      <a:gd name="connsiteY91" fmla="*/ 604361 h 1411233"/>
                      <a:gd name="connsiteX92" fmla="*/ 0 w 1233011"/>
                      <a:gd name="connsiteY92"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77807 w 1233011"/>
                      <a:gd name="connsiteY69" fmla="*/ 944880 h 1411233"/>
                      <a:gd name="connsiteX70" fmla="*/ 242089 w 1233011"/>
                      <a:gd name="connsiteY70" fmla="*/ 961549 h 1411233"/>
                      <a:gd name="connsiteX71" fmla="*/ 218276 w 1233011"/>
                      <a:gd name="connsiteY71" fmla="*/ 952024 h 1411233"/>
                      <a:gd name="connsiteX72" fmla="*/ 161126 w 1233011"/>
                      <a:gd name="connsiteY72" fmla="*/ 923449 h 1411233"/>
                      <a:gd name="connsiteX73" fmla="*/ 132551 w 1233011"/>
                      <a:gd name="connsiteY73" fmla="*/ 909162 h 1411233"/>
                      <a:gd name="connsiteX74" fmla="*/ 142076 w 1233011"/>
                      <a:gd name="connsiteY74" fmla="*/ 882967 h 1411233"/>
                      <a:gd name="connsiteX75" fmla="*/ 114096 w 1233011"/>
                      <a:gd name="connsiteY75" fmla="*/ 864017 h 1411233"/>
                      <a:gd name="connsiteX76" fmla="*/ 92069 w 1233011"/>
                      <a:gd name="connsiteY76" fmla="*/ 897255 h 1411233"/>
                      <a:gd name="connsiteX77" fmla="*/ 94451 w 1233011"/>
                      <a:gd name="connsiteY77" fmla="*/ 840105 h 1411233"/>
                      <a:gd name="connsiteX78" fmla="*/ 75401 w 1233011"/>
                      <a:gd name="connsiteY78" fmla="*/ 835343 h 1411233"/>
                      <a:gd name="connsiteX79" fmla="*/ 63494 w 1233011"/>
                      <a:gd name="connsiteY79" fmla="*/ 906780 h 1411233"/>
                      <a:gd name="connsiteX80" fmla="*/ 42063 w 1233011"/>
                      <a:gd name="connsiteY80" fmla="*/ 911543 h 1411233"/>
                      <a:gd name="connsiteX81" fmla="*/ 53970 w 1233011"/>
                      <a:gd name="connsiteY81" fmla="*/ 825817 h 1411233"/>
                      <a:gd name="connsiteX82" fmla="*/ 106203 w 1233011"/>
                      <a:gd name="connsiteY82" fmla="*/ 819626 h 1411233"/>
                      <a:gd name="connsiteX83" fmla="*/ 108738 w 1233011"/>
                      <a:gd name="connsiteY83" fmla="*/ 799623 h 1411233"/>
                      <a:gd name="connsiteX84" fmla="*/ 61912 w 1233011"/>
                      <a:gd name="connsiteY84" fmla="*/ 799624 h 1411233"/>
                      <a:gd name="connsiteX85" fmla="*/ 66198 w 1233011"/>
                      <a:gd name="connsiteY85" fmla="*/ 761047 h 1411233"/>
                      <a:gd name="connsiteX86" fmla="*/ 125407 w 1233011"/>
                      <a:gd name="connsiteY86" fmla="*/ 742474 h 1411233"/>
                      <a:gd name="connsiteX87" fmla="*/ 113500 w 1233011"/>
                      <a:gd name="connsiteY87" fmla="*/ 716280 h 1411233"/>
                      <a:gd name="connsiteX88" fmla="*/ 31899 w 1233011"/>
                      <a:gd name="connsiteY88" fmla="*/ 756737 h 1411233"/>
                      <a:gd name="connsiteX89" fmla="*/ 12858 w 1233011"/>
                      <a:gd name="connsiteY89" fmla="*/ 718344 h 1411233"/>
                      <a:gd name="connsiteX90" fmla="*/ 87804 w 1233011"/>
                      <a:gd name="connsiteY90" fmla="*/ 693138 h 1411233"/>
                      <a:gd name="connsiteX91" fmla="*/ 60960 w 1233011"/>
                      <a:gd name="connsiteY91" fmla="*/ 617855 h 1411233"/>
                      <a:gd name="connsiteX92" fmla="*/ 34920 w 1233011"/>
                      <a:gd name="connsiteY92" fmla="*/ 604361 h 1411233"/>
                      <a:gd name="connsiteX93" fmla="*/ 0 w 1233011"/>
                      <a:gd name="connsiteY93"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77807 w 1233011"/>
                      <a:gd name="connsiteY69" fmla="*/ 944880 h 1411233"/>
                      <a:gd name="connsiteX70" fmla="*/ 242089 w 1233011"/>
                      <a:gd name="connsiteY70" fmla="*/ 961549 h 1411233"/>
                      <a:gd name="connsiteX71" fmla="*/ 218276 w 1233011"/>
                      <a:gd name="connsiteY71" fmla="*/ 952024 h 1411233"/>
                      <a:gd name="connsiteX72" fmla="*/ 177794 w 1233011"/>
                      <a:gd name="connsiteY72" fmla="*/ 932974 h 1411233"/>
                      <a:gd name="connsiteX73" fmla="*/ 161126 w 1233011"/>
                      <a:gd name="connsiteY73" fmla="*/ 923449 h 1411233"/>
                      <a:gd name="connsiteX74" fmla="*/ 132551 w 1233011"/>
                      <a:gd name="connsiteY74" fmla="*/ 909162 h 1411233"/>
                      <a:gd name="connsiteX75" fmla="*/ 142076 w 1233011"/>
                      <a:gd name="connsiteY75" fmla="*/ 882967 h 1411233"/>
                      <a:gd name="connsiteX76" fmla="*/ 114096 w 1233011"/>
                      <a:gd name="connsiteY76" fmla="*/ 864017 h 1411233"/>
                      <a:gd name="connsiteX77" fmla="*/ 92069 w 1233011"/>
                      <a:gd name="connsiteY77" fmla="*/ 897255 h 1411233"/>
                      <a:gd name="connsiteX78" fmla="*/ 94451 w 1233011"/>
                      <a:gd name="connsiteY78" fmla="*/ 840105 h 1411233"/>
                      <a:gd name="connsiteX79" fmla="*/ 75401 w 1233011"/>
                      <a:gd name="connsiteY79" fmla="*/ 835343 h 1411233"/>
                      <a:gd name="connsiteX80" fmla="*/ 63494 w 1233011"/>
                      <a:gd name="connsiteY80" fmla="*/ 906780 h 1411233"/>
                      <a:gd name="connsiteX81" fmla="*/ 42063 w 1233011"/>
                      <a:gd name="connsiteY81" fmla="*/ 911543 h 1411233"/>
                      <a:gd name="connsiteX82" fmla="*/ 53970 w 1233011"/>
                      <a:gd name="connsiteY82" fmla="*/ 825817 h 1411233"/>
                      <a:gd name="connsiteX83" fmla="*/ 106203 w 1233011"/>
                      <a:gd name="connsiteY83" fmla="*/ 819626 h 1411233"/>
                      <a:gd name="connsiteX84" fmla="*/ 108738 w 1233011"/>
                      <a:gd name="connsiteY84" fmla="*/ 799623 h 1411233"/>
                      <a:gd name="connsiteX85" fmla="*/ 61912 w 1233011"/>
                      <a:gd name="connsiteY85" fmla="*/ 799624 h 1411233"/>
                      <a:gd name="connsiteX86" fmla="*/ 66198 w 1233011"/>
                      <a:gd name="connsiteY86" fmla="*/ 761047 h 1411233"/>
                      <a:gd name="connsiteX87" fmla="*/ 125407 w 1233011"/>
                      <a:gd name="connsiteY87" fmla="*/ 742474 h 1411233"/>
                      <a:gd name="connsiteX88" fmla="*/ 113500 w 1233011"/>
                      <a:gd name="connsiteY88" fmla="*/ 716280 h 1411233"/>
                      <a:gd name="connsiteX89" fmla="*/ 31899 w 1233011"/>
                      <a:gd name="connsiteY89" fmla="*/ 756737 h 1411233"/>
                      <a:gd name="connsiteX90" fmla="*/ 12858 w 1233011"/>
                      <a:gd name="connsiteY90" fmla="*/ 718344 h 1411233"/>
                      <a:gd name="connsiteX91" fmla="*/ 87804 w 1233011"/>
                      <a:gd name="connsiteY91" fmla="*/ 693138 h 1411233"/>
                      <a:gd name="connsiteX92" fmla="*/ 60960 w 1233011"/>
                      <a:gd name="connsiteY92" fmla="*/ 617855 h 1411233"/>
                      <a:gd name="connsiteX93" fmla="*/ 34920 w 1233011"/>
                      <a:gd name="connsiteY93" fmla="*/ 604361 h 1411233"/>
                      <a:gd name="connsiteX94" fmla="*/ 0 w 1233011"/>
                      <a:gd name="connsiteY94"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89713 w 1233011"/>
                      <a:gd name="connsiteY69" fmla="*/ 987743 h 1411233"/>
                      <a:gd name="connsiteX70" fmla="*/ 277807 w 1233011"/>
                      <a:gd name="connsiteY70" fmla="*/ 944880 h 1411233"/>
                      <a:gd name="connsiteX71" fmla="*/ 242089 w 1233011"/>
                      <a:gd name="connsiteY71" fmla="*/ 961549 h 1411233"/>
                      <a:gd name="connsiteX72" fmla="*/ 218276 w 1233011"/>
                      <a:gd name="connsiteY72" fmla="*/ 952024 h 1411233"/>
                      <a:gd name="connsiteX73" fmla="*/ 177794 w 1233011"/>
                      <a:gd name="connsiteY73" fmla="*/ 932974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89713 w 1233011"/>
                      <a:gd name="connsiteY69" fmla="*/ 987743 h 1411233"/>
                      <a:gd name="connsiteX70" fmla="*/ 277807 w 1233011"/>
                      <a:gd name="connsiteY70" fmla="*/ 944880 h 1411233"/>
                      <a:gd name="connsiteX71" fmla="*/ 242089 w 1233011"/>
                      <a:gd name="connsiteY71" fmla="*/ 961549 h 1411233"/>
                      <a:gd name="connsiteX72" fmla="*/ 218276 w 1233011"/>
                      <a:gd name="connsiteY72" fmla="*/ 952024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89713 w 1233011"/>
                      <a:gd name="connsiteY69" fmla="*/ 987743 h 1411233"/>
                      <a:gd name="connsiteX70" fmla="*/ 277807 w 1233011"/>
                      <a:gd name="connsiteY70" fmla="*/ 944880 h 1411233"/>
                      <a:gd name="connsiteX71" fmla="*/ 242089 w 1233011"/>
                      <a:gd name="connsiteY71" fmla="*/ 961549 h 1411233"/>
                      <a:gd name="connsiteX72" fmla="*/ 220657 w 1233011"/>
                      <a:gd name="connsiteY72" fmla="*/ 918686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89713 w 1233011"/>
                      <a:gd name="connsiteY69" fmla="*/ 987743 h 1411233"/>
                      <a:gd name="connsiteX70" fmla="*/ 277807 w 1233011"/>
                      <a:gd name="connsiteY70" fmla="*/ 944880 h 1411233"/>
                      <a:gd name="connsiteX71" fmla="*/ 180177 w 1233011"/>
                      <a:gd name="connsiteY71" fmla="*/ 935355 h 1411233"/>
                      <a:gd name="connsiteX72" fmla="*/ 220657 w 1233011"/>
                      <a:gd name="connsiteY72" fmla="*/ 918686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89713 w 1233011"/>
                      <a:gd name="connsiteY69" fmla="*/ 987743 h 1411233"/>
                      <a:gd name="connsiteX70" fmla="*/ 208750 w 1233011"/>
                      <a:gd name="connsiteY70" fmla="*/ 947261 h 1411233"/>
                      <a:gd name="connsiteX71" fmla="*/ 180177 w 1233011"/>
                      <a:gd name="connsiteY71" fmla="*/ 935355 h 1411233"/>
                      <a:gd name="connsiteX72" fmla="*/ 220657 w 1233011"/>
                      <a:gd name="connsiteY72" fmla="*/ 918686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42088 w 1233011"/>
                      <a:gd name="connsiteY69" fmla="*/ 921068 h 1411233"/>
                      <a:gd name="connsiteX70" fmla="*/ 208750 w 1233011"/>
                      <a:gd name="connsiteY70" fmla="*/ 947261 h 1411233"/>
                      <a:gd name="connsiteX71" fmla="*/ 180177 w 1233011"/>
                      <a:gd name="connsiteY71" fmla="*/ 935355 h 1411233"/>
                      <a:gd name="connsiteX72" fmla="*/ 220657 w 1233011"/>
                      <a:gd name="connsiteY72" fmla="*/ 918686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249232 w 1233011"/>
                      <a:gd name="connsiteY68" fmla="*/ 944880 h 1411233"/>
                      <a:gd name="connsiteX69" fmla="*/ 242088 w 1233011"/>
                      <a:gd name="connsiteY69" fmla="*/ 921068 h 1411233"/>
                      <a:gd name="connsiteX70" fmla="*/ 208750 w 1233011"/>
                      <a:gd name="connsiteY70" fmla="*/ 947261 h 1411233"/>
                      <a:gd name="connsiteX71" fmla="*/ 180177 w 1233011"/>
                      <a:gd name="connsiteY71" fmla="*/ 935355 h 1411233"/>
                      <a:gd name="connsiteX72" fmla="*/ 220657 w 1233011"/>
                      <a:gd name="connsiteY72" fmla="*/ 918686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30505 w 1233011"/>
                      <a:gd name="connsiteY67" fmla="*/ 959168 h 1411233"/>
                      <a:gd name="connsiteX68" fmla="*/ 249232 w 1233011"/>
                      <a:gd name="connsiteY68" fmla="*/ 944880 h 1411233"/>
                      <a:gd name="connsiteX69" fmla="*/ 242088 w 1233011"/>
                      <a:gd name="connsiteY69" fmla="*/ 921068 h 1411233"/>
                      <a:gd name="connsiteX70" fmla="*/ 208750 w 1233011"/>
                      <a:gd name="connsiteY70" fmla="*/ 947261 h 1411233"/>
                      <a:gd name="connsiteX71" fmla="*/ 180177 w 1233011"/>
                      <a:gd name="connsiteY71" fmla="*/ 935355 h 1411233"/>
                      <a:gd name="connsiteX72" fmla="*/ 220657 w 1233011"/>
                      <a:gd name="connsiteY72" fmla="*/ 918686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49232 w 1233011"/>
                      <a:gd name="connsiteY67" fmla="*/ 1090136 h 1411233"/>
                      <a:gd name="connsiteX68" fmla="*/ 230505 w 1233011"/>
                      <a:gd name="connsiteY68" fmla="*/ 959168 h 1411233"/>
                      <a:gd name="connsiteX69" fmla="*/ 249232 w 1233011"/>
                      <a:gd name="connsiteY69" fmla="*/ 944880 h 1411233"/>
                      <a:gd name="connsiteX70" fmla="*/ 242088 w 1233011"/>
                      <a:gd name="connsiteY70" fmla="*/ 921068 h 1411233"/>
                      <a:gd name="connsiteX71" fmla="*/ 208750 w 1233011"/>
                      <a:gd name="connsiteY71" fmla="*/ 947261 h 1411233"/>
                      <a:gd name="connsiteX72" fmla="*/ 180177 w 1233011"/>
                      <a:gd name="connsiteY72" fmla="*/ 935355 h 1411233"/>
                      <a:gd name="connsiteX73" fmla="*/ 220657 w 1233011"/>
                      <a:gd name="connsiteY73" fmla="*/ 918686 h 1411233"/>
                      <a:gd name="connsiteX74" fmla="*/ 208750 w 1233011"/>
                      <a:gd name="connsiteY74" fmla="*/ 899636 h 1411233"/>
                      <a:gd name="connsiteX75" fmla="*/ 161126 w 1233011"/>
                      <a:gd name="connsiteY75" fmla="*/ 923449 h 1411233"/>
                      <a:gd name="connsiteX76" fmla="*/ 132551 w 1233011"/>
                      <a:gd name="connsiteY76" fmla="*/ 909162 h 1411233"/>
                      <a:gd name="connsiteX77" fmla="*/ 142076 w 1233011"/>
                      <a:gd name="connsiteY77" fmla="*/ 882967 h 1411233"/>
                      <a:gd name="connsiteX78" fmla="*/ 114096 w 1233011"/>
                      <a:gd name="connsiteY78" fmla="*/ 864017 h 1411233"/>
                      <a:gd name="connsiteX79" fmla="*/ 92069 w 1233011"/>
                      <a:gd name="connsiteY79" fmla="*/ 897255 h 1411233"/>
                      <a:gd name="connsiteX80" fmla="*/ 94451 w 1233011"/>
                      <a:gd name="connsiteY80" fmla="*/ 840105 h 1411233"/>
                      <a:gd name="connsiteX81" fmla="*/ 75401 w 1233011"/>
                      <a:gd name="connsiteY81" fmla="*/ 835343 h 1411233"/>
                      <a:gd name="connsiteX82" fmla="*/ 63494 w 1233011"/>
                      <a:gd name="connsiteY82" fmla="*/ 906780 h 1411233"/>
                      <a:gd name="connsiteX83" fmla="*/ 42063 w 1233011"/>
                      <a:gd name="connsiteY83" fmla="*/ 911543 h 1411233"/>
                      <a:gd name="connsiteX84" fmla="*/ 53970 w 1233011"/>
                      <a:gd name="connsiteY84" fmla="*/ 825817 h 1411233"/>
                      <a:gd name="connsiteX85" fmla="*/ 106203 w 1233011"/>
                      <a:gd name="connsiteY85" fmla="*/ 819626 h 1411233"/>
                      <a:gd name="connsiteX86" fmla="*/ 108738 w 1233011"/>
                      <a:gd name="connsiteY86" fmla="*/ 799623 h 1411233"/>
                      <a:gd name="connsiteX87" fmla="*/ 61912 w 1233011"/>
                      <a:gd name="connsiteY87" fmla="*/ 799624 h 1411233"/>
                      <a:gd name="connsiteX88" fmla="*/ 66198 w 1233011"/>
                      <a:gd name="connsiteY88" fmla="*/ 761047 h 1411233"/>
                      <a:gd name="connsiteX89" fmla="*/ 125407 w 1233011"/>
                      <a:gd name="connsiteY89" fmla="*/ 742474 h 1411233"/>
                      <a:gd name="connsiteX90" fmla="*/ 113500 w 1233011"/>
                      <a:gd name="connsiteY90" fmla="*/ 716280 h 1411233"/>
                      <a:gd name="connsiteX91" fmla="*/ 31899 w 1233011"/>
                      <a:gd name="connsiteY91" fmla="*/ 756737 h 1411233"/>
                      <a:gd name="connsiteX92" fmla="*/ 12858 w 1233011"/>
                      <a:gd name="connsiteY92" fmla="*/ 718344 h 1411233"/>
                      <a:gd name="connsiteX93" fmla="*/ 87804 w 1233011"/>
                      <a:gd name="connsiteY93" fmla="*/ 693138 h 1411233"/>
                      <a:gd name="connsiteX94" fmla="*/ 60960 w 1233011"/>
                      <a:gd name="connsiteY94" fmla="*/ 617855 h 1411233"/>
                      <a:gd name="connsiteX95" fmla="*/ 34920 w 1233011"/>
                      <a:gd name="connsiteY95" fmla="*/ 604361 h 1411233"/>
                      <a:gd name="connsiteX96" fmla="*/ 0 w 1233011"/>
                      <a:gd name="connsiteY96"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49232 w 1233011"/>
                      <a:gd name="connsiteY67" fmla="*/ 1090136 h 1411233"/>
                      <a:gd name="connsiteX68" fmla="*/ 237326 w 1233011"/>
                      <a:gd name="connsiteY68" fmla="*/ 997268 h 1411233"/>
                      <a:gd name="connsiteX69" fmla="*/ 230505 w 1233011"/>
                      <a:gd name="connsiteY69" fmla="*/ 959168 h 1411233"/>
                      <a:gd name="connsiteX70" fmla="*/ 249232 w 1233011"/>
                      <a:gd name="connsiteY70" fmla="*/ 944880 h 1411233"/>
                      <a:gd name="connsiteX71" fmla="*/ 242088 w 1233011"/>
                      <a:gd name="connsiteY71" fmla="*/ 921068 h 1411233"/>
                      <a:gd name="connsiteX72" fmla="*/ 208750 w 1233011"/>
                      <a:gd name="connsiteY72" fmla="*/ 947261 h 1411233"/>
                      <a:gd name="connsiteX73" fmla="*/ 180177 w 1233011"/>
                      <a:gd name="connsiteY73" fmla="*/ 935355 h 1411233"/>
                      <a:gd name="connsiteX74" fmla="*/ 220657 w 1233011"/>
                      <a:gd name="connsiteY74" fmla="*/ 918686 h 1411233"/>
                      <a:gd name="connsiteX75" fmla="*/ 208750 w 1233011"/>
                      <a:gd name="connsiteY75" fmla="*/ 899636 h 1411233"/>
                      <a:gd name="connsiteX76" fmla="*/ 161126 w 1233011"/>
                      <a:gd name="connsiteY76" fmla="*/ 923449 h 1411233"/>
                      <a:gd name="connsiteX77" fmla="*/ 132551 w 1233011"/>
                      <a:gd name="connsiteY77" fmla="*/ 909162 h 1411233"/>
                      <a:gd name="connsiteX78" fmla="*/ 142076 w 1233011"/>
                      <a:gd name="connsiteY78" fmla="*/ 882967 h 1411233"/>
                      <a:gd name="connsiteX79" fmla="*/ 114096 w 1233011"/>
                      <a:gd name="connsiteY79" fmla="*/ 864017 h 1411233"/>
                      <a:gd name="connsiteX80" fmla="*/ 92069 w 1233011"/>
                      <a:gd name="connsiteY80" fmla="*/ 897255 h 1411233"/>
                      <a:gd name="connsiteX81" fmla="*/ 94451 w 1233011"/>
                      <a:gd name="connsiteY81" fmla="*/ 840105 h 1411233"/>
                      <a:gd name="connsiteX82" fmla="*/ 75401 w 1233011"/>
                      <a:gd name="connsiteY82" fmla="*/ 835343 h 1411233"/>
                      <a:gd name="connsiteX83" fmla="*/ 63494 w 1233011"/>
                      <a:gd name="connsiteY83" fmla="*/ 906780 h 1411233"/>
                      <a:gd name="connsiteX84" fmla="*/ 42063 w 1233011"/>
                      <a:gd name="connsiteY84" fmla="*/ 911543 h 1411233"/>
                      <a:gd name="connsiteX85" fmla="*/ 53970 w 1233011"/>
                      <a:gd name="connsiteY85" fmla="*/ 825817 h 1411233"/>
                      <a:gd name="connsiteX86" fmla="*/ 106203 w 1233011"/>
                      <a:gd name="connsiteY86" fmla="*/ 819626 h 1411233"/>
                      <a:gd name="connsiteX87" fmla="*/ 108738 w 1233011"/>
                      <a:gd name="connsiteY87" fmla="*/ 799623 h 1411233"/>
                      <a:gd name="connsiteX88" fmla="*/ 61912 w 1233011"/>
                      <a:gd name="connsiteY88" fmla="*/ 799624 h 1411233"/>
                      <a:gd name="connsiteX89" fmla="*/ 66198 w 1233011"/>
                      <a:gd name="connsiteY89" fmla="*/ 761047 h 1411233"/>
                      <a:gd name="connsiteX90" fmla="*/ 125407 w 1233011"/>
                      <a:gd name="connsiteY90" fmla="*/ 742474 h 1411233"/>
                      <a:gd name="connsiteX91" fmla="*/ 113500 w 1233011"/>
                      <a:gd name="connsiteY91" fmla="*/ 716280 h 1411233"/>
                      <a:gd name="connsiteX92" fmla="*/ 31899 w 1233011"/>
                      <a:gd name="connsiteY92" fmla="*/ 756737 h 1411233"/>
                      <a:gd name="connsiteX93" fmla="*/ 12858 w 1233011"/>
                      <a:gd name="connsiteY93" fmla="*/ 718344 h 1411233"/>
                      <a:gd name="connsiteX94" fmla="*/ 87804 w 1233011"/>
                      <a:gd name="connsiteY94" fmla="*/ 693138 h 1411233"/>
                      <a:gd name="connsiteX95" fmla="*/ 60960 w 1233011"/>
                      <a:gd name="connsiteY95" fmla="*/ 617855 h 1411233"/>
                      <a:gd name="connsiteX96" fmla="*/ 34920 w 1233011"/>
                      <a:gd name="connsiteY96" fmla="*/ 604361 h 1411233"/>
                      <a:gd name="connsiteX97" fmla="*/ 0 w 1233011"/>
                      <a:gd name="connsiteY97"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49232 w 1233011"/>
                      <a:gd name="connsiteY67" fmla="*/ 1090136 h 1411233"/>
                      <a:gd name="connsiteX68" fmla="*/ 284406 w 1233011"/>
                      <a:gd name="connsiteY68" fmla="*/ 949172 h 1411233"/>
                      <a:gd name="connsiteX69" fmla="*/ 230505 w 1233011"/>
                      <a:gd name="connsiteY69" fmla="*/ 959168 h 1411233"/>
                      <a:gd name="connsiteX70" fmla="*/ 249232 w 1233011"/>
                      <a:gd name="connsiteY70" fmla="*/ 944880 h 1411233"/>
                      <a:gd name="connsiteX71" fmla="*/ 242088 w 1233011"/>
                      <a:gd name="connsiteY71" fmla="*/ 921068 h 1411233"/>
                      <a:gd name="connsiteX72" fmla="*/ 208750 w 1233011"/>
                      <a:gd name="connsiteY72" fmla="*/ 947261 h 1411233"/>
                      <a:gd name="connsiteX73" fmla="*/ 180177 w 1233011"/>
                      <a:gd name="connsiteY73" fmla="*/ 935355 h 1411233"/>
                      <a:gd name="connsiteX74" fmla="*/ 220657 w 1233011"/>
                      <a:gd name="connsiteY74" fmla="*/ 918686 h 1411233"/>
                      <a:gd name="connsiteX75" fmla="*/ 208750 w 1233011"/>
                      <a:gd name="connsiteY75" fmla="*/ 899636 h 1411233"/>
                      <a:gd name="connsiteX76" fmla="*/ 161126 w 1233011"/>
                      <a:gd name="connsiteY76" fmla="*/ 923449 h 1411233"/>
                      <a:gd name="connsiteX77" fmla="*/ 132551 w 1233011"/>
                      <a:gd name="connsiteY77" fmla="*/ 909162 h 1411233"/>
                      <a:gd name="connsiteX78" fmla="*/ 142076 w 1233011"/>
                      <a:gd name="connsiteY78" fmla="*/ 882967 h 1411233"/>
                      <a:gd name="connsiteX79" fmla="*/ 114096 w 1233011"/>
                      <a:gd name="connsiteY79" fmla="*/ 864017 h 1411233"/>
                      <a:gd name="connsiteX80" fmla="*/ 92069 w 1233011"/>
                      <a:gd name="connsiteY80" fmla="*/ 897255 h 1411233"/>
                      <a:gd name="connsiteX81" fmla="*/ 94451 w 1233011"/>
                      <a:gd name="connsiteY81" fmla="*/ 840105 h 1411233"/>
                      <a:gd name="connsiteX82" fmla="*/ 75401 w 1233011"/>
                      <a:gd name="connsiteY82" fmla="*/ 835343 h 1411233"/>
                      <a:gd name="connsiteX83" fmla="*/ 63494 w 1233011"/>
                      <a:gd name="connsiteY83" fmla="*/ 906780 h 1411233"/>
                      <a:gd name="connsiteX84" fmla="*/ 42063 w 1233011"/>
                      <a:gd name="connsiteY84" fmla="*/ 911543 h 1411233"/>
                      <a:gd name="connsiteX85" fmla="*/ 53970 w 1233011"/>
                      <a:gd name="connsiteY85" fmla="*/ 825817 h 1411233"/>
                      <a:gd name="connsiteX86" fmla="*/ 106203 w 1233011"/>
                      <a:gd name="connsiteY86" fmla="*/ 819626 h 1411233"/>
                      <a:gd name="connsiteX87" fmla="*/ 108738 w 1233011"/>
                      <a:gd name="connsiteY87" fmla="*/ 799623 h 1411233"/>
                      <a:gd name="connsiteX88" fmla="*/ 61912 w 1233011"/>
                      <a:gd name="connsiteY88" fmla="*/ 799624 h 1411233"/>
                      <a:gd name="connsiteX89" fmla="*/ 66198 w 1233011"/>
                      <a:gd name="connsiteY89" fmla="*/ 761047 h 1411233"/>
                      <a:gd name="connsiteX90" fmla="*/ 125407 w 1233011"/>
                      <a:gd name="connsiteY90" fmla="*/ 742474 h 1411233"/>
                      <a:gd name="connsiteX91" fmla="*/ 113500 w 1233011"/>
                      <a:gd name="connsiteY91" fmla="*/ 716280 h 1411233"/>
                      <a:gd name="connsiteX92" fmla="*/ 31899 w 1233011"/>
                      <a:gd name="connsiteY92" fmla="*/ 756737 h 1411233"/>
                      <a:gd name="connsiteX93" fmla="*/ 12858 w 1233011"/>
                      <a:gd name="connsiteY93" fmla="*/ 718344 h 1411233"/>
                      <a:gd name="connsiteX94" fmla="*/ 87804 w 1233011"/>
                      <a:gd name="connsiteY94" fmla="*/ 693138 h 1411233"/>
                      <a:gd name="connsiteX95" fmla="*/ 60960 w 1233011"/>
                      <a:gd name="connsiteY95" fmla="*/ 617855 h 1411233"/>
                      <a:gd name="connsiteX96" fmla="*/ 34920 w 1233011"/>
                      <a:gd name="connsiteY96" fmla="*/ 604361 h 1411233"/>
                      <a:gd name="connsiteX97" fmla="*/ 0 w 1233011"/>
                      <a:gd name="connsiteY97"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304000 w 1233011"/>
                      <a:gd name="connsiteY67" fmla="*/ 1073468 h 1411233"/>
                      <a:gd name="connsiteX68" fmla="*/ 284406 w 1233011"/>
                      <a:gd name="connsiteY68" fmla="*/ 949172 h 1411233"/>
                      <a:gd name="connsiteX69" fmla="*/ 230505 w 1233011"/>
                      <a:gd name="connsiteY69" fmla="*/ 959168 h 1411233"/>
                      <a:gd name="connsiteX70" fmla="*/ 249232 w 1233011"/>
                      <a:gd name="connsiteY70" fmla="*/ 944880 h 1411233"/>
                      <a:gd name="connsiteX71" fmla="*/ 242088 w 1233011"/>
                      <a:gd name="connsiteY71" fmla="*/ 921068 h 1411233"/>
                      <a:gd name="connsiteX72" fmla="*/ 208750 w 1233011"/>
                      <a:gd name="connsiteY72" fmla="*/ 947261 h 1411233"/>
                      <a:gd name="connsiteX73" fmla="*/ 180177 w 1233011"/>
                      <a:gd name="connsiteY73" fmla="*/ 935355 h 1411233"/>
                      <a:gd name="connsiteX74" fmla="*/ 220657 w 1233011"/>
                      <a:gd name="connsiteY74" fmla="*/ 918686 h 1411233"/>
                      <a:gd name="connsiteX75" fmla="*/ 208750 w 1233011"/>
                      <a:gd name="connsiteY75" fmla="*/ 899636 h 1411233"/>
                      <a:gd name="connsiteX76" fmla="*/ 161126 w 1233011"/>
                      <a:gd name="connsiteY76" fmla="*/ 923449 h 1411233"/>
                      <a:gd name="connsiteX77" fmla="*/ 132551 w 1233011"/>
                      <a:gd name="connsiteY77" fmla="*/ 909162 h 1411233"/>
                      <a:gd name="connsiteX78" fmla="*/ 142076 w 1233011"/>
                      <a:gd name="connsiteY78" fmla="*/ 882967 h 1411233"/>
                      <a:gd name="connsiteX79" fmla="*/ 114096 w 1233011"/>
                      <a:gd name="connsiteY79" fmla="*/ 864017 h 1411233"/>
                      <a:gd name="connsiteX80" fmla="*/ 92069 w 1233011"/>
                      <a:gd name="connsiteY80" fmla="*/ 897255 h 1411233"/>
                      <a:gd name="connsiteX81" fmla="*/ 94451 w 1233011"/>
                      <a:gd name="connsiteY81" fmla="*/ 840105 h 1411233"/>
                      <a:gd name="connsiteX82" fmla="*/ 75401 w 1233011"/>
                      <a:gd name="connsiteY82" fmla="*/ 835343 h 1411233"/>
                      <a:gd name="connsiteX83" fmla="*/ 63494 w 1233011"/>
                      <a:gd name="connsiteY83" fmla="*/ 906780 h 1411233"/>
                      <a:gd name="connsiteX84" fmla="*/ 42063 w 1233011"/>
                      <a:gd name="connsiteY84" fmla="*/ 911543 h 1411233"/>
                      <a:gd name="connsiteX85" fmla="*/ 53970 w 1233011"/>
                      <a:gd name="connsiteY85" fmla="*/ 825817 h 1411233"/>
                      <a:gd name="connsiteX86" fmla="*/ 106203 w 1233011"/>
                      <a:gd name="connsiteY86" fmla="*/ 819626 h 1411233"/>
                      <a:gd name="connsiteX87" fmla="*/ 108738 w 1233011"/>
                      <a:gd name="connsiteY87" fmla="*/ 799623 h 1411233"/>
                      <a:gd name="connsiteX88" fmla="*/ 61912 w 1233011"/>
                      <a:gd name="connsiteY88" fmla="*/ 799624 h 1411233"/>
                      <a:gd name="connsiteX89" fmla="*/ 66198 w 1233011"/>
                      <a:gd name="connsiteY89" fmla="*/ 761047 h 1411233"/>
                      <a:gd name="connsiteX90" fmla="*/ 125407 w 1233011"/>
                      <a:gd name="connsiteY90" fmla="*/ 742474 h 1411233"/>
                      <a:gd name="connsiteX91" fmla="*/ 113500 w 1233011"/>
                      <a:gd name="connsiteY91" fmla="*/ 716280 h 1411233"/>
                      <a:gd name="connsiteX92" fmla="*/ 31899 w 1233011"/>
                      <a:gd name="connsiteY92" fmla="*/ 756737 h 1411233"/>
                      <a:gd name="connsiteX93" fmla="*/ 12858 w 1233011"/>
                      <a:gd name="connsiteY93" fmla="*/ 718344 h 1411233"/>
                      <a:gd name="connsiteX94" fmla="*/ 87804 w 1233011"/>
                      <a:gd name="connsiteY94" fmla="*/ 693138 h 1411233"/>
                      <a:gd name="connsiteX95" fmla="*/ 60960 w 1233011"/>
                      <a:gd name="connsiteY95" fmla="*/ 617855 h 1411233"/>
                      <a:gd name="connsiteX96" fmla="*/ 34920 w 1233011"/>
                      <a:gd name="connsiteY96" fmla="*/ 604361 h 1411233"/>
                      <a:gd name="connsiteX97" fmla="*/ 0 w 1233011"/>
                      <a:gd name="connsiteY97"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426 w 1233011"/>
                      <a:gd name="connsiteY67" fmla="*/ 1154430 h 1411233"/>
                      <a:gd name="connsiteX68" fmla="*/ 304000 w 1233011"/>
                      <a:gd name="connsiteY68" fmla="*/ 1073468 h 1411233"/>
                      <a:gd name="connsiteX69" fmla="*/ 284406 w 1233011"/>
                      <a:gd name="connsiteY69" fmla="*/ 949172 h 1411233"/>
                      <a:gd name="connsiteX70" fmla="*/ 230505 w 1233011"/>
                      <a:gd name="connsiteY70" fmla="*/ 959168 h 1411233"/>
                      <a:gd name="connsiteX71" fmla="*/ 249232 w 1233011"/>
                      <a:gd name="connsiteY71" fmla="*/ 944880 h 1411233"/>
                      <a:gd name="connsiteX72" fmla="*/ 242088 w 1233011"/>
                      <a:gd name="connsiteY72" fmla="*/ 921068 h 1411233"/>
                      <a:gd name="connsiteX73" fmla="*/ 208750 w 1233011"/>
                      <a:gd name="connsiteY73" fmla="*/ 947261 h 1411233"/>
                      <a:gd name="connsiteX74" fmla="*/ 180177 w 1233011"/>
                      <a:gd name="connsiteY74" fmla="*/ 935355 h 1411233"/>
                      <a:gd name="connsiteX75" fmla="*/ 220657 w 1233011"/>
                      <a:gd name="connsiteY75" fmla="*/ 918686 h 1411233"/>
                      <a:gd name="connsiteX76" fmla="*/ 208750 w 1233011"/>
                      <a:gd name="connsiteY76" fmla="*/ 899636 h 1411233"/>
                      <a:gd name="connsiteX77" fmla="*/ 161126 w 1233011"/>
                      <a:gd name="connsiteY77" fmla="*/ 923449 h 1411233"/>
                      <a:gd name="connsiteX78" fmla="*/ 132551 w 1233011"/>
                      <a:gd name="connsiteY78" fmla="*/ 909162 h 1411233"/>
                      <a:gd name="connsiteX79" fmla="*/ 142076 w 1233011"/>
                      <a:gd name="connsiteY79" fmla="*/ 882967 h 1411233"/>
                      <a:gd name="connsiteX80" fmla="*/ 114096 w 1233011"/>
                      <a:gd name="connsiteY80" fmla="*/ 864017 h 1411233"/>
                      <a:gd name="connsiteX81" fmla="*/ 92069 w 1233011"/>
                      <a:gd name="connsiteY81" fmla="*/ 897255 h 1411233"/>
                      <a:gd name="connsiteX82" fmla="*/ 94451 w 1233011"/>
                      <a:gd name="connsiteY82" fmla="*/ 840105 h 1411233"/>
                      <a:gd name="connsiteX83" fmla="*/ 75401 w 1233011"/>
                      <a:gd name="connsiteY83" fmla="*/ 835343 h 1411233"/>
                      <a:gd name="connsiteX84" fmla="*/ 63494 w 1233011"/>
                      <a:gd name="connsiteY84" fmla="*/ 906780 h 1411233"/>
                      <a:gd name="connsiteX85" fmla="*/ 42063 w 1233011"/>
                      <a:gd name="connsiteY85" fmla="*/ 911543 h 1411233"/>
                      <a:gd name="connsiteX86" fmla="*/ 53970 w 1233011"/>
                      <a:gd name="connsiteY86" fmla="*/ 825817 h 1411233"/>
                      <a:gd name="connsiteX87" fmla="*/ 106203 w 1233011"/>
                      <a:gd name="connsiteY87" fmla="*/ 819626 h 1411233"/>
                      <a:gd name="connsiteX88" fmla="*/ 108738 w 1233011"/>
                      <a:gd name="connsiteY88" fmla="*/ 799623 h 1411233"/>
                      <a:gd name="connsiteX89" fmla="*/ 61912 w 1233011"/>
                      <a:gd name="connsiteY89" fmla="*/ 799624 h 1411233"/>
                      <a:gd name="connsiteX90" fmla="*/ 66198 w 1233011"/>
                      <a:gd name="connsiteY90" fmla="*/ 761047 h 1411233"/>
                      <a:gd name="connsiteX91" fmla="*/ 125407 w 1233011"/>
                      <a:gd name="connsiteY91" fmla="*/ 742474 h 1411233"/>
                      <a:gd name="connsiteX92" fmla="*/ 113500 w 1233011"/>
                      <a:gd name="connsiteY92" fmla="*/ 716280 h 1411233"/>
                      <a:gd name="connsiteX93" fmla="*/ 31899 w 1233011"/>
                      <a:gd name="connsiteY93" fmla="*/ 756737 h 1411233"/>
                      <a:gd name="connsiteX94" fmla="*/ 12858 w 1233011"/>
                      <a:gd name="connsiteY94" fmla="*/ 718344 h 1411233"/>
                      <a:gd name="connsiteX95" fmla="*/ 87804 w 1233011"/>
                      <a:gd name="connsiteY95" fmla="*/ 693138 h 1411233"/>
                      <a:gd name="connsiteX96" fmla="*/ 60960 w 1233011"/>
                      <a:gd name="connsiteY96" fmla="*/ 617855 h 1411233"/>
                      <a:gd name="connsiteX97" fmla="*/ 34920 w 1233011"/>
                      <a:gd name="connsiteY97" fmla="*/ 604361 h 1411233"/>
                      <a:gd name="connsiteX98" fmla="*/ 0 w 1233011"/>
                      <a:gd name="connsiteY98"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7262 w 1233011"/>
                      <a:gd name="connsiteY67" fmla="*/ 1048043 h 1411233"/>
                      <a:gd name="connsiteX68" fmla="*/ 304000 w 1233011"/>
                      <a:gd name="connsiteY68" fmla="*/ 1073468 h 1411233"/>
                      <a:gd name="connsiteX69" fmla="*/ 284406 w 1233011"/>
                      <a:gd name="connsiteY69" fmla="*/ 949172 h 1411233"/>
                      <a:gd name="connsiteX70" fmla="*/ 230505 w 1233011"/>
                      <a:gd name="connsiteY70" fmla="*/ 959168 h 1411233"/>
                      <a:gd name="connsiteX71" fmla="*/ 249232 w 1233011"/>
                      <a:gd name="connsiteY71" fmla="*/ 944880 h 1411233"/>
                      <a:gd name="connsiteX72" fmla="*/ 242088 w 1233011"/>
                      <a:gd name="connsiteY72" fmla="*/ 921068 h 1411233"/>
                      <a:gd name="connsiteX73" fmla="*/ 208750 w 1233011"/>
                      <a:gd name="connsiteY73" fmla="*/ 947261 h 1411233"/>
                      <a:gd name="connsiteX74" fmla="*/ 180177 w 1233011"/>
                      <a:gd name="connsiteY74" fmla="*/ 935355 h 1411233"/>
                      <a:gd name="connsiteX75" fmla="*/ 220657 w 1233011"/>
                      <a:gd name="connsiteY75" fmla="*/ 918686 h 1411233"/>
                      <a:gd name="connsiteX76" fmla="*/ 208750 w 1233011"/>
                      <a:gd name="connsiteY76" fmla="*/ 899636 h 1411233"/>
                      <a:gd name="connsiteX77" fmla="*/ 161126 w 1233011"/>
                      <a:gd name="connsiteY77" fmla="*/ 923449 h 1411233"/>
                      <a:gd name="connsiteX78" fmla="*/ 132551 w 1233011"/>
                      <a:gd name="connsiteY78" fmla="*/ 909162 h 1411233"/>
                      <a:gd name="connsiteX79" fmla="*/ 142076 w 1233011"/>
                      <a:gd name="connsiteY79" fmla="*/ 882967 h 1411233"/>
                      <a:gd name="connsiteX80" fmla="*/ 114096 w 1233011"/>
                      <a:gd name="connsiteY80" fmla="*/ 864017 h 1411233"/>
                      <a:gd name="connsiteX81" fmla="*/ 92069 w 1233011"/>
                      <a:gd name="connsiteY81" fmla="*/ 897255 h 1411233"/>
                      <a:gd name="connsiteX82" fmla="*/ 94451 w 1233011"/>
                      <a:gd name="connsiteY82" fmla="*/ 840105 h 1411233"/>
                      <a:gd name="connsiteX83" fmla="*/ 75401 w 1233011"/>
                      <a:gd name="connsiteY83" fmla="*/ 835343 h 1411233"/>
                      <a:gd name="connsiteX84" fmla="*/ 63494 w 1233011"/>
                      <a:gd name="connsiteY84" fmla="*/ 906780 h 1411233"/>
                      <a:gd name="connsiteX85" fmla="*/ 42063 w 1233011"/>
                      <a:gd name="connsiteY85" fmla="*/ 911543 h 1411233"/>
                      <a:gd name="connsiteX86" fmla="*/ 53970 w 1233011"/>
                      <a:gd name="connsiteY86" fmla="*/ 825817 h 1411233"/>
                      <a:gd name="connsiteX87" fmla="*/ 106203 w 1233011"/>
                      <a:gd name="connsiteY87" fmla="*/ 819626 h 1411233"/>
                      <a:gd name="connsiteX88" fmla="*/ 108738 w 1233011"/>
                      <a:gd name="connsiteY88" fmla="*/ 799623 h 1411233"/>
                      <a:gd name="connsiteX89" fmla="*/ 61912 w 1233011"/>
                      <a:gd name="connsiteY89" fmla="*/ 799624 h 1411233"/>
                      <a:gd name="connsiteX90" fmla="*/ 66198 w 1233011"/>
                      <a:gd name="connsiteY90" fmla="*/ 761047 h 1411233"/>
                      <a:gd name="connsiteX91" fmla="*/ 125407 w 1233011"/>
                      <a:gd name="connsiteY91" fmla="*/ 742474 h 1411233"/>
                      <a:gd name="connsiteX92" fmla="*/ 113500 w 1233011"/>
                      <a:gd name="connsiteY92" fmla="*/ 716280 h 1411233"/>
                      <a:gd name="connsiteX93" fmla="*/ 31899 w 1233011"/>
                      <a:gd name="connsiteY93" fmla="*/ 756737 h 1411233"/>
                      <a:gd name="connsiteX94" fmla="*/ 12858 w 1233011"/>
                      <a:gd name="connsiteY94" fmla="*/ 718344 h 1411233"/>
                      <a:gd name="connsiteX95" fmla="*/ 87804 w 1233011"/>
                      <a:gd name="connsiteY95" fmla="*/ 693138 h 1411233"/>
                      <a:gd name="connsiteX96" fmla="*/ 60960 w 1233011"/>
                      <a:gd name="connsiteY96" fmla="*/ 617855 h 1411233"/>
                      <a:gd name="connsiteX97" fmla="*/ 34920 w 1233011"/>
                      <a:gd name="connsiteY97" fmla="*/ 604361 h 1411233"/>
                      <a:gd name="connsiteX98" fmla="*/ 0 w 1233011"/>
                      <a:gd name="connsiteY98"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7262 w 1233011"/>
                      <a:gd name="connsiteY67" fmla="*/ 1048043 h 1411233"/>
                      <a:gd name="connsiteX68" fmla="*/ 304000 w 1233011"/>
                      <a:gd name="connsiteY68" fmla="*/ 1073468 h 1411233"/>
                      <a:gd name="connsiteX69" fmla="*/ 284406 w 1233011"/>
                      <a:gd name="connsiteY69" fmla="*/ 949172 h 1411233"/>
                      <a:gd name="connsiteX70" fmla="*/ 230505 w 1233011"/>
                      <a:gd name="connsiteY70" fmla="*/ 959168 h 1411233"/>
                      <a:gd name="connsiteX71" fmla="*/ 249232 w 1233011"/>
                      <a:gd name="connsiteY71" fmla="*/ 944880 h 1411233"/>
                      <a:gd name="connsiteX72" fmla="*/ 242088 w 1233011"/>
                      <a:gd name="connsiteY72" fmla="*/ 921068 h 1411233"/>
                      <a:gd name="connsiteX73" fmla="*/ 208750 w 1233011"/>
                      <a:gd name="connsiteY73" fmla="*/ 947261 h 1411233"/>
                      <a:gd name="connsiteX74" fmla="*/ 180177 w 1233011"/>
                      <a:gd name="connsiteY74" fmla="*/ 935355 h 1411233"/>
                      <a:gd name="connsiteX75" fmla="*/ 220657 w 1233011"/>
                      <a:gd name="connsiteY75" fmla="*/ 918686 h 1411233"/>
                      <a:gd name="connsiteX76" fmla="*/ 208750 w 1233011"/>
                      <a:gd name="connsiteY76" fmla="*/ 899636 h 1411233"/>
                      <a:gd name="connsiteX77" fmla="*/ 161126 w 1233011"/>
                      <a:gd name="connsiteY77" fmla="*/ 923449 h 1411233"/>
                      <a:gd name="connsiteX78" fmla="*/ 132551 w 1233011"/>
                      <a:gd name="connsiteY78" fmla="*/ 909162 h 1411233"/>
                      <a:gd name="connsiteX79" fmla="*/ 142076 w 1233011"/>
                      <a:gd name="connsiteY79" fmla="*/ 882967 h 1411233"/>
                      <a:gd name="connsiteX80" fmla="*/ 114096 w 1233011"/>
                      <a:gd name="connsiteY80" fmla="*/ 864017 h 1411233"/>
                      <a:gd name="connsiteX81" fmla="*/ 92069 w 1233011"/>
                      <a:gd name="connsiteY81" fmla="*/ 897255 h 1411233"/>
                      <a:gd name="connsiteX82" fmla="*/ 94451 w 1233011"/>
                      <a:gd name="connsiteY82" fmla="*/ 840105 h 1411233"/>
                      <a:gd name="connsiteX83" fmla="*/ 75401 w 1233011"/>
                      <a:gd name="connsiteY83" fmla="*/ 835343 h 1411233"/>
                      <a:gd name="connsiteX84" fmla="*/ 63494 w 1233011"/>
                      <a:gd name="connsiteY84" fmla="*/ 906780 h 1411233"/>
                      <a:gd name="connsiteX85" fmla="*/ 42063 w 1233011"/>
                      <a:gd name="connsiteY85" fmla="*/ 911543 h 1411233"/>
                      <a:gd name="connsiteX86" fmla="*/ 53970 w 1233011"/>
                      <a:gd name="connsiteY86" fmla="*/ 825817 h 1411233"/>
                      <a:gd name="connsiteX87" fmla="*/ 106203 w 1233011"/>
                      <a:gd name="connsiteY87" fmla="*/ 819626 h 1411233"/>
                      <a:gd name="connsiteX88" fmla="*/ 108738 w 1233011"/>
                      <a:gd name="connsiteY88" fmla="*/ 799623 h 1411233"/>
                      <a:gd name="connsiteX89" fmla="*/ 61912 w 1233011"/>
                      <a:gd name="connsiteY89" fmla="*/ 799624 h 1411233"/>
                      <a:gd name="connsiteX90" fmla="*/ 66198 w 1233011"/>
                      <a:gd name="connsiteY90" fmla="*/ 761047 h 1411233"/>
                      <a:gd name="connsiteX91" fmla="*/ 125407 w 1233011"/>
                      <a:gd name="connsiteY91" fmla="*/ 742474 h 1411233"/>
                      <a:gd name="connsiteX92" fmla="*/ 113500 w 1233011"/>
                      <a:gd name="connsiteY92" fmla="*/ 716280 h 1411233"/>
                      <a:gd name="connsiteX93" fmla="*/ 15230 w 1233011"/>
                      <a:gd name="connsiteY93" fmla="*/ 751975 h 1411233"/>
                      <a:gd name="connsiteX94" fmla="*/ 12858 w 1233011"/>
                      <a:gd name="connsiteY94" fmla="*/ 718344 h 1411233"/>
                      <a:gd name="connsiteX95" fmla="*/ 87804 w 1233011"/>
                      <a:gd name="connsiteY95" fmla="*/ 693138 h 1411233"/>
                      <a:gd name="connsiteX96" fmla="*/ 60960 w 1233011"/>
                      <a:gd name="connsiteY96" fmla="*/ 617855 h 1411233"/>
                      <a:gd name="connsiteX97" fmla="*/ 34920 w 1233011"/>
                      <a:gd name="connsiteY97" fmla="*/ 604361 h 1411233"/>
                      <a:gd name="connsiteX98" fmla="*/ 0 w 1233011"/>
                      <a:gd name="connsiteY98"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7262 w 1233011"/>
                      <a:gd name="connsiteY67" fmla="*/ 1048043 h 1411233"/>
                      <a:gd name="connsiteX68" fmla="*/ 304000 w 1233011"/>
                      <a:gd name="connsiteY68" fmla="*/ 1073468 h 1411233"/>
                      <a:gd name="connsiteX69" fmla="*/ 284406 w 1233011"/>
                      <a:gd name="connsiteY69" fmla="*/ 949172 h 1411233"/>
                      <a:gd name="connsiteX70" fmla="*/ 230505 w 1233011"/>
                      <a:gd name="connsiteY70" fmla="*/ 959168 h 1411233"/>
                      <a:gd name="connsiteX71" fmla="*/ 249232 w 1233011"/>
                      <a:gd name="connsiteY71" fmla="*/ 944880 h 1411233"/>
                      <a:gd name="connsiteX72" fmla="*/ 242088 w 1233011"/>
                      <a:gd name="connsiteY72" fmla="*/ 921068 h 1411233"/>
                      <a:gd name="connsiteX73" fmla="*/ 208750 w 1233011"/>
                      <a:gd name="connsiteY73" fmla="*/ 947261 h 1411233"/>
                      <a:gd name="connsiteX74" fmla="*/ 180177 w 1233011"/>
                      <a:gd name="connsiteY74" fmla="*/ 935355 h 1411233"/>
                      <a:gd name="connsiteX75" fmla="*/ 220657 w 1233011"/>
                      <a:gd name="connsiteY75" fmla="*/ 918686 h 1411233"/>
                      <a:gd name="connsiteX76" fmla="*/ 196844 w 1233011"/>
                      <a:gd name="connsiteY76" fmla="*/ 909161 h 1411233"/>
                      <a:gd name="connsiteX77" fmla="*/ 161126 w 1233011"/>
                      <a:gd name="connsiteY77" fmla="*/ 923449 h 1411233"/>
                      <a:gd name="connsiteX78" fmla="*/ 132551 w 1233011"/>
                      <a:gd name="connsiteY78" fmla="*/ 909162 h 1411233"/>
                      <a:gd name="connsiteX79" fmla="*/ 142076 w 1233011"/>
                      <a:gd name="connsiteY79" fmla="*/ 882967 h 1411233"/>
                      <a:gd name="connsiteX80" fmla="*/ 114096 w 1233011"/>
                      <a:gd name="connsiteY80" fmla="*/ 864017 h 1411233"/>
                      <a:gd name="connsiteX81" fmla="*/ 92069 w 1233011"/>
                      <a:gd name="connsiteY81" fmla="*/ 897255 h 1411233"/>
                      <a:gd name="connsiteX82" fmla="*/ 94451 w 1233011"/>
                      <a:gd name="connsiteY82" fmla="*/ 840105 h 1411233"/>
                      <a:gd name="connsiteX83" fmla="*/ 75401 w 1233011"/>
                      <a:gd name="connsiteY83" fmla="*/ 835343 h 1411233"/>
                      <a:gd name="connsiteX84" fmla="*/ 63494 w 1233011"/>
                      <a:gd name="connsiteY84" fmla="*/ 906780 h 1411233"/>
                      <a:gd name="connsiteX85" fmla="*/ 42063 w 1233011"/>
                      <a:gd name="connsiteY85" fmla="*/ 911543 h 1411233"/>
                      <a:gd name="connsiteX86" fmla="*/ 53970 w 1233011"/>
                      <a:gd name="connsiteY86" fmla="*/ 825817 h 1411233"/>
                      <a:gd name="connsiteX87" fmla="*/ 106203 w 1233011"/>
                      <a:gd name="connsiteY87" fmla="*/ 819626 h 1411233"/>
                      <a:gd name="connsiteX88" fmla="*/ 108738 w 1233011"/>
                      <a:gd name="connsiteY88" fmla="*/ 799623 h 1411233"/>
                      <a:gd name="connsiteX89" fmla="*/ 61912 w 1233011"/>
                      <a:gd name="connsiteY89" fmla="*/ 799624 h 1411233"/>
                      <a:gd name="connsiteX90" fmla="*/ 66198 w 1233011"/>
                      <a:gd name="connsiteY90" fmla="*/ 761047 h 1411233"/>
                      <a:gd name="connsiteX91" fmla="*/ 125407 w 1233011"/>
                      <a:gd name="connsiteY91" fmla="*/ 742474 h 1411233"/>
                      <a:gd name="connsiteX92" fmla="*/ 113500 w 1233011"/>
                      <a:gd name="connsiteY92" fmla="*/ 716280 h 1411233"/>
                      <a:gd name="connsiteX93" fmla="*/ 15230 w 1233011"/>
                      <a:gd name="connsiteY93" fmla="*/ 751975 h 1411233"/>
                      <a:gd name="connsiteX94" fmla="*/ 12858 w 1233011"/>
                      <a:gd name="connsiteY94" fmla="*/ 718344 h 1411233"/>
                      <a:gd name="connsiteX95" fmla="*/ 87804 w 1233011"/>
                      <a:gd name="connsiteY95" fmla="*/ 693138 h 1411233"/>
                      <a:gd name="connsiteX96" fmla="*/ 60960 w 1233011"/>
                      <a:gd name="connsiteY96" fmla="*/ 617855 h 1411233"/>
                      <a:gd name="connsiteX97" fmla="*/ 34920 w 1233011"/>
                      <a:gd name="connsiteY97" fmla="*/ 604361 h 1411233"/>
                      <a:gd name="connsiteX98" fmla="*/ 0 w 1233011"/>
                      <a:gd name="connsiteY98"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7262 w 1233011"/>
                      <a:gd name="connsiteY67" fmla="*/ 1048043 h 1411233"/>
                      <a:gd name="connsiteX68" fmla="*/ 304000 w 1233011"/>
                      <a:gd name="connsiteY68" fmla="*/ 1073468 h 1411233"/>
                      <a:gd name="connsiteX69" fmla="*/ 284406 w 1233011"/>
                      <a:gd name="connsiteY69" fmla="*/ 949172 h 1411233"/>
                      <a:gd name="connsiteX70" fmla="*/ 230505 w 1233011"/>
                      <a:gd name="connsiteY70" fmla="*/ 959168 h 1411233"/>
                      <a:gd name="connsiteX71" fmla="*/ 249232 w 1233011"/>
                      <a:gd name="connsiteY71" fmla="*/ 944880 h 1411233"/>
                      <a:gd name="connsiteX72" fmla="*/ 242088 w 1233011"/>
                      <a:gd name="connsiteY72" fmla="*/ 921068 h 1411233"/>
                      <a:gd name="connsiteX73" fmla="*/ 208750 w 1233011"/>
                      <a:gd name="connsiteY73" fmla="*/ 947261 h 1411233"/>
                      <a:gd name="connsiteX74" fmla="*/ 180177 w 1233011"/>
                      <a:gd name="connsiteY74" fmla="*/ 935355 h 1411233"/>
                      <a:gd name="connsiteX75" fmla="*/ 206369 w 1233011"/>
                      <a:gd name="connsiteY75" fmla="*/ 925830 h 1411233"/>
                      <a:gd name="connsiteX76" fmla="*/ 196844 w 1233011"/>
                      <a:gd name="connsiteY76" fmla="*/ 909161 h 1411233"/>
                      <a:gd name="connsiteX77" fmla="*/ 161126 w 1233011"/>
                      <a:gd name="connsiteY77" fmla="*/ 923449 h 1411233"/>
                      <a:gd name="connsiteX78" fmla="*/ 132551 w 1233011"/>
                      <a:gd name="connsiteY78" fmla="*/ 909162 h 1411233"/>
                      <a:gd name="connsiteX79" fmla="*/ 142076 w 1233011"/>
                      <a:gd name="connsiteY79" fmla="*/ 882967 h 1411233"/>
                      <a:gd name="connsiteX80" fmla="*/ 114096 w 1233011"/>
                      <a:gd name="connsiteY80" fmla="*/ 864017 h 1411233"/>
                      <a:gd name="connsiteX81" fmla="*/ 92069 w 1233011"/>
                      <a:gd name="connsiteY81" fmla="*/ 897255 h 1411233"/>
                      <a:gd name="connsiteX82" fmla="*/ 94451 w 1233011"/>
                      <a:gd name="connsiteY82" fmla="*/ 840105 h 1411233"/>
                      <a:gd name="connsiteX83" fmla="*/ 75401 w 1233011"/>
                      <a:gd name="connsiteY83" fmla="*/ 835343 h 1411233"/>
                      <a:gd name="connsiteX84" fmla="*/ 63494 w 1233011"/>
                      <a:gd name="connsiteY84" fmla="*/ 906780 h 1411233"/>
                      <a:gd name="connsiteX85" fmla="*/ 42063 w 1233011"/>
                      <a:gd name="connsiteY85" fmla="*/ 911543 h 1411233"/>
                      <a:gd name="connsiteX86" fmla="*/ 53970 w 1233011"/>
                      <a:gd name="connsiteY86" fmla="*/ 825817 h 1411233"/>
                      <a:gd name="connsiteX87" fmla="*/ 106203 w 1233011"/>
                      <a:gd name="connsiteY87" fmla="*/ 819626 h 1411233"/>
                      <a:gd name="connsiteX88" fmla="*/ 108738 w 1233011"/>
                      <a:gd name="connsiteY88" fmla="*/ 799623 h 1411233"/>
                      <a:gd name="connsiteX89" fmla="*/ 61912 w 1233011"/>
                      <a:gd name="connsiteY89" fmla="*/ 799624 h 1411233"/>
                      <a:gd name="connsiteX90" fmla="*/ 66198 w 1233011"/>
                      <a:gd name="connsiteY90" fmla="*/ 761047 h 1411233"/>
                      <a:gd name="connsiteX91" fmla="*/ 125407 w 1233011"/>
                      <a:gd name="connsiteY91" fmla="*/ 742474 h 1411233"/>
                      <a:gd name="connsiteX92" fmla="*/ 113500 w 1233011"/>
                      <a:gd name="connsiteY92" fmla="*/ 716280 h 1411233"/>
                      <a:gd name="connsiteX93" fmla="*/ 15230 w 1233011"/>
                      <a:gd name="connsiteY93" fmla="*/ 751975 h 1411233"/>
                      <a:gd name="connsiteX94" fmla="*/ 12858 w 1233011"/>
                      <a:gd name="connsiteY94" fmla="*/ 718344 h 1411233"/>
                      <a:gd name="connsiteX95" fmla="*/ 87804 w 1233011"/>
                      <a:gd name="connsiteY95" fmla="*/ 693138 h 1411233"/>
                      <a:gd name="connsiteX96" fmla="*/ 60960 w 1233011"/>
                      <a:gd name="connsiteY96" fmla="*/ 617855 h 1411233"/>
                      <a:gd name="connsiteX97" fmla="*/ 34920 w 1233011"/>
                      <a:gd name="connsiteY97" fmla="*/ 604361 h 1411233"/>
                      <a:gd name="connsiteX98" fmla="*/ 0 w 1233011"/>
                      <a:gd name="connsiteY98"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7262 w 1233011"/>
                      <a:gd name="connsiteY67" fmla="*/ 1048043 h 1411233"/>
                      <a:gd name="connsiteX68" fmla="*/ 304000 w 1233011"/>
                      <a:gd name="connsiteY68" fmla="*/ 1073468 h 1411233"/>
                      <a:gd name="connsiteX69" fmla="*/ 284406 w 1233011"/>
                      <a:gd name="connsiteY69" fmla="*/ 949172 h 1411233"/>
                      <a:gd name="connsiteX70" fmla="*/ 230505 w 1233011"/>
                      <a:gd name="connsiteY70" fmla="*/ 959168 h 1411233"/>
                      <a:gd name="connsiteX71" fmla="*/ 249232 w 1233011"/>
                      <a:gd name="connsiteY71" fmla="*/ 944880 h 1411233"/>
                      <a:gd name="connsiteX72" fmla="*/ 242088 w 1233011"/>
                      <a:gd name="connsiteY72" fmla="*/ 921068 h 1411233"/>
                      <a:gd name="connsiteX73" fmla="*/ 208750 w 1233011"/>
                      <a:gd name="connsiteY73" fmla="*/ 947261 h 1411233"/>
                      <a:gd name="connsiteX74" fmla="*/ 180177 w 1233011"/>
                      <a:gd name="connsiteY74" fmla="*/ 935355 h 1411233"/>
                      <a:gd name="connsiteX75" fmla="*/ 206369 w 1233011"/>
                      <a:gd name="connsiteY75" fmla="*/ 925830 h 1411233"/>
                      <a:gd name="connsiteX76" fmla="*/ 196844 w 1233011"/>
                      <a:gd name="connsiteY76" fmla="*/ 909161 h 1411233"/>
                      <a:gd name="connsiteX77" fmla="*/ 161126 w 1233011"/>
                      <a:gd name="connsiteY77" fmla="*/ 923449 h 1411233"/>
                      <a:gd name="connsiteX78" fmla="*/ 132551 w 1233011"/>
                      <a:gd name="connsiteY78" fmla="*/ 909162 h 1411233"/>
                      <a:gd name="connsiteX79" fmla="*/ 142076 w 1233011"/>
                      <a:gd name="connsiteY79" fmla="*/ 882967 h 1411233"/>
                      <a:gd name="connsiteX80" fmla="*/ 114096 w 1233011"/>
                      <a:gd name="connsiteY80" fmla="*/ 864017 h 1411233"/>
                      <a:gd name="connsiteX81" fmla="*/ 77782 w 1233011"/>
                      <a:gd name="connsiteY81" fmla="*/ 894874 h 1411233"/>
                      <a:gd name="connsiteX82" fmla="*/ 94451 w 1233011"/>
                      <a:gd name="connsiteY82" fmla="*/ 840105 h 1411233"/>
                      <a:gd name="connsiteX83" fmla="*/ 75401 w 1233011"/>
                      <a:gd name="connsiteY83" fmla="*/ 835343 h 1411233"/>
                      <a:gd name="connsiteX84" fmla="*/ 63494 w 1233011"/>
                      <a:gd name="connsiteY84" fmla="*/ 906780 h 1411233"/>
                      <a:gd name="connsiteX85" fmla="*/ 42063 w 1233011"/>
                      <a:gd name="connsiteY85" fmla="*/ 911543 h 1411233"/>
                      <a:gd name="connsiteX86" fmla="*/ 53970 w 1233011"/>
                      <a:gd name="connsiteY86" fmla="*/ 825817 h 1411233"/>
                      <a:gd name="connsiteX87" fmla="*/ 106203 w 1233011"/>
                      <a:gd name="connsiteY87" fmla="*/ 819626 h 1411233"/>
                      <a:gd name="connsiteX88" fmla="*/ 108738 w 1233011"/>
                      <a:gd name="connsiteY88" fmla="*/ 799623 h 1411233"/>
                      <a:gd name="connsiteX89" fmla="*/ 61912 w 1233011"/>
                      <a:gd name="connsiteY89" fmla="*/ 799624 h 1411233"/>
                      <a:gd name="connsiteX90" fmla="*/ 66198 w 1233011"/>
                      <a:gd name="connsiteY90" fmla="*/ 761047 h 1411233"/>
                      <a:gd name="connsiteX91" fmla="*/ 125407 w 1233011"/>
                      <a:gd name="connsiteY91" fmla="*/ 742474 h 1411233"/>
                      <a:gd name="connsiteX92" fmla="*/ 113500 w 1233011"/>
                      <a:gd name="connsiteY92" fmla="*/ 716280 h 1411233"/>
                      <a:gd name="connsiteX93" fmla="*/ 15230 w 1233011"/>
                      <a:gd name="connsiteY93" fmla="*/ 751975 h 1411233"/>
                      <a:gd name="connsiteX94" fmla="*/ 12858 w 1233011"/>
                      <a:gd name="connsiteY94" fmla="*/ 718344 h 1411233"/>
                      <a:gd name="connsiteX95" fmla="*/ 87804 w 1233011"/>
                      <a:gd name="connsiteY95" fmla="*/ 693138 h 1411233"/>
                      <a:gd name="connsiteX96" fmla="*/ 60960 w 1233011"/>
                      <a:gd name="connsiteY96" fmla="*/ 617855 h 1411233"/>
                      <a:gd name="connsiteX97" fmla="*/ 34920 w 1233011"/>
                      <a:gd name="connsiteY97" fmla="*/ 604361 h 1411233"/>
                      <a:gd name="connsiteX98" fmla="*/ 0 w 1233011"/>
                      <a:gd name="connsiteY98" fmla="*/ 543401 h 141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233011" h="1411233">
                        <a:moveTo>
                          <a:pt x="0" y="543401"/>
                        </a:moveTo>
                        <a:lnTo>
                          <a:pt x="242411" y="381000"/>
                        </a:lnTo>
                        <a:lnTo>
                          <a:pt x="264318" y="271462"/>
                        </a:lnTo>
                        <a:lnTo>
                          <a:pt x="348615" y="268605"/>
                        </a:lnTo>
                        <a:lnTo>
                          <a:pt x="386238" y="290512"/>
                        </a:lnTo>
                        <a:lnTo>
                          <a:pt x="461486" y="250031"/>
                        </a:lnTo>
                        <a:lnTo>
                          <a:pt x="516731" y="128111"/>
                        </a:lnTo>
                        <a:lnTo>
                          <a:pt x="577845" y="140018"/>
                        </a:lnTo>
                        <a:lnTo>
                          <a:pt x="638651" y="167640"/>
                        </a:lnTo>
                        <a:lnTo>
                          <a:pt x="752470" y="151155"/>
                        </a:lnTo>
                        <a:lnTo>
                          <a:pt x="799301" y="113824"/>
                        </a:lnTo>
                        <a:lnTo>
                          <a:pt x="802005" y="61913"/>
                        </a:lnTo>
                        <a:lnTo>
                          <a:pt x="837247" y="50482"/>
                        </a:lnTo>
                        <a:lnTo>
                          <a:pt x="868680" y="0"/>
                        </a:lnTo>
                        <a:lnTo>
                          <a:pt x="920591" y="0"/>
                        </a:lnTo>
                        <a:lnTo>
                          <a:pt x="916305" y="59531"/>
                        </a:lnTo>
                        <a:lnTo>
                          <a:pt x="996791" y="99060"/>
                        </a:lnTo>
                        <a:lnTo>
                          <a:pt x="954405" y="177165"/>
                        </a:lnTo>
                        <a:lnTo>
                          <a:pt x="984408" y="197644"/>
                        </a:lnTo>
                        <a:lnTo>
                          <a:pt x="951700" y="249555"/>
                        </a:lnTo>
                        <a:cubicBezTo>
                          <a:pt x="951490" y="265430"/>
                          <a:pt x="951281" y="281305"/>
                          <a:pt x="951071" y="297180"/>
                        </a:cubicBezTo>
                        <a:lnTo>
                          <a:pt x="958691" y="320040"/>
                        </a:lnTo>
                        <a:lnTo>
                          <a:pt x="1006469" y="349568"/>
                        </a:lnTo>
                        <a:lnTo>
                          <a:pt x="1063942" y="461388"/>
                        </a:lnTo>
                        <a:lnTo>
                          <a:pt x="1090136" y="403667"/>
                        </a:lnTo>
                        <a:lnTo>
                          <a:pt x="1130542" y="390148"/>
                        </a:lnTo>
                        <a:lnTo>
                          <a:pt x="1117759" y="400526"/>
                        </a:lnTo>
                        <a:lnTo>
                          <a:pt x="1142047" y="368142"/>
                        </a:lnTo>
                        <a:lnTo>
                          <a:pt x="1156811" y="441960"/>
                        </a:lnTo>
                        <a:lnTo>
                          <a:pt x="1233011" y="419100"/>
                        </a:lnTo>
                        <a:lnTo>
                          <a:pt x="1200150" y="481012"/>
                        </a:lnTo>
                        <a:lnTo>
                          <a:pt x="1142524" y="536734"/>
                        </a:lnTo>
                        <a:lnTo>
                          <a:pt x="1077908" y="621031"/>
                        </a:lnTo>
                        <a:lnTo>
                          <a:pt x="1009174" y="632460"/>
                        </a:lnTo>
                        <a:cubicBezTo>
                          <a:pt x="1009860" y="673100"/>
                          <a:pt x="1005784" y="713740"/>
                          <a:pt x="1006470" y="754380"/>
                        </a:cubicBezTo>
                        <a:lnTo>
                          <a:pt x="963453" y="807244"/>
                        </a:lnTo>
                        <a:lnTo>
                          <a:pt x="999326" y="847249"/>
                        </a:lnTo>
                        <a:lnTo>
                          <a:pt x="977264" y="891063"/>
                        </a:lnTo>
                        <a:lnTo>
                          <a:pt x="1001707" y="947261"/>
                        </a:lnTo>
                        <a:lnTo>
                          <a:pt x="1032510" y="1024414"/>
                        </a:lnTo>
                        <a:lnTo>
                          <a:pt x="1075372" y="1055370"/>
                        </a:lnTo>
                        <a:cubicBezTo>
                          <a:pt x="1075848" y="1090771"/>
                          <a:pt x="1076325" y="1126173"/>
                          <a:pt x="1076801" y="1161574"/>
                        </a:cubicBezTo>
                        <a:lnTo>
                          <a:pt x="993458" y="1155382"/>
                        </a:lnTo>
                        <a:lnTo>
                          <a:pt x="1120770" y="1211579"/>
                        </a:lnTo>
                        <a:lnTo>
                          <a:pt x="1154429" y="1251586"/>
                        </a:lnTo>
                        <a:cubicBezTo>
                          <a:pt x="1154321" y="1262857"/>
                          <a:pt x="1097065" y="1362234"/>
                          <a:pt x="1096957" y="1373505"/>
                        </a:cubicBezTo>
                        <a:lnTo>
                          <a:pt x="1065847" y="1361598"/>
                        </a:lnTo>
                        <a:lnTo>
                          <a:pt x="1046797" y="1390650"/>
                        </a:lnTo>
                        <a:lnTo>
                          <a:pt x="1027901" y="1359218"/>
                        </a:lnTo>
                        <a:lnTo>
                          <a:pt x="901541" y="1344930"/>
                        </a:lnTo>
                        <a:lnTo>
                          <a:pt x="859428" y="1307028"/>
                        </a:lnTo>
                        <a:lnTo>
                          <a:pt x="818351" y="1321118"/>
                        </a:lnTo>
                        <a:lnTo>
                          <a:pt x="788313" y="1359590"/>
                        </a:lnTo>
                        <a:lnTo>
                          <a:pt x="732402" y="1357779"/>
                        </a:lnTo>
                        <a:lnTo>
                          <a:pt x="606672" y="1411233"/>
                        </a:lnTo>
                        <a:lnTo>
                          <a:pt x="580226" y="1375886"/>
                        </a:lnTo>
                        <a:lnTo>
                          <a:pt x="374332" y="1287303"/>
                        </a:lnTo>
                        <a:lnTo>
                          <a:pt x="206369" y="1230630"/>
                        </a:lnTo>
                        <a:lnTo>
                          <a:pt x="111119" y="1223486"/>
                        </a:lnTo>
                        <a:lnTo>
                          <a:pt x="106357" y="1156811"/>
                        </a:lnTo>
                        <a:lnTo>
                          <a:pt x="118263" y="1171098"/>
                        </a:lnTo>
                        <a:lnTo>
                          <a:pt x="126682" y="1202532"/>
                        </a:lnTo>
                        <a:lnTo>
                          <a:pt x="164306" y="1200626"/>
                        </a:lnTo>
                        <a:lnTo>
                          <a:pt x="146685" y="1141095"/>
                        </a:lnTo>
                        <a:lnTo>
                          <a:pt x="218122" y="1096804"/>
                        </a:lnTo>
                        <a:lnTo>
                          <a:pt x="232563" y="1180623"/>
                        </a:lnTo>
                        <a:lnTo>
                          <a:pt x="261138" y="1190149"/>
                        </a:lnTo>
                        <a:lnTo>
                          <a:pt x="277262" y="1048043"/>
                        </a:lnTo>
                        <a:lnTo>
                          <a:pt x="304000" y="1073468"/>
                        </a:lnTo>
                        <a:lnTo>
                          <a:pt x="284406" y="949172"/>
                        </a:lnTo>
                        <a:lnTo>
                          <a:pt x="230505" y="959168"/>
                        </a:lnTo>
                        <a:lnTo>
                          <a:pt x="249232" y="944880"/>
                        </a:lnTo>
                        <a:lnTo>
                          <a:pt x="242088" y="921068"/>
                        </a:lnTo>
                        <a:lnTo>
                          <a:pt x="208750" y="947261"/>
                        </a:lnTo>
                        <a:lnTo>
                          <a:pt x="180177" y="935355"/>
                        </a:lnTo>
                        <a:lnTo>
                          <a:pt x="206369" y="925830"/>
                        </a:lnTo>
                        <a:cubicBezTo>
                          <a:pt x="202400" y="919480"/>
                          <a:pt x="204384" y="909558"/>
                          <a:pt x="196844" y="909161"/>
                        </a:cubicBezTo>
                        <a:cubicBezTo>
                          <a:pt x="189304" y="908764"/>
                          <a:pt x="177001" y="915511"/>
                          <a:pt x="161126" y="923449"/>
                        </a:cubicBezTo>
                        <a:lnTo>
                          <a:pt x="132551" y="909162"/>
                        </a:lnTo>
                        <a:lnTo>
                          <a:pt x="142076" y="882967"/>
                        </a:lnTo>
                        <a:lnTo>
                          <a:pt x="114096" y="864017"/>
                        </a:lnTo>
                        <a:lnTo>
                          <a:pt x="77782" y="894874"/>
                        </a:lnTo>
                        <a:lnTo>
                          <a:pt x="94451" y="840105"/>
                        </a:lnTo>
                        <a:lnTo>
                          <a:pt x="75401" y="835343"/>
                        </a:lnTo>
                        <a:lnTo>
                          <a:pt x="63494" y="906780"/>
                        </a:lnTo>
                        <a:lnTo>
                          <a:pt x="42063" y="911543"/>
                        </a:lnTo>
                        <a:lnTo>
                          <a:pt x="53970" y="825817"/>
                        </a:lnTo>
                        <a:lnTo>
                          <a:pt x="106203" y="819626"/>
                        </a:lnTo>
                        <a:lnTo>
                          <a:pt x="108738" y="799623"/>
                        </a:lnTo>
                        <a:lnTo>
                          <a:pt x="61912" y="799624"/>
                        </a:lnTo>
                        <a:lnTo>
                          <a:pt x="66198" y="761047"/>
                        </a:lnTo>
                        <a:lnTo>
                          <a:pt x="125407" y="742474"/>
                        </a:lnTo>
                        <a:lnTo>
                          <a:pt x="113500" y="716280"/>
                        </a:lnTo>
                        <a:lnTo>
                          <a:pt x="15230" y="751975"/>
                        </a:lnTo>
                        <a:lnTo>
                          <a:pt x="12858" y="718344"/>
                        </a:lnTo>
                        <a:lnTo>
                          <a:pt x="87804" y="693138"/>
                        </a:lnTo>
                        <a:lnTo>
                          <a:pt x="60960" y="617855"/>
                        </a:lnTo>
                        <a:lnTo>
                          <a:pt x="34920" y="604361"/>
                        </a:lnTo>
                        <a:lnTo>
                          <a:pt x="0" y="543401"/>
                        </a:lnTo>
                        <a:close/>
                      </a:path>
                    </a:pathLst>
                  </a:custGeom>
                  <a:solidFill>
                    <a:srgbClr val="FF0000">
                      <a:alpha val="25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57700" rtl="0" eaLnBrk="1" latinLnBrk="0" hangingPunct="1">
                      <a:defRPr kumimoji="1" sz="1900" kern="1200">
                        <a:solidFill>
                          <a:schemeClr val="lt1"/>
                        </a:solidFill>
                        <a:latin typeface="+mn-lt"/>
                        <a:ea typeface="+mn-ea"/>
                        <a:cs typeface="+mn-cs"/>
                      </a:defRPr>
                    </a:lvl1pPr>
                    <a:lvl2pPr marL="478850" algn="l" defTabSz="957700" rtl="0" eaLnBrk="1" latinLnBrk="0" hangingPunct="1">
                      <a:defRPr kumimoji="1" sz="1900" kern="1200">
                        <a:solidFill>
                          <a:schemeClr val="lt1"/>
                        </a:solidFill>
                        <a:latin typeface="+mn-lt"/>
                        <a:ea typeface="+mn-ea"/>
                        <a:cs typeface="+mn-cs"/>
                      </a:defRPr>
                    </a:lvl2pPr>
                    <a:lvl3pPr marL="957700" algn="l" defTabSz="957700" rtl="0" eaLnBrk="1" latinLnBrk="0" hangingPunct="1">
                      <a:defRPr kumimoji="1" sz="1900" kern="1200">
                        <a:solidFill>
                          <a:schemeClr val="lt1"/>
                        </a:solidFill>
                        <a:latin typeface="+mn-lt"/>
                        <a:ea typeface="+mn-ea"/>
                        <a:cs typeface="+mn-cs"/>
                      </a:defRPr>
                    </a:lvl3pPr>
                    <a:lvl4pPr marL="1436551" algn="l" defTabSz="957700" rtl="0" eaLnBrk="1" latinLnBrk="0" hangingPunct="1">
                      <a:defRPr kumimoji="1" sz="1900" kern="1200">
                        <a:solidFill>
                          <a:schemeClr val="lt1"/>
                        </a:solidFill>
                        <a:latin typeface="+mn-lt"/>
                        <a:ea typeface="+mn-ea"/>
                        <a:cs typeface="+mn-cs"/>
                      </a:defRPr>
                    </a:lvl4pPr>
                    <a:lvl5pPr marL="1915402" algn="l" defTabSz="957700" rtl="0" eaLnBrk="1" latinLnBrk="0" hangingPunct="1">
                      <a:defRPr kumimoji="1" sz="1900" kern="1200">
                        <a:solidFill>
                          <a:schemeClr val="lt1"/>
                        </a:solidFill>
                        <a:latin typeface="+mn-lt"/>
                        <a:ea typeface="+mn-ea"/>
                        <a:cs typeface="+mn-cs"/>
                      </a:defRPr>
                    </a:lvl5pPr>
                    <a:lvl6pPr marL="2394252" algn="l" defTabSz="957700" rtl="0" eaLnBrk="1" latinLnBrk="0" hangingPunct="1">
                      <a:defRPr kumimoji="1" sz="1900" kern="1200">
                        <a:solidFill>
                          <a:schemeClr val="lt1"/>
                        </a:solidFill>
                        <a:latin typeface="+mn-lt"/>
                        <a:ea typeface="+mn-ea"/>
                        <a:cs typeface="+mn-cs"/>
                      </a:defRPr>
                    </a:lvl6pPr>
                    <a:lvl7pPr marL="2873102" algn="l" defTabSz="957700" rtl="0" eaLnBrk="1" latinLnBrk="0" hangingPunct="1">
                      <a:defRPr kumimoji="1" sz="1900" kern="1200">
                        <a:solidFill>
                          <a:schemeClr val="lt1"/>
                        </a:solidFill>
                        <a:latin typeface="+mn-lt"/>
                        <a:ea typeface="+mn-ea"/>
                        <a:cs typeface="+mn-cs"/>
                      </a:defRPr>
                    </a:lvl7pPr>
                    <a:lvl8pPr marL="3351952" algn="l" defTabSz="957700" rtl="0" eaLnBrk="1" latinLnBrk="0" hangingPunct="1">
                      <a:defRPr kumimoji="1" sz="1900" kern="1200">
                        <a:solidFill>
                          <a:schemeClr val="lt1"/>
                        </a:solidFill>
                        <a:latin typeface="+mn-lt"/>
                        <a:ea typeface="+mn-ea"/>
                        <a:cs typeface="+mn-cs"/>
                      </a:defRPr>
                    </a:lvl8pPr>
                    <a:lvl9pPr marL="3830803" algn="l" defTabSz="957700" rtl="0" eaLnBrk="1" latinLnBrk="0" hangingPunct="1">
                      <a:defRPr kumimoji="1" sz="1900" kern="1200">
                        <a:solidFill>
                          <a:schemeClr val="lt1"/>
                        </a:solidFill>
                        <a:latin typeface="+mn-lt"/>
                        <a:ea typeface="+mn-ea"/>
                        <a:cs typeface="+mn-cs"/>
                      </a:defRPr>
                    </a:lvl9pPr>
                  </a:lstStyle>
                  <a:p>
                    <a:pPr algn="ctr"/>
                    <a:endParaRPr kumimoji="1" lang="ja-JP" altLang="en-US" dirty="0"/>
                  </a:p>
                </p:txBody>
              </p:sp>
            </p:grpSp>
            <p:sp>
              <p:nvSpPr>
                <p:cNvPr id="56" name="円/楕円 55"/>
                <p:cNvSpPr/>
                <p:nvPr/>
              </p:nvSpPr>
              <p:spPr>
                <a:xfrm>
                  <a:off x="5395487" y="5301207"/>
                  <a:ext cx="273049" cy="238749"/>
                </a:xfrm>
                <a:prstGeom prst="ellipse">
                  <a:avLst/>
                </a:prstGeom>
                <a:no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defPPr>
                    <a:defRPr lang="ja-JP"/>
                  </a:defPPr>
                  <a:lvl1pPr marL="0" algn="l" defTabSz="957700" rtl="0" eaLnBrk="1" latinLnBrk="0" hangingPunct="1">
                    <a:defRPr kumimoji="1" sz="1900" kern="1200">
                      <a:solidFill>
                        <a:schemeClr val="dk1"/>
                      </a:solidFill>
                      <a:latin typeface="+mn-lt"/>
                      <a:ea typeface="+mn-ea"/>
                      <a:cs typeface="+mn-cs"/>
                    </a:defRPr>
                  </a:lvl1pPr>
                  <a:lvl2pPr marL="478850" algn="l" defTabSz="957700" rtl="0" eaLnBrk="1" latinLnBrk="0" hangingPunct="1">
                    <a:defRPr kumimoji="1" sz="1900" kern="1200">
                      <a:solidFill>
                        <a:schemeClr val="dk1"/>
                      </a:solidFill>
                      <a:latin typeface="+mn-lt"/>
                      <a:ea typeface="+mn-ea"/>
                      <a:cs typeface="+mn-cs"/>
                    </a:defRPr>
                  </a:lvl2pPr>
                  <a:lvl3pPr marL="957700" algn="l" defTabSz="957700" rtl="0" eaLnBrk="1" latinLnBrk="0" hangingPunct="1">
                    <a:defRPr kumimoji="1" sz="1900" kern="1200">
                      <a:solidFill>
                        <a:schemeClr val="dk1"/>
                      </a:solidFill>
                      <a:latin typeface="+mn-lt"/>
                      <a:ea typeface="+mn-ea"/>
                      <a:cs typeface="+mn-cs"/>
                    </a:defRPr>
                  </a:lvl3pPr>
                  <a:lvl4pPr marL="1436551" algn="l" defTabSz="957700" rtl="0" eaLnBrk="1" latinLnBrk="0" hangingPunct="1">
                    <a:defRPr kumimoji="1" sz="1900" kern="1200">
                      <a:solidFill>
                        <a:schemeClr val="dk1"/>
                      </a:solidFill>
                      <a:latin typeface="+mn-lt"/>
                      <a:ea typeface="+mn-ea"/>
                      <a:cs typeface="+mn-cs"/>
                    </a:defRPr>
                  </a:lvl4pPr>
                  <a:lvl5pPr marL="1915402" algn="l" defTabSz="957700" rtl="0" eaLnBrk="1" latinLnBrk="0" hangingPunct="1">
                    <a:defRPr kumimoji="1" sz="1900" kern="1200">
                      <a:solidFill>
                        <a:schemeClr val="dk1"/>
                      </a:solidFill>
                      <a:latin typeface="+mn-lt"/>
                      <a:ea typeface="+mn-ea"/>
                      <a:cs typeface="+mn-cs"/>
                    </a:defRPr>
                  </a:lvl5pPr>
                  <a:lvl6pPr marL="2394252" algn="l" defTabSz="957700" rtl="0" eaLnBrk="1" latinLnBrk="0" hangingPunct="1">
                    <a:defRPr kumimoji="1" sz="1900" kern="1200">
                      <a:solidFill>
                        <a:schemeClr val="dk1"/>
                      </a:solidFill>
                      <a:latin typeface="+mn-lt"/>
                      <a:ea typeface="+mn-ea"/>
                      <a:cs typeface="+mn-cs"/>
                    </a:defRPr>
                  </a:lvl6pPr>
                  <a:lvl7pPr marL="2873102" algn="l" defTabSz="957700" rtl="0" eaLnBrk="1" latinLnBrk="0" hangingPunct="1">
                    <a:defRPr kumimoji="1" sz="1900" kern="1200">
                      <a:solidFill>
                        <a:schemeClr val="dk1"/>
                      </a:solidFill>
                      <a:latin typeface="+mn-lt"/>
                      <a:ea typeface="+mn-ea"/>
                      <a:cs typeface="+mn-cs"/>
                    </a:defRPr>
                  </a:lvl7pPr>
                  <a:lvl8pPr marL="3351952" algn="l" defTabSz="957700" rtl="0" eaLnBrk="1" latinLnBrk="0" hangingPunct="1">
                    <a:defRPr kumimoji="1" sz="1900" kern="1200">
                      <a:solidFill>
                        <a:schemeClr val="dk1"/>
                      </a:solidFill>
                      <a:latin typeface="+mn-lt"/>
                      <a:ea typeface="+mn-ea"/>
                      <a:cs typeface="+mn-cs"/>
                    </a:defRPr>
                  </a:lvl8pPr>
                  <a:lvl9pPr marL="3830803" algn="l" defTabSz="957700" rtl="0" eaLnBrk="1" latinLnBrk="0" hangingPunct="1">
                    <a:defRPr kumimoji="1" sz="1900" kern="1200">
                      <a:solidFill>
                        <a:schemeClr val="dk1"/>
                      </a:solidFill>
                      <a:latin typeface="+mn-lt"/>
                      <a:ea typeface="+mn-ea"/>
                      <a:cs typeface="+mn-cs"/>
                    </a:defRPr>
                  </a:lvl9pPr>
                </a:lstStyle>
                <a:p>
                  <a:pPr algn="ctr"/>
                  <a:endParaRPr kumimoji="1" lang="ja-JP" altLang="en-US" dirty="0"/>
                </a:p>
              </p:txBody>
            </p:sp>
          </p:grpSp>
          <p:sp>
            <p:nvSpPr>
              <p:cNvPr id="45" name="フリーフォーム 44"/>
              <p:cNvSpPr/>
              <p:nvPr/>
            </p:nvSpPr>
            <p:spPr>
              <a:xfrm>
                <a:off x="6048375" y="3488531"/>
                <a:ext cx="147638" cy="109538"/>
              </a:xfrm>
              <a:custGeom>
                <a:avLst/>
                <a:gdLst>
                  <a:gd name="connsiteX0" fmla="*/ 92869 w 147638"/>
                  <a:gd name="connsiteY0" fmla="*/ 0 h 109538"/>
                  <a:gd name="connsiteX1" fmla="*/ 11906 w 147638"/>
                  <a:gd name="connsiteY1" fmla="*/ 38100 h 109538"/>
                  <a:gd name="connsiteX2" fmla="*/ 0 w 147638"/>
                  <a:gd name="connsiteY2" fmla="*/ 83344 h 109538"/>
                  <a:gd name="connsiteX3" fmla="*/ 128588 w 147638"/>
                  <a:gd name="connsiteY3" fmla="*/ 109538 h 109538"/>
                  <a:gd name="connsiteX4" fmla="*/ 147638 w 147638"/>
                  <a:gd name="connsiteY4" fmla="*/ 38100 h 109538"/>
                  <a:gd name="connsiteX5" fmla="*/ 92869 w 147638"/>
                  <a:gd name="connsiteY5" fmla="*/ 0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638" h="109538">
                    <a:moveTo>
                      <a:pt x="92869" y="0"/>
                    </a:moveTo>
                    <a:lnTo>
                      <a:pt x="11906" y="38100"/>
                    </a:lnTo>
                    <a:lnTo>
                      <a:pt x="0" y="83344"/>
                    </a:lnTo>
                    <a:lnTo>
                      <a:pt x="128588" y="109538"/>
                    </a:lnTo>
                    <a:lnTo>
                      <a:pt x="147638" y="38100"/>
                    </a:lnTo>
                    <a:lnTo>
                      <a:pt x="92869" y="0"/>
                    </a:lnTo>
                    <a:close/>
                  </a:path>
                </a:pathLst>
              </a:custGeom>
              <a:solidFill>
                <a:srgbClr val="FF0000">
                  <a:alpha val="25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57700" rtl="0" eaLnBrk="1" latinLnBrk="0" hangingPunct="1">
                  <a:defRPr kumimoji="1" sz="1900" kern="1200">
                    <a:solidFill>
                      <a:schemeClr val="lt1"/>
                    </a:solidFill>
                    <a:latin typeface="+mn-lt"/>
                    <a:ea typeface="+mn-ea"/>
                    <a:cs typeface="+mn-cs"/>
                  </a:defRPr>
                </a:lvl1pPr>
                <a:lvl2pPr marL="478850" algn="l" defTabSz="957700" rtl="0" eaLnBrk="1" latinLnBrk="0" hangingPunct="1">
                  <a:defRPr kumimoji="1" sz="1900" kern="1200">
                    <a:solidFill>
                      <a:schemeClr val="lt1"/>
                    </a:solidFill>
                    <a:latin typeface="+mn-lt"/>
                    <a:ea typeface="+mn-ea"/>
                    <a:cs typeface="+mn-cs"/>
                  </a:defRPr>
                </a:lvl2pPr>
                <a:lvl3pPr marL="957700" algn="l" defTabSz="957700" rtl="0" eaLnBrk="1" latinLnBrk="0" hangingPunct="1">
                  <a:defRPr kumimoji="1" sz="1900" kern="1200">
                    <a:solidFill>
                      <a:schemeClr val="lt1"/>
                    </a:solidFill>
                    <a:latin typeface="+mn-lt"/>
                    <a:ea typeface="+mn-ea"/>
                    <a:cs typeface="+mn-cs"/>
                  </a:defRPr>
                </a:lvl3pPr>
                <a:lvl4pPr marL="1436551" algn="l" defTabSz="957700" rtl="0" eaLnBrk="1" latinLnBrk="0" hangingPunct="1">
                  <a:defRPr kumimoji="1" sz="1900" kern="1200">
                    <a:solidFill>
                      <a:schemeClr val="lt1"/>
                    </a:solidFill>
                    <a:latin typeface="+mn-lt"/>
                    <a:ea typeface="+mn-ea"/>
                    <a:cs typeface="+mn-cs"/>
                  </a:defRPr>
                </a:lvl4pPr>
                <a:lvl5pPr marL="1915402" algn="l" defTabSz="957700" rtl="0" eaLnBrk="1" latinLnBrk="0" hangingPunct="1">
                  <a:defRPr kumimoji="1" sz="1900" kern="1200">
                    <a:solidFill>
                      <a:schemeClr val="lt1"/>
                    </a:solidFill>
                    <a:latin typeface="+mn-lt"/>
                    <a:ea typeface="+mn-ea"/>
                    <a:cs typeface="+mn-cs"/>
                  </a:defRPr>
                </a:lvl5pPr>
                <a:lvl6pPr marL="2394252" algn="l" defTabSz="957700" rtl="0" eaLnBrk="1" latinLnBrk="0" hangingPunct="1">
                  <a:defRPr kumimoji="1" sz="1900" kern="1200">
                    <a:solidFill>
                      <a:schemeClr val="lt1"/>
                    </a:solidFill>
                    <a:latin typeface="+mn-lt"/>
                    <a:ea typeface="+mn-ea"/>
                    <a:cs typeface="+mn-cs"/>
                  </a:defRPr>
                </a:lvl6pPr>
                <a:lvl7pPr marL="2873102" algn="l" defTabSz="957700" rtl="0" eaLnBrk="1" latinLnBrk="0" hangingPunct="1">
                  <a:defRPr kumimoji="1" sz="1900" kern="1200">
                    <a:solidFill>
                      <a:schemeClr val="lt1"/>
                    </a:solidFill>
                    <a:latin typeface="+mn-lt"/>
                    <a:ea typeface="+mn-ea"/>
                    <a:cs typeface="+mn-cs"/>
                  </a:defRPr>
                </a:lvl7pPr>
                <a:lvl8pPr marL="3351952" algn="l" defTabSz="957700" rtl="0" eaLnBrk="1" latinLnBrk="0" hangingPunct="1">
                  <a:defRPr kumimoji="1" sz="1900" kern="1200">
                    <a:solidFill>
                      <a:schemeClr val="lt1"/>
                    </a:solidFill>
                    <a:latin typeface="+mn-lt"/>
                    <a:ea typeface="+mn-ea"/>
                    <a:cs typeface="+mn-cs"/>
                  </a:defRPr>
                </a:lvl8pPr>
                <a:lvl9pPr marL="3830803" algn="l" defTabSz="957700" rtl="0" eaLnBrk="1" latinLnBrk="0" hangingPunct="1">
                  <a:defRPr kumimoji="1" sz="1900" kern="1200">
                    <a:solidFill>
                      <a:schemeClr val="lt1"/>
                    </a:solidFill>
                    <a:latin typeface="+mn-lt"/>
                    <a:ea typeface="+mn-ea"/>
                    <a:cs typeface="+mn-cs"/>
                  </a:defRPr>
                </a:lvl9pPr>
              </a:lstStyle>
              <a:p>
                <a:pPr algn="ctr"/>
                <a:endParaRPr kumimoji="1" lang="ja-JP" altLang="en-US"/>
              </a:p>
            </p:txBody>
          </p:sp>
          <p:sp>
            <p:nvSpPr>
              <p:cNvPr id="46" name="フリーフォーム 45"/>
              <p:cNvSpPr/>
              <p:nvPr/>
            </p:nvSpPr>
            <p:spPr>
              <a:xfrm>
                <a:off x="6127551" y="3891062"/>
                <a:ext cx="135732" cy="76200"/>
              </a:xfrm>
              <a:custGeom>
                <a:avLst/>
                <a:gdLst>
                  <a:gd name="connsiteX0" fmla="*/ 92869 w 147638"/>
                  <a:gd name="connsiteY0" fmla="*/ 0 h 109538"/>
                  <a:gd name="connsiteX1" fmla="*/ 11906 w 147638"/>
                  <a:gd name="connsiteY1" fmla="*/ 38100 h 109538"/>
                  <a:gd name="connsiteX2" fmla="*/ 0 w 147638"/>
                  <a:gd name="connsiteY2" fmla="*/ 83344 h 109538"/>
                  <a:gd name="connsiteX3" fmla="*/ 128588 w 147638"/>
                  <a:gd name="connsiteY3" fmla="*/ 109538 h 109538"/>
                  <a:gd name="connsiteX4" fmla="*/ 147638 w 147638"/>
                  <a:gd name="connsiteY4" fmla="*/ 38100 h 109538"/>
                  <a:gd name="connsiteX5" fmla="*/ 92869 w 147638"/>
                  <a:gd name="connsiteY5" fmla="*/ 0 h 109538"/>
                  <a:gd name="connsiteX0" fmla="*/ 80963 w 135732"/>
                  <a:gd name="connsiteY0" fmla="*/ 0 h 109538"/>
                  <a:gd name="connsiteX1" fmla="*/ 0 w 135732"/>
                  <a:gd name="connsiteY1" fmla="*/ 38100 h 109538"/>
                  <a:gd name="connsiteX2" fmla="*/ 9526 w 135732"/>
                  <a:gd name="connsiteY2" fmla="*/ 104775 h 109538"/>
                  <a:gd name="connsiteX3" fmla="*/ 116682 w 135732"/>
                  <a:gd name="connsiteY3" fmla="*/ 109538 h 109538"/>
                  <a:gd name="connsiteX4" fmla="*/ 135732 w 135732"/>
                  <a:gd name="connsiteY4" fmla="*/ 38100 h 109538"/>
                  <a:gd name="connsiteX5" fmla="*/ 80963 w 135732"/>
                  <a:gd name="connsiteY5" fmla="*/ 0 h 109538"/>
                  <a:gd name="connsiteX0" fmla="*/ 90488 w 145257"/>
                  <a:gd name="connsiteY0" fmla="*/ 0 h 109538"/>
                  <a:gd name="connsiteX1" fmla="*/ 0 w 145257"/>
                  <a:gd name="connsiteY1" fmla="*/ 33338 h 109538"/>
                  <a:gd name="connsiteX2" fmla="*/ 19051 w 145257"/>
                  <a:gd name="connsiteY2" fmla="*/ 104775 h 109538"/>
                  <a:gd name="connsiteX3" fmla="*/ 126207 w 145257"/>
                  <a:gd name="connsiteY3" fmla="*/ 109538 h 109538"/>
                  <a:gd name="connsiteX4" fmla="*/ 145257 w 145257"/>
                  <a:gd name="connsiteY4" fmla="*/ 38100 h 109538"/>
                  <a:gd name="connsiteX5" fmla="*/ 90488 w 145257"/>
                  <a:gd name="connsiteY5" fmla="*/ 0 h 109538"/>
                  <a:gd name="connsiteX0" fmla="*/ 145257 w 145257"/>
                  <a:gd name="connsiteY0" fmla="*/ 4762 h 76200"/>
                  <a:gd name="connsiteX1" fmla="*/ 0 w 145257"/>
                  <a:gd name="connsiteY1" fmla="*/ 0 h 76200"/>
                  <a:gd name="connsiteX2" fmla="*/ 19051 w 145257"/>
                  <a:gd name="connsiteY2" fmla="*/ 71437 h 76200"/>
                  <a:gd name="connsiteX3" fmla="*/ 126207 w 145257"/>
                  <a:gd name="connsiteY3" fmla="*/ 76200 h 76200"/>
                  <a:gd name="connsiteX4" fmla="*/ 145257 w 145257"/>
                  <a:gd name="connsiteY4" fmla="*/ 4762 h 76200"/>
                  <a:gd name="connsiteX0" fmla="*/ 135732 w 135732"/>
                  <a:gd name="connsiteY0" fmla="*/ 9525 h 76200"/>
                  <a:gd name="connsiteX1" fmla="*/ 0 w 135732"/>
                  <a:gd name="connsiteY1" fmla="*/ 0 h 76200"/>
                  <a:gd name="connsiteX2" fmla="*/ 19051 w 135732"/>
                  <a:gd name="connsiteY2" fmla="*/ 71437 h 76200"/>
                  <a:gd name="connsiteX3" fmla="*/ 126207 w 135732"/>
                  <a:gd name="connsiteY3" fmla="*/ 76200 h 76200"/>
                  <a:gd name="connsiteX4" fmla="*/ 135732 w 135732"/>
                  <a:gd name="connsiteY4" fmla="*/ 9525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32" h="76200">
                    <a:moveTo>
                      <a:pt x="135732" y="9525"/>
                    </a:moveTo>
                    <a:lnTo>
                      <a:pt x="0" y="0"/>
                    </a:lnTo>
                    <a:lnTo>
                      <a:pt x="19051" y="71437"/>
                    </a:lnTo>
                    <a:lnTo>
                      <a:pt x="126207" y="76200"/>
                    </a:lnTo>
                    <a:lnTo>
                      <a:pt x="135732" y="9525"/>
                    </a:lnTo>
                    <a:close/>
                  </a:path>
                </a:pathLst>
              </a:custGeom>
              <a:solidFill>
                <a:srgbClr val="FF0000">
                  <a:alpha val="25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57700" rtl="0" eaLnBrk="1" latinLnBrk="0" hangingPunct="1">
                  <a:defRPr kumimoji="1" sz="1900" kern="1200">
                    <a:solidFill>
                      <a:schemeClr val="lt1"/>
                    </a:solidFill>
                    <a:latin typeface="+mn-lt"/>
                    <a:ea typeface="+mn-ea"/>
                    <a:cs typeface="+mn-cs"/>
                  </a:defRPr>
                </a:lvl1pPr>
                <a:lvl2pPr marL="478850" algn="l" defTabSz="957700" rtl="0" eaLnBrk="1" latinLnBrk="0" hangingPunct="1">
                  <a:defRPr kumimoji="1" sz="1900" kern="1200">
                    <a:solidFill>
                      <a:schemeClr val="lt1"/>
                    </a:solidFill>
                    <a:latin typeface="+mn-lt"/>
                    <a:ea typeface="+mn-ea"/>
                    <a:cs typeface="+mn-cs"/>
                  </a:defRPr>
                </a:lvl2pPr>
                <a:lvl3pPr marL="957700" algn="l" defTabSz="957700" rtl="0" eaLnBrk="1" latinLnBrk="0" hangingPunct="1">
                  <a:defRPr kumimoji="1" sz="1900" kern="1200">
                    <a:solidFill>
                      <a:schemeClr val="lt1"/>
                    </a:solidFill>
                    <a:latin typeface="+mn-lt"/>
                    <a:ea typeface="+mn-ea"/>
                    <a:cs typeface="+mn-cs"/>
                  </a:defRPr>
                </a:lvl3pPr>
                <a:lvl4pPr marL="1436551" algn="l" defTabSz="957700" rtl="0" eaLnBrk="1" latinLnBrk="0" hangingPunct="1">
                  <a:defRPr kumimoji="1" sz="1900" kern="1200">
                    <a:solidFill>
                      <a:schemeClr val="lt1"/>
                    </a:solidFill>
                    <a:latin typeface="+mn-lt"/>
                    <a:ea typeface="+mn-ea"/>
                    <a:cs typeface="+mn-cs"/>
                  </a:defRPr>
                </a:lvl4pPr>
                <a:lvl5pPr marL="1915402" algn="l" defTabSz="957700" rtl="0" eaLnBrk="1" latinLnBrk="0" hangingPunct="1">
                  <a:defRPr kumimoji="1" sz="1900" kern="1200">
                    <a:solidFill>
                      <a:schemeClr val="lt1"/>
                    </a:solidFill>
                    <a:latin typeface="+mn-lt"/>
                    <a:ea typeface="+mn-ea"/>
                    <a:cs typeface="+mn-cs"/>
                  </a:defRPr>
                </a:lvl5pPr>
                <a:lvl6pPr marL="2394252" algn="l" defTabSz="957700" rtl="0" eaLnBrk="1" latinLnBrk="0" hangingPunct="1">
                  <a:defRPr kumimoji="1" sz="1900" kern="1200">
                    <a:solidFill>
                      <a:schemeClr val="lt1"/>
                    </a:solidFill>
                    <a:latin typeface="+mn-lt"/>
                    <a:ea typeface="+mn-ea"/>
                    <a:cs typeface="+mn-cs"/>
                  </a:defRPr>
                </a:lvl6pPr>
                <a:lvl7pPr marL="2873102" algn="l" defTabSz="957700" rtl="0" eaLnBrk="1" latinLnBrk="0" hangingPunct="1">
                  <a:defRPr kumimoji="1" sz="1900" kern="1200">
                    <a:solidFill>
                      <a:schemeClr val="lt1"/>
                    </a:solidFill>
                    <a:latin typeface="+mn-lt"/>
                    <a:ea typeface="+mn-ea"/>
                    <a:cs typeface="+mn-cs"/>
                  </a:defRPr>
                </a:lvl7pPr>
                <a:lvl8pPr marL="3351952" algn="l" defTabSz="957700" rtl="0" eaLnBrk="1" latinLnBrk="0" hangingPunct="1">
                  <a:defRPr kumimoji="1" sz="1900" kern="1200">
                    <a:solidFill>
                      <a:schemeClr val="lt1"/>
                    </a:solidFill>
                    <a:latin typeface="+mn-lt"/>
                    <a:ea typeface="+mn-ea"/>
                    <a:cs typeface="+mn-cs"/>
                  </a:defRPr>
                </a:lvl8pPr>
                <a:lvl9pPr marL="3830803" algn="l" defTabSz="957700" rtl="0" eaLnBrk="1" latinLnBrk="0" hangingPunct="1">
                  <a:defRPr kumimoji="1" sz="1900" kern="1200">
                    <a:solidFill>
                      <a:schemeClr val="lt1"/>
                    </a:solidFill>
                    <a:latin typeface="+mn-lt"/>
                    <a:ea typeface="+mn-ea"/>
                    <a:cs typeface="+mn-cs"/>
                  </a:defRPr>
                </a:lvl9pPr>
              </a:lstStyle>
              <a:p>
                <a:pPr algn="ctr"/>
                <a:endParaRPr kumimoji="1" lang="ja-JP" altLang="en-US"/>
              </a:p>
            </p:txBody>
          </p:sp>
          <p:sp>
            <p:nvSpPr>
              <p:cNvPr id="47" name="フリーフォーム 46"/>
              <p:cNvSpPr/>
              <p:nvPr/>
            </p:nvSpPr>
            <p:spPr>
              <a:xfrm>
                <a:off x="6119812" y="3718942"/>
                <a:ext cx="278035" cy="162495"/>
              </a:xfrm>
              <a:custGeom>
                <a:avLst/>
                <a:gdLst>
                  <a:gd name="connsiteX0" fmla="*/ 92869 w 147638"/>
                  <a:gd name="connsiteY0" fmla="*/ 0 h 109538"/>
                  <a:gd name="connsiteX1" fmla="*/ 11906 w 147638"/>
                  <a:gd name="connsiteY1" fmla="*/ 38100 h 109538"/>
                  <a:gd name="connsiteX2" fmla="*/ 0 w 147638"/>
                  <a:gd name="connsiteY2" fmla="*/ 83344 h 109538"/>
                  <a:gd name="connsiteX3" fmla="*/ 128588 w 147638"/>
                  <a:gd name="connsiteY3" fmla="*/ 109538 h 109538"/>
                  <a:gd name="connsiteX4" fmla="*/ 147638 w 147638"/>
                  <a:gd name="connsiteY4" fmla="*/ 38100 h 109538"/>
                  <a:gd name="connsiteX5" fmla="*/ 92869 w 147638"/>
                  <a:gd name="connsiteY5" fmla="*/ 0 h 109538"/>
                  <a:gd name="connsiteX0" fmla="*/ 80963 w 135732"/>
                  <a:gd name="connsiteY0" fmla="*/ 0 h 109538"/>
                  <a:gd name="connsiteX1" fmla="*/ 0 w 135732"/>
                  <a:gd name="connsiteY1" fmla="*/ 38100 h 109538"/>
                  <a:gd name="connsiteX2" fmla="*/ 9526 w 135732"/>
                  <a:gd name="connsiteY2" fmla="*/ 104775 h 109538"/>
                  <a:gd name="connsiteX3" fmla="*/ 116682 w 135732"/>
                  <a:gd name="connsiteY3" fmla="*/ 109538 h 109538"/>
                  <a:gd name="connsiteX4" fmla="*/ 135732 w 135732"/>
                  <a:gd name="connsiteY4" fmla="*/ 38100 h 109538"/>
                  <a:gd name="connsiteX5" fmla="*/ 80963 w 135732"/>
                  <a:gd name="connsiteY5" fmla="*/ 0 h 109538"/>
                  <a:gd name="connsiteX0" fmla="*/ 90488 w 145257"/>
                  <a:gd name="connsiteY0" fmla="*/ 0 h 109538"/>
                  <a:gd name="connsiteX1" fmla="*/ 0 w 145257"/>
                  <a:gd name="connsiteY1" fmla="*/ 33338 h 109538"/>
                  <a:gd name="connsiteX2" fmla="*/ 19051 w 145257"/>
                  <a:gd name="connsiteY2" fmla="*/ 104775 h 109538"/>
                  <a:gd name="connsiteX3" fmla="*/ 126207 w 145257"/>
                  <a:gd name="connsiteY3" fmla="*/ 109538 h 109538"/>
                  <a:gd name="connsiteX4" fmla="*/ 145257 w 145257"/>
                  <a:gd name="connsiteY4" fmla="*/ 38100 h 109538"/>
                  <a:gd name="connsiteX5" fmla="*/ 90488 w 145257"/>
                  <a:gd name="connsiteY5" fmla="*/ 0 h 109538"/>
                  <a:gd name="connsiteX0" fmla="*/ 145257 w 145257"/>
                  <a:gd name="connsiteY0" fmla="*/ 4762 h 76200"/>
                  <a:gd name="connsiteX1" fmla="*/ 0 w 145257"/>
                  <a:gd name="connsiteY1" fmla="*/ 0 h 76200"/>
                  <a:gd name="connsiteX2" fmla="*/ 19051 w 145257"/>
                  <a:gd name="connsiteY2" fmla="*/ 71437 h 76200"/>
                  <a:gd name="connsiteX3" fmla="*/ 126207 w 145257"/>
                  <a:gd name="connsiteY3" fmla="*/ 76200 h 76200"/>
                  <a:gd name="connsiteX4" fmla="*/ 145257 w 145257"/>
                  <a:gd name="connsiteY4" fmla="*/ 4762 h 76200"/>
                  <a:gd name="connsiteX0" fmla="*/ 135732 w 135732"/>
                  <a:gd name="connsiteY0" fmla="*/ 9525 h 76200"/>
                  <a:gd name="connsiteX1" fmla="*/ 0 w 135732"/>
                  <a:gd name="connsiteY1" fmla="*/ 0 h 76200"/>
                  <a:gd name="connsiteX2" fmla="*/ 19051 w 135732"/>
                  <a:gd name="connsiteY2" fmla="*/ 71437 h 76200"/>
                  <a:gd name="connsiteX3" fmla="*/ 126207 w 135732"/>
                  <a:gd name="connsiteY3" fmla="*/ 76200 h 76200"/>
                  <a:gd name="connsiteX4" fmla="*/ 135732 w 135732"/>
                  <a:gd name="connsiteY4" fmla="*/ 9525 h 76200"/>
                  <a:gd name="connsiteX0" fmla="*/ 119063 w 126207"/>
                  <a:gd name="connsiteY0" fmla="*/ 0 h 92869"/>
                  <a:gd name="connsiteX1" fmla="*/ 0 w 126207"/>
                  <a:gd name="connsiteY1" fmla="*/ 16669 h 92869"/>
                  <a:gd name="connsiteX2" fmla="*/ 19051 w 126207"/>
                  <a:gd name="connsiteY2" fmla="*/ 88106 h 92869"/>
                  <a:gd name="connsiteX3" fmla="*/ 126207 w 126207"/>
                  <a:gd name="connsiteY3" fmla="*/ 92869 h 92869"/>
                  <a:gd name="connsiteX4" fmla="*/ 119063 w 126207"/>
                  <a:gd name="connsiteY4" fmla="*/ 0 h 92869"/>
                  <a:gd name="connsiteX0" fmla="*/ 100012 w 107156"/>
                  <a:gd name="connsiteY0" fmla="*/ 14287 h 107156"/>
                  <a:gd name="connsiteX1" fmla="*/ 52387 w 107156"/>
                  <a:gd name="connsiteY1" fmla="*/ 0 h 107156"/>
                  <a:gd name="connsiteX2" fmla="*/ 0 w 107156"/>
                  <a:gd name="connsiteY2" fmla="*/ 102393 h 107156"/>
                  <a:gd name="connsiteX3" fmla="*/ 107156 w 107156"/>
                  <a:gd name="connsiteY3" fmla="*/ 107156 h 107156"/>
                  <a:gd name="connsiteX4" fmla="*/ 100012 w 107156"/>
                  <a:gd name="connsiteY4" fmla="*/ 14287 h 107156"/>
                  <a:gd name="connsiteX0" fmla="*/ 100012 w 107156"/>
                  <a:gd name="connsiteY0" fmla="*/ 14287 h 107156"/>
                  <a:gd name="connsiteX1" fmla="*/ 52387 w 107156"/>
                  <a:gd name="connsiteY1" fmla="*/ 0 h 107156"/>
                  <a:gd name="connsiteX2" fmla="*/ 14857 w 107156"/>
                  <a:gd name="connsiteY2" fmla="*/ 67247 h 107156"/>
                  <a:gd name="connsiteX3" fmla="*/ 0 w 107156"/>
                  <a:gd name="connsiteY3" fmla="*/ 102393 h 107156"/>
                  <a:gd name="connsiteX4" fmla="*/ 107156 w 107156"/>
                  <a:gd name="connsiteY4" fmla="*/ 107156 h 107156"/>
                  <a:gd name="connsiteX5" fmla="*/ 100012 w 107156"/>
                  <a:gd name="connsiteY5" fmla="*/ 14287 h 107156"/>
                  <a:gd name="connsiteX0" fmla="*/ 100012 w 107156"/>
                  <a:gd name="connsiteY0" fmla="*/ 14287 h 107728"/>
                  <a:gd name="connsiteX1" fmla="*/ 52387 w 107156"/>
                  <a:gd name="connsiteY1" fmla="*/ 0 h 107728"/>
                  <a:gd name="connsiteX2" fmla="*/ 14857 w 107156"/>
                  <a:gd name="connsiteY2" fmla="*/ 67247 h 107728"/>
                  <a:gd name="connsiteX3" fmla="*/ 0 w 107156"/>
                  <a:gd name="connsiteY3" fmla="*/ 102393 h 107728"/>
                  <a:gd name="connsiteX4" fmla="*/ 31526 w 107156"/>
                  <a:gd name="connsiteY4" fmla="*/ 107728 h 107728"/>
                  <a:gd name="connsiteX5" fmla="*/ 107156 w 107156"/>
                  <a:gd name="connsiteY5" fmla="*/ 107156 h 107728"/>
                  <a:gd name="connsiteX6" fmla="*/ 100012 w 107156"/>
                  <a:gd name="connsiteY6" fmla="*/ 14287 h 107728"/>
                  <a:gd name="connsiteX0" fmla="*/ 100012 w 107156"/>
                  <a:gd name="connsiteY0" fmla="*/ 14287 h 110109"/>
                  <a:gd name="connsiteX1" fmla="*/ 52387 w 107156"/>
                  <a:gd name="connsiteY1" fmla="*/ 0 h 110109"/>
                  <a:gd name="connsiteX2" fmla="*/ 14857 w 107156"/>
                  <a:gd name="connsiteY2" fmla="*/ 67247 h 110109"/>
                  <a:gd name="connsiteX3" fmla="*/ 0 w 107156"/>
                  <a:gd name="connsiteY3" fmla="*/ 102393 h 110109"/>
                  <a:gd name="connsiteX4" fmla="*/ 31526 w 107156"/>
                  <a:gd name="connsiteY4" fmla="*/ 107728 h 110109"/>
                  <a:gd name="connsiteX5" fmla="*/ 83914 w 107156"/>
                  <a:gd name="connsiteY5" fmla="*/ 110109 h 110109"/>
                  <a:gd name="connsiteX6" fmla="*/ 107156 w 107156"/>
                  <a:gd name="connsiteY6" fmla="*/ 107156 h 110109"/>
                  <a:gd name="connsiteX7" fmla="*/ 100012 w 107156"/>
                  <a:gd name="connsiteY7" fmla="*/ 14287 h 110109"/>
                  <a:gd name="connsiteX0" fmla="*/ 123255 w 130399"/>
                  <a:gd name="connsiteY0" fmla="*/ 14287 h 110109"/>
                  <a:gd name="connsiteX1" fmla="*/ 75630 w 130399"/>
                  <a:gd name="connsiteY1" fmla="*/ 0 h 110109"/>
                  <a:gd name="connsiteX2" fmla="*/ 0 w 130399"/>
                  <a:gd name="connsiteY2" fmla="*/ 14859 h 110109"/>
                  <a:gd name="connsiteX3" fmla="*/ 23243 w 130399"/>
                  <a:gd name="connsiteY3" fmla="*/ 102393 h 110109"/>
                  <a:gd name="connsiteX4" fmla="*/ 54769 w 130399"/>
                  <a:gd name="connsiteY4" fmla="*/ 107728 h 110109"/>
                  <a:gd name="connsiteX5" fmla="*/ 107157 w 130399"/>
                  <a:gd name="connsiteY5" fmla="*/ 110109 h 110109"/>
                  <a:gd name="connsiteX6" fmla="*/ 130399 w 130399"/>
                  <a:gd name="connsiteY6" fmla="*/ 107156 h 110109"/>
                  <a:gd name="connsiteX7" fmla="*/ 123255 w 130399"/>
                  <a:gd name="connsiteY7" fmla="*/ 14287 h 110109"/>
                  <a:gd name="connsiteX0" fmla="*/ 200024 w 207168"/>
                  <a:gd name="connsiteY0" fmla="*/ 14287 h 110109"/>
                  <a:gd name="connsiteX1" fmla="*/ 152399 w 207168"/>
                  <a:gd name="connsiteY1" fmla="*/ 0 h 110109"/>
                  <a:gd name="connsiteX2" fmla="*/ 76769 w 207168"/>
                  <a:gd name="connsiteY2" fmla="*/ 14859 h 110109"/>
                  <a:gd name="connsiteX3" fmla="*/ 0 w 207168"/>
                  <a:gd name="connsiteY3" fmla="*/ 2381 h 110109"/>
                  <a:gd name="connsiteX4" fmla="*/ 131538 w 207168"/>
                  <a:gd name="connsiteY4" fmla="*/ 107728 h 110109"/>
                  <a:gd name="connsiteX5" fmla="*/ 183926 w 207168"/>
                  <a:gd name="connsiteY5" fmla="*/ 110109 h 110109"/>
                  <a:gd name="connsiteX6" fmla="*/ 207168 w 207168"/>
                  <a:gd name="connsiteY6" fmla="*/ 107156 h 110109"/>
                  <a:gd name="connsiteX7" fmla="*/ 200024 w 207168"/>
                  <a:gd name="connsiteY7" fmla="*/ 14287 h 110109"/>
                  <a:gd name="connsiteX0" fmla="*/ 261367 w 268511"/>
                  <a:gd name="connsiteY0" fmla="*/ 14287 h 110109"/>
                  <a:gd name="connsiteX1" fmla="*/ 213742 w 268511"/>
                  <a:gd name="connsiteY1" fmla="*/ 0 h 110109"/>
                  <a:gd name="connsiteX2" fmla="*/ 138112 w 268511"/>
                  <a:gd name="connsiteY2" fmla="*/ 14859 h 110109"/>
                  <a:gd name="connsiteX3" fmla="*/ 61343 w 268511"/>
                  <a:gd name="connsiteY3" fmla="*/ 2381 h 110109"/>
                  <a:gd name="connsiteX4" fmla="*/ 0 w 268511"/>
                  <a:gd name="connsiteY4" fmla="*/ 45815 h 110109"/>
                  <a:gd name="connsiteX5" fmla="*/ 245269 w 268511"/>
                  <a:gd name="connsiteY5" fmla="*/ 110109 h 110109"/>
                  <a:gd name="connsiteX6" fmla="*/ 268511 w 268511"/>
                  <a:gd name="connsiteY6" fmla="*/ 107156 h 110109"/>
                  <a:gd name="connsiteX7" fmla="*/ 261367 w 268511"/>
                  <a:gd name="connsiteY7" fmla="*/ 14287 h 110109"/>
                  <a:gd name="connsiteX0" fmla="*/ 261367 w 268511"/>
                  <a:gd name="connsiteY0" fmla="*/ 14287 h 110109"/>
                  <a:gd name="connsiteX1" fmla="*/ 213742 w 268511"/>
                  <a:gd name="connsiteY1" fmla="*/ 0 h 110109"/>
                  <a:gd name="connsiteX2" fmla="*/ 138112 w 268511"/>
                  <a:gd name="connsiteY2" fmla="*/ 14859 h 110109"/>
                  <a:gd name="connsiteX3" fmla="*/ 61343 w 268511"/>
                  <a:gd name="connsiteY3" fmla="*/ 2381 h 110109"/>
                  <a:gd name="connsiteX4" fmla="*/ 0 w 268511"/>
                  <a:gd name="connsiteY4" fmla="*/ 45815 h 110109"/>
                  <a:gd name="connsiteX5" fmla="*/ 116683 w 268511"/>
                  <a:gd name="connsiteY5" fmla="*/ 81534 h 110109"/>
                  <a:gd name="connsiteX6" fmla="*/ 245269 w 268511"/>
                  <a:gd name="connsiteY6" fmla="*/ 110109 h 110109"/>
                  <a:gd name="connsiteX7" fmla="*/ 268511 w 268511"/>
                  <a:gd name="connsiteY7" fmla="*/ 107156 h 110109"/>
                  <a:gd name="connsiteX8" fmla="*/ 261367 w 268511"/>
                  <a:gd name="connsiteY8" fmla="*/ 14287 h 110109"/>
                  <a:gd name="connsiteX0" fmla="*/ 261367 w 268511"/>
                  <a:gd name="connsiteY0" fmla="*/ 14287 h 110109"/>
                  <a:gd name="connsiteX1" fmla="*/ 213742 w 268511"/>
                  <a:gd name="connsiteY1" fmla="*/ 0 h 110109"/>
                  <a:gd name="connsiteX2" fmla="*/ 138112 w 268511"/>
                  <a:gd name="connsiteY2" fmla="*/ 14859 h 110109"/>
                  <a:gd name="connsiteX3" fmla="*/ 61343 w 268511"/>
                  <a:gd name="connsiteY3" fmla="*/ 2381 h 110109"/>
                  <a:gd name="connsiteX4" fmla="*/ 0 w 268511"/>
                  <a:gd name="connsiteY4" fmla="*/ 45815 h 110109"/>
                  <a:gd name="connsiteX5" fmla="*/ 116683 w 268511"/>
                  <a:gd name="connsiteY5" fmla="*/ 81534 h 110109"/>
                  <a:gd name="connsiteX6" fmla="*/ 202408 w 268511"/>
                  <a:gd name="connsiteY6" fmla="*/ 105347 h 110109"/>
                  <a:gd name="connsiteX7" fmla="*/ 245269 w 268511"/>
                  <a:gd name="connsiteY7" fmla="*/ 110109 h 110109"/>
                  <a:gd name="connsiteX8" fmla="*/ 268511 w 268511"/>
                  <a:gd name="connsiteY8" fmla="*/ 107156 h 110109"/>
                  <a:gd name="connsiteX9" fmla="*/ 261367 w 268511"/>
                  <a:gd name="connsiteY9"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204788 w 270891"/>
                  <a:gd name="connsiteY6" fmla="*/ 105347 h 110109"/>
                  <a:gd name="connsiteX7" fmla="*/ 247649 w 270891"/>
                  <a:gd name="connsiteY7" fmla="*/ 110109 h 110109"/>
                  <a:gd name="connsiteX8" fmla="*/ 270891 w 270891"/>
                  <a:gd name="connsiteY8" fmla="*/ 107156 h 110109"/>
                  <a:gd name="connsiteX9" fmla="*/ 263747 w 270891"/>
                  <a:gd name="connsiteY9"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95251 w 270891"/>
                  <a:gd name="connsiteY6" fmla="*/ 50579 h 110109"/>
                  <a:gd name="connsiteX7" fmla="*/ 247649 w 270891"/>
                  <a:gd name="connsiteY7" fmla="*/ 110109 h 110109"/>
                  <a:gd name="connsiteX8" fmla="*/ 270891 w 270891"/>
                  <a:gd name="connsiteY8" fmla="*/ 107156 h 110109"/>
                  <a:gd name="connsiteX9" fmla="*/ 263747 w 270891"/>
                  <a:gd name="connsiteY9"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247649 w 270891"/>
                  <a:gd name="connsiteY7" fmla="*/ 110109 h 110109"/>
                  <a:gd name="connsiteX8" fmla="*/ 270891 w 270891"/>
                  <a:gd name="connsiteY8" fmla="*/ 107156 h 110109"/>
                  <a:gd name="connsiteX9" fmla="*/ 263747 w 270891"/>
                  <a:gd name="connsiteY9"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40494 w 270891"/>
                  <a:gd name="connsiteY7" fmla="*/ 100584 h 110109"/>
                  <a:gd name="connsiteX8" fmla="*/ 247649 w 270891"/>
                  <a:gd name="connsiteY8" fmla="*/ 110109 h 110109"/>
                  <a:gd name="connsiteX9" fmla="*/ 270891 w 270891"/>
                  <a:gd name="connsiteY9" fmla="*/ 107156 h 110109"/>
                  <a:gd name="connsiteX10" fmla="*/ 263747 w 270891"/>
                  <a:gd name="connsiteY10"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40494 w 270891"/>
                  <a:gd name="connsiteY7" fmla="*/ 100584 h 110109"/>
                  <a:gd name="connsiteX8" fmla="*/ 247649 w 270891"/>
                  <a:gd name="connsiteY8" fmla="*/ 110109 h 110109"/>
                  <a:gd name="connsiteX9" fmla="*/ 270891 w 270891"/>
                  <a:gd name="connsiteY9" fmla="*/ 107156 h 110109"/>
                  <a:gd name="connsiteX10" fmla="*/ 269082 w 270891"/>
                  <a:gd name="connsiteY10" fmla="*/ 72009 h 110109"/>
                  <a:gd name="connsiteX11" fmla="*/ 263747 w 270891"/>
                  <a:gd name="connsiteY11"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00013 w 270891"/>
                  <a:gd name="connsiteY7" fmla="*/ 98203 h 110109"/>
                  <a:gd name="connsiteX8" fmla="*/ 140494 w 270891"/>
                  <a:gd name="connsiteY8" fmla="*/ 100584 h 110109"/>
                  <a:gd name="connsiteX9" fmla="*/ 247649 w 270891"/>
                  <a:gd name="connsiteY9" fmla="*/ 110109 h 110109"/>
                  <a:gd name="connsiteX10" fmla="*/ 270891 w 270891"/>
                  <a:gd name="connsiteY10" fmla="*/ 107156 h 110109"/>
                  <a:gd name="connsiteX11" fmla="*/ 269082 w 270891"/>
                  <a:gd name="connsiteY11" fmla="*/ 72009 h 110109"/>
                  <a:gd name="connsiteX12" fmla="*/ 263747 w 270891"/>
                  <a:gd name="connsiteY12"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00013 w 270891"/>
                  <a:gd name="connsiteY7" fmla="*/ 98203 h 110109"/>
                  <a:gd name="connsiteX8" fmla="*/ 140494 w 270891"/>
                  <a:gd name="connsiteY8" fmla="*/ 100584 h 110109"/>
                  <a:gd name="connsiteX9" fmla="*/ 185738 w 270891"/>
                  <a:gd name="connsiteY9" fmla="*/ 107728 h 110109"/>
                  <a:gd name="connsiteX10" fmla="*/ 247649 w 270891"/>
                  <a:gd name="connsiteY10" fmla="*/ 110109 h 110109"/>
                  <a:gd name="connsiteX11" fmla="*/ 270891 w 270891"/>
                  <a:gd name="connsiteY11" fmla="*/ 107156 h 110109"/>
                  <a:gd name="connsiteX12" fmla="*/ 269082 w 270891"/>
                  <a:gd name="connsiteY12" fmla="*/ 72009 h 110109"/>
                  <a:gd name="connsiteX13" fmla="*/ 263747 w 270891"/>
                  <a:gd name="connsiteY13" fmla="*/ 14287 h 110109"/>
                  <a:gd name="connsiteX0" fmla="*/ 263747 w 270891"/>
                  <a:gd name="connsiteY0" fmla="*/ 14287 h 110109"/>
                  <a:gd name="connsiteX1" fmla="*/ 216122 w 270891"/>
                  <a:gd name="connsiteY1" fmla="*/ 0 h 110109"/>
                  <a:gd name="connsiteX2" fmla="*/ 152398 w 270891"/>
                  <a:gd name="connsiteY2" fmla="*/ 10096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00013 w 270891"/>
                  <a:gd name="connsiteY7" fmla="*/ 98203 h 110109"/>
                  <a:gd name="connsiteX8" fmla="*/ 140494 w 270891"/>
                  <a:gd name="connsiteY8" fmla="*/ 100584 h 110109"/>
                  <a:gd name="connsiteX9" fmla="*/ 185738 w 270891"/>
                  <a:gd name="connsiteY9" fmla="*/ 107728 h 110109"/>
                  <a:gd name="connsiteX10" fmla="*/ 247649 w 270891"/>
                  <a:gd name="connsiteY10" fmla="*/ 110109 h 110109"/>
                  <a:gd name="connsiteX11" fmla="*/ 270891 w 270891"/>
                  <a:gd name="connsiteY11" fmla="*/ 107156 h 110109"/>
                  <a:gd name="connsiteX12" fmla="*/ 269082 w 270891"/>
                  <a:gd name="connsiteY12" fmla="*/ 72009 h 110109"/>
                  <a:gd name="connsiteX13" fmla="*/ 263747 w 270891"/>
                  <a:gd name="connsiteY13" fmla="*/ 14287 h 110109"/>
                  <a:gd name="connsiteX0" fmla="*/ 263747 w 270891"/>
                  <a:gd name="connsiteY0" fmla="*/ 14287 h 110109"/>
                  <a:gd name="connsiteX1" fmla="*/ 216122 w 270891"/>
                  <a:gd name="connsiteY1" fmla="*/ 0 h 110109"/>
                  <a:gd name="connsiteX2" fmla="*/ 152398 w 270891"/>
                  <a:gd name="connsiteY2" fmla="*/ 10096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14300 w 270891"/>
                  <a:gd name="connsiteY7" fmla="*/ 38672 h 110109"/>
                  <a:gd name="connsiteX8" fmla="*/ 140494 w 270891"/>
                  <a:gd name="connsiteY8" fmla="*/ 100584 h 110109"/>
                  <a:gd name="connsiteX9" fmla="*/ 185738 w 270891"/>
                  <a:gd name="connsiteY9" fmla="*/ 107728 h 110109"/>
                  <a:gd name="connsiteX10" fmla="*/ 247649 w 270891"/>
                  <a:gd name="connsiteY10" fmla="*/ 110109 h 110109"/>
                  <a:gd name="connsiteX11" fmla="*/ 270891 w 270891"/>
                  <a:gd name="connsiteY11" fmla="*/ 107156 h 110109"/>
                  <a:gd name="connsiteX12" fmla="*/ 269082 w 270891"/>
                  <a:gd name="connsiteY12" fmla="*/ 72009 h 110109"/>
                  <a:gd name="connsiteX13" fmla="*/ 263747 w 270891"/>
                  <a:gd name="connsiteY13" fmla="*/ 14287 h 110109"/>
                  <a:gd name="connsiteX0" fmla="*/ 263747 w 270891"/>
                  <a:gd name="connsiteY0" fmla="*/ 14287 h 110109"/>
                  <a:gd name="connsiteX1" fmla="*/ 216122 w 270891"/>
                  <a:gd name="connsiteY1" fmla="*/ 0 h 110109"/>
                  <a:gd name="connsiteX2" fmla="*/ 152398 w 270891"/>
                  <a:gd name="connsiteY2" fmla="*/ 10096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22610 w 270891"/>
                  <a:gd name="connsiteY7" fmla="*/ 23913 h 110109"/>
                  <a:gd name="connsiteX8" fmla="*/ 140494 w 270891"/>
                  <a:gd name="connsiteY8" fmla="*/ 100584 h 110109"/>
                  <a:gd name="connsiteX9" fmla="*/ 185738 w 270891"/>
                  <a:gd name="connsiteY9" fmla="*/ 107728 h 110109"/>
                  <a:gd name="connsiteX10" fmla="*/ 247649 w 270891"/>
                  <a:gd name="connsiteY10" fmla="*/ 110109 h 110109"/>
                  <a:gd name="connsiteX11" fmla="*/ 270891 w 270891"/>
                  <a:gd name="connsiteY11" fmla="*/ 107156 h 110109"/>
                  <a:gd name="connsiteX12" fmla="*/ 269082 w 270891"/>
                  <a:gd name="connsiteY12" fmla="*/ 72009 h 110109"/>
                  <a:gd name="connsiteX13" fmla="*/ 263747 w 270891"/>
                  <a:gd name="connsiteY13" fmla="*/ 14287 h 110109"/>
                  <a:gd name="connsiteX0" fmla="*/ 263747 w 270891"/>
                  <a:gd name="connsiteY0" fmla="*/ 14287 h 110109"/>
                  <a:gd name="connsiteX1" fmla="*/ 216122 w 270891"/>
                  <a:gd name="connsiteY1" fmla="*/ 0 h 110109"/>
                  <a:gd name="connsiteX2" fmla="*/ 152398 w 270891"/>
                  <a:gd name="connsiteY2" fmla="*/ 10096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03560 w 270891"/>
                  <a:gd name="connsiteY7" fmla="*/ 45344 h 110109"/>
                  <a:gd name="connsiteX8" fmla="*/ 140494 w 270891"/>
                  <a:gd name="connsiteY8" fmla="*/ 100584 h 110109"/>
                  <a:gd name="connsiteX9" fmla="*/ 185738 w 270891"/>
                  <a:gd name="connsiteY9" fmla="*/ 107728 h 110109"/>
                  <a:gd name="connsiteX10" fmla="*/ 247649 w 270891"/>
                  <a:gd name="connsiteY10" fmla="*/ 110109 h 110109"/>
                  <a:gd name="connsiteX11" fmla="*/ 270891 w 270891"/>
                  <a:gd name="connsiteY11" fmla="*/ 107156 h 110109"/>
                  <a:gd name="connsiteX12" fmla="*/ 269082 w 270891"/>
                  <a:gd name="connsiteY12" fmla="*/ 72009 h 110109"/>
                  <a:gd name="connsiteX13" fmla="*/ 263747 w 270891"/>
                  <a:gd name="connsiteY13" fmla="*/ 14287 h 110109"/>
                  <a:gd name="connsiteX0" fmla="*/ 263747 w 270891"/>
                  <a:gd name="connsiteY0" fmla="*/ 14287 h 110109"/>
                  <a:gd name="connsiteX1" fmla="*/ 216122 w 270891"/>
                  <a:gd name="connsiteY1" fmla="*/ 0 h 110109"/>
                  <a:gd name="connsiteX2" fmla="*/ 152398 w 270891"/>
                  <a:gd name="connsiteY2" fmla="*/ 10096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03560 w 270891"/>
                  <a:gd name="connsiteY7" fmla="*/ 45344 h 110109"/>
                  <a:gd name="connsiteX8" fmla="*/ 111919 w 270891"/>
                  <a:gd name="connsiteY8" fmla="*/ 67247 h 110109"/>
                  <a:gd name="connsiteX9" fmla="*/ 185738 w 270891"/>
                  <a:gd name="connsiteY9" fmla="*/ 107728 h 110109"/>
                  <a:gd name="connsiteX10" fmla="*/ 247649 w 270891"/>
                  <a:gd name="connsiteY10" fmla="*/ 110109 h 110109"/>
                  <a:gd name="connsiteX11" fmla="*/ 270891 w 270891"/>
                  <a:gd name="connsiteY11" fmla="*/ 107156 h 110109"/>
                  <a:gd name="connsiteX12" fmla="*/ 269082 w 270891"/>
                  <a:gd name="connsiteY12" fmla="*/ 72009 h 110109"/>
                  <a:gd name="connsiteX13" fmla="*/ 263747 w 270891"/>
                  <a:gd name="connsiteY13" fmla="*/ 14287 h 110109"/>
                  <a:gd name="connsiteX0" fmla="*/ 263747 w 270891"/>
                  <a:gd name="connsiteY0" fmla="*/ 14287 h 114872"/>
                  <a:gd name="connsiteX1" fmla="*/ 216122 w 270891"/>
                  <a:gd name="connsiteY1" fmla="*/ 0 h 114872"/>
                  <a:gd name="connsiteX2" fmla="*/ 152398 w 270891"/>
                  <a:gd name="connsiteY2" fmla="*/ 10096 h 114872"/>
                  <a:gd name="connsiteX3" fmla="*/ 63723 w 270891"/>
                  <a:gd name="connsiteY3" fmla="*/ 2381 h 114872"/>
                  <a:gd name="connsiteX4" fmla="*/ 2380 w 270891"/>
                  <a:gd name="connsiteY4" fmla="*/ 45815 h 114872"/>
                  <a:gd name="connsiteX5" fmla="*/ 0 w 270891"/>
                  <a:gd name="connsiteY5" fmla="*/ 91059 h 114872"/>
                  <a:gd name="connsiteX6" fmla="*/ 47626 w 270891"/>
                  <a:gd name="connsiteY6" fmla="*/ 93441 h 114872"/>
                  <a:gd name="connsiteX7" fmla="*/ 103560 w 270891"/>
                  <a:gd name="connsiteY7" fmla="*/ 45344 h 114872"/>
                  <a:gd name="connsiteX8" fmla="*/ 111919 w 270891"/>
                  <a:gd name="connsiteY8" fmla="*/ 67247 h 114872"/>
                  <a:gd name="connsiteX9" fmla="*/ 61913 w 270891"/>
                  <a:gd name="connsiteY9" fmla="*/ 114872 h 114872"/>
                  <a:gd name="connsiteX10" fmla="*/ 247649 w 270891"/>
                  <a:gd name="connsiteY10" fmla="*/ 110109 h 114872"/>
                  <a:gd name="connsiteX11" fmla="*/ 270891 w 270891"/>
                  <a:gd name="connsiteY11" fmla="*/ 107156 h 114872"/>
                  <a:gd name="connsiteX12" fmla="*/ 269082 w 270891"/>
                  <a:gd name="connsiteY12" fmla="*/ 72009 h 114872"/>
                  <a:gd name="connsiteX13" fmla="*/ 263747 w 270891"/>
                  <a:gd name="connsiteY13" fmla="*/ 14287 h 114872"/>
                  <a:gd name="connsiteX0" fmla="*/ 263747 w 270891"/>
                  <a:gd name="connsiteY0" fmla="*/ 14287 h 133921"/>
                  <a:gd name="connsiteX1" fmla="*/ 216122 w 270891"/>
                  <a:gd name="connsiteY1" fmla="*/ 0 h 133921"/>
                  <a:gd name="connsiteX2" fmla="*/ 152398 w 270891"/>
                  <a:gd name="connsiteY2" fmla="*/ 10096 h 133921"/>
                  <a:gd name="connsiteX3" fmla="*/ 63723 w 270891"/>
                  <a:gd name="connsiteY3" fmla="*/ 2381 h 133921"/>
                  <a:gd name="connsiteX4" fmla="*/ 2380 w 270891"/>
                  <a:gd name="connsiteY4" fmla="*/ 45815 h 133921"/>
                  <a:gd name="connsiteX5" fmla="*/ 0 w 270891"/>
                  <a:gd name="connsiteY5" fmla="*/ 91059 h 133921"/>
                  <a:gd name="connsiteX6" fmla="*/ 47626 w 270891"/>
                  <a:gd name="connsiteY6" fmla="*/ 93441 h 133921"/>
                  <a:gd name="connsiteX7" fmla="*/ 103560 w 270891"/>
                  <a:gd name="connsiteY7" fmla="*/ 45344 h 133921"/>
                  <a:gd name="connsiteX8" fmla="*/ 111919 w 270891"/>
                  <a:gd name="connsiteY8" fmla="*/ 67247 h 133921"/>
                  <a:gd name="connsiteX9" fmla="*/ 61913 w 270891"/>
                  <a:gd name="connsiteY9" fmla="*/ 114872 h 133921"/>
                  <a:gd name="connsiteX10" fmla="*/ 80961 w 270891"/>
                  <a:gd name="connsiteY10" fmla="*/ 133921 h 133921"/>
                  <a:gd name="connsiteX11" fmla="*/ 270891 w 270891"/>
                  <a:gd name="connsiteY11" fmla="*/ 107156 h 133921"/>
                  <a:gd name="connsiteX12" fmla="*/ 269082 w 270891"/>
                  <a:gd name="connsiteY12" fmla="*/ 72009 h 133921"/>
                  <a:gd name="connsiteX13" fmla="*/ 263747 w 270891"/>
                  <a:gd name="connsiteY13" fmla="*/ 14287 h 133921"/>
                  <a:gd name="connsiteX0" fmla="*/ 263747 w 270891"/>
                  <a:gd name="connsiteY0" fmla="*/ 14287 h 133921"/>
                  <a:gd name="connsiteX1" fmla="*/ 216122 w 270891"/>
                  <a:gd name="connsiteY1" fmla="*/ 0 h 133921"/>
                  <a:gd name="connsiteX2" fmla="*/ 152398 w 270891"/>
                  <a:gd name="connsiteY2" fmla="*/ 10096 h 133921"/>
                  <a:gd name="connsiteX3" fmla="*/ 63723 w 270891"/>
                  <a:gd name="connsiteY3" fmla="*/ 2381 h 133921"/>
                  <a:gd name="connsiteX4" fmla="*/ 2380 w 270891"/>
                  <a:gd name="connsiteY4" fmla="*/ 45815 h 133921"/>
                  <a:gd name="connsiteX5" fmla="*/ 0 w 270891"/>
                  <a:gd name="connsiteY5" fmla="*/ 91059 h 133921"/>
                  <a:gd name="connsiteX6" fmla="*/ 47626 w 270891"/>
                  <a:gd name="connsiteY6" fmla="*/ 93441 h 133921"/>
                  <a:gd name="connsiteX7" fmla="*/ 103560 w 270891"/>
                  <a:gd name="connsiteY7" fmla="*/ 45344 h 133921"/>
                  <a:gd name="connsiteX8" fmla="*/ 111919 w 270891"/>
                  <a:gd name="connsiteY8" fmla="*/ 67247 h 133921"/>
                  <a:gd name="connsiteX9" fmla="*/ 61913 w 270891"/>
                  <a:gd name="connsiteY9" fmla="*/ 114872 h 133921"/>
                  <a:gd name="connsiteX10" fmla="*/ 80961 w 270891"/>
                  <a:gd name="connsiteY10" fmla="*/ 133921 h 133921"/>
                  <a:gd name="connsiteX11" fmla="*/ 166688 w 270891"/>
                  <a:gd name="connsiteY11" fmla="*/ 124396 h 133921"/>
                  <a:gd name="connsiteX12" fmla="*/ 270891 w 270891"/>
                  <a:gd name="connsiteY12" fmla="*/ 107156 h 133921"/>
                  <a:gd name="connsiteX13" fmla="*/ 269082 w 270891"/>
                  <a:gd name="connsiteY13" fmla="*/ 72009 h 133921"/>
                  <a:gd name="connsiteX14" fmla="*/ 263747 w 270891"/>
                  <a:gd name="connsiteY14" fmla="*/ 14287 h 133921"/>
                  <a:gd name="connsiteX0" fmla="*/ 263747 w 270891"/>
                  <a:gd name="connsiteY0" fmla="*/ 14287 h 133921"/>
                  <a:gd name="connsiteX1" fmla="*/ 216122 w 270891"/>
                  <a:gd name="connsiteY1" fmla="*/ 0 h 133921"/>
                  <a:gd name="connsiteX2" fmla="*/ 152398 w 270891"/>
                  <a:gd name="connsiteY2" fmla="*/ 10096 h 133921"/>
                  <a:gd name="connsiteX3" fmla="*/ 63723 w 270891"/>
                  <a:gd name="connsiteY3" fmla="*/ 2381 h 133921"/>
                  <a:gd name="connsiteX4" fmla="*/ 2380 w 270891"/>
                  <a:gd name="connsiteY4" fmla="*/ 45815 h 133921"/>
                  <a:gd name="connsiteX5" fmla="*/ 0 w 270891"/>
                  <a:gd name="connsiteY5" fmla="*/ 91059 h 133921"/>
                  <a:gd name="connsiteX6" fmla="*/ 47626 w 270891"/>
                  <a:gd name="connsiteY6" fmla="*/ 93441 h 133921"/>
                  <a:gd name="connsiteX7" fmla="*/ 103560 w 270891"/>
                  <a:gd name="connsiteY7" fmla="*/ 45344 h 133921"/>
                  <a:gd name="connsiteX8" fmla="*/ 111919 w 270891"/>
                  <a:gd name="connsiteY8" fmla="*/ 67247 h 133921"/>
                  <a:gd name="connsiteX9" fmla="*/ 61913 w 270891"/>
                  <a:gd name="connsiteY9" fmla="*/ 114872 h 133921"/>
                  <a:gd name="connsiteX10" fmla="*/ 80961 w 270891"/>
                  <a:gd name="connsiteY10" fmla="*/ 133921 h 133921"/>
                  <a:gd name="connsiteX11" fmla="*/ 166688 w 270891"/>
                  <a:gd name="connsiteY11" fmla="*/ 124396 h 133921"/>
                  <a:gd name="connsiteX12" fmla="*/ 230982 w 270891"/>
                  <a:gd name="connsiteY12" fmla="*/ 112489 h 133921"/>
                  <a:gd name="connsiteX13" fmla="*/ 270891 w 270891"/>
                  <a:gd name="connsiteY13" fmla="*/ 107156 h 133921"/>
                  <a:gd name="connsiteX14" fmla="*/ 269082 w 270891"/>
                  <a:gd name="connsiteY14" fmla="*/ 72009 h 133921"/>
                  <a:gd name="connsiteX15" fmla="*/ 263747 w 270891"/>
                  <a:gd name="connsiteY15" fmla="*/ 14287 h 133921"/>
                  <a:gd name="connsiteX0" fmla="*/ 263747 w 270891"/>
                  <a:gd name="connsiteY0" fmla="*/ 14287 h 133921"/>
                  <a:gd name="connsiteX1" fmla="*/ 216122 w 270891"/>
                  <a:gd name="connsiteY1" fmla="*/ 0 h 133921"/>
                  <a:gd name="connsiteX2" fmla="*/ 152398 w 270891"/>
                  <a:gd name="connsiteY2" fmla="*/ 10096 h 133921"/>
                  <a:gd name="connsiteX3" fmla="*/ 63723 w 270891"/>
                  <a:gd name="connsiteY3" fmla="*/ 2381 h 133921"/>
                  <a:gd name="connsiteX4" fmla="*/ 2380 w 270891"/>
                  <a:gd name="connsiteY4" fmla="*/ 45815 h 133921"/>
                  <a:gd name="connsiteX5" fmla="*/ 0 w 270891"/>
                  <a:gd name="connsiteY5" fmla="*/ 91059 h 133921"/>
                  <a:gd name="connsiteX6" fmla="*/ 47626 w 270891"/>
                  <a:gd name="connsiteY6" fmla="*/ 93441 h 133921"/>
                  <a:gd name="connsiteX7" fmla="*/ 103560 w 270891"/>
                  <a:gd name="connsiteY7" fmla="*/ 45344 h 133921"/>
                  <a:gd name="connsiteX8" fmla="*/ 111919 w 270891"/>
                  <a:gd name="connsiteY8" fmla="*/ 67247 h 133921"/>
                  <a:gd name="connsiteX9" fmla="*/ 61913 w 270891"/>
                  <a:gd name="connsiteY9" fmla="*/ 114872 h 133921"/>
                  <a:gd name="connsiteX10" fmla="*/ 80961 w 270891"/>
                  <a:gd name="connsiteY10" fmla="*/ 133921 h 133921"/>
                  <a:gd name="connsiteX11" fmla="*/ 140495 w 270891"/>
                  <a:gd name="connsiteY11" fmla="*/ 133921 h 133921"/>
                  <a:gd name="connsiteX12" fmla="*/ 230982 w 270891"/>
                  <a:gd name="connsiteY12" fmla="*/ 112489 h 133921"/>
                  <a:gd name="connsiteX13" fmla="*/ 270891 w 270891"/>
                  <a:gd name="connsiteY13" fmla="*/ 107156 h 133921"/>
                  <a:gd name="connsiteX14" fmla="*/ 269082 w 270891"/>
                  <a:gd name="connsiteY14" fmla="*/ 72009 h 133921"/>
                  <a:gd name="connsiteX15" fmla="*/ 263747 w 270891"/>
                  <a:gd name="connsiteY15" fmla="*/ 14287 h 133921"/>
                  <a:gd name="connsiteX0" fmla="*/ 263747 w 270891"/>
                  <a:gd name="connsiteY0" fmla="*/ 14287 h 162495"/>
                  <a:gd name="connsiteX1" fmla="*/ 216122 w 270891"/>
                  <a:gd name="connsiteY1" fmla="*/ 0 h 162495"/>
                  <a:gd name="connsiteX2" fmla="*/ 152398 w 270891"/>
                  <a:gd name="connsiteY2" fmla="*/ 10096 h 162495"/>
                  <a:gd name="connsiteX3" fmla="*/ 63723 w 270891"/>
                  <a:gd name="connsiteY3" fmla="*/ 2381 h 162495"/>
                  <a:gd name="connsiteX4" fmla="*/ 2380 w 270891"/>
                  <a:gd name="connsiteY4" fmla="*/ 45815 h 162495"/>
                  <a:gd name="connsiteX5" fmla="*/ 0 w 270891"/>
                  <a:gd name="connsiteY5" fmla="*/ 91059 h 162495"/>
                  <a:gd name="connsiteX6" fmla="*/ 47626 w 270891"/>
                  <a:gd name="connsiteY6" fmla="*/ 93441 h 162495"/>
                  <a:gd name="connsiteX7" fmla="*/ 103560 w 270891"/>
                  <a:gd name="connsiteY7" fmla="*/ 45344 h 162495"/>
                  <a:gd name="connsiteX8" fmla="*/ 111919 w 270891"/>
                  <a:gd name="connsiteY8" fmla="*/ 67247 h 162495"/>
                  <a:gd name="connsiteX9" fmla="*/ 61913 w 270891"/>
                  <a:gd name="connsiteY9" fmla="*/ 114872 h 162495"/>
                  <a:gd name="connsiteX10" fmla="*/ 80961 w 270891"/>
                  <a:gd name="connsiteY10" fmla="*/ 133921 h 162495"/>
                  <a:gd name="connsiteX11" fmla="*/ 140495 w 270891"/>
                  <a:gd name="connsiteY11" fmla="*/ 133921 h 162495"/>
                  <a:gd name="connsiteX12" fmla="*/ 164307 w 270891"/>
                  <a:gd name="connsiteY12" fmla="*/ 162495 h 162495"/>
                  <a:gd name="connsiteX13" fmla="*/ 270891 w 270891"/>
                  <a:gd name="connsiteY13" fmla="*/ 107156 h 162495"/>
                  <a:gd name="connsiteX14" fmla="*/ 269082 w 270891"/>
                  <a:gd name="connsiteY14" fmla="*/ 72009 h 162495"/>
                  <a:gd name="connsiteX15" fmla="*/ 263747 w 270891"/>
                  <a:gd name="connsiteY15" fmla="*/ 14287 h 162495"/>
                  <a:gd name="connsiteX0" fmla="*/ 263747 w 278035"/>
                  <a:gd name="connsiteY0" fmla="*/ 14287 h 162495"/>
                  <a:gd name="connsiteX1" fmla="*/ 216122 w 278035"/>
                  <a:gd name="connsiteY1" fmla="*/ 0 h 162495"/>
                  <a:gd name="connsiteX2" fmla="*/ 152398 w 278035"/>
                  <a:gd name="connsiteY2" fmla="*/ 10096 h 162495"/>
                  <a:gd name="connsiteX3" fmla="*/ 63723 w 278035"/>
                  <a:gd name="connsiteY3" fmla="*/ 2381 h 162495"/>
                  <a:gd name="connsiteX4" fmla="*/ 2380 w 278035"/>
                  <a:gd name="connsiteY4" fmla="*/ 45815 h 162495"/>
                  <a:gd name="connsiteX5" fmla="*/ 0 w 278035"/>
                  <a:gd name="connsiteY5" fmla="*/ 91059 h 162495"/>
                  <a:gd name="connsiteX6" fmla="*/ 47626 w 278035"/>
                  <a:gd name="connsiteY6" fmla="*/ 93441 h 162495"/>
                  <a:gd name="connsiteX7" fmla="*/ 103560 w 278035"/>
                  <a:gd name="connsiteY7" fmla="*/ 45344 h 162495"/>
                  <a:gd name="connsiteX8" fmla="*/ 111919 w 278035"/>
                  <a:gd name="connsiteY8" fmla="*/ 67247 h 162495"/>
                  <a:gd name="connsiteX9" fmla="*/ 61913 w 278035"/>
                  <a:gd name="connsiteY9" fmla="*/ 114872 h 162495"/>
                  <a:gd name="connsiteX10" fmla="*/ 80961 w 278035"/>
                  <a:gd name="connsiteY10" fmla="*/ 133921 h 162495"/>
                  <a:gd name="connsiteX11" fmla="*/ 140495 w 278035"/>
                  <a:gd name="connsiteY11" fmla="*/ 133921 h 162495"/>
                  <a:gd name="connsiteX12" fmla="*/ 164307 w 278035"/>
                  <a:gd name="connsiteY12" fmla="*/ 162495 h 162495"/>
                  <a:gd name="connsiteX13" fmla="*/ 278035 w 278035"/>
                  <a:gd name="connsiteY13" fmla="*/ 111918 h 162495"/>
                  <a:gd name="connsiteX14" fmla="*/ 269082 w 278035"/>
                  <a:gd name="connsiteY14" fmla="*/ 72009 h 162495"/>
                  <a:gd name="connsiteX15" fmla="*/ 263747 w 278035"/>
                  <a:gd name="connsiteY15" fmla="*/ 14287 h 16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035" h="162495">
                    <a:moveTo>
                      <a:pt x="263747" y="14287"/>
                    </a:moveTo>
                    <a:lnTo>
                      <a:pt x="216122" y="0"/>
                    </a:lnTo>
                    <a:lnTo>
                      <a:pt x="152398" y="10096"/>
                    </a:lnTo>
                    <a:lnTo>
                      <a:pt x="63723" y="2381"/>
                    </a:lnTo>
                    <a:lnTo>
                      <a:pt x="2380" y="45815"/>
                    </a:lnTo>
                    <a:lnTo>
                      <a:pt x="0" y="91059"/>
                    </a:lnTo>
                    <a:lnTo>
                      <a:pt x="47626" y="93441"/>
                    </a:lnTo>
                    <a:lnTo>
                      <a:pt x="103560" y="45344"/>
                    </a:lnTo>
                    <a:lnTo>
                      <a:pt x="111919" y="67247"/>
                    </a:lnTo>
                    <a:lnTo>
                      <a:pt x="61913" y="114872"/>
                    </a:lnTo>
                    <a:lnTo>
                      <a:pt x="80961" y="133921"/>
                    </a:lnTo>
                    <a:lnTo>
                      <a:pt x="140495" y="133921"/>
                    </a:lnTo>
                    <a:lnTo>
                      <a:pt x="164307" y="162495"/>
                    </a:lnTo>
                    <a:lnTo>
                      <a:pt x="278035" y="111918"/>
                    </a:lnTo>
                    <a:lnTo>
                      <a:pt x="269082" y="72009"/>
                    </a:lnTo>
                    <a:lnTo>
                      <a:pt x="263747" y="14287"/>
                    </a:lnTo>
                    <a:close/>
                  </a:path>
                </a:pathLst>
              </a:custGeom>
              <a:solidFill>
                <a:srgbClr val="FF0000">
                  <a:alpha val="25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57700" rtl="0" eaLnBrk="1" latinLnBrk="0" hangingPunct="1">
                  <a:defRPr kumimoji="1" sz="1900" kern="1200">
                    <a:solidFill>
                      <a:schemeClr val="lt1"/>
                    </a:solidFill>
                    <a:latin typeface="+mn-lt"/>
                    <a:ea typeface="+mn-ea"/>
                    <a:cs typeface="+mn-cs"/>
                  </a:defRPr>
                </a:lvl1pPr>
                <a:lvl2pPr marL="478850" algn="l" defTabSz="957700" rtl="0" eaLnBrk="1" latinLnBrk="0" hangingPunct="1">
                  <a:defRPr kumimoji="1" sz="1900" kern="1200">
                    <a:solidFill>
                      <a:schemeClr val="lt1"/>
                    </a:solidFill>
                    <a:latin typeface="+mn-lt"/>
                    <a:ea typeface="+mn-ea"/>
                    <a:cs typeface="+mn-cs"/>
                  </a:defRPr>
                </a:lvl2pPr>
                <a:lvl3pPr marL="957700" algn="l" defTabSz="957700" rtl="0" eaLnBrk="1" latinLnBrk="0" hangingPunct="1">
                  <a:defRPr kumimoji="1" sz="1900" kern="1200">
                    <a:solidFill>
                      <a:schemeClr val="lt1"/>
                    </a:solidFill>
                    <a:latin typeface="+mn-lt"/>
                    <a:ea typeface="+mn-ea"/>
                    <a:cs typeface="+mn-cs"/>
                  </a:defRPr>
                </a:lvl3pPr>
                <a:lvl4pPr marL="1436551" algn="l" defTabSz="957700" rtl="0" eaLnBrk="1" latinLnBrk="0" hangingPunct="1">
                  <a:defRPr kumimoji="1" sz="1900" kern="1200">
                    <a:solidFill>
                      <a:schemeClr val="lt1"/>
                    </a:solidFill>
                    <a:latin typeface="+mn-lt"/>
                    <a:ea typeface="+mn-ea"/>
                    <a:cs typeface="+mn-cs"/>
                  </a:defRPr>
                </a:lvl4pPr>
                <a:lvl5pPr marL="1915402" algn="l" defTabSz="957700" rtl="0" eaLnBrk="1" latinLnBrk="0" hangingPunct="1">
                  <a:defRPr kumimoji="1" sz="1900" kern="1200">
                    <a:solidFill>
                      <a:schemeClr val="lt1"/>
                    </a:solidFill>
                    <a:latin typeface="+mn-lt"/>
                    <a:ea typeface="+mn-ea"/>
                    <a:cs typeface="+mn-cs"/>
                  </a:defRPr>
                </a:lvl5pPr>
                <a:lvl6pPr marL="2394252" algn="l" defTabSz="957700" rtl="0" eaLnBrk="1" latinLnBrk="0" hangingPunct="1">
                  <a:defRPr kumimoji="1" sz="1900" kern="1200">
                    <a:solidFill>
                      <a:schemeClr val="lt1"/>
                    </a:solidFill>
                    <a:latin typeface="+mn-lt"/>
                    <a:ea typeface="+mn-ea"/>
                    <a:cs typeface="+mn-cs"/>
                  </a:defRPr>
                </a:lvl6pPr>
                <a:lvl7pPr marL="2873102" algn="l" defTabSz="957700" rtl="0" eaLnBrk="1" latinLnBrk="0" hangingPunct="1">
                  <a:defRPr kumimoji="1" sz="1900" kern="1200">
                    <a:solidFill>
                      <a:schemeClr val="lt1"/>
                    </a:solidFill>
                    <a:latin typeface="+mn-lt"/>
                    <a:ea typeface="+mn-ea"/>
                    <a:cs typeface="+mn-cs"/>
                  </a:defRPr>
                </a:lvl7pPr>
                <a:lvl8pPr marL="3351952" algn="l" defTabSz="957700" rtl="0" eaLnBrk="1" latinLnBrk="0" hangingPunct="1">
                  <a:defRPr kumimoji="1" sz="1900" kern="1200">
                    <a:solidFill>
                      <a:schemeClr val="lt1"/>
                    </a:solidFill>
                    <a:latin typeface="+mn-lt"/>
                    <a:ea typeface="+mn-ea"/>
                    <a:cs typeface="+mn-cs"/>
                  </a:defRPr>
                </a:lvl8pPr>
                <a:lvl9pPr marL="3830803" algn="l" defTabSz="957700" rtl="0" eaLnBrk="1" latinLnBrk="0" hangingPunct="1">
                  <a:defRPr kumimoji="1" sz="1900" kern="1200">
                    <a:solidFill>
                      <a:schemeClr val="lt1"/>
                    </a:solidFill>
                    <a:latin typeface="+mn-lt"/>
                    <a:ea typeface="+mn-ea"/>
                    <a:cs typeface="+mn-cs"/>
                  </a:defRPr>
                </a:lvl9pPr>
              </a:lstStyle>
              <a:p>
                <a:pPr algn="ctr"/>
                <a:endParaRPr kumimoji="1" lang="ja-JP" altLang="en-US"/>
              </a:p>
            </p:txBody>
          </p:sp>
          <p:sp>
            <p:nvSpPr>
              <p:cNvPr id="48" name="フリーフォーム 47"/>
              <p:cNvSpPr/>
              <p:nvPr/>
            </p:nvSpPr>
            <p:spPr>
              <a:xfrm>
                <a:off x="5940152" y="3588168"/>
                <a:ext cx="215470" cy="135890"/>
              </a:xfrm>
              <a:custGeom>
                <a:avLst/>
                <a:gdLst>
                  <a:gd name="connsiteX0" fmla="*/ 549762 w 2597344"/>
                  <a:gd name="connsiteY0" fmla="*/ 0 h 1638066"/>
                  <a:gd name="connsiteX1" fmla="*/ 549762 w 2597344"/>
                  <a:gd name="connsiteY1" fmla="*/ 0 h 1638066"/>
                  <a:gd name="connsiteX2" fmla="*/ 0 w 2597344"/>
                  <a:gd name="connsiteY2" fmla="*/ 740495 h 1638066"/>
                  <a:gd name="connsiteX3" fmla="*/ 488054 w 2597344"/>
                  <a:gd name="connsiteY3" fmla="*/ 1514650 h 1638066"/>
                  <a:gd name="connsiteX4" fmla="*/ 1671725 w 2597344"/>
                  <a:gd name="connsiteY4" fmla="*/ 1638066 h 1638066"/>
                  <a:gd name="connsiteX5" fmla="*/ 2597344 w 2597344"/>
                  <a:gd name="connsiteY5" fmla="*/ 594640 h 1638066"/>
                  <a:gd name="connsiteX6" fmla="*/ 2176608 w 2597344"/>
                  <a:gd name="connsiteY6" fmla="*/ 291710 h 1638066"/>
                  <a:gd name="connsiteX7" fmla="*/ 549762 w 2597344"/>
                  <a:gd name="connsiteY7" fmla="*/ 0 h 1638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7344" h="1638066">
                    <a:moveTo>
                      <a:pt x="549762" y="0"/>
                    </a:moveTo>
                    <a:lnTo>
                      <a:pt x="549762" y="0"/>
                    </a:lnTo>
                    <a:lnTo>
                      <a:pt x="0" y="740495"/>
                    </a:lnTo>
                    <a:lnTo>
                      <a:pt x="488054" y="1514650"/>
                    </a:lnTo>
                    <a:lnTo>
                      <a:pt x="1671725" y="1638066"/>
                    </a:lnTo>
                    <a:lnTo>
                      <a:pt x="2597344" y="594640"/>
                    </a:lnTo>
                    <a:lnTo>
                      <a:pt x="2176608" y="291710"/>
                    </a:lnTo>
                    <a:lnTo>
                      <a:pt x="549762" y="0"/>
                    </a:lnTo>
                    <a:close/>
                  </a:path>
                </a:pathLst>
              </a:cu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57700" rtl="0" eaLnBrk="1" latinLnBrk="0" hangingPunct="1">
                  <a:defRPr kumimoji="1" sz="1900" kern="1200">
                    <a:solidFill>
                      <a:schemeClr val="lt1"/>
                    </a:solidFill>
                    <a:latin typeface="+mn-lt"/>
                    <a:ea typeface="+mn-ea"/>
                    <a:cs typeface="+mn-cs"/>
                  </a:defRPr>
                </a:lvl1pPr>
                <a:lvl2pPr marL="478850" algn="l" defTabSz="957700" rtl="0" eaLnBrk="1" latinLnBrk="0" hangingPunct="1">
                  <a:defRPr kumimoji="1" sz="1900" kern="1200">
                    <a:solidFill>
                      <a:schemeClr val="lt1"/>
                    </a:solidFill>
                    <a:latin typeface="+mn-lt"/>
                    <a:ea typeface="+mn-ea"/>
                    <a:cs typeface="+mn-cs"/>
                  </a:defRPr>
                </a:lvl2pPr>
                <a:lvl3pPr marL="957700" algn="l" defTabSz="957700" rtl="0" eaLnBrk="1" latinLnBrk="0" hangingPunct="1">
                  <a:defRPr kumimoji="1" sz="1900" kern="1200">
                    <a:solidFill>
                      <a:schemeClr val="lt1"/>
                    </a:solidFill>
                    <a:latin typeface="+mn-lt"/>
                    <a:ea typeface="+mn-ea"/>
                    <a:cs typeface="+mn-cs"/>
                  </a:defRPr>
                </a:lvl3pPr>
                <a:lvl4pPr marL="1436551" algn="l" defTabSz="957700" rtl="0" eaLnBrk="1" latinLnBrk="0" hangingPunct="1">
                  <a:defRPr kumimoji="1" sz="1900" kern="1200">
                    <a:solidFill>
                      <a:schemeClr val="lt1"/>
                    </a:solidFill>
                    <a:latin typeface="+mn-lt"/>
                    <a:ea typeface="+mn-ea"/>
                    <a:cs typeface="+mn-cs"/>
                  </a:defRPr>
                </a:lvl4pPr>
                <a:lvl5pPr marL="1915402" algn="l" defTabSz="957700" rtl="0" eaLnBrk="1" latinLnBrk="0" hangingPunct="1">
                  <a:defRPr kumimoji="1" sz="1900" kern="1200">
                    <a:solidFill>
                      <a:schemeClr val="lt1"/>
                    </a:solidFill>
                    <a:latin typeface="+mn-lt"/>
                    <a:ea typeface="+mn-ea"/>
                    <a:cs typeface="+mn-cs"/>
                  </a:defRPr>
                </a:lvl5pPr>
                <a:lvl6pPr marL="2394252" algn="l" defTabSz="957700" rtl="0" eaLnBrk="1" latinLnBrk="0" hangingPunct="1">
                  <a:defRPr kumimoji="1" sz="1900" kern="1200">
                    <a:solidFill>
                      <a:schemeClr val="lt1"/>
                    </a:solidFill>
                    <a:latin typeface="+mn-lt"/>
                    <a:ea typeface="+mn-ea"/>
                    <a:cs typeface="+mn-cs"/>
                  </a:defRPr>
                </a:lvl6pPr>
                <a:lvl7pPr marL="2873102" algn="l" defTabSz="957700" rtl="0" eaLnBrk="1" latinLnBrk="0" hangingPunct="1">
                  <a:defRPr kumimoji="1" sz="1900" kern="1200">
                    <a:solidFill>
                      <a:schemeClr val="lt1"/>
                    </a:solidFill>
                    <a:latin typeface="+mn-lt"/>
                    <a:ea typeface="+mn-ea"/>
                    <a:cs typeface="+mn-cs"/>
                  </a:defRPr>
                </a:lvl7pPr>
                <a:lvl8pPr marL="3351952" algn="l" defTabSz="957700" rtl="0" eaLnBrk="1" latinLnBrk="0" hangingPunct="1">
                  <a:defRPr kumimoji="1" sz="1900" kern="1200">
                    <a:solidFill>
                      <a:schemeClr val="lt1"/>
                    </a:solidFill>
                    <a:latin typeface="+mn-lt"/>
                    <a:ea typeface="+mn-ea"/>
                    <a:cs typeface="+mn-cs"/>
                  </a:defRPr>
                </a:lvl8pPr>
                <a:lvl9pPr marL="3830803" algn="l" defTabSz="957700" rtl="0" eaLnBrk="1" latinLnBrk="0" hangingPunct="1">
                  <a:defRPr kumimoji="1" sz="1900" kern="1200">
                    <a:solidFill>
                      <a:schemeClr val="lt1"/>
                    </a:solidFill>
                    <a:latin typeface="+mn-lt"/>
                    <a:ea typeface="+mn-ea"/>
                    <a:cs typeface="+mn-cs"/>
                  </a:defRPr>
                </a:lvl9pPr>
              </a:lstStyle>
              <a:p>
                <a:pPr algn="ctr"/>
                <a:endParaRPr kumimoji="1" lang="ja-JP" altLang="en-US"/>
              </a:p>
            </p:txBody>
          </p:sp>
          <p:sp>
            <p:nvSpPr>
              <p:cNvPr id="49" name="フリーフォーム 48"/>
              <p:cNvSpPr/>
              <p:nvPr/>
            </p:nvSpPr>
            <p:spPr>
              <a:xfrm>
                <a:off x="5939799" y="3593218"/>
                <a:ext cx="215470" cy="135890"/>
              </a:xfrm>
              <a:custGeom>
                <a:avLst/>
                <a:gdLst>
                  <a:gd name="connsiteX0" fmla="*/ 549762 w 2597344"/>
                  <a:gd name="connsiteY0" fmla="*/ 0 h 1638066"/>
                  <a:gd name="connsiteX1" fmla="*/ 549762 w 2597344"/>
                  <a:gd name="connsiteY1" fmla="*/ 0 h 1638066"/>
                  <a:gd name="connsiteX2" fmla="*/ 0 w 2597344"/>
                  <a:gd name="connsiteY2" fmla="*/ 740495 h 1638066"/>
                  <a:gd name="connsiteX3" fmla="*/ 488054 w 2597344"/>
                  <a:gd name="connsiteY3" fmla="*/ 1514650 h 1638066"/>
                  <a:gd name="connsiteX4" fmla="*/ 1671725 w 2597344"/>
                  <a:gd name="connsiteY4" fmla="*/ 1638066 h 1638066"/>
                  <a:gd name="connsiteX5" fmla="*/ 2597344 w 2597344"/>
                  <a:gd name="connsiteY5" fmla="*/ 594640 h 1638066"/>
                  <a:gd name="connsiteX6" fmla="*/ 2176608 w 2597344"/>
                  <a:gd name="connsiteY6" fmla="*/ 291710 h 1638066"/>
                  <a:gd name="connsiteX7" fmla="*/ 549762 w 2597344"/>
                  <a:gd name="connsiteY7" fmla="*/ 0 h 1638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7344" h="1638066">
                    <a:moveTo>
                      <a:pt x="549762" y="0"/>
                    </a:moveTo>
                    <a:lnTo>
                      <a:pt x="549762" y="0"/>
                    </a:lnTo>
                    <a:lnTo>
                      <a:pt x="0" y="740495"/>
                    </a:lnTo>
                    <a:lnTo>
                      <a:pt x="488054" y="1514650"/>
                    </a:lnTo>
                    <a:lnTo>
                      <a:pt x="1671725" y="1638066"/>
                    </a:lnTo>
                    <a:lnTo>
                      <a:pt x="2597344" y="594640"/>
                    </a:lnTo>
                    <a:lnTo>
                      <a:pt x="2176608" y="291710"/>
                    </a:lnTo>
                    <a:lnTo>
                      <a:pt x="549762" y="0"/>
                    </a:lnTo>
                    <a:close/>
                  </a:path>
                </a:pathLst>
              </a:custGeom>
              <a:solidFill>
                <a:srgbClr val="FF0000">
                  <a:alpha val="25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57700" rtl="0" eaLnBrk="1" latinLnBrk="0" hangingPunct="1">
                  <a:defRPr kumimoji="1" sz="1900" kern="1200">
                    <a:solidFill>
                      <a:schemeClr val="lt1"/>
                    </a:solidFill>
                    <a:latin typeface="+mn-lt"/>
                    <a:ea typeface="+mn-ea"/>
                    <a:cs typeface="+mn-cs"/>
                  </a:defRPr>
                </a:lvl1pPr>
                <a:lvl2pPr marL="478850" algn="l" defTabSz="957700" rtl="0" eaLnBrk="1" latinLnBrk="0" hangingPunct="1">
                  <a:defRPr kumimoji="1" sz="1900" kern="1200">
                    <a:solidFill>
                      <a:schemeClr val="lt1"/>
                    </a:solidFill>
                    <a:latin typeface="+mn-lt"/>
                    <a:ea typeface="+mn-ea"/>
                    <a:cs typeface="+mn-cs"/>
                  </a:defRPr>
                </a:lvl2pPr>
                <a:lvl3pPr marL="957700" algn="l" defTabSz="957700" rtl="0" eaLnBrk="1" latinLnBrk="0" hangingPunct="1">
                  <a:defRPr kumimoji="1" sz="1900" kern="1200">
                    <a:solidFill>
                      <a:schemeClr val="lt1"/>
                    </a:solidFill>
                    <a:latin typeface="+mn-lt"/>
                    <a:ea typeface="+mn-ea"/>
                    <a:cs typeface="+mn-cs"/>
                  </a:defRPr>
                </a:lvl3pPr>
                <a:lvl4pPr marL="1436551" algn="l" defTabSz="957700" rtl="0" eaLnBrk="1" latinLnBrk="0" hangingPunct="1">
                  <a:defRPr kumimoji="1" sz="1900" kern="1200">
                    <a:solidFill>
                      <a:schemeClr val="lt1"/>
                    </a:solidFill>
                    <a:latin typeface="+mn-lt"/>
                    <a:ea typeface="+mn-ea"/>
                    <a:cs typeface="+mn-cs"/>
                  </a:defRPr>
                </a:lvl4pPr>
                <a:lvl5pPr marL="1915402" algn="l" defTabSz="957700" rtl="0" eaLnBrk="1" latinLnBrk="0" hangingPunct="1">
                  <a:defRPr kumimoji="1" sz="1900" kern="1200">
                    <a:solidFill>
                      <a:schemeClr val="lt1"/>
                    </a:solidFill>
                    <a:latin typeface="+mn-lt"/>
                    <a:ea typeface="+mn-ea"/>
                    <a:cs typeface="+mn-cs"/>
                  </a:defRPr>
                </a:lvl5pPr>
                <a:lvl6pPr marL="2394252" algn="l" defTabSz="957700" rtl="0" eaLnBrk="1" latinLnBrk="0" hangingPunct="1">
                  <a:defRPr kumimoji="1" sz="1900" kern="1200">
                    <a:solidFill>
                      <a:schemeClr val="lt1"/>
                    </a:solidFill>
                    <a:latin typeface="+mn-lt"/>
                    <a:ea typeface="+mn-ea"/>
                    <a:cs typeface="+mn-cs"/>
                  </a:defRPr>
                </a:lvl6pPr>
                <a:lvl7pPr marL="2873102" algn="l" defTabSz="957700" rtl="0" eaLnBrk="1" latinLnBrk="0" hangingPunct="1">
                  <a:defRPr kumimoji="1" sz="1900" kern="1200">
                    <a:solidFill>
                      <a:schemeClr val="lt1"/>
                    </a:solidFill>
                    <a:latin typeface="+mn-lt"/>
                    <a:ea typeface="+mn-ea"/>
                    <a:cs typeface="+mn-cs"/>
                  </a:defRPr>
                </a:lvl7pPr>
                <a:lvl8pPr marL="3351952" algn="l" defTabSz="957700" rtl="0" eaLnBrk="1" latinLnBrk="0" hangingPunct="1">
                  <a:defRPr kumimoji="1" sz="1900" kern="1200">
                    <a:solidFill>
                      <a:schemeClr val="lt1"/>
                    </a:solidFill>
                    <a:latin typeface="+mn-lt"/>
                    <a:ea typeface="+mn-ea"/>
                    <a:cs typeface="+mn-cs"/>
                  </a:defRPr>
                </a:lvl8pPr>
                <a:lvl9pPr marL="3830803" algn="l" defTabSz="957700" rtl="0" eaLnBrk="1" latinLnBrk="0" hangingPunct="1">
                  <a:defRPr kumimoji="1" sz="1900" kern="1200">
                    <a:solidFill>
                      <a:schemeClr val="lt1"/>
                    </a:solidFill>
                    <a:latin typeface="+mn-lt"/>
                    <a:ea typeface="+mn-ea"/>
                    <a:cs typeface="+mn-cs"/>
                  </a:defRPr>
                </a:lvl9pPr>
              </a:lstStyle>
              <a:p>
                <a:pPr algn="ctr"/>
                <a:endParaRPr kumimoji="1" lang="ja-JP" altLang="en-US"/>
              </a:p>
            </p:txBody>
          </p:sp>
        </p:grpSp>
        <p:sp>
          <p:nvSpPr>
            <p:cNvPr id="39" name="正方形/長方形 38"/>
            <p:cNvSpPr/>
            <p:nvPr/>
          </p:nvSpPr>
          <p:spPr>
            <a:xfrm>
              <a:off x="1810593" y="5243704"/>
              <a:ext cx="261156" cy="9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57700" rtl="0" eaLnBrk="1" latinLnBrk="0" hangingPunct="1">
                <a:defRPr kumimoji="1" sz="1900" kern="1200">
                  <a:solidFill>
                    <a:schemeClr val="lt1"/>
                  </a:solidFill>
                  <a:latin typeface="+mn-lt"/>
                  <a:ea typeface="+mn-ea"/>
                  <a:cs typeface="+mn-cs"/>
                </a:defRPr>
              </a:lvl1pPr>
              <a:lvl2pPr marL="478850" algn="l" defTabSz="957700" rtl="0" eaLnBrk="1" latinLnBrk="0" hangingPunct="1">
                <a:defRPr kumimoji="1" sz="1900" kern="1200">
                  <a:solidFill>
                    <a:schemeClr val="lt1"/>
                  </a:solidFill>
                  <a:latin typeface="+mn-lt"/>
                  <a:ea typeface="+mn-ea"/>
                  <a:cs typeface="+mn-cs"/>
                </a:defRPr>
              </a:lvl2pPr>
              <a:lvl3pPr marL="957700" algn="l" defTabSz="957700" rtl="0" eaLnBrk="1" latinLnBrk="0" hangingPunct="1">
                <a:defRPr kumimoji="1" sz="1900" kern="1200">
                  <a:solidFill>
                    <a:schemeClr val="lt1"/>
                  </a:solidFill>
                  <a:latin typeface="+mn-lt"/>
                  <a:ea typeface="+mn-ea"/>
                  <a:cs typeface="+mn-cs"/>
                </a:defRPr>
              </a:lvl3pPr>
              <a:lvl4pPr marL="1436551" algn="l" defTabSz="957700" rtl="0" eaLnBrk="1" latinLnBrk="0" hangingPunct="1">
                <a:defRPr kumimoji="1" sz="1900" kern="1200">
                  <a:solidFill>
                    <a:schemeClr val="lt1"/>
                  </a:solidFill>
                  <a:latin typeface="+mn-lt"/>
                  <a:ea typeface="+mn-ea"/>
                  <a:cs typeface="+mn-cs"/>
                </a:defRPr>
              </a:lvl4pPr>
              <a:lvl5pPr marL="1915402" algn="l" defTabSz="957700" rtl="0" eaLnBrk="1" latinLnBrk="0" hangingPunct="1">
                <a:defRPr kumimoji="1" sz="1900" kern="1200">
                  <a:solidFill>
                    <a:schemeClr val="lt1"/>
                  </a:solidFill>
                  <a:latin typeface="+mn-lt"/>
                  <a:ea typeface="+mn-ea"/>
                  <a:cs typeface="+mn-cs"/>
                </a:defRPr>
              </a:lvl5pPr>
              <a:lvl6pPr marL="2394252" algn="l" defTabSz="957700" rtl="0" eaLnBrk="1" latinLnBrk="0" hangingPunct="1">
                <a:defRPr kumimoji="1" sz="1900" kern="1200">
                  <a:solidFill>
                    <a:schemeClr val="lt1"/>
                  </a:solidFill>
                  <a:latin typeface="+mn-lt"/>
                  <a:ea typeface="+mn-ea"/>
                  <a:cs typeface="+mn-cs"/>
                </a:defRPr>
              </a:lvl6pPr>
              <a:lvl7pPr marL="2873102" algn="l" defTabSz="957700" rtl="0" eaLnBrk="1" latinLnBrk="0" hangingPunct="1">
                <a:defRPr kumimoji="1" sz="1900" kern="1200">
                  <a:solidFill>
                    <a:schemeClr val="lt1"/>
                  </a:solidFill>
                  <a:latin typeface="+mn-lt"/>
                  <a:ea typeface="+mn-ea"/>
                  <a:cs typeface="+mn-cs"/>
                </a:defRPr>
              </a:lvl7pPr>
              <a:lvl8pPr marL="3351952" algn="l" defTabSz="957700" rtl="0" eaLnBrk="1" latinLnBrk="0" hangingPunct="1">
                <a:defRPr kumimoji="1" sz="1900" kern="1200">
                  <a:solidFill>
                    <a:schemeClr val="lt1"/>
                  </a:solidFill>
                  <a:latin typeface="+mn-lt"/>
                  <a:ea typeface="+mn-ea"/>
                  <a:cs typeface="+mn-cs"/>
                </a:defRPr>
              </a:lvl8pPr>
              <a:lvl9pPr marL="3830803" algn="l" defTabSz="957700" rtl="0" eaLnBrk="1" latinLnBrk="0" hangingPunct="1">
                <a:defRPr kumimoji="1" sz="1900" kern="1200">
                  <a:solidFill>
                    <a:schemeClr val="lt1"/>
                  </a:solidFill>
                  <a:latin typeface="+mn-lt"/>
                  <a:ea typeface="+mn-ea"/>
                  <a:cs typeface="+mn-cs"/>
                </a:defRPr>
              </a:lvl9pPr>
            </a:lstStyle>
            <a:p>
              <a:pPr algn="ctr"/>
              <a:endParaRPr kumimoji="1" lang="ja-JP" altLang="en-US"/>
            </a:p>
          </p:txBody>
        </p:sp>
        <p:sp>
          <p:nvSpPr>
            <p:cNvPr id="40" name="正方形/長方形 39"/>
            <p:cNvSpPr/>
            <p:nvPr/>
          </p:nvSpPr>
          <p:spPr>
            <a:xfrm>
              <a:off x="1435805" y="5373447"/>
              <a:ext cx="261156" cy="9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57700" rtl="0" eaLnBrk="1" latinLnBrk="0" hangingPunct="1">
                <a:defRPr kumimoji="1" sz="1900" kern="1200">
                  <a:solidFill>
                    <a:schemeClr val="lt1"/>
                  </a:solidFill>
                  <a:latin typeface="+mn-lt"/>
                  <a:ea typeface="+mn-ea"/>
                  <a:cs typeface="+mn-cs"/>
                </a:defRPr>
              </a:lvl1pPr>
              <a:lvl2pPr marL="478850" algn="l" defTabSz="957700" rtl="0" eaLnBrk="1" latinLnBrk="0" hangingPunct="1">
                <a:defRPr kumimoji="1" sz="1900" kern="1200">
                  <a:solidFill>
                    <a:schemeClr val="lt1"/>
                  </a:solidFill>
                  <a:latin typeface="+mn-lt"/>
                  <a:ea typeface="+mn-ea"/>
                  <a:cs typeface="+mn-cs"/>
                </a:defRPr>
              </a:lvl2pPr>
              <a:lvl3pPr marL="957700" algn="l" defTabSz="957700" rtl="0" eaLnBrk="1" latinLnBrk="0" hangingPunct="1">
                <a:defRPr kumimoji="1" sz="1900" kern="1200">
                  <a:solidFill>
                    <a:schemeClr val="lt1"/>
                  </a:solidFill>
                  <a:latin typeface="+mn-lt"/>
                  <a:ea typeface="+mn-ea"/>
                  <a:cs typeface="+mn-cs"/>
                </a:defRPr>
              </a:lvl3pPr>
              <a:lvl4pPr marL="1436551" algn="l" defTabSz="957700" rtl="0" eaLnBrk="1" latinLnBrk="0" hangingPunct="1">
                <a:defRPr kumimoji="1" sz="1900" kern="1200">
                  <a:solidFill>
                    <a:schemeClr val="lt1"/>
                  </a:solidFill>
                  <a:latin typeface="+mn-lt"/>
                  <a:ea typeface="+mn-ea"/>
                  <a:cs typeface="+mn-cs"/>
                </a:defRPr>
              </a:lvl4pPr>
              <a:lvl5pPr marL="1915402" algn="l" defTabSz="957700" rtl="0" eaLnBrk="1" latinLnBrk="0" hangingPunct="1">
                <a:defRPr kumimoji="1" sz="1900" kern="1200">
                  <a:solidFill>
                    <a:schemeClr val="lt1"/>
                  </a:solidFill>
                  <a:latin typeface="+mn-lt"/>
                  <a:ea typeface="+mn-ea"/>
                  <a:cs typeface="+mn-cs"/>
                </a:defRPr>
              </a:lvl5pPr>
              <a:lvl6pPr marL="2394252" algn="l" defTabSz="957700" rtl="0" eaLnBrk="1" latinLnBrk="0" hangingPunct="1">
                <a:defRPr kumimoji="1" sz="1900" kern="1200">
                  <a:solidFill>
                    <a:schemeClr val="lt1"/>
                  </a:solidFill>
                  <a:latin typeface="+mn-lt"/>
                  <a:ea typeface="+mn-ea"/>
                  <a:cs typeface="+mn-cs"/>
                </a:defRPr>
              </a:lvl6pPr>
              <a:lvl7pPr marL="2873102" algn="l" defTabSz="957700" rtl="0" eaLnBrk="1" latinLnBrk="0" hangingPunct="1">
                <a:defRPr kumimoji="1" sz="1900" kern="1200">
                  <a:solidFill>
                    <a:schemeClr val="lt1"/>
                  </a:solidFill>
                  <a:latin typeface="+mn-lt"/>
                  <a:ea typeface="+mn-ea"/>
                  <a:cs typeface="+mn-cs"/>
                </a:defRPr>
              </a:lvl7pPr>
              <a:lvl8pPr marL="3351952" algn="l" defTabSz="957700" rtl="0" eaLnBrk="1" latinLnBrk="0" hangingPunct="1">
                <a:defRPr kumimoji="1" sz="1900" kern="1200">
                  <a:solidFill>
                    <a:schemeClr val="lt1"/>
                  </a:solidFill>
                  <a:latin typeface="+mn-lt"/>
                  <a:ea typeface="+mn-ea"/>
                  <a:cs typeface="+mn-cs"/>
                </a:defRPr>
              </a:lvl8pPr>
              <a:lvl9pPr marL="3830803" algn="l" defTabSz="957700" rtl="0" eaLnBrk="1" latinLnBrk="0" hangingPunct="1">
                <a:defRPr kumimoji="1" sz="1900" kern="1200">
                  <a:solidFill>
                    <a:schemeClr val="lt1"/>
                  </a:solidFill>
                  <a:latin typeface="+mn-lt"/>
                  <a:ea typeface="+mn-ea"/>
                  <a:cs typeface="+mn-cs"/>
                </a:defRPr>
              </a:lvl9pPr>
            </a:lstStyle>
            <a:p>
              <a:pPr algn="ctr"/>
              <a:endParaRPr kumimoji="1" lang="ja-JP" altLang="en-US"/>
            </a:p>
          </p:txBody>
        </p:sp>
        <p:sp>
          <p:nvSpPr>
            <p:cNvPr id="41" name="正方形/長方形 40"/>
            <p:cNvSpPr/>
            <p:nvPr/>
          </p:nvSpPr>
          <p:spPr>
            <a:xfrm>
              <a:off x="1356604" y="5530790"/>
              <a:ext cx="261156" cy="9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57700" rtl="0" eaLnBrk="1" latinLnBrk="0" hangingPunct="1">
                <a:defRPr kumimoji="1" sz="1900" kern="1200">
                  <a:solidFill>
                    <a:schemeClr val="lt1"/>
                  </a:solidFill>
                  <a:latin typeface="+mn-lt"/>
                  <a:ea typeface="+mn-ea"/>
                  <a:cs typeface="+mn-cs"/>
                </a:defRPr>
              </a:lvl1pPr>
              <a:lvl2pPr marL="478850" algn="l" defTabSz="957700" rtl="0" eaLnBrk="1" latinLnBrk="0" hangingPunct="1">
                <a:defRPr kumimoji="1" sz="1900" kern="1200">
                  <a:solidFill>
                    <a:schemeClr val="lt1"/>
                  </a:solidFill>
                  <a:latin typeface="+mn-lt"/>
                  <a:ea typeface="+mn-ea"/>
                  <a:cs typeface="+mn-cs"/>
                </a:defRPr>
              </a:lvl2pPr>
              <a:lvl3pPr marL="957700" algn="l" defTabSz="957700" rtl="0" eaLnBrk="1" latinLnBrk="0" hangingPunct="1">
                <a:defRPr kumimoji="1" sz="1900" kern="1200">
                  <a:solidFill>
                    <a:schemeClr val="lt1"/>
                  </a:solidFill>
                  <a:latin typeface="+mn-lt"/>
                  <a:ea typeface="+mn-ea"/>
                  <a:cs typeface="+mn-cs"/>
                </a:defRPr>
              </a:lvl3pPr>
              <a:lvl4pPr marL="1436551" algn="l" defTabSz="957700" rtl="0" eaLnBrk="1" latinLnBrk="0" hangingPunct="1">
                <a:defRPr kumimoji="1" sz="1900" kern="1200">
                  <a:solidFill>
                    <a:schemeClr val="lt1"/>
                  </a:solidFill>
                  <a:latin typeface="+mn-lt"/>
                  <a:ea typeface="+mn-ea"/>
                  <a:cs typeface="+mn-cs"/>
                </a:defRPr>
              </a:lvl4pPr>
              <a:lvl5pPr marL="1915402" algn="l" defTabSz="957700" rtl="0" eaLnBrk="1" latinLnBrk="0" hangingPunct="1">
                <a:defRPr kumimoji="1" sz="1900" kern="1200">
                  <a:solidFill>
                    <a:schemeClr val="lt1"/>
                  </a:solidFill>
                  <a:latin typeface="+mn-lt"/>
                  <a:ea typeface="+mn-ea"/>
                  <a:cs typeface="+mn-cs"/>
                </a:defRPr>
              </a:lvl5pPr>
              <a:lvl6pPr marL="2394252" algn="l" defTabSz="957700" rtl="0" eaLnBrk="1" latinLnBrk="0" hangingPunct="1">
                <a:defRPr kumimoji="1" sz="1900" kern="1200">
                  <a:solidFill>
                    <a:schemeClr val="lt1"/>
                  </a:solidFill>
                  <a:latin typeface="+mn-lt"/>
                  <a:ea typeface="+mn-ea"/>
                  <a:cs typeface="+mn-cs"/>
                </a:defRPr>
              </a:lvl6pPr>
              <a:lvl7pPr marL="2873102" algn="l" defTabSz="957700" rtl="0" eaLnBrk="1" latinLnBrk="0" hangingPunct="1">
                <a:defRPr kumimoji="1" sz="1900" kern="1200">
                  <a:solidFill>
                    <a:schemeClr val="lt1"/>
                  </a:solidFill>
                  <a:latin typeface="+mn-lt"/>
                  <a:ea typeface="+mn-ea"/>
                  <a:cs typeface="+mn-cs"/>
                </a:defRPr>
              </a:lvl7pPr>
              <a:lvl8pPr marL="3351952" algn="l" defTabSz="957700" rtl="0" eaLnBrk="1" latinLnBrk="0" hangingPunct="1">
                <a:defRPr kumimoji="1" sz="1900" kern="1200">
                  <a:solidFill>
                    <a:schemeClr val="lt1"/>
                  </a:solidFill>
                  <a:latin typeface="+mn-lt"/>
                  <a:ea typeface="+mn-ea"/>
                  <a:cs typeface="+mn-cs"/>
                </a:defRPr>
              </a:lvl8pPr>
              <a:lvl9pPr marL="3830803" algn="l" defTabSz="957700" rtl="0" eaLnBrk="1" latinLnBrk="0" hangingPunct="1">
                <a:defRPr kumimoji="1" sz="1900" kern="1200">
                  <a:solidFill>
                    <a:schemeClr val="lt1"/>
                  </a:solidFill>
                  <a:latin typeface="+mn-lt"/>
                  <a:ea typeface="+mn-ea"/>
                  <a:cs typeface="+mn-cs"/>
                </a:defRPr>
              </a:lvl9pPr>
            </a:lstStyle>
            <a:p>
              <a:pPr algn="ctr"/>
              <a:endParaRPr kumimoji="1" lang="ja-JP" altLang="en-US"/>
            </a:p>
          </p:txBody>
        </p:sp>
        <p:sp>
          <p:nvSpPr>
            <p:cNvPr id="42" name="正方形/長方形 41"/>
            <p:cNvSpPr/>
            <p:nvPr/>
          </p:nvSpPr>
          <p:spPr>
            <a:xfrm>
              <a:off x="1269324" y="5303009"/>
              <a:ext cx="674650" cy="329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57700" rtl="0" eaLnBrk="1" latinLnBrk="0" hangingPunct="1">
                <a:defRPr kumimoji="1" sz="1900" kern="1200">
                  <a:solidFill>
                    <a:schemeClr val="lt1"/>
                  </a:solidFill>
                  <a:latin typeface="+mn-lt"/>
                  <a:ea typeface="+mn-ea"/>
                  <a:cs typeface="+mn-cs"/>
                </a:defRPr>
              </a:lvl1pPr>
              <a:lvl2pPr marL="478850" algn="l" defTabSz="957700" rtl="0" eaLnBrk="1" latinLnBrk="0" hangingPunct="1">
                <a:defRPr kumimoji="1" sz="1900" kern="1200">
                  <a:solidFill>
                    <a:schemeClr val="lt1"/>
                  </a:solidFill>
                  <a:latin typeface="+mn-lt"/>
                  <a:ea typeface="+mn-ea"/>
                  <a:cs typeface="+mn-cs"/>
                </a:defRPr>
              </a:lvl2pPr>
              <a:lvl3pPr marL="957700" algn="l" defTabSz="957700" rtl="0" eaLnBrk="1" latinLnBrk="0" hangingPunct="1">
                <a:defRPr kumimoji="1" sz="1900" kern="1200">
                  <a:solidFill>
                    <a:schemeClr val="lt1"/>
                  </a:solidFill>
                  <a:latin typeface="+mn-lt"/>
                  <a:ea typeface="+mn-ea"/>
                  <a:cs typeface="+mn-cs"/>
                </a:defRPr>
              </a:lvl3pPr>
              <a:lvl4pPr marL="1436551" algn="l" defTabSz="957700" rtl="0" eaLnBrk="1" latinLnBrk="0" hangingPunct="1">
                <a:defRPr kumimoji="1" sz="1900" kern="1200">
                  <a:solidFill>
                    <a:schemeClr val="lt1"/>
                  </a:solidFill>
                  <a:latin typeface="+mn-lt"/>
                  <a:ea typeface="+mn-ea"/>
                  <a:cs typeface="+mn-cs"/>
                </a:defRPr>
              </a:lvl4pPr>
              <a:lvl5pPr marL="1915402" algn="l" defTabSz="957700" rtl="0" eaLnBrk="1" latinLnBrk="0" hangingPunct="1">
                <a:defRPr kumimoji="1" sz="1900" kern="1200">
                  <a:solidFill>
                    <a:schemeClr val="lt1"/>
                  </a:solidFill>
                  <a:latin typeface="+mn-lt"/>
                  <a:ea typeface="+mn-ea"/>
                  <a:cs typeface="+mn-cs"/>
                </a:defRPr>
              </a:lvl5pPr>
              <a:lvl6pPr marL="2394252" algn="l" defTabSz="957700" rtl="0" eaLnBrk="1" latinLnBrk="0" hangingPunct="1">
                <a:defRPr kumimoji="1" sz="1900" kern="1200">
                  <a:solidFill>
                    <a:schemeClr val="lt1"/>
                  </a:solidFill>
                  <a:latin typeface="+mn-lt"/>
                  <a:ea typeface="+mn-ea"/>
                  <a:cs typeface="+mn-cs"/>
                </a:defRPr>
              </a:lvl6pPr>
              <a:lvl7pPr marL="2873102" algn="l" defTabSz="957700" rtl="0" eaLnBrk="1" latinLnBrk="0" hangingPunct="1">
                <a:defRPr kumimoji="1" sz="1900" kern="1200">
                  <a:solidFill>
                    <a:schemeClr val="lt1"/>
                  </a:solidFill>
                  <a:latin typeface="+mn-lt"/>
                  <a:ea typeface="+mn-ea"/>
                  <a:cs typeface="+mn-cs"/>
                </a:defRPr>
              </a:lvl7pPr>
              <a:lvl8pPr marL="3351952" algn="l" defTabSz="957700" rtl="0" eaLnBrk="1" latinLnBrk="0" hangingPunct="1">
                <a:defRPr kumimoji="1" sz="1900" kern="1200">
                  <a:solidFill>
                    <a:schemeClr val="lt1"/>
                  </a:solidFill>
                  <a:latin typeface="+mn-lt"/>
                  <a:ea typeface="+mn-ea"/>
                  <a:cs typeface="+mn-cs"/>
                </a:defRPr>
              </a:lvl8pPr>
              <a:lvl9pPr marL="3830803" algn="l" defTabSz="957700" rtl="0" eaLnBrk="1" latinLnBrk="0" hangingPunct="1">
                <a:defRPr kumimoji="1" sz="1900" kern="1200">
                  <a:solidFill>
                    <a:schemeClr val="lt1"/>
                  </a:solidFill>
                  <a:latin typeface="+mn-lt"/>
                  <a:ea typeface="+mn-ea"/>
                  <a:cs typeface="+mn-cs"/>
                </a:defRPr>
              </a:lvl9pPr>
            </a:lstStyle>
            <a:p>
              <a:r>
                <a:rPr lang="ja-JP" altLang="en-US" sz="7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関西国際</a:t>
              </a:r>
              <a:r>
                <a:rPr lang="en-US" altLang="ja-JP" sz="7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7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7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空港</a:t>
              </a:r>
              <a:endParaRPr kumimoji="1" lang="ja-JP" altLang="en-US" dirty="0"/>
            </a:p>
          </p:txBody>
        </p:sp>
      </p:grpSp>
      <p:sp>
        <p:nvSpPr>
          <p:cNvPr id="3" name="正方形/長方形 2"/>
          <p:cNvSpPr/>
          <p:nvPr/>
        </p:nvSpPr>
        <p:spPr>
          <a:xfrm rot="20929491">
            <a:off x="4569171" y="2291355"/>
            <a:ext cx="3948776" cy="925757"/>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57700" rtl="0" eaLnBrk="1" latinLnBrk="0" hangingPunct="1">
              <a:defRPr kumimoji="1" sz="1900" kern="1200">
                <a:solidFill>
                  <a:schemeClr val="lt1"/>
                </a:solidFill>
                <a:latin typeface="+mn-lt"/>
                <a:ea typeface="+mn-ea"/>
                <a:cs typeface="+mn-cs"/>
              </a:defRPr>
            </a:lvl1pPr>
            <a:lvl2pPr marL="478850" algn="l" defTabSz="957700" rtl="0" eaLnBrk="1" latinLnBrk="0" hangingPunct="1">
              <a:defRPr kumimoji="1" sz="1900" kern="1200">
                <a:solidFill>
                  <a:schemeClr val="lt1"/>
                </a:solidFill>
                <a:latin typeface="+mn-lt"/>
                <a:ea typeface="+mn-ea"/>
                <a:cs typeface="+mn-cs"/>
              </a:defRPr>
            </a:lvl2pPr>
            <a:lvl3pPr marL="957700" algn="l" defTabSz="957700" rtl="0" eaLnBrk="1" latinLnBrk="0" hangingPunct="1">
              <a:defRPr kumimoji="1" sz="1900" kern="1200">
                <a:solidFill>
                  <a:schemeClr val="lt1"/>
                </a:solidFill>
                <a:latin typeface="+mn-lt"/>
                <a:ea typeface="+mn-ea"/>
                <a:cs typeface="+mn-cs"/>
              </a:defRPr>
            </a:lvl3pPr>
            <a:lvl4pPr marL="1436551" algn="l" defTabSz="957700" rtl="0" eaLnBrk="1" latinLnBrk="0" hangingPunct="1">
              <a:defRPr kumimoji="1" sz="1900" kern="1200">
                <a:solidFill>
                  <a:schemeClr val="lt1"/>
                </a:solidFill>
                <a:latin typeface="+mn-lt"/>
                <a:ea typeface="+mn-ea"/>
                <a:cs typeface="+mn-cs"/>
              </a:defRPr>
            </a:lvl4pPr>
            <a:lvl5pPr marL="1915402" algn="l" defTabSz="957700" rtl="0" eaLnBrk="1" latinLnBrk="0" hangingPunct="1">
              <a:defRPr kumimoji="1" sz="1900" kern="1200">
                <a:solidFill>
                  <a:schemeClr val="lt1"/>
                </a:solidFill>
                <a:latin typeface="+mn-lt"/>
                <a:ea typeface="+mn-ea"/>
                <a:cs typeface="+mn-cs"/>
              </a:defRPr>
            </a:lvl5pPr>
            <a:lvl6pPr marL="2394252" algn="l" defTabSz="957700" rtl="0" eaLnBrk="1" latinLnBrk="0" hangingPunct="1">
              <a:defRPr kumimoji="1" sz="1900" kern="1200">
                <a:solidFill>
                  <a:schemeClr val="lt1"/>
                </a:solidFill>
                <a:latin typeface="+mn-lt"/>
                <a:ea typeface="+mn-ea"/>
                <a:cs typeface="+mn-cs"/>
              </a:defRPr>
            </a:lvl6pPr>
            <a:lvl7pPr marL="2873102" algn="l" defTabSz="957700" rtl="0" eaLnBrk="1" latinLnBrk="0" hangingPunct="1">
              <a:defRPr kumimoji="1" sz="1900" kern="1200">
                <a:solidFill>
                  <a:schemeClr val="lt1"/>
                </a:solidFill>
                <a:latin typeface="+mn-lt"/>
                <a:ea typeface="+mn-ea"/>
                <a:cs typeface="+mn-cs"/>
              </a:defRPr>
            </a:lvl7pPr>
            <a:lvl8pPr marL="3351952" algn="l" defTabSz="957700" rtl="0" eaLnBrk="1" latinLnBrk="0" hangingPunct="1">
              <a:defRPr kumimoji="1" sz="1900" kern="1200">
                <a:solidFill>
                  <a:schemeClr val="lt1"/>
                </a:solidFill>
                <a:latin typeface="+mn-lt"/>
                <a:ea typeface="+mn-ea"/>
                <a:cs typeface="+mn-cs"/>
              </a:defRPr>
            </a:lvl8pPr>
            <a:lvl9pPr marL="3830803" algn="l" defTabSz="957700" rtl="0" eaLnBrk="1" latinLnBrk="0" hangingPunct="1">
              <a:defRPr kumimoji="1" sz="1900" kern="1200">
                <a:solidFill>
                  <a:schemeClr val="lt1"/>
                </a:solidFill>
                <a:latin typeface="+mn-lt"/>
                <a:ea typeface="+mn-ea"/>
                <a:cs typeface="+mn-cs"/>
              </a:defRPr>
            </a:lvl9pPr>
          </a:lstStyle>
          <a:p>
            <a:pPr algn="ctr"/>
            <a:endParaRPr kumimoji="1" lang="ja-JP" altLang="en-US"/>
          </a:p>
        </p:txBody>
      </p:sp>
      <p:sp>
        <p:nvSpPr>
          <p:cNvPr id="4" name="線吹き出し 1 3"/>
          <p:cNvSpPr/>
          <p:nvPr/>
        </p:nvSpPr>
        <p:spPr>
          <a:xfrm>
            <a:off x="2194604" y="5909884"/>
            <a:ext cx="1465574" cy="232480"/>
          </a:xfrm>
          <a:prstGeom prst="callout1">
            <a:avLst>
              <a:gd name="adj1" fmla="val 50942"/>
              <a:gd name="adj2" fmla="val 101127"/>
              <a:gd name="adj3" fmla="val -101361"/>
              <a:gd name="adj4" fmla="val 137567"/>
            </a:avLst>
          </a:prstGeom>
          <a:solidFill>
            <a:schemeClr val="bg1">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lIns="36000" rIns="36000" rtlCol="0" anchor="ctr"/>
          <a:lstStyle>
            <a:defPPr>
              <a:defRPr lang="ja-JP"/>
            </a:defPPr>
            <a:lvl1pPr marL="0" algn="l" defTabSz="957700" rtl="0" eaLnBrk="1" latinLnBrk="0" hangingPunct="1">
              <a:defRPr kumimoji="1" sz="1900" kern="1200">
                <a:solidFill>
                  <a:schemeClr val="dk1"/>
                </a:solidFill>
                <a:latin typeface="+mn-lt"/>
                <a:ea typeface="+mn-ea"/>
                <a:cs typeface="+mn-cs"/>
              </a:defRPr>
            </a:lvl1pPr>
            <a:lvl2pPr marL="478850" algn="l" defTabSz="957700" rtl="0" eaLnBrk="1" latinLnBrk="0" hangingPunct="1">
              <a:defRPr kumimoji="1" sz="1900" kern="1200">
                <a:solidFill>
                  <a:schemeClr val="dk1"/>
                </a:solidFill>
                <a:latin typeface="+mn-lt"/>
                <a:ea typeface="+mn-ea"/>
                <a:cs typeface="+mn-cs"/>
              </a:defRPr>
            </a:lvl2pPr>
            <a:lvl3pPr marL="957700" algn="l" defTabSz="957700" rtl="0" eaLnBrk="1" latinLnBrk="0" hangingPunct="1">
              <a:defRPr kumimoji="1" sz="1900" kern="1200">
                <a:solidFill>
                  <a:schemeClr val="dk1"/>
                </a:solidFill>
                <a:latin typeface="+mn-lt"/>
                <a:ea typeface="+mn-ea"/>
                <a:cs typeface="+mn-cs"/>
              </a:defRPr>
            </a:lvl3pPr>
            <a:lvl4pPr marL="1436551" algn="l" defTabSz="957700" rtl="0" eaLnBrk="1" latinLnBrk="0" hangingPunct="1">
              <a:defRPr kumimoji="1" sz="1900" kern="1200">
                <a:solidFill>
                  <a:schemeClr val="dk1"/>
                </a:solidFill>
                <a:latin typeface="+mn-lt"/>
                <a:ea typeface="+mn-ea"/>
                <a:cs typeface="+mn-cs"/>
              </a:defRPr>
            </a:lvl4pPr>
            <a:lvl5pPr marL="1915402" algn="l" defTabSz="957700" rtl="0" eaLnBrk="1" latinLnBrk="0" hangingPunct="1">
              <a:defRPr kumimoji="1" sz="1900" kern="1200">
                <a:solidFill>
                  <a:schemeClr val="dk1"/>
                </a:solidFill>
                <a:latin typeface="+mn-lt"/>
                <a:ea typeface="+mn-ea"/>
                <a:cs typeface="+mn-cs"/>
              </a:defRPr>
            </a:lvl5pPr>
            <a:lvl6pPr marL="2394252" algn="l" defTabSz="957700" rtl="0" eaLnBrk="1" latinLnBrk="0" hangingPunct="1">
              <a:defRPr kumimoji="1" sz="1900" kern="1200">
                <a:solidFill>
                  <a:schemeClr val="dk1"/>
                </a:solidFill>
                <a:latin typeface="+mn-lt"/>
                <a:ea typeface="+mn-ea"/>
                <a:cs typeface="+mn-cs"/>
              </a:defRPr>
            </a:lvl6pPr>
            <a:lvl7pPr marL="2873102" algn="l" defTabSz="957700" rtl="0" eaLnBrk="1" latinLnBrk="0" hangingPunct="1">
              <a:defRPr kumimoji="1" sz="1900" kern="1200">
                <a:solidFill>
                  <a:schemeClr val="dk1"/>
                </a:solidFill>
                <a:latin typeface="+mn-lt"/>
                <a:ea typeface="+mn-ea"/>
                <a:cs typeface="+mn-cs"/>
              </a:defRPr>
            </a:lvl7pPr>
            <a:lvl8pPr marL="3351952" algn="l" defTabSz="957700" rtl="0" eaLnBrk="1" latinLnBrk="0" hangingPunct="1">
              <a:defRPr kumimoji="1" sz="1900" kern="1200">
                <a:solidFill>
                  <a:schemeClr val="dk1"/>
                </a:solidFill>
                <a:latin typeface="+mn-lt"/>
                <a:ea typeface="+mn-ea"/>
                <a:cs typeface="+mn-cs"/>
              </a:defRPr>
            </a:lvl8pPr>
            <a:lvl9pPr marL="3830803" algn="l" defTabSz="957700" rtl="0" eaLnBrk="1" latinLnBrk="0" hangingPunct="1">
              <a:defRPr kumimoji="1" sz="1900" kern="1200">
                <a:solidFill>
                  <a:schemeClr val="dk1"/>
                </a:solidFill>
                <a:latin typeface="+mn-lt"/>
                <a:ea typeface="+mn-ea"/>
                <a:cs typeface="+mn-cs"/>
              </a:defRPr>
            </a:lvl9pPr>
          </a:lstStyle>
          <a:p>
            <a:pPr marL="266700" indent="-266700"/>
            <a:r>
              <a:rPr kumimoji="1" lang="ja-JP" altLang="en-US" sz="1400" dirty="0" smtClean="0"/>
              <a:t>＊．</a:t>
            </a:r>
            <a:r>
              <a:rPr lang="ja-JP" altLang="en-US" sz="1400" dirty="0" smtClean="0"/>
              <a:t>関西国際空港</a:t>
            </a:r>
            <a:endParaRPr kumimoji="1" lang="ja-JP" altLang="en-US" sz="1400" dirty="0"/>
          </a:p>
        </p:txBody>
      </p:sp>
      <p:sp>
        <p:nvSpPr>
          <p:cNvPr id="5" name="フリーフォーム 4"/>
          <p:cNvSpPr/>
          <p:nvPr/>
        </p:nvSpPr>
        <p:spPr>
          <a:xfrm>
            <a:off x="5619175" y="1827608"/>
            <a:ext cx="2089547" cy="514352"/>
          </a:xfrm>
          <a:custGeom>
            <a:avLst/>
            <a:gdLst>
              <a:gd name="connsiteX0" fmla="*/ 0 w 1955007"/>
              <a:gd name="connsiteY0" fmla="*/ 333375 h 561975"/>
              <a:gd name="connsiteX1" fmla="*/ 83344 w 1955007"/>
              <a:gd name="connsiteY1" fmla="*/ 335757 h 561975"/>
              <a:gd name="connsiteX2" fmla="*/ 123825 w 1955007"/>
              <a:gd name="connsiteY2" fmla="*/ 335757 h 561975"/>
              <a:gd name="connsiteX3" fmla="*/ 209550 w 1955007"/>
              <a:gd name="connsiteY3" fmla="*/ 330994 h 561975"/>
              <a:gd name="connsiteX4" fmla="*/ 290513 w 1955007"/>
              <a:gd name="connsiteY4" fmla="*/ 316707 h 561975"/>
              <a:gd name="connsiteX5" fmla="*/ 366713 w 1955007"/>
              <a:gd name="connsiteY5" fmla="*/ 297657 h 561975"/>
              <a:gd name="connsiteX6" fmla="*/ 397669 w 1955007"/>
              <a:gd name="connsiteY6" fmla="*/ 297657 h 561975"/>
              <a:gd name="connsiteX7" fmla="*/ 421482 w 1955007"/>
              <a:gd name="connsiteY7" fmla="*/ 295275 h 561975"/>
              <a:gd name="connsiteX8" fmla="*/ 488157 w 1955007"/>
              <a:gd name="connsiteY8" fmla="*/ 297657 h 561975"/>
              <a:gd name="connsiteX9" fmla="*/ 545307 w 1955007"/>
              <a:gd name="connsiteY9" fmla="*/ 307182 h 561975"/>
              <a:gd name="connsiteX10" fmla="*/ 566738 w 1955007"/>
              <a:gd name="connsiteY10" fmla="*/ 307182 h 561975"/>
              <a:gd name="connsiteX11" fmla="*/ 592932 w 1955007"/>
              <a:gd name="connsiteY11" fmla="*/ 311944 h 561975"/>
              <a:gd name="connsiteX12" fmla="*/ 595313 w 1955007"/>
              <a:gd name="connsiteY12" fmla="*/ 311944 h 561975"/>
              <a:gd name="connsiteX13" fmla="*/ 621507 w 1955007"/>
              <a:gd name="connsiteY13" fmla="*/ 314325 h 561975"/>
              <a:gd name="connsiteX14" fmla="*/ 657225 w 1955007"/>
              <a:gd name="connsiteY14" fmla="*/ 316707 h 561975"/>
              <a:gd name="connsiteX15" fmla="*/ 678657 w 1955007"/>
              <a:gd name="connsiteY15" fmla="*/ 314325 h 561975"/>
              <a:gd name="connsiteX16" fmla="*/ 714375 w 1955007"/>
              <a:gd name="connsiteY16" fmla="*/ 302419 h 561975"/>
              <a:gd name="connsiteX17" fmla="*/ 747713 w 1955007"/>
              <a:gd name="connsiteY17" fmla="*/ 285750 h 561975"/>
              <a:gd name="connsiteX18" fmla="*/ 809625 w 1955007"/>
              <a:gd name="connsiteY18" fmla="*/ 223838 h 561975"/>
              <a:gd name="connsiteX19" fmla="*/ 857250 w 1955007"/>
              <a:gd name="connsiteY19" fmla="*/ 173832 h 561975"/>
              <a:gd name="connsiteX20" fmla="*/ 940594 w 1955007"/>
              <a:gd name="connsiteY20" fmla="*/ 92869 h 561975"/>
              <a:gd name="connsiteX21" fmla="*/ 964407 w 1955007"/>
              <a:gd name="connsiteY21" fmla="*/ 78582 h 561975"/>
              <a:gd name="connsiteX22" fmla="*/ 1038225 w 1955007"/>
              <a:gd name="connsiteY22" fmla="*/ 21432 h 561975"/>
              <a:gd name="connsiteX23" fmla="*/ 1066800 w 1955007"/>
              <a:gd name="connsiteY23" fmla="*/ 2382 h 561975"/>
              <a:gd name="connsiteX24" fmla="*/ 1081088 w 1955007"/>
              <a:gd name="connsiteY24" fmla="*/ 0 h 561975"/>
              <a:gd name="connsiteX25" fmla="*/ 1097757 w 1955007"/>
              <a:gd name="connsiteY25" fmla="*/ 2382 h 561975"/>
              <a:gd name="connsiteX26" fmla="*/ 1107282 w 1955007"/>
              <a:gd name="connsiteY26" fmla="*/ 9525 h 561975"/>
              <a:gd name="connsiteX27" fmla="*/ 1119188 w 1955007"/>
              <a:gd name="connsiteY27" fmla="*/ 19050 h 561975"/>
              <a:gd name="connsiteX28" fmla="*/ 1164432 w 1955007"/>
              <a:gd name="connsiteY28" fmla="*/ 40482 h 561975"/>
              <a:gd name="connsiteX29" fmla="*/ 1181100 w 1955007"/>
              <a:gd name="connsiteY29" fmla="*/ 85725 h 561975"/>
              <a:gd name="connsiteX30" fmla="*/ 1209675 w 1955007"/>
              <a:gd name="connsiteY30" fmla="*/ 116682 h 561975"/>
              <a:gd name="connsiteX31" fmla="*/ 1226344 w 1955007"/>
              <a:gd name="connsiteY31" fmla="*/ 142875 h 561975"/>
              <a:gd name="connsiteX32" fmla="*/ 1243013 w 1955007"/>
              <a:gd name="connsiteY32" fmla="*/ 178594 h 561975"/>
              <a:gd name="connsiteX33" fmla="*/ 1273969 w 1955007"/>
              <a:gd name="connsiteY33" fmla="*/ 226219 h 561975"/>
              <a:gd name="connsiteX34" fmla="*/ 1302544 w 1955007"/>
              <a:gd name="connsiteY34" fmla="*/ 273844 h 561975"/>
              <a:gd name="connsiteX35" fmla="*/ 1321594 w 1955007"/>
              <a:gd name="connsiteY35" fmla="*/ 297657 h 561975"/>
              <a:gd name="connsiteX36" fmla="*/ 1350169 w 1955007"/>
              <a:gd name="connsiteY36" fmla="*/ 335757 h 561975"/>
              <a:gd name="connsiteX37" fmla="*/ 1440657 w 1955007"/>
              <a:gd name="connsiteY37" fmla="*/ 421482 h 561975"/>
              <a:gd name="connsiteX38" fmla="*/ 1476375 w 1955007"/>
              <a:gd name="connsiteY38" fmla="*/ 440532 h 561975"/>
              <a:gd name="connsiteX39" fmla="*/ 1554957 w 1955007"/>
              <a:gd name="connsiteY39" fmla="*/ 461963 h 561975"/>
              <a:gd name="connsiteX40" fmla="*/ 1657350 w 1955007"/>
              <a:gd name="connsiteY40" fmla="*/ 509588 h 561975"/>
              <a:gd name="connsiteX41" fmla="*/ 1719263 w 1955007"/>
              <a:gd name="connsiteY41" fmla="*/ 523875 h 561975"/>
              <a:gd name="connsiteX42" fmla="*/ 1809750 w 1955007"/>
              <a:gd name="connsiteY42" fmla="*/ 554832 h 561975"/>
              <a:gd name="connsiteX43" fmla="*/ 1864519 w 1955007"/>
              <a:gd name="connsiteY43" fmla="*/ 561975 h 561975"/>
              <a:gd name="connsiteX44" fmla="*/ 1874044 w 1955007"/>
              <a:gd name="connsiteY44" fmla="*/ 557213 h 561975"/>
              <a:gd name="connsiteX45" fmla="*/ 1928813 w 1955007"/>
              <a:gd name="connsiteY45" fmla="*/ 559594 h 561975"/>
              <a:gd name="connsiteX46" fmla="*/ 1955007 w 1955007"/>
              <a:gd name="connsiteY46" fmla="*/ 561975 h 561975"/>
              <a:gd name="connsiteX0" fmla="*/ 0 w 1955007"/>
              <a:gd name="connsiteY0" fmla="*/ 333375 h 561975"/>
              <a:gd name="connsiteX1" fmla="*/ 83344 w 1955007"/>
              <a:gd name="connsiteY1" fmla="*/ 335757 h 561975"/>
              <a:gd name="connsiteX2" fmla="*/ 123825 w 1955007"/>
              <a:gd name="connsiteY2" fmla="*/ 335757 h 561975"/>
              <a:gd name="connsiteX3" fmla="*/ 209550 w 1955007"/>
              <a:gd name="connsiteY3" fmla="*/ 330994 h 561975"/>
              <a:gd name="connsiteX4" fmla="*/ 290513 w 1955007"/>
              <a:gd name="connsiteY4" fmla="*/ 316707 h 561975"/>
              <a:gd name="connsiteX5" fmla="*/ 366713 w 1955007"/>
              <a:gd name="connsiteY5" fmla="*/ 297657 h 561975"/>
              <a:gd name="connsiteX6" fmla="*/ 397669 w 1955007"/>
              <a:gd name="connsiteY6" fmla="*/ 297657 h 561975"/>
              <a:gd name="connsiteX7" fmla="*/ 421482 w 1955007"/>
              <a:gd name="connsiteY7" fmla="*/ 295275 h 561975"/>
              <a:gd name="connsiteX8" fmla="*/ 488157 w 1955007"/>
              <a:gd name="connsiteY8" fmla="*/ 297657 h 561975"/>
              <a:gd name="connsiteX9" fmla="*/ 545307 w 1955007"/>
              <a:gd name="connsiteY9" fmla="*/ 307182 h 561975"/>
              <a:gd name="connsiteX10" fmla="*/ 566738 w 1955007"/>
              <a:gd name="connsiteY10" fmla="*/ 307182 h 561975"/>
              <a:gd name="connsiteX11" fmla="*/ 592932 w 1955007"/>
              <a:gd name="connsiteY11" fmla="*/ 311944 h 561975"/>
              <a:gd name="connsiteX12" fmla="*/ 595313 w 1955007"/>
              <a:gd name="connsiteY12" fmla="*/ 311944 h 561975"/>
              <a:gd name="connsiteX13" fmla="*/ 621507 w 1955007"/>
              <a:gd name="connsiteY13" fmla="*/ 314325 h 561975"/>
              <a:gd name="connsiteX14" fmla="*/ 657225 w 1955007"/>
              <a:gd name="connsiteY14" fmla="*/ 316707 h 561975"/>
              <a:gd name="connsiteX15" fmla="*/ 678657 w 1955007"/>
              <a:gd name="connsiteY15" fmla="*/ 314325 h 561975"/>
              <a:gd name="connsiteX16" fmla="*/ 714375 w 1955007"/>
              <a:gd name="connsiteY16" fmla="*/ 302419 h 561975"/>
              <a:gd name="connsiteX17" fmla="*/ 747713 w 1955007"/>
              <a:gd name="connsiteY17" fmla="*/ 285750 h 561975"/>
              <a:gd name="connsiteX18" fmla="*/ 809625 w 1955007"/>
              <a:gd name="connsiteY18" fmla="*/ 223838 h 561975"/>
              <a:gd name="connsiteX19" fmla="*/ 857250 w 1955007"/>
              <a:gd name="connsiteY19" fmla="*/ 173832 h 561975"/>
              <a:gd name="connsiteX20" fmla="*/ 940594 w 1955007"/>
              <a:gd name="connsiteY20" fmla="*/ 92869 h 561975"/>
              <a:gd name="connsiteX21" fmla="*/ 964407 w 1955007"/>
              <a:gd name="connsiteY21" fmla="*/ 78582 h 561975"/>
              <a:gd name="connsiteX22" fmla="*/ 1038225 w 1955007"/>
              <a:gd name="connsiteY22" fmla="*/ 21432 h 561975"/>
              <a:gd name="connsiteX23" fmla="*/ 1066800 w 1955007"/>
              <a:gd name="connsiteY23" fmla="*/ 2382 h 561975"/>
              <a:gd name="connsiteX24" fmla="*/ 1081088 w 1955007"/>
              <a:gd name="connsiteY24" fmla="*/ 0 h 561975"/>
              <a:gd name="connsiteX25" fmla="*/ 1097757 w 1955007"/>
              <a:gd name="connsiteY25" fmla="*/ 2382 h 561975"/>
              <a:gd name="connsiteX26" fmla="*/ 1107282 w 1955007"/>
              <a:gd name="connsiteY26" fmla="*/ 9525 h 561975"/>
              <a:gd name="connsiteX27" fmla="*/ 1138238 w 1955007"/>
              <a:gd name="connsiteY27" fmla="*/ 7144 h 561975"/>
              <a:gd name="connsiteX28" fmla="*/ 1164432 w 1955007"/>
              <a:gd name="connsiteY28" fmla="*/ 40482 h 561975"/>
              <a:gd name="connsiteX29" fmla="*/ 1181100 w 1955007"/>
              <a:gd name="connsiteY29" fmla="*/ 85725 h 561975"/>
              <a:gd name="connsiteX30" fmla="*/ 1209675 w 1955007"/>
              <a:gd name="connsiteY30" fmla="*/ 116682 h 561975"/>
              <a:gd name="connsiteX31" fmla="*/ 1226344 w 1955007"/>
              <a:gd name="connsiteY31" fmla="*/ 142875 h 561975"/>
              <a:gd name="connsiteX32" fmla="*/ 1243013 w 1955007"/>
              <a:gd name="connsiteY32" fmla="*/ 178594 h 561975"/>
              <a:gd name="connsiteX33" fmla="*/ 1273969 w 1955007"/>
              <a:gd name="connsiteY33" fmla="*/ 226219 h 561975"/>
              <a:gd name="connsiteX34" fmla="*/ 1302544 w 1955007"/>
              <a:gd name="connsiteY34" fmla="*/ 273844 h 561975"/>
              <a:gd name="connsiteX35" fmla="*/ 1321594 w 1955007"/>
              <a:gd name="connsiteY35" fmla="*/ 297657 h 561975"/>
              <a:gd name="connsiteX36" fmla="*/ 1350169 w 1955007"/>
              <a:gd name="connsiteY36" fmla="*/ 335757 h 561975"/>
              <a:gd name="connsiteX37" fmla="*/ 1440657 w 1955007"/>
              <a:gd name="connsiteY37" fmla="*/ 421482 h 561975"/>
              <a:gd name="connsiteX38" fmla="*/ 1476375 w 1955007"/>
              <a:gd name="connsiteY38" fmla="*/ 440532 h 561975"/>
              <a:gd name="connsiteX39" fmla="*/ 1554957 w 1955007"/>
              <a:gd name="connsiteY39" fmla="*/ 461963 h 561975"/>
              <a:gd name="connsiteX40" fmla="*/ 1657350 w 1955007"/>
              <a:gd name="connsiteY40" fmla="*/ 509588 h 561975"/>
              <a:gd name="connsiteX41" fmla="*/ 1719263 w 1955007"/>
              <a:gd name="connsiteY41" fmla="*/ 523875 h 561975"/>
              <a:gd name="connsiteX42" fmla="*/ 1809750 w 1955007"/>
              <a:gd name="connsiteY42" fmla="*/ 554832 h 561975"/>
              <a:gd name="connsiteX43" fmla="*/ 1864519 w 1955007"/>
              <a:gd name="connsiteY43" fmla="*/ 561975 h 561975"/>
              <a:gd name="connsiteX44" fmla="*/ 1874044 w 1955007"/>
              <a:gd name="connsiteY44" fmla="*/ 557213 h 561975"/>
              <a:gd name="connsiteX45" fmla="*/ 1928813 w 1955007"/>
              <a:gd name="connsiteY45" fmla="*/ 559594 h 561975"/>
              <a:gd name="connsiteX46" fmla="*/ 1955007 w 1955007"/>
              <a:gd name="connsiteY46" fmla="*/ 561975 h 561975"/>
              <a:gd name="connsiteX0" fmla="*/ 0 w 1955007"/>
              <a:gd name="connsiteY0" fmla="*/ 335756 h 564356"/>
              <a:gd name="connsiteX1" fmla="*/ 83344 w 1955007"/>
              <a:gd name="connsiteY1" fmla="*/ 338138 h 564356"/>
              <a:gd name="connsiteX2" fmla="*/ 123825 w 1955007"/>
              <a:gd name="connsiteY2" fmla="*/ 338138 h 564356"/>
              <a:gd name="connsiteX3" fmla="*/ 209550 w 1955007"/>
              <a:gd name="connsiteY3" fmla="*/ 333375 h 564356"/>
              <a:gd name="connsiteX4" fmla="*/ 290513 w 1955007"/>
              <a:gd name="connsiteY4" fmla="*/ 319088 h 564356"/>
              <a:gd name="connsiteX5" fmla="*/ 366713 w 1955007"/>
              <a:gd name="connsiteY5" fmla="*/ 300038 h 564356"/>
              <a:gd name="connsiteX6" fmla="*/ 397669 w 1955007"/>
              <a:gd name="connsiteY6" fmla="*/ 300038 h 564356"/>
              <a:gd name="connsiteX7" fmla="*/ 421482 w 1955007"/>
              <a:gd name="connsiteY7" fmla="*/ 297656 h 564356"/>
              <a:gd name="connsiteX8" fmla="*/ 488157 w 1955007"/>
              <a:gd name="connsiteY8" fmla="*/ 300038 h 564356"/>
              <a:gd name="connsiteX9" fmla="*/ 545307 w 1955007"/>
              <a:gd name="connsiteY9" fmla="*/ 309563 h 564356"/>
              <a:gd name="connsiteX10" fmla="*/ 566738 w 1955007"/>
              <a:gd name="connsiteY10" fmla="*/ 309563 h 564356"/>
              <a:gd name="connsiteX11" fmla="*/ 592932 w 1955007"/>
              <a:gd name="connsiteY11" fmla="*/ 314325 h 564356"/>
              <a:gd name="connsiteX12" fmla="*/ 595313 w 1955007"/>
              <a:gd name="connsiteY12" fmla="*/ 314325 h 564356"/>
              <a:gd name="connsiteX13" fmla="*/ 621507 w 1955007"/>
              <a:gd name="connsiteY13" fmla="*/ 316706 h 564356"/>
              <a:gd name="connsiteX14" fmla="*/ 657225 w 1955007"/>
              <a:gd name="connsiteY14" fmla="*/ 319088 h 564356"/>
              <a:gd name="connsiteX15" fmla="*/ 678657 w 1955007"/>
              <a:gd name="connsiteY15" fmla="*/ 316706 h 564356"/>
              <a:gd name="connsiteX16" fmla="*/ 714375 w 1955007"/>
              <a:gd name="connsiteY16" fmla="*/ 304800 h 564356"/>
              <a:gd name="connsiteX17" fmla="*/ 747713 w 1955007"/>
              <a:gd name="connsiteY17" fmla="*/ 288131 h 564356"/>
              <a:gd name="connsiteX18" fmla="*/ 809625 w 1955007"/>
              <a:gd name="connsiteY18" fmla="*/ 226219 h 564356"/>
              <a:gd name="connsiteX19" fmla="*/ 857250 w 1955007"/>
              <a:gd name="connsiteY19" fmla="*/ 176213 h 564356"/>
              <a:gd name="connsiteX20" fmla="*/ 940594 w 1955007"/>
              <a:gd name="connsiteY20" fmla="*/ 95250 h 564356"/>
              <a:gd name="connsiteX21" fmla="*/ 964407 w 1955007"/>
              <a:gd name="connsiteY21" fmla="*/ 80963 h 564356"/>
              <a:gd name="connsiteX22" fmla="*/ 1038225 w 1955007"/>
              <a:gd name="connsiteY22" fmla="*/ 23813 h 564356"/>
              <a:gd name="connsiteX23" fmla="*/ 1066800 w 1955007"/>
              <a:gd name="connsiteY23" fmla="*/ 4763 h 564356"/>
              <a:gd name="connsiteX24" fmla="*/ 1081088 w 1955007"/>
              <a:gd name="connsiteY24" fmla="*/ 2381 h 564356"/>
              <a:gd name="connsiteX25" fmla="*/ 1097757 w 1955007"/>
              <a:gd name="connsiteY25" fmla="*/ 4763 h 564356"/>
              <a:gd name="connsiteX26" fmla="*/ 1107282 w 1955007"/>
              <a:gd name="connsiteY26" fmla="*/ 11906 h 564356"/>
              <a:gd name="connsiteX27" fmla="*/ 1116807 w 1955007"/>
              <a:gd name="connsiteY27" fmla="*/ 0 h 564356"/>
              <a:gd name="connsiteX28" fmla="*/ 1138238 w 1955007"/>
              <a:gd name="connsiteY28" fmla="*/ 9525 h 564356"/>
              <a:gd name="connsiteX29" fmla="*/ 1164432 w 1955007"/>
              <a:gd name="connsiteY29" fmla="*/ 42863 h 564356"/>
              <a:gd name="connsiteX30" fmla="*/ 1181100 w 1955007"/>
              <a:gd name="connsiteY30" fmla="*/ 88106 h 564356"/>
              <a:gd name="connsiteX31" fmla="*/ 1209675 w 1955007"/>
              <a:gd name="connsiteY31" fmla="*/ 119063 h 564356"/>
              <a:gd name="connsiteX32" fmla="*/ 1226344 w 1955007"/>
              <a:gd name="connsiteY32" fmla="*/ 145256 h 564356"/>
              <a:gd name="connsiteX33" fmla="*/ 1243013 w 1955007"/>
              <a:gd name="connsiteY33" fmla="*/ 180975 h 564356"/>
              <a:gd name="connsiteX34" fmla="*/ 1273969 w 1955007"/>
              <a:gd name="connsiteY34" fmla="*/ 228600 h 564356"/>
              <a:gd name="connsiteX35" fmla="*/ 1302544 w 1955007"/>
              <a:gd name="connsiteY35" fmla="*/ 276225 h 564356"/>
              <a:gd name="connsiteX36" fmla="*/ 1321594 w 1955007"/>
              <a:gd name="connsiteY36" fmla="*/ 300038 h 564356"/>
              <a:gd name="connsiteX37" fmla="*/ 1350169 w 1955007"/>
              <a:gd name="connsiteY37" fmla="*/ 338138 h 564356"/>
              <a:gd name="connsiteX38" fmla="*/ 1440657 w 1955007"/>
              <a:gd name="connsiteY38" fmla="*/ 423863 h 564356"/>
              <a:gd name="connsiteX39" fmla="*/ 1476375 w 1955007"/>
              <a:gd name="connsiteY39" fmla="*/ 442913 h 564356"/>
              <a:gd name="connsiteX40" fmla="*/ 1554957 w 1955007"/>
              <a:gd name="connsiteY40" fmla="*/ 464344 h 564356"/>
              <a:gd name="connsiteX41" fmla="*/ 1657350 w 1955007"/>
              <a:gd name="connsiteY41" fmla="*/ 511969 h 564356"/>
              <a:gd name="connsiteX42" fmla="*/ 1719263 w 1955007"/>
              <a:gd name="connsiteY42" fmla="*/ 526256 h 564356"/>
              <a:gd name="connsiteX43" fmla="*/ 1809750 w 1955007"/>
              <a:gd name="connsiteY43" fmla="*/ 557213 h 564356"/>
              <a:gd name="connsiteX44" fmla="*/ 1864519 w 1955007"/>
              <a:gd name="connsiteY44" fmla="*/ 564356 h 564356"/>
              <a:gd name="connsiteX45" fmla="*/ 1874044 w 1955007"/>
              <a:gd name="connsiteY45" fmla="*/ 559594 h 564356"/>
              <a:gd name="connsiteX46" fmla="*/ 1928813 w 1955007"/>
              <a:gd name="connsiteY46" fmla="*/ 561975 h 564356"/>
              <a:gd name="connsiteX47" fmla="*/ 1955007 w 1955007"/>
              <a:gd name="connsiteY47" fmla="*/ 564356 h 564356"/>
              <a:gd name="connsiteX0" fmla="*/ 0 w 1955007"/>
              <a:gd name="connsiteY0" fmla="*/ 335756 h 564356"/>
              <a:gd name="connsiteX1" fmla="*/ 83344 w 1955007"/>
              <a:gd name="connsiteY1" fmla="*/ 338138 h 564356"/>
              <a:gd name="connsiteX2" fmla="*/ 123825 w 1955007"/>
              <a:gd name="connsiteY2" fmla="*/ 338138 h 564356"/>
              <a:gd name="connsiteX3" fmla="*/ 209550 w 1955007"/>
              <a:gd name="connsiteY3" fmla="*/ 333375 h 564356"/>
              <a:gd name="connsiteX4" fmla="*/ 290513 w 1955007"/>
              <a:gd name="connsiteY4" fmla="*/ 319088 h 564356"/>
              <a:gd name="connsiteX5" fmla="*/ 366713 w 1955007"/>
              <a:gd name="connsiteY5" fmla="*/ 300038 h 564356"/>
              <a:gd name="connsiteX6" fmla="*/ 397669 w 1955007"/>
              <a:gd name="connsiteY6" fmla="*/ 300038 h 564356"/>
              <a:gd name="connsiteX7" fmla="*/ 421482 w 1955007"/>
              <a:gd name="connsiteY7" fmla="*/ 297656 h 564356"/>
              <a:gd name="connsiteX8" fmla="*/ 488157 w 1955007"/>
              <a:gd name="connsiteY8" fmla="*/ 300038 h 564356"/>
              <a:gd name="connsiteX9" fmla="*/ 545307 w 1955007"/>
              <a:gd name="connsiteY9" fmla="*/ 309563 h 564356"/>
              <a:gd name="connsiteX10" fmla="*/ 566738 w 1955007"/>
              <a:gd name="connsiteY10" fmla="*/ 309563 h 564356"/>
              <a:gd name="connsiteX11" fmla="*/ 592932 w 1955007"/>
              <a:gd name="connsiteY11" fmla="*/ 314325 h 564356"/>
              <a:gd name="connsiteX12" fmla="*/ 595313 w 1955007"/>
              <a:gd name="connsiteY12" fmla="*/ 314325 h 564356"/>
              <a:gd name="connsiteX13" fmla="*/ 621507 w 1955007"/>
              <a:gd name="connsiteY13" fmla="*/ 316706 h 564356"/>
              <a:gd name="connsiteX14" fmla="*/ 657225 w 1955007"/>
              <a:gd name="connsiteY14" fmla="*/ 319088 h 564356"/>
              <a:gd name="connsiteX15" fmla="*/ 678657 w 1955007"/>
              <a:gd name="connsiteY15" fmla="*/ 316706 h 564356"/>
              <a:gd name="connsiteX16" fmla="*/ 714375 w 1955007"/>
              <a:gd name="connsiteY16" fmla="*/ 304800 h 564356"/>
              <a:gd name="connsiteX17" fmla="*/ 747713 w 1955007"/>
              <a:gd name="connsiteY17" fmla="*/ 288131 h 564356"/>
              <a:gd name="connsiteX18" fmla="*/ 809625 w 1955007"/>
              <a:gd name="connsiteY18" fmla="*/ 226219 h 564356"/>
              <a:gd name="connsiteX19" fmla="*/ 857250 w 1955007"/>
              <a:gd name="connsiteY19" fmla="*/ 176213 h 564356"/>
              <a:gd name="connsiteX20" fmla="*/ 940594 w 1955007"/>
              <a:gd name="connsiteY20" fmla="*/ 95250 h 564356"/>
              <a:gd name="connsiteX21" fmla="*/ 964407 w 1955007"/>
              <a:gd name="connsiteY21" fmla="*/ 80963 h 564356"/>
              <a:gd name="connsiteX22" fmla="*/ 1038225 w 1955007"/>
              <a:gd name="connsiteY22" fmla="*/ 23813 h 564356"/>
              <a:gd name="connsiteX23" fmla="*/ 1066800 w 1955007"/>
              <a:gd name="connsiteY23" fmla="*/ 4763 h 564356"/>
              <a:gd name="connsiteX24" fmla="*/ 1081088 w 1955007"/>
              <a:gd name="connsiteY24" fmla="*/ 2381 h 564356"/>
              <a:gd name="connsiteX25" fmla="*/ 1097757 w 1955007"/>
              <a:gd name="connsiteY25" fmla="*/ 4763 h 564356"/>
              <a:gd name="connsiteX26" fmla="*/ 1104900 w 1955007"/>
              <a:gd name="connsiteY26" fmla="*/ 2381 h 564356"/>
              <a:gd name="connsiteX27" fmla="*/ 1116807 w 1955007"/>
              <a:gd name="connsiteY27" fmla="*/ 0 h 564356"/>
              <a:gd name="connsiteX28" fmla="*/ 1138238 w 1955007"/>
              <a:gd name="connsiteY28" fmla="*/ 9525 h 564356"/>
              <a:gd name="connsiteX29" fmla="*/ 1164432 w 1955007"/>
              <a:gd name="connsiteY29" fmla="*/ 42863 h 564356"/>
              <a:gd name="connsiteX30" fmla="*/ 1181100 w 1955007"/>
              <a:gd name="connsiteY30" fmla="*/ 88106 h 564356"/>
              <a:gd name="connsiteX31" fmla="*/ 1209675 w 1955007"/>
              <a:gd name="connsiteY31" fmla="*/ 119063 h 564356"/>
              <a:gd name="connsiteX32" fmla="*/ 1226344 w 1955007"/>
              <a:gd name="connsiteY32" fmla="*/ 145256 h 564356"/>
              <a:gd name="connsiteX33" fmla="*/ 1243013 w 1955007"/>
              <a:gd name="connsiteY33" fmla="*/ 180975 h 564356"/>
              <a:gd name="connsiteX34" fmla="*/ 1273969 w 1955007"/>
              <a:gd name="connsiteY34" fmla="*/ 228600 h 564356"/>
              <a:gd name="connsiteX35" fmla="*/ 1302544 w 1955007"/>
              <a:gd name="connsiteY35" fmla="*/ 276225 h 564356"/>
              <a:gd name="connsiteX36" fmla="*/ 1321594 w 1955007"/>
              <a:gd name="connsiteY36" fmla="*/ 300038 h 564356"/>
              <a:gd name="connsiteX37" fmla="*/ 1350169 w 1955007"/>
              <a:gd name="connsiteY37" fmla="*/ 338138 h 564356"/>
              <a:gd name="connsiteX38" fmla="*/ 1440657 w 1955007"/>
              <a:gd name="connsiteY38" fmla="*/ 423863 h 564356"/>
              <a:gd name="connsiteX39" fmla="*/ 1476375 w 1955007"/>
              <a:gd name="connsiteY39" fmla="*/ 442913 h 564356"/>
              <a:gd name="connsiteX40" fmla="*/ 1554957 w 1955007"/>
              <a:gd name="connsiteY40" fmla="*/ 464344 h 564356"/>
              <a:gd name="connsiteX41" fmla="*/ 1657350 w 1955007"/>
              <a:gd name="connsiteY41" fmla="*/ 511969 h 564356"/>
              <a:gd name="connsiteX42" fmla="*/ 1719263 w 1955007"/>
              <a:gd name="connsiteY42" fmla="*/ 526256 h 564356"/>
              <a:gd name="connsiteX43" fmla="*/ 1809750 w 1955007"/>
              <a:gd name="connsiteY43" fmla="*/ 557213 h 564356"/>
              <a:gd name="connsiteX44" fmla="*/ 1864519 w 1955007"/>
              <a:gd name="connsiteY44" fmla="*/ 564356 h 564356"/>
              <a:gd name="connsiteX45" fmla="*/ 1874044 w 1955007"/>
              <a:gd name="connsiteY45" fmla="*/ 559594 h 564356"/>
              <a:gd name="connsiteX46" fmla="*/ 1928813 w 1955007"/>
              <a:gd name="connsiteY46" fmla="*/ 561975 h 564356"/>
              <a:gd name="connsiteX47" fmla="*/ 1955007 w 1955007"/>
              <a:gd name="connsiteY47" fmla="*/ 564356 h 56435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40594 w 1955007"/>
              <a:gd name="connsiteY20" fmla="*/ 97630 h 566736"/>
              <a:gd name="connsiteX21" fmla="*/ 964407 w 1955007"/>
              <a:gd name="connsiteY21" fmla="*/ 83343 h 566736"/>
              <a:gd name="connsiteX22" fmla="*/ 1038225 w 1955007"/>
              <a:gd name="connsiteY22" fmla="*/ 26193 h 566736"/>
              <a:gd name="connsiteX23" fmla="*/ 1066800 w 1955007"/>
              <a:gd name="connsiteY23" fmla="*/ 7143 h 566736"/>
              <a:gd name="connsiteX24" fmla="*/ 1081088 w 1955007"/>
              <a:gd name="connsiteY24" fmla="*/ 4761 h 566736"/>
              <a:gd name="connsiteX25" fmla="*/ 1097757 w 1955007"/>
              <a:gd name="connsiteY25" fmla="*/ 0 h 566736"/>
              <a:gd name="connsiteX26" fmla="*/ 1104900 w 1955007"/>
              <a:gd name="connsiteY26" fmla="*/ 4761 h 566736"/>
              <a:gd name="connsiteX27" fmla="*/ 1116807 w 1955007"/>
              <a:gd name="connsiteY27" fmla="*/ 2380 h 566736"/>
              <a:gd name="connsiteX28" fmla="*/ 1138238 w 1955007"/>
              <a:gd name="connsiteY28" fmla="*/ 11905 h 566736"/>
              <a:gd name="connsiteX29" fmla="*/ 1164432 w 1955007"/>
              <a:gd name="connsiteY29" fmla="*/ 45243 h 566736"/>
              <a:gd name="connsiteX30" fmla="*/ 1181100 w 1955007"/>
              <a:gd name="connsiteY30" fmla="*/ 90486 h 566736"/>
              <a:gd name="connsiteX31" fmla="*/ 1209675 w 1955007"/>
              <a:gd name="connsiteY31" fmla="*/ 121443 h 566736"/>
              <a:gd name="connsiteX32" fmla="*/ 1226344 w 1955007"/>
              <a:gd name="connsiteY32" fmla="*/ 147636 h 566736"/>
              <a:gd name="connsiteX33" fmla="*/ 1243013 w 1955007"/>
              <a:gd name="connsiteY33" fmla="*/ 183355 h 566736"/>
              <a:gd name="connsiteX34" fmla="*/ 1273969 w 1955007"/>
              <a:gd name="connsiteY34" fmla="*/ 230980 h 566736"/>
              <a:gd name="connsiteX35" fmla="*/ 1302544 w 1955007"/>
              <a:gd name="connsiteY35" fmla="*/ 278605 h 566736"/>
              <a:gd name="connsiteX36" fmla="*/ 1321594 w 1955007"/>
              <a:gd name="connsiteY36" fmla="*/ 302418 h 566736"/>
              <a:gd name="connsiteX37" fmla="*/ 1350169 w 1955007"/>
              <a:gd name="connsiteY37" fmla="*/ 340518 h 566736"/>
              <a:gd name="connsiteX38" fmla="*/ 1440657 w 1955007"/>
              <a:gd name="connsiteY38" fmla="*/ 426243 h 566736"/>
              <a:gd name="connsiteX39" fmla="*/ 1476375 w 1955007"/>
              <a:gd name="connsiteY39" fmla="*/ 445293 h 566736"/>
              <a:gd name="connsiteX40" fmla="*/ 1554957 w 1955007"/>
              <a:gd name="connsiteY40" fmla="*/ 466724 h 566736"/>
              <a:gd name="connsiteX41" fmla="*/ 1657350 w 1955007"/>
              <a:gd name="connsiteY41" fmla="*/ 514349 h 566736"/>
              <a:gd name="connsiteX42" fmla="*/ 1719263 w 1955007"/>
              <a:gd name="connsiteY42" fmla="*/ 528636 h 566736"/>
              <a:gd name="connsiteX43" fmla="*/ 1809750 w 1955007"/>
              <a:gd name="connsiteY43" fmla="*/ 559593 h 566736"/>
              <a:gd name="connsiteX44" fmla="*/ 1864519 w 1955007"/>
              <a:gd name="connsiteY44" fmla="*/ 566736 h 566736"/>
              <a:gd name="connsiteX45" fmla="*/ 1874044 w 1955007"/>
              <a:gd name="connsiteY45" fmla="*/ 561974 h 566736"/>
              <a:gd name="connsiteX46" fmla="*/ 1928813 w 1955007"/>
              <a:gd name="connsiteY46" fmla="*/ 564355 h 566736"/>
              <a:gd name="connsiteX47" fmla="*/ 1955007 w 1955007"/>
              <a:gd name="connsiteY47"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40594 w 1955007"/>
              <a:gd name="connsiteY20" fmla="*/ 97630 h 566736"/>
              <a:gd name="connsiteX21" fmla="*/ 964407 w 1955007"/>
              <a:gd name="connsiteY21" fmla="*/ 83343 h 566736"/>
              <a:gd name="connsiteX22" fmla="*/ 1038225 w 1955007"/>
              <a:gd name="connsiteY22" fmla="*/ 26193 h 566736"/>
              <a:gd name="connsiteX23" fmla="*/ 1066800 w 1955007"/>
              <a:gd name="connsiteY23" fmla="*/ 7143 h 566736"/>
              <a:gd name="connsiteX24" fmla="*/ 1081088 w 1955007"/>
              <a:gd name="connsiteY24" fmla="*/ 4761 h 566736"/>
              <a:gd name="connsiteX25" fmla="*/ 1097757 w 1955007"/>
              <a:gd name="connsiteY25" fmla="*/ 0 h 566736"/>
              <a:gd name="connsiteX26" fmla="*/ 1104900 w 1955007"/>
              <a:gd name="connsiteY26" fmla="*/ 4761 h 566736"/>
              <a:gd name="connsiteX27" fmla="*/ 1116807 w 1955007"/>
              <a:gd name="connsiteY27" fmla="*/ 2380 h 566736"/>
              <a:gd name="connsiteX28" fmla="*/ 1138238 w 1955007"/>
              <a:gd name="connsiteY28" fmla="*/ 11905 h 566736"/>
              <a:gd name="connsiteX29" fmla="*/ 1164432 w 1955007"/>
              <a:gd name="connsiteY29" fmla="*/ 45243 h 566736"/>
              <a:gd name="connsiteX30" fmla="*/ 1188244 w 1955007"/>
              <a:gd name="connsiteY30" fmla="*/ 85724 h 566736"/>
              <a:gd name="connsiteX31" fmla="*/ 1209675 w 1955007"/>
              <a:gd name="connsiteY31" fmla="*/ 121443 h 566736"/>
              <a:gd name="connsiteX32" fmla="*/ 1226344 w 1955007"/>
              <a:gd name="connsiteY32" fmla="*/ 147636 h 566736"/>
              <a:gd name="connsiteX33" fmla="*/ 1243013 w 1955007"/>
              <a:gd name="connsiteY33" fmla="*/ 183355 h 566736"/>
              <a:gd name="connsiteX34" fmla="*/ 1273969 w 1955007"/>
              <a:gd name="connsiteY34" fmla="*/ 230980 h 566736"/>
              <a:gd name="connsiteX35" fmla="*/ 1302544 w 1955007"/>
              <a:gd name="connsiteY35" fmla="*/ 278605 h 566736"/>
              <a:gd name="connsiteX36" fmla="*/ 1321594 w 1955007"/>
              <a:gd name="connsiteY36" fmla="*/ 302418 h 566736"/>
              <a:gd name="connsiteX37" fmla="*/ 1350169 w 1955007"/>
              <a:gd name="connsiteY37" fmla="*/ 340518 h 566736"/>
              <a:gd name="connsiteX38" fmla="*/ 1440657 w 1955007"/>
              <a:gd name="connsiteY38" fmla="*/ 426243 h 566736"/>
              <a:gd name="connsiteX39" fmla="*/ 1476375 w 1955007"/>
              <a:gd name="connsiteY39" fmla="*/ 445293 h 566736"/>
              <a:gd name="connsiteX40" fmla="*/ 1554957 w 1955007"/>
              <a:gd name="connsiteY40" fmla="*/ 466724 h 566736"/>
              <a:gd name="connsiteX41" fmla="*/ 1657350 w 1955007"/>
              <a:gd name="connsiteY41" fmla="*/ 514349 h 566736"/>
              <a:gd name="connsiteX42" fmla="*/ 1719263 w 1955007"/>
              <a:gd name="connsiteY42" fmla="*/ 528636 h 566736"/>
              <a:gd name="connsiteX43" fmla="*/ 1809750 w 1955007"/>
              <a:gd name="connsiteY43" fmla="*/ 559593 h 566736"/>
              <a:gd name="connsiteX44" fmla="*/ 1864519 w 1955007"/>
              <a:gd name="connsiteY44" fmla="*/ 566736 h 566736"/>
              <a:gd name="connsiteX45" fmla="*/ 1874044 w 1955007"/>
              <a:gd name="connsiteY45" fmla="*/ 561974 h 566736"/>
              <a:gd name="connsiteX46" fmla="*/ 1928813 w 1955007"/>
              <a:gd name="connsiteY46" fmla="*/ 564355 h 566736"/>
              <a:gd name="connsiteX47" fmla="*/ 1955007 w 1955007"/>
              <a:gd name="connsiteY47"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40594 w 1955007"/>
              <a:gd name="connsiteY20" fmla="*/ 97630 h 566736"/>
              <a:gd name="connsiteX21" fmla="*/ 962026 w 1955007"/>
              <a:gd name="connsiteY21" fmla="*/ 59531 h 566736"/>
              <a:gd name="connsiteX22" fmla="*/ 1038225 w 1955007"/>
              <a:gd name="connsiteY22" fmla="*/ 26193 h 566736"/>
              <a:gd name="connsiteX23" fmla="*/ 1066800 w 1955007"/>
              <a:gd name="connsiteY23" fmla="*/ 7143 h 566736"/>
              <a:gd name="connsiteX24" fmla="*/ 1081088 w 1955007"/>
              <a:gd name="connsiteY24" fmla="*/ 4761 h 566736"/>
              <a:gd name="connsiteX25" fmla="*/ 1097757 w 1955007"/>
              <a:gd name="connsiteY25" fmla="*/ 0 h 566736"/>
              <a:gd name="connsiteX26" fmla="*/ 1104900 w 1955007"/>
              <a:gd name="connsiteY26" fmla="*/ 4761 h 566736"/>
              <a:gd name="connsiteX27" fmla="*/ 1116807 w 1955007"/>
              <a:gd name="connsiteY27" fmla="*/ 2380 h 566736"/>
              <a:gd name="connsiteX28" fmla="*/ 1138238 w 1955007"/>
              <a:gd name="connsiteY28" fmla="*/ 11905 h 566736"/>
              <a:gd name="connsiteX29" fmla="*/ 1164432 w 1955007"/>
              <a:gd name="connsiteY29" fmla="*/ 45243 h 566736"/>
              <a:gd name="connsiteX30" fmla="*/ 1188244 w 1955007"/>
              <a:gd name="connsiteY30" fmla="*/ 85724 h 566736"/>
              <a:gd name="connsiteX31" fmla="*/ 1209675 w 1955007"/>
              <a:gd name="connsiteY31" fmla="*/ 121443 h 566736"/>
              <a:gd name="connsiteX32" fmla="*/ 1226344 w 1955007"/>
              <a:gd name="connsiteY32" fmla="*/ 147636 h 566736"/>
              <a:gd name="connsiteX33" fmla="*/ 1243013 w 1955007"/>
              <a:gd name="connsiteY33" fmla="*/ 183355 h 566736"/>
              <a:gd name="connsiteX34" fmla="*/ 1273969 w 1955007"/>
              <a:gd name="connsiteY34" fmla="*/ 230980 h 566736"/>
              <a:gd name="connsiteX35" fmla="*/ 1302544 w 1955007"/>
              <a:gd name="connsiteY35" fmla="*/ 278605 h 566736"/>
              <a:gd name="connsiteX36" fmla="*/ 1321594 w 1955007"/>
              <a:gd name="connsiteY36" fmla="*/ 302418 h 566736"/>
              <a:gd name="connsiteX37" fmla="*/ 1350169 w 1955007"/>
              <a:gd name="connsiteY37" fmla="*/ 340518 h 566736"/>
              <a:gd name="connsiteX38" fmla="*/ 1440657 w 1955007"/>
              <a:gd name="connsiteY38" fmla="*/ 426243 h 566736"/>
              <a:gd name="connsiteX39" fmla="*/ 1476375 w 1955007"/>
              <a:gd name="connsiteY39" fmla="*/ 445293 h 566736"/>
              <a:gd name="connsiteX40" fmla="*/ 1554957 w 1955007"/>
              <a:gd name="connsiteY40" fmla="*/ 466724 h 566736"/>
              <a:gd name="connsiteX41" fmla="*/ 1657350 w 1955007"/>
              <a:gd name="connsiteY41" fmla="*/ 514349 h 566736"/>
              <a:gd name="connsiteX42" fmla="*/ 1719263 w 1955007"/>
              <a:gd name="connsiteY42" fmla="*/ 528636 h 566736"/>
              <a:gd name="connsiteX43" fmla="*/ 1809750 w 1955007"/>
              <a:gd name="connsiteY43" fmla="*/ 559593 h 566736"/>
              <a:gd name="connsiteX44" fmla="*/ 1864519 w 1955007"/>
              <a:gd name="connsiteY44" fmla="*/ 566736 h 566736"/>
              <a:gd name="connsiteX45" fmla="*/ 1874044 w 1955007"/>
              <a:gd name="connsiteY45" fmla="*/ 561974 h 566736"/>
              <a:gd name="connsiteX46" fmla="*/ 1928813 w 1955007"/>
              <a:gd name="connsiteY46" fmla="*/ 564355 h 566736"/>
              <a:gd name="connsiteX47" fmla="*/ 1955007 w 1955007"/>
              <a:gd name="connsiteY47"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26193 h 566736"/>
              <a:gd name="connsiteX23" fmla="*/ 1066800 w 1955007"/>
              <a:gd name="connsiteY23" fmla="*/ 7143 h 566736"/>
              <a:gd name="connsiteX24" fmla="*/ 1081088 w 1955007"/>
              <a:gd name="connsiteY24" fmla="*/ 4761 h 566736"/>
              <a:gd name="connsiteX25" fmla="*/ 1097757 w 1955007"/>
              <a:gd name="connsiteY25" fmla="*/ 0 h 566736"/>
              <a:gd name="connsiteX26" fmla="*/ 1104900 w 1955007"/>
              <a:gd name="connsiteY26" fmla="*/ 4761 h 566736"/>
              <a:gd name="connsiteX27" fmla="*/ 1116807 w 1955007"/>
              <a:gd name="connsiteY27" fmla="*/ 2380 h 566736"/>
              <a:gd name="connsiteX28" fmla="*/ 1138238 w 1955007"/>
              <a:gd name="connsiteY28" fmla="*/ 11905 h 566736"/>
              <a:gd name="connsiteX29" fmla="*/ 1164432 w 1955007"/>
              <a:gd name="connsiteY29" fmla="*/ 45243 h 566736"/>
              <a:gd name="connsiteX30" fmla="*/ 1188244 w 1955007"/>
              <a:gd name="connsiteY30" fmla="*/ 85724 h 566736"/>
              <a:gd name="connsiteX31" fmla="*/ 1209675 w 1955007"/>
              <a:gd name="connsiteY31" fmla="*/ 121443 h 566736"/>
              <a:gd name="connsiteX32" fmla="*/ 1226344 w 1955007"/>
              <a:gd name="connsiteY32" fmla="*/ 147636 h 566736"/>
              <a:gd name="connsiteX33" fmla="*/ 1243013 w 1955007"/>
              <a:gd name="connsiteY33" fmla="*/ 183355 h 566736"/>
              <a:gd name="connsiteX34" fmla="*/ 1273969 w 1955007"/>
              <a:gd name="connsiteY34" fmla="*/ 230980 h 566736"/>
              <a:gd name="connsiteX35" fmla="*/ 1302544 w 1955007"/>
              <a:gd name="connsiteY35" fmla="*/ 278605 h 566736"/>
              <a:gd name="connsiteX36" fmla="*/ 1321594 w 1955007"/>
              <a:gd name="connsiteY36" fmla="*/ 302418 h 566736"/>
              <a:gd name="connsiteX37" fmla="*/ 1350169 w 1955007"/>
              <a:gd name="connsiteY37" fmla="*/ 340518 h 566736"/>
              <a:gd name="connsiteX38" fmla="*/ 1440657 w 1955007"/>
              <a:gd name="connsiteY38" fmla="*/ 426243 h 566736"/>
              <a:gd name="connsiteX39" fmla="*/ 1476375 w 1955007"/>
              <a:gd name="connsiteY39" fmla="*/ 445293 h 566736"/>
              <a:gd name="connsiteX40" fmla="*/ 1554957 w 1955007"/>
              <a:gd name="connsiteY40" fmla="*/ 466724 h 566736"/>
              <a:gd name="connsiteX41" fmla="*/ 1657350 w 1955007"/>
              <a:gd name="connsiteY41" fmla="*/ 514349 h 566736"/>
              <a:gd name="connsiteX42" fmla="*/ 1719263 w 1955007"/>
              <a:gd name="connsiteY42" fmla="*/ 528636 h 566736"/>
              <a:gd name="connsiteX43" fmla="*/ 1809750 w 1955007"/>
              <a:gd name="connsiteY43" fmla="*/ 559593 h 566736"/>
              <a:gd name="connsiteX44" fmla="*/ 1864519 w 1955007"/>
              <a:gd name="connsiteY44" fmla="*/ 566736 h 566736"/>
              <a:gd name="connsiteX45" fmla="*/ 1874044 w 1955007"/>
              <a:gd name="connsiteY45" fmla="*/ 561974 h 566736"/>
              <a:gd name="connsiteX46" fmla="*/ 1928813 w 1955007"/>
              <a:gd name="connsiteY46" fmla="*/ 564355 h 566736"/>
              <a:gd name="connsiteX47" fmla="*/ 1955007 w 1955007"/>
              <a:gd name="connsiteY47"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66800 w 1955007"/>
              <a:gd name="connsiteY23" fmla="*/ 7143 h 566736"/>
              <a:gd name="connsiteX24" fmla="*/ 1081088 w 1955007"/>
              <a:gd name="connsiteY24" fmla="*/ 4761 h 566736"/>
              <a:gd name="connsiteX25" fmla="*/ 1097757 w 1955007"/>
              <a:gd name="connsiteY25" fmla="*/ 0 h 566736"/>
              <a:gd name="connsiteX26" fmla="*/ 1104900 w 1955007"/>
              <a:gd name="connsiteY26" fmla="*/ 4761 h 566736"/>
              <a:gd name="connsiteX27" fmla="*/ 1116807 w 1955007"/>
              <a:gd name="connsiteY27" fmla="*/ 2380 h 566736"/>
              <a:gd name="connsiteX28" fmla="*/ 1138238 w 1955007"/>
              <a:gd name="connsiteY28" fmla="*/ 11905 h 566736"/>
              <a:gd name="connsiteX29" fmla="*/ 1164432 w 1955007"/>
              <a:gd name="connsiteY29" fmla="*/ 45243 h 566736"/>
              <a:gd name="connsiteX30" fmla="*/ 1188244 w 1955007"/>
              <a:gd name="connsiteY30" fmla="*/ 85724 h 566736"/>
              <a:gd name="connsiteX31" fmla="*/ 1209675 w 1955007"/>
              <a:gd name="connsiteY31" fmla="*/ 121443 h 566736"/>
              <a:gd name="connsiteX32" fmla="*/ 1226344 w 1955007"/>
              <a:gd name="connsiteY32" fmla="*/ 147636 h 566736"/>
              <a:gd name="connsiteX33" fmla="*/ 1243013 w 1955007"/>
              <a:gd name="connsiteY33" fmla="*/ 183355 h 566736"/>
              <a:gd name="connsiteX34" fmla="*/ 1273969 w 1955007"/>
              <a:gd name="connsiteY34" fmla="*/ 230980 h 566736"/>
              <a:gd name="connsiteX35" fmla="*/ 1302544 w 1955007"/>
              <a:gd name="connsiteY35" fmla="*/ 278605 h 566736"/>
              <a:gd name="connsiteX36" fmla="*/ 1321594 w 1955007"/>
              <a:gd name="connsiteY36" fmla="*/ 302418 h 566736"/>
              <a:gd name="connsiteX37" fmla="*/ 1350169 w 1955007"/>
              <a:gd name="connsiteY37" fmla="*/ 340518 h 566736"/>
              <a:gd name="connsiteX38" fmla="*/ 1440657 w 1955007"/>
              <a:gd name="connsiteY38" fmla="*/ 426243 h 566736"/>
              <a:gd name="connsiteX39" fmla="*/ 1476375 w 1955007"/>
              <a:gd name="connsiteY39" fmla="*/ 445293 h 566736"/>
              <a:gd name="connsiteX40" fmla="*/ 1554957 w 1955007"/>
              <a:gd name="connsiteY40" fmla="*/ 466724 h 566736"/>
              <a:gd name="connsiteX41" fmla="*/ 1657350 w 1955007"/>
              <a:gd name="connsiteY41" fmla="*/ 514349 h 566736"/>
              <a:gd name="connsiteX42" fmla="*/ 1719263 w 1955007"/>
              <a:gd name="connsiteY42" fmla="*/ 528636 h 566736"/>
              <a:gd name="connsiteX43" fmla="*/ 1809750 w 1955007"/>
              <a:gd name="connsiteY43" fmla="*/ 559593 h 566736"/>
              <a:gd name="connsiteX44" fmla="*/ 1864519 w 1955007"/>
              <a:gd name="connsiteY44" fmla="*/ 566736 h 566736"/>
              <a:gd name="connsiteX45" fmla="*/ 1874044 w 1955007"/>
              <a:gd name="connsiteY45" fmla="*/ 561974 h 566736"/>
              <a:gd name="connsiteX46" fmla="*/ 1928813 w 1955007"/>
              <a:gd name="connsiteY46" fmla="*/ 564355 h 566736"/>
              <a:gd name="connsiteX47" fmla="*/ 1955007 w 1955007"/>
              <a:gd name="connsiteY47"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81088 w 1955007"/>
              <a:gd name="connsiteY23" fmla="*/ 4761 h 566736"/>
              <a:gd name="connsiteX24" fmla="*/ 1097757 w 1955007"/>
              <a:gd name="connsiteY24" fmla="*/ 0 h 566736"/>
              <a:gd name="connsiteX25" fmla="*/ 1104900 w 1955007"/>
              <a:gd name="connsiteY25" fmla="*/ 4761 h 566736"/>
              <a:gd name="connsiteX26" fmla="*/ 1116807 w 1955007"/>
              <a:gd name="connsiteY26" fmla="*/ 2380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81088 w 1955007"/>
              <a:gd name="connsiteY23" fmla="*/ 4761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97757 w 1955007"/>
              <a:gd name="connsiteY23" fmla="*/ 0 h 566736"/>
              <a:gd name="connsiteX24" fmla="*/ 1104900 w 1955007"/>
              <a:gd name="connsiteY24" fmla="*/ 4761 h 566736"/>
              <a:gd name="connsiteX25" fmla="*/ 1138238 w 1955007"/>
              <a:gd name="connsiteY25" fmla="*/ 11905 h 566736"/>
              <a:gd name="connsiteX26" fmla="*/ 1164432 w 1955007"/>
              <a:gd name="connsiteY26" fmla="*/ 45243 h 566736"/>
              <a:gd name="connsiteX27" fmla="*/ 1188244 w 1955007"/>
              <a:gd name="connsiteY27" fmla="*/ 85724 h 566736"/>
              <a:gd name="connsiteX28" fmla="*/ 1209675 w 1955007"/>
              <a:gd name="connsiteY28" fmla="*/ 121443 h 566736"/>
              <a:gd name="connsiteX29" fmla="*/ 1226344 w 1955007"/>
              <a:gd name="connsiteY29" fmla="*/ 147636 h 566736"/>
              <a:gd name="connsiteX30" fmla="*/ 1243013 w 1955007"/>
              <a:gd name="connsiteY30" fmla="*/ 183355 h 566736"/>
              <a:gd name="connsiteX31" fmla="*/ 1273969 w 1955007"/>
              <a:gd name="connsiteY31" fmla="*/ 230980 h 566736"/>
              <a:gd name="connsiteX32" fmla="*/ 1302544 w 1955007"/>
              <a:gd name="connsiteY32" fmla="*/ 278605 h 566736"/>
              <a:gd name="connsiteX33" fmla="*/ 1321594 w 1955007"/>
              <a:gd name="connsiteY33" fmla="*/ 302418 h 566736"/>
              <a:gd name="connsiteX34" fmla="*/ 1350169 w 1955007"/>
              <a:gd name="connsiteY34" fmla="*/ 340518 h 566736"/>
              <a:gd name="connsiteX35" fmla="*/ 1440657 w 1955007"/>
              <a:gd name="connsiteY35" fmla="*/ 426243 h 566736"/>
              <a:gd name="connsiteX36" fmla="*/ 1476375 w 1955007"/>
              <a:gd name="connsiteY36" fmla="*/ 445293 h 566736"/>
              <a:gd name="connsiteX37" fmla="*/ 1554957 w 1955007"/>
              <a:gd name="connsiteY37" fmla="*/ 466724 h 566736"/>
              <a:gd name="connsiteX38" fmla="*/ 1657350 w 1955007"/>
              <a:gd name="connsiteY38" fmla="*/ 514349 h 566736"/>
              <a:gd name="connsiteX39" fmla="*/ 1719263 w 1955007"/>
              <a:gd name="connsiteY39" fmla="*/ 528636 h 566736"/>
              <a:gd name="connsiteX40" fmla="*/ 1809750 w 1955007"/>
              <a:gd name="connsiteY40" fmla="*/ 559593 h 566736"/>
              <a:gd name="connsiteX41" fmla="*/ 1864519 w 1955007"/>
              <a:gd name="connsiteY41" fmla="*/ 566736 h 566736"/>
              <a:gd name="connsiteX42" fmla="*/ 1874044 w 1955007"/>
              <a:gd name="connsiteY42" fmla="*/ 561974 h 566736"/>
              <a:gd name="connsiteX43" fmla="*/ 1928813 w 1955007"/>
              <a:gd name="connsiteY43" fmla="*/ 564355 h 566736"/>
              <a:gd name="connsiteX44" fmla="*/ 1955007 w 1955007"/>
              <a:gd name="connsiteY44"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09650 w 1955007"/>
              <a:gd name="connsiteY23" fmla="*/ 28574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88157 w 1955007"/>
              <a:gd name="connsiteY7" fmla="*/ 302418 h 566736"/>
              <a:gd name="connsiteX8" fmla="*/ 545307 w 1955007"/>
              <a:gd name="connsiteY8" fmla="*/ 311943 h 566736"/>
              <a:gd name="connsiteX9" fmla="*/ 566738 w 1955007"/>
              <a:gd name="connsiteY9" fmla="*/ 311943 h 566736"/>
              <a:gd name="connsiteX10" fmla="*/ 592932 w 1955007"/>
              <a:gd name="connsiteY10" fmla="*/ 316705 h 566736"/>
              <a:gd name="connsiteX11" fmla="*/ 595313 w 1955007"/>
              <a:gd name="connsiteY11" fmla="*/ 316705 h 566736"/>
              <a:gd name="connsiteX12" fmla="*/ 621507 w 1955007"/>
              <a:gd name="connsiteY12" fmla="*/ 319086 h 566736"/>
              <a:gd name="connsiteX13" fmla="*/ 657225 w 1955007"/>
              <a:gd name="connsiteY13" fmla="*/ 321468 h 566736"/>
              <a:gd name="connsiteX14" fmla="*/ 678657 w 1955007"/>
              <a:gd name="connsiteY14" fmla="*/ 319086 h 566736"/>
              <a:gd name="connsiteX15" fmla="*/ 714375 w 1955007"/>
              <a:gd name="connsiteY15" fmla="*/ 307180 h 566736"/>
              <a:gd name="connsiteX16" fmla="*/ 747713 w 1955007"/>
              <a:gd name="connsiteY16" fmla="*/ 290511 h 566736"/>
              <a:gd name="connsiteX17" fmla="*/ 809625 w 1955007"/>
              <a:gd name="connsiteY17" fmla="*/ 228599 h 566736"/>
              <a:gd name="connsiteX18" fmla="*/ 857250 w 1955007"/>
              <a:gd name="connsiteY18" fmla="*/ 178593 h 566736"/>
              <a:gd name="connsiteX19" fmla="*/ 933450 w 1955007"/>
              <a:gd name="connsiteY19" fmla="*/ 92867 h 566736"/>
              <a:gd name="connsiteX20" fmla="*/ 962026 w 1955007"/>
              <a:gd name="connsiteY20" fmla="*/ 59531 h 566736"/>
              <a:gd name="connsiteX21" fmla="*/ 1038225 w 1955007"/>
              <a:gd name="connsiteY21" fmla="*/ 19049 h 566736"/>
              <a:gd name="connsiteX22" fmla="*/ 1071563 w 1955007"/>
              <a:gd name="connsiteY22" fmla="*/ 9524 h 566736"/>
              <a:gd name="connsiteX23" fmla="*/ 1097757 w 1955007"/>
              <a:gd name="connsiteY23" fmla="*/ 0 h 566736"/>
              <a:gd name="connsiteX24" fmla="*/ 1104900 w 1955007"/>
              <a:gd name="connsiteY24" fmla="*/ 4761 h 566736"/>
              <a:gd name="connsiteX25" fmla="*/ 1138238 w 1955007"/>
              <a:gd name="connsiteY25" fmla="*/ 11905 h 566736"/>
              <a:gd name="connsiteX26" fmla="*/ 1164432 w 1955007"/>
              <a:gd name="connsiteY26" fmla="*/ 45243 h 566736"/>
              <a:gd name="connsiteX27" fmla="*/ 1188244 w 1955007"/>
              <a:gd name="connsiteY27" fmla="*/ 85724 h 566736"/>
              <a:gd name="connsiteX28" fmla="*/ 1209675 w 1955007"/>
              <a:gd name="connsiteY28" fmla="*/ 121443 h 566736"/>
              <a:gd name="connsiteX29" fmla="*/ 1226344 w 1955007"/>
              <a:gd name="connsiteY29" fmla="*/ 147636 h 566736"/>
              <a:gd name="connsiteX30" fmla="*/ 1243013 w 1955007"/>
              <a:gd name="connsiteY30" fmla="*/ 183355 h 566736"/>
              <a:gd name="connsiteX31" fmla="*/ 1273969 w 1955007"/>
              <a:gd name="connsiteY31" fmla="*/ 230980 h 566736"/>
              <a:gd name="connsiteX32" fmla="*/ 1302544 w 1955007"/>
              <a:gd name="connsiteY32" fmla="*/ 278605 h 566736"/>
              <a:gd name="connsiteX33" fmla="*/ 1321594 w 1955007"/>
              <a:gd name="connsiteY33" fmla="*/ 302418 h 566736"/>
              <a:gd name="connsiteX34" fmla="*/ 1350169 w 1955007"/>
              <a:gd name="connsiteY34" fmla="*/ 340518 h 566736"/>
              <a:gd name="connsiteX35" fmla="*/ 1440657 w 1955007"/>
              <a:gd name="connsiteY35" fmla="*/ 426243 h 566736"/>
              <a:gd name="connsiteX36" fmla="*/ 1476375 w 1955007"/>
              <a:gd name="connsiteY36" fmla="*/ 445293 h 566736"/>
              <a:gd name="connsiteX37" fmla="*/ 1554957 w 1955007"/>
              <a:gd name="connsiteY37" fmla="*/ 466724 h 566736"/>
              <a:gd name="connsiteX38" fmla="*/ 1657350 w 1955007"/>
              <a:gd name="connsiteY38" fmla="*/ 514349 h 566736"/>
              <a:gd name="connsiteX39" fmla="*/ 1719263 w 1955007"/>
              <a:gd name="connsiteY39" fmla="*/ 528636 h 566736"/>
              <a:gd name="connsiteX40" fmla="*/ 1809750 w 1955007"/>
              <a:gd name="connsiteY40" fmla="*/ 559593 h 566736"/>
              <a:gd name="connsiteX41" fmla="*/ 1864519 w 1955007"/>
              <a:gd name="connsiteY41" fmla="*/ 566736 h 566736"/>
              <a:gd name="connsiteX42" fmla="*/ 1874044 w 1955007"/>
              <a:gd name="connsiteY42" fmla="*/ 561974 h 566736"/>
              <a:gd name="connsiteX43" fmla="*/ 1928813 w 1955007"/>
              <a:gd name="connsiteY43" fmla="*/ 564355 h 566736"/>
              <a:gd name="connsiteX44" fmla="*/ 1955007 w 1955007"/>
              <a:gd name="connsiteY44"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45294 w 1955007"/>
              <a:gd name="connsiteY7" fmla="*/ 302418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19086 h 566736"/>
              <a:gd name="connsiteX16" fmla="*/ 683419 w 1955007"/>
              <a:gd name="connsiteY16" fmla="*/ 292893 h 566736"/>
              <a:gd name="connsiteX17" fmla="*/ 714375 w 1955007"/>
              <a:gd name="connsiteY17" fmla="*/ 307180 h 566736"/>
              <a:gd name="connsiteX18" fmla="*/ 747713 w 1955007"/>
              <a:gd name="connsiteY18" fmla="*/ 290511 h 566736"/>
              <a:gd name="connsiteX19" fmla="*/ 809625 w 1955007"/>
              <a:gd name="connsiteY19" fmla="*/ 228599 h 566736"/>
              <a:gd name="connsiteX20" fmla="*/ 857250 w 1955007"/>
              <a:gd name="connsiteY20" fmla="*/ 178593 h 566736"/>
              <a:gd name="connsiteX21" fmla="*/ 933450 w 1955007"/>
              <a:gd name="connsiteY21" fmla="*/ 92867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19086 h 566736"/>
              <a:gd name="connsiteX16" fmla="*/ 683419 w 1955007"/>
              <a:gd name="connsiteY16" fmla="*/ 292893 h 566736"/>
              <a:gd name="connsiteX17" fmla="*/ 711994 w 1955007"/>
              <a:gd name="connsiteY17" fmla="*/ 273842 h 566736"/>
              <a:gd name="connsiteX18" fmla="*/ 747713 w 1955007"/>
              <a:gd name="connsiteY18" fmla="*/ 290511 h 566736"/>
              <a:gd name="connsiteX19" fmla="*/ 809625 w 1955007"/>
              <a:gd name="connsiteY19" fmla="*/ 228599 h 566736"/>
              <a:gd name="connsiteX20" fmla="*/ 857250 w 1955007"/>
              <a:gd name="connsiteY20" fmla="*/ 178593 h 566736"/>
              <a:gd name="connsiteX21" fmla="*/ 933450 w 1955007"/>
              <a:gd name="connsiteY21" fmla="*/ 92867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19086 h 566736"/>
              <a:gd name="connsiteX16" fmla="*/ 683419 w 1955007"/>
              <a:gd name="connsiteY16" fmla="*/ 292893 h 566736"/>
              <a:gd name="connsiteX17" fmla="*/ 711994 w 1955007"/>
              <a:gd name="connsiteY17" fmla="*/ 273842 h 566736"/>
              <a:gd name="connsiteX18" fmla="*/ 747713 w 1955007"/>
              <a:gd name="connsiteY18" fmla="*/ 250029 h 566736"/>
              <a:gd name="connsiteX19" fmla="*/ 809625 w 1955007"/>
              <a:gd name="connsiteY19" fmla="*/ 228599 h 566736"/>
              <a:gd name="connsiteX20" fmla="*/ 857250 w 1955007"/>
              <a:gd name="connsiteY20" fmla="*/ 178593 h 566736"/>
              <a:gd name="connsiteX21" fmla="*/ 933450 w 1955007"/>
              <a:gd name="connsiteY21" fmla="*/ 92867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683419 w 1955007"/>
              <a:gd name="connsiteY16" fmla="*/ 292893 h 566736"/>
              <a:gd name="connsiteX17" fmla="*/ 711994 w 1955007"/>
              <a:gd name="connsiteY17" fmla="*/ 273842 h 566736"/>
              <a:gd name="connsiteX18" fmla="*/ 747713 w 1955007"/>
              <a:gd name="connsiteY18" fmla="*/ 250029 h 566736"/>
              <a:gd name="connsiteX19" fmla="*/ 809625 w 1955007"/>
              <a:gd name="connsiteY19" fmla="*/ 228599 h 566736"/>
              <a:gd name="connsiteX20" fmla="*/ 857250 w 1955007"/>
              <a:gd name="connsiteY20" fmla="*/ 178593 h 566736"/>
              <a:gd name="connsiteX21" fmla="*/ 933450 w 1955007"/>
              <a:gd name="connsiteY21" fmla="*/ 92867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683419 w 1955007"/>
              <a:gd name="connsiteY16" fmla="*/ 292893 h 566736"/>
              <a:gd name="connsiteX17" fmla="*/ 711994 w 1955007"/>
              <a:gd name="connsiteY17" fmla="*/ 273842 h 566736"/>
              <a:gd name="connsiteX18" fmla="*/ 747713 w 1955007"/>
              <a:gd name="connsiteY18" fmla="*/ 250029 h 566736"/>
              <a:gd name="connsiteX19" fmla="*/ 800100 w 1955007"/>
              <a:gd name="connsiteY19" fmla="*/ 209549 h 566736"/>
              <a:gd name="connsiteX20" fmla="*/ 857250 w 1955007"/>
              <a:gd name="connsiteY20" fmla="*/ 178593 h 566736"/>
              <a:gd name="connsiteX21" fmla="*/ 933450 w 1955007"/>
              <a:gd name="connsiteY21" fmla="*/ 92867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683419 w 1955007"/>
              <a:gd name="connsiteY16" fmla="*/ 292893 h 566736"/>
              <a:gd name="connsiteX17" fmla="*/ 711994 w 1955007"/>
              <a:gd name="connsiteY17" fmla="*/ 273842 h 566736"/>
              <a:gd name="connsiteX18" fmla="*/ 747713 w 1955007"/>
              <a:gd name="connsiteY18" fmla="*/ 250029 h 566736"/>
              <a:gd name="connsiteX19" fmla="*/ 800100 w 1955007"/>
              <a:gd name="connsiteY19" fmla="*/ 209549 h 566736"/>
              <a:gd name="connsiteX20" fmla="*/ 854869 w 1955007"/>
              <a:gd name="connsiteY20" fmla="*/ 138112 h 566736"/>
              <a:gd name="connsiteX21" fmla="*/ 933450 w 1955007"/>
              <a:gd name="connsiteY21" fmla="*/ 92867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683419 w 1955007"/>
              <a:gd name="connsiteY16" fmla="*/ 292893 h 566736"/>
              <a:gd name="connsiteX17" fmla="*/ 711994 w 1955007"/>
              <a:gd name="connsiteY17" fmla="*/ 273842 h 566736"/>
              <a:gd name="connsiteX18" fmla="*/ 747713 w 1955007"/>
              <a:gd name="connsiteY18" fmla="*/ 250029 h 566736"/>
              <a:gd name="connsiteX19" fmla="*/ 800100 w 1955007"/>
              <a:gd name="connsiteY19" fmla="*/ 209549 h 566736"/>
              <a:gd name="connsiteX20" fmla="*/ 854869 w 1955007"/>
              <a:gd name="connsiteY20" fmla="*/ 138112 h 566736"/>
              <a:gd name="connsiteX21" fmla="*/ 933450 w 1955007"/>
              <a:gd name="connsiteY21" fmla="*/ 80960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683419 w 1955007"/>
              <a:gd name="connsiteY16" fmla="*/ 292893 h 566736"/>
              <a:gd name="connsiteX17" fmla="*/ 711994 w 1955007"/>
              <a:gd name="connsiteY17" fmla="*/ 273842 h 566736"/>
              <a:gd name="connsiteX18" fmla="*/ 747713 w 1955007"/>
              <a:gd name="connsiteY18" fmla="*/ 250029 h 566736"/>
              <a:gd name="connsiteX19" fmla="*/ 800100 w 1955007"/>
              <a:gd name="connsiteY19" fmla="*/ 209549 h 566736"/>
              <a:gd name="connsiteX20" fmla="*/ 866775 w 1955007"/>
              <a:gd name="connsiteY20" fmla="*/ 147637 h 566736"/>
              <a:gd name="connsiteX21" fmla="*/ 933450 w 1955007"/>
              <a:gd name="connsiteY21" fmla="*/ 80960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711994 w 1955007"/>
              <a:gd name="connsiteY16" fmla="*/ 273842 h 566736"/>
              <a:gd name="connsiteX17" fmla="*/ 747713 w 1955007"/>
              <a:gd name="connsiteY17" fmla="*/ 250029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716757 w 1955007"/>
              <a:gd name="connsiteY16" fmla="*/ 280986 h 566736"/>
              <a:gd name="connsiteX17" fmla="*/ 747713 w 1955007"/>
              <a:gd name="connsiteY17" fmla="*/ 250029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57225 w 1955007"/>
              <a:gd name="connsiteY14" fmla="*/ 311943 h 566736"/>
              <a:gd name="connsiteX15" fmla="*/ 678657 w 1955007"/>
              <a:gd name="connsiteY15" fmla="*/ 304798 h 566736"/>
              <a:gd name="connsiteX16" fmla="*/ 716757 w 1955007"/>
              <a:gd name="connsiteY16" fmla="*/ 280986 h 566736"/>
              <a:gd name="connsiteX17" fmla="*/ 747713 w 1955007"/>
              <a:gd name="connsiteY17" fmla="*/ 250029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57225 w 1955007"/>
              <a:gd name="connsiteY14" fmla="*/ 311943 h 566736"/>
              <a:gd name="connsiteX15" fmla="*/ 678657 w 1955007"/>
              <a:gd name="connsiteY15" fmla="*/ 288129 h 566736"/>
              <a:gd name="connsiteX16" fmla="*/ 716757 w 1955007"/>
              <a:gd name="connsiteY16" fmla="*/ 280986 h 566736"/>
              <a:gd name="connsiteX17" fmla="*/ 747713 w 1955007"/>
              <a:gd name="connsiteY17" fmla="*/ 250029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61988 w 1955007"/>
              <a:gd name="connsiteY14" fmla="*/ 292893 h 566736"/>
              <a:gd name="connsiteX15" fmla="*/ 678657 w 1955007"/>
              <a:gd name="connsiteY15" fmla="*/ 288129 h 566736"/>
              <a:gd name="connsiteX16" fmla="*/ 716757 w 1955007"/>
              <a:gd name="connsiteY16" fmla="*/ 280986 h 566736"/>
              <a:gd name="connsiteX17" fmla="*/ 747713 w 1955007"/>
              <a:gd name="connsiteY17" fmla="*/ 250029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61988 w 1955007"/>
              <a:gd name="connsiteY14" fmla="*/ 292893 h 566736"/>
              <a:gd name="connsiteX15" fmla="*/ 678657 w 1955007"/>
              <a:gd name="connsiteY15" fmla="*/ 288129 h 566736"/>
              <a:gd name="connsiteX16" fmla="*/ 716757 w 1955007"/>
              <a:gd name="connsiteY16" fmla="*/ 257173 h 566736"/>
              <a:gd name="connsiteX17" fmla="*/ 747713 w 1955007"/>
              <a:gd name="connsiteY17" fmla="*/ 250029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61988 w 1955007"/>
              <a:gd name="connsiteY14" fmla="*/ 292893 h 566736"/>
              <a:gd name="connsiteX15" fmla="*/ 678657 w 1955007"/>
              <a:gd name="connsiteY15" fmla="*/ 288129 h 566736"/>
              <a:gd name="connsiteX16" fmla="*/ 716757 w 1955007"/>
              <a:gd name="connsiteY16" fmla="*/ 257173 h 566736"/>
              <a:gd name="connsiteX17" fmla="*/ 762001 w 1955007"/>
              <a:gd name="connsiteY17" fmla="*/ 228598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61988 w 1955007"/>
              <a:gd name="connsiteY14" fmla="*/ 292893 h 566736"/>
              <a:gd name="connsiteX15" fmla="*/ 678657 w 1955007"/>
              <a:gd name="connsiteY15" fmla="*/ 288129 h 566736"/>
              <a:gd name="connsiteX16" fmla="*/ 716757 w 1955007"/>
              <a:gd name="connsiteY16" fmla="*/ 257173 h 566736"/>
              <a:gd name="connsiteX17" fmla="*/ 762001 w 1955007"/>
              <a:gd name="connsiteY17" fmla="*/ 228598 h 566736"/>
              <a:gd name="connsiteX18" fmla="*/ 800100 w 1955007"/>
              <a:gd name="connsiteY18" fmla="*/ 197643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61988 w 1955007"/>
              <a:gd name="connsiteY14" fmla="*/ 292893 h 566736"/>
              <a:gd name="connsiteX15" fmla="*/ 678657 w 1955007"/>
              <a:gd name="connsiteY15" fmla="*/ 288129 h 566736"/>
              <a:gd name="connsiteX16" fmla="*/ 716757 w 1955007"/>
              <a:gd name="connsiteY16" fmla="*/ 257173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61988 w 1955007"/>
              <a:gd name="connsiteY14" fmla="*/ 292893 h 566736"/>
              <a:gd name="connsiteX15" fmla="*/ 678657 w 1955007"/>
              <a:gd name="connsiteY15" fmla="*/ 288129 h 566736"/>
              <a:gd name="connsiteX16" fmla="*/ 716757 w 1955007"/>
              <a:gd name="connsiteY16" fmla="*/ 257173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69131 w 1955007"/>
              <a:gd name="connsiteY14" fmla="*/ 297656 h 566736"/>
              <a:gd name="connsiteX15" fmla="*/ 678657 w 1955007"/>
              <a:gd name="connsiteY15" fmla="*/ 288129 h 566736"/>
              <a:gd name="connsiteX16" fmla="*/ 716757 w 1955007"/>
              <a:gd name="connsiteY16" fmla="*/ 257173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69131 w 1955007"/>
              <a:gd name="connsiteY14" fmla="*/ 297656 h 566736"/>
              <a:gd name="connsiteX15" fmla="*/ 704850 w 1955007"/>
              <a:gd name="connsiteY15" fmla="*/ 278604 h 566736"/>
              <a:gd name="connsiteX16" fmla="*/ 716757 w 1955007"/>
              <a:gd name="connsiteY16" fmla="*/ 257173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78656 w 1955007"/>
              <a:gd name="connsiteY14" fmla="*/ 292893 h 566736"/>
              <a:gd name="connsiteX15" fmla="*/ 704850 w 1955007"/>
              <a:gd name="connsiteY15" fmla="*/ 278604 h 566736"/>
              <a:gd name="connsiteX16" fmla="*/ 716757 w 1955007"/>
              <a:gd name="connsiteY16" fmla="*/ 257173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78656 w 1955007"/>
              <a:gd name="connsiteY14" fmla="*/ 292893 h 566736"/>
              <a:gd name="connsiteX15" fmla="*/ 704850 w 1955007"/>
              <a:gd name="connsiteY15" fmla="*/ 278604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71513 w 1955007"/>
              <a:gd name="connsiteY14" fmla="*/ 297655 h 566736"/>
              <a:gd name="connsiteX15" fmla="*/ 704850 w 1955007"/>
              <a:gd name="connsiteY15" fmla="*/ 278604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704850 w 1955007"/>
              <a:gd name="connsiteY14" fmla="*/ 278604 h 566736"/>
              <a:gd name="connsiteX15" fmla="*/ 738188 w 1955007"/>
              <a:gd name="connsiteY15" fmla="*/ 252410 h 566736"/>
              <a:gd name="connsiteX16" fmla="*/ 762001 w 1955007"/>
              <a:gd name="connsiteY16" fmla="*/ 228598 h 566736"/>
              <a:gd name="connsiteX17" fmla="*/ 800100 w 1955007"/>
              <a:gd name="connsiteY17" fmla="*/ 197643 h 566736"/>
              <a:gd name="connsiteX18" fmla="*/ 869156 w 1955007"/>
              <a:gd name="connsiteY18" fmla="*/ 138112 h 566736"/>
              <a:gd name="connsiteX19" fmla="*/ 933450 w 1955007"/>
              <a:gd name="connsiteY19" fmla="*/ 80960 h 566736"/>
              <a:gd name="connsiteX20" fmla="*/ 962026 w 1955007"/>
              <a:gd name="connsiteY20" fmla="*/ 59531 h 566736"/>
              <a:gd name="connsiteX21" fmla="*/ 1038225 w 1955007"/>
              <a:gd name="connsiteY21" fmla="*/ 19049 h 566736"/>
              <a:gd name="connsiteX22" fmla="*/ 1071563 w 1955007"/>
              <a:gd name="connsiteY22" fmla="*/ 9524 h 566736"/>
              <a:gd name="connsiteX23" fmla="*/ 1097757 w 1955007"/>
              <a:gd name="connsiteY23" fmla="*/ 0 h 566736"/>
              <a:gd name="connsiteX24" fmla="*/ 1104900 w 1955007"/>
              <a:gd name="connsiteY24" fmla="*/ 4761 h 566736"/>
              <a:gd name="connsiteX25" fmla="*/ 1138238 w 1955007"/>
              <a:gd name="connsiteY25" fmla="*/ 11905 h 566736"/>
              <a:gd name="connsiteX26" fmla="*/ 1164432 w 1955007"/>
              <a:gd name="connsiteY26" fmla="*/ 45243 h 566736"/>
              <a:gd name="connsiteX27" fmla="*/ 1188244 w 1955007"/>
              <a:gd name="connsiteY27" fmla="*/ 85724 h 566736"/>
              <a:gd name="connsiteX28" fmla="*/ 1209675 w 1955007"/>
              <a:gd name="connsiteY28" fmla="*/ 121443 h 566736"/>
              <a:gd name="connsiteX29" fmla="*/ 1226344 w 1955007"/>
              <a:gd name="connsiteY29" fmla="*/ 147636 h 566736"/>
              <a:gd name="connsiteX30" fmla="*/ 1243013 w 1955007"/>
              <a:gd name="connsiteY30" fmla="*/ 183355 h 566736"/>
              <a:gd name="connsiteX31" fmla="*/ 1273969 w 1955007"/>
              <a:gd name="connsiteY31" fmla="*/ 230980 h 566736"/>
              <a:gd name="connsiteX32" fmla="*/ 1302544 w 1955007"/>
              <a:gd name="connsiteY32" fmla="*/ 278605 h 566736"/>
              <a:gd name="connsiteX33" fmla="*/ 1321594 w 1955007"/>
              <a:gd name="connsiteY33" fmla="*/ 302418 h 566736"/>
              <a:gd name="connsiteX34" fmla="*/ 1350169 w 1955007"/>
              <a:gd name="connsiteY34" fmla="*/ 340518 h 566736"/>
              <a:gd name="connsiteX35" fmla="*/ 1440657 w 1955007"/>
              <a:gd name="connsiteY35" fmla="*/ 426243 h 566736"/>
              <a:gd name="connsiteX36" fmla="*/ 1476375 w 1955007"/>
              <a:gd name="connsiteY36" fmla="*/ 445293 h 566736"/>
              <a:gd name="connsiteX37" fmla="*/ 1554957 w 1955007"/>
              <a:gd name="connsiteY37" fmla="*/ 466724 h 566736"/>
              <a:gd name="connsiteX38" fmla="*/ 1657350 w 1955007"/>
              <a:gd name="connsiteY38" fmla="*/ 514349 h 566736"/>
              <a:gd name="connsiteX39" fmla="*/ 1719263 w 1955007"/>
              <a:gd name="connsiteY39" fmla="*/ 528636 h 566736"/>
              <a:gd name="connsiteX40" fmla="*/ 1809750 w 1955007"/>
              <a:gd name="connsiteY40" fmla="*/ 559593 h 566736"/>
              <a:gd name="connsiteX41" fmla="*/ 1864519 w 1955007"/>
              <a:gd name="connsiteY41" fmla="*/ 566736 h 566736"/>
              <a:gd name="connsiteX42" fmla="*/ 1874044 w 1955007"/>
              <a:gd name="connsiteY42" fmla="*/ 561974 h 566736"/>
              <a:gd name="connsiteX43" fmla="*/ 1928813 w 1955007"/>
              <a:gd name="connsiteY43" fmla="*/ 564355 h 566736"/>
              <a:gd name="connsiteX44" fmla="*/ 1955007 w 1955007"/>
              <a:gd name="connsiteY44"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71513 w 1955007"/>
              <a:gd name="connsiteY14" fmla="*/ 297655 h 566736"/>
              <a:gd name="connsiteX15" fmla="*/ 704850 w 1955007"/>
              <a:gd name="connsiteY15" fmla="*/ 278604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83419 w 1955007"/>
              <a:gd name="connsiteY14" fmla="*/ 307180 h 566736"/>
              <a:gd name="connsiteX15" fmla="*/ 704850 w 1955007"/>
              <a:gd name="connsiteY15" fmla="*/ 278604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307180 h 566736"/>
              <a:gd name="connsiteX15" fmla="*/ 704850 w 1955007"/>
              <a:gd name="connsiteY15" fmla="*/ 278604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78604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52476 w 1955007"/>
              <a:gd name="connsiteY16" fmla="*/ 228597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52476 w 1955007"/>
              <a:gd name="connsiteY16" fmla="*/ 228597 h 566736"/>
              <a:gd name="connsiteX17" fmla="*/ 769144 w 1955007"/>
              <a:gd name="connsiteY17" fmla="*/ 20954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31056 w 1955007"/>
              <a:gd name="connsiteY18" fmla="*/ 152399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31056 w 1955007"/>
              <a:gd name="connsiteY18" fmla="*/ 152399 h 566736"/>
              <a:gd name="connsiteX19" fmla="*/ 876299 w 1955007"/>
              <a:gd name="connsiteY19" fmla="*/ 107155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31056 w 1955007"/>
              <a:gd name="connsiteY18" fmla="*/ 152399 h 566736"/>
              <a:gd name="connsiteX19" fmla="*/ 876299 w 1955007"/>
              <a:gd name="connsiteY19" fmla="*/ 107155 h 566736"/>
              <a:gd name="connsiteX20" fmla="*/ 933450 w 1955007"/>
              <a:gd name="connsiteY20" fmla="*/ 66673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31056 w 1955007"/>
              <a:gd name="connsiteY18" fmla="*/ 152399 h 566736"/>
              <a:gd name="connsiteX19" fmla="*/ 876299 w 1955007"/>
              <a:gd name="connsiteY19" fmla="*/ 107155 h 566736"/>
              <a:gd name="connsiteX20" fmla="*/ 933450 w 1955007"/>
              <a:gd name="connsiteY20" fmla="*/ 66673 h 566736"/>
              <a:gd name="connsiteX21" fmla="*/ 962026 w 1955007"/>
              <a:gd name="connsiteY21" fmla="*/ 50006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31056 w 1955007"/>
              <a:gd name="connsiteY18" fmla="*/ 152399 h 566736"/>
              <a:gd name="connsiteX19" fmla="*/ 876299 w 1955007"/>
              <a:gd name="connsiteY19" fmla="*/ 107155 h 566736"/>
              <a:gd name="connsiteX20" fmla="*/ 933450 w 1955007"/>
              <a:gd name="connsiteY20" fmla="*/ 66673 h 566736"/>
              <a:gd name="connsiteX21" fmla="*/ 962026 w 1955007"/>
              <a:gd name="connsiteY21" fmla="*/ 50006 h 566736"/>
              <a:gd name="connsiteX22" fmla="*/ 1009650 w 1955007"/>
              <a:gd name="connsiteY22" fmla="*/ 23812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31056 w 1955007"/>
              <a:gd name="connsiteY18" fmla="*/ 152399 h 566736"/>
              <a:gd name="connsiteX19" fmla="*/ 876299 w 1955007"/>
              <a:gd name="connsiteY19" fmla="*/ 107155 h 566736"/>
              <a:gd name="connsiteX20" fmla="*/ 933450 w 1955007"/>
              <a:gd name="connsiteY20" fmla="*/ 66673 h 566736"/>
              <a:gd name="connsiteX21" fmla="*/ 962026 w 1955007"/>
              <a:gd name="connsiteY21" fmla="*/ 50006 h 566736"/>
              <a:gd name="connsiteX22" fmla="*/ 1009650 w 1955007"/>
              <a:gd name="connsiteY22" fmla="*/ 23812 h 566736"/>
              <a:gd name="connsiteX23" fmla="*/ 1071563 w 1955007"/>
              <a:gd name="connsiteY23" fmla="*/ 9524 h 566736"/>
              <a:gd name="connsiteX24" fmla="*/ 1097757 w 1955007"/>
              <a:gd name="connsiteY24" fmla="*/ 0 h 566736"/>
              <a:gd name="connsiteX25" fmla="*/ 1116807 w 1955007"/>
              <a:gd name="connsiteY25" fmla="*/ 28574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71563 w 1955007"/>
              <a:gd name="connsiteY23" fmla="*/ 3195 h 560407"/>
              <a:gd name="connsiteX24" fmla="*/ 1090613 w 1955007"/>
              <a:gd name="connsiteY24" fmla="*/ 7958 h 560407"/>
              <a:gd name="connsiteX25" fmla="*/ 1116807 w 1955007"/>
              <a:gd name="connsiteY25" fmla="*/ 22245 h 560407"/>
              <a:gd name="connsiteX26" fmla="*/ 1138238 w 1955007"/>
              <a:gd name="connsiteY26" fmla="*/ 5576 h 560407"/>
              <a:gd name="connsiteX27" fmla="*/ 1164432 w 1955007"/>
              <a:gd name="connsiteY27" fmla="*/ 38914 h 560407"/>
              <a:gd name="connsiteX28" fmla="*/ 1188244 w 1955007"/>
              <a:gd name="connsiteY28" fmla="*/ 79395 h 560407"/>
              <a:gd name="connsiteX29" fmla="*/ 1209675 w 1955007"/>
              <a:gd name="connsiteY29" fmla="*/ 115114 h 560407"/>
              <a:gd name="connsiteX30" fmla="*/ 1226344 w 1955007"/>
              <a:gd name="connsiteY30" fmla="*/ 141307 h 560407"/>
              <a:gd name="connsiteX31" fmla="*/ 1243013 w 1955007"/>
              <a:gd name="connsiteY31" fmla="*/ 177026 h 560407"/>
              <a:gd name="connsiteX32" fmla="*/ 1273969 w 1955007"/>
              <a:gd name="connsiteY32" fmla="*/ 224651 h 560407"/>
              <a:gd name="connsiteX33" fmla="*/ 1302544 w 1955007"/>
              <a:gd name="connsiteY33" fmla="*/ 272276 h 560407"/>
              <a:gd name="connsiteX34" fmla="*/ 1321594 w 1955007"/>
              <a:gd name="connsiteY34" fmla="*/ 296089 h 560407"/>
              <a:gd name="connsiteX35" fmla="*/ 1350169 w 1955007"/>
              <a:gd name="connsiteY35" fmla="*/ 334189 h 560407"/>
              <a:gd name="connsiteX36" fmla="*/ 1440657 w 1955007"/>
              <a:gd name="connsiteY36" fmla="*/ 419914 h 560407"/>
              <a:gd name="connsiteX37" fmla="*/ 1476375 w 1955007"/>
              <a:gd name="connsiteY37" fmla="*/ 438964 h 560407"/>
              <a:gd name="connsiteX38" fmla="*/ 1554957 w 1955007"/>
              <a:gd name="connsiteY38" fmla="*/ 460395 h 560407"/>
              <a:gd name="connsiteX39" fmla="*/ 1657350 w 1955007"/>
              <a:gd name="connsiteY39" fmla="*/ 508020 h 560407"/>
              <a:gd name="connsiteX40" fmla="*/ 1719263 w 1955007"/>
              <a:gd name="connsiteY40" fmla="*/ 522307 h 560407"/>
              <a:gd name="connsiteX41" fmla="*/ 1809750 w 1955007"/>
              <a:gd name="connsiteY41" fmla="*/ 553264 h 560407"/>
              <a:gd name="connsiteX42" fmla="*/ 1864519 w 1955007"/>
              <a:gd name="connsiteY42" fmla="*/ 560407 h 560407"/>
              <a:gd name="connsiteX43" fmla="*/ 1874044 w 1955007"/>
              <a:gd name="connsiteY43" fmla="*/ 555645 h 560407"/>
              <a:gd name="connsiteX44" fmla="*/ 1928813 w 1955007"/>
              <a:gd name="connsiteY44" fmla="*/ 558026 h 560407"/>
              <a:gd name="connsiteX45" fmla="*/ 1955007 w 1955007"/>
              <a:gd name="connsiteY45"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38238 w 1955007"/>
              <a:gd name="connsiteY26" fmla="*/ 5576 h 560407"/>
              <a:gd name="connsiteX27" fmla="*/ 1164432 w 1955007"/>
              <a:gd name="connsiteY27" fmla="*/ 38914 h 560407"/>
              <a:gd name="connsiteX28" fmla="*/ 1188244 w 1955007"/>
              <a:gd name="connsiteY28" fmla="*/ 79395 h 560407"/>
              <a:gd name="connsiteX29" fmla="*/ 1209675 w 1955007"/>
              <a:gd name="connsiteY29" fmla="*/ 115114 h 560407"/>
              <a:gd name="connsiteX30" fmla="*/ 1226344 w 1955007"/>
              <a:gd name="connsiteY30" fmla="*/ 141307 h 560407"/>
              <a:gd name="connsiteX31" fmla="*/ 1243013 w 1955007"/>
              <a:gd name="connsiteY31" fmla="*/ 177026 h 560407"/>
              <a:gd name="connsiteX32" fmla="*/ 1273969 w 1955007"/>
              <a:gd name="connsiteY32" fmla="*/ 224651 h 560407"/>
              <a:gd name="connsiteX33" fmla="*/ 1302544 w 1955007"/>
              <a:gd name="connsiteY33" fmla="*/ 272276 h 560407"/>
              <a:gd name="connsiteX34" fmla="*/ 1321594 w 1955007"/>
              <a:gd name="connsiteY34" fmla="*/ 296089 h 560407"/>
              <a:gd name="connsiteX35" fmla="*/ 1350169 w 1955007"/>
              <a:gd name="connsiteY35" fmla="*/ 334189 h 560407"/>
              <a:gd name="connsiteX36" fmla="*/ 1440657 w 1955007"/>
              <a:gd name="connsiteY36" fmla="*/ 419914 h 560407"/>
              <a:gd name="connsiteX37" fmla="*/ 1476375 w 1955007"/>
              <a:gd name="connsiteY37" fmla="*/ 438964 h 560407"/>
              <a:gd name="connsiteX38" fmla="*/ 1554957 w 1955007"/>
              <a:gd name="connsiteY38" fmla="*/ 460395 h 560407"/>
              <a:gd name="connsiteX39" fmla="*/ 1657350 w 1955007"/>
              <a:gd name="connsiteY39" fmla="*/ 508020 h 560407"/>
              <a:gd name="connsiteX40" fmla="*/ 1719263 w 1955007"/>
              <a:gd name="connsiteY40" fmla="*/ 522307 h 560407"/>
              <a:gd name="connsiteX41" fmla="*/ 1809750 w 1955007"/>
              <a:gd name="connsiteY41" fmla="*/ 553264 h 560407"/>
              <a:gd name="connsiteX42" fmla="*/ 1864519 w 1955007"/>
              <a:gd name="connsiteY42" fmla="*/ 560407 h 560407"/>
              <a:gd name="connsiteX43" fmla="*/ 1874044 w 1955007"/>
              <a:gd name="connsiteY43" fmla="*/ 555645 h 560407"/>
              <a:gd name="connsiteX44" fmla="*/ 1928813 w 1955007"/>
              <a:gd name="connsiteY44" fmla="*/ 558026 h 560407"/>
              <a:gd name="connsiteX45" fmla="*/ 1955007 w 1955007"/>
              <a:gd name="connsiteY45"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40619 w 1955007"/>
              <a:gd name="connsiteY26" fmla="*/ 46057 h 560407"/>
              <a:gd name="connsiteX27" fmla="*/ 1164432 w 1955007"/>
              <a:gd name="connsiteY27" fmla="*/ 38914 h 560407"/>
              <a:gd name="connsiteX28" fmla="*/ 1188244 w 1955007"/>
              <a:gd name="connsiteY28" fmla="*/ 79395 h 560407"/>
              <a:gd name="connsiteX29" fmla="*/ 1209675 w 1955007"/>
              <a:gd name="connsiteY29" fmla="*/ 115114 h 560407"/>
              <a:gd name="connsiteX30" fmla="*/ 1226344 w 1955007"/>
              <a:gd name="connsiteY30" fmla="*/ 141307 h 560407"/>
              <a:gd name="connsiteX31" fmla="*/ 1243013 w 1955007"/>
              <a:gd name="connsiteY31" fmla="*/ 177026 h 560407"/>
              <a:gd name="connsiteX32" fmla="*/ 1273969 w 1955007"/>
              <a:gd name="connsiteY32" fmla="*/ 224651 h 560407"/>
              <a:gd name="connsiteX33" fmla="*/ 1302544 w 1955007"/>
              <a:gd name="connsiteY33" fmla="*/ 272276 h 560407"/>
              <a:gd name="connsiteX34" fmla="*/ 1321594 w 1955007"/>
              <a:gd name="connsiteY34" fmla="*/ 296089 h 560407"/>
              <a:gd name="connsiteX35" fmla="*/ 1350169 w 1955007"/>
              <a:gd name="connsiteY35" fmla="*/ 334189 h 560407"/>
              <a:gd name="connsiteX36" fmla="*/ 1440657 w 1955007"/>
              <a:gd name="connsiteY36" fmla="*/ 419914 h 560407"/>
              <a:gd name="connsiteX37" fmla="*/ 1476375 w 1955007"/>
              <a:gd name="connsiteY37" fmla="*/ 438964 h 560407"/>
              <a:gd name="connsiteX38" fmla="*/ 1554957 w 1955007"/>
              <a:gd name="connsiteY38" fmla="*/ 460395 h 560407"/>
              <a:gd name="connsiteX39" fmla="*/ 1657350 w 1955007"/>
              <a:gd name="connsiteY39" fmla="*/ 508020 h 560407"/>
              <a:gd name="connsiteX40" fmla="*/ 1719263 w 1955007"/>
              <a:gd name="connsiteY40" fmla="*/ 522307 h 560407"/>
              <a:gd name="connsiteX41" fmla="*/ 1809750 w 1955007"/>
              <a:gd name="connsiteY41" fmla="*/ 553264 h 560407"/>
              <a:gd name="connsiteX42" fmla="*/ 1864519 w 1955007"/>
              <a:gd name="connsiteY42" fmla="*/ 560407 h 560407"/>
              <a:gd name="connsiteX43" fmla="*/ 1874044 w 1955007"/>
              <a:gd name="connsiteY43" fmla="*/ 555645 h 560407"/>
              <a:gd name="connsiteX44" fmla="*/ 1928813 w 1955007"/>
              <a:gd name="connsiteY44" fmla="*/ 558026 h 560407"/>
              <a:gd name="connsiteX45" fmla="*/ 1955007 w 1955007"/>
              <a:gd name="connsiteY45"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40619 w 1955007"/>
              <a:gd name="connsiteY26" fmla="*/ 46057 h 560407"/>
              <a:gd name="connsiteX27" fmla="*/ 1173957 w 1955007"/>
              <a:gd name="connsiteY27" fmla="*/ 84158 h 560407"/>
              <a:gd name="connsiteX28" fmla="*/ 1188244 w 1955007"/>
              <a:gd name="connsiteY28" fmla="*/ 79395 h 560407"/>
              <a:gd name="connsiteX29" fmla="*/ 1209675 w 1955007"/>
              <a:gd name="connsiteY29" fmla="*/ 115114 h 560407"/>
              <a:gd name="connsiteX30" fmla="*/ 1226344 w 1955007"/>
              <a:gd name="connsiteY30" fmla="*/ 141307 h 560407"/>
              <a:gd name="connsiteX31" fmla="*/ 1243013 w 1955007"/>
              <a:gd name="connsiteY31" fmla="*/ 177026 h 560407"/>
              <a:gd name="connsiteX32" fmla="*/ 1273969 w 1955007"/>
              <a:gd name="connsiteY32" fmla="*/ 224651 h 560407"/>
              <a:gd name="connsiteX33" fmla="*/ 1302544 w 1955007"/>
              <a:gd name="connsiteY33" fmla="*/ 272276 h 560407"/>
              <a:gd name="connsiteX34" fmla="*/ 1321594 w 1955007"/>
              <a:gd name="connsiteY34" fmla="*/ 296089 h 560407"/>
              <a:gd name="connsiteX35" fmla="*/ 1350169 w 1955007"/>
              <a:gd name="connsiteY35" fmla="*/ 334189 h 560407"/>
              <a:gd name="connsiteX36" fmla="*/ 1440657 w 1955007"/>
              <a:gd name="connsiteY36" fmla="*/ 419914 h 560407"/>
              <a:gd name="connsiteX37" fmla="*/ 1476375 w 1955007"/>
              <a:gd name="connsiteY37" fmla="*/ 438964 h 560407"/>
              <a:gd name="connsiteX38" fmla="*/ 1554957 w 1955007"/>
              <a:gd name="connsiteY38" fmla="*/ 460395 h 560407"/>
              <a:gd name="connsiteX39" fmla="*/ 1657350 w 1955007"/>
              <a:gd name="connsiteY39" fmla="*/ 508020 h 560407"/>
              <a:gd name="connsiteX40" fmla="*/ 1719263 w 1955007"/>
              <a:gd name="connsiteY40" fmla="*/ 522307 h 560407"/>
              <a:gd name="connsiteX41" fmla="*/ 1809750 w 1955007"/>
              <a:gd name="connsiteY41" fmla="*/ 553264 h 560407"/>
              <a:gd name="connsiteX42" fmla="*/ 1864519 w 1955007"/>
              <a:gd name="connsiteY42" fmla="*/ 560407 h 560407"/>
              <a:gd name="connsiteX43" fmla="*/ 1874044 w 1955007"/>
              <a:gd name="connsiteY43" fmla="*/ 555645 h 560407"/>
              <a:gd name="connsiteX44" fmla="*/ 1928813 w 1955007"/>
              <a:gd name="connsiteY44" fmla="*/ 558026 h 560407"/>
              <a:gd name="connsiteX45" fmla="*/ 1955007 w 1955007"/>
              <a:gd name="connsiteY45"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40619 w 1955007"/>
              <a:gd name="connsiteY26" fmla="*/ 46057 h 560407"/>
              <a:gd name="connsiteX27" fmla="*/ 1173957 w 1955007"/>
              <a:gd name="connsiteY27" fmla="*/ 84158 h 560407"/>
              <a:gd name="connsiteX28" fmla="*/ 1195387 w 1955007"/>
              <a:gd name="connsiteY28" fmla="*/ 112733 h 560407"/>
              <a:gd name="connsiteX29" fmla="*/ 1209675 w 1955007"/>
              <a:gd name="connsiteY29" fmla="*/ 115114 h 560407"/>
              <a:gd name="connsiteX30" fmla="*/ 1226344 w 1955007"/>
              <a:gd name="connsiteY30" fmla="*/ 141307 h 560407"/>
              <a:gd name="connsiteX31" fmla="*/ 1243013 w 1955007"/>
              <a:gd name="connsiteY31" fmla="*/ 177026 h 560407"/>
              <a:gd name="connsiteX32" fmla="*/ 1273969 w 1955007"/>
              <a:gd name="connsiteY32" fmla="*/ 224651 h 560407"/>
              <a:gd name="connsiteX33" fmla="*/ 1302544 w 1955007"/>
              <a:gd name="connsiteY33" fmla="*/ 272276 h 560407"/>
              <a:gd name="connsiteX34" fmla="*/ 1321594 w 1955007"/>
              <a:gd name="connsiteY34" fmla="*/ 296089 h 560407"/>
              <a:gd name="connsiteX35" fmla="*/ 1350169 w 1955007"/>
              <a:gd name="connsiteY35" fmla="*/ 334189 h 560407"/>
              <a:gd name="connsiteX36" fmla="*/ 1440657 w 1955007"/>
              <a:gd name="connsiteY36" fmla="*/ 419914 h 560407"/>
              <a:gd name="connsiteX37" fmla="*/ 1476375 w 1955007"/>
              <a:gd name="connsiteY37" fmla="*/ 438964 h 560407"/>
              <a:gd name="connsiteX38" fmla="*/ 1554957 w 1955007"/>
              <a:gd name="connsiteY38" fmla="*/ 460395 h 560407"/>
              <a:gd name="connsiteX39" fmla="*/ 1657350 w 1955007"/>
              <a:gd name="connsiteY39" fmla="*/ 508020 h 560407"/>
              <a:gd name="connsiteX40" fmla="*/ 1719263 w 1955007"/>
              <a:gd name="connsiteY40" fmla="*/ 522307 h 560407"/>
              <a:gd name="connsiteX41" fmla="*/ 1809750 w 1955007"/>
              <a:gd name="connsiteY41" fmla="*/ 553264 h 560407"/>
              <a:gd name="connsiteX42" fmla="*/ 1864519 w 1955007"/>
              <a:gd name="connsiteY42" fmla="*/ 560407 h 560407"/>
              <a:gd name="connsiteX43" fmla="*/ 1874044 w 1955007"/>
              <a:gd name="connsiteY43" fmla="*/ 555645 h 560407"/>
              <a:gd name="connsiteX44" fmla="*/ 1928813 w 1955007"/>
              <a:gd name="connsiteY44" fmla="*/ 558026 h 560407"/>
              <a:gd name="connsiteX45" fmla="*/ 1955007 w 1955007"/>
              <a:gd name="connsiteY45"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40619 w 1955007"/>
              <a:gd name="connsiteY26" fmla="*/ 46057 h 560407"/>
              <a:gd name="connsiteX27" fmla="*/ 1173957 w 1955007"/>
              <a:gd name="connsiteY27" fmla="*/ 84158 h 560407"/>
              <a:gd name="connsiteX28" fmla="*/ 1195387 w 1955007"/>
              <a:gd name="connsiteY28" fmla="*/ 112733 h 560407"/>
              <a:gd name="connsiteX29" fmla="*/ 1216818 w 1955007"/>
              <a:gd name="connsiteY29" fmla="*/ 127020 h 560407"/>
              <a:gd name="connsiteX30" fmla="*/ 1226344 w 1955007"/>
              <a:gd name="connsiteY30" fmla="*/ 141307 h 560407"/>
              <a:gd name="connsiteX31" fmla="*/ 1243013 w 1955007"/>
              <a:gd name="connsiteY31" fmla="*/ 177026 h 560407"/>
              <a:gd name="connsiteX32" fmla="*/ 1273969 w 1955007"/>
              <a:gd name="connsiteY32" fmla="*/ 224651 h 560407"/>
              <a:gd name="connsiteX33" fmla="*/ 1302544 w 1955007"/>
              <a:gd name="connsiteY33" fmla="*/ 272276 h 560407"/>
              <a:gd name="connsiteX34" fmla="*/ 1321594 w 1955007"/>
              <a:gd name="connsiteY34" fmla="*/ 296089 h 560407"/>
              <a:gd name="connsiteX35" fmla="*/ 1350169 w 1955007"/>
              <a:gd name="connsiteY35" fmla="*/ 334189 h 560407"/>
              <a:gd name="connsiteX36" fmla="*/ 1440657 w 1955007"/>
              <a:gd name="connsiteY36" fmla="*/ 419914 h 560407"/>
              <a:gd name="connsiteX37" fmla="*/ 1476375 w 1955007"/>
              <a:gd name="connsiteY37" fmla="*/ 438964 h 560407"/>
              <a:gd name="connsiteX38" fmla="*/ 1554957 w 1955007"/>
              <a:gd name="connsiteY38" fmla="*/ 460395 h 560407"/>
              <a:gd name="connsiteX39" fmla="*/ 1657350 w 1955007"/>
              <a:gd name="connsiteY39" fmla="*/ 508020 h 560407"/>
              <a:gd name="connsiteX40" fmla="*/ 1719263 w 1955007"/>
              <a:gd name="connsiteY40" fmla="*/ 522307 h 560407"/>
              <a:gd name="connsiteX41" fmla="*/ 1809750 w 1955007"/>
              <a:gd name="connsiteY41" fmla="*/ 553264 h 560407"/>
              <a:gd name="connsiteX42" fmla="*/ 1864519 w 1955007"/>
              <a:gd name="connsiteY42" fmla="*/ 560407 h 560407"/>
              <a:gd name="connsiteX43" fmla="*/ 1874044 w 1955007"/>
              <a:gd name="connsiteY43" fmla="*/ 555645 h 560407"/>
              <a:gd name="connsiteX44" fmla="*/ 1928813 w 1955007"/>
              <a:gd name="connsiteY44" fmla="*/ 558026 h 560407"/>
              <a:gd name="connsiteX45" fmla="*/ 1955007 w 1955007"/>
              <a:gd name="connsiteY45"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40619 w 1955007"/>
              <a:gd name="connsiteY26" fmla="*/ 46057 h 560407"/>
              <a:gd name="connsiteX27" fmla="*/ 1173957 w 1955007"/>
              <a:gd name="connsiteY27" fmla="*/ 84158 h 560407"/>
              <a:gd name="connsiteX28" fmla="*/ 1195387 w 1955007"/>
              <a:gd name="connsiteY28" fmla="*/ 112733 h 560407"/>
              <a:gd name="connsiteX29" fmla="*/ 1226344 w 1955007"/>
              <a:gd name="connsiteY29" fmla="*/ 141307 h 560407"/>
              <a:gd name="connsiteX30" fmla="*/ 1243013 w 1955007"/>
              <a:gd name="connsiteY30" fmla="*/ 177026 h 560407"/>
              <a:gd name="connsiteX31" fmla="*/ 1273969 w 1955007"/>
              <a:gd name="connsiteY31" fmla="*/ 224651 h 560407"/>
              <a:gd name="connsiteX32" fmla="*/ 1302544 w 1955007"/>
              <a:gd name="connsiteY32" fmla="*/ 272276 h 560407"/>
              <a:gd name="connsiteX33" fmla="*/ 1321594 w 1955007"/>
              <a:gd name="connsiteY33" fmla="*/ 296089 h 560407"/>
              <a:gd name="connsiteX34" fmla="*/ 1350169 w 1955007"/>
              <a:gd name="connsiteY34" fmla="*/ 334189 h 560407"/>
              <a:gd name="connsiteX35" fmla="*/ 1440657 w 1955007"/>
              <a:gd name="connsiteY35" fmla="*/ 419914 h 560407"/>
              <a:gd name="connsiteX36" fmla="*/ 1476375 w 1955007"/>
              <a:gd name="connsiteY36" fmla="*/ 438964 h 560407"/>
              <a:gd name="connsiteX37" fmla="*/ 1554957 w 1955007"/>
              <a:gd name="connsiteY37" fmla="*/ 460395 h 560407"/>
              <a:gd name="connsiteX38" fmla="*/ 1657350 w 1955007"/>
              <a:gd name="connsiteY38" fmla="*/ 508020 h 560407"/>
              <a:gd name="connsiteX39" fmla="*/ 1719263 w 1955007"/>
              <a:gd name="connsiteY39" fmla="*/ 522307 h 560407"/>
              <a:gd name="connsiteX40" fmla="*/ 1809750 w 1955007"/>
              <a:gd name="connsiteY40" fmla="*/ 553264 h 560407"/>
              <a:gd name="connsiteX41" fmla="*/ 1864519 w 1955007"/>
              <a:gd name="connsiteY41" fmla="*/ 560407 h 560407"/>
              <a:gd name="connsiteX42" fmla="*/ 1874044 w 1955007"/>
              <a:gd name="connsiteY42" fmla="*/ 555645 h 560407"/>
              <a:gd name="connsiteX43" fmla="*/ 1928813 w 1955007"/>
              <a:gd name="connsiteY43" fmla="*/ 558026 h 560407"/>
              <a:gd name="connsiteX44" fmla="*/ 1955007 w 1955007"/>
              <a:gd name="connsiteY44"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40619 w 1955007"/>
              <a:gd name="connsiteY26" fmla="*/ 46057 h 560407"/>
              <a:gd name="connsiteX27" fmla="*/ 1173957 w 1955007"/>
              <a:gd name="connsiteY27" fmla="*/ 84158 h 560407"/>
              <a:gd name="connsiteX28" fmla="*/ 1195387 w 1955007"/>
              <a:gd name="connsiteY28" fmla="*/ 112733 h 560407"/>
              <a:gd name="connsiteX29" fmla="*/ 1223963 w 1955007"/>
              <a:gd name="connsiteY29" fmla="*/ 148451 h 560407"/>
              <a:gd name="connsiteX30" fmla="*/ 1243013 w 1955007"/>
              <a:gd name="connsiteY30" fmla="*/ 177026 h 560407"/>
              <a:gd name="connsiteX31" fmla="*/ 1273969 w 1955007"/>
              <a:gd name="connsiteY31" fmla="*/ 224651 h 560407"/>
              <a:gd name="connsiteX32" fmla="*/ 1302544 w 1955007"/>
              <a:gd name="connsiteY32" fmla="*/ 272276 h 560407"/>
              <a:gd name="connsiteX33" fmla="*/ 1321594 w 1955007"/>
              <a:gd name="connsiteY33" fmla="*/ 296089 h 560407"/>
              <a:gd name="connsiteX34" fmla="*/ 1350169 w 1955007"/>
              <a:gd name="connsiteY34" fmla="*/ 334189 h 560407"/>
              <a:gd name="connsiteX35" fmla="*/ 1440657 w 1955007"/>
              <a:gd name="connsiteY35" fmla="*/ 419914 h 560407"/>
              <a:gd name="connsiteX36" fmla="*/ 1476375 w 1955007"/>
              <a:gd name="connsiteY36" fmla="*/ 438964 h 560407"/>
              <a:gd name="connsiteX37" fmla="*/ 1554957 w 1955007"/>
              <a:gd name="connsiteY37" fmla="*/ 460395 h 560407"/>
              <a:gd name="connsiteX38" fmla="*/ 1657350 w 1955007"/>
              <a:gd name="connsiteY38" fmla="*/ 508020 h 560407"/>
              <a:gd name="connsiteX39" fmla="*/ 1719263 w 1955007"/>
              <a:gd name="connsiteY39" fmla="*/ 522307 h 560407"/>
              <a:gd name="connsiteX40" fmla="*/ 1809750 w 1955007"/>
              <a:gd name="connsiteY40" fmla="*/ 553264 h 560407"/>
              <a:gd name="connsiteX41" fmla="*/ 1864519 w 1955007"/>
              <a:gd name="connsiteY41" fmla="*/ 560407 h 560407"/>
              <a:gd name="connsiteX42" fmla="*/ 1874044 w 1955007"/>
              <a:gd name="connsiteY42" fmla="*/ 555645 h 560407"/>
              <a:gd name="connsiteX43" fmla="*/ 1928813 w 1955007"/>
              <a:gd name="connsiteY43" fmla="*/ 558026 h 560407"/>
              <a:gd name="connsiteX44" fmla="*/ 1955007 w 1955007"/>
              <a:gd name="connsiteY44" fmla="*/ 560407 h 560407"/>
              <a:gd name="connsiteX0" fmla="*/ 0 w 1955007"/>
              <a:gd name="connsiteY0" fmla="*/ 323849 h 552449"/>
              <a:gd name="connsiteX1" fmla="*/ 83344 w 1955007"/>
              <a:gd name="connsiteY1" fmla="*/ 326231 h 552449"/>
              <a:gd name="connsiteX2" fmla="*/ 123825 w 1955007"/>
              <a:gd name="connsiteY2" fmla="*/ 326231 h 552449"/>
              <a:gd name="connsiteX3" fmla="*/ 209550 w 1955007"/>
              <a:gd name="connsiteY3" fmla="*/ 321468 h 552449"/>
              <a:gd name="connsiteX4" fmla="*/ 290513 w 1955007"/>
              <a:gd name="connsiteY4" fmla="*/ 307181 h 552449"/>
              <a:gd name="connsiteX5" fmla="*/ 366713 w 1955007"/>
              <a:gd name="connsiteY5" fmla="*/ 288131 h 552449"/>
              <a:gd name="connsiteX6" fmla="*/ 402432 w 1955007"/>
              <a:gd name="connsiteY6" fmla="*/ 278606 h 552449"/>
              <a:gd name="connsiteX7" fmla="*/ 445294 w 1955007"/>
              <a:gd name="connsiteY7" fmla="*/ 278606 h 552449"/>
              <a:gd name="connsiteX8" fmla="*/ 488157 w 1955007"/>
              <a:gd name="connsiteY8" fmla="*/ 288131 h 552449"/>
              <a:gd name="connsiteX9" fmla="*/ 545307 w 1955007"/>
              <a:gd name="connsiteY9" fmla="*/ 297656 h 552449"/>
              <a:gd name="connsiteX10" fmla="*/ 566738 w 1955007"/>
              <a:gd name="connsiteY10" fmla="*/ 297656 h 552449"/>
              <a:gd name="connsiteX11" fmla="*/ 592932 w 1955007"/>
              <a:gd name="connsiteY11" fmla="*/ 302418 h 552449"/>
              <a:gd name="connsiteX12" fmla="*/ 595313 w 1955007"/>
              <a:gd name="connsiteY12" fmla="*/ 302418 h 552449"/>
              <a:gd name="connsiteX13" fmla="*/ 633412 w 1955007"/>
              <a:gd name="connsiteY13" fmla="*/ 292894 h 552449"/>
              <a:gd name="connsiteX14" fmla="*/ 683419 w 1955007"/>
              <a:gd name="connsiteY14" fmla="*/ 264318 h 552449"/>
              <a:gd name="connsiteX15" fmla="*/ 704850 w 1955007"/>
              <a:gd name="connsiteY15" fmla="*/ 242886 h 552449"/>
              <a:gd name="connsiteX16" fmla="*/ 742951 w 1955007"/>
              <a:gd name="connsiteY16" fmla="*/ 214310 h 552449"/>
              <a:gd name="connsiteX17" fmla="*/ 769144 w 1955007"/>
              <a:gd name="connsiteY17" fmla="*/ 195261 h 552449"/>
              <a:gd name="connsiteX18" fmla="*/ 831056 w 1955007"/>
              <a:gd name="connsiteY18" fmla="*/ 138112 h 552449"/>
              <a:gd name="connsiteX19" fmla="*/ 876299 w 1955007"/>
              <a:gd name="connsiteY19" fmla="*/ 92868 h 552449"/>
              <a:gd name="connsiteX20" fmla="*/ 933450 w 1955007"/>
              <a:gd name="connsiteY20" fmla="*/ 52386 h 552449"/>
              <a:gd name="connsiteX21" fmla="*/ 962026 w 1955007"/>
              <a:gd name="connsiteY21" fmla="*/ 35719 h 552449"/>
              <a:gd name="connsiteX22" fmla="*/ 1009650 w 1955007"/>
              <a:gd name="connsiteY22" fmla="*/ 9525 h 552449"/>
              <a:gd name="connsiteX23" fmla="*/ 1057276 w 1955007"/>
              <a:gd name="connsiteY23" fmla="*/ 9525 h 552449"/>
              <a:gd name="connsiteX24" fmla="*/ 1090613 w 1955007"/>
              <a:gd name="connsiteY24" fmla="*/ 0 h 552449"/>
              <a:gd name="connsiteX25" fmla="*/ 1116807 w 1955007"/>
              <a:gd name="connsiteY25" fmla="*/ 14287 h 552449"/>
              <a:gd name="connsiteX26" fmla="*/ 1140619 w 1955007"/>
              <a:gd name="connsiteY26" fmla="*/ 38099 h 552449"/>
              <a:gd name="connsiteX27" fmla="*/ 1173957 w 1955007"/>
              <a:gd name="connsiteY27" fmla="*/ 76200 h 552449"/>
              <a:gd name="connsiteX28" fmla="*/ 1195387 w 1955007"/>
              <a:gd name="connsiteY28" fmla="*/ 104775 h 552449"/>
              <a:gd name="connsiteX29" fmla="*/ 1223963 w 1955007"/>
              <a:gd name="connsiteY29" fmla="*/ 140493 h 552449"/>
              <a:gd name="connsiteX30" fmla="*/ 1243013 w 1955007"/>
              <a:gd name="connsiteY30" fmla="*/ 169068 h 552449"/>
              <a:gd name="connsiteX31" fmla="*/ 1273969 w 1955007"/>
              <a:gd name="connsiteY31" fmla="*/ 216693 h 552449"/>
              <a:gd name="connsiteX32" fmla="*/ 1302544 w 1955007"/>
              <a:gd name="connsiteY32" fmla="*/ 264318 h 552449"/>
              <a:gd name="connsiteX33" fmla="*/ 1321594 w 1955007"/>
              <a:gd name="connsiteY33" fmla="*/ 288131 h 552449"/>
              <a:gd name="connsiteX34" fmla="*/ 1350169 w 1955007"/>
              <a:gd name="connsiteY34" fmla="*/ 326231 h 552449"/>
              <a:gd name="connsiteX35" fmla="*/ 1440657 w 1955007"/>
              <a:gd name="connsiteY35" fmla="*/ 411956 h 552449"/>
              <a:gd name="connsiteX36" fmla="*/ 1476375 w 1955007"/>
              <a:gd name="connsiteY36" fmla="*/ 431006 h 552449"/>
              <a:gd name="connsiteX37" fmla="*/ 1554957 w 1955007"/>
              <a:gd name="connsiteY37" fmla="*/ 452437 h 552449"/>
              <a:gd name="connsiteX38" fmla="*/ 1657350 w 1955007"/>
              <a:gd name="connsiteY38" fmla="*/ 500062 h 552449"/>
              <a:gd name="connsiteX39" fmla="*/ 1719263 w 1955007"/>
              <a:gd name="connsiteY39" fmla="*/ 514349 h 552449"/>
              <a:gd name="connsiteX40" fmla="*/ 1809750 w 1955007"/>
              <a:gd name="connsiteY40" fmla="*/ 545306 h 552449"/>
              <a:gd name="connsiteX41" fmla="*/ 1864519 w 1955007"/>
              <a:gd name="connsiteY41" fmla="*/ 552449 h 552449"/>
              <a:gd name="connsiteX42" fmla="*/ 1874044 w 1955007"/>
              <a:gd name="connsiteY42" fmla="*/ 547687 h 552449"/>
              <a:gd name="connsiteX43" fmla="*/ 1928813 w 1955007"/>
              <a:gd name="connsiteY43" fmla="*/ 550068 h 552449"/>
              <a:gd name="connsiteX44" fmla="*/ 1955007 w 1955007"/>
              <a:gd name="connsiteY44" fmla="*/ 552449 h 552449"/>
              <a:gd name="connsiteX0" fmla="*/ 0 w 1955007"/>
              <a:gd name="connsiteY0" fmla="*/ 323849 h 552449"/>
              <a:gd name="connsiteX1" fmla="*/ 83344 w 1955007"/>
              <a:gd name="connsiteY1" fmla="*/ 326231 h 552449"/>
              <a:gd name="connsiteX2" fmla="*/ 123825 w 1955007"/>
              <a:gd name="connsiteY2" fmla="*/ 326231 h 552449"/>
              <a:gd name="connsiteX3" fmla="*/ 209550 w 1955007"/>
              <a:gd name="connsiteY3" fmla="*/ 321468 h 552449"/>
              <a:gd name="connsiteX4" fmla="*/ 290513 w 1955007"/>
              <a:gd name="connsiteY4" fmla="*/ 307181 h 552449"/>
              <a:gd name="connsiteX5" fmla="*/ 366713 w 1955007"/>
              <a:gd name="connsiteY5" fmla="*/ 288131 h 552449"/>
              <a:gd name="connsiteX6" fmla="*/ 402432 w 1955007"/>
              <a:gd name="connsiteY6" fmla="*/ 278606 h 552449"/>
              <a:gd name="connsiteX7" fmla="*/ 445294 w 1955007"/>
              <a:gd name="connsiteY7" fmla="*/ 278606 h 552449"/>
              <a:gd name="connsiteX8" fmla="*/ 488157 w 1955007"/>
              <a:gd name="connsiteY8" fmla="*/ 288131 h 552449"/>
              <a:gd name="connsiteX9" fmla="*/ 545307 w 1955007"/>
              <a:gd name="connsiteY9" fmla="*/ 297656 h 552449"/>
              <a:gd name="connsiteX10" fmla="*/ 566738 w 1955007"/>
              <a:gd name="connsiteY10" fmla="*/ 297656 h 552449"/>
              <a:gd name="connsiteX11" fmla="*/ 592932 w 1955007"/>
              <a:gd name="connsiteY11" fmla="*/ 302418 h 552449"/>
              <a:gd name="connsiteX12" fmla="*/ 595313 w 1955007"/>
              <a:gd name="connsiteY12" fmla="*/ 302418 h 552449"/>
              <a:gd name="connsiteX13" fmla="*/ 633412 w 1955007"/>
              <a:gd name="connsiteY13" fmla="*/ 292894 h 552449"/>
              <a:gd name="connsiteX14" fmla="*/ 683419 w 1955007"/>
              <a:gd name="connsiteY14" fmla="*/ 264318 h 552449"/>
              <a:gd name="connsiteX15" fmla="*/ 704850 w 1955007"/>
              <a:gd name="connsiteY15" fmla="*/ 242886 h 552449"/>
              <a:gd name="connsiteX16" fmla="*/ 742951 w 1955007"/>
              <a:gd name="connsiteY16" fmla="*/ 214310 h 552449"/>
              <a:gd name="connsiteX17" fmla="*/ 769144 w 1955007"/>
              <a:gd name="connsiteY17" fmla="*/ 195261 h 552449"/>
              <a:gd name="connsiteX18" fmla="*/ 831056 w 1955007"/>
              <a:gd name="connsiteY18" fmla="*/ 138112 h 552449"/>
              <a:gd name="connsiteX19" fmla="*/ 876299 w 1955007"/>
              <a:gd name="connsiteY19" fmla="*/ 92868 h 552449"/>
              <a:gd name="connsiteX20" fmla="*/ 933450 w 1955007"/>
              <a:gd name="connsiteY20" fmla="*/ 52386 h 552449"/>
              <a:gd name="connsiteX21" fmla="*/ 962026 w 1955007"/>
              <a:gd name="connsiteY21" fmla="*/ 35719 h 552449"/>
              <a:gd name="connsiteX22" fmla="*/ 1004888 w 1955007"/>
              <a:gd name="connsiteY22" fmla="*/ 21431 h 552449"/>
              <a:gd name="connsiteX23" fmla="*/ 1057276 w 1955007"/>
              <a:gd name="connsiteY23" fmla="*/ 9525 h 552449"/>
              <a:gd name="connsiteX24" fmla="*/ 1090613 w 1955007"/>
              <a:gd name="connsiteY24" fmla="*/ 0 h 552449"/>
              <a:gd name="connsiteX25" fmla="*/ 1116807 w 1955007"/>
              <a:gd name="connsiteY25" fmla="*/ 14287 h 552449"/>
              <a:gd name="connsiteX26" fmla="*/ 1140619 w 1955007"/>
              <a:gd name="connsiteY26" fmla="*/ 38099 h 552449"/>
              <a:gd name="connsiteX27" fmla="*/ 1173957 w 1955007"/>
              <a:gd name="connsiteY27" fmla="*/ 76200 h 552449"/>
              <a:gd name="connsiteX28" fmla="*/ 1195387 w 1955007"/>
              <a:gd name="connsiteY28" fmla="*/ 104775 h 552449"/>
              <a:gd name="connsiteX29" fmla="*/ 1223963 w 1955007"/>
              <a:gd name="connsiteY29" fmla="*/ 140493 h 552449"/>
              <a:gd name="connsiteX30" fmla="*/ 1243013 w 1955007"/>
              <a:gd name="connsiteY30" fmla="*/ 169068 h 552449"/>
              <a:gd name="connsiteX31" fmla="*/ 1273969 w 1955007"/>
              <a:gd name="connsiteY31" fmla="*/ 216693 h 552449"/>
              <a:gd name="connsiteX32" fmla="*/ 1302544 w 1955007"/>
              <a:gd name="connsiteY32" fmla="*/ 264318 h 552449"/>
              <a:gd name="connsiteX33" fmla="*/ 1321594 w 1955007"/>
              <a:gd name="connsiteY33" fmla="*/ 288131 h 552449"/>
              <a:gd name="connsiteX34" fmla="*/ 1350169 w 1955007"/>
              <a:gd name="connsiteY34" fmla="*/ 326231 h 552449"/>
              <a:gd name="connsiteX35" fmla="*/ 1440657 w 1955007"/>
              <a:gd name="connsiteY35" fmla="*/ 411956 h 552449"/>
              <a:gd name="connsiteX36" fmla="*/ 1476375 w 1955007"/>
              <a:gd name="connsiteY36" fmla="*/ 431006 h 552449"/>
              <a:gd name="connsiteX37" fmla="*/ 1554957 w 1955007"/>
              <a:gd name="connsiteY37" fmla="*/ 452437 h 552449"/>
              <a:gd name="connsiteX38" fmla="*/ 1657350 w 1955007"/>
              <a:gd name="connsiteY38" fmla="*/ 500062 h 552449"/>
              <a:gd name="connsiteX39" fmla="*/ 1719263 w 1955007"/>
              <a:gd name="connsiteY39" fmla="*/ 514349 h 552449"/>
              <a:gd name="connsiteX40" fmla="*/ 1809750 w 1955007"/>
              <a:gd name="connsiteY40" fmla="*/ 545306 h 552449"/>
              <a:gd name="connsiteX41" fmla="*/ 1864519 w 1955007"/>
              <a:gd name="connsiteY41" fmla="*/ 552449 h 552449"/>
              <a:gd name="connsiteX42" fmla="*/ 1874044 w 1955007"/>
              <a:gd name="connsiteY42" fmla="*/ 547687 h 552449"/>
              <a:gd name="connsiteX43" fmla="*/ 1928813 w 1955007"/>
              <a:gd name="connsiteY43" fmla="*/ 550068 h 552449"/>
              <a:gd name="connsiteX44" fmla="*/ 1955007 w 1955007"/>
              <a:gd name="connsiteY44" fmla="*/ 552449 h 552449"/>
              <a:gd name="connsiteX0" fmla="*/ 0 w 1955007"/>
              <a:gd name="connsiteY0" fmla="*/ 316635 h 545235"/>
              <a:gd name="connsiteX1" fmla="*/ 83344 w 1955007"/>
              <a:gd name="connsiteY1" fmla="*/ 319017 h 545235"/>
              <a:gd name="connsiteX2" fmla="*/ 123825 w 1955007"/>
              <a:gd name="connsiteY2" fmla="*/ 319017 h 545235"/>
              <a:gd name="connsiteX3" fmla="*/ 209550 w 1955007"/>
              <a:gd name="connsiteY3" fmla="*/ 314254 h 545235"/>
              <a:gd name="connsiteX4" fmla="*/ 290513 w 1955007"/>
              <a:gd name="connsiteY4" fmla="*/ 299967 h 545235"/>
              <a:gd name="connsiteX5" fmla="*/ 366713 w 1955007"/>
              <a:gd name="connsiteY5" fmla="*/ 280917 h 545235"/>
              <a:gd name="connsiteX6" fmla="*/ 402432 w 1955007"/>
              <a:gd name="connsiteY6" fmla="*/ 271392 h 545235"/>
              <a:gd name="connsiteX7" fmla="*/ 445294 w 1955007"/>
              <a:gd name="connsiteY7" fmla="*/ 271392 h 545235"/>
              <a:gd name="connsiteX8" fmla="*/ 488157 w 1955007"/>
              <a:gd name="connsiteY8" fmla="*/ 280917 h 545235"/>
              <a:gd name="connsiteX9" fmla="*/ 545307 w 1955007"/>
              <a:gd name="connsiteY9" fmla="*/ 290442 h 545235"/>
              <a:gd name="connsiteX10" fmla="*/ 566738 w 1955007"/>
              <a:gd name="connsiteY10" fmla="*/ 290442 h 545235"/>
              <a:gd name="connsiteX11" fmla="*/ 592932 w 1955007"/>
              <a:gd name="connsiteY11" fmla="*/ 295204 h 545235"/>
              <a:gd name="connsiteX12" fmla="*/ 595313 w 1955007"/>
              <a:gd name="connsiteY12" fmla="*/ 295204 h 545235"/>
              <a:gd name="connsiteX13" fmla="*/ 633412 w 1955007"/>
              <a:gd name="connsiteY13" fmla="*/ 285680 h 545235"/>
              <a:gd name="connsiteX14" fmla="*/ 683419 w 1955007"/>
              <a:gd name="connsiteY14" fmla="*/ 257104 h 545235"/>
              <a:gd name="connsiteX15" fmla="*/ 704850 w 1955007"/>
              <a:gd name="connsiteY15" fmla="*/ 235672 h 545235"/>
              <a:gd name="connsiteX16" fmla="*/ 742951 w 1955007"/>
              <a:gd name="connsiteY16" fmla="*/ 207096 h 545235"/>
              <a:gd name="connsiteX17" fmla="*/ 769144 w 1955007"/>
              <a:gd name="connsiteY17" fmla="*/ 188047 h 545235"/>
              <a:gd name="connsiteX18" fmla="*/ 831056 w 1955007"/>
              <a:gd name="connsiteY18" fmla="*/ 130898 h 545235"/>
              <a:gd name="connsiteX19" fmla="*/ 876299 w 1955007"/>
              <a:gd name="connsiteY19" fmla="*/ 85654 h 545235"/>
              <a:gd name="connsiteX20" fmla="*/ 933450 w 1955007"/>
              <a:gd name="connsiteY20" fmla="*/ 45172 h 545235"/>
              <a:gd name="connsiteX21" fmla="*/ 962026 w 1955007"/>
              <a:gd name="connsiteY21" fmla="*/ 28505 h 545235"/>
              <a:gd name="connsiteX22" fmla="*/ 1004888 w 1955007"/>
              <a:gd name="connsiteY22" fmla="*/ 14217 h 545235"/>
              <a:gd name="connsiteX23" fmla="*/ 1057276 w 1955007"/>
              <a:gd name="connsiteY23" fmla="*/ 2311 h 545235"/>
              <a:gd name="connsiteX24" fmla="*/ 1095375 w 1955007"/>
              <a:gd name="connsiteY24" fmla="*/ 16598 h 545235"/>
              <a:gd name="connsiteX25" fmla="*/ 1116807 w 1955007"/>
              <a:gd name="connsiteY25" fmla="*/ 7073 h 545235"/>
              <a:gd name="connsiteX26" fmla="*/ 1140619 w 1955007"/>
              <a:gd name="connsiteY26" fmla="*/ 30885 h 545235"/>
              <a:gd name="connsiteX27" fmla="*/ 1173957 w 1955007"/>
              <a:gd name="connsiteY27" fmla="*/ 68986 h 545235"/>
              <a:gd name="connsiteX28" fmla="*/ 1195387 w 1955007"/>
              <a:gd name="connsiteY28" fmla="*/ 97561 h 545235"/>
              <a:gd name="connsiteX29" fmla="*/ 1223963 w 1955007"/>
              <a:gd name="connsiteY29" fmla="*/ 133279 h 545235"/>
              <a:gd name="connsiteX30" fmla="*/ 1243013 w 1955007"/>
              <a:gd name="connsiteY30" fmla="*/ 161854 h 545235"/>
              <a:gd name="connsiteX31" fmla="*/ 1273969 w 1955007"/>
              <a:gd name="connsiteY31" fmla="*/ 209479 h 545235"/>
              <a:gd name="connsiteX32" fmla="*/ 1302544 w 1955007"/>
              <a:gd name="connsiteY32" fmla="*/ 257104 h 545235"/>
              <a:gd name="connsiteX33" fmla="*/ 1321594 w 1955007"/>
              <a:gd name="connsiteY33" fmla="*/ 280917 h 545235"/>
              <a:gd name="connsiteX34" fmla="*/ 1350169 w 1955007"/>
              <a:gd name="connsiteY34" fmla="*/ 319017 h 545235"/>
              <a:gd name="connsiteX35" fmla="*/ 1440657 w 1955007"/>
              <a:gd name="connsiteY35" fmla="*/ 404742 h 545235"/>
              <a:gd name="connsiteX36" fmla="*/ 1476375 w 1955007"/>
              <a:gd name="connsiteY36" fmla="*/ 423792 h 545235"/>
              <a:gd name="connsiteX37" fmla="*/ 1554957 w 1955007"/>
              <a:gd name="connsiteY37" fmla="*/ 445223 h 545235"/>
              <a:gd name="connsiteX38" fmla="*/ 1657350 w 1955007"/>
              <a:gd name="connsiteY38" fmla="*/ 492848 h 545235"/>
              <a:gd name="connsiteX39" fmla="*/ 1719263 w 1955007"/>
              <a:gd name="connsiteY39" fmla="*/ 507135 h 545235"/>
              <a:gd name="connsiteX40" fmla="*/ 1809750 w 1955007"/>
              <a:gd name="connsiteY40" fmla="*/ 538092 h 545235"/>
              <a:gd name="connsiteX41" fmla="*/ 1864519 w 1955007"/>
              <a:gd name="connsiteY41" fmla="*/ 545235 h 545235"/>
              <a:gd name="connsiteX42" fmla="*/ 1874044 w 1955007"/>
              <a:gd name="connsiteY42" fmla="*/ 540473 h 545235"/>
              <a:gd name="connsiteX43" fmla="*/ 1928813 w 1955007"/>
              <a:gd name="connsiteY43" fmla="*/ 542854 h 545235"/>
              <a:gd name="connsiteX44" fmla="*/ 1955007 w 1955007"/>
              <a:gd name="connsiteY44" fmla="*/ 545235 h 545235"/>
              <a:gd name="connsiteX0" fmla="*/ 0 w 1955007"/>
              <a:gd name="connsiteY0" fmla="*/ 316635 h 545235"/>
              <a:gd name="connsiteX1" fmla="*/ 83344 w 1955007"/>
              <a:gd name="connsiteY1" fmla="*/ 319017 h 545235"/>
              <a:gd name="connsiteX2" fmla="*/ 123825 w 1955007"/>
              <a:gd name="connsiteY2" fmla="*/ 319017 h 545235"/>
              <a:gd name="connsiteX3" fmla="*/ 209550 w 1955007"/>
              <a:gd name="connsiteY3" fmla="*/ 314254 h 545235"/>
              <a:gd name="connsiteX4" fmla="*/ 290513 w 1955007"/>
              <a:gd name="connsiteY4" fmla="*/ 299967 h 545235"/>
              <a:gd name="connsiteX5" fmla="*/ 366713 w 1955007"/>
              <a:gd name="connsiteY5" fmla="*/ 280917 h 545235"/>
              <a:gd name="connsiteX6" fmla="*/ 402432 w 1955007"/>
              <a:gd name="connsiteY6" fmla="*/ 271392 h 545235"/>
              <a:gd name="connsiteX7" fmla="*/ 445294 w 1955007"/>
              <a:gd name="connsiteY7" fmla="*/ 271392 h 545235"/>
              <a:gd name="connsiteX8" fmla="*/ 488157 w 1955007"/>
              <a:gd name="connsiteY8" fmla="*/ 280917 h 545235"/>
              <a:gd name="connsiteX9" fmla="*/ 545307 w 1955007"/>
              <a:gd name="connsiteY9" fmla="*/ 290442 h 545235"/>
              <a:gd name="connsiteX10" fmla="*/ 566738 w 1955007"/>
              <a:gd name="connsiteY10" fmla="*/ 290442 h 545235"/>
              <a:gd name="connsiteX11" fmla="*/ 592932 w 1955007"/>
              <a:gd name="connsiteY11" fmla="*/ 295204 h 545235"/>
              <a:gd name="connsiteX12" fmla="*/ 595313 w 1955007"/>
              <a:gd name="connsiteY12" fmla="*/ 295204 h 545235"/>
              <a:gd name="connsiteX13" fmla="*/ 633412 w 1955007"/>
              <a:gd name="connsiteY13" fmla="*/ 285680 h 545235"/>
              <a:gd name="connsiteX14" fmla="*/ 683419 w 1955007"/>
              <a:gd name="connsiteY14" fmla="*/ 257104 h 545235"/>
              <a:gd name="connsiteX15" fmla="*/ 704850 w 1955007"/>
              <a:gd name="connsiteY15" fmla="*/ 235672 h 545235"/>
              <a:gd name="connsiteX16" fmla="*/ 742951 w 1955007"/>
              <a:gd name="connsiteY16" fmla="*/ 207096 h 545235"/>
              <a:gd name="connsiteX17" fmla="*/ 769144 w 1955007"/>
              <a:gd name="connsiteY17" fmla="*/ 188047 h 545235"/>
              <a:gd name="connsiteX18" fmla="*/ 831056 w 1955007"/>
              <a:gd name="connsiteY18" fmla="*/ 130898 h 545235"/>
              <a:gd name="connsiteX19" fmla="*/ 876299 w 1955007"/>
              <a:gd name="connsiteY19" fmla="*/ 85654 h 545235"/>
              <a:gd name="connsiteX20" fmla="*/ 933450 w 1955007"/>
              <a:gd name="connsiteY20" fmla="*/ 45172 h 545235"/>
              <a:gd name="connsiteX21" fmla="*/ 962026 w 1955007"/>
              <a:gd name="connsiteY21" fmla="*/ 28505 h 545235"/>
              <a:gd name="connsiteX22" fmla="*/ 1004888 w 1955007"/>
              <a:gd name="connsiteY22" fmla="*/ 14217 h 545235"/>
              <a:gd name="connsiteX23" fmla="*/ 1057276 w 1955007"/>
              <a:gd name="connsiteY23" fmla="*/ 2311 h 545235"/>
              <a:gd name="connsiteX24" fmla="*/ 1095375 w 1955007"/>
              <a:gd name="connsiteY24" fmla="*/ 16598 h 545235"/>
              <a:gd name="connsiteX25" fmla="*/ 1119188 w 1955007"/>
              <a:gd name="connsiteY25" fmla="*/ 30886 h 545235"/>
              <a:gd name="connsiteX26" fmla="*/ 1140619 w 1955007"/>
              <a:gd name="connsiteY26" fmla="*/ 30885 h 545235"/>
              <a:gd name="connsiteX27" fmla="*/ 1173957 w 1955007"/>
              <a:gd name="connsiteY27" fmla="*/ 68986 h 545235"/>
              <a:gd name="connsiteX28" fmla="*/ 1195387 w 1955007"/>
              <a:gd name="connsiteY28" fmla="*/ 97561 h 545235"/>
              <a:gd name="connsiteX29" fmla="*/ 1223963 w 1955007"/>
              <a:gd name="connsiteY29" fmla="*/ 133279 h 545235"/>
              <a:gd name="connsiteX30" fmla="*/ 1243013 w 1955007"/>
              <a:gd name="connsiteY30" fmla="*/ 161854 h 545235"/>
              <a:gd name="connsiteX31" fmla="*/ 1273969 w 1955007"/>
              <a:gd name="connsiteY31" fmla="*/ 209479 h 545235"/>
              <a:gd name="connsiteX32" fmla="*/ 1302544 w 1955007"/>
              <a:gd name="connsiteY32" fmla="*/ 257104 h 545235"/>
              <a:gd name="connsiteX33" fmla="*/ 1321594 w 1955007"/>
              <a:gd name="connsiteY33" fmla="*/ 280917 h 545235"/>
              <a:gd name="connsiteX34" fmla="*/ 1350169 w 1955007"/>
              <a:gd name="connsiteY34" fmla="*/ 319017 h 545235"/>
              <a:gd name="connsiteX35" fmla="*/ 1440657 w 1955007"/>
              <a:gd name="connsiteY35" fmla="*/ 404742 h 545235"/>
              <a:gd name="connsiteX36" fmla="*/ 1476375 w 1955007"/>
              <a:gd name="connsiteY36" fmla="*/ 423792 h 545235"/>
              <a:gd name="connsiteX37" fmla="*/ 1554957 w 1955007"/>
              <a:gd name="connsiteY37" fmla="*/ 445223 h 545235"/>
              <a:gd name="connsiteX38" fmla="*/ 1657350 w 1955007"/>
              <a:gd name="connsiteY38" fmla="*/ 492848 h 545235"/>
              <a:gd name="connsiteX39" fmla="*/ 1719263 w 1955007"/>
              <a:gd name="connsiteY39" fmla="*/ 507135 h 545235"/>
              <a:gd name="connsiteX40" fmla="*/ 1809750 w 1955007"/>
              <a:gd name="connsiteY40" fmla="*/ 538092 h 545235"/>
              <a:gd name="connsiteX41" fmla="*/ 1864519 w 1955007"/>
              <a:gd name="connsiteY41" fmla="*/ 545235 h 545235"/>
              <a:gd name="connsiteX42" fmla="*/ 1874044 w 1955007"/>
              <a:gd name="connsiteY42" fmla="*/ 540473 h 545235"/>
              <a:gd name="connsiteX43" fmla="*/ 1928813 w 1955007"/>
              <a:gd name="connsiteY43" fmla="*/ 542854 h 545235"/>
              <a:gd name="connsiteX44" fmla="*/ 1955007 w 1955007"/>
              <a:gd name="connsiteY44" fmla="*/ 545235 h 545235"/>
              <a:gd name="connsiteX0" fmla="*/ 0 w 1955007"/>
              <a:gd name="connsiteY0" fmla="*/ 316635 h 545235"/>
              <a:gd name="connsiteX1" fmla="*/ 83344 w 1955007"/>
              <a:gd name="connsiteY1" fmla="*/ 319017 h 545235"/>
              <a:gd name="connsiteX2" fmla="*/ 123825 w 1955007"/>
              <a:gd name="connsiteY2" fmla="*/ 319017 h 545235"/>
              <a:gd name="connsiteX3" fmla="*/ 209550 w 1955007"/>
              <a:gd name="connsiteY3" fmla="*/ 314254 h 545235"/>
              <a:gd name="connsiteX4" fmla="*/ 290513 w 1955007"/>
              <a:gd name="connsiteY4" fmla="*/ 299967 h 545235"/>
              <a:gd name="connsiteX5" fmla="*/ 366713 w 1955007"/>
              <a:gd name="connsiteY5" fmla="*/ 280917 h 545235"/>
              <a:gd name="connsiteX6" fmla="*/ 402432 w 1955007"/>
              <a:gd name="connsiteY6" fmla="*/ 271392 h 545235"/>
              <a:gd name="connsiteX7" fmla="*/ 445294 w 1955007"/>
              <a:gd name="connsiteY7" fmla="*/ 271392 h 545235"/>
              <a:gd name="connsiteX8" fmla="*/ 488157 w 1955007"/>
              <a:gd name="connsiteY8" fmla="*/ 280917 h 545235"/>
              <a:gd name="connsiteX9" fmla="*/ 545307 w 1955007"/>
              <a:gd name="connsiteY9" fmla="*/ 290442 h 545235"/>
              <a:gd name="connsiteX10" fmla="*/ 566738 w 1955007"/>
              <a:gd name="connsiteY10" fmla="*/ 290442 h 545235"/>
              <a:gd name="connsiteX11" fmla="*/ 592932 w 1955007"/>
              <a:gd name="connsiteY11" fmla="*/ 295204 h 545235"/>
              <a:gd name="connsiteX12" fmla="*/ 595313 w 1955007"/>
              <a:gd name="connsiteY12" fmla="*/ 295204 h 545235"/>
              <a:gd name="connsiteX13" fmla="*/ 633412 w 1955007"/>
              <a:gd name="connsiteY13" fmla="*/ 285680 h 545235"/>
              <a:gd name="connsiteX14" fmla="*/ 683419 w 1955007"/>
              <a:gd name="connsiteY14" fmla="*/ 257104 h 545235"/>
              <a:gd name="connsiteX15" fmla="*/ 704850 w 1955007"/>
              <a:gd name="connsiteY15" fmla="*/ 235672 h 545235"/>
              <a:gd name="connsiteX16" fmla="*/ 742951 w 1955007"/>
              <a:gd name="connsiteY16" fmla="*/ 207096 h 545235"/>
              <a:gd name="connsiteX17" fmla="*/ 769144 w 1955007"/>
              <a:gd name="connsiteY17" fmla="*/ 188047 h 545235"/>
              <a:gd name="connsiteX18" fmla="*/ 831056 w 1955007"/>
              <a:gd name="connsiteY18" fmla="*/ 130898 h 545235"/>
              <a:gd name="connsiteX19" fmla="*/ 876299 w 1955007"/>
              <a:gd name="connsiteY19" fmla="*/ 85654 h 545235"/>
              <a:gd name="connsiteX20" fmla="*/ 933450 w 1955007"/>
              <a:gd name="connsiteY20" fmla="*/ 45172 h 545235"/>
              <a:gd name="connsiteX21" fmla="*/ 962026 w 1955007"/>
              <a:gd name="connsiteY21" fmla="*/ 28505 h 545235"/>
              <a:gd name="connsiteX22" fmla="*/ 1004888 w 1955007"/>
              <a:gd name="connsiteY22" fmla="*/ 14217 h 545235"/>
              <a:gd name="connsiteX23" fmla="*/ 1057276 w 1955007"/>
              <a:gd name="connsiteY23" fmla="*/ 2311 h 545235"/>
              <a:gd name="connsiteX24" fmla="*/ 1095375 w 1955007"/>
              <a:gd name="connsiteY24" fmla="*/ 16598 h 545235"/>
              <a:gd name="connsiteX25" fmla="*/ 1119188 w 1955007"/>
              <a:gd name="connsiteY25" fmla="*/ 30886 h 545235"/>
              <a:gd name="connsiteX26" fmla="*/ 1150144 w 1955007"/>
              <a:gd name="connsiteY26" fmla="*/ 64222 h 545235"/>
              <a:gd name="connsiteX27" fmla="*/ 1173957 w 1955007"/>
              <a:gd name="connsiteY27" fmla="*/ 68986 h 545235"/>
              <a:gd name="connsiteX28" fmla="*/ 1195387 w 1955007"/>
              <a:gd name="connsiteY28" fmla="*/ 97561 h 545235"/>
              <a:gd name="connsiteX29" fmla="*/ 1223963 w 1955007"/>
              <a:gd name="connsiteY29" fmla="*/ 133279 h 545235"/>
              <a:gd name="connsiteX30" fmla="*/ 1243013 w 1955007"/>
              <a:gd name="connsiteY30" fmla="*/ 161854 h 545235"/>
              <a:gd name="connsiteX31" fmla="*/ 1273969 w 1955007"/>
              <a:gd name="connsiteY31" fmla="*/ 209479 h 545235"/>
              <a:gd name="connsiteX32" fmla="*/ 1302544 w 1955007"/>
              <a:gd name="connsiteY32" fmla="*/ 257104 h 545235"/>
              <a:gd name="connsiteX33" fmla="*/ 1321594 w 1955007"/>
              <a:gd name="connsiteY33" fmla="*/ 280917 h 545235"/>
              <a:gd name="connsiteX34" fmla="*/ 1350169 w 1955007"/>
              <a:gd name="connsiteY34" fmla="*/ 319017 h 545235"/>
              <a:gd name="connsiteX35" fmla="*/ 1440657 w 1955007"/>
              <a:gd name="connsiteY35" fmla="*/ 404742 h 545235"/>
              <a:gd name="connsiteX36" fmla="*/ 1476375 w 1955007"/>
              <a:gd name="connsiteY36" fmla="*/ 423792 h 545235"/>
              <a:gd name="connsiteX37" fmla="*/ 1554957 w 1955007"/>
              <a:gd name="connsiteY37" fmla="*/ 445223 h 545235"/>
              <a:gd name="connsiteX38" fmla="*/ 1657350 w 1955007"/>
              <a:gd name="connsiteY38" fmla="*/ 492848 h 545235"/>
              <a:gd name="connsiteX39" fmla="*/ 1719263 w 1955007"/>
              <a:gd name="connsiteY39" fmla="*/ 507135 h 545235"/>
              <a:gd name="connsiteX40" fmla="*/ 1809750 w 1955007"/>
              <a:gd name="connsiteY40" fmla="*/ 538092 h 545235"/>
              <a:gd name="connsiteX41" fmla="*/ 1864519 w 1955007"/>
              <a:gd name="connsiteY41" fmla="*/ 545235 h 545235"/>
              <a:gd name="connsiteX42" fmla="*/ 1874044 w 1955007"/>
              <a:gd name="connsiteY42" fmla="*/ 540473 h 545235"/>
              <a:gd name="connsiteX43" fmla="*/ 1928813 w 1955007"/>
              <a:gd name="connsiteY43" fmla="*/ 542854 h 545235"/>
              <a:gd name="connsiteX44" fmla="*/ 1955007 w 1955007"/>
              <a:gd name="connsiteY44" fmla="*/ 545235 h 545235"/>
              <a:gd name="connsiteX0" fmla="*/ 0 w 1955007"/>
              <a:gd name="connsiteY0" fmla="*/ 316635 h 545235"/>
              <a:gd name="connsiteX1" fmla="*/ 83344 w 1955007"/>
              <a:gd name="connsiteY1" fmla="*/ 319017 h 545235"/>
              <a:gd name="connsiteX2" fmla="*/ 123825 w 1955007"/>
              <a:gd name="connsiteY2" fmla="*/ 319017 h 545235"/>
              <a:gd name="connsiteX3" fmla="*/ 209550 w 1955007"/>
              <a:gd name="connsiteY3" fmla="*/ 314254 h 545235"/>
              <a:gd name="connsiteX4" fmla="*/ 290513 w 1955007"/>
              <a:gd name="connsiteY4" fmla="*/ 299967 h 545235"/>
              <a:gd name="connsiteX5" fmla="*/ 366713 w 1955007"/>
              <a:gd name="connsiteY5" fmla="*/ 280917 h 545235"/>
              <a:gd name="connsiteX6" fmla="*/ 402432 w 1955007"/>
              <a:gd name="connsiteY6" fmla="*/ 271392 h 545235"/>
              <a:gd name="connsiteX7" fmla="*/ 445294 w 1955007"/>
              <a:gd name="connsiteY7" fmla="*/ 271392 h 545235"/>
              <a:gd name="connsiteX8" fmla="*/ 488157 w 1955007"/>
              <a:gd name="connsiteY8" fmla="*/ 280917 h 545235"/>
              <a:gd name="connsiteX9" fmla="*/ 545307 w 1955007"/>
              <a:gd name="connsiteY9" fmla="*/ 290442 h 545235"/>
              <a:gd name="connsiteX10" fmla="*/ 566738 w 1955007"/>
              <a:gd name="connsiteY10" fmla="*/ 290442 h 545235"/>
              <a:gd name="connsiteX11" fmla="*/ 592932 w 1955007"/>
              <a:gd name="connsiteY11" fmla="*/ 295204 h 545235"/>
              <a:gd name="connsiteX12" fmla="*/ 595313 w 1955007"/>
              <a:gd name="connsiteY12" fmla="*/ 295204 h 545235"/>
              <a:gd name="connsiteX13" fmla="*/ 633412 w 1955007"/>
              <a:gd name="connsiteY13" fmla="*/ 285680 h 545235"/>
              <a:gd name="connsiteX14" fmla="*/ 683419 w 1955007"/>
              <a:gd name="connsiteY14" fmla="*/ 257104 h 545235"/>
              <a:gd name="connsiteX15" fmla="*/ 704850 w 1955007"/>
              <a:gd name="connsiteY15" fmla="*/ 235672 h 545235"/>
              <a:gd name="connsiteX16" fmla="*/ 742951 w 1955007"/>
              <a:gd name="connsiteY16" fmla="*/ 207096 h 545235"/>
              <a:gd name="connsiteX17" fmla="*/ 769144 w 1955007"/>
              <a:gd name="connsiteY17" fmla="*/ 188047 h 545235"/>
              <a:gd name="connsiteX18" fmla="*/ 831056 w 1955007"/>
              <a:gd name="connsiteY18" fmla="*/ 130898 h 545235"/>
              <a:gd name="connsiteX19" fmla="*/ 876299 w 1955007"/>
              <a:gd name="connsiteY19" fmla="*/ 85654 h 545235"/>
              <a:gd name="connsiteX20" fmla="*/ 933450 w 1955007"/>
              <a:gd name="connsiteY20" fmla="*/ 45172 h 545235"/>
              <a:gd name="connsiteX21" fmla="*/ 962026 w 1955007"/>
              <a:gd name="connsiteY21" fmla="*/ 28505 h 545235"/>
              <a:gd name="connsiteX22" fmla="*/ 1004888 w 1955007"/>
              <a:gd name="connsiteY22" fmla="*/ 14217 h 545235"/>
              <a:gd name="connsiteX23" fmla="*/ 1057276 w 1955007"/>
              <a:gd name="connsiteY23" fmla="*/ 2311 h 545235"/>
              <a:gd name="connsiteX24" fmla="*/ 1095375 w 1955007"/>
              <a:gd name="connsiteY24" fmla="*/ 16598 h 545235"/>
              <a:gd name="connsiteX25" fmla="*/ 1119188 w 1955007"/>
              <a:gd name="connsiteY25" fmla="*/ 30886 h 545235"/>
              <a:gd name="connsiteX26" fmla="*/ 1150144 w 1955007"/>
              <a:gd name="connsiteY26" fmla="*/ 64222 h 545235"/>
              <a:gd name="connsiteX27" fmla="*/ 1190625 w 1955007"/>
              <a:gd name="connsiteY27" fmla="*/ 102324 h 545235"/>
              <a:gd name="connsiteX28" fmla="*/ 1195387 w 1955007"/>
              <a:gd name="connsiteY28" fmla="*/ 97561 h 545235"/>
              <a:gd name="connsiteX29" fmla="*/ 1223963 w 1955007"/>
              <a:gd name="connsiteY29" fmla="*/ 133279 h 545235"/>
              <a:gd name="connsiteX30" fmla="*/ 1243013 w 1955007"/>
              <a:gd name="connsiteY30" fmla="*/ 161854 h 545235"/>
              <a:gd name="connsiteX31" fmla="*/ 1273969 w 1955007"/>
              <a:gd name="connsiteY31" fmla="*/ 209479 h 545235"/>
              <a:gd name="connsiteX32" fmla="*/ 1302544 w 1955007"/>
              <a:gd name="connsiteY32" fmla="*/ 257104 h 545235"/>
              <a:gd name="connsiteX33" fmla="*/ 1321594 w 1955007"/>
              <a:gd name="connsiteY33" fmla="*/ 280917 h 545235"/>
              <a:gd name="connsiteX34" fmla="*/ 1350169 w 1955007"/>
              <a:gd name="connsiteY34" fmla="*/ 319017 h 545235"/>
              <a:gd name="connsiteX35" fmla="*/ 1440657 w 1955007"/>
              <a:gd name="connsiteY35" fmla="*/ 404742 h 545235"/>
              <a:gd name="connsiteX36" fmla="*/ 1476375 w 1955007"/>
              <a:gd name="connsiteY36" fmla="*/ 423792 h 545235"/>
              <a:gd name="connsiteX37" fmla="*/ 1554957 w 1955007"/>
              <a:gd name="connsiteY37" fmla="*/ 445223 h 545235"/>
              <a:gd name="connsiteX38" fmla="*/ 1657350 w 1955007"/>
              <a:gd name="connsiteY38" fmla="*/ 492848 h 545235"/>
              <a:gd name="connsiteX39" fmla="*/ 1719263 w 1955007"/>
              <a:gd name="connsiteY39" fmla="*/ 507135 h 545235"/>
              <a:gd name="connsiteX40" fmla="*/ 1809750 w 1955007"/>
              <a:gd name="connsiteY40" fmla="*/ 538092 h 545235"/>
              <a:gd name="connsiteX41" fmla="*/ 1864519 w 1955007"/>
              <a:gd name="connsiteY41" fmla="*/ 545235 h 545235"/>
              <a:gd name="connsiteX42" fmla="*/ 1874044 w 1955007"/>
              <a:gd name="connsiteY42" fmla="*/ 540473 h 545235"/>
              <a:gd name="connsiteX43" fmla="*/ 1928813 w 1955007"/>
              <a:gd name="connsiteY43" fmla="*/ 542854 h 545235"/>
              <a:gd name="connsiteX44" fmla="*/ 1955007 w 1955007"/>
              <a:gd name="connsiteY44" fmla="*/ 545235 h 545235"/>
              <a:gd name="connsiteX0" fmla="*/ 0 w 1955007"/>
              <a:gd name="connsiteY0" fmla="*/ 316635 h 545235"/>
              <a:gd name="connsiteX1" fmla="*/ 83344 w 1955007"/>
              <a:gd name="connsiteY1" fmla="*/ 319017 h 545235"/>
              <a:gd name="connsiteX2" fmla="*/ 123825 w 1955007"/>
              <a:gd name="connsiteY2" fmla="*/ 319017 h 545235"/>
              <a:gd name="connsiteX3" fmla="*/ 209550 w 1955007"/>
              <a:gd name="connsiteY3" fmla="*/ 314254 h 545235"/>
              <a:gd name="connsiteX4" fmla="*/ 290513 w 1955007"/>
              <a:gd name="connsiteY4" fmla="*/ 299967 h 545235"/>
              <a:gd name="connsiteX5" fmla="*/ 366713 w 1955007"/>
              <a:gd name="connsiteY5" fmla="*/ 280917 h 545235"/>
              <a:gd name="connsiteX6" fmla="*/ 402432 w 1955007"/>
              <a:gd name="connsiteY6" fmla="*/ 271392 h 545235"/>
              <a:gd name="connsiteX7" fmla="*/ 445294 w 1955007"/>
              <a:gd name="connsiteY7" fmla="*/ 271392 h 545235"/>
              <a:gd name="connsiteX8" fmla="*/ 488157 w 1955007"/>
              <a:gd name="connsiteY8" fmla="*/ 280917 h 545235"/>
              <a:gd name="connsiteX9" fmla="*/ 545307 w 1955007"/>
              <a:gd name="connsiteY9" fmla="*/ 290442 h 545235"/>
              <a:gd name="connsiteX10" fmla="*/ 566738 w 1955007"/>
              <a:gd name="connsiteY10" fmla="*/ 290442 h 545235"/>
              <a:gd name="connsiteX11" fmla="*/ 592932 w 1955007"/>
              <a:gd name="connsiteY11" fmla="*/ 295204 h 545235"/>
              <a:gd name="connsiteX12" fmla="*/ 595313 w 1955007"/>
              <a:gd name="connsiteY12" fmla="*/ 295204 h 545235"/>
              <a:gd name="connsiteX13" fmla="*/ 633412 w 1955007"/>
              <a:gd name="connsiteY13" fmla="*/ 285680 h 545235"/>
              <a:gd name="connsiteX14" fmla="*/ 683419 w 1955007"/>
              <a:gd name="connsiteY14" fmla="*/ 257104 h 545235"/>
              <a:gd name="connsiteX15" fmla="*/ 704850 w 1955007"/>
              <a:gd name="connsiteY15" fmla="*/ 235672 h 545235"/>
              <a:gd name="connsiteX16" fmla="*/ 742951 w 1955007"/>
              <a:gd name="connsiteY16" fmla="*/ 207096 h 545235"/>
              <a:gd name="connsiteX17" fmla="*/ 769144 w 1955007"/>
              <a:gd name="connsiteY17" fmla="*/ 188047 h 545235"/>
              <a:gd name="connsiteX18" fmla="*/ 831056 w 1955007"/>
              <a:gd name="connsiteY18" fmla="*/ 130898 h 545235"/>
              <a:gd name="connsiteX19" fmla="*/ 876299 w 1955007"/>
              <a:gd name="connsiteY19" fmla="*/ 85654 h 545235"/>
              <a:gd name="connsiteX20" fmla="*/ 933450 w 1955007"/>
              <a:gd name="connsiteY20" fmla="*/ 45172 h 545235"/>
              <a:gd name="connsiteX21" fmla="*/ 962026 w 1955007"/>
              <a:gd name="connsiteY21" fmla="*/ 28505 h 545235"/>
              <a:gd name="connsiteX22" fmla="*/ 1004888 w 1955007"/>
              <a:gd name="connsiteY22" fmla="*/ 14217 h 545235"/>
              <a:gd name="connsiteX23" fmla="*/ 1057276 w 1955007"/>
              <a:gd name="connsiteY23" fmla="*/ 2311 h 545235"/>
              <a:gd name="connsiteX24" fmla="*/ 1095375 w 1955007"/>
              <a:gd name="connsiteY24" fmla="*/ 16598 h 545235"/>
              <a:gd name="connsiteX25" fmla="*/ 1119188 w 1955007"/>
              <a:gd name="connsiteY25" fmla="*/ 30886 h 545235"/>
              <a:gd name="connsiteX26" fmla="*/ 1150144 w 1955007"/>
              <a:gd name="connsiteY26" fmla="*/ 64222 h 545235"/>
              <a:gd name="connsiteX27" fmla="*/ 1190625 w 1955007"/>
              <a:gd name="connsiteY27" fmla="*/ 102324 h 545235"/>
              <a:gd name="connsiteX28" fmla="*/ 1223963 w 1955007"/>
              <a:gd name="connsiteY28" fmla="*/ 133279 h 545235"/>
              <a:gd name="connsiteX29" fmla="*/ 1243013 w 1955007"/>
              <a:gd name="connsiteY29" fmla="*/ 161854 h 545235"/>
              <a:gd name="connsiteX30" fmla="*/ 1273969 w 1955007"/>
              <a:gd name="connsiteY30" fmla="*/ 209479 h 545235"/>
              <a:gd name="connsiteX31" fmla="*/ 1302544 w 1955007"/>
              <a:gd name="connsiteY31" fmla="*/ 257104 h 545235"/>
              <a:gd name="connsiteX32" fmla="*/ 1321594 w 1955007"/>
              <a:gd name="connsiteY32" fmla="*/ 280917 h 545235"/>
              <a:gd name="connsiteX33" fmla="*/ 1350169 w 1955007"/>
              <a:gd name="connsiteY33" fmla="*/ 319017 h 545235"/>
              <a:gd name="connsiteX34" fmla="*/ 1440657 w 1955007"/>
              <a:gd name="connsiteY34" fmla="*/ 404742 h 545235"/>
              <a:gd name="connsiteX35" fmla="*/ 1476375 w 1955007"/>
              <a:gd name="connsiteY35" fmla="*/ 423792 h 545235"/>
              <a:gd name="connsiteX36" fmla="*/ 1554957 w 1955007"/>
              <a:gd name="connsiteY36" fmla="*/ 445223 h 545235"/>
              <a:gd name="connsiteX37" fmla="*/ 1657350 w 1955007"/>
              <a:gd name="connsiteY37" fmla="*/ 492848 h 545235"/>
              <a:gd name="connsiteX38" fmla="*/ 1719263 w 1955007"/>
              <a:gd name="connsiteY38" fmla="*/ 507135 h 545235"/>
              <a:gd name="connsiteX39" fmla="*/ 1809750 w 1955007"/>
              <a:gd name="connsiteY39" fmla="*/ 538092 h 545235"/>
              <a:gd name="connsiteX40" fmla="*/ 1864519 w 1955007"/>
              <a:gd name="connsiteY40" fmla="*/ 545235 h 545235"/>
              <a:gd name="connsiteX41" fmla="*/ 1874044 w 1955007"/>
              <a:gd name="connsiteY41" fmla="*/ 540473 h 545235"/>
              <a:gd name="connsiteX42" fmla="*/ 1928813 w 1955007"/>
              <a:gd name="connsiteY42" fmla="*/ 542854 h 545235"/>
              <a:gd name="connsiteX43" fmla="*/ 1955007 w 1955007"/>
              <a:gd name="connsiteY43" fmla="*/ 545235 h 545235"/>
              <a:gd name="connsiteX0" fmla="*/ 0 w 1955007"/>
              <a:gd name="connsiteY0" fmla="*/ 307995 h 536595"/>
              <a:gd name="connsiteX1" fmla="*/ 83344 w 1955007"/>
              <a:gd name="connsiteY1" fmla="*/ 310377 h 536595"/>
              <a:gd name="connsiteX2" fmla="*/ 123825 w 1955007"/>
              <a:gd name="connsiteY2" fmla="*/ 310377 h 536595"/>
              <a:gd name="connsiteX3" fmla="*/ 209550 w 1955007"/>
              <a:gd name="connsiteY3" fmla="*/ 305614 h 536595"/>
              <a:gd name="connsiteX4" fmla="*/ 290513 w 1955007"/>
              <a:gd name="connsiteY4" fmla="*/ 291327 h 536595"/>
              <a:gd name="connsiteX5" fmla="*/ 366713 w 1955007"/>
              <a:gd name="connsiteY5" fmla="*/ 272277 h 536595"/>
              <a:gd name="connsiteX6" fmla="*/ 402432 w 1955007"/>
              <a:gd name="connsiteY6" fmla="*/ 262752 h 536595"/>
              <a:gd name="connsiteX7" fmla="*/ 445294 w 1955007"/>
              <a:gd name="connsiteY7" fmla="*/ 262752 h 536595"/>
              <a:gd name="connsiteX8" fmla="*/ 488157 w 1955007"/>
              <a:gd name="connsiteY8" fmla="*/ 272277 h 536595"/>
              <a:gd name="connsiteX9" fmla="*/ 545307 w 1955007"/>
              <a:gd name="connsiteY9" fmla="*/ 281802 h 536595"/>
              <a:gd name="connsiteX10" fmla="*/ 566738 w 1955007"/>
              <a:gd name="connsiteY10" fmla="*/ 281802 h 536595"/>
              <a:gd name="connsiteX11" fmla="*/ 592932 w 1955007"/>
              <a:gd name="connsiteY11" fmla="*/ 286564 h 536595"/>
              <a:gd name="connsiteX12" fmla="*/ 595313 w 1955007"/>
              <a:gd name="connsiteY12" fmla="*/ 286564 h 536595"/>
              <a:gd name="connsiteX13" fmla="*/ 633412 w 1955007"/>
              <a:gd name="connsiteY13" fmla="*/ 277040 h 536595"/>
              <a:gd name="connsiteX14" fmla="*/ 683419 w 1955007"/>
              <a:gd name="connsiteY14" fmla="*/ 248464 h 536595"/>
              <a:gd name="connsiteX15" fmla="*/ 704850 w 1955007"/>
              <a:gd name="connsiteY15" fmla="*/ 227032 h 536595"/>
              <a:gd name="connsiteX16" fmla="*/ 742951 w 1955007"/>
              <a:gd name="connsiteY16" fmla="*/ 198456 h 536595"/>
              <a:gd name="connsiteX17" fmla="*/ 769144 w 1955007"/>
              <a:gd name="connsiteY17" fmla="*/ 179407 h 536595"/>
              <a:gd name="connsiteX18" fmla="*/ 831056 w 1955007"/>
              <a:gd name="connsiteY18" fmla="*/ 122258 h 536595"/>
              <a:gd name="connsiteX19" fmla="*/ 876299 w 1955007"/>
              <a:gd name="connsiteY19" fmla="*/ 77014 h 536595"/>
              <a:gd name="connsiteX20" fmla="*/ 933450 w 1955007"/>
              <a:gd name="connsiteY20" fmla="*/ 36532 h 536595"/>
              <a:gd name="connsiteX21" fmla="*/ 962026 w 1955007"/>
              <a:gd name="connsiteY21" fmla="*/ 19865 h 536595"/>
              <a:gd name="connsiteX22" fmla="*/ 1004888 w 1955007"/>
              <a:gd name="connsiteY22" fmla="*/ 5577 h 536595"/>
              <a:gd name="connsiteX23" fmla="*/ 1057276 w 1955007"/>
              <a:gd name="connsiteY23" fmla="*/ 3196 h 536595"/>
              <a:gd name="connsiteX24" fmla="*/ 1095375 w 1955007"/>
              <a:gd name="connsiteY24" fmla="*/ 7958 h 536595"/>
              <a:gd name="connsiteX25" fmla="*/ 1119188 w 1955007"/>
              <a:gd name="connsiteY25" fmla="*/ 22246 h 536595"/>
              <a:gd name="connsiteX26" fmla="*/ 1150144 w 1955007"/>
              <a:gd name="connsiteY26" fmla="*/ 55582 h 536595"/>
              <a:gd name="connsiteX27" fmla="*/ 1190625 w 1955007"/>
              <a:gd name="connsiteY27" fmla="*/ 93684 h 536595"/>
              <a:gd name="connsiteX28" fmla="*/ 1223963 w 1955007"/>
              <a:gd name="connsiteY28" fmla="*/ 124639 h 536595"/>
              <a:gd name="connsiteX29" fmla="*/ 1243013 w 1955007"/>
              <a:gd name="connsiteY29" fmla="*/ 153214 h 536595"/>
              <a:gd name="connsiteX30" fmla="*/ 1273969 w 1955007"/>
              <a:gd name="connsiteY30" fmla="*/ 200839 h 536595"/>
              <a:gd name="connsiteX31" fmla="*/ 1302544 w 1955007"/>
              <a:gd name="connsiteY31" fmla="*/ 248464 h 536595"/>
              <a:gd name="connsiteX32" fmla="*/ 1321594 w 1955007"/>
              <a:gd name="connsiteY32" fmla="*/ 272277 h 536595"/>
              <a:gd name="connsiteX33" fmla="*/ 1350169 w 1955007"/>
              <a:gd name="connsiteY33" fmla="*/ 310377 h 536595"/>
              <a:gd name="connsiteX34" fmla="*/ 1440657 w 1955007"/>
              <a:gd name="connsiteY34" fmla="*/ 396102 h 536595"/>
              <a:gd name="connsiteX35" fmla="*/ 1476375 w 1955007"/>
              <a:gd name="connsiteY35" fmla="*/ 415152 h 536595"/>
              <a:gd name="connsiteX36" fmla="*/ 1554957 w 1955007"/>
              <a:gd name="connsiteY36" fmla="*/ 436583 h 536595"/>
              <a:gd name="connsiteX37" fmla="*/ 1657350 w 1955007"/>
              <a:gd name="connsiteY37" fmla="*/ 484208 h 536595"/>
              <a:gd name="connsiteX38" fmla="*/ 1719263 w 1955007"/>
              <a:gd name="connsiteY38" fmla="*/ 498495 h 536595"/>
              <a:gd name="connsiteX39" fmla="*/ 1809750 w 1955007"/>
              <a:gd name="connsiteY39" fmla="*/ 529452 h 536595"/>
              <a:gd name="connsiteX40" fmla="*/ 1864519 w 1955007"/>
              <a:gd name="connsiteY40" fmla="*/ 536595 h 536595"/>
              <a:gd name="connsiteX41" fmla="*/ 1874044 w 1955007"/>
              <a:gd name="connsiteY41" fmla="*/ 531833 h 536595"/>
              <a:gd name="connsiteX42" fmla="*/ 1928813 w 1955007"/>
              <a:gd name="connsiteY42" fmla="*/ 534214 h 536595"/>
              <a:gd name="connsiteX43" fmla="*/ 1955007 w 1955007"/>
              <a:gd name="connsiteY43" fmla="*/ 536595 h 536595"/>
              <a:gd name="connsiteX0" fmla="*/ 0 w 1955007"/>
              <a:gd name="connsiteY0" fmla="*/ 307110 h 535710"/>
              <a:gd name="connsiteX1" fmla="*/ 83344 w 1955007"/>
              <a:gd name="connsiteY1" fmla="*/ 309492 h 535710"/>
              <a:gd name="connsiteX2" fmla="*/ 123825 w 1955007"/>
              <a:gd name="connsiteY2" fmla="*/ 309492 h 535710"/>
              <a:gd name="connsiteX3" fmla="*/ 209550 w 1955007"/>
              <a:gd name="connsiteY3" fmla="*/ 304729 h 535710"/>
              <a:gd name="connsiteX4" fmla="*/ 290513 w 1955007"/>
              <a:gd name="connsiteY4" fmla="*/ 290442 h 535710"/>
              <a:gd name="connsiteX5" fmla="*/ 366713 w 1955007"/>
              <a:gd name="connsiteY5" fmla="*/ 271392 h 535710"/>
              <a:gd name="connsiteX6" fmla="*/ 402432 w 1955007"/>
              <a:gd name="connsiteY6" fmla="*/ 261867 h 535710"/>
              <a:gd name="connsiteX7" fmla="*/ 445294 w 1955007"/>
              <a:gd name="connsiteY7" fmla="*/ 261867 h 535710"/>
              <a:gd name="connsiteX8" fmla="*/ 488157 w 1955007"/>
              <a:gd name="connsiteY8" fmla="*/ 271392 h 535710"/>
              <a:gd name="connsiteX9" fmla="*/ 545307 w 1955007"/>
              <a:gd name="connsiteY9" fmla="*/ 280917 h 535710"/>
              <a:gd name="connsiteX10" fmla="*/ 566738 w 1955007"/>
              <a:gd name="connsiteY10" fmla="*/ 280917 h 535710"/>
              <a:gd name="connsiteX11" fmla="*/ 592932 w 1955007"/>
              <a:gd name="connsiteY11" fmla="*/ 285679 h 535710"/>
              <a:gd name="connsiteX12" fmla="*/ 595313 w 1955007"/>
              <a:gd name="connsiteY12" fmla="*/ 285679 h 535710"/>
              <a:gd name="connsiteX13" fmla="*/ 633412 w 1955007"/>
              <a:gd name="connsiteY13" fmla="*/ 276155 h 535710"/>
              <a:gd name="connsiteX14" fmla="*/ 683419 w 1955007"/>
              <a:gd name="connsiteY14" fmla="*/ 247579 h 535710"/>
              <a:gd name="connsiteX15" fmla="*/ 704850 w 1955007"/>
              <a:gd name="connsiteY15" fmla="*/ 226147 h 535710"/>
              <a:gd name="connsiteX16" fmla="*/ 742951 w 1955007"/>
              <a:gd name="connsiteY16" fmla="*/ 197571 h 535710"/>
              <a:gd name="connsiteX17" fmla="*/ 769144 w 1955007"/>
              <a:gd name="connsiteY17" fmla="*/ 178522 h 535710"/>
              <a:gd name="connsiteX18" fmla="*/ 831056 w 1955007"/>
              <a:gd name="connsiteY18" fmla="*/ 121373 h 535710"/>
              <a:gd name="connsiteX19" fmla="*/ 876299 w 1955007"/>
              <a:gd name="connsiteY19" fmla="*/ 76129 h 535710"/>
              <a:gd name="connsiteX20" fmla="*/ 933450 w 1955007"/>
              <a:gd name="connsiteY20" fmla="*/ 35647 h 535710"/>
              <a:gd name="connsiteX21" fmla="*/ 962026 w 1955007"/>
              <a:gd name="connsiteY21" fmla="*/ 18980 h 535710"/>
              <a:gd name="connsiteX22" fmla="*/ 1004888 w 1955007"/>
              <a:gd name="connsiteY22" fmla="*/ 4692 h 535710"/>
              <a:gd name="connsiteX23" fmla="*/ 1057276 w 1955007"/>
              <a:gd name="connsiteY23" fmla="*/ 2311 h 535710"/>
              <a:gd name="connsiteX24" fmla="*/ 1104900 w 1955007"/>
              <a:gd name="connsiteY24" fmla="*/ 16598 h 535710"/>
              <a:gd name="connsiteX25" fmla="*/ 1119188 w 1955007"/>
              <a:gd name="connsiteY25" fmla="*/ 21361 h 535710"/>
              <a:gd name="connsiteX26" fmla="*/ 1150144 w 1955007"/>
              <a:gd name="connsiteY26" fmla="*/ 54697 h 535710"/>
              <a:gd name="connsiteX27" fmla="*/ 1190625 w 1955007"/>
              <a:gd name="connsiteY27" fmla="*/ 92799 h 535710"/>
              <a:gd name="connsiteX28" fmla="*/ 1223963 w 1955007"/>
              <a:gd name="connsiteY28" fmla="*/ 123754 h 535710"/>
              <a:gd name="connsiteX29" fmla="*/ 1243013 w 1955007"/>
              <a:gd name="connsiteY29" fmla="*/ 152329 h 535710"/>
              <a:gd name="connsiteX30" fmla="*/ 1273969 w 1955007"/>
              <a:gd name="connsiteY30" fmla="*/ 199954 h 535710"/>
              <a:gd name="connsiteX31" fmla="*/ 1302544 w 1955007"/>
              <a:gd name="connsiteY31" fmla="*/ 247579 h 535710"/>
              <a:gd name="connsiteX32" fmla="*/ 1321594 w 1955007"/>
              <a:gd name="connsiteY32" fmla="*/ 271392 h 535710"/>
              <a:gd name="connsiteX33" fmla="*/ 1350169 w 1955007"/>
              <a:gd name="connsiteY33" fmla="*/ 309492 h 535710"/>
              <a:gd name="connsiteX34" fmla="*/ 1440657 w 1955007"/>
              <a:gd name="connsiteY34" fmla="*/ 395217 h 535710"/>
              <a:gd name="connsiteX35" fmla="*/ 1476375 w 1955007"/>
              <a:gd name="connsiteY35" fmla="*/ 414267 h 535710"/>
              <a:gd name="connsiteX36" fmla="*/ 1554957 w 1955007"/>
              <a:gd name="connsiteY36" fmla="*/ 435698 h 535710"/>
              <a:gd name="connsiteX37" fmla="*/ 1657350 w 1955007"/>
              <a:gd name="connsiteY37" fmla="*/ 483323 h 535710"/>
              <a:gd name="connsiteX38" fmla="*/ 1719263 w 1955007"/>
              <a:gd name="connsiteY38" fmla="*/ 497610 h 535710"/>
              <a:gd name="connsiteX39" fmla="*/ 1809750 w 1955007"/>
              <a:gd name="connsiteY39" fmla="*/ 528567 h 535710"/>
              <a:gd name="connsiteX40" fmla="*/ 1864519 w 1955007"/>
              <a:gd name="connsiteY40" fmla="*/ 535710 h 535710"/>
              <a:gd name="connsiteX41" fmla="*/ 1874044 w 1955007"/>
              <a:gd name="connsiteY41" fmla="*/ 530948 h 535710"/>
              <a:gd name="connsiteX42" fmla="*/ 1928813 w 1955007"/>
              <a:gd name="connsiteY42" fmla="*/ 533329 h 535710"/>
              <a:gd name="connsiteX43" fmla="*/ 1955007 w 1955007"/>
              <a:gd name="connsiteY43" fmla="*/ 535710 h 535710"/>
              <a:gd name="connsiteX0" fmla="*/ 0 w 1955007"/>
              <a:gd name="connsiteY0" fmla="*/ 307110 h 535710"/>
              <a:gd name="connsiteX1" fmla="*/ 83344 w 1955007"/>
              <a:gd name="connsiteY1" fmla="*/ 309492 h 535710"/>
              <a:gd name="connsiteX2" fmla="*/ 123825 w 1955007"/>
              <a:gd name="connsiteY2" fmla="*/ 309492 h 535710"/>
              <a:gd name="connsiteX3" fmla="*/ 209550 w 1955007"/>
              <a:gd name="connsiteY3" fmla="*/ 304729 h 535710"/>
              <a:gd name="connsiteX4" fmla="*/ 290513 w 1955007"/>
              <a:gd name="connsiteY4" fmla="*/ 290442 h 535710"/>
              <a:gd name="connsiteX5" fmla="*/ 366713 w 1955007"/>
              <a:gd name="connsiteY5" fmla="*/ 271392 h 535710"/>
              <a:gd name="connsiteX6" fmla="*/ 402432 w 1955007"/>
              <a:gd name="connsiteY6" fmla="*/ 261867 h 535710"/>
              <a:gd name="connsiteX7" fmla="*/ 445294 w 1955007"/>
              <a:gd name="connsiteY7" fmla="*/ 261867 h 535710"/>
              <a:gd name="connsiteX8" fmla="*/ 488157 w 1955007"/>
              <a:gd name="connsiteY8" fmla="*/ 271392 h 535710"/>
              <a:gd name="connsiteX9" fmla="*/ 545307 w 1955007"/>
              <a:gd name="connsiteY9" fmla="*/ 280917 h 535710"/>
              <a:gd name="connsiteX10" fmla="*/ 566738 w 1955007"/>
              <a:gd name="connsiteY10" fmla="*/ 280917 h 535710"/>
              <a:gd name="connsiteX11" fmla="*/ 592932 w 1955007"/>
              <a:gd name="connsiteY11" fmla="*/ 285679 h 535710"/>
              <a:gd name="connsiteX12" fmla="*/ 595313 w 1955007"/>
              <a:gd name="connsiteY12" fmla="*/ 285679 h 535710"/>
              <a:gd name="connsiteX13" fmla="*/ 633412 w 1955007"/>
              <a:gd name="connsiteY13" fmla="*/ 276155 h 535710"/>
              <a:gd name="connsiteX14" fmla="*/ 683419 w 1955007"/>
              <a:gd name="connsiteY14" fmla="*/ 247579 h 535710"/>
              <a:gd name="connsiteX15" fmla="*/ 704850 w 1955007"/>
              <a:gd name="connsiteY15" fmla="*/ 226147 h 535710"/>
              <a:gd name="connsiteX16" fmla="*/ 742951 w 1955007"/>
              <a:gd name="connsiteY16" fmla="*/ 197571 h 535710"/>
              <a:gd name="connsiteX17" fmla="*/ 769144 w 1955007"/>
              <a:gd name="connsiteY17" fmla="*/ 178522 h 535710"/>
              <a:gd name="connsiteX18" fmla="*/ 831056 w 1955007"/>
              <a:gd name="connsiteY18" fmla="*/ 121373 h 535710"/>
              <a:gd name="connsiteX19" fmla="*/ 876299 w 1955007"/>
              <a:gd name="connsiteY19" fmla="*/ 76129 h 535710"/>
              <a:gd name="connsiteX20" fmla="*/ 933450 w 1955007"/>
              <a:gd name="connsiteY20" fmla="*/ 35647 h 535710"/>
              <a:gd name="connsiteX21" fmla="*/ 962026 w 1955007"/>
              <a:gd name="connsiteY21" fmla="*/ 18980 h 535710"/>
              <a:gd name="connsiteX22" fmla="*/ 1004888 w 1955007"/>
              <a:gd name="connsiteY22" fmla="*/ 4692 h 535710"/>
              <a:gd name="connsiteX23" fmla="*/ 1057276 w 1955007"/>
              <a:gd name="connsiteY23" fmla="*/ 2311 h 535710"/>
              <a:gd name="connsiteX24" fmla="*/ 1104900 w 1955007"/>
              <a:gd name="connsiteY24" fmla="*/ 16598 h 535710"/>
              <a:gd name="connsiteX25" fmla="*/ 1150144 w 1955007"/>
              <a:gd name="connsiteY25" fmla="*/ 54697 h 535710"/>
              <a:gd name="connsiteX26" fmla="*/ 1190625 w 1955007"/>
              <a:gd name="connsiteY26" fmla="*/ 92799 h 535710"/>
              <a:gd name="connsiteX27" fmla="*/ 1223963 w 1955007"/>
              <a:gd name="connsiteY27" fmla="*/ 123754 h 535710"/>
              <a:gd name="connsiteX28" fmla="*/ 1243013 w 1955007"/>
              <a:gd name="connsiteY28" fmla="*/ 152329 h 535710"/>
              <a:gd name="connsiteX29" fmla="*/ 1273969 w 1955007"/>
              <a:gd name="connsiteY29" fmla="*/ 199954 h 535710"/>
              <a:gd name="connsiteX30" fmla="*/ 1302544 w 1955007"/>
              <a:gd name="connsiteY30" fmla="*/ 247579 h 535710"/>
              <a:gd name="connsiteX31" fmla="*/ 1321594 w 1955007"/>
              <a:gd name="connsiteY31" fmla="*/ 271392 h 535710"/>
              <a:gd name="connsiteX32" fmla="*/ 1350169 w 1955007"/>
              <a:gd name="connsiteY32" fmla="*/ 309492 h 535710"/>
              <a:gd name="connsiteX33" fmla="*/ 1440657 w 1955007"/>
              <a:gd name="connsiteY33" fmla="*/ 395217 h 535710"/>
              <a:gd name="connsiteX34" fmla="*/ 1476375 w 1955007"/>
              <a:gd name="connsiteY34" fmla="*/ 414267 h 535710"/>
              <a:gd name="connsiteX35" fmla="*/ 1554957 w 1955007"/>
              <a:gd name="connsiteY35" fmla="*/ 435698 h 535710"/>
              <a:gd name="connsiteX36" fmla="*/ 1657350 w 1955007"/>
              <a:gd name="connsiteY36" fmla="*/ 483323 h 535710"/>
              <a:gd name="connsiteX37" fmla="*/ 1719263 w 1955007"/>
              <a:gd name="connsiteY37" fmla="*/ 497610 h 535710"/>
              <a:gd name="connsiteX38" fmla="*/ 1809750 w 1955007"/>
              <a:gd name="connsiteY38" fmla="*/ 528567 h 535710"/>
              <a:gd name="connsiteX39" fmla="*/ 1864519 w 1955007"/>
              <a:gd name="connsiteY39" fmla="*/ 535710 h 535710"/>
              <a:gd name="connsiteX40" fmla="*/ 1874044 w 1955007"/>
              <a:gd name="connsiteY40" fmla="*/ 530948 h 535710"/>
              <a:gd name="connsiteX41" fmla="*/ 1928813 w 1955007"/>
              <a:gd name="connsiteY41" fmla="*/ 533329 h 535710"/>
              <a:gd name="connsiteX42" fmla="*/ 1955007 w 1955007"/>
              <a:gd name="connsiteY42" fmla="*/ 535710 h 535710"/>
              <a:gd name="connsiteX0" fmla="*/ 0 w 1955007"/>
              <a:gd name="connsiteY0" fmla="*/ 307110 h 535710"/>
              <a:gd name="connsiteX1" fmla="*/ 83344 w 1955007"/>
              <a:gd name="connsiteY1" fmla="*/ 309492 h 535710"/>
              <a:gd name="connsiteX2" fmla="*/ 123825 w 1955007"/>
              <a:gd name="connsiteY2" fmla="*/ 309492 h 535710"/>
              <a:gd name="connsiteX3" fmla="*/ 209550 w 1955007"/>
              <a:gd name="connsiteY3" fmla="*/ 304729 h 535710"/>
              <a:gd name="connsiteX4" fmla="*/ 290513 w 1955007"/>
              <a:gd name="connsiteY4" fmla="*/ 290442 h 535710"/>
              <a:gd name="connsiteX5" fmla="*/ 366713 w 1955007"/>
              <a:gd name="connsiteY5" fmla="*/ 271392 h 535710"/>
              <a:gd name="connsiteX6" fmla="*/ 402432 w 1955007"/>
              <a:gd name="connsiteY6" fmla="*/ 261867 h 535710"/>
              <a:gd name="connsiteX7" fmla="*/ 445294 w 1955007"/>
              <a:gd name="connsiteY7" fmla="*/ 261867 h 535710"/>
              <a:gd name="connsiteX8" fmla="*/ 488157 w 1955007"/>
              <a:gd name="connsiteY8" fmla="*/ 271392 h 535710"/>
              <a:gd name="connsiteX9" fmla="*/ 545307 w 1955007"/>
              <a:gd name="connsiteY9" fmla="*/ 280917 h 535710"/>
              <a:gd name="connsiteX10" fmla="*/ 566738 w 1955007"/>
              <a:gd name="connsiteY10" fmla="*/ 280917 h 535710"/>
              <a:gd name="connsiteX11" fmla="*/ 592932 w 1955007"/>
              <a:gd name="connsiteY11" fmla="*/ 285679 h 535710"/>
              <a:gd name="connsiteX12" fmla="*/ 595313 w 1955007"/>
              <a:gd name="connsiteY12" fmla="*/ 285679 h 535710"/>
              <a:gd name="connsiteX13" fmla="*/ 633412 w 1955007"/>
              <a:gd name="connsiteY13" fmla="*/ 276155 h 535710"/>
              <a:gd name="connsiteX14" fmla="*/ 683419 w 1955007"/>
              <a:gd name="connsiteY14" fmla="*/ 247579 h 535710"/>
              <a:gd name="connsiteX15" fmla="*/ 704850 w 1955007"/>
              <a:gd name="connsiteY15" fmla="*/ 226147 h 535710"/>
              <a:gd name="connsiteX16" fmla="*/ 742951 w 1955007"/>
              <a:gd name="connsiteY16" fmla="*/ 197571 h 535710"/>
              <a:gd name="connsiteX17" fmla="*/ 769144 w 1955007"/>
              <a:gd name="connsiteY17" fmla="*/ 178522 h 535710"/>
              <a:gd name="connsiteX18" fmla="*/ 831056 w 1955007"/>
              <a:gd name="connsiteY18" fmla="*/ 121373 h 535710"/>
              <a:gd name="connsiteX19" fmla="*/ 876299 w 1955007"/>
              <a:gd name="connsiteY19" fmla="*/ 76129 h 535710"/>
              <a:gd name="connsiteX20" fmla="*/ 933450 w 1955007"/>
              <a:gd name="connsiteY20" fmla="*/ 35647 h 535710"/>
              <a:gd name="connsiteX21" fmla="*/ 962026 w 1955007"/>
              <a:gd name="connsiteY21" fmla="*/ 18980 h 535710"/>
              <a:gd name="connsiteX22" fmla="*/ 1004888 w 1955007"/>
              <a:gd name="connsiteY22" fmla="*/ 4692 h 535710"/>
              <a:gd name="connsiteX23" fmla="*/ 1057276 w 1955007"/>
              <a:gd name="connsiteY23" fmla="*/ 2311 h 535710"/>
              <a:gd name="connsiteX24" fmla="*/ 1104900 w 1955007"/>
              <a:gd name="connsiteY24" fmla="*/ 16598 h 535710"/>
              <a:gd name="connsiteX25" fmla="*/ 1157288 w 1955007"/>
              <a:gd name="connsiteY25" fmla="*/ 52316 h 535710"/>
              <a:gd name="connsiteX26" fmla="*/ 1190625 w 1955007"/>
              <a:gd name="connsiteY26" fmla="*/ 92799 h 535710"/>
              <a:gd name="connsiteX27" fmla="*/ 1223963 w 1955007"/>
              <a:gd name="connsiteY27" fmla="*/ 123754 h 535710"/>
              <a:gd name="connsiteX28" fmla="*/ 1243013 w 1955007"/>
              <a:gd name="connsiteY28" fmla="*/ 152329 h 535710"/>
              <a:gd name="connsiteX29" fmla="*/ 1273969 w 1955007"/>
              <a:gd name="connsiteY29" fmla="*/ 199954 h 535710"/>
              <a:gd name="connsiteX30" fmla="*/ 1302544 w 1955007"/>
              <a:gd name="connsiteY30" fmla="*/ 247579 h 535710"/>
              <a:gd name="connsiteX31" fmla="*/ 1321594 w 1955007"/>
              <a:gd name="connsiteY31" fmla="*/ 271392 h 535710"/>
              <a:gd name="connsiteX32" fmla="*/ 1350169 w 1955007"/>
              <a:gd name="connsiteY32" fmla="*/ 309492 h 535710"/>
              <a:gd name="connsiteX33" fmla="*/ 1440657 w 1955007"/>
              <a:gd name="connsiteY33" fmla="*/ 395217 h 535710"/>
              <a:gd name="connsiteX34" fmla="*/ 1476375 w 1955007"/>
              <a:gd name="connsiteY34" fmla="*/ 414267 h 535710"/>
              <a:gd name="connsiteX35" fmla="*/ 1554957 w 1955007"/>
              <a:gd name="connsiteY35" fmla="*/ 435698 h 535710"/>
              <a:gd name="connsiteX36" fmla="*/ 1657350 w 1955007"/>
              <a:gd name="connsiteY36" fmla="*/ 483323 h 535710"/>
              <a:gd name="connsiteX37" fmla="*/ 1719263 w 1955007"/>
              <a:gd name="connsiteY37" fmla="*/ 497610 h 535710"/>
              <a:gd name="connsiteX38" fmla="*/ 1809750 w 1955007"/>
              <a:gd name="connsiteY38" fmla="*/ 528567 h 535710"/>
              <a:gd name="connsiteX39" fmla="*/ 1864519 w 1955007"/>
              <a:gd name="connsiteY39" fmla="*/ 535710 h 535710"/>
              <a:gd name="connsiteX40" fmla="*/ 1874044 w 1955007"/>
              <a:gd name="connsiteY40" fmla="*/ 530948 h 535710"/>
              <a:gd name="connsiteX41" fmla="*/ 1928813 w 1955007"/>
              <a:gd name="connsiteY41" fmla="*/ 533329 h 535710"/>
              <a:gd name="connsiteX42" fmla="*/ 1955007 w 1955007"/>
              <a:gd name="connsiteY42" fmla="*/ 535710 h 535710"/>
              <a:gd name="connsiteX0" fmla="*/ 0 w 1955007"/>
              <a:gd name="connsiteY0" fmla="*/ 308333 h 536933"/>
              <a:gd name="connsiteX1" fmla="*/ 83344 w 1955007"/>
              <a:gd name="connsiteY1" fmla="*/ 310715 h 536933"/>
              <a:gd name="connsiteX2" fmla="*/ 123825 w 1955007"/>
              <a:gd name="connsiteY2" fmla="*/ 310715 h 536933"/>
              <a:gd name="connsiteX3" fmla="*/ 209550 w 1955007"/>
              <a:gd name="connsiteY3" fmla="*/ 305952 h 536933"/>
              <a:gd name="connsiteX4" fmla="*/ 290513 w 1955007"/>
              <a:gd name="connsiteY4" fmla="*/ 291665 h 536933"/>
              <a:gd name="connsiteX5" fmla="*/ 366713 w 1955007"/>
              <a:gd name="connsiteY5" fmla="*/ 272615 h 536933"/>
              <a:gd name="connsiteX6" fmla="*/ 402432 w 1955007"/>
              <a:gd name="connsiteY6" fmla="*/ 263090 h 536933"/>
              <a:gd name="connsiteX7" fmla="*/ 445294 w 1955007"/>
              <a:gd name="connsiteY7" fmla="*/ 263090 h 536933"/>
              <a:gd name="connsiteX8" fmla="*/ 488157 w 1955007"/>
              <a:gd name="connsiteY8" fmla="*/ 272615 h 536933"/>
              <a:gd name="connsiteX9" fmla="*/ 545307 w 1955007"/>
              <a:gd name="connsiteY9" fmla="*/ 282140 h 536933"/>
              <a:gd name="connsiteX10" fmla="*/ 566738 w 1955007"/>
              <a:gd name="connsiteY10" fmla="*/ 282140 h 536933"/>
              <a:gd name="connsiteX11" fmla="*/ 592932 w 1955007"/>
              <a:gd name="connsiteY11" fmla="*/ 286902 h 536933"/>
              <a:gd name="connsiteX12" fmla="*/ 595313 w 1955007"/>
              <a:gd name="connsiteY12" fmla="*/ 286902 h 536933"/>
              <a:gd name="connsiteX13" fmla="*/ 633412 w 1955007"/>
              <a:gd name="connsiteY13" fmla="*/ 277378 h 536933"/>
              <a:gd name="connsiteX14" fmla="*/ 683419 w 1955007"/>
              <a:gd name="connsiteY14" fmla="*/ 248802 h 536933"/>
              <a:gd name="connsiteX15" fmla="*/ 704850 w 1955007"/>
              <a:gd name="connsiteY15" fmla="*/ 227370 h 536933"/>
              <a:gd name="connsiteX16" fmla="*/ 742951 w 1955007"/>
              <a:gd name="connsiteY16" fmla="*/ 198794 h 536933"/>
              <a:gd name="connsiteX17" fmla="*/ 769144 w 1955007"/>
              <a:gd name="connsiteY17" fmla="*/ 179745 h 536933"/>
              <a:gd name="connsiteX18" fmla="*/ 831056 w 1955007"/>
              <a:gd name="connsiteY18" fmla="*/ 122596 h 536933"/>
              <a:gd name="connsiteX19" fmla="*/ 876299 w 1955007"/>
              <a:gd name="connsiteY19" fmla="*/ 77352 h 536933"/>
              <a:gd name="connsiteX20" fmla="*/ 933450 w 1955007"/>
              <a:gd name="connsiteY20" fmla="*/ 36870 h 536933"/>
              <a:gd name="connsiteX21" fmla="*/ 962026 w 1955007"/>
              <a:gd name="connsiteY21" fmla="*/ 20203 h 536933"/>
              <a:gd name="connsiteX22" fmla="*/ 1004888 w 1955007"/>
              <a:gd name="connsiteY22" fmla="*/ 5915 h 536933"/>
              <a:gd name="connsiteX23" fmla="*/ 1057276 w 1955007"/>
              <a:gd name="connsiteY23" fmla="*/ 3534 h 536933"/>
              <a:gd name="connsiteX24" fmla="*/ 1109662 w 1955007"/>
              <a:gd name="connsiteY24" fmla="*/ 5915 h 536933"/>
              <a:gd name="connsiteX25" fmla="*/ 1157288 w 1955007"/>
              <a:gd name="connsiteY25" fmla="*/ 53539 h 536933"/>
              <a:gd name="connsiteX26" fmla="*/ 1190625 w 1955007"/>
              <a:gd name="connsiteY26" fmla="*/ 94022 h 536933"/>
              <a:gd name="connsiteX27" fmla="*/ 1223963 w 1955007"/>
              <a:gd name="connsiteY27" fmla="*/ 124977 h 536933"/>
              <a:gd name="connsiteX28" fmla="*/ 1243013 w 1955007"/>
              <a:gd name="connsiteY28" fmla="*/ 153552 h 536933"/>
              <a:gd name="connsiteX29" fmla="*/ 1273969 w 1955007"/>
              <a:gd name="connsiteY29" fmla="*/ 201177 h 536933"/>
              <a:gd name="connsiteX30" fmla="*/ 1302544 w 1955007"/>
              <a:gd name="connsiteY30" fmla="*/ 248802 h 536933"/>
              <a:gd name="connsiteX31" fmla="*/ 1321594 w 1955007"/>
              <a:gd name="connsiteY31" fmla="*/ 272615 h 536933"/>
              <a:gd name="connsiteX32" fmla="*/ 1350169 w 1955007"/>
              <a:gd name="connsiteY32" fmla="*/ 310715 h 536933"/>
              <a:gd name="connsiteX33" fmla="*/ 1440657 w 1955007"/>
              <a:gd name="connsiteY33" fmla="*/ 396440 h 536933"/>
              <a:gd name="connsiteX34" fmla="*/ 1476375 w 1955007"/>
              <a:gd name="connsiteY34" fmla="*/ 415490 h 536933"/>
              <a:gd name="connsiteX35" fmla="*/ 1554957 w 1955007"/>
              <a:gd name="connsiteY35" fmla="*/ 436921 h 536933"/>
              <a:gd name="connsiteX36" fmla="*/ 1657350 w 1955007"/>
              <a:gd name="connsiteY36" fmla="*/ 484546 h 536933"/>
              <a:gd name="connsiteX37" fmla="*/ 1719263 w 1955007"/>
              <a:gd name="connsiteY37" fmla="*/ 498833 h 536933"/>
              <a:gd name="connsiteX38" fmla="*/ 1809750 w 1955007"/>
              <a:gd name="connsiteY38" fmla="*/ 529790 h 536933"/>
              <a:gd name="connsiteX39" fmla="*/ 1864519 w 1955007"/>
              <a:gd name="connsiteY39" fmla="*/ 536933 h 536933"/>
              <a:gd name="connsiteX40" fmla="*/ 1874044 w 1955007"/>
              <a:gd name="connsiteY40" fmla="*/ 532171 h 536933"/>
              <a:gd name="connsiteX41" fmla="*/ 1928813 w 1955007"/>
              <a:gd name="connsiteY41" fmla="*/ 534552 h 536933"/>
              <a:gd name="connsiteX42" fmla="*/ 1955007 w 1955007"/>
              <a:gd name="connsiteY42" fmla="*/ 536933 h 536933"/>
              <a:gd name="connsiteX0" fmla="*/ 0 w 1955007"/>
              <a:gd name="connsiteY0" fmla="*/ 307481 h 536081"/>
              <a:gd name="connsiteX1" fmla="*/ 83344 w 1955007"/>
              <a:gd name="connsiteY1" fmla="*/ 309863 h 536081"/>
              <a:gd name="connsiteX2" fmla="*/ 123825 w 1955007"/>
              <a:gd name="connsiteY2" fmla="*/ 309863 h 536081"/>
              <a:gd name="connsiteX3" fmla="*/ 209550 w 1955007"/>
              <a:gd name="connsiteY3" fmla="*/ 305100 h 536081"/>
              <a:gd name="connsiteX4" fmla="*/ 290513 w 1955007"/>
              <a:gd name="connsiteY4" fmla="*/ 290813 h 536081"/>
              <a:gd name="connsiteX5" fmla="*/ 366713 w 1955007"/>
              <a:gd name="connsiteY5" fmla="*/ 271763 h 536081"/>
              <a:gd name="connsiteX6" fmla="*/ 402432 w 1955007"/>
              <a:gd name="connsiteY6" fmla="*/ 262238 h 536081"/>
              <a:gd name="connsiteX7" fmla="*/ 445294 w 1955007"/>
              <a:gd name="connsiteY7" fmla="*/ 262238 h 536081"/>
              <a:gd name="connsiteX8" fmla="*/ 488157 w 1955007"/>
              <a:gd name="connsiteY8" fmla="*/ 271763 h 536081"/>
              <a:gd name="connsiteX9" fmla="*/ 545307 w 1955007"/>
              <a:gd name="connsiteY9" fmla="*/ 281288 h 536081"/>
              <a:gd name="connsiteX10" fmla="*/ 566738 w 1955007"/>
              <a:gd name="connsiteY10" fmla="*/ 281288 h 536081"/>
              <a:gd name="connsiteX11" fmla="*/ 592932 w 1955007"/>
              <a:gd name="connsiteY11" fmla="*/ 286050 h 536081"/>
              <a:gd name="connsiteX12" fmla="*/ 595313 w 1955007"/>
              <a:gd name="connsiteY12" fmla="*/ 286050 h 536081"/>
              <a:gd name="connsiteX13" fmla="*/ 633412 w 1955007"/>
              <a:gd name="connsiteY13" fmla="*/ 276526 h 536081"/>
              <a:gd name="connsiteX14" fmla="*/ 683419 w 1955007"/>
              <a:gd name="connsiteY14" fmla="*/ 247950 h 536081"/>
              <a:gd name="connsiteX15" fmla="*/ 704850 w 1955007"/>
              <a:gd name="connsiteY15" fmla="*/ 226518 h 536081"/>
              <a:gd name="connsiteX16" fmla="*/ 742951 w 1955007"/>
              <a:gd name="connsiteY16" fmla="*/ 197942 h 536081"/>
              <a:gd name="connsiteX17" fmla="*/ 769144 w 1955007"/>
              <a:gd name="connsiteY17" fmla="*/ 178893 h 536081"/>
              <a:gd name="connsiteX18" fmla="*/ 831056 w 1955007"/>
              <a:gd name="connsiteY18" fmla="*/ 121744 h 536081"/>
              <a:gd name="connsiteX19" fmla="*/ 876299 w 1955007"/>
              <a:gd name="connsiteY19" fmla="*/ 76500 h 536081"/>
              <a:gd name="connsiteX20" fmla="*/ 933450 w 1955007"/>
              <a:gd name="connsiteY20" fmla="*/ 36018 h 536081"/>
              <a:gd name="connsiteX21" fmla="*/ 962026 w 1955007"/>
              <a:gd name="connsiteY21" fmla="*/ 19351 h 536081"/>
              <a:gd name="connsiteX22" fmla="*/ 1004888 w 1955007"/>
              <a:gd name="connsiteY22" fmla="*/ 5063 h 536081"/>
              <a:gd name="connsiteX23" fmla="*/ 1057276 w 1955007"/>
              <a:gd name="connsiteY23" fmla="*/ 2682 h 536081"/>
              <a:gd name="connsiteX24" fmla="*/ 1109662 w 1955007"/>
              <a:gd name="connsiteY24" fmla="*/ 12207 h 536081"/>
              <a:gd name="connsiteX25" fmla="*/ 1157288 w 1955007"/>
              <a:gd name="connsiteY25" fmla="*/ 52687 h 536081"/>
              <a:gd name="connsiteX26" fmla="*/ 1190625 w 1955007"/>
              <a:gd name="connsiteY26" fmla="*/ 93170 h 536081"/>
              <a:gd name="connsiteX27" fmla="*/ 1223963 w 1955007"/>
              <a:gd name="connsiteY27" fmla="*/ 124125 h 536081"/>
              <a:gd name="connsiteX28" fmla="*/ 1243013 w 1955007"/>
              <a:gd name="connsiteY28" fmla="*/ 152700 h 536081"/>
              <a:gd name="connsiteX29" fmla="*/ 1273969 w 1955007"/>
              <a:gd name="connsiteY29" fmla="*/ 200325 h 536081"/>
              <a:gd name="connsiteX30" fmla="*/ 1302544 w 1955007"/>
              <a:gd name="connsiteY30" fmla="*/ 247950 h 536081"/>
              <a:gd name="connsiteX31" fmla="*/ 1321594 w 1955007"/>
              <a:gd name="connsiteY31" fmla="*/ 271763 h 536081"/>
              <a:gd name="connsiteX32" fmla="*/ 1350169 w 1955007"/>
              <a:gd name="connsiteY32" fmla="*/ 309863 h 536081"/>
              <a:gd name="connsiteX33" fmla="*/ 1440657 w 1955007"/>
              <a:gd name="connsiteY33" fmla="*/ 395588 h 536081"/>
              <a:gd name="connsiteX34" fmla="*/ 1476375 w 1955007"/>
              <a:gd name="connsiteY34" fmla="*/ 414638 h 536081"/>
              <a:gd name="connsiteX35" fmla="*/ 1554957 w 1955007"/>
              <a:gd name="connsiteY35" fmla="*/ 436069 h 536081"/>
              <a:gd name="connsiteX36" fmla="*/ 1657350 w 1955007"/>
              <a:gd name="connsiteY36" fmla="*/ 483694 h 536081"/>
              <a:gd name="connsiteX37" fmla="*/ 1719263 w 1955007"/>
              <a:gd name="connsiteY37" fmla="*/ 497981 h 536081"/>
              <a:gd name="connsiteX38" fmla="*/ 1809750 w 1955007"/>
              <a:gd name="connsiteY38" fmla="*/ 528938 h 536081"/>
              <a:gd name="connsiteX39" fmla="*/ 1864519 w 1955007"/>
              <a:gd name="connsiteY39" fmla="*/ 536081 h 536081"/>
              <a:gd name="connsiteX40" fmla="*/ 1874044 w 1955007"/>
              <a:gd name="connsiteY40" fmla="*/ 531319 h 536081"/>
              <a:gd name="connsiteX41" fmla="*/ 1928813 w 1955007"/>
              <a:gd name="connsiteY41" fmla="*/ 533700 h 536081"/>
              <a:gd name="connsiteX42" fmla="*/ 1955007 w 1955007"/>
              <a:gd name="connsiteY42" fmla="*/ 536081 h 536081"/>
              <a:gd name="connsiteX0" fmla="*/ 0 w 1955007"/>
              <a:gd name="connsiteY0" fmla="*/ 307481 h 536081"/>
              <a:gd name="connsiteX1" fmla="*/ 83344 w 1955007"/>
              <a:gd name="connsiteY1" fmla="*/ 309863 h 536081"/>
              <a:gd name="connsiteX2" fmla="*/ 123825 w 1955007"/>
              <a:gd name="connsiteY2" fmla="*/ 309863 h 536081"/>
              <a:gd name="connsiteX3" fmla="*/ 209550 w 1955007"/>
              <a:gd name="connsiteY3" fmla="*/ 305100 h 536081"/>
              <a:gd name="connsiteX4" fmla="*/ 290513 w 1955007"/>
              <a:gd name="connsiteY4" fmla="*/ 290813 h 536081"/>
              <a:gd name="connsiteX5" fmla="*/ 366713 w 1955007"/>
              <a:gd name="connsiteY5" fmla="*/ 271763 h 536081"/>
              <a:gd name="connsiteX6" fmla="*/ 402432 w 1955007"/>
              <a:gd name="connsiteY6" fmla="*/ 262238 h 536081"/>
              <a:gd name="connsiteX7" fmla="*/ 445294 w 1955007"/>
              <a:gd name="connsiteY7" fmla="*/ 262238 h 536081"/>
              <a:gd name="connsiteX8" fmla="*/ 488157 w 1955007"/>
              <a:gd name="connsiteY8" fmla="*/ 271763 h 536081"/>
              <a:gd name="connsiteX9" fmla="*/ 545307 w 1955007"/>
              <a:gd name="connsiteY9" fmla="*/ 281288 h 536081"/>
              <a:gd name="connsiteX10" fmla="*/ 566738 w 1955007"/>
              <a:gd name="connsiteY10" fmla="*/ 281288 h 536081"/>
              <a:gd name="connsiteX11" fmla="*/ 592932 w 1955007"/>
              <a:gd name="connsiteY11" fmla="*/ 286050 h 536081"/>
              <a:gd name="connsiteX12" fmla="*/ 595313 w 1955007"/>
              <a:gd name="connsiteY12" fmla="*/ 286050 h 536081"/>
              <a:gd name="connsiteX13" fmla="*/ 633412 w 1955007"/>
              <a:gd name="connsiteY13" fmla="*/ 276526 h 536081"/>
              <a:gd name="connsiteX14" fmla="*/ 683419 w 1955007"/>
              <a:gd name="connsiteY14" fmla="*/ 247950 h 536081"/>
              <a:gd name="connsiteX15" fmla="*/ 704850 w 1955007"/>
              <a:gd name="connsiteY15" fmla="*/ 226518 h 536081"/>
              <a:gd name="connsiteX16" fmla="*/ 742951 w 1955007"/>
              <a:gd name="connsiteY16" fmla="*/ 197942 h 536081"/>
              <a:gd name="connsiteX17" fmla="*/ 769144 w 1955007"/>
              <a:gd name="connsiteY17" fmla="*/ 178893 h 536081"/>
              <a:gd name="connsiteX18" fmla="*/ 831056 w 1955007"/>
              <a:gd name="connsiteY18" fmla="*/ 121744 h 536081"/>
              <a:gd name="connsiteX19" fmla="*/ 876299 w 1955007"/>
              <a:gd name="connsiteY19" fmla="*/ 76500 h 536081"/>
              <a:gd name="connsiteX20" fmla="*/ 933450 w 1955007"/>
              <a:gd name="connsiteY20" fmla="*/ 36018 h 536081"/>
              <a:gd name="connsiteX21" fmla="*/ 962026 w 1955007"/>
              <a:gd name="connsiteY21" fmla="*/ 19351 h 536081"/>
              <a:gd name="connsiteX22" fmla="*/ 1004888 w 1955007"/>
              <a:gd name="connsiteY22" fmla="*/ 5063 h 536081"/>
              <a:gd name="connsiteX23" fmla="*/ 1057276 w 1955007"/>
              <a:gd name="connsiteY23" fmla="*/ 2682 h 536081"/>
              <a:gd name="connsiteX24" fmla="*/ 1109662 w 1955007"/>
              <a:gd name="connsiteY24" fmla="*/ 12207 h 536081"/>
              <a:gd name="connsiteX25" fmla="*/ 1157288 w 1955007"/>
              <a:gd name="connsiteY25" fmla="*/ 52687 h 536081"/>
              <a:gd name="connsiteX26" fmla="*/ 1190625 w 1955007"/>
              <a:gd name="connsiteY26" fmla="*/ 93170 h 536081"/>
              <a:gd name="connsiteX27" fmla="*/ 1216819 w 1955007"/>
              <a:gd name="connsiteY27" fmla="*/ 128887 h 536081"/>
              <a:gd name="connsiteX28" fmla="*/ 1243013 w 1955007"/>
              <a:gd name="connsiteY28" fmla="*/ 152700 h 536081"/>
              <a:gd name="connsiteX29" fmla="*/ 1273969 w 1955007"/>
              <a:gd name="connsiteY29" fmla="*/ 200325 h 536081"/>
              <a:gd name="connsiteX30" fmla="*/ 1302544 w 1955007"/>
              <a:gd name="connsiteY30" fmla="*/ 247950 h 536081"/>
              <a:gd name="connsiteX31" fmla="*/ 1321594 w 1955007"/>
              <a:gd name="connsiteY31" fmla="*/ 271763 h 536081"/>
              <a:gd name="connsiteX32" fmla="*/ 1350169 w 1955007"/>
              <a:gd name="connsiteY32" fmla="*/ 309863 h 536081"/>
              <a:gd name="connsiteX33" fmla="*/ 1440657 w 1955007"/>
              <a:gd name="connsiteY33" fmla="*/ 395588 h 536081"/>
              <a:gd name="connsiteX34" fmla="*/ 1476375 w 1955007"/>
              <a:gd name="connsiteY34" fmla="*/ 414638 h 536081"/>
              <a:gd name="connsiteX35" fmla="*/ 1554957 w 1955007"/>
              <a:gd name="connsiteY35" fmla="*/ 436069 h 536081"/>
              <a:gd name="connsiteX36" fmla="*/ 1657350 w 1955007"/>
              <a:gd name="connsiteY36" fmla="*/ 483694 h 536081"/>
              <a:gd name="connsiteX37" fmla="*/ 1719263 w 1955007"/>
              <a:gd name="connsiteY37" fmla="*/ 497981 h 536081"/>
              <a:gd name="connsiteX38" fmla="*/ 1809750 w 1955007"/>
              <a:gd name="connsiteY38" fmla="*/ 528938 h 536081"/>
              <a:gd name="connsiteX39" fmla="*/ 1864519 w 1955007"/>
              <a:gd name="connsiteY39" fmla="*/ 536081 h 536081"/>
              <a:gd name="connsiteX40" fmla="*/ 1874044 w 1955007"/>
              <a:gd name="connsiteY40" fmla="*/ 531319 h 536081"/>
              <a:gd name="connsiteX41" fmla="*/ 1928813 w 1955007"/>
              <a:gd name="connsiteY41" fmla="*/ 533700 h 536081"/>
              <a:gd name="connsiteX42" fmla="*/ 1955007 w 1955007"/>
              <a:gd name="connsiteY42" fmla="*/ 536081 h 536081"/>
              <a:gd name="connsiteX0" fmla="*/ 0 w 1955007"/>
              <a:gd name="connsiteY0" fmla="*/ 307481 h 536081"/>
              <a:gd name="connsiteX1" fmla="*/ 83344 w 1955007"/>
              <a:gd name="connsiteY1" fmla="*/ 309863 h 536081"/>
              <a:gd name="connsiteX2" fmla="*/ 123825 w 1955007"/>
              <a:gd name="connsiteY2" fmla="*/ 309863 h 536081"/>
              <a:gd name="connsiteX3" fmla="*/ 209550 w 1955007"/>
              <a:gd name="connsiteY3" fmla="*/ 305100 h 536081"/>
              <a:gd name="connsiteX4" fmla="*/ 290513 w 1955007"/>
              <a:gd name="connsiteY4" fmla="*/ 290813 h 536081"/>
              <a:gd name="connsiteX5" fmla="*/ 366713 w 1955007"/>
              <a:gd name="connsiteY5" fmla="*/ 271763 h 536081"/>
              <a:gd name="connsiteX6" fmla="*/ 402432 w 1955007"/>
              <a:gd name="connsiteY6" fmla="*/ 262238 h 536081"/>
              <a:gd name="connsiteX7" fmla="*/ 445294 w 1955007"/>
              <a:gd name="connsiteY7" fmla="*/ 262238 h 536081"/>
              <a:gd name="connsiteX8" fmla="*/ 488157 w 1955007"/>
              <a:gd name="connsiteY8" fmla="*/ 271763 h 536081"/>
              <a:gd name="connsiteX9" fmla="*/ 545307 w 1955007"/>
              <a:gd name="connsiteY9" fmla="*/ 281288 h 536081"/>
              <a:gd name="connsiteX10" fmla="*/ 566738 w 1955007"/>
              <a:gd name="connsiteY10" fmla="*/ 281288 h 536081"/>
              <a:gd name="connsiteX11" fmla="*/ 592932 w 1955007"/>
              <a:gd name="connsiteY11" fmla="*/ 286050 h 536081"/>
              <a:gd name="connsiteX12" fmla="*/ 595313 w 1955007"/>
              <a:gd name="connsiteY12" fmla="*/ 286050 h 536081"/>
              <a:gd name="connsiteX13" fmla="*/ 633412 w 1955007"/>
              <a:gd name="connsiteY13" fmla="*/ 276526 h 536081"/>
              <a:gd name="connsiteX14" fmla="*/ 683419 w 1955007"/>
              <a:gd name="connsiteY14" fmla="*/ 247950 h 536081"/>
              <a:gd name="connsiteX15" fmla="*/ 704850 w 1955007"/>
              <a:gd name="connsiteY15" fmla="*/ 226518 h 536081"/>
              <a:gd name="connsiteX16" fmla="*/ 742951 w 1955007"/>
              <a:gd name="connsiteY16" fmla="*/ 197942 h 536081"/>
              <a:gd name="connsiteX17" fmla="*/ 769144 w 1955007"/>
              <a:gd name="connsiteY17" fmla="*/ 178893 h 536081"/>
              <a:gd name="connsiteX18" fmla="*/ 831056 w 1955007"/>
              <a:gd name="connsiteY18" fmla="*/ 121744 h 536081"/>
              <a:gd name="connsiteX19" fmla="*/ 876299 w 1955007"/>
              <a:gd name="connsiteY19" fmla="*/ 76500 h 536081"/>
              <a:gd name="connsiteX20" fmla="*/ 933450 w 1955007"/>
              <a:gd name="connsiteY20" fmla="*/ 36018 h 536081"/>
              <a:gd name="connsiteX21" fmla="*/ 962026 w 1955007"/>
              <a:gd name="connsiteY21" fmla="*/ 19351 h 536081"/>
              <a:gd name="connsiteX22" fmla="*/ 1004888 w 1955007"/>
              <a:gd name="connsiteY22" fmla="*/ 5063 h 536081"/>
              <a:gd name="connsiteX23" fmla="*/ 1057276 w 1955007"/>
              <a:gd name="connsiteY23" fmla="*/ 2682 h 536081"/>
              <a:gd name="connsiteX24" fmla="*/ 1109662 w 1955007"/>
              <a:gd name="connsiteY24" fmla="*/ 12207 h 536081"/>
              <a:gd name="connsiteX25" fmla="*/ 1157288 w 1955007"/>
              <a:gd name="connsiteY25" fmla="*/ 52687 h 536081"/>
              <a:gd name="connsiteX26" fmla="*/ 1190625 w 1955007"/>
              <a:gd name="connsiteY26" fmla="*/ 93170 h 536081"/>
              <a:gd name="connsiteX27" fmla="*/ 1216819 w 1955007"/>
              <a:gd name="connsiteY27" fmla="*/ 128887 h 536081"/>
              <a:gd name="connsiteX28" fmla="*/ 1250156 w 1955007"/>
              <a:gd name="connsiteY28" fmla="*/ 164606 h 536081"/>
              <a:gd name="connsiteX29" fmla="*/ 1273969 w 1955007"/>
              <a:gd name="connsiteY29" fmla="*/ 200325 h 536081"/>
              <a:gd name="connsiteX30" fmla="*/ 1302544 w 1955007"/>
              <a:gd name="connsiteY30" fmla="*/ 247950 h 536081"/>
              <a:gd name="connsiteX31" fmla="*/ 1321594 w 1955007"/>
              <a:gd name="connsiteY31" fmla="*/ 271763 h 536081"/>
              <a:gd name="connsiteX32" fmla="*/ 1350169 w 1955007"/>
              <a:gd name="connsiteY32" fmla="*/ 309863 h 536081"/>
              <a:gd name="connsiteX33" fmla="*/ 1440657 w 1955007"/>
              <a:gd name="connsiteY33" fmla="*/ 395588 h 536081"/>
              <a:gd name="connsiteX34" fmla="*/ 1476375 w 1955007"/>
              <a:gd name="connsiteY34" fmla="*/ 414638 h 536081"/>
              <a:gd name="connsiteX35" fmla="*/ 1554957 w 1955007"/>
              <a:gd name="connsiteY35" fmla="*/ 436069 h 536081"/>
              <a:gd name="connsiteX36" fmla="*/ 1657350 w 1955007"/>
              <a:gd name="connsiteY36" fmla="*/ 483694 h 536081"/>
              <a:gd name="connsiteX37" fmla="*/ 1719263 w 1955007"/>
              <a:gd name="connsiteY37" fmla="*/ 497981 h 536081"/>
              <a:gd name="connsiteX38" fmla="*/ 1809750 w 1955007"/>
              <a:gd name="connsiteY38" fmla="*/ 528938 h 536081"/>
              <a:gd name="connsiteX39" fmla="*/ 1864519 w 1955007"/>
              <a:gd name="connsiteY39" fmla="*/ 536081 h 536081"/>
              <a:gd name="connsiteX40" fmla="*/ 1874044 w 1955007"/>
              <a:gd name="connsiteY40" fmla="*/ 531319 h 536081"/>
              <a:gd name="connsiteX41" fmla="*/ 1928813 w 1955007"/>
              <a:gd name="connsiteY41" fmla="*/ 533700 h 536081"/>
              <a:gd name="connsiteX42" fmla="*/ 1955007 w 1955007"/>
              <a:gd name="connsiteY42" fmla="*/ 536081 h 536081"/>
              <a:gd name="connsiteX0" fmla="*/ 0 w 1955007"/>
              <a:gd name="connsiteY0" fmla="*/ 307481 h 536081"/>
              <a:gd name="connsiteX1" fmla="*/ 83344 w 1955007"/>
              <a:gd name="connsiteY1" fmla="*/ 309863 h 536081"/>
              <a:gd name="connsiteX2" fmla="*/ 123825 w 1955007"/>
              <a:gd name="connsiteY2" fmla="*/ 309863 h 536081"/>
              <a:gd name="connsiteX3" fmla="*/ 209550 w 1955007"/>
              <a:gd name="connsiteY3" fmla="*/ 305100 h 536081"/>
              <a:gd name="connsiteX4" fmla="*/ 290513 w 1955007"/>
              <a:gd name="connsiteY4" fmla="*/ 290813 h 536081"/>
              <a:gd name="connsiteX5" fmla="*/ 366713 w 1955007"/>
              <a:gd name="connsiteY5" fmla="*/ 271763 h 536081"/>
              <a:gd name="connsiteX6" fmla="*/ 402432 w 1955007"/>
              <a:gd name="connsiteY6" fmla="*/ 262238 h 536081"/>
              <a:gd name="connsiteX7" fmla="*/ 445294 w 1955007"/>
              <a:gd name="connsiteY7" fmla="*/ 262238 h 536081"/>
              <a:gd name="connsiteX8" fmla="*/ 488157 w 1955007"/>
              <a:gd name="connsiteY8" fmla="*/ 271763 h 536081"/>
              <a:gd name="connsiteX9" fmla="*/ 545307 w 1955007"/>
              <a:gd name="connsiteY9" fmla="*/ 281288 h 536081"/>
              <a:gd name="connsiteX10" fmla="*/ 566738 w 1955007"/>
              <a:gd name="connsiteY10" fmla="*/ 281288 h 536081"/>
              <a:gd name="connsiteX11" fmla="*/ 592932 w 1955007"/>
              <a:gd name="connsiteY11" fmla="*/ 286050 h 536081"/>
              <a:gd name="connsiteX12" fmla="*/ 595313 w 1955007"/>
              <a:gd name="connsiteY12" fmla="*/ 286050 h 536081"/>
              <a:gd name="connsiteX13" fmla="*/ 633412 w 1955007"/>
              <a:gd name="connsiteY13" fmla="*/ 276526 h 536081"/>
              <a:gd name="connsiteX14" fmla="*/ 683419 w 1955007"/>
              <a:gd name="connsiteY14" fmla="*/ 247950 h 536081"/>
              <a:gd name="connsiteX15" fmla="*/ 704850 w 1955007"/>
              <a:gd name="connsiteY15" fmla="*/ 226518 h 536081"/>
              <a:gd name="connsiteX16" fmla="*/ 742951 w 1955007"/>
              <a:gd name="connsiteY16" fmla="*/ 197942 h 536081"/>
              <a:gd name="connsiteX17" fmla="*/ 769144 w 1955007"/>
              <a:gd name="connsiteY17" fmla="*/ 178893 h 536081"/>
              <a:gd name="connsiteX18" fmla="*/ 831056 w 1955007"/>
              <a:gd name="connsiteY18" fmla="*/ 121744 h 536081"/>
              <a:gd name="connsiteX19" fmla="*/ 876299 w 1955007"/>
              <a:gd name="connsiteY19" fmla="*/ 76500 h 536081"/>
              <a:gd name="connsiteX20" fmla="*/ 933450 w 1955007"/>
              <a:gd name="connsiteY20" fmla="*/ 36018 h 536081"/>
              <a:gd name="connsiteX21" fmla="*/ 962026 w 1955007"/>
              <a:gd name="connsiteY21" fmla="*/ 19351 h 536081"/>
              <a:gd name="connsiteX22" fmla="*/ 1004888 w 1955007"/>
              <a:gd name="connsiteY22" fmla="*/ 5063 h 536081"/>
              <a:gd name="connsiteX23" fmla="*/ 1057276 w 1955007"/>
              <a:gd name="connsiteY23" fmla="*/ 2682 h 536081"/>
              <a:gd name="connsiteX24" fmla="*/ 1109662 w 1955007"/>
              <a:gd name="connsiteY24" fmla="*/ 12207 h 536081"/>
              <a:gd name="connsiteX25" fmla="*/ 1157288 w 1955007"/>
              <a:gd name="connsiteY25" fmla="*/ 52687 h 536081"/>
              <a:gd name="connsiteX26" fmla="*/ 1190625 w 1955007"/>
              <a:gd name="connsiteY26" fmla="*/ 93170 h 536081"/>
              <a:gd name="connsiteX27" fmla="*/ 1216819 w 1955007"/>
              <a:gd name="connsiteY27" fmla="*/ 128887 h 536081"/>
              <a:gd name="connsiteX28" fmla="*/ 1250156 w 1955007"/>
              <a:gd name="connsiteY28" fmla="*/ 164606 h 536081"/>
              <a:gd name="connsiteX29" fmla="*/ 1273969 w 1955007"/>
              <a:gd name="connsiteY29" fmla="*/ 200325 h 536081"/>
              <a:gd name="connsiteX30" fmla="*/ 1302544 w 1955007"/>
              <a:gd name="connsiteY30" fmla="*/ 247950 h 536081"/>
              <a:gd name="connsiteX31" fmla="*/ 1321594 w 1955007"/>
              <a:gd name="connsiteY31" fmla="*/ 271763 h 536081"/>
              <a:gd name="connsiteX32" fmla="*/ 1350169 w 1955007"/>
              <a:gd name="connsiteY32" fmla="*/ 309863 h 536081"/>
              <a:gd name="connsiteX33" fmla="*/ 1440657 w 1955007"/>
              <a:gd name="connsiteY33" fmla="*/ 395588 h 536081"/>
              <a:gd name="connsiteX34" fmla="*/ 1476375 w 1955007"/>
              <a:gd name="connsiteY34" fmla="*/ 414638 h 536081"/>
              <a:gd name="connsiteX35" fmla="*/ 1554957 w 1955007"/>
              <a:gd name="connsiteY35" fmla="*/ 436069 h 536081"/>
              <a:gd name="connsiteX36" fmla="*/ 1657350 w 1955007"/>
              <a:gd name="connsiteY36" fmla="*/ 483694 h 536081"/>
              <a:gd name="connsiteX37" fmla="*/ 1728788 w 1955007"/>
              <a:gd name="connsiteY37" fmla="*/ 517031 h 536081"/>
              <a:gd name="connsiteX38" fmla="*/ 1719263 w 1955007"/>
              <a:gd name="connsiteY38" fmla="*/ 497981 h 536081"/>
              <a:gd name="connsiteX39" fmla="*/ 1809750 w 1955007"/>
              <a:gd name="connsiteY39" fmla="*/ 528938 h 536081"/>
              <a:gd name="connsiteX40" fmla="*/ 1864519 w 1955007"/>
              <a:gd name="connsiteY40" fmla="*/ 536081 h 536081"/>
              <a:gd name="connsiteX41" fmla="*/ 1874044 w 1955007"/>
              <a:gd name="connsiteY41" fmla="*/ 531319 h 536081"/>
              <a:gd name="connsiteX42" fmla="*/ 1928813 w 1955007"/>
              <a:gd name="connsiteY42" fmla="*/ 533700 h 536081"/>
              <a:gd name="connsiteX43" fmla="*/ 1955007 w 1955007"/>
              <a:gd name="connsiteY43" fmla="*/ 536081 h 536081"/>
              <a:gd name="connsiteX0" fmla="*/ 0 w 1955007"/>
              <a:gd name="connsiteY0" fmla="*/ 314103 h 542703"/>
              <a:gd name="connsiteX1" fmla="*/ 83344 w 1955007"/>
              <a:gd name="connsiteY1" fmla="*/ 316485 h 542703"/>
              <a:gd name="connsiteX2" fmla="*/ 123825 w 1955007"/>
              <a:gd name="connsiteY2" fmla="*/ 316485 h 542703"/>
              <a:gd name="connsiteX3" fmla="*/ 209550 w 1955007"/>
              <a:gd name="connsiteY3" fmla="*/ 311722 h 542703"/>
              <a:gd name="connsiteX4" fmla="*/ 290513 w 1955007"/>
              <a:gd name="connsiteY4" fmla="*/ 297435 h 542703"/>
              <a:gd name="connsiteX5" fmla="*/ 366713 w 1955007"/>
              <a:gd name="connsiteY5" fmla="*/ 278385 h 542703"/>
              <a:gd name="connsiteX6" fmla="*/ 402432 w 1955007"/>
              <a:gd name="connsiteY6" fmla="*/ 268860 h 542703"/>
              <a:gd name="connsiteX7" fmla="*/ 445294 w 1955007"/>
              <a:gd name="connsiteY7" fmla="*/ 268860 h 542703"/>
              <a:gd name="connsiteX8" fmla="*/ 488157 w 1955007"/>
              <a:gd name="connsiteY8" fmla="*/ 278385 h 542703"/>
              <a:gd name="connsiteX9" fmla="*/ 545307 w 1955007"/>
              <a:gd name="connsiteY9" fmla="*/ 287910 h 542703"/>
              <a:gd name="connsiteX10" fmla="*/ 566738 w 1955007"/>
              <a:gd name="connsiteY10" fmla="*/ 287910 h 542703"/>
              <a:gd name="connsiteX11" fmla="*/ 592932 w 1955007"/>
              <a:gd name="connsiteY11" fmla="*/ 292672 h 542703"/>
              <a:gd name="connsiteX12" fmla="*/ 595313 w 1955007"/>
              <a:gd name="connsiteY12" fmla="*/ 292672 h 542703"/>
              <a:gd name="connsiteX13" fmla="*/ 633412 w 1955007"/>
              <a:gd name="connsiteY13" fmla="*/ 283148 h 542703"/>
              <a:gd name="connsiteX14" fmla="*/ 683419 w 1955007"/>
              <a:gd name="connsiteY14" fmla="*/ 254572 h 542703"/>
              <a:gd name="connsiteX15" fmla="*/ 704850 w 1955007"/>
              <a:gd name="connsiteY15" fmla="*/ 233140 h 542703"/>
              <a:gd name="connsiteX16" fmla="*/ 742951 w 1955007"/>
              <a:gd name="connsiteY16" fmla="*/ 204564 h 542703"/>
              <a:gd name="connsiteX17" fmla="*/ 769144 w 1955007"/>
              <a:gd name="connsiteY17" fmla="*/ 185515 h 542703"/>
              <a:gd name="connsiteX18" fmla="*/ 831056 w 1955007"/>
              <a:gd name="connsiteY18" fmla="*/ 128366 h 542703"/>
              <a:gd name="connsiteX19" fmla="*/ 876299 w 1955007"/>
              <a:gd name="connsiteY19" fmla="*/ 83122 h 542703"/>
              <a:gd name="connsiteX20" fmla="*/ 933450 w 1955007"/>
              <a:gd name="connsiteY20" fmla="*/ 42640 h 542703"/>
              <a:gd name="connsiteX21" fmla="*/ 962026 w 1955007"/>
              <a:gd name="connsiteY21" fmla="*/ 25973 h 542703"/>
              <a:gd name="connsiteX22" fmla="*/ 1004888 w 1955007"/>
              <a:gd name="connsiteY22" fmla="*/ 11685 h 542703"/>
              <a:gd name="connsiteX23" fmla="*/ 1057276 w 1955007"/>
              <a:gd name="connsiteY23" fmla="*/ 2160 h 542703"/>
              <a:gd name="connsiteX24" fmla="*/ 1109662 w 1955007"/>
              <a:gd name="connsiteY24" fmla="*/ 18829 h 542703"/>
              <a:gd name="connsiteX25" fmla="*/ 1157288 w 1955007"/>
              <a:gd name="connsiteY25" fmla="*/ 59309 h 542703"/>
              <a:gd name="connsiteX26" fmla="*/ 1190625 w 1955007"/>
              <a:gd name="connsiteY26" fmla="*/ 99792 h 542703"/>
              <a:gd name="connsiteX27" fmla="*/ 1216819 w 1955007"/>
              <a:gd name="connsiteY27" fmla="*/ 135509 h 542703"/>
              <a:gd name="connsiteX28" fmla="*/ 1250156 w 1955007"/>
              <a:gd name="connsiteY28" fmla="*/ 171228 h 542703"/>
              <a:gd name="connsiteX29" fmla="*/ 1273969 w 1955007"/>
              <a:gd name="connsiteY29" fmla="*/ 206947 h 542703"/>
              <a:gd name="connsiteX30" fmla="*/ 1302544 w 1955007"/>
              <a:gd name="connsiteY30" fmla="*/ 254572 h 542703"/>
              <a:gd name="connsiteX31" fmla="*/ 1321594 w 1955007"/>
              <a:gd name="connsiteY31" fmla="*/ 278385 h 542703"/>
              <a:gd name="connsiteX32" fmla="*/ 1350169 w 1955007"/>
              <a:gd name="connsiteY32" fmla="*/ 316485 h 542703"/>
              <a:gd name="connsiteX33" fmla="*/ 1440657 w 1955007"/>
              <a:gd name="connsiteY33" fmla="*/ 402210 h 542703"/>
              <a:gd name="connsiteX34" fmla="*/ 1476375 w 1955007"/>
              <a:gd name="connsiteY34" fmla="*/ 421260 h 542703"/>
              <a:gd name="connsiteX35" fmla="*/ 1554957 w 1955007"/>
              <a:gd name="connsiteY35" fmla="*/ 442691 h 542703"/>
              <a:gd name="connsiteX36" fmla="*/ 1657350 w 1955007"/>
              <a:gd name="connsiteY36" fmla="*/ 490316 h 542703"/>
              <a:gd name="connsiteX37" fmla="*/ 1728788 w 1955007"/>
              <a:gd name="connsiteY37" fmla="*/ 523653 h 542703"/>
              <a:gd name="connsiteX38" fmla="*/ 1719263 w 1955007"/>
              <a:gd name="connsiteY38" fmla="*/ 504603 h 542703"/>
              <a:gd name="connsiteX39" fmla="*/ 1809750 w 1955007"/>
              <a:gd name="connsiteY39" fmla="*/ 535560 h 542703"/>
              <a:gd name="connsiteX40" fmla="*/ 1864519 w 1955007"/>
              <a:gd name="connsiteY40" fmla="*/ 542703 h 542703"/>
              <a:gd name="connsiteX41" fmla="*/ 1874044 w 1955007"/>
              <a:gd name="connsiteY41" fmla="*/ 537941 h 542703"/>
              <a:gd name="connsiteX42" fmla="*/ 1928813 w 1955007"/>
              <a:gd name="connsiteY42" fmla="*/ 540322 h 542703"/>
              <a:gd name="connsiteX43" fmla="*/ 1955007 w 1955007"/>
              <a:gd name="connsiteY43" fmla="*/ 542703 h 542703"/>
              <a:gd name="connsiteX0" fmla="*/ 0 w 1955007"/>
              <a:gd name="connsiteY0" fmla="*/ 314103 h 542703"/>
              <a:gd name="connsiteX1" fmla="*/ 83344 w 1955007"/>
              <a:gd name="connsiteY1" fmla="*/ 316485 h 542703"/>
              <a:gd name="connsiteX2" fmla="*/ 123825 w 1955007"/>
              <a:gd name="connsiteY2" fmla="*/ 316485 h 542703"/>
              <a:gd name="connsiteX3" fmla="*/ 209550 w 1955007"/>
              <a:gd name="connsiteY3" fmla="*/ 311722 h 542703"/>
              <a:gd name="connsiteX4" fmla="*/ 290513 w 1955007"/>
              <a:gd name="connsiteY4" fmla="*/ 297435 h 542703"/>
              <a:gd name="connsiteX5" fmla="*/ 366713 w 1955007"/>
              <a:gd name="connsiteY5" fmla="*/ 278385 h 542703"/>
              <a:gd name="connsiteX6" fmla="*/ 402432 w 1955007"/>
              <a:gd name="connsiteY6" fmla="*/ 268860 h 542703"/>
              <a:gd name="connsiteX7" fmla="*/ 445294 w 1955007"/>
              <a:gd name="connsiteY7" fmla="*/ 268860 h 542703"/>
              <a:gd name="connsiteX8" fmla="*/ 488157 w 1955007"/>
              <a:gd name="connsiteY8" fmla="*/ 278385 h 542703"/>
              <a:gd name="connsiteX9" fmla="*/ 545307 w 1955007"/>
              <a:gd name="connsiteY9" fmla="*/ 287910 h 542703"/>
              <a:gd name="connsiteX10" fmla="*/ 566738 w 1955007"/>
              <a:gd name="connsiteY10" fmla="*/ 287910 h 542703"/>
              <a:gd name="connsiteX11" fmla="*/ 592932 w 1955007"/>
              <a:gd name="connsiteY11" fmla="*/ 292672 h 542703"/>
              <a:gd name="connsiteX12" fmla="*/ 595313 w 1955007"/>
              <a:gd name="connsiteY12" fmla="*/ 292672 h 542703"/>
              <a:gd name="connsiteX13" fmla="*/ 633412 w 1955007"/>
              <a:gd name="connsiteY13" fmla="*/ 283148 h 542703"/>
              <a:gd name="connsiteX14" fmla="*/ 683419 w 1955007"/>
              <a:gd name="connsiteY14" fmla="*/ 254572 h 542703"/>
              <a:gd name="connsiteX15" fmla="*/ 704850 w 1955007"/>
              <a:gd name="connsiteY15" fmla="*/ 233140 h 542703"/>
              <a:gd name="connsiteX16" fmla="*/ 742951 w 1955007"/>
              <a:gd name="connsiteY16" fmla="*/ 204564 h 542703"/>
              <a:gd name="connsiteX17" fmla="*/ 769144 w 1955007"/>
              <a:gd name="connsiteY17" fmla="*/ 185515 h 542703"/>
              <a:gd name="connsiteX18" fmla="*/ 831056 w 1955007"/>
              <a:gd name="connsiteY18" fmla="*/ 128366 h 542703"/>
              <a:gd name="connsiteX19" fmla="*/ 876299 w 1955007"/>
              <a:gd name="connsiteY19" fmla="*/ 83122 h 542703"/>
              <a:gd name="connsiteX20" fmla="*/ 933450 w 1955007"/>
              <a:gd name="connsiteY20" fmla="*/ 42640 h 542703"/>
              <a:gd name="connsiteX21" fmla="*/ 962026 w 1955007"/>
              <a:gd name="connsiteY21" fmla="*/ 25973 h 542703"/>
              <a:gd name="connsiteX22" fmla="*/ 1004888 w 1955007"/>
              <a:gd name="connsiteY22" fmla="*/ 11685 h 542703"/>
              <a:gd name="connsiteX23" fmla="*/ 1057276 w 1955007"/>
              <a:gd name="connsiteY23" fmla="*/ 2160 h 542703"/>
              <a:gd name="connsiteX24" fmla="*/ 1109662 w 1955007"/>
              <a:gd name="connsiteY24" fmla="*/ 18829 h 542703"/>
              <a:gd name="connsiteX25" fmla="*/ 1157288 w 1955007"/>
              <a:gd name="connsiteY25" fmla="*/ 59309 h 542703"/>
              <a:gd name="connsiteX26" fmla="*/ 1190625 w 1955007"/>
              <a:gd name="connsiteY26" fmla="*/ 99792 h 542703"/>
              <a:gd name="connsiteX27" fmla="*/ 1216819 w 1955007"/>
              <a:gd name="connsiteY27" fmla="*/ 135509 h 542703"/>
              <a:gd name="connsiteX28" fmla="*/ 1250156 w 1955007"/>
              <a:gd name="connsiteY28" fmla="*/ 171228 h 542703"/>
              <a:gd name="connsiteX29" fmla="*/ 1273969 w 1955007"/>
              <a:gd name="connsiteY29" fmla="*/ 206947 h 542703"/>
              <a:gd name="connsiteX30" fmla="*/ 1302544 w 1955007"/>
              <a:gd name="connsiteY30" fmla="*/ 254572 h 542703"/>
              <a:gd name="connsiteX31" fmla="*/ 1321594 w 1955007"/>
              <a:gd name="connsiteY31" fmla="*/ 278385 h 542703"/>
              <a:gd name="connsiteX32" fmla="*/ 1350169 w 1955007"/>
              <a:gd name="connsiteY32" fmla="*/ 316485 h 542703"/>
              <a:gd name="connsiteX33" fmla="*/ 1440657 w 1955007"/>
              <a:gd name="connsiteY33" fmla="*/ 402210 h 542703"/>
              <a:gd name="connsiteX34" fmla="*/ 1476375 w 1955007"/>
              <a:gd name="connsiteY34" fmla="*/ 421260 h 542703"/>
              <a:gd name="connsiteX35" fmla="*/ 1554957 w 1955007"/>
              <a:gd name="connsiteY35" fmla="*/ 442691 h 542703"/>
              <a:gd name="connsiteX36" fmla="*/ 1657350 w 1955007"/>
              <a:gd name="connsiteY36" fmla="*/ 490316 h 542703"/>
              <a:gd name="connsiteX37" fmla="*/ 1728788 w 1955007"/>
              <a:gd name="connsiteY37" fmla="*/ 523653 h 542703"/>
              <a:gd name="connsiteX38" fmla="*/ 1809750 w 1955007"/>
              <a:gd name="connsiteY38" fmla="*/ 535560 h 542703"/>
              <a:gd name="connsiteX39" fmla="*/ 1864519 w 1955007"/>
              <a:gd name="connsiteY39" fmla="*/ 542703 h 542703"/>
              <a:gd name="connsiteX40" fmla="*/ 1874044 w 1955007"/>
              <a:gd name="connsiteY40" fmla="*/ 537941 h 542703"/>
              <a:gd name="connsiteX41" fmla="*/ 1928813 w 1955007"/>
              <a:gd name="connsiteY41" fmla="*/ 540322 h 542703"/>
              <a:gd name="connsiteX42" fmla="*/ 1955007 w 1955007"/>
              <a:gd name="connsiteY42" fmla="*/ 542703 h 542703"/>
              <a:gd name="connsiteX0" fmla="*/ 0 w 1955007"/>
              <a:gd name="connsiteY0" fmla="*/ 314103 h 542703"/>
              <a:gd name="connsiteX1" fmla="*/ 83344 w 1955007"/>
              <a:gd name="connsiteY1" fmla="*/ 316485 h 542703"/>
              <a:gd name="connsiteX2" fmla="*/ 123825 w 1955007"/>
              <a:gd name="connsiteY2" fmla="*/ 316485 h 542703"/>
              <a:gd name="connsiteX3" fmla="*/ 209550 w 1955007"/>
              <a:gd name="connsiteY3" fmla="*/ 311722 h 542703"/>
              <a:gd name="connsiteX4" fmla="*/ 290513 w 1955007"/>
              <a:gd name="connsiteY4" fmla="*/ 297435 h 542703"/>
              <a:gd name="connsiteX5" fmla="*/ 366713 w 1955007"/>
              <a:gd name="connsiteY5" fmla="*/ 278385 h 542703"/>
              <a:gd name="connsiteX6" fmla="*/ 402432 w 1955007"/>
              <a:gd name="connsiteY6" fmla="*/ 268860 h 542703"/>
              <a:gd name="connsiteX7" fmla="*/ 445294 w 1955007"/>
              <a:gd name="connsiteY7" fmla="*/ 268860 h 542703"/>
              <a:gd name="connsiteX8" fmla="*/ 488157 w 1955007"/>
              <a:gd name="connsiteY8" fmla="*/ 278385 h 542703"/>
              <a:gd name="connsiteX9" fmla="*/ 545307 w 1955007"/>
              <a:gd name="connsiteY9" fmla="*/ 287910 h 542703"/>
              <a:gd name="connsiteX10" fmla="*/ 566738 w 1955007"/>
              <a:gd name="connsiteY10" fmla="*/ 287910 h 542703"/>
              <a:gd name="connsiteX11" fmla="*/ 592932 w 1955007"/>
              <a:gd name="connsiteY11" fmla="*/ 292672 h 542703"/>
              <a:gd name="connsiteX12" fmla="*/ 595313 w 1955007"/>
              <a:gd name="connsiteY12" fmla="*/ 292672 h 542703"/>
              <a:gd name="connsiteX13" fmla="*/ 633412 w 1955007"/>
              <a:gd name="connsiteY13" fmla="*/ 283148 h 542703"/>
              <a:gd name="connsiteX14" fmla="*/ 683419 w 1955007"/>
              <a:gd name="connsiteY14" fmla="*/ 254572 h 542703"/>
              <a:gd name="connsiteX15" fmla="*/ 704850 w 1955007"/>
              <a:gd name="connsiteY15" fmla="*/ 233140 h 542703"/>
              <a:gd name="connsiteX16" fmla="*/ 742951 w 1955007"/>
              <a:gd name="connsiteY16" fmla="*/ 204564 h 542703"/>
              <a:gd name="connsiteX17" fmla="*/ 769144 w 1955007"/>
              <a:gd name="connsiteY17" fmla="*/ 185515 h 542703"/>
              <a:gd name="connsiteX18" fmla="*/ 831056 w 1955007"/>
              <a:gd name="connsiteY18" fmla="*/ 128366 h 542703"/>
              <a:gd name="connsiteX19" fmla="*/ 876299 w 1955007"/>
              <a:gd name="connsiteY19" fmla="*/ 83122 h 542703"/>
              <a:gd name="connsiteX20" fmla="*/ 933450 w 1955007"/>
              <a:gd name="connsiteY20" fmla="*/ 42640 h 542703"/>
              <a:gd name="connsiteX21" fmla="*/ 962026 w 1955007"/>
              <a:gd name="connsiteY21" fmla="*/ 25973 h 542703"/>
              <a:gd name="connsiteX22" fmla="*/ 1004888 w 1955007"/>
              <a:gd name="connsiteY22" fmla="*/ 11685 h 542703"/>
              <a:gd name="connsiteX23" fmla="*/ 1057276 w 1955007"/>
              <a:gd name="connsiteY23" fmla="*/ 2160 h 542703"/>
              <a:gd name="connsiteX24" fmla="*/ 1109662 w 1955007"/>
              <a:gd name="connsiteY24" fmla="*/ 18829 h 542703"/>
              <a:gd name="connsiteX25" fmla="*/ 1157288 w 1955007"/>
              <a:gd name="connsiteY25" fmla="*/ 59309 h 542703"/>
              <a:gd name="connsiteX26" fmla="*/ 1190625 w 1955007"/>
              <a:gd name="connsiteY26" fmla="*/ 99792 h 542703"/>
              <a:gd name="connsiteX27" fmla="*/ 1216819 w 1955007"/>
              <a:gd name="connsiteY27" fmla="*/ 135509 h 542703"/>
              <a:gd name="connsiteX28" fmla="*/ 1250156 w 1955007"/>
              <a:gd name="connsiteY28" fmla="*/ 171228 h 542703"/>
              <a:gd name="connsiteX29" fmla="*/ 1273969 w 1955007"/>
              <a:gd name="connsiteY29" fmla="*/ 206947 h 542703"/>
              <a:gd name="connsiteX30" fmla="*/ 1302544 w 1955007"/>
              <a:gd name="connsiteY30" fmla="*/ 254572 h 542703"/>
              <a:gd name="connsiteX31" fmla="*/ 1321594 w 1955007"/>
              <a:gd name="connsiteY31" fmla="*/ 278385 h 542703"/>
              <a:gd name="connsiteX32" fmla="*/ 1350169 w 1955007"/>
              <a:gd name="connsiteY32" fmla="*/ 316485 h 542703"/>
              <a:gd name="connsiteX33" fmla="*/ 1440657 w 1955007"/>
              <a:gd name="connsiteY33" fmla="*/ 402210 h 542703"/>
              <a:gd name="connsiteX34" fmla="*/ 1476375 w 1955007"/>
              <a:gd name="connsiteY34" fmla="*/ 421260 h 542703"/>
              <a:gd name="connsiteX35" fmla="*/ 1552576 w 1955007"/>
              <a:gd name="connsiteY35" fmla="*/ 454597 h 542703"/>
              <a:gd name="connsiteX36" fmla="*/ 1657350 w 1955007"/>
              <a:gd name="connsiteY36" fmla="*/ 490316 h 542703"/>
              <a:gd name="connsiteX37" fmla="*/ 1728788 w 1955007"/>
              <a:gd name="connsiteY37" fmla="*/ 523653 h 542703"/>
              <a:gd name="connsiteX38" fmla="*/ 1809750 w 1955007"/>
              <a:gd name="connsiteY38" fmla="*/ 535560 h 542703"/>
              <a:gd name="connsiteX39" fmla="*/ 1864519 w 1955007"/>
              <a:gd name="connsiteY39" fmla="*/ 542703 h 542703"/>
              <a:gd name="connsiteX40" fmla="*/ 1874044 w 1955007"/>
              <a:gd name="connsiteY40" fmla="*/ 537941 h 542703"/>
              <a:gd name="connsiteX41" fmla="*/ 1928813 w 1955007"/>
              <a:gd name="connsiteY41" fmla="*/ 540322 h 542703"/>
              <a:gd name="connsiteX42" fmla="*/ 1955007 w 1955007"/>
              <a:gd name="connsiteY42" fmla="*/ 542703 h 542703"/>
              <a:gd name="connsiteX0" fmla="*/ 0 w 1955007"/>
              <a:gd name="connsiteY0" fmla="*/ 314103 h 542703"/>
              <a:gd name="connsiteX1" fmla="*/ 83344 w 1955007"/>
              <a:gd name="connsiteY1" fmla="*/ 316485 h 542703"/>
              <a:gd name="connsiteX2" fmla="*/ 123825 w 1955007"/>
              <a:gd name="connsiteY2" fmla="*/ 316485 h 542703"/>
              <a:gd name="connsiteX3" fmla="*/ 209550 w 1955007"/>
              <a:gd name="connsiteY3" fmla="*/ 311722 h 542703"/>
              <a:gd name="connsiteX4" fmla="*/ 290513 w 1955007"/>
              <a:gd name="connsiteY4" fmla="*/ 297435 h 542703"/>
              <a:gd name="connsiteX5" fmla="*/ 366713 w 1955007"/>
              <a:gd name="connsiteY5" fmla="*/ 278385 h 542703"/>
              <a:gd name="connsiteX6" fmla="*/ 402432 w 1955007"/>
              <a:gd name="connsiteY6" fmla="*/ 268860 h 542703"/>
              <a:gd name="connsiteX7" fmla="*/ 445294 w 1955007"/>
              <a:gd name="connsiteY7" fmla="*/ 268860 h 542703"/>
              <a:gd name="connsiteX8" fmla="*/ 488157 w 1955007"/>
              <a:gd name="connsiteY8" fmla="*/ 278385 h 542703"/>
              <a:gd name="connsiteX9" fmla="*/ 545307 w 1955007"/>
              <a:gd name="connsiteY9" fmla="*/ 287910 h 542703"/>
              <a:gd name="connsiteX10" fmla="*/ 566738 w 1955007"/>
              <a:gd name="connsiteY10" fmla="*/ 287910 h 542703"/>
              <a:gd name="connsiteX11" fmla="*/ 592932 w 1955007"/>
              <a:gd name="connsiteY11" fmla="*/ 292672 h 542703"/>
              <a:gd name="connsiteX12" fmla="*/ 595313 w 1955007"/>
              <a:gd name="connsiteY12" fmla="*/ 292672 h 542703"/>
              <a:gd name="connsiteX13" fmla="*/ 633412 w 1955007"/>
              <a:gd name="connsiteY13" fmla="*/ 283148 h 542703"/>
              <a:gd name="connsiteX14" fmla="*/ 683419 w 1955007"/>
              <a:gd name="connsiteY14" fmla="*/ 254572 h 542703"/>
              <a:gd name="connsiteX15" fmla="*/ 704850 w 1955007"/>
              <a:gd name="connsiteY15" fmla="*/ 233140 h 542703"/>
              <a:gd name="connsiteX16" fmla="*/ 742951 w 1955007"/>
              <a:gd name="connsiteY16" fmla="*/ 204564 h 542703"/>
              <a:gd name="connsiteX17" fmla="*/ 769144 w 1955007"/>
              <a:gd name="connsiteY17" fmla="*/ 185515 h 542703"/>
              <a:gd name="connsiteX18" fmla="*/ 831056 w 1955007"/>
              <a:gd name="connsiteY18" fmla="*/ 128366 h 542703"/>
              <a:gd name="connsiteX19" fmla="*/ 876299 w 1955007"/>
              <a:gd name="connsiteY19" fmla="*/ 83122 h 542703"/>
              <a:gd name="connsiteX20" fmla="*/ 933450 w 1955007"/>
              <a:gd name="connsiteY20" fmla="*/ 42640 h 542703"/>
              <a:gd name="connsiteX21" fmla="*/ 962026 w 1955007"/>
              <a:gd name="connsiteY21" fmla="*/ 25973 h 542703"/>
              <a:gd name="connsiteX22" fmla="*/ 1004888 w 1955007"/>
              <a:gd name="connsiteY22" fmla="*/ 11685 h 542703"/>
              <a:gd name="connsiteX23" fmla="*/ 1057276 w 1955007"/>
              <a:gd name="connsiteY23" fmla="*/ 2160 h 542703"/>
              <a:gd name="connsiteX24" fmla="*/ 1109662 w 1955007"/>
              <a:gd name="connsiteY24" fmla="*/ 18829 h 542703"/>
              <a:gd name="connsiteX25" fmla="*/ 1157288 w 1955007"/>
              <a:gd name="connsiteY25" fmla="*/ 59309 h 542703"/>
              <a:gd name="connsiteX26" fmla="*/ 1190625 w 1955007"/>
              <a:gd name="connsiteY26" fmla="*/ 99792 h 542703"/>
              <a:gd name="connsiteX27" fmla="*/ 1216819 w 1955007"/>
              <a:gd name="connsiteY27" fmla="*/ 135509 h 542703"/>
              <a:gd name="connsiteX28" fmla="*/ 1250156 w 1955007"/>
              <a:gd name="connsiteY28" fmla="*/ 171228 h 542703"/>
              <a:gd name="connsiteX29" fmla="*/ 1273969 w 1955007"/>
              <a:gd name="connsiteY29" fmla="*/ 206947 h 542703"/>
              <a:gd name="connsiteX30" fmla="*/ 1302544 w 1955007"/>
              <a:gd name="connsiteY30" fmla="*/ 254572 h 542703"/>
              <a:gd name="connsiteX31" fmla="*/ 1321594 w 1955007"/>
              <a:gd name="connsiteY31" fmla="*/ 278385 h 542703"/>
              <a:gd name="connsiteX32" fmla="*/ 1350169 w 1955007"/>
              <a:gd name="connsiteY32" fmla="*/ 316485 h 542703"/>
              <a:gd name="connsiteX33" fmla="*/ 1440657 w 1955007"/>
              <a:gd name="connsiteY33" fmla="*/ 402210 h 542703"/>
              <a:gd name="connsiteX34" fmla="*/ 1476375 w 1955007"/>
              <a:gd name="connsiteY34" fmla="*/ 421260 h 542703"/>
              <a:gd name="connsiteX35" fmla="*/ 1552576 w 1955007"/>
              <a:gd name="connsiteY35" fmla="*/ 454597 h 542703"/>
              <a:gd name="connsiteX36" fmla="*/ 1657350 w 1955007"/>
              <a:gd name="connsiteY36" fmla="*/ 499841 h 542703"/>
              <a:gd name="connsiteX37" fmla="*/ 1728788 w 1955007"/>
              <a:gd name="connsiteY37" fmla="*/ 523653 h 542703"/>
              <a:gd name="connsiteX38" fmla="*/ 1809750 w 1955007"/>
              <a:gd name="connsiteY38" fmla="*/ 535560 h 542703"/>
              <a:gd name="connsiteX39" fmla="*/ 1864519 w 1955007"/>
              <a:gd name="connsiteY39" fmla="*/ 542703 h 542703"/>
              <a:gd name="connsiteX40" fmla="*/ 1874044 w 1955007"/>
              <a:gd name="connsiteY40" fmla="*/ 537941 h 542703"/>
              <a:gd name="connsiteX41" fmla="*/ 1928813 w 1955007"/>
              <a:gd name="connsiteY41" fmla="*/ 540322 h 542703"/>
              <a:gd name="connsiteX42" fmla="*/ 1955007 w 1955007"/>
              <a:gd name="connsiteY42" fmla="*/ 542703 h 542703"/>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60064 h 543458"/>
              <a:gd name="connsiteX26" fmla="*/ 1190625 w 1955007"/>
              <a:gd name="connsiteY26" fmla="*/ 100547 h 543458"/>
              <a:gd name="connsiteX27" fmla="*/ 1216819 w 1955007"/>
              <a:gd name="connsiteY27" fmla="*/ 136264 h 543458"/>
              <a:gd name="connsiteX28" fmla="*/ 1250156 w 1955007"/>
              <a:gd name="connsiteY28" fmla="*/ 171983 h 543458"/>
              <a:gd name="connsiteX29" fmla="*/ 1273969 w 1955007"/>
              <a:gd name="connsiteY29" fmla="*/ 207702 h 543458"/>
              <a:gd name="connsiteX30" fmla="*/ 1302544 w 1955007"/>
              <a:gd name="connsiteY30" fmla="*/ 255327 h 543458"/>
              <a:gd name="connsiteX31" fmla="*/ 1321594 w 1955007"/>
              <a:gd name="connsiteY31" fmla="*/ 279140 h 543458"/>
              <a:gd name="connsiteX32" fmla="*/ 1350169 w 1955007"/>
              <a:gd name="connsiteY32" fmla="*/ 317240 h 543458"/>
              <a:gd name="connsiteX33" fmla="*/ 1440657 w 1955007"/>
              <a:gd name="connsiteY33" fmla="*/ 402965 h 543458"/>
              <a:gd name="connsiteX34" fmla="*/ 1476375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60064 h 543458"/>
              <a:gd name="connsiteX26" fmla="*/ 1173957 w 1955007"/>
              <a:gd name="connsiteY26" fmla="*/ 55302 h 543458"/>
              <a:gd name="connsiteX27" fmla="*/ 1190625 w 1955007"/>
              <a:gd name="connsiteY27" fmla="*/ 100547 h 543458"/>
              <a:gd name="connsiteX28" fmla="*/ 1216819 w 1955007"/>
              <a:gd name="connsiteY28" fmla="*/ 136264 h 543458"/>
              <a:gd name="connsiteX29" fmla="*/ 1250156 w 1955007"/>
              <a:gd name="connsiteY29" fmla="*/ 171983 h 543458"/>
              <a:gd name="connsiteX30" fmla="*/ 1273969 w 1955007"/>
              <a:gd name="connsiteY30" fmla="*/ 207702 h 543458"/>
              <a:gd name="connsiteX31" fmla="*/ 1302544 w 1955007"/>
              <a:gd name="connsiteY31" fmla="*/ 255327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190625 w 1955007"/>
              <a:gd name="connsiteY27" fmla="*/ 100547 h 543458"/>
              <a:gd name="connsiteX28" fmla="*/ 1216819 w 1955007"/>
              <a:gd name="connsiteY28" fmla="*/ 136264 h 543458"/>
              <a:gd name="connsiteX29" fmla="*/ 1250156 w 1955007"/>
              <a:gd name="connsiteY29" fmla="*/ 171983 h 543458"/>
              <a:gd name="connsiteX30" fmla="*/ 1273969 w 1955007"/>
              <a:gd name="connsiteY30" fmla="*/ 207702 h 543458"/>
              <a:gd name="connsiteX31" fmla="*/ 1302544 w 1955007"/>
              <a:gd name="connsiteY31" fmla="*/ 255327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16819 w 1955007"/>
              <a:gd name="connsiteY28" fmla="*/ 136264 h 543458"/>
              <a:gd name="connsiteX29" fmla="*/ 1250156 w 1955007"/>
              <a:gd name="connsiteY29" fmla="*/ 171983 h 543458"/>
              <a:gd name="connsiteX30" fmla="*/ 1273969 w 1955007"/>
              <a:gd name="connsiteY30" fmla="*/ 207702 h 543458"/>
              <a:gd name="connsiteX31" fmla="*/ 1302544 w 1955007"/>
              <a:gd name="connsiteY31" fmla="*/ 255327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50156 w 1955007"/>
              <a:gd name="connsiteY29" fmla="*/ 171983 h 543458"/>
              <a:gd name="connsiteX30" fmla="*/ 1273969 w 1955007"/>
              <a:gd name="connsiteY30" fmla="*/ 207702 h 543458"/>
              <a:gd name="connsiteX31" fmla="*/ 1302544 w 1955007"/>
              <a:gd name="connsiteY31" fmla="*/ 255327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273969 w 1955007"/>
              <a:gd name="connsiteY30" fmla="*/ 207702 h 543458"/>
              <a:gd name="connsiteX31" fmla="*/ 1302544 w 1955007"/>
              <a:gd name="connsiteY31" fmla="*/ 255327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4450 w 1955007"/>
              <a:gd name="connsiteY30" fmla="*/ 207702 h 543458"/>
              <a:gd name="connsiteX31" fmla="*/ 1302544 w 1955007"/>
              <a:gd name="connsiteY31" fmla="*/ 255327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4450 w 1955007"/>
              <a:gd name="connsiteY30" fmla="*/ 207702 h 543458"/>
              <a:gd name="connsiteX31" fmla="*/ 1371601 w 1955007"/>
              <a:gd name="connsiteY31" fmla="*/ 260089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4450 w 1955007"/>
              <a:gd name="connsiteY30" fmla="*/ 207702 h 543458"/>
              <a:gd name="connsiteX31" fmla="*/ 1371601 w 1955007"/>
              <a:gd name="connsiteY31" fmla="*/ 260089 h 543458"/>
              <a:gd name="connsiteX32" fmla="*/ 1321594 w 1955007"/>
              <a:gd name="connsiteY32" fmla="*/ 279140 h 543458"/>
              <a:gd name="connsiteX33" fmla="*/ 1393032 w 1955007"/>
              <a:gd name="connsiteY33" fmla="*/ 300571 h 543458"/>
              <a:gd name="connsiteX34" fmla="*/ 1350169 w 1955007"/>
              <a:gd name="connsiteY34" fmla="*/ 317240 h 543458"/>
              <a:gd name="connsiteX35" fmla="*/ 1440657 w 1955007"/>
              <a:gd name="connsiteY35" fmla="*/ 402965 h 543458"/>
              <a:gd name="connsiteX36" fmla="*/ 1476375 w 1955007"/>
              <a:gd name="connsiteY36" fmla="*/ 422015 h 543458"/>
              <a:gd name="connsiteX37" fmla="*/ 1552576 w 1955007"/>
              <a:gd name="connsiteY37" fmla="*/ 455352 h 543458"/>
              <a:gd name="connsiteX38" fmla="*/ 1657350 w 1955007"/>
              <a:gd name="connsiteY38" fmla="*/ 500596 h 543458"/>
              <a:gd name="connsiteX39" fmla="*/ 1728788 w 1955007"/>
              <a:gd name="connsiteY39" fmla="*/ 524408 h 543458"/>
              <a:gd name="connsiteX40" fmla="*/ 1809750 w 1955007"/>
              <a:gd name="connsiteY40" fmla="*/ 536315 h 543458"/>
              <a:gd name="connsiteX41" fmla="*/ 1864519 w 1955007"/>
              <a:gd name="connsiteY41" fmla="*/ 543458 h 543458"/>
              <a:gd name="connsiteX42" fmla="*/ 1874044 w 1955007"/>
              <a:gd name="connsiteY42" fmla="*/ 538696 h 543458"/>
              <a:gd name="connsiteX43" fmla="*/ 1928813 w 1955007"/>
              <a:gd name="connsiteY43" fmla="*/ 541077 h 543458"/>
              <a:gd name="connsiteX44" fmla="*/ 1955007 w 1955007"/>
              <a:gd name="connsiteY44"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4450 w 1955007"/>
              <a:gd name="connsiteY30" fmla="*/ 207702 h 543458"/>
              <a:gd name="connsiteX31" fmla="*/ 1371601 w 1955007"/>
              <a:gd name="connsiteY31" fmla="*/ 260089 h 543458"/>
              <a:gd name="connsiteX32" fmla="*/ 1393032 w 1955007"/>
              <a:gd name="connsiteY32" fmla="*/ 300571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4450 w 1955007"/>
              <a:gd name="connsiteY30" fmla="*/ 207702 h 543458"/>
              <a:gd name="connsiteX31" fmla="*/ 1371601 w 1955007"/>
              <a:gd name="connsiteY31" fmla="*/ 260089 h 543458"/>
              <a:gd name="connsiteX32" fmla="*/ 1393032 w 1955007"/>
              <a:gd name="connsiteY32" fmla="*/ 300571 h 543458"/>
              <a:gd name="connsiteX33" fmla="*/ 1440657 w 1955007"/>
              <a:gd name="connsiteY33" fmla="*/ 402965 h 543458"/>
              <a:gd name="connsiteX34" fmla="*/ 1476375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4450 w 1955007"/>
              <a:gd name="connsiteY30" fmla="*/ 207702 h 543458"/>
              <a:gd name="connsiteX31" fmla="*/ 1364457 w 1955007"/>
              <a:gd name="connsiteY31" fmla="*/ 283901 h 543458"/>
              <a:gd name="connsiteX32" fmla="*/ 1393032 w 1955007"/>
              <a:gd name="connsiteY32" fmla="*/ 300571 h 543458"/>
              <a:gd name="connsiteX33" fmla="*/ 1440657 w 1955007"/>
              <a:gd name="connsiteY33" fmla="*/ 402965 h 543458"/>
              <a:gd name="connsiteX34" fmla="*/ 1476375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00571 h 543458"/>
              <a:gd name="connsiteX33" fmla="*/ 1440657 w 1955007"/>
              <a:gd name="connsiteY33" fmla="*/ 402965 h 543458"/>
              <a:gd name="connsiteX34" fmla="*/ 1476375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40657 w 1955007"/>
              <a:gd name="connsiteY33" fmla="*/ 402965 h 543458"/>
              <a:gd name="connsiteX34" fmla="*/ 1476375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71613 w 1955007"/>
              <a:gd name="connsiteY33" fmla="*/ 388678 h 543458"/>
              <a:gd name="connsiteX34" fmla="*/ 1476375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71613 w 1955007"/>
              <a:gd name="connsiteY33" fmla="*/ 388678 h 543458"/>
              <a:gd name="connsiteX34" fmla="*/ 1516856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71613 w 1955007"/>
              <a:gd name="connsiteY33" fmla="*/ 388678 h 543458"/>
              <a:gd name="connsiteX34" fmla="*/ 1516856 w 1955007"/>
              <a:gd name="connsiteY34" fmla="*/ 422015 h 543458"/>
              <a:gd name="connsiteX35" fmla="*/ 1564483 w 1955007"/>
              <a:gd name="connsiteY35" fmla="*/ 450590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57350 w 1955007"/>
              <a:gd name="connsiteY37" fmla="*/ 500596 h 543458"/>
              <a:gd name="connsiteX38" fmla="*/ 1728788 w 1955007"/>
              <a:gd name="connsiteY38" fmla="*/ 524408 h 543458"/>
              <a:gd name="connsiteX39" fmla="*/ 1812131 w 1955007"/>
              <a:gd name="connsiteY39" fmla="*/ 524408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57350 w 1955007"/>
              <a:gd name="connsiteY37" fmla="*/ 500596 h 543458"/>
              <a:gd name="connsiteX38" fmla="*/ 1728788 w 1955007"/>
              <a:gd name="connsiteY38" fmla="*/ 512502 h 543458"/>
              <a:gd name="connsiteX39" fmla="*/ 1812131 w 1955007"/>
              <a:gd name="connsiteY39" fmla="*/ 524408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57350 w 1955007"/>
              <a:gd name="connsiteY37" fmla="*/ 500596 h 543458"/>
              <a:gd name="connsiteX38" fmla="*/ 1664494 w 1955007"/>
              <a:gd name="connsiteY38" fmla="*/ 488690 h 543458"/>
              <a:gd name="connsiteX39" fmla="*/ 1728788 w 1955007"/>
              <a:gd name="connsiteY39" fmla="*/ 512502 h 543458"/>
              <a:gd name="connsiteX40" fmla="*/ 1812131 w 1955007"/>
              <a:gd name="connsiteY40" fmla="*/ 524408 h 543458"/>
              <a:gd name="connsiteX41" fmla="*/ 1864519 w 1955007"/>
              <a:gd name="connsiteY41" fmla="*/ 543458 h 543458"/>
              <a:gd name="connsiteX42" fmla="*/ 1874044 w 1955007"/>
              <a:gd name="connsiteY42" fmla="*/ 538696 h 543458"/>
              <a:gd name="connsiteX43" fmla="*/ 1928813 w 1955007"/>
              <a:gd name="connsiteY43" fmla="*/ 541077 h 543458"/>
              <a:gd name="connsiteX44" fmla="*/ 1955007 w 1955007"/>
              <a:gd name="connsiteY44"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35919 w 1955007"/>
              <a:gd name="connsiteY37" fmla="*/ 476784 h 543458"/>
              <a:gd name="connsiteX38" fmla="*/ 1664494 w 1955007"/>
              <a:gd name="connsiteY38" fmla="*/ 488690 h 543458"/>
              <a:gd name="connsiteX39" fmla="*/ 1728788 w 1955007"/>
              <a:gd name="connsiteY39" fmla="*/ 512502 h 543458"/>
              <a:gd name="connsiteX40" fmla="*/ 1812131 w 1955007"/>
              <a:gd name="connsiteY40" fmla="*/ 524408 h 543458"/>
              <a:gd name="connsiteX41" fmla="*/ 1864519 w 1955007"/>
              <a:gd name="connsiteY41" fmla="*/ 543458 h 543458"/>
              <a:gd name="connsiteX42" fmla="*/ 1874044 w 1955007"/>
              <a:gd name="connsiteY42" fmla="*/ 538696 h 543458"/>
              <a:gd name="connsiteX43" fmla="*/ 1928813 w 1955007"/>
              <a:gd name="connsiteY43" fmla="*/ 541077 h 543458"/>
              <a:gd name="connsiteX44" fmla="*/ 1955007 w 1955007"/>
              <a:gd name="connsiteY44"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35919 w 1955007"/>
              <a:gd name="connsiteY37" fmla="*/ 476784 h 543458"/>
              <a:gd name="connsiteX38" fmla="*/ 1674019 w 1955007"/>
              <a:gd name="connsiteY38" fmla="*/ 493453 h 543458"/>
              <a:gd name="connsiteX39" fmla="*/ 1728788 w 1955007"/>
              <a:gd name="connsiteY39" fmla="*/ 512502 h 543458"/>
              <a:gd name="connsiteX40" fmla="*/ 1812131 w 1955007"/>
              <a:gd name="connsiteY40" fmla="*/ 524408 h 543458"/>
              <a:gd name="connsiteX41" fmla="*/ 1864519 w 1955007"/>
              <a:gd name="connsiteY41" fmla="*/ 543458 h 543458"/>
              <a:gd name="connsiteX42" fmla="*/ 1874044 w 1955007"/>
              <a:gd name="connsiteY42" fmla="*/ 538696 h 543458"/>
              <a:gd name="connsiteX43" fmla="*/ 1928813 w 1955007"/>
              <a:gd name="connsiteY43" fmla="*/ 541077 h 543458"/>
              <a:gd name="connsiteX44" fmla="*/ 1955007 w 1955007"/>
              <a:gd name="connsiteY44"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35919 w 1955007"/>
              <a:gd name="connsiteY37" fmla="*/ 476784 h 543458"/>
              <a:gd name="connsiteX38" fmla="*/ 1674019 w 1955007"/>
              <a:gd name="connsiteY38" fmla="*/ 493453 h 543458"/>
              <a:gd name="connsiteX39" fmla="*/ 1743075 w 1955007"/>
              <a:gd name="connsiteY39" fmla="*/ 512502 h 543458"/>
              <a:gd name="connsiteX40" fmla="*/ 1812131 w 1955007"/>
              <a:gd name="connsiteY40" fmla="*/ 524408 h 543458"/>
              <a:gd name="connsiteX41" fmla="*/ 1864519 w 1955007"/>
              <a:gd name="connsiteY41" fmla="*/ 543458 h 543458"/>
              <a:gd name="connsiteX42" fmla="*/ 1874044 w 1955007"/>
              <a:gd name="connsiteY42" fmla="*/ 538696 h 543458"/>
              <a:gd name="connsiteX43" fmla="*/ 1928813 w 1955007"/>
              <a:gd name="connsiteY43" fmla="*/ 541077 h 543458"/>
              <a:gd name="connsiteX44" fmla="*/ 1955007 w 1955007"/>
              <a:gd name="connsiteY44"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35919 w 1955007"/>
              <a:gd name="connsiteY37" fmla="*/ 476784 h 543458"/>
              <a:gd name="connsiteX38" fmla="*/ 1674019 w 1955007"/>
              <a:gd name="connsiteY38" fmla="*/ 493453 h 543458"/>
              <a:gd name="connsiteX39" fmla="*/ 1743075 w 1955007"/>
              <a:gd name="connsiteY39" fmla="*/ 512502 h 543458"/>
              <a:gd name="connsiteX40" fmla="*/ 1812131 w 1955007"/>
              <a:gd name="connsiteY40" fmla="*/ 524408 h 543458"/>
              <a:gd name="connsiteX41" fmla="*/ 1864519 w 1955007"/>
              <a:gd name="connsiteY41" fmla="*/ 526789 h 543458"/>
              <a:gd name="connsiteX42" fmla="*/ 1874044 w 1955007"/>
              <a:gd name="connsiteY42" fmla="*/ 538696 h 543458"/>
              <a:gd name="connsiteX43" fmla="*/ 1928813 w 1955007"/>
              <a:gd name="connsiteY43" fmla="*/ 541077 h 543458"/>
              <a:gd name="connsiteX44" fmla="*/ 1955007 w 1955007"/>
              <a:gd name="connsiteY44"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35919 w 1955007"/>
              <a:gd name="connsiteY37" fmla="*/ 476784 h 543458"/>
              <a:gd name="connsiteX38" fmla="*/ 1674019 w 1955007"/>
              <a:gd name="connsiteY38" fmla="*/ 493453 h 543458"/>
              <a:gd name="connsiteX39" fmla="*/ 1743075 w 1955007"/>
              <a:gd name="connsiteY39" fmla="*/ 512502 h 543458"/>
              <a:gd name="connsiteX40" fmla="*/ 1812131 w 1955007"/>
              <a:gd name="connsiteY40" fmla="*/ 524408 h 543458"/>
              <a:gd name="connsiteX41" fmla="*/ 1864519 w 1955007"/>
              <a:gd name="connsiteY41" fmla="*/ 526789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35919 w 1955007"/>
              <a:gd name="connsiteY37" fmla="*/ 476784 h 543458"/>
              <a:gd name="connsiteX38" fmla="*/ 1674019 w 1955007"/>
              <a:gd name="connsiteY38" fmla="*/ 493453 h 543458"/>
              <a:gd name="connsiteX39" fmla="*/ 1743075 w 1955007"/>
              <a:gd name="connsiteY39" fmla="*/ 512502 h 543458"/>
              <a:gd name="connsiteX40" fmla="*/ 1812131 w 1955007"/>
              <a:gd name="connsiteY40" fmla="*/ 524408 h 543458"/>
              <a:gd name="connsiteX41" fmla="*/ 1864519 w 1955007"/>
              <a:gd name="connsiteY41" fmla="*/ 526789 h 543458"/>
              <a:gd name="connsiteX42" fmla="*/ 1928813 w 1955007"/>
              <a:gd name="connsiteY42" fmla="*/ 531552 h 543458"/>
              <a:gd name="connsiteX43" fmla="*/ 1955007 w 1955007"/>
              <a:gd name="connsiteY43" fmla="*/ 543458 h 543458"/>
              <a:gd name="connsiteX0" fmla="*/ 0 w 1928813"/>
              <a:gd name="connsiteY0" fmla="*/ 314858 h 531552"/>
              <a:gd name="connsiteX1" fmla="*/ 83344 w 1928813"/>
              <a:gd name="connsiteY1" fmla="*/ 317240 h 531552"/>
              <a:gd name="connsiteX2" fmla="*/ 123825 w 1928813"/>
              <a:gd name="connsiteY2" fmla="*/ 317240 h 531552"/>
              <a:gd name="connsiteX3" fmla="*/ 209550 w 1928813"/>
              <a:gd name="connsiteY3" fmla="*/ 312477 h 531552"/>
              <a:gd name="connsiteX4" fmla="*/ 290513 w 1928813"/>
              <a:gd name="connsiteY4" fmla="*/ 298190 h 531552"/>
              <a:gd name="connsiteX5" fmla="*/ 366713 w 1928813"/>
              <a:gd name="connsiteY5" fmla="*/ 279140 h 531552"/>
              <a:gd name="connsiteX6" fmla="*/ 402432 w 1928813"/>
              <a:gd name="connsiteY6" fmla="*/ 269615 h 531552"/>
              <a:gd name="connsiteX7" fmla="*/ 445294 w 1928813"/>
              <a:gd name="connsiteY7" fmla="*/ 269615 h 531552"/>
              <a:gd name="connsiteX8" fmla="*/ 488157 w 1928813"/>
              <a:gd name="connsiteY8" fmla="*/ 279140 h 531552"/>
              <a:gd name="connsiteX9" fmla="*/ 545307 w 1928813"/>
              <a:gd name="connsiteY9" fmla="*/ 288665 h 531552"/>
              <a:gd name="connsiteX10" fmla="*/ 566738 w 1928813"/>
              <a:gd name="connsiteY10" fmla="*/ 288665 h 531552"/>
              <a:gd name="connsiteX11" fmla="*/ 592932 w 1928813"/>
              <a:gd name="connsiteY11" fmla="*/ 293427 h 531552"/>
              <a:gd name="connsiteX12" fmla="*/ 595313 w 1928813"/>
              <a:gd name="connsiteY12" fmla="*/ 293427 h 531552"/>
              <a:gd name="connsiteX13" fmla="*/ 633412 w 1928813"/>
              <a:gd name="connsiteY13" fmla="*/ 283903 h 531552"/>
              <a:gd name="connsiteX14" fmla="*/ 683419 w 1928813"/>
              <a:gd name="connsiteY14" fmla="*/ 255327 h 531552"/>
              <a:gd name="connsiteX15" fmla="*/ 704850 w 1928813"/>
              <a:gd name="connsiteY15" fmla="*/ 233895 h 531552"/>
              <a:gd name="connsiteX16" fmla="*/ 742951 w 1928813"/>
              <a:gd name="connsiteY16" fmla="*/ 205319 h 531552"/>
              <a:gd name="connsiteX17" fmla="*/ 769144 w 1928813"/>
              <a:gd name="connsiteY17" fmla="*/ 186270 h 531552"/>
              <a:gd name="connsiteX18" fmla="*/ 831056 w 1928813"/>
              <a:gd name="connsiteY18" fmla="*/ 129121 h 531552"/>
              <a:gd name="connsiteX19" fmla="*/ 876299 w 1928813"/>
              <a:gd name="connsiteY19" fmla="*/ 83877 h 531552"/>
              <a:gd name="connsiteX20" fmla="*/ 933450 w 1928813"/>
              <a:gd name="connsiteY20" fmla="*/ 43395 h 531552"/>
              <a:gd name="connsiteX21" fmla="*/ 962026 w 1928813"/>
              <a:gd name="connsiteY21" fmla="*/ 26728 h 531552"/>
              <a:gd name="connsiteX22" fmla="*/ 1004888 w 1928813"/>
              <a:gd name="connsiteY22" fmla="*/ 12440 h 531552"/>
              <a:gd name="connsiteX23" fmla="*/ 1057276 w 1928813"/>
              <a:gd name="connsiteY23" fmla="*/ 2915 h 531552"/>
              <a:gd name="connsiteX24" fmla="*/ 1116805 w 1928813"/>
              <a:gd name="connsiteY24" fmla="*/ 10059 h 531552"/>
              <a:gd name="connsiteX25" fmla="*/ 1150144 w 1928813"/>
              <a:gd name="connsiteY25" fmla="*/ 33871 h 531552"/>
              <a:gd name="connsiteX26" fmla="*/ 1173957 w 1928813"/>
              <a:gd name="connsiteY26" fmla="*/ 55302 h 531552"/>
              <a:gd name="connsiteX27" fmla="*/ 1207294 w 1928813"/>
              <a:gd name="connsiteY27" fmla="*/ 100547 h 531552"/>
              <a:gd name="connsiteX28" fmla="*/ 1247775 w 1928813"/>
              <a:gd name="connsiteY28" fmla="*/ 138646 h 531552"/>
              <a:gd name="connsiteX29" fmla="*/ 1281113 w 1928813"/>
              <a:gd name="connsiteY29" fmla="*/ 176745 h 531552"/>
              <a:gd name="connsiteX30" fmla="*/ 1312069 w 1928813"/>
              <a:gd name="connsiteY30" fmla="*/ 217227 h 531552"/>
              <a:gd name="connsiteX31" fmla="*/ 1364457 w 1928813"/>
              <a:gd name="connsiteY31" fmla="*/ 283901 h 531552"/>
              <a:gd name="connsiteX32" fmla="*/ 1393032 w 1928813"/>
              <a:gd name="connsiteY32" fmla="*/ 329146 h 531552"/>
              <a:gd name="connsiteX33" fmla="*/ 1428750 w 1928813"/>
              <a:gd name="connsiteY33" fmla="*/ 360102 h 531552"/>
              <a:gd name="connsiteX34" fmla="*/ 1471613 w 1928813"/>
              <a:gd name="connsiteY34" fmla="*/ 388678 h 531552"/>
              <a:gd name="connsiteX35" fmla="*/ 1516856 w 1928813"/>
              <a:gd name="connsiteY35" fmla="*/ 422015 h 531552"/>
              <a:gd name="connsiteX36" fmla="*/ 1564483 w 1928813"/>
              <a:gd name="connsiteY36" fmla="*/ 450590 h 531552"/>
              <a:gd name="connsiteX37" fmla="*/ 1635919 w 1928813"/>
              <a:gd name="connsiteY37" fmla="*/ 476784 h 531552"/>
              <a:gd name="connsiteX38" fmla="*/ 1674019 w 1928813"/>
              <a:gd name="connsiteY38" fmla="*/ 493453 h 531552"/>
              <a:gd name="connsiteX39" fmla="*/ 1743075 w 1928813"/>
              <a:gd name="connsiteY39" fmla="*/ 512502 h 531552"/>
              <a:gd name="connsiteX40" fmla="*/ 1812131 w 1928813"/>
              <a:gd name="connsiteY40" fmla="*/ 524408 h 531552"/>
              <a:gd name="connsiteX41" fmla="*/ 1864519 w 1928813"/>
              <a:gd name="connsiteY41" fmla="*/ 526789 h 531552"/>
              <a:gd name="connsiteX42" fmla="*/ 1928813 w 1928813"/>
              <a:gd name="connsiteY42" fmla="*/ 531552 h 53155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7469 h 528962"/>
              <a:gd name="connsiteX26" fmla="*/ 1150144 w 1928813"/>
              <a:gd name="connsiteY26" fmla="*/ 31281 h 528962"/>
              <a:gd name="connsiteX27" fmla="*/ 1173957 w 1928813"/>
              <a:gd name="connsiteY27" fmla="*/ 52712 h 528962"/>
              <a:gd name="connsiteX28" fmla="*/ 1207294 w 1928813"/>
              <a:gd name="connsiteY28" fmla="*/ 97957 h 528962"/>
              <a:gd name="connsiteX29" fmla="*/ 1247775 w 1928813"/>
              <a:gd name="connsiteY29" fmla="*/ 136056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50144 w 1928813"/>
              <a:gd name="connsiteY26" fmla="*/ 31281 h 528962"/>
              <a:gd name="connsiteX27" fmla="*/ 1173957 w 1928813"/>
              <a:gd name="connsiteY27" fmla="*/ 52712 h 528962"/>
              <a:gd name="connsiteX28" fmla="*/ 1207294 w 1928813"/>
              <a:gd name="connsiteY28" fmla="*/ 97957 h 528962"/>
              <a:gd name="connsiteX29" fmla="*/ 1247775 w 1928813"/>
              <a:gd name="connsiteY29" fmla="*/ 136056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47762 w 1928813"/>
              <a:gd name="connsiteY26" fmla="*/ 45569 h 528962"/>
              <a:gd name="connsiteX27" fmla="*/ 1173957 w 1928813"/>
              <a:gd name="connsiteY27" fmla="*/ 52712 h 528962"/>
              <a:gd name="connsiteX28" fmla="*/ 1207294 w 1928813"/>
              <a:gd name="connsiteY28" fmla="*/ 97957 h 528962"/>
              <a:gd name="connsiteX29" fmla="*/ 1247775 w 1928813"/>
              <a:gd name="connsiteY29" fmla="*/ 136056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47762 w 1928813"/>
              <a:gd name="connsiteY26" fmla="*/ 45569 h 528962"/>
              <a:gd name="connsiteX27" fmla="*/ 1173957 w 1928813"/>
              <a:gd name="connsiteY27" fmla="*/ 71762 h 528962"/>
              <a:gd name="connsiteX28" fmla="*/ 1207294 w 1928813"/>
              <a:gd name="connsiteY28" fmla="*/ 97957 h 528962"/>
              <a:gd name="connsiteX29" fmla="*/ 1247775 w 1928813"/>
              <a:gd name="connsiteY29" fmla="*/ 136056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47762 w 1928813"/>
              <a:gd name="connsiteY26" fmla="*/ 45569 h 528962"/>
              <a:gd name="connsiteX27" fmla="*/ 1173957 w 1928813"/>
              <a:gd name="connsiteY27" fmla="*/ 71762 h 528962"/>
              <a:gd name="connsiteX28" fmla="*/ 1212056 w 1928813"/>
              <a:gd name="connsiteY28" fmla="*/ 109863 h 528962"/>
              <a:gd name="connsiteX29" fmla="*/ 1247775 w 1928813"/>
              <a:gd name="connsiteY29" fmla="*/ 136056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47762 w 1928813"/>
              <a:gd name="connsiteY26" fmla="*/ 45569 h 528962"/>
              <a:gd name="connsiteX27" fmla="*/ 1173957 w 1928813"/>
              <a:gd name="connsiteY27" fmla="*/ 71762 h 528962"/>
              <a:gd name="connsiteX28" fmla="*/ 1212056 w 1928813"/>
              <a:gd name="connsiteY28" fmla="*/ 109863 h 528962"/>
              <a:gd name="connsiteX29" fmla="*/ 1247775 w 1928813"/>
              <a:gd name="connsiteY29" fmla="*/ 145581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73957 w 1928813"/>
              <a:gd name="connsiteY27" fmla="*/ 71762 h 528962"/>
              <a:gd name="connsiteX28" fmla="*/ 1212056 w 1928813"/>
              <a:gd name="connsiteY28" fmla="*/ 109863 h 528962"/>
              <a:gd name="connsiteX29" fmla="*/ 1247775 w 1928813"/>
              <a:gd name="connsiteY29" fmla="*/ 145581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12056 w 1928813"/>
              <a:gd name="connsiteY28" fmla="*/ 109863 h 528962"/>
              <a:gd name="connsiteX29" fmla="*/ 1247775 w 1928813"/>
              <a:gd name="connsiteY29" fmla="*/ 145581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12056 w 1928813"/>
              <a:gd name="connsiteY28" fmla="*/ 109863 h 528962"/>
              <a:gd name="connsiteX29" fmla="*/ 1228725 w 1928813"/>
              <a:gd name="connsiteY29" fmla="*/ 109862 h 528962"/>
              <a:gd name="connsiteX30" fmla="*/ 1247775 w 1928813"/>
              <a:gd name="connsiteY30" fmla="*/ 145581 h 528962"/>
              <a:gd name="connsiteX31" fmla="*/ 1281113 w 1928813"/>
              <a:gd name="connsiteY31" fmla="*/ 174155 h 528962"/>
              <a:gd name="connsiteX32" fmla="*/ 1312069 w 1928813"/>
              <a:gd name="connsiteY32" fmla="*/ 214637 h 528962"/>
              <a:gd name="connsiteX33" fmla="*/ 1364457 w 1928813"/>
              <a:gd name="connsiteY33" fmla="*/ 281311 h 528962"/>
              <a:gd name="connsiteX34" fmla="*/ 1393032 w 1928813"/>
              <a:gd name="connsiteY34" fmla="*/ 326556 h 528962"/>
              <a:gd name="connsiteX35" fmla="*/ 1428750 w 1928813"/>
              <a:gd name="connsiteY35" fmla="*/ 357512 h 528962"/>
              <a:gd name="connsiteX36" fmla="*/ 1471613 w 1928813"/>
              <a:gd name="connsiteY36" fmla="*/ 386088 h 528962"/>
              <a:gd name="connsiteX37" fmla="*/ 1516856 w 1928813"/>
              <a:gd name="connsiteY37" fmla="*/ 419425 h 528962"/>
              <a:gd name="connsiteX38" fmla="*/ 1564483 w 1928813"/>
              <a:gd name="connsiteY38" fmla="*/ 448000 h 528962"/>
              <a:gd name="connsiteX39" fmla="*/ 1635919 w 1928813"/>
              <a:gd name="connsiteY39" fmla="*/ 474194 h 528962"/>
              <a:gd name="connsiteX40" fmla="*/ 1674019 w 1928813"/>
              <a:gd name="connsiteY40" fmla="*/ 490863 h 528962"/>
              <a:gd name="connsiteX41" fmla="*/ 1743075 w 1928813"/>
              <a:gd name="connsiteY41" fmla="*/ 509912 h 528962"/>
              <a:gd name="connsiteX42" fmla="*/ 1812131 w 1928813"/>
              <a:gd name="connsiteY42" fmla="*/ 521818 h 528962"/>
              <a:gd name="connsiteX43" fmla="*/ 1864519 w 1928813"/>
              <a:gd name="connsiteY43" fmla="*/ 524199 h 528962"/>
              <a:gd name="connsiteX44" fmla="*/ 1928813 w 1928813"/>
              <a:gd name="connsiteY44"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12056 w 1928813"/>
              <a:gd name="connsiteY28" fmla="*/ 109863 h 528962"/>
              <a:gd name="connsiteX29" fmla="*/ 1233488 w 1928813"/>
              <a:gd name="connsiteY29" fmla="*/ 100337 h 528962"/>
              <a:gd name="connsiteX30" fmla="*/ 1247775 w 1928813"/>
              <a:gd name="connsiteY30" fmla="*/ 145581 h 528962"/>
              <a:gd name="connsiteX31" fmla="*/ 1281113 w 1928813"/>
              <a:gd name="connsiteY31" fmla="*/ 174155 h 528962"/>
              <a:gd name="connsiteX32" fmla="*/ 1312069 w 1928813"/>
              <a:gd name="connsiteY32" fmla="*/ 214637 h 528962"/>
              <a:gd name="connsiteX33" fmla="*/ 1364457 w 1928813"/>
              <a:gd name="connsiteY33" fmla="*/ 281311 h 528962"/>
              <a:gd name="connsiteX34" fmla="*/ 1393032 w 1928813"/>
              <a:gd name="connsiteY34" fmla="*/ 326556 h 528962"/>
              <a:gd name="connsiteX35" fmla="*/ 1428750 w 1928813"/>
              <a:gd name="connsiteY35" fmla="*/ 357512 h 528962"/>
              <a:gd name="connsiteX36" fmla="*/ 1471613 w 1928813"/>
              <a:gd name="connsiteY36" fmla="*/ 386088 h 528962"/>
              <a:gd name="connsiteX37" fmla="*/ 1516856 w 1928813"/>
              <a:gd name="connsiteY37" fmla="*/ 419425 h 528962"/>
              <a:gd name="connsiteX38" fmla="*/ 1564483 w 1928813"/>
              <a:gd name="connsiteY38" fmla="*/ 448000 h 528962"/>
              <a:gd name="connsiteX39" fmla="*/ 1635919 w 1928813"/>
              <a:gd name="connsiteY39" fmla="*/ 474194 h 528962"/>
              <a:gd name="connsiteX40" fmla="*/ 1674019 w 1928813"/>
              <a:gd name="connsiteY40" fmla="*/ 490863 h 528962"/>
              <a:gd name="connsiteX41" fmla="*/ 1743075 w 1928813"/>
              <a:gd name="connsiteY41" fmla="*/ 509912 h 528962"/>
              <a:gd name="connsiteX42" fmla="*/ 1812131 w 1928813"/>
              <a:gd name="connsiteY42" fmla="*/ 521818 h 528962"/>
              <a:gd name="connsiteX43" fmla="*/ 1864519 w 1928813"/>
              <a:gd name="connsiteY43" fmla="*/ 524199 h 528962"/>
              <a:gd name="connsiteX44" fmla="*/ 1928813 w 1928813"/>
              <a:gd name="connsiteY44"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12056 w 1928813"/>
              <a:gd name="connsiteY28" fmla="*/ 109863 h 528962"/>
              <a:gd name="connsiteX29" fmla="*/ 1283495 w 1928813"/>
              <a:gd name="connsiteY29" fmla="*/ 145580 h 528962"/>
              <a:gd name="connsiteX30" fmla="*/ 1247775 w 1928813"/>
              <a:gd name="connsiteY30" fmla="*/ 145581 h 528962"/>
              <a:gd name="connsiteX31" fmla="*/ 1281113 w 1928813"/>
              <a:gd name="connsiteY31" fmla="*/ 174155 h 528962"/>
              <a:gd name="connsiteX32" fmla="*/ 1312069 w 1928813"/>
              <a:gd name="connsiteY32" fmla="*/ 214637 h 528962"/>
              <a:gd name="connsiteX33" fmla="*/ 1364457 w 1928813"/>
              <a:gd name="connsiteY33" fmla="*/ 281311 h 528962"/>
              <a:gd name="connsiteX34" fmla="*/ 1393032 w 1928813"/>
              <a:gd name="connsiteY34" fmla="*/ 326556 h 528962"/>
              <a:gd name="connsiteX35" fmla="*/ 1428750 w 1928813"/>
              <a:gd name="connsiteY35" fmla="*/ 357512 h 528962"/>
              <a:gd name="connsiteX36" fmla="*/ 1471613 w 1928813"/>
              <a:gd name="connsiteY36" fmla="*/ 386088 h 528962"/>
              <a:gd name="connsiteX37" fmla="*/ 1516856 w 1928813"/>
              <a:gd name="connsiteY37" fmla="*/ 419425 h 528962"/>
              <a:gd name="connsiteX38" fmla="*/ 1564483 w 1928813"/>
              <a:gd name="connsiteY38" fmla="*/ 448000 h 528962"/>
              <a:gd name="connsiteX39" fmla="*/ 1635919 w 1928813"/>
              <a:gd name="connsiteY39" fmla="*/ 474194 h 528962"/>
              <a:gd name="connsiteX40" fmla="*/ 1674019 w 1928813"/>
              <a:gd name="connsiteY40" fmla="*/ 490863 h 528962"/>
              <a:gd name="connsiteX41" fmla="*/ 1743075 w 1928813"/>
              <a:gd name="connsiteY41" fmla="*/ 509912 h 528962"/>
              <a:gd name="connsiteX42" fmla="*/ 1812131 w 1928813"/>
              <a:gd name="connsiteY42" fmla="*/ 521818 h 528962"/>
              <a:gd name="connsiteX43" fmla="*/ 1864519 w 1928813"/>
              <a:gd name="connsiteY43" fmla="*/ 524199 h 528962"/>
              <a:gd name="connsiteX44" fmla="*/ 1928813 w 1928813"/>
              <a:gd name="connsiteY44"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12056 w 1928813"/>
              <a:gd name="connsiteY28" fmla="*/ 109863 h 528962"/>
              <a:gd name="connsiteX29" fmla="*/ 1247775 w 1928813"/>
              <a:gd name="connsiteY29" fmla="*/ 145581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31106 w 1928813"/>
              <a:gd name="connsiteY28" fmla="*/ 109863 h 528962"/>
              <a:gd name="connsiteX29" fmla="*/ 1247775 w 1928813"/>
              <a:gd name="connsiteY29" fmla="*/ 145581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31106 w 1928813"/>
              <a:gd name="connsiteY28" fmla="*/ 109863 h 528962"/>
              <a:gd name="connsiteX29" fmla="*/ 1259681 w 1928813"/>
              <a:gd name="connsiteY29" fmla="*/ 147962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26330 w 1928813"/>
              <a:gd name="connsiteY25" fmla="*/ 14612 h 528962"/>
              <a:gd name="connsiteX26" fmla="*/ 1162049 w 1928813"/>
              <a:gd name="connsiteY26" fmla="*/ 45569 h 528962"/>
              <a:gd name="connsiteX27" fmla="*/ 1188244 w 1928813"/>
              <a:gd name="connsiteY27" fmla="*/ 71762 h 528962"/>
              <a:gd name="connsiteX28" fmla="*/ 1231106 w 1928813"/>
              <a:gd name="connsiteY28" fmla="*/ 109863 h 528962"/>
              <a:gd name="connsiteX29" fmla="*/ 1259681 w 1928813"/>
              <a:gd name="connsiteY29" fmla="*/ 147962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6330 w 1928813"/>
              <a:gd name="connsiteY25" fmla="*/ 16858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393032 w 1928813"/>
              <a:gd name="connsiteY33" fmla="*/ 328802 h 531208"/>
              <a:gd name="connsiteX34" fmla="*/ 1428750 w 1928813"/>
              <a:gd name="connsiteY34" fmla="*/ 359758 h 531208"/>
              <a:gd name="connsiteX35" fmla="*/ 1471613 w 1928813"/>
              <a:gd name="connsiteY35" fmla="*/ 388334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393032 w 1928813"/>
              <a:gd name="connsiteY33" fmla="*/ 328802 h 531208"/>
              <a:gd name="connsiteX34" fmla="*/ 1428750 w 1928813"/>
              <a:gd name="connsiteY34" fmla="*/ 359758 h 531208"/>
              <a:gd name="connsiteX35" fmla="*/ 1471613 w 1928813"/>
              <a:gd name="connsiteY35" fmla="*/ 388334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393032 w 1928813"/>
              <a:gd name="connsiteY33" fmla="*/ 328802 h 531208"/>
              <a:gd name="connsiteX34" fmla="*/ 1428750 w 1928813"/>
              <a:gd name="connsiteY34" fmla="*/ 359758 h 531208"/>
              <a:gd name="connsiteX35" fmla="*/ 1469232 w 1928813"/>
              <a:gd name="connsiteY35" fmla="*/ 395478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393032 w 1928813"/>
              <a:gd name="connsiteY33" fmla="*/ 328802 h 531208"/>
              <a:gd name="connsiteX34" fmla="*/ 1426369 w 1928813"/>
              <a:gd name="connsiteY34" fmla="*/ 366902 h 531208"/>
              <a:gd name="connsiteX35" fmla="*/ 1469232 w 1928813"/>
              <a:gd name="connsiteY35" fmla="*/ 395478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393032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402557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402557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16869 w 1928813"/>
              <a:gd name="connsiteY39" fmla="*/ 476439 h 531208"/>
              <a:gd name="connsiteX40" fmla="*/ 1674019 w 1928813"/>
              <a:gd name="connsiteY40" fmla="*/ 493109 h 531208"/>
              <a:gd name="connsiteX41" fmla="*/ 1743075 w 1928813"/>
              <a:gd name="connsiteY41" fmla="*/ 512158 h 531208"/>
              <a:gd name="connsiteX42" fmla="*/ 1812131 w 1928813"/>
              <a:gd name="connsiteY42" fmla="*/ 524064 h 531208"/>
              <a:gd name="connsiteX43" fmla="*/ 1864519 w 1928813"/>
              <a:gd name="connsiteY43" fmla="*/ 526445 h 531208"/>
              <a:gd name="connsiteX44" fmla="*/ 1928813 w 1928813"/>
              <a:gd name="connsiteY44"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402557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57339 w 1928813"/>
              <a:gd name="connsiteY37" fmla="*/ 450246 h 531208"/>
              <a:gd name="connsiteX38" fmla="*/ 1635919 w 1928813"/>
              <a:gd name="connsiteY38" fmla="*/ 476440 h 531208"/>
              <a:gd name="connsiteX39" fmla="*/ 1616869 w 1928813"/>
              <a:gd name="connsiteY39" fmla="*/ 476439 h 531208"/>
              <a:gd name="connsiteX40" fmla="*/ 1674019 w 1928813"/>
              <a:gd name="connsiteY40" fmla="*/ 493109 h 531208"/>
              <a:gd name="connsiteX41" fmla="*/ 1743075 w 1928813"/>
              <a:gd name="connsiteY41" fmla="*/ 512158 h 531208"/>
              <a:gd name="connsiteX42" fmla="*/ 1812131 w 1928813"/>
              <a:gd name="connsiteY42" fmla="*/ 524064 h 531208"/>
              <a:gd name="connsiteX43" fmla="*/ 1864519 w 1928813"/>
              <a:gd name="connsiteY43" fmla="*/ 526445 h 531208"/>
              <a:gd name="connsiteX44" fmla="*/ 1928813 w 1928813"/>
              <a:gd name="connsiteY44"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402557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57339 w 1928813"/>
              <a:gd name="connsiteY37" fmla="*/ 450246 h 531208"/>
              <a:gd name="connsiteX38" fmla="*/ 1635919 w 1928813"/>
              <a:gd name="connsiteY38" fmla="*/ 476440 h 531208"/>
              <a:gd name="connsiteX39" fmla="*/ 1626394 w 1928813"/>
              <a:gd name="connsiteY39" fmla="*/ 476439 h 531208"/>
              <a:gd name="connsiteX40" fmla="*/ 1674019 w 1928813"/>
              <a:gd name="connsiteY40" fmla="*/ 493109 h 531208"/>
              <a:gd name="connsiteX41" fmla="*/ 1743075 w 1928813"/>
              <a:gd name="connsiteY41" fmla="*/ 512158 h 531208"/>
              <a:gd name="connsiteX42" fmla="*/ 1812131 w 1928813"/>
              <a:gd name="connsiteY42" fmla="*/ 524064 h 531208"/>
              <a:gd name="connsiteX43" fmla="*/ 1864519 w 1928813"/>
              <a:gd name="connsiteY43" fmla="*/ 526445 h 531208"/>
              <a:gd name="connsiteX44" fmla="*/ 1928813 w 1928813"/>
              <a:gd name="connsiteY44"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402557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57339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402557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57339 w 1928813"/>
              <a:gd name="connsiteY37" fmla="*/ 450246 h 531208"/>
              <a:gd name="connsiteX38" fmla="*/ 1624012 w 1928813"/>
              <a:gd name="connsiteY38" fmla="*/ 478821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09887 h 526581"/>
              <a:gd name="connsiteX1" fmla="*/ 83344 w 1928813"/>
              <a:gd name="connsiteY1" fmla="*/ 312269 h 526581"/>
              <a:gd name="connsiteX2" fmla="*/ 123825 w 1928813"/>
              <a:gd name="connsiteY2" fmla="*/ 312269 h 526581"/>
              <a:gd name="connsiteX3" fmla="*/ 209550 w 1928813"/>
              <a:gd name="connsiteY3" fmla="*/ 307506 h 526581"/>
              <a:gd name="connsiteX4" fmla="*/ 290513 w 1928813"/>
              <a:gd name="connsiteY4" fmla="*/ 293219 h 526581"/>
              <a:gd name="connsiteX5" fmla="*/ 366713 w 1928813"/>
              <a:gd name="connsiteY5" fmla="*/ 274169 h 526581"/>
              <a:gd name="connsiteX6" fmla="*/ 402432 w 1928813"/>
              <a:gd name="connsiteY6" fmla="*/ 264644 h 526581"/>
              <a:gd name="connsiteX7" fmla="*/ 445294 w 1928813"/>
              <a:gd name="connsiteY7" fmla="*/ 264644 h 526581"/>
              <a:gd name="connsiteX8" fmla="*/ 488157 w 1928813"/>
              <a:gd name="connsiteY8" fmla="*/ 274169 h 526581"/>
              <a:gd name="connsiteX9" fmla="*/ 545307 w 1928813"/>
              <a:gd name="connsiteY9" fmla="*/ 283694 h 526581"/>
              <a:gd name="connsiteX10" fmla="*/ 566738 w 1928813"/>
              <a:gd name="connsiteY10" fmla="*/ 283694 h 526581"/>
              <a:gd name="connsiteX11" fmla="*/ 592932 w 1928813"/>
              <a:gd name="connsiteY11" fmla="*/ 288456 h 526581"/>
              <a:gd name="connsiteX12" fmla="*/ 595313 w 1928813"/>
              <a:gd name="connsiteY12" fmla="*/ 288456 h 526581"/>
              <a:gd name="connsiteX13" fmla="*/ 633412 w 1928813"/>
              <a:gd name="connsiteY13" fmla="*/ 278932 h 526581"/>
              <a:gd name="connsiteX14" fmla="*/ 683419 w 1928813"/>
              <a:gd name="connsiteY14" fmla="*/ 250356 h 526581"/>
              <a:gd name="connsiteX15" fmla="*/ 704850 w 1928813"/>
              <a:gd name="connsiteY15" fmla="*/ 228924 h 526581"/>
              <a:gd name="connsiteX16" fmla="*/ 742951 w 1928813"/>
              <a:gd name="connsiteY16" fmla="*/ 200348 h 526581"/>
              <a:gd name="connsiteX17" fmla="*/ 769144 w 1928813"/>
              <a:gd name="connsiteY17" fmla="*/ 181299 h 526581"/>
              <a:gd name="connsiteX18" fmla="*/ 831056 w 1928813"/>
              <a:gd name="connsiteY18" fmla="*/ 124150 h 526581"/>
              <a:gd name="connsiteX19" fmla="*/ 876299 w 1928813"/>
              <a:gd name="connsiteY19" fmla="*/ 78906 h 526581"/>
              <a:gd name="connsiteX20" fmla="*/ 933450 w 1928813"/>
              <a:gd name="connsiteY20" fmla="*/ 38424 h 526581"/>
              <a:gd name="connsiteX21" fmla="*/ 962026 w 1928813"/>
              <a:gd name="connsiteY21" fmla="*/ 21757 h 526581"/>
              <a:gd name="connsiteX22" fmla="*/ 1004888 w 1928813"/>
              <a:gd name="connsiteY22" fmla="*/ 7469 h 526581"/>
              <a:gd name="connsiteX23" fmla="*/ 1050132 w 1928813"/>
              <a:gd name="connsiteY23" fmla="*/ 2705 h 526581"/>
              <a:gd name="connsiteX24" fmla="*/ 1090613 w 1928813"/>
              <a:gd name="connsiteY24" fmla="*/ 325 h 526581"/>
              <a:gd name="connsiteX25" fmla="*/ 1128711 w 1928813"/>
              <a:gd name="connsiteY25" fmla="*/ 19375 h 526581"/>
              <a:gd name="connsiteX26" fmla="*/ 1162049 w 1928813"/>
              <a:gd name="connsiteY26" fmla="*/ 43188 h 526581"/>
              <a:gd name="connsiteX27" fmla="*/ 1188244 w 1928813"/>
              <a:gd name="connsiteY27" fmla="*/ 69381 h 526581"/>
              <a:gd name="connsiteX28" fmla="*/ 1231106 w 1928813"/>
              <a:gd name="connsiteY28" fmla="*/ 107482 h 526581"/>
              <a:gd name="connsiteX29" fmla="*/ 1259681 w 1928813"/>
              <a:gd name="connsiteY29" fmla="*/ 145581 h 526581"/>
              <a:gd name="connsiteX30" fmla="*/ 1281113 w 1928813"/>
              <a:gd name="connsiteY30" fmla="*/ 171774 h 526581"/>
              <a:gd name="connsiteX31" fmla="*/ 1312069 w 1928813"/>
              <a:gd name="connsiteY31" fmla="*/ 212256 h 526581"/>
              <a:gd name="connsiteX32" fmla="*/ 1364457 w 1928813"/>
              <a:gd name="connsiteY32" fmla="*/ 278930 h 526581"/>
              <a:gd name="connsiteX33" fmla="*/ 1402557 w 1928813"/>
              <a:gd name="connsiteY33" fmla="*/ 324175 h 526581"/>
              <a:gd name="connsiteX34" fmla="*/ 1426369 w 1928813"/>
              <a:gd name="connsiteY34" fmla="*/ 355131 h 526581"/>
              <a:gd name="connsiteX35" fmla="*/ 1469232 w 1928813"/>
              <a:gd name="connsiteY35" fmla="*/ 390851 h 526581"/>
              <a:gd name="connsiteX36" fmla="*/ 1516856 w 1928813"/>
              <a:gd name="connsiteY36" fmla="*/ 417044 h 526581"/>
              <a:gd name="connsiteX37" fmla="*/ 1557339 w 1928813"/>
              <a:gd name="connsiteY37" fmla="*/ 445619 h 526581"/>
              <a:gd name="connsiteX38" fmla="*/ 1624012 w 1928813"/>
              <a:gd name="connsiteY38" fmla="*/ 474194 h 526581"/>
              <a:gd name="connsiteX39" fmla="*/ 1674019 w 1928813"/>
              <a:gd name="connsiteY39" fmla="*/ 488482 h 526581"/>
              <a:gd name="connsiteX40" fmla="*/ 1743075 w 1928813"/>
              <a:gd name="connsiteY40" fmla="*/ 507531 h 526581"/>
              <a:gd name="connsiteX41" fmla="*/ 1812131 w 1928813"/>
              <a:gd name="connsiteY41" fmla="*/ 519437 h 526581"/>
              <a:gd name="connsiteX42" fmla="*/ 1864519 w 1928813"/>
              <a:gd name="connsiteY42" fmla="*/ 521818 h 526581"/>
              <a:gd name="connsiteX43" fmla="*/ 1928813 w 1928813"/>
              <a:gd name="connsiteY43" fmla="*/ 526581 h 526581"/>
              <a:gd name="connsiteX0" fmla="*/ 0 w 1928813"/>
              <a:gd name="connsiteY0" fmla="*/ 307372 h 524066"/>
              <a:gd name="connsiteX1" fmla="*/ 83344 w 1928813"/>
              <a:gd name="connsiteY1" fmla="*/ 309754 h 524066"/>
              <a:gd name="connsiteX2" fmla="*/ 123825 w 1928813"/>
              <a:gd name="connsiteY2" fmla="*/ 309754 h 524066"/>
              <a:gd name="connsiteX3" fmla="*/ 209550 w 1928813"/>
              <a:gd name="connsiteY3" fmla="*/ 304991 h 524066"/>
              <a:gd name="connsiteX4" fmla="*/ 290513 w 1928813"/>
              <a:gd name="connsiteY4" fmla="*/ 290704 h 524066"/>
              <a:gd name="connsiteX5" fmla="*/ 366713 w 1928813"/>
              <a:gd name="connsiteY5" fmla="*/ 271654 h 524066"/>
              <a:gd name="connsiteX6" fmla="*/ 402432 w 1928813"/>
              <a:gd name="connsiteY6" fmla="*/ 262129 h 524066"/>
              <a:gd name="connsiteX7" fmla="*/ 445294 w 1928813"/>
              <a:gd name="connsiteY7" fmla="*/ 262129 h 524066"/>
              <a:gd name="connsiteX8" fmla="*/ 488157 w 1928813"/>
              <a:gd name="connsiteY8" fmla="*/ 271654 h 524066"/>
              <a:gd name="connsiteX9" fmla="*/ 545307 w 1928813"/>
              <a:gd name="connsiteY9" fmla="*/ 281179 h 524066"/>
              <a:gd name="connsiteX10" fmla="*/ 566738 w 1928813"/>
              <a:gd name="connsiteY10" fmla="*/ 281179 h 524066"/>
              <a:gd name="connsiteX11" fmla="*/ 592932 w 1928813"/>
              <a:gd name="connsiteY11" fmla="*/ 285941 h 524066"/>
              <a:gd name="connsiteX12" fmla="*/ 595313 w 1928813"/>
              <a:gd name="connsiteY12" fmla="*/ 285941 h 524066"/>
              <a:gd name="connsiteX13" fmla="*/ 633412 w 1928813"/>
              <a:gd name="connsiteY13" fmla="*/ 276417 h 524066"/>
              <a:gd name="connsiteX14" fmla="*/ 683419 w 1928813"/>
              <a:gd name="connsiteY14" fmla="*/ 247841 h 524066"/>
              <a:gd name="connsiteX15" fmla="*/ 704850 w 1928813"/>
              <a:gd name="connsiteY15" fmla="*/ 226409 h 524066"/>
              <a:gd name="connsiteX16" fmla="*/ 742951 w 1928813"/>
              <a:gd name="connsiteY16" fmla="*/ 197833 h 524066"/>
              <a:gd name="connsiteX17" fmla="*/ 769144 w 1928813"/>
              <a:gd name="connsiteY17" fmla="*/ 178784 h 524066"/>
              <a:gd name="connsiteX18" fmla="*/ 831056 w 1928813"/>
              <a:gd name="connsiteY18" fmla="*/ 121635 h 524066"/>
              <a:gd name="connsiteX19" fmla="*/ 876299 w 1928813"/>
              <a:gd name="connsiteY19" fmla="*/ 76391 h 524066"/>
              <a:gd name="connsiteX20" fmla="*/ 933450 w 1928813"/>
              <a:gd name="connsiteY20" fmla="*/ 35909 h 524066"/>
              <a:gd name="connsiteX21" fmla="*/ 962026 w 1928813"/>
              <a:gd name="connsiteY21" fmla="*/ 19242 h 524066"/>
              <a:gd name="connsiteX22" fmla="*/ 1004888 w 1928813"/>
              <a:gd name="connsiteY22" fmla="*/ 4954 h 524066"/>
              <a:gd name="connsiteX23" fmla="*/ 1050132 w 1928813"/>
              <a:gd name="connsiteY23" fmla="*/ 190 h 524066"/>
              <a:gd name="connsiteX24" fmla="*/ 1092995 w 1928813"/>
              <a:gd name="connsiteY24" fmla="*/ 4954 h 524066"/>
              <a:gd name="connsiteX25" fmla="*/ 1128711 w 1928813"/>
              <a:gd name="connsiteY25" fmla="*/ 16860 h 524066"/>
              <a:gd name="connsiteX26" fmla="*/ 1162049 w 1928813"/>
              <a:gd name="connsiteY26" fmla="*/ 40673 h 524066"/>
              <a:gd name="connsiteX27" fmla="*/ 1188244 w 1928813"/>
              <a:gd name="connsiteY27" fmla="*/ 66866 h 524066"/>
              <a:gd name="connsiteX28" fmla="*/ 1231106 w 1928813"/>
              <a:gd name="connsiteY28" fmla="*/ 104967 h 524066"/>
              <a:gd name="connsiteX29" fmla="*/ 1259681 w 1928813"/>
              <a:gd name="connsiteY29" fmla="*/ 143066 h 524066"/>
              <a:gd name="connsiteX30" fmla="*/ 1281113 w 1928813"/>
              <a:gd name="connsiteY30" fmla="*/ 169259 h 524066"/>
              <a:gd name="connsiteX31" fmla="*/ 1312069 w 1928813"/>
              <a:gd name="connsiteY31" fmla="*/ 209741 h 524066"/>
              <a:gd name="connsiteX32" fmla="*/ 1364457 w 1928813"/>
              <a:gd name="connsiteY32" fmla="*/ 276415 h 524066"/>
              <a:gd name="connsiteX33" fmla="*/ 1402557 w 1928813"/>
              <a:gd name="connsiteY33" fmla="*/ 321660 h 524066"/>
              <a:gd name="connsiteX34" fmla="*/ 1426369 w 1928813"/>
              <a:gd name="connsiteY34" fmla="*/ 352616 h 524066"/>
              <a:gd name="connsiteX35" fmla="*/ 1469232 w 1928813"/>
              <a:gd name="connsiteY35" fmla="*/ 388336 h 524066"/>
              <a:gd name="connsiteX36" fmla="*/ 1516856 w 1928813"/>
              <a:gd name="connsiteY36" fmla="*/ 414529 h 524066"/>
              <a:gd name="connsiteX37" fmla="*/ 1557339 w 1928813"/>
              <a:gd name="connsiteY37" fmla="*/ 443104 h 524066"/>
              <a:gd name="connsiteX38" fmla="*/ 1624012 w 1928813"/>
              <a:gd name="connsiteY38" fmla="*/ 471679 h 524066"/>
              <a:gd name="connsiteX39" fmla="*/ 1674019 w 1928813"/>
              <a:gd name="connsiteY39" fmla="*/ 485967 h 524066"/>
              <a:gd name="connsiteX40" fmla="*/ 1743075 w 1928813"/>
              <a:gd name="connsiteY40" fmla="*/ 505016 h 524066"/>
              <a:gd name="connsiteX41" fmla="*/ 1812131 w 1928813"/>
              <a:gd name="connsiteY41" fmla="*/ 516922 h 524066"/>
              <a:gd name="connsiteX42" fmla="*/ 1864519 w 1928813"/>
              <a:gd name="connsiteY42" fmla="*/ 519303 h 524066"/>
              <a:gd name="connsiteX43" fmla="*/ 1928813 w 1928813"/>
              <a:gd name="connsiteY43" fmla="*/ 524066 h 524066"/>
              <a:gd name="connsiteX0" fmla="*/ 0 w 1928813"/>
              <a:gd name="connsiteY0" fmla="*/ 307372 h 524066"/>
              <a:gd name="connsiteX1" fmla="*/ 83344 w 1928813"/>
              <a:gd name="connsiteY1" fmla="*/ 309754 h 524066"/>
              <a:gd name="connsiteX2" fmla="*/ 123825 w 1928813"/>
              <a:gd name="connsiteY2" fmla="*/ 309754 h 524066"/>
              <a:gd name="connsiteX3" fmla="*/ 209550 w 1928813"/>
              <a:gd name="connsiteY3" fmla="*/ 304991 h 524066"/>
              <a:gd name="connsiteX4" fmla="*/ 290513 w 1928813"/>
              <a:gd name="connsiteY4" fmla="*/ 290704 h 524066"/>
              <a:gd name="connsiteX5" fmla="*/ 366713 w 1928813"/>
              <a:gd name="connsiteY5" fmla="*/ 271654 h 524066"/>
              <a:gd name="connsiteX6" fmla="*/ 402432 w 1928813"/>
              <a:gd name="connsiteY6" fmla="*/ 262129 h 524066"/>
              <a:gd name="connsiteX7" fmla="*/ 445294 w 1928813"/>
              <a:gd name="connsiteY7" fmla="*/ 262129 h 524066"/>
              <a:gd name="connsiteX8" fmla="*/ 488157 w 1928813"/>
              <a:gd name="connsiteY8" fmla="*/ 271654 h 524066"/>
              <a:gd name="connsiteX9" fmla="*/ 545307 w 1928813"/>
              <a:gd name="connsiteY9" fmla="*/ 281179 h 524066"/>
              <a:gd name="connsiteX10" fmla="*/ 566738 w 1928813"/>
              <a:gd name="connsiteY10" fmla="*/ 281179 h 524066"/>
              <a:gd name="connsiteX11" fmla="*/ 592932 w 1928813"/>
              <a:gd name="connsiteY11" fmla="*/ 285941 h 524066"/>
              <a:gd name="connsiteX12" fmla="*/ 595313 w 1928813"/>
              <a:gd name="connsiteY12" fmla="*/ 285941 h 524066"/>
              <a:gd name="connsiteX13" fmla="*/ 633412 w 1928813"/>
              <a:gd name="connsiteY13" fmla="*/ 276417 h 524066"/>
              <a:gd name="connsiteX14" fmla="*/ 683419 w 1928813"/>
              <a:gd name="connsiteY14" fmla="*/ 247841 h 524066"/>
              <a:gd name="connsiteX15" fmla="*/ 704850 w 1928813"/>
              <a:gd name="connsiteY15" fmla="*/ 226409 h 524066"/>
              <a:gd name="connsiteX16" fmla="*/ 742951 w 1928813"/>
              <a:gd name="connsiteY16" fmla="*/ 197833 h 524066"/>
              <a:gd name="connsiteX17" fmla="*/ 769144 w 1928813"/>
              <a:gd name="connsiteY17" fmla="*/ 178784 h 524066"/>
              <a:gd name="connsiteX18" fmla="*/ 842962 w 1928813"/>
              <a:gd name="connsiteY18" fmla="*/ 126397 h 524066"/>
              <a:gd name="connsiteX19" fmla="*/ 876299 w 1928813"/>
              <a:gd name="connsiteY19" fmla="*/ 76391 h 524066"/>
              <a:gd name="connsiteX20" fmla="*/ 933450 w 1928813"/>
              <a:gd name="connsiteY20" fmla="*/ 35909 h 524066"/>
              <a:gd name="connsiteX21" fmla="*/ 962026 w 1928813"/>
              <a:gd name="connsiteY21" fmla="*/ 19242 h 524066"/>
              <a:gd name="connsiteX22" fmla="*/ 1004888 w 1928813"/>
              <a:gd name="connsiteY22" fmla="*/ 4954 h 524066"/>
              <a:gd name="connsiteX23" fmla="*/ 1050132 w 1928813"/>
              <a:gd name="connsiteY23" fmla="*/ 190 h 524066"/>
              <a:gd name="connsiteX24" fmla="*/ 1092995 w 1928813"/>
              <a:gd name="connsiteY24" fmla="*/ 4954 h 524066"/>
              <a:gd name="connsiteX25" fmla="*/ 1128711 w 1928813"/>
              <a:gd name="connsiteY25" fmla="*/ 16860 h 524066"/>
              <a:gd name="connsiteX26" fmla="*/ 1162049 w 1928813"/>
              <a:gd name="connsiteY26" fmla="*/ 40673 h 524066"/>
              <a:gd name="connsiteX27" fmla="*/ 1188244 w 1928813"/>
              <a:gd name="connsiteY27" fmla="*/ 66866 h 524066"/>
              <a:gd name="connsiteX28" fmla="*/ 1231106 w 1928813"/>
              <a:gd name="connsiteY28" fmla="*/ 104967 h 524066"/>
              <a:gd name="connsiteX29" fmla="*/ 1259681 w 1928813"/>
              <a:gd name="connsiteY29" fmla="*/ 143066 h 524066"/>
              <a:gd name="connsiteX30" fmla="*/ 1281113 w 1928813"/>
              <a:gd name="connsiteY30" fmla="*/ 169259 h 524066"/>
              <a:gd name="connsiteX31" fmla="*/ 1312069 w 1928813"/>
              <a:gd name="connsiteY31" fmla="*/ 209741 h 524066"/>
              <a:gd name="connsiteX32" fmla="*/ 1364457 w 1928813"/>
              <a:gd name="connsiteY32" fmla="*/ 276415 h 524066"/>
              <a:gd name="connsiteX33" fmla="*/ 1402557 w 1928813"/>
              <a:gd name="connsiteY33" fmla="*/ 321660 h 524066"/>
              <a:gd name="connsiteX34" fmla="*/ 1426369 w 1928813"/>
              <a:gd name="connsiteY34" fmla="*/ 352616 h 524066"/>
              <a:gd name="connsiteX35" fmla="*/ 1469232 w 1928813"/>
              <a:gd name="connsiteY35" fmla="*/ 388336 h 524066"/>
              <a:gd name="connsiteX36" fmla="*/ 1516856 w 1928813"/>
              <a:gd name="connsiteY36" fmla="*/ 414529 h 524066"/>
              <a:gd name="connsiteX37" fmla="*/ 1557339 w 1928813"/>
              <a:gd name="connsiteY37" fmla="*/ 443104 h 524066"/>
              <a:gd name="connsiteX38" fmla="*/ 1624012 w 1928813"/>
              <a:gd name="connsiteY38" fmla="*/ 471679 h 524066"/>
              <a:gd name="connsiteX39" fmla="*/ 1674019 w 1928813"/>
              <a:gd name="connsiteY39" fmla="*/ 485967 h 524066"/>
              <a:gd name="connsiteX40" fmla="*/ 1743075 w 1928813"/>
              <a:gd name="connsiteY40" fmla="*/ 505016 h 524066"/>
              <a:gd name="connsiteX41" fmla="*/ 1812131 w 1928813"/>
              <a:gd name="connsiteY41" fmla="*/ 516922 h 524066"/>
              <a:gd name="connsiteX42" fmla="*/ 1864519 w 1928813"/>
              <a:gd name="connsiteY42" fmla="*/ 519303 h 524066"/>
              <a:gd name="connsiteX43" fmla="*/ 1928813 w 1928813"/>
              <a:gd name="connsiteY43" fmla="*/ 524066 h 524066"/>
              <a:gd name="connsiteX0" fmla="*/ 0 w 1928813"/>
              <a:gd name="connsiteY0" fmla="*/ 307372 h 524066"/>
              <a:gd name="connsiteX1" fmla="*/ 83344 w 1928813"/>
              <a:gd name="connsiteY1" fmla="*/ 309754 h 524066"/>
              <a:gd name="connsiteX2" fmla="*/ 123825 w 1928813"/>
              <a:gd name="connsiteY2" fmla="*/ 309754 h 524066"/>
              <a:gd name="connsiteX3" fmla="*/ 209550 w 1928813"/>
              <a:gd name="connsiteY3" fmla="*/ 304991 h 524066"/>
              <a:gd name="connsiteX4" fmla="*/ 290513 w 1928813"/>
              <a:gd name="connsiteY4" fmla="*/ 290704 h 524066"/>
              <a:gd name="connsiteX5" fmla="*/ 366713 w 1928813"/>
              <a:gd name="connsiteY5" fmla="*/ 271654 h 524066"/>
              <a:gd name="connsiteX6" fmla="*/ 402432 w 1928813"/>
              <a:gd name="connsiteY6" fmla="*/ 262129 h 524066"/>
              <a:gd name="connsiteX7" fmla="*/ 445294 w 1928813"/>
              <a:gd name="connsiteY7" fmla="*/ 262129 h 524066"/>
              <a:gd name="connsiteX8" fmla="*/ 488157 w 1928813"/>
              <a:gd name="connsiteY8" fmla="*/ 271654 h 524066"/>
              <a:gd name="connsiteX9" fmla="*/ 545307 w 1928813"/>
              <a:gd name="connsiteY9" fmla="*/ 281179 h 524066"/>
              <a:gd name="connsiteX10" fmla="*/ 566738 w 1928813"/>
              <a:gd name="connsiteY10" fmla="*/ 281179 h 524066"/>
              <a:gd name="connsiteX11" fmla="*/ 592932 w 1928813"/>
              <a:gd name="connsiteY11" fmla="*/ 285941 h 524066"/>
              <a:gd name="connsiteX12" fmla="*/ 595313 w 1928813"/>
              <a:gd name="connsiteY12" fmla="*/ 285941 h 524066"/>
              <a:gd name="connsiteX13" fmla="*/ 633412 w 1928813"/>
              <a:gd name="connsiteY13" fmla="*/ 276417 h 524066"/>
              <a:gd name="connsiteX14" fmla="*/ 683419 w 1928813"/>
              <a:gd name="connsiteY14" fmla="*/ 247841 h 524066"/>
              <a:gd name="connsiteX15" fmla="*/ 704850 w 1928813"/>
              <a:gd name="connsiteY15" fmla="*/ 226409 h 524066"/>
              <a:gd name="connsiteX16" fmla="*/ 742951 w 1928813"/>
              <a:gd name="connsiteY16" fmla="*/ 197833 h 524066"/>
              <a:gd name="connsiteX17" fmla="*/ 769144 w 1928813"/>
              <a:gd name="connsiteY17" fmla="*/ 178784 h 524066"/>
              <a:gd name="connsiteX18" fmla="*/ 842962 w 1928813"/>
              <a:gd name="connsiteY18" fmla="*/ 126397 h 524066"/>
              <a:gd name="connsiteX19" fmla="*/ 892967 w 1928813"/>
              <a:gd name="connsiteY19" fmla="*/ 74010 h 524066"/>
              <a:gd name="connsiteX20" fmla="*/ 933450 w 1928813"/>
              <a:gd name="connsiteY20" fmla="*/ 35909 h 524066"/>
              <a:gd name="connsiteX21" fmla="*/ 962026 w 1928813"/>
              <a:gd name="connsiteY21" fmla="*/ 19242 h 524066"/>
              <a:gd name="connsiteX22" fmla="*/ 1004888 w 1928813"/>
              <a:gd name="connsiteY22" fmla="*/ 4954 h 524066"/>
              <a:gd name="connsiteX23" fmla="*/ 1050132 w 1928813"/>
              <a:gd name="connsiteY23" fmla="*/ 190 h 524066"/>
              <a:gd name="connsiteX24" fmla="*/ 1092995 w 1928813"/>
              <a:gd name="connsiteY24" fmla="*/ 4954 h 524066"/>
              <a:gd name="connsiteX25" fmla="*/ 1128711 w 1928813"/>
              <a:gd name="connsiteY25" fmla="*/ 16860 h 524066"/>
              <a:gd name="connsiteX26" fmla="*/ 1162049 w 1928813"/>
              <a:gd name="connsiteY26" fmla="*/ 40673 h 524066"/>
              <a:gd name="connsiteX27" fmla="*/ 1188244 w 1928813"/>
              <a:gd name="connsiteY27" fmla="*/ 66866 h 524066"/>
              <a:gd name="connsiteX28" fmla="*/ 1231106 w 1928813"/>
              <a:gd name="connsiteY28" fmla="*/ 104967 h 524066"/>
              <a:gd name="connsiteX29" fmla="*/ 1259681 w 1928813"/>
              <a:gd name="connsiteY29" fmla="*/ 143066 h 524066"/>
              <a:gd name="connsiteX30" fmla="*/ 1281113 w 1928813"/>
              <a:gd name="connsiteY30" fmla="*/ 169259 h 524066"/>
              <a:gd name="connsiteX31" fmla="*/ 1312069 w 1928813"/>
              <a:gd name="connsiteY31" fmla="*/ 209741 h 524066"/>
              <a:gd name="connsiteX32" fmla="*/ 1364457 w 1928813"/>
              <a:gd name="connsiteY32" fmla="*/ 276415 h 524066"/>
              <a:gd name="connsiteX33" fmla="*/ 1402557 w 1928813"/>
              <a:gd name="connsiteY33" fmla="*/ 321660 h 524066"/>
              <a:gd name="connsiteX34" fmla="*/ 1426369 w 1928813"/>
              <a:gd name="connsiteY34" fmla="*/ 352616 h 524066"/>
              <a:gd name="connsiteX35" fmla="*/ 1469232 w 1928813"/>
              <a:gd name="connsiteY35" fmla="*/ 388336 h 524066"/>
              <a:gd name="connsiteX36" fmla="*/ 1516856 w 1928813"/>
              <a:gd name="connsiteY36" fmla="*/ 414529 h 524066"/>
              <a:gd name="connsiteX37" fmla="*/ 1557339 w 1928813"/>
              <a:gd name="connsiteY37" fmla="*/ 443104 h 524066"/>
              <a:gd name="connsiteX38" fmla="*/ 1624012 w 1928813"/>
              <a:gd name="connsiteY38" fmla="*/ 471679 h 524066"/>
              <a:gd name="connsiteX39" fmla="*/ 1674019 w 1928813"/>
              <a:gd name="connsiteY39" fmla="*/ 485967 h 524066"/>
              <a:gd name="connsiteX40" fmla="*/ 1743075 w 1928813"/>
              <a:gd name="connsiteY40" fmla="*/ 505016 h 524066"/>
              <a:gd name="connsiteX41" fmla="*/ 1812131 w 1928813"/>
              <a:gd name="connsiteY41" fmla="*/ 516922 h 524066"/>
              <a:gd name="connsiteX42" fmla="*/ 1864519 w 1928813"/>
              <a:gd name="connsiteY42" fmla="*/ 519303 h 524066"/>
              <a:gd name="connsiteX43" fmla="*/ 1928813 w 1928813"/>
              <a:gd name="connsiteY43" fmla="*/ 524066 h 524066"/>
              <a:gd name="connsiteX0" fmla="*/ 0 w 1928813"/>
              <a:gd name="connsiteY0" fmla="*/ 307372 h 524066"/>
              <a:gd name="connsiteX1" fmla="*/ 83344 w 1928813"/>
              <a:gd name="connsiteY1" fmla="*/ 309754 h 524066"/>
              <a:gd name="connsiteX2" fmla="*/ 123825 w 1928813"/>
              <a:gd name="connsiteY2" fmla="*/ 309754 h 524066"/>
              <a:gd name="connsiteX3" fmla="*/ 209550 w 1928813"/>
              <a:gd name="connsiteY3" fmla="*/ 304991 h 524066"/>
              <a:gd name="connsiteX4" fmla="*/ 290513 w 1928813"/>
              <a:gd name="connsiteY4" fmla="*/ 290704 h 524066"/>
              <a:gd name="connsiteX5" fmla="*/ 366713 w 1928813"/>
              <a:gd name="connsiteY5" fmla="*/ 271654 h 524066"/>
              <a:gd name="connsiteX6" fmla="*/ 402432 w 1928813"/>
              <a:gd name="connsiteY6" fmla="*/ 262129 h 524066"/>
              <a:gd name="connsiteX7" fmla="*/ 445294 w 1928813"/>
              <a:gd name="connsiteY7" fmla="*/ 262129 h 524066"/>
              <a:gd name="connsiteX8" fmla="*/ 488157 w 1928813"/>
              <a:gd name="connsiteY8" fmla="*/ 271654 h 524066"/>
              <a:gd name="connsiteX9" fmla="*/ 545307 w 1928813"/>
              <a:gd name="connsiteY9" fmla="*/ 281179 h 524066"/>
              <a:gd name="connsiteX10" fmla="*/ 566738 w 1928813"/>
              <a:gd name="connsiteY10" fmla="*/ 281179 h 524066"/>
              <a:gd name="connsiteX11" fmla="*/ 592932 w 1928813"/>
              <a:gd name="connsiteY11" fmla="*/ 285941 h 524066"/>
              <a:gd name="connsiteX12" fmla="*/ 595313 w 1928813"/>
              <a:gd name="connsiteY12" fmla="*/ 285941 h 524066"/>
              <a:gd name="connsiteX13" fmla="*/ 633412 w 1928813"/>
              <a:gd name="connsiteY13" fmla="*/ 276417 h 524066"/>
              <a:gd name="connsiteX14" fmla="*/ 683419 w 1928813"/>
              <a:gd name="connsiteY14" fmla="*/ 247841 h 524066"/>
              <a:gd name="connsiteX15" fmla="*/ 704850 w 1928813"/>
              <a:gd name="connsiteY15" fmla="*/ 226409 h 524066"/>
              <a:gd name="connsiteX16" fmla="*/ 742951 w 1928813"/>
              <a:gd name="connsiteY16" fmla="*/ 197833 h 524066"/>
              <a:gd name="connsiteX17" fmla="*/ 769144 w 1928813"/>
              <a:gd name="connsiteY17" fmla="*/ 178784 h 524066"/>
              <a:gd name="connsiteX18" fmla="*/ 842962 w 1928813"/>
              <a:gd name="connsiteY18" fmla="*/ 126397 h 524066"/>
              <a:gd name="connsiteX19" fmla="*/ 892967 w 1928813"/>
              <a:gd name="connsiteY19" fmla="*/ 74010 h 524066"/>
              <a:gd name="connsiteX20" fmla="*/ 940593 w 1928813"/>
              <a:gd name="connsiteY20" fmla="*/ 40672 h 524066"/>
              <a:gd name="connsiteX21" fmla="*/ 962026 w 1928813"/>
              <a:gd name="connsiteY21" fmla="*/ 19242 h 524066"/>
              <a:gd name="connsiteX22" fmla="*/ 1004888 w 1928813"/>
              <a:gd name="connsiteY22" fmla="*/ 4954 h 524066"/>
              <a:gd name="connsiteX23" fmla="*/ 1050132 w 1928813"/>
              <a:gd name="connsiteY23" fmla="*/ 190 h 524066"/>
              <a:gd name="connsiteX24" fmla="*/ 1092995 w 1928813"/>
              <a:gd name="connsiteY24" fmla="*/ 4954 h 524066"/>
              <a:gd name="connsiteX25" fmla="*/ 1128711 w 1928813"/>
              <a:gd name="connsiteY25" fmla="*/ 16860 h 524066"/>
              <a:gd name="connsiteX26" fmla="*/ 1162049 w 1928813"/>
              <a:gd name="connsiteY26" fmla="*/ 40673 h 524066"/>
              <a:gd name="connsiteX27" fmla="*/ 1188244 w 1928813"/>
              <a:gd name="connsiteY27" fmla="*/ 66866 h 524066"/>
              <a:gd name="connsiteX28" fmla="*/ 1231106 w 1928813"/>
              <a:gd name="connsiteY28" fmla="*/ 104967 h 524066"/>
              <a:gd name="connsiteX29" fmla="*/ 1259681 w 1928813"/>
              <a:gd name="connsiteY29" fmla="*/ 143066 h 524066"/>
              <a:gd name="connsiteX30" fmla="*/ 1281113 w 1928813"/>
              <a:gd name="connsiteY30" fmla="*/ 169259 h 524066"/>
              <a:gd name="connsiteX31" fmla="*/ 1312069 w 1928813"/>
              <a:gd name="connsiteY31" fmla="*/ 209741 h 524066"/>
              <a:gd name="connsiteX32" fmla="*/ 1364457 w 1928813"/>
              <a:gd name="connsiteY32" fmla="*/ 276415 h 524066"/>
              <a:gd name="connsiteX33" fmla="*/ 1402557 w 1928813"/>
              <a:gd name="connsiteY33" fmla="*/ 321660 h 524066"/>
              <a:gd name="connsiteX34" fmla="*/ 1426369 w 1928813"/>
              <a:gd name="connsiteY34" fmla="*/ 352616 h 524066"/>
              <a:gd name="connsiteX35" fmla="*/ 1469232 w 1928813"/>
              <a:gd name="connsiteY35" fmla="*/ 388336 h 524066"/>
              <a:gd name="connsiteX36" fmla="*/ 1516856 w 1928813"/>
              <a:gd name="connsiteY36" fmla="*/ 414529 h 524066"/>
              <a:gd name="connsiteX37" fmla="*/ 1557339 w 1928813"/>
              <a:gd name="connsiteY37" fmla="*/ 443104 h 524066"/>
              <a:gd name="connsiteX38" fmla="*/ 1624012 w 1928813"/>
              <a:gd name="connsiteY38" fmla="*/ 471679 h 524066"/>
              <a:gd name="connsiteX39" fmla="*/ 1674019 w 1928813"/>
              <a:gd name="connsiteY39" fmla="*/ 485967 h 524066"/>
              <a:gd name="connsiteX40" fmla="*/ 1743075 w 1928813"/>
              <a:gd name="connsiteY40" fmla="*/ 505016 h 524066"/>
              <a:gd name="connsiteX41" fmla="*/ 1812131 w 1928813"/>
              <a:gd name="connsiteY41" fmla="*/ 516922 h 524066"/>
              <a:gd name="connsiteX42" fmla="*/ 1864519 w 1928813"/>
              <a:gd name="connsiteY42" fmla="*/ 519303 h 524066"/>
              <a:gd name="connsiteX43" fmla="*/ 1928813 w 1928813"/>
              <a:gd name="connsiteY43" fmla="*/ 524066 h 524066"/>
              <a:gd name="connsiteX0" fmla="*/ 0 w 1928813"/>
              <a:gd name="connsiteY0" fmla="*/ 307372 h 524066"/>
              <a:gd name="connsiteX1" fmla="*/ 83344 w 1928813"/>
              <a:gd name="connsiteY1" fmla="*/ 309754 h 524066"/>
              <a:gd name="connsiteX2" fmla="*/ 123825 w 1928813"/>
              <a:gd name="connsiteY2" fmla="*/ 309754 h 524066"/>
              <a:gd name="connsiteX3" fmla="*/ 209550 w 1928813"/>
              <a:gd name="connsiteY3" fmla="*/ 304991 h 524066"/>
              <a:gd name="connsiteX4" fmla="*/ 290513 w 1928813"/>
              <a:gd name="connsiteY4" fmla="*/ 290704 h 524066"/>
              <a:gd name="connsiteX5" fmla="*/ 366713 w 1928813"/>
              <a:gd name="connsiteY5" fmla="*/ 271654 h 524066"/>
              <a:gd name="connsiteX6" fmla="*/ 402432 w 1928813"/>
              <a:gd name="connsiteY6" fmla="*/ 262129 h 524066"/>
              <a:gd name="connsiteX7" fmla="*/ 445294 w 1928813"/>
              <a:gd name="connsiteY7" fmla="*/ 262129 h 524066"/>
              <a:gd name="connsiteX8" fmla="*/ 488157 w 1928813"/>
              <a:gd name="connsiteY8" fmla="*/ 271654 h 524066"/>
              <a:gd name="connsiteX9" fmla="*/ 545307 w 1928813"/>
              <a:gd name="connsiteY9" fmla="*/ 281179 h 524066"/>
              <a:gd name="connsiteX10" fmla="*/ 566738 w 1928813"/>
              <a:gd name="connsiteY10" fmla="*/ 281179 h 524066"/>
              <a:gd name="connsiteX11" fmla="*/ 592932 w 1928813"/>
              <a:gd name="connsiteY11" fmla="*/ 285941 h 524066"/>
              <a:gd name="connsiteX12" fmla="*/ 595313 w 1928813"/>
              <a:gd name="connsiteY12" fmla="*/ 285941 h 524066"/>
              <a:gd name="connsiteX13" fmla="*/ 633412 w 1928813"/>
              <a:gd name="connsiteY13" fmla="*/ 276417 h 524066"/>
              <a:gd name="connsiteX14" fmla="*/ 683419 w 1928813"/>
              <a:gd name="connsiteY14" fmla="*/ 247841 h 524066"/>
              <a:gd name="connsiteX15" fmla="*/ 704850 w 1928813"/>
              <a:gd name="connsiteY15" fmla="*/ 226409 h 524066"/>
              <a:gd name="connsiteX16" fmla="*/ 742951 w 1928813"/>
              <a:gd name="connsiteY16" fmla="*/ 197833 h 524066"/>
              <a:gd name="connsiteX17" fmla="*/ 769144 w 1928813"/>
              <a:gd name="connsiteY17" fmla="*/ 178784 h 524066"/>
              <a:gd name="connsiteX18" fmla="*/ 842962 w 1928813"/>
              <a:gd name="connsiteY18" fmla="*/ 126397 h 524066"/>
              <a:gd name="connsiteX19" fmla="*/ 892967 w 1928813"/>
              <a:gd name="connsiteY19" fmla="*/ 74010 h 524066"/>
              <a:gd name="connsiteX20" fmla="*/ 940593 w 1928813"/>
              <a:gd name="connsiteY20" fmla="*/ 40672 h 524066"/>
              <a:gd name="connsiteX21" fmla="*/ 973932 w 1928813"/>
              <a:gd name="connsiteY21" fmla="*/ 21623 h 524066"/>
              <a:gd name="connsiteX22" fmla="*/ 1004888 w 1928813"/>
              <a:gd name="connsiteY22" fmla="*/ 4954 h 524066"/>
              <a:gd name="connsiteX23" fmla="*/ 1050132 w 1928813"/>
              <a:gd name="connsiteY23" fmla="*/ 190 h 524066"/>
              <a:gd name="connsiteX24" fmla="*/ 1092995 w 1928813"/>
              <a:gd name="connsiteY24" fmla="*/ 4954 h 524066"/>
              <a:gd name="connsiteX25" fmla="*/ 1128711 w 1928813"/>
              <a:gd name="connsiteY25" fmla="*/ 16860 h 524066"/>
              <a:gd name="connsiteX26" fmla="*/ 1162049 w 1928813"/>
              <a:gd name="connsiteY26" fmla="*/ 40673 h 524066"/>
              <a:gd name="connsiteX27" fmla="*/ 1188244 w 1928813"/>
              <a:gd name="connsiteY27" fmla="*/ 66866 h 524066"/>
              <a:gd name="connsiteX28" fmla="*/ 1231106 w 1928813"/>
              <a:gd name="connsiteY28" fmla="*/ 104967 h 524066"/>
              <a:gd name="connsiteX29" fmla="*/ 1259681 w 1928813"/>
              <a:gd name="connsiteY29" fmla="*/ 143066 h 524066"/>
              <a:gd name="connsiteX30" fmla="*/ 1281113 w 1928813"/>
              <a:gd name="connsiteY30" fmla="*/ 169259 h 524066"/>
              <a:gd name="connsiteX31" fmla="*/ 1312069 w 1928813"/>
              <a:gd name="connsiteY31" fmla="*/ 209741 h 524066"/>
              <a:gd name="connsiteX32" fmla="*/ 1364457 w 1928813"/>
              <a:gd name="connsiteY32" fmla="*/ 276415 h 524066"/>
              <a:gd name="connsiteX33" fmla="*/ 1402557 w 1928813"/>
              <a:gd name="connsiteY33" fmla="*/ 321660 h 524066"/>
              <a:gd name="connsiteX34" fmla="*/ 1426369 w 1928813"/>
              <a:gd name="connsiteY34" fmla="*/ 352616 h 524066"/>
              <a:gd name="connsiteX35" fmla="*/ 1469232 w 1928813"/>
              <a:gd name="connsiteY35" fmla="*/ 388336 h 524066"/>
              <a:gd name="connsiteX36" fmla="*/ 1516856 w 1928813"/>
              <a:gd name="connsiteY36" fmla="*/ 414529 h 524066"/>
              <a:gd name="connsiteX37" fmla="*/ 1557339 w 1928813"/>
              <a:gd name="connsiteY37" fmla="*/ 443104 h 524066"/>
              <a:gd name="connsiteX38" fmla="*/ 1624012 w 1928813"/>
              <a:gd name="connsiteY38" fmla="*/ 471679 h 524066"/>
              <a:gd name="connsiteX39" fmla="*/ 1674019 w 1928813"/>
              <a:gd name="connsiteY39" fmla="*/ 485967 h 524066"/>
              <a:gd name="connsiteX40" fmla="*/ 1743075 w 1928813"/>
              <a:gd name="connsiteY40" fmla="*/ 505016 h 524066"/>
              <a:gd name="connsiteX41" fmla="*/ 1812131 w 1928813"/>
              <a:gd name="connsiteY41" fmla="*/ 516922 h 524066"/>
              <a:gd name="connsiteX42" fmla="*/ 1864519 w 1928813"/>
              <a:gd name="connsiteY42" fmla="*/ 519303 h 524066"/>
              <a:gd name="connsiteX43" fmla="*/ 1928813 w 1928813"/>
              <a:gd name="connsiteY43" fmla="*/ 524066 h 524066"/>
              <a:gd name="connsiteX0" fmla="*/ 0 w 1928813"/>
              <a:gd name="connsiteY0" fmla="*/ 304822 h 521516"/>
              <a:gd name="connsiteX1" fmla="*/ 83344 w 1928813"/>
              <a:gd name="connsiteY1" fmla="*/ 307204 h 521516"/>
              <a:gd name="connsiteX2" fmla="*/ 123825 w 1928813"/>
              <a:gd name="connsiteY2" fmla="*/ 307204 h 521516"/>
              <a:gd name="connsiteX3" fmla="*/ 209550 w 1928813"/>
              <a:gd name="connsiteY3" fmla="*/ 302441 h 521516"/>
              <a:gd name="connsiteX4" fmla="*/ 290513 w 1928813"/>
              <a:gd name="connsiteY4" fmla="*/ 288154 h 521516"/>
              <a:gd name="connsiteX5" fmla="*/ 366713 w 1928813"/>
              <a:gd name="connsiteY5" fmla="*/ 269104 h 521516"/>
              <a:gd name="connsiteX6" fmla="*/ 402432 w 1928813"/>
              <a:gd name="connsiteY6" fmla="*/ 259579 h 521516"/>
              <a:gd name="connsiteX7" fmla="*/ 445294 w 1928813"/>
              <a:gd name="connsiteY7" fmla="*/ 259579 h 521516"/>
              <a:gd name="connsiteX8" fmla="*/ 488157 w 1928813"/>
              <a:gd name="connsiteY8" fmla="*/ 269104 h 521516"/>
              <a:gd name="connsiteX9" fmla="*/ 545307 w 1928813"/>
              <a:gd name="connsiteY9" fmla="*/ 278629 h 521516"/>
              <a:gd name="connsiteX10" fmla="*/ 566738 w 1928813"/>
              <a:gd name="connsiteY10" fmla="*/ 278629 h 521516"/>
              <a:gd name="connsiteX11" fmla="*/ 592932 w 1928813"/>
              <a:gd name="connsiteY11" fmla="*/ 283391 h 521516"/>
              <a:gd name="connsiteX12" fmla="*/ 595313 w 1928813"/>
              <a:gd name="connsiteY12" fmla="*/ 283391 h 521516"/>
              <a:gd name="connsiteX13" fmla="*/ 633412 w 1928813"/>
              <a:gd name="connsiteY13" fmla="*/ 273867 h 521516"/>
              <a:gd name="connsiteX14" fmla="*/ 683419 w 1928813"/>
              <a:gd name="connsiteY14" fmla="*/ 245291 h 521516"/>
              <a:gd name="connsiteX15" fmla="*/ 704850 w 1928813"/>
              <a:gd name="connsiteY15" fmla="*/ 223859 h 521516"/>
              <a:gd name="connsiteX16" fmla="*/ 742951 w 1928813"/>
              <a:gd name="connsiteY16" fmla="*/ 195283 h 521516"/>
              <a:gd name="connsiteX17" fmla="*/ 769144 w 1928813"/>
              <a:gd name="connsiteY17" fmla="*/ 176234 h 521516"/>
              <a:gd name="connsiteX18" fmla="*/ 842962 w 1928813"/>
              <a:gd name="connsiteY18" fmla="*/ 123847 h 521516"/>
              <a:gd name="connsiteX19" fmla="*/ 892967 w 1928813"/>
              <a:gd name="connsiteY19" fmla="*/ 71460 h 521516"/>
              <a:gd name="connsiteX20" fmla="*/ 940593 w 1928813"/>
              <a:gd name="connsiteY20" fmla="*/ 38122 h 521516"/>
              <a:gd name="connsiteX21" fmla="*/ 973932 w 1928813"/>
              <a:gd name="connsiteY21" fmla="*/ 19073 h 521516"/>
              <a:gd name="connsiteX22" fmla="*/ 1004888 w 1928813"/>
              <a:gd name="connsiteY22" fmla="*/ 2404 h 521516"/>
              <a:gd name="connsiteX23" fmla="*/ 1066801 w 1928813"/>
              <a:gd name="connsiteY23" fmla="*/ 7165 h 521516"/>
              <a:gd name="connsiteX24" fmla="*/ 1092995 w 1928813"/>
              <a:gd name="connsiteY24" fmla="*/ 2404 h 521516"/>
              <a:gd name="connsiteX25" fmla="*/ 1128711 w 1928813"/>
              <a:gd name="connsiteY25" fmla="*/ 14310 h 521516"/>
              <a:gd name="connsiteX26" fmla="*/ 1162049 w 1928813"/>
              <a:gd name="connsiteY26" fmla="*/ 38123 h 521516"/>
              <a:gd name="connsiteX27" fmla="*/ 1188244 w 1928813"/>
              <a:gd name="connsiteY27" fmla="*/ 64316 h 521516"/>
              <a:gd name="connsiteX28" fmla="*/ 1231106 w 1928813"/>
              <a:gd name="connsiteY28" fmla="*/ 102417 h 521516"/>
              <a:gd name="connsiteX29" fmla="*/ 1259681 w 1928813"/>
              <a:gd name="connsiteY29" fmla="*/ 140516 h 521516"/>
              <a:gd name="connsiteX30" fmla="*/ 1281113 w 1928813"/>
              <a:gd name="connsiteY30" fmla="*/ 166709 h 521516"/>
              <a:gd name="connsiteX31" fmla="*/ 1312069 w 1928813"/>
              <a:gd name="connsiteY31" fmla="*/ 207191 h 521516"/>
              <a:gd name="connsiteX32" fmla="*/ 1364457 w 1928813"/>
              <a:gd name="connsiteY32" fmla="*/ 273865 h 521516"/>
              <a:gd name="connsiteX33" fmla="*/ 1402557 w 1928813"/>
              <a:gd name="connsiteY33" fmla="*/ 319110 h 521516"/>
              <a:gd name="connsiteX34" fmla="*/ 1426369 w 1928813"/>
              <a:gd name="connsiteY34" fmla="*/ 350066 h 521516"/>
              <a:gd name="connsiteX35" fmla="*/ 1469232 w 1928813"/>
              <a:gd name="connsiteY35" fmla="*/ 385786 h 521516"/>
              <a:gd name="connsiteX36" fmla="*/ 1516856 w 1928813"/>
              <a:gd name="connsiteY36" fmla="*/ 411979 h 521516"/>
              <a:gd name="connsiteX37" fmla="*/ 1557339 w 1928813"/>
              <a:gd name="connsiteY37" fmla="*/ 440554 h 521516"/>
              <a:gd name="connsiteX38" fmla="*/ 1624012 w 1928813"/>
              <a:gd name="connsiteY38" fmla="*/ 469129 h 521516"/>
              <a:gd name="connsiteX39" fmla="*/ 1674019 w 1928813"/>
              <a:gd name="connsiteY39" fmla="*/ 483417 h 521516"/>
              <a:gd name="connsiteX40" fmla="*/ 1743075 w 1928813"/>
              <a:gd name="connsiteY40" fmla="*/ 502466 h 521516"/>
              <a:gd name="connsiteX41" fmla="*/ 1812131 w 1928813"/>
              <a:gd name="connsiteY41" fmla="*/ 514372 h 521516"/>
              <a:gd name="connsiteX42" fmla="*/ 1864519 w 1928813"/>
              <a:gd name="connsiteY42" fmla="*/ 516753 h 521516"/>
              <a:gd name="connsiteX43" fmla="*/ 1928813 w 1928813"/>
              <a:gd name="connsiteY43" fmla="*/ 521516 h 521516"/>
              <a:gd name="connsiteX0" fmla="*/ 0 w 1928813"/>
              <a:gd name="connsiteY0" fmla="*/ 304822 h 521516"/>
              <a:gd name="connsiteX1" fmla="*/ 83344 w 1928813"/>
              <a:gd name="connsiteY1" fmla="*/ 307204 h 521516"/>
              <a:gd name="connsiteX2" fmla="*/ 123825 w 1928813"/>
              <a:gd name="connsiteY2" fmla="*/ 307204 h 521516"/>
              <a:gd name="connsiteX3" fmla="*/ 209550 w 1928813"/>
              <a:gd name="connsiteY3" fmla="*/ 302441 h 521516"/>
              <a:gd name="connsiteX4" fmla="*/ 290513 w 1928813"/>
              <a:gd name="connsiteY4" fmla="*/ 288154 h 521516"/>
              <a:gd name="connsiteX5" fmla="*/ 366713 w 1928813"/>
              <a:gd name="connsiteY5" fmla="*/ 269104 h 521516"/>
              <a:gd name="connsiteX6" fmla="*/ 402432 w 1928813"/>
              <a:gd name="connsiteY6" fmla="*/ 259579 h 521516"/>
              <a:gd name="connsiteX7" fmla="*/ 445294 w 1928813"/>
              <a:gd name="connsiteY7" fmla="*/ 259579 h 521516"/>
              <a:gd name="connsiteX8" fmla="*/ 488157 w 1928813"/>
              <a:gd name="connsiteY8" fmla="*/ 269104 h 521516"/>
              <a:gd name="connsiteX9" fmla="*/ 545307 w 1928813"/>
              <a:gd name="connsiteY9" fmla="*/ 278629 h 521516"/>
              <a:gd name="connsiteX10" fmla="*/ 566738 w 1928813"/>
              <a:gd name="connsiteY10" fmla="*/ 278629 h 521516"/>
              <a:gd name="connsiteX11" fmla="*/ 592932 w 1928813"/>
              <a:gd name="connsiteY11" fmla="*/ 283391 h 521516"/>
              <a:gd name="connsiteX12" fmla="*/ 595313 w 1928813"/>
              <a:gd name="connsiteY12" fmla="*/ 283391 h 521516"/>
              <a:gd name="connsiteX13" fmla="*/ 633412 w 1928813"/>
              <a:gd name="connsiteY13" fmla="*/ 273867 h 521516"/>
              <a:gd name="connsiteX14" fmla="*/ 683419 w 1928813"/>
              <a:gd name="connsiteY14" fmla="*/ 245291 h 521516"/>
              <a:gd name="connsiteX15" fmla="*/ 704850 w 1928813"/>
              <a:gd name="connsiteY15" fmla="*/ 223859 h 521516"/>
              <a:gd name="connsiteX16" fmla="*/ 742951 w 1928813"/>
              <a:gd name="connsiteY16" fmla="*/ 195283 h 521516"/>
              <a:gd name="connsiteX17" fmla="*/ 769144 w 1928813"/>
              <a:gd name="connsiteY17" fmla="*/ 176234 h 521516"/>
              <a:gd name="connsiteX18" fmla="*/ 842962 w 1928813"/>
              <a:gd name="connsiteY18" fmla="*/ 123847 h 521516"/>
              <a:gd name="connsiteX19" fmla="*/ 892967 w 1928813"/>
              <a:gd name="connsiteY19" fmla="*/ 71460 h 521516"/>
              <a:gd name="connsiteX20" fmla="*/ 940593 w 1928813"/>
              <a:gd name="connsiteY20" fmla="*/ 38122 h 521516"/>
              <a:gd name="connsiteX21" fmla="*/ 973932 w 1928813"/>
              <a:gd name="connsiteY21" fmla="*/ 19073 h 521516"/>
              <a:gd name="connsiteX22" fmla="*/ 1004888 w 1928813"/>
              <a:gd name="connsiteY22" fmla="*/ 2404 h 521516"/>
              <a:gd name="connsiteX23" fmla="*/ 1066801 w 1928813"/>
              <a:gd name="connsiteY23" fmla="*/ 7165 h 521516"/>
              <a:gd name="connsiteX24" fmla="*/ 1102520 w 1928813"/>
              <a:gd name="connsiteY24" fmla="*/ 16692 h 521516"/>
              <a:gd name="connsiteX25" fmla="*/ 1128711 w 1928813"/>
              <a:gd name="connsiteY25" fmla="*/ 14310 h 521516"/>
              <a:gd name="connsiteX26" fmla="*/ 1162049 w 1928813"/>
              <a:gd name="connsiteY26" fmla="*/ 38123 h 521516"/>
              <a:gd name="connsiteX27" fmla="*/ 1188244 w 1928813"/>
              <a:gd name="connsiteY27" fmla="*/ 64316 h 521516"/>
              <a:gd name="connsiteX28" fmla="*/ 1231106 w 1928813"/>
              <a:gd name="connsiteY28" fmla="*/ 102417 h 521516"/>
              <a:gd name="connsiteX29" fmla="*/ 1259681 w 1928813"/>
              <a:gd name="connsiteY29" fmla="*/ 140516 h 521516"/>
              <a:gd name="connsiteX30" fmla="*/ 1281113 w 1928813"/>
              <a:gd name="connsiteY30" fmla="*/ 166709 h 521516"/>
              <a:gd name="connsiteX31" fmla="*/ 1312069 w 1928813"/>
              <a:gd name="connsiteY31" fmla="*/ 207191 h 521516"/>
              <a:gd name="connsiteX32" fmla="*/ 1364457 w 1928813"/>
              <a:gd name="connsiteY32" fmla="*/ 273865 h 521516"/>
              <a:gd name="connsiteX33" fmla="*/ 1402557 w 1928813"/>
              <a:gd name="connsiteY33" fmla="*/ 319110 h 521516"/>
              <a:gd name="connsiteX34" fmla="*/ 1426369 w 1928813"/>
              <a:gd name="connsiteY34" fmla="*/ 350066 h 521516"/>
              <a:gd name="connsiteX35" fmla="*/ 1469232 w 1928813"/>
              <a:gd name="connsiteY35" fmla="*/ 385786 h 521516"/>
              <a:gd name="connsiteX36" fmla="*/ 1516856 w 1928813"/>
              <a:gd name="connsiteY36" fmla="*/ 411979 h 521516"/>
              <a:gd name="connsiteX37" fmla="*/ 1557339 w 1928813"/>
              <a:gd name="connsiteY37" fmla="*/ 440554 h 521516"/>
              <a:gd name="connsiteX38" fmla="*/ 1624012 w 1928813"/>
              <a:gd name="connsiteY38" fmla="*/ 469129 h 521516"/>
              <a:gd name="connsiteX39" fmla="*/ 1674019 w 1928813"/>
              <a:gd name="connsiteY39" fmla="*/ 483417 h 521516"/>
              <a:gd name="connsiteX40" fmla="*/ 1743075 w 1928813"/>
              <a:gd name="connsiteY40" fmla="*/ 502466 h 521516"/>
              <a:gd name="connsiteX41" fmla="*/ 1812131 w 1928813"/>
              <a:gd name="connsiteY41" fmla="*/ 514372 h 521516"/>
              <a:gd name="connsiteX42" fmla="*/ 1864519 w 1928813"/>
              <a:gd name="connsiteY42" fmla="*/ 516753 h 521516"/>
              <a:gd name="connsiteX43" fmla="*/ 1928813 w 1928813"/>
              <a:gd name="connsiteY43" fmla="*/ 521516 h 521516"/>
              <a:gd name="connsiteX0" fmla="*/ 0 w 1928813"/>
              <a:gd name="connsiteY0" fmla="*/ 305510 h 522204"/>
              <a:gd name="connsiteX1" fmla="*/ 83344 w 1928813"/>
              <a:gd name="connsiteY1" fmla="*/ 307892 h 522204"/>
              <a:gd name="connsiteX2" fmla="*/ 123825 w 1928813"/>
              <a:gd name="connsiteY2" fmla="*/ 307892 h 522204"/>
              <a:gd name="connsiteX3" fmla="*/ 209550 w 1928813"/>
              <a:gd name="connsiteY3" fmla="*/ 303129 h 522204"/>
              <a:gd name="connsiteX4" fmla="*/ 290513 w 1928813"/>
              <a:gd name="connsiteY4" fmla="*/ 288842 h 522204"/>
              <a:gd name="connsiteX5" fmla="*/ 366713 w 1928813"/>
              <a:gd name="connsiteY5" fmla="*/ 269792 h 522204"/>
              <a:gd name="connsiteX6" fmla="*/ 402432 w 1928813"/>
              <a:gd name="connsiteY6" fmla="*/ 260267 h 522204"/>
              <a:gd name="connsiteX7" fmla="*/ 445294 w 1928813"/>
              <a:gd name="connsiteY7" fmla="*/ 260267 h 522204"/>
              <a:gd name="connsiteX8" fmla="*/ 488157 w 1928813"/>
              <a:gd name="connsiteY8" fmla="*/ 269792 h 522204"/>
              <a:gd name="connsiteX9" fmla="*/ 545307 w 1928813"/>
              <a:gd name="connsiteY9" fmla="*/ 279317 h 522204"/>
              <a:gd name="connsiteX10" fmla="*/ 566738 w 1928813"/>
              <a:gd name="connsiteY10" fmla="*/ 279317 h 522204"/>
              <a:gd name="connsiteX11" fmla="*/ 592932 w 1928813"/>
              <a:gd name="connsiteY11" fmla="*/ 284079 h 522204"/>
              <a:gd name="connsiteX12" fmla="*/ 595313 w 1928813"/>
              <a:gd name="connsiteY12" fmla="*/ 284079 h 522204"/>
              <a:gd name="connsiteX13" fmla="*/ 633412 w 1928813"/>
              <a:gd name="connsiteY13" fmla="*/ 274555 h 522204"/>
              <a:gd name="connsiteX14" fmla="*/ 683419 w 1928813"/>
              <a:gd name="connsiteY14" fmla="*/ 245979 h 522204"/>
              <a:gd name="connsiteX15" fmla="*/ 704850 w 1928813"/>
              <a:gd name="connsiteY15" fmla="*/ 224547 h 522204"/>
              <a:gd name="connsiteX16" fmla="*/ 742951 w 1928813"/>
              <a:gd name="connsiteY16" fmla="*/ 195971 h 522204"/>
              <a:gd name="connsiteX17" fmla="*/ 769144 w 1928813"/>
              <a:gd name="connsiteY17" fmla="*/ 176922 h 522204"/>
              <a:gd name="connsiteX18" fmla="*/ 842962 w 1928813"/>
              <a:gd name="connsiteY18" fmla="*/ 124535 h 522204"/>
              <a:gd name="connsiteX19" fmla="*/ 892967 w 1928813"/>
              <a:gd name="connsiteY19" fmla="*/ 72148 h 522204"/>
              <a:gd name="connsiteX20" fmla="*/ 940593 w 1928813"/>
              <a:gd name="connsiteY20" fmla="*/ 38810 h 522204"/>
              <a:gd name="connsiteX21" fmla="*/ 973932 w 1928813"/>
              <a:gd name="connsiteY21" fmla="*/ 19761 h 522204"/>
              <a:gd name="connsiteX22" fmla="*/ 1004888 w 1928813"/>
              <a:gd name="connsiteY22" fmla="*/ 3092 h 522204"/>
              <a:gd name="connsiteX23" fmla="*/ 1073944 w 1928813"/>
              <a:gd name="connsiteY23" fmla="*/ 3090 h 522204"/>
              <a:gd name="connsiteX24" fmla="*/ 1102520 w 1928813"/>
              <a:gd name="connsiteY24" fmla="*/ 17380 h 522204"/>
              <a:gd name="connsiteX25" fmla="*/ 1128711 w 1928813"/>
              <a:gd name="connsiteY25" fmla="*/ 14998 h 522204"/>
              <a:gd name="connsiteX26" fmla="*/ 1162049 w 1928813"/>
              <a:gd name="connsiteY26" fmla="*/ 38811 h 522204"/>
              <a:gd name="connsiteX27" fmla="*/ 1188244 w 1928813"/>
              <a:gd name="connsiteY27" fmla="*/ 65004 h 522204"/>
              <a:gd name="connsiteX28" fmla="*/ 1231106 w 1928813"/>
              <a:gd name="connsiteY28" fmla="*/ 103105 h 522204"/>
              <a:gd name="connsiteX29" fmla="*/ 1259681 w 1928813"/>
              <a:gd name="connsiteY29" fmla="*/ 141204 h 522204"/>
              <a:gd name="connsiteX30" fmla="*/ 1281113 w 1928813"/>
              <a:gd name="connsiteY30" fmla="*/ 167397 h 522204"/>
              <a:gd name="connsiteX31" fmla="*/ 1312069 w 1928813"/>
              <a:gd name="connsiteY31" fmla="*/ 207879 h 522204"/>
              <a:gd name="connsiteX32" fmla="*/ 1364457 w 1928813"/>
              <a:gd name="connsiteY32" fmla="*/ 274553 h 522204"/>
              <a:gd name="connsiteX33" fmla="*/ 1402557 w 1928813"/>
              <a:gd name="connsiteY33" fmla="*/ 319798 h 522204"/>
              <a:gd name="connsiteX34" fmla="*/ 1426369 w 1928813"/>
              <a:gd name="connsiteY34" fmla="*/ 350754 h 522204"/>
              <a:gd name="connsiteX35" fmla="*/ 1469232 w 1928813"/>
              <a:gd name="connsiteY35" fmla="*/ 386474 h 522204"/>
              <a:gd name="connsiteX36" fmla="*/ 1516856 w 1928813"/>
              <a:gd name="connsiteY36" fmla="*/ 412667 h 522204"/>
              <a:gd name="connsiteX37" fmla="*/ 1557339 w 1928813"/>
              <a:gd name="connsiteY37" fmla="*/ 441242 h 522204"/>
              <a:gd name="connsiteX38" fmla="*/ 1624012 w 1928813"/>
              <a:gd name="connsiteY38" fmla="*/ 469817 h 522204"/>
              <a:gd name="connsiteX39" fmla="*/ 1674019 w 1928813"/>
              <a:gd name="connsiteY39" fmla="*/ 484105 h 522204"/>
              <a:gd name="connsiteX40" fmla="*/ 1743075 w 1928813"/>
              <a:gd name="connsiteY40" fmla="*/ 503154 h 522204"/>
              <a:gd name="connsiteX41" fmla="*/ 1812131 w 1928813"/>
              <a:gd name="connsiteY41" fmla="*/ 515060 h 522204"/>
              <a:gd name="connsiteX42" fmla="*/ 1864519 w 1928813"/>
              <a:gd name="connsiteY42" fmla="*/ 517441 h 522204"/>
              <a:gd name="connsiteX43" fmla="*/ 1928813 w 1928813"/>
              <a:gd name="connsiteY43" fmla="*/ 522204 h 522204"/>
              <a:gd name="connsiteX0" fmla="*/ 0 w 1928813"/>
              <a:gd name="connsiteY0" fmla="*/ 305510 h 522204"/>
              <a:gd name="connsiteX1" fmla="*/ 83344 w 1928813"/>
              <a:gd name="connsiteY1" fmla="*/ 307892 h 522204"/>
              <a:gd name="connsiteX2" fmla="*/ 123825 w 1928813"/>
              <a:gd name="connsiteY2" fmla="*/ 307892 h 522204"/>
              <a:gd name="connsiteX3" fmla="*/ 209550 w 1928813"/>
              <a:gd name="connsiteY3" fmla="*/ 303129 h 522204"/>
              <a:gd name="connsiteX4" fmla="*/ 290513 w 1928813"/>
              <a:gd name="connsiteY4" fmla="*/ 288842 h 522204"/>
              <a:gd name="connsiteX5" fmla="*/ 366713 w 1928813"/>
              <a:gd name="connsiteY5" fmla="*/ 269792 h 522204"/>
              <a:gd name="connsiteX6" fmla="*/ 402432 w 1928813"/>
              <a:gd name="connsiteY6" fmla="*/ 260267 h 522204"/>
              <a:gd name="connsiteX7" fmla="*/ 445294 w 1928813"/>
              <a:gd name="connsiteY7" fmla="*/ 260267 h 522204"/>
              <a:gd name="connsiteX8" fmla="*/ 488157 w 1928813"/>
              <a:gd name="connsiteY8" fmla="*/ 269792 h 522204"/>
              <a:gd name="connsiteX9" fmla="*/ 545307 w 1928813"/>
              <a:gd name="connsiteY9" fmla="*/ 279317 h 522204"/>
              <a:gd name="connsiteX10" fmla="*/ 566738 w 1928813"/>
              <a:gd name="connsiteY10" fmla="*/ 279317 h 522204"/>
              <a:gd name="connsiteX11" fmla="*/ 592932 w 1928813"/>
              <a:gd name="connsiteY11" fmla="*/ 284079 h 522204"/>
              <a:gd name="connsiteX12" fmla="*/ 595313 w 1928813"/>
              <a:gd name="connsiteY12" fmla="*/ 284079 h 522204"/>
              <a:gd name="connsiteX13" fmla="*/ 633412 w 1928813"/>
              <a:gd name="connsiteY13" fmla="*/ 274555 h 522204"/>
              <a:gd name="connsiteX14" fmla="*/ 683419 w 1928813"/>
              <a:gd name="connsiteY14" fmla="*/ 245979 h 522204"/>
              <a:gd name="connsiteX15" fmla="*/ 704850 w 1928813"/>
              <a:gd name="connsiteY15" fmla="*/ 224547 h 522204"/>
              <a:gd name="connsiteX16" fmla="*/ 742951 w 1928813"/>
              <a:gd name="connsiteY16" fmla="*/ 195971 h 522204"/>
              <a:gd name="connsiteX17" fmla="*/ 769144 w 1928813"/>
              <a:gd name="connsiteY17" fmla="*/ 176922 h 522204"/>
              <a:gd name="connsiteX18" fmla="*/ 842962 w 1928813"/>
              <a:gd name="connsiteY18" fmla="*/ 124535 h 522204"/>
              <a:gd name="connsiteX19" fmla="*/ 897730 w 1928813"/>
              <a:gd name="connsiteY19" fmla="*/ 79292 h 522204"/>
              <a:gd name="connsiteX20" fmla="*/ 940593 w 1928813"/>
              <a:gd name="connsiteY20" fmla="*/ 38810 h 522204"/>
              <a:gd name="connsiteX21" fmla="*/ 973932 w 1928813"/>
              <a:gd name="connsiteY21" fmla="*/ 19761 h 522204"/>
              <a:gd name="connsiteX22" fmla="*/ 1004888 w 1928813"/>
              <a:gd name="connsiteY22" fmla="*/ 3092 h 522204"/>
              <a:gd name="connsiteX23" fmla="*/ 1073944 w 1928813"/>
              <a:gd name="connsiteY23" fmla="*/ 3090 h 522204"/>
              <a:gd name="connsiteX24" fmla="*/ 1102520 w 1928813"/>
              <a:gd name="connsiteY24" fmla="*/ 17380 h 522204"/>
              <a:gd name="connsiteX25" fmla="*/ 1128711 w 1928813"/>
              <a:gd name="connsiteY25" fmla="*/ 14998 h 522204"/>
              <a:gd name="connsiteX26" fmla="*/ 1162049 w 1928813"/>
              <a:gd name="connsiteY26" fmla="*/ 38811 h 522204"/>
              <a:gd name="connsiteX27" fmla="*/ 1188244 w 1928813"/>
              <a:gd name="connsiteY27" fmla="*/ 65004 h 522204"/>
              <a:gd name="connsiteX28" fmla="*/ 1231106 w 1928813"/>
              <a:gd name="connsiteY28" fmla="*/ 103105 h 522204"/>
              <a:gd name="connsiteX29" fmla="*/ 1259681 w 1928813"/>
              <a:gd name="connsiteY29" fmla="*/ 141204 h 522204"/>
              <a:gd name="connsiteX30" fmla="*/ 1281113 w 1928813"/>
              <a:gd name="connsiteY30" fmla="*/ 167397 h 522204"/>
              <a:gd name="connsiteX31" fmla="*/ 1312069 w 1928813"/>
              <a:gd name="connsiteY31" fmla="*/ 207879 h 522204"/>
              <a:gd name="connsiteX32" fmla="*/ 1364457 w 1928813"/>
              <a:gd name="connsiteY32" fmla="*/ 274553 h 522204"/>
              <a:gd name="connsiteX33" fmla="*/ 1402557 w 1928813"/>
              <a:gd name="connsiteY33" fmla="*/ 319798 h 522204"/>
              <a:gd name="connsiteX34" fmla="*/ 1426369 w 1928813"/>
              <a:gd name="connsiteY34" fmla="*/ 350754 h 522204"/>
              <a:gd name="connsiteX35" fmla="*/ 1469232 w 1928813"/>
              <a:gd name="connsiteY35" fmla="*/ 386474 h 522204"/>
              <a:gd name="connsiteX36" fmla="*/ 1516856 w 1928813"/>
              <a:gd name="connsiteY36" fmla="*/ 412667 h 522204"/>
              <a:gd name="connsiteX37" fmla="*/ 1557339 w 1928813"/>
              <a:gd name="connsiteY37" fmla="*/ 441242 h 522204"/>
              <a:gd name="connsiteX38" fmla="*/ 1624012 w 1928813"/>
              <a:gd name="connsiteY38" fmla="*/ 469817 h 522204"/>
              <a:gd name="connsiteX39" fmla="*/ 1674019 w 1928813"/>
              <a:gd name="connsiteY39" fmla="*/ 484105 h 522204"/>
              <a:gd name="connsiteX40" fmla="*/ 1743075 w 1928813"/>
              <a:gd name="connsiteY40" fmla="*/ 503154 h 522204"/>
              <a:gd name="connsiteX41" fmla="*/ 1812131 w 1928813"/>
              <a:gd name="connsiteY41" fmla="*/ 515060 h 522204"/>
              <a:gd name="connsiteX42" fmla="*/ 1864519 w 1928813"/>
              <a:gd name="connsiteY42" fmla="*/ 517441 h 522204"/>
              <a:gd name="connsiteX43" fmla="*/ 1928813 w 1928813"/>
              <a:gd name="connsiteY43" fmla="*/ 522204 h 522204"/>
              <a:gd name="connsiteX0" fmla="*/ 0 w 1928813"/>
              <a:gd name="connsiteY0" fmla="*/ 305510 h 522204"/>
              <a:gd name="connsiteX1" fmla="*/ 83344 w 1928813"/>
              <a:gd name="connsiteY1" fmla="*/ 307892 h 522204"/>
              <a:gd name="connsiteX2" fmla="*/ 123825 w 1928813"/>
              <a:gd name="connsiteY2" fmla="*/ 307892 h 522204"/>
              <a:gd name="connsiteX3" fmla="*/ 209550 w 1928813"/>
              <a:gd name="connsiteY3" fmla="*/ 303129 h 522204"/>
              <a:gd name="connsiteX4" fmla="*/ 290513 w 1928813"/>
              <a:gd name="connsiteY4" fmla="*/ 288842 h 522204"/>
              <a:gd name="connsiteX5" fmla="*/ 366713 w 1928813"/>
              <a:gd name="connsiteY5" fmla="*/ 269792 h 522204"/>
              <a:gd name="connsiteX6" fmla="*/ 402432 w 1928813"/>
              <a:gd name="connsiteY6" fmla="*/ 260267 h 522204"/>
              <a:gd name="connsiteX7" fmla="*/ 445294 w 1928813"/>
              <a:gd name="connsiteY7" fmla="*/ 260267 h 522204"/>
              <a:gd name="connsiteX8" fmla="*/ 488157 w 1928813"/>
              <a:gd name="connsiteY8" fmla="*/ 269792 h 522204"/>
              <a:gd name="connsiteX9" fmla="*/ 545307 w 1928813"/>
              <a:gd name="connsiteY9" fmla="*/ 279317 h 522204"/>
              <a:gd name="connsiteX10" fmla="*/ 566738 w 1928813"/>
              <a:gd name="connsiteY10" fmla="*/ 279317 h 522204"/>
              <a:gd name="connsiteX11" fmla="*/ 592932 w 1928813"/>
              <a:gd name="connsiteY11" fmla="*/ 284079 h 522204"/>
              <a:gd name="connsiteX12" fmla="*/ 595313 w 1928813"/>
              <a:gd name="connsiteY12" fmla="*/ 284079 h 522204"/>
              <a:gd name="connsiteX13" fmla="*/ 633412 w 1928813"/>
              <a:gd name="connsiteY13" fmla="*/ 274555 h 522204"/>
              <a:gd name="connsiteX14" fmla="*/ 683419 w 1928813"/>
              <a:gd name="connsiteY14" fmla="*/ 245979 h 522204"/>
              <a:gd name="connsiteX15" fmla="*/ 704850 w 1928813"/>
              <a:gd name="connsiteY15" fmla="*/ 224547 h 522204"/>
              <a:gd name="connsiteX16" fmla="*/ 742951 w 1928813"/>
              <a:gd name="connsiteY16" fmla="*/ 195971 h 522204"/>
              <a:gd name="connsiteX17" fmla="*/ 769144 w 1928813"/>
              <a:gd name="connsiteY17" fmla="*/ 176922 h 522204"/>
              <a:gd name="connsiteX18" fmla="*/ 842962 w 1928813"/>
              <a:gd name="connsiteY18" fmla="*/ 124535 h 522204"/>
              <a:gd name="connsiteX19" fmla="*/ 897730 w 1928813"/>
              <a:gd name="connsiteY19" fmla="*/ 79292 h 522204"/>
              <a:gd name="connsiteX20" fmla="*/ 940593 w 1928813"/>
              <a:gd name="connsiteY20" fmla="*/ 38810 h 522204"/>
              <a:gd name="connsiteX21" fmla="*/ 973932 w 1928813"/>
              <a:gd name="connsiteY21" fmla="*/ 19761 h 522204"/>
              <a:gd name="connsiteX22" fmla="*/ 1004888 w 1928813"/>
              <a:gd name="connsiteY22" fmla="*/ 3092 h 522204"/>
              <a:gd name="connsiteX23" fmla="*/ 1073944 w 1928813"/>
              <a:gd name="connsiteY23" fmla="*/ 3090 h 522204"/>
              <a:gd name="connsiteX24" fmla="*/ 1102520 w 1928813"/>
              <a:gd name="connsiteY24" fmla="*/ 17380 h 522204"/>
              <a:gd name="connsiteX25" fmla="*/ 1138236 w 1928813"/>
              <a:gd name="connsiteY25" fmla="*/ 36429 h 522204"/>
              <a:gd name="connsiteX26" fmla="*/ 1162049 w 1928813"/>
              <a:gd name="connsiteY26" fmla="*/ 38811 h 522204"/>
              <a:gd name="connsiteX27" fmla="*/ 1188244 w 1928813"/>
              <a:gd name="connsiteY27" fmla="*/ 65004 h 522204"/>
              <a:gd name="connsiteX28" fmla="*/ 1231106 w 1928813"/>
              <a:gd name="connsiteY28" fmla="*/ 103105 h 522204"/>
              <a:gd name="connsiteX29" fmla="*/ 1259681 w 1928813"/>
              <a:gd name="connsiteY29" fmla="*/ 141204 h 522204"/>
              <a:gd name="connsiteX30" fmla="*/ 1281113 w 1928813"/>
              <a:gd name="connsiteY30" fmla="*/ 167397 h 522204"/>
              <a:gd name="connsiteX31" fmla="*/ 1312069 w 1928813"/>
              <a:gd name="connsiteY31" fmla="*/ 207879 h 522204"/>
              <a:gd name="connsiteX32" fmla="*/ 1364457 w 1928813"/>
              <a:gd name="connsiteY32" fmla="*/ 274553 h 522204"/>
              <a:gd name="connsiteX33" fmla="*/ 1402557 w 1928813"/>
              <a:gd name="connsiteY33" fmla="*/ 319798 h 522204"/>
              <a:gd name="connsiteX34" fmla="*/ 1426369 w 1928813"/>
              <a:gd name="connsiteY34" fmla="*/ 350754 h 522204"/>
              <a:gd name="connsiteX35" fmla="*/ 1469232 w 1928813"/>
              <a:gd name="connsiteY35" fmla="*/ 386474 h 522204"/>
              <a:gd name="connsiteX36" fmla="*/ 1516856 w 1928813"/>
              <a:gd name="connsiteY36" fmla="*/ 412667 h 522204"/>
              <a:gd name="connsiteX37" fmla="*/ 1557339 w 1928813"/>
              <a:gd name="connsiteY37" fmla="*/ 441242 h 522204"/>
              <a:gd name="connsiteX38" fmla="*/ 1624012 w 1928813"/>
              <a:gd name="connsiteY38" fmla="*/ 469817 h 522204"/>
              <a:gd name="connsiteX39" fmla="*/ 1674019 w 1928813"/>
              <a:gd name="connsiteY39" fmla="*/ 484105 h 522204"/>
              <a:gd name="connsiteX40" fmla="*/ 1743075 w 1928813"/>
              <a:gd name="connsiteY40" fmla="*/ 503154 h 522204"/>
              <a:gd name="connsiteX41" fmla="*/ 1812131 w 1928813"/>
              <a:gd name="connsiteY41" fmla="*/ 515060 h 522204"/>
              <a:gd name="connsiteX42" fmla="*/ 1864519 w 1928813"/>
              <a:gd name="connsiteY42" fmla="*/ 517441 h 522204"/>
              <a:gd name="connsiteX43" fmla="*/ 1928813 w 1928813"/>
              <a:gd name="connsiteY43" fmla="*/ 522204 h 522204"/>
              <a:gd name="connsiteX0" fmla="*/ 0 w 1928813"/>
              <a:gd name="connsiteY0" fmla="*/ 305510 h 522204"/>
              <a:gd name="connsiteX1" fmla="*/ 83344 w 1928813"/>
              <a:gd name="connsiteY1" fmla="*/ 307892 h 522204"/>
              <a:gd name="connsiteX2" fmla="*/ 123825 w 1928813"/>
              <a:gd name="connsiteY2" fmla="*/ 307892 h 522204"/>
              <a:gd name="connsiteX3" fmla="*/ 209550 w 1928813"/>
              <a:gd name="connsiteY3" fmla="*/ 303129 h 522204"/>
              <a:gd name="connsiteX4" fmla="*/ 290513 w 1928813"/>
              <a:gd name="connsiteY4" fmla="*/ 288842 h 522204"/>
              <a:gd name="connsiteX5" fmla="*/ 366713 w 1928813"/>
              <a:gd name="connsiteY5" fmla="*/ 269792 h 522204"/>
              <a:gd name="connsiteX6" fmla="*/ 402432 w 1928813"/>
              <a:gd name="connsiteY6" fmla="*/ 260267 h 522204"/>
              <a:gd name="connsiteX7" fmla="*/ 445294 w 1928813"/>
              <a:gd name="connsiteY7" fmla="*/ 260267 h 522204"/>
              <a:gd name="connsiteX8" fmla="*/ 488157 w 1928813"/>
              <a:gd name="connsiteY8" fmla="*/ 269792 h 522204"/>
              <a:gd name="connsiteX9" fmla="*/ 545307 w 1928813"/>
              <a:gd name="connsiteY9" fmla="*/ 279317 h 522204"/>
              <a:gd name="connsiteX10" fmla="*/ 566738 w 1928813"/>
              <a:gd name="connsiteY10" fmla="*/ 279317 h 522204"/>
              <a:gd name="connsiteX11" fmla="*/ 592932 w 1928813"/>
              <a:gd name="connsiteY11" fmla="*/ 284079 h 522204"/>
              <a:gd name="connsiteX12" fmla="*/ 595313 w 1928813"/>
              <a:gd name="connsiteY12" fmla="*/ 284079 h 522204"/>
              <a:gd name="connsiteX13" fmla="*/ 633412 w 1928813"/>
              <a:gd name="connsiteY13" fmla="*/ 274555 h 522204"/>
              <a:gd name="connsiteX14" fmla="*/ 683419 w 1928813"/>
              <a:gd name="connsiteY14" fmla="*/ 245979 h 522204"/>
              <a:gd name="connsiteX15" fmla="*/ 704850 w 1928813"/>
              <a:gd name="connsiteY15" fmla="*/ 224547 h 522204"/>
              <a:gd name="connsiteX16" fmla="*/ 742951 w 1928813"/>
              <a:gd name="connsiteY16" fmla="*/ 195971 h 522204"/>
              <a:gd name="connsiteX17" fmla="*/ 769144 w 1928813"/>
              <a:gd name="connsiteY17" fmla="*/ 176922 h 522204"/>
              <a:gd name="connsiteX18" fmla="*/ 842962 w 1928813"/>
              <a:gd name="connsiteY18" fmla="*/ 124535 h 522204"/>
              <a:gd name="connsiteX19" fmla="*/ 897730 w 1928813"/>
              <a:gd name="connsiteY19" fmla="*/ 79292 h 522204"/>
              <a:gd name="connsiteX20" fmla="*/ 940593 w 1928813"/>
              <a:gd name="connsiteY20" fmla="*/ 38810 h 522204"/>
              <a:gd name="connsiteX21" fmla="*/ 973932 w 1928813"/>
              <a:gd name="connsiteY21" fmla="*/ 19761 h 522204"/>
              <a:gd name="connsiteX22" fmla="*/ 1004888 w 1928813"/>
              <a:gd name="connsiteY22" fmla="*/ 3092 h 522204"/>
              <a:gd name="connsiteX23" fmla="*/ 1073944 w 1928813"/>
              <a:gd name="connsiteY23" fmla="*/ 3090 h 522204"/>
              <a:gd name="connsiteX24" fmla="*/ 1102520 w 1928813"/>
              <a:gd name="connsiteY24" fmla="*/ 17380 h 522204"/>
              <a:gd name="connsiteX25" fmla="*/ 1138236 w 1928813"/>
              <a:gd name="connsiteY25" fmla="*/ 36429 h 522204"/>
              <a:gd name="connsiteX26" fmla="*/ 1162049 w 1928813"/>
              <a:gd name="connsiteY26" fmla="*/ 38811 h 522204"/>
              <a:gd name="connsiteX27" fmla="*/ 1188244 w 1928813"/>
              <a:gd name="connsiteY27" fmla="*/ 65004 h 522204"/>
              <a:gd name="connsiteX28" fmla="*/ 1183482 w 1928813"/>
              <a:gd name="connsiteY28" fmla="*/ 60241 h 522204"/>
              <a:gd name="connsiteX29" fmla="*/ 1231106 w 1928813"/>
              <a:gd name="connsiteY29" fmla="*/ 103105 h 522204"/>
              <a:gd name="connsiteX30" fmla="*/ 1259681 w 1928813"/>
              <a:gd name="connsiteY30" fmla="*/ 141204 h 522204"/>
              <a:gd name="connsiteX31" fmla="*/ 1281113 w 1928813"/>
              <a:gd name="connsiteY31" fmla="*/ 167397 h 522204"/>
              <a:gd name="connsiteX32" fmla="*/ 1312069 w 1928813"/>
              <a:gd name="connsiteY32" fmla="*/ 207879 h 522204"/>
              <a:gd name="connsiteX33" fmla="*/ 1364457 w 1928813"/>
              <a:gd name="connsiteY33" fmla="*/ 274553 h 522204"/>
              <a:gd name="connsiteX34" fmla="*/ 1402557 w 1928813"/>
              <a:gd name="connsiteY34" fmla="*/ 319798 h 522204"/>
              <a:gd name="connsiteX35" fmla="*/ 1426369 w 1928813"/>
              <a:gd name="connsiteY35" fmla="*/ 350754 h 522204"/>
              <a:gd name="connsiteX36" fmla="*/ 1469232 w 1928813"/>
              <a:gd name="connsiteY36" fmla="*/ 386474 h 522204"/>
              <a:gd name="connsiteX37" fmla="*/ 1516856 w 1928813"/>
              <a:gd name="connsiteY37" fmla="*/ 412667 h 522204"/>
              <a:gd name="connsiteX38" fmla="*/ 1557339 w 1928813"/>
              <a:gd name="connsiteY38" fmla="*/ 441242 h 522204"/>
              <a:gd name="connsiteX39" fmla="*/ 1624012 w 1928813"/>
              <a:gd name="connsiteY39" fmla="*/ 469817 h 522204"/>
              <a:gd name="connsiteX40" fmla="*/ 1674019 w 1928813"/>
              <a:gd name="connsiteY40" fmla="*/ 484105 h 522204"/>
              <a:gd name="connsiteX41" fmla="*/ 1743075 w 1928813"/>
              <a:gd name="connsiteY41" fmla="*/ 503154 h 522204"/>
              <a:gd name="connsiteX42" fmla="*/ 1812131 w 1928813"/>
              <a:gd name="connsiteY42" fmla="*/ 515060 h 522204"/>
              <a:gd name="connsiteX43" fmla="*/ 1864519 w 1928813"/>
              <a:gd name="connsiteY43" fmla="*/ 517441 h 522204"/>
              <a:gd name="connsiteX44" fmla="*/ 1928813 w 1928813"/>
              <a:gd name="connsiteY44" fmla="*/ 522204 h 522204"/>
              <a:gd name="connsiteX0" fmla="*/ 0 w 1928813"/>
              <a:gd name="connsiteY0" fmla="*/ 305510 h 522204"/>
              <a:gd name="connsiteX1" fmla="*/ 83344 w 1928813"/>
              <a:gd name="connsiteY1" fmla="*/ 307892 h 522204"/>
              <a:gd name="connsiteX2" fmla="*/ 123825 w 1928813"/>
              <a:gd name="connsiteY2" fmla="*/ 307892 h 522204"/>
              <a:gd name="connsiteX3" fmla="*/ 209550 w 1928813"/>
              <a:gd name="connsiteY3" fmla="*/ 303129 h 522204"/>
              <a:gd name="connsiteX4" fmla="*/ 290513 w 1928813"/>
              <a:gd name="connsiteY4" fmla="*/ 288842 h 522204"/>
              <a:gd name="connsiteX5" fmla="*/ 366713 w 1928813"/>
              <a:gd name="connsiteY5" fmla="*/ 269792 h 522204"/>
              <a:gd name="connsiteX6" fmla="*/ 402432 w 1928813"/>
              <a:gd name="connsiteY6" fmla="*/ 260267 h 522204"/>
              <a:gd name="connsiteX7" fmla="*/ 445294 w 1928813"/>
              <a:gd name="connsiteY7" fmla="*/ 260267 h 522204"/>
              <a:gd name="connsiteX8" fmla="*/ 488157 w 1928813"/>
              <a:gd name="connsiteY8" fmla="*/ 269792 h 522204"/>
              <a:gd name="connsiteX9" fmla="*/ 545307 w 1928813"/>
              <a:gd name="connsiteY9" fmla="*/ 279317 h 522204"/>
              <a:gd name="connsiteX10" fmla="*/ 566738 w 1928813"/>
              <a:gd name="connsiteY10" fmla="*/ 279317 h 522204"/>
              <a:gd name="connsiteX11" fmla="*/ 592932 w 1928813"/>
              <a:gd name="connsiteY11" fmla="*/ 284079 h 522204"/>
              <a:gd name="connsiteX12" fmla="*/ 595313 w 1928813"/>
              <a:gd name="connsiteY12" fmla="*/ 284079 h 522204"/>
              <a:gd name="connsiteX13" fmla="*/ 633412 w 1928813"/>
              <a:gd name="connsiteY13" fmla="*/ 274555 h 522204"/>
              <a:gd name="connsiteX14" fmla="*/ 683419 w 1928813"/>
              <a:gd name="connsiteY14" fmla="*/ 245979 h 522204"/>
              <a:gd name="connsiteX15" fmla="*/ 704850 w 1928813"/>
              <a:gd name="connsiteY15" fmla="*/ 224547 h 522204"/>
              <a:gd name="connsiteX16" fmla="*/ 742951 w 1928813"/>
              <a:gd name="connsiteY16" fmla="*/ 195971 h 522204"/>
              <a:gd name="connsiteX17" fmla="*/ 769144 w 1928813"/>
              <a:gd name="connsiteY17" fmla="*/ 176922 h 522204"/>
              <a:gd name="connsiteX18" fmla="*/ 842962 w 1928813"/>
              <a:gd name="connsiteY18" fmla="*/ 124535 h 522204"/>
              <a:gd name="connsiteX19" fmla="*/ 897730 w 1928813"/>
              <a:gd name="connsiteY19" fmla="*/ 79292 h 522204"/>
              <a:gd name="connsiteX20" fmla="*/ 940593 w 1928813"/>
              <a:gd name="connsiteY20" fmla="*/ 38810 h 522204"/>
              <a:gd name="connsiteX21" fmla="*/ 973932 w 1928813"/>
              <a:gd name="connsiteY21" fmla="*/ 19761 h 522204"/>
              <a:gd name="connsiteX22" fmla="*/ 1004888 w 1928813"/>
              <a:gd name="connsiteY22" fmla="*/ 3092 h 522204"/>
              <a:gd name="connsiteX23" fmla="*/ 1073944 w 1928813"/>
              <a:gd name="connsiteY23" fmla="*/ 3090 h 522204"/>
              <a:gd name="connsiteX24" fmla="*/ 1102520 w 1928813"/>
              <a:gd name="connsiteY24" fmla="*/ 17380 h 522204"/>
              <a:gd name="connsiteX25" fmla="*/ 1138236 w 1928813"/>
              <a:gd name="connsiteY25" fmla="*/ 36429 h 522204"/>
              <a:gd name="connsiteX26" fmla="*/ 1188244 w 1928813"/>
              <a:gd name="connsiteY26" fmla="*/ 65004 h 522204"/>
              <a:gd name="connsiteX27" fmla="*/ 1183482 w 1928813"/>
              <a:gd name="connsiteY27" fmla="*/ 60241 h 522204"/>
              <a:gd name="connsiteX28" fmla="*/ 1231106 w 1928813"/>
              <a:gd name="connsiteY28" fmla="*/ 103105 h 522204"/>
              <a:gd name="connsiteX29" fmla="*/ 1259681 w 1928813"/>
              <a:gd name="connsiteY29" fmla="*/ 141204 h 522204"/>
              <a:gd name="connsiteX30" fmla="*/ 1281113 w 1928813"/>
              <a:gd name="connsiteY30" fmla="*/ 167397 h 522204"/>
              <a:gd name="connsiteX31" fmla="*/ 1312069 w 1928813"/>
              <a:gd name="connsiteY31" fmla="*/ 207879 h 522204"/>
              <a:gd name="connsiteX32" fmla="*/ 1364457 w 1928813"/>
              <a:gd name="connsiteY32" fmla="*/ 274553 h 522204"/>
              <a:gd name="connsiteX33" fmla="*/ 1402557 w 1928813"/>
              <a:gd name="connsiteY33" fmla="*/ 319798 h 522204"/>
              <a:gd name="connsiteX34" fmla="*/ 1426369 w 1928813"/>
              <a:gd name="connsiteY34" fmla="*/ 350754 h 522204"/>
              <a:gd name="connsiteX35" fmla="*/ 1469232 w 1928813"/>
              <a:gd name="connsiteY35" fmla="*/ 386474 h 522204"/>
              <a:gd name="connsiteX36" fmla="*/ 1516856 w 1928813"/>
              <a:gd name="connsiteY36" fmla="*/ 412667 h 522204"/>
              <a:gd name="connsiteX37" fmla="*/ 1557339 w 1928813"/>
              <a:gd name="connsiteY37" fmla="*/ 441242 h 522204"/>
              <a:gd name="connsiteX38" fmla="*/ 1624012 w 1928813"/>
              <a:gd name="connsiteY38" fmla="*/ 469817 h 522204"/>
              <a:gd name="connsiteX39" fmla="*/ 1674019 w 1928813"/>
              <a:gd name="connsiteY39" fmla="*/ 484105 h 522204"/>
              <a:gd name="connsiteX40" fmla="*/ 1743075 w 1928813"/>
              <a:gd name="connsiteY40" fmla="*/ 503154 h 522204"/>
              <a:gd name="connsiteX41" fmla="*/ 1812131 w 1928813"/>
              <a:gd name="connsiteY41" fmla="*/ 515060 h 522204"/>
              <a:gd name="connsiteX42" fmla="*/ 1864519 w 1928813"/>
              <a:gd name="connsiteY42" fmla="*/ 517441 h 522204"/>
              <a:gd name="connsiteX43" fmla="*/ 1928813 w 1928813"/>
              <a:gd name="connsiteY43" fmla="*/ 522204 h 522204"/>
              <a:gd name="connsiteX0" fmla="*/ 0 w 1928813"/>
              <a:gd name="connsiteY0" fmla="*/ 307236 h 523930"/>
              <a:gd name="connsiteX1" fmla="*/ 83344 w 1928813"/>
              <a:gd name="connsiteY1" fmla="*/ 309618 h 523930"/>
              <a:gd name="connsiteX2" fmla="*/ 123825 w 1928813"/>
              <a:gd name="connsiteY2" fmla="*/ 309618 h 523930"/>
              <a:gd name="connsiteX3" fmla="*/ 209550 w 1928813"/>
              <a:gd name="connsiteY3" fmla="*/ 304855 h 523930"/>
              <a:gd name="connsiteX4" fmla="*/ 290513 w 1928813"/>
              <a:gd name="connsiteY4" fmla="*/ 290568 h 523930"/>
              <a:gd name="connsiteX5" fmla="*/ 366713 w 1928813"/>
              <a:gd name="connsiteY5" fmla="*/ 271518 h 523930"/>
              <a:gd name="connsiteX6" fmla="*/ 402432 w 1928813"/>
              <a:gd name="connsiteY6" fmla="*/ 261993 h 523930"/>
              <a:gd name="connsiteX7" fmla="*/ 445294 w 1928813"/>
              <a:gd name="connsiteY7" fmla="*/ 261993 h 523930"/>
              <a:gd name="connsiteX8" fmla="*/ 488157 w 1928813"/>
              <a:gd name="connsiteY8" fmla="*/ 271518 h 523930"/>
              <a:gd name="connsiteX9" fmla="*/ 545307 w 1928813"/>
              <a:gd name="connsiteY9" fmla="*/ 281043 h 523930"/>
              <a:gd name="connsiteX10" fmla="*/ 566738 w 1928813"/>
              <a:gd name="connsiteY10" fmla="*/ 281043 h 523930"/>
              <a:gd name="connsiteX11" fmla="*/ 592932 w 1928813"/>
              <a:gd name="connsiteY11" fmla="*/ 285805 h 523930"/>
              <a:gd name="connsiteX12" fmla="*/ 595313 w 1928813"/>
              <a:gd name="connsiteY12" fmla="*/ 285805 h 523930"/>
              <a:gd name="connsiteX13" fmla="*/ 633412 w 1928813"/>
              <a:gd name="connsiteY13" fmla="*/ 276281 h 523930"/>
              <a:gd name="connsiteX14" fmla="*/ 683419 w 1928813"/>
              <a:gd name="connsiteY14" fmla="*/ 247705 h 523930"/>
              <a:gd name="connsiteX15" fmla="*/ 704850 w 1928813"/>
              <a:gd name="connsiteY15" fmla="*/ 226273 h 523930"/>
              <a:gd name="connsiteX16" fmla="*/ 742951 w 1928813"/>
              <a:gd name="connsiteY16" fmla="*/ 197697 h 523930"/>
              <a:gd name="connsiteX17" fmla="*/ 769144 w 1928813"/>
              <a:gd name="connsiteY17" fmla="*/ 178648 h 523930"/>
              <a:gd name="connsiteX18" fmla="*/ 842962 w 1928813"/>
              <a:gd name="connsiteY18" fmla="*/ 126261 h 523930"/>
              <a:gd name="connsiteX19" fmla="*/ 897730 w 1928813"/>
              <a:gd name="connsiteY19" fmla="*/ 81018 h 523930"/>
              <a:gd name="connsiteX20" fmla="*/ 940593 w 1928813"/>
              <a:gd name="connsiteY20" fmla="*/ 40536 h 523930"/>
              <a:gd name="connsiteX21" fmla="*/ 973932 w 1928813"/>
              <a:gd name="connsiteY21" fmla="*/ 21487 h 523930"/>
              <a:gd name="connsiteX22" fmla="*/ 1004888 w 1928813"/>
              <a:gd name="connsiteY22" fmla="*/ 4818 h 523930"/>
              <a:gd name="connsiteX23" fmla="*/ 1064419 w 1928813"/>
              <a:gd name="connsiteY23" fmla="*/ 53 h 523930"/>
              <a:gd name="connsiteX24" fmla="*/ 1102520 w 1928813"/>
              <a:gd name="connsiteY24" fmla="*/ 19106 h 523930"/>
              <a:gd name="connsiteX25" fmla="*/ 1138236 w 1928813"/>
              <a:gd name="connsiteY25" fmla="*/ 38155 h 523930"/>
              <a:gd name="connsiteX26" fmla="*/ 1188244 w 1928813"/>
              <a:gd name="connsiteY26" fmla="*/ 66730 h 523930"/>
              <a:gd name="connsiteX27" fmla="*/ 1183482 w 1928813"/>
              <a:gd name="connsiteY27" fmla="*/ 61967 h 523930"/>
              <a:gd name="connsiteX28" fmla="*/ 1231106 w 1928813"/>
              <a:gd name="connsiteY28" fmla="*/ 104831 h 523930"/>
              <a:gd name="connsiteX29" fmla="*/ 1259681 w 1928813"/>
              <a:gd name="connsiteY29" fmla="*/ 142930 h 523930"/>
              <a:gd name="connsiteX30" fmla="*/ 1281113 w 1928813"/>
              <a:gd name="connsiteY30" fmla="*/ 169123 h 523930"/>
              <a:gd name="connsiteX31" fmla="*/ 1312069 w 1928813"/>
              <a:gd name="connsiteY31" fmla="*/ 209605 h 523930"/>
              <a:gd name="connsiteX32" fmla="*/ 1364457 w 1928813"/>
              <a:gd name="connsiteY32" fmla="*/ 276279 h 523930"/>
              <a:gd name="connsiteX33" fmla="*/ 1402557 w 1928813"/>
              <a:gd name="connsiteY33" fmla="*/ 321524 h 523930"/>
              <a:gd name="connsiteX34" fmla="*/ 1426369 w 1928813"/>
              <a:gd name="connsiteY34" fmla="*/ 352480 h 523930"/>
              <a:gd name="connsiteX35" fmla="*/ 1469232 w 1928813"/>
              <a:gd name="connsiteY35" fmla="*/ 388200 h 523930"/>
              <a:gd name="connsiteX36" fmla="*/ 1516856 w 1928813"/>
              <a:gd name="connsiteY36" fmla="*/ 414393 h 523930"/>
              <a:gd name="connsiteX37" fmla="*/ 1557339 w 1928813"/>
              <a:gd name="connsiteY37" fmla="*/ 442968 h 523930"/>
              <a:gd name="connsiteX38" fmla="*/ 1624012 w 1928813"/>
              <a:gd name="connsiteY38" fmla="*/ 471543 h 523930"/>
              <a:gd name="connsiteX39" fmla="*/ 1674019 w 1928813"/>
              <a:gd name="connsiteY39" fmla="*/ 485831 h 523930"/>
              <a:gd name="connsiteX40" fmla="*/ 1743075 w 1928813"/>
              <a:gd name="connsiteY40" fmla="*/ 504880 h 523930"/>
              <a:gd name="connsiteX41" fmla="*/ 1812131 w 1928813"/>
              <a:gd name="connsiteY41" fmla="*/ 516786 h 523930"/>
              <a:gd name="connsiteX42" fmla="*/ 1864519 w 1928813"/>
              <a:gd name="connsiteY42" fmla="*/ 519167 h 523930"/>
              <a:gd name="connsiteX43" fmla="*/ 1928813 w 1928813"/>
              <a:gd name="connsiteY43" fmla="*/ 523930 h 523930"/>
              <a:gd name="connsiteX0" fmla="*/ 0 w 1928813"/>
              <a:gd name="connsiteY0" fmla="*/ 307236 h 523930"/>
              <a:gd name="connsiteX1" fmla="*/ 83344 w 1928813"/>
              <a:gd name="connsiteY1" fmla="*/ 309618 h 523930"/>
              <a:gd name="connsiteX2" fmla="*/ 123825 w 1928813"/>
              <a:gd name="connsiteY2" fmla="*/ 309618 h 523930"/>
              <a:gd name="connsiteX3" fmla="*/ 209550 w 1928813"/>
              <a:gd name="connsiteY3" fmla="*/ 304855 h 523930"/>
              <a:gd name="connsiteX4" fmla="*/ 290513 w 1928813"/>
              <a:gd name="connsiteY4" fmla="*/ 290568 h 523930"/>
              <a:gd name="connsiteX5" fmla="*/ 366713 w 1928813"/>
              <a:gd name="connsiteY5" fmla="*/ 271518 h 523930"/>
              <a:gd name="connsiteX6" fmla="*/ 402432 w 1928813"/>
              <a:gd name="connsiteY6" fmla="*/ 261993 h 523930"/>
              <a:gd name="connsiteX7" fmla="*/ 445294 w 1928813"/>
              <a:gd name="connsiteY7" fmla="*/ 261993 h 523930"/>
              <a:gd name="connsiteX8" fmla="*/ 488157 w 1928813"/>
              <a:gd name="connsiteY8" fmla="*/ 271518 h 523930"/>
              <a:gd name="connsiteX9" fmla="*/ 545307 w 1928813"/>
              <a:gd name="connsiteY9" fmla="*/ 281043 h 523930"/>
              <a:gd name="connsiteX10" fmla="*/ 566738 w 1928813"/>
              <a:gd name="connsiteY10" fmla="*/ 281043 h 523930"/>
              <a:gd name="connsiteX11" fmla="*/ 592932 w 1928813"/>
              <a:gd name="connsiteY11" fmla="*/ 285805 h 523930"/>
              <a:gd name="connsiteX12" fmla="*/ 595313 w 1928813"/>
              <a:gd name="connsiteY12" fmla="*/ 285805 h 523930"/>
              <a:gd name="connsiteX13" fmla="*/ 633412 w 1928813"/>
              <a:gd name="connsiteY13" fmla="*/ 276281 h 523930"/>
              <a:gd name="connsiteX14" fmla="*/ 683419 w 1928813"/>
              <a:gd name="connsiteY14" fmla="*/ 247705 h 523930"/>
              <a:gd name="connsiteX15" fmla="*/ 704850 w 1928813"/>
              <a:gd name="connsiteY15" fmla="*/ 226273 h 523930"/>
              <a:gd name="connsiteX16" fmla="*/ 742951 w 1928813"/>
              <a:gd name="connsiteY16" fmla="*/ 197697 h 523930"/>
              <a:gd name="connsiteX17" fmla="*/ 769144 w 1928813"/>
              <a:gd name="connsiteY17" fmla="*/ 178648 h 523930"/>
              <a:gd name="connsiteX18" fmla="*/ 842962 w 1928813"/>
              <a:gd name="connsiteY18" fmla="*/ 126261 h 523930"/>
              <a:gd name="connsiteX19" fmla="*/ 897730 w 1928813"/>
              <a:gd name="connsiteY19" fmla="*/ 81018 h 523930"/>
              <a:gd name="connsiteX20" fmla="*/ 940593 w 1928813"/>
              <a:gd name="connsiteY20" fmla="*/ 40536 h 523930"/>
              <a:gd name="connsiteX21" fmla="*/ 973932 w 1928813"/>
              <a:gd name="connsiteY21" fmla="*/ 21487 h 523930"/>
              <a:gd name="connsiteX22" fmla="*/ 1004888 w 1928813"/>
              <a:gd name="connsiteY22" fmla="*/ 4818 h 523930"/>
              <a:gd name="connsiteX23" fmla="*/ 1064419 w 1928813"/>
              <a:gd name="connsiteY23" fmla="*/ 53 h 523930"/>
              <a:gd name="connsiteX24" fmla="*/ 1116807 w 1928813"/>
              <a:gd name="connsiteY24" fmla="*/ 19106 h 523930"/>
              <a:gd name="connsiteX25" fmla="*/ 1138236 w 1928813"/>
              <a:gd name="connsiteY25" fmla="*/ 38155 h 523930"/>
              <a:gd name="connsiteX26" fmla="*/ 1188244 w 1928813"/>
              <a:gd name="connsiteY26" fmla="*/ 66730 h 523930"/>
              <a:gd name="connsiteX27" fmla="*/ 1183482 w 1928813"/>
              <a:gd name="connsiteY27" fmla="*/ 61967 h 523930"/>
              <a:gd name="connsiteX28" fmla="*/ 1231106 w 1928813"/>
              <a:gd name="connsiteY28" fmla="*/ 104831 h 523930"/>
              <a:gd name="connsiteX29" fmla="*/ 1259681 w 1928813"/>
              <a:gd name="connsiteY29" fmla="*/ 142930 h 523930"/>
              <a:gd name="connsiteX30" fmla="*/ 1281113 w 1928813"/>
              <a:gd name="connsiteY30" fmla="*/ 169123 h 523930"/>
              <a:gd name="connsiteX31" fmla="*/ 1312069 w 1928813"/>
              <a:gd name="connsiteY31" fmla="*/ 209605 h 523930"/>
              <a:gd name="connsiteX32" fmla="*/ 1364457 w 1928813"/>
              <a:gd name="connsiteY32" fmla="*/ 276279 h 523930"/>
              <a:gd name="connsiteX33" fmla="*/ 1402557 w 1928813"/>
              <a:gd name="connsiteY33" fmla="*/ 321524 h 523930"/>
              <a:gd name="connsiteX34" fmla="*/ 1426369 w 1928813"/>
              <a:gd name="connsiteY34" fmla="*/ 352480 h 523930"/>
              <a:gd name="connsiteX35" fmla="*/ 1469232 w 1928813"/>
              <a:gd name="connsiteY35" fmla="*/ 388200 h 523930"/>
              <a:gd name="connsiteX36" fmla="*/ 1516856 w 1928813"/>
              <a:gd name="connsiteY36" fmla="*/ 414393 h 523930"/>
              <a:gd name="connsiteX37" fmla="*/ 1557339 w 1928813"/>
              <a:gd name="connsiteY37" fmla="*/ 442968 h 523930"/>
              <a:gd name="connsiteX38" fmla="*/ 1624012 w 1928813"/>
              <a:gd name="connsiteY38" fmla="*/ 471543 h 523930"/>
              <a:gd name="connsiteX39" fmla="*/ 1674019 w 1928813"/>
              <a:gd name="connsiteY39" fmla="*/ 485831 h 523930"/>
              <a:gd name="connsiteX40" fmla="*/ 1743075 w 1928813"/>
              <a:gd name="connsiteY40" fmla="*/ 504880 h 523930"/>
              <a:gd name="connsiteX41" fmla="*/ 1812131 w 1928813"/>
              <a:gd name="connsiteY41" fmla="*/ 516786 h 523930"/>
              <a:gd name="connsiteX42" fmla="*/ 1864519 w 1928813"/>
              <a:gd name="connsiteY42" fmla="*/ 519167 h 523930"/>
              <a:gd name="connsiteX43" fmla="*/ 1928813 w 1928813"/>
              <a:gd name="connsiteY43" fmla="*/ 523930 h 523930"/>
              <a:gd name="connsiteX0" fmla="*/ 0 w 1928813"/>
              <a:gd name="connsiteY0" fmla="*/ 307236 h 523930"/>
              <a:gd name="connsiteX1" fmla="*/ 83344 w 1928813"/>
              <a:gd name="connsiteY1" fmla="*/ 309618 h 523930"/>
              <a:gd name="connsiteX2" fmla="*/ 123825 w 1928813"/>
              <a:gd name="connsiteY2" fmla="*/ 309618 h 523930"/>
              <a:gd name="connsiteX3" fmla="*/ 209550 w 1928813"/>
              <a:gd name="connsiteY3" fmla="*/ 304855 h 523930"/>
              <a:gd name="connsiteX4" fmla="*/ 290513 w 1928813"/>
              <a:gd name="connsiteY4" fmla="*/ 290568 h 523930"/>
              <a:gd name="connsiteX5" fmla="*/ 366713 w 1928813"/>
              <a:gd name="connsiteY5" fmla="*/ 271518 h 523930"/>
              <a:gd name="connsiteX6" fmla="*/ 402432 w 1928813"/>
              <a:gd name="connsiteY6" fmla="*/ 261993 h 523930"/>
              <a:gd name="connsiteX7" fmla="*/ 445294 w 1928813"/>
              <a:gd name="connsiteY7" fmla="*/ 261993 h 523930"/>
              <a:gd name="connsiteX8" fmla="*/ 488157 w 1928813"/>
              <a:gd name="connsiteY8" fmla="*/ 271518 h 523930"/>
              <a:gd name="connsiteX9" fmla="*/ 545307 w 1928813"/>
              <a:gd name="connsiteY9" fmla="*/ 281043 h 523930"/>
              <a:gd name="connsiteX10" fmla="*/ 566738 w 1928813"/>
              <a:gd name="connsiteY10" fmla="*/ 281043 h 523930"/>
              <a:gd name="connsiteX11" fmla="*/ 592932 w 1928813"/>
              <a:gd name="connsiteY11" fmla="*/ 285805 h 523930"/>
              <a:gd name="connsiteX12" fmla="*/ 595313 w 1928813"/>
              <a:gd name="connsiteY12" fmla="*/ 285805 h 523930"/>
              <a:gd name="connsiteX13" fmla="*/ 633412 w 1928813"/>
              <a:gd name="connsiteY13" fmla="*/ 276281 h 523930"/>
              <a:gd name="connsiteX14" fmla="*/ 683419 w 1928813"/>
              <a:gd name="connsiteY14" fmla="*/ 247705 h 523930"/>
              <a:gd name="connsiteX15" fmla="*/ 704850 w 1928813"/>
              <a:gd name="connsiteY15" fmla="*/ 226273 h 523930"/>
              <a:gd name="connsiteX16" fmla="*/ 742951 w 1928813"/>
              <a:gd name="connsiteY16" fmla="*/ 197697 h 523930"/>
              <a:gd name="connsiteX17" fmla="*/ 769144 w 1928813"/>
              <a:gd name="connsiteY17" fmla="*/ 178648 h 523930"/>
              <a:gd name="connsiteX18" fmla="*/ 842962 w 1928813"/>
              <a:gd name="connsiteY18" fmla="*/ 126261 h 523930"/>
              <a:gd name="connsiteX19" fmla="*/ 897730 w 1928813"/>
              <a:gd name="connsiteY19" fmla="*/ 81018 h 523930"/>
              <a:gd name="connsiteX20" fmla="*/ 940593 w 1928813"/>
              <a:gd name="connsiteY20" fmla="*/ 40536 h 523930"/>
              <a:gd name="connsiteX21" fmla="*/ 973932 w 1928813"/>
              <a:gd name="connsiteY21" fmla="*/ 21487 h 523930"/>
              <a:gd name="connsiteX22" fmla="*/ 1004888 w 1928813"/>
              <a:gd name="connsiteY22" fmla="*/ 4818 h 523930"/>
              <a:gd name="connsiteX23" fmla="*/ 1064419 w 1928813"/>
              <a:gd name="connsiteY23" fmla="*/ 53 h 523930"/>
              <a:gd name="connsiteX24" fmla="*/ 1116807 w 1928813"/>
              <a:gd name="connsiteY24" fmla="*/ 19106 h 523930"/>
              <a:gd name="connsiteX25" fmla="*/ 1152524 w 1928813"/>
              <a:gd name="connsiteY25" fmla="*/ 38155 h 523930"/>
              <a:gd name="connsiteX26" fmla="*/ 1188244 w 1928813"/>
              <a:gd name="connsiteY26" fmla="*/ 66730 h 523930"/>
              <a:gd name="connsiteX27" fmla="*/ 1183482 w 1928813"/>
              <a:gd name="connsiteY27" fmla="*/ 61967 h 523930"/>
              <a:gd name="connsiteX28" fmla="*/ 1231106 w 1928813"/>
              <a:gd name="connsiteY28" fmla="*/ 104831 h 523930"/>
              <a:gd name="connsiteX29" fmla="*/ 1259681 w 1928813"/>
              <a:gd name="connsiteY29" fmla="*/ 142930 h 523930"/>
              <a:gd name="connsiteX30" fmla="*/ 1281113 w 1928813"/>
              <a:gd name="connsiteY30" fmla="*/ 169123 h 523930"/>
              <a:gd name="connsiteX31" fmla="*/ 1312069 w 1928813"/>
              <a:gd name="connsiteY31" fmla="*/ 209605 h 523930"/>
              <a:gd name="connsiteX32" fmla="*/ 1364457 w 1928813"/>
              <a:gd name="connsiteY32" fmla="*/ 276279 h 523930"/>
              <a:gd name="connsiteX33" fmla="*/ 1402557 w 1928813"/>
              <a:gd name="connsiteY33" fmla="*/ 321524 h 523930"/>
              <a:gd name="connsiteX34" fmla="*/ 1426369 w 1928813"/>
              <a:gd name="connsiteY34" fmla="*/ 352480 h 523930"/>
              <a:gd name="connsiteX35" fmla="*/ 1469232 w 1928813"/>
              <a:gd name="connsiteY35" fmla="*/ 388200 h 523930"/>
              <a:gd name="connsiteX36" fmla="*/ 1516856 w 1928813"/>
              <a:gd name="connsiteY36" fmla="*/ 414393 h 523930"/>
              <a:gd name="connsiteX37" fmla="*/ 1557339 w 1928813"/>
              <a:gd name="connsiteY37" fmla="*/ 442968 h 523930"/>
              <a:gd name="connsiteX38" fmla="*/ 1624012 w 1928813"/>
              <a:gd name="connsiteY38" fmla="*/ 471543 h 523930"/>
              <a:gd name="connsiteX39" fmla="*/ 1674019 w 1928813"/>
              <a:gd name="connsiteY39" fmla="*/ 485831 h 523930"/>
              <a:gd name="connsiteX40" fmla="*/ 1743075 w 1928813"/>
              <a:gd name="connsiteY40" fmla="*/ 504880 h 523930"/>
              <a:gd name="connsiteX41" fmla="*/ 1812131 w 1928813"/>
              <a:gd name="connsiteY41" fmla="*/ 516786 h 523930"/>
              <a:gd name="connsiteX42" fmla="*/ 1864519 w 1928813"/>
              <a:gd name="connsiteY42" fmla="*/ 519167 h 523930"/>
              <a:gd name="connsiteX43" fmla="*/ 1928813 w 1928813"/>
              <a:gd name="connsiteY43" fmla="*/ 523930 h 523930"/>
              <a:gd name="connsiteX0" fmla="*/ 0 w 1928813"/>
              <a:gd name="connsiteY0" fmla="*/ 307236 h 523930"/>
              <a:gd name="connsiteX1" fmla="*/ 83344 w 1928813"/>
              <a:gd name="connsiteY1" fmla="*/ 309618 h 523930"/>
              <a:gd name="connsiteX2" fmla="*/ 123825 w 1928813"/>
              <a:gd name="connsiteY2" fmla="*/ 309618 h 523930"/>
              <a:gd name="connsiteX3" fmla="*/ 209550 w 1928813"/>
              <a:gd name="connsiteY3" fmla="*/ 304855 h 523930"/>
              <a:gd name="connsiteX4" fmla="*/ 290513 w 1928813"/>
              <a:gd name="connsiteY4" fmla="*/ 290568 h 523930"/>
              <a:gd name="connsiteX5" fmla="*/ 366713 w 1928813"/>
              <a:gd name="connsiteY5" fmla="*/ 271518 h 523930"/>
              <a:gd name="connsiteX6" fmla="*/ 402432 w 1928813"/>
              <a:gd name="connsiteY6" fmla="*/ 261993 h 523930"/>
              <a:gd name="connsiteX7" fmla="*/ 445294 w 1928813"/>
              <a:gd name="connsiteY7" fmla="*/ 261993 h 523930"/>
              <a:gd name="connsiteX8" fmla="*/ 488157 w 1928813"/>
              <a:gd name="connsiteY8" fmla="*/ 271518 h 523930"/>
              <a:gd name="connsiteX9" fmla="*/ 545307 w 1928813"/>
              <a:gd name="connsiteY9" fmla="*/ 281043 h 523930"/>
              <a:gd name="connsiteX10" fmla="*/ 566738 w 1928813"/>
              <a:gd name="connsiteY10" fmla="*/ 281043 h 523930"/>
              <a:gd name="connsiteX11" fmla="*/ 592932 w 1928813"/>
              <a:gd name="connsiteY11" fmla="*/ 285805 h 523930"/>
              <a:gd name="connsiteX12" fmla="*/ 595313 w 1928813"/>
              <a:gd name="connsiteY12" fmla="*/ 285805 h 523930"/>
              <a:gd name="connsiteX13" fmla="*/ 633412 w 1928813"/>
              <a:gd name="connsiteY13" fmla="*/ 276281 h 523930"/>
              <a:gd name="connsiteX14" fmla="*/ 683419 w 1928813"/>
              <a:gd name="connsiteY14" fmla="*/ 247705 h 523930"/>
              <a:gd name="connsiteX15" fmla="*/ 704850 w 1928813"/>
              <a:gd name="connsiteY15" fmla="*/ 226273 h 523930"/>
              <a:gd name="connsiteX16" fmla="*/ 742951 w 1928813"/>
              <a:gd name="connsiteY16" fmla="*/ 197697 h 523930"/>
              <a:gd name="connsiteX17" fmla="*/ 769144 w 1928813"/>
              <a:gd name="connsiteY17" fmla="*/ 178648 h 523930"/>
              <a:gd name="connsiteX18" fmla="*/ 842962 w 1928813"/>
              <a:gd name="connsiteY18" fmla="*/ 126261 h 523930"/>
              <a:gd name="connsiteX19" fmla="*/ 897730 w 1928813"/>
              <a:gd name="connsiteY19" fmla="*/ 81018 h 523930"/>
              <a:gd name="connsiteX20" fmla="*/ 940593 w 1928813"/>
              <a:gd name="connsiteY20" fmla="*/ 40536 h 523930"/>
              <a:gd name="connsiteX21" fmla="*/ 973932 w 1928813"/>
              <a:gd name="connsiteY21" fmla="*/ 21487 h 523930"/>
              <a:gd name="connsiteX22" fmla="*/ 1004888 w 1928813"/>
              <a:gd name="connsiteY22" fmla="*/ 4818 h 523930"/>
              <a:gd name="connsiteX23" fmla="*/ 1064419 w 1928813"/>
              <a:gd name="connsiteY23" fmla="*/ 53 h 523930"/>
              <a:gd name="connsiteX24" fmla="*/ 1116807 w 1928813"/>
              <a:gd name="connsiteY24" fmla="*/ 19106 h 523930"/>
              <a:gd name="connsiteX25" fmla="*/ 1152524 w 1928813"/>
              <a:gd name="connsiteY25" fmla="*/ 38155 h 523930"/>
              <a:gd name="connsiteX26" fmla="*/ 1188244 w 1928813"/>
              <a:gd name="connsiteY26" fmla="*/ 66730 h 523930"/>
              <a:gd name="connsiteX27" fmla="*/ 1204913 w 1928813"/>
              <a:gd name="connsiteY27" fmla="*/ 71492 h 523930"/>
              <a:gd name="connsiteX28" fmla="*/ 1231106 w 1928813"/>
              <a:gd name="connsiteY28" fmla="*/ 104831 h 523930"/>
              <a:gd name="connsiteX29" fmla="*/ 1259681 w 1928813"/>
              <a:gd name="connsiteY29" fmla="*/ 142930 h 523930"/>
              <a:gd name="connsiteX30" fmla="*/ 1281113 w 1928813"/>
              <a:gd name="connsiteY30" fmla="*/ 169123 h 523930"/>
              <a:gd name="connsiteX31" fmla="*/ 1312069 w 1928813"/>
              <a:gd name="connsiteY31" fmla="*/ 209605 h 523930"/>
              <a:gd name="connsiteX32" fmla="*/ 1364457 w 1928813"/>
              <a:gd name="connsiteY32" fmla="*/ 276279 h 523930"/>
              <a:gd name="connsiteX33" fmla="*/ 1402557 w 1928813"/>
              <a:gd name="connsiteY33" fmla="*/ 321524 h 523930"/>
              <a:gd name="connsiteX34" fmla="*/ 1426369 w 1928813"/>
              <a:gd name="connsiteY34" fmla="*/ 352480 h 523930"/>
              <a:gd name="connsiteX35" fmla="*/ 1469232 w 1928813"/>
              <a:gd name="connsiteY35" fmla="*/ 388200 h 523930"/>
              <a:gd name="connsiteX36" fmla="*/ 1516856 w 1928813"/>
              <a:gd name="connsiteY36" fmla="*/ 414393 h 523930"/>
              <a:gd name="connsiteX37" fmla="*/ 1557339 w 1928813"/>
              <a:gd name="connsiteY37" fmla="*/ 442968 h 523930"/>
              <a:gd name="connsiteX38" fmla="*/ 1624012 w 1928813"/>
              <a:gd name="connsiteY38" fmla="*/ 471543 h 523930"/>
              <a:gd name="connsiteX39" fmla="*/ 1674019 w 1928813"/>
              <a:gd name="connsiteY39" fmla="*/ 485831 h 523930"/>
              <a:gd name="connsiteX40" fmla="*/ 1743075 w 1928813"/>
              <a:gd name="connsiteY40" fmla="*/ 504880 h 523930"/>
              <a:gd name="connsiteX41" fmla="*/ 1812131 w 1928813"/>
              <a:gd name="connsiteY41" fmla="*/ 516786 h 523930"/>
              <a:gd name="connsiteX42" fmla="*/ 1864519 w 1928813"/>
              <a:gd name="connsiteY42" fmla="*/ 519167 h 523930"/>
              <a:gd name="connsiteX43" fmla="*/ 1928813 w 1928813"/>
              <a:gd name="connsiteY43" fmla="*/ 523930 h 523930"/>
              <a:gd name="connsiteX0" fmla="*/ 0 w 1928813"/>
              <a:gd name="connsiteY0" fmla="*/ 307236 h 523930"/>
              <a:gd name="connsiteX1" fmla="*/ 83344 w 1928813"/>
              <a:gd name="connsiteY1" fmla="*/ 309618 h 523930"/>
              <a:gd name="connsiteX2" fmla="*/ 123825 w 1928813"/>
              <a:gd name="connsiteY2" fmla="*/ 309618 h 523930"/>
              <a:gd name="connsiteX3" fmla="*/ 209550 w 1928813"/>
              <a:gd name="connsiteY3" fmla="*/ 304855 h 523930"/>
              <a:gd name="connsiteX4" fmla="*/ 290513 w 1928813"/>
              <a:gd name="connsiteY4" fmla="*/ 290568 h 523930"/>
              <a:gd name="connsiteX5" fmla="*/ 366713 w 1928813"/>
              <a:gd name="connsiteY5" fmla="*/ 271518 h 523930"/>
              <a:gd name="connsiteX6" fmla="*/ 402432 w 1928813"/>
              <a:gd name="connsiteY6" fmla="*/ 261993 h 523930"/>
              <a:gd name="connsiteX7" fmla="*/ 445294 w 1928813"/>
              <a:gd name="connsiteY7" fmla="*/ 261993 h 523930"/>
              <a:gd name="connsiteX8" fmla="*/ 488157 w 1928813"/>
              <a:gd name="connsiteY8" fmla="*/ 271518 h 523930"/>
              <a:gd name="connsiteX9" fmla="*/ 545307 w 1928813"/>
              <a:gd name="connsiteY9" fmla="*/ 281043 h 523930"/>
              <a:gd name="connsiteX10" fmla="*/ 566738 w 1928813"/>
              <a:gd name="connsiteY10" fmla="*/ 281043 h 523930"/>
              <a:gd name="connsiteX11" fmla="*/ 592932 w 1928813"/>
              <a:gd name="connsiteY11" fmla="*/ 285805 h 523930"/>
              <a:gd name="connsiteX12" fmla="*/ 595313 w 1928813"/>
              <a:gd name="connsiteY12" fmla="*/ 285805 h 523930"/>
              <a:gd name="connsiteX13" fmla="*/ 633412 w 1928813"/>
              <a:gd name="connsiteY13" fmla="*/ 276281 h 523930"/>
              <a:gd name="connsiteX14" fmla="*/ 683419 w 1928813"/>
              <a:gd name="connsiteY14" fmla="*/ 247705 h 523930"/>
              <a:gd name="connsiteX15" fmla="*/ 704850 w 1928813"/>
              <a:gd name="connsiteY15" fmla="*/ 226273 h 523930"/>
              <a:gd name="connsiteX16" fmla="*/ 742951 w 1928813"/>
              <a:gd name="connsiteY16" fmla="*/ 197697 h 523930"/>
              <a:gd name="connsiteX17" fmla="*/ 769144 w 1928813"/>
              <a:gd name="connsiteY17" fmla="*/ 178648 h 523930"/>
              <a:gd name="connsiteX18" fmla="*/ 842962 w 1928813"/>
              <a:gd name="connsiteY18" fmla="*/ 126261 h 523930"/>
              <a:gd name="connsiteX19" fmla="*/ 897730 w 1928813"/>
              <a:gd name="connsiteY19" fmla="*/ 81018 h 523930"/>
              <a:gd name="connsiteX20" fmla="*/ 940593 w 1928813"/>
              <a:gd name="connsiteY20" fmla="*/ 40536 h 523930"/>
              <a:gd name="connsiteX21" fmla="*/ 973932 w 1928813"/>
              <a:gd name="connsiteY21" fmla="*/ 21487 h 523930"/>
              <a:gd name="connsiteX22" fmla="*/ 1004888 w 1928813"/>
              <a:gd name="connsiteY22" fmla="*/ 4818 h 523930"/>
              <a:gd name="connsiteX23" fmla="*/ 1064419 w 1928813"/>
              <a:gd name="connsiteY23" fmla="*/ 53 h 523930"/>
              <a:gd name="connsiteX24" fmla="*/ 1116807 w 1928813"/>
              <a:gd name="connsiteY24" fmla="*/ 19106 h 523930"/>
              <a:gd name="connsiteX25" fmla="*/ 1152524 w 1928813"/>
              <a:gd name="connsiteY25" fmla="*/ 38155 h 523930"/>
              <a:gd name="connsiteX26" fmla="*/ 1188244 w 1928813"/>
              <a:gd name="connsiteY26" fmla="*/ 66730 h 523930"/>
              <a:gd name="connsiteX27" fmla="*/ 1207295 w 1928813"/>
              <a:gd name="connsiteY27" fmla="*/ 81017 h 523930"/>
              <a:gd name="connsiteX28" fmla="*/ 1231106 w 1928813"/>
              <a:gd name="connsiteY28" fmla="*/ 104831 h 523930"/>
              <a:gd name="connsiteX29" fmla="*/ 1259681 w 1928813"/>
              <a:gd name="connsiteY29" fmla="*/ 142930 h 523930"/>
              <a:gd name="connsiteX30" fmla="*/ 1281113 w 1928813"/>
              <a:gd name="connsiteY30" fmla="*/ 169123 h 523930"/>
              <a:gd name="connsiteX31" fmla="*/ 1312069 w 1928813"/>
              <a:gd name="connsiteY31" fmla="*/ 209605 h 523930"/>
              <a:gd name="connsiteX32" fmla="*/ 1364457 w 1928813"/>
              <a:gd name="connsiteY32" fmla="*/ 276279 h 523930"/>
              <a:gd name="connsiteX33" fmla="*/ 1402557 w 1928813"/>
              <a:gd name="connsiteY33" fmla="*/ 321524 h 523930"/>
              <a:gd name="connsiteX34" fmla="*/ 1426369 w 1928813"/>
              <a:gd name="connsiteY34" fmla="*/ 352480 h 523930"/>
              <a:gd name="connsiteX35" fmla="*/ 1469232 w 1928813"/>
              <a:gd name="connsiteY35" fmla="*/ 388200 h 523930"/>
              <a:gd name="connsiteX36" fmla="*/ 1516856 w 1928813"/>
              <a:gd name="connsiteY36" fmla="*/ 414393 h 523930"/>
              <a:gd name="connsiteX37" fmla="*/ 1557339 w 1928813"/>
              <a:gd name="connsiteY37" fmla="*/ 442968 h 523930"/>
              <a:gd name="connsiteX38" fmla="*/ 1624012 w 1928813"/>
              <a:gd name="connsiteY38" fmla="*/ 471543 h 523930"/>
              <a:gd name="connsiteX39" fmla="*/ 1674019 w 1928813"/>
              <a:gd name="connsiteY39" fmla="*/ 485831 h 523930"/>
              <a:gd name="connsiteX40" fmla="*/ 1743075 w 1928813"/>
              <a:gd name="connsiteY40" fmla="*/ 504880 h 523930"/>
              <a:gd name="connsiteX41" fmla="*/ 1812131 w 1928813"/>
              <a:gd name="connsiteY41" fmla="*/ 516786 h 523930"/>
              <a:gd name="connsiteX42" fmla="*/ 1864519 w 1928813"/>
              <a:gd name="connsiteY42" fmla="*/ 519167 h 523930"/>
              <a:gd name="connsiteX43" fmla="*/ 1928813 w 1928813"/>
              <a:gd name="connsiteY43" fmla="*/ 523930 h 523930"/>
              <a:gd name="connsiteX0" fmla="*/ 0 w 1928813"/>
              <a:gd name="connsiteY0" fmla="*/ 307266 h 523960"/>
              <a:gd name="connsiteX1" fmla="*/ 83344 w 1928813"/>
              <a:gd name="connsiteY1" fmla="*/ 309648 h 523960"/>
              <a:gd name="connsiteX2" fmla="*/ 123825 w 1928813"/>
              <a:gd name="connsiteY2" fmla="*/ 309648 h 523960"/>
              <a:gd name="connsiteX3" fmla="*/ 209550 w 1928813"/>
              <a:gd name="connsiteY3" fmla="*/ 304885 h 523960"/>
              <a:gd name="connsiteX4" fmla="*/ 290513 w 1928813"/>
              <a:gd name="connsiteY4" fmla="*/ 290598 h 523960"/>
              <a:gd name="connsiteX5" fmla="*/ 366713 w 1928813"/>
              <a:gd name="connsiteY5" fmla="*/ 271548 h 523960"/>
              <a:gd name="connsiteX6" fmla="*/ 402432 w 1928813"/>
              <a:gd name="connsiteY6" fmla="*/ 262023 h 523960"/>
              <a:gd name="connsiteX7" fmla="*/ 445294 w 1928813"/>
              <a:gd name="connsiteY7" fmla="*/ 262023 h 523960"/>
              <a:gd name="connsiteX8" fmla="*/ 488157 w 1928813"/>
              <a:gd name="connsiteY8" fmla="*/ 271548 h 523960"/>
              <a:gd name="connsiteX9" fmla="*/ 545307 w 1928813"/>
              <a:gd name="connsiteY9" fmla="*/ 281073 h 523960"/>
              <a:gd name="connsiteX10" fmla="*/ 566738 w 1928813"/>
              <a:gd name="connsiteY10" fmla="*/ 281073 h 523960"/>
              <a:gd name="connsiteX11" fmla="*/ 592932 w 1928813"/>
              <a:gd name="connsiteY11" fmla="*/ 285835 h 523960"/>
              <a:gd name="connsiteX12" fmla="*/ 595313 w 1928813"/>
              <a:gd name="connsiteY12" fmla="*/ 285835 h 523960"/>
              <a:gd name="connsiteX13" fmla="*/ 633412 w 1928813"/>
              <a:gd name="connsiteY13" fmla="*/ 276311 h 523960"/>
              <a:gd name="connsiteX14" fmla="*/ 683419 w 1928813"/>
              <a:gd name="connsiteY14" fmla="*/ 247735 h 523960"/>
              <a:gd name="connsiteX15" fmla="*/ 704850 w 1928813"/>
              <a:gd name="connsiteY15" fmla="*/ 226303 h 523960"/>
              <a:gd name="connsiteX16" fmla="*/ 742951 w 1928813"/>
              <a:gd name="connsiteY16" fmla="*/ 197727 h 523960"/>
              <a:gd name="connsiteX17" fmla="*/ 769144 w 1928813"/>
              <a:gd name="connsiteY17" fmla="*/ 178678 h 523960"/>
              <a:gd name="connsiteX18" fmla="*/ 842962 w 1928813"/>
              <a:gd name="connsiteY18" fmla="*/ 126291 h 523960"/>
              <a:gd name="connsiteX19" fmla="*/ 897730 w 1928813"/>
              <a:gd name="connsiteY19" fmla="*/ 81048 h 523960"/>
              <a:gd name="connsiteX20" fmla="*/ 940593 w 1928813"/>
              <a:gd name="connsiteY20" fmla="*/ 40566 h 523960"/>
              <a:gd name="connsiteX21" fmla="*/ 973932 w 1928813"/>
              <a:gd name="connsiteY21" fmla="*/ 21517 h 523960"/>
              <a:gd name="connsiteX22" fmla="*/ 1004888 w 1928813"/>
              <a:gd name="connsiteY22" fmla="*/ 4848 h 523960"/>
              <a:gd name="connsiteX23" fmla="*/ 1064419 w 1928813"/>
              <a:gd name="connsiteY23" fmla="*/ 83 h 523960"/>
              <a:gd name="connsiteX24" fmla="*/ 1121570 w 1928813"/>
              <a:gd name="connsiteY24" fmla="*/ 11993 h 523960"/>
              <a:gd name="connsiteX25" fmla="*/ 1152524 w 1928813"/>
              <a:gd name="connsiteY25" fmla="*/ 38185 h 523960"/>
              <a:gd name="connsiteX26" fmla="*/ 1188244 w 1928813"/>
              <a:gd name="connsiteY26" fmla="*/ 66760 h 523960"/>
              <a:gd name="connsiteX27" fmla="*/ 1207295 w 1928813"/>
              <a:gd name="connsiteY27" fmla="*/ 81047 h 523960"/>
              <a:gd name="connsiteX28" fmla="*/ 1231106 w 1928813"/>
              <a:gd name="connsiteY28" fmla="*/ 104861 h 523960"/>
              <a:gd name="connsiteX29" fmla="*/ 1259681 w 1928813"/>
              <a:gd name="connsiteY29" fmla="*/ 142960 h 523960"/>
              <a:gd name="connsiteX30" fmla="*/ 1281113 w 1928813"/>
              <a:gd name="connsiteY30" fmla="*/ 169153 h 523960"/>
              <a:gd name="connsiteX31" fmla="*/ 1312069 w 1928813"/>
              <a:gd name="connsiteY31" fmla="*/ 209635 h 523960"/>
              <a:gd name="connsiteX32" fmla="*/ 1364457 w 1928813"/>
              <a:gd name="connsiteY32" fmla="*/ 276309 h 523960"/>
              <a:gd name="connsiteX33" fmla="*/ 1402557 w 1928813"/>
              <a:gd name="connsiteY33" fmla="*/ 321554 h 523960"/>
              <a:gd name="connsiteX34" fmla="*/ 1426369 w 1928813"/>
              <a:gd name="connsiteY34" fmla="*/ 352510 h 523960"/>
              <a:gd name="connsiteX35" fmla="*/ 1469232 w 1928813"/>
              <a:gd name="connsiteY35" fmla="*/ 388230 h 523960"/>
              <a:gd name="connsiteX36" fmla="*/ 1516856 w 1928813"/>
              <a:gd name="connsiteY36" fmla="*/ 414423 h 523960"/>
              <a:gd name="connsiteX37" fmla="*/ 1557339 w 1928813"/>
              <a:gd name="connsiteY37" fmla="*/ 442998 h 523960"/>
              <a:gd name="connsiteX38" fmla="*/ 1624012 w 1928813"/>
              <a:gd name="connsiteY38" fmla="*/ 471573 h 523960"/>
              <a:gd name="connsiteX39" fmla="*/ 1674019 w 1928813"/>
              <a:gd name="connsiteY39" fmla="*/ 485861 h 523960"/>
              <a:gd name="connsiteX40" fmla="*/ 1743075 w 1928813"/>
              <a:gd name="connsiteY40" fmla="*/ 504910 h 523960"/>
              <a:gd name="connsiteX41" fmla="*/ 1812131 w 1928813"/>
              <a:gd name="connsiteY41" fmla="*/ 516816 h 523960"/>
              <a:gd name="connsiteX42" fmla="*/ 1864519 w 1928813"/>
              <a:gd name="connsiteY42" fmla="*/ 519197 h 523960"/>
              <a:gd name="connsiteX43" fmla="*/ 1928813 w 1928813"/>
              <a:gd name="connsiteY43" fmla="*/ 523960 h 523960"/>
              <a:gd name="connsiteX0" fmla="*/ 0 w 1928813"/>
              <a:gd name="connsiteY0" fmla="*/ 307183 h 523877"/>
              <a:gd name="connsiteX1" fmla="*/ 83344 w 1928813"/>
              <a:gd name="connsiteY1" fmla="*/ 309565 h 523877"/>
              <a:gd name="connsiteX2" fmla="*/ 123825 w 1928813"/>
              <a:gd name="connsiteY2" fmla="*/ 309565 h 523877"/>
              <a:gd name="connsiteX3" fmla="*/ 209550 w 1928813"/>
              <a:gd name="connsiteY3" fmla="*/ 304802 h 523877"/>
              <a:gd name="connsiteX4" fmla="*/ 290513 w 1928813"/>
              <a:gd name="connsiteY4" fmla="*/ 290515 h 523877"/>
              <a:gd name="connsiteX5" fmla="*/ 366713 w 1928813"/>
              <a:gd name="connsiteY5" fmla="*/ 271465 h 523877"/>
              <a:gd name="connsiteX6" fmla="*/ 402432 w 1928813"/>
              <a:gd name="connsiteY6" fmla="*/ 261940 h 523877"/>
              <a:gd name="connsiteX7" fmla="*/ 445294 w 1928813"/>
              <a:gd name="connsiteY7" fmla="*/ 261940 h 523877"/>
              <a:gd name="connsiteX8" fmla="*/ 488157 w 1928813"/>
              <a:gd name="connsiteY8" fmla="*/ 271465 h 523877"/>
              <a:gd name="connsiteX9" fmla="*/ 545307 w 1928813"/>
              <a:gd name="connsiteY9" fmla="*/ 280990 h 523877"/>
              <a:gd name="connsiteX10" fmla="*/ 566738 w 1928813"/>
              <a:gd name="connsiteY10" fmla="*/ 280990 h 523877"/>
              <a:gd name="connsiteX11" fmla="*/ 592932 w 1928813"/>
              <a:gd name="connsiteY11" fmla="*/ 285752 h 523877"/>
              <a:gd name="connsiteX12" fmla="*/ 595313 w 1928813"/>
              <a:gd name="connsiteY12" fmla="*/ 285752 h 523877"/>
              <a:gd name="connsiteX13" fmla="*/ 633412 w 1928813"/>
              <a:gd name="connsiteY13" fmla="*/ 276228 h 523877"/>
              <a:gd name="connsiteX14" fmla="*/ 683419 w 1928813"/>
              <a:gd name="connsiteY14" fmla="*/ 247652 h 523877"/>
              <a:gd name="connsiteX15" fmla="*/ 704850 w 1928813"/>
              <a:gd name="connsiteY15" fmla="*/ 226220 h 523877"/>
              <a:gd name="connsiteX16" fmla="*/ 742951 w 1928813"/>
              <a:gd name="connsiteY16" fmla="*/ 197644 h 523877"/>
              <a:gd name="connsiteX17" fmla="*/ 769144 w 1928813"/>
              <a:gd name="connsiteY17" fmla="*/ 178595 h 523877"/>
              <a:gd name="connsiteX18" fmla="*/ 842962 w 1928813"/>
              <a:gd name="connsiteY18" fmla="*/ 126208 h 523877"/>
              <a:gd name="connsiteX19" fmla="*/ 897730 w 1928813"/>
              <a:gd name="connsiteY19" fmla="*/ 80965 h 523877"/>
              <a:gd name="connsiteX20" fmla="*/ 940593 w 1928813"/>
              <a:gd name="connsiteY20" fmla="*/ 40483 h 523877"/>
              <a:gd name="connsiteX21" fmla="*/ 973932 w 1928813"/>
              <a:gd name="connsiteY21" fmla="*/ 21434 h 523877"/>
              <a:gd name="connsiteX22" fmla="*/ 1004888 w 1928813"/>
              <a:gd name="connsiteY22" fmla="*/ 4765 h 523877"/>
              <a:gd name="connsiteX23" fmla="*/ 1064419 w 1928813"/>
              <a:gd name="connsiteY23" fmla="*/ 0 h 523877"/>
              <a:gd name="connsiteX24" fmla="*/ 1092994 w 1928813"/>
              <a:gd name="connsiteY24" fmla="*/ 7145 h 523877"/>
              <a:gd name="connsiteX25" fmla="*/ 1121570 w 1928813"/>
              <a:gd name="connsiteY25" fmla="*/ 11910 h 523877"/>
              <a:gd name="connsiteX26" fmla="*/ 1152524 w 1928813"/>
              <a:gd name="connsiteY26" fmla="*/ 38102 h 523877"/>
              <a:gd name="connsiteX27" fmla="*/ 1188244 w 1928813"/>
              <a:gd name="connsiteY27" fmla="*/ 66677 h 523877"/>
              <a:gd name="connsiteX28" fmla="*/ 1207295 w 1928813"/>
              <a:gd name="connsiteY28" fmla="*/ 80964 h 523877"/>
              <a:gd name="connsiteX29" fmla="*/ 1231106 w 1928813"/>
              <a:gd name="connsiteY29" fmla="*/ 104778 h 523877"/>
              <a:gd name="connsiteX30" fmla="*/ 1259681 w 1928813"/>
              <a:gd name="connsiteY30" fmla="*/ 142877 h 523877"/>
              <a:gd name="connsiteX31" fmla="*/ 1281113 w 1928813"/>
              <a:gd name="connsiteY31" fmla="*/ 169070 h 523877"/>
              <a:gd name="connsiteX32" fmla="*/ 1312069 w 1928813"/>
              <a:gd name="connsiteY32" fmla="*/ 209552 h 523877"/>
              <a:gd name="connsiteX33" fmla="*/ 1364457 w 1928813"/>
              <a:gd name="connsiteY33" fmla="*/ 276226 h 523877"/>
              <a:gd name="connsiteX34" fmla="*/ 1402557 w 1928813"/>
              <a:gd name="connsiteY34" fmla="*/ 321471 h 523877"/>
              <a:gd name="connsiteX35" fmla="*/ 1426369 w 1928813"/>
              <a:gd name="connsiteY35" fmla="*/ 352427 h 523877"/>
              <a:gd name="connsiteX36" fmla="*/ 1469232 w 1928813"/>
              <a:gd name="connsiteY36" fmla="*/ 388147 h 523877"/>
              <a:gd name="connsiteX37" fmla="*/ 1516856 w 1928813"/>
              <a:gd name="connsiteY37" fmla="*/ 414340 h 523877"/>
              <a:gd name="connsiteX38" fmla="*/ 1557339 w 1928813"/>
              <a:gd name="connsiteY38" fmla="*/ 442915 h 523877"/>
              <a:gd name="connsiteX39" fmla="*/ 1624012 w 1928813"/>
              <a:gd name="connsiteY39" fmla="*/ 471490 h 523877"/>
              <a:gd name="connsiteX40" fmla="*/ 1674019 w 1928813"/>
              <a:gd name="connsiteY40" fmla="*/ 485778 h 523877"/>
              <a:gd name="connsiteX41" fmla="*/ 1743075 w 1928813"/>
              <a:gd name="connsiteY41" fmla="*/ 504827 h 523877"/>
              <a:gd name="connsiteX42" fmla="*/ 1812131 w 1928813"/>
              <a:gd name="connsiteY42" fmla="*/ 516733 h 523877"/>
              <a:gd name="connsiteX43" fmla="*/ 1864519 w 1928813"/>
              <a:gd name="connsiteY43" fmla="*/ 519114 h 523877"/>
              <a:gd name="connsiteX44" fmla="*/ 1928813 w 1928813"/>
              <a:gd name="connsiteY44" fmla="*/ 523877 h 523877"/>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92994 w 1928813"/>
              <a:gd name="connsiteY24" fmla="*/ 11907 h 528639"/>
              <a:gd name="connsiteX25" fmla="*/ 1121570 w 1928813"/>
              <a:gd name="connsiteY25" fmla="*/ 16672 h 528639"/>
              <a:gd name="connsiteX26" fmla="*/ 1152524 w 1928813"/>
              <a:gd name="connsiteY26" fmla="*/ 42864 h 528639"/>
              <a:gd name="connsiteX27" fmla="*/ 1188244 w 1928813"/>
              <a:gd name="connsiteY27" fmla="*/ 71439 h 528639"/>
              <a:gd name="connsiteX28" fmla="*/ 1207295 w 1928813"/>
              <a:gd name="connsiteY28" fmla="*/ 85726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92994 w 1928813"/>
              <a:gd name="connsiteY24" fmla="*/ 4763 h 528639"/>
              <a:gd name="connsiteX25" fmla="*/ 1121570 w 1928813"/>
              <a:gd name="connsiteY25" fmla="*/ 16672 h 528639"/>
              <a:gd name="connsiteX26" fmla="*/ 1152524 w 1928813"/>
              <a:gd name="connsiteY26" fmla="*/ 42864 h 528639"/>
              <a:gd name="connsiteX27" fmla="*/ 1188244 w 1928813"/>
              <a:gd name="connsiteY27" fmla="*/ 71439 h 528639"/>
              <a:gd name="connsiteX28" fmla="*/ 1207295 w 1928813"/>
              <a:gd name="connsiteY28" fmla="*/ 85726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92994 w 1928813"/>
              <a:gd name="connsiteY24" fmla="*/ 4763 h 528639"/>
              <a:gd name="connsiteX25" fmla="*/ 1126333 w 1928813"/>
              <a:gd name="connsiteY25" fmla="*/ 23815 h 528639"/>
              <a:gd name="connsiteX26" fmla="*/ 1152524 w 1928813"/>
              <a:gd name="connsiteY26" fmla="*/ 42864 h 528639"/>
              <a:gd name="connsiteX27" fmla="*/ 1188244 w 1928813"/>
              <a:gd name="connsiteY27" fmla="*/ 71439 h 528639"/>
              <a:gd name="connsiteX28" fmla="*/ 1207295 w 1928813"/>
              <a:gd name="connsiteY28" fmla="*/ 85726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92994 w 1928813"/>
              <a:gd name="connsiteY24" fmla="*/ 4763 h 528639"/>
              <a:gd name="connsiteX25" fmla="*/ 1126333 w 1928813"/>
              <a:gd name="connsiteY25" fmla="*/ 23815 h 528639"/>
              <a:gd name="connsiteX26" fmla="*/ 1159668 w 1928813"/>
              <a:gd name="connsiteY26" fmla="*/ 52389 h 528639"/>
              <a:gd name="connsiteX27" fmla="*/ 1188244 w 1928813"/>
              <a:gd name="connsiteY27" fmla="*/ 71439 h 528639"/>
              <a:gd name="connsiteX28" fmla="*/ 1207295 w 1928813"/>
              <a:gd name="connsiteY28" fmla="*/ 85726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92994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85726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85850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85726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85850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95251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85850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95251 h 528639"/>
              <a:gd name="connsiteX29" fmla="*/ 1231106 w 1928813"/>
              <a:gd name="connsiteY29" fmla="*/ 121446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85850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95251 h 528639"/>
              <a:gd name="connsiteX29" fmla="*/ 1231106 w 1928813"/>
              <a:gd name="connsiteY29" fmla="*/ 121446 h 528639"/>
              <a:gd name="connsiteX30" fmla="*/ 1259681 w 1928813"/>
              <a:gd name="connsiteY30" fmla="*/ 147639 h 528639"/>
              <a:gd name="connsiteX31" fmla="*/ 1281113 w 1928813"/>
              <a:gd name="connsiteY31" fmla="*/ 180975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85850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95251 h 528639"/>
              <a:gd name="connsiteX29" fmla="*/ 1231106 w 1928813"/>
              <a:gd name="connsiteY29" fmla="*/ 121446 h 528639"/>
              <a:gd name="connsiteX30" fmla="*/ 1257300 w 1928813"/>
              <a:gd name="connsiteY30" fmla="*/ 154783 h 528639"/>
              <a:gd name="connsiteX31" fmla="*/ 1281113 w 1928813"/>
              <a:gd name="connsiteY31" fmla="*/ 180975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85850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95251 h 528639"/>
              <a:gd name="connsiteX29" fmla="*/ 1231106 w 1928813"/>
              <a:gd name="connsiteY29" fmla="*/ 121446 h 528639"/>
              <a:gd name="connsiteX30" fmla="*/ 1257300 w 1928813"/>
              <a:gd name="connsiteY30" fmla="*/ 154783 h 528639"/>
              <a:gd name="connsiteX31" fmla="*/ 1281113 w 1928813"/>
              <a:gd name="connsiteY31" fmla="*/ 180975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09712 w 1928813"/>
              <a:gd name="connsiteY37" fmla="*/ 423864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07406 h 524100"/>
              <a:gd name="connsiteX1" fmla="*/ 83344 w 1928813"/>
              <a:gd name="connsiteY1" fmla="*/ 309788 h 524100"/>
              <a:gd name="connsiteX2" fmla="*/ 123825 w 1928813"/>
              <a:gd name="connsiteY2" fmla="*/ 309788 h 524100"/>
              <a:gd name="connsiteX3" fmla="*/ 209550 w 1928813"/>
              <a:gd name="connsiteY3" fmla="*/ 305025 h 524100"/>
              <a:gd name="connsiteX4" fmla="*/ 290513 w 1928813"/>
              <a:gd name="connsiteY4" fmla="*/ 290738 h 524100"/>
              <a:gd name="connsiteX5" fmla="*/ 366713 w 1928813"/>
              <a:gd name="connsiteY5" fmla="*/ 271688 h 524100"/>
              <a:gd name="connsiteX6" fmla="*/ 402432 w 1928813"/>
              <a:gd name="connsiteY6" fmla="*/ 262163 h 524100"/>
              <a:gd name="connsiteX7" fmla="*/ 445294 w 1928813"/>
              <a:gd name="connsiteY7" fmla="*/ 262163 h 524100"/>
              <a:gd name="connsiteX8" fmla="*/ 488157 w 1928813"/>
              <a:gd name="connsiteY8" fmla="*/ 271688 h 524100"/>
              <a:gd name="connsiteX9" fmla="*/ 545307 w 1928813"/>
              <a:gd name="connsiteY9" fmla="*/ 281213 h 524100"/>
              <a:gd name="connsiteX10" fmla="*/ 566738 w 1928813"/>
              <a:gd name="connsiteY10" fmla="*/ 281213 h 524100"/>
              <a:gd name="connsiteX11" fmla="*/ 592932 w 1928813"/>
              <a:gd name="connsiteY11" fmla="*/ 285975 h 524100"/>
              <a:gd name="connsiteX12" fmla="*/ 595313 w 1928813"/>
              <a:gd name="connsiteY12" fmla="*/ 285975 h 524100"/>
              <a:gd name="connsiteX13" fmla="*/ 633412 w 1928813"/>
              <a:gd name="connsiteY13" fmla="*/ 276451 h 524100"/>
              <a:gd name="connsiteX14" fmla="*/ 683419 w 1928813"/>
              <a:gd name="connsiteY14" fmla="*/ 247875 h 524100"/>
              <a:gd name="connsiteX15" fmla="*/ 704850 w 1928813"/>
              <a:gd name="connsiteY15" fmla="*/ 226443 h 524100"/>
              <a:gd name="connsiteX16" fmla="*/ 742951 w 1928813"/>
              <a:gd name="connsiteY16" fmla="*/ 197867 h 524100"/>
              <a:gd name="connsiteX17" fmla="*/ 769144 w 1928813"/>
              <a:gd name="connsiteY17" fmla="*/ 178818 h 524100"/>
              <a:gd name="connsiteX18" fmla="*/ 842962 w 1928813"/>
              <a:gd name="connsiteY18" fmla="*/ 126431 h 524100"/>
              <a:gd name="connsiteX19" fmla="*/ 897730 w 1928813"/>
              <a:gd name="connsiteY19" fmla="*/ 81188 h 524100"/>
              <a:gd name="connsiteX20" fmla="*/ 940593 w 1928813"/>
              <a:gd name="connsiteY20" fmla="*/ 40706 h 524100"/>
              <a:gd name="connsiteX21" fmla="*/ 973932 w 1928813"/>
              <a:gd name="connsiteY21" fmla="*/ 21657 h 524100"/>
              <a:gd name="connsiteX22" fmla="*/ 1004888 w 1928813"/>
              <a:gd name="connsiteY22" fmla="*/ 4988 h 524100"/>
              <a:gd name="connsiteX23" fmla="*/ 1040607 w 1928813"/>
              <a:gd name="connsiteY23" fmla="*/ 9748 h 524100"/>
              <a:gd name="connsiteX24" fmla="*/ 1085850 w 1928813"/>
              <a:gd name="connsiteY24" fmla="*/ 224 h 524100"/>
              <a:gd name="connsiteX25" fmla="*/ 1126333 w 1928813"/>
              <a:gd name="connsiteY25" fmla="*/ 19276 h 524100"/>
              <a:gd name="connsiteX26" fmla="*/ 1166812 w 1928813"/>
              <a:gd name="connsiteY26" fmla="*/ 47850 h 524100"/>
              <a:gd name="connsiteX27" fmla="*/ 1188244 w 1928813"/>
              <a:gd name="connsiteY27" fmla="*/ 66900 h 524100"/>
              <a:gd name="connsiteX28" fmla="*/ 1207295 w 1928813"/>
              <a:gd name="connsiteY28" fmla="*/ 90712 h 524100"/>
              <a:gd name="connsiteX29" fmla="*/ 1231106 w 1928813"/>
              <a:gd name="connsiteY29" fmla="*/ 116907 h 524100"/>
              <a:gd name="connsiteX30" fmla="*/ 1257300 w 1928813"/>
              <a:gd name="connsiteY30" fmla="*/ 150244 h 524100"/>
              <a:gd name="connsiteX31" fmla="*/ 1281113 w 1928813"/>
              <a:gd name="connsiteY31" fmla="*/ 176436 h 524100"/>
              <a:gd name="connsiteX32" fmla="*/ 1312069 w 1928813"/>
              <a:gd name="connsiteY32" fmla="*/ 209775 h 524100"/>
              <a:gd name="connsiteX33" fmla="*/ 1364457 w 1928813"/>
              <a:gd name="connsiteY33" fmla="*/ 276449 h 524100"/>
              <a:gd name="connsiteX34" fmla="*/ 1402557 w 1928813"/>
              <a:gd name="connsiteY34" fmla="*/ 321694 h 524100"/>
              <a:gd name="connsiteX35" fmla="*/ 1426369 w 1928813"/>
              <a:gd name="connsiteY35" fmla="*/ 352650 h 524100"/>
              <a:gd name="connsiteX36" fmla="*/ 1469232 w 1928813"/>
              <a:gd name="connsiteY36" fmla="*/ 388370 h 524100"/>
              <a:gd name="connsiteX37" fmla="*/ 1509712 w 1928813"/>
              <a:gd name="connsiteY37" fmla="*/ 419325 h 524100"/>
              <a:gd name="connsiteX38" fmla="*/ 1557339 w 1928813"/>
              <a:gd name="connsiteY38" fmla="*/ 443138 h 524100"/>
              <a:gd name="connsiteX39" fmla="*/ 1624012 w 1928813"/>
              <a:gd name="connsiteY39" fmla="*/ 471713 h 524100"/>
              <a:gd name="connsiteX40" fmla="*/ 1674019 w 1928813"/>
              <a:gd name="connsiteY40" fmla="*/ 486001 h 524100"/>
              <a:gd name="connsiteX41" fmla="*/ 1743075 w 1928813"/>
              <a:gd name="connsiteY41" fmla="*/ 505050 h 524100"/>
              <a:gd name="connsiteX42" fmla="*/ 1812131 w 1928813"/>
              <a:gd name="connsiteY42" fmla="*/ 516956 h 524100"/>
              <a:gd name="connsiteX43" fmla="*/ 1864519 w 1928813"/>
              <a:gd name="connsiteY43" fmla="*/ 519337 h 524100"/>
              <a:gd name="connsiteX44" fmla="*/ 1928813 w 1928813"/>
              <a:gd name="connsiteY44" fmla="*/ 524100 h 524100"/>
              <a:gd name="connsiteX0" fmla="*/ 0 w 1928813"/>
              <a:gd name="connsiteY0" fmla="*/ 307406 h 524100"/>
              <a:gd name="connsiteX1" fmla="*/ 83344 w 1928813"/>
              <a:gd name="connsiteY1" fmla="*/ 309788 h 524100"/>
              <a:gd name="connsiteX2" fmla="*/ 123825 w 1928813"/>
              <a:gd name="connsiteY2" fmla="*/ 309788 h 524100"/>
              <a:gd name="connsiteX3" fmla="*/ 209550 w 1928813"/>
              <a:gd name="connsiteY3" fmla="*/ 305025 h 524100"/>
              <a:gd name="connsiteX4" fmla="*/ 290513 w 1928813"/>
              <a:gd name="connsiteY4" fmla="*/ 290738 h 524100"/>
              <a:gd name="connsiteX5" fmla="*/ 366713 w 1928813"/>
              <a:gd name="connsiteY5" fmla="*/ 271688 h 524100"/>
              <a:gd name="connsiteX6" fmla="*/ 402432 w 1928813"/>
              <a:gd name="connsiteY6" fmla="*/ 262163 h 524100"/>
              <a:gd name="connsiteX7" fmla="*/ 445294 w 1928813"/>
              <a:gd name="connsiteY7" fmla="*/ 262163 h 524100"/>
              <a:gd name="connsiteX8" fmla="*/ 488157 w 1928813"/>
              <a:gd name="connsiteY8" fmla="*/ 271688 h 524100"/>
              <a:gd name="connsiteX9" fmla="*/ 545307 w 1928813"/>
              <a:gd name="connsiteY9" fmla="*/ 281213 h 524100"/>
              <a:gd name="connsiteX10" fmla="*/ 566738 w 1928813"/>
              <a:gd name="connsiteY10" fmla="*/ 281213 h 524100"/>
              <a:gd name="connsiteX11" fmla="*/ 592932 w 1928813"/>
              <a:gd name="connsiteY11" fmla="*/ 285975 h 524100"/>
              <a:gd name="connsiteX12" fmla="*/ 595313 w 1928813"/>
              <a:gd name="connsiteY12" fmla="*/ 285975 h 524100"/>
              <a:gd name="connsiteX13" fmla="*/ 633412 w 1928813"/>
              <a:gd name="connsiteY13" fmla="*/ 276451 h 524100"/>
              <a:gd name="connsiteX14" fmla="*/ 683419 w 1928813"/>
              <a:gd name="connsiteY14" fmla="*/ 247875 h 524100"/>
              <a:gd name="connsiteX15" fmla="*/ 704850 w 1928813"/>
              <a:gd name="connsiteY15" fmla="*/ 226443 h 524100"/>
              <a:gd name="connsiteX16" fmla="*/ 742951 w 1928813"/>
              <a:gd name="connsiteY16" fmla="*/ 197867 h 524100"/>
              <a:gd name="connsiteX17" fmla="*/ 769144 w 1928813"/>
              <a:gd name="connsiteY17" fmla="*/ 178818 h 524100"/>
              <a:gd name="connsiteX18" fmla="*/ 842962 w 1928813"/>
              <a:gd name="connsiteY18" fmla="*/ 126431 h 524100"/>
              <a:gd name="connsiteX19" fmla="*/ 897730 w 1928813"/>
              <a:gd name="connsiteY19" fmla="*/ 81188 h 524100"/>
              <a:gd name="connsiteX20" fmla="*/ 940593 w 1928813"/>
              <a:gd name="connsiteY20" fmla="*/ 40706 h 524100"/>
              <a:gd name="connsiteX21" fmla="*/ 973932 w 1928813"/>
              <a:gd name="connsiteY21" fmla="*/ 21657 h 524100"/>
              <a:gd name="connsiteX22" fmla="*/ 1004888 w 1928813"/>
              <a:gd name="connsiteY22" fmla="*/ 16894 h 524100"/>
              <a:gd name="connsiteX23" fmla="*/ 1040607 w 1928813"/>
              <a:gd name="connsiteY23" fmla="*/ 9748 h 524100"/>
              <a:gd name="connsiteX24" fmla="*/ 1085850 w 1928813"/>
              <a:gd name="connsiteY24" fmla="*/ 224 h 524100"/>
              <a:gd name="connsiteX25" fmla="*/ 1126333 w 1928813"/>
              <a:gd name="connsiteY25" fmla="*/ 19276 h 524100"/>
              <a:gd name="connsiteX26" fmla="*/ 1166812 w 1928813"/>
              <a:gd name="connsiteY26" fmla="*/ 47850 h 524100"/>
              <a:gd name="connsiteX27" fmla="*/ 1188244 w 1928813"/>
              <a:gd name="connsiteY27" fmla="*/ 66900 h 524100"/>
              <a:gd name="connsiteX28" fmla="*/ 1207295 w 1928813"/>
              <a:gd name="connsiteY28" fmla="*/ 90712 h 524100"/>
              <a:gd name="connsiteX29" fmla="*/ 1231106 w 1928813"/>
              <a:gd name="connsiteY29" fmla="*/ 116907 h 524100"/>
              <a:gd name="connsiteX30" fmla="*/ 1257300 w 1928813"/>
              <a:gd name="connsiteY30" fmla="*/ 150244 h 524100"/>
              <a:gd name="connsiteX31" fmla="*/ 1281113 w 1928813"/>
              <a:gd name="connsiteY31" fmla="*/ 176436 h 524100"/>
              <a:gd name="connsiteX32" fmla="*/ 1312069 w 1928813"/>
              <a:gd name="connsiteY32" fmla="*/ 209775 h 524100"/>
              <a:gd name="connsiteX33" fmla="*/ 1364457 w 1928813"/>
              <a:gd name="connsiteY33" fmla="*/ 276449 h 524100"/>
              <a:gd name="connsiteX34" fmla="*/ 1402557 w 1928813"/>
              <a:gd name="connsiteY34" fmla="*/ 321694 h 524100"/>
              <a:gd name="connsiteX35" fmla="*/ 1426369 w 1928813"/>
              <a:gd name="connsiteY35" fmla="*/ 352650 h 524100"/>
              <a:gd name="connsiteX36" fmla="*/ 1469232 w 1928813"/>
              <a:gd name="connsiteY36" fmla="*/ 388370 h 524100"/>
              <a:gd name="connsiteX37" fmla="*/ 1509712 w 1928813"/>
              <a:gd name="connsiteY37" fmla="*/ 419325 h 524100"/>
              <a:gd name="connsiteX38" fmla="*/ 1557339 w 1928813"/>
              <a:gd name="connsiteY38" fmla="*/ 443138 h 524100"/>
              <a:gd name="connsiteX39" fmla="*/ 1624012 w 1928813"/>
              <a:gd name="connsiteY39" fmla="*/ 471713 h 524100"/>
              <a:gd name="connsiteX40" fmla="*/ 1674019 w 1928813"/>
              <a:gd name="connsiteY40" fmla="*/ 486001 h 524100"/>
              <a:gd name="connsiteX41" fmla="*/ 1743075 w 1928813"/>
              <a:gd name="connsiteY41" fmla="*/ 505050 h 524100"/>
              <a:gd name="connsiteX42" fmla="*/ 1812131 w 1928813"/>
              <a:gd name="connsiteY42" fmla="*/ 516956 h 524100"/>
              <a:gd name="connsiteX43" fmla="*/ 1864519 w 1928813"/>
              <a:gd name="connsiteY43" fmla="*/ 519337 h 524100"/>
              <a:gd name="connsiteX44" fmla="*/ 1928813 w 1928813"/>
              <a:gd name="connsiteY44" fmla="*/ 524100 h 524100"/>
              <a:gd name="connsiteX0" fmla="*/ 0 w 1928813"/>
              <a:gd name="connsiteY0" fmla="*/ 307406 h 524100"/>
              <a:gd name="connsiteX1" fmla="*/ 83344 w 1928813"/>
              <a:gd name="connsiteY1" fmla="*/ 309788 h 524100"/>
              <a:gd name="connsiteX2" fmla="*/ 123825 w 1928813"/>
              <a:gd name="connsiteY2" fmla="*/ 309788 h 524100"/>
              <a:gd name="connsiteX3" fmla="*/ 209550 w 1928813"/>
              <a:gd name="connsiteY3" fmla="*/ 305025 h 524100"/>
              <a:gd name="connsiteX4" fmla="*/ 290513 w 1928813"/>
              <a:gd name="connsiteY4" fmla="*/ 290738 h 524100"/>
              <a:gd name="connsiteX5" fmla="*/ 366713 w 1928813"/>
              <a:gd name="connsiteY5" fmla="*/ 271688 h 524100"/>
              <a:gd name="connsiteX6" fmla="*/ 402432 w 1928813"/>
              <a:gd name="connsiteY6" fmla="*/ 262163 h 524100"/>
              <a:gd name="connsiteX7" fmla="*/ 445294 w 1928813"/>
              <a:gd name="connsiteY7" fmla="*/ 262163 h 524100"/>
              <a:gd name="connsiteX8" fmla="*/ 488157 w 1928813"/>
              <a:gd name="connsiteY8" fmla="*/ 271688 h 524100"/>
              <a:gd name="connsiteX9" fmla="*/ 545307 w 1928813"/>
              <a:gd name="connsiteY9" fmla="*/ 281213 h 524100"/>
              <a:gd name="connsiteX10" fmla="*/ 566738 w 1928813"/>
              <a:gd name="connsiteY10" fmla="*/ 281213 h 524100"/>
              <a:gd name="connsiteX11" fmla="*/ 592932 w 1928813"/>
              <a:gd name="connsiteY11" fmla="*/ 285975 h 524100"/>
              <a:gd name="connsiteX12" fmla="*/ 595313 w 1928813"/>
              <a:gd name="connsiteY12" fmla="*/ 285975 h 524100"/>
              <a:gd name="connsiteX13" fmla="*/ 633412 w 1928813"/>
              <a:gd name="connsiteY13" fmla="*/ 276451 h 524100"/>
              <a:gd name="connsiteX14" fmla="*/ 683419 w 1928813"/>
              <a:gd name="connsiteY14" fmla="*/ 247875 h 524100"/>
              <a:gd name="connsiteX15" fmla="*/ 704850 w 1928813"/>
              <a:gd name="connsiteY15" fmla="*/ 226443 h 524100"/>
              <a:gd name="connsiteX16" fmla="*/ 742951 w 1928813"/>
              <a:gd name="connsiteY16" fmla="*/ 197867 h 524100"/>
              <a:gd name="connsiteX17" fmla="*/ 769144 w 1928813"/>
              <a:gd name="connsiteY17" fmla="*/ 178818 h 524100"/>
              <a:gd name="connsiteX18" fmla="*/ 842962 w 1928813"/>
              <a:gd name="connsiteY18" fmla="*/ 126431 h 524100"/>
              <a:gd name="connsiteX19" fmla="*/ 897730 w 1928813"/>
              <a:gd name="connsiteY19" fmla="*/ 81188 h 524100"/>
              <a:gd name="connsiteX20" fmla="*/ 940593 w 1928813"/>
              <a:gd name="connsiteY20" fmla="*/ 40706 h 524100"/>
              <a:gd name="connsiteX21" fmla="*/ 1004888 w 1928813"/>
              <a:gd name="connsiteY21" fmla="*/ 16894 h 524100"/>
              <a:gd name="connsiteX22" fmla="*/ 1040607 w 1928813"/>
              <a:gd name="connsiteY22" fmla="*/ 9748 h 524100"/>
              <a:gd name="connsiteX23" fmla="*/ 1085850 w 1928813"/>
              <a:gd name="connsiteY23" fmla="*/ 224 h 524100"/>
              <a:gd name="connsiteX24" fmla="*/ 1126333 w 1928813"/>
              <a:gd name="connsiteY24" fmla="*/ 19276 h 524100"/>
              <a:gd name="connsiteX25" fmla="*/ 1166812 w 1928813"/>
              <a:gd name="connsiteY25" fmla="*/ 47850 h 524100"/>
              <a:gd name="connsiteX26" fmla="*/ 1188244 w 1928813"/>
              <a:gd name="connsiteY26" fmla="*/ 66900 h 524100"/>
              <a:gd name="connsiteX27" fmla="*/ 1207295 w 1928813"/>
              <a:gd name="connsiteY27" fmla="*/ 90712 h 524100"/>
              <a:gd name="connsiteX28" fmla="*/ 1231106 w 1928813"/>
              <a:gd name="connsiteY28" fmla="*/ 116907 h 524100"/>
              <a:gd name="connsiteX29" fmla="*/ 1257300 w 1928813"/>
              <a:gd name="connsiteY29" fmla="*/ 150244 h 524100"/>
              <a:gd name="connsiteX30" fmla="*/ 1281113 w 1928813"/>
              <a:gd name="connsiteY30" fmla="*/ 176436 h 524100"/>
              <a:gd name="connsiteX31" fmla="*/ 1312069 w 1928813"/>
              <a:gd name="connsiteY31" fmla="*/ 209775 h 524100"/>
              <a:gd name="connsiteX32" fmla="*/ 1364457 w 1928813"/>
              <a:gd name="connsiteY32" fmla="*/ 276449 h 524100"/>
              <a:gd name="connsiteX33" fmla="*/ 1402557 w 1928813"/>
              <a:gd name="connsiteY33" fmla="*/ 321694 h 524100"/>
              <a:gd name="connsiteX34" fmla="*/ 1426369 w 1928813"/>
              <a:gd name="connsiteY34" fmla="*/ 352650 h 524100"/>
              <a:gd name="connsiteX35" fmla="*/ 1469232 w 1928813"/>
              <a:gd name="connsiteY35" fmla="*/ 388370 h 524100"/>
              <a:gd name="connsiteX36" fmla="*/ 1509712 w 1928813"/>
              <a:gd name="connsiteY36" fmla="*/ 419325 h 524100"/>
              <a:gd name="connsiteX37" fmla="*/ 1557339 w 1928813"/>
              <a:gd name="connsiteY37" fmla="*/ 443138 h 524100"/>
              <a:gd name="connsiteX38" fmla="*/ 1624012 w 1928813"/>
              <a:gd name="connsiteY38" fmla="*/ 471713 h 524100"/>
              <a:gd name="connsiteX39" fmla="*/ 1674019 w 1928813"/>
              <a:gd name="connsiteY39" fmla="*/ 486001 h 524100"/>
              <a:gd name="connsiteX40" fmla="*/ 1743075 w 1928813"/>
              <a:gd name="connsiteY40" fmla="*/ 505050 h 524100"/>
              <a:gd name="connsiteX41" fmla="*/ 1812131 w 1928813"/>
              <a:gd name="connsiteY41" fmla="*/ 516956 h 524100"/>
              <a:gd name="connsiteX42" fmla="*/ 1864519 w 1928813"/>
              <a:gd name="connsiteY42" fmla="*/ 519337 h 524100"/>
              <a:gd name="connsiteX43" fmla="*/ 1928813 w 1928813"/>
              <a:gd name="connsiteY43" fmla="*/ 524100 h 524100"/>
              <a:gd name="connsiteX0" fmla="*/ 0 w 1928813"/>
              <a:gd name="connsiteY0" fmla="*/ 307406 h 524100"/>
              <a:gd name="connsiteX1" fmla="*/ 83344 w 1928813"/>
              <a:gd name="connsiteY1" fmla="*/ 309788 h 524100"/>
              <a:gd name="connsiteX2" fmla="*/ 123825 w 1928813"/>
              <a:gd name="connsiteY2" fmla="*/ 309788 h 524100"/>
              <a:gd name="connsiteX3" fmla="*/ 209550 w 1928813"/>
              <a:gd name="connsiteY3" fmla="*/ 305025 h 524100"/>
              <a:gd name="connsiteX4" fmla="*/ 290513 w 1928813"/>
              <a:gd name="connsiteY4" fmla="*/ 290738 h 524100"/>
              <a:gd name="connsiteX5" fmla="*/ 366713 w 1928813"/>
              <a:gd name="connsiteY5" fmla="*/ 271688 h 524100"/>
              <a:gd name="connsiteX6" fmla="*/ 402432 w 1928813"/>
              <a:gd name="connsiteY6" fmla="*/ 262163 h 524100"/>
              <a:gd name="connsiteX7" fmla="*/ 445294 w 1928813"/>
              <a:gd name="connsiteY7" fmla="*/ 262163 h 524100"/>
              <a:gd name="connsiteX8" fmla="*/ 488157 w 1928813"/>
              <a:gd name="connsiteY8" fmla="*/ 271688 h 524100"/>
              <a:gd name="connsiteX9" fmla="*/ 545307 w 1928813"/>
              <a:gd name="connsiteY9" fmla="*/ 281213 h 524100"/>
              <a:gd name="connsiteX10" fmla="*/ 566738 w 1928813"/>
              <a:gd name="connsiteY10" fmla="*/ 281213 h 524100"/>
              <a:gd name="connsiteX11" fmla="*/ 592932 w 1928813"/>
              <a:gd name="connsiteY11" fmla="*/ 285975 h 524100"/>
              <a:gd name="connsiteX12" fmla="*/ 595313 w 1928813"/>
              <a:gd name="connsiteY12" fmla="*/ 285975 h 524100"/>
              <a:gd name="connsiteX13" fmla="*/ 633412 w 1928813"/>
              <a:gd name="connsiteY13" fmla="*/ 276451 h 524100"/>
              <a:gd name="connsiteX14" fmla="*/ 683419 w 1928813"/>
              <a:gd name="connsiteY14" fmla="*/ 247875 h 524100"/>
              <a:gd name="connsiteX15" fmla="*/ 704850 w 1928813"/>
              <a:gd name="connsiteY15" fmla="*/ 226443 h 524100"/>
              <a:gd name="connsiteX16" fmla="*/ 742951 w 1928813"/>
              <a:gd name="connsiteY16" fmla="*/ 197867 h 524100"/>
              <a:gd name="connsiteX17" fmla="*/ 769144 w 1928813"/>
              <a:gd name="connsiteY17" fmla="*/ 178818 h 524100"/>
              <a:gd name="connsiteX18" fmla="*/ 842962 w 1928813"/>
              <a:gd name="connsiteY18" fmla="*/ 126431 h 524100"/>
              <a:gd name="connsiteX19" fmla="*/ 897730 w 1928813"/>
              <a:gd name="connsiteY19" fmla="*/ 81188 h 524100"/>
              <a:gd name="connsiteX20" fmla="*/ 950118 w 1928813"/>
              <a:gd name="connsiteY20" fmla="*/ 40706 h 524100"/>
              <a:gd name="connsiteX21" fmla="*/ 1004888 w 1928813"/>
              <a:gd name="connsiteY21" fmla="*/ 16894 h 524100"/>
              <a:gd name="connsiteX22" fmla="*/ 1040607 w 1928813"/>
              <a:gd name="connsiteY22" fmla="*/ 9748 h 524100"/>
              <a:gd name="connsiteX23" fmla="*/ 1085850 w 1928813"/>
              <a:gd name="connsiteY23" fmla="*/ 224 h 524100"/>
              <a:gd name="connsiteX24" fmla="*/ 1126333 w 1928813"/>
              <a:gd name="connsiteY24" fmla="*/ 19276 h 524100"/>
              <a:gd name="connsiteX25" fmla="*/ 1166812 w 1928813"/>
              <a:gd name="connsiteY25" fmla="*/ 47850 h 524100"/>
              <a:gd name="connsiteX26" fmla="*/ 1188244 w 1928813"/>
              <a:gd name="connsiteY26" fmla="*/ 66900 h 524100"/>
              <a:gd name="connsiteX27" fmla="*/ 1207295 w 1928813"/>
              <a:gd name="connsiteY27" fmla="*/ 90712 h 524100"/>
              <a:gd name="connsiteX28" fmla="*/ 1231106 w 1928813"/>
              <a:gd name="connsiteY28" fmla="*/ 116907 h 524100"/>
              <a:gd name="connsiteX29" fmla="*/ 1257300 w 1928813"/>
              <a:gd name="connsiteY29" fmla="*/ 150244 h 524100"/>
              <a:gd name="connsiteX30" fmla="*/ 1281113 w 1928813"/>
              <a:gd name="connsiteY30" fmla="*/ 176436 h 524100"/>
              <a:gd name="connsiteX31" fmla="*/ 1312069 w 1928813"/>
              <a:gd name="connsiteY31" fmla="*/ 209775 h 524100"/>
              <a:gd name="connsiteX32" fmla="*/ 1364457 w 1928813"/>
              <a:gd name="connsiteY32" fmla="*/ 276449 h 524100"/>
              <a:gd name="connsiteX33" fmla="*/ 1402557 w 1928813"/>
              <a:gd name="connsiteY33" fmla="*/ 321694 h 524100"/>
              <a:gd name="connsiteX34" fmla="*/ 1426369 w 1928813"/>
              <a:gd name="connsiteY34" fmla="*/ 352650 h 524100"/>
              <a:gd name="connsiteX35" fmla="*/ 1469232 w 1928813"/>
              <a:gd name="connsiteY35" fmla="*/ 388370 h 524100"/>
              <a:gd name="connsiteX36" fmla="*/ 1509712 w 1928813"/>
              <a:gd name="connsiteY36" fmla="*/ 419325 h 524100"/>
              <a:gd name="connsiteX37" fmla="*/ 1557339 w 1928813"/>
              <a:gd name="connsiteY37" fmla="*/ 443138 h 524100"/>
              <a:gd name="connsiteX38" fmla="*/ 1624012 w 1928813"/>
              <a:gd name="connsiteY38" fmla="*/ 471713 h 524100"/>
              <a:gd name="connsiteX39" fmla="*/ 1674019 w 1928813"/>
              <a:gd name="connsiteY39" fmla="*/ 486001 h 524100"/>
              <a:gd name="connsiteX40" fmla="*/ 1743075 w 1928813"/>
              <a:gd name="connsiteY40" fmla="*/ 505050 h 524100"/>
              <a:gd name="connsiteX41" fmla="*/ 1812131 w 1928813"/>
              <a:gd name="connsiteY41" fmla="*/ 516956 h 524100"/>
              <a:gd name="connsiteX42" fmla="*/ 1864519 w 1928813"/>
              <a:gd name="connsiteY42" fmla="*/ 519337 h 524100"/>
              <a:gd name="connsiteX43" fmla="*/ 1928813 w 1928813"/>
              <a:gd name="connsiteY43" fmla="*/ 524100 h 524100"/>
              <a:gd name="connsiteX0" fmla="*/ 0 w 1928813"/>
              <a:gd name="connsiteY0" fmla="*/ 297658 h 514352"/>
              <a:gd name="connsiteX1" fmla="*/ 83344 w 1928813"/>
              <a:gd name="connsiteY1" fmla="*/ 300040 h 514352"/>
              <a:gd name="connsiteX2" fmla="*/ 123825 w 1928813"/>
              <a:gd name="connsiteY2" fmla="*/ 300040 h 514352"/>
              <a:gd name="connsiteX3" fmla="*/ 209550 w 1928813"/>
              <a:gd name="connsiteY3" fmla="*/ 295277 h 514352"/>
              <a:gd name="connsiteX4" fmla="*/ 290513 w 1928813"/>
              <a:gd name="connsiteY4" fmla="*/ 280990 h 514352"/>
              <a:gd name="connsiteX5" fmla="*/ 366713 w 1928813"/>
              <a:gd name="connsiteY5" fmla="*/ 261940 h 514352"/>
              <a:gd name="connsiteX6" fmla="*/ 402432 w 1928813"/>
              <a:gd name="connsiteY6" fmla="*/ 252415 h 514352"/>
              <a:gd name="connsiteX7" fmla="*/ 445294 w 1928813"/>
              <a:gd name="connsiteY7" fmla="*/ 252415 h 514352"/>
              <a:gd name="connsiteX8" fmla="*/ 488157 w 1928813"/>
              <a:gd name="connsiteY8" fmla="*/ 261940 h 514352"/>
              <a:gd name="connsiteX9" fmla="*/ 545307 w 1928813"/>
              <a:gd name="connsiteY9" fmla="*/ 271465 h 514352"/>
              <a:gd name="connsiteX10" fmla="*/ 566738 w 1928813"/>
              <a:gd name="connsiteY10" fmla="*/ 271465 h 514352"/>
              <a:gd name="connsiteX11" fmla="*/ 592932 w 1928813"/>
              <a:gd name="connsiteY11" fmla="*/ 276227 h 514352"/>
              <a:gd name="connsiteX12" fmla="*/ 595313 w 1928813"/>
              <a:gd name="connsiteY12" fmla="*/ 276227 h 514352"/>
              <a:gd name="connsiteX13" fmla="*/ 633412 w 1928813"/>
              <a:gd name="connsiteY13" fmla="*/ 266703 h 514352"/>
              <a:gd name="connsiteX14" fmla="*/ 683419 w 1928813"/>
              <a:gd name="connsiteY14" fmla="*/ 238127 h 514352"/>
              <a:gd name="connsiteX15" fmla="*/ 704850 w 1928813"/>
              <a:gd name="connsiteY15" fmla="*/ 216695 h 514352"/>
              <a:gd name="connsiteX16" fmla="*/ 742951 w 1928813"/>
              <a:gd name="connsiteY16" fmla="*/ 188119 h 514352"/>
              <a:gd name="connsiteX17" fmla="*/ 769144 w 1928813"/>
              <a:gd name="connsiteY17" fmla="*/ 169070 h 514352"/>
              <a:gd name="connsiteX18" fmla="*/ 842962 w 1928813"/>
              <a:gd name="connsiteY18" fmla="*/ 116683 h 514352"/>
              <a:gd name="connsiteX19" fmla="*/ 897730 w 1928813"/>
              <a:gd name="connsiteY19" fmla="*/ 71440 h 514352"/>
              <a:gd name="connsiteX20" fmla="*/ 950118 w 1928813"/>
              <a:gd name="connsiteY20" fmla="*/ 30958 h 514352"/>
              <a:gd name="connsiteX21" fmla="*/ 1004888 w 1928813"/>
              <a:gd name="connsiteY21" fmla="*/ 7146 h 514352"/>
              <a:gd name="connsiteX22" fmla="*/ 1040607 w 1928813"/>
              <a:gd name="connsiteY22" fmla="*/ 0 h 514352"/>
              <a:gd name="connsiteX23" fmla="*/ 1090613 w 1928813"/>
              <a:gd name="connsiteY23" fmla="*/ 2382 h 514352"/>
              <a:gd name="connsiteX24" fmla="*/ 1126333 w 1928813"/>
              <a:gd name="connsiteY24" fmla="*/ 9528 h 514352"/>
              <a:gd name="connsiteX25" fmla="*/ 1166812 w 1928813"/>
              <a:gd name="connsiteY25" fmla="*/ 38102 h 514352"/>
              <a:gd name="connsiteX26" fmla="*/ 1188244 w 1928813"/>
              <a:gd name="connsiteY26" fmla="*/ 57152 h 514352"/>
              <a:gd name="connsiteX27" fmla="*/ 1207295 w 1928813"/>
              <a:gd name="connsiteY27" fmla="*/ 80964 h 514352"/>
              <a:gd name="connsiteX28" fmla="*/ 1231106 w 1928813"/>
              <a:gd name="connsiteY28" fmla="*/ 107159 h 514352"/>
              <a:gd name="connsiteX29" fmla="*/ 1257300 w 1928813"/>
              <a:gd name="connsiteY29" fmla="*/ 140496 h 514352"/>
              <a:gd name="connsiteX30" fmla="*/ 1281113 w 1928813"/>
              <a:gd name="connsiteY30" fmla="*/ 166688 h 514352"/>
              <a:gd name="connsiteX31" fmla="*/ 1312069 w 1928813"/>
              <a:gd name="connsiteY31" fmla="*/ 200027 h 514352"/>
              <a:gd name="connsiteX32" fmla="*/ 1364457 w 1928813"/>
              <a:gd name="connsiteY32" fmla="*/ 266701 h 514352"/>
              <a:gd name="connsiteX33" fmla="*/ 1402557 w 1928813"/>
              <a:gd name="connsiteY33" fmla="*/ 311946 h 514352"/>
              <a:gd name="connsiteX34" fmla="*/ 1426369 w 1928813"/>
              <a:gd name="connsiteY34" fmla="*/ 342902 h 514352"/>
              <a:gd name="connsiteX35" fmla="*/ 1469232 w 1928813"/>
              <a:gd name="connsiteY35" fmla="*/ 378622 h 514352"/>
              <a:gd name="connsiteX36" fmla="*/ 1509712 w 1928813"/>
              <a:gd name="connsiteY36" fmla="*/ 409577 h 514352"/>
              <a:gd name="connsiteX37" fmla="*/ 1557339 w 1928813"/>
              <a:gd name="connsiteY37" fmla="*/ 433390 h 514352"/>
              <a:gd name="connsiteX38" fmla="*/ 1624012 w 1928813"/>
              <a:gd name="connsiteY38" fmla="*/ 461965 h 514352"/>
              <a:gd name="connsiteX39" fmla="*/ 1674019 w 1928813"/>
              <a:gd name="connsiteY39" fmla="*/ 476253 h 514352"/>
              <a:gd name="connsiteX40" fmla="*/ 1743075 w 1928813"/>
              <a:gd name="connsiteY40" fmla="*/ 495302 h 514352"/>
              <a:gd name="connsiteX41" fmla="*/ 1812131 w 1928813"/>
              <a:gd name="connsiteY41" fmla="*/ 507208 h 514352"/>
              <a:gd name="connsiteX42" fmla="*/ 1864519 w 1928813"/>
              <a:gd name="connsiteY42" fmla="*/ 509589 h 514352"/>
              <a:gd name="connsiteX43" fmla="*/ 1928813 w 1928813"/>
              <a:gd name="connsiteY43" fmla="*/ 514352 h 514352"/>
              <a:gd name="connsiteX0" fmla="*/ 0 w 1928813"/>
              <a:gd name="connsiteY0" fmla="*/ 297658 h 514352"/>
              <a:gd name="connsiteX1" fmla="*/ 83344 w 1928813"/>
              <a:gd name="connsiteY1" fmla="*/ 300040 h 514352"/>
              <a:gd name="connsiteX2" fmla="*/ 123825 w 1928813"/>
              <a:gd name="connsiteY2" fmla="*/ 300040 h 514352"/>
              <a:gd name="connsiteX3" fmla="*/ 209550 w 1928813"/>
              <a:gd name="connsiteY3" fmla="*/ 295277 h 514352"/>
              <a:gd name="connsiteX4" fmla="*/ 290513 w 1928813"/>
              <a:gd name="connsiteY4" fmla="*/ 280990 h 514352"/>
              <a:gd name="connsiteX5" fmla="*/ 366713 w 1928813"/>
              <a:gd name="connsiteY5" fmla="*/ 261940 h 514352"/>
              <a:gd name="connsiteX6" fmla="*/ 402432 w 1928813"/>
              <a:gd name="connsiteY6" fmla="*/ 252415 h 514352"/>
              <a:gd name="connsiteX7" fmla="*/ 445294 w 1928813"/>
              <a:gd name="connsiteY7" fmla="*/ 252415 h 514352"/>
              <a:gd name="connsiteX8" fmla="*/ 488157 w 1928813"/>
              <a:gd name="connsiteY8" fmla="*/ 261940 h 514352"/>
              <a:gd name="connsiteX9" fmla="*/ 545307 w 1928813"/>
              <a:gd name="connsiteY9" fmla="*/ 271465 h 514352"/>
              <a:gd name="connsiteX10" fmla="*/ 566738 w 1928813"/>
              <a:gd name="connsiteY10" fmla="*/ 271465 h 514352"/>
              <a:gd name="connsiteX11" fmla="*/ 592932 w 1928813"/>
              <a:gd name="connsiteY11" fmla="*/ 276227 h 514352"/>
              <a:gd name="connsiteX12" fmla="*/ 595313 w 1928813"/>
              <a:gd name="connsiteY12" fmla="*/ 276227 h 514352"/>
              <a:gd name="connsiteX13" fmla="*/ 633412 w 1928813"/>
              <a:gd name="connsiteY13" fmla="*/ 266703 h 514352"/>
              <a:gd name="connsiteX14" fmla="*/ 683419 w 1928813"/>
              <a:gd name="connsiteY14" fmla="*/ 238127 h 514352"/>
              <a:gd name="connsiteX15" fmla="*/ 704850 w 1928813"/>
              <a:gd name="connsiteY15" fmla="*/ 216695 h 514352"/>
              <a:gd name="connsiteX16" fmla="*/ 742951 w 1928813"/>
              <a:gd name="connsiteY16" fmla="*/ 188119 h 514352"/>
              <a:gd name="connsiteX17" fmla="*/ 769144 w 1928813"/>
              <a:gd name="connsiteY17" fmla="*/ 169070 h 514352"/>
              <a:gd name="connsiteX18" fmla="*/ 842962 w 1928813"/>
              <a:gd name="connsiteY18" fmla="*/ 116683 h 514352"/>
              <a:gd name="connsiteX19" fmla="*/ 897730 w 1928813"/>
              <a:gd name="connsiteY19" fmla="*/ 71440 h 514352"/>
              <a:gd name="connsiteX20" fmla="*/ 950118 w 1928813"/>
              <a:gd name="connsiteY20" fmla="*/ 30958 h 514352"/>
              <a:gd name="connsiteX21" fmla="*/ 1004888 w 1928813"/>
              <a:gd name="connsiteY21" fmla="*/ 7146 h 514352"/>
              <a:gd name="connsiteX22" fmla="*/ 1040607 w 1928813"/>
              <a:gd name="connsiteY22" fmla="*/ 0 h 514352"/>
              <a:gd name="connsiteX23" fmla="*/ 1090613 w 1928813"/>
              <a:gd name="connsiteY23" fmla="*/ 2382 h 514352"/>
              <a:gd name="connsiteX24" fmla="*/ 1128714 w 1928813"/>
              <a:gd name="connsiteY24" fmla="*/ 26197 h 514352"/>
              <a:gd name="connsiteX25" fmla="*/ 1166812 w 1928813"/>
              <a:gd name="connsiteY25" fmla="*/ 38102 h 514352"/>
              <a:gd name="connsiteX26" fmla="*/ 1188244 w 1928813"/>
              <a:gd name="connsiteY26" fmla="*/ 57152 h 514352"/>
              <a:gd name="connsiteX27" fmla="*/ 1207295 w 1928813"/>
              <a:gd name="connsiteY27" fmla="*/ 80964 h 514352"/>
              <a:gd name="connsiteX28" fmla="*/ 1231106 w 1928813"/>
              <a:gd name="connsiteY28" fmla="*/ 107159 h 514352"/>
              <a:gd name="connsiteX29" fmla="*/ 1257300 w 1928813"/>
              <a:gd name="connsiteY29" fmla="*/ 140496 h 514352"/>
              <a:gd name="connsiteX30" fmla="*/ 1281113 w 1928813"/>
              <a:gd name="connsiteY30" fmla="*/ 166688 h 514352"/>
              <a:gd name="connsiteX31" fmla="*/ 1312069 w 1928813"/>
              <a:gd name="connsiteY31" fmla="*/ 200027 h 514352"/>
              <a:gd name="connsiteX32" fmla="*/ 1364457 w 1928813"/>
              <a:gd name="connsiteY32" fmla="*/ 266701 h 514352"/>
              <a:gd name="connsiteX33" fmla="*/ 1402557 w 1928813"/>
              <a:gd name="connsiteY33" fmla="*/ 311946 h 514352"/>
              <a:gd name="connsiteX34" fmla="*/ 1426369 w 1928813"/>
              <a:gd name="connsiteY34" fmla="*/ 342902 h 514352"/>
              <a:gd name="connsiteX35" fmla="*/ 1469232 w 1928813"/>
              <a:gd name="connsiteY35" fmla="*/ 378622 h 514352"/>
              <a:gd name="connsiteX36" fmla="*/ 1509712 w 1928813"/>
              <a:gd name="connsiteY36" fmla="*/ 409577 h 514352"/>
              <a:gd name="connsiteX37" fmla="*/ 1557339 w 1928813"/>
              <a:gd name="connsiteY37" fmla="*/ 433390 h 514352"/>
              <a:gd name="connsiteX38" fmla="*/ 1624012 w 1928813"/>
              <a:gd name="connsiteY38" fmla="*/ 461965 h 514352"/>
              <a:gd name="connsiteX39" fmla="*/ 1674019 w 1928813"/>
              <a:gd name="connsiteY39" fmla="*/ 476253 h 514352"/>
              <a:gd name="connsiteX40" fmla="*/ 1743075 w 1928813"/>
              <a:gd name="connsiteY40" fmla="*/ 495302 h 514352"/>
              <a:gd name="connsiteX41" fmla="*/ 1812131 w 1928813"/>
              <a:gd name="connsiteY41" fmla="*/ 507208 h 514352"/>
              <a:gd name="connsiteX42" fmla="*/ 1864519 w 1928813"/>
              <a:gd name="connsiteY42" fmla="*/ 509589 h 514352"/>
              <a:gd name="connsiteX43" fmla="*/ 1928813 w 1928813"/>
              <a:gd name="connsiteY43" fmla="*/ 514352 h 514352"/>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66812 w 1928813"/>
              <a:gd name="connsiteY24" fmla="*/ 39198 h 515448"/>
              <a:gd name="connsiteX25" fmla="*/ 1188244 w 1928813"/>
              <a:gd name="connsiteY25" fmla="*/ 58248 h 515448"/>
              <a:gd name="connsiteX26" fmla="*/ 1207295 w 1928813"/>
              <a:gd name="connsiteY26" fmla="*/ 82060 h 515448"/>
              <a:gd name="connsiteX27" fmla="*/ 1231106 w 1928813"/>
              <a:gd name="connsiteY27" fmla="*/ 108255 h 515448"/>
              <a:gd name="connsiteX28" fmla="*/ 1257300 w 1928813"/>
              <a:gd name="connsiteY28" fmla="*/ 141592 h 515448"/>
              <a:gd name="connsiteX29" fmla="*/ 1281113 w 1928813"/>
              <a:gd name="connsiteY29" fmla="*/ 167784 h 515448"/>
              <a:gd name="connsiteX30" fmla="*/ 1312069 w 1928813"/>
              <a:gd name="connsiteY30" fmla="*/ 201123 h 515448"/>
              <a:gd name="connsiteX31" fmla="*/ 1364457 w 1928813"/>
              <a:gd name="connsiteY31" fmla="*/ 267797 h 515448"/>
              <a:gd name="connsiteX32" fmla="*/ 1402557 w 1928813"/>
              <a:gd name="connsiteY32" fmla="*/ 313042 h 515448"/>
              <a:gd name="connsiteX33" fmla="*/ 1426369 w 1928813"/>
              <a:gd name="connsiteY33" fmla="*/ 343998 h 515448"/>
              <a:gd name="connsiteX34" fmla="*/ 1469232 w 1928813"/>
              <a:gd name="connsiteY34" fmla="*/ 379718 h 515448"/>
              <a:gd name="connsiteX35" fmla="*/ 1509712 w 1928813"/>
              <a:gd name="connsiteY35" fmla="*/ 410673 h 515448"/>
              <a:gd name="connsiteX36" fmla="*/ 1557339 w 1928813"/>
              <a:gd name="connsiteY36" fmla="*/ 434486 h 515448"/>
              <a:gd name="connsiteX37" fmla="*/ 1624012 w 1928813"/>
              <a:gd name="connsiteY37" fmla="*/ 463061 h 515448"/>
              <a:gd name="connsiteX38" fmla="*/ 1674019 w 1928813"/>
              <a:gd name="connsiteY38" fmla="*/ 477349 h 515448"/>
              <a:gd name="connsiteX39" fmla="*/ 1743075 w 1928813"/>
              <a:gd name="connsiteY39" fmla="*/ 496398 h 515448"/>
              <a:gd name="connsiteX40" fmla="*/ 1812131 w 1928813"/>
              <a:gd name="connsiteY40" fmla="*/ 508304 h 515448"/>
              <a:gd name="connsiteX41" fmla="*/ 1864519 w 1928813"/>
              <a:gd name="connsiteY41" fmla="*/ 510685 h 515448"/>
              <a:gd name="connsiteX42" fmla="*/ 1928813 w 1928813"/>
              <a:gd name="connsiteY42"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42999 w 1928813"/>
              <a:gd name="connsiteY24" fmla="*/ 32054 h 515448"/>
              <a:gd name="connsiteX25" fmla="*/ 1188244 w 1928813"/>
              <a:gd name="connsiteY25" fmla="*/ 58248 h 515448"/>
              <a:gd name="connsiteX26" fmla="*/ 1207295 w 1928813"/>
              <a:gd name="connsiteY26" fmla="*/ 82060 h 515448"/>
              <a:gd name="connsiteX27" fmla="*/ 1231106 w 1928813"/>
              <a:gd name="connsiteY27" fmla="*/ 108255 h 515448"/>
              <a:gd name="connsiteX28" fmla="*/ 1257300 w 1928813"/>
              <a:gd name="connsiteY28" fmla="*/ 141592 h 515448"/>
              <a:gd name="connsiteX29" fmla="*/ 1281113 w 1928813"/>
              <a:gd name="connsiteY29" fmla="*/ 167784 h 515448"/>
              <a:gd name="connsiteX30" fmla="*/ 1312069 w 1928813"/>
              <a:gd name="connsiteY30" fmla="*/ 201123 h 515448"/>
              <a:gd name="connsiteX31" fmla="*/ 1364457 w 1928813"/>
              <a:gd name="connsiteY31" fmla="*/ 267797 h 515448"/>
              <a:gd name="connsiteX32" fmla="*/ 1402557 w 1928813"/>
              <a:gd name="connsiteY32" fmla="*/ 313042 h 515448"/>
              <a:gd name="connsiteX33" fmla="*/ 1426369 w 1928813"/>
              <a:gd name="connsiteY33" fmla="*/ 343998 h 515448"/>
              <a:gd name="connsiteX34" fmla="*/ 1469232 w 1928813"/>
              <a:gd name="connsiteY34" fmla="*/ 379718 h 515448"/>
              <a:gd name="connsiteX35" fmla="*/ 1509712 w 1928813"/>
              <a:gd name="connsiteY35" fmla="*/ 410673 h 515448"/>
              <a:gd name="connsiteX36" fmla="*/ 1557339 w 1928813"/>
              <a:gd name="connsiteY36" fmla="*/ 434486 h 515448"/>
              <a:gd name="connsiteX37" fmla="*/ 1624012 w 1928813"/>
              <a:gd name="connsiteY37" fmla="*/ 463061 h 515448"/>
              <a:gd name="connsiteX38" fmla="*/ 1674019 w 1928813"/>
              <a:gd name="connsiteY38" fmla="*/ 477349 h 515448"/>
              <a:gd name="connsiteX39" fmla="*/ 1743075 w 1928813"/>
              <a:gd name="connsiteY39" fmla="*/ 496398 h 515448"/>
              <a:gd name="connsiteX40" fmla="*/ 1812131 w 1928813"/>
              <a:gd name="connsiteY40" fmla="*/ 508304 h 515448"/>
              <a:gd name="connsiteX41" fmla="*/ 1864519 w 1928813"/>
              <a:gd name="connsiteY41" fmla="*/ 510685 h 515448"/>
              <a:gd name="connsiteX42" fmla="*/ 1928813 w 1928813"/>
              <a:gd name="connsiteY42"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28711 w 1928813"/>
              <a:gd name="connsiteY24" fmla="*/ 22529 h 515448"/>
              <a:gd name="connsiteX25" fmla="*/ 1188244 w 1928813"/>
              <a:gd name="connsiteY25" fmla="*/ 58248 h 515448"/>
              <a:gd name="connsiteX26" fmla="*/ 1207295 w 1928813"/>
              <a:gd name="connsiteY26" fmla="*/ 82060 h 515448"/>
              <a:gd name="connsiteX27" fmla="*/ 1231106 w 1928813"/>
              <a:gd name="connsiteY27" fmla="*/ 108255 h 515448"/>
              <a:gd name="connsiteX28" fmla="*/ 1257300 w 1928813"/>
              <a:gd name="connsiteY28" fmla="*/ 141592 h 515448"/>
              <a:gd name="connsiteX29" fmla="*/ 1281113 w 1928813"/>
              <a:gd name="connsiteY29" fmla="*/ 167784 h 515448"/>
              <a:gd name="connsiteX30" fmla="*/ 1312069 w 1928813"/>
              <a:gd name="connsiteY30" fmla="*/ 201123 h 515448"/>
              <a:gd name="connsiteX31" fmla="*/ 1364457 w 1928813"/>
              <a:gd name="connsiteY31" fmla="*/ 267797 h 515448"/>
              <a:gd name="connsiteX32" fmla="*/ 1402557 w 1928813"/>
              <a:gd name="connsiteY32" fmla="*/ 313042 h 515448"/>
              <a:gd name="connsiteX33" fmla="*/ 1426369 w 1928813"/>
              <a:gd name="connsiteY33" fmla="*/ 343998 h 515448"/>
              <a:gd name="connsiteX34" fmla="*/ 1469232 w 1928813"/>
              <a:gd name="connsiteY34" fmla="*/ 379718 h 515448"/>
              <a:gd name="connsiteX35" fmla="*/ 1509712 w 1928813"/>
              <a:gd name="connsiteY35" fmla="*/ 410673 h 515448"/>
              <a:gd name="connsiteX36" fmla="*/ 1557339 w 1928813"/>
              <a:gd name="connsiteY36" fmla="*/ 434486 h 515448"/>
              <a:gd name="connsiteX37" fmla="*/ 1624012 w 1928813"/>
              <a:gd name="connsiteY37" fmla="*/ 463061 h 515448"/>
              <a:gd name="connsiteX38" fmla="*/ 1674019 w 1928813"/>
              <a:gd name="connsiteY38" fmla="*/ 477349 h 515448"/>
              <a:gd name="connsiteX39" fmla="*/ 1743075 w 1928813"/>
              <a:gd name="connsiteY39" fmla="*/ 496398 h 515448"/>
              <a:gd name="connsiteX40" fmla="*/ 1812131 w 1928813"/>
              <a:gd name="connsiteY40" fmla="*/ 508304 h 515448"/>
              <a:gd name="connsiteX41" fmla="*/ 1864519 w 1928813"/>
              <a:gd name="connsiteY41" fmla="*/ 510685 h 515448"/>
              <a:gd name="connsiteX42" fmla="*/ 1928813 w 1928813"/>
              <a:gd name="connsiteY42"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28711 w 1928813"/>
              <a:gd name="connsiteY24" fmla="*/ 22529 h 515448"/>
              <a:gd name="connsiteX25" fmla="*/ 1162050 w 1928813"/>
              <a:gd name="connsiteY25" fmla="*/ 41577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2069 w 1928813"/>
              <a:gd name="connsiteY31" fmla="*/ 201123 h 515448"/>
              <a:gd name="connsiteX32" fmla="*/ 1364457 w 1928813"/>
              <a:gd name="connsiteY32" fmla="*/ 267797 h 515448"/>
              <a:gd name="connsiteX33" fmla="*/ 1402557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2050 w 1928813"/>
              <a:gd name="connsiteY25" fmla="*/ 41577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2069 w 1928813"/>
              <a:gd name="connsiteY31" fmla="*/ 201123 h 515448"/>
              <a:gd name="connsiteX32" fmla="*/ 1364457 w 1928813"/>
              <a:gd name="connsiteY32" fmla="*/ 267797 h 515448"/>
              <a:gd name="connsiteX33" fmla="*/ 1402557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9194 w 1928813"/>
              <a:gd name="connsiteY25" fmla="*/ 39195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2069 w 1928813"/>
              <a:gd name="connsiteY31" fmla="*/ 201123 h 515448"/>
              <a:gd name="connsiteX32" fmla="*/ 1364457 w 1928813"/>
              <a:gd name="connsiteY32" fmla="*/ 267797 h 515448"/>
              <a:gd name="connsiteX33" fmla="*/ 1402557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9194 w 1928813"/>
              <a:gd name="connsiteY25" fmla="*/ 39195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2069 w 1928813"/>
              <a:gd name="connsiteY31" fmla="*/ 201123 h 515448"/>
              <a:gd name="connsiteX32" fmla="*/ 1364457 w 1928813"/>
              <a:gd name="connsiteY32" fmla="*/ 267797 h 515448"/>
              <a:gd name="connsiteX33" fmla="*/ 1395413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9194 w 1928813"/>
              <a:gd name="connsiteY25" fmla="*/ 39195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2069 w 1928813"/>
              <a:gd name="connsiteY31" fmla="*/ 201123 h 515448"/>
              <a:gd name="connsiteX32" fmla="*/ 1357313 w 1928813"/>
              <a:gd name="connsiteY32" fmla="*/ 272559 h 515448"/>
              <a:gd name="connsiteX33" fmla="*/ 1395413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9194 w 1928813"/>
              <a:gd name="connsiteY25" fmla="*/ 39195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9213 w 1928813"/>
              <a:gd name="connsiteY31" fmla="*/ 215411 h 515448"/>
              <a:gd name="connsiteX32" fmla="*/ 1357313 w 1928813"/>
              <a:gd name="connsiteY32" fmla="*/ 272559 h 515448"/>
              <a:gd name="connsiteX33" fmla="*/ 1395413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9194 w 1928813"/>
              <a:gd name="connsiteY25" fmla="*/ 39195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2069 w 1928813"/>
              <a:gd name="connsiteY31" fmla="*/ 215411 h 515448"/>
              <a:gd name="connsiteX32" fmla="*/ 1357313 w 1928813"/>
              <a:gd name="connsiteY32" fmla="*/ 272559 h 515448"/>
              <a:gd name="connsiteX33" fmla="*/ 1395413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9194 w 1928813"/>
              <a:gd name="connsiteY25" fmla="*/ 39195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77309 h 515448"/>
              <a:gd name="connsiteX31" fmla="*/ 1312069 w 1928813"/>
              <a:gd name="connsiteY31" fmla="*/ 215411 h 515448"/>
              <a:gd name="connsiteX32" fmla="*/ 1357313 w 1928813"/>
              <a:gd name="connsiteY32" fmla="*/ 272559 h 515448"/>
              <a:gd name="connsiteX33" fmla="*/ 1395413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92932 w 1928813"/>
              <a:gd name="connsiteY10" fmla="*/ 277323 h 515448"/>
              <a:gd name="connsiteX11" fmla="*/ 595313 w 1928813"/>
              <a:gd name="connsiteY11" fmla="*/ 277323 h 515448"/>
              <a:gd name="connsiteX12" fmla="*/ 633412 w 1928813"/>
              <a:gd name="connsiteY12" fmla="*/ 267799 h 515448"/>
              <a:gd name="connsiteX13" fmla="*/ 683419 w 1928813"/>
              <a:gd name="connsiteY13" fmla="*/ 239223 h 515448"/>
              <a:gd name="connsiteX14" fmla="*/ 704850 w 1928813"/>
              <a:gd name="connsiteY14" fmla="*/ 217791 h 515448"/>
              <a:gd name="connsiteX15" fmla="*/ 742951 w 1928813"/>
              <a:gd name="connsiteY15" fmla="*/ 189215 h 515448"/>
              <a:gd name="connsiteX16" fmla="*/ 769144 w 1928813"/>
              <a:gd name="connsiteY16" fmla="*/ 170166 h 515448"/>
              <a:gd name="connsiteX17" fmla="*/ 842962 w 1928813"/>
              <a:gd name="connsiteY17" fmla="*/ 117779 h 515448"/>
              <a:gd name="connsiteX18" fmla="*/ 897730 w 1928813"/>
              <a:gd name="connsiteY18" fmla="*/ 72536 h 515448"/>
              <a:gd name="connsiteX19" fmla="*/ 950118 w 1928813"/>
              <a:gd name="connsiteY19" fmla="*/ 32054 h 515448"/>
              <a:gd name="connsiteX20" fmla="*/ 1004888 w 1928813"/>
              <a:gd name="connsiteY20" fmla="*/ 8242 h 515448"/>
              <a:gd name="connsiteX21" fmla="*/ 1040607 w 1928813"/>
              <a:gd name="connsiteY21" fmla="*/ 1096 h 515448"/>
              <a:gd name="connsiteX22" fmla="*/ 1090613 w 1928813"/>
              <a:gd name="connsiteY22" fmla="*/ 3478 h 515448"/>
              <a:gd name="connsiteX23" fmla="*/ 1135855 w 1928813"/>
              <a:gd name="connsiteY23" fmla="*/ 17767 h 515448"/>
              <a:gd name="connsiteX24" fmla="*/ 1169194 w 1928813"/>
              <a:gd name="connsiteY24" fmla="*/ 39195 h 515448"/>
              <a:gd name="connsiteX25" fmla="*/ 1188244 w 1928813"/>
              <a:gd name="connsiteY25" fmla="*/ 58248 h 515448"/>
              <a:gd name="connsiteX26" fmla="*/ 1207295 w 1928813"/>
              <a:gd name="connsiteY26" fmla="*/ 82060 h 515448"/>
              <a:gd name="connsiteX27" fmla="*/ 1231106 w 1928813"/>
              <a:gd name="connsiteY27" fmla="*/ 108255 h 515448"/>
              <a:gd name="connsiteX28" fmla="*/ 1257300 w 1928813"/>
              <a:gd name="connsiteY28" fmla="*/ 141592 h 515448"/>
              <a:gd name="connsiteX29" fmla="*/ 1281113 w 1928813"/>
              <a:gd name="connsiteY29" fmla="*/ 177309 h 515448"/>
              <a:gd name="connsiteX30" fmla="*/ 1312069 w 1928813"/>
              <a:gd name="connsiteY30" fmla="*/ 215411 h 515448"/>
              <a:gd name="connsiteX31" fmla="*/ 1357313 w 1928813"/>
              <a:gd name="connsiteY31" fmla="*/ 272559 h 515448"/>
              <a:gd name="connsiteX32" fmla="*/ 1395413 w 1928813"/>
              <a:gd name="connsiteY32" fmla="*/ 313042 h 515448"/>
              <a:gd name="connsiteX33" fmla="*/ 1426369 w 1928813"/>
              <a:gd name="connsiteY33" fmla="*/ 343998 h 515448"/>
              <a:gd name="connsiteX34" fmla="*/ 1469232 w 1928813"/>
              <a:gd name="connsiteY34" fmla="*/ 379718 h 515448"/>
              <a:gd name="connsiteX35" fmla="*/ 1509712 w 1928813"/>
              <a:gd name="connsiteY35" fmla="*/ 410673 h 515448"/>
              <a:gd name="connsiteX36" fmla="*/ 1557339 w 1928813"/>
              <a:gd name="connsiteY36" fmla="*/ 434486 h 515448"/>
              <a:gd name="connsiteX37" fmla="*/ 1624012 w 1928813"/>
              <a:gd name="connsiteY37" fmla="*/ 463061 h 515448"/>
              <a:gd name="connsiteX38" fmla="*/ 1674019 w 1928813"/>
              <a:gd name="connsiteY38" fmla="*/ 477349 h 515448"/>
              <a:gd name="connsiteX39" fmla="*/ 1743075 w 1928813"/>
              <a:gd name="connsiteY39" fmla="*/ 496398 h 515448"/>
              <a:gd name="connsiteX40" fmla="*/ 1812131 w 1928813"/>
              <a:gd name="connsiteY40" fmla="*/ 508304 h 515448"/>
              <a:gd name="connsiteX41" fmla="*/ 1864519 w 1928813"/>
              <a:gd name="connsiteY41" fmla="*/ 510685 h 515448"/>
              <a:gd name="connsiteX42" fmla="*/ 1928813 w 1928813"/>
              <a:gd name="connsiteY42"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92932 w 1928813"/>
              <a:gd name="connsiteY10" fmla="*/ 277323 h 515448"/>
              <a:gd name="connsiteX11" fmla="*/ 597694 w 1928813"/>
              <a:gd name="connsiteY11" fmla="*/ 289229 h 515448"/>
              <a:gd name="connsiteX12" fmla="*/ 633412 w 1928813"/>
              <a:gd name="connsiteY12" fmla="*/ 267799 h 515448"/>
              <a:gd name="connsiteX13" fmla="*/ 683419 w 1928813"/>
              <a:gd name="connsiteY13" fmla="*/ 239223 h 515448"/>
              <a:gd name="connsiteX14" fmla="*/ 704850 w 1928813"/>
              <a:gd name="connsiteY14" fmla="*/ 217791 h 515448"/>
              <a:gd name="connsiteX15" fmla="*/ 742951 w 1928813"/>
              <a:gd name="connsiteY15" fmla="*/ 189215 h 515448"/>
              <a:gd name="connsiteX16" fmla="*/ 769144 w 1928813"/>
              <a:gd name="connsiteY16" fmla="*/ 170166 h 515448"/>
              <a:gd name="connsiteX17" fmla="*/ 842962 w 1928813"/>
              <a:gd name="connsiteY17" fmla="*/ 117779 h 515448"/>
              <a:gd name="connsiteX18" fmla="*/ 897730 w 1928813"/>
              <a:gd name="connsiteY18" fmla="*/ 72536 h 515448"/>
              <a:gd name="connsiteX19" fmla="*/ 950118 w 1928813"/>
              <a:gd name="connsiteY19" fmla="*/ 32054 h 515448"/>
              <a:gd name="connsiteX20" fmla="*/ 1004888 w 1928813"/>
              <a:gd name="connsiteY20" fmla="*/ 8242 h 515448"/>
              <a:gd name="connsiteX21" fmla="*/ 1040607 w 1928813"/>
              <a:gd name="connsiteY21" fmla="*/ 1096 h 515448"/>
              <a:gd name="connsiteX22" fmla="*/ 1090613 w 1928813"/>
              <a:gd name="connsiteY22" fmla="*/ 3478 h 515448"/>
              <a:gd name="connsiteX23" fmla="*/ 1135855 w 1928813"/>
              <a:gd name="connsiteY23" fmla="*/ 17767 h 515448"/>
              <a:gd name="connsiteX24" fmla="*/ 1169194 w 1928813"/>
              <a:gd name="connsiteY24" fmla="*/ 39195 h 515448"/>
              <a:gd name="connsiteX25" fmla="*/ 1188244 w 1928813"/>
              <a:gd name="connsiteY25" fmla="*/ 58248 h 515448"/>
              <a:gd name="connsiteX26" fmla="*/ 1207295 w 1928813"/>
              <a:gd name="connsiteY26" fmla="*/ 82060 h 515448"/>
              <a:gd name="connsiteX27" fmla="*/ 1231106 w 1928813"/>
              <a:gd name="connsiteY27" fmla="*/ 108255 h 515448"/>
              <a:gd name="connsiteX28" fmla="*/ 1257300 w 1928813"/>
              <a:gd name="connsiteY28" fmla="*/ 141592 h 515448"/>
              <a:gd name="connsiteX29" fmla="*/ 1281113 w 1928813"/>
              <a:gd name="connsiteY29" fmla="*/ 177309 h 515448"/>
              <a:gd name="connsiteX30" fmla="*/ 1312069 w 1928813"/>
              <a:gd name="connsiteY30" fmla="*/ 215411 h 515448"/>
              <a:gd name="connsiteX31" fmla="*/ 1357313 w 1928813"/>
              <a:gd name="connsiteY31" fmla="*/ 272559 h 515448"/>
              <a:gd name="connsiteX32" fmla="*/ 1395413 w 1928813"/>
              <a:gd name="connsiteY32" fmla="*/ 313042 h 515448"/>
              <a:gd name="connsiteX33" fmla="*/ 1426369 w 1928813"/>
              <a:gd name="connsiteY33" fmla="*/ 343998 h 515448"/>
              <a:gd name="connsiteX34" fmla="*/ 1469232 w 1928813"/>
              <a:gd name="connsiteY34" fmla="*/ 379718 h 515448"/>
              <a:gd name="connsiteX35" fmla="*/ 1509712 w 1928813"/>
              <a:gd name="connsiteY35" fmla="*/ 410673 h 515448"/>
              <a:gd name="connsiteX36" fmla="*/ 1557339 w 1928813"/>
              <a:gd name="connsiteY36" fmla="*/ 434486 h 515448"/>
              <a:gd name="connsiteX37" fmla="*/ 1624012 w 1928813"/>
              <a:gd name="connsiteY37" fmla="*/ 463061 h 515448"/>
              <a:gd name="connsiteX38" fmla="*/ 1674019 w 1928813"/>
              <a:gd name="connsiteY38" fmla="*/ 477349 h 515448"/>
              <a:gd name="connsiteX39" fmla="*/ 1743075 w 1928813"/>
              <a:gd name="connsiteY39" fmla="*/ 496398 h 515448"/>
              <a:gd name="connsiteX40" fmla="*/ 1812131 w 1928813"/>
              <a:gd name="connsiteY40" fmla="*/ 508304 h 515448"/>
              <a:gd name="connsiteX41" fmla="*/ 1864519 w 1928813"/>
              <a:gd name="connsiteY41" fmla="*/ 510685 h 515448"/>
              <a:gd name="connsiteX42" fmla="*/ 1928813 w 1928813"/>
              <a:gd name="connsiteY42"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97694 w 1928813"/>
              <a:gd name="connsiteY10" fmla="*/ 289229 h 515448"/>
              <a:gd name="connsiteX11" fmla="*/ 633412 w 1928813"/>
              <a:gd name="connsiteY11" fmla="*/ 267799 h 515448"/>
              <a:gd name="connsiteX12" fmla="*/ 683419 w 1928813"/>
              <a:gd name="connsiteY12" fmla="*/ 239223 h 515448"/>
              <a:gd name="connsiteX13" fmla="*/ 704850 w 1928813"/>
              <a:gd name="connsiteY13" fmla="*/ 217791 h 515448"/>
              <a:gd name="connsiteX14" fmla="*/ 742951 w 1928813"/>
              <a:gd name="connsiteY14" fmla="*/ 189215 h 515448"/>
              <a:gd name="connsiteX15" fmla="*/ 769144 w 1928813"/>
              <a:gd name="connsiteY15" fmla="*/ 170166 h 515448"/>
              <a:gd name="connsiteX16" fmla="*/ 842962 w 1928813"/>
              <a:gd name="connsiteY16" fmla="*/ 117779 h 515448"/>
              <a:gd name="connsiteX17" fmla="*/ 897730 w 1928813"/>
              <a:gd name="connsiteY17" fmla="*/ 72536 h 515448"/>
              <a:gd name="connsiteX18" fmla="*/ 950118 w 1928813"/>
              <a:gd name="connsiteY18" fmla="*/ 32054 h 515448"/>
              <a:gd name="connsiteX19" fmla="*/ 1004888 w 1928813"/>
              <a:gd name="connsiteY19" fmla="*/ 8242 h 515448"/>
              <a:gd name="connsiteX20" fmla="*/ 1040607 w 1928813"/>
              <a:gd name="connsiteY20" fmla="*/ 1096 h 515448"/>
              <a:gd name="connsiteX21" fmla="*/ 1090613 w 1928813"/>
              <a:gd name="connsiteY21" fmla="*/ 3478 h 515448"/>
              <a:gd name="connsiteX22" fmla="*/ 1135855 w 1928813"/>
              <a:gd name="connsiteY22" fmla="*/ 17767 h 515448"/>
              <a:gd name="connsiteX23" fmla="*/ 1169194 w 1928813"/>
              <a:gd name="connsiteY23" fmla="*/ 39195 h 515448"/>
              <a:gd name="connsiteX24" fmla="*/ 1188244 w 1928813"/>
              <a:gd name="connsiteY24" fmla="*/ 58248 h 515448"/>
              <a:gd name="connsiteX25" fmla="*/ 1207295 w 1928813"/>
              <a:gd name="connsiteY25" fmla="*/ 82060 h 515448"/>
              <a:gd name="connsiteX26" fmla="*/ 1231106 w 1928813"/>
              <a:gd name="connsiteY26" fmla="*/ 108255 h 515448"/>
              <a:gd name="connsiteX27" fmla="*/ 1257300 w 1928813"/>
              <a:gd name="connsiteY27" fmla="*/ 141592 h 515448"/>
              <a:gd name="connsiteX28" fmla="*/ 1281113 w 1928813"/>
              <a:gd name="connsiteY28" fmla="*/ 177309 h 515448"/>
              <a:gd name="connsiteX29" fmla="*/ 1312069 w 1928813"/>
              <a:gd name="connsiteY29" fmla="*/ 215411 h 515448"/>
              <a:gd name="connsiteX30" fmla="*/ 1357313 w 1928813"/>
              <a:gd name="connsiteY30" fmla="*/ 272559 h 515448"/>
              <a:gd name="connsiteX31" fmla="*/ 1395413 w 1928813"/>
              <a:gd name="connsiteY31" fmla="*/ 313042 h 515448"/>
              <a:gd name="connsiteX32" fmla="*/ 1426369 w 1928813"/>
              <a:gd name="connsiteY32" fmla="*/ 343998 h 515448"/>
              <a:gd name="connsiteX33" fmla="*/ 1469232 w 1928813"/>
              <a:gd name="connsiteY33" fmla="*/ 379718 h 515448"/>
              <a:gd name="connsiteX34" fmla="*/ 1509712 w 1928813"/>
              <a:gd name="connsiteY34" fmla="*/ 410673 h 515448"/>
              <a:gd name="connsiteX35" fmla="*/ 1557339 w 1928813"/>
              <a:gd name="connsiteY35" fmla="*/ 434486 h 515448"/>
              <a:gd name="connsiteX36" fmla="*/ 1624012 w 1928813"/>
              <a:gd name="connsiteY36" fmla="*/ 463061 h 515448"/>
              <a:gd name="connsiteX37" fmla="*/ 1674019 w 1928813"/>
              <a:gd name="connsiteY37" fmla="*/ 477349 h 515448"/>
              <a:gd name="connsiteX38" fmla="*/ 1743075 w 1928813"/>
              <a:gd name="connsiteY38" fmla="*/ 496398 h 515448"/>
              <a:gd name="connsiteX39" fmla="*/ 1812131 w 1928813"/>
              <a:gd name="connsiteY39" fmla="*/ 508304 h 515448"/>
              <a:gd name="connsiteX40" fmla="*/ 1864519 w 1928813"/>
              <a:gd name="connsiteY40" fmla="*/ 510685 h 515448"/>
              <a:gd name="connsiteX41" fmla="*/ 1928813 w 1928813"/>
              <a:gd name="connsiteY41"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97694 w 1928813"/>
              <a:gd name="connsiteY10" fmla="*/ 289229 h 515448"/>
              <a:gd name="connsiteX11" fmla="*/ 633412 w 1928813"/>
              <a:gd name="connsiteY11" fmla="*/ 267799 h 515448"/>
              <a:gd name="connsiteX12" fmla="*/ 683419 w 1928813"/>
              <a:gd name="connsiteY12" fmla="*/ 239223 h 515448"/>
              <a:gd name="connsiteX13" fmla="*/ 704850 w 1928813"/>
              <a:gd name="connsiteY13" fmla="*/ 217791 h 515448"/>
              <a:gd name="connsiteX14" fmla="*/ 742951 w 1928813"/>
              <a:gd name="connsiteY14" fmla="*/ 189215 h 515448"/>
              <a:gd name="connsiteX15" fmla="*/ 769144 w 1928813"/>
              <a:gd name="connsiteY15" fmla="*/ 170166 h 515448"/>
              <a:gd name="connsiteX16" fmla="*/ 842962 w 1928813"/>
              <a:gd name="connsiteY16" fmla="*/ 117779 h 515448"/>
              <a:gd name="connsiteX17" fmla="*/ 897730 w 1928813"/>
              <a:gd name="connsiteY17" fmla="*/ 72536 h 515448"/>
              <a:gd name="connsiteX18" fmla="*/ 950118 w 1928813"/>
              <a:gd name="connsiteY18" fmla="*/ 32054 h 515448"/>
              <a:gd name="connsiteX19" fmla="*/ 1004888 w 1928813"/>
              <a:gd name="connsiteY19" fmla="*/ 8242 h 515448"/>
              <a:gd name="connsiteX20" fmla="*/ 1040607 w 1928813"/>
              <a:gd name="connsiteY20" fmla="*/ 1096 h 515448"/>
              <a:gd name="connsiteX21" fmla="*/ 1090613 w 1928813"/>
              <a:gd name="connsiteY21" fmla="*/ 3478 h 515448"/>
              <a:gd name="connsiteX22" fmla="*/ 1135855 w 1928813"/>
              <a:gd name="connsiteY22" fmla="*/ 17767 h 515448"/>
              <a:gd name="connsiteX23" fmla="*/ 1169194 w 1928813"/>
              <a:gd name="connsiteY23" fmla="*/ 39195 h 515448"/>
              <a:gd name="connsiteX24" fmla="*/ 1188244 w 1928813"/>
              <a:gd name="connsiteY24" fmla="*/ 58248 h 515448"/>
              <a:gd name="connsiteX25" fmla="*/ 1207295 w 1928813"/>
              <a:gd name="connsiteY25" fmla="*/ 82060 h 515448"/>
              <a:gd name="connsiteX26" fmla="*/ 1231106 w 1928813"/>
              <a:gd name="connsiteY26" fmla="*/ 108255 h 515448"/>
              <a:gd name="connsiteX27" fmla="*/ 1257300 w 1928813"/>
              <a:gd name="connsiteY27" fmla="*/ 141592 h 515448"/>
              <a:gd name="connsiteX28" fmla="*/ 1281113 w 1928813"/>
              <a:gd name="connsiteY28" fmla="*/ 177309 h 515448"/>
              <a:gd name="connsiteX29" fmla="*/ 1312069 w 1928813"/>
              <a:gd name="connsiteY29" fmla="*/ 215411 h 515448"/>
              <a:gd name="connsiteX30" fmla="*/ 1357313 w 1928813"/>
              <a:gd name="connsiteY30" fmla="*/ 272559 h 515448"/>
              <a:gd name="connsiteX31" fmla="*/ 1395413 w 1928813"/>
              <a:gd name="connsiteY31" fmla="*/ 313042 h 515448"/>
              <a:gd name="connsiteX32" fmla="*/ 1426369 w 1928813"/>
              <a:gd name="connsiteY32" fmla="*/ 343998 h 515448"/>
              <a:gd name="connsiteX33" fmla="*/ 1469232 w 1928813"/>
              <a:gd name="connsiteY33" fmla="*/ 379718 h 515448"/>
              <a:gd name="connsiteX34" fmla="*/ 1509712 w 1928813"/>
              <a:gd name="connsiteY34" fmla="*/ 410673 h 515448"/>
              <a:gd name="connsiteX35" fmla="*/ 1557339 w 1928813"/>
              <a:gd name="connsiteY35" fmla="*/ 434486 h 515448"/>
              <a:gd name="connsiteX36" fmla="*/ 1624012 w 1928813"/>
              <a:gd name="connsiteY36" fmla="*/ 463061 h 515448"/>
              <a:gd name="connsiteX37" fmla="*/ 1674019 w 1928813"/>
              <a:gd name="connsiteY37" fmla="*/ 477349 h 515448"/>
              <a:gd name="connsiteX38" fmla="*/ 1743075 w 1928813"/>
              <a:gd name="connsiteY38" fmla="*/ 496398 h 515448"/>
              <a:gd name="connsiteX39" fmla="*/ 1812131 w 1928813"/>
              <a:gd name="connsiteY39" fmla="*/ 508304 h 515448"/>
              <a:gd name="connsiteX40" fmla="*/ 1864519 w 1928813"/>
              <a:gd name="connsiteY40" fmla="*/ 510685 h 515448"/>
              <a:gd name="connsiteX41" fmla="*/ 1928813 w 1928813"/>
              <a:gd name="connsiteY41"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545307 w 1928813"/>
              <a:gd name="connsiteY8" fmla="*/ 272561 h 515448"/>
              <a:gd name="connsiteX9" fmla="*/ 597694 w 1928813"/>
              <a:gd name="connsiteY9" fmla="*/ 289229 h 515448"/>
              <a:gd name="connsiteX10" fmla="*/ 633412 w 1928813"/>
              <a:gd name="connsiteY10" fmla="*/ 267799 h 515448"/>
              <a:gd name="connsiteX11" fmla="*/ 683419 w 1928813"/>
              <a:gd name="connsiteY11" fmla="*/ 239223 h 515448"/>
              <a:gd name="connsiteX12" fmla="*/ 704850 w 1928813"/>
              <a:gd name="connsiteY12" fmla="*/ 217791 h 515448"/>
              <a:gd name="connsiteX13" fmla="*/ 742951 w 1928813"/>
              <a:gd name="connsiteY13" fmla="*/ 189215 h 515448"/>
              <a:gd name="connsiteX14" fmla="*/ 769144 w 1928813"/>
              <a:gd name="connsiteY14" fmla="*/ 170166 h 515448"/>
              <a:gd name="connsiteX15" fmla="*/ 842962 w 1928813"/>
              <a:gd name="connsiteY15" fmla="*/ 117779 h 515448"/>
              <a:gd name="connsiteX16" fmla="*/ 897730 w 1928813"/>
              <a:gd name="connsiteY16" fmla="*/ 72536 h 515448"/>
              <a:gd name="connsiteX17" fmla="*/ 950118 w 1928813"/>
              <a:gd name="connsiteY17" fmla="*/ 32054 h 515448"/>
              <a:gd name="connsiteX18" fmla="*/ 1004888 w 1928813"/>
              <a:gd name="connsiteY18" fmla="*/ 8242 h 515448"/>
              <a:gd name="connsiteX19" fmla="*/ 1040607 w 1928813"/>
              <a:gd name="connsiteY19" fmla="*/ 1096 h 515448"/>
              <a:gd name="connsiteX20" fmla="*/ 1090613 w 1928813"/>
              <a:gd name="connsiteY20" fmla="*/ 3478 h 515448"/>
              <a:gd name="connsiteX21" fmla="*/ 1135855 w 1928813"/>
              <a:gd name="connsiteY21" fmla="*/ 17767 h 515448"/>
              <a:gd name="connsiteX22" fmla="*/ 1169194 w 1928813"/>
              <a:gd name="connsiteY22" fmla="*/ 39195 h 515448"/>
              <a:gd name="connsiteX23" fmla="*/ 1188244 w 1928813"/>
              <a:gd name="connsiteY23" fmla="*/ 58248 h 515448"/>
              <a:gd name="connsiteX24" fmla="*/ 1207295 w 1928813"/>
              <a:gd name="connsiteY24" fmla="*/ 82060 h 515448"/>
              <a:gd name="connsiteX25" fmla="*/ 1231106 w 1928813"/>
              <a:gd name="connsiteY25" fmla="*/ 108255 h 515448"/>
              <a:gd name="connsiteX26" fmla="*/ 1257300 w 1928813"/>
              <a:gd name="connsiteY26" fmla="*/ 141592 h 515448"/>
              <a:gd name="connsiteX27" fmla="*/ 1281113 w 1928813"/>
              <a:gd name="connsiteY27" fmla="*/ 177309 h 515448"/>
              <a:gd name="connsiteX28" fmla="*/ 1312069 w 1928813"/>
              <a:gd name="connsiteY28" fmla="*/ 215411 h 515448"/>
              <a:gd name="connsiteX29" fmla="*/ 1357313 w 1928813"/>
              <a:gd name="connsiteY29" fmla="*/ 272559 h 515448"/>
              <a:gd name="connsiteX30" fmla="*/ 1395413 w 1928813"/>
              <a:gd name="connsiteY30" fmla="*/ 313042 h 515448"/>
              <a:gd name="connsiteX31" fmla="*/ 1426369 w 1928813"/>
              <a:gd name="connsiteY31" fmla="*/ 343998 h 515448"/>
              <a:gd name="connsiteX32" fmla="*/ 1469232 w 1928813"/>
              <a:gd name="connsiteY32" fmla="*/ 379718 h 515448"/>
              <a:gd name="connsiteX33" fmla="*/ 1509712 w 1928813"/>
              <a:gd name="connsiteY33" fmla="*/ 410673 h 515448"/>
              <a:gd name="connsiteX34" fmla="*/ 1557339 w 1928813"/>
              <a:gd name="connsiteY34" fmla="*/ 434486 h 515448"/>
              <a:gd name="connsiteX35" fmla="*/ 1624012 w 1928813"/>
              <a:gd name="connsiteY35" fmla="*/ 463061 h 515448"/>
              <a:gd name="connsiteX36" fmla="*/ 1674019 w 1928813"/>
              <a:gd name="connsiteY36" fmla="*/ 477349 h 515448"/>
              <a:gd name="connsiteX37" fmla="*/ 1743075 w 1928813"/>
              <a:gd name="connsiteY37" fmla="*/ 496398 h 515448"/>
              <a:gd name="connsiteX38" fmla="*/ 1812131 w 1928813"/>
              <a:gd name="connsiteY38" fmla="*/ 508304 h 515448"/>
              <a:gd name="connsiteX39" fmla="*/ 1864519 w 1928813"/>
              <a:gd name="connsiteY39" fmla="*/ 510685 h 515448"/>
              <a:gd name="connsiteX40" fmla="*/ 1928813 w 1928813"/>
              <a:gd name="connsiteY40"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45307 w 1928813"/>
              <a:gd name="connsiteY8" fmla="*/ 272561 h 515448"/>
              <a:gd name="connsiteX9" fmla="*/ 597694 w 1928813"/>
              <a:gd name="connsiteY9" fmla="*/ 289229 h 515448"/>
              <a:gd name="connsiteX10" fmla="*/ 633412 w 1928813"/>
              <a:gd name="connsiteY10" fmla="*/ 267799 h 515448"/>
              <a:gd name="connsiteX11" fmla="*/ 683419 w 1928813"/>
              <a:gd name="connsiteY11" fmla="*/ 239223 h 515448"/>
              <a:gd name="connsiteX12" fmla="*/ 704850 w 1928813"/>
              <a:gd name="connsiteY12" fmla="*/ 217791 h 515448"/>
              <a:gd name="connsiteX13" fmla="*/ 742951 w 1928813"/>
              <a:gd name="connsiteY13" fmla="*/ 189215 h 515448"/>
              <a:gd name="connsiteX14" fmla="*/ 769144 w 1928813"/>
              <a:gd name="connsiteY14" fmla="*/ 170166 h 515448"/>
              <a:gd name="connsiteX15" fmla="*/ 842962 w 1928813"/>
              <a:gd name="connsiteY15" fmla="*/ 117779 h 515448"/>
              <a:gd name="connsiteX16" fmla="*/ 897730 w 1928813"/>
              <a:gd name="connsiteY16" fmla="*/ 72536 h 515448"/>
              <a:gd name="connsiteX17" fmla="*/ 950118 w 1928813"/>
              <a:gd name="connsiteY17" fmla="*/ 32054 h 515448"/>
              <a:gd name="connsiteX18" fmla="*/ 1004888 w 1928813"/>
              <a:gd name="connsiteY18" fmla="*/ 8242 h 515448"/>
              <a:gd name="connsiteX19" fmla="*/ 1040607 w 1928813"/>
              <a:gd name="connsiteY19" fmla="*/ 1096 h 515448"/>
              <a:gd name="connsiteX20" fmla="*/ 1090613 w 1928813"/>
              <a:gd name="connsiteY20" fmla="*/ 3478 h 515448"/>
              <a:gd name="connsiteX21" fmla="*/ 1135855 w 1928813"/>
              <a:gd name="connsiteY21" fmla="*/ 17767 h 515448"/>
              <a:gd name="connsiteX22" fmla="*/ 1169194 w 1928813"/>
              <a:gd name="connsiteY22" fmla="*/ 39195 h 515448"/>
              <a:gd name="connsiteX23" fmla="*/ 1188244 w 1928813"/>
              <a:gd name="connsiteY23" fmla="*/ 58248 h 515448"/>
              <a:gd name="connsiteX24" fmla="*/ 1207295 w 1928813"/>
              <a:gd name="connsiteY24" fmla="*/ 82060 h 515448"/>
              <a:gd name="connsiteX25" fmla="*/ 1231106 w 1928813"/>
              <a:gd name="connsiteY25" fmla="*/ 108255 h 515448"/>
              <a:gd name="connsiteX26" fmla="*/ 1257300 w 1928813"/>
              <a:gd name="connsiteY26" fmla="*/ 141592 h 515448"/>
              <a:gd name="connsiteX27" fmla="*/ 1281113 w 1928813"/>
              <a:gd name="connsiteY27" fmla="*/ 177309 h 515448"/>
              <a:gd name="connsiteX28" fmla="*/ 1312069 w 1928813"/>
              <a:gd name="connsiteY28" fmla="*/ 215411 h 515448"/>
              <a:gd name="connsiteX29" fmla="*/ 1357313 w 1928813"/>
              <a:gd name="connsiteY29" fmla="*/ 272559 h 515448"/>
              <a:gd name="connsiteX30" fmla="*/ 1395413 w 1928813"/>
              <a:gd name="connsiteY30" fmla="*/ 313042 h 515448"/>
              <a:gd name="connsiteX31" fmla="*/ 1426369 w 1928813"/>
              <a:gd name="connsiteY31" fmla="*/ 343998 h 515448"/>
              <a:gd name="connsiteX32" fmla="*/ 1469232 w 1928813"/>
              <a:gd name="connsiteY32" fmla="*/ 379718 h 515448"/>
              <a:gd name="connsiteX33" fmla="*/ 1509712 w 1928813"/>
              <a:gd name="connsiteY33" fmla="*/ 410673 h 515448"/>
              <a:gd name="connsiteX34" fmla="*/ 1557339 w 1928813"/>
              <a:gd name="connsiteY34" fmla="*/ 434486 h 515448"/>
              <a:gd name="connsiteX35" fmla="*/ 1624012 w 1928813"/>
              <a:gd name="connsiteY35" fmla="*/ 463061 h 515448"/>
              <a:gd name="connsiteX36" fmla="*/ 1674019 w 1928813"/>
              <a:gd name="connsiteY36" fmla="*/ 477349 h 515448"/>
              <a:gd name="connsiteX37" fmla="*/ 1743075 w 1928813"/>
              <a:gd name="connsiteY37" fmla="*/ 496398 h 515448"/>
              <a:gd name="connsiteX38" fmla="*/ 1812131 w 1928813"/>
              <a:gd name="connsiteY38" fmla="*/ 508304 h 515448"/>
              <a:gd name="connsiteX39" fmla="*/ 1864519 w 1928813"/>
              <a:gd name="connsiteY39" fmla="*/ 510685 h 515448"/>
              <a:gd name="connsiteX40" fmla="*/ 1928813 w 1928813"/>
              <a:gd name="connsiteY40"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45307 w 1928813"/>
              <a:gd name="connsiteY8" fmla="*/ 272561 h 515448"/>
              <a:gd name="connsiteX9" fmla="*/ 597694 w 1928813"/>
              <a:gd name="connsiteY9" fmla="*/ 301136 h 515448"/>
              <a:gd name="connsiteX10" fmla="*/ 633412 w 1928813"/>
              <a:gd name="connsiteY10" fmla="*/ 267799 h 515448"/>
              <a:gd name="connsiteX11" fmla="*/ 683419 w 1928813"/>
              <a:gd name="connsiteY11" fmla="*/ 239223 h 515448"/>
              <a:gd name="connsiteX12" fmla="*/ 704850 w 1928813"/>
              <a:gd name="connsiteY12" fmla="*/ 217791 h 515448"/>
              <a:gd name="connsiteX13" fmla="*/ 742951 w 1928813"/>
              <a:gd name="connsiteY13" fmla="*/ 189215 h 515448"/>
              <a:gd name="connsiteX14" fmla="*/ 769144 w 1928813"/>
              <a:gd name="connsiteY14" fmla="*/ 170166 h 515448"/>
              <a:gd name="connsiteX15" fmla="*/ 842962 w 1928813"/>
              <a:gd name="connsiteY15" fmla="*/ 117779 h 515448"/>
              <a:gd name="connsiteX16" fmla="*/ 897730 w 1928813"/>
              <a:gd name="connsiteY16" fmla="*/ 72536 h 515448"/>
              <a:gd name="connsiteX17" fmla="*/ 950118 w 1928813"/>
              <a:gd name="connsiteY17" fmla="*/ 32054 h 515448"/>
              <a:gd name="connsiteX18" fmla="*/ 1004888 w 1928813"/>
              <a:gd name="connsiteY18" fmla="*/ 8242 h 515448"/>
              <a:gd name="connsiteX19" fmla="*/ 1040607 w 1928813"/>
              <a:gd name="connsiteY19" fmla="*/ 1096 h 515448"/>
              <a:gd name="connsiteX20" fmla="*/ 1090613 w 1928813"/>
              <a:gd name="connsiteY20" fmla="*/ 3478 h 515448"/>
              <a:gd name="connsiteX21" fmla="*/ 1135855 w 1928813"/>
              <a:gd name="connsiteY21" fmla="*/ 17767 h 515448"/>
              <a:gd name="connsiteX22" fmla="*/ 1169194 w 1928813"/>
              <a:gd name="connsiteY22" fmla="*/ 39195 h 515448"/>
              <a:gd name="connsiteX23" fmla="*/ 1188244 w 1928813"/>
              <a:gd name="connsiteY23" fmla="*/ 58248 h 515448"/>
              <a:gd name="connsiteX24" fmla="*/ 1207295 w 1928813"/>
              <a:gd name="connsiteY24" fmla="*/ 82060 h 515448"/>
              <a:gd name="connsiteX25" fmla="*/ 1231106 w 1928813"/>
              <a:gd name="connsiteY25" fmla="*/ 108255 h 515448"/>
              <a:gd name="connsiteX26" fmla="*/ 1257300 w 1928813"/>
              <a:gd name="connsiteY26" fmla="*/ 141592 h 515448"/>
              <a:gd name="connsiteX27" fmla="*/ 1281113 w 1928813"/>
              <a:gd name="connsiteY27" fmla="*/ 177309 h 515448"/>
              <a:gd name="connsiteX28" fmla="*/ 1312069 w 1928813"/>
              <a:gd name="connsiteY28" fmla="*/ 215411 h 515448"/>
              <a:gd name="connsiteX29" fmla="*/ 1357313 w 1928813"/>
              <a:gd name="connsiteY29" fmla="*/ 272559 h 515448"/>
              <a:gd name="connsiteX30" fmla="*/ 1395413 w 1928813"/>
              <a:gd name="connsiteY30" fmla="*/ 313042 h 515448"/>
              <a:gd name="connsiteX31" fmla="*/ 1426369 w 1928813"/>
              <a:gd name="connsiteY31" fmla="*/ 343998 h 515448"/>
              <a:gd name="connsiteX32" fmla="*/ 1469232 w 1928813"/>
              <a:gd name="connsiteY32" fmla="*/ 379718 h 515448"/>
              <a:gd name="connsiteX33" fmla="*/ 1509712 w 1928813"/>
              <a:gd name="connsiteY33" fmla="*/ 410673 h 515448"/>
              <a:gd name="connsiteX34" fmla="*/ 1557339 w 1928813"/>
              <a:gd name="connsiteY34" fmla="*/ 434486 h 515448"/>
              <a:gd name="connsiteX35" fmla="*/ 1624012 w 1928813"/>
              <a:gd name="connsiteY35" fmla="*/ 463061 h 515448"/>
              <a:gd name="connsiteX36" fmla="*/ 1674019 w 1928813"/>
              <a:gd name="connsiteY36" fmla="*/ 477349 h 515448"/>
              <a:gd name="connsiteX37" fmla="*/ 1743075 w 1928813"/>
              <a:gd name="connsiteY37" fmla="*/ 496398 h 515448"/>
              <a:gd name="connsiteX38" fmla="*/ 1812131 w 1928813"/>
              <a:gd name="connsiteY38" fmla="*/ 508304 h 515448"/>
              <a:gd name="connsiteX39" fmla="*/ 1864519 w 1928813"/>
              <a:gd name="connsiteY39" fmla="*/ 510685 h 515448"/>
              <a:gd name="connsiteX40" fmla="*/ 1928813 w 1928813"/>
              <a:gd name="connsiteY40"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45307 w 1928813"/>
              <a:gd name="connsiteY8" fmla="*/ 272561 h 515448"/>
              <a:gd name="connsiteX9" fmla="*/ 545307 w 1928813"/>
              <a:gd name="connsiteY9" fmla="*/ 282084 h 515448"/>
              <a:gd name="connsiteX10" fmla="*/ 597694 w 1928813"/>
              <a:gd name="connsiteY10" fmla="*/ 301136 h 515448"/>
              <a:gd name="connsiteX11" fmla="*/ 633412 w 1928813"/>
              <a:gd name="connsiteY11" fmla="*/ 267799 h 515448"/>
              <a:gd name="connsiteX12" fmla="*/ 683419 w 1928813"/>
              <a:gd name="connsiteY12" fmla="*/ 239223 h 515448"/>
              <a:gd name="connsiteX13" fmla="*/ 704850 w 1928813"/>
              <a:gd name="connsiteY13" fmla="*/ 217791 h 515448"/>
              <a:gd name="connsiteX14" fmla="*/ 742951 w 1928813"/>
              <a:gd name="connsiteY14" fmla="*/ 189215 h 515448"/>
              <a:gd name="connsiteX15" fmla="*/ 769144 w 1928813"/>
              <a:gd name="connsiteY15" fmla="*/ 170166 h 515448"/>
              <a:gd name="connsiteX16" fmla="*/ 842962 w 1928813"/>
              <a:gd name="connsiteY16" fmla="*/ 117779 h 515448"/>
              <a:gd name="connsiteX17" fmla="*/ 897730 w 1928813"/>
              <a:gd name="connsiteY17" fmla="*/ 72536 h 515448"/>
              <a:gd name="connsiteX18" fmla="*/ 950118 w 1928813"/>
              <a:gd name="connsiteY18" fmla="*/ 32054 h 515448"/>
              <a:gd name="connsiteX19" fmla="*/ 1004888 w 1928813"/>
              <a:gd name="connsiteY19" fmla="*/ 8242 h 515448"/>
              <a:gd name="connsiteX20" fmla="*/ 1040607 w 1928813"/>
              <a:gd name="connsiteY20" fmla="*/ 1096 h 515448"/>
              <a:gd name="connsiteX21" fmla="*/ 1090613 w 1928813"/>
              <a:gd name="connsiteY21" fmla="*/ 3478 h 515448"/>
              <a:gd name="connsiteX22" fmla="*/ 1135855 w 1928813"/>
              <a:gd name="connsiteY22" fmla="*/ 17767 h 515448"/>
              <a:gd name="connsiteX23" fmla="*/ 1169194 w 1928813"/>
              <a:gd name="connsiteY23" fmla="*/ 39195 h 515448"/>
              <a:gd name="connsiteX24" fmla="*/ 1188244 w 1928813"/>
              <a:gd name="connsiteY24" fmla="*/ 58248 h 515448"/>
              <a:gd name="connsiteX25" fmla="*/ 1207295 w 1928813"/>
              <a:gd name="connsiteY25" fmla="*/ 82060 h 515448"/>
              <a:gd name="connsiteX26" fmla="*/ 1231106 w 1928813"/>
              <a:gd name="connsiteY26" fmla="*/ 108255 h 515448"/>
              <a:gd name="connsiteX27" fmla="*/ 1257300 w 1928813"/>
              <a:gd name="connsiteY27" fmla="*/ 141592 h 515448"/>
              <a:gd name="connsiteX28" fmla="*/ 1281113 w 1928813"/>
              <a:gd name="connsiteY28" fmla="*/ 177309 h 515448"/>
              <a:gd name="connsiteX29" fmla="*/ 1312069 w 1928813"/>
              <a:gd name="connsiteY29" fmla="*/ 215411 h 515448"/>
              <a:gd name="connsiteX30" fmla="*/ 1357313 w 1928813"/>
              <a:gd name="connsiteY30" fmla="*/ 272559 h 515448"/>
              <a:gd name="connsiteX31" fmla="*/ 1395413 w 1928813"/>
              <a:gd name="connsiteY31" fmla="*/ 313042 h 515448"/>
              <a:gd name="connsiteX32" fmla="*/ 1426369 w 1928813"/>
              <a:gd name="connsiteY32" fmla="*/ 343998 h 515448"/>
              <a:gd name="connsiteX33" fmla="*/ 1469232 w 1928813"/>
              <a:gd name="connsiteY33" fmla="*/ 379718 h 515448"/>
              <a:gd name="connsiteX34" fmla="*/ 1509712 w 1928813"/>
              <a:gd name="connsiteY34" fmla="*/ 410673 h 515448"/>
              <a:gd name="connsiteX35" fmla="*/ 1557339 w 1928813"/>
              <a:gd name="connsiteY35" fmla="*/ 434486 h 515448"/>
              <a:gd name="connsiteX36" fmla="*/ 1624012 w 1928813"/>
              <a:gd name="connsiteY36" fmla="*/ 463061 h 515448"/>
              <a:gd name="connsiteX37" fmla="*/ 1674019 w 1928813"/>
              <a:gd name="connsiteY37" fmla="*/ 477349 h 515448"/>
              <a:gd name="connsiteX38" fmla="*/ 1743075 w 1928813"/>
              <a:gd name="connsiteY38" fmla="*/ 496398 h 515448"/>
              <a:gd name="connsiteX39" fmla="*/ 1812131 w 1928813"/>
              <a:gd name="connsiteY39" fmla="*/ 508304 h 515448"/>
              <a:gd name="connsiteX40" fmla="*/ 1864519 w 1928813"/>
              <a:gd name="connsiteY40" fmla="*/ 510685 h 515448"/>
              <a:gd name="connsiteX41" fmla="*/ 1928813 w 1928813"/>
              <a:gd name="connsiteY41"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45307 w 1928813"/>
              <a:gd name="connsiteY8" fmla="*/ 272561 h 515448"/>
              <a:gd name="connsiteX9" fmla="*/ 597694 w 1928813"/>
              <a:gd name="connsiteY9" fmla="*/ 301136 h 515448"/>
              <a:gd name="connsiteX10" fmla="*/ 633412 w 1928813"/>
              <a:gd name="connsiteY10" fmla="*/ 267799 h 515448"/>
              <a:gd name="connsiteX11" fmla="*/ 683419 w 1928813"/>
              <a:gd name="connsiteY11" fmla="*/ 239223 h 515448"/>
              <a:gd name="connsiteX12" fmla="*/ 704850 w 1928813"/>
              <a:gd name="connsiteY12" fmla="*/ 217791 h 515448"/>
              <a:gd name="connsiteX13" fmla="*/ 742951 w 1928813"/>
              <a:gd name="connsiteY13" fmla="*/ 189215 h 515448"/>
              <a:gd name="connsiteX14" fmla="*/ 769144 w 1928813"/>
              <a:gd name="connsiteY14" fmla="*/ 170166 h 515448"/>
              <a:gd name="connsiteX15" fmla="*/ 842962 w 1928813"/>
              <a:gd name="connsiteY15" fmla="*/ 117779 h 515448"/>
              <a:gd name="connsiteX16" fmla="*/ 897730 w 1928813"/>
              <a:gd name="connsiteY16" fmla="*/ 72536 h 515448"/>
              <a:gd name="connsiteX17" fmla="*/ 950118 w 1928813"/>
              <a:gd name="connsiteY17" fmla="*/ 32054 h 515448"/>
              <a:gd name="connsiteX18" fmla="*/ 1004888 w 1928813"/>
              <a:gd name="connsiteY18" fmla="*/ 8242 h 515448"/>
              <a:gd name="connsiteX19" fmla="*/ 1040607 w 1928813"/>
              <a:gd name="connsiteY19" fmla="*/ 1096 h 515448"/>
              <a:gd name="connsiteX20" fmla="*/ 1090613 w 1928813"/>
              <a:gd name="connsiteY20" fmla="*/ 3478 h 515448"/>
              <a:gd name="connsiteX21" fmla="*/ 1135855 w 1928813"/>
              <a:gd name="connsiteY21" fmla="*/ 17767 h 515448"/>
              <a:gd name="connsiteX22" fmla="*/ 1169194 w 1928813"/>
              <a:gd name="connsiteY22" fmla="*/ 39195 h 515448"/>
              <a:gd name="connsiteX23" fmla="*/ 1188244 w 1928813"/>
              <a:gd name="connsiteY23" fmla="*/ 58248 h 515448"/>
              <a:gd name="connsiteX24" fmla="*/ 1207295 w 1928813"/>
              <a:gd name="connsiteY24" fmla="*/ 82060 h 515448"/>
              <a:gd name="connsiteX25" fmla="*/ 1231106 w 1928813"/>
              <a:gd name="connsiteY25" fmla="*/ 108255 h 515448"/>
              <a:gd name="connsiteX26" fmla="*/ 1257300 w 1928813"/>
              <a:gd name="connsiteY26" fmla="*/ 141592 h 515448"/>
              <a:gd name="connsiteX27" fmla="*/ 1281113 w 1928813"/>
              <a:gd name="connsiteY27" fmla="*/ 177309 h 515448"/>
              <a:gd name="connsiteX28" fmla="*/ 1312069 w 1928813"/>
              <a:gd name="connsiteY28" fmla="*/ 215411 h 515448"/>
              <a:gd name="connsiteX29" fmla="*/ 1357313 w 1928813"/>
              <a:gd name="connsiteY29" fmla="*/ 272559 h 515448"/>
              <a:gd name="connsiteX30" fmla="*/ 1395413 w 1928813"/>
              <a:gd name="connsiteY30" fmla="*/ 313042 h 515448"/>
              <a:gd name="connsiteX31" fmla="*/ 1426369 w 1928813"/>
              <a:gd name="connsiteY31" fmla="*/ 343998 h 515448"/>
              <a:gd name="connsiteX32" fmla="*/ 1469232 w 1928813"/>
              <a:gd name="connsiteY32" fmla="*/ 379718 h 515448"/>
              <a:gd name="connsiteX33" fmla="*/ 1509712 w 1928813"/>
              <a:gd name="connsiteY33" fmla="*/ 410673 h 515448"/>
              <a:gd name="connsiteX34" fmla="*/ 1557339 w 1928813"/>
              <a:gd name="connsiteY34" fmla="*/ 434486 h 515448"/>
              <a:gd name="connsiteX35" fmla="*/ 1624012 w 1928813"/>
              <a:gd name="connsiteY35" fmla="*/ 463061 h 515448"/>
              <a:gd name="connsiteX36" fmla="*/ 1674019 w 1928813"/>
              <a:gd name="connsiteY36" fmla="*/ 477349 h 515448"/>
              <a:gd name="connsiteX37" fmla="*/ 1743075 w 1928813"/>
              <a:gd name="connsiteY37" fmla="*/ 496398 h 515448"/>
              <a:gd name="connsiteX38" fmla="*/ 1812131 w 1928813"/>
              <a:gd name="connsiteY38" fmla="*/ 508304 h 515448"/>
              <a:gd name="connsiteX39" fmla="*/ 1864519 w 1928813"/>
              <a:gd name="connsiteY39" fmla="*/ 510685 h 515448"/>
              <a:gd name="connsiteX40" fmla="*/ 1928813 w 1928813"/>
              <a:gd name="connsiteY40"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45307 w 1928813"/>
              <a:gd name="connsiteY8" fmla="*/ 272561 h 515448"/>
              <a:gd name="connsiteX9" fmla="*/ 597694 w 1928813"/>
              <a:gd name="connsiteY9" fmla="*/ 301136 h 515448"/>
              <a:gd name="connsiteX10" fmla="*/ 633412 w 1928813"/>
              <a:gd name="connsiteY10" fmla="*/ 267799 h 515448"/>
              <a:gd name="connsiteX11" fmla="*/ 683419 w 1928813"/>
              <a:gd name="connsiteY11" fmla="*/ 239223 h 515448"/>
              <a:gd name="connsiteX12" fmla="*/ 704850 w 1928813"/>
              <a:gd name="connsiteY12" fmla="*/ 217791 h 515448"/>
              <a:gd name="connsiteX13" fmla="*/ 742951 w 1928813"/>
              <a:gd name="connsiteY13" fmla="*/ 189215 h 515448"/>
              <a:gd name="connsiteX14" fmla="*/ 769144 w 1928813"/>
              <a:gd name="connsiteY14" fmla="*/ 170166 h 515448"/>
              <a:gd name="connsiteX15" fmla="*/ 842962 w 1928813"/>
              <a:gd name="connsiteY15" fmla="*/ 117779 h 515448"/>
              <a:gd name="connsiteX16" fmla="*/ 897730 w 1928813"/>
              <a:gd name="connsiteY16" fmla="*/ 72536 h 515448"/>
              <a:gd name="connsiteX17" fmla="*/ 950118 w 1928813"/>
              <a:gd name="connsiteY17" fmla="*/ 32054 h 515448"/>
              <a:gd name="connsiteX18" fmla="*/ 1004888 w 1928813"/>
              <a:gd name="connsiteY18" fmla="*/ 8242 h 515448"/>
              <a:gd name="connsiteX19" fmla="*/ 1040607 w 1928813"/>
              <a:gd name="connsiteY19" fmla="*/ 1096 h 515448"/>
              <a:gd name="connsiteX20" fmla="*/ 1090613 w 1928813"/>
              <a:gd name="connsiteY20" fmla="*/ 3478 h 515448"/>
              <a:gd name="connsiteX21" fmla="*/ 1135855 w 1928813"/>
              <a:gd name="connsiteY21" fmla="*/ 17767 h 515448"/>
              <a:gd name="connsiteX22" fmla="*/ 1169194 w 1928813"/>
              <a:gd name="connsiteY22" fmla="*/ 39195 h 515448"/>
              <a:gd name="connsiteX23" fmla="*/ 1188244 w 1928813"/>
              <a:gd name="connsiteY23" fmla="*/ 58248 h 515448"/>
              <a:gd name="connsiteX24" fmla="*/ 1207295 w 1928813"/>
              <a:gd name="connsiteY24" fmla="*/ 82060 h 515448"/>
              <a:gd name="connsiteX25" fmla="*/ 1231106 w 1928813"/>
              <a:gd name="connsiteY25" fmla="*/ 108255 h 515448"/>
              <a:gd name="connsiteX26" fmla="*/ 1257300 w 1928813"/>
              <a:gd name="connsiteY26" fmla="*/ 141592 h 515448"/>
              <a:gd name="connsiteX27" fmla="*/ 1281113 w 1928813"/>
              <a:gd name="connsiteY27" fmla="*/ 177309 h 515448"/>
              <a:gd name="connsiteX28" fmla="*/ 1312069 w 1928813"/>
              <a:gd name="connsiteY28" fmla="*/ 215411 h 515448"/>
              <a:gd name="connsiteX29" fmla="*/ 1357313 w 1928813"/>
              <a:gd name="connsiteY29" fmla="*/ 272559 h 515448"/>
              <a:gd name="connsiteX30" fmla="*/ 1395413 w 1928813"/>
              <a:gd name="connsiteY30" fmla="*/ 313042 h 515448"/>
              <a:gd name="connsiteX31" fmla="*/ 1426369 w 1928813"/>
              <a:gd name="connsiteY31" fmla="*/ 343998 h 515448"/>
              <a:gd name="connsiteX32" fmla="*/ 1469232 w 1928813"/>
              <a:gd name="connsiteY32" fmla="*/ 379718 h 515448"/>
              <a:gd name="connsiteX33" fmla="*/ 1509712 w 1928813"/>
              <a:gd name="connsiteY33" fmla="*/ 410673 h 515448"/>
              <a:gd name="connsiteX34" fmla="*/ 1557339 w 1928813"/>
              <a:gd name="connsiteY34" fmla="*/ 434486 h 515448"/>
              <a:gd name="connsiteX35" fmla="*/ 1624012 w 1928813"/>
              <a:gd name="connsiteY35" fmla="*/ 463061 h 515448"/>
              <a:gd name="connsiteX36" fmla="*/ 1674019 w 1928813"/>
              <a:gd name="connsiteY36" fmla="*/ 477349 h 515448"/>
              <a:gd name="connsiteX37" fmla="*/ 1743075 w 1928813"/>
              <a:gd name="connsiteY37" fmla="*/ 496398 h 515448"/>
              <a:gd name="connsiteX38" fmla="*/ 1812131 w 1928813"/>
              <a:gd name="connsiteY38" fmla="*/ 508304 h 515448"/>
              <a:gd name="connsiteX39" fmla="*/ 1864519 w 1928813"/>
              <a:gd name="connsiteY39" fmla="*/ 510685 h 515448"/>
              <a:gd name="connsiteX40" fmla="*/ 1928813 w 1928813"/>
              <a:gd name="connsiteY40"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45307 w 1928813"/>
              <a:gd name="connsiteY8" fmla="*/ 272561 h 515448"/>
              <a:gd name="connsiteX9" fmla="*/ 597694 w 1928813"/>
              <a:gd name="connsiteY9" fmla="*/ 301136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38163 w 1928813"/>
              <a:gd name="connsiteY8" fmla="*/ 277323 h 515448"/>
              <a:gd name="connsiteX9" fmla="*/ 597694 w 1928813"/>
              <a:gd name="connsiteY9" fmla="*/ 301136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38163 w 1928813"/>
              <a:gd name="connsiteY8" fmla="*/ 277323 h 515448"/>
              <a:gd name="connsiteX9" fmla="*/ 611982 w 1928813"/>
              <a:gd name="connsiteY9" fmla="*/ 296373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38163 w 1928813"/>
              <a:gd name="connsiteY8" fmla="*/ 277323 h 515448"/>
              <a:gd name="connsiteX9" fmla="*/ 590550 w 1928813"/>
              <a:gd name="connsiteY9" fmla="*/ 308279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38163 w 1928813"/>
              <a:gd name="connsiteY8" fmla="*/ 277323 h 515448"/>
              <a:gd name="connsiteX9" fmla="*/ 573881 w 1928813"/>
              <a:gd name="connsiteY9" fmla="*/ 301135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73881 w 1928813"/>
              <a:gd name="connsiteY9" fmla="*/ 301135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73881 w 1928813"/>
              <a:gd name="connsiteY9" fmla="*/ 301135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73881 w 1928813"/>
              <a:gd name="connsiteY9" fmla="*/ 301135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704850 w 1928813"/>
              <a:gd name="connsiteY10" fmla="*/ 217791 h 515448"/>
              <a:gd name="connsiteX11" fmla="*/ 742951 w 1928813"/>
              <a:gd name="connsiteY11" fmla="*/ 189215 h 515448"/>
              <a:gd name="connsiteX12" fmla="*/ 769144 w 1928813"/>
              <a:gd name="connsiteY12" fmla="*/ 170166 h 515448"/>
              <a:gd name="connsiteX13" fmla="*/ 842962 w 1928813"/>
              <a:gd name="connsiteY13" fmla="*/ 117779 h 515448"/>
              <a:gd name="connsiteX14" fmla="*/ 897730 w 1928813"/>
              <a:gd name="connsiteY14" fmla="*/ 72536 h 515448"/>
              <a:gd name="connsiteX15" fmla="*/ 950118 w 1928813"/>
              <a:gd name="connsiteY15" fmla="*/ 32054 h 515448"/>
              <a:gd name="connsiteX16" fmla="*/ 1004888 w 1928813"/>
              <a:gd name="connsiteY16" fmla="*/ 8242 h 515448"/>
              <a:gd name="connsiteX17" fmla="*/ 1040607 w 1928813"/>
              <a:gd name="connsiteY17" fmla="*/ 1096 h 515448"/>
              <a:gd name="connsiteX18" fmla="*/ 1090613 w 1928813"/>
              <a:gd name="connsiteY18" fmla="*/ 3478 h 515448"/>
              <a:gd name="connsiteX19" fmla="*/ 1135855 w 1928813"/>
              <a:gd name="connsiteY19" fmla="*/ 17767 h 515448"/>
              <a:gd name="connsiteX20" fmla="*/ 1169194 w 1928813"/>
              <a:gd name="connsiteY20" fmla="*/ 39195 h 515448"/>
              <a:gd name="connsiteX21" fmla="*/ 1188244 w 1928813"/>
              <a:gd name="connsiteY21" fmla="*/ 58248 h 515448"/>
              <a:gd name="connsiteX22" fmla="*/ 1207295 w 1928813"/>
              <a:gd name="connsiteY22" fmla="*/ 82060 h 515448"/>
              <a:gd name="connsiteX23" fmla="*/ 1231106 w 1928813"/>
              <a:gd name="connsiteY23" fmla="*/ 108255 h 515448"/>
              <a:gd name="connsiteX24" fmla="*/ 1257300 w 1928813"/>
              <a:gd name="connsiteY24" fmla="*/ 141592 h 515448"/>
              <a:gd name="connsiteX25" fmla="*/ 1281113 w 1928813"/>
              <a:gd name="connsiteY25" fmla="*/ 177309 h 515448"/>
              <a:gd name="connsiteX26" fmla="*/ 1312069 w 1928813"/>
              <a:gd name="connsiteY26" fmla="*/ 215411 h 515448"/>
              <a:gd name="connsiteX27" fmla="*/ 1357313 w 1928813"/>
              <a:gd name="connsiteY27" fmla="*/ 272559 h 515448"/>
              <a:gd name="connsiteX28" fmla="*/ 1395413 w 1928813"/>
              <a:gd name="connsiteY28" fmla="*/ 313042 h 515448"/>
              <a:gd name="connsiteX29" fmla="*/ 1426369 w 1928813"/>
              <a:gd name="connsiteY29" fmla="*/ 343998 h 515448"/>
              <a:gd name="connsiteX30" fmla="*/ 1469232 w 1928813"/>
              <a:gd name="connsiteY30" fmla="*/ 379718 h 515448"/>
              <a:gd name="connsiteX31" fmla="*/ 1509712 w 1928813"/>
              <a:gd name="connsiteY31" fmla="*/ 410673 h 515448"/>
              <a:gd name="connsiteX32" fmla="*/ 1557339 w 1928813"/>
              <a:gd name="connsiteY32" fmla="*/ 434486 h 515448"/>
              <a:gd name="connsiteX33" fmla="*/ 1624012 w 1928813"/>
              <a:gd name="connsiteY33" fmla="*/ 463061 h 515448"/>
              <a:gd name="connsiteX34" fmla="*/ 1674019 w 1928813"/>
              <a:gd name="connsiteY34" fmla="*/ 477349 h 515448"/>
              <a:gd name="connsiteX35" fmla="*/ 1743075 w 1928813"/>
              <a:gd name="connsiteY35" fmla="*/ 496398 h 515448"/>
              <a:gd name="connsiteX36" fmla="*/ 1812131 w 1928813"/>
              <a:gd name="connsiteY36" fmla="*/ 508304 h 515448"/>
              <a:gd name="connsiteX37" fmla="*/ 1864519 w 1928813"/>
              <a:gd name="connsiteY37" fmla="*/ 510685 h 515448"/>
              <a:gd name="connsiteX38" fmla="*/ 1928813 w 1928813"/>
              <a:gd name="connsiteY38"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704850 w 1928813"/>
              <a:gd name="connsiteY10" fmla="*/ 217791 h 515448"/>
              <a:gd name="connsiteX11" fmla="*/ 742951 w 1928813"/>
              <a:gd name="connsiteY11" fmla="*/ 189215 h 515448"/>
              <a:gd name="connsiteX12" fmla="*/ 769144 w 1928813"/>
              <a:gd name="connsiteY12" fmla="*/ 170166 h 515448"/>
              <a:gd name="connsiteX13" fmla="*/ 842962 w 1928813"/>
              <a:gd name="connsiteY13" fmla="*/ 117779 h 515448"/>
              <a:gd name="connsiteX14" fmla="*/ 897730 w 1928813"/>
              <a:gd name="connsiteY14" fmla="*/ 72536 h 515448"/>
              <a:gd name="connsiteX15" fmla="*/ 950118 w 1928813"/>
              <a:gd name="connsiteY15" fmla="*/ 32054 h 515448"/>
              <a:gd name="connsiteX16" fmla="*/ 1004888 w 1928813"/>
              <a:gd name="connsiteY16" fmla="*/ 8242 h 515448"/>
              <a:gd name="connsiteX17" fmla="*/ 1040607 w 1928813"/>
              <a:gd name="connsiteY17" fmla="*/ 1096 h 515448"/>
              <a:gd name="connsiteX18" fmla="*/ 1090613 w 1928813"/>
              <a:gd name="connsiteY18" fmla="*/ 3478 h 515448"/>
              <a:gd name="connsiteX19" fmla="*/ 1135855 w 1928813"/>
              <a:gd name="connsiteY19" fmla="*/ 17767 h 515448"/>
              <a:gd name="connsiteX20" fmla="*/ 1169194 w 1928813"/>
              <a:gd name="connsiteY20" fmla="*/ 39195 h 515448"/>
              <a:gd name="connsiteX21" fmla="*/ 1188244 w 1928813"/>
              <a:gd name="connsiteY21" fmla="*/ 58248 h 515448"/>
              <a:gd name="connsiteX22" fmla="*/ 1207295 w 1928813"/>
              <a:gd name="connsiteY22" fmla="*/ 82060 h 515448"/>
              <a:gd name="connsiteX23" fmla="*/ 1231106 w 1928813"/>
              <a:gd name="connsiteY23" fmla="*/ 108255 h 515448"/>
              <a:gd name="connsiteX24" fmla="*/ 1257300 w 1928813"/>
              <a:gd name="connsiteY24" fmla="*/ 141592 h 515448"/>
              <a:gd name="connsiteX25" fmla="*/ 1281113 w 1928813"/>
              <a:gd name="connsiteY25" fmla="*/ 177309 h 515448"/>
              <a:gd name="connsiteX26" fmla="*/ 1312069 w 1928813"/>
              <a:gd name="connsiteY26" fmla="*/ 215411 h 515448"/>
              <a:gd name="connsiteX27" fmla="*/ 1357313 w 1928813"/>
              <a:gd name="connsiteY27" fmla="*/ 272559 h 515448"/>
              <a:gd name="connsiteX28" fmla="*/ 1395413 w 1928813"/>
              <a:gd name="connsiteY28" fmla="*/ 313042 h 515448"/>
              <a:gd name="connsiteX29" fmla="*/ 1426369 w 1928813"/>
              <a:gd name="connsiteY29" fmla="*/ 343998 h 515448"/>
              <a:gd name="connsiteX30" fmla="*/ 1469232 w 1928813"/>
              <a:gd name="connsiteY30" fmla="*/ 379718 h 515448"/>
              <a:gd name="connsiteX31" fmla="*/ 1509712 w 1928813"/>
              <a:gd name="connsiteY31" fmla="*/ 410673 h 515448"/>
              <a:gd name="connsiteX32" fmla="*/ 1557339 w 1928813"/>
              <a:gd name="connsiteY32" fmla="*/ 434486 h 515448"/>
              <a:gd name="connsiteX33" fmla="*/ 1624012 w 1928813"/>
              <a:gd name="connsiteY33" fmla="*/ 463061 h 515448"/>
              <a:gd name="connsiteX34" fmla="*/ 1674019 w 1928813"/>
              <a:gd name="connsiteY34" fmla="*/ 477349 h 515448"/>
              <a:gd name="connsiteX35" fmla="*/ 1743075 w 1928813"/>
              <a:gd name="connsiteY35" fmla="*/ 496398 h 515448"/>
              <a:gd name="connsiteX36" fmla="*/ 1812131 w 1928813"/>
              <a:gd name="connsiteY36" fmla="*/ 508304 h 515448"/>
              <a:gd name="connsiteX37" fmla="*/ 1864519 w 1928813"/>
              <a:gd name="connsiteY37" fmla="*/ 510685 h 515448"/>
              <a:gd name="connsiteX38" fmla="*/ 1928813 w 1928813"/>
              <a:gd name="connsiteY38"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678657 w 1928813"/>
              <a:gd name="connsiteY10" fmla="*/ 232079 h 515448"/>
              <a:gd name="connsiteX11" fmla="*/ 742951 w 1928813"/>
              <a:gd name="connsiteY11" fmla="*/ 189215 h 515448"/>
              <a:gd name="connsiteX12" fmla="*/ 769144 w 1928813"/>
              <a:gd name="connsiteY12" fmla="*/ 170166 h 515448"/>
              <a:gd name="connsiteX13" fmla="*/ 842962 w 1928813"/>
              <a:gd name="connsiteY13" fmla="*/ 117779 h 515448"/>
              <a:gd name="connsiteX14" fmla="*/ 897730 w 1928813"/>
              <a:gd name="connsiteY14" fmla="*/ 72536 h 515448"/>
              <a:gd name="connsiteX15" fmla="*/ 950118 w 1928813"/>
              <a:gd name="connsiteY15" fmla="*/ 32054 h 515448"/>
              <a:gd name="connsiteX16" fmla="*/ 1004888 w 1928813"/>
              <a:gd name="connsiteY16" fmla="*/ 8242 h 515448"/>
              <a:gd name="connsiteX17" fmla="*/ 1040607 w 1928813"/>
              <a:gd name="connsiteY17" fmla="*/ 1096 h 515448"/>
              <a:gd name="connsiteX18" fmla="*/ 1090613 w 1928813"/>
              <a:gd name="connsiteY18" fmla="*/ 3478 h 515448"/>
              <a:gd name="connsiteX19" fmla="*/ 1135855 w 1928813"/>
              <a:gd name="connsiteY19" fmla="*/ 17767 h 515448"/>
              <a:gd name="connsiteX20" fmla="*/ 1169194 w 1928813"/>
              <a:gd name="connsiteY20" fmla="*/ 39195 h 515448"/>
              <a:gd name="connsiteX21" fmla="*/ 1188244 w 1928813"/>
              <a:gd name="connsiteY21" fmla="*/ 58248 h 515448"/>
              <a:gd name="connsiteX22" fmla="*/ 1207295 w 1928813"/>
              <a:gd name="connsiteY22" fmla="*/ 82060 h 515448"/>
              <a:gd name="connsiteX23" fmla="*/ 1231106 w 1928813"/>
              <a:gd name="connsiteY23" fmla="*/ 108255 h 515448"/>
              <a:gd name="connsiteX24" fmla="*/ 1257300 w 1928813"/>
              <a:gd name="connsiteY24" fmla="*/ 141592 h 515448"/>
              <a:gd name="connsiteX25" fmla="*/ 1281113 w 1928813"/>
              <a:gd name="connsiteY25" fmla="*/ 177309 h 515448"/>
              <a:gd name="connsiteX26" fmla="*/ 1312069 w 1928813"/>
              <a:gd name="connsiteY26" fmla="*/ 215411 h 515448"/>
              <a:gd name="connsiteX27" fmla="*/ 1357313 w 1928813"/>
              <a:gd name="connsiteY27" fmla="*/ 272559 h 515448"/>
              <a:gd name="connsiteX28" fmla="*/ 1395413 w 1928813"/>
              <a:gd name="connsiteY28" fmla="*/ 313042 h 515448"/>
              <a:gd name="connsiteX29" fmla="*/ 1426369 w 1928813"/>
              <a:gd name="connsiteY29" fmla="*/ 343998 h 515448"/>
              <a:gd name="connsiteX30" fmla="*/ 1469232 w 1928813"/>
              <a:gd name="connsiteY30" fmla="*/ 379718 h 515448"/>
              <a:gd name="connsiteX31" fmla="*/ 1509712 w 1928813"/>
              <a:gd name="connsiteY31" fmla="*/ 410673 h 515448"/>
              <a:gd name="connsiteX32" fmla="*/ 1557339 w 1928813"/>
              <a:gd name="connsiteY32" fmla="*/ 434486 h 515448"/>
              <a:gd name="connsiteX33" fmla="*/ 1624012 w 1928813"/>
              <a:gd name="connsiteY33" fmla="*/ 463061 h 515448"/>
              <a:gd name="connsiteX34" fmla="*/ 1674019 w 1928813"/>
              <a:gd name="connsiteY34" fmla="*/ 477349 h 515448"/>
              <a:gd name="connsiteX35" fmla="*/ 1743075 w 1928813"/>
              <a:gd name="connsiteY35" fmla="*/ 496398 h 515448"/>
              <a:gd name="connsiteX36" fmla="*/ 1812131 w 1928813"/>
              <a:gd name="connsiteY36" fmla="*/ 508304 h 515448"/>
              <a:gd name="connsiteX37" fmla="*/ 1864519 w 1928813"/>
              <a:gd name="connsiteY37" fmla="*/ 510685 h 515448"/>
              <a:gd name="connsiteX38" fmla="*/ 1928813 w 1928813"/>
              <a:gd name="connsiteY38"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685801 w 1928813"/>
              <a:gd name="connsiteY10" fmla="*/ 239223 h 515448"/>
              <a:gd name="connsiteX11" fmla="*/ 742951 w 1928813"/>
              <a:gd name="connsiteY11" fmla="*/ 189215 h 515448"/>
              <a:gd name="connsiteX12" fmla="*/ 769144 w 1928813"/>
              <a:gd name="connsiteY12" fmla="*/ 170166 h 515448"/>
              <a:gd name="connsiteX13" fmla="*/ 842962 w 1928813"/>
              <a:gd name="connsiteY13" fmla="*/ 117779 h 515448"/>
              <a:gd name="connsiteX14" fmla="*/ 897730 w 1928813"/>
              <a:gd name="connsiteY14" fmla="*/ 72536 h 515448"/>
              <a:gd name="connsiteX15" fmla="*/ 950118 w 1928813"/>
              <a:gd name="connsiteY15" fmla="*/ 32054 h 515448"/>
              <a:gd name="connsiteX16" fmla="*/ 1004888 w 1928813"/>
              <a:gd name="connsiteY16" fmla="*/ 8242 h 515448"/>
              <a:gd name="connsiteX17" fmla="*/ 1040607 w 1928813"/>
              <a:gd name="connsiteY17" fmla="*/ 1096 h 515448"/>
              <a:gd name="connsiteX18" fmla="*/ 1090613 w 1928813"/>
              <a:gd name="connsiteY18" fmla="*/ 3478 h 515448"/>
              <a:gd name="connsiteX19" fmla="*/ 1135855 w 1928813"/>
              <a:gd name="connsiteY19" fmla="*/ 17767 h 515448"/>
              <a:gd name="connsiteX20" fmla="*/ 1169194 w 1928813"/>
              <a:gd name="connsiteY20" fmla="*/ 39195 h 515448"/>
              <a:gd name="connsiteX21" fmla="*/ 1188244 w 1928813"/>
              <a:gd name="connsiteY21" fmla="*/ 58248 h 515448"/>
              <a:gd name="connsiteX22" fmla="*/ 1207295 w 1928813"/>
              <a:gd name="connsiteY22" fmla="*/ 82060 h 515448"/>
              <a:gd name="connsiteX23" fmla="*/ 1231106 w 1928813"/>
              <a:gd name="connsiteY23" fmla="*/ 108255 h 515448"/>
              <a:gd name="connsiteX24" fmla="*/ 1257300 w 1928813"/>
              <a:gd name="connsiteY24" fmla="*/ 141592 h 515448"/>
              <a:gd name="connsiteX25" fmla="*/ 1281113 w 1928813"/>
              <a:gd name="connsiteY25" fmla="*/ 177309 h 515448"/>
              <a:gd name="connsiteX26" fmla="*/ 1312069 w 1928813"/>
              <a:gd name="connsiteY26" fmla="*/ 215411 h 515448"/>
              <a:gd name="connsiteX27" fmla="*/ 1357313 w 1928813"/>
              <a:gd name="connsiteY27" fmla="*/ 272559 h 515448"/>
              <a:gd name="connsiteX28" fmla="*/ 1395413 w 1928813"/>
              <a:gd name="connsiteY28" fmla="*/ 313042 h 515448"/>
              <a:gd name="connsiteX29" fmla="*/ 1426369 w 1928813"/>
              <a:gd name="connsiteY29" fmla="*/ 343998 h 515448"/>
              <a:gd name="connsiteX30" fmla="*/ 1469232 w 1928813"/>
              <a:gd name="connsiteY30" fmla="*/ 379718 h 515448"/>
              <a:gd name="connsiteX31" fmla="*/ 1509712 w 1928813"/>
              <a:gd name="connsiteY31" fmla="*/ 410673 h 515448"/>
              <a:gd name="connsiteX32" fmla="*/ 1557339 w 1928813"/>
              <a:gd name="connsiteY32" fmla="*/ 434486 h 515448"/>
              <a:gd name="connsiteX33" fmla="*/ 1624012 w 1928813"/>
              <a:gd name="connsiteY33" fmla="*/ 463061 h 515448"/>
              <a:gd name="connsiteX34" fmla="*/ 1674019 w 1928813"/>
              <a:gd name="connsiteY34" fmla="*/ 477349 h 515448"/>
              <a:gd name="connsiteX35" fmla="*/ 1743075 w 1928813"/>
              <a:gd name="connsiteY35" fmla="*/ 496398 h 515448"/>
              <a:gd name="connsiteX36" fmla="*/ 1812131 w 1928813"/>
              <a:gd name="connsiteY36" fmla="*/ 508304 h 515448"/>
              <a:gd name="connsiteX37" fmla="*/ 1864519 w 1928813"/>
              <a:gd name="connsiteY37" fmla="*/ 510685 h 515448"/>
              <a:gd name="connsiteX38" fmla="*/ 1928813 w 1928813"/>
              <a:gd name="connsiteY38"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685801 w 1928813"/>
              <a:gd name="connsiteY10" fmla="*/ 239223 h 515448"/>
              <a:gd name="connsiteX11" fmla="*/ 742951 w 1928813"/>
              <a:gd name="connsiteY11" fmla="*/ 189215 h 515448"/>
              <a:gd name="connsiteX12" fmla="*/ 842962 w 1928813"/>
              <a:gd name="connsiteY12" fmla="*/ 117779 h 515448"/>
              <a:gd name="connsiteX13" fmla="*/ 897730 w 1928813"/>
              <a:gd name="connsiteY13" fmla="*/ 72536 h 515448"/>
              <a:gd name="connsiteX14" fmla="*/ 950118 w 1928813"/>
              <a:gd name="connsiteY14" fmla="*/ 32054 h 515448"/>
              <a:gd name="connsiteX15" fmla="*/ 1004888 w 1928813"/>
              <a:gd name="connsiteY15" fmla="*/ 8242 h 515448"/>
              <a:gd name="connsiteX16" fmla="*/ 1040607 w 1928813"/>
              <a:gd name="connsiteY16" fmla="*/ 1096 h 515448"/>
              <a:gd name="connsiteX17" fmla="*/ 1090613 w 1928813"/>
              <a:gd name="connsiteY17" fmla="*/ 3478 h 515448"/>
              <a:gd name="connsiteX18" fmla="*/ 1135855 w 1928813"/>
              <a:gd name="connsiteY18" fmla="*/ 17767 h 515448"/>
              <a:gd name="connsiteX19" fmla="*/ 1169194 w 1928813"/>
              <a:gd name="connsiteY19" fmla="*/ 39195 h 515448"/>
              <a:gd name="connsiteX20" fmla="*/ 1188244 w 1928813"/>
              <a:gd name="connsiteY20" fmla="*/ 58248 h 515448"/>
              <a:gd name="connsiteX21" fmla="*/ 1207295 w 1928813"/>
              <a:gd name="connsiteY21" fmla="*/ 82060 h 515448"/>
              <a:gd name="connsiteX22" fmla="*/ 1231106 w 1928813"/>
              <a:gd name="connsiteY22" fmla="*/ 108255 h 515448"/>
              <a:gd name="connsiteX23" fmla="*/ 1257300 w 1928813"/>
              <a:gd name="connsiteY23" fmla="*/ 141592 h 515448"/>
              <a:gd name="connsiteX24" fmla="*/ 1281113 w 1928813"/>
              <a:gd name="connsiteY24" fmla="*/ 177309 h 515448"/>
              <a:gd name="connsiteX25" fmla="*/ 1312069 w 1928813"/>
              <a:gd name="connsiteY25" fmla="*/ 215411 h 515448"/>
              <a:gd name="connsiteX26" fmla="*/ 1357313 w 1928813"/>
              <a:gd name="connsiteY26" fmla="*/ 272559 h 515448"/>
              <a:gd name="connsiteX27" fmla="*/ 1395413 w 1928813"/>
              <a:gd name="connsiteY27" fmla="*/ 313042 h 515448"/>
              <a:gd name="connsiteX28" fmla="*/ 1426369 w 1928813"/>
              <a:gd name="connsiteY28" fmla="*/ 343998 h 515448"/>
              <a:gd name="connsiteX29" fmla="*/ 1469232 w 1928813"/>
              <a:gd name="connsiteY29" fmla="*/ 379718 h 515448"/>
              <a:gd name="connsiteX30" fmla="*/ 1509712 w 1928813"/>
              <a:gd name="connsiteY30" fmla="*/ 410673 h 515448"/>
              <a:gd name="connsiteX31" fmla="*/ 1557339 w 1928813"/>
              <a:gd name="connsiteY31" fmla="*/ 434486 h 515448"/>
              <a:gd name="connsiteX32" fmla="*/ 1624012 w 1928813"/>
              <a:gd name="connsiteY32" fmla="*/ 463061 h 515448"/>
              <a:gd name="connsiteX33" fmla="*/ 1674019 w 1928813"/>
              <a:gd name="connsiteY33" fmla="*/ 477349 h 515448"/>
              <a:gd name="connsiteX34" fmla="*/ 1743075 w 1928813"/>
              <a:gd name="connsiteY34" fmla="*/ 496398 h 515448"/>
              <a:gd name="connsiteX35" fmla="*/ 1812131 w 1928813"/>
              <a:gd name="connsiteY35" fmla="*/ 508304 h 515448"/>
              <a:gd name="connsiteX36" fmla="*/ 1864519 w 1928813"/>
              <a:gd name="connsiteY36" fmla="*/ 510685 h 515448"/>
              <a:gd name="connsiteX37" fmla="*/ 1928813 w 1928813"/>
              <a:gd name="connsiteY37"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685801 w 1928813"/>
              <a:gd name="connsiteY10" fmla="*/ 239223 h 515448"/>
              <a:gd name="connsiteX11" fmla="*/ 781051 w 1928813"/>
              <a:gd name="connsiteY11" fmla="*/ 170165 h 515448"/>
              <a:gd name="connsiteX12" fmla="*/ 842962 w 1928813"/>
              <a:gd name="connsiteY12" fmla="*/ 117779 h 515448"/>
              <a:gd name="connsiteX13" fmla="*/ 897730 w 1928813"/>
              <a:gd name="connsiteY13" fmla="*/ 72536 h 515448"/>
              <a:gd name="connsiteX14" fmla="*/ 950118 w 1928813"/>
              <a:gd name="connsiteY14" fmla="*/ 32054 h 515448"/>
              <a:gd name="connsiteX15" fmla="*/ 1004888 w 1928813"/>
              <a:gd name="connsiteY15" fmla="*/ 8242 h 515448"/>
              <a:gd name="connsiteX16" fmla="*/ 1040607 w 1928813"/>
              <a:gd name="connsiteY16" fmla="*/ 1096 h 515448"/>
              <a:gd name="connsiteX17" fmla="*/ 1090613 w 1928813"/>
              <a:gd name="connsiteY17" fmla="*/ 3478 h 515448"/>
              <a:gd name="connsiteX18" fmla="*/ 1135855 w 1928813"/>
              <a:gd name="connsiteY18" fmla="*/ 17767 h 515448"/>
              <a:gd name="connsiteX19" fmla="*/ 1169194 w 1928813"/>
              <a:gd name="connsiteY19" fmla="*/ 39195 h 515448"/>
              <a:gd name="connsiteX20" fmla="*/ 1188244 w 1928813"/>
              <a:gd name="connsiteY20" fmla="*/ 58248 h 515448"/>
              <a:gd name="connsiteX21" fmla="*/ 1207295 w 1928813"/>
              <a:gd name="connsiteY21" fmla="*/ 82060 h 515448"/>
              <a:gd name="connsiteX22" fmla="*/ 1231106 w 1928813"/>
              <a:gd name="connsiteY22" fmla="*/ 108255 h 515448"/>
              <a:gd name="connsiteX23" fmla="*/ 1257300 w 1928813"/>
              <a:gd name="connsiteY23" fmla="*/ 141592 h 515448"/>
              <a:gd name="connsiteX24" fmla="*/ 1281113 w 1928813"/>
              <a:gd name="connsiteY24" fmla="*/ 177309 h 515448"/>
              <a:gd name="connsiteX25" fmla="*/ 1312069 w 1928813"/>
              <a:gd name="connsiteY25" fmla="*/ 215411 h 515448"/>
              <a:gd name="connsiteX26" fmla="*/ 1357313 w 1928813"/>
              <a:gd name="connsiteY26" fmla="*/ 272559 h 515448"/>
              <a:gd name="connsiteX27" fmla="*/ 1395413 w 1928813"/>
              <a:gd name="connsiteY27" fmla="*/ 313042 h 515448"/>
              <a:gd name="connsiteX28" fmla="*/ 1426369 w 1928813"/>
              <a:gd name="connsiteY28" fmla="*/ 343998 h 515448"/>
              <a:gd name="connsiteX29" fmla="*/ 1469232 w 1928813"/>
              <a:gd name="connsiteY29" fmla="*/ 379718 h 515448"/>
              <a:gd name="connsiteX30" fmla="*/ 1509712 w 1928813"/>
              <a:gd name="connsiteY30" fmla="*/ 410673 h 515448"/>
              <a:gd name="connsiteX31" fmla="*/ 1557339 w 1928813"/>
              <a:gd name="connsiteY31" fmla="*/ 434486 h 515448"/>
              <a:gd name="connsiteX32" fmla="*/ 1624012 w 1928813"/>
              <a:gd name="connsiteY32" fmla="*/ 463061 h 515448"/>
              <a:gd name="connsiteX33" fmla="*/ 1674019 w 1928813"/>
              <a:gd name="connsiteY33" fmla="*/ 477349 h 515448"/>
              <a:gd name="connsiteX34" fmla="*/ 1743075 w 1928813"/>
              <a:gd name="connsiteY34" fmla="*/ 496398 h 515448"/>
              <a:gd name="connsiteX35" fmla="*/ 1812131 w 1928813"/>
              <a:gd name="connsiteY35" fmla="*/ 508304 h 515448"/>
              <a:gd name="connsiteX36" fmla="*/ 1864519 w 1928813"/>
              <a:gd name="connsiteY36" fmla="*/ 510685 h 515448"/>
              <a:gd name="connsiteX37" fmla="*/ 1928813 w 1928813"/>
              <a:gd name="connsiteY37"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685801 w 1928813"/>
              <a:gd name="connsiteY10" fmla="*/ 239223 h 515448"/>
              <a:gd name="connsiteX11" fmla="*/ 781051 w 1928813"/>
              <a:gd name="connsiteY11" fmla="*/ 170165 h 515448"/>
              <a:gd name="connsiteX12" fmla="*/ 842962 w 1928813"/>
              <a:gd name="connsiteY12" fmla="*/ 117779 h 515448"/>
              <a:gd name="connsiteX13" fmla="*/ 897730 w 1928813"/>
              <a:gd name="connsiteY13" fmla="*/ 72536 h 515448"/>
              <a:gd name="connsiteX14" fmla="*/ 950118 w 1928813"/>
              <a:gd name="connsiteY14" fmla="*/ 32054 h 515448"/>
              <a:gd name="connsiteX15" fmla="*/ 1040607 w 1928813"/>
              <a:gd name="connsiteY15" fmla="*/ 1096 h 515448"/>
              <a:gd name="connsiteX16" fmla="*/ 1090613 w 1928813"/>
              <a:gd name="connsiteY16" fmla="*/ 3478 h 515448"/>
              <a:gd name="connsiteX17" fmla="*/ 1135855 w 1928813"/>
              <a:gd name="connsiteY17" fmla="*/ 17767 h 515448"/>
              <a:gd name="connsiteX18" fmla="*/ 1169194 w 1928813"/>
              <a:gd name="connsiteY18" fmla="*/ 39195 h 515448"/>
              <a:gd name="connsiteX19" fmla="*/ 1188244 w 1928813"/>
              <a:gd name="connsiteY19" fmla="*/ 58248 h 515448"/>
              <a:gd name="connsiteX20" fmla="*/ 1207295 w 1928813"/>
              <a:gd name="connsiteY20" fmla="*/ 82060 h 515448"/>
              <a:gd name="connsiteX21" fmla="*/ 1231106 w 1928813"/>
              <a:gd name="connsiteY21" fmla="*/ 108255 h 515448"/>
              <a:gd name="connsiteX22" fmla="*/ 1257300 w 1928813"/>
              <a:gd name="connsiteY22" fmla="*/ 141592 h 515448"/>
              <a:gd name="connsiteX23" fmla="*/ 1281113 w 1928813"/>
              <a:gd name="connsiteY23" fmla="*/ 177309 h 515448"/>
              <a:gd name="connsiteX24" fmla="*/ 1312069 w 1928813"/>
              <a:gd name="connsiteY24" fmla="*/ 215411 h 515448"/>
              <a:gd name="connsiteX25" fmla="*/ 1357313 w 1928813"/>
              <a:gd name="connsiteY25" fmla="*/ 272559 h 515448"/>
              <a:gd name="connsiteX26" fmla="*/ 1395413 w 1928813"/>
              <a:gd name="connsiteY26" fmla="*/ 313042 h 515448"/>
              <a:gd name="connsiteX27" fmla="*/ 1426369 w 1928813"/>
              <a:gd name="connsiteY27" fmla="*/ 343998 h 515448"/>
              <a:gd name="connsiteX28" fmla="*/ 1469232 w 1928813"/>
              <a:gd name="connsiteY28" fmla="*/ 379718 h 515448"/>
              <a:gd name="connsiteX29" fmla="*/ 1509712 w 1928813"/>
              <a:gd name="connsiteY29" fmla="*/ 410673 h 515448"/>
              <a:gd name="connsiteX30" fmla="*/ 1557339 w 1928813"/>
              <a:gd name="connsiteY30" fmla="*/ 434486 h 515448"/>
              <a:gd name="connsiteX31" fmla="*/ 1624012 w 1928813"/>
              <a:gd name="connsiteY31" fmla="*/ 463061 h 515448"/>
              <a:gd name="connsiteX32" fmla="*/ 1674019 w 1928813"/>
              <a:gd name="connsiteY32" fmla="*/ 477349 h 515448"/>
              <a:gd name="connsiteX33" fmla="*/ 1743075 w 1928813"/>
              <a:gd name="connsiteY33" fmla="*/ 496398 h 515448"/>
              <a:gd name="connsiteX34" fmla="*/ 1812131 w 1928813"/>
              <a:gd name="connsiteY34" fmla="*/ 508304 h 515448"/>
              <a:gd name="connsiteX35" fmla="*/ 1864519 w 1928813"/>
              <a:gd name="connsiteY35" fmla="*/ 510685 h 515448"/>
              <a:gd name="connsiteX36" fmla="*/ 1928813 w 1928813"/>
              <a:gd name="connsiteY36" fmla="*/ 515448 h 515448"/>
              <a:gd name="connsiteX0" fmla="*/ 0 w 1928813"/>
              <a:gd name="connsiteY0" fmla="*/ 297952 h 514646"/>
              <a:gd name="connsiteX1" fmla="*/ 83344 w 1928813"/>
              <a:gd name="connsiteY1" fmla="*/ 300334 h 514646"/>
              <a:gd name="connsiteX2" fmla="*/ 123825 w 1928813"/>
              <a:gd name="connsiteY2" fmla="*/ 300334 h 514646"/>
              <a:gd name="connsiteX3" fmla="*/ 209550 w 1928813"/>
              <a:gd name="connsiteY3" fmla="*/ 295571 h 514646"/>
              <a:gd name="connsiteX4" fmla="*/ 290513 w 1928813"/>
              <a:gd name="connsiteY4" fmla="*/ 281284 h 514646"/>
              <a:gd name="connsiteX5" fmla="*/ 366713 w 1928813"/>
              <a:gd name="connsiteY5" fmla="*/ 262234 h 514646"/>
              <a:gd name="connsiteX6" fmla="*/ 402432 w 1928813"/>
              <a:gd name="connsiteY6" fmla="*/ 252709 h 514646"/>
              <a:gd name="connsiteX7" fmla="*/ 469106 w 1928813"/>
              <a:gd name="connsiteY7" fmla="*/ 252709 h 514646"/>
              <a:gd name="connsiteX8" fmla="*/ 519113 w 1928813"/>
              <a:gd name="connsiteY8" fmla="*/ 276521 h 514646"/>
              <a:gd name="connsiteX9" fmla="*/ 583406 w 1928813"/>
              <a:gd name="connsiteY9" fmla="*/ 293189 h 514646"/>
              <a:gd name="connsiteX10" fmla="*/ 685801 w 1928813"/>
              <a:gd name="connsiteY10" fmla="*/ 238421 h 514646"/>
              <a:gd name="connsiteX11" fmla="*/ 781051 w 1928813"/>
              <a:gd name="connsiteY11" fmla="*/ 169363 h 514646"/>
              <a:gd name="connsiteX12" fmla="*/ 842962 w 1928813"/>
              <a:gd name="connsiteY12" fmla="*/ 116977 h 514646"/>
              <a:gd name="connsiteX13" fmla="*/ 897730 w 1928813"/>
              <a:gd name="connsiteY13" fmla="*/ 71734 h 514646"/>
              <a:gd name="connsiteX14" fmla="*/ 950118 w 1928813"/>
              <a:gd name="connsiteY14" fmla="*/ 31252 h 514646"/>
              <a:gd name="connsiteX15" fmla="*/ 1040607 w 1928813"/>
              <a:gd name="connsiteY15" fmla="*/ 294 h 514646"/>
              <a:gd name="connsiteX16" fmla="*/ 1135855 w 1928813"/>
              <a:gd name="connsiteY16" fmla="*/ 16965 h 514646"/>
              <a:gd name="connsiteX17" fmla="*/ 1169194 w 1928813"/>
              <a:gd name="connsiteY17" fmla="*/ 38393 h 514646"/>
              <a:gd name="connsiteX18" fmla="*/ 1188244 w 1928813"/>
              <a:gd name="connsiteY18" fmla="*/ 57446 h 514646"/>
              <a:gd name="connsiteX19" fmla="*/ 1207295 w 1928813"/>
              <a:gd name="connsiteY19" fmla="*/ 81258 h 514646"/>
              <a:gd name="connsiteX20" fmla="*/ 1231106 w 1928813"/>
              <a:gd name="connsiteY20" fmla="*/ 107453 h 514646"/>
              <a:gd name="connsiteX21" fmla="*/ 1257300 w 1928813"/>
              <a:gd name="connsiteY21" fmla="*/ 140790 h 514646"/>
              <a:gd name="connsiteX22" fmla="*/ 1281113 w 1928813"/>
              <a:gd name="connsiteY22" fmla="*/ 176507 h 514646"/>
              <a:gd name="connsiteX23" fmla="*/ 1312069 w 1928813"/>
              <a:gd name="connsiteY23" fmla="*/ 214609 h 514646"/>
              <a:gd name="connsiteX24" fmla="*/ 1357313 w 1928813"/>
              <a:gd name="connsiteY24" fmla="*/ 271757 h 514646"/>
              <a:gd name="connsiteX25" fmla="*/ 1395413 w 1928813"/>
              <a:gd name="connsiteY25" fmla="*/ 312240 h 514646"/>
              <a:gd name="connsiteX26" fmla="*/ 1426369 w 1928813"/>
              <a:gd name="connsiteY26" fmla="*/ 343196 h 514646"/>
              <a:gd name="connsiteX27" fmla="*/ 1469232 w 1928813"/>
              <a:gd name="connsiteY27" fmla="*/ 378916 h 514646"/>
              <a:gd name="connsiteX28" fmla="*/ 1509712 w 1928813"/>
              <a:gd name="connsiteY28" fmla="*/ 409871 h 514646"/>
              <a:gd name="connsiteX29" fmla="*/ 1557339 w 1928813"/>
              <a:gd name="connsiteY29" fmla="*/ 433684 h 514646"/>
              <a:gd name="connsiteX30" fmla="*/ 1624012 w 1928813"/>
              <a:gd name="connsiteY30" fmla="*/ 462259 h 514646"/>
              <a:gd name="connsiteX31" fmla="*/ 1674019 w 1928813"/>
              <a:gd name="connsiteY31" fmla="*/ 476547 h 514646"/>
              <a:gd name="connsiteX32" fmla="*/ 1743075 w 1928813"/>
              <a:gd name="connsiteY32" fmla="*/ 495596 h 514646"/>
              <a:gd name="connsiteX33" fmla="*/ 1812131 w 1928813"/>
              <a:gd name="connsiteY33" fmla="*/ 507502 h 514646"/>
              <a:gd name="connsiteX34" fmla="*/ 1864519 w 1928813"/>
              <a:gd name="connsiteY34" fmla="*/ 509883 h 514646"/>
              <a:gd name="connsiteX35" fmla="*/ 1928813 w 1928813"/>
              <a:gd name="connsiteY35" fmla="*/ 514646 h 514646"/>
              <a:gd name="connsiteX0" fmla="*/ 0 w 1928813"/>
              <a:gd name="connsiteY0" fmla="*/ 297952 h 514646"/>
              <a:gd name="connsiteX1" fmla="*/ 83344 w 1928813"/>
              <a:gd name="connsiteY1" fmla="*/ 300334 h 514646"/>
              <a:gd name="connsiteX2" fmla="*/ 123825 w 1928813"/>
              <a:gd name="connsiteY2" fmla="*/ 300334 h 514646"/>
              <a:gd name="connsiteX3" fmla="*/ 209550 w 1928813"/>
              <a:gd name="connsiteY3" fmla="*/ 295571 h 514646"/>
              <a:gd name="connsiteX4" fmla="*/ 290513 w 1928813"/>
              <a:gd name="connsiteY4" fmla="*/ 281284 h 514646"/>
              <a:gd name="connsiteX5" fmla="*/ 366713 w 1928813"/>
              <a:gd name="connsiteY5" fmla="*/ 262234 h 514646"/>
              <a:gd name="connsiteX6" fmla="*/ 402432 w 1928813"/>
              <a:gd name="connsiteY6" fmla="*/ 252709 h 514646"/>
              <a:gd name="connsiteX7" fmla="*/ 469106 w 1928813"/>
              <a:gd name="connsiteY7" fmla="*/ 252709 h 514646"/>
              <a:gd name="connsiteX8" fmla="*/ 519113 w 1928813"/>
              <a:gd name="connsiteY8" fmla="*/ 276521 h 514646"/>
              <a:gd name="connsiteX9" fmla="*/ 583406 w 1928813"/>
              <a:gd name="connsiteY9" fmla="*/ 293189 h 514646"/>
              <a:gd name="connsiteX10" fmla="*/ 685801 w 1928813"/>
              <a:gd name="connsiteY10" fmla="*/ 238421 h 514646"/>
              <a:gd name="connsiteX11" fmla="*/ 781051 w 1928813"/>
              <a:gd name="connsiteY11" fmla="*/ 169363 h 514646"/>
              <a:gd name="connsiteX12" fmla="*/ 842962 w 1928813"/>
              <a:gd name="connsiteY12" fmla="*/ 116977 h 514646"/>
              <a:gd name="connsiteX13" fmla="*/ 897730 w 1928813"/>
              <a:gd name="connsiteY13" fmla="*/ 71734 h 514646"/>
              <a:gd name="connsiteX14" fmla="*/ 950118 w 1928813"/>
              <a:gd name="connsiteY14" fmla="*/ 31252 h 514646"/>
              <a:gd name="connsiteX15" fmla="*/ 1040607 w 1928813"/>
              <a:gd name="connsiteY15" fmla="*/ 294 h 514646"/>
              <a:gd name="connsiteX16" fmla="*/ 1135855 w 1928813"/>
              <a:gd name="connsiteY16" fmla="*/ 16965 h 514646"/>
              <a:gd name="connsiteX17" fmla="*/ 1169194 w 1928813"/>
              <a:gd name="connsiteY17" fmla="*/ 38393 h 514646"/>
              <a:gd name="connsiteX18" fmla="*/ 1188244 w 1928813"/>
              <a:gd name="connsiteY18" fmla="*/ 57446 h 514646"/>
              <a:gd name="connsiteX19" fmla="*/ 1207295 w 1928813"/>
              <a:gd name="connsiteY19" fmla="*/ 81258 h 514646"/>
              <a:gd name="connsiteX20" fmla="*/ 1231106 w 1928813"/>
              <a:gd name="connsiteY20" fmla="*/ 107453 h 514646"/>
              <a:gd name="connsiteX21" fmla="*/ 1257300 w 1928813"/>
              <a:gd name="connsiteY21" fmla="*/ 140790 h 514646"/>
              <a:gd name="connsiteX22" fmla="*/ 1281113 w 1928813"/>
              <a:gd name="connsiteY22" fmla="*/ 176507 h 514646"/>
              <a:gd name="connsiteX23" fmla="*/ 1312069 w 1928813"/>
              <a:gd name="connsiteY23" fmla="*/ 214609 h 514646"/>
              <a:gd name="connsiteX24" fmla="*/ 1357313 w 1928813"/>
              <a:gd name="connsiteY24" fmla="*/ 271757 h 514646"/>
              <a:gd name="connsiteX25" fmla="*/ 1395413 w 1928813"/>
              <a:gd name="connsiteY25" fmla="*/ 312240 h 514646"/>
              <a:gd name="connsiteX26" fmla="*/ 1426369 w 1928813"/>
              <a:gd name="connsiteY26" fmla="*/ 343196 h 514646"/>
              <a:gd name="connsiteX27" fmla="*/ 1469232 w 1928813"/>
              <a:gd name="connsiteY27" fmla="*/ 378916 h 514646"/>
              <a:gd name="connsiteX28" fmla="*/ 1509712 w 1928813"/>
              <a:gd name="connsiteY28" fmla="*/ 409871 h 514646"/>
              <a:gd name="connsiteX29" fmla="*/ 1557339 w 1928813"/>
              <a:gd name="connsiteY29" fmla="*/ 433684 h 514646"/>
              <a:gd name="connsiteX30" fmla="*/ 1624012 w 1928813"/>
              <a:gd name="connsiteY30" fmla="*/ 462259 h 514646"/>
              <a:gd name="connsiteX31" fmla="*/ 1674019 w 1928813"/>
              <a:gd name="connsiteY31" fmla="*/ 476547 h 514646"/>
              <a:gd name="connsiteX32" fmla="*/ 1743075 w 1928813"/>
              <a:gd name="connsiteY32" fmla="*/ 495596 h 514646"/>
              <a:gd name="connsiteX33" fmla="*/ 1812131 w 1928813"/>
              <a:gd name="connsiteY33" fmla="*/ 507502 h 514646"/>
              <a:gd name="connsiteX34" fmla="*/ 1864519 w 1928813"/>
              <a:gd name="connsiteY34" fmla="*/ 509883 h 514646"/>
              <a:gd name="connsiteX35" fmla="*/ 1928813 w 1928813"/>
              <a:gd name="connsiteY35" fmla="*/ 514646 h 514646"/>
              <a:gd name="connsiteX0" fmla="*/ 0 w 1928813"/>
              <a:gd name="connsiteY0" fmla="*/ 297952 h 514646"/>
              <a:gd name="connsiteX1" fmla="*/ 83344 w 1928813"/>
              <a:gd name="connsiteY1" fmla="*/ 300334 h 514646"/>
              <a:gd name="connsiteX2" fmla="*/ 123825 w 1928813"/>
              <a:gd name="connsiteY2" fmla="*/ 300334 h 514646"/>
              <a:gd name="connsiteX3" fmla="*/ 209550 w 1928813"/>
              <a:gd name="connsiteY3" fmla="*/ 295571 h 514646"/>
              <a:gd name="connsiteX4" fmla="*/ 290513 w 1928813"/>
              <a:gd name="connsiteY4" fmla="*/ 281284 h 514646"/>
              <a:gd name="connsiteX5" fmla="*/ 366713 w 1928813"/>
              <a:gd name="connsiteY5" fmla="*/ 262234 h 514646"/>
              <a:gd name="connsiteX6" fmla="*/ 402432 w 1928813"/>
              <a:gd name="connsiteY6" fmla="*/ 252709 h 514646"/>
              <a:gd name="connsiteX7" fmla="*/ 469106 w 1928813"/>
              <a:gd name="connsiteY7" fmla="*/ 252709 h 514646"/>
              <a:gd name="connsiteX8" fmla="*/ 519113 w 1928813"/>
              <a:gd name="connsiteY8" fmla="*/ 276521 h 514646"/>
              <a:gd name="connsiteX9" fmla="*/ 583406 w 1928813"/>
              <a:gd name="connsiteY9" fmla="*/ 293189 h 514646"/>
              <a:gd name="connsiteX10" fmla="*/ 685801 w 1928813"/>
              <a:gd name="connsiteY10" fmla="*/ 238421 h 514646"/>
              <a:gd name="connsiteX11" fmla="*/ 781051 w 1928813"/>
              <a:gd name="connsiteY11" fmla="*/ 169363 h 514646"/>
              <a:gd name="connsiteX12" fmla="*/ 842962 w 1928813"/>
              <a:gd name="connsiteY12" fmla="*/ 116977 h 514646"/>
              <a:gd name="connsiteX13" fmla="*/ 897730 w 1928813"/>
              <a:gd name="connsiteY13" fmla="*/ 71734 h 514646"/>
              <a:gd name="connsiteX14" fmla="*/ 950118 w 1928813"/>
              <a:gd name="connsiteY14" fmla="*/ 31252 h 514646"/>
              <a:gd name="connsiteX15" fmla="*/ 1040607 w 1928813"/>
              <a:gd name="connsiteY15" fmla="*/ 294 h 514646"/>
              <a:gd name="connsiteX16" fmla="*/ 1135855 w 1928813"/>
              <a:gd name="connsiteY16" fmla="*/ 16965 h 514646"/>
              <a:gd name="connsiteX17" fmla="*/ 1169194 w 1928813"/>
              <a:gd name="connsiteY17" fmla="*/ 38393 h 514646"/>
              <a:gd name="connsiteX18" fmla="*/ 1207295 w 1928813"/>
              <a:gd name="connsiteY18" fmla="*/ 81258 h 514646"/>
              <a:gd name="connsiteX19" fmla="*/ 1231106 w 1928813"/>
              <a:gd name="connsiteY19" fmla="*/ 107453 h 514646"/>
              <a:gd name="connsiteX20" fmla="*/ 1257300 w 1928813"/>
              <a:gd name="connsiteY20" fmla="*/ 140790 h 514646"/>
              <a:gd name="connsiteX21" fmla="*/ 1281113 w 1928813"/>
              <a:gd name="connsiteY21" fmla="*/ 176507 h 514646"/>
              <a:gd name="connsiteX22" fmla="*/ 1312069 w 1928813"/>
              <a:gd name="connsiteY22" fmla="*/ 214609 h 514646"/>
              <a:gd name="connsiteX23" fmla="*/ 1357313 w 1928813"/>
              <a:gd name="connsiteY23" fmla="*/ 271757 h 514646"/>
              <a:gd name="connsiteX24" fmla="*/ 1395413 w 1928813"/>
              <a:gd name="connsiteY24" fmla="*/ 312240 h 514646"/>
              <a:gd name="connsiteX25" fmla="*/ 1426369 w 1928813"/>
              <a:gd name="connsiteY25" fmla="*/ 343196 h 514646"/>
              <a:gd name="connsiteX26" fmla="*/ 1469232 w 1928813"/>
              <a:gd name="connsiteY26" fmla="*/ 378916 h 514646"/>
              <a:gd name="connsiteX27" fmla="*/ 1509712 w 1928813"/>
              <a:gd name="connsiteY27" fmla="*/ 409871 h 514646"/>
              <a:gd name="connsiteX28" fmla="*/ 1557339 w 1928813"/>
              <a:gd name="connsiteY28" fmla="*/ 433684 h 514646"/>
              <a:gd name="connsiteX29" fmla="*/ 1624012 w 1928813"/>
              <a:gd name="connsiteY29" fmla="*/ 462259 h 514646"/>
              <a:gd name="connsiteX30" fmla="*/ 1674019 w 1928813"/>
              <a:gd name="connsiteY30" fmla="*/ 476547 h 514646"/>
              <a:gd name="connsiteX31" fmla="*/ 1743075 w 1928813"/>
              <a:gd name="connsiteY31" fmla="*/ 495596 h 514646"/>
              <a:gd name="connsiteX32" fmla="*/ 1812131 w 1928813"/>
              <a:gd name="connsiteY32" fmla="*/ 507502 h 514646"/>
              <a:gd name="connsiteX33" fmla="*/ 1864519 w 1928813"/>
              <a:gd name="connsiteY33" fmla="*/ 509883 h 514646"/>
              <a:gd name="connsiteX34" fmla="*/ 1928813 w 1928813"/>
              <a:gd name="connsiteY34" fmla="*/ 514646 h 514646"/>
              <a:gd name="connsiteX0" fmla="*/ 0 w 1928813"/>
              <a:gd name="connsiteY0" fmla="*/ 297952 h 514646"/>
              <a:gd name="connsiteX1" fmla="*/ 83344 w 1928813"/>
              <a:gd name="connsiteY1" fmla="*/ 300334 h 514646"/>
              <a:gd name="connsiteX2" fmla="*/ 123825 w 1928813"/>
              <a:gd name="connsiteY2" fmla="*/ 300334 h 514646"/>
              <a:gd name="connsiteX3" fmla="*/ 209550 w 1928813"/>
              <a:gd name="connsiteY3" fmla="*/ 295571 h 514646"/>
              <a:gd name="connsiteX4" fmla="*/ 290513 w 1928813"/>
              <a:gd name="connsiteY4" fmla="*/ 281284 h 514646"/>
              <a:gd name="connsiteX5" fmla="*/ 366713 w 1928813"/>
              <a:gd name="connsiteY5" fmla="*/ 262234 h 514646"/>
              <a:gd name="connsiteX6" fmla="*/ 402432 w 1928813"/>
              <a:gd name="connsiteY6" fmla="*/ 252709 h 514646"/>
              <a:gd name="connsiteX7" fmla="*/ 469106 w 1928813"/>
              <a:gd name="connsiteY7" fmla="*/ 252709 h 514646"/>
              <a:gd name="connsiteX8" fmla="*/ 519113 w 1928813"/>
              <a:gd name="connsiteY8" fmla="*/ 276521 h 514646"/>
              <a:gd name="connsiteX9" fmla="*/ 583406 w 1928813"/>
              <a:gd name="connsiteY9" fmla="*/ 293189 h 514646"/>
              <a:gd name="connsiteX10" fmla="*/ 685801 w 1928813"/>
              <a:gd name="connsiteY10" fmla="*/ 238421 h 514646"/>
              <a:gd name="connsiteX11" fmla="*/ 781051 w 1928813"/>
              <a:gd name="connsiteY11" fmla="*/ 169363 h 514646"/>
              <a:gd name="connsiteX12" fmla="*/ 842962 w 1928813"/>
              <a:gd name="connsiteY12" fmla="*/ 116977 h 514646"/>
              <a:gd name="connsiteX13" fmla="*/ 897730 w 1928813"/>
              <a:gd name="connsiteY13" fmla="*/ 71734 h 514646"/>
              <a:gd name="connsiteX14" fmla="*/ 950118 w 1928813"/>
              <a:gd name="connsiteY14" fmla="*/ 31252 h 514646"/>
              <a:gd name="connsiteX15" fmla="*/ 1040607 w 1928813"/>
              <a:gd name="connsiteY15" fmla="*/ 294 h 514646"/>
              <a:gd name="connsiteX16" fmla="*/ 1135855 w 1928813"/>
              <a:gd name="connsiteY16" fmla="*/ 16965 h 514646"/>
              <a:gd name="connsiteX17" fmla="*/ 1169194 w 1928813"/>
              <a:gd name="connsiteY17" fmla="*/ 38393 h 514646"/>
              <a:gd name="connsiteX18" fmla="*/ 1207295 w 1928813"/>
              <a:gd name="connsiteY18" fmla="*/ 81258 h 514646"/>
              <a:gd name="connsiteX19" fmla="*/ 1257300 w 1928813"/>
              <a:gd name="connsiteY19" fmla="*/ 140790 h 514646"/>
              <a:gd name="connsiteX20" fmla="*/ 1281113 w 1928813"/>
              <a:gd name="connsiteY20" fmla="*/ 176507 h 514646"/>
              <a:gd name="connsiteX21" fmla="*/ 1312069 w 1928813"/>
              <a:gd name="connsiteY21" fmla="*/ 214609 h 514646"/>
              <a:gd name="connsiteX22" fmla="*/ 1357313 w 1928813"/>
              <a:gd name="connsiteY22" fmla="*/ 271757 h 514646"/>
              <a:gd name="connsiteX23" fmla="*/ 1395413 w 1928813"/>
              <a:gd name="connsiteY23" fmla="*/ 312240 h 514646"/>
              <a:gd name="connsiteX24" fmla="*/ 1426369 w 1928813"/>
              <a:gd name="connsiteY24" fmla="*/ 343196 h 514646"/>
              <a:gd name="connsiteX25" fmla="*/ 1469232 w 1928813"/>
              <a:gd name="connsiteY25" fmla="*/ 378916 h 514646"/>
              <a:gd name="connsiteX26" fmla="*/ 1509712 w 1928813"/>
              <a:gd name="connsiteY26" fmla="*/ 409871 h 514646"/>
              <a:gd name="connsiteX27" fmla="*/ 1557339 w 1928813"/>
              <a:gd name="connsiteY27" fmla="*/ 433684 h 514646"/>
              <a:gd name="connsiteX28" fmla="*/ 1624012 w 1928813"/>
              <a:gd name="connsiteY28" fmla="*/ 462259 h 514646"/>
              <a:gd name="connsiteX29" fmla="*/ 1674019 w 1928813"/>
              <a:gd name="connsiteY29" fmla="*/ 476547 h 514646"/>
              <a:gd name="connsiteX30" fmla="*/ 1743075 w 1928813"/>
              <a:gd name="connsiteY30" fmla="*/ 495596 h 514646"/>
              <a:gd name="connsiteX31" fmla="*/ 1812131 w 1928813"/>
              <a:gd name="connsiteY31" fmla="*/ 507502 h 514646"/>
              <a:gd name="connsiteX32" fmla="*/ 1864519 w 1928813"/>
              <a:gd name="connsiteY32" fmla="*/ 509883 h 514646"/>
              <a:gd name="connsiteX33" fmla="*/ 1928813 w 1928813"/>
              <a:gd name="connsiteY33" fmla="*/ 514646 h 514646"/>
              <a:gd name="connsiteX0" fmla="*/ 0 w 1928813"/>
              <a:gd name="connsiteY0" fmla="*/ 297952 h 514646"/>
              <a:gd name="connsiteX1" fmla="*/ 83344 w 1928813"/>
              <a:gd name="connsiteY1" fmla="*/ 300334 h 514646"/>
              <a:gd name="connsiteX2" fmla="*/ 123825 w 1928813"/>
              <a:gd name="connsiteY2" fmla="*/ 300334 h 514646"/>
              <a:gd name="connsiteX3" fmla="*/ 209550 w 1928813"/>
              <a:gd name="connsiteY3" fmla="*/ 295571 h 514646"/>
              <a:gd name="connsiteX4" fmla="*/ 290513 w 1928813"/>
              <a:gd name="connsiteY4" fmla="*/ 281284 h 514646"/>
              <a:gd name="connsiteX5" fmla="*/ 366713 w 1928813"/>
              <a:gd name="connsiteY5" fmla="*/ 262234 h 514646"/>
              <a:gd name="connsiteX6" fmla="*/ 402432 w 1928813"/>
              <a:gd name="connsiteY6" fmla="*/ 252709 h 514646"/>
              <a:gd name="connsiteX7" fmla="*/ 469106 w 1928813"/>
              <a:gd name="connsiteY7" fmla="*/ 252709 h 514646"/>
              <a:gd name="connsiteX8" fmla="*/ 519113 w 1928813"/>
              <a:gd name="connsiteY8" fmla="*/ 276521 h 514646"/>
              <a:gd name="connsiteX9" fmla="*/ 583406 w 1928813"/>
              <a:gd name="connsiteY9" fmla="*/ 293189 h 514646"/>
              <a:gd name="connsiteX10" fmla="*/ 685801 w 1928813"/>
              <a:gd name="connsiteY10" fmla="*/ 238421 h 514646"/>
              <a:gd name="connsiteX11" fmla="*/ 781051 w 1928813"/>
              <a:gd name="connsiteY11" fmla="*/ 169363 h 514646"/>
              <a:gd name="connsiteX12" fmla="*/ 842962 w 1928813"/>
              <a:gd name="connsiteY12" fmla="*/ 116977 h 514646"/>
              <a:gd name="connsiteX13" fmla="*/ 897730 w 1928813"/>
              <a:gd name="connsiteY13" fmla="*/ 71734 h 514646"/>
              <a:gd name="connsiteX14" fmla="*/ 950118 w 1928813"/>
              <a:gd name="connsiteY14" fmla="*/ 31252 h 514646"/>
              <a:gd name="connsiteX15" fmla="*/ 1040607 w 1928813"/>
              <a:gd name="connsiteY15" fmla="*/ 294 h 514646"/>
              <a:gd name="connsiteX16" fmla="*/ 1135855 w 1928813"/>
              <a:gd name="connsiteY16" fmla="*/ 16965 h 514646"/>
              <a:gd name="connsiteX17" fmla="*/ 1207295 w 1928813"/>
              <a:gd name="connsiteY17" fmla="*/ 81258 h 514646"/>
              <a:gd name="connsiteX18" fmla="*/ 1257300 w 1928813"/>
              <a:gd name="connsiteY18" fmla="*/ 140790 h 514646"/>
              <a:gd name="connsiteX19" fmla="*/ 1281113 w 1928813"/>
              <a:gd name="connsiteY19" fmla="*/ 176507 h 514646"/>
              <a:gd name="connsiteX20" fmla="*/ 1312069 w 1928813"/>
              <a:gd name="connsiteY20" fmla="*/ 214609 h 514646"/>
              <a:gd name="connsiteX21" fmla="*/ 1357313 w 1928813"/>
              <a:gd name="connsiteY21" fmla="*/ 271757 h 514646"/>
              <a:gd name="connsiteX22" fmla="*/ 1395413 w 1928813"/>
              <a:gd name="connsiteY22" fmla="*/ 312240 h 514646"/>
              <a:gd name="connsiteX23" fmla="*/ 1426369 w 1928813"/>
              <a:gd name="connsiteY23" fmla="*/ 343196 h 514646"/>
              <a:gd name="connsiteX24" fmla="*/ 1469232 w 1928813"/>
              <a:gd name="connsiteY24" fmla="*/ 378916 h 514646"/>
              <a:gd name="connsiteX25" fmla="*/ 1509712 w 1928813"/>
              <a:gd name="connsiteY25" fmla="*/ 409871 h 514646"/>
              <a:gd name="connsiteX26" fmla="*/ 1557339 w 1928813"/>
              <a:gd name="connsiteY26" fmla="*/ 433684 h 514646"/>
              <a:gd name="connsiteX27" fmla="*/ 1624012 w 1928813"/>
              <a:gd name="connsiteY27" fmla="*/ 462259 h 514646"/>
              <a:gd name="connsiteX28" fmla="*/ 1674019 w 1928813"/>
              <a:gd name="connsiteY28" fmla="*/ 476547 h 514646"/>
              <a:gd name="connsiteX29" fmla="*/ 1743075 w 1928813"/>
              <a:gd name="connsiteY29" fmla="*/ 495596 h 514646"/>
              <a:gd name="connsiteX30" fmla="*/ 1812131 w 1928813"/>
              <a:gd name="connsiteY30" fmla="*/ 507502 h 514646"/>
              <a:gd name="connsiteX31" fmla="*/ 1864519 w 1928813"/>
              <a:gd name="connsiteY31" fmla="*/ 509883 h 514646"/>
              <a:gd name="connsiteX32" fmla="*/ 1928813 w 1928813"/>
              <a:gd name="connsiteY32" fmla="*/ 514646 h 514646"/>
              <a:gd name="connsiteX0" fmla="*/ 0 w 1928813"/>
              <a:gd name="connsiteY0" fmla="*/ 299163 h 515857"/>
              <a:gd name="connsiteX1" fmla="*/ 83344 w 1928813"/>
              <a:gd name="connsiteY1" fmla="*/ 301545 h 515857"/>
              <a:gd name="connsiteX2" fmla="*/ 123825 w 1928813"/>
              <a:gd name="connsiteY2" fmla="*/ 301545 h 515857"/>
              <a:gd name="connsiteX3" fmla="*/ 209550 w 1928813"/>
              <a:gd name="connsiteY3" fmla="*/ 296782 h 515857"/>
              <a:gd name="connsiteX4" fmla="*/ 290513 w 1928813"/>
              <a:gd name="connsiteY4" fmla="*/ 282495 h 515857"/>
              <a:gd name="connsiteX5" fmla="*/ 366713 w 1928813"/>
              <a:gd name="connsiteY5" fmla="*/ 263445 h 515857"/>
              <a:gd name="connsiteX6" fmla="*/ 402432 w 1928813"/>
              <a:gd name="connsiteY6" fmla="*/ 253920 h 515857"/>
              <a:gd name="connsiteX7" fmla="*/ 469106 w 1928813"/>
              <a:gd name="connsiteY7" fmla="*/ 253920 h 515857"/>
              <a:gd name="connsiteX8" fmla="*/ 519113 w 1928813"/>
              <a:gd name="connsiteY8" fmla="*/ 277732 h 515857"/>
              <a:gd name="connsiteX9" fmla="*/ 583406 w 1928813"/>
              <a:gd name="connsiteY9" fmla="*/ 294400 h 515857"/>
              <a:gd name="connsiteX10" fmla="*/ 685801 w 1928813"/>
              <a:gd name="connsiteY10" fmla="*/ 239632 h 515857"/>
              <a:gd name="connsiteX11" fmla="*/ 781051 w 1928813"/>
              <a:gd name="connsiteY11" fmla="*/ 170574 h 515857"/>
              <a:gd name="connsiteX12" fmla="*/ 842962 w 1928813"/>
              <a:gd name="connsiteY12" fmla="*/ 118188 h 515857"/>
              <a:gd name="connsiteX13" fmla="*/ 897730 w 1928813"/>
              <a:gd name="connsiteY13" fmla="*/ 72945 h 515857"/>
              <a:gd name="connsiteX14" fmla="*/ 950118 w 1928813"/>
              <a:gd name="connsiteY14" fmla="*/ 32463 h 515857"/>
              <a:gd name="connsiteX15" fmla="*/ 1040607 w 1928813"/>
              <a:gd name="connsiteY15" fmla="*/ 1505 h 515857"/>
              <a:gd name="connsiteX16" fmla="*/ 1135855 w 1928813"/>
              <a:gd name="connsiteY16" fmla="*/ 18176 h 515857"/>
              <a:gd name="connsiteX17" fmla="*/ 1207295 w 1928813"/>
              <a:gd name="connsiteY17" fmla="*/ 82469 h 515857"/>
              <a:gd name="connsiteX18" fmla="*/ 1257300 w 1928813"/>
              <a:gd name="connsiteY18" fmla="*/ 142001 h 515857"/>
              <a:gd name="connsiteX19" fmla="*/ 1281113 w 1928813"/>
              <a:gd name="connsiteY19" fmla="*/ 177718 h 515857"/>
              <a:gd name="connsiteX20" fmla="*/ 1312069 w 1928813"/>
              <a:gd name="connsiteY20" fmla="*/ 215820 h 515857"/>
              <a:gd name="connsiteX21" fmla="*/ 1357313 w 1928813"/>
              <a:gd name="connsiteY21" fmla="*/ 272968 h 515857"/>
              <a:gd name="connsiteX22" fmla="*/ 1395413 w 1928813"/>
              <a:gd name="connsiteY22" fmla="*/ 313451 h 515857"/>
              <a:gd name="connsiteX23" fmla="*/ 1426369 w 1928813"/>
              <a:gd name="connsiteY23" fmla="*/ 344407 h 515857"/>
              <a:gd name="connsiteX24" fmla="*/ 1469232 w 1928813"/>
              <a:gd name="connsiteY24" fmla="*/ 380127 h 515857"/>
              <a:gd name="connsiteX25" fmla="*/ 1509712 w 1928813"/>
              <a:gd name="connsiteY25" fmla="*/ 411082 h 515857"/>
              <a:gd name="connsiteX26" fmla="*/ 1557339 w 1928813"/>
              <a:gd name="connsiteY26" fmla="*/ 434895 h 515857"/>
              <a:gd name="connsiteX27" fmla="*/ 1624012 w 1928813"/>
              <a:gd name="connsiteY27" fmla="*/ 463470 h 515857"/>
              <a:gd name="connsiteX28" fmla="*/ 1674019 w 1928813"/>
              <a:gd name="connsiteY28" fmla="*/ 477758 h 515857"/>
              <a:gd name="connsiteX29" fmla="*/ 1743075 w 1928813"/>
              <a:gd name="connsiteY29" fmla="*/ 496807 h 515857"/>
              <a:gd name="connsiteX30" fmla="*/ 1812131 w 1928813"/>
              <a:gd name="connsiteY30" fmla="*/ 508713 h 515857"/>
              <a:gd name="connsiteX31" fmla="*/ 1864519 w 1928813"/>
              <a:gd name="connsiteY31" fmla="*/ 511094 h 515857"/>
              <a:gd name="connsiteX32" fmla="*/ 1928813 w 1928813"/>
              <a:gd name="connsiteY32" fmla="*/ 515857 h 515857"/>
              <a:gd name="connsiteX0" fmla="*/ 0 w 1928813"/>
              <a:gd name="connsiteY0" fmla="*/ 297673 h 514367"/>
              <a:gd name="connsiteX1" fmla="*/ 83344 w 1928813"/>
              <a:gd name="connsiteY1" fmla="*/ 300055 h 514367"/>
              <a:gd name="connsiteX2" fmla="*/ 123825 w 1928813"/>
              <a:gd name="connsiteY2" fmla="*/ 300055 h 514367"/>
              <a:gd name="connsiteX3" fmla="*/ 209550 w 1928813"/>
              <a:gd name="connsiteY3" fmla="*/ 295292 h 514367"/>
              <a:gd name="connsiteX4" fmla="*/ 290513 w 1928813"/>
              <a:gd name="connsiteY4" fmla="*/ 281005 h 514367"/>
              <a:gd name="connsiteX5" fmla="*/ 366713 w 1928813"/>
              <a:gd name="connsiteY5" fmla="*/ 261955 h 514367"/>
              <a:gd name="connsiteX6" fmla="*/ 402432 w 1928813"/>
              <a:gd name="connsiteY6" fmla="*/ 252430 h 514367"/>
              <a:gd name="connsiteX7" fmla="*/ 469106 w 1928813"/>
              <a:gd name="connsiteY7" fmla="*/ 252430 h 514367"/>
              <a:gd name="connsiteX8" fmla="*/ 519113 w 1928813"/>
              <a:gd name="connsiteY8" fmla="*/ 276242 h 514367"/>
              <a:gd name="connsiteX9" fmla="*/ 583406 w 1928813"/>
              <a:gd name="connsiteY9" fmla="*/ 292910 h 514367"/>
              <a:gd name="connsiteX10" fmla="*/ 685801 w 1928813"/>
              <a:gd name="connsiteY10" fmla="*/ 238142 h 514367"/>
              <a:gd name="connsiteX11" fmla="*/ 781051 w 1928813"/>
              <a:gd name="connsiteY11" fmla="*/ 169084 h 514367"/>
              <a:gd name="connsiteX12" fmla="*/ 842962 w 1928813"/>
              <a:gd name="connsiteY12" fmla="*/ 116698 h 514367"/>
              <a:gd name="connsiteX13" fmla="*/ 897730 w 1928813"/>
              <a:gd name="connsiteY13" fmla="*/ 71455 h 514367"/>
              <a:gd name="connsiteX14" fmla="*/ 950118 w 1928813"/>
              <a:gd name="connsiteY14" fmla="*/ 30973 h 514367"/>
              <a:gd name="connsiteX15" fmla="*/ 1040607 w 1928813"/>
              <a:gd name="connsiteY15" fmla="*/ 15 h 514367"/>
              <a:gd name="connsiteX16" fmla="*/ 1154905 w 1928813"/>
              <a:gd name="connsiteY16" fmla="*/ 28592 h 514367"/>
              <a:gd name="connsiteX17" fmla="*/ 1207295 w 1928813"/>
              <a:gd name="connsiteY17" fmla="*/ 80979 h 514367"/>
              <a:gd name="connsiteX18" fmla="*/ 1257300 w 1928813"/>
              <a:gd name="connsiteY18" fmla="*/ 140511 h 514367"/>
              <a:gd name="connsiteX19" fmla="*/ 1281113 w 1928813"/>
              <a:gd name="connsiteY19" fmla="*/ 176228 h 514367"/>
              <a:gd name="connsiteX20" fmla="*/ 1312069 w 1928813"/>
              <a:gd name="connsiteY20" fmla="*/ 214330 h 514367"/>
              <a:gd name="connsiteX21" fmla="*/ 1357313 w 1928813"/>
              <a:gd name="connsiteY21" fmla="*/ 271478 h 514367"/>
              <a:gd name="connsiteX22" fmla="*/ 1395413 w 1928813"/>
              <a:gd name="connsiteY22" fmla="*/ 311961 h 514367"/>
              <a:gd name="connsiteX23" fmla="*/ 1426369 w 1928813"/>
              <a:gd name="connsiteY23" fmla="*/ 342917 h 514367"/>
              <a:gd name="connsiteX24" fmla="*/ 1469232 w 1928813"/>
              <a:gd name="connsiteY24" fmla="*/ 378637 h 514367"/>
              <a:gd name="connsiteX25" fmla="*/ 1509712 w 1928813"/>
              <a:gd name="connsiteY25" fmla="*/ 409592 h 514367"/>
              <a:gd name="connsiteX26" fmla="*/ 1557339 w 1928813"/>
              <a:gd name="connsiteY26" fmla="*/ 433405 h 514367"/>
              <a:gd name="connsiteX27" fmla="*/ 1624012 w 1928813"/>
              <a:gd name="connsiteY27" fmla="*/ 461980 h 514367"/>
              <a:gd name="connsiteX28" fmla="*/ 1674019 w 1928813"/>
              <a:gd name="connsiteY28" fmla="*/ 476268 h 514367"/>
              <a:gd name="connsiteX29" fmla="*/ 1743075 w 1928813"/>
              <a:gd name="connsiteY29" fmla="*/ 495317 h 514367"/>
              <a:gd name="connsiteX30" fmla="*/ 1812131 w 1928813"/>
              <a:gd name="connsiteY30" fmla="*/ 507223 h 514367"/>
              <a:gd name="connsiteX31" fmla="*/ 1864519 w 1928813"/>
              <a:gd name="connsiteY31" fmla="*/ 509604 h 514367"/>
              <a:gd name="connsiteX32" fmla="*/ 1928813 w 1928813"/>
              <a:gd name="connsiteY32" fmla="*/ 514367 h 514367"/>
              <a:gd name="connsiteX0" fmla="*/ 0 w 1928813"/>
              <a:gd name="connsiteY0" fmla="*/ 297681 h 514375"/>
              <a:gd name="connsiteX1" fmla="*/ 83344 w 1928813"/>
              <a:gd name="connsiteY1" fmla="*/ 300063 h 514375"/>
              <a:gd name="connsiteX2" fmla="*/ 123825 w 1928813"/>
              <a:gd name="connsiteY2" fmla="*/ 300063 h 514375"/>
              <a:gd name="connsiteX3" fmla="*/ 209550 w 1928813"/>
              <a:gd name="connsiteY3" fmla="*/ 295300 h 514375"/>
              <a:gd name="connsiteX4" fmla="*/ 290513 w 1928813"/>
              <a:gd name="connsiteY4" fmla="*/ 281013 h 514375"/>
              <a:gd name="connsiteX5" fmla="*/ 366713 w 1928813"/>
              <a:gd name="connsiteY5" fmla="*/ 261963 h 514375"/>
              <a:gd name="connsiteX6" fmla="*/ 402432 w 1928813"/>
              <a:gd name="connsiteY6" fmla="*/ 252438 h 514375"/>
              <a:gd name="connsiteX7" fmla="*/ 469106 w 1928813"/>
              <a:gd name="connsiteY7" fmla="*/ 252438 h 514375"/>
              <a:gd name="connsiteX8" fmla="*/ 519113 w 1928813"/>
              <a:gd name="connsiteY8" fmla="*/ 276250 h 514375"/>
              <a:gd name="connsiteX9" fmla="*/ 583406 w 1928813"/>
              <a:gd name="connsiteY9" fmla="*/ 292918 h 514375"/>
              <a:gd name="connsiteX10" fmla="*/ 685801 w 1928813"/>
              <a:gd name="connsiteY10" fmla="*/ 238150 h 514375"/>
              <a:gd name="connsiteX11" fmla="*/ 781051 w 1928813"/>
              <a:gd name="connsiteY11" fmla="*/ 169092 h 514375"/>
              <a:gd name="connsiteX12" fmla="*/ 842962 w 1928813"/>
              <a:gd name="connsiteY12" fmla="*/ 116706 h 514375"/>
              <a:gd name="connsiteX13" fmla="*/ 897730 w 1928813"/>
              <a:gd name="connsiteY13" fmla="*/ 71463 h 514375"/>
              <a:gd name="connsiteX14" fmla="*/ 950118 w 1928813"/>
              <a:gd name="connsiteY14" fmla="*/ 30981 h 514375"/>
              <a:gd name="connsiteX15" fmla="*/ 1040607 w 1928813"/>
              <a:gd name="connsiteY15" fmla="*/ 23 h 514375"/>
              <a:gd name="connsiteX16" fmla="*/ 1154905 w 1928813"/>
              <a:gd name="connsiteY16" fmla="*/ 35744 h 514375"/>
              <a:gd name="connsiteX17" fmla="*/ 1207295 w 1928813"/>
              <a:gd name="connsiteY17" fmla="*/ 80987 h 514375"/>
              <a:gd name="connsiteX18" fmla="*/ 1257300 w 1928813"/>
              <a:gd name="connsiteY18" fmla="*/ 140519 h 514375"/>
              <a:gd name="connsiteX19" fmla="*/ 1281113 w 1928813"/>
              <a:gd name="connsiteY19" fmla="*/ 176236 h 514375"/>
              <a:gd name="connsiteX20" fmla="*/ 1312069 w 1928813"/>
              <a:gd name="connsiteY20" fmla="*/ 214338 h 514375"/>
              <a:gd name="connsiteX21" fmla="*/ 1357313 w 1928813"/>
              <a:gd name="connsiteY21" fmla="*/ 271486 h 514375"/>
              <a:gd name="connsiteX22" fmla="*/ 1395413 w 1928813"/>
              <a:gd name="connsiteY22" fmla="*/ 311969 h 514375"/>
              <a:gd name="connsiteX23" fmla="*/ 1426369 w 1928813"/>
              <a:gd name="connsiteY23" fmla="*/ 342925 h 514375"/>
              <a:gd name="connsiteX24" fmla="*/ 1469232 w 1928813"/>
              <a:gd name="connsiteY24" fmla="*/ 378645 h 514375"/>
              <a:gd name="connsiteX25" fmla="*/ 1509712 w 1928813"/>
              <a:gd name="connsiteY25" fmla="*/ 409600 h 514375"/>
              <a:gd name="connsiteX26" fmla="*/ 1557339 w 1928813"/>
              <a:gd name="connsiteY26" fmla="*/ 433413 h 514375"/>
              <a:gd name="connsiteX27" fmla="*/ 1624012 w 1928813"/>
              <a:gd name="connsiteY27" fmla="*/ 461988 h 514375"/>
              <a:gd name="connsiteX28" fmla="*/ 1674019 w 1928813"/>
              <a:gd name="connsiteY28" fmla="*/ 476276 h 514375"/>
              <a:gd name="connsiteX29" fmla="*/ 1743075 w 1928813"/>
              <a:gd name="connsiteY29" fmla="*/ 495325 h 514375"/>
              <a:gd name="connsiteX30" fmla="*/ 1812131 w 1928813"/>
              <a:gd name="connsiteY30" fmla="*/ 507231 h 514375"/>
              <a:gd name="connsiteX31" fmla="*/ 1864519 w 1928813"/>
              <a:gd name="connsiteY31" fmla="*/ 509612 h 514375"/>
              <a:gd name="connsiteX32" fmla="*/ 1928813 w 1928813"/>
              <a:gd name="connsiteY32" fmla="*/ 514375 h 514375"/>
              <a:gd name="connsiteX0" fmla="*/ 0 w 1928813"/>
              <a:gd name="connsiteY0" fmla="*/ 297681 h 514375"/>
              <a:gd name="connsiteX1" fmla="*/ 83344 w 1928813"/>
              <a:gd name="connsiteY1" fmla="*/ 300063 h 514375"/>
              <a:gd name="connsiteX2" fmla="*/ 123825 w 1928813"/>
              <a:gd name="connsiteY2" fmla="*/ 300063 h 514375"/>
              <a:gd name="connsiteX3" fmla="*/ 209550 w 1928813"/>
              <a:gd name="connsiteY3" fmla="*/ 295300 h 514375"/>
              <a:gd name="connsiteX4" fmla="*/ 290513 w 1928813"/>
              <a:gd name="connsiteY4" fmla="*/ 281013 h 514375"/>
              <a:gd name="connsiteX5" fmla="*/ 366713 w 1928813"/>
              <a:gd name="connsiteY5" fmla="*/ 261963 h 514375"/>
              <a:gd name="connsiteX6" fmla="*/ 402432 w 1928813"/>
              <a:gd name="connsiteY6" fmla="*/ 252438 h 514375"/>
              <a:gd name="connsiteX7" fmla="*/ 469106 w 1928813"/>
              <a:gd name="connsiteY7" fmla="*/ 252438 h 514375"/>
              <a:gd name="connsiteX8" fmla="*/ 519113 w 1928813"/>
              <a:gd name="connsiteY8" fmla="*/ 276250 h 514375"/>
              <a:gd name="connsiteX9" fmla="*/ 583406 w 1928813"/>
              <a:gd name="connsiteY9" fmla="*/ 292918 h 514375"/>
              <a:gd name="connsiteX10" fmla="*/ 685801 w 1928813"/>
              <a:gd name="connsiteY10" fmla="*/ 238150 h 514375"/>
              <a:gd name="connsiteX11" fmla="*/ 781051 w 1928813"/>
              <a:gd name="connsiteY11" fmla="*/ 169092 h 514375"/>
              <a:gd name="connsiteX12" fmla="*/ 842962 w 1928813"/>
              <a:gd name="connsiteY12" fmla="*/ 116706 h 514375"/>
              <a:gd name="connsiteX13" fmla="*/ 897730 w 1928813"/>
              <a:gd name="connsiteY13" fmla="*/ 71463 h 514375"/>
              <a:gd name="connsiteX14" fmla="*/ 950118 w 1928813"/>
              <a:gd name="connsiteY14" fmla="*/ 30981 h 514375"/>
              <a:gd name="connsiteX15" fmla="*/ 1040607 w 1928813"/>
              <a:gd name="connsiteY15" fmla="*/ 23 h 514375"/>
              <a:gd name="connsiteX16" fmla="*/ 1154905 w 1928813"/>
              <a:gd name="connsiteY16" fmla="*/ 35744 h 514375"/>
              <a:gd name="connsiteX17" fmla="*/ 1219201 w 1928813"/>
              <a:gd name="connsiteY17" fmla="*/ 102418 h 514375"/>
              <a:gd name="connsiteX18" fmla="*/ 1257300 w 1928813"/>
              <a:gd name="connsiteY18" fmla="*/ 140519 h 514375"/>
              <a:gd name="connsiteX19" fmla="*/ 1281113 w 1928813"/>
              <a:gd name="connsiteY19" fmla="*/ 176236 h 514375"/>
              <a:gd name="connsiteX20" fmla="*/ 1312069 w 1928813"/>
              <a:gd name="connsiteY20" fmla="*/ 214338 h 514375"/>
              <a:gd name="connsiteX21" fmla="*/ 1357313 w 1928813"/>
              <a:gd name="connsiteY21" fmla="*/ 271486 h 514375"/>
              <a:gd name="connsiteX22" fmla="*/ 1395413 w 1928813"/>
              <a:gd name="connsiteY22" fmla="*/ 311969 h 514375"/>
              <a:gd name="connsiteX23" fmla="*/ 1426369 w 1928813"/>
              <a:gd name="connsiteY23" fmla="*/ 342925 h 514375"/>
              <a:gd name="connsiteX24" fmla="*/ 1469232 w 1928813"/>
              <a:gd name="connsiteY24" fmla="*/ 378645 h 514375"/>
              <a:gd name="connsiteX25" fmla="*/ 1509712 w 1928813"/>
              <a:gd name="connsiteY25" fmla="*/ 409600 h 514375"/>
              <a:gd name="connsiteX26" fmla="*/ 1557339 w 1928813"/>
              <a:gd name="connsiteY26" fmla="*/ 433413 h 514375"/>
              <a:gd name="connsiteX27" fmla="*/ 1624012 w 1928813"/>
              <a:gd name="connsiteY27" fmla="*/ 461988 h 514375"/>
              <a:gd name="connsiteX28" fmla="*/ 1674019 w 1928813"/>
              <a:gd name="connsiteY28" fmla="*/ 476276 h 514375"/>
              <a:gd name="connsiteX29" fmla="*/ 1743075 w 1928813"/>
              <a:gd name="connsiteY29" fmla="*/ 495325 h 514375"/>
              <a:gd name="connsiteX30" fmla="*/ 1812131 w 1928813"/>
              <a:gd name="connsiteY30" fmla="*/ 507231 h 514375"/>
              <a:gd name="connsiteX31" fmla="*/ 1864519 w 1928813"/>
              <a:gd name="connsiteY31" fmla="*/ 509612 h 514375"/>
              <a:gd name="connsiteX32" fmla="*/ 1928813 w 1928813"/>
              <a:gd name="connsiteY32" fmla="*/ 514375 h 514375"/>
              <a:gd name="connsiteX0" fmla="*/ 0 w 1928813"/>
              <a:gd name="connsiteY0" fmla="*/ 297681 h 514375"/>
              <a:gd name="connsiteX1" fmla="*/ 83344 w 1928813"/>
              <a:gd name="connsiteY1" fmla="*/ 300063 h 514375"/>
              <a:gd name="connsiteX2" fmla="*/ 123825 w 1928813"/>
              <a:gd name="connsiteY2" fmla="*/ 300063 h 514375"/>
              <a:gd name="connsiteX3" fmla="*/ 209550 w 1928813"/>
              <a:gd name="connsiteY3" fmla="*/ 295300 h 514375"/>
              <a:gd name="connsiteX4" fmla="*/ 290513 w 1928813"/>
              <a:gd name="connsiteY4" fmla="*/ 281013 h 514375"/>
              <a:gd name="connsiteX5" fmla="*/ 366713 w 1928813"/>
              <a:gd name="connsiteY5" fmla="*/ 261963 h 514375"/>
              <a:gd name="connsiteX6" fmla="*/ 402432 w 1928813"/>
              <a:gd name="connsiteY6" fmla="*/ 252438 h 514375"/>
              <a:gd name="connsiteX7" fmla="*/ 469106 w 1928813"/>
              <a:gd name="connsiteY7" fmla="*/ 252438 h 514375"/>
              <a:gd name="connsiteX8" fmla="*/ 519113 w 1928813"/>
              <a:gd name="connsiteY8" fmla="*/ 276250 h 514375"/>
              <a:gd name="connsiteX9" fmla="*/ 583406 w 1928813"/>
              <a:gd name="connsiteY9" fmla="*/ 292918 h 514375"/>
              <a:gd name="connsiteX10" fmla="*/ 685801 w 1928813"/>
              <a:gd name="connsiteY10" fmla="*/ 238150 h 514375"/>
              <a:gd name="connsiteX11" fmla="*/ 781051 w 1928813"/>
              <a:gd name="connsiteY11" fmla="*/ 169092 h 514375"/>
              <a:gd name="connsiteX12" fmla="*/ 842962 w 1928813"/>
              <a:gd name="connsiteY12" fmla="*/ 116706 h 514375"/>
              <a:gd name="connsiteX13" fmla="*/ 897730 w 1928813"/>
              <a:gd name="connsiteY13" fmla="*/ 71463 h 514375"/>
              <a:gd name="connsiteX14" fmla="*/ 950118 w 1928813"/>
              <a:gd name="connsiteY14" fmla="*/ 30981 h 514375"/>
              <a:gd name="connsiteX15" fmla="*/ 1040607 w 1928813"/>
              <a:gd name="connsiteY15" fmla="*/ 23 h 514375"/>
              <a:gd name="connsiteX16" fmla="*/ 1154905 w 1928813"/>
              <a:gd name="connsiteY16" fmla="*/ 35744 h 514375"/>
              <a:gd name="connsiteX17" fmla="*/ 1219201 w 1928813"/>
              <a:gd name="connsiteY17" fmla="*/ 102418 h 514375"/>
              <a:gd name="connsiteX18" fmla="*/ 1281113 w 1928813"/>
              <a:gd name="connsiteY18" fmla="*/ 176236 h 514375"/>
              <a:gd name="connsiteX19" fmla="*/ 1312069 w 1928813"/>
              <a:gd name="connsiteY19" fmla="*/ 214338 h 514375"/>
              <a:gd name="connsiteX20" fmla="*/ 1357313 w 1928813"/>
              <a:gd name="connsiteY20" fmla="*/ 271486 h 514375"/>
              <a:gd name="connsiteX21" fmla="*/ 1395413 w 1928813"/>
              <a:gd name="connsiteY21" fmla="*/ 311969 h 514375"/>
              <a:gd name="connsiteX22" fmla="*/ 1426369 w 1928813"/>
              <a:gd name="connsiteY22" fmla="*/ 342925 h 514375"/>
              <a:gd name="connsiteX23" fmla="*/ 1469232 w 1928813"/>
              <a:gd name="connsiteY23" fmla="*/ 378645 h 514375"/>
              <a:gd name="connsiteX24" fmla="*/ 1509712 w 1928813"/>
              <a:gd name="connsiteY24" fmla="*/ 409600 h 514375"/>
              <a:gd name="connsiteX25" fmla="*/ 1557339 w 1928813"/>
              <a:gd name="connsiteY25" fmla="*/ 433413 h 514375"/>
              <a:gd name="connsiteX26" fmla="*/ 1624012 w 1928813"/>
              <a:gd name="connsiteY26" fmla="*/ 461988 h 514375"/>
              <a:gd name="connsiteX27" fmla="*/ 1674019 w 1928813"/>
              <a:gd name="connsiteY27" fmla="*/ 476276 h 514375"/>
              <a:gd name="connsiteX28" fmla="*/ 1743075 w 1928813"/>
              <a:gd name="connsiteY28" fmla="*/ 495325 h 514375"/>
              <a:gd name="connsiteX29" fmla="*/ 1812131 w 1928813"/>
              <a:gd name="connsiteY29" fmla="*/ 507231 h 514375"/>
              <a:gd name="connsiteX30" fmla="*/ 1864519 w 1928813"/>
              <a:gd name="connsiteY30" fmla="*/ 509612 h 514375"/>
              <a:gd name="connsiteX31" fmla="*/ 1928813 w 1928813"/>
              <a:gd name="connsiteY31" fmla="*/ 514375 h 514375"/>
              <a:gd name="connsiteX0" fmla="*/ 0 w 1928813"/>
              <a:gd name="connsiteY0" fmla="*/ 297744 h 514438"/>
              <a:gd name="connsiteX1" fmla="*/ 83344 w 1928813"/>
              <a:gd name="connsiteY1" fmla="*/ 300126 h 514438"/>
              <a:gd name="connsiteX2" fmla="*/ 123825 w 1928813"/>
              <a:gd name="connsiteY2" fmla="*/ 300126 h 514438"/>
              <a:gd name="connsiteX3" fmla="*/ 209550 w 1928813"/>
              <a:gd name="connsiteY3" fmla="*/ 295363 h 514438"/>
              <a:gd name="connsiteX4" fmla="*/ 290513 w 1928813"/>
              <a:gd name="connsiteY4" fmla="*/ 281076 h 514438"/>
              <a:gd name="connsiteX5" fmla="*/ 366713 w 1928813"/>
              <a:gd name="connsiteY5" fmla="*/ 262026 h 514438"/>
              <a:gd name="connsiteX6" fmla="*/ 402432 w 1928813"/>
              <a:gd name="connsiteY6" fmla="*/ 252501 h 514438"/>
              <a:gd name="connsiteX7" fmla="*/ 469106 w 1928813"/>
              <a:gd name="connsiteY7" fmla="*/ 252501 h 514438"/>
              <a:gd name="connsiteX8" fmla="*/ 519113 w 1928813"/>
              <a:gd name="connsiteY8" fmla="*/ 276313 h 514438"/>
              <a:gd name="connsiteX9" fmla="*/ 583406 w 1928813"/>
              <a:gd name="connsiteY9" fmla="*/ 292981 h 514438"/>
              <a:gd name="connsiteX10" fmla="*/ 685801 w 1928813"/>
              <a:gd name="connsiteY10" fmla="*/ 238213 h 514438"/>
              <a:gd name="connsiteX11" fmla="*/ 781051 w 1928813"/>
              <a:gd name="connsiteY11" fmla="*/ 169155 h 514438"/>
              <a:gd name="connsiteX12" fmla="*/ 842962 w 1928813"/>
              <a:gd name="connsiteY12" fmla="*/ 116769 h 514438"/>
              <a:gd name="connsiteX13" fmla="*/ 897730 w 1928813"/>
              <a:gd name="connsiteY13" fmla="*/ 71526 h 514438"/>
              <a:gd name="connsiteX14" fmla="*/ 950118 w 1928813"/>
              <a:gd name="connsiteY14" fmla="*/ 31044 h 514438"/>
              <a:gd name="connsiteX15" fmla="*/ 1040607 w 1928813"/>
              <a:gd name="connsiteY15" fmla="*/ 86 h 514438"/>
              <a:gd name="connsiteX16" fmla="*/ 1145380 w 1928813"/>
              <a:gd name="connsiteY16" fmla="*/ 40569 h 514438"/>
              <a:gd name="connsiteX17" fmla="*/ 1219201 w 1928813"/>
              <a:gd name="connsiteY17" fmla="*/ 102481 h 514438"/>
              <a:gd name="connsiteX18" fmla="*/ 1281113 w 1928813"/>
              <a:gd name="connsiteY18" fmla="*/ 176299 h 514438"/>
              <a:gd name="connsiteX19" fmla="*/ 1312069 w 1928813"/>
              <a:gd name="connsiteY19" fmla="*/ 214401 h 514438"/>
              <a:gd name="connsiteX20" fmla="*/ 1357313 w 1928813"/>
              <a:gd name="connsiteY20" fmla="*/ 271549 h 514438"/>
              <a:gd name="connsiteX21" fmla="*/ 1395413 w 1928813"/>
              <a:gd name="connsiteY21" fmla="*/ 312032 h 514438"/>
              <a:gd name="connsiteX22" fmla="*/ 1426369 w 1928813"/>
              <a:gd name="connsiteY22" fmla="*/ 342988 h 514438"/>
              <a:gd name="connsiteX23" fmla="*/ 1469232 w 1928813"/>
              <a:gd name="connsiteY23" fmla="*/ 378708 h 514438"/>
              <a:gd name="connsiteX24" fmla="*/ 1509712 w 1928813"/>
              <a:gd name="connsiteY24" fmla="*/ 409663 h 514438"/>
              <a:gd name="connsiteX25" fmla="*/ 1557339 w 1928813"/>
              <a:gd name="connsiteY25" fmla="*/ 433476 h 514438"/>
              <a:gd name="connsiteX26" fmla="*/ 1624012 w 1928813"/>
              <a:gd name="connsiteY26" fmla="*/ 462051 h 514438"/>
              <a:gd name="connsiteX27" fmla="*/ 1674019 w 1928813"/>
              <a:gd name="connsiteY27" fmla="*/ 476339 h 514438"/>
              <a:gd name="connsiteX28" fmla="*/ 1743075 w 1928813"/>
              <a:gd name="connsiteY28" fmla="*/ 495388 h 514438"/>
              <a:gd name="connsiteX29" fmla="*/ 1812131 w 1928813"/>
              <a:gd name="connsiteY29" fmla="*/ 507294 h 514438"/>
              <a:gd name="connsiteX30" fmla="*/ 1864519 w 1928813"/>
              <a:gd name="connsiteY30" fmla="*/ 509675 h 514438"/>
              <a:gd name="connsiteX31" fmla="*/ 1928813 w 1928813"/>
              <a:gd name="connsiteY31" fmla="*/ 514438 h 514438"/>
              <a:gd name="connsiteX0" fmla="*/ 0 w 1928813"/>
              <a:gd name="connsiteY0" fmla="*/ 297658 h 514352"/>
              <a:gd name="connsiteX1" fmla="*/ 83344 w 1928813"/>
              <a:gd name="connsiteY1" fmla="*/ 300040 h 514352"/>
              <a:gd name="connsiteX2" fmla="*/ 123825 w 1928813"/>
              <a:gd name="connsiteY2" fmla="*/ 300040 h 514352"/>
              <a:gd name="connsiteX3" fmla="*/ 209550 w 1928813"/>
              <a:gd name="connsiteY3" fmla="*/ 295277 h 514352"/>
              <a:gd name="connsiteX4" fmla="*/ 290513 w 1928813"/>
              <a:gd name="connsiteY4" fmla="*/ 280990 h 514352"/>
              <a:gd name="connsiteX5" fmla="*/ 366713 w 1928813"/>
              <a:gd name="connsiteY5" fmla="*/ 261940 h 514352"/>
              <a:gd name="connsiteX6" fmla="*/ 402432 w 1928813"/>
              <a:gd name="connsiteY6" fmla="*/ 252415 h 514352"/>
              <a:gd name="connsiteX7" fmla="*/ 469106 w 1928813"/>
              <a:gd name="connsiteY7" fmla="*/ 252415 h 514352"/>
              <a:gd name="connsiteX8" fmla="*/ 519113 w 1928813"/>
              <a:gd name="connsiteY8" fmla="*/ 276227 h 514352"/>
              <a:gd name="connsiteX9" fmla="*/ 583406 w 1928813"/>
              <a:gd name="connsiteY9" fmla="*/ 292895 h 514352"/>
              <a:gd name="connsiteX10" fmla="*/ 685801 w 1928813"/>
              <a:gd name="connsiteY10" fmla="*/ 238127 h 514352"/>
              <a:gd name="connsiteX11" fmla="*/ 781051 w 1928813"/>
              <a:gd name="connsiteY11" fmla="*/ 169069 h 514352"/>
              <a:gd name="connsiteX12" fmla="*/ 842962 w 1928813"/>
              <a:gd name="connsiteY12" fmla="*/ 116683 h 514352"/>
              <a:gd name="connsiteX13" fmla="*/ 897730 w 1928813"/>
              <a:gd name="connsiteY13" fmla="*/ 71440 h 514352"/>
              <a:gd name="connsiteX14" fmla="*/ 950118 w 1928813"/>
              <a:gd name="connsiteY14" fmla="*/ 30958 h 514352"/>
              <a:gd name="connsiteX15" fmla="*/ 1040607 w 1928813"/>
              <a:gd name="connsiteY15" fmla="*/ 0 h 514352"/>
              <a:gd name="connsiteX16" fmla="*/ 1145380 w 1928813"/>
              <a:gd name="connsiteY16" fmla="*/ 30958 h 514352"/>
              <a:gd name="connsiteX17" fmla="*/ 1219201 w 1928813"/>
              <a:gd name="connsiteY17" fmla="*/ 102395 h 514352"/>
              <a:gd name="connsiteX18" fmla="*/ 1281113 w 1928813"/>
              <a:gd name="connsiteY18" fmla="*/ 176213 h 514352"/>
              <a:gd name="connsiteX19" fmla="*/ 1312069 w 1928813"/>
              <a:gd name="connsiteY19" fmla="*/ 214315 h 514352"/>
              <a:gd name="connsiteX20" fmla="*/ 1357313 w 1928813"/>
              <a:gd name="connsiteY20" fmla="*/ 271463 h 514352"/>
              <a:gd name="connsiteX21" fmla="*/ 1395413 w 1928813"/>
              <a:gd name="connsiteY21" fmla="*/ 311946 h 514352"/>
              <a:gd name="connsiteX22" fmla="*/ 1426369 w 1928813"/>
              <a:gd name="connsiteY22" fmla="*/ 342902 h 514352"/>
              <a:gd name="connsiteX23" fmla="*/ 1469232 w 1928813"/>
              <a:gd name="connsiteY23" fmla="*/ 378622 h 514352"/>
              <a:gd name="connsiteX24" fmla="*/ 1509712 w 1928813"/>
              <a:gd name="connsiteY24" fmla="*/ 409577 h 514352"/>
              <a:gd name="connsiteX25" fmla="*/ 1557339 w 1928813"/>
              <a:gd name="connsiteY25" fmla="*/ 433390 h 514352"/>
              <a:gd name="connsiteX26" fmla="*/ 1624012 w 1928813"/>
              <a:gd name="connsiteY26" fmla="*/ 461965 h 514352"/>
              <a:gd name="connsiteX27" fmla="*/ 1674019 w 1928813"/>
              <a:gd name="connsiteY27" fmla="*/ 476253 h 514352"/>
              <a:gd name="connsiteX28" fmla="*/ 1743075 w 1928813"/>
              <a:gd name="connsiteY28" fmla="*/ 495302 h 514352"/>
              <a:gd name="connsiteX29" fmla="*/ 1812131 w 1928813"/>
              <a:gd name="connsiteY29" fmla="*/ 507208 h 514352"/>
              <a:gd name="connsiteX30" fmla="*/ 1864519 w 1928813"/>
              <a:gd name="connsiteY30" fmla="*/ 509589 h 514352"/>
              <a:gd name="connsiteX31" fmla="*/ 1928813 w 1928813"/>
              <a:gd name="connsiteY31" fmla="*/ 514352 h 51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8813" h="514352">
                <a:moveTo>
                  <a:pt x="0" y="297658"/>
                </a:moveTo>
                <a:lnTo>
                  <a:pt x="83344" y="300040"/>
                </a:lnTo>
                <a:lnTo>
                  <a:pt x="123825" y="300040"/>
                </a:lnTo>
                <a:lnTo>
                  <a:pt x="209550" y="295277"/>
                </a:lnTo>
                <a:lnTo>
                  <a:pt x="290513" y="280990"/>
                </a:lnTo>
                <a:lnTo>
                  <a:pt x="366713" y="261940"/>
                </a:lnTo>
                <a:lnTo>
                  <a:pt x="402432" y="252415"/>
                </a:lnTo>
                <a:cubicBezTo>
                  <a:pt x="419497" y="250828"/>
                  <a:pt x="449659" y="248446"/>
                  <a:pt x="469106" y="252415"/>
                </a:cubicBezTo>
                <a:cubicBezTo>
                  <a:pt x="488553" y="256384"/>
                  <a:pt x="500063" y="269480"/>
                  <a:pt x="519113" y="276227"/>
                </a:cubicBezTo>
                <a:cubicBezTo>
                  <a:pt x="538163" y="282974"/>
                  <a:pt x="555625" y="299245"/>
                  <a:pt x="583406" y="292895"/>
                </a:cubicBezTo>
                <a:cubicBezTo>
                  <a:pt x="611187" y="286545"/>
                  <a:pt x="652860" y="258765"/>
                  <a:pt x="685801" y="238127"/>
                </a:cubicBezTo>
                <a:cubicBezTo>
                  <a:pt x="718742" y="217489"/>
                  <a:pt x="769542" y="178197"/>
                  <a:pt x="781051" y="169069"/>
                </a:cubicBezTo>
                <a:lnTo>
                  <a:pt x="842962" y="116683"/>
                </a:lnTo>
                <a:lnTo>
                  <a:pt x="897730" y="71440"/>
                </a:lnTo>
                <a:lnTo>
                  <a:pt x="950118" y="30958"/>
                </a:lnTo>
                <a:cubicBezTo>
                  <a:pt x="973931" y="19051"/>
                  <a:pt x="1008063" y="0"/>
                  <a:pt x="1040607" y="0"/>
                </a:cubicBezTo>
                <a:cubicBezTo>
                  <a:pt x="1073151" y="0"/>
                  <a:pt x="1115614" y="13892"/>
                  <a:pt x="1145380" y="30958"/>
                </a:cubicBezTo>
                <a:cubicBezTo>
                  <a:pt x="1175146" y="48024"/>
                  <a:pt x="1197769" y="80170"/>
                  <a:pt x="1219201" y="102395"/>
                </a:cubicBezTo>
                <a:lnTo>
                  <a:pt x="1281113" y="176213"/>
                </a:lnTo>
                <a:lnTo>
                  <a:pt x="1312069" y="214315"/>
                </a:lnTo>
                <a:lnTo>
                  <a:pt x="1357313" y="271463"/>
                </a:lnTo>
                <a:lnTo>
                  <a:pt x="1395413" y="311946"/>
                </a:lnTo>
                <a:lnTo>
                  <a:pt x="1426369" y="342902"/>
                </a:lnTo>
                <a:lnTo>
                  <a:pt x="1469232" y="378622"/>
                </a:lnTo>
                <a:lnTo>
                  <a:pt x="1509712" y="409577"/>
                </a:lnTo>
                <a:lnTo>
                  <a:pt x="1557339" y="433390"/>
                </a:lnTo>
                <a:lnTo>
                  <a:pt x="1624012" y="461965"/>
                </a:lnTo>
                <a:cubicBezTo>
                  <a:pt x="1643459" y="469109"/>
                  <a:pt x="1656160" y="470300"/>
                  <a:pt x="1674019" y="476253"/>
                </a:cubicBezTo>
                <a:cubicBezTo>
                  <a:pt x="1690688" y="481809"/>
                  <a:pt x="1718866" y="490937"/>
                  <a:pt x="1743075" y="495302"/>
                </a:cubicBezTo>
                <a:lnTo>
                  <a:pt x="1812131" y="507208"/>
                </a:lnTo>
                <a:lnTo>
                  <a:pt x="1864519" y="509589"/>
                </a:lnTo>
                <a:lnTo>
                  <a:pt x="1928813" y="514352"/>
                </a:ln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57700" rtl="0" eaLnBrk="1" latinLnBrk="0" hangingPunct="1">
              <a:defRPr kumimoji="1" sz="1900" kern="1200">
                <a:solidFill>
                  <a:schemeClr val="lt1"/>
                </a:solidFill>
                <a:latin typeface="+mn-lt"/>
                <a:ea typeface="+mn-ea"/>
                <a:cs typeface="+mn-cs"/>
              </a:defRPr>
            </a:lvl1pPr>
            <a:lvl2pPr marL="478850" algn="l" defTabSz="957700" rtl="0" eaLnBrk="1" latinLnBrk="0" hangingPunct="1">
              <a:defRPr kumimoji="1" sz="1900" kern="1200">
                <a:solidFill>
                  <a:schemeClr val="lt1"/>
                </a:solidFill>
                <a:latin typeface="+mn-lt"/>
                <a:ea typeface="+mn-ea"/>
                <a:cs typeface="+mn-cs"/>
              </a:defRPr>
            </a:lvl2pPr>
            <a:lvl3pPr marL="957700" algn="l" defTabSz="957700" rtl="0" eaLnBrk="1" latinLnBrk="0" hangingPunct="1">
              <a:defRPr kumimoji="1" sz="1900" kern="1200">
                <a:solidFill>
                  <a:schemeClr val="lt1"/>
                </a:solidFill>
                <a:latin typeface="+mn-lt"/>
                <a:ea typeface="+mn-ea"/>
                <a:cs typeface="+mn-cs"/>
              </a:defRPr>
            </a:lvl3pPr>
            <a:lvl4pPr marL="1436551" algn="l" defTabSz="957700" rtl="0" eaLnBrk="1" latinLnBrk="0" hangingPunct="1">
              <a:defRPr kumimoji="1" sz="1900" kern="1200">
                <a:solidFill>
                  <a:schemeClr val="lt1"/>
                </a:solidFill>
                <a:latin typeface="+mn-lt"/>
                <a:ea typeface="+mn-ea"/>
                <a:cs typeface="+mn-cs"/>
              </a:defRPr>
            </a:lvl4pPr>
            <a:lvl5pPr marL="1915402" algn="l" defTabSz="957700" rtl="0" eaLnBrk="1" latinLnBrk="0" hangingPunct="1">
              <a:defRPr kumimoji="1" sz="1900" kern="1200">
                <a:solidFill>
                  <a:schemeClr val="lt1"/>
                </a:solidFill>
                <a:latin typeface="+mn-lt"/>
                <a:ea typeface="+mn-ea"/>
                <a:cs typeface="+mn-cs"/>
              </a:defRPr>
            </a:lvl5pPr>
            <a:lvl6pPr marL="2394252" algn="l" defTabSz="957700" rtl="0" eaLnBrk="1" latinLnBrk="0" hangingPunct="1">
              <a:defRPr kumimoji="1" sz="1900" kern="1200">
                <a:solidFill>
                  <a:schemeClr val="lt1"/>
                </a:solidFill>
                <a:latin typeface="+mn-lt"/>
                <a:ea typeface="+mn-ea"/>
                <a:cs typeface="+mn-cs"/>
              </a:defRPr>
            </a:lvl6pPr>
            <a:lvl7pPr marL="2873102" algn="l" defTabSz="957700" rtl="0" eaLnBrk="1" latinLnBrk="0" hangingPunct="1">
              <a:defRPr kumimoji="1" sz="1900" kern="1200">
                <a:solidFill>
                  <a:schemeClr val="lt1"/>
                </a:solidFill>
                <a:latin typeface="+mn-lt"/>
                <a:ea typeface="+mn-ea"/>
                <a:cs typeface="+mn-cs"/>
              </a:defRPr>
            </a:lvl7pPr>
            <a:lvl8pPr marL="3351952" algn="l" defTabSz="957700" rtl="0" eaLnBrk="1" latinLnBrk="0" hangingPunct="1">
              <a:defRPr kumimoji="1" sz="1900" kern="1200">
                <a:solidFill>
                  <a:schemeClr val="lt1"/>
                </a:solidFill>
                <a:latin typeface="+mn-lt"/>
                <a:ea typeface="+mn-ea"/>
                <a:cs typeface="+mn-cs"/>
              </a:defRPr>
            </a:lvl8pPr>
            <a:lvl9pPr marL="3830803" algn="l" defTabSz="957700" rtl="0" eaLnBrk="1" latinLnBrk="0" hangingPunct="1">
              <a:defRPr kumimoji="1" sz="1900" kern="1200">
                <a:solidFill>
                  <a:schemeClr val="lt1"/>
                </a:solidFill>
                <a:latin typeface="+mn-lt"/>
                <a:ea typeface="+mn-ea"/>
                <a:cs typeface="+mn-cs"/>
              </a:defRPr>
            </a:lvl9pPr>
          </a:lstStyle>
          <a:p>
            <a:pPr algn="ctr"/>
            <a:endParaRPr kumimoji="1" lang="ja-JP" altLang="en-US" dirty="0"/>
          </a:p>
        </p:txBody>
      </p:sp>
      <p:sp>
        <p:nvSpPr>
          <p:cNvPr id="6" name="フリーフォーム 5"/>
          <p:cNvSpPr/>
          <p:nvPr/>
        </p:nvSpPr>
        <p:spPr>
          <a:xfrm>
            <a:off x="5661044" y="1865399"/>
            <a:ext cx="1779985" cy="1307307"/>
          </a:xfrm>
          <a:custGeom>
            <a:avLst/>
            <a:gdLst>
              <a:gd name="connsiteX0" fmla="*/ 1652588 w 1652588"/>
              <a:gd name="connsiteY0" fmla="*/ 0 h 1414462"/>
              <a:gd name="connsiteX1" fmla="*/ 1624013 w 1652588"/>
              <a:gd name="connsiteY1" fmla="*/ 123825 h 1414462"/>
              <a:gd name="connsiteX2" fmla="*/ 1609725 w 1652588"/>
              <a:gd name="connsiteY2" fmla="*/ 166687 h 1414462"/>
              <a:gd name="connsiteX3" fmla="*/ 1566863 w 1652588"/>
              <a:gd name="connsiteY3" fmla="*/ 204787 h 1414462"/>
              <a:gd name="connsiteX4" fmla="*/ 1533525 w 1652588"/>
              <a:gd name="connsiteY4" fmla="*/ 223837 h 1414462"/>
              <a:gd name="connsiteX5" fmla="*/ 1476375 w 1652588"/>
              <a:gd name="connsiteY5" fmla="*/ 280987 h 1414462"/>
              <a:gd name="connsiteX6" fmla="*/ 1423988 w 1652588"/>
              <a:gd name="connsiteY6" fmla="*/ 333375 h 1414462"/>
              <a:gd name="connsiteX7" fmla="*/ 1395413 w 1652588"/>
              <a:gd name="connsiteY7" fmla="*/ 381000 h 1414462"/>
              <a:gd name="connsiteX8" fmla="*/ 1347788 w 1652588"/>
              <a:gd name="connsiteY8" fmla="*/ 438150 h 1414462"/>
              <a:gd name="connsiteX9" fmla="*/ 1295400 w 1652588"/>
              <a:gd name="connsiteY9" fmla="*/ 461962 h 1414462"/>
              <a:gd name="connsiteX10" fmla="*/ 1266825 w 1652588"/>
              <a:gd name="connsiteY10" fmla="*/ 461962 h 1414462"/>
              <a:gd name="connsiteX11" fmla="*/ 1247775 w 1652588"/>
              <a:gd name="connsiteY11" fmla="*/ 457200 h 1414462"/>
              <a:gd name="connsiteX12" fmla="*/ 1243013 w 1652588"/>
              <a:gd name="connsiteY12" fmla="*/ 438150 h 1414462"/>
              <a:gd name="connsiteX13" fmla="*/ 1204913 w 1652588"/>
              <a:gd name="connsiteY13" fmla="*/ 428625 h 1414462"/>
              <a:gd name="connsiteX14" fmla="*/ 1181100 w 1652588"/>
              <a:gd name="connsiteY14" fmla="*/ 423862 h 1414462"/>
              <a:gd name="connsiteX15" fmla="*/ 1181100 w 1652588"/>
              <a:gd name="connsiteY15" fmla="*/ 423862 h 1414462"/>
              <a:gd name="connsiteX16" fmla="*/ 1057275 w 1652588"/>
              <a:gd name="connsiteY16" fmla="*/ 452437 h 1414462"/>
              <a:gd name="connsiteX17" fmla="*/ 1014413 w 1652588"/>
              <a:gd name="connsiteY17" fmla="*/ 461962 h 1414462"/>
              <a:gd name="connsiteX18" fmla="*/ 966788 w 1652588"/>
              <a:gd name="connsiteY18" fmla="*/ 481012 h 1414462"/>
              <a:gd name="connsiteX19" fmla="*/ 952500 w 1652588"/>
              <a:gd name="connsiteY19" fmla="*/ 504825 h 1414462"/>
              <a:gd name="connsiteX20" fmla="*/ 952500 w 1652588"/>
              <a:gd name="connsiteY20" fmla="*/ 533400 h 1414462"/>
              <a:gd name="connsiteX21" fmla="*/ 847725 w 1652588"/>
              <a:gd name="connsiteY21" fmla="*/ 600075 h 1414462"/>
              <a:gd name="connsiteX22" fmla="*/ 809625 w 1652588"/>
              <a:gd name="connsiteY22" fmla="*/ 681037 h 1414462"/>
              <a:gd name="connsiteX23" fmla="*/ 700088 w 1652588"/>
              <a:gd name="connsiteY23" fmla="*/ 809625 h 1414462"/>
              <a:gd name="connsiteX24" fmla="*/ 681038 w 1652588"/>
              <a:gd name="connsiteY24" fmla="*/ 890587 h 1414462"/>
              <a:gd name="connsiteX25" fmla="*/ 628650 w 1652588"/>
              <a:gd name="connsiteY25" fmla="*/ 976312 h 1414462"/>
              <a:gd name="connsiteX26" fmla="*/ 604838 w 1652588"/>
              <a:gd name="connsiteY26" fmla="*/ 1019175 h 1414462"/>
              <a:gd name="connsiteX27" fmla="*/ 542925 w 1652588"/>
              <a:gd name="connsiteY27" fmla="*/ 1095375 h 1414462"/>
              <a:gd name="connsiteX28" fmla="*/ 509588 w 1652588"/>
              <a:gd name="connsiteY28" fmla="*/ 1157287 h 1414462"/>
              <a:gd name="connsiteX29" fmla="*/ 471488 w 1652588"/>
              <a:gd name="connsiteY29" fmla="*/ 1200150 h 1414462"/>
              <a:gd name="connsiteX30" fmla="*/ 442913 w 1652588"/>
              <a:gd name="connsiteY30" fmla="*/ 1233487 h 1414462"/>
              <a:gd name="connsiteX31" fmla="*/ 333375 w 1652588"/>
              <a:gd name="connsiteY31" fmla="*/ 1252537 h 1414462"/>
              <a:gd name="connsiteX32" fmla="*/ 228600 w 1652588"/>
              <a:gd name="connsiteY32" fmla="*/ 1262062 h 1414462"/>
              <a:gd name="connsiteX33" fmla="*/ 157163 w 1652588"/>
              <a:gd name="connsiteY33" fmla="*/ 1295400 h 1414462"/>
              <a:gd name="connsiteX34" fmla="*/ 114300 w 1652588"/>
              <a:gd name="connsiteY34" fmla="*/ 1328737 h 1414462"/>
              <a:gd name="connsiteX35" fmla="*/ 114300 w 1652588"/>
              <a:gd name="connsiteY35" fmla="*/ 1328737 h 1414462"/>
              <a:gd name="connsiteX36" fmla="*/ 71438 w 1652588"/>
              <a:gd name="connsiteY36" fmla="*/ 1381125 h 1414462"/>
              <a:gd name="connsiteX37" fmla="*/ 19050 w 1652588"/>
              <a:gd name="connsiteY37" fmla="*/ 1404937 h 1414462"/>
              <a:gd name="connsiteX38" fmla="*/ 0 w 1652588"/>
              <a:gd name="connsiteY38" fmla="*/ 1414462 h 1414462"/>
              <a:gd name="connsiteX0" fmla="*/ 1631157 w 1631157"/>
              <a:gd name="connsiteY0" fmla="*/ 0 h 1321594"/>
              <a:gd name="connsiteX1" fmla="*/ 1624013 w 1631157"/>
              <a:gd name="connsiteY1" fmla="*/ 30957 h 1321594"/>
              <a:gd name="connsiteX2" fmla="*/ 1609725 w 1631157"/>
              <a:gd name="connsiteY2" fmla="*/ 73819 h 1321594"/>
              <a:gd name="connsiteX3" fmla="*/ 1566863 w 1631157"/>
              <a:gd name="connsiteY3" fmla="*/ 111919 h 1321594"/>
              <a:gd name="connsiteX4" fmla="*/ 1533525 w 1631157"/>
              <a:gd name="connsiteY4" fmla="*/ 130969 h 1321594"/>
              <a:gd name="connsiteX5" fmla="*/ 1476375 w 1631157"/>
              <a:gd name="connsiteY5" fmla="*/ 188119 h 1321594"/>
              <a:gd name="connsiteX6" fmla="*/ 1423988 w 1631157"/>
              <a:gd name="connsiteY6" fmla="*/ 240507 h 1321594"/>
              <a:gd name="connsiteX7" fmla="*/ 1395413 w 1631157"/>
              <a:gd name="connsiteY7" fmla="*/ 288132 h 1321594"/>
              <a:gd name="connsiteX8" fmla="*/ 1347788 w 1631157"/>
              <a:gd name="connsiteY8" fmla="*/ 345282 h 1321594"/>
              <a:gd name="connsiteX9" fmla="*/ 1295400 w 1631157"/>
              <a:gd name="connsiteY9" fmla="*/ 369094 h 1321594"/>
              <a:gd name="connsiteX10" fmla="*/ 1266825 w 1631157"/>
              <a:gd name="connsiteY10" fmla="*/ 369094 h 1321594"/>
              <a:gd name="connsiteX11" fmla="*/ 1247775 w 1631157"/>
              <a:gd name="connsiteY11" fmla="*/ 364332 h 1321594"/>
              <a:gd name="connsiteX12" fmla="*/ 1243013 w 1631157"/>
              <a:gd name="connsiteY12" fmla="*/ 345282 h 1321594"/>
              <a:gd name="connsiteX13" fmla="*/ 1204913 w 1631157"/>
              <a:gd name="connsiteY13" fmla="*/ 335757 h 1321594"/>
              <a:gd name="connsiteX14" fmla="*/ 1181100 w 1631157"/>
              <a:gd name="connsiteY14" fmla="*/ 330994 h 1321594"/>
              <a:gd name="connsiteX15" fmla="*/ 1181100 w 1631157"/>
              <a:gd name="connsiteY15" fmla="*/ 330994 h 1321594"/>
              <a:gd name="connsiteX16" fmla="*/ 1057275 w 1631157"/>
              <a:gd name="connsiteY16" fmla="*/ 359569 h 1321594"/>
              <a:gd name="connsiteX17" fmla="*/ 1014413 w 1631157"/>
              <a:gd name="connsiteY17" fmla="*/ 369094 h 1321594"/>
              <a:gd name="connsiteX18" fmla="*/ 966788 w 1631157"/>
              <a:gd name="connsiteY18" fmla="*/ 388144 h 1321594"/>
              <a:gd name="connsiteX19" fmla="*/ 952500 w 1631157"/>
              <a:gd name="connsiteY19" fmla="*/ 411957 h 1321594"/>
              <a:gd name="connsiteX20" fmla="*/ 952500 w 1631157"/>
              <a:gd name="connsiteY20" fmla="*/ 440532 h 1321594"/>
              <a:gd name="connsiteX21" fmla="*/ 847725 w 1631157"/>
              <a:gd name="connsiteY21" fmla="*/ 507207 h 1321594"/>
              <a:gd name="connsiteX22" fmla="*/ 809625 w 1631157"/>
              <a:gd name="connsiteY22" fmla="*/ 588169 h 1321594"/>
              <a:gd name="connsiteX23" fmla="*/ 700088 w 1631157"/>
              <a:gd name="connsiteY23" fmla="*/ 716757 h 1321594"/>
              <a:gd name="connsiteX24" fmla="*/ 681038 w 1631157"/>
              <a:gd name="connsiteY24" fmla="*/ 797719 h 1321594"/>
              <a:gd name="connsiteX25" fmla="*/ 628650 w 1631157"/>
              <a:gd name="connsiteY25" fmla="*/ 883444 h 1321594"/>
              <a:gd name="connsiteX26" fmla="*/ 604838 w 1631157"/>
              <a:gd name="connsiteY26" fmla="*/ 926307 h 1321594"/>
              <a:gd name="connsiteX27" fmla="*/ 542925 w 1631157"/>
              <a:gd name="connsiteY27" fmla="*/ 1002507 h 1321594"/>
              <a:gd name="connsiteX28" fmla="*/ 509588 w 1631157"/>
              <a:gd name="connsiteY28" fmla="*/ 1064419 h 1321594"/>
              <a:gd name="connsiteX29" fmla="*/ 471488 w 1631157"/>
              <a:gd name="connsiteY29" fmla="*/ 1107282 h 1321594"/>
              <a:gd name="connsiteX30" fmla="*/ 442913 w 1631157"/>
              <a:gd name="connsiteY30" fmla="*/ 1140619 h 1321594"/>
              <a:gd name="connsiteX31" fmla="*/ 333375 w 1631157"/>
              <a:gd name="connsiteY31" fmla="*/ 1159669 h 1321594"/>
              <a:gd name="connsiteX32" fmla="*/ 228600 w 1631157"/>
              <a:gd name="connsiteY32" fmla="*/ 1169194 h 1321594"/>
              <a:gd name="connsiteX33" fmla="*/ 157163 w 1631157"/>
              <a:gd name="connsiteY33" fmla="*/ 1202532 h 1321594"/>
              <a:gd name="connsiteX34" fmla="*/ 114300 w 1631157"/>
              <a:gd name="connsiteY34" fmla="*/ 1235869 h 1321594"/>
              <a:gd name="connsiteX35" fmla="*/ 114300 w 1631157"/>
              <a:gd name="connsiteY35" fmla="*/ 1235869 h 1321594"/>
              <a:gd name="connsiteX36" fmla="*/ 71438 w 1631157"/>
              <a:gd name="connsiteY36" fmla="*/ 1288257 h 1321594"/>
              <a:gd name="connsiteX37" fmla="*/ 19050 w 1631157"/>
              <a:gd name="connsiteY37" fmla="*/ 1312069 h 1321594"/>
              <a:gd name="connsiteX38" fmla="*/ 0 w 1631157"/>
              <a:gd name="connsiteY38" fmla="*/ 1321594 h 1321594"/>
              <a:gd name="connsiteX0" fmla="*/ 1631157 w 1631157"/>
              <a:gd name="connsiteY0" fmla="*/ 0 h 1321594"/>
              <a:gd name="connsiteX1" fmla="*/ 1624013 w 1631157"/>
              <a:gd name="connsiteY1" fmla="*/ 45244 h 1321594"/>
              <a:gd name="connsiteX2" fmla="*/ 1609725 w 1631157"/>
              <a:gd name="connsiteY2" fmla="*/ 73819 h 1321594"/>
              <a:gd name="connsiteX3" fmla="*/ 1566863 w 1631157"/>
              <a:gd name="connsiteY3" fmla="*/ 111919 h 1321594"/>
              <a:gd name="connsiteX4" fmla="*/ 1533525 w 1631157"/>
              <a:gd name="connsiteY4" fmla="*/ 130969 h 1321594"/>
              <a:gd name="connsiteX5" fmla="*/ 1476375 w 1631157"/>
              <a:gd name="connsiteY5" fmla="*/ 188119 h 1321594"/>
              <a:gd name="connsiteX6" fmla="*/ 1423988 w 1631157"/>
              <a:gd name="connsiteY6" fmla="*/ 240507 h 1321594"/>
              <a:gd name="connsiteX7" fmla="*/ 1395413 w 1631157"/>
              <a:gd name="connsiteY7" fmla="*/ 288132 h 1321594"/>
              <a:gd name="connsiteX8" fmla="*/ 1347788 w 1631157"/>
              <a:gd name="connsiteY8" fmla="*/ 345282 h 1321594"/>
              <a:gd name="connsiteX9" fmla="*/ 1295400 w 1631157"/>
              <a:gd name="connsiteY9" fmla="*/ 369094 h 1321594"/>
              <a:gd name="connsiteX10" fmla="*/ 1266825 w 1631157"/>
              <a:gd name="connsiteY10" fmla="*/ 369094 h 1321594"/>
              <a:gd name="connsiteX11" fmla="*/ 1247775 w 1631157"/>
              <a:gd name="connsiteY11" fmla="*/ 364332 h 1321594"/>
              <a:gd name="connsiteX12" fmla="*/ 1243013 w 1631157"/>
              <a:gd name="connsiteY12" fmla="*/ 345282 h 1321594"/>
              <a:gd name="connsiteX13" fmla="*/ 1204913 w 1631157"/>
              <a:gd name="connsiteY13" fmla="*/ 335757 h 1321594"/>
              <a:gd name="connsiteX14" fmla="*/ 1181100 w 1631157"/>
              <a:gd name="connsiteY14" fmla="*/ 330994 h 1321594"/>
              <a:gd name="connsiteX15" fmla="*/ 1181100 w 1631157"/>
              <a:gd name="connsiteY15" fmla="*/ 330994 h 1321594"/>
              <a:gd name="connsiteX16" fmla="*/ 1057275 w 1631157"/>
              <a:gd name="connsiteY16" fmla="*/ 359569 h 1321594"/>
              <a:gd name="connsiteX17" fmla="*/ 1014413 w 1631157"/>
              <a:gd name="connsiteY17" fmla="*/ 369094 h 1321594"/>
              <a:gd name="connsiteX18" fmla="*/ 966788 w 1631157"/>
              <a:gd name="connsiteY18" fmla="*/ 388144 h 1321594"/>
              <a:gd name="connsiteX19" fmla="*/ 952500 w 1631157"/>
              <a:gd name="connsiteY19" fmla="*/ 411957 h 1321594"/>
              <a:gd name="connsiteX20" fmla="*/ 952500 w 1631157"/>
              <a:gd name="connsiteY20" fmla="*/ 440532 h 1321594"/>
              <a:gd name="connsiteX21" fmla="*/ 847725 w 1631157"/>
              <a:gd name="connsiteY21" fmla="*/ 507207 h 1321594"/>
              <a:gd name="connsiteX22" fmla="*/ 809625 w 1631157"/>
              <a:gd name="connsiteY22" fmla="*/ 588169 h 1321594"/>
              <a:gd name="connsiteX23" fmla="*/ 700088 w 1631157"/>
              <a:gd name="connsiteY23" fmla="*/ 716757 h 1321594"/>
              <a:gd name="connsiteX24" fmla="*/ 681038 w 1631157"/>
              <a:gd name="connsiteY24" fmla="*/ 797719 h 1321594"/>
              <a:gd name="connsiteX25" fmla="*/ 628650 w 1631157"/>
              <a:gd name="connsiteY25" fmla="*/ 883444 h 1321594"/>
              <a:gd name="connsiteX26" fmla="*/ 604838 w 1631157"/>
              <a:gd name="connsiteY26" fmla="*/ 926307 h 1321594"/>
              <a:gd name="connsiteX27" fmla="*/ 542925 w 1631157"/>
              <a:gd name="connsiteY27" fmla="*/ 1002507 h 1321594"/>
              <a:gd name="connsiteX28" fmla="*/ 509588 w 1631157"/>
              <a:gd name="connsiteY28" fmla="*/ 1064419 h 1321594"/>
              <a:gd name="connsiteX29" fmla="*/ 471488 w 1631157"/>
              <a:gd name="connsiteY29" fmla="*/ 1107282 h 1321594"/>
              <a:gd name="connsiteX30" fmla="*/ 442913 w 1631157"/>
              <a:gd name="connsiteY30" fmla="*/ 1140619 h 1321594"/>
              <a:gd name="connsiteX31" fmla="*/ 333375 w 1631157"/>
              <a:gd name="connsiteY31" fmla="*/ 1159669 h 1321594"/>
              <a:gd name="connsiteX32" fmla="*/ 228600 w 1631157"/>
              <a:gd name="connsiteY32" fmla="*/ 1169194 h 1321594"/>
              <a:gd name="connsiteX33" fmla="*/ 157163 w 1631157"/>
              <a:gd name="connsiteY33" fmla="*/ 1202532 h 1321594"/>
              <a:gd name="connsiteX34" fmla="*/ 114300 w 1631157"/>
              <a:gd name="connsiteY34" fmla="*/ 1235869 h 1321594"/>
              <a:gd name="connsiteX35" fmla="*/ 114300 w 1631157"/>
              <a:gd name="connsiteY35" fmla="*/ 1235869 h 1321594"/>
              <a:gd name="connsiteX36" fmla="*/ 71438 w 1631157"/>
              <a:gd name="connsiteY36" fmla="*/ 1288257 h 1321594"/>
              <a:gd name="connsiteX37" fmla="*/ 19050 w 1631157"/>
              <a:gd name="connsiteY37" fmla="*/ 1312069 h 1321594"/>
              <a:gd name="connsiteX38" fmla="*/ 0 w 1631157"/>
              <a:gd name="connsiteY38" fmla="*/ 1321594 h 1321594"/>
              <a:gd name="connsiteX0" fmla="*/ 1631157 w 1631157"/>
              <a:gd name="connsiteY0" fmla="*/ 0 h 1321594"/>
              <a:gd name="connsiteX1" fmla="*/ 1624013 w 1631157"/>
              <a:gd name="connsiteY1" fmla="*/ 45244 h 1321594"/>
              <a:gd name="connsiteX2" fmla="*/ 1612106 w 1631157"/>
              <a:gd name="connsiteY2" fmla="*/ 85725 h 1321594"/>
              <a:gd name="connsiteX3" fmla="*/ 1566863 w 1631157"/>
              <a:gd name="connsiteY3" fmla="*/ 111919 h 1321594"/>
              <a:gd name="connsiteX4" fmla="*/ 1533525 w 1631157"/>
              <a:gd name="connsiteY4" fmla="*/ 130969 h 1321594"/>
              <a:gd name="connsiteX5" fmla="*/ 1476375 w 1631157"/>
              <a:gd name="connsiteY5" fmla="*/ 188119 h 1321594"/>
              <a:gd name="connsiteX6" fmla="*/ 1423988 w 1631157"/>
              <a:gd name="connsiteY6" fmla="*/ 240507 h 1321594"/>
              <a:gd name="connsiteX7" fmla="*/ 1395413 w 1631157"/>
              <a:gd name="connsiteY7" fmla="*/ 288132 h 1321594"/>
              <a:gd name="connsiteX8" fmla="*/ 1347788 w 1631157"/>
              <a:gd name="connsiteY8" fmla="*/ 345282 h 1321594"/>
              <a:gd name="connsiteX9" fmla="*/ 1295400 w 1631157"/>
              <a:gd name="connsiteY9" fmla="*/ 369094 h 1321594"/>
              <a:gd name="connsiteX10" fmla="*/ 1266825 w 1631157"/>
              <a:gd name="connsiteY10" fmla="*/ 369094 h 1321594"/>
              <a:gd name="connsiteX11" fmla="*/ 1247775 w 1631157"/>
              <a:gd name="connsiteY11" fmla="*/ 364332 h 1321594"/>
              <a:gd name="connsiteX12" fmla="*/ 1243013 w 1631157"/>
              <a:gd name="connsiteY12" fmla="*/ 345282 h 1321594"/>
              <a:gd name="connsiteX13" fmla="*/ 1204913 w 1631157"/>
              <a:gd name="connsiteY13" fmla="*/ 335757 h 1321594"/>
              <a:gd name="connsiteX14" fmla="*/ 1181100 w 1631157"/>
              <a:gd name="connsiteY14" fmla="*/ 330994 h 1321594"/>
              <a:gd name="connsiteX15" fmla="*/ 1181100 w 1631157"/>
              <a:gd name="connsiteY15" fmla="*/ 330994 h 1321594"/>
              <a:gd name="connsiteX16" fmla="*/ 1057275 w 1631157"/>
              <a:gd name="connsiteY16" fmla="*/ 359569 h 1321594"/>
              <a:gd name="connsiteX17" fmla="*/ 1014413 w 1631157"/>
              <a:gd name="connsiteY17" fmla="*/ 369094 h 1321594"/>
              <a:gd name="connsiteX18" fmla="*/ 966788 w 1631157"/>
              <a:gd name="connsiteY18" fmla="*/ 388144 h 1321594"/>
              <a:gd name="connsiteX19" fmla="*/ 952500 w 1631157"/>
              <a:gd name="connsiteY19" fmla="*/ 411957 h 1321594"/>
              <a:gd name="connsiteX20" fmla="*/ 952500 w 1631157"/>
              <a:gd name="connsiteY20" fmla="*/ 440532 h 1321594"/>
              <a:gd name="connsiteX21" fmla="*/ 847725 w 1631157"/>
              <a:gd name="connsiteY21" fmla="*/ 507207 h 1321594"/>
              <a:gd name="connsiteX22" fmla="*/ 809625 w 1631157"/>
              <a:gd name="connsiteY22" fmla="*/ 588169 h 1321594"/>
              <a:gd name="connsiteX23" fmla="*/ 700088 w 1631157"/>
              <a:gd name="connsiteY23" fmla="*/ 716757 h 1321594"/>
              <a:gd name="connsiteX24" fmla="*/ 681038 w 1631157"/>
              <a:gd name="connsiteY24" fmla="*/ 797719 h 1321594"/>
              <a:gd name="connsiteX25" fmla="*/ 628650 w 1631157"/>
              <a:gd name="connsiteY25" fmla="*/ 883444 h 1321594"/>
              <a:gd name="connsiteX26" fmla="*/ 604838 w 1631157"/>
              <a:gd name="connsiteY26" fmla="*/ 926307 h 1321594"/>
              <a:gd name="connsiteX27" fmla="*/ 542925 w 1631157"/>
              <a:gd name="connsiteY27" fmla="*/ 1002507 h 1321594"/>
              <a:gd name="connsiteX28" fmla="*/ 509588 w 1631157"/>
              <a:gd name="connsiteY28" fmla="*/ 1064419 h 1321594"/>
              <a:gd name="connsiteX29" fmla="*/ 471488 w 1631157"/>
              <a:gd name="connsiteY29" fmla="*/ 1107282 h 1321594"/>
              <a:gd name="connsiteX30" fmla="*/ 442913 w 1631157"/>
              <a:gd name="connsiteY30" fmla="*/ 1140619 h 1321594"/>
              <a:gd name="connsiteX31" fmla="*/ 333375 w 1631157"/>
              <a:gd name="connsiteY31" fmla="*/ 1159669 h 1321594"/>
              <a:gd name="connsiteX32" fmla="*/ 228600 w 1631157"/>
              <a:gd name="connsiteY32" fmla="*/ 1169194 h 1321594"/>
              <a:gd name="connsiteX33" fmla="*/ 157163 w 1631157"/>
              <a:gd name="connsiteY33" fmla="*/ 1202532 h 1321594"/>
              <a:gd name="connsiteX34" fmla="*/ 114300 w 1631157"/>
              <a:gd name="connsiteY34" fmla="*/ 1235869 h 1321594"/>
              <a:gd name="connsiteX35" fmla="*/ 114300 w 1631157"/>
              <a:gd name="connsiteY35" fmla="*/ 1235869 h 1321594"/>
              <a:gd name="connsiteX36" fmla="*/ 71438 w 1631157"/>
              <a:gd name="connsiteY36" fmla="*/ 1288257 h 1321594"/>
              <a:gd name="connsiteX37" fmla="*/ 19050 w 1631157"/>
              <a:gd name="connsiteY37" fmla="*/ 1312069 h 1321594"/>
              <a:gd name="connsiteX38" fmla="*/ 0 w 1631157"/>
              <a:gd name="connsiteY38" fmla="*/ 1321594 h 1321594"/>
              <a:gd name="connsiteX0" fmla="*/ 1631157 w 1631157"/>
              <a:gd name="connsiteY0" fmla="*/ 0 h 1321594"/>
              <a:gd name="connsiteX1" fmla="*/ 1624013 w 1631157"/>
              <a:gd name="connsiteY1" fmla="*/ 45244 h 1321594"/>
              <a:gd name="connsiteX2" fmla="*/ 1612106 w 1631157"/>
              <a:gd name="connsiteY2" fmla="*/ 85725 h 1321594"/>
              <a:gd name="connsiteX3" fmla="*/ 1566863 w 1631157"/>
              <a:gd name="connsiteY3" fmla="*/ 104775 h 1321594"/>
              <a:gd name="connsiteX4" fmla="*/ 1533525 w 1631157"/>
              <a:gd name="connsiteY4" fmla="*/ 130969 h 1321594"/>
              <a:gd name="connsiteX5" fmla="*/ 1476375 w 1631157"/>
              <a:gd name="connsiteY5" fmla="*/ 188119 h 1321594"/>
              <a:gd name="connsiteX6" fmla="*/ 1423988 w 1631157"/>
              <a:gd name="connsiteY6" fmla="*/ 240507 h 1321594"/>
              <a:gd name="connsiteX7" fmla="*/ 1395413 w 1631157"/>
              <a:gd name="connsiteY7" fmla="*/ 288132 h 1321594"/>
              <a:gd name="connsiteX8" fmla="*/ 1347788 w 1631157"/>
              <a:gd name="connsiteY8" fmla="*/ 345282 h 1321594"/>
              <a:gd name="connsiteX9" fmla="*/ 1295400 w 1631157"/>
              <a:gd name="connsiteY9" fmla="*/ 369094 h 1321594"/>
              <a:gd name="connsiteX10" fmla="*/ 1266825 w 1631157"/>
              <a:gd name="connsiteY10" fmla="*/ 369094 h 1321594"/>
              <a:gd name="connsiteX11" fmla="*/ 1247775 w 1631157"/>
              <a:gd name="connsiteY11" fmla="*/ 364332 h 1321594"/>
              <a:gd name="connsiteX12" fmla="*/ 1243013 w 1631157"/>
              <a:gd name="connsiteY12" fmla="*/ 345282 h 1321594"/>
              <a:gd name="connsiteX13" fmla="*/ 1204913 w 1631157"/>
              <a:gd name="connsiteY13" fmla="*/ 335757 h 1321594"/>
              <a:gd name="connsiteX14" fmla="*/ 1181100 w 1631157"/>
              <a:gd name="connsiteY14" fmla="*/ 330994 h 1321594"/>
              <a:gd name="connsiteX15" fmla="*/ 1181100 w 1631157"/>
              <a:gd name="connsiteY15" fmla="*/ 330994 h 1321594"/>
              <a:gd name="connsiteX16" fmla="*/ 1057275 w 1631157"/>
              <a:gd name="connsiteY16" fmla="*/ 359569 h 1321594"/>
              <a:gd name="connsiteX17" fmla="*/ 1014413 w 1631157"/>
              <a:gd name="connsiteY17" fmla="*/ 369094 h 1321594"/>
              <a:gd name="connsiteX18" fmla="*/ 966788 w 1631157"/>
              <a:gd name="connsiteY18" fmla="*/ 388144 h 1321594"/>
              <a:gd name="connsiteX19" fmla="*/ 952500 w 1631157"/>
              <a:gd name="connsiteY19" fmla="*/ 411957 h 1321594"/>
              <a:gd name="connsiteX20" fmla="*/ 952500 w 1631157"/>
              <a:gd name="connsiteY20" fmla="*/ 440532 h 1321594"/>
              <a:gd name="connsiteX21" fmla="*/ 847725 w 1631157"/>
              <a:gd name="connsiteY21" fmla="*/ 507207 h 1321594"/>
              <a:gd name="connsiteX22" fmla="*/ 809625 w 1631157"/>
              <a:gd name="connsiteY22" fmla="*/ 588169 h 1321594"/>
              <a:gd name="connsiteX23" fmla="*/ 700088 w 1631157"/>
              <a:gd name="connsiteY23" fmla="*/ 716757 h 1321594"/>
              <a:gd name="connsiteX24" fmla="*/ 681038 w 1631157"/>
              <a:gd name="connsiteY24" fmla="*/ 797719 h 1321594"/>
              <a:gd name="connsiteX25" fmla="*/ 628650 w 1631157"/>
              <a:gd name="connsiteY25" fmla="*/ 883444 h 1321594"/>
              <a:gd name="connsiteX26" fmla="*/ 604838 w 1631157"/>
              <a:gd name="connsiteY26" fmla="*/ 926307 h 1321594"/>
              <a:gd name="connsiteX27" fmla="*/ 542925 w 1631157"/>
              <a:gd name="connsiteY27" fmla="*/ 1002507 h 1321594"/>
              <a:gd name="connsiteX28" fmla="*/ 509588 w 1631157"/>
              <a:gd name="connsiteY28" fmla="*/ 1064419 h 1321594"/>
              <a:gd name="connsiteX29" fmla="*/ 471488 w 1631157"/>
              <a:gd name="connsiteY29" fmla="*/ 1107282 h 1321594"/>
              <a:gd name="connsiteX30" fmla="*/ 442913 w 1631157"/>
              <a:gd name="connsiteY30" fmla="*/ 1140619 h 1321594"/>
              <a:gd name="connsiteX31" fmla="*/ 333375 w 1631157"/>
              <a:gd name="connsiteY31" fmla="*/ 1159669 h 1321594"/>
              <a:gd name="connsiteX32" fmla="*/ 228600 w 1631157"/>
              <a:gd name="connsiteY32" fmla="*/ 1169194 h 1321594"/>
              <a:gd name="connsiteX33" fmla="*/ 157163 w 1631157"/>
              <a:gd name="connsiteY33" fmla="*/ 1202532 h 1321594"/>
              <a:gd name="connsiteX34" fmla="*/ 114300 w 1631157"/>
              <a:gd name="connsiteY34" fmla="*/ 1235869 h 1321594"/>
              <a:gd name="connsiteX35" fmla="*/ 114300 w 1631157"/>
              <a:gd name="connsiteY35" fmla="*/ 1235869 h 1321594"/>
              <a:gd name="connsiteX36" fmla="*/ 71438 w 1631157"/>
              <a:gd name="connsiteY36" fmla="*/ 1288257 h 1321594"/>
              <a:gd name="connsiteX37" fmla="*/ 19050 w 1631157"/>
              <a:gd name="connsiteY37" fmla="*/ 1312069 h 1321594"/>
              <a:gd name="connsiteX38" fmla="*/ 0 w 1631157"/>
              <a:gd name="connsiteY38" fmla="*/ 1321594 h 1321594"/>
              <a:gd name="connsiteX0" fmla="*/ 1631157 w 1631157"/>
              <a:gd name="connsiteY0" fmla="*/ 0 h 1321594"/>
              <a:gd name="connsiteX1" fmla="*/ 1624013 w 1631157"/>
              <a:gd name="connsiteY1" fmla="*/ 45244 h 1321594"/>
              <a:gd name="connsiteX2" fmla="*/ 1604963 w 1631157"/>
              <a:gd name="connsiteY2" fmla="*/ 90487 h 1321594"/>
              <a:gd name="connsiteX3" fmla="*/ 1566863 w 1631157"/>
              <a:gd name="connsiteY3" fmla="*/ 104775 h 1321594"/>
              <a:gd name="connsiteX4" fmla="*/ 1533525 w 1631157"/>
              <a:gd name="connsiteY4" fmla="*/ 130969 h 1321594"/>
              <a:gd name="connsiteX5" fmla="*/ 1476375 w 1631157"/>
              <a:gd name="connsiteY5" fmla="*/ 188119 h 1321594"/>
              <a:gd name="connsiteX6" fmla="*/ 1423988 w 1631157"/>
              <a:gd name="connsiteY6" fmla="*/ 240507 h 1321594"/>
              <a:gd name="connsiteX7" fmla="*/ 1395413 w 1631157"/>
              <a:gd name="connsiteY7" fmla="*/ 288132 h 1321594"/>
              <a:gd name="connsiteX8" fmla="*/ 1347788 w 1631157"/>
              <a:gd name="connsiteY8" fmla="*/ 345282 h 1321594"/>
              <a:gd name="connsiteX9" fmla="*/ 1295400 w 1631157"/>
              <a:gd name="connsiteY9" fmla="*/ 369094 h 1321594"/>
              <a:gd name="connsiteX10" fmla="*/ 1266825 w 1631157"/>
              <a:gd name="connsiteY10" fmla="*/ 369094 h 1321594"/>
              <a:gd name="connsiteX11" fmla="*/ 1247775 w 1631157"/>
              <a:gd name="connsiteY11" fmla="*/ 364332 h 1321594"/>
              <a:gd name="connsiteX12" fmla="*/ 1243013 w 1631157"/>
              <a:gd name="connsiteY12" fmla="*/ 345282 h 1321594"/>
              <a:gd name="connsiteX13" fmla="*/ 1204913 w 1631157"/>
              <a:gd name="connsiteY13" fmla="*/ 335757 h 1321594"/>
              <a:gd name="connsiteX14" fmla="*/ 1181100 w 1631157"/>
              <a:gd name="connsiteY14" fmla="*/ 330994 h 1321594"/>
              <a:gd name="connsiteX15" fmla="*/ 1181100 w 1631157"/>
              <a:gd name="connsiteY15" fmla="*/ 330994 h 1321594"/>
              <a:gd name="connsiteX16" fmla="*/ 1057275 w 1631157"/>
              <a:gd name="connsiteY16" fmla="*/ 359569 h 1321594"/>
              <a:gd name="connsiteX17" fmla="*/ 1014413 w 1631157"/>
              <a:gd name="connsiteY17" fmla="*/ 369094 h 1321594"/>
              <a:gd name="connsiteX18" fmla="*/ 966788 w 1631157"/>
              <a:gd name="connsiteY18" fmla="*/ 388144 h 1321594"/>
              <a:gd name="connsiteX19" fmla="*/ 952500 w 1631157"/>
              <a:gd name="connsiteY19" fmla="*/ 411957 h 1321594"/>
              <a:gd name="connsiteX20" fmla="*/ 952500 w 1631157"/>
              <a:gd name="connsiteY20" fmla="*/ 440532 h 1321594"/>
              <a:gd name="connsiteX21" fmla="*/ 847725 w 1631157"/>
              <a:gd name="connsiteY21" fmla="*/ 507207 h 1321594"/>
              <a:gd name="connsiteX22" fmla="*/ 809625 w 1631157"/>
              <a:gd name="connsiteY22" fmla="*/ 588169 h 1321594"/>
              <a:gd name="connsiteX23" fmla="*/ 700088 w 1631157"/>
              <a:gd name="connsiteY23" fmla="*/ 716757 h 1321594"/>
              <a:gd name="connsiteX24" fmla="*/ 681038 w 1631157"/>
              <a:gd name="connsiteY24" fmla="*/ 797719 h 1321594"/>
              <a:gd name="connsiteX25" fmla="*/ 628650 w 1631157"/>
              <a:gd name="connsiteY25" fmla="*/ 883444 h 1321594"/>
              <a:gd name="connsiteX26" fmla="*/ 604838 w 1631157"/>
              <a:gd name="connsiteY26" fmla="*/ 926307 h 1321594"/>
              <a:gd name="connsiteX27" fmla="*/ 542925 w 1631157"/>
              <a:gd name="connsiteY27" fmla="*/ 1002507 h 1321594"/>
              <a:gd name="connsiteX28" fmla="*/ 509588 w 1631157"/>
              <a:gd name="connsiteY28" fmla="*/ 1064419 h 1321594"/>
              <a:gd name="connsiteX29" fmla="*/ 471488 w 1631157"/>
              <a:gd name="connsiteY29" fmla="*/ 1107282 h 1321594"/>
              <a:gd name="connsiteX30" fmla="*/ 442913 w 1631157"/>
              <a:gd name="connsiteY30" fmla="*/ 1140619 h 1321594"/>
              <a:gd name="connsiteX31" fmla="*/ 333375 w 1631157"/>
              <a:gd name="connsiteY31" fmla="*/ 1159669 h 1321594"/>
              <a:gd name="connsiteX32" fmla="*/ 228600 w 1631157"/>
              <a:gd name="connsiteY32" fmla="*/ 1169194 h 1321594"/>
              <a:gd name="connsiteX33" fmla="*/ 157163 w 1631157"/>
              <a:gd name="connsiteY33" fmla="*/ 1202532 h 1321594"/>
              <a:gd name="connsiteX34" fmla="*/ 114300 w 1631157"/>
              <a:gd name="connsiteY34" fmla="*/ 1235869 h 1321594"/>
              <a:gd name="connsiteX35" fmla="*/ 114300 w 1631157"/>
              <a:gd name="connsiteY35" fmla="*/ 1235869 h 1321594"/>
              <a:gd name="connsiteX36" fmla="*/ 71438 w 1631157"/>
              <a:gd name="connsiteY36" fmla="*/ 1288257 h 1321594"/>
              <a:gd name="connsiteX37" fmla="*/ 19050 w 1631157"/>
              <a:gd name="connsiteY37" fmla="*/ 1312069 h 1321594"/>
              <a:gd name="connsiteX38" fmla="*/ 0 w 1631157"/>
              <a:gd name="connsiteY38" fmla="*/ 1321594 h 1321594"/>
              <a:gd name="connsiteX0" fmla="*/ 1631157 w 1631157"/>
              <a:gd name="connsiteY0" fmla="*/ 0 h 1321594"/>
              <a:gd name="connsiteX1" fmla="*/ 1624013 w 1631157"/>
              <a:gd name="connsiteY1" fmla="*/ 69057 h 1321594"/>
              <a:gd name="connsiteX2" fmla="*/ 1604963 w 1631157"/>
              <a:gd name="connsiteY2" fmla="*/ 90487 h 1321594"/>
              <a:gd name="connsiteX3" fmla="*/ 1566863 w 1631157"/>
              <a:gd name="connsiteY3" fmla="*/ 104775 h 1321594"/>
              <a:gd name="connsiteX4" fmla="*/ 1533525 w 1631157"/>
              <a:gd name="connsiteY4" fmla="*/ 130969 h 1321594"/>
              <a:gd name="connsiteX5" fmla="*/ 1476375 w 1631157"/>
              <a:gd name="connsiteY5" fmla="*/ 188119 h 1321594"/>
              <a:gd name="connsiteX6" fmla="*/ 1423988 w 1631157"/>
              <a:gd name="connsiteY6" fmla="*/ 240507 h 1321594"/>
              <a:gd name="connsiteX7" fmla="*/ 1395413 w 1631157"/>
              <a:gd name="connsiteY7" fmla="*/ 288132 h 1321594"/>
              <a:gd name="connsiteX8" fmla="*/ 1347788 w 1631157"/>
              <a:gd name="connsiteY8" fmla="*/ 345282 h 1321594"/>
              <a:gd name="connsiteX9" fmla="*/ 1295400 w 1631157"/>
              <a:gd name="connsiteY9" fmla="*/ 369094 h 1321594"/>
              <a:gd name="connsiteX10" fmla="*/ 1266825 w 1631157"/>
              <a:gd name="connsiteY10" fmla="*/ 369094 h 1321594"/>
              <a:gd name="connsiteX11" fmla="*/ 1247775 w 1631157"/>
              <a:gd name="connsiteY11" fmla="*/ 364332 h 1321594"/>
              <a:gd name="connsiteX12" fmla="*/ 1243013 w 1631157"/>
              <a:gd name="connsiteY12" fmla="*/ 345282 h 1321594"/>
              <a:gd name="connsiteX13" fmla="*/ 1204913 w 1631157"/>
              <a:gd name="connsiteY13" fmla="*/ 335757 h 1321594"/>
              <a:gd name="connsiteX14" fmla="*/ 1181100 w 1631157"/>
              <a:gd name="connsiteY14" fmla="*/ 330994 h 1321594"/>
              <a:gd name="connsiteX15" fmla="*/ 1181100 w 1631157"/>
              <a:gd name="connsiteY15" fmla="*/ 330994 h 1321594"/>
              <a:gd name="connsiteX16" fmla="*/ 1057275 w 1631157"/>
              <a:gd name="connsiteY16" fmla="*/ 359569 h 1321594"/>
              <a:gd name="connsiteX17" fmla="*/ 1014413 w 1631157"/>
              <a:gd name="connsiteY17" fmla="*/ 369094 h 1321594"/>
              <a:gd name="connsiteX18" fmla="*/ 966788 w 1631157"/>
              <a:gd name="connsiteY18" fmla="*/ 388144 h 1321594"/>
              <a:gd name="connsiteX19" fmla="*/ 952500 w 1631157"/>
              <a:gd name="connsiteY19" fmla="*/ 411957 h 1321594"/>
              <a:gd name="connsiteX20" fmla="*/ 952500 w 1631157"/>
              <a:gd name="connsiteY20" fmla="*/ 440532 h 1321594"/>
              <a:gd name="connsiteX21" fmla="*/ 847725 w 1631157"/>
              <a:gd name="connsiteY21" fmla="*/ 507207 h 1321594"/>
              <a:gd name="connsiteX22" fmla="*/ 809625 w 1631157"/>
              <a:gd name="connsiteY22" fmla="*/ 588169 h 1321594"/>
              <a:gd name="connsiteX23" fmla="*/ 700088 w 1631157"/>
              <a:gd name="connsiteY23" fmla="*/ 716757 h 1321594"/>
              <a:gd name="connsiteX24" fmla="*/ 681038 w 1631157"/>
              <a:gd name="connsiteY24" fmla="*/ 797719 h 1321594"/>
              <a:gd name="connsiteX25" fmla="*/ 628650 w 1631157"/>
              <a:gd name="connsiteY25" fmla="*/ 883444 h 1321594"/>
              <a:gd name="connsiteX26" fmla="*/ 604838 w 1631157"/>
              <a:gd name="connsiteY26" fmla="*/ 926307 h 1321594"/>
              <a:gd name="connsiteX27" fmla="*/ 542925 w 1631157"/>
              <a:gd name="connsiteY27" fmla="*/ 1002507 h 1321594"/>
              <a:gd name="connsiteX28" fmla="*/ 509588 w 1631157"/>
              <a:gd name="connsiteY28" fmla="*/ 1064419 h 1321594"/>
              <a:gd name="connsiteX29" fmla="*/ 471488 w 1631157"/>
              <a:gd name="connsiteY29" fmla="*/ 1107282 h 1321594"/>
              <a:gd name="connsiteX30" fmla="*/ 442913 w 1631157"/>
              <a:gd name="connsiteY30" fmla="*/ 1140619 h 1321594"/>
              <a:gd name="connsiteX31" fmla="*/ 333375 w 1631157"/>
              <a:gd name="connsiteY31" fmla="*/ 1159669 h 1321594"/>
              <a:gd name="connsiteX32" fmla="*/ 228600 w 1631157"/>
              <a:gd name="connsiteY32" fmla="*/ 1169194 h 1321594"/>
              <a:gd name="connsiteX33" fmla="*/ 157163 w 1631157"/>
              <a:gd name="connsiteY33" fmla="*/ 1202532 h 1321594"/>
              <a:gd name="connsiteX34" fmla="*/ 114300 w 1631157"/>
              <a:gd name="connsiteY34" fmla="*/ 1235869 h 1321594"/>
              <a:gd name="connsiteX35" fmla="*/ 114300 w 1631157"/>
              <a:gd name="connsiteY35" fmla="*/ 1235869 h 1321594"/>
              <a:gd name="connsiteX36" fmla="*/ 71438 w 1631157"/>
              <a:gd name="connsiteY36" fmla="*/ 1288257 h 1321594"/>
              <a:gd name="connsiteX37" fmla="*/ 19050 w 1631157"/>
              <a:gd name="connsiteY37" fmla="*/ 1312069 h 1321594"/>
              <a:gd name="connsiteX38" fmla="*/ 0 w 1631157"/>
              <a:gd name="connsiteY38" fmla="*/ 1321594 h 1321594"/>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3525 w 1643063"/>
              <a:gd name="connsiteY4" fmla="*/ 116682 h 1307307"/>
              <a:gd name="connsiteX5" fmla="*/ 1476375 w 1643063"/>
              <a:gd name="connsiteY5" fmla="*/ 17383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3525 w 1643063"/>
              <a:gd name="connsiteY4" fmla="*/ 109538 h 1307307"/>
              <a:gd name="connsiteX5" fmla="*/ 1476375 w 1643063"/>
              <a:gd name="connsiteY5" fmla="*/ 17383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3525 w 1643063"/>
              <a:gd name="connsiteY4" fmla="*/ 109538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3525 w 1643063"/>
              <a:gd name="connsiteY4" fmla="*/ 109538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3525 w 1643063"/>
              <a:gd name="connsiteY4" fmla="*/ 109538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3525 w 1643063"/>
              <a:gd name="connsiteY4" fmla="*/ 109538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504951 w 1643063"/>
              <a:gd name="connsiteY5" fmla="*/ 157163 h 1307307"/>
              <a:gd name="connsiteX6" fmla="*/ 1490663 w 1643063"/>
              <a:gd name="connsiteY6" fmla="*/ 192882 h 1307307"/>
              <a:gd name="connsiteX7" fmla="*/ 1423988 w 1643063"/>
              <a:gd name="connsiteY7" fmla="*/ 226220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504951 w 1643063"/>
              <a:gd name="connsiteY5" fmla="*/ 147638 h 1307307"/>
              <a:gd name="connsiteX6" fmla="*/ 1490663 w 1643063"/>
              <a:gd name="connsiteY6" fmla="*/ 192882 h 1307307"/>
              <a:gd name="connsiteX7" fmla="*/ 1423988 w 1643063"/>
              <a:gd name="connsiteY7" fmla="*/ 226220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504951 w 1643063"/>
              <a:gd name="connsiteY5" fmla="*/ 147638 h 1307307"/>
              <a:gd name="connsiteX6" fmla="*/ 1469232 w 1643063"/>
              <a:gd name="connsiteY6" fmla="*/ 185738 h 1307307"/>
              <a:gd name="connsiteX7" fmla="*/ 1423988 w 1643063"/>
              <a:gd name="connsiteY7" fmla="*/ 226220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1144 w 1643063"/>
              <a:gd name="connsiteY4" fmla="*/ 111919 h 1307307"/>
              <a:gd name="connsiteX5" fmla="*/ 1504951 w 1643063"/>
              <a:gd name="connsiteY5" fmla="*/ 147638 h 1307307"/>
              <a:gd name="connsiteX6" fmla="*/ 1469232 w 1643063"/>
              <a:gd name="connsiteY6" fmla="*/ 185738 h 1307307"/>
              <a:gd name="connsiteX7" fmla="*/ 1423988 w 1643063"/>
              <a:gd name="connsiteY7" fmla="*/ 226220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1144 w 1643063"/>
              <a:gd name="connsiteY4" fmla="*/ 111919 h 1307307"/>
              <a:gd name="connsiteX5" fmla="*/ 1504951 w 1643063"/>
              <a:gd name="connsiteY5" fmla="*/ 147638 h 1307307"/>
              <a:gd name="connsiteX6" fmla="*/ 1469232 w 1643063"/>
              <a:gd name="connsiteY6" fmla="*/ 185738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31144 w 1643063"/>
              <a:gd name="connsiteY4" fmla="*/ 111919 h 1307307"/>
              <a:gd name="connsiteX5" fmla="*/ 1504951 w 1643063"/>
              <a:gd name="connsiteY5" fmla="*/ 147638 h 1307307"/>
              <a:gd name="connsiteX6" fmla="*/ 1469232 w 1643063"/>
              <a:gd name="connsiteY6" fmla="*/ 185738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4000 w 1643063"/>
              <a:gd name="connsiteY4" fmla="*/ 109538 h 1307307"/>
              <a:gd name="connsiteX5" fmla="*/ 1504951 w 1643063"/>
              <a:gd name="connsiteY5" fmla="*/ 147638 h 1307307"/>
              <a:gd name="connsiteX6" fmla="*/ 1469232 w 1643063"/>
              <a:gd name="connsiteY6" fmla="*/ 185738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4000 w 1643063"/>
              <a:gd name="connsiteY4" fmla="*/ 109538 h 1307307"/>
              <a:gd name="connsiteX5" fmla="*/ 1495426 w 1643063"/>
              <a:gd name="connsiteY5" fmla="*/ 145256 h 1307307"/>
              <a:gd name="connsiteX6" fmla="*/ 1469232 w 1643063"/>
              <a:gd name="connsiteY6" fmla="*/ 185738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95426 w 1643063"/>
              <a:gd name="connsiteY5" fmla="*/ 145256 h 1307307"/>
              <a:gd name="connsiteX6" fmla="*/ 1469232 w 1643063"/>
              <a:gd name="connsiteY6" fmla="*/ 185738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95426 w 1643063"/>
              <a:gd name="connsiteY5" fmla="*/ 145256 h 1307307"/>
              <a:gd name="connsiteX6" fmla="*/ 1462088 w 1643063"/>
              <a:gd name="connsiteY6" fmla="*/ 176213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88282 w 1643063"/>
              <a:gd name="connsiteY5" fmla="*/ 140494 h 1307307"/>
              <a:gd name="connsiteX6" fmla="*/ 1462088 w 1643063"/>
              <a:gd name="connsiteY6" fmla="*/ 176213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88282 w 1643063"/>
              <a:gd name="connsiteY5" fmla="*/ 140494 h 1307307"/>
              <a:gd name="connsiteX6" fmla="*/ 1462088 w 1643063"/>
              <a:gd name="connsiteY6" fmla="*/ 176213 h 1307307"/>
              <a:gd name="connsiteX7" fmla="*/ 1433514 w 1643063"/>
              <a:gd name="connsiteY7" fmla="*/ 211932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88282 w 1643063"/>
              <a:gd name="connsiteY5" fmla="*/ 140494 h 1307307"/>
              <a:gd name="connsiteX6" fmla="*/ 1462088 w 1643063"/>
              <a:gd name="connsiteY6" fmla="*/ 176213 h 1307307"/>
              <a:gd name="connsiteX7" fmla="*/ 1433514 w 1643063"/>
              <a:gd name="connsiteY7" fmla="*/ 211932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88282 w 1643063"/>
              <a:gd name="connsiteY5" fmla="*/ 140494 h 1307307"/>
              <a:gd name="connsiteX6" fmla="*/ 1462088 w 1643063"/>
              <a:gd name="connsiteY6" fmla="*/ 176213 h 1307307"/>
              <a:gd name="connsiteX7" fmla="*/ 1433514 w 1643063"/>
              <a:gd name="connsiteY7" fmla="*/ 211932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88282 w 1643063"/>
              <a:gd name="connsiteY5" fmla="*/ 140494 h 1307307"/>
              <a:gd name="connsiteX6" fmla="*/ 1462088 w 1643063"/>
              <a:gd name="connsiteY6" fmla="*/ 176213 h 1307307"/>
              <a:gd name="connsiteX7" fmla="*/ 1433514 w 1643063"/>
              <a:gd name="connsiteY7" fmla="*/ 211932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88282 w 1643063"/>
              <a:gd name="connsiteY5" fmla="*/ 140494 h 1307307"/>
              <a:gd name="connsiteX6" fmla="*/ 1462088 w 1643063"/>
              <a:gd name="connsiteY6" fmla="*/ 176213 h 1307307"/>
              <a:gd name="connsiteX7" fmla="*/ 1433514 w 1643063"/>
              <a:gd name="connsiteY7" fmla="*/ 211932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04913 w 1643063"/>
              <a:gd name="connsiteY12" fmla="*/ 321470 h 1307307"/>
              <a:gd name="connsiteX13" fmla="*/ 1181100 w 1643063"/>
              <a:gd name="connsiteY13" fmla="*/ 316707 h 1307307"/>
              <a:gd name="connsiteX14" fmla="*/ 1181100 w 1643063"/>
              <a:gd name="connsiteY14" fmla="*/ 316707 h 1307307"/>
              <a:gd name="connsiteX15" fmla="*/ 1057275 w 1643063"/>
              <a:gd name="connsiteY15" fmla="*/ 345282 h 1307307"/>
              <a:gd name="connsiteX16" fmla="*/ 1014413 w 1643063"/>
              <a:gd name="connsiteY16" fmla="*/ 354807 h 1307307"/>
              <a:gd name="connsiteX17" fmla="*/ 966788 w 1643063"/>
              <a:gd name="connsiteY17" fmla="*/ 373857 h 1307307"/>
              <a:gd name="connsiteX18" fmla="*/ 952500 w 1643063"/>
              <a:gd name="connsiteY18" fmla="*/ 397670 h 1307307"/>
              <a:gd name="connsiteX19" fmla="*/ 952500 w 1643063"/>
              <a:gd name="connsiteY19" fmla="*/ 426245 h 1307307"/>
              <a:gd name="connsiteX20" fmla="*/ 847725 w 1643063"/>
              <a:gd name="connsiteY20" fmla="*/ 492920 h 1307307"/>
              <a:gd name="connsiteX21" fmla="*/ 809625 w 1643063"/>
              <a:gd name="connsiteY21" fmla="*/ 573882 h 1307307"/>
              <a:gd name="connsiteX22" fmla="*/ 700088 w 1643063"/>
              <a:gd name="connsiteY22" fmla="*/ 702470 h 1307307"/>
              <a:gd name="connsiteX23" fmla="*/ 681038 w 1643063"/>
              <a:gd name="connsiteY23" fmla="*/ 783432 h 1307307"/>
              <a:gd name="connsiteX24" fmla="*/ 628650 w 1643063"/>
              <a:gd name="connsiteY24" fmla="*/ 869157 h 1307307"/>
              <a:gd name="connsiteX25" fmla="*/ 604838 w 1643063"/>
              <a:gd name="connsiteY25" fmla="*/ 912020 h 1307307"/>
              <a:gd name="connsiteX26" fmla="*/ 542925 w 1643063"/>
              <a:gd name="connsiteY26" fmla="*/ 988220 h 1307307"/>
              <a:gd name="connsiteX27" fmla="*/ 509588 w 1643063"/>
              <a:gd name="connsiteY27" fmla="*/ 1050132 h 1307307"/>
              <a:gd name="connsiteX28" fmla="*/ 471488 w 1643063"/>
              <a:gd name="connsiteY28" fmla="*/ 1092995 h 1307307"/>
              <a:gd name="connsiteX29" fmla="*/ 442913 w 1643063"/>
              <a:gd name="connsiteY29" fmla="*/ 1126332 h 1307307"/>
              <a:gd name="connsiteX30" fmla="*/ 333375 w 1643063"/>
              <a:gd name="connsiteY30" fmla="*/ 1145382 h 1307307"/>
              <a:gd name="connsiteX31" fmla="*/ 228600 w 1643063"/>
              <a:gd name="connsiteY31" fmla="*/ 1154907 h 1307307"/>
              <a:gd name="connsiteX32" fmla="*/ 157163 w 1643063"/>
              <a:gd name="connsiteY32" fmla="*/ 1188245 h 1307307"/>
              <a:gd name="connsiteX33" fmla="*/ 114300 w 1643063"/>
              <a:gd name="connsiteY33" fmla="*/ 1221582 h 1307307"/>
              <a:gd name="connsiteX34" fmla="*/ 114300 w 1643063"/>
              <a:gd name="connsiteY34" fmla="*/ 1221582 h 1307307"/>
              <a:gd name="connsiteX35" fmla="*/ 71438 w 1643063"/>
              <a:gd name="connsiteY35" fmla="*/ 1273970 h 1307307"/>
              <a:gd name="connsiteX36" fmla="*/ 19050 w 1643063"/>
              <a:gd name="connsiteY36" fmla="*/ 1297782 h 1307307"/>
              <a:gd name="connsiteX37" fmla="*/ 0 w 1643063"/>
              <a:gd name="connsiteY37"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88282 w 1643063"/>
              <a:gd name="connsiteY4" fmla="*/ 140494 h 1307307"/>
              <a:gd name="connsiteX5" fmla="*/ 1462088 w 1643063"/>
              <a:gd name="connsiteY5" fmla="*/ 176213 h 1307307"/>
              <a:gd name="connsiteX6" fmla="*/ 1433514 w 1643063"/>
              <a:gd name="connsiteY6" fmla="*/ 211932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04913 w 1643063"/>
              <a:gd name="connsiteY11" fmla="*/ 321470 h 1307307"/>
              <a:gd name="connsiteX12" fmla="*/ 1181100 w 1643063"/>
              <a:gd name="connsiteY12" fmla="*/ 316707 h 1307307"/>
              <a:gd name="connsiteX13" fmla="*/ 1181100 w 1643063"/>
              <a:gd name="connsiteY13" fmla="*/ 316707 h 1307307"/>
              <a:gd name="connsiteX14" fmla="*/ 1057275 w 1643063"/>
              <a:gd name="connsiteY14" fmla="*/ 345282 h 1307307"/>
              <a:gd name="connsiteX15" fmla="*/ 1014413 w 1643063"/>
              <a:gd name="connsiteY15" fmla="*/ 354807 h 1307307"/>
              <a:gd name="connsiteX16" fmla="*/ 966788 w 1643063"/>
              <a:gd name="connsiteY16" fmla="*/ 373857 h 1307307"/>
              <a:gd name="connsiteX17" fmla="*/ 952500 w 1643063"/>
              <a:gd name="connsiteY17" fmla="*/ 397670 h 1307307"/>
              <a:gd name="connsiteX18" fmla="*/ 952500 w 1643063"/>
              <a:gd name="connsiteY18" fmla="*/ 426245 h 1307307"/>
              <a:gd name="connsiteX19" fmla="*/ 847725 w 1643063"/>
              <a:gd name="connsiteY19" fmla="*/ 492920 h 1307307"/>
              <a:gd name="connsiteX20" fmla="*/ 809625 w 1643063"/>
              <a:gd name="connsiteY20" fmla="*/ 573882 h 1307307"/>
              <a:gd name="connsiteX21" fmla="*/ 700088 w 1643063"/>
              <a:gd name="connsiteY21" fmla="*/ 702470 h 1307307"/>
              <a:gd name="connsiteX22" fmla="*/ 681038 w 1643063"/>
              <a:gd name="connsiteY22" fmla="*/ 783432 h 1307307"/>
              <a:gd name="connsiteX23" fmla="*/ 628650 w 1643063"/>
              <a:gd name="connsiteY23" fmla="*/ 869157 h 1307307"/>
              <a:gd name="connsiteX24" fmla="*/ 604838 w 1643063"/>
              <a:gd name="connsiteY24" fmla="*/ 912020 h 1307307"/>
              <a:gd name="connsiteX25" fmla="*/ 542925 w 1643063"/>
              <a:gd name="connsiteY25" fmla="*/ 988220 h 1307307"/>
              <a:gd name="connsiteX26" fmla="*/ 509588 w 1643063"/>
              <a:gd name="connsiteY26" fmla="*/ 1050132 h 1307307"/>
              <a:gd name="connsiteX27" fmla="*/ 471488 w 1643063"/>
              <a:gd name="connsiteY27" fmla="*/ 1092995 h 1307307"/>
              <a:gd name="connsiteX28" fmla="*/ 442913 w 1643063"/>
              <a:gd name="connsiteY28" fmla="*/ 1126332 h 1307307"/>
              <a:gd name="connsiteX29" fmla="*/ 333375 w 1643063"/>
              <a:gd name="connsiteY29" fmla="*/ 1145382 h 1307307"/>
              <a:gd name="connsiteX30" fmla="*/ 228600 w 1643063"/>
              <a:gd name="connsiteY30" fmla="*/ 1154907 h 1307307"/>
              <a:gd name="connsiteX31" fmla="*/ 157163 w 1643063"/>
              <a:gd name="connsiteY31" fmla="*/ 1188245 h 1307307"/>
              <a:gd name="connsiteX32" fmla="*/ 114300 w 1643063"/>
              <a:gd name="connsiteY32" fmla="*/ 1221582 h 1307307"/>
              <a:gd name="connsiteX33" fmla="*/ 114300 w 1643063"/>
              <a:gd name="connsiteY33" fmla="*/ 1221582 h 1307307"/>
              <a:gd name="connsiteX34" fmla="*/ 71438 w 1643063"/>
              <a:gd name="connsiteY34" fmla="*/ 1273970 h 1307307"/>
              <a:gd name="connsiteX35" fmla="*/ 19050 w 1643063"/>
              <a:gd name="connsiteY35" fmla="*/ 1297782 h 1307307"/>
              <a:gd name="connsiteX36" fmla="*/ 0 w 1643063"/>
              <a:gd name="connsiteY3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433514 w 1643063"/>
              <a:gd name="connsiteY5" fmla="*/ 211932 h 1307307"/>
              <a:gd name="connsiteX6" fmla="*/ 1395413 w 1643063"/>
              <a:gd name="connsiteY6" fmla="*/ 273845 h 1307307"/>
              <a:gd name="connsiteX7" fmla="*/ 1347788 w 1643063"/>
              <a:gd name="connsiteY7" fmla="*/ 330995 h 1307307"/>
              <a:gd name="connsiteX8" fmla="*/ 1295400 w 1643063"/>
              <a:gd name="connsiteY8" fmla="*/ 354807 h 1307307"/>
              <a:gd name="connsiteX9" fmla="*/ 1266825 w 1643063"/>
              <a:gd name="connsiteY9" fmla="*/ 354807 h 1307307"/>
              <a:gd name="connsiteX10" fmla="*/ 1204913 w 1643063"/>
              <a:gd name="connsiteY10" fmla="*/ 321470 h 1307307"/>
              <a:gd name="connsiteX11" fmla="*/ 1181100 w 1643063"/>
              <a:gd name="connsiteY11" fmla="*/ 316707 h 1307307"/>
              <a:gd name="connsiteX12" fmla="*/ 1181100 w 1643063"/>
              <a:gd name="connsiteY12" fmla="*/ 316707 h 1307307"/>
              <a:gd name="connsiteX13" fmla="*/ 1057275 w 1643063"/>
              <a:gd name="connsiteY13" fmla="*/ 345282 h 1307307"/>
              <a:gd name="connsiteX14" fmla="*/ 1014413 w 1643063"/>
              <a:gd name="connsiteY14" fmla="*/ 354807 h 1307307"/>
              <a:gd name="connsiteX15" fmla="*/ 966788 w 1643063"/>
              <a:gd name="connsiteY15" fmla="*/ 373857 h 1307307"/>
              <a:gd name="connsiteX16" fmla="*/ 952500 w 1643063"/>
              <a:gd name="connsiteY16" fmla="*/ 397670 h 1307307"/>
              <a:gd name="connsiteX17" fmla="*/ 952500 w 1643063"/>
              <a:gd name="connsiteY17" fmla="*/ 426245 h 1307307"/>
              <a:gd name="connsiteX18" fmla="*/ 847725 w 1643063"/>
              <a:gd name="connsiteY18" fmla="*/ 492920 h 1307307"/>
              <a:gd name="connsiteX19" fmla="*/ 809625 w 1643063"/>
              <a:gd name="connsiteY19" fmla="*/ 573882 h 1307307"/>
              <a:gd name="connsiteX20" fmla="*/ 700088 w 1643063"/>
              <a:gd name="connsiteY20" fmla="*/ 702470 h 1307307"/>
              <a:gd name="connsiteX21" fmla="*/ 681038 w 1643063"/>
              <a:gd name="connsiteY21" fmla="*/ 783432 h 1307307"/>
              <a:gd name="connsiteX22" fmla="*/ 628650 w 1643063"/>
              <a:gd name="connsiteY22" fmla="*/ 869157 h 1307307"/>
              <a:gd name="connsiteX23" fmla="*/ 604838 w 1643063"/>
              <a:gd name="connsiteY23" fmla="*/ 912020 h 1307307"/>
              <a:gd name="connsiteX24" fmla="*/ 542925 w 1643063"/>
              <a:gd name="connsiteY24" fmla="*/ 988220 h 1307307"/>
              <a:gd name="connsiteX25" fmla="*/ 509588 w 1643063"/>
              <a:gd name="connsiteY25" fmla="*/ 1050132 h 1307307"/>
              <a:gd name="connsiteX26" fmla="*/ 471488 w 1643063"/>
              <a:gd name="connsiteY26" fmla="*/ 1092995 h 1307307"/>
              <a:gd name="connsiteX27" fmla="*/ 442913 w 1643063"/>
              <a:gd name="connsiteY27" fmla="*/ 1126332 h 1307307"/>
              <a:gd name="connsiteX28" fmla="*/ 333375 w 1643063"/>
              <a:gd name="connsiteY28" fmla="*/ 1145382 h 1307307"/>
              <a:gd name="connsiteX29" fmla="*/ 228600 w 1643063"/>
              <a:gd name="connsiteY29" fmla="*/ 1154907 h 1307307"/>
              <a:gd name="connsiteX30" fmla="*/ 157163 w 1643063"/>
              <a:gd name="connsiteY30" fmla="*/ 1188245 h 1307307"/>
              <a:gd name="connsiteX31" fmla="*/ 114300 w 1643063"/>
              <a:gd name="connsiteY31" fmla="*/ 1221582 h 1307307"/>
              <a:gd name="connsiteX32" fmla="*/ 114300 w 1643063"/>
              <a:gd name="connsiteY32" fmla="*/ 1221582 h 1307307"/>
              <a:gd name="connsiteX33" fmla="*/ 71438 w 1643063"/>
              <a:gd name="connsiteY33" fmla="*/ 1273970 h 1307307"/>
              <a:gd name="connsiteX34" fmla="*/ 19050 w 1643063"/>
              <a:gd name="connsiteY34" fmla="*/ 1297782 h 1307307"/>
              <a:gd name="connsiteX35" fmla="*/ 0 w 1643063"/>
              <a:gd name="connsiteY3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433514 w 1643063"/>
              <a:gd name="connsiteY5" fmla="*/ 211932 h 1307307"/>
              <a:gd name="connsiteX6" fmla="*/ 1395413 w 1643063"/>
              <a:gd name="connsiteY6" fmla="*/ 273845 h 1307307"/>
              <a:gd name="connsiteX7" fmla="*/ 1347788 w 1643063"/>
              <a:gd name="connsiteY7" fmla="*/ 330995 h 1307307"/>
              <a:gd name="connsiteX8" fmla="*/ 1295400 w 1643063"/>
              <a:gd name="connsiteY8" fmla="*/ 354807 h 1307307"/>
              <a:gd name="connsiteX9" fmla="*/ 1266825 w 1643063"/>
              <a:gd name="connsiteY9" fmla="*/ 354807 h 1307307"/>
              <a:gd name="connsiteX10" fmla="*/ 1204913 w 1643063"/>
              <a:gd name="connsiteY10" fmla="*/ 321470 h 1307307"/>
              <a:gd name="connsiteX11" fmla="*/ 1181100 w 1643063"/>
              <a:gd name="connsiteY11" fmla="*/ 316707 h 1307307"/>
              <a:gd name="connsiteX12" fmla="*/ 1181100 w 1643063"/>
              <a:gd name="connsiteY12" fmla="*/ 316707 h 1307307"/>
              <a:gd name="connsiteX13" fmla="*/ 1057275 w 1643063"/>
              <a:gd name="connsiteY13" fmla="*/ 345282 h 1307307"/>
              <a:gd name="connsiteX14" fmla="*/ 1014413 w 1643063"/>
              <a:gd name="connsiteY14" fmla="*/ 354807 h 1307307"/>
              <a:gd name="connsiteX15" fmla="*/ 966788 w 1643063"/>
              <a:gd name="connsiteY15" fmla="*/ 373857 h 1307307"/>
              <a:gd name="connsiteX16" fmla="*/ 952500 w 1643063"/>
              <a:gd name="connsiteY16" fmla="*/ 397670 h 1307307"/>
              <a:gd name="connsiteX17" fmla="*/ 952500 w 1643063"/>
              <a:gd name="connsiteY17" fmla="*/ 426245 h 1307307"/>
              <a:gd name="connsiteX18" fmla="*/ 847725 w 1643063"/>
              <a:gd name="connsiteY18" fmla="*/ 492920 h 1307307"/>
              <a:gd name="connsiteX19" fmla="*/ 809625 w 1643063"/>
              <a:gd name="connsiteY19" fmla="*/ 573882 h 1307307"/>
              <a:gd name="connsiteX20" fmla="*/ 700088 w 1643063"/>
              <a:gd name="connsiteY20" fmla="*/ 702470 h 1307307"/>
              <a:gd name="connsiteX21" fmla="*/ 681038 w 1643063"/>
              <a:gd name="connsiteY21" fmla="*/ 783432 h 1307307"/>
              <a:gd name="connsiteX22" fmla="*/ 628650 w 1643063"/>
              <a:gd name="connsiteY22" fmla="*/ 869157 h 1307307"/>
              <a:gd name="connsiteX23" fmla="*/ 604838 w 1643063"/>
              <a:gd name="connsiteY23" fmla="*/ 912020 h 1307307"/>
              <a:gd name="connsiteX24" fmla="*/ 542925 w 1643063"/>
              <a:gd name="connsiteY24" fmla="*/ 988220 h 1307307"/>
              <a:gd name="connsiteX25" fmla="*/ 509588 w 1643063"/>
              <a:gd name="connsiteY25" fmla="*/ 1050132 h 1307307"/>
              <a:gd name="connsiteX26" fmla="*/ 471488 w 1643063"/>
              <a:gd name="connsiteY26" fmla="*/ 1092995 h 1307307"/>
              <a:gd name="connsiteX27" fmla="*/ 442913 w 1643063"/>
              <a:gd name="connsiteY27" fmla="*/ 1126332 h 1307307"/>
              <a:gd name="connsiteX28" fmla="*/ 333375 w 1643063"/>
              <a:gd name="connsiteY28" fmla="*/ 1145382 h 1307307"/>
              <a:gd name="connsiteX29" fmla="*/ 228600 w 1643063"/>
              <a:gd name="connsiteY29" fmla="*/ 1154907 h 1307307"/>
              <a:gd name="connsiteX30" fmla="*/ 157163 w 1643063"/>
              <a:gd name="connsiteY30" fmla="*/ 1188245 h 1307307"/>
              <a:gd name="connsiteX31" fmla="*/ 114300 w 1643063"/>
              <a:gd name="connsiteY31" fmla="*/ 1221582 h 1307307"/>
              <a:gd name="connsiteX32" fmla="*/ 114300 w 1643063"/>
              <a:gd name="connsiteY32" fmla="*/ 1221582 h 1307307"/>
              <a:gd name="connsiteX33" fmla="*/ 71438 w 1643063"/>
              <a:gd name="connsiteY33" fmla="*/ 1273970 h 1307307"/>
              <a:gd name="connsiteX34" fmla="*/ 19050 w 1643063"/>
              <a:gd name="connsiteY34" fmla="*/ 1297782 h 1307307"/>
              <a:gd name="connsiteX35" fmla="*/ 0 w 1643063"/>
              <a:gd name="connsiteY3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47788 w 1643063"/>
              <a:gd name="connsiteY6" fmla="*/ 330995 h 1307307"/>
              <a:gd name="connsiteX7" fmla="*/ 1295400 w 1643063"/>
              <a:gd name="connsiteY7" fmla="*/ 354807 h 1307307"/>
              <a:gd name="connsiteX8" fmla="*/ 1266825 w 1643063"/>
              <a:gd name="connsiteY8" fmla="*/ 354807 h 1307307"/>
              <a:gd name="connsiteX9" fmla="*/ 1204913 w 1643063"/>
              <a:gd name="connsiteY9" fmla="*/ 321470 h 1307307"/>
              <a:gd name="connsiteX10" fmla="*/ 1181100 w 1643063"/>
              <a:gd name="connsiteY10" fmla="*/ 316707 h 1307307"/>
              <a:gd name="connsiteX11" fmla="*/ 1181100 w 1643063"/>
              <a:gd name="connsiteY11" fmla="*/ 316707 h 1307307"/>
              <a:gd name="connsiteX12" fmla="*/ 1057275 w 1643063"/>
              <a:gd name="connsiteY12" fmla="*/ 345282 h 1307307"/>
              <a:gd name="connsiteX13" fmla="*/ 1014413 w 1643063"/>
              <a:gd name="connsiteY13" fmla="*/ 354807 h 1307307"/>
              <a:gd name="connsiteX14" fmla="*/ 966788 w 1643063"/>
              <a:gd name="connsiteY14" fmla="*/ 373857 h 1307307"/>
              <a:gd name="connsiteX15" fmla="*/ 952500 w 1643063"/>
              <a:gd name="connsiteY15" fmla="*/ 397670 h 1307307"/>
              <a:gd name="connsiteX16" fmla="*/ 952500 w 1643063"/>
              <a:gd name="connsiteY16" fmla="*/ 426245 h 1307307"/>
              <a:gd name="connsiteX17" fmla="*/ 847725 w 1643063"/>
              <a:gd name="connsiteY17" fmla="*/ 492920 h 1307307"/>
              <a:gd name="connsiteX18" fmla="*/ 809625 w 1643063"/>
              <a:gd name="connsiteY18" fmla="*/ 573882 h 1307307"/>
              <a:gd name="connsiteX19" fmla="*/ 700088 w 1643063"/>
              <a:gd name="connsiteY19" fmla="*/ 702470 h 1307307"/>
              <a:gd name="connsiteX20" fmla="*/ 681038 w 1643063"/>
              <a:gd name="connsiteY20" fmla="*/ 783432 h 1307307"/>
              <a:gd name="connsiteX21" fmla="*/ 628650 w 1643063"/>
              <a:gd name="connsiteY21" fmla="*/ 869157 h 1307307"/>
              <a:gd name="connsiteX22" fmla="*/ 604838 w 1643063"/>
              <a:gd name="connsiteY22" fmla="*/ 912020 h 1307307"/>
              <a:gd name="connsiteX23" fmla="*/ 542925 w 1643063"/>
              <a:gd name="connsiteY23" fmla="*/ 988220 h 1307307"/>
              <a:gd name="connsiteX24" fmla="*/ 509588 w 1643063"/>
              <a:gd name="connsiteY24" fmla="*/ 1050132 h 1307307"/>
              <a:gd name="connsiteX25" fmla="*/ 471488 w 1643063"/>
              <a:gd name="connsiteY25" fmla="*/ 1092995 h 1307307"/>
              <a:gd name="connsiteX26" fmla="*/ 442913 w 1643063"/>
              <a:gd name="connsiteY26" fmla="*/ 1126332 h 1307307"/>
              <a:gd name="connsiteX27" fmla="*/ 333375 w 1643063"/>
              <a:gd name="connsiteY27" fmla="*/ 1145382 h 1307307"/>
              <a:gd name="connsiteX28" fmla="*/ 228600 w 1643063"/>
              <a:gd name="connsiteY28" fmla="*/ 1154907 h 1307307"/>
              <a:gd name="connsiteX29" fmla="*/ 157163 w 1643063"/>
              <a:gd name="connsiteY29" fmla="*/ 1188245 h 1307307"/>
              <a:gd name="connsiteX30" fmla="*/ 114300 w 1643063"/>
              <a:gd name="connsiteY30" fmla="*/ 1221582 h 1307307"/>
              <a:gd name="connsiteX31" fmla="*/ 114300 w 1643063"/>
              <a:gd name="connsiteY31" fmla="*/ 1221582 h 1307307"/>
              <a:gd name="connsiteX32" fmla="*/ 71438 w 1643063"/>
              <a:gd name="connsiteY32" fmla="*/ 1273970 h 1307307"/>
              <a:gd name="connsiteX33" fmla="*/ 19050 w 1643063"/>
              <a:gd name="connsiteY33" fmla="*/ 1297782 h 1307307"/>
              <a:gd name="connsiteX34" fmla="*/ 0 w 1643063"/>
              <a:gd name="connsiteY34"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295400 w 1643063"/>
              <a:gd name="connsiteY6" fmla="*/ 354807 h 1307307"/>
              <a:gd name="connsiteX7" fmla="*/ 1266825 w 1643063"/>
              <a:gd name="connsiteY7" fmla="*/ 354807 h 1307307"/>
              <a:gd name="connsiteX8" fmla="*/ 1204913 w 1643063"/>
              <a:gd name="connsiteY8" fmla="*/ 321470 h 1307307"/>
              <a:gd name="connsiteX9" fmla="*/ 1181100 w 1643063"/>
              <a:gd name="connsiteY9" fmla="*/ 316707 h 1307307"/>
              <a:gd name="connsiteX10" fmla="*/ 1181100 w 1643063"/>
              <a:gd name="connsiteY10" fmla="*/ 316707 h 1307307"/>
              <a:gd name="connsiteX11" fmla="*/ 1057275 w 1643063"/>
              <a:gd name="connsiteY11" fmla="*/ 345282 h 1307307"/>
              <a:gd name="connsiteX12" fmla="*/ 1014413 w 1643063"/>
              <a:gd name="connsiteY12" fmla="*/ 354807 h 1307307"/>
              <a:gd name="connsiteX13" fmla="*/ 966788 w 1643063"/>
              <a:gd name="connsiteY13" fmla="*/ 373857 h 1307307"/>
              <a:gd name="connsiteX14" fmla="*/ 952500 w 1643063"/>
              <a:gd name="connsiteY14" fmla="*/ 397670 h 1307307"/>
              <a:gd name="connsiteX15" fmla="*/ 952500 w 1643063"/>
              <a:gd name="connsiteY15" fmla="*/ 426245 h 1307307"/>
              <a:gd name="connsiteX16" fmla="*/ 847725 w 1643063"/>
              <a:gd name="connsiteY16" fmla="*/ 492920 h 1307307"/>
              <a:gd name="connsiteX17" fmla="*/ 809625 w 1643063"/>
              <a:gd name="connsiteY17" fmla="*/ 573882 h 1307307"/>
              <a:gd name="connsiteX18" fmla="*/ 700088 w 1643063"/>
              <a:gd name="connsiteY18" fmla="*/ 702470 h 1307307"/>
              <a:gd name="connsiteX19" fmla="*/ 681038 w 1643063"/>
              <a:gd name="connsiteY19" fmla="*/ 783432 h 1307307"/>
              <a:gd name="connsiteX20" fmla="*/ 628650 w 1643063"/>
              <a:gd name="connsiteY20" fmla="*/ 869157 h 1307307"/>
              <a:gd name="connsiteX21" fmla="*/ 604838 w 1643063"/>
              <a:gd name="connsiteY21" fmla="*/ 912020 h 1307307"/>
              <a:gd name="connsiteX22" fmla="*/ 542925 w 1643063"/>
              <a:gd name="connsiteY22" fmla="*/ 988220 h 1307307"/>
              <a:gd name="connsiteX23" fmla="*/ 509588 w 1643063"/>
              <a:gd name="connsiteY23" fmla="*/ 1050132 h 1307307"/>
              <a:gd name="connsiteX24" fmla="*/ 471488 w 1643063"/>
              <a:gd name="connsiteY24" fmla="*/ 1092995 h 1307307"/>
              <a:gd name="connsiteX25" fmla="*/ 442913 w 1643063"/>
              <a:gd name="connsiteY25" fmla="*/ 1126332 h 1307307"/>
              <a:gd name="connsiteX26" fmla="*/ 333375 w 1643063"/>
              <a:gd name="connsiteY26" fmla="*/ 1145382 h 1307307"/>
              <a:gd name="connsiteX27" fmla="*/ 228600 w 1643063"/>
              <a:gd name="connsiteY27" fmla="*/ 1154907 h 1307307"/>
              <a:gd name="connsiteX28" fmla="*/ 157163 w 1643063"/>
              <a:gd name="connsiteY28" fmla="*/ 1188245 h 1307307"/>
              <a:gd name="connsiteX29" fmla="*/ 114300 w 1643063"/>
              <a:gd name="connsiteY29" fmla="*/ 1221582 h 1307307"/>
              <a:gd name="connsiteX30" fmla="*/ 114300 w 1643063"/>
              <a:gd name="connsiteY30" fmla="*/ 1221582 h 1307307"/>
              <a:gd name="connsiteX31" fmla="*/ 71438 w 1643063"/>
              <a:gd name="connsiteY31" fmla="*/ 1273970 h 1307307"/>
              <a:gd name="connsiteX32" fmla="*/ 19050 w 1643063"/>
              <a:gd name="connsiteY32" fmla="*/ 1297782 h 1307307"/>
              <a:gd name="connsiteX33" fmla="*/ 0 w 1643063"/>
              <a:gd name="connsiteY33"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295400 w 1643063"/>
              <a:gd name="connsiteY6" fmla="*/ 354807 h 1307307"/>
              <a:gd name="connsiteX7" fmla="*/ 1204913 w 1643063"/>
              <a:gd name="connsiteY7" fmla="*/ 321470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66788 w 1643063"/>
              <a:gd name="connsiteY12" fmla="*/ 373857 h 1307307"/>
              <a:gd name="connsiteX13" fmla="*/ 952500 w 1643063"/>
              <a:gd name="connsiteY13" fmla="*/ 397670 h 1307307"/>
              <a:gd name="connsiteX14" fmla="*/ 952500 w 1643063"/>
              <a:gd name="connsiteY14" fmla="*/ 426245 h 1307307"/>
              <a:gd name="connsiteX15" fmla="*/ 847725 w 1643063"/>
              <a:gd name="connsiteY15" fmla="*/ 492920 h 1307307"/>
              <a:gd name="connsiteX16" fmla="*/ 809625 w 1643063"/>
              <a:gd name="connsiteY16" fmla="*/ 573882 h 1307307"/>
              <a:gd name="connsiteX17" fmla="*/ 700088 w 1643063"/>
              <a:gd name="connsiteY17" fmla="*/ 702470 h 1307307"/>
              <a:gd name="connsiteX18" fmla="*/ 681038 w 1643063"/>
              <a:gd name="connsiteY18" fmla="*/ 783432 h 1307307"/>
              <a:gd name="connsiteX19" fmla="*/ 628650 w 1643063"/>
              <a:gd name="connsiteY19" fmla="*/ 869157 h 1307307"/>
              <a:gd name="connsiteX20" fmla="*/ 604838 w 1643063"/>
              <a:gd name="connsiteY20" fmla="*/ 912020 h 1307307"/>
              <a:gd name="connsiteX21" fmla="*/ 542925 w 1643063"/>
              <a:gd name="connsiteY21" fmla="*/ 988220 h 1307307"/>
              <a:gd name="connsiteX22" fmla="*/ 509588 w 1643063"/>
              <a:gd name="connsiteY22" fmla="*/ 1050132 h 1307307"/>
              <a:gd name="connsiteX23" fmla="*/ 471488 w 1643063"/>
              <a:gd name="connsiteY23" fmla="*/ 1092995 h 1307307"/>
              <a:gd name="connsiteX24" fmla="*/ 442913 w 1643063"/>
              <a:gd name="connsiteY24" fmla="*/ 1126332 h 1307307"/>
              <a:gd name="connsiteX25" fmla="*/ 333375 w 1643063"/>
              <a:gd name="connsiteY25" fmla="*/ 1145382 h 1307307"/>
              <a:gd name="connsiteX26" fmla="*/ 228600 w 1643063"/>
              <a:gd name="connsiteY26" fmla="*/ 1154907 h 1307307"/>
              <a:gd name="connsiteX27" fmla="*/ 157163 w 1643063"/>
              <a:gd name="connsiteY27" fmla="*/ 1188245 h 1307307"/>
              <a:gd name="connsiteX28" fmla="*/ 114300 w 1643063"/>
              <a:gd name="connsiteY28" fmla="*/ 1221582 h 1307307"/>
              <a:gd name="connsiteX29" fmla="*/ 114300 w 1643063"/>
              <a:gd name="connsiteY29" fmla="*/ 1221582 h 1307307"/>
              <a:gd name="connsiteX30" fmla="*/ 71438 w 1643063"/>
              <a:gd name="connsiteY30" fmla="*/ 1273970 h 1307307"/>
              <a:gd name="connsiteX31" fmla="*/ 19050 w 1643063"/>
              <a:gd name="connsiteY31" fmla="*/ 1297782 h 1307307"/>
              <a:gd name="connsiteX32" fmla="*/ 0 w 1643063"/>
              <a:gd name="connsiteY32"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09687 w 1643063"/>
              <a:gd name="connsiteY6" fmla="*/ 354807 h 1307307"/>
              <a:gd name="connsiteX7" fmla="*/ 1204913 w 1643063"/>
              <a:gd name="connsiteY7" fmla="*/ 321470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66788 w 1643063"/>
              <a:gd name="connsiteY12" fmla="*/ 373857 h 1307307"/>
              <a:gd name="connsiteX13" fmla="*/ 952500 w 1643063"/>
              <a:gd name="connsiteY13" fmla="*/ 397670 h 1307307"/>
              <a:gd name="connsiteX14" fmla="*/ 952500 w 1643063"/>
              <a:gd name="connsiteY14" fmla="*/ 426245 h 1307307"/>
              <a:gd name="connsiteX15" fmla="*/ 847725 w 1643063"/>
              <a:gd name="connsiteY15" fmla="*/ 492920 h 1307307"/>
              <a:gd name="connsiteX16" fmla="*/ 809625 w 1643063"/>
              <a:gd name="connsiteY16" fmla="*/ 573882 h 1307307"/>
              <a:gd name="connsiteX17" fmla="*/ 700088 w 1643063"/>
              <a:gd name="connsiteY17" fmla="*/ 702470 h 1307307"/>
              <a:gd name="connsiteX18" fmla="*/ 681038 w 1643063"/>
              <a:gd name="connsiteY18" fmla="*/ 783432 h 1307307"/>
              <a:gd name="connsiteX19" fmla="*/ 628650 w 1643063"/>
              <a:gd name="connsiteY19" fmla="*/ 869157 h 1307307"/>
              <a:gd name="connsiteX20" fmla="*/ 604838 w 1643063"/>
              <a:gd name="connsiteY20" fmla="*/ 912020 h 1307307"/>
              <a:gd name="connsiteX21" fmla="*/ 542925 w 1643063"/>
              <a:gd name="connsiteY21" fmla="*/ 988220 h 1307307"/>
              <a:gd name="connsiteX22" fmla="*/ 509588 w 1643063"/>
              <a:gd name="connsiteY22" fmla="*/ 1050132 h 1307307"/>
              <a:gd name="connsiteX23" fmla="*/ 471488 w 1643063"/>
              <a:gd name="connsiteY23" fmla="*/ 1092995 h 1307307"/>
              <a:gd name="connsiteX24" fmla="*/ 442913 w 1643063"/>
              <a:gd name="connsiteY24" fmla="*/ 1126332 h 1307307"/>
              <a:gd name="connsiteX25" fmla="*/ 333375 w 1643063"/>
              <a:gd name="connsiteY25" fmla="*/ 1145382 h 1307307"/>
              <a:gd name="connsiteX26" fmla="*/ 228600 w 1643063"/>
              <a:gd name="connsiteY26" fmla="*/ 1154907 h 1307307"/>
              <a:gd name="connsiteX27" fmla="*/ 157163 w 1643063"/>
              <a:gd name="connsiteY27" fmla="*/ 1188245 h 1307307"/>
              <a:gd name="connsiteX28" fmla="*/ 114300 w 1643063"/>
              <a:gd name="connsiteY28" fmla="*/ 1221582 h 1307307"/>
              <a:gd name="connsiteX29" fmla="*/ 114300 w 1643063"/>
              <a:gd name="connsiteY29" fmla="*/ 1221582 h 1307307"/>
              <a:gd name="connsiteX30" fmla="*/ 71438 w 1643063"/>
              <a:gd name="connsiteY30" fmla="*/ 1273970 h 1307307"/>
              <a:gd name="connsiteX31" fmla="*/ 19050 w 1643063"/>
              <a:gd name="connsiteY31" fmla="*/ 1297782 h 1307307"/>
              <a:gd name="connsiteX32" fmla="*/ 0 w 1643063"/>
              <a:gd name="connsiteY32"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09687 w 1643063"/>
              <a:gd name="connsiteY6" fmla="*/ 354807 h 1307307"/>
              <a:gd name="connsiteX7" fmla="*/ 1204913 w 1643063"/>
              <a:gd name="connsiteY7" fmla="*/ 321470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66788 w 1643063"/>
              <a:gd name="connsiteY12" fmla="*/ 373857 h 1307307"/>
              <a:gd name="connsiteX13" fmla="*/ 952500 w 1643063"/>
              <a:gd name="connsiteY13" fmla="*/ 397670 h 1307307"/>
              <a:gd name="connsiteX14" fmla="*/ 952500 w 1643063"/>
              <a:gd name="connsiteY14" fmla="*/ 426245 h 1307307"/>
              <a:gd name="connsiteX15" fmla="*/ 847725 w 1643063"/>
              <a:gd name="connsiteY15" fmla="*/ 492920 h 1307307"/>
              <a:gd name="connsiteX16" fmla="*/ 809625 w 1643063"/>
              <a:gd name="connsiteY16" fmla="*/ 573882 h 1307307"/>
              <a:gd name="connsiteX17" fmla="*/ 700088 w 1643063"/>
              <a:gd name="connsiteY17" fmla="*/ 702470 h 1307307"/>
              <a:gd name="connsiteX18" fmla="*/ 681038 w 1643063"/>
              <a:gd name="connsiteY18" fmla="*/ 783432 h 1307307"/>
              <a:gd name="connsiteX19" fmla="*/ 628650 w 1643063"/>
              <a:gd name="connsiteY19" fmla="*/ 869157 h 1307307"/>
              <a:gd name="connsiteX20" fmla="*/ 604838 w 1643063"/>
              <a:gd name="connsiteY20" fmla="*/ 912020 h 1307307"/>
              <a:gd name="connsiteX21" fmla="*/ 542925 w 1643063"/>
              <a:gd name="connsiteY21" fmla="*/ 988220 h 1307307"/>
              <a:gd name="connsiteX22" fmla="*/ 509588 w 1643063"/>
              <a:gd name="connsiteY22" fmla="*/ 1050132 h 1307307"/>
              <a:gd name="connsiteX23" fmla="*/ 471488 w 1643063"/>
              <a:gd name="connsiteY23" fmla="*/ 1092995 h 1307307"/>
              <a:gd name="connsiteX24" fmla="*/ 442913 w 1643063"/>
              <a:gd name="connsiteY24" fmla="*/ 1126332 h 1307307"/>
              <a:gd name="connsiteX25" fmla="*/ 333375 w 1643063"/>
              <a:gd name="connsiteY25" fmla="*/ 1145382 h 1307307"/>
              <a:gd name="connsiteX26" fmla="*/ 228600 w 1643063"/>
              <a:gd name="connsiteY26" fmla="*/ 1154907 h 1307307"/>
              <a:gd name="connsiteX27" fmla="*/ 157163 w 1643063"/>
              <a:gd name="connsiteY27" fmla="*/ 1188245 h 1307307"/>
              <a:gd name="connsiteX28" fmla="*/ 114300 w 1643063"/>
              <a:gd name="connsiteY28" fmla="*/ 1221582 h 1307307"/>
              <a:gd name="connsiteX29" fmla="*/ 114300 w 1643063"/>
              <a:gd name="connsiteY29" fmla="*/ 1221582 h 1307307"/>
              <a:gd name="connsiteX30" fmla="*/ 71438 w 1643063"/>
              <a:gd name="connsiteY30" fmla="*/ 1273970 h 1307307"/>
              <a:gd name="connsiteX31" fmla="*/ 19050 w 1643063"/>
              <a:gd name="connsiteY31" fmla="*/ 1297782 h 1307307"/>
              <a:gd name="connsiteX32" fmla="*/ 0 w 1643063"/>
              <a:gd name="connsiteY32"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3499 w 1643063"/>
              <a:gd name="connsiteY6" fmla="*/ 345282 h 1307307"/>
              <a:gd name="connsiteX7" fmla="*/ 1204913 w 1643063"/>
              <a:gd name="connsiteY7" fmla="*/ 321470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66788 w 1643063"/>
              <a:gd name="connsiteY12" fmla="*/ 373857 h 1307307"/>
              <a:gd name="connsiteX13" fmla="*/ 952500 w 1643063"/>
              <a:gd name="connsiteY13" fmla="*/ 397670 h 1307307"/>
              <a:gd name="connsiteX14" fmla="*/ 952500 w 1643063"/>
              <a:gd name="connsiteY14" fmla="*/ 426245 h 1307307"/>
              <a:gd name="connsiteX15" fmla="*/ 847725 w 1643063"/>
              <a:gd name="connsiteY15" fmla="*/ 492920 h 1307307"/>
              <a:gd name="connsiteX16" fmla="*/ 809625 w 1643063"/>
              <a:gd name="connsiteY16" fmla="*/ 573882 h 1307307"/>
              <a:gd name="connsiteX17" fmla="*/ 700088 w 1643063"/>
              <a:gd name="connsiteY17" fmla="*/ 702470 h 1307307"/>
              <a:gd name="connsiteX18" fmla="*/ 681038 w 1643063"/>
              <a:gd name="connsiteY18" fmla="*/ 783432 h 1307307"/>
              <a:gd name="connsiteX19" fmla="*/ 628650 w 1643063"/>
              <a:gd name="connsiteY19" fmla="*/ 869157 h 1307307"/>
              <a:gd name="connsiteX20" fmla="*/ 604838 w 1643063"/>
              <a:gd name="connsiteY20" fmla="*/ 912020 h 1307307"/>
              <a:gd name="connsiteX21" fmla="*/ 542925 w 1643063"/>
              <a:gd name="connsiteY21" fmla="*/ 988220 h 1307307"/>
              <a:gd name="connsiteX22" fmla="*/ 509588 w 1643063"/>
              <a:gd name="connsiteY22" fmla="*/ 1050132 h 1307307"/>
              <a:gd name="connsiteX23" fmla="*/ 471488 w 1643063"/>
              <a:gd name="connsiteY23" fmla="*/ 1092995 h 1307307"/>
              <a:gd name="connsiteX24" fmla="*/ 442913 w 1643063"/>
              <a:gd name="connsiteY24" fmla="*/ 1126332 h 1307307"/>
              <a:gd name="connsiteX25" fmla="*/ 333375 w 1643063"/>
              <a:gd name="connsiteY25" fmla="*/ 1145382 h 1307307"/>
              <a:gd name="connsiteX26" fmla="*/ 228600 w 1643063"/>
              <a:gd name="connsiteY26" fmla="*/ 1154907 h 1307307"/>
              <a:gd name="connsiteX27" fmla="*/ 157163 w 1643063"/>
              <a:gd name="connsiteY27" fmla="*/ 1188245 h 1307307"/>
              <a:gd name="connsiteX28" fmla="*/ 114300 w 1643063"/>
              <a:gd name="connsiteY28" fmla="*/ 1221582 h 1307307"/>
              <a:gd name="connsiteX29" fmla="*/ 114300 w 1643063"/>
              <a:gd name="connsiteY29" fmla="*/ 1221582 h 1307307"/>
              <a:gd name="connsiteX30" fmla="*/ 71438 w 1643063"/>
              <a:gd name="connsiteY30" fmla="*/ 1273970 h 1307307"/>
              <a:gd name="connsiteX31" fmla="*/ 19050 w 1643063"/>
              <a:gd name="connsiteY31" fmla="*/ 1297782 h 1307307"/>
              <a:gd name="connsiteX32" fmla="*/ 0 w 1643063"/>
              <a:gd name="connsiteY32"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04913 w 1643063"/>
              <a:gd name="connsiteY7" fmla="*/ 321470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66788 w 1643063"/>
              <a:gd name="connsiteY12" fmla="*/ 373857 h 1307307"/>
              <a:gd name="connsiteX13" fmla="*/ 952500 w 1643063"/>
              <a:gd name="connsiteY13" fmla="*/ 397670 h 1307307"/>
              <a:gd name="connsiteX14" fmla="*/ 952500 w 1643063"/>
              <a:gd name="connsiteY14" fmla="*/ 426245 h 1307307"/>
              <a:gd name="connsiteX15" fmla="*/ 847725 w 1643063"/>
              <a:gd name="connsiteY15" fmla="*/ 492920 h 1307307"/>
              <a:gd name="connsiteX16" fmla="*/ 809625 w 1643063"/>
              <a:gd name="connsiteY16" fmla="*/ 573882 h 1307307"/>
              <a:gd name="connsiteX17" fmla="*/ 700088 w 1643063"/>
              <a:gd name="connsiteY17" fmla="*/ 702470 h 1307307"/>
              <a:gd name="connsiteX18" fmla="*/ 681038 w 1643063"/>
              <a:gd name="connsiteY18" fmla="*/ 783432 h 1307307"/>
              <a:gd name="connsiteX19" fmla="*/ 628650 w 1643063"/>
              <a:gd name="connsiteY19" fmla="*/ 869157 h 1307307"/>
              <a:gd name="connsiteX20" fmla="*/ 604838 w 1643063"/>
              <a:gd name="connsiteY20" fmla="*/ 912020 h 1307307"/>
              <a:gd name="connsiteX21" fmla="*/ 542925 w 1643063"/>
              <a:gd name="connsiteY21" fmla="*/ 988220 h 1307307"/>
              <a:gd name="connsiteX22" fmla="*/ 509588 w 1643063"/>
              <a:gd name="connsiteY22" fmla="*/ 1050132 h 1307307"/>
              <a:gd name="connsiteX23" fmla="*/ 471488 w 1643063"/>
              <a:gd name="connsiteY23" fmla="*/ 1092995 h 1307307"/>
              <a:gd name="connsiteX24" fmla="*/ 442913 w 1643063"/>
              <a:gd name="connsiteY24" fmla="*/ 1126332 h 1307307"/>
              <a:gd name="connsiteX25" fmla="*/ 333375 w 1643063"/>
              <a:gd name="connsiteY25" fmla="*/ 1145382 h 1307307"/>
              <a:gd name="connsiteX26" fmla="*/ 228600 w 1643063"/>
              <a:gd name="connsiteY26" fmla="*/ 1154907 h 1307307"/>
              <a:gd name="connsiteX27" fmla="*/ 157163 w 1643063"/>
              <a:gd name="connsiteY27" fmla="*/ 1188245 h 1307307"/>
              <a:gd name="connsiteX28" fmla="*/ 114300 w 1643063"/>
              <a:gd name="connsiteY28" fmla="*/ 1221582 h 1307307"/>
              <a:gd name="connsiteX29" fmla="*/ 114300 w 1643063"/>
              <a:gd name="connsiteY29" fmla="*/ 1221582 h 1307307"/>
              <a:gd name="connsiteX30" fmla="*/ 71438 w 1643063"/>
              <a:gd name="connsiteY30" fmla="*/ 1273970 h 1307307"/>
              <a:gd name="connsiteX31" fmla="*/ 19050 w 1643063"/>
              <a:gd name="connsiteY31" fmla="*/ 1297782 h 1307307"/>
              <a:gd name="connsiteX32" fmla="*/ 0 w 1643063"/>
              <a:gd name="connsiteY32"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45394 w 1643063"/>
              <a:gd name="connsiteY7" fmla="*/ 335757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66788 w 1643063"/>
              <a:gd name="connsiteY12" fmla="*/ 373857 h 1307307"/>
              <a:gd name="connsiteX13" fmla="*/ 952500 w 1643063"/>
              <a:gd name="connsiteY13" fmla="*/ 397670 h 1307307"/>
              <a:gd name="connsiteX14" fmla="*/ 952500 w 1643063"/>
              <a:gd name="connsiteY14" fmla="*/ 426245 h 1307307"/>
              <a:gd name="connsiteX15" fmla="*/ 847725 w 1643063"/>
              <a:gd name="connsiteY15" fmla="*/ 492920 h 1307307"/>
              <a:gd name="connsiteX16" fmla="*/ 809625 w 1643063"/>
              <a:gd name="connsiteY16" fmla="*/ 573882 h 1307307"/>
              <a:gd name="connsiteX17" fmla="*/ 700088 w 1643063"/>
              <a:gd name="connsiteY17" fmla="*/ 702470 h 1307307"/>
              <a:gd name="connsiteX18" fmla="*/ 681038 w 1643063"/>
              <a:gd name="connsiteY18" fmla="*/ 783432 h 1307307"/>
              <a:gd name="connsiteX19" fmla="*/ 628650 w 1643063"/>
              <a:gd name="connsiteY19" fmla="*/ 869157 h 1307307"/>
              <a:gd name="connsiteX20" fmla="*/ 604838 w 1643063"/>
              <a:gd name="connsiteY20" fmla="*/ 912020 h 1307307"/>
              <a:gd name="connsiteX21" fmla="*/ 542925 w 1643063"/>
              <a:gd name="connsiteY21" fmla="*/ 988220 h 1307307"/>
              <a:gd name="connsiteX22" fmla="*/ 509588 w 1643063"/>
              <a:gd name="connsiteY22" fmla="*/ 1050132 h 1307307"/>
              <a:gd name="connsiteX23" fmla="*/ 471488 w 1643063"/>
              <a:gd name="connsiteY23" fmla="*/ 1092995 h 1307307"/>
              <a:gd name="connsiteX24" fmla="*/ 442913 w 1643063"/>
              <a:gd name="connsiteY24" fmla="*/ 1126332 h 1307307"/>
              <a:gd name="connsiteX25" fmla="*/ 333375 w 1643063"/>
              <a:gd name="connsiteY25" fmla="*/ 1145382 h 1307307"/>
              <a:gd name="connsiteX26" fmla="*/ 228600 w 1643063"/>
              <a:gd name="connsiteY26" fmla="*/ 1154907 h 1307307"/>
              <a:gd name="connsiteX27" fmla="*/ 157163 w 1643063"/>
              <a:gd name="connsiteY27" fmla="*/ 1188245 h 1307307"/>
              <a:gd name="connsiteX28" fmla="*/ 114300 w 1643063"/>
              <a:gd name="connsiteY28" fmla="*/ 1221582 h 1307307"/>
              <a:gd name="connsiteX29" fmla="*/ 114300 w 1643063"/>
              <a:gd name="connsiteY29" fmla="*/ 1221582 h 1307307"/>
              <a:gd name="connsiteX30" fmla="*/ 71438 w 1643063"/>
              <a:gd name="connsiteY30" fmla="*/ 1273970 h 1307307"/>
              <a:gd name="connsiteX31" fmla="*/ 19050 w 1643063"/>
              <a:gd name="connsiteY31" fmla="*/ 1297782 h 1307307"/>
              <a:gd name="connsiteX32" fmla="*/ 0 w 1643063"/>
              <a:gd name="connsiteY32"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45394 w 1643063"/>
              <a:gd name="connsiteY7" fmla="*/ 335757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52500 w 1643063"/>
              <a:gd name="connsiteY12" fmla="*/ 39767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45394 w 1643063"/>
              <a:gd name="connsiteY7" fmla="*/ 335757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52500 w 1643063"/>
              <a:gd name="connsiteY12" fmla="*/ 426245 h 1307307"/>
              <a:gd name="connsiteX13" fmla="*/ 847725 w 1643063"/>
              <a:gd name="connsiteY13" fmla="*/ 492920 h 1307307"/>
              <a:gd name="connsiteX14" fmla="*/ 809625 w 1643063"/>
              <a:gd name="connsiteY14" fmla="*/ 573882 h 1307307"/>
              <a:gd name="connsiteX15" fmla="*/ 700088 w 1643063"/>
              <a:gd name="connsiteY15" fmla="*/ 702470 h 1307307"/>
              <a:gd name="connsiteX16" fmla="*/ 681038 w 1643063"/>
              <a:gd name="connsiteY16" fmla="*/ 783432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28600 w 1643063"/>
              <a:gd name="connsiteY24" fmla="*/ 1154907 h 1307307"/>
              <a:gd name="connsiteX25" fmla="*/ 157163 w 1643063"/>
              <a:gd name="connsiteY25" fmla="*/ 1188245 h 1307307"/>
              <a:gd name="connsiteX26" fmla="*/ 114300 w 1643063"/>
              <a:gd name="connsiteY26" fmla="*/ 1221582 h 1307307"/>
              <a:gd name="connsiteX27" fmla="*/ 114300 w 1643063"/>
              <a:gd name="connsiteY27" fmla="*/ 1221582 h 1307307"/>
              <a:gd name="connsiteX28" fmla="*/ 71438 w 1643063"/>
              <a:gd name="connsiteY28" fmla="*/ 1273970 h 1307307"/>
              <a:gd name="connsiteX29" fmla="*/ 19050 w 1643063"/>
              <a:gd name="connsiteY29" fmla="*/ 1297782 h 1307307"/>
              <a:gd name="connsiteX30" fmla="*/ 0 w 1643063"/>
              <a:gd name="connsiteY30"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45394 w 1643063"/>
              <a:gd name="connsiteY8" fmla="*/ 335757 h 1307307"/>
              <a:gd name="connsiteX9" fmla="*/ 1181100 w 1643063"/>
              <a:gd name="connsiteY9" fmla="*/ 316707 h 1307307"/>
              <a:gd name="connsiteX10" fmla="*/ 1181100 w 1643063"/>
              <a:gd name="connsiteY10" fmla="*/ 316707 h 1307307"/>
              <a:gd name="connsiteX11" fmla="*/ 1057275 w 1643063"/>
              <a:gd name="connsiteY11" fmla="*/ 345282 h 1307307"/>
              <a:gd name="connsiteX12" fmla="*/ 1014413 w 1643063"/>
              <a:gd name="connsiteY12" fmla="*/ 354807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45394 w 1643063"/>
              <a:gd name="connsiteY8" fmla="*/ 328613 h 1307307"/>
              <a:gd name="connsiteX9" fmla="*/ 1181100 w 1643063"/>
              <a:gd name="connsiteY9" fmla="*/ 316707 h 1307307"/>
              <a:gd name="connsiteX10" fmla="*/ 1181100 w 1643063"/>
              <a:gd name="connsiteY10" fmla="*/ 316707 h 1307307"/>
              <a:gd name="connsiteX11" fmla="*/ 1057275 w 1643063"/>
              <a:gd name="connsiteY11" fmla="*/ 345282 h 1307307"/>
              <a:gd name="connsiteX12" fmla="*/ 1014413 w 1643063"/>
              <a:gd name="connsiteY12" fmla="*/ 354807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45394 w 1643063"/>
              <a:gd name="connsiteY8" fmla="*/ 328613 h 1307307"/>
              <a:gd name="connsiteX9" fmla="*/ 1181100 w 1643063"/>
              <a:gd name="connsiteY9" fmla="*/ 316707 h 1307307"/>
              <a:gd name="connsiteX10" fmla="*/ 1147763 w 1643063"/>
              <a:gd name="connsiteY10" fmla="*/ 314326 h 1307307"/>
              <a:gd name="connsiteX11" fmla="*/ 1057275 w 1643063"/>
              <a:gd name="connsiteY11" fmla="*/ 345282 h 1307307"/>
              <a:gd name="connsiteX12" fmla="*/ 1014413 w 1643063"/>
              <a:gd name="connsiteY12" fmla="*/ 354807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45394 w 1643063"/>
              <a:gd name="connsiteY8" fmla="*/ 328613 h 1307307"/>
              <a:gd name="connsiteX9" fmla="*/ 1181100 w 1643063"/>
              <a:gd name="connsiteY9" fmla="*/ 316707 h 1307307"/>
              <a:gd name="connsiteX10" fmla="*/ 1114426 w 1643063"/>
              <a:gd name="connsiteY10" fmla="*/ 309564 h 1307307"/>
              <a:gd name="connsiteX11" fmla="*/ 1057275 w 1643063"/>
              <a:gd name="connsiteY11" fmla="*/ 345282 h 1307307"/>
              <a:gd name="connsiteX12" fmla="*/ 1014413 w 1643063"/>
              <a:gd name="connsiteY12" fmla="*/ 354807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45394 w 1643063"/>
              <a:gd name="connsiteY8" fmla="*/ 328613 h 1307307"/>
              <a:gd name="connsiteX9" fmla="*/ 1181100 w 1643063"/>
              <a:gd name="connsiteY9" fmla="*/ 316707 h 1307307"/>
              <a:gd name="connsiteX10" fmla="*/ 1114426 w 1643063"/>
              <a:gd name="connsiteY10" fmla="*/ 309564 h 1307307"/>
              <a:gd name="connsiteX11" fmla="*/ 1057275 w 1643063"/>
              <a:gd name="connsiteY11" fmla="*/ 345282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45394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31106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66826 w 1643063"/>
              <a:gd name="connsiteY7" fmla="*/ 328613 h 1307307"/>
              <a:gd name="connsiteX8" fmla="*/ 1231106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66826 w 1643063"/>
              <a:gd name="connsiteY7" fmla="*/ 328613 h 1307307"/>
              <a:gd name="connsiteX8" fmla="*/ 1231106 w 1643063"/>
              <a:gd name="connsiteY8" fmla="*/ 321469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76351 w 1643063"/>
              <a:gd name="connsiteY7" fmla="*/ 335757 h 1307307"/>
              <a:gd name="connsiteX8" fmla="*/ 1231106 w 1643063"/>
              <a:gd name="connsiteY8" fmla="*/ 321469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76351 w 1643063"/>
              <a:gd name="connsiteY7" fmla="*/ 335757 h 1307307"/>
              <a:gd name="connsiteX8" fmla="*/ 1231106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76351 w 1643063"/>
              <a:gd name="connsiteY7" fmla="*/ 335757 h 1307307"/>
              <a:gd name="connsiteX8" fmla="*/ 1231106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54920 w 1643063"/>
              <a:gd name="connsiteY7" fmla="*/ 338138 h 1307307"/>
              <a:gd name="connsiteX8" fmla="*/ 1231106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40633 w 1643063"/>
              <a:gd name="connsiteY7" fmla="*/ 330994 h 1307307"/>
              <a:gd name="connsiteX8" fmla="*/ 1231106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40633 w 1643063"/>
              <a:gd name="connsiteY7" fmla="*/ 330994 h 1307307"/>
              <a:gd name="connsiteX8" fmla="*/ 1219200 w 1643063"/>
              <a:gd name="connsiteY8" fmla="*/ 326232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57302 w 1643063"/>
              <a:gd name="connsiteY7" fmla="*/ 335756 h 1307307"/>
              <a:gd name="connsiteX8" fmla="*/ 1219200 w 1643063"/>
              <a:gd name="connsiteY8" fmla="*/ 326232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81100 w 1643063"/>
              <a:gd name="connsiteY8" fmla="*/ 316707 h 1307307"/>
              <a:gd name="connsiteX9" fmla="*/ 1114426 w 1643063"/>
              <a:gd name="connsiteY9" fmla="*/ 309564 h 1307307"/>
              <a:gd name="connsiteX10" fmla="*/ 1054893 w 1643063"/>
              <a:gd name="connsiteY10" fmla="*/ 338138 h 1307307"/>
              <a:gd name="connsiteX11" fmla="*/ 1014413 w 1643063"/>
              <a:gd name="connsiteY11" fmla="*/ 378620 h 1307307"/>
              <a:gd name="connsiteX12" fmla="*/ 952500 w 1643063"/>
              <a:gd name="connsiteY12" fmla="*/ 426245 h 1307307"/>
              <a:gd name="connsiteX13" fmla="*/ 847725 w 1643063"/>
              <a:gd name="connsiteY13" fmla="*/ 492920 h 1307307"/>
              <a:gd name="connsiteX14" fmla="*/ 809625 w 1643063"/>
              <a:gd name="connsiteY14" fmla="*/ 573882 h 1307307"/>
              <a:gd name="connsiteX15" fmla="*/ 700088 w 1643063"/>
              <a:gd name="connsiteY15" fmla="*/ 702470 h 1307307"/>
              <a:gd name="connsiteX16" fmla="*/ 681038 w 1643063"/>
              <a:gd name="connsiteY16" fmla="*/ 783432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28600 w 1643063"/>
              <a:gd name="connsiteY24" fmla="*/ 1154907 h 1307307"/>
              <a:gd name="connsiteX25" fmla="*/ 157163 w 1643063"/>
              <a:gd name="connsiteY25" fmla="*/ 1188245 h 1307307"/>
              <a:gd name="connsiteX26" fmla="*/ 114300 w 1643063"/>
              <a:gd name="connsiteY26" fmla="*/ 1221582 h 1307307"/>
              <a:gd name="connsiteX27" fmla="*/ 114300 w 1643063"/>
              <a:gd name="connsiteY27" fmla="*/ 1221582 h 1307307"/>
              <a:gd name="connsiteX28" fmla="*/ 71438 w 1643063"/>
              <a:gd name="connsiteY28" fmla="*/ 1273970 h 1307307"/>
              <a:gd name="connsiteX29" fmla="*/ 19050 w 1643063"/>
              <a:gd name="connsiteY29" fmla="*/ 1297782 h 1307307"/>
              <a:gd name="connsiteX30" fmla="*/ 0 w 1643063"/>
              <a:gd name="connsiteY30"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14426 w 1643063"/>
              <a:gd name="connsiteY8" fmla="*/ 309564 h 1307307"/>
              <a:gd name="connsiteX9" fmla="*/ 1054893 w 1643063"/>
              <a:gd name="connsiteY9" fmla="*/ 338138 h 1307307"/>
              <a:gd name="connsiteX10" fmla="*/ 1014413 w 1643063"/>
              <a:gd name="connsiteY10" fmla="*/ 378620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14426 w 1643063"/>
              <a:gd name="connsiteY8" fmla="*/ 309564 h 1307307"/>
              <a:gd name="connsiteX9" fmla="*/ 1045368 w 1643063"/>
              <a:gd name="connsiteY9" fmla="*/ 335756 h 1307307"/>
              <a:gd name="connsiteX10" fmla="*/ 1014413 w 1643063"/>
              <a:gd name="connsiteY10" fmla="*/ 378620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14426 w 1643063"/>
              <a:gd name="connsiteY8" fmla="*/ 309564 h 1307307"/>
              <a:gd name="connsiteX9" fmla="*/ 1045368 w 1643063"/>
              <a:gd name="connsiteY9" fmla="*/ 335756 h 1307307"/>
              <a:gd name="connsiteX10" fmla="*/ 1004888 w 1643063"/>
              <a:gd name="connsiteY10" fmla="*/ 376239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14426 w 1643063"/>
              <a:gd name="connsiteY8" fmla="*/ 309564 h 1307307"/>
              <a:gd name="connsiteX9" fmla="*/ 1045368 w 1643063"/>
              <a:gd name="connsiteY9" fmla="*/ 335756 h 1307307"/>
              <a:gd name="connsiteX10" fmla="*/ 1004888 w 1643063"/>
              <a:gd name="connsiteY10" fmla="*/ 376239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14426 w 1643063"/>
              <a:gd name="connsiteY8" fmla="*/ 309564 h 1307307"/>
              <a:gd name="connsiteX9" fmla="*/ 1045368 w 1643063"/>
              <a:gd name="connsiteY9" fmla="*/ 335756 h 1307307"/>
              <a:gd name="connsiteX10" fmla="*/ 952500 w 1643063"/>
              <a:gd name="connsiteY10" fmla="*/ 426245 h 1307307"/>
              <a:gd name="connsiteX11" fmla="*/ 847725 w 1643063"/>
              <a:gd name="connsiteY11" fmla="*/ 492920 h 1307307"/>
              <a:gd name="connsiteX12" fmla="*/ 809625 w 1643063"/>
              <a:gd name="connsiteY12" fmla="*/ 573882 h 1307307"/>
              <a:gd name="connsiteX13" fmla="*/ 700088 w 1643063"/>
              <a:gd name="connsiteY13" fmla="*/ 702470 h 1307307"/>
              <a:gd name="connsiteX14" fmla="*/ 681038 w 1643063"/>
              <a:gd name="connsiteY14" fmla="*/ 783432 h 1307307"/>
              <a:gd name="connsiteX15" fmla="*/ 628650 w 1643063"/>
              <a:gd name="connsiteY15" fmla="*/ 869157 h 1307307"/>
              <a:gd name="connsiteX16" fmla="*/ 604838 w 1643063"/>
              <a:gd name="connsiteY16" fmla="*/ 912020 h 1307307"/>
              <a:gd name="connsiteX17" fmla="*/ 542925 w 1643063"/>
              <a:gd name="connsiteY17" fmla="*/ 988220 h 1307307"/>
              <a:gd name="connsiteX18" fmla="*/ 509588 w 1643063"/>
              <a:gd name="connsiteY18" fmla="*/ 1050132 h 1307307"/>
              <a:gd name="connsiteX19" fmla="*/ 471488 w 1643063"/>
              <a:gd name="connsiteY19" fmla="*/ 1092995 h 1307307"/>
              <a:gd name="connsiteX20" fmla="*/ 442913 w 1643063"/>
              <a:gd name="connsiteY20" fmla="*/ 1126332 h 1307307"/>
              <a:gd name="connsiteX21" fmla="*/ 333375 w 1643063"/>
              <a:gd name="connsiteY21" fmla="*/ 1145382 h 1307307"/>
              <a:gd name="connsiteX22" fmla="*/ 228600 w 1643063"/>
              <a:gd name="connsiteY22" fmla="*/ 1154907 h 1307307"/>
              <a:gd name="connsiteX23" fmla="*/ 157163 w 1643063"/>
              <a:gd name="connsiteY23" fmla="*/ 1188245 h 1307307"/>
              <a:gd name="connsiteX24" fmla="*/ 114300 w 1643063"/>
              <a:gd name="connsiteY24" fmla="*/ 1221582 h 1307307"/>
              <a:gd name="connsiteX25" fmla="*/ 114300 w 1643063"/>
              <a:gd name="connsiteY25" fmla="*/ 1221582 h 1307307"/>
              <a:gd name="connsiteX26" fmla="*/ 71438 w 1643063"/>
              <a:gd name="connsiteY26" fmla="*/ 1273970 h 1307307"/>
              <a:gd name="connsiteX27" fmla="*/ 19050 w 1643063"/>
              <a:gd name="connsiteY27" fmla="*/ 1297782 h 1307307"/>
              <a:gd name="connsiteX28" fmla="*/ 0 w 1643063"/>
              <a:gd name="connsiteY2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88245 w 1643063"/>
              <a:gd name="connsiteY8" fmla="*/ 321470 h 1307307"/>
              <a:gd name="connsiteX9" fmla="*/ 1114426 w 1643063"/>
              <a:gd name="connsiteY9" fmla="*/ 309564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31106 w 1643063"/>
              <a:gd name="connsiteY7" fmla="*/ 335757 h 1307307"/>
              <a:gd name="connsiteX8" fmla="*/ 1188245 w 1643063"/>
              <a:gd name="connsiteY8" fmla="*/ 321470 h 1307307"/>
              <a:gd name="connsiteX9" fmla="*/ 1114426 w 1643063"/>
              <a:gd name="connsiteY9" fmla="*/ 309564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31106 w 1643063"/>
              <a:gd name="connsiteY7" fmla="*/ 335757 h 1307307"/>
              <a:gd name="connsiteX8" fmla="*/ 1195388 w 1643063"/>
              <a:gd name="connsiteY8" fmla="*/ 316707 h 1307307"/>
              <a:gd name="connsiteX9" fmla="*/ 1114426 w 1643063"/>
              <a:gd name="connsiteY9" fmla="*/ 309564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57300 w 1643063"/>
              <a:gd name="connsiteY7" fmla="*/ 347663 h 1307307"/>
              <a:gd name="connsiteX8" fmla="*/ 1195388 w 1643063"/>
              <a:gd name="connsiteY8" fmla="*/ 316707 h 1307307"/>
              <a:gd name="connsiteX9" fmla="*/ 1114426 w 1643063"/>
              <a:gd name="connsiteY9" fmla="*/ 309564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57300 w 1643063"/>
              <a:gd name="connsiteY7" fmla="*/ 347663 h 1307307"/>
              <a:gd name="connsiteX8" fmla="*/ 1195388 w 1643063"/>
              <a:gd name="connsiteY8" fmla="*/ 316707 h 1307307"/>
              <a:gd name="connsiteX9" fmla="*/ 1121570 w 1643063"/>
              <a:gd name="connsiteY9" fmla="*/ 307182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57300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781050 w 1643063"/>
              <a:gd name="connsiteY13" fmla="*/ 566738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792956 w 1643063"/>
              <a:gd name="connsiteY13" fmla="*/ 573881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2500 w 1643063"/>
              <a:gd name="connsiteY11" fmla="*/ 426245 h 1307307"/>
              <a:gd name="connsiteX12" fmla="*/ 869156 w 1643063"/>
              <a:gd name="connsiteY12" fmla="*/ 492920 h 1307307"/>
              <a:gd name="connsiteX13" fmla="*/ 792956 w 1643063"/>
              <a:gd name="connsiteY13" fmla="*/ 573881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83432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28600 w 1643063"/>
              <a:gd name="connsiteY24" fmla="*/ 1154907 h 1307307"/>
              <a:gd name="connsiteX25" fmla="*/ 157163 w 1643063"/>
              <a:gd name="connsiteY25" fmla="*/ 1188245 h 1307307"/>
              <a:gd name="connsiteX26" fmla="*/ 114300 w 1643063"/>
              <a:gd name="connsiteY26" fmla="*/ 1221582 h 1307307"/>
              <a:gd name="connsiteX27" fmla="*/ 114300 w 1643063"/>
              <a:gd name="connsiteY27" fmla="*/ 1221582 h 1307307"/>
              <a:gd name="connsiteX28" fmla="*/ 71438 w 1643063"/>
              <a:gd name="connsiteY28" fmla="*/ 1273970 h 1307307"/>
              <a:gd name="connsiteX29" fmla="*/ 19050 w 1643063"/>
              <a:gd name="connsiteY29" fmla="*/ 1297782 h 1307307"/>
              <a:gd name="connsiteX30" fmla="*/ 0 w 1643063"/>
              <a:gd name="connsiteY30"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28600 w 1643063"/>
              <a:gd name="connsiteY24" fmla="*/ 1154907 h 1307307"/>
              <a:gd name="connsiteX25" fmla="*/ 157163 w 1643063"/>
              <a:gd name="connsiteY25" fmla="*/ 1188245 h 1307307"/>
              <a:gd name="connsiteX26" fmla="*/ 114300 w 1643063"/>
              <a:gd name="connsiteY26" fmla="*/ 1221582 h 1307307"/>
              <a:gd name="connsiteX27" fmla="*/ 114300 w 1643063"/>
              <a:gd name="connsiteY27" fmla="*/ 1221582 h 1307307"/>
              <a:gd name="connsiteX28" fmla="*/ 71438 w 1643063"/>
              <a:gd name="connsiteY28" fmla="*/ 1273970 h 1307307"/>
              <a:gd name="connsiteX29" fmla="*/ 19050 w 1643063"/>
              <a:gd name="connsiteY29" fmla="*/ 1297782 h 1307307"/>
              <a:gd name="connsiteX30" fmla="*/ 0 w 1643063"/>
              <a:gd name="connsiteY30"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28600 w 1643063"/>
              <a:gd name="connsiteY24" fmla="*/ 1154907 h 1307307"/>
              <a:gd name="connsiteX25" fmla="*/ 157163 w 1643063"/>
              <a:gd name="connsiteY25" fmla="*/ 1188245 h 1307307"/>
              <a:gd name="connsiteX26" fmla="*/ 114300 w 1643063"/>
              <a:gd name="connsiteY26" fmla="*/ 1221582 h 1307307"/>
              <a:gd name="connsiteX27" fmla="*/ 114300 w 1643063"/>
              <a:gd name="connsiteY27" fmla="*/ 1221582 h 1307307"/>
              <a:gd name="connsiteX28" fmla="*/ 71438 w 1643063"/>
              <a:gd name="connsiteY28" fmla="*/ 1273970 h 1307307"/>
              <a:gd name="connsiteX29" fmla="*/ 19050 w 1643063"/>
              <a:gd name="connsiteY29" fmla="*/ 1297782 h 1307307"/>
              <a:gd name="connsiteX30" fmla="*/ 0 w 1643063"/>
              <a:gd name="connsiteY30"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28600 w 1643063"/>
              <a:gd name="connsiteY24" fmla="*/ 1154907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00025 w 1643063"/>
              <a:gd name="connsiteY24" fmla="*/ 1159669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00025 w 1643063"/>
              <a:gd name="connsiteY24" fmla="*/ 1159669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00025 w 1643063"/>
              <a:gd name="connsiteY24" fmla="*/ 1159669 h 1307307"/>
              <a:gd name="connsiteX25" fmla="*/ 114300 w 1643063"/>
              <a:gd name="connsiteY25" fmla="*/ 1221582 h 1307307"/>
              <a:gd name="connsiteX26" fmla="*/ 123825 w 1643063"/>
              <a:gd name="connsiteY26" fmla="*/ 1233489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00025 w 1643063"/>
              <a:gd name="connsiteY24" fmla="*/ 1159669 h 1307307"/>
              <a:gd name="connsiteX25" fmla="*/ 133350 w 1643063"/>
              <a:gd name="connsiteY25" fmla="*/ 1214438 h 1307307"/>
              <a:gd name="connsiteX26" fmla="*/ 123825 w 1643063"/>
              <a:gd name="connsiteY26" fmla="*/ 1233489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00025 w 1643063"/>
              <a:gd name="connsiteY24" fmla="*/ 1159669 h 1307307"/>
              <a:gd name="connsiteX25" fmla="*/ 133350 w 1643063"/>
              <a:gd name="connsiteY25" fmla="*/ 1214438 h 1307307"/>
              <a:gd name="connsiteX26" fmla="*/ 71438 w 1643063"/>
              <a:gd name="connsiteY26" fmla="*/ 1273970 h 1307307"/>
              <a:gd name="connsiteX27" fmla="*/ 19050 w 1643063"/>
              <a:gd name="connsiteY27" fmla="*/ 1297782 h 1307307"/>
              <a:gd name="connsiteX28" fmla="*/ 0 w 1643063"/>
              <a:gd name="connsiteY2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0993 w 1643063"/>
              <a:gd name="connsiteY23" fmla="*/ 1152526 h 1307307"/>
              <a:gd name="connsiteX24" fmla="*/ 200025 w 1643063"/>
              <a:gd name="connsiteY24" fmla="*/ 1159669 h 1307307"/>
              <a:gd name="connsiteX25" fmla="*/ 133350 w 1643063"/>
              <a:gd name="connsiteY25" fmla="*/ 1214438 h 1307307"/>
              <a:gd name="connsiteX26" fmla="*/ 71438 w 1643063"/>
              <a:gd name="connsiteY26" fmla="*/ 1273970 h 1307307"/>
              <a:gd name="connsiteX27" fmla="*/ 19050 w 1643063"/>
              <a:gd name="connsiteY27" fmla="*/ 1297782 h 1307307"/>
              <a:gd name="connsiteX28" fmla="*/ 0 w 1643063"/>
              <a:gd name="connsiteY2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5294 w 1643063"/>
              <a:gd name="connsiteY22" fmla="*/ 1107282 h 1307307"/>
              <a:gd name="connsiteX23" fmla="*/ 330993 w 1643063"/>
              <a:gd name="connsiteY23" fmla="*/ 1152526 h 1307307"/>
              <a:gd name="connsiteX24" fmla="*/ 200025 w 1643063"/>
              <a:gd name="connsiteY24" fmla="*/ 1159669 h 1307307"/>
              <a:gd name="connsiteX25" fmla="*/ 133350 w 1643063"/>
              <a:gd name="connsiteY25" fmla="*/ 1214438 h 1307307"/>
              <a:gd name="connsiteX26" fmla="*/ 71438 w 1643063"/>
              <a:gd name="connsiteY26" fmla="*/ 1273970 h 1307307"/>
              <a:gd name="connsiteX27" fmla="*/ 19050 w 1643063"/>
              <a:gd name="connsiteY27" fmla="*/ 1297782 h 1307307"/>
              <a:gd name="connsiteX28" fmla="*/ 0 w 1643063"/>
              <a:gd name="connsiteY2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5294 w 1643063"/>
              <a:gd name="connsiteY22" fmla="*/ 1107282 h 1307307"/>
              <a:gd name="connsiteX23" fmla="*/ 330993 w 1643063"/>
              <a:gd name="connsiteY23" fmla="*/ 1152526 h 1307307"/>
              <a:gd name="connsiteX24" fmla="*/ 200025 w 1643063"/>
              <a:gd name="connsiteY24" fmla="*/ 1159669 h 1307307"/>
              <a:gd name="connsiteX25" fmla="*/ 133350 w 1643063"/>
              <a:gd name="connsiteY25" fmla="*/ 1214438 h 1307307"/>
              <a:gd name="connsiteX26" fmla="*/ 71438 w 1643063"/>
              <a:gd name="connsiteY26" fmla="*/ 1273970 h 1307307"/>
              <a:gd name="connsiteX27" fmla="*/ 19050 w 1643063"/>
              <a:gd name="connsiteY27" fmla="*/ 1297782 h 1307307"/>
              <a:gd name="connsiteX28" fmla="*/ 0 w 1643063"/>
              <a:gd name="connsiteY2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5294 w 1643063"/>
              <a:gd name="connsiteY21" fmla="*/ 1107282 h 1307307"/>
              <a:gd name="connsiteX22" fmla="*/ 330993 w 1643063"/>
              <a:gd name="connsiteY22" fmla="*/ 1152526 h 1307307"/>
              <a:gd name="connsiteX23" fmla="*/ 200025 w 1643063"/>
              <a:gd name="connsiteY23" fmla="*/ 1159669 h 1307307"/>
              <a:gd name="connsiteX24" fmla="*/ 133350 w 1643063"/>
              <a:gd name="connsiteY24" fmla="*/ 1214438 h 1307307"/>
              <a:gd name="connsiteX25" fmla="*/ 71438 w 1643063"/>
              <a:gd name="connsiteY25" fmla="*/ 1273970 h 1307307"/>
              <a:gd name="connsiteX26" fmla="*/ 19050 w 1643063"/>
              <a:gd name="connsiteY26" fmla="*/ 1297782 h 1307307"/>
              <a:gd name="connsiteX27" fmla="*/ 0 w 1643063"/>
              <a:gd name="connsiteY27"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28650 w 1643063"/>
              <a:gd name="connsiteY16" fmla="*/ 869157 h 1307307"/>
              <a:gd name="connsiteX17" fmla="*/ 542925 w 1643063"/>
              <a:gd name="connsiteY17" fmla="*/ 988220 h 1307307"/>
              <a:gd name="connsiteX18" fmla="*/ 509588 w 1643063"/>
              <a:gd name="connsiteY18" fmla="*/ 1050132 h 1307307"/>
              <a:gd name="connsiteX19" fmla="*/ 471488 w 1643063"/>
              <a:gd name="connsiteY19" fmla="*/ 1092995 h 1307307"/>
              <a:gd name="connsiteX20" fmla="*/ 445294 w 1643063"/>
              <a:gd name="connsiteY20" fmla="*/ 1107282 h 1307307"/>
              <a:gd name="connsiteX21" fmla="*/ 330993 w 1643063"/>
              <a:gd name="connsiteY21" fmla="*/ 1152526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28650 w 1643063"/>
              <a:gd name="connsiteY16" fmla="*/ 869157 h 1307307"/>
              <a:gd name="connsiteX17" fmla="*/ 542925 w 1643063"/>
              <a:gd name="connsiteY17" fmla="*/ 988220 h 1307307"/>
              <a:gd name="connsiteX18" fmla="*/ 509588 w 1643063"/>
              <a:gd name="connsiteY18" fmla="*/ 1050132 h 1307307"/>
              <a:gd name="connsiteX19" fmla="*/ 471488 w 1643063"/>
              <a:gd name="connsiteY19" fmla="*/ 1092995 h 1307307"/>
              <a:gd name="connsiteX20" fmla="*/ 445294 w 1643063"/>
              <a:gd name="connsiteY20" fmla="*/ 1107282 h 1307307"/>
              <a:gd name="connsiteX21" fmla="*/ 330993 w 1643063"/>
              <a:gd name="connsiteY21" fmla="*/ 1152526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42925 w 1643063"/>
              <a:gd name="connsiteY17" fmla="*/ 988220 h 1307307"/>
              <a:gd name="connsiteX18" fmla="*/ 509588 w 1643063"/>
              <a:gd name="connsiteY18" fmla="*/ 1050132 h 1307307"/>
              <a:gd name="connsiteX19" fmla="*/ 471488 w 1643063"/>
              <a:gd name="connsiteY19" fmla="*/ 1092995 h 1307307"/>
              <a:gd name="connsiteX20" fmla="*/ 445294 w 1643063"/>
              <a:gd name="connsiteY20" fmla="*/ 1107282 h 1307307"/>
              <a:gd name="connsiteX21" fmla="*/ 330993 w 1643063"/>
              <a:gd name="connsiteY21" fmla="*/ 1152526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42925 w 1643063"/>
              <a:gd name="connsiteY17" fmla="*/ 988220 h 1307307"/>
              <a:gd name="connsiteX18" fmla="*/ 509588 w 1643063"/>
              <a:gd name="connsiteY18" fmla="*/ 1050132 h 1307307"/>
              <a:gd name="connsiteX19" fmla="*/ 471488 w 1643063"/>
              <a:gd name="connsiteY19" fmla="*/ 1092995 h 1307307"/>
              <a:gd name="connsiteX20" fmla="*/ 445294 w 1643063"/>
              <a:gd name="connsiteY20" fmla="*/ 1107282 h 1307307"/>
              <a:gd name="connsiteX21" fmla="*/ 340518 w 1643063"/>
              <a:gd name="connsiteY21" fmla="*/ 1145382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42925 w 1643063"/>
              <a:gd name="connsiteY17" fmla="*/ 988220 h 1307307"/>
              <a:gd name="connsiteX18" fmla="*/ 509588 w 1643063"/>
              <a:gd name="connsiteY18" fmla="*/ 1050132 h 1307307"/>
              <a:gd name="connsiteX19" fmla="*/ 471488 w 1643063"/>
              <a:gd name="connsiteY19" fmla="*/ 1092995 h 1307307"/>
              <a:gd name="connsiteX20" fmla="*/ 442913 w 1643063"/>
              <a:gd name="connsiteY20" fmla="*/ 1116807 h 1307307"/>
              <a:gd name="connsiteX21" fmla="*/ 340518 w 1643063"/>
              <a:gd name="connsiteY21" fmla="*/ 1145382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42925 w 1643063"/>
              <a:gd name="connsiteY17" fmla="*/ 988220 h 1307307"/>
              <a:gd name="connsiteX18" fmla="*/ 509588 w 1643063"/>
              <a:gd name="connsiteY18" fmla="*/ 1050132 h 1307307"/>
              <a:gd name="connsiteX19" fmla="*/ 481013 w 1643063"/>
              <a:gd name="connsiteY19" fmla="*/ 1062039 h 1307307"/>
              <a:gd name="connsiteX20" fmla="*/ 442913 w 1643063"/>
              <a:gd name="connsiteY20" fmla="*/ 1116807 h 1307307"/>
              <a:gd name="connsiteX21" fmla="*/ 340518 w 1643063"/>
              <a:gd name="connsiteY21" fmla="*/ 1145382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42925 w 1643063"/>
              <a:gd name="connsiteY17" fmla="*/ 988220 h 1307307"/>
              <a:gd name="connsiteX18" fmla="*/ 509588 w 1643063"/>
              <a:gd name="connsiteY18" fmla="*/ 1023938 h 1307307"/>
              <a:gd name="connsiteX19" fmla="*/ 481013 w 1643063"/>
              <a:gd name="connsiteY19" fmla="*/ 1062039 h 1307307"/>
              <a:gd name="connsiteX20" fmla="*/ 442913 w 1643063"/>
              <a:gd name="connsiteY20" fmla="*/ 1116807 h 1307307"/>
              <a:gd name="connsiteX21" fmla="*/ 340518 w 1643063"/>
              <a:gd name="connsiteY21" fmla="*/ 1145382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42925 w 1643063"/>
              <a:gd name="connsiteY17" fmla="*/ 988220 h 1307307"/>
              <a:gd name="connsiteX18" fmla="*/ 509588 w 1643063"/>
              <a:gd name="connsiteY18" fmla="*/ 1023938 h 1307307"/>
              <a:gd name="connsiteX19" fmla="*/ 481013 w 1643063"/>
              <a:gd name="connsiteY19" fmla="*/ 1062039 h 1307307"/>
              <a:gd name="connsiteX20" fmla="*/ 440531 w 1643063"/>
              <a:gd name="connsiteY20" fmla="*/ 1097757 h 1307307"/>
              <a:gd name="connsiteX21" fmla="*/ 340518 w 1643063"/>
              <a:gd name="connsiteY21" fmla="*/ 1145382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61975 w 1643063"/>
              <a:gd name="connsiteY17" fmla="*/ 971551 h 1307307"/>
              <a:gd name="connsiteX18" fmla="*/ 509588 w 1643063"/>
              <a:gd name="connsiteY18" fmla="*/ 1023938 h 1307307"/>
              <a:gd name="connsiteX19" fmla="*/ 481013 w 1643063"/>
              <a:gd name="connsiteY19" fmla="*/ 1062039 h 1307307"/>
              <a:gd name="connsiteX20" fmla="*/ 440531 w 1643063"/>
              <a:gd name="connsiteY20" fmla="*/ 1097757 h 1307307"/>
              <a:gd name="connsiteX21" fmla="*/ 340518 w 1643063"/>
              <a:gd name="connsiteY21" fmla="*/ 1145382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61975 w 1643063"/>
              <a:gd name="connsiteY17" fmla="*/ 971551 h 1307307"/>
              <a:gd name="connsiteX18" fmla="*/ 509588 w 1643063"/>
              <a:gd name="connsiteY18" fmla="*/ 1023938 h 1307307"/>
              <a:gd name="connsiteX19" fmla="*/ 440531 w 1643063"/>
              <a:gd name="connsiteY19" fmla="*/ 1097757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61975 w 1643063"/>
              <a:gd name="connsiteY17" fmla="*/ 971551 h 1307307"/>
              <a:gd name="connsiteX18" fmla="*/ 509588 w 1643063"/>
              <a:gd name="connsiteY18" fmla="*/ 1023938 h 1307307"/>
              <a:gd name="connsiteX19" fmla="*/ 440531 w 1643063"/>
              <a:gd name="connsiteY19" fmla="*/ 1097757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61975 w 1643063"/>
              <a:gd name="connsiteY17" fmla="*/ 971551 h 1307307"/>
              <a:gd name="connsiteX18" fmla="*/ 509588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61975 w 1643063"/>
              <a:gd name="connsiteY17" fmla="*/ 971551 h 1307307"/>
              <a:gd name="connsiteX18" fmla="*/ 509588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6744 w 1643063"/>
              <a:gd name="connsiteY16" fmla="*/ 897732 h 1307307"/>
              <a:gd name="connsiteX17" fmla="*/ 561975 w 1643063"/>
              <a:gd name="connsiteY17" fmla="*/ 971551 h 1307307"/>
              <a:gd name="connsiteX18" fmla="*/ 509588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61975 w 1643063"/>
              <a:gd name="connsiteY17" fmla="*/ 971551 h 1307307"/>
              <a:gd name="connsiteX18" fmla="*/ 509588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52450 w 1643063"/>
              <a:gd name="connsiteY17" fmla="*/ 969170 h 1307307"/>
              <a:gd name="connsiteX18" fmla="*/ 509588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52450 w 1643063"/>
              <a:gd name="connsiteY17" fmla="*/ 969170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1119 w 1643063"/>
              <a:gd name="connsiteY6" fmla="*/ 335757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1119 w 1643063"/>
              <a:gd name="connsiteY6" fmla="*/ 335757 h 1307307"/>
              <a:gd name="connsiteX7" fmla="*/ 1269206 w 1643063"/>
              <a:gd name="connsiteY7" fmla="*/ 347663 h 1307307"/>
              <a:gd name="connsiteX8" fmla="*/ 1202531 w 1643063"/>
              <a:gd name="connsiteY8" fmla="*/ 314326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1119 w 1643063"/>
              <a:gd name="connsiteY6" fmla="*/ 335757 h 1307307"/>
              <a:gd name="connsiteX7" fmla="*/ 1273969 w 1643063"/>
              <a:gd name="connsiteY7" fmla="*/ 340519 h 1307307"/>
              <a:gd name="connsiteX8" fmla="*/ 1202531 w 1643063"/>
              <a:gd name="connsiteY8" fmla="*/ 314326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43063" h="1307307">
                <a:moveTo>
                  <a:pt x="1643063" y="0"/>
                </a:moveTo>
                <a:cubicBezTo>
                  <a:pt x="1636713" y="18257"/>
                  <a:pt x="1630363" y="42070"/>
                  <a:pt x="1624013" y="54770"/>
                </a:cubicBezTo>
                <a:cubicBezTo>
                  <a:pt x="1617663" y="67470"/>
                  <a:pt x="1622029" y="68660"/>
                  <a:pt x="1604963" y="76200"/>
                </a:cubicBezTo>
                <a:cubicBezTo>
                  <a:pt x="1587897" y="83740"/>
                  <a:pt x="1545431" y="83344"/>
                  <a:pt x="1521619" y="100013"/>
                </a:cubicBezTo>
                <a:cubicBezTo>
                  <a:pt x="1497807" y="116682"/>
                  <a:pt x="1476772" y="157560"/>
                  <a:pt x="1462088" y="176213"/>
                </a:cubicBezTo>
                <a:cubicBezTo>
                  <a:pt x="1441054" y="205185"/>
                  <a:pt x="1414463" y="248048"/>
                  <a:pt x="1395413" y="273845"/>
                </a:cubicBezTo>
                <a:cubicBezTo>
                  <a:pt x="1376363" y="294482"/>
                  <a:pt x="1351360" y="324645"/>
                  <a:pt x="1331119" y="335757"/>
                </a:cubicBezTo>
                <a:cubicBezTo>
                  <a:pt x="1310878" y="346869"/>
                  <a:pt x="1295797" y="343694"/>
                  <a:pt x="1273969" y="340519"/>
                </a:cubicBezTo>
                <a:lnTo>
                  <a:pt x="1202531" y="314326"/>
                </a:lnTo>
                <a:cubicBezTo>
                  <a:pt x="1185069" y="311548"/>
                  <a:pt x="1147764" y="303610"/>
                  <a:pt x="1121570" y="307182"/>
                </a:cubicBezTo>
                <a:cubicBezTo>
                  <a:pt x="1095376" y="310754"/>
                  <a:pt x="1073943" y="317103"/>
                  <a:pt x="1045368" y="335756"/>
                </a:cubicBezTo>
                <a:cubicBezTo>
                  <a:pt x="1016793" y="354409"/>
                  <a:pt x="983059" y="392907"/>
                  <a:pt x="950119" y="419101"/>
                </a:cubicBezTo>
                <a:lnTo>
                  <a:pt x="869156" y="492920"/>
                </a:lnTo>
                <a:cubicBezTo>
                  <a:pt x="842962" y="518717"/>
                  <a:pt x="819150" y="536972"/>
                  <a:pt x="792956" y="573881"/>
                </a:cubicBezTo>
                <a:cubicBezTo>
                  <a:pt x="766762" y="610790"/>
                  <a:pt x="731837" y="681832"/>
                  <a:pt x="711994" y="714376"/>
                </a:cubicBezTo>
                <a:cubicBezTo>
                  <a:pt x="699294" y="732632"/>
                  <a:pt x="672704" y="758032"/>
                  <a:pt x="657226" y="790576"/>
                </a:cubicBezTo>
                <a:cubicBezTo>
                  <a:pt x="641748" y="823120"/>
                  <a:pt x="644525" y="890588"/>
                  <a:pt x="619125" y="909638"/>
                </a:cubicBezTo>
                <a:lnTo>
                  <a:pt x="542925" y="966789"/>
                </a:lnTo>
                <a:cubicBezTo>
                  <a:pt x="517525" y="985839"/>
                  <a:pt x="519511" y="1004094"/>
                  <a:pt x="502445" y="1023938"/>
                </a:cubicBezTo>
                <a:cubicBezTo>
                  <a:pt x="485379" y="1043782"/>
                  <a:pt x="481012" y="1063626"/>
                  <a:pt x="440531" y="1085851"/>
                </a:cubicBezTo>
                <a:cubicBezTo>
                  <a:pt x="400050" y="1108076"/>
                  <a:pt x="380999" y="1139826"/>
                  <a:pt x="340518" y="1145382"/>
                </a:cubicBezTo>
                <a:cubicBezTo>
                  <a:pt x="300037" y="1150938"/>
                  <a:pt x="234553" y="1148160"/>
                  <a:pt x="200025" y="1159669"/>
                </a:cubicBezTo>
                <a:cubicBezTo>
                  <a:pt x="165497" y="1171178"/>
                  <a:pt x="154781" y="1195388"/>
                  <a:pt x="133350" y="1214438"/>
                </a:cubicBezTo>
                <a:cubicBezTo>
                  <a:pt x="111919" y="1233488"/>
                  <a:pt x="90488" y="1260079"/>
                  <a:pt x="71438" y="1273970"/>
                </a:cubicBezTo>
                <a:lnTo>
                  <a:pt x="19050" y="1297782"/>
                </a:lnTo>
                <a:lnTo>
                  <a:pt x="0" y="1307307"/>
                </a:ln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57700" rtl="0" eaLnBrk="1" latinLnBrk="0" hangingPunct="1">
              <a:defRPr kumimoji="1" sz="1900" kern="1200">
                <a:solidFill>
                  <a:schemeClr val="lt1"/>
                </a:solidFill>
                <a:latin typeface="+mn-lt"/>
                <a:ea typeface="+mn-ea"/>
                <a:cs typeface="+mn-cs"/>
              </a:defRPr>
            </a:lvl1pPr>
            <a:lvl2pPr marL="478850" algn="l" defTabSz="957700" rtl="0" eaLnBrk="1" latinLnBrk="0" hangingPunct="1">
              <a:defRPr kumimoji="1" sz="1900" kern="1200">
                <a:solidFill>
                  <a:schemeClr val="lt1"/>
                </a:solidFill>
                <a:latin typeface="+mn-lt"/>
                <a:ea typeface="+mn-ea"/>
                <a:cs typeface="+mn-cs"/>
              </a:defRPr>
            </a:lvl2pPr>
            <a:lvl3pPr marL="957700" algn="l" defTabSz="957700" rtl="0" eaLnBrk="1" latinLnBrk="0" hangingPunct="1">
              <a:defRPr kumimoji="1" sz="1900" kern="1200">
                <a:solidFill>
                  <a:schemeClr val="lt1"/>
                </a:solidFill>
                <a:latin typeface="+mn-lt"/>
                <a:ea typeface="+mn-ea"/>
                <a:cs typeface="+mn-cs"/>
              </a:defRPr>
            </a:lvl3pPr>
            <a:lvl4pPr marL="1436551" algn="l" defTabSz="957700" rtl="0" eaLnBrk="1" latinLnBrk="0" hangingPunct="1">
              <a:defRPr kumimoji="1" sz="1900" kern="1200">
                <a:solidFill>
                  <a:schemeClr val="lt1"/>
                </a:solidFill>
                <a:latin typeface="+mn-lt"/>
                <a:ea typeface="+mn-ea"/>
                <a:cs typeface="+mn-cs"/>
              </a:defRPr>
            </a:lvl4pPr>
            <a:lvl5pPr marL="1915402" algn="l" defTabSz="957700" rtl="0" eaLnBrk="1" latinLnBrk="0" hangingPunct="1">
              <a:defRPr kumimoji="1" sz="1900" kern="1200">
                <a:solidFill>
                  <a:schemeClr val="lt1"/>
                </a:solidFill>
                <a:latin typeface="+mn-lt"/>
                <a:ea typeface="+mn-ea"/>
                <a:cs typeface="+mn-cs"/>
              </a:defRPr>
            </a:lvl5pPr>
            <a:lvl6pPr marL="2394252" algn="l" defTabSz="957700" rtl="0" eaLnBrk="1" latinLnBrk="0" hangingPunct="1">
              <a:defRPr kumimoji="1" sz="1900" kern="1200">
                <a:solidFill>
                  <a:schemeClr val="lt1"/>
                </a:solidFill>
                <a:latin typeface="+mn-lt"/>
                <a:ea typeface="+mn-ea"/>
                <a:cs typeface="+mn-cs"/>
              </a:defRPr>
            </a:lvl6pPr>
            <a:lvl7pPr marL="2873102" algn="l" defTabSz="957700" rtl="0" eaLnBrk="1" latinLnBrk="0" hangingPunct="1">
              <a:defRPr kumimoji="1" sz="1900" kern="1200">
                <a:solidFill>
                  <a:schemeClr val="lt1"/>
                </a:solidFill>
                <a:latin typeface="+mn-lt"/>
                <a:ea typeface="+mn-ea"/>
                <a:cs typeface="+mn-cs"/>
              </a:defRPr>
            </a:lvl7pPr>
            <a:lvl8pPr marL="3351952" algn="l" defTabSz="957700" rtl="0" eaLnBrk="1" latinLnBrk="0" hangingPunct="1">
              <a:defRPr kumimoji="1" sz="1900" kern="1200">
                <a:solidFill>
                  <a:schemeClr val="lt1"/>
                </a:solidFill>
                <a:latin typeface="+mn-lt"/>
                <a:ea typeface="+mn-ea"/>
                <a:cs typeface="+mn-cs"/>
              </a:defRPr>
            </a:lvl8pPr>
            <a:lvl9pPr marL="3830803" algn="l" defTabSz="957700" rtl="0" eaLnBrk="1" latinLnBrk="0" hangingPunct="1">
              <a:defRPr kumimoji="1" sz="1900" kern="1200">
                <a:solidFill>
                  <a:schemeClr val="lt1"/>
                </a:solidFill>
                <a:latin typeface="+mn-lt"/>
                <a:ea typeface="+mn-ea"/>
                <a:cs typeface="+mn-cs"/>
              </a:defRPr>
            </a:lvl9pPr>
          </a:lstStyle>
          <a:p>
            <a:pPr algn="ctr"/>
            <a:endParaRPr kumimoji="1" lang="ja-JP" altLang="en-US" dirty="0"/>
          </a:p>
        </p:txBody>
      </p:sp>
      <p:sp>
        <p:nvSpPr>
          <p:cNvPr id="7" name="フリーフォーム 6"/>
          <p:cNvSpPr/>
          <p:nvPr/>
        </p:nvSpPr>
        <p:spPr>
          <a:xfrm>
            <a:off x="5701329" y="1913335"/>
            <a:ext cx="1715492" cy="1365102"/>
          </a:xfrm>
          <a:custGeom>
            <a:avLst/>
            <a:gdLst>
              <a:gd name="connsiteX0" fmla="*/ 1624012 w 1624012"/>
              <a:gd name="connsiteY0" fmla="*/ 0 h 1519238"/>
              <a:gd name="connsiteX1" fmla="*/ 1624012 w 1624012"/>
              <a:gd name="connsiteY1" fmla="*/ 104775 h 1519238"/>
              <a:gd name="connsiteX2" fmla="*/ 1595437 w 1624012"/>
              <a:gd name="connsiteY2" fmla="*/ 190500 h 1519238"/>
              <a:gd name="connsiteX3" fmla="*/ 1566862 w 1624012"/>
              <a:gd name="connsiteY3" fmla="*/ 276225 h 1519238"/>
              <a:gd name="connsiteX4" fmla="*/ 1500187 w 1624012"/>
              <a:gd name="connsiteY4" fmla="*/ 342900 h 1519238"/>
              <a:gd name="connsiteX5" fmla="*/ 1438275 w 1624012"/>
              <a:gd name="connsiteY5" fmla="*/ 419100 h 1519238"/>
              <a:gd name="connsiteX6" fmla="*/ 1414462 w 1624012"/>
              <a:gd name="connsiteY6" fmla="*/ 466725 h 1519238"/>
              <a:gd name="connsiteX7" fmla="*/ 1347787 w 1624012"/>
              <a:gd name="connsiteY7" fmla="*/ 557213 h 1519238"/>
              <a:gd name="connsiteX8" fmla="*/ 1281112 w 1624012"/>
              <a:gd name="connsiteY8" fmla="*/ 704850 h 1519238"/>
              <a:gd name="connsiteX9" fmla="*/ 1247775 w 1624012"/>
              <a:gd name="connsiteY9" fmla="*/ 752475 h 1519238"/>
              <a:gd name="connsiteX10" fmla="*/ 1209675 w 1624012"/>
              <a:gd name="connsiteY10" fmla="*/ 800100 h 1519238"/>
              <a:gd name="connsiteX11" fmla="*/ 1166812 w 1624012"/>
              <a:gd name="connsiteY11" fmla="*/ 833438 h 1519238"/>
              <a:gd name="connsiteX12" fmla="*/ 1114425 w 1624012"/>
              <a:gd name="connsiteY12" fmla="*/ 895350 h 1519238"/>
              <a:gd name="connsiteX13" fmla="*/ 1066800 w 1624012"/>
              <a:gd name="connsiteY13" fmla="*/ 947738 h 1519238"/>
              <a:gd name="connsiteX14" fmla="*/ 990600 w 1624012"/>
              <a:gd name="connsiteY14" fmla="*/ 1033463 h 1519238"/>
              <a:gd name="connsiteX15" fmla="*/ 885825 w 1624012"/>
              <a:gd name="connsiteY15" fmla="*/ 1128713 h 1519238"/>
              <a:gd name="connsiteX16" fmla="*/ 847725 w 1624012"/>
              <a:gd name="connsiteY16" fmla="*/ 1138238 h 1519238"/>
              <a:gd name="connsiteX17" fmla="*/ 819150 w 1624012"/>
              <a:gd name="connsiteY17" fmla="*/ 1157288 h 1519238"/>
              <a:gd name="connsiteX18" fmla="*/ 766762 w 1624012"/>
              <a:gd name="connsiteY18" fmla="*/ 1214438 h 1519238"/>
              <a:gd name="connsiteX19" fmla="*/ 742950 w 1624012"/>
              <a:gd name="connsiteY19" fmla="*/ 1252538 h 1519238"/>
              <a:gd name="connsiteX20" fmla="*/ 709612 w 1624012"/>
              <a:gd name="connsiteY20" fmla="*/ 1290638 h 1519238"/>
              <a:gd name="connsiteX21" fmla="*/ 623887 w 1624012"/>
              <a:gd name="connsiteY21" fmla="*/ 1323975 h 1519238"/>
              <a:gd name="connsiteX22" fmla="*/ 571500 w 1624012"/>
              <a:gd name="connsiteY22" fmla="*/ 1376363 h 1519238"/>
              <a:gd name="connsiteX23" fmla="*/ 504825 w 1624012"/>
              <a:gd name="connsiteY23" fmla="*/ 1409700 h 1519238"/>
              <a:gd name="connsiteX24" fmla="*/ 481012 w 1624012"/>
              <a:gd name="connsiteY24" fmla="*/ 1433513 h 1519238"/>
              <a:gd name="connsiteX25" fmla="*/ 428625 w 1624012"/>
              <a:gd name="connsiteY25" fmla="*/ 1471613 h 1519238"/>
              <a:gd name="connsiteX26" fmla="*/ 376237 w 1624012"/>
              <a:gd name="connsiteY26" fmla="*/ 1485900 h 1519238"/>
              <a:gd name="connsiteX27" fmla="*/ 357187 w 1624012"/>
              <a:gd name="connsiteY27" fmla="*/ 1500188 h 1519238"/>
              <a:gd name="connsiteX28" fmla="*/ 323850 w 1624012"/>
              <a:gd name="connsiteY28" fmla="*/ 1519238 h 1519238"/>
              <a:gd name="connsiteX29" fmla="*/ 290512 w 1624012"/>
              <a:gd name="connsiteY29" fmla="*/ 1519238 h 1519238"/>
              <a:gd name="connsiteX30" fmla="*/ 266700 w 1624012"/>
              <a:gd name="connsiteY30" fmla="*/ 1519238 h 1519238"/>
              <a:gd name="connsiteX31" fmla="*/ 200025 w 1624012"/>
              <a:gd name="connsiteY31" fmla="*/ 1490663 h 1519238"/>
              <a:gd name="connsiteX32" fmla="*/ 166687 w 1624012"/>
              <a:gd name="connsiteY32" fmla="*/ 1457325 h 1519238"/>
              <a:gd name="connsiteX33" fmla="*/ 152400 w 1624012"/>
              <a:gd name="connsiteY33" fmla="*/ 1414463 h 1519238"/>
              <a:gd name="connsiteX34" fmla="*/ 109537 w 1624012"/>
              <a:gd name="connsiteY34" fmla="*/ 1338263 h 1519238"/>
              <a:gd name="connsiteX35" fmla="*/ 57150 w 1624012"/>
              <a:gd name="connsiteY35" fmla="*/ 1252538 h 1519238"/>
              <a:gd name="connsiteX36" fmla="*/ 0 w 1624012"/>
              <a:gd name="connsiteY36" fmla="*/ 1214438 h 1519238"/>
              <a:gd name="connsiteX37" fmla="*/ 0 w 1624012"/>
              <a:gd name="connsiteY37"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14462 w 1624012"/>
              <a:gd name="connsiteY7" fmla="*/ 466725 h 1519238"/>
              <a:gd name="connsiteX8" fmla="*/ 1347787 w 1624012"/>
              <a:gd name="connsiteY8" fmla="*/ 557213 h 1519238"/>
              <a:gd name="connsiteX9" fmla="*/ 1281112 w 1624012"/>
              <a:gd name="connsiteY9" fmla="*/ 704850 h 1519238"/>
              <a:gd name="connsiteX10" fmla="*/ 1247775 w 1624012"/>
              <a:gd name="connsiteY10" fmla="*/ 752475 h 1519238"/>
              <a:gd name="connsiteX11" fmla="*/ 1209675 w 1624012"/>
              <a:gd name="connsiteY11" fmla="*/ 800100 h 1519238"/>
              <a:gd name="connsiteX12" fmla="*/ 1166812 w 1624012"/>
              <a:gd name="connsiteY12" fmla="*/ 833438 h 1519238"/>
              <a:gd name="connsiteX13" fmla="*/ 1114425 w 1624012"/>
              <a:gd name="connsiteY13" fmla="*/ 895350 h 1519238"/>
              <a:gd name="connsiteX14" fmla="*/ 1066800 w 1624012"/>
              <a:gd name="connsiteY14" fmla="*/ 947738 h 1519238"/>
              <a:gd name="connsiteX15" fmla="*/ 990600 w 1624012"/>
              <a:gd name="connsiteY15" fmla="*/ 1033463 h 1519238"/>
              <a:gd name="connsiteX16" fmla="*/ 885825 w 1624012"/>
              <a:gd name="connsiteY16" fmla="*/ 1128713 h 1519238"/>
              <a:gd name="connsiteX17" fmla="*/ 847725 w 1624012"/>
              <a:gd name="connsiteY17" fmla="*/ 1138238 h 1519238"/>
              <a:gd name="connsiteX18" fmla="*/ 819150 w 1624012"/>
              <a:gd name="connsiteY18" fmla="*/ 1157288 h 1519238"/>
              <a:gd name="connsiteX19" fmla="*/ 766762 w 1624012"/>
              <a:gd name="connsiteY19" fmla="*/ 1214438 h 1519238"/>
              <a:gd name="connsiteX20" fmla="*/ 742950 w 1624012"/>
              <a:gd name="connsiteY20" fmla="*/ 1252538 h 1519238"/>
              <a:gd name="connsiteX21" fmla="*/ 709612 w 1624012"/>
              <a:gd name="connsiteY21" fmla="*/ 1290638 h 1519238"/>
              <a:gd name="connsiteX22" fmla="*/ 623887 w 1624012"/>
              <a:gd name="connsiteY22" fmla="*/ 1323975 h 1519238"/>
              <a:gd name="connsiteX23" fmla="*/ 571500 w 1624012"/>
              <a:gd name="connsiteY23" fmla="*/ 1376363 h 1519238"/>
              <a:gd name="connsiteX24" fmla="*/ 504825 w 1624012"/>
              <a:gd name="connsiteY24" fmla="*/ 1409700 h 1519238"/>
              <a:gd name="connsiteX25" fmla="*/ 481012 w 1624012"/>
              <a:gd name="connsiteY25" fmla="*/ 1433513 h 1519238"/>
              <a:gd name="connsiteX26" fmla="*/ 428625 w 1624012"/>
              <a:gd name="connsiteY26" fmla="*/ 1471613 h 1519238"/>
              <a:gd name="connsiteX27" fmla="*/ 376237 w 1624012"/>
              <a:gd name="connsiteY27" fmla="*/ 1485900 h 1519238"/>
              <a:gd name="connsiteX28" fmla="*/ 357187 w 1624012"/>
              <a:gd name="connsiteY28" fmla="*/ 1500188 h 1519238"/>
              <a:gd name="connsiteX29" fmla="*/ 323850 w 1624012"/>
              <a:gd name="connsiteY29" fmla="*/ 1519238 h 1519238"/>
              <a:gd name="connsiteX30" fmla="*/ 290512 w 1624012"/>
              <a:gd name="connsiteY30" fmla="*/ 1519238 h 1519238"/>
              <a:gd name="connsiteX31" fmla="*/ 266700 w 1624012"/>
              <a:gd name="connsiteY31" fmla="*/ 1519238 h 1519238"/>
              <a:gd name="connsiteX32" fmla="*/ 200025 w 1624012"/>
              <a:gd name="connsiteY32" fmla="*/ 1490663 h 1519238"/>
              <a:gd name="connsiteX33" fmla="*/ 166687 w 1624012"/>
              <a:gd name="connsiteY33" fmla="*/ 1457325 h 1519238"/>
              <a:gd name="connsiteX34" fmla="*/ 152400 w 1624012"/>
              <a:gd name="connsiteY34" fmla="*/ 1414463 h 1519238"/>
              <a:gd name="connsiteX35" fmla="*/ 109537 w 1624012"/>
              <a:gd name="connsiteY35" fmla="*/ 1338263 h 1519238"/>
              <a:gd name="connsiteX36" fmla="*/ 57150 w 1624012"/>
              <a:gd name="connsiteY36" fmla="*/ 1252538 h 1519238"/>
              <a:gd name="connsiteX37" fmla="*/ 0 w 1624012"/>
              <a:gd name="connsiteY37" fmla="*/ 1214438 h 1519238"/>
              <a:gd name="connsiteX38" fmla="*/ 0 w 1624012"/>
              <a:gd name="connsiteY38"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14462 w 1624012"/>
              <a:gd name="connsiteY7" fmla="*/ 466725 h 1519238"/>
              <a:gd name="connsiteX8" fmla="*/ 1383506 w 1624012"/>
              <a:gd name="connsiteY8" fmla="*/ 507206 h 1519238"/>
              <a:gd name="connsiteX9" fmla="*/ 1347787 w 1624012"/>
              <a:gd name="connsiteY9" fmla="*/ 557213 h 1519238"/>
              <a:gd name="connsiteX10" fmla="*/ 1281112 w 1624012"/>
              <a:gd name="connsiteY10" fmla="*/ 704850 h 1519238"/>
              <a:gd name="connsiteX11" fmla="*/ 1247775 w 1624012"/>
              <a:gd name="connsiteY11" fmla="*/ 752475 h 1519238"/>
              <a:gd name="connsiteX12" fmla="*/ 1209675 w 1624012"/>
              <a:gd name="connsiteY12" fmla="*/ 800100 h 1519238"/>
              <a:gd name="connsiteX13" fmla="*/ 1166812 w 1624012"/>
              <a:gd name="connsiteY13" fmla="*/ 833438 h 1519238"/>
              <a:gd name="connsiteX14" fmla="*/ 1114425 w 1624012"/>
              <a:gd name="connsiteY14" fmla="*/ 895350 h 1519238"/>
              <a:gd name="connsiteX15" fmla="*/ 1066800 w 1624012"/>
              <a:gd name="connsiteY15" fmla="*/ 947738 h 1519238"/>
              <a:gd name="connsiteX16" fmla="*/ 990600 w 1624012"/>
              <a:gd name="connsiteY16" fmla="*/ 1033463 h 1519238"/>
              <a:gd name="connsiteX17" fmla="*/ 885825 w 1624012"/>
              <a:gd name="connsiteY17" fmla="*/ 1128713 h 1519238"/>
              <a:gd name="connsiteX18" fmla="*/ 847725 w 1624012"/>
              <a:gd name="connsiteY18" fmla="*/ 1138238 h 1519238"/>
              <a:gd name="connsiteX19" fmla="*/ 819150 w 1624012"/>
              <a:gd name="connsiteY19" fmla="*/ 1157288 h 1519238"/>
              <a:gd name="connsiteX20" fmla="*/ 766762 w 1624012"/>
              <a:gd name="connsiteY20" fmla="*/ 1214438 h 1519238"/>
              <a:gd name="connsiteX21" fmla="*/ 742950 w 1624012"/>
              <a:gd name="connsiteY21" fmla="*/ 1252538 h 1519238"/>
              <a:gd name="connsiteX22" fmla="*/ 709612 w 1624012"/>
              <a:gd name="connsiteY22" fmla="*/ 1290638 h 1519238"/>
              <a:gd name="connsiteX23" fmla="*/ 623887 w 1624012"/>
              <a:gd name="connsiteY23" fmla="*/ 1323975 h 1519238"/>
              <a:gd name="connsiteX24" fmla="*/ 571500 w 1624012"/>
              <a:gd name="connsiteY24" fmla="*/ 1376363 h 1519238"/>
              <a:gd name="connsiteX25" fmla="*/ 504825 w 1624012"/>
              <a:gd name="connsiteY25" fmla="*/ 1409700 h 1519238"/>
              <a:gd name="connsiteX26" fmla="*/ 481012 w 1624012"/>
              <a:gd name="connsiteY26" fmla="*/ 1433513 h 1519238"/>
              <a:gd name="connsiteX27" fmla="*/ 428625 w 1624012"/>
              <a:gd name="connsiteY27" fmla="*/ 1471613 h 1519238"/>
              <a:gd name="connsiteX28" fmla="*/ 376237 w 1624012"/>
              <a:gd name="connsiteY28" fmla="*/ 1485900 h 1519238"/>
              <a:gd name="connsiteX29" fmla="*/ 357187 w 1624012"/>
              <a:gd name="connsiteY29" fmla="*/ 1500188 h 1519238"/>
              <a:gd name="connsiteX30" fmla="*/ 323850 w 1624012"/>
              <a:gd name="connsiteY30" fmla="*/ 1519238 h 1519238"/>
              <a:gd name="connsiteX31" fmla="*/ 290512 w 1624012"/>
              <a:gd name="connsiteY31" fmla="*/ 1519238 h 1519238"/>
              <a:gd name="connsiteX32" fmla="*/ 266700 w 1624012"/>
              <a:gd name="connsiteY32" fmla="*/ 1519238 h 1519238"/>
              <a:gd name="connsiteX33" fmla="*/ 200025 w 1624012"/>
              <a:gd name="connsiteY33" fmla="*/ 1490663 h 1519238"/>
              <a:gd name="connsiteX34" fmla="*/ 166687 w 1624012"/>
              <a:gd name="connsiteY34" fmla="*/ 1457325 h 1519238"/>
              <a:gd name="connsiteX35" fmla="*/ 152400 w 1624012"/>
              <a:gd name="connsiteY35" fmla="*/ 1414463 h 1519238"/>
              <a:gd name="connsiteX36" fmla="*/ 109537 w 1624012"/>
              <a:gd name="connsiteY36" fmla="*/ 1338263 h 1519238"/>
              <a:gd name="connsiteX37" fmla="*/ 57150 w 1624012"/>
              <a:gd name="connsiteY37" fmla="*/ 1252538 h 1519238"/>
              <a:gd name="connsiteX38" fmla="*/ 0 w 1624012"/>
              <a:gd name="connsiteY38" fmla="*/ 1214438 h 1519238"/>
              <a:gd name="connsiteX39" fmla="*/ 0 w 1624012"/>
              <a:gd name="connsiteY39"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21605 w 1624012"/>
              <a:gd name="connsiteY7" fmla="*/ 469106 h 1519238"/>
              <a:gd name="connsiteX8" fmla="*/ 1383506 w 1624012"/>
              <a:gd name="connsiteY8" fmla="*/ 507206 h 1519238"/>
              <a:gd name="connsiteX9" fmla="*/ 1347787 w 1624012"/>
              <a:gd name="connsiteY9" fmla="*/ 557213 h 1519238"/>
              <a:gd name="connsiteX10" fmla="*/ 1281112 w 1624012"/>
              <a:gd name="connsiteY10" fmla="*/ 704850 h 1519238"/>
              <a:gd name="connsiteX11" fmla="*/ 1247775 w 1624012"/>
              <a:gd name="connsiteY11" fmla="*/ 752475 h 1519238"/>
              <a:gd name="connsiteX12" fmla="*/ 1209675 w 1624012"/>
              <a:gd name="connsiteY12" fmla="*/ 800100 h 1519238"/>
              <a:gd name="connsiteX13" fmla="*/ 1166812 w 1624012"/>
              <a:gd name="connsiteY13" fmla="*/ 833438 h 1519238"/>
              <a:gd name="connsiteX14" fmla="*/ 1114425 w 1624012"/>
              <a:gd name="connsiteY14" fmla="*/ 895350 h 1519238"/>
              <a:gd name="connsiteX15" fmla="*/ 1066800 w 1624012"/>
              <a:gd name="connsiteY15" fmla="*/ 947738 h 1519238"/>
              <a:gd name="connsiteX16" fmla="*/ 990600 w 1624012"/>
              <a:gd name="connsiteY16" fmla="*/ 1033463 h 1519238"/>
              <a:gd name="connsiteX17" fmla="*/ 885825 w 1624012"/>
              <a:gd name="connsiteY17" fmla="*/ 1128713 h 1519238"/>
              <a:gd name="connsiteX18" fmla="*/ 847725 w 1624012"/>
              <a:gd name="connsiteY18" fmla="*/ 1138238 h 1519238"/>
              <a:gd name="connsiteX19" fmla="*/ 819150 w 1624012"/>
              <a:gd name="connsiteY19" fmla="*/ 1157288 h 1519238"/>
              <a:gd name="connsiteX20" fmla="*/ 766762 w 1624012"/>
              <a:gd name="connsiteY20" fmla="*/ 1214438 h 1519238"/>
              <a:gd name="connsiteX21" fmla="*/ 742950 w 1624012"/>
              <a:gd name="connsiteY21" fmla="*/ 1252538 h 1519238"/>
              <a:gd name="connsiteX22" fmla="*/ 709612 w 1624012"/>
              <a:gd name="connsiteY22" fmla="*/ 1290638 h 1519238"/>
              <a:gd name="connsiteX23" fmla="*/ 623887 w 1624012"/>
              <a:gd name="connsiteY23" fmla="*/ 1323975 h 1519238"/>
              <a:gd name="connsiteX24" fmla="*/ 571500 w 1624012"/>
              <a:gd name="connsiteY24" fmla="*/ 1376363 h 1519238"/>
              <a:gd name="connsiteX25" fmla="*/ 504825 w 1624012"/>
              <a:gd name="connsiteY25" fmla="*/ 1409700 h 1519238"/>
              <a:gd name="connsiteX26" fmla="*/ 481012 w 1624012"/>
              <a:gd name="connsiteY26" fmla="*/ 1433513 h 1519238"/>
              <a:gd name="connsiteX27" fmla="*/ 428625 w 1624012"/>
              <a:gd name="connsiteY27" fmla="*/ 1471613 h 1519238"/>
              <a:gd name="connsiteX28" fmla="*/ 376237 w 1624012"/>
              <a:gd name="connsiteY28" fmla="*/ 1485900 h 1519238"/>
              <a:gd name="connsiteX29" fmla="*/ 357187 w 1624012"/>
              <a:gd name="connsiteY29" fmla="*/ 1500188 h 1519238"/>
              <a:gd name="connsiteX30" fmla="*/ 323850 w 1624012"/>
              <a:gd name="connsiteY30" fmla="*/ 1519238 h 1519238"/>
              <a:gd name="connsiteX31" fmla="*/ 290512 w 1624012"/>
              <a:gd name="connsiteY31" fmla="*/ 1519238 h 1519238"/>
              <a:gd name="connsiteX32" fmla="*/ 266700 w 1624012"/>
              <a:gd name="connsiteY32" fmla="*/ 1519238 h 1519238"/>
              <a:gd name="connsiteX33" fmla="*/ 200025 w 1624012"/>
              <a:gd name="connsiteY33" fmla="*/ 1490663 h 1519238"/>
              <a:gd name="connsiteX34" fmla="*/ 166687 w 1624012"/>
              <a:gd name="connsiteY34" fmla="*/ 1457325 h 1519238"/>
              <a:gd name="connsiteX35" fmla="*/ 152400 w 1624012"/>
              <a:gd name="connsiteY35" fmla="*/ 1414463 h 1519238"/>
              <a:gd name="connsiteX36" fmla="*/ 109537 w 1624012"/>
              <a:gd name="connsiteY36" fmla="*/ 1338263 h 1519238"/>
              <a:gd name="connsiteX37" fmla="*/ 57150 w 1624012"/>
              <a:gd name="connsiteY37" fmla="*/ 1252538 h 1519238"/>
              <a:gd name="connsiteX38" fmla="*/ 0 w 1624012"/>
              <a:gd name="connsiteY38" fmla="*/ 1214438 h 1519238"/>
              <a:gd name="connsiteX39" fmla="*/ 0 w 1624012"/>
              <a:gd name="connsiteY39"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21605 w 1624012"/>
              <a:gd name="connsiteY7" fmla="*/ 469106 h 1519238"/>
              <a:gd name="connsiteX8" fmla="*/ 1383506 w 1624012"/>
              <a:gd name="connsiteY8" fmla="*/ 519113 h 1519238"/>
              <a:gd name="connsiteX9" fmla="*/ 1347787 w 1624012"/>
              <a:gd name="connsiteY9" fmla="*/ 557213 h 1519238"/>
              <a:gd name="connsiteX10" fmla="*/ 1281112 w 1624012"/>
              <a:gd name="connsiteY10" fmla="*/ 704850 h 1519238"/>
              <a:gd name="connsiteX11" fmla="*/ 1247775 w 1624012"/>
              <a:gd name="connsiteY11" fmla="*/ 752475 h 1519238"/>
              <a:gd name="connsiteX12" fmla="*/ 1209675 w 1624012"/>
              <a:gd name="connsiteY12" fmla="*/ 800100 h 1519238"/>
              <a:gd name="connsiteX13" fmla="*/ 1166812 w 1624012"/>
              <a:gd name="connsiteY13" fmla="*/ 833438 h 1519238"/>
              <a:gd name="connsiteX14" fmla="*/ 1114425 w 1624012"/>
              <a:gd name="connsiteY14" fmla="*/ 895350 h 1519238"/>
              <a:gd name="connsiteX15" fmla="*/ 1066800 w 1624012"/>
              <a:gd name="connsiteY15" fmla="*/ 947738 h 1519238"/>
              <a:gd name="connsiteX16" fmla="*/ 990600 w 1624012"/>
              <a:gd name="connsiteY16" fmla="*/ 1033463 h 1519238"/>
              <a:gd name="connsiteX17" fmla="*/ 885825 w 1624012"/>
              <a:gd name="connsiteY17" fmla="*/ 1128713 h 1519238"/>
              <a:gd name="connsiteX18" fmla="*/ 847725 w 1624012"/>
              <a:gd name="connsiteY18" fmla="*/ 1138238 h 1519238"/>
              <a:gd name="connsiteX19" fmla="*/ 819150 w 1624012"/>
              <a:gd name="connsiteY19" fmla="*/ 1157288 h 1519238"/>
              <a:gd name="connsiteX20" fmla="*/ 766762 w 1624012"/>
              <a:gd name="connsiteY20" fmla="*/ 1214438 h 1519238"/>
              <a:gd name="connsiteX21" fmla="*/ 742950 w 1624012"/>
              <a:gd name="connsiteY21" fmla="*/ 1252538 h 1519238"/>
              <a:gd name="connsiteX22" fmla="*/ 709612 w 1624012"/>
              <a:gd name="connsiteY22" fmla="*/ 1290638 h 1519238"/>
              <a:gd name="connsiteX23" fmla="*/ 623887 w 1624012"/>
              <a:gd name="connsiteY23" fmla="*/ 1323975 h 1519238"/>
              <a:gd name="connsiteX24" fmla="*/ 571500 w 1624012"/>
              <a:gd name="connsiteY24" fmla="*/ 1376363 h 1519238"/>
              <a:gd name="connsiteX25" fmla="*/ 504825 w 1624012"/>
              <a:gd name="connsiteY25" fmla="*/ 1409700 h 1519238"/>
              <a:gd name="connsiteX26" fmla="*/ 481012 w 1624012"/>
              <a:gd name="connsiteY26" fmla="*/ 1433513 h 1519238"/>
              <a:gd name="connsiteX27" fmla="*/ 428625 w 1624012"/>
              <a:gd name="connsiteY27" fmla="*/ 1471613 h 1519238"/>
              <a:gd name="connsiteX28" fmla="*/ 376237 w 1624012"/>
              <a:gd name="connsiteY28" fmla="*/ 1485900 h 1519238"/>
              <a:gd name="connsiteX29" fmla="*/ 357187 w 1624012"/>
              <a:gd name="connsiteY29" fmla="*/ 1500188 h 1519238"/>
              <a:gd name="connsiteX30" fmla="*/ 323850 w 1624012"/>
              <a:gd name="connsiteY30" fmla="*/ 1519238 h 1519238"/>
              <a:gd name="connsiteX31" fmla="*/ 290512 w 1624012"/>
              <a:gd name="connsiteY31" fmla="*/ 1519238 h 1519238"/>
              <a:gd name="connsiteX32" fmla="*/ 266700 w 1624012"/>
              <a:gd name="connsiteY32" fmla="*/ 1519238 h 1519238"/>
              <a:gd name="connsiteX33" fmla="*/ 200025 w 1624012"/>
              <a:gd name="connsiteY33" fmla="*/ 1490663 h 1519238"/>
              <a:gd name="connsiteX34" fmla="*/ 166687 w 1624012"/>
              <a:gd name="connsiteY34" fmla="*/ 1457325 h 1519238"/>
              <a:gd name="connsiteX35" fmla="*/ 152400 w 1624012"/>
              <a:gd name="connsiteY35" fmla="*/ 1414463 h 1519238"/>
              <a:gd name="connsiteX36" fmla="*/ 109537 w 1624012"/>
              <a:gd name="connsiteY36" fmla="*/ 1338263 h 1519238"/>
              <a:gd name="connsiteX37" fmla="*/ 57150 w 1624012"/>
              <a:gd name="connsiteY37" fmla="*/ 1252538 h 1519238"/>
              <a:gd name="connsiteX38" fmla="*/ 0 w 1624012"/>
              <a:gd name="connsiteY38" fmla="*/ 1214438 h 1519238"/>
              <a:gd name="connsiteX39" fmla="*/ 0 w 1624012"/>
              <a:gd name="connsiteY39"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2100 w 1624012"/>
              <a:gd name="connsiteY4" fmla="*/ 264319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3531 w 1624012"/>
              <a:gd name="connsiteY3" fmla="*/ 216694 h 1519238"/>
              <a:gd name="connsiteX4" fmla="*/ 1562100 w 1624012"/>
              <a:gd name="connsiteY4" fmla="*/ 264319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3531 w 1624012"/>
              <a:gd name="connsiteY3" fmla="*/ 216694 h 1519238"/>
              <a:gd name="connsiteX4" fmla="*/ 1562100 w 1624012"/>
              <a:gd name="connsiteY4" fmla="*/ 264319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8774"/>
              <a:gd name="connsiteY0" fmla="*/ 0 h 1519238"/>
              <a:gd name="connsiteX1" fmla="*/ 1628774 w 1628774"/>
              <a:gd name="connsiteY1" fmla="*/ 140494 h 1519238"/>
              <a:gd name="connsiteX2" fmla="*/ 1595437 w 1628774"/>
              <a:gd name="connsiteY2" fmla="*/ 190500 h 1519238"/>
              <a:gd name="connsiteX3" fmla="*/ 1583531 w 1628774"/>
              <a:gd name="connsiteY3" fmla="*/ 216694 h 1519238"/>
              <a:gd name="connsiteX4" fmla="*/ 1562100 w 1628774"/>
              <a:gd name="connsiteY4" fmla="*/ 264319 h 1519238"/>
              <a:gd name="connsiteX5" fmla="*/ 1526381 w 1628774"/>
              <a:gd name="connsiteY5" fmla="*/ 330994 h 1519238"/>
              <a:gd name="connsiteX6" fmla="*/ 1481138 w 1628774"/>
              <a:gd name="connsiteY6" fmla="*/ 383381 h 1519238"/>
              <a:gd name="connsiteX7" fmla="*/ 1457325 w 1628774"/>
              <a:gd name="connsiteY7" fmla="*/ 414338 h 1519238"/>
              <a:gd name="connsiteX8" fmla="*/ 1421605 w 1628774"/>
              <a:gd name="connsiteY8" fmla="*/ 469106 h 1519238"/>
              <a:gd name="connsiteX9" fmla="*/ 1383506 w 1628774"/>
              <a:gd name="connsiteY9" fmla="*/ 519113 h 1519238"/>
              <a:gd name="connsiteX10" fmla="*/ 1347787 w 1628774"/>
              <a:gd name="connsiteY10" fmla="*/ 557213 h 1519238"/>
              <a:gd name="connsiteX11" fmla="*/ 1281112 w 1628774"/>
              <a:gd name="connsiteY11" fmla="*/ 704850 h 1519238"/>
              <a:gd name="connsiteX12" fmla="*/ 1247775 w 1628774"/>
              <a:gd name="connsiteY12" fmla="*/ 752475 h 1519238"/>
              <a:gd name="connsiteX13" fmla="*/ 1209675 w 1628774"/>
              <a:gd name="connsiteY13" fmla="*/ 800100 h 1519238"/>
              <a:gd name="connsiteX14" fmla="*/ 1166812 w 1628774"/>
              <a:gd name="connsiteY14" fmla="*/ 833438 h 1519238"/>
              <a:gd name="connsiteX15" fmla="*/ 1114425 w 1628774"/>
              <a:gd name="connsiteY15" fmla="*/ 895350 h 1519238"/>
              <a:gd name="connsiteX16" fmla="*/ 1066800 w 1628774"/>
              <a:gd name="connsiteY16" fmla="*/ 947738 h 1519238"/>
              <a:gd name="connsiteX17" fmla="*/ 990600 w 1628774"/>
              <a:gd name="connsiteY17" fmla="*/ 1033463 h 1519238"/>
              <a:gd name="connsiteX18" fmla="*/ 885825 w 1628774"/>
              <a:gd name="connsiteY18" fmla="*/ 1128713 h 1519238"/>
              <a:gd name="connsiteX19" fmla="*/ 847725 w 1628774"/>
              <a:gd name="connsiteY19" fmla="*/ 1138238 h 1519238"/>
              <a:gd name="connsiteX20" fmla="*/ 819150 w 1628774"/>
              <a:gd name="connsiteY20" fmla="*/ 1157288 h 1519238"/>
              <a:gd name="connsiteX21" fmla="*/ 766762 w 1628774"/>
              <a:gd name="connsiteY21" fmla="*/ 1214438 h 1519238"/>
              <a:gd name="connsiteX22" fmla="*/ 742950 w 1628774"/>
              <a:gd name="connsiteY22" fmla="*/ 1252538 h 1519238"/>
              <a:gd name="connsiteX23" fmla="*/ 709612 w 1628774"/>
              <a:gd name="connsiteY23" fmla="*/ 1290638 h 1519238"/>
              <a:gd name="connsiteX24" fmla="*/ 623887 w 1628774"/>
              <a:gd name="connsiteY24" fmla="*/ 1323975 h 1519238"/>
              <a:gd name="connsiteX25" fmla="*/ 571500 w 1628774"/>
              <a:gd name="connsiteY25" fmla="*/ 1376363 h 1519238"/>
              <a:gd name="connsiteX26" fmla="*/ 504825 w 1628774"/>
              <a:gd name="connsiteY26" fmla="*/ 1409700 h 1519238"/>
              <a:gd name="connsiteX27" fmla="*/ 481012 w 1628774"/>
              <a:gd name="connsiteY27" fmla="*/ 1433513 h 1519238"/>
              <a:gd name="connsiteX28" fmla="*/ 428625 w 1628774"/>
              <a:gd name="connsiteY28" fmla="*/ 1471613 h 1519238"/>
              <a:gd name="connsiteX29" fmla="*/ 376237 w 1628774"/>
              <a:gd name="connsiteY29" fmla="*/ 1485900 h 1519238"/>
              <a:gd name="connsiteX30" fmla="*/ 357187 w 1628774"/>
              <a:gd name="connsiteY30" fmla="*/ 1500188 h 1519238"/>
              <a:gd name="connsiteX31" fmla="*/ 323850 w 1628774"/>
              <a:gd name="connsiteY31" fmla="*/ 1519238 h 1519238"/>
              <a:gd name="connsiteX32" fmla="*/ 290512 w 1628774"/>
              <a:gd name="connsiteY32" fmla="*/ 1519238 h 1519238"/>
              <a:gd name="connsiteX33" fmla="*/ 266700 w 1628774"/>
              <a:gd name="connsiteY33" fmla="*/ 1519238 h 1519238"/>
              <a:gd name="connsiteX34" fmla="*/ 200025 w 1628774"/>
              <a:gd name="connsiteY34" fmla="*/ 1490663 h 1519238"/>
              <a:gd name="connsiteX35" fmla="*/ 166687 w 1628774"/>
              <a:gd name="connsiteY35" fmla="*/ 1457325 h 1519238"/>
              <a:gd name="connsiteX36" fmla="*/ 152400 w 1628774"/>
              <a:gd name="connsiteY36" fmla="*/ 1414463 h 1519238"/>
              <a:gd name="connsiteX37" fmla="*/ 109537 w 1628774"/>
              <a:gd name="connsiteY37" fmla="*/ 1338263 h 1519238"/>
              <a:gd name="connsiteX38" fmla="*/ 57150 w 1628774"/>
              <a:gd name="connsiteY38" fmla="*/ 1252538 h 1519238"/>
              <a:gd name="connsiteX39" fmla="*/ 0 w 1628774"/>
              <a:gd name="connsiteY39" fmla="*/ 1214438 h 1519238"/>
              <a:gd name="connsiteX40" fmla="*/ 0 w 1628774"/>
              <a:gd name="connsiteY40" fmla="*/ 1214438 h 1519238"/>
              <a:gd name="connsiteX0" fmla="*/ 1633537 w 1633537"/>
              <a:gd name="connsiteY0" fmla="*/ 0 h 1450182"/>
              <a:gd name="connsiteX1" fmla="*/ 1628774 w 1633537"/>
              <a:gd name="connsiteY1" fmla="*/ 71438 h 1450182"/>
              <a:gd name="connsiteX2" fmla="*/ 1595437 w 1633537"/>
              <a:gd name="connsiteY2" fmla="*/ 121444 h 1450182"/>
              <a:gd name="connsiteX3" fmla="*/ 1583531 w 1633537"/>
              <a:gd name="connsiteY3" fmla="*/ 147638 h 1450182"/>
              <a:gd name="connsiteX4" fmla="*/ 1562100 w 1633537"/>
              <a:gd name="connsiteY4" fmla="*/ 195263 h 1450182"/>
              <a:gd name="connsiteX5" fmla="*/ 1526381 w 1633537"/>
              <a:gd name="connsiteY5" fmla="*/ 261938 h 1450182"/>
              <a:gd name="connsiteX6" fmla="*/ 1481138 w 1633537"/>
              <a:gd name="connsiteY6" fmla="*/ 314325 h 1450182"/>
              <a:gd name="connsiteX7" fmla="*/ 1457325 w 1633537"/>
              <a:gd name="connsiteY7" fmla="*/ 345282 h 1450182"/>
              <a:gd name="connsiteX8" fmla="*/ 1421605 w 1633537"/>
              <a:gd name="connsiteY8" fmla="*/ 400050 h 1450182"/>
              <a:gd name="connsiteX9" fmla="*/ 1383506 w 1633537"/>
              <a:gd name="connsiteY9" fmla="*/ 450057 h 1450182"/>
              <a:gd name="connsiteX10" fmla="*/ 1347787 w 1633537"/>
              <a:gd name="connsiteY10" fmla="*/ 488157 h 1450182"/>
              <a:gd name="connsiteX11" fmla="*/ 1281112 w 1633537"/>
              <a:gd name="connsiteY11" fmla="*/ 635794 h 1450182"/>
              <a:gd name="connsiteX12" fmla="*/ 1247775 w 1633537"/>
              <a:gd name="connsiteY12" fmla="*/ 683419 h 1450182"/>
              <a:gd name="connsiteX13" fmla="*/ 1209675 w 1633537"/>
              <a:gd name="connsiteY13" fmla="*/ 731044 h 1450182"/>
              <a:gd name="connsiteX14" fmla="*/ 1166812 w 1633537"/>
              <a:gd name="connsiteY14" fmla="*/ 764382 h 1450182"/>
              <a:gd name="connsiteX15" fmla="*/ 1114425 w 1633537"/>
              <a:gd name="connsiteY15" fmla="*/ 826294 h 1450182"/>
              <a:gd name="connsiteX16" fmla="*/ 1066800 w 1633537"/>
              <a:gd name="connsiteY16" fmla="*/ 878682 h 1450182"/>
              <a:gd name="connsiteX17" fmla="*/ 990600 w 1633537"/>
              <a:gd name="connsiteY17" fmla="*/ 964407 h 1450182"/>
              <a:gd name="connsiteX18" fmla="*/ 885825 w 1633537"/>
              <a:gd name="connsiteY18" fmla="*/ 1059657 h 1450182"/>
              <a:gd name="connsiteX19" fmla="*/ 847725 w 1633537"/>
              <a:gd name="connsiteY19" fmla="*/ 1069182 h 1450182"/>
              <a:gd name="connsiteX20" fmla="*/ 819150 w 1633537"/>
              <a:gd name="connsiteY20" fmla="*/ 1088232 h 1450182"/>
              <a:gd name="connsiteX21" fmla="*/ 766762 w 1633537"/>
              <a:gd name="connsiteY21" fmla="*/ 1145382 h 1450182"/>
              <a:gd name="connsiteX22" fmla="*/ 742950 w 1633537"/>
              <a:gd name="connsiteY22" fmla="*/ 1183482 h 1450182"/>
              <a:gd name="connsiteX23" fmla="*/ 709612 w 1633537"/>
              <a:gd name="connsiteY23" fmla="*/ 1221582 h 1450182"/>
              <a:gd name="connsiteX24" fmla="*/ 623887 w 1633537"/>
              <a:gd name="connsiteY24" fmla="*/ 1254919 h 1450182"/>
              <a:gd name="connsiteX25" fmla="*/ 571500 w 1633537"/>
              <a:gd name="connsiteY25" fmla="*/ 1307307 h 1450182"/>
              <a:gd name="connsiteX26" fmla="*/ 504825 w 1633537"/>
              <a:gd name="connsiteY26" fmla="*/ 1340644 h 1450182"/>
              <a:gd name="connsiteX27" fmla="*/ 481012 w 1633537"/>
              <a:gd name="connsiteY27" fmla="*/ 1364457 h 1450182"/>
              <a:gd name="connsiteX28" fmla="*/ 428625 w 1633537"/>
              <a:gd name="connsiteY28" fmla="*/ 1402557 h 1450182"/>
              <a:gd name="connsiteX29" fmla="*/ 376237 w 1633537"/>
              <a:gd name="connsiteY29" fmla="*/ 1416844 h 1450182"/>
              <a:gd name="connsiteX30" fmla="*/ 357187 w 1633537"/>
              <a:gd name="connsiteY30" fmla="*/ 1431132 h 1450182"/>
              <a:gd name="connsiteX31" fmla="*/ 323850 w 1633537"/>
              <a:gd name="connsiteY31" fmla="*/ 1450182 h 1450182"/>
              <a:gd name="connsiteX32" fmla="*/ 290512 w 1633537"/>
              <a:gd name="connsiteY32" fmla="*/ 1450182 h 1450182"/>
              <a:gd name="connsiteX33" fmla="*/ 266700 w 1633537"/>
              <a:gd name="connsiteY33" fmla="*/ 1450182 h 1450182"/>
              <a:gd name="connsiteX34" fmla="*/ 200025 w 1633537"/>
              <a:gd name="connsiteY34" fmla="*/ 1421607 h 1450182"/>
              <a:gd name="connsiteX35" fmla="*/ 166687 w 1633537"/>
              <a:gd name="connsiteY35" fmla="*/ 1388269 h 1450182"/>
              <a:gd name="connsiteX36" fmla="*/ 152400 w 1633537"/>
              <a:gd name="connsiteY36" fmla="*/ 1345407 h 1450182"/>
              <a:gd name="connsiteX37" fmla="*/ 109537 w 1633537"/>
              <a:gd name="connsiteY37" fmla="*/ 1269207 h 1450182"/>
              <a:gd name="connsiteX38" fmla="*/ 57150 w 1633537"/>
              <a:gd name="connsiteY38" fmla="*/ 1183482 h 1450182"/>
              <a:gd name="connsiteX39" fmla="*/ 0 w 1633537"/>
              <a:gd name="connsiteY39" fmla="*/ 1145382 h 1450182"/>
              <a:gd name="connsiteX40" fmla="*/ 0 w 1633537"/>
              <a:gd name="connsiteY40"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83531 w 1633537"/>
              <a:gd name="connsiteY3" fmla="*/ 147638 h 1450182"/>
              <a:gd name="connsiteX4" fmla="*/ 1562100 w 1633537"/>
              <a:gd name="connsiteY4" fmla="*/ 195263 h 1450182"/>
              <a:gd name="connsiteX5" fmla="*/ 1526381 w 1633537"/>
              <a:gd name="connsiteY5" fmla="*/ 261938 h 1450182"/>
              <a:gd name="connsiteX6" fmla="*/ 1481138 w 1633537"/>
              <a:gd name="connsiteY6" fmla="*/ 314325 h 1450182"/>
              <a:gd name="connsiteX7" fmla="*/ 1457325 w 1633537"/>
              <a:gd name="connsiteY7" fmla="*/ 345282 h 1450182"/>
              <a:gd name="connsiteX8" fmla="*/ 1421605 w 1633537"/>
              <a:gd name="connsiteY8" fmla="*/ 400050 h 1450182"/>
              <a:gd name="connsiteX9" fmla="*/ 1383506 w 1633537"/>
              <a:gd name="connsiteY9" fmla="*/ 450057 h 1450182"/>
              <a:gd name="connsiteX10" fmla="*/ 1347787 w 1633537"/>
              <a:gd name="connsiteY10" fmla="*/ 488157 h 1450182"/>
              <a:gd name="connsiteX11" fmla="*/ 1281112 w 1633537"/>
              <a:gd name="connsiteY11" fmla="*/ 635794 h 1450182"/>
              <a:gd name="connsiteX12" fmla="*/ 1247775 w 1633537"/>
              <a:gd name="connsiteY12" fmla="*/ 683419 h 1450182"/>
              <a:gd name="connsiteX13" fmla="*/ 1209675 w 1633537"/>
              <a:gd name="connsiteY13" fmla="*/ 731044 h 1450182"/>
              <a:gd name="connsiteX14" fmla="*/ 1166812 w 1633537"/>
              <a:gd name="connsiteY14" fmla="*/ 764382 h 1450182"/>
              <a:gd name="connsiteX15" fmla="*/ 1114425 w 1633537"/>
              <a:gd name="connsiteY15" fmla="*/ 826294 h 1450182"/>
              <a:gd name="connsiteX16" fmla="*/ 1066800 w 1633537"/>
              <a:gd name="connsiteY16" fmla="*/ 878682 h 1450182"/>
              <a:gd name="connsiteX17" fmla="*/ 990600 w 1633537"/>
              <a:gd name="connsiteY17" fmla="*/ 964407 h 1450182"/>
              <a:gd name="connsiteX18" fmla="*/ 885825 w 1633537"/>
              <a:gd name="connsiteY18" fmla="*/ 1059657 h 1450182"/>
              <a:gd name="connsiteX19" fmla="*/ 847725 w 1633537"/>
              <a:gd name="connsiteY19" fmla="*/ 1069182 h 1450182"/>
              <a:gd name="connsiteX20" fmla="*/ 819150 w 1633537"/>
              <a:gd name="connsiteY20" fmla="*/ 1088232 h 1450182"/>
              <a:gd name="connsiteX21" fmla="*/ 766762 w 1633537"/>
              <a:gd name="connsiteY21" fmla="*/ 1145382 h 1450182"/>
              <a:gd name="connsiteX22" fmla="*/ 742950 w 1633537"/>
              <a:gd name="connsiteY22" fmla="*/ 1183482 h 1450182"/>
              <a:gd name="connsiteX23" fmla="*/ 709612 w 1633537"/>
              <a:gd name="connsiteY23" fmla="*/ 1221582 h 1450182"/>
              <a:gd name="connsiteX24" fmla="*/ 623887 w 1633537"/>
              <a:gd name="connsiteY24" fmla="*/ 1254919 h 1450182"/>
              <a:gd name="connsiteX25" fmla="*/ 571500 w 1633537"/>
              <a:gd name="connsiteY25" fmla="*/ 1307307 h 1450182"/>
              <a:gd name="connsiteX26" fmla="*/ 504825 w 1633537"/>
              <a:gd name="connsiteY26" fmla="*/ 1340644 h 1450182"/>
              <a:gd name="connsiteX27" fmla="*/ 481012 w 1633537"/>
              <a:gd name="connsiteY27" fmla="*/ 1364457 h 1450182"/>
              <a:gd name="connsiteX28" fmla="*/ 428625 w 1633537"/>
              <a:gd name="connsiteY28" fmla="*/ 1402557 h 1450182"/>
              <a:gd name="connsiteX29" fmla="*/ 376237 w 1633537"/>
              <a:gd name="connsiteY29" fmla="*/ 1416844 h 1450182"/>
              <a:gd name="connsiteX30" fmla="*/ 357187 w 1633537"/>
              <a:gd name="connsiteY30" fmla="*/ 1431132 h 1450182"/>
              <a:gd name="connsiteX31" fmla="*/ 323850 w 1633537"/>
              <a:gd name="connsiteY31" fmla="*/ 1450182 h 1450182"/>
              <a:gd name="connsiteX32" fmla="*/ 290512 w 1633537"/>
              <a:gd name="connsiteY32" fmla="*/ 1450182 h 1450182"/>
              <a:gd name="connsiteX33" fmla="*/ 266700 w 1633537"/>
              <a:gd name="connsiteY33" fmla="*/ 1450182 h 1450182"/>
              <a:gd name="connsiteX34" fmla="*/ 200025 w 1633537"/>
              <a:gd name="connsiteY34" fmla="*/ 1421607 h 1450182"/>
              <a:gd name="connsiteX35" fmla="*/ 166687 w 1633537"/>
              <a:gd name="connsiteY35" fmla="*/ 1388269 h 1450182"/>
              <a:gd name="connsiteX36" fmla="*/ 152400 w 1633537"/>
              <a:gd name="connsiteY36" fmla="*/ 1345407 h 1450182"/>
              <a:gd name="connsiteX37" fmla="*/ 109537 w 1633537"/>
              <a:gd name="connsiteY37" fmla="*/ 1269207 h 1450182"/>
              <a:gd name="connsiteX38" fmla="*/ 57150 w 1633537"/>
              <a:gd name="connsiteY38" fmla="*/ 1183482 h 1450182"/>
              <a:gd name="connsiteX39" fmla="*/ 0 w 1633537"/>
              <a:gd name="connsiteY39" fmla="*/ 1145382 h 1450182"/>
              <a:gd name="connsiteX40" fmla="*/ 0 w 1633537"/>
              <a:gd name="connsiteY40"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62100 w 1633537"/>
              <a:gd name="connsiteY4" fmla="*/ 195263 h 1450182"/>
              <a:gd name="connsiteX5" fmla="*/ 1526381 w 1633537"/>
              <a:gd name="connsiteY5" fmla="*/ 261938 h 1450182"/>
              <a:gd name="connsiteX6" fmla="*/ 1481138 w 1633537"/>
              <a:gd name="connsiteY6" fmla="*/ 314325 h 1450182"/>
              <a:gd name="connsiteX7" fmla="*/ 1457325 w 1633537"/>
              <a:gd name="connsiteY7" fmla="*/ 345282 h 1450182"/>
              <a:gd name="connsiteX8" fmla="*/ 1421605 w 1633537"/>
              <a:gd name="connsiteY8" fmla="*/ 400050 h 1450182"/>
              <a:gd name="connsiteX9" fmla="*/ 1383506 w 1633537"/>
              <a:gd name="connsiteY9" fmla="*/ 450057 h 1450182"/>
              <a:gd name="connsiteX10" fmla="*/ 1347787 w 1633537"/>
              <a:gd name="connsiteY10" fmla="*/ 488157 h 1450182"/>
              <a:gd name="connsiteX11" fmla="*/ 1281112 w 1633537"/>
              <a:gd name="connsiteY11" fmla="*/ 635794 h 1450182"/>
              <a:gd name="connsiteX12" fmla="*/ 1247775 w 1633537"/>
              <a:gd name="connsiteY12" fmla="*/ 683419 h 1450182"/>
              <a:gd name="connsiteX13" fmla="*/ 1209675 w 1633537"/>
              <a:gd name="connsiteY13" fmla="*/ 731044 h 1450182"/>
              <a:gd name="connsiteX14" fmla="*/ 1166812 w 1633537"/>
              <a:gd name="connsiteY14" fmla="*/ 764382 h 1450182"/>
              <a:gd name="connsiteX15" fmla="*/ 1114425 w 1633537"/>
              <a:gd name="connsiteY15" fmla="*/ 826294 h 1450182"/>
              <a:gd name="connsiteX16" fmla="*/ 1066800 w 1633537"/>
              <a:gd name="connsiteY16" fmla="*/ 878682 h 1450182"/>
              <a:gd name="connsiteX17" fmla="*/ 990600 w 1633537"/>
              <a:gd name="connsiteY17" fmla="*/ 964407 h 1450182"/>
              <a:gd name="connsiteX18" fmla="*/ 885825 w 1633537"/>
              <a:gd name="connsiteY18" fmla="*/ 1059657 h 1450182"/>
              <a:gd name="connsiteX19" fmla="*/ 847725 w 1633537"/>
              <a:gd name="connsiteY19" fmla="*/ 1069182 h 1450182"/>
              <a:gd name="connsiteX20" fmla="*/ 819150 w 1633537"/>
              <a:gd name="connsiteY20" fmla="*/ 1088232 h 1450182"/>
              <a:gd name="connsiteX21" fmla="*/ 766762 w 1633537"/>
              <a:gd name="connsiteY21" fmla="*/ 1145382 h 1450182"/>
              <a:gd name="connsiteX22" fmla="*/ 742950 w 1633537"/>
              <a:gd name="connsiteY22" fmla="*/ 1183482 h 1450182"/>
              <a:gd name="connsiteX23" fmla="*/ 709612 w 1633537"/>
              <a:gd name="connsiteY23" fmla="*/ 1221582 h 1450182"/>
              <a:gd name="connsiteX24" fmla="*/ 623887 w 1633537"/>
              <a:gd name="connsiteY24" fmla="*/ 1254919 h 1450182"/>
              <a:gd name="connsiteX25" fmla="*/ 571500 w 1633537"/>
              <a:gd name="connsiteY25" fmla="*/ 1307307 h 1450182"/>
              <a:gd name="connsiteX26" fmla="*/ 504825 w 1633537"/>
              <a:gd name="connsiteY26" fmla="*/ 1340644 h 1450182"/>
              <a:gd name="connsiteX27" fmla="*/ 481012 w 1633537"/>
              <a:gd name="connsiteY27" fmla="*/ 1364457 h 1450182"/>
              <a:gd name="connsiteX28" fmla="*/ 428625 w 1633537"/>
              <a:gd name="connsiteY28" fmla="*/ 1402557 h 1450182"/>
              <a:gd name="connsiteX29" fmla="*/ 376237 w 1633537"/>
              <a:gd name="connsiteY29" fmla="*/ 1416844 h 1450182"/>
              <a:gd name="connsiteX30" fmla="*/ 357187 w 1633537"/>
              <a:gd name="connsiteY30" fmla="*/ 1431132 h 1450182"/>
              <a:gd name="connsiteX31" fmla="*/ 323850 w 1633537"/>
              <a:gd name="connsiteY31" fmla="*/ 1450182 h 1450182"/>
              <a:gd name="connsiteX32" fmla="*/ 290512 w 1633537"/>
              <a:gd name="connsiteY32" fmla="*/ 1450182 h 1450182"/>
              <a:gd name="connsiteX33" fmla="*/ 266700 w 1633537"/>
              <a:gd name="connsiteY33" fmla="*/ 1450182 h 1450182"/>
              <a:gd name="connsiteX34" fmla="*/ 200025 w 1633537"/>
              <a:gd name="connsiteY34" fmla="*/ 1421607 h 1450182"/>
              <a:gd name="connsiteX35" fmla="*/ 166687 w 1633537"/>
              <a:gd name="connsiteY35" fmla="*/ 1388269 h 1450182"/>
              <a:gd name="connsiteX36" fmla="*/ 152400 w 1633537"/>
              <a:gd name="connsiteY36" fmla="*/ 1345407 h 1450182"/>
              <a:gd name="connsiteX37" fmla="*/ 109537 w 1633537"/>
              <a:gd name="connsiteY37" fmla="*/ 1269207 h 1450182"/>
              <a:gd name="connsiteX38" fmla="*/ 57150 w 1633537"/>
              <a:gd name="connsiteY38" fmla="*/ 1183482 h 1450182"/>
              <a:gd name="connsiteX39" fmla="*/ 0 w 1633537"/>
              <a:gd name="connsiteY39" fmla="*/ 1145382 h 1450182"/>
              <a:gd name="connsiteX40" fmla="*/ 0 w 1633537"/>
              <a:gd name="connsiteY40"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62100 w 1633537"/>
              <a:gd name="connsiteY4" fmla="*/ 195263 h 1450182"/>
              <a:gd name="connsiteX5" fmla="*/ 1564481 w 1633537"/>
              <a:gd name="connsiteY5" fmla="*/ 216694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62100 w 1633537"/>
              <a:gd name="connsiteY4" fmla="*/ 195263 h 1450182"/>
              <a:gd name="connsiteX5" fmla="*/ 1559718 w 1633537"/>
              <a:gd name="connsiteY5" fmla="*/ 230981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85913 w 1633537"/>
              <a:gd name="connsiteY4" fmla="*/ 197644 h 1450182"/>
              <a:gd name="connsiteX5" fmla="*/ 1559718 w 1633537"/>
              <a:gd name="connsiteY5" fmla="*/ 230981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74007 w 1633537"/>
              <a:gd name="connsiteY4" fmla="*/ 197644 h 1450182"/>
              <a:gd name="connsiteX5" fmla="*/ 1559718 w 1633537"/>
              <a:gd name="connsiteY5" fmla="*/ 230981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74007 w 1633537"/>
              <a:gd name="connsiteY4" fmla="*/ 197644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54782 h 1450182"/>
              <a:gd name="connsiteX4" fmla="*/ 1621631 w 1633537"/>
              <a:gd name="connsiteY4" fmla="*/ 133350 h 1450182"/>
              <a:gd name="connsiteX5" fmla="*/ 1574007 w 1633537"/>
              <a:gd name="connsiteY5" fmla="*/ 190500 h 1450182"/>
              <a:gd name="connsiteX6" fmla="*/ 1557337 w 1633537"/>
              <a:gd name="connsiteY6" fmla="*/ 219075 h 1450182"/>
              <a:gd name="connsiteX7" fmla="*/ 1526381 w 1633537"/>
              <a:gd name="connsiteY7" fmla="*/ 261938 h 1450182"/>
              <a:gd name="connsiteX8" fmla="*/ 1481138 w 1633537"/>
              <a:gd name="connsiteY8" fmla="*/ 314325 h 1450182"/>
              <a:gd name="connsiteX9" fmla="*/ 1457325 w 1633537"/>
              <a:gd name="connsiteY9" fmla="*/ 345282 h 1450182"/>
              <a:gd name="connsiteX10" fmla="*/ 1421605 w 1633537"/>
              <a:gd name="connsiteY10" fmla="*/ 400050 h 1450182"/>
              <a:gd name="connsiteX11" fmla="*/ 1383506 w 1633537"/>
              <a:gd name="connsiteY11" fmla="*/ 450057 h 1450182"/>
              <a:gd name="connsiteX12" fmla="*/ 1347787 w 1633537"/>
              <a:gd name="connsiteY12" fmla="*/ 488157 h 1450182"/>
              <a:gd name="connsiteX13" fmla="*/ 1281112 w 1633537"/>
              <a:gd name="connsiteY13" fmla="*/ 635794 h 1450182"/>
              <a:gd name="connsiteX14" fmla="*/ 1247775 w 1633537"/>
              <a:gd name="connsiteY14" fmla="*/ 683419 h 1450182"/>
              <a:gd name="connsiteX15" fmla="*/ 1209675 w 1633537"/>
              <a:gd name="connsiteY15" fmla="*/ 731044 h 1450182"/>
              <a:gd name="connsiteX16" fmla="*/ 1166812 w 1633537"/>
              <a:gd name="connsiteY16" fmla="*/ 764382 h 1450182"/>
              <a:gd name="connsiteX17" fmla="*/ 1114425 w 1633537"/>
              <a:gd name="connsiteY17" fmla="*/ 826294 h 1450182"/>
              <a:gd name="connsiteX18" fmla="*/ 1066800 w 1633537"/>
              <a:gd name="connsiteY18" fmla="*/ 878682 h 1450182"/>
              <a:gd name="connsiteX19" fmla="*/ 990600 w 1633537"/>
              <a:gd name="connsiteY19" fmla="*/ 964407 h 1450182"/>
              <a:gd name="connsiteX20" fmla="*/ 885825 w 1633537"/>
              <a:gd name="connsiteY20" fmla="*/ 1059657 h 1450182"/>
              <a:gd name="connsiteX21" fmla="*/ 847725 w 1633537"/>
              <a:gd name="connsiteY21" fmla="*/ 1069182 h 1450182"/>
              <a:gd name="connsiteX22" fmla="*/ 819150 w 1633537"/>
              <a:gd name="connsiteY22" fmla="*/ 1088232 h 1450182"/>
              <a:gd name="connsiteX23" fmla="*/ 766762 w 1633537"/>
              <a:gd name="connsiteY23" fmla="*/ 1145382 h 1450182"/>
              <a:gd name="connsiteX24" fmla="*/ 742950 w 1633537"/>
              <a:gd name="connsiteY24" fmla="*/ 1183482 h 1450182"/>
              <a:gd name="connsiteX25" fmla="*/ 709612 w 1633537"/>
              <a:gd name="connsiteY25" fmla="*/ 1221582 h 1450182"/>
              <a:gd name="connsiteX26" fmla="*/ 623887 w 1633537"/>
              <a:gd name="connsiteY26" fmla="*/ 1254919 h 1450182"/>
              <a:gd name="connsiteX27" fmla="*/ 571500 w 1633537"/>
              <a:gd name="connsiteY27" fmla="*/ 1307307 h 1450182"/>
              <a:gd name="connsiteX28" fmla="*/ 504825 w 1633537"/>
              <a:gd name="connsiteY28" fmla="*/ 1340644 h 1450182"/>
              <a:gd name="connsiteX29" fmla="*/ 481012 w 1633537"/>
              <a:gd name="connsiteY29" fmla="*/ 1364457 h 1450182"/>
              <a:gd name="connsiteX30" fmla="*/ 428625 w 1633537"/>
              <a:gd name="connsiteY30" fmla="*/ 1402557 h 1450182"/>
              <a:gd name="connsiteX31" fmla="*/ 376237 w 1633537"/>
              <a:gd name="connsiteY31" fmla="*/ 1416844 h 1450182"/>
              <a:gd name="connsiteX32" fmla="*/ 357187 w 1633537"/>
              <a:gd name="connsiteY32" fmla="*/ 1431132 h 1450182"/>
              <a:gd name="connsiteX33" fmla="*/ 323850 w 1633537"/>
              <a:gd name="connsiteY33" fmla="*/ 1450182 h 1450182"/>
              <a:gd name="connsiteX34" fmla="*/ 290512 w 1633537"/>
              <a:gd name="connsiteY34" fmla="*/ 1450182 h 1450182"/>
              <a:gd name="connsiteX35" fmla="*/ 266700 w 1633537"/>
              <a:gd name="connsiteY35" fmla="*/ 1450182 h 1450182"/>
              <a:gd name="connsiteX36" fmla="*/ 200025 w 1633537"/>
              <a:gd name="connsiteY36" fmla="*/ 1421607 h 1450182"/>
              <a:gd name="connsiteX37" fmla="*/ 166687 w 1633537"/>
              <a:gd name="connsiteY37" fmla="*/ 1388269 h 1450182"/>
              <a:gd name="connsiteX38" fmla="*/ 152400 w 1633537"/>
              <a:gd name="connsiteY38" fmla="*/ 1345407 h 1450182"/>
              <a:gd name="connsiteX39" fmla="*/ 109537 w 1633537"/>
              <a:gd name="connsiteY39" fmla="*/ 1269207 h 1450182"/>
              <a:gd name="connsiteX40" fmla="*/ 57150 w 1633537"/>
              <a:gd name="connsiteY40" fmla="*/ 1183482 h 1450182"/>
              <a:gd name="connsiteX41" fmla="*/ 0 w 1633537"/>
              <a:gd name="connsiteY41" fmla="*/ 1145382 h 1450182"/>
              <a:gd name="connsiteX42" fmla="*/ 0 w 1633537"/>
              <a:gd name="connsiteY42" fmla="*/ 1145382 h 1450182"/>
              <a:gd name="connsiteX0" fmla="*/ 1633537 w 1639227"/>
              <a:gd name="connsiteY0" fmla="*/ 0 h 1450182"/>
              <a:gd name="connsiteX1" fmla="*/ 1628774 w 1639227"/>
              <a:gd name="connsiteY1" fmla="*/ 71438 h 1450182"/>
              <a:gd name="connsiteX2" fmla="*/ 1638299 w 1639227"/>
              <a:gd name="connsiteY2" fmla="*/ 114300 h 1450182"/>
              <a:gd name="connsiteX3" fmla="*/ 1593056 w 1639227"/>
              <a:gd name="connsiteY3" fmla="*/ 154782 h 1450182"/>
              <a:gd name="connsiteX4" fmla="*/ 1621631 w 1639227"/>
              <a:gd name="connsiteY4" fmla="*/ 133350 h 1450182"/>
              <a:gd name="connsiteX5" fmla="*/ 1574007 w 1639227"/>
              <a:gd name="connsiteY5" fmla="*/ 190500 h 1450182"/>
              <a:gd name="connsiteX6" fmla="*/ 1557337 w 1639227"/>
              <a:gd name="connsiteY6" fmla="*/ 219075 h 1450182"/>
              <a:gd name="connsiteX7" fmla="*/ 1526381 w 1639227"/>
              <a:gd name="connsiteY7" fmla="*/ 261938 h 1450182"/>
              <a:gd name="connsiteX8" fmla="*/ 1481138 w 1639227"/>
              <a:gd name="connsiteY8" fmla="*/ 314325 h 1450182"/>
              <a:gd name="connsiteX9" fmla="*/ 1457325 w 1639227"/>
              <a:gd name="connsiteY9" fmla="*/ 345282 h 1450182"/>
              <a:gd name="connsiteX10" fmla="*/ 1421605 w 1639227"/>
              <a:gd name="connsiteY10" fmla="*/ 400050 h 1450182"/>
              <a:gd name="connsiteX11" fmla="*/ 1383506 w 1639227"/>
              <a:gd name="connsiteY11" fmla="*/ 450057 h 1450182"/>
              <a:gd name="connsiteX12" fmla="*/ 1347787 w 1639227"/>
              <a:gd name="connsiteY12" fmla="*/ 488157 h 1450182"/>
              <a:gd name="connsiteX13" fmla="*/ 1281112 w 1639227"/>
              <a:gd name="connsiteY13" fmla="*/ 635794 h 1450182"/>
              <a:gd name="connsiteX14" fmla="*/ 1247775 w 1639227"/>
              <a:gd name="connsiteY14" fmla="*/ 683419 h 1450182"/>
              <a:gd name="connsiteX15" fmla="*/ 1209675 w 1639227"/>
              <a:gd name="connsiteY15" fmla="*/ 731044 h 1450182"/>
              <a:gd name="connsiteX16" fmla="*/ 1166812 w 1639227"/>
              <a:gd name="connsiteY16" fmla="*/ 764382 h 1450182"/>
              <a:gd name="connsiteX17" fmla="*/ 1114425 w 1639227"/>
              <a:gd name="connsiteY17" fmla="*/ 826294 h 1450182"/>
              <a:gd name="connsiteX18" fmla="*/ 1066800 w 1639227"/>
              <a:gd name="connsiteY18" fmla="*/ 878682 h 1450182"/>
              <a:gd name="connsiteX19" fmla="*/ 990600 w 1639227"/>
              <a:gd name="connsiteY19" fmla="*/ 964407 h 1450182"/>
              <a:gd name="connsiteX20" fmla="*/ 885825 w 1639227"/>
              <a:gd name="connsiteY20" fmla="*/ 1059657 h 1450182"/>
              <a:gd name="connsiteX21" fmla="*/ 847725 w 1639227"/>
              <a:gd name="connsiteY21" fmla="*/ 1069182 h 1450182"/>
              <a:gd name="connsiteX22" fmla="*/ 819150 w 1639227"/>
              <a:gd name="connsiteY22" fmla="*/ 1088232 h 1450182"/>
              <a:gd name="connsiteX23" fmla="*/ 766762 w 1639227"/>
              <a:gd name="connsiteY23" fmla="*/ 1145382 h 1450182"/>
              <a:gd name="connsiteX24" fmla="*/ 742950 w 1639227"/>
              <a:gd name="connsiteY24" fmla="*/ 1183482 h 1450182"/>
              <a:gd name="connsiteX25" fmla="*/ 709612 w 1639227"/>
              <a:gd name="connsiteY25" fmla="*/ 1221582 h 1450182"/>
              <a:gd name="connsiteX26" fmla="*/ 623887 w 1639227"/>
              <a:gd name="connsiteY26" fmla="*/ 1254919 h 1450182"/>
              <a:gd name="connsiteX27" fmla="*/ 571500 w 1639227"/>
              <a:gd name="connsiteY27" fmla="*/ 1307307 h 1450182"/>
              <a:gd name="connsiteX28" fmla="*/ 504825 w 1639227"/>
              <a:gd name="connsiteY28" fmla="*/ 1340644 h 1450182"/>
              <a:gd name="connsiteX29" fmla="*/ 481012 w 1639227"/>
              <a:gd name="connsiteY29" fmla="*/ 1364457 h 1450182"/>
              <a:gd name="connsiteX30" fmla="*/ 428625 w 1639227"/>
              <a:gd name="connsiteY30" fmla="*/ 1402557 h 1450182"/>
              <a:gd name="connsiteX31" fmla="*/ 376237 w 1639227"/>
              <a:gd name="connsiteY31" fmla="*/ 1416844 h 1450182"/>
              <a:gd name="connsiteX32" fmla="*/ 357187 w 1639227"/>
              <a:gd name="connsiteY32" fmla="*/ 1431132 h 1450182"/>
              <a:gd name="connsiteX33" fmla="*/ 323850 w 1639227"/>
              <a:gd name="connsiteY33" fmla="*/ 1450182 h 1450182"/>
              <a:gd name="connsiteX34" fmla="*/ 290512 w 1639227"/>
              <a:gd name="connsiteY34" fmla="*/ 1450182 h 1450182"/>
              <a:gd name="connsiteX35" fmla="*/ 266700 w 1639227"/>
              <a:gd name="connsiteY35" fmla="*/ 1450182 h 1450182"/>
              <a:gd name="connsiteX36" fmla="*/ 200025 w 1639227"/>
              <a:gd name="connsiteY36" fmla="*/ 1421607 h 1450182"/>
              <a:gd name="connsiteX37" fmla="*/ 166687 w 1639227"/>
              <a:gd name="connsiteY37" fmla="*/ 1388269 h 1450182"/>
              <a:gd name="connsiteX38" fmla="*/ 152400 w 1639227"/>
              <a:gd name="connsiteY38" fmla="*/ 1345407 h 1450182"/>
              <a:gd name="connsiteX39" fmla="*/ 109537 w 1639227"/>
              <a:gd name="connsiteY39" fmla="*/ 1269207 h 1450182"/>
              <a:gd name="connsiteX40" fmla="*/ 57150 w 1639227"/>
              <a:gd name="connsiteY40" fmla="*/ 1183482 h 1450182"/>
              <a:gd name="connsiteX41" fmla="*/ 0 w 1639227"/>
              <a:gd name="connsiteY41" fmla="*/ 1145382 h 1450182"/>
              <a:gd name="connsiteX42" fmla="*/ 0 w 1639227"/>
              <a:gd name="connsiteY42" fmla="*/ 1145382 h 1450182"/>
              <a:gd name="connsiteX0" fmla="*/ 1633537 w 1639227"/>
              <a:gd name="connsiteY0" fmla="*/ 0 h 1450182"/>
              <a:gd name="connsiteX1" fmla="*/ 1628774 w 1639227"/>
              <a:gd name="connsiteY1" fmla="*/ 71438 h 1450182"/>
              <a:gd name="connsiteX2" fmla="*/ 1638299 w 1639227"/>
              <a:gd name="connsiteY2" fmla="*/ 114300 h 1450182"/>
              <a:gd name="connsiteX3" fmla="*/ 1593056 w 1639227"/>
              <a:gd name="connsiteY3" fmla="*/ 154782 h 1450182"/>
              <a:gd name="connsiteX4" fmla="*/ 1574007 w 1639227"/>
              <a:gd name="connsiteY4" fmla="*/ 190500 h 1450182"/>
              <a:gd name="connsiteX5" fmla="*/ 1557337 w 1639227"/>
              <a:gd name="connsiteY5" fmla="*/ 219075 h 1450182"/>
              <a:gd name="connsiteX6" fmla="*/ 1526381 w 1639227"/>
              <a:gd name="connsiteY6" fmla="*/ 261938 h 1450182"/>
              <a:gd name="connsiteX7" fmla="*/ 1481138 w 1639227"/>
              <a:gd name="connsiteY7" fmla="*/ 314325 h 1450182"/>
              <a:gd name="connsiteX8" fmla="*/ 1457325 w 1639227"/>
              <a:gd name="connsiteY8" fmla="*/ 345282 h 1450182"/>
              <a:gd name="connsiteX9" fmla="*/ 1421605 w 1639227"/>
              <a:gd name="connsiteY9" fmla="*/ 400050 h 1450182"/>
              <a:gd name="connsiteX10" fmla="*/ 1383506 w 1639227"/>
              <a:gd name="connsiteY10" fmla="*/ 450057 h 1450182"/>
              <a:gd name="connsiteX11" fmla="*/ 1347787 w 1639227"/>
              <a:gd name="connsiteY11" fmla="*/ 488157 h 1450182"/>
              <a:gd name="connsiteX12" fmla="*/ 1281112 w 1639227"/>
              <a:gd name="connsiteY12" fmla="*/ 635794 h 1450182"/>
              <a:gd name="connsiteX13" fmla="*/ 1247775 w 1639227"/>
              <a:gd name="connsiteY13" fmla="*/ 683419 h 1450182"/>
              <a:gd name="connsiteX14" fmla="*/ 1209675 w 1639227"/>
              <a:gd name="connsiteY14" fmla="*/ 731044 h 1450182"/>
              <a:gd name="connsiteX15" fmla="*/ 1166812 w 1639227"/>
              <a:gd name="connsiteY15" fmla="*/ 764382 h 1450182"/>
              <a:gd name="connsiteX16" fmla="*/ 1114425 w 1639227"/>
              <a:gd name="connsiteY16" fmla="*/ 826294 h 1450182"/>
              <a:gd name="connsiteX17" fmla="*/ 1066800 w 1639227"/>
              <a:gd name="connsiteY17" fmla="*/ 878682 h 1450182"/>
              <a:gd name="connsiteX18" fmla="*/ 990600 w 1639227"/>
              <a:gd name="connsiteY18" fmla="*/ 964407 h 1450182"/>
              <a:gd name="connsiteX19" fmla="*/ 885825 w 1639227"/>
              <a:gd name="connsiteY19" fmla="*/ 1059657 h 1450182"/>
              <a:gd name="connsiteX20" fmla="*/ 847725 w 1639227"/>
              <a:gd name="connsiteY20" fmla="*/ 1069182 h 1450182"/>
              <a:gd name="connsiteX21" fmla="*/ 819150 w 1639227"/>
              <a:gd name="connsiteY21" fmla="*/ 1088232 h 1450182"/>
              <a:gd name="connsiteX22" fmla="*/ 766762 w 1639227"/>
              <a:gd name="connsiteY22" fmla="*/ 1145382 h 1450182"/>
              <a:gd name="connsiteX23" fmla="*/ 742950 w 1639227"/>
              <a:gd name="connsiteY23" fmla="*/ 1183482 h 1450182"/>
              <a:gd name="connsiteX24" fmla="*/ 709612 w 1639227"/>
              <a:gd name="connsiteY24" fmla="*/ 1221582 h 1450182"/>
              <a:gd name="connsiteX25" fmla="*/ 623887 w 1639227"/>
              <a:gd name="connsiteY25" fmla="*/ 1254919 h 1450182"/>
              <a:gd name="connsiteX26" fmla="*/ 571500 w 1639227"/>
              <a:gd name="connsiteY26" fmla="*/ 1307307 h 1450182"/>
              <a:gd name="connsiteX27" fmla="*/ 504825 w 1639227"/>
              <a:gd name="connsiteY27" fmla="*/ 1340644 h 1450182"/>
              <a:gd name="connsiteX28" fmla="*/ 481012 w 1639227"/>
              <a:gd name="connsiteY28" fmla="*/ 1364457 h 1450182"/>
              <a:gd name="connsiteX29" fmla="*/ 428625 w 1639227"/>
              <a:gd name="connsiteY29" fmla="*/ 1402557 h 1450182"/>
              <a:gd name="connsiteX30" fmla="*/ 376237 w 1639227"/>
              <a:gd name="connsiteY30" fmla="*/ 1416844 h 1450182"/>
              <a:gd name="connsiteX31" fmla="*/ 357187 w 1639227"/>
              <a:gd name="connsiteY31" fmla="*/ 1431132 h 1450182"/>
              <a:gd name="connsiteX32" fmla="*/ 323850 w 1639227"/>
              <a:gd name="connsiteY32" fmla="*/ 1450182 h 1450182"/>
              <a:gd name="connsiteX33" fmla="*/ 290512 w 1639227"/>
              <a:gd name="connsiteY33" fmla="*/ 1450182 h 1450182"/>
              <a:gd name="connsiteX34" fmla="*/ 266700 w 1639227"/>
              <a:gd name="connsiteY34" fmla="*/ 1450182 h 1450182"/>
              <a:gd name="connsiteX35" fmla="*/ 200025 w 1639227"/>
              <a:gd name="connsiteY35" fmla="*/ 1421607 h 1450182"/>
              <a:gd name="connsiteX36" fmla="*/ 166687 w 1639227"/>
              <a:gd name="connsiteY36" fmla="*/ 1388269 h 1450182"/>
              <a:gd name="connsiteX37" fmla="*/ 152400 w 1639227"/>
              <a:gd name="connsiteY37" fmla="*/ 1345407 h 1450182"/>
              <a:gd name="connsiteX38" fmla="*/ 109537 w 1639227"/>
              <a:gd name="connsiteY38" fmla="*/ 1269207 h 1450182"/>
              <a:gd name="connsiteX39" fmla="*/ 57150 w 1639227"/>
              <a:gd name="connsiteY39" fmla="*/ 1183482 h 1450182"/>
              <a:gd name="connsiteX40" fmla="*/ 0 w 1639227"/>
              <a:gd name="connsiteY40" fmla="*/ 1145382 h 1450182"/>
              <a:gd name="connsiteX41" fmla="*/ 0 w 1639227"/>
              <a:gd name="connsiteY41" fmla="*/ 1145382 h 1450182"/>
              <a:gd name="connsiteX0" fmla="*/ 1633537 w 1633537"/>
              <a:gd name="connsiteY0" fmla="*/ 0 h 1450182"/>
              <a:gd name="connsiteX1" fmla="*/ 1628774 w 1633537"/>
              <a:gd name="connsiteY1" fmla="*/ 71438 h 1450182"/>
              <a:gd name="connsiteX2" fmla="*/ 1607343 w 1633537"/>
              <a:gd name="connsiteY2" fmla="*/ 140494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4011 w 1633537"/>
              <a:gd name="connsiteY1" fmla="*/ 107157 h 1450182"/>
              <a:gd name="connsiteX2" fmla="*/ 1607343 w 1633537"/>
              <a:gd name="connsiteY2" fmla="*/ 140494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28775 w 1628775"/>
              <a:gd name="connsiteY0" fmla="*/ 0 h 1390651"/>
              <a:gd name="connsiteX1" fmla="*/ 1624011 w 1628775"/>
              <a:gd name="connsiteY1" fmla="*/ 47626 h 1390651"/>
              <a:gd name="connsiteX2" fmla="*/ 1607343 w 1628775"/>
              <a:gd name="connsiteY2" fmla="*/ 80963 h 1390651"/>
              <a:gd name="connsiteX3" fmla="*/ 1593056 w 1628775"/>
              <a:gd name="connsiteY3" fmla="*/ 95251 h 1390651"/>
              <a:gd name="connsiteX4" fmla="*/ 1574007 w 1628775"/>
              <a:gd name="connsiteY4" fmla="*/ 130969 h 1390651"/>
              <a:gd name="connsiteX5" fmla="*/ 1557337 w 1628775"/>
              <a:gd name="connsiteY5" fmla="*/ 159544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95251 h 1390651"/>
              <a:gd name="connsiteX4" fmla="*/ 1574007 w 1628775"/>
              <a:gd name="connsiteY4" fmla="*/ 130969 h 1390651"/>
              <a:gd name="connsiteX5" fmla="*/ 1557337 w 1628775"/>
              <a:gd name="connsiteY5" fmla="*/ 159544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95251 h 1390651"/>
              <a:gd name="connsiteX4" fmla="*/ 1574007 w 1628775"/>
              <a:gd name="connsiteY4" fmla="*/ 130969 h 1390651"/>
              <a:gd name="connsiteX5" fmla="*/ 1554956 w 1628775"/>
              <a:gd name="connsiteY5" fmla="*/ 150019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95251 h 1390651"/>
              <a:gd name="connsiteX4" fmla="*/ 1574007 w 1628775"/>
              <a:gd name="connsiteY4" fmla="*/ 116682 h 1390651"/>
              <a:gd name="connsiteX5" fmla="*/ 1554956 w 1628775"/>
              <a:gd name="connsiteY5" fmla="*/ 150019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88108 h 1390651"/>
              <a:gd name="connsiteX4" fmla="*/ 1574007 w 1628775"/>
              <a:gd name="connsiteY4" fmla="*/ 116682 h 1390651"/>
              <a:gd name="connsiteX5" fmla="*/ 1554956 w 1628775"/>
              <a:gd name="connsiteY5" fmla="*/ 150019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40681 w 1640681"/>
              <a:gd name="connsiteY0" fmla="*/ 0 h 1381126"/>
              <a:gd name="connsiteX1" fmla="*/ 1624011 w 1640681"/>
              <a:gd name="connsiteY1" fmla="*/ 38101 h 1381126"/>
              <a:gd name="connsiteX2" fmla="*/ 1607343 w 1640681"/>
              <a:gd name="connsiteY2" fmla="*/ 64295 h 1381126"/>
              <a:gd name="connsiteX3" fmla="*/ 1593056 w 1640681"/>
              <a:gd name="connsiteY3" fmla="*/ 78583 h 1381126"/>
              <a:gd name="connsiteX4" fmla="*/ 1574007 w 1640681"/>
              <a:gd name="connsiteY4" fmla="*/ 107157 h 1381126"/>
              <a:gd name="connsiteX5" fmla="*/ 1554956 w 1640681"/>
              <a:gd name="connsiteY5" fmla="*/ 140494 h 1381126"/>
              <a:gd name="connsiteX6" fmla="*/ 1526381 w 1640681"/>
              <a:gd name="connsiteY6" fmla="*/ 192882 h 1381126"/>
              <a:gd name="connsiteX7" fmla="*/ 1481138 w 1640681"/>
              <a:gd name="connsiteY7" fmla="*/ 245269 h 1381126"/>
              <a:gd name="connsiteX8" fmla="*/ 1457325 w 1640681"/>
              <a:gd name="connsiteY8" fmla="*/ 276226 h 1381126"/>
              <a:gd name="connsiteX9" fmla="*/ 1421605 w 1640681"/>
              <a:gd name="connsiteY9" fmla="*/ 330994 h 1381126"/>
              <a:gd name="connsiteX10" fmla="*/ 1383506 w 1640681"/>
              <a:gd name="connsiteY10" fmla="*/ 381001 h 1381126"/>
              <a:gd name="connsiteX11" fmla="*/ 1347787 w 1640681"/>
              <a:gd name="connsiteY11" fmla="*/ 419101 h 1381126"/>
              <a:gd name="connsiteX12" fmla="*/ 1281112 w 1640681"/>
              <a:gd name="connsiteY12" fmla="*/ 566738 h 1381126"/>
              <a:gd name="connsiteX13" fmla="*/ 1247775 w 1640681"/>
              <a:gd name="connsiteY13" fmla="*/ 614363 h 1381126"/>
              <a:gd name="connsiteX14" fmla="*/ 1209675 w 1640681"/>
              <a:gd name="connsiteY14" fmla="*/ 661988 h 1381126"/>
              <a:gd name="connsiteX15" fmla="*/ 1166812 w 1640681"/>
              <a:gd name="connsiteY15" fmla="*/ 695326 h 1381126"/>
              <a:gd name="connsiteX16" fmla="*/ 1114425 w 1640681"/>
              <a:gd name="connsiteY16" fmla="*/ 757238 h 1381126"/>
              <a:gd name="connsiteX17" fmla="*/ 1066800 w 1640681"/>
              <a:gd name="connsiteY17" fmla="*/ 809626 h 1381126"/>
              <a:gd name="connsiteX18" fmla="*/ 990600 w 1640681"/>
              <a:gd name="connsiteY18" fmla="*/ 895351 h 1381126"/>
              <a:gd name="connsiteX19" fmla="*/ 885825 w 1640681"/>
              <a:gd name="connsiteY19" fmla="*/ 990601 h 1381126"/>
              <a:gd name="connsiteX20" fmla="*/ 847725 w 1640681"/>
              <a:gd name="connsiteY20" fmla="*/ 1000126 h 1381126"/>
              <a:gd name="connsiteX21" fmla="*/ 819150 w 1640681"/>
              <a:gd name="connsiteY21" fmla="*/ 1019176 h 1381126"/>
              <a:gd name="connsiteX22" fmla="*/ 766762 w 1640681"/>
              <a:gd name="connsiteY22" fmla="*/ 1076326 h 1381126"/>
              <a:gd name="connsiteX23" fmla="*/ 742950 w 1640681"/>
              <a:gd name="connsiteY23" fmla="*/ 1114426 h 1381126"/>
              <a:gd name="connsiteX24" fmla="*/ 709612 w 1640681"/>
              <a:gd name="connsiteY24" fmla="*/ 1152526 h 1381126"/>
              <a:gd name="connsiteX25" fmla="*/ 623887 w 1640681"/>
              <a:gd name="connsiteY25" fmla="*/ 1185863 h 1381126"/>
              <a:gd name="connsiteX26" fmla="*/ 571500 w 1640681"/>
              <a:gd name="connsiteY26" fmla="*/ 1238251 h 1381126"/>
              <a:gd name="connsiteX27" fmla="*/ 504825 w 1640681"/>
              <a:gd name="connsiteY27" fmla="*/ 1271588 h 1381126"/>
              <a:gd name="connsiteX28" fmla="*/ 481012 w 1640681"/>
              <a:gd name="connsiteY28" fmla="*/ 1295401 h 1381126"/>
              <a:gd name="connsiteX29" fmla="*/ 428625 w 1640681"/>
              <a:gd name="connsiteY29" fmla="*/ 1333501 h 1381126"/>
              <a:gd name="connsiteX30" fmla="*/ 376237 w 1640681"/>
              <a:gd name="connsiteY30" fmla="*/ 1347788 h 1381126"/>
              <a:gd name="connsiteX31" fmla="*/ 357187 w 1640681"/>
              <a:gd name="connsiteY31" fmla="*/ 1362076 h 1381126"/>
              <a:gd name="connsiteX32" fmla="*/ 323850 w 1640681"/>
              <a:gd name="connsiteY32" fmla="*/ 1381126 h 1381126"/>
              <a:gd name="connsiteX33" fmla="*/ 290512 w 1640681"/>
              <a:gd name="connsiteY33" fmla="*/ 1381126 h 1381126"/>
              <a:gd name="connsiteX34" fmla="*/ 266700 w 1640681"/>
              <a:gd name="connsiteY34" fmla="*/ 1381126 h 1381126"/>
              <a:gd name="connsiteX35" fmla="*/ 200025 w 1640681"/>
              <a:gd name="connsiteY35" fmla="*/ 1352551 h 1381126"/>
              <a:gd name="connsiteX36" fmla="*/ 166687 w 1640681"/>
              <a:gd name="connsiteY36" fmla="*/ 1319213 h 1381126"/>
              <a:gd name="connsiteX37" fmla="*/ 152400 w 1640681"/>
              <a:gd name="connsiteY37" fmla="*/ 1276351 h 1381126"/>
              <a:gd name="connsiteX38" fmla="*/ 109537 w 1640681"/>
              <a:gd name="connsiteY38" fmla="*/ 1200151 h 1381126"/>
              <a:gd name="connsiteX39" fmla="*/ 57150 w 1640681"/>
              <a:gd name="connsiteY39" fmla="*/ 1114426 h 1381126"/>
              <a:gd name="connsiteX40" fmla="*/ 0 w 1640681"/>
              <a:gd name="connsiteY40" fmla="*/ 1076326 h 1381126"/>
              <a:gd name="connsiteX41" fmla="*/ 0 w 1640681"/>
              <a:gd name="connsiteY41" fmla="*/ 1076326 h 1381126"/>
              <a:gd name="connsiteX0" fmla="*/ 1640681 w 1640681"/>
              <a:gd name="connsiteY0" fmla="*/ 0 h 1381126"/>
              <a:gd name="connsiteX1" fmla="*/ 1631155 w 1640681"/>
              <a:gd name="connsiteY1" fmla="*/ 38101 h 1381126"/>
              <a:gd name="connsiteX2" fmla="*/ 1607343 w 1640681"/>
              <a:gd name="connsiteY2" fmla="*/ 64295 h 1381126"/>
              <a:gd name="connsiteX3" fmla="*/ 1593056 w 1640681"/>
              <a:gd name="connsiteY3" fmla="*/ 78583 h 1381126"/>
              <a:gd name="connsiteX4" fmla="*/ 1574007 w 1640681"/>
              <a:gd name="connsiteY4" fmla="*/ 107157 h 1381126"/>
              <a:gd name="connsiteX5" fmla="*/ 1554956 w 1640681"/>
              <a:gd name="connsiteY5" fmla="*/ 140494 h 1381126"/>
              <a:gd name="connsiteX6" fmla="*/ 1526381 w 1640681"/>
              <a:gd name="connsiteY6" fmla="*/ 192882 h 1381126"/>
              <a:gd name="connsiteX7" fmla="*/ 1481138 w 1640681"/>
              <a:gd name="connsiteY7" fmla="*/ 245269 h 1381126"/>
              <a:gd name="connsiteX8" fmla="*/ 1457325 w 1640681"/>
              <a:gd name="connsiteY8" fmla="*/ 276226 h 1381126"/>
              <a:gd name="connsiteX9" fmla="*/ 1421605 w 1640681"/>
              <a:gd name="connsiteY9" fmla="*/ 330994 h 1381126"/>
              <a:gd name="connsiteX10" fmla="*/ 1383506 w 1640681"/>
              <a:gd name="connsiteY10" fmla="*/ 381001 h 1381126"/>
              <a:gd name="connsiteX11" fmla="*/ 1347787 w 1640681"/>
              <a:gd name="connsiteY11" fmla="*/ 419101 h 1381126"/>
              <a:gd name="connsiteX12" fmla="*/ 1281112 w 1640681"/>
              <a:gd name="connsiteY12" fmla="*/ 566738 h 1381126"/>
              <a:gd name="connsiteX13" fmla="*/ 1247775 w 1640681"/>
              <a:gd name="connsiteY13" fmla="*/ 614363 h 1381126"/>
              <a:gd name="connsiteX14" fmla="*/ 1209675 w 1640681"/>
              <a:gd name="connsiteY14" fmla="*/ 661988 h 1381126"/>
              <a:gd name="connsiteX15" fmla="*/ 1166812 w 1640681"/>
              <a:gd name="connsiteY15" fmla="*/ 695326 h 1381126"/>
              <a:gd name="connsiteX16" fmla="*/ 1114425 w 1640681"/>
              <a:gd name="connsiteY16" fmla="*/ 757238 h 1381126"/>
              <a:gd name="connsiteX17" fmla="*/ 1066800 w 1640681"/>
              <a:gd name="connsiteY17" fmla="*/ 809626 h 1381126"/>
              <a:gd name="connsiteX18" fmla="*/ 990600 w 1640681"/>
              <a:gd name="connsiteY18" fmla="*/ 895351 h 1381126"/>
              <a:gd name="connsiteX19" fmla="*/ 885825 w 1640681"/>
              <a:gd name="connsiteY19" fmla="*/ 990601 h 1381126"/>
              <a:gd name="connsiteX20" fmla="*/ 847725 w 1640681"/>
              <a:gd name="connsiteY20" fmla="*/ 1000126 h 1381126"/>
              <a:gd name="connsiteX21" fmla="*/ 819150 w 1640681"/>
              <a:gd name="connsiteY21" fmla="*/ 1019176 h 1381126"/>
              <a:gd name="connsiteX22" fmla="*/ 766762 w 1640681"/>
              <a:gd name="connsiteY22" fmla="*/ 1076326 h 1381126"/>
              <a:gd name="connsiteX23" fmla="*/ 742950 w 1640681"/>
              <a:gd name="connsiteY23" fmla="*/ 1114426 h 1381126"/>
              <a:gd name="connsiteX24" fmla="*/ 709612 w 1640681"/>
              <a:gd name="connsiteY24" fmla="*/ 1152526 h 1381126"/>
              <a:gd name="connsiteX25" fmla="*/ 623887 w 1640681"/>
              <a:gd name="connsiteY25" fmla="*/ 1185863 h 1381126"/>
              <a:gd name="connsiteX26" fmla="*/ 571500 w 1640681"/>
              <a:gd name="connsiteY26" fmla="*/ 1238251 h 1381126"/>
              <a:gd name="connsiteX27" fmla="*/ 504825 w 1640681"/>
              <a:gd name="connsiteY27" fmla="*/ 1271588 h 1381126"/>
              <a:gd name="connsiteX28" fmla="*/ 481012 w 1640681"/>
              <a:gd name="connsiteY28" fmla="*/ 1295401 h 1381126"/>
              <a:gd name="connsiteX29" fmla="*/ 428625 w 1640681"/>
              <a:gd name="connsiteY29" fmla="*/ 1333501 h 1381126"/>
              <a:gd name="connsiteX30" fmla="*/ 376237 w 1640681"/>
              <a:gd name="connsiteY30" fmla="*/ 1347788 h 1381126"/>
              <a:gd name="connsiteX31" fmla="*/ 357187 w 1640681"/>
              <a:gd name="connsiteY31" fmla="*/ 1362076 h 1381126"/>
              <a:gd name="connsiteX32" fmla="*/ 323850 w 1640681"/>
              <a:gd name="connsiteY32" fmla="*/ 1381126 h 1381126"/>
              <a:gd name="connsiteX33" fmla="*/ 290512 w 1640681"/>
              <a:gd name="connsiteY33" fmla="*/ 1381126 h 1381126"/>
              <a:gd name="connsiteX34" fmla="*/ 266700 w 1640681"/>
              <a:gd name="connsiteY34" fmla="*/ 1381126 h 1381126"/>
              <a:gd name="connsiteX35" fmla="*/ 200025 w 1640681"/>
              <a:gd name="connsiteY35" fmla="*/ 1352551 h 1381126"/>
              <a:gd name="connsiteX36" fmla="*/ 166687 w 1640681"/>
              <a:gd name="connsiteY36" fmla="*/ 1319213 h 1381126"/>
              <a:gd name="connsiteX37" fmla="*/ 152400 w 1640681"/>
              <a:gd name="connsiteY37" fmla="*/ 1276351 h 1381126"/>
              <a:gd name="connsiteX38" fmla="*/ 109537 w 1640681"/>
              <a:gd name="connsiteY38" fmla="*/ 1200151 h 1381126"/>
              <a:gd name="connsiteX39" fmla="*/ 57150 w 1640681"/>
              <a:gd name="connsiteY39" fmla="*/ 1114426 h 1381126"/>
              <a:gd name="connsiteX40" fmla="*/ 0 w 1640681"/>
              <a:gd name="connsiteY40" fmla="*/ 1076326 h 1381126"/>
              <a:gd name="connsiteX41" fmla="*/ 0 w 1640681"/>
              <a:gd name="connsiteY41" fmla="*/ 1076326 h 1381126"/>
              <a:gd name="connsiteX0" fmla="*/ 1652587 w 1652587"/>
              <a:gd name="connsiteY0" fmla="*/ 0 h 1381126"/>
              <a:gd name="connsiteX1" fmla="*/ 1631155 w 1652587"/>
              <a:gd name="connsiteY1" fmla="*/ 38101 h 1381126"/>
              <a:gd name="connsiteX2" fmla="*/ 1607343 w 1652587"/>
              <a:gd name="connsiteY2" fmla="*/ 64295 h 1381126"/>
              <a:gd name="connsiteX3" fmla="*/ 1593056 w 1652587"/>
              <a:gd name="connsiteY3" fmla="*/ 78583 h 1381126"/>
              <a:gd name="connsiteX4" fmla="*/ 1574007 w 1652587"/>
              <a:gd name="connsiteY4" fmla="*/ 107157 h 1381126"/>
              <a:gd name="connsiteX5" fmla="*/ 1554956 w 1652587"/>
              <a:gd name="connsiteY5" fmla="*/ 140494 h 1381126"/>
              <a:gd name="connsiteX6" fmla="*/ 1526381 w 1652587"/>
              <a:gd name="connsiteY6" fmla="*/ 192882 h 1381126"/>
              <a:gd name="connsiteX7" fmla="*/ 1481138 w 1652587"/>
              <a:gd name="connsiteY7" fmla="*/ 245269 h 1381126"/>
              <a:gd name="connsiteX8" fmla="*/ 1457325 w 1652587"/>
              <a:gd name="connsiteY8" fmla="*/ 276226 h 1381126"/>
              <a:gd name="connsiteX9" fmla="*/ 1421605 w 1652587"/>
              <a:gd name="connsiteY9" fmla="*/ 330994 h 1381126"/>
              <a:gd name="connsiteX10" fmla="*/ 1383506 w 1652587"/>
              <a:gd name="connsiteY10" fmla="*/ 381001 h 1381126"/>
              <a:gd name="connsiteX11" fmla="*/ 1347787 w 1652587"/>
              <a:gd name="connsiteY11" fmla="*/ 419101 h 1381126"/>
              <a:gd name="connsiteX12" fmla="*/ 1281112 w 1652587"/>
              <a:gd name="connsiteY12" fmla="*/ 566738 h 1381126"/>
              <a:gd name="connsiteX13" fmla="*/ 1247775 w 1652587"/>
              <a:gd name="connsiteY13" fmla="*/ 614363 h 1381126"/>
              <a:gd name="connsiteX14" fmla="*/ 1209675 w 1652587"/>
              <a:gd name="connsiteY14" fmla="*/ 661988 h 1381126"/>
              <a:gd name="connsiteX15" fmla="*/ 1166812 w 1652587"/>
              <a:gd name="connsiteY15" fmla="*/ 695326 h 1381126"/>
              <a:gd name="connsiteX16" fmla="*/ 1114425 w 1652587"/>
              <a:gd name="connsiteY16" fmla="*/ 757238 h 1381126"/>
              <a:gd name="connsiteX17" fmla="*/ 1066800 w 1652587"/>
              <a:gd name="connsiteY17" fmla="*/ 809626 h 1381126"/>
              <a:gd name="connsiteX18" fmla="*/ 990600 w 1652587"/>
              <a:gd name="connsiteY18" fmla="*/ 895351 h 1381126"/>
              <a:gd name="connsiteX19" fmla="*/ 885825 w 1652587"/>
              <a:gd name="connsiteY19" fmla="*/ 990601 h 1381126"/>
              <a:gd name="connsiteX20" fmla="*/ 847725 w 1652587"/>
              <a:gd name="connsiteY20" fmla="*/ 1000126 h 1381126"/>
              <a:gd name="connsiteX21" fmla="*/ 819150 w 1652587"/>
              <a:gd name="connsiteY21" fmla="*/ 1019176 h 1381126"/>
              <a:gd name="connsiteX22" fmla="*/ 766762 w 1652587"/>
              <a:gd name="connsiteY22" fmla="*/ 1076326 h 1381126"/>
              <a:gd name="connsiteX23" fmla="*/ 742950 w 1652587"/>
              <a:gd name="connsiteY23" fmla="*/ 1114426 h 1381126"/>
              <a:gd name="connsiteX24" fmla="*/ 709612 w 1652587"/>
              <a:gd name="connsiteY24" fmla="*/ 1152526 h 1381126"/>
              <a:gd name="connsiteX25" fmla="*/ 623887 w 1652587"/>
              <a:gd name="connsiteY25" fmla="*/ 1185863 h 1381126"/>
              <a:gd name="connsiteX26" fmla="*/ 571500 w 1652587"/>
              <a:gd name="connsiteY26" fmla="*/ 1238251 h 1381126"/>
              <a:gd name="connsiteX27" fmla="*/ 504825 w 1652587"/>
              <a:gd name="connsiteY27" fmla="*/ 1271588 h 1381126"/>
              <a:gd name="connsiteX28" fmla="*/ 481012 w 1652587"/>
              <a:gd name="connsiteY28" fmla="*/ 1295401 h 1381126"/>
              <a:gd name="connsiteX29" fmla="*/ 428625 w 1652587"/>
              <a:gd name="connsiteY29" fmla="*/ 1333501 h 1381126"/>
              <a:gd name="connsiteX30" fmla="*/ 376237 w 1652587"/>
              <a:gd name="connsiteY30" fmla="*/ 1347788 h 1381126"/>
              <a:gd name="connsiteX31" fmla="*/ 357187 w 1652587"/>
              <a:gd name="connsiteY31" fmla="*/ 1362076 h 1381126"/>
              <a:gd name="connsiteX32" fmla="*/ 323850 w 1652587"/>
              <a:gd name="connsiteY32" fmla="*/ 1381126 h 1381126"/>
              <a:gd name="connsiteX33" fmla="*/ 290512 w 1652587"/>
              <a:gd name="connsiteY33" fmla="*/ 1381126 h 1381126"/>
              <a:gd name="connsiteX34" fmla="*/ 266700 w 1652587"/>
              <a:gd name="connsiteY34" fmla="*/ 1381126 h 1381126"/>
              <a:gd name="connsiteX35" fmla="*/ 200025 w 1652587"/>
              <a:gd name="connsiteY35" fmla="*/ 1352551 h 1381126"/>
              <a:gd name="connsiteX36" fmla="*/ 166687 w 1652587"/>
              <a:gd name="connsiteY36" fmla="*/ 1319213 h 1381126"/>
              <a:gd name="connsiteX37" fmla="*/ 152400 w 1652587"/>
              <a:gd name="connsiteY37" fmla="*/ 1276351 h 1381126"/>
              <a:gd name="connsiteX38" fmla="*/ 109537 w 1652587"/>
              <a:gd name="connsiteY38" fmla="*/ 1200151 h 1381126"/>
              <a:gd name="connsiteX39" fmla="*/ 57150 w 1652587"/>
              <a:gd name="connsiteY39" fmla="*/ 1114426 h 1381126"/>
              <a:gd name="connsiteX40" fmla="*/ 0 w 1652587"/>
              <a:gd name="connsiteY40" fmla="*/ 1076326 h 1381126"/>
              <a:gd name="connsiteX41" fmla="*/ 0 w 1652587"/>
              <a:gd name="connsiteY41" fmla="*/ 1076326 h 1381126"/>
              <a:gd name="connsiteX0" fmla="*/ 1652587 w 1652587"/>
              <a:gd name="connsiteY0" fmla="*/ 0 h 1366839"/>
              <a:gd name="connsiteX1" fmla="*/ 1631155 w 1652587"/>
              <a:gd name="connsiteY1" fmla="*/ 23814 h 1366839"/>
              <a:gd name="connsiteX2" fmla="*/ 1607343 w 1652587"/>
              <a:gd name="connsiteY2" fmla="*/ 50008 h 1366839"/>
              <a:gd name="connsiteX3" fmla="*/ 1593056 w 1652587"/>
              <a:gd name="connsiteY3" fmla="*/ 64296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0008 h 1366839"/>
              <a:gd name="connsiteX3" fmla="*/ 1593056 w 1652587"/>
              <a:gd name="connsiteY3" fmla="*/ 64296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64296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76202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76202 h 1366839"/>
              <a:gd name="connsiteX4" fmla="*/ 1578769 w 1652587"/>
              <a:gd name="connsiteY4" fmla="*/ 100014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76202 h 1366839"/>
              <a:gd name="connsiteX4" fmla="*/ 1578769 w 1652587"/>
              <a:gd name="connsiteY4" fmla="*/ 100014 h 1366839"/>
              <a:gd name="connsiteX5" fmla="*/ 1554956 w 1652587"/>
              <a:gd name="connsiteY5" fmla="*/ 135732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07343 w 1652587"/>
              <a:gd name="connsiteY1" fmla="*/ 57152 h 1366839"/>
              <a:gd name="connsiteX2" fmla="*/ 1593056 w 1652587"/>
              <a:gd name="connsiteY2" fmla="*/ 76202 h 1366839"/>
              <a:gd name="connsiteX3" fmla="*/ 1578769 w 1652587"/>
              <a:gd name="connsiteY3" fmla="*/ 100014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593056 w 1652587"/>
              <a:gd name="connsiteY2" fmla="*/ 76202 h 1366839"/>
              <a:gd name="connsiteX3" fmla="*/ 1578769 w 1652587"/>
              <a:gd name="connsiteY3" fmla="*/ 100014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593056 w 1652587"/>
              <a:gd name="connsiteY2" fmla="*/ 76202 h 1366839"/>
              <a:gd name="connsiteX3" fmla="*/ 1578769 w 1652587"/>
              <a:gd name="connsiteY3" fmla="*/ 100014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593056 w 1652587"/>
              <a:gd name="connsiteY2" fmla="*/ 76202 h 1366839"/>
              <a:gd name="connsiteX3" fmla="*/ 1571625 w 1652587"/>
              <a:gd name="connsiteY3" fmla="*/ 107157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604963 w 1652587"/>
              <a:gd name="connsiteY2" fmla="*/ 66677 h 1366839"/>
              <a:gd name="connsiteX3" fmla="*/ 1571625 w 1652587"/>
              <a:gd name="connsiteY3" fmla="*/ 107157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31155 w 1652587"/>
              <a:gd name="connsiteY1" fmla="*/ 47627 h 1366839"/>
              <a:gd name="connsiteX2" fmla="*/ 1604963 w 1652587"/>
              <a:gd name="connsiteY2" fmla="*/ 66677 h 1366839"/>
              <a:gd name="connsiteX3" fmla="*/ 1571625 w 1652587"/>
              <a:gd name="connsiteY3" fmla="*/ 107157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57314"/>
              <a:gd name="connsiteX1" fmla="*/ 1631155 w 1652587"/>
              <a:gd name="connsiteY1" fmla="*/ 38102 h 1357314"/>
              <a:gd name="connsiteX2" fmla="*/ 1604963 w 1652587"/>
              <a:gd name="connsiteY2" fmla="*/ 57152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90551 h 1357314"/>
              <a:gd name="connsiteX13" fmla="*/ 1209675 w 1652587"/>
              <a:gd name="connsiteY13" fmla="*/ 638176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90551 h 1357314"/>
              <a:gd name="connsiteX13" fmla="*/ 1209675 w 1652587"/>
              <a:gd name="connsiteY13" fmla="*/ 638176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90551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85839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85839 h 1357314"/>
              <a:gd name="connsiteX20" fmla="*/ 823913 w 1652587"/>
              <a:gd name="connsiteY20" fmla="*/ 1007270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54869 w 1652587"/>
              <a:gd name="connsiteY19" fmla="*/ 985839 h 1357314"/>
              <a:gd name="connsiteX20" fmla="*/ 823913 w 1652587"/>
              <a:gd name="connsiteY20" fmla="*/ 1007270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54869 w 1652587"/>
              <a:gd name="connsiteY19" fmla="*/ 985839 h 1357314"/>
              <a:gd name="connsiteX20" fmla="*/ 819150 w 1652587"/>
              <a:gd name="connsiteY20" fmla="*/ 1021557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54869 w 1652587"/>
              <a:gd name="connsiteY18" fmla="*/ 985839 h 1357314"/>
              <a:gd name="connsiteX19" fmla="*/ 819150 w 1652587"/>
              <a:gd name="connsiteY19" fmla="*/ 1021557 h 1357314"/>
              <a:gd name="connsiteX20" fmla="*/ 766762 w 1652587"/>
              <a:gd name="connsiteY20" fmla="*/ 1052514 h 1357314"/>
              <a:gd name="connsiteX21" fmla="*/ 742950 w 1652587"/>
              <a:gd name="connsiteY21" fmla="*/ 1090614 h 1357314"/>
              <a:gd name="connsiteX22" fmla="*/ 709612 w 1652587"/>
              <a:gd name="connsiteY22" fmla="*/ 1128714 h 1357314"/>
              <a:gd name="connsiteX23" fmla="*/ 623887 w 1652587"/>
              <a:gd name="connsiteY23" fmla="*/ 1162051 h 1357314"/>
              <a:gd name="connsiteX24" fmla="*/ 571500 w 1652587"/>
              <a:gd name="connsiteY24" fmla="*/ 1214439 h 1357314"/>
              <a:gd name="connsiteX25" fmla="*/ 504825 w 1652587"/>
              <a:gd name="connsiteY25" fmla="*/ 1247776 h 1357314"/>
              <a:gd name="connsiteX26" fmla="*/ 481012 w 1652587"/>
              <a:gd name="connsiteY26" fmla="*/ 1271589 h 1357314"/>
              <a:gd name="connsiteX27" fmla="*/ 428625 w 1652587"/>
              <a:gd name="connsiteY27" fmla="*/ 1309689 h 1357314"/>
              <a:gd name="connsiteX28" fmla="*/ 376237 w 1652587"/>
              <a:gd name="connsiteY28" fmla="*/ 1323976 h 1357314"/>
              <a:gd name="connsiteX29" fmla="*/ 357187 w 1652587"/>
              <a:gd name="connsiteY29" fmla="*/ 1338264 h 1357314"/>
              <a:gd name="connsiteX30" fmla="*/ 323850 w 1652587"/>
              <a:gd name="connsiteY30" fmla="*/ 1357314 h 1357314"/>
              <a:gd name="connsiteX31" fmla="*/ 290512 w 1652587"/>
              <a:gd name="connsiteY31" fmla="*/ 1357314 h 1357314"/>
              <a:gd name="connsiteX32" fmla="*/ 266700 w 1652587"/>
              <a:gd name="connsiteY32" fmla="*/ 1357314 h 1357314"/>
              <a:gd name="connsiteX33" fmla="*/ 200025 w 1652587"/>
              <a:gd name="connsiteY33" fmla="*/ 1328739 h 1357314"/>
              <a:gd name="connsiteX34" fmla="*/ 166687 w 1652587"/>
              <a:gd name="connsiteY34" fmla="*/ 1295401 h 1357314"/>
              <a:gd name="connsiteX35" fmla="*/ 152400 w 1652587"/>
              <a:gd name="connsiteY35" fmla="*/ 1252539 h 1357314"/>
              <a:gd name="connsiteX36" fmla="*/ 109537 w 1652587"/>
              <a:gd name="connsiteY36" fmla="*/ 1176339 h 1357314"/>
              <a:gd name="connsiteX37" fmla="*/ 57150 w 1652587"/>
              <a:gd name="connsiteY37" fmla="*/ 1090614 h 1357314"/>
              <a:gd name="connsiteX38" fmla="*/ 0 w 1652587"/>
              <a:gd name="connsiteY38" fmla="*/ 1052514 h 1357314"/>
              <a:gd name="connsiteX39" fmla="*/ 0 w 1652587"/>
              <a:gd name="connsiteY39"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6762 w 1652587"/>
              <a:gd name="connsiteY20" fmla="*/ 1052514 h 1357314"/>
              <a:gd name="connsiteX21" fmla="*/ 742950 w 1652587"/>
              <a:gd name="connsiteY21" fmla="*/ 1090614 h 1357314"/>
              <a:gd name="connsiteX22" fmla="*/ 709612 w 1652587"/>
              <a:gd name="connsiteY22" fmla="*/ 1128714 h 1357314"/>
              <a:gd name="connsiteX23" fmla="*/ 623887 w 1652587"/>
              <a:gd name="connsiteY23" fmla="*/ 1162051 h 1357314"/>
              <a:gd name="connsiteX24" fmla="*/ 571500 w 1652587"/>
              <a:gd name="connsiteY24" fmla="*/ 1214439 h 1357314"/>
              <a:gd name="connsiteX25" fmla="*/ 504825 w 1652587"/>
              <a:gd name="connsiteY25" fmla="*/ 1247776 h 1357314"/>
              <a:gd name="connsiteX26" fmla="*/ 481012 w 1652587"/>
              <a:gd name="connsiteY26" fmla="*/ 1271589 h 1357314"/>
              <a:gd name="connsiteX27" fmla="*/ 428625 w 1652587"/>
              <a:gd name="connsiteY27" fmla="*/ 1309689 h 1357314"/>
              <a:gd name="connsiteX28" fmla="*/ 376237 w 1652587"/>
              <a:gd name="connsiteY28" fmla="*/ 1323976 h 1357314"/>
              <a:gd name="connsiteX29" fmla="*/ 357187 w 1652587"/>
              <a:gd name="connsiteY29" fmla="*/ 1338264 h 1357314"/>
              <a:gd name="connsiteX30" fmla="*/ 323850 w 1652587"/>
              <a:gd name="connsiteY30" fmla="*/ 1357314 h 1357314"/>
              <a:gd name="connsiteX31" fmla="*/ 290512 w 1652587"/>
              <a:gd name="connsiteY31" fmla="*/ 1357314 h 1357314"/>
              <a:gd name="connsiteX32" fmla="*/ 266700 w 1652587"/>
              <a:gd name="connsiteY32" fmla="*/ 1357314 h 1357314"/>
              <a:gd name="connsiteX33" fmla="*/ 200025 w 1652587"/>
              <a:gd name="connsiteY33" fmla="*/ 1328739 h 1357314"/>
              <a:gd name="connsiteX34" fmla="*/ 166687 w 1652587"/>
              <a:gd name="connsiteY34" fmla="*/ 1295401 h 1357314"/>
              <a:gd name="connsiteX35" fmla="*/ 152400 w 1652587"/>
              <a:gd name="connsiteY35" fmla="*/ 1252539 h 1357314"/>
              <a:gd name="connsiteX36" fmla="*/ 109537 w 1652587"/>
              <a:gd name="connsiteY36" fmla="*/ 1176339 h 1357314"/>
              <a:gd name="connsiteX37" fmla="*/ 57150 w 1652587"/>
              <a:gd name="connsiteY37" fmla="*/ 1090614 h 1357314"/>
              <a:gd name="connsiteX38" fmla="*/ 0 w 1652587"/>
              <a:gd name="connsiteY38" fmla="*/ 1052514 h 1357314"/>
              <a:gd name="connsiteX39" fmla="*/ 0 w 1652587"/>
              <a:gd name="connsiteY39"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42950 w 1652587"/>
              <a:gd name="connsiteY20" fmla="*/ 1090614 h 1357314"/>
              <a:gd name="connsiteX21" fmla="*/ 709612 w 1652587"/>
              <a:gd name="connsiteY21" fmla="*/ 1128714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42950 w 1652587"/>
              <a:gd name="connsiteY20" fmla="*/ 1090614 h 1357314"/>
              <a:gd name="connsiteX21" fmla="*/ 709612 w 1652587"/>
              <a:gd name="connsiteY21" fmla="*/ 1128714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42950 w 1652587"/>
              <a:gd name="connsiteY20" fmla="*/ 1090614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083470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764382 w 1652587"/>
              <a:gd name="connsiteY19" fmla="*/ 1104901 h 1357314"/>
              <a:gd name="connsiteX20" fmla="*/ 711993 w 1652587"/>
              <a:gd name="connsiteY20" fmla="*/ 1135858 h 1357314"/>
              <a:gd name="connsiteX21" fmla="*/ 623887 w 1652587"/>
              <a:gd name="connsiteY21" fmla="*/ 1162051 h 1357314"/>
              <a:gd name="connsiteX22" fmla="*/ 571500 w 1652587"/>
              <a:gd name="connsiteY22" fmla="*/ 1214439 h 1357314"/>
              <a:gd name="connsiteX23" fmla="*/ 504825 w 1652587"/>
              <a:gd name="connsiteY23" fmla="*/ 1247776 h 1357314"/>
              <a:gd name="connsiteX24" fmla="*/ 481012 w 1652587"/>
              <a:gd name="connsiteY24" fmla="*/ 1271589 h 1357314"/>
              <a:gd name="connsiteX25" fmla="*/ 428625 w 1652587"/>
              <a:gd name="connsiteY25" fmla="*/ 1309689 h 1357314"/>
              <a:gd name="connsiteX26" fmla="*/ 376237 w 1652587"/>
              <a:gd name="connsiteY26" fmla="*/ 1323976 h 1357314"/>
              <a:gd name="connsiteX27" fmla="*/ 357187 w 1652587"/>
              <a:gd name="connsiteY27" fmla="*/ 1338264 h 1357314"/>
              <a:gd name="connsiteX28" fmla="*/ 323850 w 1652587"/>
              <a:gd name="connsiteY28" fmla="*/ 1357314 h 1357314"/>
              <a:gd name="connsiteX29" fmla="*/ 290512 w 1652587"/>
              <a:gd name="connsiteY29" fmla="*/ 1357314 h 1357314"/>
              <a:gd name="connsiteX30" fmla="*/ 266700 w 1652587"/>
              <a:gd name="connsiteY30" fmla="*/ 1357314 h 1357314"/>
              <a:gd name="connsiteX31" fmla="*/ 200025 w 1652587"/>
              <a:gd name="connsiteY31" fmla="*/ 1328739 h 1357314"/>
              <a:gd name="connsiteX32" fmla="*/ 166687 w 1652587"/>
              <a:gd name="connsiteY32" fmla="*/ 1295401 h 1357314"/>
              <a:gd name="connsiteX33" fmla="*/ 152400 w 1652587"/>
              <a:gd name="connsiteY33" fmla="*/ 1252539 h 1357314"/>
              <a:gd name="connsiteX34" fmla="*/ 109537 w 1652587"/>
              <a:gd name="connsiteY34" fmla="*/ 1176339 h 1357314"/>
              <a:gd name="connsiteX35" fmla="*/ 57150 w 1652587"/>
              <a:gd name="connsiteY35" fmla="*/ 1090614 h 1357314"/>
              <a:gd name="connsiteX36" fmla="*/ 0 w 1652587"/>
              <a:gd name="connsiteY36" fmla="*/ 1052514 h 1357314"/>
              <a:gd name="connsiteX37" fmla="*/ 0 w 1652587"/>
              <a:gd name="connsiteY37"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40581 w 1652587"/>
              <a:gd name="connsiteY19" fmla="*/ 1016793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40581 w 1652587"/>
              <a:gd name="connsiteY19" fmla="*/ 1016793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290512 w 1652587"/>
              <a:gd name="connsiteY29" fmla="*/ 1357314 h 1357314"/>
              <a:gd name="connsiteX30" fmla="*/ 266700 w 1652587"/>
              <a:gd name="connsiteY30" fmla="*/ 1357314 h 1357314"/>
              <a:gd name="connsiteX31" fmla="*/ 200025 w 1652587"/>
              <a:gd name="connsiteY31" fmla="*/ 1328739 h 1357314"/>
              <a:gd name="connsiteX32" fmla="*/ 166687 w 1652587"/>
              <a:gd name="connsiteY32" fmla="*/ 1295401 h 1357314"/>
              <a:gd name="connsiteX33" fmla="*/ 152400 w 1652587"/>
              <a:gd name="connsiteY33" fmla="*/ 1252539 h 1357314"/>
              <a:gd name="connsiteX34" fmla="*/ 109537 w 1652587"/>
              <a:gd name="connsiteY34" fmla="*/ 1176339 h 1357314"/>
              <a:gd name="connsiteX35" fmla="*/ 57150 w 1652587"/>
              <a:gd name="connsiteY35" fmla="*/ 1090614 h 1357314"/>
              <a:gd name="connsiteX36" fmla="*/ 0 w 1652587"/>
              <a:gd name="connsiteY36" fmla="*/ 1052514 h 1357314"/>
              <a:gd name="connsiteX37" fmla="*/ 0 w 1652587"/>
              <a:gd name="connsiteY37"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40581 w 1652587"/>
              <a:gd name="connsiteY19" fmla="*/ 1016793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266700 w 1652587"/>
              <a:gd name="connsiteY29" fmla="*/ 1357314 h 1357314"/>
              <a:gd name="connsiteX30" fmla="*/ 200025 w 1652587"/>
              <a:gd name="connsiteY30" fmla="*/ 1328739 h 1357314"/>
              <a:gd name="connsiteX31" fmla="*/ 166687 w 1652587"/>
              <a:gd name="connsiteY31" fmla="*/ 1295401 h 1357314"/>
              <a:gd name="connsiteX32" fmla="*/ 152400 w 1652587"/>
              <a:gd name="connsiteY32" fmla="*/ 1252539 h 1357314"/>
              <a:gd name="connsiteX33" fmla="*/ 109537 w 1652587"/>
              <a:gd name="connsiteY33" fmla="*/ 1176339 h 1357314"/>
              <a:gd name="connsiteX34" fmla="*/ 57150 w 1652587"/>
              <a:gd name="connsiteY34" fmla="*/ 1090614 h 1357314"/>
              <a:gd name="connsiteX35" fmla="*/ 0 w 1652587"/>
              <a:gd name="connsiteY35" fmla="*/ 1052514 h 1357314"/>
              <a:gd name="connsiteX36" fmla="*/ 0 w 1652587"/>
              <a:gd name="connsiteY36" fmla="*/ 1052514 h 1357314"/>
              <a:gd name="connsiteX0" fmla="*/ 1652587 w 1652587"/>
              <a:gd name="connsiteY0" fmla="*/ 0 h 1338264"/>
              <a:gd name="connsiteX1" fmla="*/ 1631155 w 1652587"/>
              <a:gd name="connsiteY1" fmla="*/ 38102 h 1338264"/>
              <a:gd name="connsiteX2" fmla="*/ 1597819 w 1652587"/>
              <a:gd name="connsiteY2" fmla="*/ 64296 h 1338264"/>
              <a:gd name="connsiteX3" fmla="*/ 1571625 w 1652587"/>
              <a:gd name="connsiteY3" fmla="*/ 97632 h 1338264"/>
              <a:gd name="connsiteX4" fmla="*/ 1554956 w 1652587"/>
              <a:gd name="connsiteY4" fmla="*/ 126207 h 1338264"/>
              <a:gd name="connsiteX5" fmla="*/ 1526381 w 1652587"/>
              <a:gd name="connsiteY5" fmla="*/ 169070 h 1338264"/>
              <a:gd name="connsiteX6" fmla="*/ 1481138 w 1652587"/>
              <a:gd name="connsiteY6" fmla="*/ 221457 h 1338264"/>
              <a:gd name="connsiteX7" fmla="*/ 1457325 w 1652587"/>
              <a:gd name="connsiteY7" fmla="*/ 252414 h 1338264"/>
              <a:gd name="connsiteX8" fmla="*/ 1421605 w 1652587"/>
              <a:gd name="connsiteY8" fmla="*/ 307182 h 1338264"/>
              <a:gd name="connsiteX9" fmla="*/ 1383506 w 1652587"/>
              <a:gd name="connsiteY9" fmla="*/ 357189 h 1338264"/>
              <a:gd name="connsiteX10" fmla="*/ 1333500 w 1652587"/>
              <a:gd name="connsiteY10" fmla="*/ 423864 h 1338264"/>
              <a:gd name="connsiteX11" fmla="*/ 1283494 w 1652587"/>
              <a:gd name="connsiteY11" fmla="*/ 502445 h 1338264"/>
              <a:gd name="connsiteX12" fmla="*/ 1247775 w 1652587"/>
              <a:gd name="connsiteY12" fmla="*/ 561976 h 1338264"/>
              <a:gd name="connsiteX13" fmla="*/ 1209675 w 1652587"/>
              <a:gd name="connsiteY13" fmla="*/ 616745 h 1338264"/>
              <a:gd name="connsiteX14" fmla="*/ 1166812 w 1652587"/>
              <a:gd name="connsiteY14" fmla="*/ 671514 h 1338264"/>
              <a:gd name="connsiteX15" fmla="*/ 1114425 w 1652587"/>
              <a:gd name="connsiteY15" fmla="*/ 733426 h 1338264"/>
              <a:gd name="connsiteX16" fmla="*/ 1066800 w 1652587"/>
              <a:gd name="connsiteY16" fmla="*/ 785814 h 1338264"/>
              <a:gd name="connsiteX17" fmla="*/ 990600 w 1652587"/>
              <a:gd name="connsiteY17" fmla="*/ 871539 h 1338264"/>
              <a:gd name="connsiteX18" fmla="*/ 878681 w 1652587"/>
              <a:gd name="connsiteY18" fmla="*/ 973933 h 1338264"/>
              <a:gd name="connsiteX19" fmla="*/ 840581 w 1652587"/>
              <a:gd name="connsiteY19" fmla="*/ 1016793 h 1338264"/>
              <a:gd name="connsiteX20" fmla="*/ 764382 w 1652587"/>
              <a:gd name="connsiteY20" fmla="*/ 1104901 h 1338264"/>
              <a:gd name="connsiteX21" fmla="*/ 711993 w 1652587"/>
              <a:gd name="connsiteY21" fmla="*/ 1135858 h 1338264"/>
              <a:gd name="connsiteX22" fmla="*/ 623887 w 1652587"/>
              <a:gd name="connsiteY22" fmla="*/ 1162051 h 1338264"/>
              <a:gd name="connsiteX23" fmla="*/ 571500 w 1652587"/>
              <a:gd name="connsiteY23" fmla="*/ 1214439 h 1338264"/>
              <a:gd name="connsiteX24" fmla="*/ 504825 w 1652587"/>
              <a:gd name="connsiteY24" fmla="*/ 1247776 h 1338264"/>
              <a:gd name="connsiteX25" fmla="*/ 481012 w 1652587"/>
              <a:gd name="connsiteY25" fmla="*/ 1271589 h 1338264"/>
              <a:gd name="connsiteX26" fmla="*/ 428625 w 1652587"/>
              <a:gd name="connsiteY26" fmla="*/ 1309689 h 1338264"/>
              <a:gd name="connsiteX27" fmla="*/ 376237 w 1652587"/>
              <a:gd name="connsiteY27" fmla="*/ 1323976 h 1338264"/>
              <a:gd name="connsiteX28" fmla="*/ 357187 w 1652587"/>
              <a:gd name="connsiteY28" fmla="*/ 1338264 h 1338264"/>
              <a:gd name="connsiteX29" fmla="*/ 200025 w 1652587"/>
              <a:gd name="connsiteY29" fmla="*/ 1328739 h 1338264"/>
              <a:gd name="connsiteX30" fmla="*/ 166687 w 1652587"/>
              <a:gd name="connsiteY30" fmla="*/ 1295401 h 1338264"/>
              <a:gd name="connsiteX31" fmla="*/ 152400 w 1652587"/>
              <a:gd name="connsiteY31" fmla="*/ 1252539 h 1338264"/>
              <a:gd name="connsiteX32" fmla="*/ 109537 w 1652587"/>
              <a:gd name="connsiteY32" fmla="*/ 1176339 h 1338264"/>
              <a:gd name="connsiteX33" fmla="*/ 57150 w 1652587"/>
              <a:gd name="connsiteY33" fmla="*/ 1090614 h 1338264"/>
              <a:gd name="connsiteX34" fmla="*/ 0 w 1652587"/>
              <a:gd name="connsiteY34" fmla="*/ 1052514 h 1338264"/>
              <a:gd name="connsiteX35" fmla="*/ 0 w 1652587"/>
              <a:gd name="connsiteY35" fmla="*/ 1052514 h 1338264"/>
              <a:gd name="connsiteX0" fmla="*/ 1652587 w 1652587"/>
              <a:gd name="connsiteY0" fmla="*/ 0 h 1362076"/>
              <a:gd name="connsiteX1" fmla="*/ 1631155 w 1652587"/>
              <a:gd name="connsiteY1" fmla="*/ 38102 h 1362076"/>
              <a:gd name="connsiteX2" fmla="*/ 1597819 w 1652587"/>
              <a:gd name="connsiteY2" fmla="*/ 64296 h 1362076"/>
              <a:gd name="connsiteX3" fmla="*/ 1571625 w 1652587"/>
              <a:gd name="connsiteY3" fmla="*/ 97632 h 1362076"/>
              <a:gd name="connsiteX4" fmla="*/ 1554956 w 1652587"/>
              <a:gd name="connsiteY4" fmla="*/ 126207 h 1362076"/>
              <a:gd name="connsiteX5" fmla="*/ 1526381 w 1652587"/>
              <a:gd name="connsiteY5" fmla="*/ 169070 h 1362076"/>
              <a:gd name="connsiteX6" fmla="*/ 1481138 w 1652587"/>
              <a:gd name="connsiteY6" fmla="*/ 221457 h 1362076"/>
              <a:gd name="connsiteX7" fmla="*/ 1457325 w 1652587"/>
              <a:gd name="connsiteY7" fmla="*/ 252414 h 1362076"/>
              <a:gd name="connsiteX8" fmla="*/ 1421605 w 1652587"/>
              <a:gd name="connsiteY8" fmla="*/ 307182 h 1362076"/>
              <a:gd name="connsiteX9" fmla="*/ 1383506 w 1652587"/>
              <a:gd name="connsiteY9" fmla="*/ 357189 h 1362076"/>
              <a:gd name="connsiteX10" fmla="*/ 1333500 w 1652587"/>
              <a:gd name="connsiteY10" fmla="*/ 423864 h 1362076"/>
              <a:gd name="connsiteX11" fmla="*/ 1283494 w 1652587"/>
              <a:gd name="connsiteY11" fmla="*/ 502445 h 1362076"/>
              <a:gd name="connsiteX12" fmla="*/ 1247775 w 1652587"/>
              <a:gd name="connsiteY12" fmla="*/ 561976 h 1362076"/>
              <a:gd name="connsiteX13" fmla="*/ 1209675 w 1652587"/>
              <a:gd name="connsiteY13" fmla="*/ 616745 h 1362076"/>
              <a:gd name="connsiteX14" fmla="*/ 1166812 w 1652587"/>
              <a:gd name="connsiteY14" fmla="*/ 671514 h 1362076"/>
              <a:gd name="connsiteX15" fmla="*/ 1114425 w 1652587"/>
              <a:gd name="connsiteY15" fmla="*/ 733426 h 1362076"/>
              <a:gd name="connsiteX16" fmla="*/ 1066800 w 1652587"/>
              <a:gd name="connsiteY16" fmla="*/ 785814 h 1362076"/>
              <a:gd name="connsiteX17" fmla="*/ 990600 w 1652587"/>
              <a:gd name="connsiteY17" fmla="*/ 871539 h 1362076"/>
              <a:gd name="connsiteX18" fmla="*/ 878681 w 1652587"/>
              <a:gd name="connsiteY18" fmla="*/ 973933 h 1362076"/>
              <a:gd name="connsiteX19" fmla="*/ 840581 w 1652587"/>
              <a:gd name="connsiteY19" fmla="*/ 1016793 h 1362076"/>
              <a:gd name="connsiteX20" fmla="*/ 764382 w 1652587"/>
              <a:gd name="connsiteY20" fmla="*/ 1104901 h 1362076"/>
              <a:gd name="connsiteX21" fmla="*/ 711993 w 1652587"/>
              <a:gd name="connsiteY21" fmla="*/ 1135858 h 1362076"/>
              <a:gd name="connsiteX22" fmla="*/ 623887 w 1652587"/>
              <a:gd name="connsiteY22" fmla="*/ 1162051 h 1362076"/>
              <a:gd name="connsiteX23" fmla="*/ 571500 w 1652587"/>
              <a:gd name="connsiteY23" fmla="*/ 1214439 h 1362076"/>
              <a:gd name="connsiteX24" fmla="*/ 504825 w 1652587"/>
              <a:gd name="connsiteY24" fmla="*/ 1247776 h 1362076"/>
              <a:gd name="connsiteX25" fmla="*/ 481012 w 1652587"/>
              <a:gd name="connsiteY25" fmla="*/ 1271589 h 1362076"/>
              <a:gd name="connsiteX26" fmla="*/ 428625 w 1652587"/>
              <a:gd name="connsiteY26" fmla="*/ 1309689 h 1362076"/>
              <a:gd name="connsiteX27" fmla="*/ 376237 w 1652587"/>
              <a:gd name="connsiteY27" fmla="*/ 1323976 h 1362076"/>
              <a:gd name="connsiteX28" fmla="*/ 357187 w 1652587"/>
              <a:gd name="connsiteY28" fmla="*/ 1338264 h 1362076"/>
              <a:gd name="connsiteX29" fmla="*/ 257175 w 1652587"/>
              <a:gd name="connsiteY29" fmla="*/ 1362076 h 1362076"/>
              <a:gd name="connsiteX30" fmla="*/ 166687 w 1652587"/>
              <a:gd name="connsiteY30" fmla="*/ 1295401 h 1362076"/>
              <a:gd name="connsiteX31" fmla="*/ 152400 w 1652587"/>
              <a:gd name="connsiteY31" fmla="*/ 1252539 h 1362076"/>
              <a:gd name="connsiteX32" fmla="*/ 109537 w 1652587"/>
              <a:gd name="connsiteY32" fmla="*/ 1176339 h 1362076"/>
              <a:gd name="connsiteX33" fmla="*/ 57150 w 1652587"/>
              <a:gd name="connsiteY33" fmla="*/ 1090614 h 1362076"/>
              <a:gd name="connsiteX34" fmla="*/ 0 w 1652587"/>
              <a:gd name="connsiteY34" fmla="*/ 1052514 h 1362076"/>
              <a:gd name="connsiteX35" fmla="*/ 0 w 1652587"/>
              <a:gd name="connsiteY35" fmla="*/ 1052514 h 1362076"/>
              <a:gd name="connsiteX0" fmla="*/ 1652587 w 1652587"/>
              <a:gd name="connsiteY0" fmla="*/ 0 h 1363364"/>
              <a:gd name="connsiteX1" fmla="*/ 1631155 w 1652587"/>
              <a:gd name="connsiteY1" fmla="*/ 38102 h 1363364"/>
              <a:gd name="connsiteX2" fmla="*/ 1597819 w 1652587"/>
              <a:gd name="connsiteY2" fmla="*/ 64296 h 1363364"/>
              <a:gd name="connsiteX3" fmla="*/ 1571625 w 1652587"/>
              <a:gd name="connsiteY3" fmla="*/ 97632 h 1363364"/>
              <a:gd name="connsiteX4" fmla="*/ 1554956 w 1652587"/>
              <a:gd name="connsiteY4" fmla="*/ 126207 h 1363364"/>
              <a:gd name="connsiteX5" fmla="*/ 1526381 w 1652587"/>
              <a:gd name="connsiteY5" fmla="*/ 169070 h 1363364"/>
              <a:gd name="connsiteX6" fmla="*/ 1481138 w 1652587"/>
              <a:gd name="connsiteY6" fmla="*/ 221457 h 1363364"/>
              <a:gd name="connsiteX7" fmla="*/ 1457325 w 1652587"/>
              <a:gd name="connsiteY7" fmla="*/ 252414 h 1363364"/>
              <a:gd name="connsiteX8" fmla="*/ 1421605 w 1652587"/>
              <a:gd name="connsiteY8" fmla="*/ 307182 h 1363364"/>
              <a:gd name="connsiteX9" fmla="*/ 1383506 w 1652587"/>
              <a:gd name="connsiteY9" fmla="*/ 357189 h 1363364"/>
              <a:gd name="connsiteX10" fmla="*/ 1333500 w 1652587"/>
              <a:gd name="connsiteY10" fmla="*/ 423864 h 1363364"/>
              <a:gd name="connsiteX11" fmla="*/ 1283494 w 1652587"/>
              <a:gd name="connsiteY11" fmla="*/ 502445 h 1363364"/>
              <a:gd name="connsiteX12" fmla="*/ 1247775 w 1652587"/>
              <a:gd name="connsiteY12" fmla="*/ 561976 h 1363364"/>
              <a:gd name="connsiteX13" fmla="*/ 1209675 w 1652587"/>
              <a:gd name="connsiteY13" fmla="*/ 616745 h 1363364"/>
              <a:gd name="connsiteX14" fmla="*/ 1166812 w 1652587"/>
              <a:gd name="connsiteY14" fmla="*/ 671514 h 1363364"/>
              <a:gd name="connsiteX15" fmla="*/ 1114425 w 1652587"/>
              <a:gd name="connsiteY15" fmla="*/ 733426 h 1363364"/>
              <a:gd name="connsiteX16" fmla="*/ 1066800 w 1652587"/>
              <a:gd name="connsiteY16" fmla="*/ 785814 h 1363364"/>
              <a:gd name="connsiteX17" fmla="*/ 990600 w 1652587"/>
              <a:gd name="connsiteY17" fmla="*/ 871539 h 1363364"/>
              <a:gd name="connsiteX18" fmla="*/ 878681 w 1652587"/>
              <a:gd name="connsiteY18" fmla="*/ 973933 h 1363364"/>
              <a:gd name="connsiteX19" fmla="*/ 840581 w 1652587"/>
              <a:gd name="connsiteY19" fmla="*/ 1016793 h 1363364"/>
              <a:gd name="connsiteX20" fmla="*/ 764382 w 1652587"/>
              <a:gd name="connsiteY20" fmla="*/ 1104901 h 1363364"/>
              <a:gd name="connsiteX21" fmla="*/ 711993 w 1652587"/>
              <a:gd name="connsiteY21" fmla="*/ 1135858 h 1363364"/>
              <a:gd name="connsiteX22" fmla="*/ 623887 w 1652587"/>
              <a:gd name="connsiteY22" fmla="*/ 1162051 h 1363364"/>
              <a:gd name="connsiteX23" fmla="*/ 571500 w 1652587"/>
              <a:gd name="connsiteY23" fmla="*/ 1214439 h 1363364"/>
              <a:gd name="connsiteX24" fmla="*/ 504825 w 1652587"/>
              <a:gd name="connsiteY24" fmla="*/ 1247776 h 1363364"/>
              <a:gd name="connsiteX25" fmla="*/ 481012 w 1652587"/>
              <a:gd name="connsiteY25" fmla="*/ 1271589 h 1363364"/>
              <a:gd name="connsiteX26" fmla="*/ 428625 w 1652587"/>
              <a:gd name="connsiteY26" fmla="*/ 1309689 h 1363364"/>
              <a:gd name="connsiteX27" fmla="*/ 376237 w 1652587"/>
              <a:gd name="connsiteY27" fmla="*/ 1323976 h 1363364"/>
              <a:gd name="connsiteX28" fmla="*/ 357187 w 1652587"/>
              <a:gd name="connsiteY28" fmla="*/ 1338264 h 1363364"/>
              <a:gd name="connsiteX29" fmla="*/ 257175 w 1652587"/>
              <a:gd name="connsiteY29" fmla="*/ 1362076 h 1363364"/>
              <a:gd name="connsiteX30" fmla="*/ 166687 w 1652587"/>
              <a:gd name="connsiteY30" fmla="*/ 1295401 h 1363364"/>
              <a:gd name="connsiteX31" fmla="*/ 152400 w 1652587"/>
              <a:gd name="connsiteY31" fmla="*/ 1252539 h 1363364"/>
              <a:gd name="connsiteX32" fmla="*/ 109537 w 1652587"/>
              <a:gd name="connsiteY32" fmla="*/ 1176339 h 1363364"/>
              <a:gd name="connsiteX33" fmla="*/ 57150 w 1652587"/>
              <a:gd name="connsiteY33" fmla="*/ 1090614 h 1363364"/>
              <a:gd name="connsiteX34" fmla="*/ 0 w 1652587"/>
              <a:gd name="connsiteY34" fmla="*/ 1052514 h 1363364"/>
              <a:gd name="connsiteX35" fmla="*/ 0 w 1652587"/>
              <a:gd name="connsiteY35" fmla="*/ 1052514 h 1363364"/>
              <a:gd name="connsiteX0" fmla="*/ 1652587 w 1652587"/>
              <a:gd name="connsiteY0" fmla="*/ 0 h 1363364"/>
              <a:gd name="connsiteX1" fmla="*/ 1631155 w 1652587"/>
              <a:gd name="connsiteY1" fmla="*/ 38102 h 1363364"/>
              <a:gd name="connsiteX2" fmla="*/ 1597819 w 1652587"/>
              <a:gd name="connsiteY2" fmla="*/ 64296 h 1363364"/>
              <a:gd name="connsiteX3" fmla="*/ 1571625 w 1652587"/>
              <a:gd name="connsiteY3" fmla="*/ 97632 h 1363364"/>
              <a:gd name="connsiteX4" fmla="*/ 1554956 w 1652587"/>
              <a:gd name="connsiteY4" fmla="*/ 126207 h 1363364"/>
              <a:gd name="connsiteX5" fmla="*/ 1526381 w 1652587"/>
              <a:gd name="connsiteY5" fmla="*/ 169070 h 1363364"/>
              <a:gd name="connsiteX6" fmla="*/ 1481138 w 1652587"/>
              <a:gd name="connsiteY6" fmla="*/ 221457 h 1363364"/>
              <a:gd name="connsiteX7" fmla="*/ 1457325 w 1652587"/>
              <a:gd name="connsiteY7" fmla="*/ 252414 h 1363364"/>
              <a:gd name="connsiteX8" fmla="*/ 1421605 w 1652587"/>
              <a:gd name="connsiteY8" fmla="*/ 307182 h 1363364"/>
              <a:gd name="connsiteX9" fmla="*/ 1383506 w 1652587"/>
              <a:gd name="connsiteY9" fmla="*/ 357189 h 1363364"/>
              <a:gd name="connsiteX10" fmla="*/ 1333500 w 1652587"/>
              <a:gd name="connsiteY10" fmla="*/ 423864 h 1363364"/>
              <a:gd name="connsiteX11" fmla="*/ 1283494 w 1652587"/>
              <a:gd name="connsiteY11" fmla="*/ 502445 h 1363364"/>
              <a:gd name="connsiteX12" fmla="*/ 1247775 w 1652587"/>
              <a:gd name="connsiteY12" fmla="*/ 561976 h 1363364"/>
              <a:gd name="connsiteX13" fmla="*/ 1209675 w 1652587"/>
              <a:gd name="connsiteY13" fmla="*/ 616745 h 1363364"/>
              <a:gd name="connsiteX14" fmla="*/ 1166812 w 1652587"/>
              <a:gd name="connsiteY14" fmla="*/ 671514 h 1363364"/>
              <a:gd name="connsiteX15" fmla="*/ 1114425 w 1652587"/>
              <a:gd name="connsiteY15" fmla="*/ 733426 h 1363364"/>
              <a:gd name="connsiteX16" fmla="*/ 1066800 w 1652587"/>
              <a:gd name="connsiteY16" fmla="*/ 785814 h 1363364"/>
              <a:gd name="connsiteX17" fmla="*/ 990600 w 1652587"/>
              <a:gd name="connsiteY17" fmla="*/ 871539 h 1363364"/>
              <a:gd name="connsiteX18" fmla="*/ 878681 w 1652587"/>
              <a:gd name="connsiteY18" fmla="*/ 973933 h 1363364"/>
              <a:gd name="connsiteX19" fmla="*/ 840581 w 1652587"/>
              <a:gd name="connsiteY19" fmla="*/ 1016793 h 1363364"/>
              <a:gd name="connsiteX20" fmla="*/ 764382 w 1652587"/>
              <a:gd name="connsiteY20" fmla="*/ 1104901 h 1363364"/>
              <a:gd name="connsiteX21" fmla="*/ 711993 w 1652587"/>
              <a:gd name="connsiteY21" fmla="*/ 1135858 h 1363364"/>
              <a:gd name="connsiteX22" fmla="*/ 623887 w 1652587"/>
              <a:gd name="connsiteY22" fmla="*/ 1162051 h 1363364"/>
              <a:gd name="connsiteX23" fmla="*/ 571500 w 1652587"/>
              <a:gd name="connsiteY23" fmla="*/ 1214439 h 1363364"/>
              <a:gd name="connsiteX24" fmla="*/ 504825 w 1652587"/>
              <a:gd name="connsiteY24" fmla="*/ 1247776 h 1363364"/>
              <a:gd name="connsiteX25" fmla="*/ 481012 w 1652587"/>
              <a:gd name="connsiteY25" fmla="*/ 1271589 h 1363364"/>
              <a:gd name="connsiteX26" fmla="*/ 428625 w 1652587"/>
              <a:gd name="connsiteY26" fmla="*/ 1309689 h 1363364"/>
              <a:gd name="connsiteX27" fmla="*/ 376237 w 1652587"/>
              <a:gd name="connsiteY27" fmla="*/ 1323976 h 1363364"/>
              <a:gd name="connsiteX28" fmla="*/ 357187 w 1652587"/>
              <a:gd name="connsiteY28" fmla="*/ 1338264 h 1363364"/>
              <a:gd name="connsiteX29" fmla="*/ 257175 w 1652587"/>
              <a:gd name="connsiteY29" fmla="*/ 1362076 h 1363364"/>
              <a:gd name="connsiteX30" fmla="*/ 166687 w 1652587"/>
              <a:gd name="connsiteY30" fmla="*/ 1295401 h 1363364"/>
              <a:gd name="connsiteX31" fmla="*/ 152400 w 1652587"/>
              <a:gd name="connsiteY31" fmla="*/ 1252539 h 1363364"/>
              <a:gd name="connsiteX32" fmla="*/ 109537 w 1652587"/>
              <a:gd name="connsiteY32" fmla="*/ 1176339 h 1363364"/>
              <a:gd name="connsiteX33" fmla="*/ 57150 w 1652587"/>
              <a:gd name="connsiteY33" fmla="*/ 1090614 h 1363364"/>
              <a:gd name="connsiteX34" fmla="*/ 0 w 1652587"/>
              <a:gd name="connsiteY34" fmla="*/ 1052514 h 1363364"/>
              <a:gd name="connsiteX35" fmla="*/ 0 w 1652587"/>
              <a:gd name="connsiteY35" fmla="*/ 1052514 h 1363364"/>
              <a:gd name="connsiteX0" fmla="*/ 1652587 w 1652587"/>
              <a:gd name="connsiteY0" fmla="*/ 0 h 1363954"/>
              <a:gd name="connsiteX1" fmla="*/ 1631155 w 1652587"/>
              <a:gd name="connsiteY1" fmla="*/ 38102 h 1363954"/>
              <a:gd name="connsiteX2" fmla="*/ 1597819 w 1652587"/>
              <a:gd name="connsiteY2" fmla="*/ 64296 h 1363954"/>
              <a:gd name="connsiteX3" fmla="*/ 1571625 w 1652587"/>
              <a:gd name="connsiteY3" fmla="*/ 97632 h 1363954"/>
              <a:gd name="connsiteX4" fmla="*/ 1554956 w 1652587"/>
              <a:gd name="connsiteY4" fmla="*/ 126207 h 1363954"/>
              <a:gd name="connsiteX5" fmla="*/ 1526381 w 1652587"/>
              <a:gd name="connsiteY5" fmla="*/ 169070 h 1363954"/>
              <a:gd name="connsiteX6" fmla="*/ 1481138 w 1652587"/>
              <a:gd name="connsiteY6" fmla="*/ 221457 h 1363954"/>
              <a:gd name="connsiteX7" fmla="*/ 1457325 w 1652587"/>
              <a:gd name="connsiteY7" fmla="*/ 252414 h 1363954"/>
              <a:gd name="connsiteX8" fmla="*/ 1421605 w 1652587"/>
              <a:gd name="connsiteY8" fmla="*/ 307182 h 1363954"/>
              <a:gd name="connsiteX9" fmla="*/ 1383506 w 1652587"/>
              <a:gd name="connsiteY9" fmla="*/ 357189 h 1363954"/>
              <a:gd name="connsiteX10" fmla="*/ 1333500 w 1652587"/>
              <a:gd name="connsiteY10" fmla="*/ 423864 h 1363954"/>
              <a:gd name="connsiteX11" fmla="*/ 1283494 w 1652587"/>
              <a:gd name="connsiteY11" fmla="*/ 502445 h 1363954"/>
              <a:gd name="connsiteX12" fmla="*/ 1247775 w 1652587"/>
              <a:gd name="connsiteY12" fmla="*/ 561976 h 1363954"/>
              <a:gd name="connsiteX13" fmla="*/ 1209675 w 1652587"/>
              <a:gd name="connsiteY13" fmla="*/ 616745 h 1363954"/>
              <a:gd name="connsiteX14" fmla="*/ 1166812 w 1652587"/>
              <a:gd name="connsiteY14" fmla="*/ 671514 h 1363954"/>
              <a:gd name="connsiteX15" fmla="*/ 1114425 w 1652587"/>
              <a:gd name="connsiteY15" fmla="*/ 733426 h 1363954"/>
              <a:gd name="connsiteX16" fmla="*/ 1066800 w 1652587"/>
              <a:gd name="connsiteY16" fmla="*/ 785814 h 1363954"/>
              <a:gd name="connsiteX17" fmla="*/ 990600 w 1652587"/>
              <a:gd name="connsiteY17" fmla="*/ 871539 h 1363954"/>
              <a:gd name="connsiteX18" fmla="*/ 878681 w 1652587"/>
              <a:gd name="connsiteY18" fmla="*/ 973933 h 1363954"/>
              <a:gd name="connsiteX19" fmla="*/ 840581 w 1652587"/>
              <a:gd name="connsiteY19" fmla="*/ 1016793 h 1363954"/>
              <a:gd name="connsiteX20" fmla="*/ 764382 w 1652587"/>
              <a:gd name="connsiteY20" fmla="*/ 1104901 h 1363954"/>
              <a:gd name="connsiteX21" fmla="*/ 711993 w 1652587"/>
              <a:gd name="connsiteY21" fmla="*/ 1135858 h 1363954"/>
              <a:gd name="connsiteX22" fmla="*/ 623887 w 1652587"/>
              <a:gd name="connsiteY22" fmla="*/ 1162051 h 1363954"/>
              <a:gd name="connsiteX23" fmla="*/ 571500 w 1652587"/>
              <a:gd name="connsiteY23" fmla="*/ 1214439 h 1363954"/>
              <a:gd name="connsiteX24" fmla="*/ 504825 w 1652587"/>
              <a:gd name="connsiteY24" fmla="*/ 1247776 h 1363954"/>
              <a:gd name="connsiteX25" fmla="*/ 481012 w 1652587"/>
              <a:gd name="connsiteY25" fmla="*/ 1271589 h 1363954"/>
              <a:gd name="connsiteX26" fmla="*/ 428625 w 1652587"/>
              <a:gd name="connsiteY26" fmla="*/ 1309689 h 1363954"/>
              <a:gd name="connsiteX27" fmla="*/ 376237 w 1652587"/>
              <a:gd name="connsiteY27" fmla="*/ 1323976 h 1363954"/>
              <a:gd name="connsiteX28" fmla="*/ 335756 w 1652587"/>
              <a:gd name="connsiteY28" fmla="*/ 1347789 h 1363954"/>
              <a:gd name="connsiteX29" fmla="*/ 257175 w 1652587"/>
              <a:gd name="connsiteY29" fmla="*/ 1362076 h 1363954"/>
              <a:gd name="connsiteX30" fmla="*/ 166687 w 1652587"/>
              <a:gd name="connsiteY30" fmla="*/ 1295401 h 1363954"/>
              <a:gd name="connsiteX31" fmla="*/ 152400 w 1652587"/>
              <a:gd name="connsiteY31" fmla="*/ 1252539 h 1363954"/>
              <a:gd name="connsiteX32" fmla="*/ 109537 w 1652587"/>
              <a:gd name="connsiteY32" fmla="*/ 1176339 h 1363954"/>
              <a:gd name="connsiteX33" fmla="*/ 57150 w 1652587"/>
              <a:gd name="connsiteY33" fmla="*/ 1090614 h 1363954"/>
              <a:gd name="connsiteX34" fmla="*/ 0 w 1652587"/>
              <a:gd name="connsiteY34" fmla="*/ 1052514 h 1363954"/>
              <a:gd name="connsiteX35" fmla="*/ 0 w 1652587"/>
              <a:gd name="connsiteY35" fmla="*/ 1052514 h 1363954"/>
              <a:gd name="connsiteX0" fmla="*/ 1652587 w 1652587"/>
              <a:gd name="connsiteY0" fmla="*/ 0 h 1363954"/>
              <a:gd name="connsiteX1" fmla="*/ 1631155 w 1652587"/>
              <a:gd name="connsiteY1" fmla="*/ 38102 h 1363954"/>
              <a:gd name="connsiteX2" fmla="*/ 1597819 w 1652587"/>
              <a:gd name="connsiteY2" fmla="*/ 64296 h 1363954"/>
              <a:gd name="connsiteX3" fmla="*/ 1571625 w 1652587"/>
              <a:gd name="connsiteY3" fmla="*/ 97632 h 1363954"/>
              <a:gd name="connsiteX4" fmla="*/ 1554956 w 1652587"/>
              <a:gd name="connsiteY4" fmla="*/ 126207 h 1363954"/>
              <a:gd name="connsiteX5" fmla="*/ 1526381 w 1652587"/>
              <a:gd name="connsiteY5" fmla="*/ 169070 h 1363954"/>
              <a:gd name="connsiteX6" fmla="*/ 1481138 w 1652587"/>
              <a:gd name="connsiteY6" fmla="*/ 221457 h 1363954"/>
              <a:gd name="connsiteX7" fmla="*/ 1457325 w 1652587"/>
              <a:gd name="connsiteY7" fmla="*/ 252414 h 1363954"/>
              <a:gd name="connsiteX8" fmla="*/ 1421605 w 1652587"/>
              <a:gd name="connsiteY8" fmla="*/ 307182 h 1363954"/>
              <a:gd name="connsiteX9" fmla="*/ 1383506 w 1652587"/>
              <a:gd name="connsiteY9" fmla="*/ 357189 h 1363954"/>
              <a:gd name="connsiteX10" fmla="*/ 1333500 w 1652587"/>
              <a:gd name="connsiteY10" fmla="*/ 423864 h 1363954"/>
              <a:gd name="connsiteX11" fmla="*/ 1283494 w 1652587"/>
              <a:gd name="connsiteY11" fmla="*/ 502445 h 1363954"/>
              <a:gd name="connsiteX12" fmla="*/ 1247775 w 1652587"/>
              <a:gd name="connsiteY12" fmla="*/ 561976 h 1363954"/>
              <a:gd name="connsiteX13" fmla="*/ 1209675 w 1652587"/>
              <a:gd name="connsiteY13" fmla="*/ 616745 h 1363954"/>
              <a:gd name="connsiteX14" fmla="*/ 1166812 w 1652587"/>
              <a:gd name="connsiteY14" fmla="*/ 671514 h 1363954"/>
              <a:gd name="connsiteX15" fmla="*/ 1114425 w 1652587"/>
              <a:gd name="connsiteY15" fmla="*/ 733426 h 1363954"/>
              <a:gd name="connsiteX16" fmla="*/ 1066800 w 1652587"/>
              <a:gd name="connsiteY16" fmla="*/ 785814 h 1363954"/>
              <a:gd name="connsiteX17" fmla="*/ 990600 w 1652587"/>
              <a:gd name="connsiteY17" fmla="*/ 871539 h 1363954"/>
              <a:gd name="connsiteX18" fmla="*/ 878681 w 1652587"/>
              <a:gd name="connsiteY18" fmla="*/ 973933 h 1363954"/>
              <a:gd name="connsiteX19" fmla="*/ 840581 w 1652587"/>
              <a:gd name="connsiteY19" fmla="*/ 1016793 h 1363954"/>
              <a:gd name="connsiteX20" fmla="*/ 764382 w 1652587"/>
              <a:gd name="connsiteY20" fmla="*/ 1104901 h 1363954"/>
              <a:gd name="connsiteX21" fmla="*/ 711993 w 1652587"/>
              <a:gd name="connsiteY21" fmla="*/ 1135858 h 1363954"/>
              <a:gd name="connsiteX22" fmla="*/ 623887 w 1652587"/>
              <a:gd name="connsiteY22" fmla="*/ 1162051 h 1363954"/>
              <a:gd name="connsiteX23" fmla="*/ 571500 w 1652587"/>
              <a:gd name="connsiteY23" fmla="*/ 1214439 h 1363954"/>
              <a:gd name="connsiteX24" fmla="*/ 504825 w 1652587"/>
              <a:gd name="connsiteY24" fmla="*/ 1247776 h 1363954"/>
              <a:gd name="connsiteX25" fmla="*/ 481012 w 1652587"/>
              <a:gd name="connsiteY25" fmla="*/ 1271589 h 1363954"/>
              <a:gd name="connsiteX26" fmla="*/ 428625 w 1652587"/>
              <a:gd name="connsiteY26" fmla="*/ 1309689 h 1363954"/>
              <a:gd name="connsiteX27" fmla="*/ 381000 w 1652587"/>
              <a:gd name="connsiteY27" fmla="*/ 1335883 h 1363954"/>
              <a:gd name="connsiteX28" fmla="*/ 335756 w 1652587"/>
              <a:gd name="connsiteY28" fmla="*/ 1347789 h 1363954"/>
              <a:gd name="connsiteX29" fmla="*/ 257175 w 1652587"/>
              <a:gd name="connsiteY29" fmla="*/ 1362076 h 1363954"/>
              <a:gd name="connsiteX30" fmla="*/ 166687 w 1652587"/>
              <a:gd name="connsiteY30" fmla="*/ 1295401 h 1363954"/>
              <a:gd name="connsiteX31" fmla="*/ 152400 w 1652587"/>
              <a:gd name="connsiteY31" fmla="*/ 1252539 h 1363954"/>
              <a:gd name="connsiteX32" fmla="*/ 109537 w 1652587"/>
              <a:gd name="connsiteY32" fmla="*/ 1176339 h 1363954"/>
              <a:gd name="connsiteX33" fmla="*/ 57150 w 1652587"/>
              <a:gd name="connsiteY33" fmla="*/ 1090614 h 1363954"/>
              <a:gd name="connsiteX34" fmla="*/ 0 w 1652587"/>
              <a:gd name="connsiteY34" fmla="*/ 1052514 h 1363954"/>
              <a:gd name="connsiteX35" fmla="*/ 0 w 1652587"/>
              <a:gd name="connsiteY35" fmla="*/ 1052514 h 1363954"/>
              <a:gd name="connsiteX0" fmla="*/ 1652587 w 1652587"/>
              <a:gd name="connsiteY0" fmla="*/ 0 h 1363954"/>
              <a:gd name="connsiteX1" fmla="*/ 1631155 w 1652587"/>
              <a:gd name="connsiteY1" fmla="*/ 38102 h 1363954"/>
              <a:gd name="connsiteX2" fmla="*/ 1597819 w 1652587"/>
              <a:gd name="connsiteY2" fmla="*/ 64296 h 1363954"/>
              <a:gd name="connsiteX3" fmla="*/ 1571625 w 1652587"/>
              <a:gd name="connsiteY3" fmla="*/ 97632 h 1363954"/>
              <a:gd name="connsiteX4" fmla="*/ 1554956 w 1652587"/>
              <a:gd name="connsiteY4" fmla="*/ 126207 h 1363954"/>
              <a:gd name="connsiteX5" fmla="*/ 1526381 w 1652587"/>
              <a:gd name="connsiteY5" fmla="*/ 169070 h 1363954"/>
              <a:gd name="connsiteX6" fmla="*/ 1481138 w 1652587"/>
              <a:gd name="connsiteY6" fmla="*/ 221457 h 1363954"/>
              <a:gd name="connsiteX7" fmla="*/ 1457325 w 1652587"/>
              <a:gd name="connsiteY7" fmla="*/ 252414 h 1363954"/>
              <a:gd name="connsiteX8" fmla="*/ 1421605 w 1652587"/>
              <a:gd name="connsiteY8" fmla="*/ 307182 h 1363954"/>
              <a:gd name="connsiteX9" fmla="*/ 1383506 w 1652587"/>
              <a:gd name="connsiteY9" fmla="*/ 357189 h 1363954"/>
              <a:gd name="connsiteX10" fmla="*/ 1333500 w 1652587"/>
              <a:gd name="connsiteY10" fmla="*/ 423864 h 1363954"/>
              <a:gd name="connsiteX11" fmla="*/ 1283494 w 1652587"/>
              <a:gd name="connsiteY11" fmla="*/ 502445 h 1363954"/>
              <a:gd name="connsiteX12" fmla="*/ 1247775 w 1652587"/>
              <a:gd name="connsiteY12" fmla="*/ 561976 h 1363954"/>
              <a:gd name="connsiteX13" fmla="*/ 1209675 w 1652587"/>
              <a:gd name="connsiteY13" fmla="*/ 616745 h 1363954"/>
              <a:gd name="connsiteX14" fmla="*/ 1166812 w 1652587"/>
              <a:gd name="connsiteY14" fmla="*/ 671514 h 1363954"/>
              <a:gd name="connsiteX15" fmla="*/ 1114425 w 1652587"/>
              <a:gd name="connsiteY15" fmla="*/ 733426 h 1363954"/>
              <a:gd name="connsiteX16" fmla="*/ 1066800 w 1652587"/>
              <a:gd name="connsiteY16" fmla="*/ 785814 h 1363954"/>
              <a:gd name="connsiteX17" fmla="*/ 990600 w 1652587"/>
              <a:gd name="connsiteY17" fmla="*/ 871539 h 1363954"/>
              <a:gd name="connsiteX18" fmla="*/ 878681 w 1652587"/>
              <a:gd name="connsiteY18" fmla="*/ 973933 h 1363954"/>
              <a:gd name="connsiteX19" fmla="*/ 840581 w 1652587"/>
              <a:gd name="connsiteY19" fmla="*/ 1016793 h 1363954"/>
              <a:gd name="connsiteX20" fmla="*/ 764382 w 1652587"/>
              <a:gd name="connsiteY20" fmla="*/ 1104901 h 1363954"/>
              <a:gd name="connsiteX21" fmla="*/ 711993 w 1652587"/>
              <a:gd name="connsiteY21" fmla="*/ 1135858 h 1363954"/>
              <a:gd name="connsiteX22" fmla="*/ 623887 w 1652587"/>
              <a:gd name="connsiteY22" fmla="*/ 1162051 h 1363954"/>
              <a:gd name="connsiteX23" fmla="*/ 571500 w 1652587"/>
              <a:gd name="connsiteY23" fmla="*/ 1214439 h 1363954"/>
              <a:gd name="connsiteX24" fmla="*/ 504825 w 1652587"/>
              <a:gd name="connsiteY24" fmla="*/ 1247776 h 1363954"/>
              <a:gd name="connsiteX25" fmla="*/ 481012 w 1652587"/>
              <a:gd name="connsiteY25" fmla="*/ 1271589 h 1363954"/>
              <a:gd name="connsiteX26" fmla="*/ 428625 w 1652587"/>
              <a:gd name="connsiteY26" fmla="*/ 1309689 h 1363954"/>
              <a:gd name="connsiteX27" fmla="*/ 381000 w 1652587"/>
              <a:gd name="connsiteY27" fmla="*/ 1335883 h 1363954"/>
              <a:gd name="connsiteX28" fmla="*/ 335756 w 1652587"/>
              <a:gd name="connsiteY28" fmla="*/ 1347789 h 1363954"/>
              <a:gd name="connsiteX29" fmla="*/ 257175 w 1652587"/>
              <a:gd name="connsiteY29" fmla="*/ 1362076 h 1363954"/>
              <a:gd name="connsiteX30" fmla="*/ 166687 w 1652587"/>
              <a:gd name="connsiteY30" fmla="*/ 1295401 h 1363954"/>
              <a:gd name="connsiteX31" fmla="*/ 140494 w 1652587"/>
              <a:gd name="connsiteY31" fmla="*/ 1245395 h 1363954"/>
              <a:gd name="connsiteX32" fmla="*/ 109537 w 1652587"/>
              <a:gd name="connsiteY32" fmla="*/ 1176339 h 1363954"/>
              <a:gd name="connsiteX33" fmla="*/ 57150 w 1652587"/>
              <a:gd name="connsiteY33" fmla="*/ 1090614 h 1363954"/>
              <a:gd name="connsiteX34" fmla="*/ 0 w 1652587"/>
              <a:gd name="connsiteY34" fmla="*/ 1052514 h 1363954"/>
              <a:gd name="connsiteX35" fmla="*/ 0 w 1652587"/>
              <a:gd name="connsiteY35" fmla="*/ 1052514 h 1363954"/>
              <a:gd name="connsiteX0" fmla="*/ 1652587 w 1652587"/>
              <a:gd name="connsiteY0" fmla="*/ 0 h 1363801"/>
              <a:gd name="connsiteX1" fmla="*/ 1631155 w 1652587"/>
              <a:gd name="connsiteY1" fmla="*/ 38102 h 1363801"/>
              <a:gd name="connsiteX2" fmla="*/ 1597819 w 1652587"/>
              <a:gd name="connsiteY2" fmla="*/ 64296 h 1363801"/>
              <a:gd name="connsiteX3" fmla="*/ 1571625 w 1652587"/>
              <a:gd name="connsiteY3" fmla="*/ 97632 h 1363801"/>
              <a:gd name="connsiteX4" fmla="*/ 1554956 w 1652587"/>
              <a:gd name="connsiteY4" fmla="*/ 126207 h 1363801"/>
              <a:gd name="connsiteX5" fmla="*/ 1526381 w 1652587"/>
              <a:gd name="connsiteY5" fmla="*/ 169070 h 1363801"/>
              <a:gd name="connsiteX6" fmla="*/ 1481138 w 1652587"/>
              <a:gd name="connsiteY6" fmla="*/ 221457 h 1363801"/>
              <a:gd name="connsiteX7" fmla="*/ 1457325 w 1652587"/>
              <a:gd name="connsiteY7" fmla="*/ 252414 h 1363801"/>
              <a:gd name="connsiteX8" fmla="*/ 1421605 w 1652587"/>
              <a:gd name="connsiteY8" fmla="*/ 307182 h 1363801"/>
              <a:gd name="connsiteX9" fmla="*/ 1383506 w 1652587"/>
              <a:gd name="connsiteY9" fmla="*/ 357189 h 1363801"/>
              <a:gd name="connsiteX10" fmla="*/ 1333500 w 1652587"/>
              <a:gd name="connsiteY10" fmla="*/ 423864 h 1363801"/>
              <a:gd name="connsiteX11" fmla="*/ 1283494 w 1652587"/>
              <a:gd name="connsiteY11" fmla="*/ 502445 h 1363801"/>
              <a:gd name="connsiteX12" fmla="*/ 1247775 w 1652587"/>
              <a:gd name="connsiteY12" fmla="*/ 561976 h 1363801"/>
              <a:gd name="connsiteX13" fmla="*/ 1209675 w 1652587"/>
              <a:gd name="connsiteY13" fmla="*/ 616745 h 1363801"/>
              <a:gd name="connsiteX14" fmla="*/ 1166812 w 1652587"/>
              <a:gd name="connsiteY14" fmla="*/ 671514 h 1363801"/>
              <a:gd name="connsiteX15" fmla="*/ 1114425 w 1652587"/>
              <a:gd name="connsiteY15" fmla="*/ 733426 h 1363801"/>
              <a:gd name="connsiteX16" fmla="*/ 1066800 w 1652587"/>
              <a:gd name="connsiteY16" fmla="*/ 785814 h 1363801"/>
              <a:gd name="connsiteX17" fmla="*/ 990600 w 1652587"/>
              <a:gd name="connsiteY17" fmla="*/ 871539 h 1363801"/>
              <a:gd name="connsiteX18" fmla="*/ 878681 w 1652587"/>
              <a:gd name="connsiteY18" fmla="*/ 973933 h 1363801"/>
              <a:gd name="connsiteX19" fmla="*/ 840581 w 1652587"/>
              <a:gd name="connsiteY19" fmla="*/ 1016793 h 1363801"/>
              <a:gd name="connsiteX20" fmla="*/ 764382 w 1652587"/>
              <a:gd name="connsiteY20" fmla="*/ 1104901 h 1363801"/>
              <a:gd name="connsiteX21" fmla="*/ 711993 w 1652587"/>
              <a:gd name="connsiteY21" fmla="*/ 1135858 h 1363801"/>
              <a:gd name="connsiteX22" fmla="*/ 623887 w 1652587"/>
              <a:gd name="connsiteY22" fmla="*/ 1162051 h 1363801"/>
              <a:gd name="connsiteX23" fmla="*/ 571500 w 1652587"/>
              <a:gd name="connsiteY23" fmla="*/ 1214439 h 1363801"/>
              <a:gd name="connsiteX24" fmla="*/ 504825 w 1652587"/>
              <a:gd name="connsiteY24" fmla="*/ 1247776 h 1363801"/>
              <a:gd name="connsiteX25" fmla="*/ 481012 w 1652587"/>
              <a:gd name="connsiteY25" fmla="*/ 1271589 h 1363801"/>
              <a:gd name="connsiteX26" fmla="*/ 428625 w 1652587"/>
              <a:gd name="connsiteY26" fmla="*/ 1309689 h 1363801"/>
              <a:gd name="connsiteX27" fmla="*/ 381000 w 1652587"/>
              <a:gd name="connsiteY27" fmla="*/ 1335883 h 1363801"/>
              <a:gd name="connsiteX28" fmla="*/ 335756 w 1652587"/>
              <a:gd name="connsiteY28" fmla="*/ 1347789 h 1363801"/>
              <a:gd name="connsiteX29" fmla="*/ 257175 w 1652587"/>
              <a:gd name="connsiteY29" fmla="*/ 1362076 h 1363801"/>
              <a:gd name="connsiteX30" fmla="*/ 166687 w 1652587"/>
              <a:gd name="connsiteY30" fmla="*/ 1295401 h 1363801"/>
              <a:gd name="connsiteX31" fmla="*/ 140494 w 1652587"/>
              <a:gd name="connsiteY31" fmla="*/ 1245395 h 1363801"/>
              <a:gd name="connsiteX32" fmla="*/ 109537 w 1652587"/>
              <a:gd name="connsiteY32" fmla="*/ 1176339 h 1363801"/>
              <a:gd name="connsiteX33" fmla="*/ 57150 w 1652587"/>
              <a:gd name="connsiteY33" fmla="*/ 1090614 h 1363801"/>
              <a:gd name="connsiteX34" fmla="*/ 0 w 1652587"/>
              <a:gd name="connsiteY34" fmla="*/ 1052514 h 1363801"/>
              <a:gd name="connsiteX35" fmla="*/ 0 w 1652587"/>
              <a:gd name="connsiteY35" fmla="*/ 1052514 h 1363801"/>
              <a:gd name="connsiteX0" fmla="*/ 1652587 w 1652587"/>
              <a:gd name="connsiteY0" fmla="*/ 0 h 1357444"/>
              <a:gd name="connsiteX1" fmla="*/ 1631155 w 1652587"/>
              <a:gd name="connsiteY1" fmla="*/ 38102 h 1357444"/>
              <a:gd name="connsiteX2" fmla="*/ 1597819 w 1652587"/>
              <a:gd name="connsiteY2" fmla="*/ 64296 h 1357444"/>
              <a:gd name="connsiteX3" fmla="*/ 1571625 w 1652587"/>
              <a:gd name="connsiteY3" fmla="*/ 97632 h 1357444"/>
              <a:gd name="connsiteX4" fmla="*/ 1554956 w 1652587"/>
              <a:gd name="connsiteY4" fmla="*/ 126207 h 1357444"/>
              <a:gd name="connsiteX5" fmla="*/ 1526381 w 1652587"/>
              <a:gd name="connsiteY5" fmla="*/ 169070 h 1357444"/>
              <a:gd name="connsiteX6" fmla="*/ 1481138 w 1652587"/>
              <a:gd name="connsiteY6" fmla="*/ 221457 h 1357444"/>
              <a:gd name="connsiteX7" fmla="*/ 1457325 w 1652587"/>
              <a:gd name="connsiteY7" fmla="*/ 252414 h 1357444"/>
              <a:gd name="connsiteX8" fmla="*/ 1421605 w 1652587"/>
              <a:gd name="connsiteY8" fmla="*/ 307182 h 1357444"/>
              <a:gd name="connsiteX9" fmla="*/ 1383506 w 1652587"/>
              <a:gd name="connsiteY9" fmla="*/ 357189 h 1357444"/>
              <a:gd name="connsiteX10" fmla="*/ 1333500 w 1652587"/>
              <a:gd name="connsiteY10" fmla="*/ 423864 h 1357444"/>
              <a:gd name="connsiteX11" fmla="*/ 1283494 w 1652587"/>
              <a:gd name="connsiteY11" fmla="*/ 502445 h 1357444"/>
              <a:gd name="connsiteX12" fmla="*/ 1247775 w 1652587"/>
              <a:gd name="connsiteY12" fmla="*/ 561976 h 1357444"/>
              <a:gd name="connsiteX13" fmla="*/ 1209675 w 1652587"/>
              <a:gd name="connsiteY13" fmla="*/ 616745 h 1357444"/>
              <a:gd name="connsiteX14" fmla="*/ 1166812 w 1652587"/>
              <a:gd name="connsiteY14" fmla="*/ 671514 h 1357444"/>
              <a:gd name="connsiteX15" fmla="*/ 1114425 w 1652587"/>
              <a:gd name="connsiteY15" fmla="*/ 733426 h 1357444"/>
              <a:gd name="connsiteX16" fmla="*/ 1066800 w 1652587"/>
              <a:gd name="connsiteY16" fmla="*/ 785814 h 1357444"/>
              <a:gd name="connsiteX17" fmla="*/ 990600 w 1652587"/>
              <a:gd name="connsiteY17" fmla="*/ 871539 h 1357444"/>
              <a:gd name="connsiteX18" fmla="*/ 878681 w 1652587"/>
              <a:gd name="connsiteY18" fmla="*/ 973933 h 1357444"/>
              <a:gd name="connsiteX19" fmla="*/ 840581 w 1652587"/>
              <a:gd name="connsiteY19" fmla="*/ 1016793 h 1357444"/>
              <a:gd name="connsiteX20" fmla="*/ 764382 w 1652587"/>
              <a:gd name="connsiteY20" fmla="*/ 1104901 h 1357444"/>
              <a:gd name="connsiteX21" fmla="*/ 711993 w 1652587"/>
              <a:gd name="connsiteY21" fmla="*/ 1135858 h 1357444"/>
              <a:gd name="connsiteX22" fmla="*/ 623887 w 1652587"/>
              <a:gd name="connsiteY22" fmla="*/ 1162051 h 1357444"/>
              <a:gd name="connsiteX23" fmla="*/ 571500 w 1652587"/>
              <a:gd name="connsiteY23" fmla="*/ 1214439 h 1357444"/>
              <a:gd name="connsiteX24" fmla="*/ 504825 w 1652587"/>
              <a:gd name="connsiteY24" fmla="*/ 1247776 h 1357444"/>
              <a:gd name="connsiteX25" fmla="*/ 481012 w 1652587"/>
              <a:gd name="connsiteY25" fmla="*/ 1271589 h 1357444"/>
              <a:gd name="connsiteX26" fmla="*/ 428625 w 1652587"/>
              <a:gd name="connsiteY26" fmla="*/ 1309689 h 1357444"/>
              <a:gd name="connsiteX27" fmla="*/ 381000 w 1652587"/>
              <a:gd name="connsiteY27" fmla="*/ 1335883 h 1357444"/>
              <a:gd name="connsiteX28" fmla="*/ 335756 w 1652587"/>
              <a:gd name="connsiteY28" fmla="*/ 1347789 h 1357444"/>
              <a:gd name="connsiteX29" fmla="*/ 235744 w 1652587"/>
              <a:gd name="connsiteY29" fmla="*/ 1354933 h 1357444"/>
              <a:gd name="connsiteX30" fmla="*/ 166687 w 1652587"/>
              <a:gd name="connsiteY30" fmla="*/ 1295401 h 1357444"/>
              <a:gd name="connsiteX31" fmla="*/ 140494 w 1652587"/>
              <a:gd name="connsiteY31" fmla="*/ 1245395 h 1357444"/>
              <a:gd name="connsiteX32" fmla="*/ 109537 w 1652587"/>
              <a:gd name="connsiteY32" fmla="*/ 1176339 h 1357444"/>
              <a:gd name="connsiteX33" fmla="*/ 57150 w 1652587"/>
              <a:gd name="connsiteY33" fmla="*/ 1090614 h 1357444"/>
              <a:gd name="connsiteX34" fmla="*/ 0 w 1652587"/>
              <a:gd name="connsiteY34" fmla="*/ 1052514 h 1357444"/>
              <a:gd name="connsiteX35" fmla="*/ 0 w 1652587"/>
              <a:gd name="connsiteY35" fmla="*/ 1052514 h 1357444"/>
              <a:gd name="connsiteX0" fmla="*/ 1652587 w 1652587"/>
              <a:gd name="connsiteY0" fmla="*/ 0 h 1360579"/>
              <a:gd name="connsiteX1" fmla="*/ 1631155 w 1652587"/>
              <a:gd name="connsiteY1" fmla="*/ 38102 h 1360579"/>
              <a:gd name="connsiteX2" fmla="*/ 1597819 w 1652587"/>
              <a:gd name="connsiteY2" fmla="*/ 64296 h 1360579"/>
              <a:gd name="connsiteX3" fmla="*/ 1571625 w 1652587"/>
              <a:gd name="connsiteY3" fmla="*/ 97632 h 1360579"/>
              <a:gd name="connsiteX4" fmla="*/ 1554956 w 1652587"/>
              <a:gd name="connsiteY4" fmla="*/ 126207 h 1360579"/>
              <a:gd name="connsiteX5" fmla="*/ 1526381 w 1652587"/>
              <a:gd name="connsiteY5" fmla="*/ 169070 h 1360579"/>
              <a:gd name="connsiteX6" fmla="*/ 1481138 w 1652587"/>
              <a:gd name="connsiteY6" fmla="*/ 221457 h 1360579"/>
              <a:gd name="connsiteX7" fmla="*/ 1457325 w 1652587"/>
              <a:gd name="connsiteY7" fmla="*/ 252414 h 1360579"/>
              <a:gd name="connsiteX8" fmla="*/ 1421605 w 1652587"/>
              <a:gd name="connsiteY8" fmla="*/ 307182 h 1360579"/>
              <a:gd name="connsiteX9" fmla="*/ 1383506 w 1652587"/>
              <a:gd name="connsiteY9" fmla="*/ 357189 h 1360579"/>
              <a:gd name="connsiteX10" fmla="*/ 1333500 w 1652587"/>
              <a:gd name="connsiteY10" fmla="*/ 423864 h 1360579"/>
              <a:gd name="connsiteX11" fmla="*/ 1283494 w 1652587"/>
              <a:gd name="connsiteY11" fmla="*/ 502445 h 1360579"/>
              <a:gd name="connsiteX12" fmla="*/ 1247775 w 1652587"/>
              <a:gd name="connsiteY12" fmla="*/ 561976 h 1360579"/>
              <a:gd name="connsiteX13" fmla="*/ 1209675 w 1652587"/>
              <a:gd name="connsiteY13" fmla="*/ 616745 h 1360579"/>
              <a:gd name="connsiteX14" fmla="*/ 1166812 w 1652587"/>
              <a:gd name="connsiteY14" fmla="*/ 671514 h 1360579"/>
              <a:gd name="connsiteX15" fmla="*/ 1114425 w 1652587"/>
              <a:gd name="connsiteY15" fmla="*/ 733426 h 1360579"/>
              <a:gd name="connsiteX16" fmla="*/ 1066800 w 1652587"/>
              <a:gd name="connsiteY16" fmla="*/ 785814 h 1360579"/>
              <a:gd name="connsiteX17" fmla="*/ 990600 w 1652587"/>
              <a:gd name="connsiteY17" fmla="*/ 871539 h 1360579"/>
              <a:gd name="connsiteX18" fmla="*/ 878681 w 1652587"/>
              <a:gd name="connsiteY18" fmla="*/ 973933 h 1360579"/>
              <a:gd name="connsiteX19" fmla="*/ 840581 w 1652587"/>
              <a:gd name="connsiteY19" fmla="*/ 1016793 h 1360579"/>
              <a:gd name="connsiteX20" fmla="*/ 764382 w 1652587"/>
              <a:gd name="connsiteY20" fmla="*/ 1104901 h 1360579"/>
              <a:gd name="connsiteX21" fmla="*/ 711993 w 1652587"/>
              <a:gd name="connsiteY21" fmla="*/ 1135858 h 1360579"/>
              <a:gd name="connsiteX22" fmla="*/ 623887 w 1652587"/>
              <a:gd name="connsiteY22" fmla="*/ 1162051 h 1360579"/>
              <a:gd name="connsiteX23" fmla="*/ 571500 w 1652587"/>
              <a:gd name="connsiteY23" fmla="*/ 1214439 h 1360579"/>
              <a:gd name="connsiteX24" fmla="*/ 504825 w 1652587"/>
              <a:gd name="connsiteY24" fmla="*/ 1247776 h 1360579"/>
              <a:gd name="connsiteX25" fmla="*/ 481012 w 1652587"/>
              <a:gd name="connsiteY25" fmla="*/ 1271589 h 1360579"/>
              <a:gd name="connsiteX26" fmla="*/ 428625 w 1652587"/>
              <a:gd name="connsiteY26" fmla="*/ 1309689 h 1360579"/>
              <a:gd name="connsiteX27" fmla="*/ 381000 w 1652587"/>
              <a:gd name="connsiteY27" fmla="*/ 1335883 h 1360579"/>
              <a:gd name="connsiteX28" fmla="*/ 335756 w 1652587"/>
              <a:gd name="connsiteY28" fmla="*/ 1347789 h 1360579"/>
              <a:gd name="connsiteX29" fmla="*/ 288131 w 1652587"/>
              <a:gd name="connsiteY29" fmla="*/ 1357313 h 1360579"/>
              <a:gd name="connsiteX30" fmla="*/ 235744 w 1652587"/>
              <a:gd name="connsiteY30" fmla="*/ 1354933 h 1360579"/>
              <a:gd name="connsiteX31" fmla="*/ 166687 w 1652587"/>
              <a:gd name="connsiteY31" fmla="*/ 1295401 h 1360579"/>
              <a:gd name="connsiteX32" fmla="*/ 140494 w 1652587"/>
              <a:gd name="connsiteY32" fmla="*/ 1245395 h 1360579"/>
              <a:gd name="connsiteX33" fmla="*/ 109537 w 1652587"/>
              <a:gd name="connsiteY33" fmla="*/ 1176339 h 1360579"/>
              <a:gd name="connsiteX34" fmla="*/ 57150 w 1652587"/>
              <a:gd name="connsiteY34" fmla="*/ 1090614 h 1360579"/>
              <a:gd name="connsiteX35" fmla="*/ 0 w 1652587"/>
              <a:gd name="connsiteY35" fmla="*/ 1052514 h 1360579"/>
              <a:gd name="connsiteX36" fmla="*/ 0 w 1652587"/>
              <a:gd name="connsiteY36" fmla="*/ 1052514 h 1360579"/>
              <a:gd name="connsiteX0" fmla="*/ 1652587 w 1652587"/>
              <a:gd name="connsiteY0" fmla="*/ 0 h 1365102"/>
              <a:gd name="connsiteX1" fmla="*/ 1631155 w 1652587"/>
              <a:gd name="connsiteY1" fmla="*/ 38102 h 1365102"/>
              <a:gd name="connsiteX2" fmla="*/ 1597819 w 1652587"/>
              <a:gd name="connsiteY2" fmla="*/ 64296 h 1365102"/>
              <a:gd name="connsiteX3" fmla="*/ 1571625 w 1652587"/>
              <a:gd name="connsiteY3" fmla="*/ 97632 h 1365102"/>
              <a:gd name="connsiteX4" fmla="*/ 1554956 w 1652587"/>
              <a:gd name="connsiteY4" fmla="*/ 126207 h 1365102"/>
              <a:gd name="connsiteX5" fmla="*/ 1526381 w 1652587"/>
              <a:gd name="connsiteY5" fmla="*/ 169070 h 1365102"/>
              <a:gd name="connsiteX6" fmla="*/ 1481138 w 1652587"/>
              <a:gd name="connsiteY6" fmla="*/ 221457 h 1365102"/>
              <a:gd name="connsiteX7" fmla="*/ 1457325 w 1652587"/>
              <a:gd name="connsiteY7" fmla="*/ 252414 h 1365102"/>
              <a:gd name="connsiteX8" fmla="*/ 1421605 w 1652587"/>
              <a:gd name="connsiteY8" fmla="*/ 307182 h 1365102"/>
              <a:gd name="connsiteX9" fmla="*/ 1383506 w 1652587"/>
              <a:gd name="connsiteY9" fmla="*/ 357189 h 1365102"/>
              <a:gd name="connsiteX10" fmla="*/ 1333500 w 1652587"/>
              <a:gd name="connsiteY10" fmla="*/ 423864 h 1365102"/>
              <a:gd name="connsiteX11" fmla="*/ 1283494 w 1652587"/>
              <a:gd name="connsiteY11" fmla="*/ 502445 h 1365102"/>
              <a:gd name="connsiteX12" fmla="*/ 1247775 w 1652587"/>
              <a:gd name="connsiteY12" fmla="*/ 561976 h 1365102"/>
              <a:gd name="connsiteX13" fmla="*/ 1209675 w 1652587"/>
              <a:gd name="connsiteY13" fmla="*/ 616745 h 1365102"/>
              <a:gd name="connsiteX14" fmla="*/ 1166812 w 1652587"/>
              <a:gd name="connsiteY14" fmla="*/ 671514 h 1365102"/>
              <a:gd name="connsiteX15" fmla="*/ 1114425 w 1652587"/>
              <a:gd name="connsiteY15" fmla="*/ 733426 h 1365102"/>
              <a:gd name="connsiteX16" fmla="*/ 1066800 w 1652587"/>
              <a:gd name="connsiteY16" fmla="*/ 785814 h 1365102"/>
              <a:gd name="connsiteX17" fmla="*/ 990600 w 1652587"/>
              <a:gd name="connsiteY17" fmla="*/ 871539 h 1365102"/>
              <a:gd name="connsiteX18" fmla="*/ 878681 w 1652587"/>
              <a:gd name="connsiteY18" fmla="*/ 973933 h 1365102"/>
              <a:gd name="connsiteX19" fmla="*/ 840581 w 1652587"/>
              <a:gd name="connsiteY19" fmla="*/ 1016793 h 1365102"/>
              <a:gd name="connsiteX20" fmla="*/ 764382 w 1652587"/>
              <a:gd name="connsiteY20" fmla="*/ 1104901 h 1365102"/>
              <a:gd name="connsiteX21" fmla="*/ 711993 w 1652587"/>
              <a:gd name="connsiteY21" fmla="*/ 1135858 h 1365102"/>
              <a:gd name="connsiteX22" fmla="*/ 623887 w 1652587"/>
              <a:gd name="connsiteY22" fmla="*/ 1162051 h 1365102"/>
              <a:gd name="connsiteX23" fmla="*/ 571500 w 1652587"/>
              <a:gd name="connsiteY23" fmla="*/ 1214439 h 1365102"/>
              <a:gd name="connsiteX24" fmla="*/ 504825 w 1652587"/>
              <a:gd name="connsiteY24" fmla="*/ 1247776 h 1365102"/>
              <a:gd name="connsiteX25" fmla="*/ 481012 w 1652587"/>
              <a:gd name="connsiteY25" fmla="*/ 1271589 h 1365102"/>
              <a:gd name="connsiteX26" fmla="*/ 428625 w 1652587"/>
              <a:gd name="connsiteY26" fmla="*/ 1309689 h 1365102"/>
              <a:gd name="connsiteX27" fmla="*/ 381000 w 1652587"/>
              <a:gd name="connsiteY27" fmla="*/ 1335883 h 1365102"/>
              <a:gd name="connsiteX28" fmla="*/ 335756 w 1652587"/>
              <a:gd name="connsiteY28" fmla="*/ 1347789 h 1365102"/>
              <a:gd name="connsiteX29" fmla="*/ 290512 w 1652587"/>
              <a:gd name="connsiteY29" fmla="*/ 1364457 h 1365102"/>
              <a:gd name="connsiteX30" fmla="*/ 235744 w 1652587"/>
              <a:gd name="connsiteY30" fmla="*/ 1354933 h 1365102"/>
              <a:gd name="connsiteX31" fmla="*/ 166687 w 1652587"/>
              <a:gd name="connsiteY31" fmla="*/ 1295401 h 1365102"/>
              <a:gd name="connsiteX32" fmla="*/ 140494 w 1652587"/>
              <a:gd name="connsiteY32" fmla="*/ 1245395 h 1365102"/>
              <a:gd name="connsiteX33" fmla="*/ 109537 w 1652587"/>
              <a:gd name="connsiteY33" fmla="*/ 1176339 h 1365102"/>
              <a:gd name="connsiteX34" fmla="*/ 57150 w 1652587"/>
              <a:gd name="connsiteY34" fmla="*/ 1090614 h 1365102"/>
              <a:gd name="connsiteX35" fmla="*/ 0 w 1652587"/>
              <a:gd name="connsiteY35" fmla="*/ 1052514 h 1365102"/>
              <a:gd name="connsiteX36" fmla="*/ 0 w 1652587"/>
              <a:gd name="connsiteY36" fmla="*/ 1052514 h 1365102"/>
              <a:gd name="connsiteX0" fmla="*/ 1652587 w 1652587"/>
              <a:gd name="connsiteY0" fmla="*/ 0 h 1365102"/>
              <a:gd name="connsiteX1" fmla="*/ 1631155 w 1652587"/>
              <a:gd name="connsiteY1" fmla="*/ 38102 h 1365102"/>
              <a:gd name="connsiteX2" fmla="*/ 1597819 w 1652587"/>
              <a:gd name="connsiteY2" fmla="*/ 64296 h 1365102"/>
              <a:gd name="connsiteX3" fmla="*/ 1571625 w 1652587"/>
              <a:gd name="connsiteY3" fmla="*/ 97632 h 1365102"/>
              <a:gd name="connsiteX4" fmla="*/ 1554956 w 1652587"/>
              <a:gd name="connsiteY4" fmla="*/ 126207 h 1365102"/>
              <a:gd name="connsiteX5" fmla="*/ 1526381 w 1652587"/>
              <a:gd name="connsiteY5" fmla="*/ 169070 h 1365102"/>
              <a:gd name="connsiteX6" fmla="*/ 1481138 w 1652587"/>
              <a:gd name="connsiteY6" fmla="*/ 221457 h 1365102"/>
              <a:gd name="connsiteX7" fmla="*/ 1457325 w 1652587"/>
              <a:gd name="connsiteY7" fmla="*/ 252414 h 1365102"/>
              <a:gd name="connsiteX8" fmla="*/ 1421605 w 1652587"/>
              <a:gd name="connsiteY8" fmla="*/ 307182 h 1365102"/>
              <a:gd name="connsiteX9" fmla="*/ 1383506 w 1652587"/>
              <a:gd name="connsiteY9" fmla="*/ 357189 h 1365102"/>
              <a:gd name="connsiteX10" fmla="*/ 1333500 w 1652587"/>
              <a:gd name="connsiteY10" fmla="*/ 423864 h 1365102"/>
              <a:gd name="connsiteX11" fmla="*/ 1283494 w 1652587"/>
              <a:gd name="connsiteY11" fmla="*/ 502445 h 1365102"/>
              <a:gd name="connsiteX12" fmla="*/ 1247775 w 1652587"/>
              <a:gd name="connsiteY12" fmla="*/ 561976 h 1365102"/>
              <a:gd name="connsiteX13" fmla="*/ 1209675 w 1652587"/>
              <a:gd name="connsiteY13" fmla="*/ 616745 h 1365102"/>
              <a:gd name="connsiteX14" fmla="*/ 1166812 w 1652587"/>
              <a:gd name="connsiteY14" fmla="*/ 671514 h 1365102"/>
              <a:gd name="connsiteX15" fmla="*/ 1114425 w 1652587"/>
              <a:gd name="connsiteY15" fmla="*/ 733426 h 1365102"/>
              <a:gd name="connsiteX16" fmla="*/ 1066800 w 1652587"/>
              <a:gd name="connsiteY16" fmla="*/ 785814 h 1365102"/>
              <a:gd name="connsiteX17" fmla="*/ 990600 w 1652587"/>
              <a:gd name="connsiteY17" fmla="*/ 871539 h 1365102"/>
              <a:gd name="connsiteX18" fmla="*/ 878681 w 1652587"/>
              <a:gd name="connsiteY18" fmla="*/ 973933 h 1365102"/>
              <a:gd name="connsiteX19" fmla="*/ 840581 w 1652587"/>
              <a:gd name="connsiteY19" fmla="*/ 1016793 h 1365102"/>
              <a:gd name="connsiteX20" fmla="*/ 764382 w 1652587"/>
              <a:gd name="connsiteY20" fmla="*/ 1104901 h 1365102"/>
              <a:gd name="connsiteX21" fmla="*/ 711993 w 1652587"/>
              <a:gd name="connsiteY21" fmla="*/ 1135858 h 1365102"/>
              <a:gd name="connsiteX22" fmla="*/ 623887 w 1652587"/>
              <a:gd name="connsiteY22" fmla="*/ 1162051 h 1365102"/>
              <a:gd name="connsiteX23" fmla="*/ 571500 w 1652587"/>
              <a:gd name="connsiteY23" fmla="*/ 1214439 h 1365102"/>
              <a:gd name="connsiteX24" fmla="*/ 504825 w 1652587"/>
              <a:gd name="connsiteY24" fmla="*/ 1247776 h 1365102"/>
              <a:gd name="connsiteX25" fmla="*/ 481012 w 1652587"/>
              <a:gd name="connsiteY25" fmla="*/ 1271589 h 1365102"/>
              <a:gd name="connsiteX26" fmla="*/ 428625 w 1652587"/>
              <a:gd name="connsiteY26" fmla="*/ 1309689 h 1365102"/>
              <a:gd name="connsiteX27" fmla="*/ 381000 w 1652587"/>
              <a:gd name="connsiteY27" fmla="*/ 1335883 h 1365102"/>
              <a:gd name="connsiteX28" fmla="*/ 338138 w 1652587"/>
              <a:gd name="connsiteY28" fmla="*/ 1354933 h 1365102"/>
              <a:gd name="connsiteX29" fmla="*/ 290512 w 1652587"/>
              <a:gd name="connsiteY29" fmla="*/ 1364457 h 1365102"/>
              <a:gd name="connsiteX30" fmla="*/ 235744 w 1652587"/>
              <a:gd name="connsiteY30" fmla="*/ 1354933 h 1365102"/>
              <a:gd name="connsiteX31" fmla="*/ 166687 w 1652587"/>
              <a:gd name="connsiteY31" fmla="*/ 1295401 h 1365102"/>
              <a:gd name="connsiteX32" fmla="*/ 140494 w 1652587"/>
              <a:gd name="connsiteY32" fmla="*/ 1245395 h 1365102"/>
              <a:gd name="connsiteX33" fmla="*/ 109537 w 1652587"/>
              <a:gd name="connsiteY33" fmla="*/ 1176339 h 1365102"/>
              <a:gd name="connsiteX34" fmla="*/ 57150 w 1652587"/>
              <a:gd name="connsiteY34" fmla="*/ 1090614 h 1365102"/>
              <a:gd name="connsiteX35" fmla="*/ 0 w 1652587"/>
              <a:gd name="connsiteY35" fmla="*/ 1052514 h 1365102"/>
              <a:gd name="connsiteX36" fmla="*/ 0 w 1652587"/>
              <a:gd name="connsiteY36" fmla="*/ 1052514 h 1365102"/>
              <a:gd name="connsiteX0" fmla="*/ 1652587 w 1652587"/>
              <a:gd name="connsiteY0" fmla="*/ 0 h 1365102"/>
              <a:gd name="connsiteX1" fmla="*/ 1631155 w 1652587"/>
              <a:gd name="connsiteY1" fmla="*/ 38102 h 1365102"/>
              <a:gd name="connsiteX2" fmla="*/ 1597819 w 1652587"/>
              <a:gd name="connsiteY2" fmla="*/ 64296 h 1365102"/>
              <a:gd name="connsiteX3" fmla="*/ 1571625 w 1652587"/>
              <a:gd name="connsiteY3" fmla="*/ 97632 h 1365102"/>
              <a:gd name="connsiteX4" fmla="*/ 1554956 w 1652587"/>
              <a:gd name="connsiteY4" fmla="*/ 126207 h 1365102"/>
              <a:gd name="connsiteX5" fmla="*/ 1526381 w 1652587"/>
              <a:gd name="connsiteY5" fmla="*/ 169070 h 1365102"/>
              <a:gd name="connsiteX6" fmla="*/ 1481138 w 1652587"/>
              <a:gd name="connsiteY6" fmla="*/ 221457 h 1365102"/>
              <a:gd name="connsiteX7" fmla="*/ 1457325 w 1652587"/>
              <a:gd name="connsiteY7" fmla="*/ 252414 h 1365102"/>
              <a:gd name="connsiteX8" fmla="*/ 1421605 w 1652587"/>
              <a:gd name="connsiteY8" fmla="*/ 307182 h 1365102"/>
              <a:gd name="connsiteX9" fmla="*/ 1383506 w 1652587"/>
              <a:gd name="connsiteY9" fmla="*/ 357189 h 1365102"/>
              <a:gd name="connsiteX10" fmla="*/ 1333500 w 1652587"/>
              <a:gd name="connsiteY10" fmla="*/ 423864 h 1365102"/>
              <a:gd name="connsiteX11" fmla="*/ 1283494 w 1652587"/>
              <a:gd name="connsiteY11" fmla="*/ 502445 h 1365102"/>
              <a:gd name="connsiteX12" fmla="*/ 1247775 w 1652587"/>
              <a:gd name="connsiteY12" fmla="*/ 561976 h 1365102"/>
              <a:gd name="connsiteX13" fmla="*/ 1209675 w 1652587"/>
              <a:gd name="connsiteY13" fmla="*/ 616745 h 1365102"/>
              <a:gd name="connsiteX14" fmla="*/ 1166812 w 1652587"/>
              <a:gd name="connsiteY14" fmla="*/ 671514 h 1365102"/>
              <a:gd name="connsiteX15" fmla="*/ 1114425 w 1652587"/>
              <a:gd name="connsiteY15" fmla="*/ 733426 h 1365102"/>
              <a:gd name="connsiteX16" fmla="*/ 1066800 w 1652587"/>
              <a:gd name="connsiteY16" fmla="*/ 785814 h 1365102"/>
              <a:gd name="connsiteX17" fmla="*/ 990600 w 1652587"/>
              <a:gd name="connsiteY17" fmla="*/ 871539 h 1365102"/>
              <a:gd name="connsiteX18" fmla="*/ 878681 w 1652587"/>
              <a:gd name="connsiteY18" fmla="*/ 973933 h 1365102"/>
              <a:gd name="connsiteX19" fmla="*/ 840581 w 1652587"/>
              <a:gd name="connsiteY19" fmla="*/ 1016793 h 1365102"/>
              <a:gd name="connsiteX20" fmla="*/ 764382 w 1652587"/>
              <a:gd name="connsiteY20" fmla="*/ 1104901 h 1365102"/>
              <a:gd name="connsiteX21" fmla="*/ 711993 w 1652587"/>
              <a:gd name="connsiteY21" fmla="*/ 1135858 h 1365102"/>
              <a:gd name="connsiteX22" fmla="*/ 623887 w 1652587"/>
              <a:gd name="connsiteY22" fmla="*/ 1162051 h 1365102"/>
              <a:gd name="connsiteX23" fmla="*/ 571500 w 1652587"/>
              <a:gd name="connsiteY23" fmla="*/ 1214439 h 1365102"/>
              <a:gd name="connsiteX24" fmla="*/ 504825 w 1652587"/>
              <a:gd name="connsiteY24" fmla="*/ 1247776 h 1365102"/>
              <a:gd name="connsiteX25" fmla="*/ 481012 w 1652587"/>
              <a:gd name="connsiteY25" fmla="*/ 1271589 h 1365102"/>
              <a:gd name="connsiteX26" fmla="*/ 428625 w 1652587"/>
              <a:gd name="connsiteY26" fmla="*/ 1309689 h 1365102"/>
              <a:gd name="connsiteX27" fmla="*/ 381000 w 1652587"/>
              <a:gd name="connsiteY27" fmla="*/ 1335883 h 1365102"/>
              <a:gd name="connsiteX28" fmla="*/ 338138 w 1652587"/>
              <a:gd name="connsiteY28" fmla="*/ 1354933 h 1365102"/>
              <a:gd name="connsiteX29" fmla="*/ 290512 w 1652587"/>
              <a:gd name="connsiteY29" fmla="*/ 1364457 h 1365102"/>
              <a:gd name="connsiteX30" fmla="*/ 235744 w 1652587"/>
              <a:gd name="connsiteY30" fmla="*/ 1354933 h 1365102"/>
              <a:gd name="connsiteX31" fmla="*/ 166687 w 1652587"/>
              <a:gd name="connsiteY31" fmla="*/ 1295401 h 1365102"/>
              <a:gd name="connsiteX32" fmla="*/ 140494 w 1652587"/>
              <a:gd name="connsiteY32" fmla="*/ 1245395 h 1365102"/>
              <a:gd name="connsiteX33" fmla="*/ 109537 w 1652587"/>
              <a:gd name="connsiteY33" fmla="*/ 1176339 h 1365102"/>
              <a:gd name="connsiteX34" fmla="*/ 57150 w 1652587"/>
              <a:gd name="connsiteY34" fmla="*/ 1090614 h 1365102"/>
              <a:gd name="connsiteX35" fmla="*/ 0 w 1652587"/>
              <a:gd name="connsiteY35" fmla="*/ 1052514 h 1365102"/>
              <a:gd name="connsiteX0" fmla="*/ 1595437 w 1595437"/>
              <a:gd name="connsiteY0" fmla="*/ 0 h 1365102"/>
              <a:gd name="connsiteX1" fmla="*/ 1574005 w 1595437"/>
              <a:gd name="connsiteY1" fmla="*/ 38102 h 1365102"/>
              <a:gd name="connsiteX2" fmla="*/ 1540669 w 1595437"/>
              <a:gd name="connsiteY2" fmla="*/ 64296 h 1365102"/>
              <a:gd name="connsiteX3" fmla="*/ 1514475 w 1595437"/>
              <a:gd name="connsiteY3" fmla="*/ 97632 h 1365102"/>
              <a:gd name="connsiteX4" fmla="*/ 1497806 w 1595437"/>
              <a:gd name="connsiteY4" fmla="*/ 126207 h 1365102"/>
              <a:gd name="connsiteX5" fmla="*/ 1469231 w 1595437"/>
              <a:gd name="connsiteY5" fmla="*/ 169070 h 1365102"/>
              <a:gd name="connsiteX6" fmla="*/ 1423988 w 1595437"/>
              <a:gd name="connsiteY6" fmla="*/ 221457 h 1365102"/>
              <a:gd name="connsiteX7" fmla="*/ 1400175 w 1595437"/>
              <a:gd name="connsiteY7" fmla="*/ 252414 h 1365102"/>
              <a:gd name="connsiteX8" fmla="*/ 1364455 w 1595437"/>
              <a:gd name="connsiteY8" fmla="*/ 307182 h 1365102"/>
              <a:gd name="connsiteX9" fmla="*/ 1326356 w 1595437"/>
              <a:gd name="connsiteY9" fmla="*/ 357189 h 1365102"/>
              <a:gd name="connsiteX10" fmla="*/ 1276350 w 1595437"/>
              <a:gd name="connsiteY10" fmla="*/ 423864 h 1365102"/>
              <a:gd name="connsiteX11" fmla="*/ 1226344 w 1595437"/>
              <a:gd name="connsiteY11" fmla="*/ 502445 h 1365102"/>
              <a:gd name="connsiteX12" fmla="*/ 1190625 w 1595437"/>
              <a:gd name="connsiteY12" fmla="*/ 561976 h 1365102"/>
              <a:gd name="connsiteX13" fmla="*/ 1152525 w 1595437"/>
              <a:gd name="connsiteY13" fmla="*/ 616745 h 1365102"/>
              <a:gd name="connsiteX14" fmla="*/ 1109662 w 1595437"/>
              <a:gd name="connsiteY14" fmla="*/ 671514 h 1365102"/>
              <a:gd name="connsiteX15" fmla="*/ 1057275 w 1595437"/>
              <a:gd name="connsiteY15" fmla="*/ 733426 h 1365102"/>
              <a:gd name="connsiteX16" fmla="*/ 1009650 w 1595437"/>
              <a:gd name="connsiteY16" fmla="*/ 785814 h 1365102"/>
              <a:gd name="connsiteX17" fmla="*/ 933450 w 1595437"/>
              <a:gd name="connsiteY17" fmla="*/ 871539 h 1365102"/>
              <a:gd name="connsiteX18" fmla="*/ 821531 w 1595437"/>
              <a:gd name="connsiteY18" fmla="*/ 973933 h 1365102"/>
              <a:gd name="connsiteX19" fmla="*/ 783431 w 1595437"/>
              <a:gd name="connsiteY19" fmla="*/ 1016793 h 1365102"/>
              <a:gd name="connsiteX20" fmla="*/ 707232 w 1595437"/>
              <a:gd name="connsiteY20" fmla="*/ 1104901 h 1365102"/>
              <a:gd name="connsiteX21" fmla="*/ 654843 w 1595437"/>
              <a:gd name="connsiteY21" fmla="*/ 1135858 h 1365102"/>
              <a:gd name="connsiteX22" fmla="*/ 566737 w 1595437"/>
              <a:gd name="connsiteY22" fmla="*/ 1162051 h 1365102"/>
              <a:gd name="connsiteX23" fmla="*/ 514350 w 1595437"/>
              <a:gd name="connsiteY23" fmla="*/ 1214439 h 1365102"/>
              <a:gd name="connsiteX24" fmla="*/ 447675 w 1595437"/>
              <a:gd name="connsiteY24" fmla="*/ 1247776 h 1365102"/>
              <a:gd name="connsiteX25" fmla="*/ 423862 w 1595437"/>
              <a:gd name="connsiteY25" fmla="*/ 1271589 h 1365102"/>
              <a:gd name="connsiteX26" fmla="*/ 371475 w 1595437"/>
              <a:gd name="connsiteY26" fmla="*/ 1309689 h 1365102"/>
              <a:gd name="connsiteX27" fmla="*/ 323850 w 1595437"/>
              <a:gd name="connsiteY27" fmla="*/ 1335883 h 1365102"/>
              <a:gd name="connsiteX28" fmla="*/ 280988 w 1595437"/>
              <a:gd name="connsiteY28" fmla="*/ 1354933 h 1365102"/>
              <a:gd name="connsiteX29" fmla="*/ 233362 w 1595437"/>
              <a:gd name="connsiteY29" fmla="*/ 1364457 h 1365102"/>
              <a:gd name="connsiteX30" fmla="*/ 178594 w 1595437"/>
              <a:gd name="connsiteY30" fmla="*/ 1354933 h 1365102"/>
              <a:gd name="connsiteX31" fmla="*/ 109537 w 1595437"/>
              <a:gd name="connsiteY31" fmla="*/ 1295401 h 1365102"/>
              <a:gd name="connsiteX32" fmla="*/ 83344 w 1595437"/>
              <a:gd name="connsiteY32" fmla="*/ 1245395 h 1365102"/>
              <a:gd name="connsiteX33" fmla="*/ 52387 w 1595437"/>
              <a:gd name="connsiteY33" fmla="*/ 1176339 h 1365102"/>
              <a:gd name="connsiteX34" fmla="*/ 0 w 1595437"/>
              <a:gd name="connsiteY34" fmla="*/ 1090614 h 1365102"/>
              <a:gd name="connsiteX0" fmla="*/ 1595437 w 1595437"/>
              <a:gd name="connsiteY0" fmla="*/ 0 h 1365102"/>
              <a:gd name="connsiteX1" fmla="*/ 1574005 w 1595437"/>
              <a:gd name="connsiteY1" fmla="*/ 38102 h 1365102"/>
              <a:gd name="connsiteX2" fmla="*/ 1540669 w 1595437"/>
              <a:gd name="connsiteY2" fmla="*/ 64296 h 1365102"/>
              <a:gd name="connsiteX3" fmla="*/ 1514475 w 1595437"/>
              <a:gd name="connsiteY3" fmla="*/ 97632 h 1365102"/>
              <a:gd name="connsiteX4" fmla="*/ 1497806 w 1595437"/>
              <a:gd name="connsiteY4" fmla="*/ 126207 h 1365102"/>
              <a:gd name="connsiteX5" fmla="*/ 1469231 w 1595437"/>
              <a:gd name="connsiteY5" fmla="*/ 169070 h 1365102"/>
              <a:gd name="connsiteX6" fmla="*/ 1423988 w 1595437"/>
              <a:gd name="connsiteY6" fmla="*/ 221457 h 1365102"/>
              <a:gd name="connsiteX7" fmla="*/ 1400175 w 1595437"/>
              <a:gd name="connsiteY7" fmla="*/ 252414 h 1365102"/>
              <a:gd name="connsiteX8" fmla="*/ 1364455 w 1595437"/>
              <a:gd name="connsiteY8" fmla="*/ 307182 h 1365102"/>
              <a:gd name="connsiteX9" fmla="*/ 1326356 w 1595437"/>
              <a:gd name="connsiteY9" fmla="*/ 357189 h 1365102"/>
              <a:gd name="connsiteX10" fmla="*/ 1276350 w 1595437"/>
              <a:gd name="connsiteY10" fmla="*/ 423864 h 1365102"/>
              <a:gd name="connsiteX11" fmla="*/ 1226344 w 1595437"/>
              <a:gd name="connsiteY11" fmla="*/ 502445 h 1365102"/>
              <a:gd name="connsiteX12" fmla="*/ 1190625 w 1595437"/>
              <a:gd name="connsiteY12" fmla="*/ 561976 h 1365102"/>
              <a:gd name="connsiteX13" fmla="*/ 1152525 w 1595437"/>
              <a:gd name="connsiteY13" fmla="*/ 616745 h 1365102"/>
              <a:gd name="connsiteX14" fmla="*/ 1109662 w 1595437"/>
              <a:gd name="connsiteY14" fmla="*/ 671514 h 1365102"/>
              <a:gd name="connsiteX15" fmla="*/ 1057275 w 1595437"/>
              <a:gd name="connsiteY15" fmla="*/ 733426 h 1365102"/>
              <a:gd name="connsiteX16" fmla="*/ 1009650 w 1595437"/>
              <a:gd name="connsiteY16" fmla="*/ 785814 h 1365102"/>
              <a:gd name="connsiteX17" fmla="*/ 933450 w 1595437"/>
              <a:gd name="connsiteY17" fmla="*/ 871539 h 1365102"/>
              <a:gd name="connsiteX18" fmla="*/ 821531 w 1595437"/>
              <a:gd name="connsiteY18" fmla="*/ 973933 h 1365102"/>
              <a:gd name="connsiteX19" fmla="*/ 783431 w 1595437"/>
              <a:gd name="connsiteY19" fmla="*/ 1016793 h 1365102"/>
              <a:gd name="connsiteX20" fmla="*/ 707232 w 1595437"/>
              <a:gd name="connsiteY20" fmla="*/ 1104901 h 1365102"/>
              <a:gd name="connsiteX21" fmla="*/ 654843 w 1595437"/>
              <a:gd name="connsiteY21" fmla="*/ 1135858 h 1365102"/>
              <a:gd name="connsiteX22" fmla="*/ 566737 w 1595437"/>
              <a:gd name="connsiteY22" fmla="*/ 1162051 h 1365102"/>
              <a:gd name="connsiteX23" fmla="*/ 514350 w 1595437"/>
              <a:gd name="connsiteY23" fmla="*/ 1214439 h 1365102"/>
              <a:gd name="connsiteX24" fmla="*/ 447675 w 1595437"/>
              <a:gd name="connsiteY24" fmla="*/ 1247776 h 1365102"/>
              <a:gd name="connsiteX25" fmla="*/ 423862 w 1595437"/>
              <a:gd name="connsiteY25" fmla="*/ 1271589 h 1365102"/>
              <a:gd name="connsiteX26" fmla="*/ 371475 w 1595437"/>
              <a:gd name="connsiteY26" fmla="*/ 1309689 h 1365102"/>
              <a:gd name="connsiteX27" fmla="*/ 323850 w 1595437"/>
              <a:gd name="connsiteY27" fmla="*/ 1335883 h 1365102"/>
              <a:gd name="connsiteX28" fmla="*/ 280988 w 1595437"/>
              <a:gd name="connsiteY28" fmla="*/ 1354933 h 1365102"/>
              <a:gd name="connsiteX29" fmla="*/ 233362 w 1595437"/>
              <a:gd name="connsiteY29" fmla="*/ 1364457 h 1365102"/>
              <a:gd name="connsiteX30" fmla="*/ 178594 w 1595437"/>
              <a:gd name="connsiteY30" fmla="*/ 1354933 h 1365102"/>
              <a:gd name="connsiteX31" fmla="*/ 109537 w 1595437"/>
              <a:gd name="connsiteY31" fmla="*/ 1295401 h 1365102"/>
              <a:gd name="connsiteX32" fmla="*/ 85726 w 1595437"/>
              <a:gd name="connsiteY32" fmla="*/ 1264445 h 1365102"/>
              <a:gd name="connsiteX33" fmla="*/ 52387 w 1595437"/>
              <a:gd name="connsiteY33" fmla="*/ 1176339 h 1365102"/>
              <a:gd name="connsiteX34" fmla="*/ 0 w 1595437"/>
              <a:gd name="connsiteY34" fmla="*/ 1090614 h 1365102"/>
              <a:gd name="connsiteX0" fmla="*/ 1595437 w 1595437"/>
              <a:gd name="connsiteY0" fmla="*/ 0 h 1365102"/>
              <a:gd name="connsiteX1" fmla="*/ 1574005 w 1595437"/>
              <a:gd name="connsiteY1" fmla="*/ 38102 h 1365102"/>
              <a:gd name="connsiteX2" fmla="*/ 1540669 w 1595437"/>
              <a:gd name="connsiteY2" fmla="*/ 64296 h 1365102"/>
              <a:gd name="connsiteX3" fmla="*/ 1514475 w 1595437"/>
              <a:gd name="connsiteY3" fmla="*/ 97632 h 1365102"/>
              <a:gd name="connsiteX4" fmla="*/ 1497806 w 1595437"/>
              <a:gd name="connsiteY4" fmla="*/ 126207 h 1365102"/>
              <a:gd name="connsiteX5" fmla="*/ 1469231 w 1595437"/>
              <a:gd name="connsiteY5" fmla="*/ 169070 h 1365102"/>
              <a:gd name="connsiteX6" fmla="*/ 1423988 w 1595437"/>
              <a:gd name="connsiteY6" fmla="*/ 221457 h 1365102"/>
              <a:gd name="connsiteX7" fmla="*/ 1400175 w 1595437"/>
              <a:gd name="connsiteY7" fmla="*/ 252414 h 1365102"/>
              <a:gd name="connsiteX8" fmla="*/ 1364455 w 1595437"/>
              <a:gd name="connsiteY8" fmla="*/ 307182 h 1365102"/>
              <a:gd name="connsiteX9" fmla="*/ 1326356 w 1595437"/>
              <a:gd name="connsiteY9" fmla="*/ 357189 h 1365102"/>
              <a:gd name="connsiteX10" fmla="*/ 1276350 w 1595437"/>
              <a:gd name="connsiteY10" fmla="*/ 423864 h 1365102"/>
              <a:gd name="connsiteX11" fmla="*/ 1226344 w 1595437"/>
              <a:gd name="connsiteY11" fmla="*/ 502445 h 1365102"/>
              <a:gd name="connsiteX12" fmla="*/ 1190625 w 1595437"/>
              <a:gd name="connsiteY12" fmla="*/ 561976 h 1365102"/>
              <a:gd name="connsiteX13" fmla="*/ 1152525 w 1595437"/>
              <a:gd name="connsiteY13" fmla="*/ 616745 h 1365102"/>
              <a:gd name="connsiteX14" fmla="*/ 1109662 w 1595437"/>
              <a:gd name="connsiteY14" fmla="*/ 671514 h 1365102"/>
              <a:gd name="connsiteX15" fmla="*/ 1057275 w 1595437"/>
              <a:gd name="connsiteY15" fmla="*/ 733426 h 1365102"/>
              <a:gd name="connsiteX16" fmla="*/ 1009650 w 1595437"/>
              <a:gd name="connsiteY16" fmla="*/ 785814 h 1365102"/>
              <a:gd name="connsiteX17" fmla="*/ 933450 w 1595437"/>
              <a:gd name="connsiteY17" fmla="*/ 871539 h 1365102"/>
              <a:gd name="connsiteX18" fmla="*/ 821531 w 1595437"/>
              <a:gd name="connsiteY18" fmla="*/ 973933 h 1365102"/>
              <a:gd name="connsiteX19" fmla="*/ 783431 w 1595437"/>
              <a:gd name="connsiteY19" fmla="*/ 1016793 h 1365102"/>
              <a:gd name="connsiteX20" fmla="*/ 707232 w 1595437"/>
              <a:gd name="connsiteY20" fmla="*/ 1104901 h 1365102"/>
              <a:gd name="connsiteX21" fmla="*/ 654843 w 1595437"/>
              <a:gd name="connsiteY21" fmla="*/ 1135858 h 1365102"/>
              <a:gd name="connsiteX22" fmla="*/ 566737 w 1595437"/>
              <a:gd name="connsiteY22" fmla="*/ 1162051 h 1365102"/>
              <a:gd name="connsiteX23" fmla="*/ 514350 w 1595437"/>
              <a:gd name="connsiteY23" fmla="*/ 1214439 h 1365102"/>
              <a:gd name="connsiteX24" fmla="*/ 447675 w 1595437"/>
              <a:gd name="connsiteY24" fmla="*/ 1247776 h 1365102"/>
              <a:gd name="connsiteX25" fmla="*/ 423862 w 1595437"/>
              <a:gd name="connsiteY25" fmla="*/ 1271589 h 1365102"/>
              <a:gd name="connsiteX26" fmla="*/ 371475 w 1595437"/>
              <a:gd name="connsiteY26" fmla="*/ 1309689 h 1365102"/>
              <a:gd name="connsiteX27" fmla="*/ 323850 w 1595437"/>
              <a:gd name="connsiteY27" fmla="*/ 1335883 h 1365102"/>
              <a:gd name="connsiteX28" fmla="*/ 280988 w 1595437"/>
              <a:gd name="connsiteY28" fmla="*/ 1354933 h 1365102"/>
              <a:gd name="connsiteX29" fmla="*/ 233362 w 1595437"/>
              <a:gd name="connsiteY29" fmla="*/ 1364457 h 1365102"/>
              <a:gd name="connsiteX30" fmla="*/ 178594 w 1595437"/>
              <a:gd name="connsiteY30" fmla="*/ 1354933 h 1365102"/>
              <a:gd name="connsiteX31" fmla="*/ 109537 w 1595437"/>
              <a:gd name="connsiteY31" fmla="*/ 1295401 h 1365102"/>
              <a:gd name="connsiteX32" fmla="*/ 85726 w 1595437"/>
              <a:gd name="connsiteY32" fmla="*/ 1264445 h 1365102"/>
              <a:gd name="connsiteX33" fmla="*/ 52387 w 1595437"/>
              <a:gd name="connsiteY33" fmla="*/ 1197770 h 1365102"/>
              <a:gd name="connsiteX34" fmla="*/ 0 w 1595437"/>
              <a:gd name="connsiteY34" fmla="*/ 1090614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54831 w 1583531"/>
              <a:gd name="connsiteY22" fmla="*/ 1162051 h 1365102"/>
              <a:gd name="connsiteX23" fmla="*/ 502444 w 1583531"/>
              <a:gd name="connsiteY23" fmla="*/ 1214439 h 1365102"/>
              <a:gd name="connsiteX24" fmla="*/ 435769 w 1583531"/>
              <a:gd name="connsiteY24" fmla="*/ 1247776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54831 w 1583531"/>
              <a:gd name="connsiteY22" fmla="*/ 1162051 h 1365102"/>
              <a:gd name="connsiteX23" fmla="*/ 502444 w 1583531"/>
              <a:gd name="connsiteY23" fmla="*/ 1214439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64356 w 1583531"/>
              <a:gd name="connsiteY22" fmla="*/ 1173958 h 1365102"/>
              <a:gd name="connsiteX23" fmla="*/ 502444 w 1583531"/>
              <a:gd name="connsiteY23" fmla="*/ 1214439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64356 w 1583531"/>
              <a:gd name="connsiteY22" fmla="*/ 1173958 h 1365102"/>
              <a:gd name="connsiteX23" fmla="*/ 502444 w 1583531"/>
              <a:gd name="connsiteY23" fmla="*/ 1202533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7700 w 1583531"/>
              <a:gd name="connsiteY21" fmla="*/ 1143002 h 1365102"/>
              <a:gd name="connsiteX22" fmla="*/ 564356 w 1583531"/>
              <a:gd name="connsiteY22" fmla="*/ 1173958 h 1365102"/>
              <a:gd name="connsiteX23" fmla="*/ 502444 w 1583531"/>
              <a:gd name="connsiteY23" fmla="*/ 1202533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721519 w 1583531"/>
              <a:gd name="connsiteY20" fmla="*/ 1085851 h 1365102"/>
              <a:gd name="connsiteX21" fmla="*/ 647700 w 1583531"/>
              <a:gd name="connsiteY21" fmla="*/ 1143002 h 1365102"/>
              <a:gd name="connsiteX22" fmla="*/ 564356 w 1583531"/>
              <a:gd name="connsiteY22" fmla="*/ 1173958 h 1365102"/>
              <a:gd name="connsiteX23" fmla="*/ 502444 w 1583531"/>
              <a:gd name="connsiteY23" fmla="*/ 1202533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83531" h="1365102">
                <a:moveTo>
                  <a:pt x="1583531" y="0"/>
                </a:moveTo>
                <a:cubicBezTo>
                  <a:pt x="1574006" y="15876"/>
                  <a:pt x="1571227" y="27386"/>
                  <a:pt x="1562099" y="38102"/>
                </a:cubicBezTo>
                <a:cubicBezTo>
                  <a:pt x="1552971" y="48818"/>
                  <a:pt x="1536304" y="55565"/>
                  <a:pt x="1528763" y="64296"/>
                </a:cubicBezTo>
                <a:lnTo>
                  <a:pt x="1502569" y="97632"/>
                </a:lnTo>
                <a:cubicBezTo>
                  <a:pt x="1502569" y="100013"/>
                  <a:pt x="1485900" y="123826"/>
                  <a:pt x="1485900" y="126207"/>
                </a:cubicBezTo>
                <a:lnTo>
                  <a:pt x="1457325" y="169070"/>
                </a:lnTo>
                <a:lnTo>
                  <a:pt x="1412082" y="221457"/>
                </a:lnTo>
                <a:cubicBezTo>
                  <a:pt x="1411288" y="223838"/>
                  <a:pt x="1389063" y="250033"/>
                  <a:pt x="1388269" y="252414"/>
                </a:cubicBezTo>
                <a:lnTo>
                  <a:pt x="1352549" y="307182"/>
                </a:lnTo>
                <a:lnTo>
                  <a:pt x="1314450" y="357189"/>
                </a:lnTo>
                <a:lnTo>
                  <a:pt x="1264444" y="423864"/>
                </a:lnTo>
                <a:lnTo>
                  <a:pt x="1214438" y="502445"/>
                </a:lnTo>
                <a:lnTo>
                  <a:pt x="1178719" y="561976"/>
                </a:lnTo>
                <a:lnTo>
                  <a:pt x="1140619" y="616745"/>
                </a:lnTo>
                <a:lnTo>
                  <a:pt x="1097756" y="671514"/>
                </a:lnTo>
                <a:lnTo>
                  <a:pt x="1045369" y="733426"/>
                </a:lnTo>
                <a:lnTo>
                  <a:pt x="997744" y="785814"/>
                </a:lnTo>
                <a:lnTo>
                  <a:pt x="921544" y="871539"/>
                </a:lnTo>
                <a:lnTo>
                  <a:pt x="809625" y="973933"/>
                </a:lnTo>
                <a:cubicBezTo>
                  <a:pt x="784622" y="998142"/>
                  <a:pt x="790575" y="994965"/>
                  <a:pt x="771525" y="1016793"/>
                </a:cubicBezTo>
                <a:cubicBezTo>
                  <a:pt x="752475" y="1038621"/>
                  <a:pt x="742950" y="1066007"/>
                  <a:pt x="721519" y="1085851"/>
                </a:cubicBezTo>
                <a:cubicBezTo>
                  <a:pt x="710406" y="1098551"/>
                  <a:pt x="682626" y="1127921"/>
                  <a:pt x="647700" y="1143002"/>
                </a:cubicBezTo>
                <a:lnTo>
                  <a:pt x="564356" y="1173958"/>
                </a:lnTo>
                <a:lnTo>
                  <a:pt x="502444" y="1202533"/>
                </a:lnTo>
                <a:lnTo>
                  <a:pt x="447675" y="1235870"/>
                </a:lnTo>
                <a:lnTo>
                  <a:pt x="411956" y="1271589"/>
                </a:lnTo>
                <a:lnTo>
                  <a:pt x="359569" y="1309689"/>
                </a:lnTo>
                <a:lnTo>
                  <a:pt x="311944" y="1335883"/>
                </a:lnTo>
                <a:lnTo>
                  <a:pt x="269082" y="1354933"/>
                </a:lnTo>
                <a:cubicBezTo>
                  <a:pt x="253604" y="1358505"/>
                  <a:pt x="238125" y="1363266"/>
                  <a:pt x="221456" y="1364457"/>
                </a:cubicBezTo>
                <a:cubicBezTo>
                  <a:pt x="204787" y="1365648"/>
                  <a:pt x="187325" y="1366442"/>
                  <a:pt x="166688" y="1354933"/>
                </a:cubicBezTo>
                <a:cubicBezTo>
                  <a:pt x="146051" y="1343424"/>
                  <a:pt x="115093" y="1313657"/>
                  <a:pt x="97631" y="1295401"/>
                </a:cubicBezTo>
                <a:lnTo>
                  <a:pt x="73820" y="1264445"/>
                </a:lnTo>
                <a:lnTo>
                  <a:pt x="40481" y="1197770"/>
                </a:lnTo>
                <a:lnTo>
                  <a:pt x="0" y="1135858"/>
                </a:lnTo>
              </a:path>
            </a:pathLst>
          </a:custGeom>
          <a:noFill/>
          <a:ln w="254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57700" rtl="0" eaLnBrk="1" latinLnBrk="0" hangingPunct="1">
              <a:defRPr kumimoji="1" sz="1900" kern="1200">
                <a:solidFill>
                  <a:schemeClr val="lt1"/>
                </a:solidFill>
                <a:latin typeface="+mn-lt"/>
                <a:ea typeface="+mn-ea"/>
                <a:cs typeface="+mn-cs"/>
              </a:defRPr>
            </a:lvl1pPr>
            <a:lvl2pPr marL="478850" algn="l" defTabSz="957700" rtl="0" eaLnBrk="1" latinLnBrk="0" hangingPunct="1">
              <a:defRPr kumimoji="1" sz="1900" kern="1200">
                <a:solidFill>
                  <a:schemeClr val="lt1"/>
                </a:solidFill>
                <a:latin typeface="+mn-lt"/>
                <a:ea typeface="+mn-ea"/>
                <a:cs typeface="+mn-cs"/>
              </a:defRPr>
            </a:lvl2pPr>
            <a:lvl3pPr marL="957700" algn="l" defTabSz="957700" rtl="0" eaLnBrk="1" latinLnBrk="0" hangingPunct="1">
              <a:defRPr kumimoji="1" sz="1900" kern="1200">
                <a:solidFill>
                  <a:schemeClr val="lt1"/>
                </a:solidFill>
                <a:latin typeface="+mn-lt"/>
                <a:ea typeface="+mn-ea"/>
                <a:cs typeface="+mn-cs"/>
              </a:defRPr>
            </a:lvl3pPr>
            <a:lvl4pPr marL="1436551" algn="l" defTabSz="957700" rtl="0" eaLnBrk="1" latinLnBrk="0" hangingPunct="1">
              <a:defRPr kumimoji="1" sz="1900" kern="1200">
                <a:solidFill>
                  <a:schemeClr val="lt1"/>
                </a:solidFill>
                <a:latin typeface="+mn-lt"/>
                <a:ea typeface="+mn-ea"/>
                <a:cs typeface="+mn-cs"/>
              </a:defRPr>
            </a:lvl4pPr>
            <a:lvl5pPr marL="1915402" algn="l" defTabSz="957700" rtl="0" eaLnBrk="1" latinLnBrk="0" hangingPunct="1">
              <a:defRPr kumimoji="1" sz="1900" kern="1200">
                <a:solidFill>
                  <a:schemeClr val="lt1"/>
                </a:solidFill>
                <a:latin typeface="+mn-lt"/>
                <a:ea typeface="+mn-ea"/>
                <a:cs typeface="+mn-cs"/>
              </a:defRPr>
            </a:lvl5pPr>
            <a:lvl6pPr marL="2394252" algn="l" defTabSz="957700" rtl="0" eaLnBrk="1" latinLnBrk="0" hangingPunct="1">
              <a:defRPr kumimoji="1" sz="1900" kern="1200">
                <a:solidFill>
                  <a:schemeClr val="lt1"/>
                </a:solidFill>
                <a:latin typeface="+mn-lt"/>
                <a:ea typeface="+mn-ea"/>
                <a:cs typeface="+mn-cs"/>
              </a:defRPr>
            </a:lvl6pPr>
            <a:lvl7pPr marL="2873102" algn="l" defTabSz="957700" rtl="0" eaLnBrk="1" latinLnBrk="0" hangingPunct="1">
              <a:defRPr kumimoji="1" sz="1900" kern="1200">
                <a:solidFill>
                  <a:schemeClr val="lt1"/>
                </a:solidFill>
                <a:latin typeface="+mn-lt"/>
                <a:ea typeface="+mn-ea"/>
                <a:cs typeface="+mn-cs"/>
              </a:defRPr>
            </a:lvl7pPr>
            <a:lvl8pPr marL="3351952" algn="l" defTabSz="957700" rtl="0" eaLnBrk="1" latinLnBrk="0" hangingPunct="1">
              <a:defRPr kumimoji="1" sz="1900" kern="1200">
                <a:solidFill>
                  <a:schemeClr val="lt1"/>
                </a:solidFill>
                <a:latin typeface="+mn-lt"/>
                <a:ea typeface="+mn-ea"/>
                <a:cs typeface="+mn-cs"/>
              </a:defRPr>
            </a:lvl8pPr>
            <a:lvl9pPr marL="3830803" algn="l" defTabSz="957700" rtl="0" eaLnBrk="1" latinLnBrk="0" hangingPunct="1">
              <a:defRPr kumimoji="1" sz="1900" kern="1200">
                <a:solidFill>
                  <a:schemeClr val="lt1"/>
                </a:solidFill>
                <a:latin typeface="+mn-lt"/>
                <a:ea typeface="+mn-ea"/>
                <a:cs typeface="+mn-cs"/>
              </a:defRPr>
            </a:lvl9pPr>
          </a:lstStyle>
          <a:p>
            <a:pPr algn="ctr"/>
            <a:endParaRPr kumimoji="1" lang="ja-JP" altLang="en-US"/>
          </a:p>
        </p:txBody>
      </p:sp>
      <p:sp>
        <p:nvSpPr>
          <p:cNvPr id="9" name="線吹き出し 1 8"/>
          <p:cNvSpPr/>
          <p:nvPr/>
        </p:nvSpPr>
        <p:spPr>
          <a:xfrm>
            <a:off x="6079971" y="1052736"/>
            <a:ext cx="1167953" cy="178717"/>
          </a:xfrm>
          <a:prstGeom prst="callout1">
            <a:avLst>
              <a:gd name="adj1" fmla="val 110641"/>
              <a:gd name="adj2" fmla="val 36679"/>
              <a:gd name="adj3" fmla="val 434467"/>
              <a:gd name="adj4" fmla="val 50750"/>
            </a:avLst>
          </a:prstGeom>
          <a:solidFill>
            <a:schemeClr val="bg1">
              <a:alpha val="80000"/>
            </a:schemeClr>
          </a:solidFill>
          <a:ln w="12700">
            <a:solidFill>
              <a:srgbClr val="002060"/>
            </a:solidFill>
            <a:tailEnd type="none"/>
          </a:ln>
        </p:spPr>
        <p:style>
          <a:lnRef idx="2">
            <a:schemeClr val="accent2"/>
          </a:lnRef>
          <a:fillRef idx="1">
            <a:schemeClr val="lt1"/>
          </a:fillRef>
          <a:effectRef idx="0">
            <a:schemeClr val="accent2"/>
          </a:effectRef>
          <a:fontRef idx="minor">
            <a:schemeClr val="dk1"/>
          </a:fontRef>
        </p:style>
        <p:txBody>
          <a:bodyPr lIns="36000" rIns="36000" rtlCol="0" anchor="ctr"/>
          <a:lstStyle>
            <a:defPPr>
              <a:defRPr lang="ja-JP"/>
            </a:defPPr>
            <a:lvl1pPr marL="0" algn="l" defTabSz="957700" rtl="0" eaLnBrk="1" latinLnBrk="0" hangingPunct="1">
              <a:defRPr kumimoji="1" sz="1900" kern="1200">
                <a:solidFill>
                  <a:schemeClr val="dk1"/>
                </a:solidFill>
                <a:latin typeface="+mn-lt"/>
                <a:ea typeface="+mn-ea"/>
                <a:cs typeface="+mn-cs"/>
              </a:defRPr>
            </a:lvl1pPr>
            <a:lvl2pPr marL="478850" algn="l" defTabSz="957700" rtl="0" eaLnBrk="1" latinLnBrk="0" hangingPunct="1">
              <a:defRPr kumimoji="1" sz="1900" kern="1200">
                <a:solidFill>
                  <a:schemeClr val="dk1"/>
                </a:solidFill>
                <a:latin typeface="+mn-lt"/>
                <a:ea typeface="+mn-ea"/>
                <a:cs typeface="+mn-cs"/>
              </a:defRPr>
            </a:lvl2pPr>
            <a:lvl3pPr marL="957700" algn="l" defTabSz="957700" rtl="0" eaLnBrk="1" latinLnBrk="0" hangingPunct="1">
              <a:defRPr kumimoji="1" sz="1900" kern="1200">
                <a:solidFill>
                  <a:schemeClr val="dk1"/>
                </a:solidFill>
                <a:latin typeface="+mn-lt"/>
                <a:ea typeface="+mn-ea"/>
                <a:cs typeface="+mn-cs"/>
              </a:defRPr>
            </a:lvl3pPr>
            <a:lvl4pPr marL="1436551" algn="l" defTabSz="957700" rtl="0" eaLnBrk="1" latinLnBrk="0" hangingPunct="1">
              <a:defRPr kumimoji="1" sz="1900" kern="1200">
                <a:solidFill>
                  <a:schemeClr val="dk1"/>
                </a:solidFill>
                <a:latin typeface="+mn-lt"/>
                <a:ea typeface="+mn-ea"/>
                <a:cs typeface="+mn-cs"/>
              </a:defRPr>
            </a:lvl4pPr>
            <a:lvl5pPr marL="1915402" algn="l" defTabSz="957700" rtl="0" eaLnBrk="1" latinLnBrk="0" hangingPunct="1">
              <a:defRPr kumimoji="1" sz="1900" kern="1200">
                <a:solidFill>
                  <a:schemeClr val="dk1"/>
                </a:solidFill>
                <a:latin typeface="+mn-lt"/>
                <a:ea typeface="+mn-ea"/>
                <a:cs typeface="+mn-cs"/>
              </a:defRPr>
            </a:lvl5pPr>
            <a:lvl6pPr marL="2394252" algn="l" defTabSz="957700" rtl="0" eaLnBrk="1" latinLnBrk="0" hangingPunct="1">
              <a:defRPr kumimoji="1" sz="1900" kern="1200">
                <a:solidFill>
                  <a:schemeClr val="dk1"/>
                </a:solidFill>
                <a:latin typeface="+mn-lt"/>
                <a:ea typeface="+mn-ea"/>
                <a:cs typeface="+mn-cs"/>
              </a:defRPr>
            </a:lvl6pPr>
            <a:lvl7pPr marL="2873102" algn="l" defTabSz="957700" rtl="0" eaLnBrk="1" latinLnBrk="0" hangingPunct="1">
              <a:defRPr kumimoji="1" sz="1900" kern="1200">
                <a:solidFill>
                  <a:schemeClr val="dk1"/>
                </a:solidFill>
                <a:latin typeface="+mn-lt"/>
                <a:ea typeface="+mn-ea"/>
                <a:cs typeface="+mn-cs"/>
              </a:defRPr>
            </a:lvl7pPr>
            <a:lvl8pPr marL="3351952" algn="l" defTabSz="957700" rtl="0" eaLnBrk="1" latinLnBrk="0" hangingPunct="1">
              <a:defRPr kumimoji="1" sz="1900" kern="1200">
                <a:solidFill>
                  <a:schemeClr val="dk1"/>
                </a:solidFill>
                <a:latin typeface="+mn-lt"/>
                <a:ea typeface="+mn-ea"/>
                <a:cs typeface="+mn-cs"/>
              </a:defRPr>
            </a:lvl8pPr>
            <a:lvl9pPr marL="3830803" algn="l" defTabSz="957700" rtl="0" eaLnBrk="1" latinLnBrk="0" hangingPunct="1">
              <a:defRPr kumimoji="1" sz="1900" kern="1200">
                <a:solidFill>
                  <a:schemeClr val="dk1"/>
                </a:solidFill>
                <a:latin typeface="+mn-lt"/>
                <a:ea typeface="+mn-ea"/>
                <a:cs typeface="+mn-cs"/>
              </a:defRPr>
            </a:lvl9pPr>
          </a:lstStyle>
          <a:p>
            <a:pPr marL="266700" indent="-266700"/>
            <a:r>
              <a:rPr lang="ja-JP" altLang="en-US" sz="1000" b="1" dirty="0" smtClean="0"/>
              <a:t>新名神高速道路</a:t>
            </a:r>
            <a:endParaRPr kumimoji="1" lang="ja-JP" altLang="en-US" sz="1000" b="1" dirty="0"/>
          </a:p>
        </p:txBody>
      </p:sp>
      <p:sp>
        <p:nvSpPr>
          <p:cNvPr id="10" name="線吹き出し 1 9"/>
          <p:cNvSpPr/>
          <p:nvPr/>
        </p:nvSpPr>
        <p:spPr>
          <a:xfrm>
            <a:off x="4968277" y="2258927"/>
            <a:ext cx="1032518" cy="178717"/>
          </a:xfrm>
          <a:prstGeom prst="callout1">
            <a:avLst>
              <a:gd name="adj1" fmla="val 50838"/>
              <a:gd name="adj2" fmla="val 93640"/>
              <a:gd name="adj3" fmla="val 109808"/>
              <a:gd name="adj4" fmla="val 145638"/>
            </a:avLst>
          </a:prstGeom>
          <a:solidFill>
            <a:schemeClr val="bg1">
              <a:alpha val="80000"/>
            </a:schemeClr>
          </a:solidFill>
          <a:ln w="12700">
            <a:solidFill>
              <a:srgbClr val="002060"/>
            </a:solidFill>
            <a:tailEnd type="none"/>
          </a:ln>
        </p:spPr>
        <p:style>
          <a:lnRef idx="2">
            <a:schemeClr val="accent2"/>
          </a:lnRef>
          <a:fillRef idx="1">
            <a:schemeClr val="lt1"/>
          </a:fillRef>
          <a:effectRef idx="0">
            <a:schemeClr val="accent2"/>
          </a:effectRef>
          <a:fontRef idx="minor">
            <a:schemeClr val="dk1"/>
          </a:fontRef>
        </p:style>
        <p:txBody>
          <a:bodyPr lIns="36000" rIns="36000" rtlCol="0" anchor="ctr"/>
          <a:lstStyle>
            <a:defPPr>
              <a:defRPr lang="ja-JP"/>
            </a:defPPr>
            <a:lvl1pPr marL="0" algn="l" defTabSz="957700" rtl="0" eaLnBrk="1" latinLnBrk="0" hangingPunct="1">
              <a:defRPr kumimoji="1" sz="1900" kern="1200">
                <a:solidFill>
                  <a:schemeClr val="dk1"/>
                </a:solidFill>
                <a:latin typeface="+mn-lt"/>
                <a:ea typeface="+mn-ea"/>
                <a:cs typeface="+mn-cs"/>
              </a:defRPr>
            </a:lvl1pPr>
            <a:lvl2pPr marL="478850" algn="l" defTabSz="957700" rtl="0" eaLnBrk="1" latinLnBrk="0" hangingPunct="1">
              <a:defRPr kumimoji="1" sz="1900" kern="1200">
                <a:solidFill>
                  <a:schemeClr val="dk1"/>
                </a:solidFill>
                <a:latin typeface="+mn-lt"/>
                <a:ea typeface="+mn-ea"/>
                <a:cs typeface="+mn-cs"/>
              </a:defRPr>
            </a:lvl2pPr>
            <a:lvl3pPr marL="957700" algn="l" defTabSz="957700" rtl="0" eaLnBrk="1" latinLnBrk="0" hangingPunct="1">
              <a:defRPr kumimoji="1" sz="1900" kern="1200">
                <a:solidFill>
                  <a:schemeClr val="dk1"/>
                </a:solidFill>
                <a:latin typeface="+mn-lt"/>
                <a:ea typeface="+mn-ea"/>
                <a:cs typeface="+mn-cs"/>
              </a:defRPr>
            </a:lvl3pPr>
            <a:lvl4pPr marL="1436551" algn="l" defTabSz="957700" rtl="0" eaLnBrk="1" latinLnBrk="0" hangingPunct="1">
              <a:defRPr kumimoji="1" sz="1900" kern="1200">
                <a:solidFill>
                  <a:schemeClr val="dk1"/>
                </a:solidFill>
                <a:latin typeface="+mn-lt"/>
                <a:ea typeface="+mn-ea"/>
                <a:cs typeface="+mn-cs"/>
              </a:defRPr>
            </a:lvl4pPr>
            <a:lvl5pPr marL="1915402" algn="l" defTabSz="957700" rtl="0" eaLnBrk="1" latinLnBrk="0" hangingPunct="1">
              <a:defRPr kumimoji="1" sz="1900" kern="1200">
                <a:solidFill>
                  <a:schemeClr val="dk1"/>
                </a:solidFill>
                <a:latin typeface="+mn-lt"/>
                <a:ea typeface="+mn-ea"/>
                <a:cs typeface="+mn-cs"/>
              </a:defRPr>
            </a:lvl5pPr>
            <a:lvl6pPr marL="2394252" algn="l" defTabSz="957700" rtl="0" eaLnBrk="1" latinLnBrk="0" hangingPunct="1">
              <a:defRPr kumimoji="1" sz="1900" kern="1200">
                <a:solidFill>
                  <a:schemeClr val="dk1"/>
                </a:solidFill>
                <a:latin typeface="+mn-lt"/>
                <a:ea typeface="+mn-ea"/>
                <a:cs typeface="+mn-cs"/>
              </a:defRPr>
            </a:lvl6pPr>
            <a:lvl7pPr marL="2873102" algn="l" defTabSz="957700" rtl="0" eaLnBrk="1" latinLnBrk="0" hangingPunct="1">
              <a:defRPr kumimoji="1" sz="1900" kern="1200">
                <a:solidFill>
                  <a:schemeClr val="dk1"/>
                </a:solidFill>
                <a:latin typeface="+mn-lt"/>
                <a:ea typeface="+mn-ea"/>
                <a:cs typeface="+mn-cs"/>
              </a:defRPr>
            </a:lvl7pPr>
            <a:lvl8pPr marL="3351952" algn="l" defTabSz="957700" rtl="0" eaLnBrk="1" latinLnBrk="0" hangingPunct="1">
              <a:defRPr kumimoji="1" sz="1900" kern="1200">
                <a:solidFill>
                  <a:schemeClr val="dk1"/>
                </a:solidFill>
                <a:latin typeface="+mn-lt"/>
                <a:ea typeface="+mn-ea"/>
                <a:cs typeface="+mn-cs"/>
              </a:defRPr>
            </a:lvl8pPr>
            <a:lvl9pPr marL="3830803" algn="l" defTabSz="957700" rtl="0" eaLnBrk="1" latinLnBrk="0" hangingPunct="1">
              <a:defRPr kumimoji="1" sz="1900" kern="1200">
                <a:solidFill>
                  <a:schemeClr val="dk1"/>
                </a:solidFill>
                <a:latin typeface="+mn-lt"/>
                <a:ea typeface="+mn-ea"/>
                <a:cs typeface="+mn-cs"/>
              </a:defRPr>
            </a:lvl9pPr>
          </a:lstStyle>
          <a:p>
            <a:pPr marL="266700" indent="-266700"/>
            <a:r>
              <a:rPr lang="ja-JP" altLang="en-US" sz="1050" b="1" dirty="0" smtClean="0"/>
              <a:t>名神高速道路</a:t>
            </a:r>
            <a:endParaRPr kumimoji="1" lang="ja-JP" altLang="en-US" sz="1050" b="1" dirty="0"/>
          </a:p>
        </p:txBody>
      </p:sp>
      <p:sp>
        <p:nvSpPr>
          <p:cNvPr id="11" name="線吹き出し 1 10"/>
          <p:cNvSpPr/>
          <p:nvPr/>
        </p:nvSpPr>
        <p:spPr>
          <a:xfrm>
            <a:off x="7434464" y="2664874"/>
            <a:ext cx="590785" cy="178717"/>
          </a:xfrm>
          <a:prstGeom prst="callout1">
            <a:avLst>
              <a:gd name="adj1" fmla="val 50838"/>
              <a:gd name="adj2" fmla="val 2109"/>
              <a:gd name="adj3" fmla="val -37673"/>
              <a:gd name="adj4" fmla="val -90549"/>
            </a:avLst>
          </a:prstGeom>
          <a:solidFill>
            <a:schemeClr val="bg1">
              <a:alpha val="80000"/>
            </a:schemeClr>
          </a:solidFill>
          <a:ln w="12700">
            <a:solidFill>
              <a:srgbClr val="002060"/>
            </a:solidFill>
            <a:tailEnd type="none"/>
          </a:ln>
        </p:spPr>
        <p:style>
          <a:lnRef idx="2">
            <a:schemeClr val="accent2"/>
          </a:lnRef>
          <a:fillRef idx="1">
            <a:schemeClr val="lt1"/>
          </a:fillRef>
          <a:effectRef idx="0">
            <a:schemeClr val="accent2"/>
          </a:effectRef>
          <a:fontRef idx="minor">
            <a:schemeClr val="dk1"/>
          </a:fontRef>
        </p:style>
        <p:txBody>
          <a:bodyPr lIns="36000" rIns="36000" rtlCol="0" anchor="ctr"/>
          <a:lstStyle>
            <a:defPPr>
              <a:defRPr lang="ja-JP"/>
            </a:defPPr>
            <a:lvl1pPr marL="0" algn="l" defTabSz="957700" rtl="0" eaLnBrk="1" latinLnBrk="0" hangingPunct="1">
              <a:defRPr kumimoji="1" sz="1900" kern="1200">
                <a:solidFill>
                  <a:schemeClr val="dk1"/>
                </a:solidFill>
                <a:latin typeface="+mn-lt"/>
                <a:ea typeface="+mn-ea"/>
                <a:cs typeface="+mn-cs"/>
              </a:defRPr>
            </a:lvl1pPr>
            <a:lvl2pPr marL="478850" algn="l" defTabSz="957700" rtl="0" eaLnBrk="1" latinLnBrk="0" hangingPunct="1">
              <a:defRPr kumimoji="1" sz="1900" kern="1200">
                <a:solidFill>
                  <a:schemeClr val="dk1"/>
                </a:solidFill>
                <a:latin typeface="+mn-lt"/>
                <a:ea typeface="+mn-ea"/>
                <a:cs typeface="+mn-cs"/>
              </a:defRPr>
            </a:lvl2pPr>
            <a:lvl3pPr marL="957700" algn="l" defTabSz="957700" rtl="0" eaLnBrk="1" latinLnBrk="0" hangingPunct="1">
              <a:defRPr kumimoji="1" sz="1900" kern="1200">
                <a:solidFill>
                  <a:schemeClr val="dk1"/>
                </a:solidFill>
                <a:latin typeface="+mn-lt"/>
                <a:ea typeface="+mn-ea"/>
                <a:cs typeface="+mn-cs"/>
              </a:defRPr>
            </a:lvl3pPr>
            <a:lvl4pPr marL="1436551" algn="l" defTabSz="957700" rtl="0" eaLnBrk="1" latinLnBrk="0" hangingPunct="1">
              <a:defRPr kumimoji="1" sz="1900" kern="1200">
                <a:solidFill>
                  <a:schemeClr val="dk1"/>
                </a:solidFill>
                <a:latin typeface="+mn-lt"/>
                <a:ea typeface="+mn-ea"/>
                <a:cs typeface="+mn-cs"/>
              </a:defRPr>
            </a:lvl4pPr>
            <a:lvl5pPr marL="1915402" algn="l" defTabSz="957700" rtl="0" eaLnBrk="1" latinLnBrk="0" hangingPunct="1">
              <a:defRPr kumimoji="1" sz="1900" kern="1200">
                <a:solidFill>
                  <a:schemeClr val="dk1"/>
                </a:solidFill>
                <a:latin typeface="+mn-lt"/>
                <a:ea typeface="+mn-ea"/>
                <a:cs typeface="+mn-cs"/>
              </a:defRPr>
            </a:lvl5pPr>
            <a:lvl6pPr marL="2394252" algn="l" defTabSz="957700" rtl="0" eaLnBrk="1" latinLnBrk="0" hangingPunct="1">
              <a:defRPr kumimoji="1" sz="1900" kern="1200">
                <a:solidFill>
                  <a:schemeClr val="dk1"/>
                </a:solidFill>
                <a:latin typeface="+mn-lt"/>
                <a:ea typeface="+mn-ea"/>
                <a:cs typeface="+mn-cs"/>
              </a:defRPr>
            </a:lvl6pPr>
            <a:lvl7pPr marL="2873102" algn="l" defTabSz="957700" rtl="0" eaLnBrk="1" latinLnBrk="0" hangingPunct="1">
              <a:defRPr kumimoji="1" sz="1900" kern="1200">
                <a:solidFill>
                  <a:schemeClr val="dk1"/>
                </a:solidFill>
                <a:latin typeface="+mn-lt"/>
                <a:ea typeface="+mn-ea"/>
                <a:cs typeface="+mn-cs"/>
              </a:defRPr>
            </a:lvl7pPr>
            <a:lvl8pPr marL="3351952" algn="l" defTabSz="957700" rtl="0" eaLnBrk="1" latinLnBrk="0" hangingPunct="1">
              <a:defRPr kumimoji="1" sz="1900" kern="1200">
                <a:solidFill>
                  <a:schemeClr val="dk1"/>
                </a:solidFill>
                <a:latin typeface="+mn-lt"/>
                <a:ea typeface="+mn-ea"/>
                <a:cs typeface="+mn-cs"/>
              </a:defRPr>
            </a:lvl8pPr>
            <a:lvl9pPr marL="3830803" algn="l" defTabSz="957700" rtl="0" eaLnBrk="1" latinLnBrk="0" hangingPunct="1">
              <a:defRPr kumimoji="1" sz="1900" kern="1200">
                <a:solidFill>
                  <a:schemeClr val="dk1"/>
                </a:solidFill>
                <a:latin typeface="+mn-lt"/>
                <a:ea typeface="+mn-ea"/>
                <a:cs typeface="+mn-cs"/>
              </a:defRPr>
            </a:lvl9pPr>
          </a:lstStyle>
          <a:p>
            <a:pPr marL="266700" indent="-266700"/>
            <a:r>
              <a:rPr lang="ja-JP" altLang="en-US" sz="1000" b="1" dirty="0" smtClean="0"/>
              <a:t>新幹線</a:t>
            </a:r>
            <a:endParaRPr kumimoji="1" lang="ja-JP" altLang="en-US" sz="1000" b="1" dirty="0"/>
          </a:p>
        </p:txBody>
      </p:sp>
      <p:sp>
        <p:nvSpPr>
          <p:cNvPr id="12" name="フリーフォーム 11"/>
          <p:cNvSpPr/>
          <p:nvPr/>
        </p:nvSpPr>
        <p:spPr>
          <a:xfrm>
            <a:off x="5702122" y="1917477"/>
            <a:ext cx="1715492" cy="1365102"/>
          </a:xfrm>
          <a:custGeom>
            <a:avLst/>
            <a:gdLst>
              <a:gd name="connsiteX0" fmla="*/ 1624012 w 1624012"/>
              <a:gd name="connsiteY0" fmla="*/ 0 h 1519238"/>
              <a:gd name="connsiteX1" fmla="*/ 1624012 w 1624012"/>
              <a:gd name="connsiteY1" fmla="*/ 104775 h 1519238"/>
              <a:gd name="connsiteX2" fmla="*/ 1595437 w 1624012"/>
              <a:gd name="connsiteY2" fmla="*/ 190500 h 1519238"/>
              <a:gd name="connsiteX3" fmla="*/ 1566862 w 1624012"/>
              <a:gd name="connsiteY3" fmla="*/ 276225 h 1519238"/>
              <a:gd name="connsiteX4" fmla="*/ 1500187 w 1624012"/>
              <a:gd name="connsiteY4" fmla="*/ 342900 h 1519238"/>
              <a:gd name="connsiteX5" fmla="*/ 1438275 w 1624012"/>
              <a:gd name="connsiteY5" fmla="*/ 419100 h 1519238"/>
              <a:gd name="connsiteX6" fmla="*/ 1414462 w 1624012"/>
              <a:gd name="connsiteY6" fmla="*/ 466725 h 1519238"/>
              <a:gd name="connsiteX7" fmla="*/ 1347787 w 1624012"/>
              <a:gd name="connsiteY7" fmla="*/ 557213 h 1519238"/>
              <a:gd name="connsiteX8" fmla="*/ 1281112 w 1624012"/>
              <a:gd name="connsiteY8" fmla="*/ 704850 h 1519238"/>
              <a:gd name="connsiteX9" fmla="*/ 1247775 w 1624012"/>
              <a:gd name="connsiteY9" fmla="*/ 752475 h 1519238"/>
              <a:gd name="connsiteX10" fmla="*/ 1209675 w 1624012"/>
              <a:gd name="connsiteY10" fmla="*/ 800100 h 1519238"/>
              <a:gd name="connsiteX11" fmla="*/ 1166812 w 1624012"/>
              <a:gd name="connsiteY11" fmla="*/ 833438 h 1519238"/>
              <a:gd name="connsiteX12" fmla="*/ 1114425 w 1624012"/>
              <a:gd name="connsiteY12" fmla="*/ 895350 h 1519238"/>
              <a:gd name="connsiteX13" fmla="*/ 1066800 w 1624012"/>
              <a:gd name="connsiteY13" fmla="*/ 947738 h 1519238"/>
              <a:gd name="connsiteX14" fmla="*/ 990600 w 1624012"/>
              <a:gd name="connsiteY14" fmla="*/ 1033463 h 1519238"/>
              <a:gd name="connsiteX15" fmla="*/ 885825 w 1624012"/>
              <a:gd name="connsiteY15" fmla="*/ 1128713 h 1519238"/>
              <a:gd name="connsiteX16" fmla="*/ 847725 w 1624012"/>
              <a:gd name="connsiteY16" fmla="*/ 1138238 h 1519238"/>
              <a:gd name="connsiteX17" fmla="*/ 819150 w 1624012"/>
              <a:gd name="connsiteY17" fmla="*/ 1157288 h 1519238"/>
              <a:gd name="connsiteX18" fmla="*/ 766762 w 1624012"/>
              <a:gd name="connsiteY18" fmla="*/ 1214438 h 1519238"/>
              <a:gd name="connsiteX19" fmla="*/ 742950 w 1624012"/>
              <a:gd name="connsiteY19" fmla="*/ 1252538 h 1519238"/>
              <a:gd name="connsiteX20" fmla="*/ 709612 w 1624012"/>
              <a:gd name="connsiteY20" fmla="*/ 1290638 h 1519238"/>
              <a:gd name="connsiteX21" fmla="*/ 623887 w 1624012"/>
              <a:gd name="connsiteY21" fmla="*/ 1323975 h 1519238"/>
              <a:gd name="connsiteX22" fmla="*/ 571500 w 1624012"/>
              <a:gd name="connsiteY22" fmla="*/ 1376363 h 1519238"/>
              <a:gd name="connsiteX23" fmla="*/ 504825 w 1624012"/>
              <a:gd name="connsiteY23" fmla="*/ 1409700 h 1519238"/>
              <a:gd name="connsiteX24" fmla="*/ 481012 w 1624012"/>
              <a:gd name="connsiteY24" fmla="*/ 1433513 h 1519238"/>
              <a:gd name="connsiteX25" fmla="*/ 428625 w 1624012"/>
              <a:gd name="connsiteY25" fmla="*/ 1471613 h 1519238"/>
              <a:gd name="connsiteX26" fmla="*/ 376237 w 1624012"/>
              <a:gd name="connsiteY26" fmla="*/ 1485900 h 1519238"/>
              <a:gd name="connsiteX27" fmla="*/ 357187 w 1624012"/>
              <a:gd name="connsiteY27" fmla="*/ 1500188 h 1519238"/>
              <a:gd name="connsiteX28" fmla="*/ 323850 w 1624012"/>
              <a:gd name="connsiteY28" fmla="*/ 1519238 h 1519238"/>
              <a:gd name="connsiteX29" fmla="*/ 290512 w 1624012"/>
              <a:gd name="connsiteY29" fmla="*/ 1519238 h 1519238"/>
              <a:gd name="connsiteX30" fmla="*/ 266700 w 1624012"/>
              <a:gd name="connsiteY30" fmla="*/ 1519238 h 1519238"/>
              <a:gd name="connsiteX31" fmla="*/ 200025 w 1624012"/>
              <a:gd name="connsiteY31" fmla="*/ 1490663 h 1519238"/>
              <a:gd name="connsiteX32" fmla="*/ 166687 w 1624012"/>
              <a:gd name="connsiteY32" fmla="*/ 1457325 h 1519238"/>
              <a:gd name="connsiteX33" fmla="*/ 152400 w 1624012"/>
              <a:gd name="connsiteY33" fmla="*/ 1414463 h 1519238"/>
              <a:gd name="connsiteX34" fmla="*/ 109537 w 1624012"/>
              <a:gd name="connsiteY34" fmla="*/ 1338263 h 1519238"/>
              <a:gd name="connsiteX35" fmla="*/ 57150 w 1624012"/>
              <a:gd name="connsiteY35" fmla="*/ 1252538 h 1519238"/>
              <a:gd name="connsiteX36" fmla="*/ 0 w 1624012"/>
              <a:gd name="connsiteY36" fmla="*/ 1214438 h 1519238"/>
              <a:gd name="connsiteX37" fmla="*/ 0 w 1624012"/>
              <a:gd name="connsiteY37"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14462 w 1624012"/>
              <a:gd name="connsiteY7" fmla="*/ 466725 h 1519238"/>
              <a:gd name="connsiteX8" fmla="*/ 1347787 w 1624012"/>
              <a:gd name="connsiteY8" fmla="*/ 557213 h 1519238"/>
              <a:gd name="connsiteX9" fmla="*/ 1281112 w 1624012"/>
              <a:gd name="connsiteY9" fmla="*/ 704850 h 1519238"/>
              <a:gd name="connsiteX10" fmla="*/ 1247775 w 1624012"/>
              <a:gd name="connsiteY10" fmla="*/ 752475 h 1519238"/>
              <a:gd name="connsiteX11" fmla="*/ 1209675 w 1624012"/>
              <a:gd name="connsiteY11" fmla="*/ 800100 h 1519238"/>
              <a:gd name="connsiteX12" fmla="*/ 1166812 w 1624012"/>
              <a:gd name="connsiteY12" fmla="*/ 833438 h 1519238"/>
              <a:gd name="connsiteX13" fmla="*/ 1114425 w 1624012"/>
              <a:gd name="connsiteY13" fmla="*/ 895350 h 1519238"/>
              <a:gd name="connsiteX14" fmla="*/ 1066800 w 1624012"/>
              <a:gd name="connsiteY14" fmla="*/ 947738 h 1519238"/>
              <a:gd name="connsiteX15" fmla="*/ 990600 w 1624012"/>
              <a:gd name="connsiteY15" fmla="*/ 1033463 h 1519238"/>
              <a:gd name="connsiteX16" fmla="*/ 885825 w 1624012"/>
              <a:gd name="connsiteY16" fmla="*/ 1128713 h 1519238"/>
              <a:gd name="connsiteX17" fmla="*/ 847725 w 1624012"/>
              <a:gd name="connsiteY17" fmla="*/ 1138238 h 1519238"/>
              <a:gd name="connsiteX18" fmla="*/ 819150 w 1624012"/>
              <a:gd name="connsiteY18" fmla="*/ 1157288 h 1519238"/>
              <a:gd name="connsiteX19" fmla="*/ 766762 w 1624012"/>
              <a:gd name="connsiteY19" fmla="*/ 1214438 h 1519238"/>
              <a:gd name="connsiteX20" fmla="*/ 742950 w 1624012"/>
              <a:gd name="connsiteY20" fmla="*/ 1252538 h 1519238"/>
              <a:gd name="connsiteX21" fmla="*/ 709612 w 1624012"/>
              <a:gd name="connsiteY21" fmla="*/ 1290638 h 1519238"/>
              <a:gd name="connsiteX22" fmla="*/ 623887 w 1624012"/>
              <a:gd name="connsiteY22" fmla="*/ 1323975 h 1519238"/>
              <a:gd name="connsiteX23" fmla="*/ 571500 w 1624012"/>
              <a:gd name="connsiteY23" fmla="*/ 1376363 h 1519238"/>
              <a:gd name="connsiteX24" fmla="*/ 504825 w 1624012"/>
              <a:gd name="connsiteY24" fmla="*/ 1409700 h 1519238"/>
              <a:gd name="connsiteX25" fmla="*/ 481012 w 1624012"/>
              <a:gd name="connsiteY25" fmla="*/ 1433513 h 1519238"/>
              <a:gd name="connsiteX26" fmla="*/ 428625 w 1624012"/>
              <a:gd name="connsiteY26" fmla="*/ 1471613 h 1519238"/>
              <a:gd name="connsiteX27" fmla="*/ 376237 w 1624012"/>
              <a:gd name="connsiteY27" fmla="*/ 1485900 h 1519238"/>
              <a:gd name="connsiteX28" fmla="*/ 357187 w 1624012"/>
              <a:gd name="connsiteY28" fmla="*/ 1500188 h 1519238"/>
              <a:gd name="connsiteX29" fmla="*/ 323850 w 1624012"/>
              <a:gd name="connsiteY29" fmla="*/ 1519238 h 1519238"/>
              <a:gd name="connsiteX30" fmla="*/ 290512 w 1624012"/>
              <a:gd name="connsiteY30" fmla="*/ 1519238 h 1519238"/>
              <a:gd name="connsiteX31" fmla="*/ 266700 w 1624012"/>
              <a:gd name="connsiteY31" fmla="*/ 1519238 h 1519238"/>
              <a:gd name="connsiteX32" fmla="*/ 200025 w 1624012"/>
              <a:gd name="connsiteY32" fmla="*/ 1490663 h 1519238"/>
              <a:gd name="connsiteX33" fmla="*/ 166687 w 1624012"/>
              <a:gd name="connsiteY33" fmla="*/ 1457325 h 1519238"/>
              <a:gd name="connsiteX34" fmla="*/ 152400 w 1624012"/>
              <a:gd name="connsiteY34" fmla="*/ 1414463 h 1519238"/>
              <a:gd name="connsiteX35" fmla="*/ 109537 w 1624012"/>
              <a:gd name="connsiteY35" fmla="*/ 1338263 h 1519238"/>
              <a:gd name="connsiteX36" fmla="*/ 57150 w 1624012"/>
              <a:gd name="connsiteY36" fmla="*/ 1252538 h 1519238"/>
              <a:gd name="connsiteX37" fmla="*/ 0 w 1624012"/>
              <a:gd name="connsiteY37" fmla="*/ 1214438 h 1519238"/>
              <a:gd name="connsiteX38" fmla="*/ 0 w 1624012"/>
              <a:gd name="connsiteY38"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14462 w 1624012"/>
              <a:gd name="connsiteY7" fmla="*/ 466725 h 1519238"/>
              <a:gd name="connsiteX8" fmla="*/ 1383506 w 1624012"/>
              <a:gd name="connsiteY8" fmla="*/ 507206 h 1519238"/>
              <a:gd name="connsiteX9" fmla="*/ 1347787 w 1624012"/>
              <a:gd name="connsiteY9" fmla="*/ 557213 h 1519238"/>
              <a:gd name="connsiteX10" fmla="*/ 1281112 w 1624012"/>
              <a:gd name="connsiteY10" fmla="*/ 704850 h 1519238"/>
              <a:gd name="connsiteX11" fmla="*/ 1247775 w 1624012"/>
              <a:gd name="connsiteY11" fmla="*/ 752475 h 1519238"/>
              <a:gd name="connsiteX12" fmla="*/ 1209675 w 1624012"/>
              <a:gd name="connsiteY12" fmla="*/ 800100 h 1519238"/>
              <a:gd name="connsiteX13" fmla="*/ 1166812 w 1624012"/>
              <a:gd name="connsiteY13" fmla="*/ 833438 h 1519238"/>
              <a:gd name="connsiteX14" fmla="*/ 1114425 w 1624012"/>
              <a:gd name="connsiteY14" fmla="*/ 895350 h 1519238"/>
              <a:gd name="connsiteX15" fmla="*/ 1066800 w 1624012"/>
              <a:gd name="connsiteY15" fmla="*/ 947738 h 1519238"/>
              <a:gd name="connsiteX16" fmla="*/ 990600 w 1624012"/>
              <a:gd name="connsiteY16" fmla="*/ 1033463 h 1519238"/>
              <a:gd name="connsiteX17" fmla="*/ 885825 w 1624012"/>
              <a:gd name="connsiteY17" fmla="*/ 1128713 h 1519238"/>
              <a:gd name="connsiteX18" fmla="*/ 847725 w 1624012"/>
              <a:gd name="connsiteY18" fmla="*/ 1138238 h 1519238"/>
              <a:gd name="connsiteX19" fmla="*/ 819150 w 1624012"/>
              <a:gd name="connsiteY19" fmla="*/ 1157288 h 1519238"/>
              <a:gd name="connsiteX20" fmla="*/ 766762 w 1624012"/>
              <a:gd name="connsiteY20" fmla="*/ 1214438 h 1519238"/>
              <a:gd name="connsiteX21" fmla="*/ 742950 w 1624012"/>
              <a:gd name="connsiteY21" fmla="*/ 1252538 h 1519238"/>
              <a:gd name="connsiteX22" fmla="*/ 709612 w 1624012"/>
              <a:gd name="connsiteY22" fmla="*/ 1290638 h 1519238"/>
              <a:gd name="connsiteX23" fmla="*/ 623887 w 1624012"/>
              <a:gd name="connsiteY23" fmla="*/ 1323975 h 1519238"/>
              <a:gd name="connsiteX24" fmla="*/ 571500 w 1624012"/>
              <a:gd name="connsiteY24" fmla="*/ 1376363 h 1519238"/>
              <a:gd name="connsiteX25" fmla="*/ 504825 w 1624012"/>
              <a:gd name="connsiteY25" fmla="*/ 1409700 h 1519238"/>
              <a:gd name="connsiteX26" fmla="*/ 481012 w 1624012"/>
              <a:gd name="connsiteY26" fmla="*/ 1433513 h 1519238"/>
              <a:gd name="connsiteX27" fmla="*/ 428625 w 1624012"/>
              <a:gd name="connsiteY27" fmla="*/ 1471613 h 1519238"/>
              <a:gd name="connsiteX28" fmla="*/ 376237 w 1624012"/>
              <a:gd name="connsiteY28" fmla="*/ 1485900 h 1519238"/>
              <a:gd name="connsiteX29" fmla="*/ 357187 w 1624012"/>
              <a:gd name="connsiteY29" fmla="*/ 1500188 h 1519238"/>
              <a:gd name="connsiteX30" fmla="*/ 323850 w 1624012"/>
              <a:gd name="connsiteY30" fmla="*/ 1519238 h 1519238"/>
              <a:gd name="connsiteX31" fmla="*/ 290512 w 1624012"/>
              <a:gd name="connsiteY31" fmla="*/ 1519238 h 1519238"/>
              <a:gd name="connsiteX32" fmla="*/ 266700 w 1624012"/>
              <a:gd name="connsiteY32" fmla="*/ 1519238 h 1519238"/>
              <a:gd name="connsiteX33" fmla="*/ 200025 w 1624012"/>
              <a:gd name="connsiteY33" fmla="*/ 1490663 h 1519238"/>
              <a:gd name="connsiteX34" fmla="*/ 166687 w 1624012"/>
              <a:gd name="connsiteY34" fmla="*/ 1457325 h 1519238"/>
              <a:gd name="connsiteX35" fmla="*/ 152400 w 1624012"/>
              <a:gd name="connsiteY35" fmla="*/ 1414463 h 1519238"/>
              <a:gd name="connsiteX36" fmla="*/ 109537 w 1624012"/>
              <a:gd name="connsiteY36" fmla="*/ 1338263 h 1519238"/>
              <a:gd name="connsiteX37" fmla="*/ 57150 w 1624012"/>
              <a:gd name="connsiteY37" fmla="*/ 1252538 h 1519238"/>
              <a:gd name="connsiteX38" fmla="*/ 0 w 1624012"/>
              <a:gd name="connsiteY38" fmla="*/ 1214438 h 1519238"/>
              <a:gd name="connsiteX39" fmla="*/ 0 w 1624012"/>
              <a:gd name="connsiteY39"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21605 w 1624012"/>
              <a:gd name="connsiteY7" fmla="*/ 469106 h 1519238"/>
              <a:gd name="connsiteX8" fmla="*/ 1383506 w 1624012"/>
              <a:gd name="connsiteY8" fmla="*/ 507206 h 1519238"/>
              <a:gd name="connsiteX9" fmla="*/ 1347787 w 1624012"/>
              <a:gd name="connsiteY9" fmla="*/ 557213 h 1519238"/>
              <a:gd name="connsiteX10" fmla="*/ 1281112 w 1624012"/>
              <a:gd name="connsiteY10" fmla="*/ 704850 h 1519238"/>
              <a:gd name="connsiteX11" fmla="*/ 1247775 w 1624012"/>
              <a:gd name="connsiteY11" fmla="*/ 752475 h 1519238"/>
              <a:gd name="connsiteX12" fmla="*/ 1209675 w 1624012"/>
              <a:gd name="connsiteY12" fmla="*/ 800100 h 1519238"/>
              <a:gd name="connsiteX13" fmla="*/ 1166812 w 1624012"/>
              <a:gd name="connsiteY13" fmla="*/ 833438 h 1519238"/>
              <a:gd name="connsiteX14" fmla="*/ 1114425 w 1624012"/>
              <a:gd name="connsiteY14" fmla="*/ 895350 h 1519238"/>
              <a:gd name="connsiteX15" fmla="*/ 1066800 w 1624012"/>
              <a:gd name="connsiteY15" fmla="*/ 947738 h 1519238"/>
              <a:gd name="connsiteX16" fmla="*/ 990600 w 1624012"/>
              <a:gd name="connsiteY16" fmla="*/ 1033463 h 1519238"/>
              <a:gd name="connsiteX17" fmla="*/ 885825 w 1624012"/>
              <a:gd name="connsiteY17" fmla="*/ 1128713 h 1519238"/>
              <a:gd name="connsiteX18" fmla="*/ 847725 w 1624012"/>
              <a:gd name="connsiteY18" fmla="*/ 1138238 h 1519238"/>
              <a:gd name="connsiteX19" fmla="*/ 819150 w 1624012"/>
              <a:gd name="connsiteY19" fmla="*/ 1157288 h 1519238"/>
              <a:gd name="connsiteX20" fmla="*/ 766762 w 1624012"/>
              <a:gd name="connsiteY20" fmla="*/ 1214438 h 1519238"/>
              <a:gd name="connsiteX21" fmla="*/ 742950 w 1624012"/>
              <a:gd name="connsiteY21" fmla="*/ 1252538 h 1519238"/>
              <a:gd name="connsiteX22" fmla="*/ 709612 w 1624012"/>
              <a:gd name="connsiteY22" fmla="*/ 1290638 h 1519238"/>
              <a:gd name="connsiteX23" fmla="*/ 623887 w 1624012"/>
              <a:gd name="connsiteY23" fmla="*/ 1323975 h 1519238"/>
              <a:gd name="connsiteX24" fmla="*/ 571500 w 1624012"/>
              <a:gd name="connsiteY24" fmla="*/ 1376363 h 1519238"/>
              <a:gd name="connsiteX25" fmla="*/ 504825 w 1624012"/>
              <a:gd name="connsiteY25" fmla="*/ 1409700 h 1519238"/>
              <a:gd name="connsiteX26" fmla="*/ 481012 w 1624012"/>
              <a:gd name="connsiteY26" fmla="*/ 1433513 h 1519238"/>
              <a:gd name="connsiteX27" fmla="*/ 428625 w 1624012"/>
              <a:gd name="connsiteY27" fmla="*/ 1471613 h 1519238"/>
              <a:gd name="connsiteX28" fmla="*/ 376237 w 1624012"/>
              <a:gd name="connsiteY28" fmla="*/ 1485900 h 1519238"/>
              <a:gd name="connsiteX29" fmla="*/ 357187 w 1624012"/>
              <a:gd name="connsiteY29" fmla="*/ 1500188 h 1519238"/>
              <a:gd name="connsiteX30" fmla="*/ 323850 w 1624012"/>
              <a:gd name="connsiteY30" fmla="*/ 1519238 h 1519238"/>
              <a:gd name="connsiteX31" fmla="*/ 290512 w 1624012"/>
              <a:gd name="connsiteY31" fmla="*/ 1519238 h 1519238"/>
              <a:gd name="connsiteX32" fmla="*/ 266700 w 1624012"/>
              <a:gd name="connsiteY32" fmla="*/ 1519238 h 1519238"/>
              <a:gd name="connsiteX33" fmla="*/ 200025 w 1624012"/>
              <a:gd name="connsiteY33" fmla="*/ 1490663 h 1519238"/>
              <a:gd name="connsiteX34" fmla="*/ 166687 w 1624012"/>
              <a:gd name="connsiteY34" fmla="*/ 1457325 h 1519238"/>
              <a:gd name="connsiteX35" fmla="*/ 152400 w 1624012"/>
              <a:gd name="connsiteY35" fmla="*/ 1414463 h 1519238"/>
              <a:gd name="connsiteX36" fmla="*/ 109537 w 1624012"/>
              <a:gd name="connsiteY36" fmla="*/ 1338263 h 1519238"/>
              <a:gd name="connsiteX37" fmla="*/ 57150 w 1624012"/>
              <a:gd name="connsiteY37" fmla="*/ 1252538 h 1519238"/>
              <a:gd name="connsiteX38" fmla="*/ 0 w 1624012"/>
              <a:gd name="connsiteY38" fmla="*/ 1214438 h 1519238"/>
              <a:gd name="connsiteX39" fmla="*/ 0 w 1624012"/>
              <a:gd name="connsiteY39"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21605 w 1624012"/>
              <a:gd name="connsiteY7" fmla="*/ 469106 h 1519238"/>
              <a:gd name="connsiteX8" fmla="*/ 1383506 w 1624012"/>
              <a:gd name="connsiteY8" fmla="*/ 519113 h 1519238"/>
              <a:gd name="connsiteX9" fmla="*/ 1347787 w 1624012"/>
              <a:gd name="connsiteY9" fmla="*/ 557213 h 1519238"/>
              <a:gd name="connsiteX10" fmla="*/ 1281112 w 1624012"/>
              <a:gd name="connsiteY10" fmla="*/ 704850 h 1519238"/>
              <a:gd name="connsiteX11" fmla="*/ 1247775 w 1624012"/>
              <a:gd name="connsiteY11" fmla="*/ 752475 h 1519238"/>
              <a:gd name="connsiteX12" fmla="*/ 1209675 w 1624012"/>
              <a:gd name="connsiteY12" fmla="*/ 800100 h 1519238"/>
              <a:gd name="connsiteX13" fmla="*/ 1166812 w 1624012"/>
              <a:gd name="connsiteY13" fmla="*/ 833438 h 1519238"/>
              <a:gd name="connsiteX14" fmla="*/ 1114425 w 1624012"/>
              <a:gd name="connsiteY14" fmla="*/ 895350 h 1519238"/>
              <a:gd name="connsiteX15" fmla="*/ 1066800 w 1624012"/>
              <a:gd name="connsiteY15" fmla="*/ 947738 h 1519238"/>
              <a:gd name="connsiteX16" fmla="*/ 990600 w 1624012"/>
              <a:gd name="connsiteY16" fmla="*/ 1033463 h 1519238"/>
              <a:gd name="connsiteX17" fmla="*/ 885825 w 1624012"/>
              <a:gd name="connsiteY17" fmla="*/ 1128713 h 1519238"/>
              <a:gd name="connsiteX18" fmla="*/ 847725 w 1624012"/>
              <a:gd name="connsiteY18" fmla="*/ 1138238 h 1519238"/>
              <a:gd name="connsiteX19" fmla="*/ 819150 w 1624012"/>
              <a:gd name="connsiteY19" fmla="*/ 1157288 h 1519238"/>
              <a:gd name="connsiteX20" fmla="*/ 766762 w 1624012"/>
              <a:gd name="connsiteY20" fmla="*/ 1214438 h 1519238"/>
              <a:gd name="connsiteX21" fmla="*/ 742950 w 1624012"/>
              <a:gd name="connsiteY21" fmla="*/ 1252538 h 1519238"/>
              <a:gd name="connsiteX22" fmla="*/ 709612 w 1624012"/>
              <a:gd name="connsiteY22" fmla="*/ 1290638 h 1519238"/>
              <a:gd name="connsiteX23" fmla="*/ 623887 w 1624012"/>
              <a:gd name="connsiteY23" fmla="*/ 1323975 h 1519238"/>
              <a:gd name="connsiteX24" fmla="*/ 571500 w 1624012"/>
              <a:gd name="connsiteY24" fmla="*/ 1376363 h 1519238"/>
              <a:gd name="connsiteX25" fmla="*/ 504825 w 1624012"/>
              <a:gd name="connsiteY25" fmla="*/ 1409700 h 1519238"/>
              <a:gd name="connsiteX26" fmla="*/ 481012 w 1624012"/>
              <a:gd name="connsiteY26" fmla="*/ 1433513 h 1519238"/>
              <a:gd name="connsiteX27" fmla="*/ 428625 w 1624012"/>
              <a:gd name="connsiteY27" fmla="*/ 1471613 h 1519238"/>
              <a:gd name="connsiteX28" fmla="*/ 376237 w 1624012"/>
              <a:gd name="connsiteY28" fmla="*/ 1485900 h 1519238"/>
              <a:gd name="connsiteX29" fmla="*/ 357187 w 1624012"/>
              <a:gd name="connsiteY29" fmla="*/ 1500188 h 1519238"/>
              <a:gd name="connsiteX30" fmla="*/ 323850 w 1624012"/>
              <a:gd name="connsiteY30" fmla="*/ 1519238 h 1519238"/>
              <a:gd name="connsiteX31" fmla="*/ 290512 w 1624012"/>
              <a:gd name="connsiteY31" fmla="*/ 1519238 h 1519238"/>
              <a:gd name="connsiteX32" fmla="*/ 266700 w 1624012"/>
              <a:gd name="connsiteY32" fmla="*/ 1519238 h 1519238"/>
              <a:gd name="connsiteX33" fmla="*/ 200025 w 1624012"/>
              <a:gd name="connsiteY33" fmla="*/ 1490663 h 1519238"/>
              <a:gd name="connsiteX34" fmla="*/ 166687 w 1624012"/>
              <a:gd name="connsiteY34" fmla="*/ 1457325 h 1519238"/>
              <a:gd name="connsiteX35" fmla="*/ 152400 w 1624012"/>
              <a:gd name="connsiteY35" fmla="*/ 1414463 h 1519238"/>
              <a:gd name="connsiteX36" fmla="*/ 109537 w 1624012"/>
              <a:gd name="connsiteY36" fmla="*/ 1338263 h 1519238"/>
              <a:gd name="connsiteX37" fmla="*/ 57150 w 1624012"/>
              <a:gd name="connsiteY37" fmla="*/ 1252538 h 1519238"/>
              <a:gd name="connsiteX38" fmla="*/ 0 w 1624012"/>
              <a:gd name="connsiteY38" fmla="*/ 1214438 h 1519238"/>
              <a:gd name="connsiteX39" fmla="*/ 0 w 1624012"/>
              <a:gd name="connsiteY39"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2100 w 1624012"/>
              <a:gd name="connsiteY4" fmla="*/ 264319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3531 w 1624012"/>
              <a:gd name="connsiteY3" fmla="*/ 216694 h 1519238"/>
              <a:gd name="connsiteX4" fmla="*/ 1562100 w 1624012"/>
              <a:gd name="connsiteY4" fmla="*/ 264319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3531 w 1624012"/>
              <a:gd name="connsiteY3" fmla="*/ 216694 h 1519238"/>
              <a:gd name="connsiteX4" fmla="*/ 1562100 w 1624012"/>
              <a:gd name="connsiteY4" fmla="*/ 264319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8774"/>
              <a:gd name="connsiteY0" fmla="*/ 0 h 1519238"/>
              <a:gd name="connsiteX1" fmla="*/ 1628774 w 1628774"/>
              <a:gd name="connsiteY1" fmla="*/ 140494 h 1519238"/>
              <a:gd name="connsiteX2" fmla="*/ 1595437 w 1628774"/>
              <a:gd name="connsiteY2" fmla="*/ 190500 h 1519238"/>
              <a:gd name="connsiteX3" fmla="*/ 1583531 w 1628774"/>
              <a:gd name="connsiteY3" fmla="*/ 216694 h 1519238"/>
              <a:gd name="connsiteX4" fmla="*/ 1562100 w 1628774"/>
              <a:gd name="connsiteY4" fmla="*/ 264319 h 1519238"/>
              <a:gd name="connsiteX5" fmla="*/ 1526381 w 1628774"/>
              <a:gd name="connsiteY5" fmla="*/ 330994 h 1519238"/>
              <a:gd name="connsiteX6" fmla="*/ 1481138 w 1628774"/>
              <a:gd name="connsiteY6" fmla="*/ 383381 h 1519238"/>
              <a:gd name="connsiteX7" fmla="*/ 1457325 w 1628774"/>
              <a:gd name="connsiteY7" fmla="*/ 414338 h 1519238"/>
              <a:gd name="connsiteX8" fmla="*/ 1421605 w 1628774"/>
              <a:gd name="connsiteY8" fmla="*/ 469106 h 1519238"/>
              <a:gd name="connsiteX9" fmla="*/ 1383506 w 1628774"/>
              <a:gd name="connsiteY9" fmla="*/ 519113 h 1519238"/>
              <a:gd name="connsiteX10" fmla="*/ 1347787 w 1628774"/>
              <a:gd name="connsiteY10" fmla="*/ 557213 h 1519238"/>
              <a:gd name="connsiteX11" fmla="*/ 1281112 w 1628774"/>
              <a:gd name="connsiteY11" fmla="*/ 704850 h 1519238"/>
              <a:gd name="connsiteX12" fmla="*/ 1247775 w 1628774"/>
              <a:gd name="connsiteY12" fmla="*/ 752475 h 1519238"/>
              <a:gd name="connsiteX13" fmla="*/ 1209675 w 1628774"/>
              <a:gd name="connsiteY13" fmla="*/ 800100 h 1519238"/>
              <a:gd name="connsiteX14" fmla="*/ 1166812 w 1628774"/>
              <a:gd name="connsiteY14" fmla="*/ 833438 h 1519238"/>
              <a:gd name="connsiteX15" fmla="*/ 1114425 w 1628774"/>
              <a:gd name="connsiteY15" fmla="*/ 895350 h 1519238"/>
              <a:gd name="connsiteX16" fmla="*/ 1066800 w 1628774"/>
              <a:gd name="connsiteY16" fmla="*/ 947738 h 1519238"/>
              <a:gd name="connsiteX17" fmla="*/ 990600 w 1628774"/>
              <a:gd name="connsiteY17" fmla="*/ 1033463 h 1519238"/>
              <a:gd name="connsiteX18" fmla="*/ 885825 w 1628774"/>
              <a:gd name="connsiteY18" fmla="*/ 1128713 h 1519238"/>
              <a:gd name="connsiteX19" fmla="*/ 847725 w 1628774"/>
              <a:gd name="connsiteY19" fmla="*/ 1138238 h 1519238"/>
              <a:gd name="connsiteX20" fmla="*/ 819150 w 1628774"/>
              <a:gd name="connsiteY20" fmla="*/ 1157288 h 1519238"/>
              <a:gd name="connsiteX21" fmla="*/ 766762 w 1628774"/>
              <a:gd name="connsiteY21" fmla="*/ 1214438 h 1519238"/>
              <a:gd name="connsiteX22" fmla="*/ 742950 w 1628774"/>
              <a:gd name="connsiteY22" fmla="*/ 1252538 h 1519238"/>
              <a:gd name="connsiteX23" fmla="*/ 709612 w 1628774"/>
              <a:gd name="connsiteY23" fmla="*/ 1290638 h 1519238"/>
              <a:gd name="connsiteX24" fmla="*/ 623887 w 1628774"/>
              <a:gd name="connsiteY24" fmla="*/ 1323975 h 1519238"/>
              <a:gd name="connsiteX25" fmla="*/ 571500 w 1628774"/>
              <a:gd name="connsiteY25" fmla="*/ 1376363 h 1519238"/>
              <a:gd name="connsiteX26" fmla="*/ 504825 w 1628774"/>
              <a:gd name="connsiteY26" fmla="*/ 1409700 h 1519238"/>
              <a:gd name="connsiteX27" fmla="*/ 481012 w 1628774"/>
              <a:gd name="connsiteY27" fmla="*/ 1433513 h 1519238"/>
              <a:gd name="connsiteX28" fmla="*/ 428625 w 1628774"/>
              <a:gd name="connsiteY28" fmla="*/ 1471613 h 1519238"/>
              <a:gd name="connsiteX29" fmla="*/ 376237 w 1628774"/>
              <a:gd name="connsiteY29" fmla="*/ 1485900 h 1519238"/>
              <a:gd name="connsiteX30" fmla="*/ 357187 w 1628774"/>
              <a:gd name="connsiteY30" fmla="*/ 1500188 h 1519238"/>
              <a:gd name="connsiteX31" fmla="*/ 323850 w 1628774"/>
              <a:gd name="connsiteY31" fmla="*/ 1519238 h 1519238"/>
              <a:gd name="connsiteX32" fmla="*/ 290512 w 1628774"/>
              <a:gd name="connsiteY32" fmla="*/ 1519238 h 1519238"/>
              <a:gd name="connsiteX33" fmla="*/ 266700 w 1628774"/>
              <a:gd name="connsiteY33" fmla="*/ 1519238 h 1519238"/>
              <a:gd name="connsiteX34" fmla="*/ 200025 w 1628774"/>
              <a:gd name="connsiteY34" fmla="*/ 1490663 h 1519238"/>
              <a:gd name="connsiteX35" fmla="*/ 166687 w 1628774"/>
              <a:gd name="connsiteY35" fmla="*/ 1457325 h 1519238"/>
              <a:gd name="connsiteX36" fmla="*/ 152400 w 1628774"/>
              <a:gd name="connsiteY36" fmla="*/ 1414463 h 1519238"/>
              <a:gd name="connsiteX37" fmla="*/ 109537 w 1628774"/>
              <a:gd name="connsiteY37" fmla="*/ 1338263 h 1519238"/>
              <a:gd name="connsiteX38" fmla="*/ 57150 w 1628774"/>
              <a:gd name="connsiteY38" fmla="*/ 1252538 h 1519238"/>
              <a:gd name="connsiteX39" fmla="*/ 0 w 1628774"/>
              <a:gd name="connsiteY39" fmla="*/ 1214438 h 1519238"/>
              <a:gd name="connsiteX40" fmla="*/ 0 w 1628774"/>
              <a:gd name="connsiteY40" fmla="*/ 1214438 h 1519238"/>
              <a:gd name="connsiteX0" fmla="*/ 1633537 w 1633537"/>
              <a:gd name="connsiteY0" fmla="*/ 0 h 1450182"/>
              <a:gd name="connsiteX1" fmla="*/ 1628774 w 1633537"/>
              <a:gd name="connsiteY1" fmla="*/ 71438 h 1450182"/>
              <a:gd name="connsiteX2" fmla="*/ 1595437 w 1633537"/>
              <a:gd name="connsiteY2" fmla="*/ 121444 h 1450182"/>
              <a:gd name="connsiteX3" fmla="*/ 1583531 w 1633537"/>
              <a:gd name="connsiteY3" fmla="*/ 147638 h 1450182"/>
              <a:gd name="connsiteX4" fmla="*/ 1562100 w 1633537"/>
              <a:gd name="connsiteY4" fmla="*/ 195263 h 1450182"/>
              <a:gd name="connsiteX5" fmla="*/ 1526381 w 1633537"/>
              <a:gd name="connsiteY5" fmla="*/ 261938 h 1450182"/>
              <a:gd name="connsiteX6" fmla="*/ 1481138 w 1633537"/>
              <a:gd name="connsiteY6" fmla="*/ 314325 h 1450182"/>
              <a:gd name="connsiteX7" fmla="*/ 1457325 w 1633537"/>
              <a:gd name="connsiteY7" fmla="*/ 345282 h 1450182"/>
              <a:gd name="connsiteX8" fmla="*/ 1421605 w 1633537"/>
              <a:gd name="connsiteY8" fmla="*/ 400050 h 1450182"/>
              <a:gd name="connsiteX9" fmla="*/ 1383506 w 1633537"/>
              <a:gd name="connsiteY9" fmla="*/ 450057 h 1450182"/>
              <a:gd name="connsiteX10" fmla="*/ 1347787 w 1633537"/>
              <a:gd name="connsiteY10" fmla="*/ 488157 h 1450182"/>
              <a:gd name="connsiteX11" fmla="*/ 1281112 w 1633537"/>
              <a:gd name="connsiteY11" fmla="*/ 635794 h 1450182"/>
              <a:gd name="connsiteX12" fmla="*/ 1247775 w 1633537"/>
              <a:gd name="connsiteY12" fmla="*/ 683419 h 1450182"/>
              <a:gd name="connsiteX13" fmla="*/ 1209675 w 1633537"/>
              <a:gd name="connsiteY13" fmla="*/ 731044 h 1450182"/>
              <a:gd name="connsiteX14" fmla="*/ 1166812 w 1633537"/>
              <a:gd name="connsiteY14" fmla="*/ 764382 h 1450182"/>
              <a:gd name="connsiteX15" fmla="*/ 1114425 w 1633537"/>
              <a:gd name="connsiteY15" fmla="*/ 826294 h 1450182"/>
              <a:gd name="connsiteX16" fmla="*/ 1066800 w 1633537"/>
              <a:gd name="connsiteY16" fmla="*/ 878682 h 1450182"/>
              <a:gd name="connsiteX17" fmla="*/ 990600 w 1633537"/>
              <a:gd name="connsiteY17" fmla="*/ 964407 h 1450182"/>
              <a:gd name="connsiteX18" fmla="*/ 885825 w 1633537"/>
              <a:gd name="connsiteY18" fmla="*/ 1059657 h 1450182"/>
              <a:gd name="connsiteX19" fmla="*/ 847725 w 1633537"/>
              <a:gd name="connsiteY19" fmla="*/ 1069182 h 1450182"/>
              <a:gd name="connsiteX20" fmla="*/ 819150 w 1633537"/>
              <a:gd name="connsiteY20" fmla="*/ 1088232 h 1450182"/>
              <a:gd name="connsiteX21" fmla="*/ 766762 w 1633537"/>
              <a:gd name="connsiteY21" fmla="*/ 1145382 h 1450182"/>
              <a:gd name="connsiteX22" fmla="*/ 742950 w 1633537"/>
              <a:gd name="connsiteY22" fmla="*/ 1183482 h 1450182"/>
              <a:gd name="connsiteX23" fmla="*/ 709612 w 1633537"/>
              <a:gd name="connsiteY23" fmla="*/ 1221582 h 1450182"/>
              <a:gd name="connsiteX24" fmla="*/ 623887 w 1633537"/>
              <a:gd name="connsiteY24" fmla="*/ 1254919 h 1450182"/>
              <a:gd name="connsiteX25" fmla="*/ 571500 w 1633537"/>
              <a:gd name="connsiteY25" fmla="*/ 1307307 h 1450182"/>
              <a:gd name="connsiteX26" fmla="*/ 504825 w 1633537"/>
              <a:gd name="connsiteY26" fmla="*/ 1340644 h 1450182"/>
              <a:gd name="connsiteX27" fmla="*/ 481012 w 1633537"/>
              <a:gd name="connsiteY27" fmla="*/ 1364457 h 1450182"/>
              <a:gd name="connsiteX28" fmla="*/ 428625 w 1633537"/>
              <a:gd name="connsiteY28" fmla="*/ 1402557 h 1450182"/>
              <a:gd name="connsiteX29" fmla="*/ 376237 w 1633537"/>
              <a:gd name="connsiteY29" fmla="*/ 1416844 h 1450182"/>
              <a:gd name="connsiteX30" fmla="*/ 357187 w 1633537"/>
              <a:gd name="connsiteY30" fmla="*/ 1431132 h 1450182"/>
              <a:gd name="connsiteX31" fmla="*/ 323850 w 1633537"/>
              <a:gd name="connsiteY31" fmla="*/ 1450182 h 1450182"/>
              <a:gd name="connsiteX32" fmla="*/ 290512 w 1633537"/>
              <a:gd name="connsiteY32" fmla="*/ 1450182 h 1450182"/>
              <a:gd name="connsiteX33" fmla="*/ 266700 w 1633537"/>
              <a:gd name="connsiteY33" fmla="*/ 1450182 h 1450182"/>
              <a:gd name="connsiteX34" fmla="*/ 200025 w 1633537"/>
              <a:gd name="connsiteY34" fmla="*/ 1421607 h 1450182"/>
              <a:gd name="connsiteX35" fmla="*/ 166687 w 1633537"/>
              <a:gd name="connsiteY35" fmla="*/ 1388269 h 1450182"/>
              <a:gd name="connsiteX36" fmla="*/ 152400 w 1633537"/>
              <a:gd name="connsiteY36" fmla="*/ 1345407 h 1450182"/>
              <a:gd name="connsiteX37" fmla="*/ 109537 w 1633537"/>
              <a:gd name="connsiteY37" fmla="*/ 1269207 h 1450182"/>
              <a:gd name="connsiteX38" fmla="*/ 57150 w 1633537"/>
              <a:gd name="connsiteY38" fmla="*/ 1183482 h 1450182"/>
              <a:gd name="connsiteX39" fmla="*/ 0 w 1633537"/>
              <a:gd name="connsiteY39" fmla="*/ 1145382 h 1450182"/>
              <a:gd name="connsiteX40" fmla="*/ 0 w 1633537"/>
              <a:gd name="connsiteY40"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83531 w 1633537"/>
              <a:gd name="connsiteY3" fmla="*/ 147638 h 1450182"/>
              <a:gd name="connsiteX4" fmla="*/ 1562100 w 1633537"/>
              <a:gd name="connsiteY4" fmla="*/ 195263 h 1450182"/>
              <a:gd name="connsiteX5" fmla="*/ 1526381 w 1633537"/>
              <a:gd name="connsiteY5" fmla="*/ 261938 h 1450182"/>
              <a:gd name="connsiteX6" fmla="*/ 1481138 w 1633537"/>
              <a:gd name="connsiteY6" fmla="*/ 314325 h 1450182"/>
              <a:gd name="connsiteX7" fmla="*/ 1457325 w 1633537"/>
              <a:gd name="connsiteY7" fmla="*/ 345282 h 1450182"/>
              <a:gd name="connsiteX8" fmla="*/ 1421605 w 1633537"/>
              <a:gd name="connsiteY8" fmla="*/ 400050 h 1450182"/>
              <a:gd name="connsiteX9" fmla="*/ 1383506 w 1633537"/>
              <a:gd name="connsiteY9" fmla="*/ 450057 h 1450182"/>
              <a:gd name="connsiteX10" fmla="*/ 1347787 w 1633537"/>
              <a:gd name="connsiteY10" fmla="*/ 488157 h 1450182"/>
              <a:gd name="connsiteX11" fmla="*/ 1281112 w 1633537"/>
              <a:gd name="connsiteY11" fmla="*/ 635794 h 1450182"/>
              <a:gd name="connsiteX12" fmla="*/ 1247775 w 1633537"/>
              <a:gd name="connsiteY12" fmla="*/ 683419 h 1450182"/>
              <a:gd name="connsiteX13" fmla="*/ 1209675 w 1633537"/>
              <a:gd name="connsiteY13" fmla="*/ 731044 h 1450182"/>
              <a:gd name="connsiteX14" fmla="*/ 1166812 w 1633537"/>
              <a:gd name="connsiteY14" fmla="*/ 764382 h 1450182"/>
              <a:gd name="connsiteX15" fmla="*/ 1114425 w 1633537"/>
              <a:gd name="connsiteY15" fmla="*/ 826294 h 1450182"/>
              <a:gd name="connsiteX16" fmla="*/ 1066800 w 1633537"/>
              <a:gd name="connsiteY16" fmla="*/ 878682 h 1450182"/>
              <a:gd name="connsiteX17" fmla="*/ 990600 w 1633537"/>
              <a:gd name="connsiteY17" fmla="*/ 964407 h 1450182"/>
              <a:gd name="connsiteX18" fmla="*/ 885825 w 1633537"/>
              <a:gd name="connsiteY18" fmla="*/ 1059657 h 1450182"/>
              <a:gd name="connsiteX19" fmla="*/ 847725 w 1633537"/>
              <a:gd name="connsiteY19" fmla="*/ 1069182 h 1450182"/>
              <a:gd name="connsiteX20" fmla="*/ 819150 w 1633537"/>
              <a:gd name="connsiteY20" fmla="*/ 1088232 h 1450182"/>
              <a:gd name="connsiteX21" fmla="*/ 766762 w 1633537"/>
              <a:gd name="connsiteY21" fmla="*/ 1145382 h 1450182"/>
              <a:gd name="connsiteX22" fmla="*/ 742950 w 1633537"/>
              <a:gd name="connsiteY22" fmla="*/ 1183482 h 1450182"/>
              <a:gd name="connsiteX23" fmla="*/ 709612 w 1633537"/>
              <a:gd name="connsiteY23" fmla="*/ 1221582 h 1450182"/>
              <a:gd name="connsiteX24" fmla="*/ 623887 w 1633537"/>
              <a:gd name="connsiteY24" fmla="*/ 1254919 h 1450182"/>
              <a:gd name="connsiteX25" fmla="*/ 571500 w 1633537"/>
              <a:gd name="connsiteY25" fmla="*/ 1307307 h 1450182"/>
              <a:gd name="connsiteX26" fmla="*/ 504825 w 1633537"/>
              <a:gd name="connsiteY26" fmla="*/ 1340644 h 1450182"/>
              <a:gd name="connsiteX27" fmla="*/ 481012 w 1633537"/>
              <a:gd name="connsiteY27" fmla="*/ 1364457 h 1450182"/>
              <a:gd name="connsiteX28" fmla="*/ 428625 w 1633537"/>
              <a:gd name="connsiteY28" fmla="*/ 1402557 h 1450182"/>
              <a:gd name="connsiteX29" fmla="*/ 376237 w 1633537"/>
              <a:gd name="connsiteY29" fmla="*/ 1416844 h 1450182"/>
              <a:gd name="connsiteX30" fmla="*/ 357187 w 1633537"/>
              <a:gd name="connsiteY30" fmla="*/ 1431132 h 1450182"/>
              <a:gd name="connsiteX31" fmla="*/ 323850 w 1633537"/>
              <a:gd name="connsiteY31" fmla="*/ 1450182 h 1450182"/>
              <a:gd name="connsiteX32" fmla="*/ 290512 w 1633537"/>
              <a:gd name="connsiteY32" fmla="*/ 1450182 h 1450182"/>
              <a:gd name="connsiteX33" fmla="*/ 266700 w 1633537"/>
              <a:gd name="connsiteY33" fmla="*/ 1450182 h 1450182"/>
              <a:gd name="connsiteX34" fmla="*/ 200025 w 1633537"/>
              <a:gd name="connsiteY34" fmla="*/ 1421607 h 1450182"/>
              <a:gd name="connsiteX35" fmla="*/ 166687 w 1633537"/>
              <a:gd name="connsiteY35" fmla="*/ 1388269 h 1450182"/>
              <a:gd name="connsiteX36" fmla="*/ 152400 w 1633537"/>
              <a:gd name="connsiteY36" fmla="*/ 1345407 h 1450182"/>
              <a:gd name="connsiteX37" fmla="*/ 109537 w 1633537"/>
              <a:gd name="connsiteY37" fmla="*/ 1269207 h 1450182"/>
              <a:gd name="connsiteX38" fmla="*/ 57150 w 1633537"/>
              <a:gd name="connsiteY38" fmla="*/ 1183482 h 1450182"/>
              <a:gd name="connsiteX39" fmla="*/ 0 w 1633537"/>
              <a:gd name="connsiteY39" fmla="*/ 1145382 h 1450182"/>
              <a:gd name="connsiteX40" fmla="*/ 0 w 1633537"/>
              <a:gd name="connsiteY40"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62100 w 1633537"/>
              <a:gd name="connsiteY4" fmla="*/ 195263 h 1450182"/>
              <a:gd name="connsiteX5" fmla="*/ 1526381 w 1633537"/>
              <a:gd name="connsiteY5" fmla="*/ 261938 h 1450182"/>
              <a:gd name="connsiteX6" fmla="*/ 1481138 w 1633537"/>
              <a:gd name="connsiteY6" fmla="*/ 314325 h 1450182"/>
              <a:gd name="connsiteX7" fmla="*/ 1457325 w 1633537"/>
              <a:gd name="connsiteY7" fmla="*/ 345282 h 1450182"/>
              <a:gd name="connsiteX8" fmla="*/ 1421605 w 1633537"/>
              <a:gd name="connsiteY8" fmla="*/ 400050 h 1450182"/>
              <a:gd name="connsiteX9" fmla="*/ 1383506 w 1633537"/>
              <a:gd name="connsiteY9" fmla="*/ 450057 h 1450182"/>
              <a:gd name="connsiteX10" fmla="*/ 1347787 w 1633537"/>
              <a:gd name="connsiteY10" fmla="*/ 488157 h 1450182"/>
              <a:gd name="connsiteX11" fmla="*/ 1281112 w 1633537"/>
              <a:gd name="connsiteY11" fmla="*/ 635794 h 1450182"/>
              <a:gd name="connsiteX12" fmla="*/ 1247775 w 1633537"/>
              <a:gd name="connsiteY12" fmla="*/ 683419 h 1450182"/>
              <a:gd name="connsiteX13" fmla="*/ 1209675 w 1633537"/>
              <a:gd name="connsiteY13" fmla="*/ 731044 h 1450182"/>
              <a:gd name="connsiteX14" fmla="*/ 1166812 w 1633537"/>
              <a:gd name="connsiteY14" fmla="*/ 764382 h 1450182"/>
              <a:gd name="connsiteX15" fmla="*/ 1114425 w 1633537"/>
              <a:gd name="connsiteY15" fmla="*/ 826294 h 1450182"/>
              <a:gd name="connsiteX16" fmla="*/ 1066800 w 1633537"/>
              <a:gd name="connsiteY16" fmla="*/ 878682 h 1450182"/>
              <a:gd name="connsiteX17" fmla="*/ 990600 w 1633537"/>
              <a:gd name="connsiteY17" fmla="*/ 964407 h 1450182"/>
              <a:gd name="connsiteX18" fmla="*/ 885825 w 1633537"/>
              <a:gd name="connsiteY18" fmla="*/ 1059657 h 1450182"/>
              <a:gd name="connsiteX19" fmla="*/ 847725 w 1633537"/>
              <a:gd name="connsiteY19" fmla="*/ 1069182 h 1450182"/>
              <a:gd name="connsiteX20" fmla="*/ 819150 w 1633537"/>
              <a:gd name="connsiteY20" fmla="*/ 1088232 h 1450182"/>
              <a:gd name="connsiteX21" fmla="*/ 766762 w 1633537"/>
              <a:gd name="connsiteY21" fmla="*/ 1145382 h 1450182"/>
              <a:gd name="connsiteX22" fmla="*/ 742950 w 1633537"/>
              <a:gd name="connsiteY22" fmla="*/ 1183482 h 1450182"/>
              <a:gd name="connsiteX23" fmla="*/ 709612 w 1633537"/>
              <a:gd name="connsiteY23" fmla="*/ 1221582 h 1450182"/>
              <a:gd name="connsiteX24" fmla="*/ 623887 w 1633537"/>
              <a:gd name="connsiteY24" fmla="*/ 1254919 h 1450182"/>
              <a:gd name="connsiteX25" fmla="*/ 571500 w 1633537"/>
              <a:gd name="connsiteY25" fmla="*/ 1307307 h 1450182"/>
              <a:gd name="connsiteX26" fmla="*/ 504825 w 1633537"/>
              <a:gd name="connsiteY26" fmla="*/ 1340644 h 1450182"/>
              <a:gd name="connsiteX27" fmla="*/ 481012 w 1633537"/>
              <a:gd name="connsiteY27" fmla="*/ 1364457 h 1450182"/>
              <a:gd name="connsiteX28" fmla="*/ 428625 w 1633537"/>
              <a:gd name="connsiteY28" fmla="*/ 1402557 h 1450182"/>
              <a:gd name="connsiteX29" fmla="*/ 376237 w 1633537"/>
              <a:gd name="connsiteY29" fmla="*/ 1416844 h 1450182"/>
              <a:gd name="connsiteX30" fmla="*/ 357187 w 1633537"/>
              <a:gd name="connsiteY30" fmla="*/ 1431132 h 1450182"/>
              <a:gd name="connsiteX31" fmla="*/ 323850 w 1633537"/>
              <a:gd name="connsiteY31" fmla="*/ 1450182 h 1450182"/>
              <a:gd name="connsiteX32" fmla="*/ 290512 w 1633537"/>
              <a:gd name="connsiteY32" fmla="*/ 1450182 h 1450182"/>
              <a:gd name="connsiteX33" fmla="*/ 266700 w 1633537"/>
              <a:gd name="connsiteY33" fmla="*/ 1450182 h 1450182"/>
              <a:gd name="connsiteX34" fmla="*/ 200025 w 1633537"/>
              <a:gd name="connsiteY34" fmla="*/ 1421607 h 1450182"/>
              <a:gd name="connsiteX35" fmla="*/ 166687 w 1633537"/>
              <a:gd name="connsiteY35" fmla="*/ 1388269 h 1450182"/>
              <a:gd name="connsiteX36" fmla="*/ 152400 w 1633537"/>
              <a:gd name="connsiteY36" fmla="*/ 1345407 h 1450182"/>
              <a:gd name="connsiteX37" fmla="*/ 109537 w 1633537"/>
              <a:gd name="connsiteY37" fmla="*/ 1269207 h 1450182"/>
              <a:gd name="connsiteX38" fmla="*/ 57150 w 1633537"/>
              <a:gd name="connsiteY38" fmla="*/ 1183482 h 1450182"/>
              <a:gd name="connsiteX39" fmla="*/ 0 w 1633537"/>
              <a:gd name="connsiteY39" fmla="*/ 1145382 h 1450182"/>
              <a:gd name="connsiteX40" fmla="*/ 0 w 1633537"/>
              <a:gd name="connsiteY40"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62100 w 1633537"/>
              <a:gd name="connsiteY4" fmla="*/ 195263 h 1450182"/>
              <a:gd name="connsiteX5" fmla="*/ 1564481 w 1633537"/>
              <a:gd name="connsiteY5" fmla="*/ 216694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62100 w 1633537"/>
              <a:gd name="connsiteY4" fmla="*/ 195263 h 1450182"/>
              <a:gd name="connsiteX5" fmla="*/ 1559718 w 1633537"/>
              <a:gd name="connsiteY5" fmla="*/ 230981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85913 w 1633537"/>
              <a:gd name="connsiteY4" fmla="*/ 197644 h 1450182"/>
              <a:gd name="connsiteX5" fmla="*/ 1559718 w 1633537"/>
              <a:gd name="connsiteY5" fmla="*/ 230981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74007 w 1633537"/>
              <a:gd name="connsiteY4" fmla="*/ 197644 h 1450182"/>
              <a:gd name="connsiteX5" fmla="*/ 1559718 w 1633537"/>
              <a:gd name="connsiteY5" fmla="*/ 230981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74007 w 1633537"/>
              <a:gd name="connsiteY4" fmla="*/ 197644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54782 h 1450182"/>
              <a:gd name="connsiteX4" fmla="*/ 1621631 w 1633537"/>
              <a:gd name="connsiteY4" fmla="*/ 133350 h 1450182"/>
              <a:gd name="connsiteX5" fmla="*/ 1574007 w 1633537"/>
              <a:gd name="connsiteY5" fmla="*/ 190500 h 1450182"/>
              <a:gd name="connsiteX6" fmla="*/ 1557337 w 1633537"/>
              <a:gd name="connsiteY6" fmla="*/ 219075 h 1450182"/>
              <a:gd name="connsiteX7" fmla="*/ 1526381 w 1633537"/>
              <a:gd name="connsiteY7" fmla="*/ 261938 h 1450182"/>
              <a:gd name="connsiteX8" fmla="*/ 1481138 w 1633537"/>
              <a:gd name="connsiteY8" fmla="*/ 314325 h 1450182"/>
              <a:gd name="connsiteX9" fmla="*/ 1457325 w 1633537"/>
              <a:gd name="connsiteY9" fmla="*/ 345282 h 1450182"/>
              <a:gd name="connsiteX10" fmla="*/ 1421605 w 1633537"/>
              <a:gd name="connsiteY10" fmla="*/ 400050 h 1450182"/>
              <a:gd name="connsiteX11" fmla="*/ 1383506 w 1633537"/>
              <a:gd name="connsiteY11" fmla="*/ 450057 h 1450182"/>
              <a:gd name="connsiteX12" fmla="*/ 1347787 w 1633537"/>
              <a:gd name="connsiteY12" fmla="*/ 488157 h 1450182"/>
              <a:gd name="connsiteX13" fmla="*/ 1281112 w 1633537"/>
              <a:gd name="connsiteY13" fmla="*/ 635794 h 1450182"/>
              <a:gd name="connsiteX14" fmla="*/ 1247775 w 1633537"/>
              <a:gd name="connsiteY14" fmla="*/ 683419 h 1450182"/>
              <a:gd name="connsiteX15" fmla="*/ 1209675 w 1633537"/>
              <a:gd name="connsiteY15" fmla="*/ 731044 h 1450182"/>
              <a:gd name="connsiteX16" fmla="*/ 1166812 w 1633537"/>
              <a:gd name="connsiteY16" fmla="*/ 764382 h 1450182"/>
              <a:gd name="connsiteX17" fmla="*/ 1114425 w 1633537"/>
              <a:gd name="connsiteY17" fmla="*/ 826294 h 1450182"/>
              <a:gd name="connsiteX18" fmla="*/ 1066800 w 1633537"/>
              <a:gd name="connsiteY18" fmla="*/ 878682 h 1450182"/>
              <a:gd name="connsiteX19" fmla="*/ 990600 w 1633537"/>
              <a:gd name="connsiteY19" fmla="*/ 964407 h 1450182"/>
              <a:gd name="connsiteX20" fmla="*/ 885825 w 1633537"/>
              <a:gd name="connsiteY20" fmla="*/ 1059657 h 1450182"/>
              <a:gd name="connsiteX21" fmla="*/ 847725 w 1633537"/>
              <a:gd name="connsiteY21" fmla="*/ 1069182 h 1450182"/>
              <a:gd name="connsiteX22" fmla="*/ 819150 w 1633537"/>
              <a:gd name="connsiteY22" fmla="*/ 1088232 h 1450182"/>
              <a:gd name="connsiteX23" fmla="*/ 766762 w 1633537"/>
              <a:gd name="connsiteY23" fmla="*/ 1145382 h 1450182"/>
              <a:gd name="connsiteX24" fmla="*/ 742950 w 1633537"/>
              <a:gd name="connsiteY24" fmla="*/ 1183482 h 1450182"/>
              <a:gd name="connsiteX25" fmla="*/ 709612 w 1633537"/>
              <a:gd name="connsiteY25" fmla="*/ 1221582 h 1450182"/>
              <a:gd name="connsiteX26" fmla="*/ 623887 w 1633537"/>
              <a:gd name="connsiteY26" fmla="*/ 1254919 h 1450182"/>
              <a:gd name="connsiteX27" fmla="*/ 571500 w 1633537"/>
              <a:gd name="connsiteY27" fmla="*/ 1307307 h 1450182"/>
              <a:gd name="connsiteX28" fmla="*/ 504825 w 1633537"/>
              <a:gd name="connsiteY28" fmla="*/ 1340644 h 1450182"/>
              <a:gd name="connsiteX29" fmla="*/ 481012 w 1633537"/>
              <a:gd name="connsiteY29" fmla="*/ 1364457 h 1450182"/>
              <a:gd name="connsiteX30" fmla="*/ 428625 w 1633537"/>
              <a:gd name="connsiteY30" fmla="*/ 1402557 h 1450182"/>
              <a:gd name="connsiteX31" fmla="*/ 376237 w 1633537"/>
              <a:gd name="connsiteY31" fmla="*/ 1416844 h 1450182"/>
              <a:gd name="connsiteX32" fmla="*/ 357187 w 1633537"/>
              <a:gd name="connsiteY32" fmla="*/ 1431132 h 1450182"/>
              <a:gd name="connsiteX33" fmla="*/ 323850 w 1633537"/>
              <a:gd name="connsiteY33" fmla="*/ 1450182 h 1450182"/>
              <a:gd name="connsiteX34" fmla="*/ 290512 w 1633537"/>
              <a:gd name="connsiteY34" fmla="*/ 1450182 h 1450182"/>
              <a:gd name="connsiteX35" fmla="*/ 266700 w 1633537"/>
              <a:gd name="connsiteY35" fmla="*/ 1450182 h 1450182"/>
              <a:gd name="connsiteX36" fmla="*/ 200025 w 1633537"/>
              <a:gd name="connsiteY36" fmla="*/ 1421607 h 1450182"/>
              <a:gd name="connsiteX37" fmla="*/ 166687 w 1633537"/>
              <a:gd name="connsiteY37" fmla="*/ 1388269 h 1450182"/>
              <a:gd name="connsiteX38" fmla="*/ 152400 w 1633537"/>
              <a:gd name="connsiteY38" fmla="*/ 1345407 h 1450182"/>
              <a:gd name="connsiteX39" fmla="*/ 109537 w 1633537"/>
              <a:gd name="connsiteY39" fmla="*/ 1269207 h 1450182"/>
              <a:gd name="connsiteX40" fmla="*/ 57150 w 1633537"/>
              <a:gd name="connsiteY40" fmla="*/ 1183482 h 1450182"/>
              <a:gd name="connsiteX41" fmla="*/ 0 w 1633537"/>
              <a:gd name="connsiteY41" fmla="*/ 1145382 h 1450182"/>
              <a:gd name="connsiteX42" fmla="*/ 0 w 1633537"/>
              <a:gd name="connsiteY42" fmla="*/ 1145382 h 1450182"/>
              <a:gd name="connsiteX0" fmla="*/ 1633537 w 1639227"/>
              <a:gd name="connsiteY0" fmla="*/ 0 h 1450182"/>
              <a:gd name="connsiteX1" fmla="*/ 1628774 w 1639227"/>
              <a:gd name="connsiteY1" fmla="*/ 71438 h 1450182"/>
              <a:gd name="connsiteX2" fmla="*/ 1638299 w 1639227"/>
              <a:gd name="connsiteY2" fmla="*/ 114300 h 1450182"/>
              <a:gd name="connsiteX3" fmla="*/ 1593056 w 1639227"/>
              <a:gd name="connsiteY3" fmla="*/ 154782 h 1450182"/>
              <a:gd name="connsiteX4" fmla="*/ 1621631 w 1639227"/>
              <a:gd name="connsiteY4" fmla="*/ 133350 h 1450182"/>
              <a:gd name="connsiteX5" fmla="*/ 1574007 w 1639227"/>
              <a:gd name="connsiteY5" fmla="*/ 190500 h 1450182"/>
              <a:gd name="connsiteX6" fmla="*/ 1557337 w 1639227"/>
              <a:gd name="connsiteY6" fmla="*/ 219075 h 1450182"/>
              <a:gd name="connsiteX7" fmla="*/ 1526381 w 1639227"/>
              <a:gd name="connsiteY7" fmla="*/ 261938 h 1450182"/>
              <a:gd name="connsiteX8" fmla="*/ 1481138 w 1639227"/>
              <a:gd name="connsiteY8" fmla="*/ 314325 h 1450182"/>
              <a:gd name="connsiteX9" fmla="*/ 1457325 w 1639227"/>
              <a:gd name="connsiteY9" fmla="*/ 345282 h 1450182"/>
              <a:gd name="connsiteX10" fmla="*/ 1421605 w 1639227"/>
              <a:gd name="connsiteY10" fmla="*/ 400050 h 1450182"/>
              <a:gd name="connsiteX11" fmla="*/ 1383506 w 1639227"/>
              <a:gd name="connsiteY11" fmla="*/ 450057 h 1450182"/>
              <a:gd name="connsiteX12" fmla="*/ 1347787 w 1639227"/>
              <a:gd name="connsiteY12" fmla="*/ 488157 h 1450182"/>
              <a:gd name="connsiteX13" fmla="*/ 1281112 w 1639227"/>
              <a:gd name="connsiteY13" fmla="*/ 635794 h 1450182"/>
              <a:gd name="connsiteX14" fmla="*/ 1247775 w 1639227"/>
              <a:gd name="connsiteY14" fmla="*/ 683419 h 1450182"/>
              <a:gd name="connsiteX15" fmla="*/ 1209675 w 1639227"/>
              <a:gd name="connsiteY15" fmla="*/ 731044 h 1450182"/>
              <a:gd name="connsiteX16" fmla="*/ 1166812 w 1639227"/>
              <a:gd name="connsiteY16" fmla="*/ 764382 h 1450182"/>
              <a:gd name="connsiteX17" fmla="*/ 1114425 w 1639227"/>
              <a:gd name="connsiteY17" fmla="*/ 826294 h 1450182"/>
              <a:gd name="connsiteX18" fmla="*/ 1066800 w 1639227"/>
              <a:gd name="connsiteY18" fmla="*/ 878682 h 1450182"/>
              <a:gd name="connsiteX19" fmla="*/ 990600 w 1639227"/>
              <a:gd name="connsiteY19" fmla="*/ 964407 h 1450182"/>
              <a:gd name="connsiteX20" fmla="*/ 885825 w 1639227"/>
              <a:gd name="connsiteY20" fmla="*/ 1059657 h 1450182"/>
              <a:gd name="connsiteX21" fmla="*/ 847725 w 1639227"/>
              <a:gd name="connsiteY21" fmla="*/ 1069182 h 1450182"/>
              <a:gd name="connsiteX22" fmla="*/ 819150 w 1639227"/>
              <a:gd name="connsiteY22" fmla="*/ 1088232 h 1450182"/>
              <a:gd name="connsiteX23" fmla="*/ 766762 w 1639227"/>
              <a:gd name="connsiteY23" fmla="*/ 1145382 h 1450182"/>
              <a:gd name="connsiteX24" fmla="*/ 742950 w 1639227"/>
              <a:gd name="connsiteY24" fmla="*/ 1183482 h 1450182"/>
              <a:gd name="connsiteX25" fmla="*/ 709612 w 1639227"/>
              <a:gd name="connsiteY25" fmla="*/ 1221582 h 1450182"/>
              <a:gd name="connsiteX26" fmla="*/ 623887 w 1639227"/>
              <a:gd name="connsiteY26" fmla="*/ 1254919 h 1450182"/>
              <a:gd name="connsiteX27" fmla="*/ 571500 w 1639227"/>
              <a:gd name="connsiteY27" fmla="*/ 1307307 h 1450182"/>
              <a:gd name="connsiteX28" fmla="*/ 504825 w 1639227"/>
              <a:gd name="connsiteY28" fmla="*/ 1340644 h 1450182"/>
              <a:gd name="connsiteX29" fmla="*/ 481012 w 1639227"/>
              <a:gd name="connsiteY29" fmla="*/ 1364457 h 1450182"/>
              <a:gd name="connsiteX30" fmla="*/ 428625 w 1639227"/>
              <a:gd name="connsiteY30" fmla="*/ 1402557 h 1450182"/>
              <a:gd name="connsiteX31" fmla="*/ 376237 w 1639227"/>
              <a:gd name="connsiteY31" fmla="*/ 1416844 h 1450182"/>
              <a:gd name="connsiteX32" fmla="*/ 357187 w 1639227"/>
              <a:gd name="connsiteY32" fmla="*/ 1431132 h 1450182"/>
              <a:gd name="connsiteX33" fmla="*/ 323850 w 1639227"/>
              <a:gd name="connsiteY33" fmla="*/ 1450182 h 1450182"/>
              <a:gd name="connsiteX34" fmla="*/ 290512 w 1639227"/>
              <a:gd name="connsiteY34" fmla="*/ 1450182 h 1450182"/>
              <a:gd name="connsiteX35" fmla="*/ 266700 w 1639227"/>
              <a:gd name="connsiteY35" fmla="*/ 1450182 h 1450182"/>
              <a:gd name="connsiteX36" fmla="*/ 200025 w 1639227"/>
              <a:gd name="connsiteY36" fmla="*/ 1421607 h 1450182"/>
              <a:gd name="connsiteX37" fmla="*/ 166687 w 1639227"/>
              <a:gd name="connsiteY37" fmla="*/ 1388269 h 1450182"/>
              <a:gd name="connsiteX38" fmla="*/ 152400 w 1639227"/>
              <a:gd name="connsiteY38" fmla="*/ 1345407 h 1450182"/>
              <a:gd name="connsiteX39" fmla="*/ 109537 w 1639227"/>
              <a:gd name="connsiteY39" fmla="*/ 1269207 h 1450182"/>
              <a:gd name="connsiteX40" fmla="*/ 57150 w 1639227"/>
              <a:gd name="connsiteY40" fmla="*/ 1183482 h 1450182"/>
              <a:gd name="connsiteX41" fmla="*/ 0 w 1639227"/>
              <a:gd name="connsiteY41" fmla="*/ 1145382 h 1450182"/>
              <a:gd name="connsiteX42" fmla="*/ 0 w 1639227"/>
              <a:gd name="connsiteY42" fmla="*/ 1145382 h 1450182"/>
              <a:gd name="connsiteX0" fmla="*/ 1633537 w 1639227"/>
              <a:gd name="connsiteY0" fmla="*/ 0 h 1450182"/>
              <a:gd name="connsiteX1" fmla="*/ 1628774 w 1639227"/>
              <a:gd name="connsiteY1" fmla="*/ 71438 h 1450182"/>
              <a:gd name="connsiteX2" fmla="*/ 1638299 w 1639227"/>
              <a:gd name="connsiteY2" fmla="*/ 114300 h 1450182"/>
              <a:gd name="connsiteX3" fmla="*/ 1593056 w 1639227"/>
              <a:gd name="connsiteY3" fmla="*/ 154782 h 1450182"/>
              <a:gd name="connsiteX4" fmla="*/ 1574007 w 1639227"/>
              <a:gd name="connsiteY4" fmla="*/ 190500 h 1450182"/>
              <a:gd name="connsiteX5" fmla="*/ 1557337 w 1639227"/>
              <a:gd name="connsiteY5" fmla="*/ 219075 h 1450182"/>
              <a:gd name="connsiteX6" fmla="*/ 1526381 w 1639227"/>
              <a:gd name="connsiteY6" fmla="*/ 261938 h 1450182"/>
              <a:gd name="connsiteX7" fmla="*/ 1481138 w 1639227"/>
              <a:gd name="connsiteY7" fmla="*/ 314325 h 1450182"/>
              <a:gd name="connsiteX8" fmla="*/ 1457325 w 1639227"/>
              <a:gd name="connsiteY8" fmla="*/ 345282 h 1450182"/>
              <a:gd name="connsiteX9" fmla="*/ 1421605 w 1639227"/>
              <a:gd name="connsiteY9" fmla="*/ 400050 h 1450182"/>
              <a:gd name="connsiteX10" fmla="*/ 1383506 w 1639227"/>
              <a:gd name="connsiteY10" fmla="*/ 450057 h 1450182"/>
              <a:gd name="connsiteX11" fmla="*/ 1347787 w 1639227"/>
              <a:gd name="connsiteY11" fmla="*/ 488157 h 1450182"/>
              <a:gd name="connsiteX12" fmla="*/ 1281112 w 1639227"/>
              <a:gd name="connsiteY12" fmla="*/ 635794 h 1450182"/>
              <a:gd name="connsiteX13" fmla="*/ 1247775 w 1639227"/>
              <a:gd name="connsiteY13" fmla="*/ 683419 h 1450182"/>
              <a:gd name="connsiteX14" fmla="*/ 1209675 w 1639227"/>
              <a:gd name="connsiteY14" fmla="*/ 731044 h 1450182"/>
              <a:gd name="connsiteX15" fmla="*/ 1166812 w 1639227"/>
              <a:gd name="connsiteY15" fmla="*/ 764382 h 1450182"/>
              <a:gd name="connsiteX16" fmla="*/ 1114425 w 1639227"/>
              <a:gd name="connsiteY16" fmla="*/ 826294 h 1450182"/>
              <a:gd name="connsiteX17" fmla="*/ 1066800 w 1639227"/>
              <a:gd name="connsiteY17" fmla="*/ 878682 h 1450182"/>
              <a:gd name="connsiteX18" fmla="*/ 990600 w 1639227"/>
              <a:gd name="connsiteY18" fmla="*/ 964407 h 1450182"/>
              <a:gd name="connsiteX19" fmla="*/ 885825 w 1639227"/>
              <a:gd name="connsiteY19" fmla="*/ 1059657 h 1450182"/>
              <a:gd name="connsiteX20" fmla="*/ 847725 w 1639227"/>
              <a:gd name="connsiteY20" fmla="*/ 1069182 h 1450182"/>
              <a:gd name="connsiteX21" fmla="*/ 819150 w 1639227"/>
              <a:gd name="connsiteY21" fmla="*/ 1088232 h 1450182"/>
              <a:gd name="connsiteX22" fmla="*/ 766762 w 1639227"/>
              <a:gd name="connsiteY22" fmla="*/ 1145382 h 1450182"/>
              <a:gd name="connsiteX23" fmla="*/ 742950 w 1639227"/>
              <a:gd name="connsiteY23" fmla="*/ 1183482 h 1450182"/>
              <a:gd name="connsiteX24" fmla="*/ 709612 w 1639227"/>
              <a:gd name="connsiteY24" fmla="*/ 1221582 h 1450182"/>
              <a:gd name="connsiteX25" fmla="*/ 623887 w 1639227"/>
              <a:gd name="connsiteY25" fmla="*/ 1254919 h 1450182"/>
              <a:gd name="connsiteX26" fmla="*/ 571500 w 1639227"/>
              <a:gd name="connsiteY26" fmla="*/ 1307307 h 1450182"/>
              <a:gd name="connsiteX27" fmla="*/ 504825 w 1639227"/>
              <a:gd name="connsiteY27" fmla="*/ 1340644 h 1450182"/>
              <a:gd name="connsiteX28" fmla="*/ 481012 w 1639227"/>
              <a:gd name="connsiteY28" fmla="*/ 1364457 h 1450182"/>
              <a:gd name="connsiteX29" fmla="*/ 428625 w 1639227"/>
              <a:gd name="connsiteY29" fmla="*/ 1402557 h 1450182"/>
              <a:gd name="connsiteX30" fmla="*/ 376237 w 1639227"/>
              <a:gd name="connsiteY30" fmla="*/ 1416844 h 1450182"/>
              <a:gd name="connsiteX31" fmla="*/ 357187 w 1639227"/>
              <a:gd name="connsiteY31" fmla="*/ 1431132 h 1450182"/>
              <a:gd name="connsiteX32" fmla="*/ 323850 w 1639227"/>
              <a:gd name="connsiteY32" fmla="*/ 1450182 h 1450182"/>
              <a:gd name="connsiteX33" fmla="*/ 290512 w 1639227"/>
              <a:gd name="connsiteY33" fmla="*/ 1450182 h 1450182"/>
              <a:gd name="connsiteX34" fmla="*/ 266700 w 1639227"/>
              <a:gd name="connsiteY34" fmla="*/ 1450182 h 1450182"/>
              <a:gd name="connsiteX35" fmla="*/ 200025 w 1639227"/>
              <a:gd name="connsiteY35" fmla="*/ 1421607 h 1450182"/>
              <a:gd name="connsiteX36" fmla="*/ 166687 w 1639227"/>
              <a:gd name="connsiteY36" fmla="*/ 1388269 h 1450182"/>
              <a:gd name="connsiteX37" fmla="*/ 152400 w 1639227"/>
              <a:gd name="connsiteY37" fmla="*/ 1345407 h 1450182"/>
              <a:gd name="connsiteX38" fmla="*/ 109537 w 1639227"/>
              <a:gd name="connsiteY38" fmla="*/ 1269207 h 1450182"/>
              <a:gd name="connsiteX39" fmla="*/ 57150 w 1639227"/>
              <a:gd name="connsiteY39" fmla="*/ 1183482 h 1450182"/>
              <a:gd name="connsiteX40" fmla="*/ 0 w 1639227"/>
              <a:gd name="connsiteY40" fmla="*/ 1145382 h 1450182"/>
              <a:gd name="connsiteX41" fmla="*/ 0 w 1639227"/>
              <a:gd name="connsiteY41" fmla="*/ 1145382 h 1450182"/>
              <a:gd name="connsiteX0" fmla="*/ 1633537 w 1633537"/>
              <a:gd name="connsiteY0" fmla="*/ 0 h 1450182"/>
              <a:gd name="connsiteX1" fmla="*/ 1628774 w 1633537"/>
              <a:gd name="connsiteY1" fmla="*/ 71438 h 1450182"/>
              <a:gd name="connsiteX2" fmla="*/ 1607343 w 1633537"/>
              <a:gd name="connsiteY2" fmla="*/ 140494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4011 w 1633537"/>
              <a:gd name="connsiteY1" fmla="*/ 107157 h 1450182"/>
              <a:gd name="connsiteX2" fmla="*/ 1607343 w 1633537"/>
              <a:gd name="connsiteY2" fmla="*/ 140494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28775 w 1628775"/>
              <a:gd name="connsiteY0" fmla="*/ 0 h 1390651"/>
              <a:gd name="connsiteX1" fmla="*/ 1624011 w 1628775"/>
              <a:gd name="connsiteY1" fmla="*/ 47626 h 1390651"/>
              <a:gd name="connsiteX2" fmla="*/ 1607343 w 1628775"/>
              <a:gd name="connsiteY2" fmla="*/ 80963 h 1390651"/>
              <a:gd name="connsiteX3" fmla="*/ 1593056 w 1628775"/>
              <a:gd name="connsiteY3" fmla="*/ 95251 h 1390651"/>
              <a:gd name="connsiteX4" fmla="*/ 1574007 w 1628775"/>
              <a:gd name="connsiteY4" fmla="*/ 130969 h 1390651"/>
              <a:gd name="connsiteX5" fmla="*/ 1557337 w 1628775"/>
              <a:gd name="connsiteY5" fmla="*/ 159544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95251 h 1390651"/>
              <a:gd name="connsiteX4" fmla="*/ 1574007 w 1628775"/>
              <a:gd name="connsiteY4" fmla="*/ 130969 h 1390651"/>
              <a:gd name="connsiteX5" fmla="*/ 1557337 w 1628775"/>
              <a:gd name="connsiteY5" fmla="*/ 159544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95251 h 1390651"/>
              <a:gd name="connsiteX4" fmla="*/ 1574007 w 1628775"/>
              <a:gd name="connsiteY4" fmla="*/ 130969 h 1390651"/>
              <a:gd name="connsiteX5" fmla="*/ 1554956 w 1628775"/>
              <a:gd name="connsiteY5" fmla="*/ 150019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95251 h 1390651"/>
              <a:gd name="connsiteX4" fmla="*/ 1574007 w 1628775"/>
              <a:gd name="connsiteY4" fmla="*/ 116682 h 1390651"/>
              <a:gd name="connsiteX5" fmla="*/ 1554956 w 1628775"/>
              <a:gd name="connsiteY5" fmla="*/ 150019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88108 h 1390651"/>
              <a:gd name="connsiteX4" fmla="*/ 1574007 w 1628775"/>
              <a:gd name="connsiteY4" fmla="*/ 116682 h 1390651"/>
              <a:gd name="connsiteX5" fmla="*/ 1554956 w 1628775"/>
              <a:gd name="connsiteY5" fmla="*/ 150019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40681 w 1640681"/>
              <a:gd name="connsiteY0" fmla="*/ 0 h 1381126"/>
              <a:gd name="connsiteX1" fmla="*/ 1624011 w 1640681"/>
              <a:gd name="connsiteY1" fmla="*/ 38101 h 1381126"/>
              <a:gd name="connsiteX2" fmla="*/ 1607343 w 1640681"/>
              <a:gd name="connsiteY2" fmla="*/ 64295 h 1381126"/>
              <a:gd name="connsiteX3" fmla="*/ 1593056 w 1640681"/>
              <a:gd name="connsiteY3" fmla="*/ 78583 h 1381126"/>
              <a:gd name="connsiteX4" fmla="*/ 1574007 w 1640681"/>
              <a:gd name="connsiteY4" fmla="*/ 107157 h 1381126"/>
              <a:gd name="connsiteX5" fmla="*/ 1554956 w 1640681"/>
              <a:gd name="connsiteY5" fmla="*/ 140494 h 1381126"/>
              <a:gd name="connsiteX6" fmla="*/ 1526381 w 1640681"/>
              <a:gd name="connsiteY6" fmla="*/ 192882 h 1381126"/>
              <a:gd name="connsiteX7" fmla="*/ 1481138 w 1640681"/>
              <a:gd name="connsiteY7" fmla="*/ 245269 h 1381126"/>
              <a:gd name="connsiteX8" fmla="*/ 1457325 w 1640681"/>
              <a:gd name="connsiteY8" fmla="*/ 276226 h 1381126"/>
              <a:gd name="connsiteX9" fmla="*/ 1421605 w 1640681"/>
              <a:gd name="connsiteY9" fmla="*/ 330994 h 1381126"/>
              <a:gd name="connsiteX10" fmla="*/ 1383506 w 1640681"/>
              <a:gd name="connsiteY10" fmla="*/ 381001 h 1381126"/>
              <a:gd name="connsiteX11" fmla="*/ 1347787 w 1640681"/>
              <a:gd name="connsiteY11" fmla="*/ 419101 h 1381126"/>
              <a:gd name="connsiteX12" fmla="*/ 1281112 w 1640681"/>
              <a:gd name="connsiteY12" fmla="*/ 566738 h 1381126"/>
              <a:gd name="connsiteX13" fmla="*/ 1247775 w 1640681"/>
              <a:gd name="connsiteY13" fmla="*/ 614363 h 1381126"/>
              <a:gd name="connsiteX14" fmla="*/ 1209675 w 1640681"/>
              <a:gd name="connsiteY14" fmla="*/ 661988 h 1381126"/>
              <a:gd name="connsiteX15" fmla="*/ 1166812 w 1640681"/>
              <a:gd name="connsiteY15" fmla="*/ 695326 h 1381126"/>
              <a:gd name="connsiteX16" fmla="*/ 1114425 w 1640681"/>
              <a:gd name="connsiteY16" fmla="*/ 757238 h 1381126"/>
              <a:gd name="connsiteX17" fmla="*/ 1066800 w 1640681"/>
              <a:gd name="connsiteY17" fmla="*/ 809626 h 1381126"/>
              <a:gd name="connsiteX18" fmla="*/ 990600 w 1640681"/>
              <a:gd name="connsiteY18" fmla="*/ 895351 h 1381126"/>
              <a:gd name="connsiteX19" fmla="*/ 885825 w 1640681"/>
              <a:gd name="connsiteY19" fmla="*/ 990601 h 1381126"/>
              <a:gd name="connsiteX20" fmla="*/ 847725 w 1640681"/>
              <a:gd name="connsiteY20" fmla="*/ 1000126 h 1381126"/>
              <a:gd name="connsiteX21" fmla="*/ 819150 w 1640681"/>
              <a:gd name="connsiteY21" fmla="*/ 1019176 h 1381126"/>
              <a:gd name="connsiteX22" fmla="*/ 766762 w 1640681"/>
              <a:gd name="connsiteY22" fmla="*/ 1076326 h 1381126"/>
              <a:gd name="connsiteX23" fmla="*/ 742950 w 1640681"/>
              <a:gd name="connsiteY23" fmla="*/ 1114426 h 1381126"/>
              <a:gd name="connsiteX24" fmla="*/ 709612 w 1640681"/>
              <a:gd name="connsiteY24" fmla="*/ 1152526 h 1381126"/>
              <a:gd name="connsiteX25" fmla="*/ 623887 w 1640681"/>
              <a:gd name="connsiteY25" fmla="*/ 1185863 h 1381126"/>
              <a:gd name="connsiteX26" fmla="*/ 571500 w 1640681"/>
              <a:gd name="connsiteY26" fmla="*/ 1238251 h 1381126"/>
              <a:gd name="connsiteX27" fmla="*/ 504825 w 1640681"/>
              <a:gd name="connsiteY27" fmla="*/ 1271588 h 1381126"/>
              <a:gd name="connsiteX28" fmla="*/ 481012 w 1640681"/>
              <a:gd name="connsiteY28" fmla="*/ 1295401 h 1381126"/>
              <a:gd name="connsiteX29" fmla="*/ 428625 w 1640681"/>
              <a:gd name="connsiteY29" fmla="*/ 1333501 h 1381126"/>
              <a:gd name="connsiteX30" fmla="*/ 376237 w 1640681"/>
              <a:gd name="connsiteY30" fmla="*/ 1347788 h 1381126"/>
              <a:gd name="connsiteX31" fmla="*/ 357187 w 1640681"/>
              <a:gd name="connsiteY31" fmla="*/ 1362076 h 1381126"/>
              <a:gd name="connsiteX32" fmla="*/ 323850 w 1640681"/>
              <a:gd name="connsiteY32" fmla="*/ 1381126 h 1381126"/>
              <a:gd name="connsiteX33" fmla="*/ 290512 w 1640681"/>
              <a:gd name="connsiteY33" fmla="*/ 1381126 h 1381126"/>
              <a:gd name="connsiteX34" fmla="*/ 266700 w 1640681"/>
              <a:gd name="connsiteY34" fmla="*/ 1381126 h 1381126"/>
              <a:gd name="connsiteX35" fmla="*/ 200025 w 1640681"/>
              <a:gd name="connsiteY35" fmla="*/ 1352551 h 1381126"/>
              <a:gd name="connsiteX36" fmla="*/ 166687 w 1640681"/>
              <a:gd name="connsiteY36" fmla="*/ 1319213 h 1381126"/>
              <a:gd name="connsiteX37" fmla="*/ 152400 w 1640681"/>
              <a:gd name="connsiteY37" fmla="*/ 1276351 h 1381126"/>
              <a:gd name="connsiteX38" fmla="*/ 109537 w 1640681"/>
              <a:gd name="connsiteY38" fmla="*/ 1200151 h 1381126"/>
              <a:gd name="connsiteX39" fmla="*/ 57150 w 1640681"/>
              <a:gd name="connsiteY39" fmla="*/ 1114426 h 1381126"/>
              <a:gd name="connsiteX40" fmla="*/ 0 w 1640681"/>
              <a:gd name="connsiteY40" fmla="*/ 1076326 h 1381126"/>
              <a:gd name="connsiteX41" fmla="*/ 0 w 1640681"/>
              <a:gd name="connsiteY41" fmla="*/ 1076326 h 1381126"/>
              <a:gd name="connsiteX0" fmla="*/ 1640681 w 1640681"/>
              <a:gd name="connsiteY0" fmla="*/ 0 h 1381126"/>
              <a:gd name="connsiteX1" fmla="*/ 1631155 w 1640681"/>
              <a:gd name="connsiteY1" fmla="*/ 38101 h 1381126"/>
              <a:gd name="connsiteX2" fmla="*/ 1607343 w 1640681"/>
              <a:gd name="connsiteY2" fmla="*/ 64295 h 1381126"/>
              <a:gd name="connsiteX3" fmla="*/ 1593056 w 1640681"/>
              <a:gd name="connsiteY3" fmla="*/ 78583 h 1381126"/>
              <a:gd name="connsiteX4" fmla="*/ 1574007 w 1640681"/>
              <a:gd name="connsiteY4" fmla="*/ 107157 h 1381126"/>
              <a:gd name="connsiteX5" fmla="*/ 1554956 w 1640681"/>
              <a:gd name="connsiteY5" fmla="*/ 140494 h 1381126"/>
              <a:gd name="connsiteX6" fmla="*/ 1526381 w 1640681"/>
              <a:gd name="connsiteY6" fmla="*/ 192882 h 1381126"/>
              <a:gd name="connsiteX7" fmla="*/ 1481138 w 1640681"/>
              <a:gd name="connsiteY7" fmla="*/ 245269 h 1381126"/>
              <a:gd name="connsiteX8" fmla="*/ 1457325 w 1640681"/>
              <a:gd name="connsiteY8" fmla="*/ 276226 h 1381126"/>
              <a:gd name="connsiteX9" fmla="*/ 1421605 w 1640681"/>
              <a:gd name="connsiteY9" fmla="*/ 330994 h 1381126"/>
              <a:gd name="connsiteX10" fmla="*/ 1383506 w 1640681"/>
              <a:gd name="connsiteY10" fmla="*/ 381001 h 1381126"/>
              <a:gd name="connsiteX11" fmla="*/ 1347787 w 1640681"/>
              <a:gd name="connsiteY11" fmla="*/ 419101 h 1381126"/>
              <a:gd name="connsiteX12" fmla="*/ 1281112 w 1640681"/>
              <a:gd name="connsiteY12" fmla="*/ 566738 h 1381126"/>
              <a:gd name="connsiteX13" fmla="*/ 1247775 w 1640681"/>
              <a:gd name="connsiteY13" fmla="*/ 614363 h 1381126"/>
              <a:gd name="connsiteX14" fmla="*/ 1209675 w 1640681"/>
              <a:gd name="connsiteY14" fmla="*/ 661988 h 1381126"/>
              <a:gd name="connsiteX15" fmla="*/ 1166812 w 1640681"/>
              <a:gd name="connsiteY15" fmla="*/ 695326 h 1381126"/>
              <a:gd name="connsiteX16" fmla="*/ 1114425 w 1640681"/>
              <a:gd name="connsiteY16" fmla="*/ 757238 h 1381126"/>
              <a:gd name="connsiteX17" fmla="*/ 1066800 w 1640681"/>
              <a:gd name="connsiteY17" fmla="*/ 809626 h 1381126"/>
              <a:gd name="connsiteX18" fmla="*/ 990600 w 1640681"/>
              <a:gd name="connsiteY18" fmla="*/ 895351 h 1381126"/>
              <a:gd name="connsiteX19" fmla="*/ 885825 w 1640681"/>
              <a:gd name="connsiteY19" fmla="*/ 990601 h 1381126"/>
              <a:gd name="connsiteX20" fmla="*/ 847725 w 1640681"/>
              <a:gd name="connsiteY20" fmla="*/ 1000126 h 1381126"/>
              <a:gd name="connsiteX21" fmla="*/ 819150 w 1640681"/>
              <a:gd name="connsiteY21" fmla="*/ 1019176 h 1381126"/>
              <a:gd name="connsiteX22" fmla="*/ 766762 w 1640681"/>
              <a:gd name="connsiteY22" fmla="*/ 1076326 h 1381126"/>
              <a:gd name="connsiteX23" fmla="*/ 742950 w 1640681"/>
              <a:gd name="connsiteY23" fmla="*/ 1114426 h 1381126"/>
              <a:gd name="connsiteX24" fmla="*/ 709612 w 1640681"/>
              <a:gd name="connsiteY24" fmla="*/ 1152526 h 1381126"/>
              <a:gd name="connsiteX25" fmla="*/ 623887 w 1640681"/>
              <a:gd name="connsiteY25" fmla="*/ 1185863 h 1381126"/>
              <a:gd name="connsiteX26" fmla="*/ 571500 w 1640681"/>
              <a:gd name="connsiteY26" fmla="*/ 1238251 h 1381126"/>
              <a:gd name="connsiteX27" fmla="*/ 504825 w 1640681"/>
              <a:gd name="connsiteY27" fmla="*/ 1271588 h 1381126"/>
              <a:gd name="connsiteX28" fmla="*/ 481012 w 1640681"/>
              <a:gd name="connsiteY28" fmla="*/ 1295401 h 1381126"/>
              <a:gd name="connsiteX29" fmla="*/ 428625 w 1640681"/>
              <a:gd name="connsiteY29" fmla="*/ 1333501 h 1381126"/>
              <a:gd name="connsiteX30" fmla="*/ 376237 w 1640681"/>
              <a:gd name="connsiteY30" fmla="*/ 1347788 h 1381126"/>
              <a:gd name="connsiteX31" fmla="*/ 357187 w 1640681"/>
              <a:gd name="connsiteY31" fmla="*/ 1362076 h 1381126"/>
              <a:gd name="connsiteX32" fmla="*/ 323850 w 1640681"/>
              <a:gd name="connsiteY32" fmla="*/ 1381126 h 1381126"/>
              <a:gd name="connsiteX33" fmla="*/ 290512 w 1640681"/>
              <a:gd name="connsiteY33" fmla="*/ 1381126 h 1381126"/>
              <a:gd name="connsiteX34" fmla="*/ 266700 w 1640681"/>
              <a:gd name="connsiteY34" fmla="*/ 1381126 h 1381126"/>
              <a:gd name="connsiteX35" fmla="*/ 200025 w 1640681"/>
              <a:gd name="connsiteY35" fmla="*/ 1352551 h 1381126"/>
              <a:gd name="connsiteX36" fmla="*/ 166687 w 1640681"/>
              <a:gd name="connsiteY36" fmla="*/ 1319213 h 1381126"/>
              <a:gd name="connsiteX37" fmla="*/ 152400 w 1640681"/>
              <a:gd name="connsiteY37" fmla="*/ 1276351 h 1381126"/>
              <a:gd name="connsiteX38" fmla="*/ 109537 w 1640681"/>
              <a:gd name="connsiteY38" fmla="*/ 1200151 h 1381126"/>
              <a:gd name="connsiteX39" fmla="*/ 57150 w 1640681"/>
              <a:gd name="connsiteY39" fmla="*/ 1114426 h 1381126"/>
              <a:gd name="connsiteX40" fmla="*/ 0 w 1640681"/>
              <a:gd name="connsiteY40" fmla="*/ 1076326 h 1381126"/>
              <a:gd name="connsiteX41" fmla="*/ 0 w 1640681"/>
              <a:gd name="connsiteY41" fmla="*/ 1076326 h 1381126"/>
              <a:gd name="connsiteX0" fmla="*/ 1652587 w 1652587"/>
              <a:gd name="connsiteY0" fmla="*/ 0 h 1381126"/>
              <a:gd name="connsiteX1" fmla="*/ 1631155 w 1652587"/>
              <a:gd name="connsiteY1" fmla="*/ 38101 h 1381126"/>
              <a:gd name="connsiteX2" fmla="*/ 1607343 w 1652587"/>
              <a:gd name="connsiteY2" fmla="*/ 64295 h 1381126"/>
              <a:gd name="connsiteX3" fmla="*/ 1593056 w 1652587"/>
              <a:gd name="connsiteY3" fmla="*/ 78583 h 1381126"/>
              <a:gd name="connsiteX4" fmla="*/ 1574007 w 1652587"/>
              <a:gd name="connsiteY4" fmla="*/ 107157 h 1381126"/>
              <a:gd name="connsiteX5" fmla="*/ 1554956 w 1652587"/>
              <a:gd name="connsiteY5" fmla="*/ 140494 h 1381126"/>
              <a:gd name="connsiteX6" fmla="*/ 1526381 w 1652587"/>
              <a:gd name="connsiteY6" fmla="*/ 192882 h 1381126"/>
              <a:gd name="connsiteX7" fmla="*/ 1481138 w 1652587"/>
              <a:gd name="connsiteY7" fmla="*/ 245269 h 1381126"/>
              <a:gd name="connsiteX8" fmla="*/ 1457325 w 1652587"/>
              <a:gd name="connsiteY8" fmla="*/ 276226 h 1381126"/>
              <a:gd name="connsiteX9" fmla="*/ 1421605 w 1652587"/>
              <a:gd name="connsiteY9" fmla="*/ 330994 h 1381126"/>
              <a:gd name="connsiteX10" fmla="*/ 1383506 w 1652587"/>
              <a:gd name="connsiteY10" fmla="*/ 381001 h 1381126"/>
              <a:gd name="connsiteX11" fmla="*/ 1347787 w 1652587"/>
              <a:gd name="connsiteY11" fmla="*/ 419101 h 1381126"/>
              <a:gd name="connsiteX12" fmla="*/ 1281112 w 1652587"/>
              <a:gd name="connsiteY12" fmla="*/ 566738 h 1381126"/>
              <a:gd name="connsiteX13" fmla="*/ 1247775 w 1652587"/>
              <a:gd name="connsiteY13" fmla="*/ 614363 h 1381126"/>
              <a:gd name="connsiteX14" fmla="*/ 1209675 w 1652587"/>
              <a:gd name="connsiteY14" fmla="*/ 661988 h 1381126"/>
              <a:gd name="connsiteX15" fmla="*/ 1166812 w 1652587"/>
              <a:gd name="connsiteY15" fmla="*/ 695326 h 1381126"/>
              <a:gd name="connsiteX16" fmla="*/ 1114425 w 1652587"/>
              <a:gd name="connsiteY16" fmla="*/ 757238 h 1381126"/>
              <a:gd name="connsiteX17" fmla="*/ 1066800 w 1652587"/>
              <a:gd name="connsiteY17" fmla="*/ 809626 h 1381126"/>
              <a:gd name="connsiteX18" fmla="*/ 990600 w 1652587"/>
              <a:gd name="connsiteY18" fmla="*/ 895351 h 1381126"/>
              <a:gd name="connsiteX19" fmla="*/ 885825 w 1652587"/>
              <a:gd name="connsiteY19" fmla="*/ 990601 h 1381126"/>
              <a:gd name="connsiteX20" fmla="*/ 847725 w 1652587"/>
              <a:gd name="connsiteY20" fmla="*/ 1000126 h 1381126"/>
              <a:gd name="connsiteX21" fmla="*/ 819150 w 1652587"/>
              <a:gd name="connsiteY21" fmla="*/ 1019176 h 1381126"/>
              <a:gd name="connsiteX22" fmla="*/ 766762 w 1652587"/>
              <a:gd name="connsiteY22" fmla="*/ 1076326 h 1381126"/>
              <a:gd name="connsiteX23" fmla="*/ 742950 w 1652587"/>
              <a:gd name="connsiteY23" fmla="*/ 1114426 h 1381126"/>
              <a:gd name="connsiteX24" fmla="*/ 709612 w 1652587"/>
              <a:gd name="connsiteY24" fmla="*/ 1152526 h 1381126"/>
              <a:gd name="connsiteX25" fmla="*/ 623887 w 1652587"/>
              <a:gd name="connsiteY25" fmla="*/ 1185863 h 1381126"/>
              <a:gd name="connsiteX26" fmla="*/ 571500 w 1652587"/>
              <a:gd name="connsiteY26" fmla="*/ 1238251 h 1381126"/>
              <a:gd name="connsiteX27" fmla="*/ 504825 w 1652587"/>
              <a:gd name="connsiteY27" fmla="*/ 1271588 h 1381126"/>
              <a:gd name="connsiteX28" fmla="*/ 481012 w 1652587"/>
              <a:gd name="connsiteY28" fmla="*/ 1295401 h 1381126"/>
              <a:gd name="connsiteX29" fmla="*/ 428625 w 1652587"/>
              <a:gd name="connsiteY29" fmla="*/ 1333501 h 1381126"/>
              <a:gd name="connsiteX30" fmla="*/ 376237 w 1652587"/>
              <a:gd name="connsiteY30" fmla="*/ 1347788 h 1381126"/>
              <a:gd name="connsiteX31" fmla="*/ 357187 w 1652587"/>
              <a:gd name="connsiteY31" fmla="*/ 1362076 h 1381126"/>
              <a:gd name="connsiteX32" fmla="*/ 323850 w 1652587"/>
              <a:gd name="connsiteY32" fmla="*/ 1381126 h 1381126"/>
              <a:gd name="connsiteX33" fmla="*/ 290512 w 1652587"/>
              <a:gd name="connsiteY33" fmla="*/ 1381126 h 1381126"/>
              <a:gd name="connsiteX34" fmla="*/ 266700 w 1652587"/>
              <a:gd name="connsiteY34" fmla="*/ 1381126 h 1381126"/>
              <a:gd name="connsiteX35" fmla="*/ 200025 w 1652587"/>
              <a:gd name="connsiteY35" fmla="*/ 1352551 h 1381126"/>
              <a:gd name="connsiteX36" fmla="*/ 166687 w 1652587"/>
              <a:gd name="connsiteY36" fmla="*/ 1319213 h 1381126"/>
              <a:gd name="connsiteX37" fmla="*/ 152400 w 1652587"/>
              <a:gd name="connsiteY37" fmla="*/ 1276351 h 1381126"/>
              <a:gd name="connsiteX38" fmla="*/ 109537 w 1652587"/>
              <a:gd name="connsiteY38" fmla="*/ 1200151 h 1381126"/>
              <a:gd name="connsiteX39" fmla="*/ 57150 w 1652587"/>
              <a:gd name="connsiteY39" fmla="*/ 1114426 h 1381126"/>
              <a:gd name="connsiteX40" fmla="*/ 0 w 1652587"/>
              <a:gd name="connsiteY40" fmla="*/ 1076326 h 1381126"/>
              <a:gd name="connsiteX41" fmla="*/ 0 w 1652587"/>
              <a:gd name="connsiteY41" fmla="*/ 1076326 h 1381126"/>
              <a:gd name="connsiteX0" fmla="*/ 1652587 w 1652587"/>
              <a:gd name="connsiteY0" fmla="*/ 0 h 1366839"/>
              <a:gd name="connsiteX1" fmla="*/ 1631155 w 1652587"/>
              <a:gd name="connsiteY1" fmla="*/ 23814 h 1366839"/>
              <a:gd name="connsiteX2" fmla="*/ 1607343 w 1652587"/>
              <a:gd name="connsiteY2" fmla="*/ 50008 h 1366839"/>
              <a:gd name="connsiteX3" fmla="*/ 1593056 w 1652587"/>
              <a:gd name="connsiteY3" fmla="*/ 64296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0008 h 1366839"/>
              <a:gd name="connsiteX3" fmla="*/ 1593056 w 1652587"/>
              <a:gd name="connsiteY3" fmla="*/ 64296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64296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76202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76202 h 1366839"/>
              <a:gd name="connsiteX4" fmla="*/ 1578769 w 1652587"/>
              <a:gd name="connsiteY4" fmla="*/ 100014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76202 h 1366839"/>
              <a:gd name="connsiteX4" fmla="*/ 1578769 w 1652587"/>
              <a:gd name="connsiteY4" fmla="*/ 100014 h 1366839"/>
              <a:gd name="connsiteX5" fmla="*/ 1554956 w 1652587"/>
              <a:gd name="connsiteY5" fmla="*/ 135732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07343 w 1652587"/>
              <a:gd name="connsiteY1" fmla="*/ 57152 h 1366839"/>
              <a:gd name="connsiteX2" fmla="*/ 1593056 w 1652587"/>
              <a:gd name="connsiteY2" fmla="*/ 76202 h 1366839"/>
              <a:gd name="connsiteX3" fmla="*/ 1578769 w 1652587"/>
              <a:gd name="connsiteY3" fmla="*/ 100014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593056 w 1652587"/>
              <a:gd name="connsiteY2" fmla="*/ 76202 h 1366839"/>
              <a:gd name="connsiteX3" fmla="*/ 1578769 w 1652587"/>
              <a:gd name="connsiteY3" fmla="*/ 100014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593056 w 1652587"/>
              <a:gd name="connsiteY2" fmla="*/ 76202 h 1366839"/>
              <a:gd name="connsiteX3" fmla="*/ 1578769 w 1652587"/>
              <a:gd name="connsiteY3" fmla="*/ 100014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593056 w 1652587"/>
              <a:gd name="connsiteY2" fmla="*/ 76202 h 1366839"/>
              <a:gd name="connsiteX3" fmla="*/ 1571625 w 1652587"/>
              <a:gd name="connsiteY3" fmla="*/ 107157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604963 w 1652587"/>
              <a:gd name="connsiteY2" fmla="*/ 66677 h 1366839"/>
              <a:gd name="connsiteX3" fmla="*/ 1571625 w 1652587"/>
              <a:gd name="connsiteY3" fmla="*/ 107157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31155 w 1652587"/>
              <a:gd name="connsiteY1" fmla="*/ 47627 h 1366839"/>
              <a:gd name="connsiteX2" fmla="*/ 1604963 w 1652587"/>
              <a:gd name="connsiteY2" fmla="*/ 66677 h 1366839"/>
              <a:gd name="connsiteX3" fmla="*/ 1571625 w 1652587"/>
              <a:gd name="connsiteY3" fmla="*/ 107157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57314"/>
              <a:gd name="connsiteX1" fmla="*/ 1631155 w 1652587"/>
              <a:gd name="connsiteY1" fmla="*/ 38102 h 1357314"/>
              <a:gd name="connsiteX2" fmla="*/ 1604963 w 1652587"/>
              <a:gd name="connsiteY2" fmla="*/ 57152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90551 h 1357314"/>
              <a:gd name="connsiteX13" fmla="*/ 1209675 w 1652587"/>
              <a:gd name="connsiteY13" fmla="*/ 638176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90551 h 1357314"/>
              <a:gd name="connsiteX13" fmla="*/ 1209675 w 1652587"/>
              <a:gd name="connsiteY13" fmla="*/ 638176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90551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85839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85839 h 1357314"/>
              <a:gd name="connsiteX20" fmla="*/ 823913 w 1652587"/>
              <a:gd name="connsiteY20" fmla="*/ 1007270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54869 w 1652587"/>
              <a:gd name="connsiteY19" fmla="*/ 985839 h 1357314"/>
              <a:gd name="connsiteX20" fmla="*/ 823913 w 1652587"/>
              <a:gd name="connsiteY20" fmla="*/ 1007270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54869 w 1652587"/>
              <a:gd name="connsiteY19" fmla="*/ 985839 h 1357314"/>
              <a:gd name="connsiteX20" fmla="*/ 819150 w 1652587"/>
              <a:gd name="connsiteY20" fmla="*/ 1021557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54869 w 1652587"/>
              <a:gd name="connsiteY18" fmla="*/ 985839 h 1357314"/>
              <a:gd name="connsiteX19" fmla="*/ 819150 w 1652587"/>
              <a:gd name="connsiteY19" fmla="*/ 1021557 h 1357314"/>
              <a:gd name="connsiteX20" fmla="*/ 766762 w 1652587"/>
              <a:gd name="connsiteY20" fmla="*/ 1052514 h 1357314"/>
              <a:gd name="connsiteX21" fmla="*/ 742950 w 1652587"/>
              <a:gd name="connsiteY21" fmla="*/ 1090614 h 1357314"/>
              <a:gd name="connsiteX22" fmla="*/ 709612 w 1652587"/>
              <a:gd name="connsiteY22" fmla="*/ 1128714 h 1357314"/>
              <a:gd name="connsiteX23" fmla="*/ 623887 w 1652587"/>
              <a:gd name="connsiteY23" fmla="*/ 1162051 h 1357314"/>
              <a:gd name="connsiteX24" fmla="*/ 571500 w 1652587"/>
              <a:gd name="connsiteY24" fmla="*/ 1214439 h 1357314"/>
              <a:gd name="connsiteX25" fmla="*/ 504825 w 1652587"/>
              <a:gd name="connsiteY25" fmla="*/ 1247776 h 1357314"/>
              <a:gd name="connsiteX26" fmla="*/ 481012 w 1652587"/>
              <a:gd name="connsiteY26" fmla="*/ 1271589 h 1357314"/>
              <a:gd name="connsiteX27" fmla="*/ 428625 w 1652587"/>
              <a:gd name="connsiteY27" fmla="*/ 1309689 h 1357314"/>
              <a:gd name="connsiteX28" fmla="*/ 376237 w 1652587"/>
              <a:gd name="connsiteY28" fmla="*/ 1323976 h 1357314"/>
              <a:gd name="connsiteX29" fmla="*/ 357187 w 1652587"/>
              <a:gd name="connsiteY29" fmla="*/ 1338264 h 1357314"/>
              <a:gd name="connsiteX30" fmla="*/ 323850 w 1652587"/>
              <a:gd name="connsiteY30" fmla="*/ 1357314 h 1357314"/>
              <a:gd name="connsiteX31" fmla="*/ 290512 w 1652587"/>
              <a:gd name="connsiteY31" fmla="*/ 1357314 h 1357314"/>
              <a:gd name="connsiteX32" fmla="*/ 266700 w 1652587"/>
              <a:gd name="connsiteY32" fmla="*/ 1357314 h 1357314"/>
              <a:gd name="connsiteX33" fmla="*/ 200025 w 1652587"/>
              <a:gd name="connsiteY33" fmla="*/ 1328739 h 1357314"/>
              <a:gd name="connsiteX34" fmla="*/ 166687 w 1652587"/>
              <a:gd name="connsiteY34" fmla="*/ 1295401 h 1357314"/>
              <a:gd name="connsiteX35" fmla="*/ 152400 w 1652587"/>
              <a:gd name="connsiteY35" fmla="*/ 1252539 h 1357314"/>
              <a:gd name="connsiteX36" fmla="*/ 109537 w 1652587"/>
              <a:gd name="connsiteY36" fmla="*/ 1176339 h 1357314"/>
              <a:gd name="connsiteX37" fmla="*/ 57150 w 1652587"/>
              <a:gd name="connsiteY37" fmla="*/ 1090614 h 1357314"/>
              <a:gd name="connsiteX38" fmla="*/ 0 w 1652587"/>
              <a:gd name="connsiteY38" fmla="*/ 1052514 h 1357314"/>
              <a:gd name="connsiteX39" fmla="*/ 0 w 1652587"/>
              <a:gd name="connsiteY39"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6762 w 1652587"/>
              <a:gd name="connsiteY20" fmla="*/ 1052514 h 1357314"/>
              <a:gd name="connsiteX21" fmla="*/ 742950 w 1652587"/>
              <a:gd name="connsiteY21" fmla="*/ 1090614 h 1357314"/>
              <a:gd name="connsiteX22" fmla="*/ 709612 w 1652587"/>
              <a:gd name="connsiteY22" fmla="*/ 1128714 h 1357314"/>
              <a:gd name="connsiteX23" fmla="*/ 623887 w 1652587"/>
              <a:gd name="connsiteY23" fmla="*/ 1162051 h 1357314"/>
              <a:gd name="connsiteX24" fmla="*/ 571500 w 1652587"/>
              <a:gd name="connsiteY24" fmla="*/ 1214439 h 1357314"/>
              <a:gd name="connsiteX25" fmla="*/ 504825 w 1652587"/>
              <a:gd name="connsiteY25" fmla="*/ 1247776 h 1357314"/>
              <a:gd name="connsiteX26" fmla="*/ 481012 w 1652587"/>
              <a:gd name="connsiteY26" fmla="*/ 1271589 h 1357314"/>
              <a:gd name="connsiteX27" fmla="*/ 428625 w 1652587"/>
              <a:gd name="connsiteY27" fmla="*/ 1309689 h 1357314"/>
              <a:gd name="connsiteX28" fmla="*/ 376237 w 1652587"/>
              <a:gd name="connsiteY28" fmla="*/ 1323976 h 1357314"/>
              <a:gd name="connsiteX29" fmla="*/ 357187 w 1652587"/>
              <a:gd name="connsiteY29" fmla="*/ 1338264 h 1357314"/>
              <a:gd name="connsiteX30" fmla="*/ 323850 w 1652587"/>
              <a:gd name="connsiteY30" fmla="*/ 1357314 h 1357314"/>
              <a:gd name="connsiteX31" fmla="*/ 290512 w 1652587"/>
              <a:gd name="connsiteY31" fmla="*/ 1357314 h 1357314"/>
              <a:gd name="connsiteX32" fmla="*/ 266700 w 1652587"/>
              <a:gd name="connsiteY32" fmla="*/ 1357314 h 1357314"/>
              <a:gd name="connsiteX33" fmla="*/ 200025 w 1652587"/>
              <a:gd name="connsiteY33" fmla="*/ 1328739 h 1357314"/>
              <a:gd name="connsiteX34" fmla="*/ 166687 w 1652587"/>
              <a:gd name="connsiteY34" fmla="*/ 1295401 h 1357314"/>
              <a:gd name="connsiteX35" fmla="*/ 152400 w 1652587"/>
              <a:gd name="connsiteY35" fmla="*/ 1252539 h 1357314"/>
              <a:gd name="connsiteX36" fmla="*/ 109537 w 1652587"/>
              <a:gd name="connsiteY36" fmla="*/ 1176339 h 1357314"/>
              <a:gd name="connsiteX37" fmla="*/ 57150 w 1652587"/>
              <a:gd name="connsiteY37" fmla="*/ 1090614 h 1357314"/>
              <a:gd name="connsiteX38" fmla="*/ 0 w 1652587"/>
              <a:gd name="connsiteY38" fmla="*/ 1052514 h 1357314"/>
              <a:gd name="connsiteX39" fmla="*/ 0 w 1652587"/>
              <a:gd name="connsiteY39"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42950 w 1652587"/>
              <a:gd name="connsiteY20" fmla="*/ 1090614 h 1357314"/>
              <a:gd name="connsiteX21" fmla="*/ 709612 w 1652587"/>
              <a:gd name="connsiteY21" fmla="*/ 1128714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42950 w 1652587"/>
              <a:gd name="connsiteY20" fmla="*/ 1090614 h 1357314"/>
              <a:gd name="connsiteX21" fmla="*/ 709612 w 1652587"/>
              <a:gd name="connsiteY21" fmla="*/ 1128714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42950 w 1652587"/>
              <a:gd name="connsiteY20" fmla="*/ 1090614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083470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764382 w 1652587"/>
              <a:gd name="connsiteY19" fmla="*/ 1104901 h 1357314"/>
              <a:gd name="connsiteX20" fmla="*/ 711993 w 1652587"/>
              <a:gd name="connsiteY20" fmla="*/ 1135858 h 1357314"/>
              <a:gd name="connsiteX21" fmla="*/ 623887 w 1652587"/>
              <a:gd name="connsiteY21" fmla="*/ 1162051 h 1357314"/>
              <a:gd name="connsiteX22" fmla="*/ 571500 w 1652587"/>
              <a:gd name="connsiteY22" fmla="*/ 1214439 h 1357314"/>
              <a:gd name="connsiteX23" fmla="*/ 504825 w 1652587"/>
              <a:gd name="connsiteY23" fmla="*/ 1247776 h 1357314"/>
              <a:gd name="connsiteX24" fmla="*/ 481012 w 1652587"/>
              <a:gd name="connsiteY24" fmla="*/ 1271589 h 1357314"/>
              <a:gd name="connsiteX25" fmla="*/ 428625 w 1652587"/>
              <a:gd name="connsiteY25" fmla="*/ 1309689 h 1357314"/>
              <a:gd name="connsiteX26" fmla="*/ 376237 w 1652587"/>
              <a:gd name="connsiteY26" fmla="*/ 1323976 h 1357314"/>
              <a:gd name="connsiteX27" fmla="*/ 357187 w 1652587"/>
              <a:gd name="connsiteY27" fmla="*/ 1338264 h 1357314"/>
              <a:gd name="connsiteX28" fmla="*/ 323850 w 1652587"/>
              <a:gd name="connsiteY28" fmla="*/ 1357314 h 1357314"/>
              <a:gd name="connsiteX29" fmla="*/ 290512 w 1652587"/>
              <a:gd name="connsiteY29" fmla="*/ 1357314 h 1357314"/>
              <a:gd name="connsiteX30" fmla="*/ 266700 w 1652587"/>
              <a:gd name="connsiteY30" fmla="*/ 1357314 h 1357314"/>
              <a:gd name="connsiteX31" fmla="*/ 200025 w 1652587"/>
              <a:gd name="connsiteY31" fmla="*/ 1328739 h 1357314"/>
              <a:gd name="connsiteX32" fmla="*/ 166687 w 1652587"/>
              <a:gd name="connsiteY32" fmla="*/ 1295401 h 1357314"/>
              <a:gd name="connsiteX33" fmla="*/ 152400 w 1652587"/>
              <a:gd name="connsiteY33" fmla="*/ 1252539 h 1357314"/>
              <a:gd name="connsiteX34" fmla="*/ 109537 w 1652587"/>
              <a:gd name="connsiteY34" fmla="*/ 1176339 h 1357314"/>
              <a:gd name="connsiteX35" fmla="*/ 57150 w 1652587"/>
              <a:gd name="connsiteY35" fmla="*/ 1090614 h 1357314"/>
              <a:gd name="connsiteX36" fmla="*/ 0 w 1652587"/>
              <a:gd name="connsiteY36" fmla="*/ 1052514 h 1357314"/>
              <a:gd name="connsiteX37" fmla="*/ 0 w 1652587"/>
              <a:gd name="connsiteY37"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40581 w 1652587"/>
              <a:gd name="connsiteY19" fmla="*/ 1016793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40581 w 1652587"/>
              <a:gd name="connsiteY19" fmla="*/ 1016793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290512 w 1652587"/>
              <a:gd name="connsiteY29" fmla="*/ 1357314 h 1357314"/>
              <a:gd name="connsiteX30" fmla="*/ 266700 w 1652587"/>
              <a:gd name="connsiteY30" fmla="*/ 1357314 h 1357314"/>
              <a:gd name="connsiteX31" fmla="*/ 200025 w 1652587"/>
              <a:gd name="connsiteY31" fmla="*/ 1328739 h 1357314"/>
              <a:gd name="connsiteX32" fmla="*/ 166687 w 1652587"/>
              <a:gd name="connsiteY32" fmla="*/ 1295401 h 1357314"/>
              <a:gd name="connsiteX33" fmla="*/ 152400 w 1652587"/>
              <a:gd name="connsiteY33" fmla="*/ 1252539 h 1357314"/>
              <a:gd name="connsiteX34" fmla="*/ 109537 w 1652587"/>
              <a:gd name="connsiteY34" fmla="*/ 1176339 h 1357314"/>
              <a:gd name="connsiteX35" fmla="*/ 57150 w 1652587"/>
              <a:gd name="connsiteY35" fmla="*/ 1090614 h 1357314"/>
              <a:gd name="connsiteX36" fmla="*/ 0 w 1652587"/>
              <a:gd name="connsiteY36" fmla="*/ 1052514 h 1357314"/>
              <a:gd name="connsiteX37" fmla="*/ 0 w 1652587"/>
              <a:gd name="connsiteY37"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40581 w 1652587"/>
              <a:gd name="connsiteY19" fmla="*/ 1016793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266700 w 1652587"/>
              <a:gd name="connsiteY29" fmla="*/ 1357314 h 1357314"/>
              <a:gd name="connsiteX30" fmla="*/ 200025 w 1652587"/>
              <a:gd name="connsiteY30" fmla="*/ 1328739 h 1357314"/>
              <a:gd name="connsiteX31" fmla="*/ 166687 w 1652587"/>
              <a:gd name="connsiteY31" fmla="*/ 1295401 h 1357314"/>
              <a:gd name="connsiteX32" fmla="*/ 152400 w 1652587"/>
              <a:gd name="connsiteY32" fmla="*/ 1252539 h 1357314"/>
              <a:gd name="connsiteX33" fmla="*/ 109537 w 1652587"/>
              <a:gd name="connsiteY33" fmla="*/ 1176339 h 1357314"/>
              <a:gd name="connsiteX34" fmla="*/ 57150 w 1652587"/>
              <a:gd name="connsiteY34" fmla="*/ 1090614 h 1357314"/>
              <a:gd name="connsiteX35" fmla="*/ 0 w 1652587"/>
              <a:gd name="connsiteY35" fmla="*/ 1052514 h 1357314"/>
              <a:gd name="connsiteX36" fmla="*/ 0 w 1652587"/>
              <a:gd name="connsiteY36" fmla="*/ 1052514 h 1357314"/>
              <a:gd name="connsiteX0" fmla="*/ 1652587 w 1652587"/>
              <a:gd name="connsiteY0" fmla="*/ 0 h 1338264"/>
              <a:gd name="connsiteX1" fmla="*/ 1631155 w 1652587"/>
              <a:gd name="connsiteY1" fmla="*/ 38102 h 1338264"/>
              <a:gd name="connsiteX2" fmla="*/ 1597819 w 1652587"/>
              <a:gd name="connsiteY2" fmla="*/ 64296 h 1338264"/>
              <a:gd name="connsiteX3" fmla="*/ 1571625 w 1652587"/>
              <a:gd name="connsiteY3" fmla="*/ 97632 h 1338264"/>
              <a:gd name="connsiteX4" fmla="*/ 1554956 w 1652587"/>
              <a:gd name="connsiteY4" fmla="*/ 126207 h 1338264"/>
              <a:gd name="connsiteX5" fmla="*/ 1526381 w 1652587"/>
              <a:gd name="connsiteY5" fmla="*/ 169070 h 1338264"/>
              <a:gd name="connsiteX6" fmla="*/ 1481138 w 1652587"/>
              <a:gd name="connsiteY6" fmla="*/ 221457 h 1338264"/>
              <a:gd name="connsiteX7" fmla="*/ 1457325 w 1652587"/>
              <a:gd name="connsiteY7" fmla="*/ 252414 h 1338264"/>
              <a:gd name="connsiteX8" fmla="*/ 1421605 w 1652587"/>
              <a:gd name="connsiteY8" fmla="*/ 307182 h 1338264"/>
              <a:gd name="connsiteX9" fmla="*/ 1383506 w 1652587"/>
              <a:gd name="connsiteY9" fmla="*/ 357189 h 1338264"/>
              <a:gd name="connsiteX10" fmla="*/ 1333500 w 1652587"/>
              <a:gd name="connsiteY10" fmla="*/ 423864 h 1338264"/>
              <a:gd name="connsiteX11" fmla="*/ 1283494 w 1652587"/>
              <a:gd name="connsiteY11" fmla="*/ 502445 h 1338264"/>
              <a:gd name="connsiteX12" fmla="*/ 1247775 w 1652587"/>
              <a:gd name="connsiteY12" fmla="*/ 561976 h 1338264"/>
              <a:gd name="connsiteX13" fmla="*/ 1209675 w 1652587"/>
              <a:gd name="connsiteY13" fmla="*/ 616745 h 1338264"/>
              <a:gd name="connsiteX14" fmla="*/ 1166812 w 1652587"/>
              <a:gd name="connsiteY14" fmla="*/ 671514 h 1338264"/>
              <a:gd name="connsiteX15" fmla="*/ 1114425 w 1652587"/>
              <a:gd name="connsiteY15" fmla="*/ 733426 h 1338264"/>
              <a:gd name="connsiteX16" fmla="*/ 1066800 w 1652587"/>
              <a:gd name="connsiteY16" fmla="*/ 785814 h 1338264"/>
              <a:gd name="connsiteX17" fmla="*/ 990600 w 1652587"/>
              <a:gd name="connsiteY17" fmla="*/ 871539 h 1338264"/>
              <a:gd name="connsiteX18" fmla="*/ 878681 w 1652587"/>
              <a:gd name="connsiteY18" fmla="*/ 973933 h 1338264"/>
              <a:gd name="connsiteX19" fmla="*/ 840581 w 1652587"/>
              <a:gd name="connsiteY19" fmla="*/ 1016793 h 1338264"/>
              <a:gd name="connsiteX20" fmla="*/ 764382 w 1652587"/>
              <a:gd name="connsiteY20" fmla="*/ 1104901 h 1338264"/>
              <a:gd name="connsiteX21" fmla="*/ 711993 w 1652587"/>
              <a:gd name="connsiteY21" fmla="*/ 1135858 h 1338264"/>
              <a:gd name="connsiteX22" fmla="*/ 623887 w 1652587"/>
              <a:gd name="connsiteY22" fmla="*/ 1162051 h 1338264"/>
              <a:gd name="connsiteX23" fmla="*/ 571500 w 1652587"/>
              <a:gd name="connsiteY23" fmla="*/ 1214439 h 1338264"/>
              <a:gd name="connsiteX24" fmla="*/ 504825 w 1652587"/>
              <a:gd name="connsiteY24" fmla="*/ 1247776 h 1338264"/>
              <a:gd name="connsiteX25" fmla="*/ 481012 w 1652587"/>
              <a:gd name="connsiteY25" fmla="*/ 1271589 h 1338264"/>
              <a:gd name="connsiteX26" fmla="*/ 428625 w 1652587"/>
              <a:gd name="connsiteY26" fmla="*/ 1309689 h 1338264"/>
              <a:gd name="connsiteX27" fmla="*/ 376237 w 1652587"/>
              <a:gd name="connsiteY27" fmla="*/ 1323976 h 1338264"/>
              <a:gd name="connsiteX28" fmla="*/ 357187 w 1652587"/>
              <a:gd name="connsiteY28" fmla="*/ 1338264 h 1338264"/>
              <a:gd name="connsiteX29" fmla="*/ 200025 w 1652587"/>
              <a:gd name="connsiteY29" fmla="*/ 1328739 h 1338264"/>
              <a:gd name="connsiteX30" fmla="*/ 166687 w 1652587"/>
              <a:gd name="connsiteY30" fmla="*/ 1295401 h 1338264"/>
              <a:gd name="connsiteX31" fmla="*/ 152400 w 1652587"/>
              <a:gd name="connsiteY31" fmla="*/ 1252539 h 1338264"/>
              <a:gd name="connsiteX32" fmla="*/ 109537 w 1652587"/>
              <a:gd name="connsiteY32" fmla="*/ 1176339 h 1338264"/>
              <a:gd name="connsiteX33" fmla="*/ 57150 w 1652587"/>
              <a:gd name="connsiteY33" fmla="*/ 1090614 h 1338264"/>
              <a:gd name="connsiteX34" fmla="*/ 0 w 1652587"/>
              <a:gd name="connsiteY34" fmla="*/ 1052514 h 1338264"/>
              <a:gd name="connsiteX35" fmla="*/ 0 w 1652587"/>
              <a:gd name="connsiteY35" fmla="*/ 1052514 h 1338264"/>
              <a:gd name="connsiteX0" fmla="*/ 1652587 w 1652587"/>
              <a:gd name="connsiteY0" fmla="*/ 0 h 1362076"/>
              <a:gd name="connsiteX1" fmla="*/ 1631155 w 1652587"/>
              <a:gd name="connsiteY1" fmla="*/ 38102 h 1362076"/>
              <a:gd name="connsiteX2" fmla="*/ 1597819 w 1652587"/>
              <a:gd name="connsiteY2" fmla="*/ 64296 h 1362076"/>
              <a:gd name="connsiteX3" fmla="*/ 1571625 w 1652587"/>
              <a:gd name="connsiteY3" fmla="*/ 97632 h 1362076"/>
              <a:gd name="connsiteX4" fmla="*/ 1554956 w 1652587"/>
              <a:gd name="connsiteY4" fmla="*/ 126207 h 1362076"/>
              <a:gd name="connsiteX5" fmla="*/ 1526381 w 1652587"/>
              <a:gd name="connsiteY5" fmla="*/ 169070 h 1362076"/>
              <a:gd name="connsiteX6" fmla="*/ 1481138 w 1652587"/>
              <a:gd name="connsiteY6" fmla="*/ 221457 h 1362076"/>
              <a:gd name="connsiteX7" fmla="*/ 1457325 w 1652587"/>
              <a:gd name="connsiteY7" fmla="*/ 252414 h 1362076"/>
              <a:gd name="connsiteX8" fmla="*/ 1421605 w 1652587"/>
              <a:gd name="connsiteY8" fmla="*/ 307182 h 1362076"/>
              <a:gd name="connsiteX9" fmla="*/ 1383506 w 1652587"/>
              <a:gd name="connsiteY9" fmla="*/ 357189 h 1362076"/>
              <a:gd name="connsiteX10" fmla="*/ 1333500 w 1652587"/>
              <a:gd name="connsiteY10" fmla="*/ 423864 h 1362076"/>
              <a:gd name="connsiteX11" fmla="*/ 1283494 w 1652587"/>
              <a:gd name="connsiteY11" fmla="*/ 502445 h 1362076"/>
              <a:gd name="connsiteX12" fmla="*/ 1247775 w 1652587"/>
              <a:gd name="connsiteY12" fmla="*/ 561976 h 1362076"/>
              <a:gd name="connsiteX13" fmla="*/ 1209675 w 1652587"/>
              <a:gd name="connsiteY13" fmla="*/ 616745 h 1362076"/>
              <a:gd name="connsiteX14" fmla="*/ 1166812 w 1652587"/>
              <a:gd name="connsiteY14" fmla="*/ 671514 h 1362076"/>
              <a:gd name="connsiteX15" fmla="*/ 1114425 w 1652587"/>
              <a:gd name="connsiteY15" fmla="*/ 733426 h 1362076"/>
              <a:gd name="connsiteX16" fmla="*/ 1066800 w 1652587"/>
              <a:gd name="connsiteY16" fmla="*/ 785814 h 1362076"/>
              <a:gd name="connsiteX17" fmla="*/ 990600 w 1652587"/>
              <a:gd name="connsiteY17" fmla="*/ 871539 h 1362076"/>
              <a:gd name="connsiteX18" fmla="*/ 878681 w 1652587"/>
              <a:gd name="connsiteY18" fmla="*/ 973933 h 1362076"/>
              <a:gd name="connsiteX19" fmla="*/ 840581 w 1652587"/>
              <a:gd name="connsiteY19" fmla="*/ 1016793 h 1362076"/>
              <a:gd name="connsiteX20" fmla="*/ 764382 w 1652587"/>
              <a:gd name="connsiteY20" fmla="*/ 1104901 h 1362076"/>
              <a:gd name="connsiteX21" fmla="*/ 711993 w 1652587"/>
              <a:gd name="connsiteY21" fmla="*/ 1135858 h 1362076"/>
              <a:gd name="connsiteX22" fmla="*/ 623887 w 1652587"/>
              <a:gd name="connsiteY22" fmla="*/ 1162051 h 1362076"/>
              <a:gd name="connsiteX23" fmla="*/ 571500 w 1652587"/>
              <a:gd name="connsiteY23" fmla="*/ 1214439 h 1362076"/>
              <a:gd name="connsiteX24" fmla="*/ 504825 w 1652587"/>
              <a:gd name="connsiteY24" fmla="*/ 1247776 h 1362076"/>
              <a:gd name="connsiteX25" fmla="*/ 481012 w 1652587"/>
              <a:gd name="connsiteY25" fmla="*/ 1271589 h 1362076"/>
              <a:gd name="connsiteX26" fmla="*/ 428625 w 1652587"/>
              <a:gd name="connsiteY26" fmla="*/ 1309689 h 1362076"/>
              <a:gd name="connsiteX27" fmla="*/ 376237 w 1652587"/>
              <a:gd name="connsiteY27" fmla="*/ 1323976 h 1362076"/>
              <a:gd name="connsiteX28" fmla="*/ 357187 w 1652587"/>
              <a:gd name="connsiteY28" fmla="*/ 1338264 h 1362076"/>
              <a:gd name="connsiteX29" fmla="*/ 257175 w 1652587"/>
              <a:gd name="connsiteY29" fmla="*/ 1362076 h 1362076"/>
              <a:gd name="connsiteX30" fmla="*/ 166687 w 1652587"/>
              <a:gd name="connsiteY30" fmla="*/ 1295401 h 1362076"/>
              <a:gd name="connsiteX31" fmla="*/ 152400 w 1652587"/>
              <a:gd name="connsiteY31" fmla="*/ 1252539 h 1362076"/>
              <a:gd name="connsiteX32" fmla="*/ 109537 w 1652587"/>
              <a:gd name="connsiteY32" fmla="*/ 1176339 h 1362076"/>
              <a:gd name="connsiteX33" fmla="*/ 57150 w 1652587"/>
              <a:gd name="connsiteY33" fmla="*/ 1090614 h 1362076"/>
              <a:gd name="connsiteX34" fmla="*/ 0 w 1652587"/>
              <a:gd name="connsiteY34" fmla="*/ 1052514 h 1362076"/>
              <a:gd name="connsiteX35" fmla="*/ 0 w 1652587"/>
              <a:gd name="connsiteY35" fmla="*/ 1052514 h 1362076"/>
              <a:gd name="connsiteX0" fmla="*/ 1652587 w 1652587"/>
              <a:gd name="connsiteY0" fmla="*/ 0 h 1363364"/>
              <a:gd name="connsiteX1" fmla="*/ 1631155 w 1652587"/>
              <a:gd name="connsiteY1" fmla="*/ 38102 h 1363364"/>
              <a:gd name="connsiteX2" fmla="*/ 1597819 w 1652587"/>
              <a:gd name="connsiteY2" fmla="*/ 64296 h 1363364"/>
              <a:gd name="connsiteX3" fmla="*/ 1571625 w 1652587"/>
              <a:gd name="connsiteY3" fmla="*/ 97632 h 1363364"/>
              <a:gd name="connsiteX4" fmla="*/ 1554956 w 1652587"/>
              <a:gd name="connsiteY4" fmla="*/ 126207 h 1363364"/>
              <a:gd name="connsiteX5" fmla="*/ 1526381 w 1652587"/>
              <a:gd name="connsiteY5" fmla="*/ 169070 h 1363364"/>
              <a:gd name="connsiteX6" fmla="*/ 1481138 w 1652587"/>
              <a:gd name="connsiteY6" fmla="*/ 221457 h 1363364"/>
              <a:gd name="connsiteX7" fmla="*/ 1457325 w 1652587"/>
              <a:gd name="connsiteY7" fmla="*/ 252414 h 1363364"/>
              <a:gd name="connsiteX8" fmla="*/ 1421605 w 1652587"/>
              <a:gd name="connsiteY8" fmla="*/ 307182 h 1363364"/>
              <a:gd name="connsiteX9" fmla="*/ 1383506 w 1652587"/>
              <a:gd name="connsiteY9" fmla="*/ 357189 h 1363364"/>
              <a:gd name="connsiteX10" fmla="*/ 1333500 w 1652587"/>
              <a:gd name="connsiteY10" fmla="*/ 423864 h 1363364"/>
              <a:gd name="connsiteX11" fmla="*/ 1283494 w 1652587"/>
              <a:gd name="connsiteY11" fmla="*/ 502445 h 1363364"/>
              <a:gd name="connsiteX12" fmla="*/ 1247775 w 1652587"/>
              <a:gd name="connsiteY12" fmla="*/ 561976 h 1363364"/>
              <a:gd name="connsiteX13" fmla="*/ 1209675 w 1652587"/>
              <a:gd name="connsiteY13" fmla="*/ 616745 h 1363364"/>
              <a:gd name="connsiteX14" fmla="*/ 1166812 w 1652587"/>
              <a:gd name="connsiteY14" fmla="*/ 671514 h 1363364"/>
              <a:gd name="connsiteX15" fmla="*/ 1114425 w 1652587"/>
              <a:gd name="connsiteY15" fmla="*/ 733426 h 1363364"/>
              <a:gd name="connsiteX16" fmla="*/ 1066800 w 1652587"/>
              <a:gd name="connsiteY16" fmla="*/ 785814 h 1363364"/>
              <a:gd name="connsiteX17" fmla="*/ 990600 w 1652587"/>
              <a:gd name="connsiteY17" fmla="*/ 871539 h 1363364"/>
              <a:gd name="connsiteX18" fmla="*/ 878681 w 1652587"/>
              <a:gd name="connsiteY18" fmla="*/ 973933 h 1363364"/>
              <a:gd name="connsiteX19" fmla="*/ 840581 w 1652587"/>
              <a:gd name="connsiteY19" fmla="*/ 1016793 h 1363364"/>
              <a:gd name="connsiteX20" fmla="*/ 764382 w 1652587"/>
              <a:gd name="connsiteY20" fmla="*/ 1104901 h 1363364"/>
              <a:gd name="connsiteX21" fmla="*/ 711993 w 1652587"/>
              <a:gd name="connsiteY21" fmla="*/ 1135858 h 1363364"/>
              <a:gd name="connsiteX22" fmla="*/ 623887 w 1652587"/>
              <a:gd name="connsiteY22" fmla="*/ 1162051 h 1363364"/>
              <a:gd name="connsiteX23" fmla="*/ 571500 w 1652587"/>
              <a:gd name="connsiteY23" fmla="*/ 1214439 h 1363364"/>
              <a:gd name="connsiteX24" fmla="*/ 504825 w 1652587"/>
              <a:gd name="connsiteY24" fmla="*/ 1247776 h 1363364"/>
              <a:gd name="connsiteX25" fmla="*/ 481012 w 1652587"/>
              <a:gd name="connsiteY25" fmla="*/ 1271589 h 1363364"/>
              <a:gd name="connsiteX26" fmla="*/ 428625 w 1652587"/>
              <a:gd name="connsiteY26" fmla="*/ 1309689 h 1363364"/>
              <a:gd name="connsiteX27" fmla="*/ 376237 w 1652587"/>
              <a:gd name="connsiteY27" fmla="*/ 1323976 h 1363364"/>
              <a:gd name="connsiteX28" fmla="*/ 357187 w 1652587"/>
              <a:gd name="connsiteY28" fmla="*/ 1338264 h 1363364"/>
              <a:gd name="connsiteX29" fmla="*/ 257175 w 1652587"/>
              <a:gd name="connsiteY29" fmla="*/ 1362076 h 1363364"/>
              <a:gd name="connsiteX30" fmla="*/ 166687 w 1652587"/>
              <a:gd name="connsiteY30" fmla="*/ 1295401 h 1363364"/>
              <a:gd name="connsiteX31" fmla="*/ 152400 w 1652587"/>
              <a:gd name="connsiteY31" fmla="*/ 1252539 h 1363364"/>
              <a:gd name="connsiteX32" fmla="*/ 109537 w 1652587"/>
              <a:gd name="connsiteY32" fmla="*/ 1176339 h 1363364"/>
              <a:gd name="connsiteX33" fmla="*/ 57150 w 1652587"/>
              <a:gd name="connsiteY33" fmla="*/ 1090614 h 1363364"/>
              <a:gd name="connsiteX34" fmla="*/ 0 w 1652587"/>
              <a:gd name="connsiteY34" fmla="*/ 1052514 h 1363364"/>
              <a:gd name="connsiteX35" fmla="*/ 0 w 1652587"/>
              <a:gd name="connsiteY35" fmla="*/ 1052514 h 1363364"/>
              <a:gd name="connsiteX0" fmla="*/ 1652587 w 1652587"/>
              <a:gd name="connsiteY0" fmla="*/ 0 h 1363364"/>
              <a:gd name="connsiteX1" fmla="*/ 1631155 w 1652587"/>
              <a:gd name="connsiteY1" fmla="*/ 38102 h 1363364"/>
              <a:gd name="connsiteX2" fmla="*/ 1597819 w 1652587"/>
              <a:gd name="connsiteY2" fmla="*/ 64296 h 1363364"/>
              <a:gd name="connsiteX3" fmla="*/ 1571625 w 1652587"/>
              <a:gd name="connsiteY3" fmla="*/ 97632 h 1363364"/>
              <a:gd name="connsiteX4" fmla="*/ 1554956 w 1652587"/>
              <a:gd name="connsiteY4" fmla="*/ 126207 h 1363364"/>
              <a:gd name="connsiteX5" fmla="*/ 1526381 w 1652587"/>
              <a:gd name="connsiteY5" fmla="*/ 169070 h 1363364"/>
              <a:gd name="connsiteX6" fmla="*/ 1481138 w 1652587"/>
              <a:gd name="connsiteY6" fmla="*/ 221457 h 1363364"/>
              <a:gd name="connsiteX7" fmla="*/ 1457325 w 1652587"/>
              <a:gd name="connsiteY7" fmla="*/ 252414 h 1363364"/>
              <a:gd name="connsiteX8" fmla="*/ 1421605 w 1652587"/>
              <a:gd name="connsiteY8" fmla="*/ 307182 h 1363364"/>
              <a:gd name="connsiteX9" fmla="*/ 1383506 w 1652587"/>
              <a:gd name="connsiteY9" fmla="*/ 357189 h 1363364"/>
              <a:gd name="connsiteX10" fmla="*/ 1333500 w 1652587"/>
              <a:gd name="connsiteY10" fmla="*/ 423864 h 1363364"/>
              <a:gd name="connsiteX11" fmla="*/ 1283494 w 1652587"/>
              <a:gd name="connsiteY11" fmla="*/ 502445 h 1363364"/>
              <a:gd name="connsiteX12" fmla="*/ 1247775 w 1652587"/>
              <a:gd name="connsiteY12" fmla="*/ 561976 h 1363364"/>
              <a:gd name="connsiteX13" fmla="*/ 1209675 w 1652587"/>
              <a:gd name="connsiteY13" fmla="*/ 616745 h 1363364"/>
              <a:gd name="connsiteX14" fmla="*/ 1166812 w 1652587"/>
              <a:gd name="connsiteY14" fmla="*/ 671514 h 1363364"/>
              <a:gd name="connsiteX15" fmla="*/ 1114425 w 1652587"/>
              <a:gd name="connsiteY15" fmla="*/ 733426 h 1363364"/>
              <a:gd name="connsiteX16" fmla="*/ 1066800 w 1652587"/>
              <a:gd name="connsiteY16" fmla="*/ 785814 h 1363364"/>
              <a:gd name="connsiteX17" fmla="*/ 990600 w 1652587"/>
              <a:gd name="connsiteY17" fmla="*/ 871539 h 1363364"/>
              <a:gd name="connsiteX18" fmla="*/ 878681 w 1652587"/>
              <a:gd name="connsiteY18" fmla="*/ 973933 h 1363364"/>
              <a:gd name="connsiteX19" fmla="*/ 840581 w 1652587"/>
              <a:gd name="connsiteY19" fmla="*/ 1016793 h 1363364"/>
              <a:gd name="connsiteX20" fmla="*/ 764382 w 1652587"/>
              <a:gd name="connsiteY20" fmla="*/ 1104901 h 1363364"/>
              <a:gd name="connsiteX21" fmla="*/ 711993 w 1652587"/>
              <a:gd name="connsiteY21" fmla="*/ 1135858 h 1363364"/>
              <a:gd name="connsiteX22" fmla="*/ 623887 w 1652587"/>
              <a:gd name="connsiteY22" fmla="*/ 1162051 h 1363364"/>
              <a:gd name="connsiteX23" fmla="*/ 571500 w 1652587"/>
              <a:gd name="connsiteY23" fmla="*/ 1214439 h 1363364"/>
              <a:gd name="connsiteX24" fmla="*/ 504825 w 1652587"/>
              <a:gd name="connsiteY24" fmla="*/ 1247776 h 1363364"/>
              <a:gd name="connsiteX25" fmla="*/ 481012 w 1652587"/>
              <a:gd name="connsiteY25" fmla="*/ 1271589 h 1363364"/>
              <a:gd name="connsiteX26" fmla="*/ 428625 w 1652587"/>
              <a:gd name="connsiteY26" fmla="*/ 1309689 h 1363364"/>
              <a:gd name="connsiteX27" fmla="*/ 376237 w 1652587"/>
              <a:gd name="connsiteY27" fmla="*/ 1323976 h 1363364"/>
              <a:gd name="connsiteX28" fmla="*/ 357187 w 1652587"/>
              <a:gd name="connsiteY28" fmla="*/ 1338264 h 1363364"/>
              <a:gd name="connsiteX29" fmla="*/ 257175 w 1652587"/>
              <a:gd name="connsiteY29" fmla="*/ 1362076 h 1363364"/>
              <a:gd name="connsiteX30" fmla="*/ 166687 w 1652587"/>
              <a:gd name="connsiteY30" fmla="*/ 1295401 h 1363364"/>
              <a:gd name="connsiteX31" fmla="*/ 152400 w 1652587"/>
              <a:gd name="connsiteY31" fmla="*/ 1252539 h 1363364"/>
              <a:gd name="connsiteX32" fmla="*/ 109537 w 1652587"/>
              <a:gd name="connsiteY32" fmla="*/ 1176339 h 1363364"/>
              <a:gd name="connsiteX33" fmla="*/ 57150 w 1652587"/>
              <a:gd name="connsiteY33" fmla="*/ 1090614 h 1363364"/>
              <a:gd name="connsiteX34" fmla="*/ 0 w 1652587"/>
              <a:gd name="connsiteY34" fmla="*/ 1052514 h 1363364"/>
              <a:gd name="connsiteX35" fmla="*/ 0 w 1652587"/>
              <a:gd name="connsiteY35" fmla="*/ 1052514 h 1363364"/>
              <a:gd name="connsiteX0" fmla="*/ 1652587 w 1652587"/>
              <a:gd name="connsiteY0" fmla="*/ 0 h 1363954"/>
              <a:gd name="connsiteX1" fmla="*/ 1631155 w 1652587"/>
              <a:gd name="connsiteY1" fmla="*/ 38102 h 1363954"/>
              <a:gd name="connsiteX2" fmla="*/ 1597819 w 1652587"/>
              <a:gd name="connsiteY2" fmla="*/ 64296 h 1363954"/>
              <a:gd name="connsiteX3" fmla="*/ 1571625 w 1652587"/>
              <a:gd name="connsiteY3" fmla="*/ 97632 h 1363954"/>
              <a:gd name="connsiteX4" fmla="*/ 1554956 w 1652587"/>
              <a:gd name="connsiteY4" fmla="*/ 126207 h 1363954"/>
              <a:gd name="connsiteX5" fmla="*/ 1526381 w 1652587"/>
              <a:gd name="connsiteY5" fmla="*/ 169070 h 1363954"/>
              <a:gd name="connsiteX6" fmla="*/ 1481138 w 1652587"/>
              <a:gd name="connsiteY6" fmla="*/ 221457 h 1363954"/>
              <a:gd name="connsiteX7" fmla="*/ 1457325 w 1652587"/>
              <a:gd name="connsiteY7" fmla="*/ 252414 h 1363954"/>
              <a:gd name="connsiteX8" fmla="*/ 1421605 w 1652587"/>
              <a:gd name="connsiteY8" fmla="*/ 307182 h 1363954"/>
              <a:gd name="connsiteX9" fmla="*/ 1383506 w 1652587"/>
              <a:gd name="connsiteY9" fmla="*/ 357189 h 1363954"/>
              <a:gd name="connsiteX10" fmla="*/ 1333500 w 1652587"/>
              <a:gd name="connsiteY10" fmla="*/ 423864 h 1363954"/>
              <a:gd name="connsiteX11" fmla="*/ 1283494 w 1652587"/>
              <a:gd name="connsiteY11" fmla="*/ 502445 h 1363954"/>
              <a:gd name="connsiteX12" fmla="*/ 1247775 w 1652587"/>
              <a:gd name="connsiteY12" fmla="*/ 561976 h 1363954"/>
              <a:gd name="connsiteX13" fmla="*/ 1209675 w 1652587"/>
              <a:gd name="connsiteY13" fmla="*/ 616745 h 1363954"/>
              <a:gd name="connsiteX14" fmla="*/ 1166812 w 1652587"/>
              <a:gd name="connsiteY14" fmla="*/ 671514 h 1363954"/>
              <a:gd name="connsiteX15" fmla="*/ 1114425 w 1652587"/>
              <a:gd name="connsiteY15" fmla="*/ 733426 h 1363954"/>
              <a:gd name="connsiteX16" fmla="*/ 1066800 w 1652587"/>
              <a:gd name="connsiteY16" fmla="*/ 785814 h 1363954"/>
              <a:gd name="connsiteX17" fmla="*/ 990600 w 1652587"/>
              <a:gd name="connsiteY17" fmla="*/ 871539 h 1363954"/>
              <a:gd name="connsiteX18" fmla="*/ 878681 w 1652587"/>
              <a:gd name="connsiteY18" fmla="*/ 973933 h 1363954"/>
              <a:gd name="connsiteX19" fmla="*/ 840581 w 1652587"/>
              <a:gd name="connsiteY19" fmla="*/ 1016793 h 1363954"/>
              <a:gd name="connsiteX20" fmla="*/ 764382 w 1652587"/>
              <a:gd name="connsiteY20" fmla="*/ 1104901 h 1363954"/>
              <a:gd name="connsiteX21" fmla="*/ 711993 w 1652587"/>
              <a:gd name="connsiteY21" fmla="*/ 1135858 h 1363954"/>
              <a:gd name="connsiteX22" fmla="*/ 623887 w 1652587"/>
              <a:gd name="connsiteY22" fmla="*/ 1162051 h 1363954"/>
              <a:gd name="connsiteX23" fmla="*/ 571500 w 1652587"/>
              <a:gd name="connsiteY23" fmla="*/ 1214439 h 1363954"/>
              <a:gd name="connsiteX24" fmla="*/ 504825 w 1652587"/>
              <a:gd name="connsiteY24" fmla="*/ 1247776 h 1363954"/>
              <a:gd name="connsiteX25" fmla="*/ 481012 w 1652587"/>
              <a:gd name="connsiteY25" fmla="*/ 1271589 h 1363954"/>
              <a:gd name="connsiteX26" fmla="*/ 428625 w 1652587"/>
              <a:gd name="connsiteY26" fmla="*/ 1309689 h 1363954"/>
              <a:gd name="connsiteX27" fmla="*/ 376237 w 1652587"/>
              <a:gd name="connsiteY27" fmla="*/ 1323976 h 1363954"/>
              <a:gd name="connsiteX28" fmla="*/ 335756 w 1652587"/>
              <a:gd name="connsiteY28" fmla="*/ 1347789 h 1363954"/>
              <a:gd name="connsiteX29" fmla="*/ 257175 w 1652587"/>
              <a:gd name="connsiteY29" fmla="*/ 1362076 h 1363954"/>
              <a:gd name="connsiteX30" fmla="*/ 166687 w 1652587"/>
              <a:gd name="connsiteY30" fmla="*/ 1295401 h 1363954"/>
              <a:gd name="connsiteX31" fmla="*/ 152400 w 1652587"/>
              <a:gd name="connsiteY31" fmla="*/ 1252539 h 1363954"/>
              <a:gd name="connsiteX32" fmla="*/ 109537 w 1652587"/>
              <a:gd name="connsiteY32" fmla="*/ 1176339 h 1363954"/>
              <a:gd name="connsiteX33" fmla="*/ 57150 w 1652587"/>
              <a:gd name="connsiteY33" fmla="*/ 1090614 h 1363954"/>
              <a:gd name="connsiteX34" fmla="*/ 0 w 1652587"/>
              <a:gd name="connsiteY34" fmla="*/ 1052514 h 1363954"/>
              <a:gd name="connsiteX35" fmla="*/ 0 w 1652587"/>
              <a:gd name="connsiteY35" fmla="*/ 1052514 h 1363954"/>
              <a:gd name="connsiteX0" fmla="*/ 1652587 w 1652587"/>
              <a:gd name="connsiteY0" fmla="*/ 0 h 1363954"/>
              <a:gd name="connsiteX1" fmla="*/ 1631155 w 1652587"/>
              <a:gd name="connsiteY1" fmla="*/ 38102 h 1363954"/>
              <a:gd name="connsiteX2" fmla="*/ 1597819 w 1652587"/>
              <a:gd name="connsiteY2" fmla="*/ 64296 h 1363954"/>
              <a:gd name="connsiteX3" fmla="*/ 1571625 w 1652587"/>
              <a:gd name="connsiteY3" fmla="*/ 97632 h 1363954"/>
              <a:gd name="connsiteX4" fmla="*/ 1554956 w 1652587"/>
              <a:gd name="connsiteY4" fmla="*/ 126207 h 1363954"/>
              <a:gd name="connsiteX5" fmla="*/ 1526381 w 1652587"/>
              <a:gd name="connsiteY5" fmla="*/ 169070 h 1363954"/>
              <a:gd name="connsiteX6" fmla="*/ 1481138 w 1652587"/>
              <a:gd name="connsiteY6" fmla="*/ 221457 h 1363954"/>
              <a:gd name="connsiteX7" fmla="*/ 1457325 w 1652587"/>
              <a:gd name="connsiteY7" fmla="*/ 252414 h 1363954"/>
              <a:gd name="connsiteX8" fmla="*/ 1421605 w 1652587"/>
              <a:gd name="connsiteY8" fmla="*/ 307182 h 1363954"/>
              <a:gd name="connsiteX9" fmla="*/ 1383506 w 1652587"/>
              <a:gd name="connsiteY9" fmla="*/ 357189 h 1363954"/>
              <a:gd name="connsiteX10" fmla="*/ 1333500 w 1652587"/>
              <a:gd name="connsiteY10" fmla="*/ 423864 h 1363954"/>
              <a:gd name="connsiteX11" fmla="*/ 1283494 w 1652587"/>
              <a:gd name="connsiteY11" fmla="*/ 502445 h 1363954"/>
              <a:gd name="connsiteX12" fmla="*/ 1247775 w 1652587"/>
              <a:gd name="connsiteY12" fmla="*/ 561976 h 1363954"/>
              <a:gd name="connsiteX13" fmla="*/ 1209675 w 1652587"/>
              <a:gd name="connsiteY13" fmla="*/ 616745 h 1363954"/>
              <a:gd name="connsiteX14" fmla="*/ 1166812 w 1652587"/>
              <a:gd name="connsiteY14" fmla="*/ 671514 h 1363954"/>
              <a:gd name="connsiteX15" fmla="*/ 1114425 w 1652587"/>
              <a:gd name="connsiteY15" fmla="*/ 733426 h 1363954"/>
              <a:gd name="connsiteX16" fmla="*/ 1066800 w 1652587"/>
              <a:gd name="connsiteY16" fmla="*/ 785814 h 1363954"/>
              <a:gd name="connsiteX17" fmla="*/ 990600 w 1652587"/>
              <a:gd name="connsiteY17" fmla="*/ 871539 h 1363954"/>
              <a:gd name="connsiteX18" fmla="*/ 878681 w 1652587"/>
              <a:gd name="connsiteY18" fmla="*/ 973933 h 1363954"/>
              <a:gd name="connsiteX19" fmla="*/ 840581 w 1652587"/>
              <a:gd name="connsiteY19" fmla="*/ 1016793 h 1363954"/>
              <a:gd name="connsiteX20" fmla="*/ 764382 w 1652587"/>
              <a:gd name="connsiteY20" fmla="*/ 1104901 h 1363954"/>
              <a:gd name="connsiteX21" fmla="*/ 711993 w 1652587"/>
              <a:gd name="connsiteY21" fmla="*/ 1135858 h 1363954"/>
              <a:gd name="connsiteX22" fmla="*/ 623887 w 1652587"/>
              <a:gd name="connsiteY22" fmla="*/ 1162051 h 1363954"/>
              <a:gd name="connsiteX23" fmla="*/ 571500 w 1652587"/>
              <a:gd name="connsiteY23" fmla="*/ 1214439 h 1363954"/>
              <a:gd name="connsiteX24" fmla="*/ 504825 w 1652587"/>
              <a:gd name="connsiteY24" fmla="*/ 1247776 h 1363954"/>
              <a:gd name="connsiteX25" fmla="*/ 481012 w 1652587"/>
              <a:gd name="connsiteY25" fmla="*/ 1271589 h 1363954"/>
              <a:gd name="connsiteX26" fmla="*/ 428625 w 1652587"/>
              <a:gd name="connsiteY26" fmla="*/ 1309689 h 1363954"/>
              <a:gd name="connsiteX27" fmla="*/ 381000 w 1652587"/>
              <a:gd name="connsiteY27" fmla="*/ 1335883 h 1363954"/>
              <a:gd name="connsiteX28" fmla="*/ 335756 w 1652587"/>
              <a:gd name="connsiteY28" fmla="*/ 1347789 h 1363954"/>
              <a:gd name="connsiteX29" fmla="*/ 257175 w 1652587"/>
              <a:gd name="connsiteY29" fmla="*/ 1362076 h 1363954"/>
              <a:gd name="connsiteX30" fmla="*/ 166687 w 1652587"/>
              <a:gd name="connsiteY30" fmla="*/ 1295401 h 1363954"/>
              <a:gd name="connsiteX31" fmla="*/ 152400 w 1652587"/>
              <a:gd name="connsiteY31" fmla="*/ 1252539 h 1363954"/>
              <a:gd name="connsiteX32" fmla="*/ 109537 w 1652587"/>
              <a:gd name="connsiteY32" fmla="*/ 1176339 h 1363954"/>
              <a:gd name="connsiteX33" fmla="*/ 57150 w 1652587"/>
              <a:gd name="connsiteY33" fmla="*/ 1090614 h 1363954"/>
              <a:gd name="connsiteX34" fmla="*/ 0 w 1652587"/>
              <a:gd name="connsiteY34" fmla="*/ 1052514 h 1363954"/>
              <a:gd name="connsiteX35" fmla="*/ 0 w 1652587"/>
              <a:gd name="connsiteY35" fmla="*/ 1052514 h 1363954"/>
              <a:gd name="connsiteX0" fmla="*/ 1652587 w 1652587"/>
              <a:gd name="connsiteY0" fmla="*/ 0 h 1363954"/>
              <a:gd name="connsiteX1" fmla="*/ 1631155 w 1652587"/>
              <a:gd name="connsiteY1" fmla="*/ 38102 h 1363954"/>
              <a:gd name="connsiteX2" fmla="*/ 1597819 w 1652587"/>
              <a:gd name="connsiteY2" fmla="*/ 64296 h 1363954"/>
              <a:gd name="connsiteX3" fmla="*/ 1571625 w 1652587"/>
              <a:gd name="connsiteY3" fmla="*/ 97632 h 1363954"/>
              <a:gd name="connsiteX4" fmla="*/ 1554956 w 1652587"/>
              <a:gd name="connsiteY4" fmla="*/ 126207 h 1363954"/>
              <a:gd name="connsiteX5" fmla="*/ 1526381 w 1652587"/>
              <a:gd name="connsiteY5" fmla="*/ 169070 h 1363954"/>
              <a:gd name="connsiteX6" fmla="*/ 1481138 w 1652587"/>
              <a:gd name="connsiteY6" fmla="*/ 221457 h 1363954"/>
              <a:gd name="connsiteX7" fmla="*/ 1457325 w 1652587"/>
              <a:gd name="connsiteY7" fmla="*/ 252414 h 1363954"/>
              <a:gd name="connsiteX8" fmla="*/ 1421605 w 1652587"/>
              <a:gd name="connsiteY8" fmla="*/ 307182 h 1363954"/>
              <a:gd name="connsiteX9" fmla="*/ 1383506 w 1652587"/>
              <a:gd name="connsiteY9" fmla="*/ 357189 h 1363954"/>
              <a:gd name="connsiteX10" fmla="*/ 1333500 w 1652587"/>
              <a:gd name="connsiteY10" fmla="*/ 423864 h 1363954"/>
              <a:gd name="connsiteX11" fmla="*/ 1283494 w 1652587"/>
              <a:gd name="connsiteY11" fmla="*/ 502445 h 1363954"/>
              <a:gd name="connsiteX12" fmla="*/ 1247775 w 1652587"/>
              <a:gd name="connsiteY12" fmla="*/ 561976 h 1363954"/>
              <a:gd name="connsiteX13" fmla="*/ 1209675 w 1652587"/>
              <a:gd name="connsiteY13" fmla="*/ 616745 h 1363954"/>
              <a:gd name="connsiteX14" fmla="*/ 1166812 w 1652587"/>
              <a:gd name="connsiteY14" fmla="*/ 671514 h 1363954"/>
              <a:gd name="connsiteX15" fmla="*/ 1114425 w 1652587"/>
              <a:gd name="connsiteY15" fmla="*/ 733426 h 1363954"/>
              <a:gd name="connsiteX16" fmla="*/ 1066800 w 1652587"/>
              <a:gd name="connsiteY16" fmla="*/ 785814 h 1363954"/>
              <a:gd name="connsiteX17" fmla="*/ 990600 w 1652587"/>
              <a:gd name="connsiteY17" fmla="*/ 871539 h 1363954"/>
              <a:gd name="connsiteX18" fmla="*/ 878681 w 1652587"/>
              <a:gd name="connsiteY18" fmla="*/ 973933 h 1363954"/>
              <a:gd name="connsiteX19" fmla="*/ 840581 w 1652587"/>
              <a:gd name="connsiteY19" fmla="*/ 1016793 h 1363954"/>
              <a:gd name="connsiteX20" fmla="*/ 764382 w 1652587"/>
              <a:gd name="connsiteY20" fmla="*/ 1104901 h 1363954"/>
              <a:gd name="connsiteX21" fmla="*/ 711993 w 1652587"/>
              <a:gd name="connsiteY21" fmla="*/ 1135858 h 1363954"/>
              <a:gd name="connsiteX22" fmla="*/ 623887 w 1652587"/>
              <a:gd name="connsiteY22" fmla="*/ 1162051 h 1363954"/>
              <a:gd name="connsiteX23" fmla="*/ 571500 w 1652587"/>
              <a:gd name="connsiteY23" fmla="*/ 1214439 h 1363954"/>
              <a:gd name="connsiteX24" fmla="*/ 504825 w 1652587"/>
              <a:gd name="connsiteY24" fmla="*/ 1247776 h 1363954"/>
              <a:gd name="connsiteX25" fmla="*/ 481012 w 1652587"/>
              <a:gd name="connsiteY25" fmla="*/ 1271589 h 1363954"/>
              <a:gd name="connsiteX26" fmla="*/ 428625 w 1652587"/>
              <a:gd name="connsiteY26" fmla="*/ 1309689 h 1363954"/>
              <a:gd name="connsiteX27" fmla="*/ 381000 w 1652587"/>
              <a:gd name="connsiteY27" fmla="*/ 1335883 h 1363954"/>
              <a:gd name="connsiteX28" fmla="*/ 335756 w 1652587"/>
              <a:gd name="connsiteY28" fmla="*/ 1347789 h 1363954"/>
              <a:gd name="connsiteX29" fmla="*/ 257175 w 1652587"/>
              <a:gd name="connsiteY29" fmla="*/ 1362076 h 1363954"/>
              <a:gd name="connsiteX30" fmla="*/ 166687 w 1652587"/>
              <a:gd name="connsiteY30" fmla="*/ 1295401 h 1363954"/>
              <a:gd name="connsiteX31" fmla="*/ 140494 w 1652587"/>
              <a:gd name="connsiteY31" fmla="*/ 1245395 h 1363954"/>
              <a:gd name="connsiteX32" fmla="*/ 109537 w 1652587"/>
              <a:gd name="connsiteY32" fmla="*/ 1176339 h 1363954"/>
              <a:gd name="connsiteX33" fmla="*/ 57150 w 1652587"/>
              <a:gd name="connsiteY33" fmla="*/ 1090614 h 1363954"/>
              <a:gd name="connsiteX34" fmla="*/ 0 w 1652587"/>
              <a:gd name="connsiteY34" fmla="*/ 1052514 h 1363954"/>
              <a:gd name="connsiteX35" fmla="*/ 0 w 1652587"/>
              <a:gd name="connsiteY35" fmla="*/ 1052514 h 1363954"/>
              <a:gd name="connsiteX0" fmla="*/ 1652587 w 1652587"/>
              <a:gd name="connsiteY0" fmla="*/ 0 h 1363801"/>
              <a:gd name="connsiteX1" fmla="*/ 1631155 w 1652587"/>
              <a:gd name="connsiteY1" fmla="*/ 38102 h 1363801"/>
              <a:gd name="connsiteX2" fmla="*/ 1597819 w 1652587"/>
              <a:gd name="connsiteY2" fmla="*/ 64296 h 1363801"/>
              <a:gd name="connsiteX3" fmla="*/ 1571625 w 1652587"/>
              <a:gd name="connsiteY3" fmla="*/ 97632 h 1363801"/>
              <a:gd name="connsiteX4" fmla="*/ 1554956 w 1652587"/>
              <a:gd name="connsiteY4" fmla="*/ 126207 h 1363801"/>
              <a:gd name="connsiteX5" fmla="*/ 1526381 w 1652587"/>
              <a:gd name="connsiteY5" fmla="*/ 169070 h 1363801"/>
              <a:gd name="connsiteX6" fmla="*/ 1481138 w 1652587"/>
              <a:gd name="connsiteY6" fmla="*/ 221457 h 1363801"/>
              <a:gd name="connsiteX7" fmla="*/ 1457325 w 1652587"/>
              <a:gd name="connsiteY7" fmla="*/ 252414 h 1363801"/>
              <a:gd name="connsiteX8" fmla="*/ 1421605 w 1652587"/>
              <a:gd name="connsiteY8" fmla="*/ 307182 h 1363801"/>
              <a:gd name="connsiteX9" fmla="*/ 1383506 w 1652587"/>
              <a:gd name="connsiteY9" fmla="*/ 357189 h 1363801"/>
              <a:gd name="connsiteX10" fmla="*/ 1333500 w 1652587"/>
              <a:gd name="connsiteY10" fmla="*/ 423864 h 1363801"/>
              <a:gd name="connsiteX11" fmla="*/ 1283494 w 1652587"/>
              <a:gd name="connsiteY11" fmla="*/ 502445 h 1363801"/>
              <a:gd name="connsiteX12" fmla="*/ 1247775 w 1652587"/>
              <a:gd name="connsiteY12" fmla="*/ 561976 h 1363801"/>
              <a:gd name="connsiteX13" fmla="*/ 1209675 w 1652587"/>
              <a:gd name="connsiteY13" fmla="*/ 616745 h 1363801"/>
              <a:gd name="connsiteX14" fmla="*/ 1166812 w 1652587"/>
              <a:gd name="connsiteY14" fmla="*/ 671514 h 1363801"/>
              <a:gd name="connsiteX15" fmla="*/ 1114425 w 1652587"/>
              <a:gd name="connsiteY15" fmla="*/ 733426 h 1363801"/>
              <a:gd name="connsiteX16" fmla="*/ 1066800 w 1652587"/>
              <a:gd name="connsiteY16" fmla="*/ 785814 h 1363801"/>
              <a:gd name="connsiteX17" fmla="*/ 990600 w 1652587"/>
              <a:gd name="connsiteY17" fmla="*/ 871539 h 1363801"/>
              <a:gd name="connsiteX18" fmla="*/ 878681 w 1652587"/>
              <a:gd name="connsiteY18" fmla="*/ 973933 h 1363801"/>
              <a:gd name="connsiteX19" fmla="*/ 840581 w 1652587"/>
              <a:gd name="connsiteY19" fmla="*/ 1016793 h 1363801"/>
              <a:gd name="connsiteX20" fmla="*/ 764382 w 1652587"/>
              <a:gd name="connsiteY20" fmla="*/ 1104901 h 1363801"/>
              <a:gd name="connsiteX21" fmla="*/ 711993 w 1652587"/>
              <a:gd name="connsiteY21" fmla="*/ 1135858 h 1363801"/>
              <a:gd name="connsiteX22" fmla="*/ 623887 w 1652587"/>
              <a:gd name="connsiteY22" fmla="*/ 1162051 h 1363801"/>
              <a:gd name="connsiteX23" fmla="*/ 571500 w 1652587"/>
              <a:gd name="connsiteY23" fmla="*/ 1214439 h 1363801"/>
              <a:gd name="connsiteX24" fmla="*/ 504825 w 1652587"/>
              <a:gd name="connsiteY24" fmla="*/ 1247776 h 1363801"/>
              <a:gd name="connsiteX25" fmla="*/ 481012 w 1652587"/>
              <a:gd name="connsiteY25" fmla="*/ 1271589 h 1363801"/>
              <a:gd name="connsiteX26" fmla="*/ 428625 w 1652587"/>
              <a:gd name="connsiteY26" fmla="*/ 1309689 h 1363801"/>
              <a:gd name="connsiteX27" fmla="*/ 381000 w 1652587"/>
              <a:gd name="connsiteY27" fmla="*/ 1335883 h 1363801"/>
              <a:gd name="connsiteX28" fmla="*/ 335756 w 1652587"/>
              <a:gd name="connsiteY28" fmla="*/ 1347789 h 1363801"/>
              <a:gd name="connsiteX29" fmla="*/ 257175 w 1652587"/>
              <a:gd name="connsiteY29" fmla="*/ 1362076 h 1363801"/>
              <a:gd name="connsiteX30" fmla="*/ 166687 w 1652587"/>
              <a:gd name="connsiteY30" fmla="*/ 1295401 h 1363801"/>
              <a:gd name="connsiteX31" fmla="*/ 140494 w 1652587"/>
              <a:gd name="connsiteY31" fmla="*/ 1245395 h 1363801"/>
              <a:gd name="connsiteX32" fmla="*/ 109537 w 1652587"/>
              <a:gd name="connsiteY32" fmla="*/ 1176339 h 1363801"/>
              <a:gd name="connsiteX33" fmla="*/ 57150 w 1652587"/>
              <a:gd name="connsiteY33" fmla="*/ 1090614 h 1363801"/>
              <a:gd name="connsiteX34" fmla="*/ 0 w 1652587"/>
              <a:gd name="connsiteY34" fmla="*/ 1052514 h 1363801"/>
              <a:gd name="connsiteX35" fmla="*/ 0 w 1652587"/>
              <a:gd name="connsiteY35" fmla="*/ 1052514 h 1363801"/>
              <a:gd name="connsiteX0" fmla="*/ 1652587 w 1652587"/>
              <a:gd name="connsiteY0" fmla="*/ 0 h 1357444"/>
              <a:gd name="connsiteX1" fmla="*/ 1631155 w 1652587"/>
              <a:gd name="connsiteY1" fmla="*/ 38102 h 1357444"/>
              <a:gd name="connsiteX2" fmla="*/ 1597819 w 1652587"/>
              <a:gd name="connsiteY2" fmla="*/ 64296 h 1357444"/>
              <a:gd name="connsiteX3" fmla="*/ 1571625 w 1652587"/>
              <a:gd name="connsiteY3" fmla="*/ 97632 h 1357444"/>
              <a:gd name="connsiteX4" fmla="*/ 1554956 w 1652587"/>
              <a:gd name="connsiteY4" fmla="*/ 126207 h 1357444"/>
              <a:gd name="connsiteX5" fmla="*/ 1526381 w 1652587"/>
              <a:gd name="connsiteY5" fmla="*/ 169070 h 1357444"/>
              <a:gd name="connsiteX6" fmla="*/ 1481138 w 1652587"/>
              <a:gd name="connsiteY6" fmla="*/ 221457 h 1357444"/>
              <a:gd name="connsiteX7" fmla="*/ 1457325 w 1652587"/>
              <a:gd name="connsiteY7" fmla="*/ 252414 h 1357444"/>
              <a:gd name="connsiteX8" fmla="*/ 1421605 w 1652587"/>
              <a:gd name="connsiteY8" fmla="*/ 307182 h 1357444"/>
              <a:gd name="connsiteX9" fmla="*/ 1383506 w 1652587"/>
              <a:gd name="connsiteY9" fmla="*/ 357189 h 1357444"/>
              <a:gd name="connsiteX10" fmla="*/ 1333500 w 1652587"/>
              <a:gd name="connsiteY10" fmla="*/ 423864 h 1357444"/>
              <a:gd name="connsiteX11" fmla="*/ 1283494 w 1652587"/>
              <a:gd name="connsiteY11" fmla="*/ 502445 h 1357444"/>
              <a:gd name="connsiteX12" fmla="*/ 1247775 w 1652587"/>
              <a:gd name="connsiteY12" fmla="*/ 561976 h 1357444"/>
              <a:gd name="connsiteX13" fmla="*/ 1209675 w 1652587"/>
              <a:gd name="connsiteY13" fmla="*/ 616745 h 1357444"/>
              <a:gd name="connsiteX14" fmla="*/ 1166812 w 1652587"/>
              <a:gd name="connsiteY14" fmla="*/ 671514 h 1357444"/>
              <a:gd name="connsiteX15" fmla="*/ 1114425 w 1652587"/>
              <a:gd name="connsiteY15" fmla="*/ 733426 h 1357444"/>
              <a:gd name="connsiteX16" fmla="*/ 1066800 w 1652587"/>
              <a:gd name="connsiteY16" fmla="*/ 785814 h 1357444"/>
              <a:gd name="connsiteX17" fmla="*/ 990600 w 1652587"/>
              <a:gd name="connsiteY17" fmla="*/ 871539 h 1357444"/>
              <a:gd name="connsiteX18" fmla="*/ 878681 w 1652587"/>
              <a:gd name="connsiteY18" fmla="*/ 973933 h 1357444"/>
              <a:gd name="connsiteX19" fmla="*/ 840581 w 1652587"/>
              <a:gd name="connsiteY19" fmla="*/ 1016793 h 1357444"/>
              <a:gd name="connsiteX20" fmla="*/ 764382 w 1652587"/>
              <a:gd name="connsiteY20" fmla="*/ 1104901 h 1357444"/>
              <a:gd name="connsiteX21" fmla="*/ 711993 w 1652587"/>
              <a:gd name="connsiteY21" fmla="*/ 1135858 h 1357444"/>
              <a:gd name="connsiteX22" fmla="*/ 623887 w 1652587"/>
              <a:gd name="connsiteY22" fmla="*/ 1162051 h 1357444"/>
              <a:gd name="connsiteX23" fmla="*/ 571500 w 1652587"/>
              <a:gd name="connsiteY23" fmla="*/ 1214439 h 1357444"/>
              <a:gd name="connsiteX24" fmla="*/ 504825 w 1652587"/>
              <a:gd name="connsiteY24" fmla="*/ 1247776 h 1357444"/>
              <a:gd name="connsiteX25" fmla="*/ 481012 w 1652587"/>
              <a:gd name="connsiteY25" fmla="*/ 1271589 h 1357444"/>
              <a:gd name="connsiteX26" fmla="*/ 428625 w 1652587"/>
              <a:gd name="connsiteY26" fmla="*/ 1309689 h 1357444"/>
              <a:gd name="connsiteX27" fmla="*/ 381000 w 1652587"/>
              <a:gd name="connsiteY27" fmla="*/ 1335883 h 1357444"/>
              <a:gd name="connsiteX28" fmla="*/ 335756 w 1652587"/>
              <a:gd name="connsiteY28" fmla="*/ 1347789 h 1357444"/>
              <a:gd name="connsiteX29" fmla="*/ 235744 w 1652587"/>
              <a:gd name="connsiteY29" fmla="*/ 1354933 h 1357444"/>
              <a:gd name="connsiteX30" fmla="*/ 166687 w 1652587"/>
              <a:gd name="connsiteY30" fmla="*/ 1295401 h 1357444"/>
              <a:gd name="connsiteX31" fmla="*/ 140494 w 1652587"/>
              <a:gd name="connsiteY31" fmla="*/ 1245395 h 1357444"/>
              <a:gd name="connsiteX32" fmla="*/ 109537 w 1652587"/>
              <a:gd name="connsiteY32" fmla="*/ 1176339 h 1357444"/>
              <a:gd name="connsiteX33" fmla="*/ 57150 w 1652587"/>
              <a:gd name="connsiteY33" fmla="*/ 1090614 h 1357444"/>
              <a:gd name="connsiteX34" fmla="*/ 0 w 1652587"/>
              <a:gd name="connsiteY34" fmla="*/ 1052514 h 1357444"/>
              <a:gd name="connsiteX35" fmla="*/ 0 w 1652587"/>
              <a:gd name="connsiteY35" fmla="*/ 1052514 h 1357444"/>
              <a:gd name="connsiteX0" fmla="*/ 1652587 w 1652587"/>
              <a:gd name="connsiteY0" fmla="*/ 0 h 1360579"/>
              <a:gd name="connsiteX1" fmla="*/ 1631155 w 1652587"/>
              <a:gd name="connsiteY1" fmla="*/ 38102 h 1360579"/>
              <a:gd name="connsiteX2" fmla="*/ 1597819 w 1652587"/>
              <a:gd name="connsiteY2" fmla="*/ 64296 h 1360579"/>
              <a:gd name="connsiteX3" fmla="*/ 1571625 w 1652587"/>
              <a:gd name="connsiteY3" fmla="*/ 97632 h 1360579"/>
              <a:gd name="connsiteX4" fmla="*/ 1554956 w 1652587"/>
              <a:gd name="connsiteY4" fmla="*/ 126207 h 1360579"/>
              <a:gd name="connsiteX5" fmla="*/ 1526381 w 1652587"/>
              <a:gd name="connsiteY5" fmla="*/ 169070 h 1360579"/>
              <a:gd name="connsiteX6" fmla="*/ 1481138 w 1652587"/>
              <a:gd name="connsiteY6" fmla="*/ 221457 h 1360579"/>
              <a:gd name="connsiteX7" fmla="*/ 1457325 w 1652587"/>
              <a:gd name="connsiteY7" fmla="*/ 252414 h 1360579"/>
              <a:gd name="connsiteX8" fmla="*/ 1421605 w 1652587"/>
              <a:gd name="connsiteY8" fmla="*/ 307182 h 1360579"/>
              <a:gd name="connsiteX9" fmla="*/ 1383506 w 1652587"/>
              <a:gd name="connsiteY9" fmla="*/ 357189 h 1360579"/>
              <a:gd name="connsiteX10" fmla="*/ 1333500 w 1652587"/>
              <a:gd name="connsiteY10" fmla="*/ 423864 h 1360579"/>
              <a:gd name="connsiteX11" fmla="*/ 1283494 w 1652587"/>
              <a:gd name="connsiteY11" fmla="*/ 502445 h 1360579"/>
              <a:gd name="connsiteX12" fmla="*/ 1247775 w 1652587"/>
              <a:gd name="connsiteY12" fmla="*/ 561976 h 1360579"/>
              <a:gd name="connsiteX13" fmla="*/ 1209675 w 1652587"/>
              <a:gd name="connsiteY13" fmla="*/ 616745 h 1360579"/>
              <a:gd name="connsiteX14" fmla="*/ 1166812 w 1652587"/>
              <a:gd name="connsiteY14" fmla="*/ 671514 h 1360579"/>
              <a:gd name="connsiteX15" fmla="*/ 1114425 w 1652587"/>
              <a:gd name="connsiteY15" fmla="*/ 733426 h 1360579"/>
              <a:gd name="connsiteX16" fmla="*/ 1066800 w 1652587"/>
              <a:gd name="connsiteY16" fmla="*/ 785814 h 1360579"/>
              <a:gd name="connsiteX17" fmla="*/ 990600 w 1652587"/>
              <a:gd name="connsiteY17" fmla="*/ 871539 h 1360579"/>
              <a:gd name="connsiteX18" fmla="*/ 878681 w 1652587"/>
              <a:gd name="connsiteY18" fmla="*/ 973933 h 1360579"/>
              <a:gd name="connsiteX19" fmla="*/ 840581 w 1652587"/>
              <a:gd name="connsiteY19" fmla="*/ 1016793 h 1360579"/>
              <a:gd name="connsiteX20" fmla="*/ 764382 w 1652587"/>
              <a:gd name="connsiteY20" fmla="*/ 1104901 h 1360579"/>
              <a:gd name="connsiteX21" fmla="*/ 711993 w 1652587"/>
              <a:gd name="connsiteY21" fmla="*/ 1135858 h 1360579"/>
              <a:gd name="connsiteX22" fmla="*/ 623887 w 1652587"/>
              <a:gd name="connsiteY22" fmla="*/ 1162051 h 1360579"/>
              <a:gd name="connsiteX23" fmla="*/ 571500 w 1652587"/>
              <a:gd name="connsiteY23" fmla="*/ 1214439 h 1360579"/>
              <a:gd name="connsiteX24" fmla="*/ 504825 w 1652587"/>
              <a:gd name="connsiteY24" fmla="*/ 1247776 h 1360579"/>
              <a:gd name="connsiteX25" fmla="*/ 481012 w 1652587"/>
              <a:gd name="connsiteY25" fmla="*/ 1271589 h 1360579"/>
              <a:gd name="connsiteX26" fmla="*/ 428625 w 1652587"/>
              <a:gd name="connsiteY26" fmla="*/ 1309689 h 1360579"/>
              <a:gd name="connsiteX27" fmla="*/ 381000 w 1652587"/>
              <a:gd name="connsiteY27" fmla="*/ 1335883 h 1360579"/>
              <a:gd name="connsiteX28" fmla="*/ 335756 w 1652587"/>
              <a:gd name="connsiteY28" fmla="*/ 1347789 h 1360579"/>
              <a:gd name="connsiteX29" fmla="*/ 288131 w 1652587"/>
              <a:gd name="connsiteY29" fmla="*/ 1357313 h 1360579"/>
              <a:gd name="connsiteX30" fmla="*/ 235744 w 1652587"/>
              <a:gd name="connsiteY30" fmla="*/ 1354933 h 1360579"/>
              <a:gd name="connsiteX31" fmla="*/ 166687 w 1652587"/>
              <a:gd name="connsiteY31" fmla="*/ 1295401 h 1360579"/>
              <a:gd name="connsiteX32" fmla="*/ 140494 w 1652587"/>
              <a:gd name="connsiteY32" fmla="*/ 1245395 h 1360579"/>
              <a:gd name="connsiteX33" fmla="*/ 109537 w 1652587"/>
              <a:gd name="connsiteY33" fmla="*/ 1176339 h 1360579"/>
              <a:gd name="connsiteX34" fmla="*/ 57150 w 1652587"/>
              <a:gd name="connsiteY34" fmla="*/ 1090614 h 1360579"/>
              <a:gd name="connsiteX35" fmla="*/ 0 w 1652587"/>
              <a:gd name="connsiteY35" fmla="*/ 1052514 h 1360579"/>
              <a:gd name="connsiteX36" fmla="*/ 0 w 1652587"/>
              <a:gd name="connsiteY36" fmla="*/ 1052514 h 1360579"/>
              <a:gd name="connsiteX0" fmla="*/ 1652587 w 1652587"/>
              <a:gd name="connsiteY0" fmla="*/ 0 h 1365102"/>
              <a:gd name="connsiteX1" fmla="*/ 1631155 w 1652587"/>
              <a:gd name="connsiteY1" fmla="*/ 38102 h 1365102"/>
              <a:gd name="connsiteX2" fmla="*/ 1597819 w 1652587"/>
              <a:gd name="connsiteY2" fmla="*/ 64296 h 1365102"/>
              <a:gd name="connsiteX3" fmla="*/ 1571625 w 1652587"/>
              <a:gd name="connsiteY3" fmla="*/ 97632 h 1365102"/>
              <a:gd name="connsiteX4" fmla="*/ 1554956 w 1652587"/>
              <a:gd name="connsiteY4" fmla="*/ 126207 h 1365102"/>
              <a:gd name="connsiteX5" fmla="*/ 1526381 w 1652587"/>
              <a:gd name="connsiteY5" fmla="*/ 169070 h 1365102"/>
              <a:gd name="connsiteX6" fmla="*/ 1481138 w 1652587"/>
              <a:gd name="connsiteY6" fmla="*/ 221457 h 1365102"/>
              <a:gd name="connsiteX7" fmla="*/ 1457325 w 1652587"/>
              <a:gd name="connsiteY7" fmla="*/ 252414 h 1365102"/>
              <a:gd name="connsiteX8" fmla="*/ 1421605 w 1652587"/>
              <a:gd name="connsiteY8" fmla="*/ 307182 h 1365102"/>
              <a:gd name="connsiteX9" fmla="*/ 1383506 w 1652587"/>
              <a:gd name="connsiteY9" fmla="*/ 357189 h 1365102"/>
              <a:gd name="connsiteX10" fmla="*/ 1333500 w 1652587"/>
              <a:gd name="connsiteY10" fmla="*/ 423864 h 1365102"/>
              <a:gd name="connsiteX11" fmla="*/ 1283494 w 1652587"/>
              <a:gd name="connsiteY11" fmla="*/ 502445 h 1365102"/>
              <a:gd name="connsiteX12" fmla="*/ 1247775 w 1652587"/>
              <a:gd name="connsiteY12" fmla="*/ 561976 h 1365102"/>
              <a:gd name="connsiteX13" fmla="*/ 1209675 w 1652587"/>
              <a:gd name="connsiteY13" fmla="*/ 616745 h 1365102"/>
              <a:gd name="connsiteX14" fmla="*/ 1166812 w 1652587"/>
              <a:gd name="connsiteY14" fmla="*/ 671514 h 1365102"/>
              <a:gd name="connsiteX15" fmla="*/ 1114425 w 1652587"/>
              <a:gd name="connsiteY15" fmla="*/ 733426 h 1365102"/>
              <a:gd name="connsiteX16" fmla="*/ 1066800 w 1652587"/>
              <a:gd name="connsiteY16" fmla="*/ 785814 h 1365102"/>
              <a:gd name="connsiteX17" fmla="*/ 990600 w 1652587"/>
              <a:gd name="connsiteY17" fmla="*/ 871539 h 1365102"/>
              <a:gd name="connsiteX18" fmla="*/ 878681 w 1652587"/>
              <a:gd name="connsiteY18" fmla="*/ 973933 h 1365102"/>
              <a:gd name="connsiteX19" fmla="*/ 840581 w 1652587"/>
              <a:gd name="connsiteY19" fmla="*/ 1016793 h 1365102"/>
              <a:gd name="connsiteX20" fmla="*/ 764382 w 1652587"/>
              <a:gd name="connsiteY20" fmla="*/ 1104901 h 1365102"/>
              <a:gd name="connsiteX21" fmla="*/ 711993 w 1652587"/>
              <a:gd name="connsiteY21" fmla="*/ 1135858 h 1365102"/>
              <a:gd name="connsiteX22" fmla="*/ 623887 w 1652587"/>
              <a:gd name="connsiteY22" fmla="*/ 1162051 h 1365102"/>
              <a:gd name="connsiteX23" fmla="*/ 571500 w 1652587"/>
              <a:gd name="connsiteY23" fmla="*/ 1214439 h 1365102"/>
              <a:gd name="connsiteX24" fmla="*/ 504825 w 1652587"/>
              <a:gd name="connsiteY24" fmla="*/ 1247776 h 1365102"/>
              <a:gd name="connsiteX25" fmla="*/ 481012 w 1652587"/>
              <a:gd name="connsiteY25" fmla="*/ 1271589 h 1365102"/>
              <a:gd name="connsiteX26" fmla="*/ 428625 w 1652587"/>
              <a:gd name="connsiteY26" fmla="*/ 1309689 h 1365102"/>
              <a:gd name="connsiteX27" fmla="*/ 381000 w 1652587"/>
              <a:gd name="connsiteY27" fmla="*/ 1335883 h 1365102"/>
              <a:gd name="connsiteX28" fmla="*/ 335756 w 1652587"/>
              <a:gd name="connsiteY28" fmla="*/ 1347789 h 1365102"/>
              <a:gd name="connsiteX29" fmla="*/ 290512 w 1652587"/>
              <a:gd name="connsiteY29" fmla="*/ 1364457 h 1365102"/>
              <a:gd name="connsiteX30" fmla="*/ 235744 w 1652587"/>
              <a:gd name="connsiteY30" fmla="*/ 1354933 h 1365102"/>
              <a:gd name="connsiteX31" fmla="*/ 166687 w 1652587"/>
              <a:gd name="connsiteY31" fmla="*/ 1295401 h 1365102"/>
              <a:gd name="connsiteX32" fmla="*/ 140494 w 1652587"/>
              <a:gd name="connsiteY32" fmla="*/ 1245395 h 1365102"/>
              <a:gd name="connsiteX33" fmla="*/ 109537 w 1652587"/>
              <a:gd name="connsiteY33" fmla="*/ 1176339 h 1365102"/>
              <a:gd name="connsiteX34" fmla="*/ 57150 w 1652587"/>
              <a:gd name="connsiteY34" fmla="*/ 1090614 h 1365102"/>
              <a:gd name="connsiteX35" fmla="*/ 0 w 1652587"/>
              <a:gd name="connsiteY35" fmla="*/ 1052514 h 1365102"/>
              <a:gd name="connsiteX36" fmla="*/ 0 w 1652587"/>
              <a:gd name="connsiteY36" fmla="*/ 1052514 h 1365102"/>
              <a:gd name="connsiteX0" fmla="*/ 1652587 w 1652587"/>
              <a:gd name="connsiteY0" fmla="*/ 0 h 1365102"/>
              <a:gd name="connsiteX1" fmla="*/ 1631155 w 1652587"/>
              <a:gd name="connsiteY1" fmla="*/ 38102 h 1365102"/>
              <a:gd name="connsiteX2" fmla="*/ 1597819 w 1652587"/>
              <a:gd name="connsiteY2" fmla="*/ 64296 h 1365102"/>
              <a:gd name="connsiteX3" fmla="*/ 1571625 w 1652587"/>
              <a:gd name="connsiteY3" fmla="*/ 97632 h 1365102"/>
              <a:gd name="connsiteX4" fmla="*/ 1554956 w 1652587"/>
              <a:gd name="connsiteY4" fmla="*/ 126207 h 1365102"/>
              <a:gd name="connsiteX5" fmla="*/ 1526381 w 1652587"/>
              <a:gd name="connsiteY5" fmla="*/ 169070 h 1365102"/>
              <a:gd name="connsiteX6" fmla="*/ 1481138 w 1652587"/>
              <a:gd name="connsiteY6" fmla="*/ 221457 h 1365102"/>
              <a:gd name="connsiteX7" fmla="*/ 1457325 w 1652587"/>
              <a:gd name="connsiteY7" fmla="*/ 252414 h 1365102"/>
              <a:gd name="connsiteX8" fmla="*/ 1421605 w 1652587"/>
              <a:gd name="connsiteY8" fmla="*/ 307182 h 1365102"/>
              <a:gd name="connsiteX9" fmla="*/ 1383506 w 1652587"/>
              <a:gd name="connsiteY9" fmla="*/ 357189 h 1365102"/>
              <a:gd name="connsiteX10" fmla="*/ 1333500 w 1652587"/>
              <a:gd name="connsiteY10" fmla="*/ 423864 h 1365102"/>
              <a:gd name="connsiteX11" fmla="*/ 1283494 w 1652587"/>
              <a:gd name="connsiteY11" fmla="*/ 502445 h 1365102"/>
              <a:gd name="connsiteX12" fmla="*/ 1247775 w 1652587"/>
              <a:gd name="connsiteY12" fmla="*/ 561976 h 1365102"/>
              <a:gd name="connsiteX13" fmla="*/ 1209675 w 1652587"/>
              <a:gd name="connsiteY13" fmla="*/ 616745 h 1365102"/>
              <a:gd name="connsiteX14" fmla="*/ 1166812 w 1652587"/>
              <a:gd name="connsiteY14" fmla="*/ 671514 h 1365102"/>
              <a:gd name="connsiteX15" fmla="*/ 1114425 w 1652587"/>
              <a:gd name="connsiteY15" fmla="*/ 733426 h 1365102"/>
              <a:gd name="connsiteX16" fmla="*/ 1066800 w 1652587"/>
              <a:gd name="connsiteY16" fmla="*/ 785814 h 1365102"/>
              <a:gd name="connsiteX17" fmla="*/ 990600 w 1652587"/>
              <a:gd name="connsiteY17" fmla="*/ 871539 h 1365102"/>
              <a:gd name="connsiteX18" fmla="*/ 878681 w 1652587"/>
              <a:gd name="connsiteY18" fmla="*/ 973933 h 1365102"/>
              <a:gd name="connsiteX19" fmla="*/ 840581 w 1652587"/>
              <a:gd name="connsiteY19" fmla="*/ 1016793 h 1365102"/>
              <a:gd name="connsiteX20" fmla="*/ 764382 w 1652587"/>
              <a:gd name="connsiteY20" fmla="*/ 1104901 h 1365102"/>
              <a:gd name="connsiteX21" fmla="*/ 711993 w 1652587"/>
              <a:gd name="connsiteY21" fmla="*/ 1135858 h 1365102"/>
              <a:gd name="connsiteX22" fmla="*/ 623887 w 1652587"/>
              <a:gd name="connsiteY22" fmla="*/ 1162051 h 1365102"/>
              <a:gd name="connsiteX23" fmla="*/ 571500 w 1652587"/>
              <a:gd name="connsiteY23" fmla="*/ 1214439 h 1365102"/>
              <a:gd name="connsiteX24" fmla="*/ 504825 w 1652587"/>
              <a:gd name="connsiteY24" fmla="*/ 1247776 h 1365102"/>
              <a:gd name="connsiteX25" fmla="*/ 481012 w 1652587"/>
              <a:gd name="connsiteY25" fmla="*/ 1271589 h 1365102"/>
              <a:gd name="connsiteX26" fmla="*/ 428625 w 1652587"/>
              <a:gd name="connsiteY26" fmla="*/ 1309689 h 1365102"/>
              <a:gd name="connsiteX27" fmla="*/ 381000 w 1652587"/>
              <a:gd name="connsiteY27" fmla="*/ 1335883 h 1365102"/>
              <a:gd name="connsiteX28" fmla="*/ 338138 w 1652587"/>
              <a:gd name="connsiteY28" fmla="*/ 1354933 h 1365102"/>
              <a:gd name="connsiteX29" fmla="*/ 290512 w 1652587"/>
              <a:gd name="connsiteY29" fmla="*/ 1364457 h 1365102"/>
              <a:gd name="connsiteX30" fmla="*/ 235744 w 1652587"/>
              <a:gd name="connsiteY30" fmla="*/ 1354933 h 1365102"/>
              <a:gd name="connsiteX31" fmla="*/ 166687 w 1652587"/>
              <a:gd name="connsiteY31" fmla="*/ 1295401 h 1365102"/>
              <a:gd name="connsiteX32" fmla="*/ 140494 w 1652587"/>
              <a:gd name="connsiteY32" fmla="*/ 1245395 h 1365102"/>
              <a:gd name="connsiteX33" fmla="*/ 109537 w 1652587"/>
              <a:gd name="connsiteY33" fmla="*/ 1176339 h 1365102"/>
              <a:gd name="connsiteX34" fmla="*/ 57150 w 1652587"/>
              <a:gd name="connsiteY34" fmla="*/ 1090614 h 1365102"/>
              <a:gd name="connsiteX35" fmla="*/ 0 w 1652587"/>
              <a:gd name="connsiteY35" fmla="*/ 1052514 h 1365102"/>
              <a:gd name="connsiteX36" fmla="*/ 0 w 1652587"/>
              <a:gd name="connsiteY36" fmla="*/ 1052514 h 1365102"/>
              <a:gd name="connsiteX0" fmla="*/ 1652587 w 1652587"/>
              <a:gd name="connsiteY0" fmla="*/ 0 h 1365102"/>
              <a:gd name="connsiteX1" fmla="*/ 1631155 w 1652587"/>
              <a:gd name="connsiteY1" fmla="*/ 38102 h 1365102"/>
              <a:gd name="connsiteX2" fmla="*/ 1597819 w 1652587"/>
              <a:gd name="connsiteY2" fmla="*/ 64296 h 1365102"/>
              <a:gd name="connsiteX3" fmla="*/ 1571625 w 1652587"/>
              <a:gd name="connsiteY3" fmla="*/ 97632 h 1365102"/>
              <a:gd name="connsiteX4" fmla="*/ 1554956 w 1652587"/>
              <a:gd name="connsiteY4" fmla="*/ 126207 h 1365102"/>
              <a:gd name="connsiteX5" fmla="*/ 1526381 w 1652587"/>
              <a:gd name="connsiteY5" fmla="*/ 169070 h 1365102"/>
              <a:gd name="connsiteX6" fmla="*/ 1481138 w 1652587"/>
              <a:gd name="connsiteY6" fmla="*/ 221457 h 1365102"/>
              <a:gd name="connsiteX7" fmla="*/ 1457325 w 1652587"/>
              <a:gd name="connsiteY7" fmla="*/ 252414 h 1365102"/>
              <a:gd name="connsiteX8" fmla="*/ 1421605 w 1652587"/>
              <a:gd name="connsiteY8" fmla="*/ 307182 h 1365102"/>
              <a:gd name="connsiteX9" fmla="*/ 1383506 w 1652587"/>
              <a:gd name="connsiteY9" fmla="*/ 357189 h 1365102"/>
              <a:gd name="connsiteX10" fmla="*/ 1333500 w 1652587"/>
              <a:gd name="connsiteY10" fmla="*/ 423864 h 1365102"/>
              <a:gd name="connsiteX11" fmla="*/ 1283494 w 1652587"/>
              <a:gd name="connsiteY11" fmla="*/ 502445 h 1365102"/>
              <a:gd name="connsiteX12" fmla="*/ 1247775 w 1652587"/>
              <a:gd name="connsiteY12" fmla="*/ 561976 h 1365102"/>
              <a:gd name="connsiteX13" fmla="*/ 1209675 w 1652587"/>
              <a:gd name="connsiteY13" fmla="*/ 616745 h 1365102"/>
              <a:gd name="connsiteX14" fmla="*/ 1166812 w 1652587"/>
              <a:gd name="connsiteY14" fmla="*/ 671514 h 1365102"/>
              <a:gd name="connsiteX15" fmla="*/ 1114425 w 1652587"/>
              <a:gd name="connsiteY15" fmla="*/ 733426 h 1365102"/>
              <a:gd name="connsiteX16" fmla="*/ 1066800 w 1652587"/>
              <a:gd name="connsiteY16" fmla="*/ 785814 h 1365102"/>
              <a:gd name="connsiteX17" fmla="*/ 990600 w 1652587"/>
              <a:gd name="connsiteY17" fmla="*/ 871539 h 1365102"/>
              <a:gd name="connsiteX18" fmla="*/ 878681 w 1652587"/>
              <a:gd name="connsiteY18" fmla="*/ 973933 h 1365102"/>
              <a:gd name="connsiteX19" fmla="*/ 840581 w 1652587"/>
              <a:gd name="connsiteY19" fmla="*/ 1016793 h 1365102"/>
              <a:gd name="connsiteX20" fmla="*/ 764382 w 1652587"/>
              <a:gd name="connsiteY20" fmla="*/ 1104901 h 1365102"/>
              <a:gd name="connsiteX21" fmla="*/ 711993 w 1652587"/>
              <a:gd name="connsiteY21" fmla="*/ 1135858 h 1365102"/>
              <a:gd name="connsiteX22" fmla="*/ 623887 w 1652587"/>
              <a:gd name="connsiteY22" fmla="*/ 1162051 h 1365102"/>
              <a:gd name="connsiteX23" fmla="*/ 571500 w 1652587"/>
              <a:gd name="connsiteY23" fmla="*/ 1214439 h 1365102"/>
              <a:gd name="connsiteX24" fmla="*/ 504825 w 1652587"/>
              <a:gd name="connsiteY24" fmla="*/ 1247776 h 1365102"/>
              <a:gd name="connsiteX25" fmla="*/ 481012 w 1652587"/>
              <a:gd name="connsiteY25" fmla="*/ 1271589 h 1365102"/>
              <a:gd name="connsiteX26" fmla="*/ 428625 w 1652587"/>
              <a:gd name="connsiteY26" fmla="*/ 1309689 h 1365102"/>
              <a:gd name="connsiteX27" fmla="*/ 381000 w 1652587"/>
              <a:gd name="connsiteY27" fmla="*/ 1335883 h 1365102"/>
              <a:gd name="connsiteX28" fmla="*/ 338138 w 1652587"/>
              <a:gd name="connsiteY28" fmla="*/ 1354933 h 1365102"/>
              <a:gd name="connsiteX29" fmla="*/ 290512 w 1652587"/>
              <a:gd name="connsiteY29" fmla="*/ 1364457 h 1365102"/>
              <a:gd name="connsiteX30" fmla="*/ 235744 w 1652587"/>
              <a:gd name="connsiteY30" fmla="*/ 1354933 h 1365102"/>
              <a:gd name="connsiteX31" fmla="*/ 166687 w 1652587"/>
              <a:gd name="connsiteY31" fmla="*/ 1295401 h 1365102"/>
              <a:gd name="connsiteX32" fmla="*/ 140494 w 1652587"/>
              <a:gd name="connsiteY32" fmla="*/ 1245395 h 1365102"/>
              <a:gd name="connsiteX33" fmla="*/ 109537 w 1652587"/>
              <a:gd name="connsiteY33" fmla="*/ 1176339 h 1365102"/>
              <a:gd name="connsiteX34" fmla="*/ 57150 w 1652587"/>
              <a:gd name="connsiteY34" fmla="*/ 1090614 h 1365102"/>
              <a:gd name="connsiteX35" fmla="*/ 0 w 1652587"/>
              <a:gd name="connsiteY35" fmla="*/ 1052514 h 1365102"/>
              <a:gd name="connsiteX0" fmla="*/ 1595437 w 1595437"/>
              <a:gd name="connsiteY0" fmla="*/ 0 h 1365102"/>
              <a:gd name="connsiteX1" fmla="*/ 1574005 w 1595437"/>
              <a:gd name="connsiteY1" fmla="*/ 38102 h 1365102"/>
              <a:gd name="connsiteX2" fmla="*/ 1540669 w 1595437"/>
              <a:gd name="connsiteY2" fmla="*/ 64296 h 1365102"/>
              <a:gd name="connsiteX3" fmla="*/ 1514475 w 1595437"/>
              <a:gd name="connsiteY3" fmla="*/ 97632 h 1365102"/>
              <a:gd name="connsiteX4" fmla="*/ 1497806 w 1595437"/>
              <a:gd name="connsiteY4" fmla="*/ 126207 h 1365102"/>
              <a:gd name="connsiteX5" fmla="*/ 1469231 w 1595437"/>
              <a:gd name="connsiteY5" fmla="*/ 169070 h 1365102"/>
              <a:gd name="connsiteX6" fmla="*/ 1423988 w 1595437"/>
              <a:gd name="connsiteY6" fmla="*/ 221457 h 1365102"/>
              <a:gd name="connsiteX7" fmla="*/ 1400175 w 1595437"/>
              <a:gd name="connsiteY7" fmla="*/ 252414 h 1365102"/>
              <a:gd name="connsiteX8" fmla="*/ 1364455 w 1595437"/>
              <a:gd name="connsiteY8" fmla="*/ 307182 h 1365102"/>
              <a:gd name="connsiteX9" fmla="*/ 1326356 w 1595437"/>
              <a:gd name="connsiteY9" fmla="*/ 357189 h 1365102"/>
              <a:gd name="connsiteX10" fmla="*/ 1276350 w 1595437"/>
              <a:gd name="connsiteY10" fmla="*/ 423864 h 1365102"/>
              <a:gd name="connsiteX11" fmla="*/ 1226344 w 1595437"/>
              <a:gd name="connsiteY11" fmla="*/ 502445 h 1365102"/>
              <a:gd name="connsiteX12" fmla="*/ 1190625 w 1595437"/>
              <a:gd name="connsiteY12" fmla="*/ 561976 h 1365102"/>
              <a:gd name="connsiteX13" fmla="*/ 1152525 w 1595437"/>
              <a:gd name="connsiteY13" fmla="*/ 616745 h 1365102"/>
              <a:gd name="connsiteX14" fmla="*/ 1109662 w 1595437"/>
              <a:gd name="connsiteY14" fmla="*/ 671514 h 1365102"/>
              <a:gd name="connsiteX15" fmla="*/ 1057275 w 1595437"/>
              <a:gd name="connsiteY15" fmla="*/ 733426 h 1365102"/>
              <a:gd name="connsiteX16" fmla="*/ 1009650 w 1595437"/>
              <a:gd name="connsiteY16" fmla="*/ 785814 h 1365102"/>
              <a:gd name="connsiteX17" fmla="*/ 933450 w 1595437"/>
              <a:gd name="connsiteY17" fmla="*/ 871539 h 1365102"/>
              <a:gd name="connsiteX18" fmla="*/ 821531 w 1595437"/>
              <a:gd name="connsiteY18" fmla="*/ 973933 h 1365102"/>
              <a:gd name="connsiteX19" fmla="*/ 783431 w 1595437"/>
              <a:gd name="connsiteY19" fmla="*/ 1016793 h 1365102"/>
              <a:gd name="connsiteX20" fmla="*/ 707232 w 1595437"/>
              <a:gd name="connsiteY20" fmla="*/ 1104901 h 1365102"/>
              <a:gd name="connsiteX21" fmla="*/ 654843 w 1595437"/>
              <a:gd name="connsiteY21" fmla="*/ 1135858 h 1365102"/>
              <a:gd name="connsiteX22" fmla="*/ 566737 w 1595437"/>
              <a:gd name="connsiteY22" fmla="*/ 1162051 h 1365102"/>
              <a:gd name="connsiteX23" fmla="*/ 514350 w 1595437"/>
              <a:gd name="connsiteY23" fmla="*/ 1214439 h 1365102"/>
              <a:gd name="connsiteX24" fmla="*/ 447675 w 1595437"/>
              <a:gd name="connsiteY24" fmla="*/ 1247776 h 1365102"/>
              <a:gd name="connsiteX25" fmla="*/ 423862 w 1595437"/>
              <a:gd name="connsiteY25" fmla="*/ 1271589 h 1365102"/>
              <a:gd name="connsiteX26" fmla="*/ 371475 w 1595437"/>
              <a:gd name="connsiteY26" fmla="*/ 1309689 h 1365102"/>
              <a:gd name="connsiteX27" fmla="*/ 323850 w 1595437"/>
              <a:gd name="connsiteY27" fmla="*/ 1335883 h 1365102"/>
              <a:gd name="connsiteX28" fmla="*/ 280988 w 1595437"/>
              <a:gd name="connsiteY28" fmla="*/ 1354933 h 1365102"/>
              <a:gd name="connsiteX29" fmla="*/ 233362 w 1595437"/>
              <a:gd name="connsiteY29" fmla="*/ 1364457 h 1365102"/>
              <a:gd name="connsiteX30" fmla="*/ 178594 w 1595437"/>
              <a:gd name="connsiteY30" fmla="*/ 1354933 h 1365102"/>
              <a:gd name="connsiteX31" fmla="*/ 109537 w 1595437"/>
              <a:gd name="connsiteY31" fmla="*/ 1295401 h 1365102"/>
              <a:gd name="connsiteX32" fmla="*/ 83344 w 1595437"/>
              <a:gd name="connsiteY32" fmla="*/ 1245395 h 1365102"/>
              <a:gd name="connsiteX33" fmla="*/ 52387 w 1595437"/>
              <a:gd name="connsiteY33" fmla="*/ 1176339 h 1365102"/>
              <a:gd name="connsiteX34" fmla="*/ 0 w 1595437"/>
              <a:gd name="connsiteY34" fmla="*/ 1090614 h 1365102"/>
              <a:gd name="connsiteX0" fmla="*/ 1595437 w 1595437"/>
              <a:gd name="connsiteY0" fmla="*/ 0 h 1365102"/>
              <a:gd name="connsiteX1" fmla="*/ 1574005 w 1595437"/>
              <a:gd name="connsiteY1" fmla="*/ 38102 h 1365102"/>
              <a:gd name="connsiteX2" fmla="*/ 1540669 w 1595437"/>
              <a:gd name="connsiteY2" fmla="*/ 64296 h 1365102"/>
              <a:gd name="connsiteX3" fmla="*/ 1514475 w 1595437"/>
              <a:gd name="connsiteY3" fmla="*/ 97632 h 1365102"/>
              <a:gd name="connsiteX4" fmla="*/ 1497806 w 1595437"/>
              <a:gd name="connsiteY4" fmla="*/ 126207 h 1365102"/>
              <a:gd name="connsiteX5" fmla="*/ 1469231 w 1595437"/>
              <a:gd name="connsiteY5" fmla="*/ 169070 h 1365102"/>
              <a:gd name="connsiteX6" fmla="*/ 1423988 w 1595437"/>
              <a:gd name="connsiteY6" fmla="*/ 221457 h 1365102"/>
              <a:gd name="connsiteX7" fmla="*/ 1400175 w 1595437"/>
              <a:gd name="connsiteY7" fmla="*/ 252414 h 1365102"/>
              <a:gd name="connsiteX8" fmla="*/ 1364455 w 1595437"/>
              <a:gd name="connsiteY8" fmla="*/ 307182 h 1365102"/>
              <a:gd name="connsiteX9" fmla="*/ 1326356 w 1595437"/>
              <a:gd name="connsiteY9" fmla="*/ 357189 h 1365102"/>
              <a:gd name="connsiteX10" fmla="*/ 1276350 w 1595437"/>
              <a:gd name="connsiteY10" fmla="*/ 423864 h 1365102"/>
              <a:gd name="connsiteX11" fmla="*/ 1226344 w 1595437"/>
              <a:gd name="connsiteY11" fmla="*/ 502445 h 1365102"/>
              <a:gd name="connsiteX12" fmla="*/ 1190625 w 1595437"/>
              <a:gd name="connsiteY12" fmla="*/ 561976 h 1365102"/>
              <a:gd name="connsiteX13" fmla="*/ 1152525 w 1595437"/>
              <a:gd name="connsiteY13" fmla="*/ 616745 h 1365102"/>
              <a:gd name="connsiteX14" fmla="*/ 1109662 w 1595437"/>
              <a:gd name="connsiteY14" fmla="*/ 671514 h 1365102"/>
              <a:gd name="connsiteX15" fmla="*/ 1057275 w 1595437"/>
              <a:gd name="connsiteY15" fmla="*/ 733426 h 1365102"/>
              <a:gd name="connsiteX16" fmla="*/ 1009650 w 1595437"/>
              <a:gd name="connsiteY16" fmla="*/ 785814 h 1365102"/>
              <a:gd name="connsiteX17" fmla="*/ 933450 w 1595437"/>
              <a:gd name="connsiteY17" fmla="*/ 871539 h 1365102"/>
              <a:gd name="connsiteX18" fmla="*/ 821531 w 1595437"/>
              <a:gd name="connsiteY18" fmla="*/ 973933 h 1365102"/>
              <a:gd name="connsiteX19" fmla="*/ 783431 w 1595437"/>
              <a:gd name="connsiteY19" fmla="*/ 1016793 h 1365102"/>
              <a:gd name="connsiteX20" fmla="*/ 707232 w 1595437"/>
              <a:gd name="connsiteY20" fmla="*/ 1104901 h 1365102"/>
              <a:gd name="connsiteX21" fmla="*/ 654843 w 1595437"/>
              <a:gd name="connsiteY21" fmla="*/ 1135858 h 1365102"/>
              <a:gd name="connsiteX22" fmla="*/ 566737 w 1595437"/>
              <a:gd name="connsiteY22" fmla="*/ 1162051 h 1365102"/>
              <a:gd name="connsiteX23" fmla="*/ 514350 w 1595437"/>
              <a:gd name="connsiteY23" fmla="*/ 1214439 h 1365102"/>
              <a:gd name="connsiteX24" fmla="*/ 447675 w 1595437"/>
              <a:gd name="connsiteY24" fmla="*/ 1247776 h 1365102"/>
              <a:gd name="connsiteX25" fmla="*/ 423862 w 1595437"/>
              <a:gd name="connsiteY25" fmla="*/ 1271589 h 1365102"/>
              <a:gd name="connsiteX26" fmla="*/ 371475 w 1595437"/>
              <a:gd name="connsiteY26" fmla="*/ 1309689 h 1365102"/>
              <a:gd name="connsiteX27" fmla="*/ 323850 w 1595437"/>
              <a:gd name="connsiteY27" fmla="*/ 1335883 h 1365102"/>
              <a:gd name="connsiteX28" fmla="*/ 280988 w 1595437"/>
              <a:gd name="connsiteY28" fmla="*/ 1354933 h 1365102"/>
              <a:gd name="connsiteX29" fmla="*/ 233362 w 1595437"/>
              <a:gd name="connsiteY29" fmla="*/ 1364457 h 1365102"/>
              <a:gd name="connsiteX30" fmla="*/ 178594 w 1595437"/>
              <a:gd name="connsiteY30" fmla="*/ 1354933 h 1365102"/>
              <a:gd name="connsiteX31" fmla="*/ 109537 w 1595437"/>
              <a:gd name="connsiteY31" fmla="*/ 1295401 h 1365102"/>
              <a:gd name="connsiteX32" fmla="*/ 85726 w 1595437"/>
              <a:gd name="connsiteY32" fmla="*/ 1264445 h 1365102"/>
              <a:gd name="connsiteX33" fmla="*/ 52387 w 1595437"/>
              <a:gd name="connsiteY33" fmla="*/ 1176339 h 1365102"/>
              <a:gd name="connsiteX34" fmla="*/ 0 w 1595437"/>
              <a:gd name="connsiteY34" fmla="*/ 1090614 h 1365102"/>
              <a:gd name="connsiteX0" fmla="*/ 1595437 w 1595437"/>
              <a:gd name="connsiteY0" fmla="*/ 0 h 1365102"/>
              <a:gd name="connsiteX1" fmla="*/ 1574005 w 1595437"/>
              <a:gd name="connsiteY1" fmla="*/ 38102 h 1365102"/>
              <a:gd name="connsiteX2" fmla="*/ 1540669 w 1595437"/>
              <a:gd name="connsiteY2" fmla="*/ 64296 h 1365102"/>
              <a:gd name="connsiteX3" fmla="*/ 1514475 w 1595437"/>
              <a:gd name="connsiteY3" fmla="*/ 97632 h 1365102"/>
              <a:gd name="connsiteX4" fmla="*/ 1497806 w 1595437"/>
              <a:gd name="connsiteY4" fmla="*/ 126207 h 1365102"/>
              <a:gd name="connsiteX5" fmla="*/ 1469231 w 1595437"/>
              <a:gd name="connsiteY5" fmla="*/ 169070 h 1365102"/>
              <a:gd name="connsiteX6" fmla="*/ 1423988 w 1595437"/>
              <a:gd name="connsiteY6" fmla="*/ 221457 h 1365102"/>
              <a:gd name="connsiteX7" fmla="*/ 1400175 w 1595437"/>
              <a:gd name="connsiteY7" fmla="*/ 252414 h 1365102"/>
              <a:gd name="connsiteX8" fmla="*/ 1364455 w 1595437"/>
              <a:gd name="connsiteY8" fmla="*/ 307182 h 1365102"/>
              <a:gd name="connsiteX9" fmla="*/ 1326356 w 1595437"/>
              <a:gd name="connsiteY9" fmla="*/ 357189 h 1365102"/>
              <a:gd name="connsiteX10" fmla="*/ 1276350 w 1595437"/>
              <a:gd name="connsiteY10" fmla="*/ 423864 h 1365102"/>
              <a:gd name="connsiteX11" fmla="*/ 1226344 w 1595437"/>
              <a:gd name="connsiteY11" fmla="*/ 502445 h 1365102"/>
              <a:gd name="connsiteX12" fmla="*/ 1190625 w 1595437"/>
              <a:gd name="connsiteY12" fmla="*/ 561976 h 1365102"/>
              <a:gd name="connsiteX13" fmla="*/ 1152525 w 1595437"/>
              <a:gd name="connsiteY13" fmla="*/ 616745 h 1365102"/>
              <a:gd name="connsiteX14" fmla="*/ 1109662 w 1595437"/>
              <a:gd name="connsiteY14" fmla="*/ 671514 h 1365102"/>
              <a:gd name="connsiteX15" fmla="*/ 1057275 w 1595437"/>
              <a:gd name="connsiteY15" fmla="*/ 733426 h 1365102"/>
              <a:gd name="connsiteX16" fmla="*/ 1009650 w 1595437"/>
              <a:gd name="connsiteY16" fmla="*/ 785814 h 1365102"/>
              <a:gd name="connsiteX17" fmla="*/ 933450 w 1595437"/>
              <a:gd name="connsiteY17" fmla="*/ 871539 h 1365102"/>
              <a:gd name="connsiteX18" fmla="*/ 821531 w 1595437"/>
              <a:gd name="connsiteY18" fmla="*/ 973933 h 1365102"/>
              <a:gd name="connsiteX19" fmla="*/ 783431 w 1595437"/>
              <a:gd name="connsiteY19" fmla="*/ 1016793 h 1365102"/>
              <a:gd name="connsiteX20" fmla="*/ 707232 w 1595437"/>
              <a:gd name="connsiteY20" fmla="*/ 1104901 h 1365102"/>
              <a:gd name="connsiteX21" fmla="*/ 654843 w 1595437"/>
              <a:gd name="connsiteY21" fmla="*/ 1135858 h 1365102"/>
              <a:gd name="connsiteX22" fmla="*/ 566737 w 1595437"/>
              <a:gd name="connsiteY22" fmla="*/ 1162051 h 1365102"/>
              <a:gd name="connsiteX23" fmla="*/ 514350 w 1595437"/>
              <a:gd name="connsiteY23" fmla="*/ 1214439 h 1365102"/>
              <a:gd name="connsiteX24" fmla="*/ 447675 w 1595437"/>
              <a:gd name="connsiteY24" fmla="*/ 1247776 h 1365102"/>
              <a:gd name="connsiteX25" fmla="*/ 423862 w 1595437"/>
              <a:gd name="connsiteY25" fmla="*/ 1271589 h 1365102"/>
              <a:gd name="connsiteX26" fmla="*/ 371475 w 1595437"/>
              <a:gd name="connsiteY26" fmla="*/ 1309689 h 1365102"/>
              <a:gd name="connsiteX27" fmla="*/ 323850 w 1595437"/>
              <a:gd name="connsiteY27" fmla="*/ 1335883 h 1365102"/>
              <a:gd name="connsiteX28" fmla="*/ 280988 w 1595437"/>
              <a:gd name="connsiteY28" fmla="*/ 1354933 h 1365102"/>
              <a:gd name="connsiteX29" fmla="*/ 233362 w 1595437"/>
              <a:gd name="connsiteY29" fmla="*/ 1364457 h 1365102"/>
              <a:gd name="connsiteX30" fmla="*/ 178594 w 1595437"/>
              <a:gd name="connsiteY30" fmla="*/ 1354933 h 1365102"/>
              <a:gd name="connsiteX31" fmla="*/ 109537 w 1595437"/>
              <a:gd name="connsiteY31" fmla="*/ 1295401 h 1365102"/>
              <a:gd name="connsiteX32" fmla="*/ 85726 w 1595437"/>
              <a:gd name="connsiteY32" fmla="*/ 1264445 h 1365102"/>
              <a:gd name="connsiteX33" fmla="*/ 52387 w 1595437"/>
              <a:gd name="connsiteY33" fmla="*/ 1197770 h 1365102"/>
              <a:gd name="connsiteX34" fmla="*/ 0 w 1595437"/>
              <a:gd name="connsiteY34" fmla="*/ 1090614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54831 w 1583531"/>
              <a:gd name="connsiteY22" fmla="*/ 1162051 h 1365102"/>
              <a:gd name="connsiteX23" fmla="*/ 502444 w 1583531"/>
              <a:gd name="connsiteY23" fmla="*/ 1214439 h 1365102"/>
              <a:gd name="connsiteX24" fmla="*/ 435769 w 1583531"/>
              <a:gd name="connsiteY24" fmla="*/ 1247776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54831 w 1583531"/>
              <a:gd name="connsiteY22" fmla="*/ 1162051 h 1365102"/>
              <a:gd name="connsiteX23" fmla="*/ 502444 w 1583531"/>
              <a:gd name="connsiteY23" fmla="*/ 1214439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64356 w 1583531"/>
              <a:gd name="connsiteY22" fmla="*/ 1173958 h 1365102"/>
              <a:gd name="connsiteX23" fmla="*/ 502444 w 1583531"/>
              <a:gd name="connsiteY23" fmla="*/ 1214439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64356 w 1583531"/>
              <a:gd name="connsiteY22" fmla="*/ 1173958 h 1365102"/>
              <a:gd name="connsiteX23" fmla="*/ 502444 w 1583531"/>
              <a:gd name="connsiteY23" fmla="*/ 1202533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7700 w 1583531"/>
              <a:gd name="connsiteY21" fmla="*/ 1143002 h 1365102"/>
              <a:gd name="connsiteX22" fmla="*/ 564356 w 1583531"/>
              <a:gd name="connsiteY22" fmla="*/ 1173958 h 1365102"/>
              <a:gd name="connsiteX23" fmla="*/ 502444 w 1583531"/>
              <a:gd name="connsiteY23" fmla="*/ 1202533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721519 w 1583531"/>
              <a:gd name="connsiteY20" fmla="*/ 1085851 h 1365102"/>
              <a:gd name="connsiteX21" fmla="*/ 647700 w 1583531"/>
              <a:gd name="connsiteY21" fmla="*/ 1143002 h 1365102"/>
              <a:gd name="connsiteX22" fmla="*/ 564356 w 1583531"/>
              <a:gd name="connsiteY22" fmla="*/ 1173958 h 1365102"/>
              <a:gd name="connsiteX23" fmla="*/ 502444 w 1583531"/>
              <a:gd name="connsiteY23" fmla="*/ 1202533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83531" h="1365102">
                <a:moveTo>
                  <a:pt x="1583531" y="0"/>
                </a:moveTo>
                <a:cubicBezTo>
                  <a:pt x="1574006" y="15876"/>
                  <a:pt x="1571227" y="27386"/>
                  <a:pt x="1562099" y="38102"/>
                </a:cubicBezTo>
                <a:cubicBezTo>
                  <a:pt x="1552971" y="48818"/>
                  <a:pt x="1536304" y="55565"/>
                  <a:pt x="1528763" y="64296"/>
                </a:cubicBezTo>
                <a:lnTo>
                  <a:pt x="1502569" y="97632"/>
                </a:lnTo>
                <a:cubicBezTo>
                  <a:pt x="1502569" y="100013"/>
                  <a:pt x="1485900" y="123826"/>
                  <a:pt x="1485900" y="126207"/>
                </a:cubicBezTo>
                <a:lnTo>
                  <a:pt x="1457325" y="169070"/>
                </a:lnTo>
                <a:lnTo>
                  <a:pt x="1412082" y="221457"/>
                </a:lnTo>
                <a:cubicBezTo>
                  <a:pt x="1411288" y="223838"/>
                  <a:pt x="1389063" y="250033"/>
                  <a:pt x="1388269" y="252414"/>
                </a:cubicBezTo>
                <a:lnTo>
                  <a:pt x="1352549" y="307182"/>
                </a:lnTo>
                <a:lnTo>
                  <a:pt x="1314450" y="357189"/>
                </a:lnTo>
                <a:lnTo>
                  <a:pt x="1264444" y="423864"/>
                </a:lnTo>
                <a:lnTo>
                  <a:pt x="1214438" y="502445"/>
                </a:lnTo>
                <a:lnTo>
                  <a:pt x="1178719" y="561976"/>
                </a:lnTo>
                <a:lnTo>
                  <a:pt x="1140619" y="616745"/>
                </a:lnTo>
                <a:lnTo>
                  <a:pt x="1097756" y="671514"/>
                </a:lnTo>
                <a:lnTo>
                  <a:pt x="1045369" y="733426"/>
                </a:lnTo>
                <a:lnTo>
                  <a:pt x="997744" y="785814"/>
                </a:lnTo>
                <a:lnTo>
                  <a:pt x="921544" y="871539"/>
                </a:lnTo>
                <a:lnTo>
                  <a:pt x="809625" y="973933"/>
                </a:lnTo>
                <a:cubicBezTo>
                  <a:pt x="784622" y="998142"/>
                  <a:pt x="790575" y="994965"/>
                  <a:pt x="771525" y="1016793"/>
                </a:cubicBezTo>
                <a:cubicBezTo>
                  <a:pt x="752475" y="1038621"/>
                  <a:pt x="742950" y="1066007"/>
                  <a:pt x="721519" y="1085851"/>
                </a:cubicBezTo>
                <a:cubicBezTo>
                  <a:pt x="710406" y="1098551"/>
                  <a:pt x="682626" y="1127921"/>
                  <a:pt x="647700" y="1143002"/>
                </a:cubicBezTo>
                <a:lnTo>
                  <a:pt x="564356" y="1173958"/>
                </a:lnTo>
                <a:lnTo>
                  <a:pt x="502444" y="1202533"/>
                </a:lnTo>
                <a:lnTo>
                  <a:pt x="447675" y="1235870"/>
                </a:lnTo>
                <a:lnTo>
                  <a:pt x="411956" y="1271589"/>
                </a:lnTo>
                <a:lnTo>
                  <a:pt x="359569" y="1309689"/>
                </a:lnTo>
                <a:lnTo>
                  <a:pt x="311944" y="1335883"/>
                </a:lnTo>
                <a:lnTo>
                  <a:pt x="269082" y="1354933"/>
                </a:lnTo>
                <a:cubicBezTo>
                  <a:pt x="253604" y="1358505"/>
                  <a:pt x="238125" y="1363266"/>
                  <a:pt x="221456" y="1364457"/>
                </a:cubicBezTo>
                <a:cubicBezTo>
                  <a:pt x="204787" y="1365648"/>
                  <a:pt x="187325" y="1366442"/>
                  <a:pt x="166688" y="1354933"/>
                </a:cubicBezTo>
                <a:cubicBezTo>
                  <a:pt x="146051" y="1343424"/>
                  <a:pt x="115093" y="1313657"/>
                  <a:pt x="97631" y="1295401"/>
                </a:cubicBezTo>
                <a:lnTo>
                  <a:pt x="73820" y="1264445"/>
                </a:lnTo>
                <a:lnTo>
                  <a:pt x="40481" y="1197770"/>
                </a:lnTo>
                <a:lnTo>
                  <a:pt x="0" y="1135858"/>
                </a:lnTo>
              </a:path>
            </a:pathLst>
          </a:custGeom>
          <a:noFill/>
          <a:ln w="19050" cmpd="sng">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57700" rtl="0" eaLnBrk="1" latinLnBrk="0" hangingPunct="1">
              <a:defRPr kumimoji="1" sz="1900" kern="1200">
                <a:solidFill>
                  <a:schemeClr val="lt1"/>
                </a:solidFill>
                <a:latin typeface="+mn-lt"/>
                <a:ea typeface="+mn-ea"/>
                <a:cs typeface="+mn-cs"/>
              </a:defRPr>
            </a:lvl1pPr>
            <a:lvl2pPr marL="478850" algn="l" defTabSz="957700" rtl="0" eaLnBrk="1" latinLnBrk="0" hangingPunct="1">
              <a:defRPr kumimoji="1" sz="1900" kern="1200">
                <a:solidFill>
                  <a:schemeClr val="lt1"/>
                </a:solidFill>
                <a:latin typeface="+mn-lt"/>
                <a:ea typeface="+mn-ea"/>
                <a:cs typeface="+mn-cs"/>
              </a:defRPr>
            </a:lvl2pPr>
            <a:lvl3pPr marL="957700" algn="l" defTabSz="957700" rtl="0" eaLnBrk="1" latinLnBrk="0" hangingPunct="1">
              <a:defRPr kumimoji="1" sz="1900" kern="1200">
                <a:solidFill>
                  <a:schemeClr val="lt1"/>
                </a:solidFill>
                <a:latin typeface="+mn-lt"/>
                <a:ea typeface="+mn-ea"/>
                <a:cs typeface="+mn-cs"/>
              </a:defRPr>
            </a:lvl3pPr>
            <a:lvl4pPr marL="1436551" algn="l" defTabSz="957700" rtl="0" eaLnBrk="1" latinLnBrk="0" hangingPunct="1">
              <a:defRPr kumimoji="1" sz="1900" kern="1200">
                <a:solidFill>
                  <a:schemeClr val="lt1"/>
                </a:solidFill>
                <a:latin typeface="+mn-lt"/>
                <a:ea typeface="+mn-ea"/>
                <a:cs typeface="+mn-cs"/>
              </a:defRPr>
            </a:lvl4pPr>
            <a:lvl5pPr marL="1915402" algn="l" defTabSz="957700" rtl="0" eaLnBrk="1" latinLnBrk="0" hangingPunct="1">
              <a:defRPr kumimoji="1" sz="1900" kern="1200">
                <a:solidFill>
                  <a:schemeClr val="lt1"/>
                </a:solidFill>
                <a:latin typeface="+mn-lt"/>
                <a:ea typeface="+mn-ea"/>
                <a:cs typeface="+mn-cs"/>
              </a:defRPr>
            </a:lvl5pPr>
            <a:lvl6pPr marL="2394252" algn="l" defTabSz="957700" rtl="0" eaLnBrk="1" latinLnBrk="0" hangingPunct="1">
              <a:defRPr kumimoji="1" sz="1900" kern="1200">
                <a:solidFill>
                  <a:schemeClr val="lt1"/>
                </a:solidFill>
                <a:latin typeface="+mn-lt"/>
                <a:ea typeface="+mn-ea"/>
                <a:cs typeface="+mn-cs"/>
              </a:defRPr>
            </a:lvl6pPr>
            <a:lvl7pPr marL="2873102" algn="l" defTabSz="957700" rtl="0" eaLnBrk="1" latinLnBrk="0" hangingPunct="1">
              <a:defRPr kumimoji="1" sz="1900" kern="1200">
                <a:solidFill>
                  <a:schemeClr val="lt1"/>
                </a:solidFill>
                <a:latin typeface="+mn-lt"/>
                <a:ea typeface="+mn-ea"/>
                <a:cs typeface="+mn-cs"/>
              </a:defRPr>
            </a:lvl7pPr>
            <a:lvl8pPr marL="3351952" algn="l" defTabSz="957700" rtl="0" eaLnBrk="1" latinLnBrk="0" hangingPunct="1">
              <a:defRPr kumimoji="1" sz="1900" kern="1200">
                <a:solidFill>
                  <a:schemeClr val="lt1"/>
                </a:solidFill>
                <a:latin typeface="+mn-lt"/>
                <a:ea typeface="+mn-ea"/>
                <a:cs typeface="+mn-cs"/>
              </a:defRPr>
            </a:lvl8pPr>
            <a:lvl9pPr marL="3830803" algn="l" defTabSz="957700" rtl="0" eaLnBrk="1" latinLnBrk="0" hangingPunct="1">
              <a:defRPr kumimoji="1" sz="1900" kern="1200">
                <a:solidFill>
                  <a:schemeClr val="lt1"/>
                </a:solidFill>
                <a:latin typeface="+mn-lt"/>
                <a:ea typeface="+mn-ea"/>
                <a:cs typeface="+mn-cs"/>
              </a:defRPr>
            </a:lvl9pPr>
          </a:lstStyle>
          <a:p>
            <a:pPr algn="ctr"/>
            <a:endParaRPr kumimoji="1" lang="ja-JP" altLang="en-US"/>
          </a:p>
        </p:txBody>
      </p:sp>
      <p:sp>
        <p:nvSpPr>
          <p:cNvPr id="28" name="テキスト ボックス 3"/>
          <p:cNvSpPr txBox="1"/>
          <p:nvPr/>
        </p:nvSpPr>
        <p:spPr>
          <a:xfrm rot="20839413">
            <a:off x="8074911" y="2131142"/>
            <a:ext cx="338554" cy="490213"/>
          </a:xfrm>
          <a:prstGeom prst="rect">
            <a:avLst/>
          </a:prstGeom>
          <a:noFill/>
        </p:spPr>
        <p:txBody>
          <a:bodyPr vert="eaVert" wrap="square" rtlCol="0">
            <a:spAutoFit/>
          </a:bodyPr>
          <a:lstStyle>
            <a:defPPr>
              <a:defRPr lang="ja-JP"/>
            </a:defPPr>
            <a:lvl1pPr marL="0" algn="l" defTabSz="957700" rtl="0" eaLnBrk="1" latinLnBrk="0" hangingPunct="1">
              <a:defRPr kumimoji="1" sz="1900" kern="1200">
                <a:solidFill>
                  <a:schemeClr val="tx1"/>
                </a:solidFill>
                <a:latin typeface="+mn-lt"/>
                <a:ea typeface="+mn-ea"/>
                <a:cs typeface="+mn-cs"/>
              </a:defRPr>
            </a:lvl1pPr>
            <a:lvl2pPr marL="478850" algn="l" defTabSz="957700" rtl="0" eaLnBrk="1" latinLnBrk="0" hangingPunct="1">
              <a:defRPr kumimoji="1" sz="1900" kern="1200">
                <a:solidFill>
                  <a:schemeClr val="tx1"/>
                </a:solidFill>
                <a:latin typeface="+mn-lt"/>
                <a:ea typeface="+mn-ea"/>
                <a:cs typeface="+mn-cs"/>
              </a:defRPr>
            </a:lvl2pPr>
            <a:lvl3pPr marL="957700" algn="l" defTabSz="957700" rtl="0" eaLnBrk="1" latinLnBrk="0" hangingPunct="1">
              <a:defRPr kumimoji="1" sz="1900" kern="1200">
                <a:solidFill>
                  <a:schemeClr val="tx1"/>
                </a:solidFill>
                <a:latin typeface="+mn-lt"/>
                <a:ea typeface="+mn-ea"/>
                <a:cs typeface="+mn-cs"/>
              </a:defRPr>
            </a:lvl3pPr>
            <a:lvl4pPr marL="1436551" algn="l" defTabSz="957700" rtl="0" eaLnBrk="1" latinLnBrk="0" hangingPunct="1">
              <a:defRPr kumimoji="1" sz="1900" kern="1200">
                <a:solidFill>
                  <a:schemeClr val="tx1"/>
                </a:solidFill>
                <a:latin typeface="+mn-lt"/>
                <a:ea typeface="+mn-ea"/>
                <a:cs typeface="+mn-cs"/>
              </a:defRPr>
            </a:lvl4pPr>
            <a:lvl5pPr marL="1915402" algn="l" defTabSz="957700" rtl="0" eaLnBrk="1" latinLnBrk="0" hangingPunct="1">
              <a:defRPr kumimoji="1" sz="1900" kern="1200">
                <a:solidFill>
                  <a:schemeClr val="tx1"/>
                </a:solidFill>
                <a:latin typeface="+mn-lt"/>
                <a:ea typeface="+mn-ea"/>
                <a:cs typeface="+mn-cs"/>
              </a:defRPr>
            </a:lvl5pPr>
            <a:lvl6pPr marL="2394252" algn="l" defTabSz="957700" rtl="0" eaLnBrk="1" latinLnBrk="0" hangingPunct="1">
              <a:defRPr kumimoji="1" sz="1900" kern="1200">
                <a:solidFill>
                  <a:schemeClr val="tx1"/>
                </a:solidFill>
                <a:latin typeface="+mn-lt"/>
                <a:ea typeface="+mn-ea"/>
                <a:cs typeface="+mn-cs"/>
              </a:defRPr>
            </a:lvl6pPr>
            <a:lvl7pPr marL="2873102" algn="l" defTabSz="957700" rtl="0" eaLnBrk="1" latinLnBrk="0" hangingPunct="1">
              <a:defRPr kumimoji="1" sz="1900" kern="1200">
                <a:solidFill>
                  <a:schemeClr val="tx1"/>
                </a:solidFill>
                <a:latin typeface="+mn-lt"/>
                <a:ea typeface="+mn-ea"/>
                <a:cs typeface="+mn-cs"/>
              </a:defRPr>
            </a:lvl7pPr>
            <a:lvl8pPr marL="3351952" algn="l" defTabSz="957700" rtl="0" eaLnBrk="1" latinLnBrk="0" hangingPunct="1">
              <a:defRPr kumimoji="1" sz="1900" kern="1200">
                <a:solidFill>
                  <a:schemeClr val="tx1"/>
                </a:solidFill>
                <a:latin typeface="+mn-lt"/>
                <a:ea typeface="+mn-ea"/>
                <a:cs typeface="+mn-cs"/>
              </a:defRPr>
            </a:lvl8pPr>
            <a:lvl9pPr marL="3830803" algn="l" defTabSz="957700" rtl="0" eaLnBrk="1" latinLnBrk="0" hangingPunct="1">
              <a:defRPr kumimoji="1" sz="1900" kern="1200">
                <a:solidFill>
                  <a:schemeClr val="tx1"/>
                </a:solidFill>
                <a:latin typeface="+mn-lt"/>
                <a:ea typeface="+mn-ea"/>
                <a:cs typeface="+mn-cs"/>
              </a:defRPr>
            </a:lvl9pPr>
          </a:lstStyle>
          <a:p>
            <a:r>
              <a:rPr lang="ja-JP" altLang="en-US" sz="1000" dirty="0">
                <a:solidFill>
                  <a:schemeClr val="accent6">
                    <a:lumMod val="75000"/>
                  </a:schemeClr>
                </a:solidFill>
              </a:rPr>
              <a:t>国土軸</a:t>
            </a:r>
            <a:endParaRPr kumimoji="1" lang="ja-JP" altLang="en-US" sz="1000" dirty="0">
              <a:solidFill>
                <a:schemeClr val="accent6">
                  <a:lumMod val="75000"/>
                </a:schemeClr>
              </a:solidFill>
            </a:endParaRPr>
          </a:p>
        </p:txBody>
      </p:sp>
      <p:sp>
        <p:nvSpPr>
          <p:cNvPr id="66" name="正方形/長方形 65"/>
          <p:cNvSpPr/>
          <p:nvPr/>
        </p:nvSpPr>
        <p:spPr>
          <a:xfrm>
            <a:off x="0" y="-27384"/>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lvl="0">
              <a:defRPr/>
            </a:pPr>
            <a:r>
              <a:rPr kumimoji="0" lang="ja-JP" altLang="en-US" sz="2000" b="1" kern="0" dirty="0" smtClean="0">
                <a:latin typeface="ＭＳ Ｐゴシック" pitchFamily="50" charset="-128"/>
                <a:ea typeface="Meiryo UI" pitchFamily="50" charset="-128"/>
                <a:cs typeface="Meiryo UI" pitchFamily="50" charset="-128"/>
              </a:rPr>
              <a:t>大阪</a:t>
            </a:r>
            <a:r>
              <a:rPr kumimoji="0" lang="ja-JP" altLang="en-US" sz="2000" b="1" kern="0" dirty="0">
                <a:latin typeface="ＭＳ Ｐゴシック" pitchFamily="50" charset="-128"/>
                <a:ea typeface="Meiryo UI" pitchFamily="50" charset="-128"/>
                <a:cs typeface="Meiryo UI" pitchFamily="50" charset="-128"/>
              </a:rPr>
              <a:t>の成長に向けた重点</a:t>
            </a:r>
            <a:r>
              <a:rPr kumimoji="0" lang="ja-JP" altLang="en-US" sz="2000" b="1" kern="0" dirty="0" smtClean="0">
                <a:latin typeface="ＭＳ Ｐゴシック" pitchFamily="50" charset="-128"/>
                <a:ea typeface="Meiryo UI" pitchFamily="50" charset="-128"/>
                <a:cs typeface="Meiryo UI" pitchFamily="50" charset="-128"/>
              </a:rPr>
              <a:t>課題</a:t>
            </a:r>
            <a:r>
              <a:rPr kumimoji="0" lang="ja-JP" altLang="en-US" sz="2000" b="1" kern="0" dirty="0">
                <a:latin typeface="ＭＳ Ｐゴシック" pitchFamily="50" charset="-128"/>
                <a:ea typeface="Meiryo UI" pitchFamily="50" charset="-128"/>
                <a:cs typeface="Meiryo UI" pitchFamily="50" charset="-128"/>
              </a:rPr>
              <a:t>（プロジェクト） </a:t>
            </a:r>
            <a:r>
              <a:rPr kumimoji="0" lang="ja-JP" altLang="en-US" sz="2000" kern="0" dirty="0" smtClean="0">
                <a:latin typeface="ＭＳ Ｐゴシック" pitchFamily="50" charset="-128"/>
                <a:ea typeface="Meiryo UI" pitchFamily="50" charset="-128"/>
                <a:cs typeface="Meiryo UI" pitchFamily="50" charset="-128"/>
              </a:rPr>
              <a:t>　＜マップ＞</a:t>
            </a:r>
            <a:endParaRPr kumimoji="0" lang="ja-JP" altLang="en-US" sz="2000" i="0" u="none" strike="noStrike" kern="0" cap="none" spc="0" normalizeH="0" baseline="0" noProof="0" dirty="0">
              <a:ln>
                <a:noFill/>
              </a:ln>
              <a:effectLst/>
              <a:uLnTx/>
              <a:uFillTx/>
              <a:latin typeface="ＭＳ Ｐゴシック" pitchFamily="50" charset="-128"/>
              <a:ea typeface="Meiryo UI" pitchFamily="50" charset="-128"/>
              <a:cs typeface="Meiryo UI" pitchFamily="50" charset="-128"/>
            </a:endParaRPr>
          </a:p>
        </p:txBody>
      </p:sp>
      <p:pic>
        <p:nvPicPr>
          <p:cNvPr id="70" name="Picture 2" descr="③位置図（100709）"/>
          <p:cNvPicPr>
            <a:picLocks noChangeAspect="1" noChangeArrowheads="1"/>
          </p:cNvPicPr>
          <p:nvPr/>
        </p:nvPicPr>
        <p:blipFill>
          <a:blip r:embed="rId3" cstate="email"/>
          <a:srcRect/>
          <a:stretch>
            <a:fillRect/>
          </a:stretch>
        </p:blipFill>
        <p:spPr bwMode="auto">
          <a:xfrm>
            <a:off x="395536" y="1547227"/>
            <a:ext cx="3264642" cy="3176559"/>
          </a:xfrm>
          <a:prstGeom prst="rect">
            <a:avLst/>
          </a:prstGeom>
          <a:noFill/>
          <a:ln w="9525">
            <a:noFill/>
            <a:miter lim="800000"/>
            <a:headEnd/>
            <a:tailEnd/>
          </a:ln>
        </p:spPr>
      </p:pic>
      <p:sp>
        <p:nvSpPr>
          <p:cNvPr id="71" name="ストライプ矢印 70"/>
          <p:cNvSpPr/>
          <p:nvPr/>
        </p:nvSpPr>
        <p:spPr>
          <a:xfrm rot="10800000">
            <a:off x="3713416" y="3049368"/>
            <a:ext cx="534352" cy="720080"/>
          </a:xfrm>
          <a:prstGeom prst="stripedRightArrow">
            <a:avLst>
              <a:gd name="adj1" fmla="val 100000"/>
              <a:gd name="adj2" fmla="val 67738"/>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57700" rtl="0" eaLnBrk="1" latinLnBrk="0" hangingPunct="1">
              <a:defRPr kumimoji="1" sz="1900" kern="1200">
                <a:solidFill>
                  <a:schemeClr val="lt1"/>
                </a:solidFill>
                <a:latin typeface="+mn-lt"/>
                <a:ea typeface="+mn-ea"/>
                <a:cs typeface="+mn-cs"/>
              </a:defRPr>
            </a:lvl1pPr>
            <a:lvl2pPr marL="478850" algn="l" defTabSz="957700" rtl="0" eaLnBrk="1" latinLnBrk="0" hangingPunct="1">
              <a:defRPr kumimoji="1" sz="1900" kern="1200">
                <a:solidFill>
                  <a:schemeClr val="lt1"/>
                </a:solidFill>
                <a:latin typeface="+mn-lt"/>
                <a:ea typeface="+mn-ea"/>
                <a:cs typeface="+mn-cs"/>
              </a:defRPr>
            </a:lvl2pPr>
            <a:lvl3pPr marL="957700" algn="l" defTabSz="957700" rtl="0" eaLnBrk="1" latinLnBrk="0" hangingPunct="1">
              <a:defRPr kumimoji="1" sz="1900" kern="1200">
                <a:solidFill>
                  <a:schemeClr val="lt1"/>
                </a:solidFill>
                <a:latin typeface="+mn-lt"/>
                <a:ea typeface="+mn-ea"/>
                <a:cs typeface="+mn-cs"/>
              </a:defRPr>
            </a:lvl3pPr>
            <a:lvl4pPr marL="1436551" algn="l" defTabSz="957700" rtl="0" eaLnBrk="1" latinLnBrk="0" hangingPunct="1">
              <a:defRPr kumimoji="1" sz="1900" kern="1200">
                <a:solidFill>
                  <a:schemeClr val="lt1"/>
                </a:solidFill>
                <a:latin typeface="+mn-lt"/>
                <a:ea typeface="+mn-ea"/>
                <a:cs typeface="+mn-cs"/>
              </a:defRPr>
            </a:lvl4pPr>
            <a:lvl5pPr marL="1915402" algn="l" defTabSz="957700" rtl="0" eaLnBrk="1" latinLnBrk="0" hangingPunct="1">
              <a:defRPr kumimoji="1" sz="1900" kern="1200">
                <a:solidFill>
                  <a:schemeClr val="lt1"/>
                </a:solidFill>
                <a:latin typeface="+mn-lt"/>
                <a:ea typeface="+mn-ea"/>
                <a:cs typeface="+mn-cs"/>
              </a:defRPr>
            </a:lvl5pPr>
            <a:lvl6pPr marL="2394252" algn="l" defTabSz="957700" rtl="0" eaLnBrk="1" latinLnBrk="0" hangingPunct="1">
              <a:defRPr kumimoji="1" sz="1900" kern="1200">
                <a:solidFill>
                  <a:schemeClr val="lt1"/>
                </a:solidFill>
                <a:latin typeface="+mn-lt"/>
                <a:ea typeface="+mn-ea"/>
                <a:cs typeface="+mn-cs"/>
              </a:defRPr>
            </a:lvl6pPr>
            <a:lvl7pPr marL="2873102" algn="l" defTabSz="957700" rtl="0" eaLnBrk="1" latinLnBrk="0" hangingPunct="1">
              <a:defRPr kumimoji="1" sz="1900" kern="1200">
                <a:solidFill>
                  <a:schemeClr val="lt1"/>
                </a:solidFill>
                <a:latin typeface="+mn-lt"/>
                <a:ea typeface="+mn-ea"/>
                <a:cs typeface="+mn-cs"/>
              </a:defRPr>
            </a:lvl7pPr>
            <a:lvl8pPr marL="3351952" algn="l" defTabSz="957700" rtl="0" eaLnBrk="1" latinLnBrk="0" hangingPunct="1">
              <a:defRPr kumimoji="1" sz="1900" kern="1200">
                <a:solidFill>
                  <a:schemeClr val="lt1"/>
                </a:solidFill>
                <a:latin typeface="+mn-lt"/>
                <a:ea typeface="+mn-ea"/>
                <a:cs typeface="+mn-cs"/>
              </a:defRPr>
            </a:lvl8pPr>
            <a:lvl9pPr marL="3830803" algn="l" defTabSz="957700" rtl="0" eaLnBrk="1" latinLnBrk="0" hangingPunct="1">
              <a:defRPr kumimoji="1" sz="1900" kern="1200">
                <a:solidFill>
                  <a:schemeClr val="lt1"/>
                </a:solidFill>
                <a:latin typeface="+mn-lt"/>
                <a:ea typeface="+mn-ea"/>
                <a:cs typeface="+mn-cs"/>
              </a:defRPr>
            </a:lvl9pPr>
          </a:lstStyle>
          <a:p>
            <a:pPr algn="ctr"/>
            <a:endParaRPr kumimoji="1" lang="ja-JP" altLang="en-US"/>
          </a:p>
        </p:txBody>
      </p:sp>
      <p:sp>
        <p:nvSpPr>
          <p:cNvPr id="69" name="線吹き出し 1 68"/>
          <p:cNvSpPr/>
          <p:nvPr/>
        </p:nvSpPr>
        <p:spPr>
          <a:xfrm>
            <a:off x="3150830" y="1983729"/>
            <a:ext cx="1465574" cy="232480"/>
          </a:xfrm>
          <a:prstGeom prst="callout1">
            <a:avLst>
              <a:gd name="adj1" fmla="val 61868"/>
              <a:gd name="adj2" fmla="val -1126"/>
              <a:gd name="adj3" fmla="val 294055"/>
              <a:gd name="adj4" fmla="val -66803"/>
            </a:avLst>
          </a:prstGeom>
          <a:solidFill>
            <a:schemeClr val="bg1">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lIns="36000" rIns="36000" rtlCol="0" anchor="ctr"/>
          <a:lstStyle>
            <a:defPPr>
              <a:defRPr lang="ja-JP"/>
            </a:defPPr>
            <a:lvl1pPr marL="0" algn="l" defTabSz="957700" rtl="0" eaLnBrk="1" latinLnBrk="0" hangingPunct="1">
              <a:defRPr kumimoji="1" sz="1900" kern="1200">
                <a:solidFill>
                  <a:schemeClr val="dk1"/>
                </a:solidFill>
                <a:latin typeface="+mn-lt"/>
                <a:ea typeface="+mn-ea"/>
                <a:cs typeface="+mn-cs"/>
              </a:defRPr>
            </a:lvl1pPr>
            <a:lvl2pPr marL="478850" algn="l" defTabSz="957700" rtl="0" eaLnBrk="1" latinLnBrk="0" hangingPunct="1">
              <a:defRPr kumimoji="1" sz="1900" kern="1200">
                <a:solidFill>
                  <a:schemeClr val="dk1"/>
                </a:solidFill>
                <a:latin typeface="+mn-lt"/>
                <a:ea typeface="+mn-ea"/>
                <a:cs typeface="+mn-cs"/>
              </a:defRPr>
            </a:lvl2pPr>
            <a:lvl3pPr marL="957700" algn="l" defTabSz="957700" rtl="0" eaLnBrk="1" latinLnBrk="0" hangingPunct="1">
              <a:defRPr kumimoji="1" sz="1900" kern="1200">
                <a:solidFill>
                  <a:schemeClr val="dk1"/>
                </a:solidFill>
                <a:latin typeface="+mn-lt"/>
                <a:ea typeface="+mn-ea"/>
                <a:cs typeface="+mn-cs"/>
              </a:defRPr>
            </a:lvl3pPr>
            <a:lvl4pPr marL="1436551" algn="l" defTabSz="957700" rtl="0" eaLnBrk="1" latinLnBrk="0" hangingPunct="1">
              <a:defRPr kumimoji="1" sz="1900" kern="1200">
                <a:solidFill>
                  <a:schemeClr val="dk1"/>
                </a:solidFill>
                <a:latin typeface="+mn-lt"/>
                <a:ea typeface="+mn-ea"/>
                <a:cs typeface="+mn-cs"/>
              </a:defRPr>
            </a:lvl4pPr>
            <a:lvl5pPr marL="1915402" algn="l" defTabSz="957700" rtl="0" eaLnBrk="1" latinLnBrk="0" hangingPunct="1">
              <a:defRPr kumimoji="1" sz="1900" kern="1200">
                <a:solidFill>
                  <a:schemeClr val="dk1"/>
                </a:solidFill>
                <a:latin typeface="+mn-lt"/>
                <a:ea typeface="+mn-ea"/>
                <a:cs typeface="+mn-cs"/>
              </a:defRPr>
            </a:lvl5pPr>
            <a:lvl6pPr marL="2394252" algn="l" defTabSz="957700" rtl="0" eaLnBrk="1" latinLnBrk="0" hangingPunct="1">
              <a:defRPr kumimoji="1" sz="1900" kern="1200">
                <a:solidFill>
                  <a:schemeClr val="dk1"/>
                </a:solidFill>
                <a:latin typeface="+mn-lt"/>
                <a:ea typeface="+mn-ea"/>
                <a:cs typeface="+mn-cs"/>
              </a:defRPr>
            </a:lvl6pPr>
            <a:lvl7pPr marL="2873102" algn="l" defTabSz="957700" rtl="0" eaLnBrk="1" latinLnBrk="0" hangingPunct="1">
              <a:defRPr kumimoji="1" sz="1900" kern="1200">
                <a:solidFill>
                  <a:schemeClr val="dk1"/>
                </a:solidFill>
                <a:latin typeface="+mn-lt"/>
                <a:ea typeface="+mn-ea"/>
                <a:cs typeface="+mn-cs"/>
              </a:defRPr>
            </a:lvl7pPr>
            <a:lvl8pPr marL="3351952" algn="l" defTabSz="957700" rtl="0" eaLnBrk="1" latinLnBrk="0" hangingPunct="1">
              <a:defRPr kumimoji="1" sz="1900" kern="1200">
                <a:solidFill>
                  <a:schemeClr val="dk1"/>
                </a:solidFill>
                <a:latin typeface="+mn-lt"/>
                <a:ea typeface="+mn-ea"/>
                <a:cs typeface="+mn-cs"/>
              </a:defRPr>
            </a:lvl8pPr>
            <a:lvl9pPr marL="3830803" algn="l" defTabSz="957700" rtl="0" eaLnBrk="1" latinLnBrk="0" hangingPunct="1">
              <a:defRPr kumimoji="1" sz="1900" kern="1200">
                <a:solidFill>
                  <a:schemeClr val="dk1"/>
                </a:solidFill>
                <a:latin typeface="+mn-lt"/>
                <a:ea typeface="+mn-ea"/>
                <a:cs typeface="+mn-cs"/>
              </a:defRPr>
            </a:lvl9pPr>
          </a:lstStyle>
          <a:p>
            <a:pPr marL="266700" indent="-266700"/>
            <a:r>
              <a:rPr kumimoji="1" lang="ja-JP" altLang="en-US" sz="1400" dirty="0" smtClean="0"/>
              <a:t>＊．うめきた開発</a:t>
            </a:r>
            <a:endParaRPr kumimoji="1" lang="ja-JP" altLang="en-US" sz="1400" dirty="0"/>
          </a:p>
        </p:txBody>
      </p:sp>
      <p:sp>
        <p:nvSpPr>
          <p:cNvPr id="73" name="円/楕円 72"/>
          <p:cNvSpPr/>
          <p:nvPr/>
        </p:nvSpPr>
        <p:spPr>
          <a:xfrm>
            <a:off x="2027857" y="2598888"/>
            <a:ext cx="295803" cy="238749"/>
          </a:xfrm>
          <a:prstGeom prst="ellipse">
            <a:avLst/>
          </a:prstGeom>
          <a:no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defPPr>
              <a:defRPr lang="ja-JP"/>
            </a:defPPr>
            <a:lvl1pPr marL="0" algn="l" defTabSz="957700" rtl="0" eaLnBrk="1" latinLnBrk="0" hangingPunct="1">
              <a:defRPr kumimoji="1" sz="1900" kern="1200">
                <a:solidFill>
                  <a:schemeClr val="dk1"/>
                </a:solidFill>
                <a:latin typeface="+mn-lt"/>
                <a:ea typeface="+mn-ea"/>
                <a:cs typeface="+mn-cs"/>
              </a:defRPr>
            </a:lvl1pPr>
            <a:lvl2pPr marL="478850" algn="l" defTabSz="957700" rtl="0" eaLnBrk="1" latinLnBrk="0" hangingPunct="1">
              <a:defRPr kumimoji="1" sz="1900" kern="1200">
                <a:solidFill>
                  <a:schemeClr val="dk1"/>
                </a:solidFill>
                <a:latin typeface="+mn-lt"/>
                <a:ea typeface="+mn-ea"/>
                <a:cs typeface="+mn-cs"/>
              </a:defRPr>
            </a:lvl2pPr>
            <a:lvl3pPr marL="957700" algn="l" defTabSz="957700" rtl="0" eaLnBrk="1" latinLnBrk="0" hangingPunct="1">
              <a:defRPr kumimoji="1" sz="1900" kern="1200">
                <a:solidFill>
                  <a:schemeClr val="dk1"/>
                </a:solidFill>
                <a:latin typeface="+mn-lt"/>
                <a:ea typeface="+mn-ea"/>
                <a:cs typeface="+mn-cs"/>
              </a:defRPr>
            </a:lvl3pPr>
            <a:lvl4pPr marL="1436551" algn="l" defTabSz="957700" rtl="0" eaLnBrk="1" latinLnBrk="0" hangingPunct="1">
              <a:defRPr kumimoji="1" sz="1900" kern="1200">
                <a:solidFill>
                  <a:schemeClr val="dk1"/>
                </a:solidFill>
                <a:latin typeface="+mn-lt"/>
                <a:ea typeface="+mn-ea"/>
                <a:cs typeface="+mn-cs"/>
              </a:defRPr>
            </a:lvl4pPr>
            <a:lvl5pPr marL="1915402" algn="l" defTabSz="957700" rtl="0" eaLnBrk="1" latinLnBrk="0" hangingPunct="1">
              <a:defRPr kumimoji="1" sz="1900" kern="1200">
                <a:solidFill>
                  <a:schemeClr val="dk1"/>
                </a:solidFill>
                <a:latin typeface="+mn-lt"/>
                <a:ea typeface="+mn-ea"/>
                <a:cs typeface="+mn-cs"/>
              </a:defRPr>
            </a:lvl5pPr>
            <a:lvl6pPr marL="2394252" algn="l" defTabSz="957700" rtl="0" eaLnBrk="1" latinLnBrk="0" hangingPunct="1">
              <a:defRPr kumimoji="1" sz="1900" kern="1200">
                <a:solidFill>
                  <a:schemeClr val="dk1"/>
                </a:solidFill>
                <a:latin typeface="+mn-lt"/>
                <a:ea typeface="+mn-ea"/>
                <a:cs typeface="+mn-cs"/>
              </a:defRPr>
            </a:lvl6pPr>
            <a:lvl7pPr marL="2873102" algn="l" defTabSz="957700" rtl="0" eaLnBrk="1" latinLnBrk="0" hangingPunct="1">
              <a:defRPr kumimoji="1" sz="1900" kern="1200">
                <a:solidFill>
                  <a:schemeClr val="dk1"/>
                </a:solidFill>
                <a:latin typeface="+mn-lt"/>
                <a:ea typeface="+mn-ea"/>
                <a:cs typeface="+mn-cs"/>
              </a:defRPr>
            </a:lvl7pPr>
            <a:lvl8pPr marL="3351952" algn="l" defTabSz="957700" rtl="0" eaLnBrk="1" latinLnBrk="0" hangingPunct="1">
              <a:defRPr kumimoji="1" sz="1900" kern="1200">
                <a:solidFill>
                  <a:schemeClr val="dk1"/>
                </a:solidFill>
                <a:latin typeface="+mn-lt"/>
                <a:ea typeface="+mn-ea"/>
                <a:cs typeface="+mn-cs"/>
              </a:defRPr>
            </a:lvl8pPr>
            <a:lvl9pPr marL="3830803" algn="l" defTabSz="957700" rtl="0" eaLnBrk="1" latinLnBrk="0" hangingPunct="1">
              <a:defRPr kumimoji="1" sz="1900" kern="1200">
                <a:solidFill>
                  <a:schemeClr val="dk1"/>
                </a:solidFill>
                <a:latin typeface="+mn-lt"/>
                <a:ea typeface="+mn-ea"/>
                <a:cs typeface="+mn-cs"/>
              </a:defRPr>
            </a:lvl9pPr>
          </a:lstStyle>
          <a:p>
            <a:pPr algn="ctr"/>
            <a:endParaRPr kumimoji="1" lang="ja-JP" altLang="en-US" dirty="0"/>
          </a:p>
        </p:txBody>
      </p:sp>
      <p:sp>
        <p:nvSpPr>
          <p:cNvPr id="74" name="円/楕円 73"/>
          <p:cNvSpPr/>
          <p:nvPr/>
        </p:nvSpPr>
        <p:spPr>
          <a:xfrm rot="20066396">
            <a:off x="4599358" y="2120832"/>
            <a:ext cx="1174989" cy="2396072"/>
          </a:xfrm>
          <a:prstGeom prst="ellipse">
            <a:avLst/>
          </a:prstGeom>
          <a:no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defPPr>
              <a:defRPr lang="ja-JP"/>
            </a:defPPr>
            <a:lvl1pPr marL="0" algn="l" defTabSz="957700" rtl="0" eaLnBrk="1" latinLnBrk="0" hangingPunct="1">
              <a:defRPr kumimoji="1" sz="1900" kern="1200">
                <a:solidFill>
                  <a:schemeClr val="dk1"/>
                </a:solidFill>
                <a:latin typeface="+mn-lt"/>
                <a:ea typeface="+mn-ea"/>
                <a:cs typeface="+mn-cs"/>
              </a:defRPr>
            </a:lvl1pPr>
            <a:lvl2pPr marL="478850" algn="l" defTabSz="957700" rtl="0" eaLnBrk="1" latinLnBrk="0" hangingPunct="1">
              <a:defRPr kumimoji="1" sz="1900" kern="1200">
                <a:solidFill>
                  <a:schemeClr val="dk1"/>
                </a:solidFill>
                <a:latin typeface="+mn-lt"/>
                <a:ea typeface="+mn-ea"/>
                <a:cs typeface="+mn-cs"/>
              </a:defRPr>
            </a:lvl2pPr>
            <a:lvl3pPr marL="957700" algn="l" defTabSz="957700" rtl="0" eaLnBrk="1" latinLnBrk="0" hangingPunct="1">
              <a:defRPr kumimoji="1" sz="1900" kern="1200">
                <a:solidFill>
                  <a:schemeClr val="dk1"/>
                </a:solidFill>
                <a:latin typeface="+mn-lt"/>
                <a:ea typeface="+mn-ea"/>
                <a:cs typeface="+mn-cs"/>
              </a:defRPr>
            </a:lvl3pPr>
            <a:lvl4pPr marL="1436551" algn="l" defTabSz="957700" rtl="0" eaLnBrk="1" latinLnBrk="0" hangingPunct="1">
              <a:defRPr kumimoji="1" sz="1900" kern="1200">
                <a:solidFill>
                  <a:schemeClr val="dk1"/>
                </a:solidFill>
                <a:latin typeface="+mn-lt"/>
                <a:ea typeface="+mn-ea"/>
                <a:cs typeface="+mn-cs"/>
              </a:defRPr>
            </a:lvl4pPr>
            <a:lvl5pPr marL="1915402" algn="l" defTabSz="957700" rtl="0" eaLnBrk="1" latinLnBrk="0" hangingPunct="1">
              <a:defRPr kumimoji="1" sz="1900" kern="1200">
                <a:solidFill>
                  <a:schemeClr val="dk1"/>
                </a:solidFill>
                <a:latin typeface="+mn-lt"/>
                <a:ea typeface="+mn-ea"/>
                <a:cs typeface="+mn-cs"/>
              </a:defRPr>
            </a:lvl5pPr>
            <a:lvl6pPr marL="2394252" algn="l" defTabSz="957700" rtl="0" eaLnBrk="1" latinLnBrk="0" hangingPunct="1">
              <a:defRPr kumimoji="1" sz="1900" kern="1200">
                <a:solidFill>
                  <a:schemeClr val="dk1"/>
                </a:solidFill>
                <a:latin typeface="+mn-lt"/>
                <a:ea typeface="+mn-ea"/>
                <a:cs typeface="+mn-cs"/>
              </a:defRPr>
            </a:lvl6pPr>
            <a:lvl7pPr marL="2873102" algn="l" defTabSz="957700" rtl="0" eaLnBrk="1" latinLnBrk="0" hangingPunct="1">
              <a:defRPr kumimoji="1" sz="1900" kern="1200">
                <a:solidFill>
                  <a:schemeClr val="dk1"/>
                </a:solidFill>
                <a:latin typeface="+mn-lt"/>
                <a:ea typeface="+mn-ea"/>
                <a:cs typeface="+mn-cs"/>
              </a:defRPr>
            </a:lvl7pPr>
            <a:lvl8pPr marL="3351952" algn="l" defTabSz="957700" rtl="0" eaLnBrk="1" latinLnBrk="0" hangingPunct="1">
              <a:defRPr kumimoji="1" sz="1900" kern="1200">
                <a:solidFill>
                  <a:schemeClr val="dk1"/>
                </a:solidFill>
                <a:latin typeface="+mn-lt"/>
                <a:ea typeface="+mn-ea"/>
                <a:cs typeface="+mn-cs"/>
              </a:defRPr>
            </a:lvl8pPr>
            <a:lvl9pPr marL="3830803" algn="l" defTabSz="957700" rtl="0" eaLnBrk="1" latinLnBrk="0" hangingPunct="1">
              <a:defRPr kumimoji="1" sz="1900" kern="1200">
                <a:solidFill>
                  <a:schemeClr val="dk1"/>
                </a:solidFill>
                <a:latin typeface="+mn-lt"/>
                <a:ea typeface="+mn-ea"/>
                <a:cs typeface="+mn-cs"/>
              </a:defRPr>
            </a:lvl9pPr>
          </a:lstStyle>
          <a:p>
            <a:pPr algn="ctr"/>
            <a:endParaRPr kumimoji="1" lang="ja-JP" altLang="en-US" dirty="0"/>
          </a:p>
        </p:txBody>
      </p:sp>
      <p:sp>
        <p:nvSpPr>
          <p:cNvPr id="75" name="線吹き出し 1 74"/>
          <p:cNvSpPr/>
          <p:nvPr/>
        </p:nvSpPr>
        <p:spPr>
          <a:xfrm>
            <a:off x="7558559" y="5165492"/>
            <a:ext cx="984678" cy="232480"/>
          </a:xfrm>
          <a:prstGeom prst="callout1">
            <a:avLst>
              <a:gd name="adj1" fmla="val 34323"/>
              <a:gd name="adj2" fmla="val 1724"/>
              <a:gd name="adj3" fmla="val -392545"/>
              <a:gd name="adj4" fmla="val -201507"/>
            </a:avLst>
          </a:prstGeom>
          <a:solidFill>
            <a:schemeClr val="bg1">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lIns="36000" rIns="36000" rtlCol="0" anchor="ctr"/>
          <a:lstStyle>
            <a:defPPr>
              <a:defRPr lang="ja-JP"/>
            </a:defPPr>
            <a:lvl1pPr marL="0" algn="l" defTabSz="957700" rtl="0" eaLnBrk="1" latinLnBrk="0" hangingPunct="1">
              <a:defRPr kumimoji="1" sz="1900" kern="1200">
                <a:solidFill>
                  <a:schemeClr val="dk1"/>
                </a:solidFill>
                <a:latin typeface="+mn-lt"/>
                <a:ea typeface="+mn-ea"/>
                <a:cs typeface="+mn-cs"/>
              </a:defRPr>
            </a:lvl1pPr>
            <a:lvl2pPr marL="478850" algn="l" defTabSz="957700" rtl="0" eaLnBrk="1" latinLnBrk="0" hangingPunct="1">
              <a:defRPr kumimoji="1" sz="1900" kern="1200">
                <a:solidFill>
                  <a:schemeClr val="dk1"/>
                </a:solidFill>
                <a:latin typeface="+mn-lt"/>
                <a:ea typeface="+mn-ea"/>
                <a:cs typeface="+mn-cs"/>
              </a:defRPr>
            </a:lvl2pPr>
            <a:lvl3pPr marL="957700" algn="l" defTabSz="957700" rtl="0" eaLnBrk="1" latinLnBrk="0" hangingPunct="1">
              <a:defRPr kumimoji="1" sz="1900" kern="1200">
                <a:solidFill>
                  <a:schemeClr val="dk1"/>
                </a:solidFill>
                <a:latin typeface="+mn-lt"/>
                <a:ea typeface="+mn-ea"/>
                <a:cs typeface="+mn-cs"/>
              </a:defRPr>
            </a:lvl3pPr>
            <a:lvl4pPr marL="1436551" algn="l" defTabSz="957700" rtl="0" eaLnBrk="1" latinLnBrk="0" hangingPunct="1">
              <a:defRPr kumimoji="1" sz="1900" kern="1200">
                <a:solidFill>
                  <a:schemeClr val="dk1"/>
                </a:solidFill>
                <a:latin typeface="+mn-lt"/>
                <a:ea typeface="+mn-ea"/>
                <a:cs typeface="+mn-cs"/>
              </a:defRPr>
            </a:lvl4pPr>
            <a:lvl5pPr marL="1915402" algn="l" defTabSz="957700" rtl="0" eaLnBrk="1" latinLnBrk="0" hangingPunct="1">
              <a:defRPr kumimoji="1" sz="1900" kern="1200">
                <a:solidFill>
                  <a:schemeClr val="dk1"/>
                </a:solidFill>
                <a:latin typeface="+mn-lt"/>
                <a:ea typeface="+mn-ea"/>
                <a:cs typeface="+mn-cs"/>
              </a:defRPr>
            </a:lvl5pPr>
            <a:lvl6pPr marL="2394252" algn="l" defTabSz="957700" rtl="0" eaLnBrk="1" latinLnBrk="0" hangingPunct="1">
              <a:defRPr kumimoji="1" sz="1900" kern="1200">
                <a:solidFill>
                  <a:schemeClr val="dk1"/>
                </a:solidFill>
                <a:latin typeface="+mn-lt"/>
                <a:ea typeface="+mn-ea"/>
                <a:cs typeface="+mn-cs"/>
              </a:defRPr>
            </a:lvl6pPr>
            <a:lvl7pPr marL="2873102" algn="l" defTabSz="957700" rtl="0" eaLnBrk="1" latinLnBrk="0" hangingPunct="1">
              <a:defRPr kumimoji="1" sz="1900" kern="1200">
                <a:solidFill>
                  <a:schemeClr val="dk1"/>
                </a:solidFill>
                <a:latin typeface="+mn-lt"/>
                <a:ea typeface="+mn-ea"/>
                <a:cs typeface="+mn-cs"/>
              </a:defRPr>
            </a:lvl7pPr>
            <a:lvl8pPr marL="3351952" algn="l" defTabSz="957700" rtl="0" eaLnBrk="1" latinLnBrk="0" hangingPunct="1">
              <a:defRPr kumimoji="1" sz="1900" kern="1200">
                <a:solidFill>
                  <a:schemeClr val="dk1"/>
                </a:solidFill>
                <a:latin typeface="+mn-lt"/>
                <a:ea typeface="+mn-ea"/>
                <a:cs typeface="+mn-cs"/>
              </a:defRPr>
            </a:lvl8pPr>
            <a:lvl9pPr marL="3830803" algn="l" defTabSz="957700" rtl="0" eaLnBrk="1" latinLnBrk="0" hangingPunct="1">
              <a:defRPr kumimoji="1" sz="1900" kern="1200">
                <a:solidFill>
                  <a:schemeClr val="dk1"/>
                </a:solidFill>
                <a:latin typeface="+mn-lt"/>
                <a:ea typeface="+mn-ea"/>
                <a:cs typeface="+mn-cs"/>
              </a:defRPr>
            </a:lvl9pPr>
          </a:lstStyle>
          <a:p>
            <a:pPr marL="266700" indent="-266700"/>
            <a:r>
              <a:rPr kumimoji="1" lang="ja-JP" altLang="en-US" sz="1400" dirty="0" smtClean="0"/>
              <a:t>＊．阪神港</a:t>
            </a:r>
            <a:endParaRPr kumimoji="1" lang="ja-JP" altLang="en-US" sz="1400" dirty="0"/>
          </a:p>
        </p:txBody>
      </p:sp>
      <p:sp>
        <p:nvSpPr>
          <p:cNvPr id="76" name="円/楕円 75"/>
          <p:cNvSpPr/>
          <p:nvPr/>
        </p:nvSpPr>
        <p:spPr>
          <a:xfrm>
            <a:off x="467544" y="3406275"/>
            <a:ext cx="295803" cy="238749"/>
          </a:xfrm>
          <a:prstGeom prst="ellipse">
            <a:avLst/>
          </a:prstGeom>
          <a:no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defPPr>
              <a:defRPr lang="ja-JP"/>
            </a:defPPr>
            <a:lvl1pPr marL="0" algn="l" defTabSz="957700" rtl="0" eaLnBrk="1" latinLnBrk="0" hangingPunct="1">
              <a:defRPr kumimoji="1" sz="1900" kern="1200">
                <a:solidFill>
                  <a:schemeClr val="dk1"/>
                </a:solidFill>
                <a:latin typeface="+mn-lt"/>
                <a:ea typeface="+mn-ea"/>
                <a:cs typeface="+mn-cs"/>
              </a:defRPr>
            </a:lvl1pPr>
            <a:lvl2pPr marL="478850" algn="l" defTabSz="957700" rtl="0" eaLnBrk="1" latinLnBrk="0" hangingPunct="1">
              <a:defRPr kumimoji="1" sz="1900" kern="1200">
                <a:solidFill>
                  <a:schemeClr val="dk1"/>
                </a:solidFill>
                <a:latin typeface="+mn-lt"/>
                <a:ea typeface="+mn-ea"/>
                <a:cs typeface="+mn-cs"/>
              </a:defRPr>
            </a:lvl2pPr>
            <a:lvl3pPr marL="957700" algn="l" defTabSz="957700" rtl="0" eaLnBrk="1" latinLnBrk="0" hangingPunct="1">
              <a:defRPr kumimoji="1" sz="1900" kern="1200">
                <a:solidFill>
                  <a:schemeClr val="dk1"/>
                </a:solidFill>
                <a:latin typeface="+mn-lt"/>
                <a:ea typeface="+mn-ea"/>
                <a:cs typeface="+mn-cs"/>
              </a:defRPr>
            </a:lvl3pPr>
            <a:lvl4pPr marL="1436551" algn="l" defTabSz="957700" rtl="0" eaLnBrk="1" latinLnBrk="0" hangingPunct="1">
              <a:defRPr kumimoji="1" sz="1900" kern="1200">
                <a:solidFill>
                  <a:schemeClr val="dk1"/>
                </a:solidFill>
                <a:latin typeface="+mn-lt"/>
                <a:ea typeface="+mn-ea"/>
                <a:cs typeface="+mn-cs"/>
              </a:defRPr>
            </a:lvl4pPr>
            <a:lvl5pPr marL="1915402" algn="l" defTabSz="957700" rtl="0" eaLnBrk="1" latinLnBrk="0" hangingPunct="1">
              <a:defRPr kumimoji="1" sz="1900" kern="1200">
                <a:solidFill>
                  <a:schemeClr val="dk1"/>
                </a:solidFill>
                <a:latin typeface="+mn-lt"/>
                <a:ea typeface="+mn-ea"/>
                <a:cs typeface="+mn-cs"/>
              </a:defRPr>
            </a:lvl5pPr>
            <a:lvl6pPr marL="2394252" algn="l" defTabSz="957700" rtl="0" eaLnBrk="1" latinLnBrk="0" hangingPunct="1">
              <a:defRPr kumimoji="1" sz="1900" kern="1200">
                <a:solidFill>
                  <a:schemeClr val="dk1"/>
                </a:solidFill>
                <a:latin typeface="+mn-lt"/>
                <a:ea typeface="+mn-ea"/>
                <a:cs typeface="+mn-cs"/>
              </a:defRPr>
            </a:lvl6pPr>
            <a:lvl7pPr marL="2873102" algn="l" defTabSz="957700" rtl="0" eaLnBrk="1" latinLnBrk="0" hangingPunct="1">
              <a:defRPr kumimoji="1" sz="1900" kern="1200">
                <a:solidFill>
                  <a:schemeClr val="dk1"/>
                </a:solidFill>
                <a:latin typeface="+mn-lt"/>
                <a:ea typeface="+mn-ea"/>
                <a:cs typeface="+mn-cs"/>
              </a:defRPr>
            </a:lvl7pPr>
            <a:lvl8pPr marL="3351952" algn="l" defTabSz="957700" rtl="0" eaLnBrk="1" latinLnBrk="0" hangingPunct="1">
              <a:defRPr kumimoji="1" sz="1900" kern="1200">
                <a:solidFill>
                  <a:schemeClr val="dk1"/>
                </a:solidFill>
                <a:latin typeface="+mn-lt"/>
                <a:ea typeface="+mn-ea"/>
                <a:cs typeface="+mn-cs"/>
              </a:defRPr>
            </a:lvl8pPr>
            <a:lvl9pPr marL="3830803" algn="l" defTabSz="957700" rtl="0" eaLnBrk="1" latinLnBrk="0" hangingPunct="1">
              <a:defRPr kumimoji="1" sz="1900" kern="1200">
                <a:solidFill>
                  <a:schemeClr val="dk1"/>
                </a:solidFill>
                <a:latin typeface="+mn-lt"/>
                <a:ea typeface="+mn-ea"/>
                <a:cs typeface="+mn-cs"/>
              </a:defRPr>
            </a:lvl9pPr>
          </a:lstStyle>
          <a:p>
            <a:pPr algn="ctr"/>
            <a:endParaRPr kumimoji="1" lang="ja-JP" altLang="en-US" dirty="0"/>
          </a:p>
        </p:txBody>
      </p:sp>
      <p:sp>
        <p:nvSpPr>
          <p:cNvPr id="77" name="線吹き出し 1 76"/>
          <p:cNvSpPr/>
          <p:nvPr/>
        </p:nvSpPr>
        <p:spPr>
          <a:xfrm>
            <a:off x="3163634" y="1654414"/>
            <a:ext cx="2119529" cy="205599"/>
          </a:xfrm>
          <a:prstGeom prst="callout1">
            <a:avLst>
              <a:gd name="adj1" fmla="val 61868"/>
              <a:gd name="adj2" fmla="val -1126"/>
              <a:gd name="adj3" fmla="val 912365"/>
              <a:gd name="adj4" fmla="val -119891"/>
            </a:avLst>
          </a:prstGeom>
          <a:solidFill>
            <a:schemeClr val="bg1">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lIns="36000" rIns="36000" rtlCol="0" anchor="ctr"/>
          <a:lstStyle>
            <a:defPPr>
              <a:defRPr lang="ja-JP"/>
            </a:defPPr>
            <a:lvl1pPr marL="0" algn="l" defTabSz="957700" rtl="0" eaLnBrk="1" latinLnBrk="0" hangingPunct="1">
              <a:defRPr kumimoji="1" sz="1900" kern="1200">
                <a:solidFill>
                  <a:schemeClr val="dk1"/>
                </a:solidFill>
                <a:latin typeface="+mn-lt"/>
                <a:ea typeface="+mn-ea"/>
                <a:cs typeface="+mn-cs"/>
              </a:defRPr>
            </a:lvl1pPr>
            <a:lvl2pPr marL="478850" algn="l" defTabSz="957700" rtl="0" eaLnBrk="1" latinLnBrk="0" hangingPunct="1">
              <a:defRPr kumimoji="1" sz="1900" kern="1200">
                <a:solidFill>
                  <a:schemeClr val="dk1"/>
                </a:solidFill>
                <a:latin typeface="+mn-lt"/>
                <a:ea typeface="+mn-ea"/>
                <a:cs typeface="+mn-cs"/>
              </a:defRPr>
            </a:lvl2pPr>
            <a:lvl3pPr marL="957700" algn="l" defTabSz="957700" rtl="0" eaLnBrk="1" latinLnBrk="0" hangingPunct="1">
              <a:defRPr kumimoji="1" sz="1900" kern="1200">
                <a:solidFill>
                  <a:schemeClr val="dk1"/>
                </a:solidFill>
                <a:latin typeface="+mn-lt"/>
                <a:ea typeface="+mn-ea"/>
                <a:cs typeface="+mn-cs"/>
              </a:defRPr>
            </a:lvl3pPr>
            <a:lvl4pPr marL="1436551" algn="l" defTabSz="957700" rtl="0" eaLnBrk="1" latinLnBrk="0" hangingPunct="1">
              <a:defRPr kumimoji="1" sz="1900" kern="1200">
                <a:solidFill>
                  <a:schemeClr val="dk1"/>
                </a:solidFill>
                <a:latin typeface="+mn-lt"/>
                <a:ea typeface="+mn-ea"/>
                <a:cs typeface="+mn-cs"/>
              </a:defRPr>
            </a:lvl4pPr>
            <a:lvl5pPr marL="1915402" algn="l" defTabSz="957700" rtl="0" eaLnBrk="1" latinLnBrk="0" hangingPunct="1">
              <a:defRPr kumimoji="1" sz="1900" kern="1200">
                <a:solidFill>
                  <a:schemeClr val="dk1"/>
                </a:solidFill>
                <a:latin typeface="+mn-lt"/>
                <a:ea typeface="+mn-ea"/>
                <a:cs typeface="+mn-cs"/>
              </a:defRPr>
            </a:lvl5pPr>
            <a:lvl6pPr marL="2394252" algn="l" defTabSz="957700" rtl="0" eaLnBrk="1" latinLnBrk="0" hangingPunct="1">
              <a:defRPr kumimoji="1" sz="1900" kern="1200">
                <a:solidFill>
                  <a:schemeClr val="dk1"/>
                </a:solidFill>
                <a:latin typeface="+mn-lt"/>
                <a:ea typeface="+mn-ea"/>
                <a:cs typeface="+mn-cs"/>
              </a:defRPr>
            </a:lvl6pPr>
            <a:lvl7pPr marL="2873102" algn="l" defTabSz="957700" rtl="0" eaLnBrk="1" latinLnBrk="0" hangingPunct="1">
              <a:defRPr kumimoji="1" sz="1900" kern="1200">
                <a:solidFill>
                  <a:schemeClr val="dk1"/>
                </a:solidFill>
                <a:latin typeface="+mn-lt"/>
                <a:ea typeface="+mn-ea"/>
                <a:cs typeface="+mn-cs"/>
              </a:defRPr>
            </a:lvl7pPr>
            <a:lvl8pPr marL="3351952" algn="l" defTabSz="957700" rtl="0" eaLnBrk="1" latinLnBrk="0" hangingPunct="1">
              <a:defRPr kumimoji="1" sz="1900" kern="1200">
                <a:solidFill>
                  <a:schemeClr val="dk1"/>
                </a:solidFill>
                <a:latin typeface="+mn-lt"/>
                <a:ea typeface="+mn-ea"/>
                <a:cs typeface="+mn-cs"/>
              </a:defRPr>
            </a:lvl8pPr>
            <a:lvl9pPr marL="3830803" algn="l" defTabSz="957700" rtl="0" eaLnBrk="1" latinLnBrk="0" hangingPunct="1">
              <a:defRPr kumimoji="1" sz="1900" kern="1200">
                <a:solidFill>
                  <a:schemeClr val="dk1"/>
                </a:solidFill>
                <a:latin typeface="+mn-lt"/>
                <a:ea typeface="+mn-ea"/>
                <a:cs typeface="+mn-cs"/>
              </a:defRPr>
            </a:lvl9pPr>
          </a:lstStyle>
          <a:p>
            <a:pPr marL="266700" indent="-266700"/>
            <a:r>
              <a:rPr kumimoji="1" lang="ja-JP" altLang="en-US" sz="1400" dirty="0" smtClean="0"/>
              <a:t>＊．統合型リゾート（ＩＲ）</a:t>
            </a:r>
            <a:endParaRPr kumimoji="1" lang="ja-JP" altLang="en-US" sz="1400" dirty="0"/>
          </a:p>
        </p:txBody>
      </p:sp>
      <p:sp>
        <p:nvSpPr>
          <p:cNvPr id="44" name="円/楕円 43"/>
          <p:cNvSpPr/>
          <p:nvPr/>
        </p:nvSpPr>
        <p:spPr>
          <a:xfrm>
            <a:off x="6278043" y="2633986"/>
            <a:ext cx="295803" cy="238749"/>
          </a:xfrm>
          <a:prstGeom prst="ellipse">
            <a:avLst/>
          </a:prstGeom>
          <a:no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defPPr>
              <a:defRPr lang="ja-JP"/>
            </a:defPPr>
            <a:lvl1pPr marL="0" algn="l" defTabSz="957700" rtl="0" eaLnBrk="1" latinLnBrk="0" hangingPunct="1">
              <a:defRPr kumimoji="1" sz="1900" kern="1200">
                <a:solidFill>
                  <a:schemeClr val="dk1"/>
                </a:solidFill>
                <a:latin typeface="+mn-lt"/>
                <a:ea typeface="+mn-ea"/>
                <a:cs typeface="+mn-cs"/>
              </a:defRPr>
            </a:lvl1pPr>
            <a:lvl2pPr marL="478850" algn="l" defTabSz="957700" rtl="0" eaLnBrk="1" latinLnBrk="0" hangingPunct="1">
              <a:defRPr kumimoji="1" sz="1900" kern="1200">
                <a:solidFill>
                  <a:schemeClr val="dk1"/>
                </a:solidFill>
                <a:latin typeface="+mn-lt"/>
                <a:ea typeface="+mn-ea"/>
                <a:cs typeface="+mn-cs"/>
              </a:defRPr>
            </a:lvl2pPr>
            <a:lvl3pPr marL="957700" algn="l" defTabSz="957700" rtl="0" eaLnBrk="1" latinLnBrk="0" hangingPunct="1">
              <a:defRPr kumimoji="1" sz="1900" kern="1200">
                <a:solidFill>
                  <a:schemeClr val="dk1"/>
                </a:solidFill>
                <a:latin typeface="+mn-lt"/>
                <a:ea typeface="+mn-ea"/>
                <a:cs typeface="+mn-cs"/>
              </a:defRPr>
            </a:lvl3pPr>
            <a:lvl4pPr marL="1436551" algn="l" defTabSz="957700" rtl="0" eaLnBrk="1" latinLnBrk="0" hangingPunct="1">
              <a:defRPr kumimoji="1" sz="1900" kern="1200">
                <a:solidFill>
                  <a:schemeClr val="dk1"/>
                </a:solidFill>
                <a:latin typeface="+mn-lt"/>
                <a:ea typeface="+mn-ea"/>
                <a:cs typeface="+mn-cs"/>
              </a:defRPr>
            </a:lvl4pPr>
            <a:lvl5pPr marL="1915402" algn="l" defTabSz="957700" rtl="0" eaLnBrk="1" latinLnBrk="0" hangingPunct="1">
              <a:defRPr kumimoji="1" sz="1900" kern="1200">
                <a:solidFill>
                  <a:schemeClr val="dk1"/>
                </a:solidFill>
                <a:latin typeface="+mn-lt"/>
                <a:ea typeface="+mn-ea"/>
                <a:cs typeface="+mn-cs"/>
              </a:defRPr>
            </a:lvl5pPr>
            <a:lvl6pPr marL="2394252" algn="l" defTabSz="957700" rtl="0" eaLnBrk="1" latinLnBrk="0" hangingPunct="1">
              <a:defRPr kumimoji="1" sz="1900" kern="1200">
                <a:solidFill>
                  <a:schemeClr val="dk1"/>
                </a:solidFill>
                <a:latin typeface="+mn-lt"/>
                <a:ea typeface="+mn-ea"/>
                <a:cs typeface="+mn-cs"/>
              </a:defRPr>
            </a:lvl6pPr>
            <a:lvl7pPr marL="2873102" algn="l" defTabSz="957700" rtl="0" eaLnBrk="1" latinLnBrk="0" hangingPunct="1">
              <a:defRPr kumimoji="1" sz="1900" kern="1200">
                <a:solidFill>
                  <a:schemeClr val="dk1"/>
                </a:solidFill>
                <a:latin typeface="+mn-lt"/>
                <a:ea typeface="+mn-ea"/>
                <a:cs typeface="+mn-cs"/>
              </a:defRPr>
            </a:lvl7pPr>
            <a:lvl8pPr marL="3351952" algn="l" defTabSz="957700" rtl="0" eaLnBrk="1" latinLnBrk="0" hangingPunct="1">
              <a:defRPr kumimoji="1" sz="1900" kern="1200">
                <a:solidFill>
                  <a:schemeClr val="dk1"/>
                </a:solidFill>
                <a:latin typeface="+mn-lt"/>
                <a:ea typeface="+mn-ea"/>
                <a:cs typeface="+mn-cs"/>
              </a:defRPr>
            </a:lvl8pPr>
            <a:lvl9pPr marL="3830803" algn="l" defTabSz="957700" rtl="0" eaLnBrk="1" latinLnBrk="0" hangingPunct="1">
              <a:defRPr kumimoji="1" sz="1900" kern="1200">
                <a:solidFill>
                  <a:schemeClr val="dk1"/>
                </a:solidFill>
                <a:latin typeface="+mn-lt"/>
                <a:ea typeface="+mn-ea"/>
                <a:cs typeface="+mn-cs"/>
              </a:defRPr>
            </a:lvl9pPr>
          </a:lstStyle>
          <a:p>
            <a:pPr algn="ctr"/>
            <a:endParaRPr kumimoji="1" lang="ja-JP" altLang="en-US" dirty="0"/>
          </a:p>
        </p:txBody>
      </p:sp>
      <p:sp>
        <p:nvSpPr>
          <p:cNvPr id="51" name="線吹き出し 1 50"/>
          <p:cNvSpPr/>
          <p:nvPr/>
        </p:nvSpPr>
        <p:spPr>
          <a:xfrm>
            <a:off x="7511401" y="1524733"/>
            <a:ext cx="1465574" cy="232480"/>
          </a:xfrm>
          <a:prstGeom prst="callout1">
            <a:avLst>
              <a:gd name="adj1" fmla="val 61868"/>
              <a:gd name="adj2" fmla="val -1126"/>
              <a:gd name="adj3" fmla="val 493487"/>
              <a:gd name="adj4" fmla="val -67681"/>
            </a:avLst>
          </a:prstGeom>
          <a:solidFill>
            <a:schemeClr val="bg1">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lIns="36000" rIns="36000" rtlCol="0" anchor="ctr"/>
          <a:lstStyle>
            <a:defPPr>
              <a:defRPr lang="ja-JP"/>
            </a:defPPr>
            <a:lvl1pPr marL="0" algn="l" defTabSz="957700" rtl="0" eaLnBrk="1" latinLnBrk="0" hangingPunct="1">
              <a:defRPr kumimoji="1" sz="1900" kern="1200">
                <a:solidFill>
                  <a:schemeClr val="dk1"/>
                </a:solidFill>
                <a:latin typeface="+mn-lt"/>
                <a:ea typeface="+mn-ea"/>
                <a:cs typeface="+mn-cs"/>
              </a:defRPr>
            </a:lvl1pPr>
            <a:lvl2pPr marL="478850" algn="l" defTabSz="957700" rtl="0" eaLnBrk="1" latinLnBrk="0" hangingPunct="1">
              <a:defRPr kumimoji="1" sz="1900" kern="1200">
                <a:solidFill>
                  <a:schemeClr val="dk1"/>
                </a:solidFill>
                <a:latin typeface="+mn-lt"/>
                <a:ea typeface="+mn-ea"/>
                <a:cs typeface="+mn-cs"/>
              </a:defRPr>
            </a:lvl2pPr>
            <a:lvl3pPr marL="957700" algn="l" defTabSz="957700" rtl="0" eaLnBrk="1" latinLnBrk="0" hangingPunct="1">
              <a:defRPr kumimoji="1" sz="1900" kern="1200">
                <a:solidFill>
                  <a:schemeClr val="dk1"/>
                </a:solidFill>
                <a:latin typeface="+mn-lt"/>
                <a:ea typeface="+mn-ea"/>
                <a:cs typeface="+mn-cs"/>
              </a:defRPr>
            </a:lvl3pPr>
            <a:lvl4pPr marL="1436551" algn="l" defTabSz="957700" rtl="0" eaLnBrk="1" latinLnBrk="0" hangingPunct="1">
              <a:defRPr kumimoji="1" sz="1900" kern="1200">
                <a:solidFill>
                  <a:schemeClr val="dk1"/>
                </a:solidFill>
                <a:latin typeface="+mn-lt"/>
                <a:ea typeface="+mn-ea"/>
                <a:cs typeface="+mn-cs"/>
              </a:defRPr>
            </a:lvl4pPr>
            <a:lvl5pPr marL="1915402" algn="l" defTabSz="957700" rtl="0" eaLnBrk="1" latinLnBrk="0" hangingPunct="1">
              <a:defRPr kumimoji="1" sz="1900" kern="1200">
                <a:solidFill>
                  <a:schemeClr val="dk1"/>
                </a:solidFill>
                <a:latin typeface="+mn-lt"/>
                <a:ea typeface="+mn-ea"/>
                <a:cs typeface="+mn-cs"/>
              </a:defRPr>
            </a:lvl5pPr>
            <a:lvl6pPr marL="2394252" algn="l" defTabSz="957700" rtl="0" eaLnBrk="1" latinLnBrk="0" hangingPunct="1">
              <a:defRPr kumimoji="1" sz="1900" kern="1200">
                <a:solidFill>
                  <a:schemeClr val="dk1"/>
                </a:solidFill>
                <a:latin typeface="+mn-lt"/>
                <a:ea typeface="+mn-ea"/>
                <a:cs typeface="+mn-cs"/>
              </a:defRPr>
            </a:lvl6pPr>
            <a:lvl7pPr marL="2873102" algn="l" defTabSz="957700" rtl="0" eaLnBrk="1" latinLnBrk="0" hangingPunct="1">
              <a:defRPr kumimoji="1" sz="1900" kern="1200">
                <a:solidFill>
                  <a:schemeClr val="dk1"/>
                </a:solidFill>
                <a:latin typeface="+mn-lt"/>
                <a:ea typeface="+mn-ea"/>
                <a:cs typeface="+mn-cs"/>
              </a:defRPr>
            </a:lvl7pPr>
            <a:lvl8pPr marL="3351952" algn="l" defTabSz="957700" rtl="0" eaLnBrk="1" latinLnBrk="0" hangingPunct="1">
              <a:defRPr kumimoji="1" sz="1900" kern="1200">
                <a:solidFill>
                  <a:schemeClr val="dk1"/>
                </a:solidFill>
                <a:latin typeface="+mn-lt"/>
                <a:ea typeface="+mn-ea"/>
                <a:cs typeface="+mn-cs"/>
              </a:defRPr>
            </a:lvl8pPr>
            <a:lvl9pPr marL="3830803" algn="l" defTabSz="957700" rtl="0" eaLnBrk="1" latinLnBrk="0" hangingPunct="1">
              <a:defRPr kumimoji="1" sz="1900" kern="1200">
                <a:solidFill>
                  <a:schemeClr val="dk1"/>
                </a:solidFill>
                <a:latin typeface="+mn-lt"/>
                <a:ea typeface="+mn-ea"/>
                <a:cs typeface="+mn-cs"/>
              </a:defRPr>
            </a:lvl9pPr>
          </a:lstStyle>
          <a:p>
            <a:pPr marL="266700" indent="-266700"/>
            <a:r>
              <a:rPr kumimoji="1" lang="ja-JP" altLang="en-US" sz="1400" dirty="0" smtClean="0"/>
              <a:t>＊．健都</a:t>
            </a:r>
            <a:endParaRPr kumimoji="1" lang="ja-JP" altLang="en-US" sz="1400" dirty="0"/>
          </a:p>
        </p:txBody>
      </p:sp>
      <p:sp>
        <p:nvSpPr>
          <p:cNvPr id="52" name="スライド番号プレースホルダー 2"/>
          <p:cNvSpPr>
            <a:spLocks noGrp="1"/>
          </p:cNvSpPr>
          <p:nvPr>
            <p:ph type="sldNum" sz="quarter" idx="12"/>
          </p:nvPr>
        </p:nvSpPr>
        <p:spPr bwMode="auto">
          <a:xfrm>
            <a:off x="8777288"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39</a:t>
            </a:fld>
            <a:endParaRPr lang="en-US" altLang="ja-JP">
              <a:solidFill>
                <a:srgbClr val="898989"/>
              </a:solidFill>
            </a:endParaRPr>
          </a:p>
        </p:txBody>
      </p:sp>
      <p:sp>
        <p:nvSpPr>
          <p:cNvPr id="53" name="円/楕円 52"/>
          <p:cNvSpPr/>
          <p:nvPr/>
        </p:nvSpPr>
        <p:spPr>
          <a:xfrm>
            <a:off x="827584" y="3627757"/>
            <a:ext cx="295803" cy="238749"/>
          </a:xfrm>
          <a:prstGeom prst="ellipse">
            <a:avLst/>
          </a:prstGeom>
          <a:no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defPPr>
              <a:defRPr lang="ja-JP"/>
            </a:defPPr>
            <a:lvl1pPr marL="0" algn="l" defTabSz="957700" rtl="0" eaLnBrk="1" latinLnBrk="0" hangingPunct="1">
              <a:defRPr kumimoji="1" sz="1900" kern="1200">
                <a:solidFill>
                  <a:schemeClr val="dk1"/>
                </a:solidFill>
                <a:latin typeface="+mn-lt"/>
                <a:ea typeface="+mn-ea"/>
                <a:cs typeface="+mn-cs"/>
              </a:defRPr>
            </a:lvl1pPr>
            <a:lvl2pPr marL="478850" algn="l" defTabSz="957700" rtl="0" eaLnBrk="1" latinLnBrk="0" hangingPunct="1">
              <a:defRPr kumimoji="1" sz="1900" kern="1200">
                <a:solidFill>
                  <a:schemeClr val="dk1"/>
                </a:solidFill>
                <a:latin typeface="+mn-lt"/>
                <a:ea typeface="+mn-ea"/>
                <a:cs typeface="+mn-cs"/>
              </a:defRPr>
            </a:lvl2pPr>
            <a:lvl3pPr marL="957700" algn="l" defTabSz="957700" rtl="0" eaLnBrk="1" latinLnBrk="0" hangingPunct="1">
              <a:defRPr kumimoji="1" sz="1900" kern="1200">
                <a:solidFill>
                  <a:schemeClr val="dk1"/>
                </a:solidFill>
                <a:latin typeface="+mn-lt"/>
                <a:ea typeface="+mn-ea"/>
                <a:cs typeface="+mn-cs"/>
              </a:defRPr>
            </a:lvl3pPr>
            <a:lvl4pPr marL="1436551" algn="l" defTabSz="957700" rtl="0" eaLnBrk="1" latinLnBrk="0" hangingPunct="1">
              <a:defRPr kumimoji="1" sz="1900" kern="1200">
                <a:solidFill>
                  <a:schemeClr val="dk1"/>
                </a:solidFill>
                <a:latin typeface="+mn-lt"/>
                <a:ea typeface="+mn-ea"/>
                <a:cs typeface="+mn-cs"/>
              </a:defRPr>
            </a:lvl4pPr>
            <a:lvl5pPr marL="1915402" algn="l" defTabSz="957700" rtl="0" eaLnBrk="1" latinLnBrk="0" hangingPunct="1">
              <a:defRPr kumimoji="1" sz="1900" kern="1200">
                <a:solidFill>
                  <a:schemeClr val="dk1"/>
                </a:solidFill>
                <a:latin typeface="+mn-lt"/>
                <a:ea typeface="+mn-ea"/>
                <a:cs typeface="+mn-cs"/>
              </a:defRPr>
            </a:lvl5pPr>
            <a:lvl6pPr marL="2394252" algn="l" defTabSz="957700" rtl="0" eaLnBrk="1" latinLnBrk="0" hangingPunct="1">
              <a:defRPr kumimoji="1" sz="1900" kern="1200">
                <a:solidFill>
                  <a:schemeClr val="dk1"/>
                </a:solidFill>
                <a:latin typeface="+mn-lt"/>
                <a:ea typeface="+mn-ea"/>
                <a:cs typeface="+mn-cs"/>
              </a:defRPr>
            </a:lvl6pPr>
            <a:lvl7pPr marL="2873102" algn="l" defTabSz="957700" rtl="0" eaLnBrk="1" latinLnBrk="0" hangingPunct="1">
              <a:defRPr kumimoji="1" sz="1900" kern="1200">
                <a:solidFill>
                  <a:schemeClr val="dk1"/>
                </a:solidFill>
                <a:latin typeface="+mn-lt"/>
                <a:ea typeface="+mn-ea"/>
                <a:cs typeface="+mn-cs"/>
              </a:defRPr>
            </a:lvl7pPr>
            <a:lvl8pPr marL="3351952" algn="l" defTabSz="957700" rtl="0" eaLnBrk="1" latinLnBrk="0" hangingPunct="1">
              <a:defRPr kumimoji="1" sz="1900" kern="1200">
                <a:solidFill>
                  <a:schemeClr val="dk1"/>
                </a:solidFill>
                <a:latin typeface="+mn-lt"/>
                <a:ea typeface="+mn-ea"/>
                <a:cs typeface="+mn-cs"/>
              </a:defRPr>
            </a:lvl8pPr>
            <a:lvl9pPr marL="3830803" algn="l" defTabSz="957700" rtl="0" eaLnBrk="1" latinLnBrk="0" hangingPunct="1">
              <a:defRPr kumimoji="1" sz="1900" kern="1200">
                <a:solidFill>
                  <a:schemeClr val="dk1"/>
                </a:solidFill>
                <a:latin typeface="+mn-lt"/>
                <a:ea typeface="+mn-ea"/>
                <a:cs typeface="+mn-cs"/>
              </a:defRPr>
            </a:lvl9pPr>
          </a:lstStyle>
          <a:p>
            <a:pPr algn="ctr"/>
            <a:endParaRPr kumimoji="1" lang="ja-JP" altLang="en-US" dirty="0"/>
          </a:p>
        </p:txBody>
      </p:sp>
      <p:sp>
        <p:nvSpPr>
          <p:cNvPr id="54" name="線吹き出し 1 53"/>
          <p:cNvSpPr/>
          <p:nvPr/>
        </p:nvSpPr>
        <p:spPr>
          <a:xfrm>
            <a:off x="2178955" y="4520440"/>
            <a:ext cx="1801635" cy="232480"/>
          </a:xfrm>
          <a:prstGeom prst="callout1">
            <a:avLst>
              <a:gd name="adj1" fmla="val -4456"/>
              <a:gd name="adj2" fmla="val 507"/>
              <a:gd name="adj3" fmla="val -305672"/>
              <a:gd name="adj4" fmla="val -61036"/>
            </a:avLst>
          </a:prstGeom>
          <a:solidFill>
            <a:schemeClr val="bg1">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lIns="36000" rIns="36000" rtlCol="0" anchor="ctr"/>
          <a:lstStyle>
            <a:defPPr>
              <a:defRPr lang="ja-JP"/>
            </a:defPPr>
            <a:lvl1pPr marL="0" algn="l" defTabSz="957700" rtl="0" eaLnBrk="1" latinLnBrk="0" hangingPunct="1">
              <a:defRPr kumimoji="1" sz="1900" kern="1200">
                <a:solidFill>
                  <a:schemeClr val="dk1"/>
                </a:solidFill>
                <a:latin typeface="+mn-lt"/>
                <a:ea typeface="+mn-ea"/>
                <a:cs typeface="+mn-cs"/>
              </a:defRPr>
            </a:lvl1pPr>
            <a:lvl2pPr marL="478850" algn="l" defTabSz="957700" rtl="0" eaLnBrk="1" latinLnBrk="0" hangingPunct="1">
              <a:defRPr kumimoji="1" sz="1900" kern="1200">
                <a:solidFill>
                  <a:schemeClr val="dk1"/>
                </a:solidFill>
                <a:latin typeface="+mn-lt"/>
                <a:ea typeface="+mn-ea"/>
                <a:cs typeface="+mn-cs"/>
              </a:defRPr>
            </a:lvl2pPr>
            <a:lvl3pPr marL="957700" algn="l" defTabSz="957700" rtl="0" eaLnBrk="1" latinLnBrk="0" hangingPunct="1">
              <a:defRPr kumimoji="1" sz="1900" kern="1200">
                <a:solidFill>
                  <a:schemeClr val="dk1"/>
                </a:solidFill>
                <a:latin typeface="+mn-lt"/>
                <a:ea typeface="+mn-ea"/>
                <a:cs typeface="+mn-cs"/>
              </a:defRPr>
            </a:lvl3pPr>
            <a:lvl4pPr marL="1436551" algn="l" defTabSz="957700" rtl="0" eaLnBrk="1" latinLnBrk="0" hangingPunct="1">
              <a:defRPr kumimoji="1" sz="1900" kern="1200">
                <a:solidFill>
                  <a:schemeClr val="dk1"/>
                </a:solidFill>
                <a:latin typeface="+mn-lt"/>
                <a:ea typeface="+mn-ea"/>
                <a:cs typeface="+mn-cs"/>
              </a:defRPr>
            </a:lvl4pPr>
            <a:lvl5pPr marL="1915402" algn="l" defTabSz="957700" rtl="0" eaLnBrk="1" latinLnBrk="0" hangingPunct="1">
              <a:defRPr kumimoji="1" sz="1900" kern="1200">
                <a:solidFill>
                  <a:schemeClr val="dk1"/>
                </a:solidFill>
                <a:latin typeface="+mn-lt"/>
                <a:ea typeface="+mn-ea"/>
                <a:cs typeface="+mn-cs"/>
              </a:defRPr>
            </a:lvl5pPr>
            <a:lvl6pPr marL="2394252" algn="l" defTabSz="957700" rtl="0" eaLnBrk="1" latinLnBrk="0" hangingPunct="1">
              <a:defRPr kumimoji="1" sz="1900" kern="1200">
                <a:solidFill>
                  <a:schemeClr val="dk1"/>
                </a:solidFill>
                <a:latin typeface="+mn-lt"/>
                <a:ea typeface="+mn-ea"/>
                <a:cs typeface="+mn-cs"/>
              </a:defRPr>
            </a:lvl6pPr>
            <a:lvl7pPr marL="2873102" algn="l" defTabSz="957700" rtl="0" eaLnBrk="1" latinLnBrk="0" hangingPunct="1">
              <a:defRPr kumimoji="1" sz="1900" kern="1200">
                <a:solidFill>
                  <a:schemeClr val="dk1"/>
                </a:solidFill>
                <a:latin typeface="+mn-lt"/>
                <a:ea typeface="+mn-ea"/>
                <a:cs typeface="+mn-cs"/>
              </a:defRPr>
            </a:lvl7pPr>
            <a:lvl8pPr marL="3351952" algn="l" defTabSz="957700" rtl="0" eaLnBrk="1" latinLnBrk="0" hangingPunct="1">
              <a:defRPr kumimoji="1" sz="1900" kern="1200">
                <a:solidFill>
                  <a:schemeClr val="dk1"/>
                </a:solidFill>
                <a:latin typeface="+mn-lt"/>
                <a:ea typeface="+mn-ea"/>
                <a:cs typeface="+mn-cs"/>
              </a:defRPr>
            </a:lvl8pPr>
            <a:lvl9pPr marL="3830803" algn="l" defTabSz="957700" rtl="0" eaLnBrk="1" latinLnBrk="0" hangingPunct="1">
              <a:defRPr kumimoji="1" sz="1900" kern="1200">
                <a:solidFill>
                  <a:schemeClr val="dk1"/>
                </a:solidFill>
                <a:latin typeface="+mn-lt"/>
                <a:ea typeface="+mn-ea"/>
                <a:cs typeface="+mn-cs"/>
              </a:defRPr>
            </a:lvl9pPr>
          </a:lstStyle>
          <a:p>
            <a:pPr marL="266700" indent="-266700"/>
            <a:r>
              <a:rPr kumimoji="1" lang="ja-JP" altLang="en-US" sz="1400" dirty="0" smtClean="0"/>
              <a:t>＊．</a:t>
            </a:r>
            <a:r>
              <a:rPr lang="ja-JP" altLang="ja-JP" sz="1400" dirty="0"/>
              <a:t>大型蓄電池試験・評価施設</a:t>
            </a:r>
            <a:endParaRPr kumimoji="1" lang="ja-JP" altLang="en-US" sz="1400" dirty="0"/>
          </a:p>
        </p:txBody>
      </p:sp>
      <p:sp>
        <p:nvSpPr>
          <p:cNvPr id="55" name="円/楕円 54"/>
          <p:cNvSpPr/>
          <p:nvPr/>
        </p:nvSpPr>
        <p:spPr>
          <a:xfrm>
            <a:off x="2131119" y="3587275"/>
            <a:ext cx="295803" cy="238749"/>
          </a:xfrm>
          <a:prstGeom prst="ellipse">
            <a:avLst/>
          </a:prstGeom>
          <a:no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defPPr>
              <a:defRPr lang="ja-JP"/>
            </a:defPPr>
            <a:lvl1pPr marL="0" algn="l" defTabSz="957700" rtl="0" eaLnBrk="1" latinLnBrk="0" hangingPunct="1">
              <a:defRPr kumimoji="1" sz="1900" kern="1200">
                <a:solidFill>
                  <a:schemeClr val="dk1"/>
                </a:solidFill>
                <a:latin typeface="+mn-lt"/>
                <a:ea typeface="+mn-ea"/>
                <a:cs typeface="+mn-cs"/>
              </a:defRPr>
            </a:lvl1pPr>
            <a:lvl2pPr marL="478850" algn="l" defTabSz="957700" rtl="0" eaLnBrk="1" latinLnBrk="0" hangingPunct="1">
              <a:defRPr kumimoji="1" sz="1900" kern="1200">
                <a:solidFill>
                  <a:schemeClr val="dk1"/>
                </a:solidFill>
                <a:latin typeface="+mn-lt"/>
                <a:ea typeface="+mn-ea"/>
                <a:cs typeface="+mn-cs"/>
              </a:defRPr>
            </a:lvl2pPr>
            <a:lvl3pPr marL="957700" algn="l" defTabSz="957700" rtl="0" eaLnBrk="1" latinLnBrk="0" hangingPunct="1">
              <a:defRPr kumimoji="1" sz="1900" kern="1200">
                <a:solidFill>
                  <a:schemeClr val="dk1"/>
                </a:solidFill>
                <a:latin typeface="+mn-lt"/>
                <a:ea typeface="+mn-ea"/>
                <a:cs typeface="+mn-cs"/>
              </a:defRPr>
            </a:lvl3pPr>
            <a:lvl4pPr marL="1436551" algn="l" defTabSz="957700" rtl="0" eaLnBrk="1" latinLnBrk="0" hangingPunct="1">
              <a:defRPr kumimoji="1" sz="1900" kern="1200">
                <a:solidFill>
                  <a:schemeClr val="dk1"/>
                </a:solidFill>
                <a:latin typeface="+mn-lt"/>
                <a:ea typeface="+mn-ea"/>
                <a:cs typeface="+mn-cs"/>
              </a:defRPr>
            </a:lvl4pPr>
            <a:lvl5pPr marL="1915402" algn="l" defTabSz="957700" rtl="0" eaLnBrk="1" latinLnBrk="0" hangingPunct="1">
              <a:defRPr kumimoji="1" sz="1900" kern="1200">
                <a:solidFill>
                  <a:schemeClr val="dk1"/>
                </a:solidFill>
                <a:latin typeface="+mn-lt"/>
                <a:ea typeface="+mn-ea"/>
                <a:cs typeface="+mn-cs"/>
              </a:defRPr>
            </a:lvl5pPr>
            <a:lvl6pPr marL="2394252" algn="l" defTabSz="957700" rtl="0" eaLnBrk="1" latinLnBrk="0" hangingPunct="1">
              <a:defRPr kumimoji="1" sz="1900" kern="1200">
                <a:solidFill>
                  <a:schemeClr val="dk1"/>
                </a:solidFill>
                <a:latin typeface="+mn-lt"/>
                <a:ea typeface="+mn-ea"/>
                <a:cs typeface="+mn-cs"/>
              </a:defRPr>
            </a:lvl6pPr>
            <a:lvl7pPr marL="2873102" algn="l" defTabSz="957700" rtl="0" eaLnBrk="1" latinLnBrk="0" hangingPunct="1">
              <a:defRPr kumimoji="1" sz="1900" kern="1200">
                <a:solidFill>
                  <a:schemeClr val="dk1"/>
                </a:solidFill>
                <a:latin typeface="+mn-lt"/>
                <a:ea typeface="+mn-ea"/>
                <a:cs typeface="+mn-cs"/>
              </a:defRPr>
            </a:lvl7pPr>
            <a:lvl8pPr marL="3351952" algn="l" defTabSz="957700" rtl="0" eaLnBrk="1" latinLnBrk="0" hangingPunct="1">
              <a:defRPr kumimoji="1" sz="1900" kern="1200">
                <a:solidFill>
                  <a:schemeClr val="dk1"/>
                </a:solidFill>
                <a:latin typeface="+mn-lt"/>
                <a:ea typeface="+mn-ea"/>
                <a:cs typeface="+mn-cs"/>
              </a:defRPr>
            </a:lvl8pPr>
            <a:lvl9pPr marL="3830803" algn="l" defTabSz="957700" rtl="0" eaLnBrk="1" latinLnBrk="0" hangingPunct="1">
              <a:defRPr kumimoji="1" sz="1900" kern="1200">
                <a:solidFill>
                  <a:schemeClr val="dk1"/>
                </a:solidFill>
                <a:latin typeface="+mn-lt"/>
                <a:ea typeface="+mn-ea"/>
                <a:cs typeface="+mn-cs"/>
              </a:defRPr>
            </a:lvl9pPr>
          </a:lstStyle>
          <a:p>
            <a:pPr algn="ctr"/>
            <a:endParaRPr kumimoji="1" lang="ja-JP" altLang="en-US" dirty="0"/>
          </a:p>
        </p:txBody>
      </p:sp>
      <p:sp>
        <p:nvSpPr>
          <p:cNvPr id="57" name="線吹き出し 1 56"/>
          <p:cNvSpPr/>
          <p:nvPr/>
        </p:nvSpPr>
        <p:spPr>
          <a:xfrm>
            <a:off x="3265805" y="2809289"/>
            <a:ext cx="1465574" cy="232480"/>
          </a:xfrm>
          <a:prstGeom prst="callout1">
            <a:avLst>
              <a:gd name="adj1" fmla="val 61868"/>
              <a:gd name="adj2" fmla="val -1126"/>
              <a:gd name="adj3" fmla="val 327294"/>
              <a:gd name="adj4" fmla="val -64167"/>
            </a:avLst>
          </a:prstGeom>
          <a:solidFill>
            <a:schemeClr val="bg1">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lIns="36000" rIns="36000" rtlCol="0" anchor="ctr"/>
          <a:lstStyle>
            <a:defPPr>
              <a:defRPr lang="ja-JP"/>
            </a:defPPr>
            <a:lvl1pPr marL="0" algn="l" defTabSz="957700" rtl="0" eaLnBrk="1" latinLnBrk="0" hangingPunct="1">
              <a:defRPr kumimoji="1" sz="1900" kern="1200">
                <a:solidFill>
                  <a:schemeClr val="dk1"/>
                </a:solidFill>
                <a:latin typeface="+mn-lt"/>
                <a:ea typeface="+mn-ea"/>
                <a:cs typeface="+mn-cs"/>
              </a:defRPr>
            </a:lvl1pPr>
            <a:lvl2pPr marL="478850" algn="l" defTabSz="957700" rtl="0" eaLnBrk="1" latinLnBrk="0" hangingPunct="1">
              <a:defRPr kumimoji="1" sz="1900" kern="1200">
                <a:solidFill>
                  <a:schemeClr val="dk1"/>
                </a:solidFill>
                <a:latin typeface="+mn-lt"/>
                <a:ea typeface="+mn-ea"/>
                <a:cs typeface="+mn-cs"/>
              </a:defRPr>
            </a:lvl2pPr>
            <a:lvl3pPr marL="957700" algn="l" defTabSz="957700" rtl="0" eaLnBrk="1" latinLnBrk="0" hangingPunct="1">
              <a:defRPr kumimoji="1" sz="1900" kern="1200">
                <a:solidFill>
                  <a:schemeClr val="dk1"/>
                </a:solidFill>
                <a:latin typeface="+mn-lt"/>
                <a:ea typeface="+mn-ea"/>
                <a:cs typeface="+mn-cs"/>
              </a:defRPr>
            </a:lvl3pPr>
            <a:lvl4pPr marL="1436551" algn="l" defTabSz="957700" rtl="0" eaLnBrk="1" latinLnBrk="0" hangingPunct="1">
              <a:defRPr kumimoji="1" sz="1900" kern="1200">
                <a:solidFill>
                  <a:schemeClr val="dk1"/>
                </a:solidFill>
                <a:latin typeface="+mn-lt"/>
                <a:ea typeface="+mn-ea"/>
                <a:cs typeface="+mn-cs"/>
              </a:defRPr>
            </a:lvl4pPr>
            <a:lvl5pPr marL="1915402" algn="l" defTabSz="957700" rtl="0" eaLnBrk="1" latinLnBrk="0" hangingPunct="1">
              <a:defRPr kumimoji="1" sz="1900" kern="1200">
                <a:solidFill>
                  <a:schemeClr val="dk1"/>
                </a:solidFill>
                <a:latin typeface="+mn-lt"/>
                <a:ea typeface="+mn-ea"/>
                <a:cs typeface="+mn-cs"/>
              </a:defRPr>
            </a:lvl5pPr>
            <a:lvl6pPr marL="2394252" algn="l" defTabSz="957700" rtl="0" eaLnBrk="1" latinLnBrk="0" hangingPunct="1">
              <a:defRPr kumimoji="1" sz="1900" kern="1200">
                <a:solidFill>
                  <a:schemeClr val="dk1"/>
                </a:solidFill>
                <a:latin typeface="+mn-lt"/>
                <a:ea typeface="+mn-ea"/>
                <a:cs typeface="+mn-cs"/>
              </a:defRPr>
            </a:lvl6pPr>
            <a:lvl7pPr marL="2873102" algn="l" defTabSz="957700" rtl="0" eaLnBrk="1" latinLnBrk="0" hangingPunct="1">
              <a:defRPr kumimoji="1" sz="1900" kern="1200">
                <a:solidFill>
                  <a:schemeClr val="dk1"/>
                </a:solidFill>
                <a:latin typeface="+mn-lt"/>
                <a:ea typeface="+mn-ea"/>
                <a:cs typeface="+mn-cs"/>
              </a:defRPr>
            </a:lvl7pPr>
            <a:lvl8pPr marL="3351952" algn="l" defTabSz="957700" rtl="0" eaLnBrk="1" latinLnBrk="0" hangingPunct="1">
              <a:defRPr kumimoji="1" sz="1900" kern="1200">
                <a:solidFill>
                  <a:schemeClr val="dk1"/>
                </a:solidFill>
                <a:latin typeface="+mn-lt"/>
                <a:ea typeface="+mn-ea"/>
                <a:cs typeface="+mn-cs"/>
              </a:defRPr>
            </a:lvl8pPr>
            <a:lvl9pPr marL="3830803" algn="l" defTabSz="957700" rtl="0" eaLnBrk="1" latinLnBrk="0" hangingPunct="1">
              <a:defRPr kumimoji="1" sz="1900" kern="1200">
                <a:solidFill>
                  <a:schemeClr val="dk1"/>
                </a:solidFill>
                <a:latin typeface="+mn-lt"/>
                <a:ea typeface="+mn-ea"/>
                <a:cs typeface="+mn-cs"/>
              </a:defRPr>
            </a:lvl9pPr>
          </a:lstStyle>
          <a:p>
            <a:pPr marL="266700" indent="-266700"/>
            <a:r>
              <a:rPr kumimoji="1" lang="ja-JP" altLang="en-US" sz="1400" dirty="0" smtClean="0"/>
              <a:t>＊．あい</a:t>
            </a:r>
            <a:r>
              <a:rPr kumimoji="1" lang="ja-JP" altLang="en-US" sz="1400" dirty="0" err="1" smtClean="0"/>
              <a:t>りん</a:t>
            </a:r>
            <a:r>
              <a:rPr kumimoji="1" lang="ja-JP" altLang="en-US" sz="1400" dirty="0" smtClean="0"/>
              <a:t>地域</a:t>
            </a:r>
            <a:endParaRPr kumimoji="1" lang="ja-JP" altLang="en-US" sz="1400" dirty="0"/>
          </a:p>
        </p:txBody>
      </p:sp>
    </p:spTree>
    <p:extLst>
      <p:ext uri="{BB962C8B-B14F-4D97-AF65-F5344CB8AC3E}">
        <p14:creationId xmlns:p14="http://schemas.microsoft.com/office/powerpoint/2010/main" val="232291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anot\AppData\Local\Microsoft\Windows\Temporary Internet Files\Content.Outlook\H0TEW8D9\2015handbook_gyoseimap_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22164" y="1075537"/>
            <a:ext cx="4131961" cy="586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表 4"/>
          <p:cNvGraphicFramePr>
            <a:graphicFrameLocks noGrp="1"/>
          </p:cNvGraphicFramePr>
          <p:nvPr>
            <p:extLst>
              <p:ext uri="{D42A27DB-BD31-4B8C-83A1-F6EECF244321}">
                <p14:modId xmlns:p14="http://schemas.microsoft.com/office/powerpoint/2010/main" val="360349869"/>
              </p:ext>
            </p:extLst>
          </p:nvPr>
        </p:nvGraphicFramePr>
        <p:xfrm>
          <a:off x="227987" y="1564486"/>
          <a:ext cx="4992085" cy="3088650"/>
        </p:xfrm>
        <a:graphic>
          <a:graphicData uri="http://schemas.openxmlformats.org/drawingml/2006/table">
            <a:tbl>
              <a:tblPr>
                <a:tableStyleId>{5940675A-B579-460E-94D1-54222C63F5DA}</a:tableStyleId>
              </a:tblPr>
              <a:tblGrid>
                <a:gridCol w="587715"/>
                <a:gridCol w="587715"/>
                <a:gridCol w="587715"/>
                <a:gridCol w="629278"/>
                <a:gridCol w="711828"/>
                <a:gridCol w="629278"/>
                <a:gridCol w="629278"/>
                <a:gridCol w="629278"/>
              </a:tblGrid>
              <a:tr h="168096">
                <a:tc>
                  <a:txBody>
                    <a:bodyPr/>
                    <a:lstStyle/>
                    <a:p>
                      <a:pPr algn="ctr"/>
                      <a:r>
                        <a:rPr lang="ja-JP" altLang="en-US" sz="1100" b="1" u="none" dirty="0">
                          <a:solidFill>
                            <a:schemeClr val="bg1"/>
                          </a:solidFill>
                          <a:effectLst/>
                          <a:latin typeface="Meiryo UI" pitchFamily="50" charset="-128"/>
                          <a:ea typeface="Meiryo UI" pitchFamily="50" charset="-128"/>
                          <a:cs typeface="Meiryo UI" pitchFamily="50" charset="-128"/>
                        </a:rPr>
                        <a:t>大阪市</a:t>
                      </a:r>
                    </a:p>
                  </a:txBody>
                  <a:tcPr marL="47145" marR="47145" marT="23573" marB="23573" anchor="ctr">
                    <a:solidFill>
                      <a:schemeClr val="tx1">
                        <a:lumMod val="75000"/>
                        <a:lumOff val="25000"/>
                      </a:schemeClr>
                    </a:solidFill>
                  </a:tcPr>
                </a:tc>
                <a:tc>
                  <a:txBody>
                    <a:bodyPr/>
                    <a:lstStyle/>
                    <a:p>
                      <a:pPr algn="ctr"/>
                      <a:r>
                        <a:rPr lang="ja-JP" altLang="en-US" sz="1100" b="1" u="none" strike="noStrike" dirty="0">
                          <a:solidFill>
                            <a:schemeClr val="bg1"/>
                          </a:solidFill>
                          <a:effectLst/>
                          <a:latin typeface="Meiryo UI" pitchFamily="50" charset="-128"/>
                          <a:ea typeface="Meiryo UI" pitchFamily="50" charset="-128"/>
                          <a:cs typeface="Meiryo UI" pitchFamily="50" charset="-128"/>
                        </a:rPr>
                        <a:t>豊能</a:t>
                      </a:r>
                      <a:endParaRPr lang="ja-JP" altLang="en-US" sz="1100" b="1" u="none" dirty="0">
                        <a:solidFill>
                          <a:schemeClr val="bg1"/>
                        </a:solidFill>
                        <a:effectLst/>
                        <a:latin typeface="Meiryo UI" pitchFamily="50" charset="-128"/>
                        <a:ea typeface="Meiryo UI" pitchFamily="50" charset="-128"/>
                        <a:cs typeface="Meiryo UI" pitchFamily="50" charset="-128"/>
                      </a:endParaRPr>
                    </a:p>
                  </a:txBody>
                  <a:tcPr marL="47145" marR="47145" marT="23573" marB="23573" anchor="ctr">
                    <a:solidFill>
                      <a:schemeClr val="tx1">
                        <a:lumMod val="75000"/>
                        <a:lumOff val="25000"/>
                      </a:schemeClr>
                    </a:solidFill>
                  </a:tcPr>
                </a:tc>
                <a:tc>
                  <a:txBody>
                    <a:bodyPr/>
                    <a:lstStyle/>
                    <a:p>
                      <a:pPr algn="ctr"/>
                      <a:r>
                        <a:rPr lang="ja-JP" altLang="en-US" sz="1100" b="1" u="none" strike="noStrike" dirty="0">
                          <a:solidFill>
                            <a:schemeClr val="bg1"/>
                          </a:solidFill>
                          <a:effectLst/>
                          <a:latin typeface="Meiryo UI" pitchFamily="50" charset="-128"/>
                          <a:ea typeface="Meiryo UI" pitchFamily="50" charset="-128"/>
                          <a:cs typeface="Meiryo UI" pitchFamily="50" charset="-128"/>
                        </a:rPr>
                        <a:t>三島</a:t>
                      </a:r>
                      <a:endParaRPr lang="ja-JP" altLang="en-US" sz="1100" b="1" u="none" dirty="0">
                        <a:solidFill>
                          <a:schemeClr val="bg1"/>
                        </a:solidFill>
                        <a:effectLst/>
                        <a:latin typeface="Meiryo UI" pitchFamily="50" charset="-128"/>
                        <a:ea typeface="Meiryo UI" pitchFamily="50" charset="-128"/>
                        <a:cs typeface="Meiryo UI" pitchFamily="50" charset="-128"/>
                      </a:endParaRPr>
                    </a:p>
                  </a:txBody>
                  <a:tcPr marL="47145" marR="47145" marT="23573" marB="23573" anchor="ctr">
                    <a:solidFill>
                      <a:schemeClr val="tx1">
                        <a:lumMod val="75000"/>
                        <a:lumOff val="25000"/>
                      </a:schemeClr>
                    </a:solidFill>
                  </a:tcPr>
                </a:tc>
                <a:tc>
                  <a:txBody>
                    <a:bodyPr/>
                    <a:lstStyle/>
                    <a:p>
                      <a:pPr algn="ctr"/>
                      <a:r>
                        <a:rPr lang="ja-JP" altLang="en-US" sz="1100" b="1" u="none" dirty="0" smtClean="0">
                          <a:solidFill>
                            <a:schemeClr val="bg1"/>
                          </a:solidFill>
                          <a:effectLst/>
                          <a:latin typeface="Meiryo UI" pitchFamily="50" charset="-128"/>
                          <a:ea typeface="Meiryo UI" pitchFamily="50" charset="-128"/>
                          <a:cs typeface="Meiryo UI" pitchFamily="50" charset="-128"/>
                        </a:rPr>
                        <a:t>北河内</a:t>
                      </a:r>
                      <a:endParaRPr lang="ja-JP" altLang="en-US" sz="1100" b="1" u="none" dirty="0">
                        <a:solidFill>
                          <a:schemeClr val="bg1"/>
                        </a:solidFill>
                        <a:effectLst/>
                        <a:latin typeface="Meiryo UI" pitchFamily="50" charset="-128"/>
                        <a:ea typeface="Meiryo UI" pitchFamily="50" charset="-128"/>
                        <a:cs typeface="Meiryo UI" pitchFamily="50" charset="-128"/>
                      </a:endParaRPr>
                    </a:p>
                  </a:txBody>
                  <a:tcPr marL="47145" marR="47145" marT="23573" marB="23573" anchor="ctr">
                    <a:solidFill>
                      <a:schemeClr val="tx1">
                        <a:lumMod val="75000"/>
                        <a:lumOff val="25000"/>
                      </a:schemeClr>
                    </a:solidFill>
                  </a:tcPr>
                </a:tc>
                <a:tc>
                  <a:txBody>
                    <a:bodyPr/>
                    <a:lstStyle/>
                    <a:p>
                      <a:pPr algn="ctr"/>
                      <a:r>
                        <a:rPr lang="ja-JP" altLang="en-US" sz="1100" b="1" u="none" strike="noStrike" dirty="0" smtClean="0">
                          <a:solidFill>
                            <a:schemeClr val="bg1"/>
                          </a:solidFill>
                          <a:effectLst/>
                          <a:latin typeface="Meiryo UI" pitchFamily="50" charset="-128"/>
                          <a:ea typeface="Meiryo UI" pitchFamily="50" charset="-128"/>
                          <a:cs typeface="Meiryo UI" pitchFamily="50" charset="-128"/>
                        </a:rPr>
                        <a:t>中河内</a:t>
                      </a:r>
                      <a:endParaRPr lang="ja-JP" altLang="en-US" sz="1100" b="1" u="none" dirty="0">
                        <a:solidFill>
                          <a:schemeClr val="bg1"/>
                        </a:solidFill>
                        <a:effectLst/>
                        <a:latin typeface="Meiryo UI" pitchFamily="50" charset="-128"/>
                        <a:ea typeface="Meiryo UI" pitchFamily="50" charset="-128"/>
                        <a:cs typeface="Meiryo UI" pitchFamily="50" charset="-128"/>
                      </a:endParaRPr>
                    </a:p>
                  </a:txBody>
                  <a:tcPr marL="47145" marR="47145" marT="23573" marB="23573" anchor="ctr">
                    <a:solidFill>
                      <a:schemeClr val="tx1">
                        <a:lumMod val="75000"/>
                        <a:lumOff val="25000"/>
                      </a:schemeClr>
                    </a:solidFill>
                  </a:tcPr>
                </a:tc>
                <a:tc>
                  <a:txBody>
                    <a:bodyPr/>
                    <a:lstStyle/>
                    <a:p>
                      <a:pPr algn="ctr"/>
                      <a:r>
                        <a:rPr lang="ja-JP" altLang="en-US" sz="1100" b="1" u="none" strike="noStrike" dirty="0" smtClean="0">
                          <a:solidFill>
                            <a:schemeClr val="bg1"/>
                          </a:solidFill>
                          <a:effectLst/>
                          <a:latin typeface="Meiryo UI" pitchFamily="50" charset="-128"/>
                          <a:ea typeface="Meiryo UI" pitchFamily="50" charset="-128"/>
                          <a:cs typeface="Meiryo UI" pitchFamily="50" charset="-128"/>
                        </a:rPr>
                        <a:t>泉北</a:t>
                      </a:r>
                      <a:endParaRPr lang="ja-JP" altLang="en-US" sz="1100" b="1" u="none" dirty="0">
                        <a:solidFill>
                          <a:schemeClr val="bg1"/>
                        </a:solidFill>
                        <a:effectLst/>
                        <a:latin typeface="Meiryo UI" pitchFamily="50" charset="-128"/>
                        <a:ea typeface="Meiryo UI" pitchFamily="50" charset="-128"/>
                        <a:cs typeface="Meiryo UI" pitchFamily="50" charset="-128"/>
                      </a:endParaRPr>
                    </a:p>
                  </a:txBody>
                  <a:tcPr marL="47145" marR="47145" marT="23573" marB="23573" anchor="ctr">
                    <a:solidFill>
                      <a:schemeClr val="tx1">
                        <a:lumMod val="75000"/>
                        <a:lumOff val="25000"/>
                      </a:schemeClr>
                    </a:solidFill>
                  </a:tcPr>
                </a:tc>
                <a:tc>
                  <a:txBody>
                    <a:bodyPr/>
                    <a:lstStyle/>
                    <a:p>
                      <a:pPr algn="ctr"/>
                      <a:r>
                        <a:rPr lang="ja-JP" altLang="en-US" sz="1100" b="1" u="none" dirty="0" smtClean="0">
                          <a:solidFill>
                            <a:schemeClr val="bg1"/>
                          </a:solidFill>
                          <a:effectLst/>
                          <a:latin typeface="Meiryo UI" pitchFamily="50" charset="-128"/>
                          <a:ea typeface="Meiryo UI" pitchFamily="50" charset="-128"/>
                          <a:cs typeface="Meiryo UI" pitchFamily="50" charset="-128"/>
                        </a:rPr>
                        <a:t>泉南</a:t>
                      </a:r>
                      <a:endParaRPr lang="ja-JP" altLang="en-US" sz="1100" b="1" u="none" dirty="0">
                        <a:solidFill>
                          <a:schemeClr val="bg1"/>
                        </a:solidFill>
                        <a:effectLst/>
                        <a:latin typeface="Meiryo UI" pitchFamily="50" charset="-128"/>
                        <a:ea typeface="Meiryo UI" pitchFamily="50" charset="-128"/>
                        <a:cs typeface="Meiryo UI" pitchFamily="50" charset="-128"/>
                      </a:endParaRPr>
                    </a:p>
                  </a:txBody>
                  <a:tcPr marL="47145" marR="47145" marT="23573" marB="23573" anchor="ctr">
                    <a:solidFill>
                      <a:schemeClr val="tx1">
                        <a:lumMod val="75000"/>
                        <a:lumOff val="2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100" b="1" u="none" strike="noStrike" dirty="0" smtClean="0">
                          <a:solidFill>
                            <a:schemeClr val="bg1"/>
                          </a:solidFill>
                          <a:effectLst/>
                          <a:latin typeface="Meiryo UI" pitchFamily="50" charset="-128"/>
                          <a:ea typeface="Meiryo UI" pitchFamily="50" charset="-128"/>
                          <a:cs typeface="Meiryo UI" pitchFamily="50" charset="-128"/>
                        </a:rPr>
                        <a:t>南河内</a:t>
                      </a:r>
                      <a:endParaRPr lang="ja-JP" altLang="en-US" sz="1100" b="1" u="none" dirty="0" smtClean="0">
                        <a:solidFill>
                          <a:schemeClr val="bg1"/>
                        </a:solidFill>
                        <a:effectLst/>
                        <a:latin typeface="Meiryo UI" pitchFamily="50" charset="-128"/>
                        <a:ea typeface="Meiryo UI" pitchFamily="50" charset="-128"/>
                        <a:cs typeface="Meiryo UI" pitchFamily="50" charset="-128"/>
                      </a:endParaRPr>
                    </a:p>
                  </a:txBody>
                  <a:tcPr marL="47145" marR="47145" marT="23573" marB="23573" anchor="ctr">
                    <a:solidFill>
                      <a:schemeClr val="tx1">
                        <a:lumMod val="75000"/>
                        <a:lumOff val="25000"/>
                      </a:schemeClr>
                    </a:solidFill>
                  </a:tcPr>
                </a:tc>
              </a:tr>
              <a:tr h="168096">
                <a:tc gridSpan="8">
                  <a:txBody>
                    <a:bodyPr/>
                    <a:lstStyle/>
                    <a:p>
                      <a:pPr algn="ctr"/>
                      <a:r>
                        <a:rPr lang="ja-JP" altLang="en-US" sz="1050" b="1" u="none" dirty="0">
                          <a:effectLst/>
                          <a:latin typeface="Meiryo UI" pitchFamily="50" charset="-128"/>
                          <a:ea typeface="Meiryo UI" pitchFamily="50" charset="-128"/>
                          <a:cs typeface="Meiryo UI" pitchFamily="50" charset="-128"/>
                        </a:rPr>
                        <a:t>政令指定都市</a:t>
                      </a:r>
                      <a:endParaRPr lang="ja-JP" altLang="en-US" sz="1050" b="1" u="none" dirty="0">
                        <a:solidFill>
                          <a:schemeClr val="tx1"/>
                        </a:solidFill>
                        <a:effectLst/>
                        <a:latin typeface="Meiryo UI" pitchFamily="50" charset="-128"/>
                        <a:ea typeface="Meiryo UI" pitchFamily="50" charset="-128"/>
                        <a:cs typeface="Meiryo UI" pitchFamily="50" charset="-128"/>
                      </a:endParaRPr>
                    </a:p>
                  </a:txBody>
                  <a:tcPr marL="47145" marR="47145" marT="23573" marB="23573" anchor="ctr">
                    <a:solidFill>
                      <a:schemeClr val="bg1">
                        <a:lumMod val="7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a:endParaRPr lang="ja-JP" altLang="en-US" sz="1100" b="1" u="none" dirty="0">
                        <a:solidFill>
                          <a:schemeClr val="tx1"/>
                        </a:solidFill>
                        <a:effectLst/>
                        <a:latin typeface="Meiryo UI" pitchFamily="50" charset="-128"/>
                        <a:ea typeface="Meiryo UI" pitchFamily="50" charset="-128"/>
                        <a:cs typeface="Meiryo UI" pitchFamily="50" charset="-128"/>
                      </a:endParaRPr>
                    </a:p>
                  </a:txBody>
                  <a:tcPr marL="47145" marR="47145" marT="23573" marB="23573" anchor="ctr">
                    <a:solidFill>
                      <a:schemeClr val="bg1">
                        <a:lumMod val="75000"/>
                      </a:schemeClr>
                    </a:solidFill>
                  </a:tcPr>
                </a:tc>
              </a:tr>
              <a:tr h="156959">
                <a:tc>
                  <a:txBody>
                    <a:bodyPr/>
                    <a:lstStyle/>
                    <a:p>
                      <a:pPr>
                        <a:buFont typeface="Arial"/>
                        <a:buChar char="•"/>
                      </a:pPr>
                      <a:r>
                        <a:rPr lang="ja-JP" altLang="en-US" sz="1050" u="none" strike="noStrike" dirty="0">
                          <a:effectLst/>
                          <a:latin typeface="Meiryo UI" pitchFamily="50" charset="-128"/>
                          <a:ea typeface="Meiryo UI" pitchFamily="50" charset="-128"/>
                          <a:cs typeface="Meiryo UI" pitchFamily="50" charset="-128"/>
                        </a:rPr>
                        <a:t>大阪市</a:t>
                      </a:r>
                      <a:endParaRPr lang="ja-JP" altLang="en-US" sz="1050" u="none" dirty="0">
                        <a:solidFill>
                          <a:schemeClr val="tx1"/>
                        </a:solidFill>
                        <a:effectLst/>
                        <a:latin typeface="Meiryo UI" pitchFamily="50" charset="-128"/>
                        <a:ea typeface="Meiryo UI" pitchFamily="50" charset="-128"/>
                        <a:cs typeface="Meiryo UI" pitchFamily="50" charset="-128"/>
                      </a:endParaRPr>
                    </a:p>
                  </a:txBody>
                  <a:tcPr marL="47145" marR="47145" marT="23573" marB="23573" anchor="ctr"/>
                </a:tc>
                <a:tc>
                  <a:txBody>
                    <a:bodyPr/>
                    <a:lstStyle/>
                    <a:p>
                      <a:endParaRPr lang="ja-JP" altLang="en-US" sz="1050" u="none" dirty="0">
                        <a:solidFill>
                          <a:schemeClr val="tx1"/>
                        </a:solidFill>
                        <a:effectLst/>
                        <a:latin typeface="Meiryo UI" pitchFamily="50" charset="-128"/>
                        <a:ea typeface="Meiryo UI" pitchFamily="50" charset="-128"/>
                        <a:cs typeface="Meiryo UI" pitchFamily="50" charset="-128"/>
                      </a:endParaRPr>
                    </a:p>
                  </a:txBody>
                  <a:tcPr marL="47145" marR="47145" marT="23573" marB="23573" anchor="ctr"/>
                </a:tc>
                <a:tc>
                  <a:txBody>
                    <a:bodyPr/>
                    <a:lstStyle/>
                    <a:p>
                      <a:endParaRPr lang="ja-JP" altLang="en-US" sz="1050" u="none" dirty="0">
                        <a:solidFill>
                          <a:schemeClr val="tx1"/>
                        </a:solidFill>
                        <a:effectLst/>
                        <a:latin typeface="Meiryo UI" pitchFamily="50" charset="-128"/>
                        <a:ea typeface="Meiryo UI" pitchFamily="50" charset="-128"/>
                        <a:cs typeface="Meiryo UI" pitchFamily="50" charset="-128"/>
                      </a:endParaRPr>
                    </a:p>
                  </a:txBody>
                  <a:tcPr marL="47145" marR="47145" marT="23573" marB="23573" anchor="ctr"/>
                </a:tc>
                <a:tc>
                  <a:txBody>
                    <a:bodyPr/>
                    <a:lstStyle/>
                    <a:p>
                      <a:pPr>
                        <a:buFont typeface="Arial"/>
                        <a:buChar char="•"/>
                      </a:pPr>
                      <a:endParaRPr lang="ja-JP" altLang="en-US" sz="1050" u="none" dirty="0">
                        <a:solidFill>
                          <a:schemeClr val="tx1"/>
                        </a:solidFill>
                        <a:effectLst/>
                        <a:latin typeface="Meiryo UI" pitchFamily="50" charset="-128"/>
                        <a:ea typeface="Meiryo UI" pitchFamily="50" charset="-128"/>
                        <a:cs typeface="Meiryo UI" pitchFamily="50" charset="-128"/>
                      </a:endParaRPr>
                    </a:p>
                  </a:txBody>
                  <a:tcPr marL="47145" marR="47145" marT="23573" marB="23573" anchor="ctr"/>
                </a:tc>
                <a:tc>
                  <a:txBody>
                    <a:bodyPr/>
                    <a:lstStyle/>
                    <a:p>
                      <a:endParaRPr lang="ja-JP" altLang="en-US" sz="1050" u="none" dirty="0">
                        <a:solidFill>
                          <a:schemeClr val="tx1"/>
                        </a:solidFill>
                        <a:effectLst/>
                        <a:latin typeface="Meiryo UI" pitchFamily="50" charset="-128"/>
                        <a:ea typeface="Meiryo UI" pitchFamily="50" charset="-128"/>
                        <a:cs typeface="Meiryo UI" pitchFamily="50" charset="-128"/>
                      </a:endParaRPr>
                    </a:p>
                  </a:txBody>
                  <a:tcPr marL="47145" marR="47145" marT="23573" marB="23573"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u="none" strike="noStrike" dirty="0" smtClean="0">
                          <a:effectLst/>
                          <a:latin typeface="Meiryo UI" pitchFamily="50" charset="-128"/>
                          <a:ea typeface="Meiryo UI" pitchFamily="50" charset="-128"/>
                          <a:cs typeface="Meiryo UI" pitchFamily="50" charset="-128"/>
                        </a:rPr>
                        <a:t>・堺市</a:t>
                      </a:r>
                      <a:endParaRPr lang="ja-JP" altLang="en-US" sz="1050" u="none" dirty="0" smtClean="0">
                        <a:solidFill>
                          <a:schemeClr val="tx1"/>
                        </a:solidFill>
                        <a:effectLst/>
                        <a:latin typeface="Meiryo UI" pitchFamily="50" charset="-128"/>
                        <a:ea typeface="Meiryo UI" pitchFamily="50" charset="-128"/>
                        <a:cs typeface="Meiryo UI" pitchFamily="50" charset="-128"/>
                      </a:endParaRPr>
                    </a:p>
                  </a:txBody>
                  <a:tcPr marL="47145" marR="47145" marT="23573" marB="23573" anchor="ctr"/>
                </a:tc>
                <a:tc>
                  <a:txBody>
                    <a:bodyPr/>
                    <a:lstStyle/>
                    <a:p>
                      <a:endParaRPr lang="ja-JP" altLang="en-US" sz="1050" u="none" dirty="0">
                        <a:solidFill>
                          <a:schemeClr val="tx1"/>
                        </a:solidFill>
                        <a:effectLst/>
                        <a:latin typeface="Meiryo UI" pitchFamily="50" charset="-128"/>
                        <a:ea typeface="Meiryo UI" pitchFamily="50" charset="-128"/>
                        <a:cs typeface="Meiryo UI" pitchFamily="50" charset="-128"/>
                      </a:endParaRPr>
                    </a:p>
                  </a:txBody>
                  <a:tcPr marL="47145" marR="47145" marT="23573" marB="23573" anchor="ctr"/>
                </a:tc>
                <a:tc>
                  <a:txBody>
                    <a:bodyPr/>
                    <a:lstStyle/>
                    <a:p>
                      <a:endParaRPr lang="ja-JP" altLang="en-US" sz="1050" u="none" dirty="0">
                        <a:solidFill>
                          <a:schemeClr val="tx1"/>
                        </a:solidFill>
                        <a:effectLst/>
                        <a:latin typeface="Meiryo UI" pitchFamily="50" charset="-128"/>
                        <a:ea typeface="Meiryo UI" pitchFamily="50" charset="-128"/>
                        <a:cs typeface="Meiryo UI" pitchFamily="50" charset="-128"/>
                      </a:endParaRPr>
                    </a:p>
                  </a:txBody>
                  <a:tcPr marL="47145" marR="47145" marT="23573" marB="23573" anchor="ctr"/>
                </a:tc>
              </a:tr>
              <a:tr h="168096">
                <a:tc gridSpan="8">
                  <a:txBody>
                    <a:bodyPr/>
                    <a:lstStyle/>
                    <a:p>
                      <a:pPr algn="ctr"/>
                      <a:r>
                        <a:rPr lang="ja-JP" altLang="en-US" sz="1050" b="1" u="none" dirty="0">
                          <a:effectLst/>
                          <a:latin typeface="Meiryo UI" pitchFamily="50" charset="-128"/>
                          <a:ea typeface="Meiryo UI" pitchFamily="50" charset="-128"/>
                          <a:cs typeface="Meiryo UI" pitchFamily="50" charset="-128"/>
                        </a:rPr>
                        <a:t>中核市</a:t>
                      </a:r>
                      <a:endParaRPr lang="ja-JP" altLang="en-US" sz="1050" b="1" u="none" dirty="0">
                        <a:solidFill>
                          <a:schemeClr val="tx1"/>
                        </a:solidFill>
                        <a:effectLst/>
                        <a:latin typeface="Meiryo UI" pitchFamily="50" charset="-128"/>
                        <a:ea typeface="Meiryo UI" pitchFamily="50" charset="-128"/>
                        <a:cs typeface="Meiryo UI" pitchFamily="50" charset="-128"/>
                      </a:endParaRPr>
                    </a:p>
                  </a:txBody>
                  <a:tcPr marL="47145" marR="47145" marT="23573" marB="23573" anchor="ctr">
                    <a:solidFill>
                      <a:schemeClr val="bg1">
                        <a:lumMod val="7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a:endParaRPr lang="ja-JP" altLang="en-US" sz="1100" b="1" u="none" dirty="0">
                        <a:solidFill>
                          <a:schemeClr val="tx1"/>
                        </a:solidFill>
                        <a:effectLst/>
                        <a:latin typeface="Meiryo UI" pitchFamily="50" charset="-128"/>
                        <a:ea typeface="Meiryo UI" pitchFamily="50" charset="-128"/>
                        <a:cs typeface="Meiryo UI" pitchFamily="50" charset="-128"/>
                      </a:endParaRPr>
                    </a:p>
                  </a:txBody>
                  <a:tcPr marL="47145" marR="47145" marT="23573" marB="23573" anchor="ctr">
                    <a:solidFill>
                      <a:schemeClr val="bg1">
                        <a:lumMod val="75000"/>
                      </a:schemeClr>
                    </a:solidFill>
                  </a:tcPr>
                </a:tc>
              </a:tr>
              <a:tr h="156959">
                <a:tc>
                  <a:txBody>
                    <a:bodyPr/>
                    <a:lstStyle/>
                    <a:p>
                      <a:endParaRPr lang="ja-JP" altLang="en-US" sz="1050" u="none" dirty="0">
                        <a:solidFill>
                          <a:schemeClr val="tx1"/>
                        </a:solidFill>
                        <a:effectLst/>
                        <a:latin typeface="Meiryo UI" pitchFamily="50" charset="-128"/>
                        <a:ea typeface="Meiryo UI" pitchFamily="50" charset="-128"/>
                        <a:cs typeface="Meiryo UI" pitchFamily="50" charset="-128"/>
                      </a:endParaRPr>
                    </a:p>
                  </a:txBody>
                  <a:tcPr marL="47145" marR="47145" marT="23573" marB="23573" anchor="ctr"/>
                </a:tc>
                <a:tc>
                  <a:txBody>
                    <a:bodyPr/>
                    <a:lstStyle/>
                    <a:p>
                      <a:pPr>
                        <a:buFont typeface="Arial"/>
                        <a:buChar char="•"/>
                      </a:pPr>
                      <a:r>
                        <a:rPr lang="ja-JP" altLang="en-US" sz="1050" u="none" strike="noStrike" dirty="0">
                          <a:effectLst/>
                          <a:latin typeface="Meiryo UI" pitchFamily="50" charset="-128"/>
                          <a:ea typeface="Meiryo UI" pitchFamily="50" charset="-128"/>
                          <a:cs typeface="Meiryo UI" pitchFamily="50" charset="-128"/>
                        </a:rPr>
                        <a:t>豊中市</a:t>
                      </a:r>
                      <a:endParaRPr lang="ja-JP" altLang="en-US" sz="1050" u="none" dirty="0">
                        <a:solidFill>
                          <a:schemeClr val="tx1"/>
                        </a:solidFill>
                        <a:effectLst/>
                        <a:latin typeface="Meiryo UI" pitchFamily="50" charset="-128"/>
                        <a:ea typeface="Meiryo UI" pitchFamily="50" charset="-128"/>
                        <a:cs typeface="Meiryo UI" pitchFamily="50" charset="-128"/>
                      </a:endParaRPr>
                    </a:p>
                  </a:txBody>
                  <a:tcPr marL="47145" marR="47145" marT="23573" marB="23573" anchor="ctr"/>
                </a:tc>
                <a:tc>
                  <a:txBody>
                    <a:bodyPr/>
                    <a:lstStyle/>
                    <a:p>
                      <a:pPr>
                        <a:buFont typeface="Arial"/>
                        <a:buChar char="•"/>
                      </a:pPr>
                      <a:r>
                        <a:rPr lang="ja-JP" altLang="en-US" sz="1050" u="none" strike="noStrike" dirty="0">
                          <a:effectLst/>
                          <a:latin typeface="Meiryo UI" pitchFamily="50" charset="-128"/>
                          <a:ea typeface="Meiryo UI" pitchFamily="50" charset="-128"/>
                          <a:cs typeface="Meiryo UI" pitchFamily="50" charset="-128"/>
                        </a:rPr>
                        <a:t>高槻市</a:t>
                      </a:r>
                      <a:endParaRPr lang="ja-JP" altLang="en-US" sz="1050" u="none" dirty="0">
                        <a:solidFill>
                          <a:schemeClr val="tx1"/>
                        </a:solidFill>
                        <a:effectLst/>
                        <a:latin typeface="Meiryo UI" pitchFamily="50" charset="-128"/>
                        <a:ea typeface="Meiryo UI" pitchFamily="50" charset="-128"/>
                        <a:cs typeface="Meiryo UI" pitchFamily="50" charset="-128"/>
                      </a:endParaRPr>
                    </a:p>
                  </a:txBody>
                  <a:tcPr marL="47145" marR="47145" marT="23573" marB="23573"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u="none" strike="noStrike" dirty="0" smtClean="0">
                          <a:effectLst/>
                          <a:latin typeface="Meiryo UI" pitchFamily="50" charset="-128"/>
                          <a:ea typeface="Meiryo UI" pitchFamily="50" charset="-128"/>
                          <a:cs typeface="Meiryo UI" pitchFamily="50" charset="-128"/>
                        </a:rPr>
                        <a:t>・枚方市</a:t>
                      </a:r>
                      <a:endParaRPr lang="ja-JP" altLang="en-US" sz="1050" u="none" dirty="0" smtClean="0">
                        <a:solidFill>
                          <a:schemeClr val="tx1"/>
                        </a:solidFill>
                        <a:effectLst/>
                        <a:latin typeface="Meiryo UI" pitchFamily="50" charset="-128"/>
                        <a:ea typeface="Meiryo UI" pitchFamily="50" charset="-128"/>
                        <a:cs typeface="Meiryo UI" pitchFamily="50" charset="-128"/>
                      </a:endParaRPr>
                    </a:p>
                  </a:txBody>
                  <a:tcPr marL="47145" marR="47145" marT="23573" marB="23573" anchor="ctr"/>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ja-JP" altLang="en-US" sz="1050" u="none" strike="noStrike" dirty="0" smtClean="0">
                          <a:effectLst/>
                          <a:latin typeface="Meiryo UI" pitchFamily="50" charset="-128"/>
                          <a:ea typeface="Meiryo UI" pitchFamily="50" charset="-128"/>
                          <a:cs typeface="Meiryo UI" pitchFamily="50" charset="-128"/>
                        </a:rPr>
                        <a:t>・</a:t>
                      </a:r>
                      <a:r>
                        <a:rPr lang="ja-JP" altLang="en-US" sz="1000" u="none" strike="noStrike" dirty="0" smtClean="0">
                          <a:effectLst/>
                          <a:latin typeface="Meiryo UI" pitchFamily="50" charset="-128"/>
                          <a:ea typeface="Meiryo UI" pitchFamily="50" charset="-128"/>
                          <a:cs typeface="Meiryo UI" pitchFamily="50" charset="-128"/>
                        </a:rPr>
                        <a:t>東大阪市</a:t>
                      </a:r>
                      <a:endParaRPr lang="ja-JP" altLang="en-US" sz="1000" u="none" dirty="0" smtClean="0">
                        <a:solidFill>
                          <a:schemeClr val="tx1"/>
                        </a:solidFill>
                        <a:effectLst/>
                        <a:latin typeface="Meiryo UI" pitchFamily="50" charset="-128"/>
                        <a:ea typeface="Meiryo UI" pitchFamily="50" charset="-128"/>
                        <a:cs typeface="Meiryo UI" pitchFamily="50" charset="-128"/>
                      </a:endParaRPr>
                    </a:p>
                  </a:txBody>
                  <a:tcPr marL="47145" marR="47145" marT="23573" marB="23573" anchor="ctr"/>
                </a:tc>
                <a:tc>
                  <a:txBody>
                    <a:bodyPr/>
                    <a:lstStyle/>
                    <a:p>
                      <a:pPr>
                        <a:buFont typeface="Arial"/>
                        <a:buNone/>
                      </a:pPr>
                      <a:endParaRPr lang="ja-JP" altLang="en-US" sz="900" u="none" dirty="0">
                        <a:solidFill>
                          <a:schemeClr val="tx1"/>
                        </a:solidFill>
                        <a:effectLst/>
                        <a:latin typeface="Meiryo UI" pitchFamily="50" charset="-128"/>
                        <a:ea typeface="Meiryo UI" pitchFamily="50" charset="-128"/>
                        <a:cs typeface="Meiryo UI" pitchFamily="50" charset="-128"/>
                      </a:endParaRPr>
                    </a:p>
                  </a:txBody>
                  <a:tcPr marL="47145" marR="47145" marT="23573" marB="23573" anchor="ctr"/>
                </a:tc>
                <a:tc>
                  <a:txBody>
                    <a:bodyPr/>
                    <a:lstStyle/>
                    <a:p>
                      <a:endParaRPr lang="ja-JP" altLang="en-US" sz="1050" u="none" dirty="0">
                        <a:solidFill>
                          <a:schemeClr val="tx1"/>
                        </a:solidFill>
                        <a:effectLst/>
                        <a:latin typeface="Meiryo UI" pitchFamily="50" charset="-128"/>
                        <a:ea typeface="Meiryo UI" pitchFamily="50" charset="-128"/>
                        <a:cs typeface="Meiryo UI" pitchFamily="50" charset="-128"/>
                      </a:endParaRPr>
                    </a:p>
                  </a:txBody>
                  <a:tcPr marL="47145" marR="47145" marT="23573" marB="23573" anchor="ctr"/>
                </a:tc>
                <a:tc>
                  <a:txBody>
                    <a:bodyPr/>
                    <a:lstStyle/>
                    <a:p>
                      <a:endParaRPr lang="ja-JP" altLang="en-US" sz="1050" u="none" dirty="0">
                        <a:solidFill>
                          <a:schemeClr val="tx1"/>
                        </a:solidFill>
                        <a:effectLst/>
                        <a:latin typeface="Meiryo UI" pitchFamily="50" charset="-128"/>
                        <a:ea typeface="Meiryo UI" pitchFamily="50" charset="-128"/>
                        <a:cs typeface="Meiryo UI" pitchFamily="50" charset="-128"/>
                      </a:endParaRPr>
                    </a:p>
                  </a:txBody>
                  <a:tcPr marL="47145" marR="47145" marT="23573" marB="23573" anchor="ctr"/>
                </a:tc>
              </a:tr>
              <a:tr h="168096">
                <a:tc gridSpan="8">
                  <a:txBody>
                    <a:bodyPr/>
                    <a:lstStyle/>
                    <a:p>
                      <a:pPr algn="ctr"/>
                      <a:r>
                        <a:rPr lang="ja-JP" altLang="en-US" sz="1050" b="1" u="none" dirty="0">
                          <a:effectLst/>
                          <a:latin typeface="Meiryo UI" pitchFamily="50" charset="-128"/>
                          <a:ea typeface="Meiryo UI" pitchFamily="50" charset="-128"/>
                          <a:cs typeface="Meiryo UI" pitchFamily="50" charset="-128"/>
                        </a:rPr>
                        <a:t>特例</a:t>
                      </a:r>
                      <a:r>
                        <a:rPr lang="ja-JP" altLang="en-US" sz="1050" b="1" u="none" dirty="0" smtClean="0">
                          <a:effectLst/>
                          <a:latin typeface="Meiryo UI" pitchFamily="50" charset="-128"/>
                          <a:ea typeface="Meiryo UI" pitchFamily="50" charset="-128"/>
                          <a:cs typeface="Meiryo UI" pitchFamily="50" charset="-128"/>
                        </a:rPr>
                        <a:t>市（施行時特例市）</a:t>
                      </a:r>
                      <a:endParaRPr lang="ja-JP" altLang="en-US" sz="1050" b="1" u="none" dirty="0">
                        <a:solidFill>
                          <a:schemeClr val="tx1"/>
                        </a:solidFill>
                        <a:effectLst/>
                        <a:latin typeface="Meiryo UI" pitchFamily="50" charset="-128"/>
                        <a:ea typeface="Meiryo UI" pitchFamily="50" charset="-128"/>
                        <a:cs typeface="Meiryo UI" pitchFamily="50" charset="-128"/>
                      </a:endParaRPr>
                    </a:p>
                  </a:txBody>
                  <a:tcPr marL="47145" marR="47145" marT="23573" marB="23573" anchor="ctr">
                    <a:solidFill>
                      <a:schemeClr val="bg1">
                        <a:lumMod val="7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a:endParaRPr lang="ja-JP" altLang="en-US" sz="1100" b="1" u="none" dirty="0">
                        <a:solidFill>
                          <a:schemeClr val="tx1"/>
                        </a:solidFill>
                        <a:effectLst/>
                        <a:latin typeface="Meiryo UI" pitchFamily="50" charset="-128"/>
                        <a:ea typeface="Meiryo UI" pitchFamily="50" charset="-128"/>
                        <a:cs typeface="Meiryo UI" pitchFamily="50" charset="-128"/>
                      </a:endParaRPr>
                    </a:p>
                  </a:txBody>
                  <a:tcPr marL="47145" marR="47145" marT="23573" marB="23573" anchor="ctr">
                    <a:solidFill>
                      <a:schemeClr val="bg1">
                        <a:lumMod val="75000"/>
                      </a:schemeClr>
                    </a:solidFill>
                  </a:tcPr>
                </a:tc>
              </a:tr>
              <a:tr h="279465">
                <a:tc>
                  <a:txBody>
                    <a:bodyPr/>
                    <a:lstStyle/>
                    <a:p>
                      <a:endParaRPr lang="ja-JP" altLang="en-US" sz="1050" u="none" dirty="0">
                        <a:solidFill>
                          <a:schemeClr val="tx1"/>
                        </a:solidFill>
                        <a:effectLst/>
                        <a:latin typeface="Meiryo UI" pitchFamily="50" charset="-128"/>
                        <a:ea typeface="Meiryo UI" pitchFamily="50" charset="-128"/>
                        <a:cs typeface="Meiryo UI" pitchFamily="50" charset="-128"/>
                      </a:endParaRPr>
                    </a:p>
                  </a:txBody>
                  <a:tcPr marL="47145" marR="47145" marT="23573" marB="23573"/>
                </a:tc>
                <a:tc>
                  <a:txBody>
                    <a:bodyPr/>
                    <a:lstStyle/>
                    <a:p>
                      <a:endParaRPr lang="ja-JP" altLang="en-US" sz="1050" u="none" dirty="0">
                        <a:solidFill>
                          <a:schemeClr val="tx1"/>
                        </a:solidFill>
                        <a:effectLst/>
                        <a:latin typeface="Meiryo UI" pitchFamily="50" charset="-128"/>
                        <a:ea typeface="Meiryo UI" pitchFamily="50" charset="-128"/>
                        <a:cs typeface="Meiryo UI" pitchFamily="50" charset="-128"/>
                      </a:endParaRPr>
                    </a:p>
                  </a:txBody>
                  <a:tcPr marL="47145" marR="47145" marT="23573" marB="23573"/>
                </a:tc>
                <a:tc>
                  <a:txBody>
                    <a:bodyPr/>
                    <a:lstStyle/>
                    <a:p>
                      <a:pPr>
                        <a:buFont typeface="Arial"/>
                        <a:buChar char="•"/>
                      </a:pPr>
                      <a:r>
                        <a:rPr lang="ja-JP" altLang="en-US" sz="1050" u="none" strike="noStrike" dirty="0">
                          <a:effectLst/>
                          <a:latin typeface="Meiryo UI" pitchFamily="50" charset="-128"/>
                          <a:ea typeface="Meiryo UI" pitchFamily="50" charset="-128"/>
                          <a:cs typeface="Meiryo UI" pitchFamily="50" charset="-128"/>
                        </a:rPr>
                        <a:t>吹田市</a:t>
                      </a:r>
                      <a:endParaRPr lang="ja-JP" altLang="en-US" sz="1050" u="none" dirty="0">
                        <a:effectLst/>
                        <a:latin typeface="Meiryo UI" pitchFamily="50" charset="-128"/>
                        <a:ea typeface="Meiryo UI" pitchFamily="50" charset="-128"/>
                        <a:cs typeface="Meiryo UI" pitchFamily="50" charset="-128"/>
                      </a:endParaRPr>
                    </a:p>
                    <a:p>
                      <a:pPr>
                        <a:buFont typeface="Arial"/>
                        <a:buChar char="•"/>
                      </a:pPr>
                      <a:r>
                        <a:rPr lang="ja-JP" altLang="en-US" sz="1050" u="none" strike="noStrike" dirty="0">
                          <a:effectLst/>
                          <a:latin typeface="Meiryo UI" pitchFamily="50" charset="-128"/>
                          <a:ea typeface="Meiryo UI" pitchFamily="50" charset="-128"/>
                          <a:cs typeface="Meiryo UI" pitchFamily="50" charset="-128"/>
                        </a:rPr>
                        <a:t>茨木市</a:t>
                      </a:r>
                      <a:endParaRPr lang="ja-JP" altLang="en-US" sz="1050" u="none" dirty="0">
                        <a:solidFill>
                          <a:schemeClr val="tx1"/>
                        </a:solidFill>
                        <a:effectLst/>
                        <a:latin typeface="Meiryo UI" pitchFamily="50" charset="-128"/>
                        <a:ea typeface="Meiryo UI" pitchFamily="50" charset="-128"/>
                        <a:cs typeface="Meiryo UI" pitchFamily="50" charset="-128"/>
                      </a:endParaRPr>
                    </a:p>
                  </a:txBody>
                  <a:tcPr marL="47145" marR="47145" marT="23573" marB="2357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u="none" strike="noStrike" dirty="0" smtClean="0">
                          <a:effectLst/>
                          <a:latin typeface="Meiryo UI" pitchFamily="50" charset="-128"/>
                          <a:ea typeface="Meiryo UI" pitchFamily="50" charset="-128"/>
                          <a:cs typeface="Meiryo UI" pitchFamily="50" charset="-128"/>
                        </a:rPr>
                        <a:t>・</a:t>
                      </a:r>
                      <a:r>
                        <a:rPr lang="ja-JP" altLang="en-US" sz="800" u="none" strike="noStrike" dirty="0" smtClean="0">
                          <a:effectLst/>
                          <a:latin typeface="Meiryo UI" pitchFamily="50" charset="-128"/>
                          <a:ea typeface="Meiryo UI" pitchFamily="50" charset="-128"/>
                          <a:cs typeface="Meiryo UI" pitchFamily="50" charset="-128"/>
                        </a:rPr>
                        <a:t>寝屋川市</a:t>
                      </a:r>
                      <a:endParaRPr lang="ja-JP" altLang="en-US" sz="800" u="none" dirty="0" smtClean="0">
                        <a:solidFill>
                          <a:schemeClr val="tx1"/>
                        </a:solidFill>
                        <a:effectLst/>
                        <a:latin typeface="Meiryo UI" pitchFamily="50" charset="-128"/>
                        <a:ea typeface="Meiryo UI" pitchFamily="50" charset="-128"/>
                        <a:cs typeface="Meiryo UI" pitchFamily="50" charset="-128"/>
                      </a:endParaRPr>
                    </a:p>
                  </a:txBody>
                  <a:tcPr marL="47145" marR="47145" marT="23573" marB="23573"/>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ja-JP" altLang="en-US" sz="1050" u="none" strike="noStrike" dirty="0" smtClean="0">
                          <a:effectLst/>
                          <a:latin typeface="Meiryo UI" pitchFamily="50" charset="-128"/>
                          <a:ea typeface="Meiryo UI" pitchFamily="50" charset="-128"/>
                          <a:cs typeface="Meiryo UI" pitchFamily="50" charset="-128"/>
                        </a:rPr>
                        <a:t>・八尾市</a:t>
                      </a:r>
                      <a:endParaRPr lang="ja-JP" altLang="en-US" sz="1050" u="none" dirty="0" smtClean="0">
                        <a:solidFill>
                          <a:schemeClr val="tx1"/>
                        </a:solidFill>
                        <a:effectLst/>
                        <a:latin typeface="Meiryo UI" pitchFamily="50" charset="-128"/>
                        <a:ea typeface="Meiryo UI" pitchFamily="50" charset="-128"/>
                        <a:cs typeface="Meiryo UI" pitchFamily="50" charset="-128"/>
                      </a:endParaRPr>
                    </a:p>
                  </a:txBody>
                  <a:tcPr marL="47145" marR="47145" marT="23573" marB="23573"/>
                </a:tc>
                <a:tc>
                  <a:txBody>
                    <a:bodyPr/>
                    <a:lstStyle/>
                    <a:p>
                      <a:pPr>
                        <a:buFont typeface="Arial"/>
                        <a:buNone/>
                      </a:pPr>
                      <a:endParaRPr lang="ja-JP" altLang="en-US" sz="900" u="none" dirty="0">
                        <a:solidFill>
                          <a:schemeClr val="tx1"/>
                        </a:solidFill>
                        <a:effectLst/>
                        <a:latin typeface="Meiryo UI" pitchFamily="50" charset="-128"/>
                        <a:ea typeface="Meiryo UI" pitchFamily="50" charset="-128"/>
                        <a:cs typeface="Meiryo UI" pitchFamily="50" charset="-128"/>
                      </a:endParaRPr>
                    </a:p>
                  </a:txBody>
                  <a:tcPr marL="47145" marR="47145" marT="23573" marB="23573"/>
                </a:tc>
                <a:tc>
                  <a:txBody>
                    <a:bodyPr/>
                    <a:lstStyle/>
                    <a:p>
                      <a:r>
                        <a:rPr lang="ja-JP" altLang="en-US" sz="900" u="none" dirty="0" smtClean="0">
                          <a:solidFill>
                            <a:schemeClr val="tx1"/>
                          </a:solidFill>
                          <a:effectLst/>
                          <a:latin typeface="Meiryo UI" pitchFamily="50" charset="-128"/>
                          <a:ea typeface="Meiryo UI" pitchFamily="50" charset="-128"/>
                          <a:cs typeface="Meiryo UI" pitchFamily="50" charset="-128"/>
                        </a:rPr>
                        <a:t>・</a:t>
                      </a:r>
                      <a:r>
                        <a:rPr lang="ja-JP" altLang="en-US" sz="800" u="none" dirty="0" smtClean="0">
                          <a:solidFill>
                            <a:schemeClr val="tx1"/>
                          </a:solidFill>
                          <a:effectLst/>
                          <a:latin typeface="Meiryo UI" pitchFamily="50" charset="-128"/>
                          <a:ea typeface="Meiryo UI" pitchFamily="50" charset="-128"/>
                          <a:cs typeface="Meiryo UI" pitchFamily="50" charset="-128"/>
                        </a:rPr>
                        <a:t>岸和田市</a:t>
                      </a:r>
                      <a:endParaRPr lang="ja-JP" altLang="en-US" sz="800" u="none" dirty="0">
                        <a:solidFill>
                          <a:schemeClr val="tx1"/>
                        </a:solidFill>
                        <a:effectLst/>
                        <a:latin typeface="Meiryo UI" pitchFamily="50" charset="-128"/>
                        <a:ea typeface="Meiryo UI" pitchFamily="50" charset="-128"/>
                        <a:cs typeface="Meiryo UI" pitchFamily="50" charset="-128"/>
                      </a:endParaRPr>
                    </a:p>
                  </a:txBody>
                  <a:tcPr marL="47145" marR="47145" marT="23573" marB="23573"/>
                </a:tc>
                <a:tc>
                  <a:txBody>
                    <a:bodyPr/>
                    <a:lstStyle/>
                    <a:p>
                      <a:endParaRPr lang="ja-JP" altLang="en-US" sz="1050" u="none" dirty="0">
                        <a:solidFill>
                          <a:schemeClr val="tx1"/>
                        </a:solidFill>
                        <a:effectLst/>
                        <a:latin typeface="Meiryo UI" pitchFamily="50" charset="-128"/>
                        <a:ea typeface="Meiryo UI" pitchFamily="50" charset="-128"/>
                        <a:cs typeface="Meiryo UI" pitchFamily="50" charset="-128"/>
                      </a:endParaRPr>
                    </a:p>
                  </a:txBody>
                  <a:tcPr marL="47145" marR="47145" marT="23573" marB="23573"/>
                </a:tc>
              </a:tr>
              <a:tr h="168096">
                <a:tc gridSpan="8">
                  <a:txBody>
                    <a:bodyPr/>
                    <a:lstStyle/>
                    <a:p>
                      <a:pPr algn="ctr"/>
                      <a:r>
                        <a:rPr lang="ja-JP" altLang="en-US" sz="1050" b="1" u="none" dirty="0">
                          <a:effectLst/>
                          <a:latin typeface="Meiryo UI" pitchFamily="50" charset="-128"/>
                          <a:ea typeface="Meiryo UI" pitchFamily="50" charset="-128"/>
                          <a:cs typeface="Meiryo UI" pitchFamily="50" charset="-128"/>
                        </a:rPr>
                        <a:t>その他の市町村</a:t>
                      </a:r>
                      <a:endParaRPr lang="ja-JP" altLang="en-US" sz="1050" b="1" u="none" dirty="0">
                        <a:solidFill>
                          <a:schemeClr val="tx1"/>
                        </a:solidFill>
                        <a:effectLst/>
                        <a:latin typeface="Meiryo UI" pitchFamily="50" charset="-128"/>
                        <a:ea typeface="Meiryo UI" pitchFamily="50" charset="-128"/>
                        <a:cs typeface="Meiryo UI" pitchFamily="50" charset="-128"/>
                      </a:endParaRPr>
                    </a:p>
                  </a:txBody>
                  <a:tcPr marL="47145" marR="47145" marT="23573" marB="23573" anchor="ctr">
                    <a:solidFill>
                      <a:schemeClr val="bg1">
                        <a:lumMod val="7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a:endParaRPr lang="ja-JP" altLang="en-US" sz="1100" b="1" u="none" dirty="0">
                        <a:solidFill>
                          <a:schemeClr val="tx1"/>
                        </a:solidFill>
                        <a:effectLst/>
                        <a:latin typeface="Meiryo UI" pitchFamily="50" charset="-128"/>
                        <a:ea typeface="Meiryo UI" pitchFamily="50" charset="-128"/>
                        <a:cs typeface="Meiryo UI" pitchFamily="50" charset="-128"/>
                      </a:endParaRPr>
                    </a:p>
                  </a:txBody>
                  <a:tcPr marL="47145" marR="47145" marT="23573" marB="23573" anchor="ctr">
                    <a:solidFill>
                      <a:schemeClr val="bg1">
                        <a:lumMod val="75000"/>
                      </a:schemeClr>
                    </a:solidFill>
                  </a:tcPr>
                </a:tc>
              </a:tr>
              <a:tr h="1263682">
                <a:tc>
                  <a:txBody>
                    <a:bodyPr/>
                    <a:lstStyle/>
                    <a:p>
                      <a:endParaRPr lang="ja-JP" altLang="en-US" sz="1050" u="none" dirty="0">
                        <a:solidFill>
                          <a:schemeClr val="tx1"/>
                        </a:solidFill>
                        <a:effectLst/>
                        <a:latin typeface="Meiryo UI" pitchFamily="50" charset="-128"/>
                        <a:ea typeface="Meiryo UI" pitchFamily="50" charset="-128"/>
                        <a:cs typeface="Meiryo UI" pitchFamily="50" charset="-128"/>
                      </a:endParaRPr>
                    </a:p>
                  </a:txBody>
                  <a:tcPr marL="47145" marR="47145" marT="23573" marB="23573" anchor="ctr"/>
                </a:tc>
                <a:tc>
                  <a:txBody>
                    <a:bodyPr/>
                    <a:lstStyle/>
                    <a:p>
                      <a:pPr>
                        <a:buFont typeface="Arial"/>
                        <a:buChar char="•"/>
                      </a:pPr>
                      <a:r>
                        <a:rPr lang="zh-TW" altLang="en-US" sz="1050" u="none" strike="noStrike" dirty="0">
                          <a:effectLst/>
                          <a:latin typeface="Meiryo UI" pitchFamily="50" charset="-128"/>
                          <a:ea typeface="Meiryo UI" pitchFamily="50" charset="-128"/>
                          <a:cs typeface="Meiryo UI" pitchFamily="50" charset="-128"/>
                        </a:rPr>
                        <a:t>池田市</a:t>
                      </a:r>
                      <a:endParaRPr lang="zh-TW" altLang="en-US" sz="1050" u="none" dirty="0">
                        <a:effectLst/>
                        <a:latin typeface="Meiryo UI" pitchFamily="50" charset="-128"/>
                        <a:ea typeface="Meiryo UI" pitchFamily="50" charset="-128"/>
                        <a:cs typeface="Meiryo UI" pitchFamily="50" charset="-128"/>
                      </a:endParaRPr>
                    </a:p>
                    <a:p>
                      <a:pPr>
                        <a:buFont typeface="Arial"/>
                        <a:buChar char="•"/>
                      </a:pPr>
                      <a:r>
                        <a:rPr lang="zh-TW" altLang="en-US" sz="1050" u="none" strike="noStrike" dirty="0" smtClean="0">
                          <a:effectLst/>
                          <a:latin typeface="Meiryo UI" pitchFamily="50" charset="-128"/>
                          <a:ea typeface="Meiryo UI" pitchFamily="50" charset="-128"/>
                          <a:cs typeface="Meiryo UI" pitchFamily="50" charset="-128"/>
                        </a:rPr>
                        <a:t>箕面市</a:t>
                      </a:r>
                      <a:endParaRPr lang="en-US" altLang="zh-TW" sz="1050" u="none" strike="noStrike" dirty="0" smtClean="0">
                        <a:effectLst/>
                        <a:latin typeface="Meiryo UI" pitchFamily="50" charset="-128"/>
                        <a:ea typeface="Meiryo UI" pitchFamily="50" charset="-128"/>
                        <a:cs typeface="Meiryo UI" pitchFamily="50" charset="-128"/>
                      </a:endParaRPr>
                    </a:p>
                    <a:p>
                      <a:pPr>
                        <a:buFont typeface="Arial"/>
                        <a:buChar char="•"/>
                      </a:pPr>
                      <a:r>
                        <a:rPr lang="zh-TW" altLang="en-US" sz="1050" u="none" strike="noStrike" dirty="0" smtClean="0">
                          <a:effectLst/>
                          <a:latin typeface="Meiryo UI" pitchFamily="50" charset="-128"/>
                          <a:ea typeface="Meiryo UI" pitchFamily="50" charset="-128"/>
                          <a:cs typeface="Meiryo UI" pitchFamily="50" charset="-128"/>
                        </a:rPr>
                        <a:t>能勢町</a:t>
                      </a:r>
                      <a:endParaRPr lang="en-US" altLang="zh-TW" sz="1050" u="none" strike="noStrike" dirty="0" smtClean="0">
                        <a:effectLst/>
                        <a:latin typeface="Meiryo UI" pitchFamily="50" charset="-128"/>
                        <a:ea typeface="Meiryo UI" pitchFamily="50" charset="-128"/>
                        <a:cs typeface="Meiryo UI" pitchFamily="50" charset="-128"/>
                      </a:endParaRPr>
                    </a:p>
                    <a:p>
                      <a:pPr>
                        <a:buFont typeface="Arial"/>
                        <a:buChar char="•"/>
                      </a:pPr>
                      <a:r>
                        <a:rPr lang="zh-TW" altLang="en-US" sz="1050" u="none" strike="noStrike" dirty="0" smtClean="0">
                          <a:effectLst/>
                          <a:latin typeface="Meiryo UI" pitchFamily="50" charset="-128"/>
                          <a:ea typeface="Meiryo UI" pitchFamily="50" charset="-128"/>
                          <a:cs typeface="Meiryo UI" pitchFamily="50" charset="-128"/>
                        </a:rPr>
                        <a:t>豊能町</a:t>
                      </a:r>
                      <a:endParaRPr lang="zh-TW" altLang="en-US" sz="1050" u="none" dirty="0">
                        <a:solidFill>
                          <a:schemeClr val="tx1"/>
                        </a:solidFill>
                        <a:effectLst/>
                        <a:latin typeface="Meiryo UI" pitchFamily="50" charset="-128"/>
                        <a:ea typeface="Meiryo UI" pitchFamily="50" charset="-128"/>
                        <a:cs typeface="Meiryo UI" pitchFamily="50" charset="-128"/>
                      </a:endParaRPr>
                    </a:p>
                  </a:txBody>
                  <a:tcPr marL="47145" marR="47145" marT="23573" marB="23573"/>
                </a:tc>
                <a:tc>
                  <a:txBody>
                    <a:bodyPr/>
                    <a:lstStyle/>
                    <a:p>
                      <a:pPr>
                        <a:buFont typeface="Arial"/>
                        <a:buChar char="•"/>
                      </a:pPr>
                      <a:r>
                        <a:rPr lang="zh-TW" altLang="en-US" sz="1050" u="none" strike="noStrike" dirty="0">
                          <a:effectLst/>
                          <a:latin typeface="Meiryo UI" pitchFamily="50" charset="-128"/>
                          <a:ea typeface="Meiryo UI" pitchFamily="50" charset="-128"/>
                          <a:cs typeface="Meiryo UI" pitchFamily="50" charset="-128"/>
                        </a:rPr>
                        <a:t>摂津市</a:t>
                      </a:r>
                      <a:endParaRPr lang="zh-TW" altLang="en-US" sz="1050" u="none" dirty="0">
                        <a:effectLst/>
                        <a:latin typeface="Meiryo UI" pitchFamily="50" charset="-128"/>
                        <a:ea typeface="Meiryo UI" pitchFamily="50" charset="-128"/>
                        <a:cs typeface="Meiryo UI" pitchFamily="50" charset="-128"/>
                      </a:endParaRPr>
                    </a:p>
                    <a:p>
                      <a:pPr>
                        <a:buFont typeface="Arial"/>
                        <a:buChar char="•"/>
                      </a:pPr>
                      <a:r>
                        <a:rPr lang="zh-TW" altLang="en-US" sz="1050" u="none" strike="noStrike" dirty="0" smtClean="0">
                          <a:effectLst/>
                          <a:latin typeface="Meiryo UI" pitchFamily="50" charset="-128"/>
                          <a:ea typeface="Meiryo UI" pitchFamily="50" charset="-128"/>
                          <a:cs typeface="Meiryo UI" pitchFamily="50" charset="-128"/>
                        </a:rPr>
                        <a:t>島本町</a:t>
                      </a:r>
                      <a:endParaRPr lang="zh-TW" altLang="en-US" sz="1050" u="none" dirty="0">
                        <a:solidFill>
                          <a:schemeClr val="tx1"/>
                        </a:solidFill>
                        <a:effectLst/>
                        <a:latin typeface="Meiryo UI" pitchFamily="50" charset="-128"/>
                        <a:ea typeface="Meiryo UI" pitchFamily="50" charset="-128"/>
                        <a:cs typeface="Meiryo UI" pitchFamily="50" charset="-128"/>
                      </a:endParaRPr>
                    </a:p>
                  </a:txBody>
                  <a:tcPr marL="47145" marR="47145" marT="23573" marB="23573"/>
                </a:tc>
                <a:tc>
                  <a:txBody>
                    <a:bodyPr/>
                    <a:lstStyle/>
                    <a:p>
                      <a:pPr>
                        <a:buFont typeface="Arial"/>
                        <a:buChar char="•"/>
                      </a:pPr>
                      <a:r>
                        <a:rPr lang="zh-TW" altLang="en-US" sz="1050" u="none" strike="noStrike" dirty="0" smtClean="0">
                          <a:effectLst/>
                          <a:latin typeface="Meiryo UI" pitchFamily="50" charset="-128"/>
                          <a:ea typeface="Meiryo UI" pitchFamily="50" charset="-128"/>
                          <a:cs typeface="Meiryo UI" pitchFamily="50" charset="-128"/>
                        </a:rPr>
                        <a:t>守口市</a:t>
                      </a:r>
                      <a:endParaRPr lang="zh-TW" altLang="en-US" sz="1050" u="none" dirty="0" smtClean="0">
                        <a:effectLst/>
                        <a:latin typeface="Meiryo UI" pitchFamily="50" charset="-128"/>
                        <a:ea typeface="Meiryo UI" pitchFamily="50" charset="-128"/>
                        <a:cs typeface="Meiryo UI" pitchFamily="50" charset="-128"/>
                      </a:endParaRPr>
                    </a:p>
                    <a:p>
                      <a:pPr>
                        <a:buFont typeface="Arial"/>
                        <a:buChar char="•"/>
                      </a:pPr>
                      <a:r>
                        <a:rPr lang="zh-TW" altLang="en-US" sz="1050" u="none" strike="noStrike" dirty="0" smtClean="0">
                          <a:effectLst/>
                          <a:latin typeface="Meiryo UI" pitchFamily="50" charset="-128"/>
                          <a:ea typeface="Meiryo UI" pitchFamily="50" charset="-128"/>
                          <a:cs typeface="Meiryo UI" pitchFamily="50" charset="-128"/>
                        </a:rPr>
                        <a:t>大東市</a:t>
                      </a:r>
                      <a:endParaRPr lang="zh-TW" altLang="en-US" sz="1050" u="none" dirty="0" smtClean="0">
                        <a:effectLst/>
                        <a:latin typeface="Meiryo UI" pitchFamily="50" charset="-128"/>
                        <a:ea typeface="Meiryo UI" pitchFamily="50" charset="-128"/>
                        <a:cs typeface="Meiryo UI" pitchFamily="50" charset="-128"/>
                      </a:endParaRPr>
                    </a:p>
                    <a:p>
                      <a:pPr>
                        <a:buFont typeface="Arial"/>
                        <a:buChar char="•"/>
                      </a:pPr>
                      <a:r>
                        <a:rPr lang="zh-TW" altLang="en-US" sz="1050" u="none" strike="noStrike" dirty="0" smtClean="0">
                          <a:effectLst/>
                          <a:latin typeface="Meiryo UI" pitchFamily="50" charset="-128"/>
                          <a:ea typeface="Meiryo UI" pitchFamily="50" charset="-128"/>
                          <a:cs typeface="Meiryo UI" pitchFamily="50" charset="-128"/>
                        </a:rPr>
                        <a:t>門真市</a:t>
                      </a:r>
                      <a:endParaRPr lang="zh-TW" altLang="en-US" sz="1050" u="none" dirty="0" smtClean="0">
                        <a:effectLst/>
                        <a:latin typeface="Meiryo UI" pitchFamily="50" charset="-128"/>
                        <a:ea typeface="Meiryo UI" pitchFamily="50" charset="-128"/>
                        <a:cs typeface="Meiryo UI" pitchFamily="50" charset="-128"/>
                      </a:endParaRPr>
                    </a:p>
                    <a:p>
                      <a:pPr>
                        <a:buFont typeface="Arial"/>
                        <a:buChar char="•"/>
                      </a:pPr>
                      <a:r>
                        <a:rPr lang="zh-TW" altLang="en-US" sz="900" u="none" strike="noStrike" dirty="0" smtClean="0">
                          <a:effectLst/>
                          <a:latin typeface="Meiryo UI" pitchFamily="50" charset="-128"/>
                          <a:ea typeface="Meiryo UI" pitchFamily="50" charset="-128"/>
                          <a:cs typeface="Meiryo UI" pitchFamily="50" charset="-128"/>
                        </a:rPr>
                        <a:t>四條畷市</a:t>
                      </a:r>
                      <a:endParaRPr lang="zh-TW" altLang="en-US" sz="1050" u="none" dirty="0" smtClean="0">
                        <a:effectLst/>
                        <a:latin typeface="Meiryo UI" pitchFamily="50" charset="-128"/>
                        <a:ea typeface="Meiryo UI" pitchFamily="50" charset="-128"/>
                        <a:cs typeface="Meiryo UI" pitchFamily="50" charset="-128"/>
                      </a:endParaRPr>
                    </a:p>
                    <a:p>
                      <a:pPr>
                        <a:buFont typeface="Arial"/>
                        <a:buChar char="•"/>
                      </a:pPr>
                      <a:r>
                        <a:rPr lang="zh-TW" altLang="en-US" sz="1050" u="none" strike="noStrike" dirty="0" smtClean="0">
                          <a:effectLst/>
                          <a:latin typeface="Meiryo UI" pitchFamily="50" charset="-128"/>
                          <a:ea typeface="Meiryo UI" pitchFamily="50" charset="-128"/>
                          <a:cs typeface="Meiryo UI" pitchFamily="50" charset="-128"/>
                        </a:rPr>
                        <a:t>交野市</a:t>
                      </a:r>
                      <a:endParaRPr lang="zh-TW" altLang="en-US" sz="1050" u="none" dirty="0" smtClean="0">
                        <a:solidFill>
                          <a:schemeClr val="tx1"/>
                        </a:solidFill>
                        <a:effectLst/>
                        <a:latin typeface="Meiryo UI" pitchFamily="50" charset="-128"/>
                        <a:ea typeface="Meiryo UI" pitchFamily="50" charset="-128"/>
                        <a:cs typeface="Meiryo UI" pitchFamily="50" charset="-128"/>
                      </a:endParaRPr>
                    </a:p>
                    <a:p>
                      <a:pPr>
                        <a:buFont typeface="Arial"/>
                        <a:buChar char="•"/>
                      </a:pPr>
                      <a:endParaRPr lang="zh-TW" altLang="en-US" sz="1050" u="none" dirty="0">
                        <a:solidFill>
                          <a:schemeClr val="tx1"/>
                        </a:solidFill>
                        <a:effectLst/>
                        <a:latin typeface="Meiryo UI" pitchFamily="50" charset="-128"/>
                        <a:ea typeface="Meiryo UI" pitchFamily="50" charset="-128"/>
                        <a:cs typeface="Meiryo UI" pitchFamily="50" charset="-128"/>
                      </a:endParaRPr>
                    </a:p>
                  </a:txBody>
                  <a:tcPr marL="47145" marR="47145" marT="23573" marB="23573"/>
                </a:tc>
                <a:tc>
                  <a:txBody>
                    <a:bodyPr/>
                    <a:lstStyle/>
                    <a:p>
                      <a:pPr marL="0" marR="0" indent="0" algn="l" defTabSz="914400" rtl="0" eaLnBrk="1" fontAlgn="auto" latinLnBrk="0" hangingPunct="1">
                        <a:lnSpc>
                          <a:spcPct val="100000"/>
                        </a:lnSpc>
                        <a:spcBef>
                          <a:spcPts val="0"/>
                        </a:spcBef>
                        <a:spcAft>
                          <a:spcPts val="0"/>
                        </a:spcAft>
                        <a:buClrTx/>
                        <a:buSzTx/>
                        <a:buFont typeface="Arial"/>
                        <a:buChar char="•"/>
                        <a:tabLst/>
                        <a:defRPr/>
                      </a:pPr>
                      <a:r>
                        <a:rPr lang="ja-JP" altLang="en-US" sz="1050" u="none" strike="noStrike" dirty="0" smtClean="0">
                          <a:effectLst/>
                          <a:latin typeface="Meiryo UI" pitchFamily="50" charset="-128"/>
                          <a:ea typeface="Meiryo UI" pitchFamily="50" charset="-128"/>
                          <a:cs typeface="Meiryo UI" pitchFamily="50" charset="-128"/>
                        </a:rPr>
                        <a:t>柏原市</a:t>
                      </a:r>
                      <a:endParaRPr lang="ja-JP" altLang="en-US" sz="1050" u="none" dirty="0" smtClean="0">
                        <a:solidFill>
                          <a:schemeClr val="tx1"/>
                        </a:solidFill>
                        <a:effectLst/>
                        <a:latin typeface="Meiryo UI" pitchFamily="50" charset="-128"/>
                        <a:ea typeface="Meiryo UI" pitchFamily="50" charset="-128"/>
                        <a:cs typeface="Meiryo UI" pitchFamily="50" charset="-128"/>
                      </a:endParaRPr>
                    </a:p>
                    <a:p>
                      <a:pPr>
                        <a:buFont typeface="Arial"/>
                        <a:buChar char="•"/>
                      </a:pPr>
                      <a:endParaRPr lang="zh-TW" altLang="en-US" sz="1050" u="none" dirty="0">
                        <a:solidFill>
                          <a:schemeClr val="tx1"/>
                        </a:solidFill>
                        <a:effectLst/>
                        <a:latin typeface="Meiryo UI" pitchFamily="50" charset="-128"/>
                        <a:ea typeface="Meiryo UI" pitchFamily="50" charset="-128"/>
                        <a:cs typeface="Meiryo UI" pitchFamily="50" charset="-128"/>
                      </a:endParaRPr>
                    </a:p>
                  </a:txBody>
                  <a:tcPr marL="47145" marR="47145" marT="23573" marB="23573"/>
                </a:tc>
                <a:tc>
                  <a:txBody>
                    <a:bodyPr/>
                    <a:lstStyle/>
                    <a:p>
                      <a:pPr>
                        <a:buFont typeface="Arial"/>
                        <a:buChar char="•"/>
                      </a:pPr>
                      <a:r>
                        <a:rPr lang="zh-TW" altLang="en-US" sz="900" u="none" strike="noStrike" dirty="0" smtClean="0">
                          <a:effectLst/>
                          <a:latin typeface="Meiryo UI" pitchFamily="50" charset="-128"/>
                          <a:ea typeface="Meiryo UI" pitchFamily="50" charset="-128"/>
                          <a:cs typeface="Meiryo UI" pitchFamily="50" charset="-128"/>
                        </a:rPr>
                        <a:t>泉大津市</a:t>
                      </a:r>
                      <a:endParaRPr lang="zh-TW" altLang="en-US" sz="900" u="none" dirty="0" smtClean="0">
                        <a:effectLst/>
                        <a:latin typeface="Meiryo UI" pitchFamily="50" charset="-128"/>
                        <a:ea typeface="Meiryo UI" pitchFamily="50" charset="-128"/>
                        <a:cs typeface="Meiryo UI" pitchFamily="50" charset="-128"/>
                      </a:endParaRPr>
                    </a:p>
                    <a:p>
                      <a:pPr>
                        <a:buFont typeface="Arial"/>
                        <a:buChar char="•"/>
                      </a:pPr>
                      <a:r>
                        <a:rPr lang="zh-TW" altLang="en-US" sz="1050" u="none" strike="noStrike" dirty="0" smtClean="0">
                          <a:effectLst/>
                          <a:latin typeface="Meiryo UI" pitchFamily="50" charset="-128"/>
                          <a:ea typeface="Meiryo UI" pitchFamily="50" charset="-128"/>
                          <a:cs typeface="Meiryo UI" pitchFamily="50" charset="-128"/>
                        </a:rPr>
                        <a:t>和泉市</a:t>
                      </a:r>
                      <a:endParaRPr lang="zh-TW" altLang="en-US" sz="1050" u="none" dirty="0" smtClean="0">
                        <a:effectLst/>
                        <a:latin typeface="Meiryo UI" pitchFamily="50" charset="-128"/>
                        <a:ea typeface="Meiryo UI" pitchFamily="50" charset="-128"/>
                        <a:cs typeface="Meiryo UI" pitchFamily="50" charset="-128"/>
                      </a:endParaRPr>
                    </a:p>
                    <a:p>
                      <a:pPr>
                        <a:buFont typeface="Arial"/>
                        <a:buChar char="•"/>
                      </a:pPr>
                      <a:r>
                        <a:rPr lang="zh-TW" altLang="en-US" sz="1050" u="none" strike="noStrike" dirty="0" smtClean="0">
                          <a:effectLst/>
                          <a:latin typeface="Meiryo UI" pitchFamily="50" charset="-128"/>
                          <a:ea typeface="Meiryo UI" pitchFamily="50" charset="-128"/>
                          <a:cs typeface="Meiryo UI" pitchFamily="50" charset="-128"/>
                        </a:rPr>
                        <a:t>高石市</a:t>
                      </a:r>
                      <a:endParaRPr lang="zh-TW" altLang="en-US" sz="1050" u="none" dirty="0" smtClean="0">
                        <a:effectLst/>
                        <a:latin typeface="Meiryo UI" pitchFamily="50" charset="-128"/>
                        <a:ea typeface="Meiryo UI" pitchFamily="50" charset="-128"/>
                        <a:cs typeface="Meiryo UI" pitchFamily="50" charset="-128"/>
                      </a:endParaRPr>
                    </a:p>
                    <a:p>
                      <a:pPr>
                        <a:buFont typeface="Arial"/>
                        <a:buChar char="•"/>
                      </a:pPr>
                      <a:r>
                        <a:rPr lang="zh-TW" altLang="en-US" sz="1050" u="none" strike="noStrike" dirty="0" smtClean="0">
                          <a:effectLst/>
                          <a:latin typeface="Meiryo UI" pitchFamily="50" charset="-128"/>
                          <a:ea typeface="Meiryo UI" pitchFamily="50" charset="-128"/>
                          <a:cs typeface="Meiryo UI" pitchFamily="50" charset="-128"/>
                        </a:rPr>
                        <a:t>忠岡町</a:t>
                      </a:r>
                      <a:endParaRPr lang="zh-TW" altLang="en-US" sz="1050" u="none" dirty="0" smtClean="0">
                        <a:solidFill>
                          <a:schemeClr val="tx1"/>
                        </a:solidFill>
                        <a:effectLst/>
                        <a:latin typeface="Meiryo UI" pitchFamily="50" charset="-128"/>
                        <a:ea typeface="Meiryo UI" pitchFamily="50" charset="-128"/>
                        <a:cs typeface="Meiryo UI" pitchFamily="50" charset="-128"/>
                      </a:endParaRPr>
                    </a:p>
                    <a:p>
                      <a:pPr>
                        <a:buFont typeface="Arial"/>
                        <a:buNone/>
                      </a:pPr>
                      <a:endParaRPr lang="ja-JP" altLang="en-US" sz="1050" u="none" dirty="0">
                        <a:solidFill>
                          <a:schemeClr val="tx1"/>
                        </a:solidFill>
                        <a:effectLst/>
                        <a:latin typeface="Meiryo UI" pitchFamily="50" charset="-128"/>
                        <a:ea typeface="Meiryo UI" pitchFamily="50" charset="-128"/>
                        <a:cs typeface="Meiryo UI" pitchFamily="50" charset="-128"/>
                      </a:endParaRPr>
                    </a:p>
                  </a:txBody>
                  <a:tcPr marL="47145" marR="47145" marT="23573" marB="23573"/>
                </a:tc>
                <a:tc>
                  <a:txBody>
                    <a:bodyPr/>
                    <a:lstStyle/>
                    <a:p>
                      <a:pPr>
                        <a:buFont typeface="Arial"/>
                        <a:buChar char="•"/>
                      </a:pPr>
                      <a:r>
                        <a:rPr lang="ja-JP" altLang="en-US" sz="900" u="none" dirty="0" smtClean="0">
                          <a:solidFill>
                            <a:schemeClr val="tx1"/>
                          </a:solidFill>
                          <a:effectLst/>
                          <a:latin typeface="Meiryo UI" pitchFamily="50" charset="-128"/>
                          <a:ea typeface="Meiryo UI" pitchFamily="50" charset="-128"/>
                          <a:cs typeface="Meiryo UI" pitchFamily="50" charset="-128"/>
                        </a:rPr>
                        <a:t>貝塚市</a:t>
                      </a:r>
                      <a:endParaRPr lang="en-US" altLang="ja-JP" sz="900" u="none" dirty="0" smtClean="0">
                        <a:solidFill>
                          <a:schemeClr val="tx1"/>
                        </a:solidFill>
                        <a:effectLst/>
                        <a:latin typeface="Meiryo UI" pitchFamily="50" charset="-128"/>
                        <a:ea typeface="Meiryo UI" pitchFamily="50" charset="-128"/>
                        <a:cs typeface="Meiryo UI" pitchFamily="50" charset="-128"/>
                      </a:endParaRPr>
                    </a:p>
                    <a:p>
                      <a:pPr>
                        <a:buFont typeface="Arial"/>
                        <a:buChar char="•"/>
                      </a:pPr>
                      <a:r>
                        <a:rPr lang="ja-JP" altLang="en-US" sz="900" u="none" dirty="0" smtClean="0">
                          <a:solidFill>
                            <a:schemeClr val="tx1"/>
                          </a:solidFill>
                          <a:effectLst/>
                          <a:latin typeface="Meiryo UI" pitchFamily="50" charset="-128"/>
                          <a:ea typeface="Meiryo UI" pitchFamily="50" charset="-128"/>
                          <a:cs typeface="Meiryo UI" pitchFamily="50" charset="-128"/>
                        </a:rPr>
                        <a:t>泉佐野市</a:t>
                      </a:r>
                      <a:endParaRPr lang="en-US" altLang="ja-JP" sz="900" u="none" dirty="0" smtClean="0">
                        <a:solidFill>
                          <a:schemeClr val="tx1"/>
                        </a:solidFill>
                        <a:effectLst/>
                        <a:latin typeface="Meiryo UI" pitchFamily="50" charset="-128"/>
                        <a:ea typeface="Meiryo UI" pitchFamily="50" charset="-128"/>
                        <a:cs typeface="Meiryo UI" pitchFamily="50" charset="-128"/>
                      </a:endParaRPr>
                    </a:p>
                    <a:p>
                      <a:pPr>
                        <a:buFont typeface="Arial"/>
                        <a:buChar char="•"/>
                      </a:pPr>
                      <a:r>
                        <a:rPr lang="ja-JP" altLang="en-US" sz="900" u="none" dirty="0" smtClean="0">
                          <a:solidFill>
                            <a:schemeClr val="tx1"/>
                          </a:solidFill>
                          <a:effectLst/>
                          <a:latin typeface="Meiryo UI" pitchFamily="50" charset="-128"/>
                          <a:ea typeface="Meiryo UI" pitchFamily="50" charset="-128"/>
                          <a:cs typeface="Meiryo UI" pitchFamily="50" charset="-128"/>
                        </a:rPr>
                        <a:t>泉南市</a:t>
                      </a:r>
                      <a:endParaRPr lang="en-US" altLang="ja-JP" sz="900" u="none" dirty="0" smtClean="0">
                        <a:solidFill>
                          <a:schemeClr val="tx1"/>
                        </a:solidFill>
                        <a:effectLst/>
                        <a:latin typeface="Meiryo UI" pitchFamily="50" charset="-128"/>
                        <a:ea typeface="Meiryo UI" pitchFamily="50" charset="-128"/>
                        <a:cs typeface="Meiryo UI" pitchFamily="50" charset="-128"/>
                      </a:endParaRPr>
                    </a:p>
                    <a:p>
                      <a:pPr>
                        <a:buFont typeface="Arial"/>
                        <a:buChar char="•"/>
                      </a:pPr>
                      <a:r>
                        <a:rPr lang="ja-JP" altLang="en-US" sz="900" u="none" dirty="0" smtClean="0">
                          <a:solidFill>
                            <a:schemeClr val="tx1"/>
                          </a:solidFill>
                          <a:effectLst/>
                          <a:latin typeface="Meiryo UI" pitchFamily="50" charset="-128"/>
                          <a:ea typeface="Meiryo UI" pitchFamily="50" charset="-128"/>
                          <a:cs typeface="Meiryo UI" pitchFamily="50" charset="-128"/>
                        </a:rPr>
                        <a:t>阪南市</a:t>
                      </a:r>
                      <a:endParaRPr lang="en-US" altLang="ja-JP" sz="900" u="none" dirty="0" smtClean="0">
                        <a:solidFill>
                          <a:schemeClr val="tx1"/>
                        </a:solidFill>
                        <a:effectLst/>
                        <a:latin typeface="Meiryo UI" pitchFamily="50" charset="-128"/>
                        <a:ea typeface="Meiryo UI" pitchFamily="50" charset="-128"/>
                        <a:cs typeface="Meiryo UI" pitchFamily="50" charset="-128"/>
                      </a:endParaRPr>
                    </a:p>
                    <a:p>
                      <a:pPr>
                        <a:buFont typeface="Arial"/>
                        <a:buChar char="•"/>
                      </a:pPr>
                      <a:r>
                        <a:rPr lang="ja-JP" altLang="en-US" sz="900" u="none" dirty="0" smtClean="0">
                          <a:solidFill>
                            <a:schemeClr val="tx1"/>
                          </a:solidFill>
                          <a:effectLst/>
                          <a:latin typeface="Meiryo UI" pitchFamily="50" charset="-128"/>
                          <a:ea typeface="Meiryo UI" pitchFamily="50" charset="-128"/>
                          <a:cs typeface="Meiryo UI" pitchFamily="50" charset="-128"/>
                        </a:rPr>
                        <a:t>熊取町</a:t>
                      </a:r>
                      <a:endParaRPr lang="en-US" altLang="ja-JP" sz="900" u="none" dirty="0" smtClean="0">
                        <a:solidFill>
                          <a:schemeClr val="tx1"/>
                        </a:solidFill>
                        <a:effectLst/>
                        <a:latin typeface="Meiryo UI" pitchFamily="50" charset="-128"/>
                        <a:ea typeface="Meiryo UI" pitchFamily="50" charset="-128"/>
                        <a:cs typeface="Meiryo UI" pitchFamily="50" charset="-128"/>
                      </a:endParaRPr>
                    </a:p>
                    <a:p>
                      <a:pPr>
                        <a:buFont typeface="Arial"/>
                        <a:buChar char="•"/>
                      </a:pPr>
                      <a:r>
                        <a:rPr lang="ja-JP" altLang="en-US" sz="900" u="none" dirty="0" smtClean="0">
                          <a:solidFill>
                            <a:schemeClr val="tx1"/>
                          </a:solidFill>
                          <a:effectLst/>
                          <a:latin typeface="Meiryo UI" pitchFamily="50" charset="-128"/>
                          <a:ea typeface="Meiryo UI" pitchFamily="50" charset="-128"/>
                          <a:cs typeface="Meiryo UI" pitchFamily="50" charset="-128"/>
                        </a:rPr>
                        <a:t>田尻町</a:t>
                      </a:r>
                      <a:endParaRPr lang="en-US" altLang="ja-JP" sz="900" u="none" dirty="0" smtClean="0">
                        <a:solidFill>
                          <a:schemeClr val="tx1"/>
                        </a:solidFill>
                        <a:effectLst/>
                        <a:latin typeface="Meiryo UI" pitchFamily="50" charset="-128"/>
                        <a:ea typeface="Meiryo UI" pitchFamily="50" charset="-128"/>
                        <a:cs typeface="Meiryo UI" pitchFamily="50" charset="-128"/>
                      </a:endParaRPr>
                    </a:p>
                    <a:p>
                      <a:pPr>
                        <a:buFont typeface="Arial"/>
                        <a:buChar char="•"/>
                      </a:pPr>
                      <a:r>
                        <a:rPr lang="ja-JP" altLang="en-US" sz="900" u="none" dirty="0" smtClean="0">
                          <a:solidFill>
                            <a:schemeClr val="tx1"/>
                          </a:solidFill>
                          <a:effectLst/>
                          <a:latin typeface="Meiryo UI" pitchFamily="50" charset="-128"/>
                          <a:ea typeface="Meiryo UI" pitchFamily="50" charset="-128"/>
                          <a:cs typeface="Meiryo UI" pitchFamily="50" charset="-128"/>
                        </a:rPr>
                        <a:t>岬町</a:t>
                      </a:r>
                      <a:endParaRPr lang="en-US" altLang="zh-CN" sz="900" u="none" dirty="0" smtClean="0">
                        <a:solidFill>
                          <a:schemeClr val="tx1"/>
                        </a:solidFill>
                        <a:effectLst/>
                        <a:latin typeface="Meiryo UI" pitchFamily="50" charset="-128"/>
                        <a:ea typeface="Meiryo UI" pitchFamily="50" charset="-128"/>
                        <a:cs typeface="Meiryo UI" pitchFamily="50" charset="-128"/>
                      </a:endParaRPr>
                    </a:p>
                  </a:txBody>
                  <a:tcPr marL="47145" marR="47145" marT="23573" marB="23573"/>
                </a:tc>
                <a:tc>
                  <a:txBody>
                    <a:bodyPr/>
                    <a:lstStyle/>
                    <a:p>
                      <a:pPr>
                        <a:buFont typeface="Arial"/>
                        <a:buChar char="•"/>
                      </a:pPr>
                      <a:r>
                        <a:rPr lang="zh-CN" altLang="en-US" sz="900" u="none" strike="noStrike" dirty="0" smtClean="0">
                          <a:effectLst/>
                          <a:latin typeface="Meiryo UI" pitchFamily="50" charset="-128"/>
                          <a:ea typeface="Meiryo UI" pitchFamily="50" charset="-128"/>
                          <a:cs typeface="Meiryo UI" pitchFamily="50" charset="-128"/>
                        </a:rPr>
                        <a:t>富田林市</a:t>
                      </a:r>
                      <a:endParaRPr lang="zh-CN" altLang="en-US" sz="900" u="none" dirty="0" smtClean="0">
                        <a:effectLst/>
                        <a:latin typeface="Meiryo UI" pitchFamily="50" charset="-128"/>
                        <a:ea typeface="Meiryo UI" pitchFamily="50" charset="-128"/>
                        <a:cs typeface="Meiryo UI" pitchFamily="50" charset="-128"/>
                      </a:endParaRPr>
                    </a:p>
                    <a:p>
                      <a:pPr>
                        <a:buFont typeface="Arial"/>
                        <a:buChar char="•"/>
                      </a:pPr>
                      <a:r>
                        <a:rPr lang="zh-CN" altLang="en-US" sz="700" u="none" strike="noStrike" dirty="0" smtClean="0">
                          <a:effectLst/>
                          <a:latin typeface="Meiryo UI" pitchFamily="50" charset="-128"/>
                          <a:ea typeface="Meiryo UI" pitchFamily="50" charset="-128"/>
                          <a:cs typeface="Meiryo UI" pitchFamily="50" charset="-128"/>
                        </a:rPr>
                        <a:t>河内長野市</a:t>
                      </a:r>
                      <a:endParaRPr lang="zh-CN" altLang="en-US" sz="700" u="none" dirty="0" smtClean="0">
                        <a:effectLst/>
                        <a:latin typeface="Meiryo UI" pitchFamily="50" charset="-128"/>
                        <a:ea typeface="Meiryo UI" pitchFamily="50" charset="-128"/>
                        <a:cs typeface="Meiryo UI" pitchFamily="50" charset="-128"/>
                      </a:endParaRPr>
                    </a:p>
                    <a:p>
                      <a:pPr>
                        <a:buFont typeface="Arial"/>
                        <a:buChar char="•"/>
                      </a:pPr>
                      <a:r>
                        <a:rPr lang="zh-CN" altLang="en-US" sz="900" u="none" strike="noStrike" dirty="0" smtClean="0">
                          <a:effectLst/>
                          <a:latin typeface="Meiryo UI" pitchFamily="50" charset="-128"/>
                          <a:ea typeface="Meiryo UI" pitchFamily="50" charset="-128"/>
                          <a:cs typeface="Meiryo UI" pitchFamily="50" charset="-128"/>
                        </a:rPr>
                        <a:t>松原市</a:t>
                      </a:r>
                      <a:endParaRPr lang="zh-CN" altLang="en-US" sz="900" u="none" dirty="0" smtClean="0">
                        <a:effectLst/>
                        <a:latin typeface="Meiryo UI" pitchFamily="50" charset="-128"/>
                        <a:ea typeface="Meiryo UI" pitchFamily="50" charset="-128"/>
                        <a:cs typeface="Meiryo UI" pitchFamily="50" charset="-128"/>
                      </a:endParaRPr>
                    </a:p>
                    <a:p>
                      <a:pPr>
                        <a:buFont typeface="Arial"/>
                        <a:buChar char="•"/>
                      </a:pPr>
                      <a:r>
                        <a:rPr lang="zh-CN" altLang="en-US" sz="900" u="none" strike="noStrike" dirty="0" smtClean="0">
                          <a:effectLst/>
                          <a:latin typeface="Meiryo UI" pitchFamily="50" charset="-128"/>
                          <a:ea typeface="Meiryo UI" pitchFamily="50" charset="-128"/>
                          <a:cs typeface="Meiryo UI" pitchFamily="50" charset="-128"/>
                        </a:rPr>
                        <a:t>羽曳野市</a:t>
                      </a:r>
                      <a:endParaRPr lang="zh-CN" altLang="en-US" sz="900" u="none" dirty="0" smtClean="0">
                        <a:effectLst/>
                        <a:latin typeface="Meiryo UI" pitchFamily="50" charset="-128"/>
                        <a:ea typeface="Meiryo UI" pitchFamily="50" charset="-128"/>
                        <a:cs typeface="Meiryo UI" pitchFamily="50" charset="-128"/>
                      </a:endParaRPr>
                    </a:p>
                    <a:p>
                      <a:pPr>
                        <a:buFont typeface="Arial"/>
                        <a:buChar char="•"/>
                      </a:pPr>
                      <a:r>
                        <a:rPr lang="zh-CN" altLang="en-US" sz="900" u="none" strike="noStrike" dirty="0" smtClean="0">
                          <a:effectLst/>
                          <a:latin typeface="Meiryo UI" pitchFamily="50" charset="-128"/>
                          <a:ea typeface="Meiryo UI" pitchFamily="50" charset="-128"/>
                          <a:cs typeface="Meiryo UI" pitchFamily="50" charset="-128"/>
                        </a:rPr>
                        <a:t>藤井寺市</a:t>
                      </a:r>
                      <a:endParaRPr lang="zh-CN" altLang="en-US" sz="900" u="none" dirty="0" smtClean="0">
                        <a:effectLst/>
                        <a:latin typeface="Meiryo UI" pitchFamily="50" charset="-128"/>
                        <a:ea typeface="Meiryo UI" pitchFamily="50" charset="-128"/>
                        <a:cs typeface="Meiryo UI" pitchFamily="50" charset="-128"/>
                      </a:endParaRPr>
                    </a:p>
                    <a:p>
                      <a:pPr>
                        <a:buFont typeface="Arial"/>
                        <a:buChar char="•"/>
                      </a:pPr>
                      <a:r>
                        <a:rPr lang="zh-CN" altLang="en-US" sz="700" u="none" strike="noStrike" dirty="0" smtClean="0">
                          <a:effectLst/>
                          <a:latin typeface="Meiryo UI" pitchFamily="50" charset="-128"/>
                          <a:ea typeface="Meiryo UI" pitchFamily="50" charset="-128"/>
                          <a:cs typeface="Meiryo UI" pitchFamily="50" charset="-128"/>
                        </a:rPr>
                        <a:t>大阪狭山市</a:t>
                      </a:r>
                      <a:endParaRPr lang="zh-CN" altLang="en-US" sz="700" u="none" dirty="0" smtClean="0">
                        <a:effectLst/>
                        <a:latin typeface="Meiryo UI" pitchFamily="50" charset="-128"/>
                        <a:ea typeface="Meiryo UI" pitchFamily="50" charset="-128"/>
                        <a:cs typeface="Meiryo UI" pitchFamily="50" charset="-128"/>
                      </a:endParaRPr>
                    </a:p>
                    <a:p>
                      <a:pPr>
                        <a:buFont typeface="Arial"/>
                        <a:buChar char="•"/>
                      </a:pPr>
                      <a:r>
                        <a:rPr lang="zh-CN" altLang="en-US" sz="900" u="none" strike="noStrike" dirty="0" smtClean="0">
                          <a:effectLst/>
                          <a:latin typeface="Meiryo UI" pitchFamily="50" charset="-128"/>
                          <a:ea typeface="Meiryo UI" pitchFamily="50" charset="-128"/>
                          <a:cs typeface="Meiryo UI" pitchFamily="50" charset="-128"/>
                        </a:rPr>
                        <a:t>太子町</a:t>
                      </a:r>
                      <a:endParaRPr lang="en-US" altLang="zh-CN" sz="900" u="none" strike="noStrike" dirty="0" smtClean="0">
                        <a:effectLst/>
                        <a:latin typeface="Meiryo UI" pitchFamily="50" charset="-128"/>
                        <a:ea typeface="Meiryo UI" pitchFamily="50" charset="-128"/>
                        <a:cs typeface="Meiryo UI" pitchFamily="50" charset="-128"/>
                      </a:endParaRPr>
                    </a:p>
                    <a:p>
                      <a:pPr>
                        <a:buFont typeface="Arial"/>
                        <a:buChar char="•"/>
                      </a:pPr>
                      <a:r>
                        <a:rPr lang="zh-CN" altLang="en-US" sz="900" u="none" strike="noStrike" dirty="0" smtClean="0">
                          <a:effectLst/>
                          <a:latin typeface="Meiryo UI" pitchFamily="50" charset="-128"/>
                          <a:ea typeface="Meiryo UI" pitchFamily="50" charset="-128"/>
                          <a:cs typeface="Meiryo UI" pitchFamily="50" charset="-128"/>
                        </a:rPr>
                        <a:t>河南町</a:t>
                      </a:r>
                      <a:endParaRPr lang="en-US" altLang="zh-CN" sz="900" u="none" strike="noStrike" dirty="0" smtClean="0">
                        <a:effectLst/>
                        <a:latin typeface="Meiryo UI" pitchFamily="50" charset="-128"/>
                        <a:ea typeface="Meiryo UI" pitchFamily="50" charset="-128"/>
                        <a:cs typeface="Meiryo UI" pitchFamily="50" charset="-128"/>
                      </a:endParaRPr>
                    </a:p>
                    <a:p>
                      <a:pPr>
                        <a:buFont typeface="Arial"/>
                        <a:buChar char="•"/>
                      </a:pPr>
                      <a:r>
                        <a:rPr lang="zh-CN" altLang="en-US" sz="700" u="none" strike="noStrike" dirty="0" smtClean="0">
                          <a:effectLst/>
                          <a:latin typeface="Meiryo UI" pitchFamily="50" charset="-128"/>
                          <a:ea typeface="Meiryo UI" pitchFamily="50" charset="-128"/>
                          <a:cs typeface="Meiryo UI" pitchFamily="50" charset="-128"/>
                        </a:rPr>
                        <a:t>千早赤阪村</a:t>
                      </a:r>
                      <a:endParaRPr lang="zh-CN" altLang="en-US" sz="700" u="none" dirty="0" smtClean="0">
                        <a:solidFill>
                          <a:schemeClr val="tx1"/>
                        </a:solidFill>
                        <a:effectLst/>
                        <a:latin typeface="Meiryo UI" pitchFamily="50" charset="-128"/>
                        <a:ea typeface="Meiryo UI" pitchFamily="50" charset="-128"/>
                        <a:cs typeface="Meiryo UI" pitchFamily="50" charset="-128"/>
                      </a:endParaRPr>
                    </a:p>
                  </a:txBody>
                  <a:tcPr marL="47145" marR="47145" marT="23573" marB="23573"/>
                </a:tc>
              </a:tr>
            </a:tbl>
          </a:graphicData>
        </a:graphic>
      </p:graphicFrame>
      <p:sp>
        <p:nvSpPr>
          <p:cNvPr id="6" name="正方形/長方形 5"/>
          <p:cNvSpPr/>
          <p:nvPr/>
        </p:nvSpPr>
        <p:spPr>
          <a:xfrm>
            <a:off x="0" y="-1585"/>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a:solidFill>
                  <a:srgbClr val="000000"/>
                </a:solidFill>
                <a:latin typeface="ＭＳ Ｐゴシック" pitchFamily="50" charset="-128"/>
                <a:ea typeface="Meiryo UI" pitchFamily="50" charset="-128"/>
                <a:cs typeface="Meiryo UI" pitchFamily="50" charset="-128"/>
              </a:rPr>
              <a:t>基本データ</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　＜大阪府の概要＞</a:t>
            </a:r>
            <a:endParaRPr kumimoji="0" lang="en-US" altLang="ja-JP" sz="2000" kern="0" dirty="0">
              <a:solidFill>
                <a:srgbClr val="000000"/>
              </a:solidFill>
              <a:latin typeface="ＭＳ Ｐゴシック" pitchFamily="50" charset="-128"/>
              <a:ea typeface="Meiryo UI" pitchFamily="50" charset="-128"/>
              <a:cs typeface="Meiryo UI" pitchFamily="50" charset="-128"/>
            </a:endParaRPr>
          </a:p>
        </p:txBody>
      </p:sp>
      <p:sp>
        <p:nvSpPr>
          <p:cNvPr id="2" name="テキスト ボックス 1"/>
          <p:cNvSpPr txBox="1"/>
          <p:nvPr/>
        </p:nvSpPr>
        <p:spPr>
          <a:xfrm>
            <a:off x="683568" y="509771"/>
            <a:ext cx="7723589" cy="830997"/>
          </a:xfrm>
          <a:prstGeom prst="rect">
            <a:avLst/>
          </a:prstGeom>
          <a:noFill/>
        </p:spPr>
        <p:txBody>
          <a:bodyPr wrap="none" rtlCol="0">
            <a:spAutoFit/>
          </a:bodyPr>
          <a:lstStyle/>
          <a:p>
            <a:pPr marL="285750" indent="-285750">
              <a:buFont typeface="Arial" pitchFamily="34" charset="0"/>
              <a:buChar char="•"/>
            </a:pPr>
            <a:r>
              <a:rPr kumimoji="1" lang="ja-JP" altLang="en-US" sz="1600" dirty="0" smtClean="0">
                <a:latin typeface="Meiryo UI" pitchFamily="50" charset="-128"/>
                <a:ea typeface="Meiryo UI" pitchFamily="50" charset="-128"/>
                <a:cs typeface="Meiryo UI" pitchFamily="50" charset="-128"/>
              </a:rPr>
              <a:t>大阪府の人口は</a:t>
            </a:r>
            <a:r>
              <a:rPr kumimoji="1" lang="en-US" altLang="ja-JP" sz="1600" dirty="0" smtClean="0">
                <a:latin typeface="Meiryo UI" pitchFamily="50" charset="-128"/>
                <a:ea typeface="Meiryo UI" pitchFamily="50" charset="-128"/>
                <a:cs typeface="Meiryo UI" pitchFamily="50" charset="-128"/>
              </a:rPr>
              <a:t>885</a:t>
            </a:r>
            <a:r>
              <a:rPr kumimoji="1" lang="ja-JP" altLang="en-US" sz="1600" dirty="0" smtClean="0">
                <a:latin typeface="Meiryo UI" pitchFamily="50" charset="-128"/>
                <a:ea typeface="Meiryo UI" pitchFamily="50" charset="-128"/>
                <a:cs typeface="Meiryo UI" pitchFamily="50" charset="-128"/>
              </a:rPr>
              <a:t>万人。県庁所在地（政令市）</a:t>
            </a:r>
            <a:r>
              <a:rPr lang="ja-JP" altLang="en-US" sz="1600" dirty="0">
                <a:latin typeface="Meiryo UI" pitchFamily="50" charset="-128"/>
                <a:ea typeface="Meiryo UI" pitchFamily="50" charset="-128"/>
                <a:cs typeface="Meiryo UI" pitchFamily="50" charset="-128"/>
              </a:rPr>
              <a:t>の</a:t>
            </a:r>
            <a:r>
              <a:rPr kumimoji="1" lang="ja-JP" altLang="en-US" sz="1600" dirty="0" smtClean="0">
                <a:latin typeface="Meiryo UI" pitchFamily="50" charset="-128"/>
                <a:ea typeface="Meiryo UI" pitchFamily="50" charset="-128"/>
                <a:cs typeface="Meiryo UI" pitchFamily="50" charset="-128"/>
              </a:rPr>
              <a:t>大阪市の人口は</a:t>
            </a:r>
            <a:r>
              <a:rPr kumimoji="1" lang="en-US" altLang="ja-JP" sz="1600" dirty="0" smtClean="0">
                <a:latin typeface="Meiryo UI" pitchFamily="50" charset="-128"/>
                <a:ea typeface="Meiryo UI" pitchFamily="50" charset="-128"/>
                <a:cs typeface="Meiryo UI" pitchFamily="50" charset="-128"/>
              </a:rPr>
              <a:t>268</a:t>
            </a:r>
            <a:r>
              <a:rPr kumimoji="1" lang="ja-JP" altLang="en-US" sz="1600" dirty="0" smtClean="0">
                <a:latin typeface="Meiryo UI" pitchFamily="50" charset="-128"/>
                <a:ea typeface="Meiryo UI" pitchFamily="50" charset="-128"/>
                <a:cs typeface="Meiryo UI" pitchFamily="50" charset="-128"/>
              </a:rPr>
              <a:t>万人</a:t>
            </a:r>
            <a:endParaRPr kumimoji="1" lang="en-US" altLang="ja-JP" sz="1600" dirty="0" smtClean="0">
              <a:latin typeface="Meiryo UI" pitchFamily="50" charset="-128"/>
              <a:ea typeface="Meiryo UI" pitchFamily="50" charset="-128"/>
              <a:cs typeface="Meiryo UI" pitchFamily="50" charset="-128"/>
            </a:endParaRPr>
          </a:p>
          <a:p>
            <a:pPr marL="285750" indent="-285750">
              <a:buFont typeface="Arial" pitchFamily="34" charset="0"/>
              <a:buChar char="•"/>
            </a:pPr>
            <a:r>
              <a:rPr kumimoji="1" lang="ja-JP" altLang="en-US" sz="1600" dirty="0" smtClean="0">
                <a:latin typeface="Meiryo UI" pitchFamily="50" charset="-128"/>
                <a:ea typeface="Meiryo UI" pitchFamily="50" charset="-128"/>
                <a:cs typeface="Meiryo UI" pitchFamily="50" charset="-128"/>
              </a:rPr>
              <a:t>府内は４３市町村で構成され、大阪市を中心に南北と東に</a:t>
            </a:r>
            <a:r>
              <a:rPr lang="en-US" altLang="ja-JP" sz="1600" dirty="0" smtClean="0">
                <a:latin typeface="Meiryo UI" pitchFamily="50" charset="-128"/>
                <a:ea typeface="Meiryo UI" pitchFamily="50" charset="-128"/>
                <a:cs typeface="Meiryo UI" pitchFamily="50" charset="-128"/>
              </a:rPr>
              <a:t>8</a:t>
            </a:r>
            <a:r>
              <a:rPr kumimoji="1" lang="ja-JP" altLang="en-US" sz="1600" dirty="0" smtClean="0">
                <a:latin typeface="Meiryo UI" pitchFamily="50" charset="-128"/>
                <a:ea typeface="Meiryo UI" pitchFamily="50" charset="-128"/>
                <a:cs typeface="Meiryo UI" pitchFamily="50" charset="-128"/>
              </a:rPr>
              <a:t>エリアを区分</a:t>
            </a:r>
            <a:endParaRPr kumimoji="1" lang="en-US" altLang="ja-JP" sz="1600" dirty="0" smtClean="0">
              <a:latin typeface="Meiryo UI" pitchFamily="50" charset="-128"/>
              <a:ea typeface="Meiryo UI" pitchFamily="50" charset="-128"/>
              <a:cs typeface="Meiryo UI" pitchFamily="50" charset="-128"/>
            </a:endParaRPr>
          </a:p>
          <a:p>
            <a:pPr marL="285750" indent="-285750">
              <a:buFont typeface="Arial" pitchFamily="34" charset="0"/>
              <a:buChar char="•"/>
            </a:pPr>
            <a:r>
              <a:rPr lang="ja-JP" altLang="en-US" sz="1600" dirty="0" smtClean="0">
                <a:latin typeface="Meiryo UI" pitchFamily="50" charset="-128"/>
                <a:ea typeface="Meiryo UI" pitchFamily="50" charset="-128"/>
                <a:cs typeface="Meiryo UI" pitchFamily="50" charset="-128"/>
              </a:rPr>
              <a:t>大阪市と堺市の２つの</a:t>
            </a:r>
            <a:r>
              <a:rPr kumimoji="1" lang="ja-JP" altLang="en-US" sz="1600" dirty="0" smtClean="0">
                <a:latin typeface="Meiryo UI" pitchFamily="50" charset="-128"/>
                <a:ea typeface="Meiryo UI" pitchFamily="50" charset="-128"/>
                <a:cs typeface="Meiryo UI" pitchFamily="50" charset="-128"/>
              </a:rPr>
              <a:t>政令市のほか、４中核市、</a:t>
            </a:r>
            <a:r>
              <a:rPr lang="ja-JP" altLang="en-US" sz="1600" dirty="0">
                <a:latin typeface="Meiryo UI" pitchFamily="50" charset="-128"/>
                <a:ea typeface="Meiryo UI" pitchFamily="50" charset="-128"/>
                <a:cs typeface="Meiryo UI" pitchFamily="50" charset="-128"/>
              </a:rPr>
              <a:t>５</a:t>
            </a:r>
            <a:r>
              <a:rPr kumimoji="1" lang="ja-JP" altLang="en-US" sz="1600" dirty="0" smtClean="0">
                <a:latin typeface="Meiryo UI" pitchFamily="50" charset="-128"/>
                <a:ea typeface="Meiryo UI" pitchFamily="50" charset="-128"/>
                <a:cs typeface="Meiryo UI" pitchFamily="50" charset="-128"/>
              </a:rPr>
              <a:t>特例市（施行時特例市）</a:t>
            </a:r>
            <a:r>
              <a:rPr kumimoji="1" lang="en-US" altLang="ja-JP" sz="1600" dirty="0" smtClean="0">
                <a:latin typeface="Meiryo UI" pitchFamily="50" charset="-128"/>
                <a:ea typeface="Meiryo UI" pitchFamily="50" charset="-128"/>
                <a:cs typeface="Meiryo UI" pitchFamily="50" charset="-128"/>
              </a:rPr>
              <a:t>*</a:t>
            </a:r>
            <a:r>
              <a:rPr kumimoji="1" lang="ja-JP" altLang="en-US" sz="1600" dirty="0" smtClean="0">
                <a:latin typeface="Meiryo UI" pitchFamily="50" charset="-128"/>
                <a:ea typeface="Meiryo UI" pitchFamily="50" charset="-128"/>
                <a:cs typeface="Meiryo UI" pitchFamily="50" charset="-128"/>
              </a:rPr>
              <a:t>が存在</a:t>
            </a:r>
            <a:endParaRPr kumimoji="1" lang="ja-JP" altLang="en-US" sz="1600" dirty="0">
              <a:latin typeface="Meiryo UI" pitchFamily="50" charset="-128"/>
              <a:ea typeface="Meiryo UI" pitchFamily="50" charset="-128"/>
              <a:cs typeface="Meiryo UI" pitchFamily="50" charset="-128"/>
            </a:endParaRPr>
          </a:p>
        </p:txBody>
      </p:sp>
      <p:sp>
        <p:nvSpPr>
          <p:cNvPr id="8" name="スライド番号プレースホルダー 2"/>
          <p:cNvSpPr>
            <a:spLocks noGrp="1"/>
          </p:cNvSpPr>
          <p:nvPr>
            <p:ph type="sldNum" sz="quarter" idx="12"/>
          </p:nvPr>
        </p:nvSpPr>
        <p:spPr bwMode="auto">
          <a:xfrm>
            <a:off x="8777288"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4</a:t>
            </a:fld>
            <a:endParaRPr lang="en-US" altLang="ja-JP">
              <a:solidFill>
                <a:srgbClr val="898989"/>
              </a:solidFill>
            </a:endParaRPr>
          </a:p>
        </p:txBody>
      </p:sp>
      <p:sp>
        <p:nvSpPr>
          <p:cNvPr id="3" name="正方形/長方形 2"/>
          <p:cNvSpPr/>
          <p:nvPr/>
        </p:nvSpPr>
        <p:spPr>
          <a:xfrm>
            <a:off x="251520" y="4858038"/>
            <a:ext cx="5068270" cy="1446550"/>
          </a:xfrm>
          <a:prstGeom prst="rect">
            <a:avLst/>
          </a:prstGeom>
        </p:spPr>
        <p:txBody>
          <a:bodyPr wrap="square">
            <a:spAutoFit/>
          </a:bodyPr>
          <a:lstStyle/>
          <a:p>
            <a:r>
              <a:rPr lang="ja-JP" altLang="en-US" sz="1100" b="1" dirty="0" smtClean="0">
                <a:latin typeface="Meiryo UI" pitchFamily="50" charset="-128"/>
                <a:ea typeface="Meiryo UI" pitchFamily="50" charset="-128"/>
                <a:cs typeface="Meiryo UI" pitchFamily="50" charset="-128"/>
              </a:rPr>
              <a:t>＜大阪府の土地と面積／大阪府統計年鑑より＞</a:t>
            </a:r>
            <a:endParaRPr lang="en-US" altLang="ja-JP" sz="1100" b="1" dirty="0" smtClean="0">
              <a:latin typeface="Meiryo UI" pitchFamily="50" charset="-128"/>
              <a:ea typeface="Meiryo UI" pitchFamily="50" charset="-128"/>
              <a:cs typeface="Meiryo UI" pitchFamily="50" charset="-128"/>
            </a:endParaRPr>
          </a:p>
          <a:p>
            <a:pPr marL="171450" indent="-171450">
              <a:buFont typeface="Arial" pitchFamily="34" charset="0"/>
              <a:buChar char="•"/>
            </a:pPr>
            <a:r>
              <a:rPr lang="ja-JP" altLang="en-US" sz="1100" dirty="0" smtClean="0">
                <a:latin typeface="Meiryo UI" pitchFamily="50" charset="-128"/>
                <a:ea typeface="Meiryo UI" pitchFamily="50" charset="-128"/>
                <a:cs typeface="Meiryo UI" pitchFamily="50" charset="-128"/>
              </a:rPr>
              <a:t>大阪府</a:t>
            </a:r>
            <a:r>
              <a:rPr lang="ja-JP" altLang="en-US" sz="1100" dirty="0">
                <a:latin typeface="Meiryo UI" pitchFamily="50" charset="-128"/>
                <a:ea typeface="Meiryo UI" pitchFamily="50" charset="-128"/>
                <a:cs typeface="Meiryo UI" pitchFamily="50" charset="-128"/>
              </a:rPr>
              <a:t>は摂津平野、河内平野、和泉平野を</a:t>
            </a:r>
            <a:r>
              <a:rPr lang="ja-JP" altLang="en-US" sz="1100" dirty="0" smtClean="0">
                <a:latin typeface="Meiryo UI" pitchFamily="50" charset="-128"/>
                <a:ea typeface="Meiryo UI" pitchFamily="50" charset="-128"/>
                <a:cs typeface="Meiryo UI" pitchFamily="50" charset="-128"/>
              </a:rPr>
              <a:t>合わせた大阪</a:t>
            </a:r>
            <a:r>
              <a:rPr lang="ja-JP" altLang="en-US" sz="1100" dirty="0">
                <a:latin typeface="Meiryo UI" pitchFamily="50" charset="-128"/>
                <a:ea typeface="Meiryo UI" pitchFamily="50" charset="-128"/>
                <a:cs typeface="Meiryo UI" pitchFamily="50" charset="-128"/>
              </a:rPr>
              <a:t>平野で占められ、北部</a:t>
            </a:r>
            <a:r>
              <a:rPr lang="ja-JP" altLang="en-US" sz="1100" dirty="0" smtClean="0">
                <a:latin typeface="Meiryo UI" pitchFamily="50" charset="-128"/>
                <a:ea typeface="Meiryo UI" pitchFamily="50" charset="-128"/>
                <a:cs typeface="Meiryo UI" pitchFamily="50" charset="-128"/>
              </a:rPr>
              <a:t>は京都府、東部は</a:t>
            </a:r>
            <a:r>
              <a:rPr lang="ja-JP" altLang="en-US" sz="1100" dirty="0">
                <a:latin typeface="Meiryo UI" pitchFamily="50" charset="-128"/>
                <a:ea typeface="Meiryo UI" pitchFamily="50" charset="-128"/>
                <a:cs typeface="Meiryo UI" pitchFamily="50" charset="-128"/>
              </a:rPr>
              <a:t>生駒、金剛の両山地を隔てて奈良県</a:t>
            </a:r>
            <a:r>
              <a:rPr lang="ja-JP" altLang="en-US" sz="1100" dirty="0" smtClean="0">
                <a:latin typeface="Meiryo UI" pitchFamily="50" charset="-128"/>
                <a:ea typeface="Meiryo UI" pitchFamily="50" charset="-128"/>
                <a:cs typeface="Meiryo UI" pitchFamily="50" charset="-128"/>
              </a:rPr>
              <a:t>に、</a:t>
            </a:r>
            <a:r>
              <a:rPr lang="ja-JP" altLang="en-US" sz="1100" dirty="0">
                <a:latin typeface="Meiryo UI" pitchFamily="50" charset="-128"/>
                <a:ea typeface="Meiryo UI" pitchFamily="50" charset="-128"/>
                <a:cs typeface="Meiryo UI" pitchFamily="50" charset="-128"/>
              </a:rPr>
              <a:t>南部は和泉山脈を境として和歌山県に、</a:t>
            </a:r>
            <a:r>
              <a:rPr lang="ja-JP" altLang="en-US" sz="1100" dirty="0" smtClean="0">
                <a:latin typeface="Meiryo UI" pitchFamily="50" charset="-128"/>
                <a:ea typeface="Meiryo UI" pitchFamily="50" charset="-128"/>
                <a:cs typeface="Meiryo UI" pitchFamily="50" charset="-128"/>
              </a:rPr>
              <a:t>西部</a:t>
            </a:r>
            <a:r>
              <a:rPr lang="ja-JP" altLang="en-US" sz="1100" dirty="0">
                <a:latin typeface="Meiryo UI" pitchFamily="50" charset="-128"/>
                <a:ea typeface="Meiryo UI" pitchFamily="50" charset="-128"/>
                <a:cs typeface="Meiryo UI" pitchFamily="50" charset="-128"/>
              </a:rPr>
              <a:t>は</a:t>
            </a:r>
            <a:r>
              <a:rPr lang="ja-JP" altLang="en-US" sz="1100" dirty="0" smtClean="0">
                <a:latin typeface="Meiryo UI" pitchFamily="50" charset="-128"/>
                <a:ea typeface="Meiryo UI" pitchFamily="50" charset="-128"/>
                <a:cs typeface="Meiryo UI" pitchFamily="50" charset="-128"/>
              </a:rPr>
              <a:t>猪名川</a:t>
            </a:r>
            <a:r>
              <a:rPr lang="ja-JP" altLang="en-US" sz="1100" dirty="0">
                <a:latin typeface="Meiryo UI" pitchFamily="50" charset="-128"/>
                <a:ea typeface="Meiryo UI" pitchFamily="50" charset="-128"/>
                <a:cs typeface="Meiryo UI" pitchFamily="50" charset="-128"/>
              </a:rPr>
              <a:t>を隔てて兵庫県にそれぞれ</a:t>
            </a:r>
            <a:r>
              <a:rPr lang="ja-JP" altLang="en-US" sz="1100" dirty="0" smtClean="0">
                <a:latin typeface="Meiryo UI" pitchFamily="50" charset="-128"/>
                <a:ea typeface="Meiryo UI" pitchFamily="50" charset="-128"/>
                <a:cs typeface="Meiryo UI" pitchFamily="50" charset="-128"/>
              </a:rPr>
              <a:t>接する。大阪市</a:t>
            </a:r>
            <a:r>
              <a:rPr lang="ja-JP" altLang="en-US" sz="1100" dirty="0">
                <a:latin typeface="Meiryo UI" pitchFamily="50" charset="-128"/>
                <a:ea typeface="Meiryo UI" pitchFamily="50" charset="-128"/>
                <a:cs typeface="Meiryo UI" pitchFamily="50" charset="-128"/>
              </a:rPr>
              <a:t>以南の西部では大阪湾に</a:t>
            </a:r>
            <a:r>
              <a:rPr lang="ja-JP" altLang="en-US" sz="1100" dirty="0" smtClean="0">
                <a:latin typeface="Meiryo UI" pitchFamily="50" charset="-128"/>
                <a:ea typeface="Meiryo UI" pitchFamily="50" charset="-128"/>
                <a:cs typeface="Meiryo UI" pitchFamily="50" charset="-128"/>
              </a:rPr>
              <a:t>臨む。</a:t>
            </a:r>
            <a:endParaRPr lang="ja-JP" altLang="en-US" sz="1100" dirty="0">
              <a:latin typeface="Meiryo UI" pitchFamily="50" charset="-128"/>
              <a:ea typeface="Meiryo UI" pitchFamily="50" charset="-128"/>
              <a:cs typeface="Meiryo UI" pitchFamily="50" charset="-128"/>
            </a:endParaRPr>
          </a:p>
          <a:p>
            <a:pPr marL="171450" indent="-171450">
              <a:buFont typeface="Arial" pitchFamily="34" charset="0"/>
              <a:buChar char="•"/>
            </a:pPr>
            <a:r>
              <a:rPr lang="ja-JP" altLang="en-US" sz="1100" dirty="0" smtClean="0">
                <a:latin typeface="Meiryo UI" pitchFamily="50" charset="-128"/>
                <a:ea typeface="Meiryo UI" pitchFamily="50" charset="-128"/>
                <a:cs typeface="Meiryo UI" pitchFamily="50" charset="-128"/>
              </a:rPr>
              <a:t>東端</a:t>
            </a:r>
            <a:r>
              <a:rPr lang="ja-JP" altLang="en-US" sz="1100" dirty="0">
                <a:latin typeface="Meiryo UI" pitchFamily="50" charset="-128"/>
                <a:ea typeface="Meiryo UI" pitchFamily="50" charset="-128"/>
                <a:cs typeface="Meiryo UI" pitchFamily="50" charset="-128"/>
              </a:rPr>
              <a:t>は</a:t>
            </a:r>
            <a:r>
              <a:rPr lang="ja-JP" altLang="en-US" sz="1100" dirty="0" smtClean="0">
                <a:latin typeface="Meiryo UI" pitchFamily="50" charset="-128"/>
                <a:ea typeface="Meiryo UI" pitchFamily="50" charset="-128"/>
                <a:cs typeface="Meiryo UI" pitchFamily="50" charset="-128"/>
              </a:rPr>
              <a:t>枚方市</a:t>
            </a:r>
            <a:r>
              <a:rPr lang="ja-JP" altLang="en-US" sz="1100" dirty="0">
                <a:latin typeface="Meiryo UI" pitchFamily="50" charset="-128"/>
                <a:ea typeface="Meiryo UI" pitchFamily="50" charset="-128"/>
                <a:cs typeface="Meiryo UI" pitchFamily="50" charset="-128"/>
              </a:rPr>
              <a:t>大字尊</a:t>
            </a:r>
            <a:r>
              <a:rPr lang="ja-JP" altLang="en-US" sz="1100" dirty="0" smtClean="0">
                <a:latin typeface="Meiryo UI" pitchFamily="50" charset="-128"/>
                <a:ea typeface="Meiryo UI" pitchFamily="50" charset="-128"/>
                <a:cs typeface="Meiryo UI" pitchFamily="50" charset="-128"/>
              </a:rPr>
              <a:t>延寺、西端は泉南郡岬町</a:t>
            </a:r>
            <a:r>
              <a:rPr lang="ja-JP" altLang="en-US" sz="1100" dirty="0">
                <a:latin typeface="Meiryo UI" pitchFamily="50" charset="-128"/>
                <a:ea typeface="Meiryo UI" pitchFamily="50" charset="-128"/>
                <a:cs typeface="Meiryo UI" pitchFamily="50" charset="-128"/>
              </a:rPr>
              <a:t>多奈川</a:t>
            </a:r>
            <a:r>
              <a:rPr lang="ja-JP" altLang="en-US" sz="1100" dirty="0" smtClean="0">
                <a:latin typeface="Meiryo UI" pitchFamily="50" charset="-128"/>
                <a:ea typeface="Meiryo UI" pitchFamily="50" charset="-128"/>
                <a:cs typeface="Meiryo UI" pitchFamily="50" charset="-128"/>
              </a:rPr>
              <a:t>小島、南端は岬町</a:t>
            </a:r>
            <a:r>
              <a:rPr lang="ja-JP" altLang="en-US" sz="1100" dirty="0">
                <a:latin typeface="Meiryo UI" pitchFamily="50" charset="-128"/>
                <a:ea typeface="Meiryo UI" pitchFamily="50" charset="-128"/>
                <a:cs typeface="Meiryo UI" pitchFamily="50" charset="-128"/>
              </a:rPr>
              <a:t>多奈川</a:t>
            </a:r>
            <a:r>
              <a:rPr lang="ja-JP" altLang="en-US" sz="1100" dirty="0" smtClean="0">
                <a:latin typeface="Meiryo UI" pitchFamily="50" charset="-128"/>
                <a:ea typeface="Meiryo UI" pitchFamily="50" charset="-128"/>
                <a:cs typeface="Meiryo UI" pitchFamily="50" charset="-128"/>
              </a:rPr>
              <a:t>西畑</a:t>
            </a:r>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北端は豊能郡</a:t>
            </a:r>
            <a:r>
              <a:rPr lang="ja-JP" altLang="en-US" sz="1100" dirty="0">
                <a:latin typeface="Meiryo UI" pitchFamily="50" charset="-128"/>
                <a:ea typeface="Meiryo UI" pitchFamily="50" charset="-128"/>
                <a:cs typeface="Meiryo UI" pitchFamily="50" charset="-128"/>
              </a:rPr>
              <a:t>能勢町</a:t>
            </a:r>
            <a:r>
              <a:rPr lang="ja-JP" altLang="en-US" sz="1100" dirty="0" smtClean="0">
                <a:latin typeface="Meiryo UI" pitchFamily="50" charset="-128"/>
                <a:ea typeface="Meiryo UI" pitchFamily="50" charset="-128"/>
                <a:cs typeface="Meiryo UI" pitchFamily="50" charset="-128"/>
              </a:rPr>
              <a:t>天王。直線</a:t>
            </a:r>
            <a:r>
              <a:rPr lang="ja-JP" altLang="en-US" sz="1100" dirty="0">
                <a:latin typeface="Meiryo UI" pitchFamily="50" charset="-128"/>
                <a:ea typeface="Meiryo UI" pitchFamily="50" charset="-128"/>
                <a:cs typeface="Meiryo UI" pitchFamily="50" charset="-128"/>
              </a:rPr>
              <a:t>距離は東西</a:t>
            </a:r>
            <a:r>
              <a:rPr lang="en-US" altLang="ja-JP" sz="1100" dirty="0">
                <a:latin typeface="Meiryo UI" pitchFamily="50" charset="-128"/>
                <a:ea typeface="Meiryo UI" pitchFamily="50" charset="-128"/>
                <a:cs typeface="Meiryo UI" pitchFamily="50" charset="-128"/>
              </a:rPr>
              <a:t>60.0km</a:t>
            </a:r>
            <a:r>
              <a:rPr lang="ja-JP" altLang="en-US" sz="1100" dirty="0" err="1">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南北</a:t>
            </a:r>
            <a:r>
              <a:rPr lang="en-US" altLang="ja-JP" sz="1100" dirty="0" smtClean="0">
                <a:latin typeface="Meiryo UI" pitchFamily="50" charset="-128"/>
                <a:ea typeface="Meiryo UI" pitchFamily="50" charset="-128"/>
                <a:cs typeface="Meiryo UI" pitchFamily="50" charset="-128"/>
              </a:rPr>
              <a:t>86.5km</a:t>
            </a:r>
            <a:r>
              <a:rPr lang="ja-JP" altLang="en-US" sz="1100" dirty="0" err="1" smtClean="0">
                <a:latin typeface="Meiryo UI" pitchFamily="50" charset="-128"/>
                <a:ea typeface="Meiryo UI" pitchFamily="50" charset="-128"/>
                <a:cs typeface="Meiryo UI" pitchFamily="50" charset="-128"/>
              </a:rPr>
              <a:t>。</a:t>
            </a:r>
            <a:endParaRPr lang="ja-JP" altLang="en-US" sz="1100" dirty="0">
              <a:latin typeface="Meiryo UI" pitchFamily="50" charset="-128"/>
              <a:ea typeface="Meiryo UI" pitchFamily="50" charset="-128"/>
              <a:cs typeface="Meiryo UI" pitchFamily="50" charset="-128"/>
            </a:endParaRPr>
          </a:p>
          <a:p>
            <a:pPr marL="171450" indent="-171450">
              <a:buFont typeface="Arial" pitchFamily="34" charset="0"/>
              <a:buChar char="•"/>
            </a:pPr>
            <a:r>
              <a:rPr lang="ja-JP" altLang="en-US" sz="1100" dirty="0" smtClean="0">
                <a:latin typeface="Meiryo UI" pitchFamily="50" charset="-128"/>
                <a:ea typeface="Meiryo UI" pitchFamily="50" charset="-128"/>
                <a:cs typeface="Meiryo UI" pitchFamily="50" charset="-128"/>
              </a:rPr>
              <a:t>面積</a:t>
            </a:r>
            <a:r>
              <a:rPr lang="ja-JP" altLang="en-US" sz="1100" dirty="0">
                <a:latin typeface="Meiryo UI" pitchFamily="50" charset="-128"/>
                <a:ea typeface="Meiryo UI" pitchFamily="50" charset="-128"/>
                <a:cs typeface="Meiryo UI" pitchFamily="50" charset="-128"/>
              </a:rPr>
              <a:t>は</a:t>
            </a:r>
            <a:r>
              <a:rPr lang="en-US" altLang="ja-JP" sz="1100" dirty="0" smtClean="0">
                <a:latin typeface="Meiryo UI" pitchFamily="50" charset="-128"/>
                <a:ea typeface="Meiryo UI" pitchFamily="50" charset="-128"/>
                <a:cs typeface="Meiryo UI" pitchFamily="50" charset="-128"/>
              </a:rPr>
              <a:t>1,905</a:t>
            </a:r>
            <a:r>
              <a:rPr lang="ja-JP" altLang="en-US" sz="1100" dirty="0" smtClean="0">
                <a:latin typeface="Meiryo UI" pitchFamily="50" charset="-128"/>
                <a:ea typeface="Meiryo UI" pitchFamily="50" charset="-128"/>
                <a:cs typeface="Meiryo UI" pitchFamily="50" charset="-128"/>
              </a:rPr>
              <a:t>㎢で</a:t>
            </a:r>
            <a:r>
              <a:rPr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都道府県別では全国第</a:t>
            </a:r>
            <a:r>
              <a:rPr lang="en-US" altLang="ja-JP" sz="1100" dirty="0">
                <a:latin typeface="Meiryo UI" pitchFamily="50" charset="-128"/>
                <a:ea typeface="Meiryo UI" pitchFamily="50" charset="-128"/>
                <a:cs typeface="Meiryo UI" pitchFamily="50" charset="-128"/>
              </a:rPr>
              <a:t>46</a:t>
            </a:r>
            <a:r>
              <a:rPr lang="ja-JP" altLang="en-US" sz="1100" dirty="0" smtClean="0">
                <a:latin typeface="Meiryo UI" pitchFamily="50" charset="-128"/>
                <a:ea typeface="Meiryo UI" pitchFamily="50" charset="-128"/>
                <a:cs typeface="Meiryo UI" pitchFamily="50" charset="-128"/>
              </a:rPr>
              <a:t>位。日本の総面積の</a:t>
            </a:r>
            <a:r>
              <a:rPr lang="en-US" altLang="ja-JP" sz="1100" dirty="0">
                <a:latin typeface="Meiryo UI" pitchFamily="50" charset="-128"/>
                <a:ea typeface="Meiryo UI" pitchFamily="50" charset="-128"/>
                <a:cs typeface="Meiryo UI" pitchFamily="50" charset="-128"/>
              </a:rPr>
              <a:t>0.5</a:t>
            </a:r>
            <a:r>
              <a:rPr lang="ja-JP" altLang="en-US" sz="1100" dirty="0" smtClean="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　</a:t>
            </a:r>
          </a:p>
        </p:txBody>
      </p:sp>
      <p:sp>
        <p:nvSpPr>
          <p:cNvPr id="4" name="テキスト ボックス 3"/>
          <p:cNvSpPr txBox="1"/>
          <p:nvPr/>
        </p:nvSpPr>
        <p:spPr>
          <a:xfrm>
            <a:off x="6920" y="6470986"/>
            <a:ext cx="5194051" cy="400110"/>
          </a:xfrm>
          <a:prstGeom prst="rect">
            <a:avLst/>
          </a:prstGeom>
          <a:noFill/>
        </p:spPr>
        <p:txBody>
          <a:bodyPr wrap="none" rtlCol="0">
            <a:spAutoFit/>
          </a:bodyPr>
          <a:lstStyle/>
          <a:p>
            <a:r>
              <a:rPr kumimoji="1" lang="ja-JP" altLang="en-US" sz="1000" dirty="0" smtClean="0"/>
              <a:t>注</a:t>
            </a:r>
            <a:r>
              <a:rPr kumimoji="1" lang="en-US" altLang="ja-JP" sz="1000" dirty="0" smtClean="0"/>
              <a:t>*</a:t>
            </a:r>
            <a:r>
              <a:rPr kumimoji="1" lang="ja-JP" altLang="en-US" sz="1000" dirty="0" smtClean="0"/>
              <a:t>　地方自治法改正により、</a:t>
            </a:r>
            <a:r>
              <a:rPr kumimoji="1" lang="en-US" altLang="ja-JP" sz="1000" dirty="0" smtClean="0"/>
              <a:t>2015</a:t>
            </a:r>
            <a:r>
              <a:rPr kumimoji="1" lang="ja-JP" altLang="en-US" sz="1000" dirty="0" smtClean="0"/>
              <a:t>年</a:t>
            </a:r>
            <a:r>
              <a:rPr kumimoji="1" lang="en-US" altLang="ja-JP" sz="1000" dirty="0" smtClean="0"/>
              <a:t>4</a:t>
            </a:r>
            <a:r>
              <a:rPr kumimoji="1" lang="ja-JP" altLang="en-US" sz="1000" dirty="0" smtClean="0"/>
              <a:t>月から特例市制度が廃止され、中核市と統合している。</a:t>
            </a:r>
            <a:endParaRPr kumimoji="1" lang="en-US" altLang="ja-JP" sz="1000" dirty="0" smtClean="0"/>
          </a:p>
          <a:p>
            <a:r>
              <a:rPr lang="ja-JP" altLang="en-US" sz="1000" dirty="0"/>
              <a:t>　</a:t>
            </a:r>
            <a:r>
              <a:rPr lang="ja-JP" altLang="en-US" sz="1000" dirty="0" smtClean="0"/>
              <a:t>　　</a:t>
            </a:r>
            <a:r>
              <a:rPr kumimoji="1" lang="ja-JP" altLang="en-US" sz="1000" dirty="0" smtClean="0"/>
              <a:t>改正法施行時点で指定されている特例市を「施行時特例市」という。</a:t>
            </a:r>
            <a:endParaRPr kumimoji="1" lang="ja-JP" altLang="en-US" sz="1000" dirty="0"/>
          </a:p>
        </p:txBody>
      </p:sp>
    </p:spTree>
    <p:extLst>
      <p:ext uri="{BB962C8B-B14F-4D97-AF65-F5344CB8AC3E}">
        <p14:creationId xmlns:p14="http://schemas.microsoft.com/office/powerpoint/2010/main" val="13166122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359450" y="2492896"/>
            <a:ext cx="8317005" cy="4104000"/>
          </a:xfrm>
          <a:prstGeom prst="rect">
            <a:avLst/>
          </a:prstGeom>
          <a:gradFill flip="none" rotWithShape="1">
            <a:gsLst>
              <a:gs pos="0">
                <a:schemeClr val="bg1"/>
              </a:gs>
              <a:gs pos="50000">
                <a:schemeClr val="bg1"/>
              </a:gs>
              <a:gs pos="100000">
                <a:schemeClr val="accent5">
                  <a:lumMod val="20000"/>
                  <a:lumOff val="80000"/>
                </a:schemeClr>
              </a:gs>
            </a:gsLst>
            <a:path path="rect">
              <a:fillToRect l="50000" t="50000" r="50000" b="50000"/>
            </a:path>
            <a:tileRect/>
          </a:gradFill>
          <a:ln>
            <a:solidFill>
              <a:schemeClr val="tx1"/>
            </a:solidFill>
          </a:ln>
        </p:spPr>
        <p:txBody>
          <a:bodyPr wrap="square" tIns="0" bIns="0" anchor="ctr" anchorCtr="0">
            <a:spAutoFit/>
          </a:bodyPr>
          <a:lstStyle/>
          <a:p>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医療分野</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保険外併用療養に関する特例（①大阪大学、②国立循環器病研究Ｃ</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、③京都大学）</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・病床規制に係る医療法の特例（（仮称）神戸アイセンター）</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iPS</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細胞から製造する試験用細胞等への血液使用の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解禁による研究用具製造事業</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err="1" smtClean="0">
                <a:latin typeface="Meiryo UI" panose="020B0604030504040204" pitchFamily="50" charset="-128"/>
                <a:ea typeface="Meiryo UI" panose="020B0604030504040204" pitchFamily="50" charset="-128"/>
                <a:cs typeface="Meiryo UI" panose="020B0604030504040204" pitchFamily="50" charset="-128"/>
              </a:rPr>
              <a:t>iPS</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ポータル（京都市））</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・粒子線治療の研修に係る入管法施行規則の特例（兵庫県粒子医療Ｃ）</a:t>
            </a: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・設備投資に係る課税特例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①</a:t>
            </a:r>
            <a:r>
              <a:rPr lang="en-US" altLang="ja-JP" sz="1400" dirty="0" err="1" smtClean="0">
                <a:latin typeface="Meiryo UI" panose="020B0604030504040204" pitchFamily="50" charset="-128"/>
                <a:ea typeface="Meiryo UI" panose="020B0604030504040204" pitchFamily="50" charset="-128"/>
                <a:cs typeface="Meiryo UI" panose="020B0604030504040204" pitchFamily="50" charset="-128"/>
              </a:rPr>
              <a:t>iPS</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細胞由来の血小板製剤供給事業（㈱メガカリオン（京都市））</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②</a:t>
            </a:r>
            <a:r>
              <a:rPr lang="en-US" altLang="ja-JP" sz="1400" b="1" u="sng" dirty="0" smtClean="0">
                <a:latin typeface="Meiryo UI" panose="020B0604030504040204" pitchFamily="50" charset="-128"/>
                <a:ea typeface="Meiryo UI" panose="020B0604030504040204" pitchFamily="50" charset="-128"/>
                <a:cs typeface="Meiryo UI" panose="020B0604030504040204" pitchFamily="50" charset="-128"/>
              </a:rPr>
              <a:t>MEMS</a:t>
            </a: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ﾃﾞﾊﾞｲｽを用いたﾃﾞｨｽﾎﾟｰｻﾞﾌﾞﾙ型医療機器の開発事業　（㈱大研医器（和泉市）</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特区医療機器薬事戦略</a:t>
            </a: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相談の実施（大阪大学）</a:t>
            </a:r>
            <a:endParaRPr lang="en-US" altLang="ja-JP" sz="1400" b="1" u="sng"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まちづくり・その他の分野</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エリアマネジメント</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に係る</a:t>
            </a: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道路法特例（①グランフロント大阪</a:t>
            </a:r>
            <a:r>
              <a:rPr lang="en-US" altLang="ja-JP" sz="1400" b="1" u="sng" dirty="0" smtClean="0">
                <a:latin typeface="Meiryo UI" panose="020B0604030504040204" pitchFamily="50" charset="-128"/>
                <a:ea typeface="Meiryo UI" panose="020B0604030504040204" pitchFamily="50" charset="-128"/>
                <a:cs typeface="Meiryo UI" panose="020B0604030504040204" pitchFamily="50" charset="-128"/>
              </a:rPr>
              <a:t>TMO</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②姫路市）</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・歴史的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建築物に係る旅館業法施行規則の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特例</a:t>
            </a:r>
            <a:r>
              <a:rPr lang="ja-JP" altLang="en-US" sz="1400" strike="sngStrike"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（篠山市）</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地域限定保育士試験の実施（大阪府）</a:t>
            </a:r>
            <a:endParaRPr lang="en-US" altLang="ja-JP" sz="1400" b="1" u="sng"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ＮＰＯ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法人の設立手続の迅速化に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係る特例（兵庫県・神戸市）</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・「雇用労働相談センター」の設置（グランフロント大阪　ナレッジキャピタル内</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・国家戦略特別区域外国人滞在施設経営事業（大阪府（保健所設置市等は除く））</a:t>
            </a:r>
            <a:endParaRPr lang="en-US" altLang="ja-JP" sz="1400" b="1" u="sng"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327946" y="2176698"/>
            <a:ext cx="7484413" cy="307777"/>
          </a:xfrm>
          <a:prstGeom prst="rect">
            <a:avLst/>
          </a:prstGeom>
        </p:spPr>
        <p:txBody>
          <a:bodyPr wrap="square">
            <a:spAutoFit/>
          </a:bodyPr>
          <a:lstStyle/>
          <a:p>
            <a:pPr marL="177800" indent="-177800"/>
            <a:r>
              <a:rPr lang="ja-JP"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関西圏国家戦略特別区域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計画認定</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事業（下線は、大阪府関連事業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サブタイトル 2"/>
          <p:cNvSpPr txBox="1">
            <a:spLocks/>
          </p:cNvSpPr>
          <p:nvPr/>
        </p:nvSpPr>
        <p:spPr>
          <a:xfrm>
            <a:off x="308267" y="861875"/>
            <a:ext cx="8368189"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lgn="just">
              <a:defRPr/>
            </a:pPr>
            <a:r>
              <a:rPr lang="ja-JP" altLang="en-US" dirty="0" smtClean="0">
                <a:latin typeface="Meiryo UI" pitchFamily="50" charset="-128"/>
                <a:ea typeface="Meiryo UI" pitchFamily="50" charset="-128"/>
                <a:cs typeface="Meiryo UI" pitchFamily="50" charset="-128"/>
              </a:rPr>
              <a:t>　○イノベーションを創出する企業や人材を集積し、日本のツインエンジンを目指す。</a:t>
            </a:r>
            <a:endParaRPr lang="en-US" altLang="ja-JP" dirty="0" smtClean="0">
              <a:latin typeface="Meiryo UI" pitchFamily="50" charset="-128"/>
              <a:ea typeface="Meiryo UI" pitchFamily="50" charset="-128"/>
              <a:cs typeface="Meiryo UI" pitchFamily="50" charset="-128"/>
            </a:endParaRPr>
          </a:p>
          <a:p>
            <a:pPr algn="just">
              <a:defRPr/>
            </a:pPr>
            <a:r>
              <a:rPr lang="ja-JP" altLang="en-US" dirty="0">
                <a:latin typeface="Meiryo UI" pitchFamily="50" charset="-128"/>
                <a:ea typeface="Meiryo UI" pitchFamily="50" charset="-128"/>
                <a:cs typeface="Meiryo UI" pitchFamily="50" charset="-128"/>
              </a:rPr>
              <a:t>　</a:t>
            </a:r>
            <a:r>
              <a:rPr lang="ja-JP" altLang="en-US" dirty="0" smtClean="0">
                <a:latin typeface="Meiryo UI" pitchFamily="50" charset="-128"/>
                <a:ea typeface="Meiryo UI" pitchFamily="50" charset="-128"/>
                <a:cs typeface="Meiryo UI" pitchFamily="50" charset="-128"/>
              </a:rPr>
              <a:t>○大阪・関西圏から医療分野はじめ様々な規制改革提案、民間投資喚起につなげる。</a:t>
            </a:r>
            <a:endParaRPr lang="ja-JP" altLang="en-US" dirty="0">
              <a:latin typeface="Meiryo UI" pitchFamily="50" charset="-128"/>
              <a:ea typeface="Meiryo UI" pitchFamily="50" charset="-128"/>
              <a:cs typeface="Meiryo UI" pitchFamily="50" charset="-128"/>
            </a:endParaRPr>
          </a:p>
          <a:p>
            <a:pPr algn="just">
              <a:defRPr/>
            </a:pPr>
            <a:r>
              <a:rPr lang="ja-JP" altLang="en-US" dirty="0" smtClean="0">
                <a:latin typeface="Meiryo UI" pitchFamily="50" charset="-128"/>
                <a:ea typeface="Meiryo UI" pitchFamily="50" charset="-128"/>
                <a:cs typeface="Meiryo UI" pitchFamily="50" charset="-128"/>
              </a:rPr>
              <a:t>　○これまでに、医療</a:t>
            </a:r>
            <a:r>
              <a:rPr lang="ja-JP" altLang="en-US" dirty="0">
                <a:latin typeface="Meiryo UI" pitchFamily="50" charset="-128"/>
                <a:ea typeface="Meiryo UI" pitchFamily="50" charset="-128"/>
                <a:cs typeface="Meiryo UI" pitchFamily="50" charset="-128"/>
              </a:rPr>
              <a:t>、都市再生・まちづくり、</a:t>
            </a:r>
            <a:r>
              <a:rPr lang="ja-JP" altLang="en-US" dirty="0" smtClean="0">
                <a:latin typeface="Meiryo UI" pitchFamily="50" charset="-128"/>
                <a:ea typeface="Meiryo UI" pitchFamily="50" charset="-128"/>
                <a:cs typeface="Meiryo UI" pitchFamily="50" charset="-128"/>
              </a:rPr>
              <a:t>雇用等の分野で１６事業</a:t>
            </a:r>
            <a:r>
              <a:rPr lang="ja-JP" altLang="en-US" dirty="0">
                <a:latin typeface="Meiryo UI" pitchFamily="50" charset="-128"/>
                <a:ea typeface="Meiryo UI" pitchFamily="50" charset="-128"/>
                <a:cs typeface="Meiryo UI" pitchFamily="50" charset="-128"/>
              </a:rPr>
              <a:t>（大阪府内で</a:t>
            </a:r>
            <a:r>
              <a:rPr lang="ja-JP" altLang="en-US" dirty="0" smtClean="0">
                <a:latin typeface="Meiryo UI" pitchFamily="50" charset="-128"/>
                <a:ea typeface="Meiryo UI" pitchFamily="50" charset="-128"/>
                <a:cs typeface="Meiryo UI" pitchFamily="50" charset="-128"/>
              </a:rPr>
              <a:t>は</a:t>
            </a:r>
            <a:endParaRPr lang="en-US" altLang="ja-JP" dirty="0" smtClean="0">
              <a:latin typeface="Meiryo UI" pitchFamily="50" charset="-128"/>
              <a:ea typeface="Meiryo UI" pitchFamily="50" charset="-128"/>
              <a:cs typeface="Meiryo UI" pitchFamily="50" charset="-128"/>
            </a:endParaRPr>
          </a:p>
          <a:p>
            <a:pPr algn="just">
              <a:defRPr/>
            </a:pPr>
            <a:r>
              <a:rPr lang="ja-JP" altLang="en-US" dirty="0">
                <a:latin typeface="Meiryo UI" pitchFamily="50" charset="-128"/>
                <a:ea typeface="Meiryo UI" pitchFamily="50" charset="-128"/>
                <a:cs typeface="Meiryo UI" pitchFamily="50" charset="-128"/>
              </a:rPr>
              <a:t>　</a:t>
            </a:r>
            <a:r>
              <a:rPr lang="ja-JP" altLang="en-US" dirty="0" smtClean="0">
                <a:latin typeface="Meiryo UI" pitchFamily="50" charset="-128"/>
                <a:ea typeface="Meiryo UI" pitchFamily="50" charset="-128"/>
                <a:cs typeface="Meiryo UI" pitchFamily="50" charset="-128"/>
              </a:rPr>
              <a:t>　　８事業）が認定。</a:t>
            </a:r>
            <a:endParaRPr lang="en-US" altLang="ja-JP" dirty="0" smtClean="0">
              <a:latin typeface="Meiryo UI" pitchFamily="50" charset="-128"/>
              <a:ea typeface="Meiryo UI" pitchFamily="50" charset="-128"/>
              <a:cs typeface="Meiryo UI" pitchFamily="50" charset="-128"/>
            </a:endParaRPr>
          </a:p>
        </p:txBody>
      </p:sp>
      <p:sp>
        <p:nvSpPr>
          <p:cNvPr id="3" name="テキスト ボックス 2"/>
          <p:cNvSpPr txBox="1"/>
          <p:nvPr/>
        </p:nvSpPr>
        <p:spPr>
          <a:xfrm>
            <a:off x="308268" y="461765"/>
            <a:ext cx="4127265" cy="400110"/>
          </a:xfrm>
          <a:prstGeom prst="rect">
            <a:avLst/>
          </a:prstGeom>
          <a:noFill/>
        </p:spPr>
        <p:txBody>
          <a:bodyPr wrap="square" rtlCol="0">
            <a:spAutoFit/>
          </a:bodyPr>
          <a:lstStyle/>
          <a:p>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①国家戦略特区</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a:latin typeface="ＭＳ Ｐゴシック" pitchFamily="50" charset="-128"/>
                <a:ea typeface="Meiryo UI" pitchFamily="50" charset="-128"/>
                <a:cs typeface="Meiryo UI" pitchFamily="50" charset="-128"/>
              </a:rPr>
              <a:t>大阪の成長に向けた重点課題（プロジェクト） </a:t>
            </a:r>
            <a:r>
              <a:rPr kumimoji="0" lang="ja-JP" altLang="en-US" sz="2000" kern="0" dirty="0" smtClean="0">
                <a:latin typeface="ＭＳ Ｐゴシック" pitchFamily="50" charset="-128"/>
                <a:ea typeface="Meiryo UI" pitchFamily="50" charset="-128"/>
                <a:cs typeface="Meiryo UI" pitchFamily="50" charset="-128"/>
              </a:rPr>
              <a:t>　＜</a:t>
            </a:r>
            <a:r>
              <a:rPr kumimoji="0" lang="ja-JP" altLang="en-US" sz="2000" kern="0" dirty="0">
                <a:latin typeface="ＭＳ Ｐゴシック" pitchFamily="50" charset="-128"/>
                <a:ea typeface="Meiryo UI" pitchFamily="50" charset="-128"/>
                <a:cs typeface="Meiryo UI" pitchFamily="50" charset="-128"/>
              </a:rPr>
              <a:t>特区</a:t>
            </a:r>
            <a:r>
              <a:rPr kumimoji="0" lang="ja-JP" altLang="en-US" sz="2000" kern="0" dirty="0" smtClean="0">
                <a:latin typeface="ＭＳ Ｐゴシック" pitchFamily="50" charset="-128"/>
                <a:ea typeface="Meiryo UI" pitchFamily="50" charset="-128"/>
                <a:cs typeface="Meiryo UI" pitchFamily="50" charset="-128"/>
              </a:rPr>
              <a:t>制度①＞</a:t>
            </a:r>
            <a:endParaRPr kumimoji="0" lang="ja-JP" altLang="en-US" sz="2000" i="0" u="none" strike="noStrike" kern="0" cap="none" spc="0" normalizeH="0" baseline="0" noProof="0" dirty="0">
              <a:ln>
                <a:noFill/>
              </a:ln>
              <a:effectLst/>
              <a:uLnTx/>
              <a:uFillTx/>
              <a:latin typeface="ＭＳ Ｐゴシック" pitchFamily="50" charset="-128"/>
              <a:ea typeface="Meiryo UI" pitchFamily="50" charset="-128"/>
              <a:cs typeface="Meiryo UI" pitchFamily="50" charset="-128"/>
            </a:endParaRPr>
          </a:p>
        </p:txBody>
      </p:sp>
      <p:sp>
        <p:nvSpPr>
          <p:cNvPr id="8" name="スライド番号プレースホルダー 2"/>
          <p:cNvSpPr>
            <a:spLocks noGrp="1"/>
          </p:cNvSpPr>
          <p:nvPr>
            <p:ph type="sldNum" sz="quarter" idx="12"/>
          </p:nvPr>
        </p:nvSpPr>
        <p:spPr bwMode="auto">
          <a:xfrm>
            <a:off x="8777288"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40</a:t>
            </a:fld>
            <a:endParaRPr lang="en-US" altLang="ja-JP">
              <a:solidFill>
                <a:srgbClr val="898989"/>
              </a:solidFill>
            </a:endParaRPr>
          </a:p>
        </p:txBody>
      </p:sp>
    </p:spTree>
    <p:extLst>
      <p:ext uri="{BB962C8B-B14F-4D97-AF65-F5344CB8AC3E}">
        <p14:creationId xmlns:p14="http://schemas.microsoft.com/office/powerpoint/2010/main" val="26354052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652" y="4044573"/>
            <a:ext cx="4481847" cy="1645196"/>
          </a:xfrm>
          <a:prstGeom prst="rect">
            <a:avLst/>
          </a:prstGeom>
        </p:spPr>
      </p:pic>
      <p:sp>
        <p:nvSpPr>
          <p:cNvPr id="7240" name="テキスト ボックス 119"/>
          <p:cNvSpPr txBox="1">
            <a:spLocks noChangeArrowheads="1"/>
          </p:cNvSpPr>
          <p:nvPr/>
        </p:nvSpPr>
        <p:spPr bwMode="auto">
          <a:xfrm>
            <a:off x="4568825" y="1412875"/>
            <a:ext cx="7747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000" b="1">
                <a:solidFill>
                  <a:schemeClr val="bg1"/>
                </a:solidFill>
                <a:latin typeface="Meiryo UI" pitchFamily="50" charset="-128"/>
                <a:ea typeface="Meiryo UI" pitchFamily="50" charset="-128"/>
                <a:cs typeface="Meiryo UI" pitchFamily="50" charset="-128"/>
              </a:rPr>
              <a:t>  </a:t>
            </a:r>
            <a:r>
              <a:rPr lang="ja-JP" altLang="en-US" sz="1000" b="1">
                <a:solidFill>
                  <a:schemeClr val="bg1"/>
                </a:solidFill>
                <a:latin typeface="Meiryo UI" pitchFamily="50" charset="-128"/>
                <a:ea typeface="Meiryo UI" pitchFamily="50" charset="-128"/>
                <a:cs typeface="Meiryo UI" pitchFamily="50" charset="-128"/>
              </a:rPr>
              <a:t>大阪大学</a:t>
            </a:r>
          </a:p>
        </p:txBody>
      </p:sp>
      <p:sp>
        <p:nvSpPr>
          <p:cNvPr id="65" name="テキスト ボックス 64"/>
          <p:cNvSpPr txBox="1"/>
          <p:nvPr/>
        </p:nvSpPr>
        <p:spPr>
          <a:xfrm>
            <a:off x="257965" y="476672"/>
            <a:ext cx="5514666" cy="400110"/>
          </a:xfrm>
          <a:prstGeom prst="rect">
            <a:avLst/>
          </a:prstGeom>
          <a:noFill/>
        </p:spPr>
        <p:txBody>
          <a:bodyPr wrap="square" rtlCol="0">
            <a:sp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②関西イノベーション国際戦略総合特区</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サブタイトル 2"/>
          <p:cNvSpPr txBox="1">
            <a:spLocks/>
          </p:cNvSpPr>
          <p:nvPr/>
        </p:nvSpPr>
        <p:spPr>
          <a:xfrm>
            <a:off x="308268" y="899006"/>
            <a:ext cx="8656220" cy="206210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lgn="just">
              <a:defRPr/>
            </a:pPr>
            <a:r>
              <a:rPr lang="ja-JP" altLang="en-US" dirty="0" smtClean="0">
                <a:latin typeface="Meiryo UI" pitchFamily="50" charset="-128"/>
                <a:ea typeface="Meiryo UI" pitchFamily="50" charset="-128"/>
                <a:cs typeface="Meiryo UI" pitchFamily="50" charset="-128"/>
              </a:rPr>
              <a:t>　○関西イノベーション国際戦略総合特区（９地区）では、全国最多の５１プロジェクト</a:t>
            </a:r>
            <a:endParaRPr lang="en-US" altLang="ja-JP" dirty="0" smtClean="0">
              <a:latin typeface="Meiryo UI" pitchFamily="50" charset="-128"/>
              <a:ea typeface="Meiryo UI" pitchFamily="50" charset="-128"/>
              <a:cs typeface="Meiryo UI" pitchFamily="50" charset="-128"/>
            </a:endParaRPr>
          </a:p>
          <a:p>
            <a:pPr algn="just">
              <a:defRPr/>
            </a:pPr>
            <a:r>
              <a:rPr lang="ja-JP" altLang="en-US" dirty="0">
                <a:latin typeface="Meiryo UI" pitchFamily="50" charset="-128"/>
                <a:ea typeface="Meiryo UI" pitchFamily="50" charset="-128"/>
                <a:cs typeface="Meiryo UI" pitchFamily="50" charset="-128"/>
              </a:rPr>
              <a:t>　</a:t>
            </a:r>
            <a:r>
              <a:rPr lang="ja-JP" altLang="en-US" dirty="0" smtClean="0">
                <a:latin typeface="Meiryo UI" pitchFamily="50" charset="-128"/>
                <a:ea typeface="Meiryo UI" pitchFamily="50" charset="-128"/>
                <a:cs typeface="Meiryo UI" pitchFamily="50" charset="-128"/>
              </a:rPr>
              <a:t>　９２案件が計画認定（大阪府域では、</a:t>
            </a:r>
            <a:r>
              <a:rPr lang="en-US" altLang="ja-JP" dirty="0" smtClean="0">
                <a:latin typeface="Meiryo UI" pitchFamily="50" charset="-128"/>
                <a:ea typeface="Meiryo UI" pitchFamily="50" charset="-128"/>
                <a:cs typeface="Meiryo UI" pitchFamily="50" charset="-128"/>
              </a:rPr>
              <a:t>33</a:t>
            </a:r>
            <a:r>
              <a:rPr lang="ja-JP" altLang="en-US" dirty="0" smtClean="0">
                <a:latin typeface="Meiryo UI" pitchFamily="50" charset="-128"/>
                <a:ea typeface="Meiryo UI" pitchFamily="50" charset="-128"/>
                <a:cs typeface="Meiryo UI" pitchFamily="50" charset="-128"/>
              </a:rPr>
              <a:t>プロジェクト・</a:t>
            </a:r>
            <a:r>
              <a:rPr lang="en-US" altLang="ja-JP" dirty="0" smtClean="0">
                <a:latin typeface="Meiryo UI" pitchFamily="50" charset="-128"/>
                <a:ea typeface="Meiryo UI" pitchFamily="50" charset="-128"/>
                <a:cs typeface="Meiryo UI" pitchFamily="50" charset="-128"/>
              </a:rPr>
              <a:t>49</a:t>
            </a:r>
            <a:r>
              <a:rPr lang="ja-JP" altLang="en-US" dirty="0" smtClean="0">
                <a:latin typeface="Meiryo UI" pitchFamily="50" charset="-128"/>
                <a:ea typeface="Meiryo UI" pitchFamily="50" charset="-128"/>
                <a:cs typeface="Meiryo UI" pitchFamily="50" charset="-128"/>
              </a:rPr>
              <a:t>案件）（</a:t>
            </a:r>
            <a:r>
              <a:rPr lang="en-US" altLang="ja-JP" dirty="0" smtClean="0">
                <a:latin typeface="Meiryo UI" pitchFamily="50" charset="-128"/>
                <a:ea typeface="Meiryo UI" pitchFamily="50" charset="-128"/>
                <a:cs typeface="Meiryo UI" pitchFamily="50" charset="-128"/>
              </a:rPr>
              <a:t>H27.11</a:t>
            </a:r>
            <a:r>
              <a:rPr lang="ja-JP" altLang="en-US" dirty="0" smtClean="0">
                <a:latin typeface="Meiryo UI" pitchFamily="50" charset="-128"/>
                <a:ea typeface="Meiryo UI" pitchFamily="50" charset="-128"/>
                <a:cs typeface="Meiryo UI" pitchFamily="50" charset="-128"/>
              </a:rPr>
              <a:t>現在）</a:t>
            </a:r>
            <a:endParaRPr lang="en-US" altLang="ja-JP" dirty="0" smtClean="0">
              <a:latin typeface="Meiryo UI" pitchFamily="50" charset="-128"/>
              <a:ea typeface="Meiryo UI" pitchFamily="50" charset="-128"/>
              <a:cs typeface="Meiryo UI" pitchFamily="50" charset="-128"/>
            </a:endParaRPr>
          </a:p>
          <a:p>
            <a:pPr algn="just">
              <a:defRPr/>
            </a:pPr>
            <a:r>
              <a:rPr lang="ja-JP" altLang="en-US" dirty="0">
                <a:latin typeface="Meiryo UI" pitchFamily="50" charset="-128"/>
                <a:ea typeface="Meiryo UI" pitchFamily="50" charset="-128"/>
                <a:cs typeface="Meiryo UI" pitchFamily="50" charset="-128"/>
              </a:rPr>
              <a:t>　</a:t>
            </a:r>
            <a:r>
              <a:rPr lang="ja-JP" altLang="en-US" dirty="0" smtClean="0">
                <a:latin typeface="Meiryo UI" pitchFamily="50" charset="-128"/>
                <a:ea typeface="Meiryo UI" pitchFamily="50" charset="-128"/>
                <a:cs typeface="Meiryo UI" pitchFamily="50" charset="-128"/>
              </a:rPr>
              <a:t>○大阪では、国の支援に加え、最大で地方税がゼロとなる「特区税制」を創設</a:t>
            </a:r>
            <a:endParaRPr lang="en-US" altLang="ja-JP" dirty="0" smtClean="0">
              <a:latin typeface="Meiryo UI" pitchFamily="50" charset="-128"/>
              <a:ea typeface="Meiryo UI" pitchFamily="50" charset="-128"/>
              <a:cs typeface="Meiryo UI" pitchFamily="50" charset="-128"/>
            </a:endParaRPr>
          </a:p>
          <a:p>
            <a:pPr algn="just">
              <a:defRPr/>
            </a:pPr>
            <a:r>
              <a:rPr lang="ja-JP" altLang="en-US" dirty="0" smtClean="0">
                <a:latin typeface="Meiryo UI" pitchFamily="50" charset="-128"/>
                <a:ea typeface="Meiryo UI" pitchFamily="50" charset="-128"/>
                <a:cs typeface="Meiryo UI" pitchFamily="50" charset="-128"/>
              </a:rPr>
              <a:t>　　　</a:t>
            </a:r>
            <a:r>
              <a:rPr lang="ja-JP" altLang="en-US" sz="1400" dirty="0" smtClean="0">
                <a:latin typeface="Meiryo UI" pitchFamily="50" charset="-128"/>
                <a:ea typeface="Meiryo UI" pitchFamily="50" charset="-128"/>
                <a:cs typeface="Meiryo UI" pitchFamily="50" charset="-128"/>
              </a:rPr>
              <a:t>・北大阪地区：ライフサイエンス産業の集積</a:t>
            </a:r>
            <a:endParaRPr lang="en-US" altLang="ja-JP" sz="1400" dirty="0" smtClean="0">
              <a:latin typeface="Meiryo UI" pitchFamily="50" charset="-128"/>
              <a:ea typeface="Meiryo UI" pitchFamily="50" charset="-128"/>
              <a:cs typeface="Meiryo UI" pitchFamily="50" charset="-128"/>
            </a:endParaRPr>
          </a:p>
          <a:p>
            <a:pPr algn="just">
              <a:defRPr/>
            </a:pPr>
            <a:r>
              <a:rPr lang="ja-JP" altLang="en-US" sz="1400" dirty="0">
                <a:latin typeface="Meiryo UI" pitchFamily="50" charset="-128"/>
                <a:ea typeface="Meiryo UI" pitchFamily="50" charset="-128"/>
                <a:cs typeface="Meiryo UI" pitchFamily="50" charset="-128"/>
              </a:rPr>
              <a:t>　　　</a:t>
            </a:r>
            <a:r>
              <a:rPr lang="ja-JP" altLang="en-US" sz="1400" dirty="0" smtClean="0">
                <a:latin typeface="Meiryo UI" pitchFamily="50" charset="-128"/>
                <a:ea typeface="Meiryo UI" pitchFamily="50" charset="-128"/>
                <a:cs typeface="Meiryo UI" pitchFamily="50" charset="-128"/>
              </a:rPr>
              <a:t>　・夢洲・咲洲地区：「バッテリー戦略研究センター」開設（</a:t>
            </a:r>
            <a:r>
              <a:rPr lang="en-US" altLang="ja-JP" sz="1400" dirty="0" smtClean="0">
                <a:latin typeface="Meiryo UI" pitchFamily="50" charset="-128"/>
                <a:ea typeface="Meiryo UI" pitchFamily="50" charset="-128"/>
                <a:cs typeface="Meiryo UI" pitchFamily="50" charset="-128"/>
              </a:rPr>
              <a:t>H24.7</a:t>
            </a:r>
            <a:r>
              <a:rPr lang="ja-JP" altLang="en-US" sz="1400" dirty="0" smtClean="0">
                <a:latin typeface="Meiryo UI" pitchFamily="50" charset="-128"/>
                <a:ea typeface="Meiryo UI" pitchFamily="50" charset="-128"/>
                <a:cs typeface="Meiryo UI" pitchFamily="50" charset="-128"/>
              </a:rPr>
              <a:t>）</a:t>
            </a:r>
            <a:endParaRPr lang="en-US" altLang="ja-JP" sz="1400" dirty="0" smtClean="0">
              <a:latin typeface="Meiryo UI" pitchFamily="50" charset="-128"/>
              <a:ea typeface="Meiryo UI" pitchFamily="50" charset="-128"/>
              <a:cs typeface="Meiryo UI" pitchFamily="50" charset="-128"/>
            </a:endParaRPr>
          </a:p>
          <a:p>
            <a:pPr algn="just">
              <a:defRPr/>
            </a:pPr>
            <a:r>
              <a:rPr lang="ja-JP" altLang="en-US" sz="1400" dirty="0">
                <a:latin typeface="Meiryo UI" pitchFamily="50" charset="-128"/>
                <a:ea typeface="Meiryo UI" pitchFamily="50" charset="-128"/>
                <a:cs typeface="Meiryo UI" pitchFamily="50" charset="-128"/>
              </a:rPr>
              <a:t>　</a:t>
            </a:r>
            <a:r>
              <a:rPr lang="ja-JP" altLang="en-US" sz="1400" dirty="0" smtClean="0">
                <a:latin typeface="Meiryo UI" pitchFamily="50" charset="-128"/>
                <a:ea typeface="Meiryo UI" pitchFamily="50" charset="-128"/>
                <a:cs typeface="Meiryo UI" pitchFamily="50" charset="-128"/>
              </a:rPr>
              <a:t>　　　　　　　　　　　　　　（蓄電池、太陽電池、燃料電池関連の新たなビジネスの創出支援）</a:t>
            </a:r>
            <a:endParaRPr lang="en-US" altLang="ja-JP" sz="1400" dirty="0" smtClean="0">
              <a:latin typeface="Meiryo UI" pitchFamily="50" charset="-128"/>
              <a:ea typeface="Meiryo UI" pitchFamily="50" charset="-128"/>
              <a:cs typeface="Meiryo UI" pitchFamily="50" charset="-128"/>
            </a:endParaRPr>
          </a:p>
          <a:p>
            <a:pPr algn="just">
              <a:defRPr/>
            </a:pPr>
            <a:r>
              <a:rPr lang="ja-JP" altLang="en-US" sz="1400" dirty="0" smtClean="0">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　</a:t>
            </a:r>
            <a:r>
              <a:rPr lang="ja-JP" altLang="en-US" sz="1400" dirty="0" smtClean="0">
                <a:latin typeface="Meiryo UI" pitchFamily="50" charset="-128"/>
                <a:ea typeface="Meiryo UI" pitchFamily="50" charset="-128"/>
                <a:cs typeface="Meiryo UI" pitchFamily="50" charset="-128"/>
              </a:rPr>
              <a:t>　　・大阪駅周辺</a:t>
            </a:r>
            <a:r>
              <a:rPr lang="ja-JP" altLang="en-US" sz="1400" dirty="0">
                <a:latin typeface="Meiryo UI" pitchFamily="50" charset="-128"/>
                <a:ea typeface="Meiryo UI" pitchFamily="50" charset="-128"/>
                <a:cs typeface="Meiryo UI" pitchFamily="50" charset="-128"/>
              </a:rPr>
              <a:t>地区</a:t>
            </a:r>
            <a:r>
              <a:rPr lang="ja-JP" altLang="en-US" sz="1400" dirty="0" smtClean="0">
                <a:latin typeface="Meiryo UI" pitchFamily="50" charset="-128"/>
                <a:ea typeface="Meiryo UI" pitchFamily="50" charset="-128"/>
                <a:cs typeface="Meiryo UI" pitchFamily="50" charset="-128"/>
              </a:rPr>
              <a:t>：</a:t>
            </a:r>
            <a:r>
              <a:rPr lang="zh-TW" altLang="en-US" sz="1400" dirty="0">
                <a:latin typeface="Meiryo UI" pitchFamily="50" charset="-128"/>
                <a:ea typeface="Meiryo UI" pitchFamily="50" charset="-128"/>
                <a:cs typeface="Meiryo UI" pitchFamily="50" charset="-128"/>
              </a:rPr>
              <a:t>「</a:t>
            </a:r>
            <a:r>
              <a:rPr lang="en-US" altLang="zh-TW" sz="1400" dirty="0">
                <a:latin typeface="Meiryo UI" pitchFamily="50" charset="-128"/>
                <a:ea typeface="Meiryo UI" pitchFamily="50" charset="-128"/>
                <a:cs typeface="Meiryo UI" pitchFamily="50" charset="-128"/>
              </a:rPr>
              <a:t>PMDA</a:t>
            </a:r>
            <a:r>
              <a:rPr lang="zh-TW" altLang="en-US" sz="1400" dirty="0">
                <a:latin typeface="Meiryo UI" pitchFamily="50" charset="-128"/>
                <a:ea typeface="Meiryo UI" pitchFamily="50" charset="-128"/>
                <a:cs typeface="Meiryo UI" pitchFamily="50" charset="-128"/>
              </a:rPr>
              <a:t>関西支部」</a:t>
            </a:r>
            <a:r>
              <a:rPr lang="zh-TW" altLang="en-US" sz="1400" dirty="0" smtClean="0">
                <a:latin typeface="Meiryo UI" pitchFamily="50" charset="-128"/>
                <a:ea typeface="Meiryo UI" pitchFamily="50" charset="-128"/>
                <a:cs typeface="Meiryo UI" pitchFamily="50" charset="-128"/>
              </a:rPr>
              <a:t>設置</a:t>
            </a:r>
            <a:r>
              <a:rPr lang="ja-JP" altLang="en-US" sz="1400" dirty="0" smtClean="0">
                <a:latin typeface="Meiryo UI" pitchFamily="50" charset="-128"/>
                <a:ea typeface="Meiryo UI" pitchFamily="50" charset="-128"/>
                <a:cs typeface="Meiryo UI" pitchFamily="50" charset="-128"/>
              </a:rPr>
              <a:t>（</a:t>
            </a:r>
            <a:r>
              <a:rPr lang="en-US" altLang="ja-JP" sz="1400" dirty="0" smtClean="0">
                <a:latin typeface="Meiryo UI" pitchFamily="50" charset="-128"/>
                <a:ea typeface="Meiryo UI" pitchFamily="50" charset="-128"/>
                <a:cs typeface="Meiryo UI" pitchFamily="50" charset="-128"/>
              </a:rPr>
              <a:t>H25.10</a:t>
            </a:r>
            <a:r>
              <a:rPr lang="ja-JP" altLang="en-US" sz="1400" dirty="0" smtClean="0">
                <a:latin typeface="Meiryo UI" pitchFamily="50" charset="-128"/>
                <a:ea typeface="Meiryo UI" pitchFamily="50" charset="-128"/>
                <a:cs typeface="Meiryo UI" pitchFamily="50" charset="-128"/>
              </a:rPr>
              <a:t>）（薬事戦略相談等の実施）</a:t>
            </a:r>
            <a:endParaRPr lang="en-US" altLang="ja-JP" sz="1400" dirty="0" smtClean="0">
              <a:latin typeface="Meiryo UI" pitchFamily="50" charset="-128"/>
              <a:ea typeface="Meiryo UI" pitchFamily="50" charset="-128"/>
              <a:cs typeface="Meiryo UI" pitchFamily="50" charset="-128"/>
            </a:endParaRPr>
          </a:p>
          <a:p>
            <a:pPr algn="just">
              <a:defRPr/>
            </a:pPr>
            <a:r>
              <a:rPr lang="ja-JP" altLang="en-US" sz="1400" dirty="0" smtClean="0">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　</a:t>
            </a:r>
            <a:r>
              <a:rPr lang="ja-JP" altLang="en-US" sz="1400" dirty="0" smtClean="0">
                <a:latin typeface="Meiryo UI" pitchFamily="50" charset="-128"/>
                <a:ea typeface="Meiryo UI" pitchFamily="50" charset="-128"/>
                <a:cs typeface="Meiryo UI" pitchFamily="50" charset="-128"/>
              </a:rPr>
              <a:t>　　・関西国際空港</a:t>
            </a:r>
            <a:r>
              <a:rPr lang="ja-JP" altLang="en-US" sz="1400" dirty="0">
                <a:latin typeface="Meiryo UI" pitchFamily="50" charset="-128"/>
                <a:ea typeface="Meiryo UI" pitchFamily="50" charset="-128"/>
                <a:cs typeface="Meiryo UI" pitchFamily="50" charset="-128"/>
              </a:rPr>
              <a:t>地区：医薬品・医療機器の輸出入手続きの電子化・簡素化の実証</a:t>
            </a:r>
            <a:r>
              <a:rPr lang="ja-JP" altLang="en-US" sz="1400" dirty="0" smtClean="0">
                <a:latin typeface="Meiryo UI" pitchFamily="50" charset="-128"/>
                <a:ea typeface="Meiryo UI" pitchFamily="50" charset="-128"/>
                <a:cs typeface="Meiryo UI" pitchFamily="50" charset="-128"/>
              </a:rPr>
              <a:t>実験（</a:t>
            </a:r>
            <a:r>
              <a:rPr lang="en-US" altLang="ja-JP" sz="1400" dirty="0">
                <a:latin typeface="Meiryo UI" pitchFamily="50" charset="-128"/>
                <a:ea typeface="Meiryo UI" pitchFamily="50" charset="-128"/>
                <a:cs typeface="Meiryo UI" pitchFamily="50" charset="-128"/>
              </a:rPr>
              <a:t>H25.3</a:t>
            </a:r>
            <a:r>
              <a:rPr lang="ja-JP" altLang="en-US" sz="1400" dirty="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等</a:t>
            </a:r>
            <a:endParaRPr lang="en-US" altLang="ja-JP" sz="1400" dirty="0" smtClean="0">
              <a:latin typeface="Meiryo UI" pitchFamily="50" charset="-128"/>
              <a:ea typeface="Meiryo UI" pitchFamily="50" charset="-128"/>
              <a:cs typeface="Meiryo UI" pitchFamily="50" charset="-128"/>
            </a:endParaRPr>
          </a:p>
        </p:txBody>
      </p:sp>
      <p:sp>
        <p:nvSpPr>
          <p:cNvPr id="38" name="テキスト ボックス 37"/>
          <p:cNvSpPr txBox="1"/>
          <p:nvPr/>
        </p:nvSpPr>
        <p:spPr>
          <a:xfrm>
            <a:off x="1434905" y="5302707"/>
            <a:ext cx="1103561" cy="577081"/>
          </a:xfrm>
          <a:prstGeom prst="rect">
            <a:avLst/>
          </a:prstGeom>
          <a:noFill/>
        </p:spPr>
        <p:txBody>
          <a:bodyPr wrap="square" rtlCol="0">
            <a:spAutoFit/>
          </a:bodyPr>
          <a:lstStyle/>
          <a:p>
            <a:r>
              <a:rPr kumimoji="1" lang="ja-JP" altLang="en-US" sz="1050" dirty="0" smtClean="0">
                <a:solidFill>
                  <a:schemeClr val="bg1"/>
                </a:solidFill>
              </a:rPr>
              <a:t>咲洲地区</a:t>
            </a:r>
            <a:endParaRPr kumimoji="1" lang="en-US" altLang="ja-JP" sz="1050" dirty="0" smtClean="0">
              <a:solidFill>
                <a:schemeClr val="bg1"/>
              </a:solidFill>
            </a:endParaRPr>
          </a:p>
          <a:p>
            <a:r>
              <a:rPr lang="ja-JP" altLang="en-US" sz="1050" dirty="0" smtClean="0">
                <a:solidFill>
                  <a:schemeClr val="bg1"/>
                </a:solidFill>
              </a:rPr>
              <a:t>ｽﾏｰﾄｺﾐｭﾆﾃｨ</a:t>
            </a:r>
            <a:endParaRPr lang="en-US" altLang="ja-JP" sz="1050" dirty="0" smtClean="0">
              <a:solidFill>
                <a:schemeClr val="bg1"/>
              </a:solidFill>
            </a:endParaRPr>
          </a:p>
          <a:p>
            <a:r>
              <a:rPr kumimoji="1" lang="ja-JP" altLang="en-US" sz="1050" dirty="0" smtClean="0">
                <a:solidFill>
                  <a:schemeClr val="bg1"/>
                </a:solidFill>
              </a:rPr>
              <a:t>実証事業ｴﾘｱ</a:t>
            </a:r>
            <a:endParaRPr kumimoji="1" lang="ja-JP" altLang="en-US" sz="1050" dirty="0">
              <a:solidFill>
                <a:schemeClr val="bg1"/>
              </a:solidFill>
            </a:endParaRPr>
          </a:p>
        </p:txBody>
      </p:sp>
      <p:sp>
        <p:nvSpPr>
          <p:cNvPr id="41" name="テキスト ボックス 40"/>
          <p:cNvSpPr txBox="1"/>
          <p:nvPr/>
        </p:nvSpPr>
        <p:spPr>
          <a:xfrm>
            <a:off x="367993" y="5520801"/>
            <a:ext cx="1395847" cy="253916"/>
          </a:xfrm>
          <a:prstGeom prst="rect">
            <a:avLst/>
          </a:prstGeom>
          <a:noFill/>
        </p:spPr>
        <p:txBody>
          <a:bodyPr wrap="square" rtlCol="0">
            <a:spAutoFit/>
          </a:bodyPr>
          <a:lstStyle/>
          <a:p>
            <a:r>
              <a:rPr kumimoji="1" lang="ja-JP" altLang="en-US" sz="1050" dirty="0" smtClean="0">
                <a:solidFill>
                  <a:schemeClr val="bg1"/>
                </a:solidFill>
              </a:rPr>
              <a:t>舞洲ごみ焼却場</a:t>
            </a:r>
            <a:endParaRPr kumimoji="1" lang="ja-JP" altLang="en-US" sz="1050" dirty="0">
              <a:solidFill>
                <a:schemeClr val="bg1"/>
              </a:solidFill>
            </a:endParaRPr>
          </a:p>
        </p:txBody>
      </p:sp>
      <p:sp>
        <p:nvSpPr>
          <p:cNvPr id="44" name="テキスト ボックス 43"/>
          <p:cNvSpPr txBox="1"/>
          <p:nvPr/>
        </p:nvSpPr>
        <p:spPr>
          <a:xfrm>
            <a:off x="816984" y="6549615"/>
            <a:ext cx="1395847" cy="253916"/>
          </a:xfrm>
          <a:prstGeom prst="rect">
            <a:avLst/>
          </a:prstGeom>
          <a:noFill/>
        </p:spPr>
        <p:txBody>
          <a:bodyPr wrap="square" rtlCol="0">
            <a:spAutoFit/>
          </a:bodyPr>
          <a:lstStyle/>
          <a:p>
            <a:r>
              <a:rPr lang="ja-JP" altLang="en-US" sz="1050" dirty="0">
                <a:solidFill>
                  <a:schemeClr val="bg1"/>
                </a:solidFill>
              </a:rPr>
              <a:t>夢</a:t>
            </a:r>
            <a:r>
              <a:rPr kumimoji="1" lang="ja-JP" altLang="en-US" sz="1050" dirty="0" smtClean="0">
                <a:solidFill>
                  <a:schemeClr val="bg1"/>
                </a:solidFill>
              </a:rPr>
              <a:t>洲</a:t>
            </a:r>
            <a:endParaRPr kumimoji="1" lang="ja-JP" altLang="en-US" sz="1050" dirty="0">
              <a:solidFill>
                <a:schemeClr val="bg1"/>
              </a:solidFill>
            </a:endParaRPr>
          </a:p>
        </p:txBody>
      </p:sp>
      <p:sp>
        <p:nvSpPr>
          <p:cNvPr id="45" name="テキスト ボックス 44"/>
          <p:cNvSpPr txBox="1"/>
          <p:nvPr/>
        </p:nvSpPr>
        <p:spPr>
          <a:xfrm>
            <a:off x="1972200" y="6214807"/>
            <a:ext cx="1395847" cy="253916"/>
          </a:xfrm>
          <a:prstGeom prst="rect">
            <a:avLst/>
          </a:prstGeom>
          <a:noFill/>
        </p:spPr>
        <p:txBody>
          <a:bodyPr wrap="square" rtlCol="0">
            <a:spAutoFit/>
          </a:bodyPr>
          <a:lstStyle/>
          <a:p>
            <a:r>
              <a:rPr kumimoji="1" lang="ja-JP" altLang="en-US" sz="1050" dirty="0" smtClean="0">
                <a:solidFill>
                  <a:schemeClr val="bg1"/>
                </a:solidFill>
              </a:rPr>
              <a:t>咲洲</a:t>
            </a:r>
            <a:endParaRPr kumimoji="1" lang="ja-JP" altLang="en-US" sz="1050" dirty="0">
              <a:solidFill>
                <a:schemeClr val="bg1"/>
              </a:solidFill>
            </a:endParaRPr>
          </a:p>
        </p:txBody>
      </p:sp>
      <p:pic>
        <p:nvPicPr>
          <p:cNvPr id="46" name="Picture 2"/>
          <p:cNvPicPr>
            <a:picLocks noChangeAspect="1" noChangeArrowheads="1"/>
          </p:cNvPicPr>
          <p:nvPr/>
        </p:nvPicPr>
        <p:blipFill>
          <a:blip r:embed="rId4" cstate="screen">
            <a:extLst/>
          </a:blip>
          <a:srcRect/>
          <a:stretch>
            <a:fillRect/>
          </a:stretch>
        </p:blipFill>
        <p:spPr bwMode="auto">
          <a:xfrm>
            <a:off x="5076056" y="5557361"/>
            <a:ext cx="3706468" cy="1243057"/>
          </a:xfrm>
          <a:prstGeom prst="rect">
            <a:avLst/>
          </a:prstGeom>
          <a:noFill/>
          <a:ln w="19050">
            <a:solidFill>
              <a:schemeClr val="bg1"/>
            </a:solidFill>
            <a:miter lim="800000"/>
            <a:headEnd/>
            <a:tailEnd/>
          </a:ln>
          <a:effectLst>
            <a:glow rad="101600">
              <a:schemeClr val="accent1">
                <a:satMod val="175000"/>
                <a:alpha val="40000"/>
              </a:schemeClr>
            </a:glow>
            <a:outerShdw dist="35921" dir="2700000" algn="ctr" rotWithShape="0">
              <a:schemeClr val="bg2"/>
            </a:outerShdw>
          </a:effectLst>
          <a:extLst/>
        </p:spPr>
      </p:pic>
      <p:grpSp>
        <p:nvGrpSpPr>
          <p:cNvPr id="47" name="グループ化 128"/>
          <p:cNvGrpSpPr>
            <a:grpSpLocks/>
          </p:cNvGrpSpPr>
          <p:nvPr/>
        </p:nvGrpSpPr>
        <p:grpSpPr bwMode="auto">
          <a:xfrm>
            <a:off x="367994" y="5302704"/>
            <a:ext cx="2628823" cy="1555294"/>
            <a:chOff x="1402959" y="5512332"/>
            <a:chExt cx="1897951" cy="1302815"/>
          </a:xfrm>
        </p:grpSpPr>
        <p:pic>
          <p:nvPicPr>
            <p:cNvPr id="48" name="Picture 4"/>
            <p:cNvPicPr>
              <a:picLocks noChangeAspect="1" noChangeArrowheads="1"/>
            </p:cNvPicPr>
            <p:nvPr/>
          </p:nvPicPr>
          <p:blipFill>
            <a:blip r:embed="rId5" cstate="screen"/>
            <a:srcRect/>
            <a:stretch>
              <a:fillRect/>
            </a:stretch>
          </p:blipFill>
          <p:spPr bwMode="auto">
            <a:xfrm>
              <a:off x="1402959" y="5512332"/>
              <a:ext cx="1825625" cy="1266825"/>
            </a:xfrm>
            <a:prstGeom prst="rect">
              <a:avLst/>
            </a:prstGeom>
            <a:noFill/>
            <a:ln w="19050">
              <a:solidFill>
                <a:schemeClr val="bg1"/>
              </a:solidFill>
              <a:miter lim="800000"/>
              <a:headEnd/>
              <a:tailEnd/>
            </a:ln>
            <a:effectLst>
              <a:glow rad="101600">
                <a:schemeClr val="accent1">
                  <a:satMod val="175000"/>
                  <a:alpha val="40000"/>
                </a:schemeClr>
              </a:glow>
            </a:effectLst>
          </p:spPr>
        </p:pic>
        <p:sp>
          <p:nvSpPr>
            <p:cNvPr id="49" name="テキスト ボックス 119"/>
            <p:cNvSpPr txBox="1">
              <a:spLocks noChangeArrowheads="1"/>
            </p:cNvSpPr>
            <p:nvPr/>
          </p:nvSpPr>
          <p:spPr bwMode="auto">
            <a:xfrm>
              <a:off x="1402959" y="6580719"/>
              <a:ext cx="1825625" cy="198438"/>
            </a:xfrm>
            <a:prstGeom prst="rect">
              <a:avLst/>
            </a:prstGeom>
            <a:noFill/>
            <a:ln w="9525">
              <a:noFill/>
              <a:miter lim="800000"/>
              <a:headEnd/>
              <a:tailEnd/>
            </a:ln>
          </p:spPr>
          <p:txBody>
            <a:bodyPr lIns="0" tIns="0" rIns="0" bIns="0"/>
            <a:lstStyle/>
            <a:p>
              <a:pPr fontAlgn="auto">
                <a:spcBef>
                  <a:spcPts val="0"/>
                </a:spcBef>
                <a:spcAft>
                  <a:spcPts val="0"/>
                </a:spcAft>
                <a:defRPr/>
              </a:pPr>
              <a:r>
                <a:rPr lang="ja-JP" altLang="en-US" sz="1000" b="1" dirty="0">
                  <a:solidFill>
                    <a:schemeClr val="bg1"/>
                  </a:solidFill>
                  <a:latin typeface="+mj-ea"/>
                  <a:ea typeface="+mj-ea"/>
                </a:rPr>
                <a:t> </a:t>
              </a:r>
              <a:r>
                <a:rPr lang="en-US" altLang="ja-JP" sz="1000" b="1" dirty="0">
                  <a:solidFill>
                    <a:schemeClr val="bg1"/>
                  </a:solidFill>
                  <a:latin typeface="+mj-ea"/>
                  <a:ea typeface="+mj-ea"/>
                </a:rPr>
                <a:t>KIX </a:t>
              </a:r>
              <a:r>
                <a:rPr lang="en-US" altLang="ja-JP" sz="1000" b="1" dirty="0" err="1">
                  <a:solidFill>
                    <a:schemeClr val="bg1"/>
                  </a:solidFill>
                  <a:latin typeface="+mj-ea"/>
                  <a:ea typeface="+mj-ea"/>
                </a:rPr>
                <a:t>Medica</a:t>
              </a:r>
              <a:endParaRPr lang="ja-JP" altLang="en-US" sz="1000" b="1" dirty="0">
                <a:solidFill>
                  <a:schemeClr val="bg1"/>
                </a:solidFill>
                <a:latin typeface="+mj-ea"/>
                <a:ea typeface="+mj-ea"/>
              </a:endParaRPr>
            </a:p>
          </p:txBody>
        </p:sp>
        <p:sp>
          <p:nvSpPr>
            <p:cNvPr id="50" name="テキスト ボックス 119"/>
            <p:cNvSpPr txBox="1">
              <a:spLocks noChangeArrowheads="1"/>
            </p:cNvSpPr>
            <p:nvPr/>
          </p:nvSpPr>
          <p:spPr bwMode="auto">
            <a:xfrm>
              <a:off x="2394950" y="6600834"/>
              <a:ext cx="905960" cy="214313"/>
            </a:xfrm>
            <a:prstGeom prst="rect">
              <a:avLst/>
            </a:prstGeom>
            <a:noFill/>
            <a:ln w="9525">
              <a:noFill/>
              <a:miter lim="800000"/>
              <a:headEnd/>
              <a:tailEnd/>
            </a:ln>
          </p:spPr>
          <p:txBody>
            <a:bodyPr lIns="0" tIns="0" rIns="0" bIns="0"/>
            <a:lstStyle/>
            <a:p>
              <a:pPr fontAlgn="auto">
                <a:spcBef>
                  <a:spcPts val="0"/>
                </a:spcBef>
                <a:spcAft>
                  <a:spcPts val="0"/>
                </a:spcAft>
                <a:defRPr/>
              </a:pPr>
              <a:r>
                <a:rPr lang="ja-JP" altLang="en-US" sz="1000" b="1" dirty="0">
                  <a:solidFill>
                    <a:schemeClr val="bg1"/>
                  </a:solidFill>
                  <a:latin typeface="+mj-ea"/>
                  <a:ea typeface="+mj-ea"/>
                </a:rPr>
                <a:t> 医薬品専用定温庫</a:t>
              </a:r>
            </a:p>
          </p:txBody>
        </p:sp>
      </p:grpSp>
      <p:grpSp>
        <p:nvGrpSpPr>
          <p:cNvPr id="14" name="グループ化 13"/>
          <p:cNvGrpSpPr/>
          <p:nvPr/>
        </p:nvGrpSpPr>
        <p:grpSpPr>
          <a:xfrm>
            <a:off x="6228184" y="3192937"/>
            <a:ext cx="3294095" cy="1740648"/>
            <a:chOff x="7160142" y="4594888"/>
            <a:chExt cx="2646073" cy="1454265"/>
          </a:xfrm>
        </p:grpSpPr>
        <p:pic>
          <p:nvPicPr>
            <p:cNvPr id="51" name="図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0142" y="4594888"/>
              <a:ext cx="2013757" cy="1454265"/>
            </a:xfrm>
            <a:prstGeom prst="rect">
              <a:avLst/>
            </a:prstGeom>
            <a:ln w="19050">
              <a:solidFill>
                <a:srgbClr val="FFFFFF"/>
              </a:solidFill>
            </a:ln>
            <a:effectLst>
              <a:glow rad="101600">
                <a:schemeClr val="accent1">
                  <a:satMod val="175000"/>
                  <a:alpha val="40000"/>
                </a:schemeClr>
              </a:glow>
            </a:effectLst>
          </p:spPr>
        </p:pic>
        <p:sp>
          <p:nvSpPr>
            <p:cNvPr id="52" name="テキスト ボックス 119"/>
            <p:cNvSpPr txBox="1">
              <a:spLocks noChangeArrowheads="1"/>
            </p:cNvSpPr>
            <p:nvPr/>
          </p:nvSpPr>
          <p:spPr bwMode="auto">
            <a:xfrm>
              <a:off x="7854251" y="5829710"/>
              <a:ext cx="1951964"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000" b="1" dirty="0">
                  <a:solidFill>
                    <a:srgbClr val="FFFFFF"/>
                  </a:solidFill>
                  <a:latin typeface="Meiryo UI" pitchFamily="50" charset="-128"/>
                  <a:ea typeface="Meiryo UI" pitchFamily="50" charset="-128"/>
                  <a:cs typeface="Meiryo UI" pitchFamily="50" charset="-128"/>
                </a:rPr>
                <a:t> </a:t>
              </a:r>
              <a:r>
                <a:rPr lang="ja-JP" altLang="en-US" sz="1000" b="1" dirty="0">
                  <a:solidFill>
                    <a:schemeClr val="bg1"/>
                  </a:solidFill>
                  <a:latin typeface="Meiryo UI" pitchFamily="50" charset="-128"/>
                  <a:ea typeface="Meiryo UI" pitchFamily="50" charset="-128"/>
                  <a:cs typeface="Meiryo UI" pitchFamily="50" charset="-128"/>
                </a:rPr>
                <a:t>うめきた（グランフロント大阪）</a:t>
              </a:r>
            </a:p>
          </p:txBody>
        </p:sp>
      </p:grpSp>
      <p:grpSp>
        <p:nvGrpSpPr>
          <p:cNvPr id="54" name="グループ化 118"/>
          <p:cNvGrpSpPr>
            <a:grpSpLocks/>
          </p:cNvGrpSpPr>
          <p:nvPr/>
        </p:nvGrpSpPr>
        <p:grpSpPr bwMode="auto">
          <a:xfrm>
            <a:off x="405410" y="3239499"/>
            <a:ext cx="2609888" cy="1610147"/>
            <a:chOff x="4014026" y="1274763"/>
            <a:chExt cx="1954212" cy="1174750"/>
          </a:xfrm>
        </p:grpSpPr>
        <p:pic>
          <p:nvPicPr>
            <p:cNvPr id="55" name="Picture 3"/>
            <p:cNvPicPr>
              <a:picLocks noChangeAspect="1" noChangeArrowheads="1"/>
            </p:cNvPicPr>
            <p:nvPr/>
          </p:nvPicPr>
          <p:blipFill>
            <a:blip r:embed="rId7" cstate="screen"/>
            <a:srcRect/>
            <a:stretch>
              <a:fillRect/>
            </a:stretch>
          </p:blipFill>
          <p:spPr bwMode="auto">
            <a:xfrm>
              <a:off x="4014026" y="1274763"/>
              <a:ext cx="1954212" cy="1174750"/>
            </a:xfrm>
            <a:prstGeom prst="rect">
              <a:avLst/>
            </a:prstGeom>
            <a:noFill/>
            <a:ln w="19050">
              <a:solidFill>
                <a:schemeClr val="bg1"/>
              </a:solidFill>
              <a:miter lim="800000"/>
              <a:headEnd/>
              <a:tailEnd/>
            </a:ln>
            <a:effectLst>
              <a:glow rad="101600">
                <a:schemeClr val="accent1">
                  <a:satMod val="175000"/>
                  <a:alpha val="40000"/>
                </a:schemeClr>
              </a:glow>
            </a:effectLst>
          </p:spPr>
        </p:pic>
        <p:sp>
          <p:nvSpPr>
            <p:cNvPr id="56" name="テキスト ボックス 119"/>
            <p:cNvSpPr txBox="1">
              <a:spLocks noChangeArrowheads="1"/>
            </p:cNvSpPr>
            <p:nvPr/>
          </p:nvSpPr>
          <p:spPr bwMode="auto">
            <a:xfrm>
              <a:off x="4903300" y="1530350"/>
              <a:ext cx="9731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r>
                <a:rPr lang="en-US" altLang="ja-JP" sz="1000" b="1" dirty="0">
                  <a:solidFill>
                    <a:srgbClr val="000000"/>
                  </a:solidFill>
                  <a:latin typeface="Meiryo UI" pitchFamily="50" charset="-128"/>
                  <a:ea typeface="Meiryo UI" pitchFamily="50" charset="-128"/>
                  <a:cs typeface="Meiryo UI" pitchFamily="50" charset="-128"/>
                </a:rPr>
                <a:t>  </a:t>
              </a:r>
              <a:r>
                <a:rPr lang="ja-JP" altLang="en-US" sz="1000" b="1" dirty="0">
                  <a:solidFill>
                    <a:schemeClr val="bg1"/>
                  </a:solidFill>
                  <a:latin typeface="Meiryo UI" pitchFamily="50" charset="-128"/>
                  <a:ea typeface="Meiryo UI" pitchFamily="50" charset="-128"/>
                  <a:cs typeface="Meiryo UI" pitchFamily="50" charset="-128"/>
                </a:rPr>
                <a:t>彩都</a:t>
              </a:r>
              <a:r>
                <a:rPr lang="en-US" altLang="ja-JP" sz="1000" b="1" dirty="0">
                  <a:solidFill>
                    <a:schemeClr val="bg1"/>
                  </a:solidFill>
                  <a:latin typeface="Meiryo UI" pitchFamily="50" charset="-128"/>
                  <a:ea typeface="Meiryo UI" pitchFamily="50" charset="-128"/>
                  <a:cs typeface="Meiryo UI" pitchFamily="50" charset="-128"/>
                </a:rPr>
                <a:t>LSP</a:t>
              </a:r>
              <a:endParaRPr lang="ja-JP" altLang="en-US" sz="1000" b="1" dirty="0">
                <a:solidFill>
                  <a:schemeClr val="bg1"/>
                </a:solidFill>
                <a:latin typeface="Meiryo UI" pitchFamily="50" charset="-128"/>
                <a:ea typeface="Meiryo UI" pitchFamily="50" charset="-128"/>
                <a:cs typeface="Meiryo UI" pitchFamily="50" charset="-128"/>
              </a:endParaRPr>
            </a:p>
          </p:txBody>
        </p:sp>
        <p:sp>
          <p:nvSpPr>
            <p:cNvPr id="57" name="テキスト ボックス 119"/>
            <p:cNvSpPr txBox="1">
              <a:spLocks noChangeArrowheads="1"/>
            </p:cNvSpPr>
            <p:nvPr/>
          </p:nvSpPr>
          <p:spPr bwMode="auto">
            <a:xfrm>
              <a:off x="4014026" y="1585913"/>
              <a:ext cx="71460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000" b="1" dirty="0">
                  <a:solidFill>
                    <a:srgbClr val="000000"/>
                  </a:solidFill>
                  <a:latin typeface="Meiryo UI" pitchFamily="50" charset="-128"/>
                  <a:ea typeface="Meiryo UI" pitchFamily="50" charset="-128"/>
                  <a:cs typeface="Meiryo UI" pitchFamily="50" charset="-128"/>
                </a:rPr>
                <a:t>  </a:t>
              </a:r>
              <a:r>
                <a:rPr lang="ja-JP" altLang="en-US" sz="1000" b="1" dirty="0">
                  <a:solidFill>
                    <a:schemeClr val="bg1"/>
                  </a:solidFill>
                  <a:latin typeface="Meiryo UI" pitchFamily="50" charset="-128"/>
                  <a:ea typeface="Meiryo UI" pitchFamily="50" charset="-128"/>
                  <a:cs typeface="Meiryo UI" pitchFamily="50" charset="-128"/>
                </a:rPr>
                <a:t>大阪大学</a:t>
              </a:r>
            </a:p>
          </p:txBody>
        </p:sp>
      </p:grpSp>
      <p:sp>
        <p:nvSpPr>
          <p:cNvPr id="25" name="正方形/長方形 24"/>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a:latin typeface="ＭＳ Ｐゴシック" pitchFamily="50" charset="-128"/>
                <a:ea typeface="Meiryo UI" pitchFamily="50" charset="-128"/>
                <a:cs typeface="Meiryo UI" pitchFamily="50" charset="-128"/>
              </a:rPr>
              <a:t>大阪の成長に向けた重点課題（プロジェクト） </a:t>
            </a:r>
            <a:r>
              <a:rPr kumimoji="0" lang="ja-JP" altLang="en-US" sz="2000" kern="0" dirty="0" smtClean="0">
                <a:latin typeface="ＭＳ Ｐゴシック" pitchFamily="50" charset="-128"/>
                <a:ea typeface="Meiryo UI" pitchFamily="50" charset="-128"/>
                <a:cs typeface="Meiryo UI" pitchFamily="50" charset="-128"/>
              </a:rPr>
              <a:t>　＜</a:t>
            </a:r>
            <a:r>
              <a:rPr kumimoji="0" lang="ja-JP" altLang="en-US" sz="2000" kern="0" dirty="0">
                <a:latin typeface="ＭＳ Ｐゴシック" pitchFamily="50" charset="-128"/>
                <a:ea typeface="Meiryo UI" pitchFamily="50" charset="-128"/>
                <a:cs typeface="Meiryo UI" pitchFamily="50" charset="-128"/>
              </a:rPr>
              <a:t>特区</a:t>
            </a:r>
            <a:r>
              <a:rPr kumimoji="0" lang="ja-JP" altLang="en-US" sz="2000" kern="0" dirty="0" smtClean="0">
                <a:latin typeface="ＭＳ Ｐゴシック" pitchFamily="50" charset="-128"/>
                <a:ea typeface="Meiryo UI" pitchFamily="50" charset="-128"/>
                <a:cs typeface="Meiryo UI" pitchFamily="50" charset="-128"/>
              </a:rPr>
              <a:t>制度②＞</a:t>
            </a:r>
            <a:endParaRPr kumimoji="0" lang="ja-JP" altLang="en-US" sz="2000" i="0" u="none" strike="noStrike" kern="0" cap="none" spc="0" normalizeH="0" baseline="0" noProof="0" dirty="0">
              <a:ln>
                <a:noFill/>
              </a:ln>
              <a:effectLst/>
              <a:uLnTx/>
              <a:uFillTx/>
              <a:latin typeface="ＭＳ Ｐゴシック" pitchFamily="50" charset="-128"/>
              <a:ea typeface="Meiryo UI" pitchFamily="50" charset="-128"/>
              <a:cs typeface="Meiryo UI" pitchFamily="50" charset="-128"/>
            </a:endParaRPr>
          </a:p>
        </p:txBody>
      </p:sp>
      <p:sp>
        <p:nvSpPr>
          <p:cNvPr id="4" name="額縁 3"/>
          <p:cNvSpPr/>
          <p:nvPr/>
        </p:nvSpPr>
        <p:spPr>
          <a:xfrm>
            <a:off x="379220" y="3192523"/>
            <a:ext cx="1320279" cy="397291"/>
          </a:xfrm>
          <a:prstGeom prst="beve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北大阪地区</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額縁 26"/>
          <p:cNvSpPr/>
          <p:nvPr/>
        </p:nvSpPr>
        <p:spPr>
          <a:xfrm>
            <a:off x="312037" y="5250468"/>
            <a:ext cx="1811691" cy="397291"/>
          </a:xfrm>
          <a:prstGeom prst="beve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国際空港</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地区</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額縁 27"/>
          <p:cNvSpPr/>
          <p:nvPr/>
        </p:nvSpPr>
        <p:spPr>
          <a:xfrm>
            <a:off x="6228184" y="3146277"/>
            <a:ext cx="1584176" cy="397291"/>
          </a:xfrm>
          <a:prstGeom prst="beve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大阪駅周辺地区</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額縁 28"/>
          <p:cNvSpPr/>
          <p:nvPr/>
        </p:nvSpPr>
        <p:spPr>
          <a:xfrm>
            <a:off x="5019455" y="5540894"/>
            <a:ext cx="1568769" cy="397291"/>
          </a:xfrm>
          <a:prstGeom prst="beve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夢洲・咲洲地区</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スライド番号プレースホルダー 2"/>
          <p:cNvSpPr>
            <a:spLocks noGrp="1"/>
          </p:cNvSpPr>
          <p:nvPr>
            <p:ph type="sldNum" sz="quarter" idx="12"/>
          </p:nvPr>
        </p:nvSpPr>
        <p:spPr bwMode="auto">
          <a:xfrm>
            <a:off x="8777288"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41</a:t>
            </a:fld>
            <a:endParaRPr lang="en-US" altLang="ja-JP">
              <a:solidFill>
                <a:srgbClr val="898989"/>
              </a:solidFill>
            </a:endParaRPr>
          </a:p>
        </p:txBody>
      </p:sp>
    </p:spTree>
    <p:extLst>
      <p:ext uri="{BB962C8B-B14F-4D97-AF65-F5344CB8AC3E}">
        <p14:creationId xmlns:p14="http://schemas.microsoft.com/office/powerpoint/2010/main" val="702297981"/>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smtClean="0">
                <a:solidFill>
                  <a:srgbClr val="000000"/>
                </a:solidFill>
                <a:latin typeface="ＭＳ Ｐゴシック" pitchFamily="50" charset="-128"/>
                <a:ea typeface="Meiryo UI" pitchFamily="50" charset="-128"/>
                <a:cs typeface="Meiryo UI" pitchFamily="50" charset="-128"/>
              </a:rPr>
              <a:t>大阪の成長に向けた重点課題（プロジェクト）</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　＜成長産業＞</a:t>
            </a:r>
            <a:endParaRPr kumimoji="0" lang="ja-JP" altLang="en-US" sz="200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5" name="サブタイトル 2"/>
          <p:cNvSpPr txBox="1">
            <a:spLocks/>
          </p:cNvSpPr>
          <p:nvPr/>
        </p:nvSpPr>
        <p:spPr>
          <a:xfrm>
            <a:off x="190185" y="548680"/>
            <a:ext cx="8763629" cy="255454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lgn="just">
              <a:defRPr/>
            </a:pPr>
            <a:r>
              <a:rPr lang="ja-JP" altLang="en-US" sz="1600" dirty="0" smtClean="0">
                <a:latin typeface="Meiryo UI" pitchFamily="50" charset="-128"/>
                <a:ea typeface="Meiryo UI" pitchFamily="50" charset="-128"/>
                <a:cs typeface="Meiryo UI" pitchFamily="50" charset="-128"/>
              </a:rPr>
              <a:t>○「大阪の成長戦略」を具体化するため、ライフサイエンス・新エネルギー分野など、大阪・関西の強みを</a:t>
            </a:r>
            <a:endParaRPr lang="en-US" altLang="ja-JP" sz="1600" dirty="0" smtClean="0">
              <a:latin typeface="Meiryo UI" pitchFamily="50" charset="-128"/>
              <a:ea typeface="Meiryo UI" pitchFamily="50" charset="-128"/>
              <a:cs typeface="Meiryo UI" pitchFamily="50" charset="-128"/>
            </a:endParaRPr>
          </a:p>
          <a:p>
            <a:pPr algn="just">
              <a:defRPr/>
            </a:pPr>
            <a:r>
              <a:rPr lang="ja-JP" altLang="en-US" sz="1600" dirty="0">
                <a:latin typeface="Meiryo UI" pitchFamily="50" charset="-128"/>
                <a:ea typeface="Meiryo UI" pitchFamily="50" charset="-128"/>
                <a:cs typeface="Meiryo UI" pitchFamily="50" charset="-128"/>
              </a:rPr>
              <a:t>　</a:t>
            </a:r>
            <a:r>
              <a:rPr lang="ja-JP" altLang="en-US" sz="1600" dirty="0" smtClean="0">
                <a:latin typeface="Meiryo UI" pitchFamily="50" charset="-128"/>
                <a:ea typeface="Meiryo UI" pitchFamily="50" charset="-128"/>
                <a:cs typeface="Meiryo UI" pitchFamily="50" charset="-128"/>
              </a:rPr>
              <a:t>活かしたさらなる成長の促進。</a:t>
            </a:r>
            <a:endParaRPr lang="en-US" altLang="ja-JP" sz="1600" dirty="0" smtClean="0">
              <a:latin typeface="Meiryo UI" pitchFamily="50" charset="-128"/>
              <a:ea typeface="Meiryo UI" pitchFamily="50" charset="-128"/>
              <a:cs typeface="Meiryo UI" pitchFamily="50" charset="-128"/>
            </a:endParaRPr>
          </a:p>
          <a:p>
            <a:pPr algn="just">
              <a:defRPr/>
            </a:pPr>
            <a:r>
              <a:rPr lang="ja-JP" altLang="en-US" sz="1600" dirty="0" smtClean="0">
                <a:latin typeface="Meiryo UI" pitchFamily="50" charset="-128"/>
                <a:ea typeface="Meiryo UI" pitchFamily="50" charset="-128"/>
                <a:cs typeface="Meiryo UI" pitchFamily="50" charset="-128"/>
              </a:rPr>
              <a:t>　</a:t>
            </a:r>
            <a:r>
              <a:rPr lang="ja-JP" altLang="en-US" sz="1600" dirty="0">
                <a:latin typeface="Meiryo UI" pitchFamily="50" charset="-128"/>
                <a:ea typeface="Meiryo UI" pitchFamily="50" charset="-128"/>
                <a:cs typeface="Meiryo UI" pitchFamily="50" charset="-128"/>
              </a:rPr>
              <a:t>　＜ライフサイエンス産業＞</a:t>
            </a:r>
            <a:endParaRPr lang="en-US" altLang="ja-JP" sz="1600" dirty="0">
              <a:latin typeface="Meiryo UI" pitchFamily="50" charset="-128"/>
              <a:ea typeface="Meiryo UI" pitchFamily="50" charset="-128"/>
              <a:cs typeface="Meiryo UI" pitchFamily="50" charset="-128"/>
            </a:endParaRPr>
          </a:p>
          <a:p>
            <a:pPr algn="just">
              <a:defRPr/>
            </a:pPr>
            <a:r>
              <a:rPr lang="ja-JP" altLang="en-US" sz="1600" dirty="0">
                <a:latin typeface="Meiryo UI" pitchFamily="50" charset="-128"/>
                <a:ea typeface="Meiryo UI" pitchFamily="50" charset="-128"/>
                <a:cs typeface="Meiryo UI" pitchFamily="50" charset="-128"/>
              </a:rPr>
              <a:t>　　　　・医薬品・医療</a:t>
            </a:r>
            <a:r>
              <a:rPr lang="ja-JP" altLang="en-US" sz="1600" dirty="0" smtClean="0">
                <a:latin typeface="Meiryo UI" pitchFamily="50" charset="-128"/>
                <a:ea typeface="Meiryo UI" pitchFamily="50" charset="-128"/>
                <a:cs typeface="Meiryo UI" pitchFamily="50" charset="-128"/>
              </a:rPr>
              <a:t>機器等の開発</a:t>
            </a:r>
            <a:r>
              <a:rPr lang="ja-JP" altLang="en-US" sz="1600" dirty="0">
                <a:latin typeface="Meiryo UI" pitchFamily="50" charset="-128"/>
                <a:ea typeface="Meiryo UI" pitchFamily="50" charset="-128"/>
                <a:cs typeface="Meiryo UI" pitchFamily="50" charset="-128"/>
              </a:rPr>
              <a:t>における一貫した支援</a:t>
            </a:r>
            <a:endParaRPr lang="en-US" altLang="ja-JP" sz="1600" dirty="0">
              <a:latin typeface="Meiryo UI" pitchFamily="50" charset="-128"/>
              <a:ea typeface="Meiryo UI" pitchFamily="50" charset="-128"/>
              <a:cs typeface="Meiryo UI" pitchFamily="50" charset="-128"/>
            </a:endParaRPr>
          </a:p>
          <a:p>
            <a:pPr algn="just">
              <a:defRPr/>
            </a:pPr>
            <a:r>
              <a:rPr lang="ja-JP" altLang="en-US" sz="1600" dirty="0">
                <a:latin typeface="Meiryo UI" pitchFamily="50" charset="-128"/>
                <a:ea typeface="Meiryo UI" pitchFamily="50" charset="-128"/>
                <a:cs typeface="Meiryo UI" pitchFamily="50" charset="-128"/>
              </a:rPr>
              <a:t>　　　　（ＰＭＤＡ関西支部の機能拡充</a:t>
            </a:r>
            <a:r>
              <a:rPr lang="ja-JP" altLang="en-US" sz="1600" dirty="0" smtClean="0">
                <a:latin typeface="Meiryo UI" pitchFamily="50" charset="-128"/>
                <a:ea typeface="Meiryo UI" pitchFamily="50" charset="-128"/>
                <a:cs typeface="Meiryo UI" pitchFamily="50" charset="-128"/>
              </a:rPr>
              <a:t>（薬事に関する全ての相談の実施）</a:t>
            </a:r>
            <a:r>
              <a:rPr lang="ja-JP" altLang="en-US" sz="1600" dirty="0">
                <a:latin typeface="Meiryo UI" pitchFamily="50" charset="-128"/>
                <a:ea typeface="Meiryo UI" pitchFamily="50" charset="-128"/>
                <a:cs typeface="Meiryo UI" pitchFamily="50" charset="-128"/>
              </a:rPr>
              <a:t>など</a:t>
            </a:r>
            <a:r>
              <a:rPr lang="ja-JP" altLang="en-US" sz="1600" dirty="0" smtClean="0">
                <a:latin typeface="Meiryo UI" pitchFamily="50" charset="-128"/>
                <a:ea typeface="Meiryo UI" pitchFamily="50" charset="-128"/>
                <a:cs typeface="Meiryo UI" pitchFamily="50" charset="-128"/>
              </a:rPr>
              <a:t>）</a:t>
            </a:r>
            <a:endParaRPr lang="en-US" altLang="ja-JP" sz="1600" dirty="0">
              <a:latin typeface="Meiryo UI" pitchFamily="50" charset="-128"/>
              <a:ea typeface="Meiryo UI" pitchFamily="50" charset="-128"/>
              <a:cs typeface="Meiryo UI" pitchFamily="50" charset="-128"/>
            </a:endParaRPr>
          </a:p>
          <a:p>
            <a:pPr algn="just">
              <a:defRPr/>
            </a:pPr>
            <a:r>
              <a:rPr lang="ja-JP" altLang="en-US" sz="1600" dirty="0">
                <a:latin typeface="Meiryo UI" pitchFamily="50" charset="-128"/>
                <a:ea typeface="Meiryo UI" pitchFamily="50" charset="-128"/>
                <a:cs typeface="Meiryo UI" pitchFamily="50" charset="-128"/>
              </a:rPr>
              <a:t>　　　　・国立循環器病研究センターを核とした「医療クラスター」の形成</a:t>
            </a:r>
          </a:p>
          <a:p>
            <a:pPr algn="just">
              <a:defRPr/>
            </a:pPr>
            <a:r>
              <a:rPr lang="ja-JP" altLang="en-US" sz="1600" dirty="0" smtClean="0">
                <a:latin typeface="Meiryo UI" pitchFamily="50" charset="-128"/>
                <a:ea typeface="Meiryo UI" pitchFamily="50" charset="-128"/>
                <a:cs typeface="Meiryo UI" pitchFamily="50" charset="-128"/>
              </a:rPr>
              <a:t>　　＜新エネルギー産業＞</a:t>
            </a:r>
            <a:endParaRPr lang="en-US" altLang="ja-JP" sz="1600" dirty="0" smtClean="0">
              <a:latin typeface="Meiryo UI" pitchFamily="50" charset="-128"/>
              <a:ea typeface="Meiryo UI" pitchFamily="50" charset="-128"/>
              <a:cs typeface="Meiryo UI" pitchFamily="50" charset="-128"/>
            </a:endParaRPr>
          </a:p>
          <a:p>
            <a:pPr algn="just">
              <a:defRPr/>
            </a:pPr>
            <a:r>
              <a:rPr lang="ja-JP" altLang="en-US" sz="1600" dirty="0">
                <a:latin typeface="Meiryo UI" pitchFamily="50" charset="-128"/>
                <a:ea typeface="Meiryo UI" pitchFamily="50" charset="-128"/>
                <a:cs typeface="Meiryo UI" pitchFamily="50" charset="-128"/>
              </a:rPr>
              <a:t>　　　　</a:t>
            </a:r>
            <a:r>
              <a:rPr lang="ja-JP" altLang="en-US" sz="1600" dirty="0" smtClean="0">
                <a:latin typeface="Meiryo UI" pitchFamily="50" charset="-128"/>
                <a:ea typeface="Meiryo UI" pitchFamily="50" charset="-128"/>
                <a:cs typeface="Meiryo UI" pitchFamily="50" charset="-128"/>
              </a:rPr>
              <a:t>・バッテリー</a:t>
            </a:r>
            <a:r>
              <a:rPr lang="en-US" altLang="ja-JP" sz="1600" dirty="0">
                <a:latin typeface="Meiryo UI" pitchFamily="50" charset="-128"/>
                <a:ea typeface="Meiryo UI" pitchFamily="50" charset="-128"/>
                <a:cs typeface="Meiryo UI" pitchFamily="50" charset="-128"/>
              </a:rPr>
              <a:t>(</a:t>
            </a:r>
            <a:r>
              <a:rPr lang="ja-JP" altLang="en-US" sz="1600" dirty="0">
                <a:latin typeface="Meiryo UI" pitchFamily="50" charset="-128"/>
                <a:ea typeface="Meiryo UI" pitchFamily="50" charset="-128"/>
                <a:cs typeface="Meiryo UI" pitchFamily="50" charset="-128"/>
              </a:rPr>
              <a:t>蓄電池</a:t>
            </a:r>
            <a:r>
              <a:rPr lang="en-US" altLang="ja-JP" sz="1600" dirty="0">
                <a:latin typeface="Meiryo UI" pitchFamily="50" charset="-128"/>
                <a:ea typeface="Meiryo UI" pitchFamily="50" charset="-128"/>
                <a:cs typeface="Meiryo UI" pitchFamily="50" charset="-128"/>
              </a:rPr>
              <a:t>)</a:t>
            </a:r>
            <a:r>
              <a:rPr lang="ja-JP" altLang="en-US" sz="1600" dirty="0" err="1">
                <a:latin typeface="Meiryo UI" pitchFamily="50" charset="-128"/>
                <a:ea typeface="Meiryo UI" pitchFamily="50" charset="-128"/>
                <a:cs typeface="Meiryo UI" pitchFamily="50" charset="-128"/>
              </a:rPr>
              <a:t>、</a:t>
            </a:r>
            <a:r>
              <a:rPr lang="ja-JP" altLang="en-US" sz="1600" dirty="0">
                <a:latin typeface="Meiryo UI" pitchFamily="50" charset="-128"/>
                <a:ea typeface="Meiryo UI" pitchFamily="50" charset="-128"/>
                <a:cs typeface="Meiryo UI" pitchFamily="50" charset="-128"/>
              </a:rPr>
              <a:t>水素・燃料電池分野の新ビジネス創出環境</a:t>
            </a:r>
            <a:r>
              <a:rPr lang="ja-JP" altLang="en-US" sz="1600" dirty="0" smtClean="0">
                <a:latin typeface="Meiryo UI" pitchFamily="50" charset="-128"/>
                <a:ea typeface="Meiryo UI" pitchFamily="50" charset="-128"/>
                <a:cs typeface="Meiryo UI" pitchFamily="50" charset="-128"/>
              </a:rPr>
              <a:t>整備</a:t>
            </a:r>
            <a:endParaRPr lang="en-US" altLang="ja-JP" sz="1600" dirty="0" smtClean="0">
              <a:latin typeface="Meiryo UI" pitchFamily="50" charset="-128"/>
              <a:ea typeface="Meiryo UI" pitchFamily="50" charset="-128"/>
              <a:cs typeface="Meiryo UI" pitchFamily="50" charset="-128"/>
            </a:endParaRPr>
          </a:p>
          <a:p>
            <a:pPr algn="just">
              <a:defRPr/>
            </a:pPr>
            <a:r>
              <a:rPr lang="ja-JP" altLang="en-US" sz="1600" dirty="0">
                <a:latin typeface="Meiryo UI" pitchFamily="50" charset="-128"/>
                <a:ea typeface="Meiryo UI" pitchFamily="50" charset="-128"/>
                <a:cs typeface="Meiryo UI" pitchFamily="50" charset="-128"/>
              </a:rPr>
              <a:t>　　　　</a:t>
            </a:r>
            <a:r>
              <a:rPr lang="ja-JP" altLang="en-US" sz="1600" dirty="0" smtClean="0">
                <a:latin typeface="Meiryo UI" pitchFamily="50" charset="-128"/>
                <a:ea typeface="Meiryo UI" pitchFamily="50" charset="-128"/>
                <a:cs typeface="Meiryo UI" pitchFamily="50" charset="-128"/>
              </a:rPr>
              <a:t>（バッテリー</a:t>
            </a:r>
            <a:r>
              <a:rPr lang="ja-JP" altLang="en-US" sz="1600" dirty="0">
                <a:latin typeface="Meiryo UI" pitchFamily="50" charset="-128"/>
                <a:ea typeface="Meiryo UI" pitchFamily="50" charset="-128"/>
                <a:cs typeface="Meiryo UI" pitchFamily="50" charset="-128"/>
              </a:rPr>
              <a:t>戦略研究センター</a:t>
            </a:r>
            <a:r>
              <a:rPr lang="ja-JP" altLang="en-US" sz="1600" dirty="0" smtClean="0">
                <a:latin typeface="Meiryo UI" pitchFamily="50" charset="-128"/>
                <a:ea typeface="Meiryo UI" pitchFamily="50" charset="-128"/>
                <a:cs typeface="Meiryo UI" pitchFamily="50" charset="-128"/>
              </a:rPr>
              <a:t>事業（ＮＩＴＥ</a:t>
            </a:r>
            <a:r>
              <a:rPr lang="en-US" altLang="ja-JP" sz="1600" dirty="0">
                <a:latin typeface="Meiryo UI" pitchFamily="50" charset="-128"/>
                <a:ea typeface="Meiryo UI" pitchFamily="50" charset="-128"/>
                <a:cs typeface="Meiryo UI" pitchFamily="50" charset="-128"/>
              </a:rPr>
              <a:t>(</a:t>
            </a:r>
            <a:r>
              <a:rPr lang="ja-JP" altLang="en-US" sz="1600" dirty="0">
                <a:latin typeface="Meiryo UI" pitchFamily="50" charset="-128"/>
                <a:ea typeface="Meiryo UI" pitchFamily="50" charset="-128"/>
                <a:cs typeface="Meiryo UI" pitchFamily="50" charset="-128"/>
              </a:rPr>
              <a:t>ナイト</a:t>
            </a:r>
            <a:r>
              <a:rPr lang="en-US" altLang="ja-JP" sz="1600" dirty="0">
                <a:latin typeface="Meiryo UI" pitchFamily="50" charset="-128"/>
                <a:ea typeface="Meiryo UI" pitchFamily="50" charset="-128"/>
                <a:cs typeface="Meiryo UI" pitchFamily="50" charset="-128"/>
              </a:rPr>
              <a:t>)</a:t>
            </a:r>
            <a:r>
              <a:rPr lang="ja-JP" altLang="en-US" sz="1600" dirty="0">
                <a:latin typeface="Meiryo UI" pitchFamily="50" charset="-128"/>
                <a:ea typeface="Meiryo UI" pitchFamily="50" charset="-128"/>
                <a:cs typeface="Meiryo UI" pitchFamily="50" charset="-128"/>
              </a:rPr>
              <a:t>の世界最大級</a:t>
            </a:r>
            <a:r>
              <a:rPr lang="ja-JP" altLang="en-US" sz="1600" dirty="0" smtClean="0">
                <a:latin typeface="Meiryo UI" pitchFamily="50" charset="-128"/>
                <a:ea typeface="Meiryo UI" pitchFamily="50" charset="-128"/>
                <a:cs typeface="Meiryo UI" pitchFamily="50" charset="-128"/>
              </a:rPr>
              <a:t>の大型</a:t>
            </a:r>
            <a:r>
              <a:rPr lang="ja-JP" altLang="en-US" sz="1600" dirty="0">
                <a:latin typeface="Meiryo UI" pitchFamily="50" charset="-128"/>
                <a:ea typeface="Meiryo UI" pitchFamily="50" charset="-128"/>
                <a:cs typeface="Meiryo UI" pitchFamily="50" charset="-128"/>
              </a:rPr>
              <a:t>蓄電池の試験・</a:t>
            </a:r>
            <a:r>
              <a:rPr lang="ja-JP" altLang="en-US" sz="1600" dirty="0" smtClean="0">
                <a:latin typeface="Meiryo UI" pitchFamily="50" charset="-128"/>
                <a:ea typeface="Meiryo UI" pitchFamily="50" charset="-128"/>
                <a:cs typeface="Meiryo UI" pitchFamily="50" charset="-128"/>
              </a:rPr>
              <a:t>評価　　　　　</a:t>
            </a:r>
            <a:endParaRPr lang="en-US" altLang="ja-JP" sz="1600" dirty="0" smtClean="0">
              <a:latin typeface="Meiryo UI" pitchFamily="50" charset="-128"/>
              <a:ea typeface="Meiryo UI" pitchFamily="50" charset="-128"/>
              <a:cs typeface="Meiryo UI" pitchFamily="50" charset="-128"/>
            </a:endParaRPr>
          </a:p>
          <a:p>
            <a:pPr algn="just">
              <a:defRPr/>
            </a:pPr>
            <a:r>
              <a:rPr lang="ja-JP" altLang="en-US" sz="1600" dirty="0">
                <a:latin typeface="Meiryo UI" pitchFamily="50" charset="-128"/>
                <a:ea typeface="Meiryo UI" pitchFamily="50" charset="-128"/>
                <a:cs typeface="Meiryo UI" pitchFamily="50" charset="-128"/>
              </a:rPr>
              <a:t>　</a:t>
            </a:r>
            <a:r>
              <a:rPr lang="ja-JP" altLang="en-US" sz="1600" dirty="0" smtClean="0">
                <a:latin typeface="Meiryo UI" pitchFamily="50" charset="-128"/>
                <a:ea typeface="Meiryo UI" pitchFamily="50" charset="-128"/>
                <a:cs typeface="Meiryo UI" pitchFamily="50" charset="-128"/>
              </a:rPr>
              <a:t>　　　　　施設の誘致等）、</a:t>
            </a:r>
            <a:r>
              <a:rPr lang="ja-JP" altLang="en-US" sz="1600" dirty="0">
                <a:latin typeface="Meiryo UI" pitchFamily="50" charset="-128"/>
                <a:ea typeface="Meiryo UI" pitchFamily="50" charset="-128"/>
                <a:cs typeface="Meiryo UI" pitchFamily="50" charset="-128"/>
              </a:rPr>
              <a:t>水素関連ビジネスの創出・拡大及び参入</a:t>
            </a:r>
            <a:r>
              <a:rPr lang="ja-JP" altLang="en-US" sz="1600" dirty="0" smtClean="0">
                <a:latin typeface="Meiryo UI" pitchFamily="50" charset="-128"/>
                <a:ea typeface="Meiryo UI" pitchFamily="50" charset="-128"/>
                <a:cs typeface="Meiryo UI" pitchFamily="50" charset="-128"/>
              </a:rPr>
              <a:t>支援等）</a:t>
            </a:r>
            <a:r>
              <a:rPr lang="ja-JP" altLang="en-US" sz="1600" dirty="0">
                <a:latin typeface="Meiryo UI" pitchFamily="50" charset="-128"/>
                <a:ea typeface="Meiryo UI" pitchFamily="50" charset="-128"/>
                <a:cs typeface="Meiryo UI" pitchFamily="50" charset="-128"/>
              </a:rPr>
              <a:t>　</a:t>
            </a:r>
            <a:r>
              <a:rPr lang="ja-JP" altLang="en-US" sz="1600" dirty="0" smtClean="0">
                <a:latin typeface="Meiryo UI" pitchFamily="50" charset="-128"/>
                <a:ea typeface="Meiryo UI" pitchFamily="50" charset="-128"/>
                <a:cs typeface="Meiryo UI" pitchFamily="50" charset="-128"/>
              </a:rPr>
              <a:t>　</a:t>
            </a:r>
            <a:endParaRPr lang="ja-JP" altLang="en-US" sz="1600" dirty="0">
              <a:latin typeface="Meiryo UI" pitchFamily="50" charset="-128"/>
              <a:ea typeface="Meiryo UI" pitchFamily="50" charset="-128"/>
              <a:cs typeface="Meiryo UI" pitchFamily="50" charset="-128"/>
            </a:endParaRP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0480" y="4730004"/>
            <a:ext cx="3321918" cy="1737989"/>
          </a:xfrm>
          <a:prstGeom prst="rect">
            <a:avLst/>
          </a:prstGeom>
        </p:spPr>
      </p:pic>
      <p:sp>
        <p:nvSpPr>
          <p:cNvPr id="10" name="テキスト ボックス 9"/>
          <p:cNvSpPr txBox="1">
            <a:spLocks noChangeArrowheads="1"/>
          </p:cNvSpPr>
          <p:nvPr/>
        </p:nvSpPr>
        <p:spPr bwMode="auto">
          <a:xfrm>
            <a:off x="5006609" y="3213307"/>
            <a:ext cx="39391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400" dirty="0" smtClean="0">
                <a:latin typeface="メイリオ" pitchFamily="50" charset="-128"/>
                <a:ea typeface="メイリオ" pitchFamily="50" charset="-128"/>
                <a:cs typeface="メイリオ" pitchFamily="50" charset="-128"/>
              </a:rPr>
              <a:t>■バッテリー戦略研究センターの取組み</a:t>
            </a:r>
            <a:endParaRPr lang="en-US" altLang="ja-JP" sz="1400" dirty="0" smtClean="0">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1400" dirty="0">
                <a:latin typeface="メイリオ" pitchFamily="50" charset="-128"/>
                <a:ea typeface="メイリオ" pitchFamily="50" charset="-128"/>
                <a:cs typeface="メイリオ" pitchFamily="50" charset="-128"/>
              </a:rPr>
              <a:t>　</a:t>
            </a:r>
            <a:r>
              <a:rPr lang="ja-JP" altLang="en-US" sz="1200" dirty="0">
                <a:latin typeface="メイリオ" pitchFamily="50" charset="-128"/>
                <a:ea typeface="メイリオ" pitchFamily="50" charset="-128"/>
                <a:cs typeface="メイリオ" pitchFamily="50" charset="-128"/>
              </a:rPr>
              <a:t>（</a:t>
            </a:r>
            <a:r>
              <a:rPr lang="ja-JP" altLang="en-US" sz="1200" dirty="0" smtClean="0">
                <a:latin typeface="メイリオ" pitchFamily="50" charset="-128"/>
                <a:ea typeface="メイリオ" pitchFamily="50" charset="-128"/>
                <a:cs typeface="メイリオ" pitchFamily="50" charset="-128"/>
              </a:rPr>
              <a:t>ＮＩＴＥ</a:t>
            </a:r>
            <a:r>
              <a:rPr lang="en-US" altLang="ja-JP" sz="1200" dirty="0" smtClean="0">
                <a:latin typeface="メイリオ" pitchFamily="50" charset="-128"/>
                <a:ea typeface="メイリオ" pitchFamily="50" charset="-128"/>
                <a:cs typeface="メイリオ" pitchFamily="50" charset="-128"/>
              </a:rPr>
              <a:t>(</a:t>
            </a:r>
            <a:r>
              <a:rPr lang="ja-JP" altLang="en-US" sz="1200" dirty="0" smtClean="0">
                <a:latin typeface="メイリオ" pitchFamily="50" charset="-128"/>
                <a:ea typeface="メイリオ" pitchFamily="50" charset="-128"/>
                <a:cs typeface="メイリオ" pitchFamily="50" charset="-128"/>
              </a:rPr>
              <a:t>ナイト</a:t>
            </a:r>
            <a:r>
              <a:rPr lang="en-US" altLang="ja-JP" sz="1200" dirty="0">
                <a:latin typeface="メイリオ" pitchFamily="50" charset="-128"/>
                <a:ea typeface="メイリオ" pitchFamily="50" charset="-128"/>
                <a:cs typeface="メイリオ" pitchFamily="50" charset="-128"/>
              </a:rPr>
              <a:t>)</a:t>
            </a:r>
            <a:r>
              <a:rPr lang="ja-JP" altLang="en-US" sz="1200" dirty="0" smtClean="0">
                <a:latin typeface="メイリオ" pitchFamily="50" charset="-128"/>
                <a:ea typeface="メイリオ" pitchFamily="50" charset="-128"/>
                <a:cs typeface="メイリオ" pitchFamily="50" charset="-128"/>
              </a:rPr>
              <a:t>の大型蓄電池試験・評価施設）</a:t>
            </a:r>
            <a:endParaRPr lang="ja-JP" altLang="en-US" sz="1200" dirty="0">
              <a:latin typeface="メイリオ" pitchFamily="50" charset="-128"/>
              <a:ea typeface="メイリオ" pitchFamily="50" charset="-128"/>
              <a:cs typeface="メイリオ" pitchFamily="50" charset="-128"/>
            </a:endParaRPr>
          </a:p>
        </p:txBody>
      </p:sp>
      <p:sp>
        <p:nvSpPr>
          <p:cNvPr id="11" name="正方形/長方形 10"/>
          <p:cNvSpPr/>
          <p:nvPr/>
        </p:nvSpPr>
        <p:spPr>
          <a:xfrm>
            <a:off x="5076056" y="3714341"/>
            <a:ext cx="4230767" cy="1015663"/>
          </a:xfrm>
          <a:prstGeom prst="rect">
            <a:avLst/>
          </a:prstGeom>
        </p:spPr>
        <p:txBody>
          <a:bodyPr wrap="square">
            <a:spAutoFit/>
          </a:bodyPr>
          <a:lstStyle/>
          <a:p>
            <a:r>
              <a:rPr lang="ja-JP" altLang="en-US" sz="1200" dirty="0"/>
              <a:t>・計画地：大阪市住之江区南港北１－３６（約２６，４００㎡）</a:t>
            </a:r>
          </a:p>
          <a:p>
            <a:r>
              <a:rPr lang="ja-JP" altLang="en-US" sz="1200" dirty="0"/>
              <a:t>・内　　容</a:t>
            </a:r>
            <a:r>
              <a:rPr lang="ja-JP" altLang="en-US" sz="1200" dirty="0" smtClean="0"/>
              <a:t>：電力</a:t>
            </a:r>
            <a:r>
              <a:rPr lang="ja-JP" altLang="en-US" sz="1200" dirty="0"/>
              <a:t>系統の安定化に</a:t>
            </a:r>
            <a:r>
              <a:rPr lang="ja-JP" altLang="en-US" sz="1200" dirty="0" smtClean="0"/>
              <a:t>役立つメガワット級の</a:t>
            </a:r>
            <a:endParaRPr lang="en-US" altLang="ja-JP" sz="1200" dirty="0" smtClean="0"/>
          </a:p>
          <a:p>
            <a:r>
              <a:rPr lang="ja-JP" altLang="en-US" sz="1200" dirty="0"/>
              <a:t>　</a:t>
            </a:r>
            <a:r>
              <a:rPr lang="ja-JP" altLang="en-US" sz="1200" dirty="0" smtClean="0"/>
              <a:t>　　　　　　大型</a:t>
            </a:r>
            <a:r>
              <a:rPr lang="ja-JP" altLang="en-US" sz="1200" dirty="0"/>
              <a:t>蓄電池の需要</a:t>
            </a:r>
            <a:r>
              <a:rPr lang="ja-JP" altLang="en-US" sz="1200" dirty="0" smtClean="0"/>
              <a:t>拡大を見込み、</a:t>
            </a:r>
            <a:r>
              <a:rPr lang="ja-JP" altLang="en-US" sz="1200" dirty="0"/>
              <a:t>国内</a:t>
            </a:r>
            <a:r>
              <a:rPr lang="ja-JP" altLang="en-US" sz="1200" dirty="0" smtClean="0"/>
              <a:t>蓄電池</a:t>
            </a:r>
            <a:endParaRPr lang="en-US" altLang="ja-JP" sz="1200" dirty="0" smtClean="0"/>
          </a:p>
          <a:p>
            <a:r>
              <a:rPr lang="ja-JP" altLang="en-US" sz="1200" dirty="0"/>
              <a:t>　</a:t>
            </a:r>
            <a:r>
              <a:rPr lang="ja-JP" altLang="en-US" sz="1200" dirty="0" smtClean="0"/>
              <a:t>　　　　　　メーカー</a:t>
            </a:r>
            <a:r>
              <a:rPr lang="ja-JP" altLang="en-US" sz="1200" dirty="0"/>
              <a:t>が、大型</a:t>
            </a:r>
            <a:r>
              <a:rPr lang="ja-JP" altLang="en-US" sz="1200" dirty="0" smtClean="0"/>
              <a:t>蓄電池の</a:t>
            </a:r>
            <a:r>
              <a:rPr lang="ja-JP" altLang="en-US" sz="1200" dirty="0"/>
              <a:t>性能及び安全性</a:t>
            </a:r>
            <a:r>
              <a:rPr lang="ja-JP" altLang="en-US" sz="1200" dirty="0" smtClean="0"/>
              <a:t>に</a:t>
            </a:r>
            <a:endParaRPr lang="en-US" altLang="ja-JP" sz="1200" dirty="0" smtClean="0"/>
          </a:p>
          <a:p>
            <a:r>
              <a:rPr lang="ja-JP" altLang="en-US" sz="1200" dirty="0"/>
              <a:t>　</a:t>
            </a:r>
            <a:r>
              <a:rPr lang="ja-JP" altLang="en-US" sz="1200" dirty="0" smtClean="0"/>
              <a:t>　　　　　　関する</a:t>
            </a:r>
            <a:r>
              <a:rPr lang="ja-JP" altLang="en-US" sz="1200" dirty="0"/>
              <a:t>グローバルな試験</a:t>
            </a:r>
            <a:r>
              <a:rPr lang="ja-JP" altLang="en-US" sz="1200" dirty="0" smtClean="0"/>
              <a:t>・評価</a:t>
            </a:r>
            <a:r>
              <a:rPr lang="ja-JP" altLang="en-US" sz="1200" dirty="0"/>
              <a:t>を</a:t>
            </a:r>
            <a:r>
              <a:rPr lang="ja-JP" altLang="en-US" sz="1200" dirty="0" smtClean="0"/>
              <a:t>行う施設。</a:t>
            </a:r>
            <a:endParaRPr lang="ja-JP" altLang="en-US" sz="1200" dirty="0"/>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401" y="3933056"/>
            <a:ext cx="4720560" cy="2710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テキスト ボックス 12"/>
          <p:cNvSpPr txBox="1"/>
          <p:nvPr/>
        </p:nvSpPr>
        <p:spPr>
          <a:xfrm>
            <a:off x="189401" y="3213307"/>
            <a:ext cx="4715984"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■国立循環器病研究センターを核とした「医療クラスター」の形成</a:t>
            </a: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（北大阪健康医療都市（健都）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ja-JP"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Picture 2" descr="\\172.29.81.21\共有フォルダ\バイオ振興課\吹操・国循\H27\★愛称・コンセプト\ロゴ発注\成果物（新）\kento_nouhin\JPG\Color\kento_kihonke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3926577"/>
            <a:ext cx="1449203" cy="525623"/>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1082864" y="6599081"/>
            <a:ext cx="3240361" cy="261610"/>
          </a:xfrm>
          <a:prstGeom prst="rect">
            <a:avLst/>
          </a:prstGeom>
          <a:noFill/>
        </p:spPr>
        <p:txBody>
          <a:bodyPr wrap="square" rtlCol="0">
            <a:spAutoFit/>
          </a:bodyPr>
          <a:lstStyle/>
          <a:p>
            <a:pPr marL="438150" indent="-438150"/>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出典：医療</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クラスター形成</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会議資料</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5156712" y="6512391"/>
            <a:ext cx="3467616" cy="261610"/>
          </a:xfrm>
          <a:prstGeom prst="rect">
            <a:avLst/>
          </a:prstGeom>
        </p:spPr>
        <p:txBody>
          <a:bodyPr wrap="none">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r>
              <a:rPr lang="zh-TW" altLang="en-US" sz="1100" dirty="0" smtClean="0">
                <a:latin typeface="Meiryo UI" panose="020B0604030504040204" pitchFamily="50" charset="-128"/>
                <a:ea typeface="Meiryo UI" panose="020B0604030504040204" pitchFamily="50" charset="-128"/>
                <a:cs typeface="Meiryo UI" panose="020B0604030504040204" pitchFamily="50" charset="-128"/>
              </a:rPr>
              <a:t>独</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100" dirty="0" smtClean="0">
                <a:latin typeface="Meiryo UI" panose="020B0604030504040204" pitchFamily="50" charset="-128"/>
                <a:ea typeface="Meiryo UI" panose="020B0604030504040204" pitchFamily="50" charset="-128"/>
                <a:cs typeface="Meiryo UI" panose="020B0604030504040204" pitchFamily="50" charset="-128"/>
              </a:rPr>
              <a:t>製品</a:t>
            </a:r>
            <a:r>
              <a:rPr lang="zh-TW" altLang="en-US" sz="1100" dirty="0">
                <a:latin typeface="Meiryo UI" panose="020B0604030504040204" pitchFamily="50" charset="-128"/>
                <a:ea typeface="Meiryo UI" panose="020B0604030504040204" pitchFamily="50" charset="-128"/>
                <a:cs typeface="Meiryo UI" panose="020B0604030504040204" pitchFamily="50" charset="-128"/>
              </a:rPr>
              <a:t>評価技術基盤</a:t>
            </a:r>
            <a:r>
              <a:rPr lang="zh-TW" altLang="en-US" sz="1100" dirty="0" smtClean="0">
                <a:latin typeface="Meiryo UI" panose="020B0604030504040204" pitchFamily="50" charset="-128"/>
                <a:ea typeface="Meiryo UI" panose="020B0604030504040204" pitchFamily="50" charset="-128"/>
                <a:cs typeface="Meiryo UI" panose="020B0604030504040204" pitchFamily="50" charset="-128"/>
              </a:rPr>
              <a:t>機構</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(NITE)</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ﾎｰﾑﾍﾟｰｼﾞ</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2"/>
          <p:cNvSpPr>
            <a:spLocks noGrp="1"/>
          </p:cNvSpPr>
          <p:nvPr>
            <p:ph type="sldNum" sz="quarter" idx="12"/>
          </p:nvPr>
        </p:nvSpPr>
        <p:spPr bwMode="auto">
          <a:xfrm>
            <a:off x="8777288"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42</a:t>
            </a:fld>
            <a:endParaRPr lang="en-US" altLang="ja-JP">
              <a:solidFill>
                <a:srgbClr val="898989"/>
              </a:solidFill>
            </a:endParaRPr>
          </a:p>
        </p:txBody>
      </p:sp>
    </p:spTree>
    <p:extLst>
      <p:ext uri="{BB962C8B-B14F-4D97-AF65-F5344CB8AC3E}">
        <p14:creationId xmlns:p14="http://schemas.microsoft.com/office/powerpoint/2010/main" val="27066634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a:latin typeface="ＭＳ Ｐゴシック" pitchFamily="50" charset="-128"/>
                <a:ea typeface="Meiryo UI" pitchFamily="50" charset="-128"/>
                <a:cs typeface="Meiryo UI" pitchFamily="50" charset="-128"/>
              </a:rPr>
              <a:t>大阪の成長に向けた重点課題（プロジェクト） </a:t>
            </a:r>
            <a:r>
              <a:rPr kumimoji="0" lang="ja-JP" altLang="en-US" sz="2000" kern="0" dirty="0" smtClean="0">
                <a:latin typeface="ＭＳ Ｐゴシック" pitchFamily="50" charset="-128"/>
                <a:ea typeface="Meiryo UI" pitchFamily="50" charset="-128"/>
                <a:cs typeface="Meiryo UI" pitchFamily="50" charset="-128"/>
              </a:rPr>
              <a:t>　＜リニア中央新幹線＞</a:t>
            </a:r>
            <a:endParaRPr kumimoji="0" lang="ja-JP" altLang="en-US" sz="2000" i="0" u="none" strike="noStrike" kern="0" cap="none" spc="0" normalizeH="0" baseline="0" noProof="0" dirty="0">
              <a:ln>
                <a:noFill/>
              </a:ln>
              <a:effectLst/>
              <a:uLnTx/>
              <a:uFillTx/>
              <a:latin typeface="ＭＳ Ｐゴシック" pitchFamily="50" charset="-128"/>
              <a:ea typeface="Meiryo UI" pitchFamily="50" charset="-128"/>
              <a:cs typeface="Meiryo UI" pitchFamily="50" charset="-128"/>
            </a:endParaRPr>
          </a:p>
        </p:txBody>
      </p:sp>
      <p:pic>
        <p:nvPicPr>
          <p:cNvPr id="3" name="Picture 5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72" y="3489436"/>
            <a:ext cx="6311460" cy="2857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23"/>
          <p:cNvSpPr txBox="1">
            <a:spLocks noChangeArrowheads="1"/>
          </p:cNvSpPr>
          <p:nvPr/>
        </p:nvSpPr>
        <p:spPr bwMode="auto">
          <a:xfrm>
            <a:off x="82432" y="3107347"/>
            <a:ext cx="16446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spcBef>
                <a:spcPct val="0"/>
              </a:spcBef>
              <a:spcAft>
                <a:spcPct val="0"/>
              </a:spcAft>
              <a:buFontTx/>
              <a:buNone/>
            </a:pPr>
            <a:r>
              <a:rPr lang="ja-JP" altLang="en-US" sz="1600" dirty="0">
                <a:solidFill>
                  <a:srgbClr val="000000"/>
                </a:solidFill>
                <a:latin typeface="Meiryo UI" pitchFamily="50" charset="-128"/>
                <a:ea typeface="Meiryo UI" pitchFamily="50" charset="-128"/>
                <a:cs typeface="Meiryo UI" pitchFamily="50" charset="-128"/>
              </a:rPr>
              <a:t>■</a:t>
            </a:r>
            <a:r>
              <a:rPr lang="ja-JP" altLang="en-US" sz="1600" dirty="0" smtClean="0">
                <a:solidFill>
                  <a:srgbClr val="000000"/>
                </a:solidFill>
                <a:latin typeface="Meiryo UI" pitchFamily="50" charset="-128"/>
                <a:ea typeface="Meiryo UI" pitchFamily="50" charset="-128"/>
                <a:cs typeface="Meiryo UI" pitchFamily="50" charset="-128"/>
              </a:rPr>
              <a:t>ルート図</a:t>
            </a:r>
            <a:endParaRPr lang="ja-JP" altLang="en-US" sz="1400" b="0" dirty="0">
              <a:solidFill>
                <a:srgbClr val="000000"/>
              </a:solidFill>
              <a:latin typeface="Meiryo UI" pitchFamily="50" charset="-128"/>
              <a:ea typeface="Meiryo UI" pitchFamily="50" charset="-128"/>
              <a:cs typeface="Meiryo UI" pitchFamily="50" charset="-128"/>
            </a:endParaRPr>
          </a:p>
        </p:txBody>
      </p:sp>
      <p:sp>
        <p:nvSpPr>
          <p:cNvPr id="6" name="メモ 5"/>
          <p:cNvSpPr>
            <a:spLocks noChangeArrowheads="1"/>
          </p:cNvSpPr>
          <p:nvPr/>
        </p:nvSpPr>
        <p:spPr bwMode="auto">
          <a:xfrm>
            <a:off x="80864" y="3471720"/>
            <a:ext cx="6326129" cy="2840184"/>
          </a:xfrm>
          <a:prstGeom prst="foldedCorner">
            <a:avLst>
              <a:gd name="adj" fmla="val 4204"/>
            </a:avLst>
          </a:prstGeom>
          <a:noFill/>
          <a:ln w="19050" algn="ctr">
            <a:solidFill>
              <a:schemeClr val="tx1"/>
            </a:solidFill>
            <a:round/>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lnSpc>
                <a:spcPts val="1200"/>
              </a:lnSpc>
              <a:spcBef>
                <a:spcPct val="0"/>
              </a:spcBef>
              <a:buFontTx/>
              <a:buNone/>
            </a:pPr>
            <a:r>
              <a:rPr lang="ja-JP" altLang="en-US" sz="1000">
                <a:solidFill>
                  <a:srgbClr val="000000"/>
                </a:solidFill>
                <a:latin typeface="ＭＳ ゴシック" pitchFamily="49" charset="-128"/>
                <a:ea typeface="ＭＳ ゴシック" pitchFamily="49" charset="-128"/>
              </a:rPr>
              <a:t>　</a:t>
            </a:r>
          </a:p>
        </p:txBody>
      </p:sp>
      <p:sp>
        <p:nvSpPr>
          <p:cNvPr id="7" name="テキスト ボックス 6"/>
          <p:cNvSpPr txBox="1"/>
          <p:nvPr/>
        </p:nvSpPr>
        <p:spPr>
          <a:xfrm>
            <a:off x="165511" y="752947"/>
            <a:ext cx="8868623" cy="1954381"/>
          </a:xfrm>
          <a:prstGeom prst="rect">
            <a:avLst/>
          </a:prstGeom>
          <a:noFill/>
          <a:ln w="25400">
            <a:solidFill>
              <a:schemeClr val="tx1"/>
            </a:solidFill>
          </a:ln>
        </p:spPr>
        <p:txBody>
          <a:bodyPr wrap="square" lIns="36000" rIns="3600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nSpc>
                <a:spcPts val="1000"/>
              </a:lnSpc>
            </a:pPr>
            <a:endParaRPr lang="en-US" altLang="ja-JP" sz="1600" dirty="0" smtClean="0">
              <a:latin typeface="Meiryo UI" pitchFamily="50" charset="-128"/>
              <a:ea typeface="Meiryo UI" pitchFamily="50" charset="-128"/>
              <a:cs typeface="Meiryo UI" pitchFamily="50" charset="-128"/>
            </a:endParaRPr>
          </a:p>
          <a:p>
            <a:r>
              <a:rPr lang="ja-JP" altLang="en-US" sz="1600" dirty="0" smtClean="0">
                <a:latin typeface="Meiryo UI" pitchFamily="50" charset="-128"/>
                <a:ea typeface="Meiryo UI" pitchFamily="50" charset="-128"/>
                <a:cs typeface="Meiryo UI" pitchFamily="50" charset="-128"/>
              </a:rPr>
              <a:t>○リニア</a:t>
            </a:r>
            <a:r>
              <a:rPr lang="ja-JP" altLang="en-US" sz="1600" dirty="0">
                <a:latin typeface="Meiryo UI" pitchFamily="50" charset="-128"/>
                <a:ea typeface="Meiryo UI" pitchFamily="50" charset="-128"/>
                <a:cs typeface="Meiryo UI" pitchFamily="50" charset="-128"/>
              </a:rPr>
              <a:t>中央新幹線は、日本の大動脈の二重化を図るとともに、時間距離が飛躍的に短縮され</a:t>
            </a:r>
            <a:r>
              <a:rPr lang="ja-JP" altLang="en-US" sz="1600" dirty="0" smtClean="0">
                <a:latin typeface="Meiryo UI" pitchFamily="50" charset="-128"/>
                <a:ea typeface="Meiryo UI" pitchFamily="50" charset="-128"/>
                <a:cs typeface="Meiryo UI" pitchFamily="50" charset="-128"/>
              </a:rPr>
              <a:t>、三大都市圏</a:t>
            </a:r>
            <a:endParaRPr lang="en-US" altLang="ja-JP" sz="1600" dirty="0" smtClean="0">
              <a:latin typeface="Meiryo UI" pitchFamily="50" charset="-128"/>
              <a:ea typeface="Meiryo UI" pitchFamily="50" charset="-128"/>
              <a:cs typeface="Meiryo UI" pitchFamily="50" charset="-128"/>
            </a:endParaRPr>
          </a:p>
          <a:p>
            <a:r>
              <a:rPr lang="ja-JP" altLang="en-US" sz="1600" dirty="0">
                <a:latin typeface="Meiryo UI" pitchFamily="50" charset="-128"/>
                <a:ea typeface="Meiryo UI" pitchFamily="50" charset="-128"/>
                <a:cs typeface="Meiryo UI" pitchFamily="50" charset="-128"/>
              </a:rPr>
              <a:t>　</a:t>
            </a:r>
            <a:r>
              <a:rPr lang="ja-JP" altLang="en-US" sz="1600" dirty="0" smtClean="0">
                <a:latin typeface="Meiryo UI" pitchFamily="50" charset="-128"/>
                <a:ea typeface="Meiryo UI" pitchFamily="50" charset="-128"/>
                <a:cs typeface="Meiryo UI" pitchFamily="50" charset="-128"/>
              </a:rPr>
              <a:t>が</a:t>
            </a:r>
            <a:r>
              <a:rPr lang="ja-JP" altLang="en-US" sz="1600" dirty="0">
                <a:latin typeface="Meiryo UI" pitchFamily="50" charset="-128"/>
                <a:ea typeface="Meiryo UI" pitchFamily="50" charset="-128"/>
                <a:cs typeface="Meiryo UI" pitchFamily="50" charset="-128"/>
              </a:rPr>
              <a:t>一体化したスーパーメガリージョンの形成を支える、国土政策上極めて重要な</a:t>
            </a:r>
            <a:r>
              <a:rPr lang="ja-JP" altLang="en-US" sz="1600" dirty="0" smtClean="0">
                <a:latin typeface="Meiryo UI" pitchFamily="50" charset="-128"/>
                <a:ea typeface="Meiryo UI" pitchFamily="50" charset="-128"/>
                <a:cs typeface="Meiryo UI" pitchFamily="50" charset="-128"/>
              </a:rPr>
              <a:t>国家的プロジェクト</a:t>
            </a:r>
            <a:endParaRPr lang="en-US" altLang="ja-JP" sz="1600" dirty="0" smtClean="0">
              <a:latin typeface="Meiryo UI" pitchFamily="50" charset="-128"/>
              <a:ea typeface="Meiryo UI" pitchFamily="50" charset="-128"/>
              <a:cs typeface="Meiryo UI" pitchFamily="50" charset="-128"/>
            </a:endParaRPr>
          </a:p>
          <a:p>
            <a:pPr>
              <a:lnSpc>
                <a:spcPts val="1000"/>
              </a:lnSpc>
            </a:pPr>
            <a:endParaRPr lang="ja-JP" altLang="en-US" sz="1600" dirty="0">
              <a:latin typeface="Meiryo UI" pitchFamily="50" charset="-128"/>
              <a:ea typeface="Meiryo UI" pitchFamily="50" charset="-128"/>
              <a:cs typeface="Meiryo UI" pitchFamily="50" charset="-128"/>
            </a:endParaRPr>
          </a:p>
          <a:p>
            <a:r>
              <a:rPr lang="ja-JP" altLang="en-US" sz="1600" dirty="0" smtClean="0">
                <a:latin typeface="Meiryo UI" pitchFamily="50" charset="-128"/>
                <a:ea typeface="Meiryo UI" pitchFamily="50" charset="-128"/>
                <a:cs typeface="Meiryo UI" pitchFamily="50" charset="-128"/>
              </a:rPr>
              <a:t>○日本</a:t>
            </a:r>
            <a:r>
              <a:rPr lang="ja-JP" altLang="en-US" sz="1600" dirty="0">
                <a:latin typeface="Meiryo UI" pitchFamily="50" charset="-128"/>
                <a:ea typeface="Meiryo UI" pitchFamily="50" charset="-128"/>
                <a:cs typeface="Meiryo UI" pitchFamily="50" charset="-128"/>
              </a:rPr>
              <a:t>再興戦略</a:t>
            </a:r>
            <a:r>
              <a:rPr lang="en-US" altLang="ja-JP" sz="1600" dirty="0">
                <a:latin typeface="Meiryo UI" pitchFamily="50" charset="-128"/>
                <a:ea typeface="Meiryo UI" pitchFamily="50" charset="-128"/>
                <a:cs typeface="Meiryo UI" pitchFamily="50" charset="-128"/>
              </a:rPr>
              <a:t>(</a:t>
            </a:r>
            <a:r>
              <a:rPr lang="ja-JP" altLang="en-US" sz="1600" dirty="0">
                <a:latin typeface="Meiryo UI" pitchFamily="50" charset="-128"/>
                <a:ea typeface="Meiryo UI" pitchFamily="50" charset="-128"/>
                <a:cs typeface="Meiryo UI" pitchFamily="50" charset="-128"/>
              </a:rPr>
              <a:t>改訂</a:t>
            </a:r>
            <a:r>
              <a:rPr lang="en-US" altLang="ja-JP" sz="1600" dirty="0">
                <a:latin typeface="Meiryo UI" pitchFamily="50" charset="-128"/>
                <a:ea typeface="Meiryo UI" pitchFamily="50" charset="-128"/>
                <a:cs typeface="Meiryo UI" pitchFamily="50" charset="-128"/>
              </a:rPr>
              <a:t>2015)</a:t>
            </a:r>
            <a:r>
              <a:rPr lang="ja-JP" altLang="en-US" sz="1600" dirty="0">
                <a:latin typeface="Meiryo UI" pitchFamily="50" charset="-128"/>
                <a:ea typeface="Meiryo UI" pitchFamily="50" charset="-128"/>
                <a:cs typeface="Meiryo UI" pitchFamily="50" charset="-128"/>
              </a:rPr>
              <a:t>や国土形成計画</a:t>
            </a:r>
            <a:r>
              <a:rPr lang="en-US" altLang="ja-JP" sz="1600" dirty="0">
                <a:latin typeface="Meiryo UI" pitchFamily="50" charset="-128"/>
                <a:ea typeface="Meiryo UI" pitchFamily="50" charset="-128"/>
                <a:cs typeface="Meiryo UI" pitchFamily="50" charset="-128"/>
              </a:rPr>
              <a:t>(H27.8</a:t>
            </a:r>
            <a:r>
              <a:rPr lang="ja-JP" altLang="en-US" sz="1600" dirty="0">
                <a:latin typeface="Meiryo UI" pitchFamily="50" charset="-128"/>
                <a:ea typeface="Meiryo UI" pitchFamily="50" charset="-128"/>
                <a:cs typeface="Meiryo UI" pitchFamily="50" charset="-128"/>
              </a:rPr>
              <a:t>閣議決定</a:t>
            </a:r>
            <a:r>
              <a:rPr lang="en-US" altLang="ja-JP" sz="1600" dirty="0">
                <a:latin typeface="Meiryo UI" pitchFamily="50" charset="-128"/>
                <a:ea typeface="Meiryo UI" pitchFamily="50" charset="-128"/>
                <a:cs typeface="Meiryo UI" pitchFamily="50" charset="-128"/>
              </a:rPr>
              <a:t>)</a:t>
            </a:r>
            <a:r>
              <a:rPr lang="ja-JP" altLang="en-US" sz="1600" dirty="0">
                <a:latin typeface="Meiryo UI" pitchFamily="50" charset="-128"/>
                <a:ea typeface="Meiryo UI" pitchFamily="50" charset="-128"/>
                <a:cs typeface="Meiryo UI" pitchFamily="50" charset="-128"/>
              </a:rPr>
              <a:t>をはじめとする国計画に</a:t>
            </a:r>
            <a:r>
              <a:rPr lang="ja-JP" altLang="en-US" sz="1600" dirty="0" smtClean="0">
                <a:latin typeface="Meiryo UI" pitchFamily="50" charset="-128"/>
                <a:ea typeface="Meiryo UI" pitchFamily="50" charset="-128"/>
                <a:cs typeface="Meiryo UI" pitchFamily="50" charset="-128"/>
              </a:rPr>
              <a:t>おいて、</a:t>
            </a:r>
            <a:endParaRPr lang="en-US" altLang="ja-JP" sz="1600" dirty="0" smtClean="0">
              <a:latin typeface="Meiryo UI" pitchFamily="50" charset="-128"/>
              <a:ea typeface="Meiryo UI" pitchFamily="50" charset="-128"/>
              <a:cs typeface="Meiryo UI" pitchFamily="50" charset="-128"/>
            </a:endParaRPr>
          </a:p>
          <a:p>
            <a:r>
              <a:rPr lang="ja-JP" altLang="en-US" sz="1600" dirty="0">
                <a:latin typeface="Meiryo UI" pitchFamily="50" charset="-128"/>
                <a:ea typeface="Meiryo UI" pitchFamily="50" charset="-128"/>
                <a:cs typeface="Meiryo UI" pitchFamily="50" charset="-128"/>
              </a:rPr>
              <a:t>　</a:t>
            </a:r>
            <a:r>
              <a:rPr lang="ja-JP" altLang="en-US" sz="1600" dirty="0" smtClean="0">
                <a:latin typeface="Meiryo UI" pitchFamily="50" charset="-128"/>
                <a:ea typeface="Meiryo UI" pitchFamily="50" charset="-128"/>
                <a:cs typeface="Meiryo UI" pitchFamily="50" charset="-128"/>
              </a:rPr>
              <a:t>「</a:t>
            </a:r>
            <a:r>
              <a:rPr lang="ja-JP" altLang="en-US" sz="1600" dirty="0">
                <a:latin typeface="Meiryo UI" pitchFamily="50" charset="-128"/>
                <a:ea typeface="Meiryo UI" pitchFamily="50" charset="-128"/>
                <a:cs typeface="Meiryo UI" pitchFamily="50" charset="-128"/>
              </a:rPr>
              <a:t>リニア早期整備」が</a:t>
            </a:r>
            <a:r>
              <a:rPr lang="ja-JP" altLang="en-US" sz="1600" dirty="0" smtClean="0">
                <a:latin typeface="Meiryo UI" pitchFamily="50" charset="-128"/>
                <a:ea typeface="Meiryo UI" pitchFamily="50" charset="-128"/>
                <a:cs typeface="Meiryo UI" pitchFamily="50" charset="-128"/>
              </a:rPr>
              <a:t>位置付け</a:t>
            </a:r>
            <a:endParaRPr lang="en-US" altLang="ja-JP" sz="1600" dirty="0" smtClean="0">
              <a:latin typeface="Meiryo UI" pitchFamily="50" charset="-128"/>
              <a:ea typeface="Meiryo UI" pitchFamily="50" charset="-128"/>
              <a:cs typeface="Meiryo UI" pitchFamily="50" charset="-128"/>
            </a:endParaRPr>
          </a:p>
          <a:p>
            <a:pPr>
              <a:lnSpc>
                <a:spcPts val="1000"/>
              </a:lnSpc>
            </a:pPr>
            <a:endParaRPr lang="ja-JP" altLang="en-US" sz="1600" dirty="0">
              <a:latin typeface="Meiryo UI" pitchFamily="50" charset="-128"/>
              <a:ea typeface="Meiryo UI" pitchFamily="50" charset="-128"/>
              <a:cs typeface="Meiryo UI" pitchFamily="50" charset="-128"/>
            </a:endParaRPr>
          </a:p>
          <a:p>
            <a:r>
              <a:rPr lang="ja-JP" altLang="en-US" sz="1600" dirty="0">
                <a:latin typeface="Meiryo UI" pitchFamily="50" charset="-128"/>
                <a:ea typeface="Meiryo UI" pitchFamily="50" charset="-128"/>
                <a:cs typeface="Meiryo UI" pitchFamily="50" charset="-128"/>
              </a:rPr>
              <a:t>○国</a:t>
            </a:r>
            <a:r>
              <a:rPr lang="ja-JP" altLang="en-US" sz="1600" dirty="0" smtClean="0">
                <a:latin typeface="Meiryo UI" pitchFamily="50" charset="-128"/>
                <a:ea typeface="Meiryo UI" pitchFamily="50" charset="-128"/>
                <a:cs typeface="Meiryo UI" pitchFamily="50" charset="-128"/>
              </a:rPr>
              <a:t>はＪＲ東海へ全線の建設を指示。建設費用はＪＲ</a:t>
            </a:r>
            <a:r>
              <a:rPr lang="ja-JP" altLang="en-US" sz="1600" dirty="0">
                <a:latin typeface="Meiryo UI" pitchFamily="50" charset="-128"/>
                <a:ea typeface="Meiryo UI" pitchFamily="50" charset="-128"/>
                <a:cs typeface="Meiryo UI" pitchFamily="50" charset="-128"/>
              </a:rPr>
              <a:t>東海</a:t>
            </a:r>
            <a:r>
              <a:rPr lang="ja-JP" altLang="en-US" sz="1600" dirty="0" smtClean="0">
                <a:latin typeface="Meiryo UI" pitchFamily="50" charset="-128"/>
                <a:ea typeface="Meiryo UI" pitchFamily="50" charset="-128"/>
                <a:cs typeface="Meiryo UI" pitchFamily="50" charset="-128"/>
              </a:rPr>
              <a:t>が負担</a:t>
            </a:r>
            <a:endParaRPr lang="en-US" altLang="ja-JP" sz="1600" dirty="0" smtClean="0">
              <a:latin typeface="Meiryo UI" pitchFamily="50" charset="-128"/>
              <a:ea typeface="Meiryo UI" pitchFamily="50" charset="-128"/>
              <a:cs typeface="Meiryo UI" pitchFamily="50" charset="-128"/>
            </a:endParaRPr>
          </a:p>
          <a:p>
            <a:r>
              <a:rPr lang="ja-JP" altLang="en-US" sz="1600" dirty="0">
                <a:latin typeface="Meiryo UI" pitchFamily="50" charset="-128"/>
                <a:ea typeface="Meiryo UI" pitchFamily="50" charset="-128"/>
                <a:cs typeface="Meiryo UI" pitchFamily="50" charset="-128"/>
              </a:rPr>
              <a:t>　</a:t>
            </a:r>
            <a:r>
              <a:rPr lang="ja-JP" altLang="en-US" sz="1600" dirty="0" smtClean="0">
                <a:latin typeface="Meiryo UI" pitchFamily="50" charset="-128"/>
                <a:ea typeface="Meiryo UI" pitchFamily="50" charset="-128"/>
                <a:cs typeface="Meiryo UI" pitchFamily="50" charset="-128"/>
              </a:rPr>
              <a:t> 東名間は着工済、</a:t>
            </a:r>
            <a:r>
              <a:rPr lang="en-US" altLang="ja-JP" sz="1600" dirty="0" smtClean="0">
                <a:latin typeface="Meiryo UI" pitchFamily="50" charset="-128"/>
                <a:ea typeface="Meiryo UI" pitchFamily="50" charset="-128"/>
                <a:cs typeface="Meiryo UI" pitchFamily="50" charset="-128"/>
              </a:rPr>
              <a:t>2027</a:t>
            </a:r>
            <a:r>
              <a:rPr lang="ja-JP" altLang="en-US" sz="1600" dirty="0" smtClean="0">
                <a:latin typeface="Meiryo UI" pitchFamily="50" charset="-128"/>
                <a:ea typeface="Meiryo UI" pitchFamily="50" charset="-128"/>
                <a:cs typeface="Meiryo UI" pitchFamily="50" charset="-128"/>
              </a:rPr>
              <a:t>年に開業予定。大阪</a:t>
            </a:r>
            <a:r>
              <a:rPr lang="ja-JP" altLang="en-US" sz="1600" dirty="0">
                <a:latin typeface="Meiryo UI" pitchFamily="50" charset="-128"/>
                <a:ea typeface="Meiryo UI" pitchFamily="50" charset="-128"/>
                <a:cs typeface="Meiryo UI" pitchFamily="50" charset="-128"/>
              </a:rPr>
              <a:t>開業</a:t>
            </a:r>
            <a:r>
              <a:rPr lang="ja-JP" altLang="en-US" sz="1600" dirty="0" smtClean="0">
                <a:latin typeface="Meiryo UI" pitchFamily="50" charset="-128"/>
                <a:ea typeface="Meiryo UI" pitchFamily="50" charset="-128"/>
                <a:cs typeface="Meiryo UI" pitchFamily="50" charset="-128"/>
              </a:rPr>
              <a:t>はさらに</a:t>
            </a:r>
            <a:r>
              <a:rPr lang="en-US" altLang="ja-JP" sz="1600" dirty="0">
                <a:latin typeface="Meiryo UI" pitchFamily="50" charset="-128"/>
                <a:ea typeface="Meiryo UI" pitchFamily="50" charset="-128"/>
                <a:cs typeface="Meiryo UI" pitchFamily="50" charset="-128"/>
              </a:rPr>
              <a:t>18</a:t>
            </a:r>
            <a:r>
              <a:rPr lang="ja-JP" altLang="en-US" sz="1600" dirty="0" smtClean="0">
                <a:latin typeface="Meiryo UI" pitchFamily="50" charset="-128"/>
                <a:ea typeface="Meiryo UI" pitchFamily="50" charset="-128"/>
                <a:cs typeface="Meiryo UI" pitchFamily="50" charset="-128"/>
              </a:rPr>
              <a:t>年先の</a:t>
            </a:r>
            <a:r>
              <a:rPr lang="en-US" altLang="ja-JP" sz="1600" dirty="0" smtClean="0">
                <a:latin typeface="Meiryo UI" pitchFamily="50" charset="-128"/>
                <a:ea typeface="Meiryo UI" pitchFamily="50" charset="-128"/>
                <a:cs typeface="Meiryo UI" pitchFamily="50" charset="-128"/>
              </a:rPr>
              <a:t>2045</a:t>
            </a:r>
            <a:r>
              <a:rPr lang="ja-JP" altLang="en-US" sz="1600" dirty="0" smtClean="0">
                <a:latin typeface="Meiryo UI" pitchFamily="50" charset="-128"/>
                <a:ea typeface="Meiryo UI" pitchFamily="50" charset="-128"/>
                <a:cs typeface="Meiryo UI" pitchFamily="50" charset="-128"/>
              </a:rPr>
              <a:t>年に開業の予定</a:t>
            </a:r>
            <a:endParaRPr lang="en-US" altLang="ja-JP" dirty="0">
              <a:latin typeface="Meiryo UI" pitchFamily="50" charset="-128"/>
              <a:ea typeface="Meiryo UI" pitchFamily="50" charset="-128"/>
              <a:cs typeface="Meiryo UI" pitchFamily="50" charset="-128"/>
            </a:endParaRPr>
          </a:p>
        </p:txBody>
      </p:sp>
      <p:grpSp>
        <p:nvGrpSpPr>
          <p:cNvPr id="9" name="グループ化 8"/>
          <p:cNvGrpSpPr/>
          <p:nvPr/>
        </p:nvGrpSpPr>
        <p:grpSpPr>
          <a:xfrm>
            <a:off x="6433633" y="3471720"/>
            <a:ext cx="2739157" cy="2952328"/>
            <a:chOff x="6404843" y="3173155"/>
            <a:chExt cx="2919685" cy="2632109"/>
          </a:xfrm>
        </p:grpSpPr>
        <p:sp>
          <p:nvSpPr>
            <p:cNvPr id="10" name="二等辺三角形 9"/>
            <p:cNvSpPr/>
            <p:nvPr/>
          </p:nvSpPr>
          <p:spPr>
            <a:xfrm flipV="1">
              <a:off x="6962263" y="4884973"/>
              <a:ext cx="45360" cy="58607"/>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p>
          </p:txBody>
        </p:sp>
        <p:sp>
          <p:nvSpPr>
            <p:cNvPr id="11" name="二等辺三角形 10"/>
            <p:cNvSpPr/>
            <p:nvPr/>
          </p:nvSpPr>
          <p:spPr>
            <a:xfrm flipV="1">
              <a:off x="7691272" y="3581966"/>
              <a:ext cx="45360" cy="58606"/>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p>
          </p:txBody>
        </p:sp>
        <p:sp>
          <p:nvSpPr>
            <p:cNvPr id="12" name="二等辺三角形 11"/>
            <p:cNvSpPr/>
            <p:nvPr/>
          </p:nvSpPr>
          <p:spPr>
            <a:xfrm flipV="1">
              <a:off x="8898250" y="3590050"/>
              <a:ext cx="44374" cy="58606"/>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p>
          </p:txBody>
        </p:sp>
        <p:pic>
          <p:nvPicPr>
            <p:cNvPr id="1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4843" y="3173155"/>
              <a:ext cx="2919685" cy="2632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テキスト ボックス 23"/>
          <p:cNvSpPr txBox="1">
            <a:spLocks noChangeArrowheads="1"/>
          </p:cNvSpPr>
          <p:nvPr/>
        </p:nvSpPr>
        <p:spPr bwMode="auto">
          <a:xfrm>
            <a:off x="6435416" y="3107347"/>
            <a:ext cx="17467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spcBef>
                <a:spcPct val="0"/>
              </a:spcBef>
              <a:spcAft>
                <a:spcPct val="0"/>
              </a:spcAft>
              <a:buFontTx/>
              <a:buNone/>
            </a:pPr>
            <a:r>
              <a:rPr lang="ja-JP" altLang="en-US" sz="1600" dirty="0" smtClean="0">
                <a:solidFill>
                  <a:srgbClr val="000000"/>
                </a:solidFill>
                <a:latin typeface="Meiryo UI" pitchFamily="50" charset="-128"/>
                <a:ea typeface="Meiryo UI" pitchFamily="50" charset="-128"/>
                <a:cs typeface="Meiryo UI" pitchFamily="50" charset="-128"/>
              </a:rPr>
              <a:t>■経済効果</a:t>
            </a:r>
            <a:endParaRPr lang="ja-JP" altLang="en-US" sz="1400" b="0" dirty="0">
              <a:solidFill>
                <a:srgbClr val="000000"/>
              </a:solidFill>
              <a:latin typeface="Meiryo UI" pitchFamily="50" charset="-128"/>
              <a:ea typeface="Meiryo UI" pitchFamily="50" charset="-128"/>
              <a:cs typeface="Meiryo UI" pitchFamily="50" charset="-128"/>
            </a:endParaRPr>
          </a:p>
        </p:txBody>
      </p:sp>
      <p:sp>
        <p:nvSpPr>
          <p:cNvPr id="17" name="スライド番号プレースホルダー 2"/>
          <p:cNvSpPr>
            <a:spLocks noGrp="1"/>
          </p:cNvSpPr>
          <p:nvPr>
            <p:ph type="sldNum" sz="quarter" idx="12"/>
          </p:nvPr>
        </p:nvSpPr>
        <p:spPr bwMode="auto">
          <a:xfrm>
            <a:off x="8777288"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43</a:t>
            </a:fld>
            <a:endParaRPr lang="en-US" altLang="ja-JP">
              <a:solidFill>
                <a:srgbClr val="898989"/>
              </a:solidFill>
            </a:endParaRPr>
          </a:p>
        </p:txBody>
      </p:sp>
    </p:spTree>
    <p:extLst>
      <p:ext uri="{BB962C8B-B14F-4D97-AF65-F5344CB8AC3E}">
        <p14:creationId xmlns:p14="http://schemas.microsoft.com/office/powerpoint/2010/main" val="30392892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smtClean="0">
                <a:latin typeface="ＭＳ Ｐゴシック" pitchFamily="50" charset="-128"/>
                <a:ea typeface="Meiryo UI" pitchFamily="50" charset="-128"/>
                <a:cs typeface="Meiryo UI" pitchFamily="50" charset="-128"/>
              </a:rPr>
              <a:t>大阪の</a:t>
            </a:r>
            <a:r>
              <a:rPr kumimoji="0" lang="ja-JP" altLang="en-US" sz="2000" b="1" kern="0" dirty="0">
                <a:latin typeface="ＭＳ Ｐゴシック" pitchFamily="50" charset="-128"/>
                <a:ea typeface="Meiryo UI" pitchFamily="50" charset="-128"/>
                <a:cs typeface="Meiryo UI" pitchFamily="50" charset="-128"/>
              </a:rPr>
              <a:t>成長に向けた重点</a:t>
            </a:r>
            <a:r>
              <a:rPr kumimoji="0" lang="ja-JP" altLang="en-US" sz="2000" b="1" kern="0" dirty="0" smtClean="0">
                <a:latin typeface="ＭＳ Ｐゴシック" pitchFamily="50" charset="-128"/>
                <a:ea typeface="Meiryo UI" pitchFamily="50" charset="-128"/>
                <a:cs typeface="Meiryo UI" pitchFamily="50" charset="-128"/>
              </a:rPr>
              <a:t>課題（プロジェクト）</a:t>
            </a:r>
            <a:r>
              <a:rPr kumimoji="0" lang="ja-JP" altLang="en-US" kern="0" dirty="0" smtClean="0">
                <a:latin typeface="ＭＳ Ｐゴシック" pitchFamily="50" charset="-128"/>
                <a:ea typeface="Meiryo UI" pitchFamily="50" charset="-128"/>
                <a:cs typeface="Meiryo UI" pitchFamily="50" charset="-128"/>
              </a:rPr>
              <a:t>＜</a:t>
            </a:r>
            <a:r>
              <a:rPr kumimoji="0" lang="ja-JP" altLang="en-US" kern="0" dirty="0">
                <a:latin typeface="ＭＳ Ｐゴシック" pitchFamily="50" charset="-128"/>
                <a:ea typeface="Meiryo UI" pitchFamily="50" charset="-128"/>
                <a:cs typeface="Meiryo UI" pitchFamily="50" charset="-128"/>
              </a:rPr>
              <a:t>うめきた（大阪駅北地区）のまちづくり＞</a:t>
            </a:r>
            <a:endParaRPr kumimoji="0" lang="ja-JP" altLang="en-US" sz="2000" i="0" u="none" strike="noStrike" kern="0" cap="none" spc="0" normalizeH="0" baseline="0" noProof="0" dirty="0">
              <a:ln>
                <a:noFill/>
              </a:ln>
              <a:effectLst/>
              <a:uLnTx/>
              <a:uFillTx/>
              <a:latin typeface="ＭＳ Ｐゴシック" pitchFamily="50" charset="-128"/>
              <a:ea typeface="Meiryo UI" pitchFamily="50" charset="-128"/>
              <a:cs typeface="Meiryo UI" pitchFamily="50" charset="-128"/>
            </a:endParaRPr>
          </a:p>
        </p:txBody>
      </p:sp>
      <p:pic>
        <p:nvPicPr>
          <p:cNvPr id="3" name="Picture 2" descr="D:\funakit\Desktop\huukei4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068960"/>
            <a:ext cx="4536504" cy="3160808"/>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36512" y="4131657"/>
            <a:ext cx="4608512" cy="1169551"/>
          </a:xfrm>
          <a:prstGeom prst="rect">
            <a:avLst/>
          </a:prstGeom>
        </p:spPr>
        <p:txBody>
          <a:bodyPr wrap="square">
            <a:spAutoFit/>
          </a:bodyPr>
          <a:lstStyle/>
          <a:p>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期区域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r>
            <a:br>
              <a:rPr lang="ja-JP" altLang="en-US"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大阪駅北地区</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期開発ビジョン」を策定</a:t>
            </a:r>
            <a:br>
              <a:rPr lang="ja-JP" altLang="en-US"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基盤（土地区画整理事業、道路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都市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高速鉄道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、交通</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広場）の都市計画</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決定</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r>
            <a:br>
              <a:rPr lang="ja-JP" altLang="en-US"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うめ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きた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期区域まちづくりの方針を決定</a:t>
            </a:r>
            <a:endParaRPr lang="ja-JP" altLang="en-US" sz="1400" dirty="0">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11"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b="24380"/>
          <a:stretch/>
        </p:blipFill>
        <p:spPr bwMode="auto">
          <a:xfrm>
            <a:off x="125653" y="5301208"/>
            <a:ext cx="4230323" cy="125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正方形/長方形 11"/>
          <p:cNvSpPr/>
          <p:nvPr/>
        </p:nvSpPr>
        <p:spPr>
          <a:xfrm>
            <a:off x="24383" y="603265"/>
            <a:ext cx="7211913" cy="132343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の主要都市と鉄道・道路網により１時間程度で結ばれる</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都市圏の中枢</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し大阪</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の代表的なビジネス街や繁華街に近接</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西日本</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最大</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の交通の要衝</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であることを</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活かし、国内外の知的人材の交流拠点</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するため</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知的</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創造拠点</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ナレッジ・キャピタル</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構築</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○次</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世代成長産業の集積や新産業の創出</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を促進</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、日本発</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の知的創造を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実現</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6691415" y="6571759"/>
            <a:ext cx="1375698" cy="246221"/>
          </a:xfrm>
          <a:prstGeom prst="rect">
            <a:avLst/>
          </a:prstGeom>
          <a:noFill/>
        </p:spPr>
        <p:txBody>
          <a:bodyPr wrap="none" rtlCol="0">
            <a:spAutoFit/>
          </a:bodyPr>
          <a:lstStyle/>
          <a:p>
            <a:r>
              <a:rPr kumimoji="1" lang="ja-JP" altLang="en-US" sz="1000" dirty="0" smtClean="0"/>
              <a:t>（大阪市ＨＰから抜粋）</a:t>
            </a:r>
            <a:endParaRPr kumimoji="1" lang="ja-JP" altLang="en-US" sz="1000" dirty="0"/>
          </a:p>
        </p:txBody>
      </p:sp>
      <p:sp>
        <p:nvSpPr>
          <p:cNvPr id="14" name="正方形/長方形 13"/>
          <p:cNvSpPr/>
          <p:nvPr/>
        </p:nvSpPr>
        <p:spPr>
          <a:xfrm>
            <a:off x="39793" y="6589808"/>
            <a:ext cx="5022304" cy="246221"/>
          </a:xfrm>
          <a:prstGeom prst="rect">
            <a:avLst/>
          </a:prstGeom>
        </p:spPr>
        <p:txBody>
          <a:bodyPr wrap="square">
            <a:spAutoFit/>
          </a:bodyPr>
          <a:lstStyle/>
          <a:p>
            <a:r>
              <a:rPr lang="ja-JP" altLang="en-US" sz="1000" dirty="0"/>
              <a:t>大阪駅周辺・中之島・御堂筋周辺地域都市再生緊急整備協議会会議大阪駅周辺地域部会</a:t>
            </a:r>
          </a:p>
        </p:txBody>
      </p:sp>
      <p:sp>
        <p:nvSpPr>
          <p:cNvPr id="5" name="正方形/長方形 4"/>
          <p:cNvSpPr/>
          <p:nvPr/>
        </p:nvSpPr>
        <p:spPr>
          <a:xfrm>
            <a:off x="-36513" y="2906941"/>
            <a:ext cx="4608513" cy="1169551"/>
          </a:xfrm>
          <a:prstGeom prst="rect">
            <a:avLst/>
          </a:prstGeom>
        </p:spPr>
        <p:txBody>
          <a:bodyPr wrap="square">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先行</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開発区域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r>
            <a:br>
              <a:rPr lang="ja-JP" altLang="en-US"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　ナレッジキャピタルを中核施設として商業、業務、ホテル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住宅</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備える</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グランフロント</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ま</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ちびらき</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エリア巡回バスや歩道空間を活用したオープンカフェ等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取組みをエリアマネジメント組織が展開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39792" y="1944995"/>
            <a:ext cx="7196504" cy="907941"/>
          </a:xfrm>
          <a:prstGeom prst="rect">
            <a:avLst/>
          </a:prstGeom>
          <a:ln w="12700">
            <a:solidFill>
              <a:schemeClr val="tx1"/>
            </a:solidFill>
            <a:prstDash val="dash"/>
          </a:ln>
        </p:spPr>
        <p:txBody>
          <a:bodyPr wrap="square">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　　都市再生緊急整備地域指定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　関西イノベーション国際戦略総合特区指定</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100" dirty="0">
                <a:latin typeface="Meiryo UI" panose="020B0604030504040204" pitchFamily="50" charset="-128"/>
                <a:ea typeface="Meiryo UI" panose="020B0604030504040204" pitchFamily="50" charset="-128"/>
                <a:cs typeface="Meiryo UI" panose="020B0604030504040204" pitchFamily="50" charset="-128"/>
              </a:rPr>
              <a:t>＜規制</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緩和、税制支援（</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大阪独自「地方税ゼロ」</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）等＞</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　　特定都市再生緊急整備地域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指定</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＜規制緩和、税制支援、プロジェクト審査迅速化等＞</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 name="グループ化 5"/>
          <p:cNvGrpSpPr/>
          <p:nvPr/>
        </p:nvGrpSpPr>
        <p:grpSpPr>
          <a:xfrm>
            <a:off x="6709290" y="545035"/>
            <a:ext cx="2615238" cy="2474391"/>
            <a:chOff x="6510468" y="1340767"/>
            <a:chExt cx="2128495" cy="2128495"/>
          </a:xfrm>
        </p:grpSpPr>
        <p:pic>
          <p:nvPicPr>
            <p:cNvPr id="7" name="Picture 8" descr="http://map.finemakeyuri.com/img/map/352.jpg"/>
            <p:cNvPicPr>
              <a:picLocks noChangeAspect="1" noChangeArrowheads="1"/>
            </p:cNvPicPr>
            <p:nvPr/>
          </p:nvPicPr>
          <p:blipFill>
            <a:blip r:embed="rId4"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6510468" y="1340767"/>
              <a:ext cx="2128495" cy="2128495"/>
            </a:xfrm>
            <a:prstGeom prst="rect">
              <a:avLst/>
            </a:prstGeom>
            <a:noFill/>
            <a:extLst>
              <a:ext uri="{909E8E84-426E-40DD-AFC4-6F175D3DCCD1}">
                <a14:hiddenFill xmlns:a14="http://schemas.microsoft.com/office/drawing/2010/main">
                  <a:solidFill>
                    <a:srgbClr val="FFFFFF"/>
                  </a:solidFill>
                </a14:hiddenFill>
              </a:ext>
            </a:extLst>
          </p:spPr>
        </p:pic>
        <p:sp>
          <p:nvSpPr>
            <p:cNvPr id="8" name="円/楕円 7"/>
            <p:cNvSpPr/>
            <p:nvPr/>
          </p:nvSpPr>
          <p:spPr>
            <a:xfrm>
              <a:off x="7701666" y="2266632"/>
              <a:ext cx="77372" cy="705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線吹き出し 1 8"/>
            <p:cNvSpPr/>
            <p:nvPr/>
          </p:nvSpPr>
          <p:spPr>
            <a:xfrm>
              <a:off x="7569396" y="2852936"/>
              <a:ext cx="1008112" cy="324036"/>
            </a:xfrm>
            <a:prstGeom prst="callout1">
              <a:avLst>
                <a:gd name="adj1" fmla="val 21542"/>
                <a:gd name="adj2" fmla="val 22180"/>
                <a:gd name="adj3" fmla="val -158336"/>
                <a:gd name="adj4" fmla="val 16788"/>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50" dirty="0" smtClean="0"/>
                <a:t>大阪駅北地区</a:t>
              </a:r>
              <a:endParaRPr kumimoji="1" lang="ja-JP" altLang="en-US" sz="1050" dirty="0"/>
            </a:p>
          </p:txBody>
        </p:sp>
      </p:grpSp>
      <p:sp>
        <p:nvSpPr>
          <p:cNvPr id="17" name="スライド番号プレースホルダー 2"/>
          <p:cNvSpPr>
            <a:spLocks noGrp="1"/>
          </p:cNvSpPr>
          <p:nvPr>
            <p:ph type="sldNum" sz="quarter" idx="12"/>
          </p:nvPr>
        </p:nvSpPr>
        <p:spPr bwMode="auto">
          <a:xfrm>
            <a:off x="8777288"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44</a:t>
            </a:fld>
            <a:endParaRPr lang="en-US" altLang="ja-JP">
              <a:solidFill>
                <a:srgbClr val="898989"/>
              </a:solidFill>
            </a:endParaRPr>
          </a:p>
        </p:txBody>
      </p:sp>
    </p:spTree>
    <p:extLst>
      <p:ext uri="{BB962C8B-B14F-4D97-AF65-F5344CB8AC3E}">
        <p14:creationId xmlns:p14="http://schemas.microsoft.com/office/powerpoint/2010/main" val="6263538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227075" y="2736440"/>
            <a:ext cx="3986680" cy="375767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4405395" y="4615276"/>
            <a:ext cx="4472620" cy="196560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rot="1852629">
            <a:off x="1566106" y="3521657"/>
            <a:ext cx="582206" cy="60441"/>
          </a:xfrm>
          <a:prstGeom prst="ellipse">
            <a:avLst/>
          </a:prstGeom>
          <a:solidFill>
            <a:schemeClr val="bg1"/>
          </a:solidFill>
          <a:ln>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31"/>
          <p:cNvSpPr/>
          <p:nvPr/>
        </p:nvSpPr>
        <p:spPr>
          <a:xfrm>
            <a:off x="1482766" y="3785916"/>
            <a:ext cx="175191" cy="253514"/>
          </a:xfrm>
          <a:custGeom>
            <a:avLst/>
            <a:gdLst>
              <a:gd name="connsiteX0" fmla="*/ 0 w 200025"/>
              <a:gd name="connsiteY0" fmla="*/ 0 h 295275"/>
              <a:gd name="connsiteX1" fmla="*/ 38100 w 200025"/>
              <a:gd name="connsiteY1" fmla="*/ 76200 h 295275"/>
              <a:gd name="connsiteX2" fmla="*/ 66675 w 200025"/>
              <a:gd name="connsiteY2" fmla="*/ 133350 h 295275"/>
              <a:gd name="connsiteX3" fmla="*/ 95250 w 200025"/>
              <a:gd name="connsiteY3" fmla="*/ 142875 h 295275"/>
              <a:gd name="connsiteX4" fmla="*/ 104775 w 200025"/>
              <a:gd name="connsiteY4" fmla="*/ 171450 h 295275"/>
              <a:gd name="connsiteX5" fmla="*/ 152400 w 200025"/>
              <a:gd name="connsiteY5" fmla="*/ 228600 h 295275"/>
              <a:gd name="connsiteX6" fmla="*/ 161925 w 200025"/>
              <a:gd name="connsiteY6" fmla="*/ 257175 h 295275"/>
              <a:gd name="connsiteX7" fmla="*/ 190500 w 200025"/>
              <a:gd name="connsiteY7" fmla="*/ 266700 h 295275"/>
              <a:gd name="connsiteX8" fmla="*/ 200025 w 200025"/>
              <a:gd name="connsiteY8" fmla="*/ 295275 h 295275"/>
              <a:gd name="connsiteX0" fmla="*/ 0 w 200025"/>
              <a:gd name="connsiteY0" fmla="*/ 0 h 295275"/>
              <a:gd name="connsiteX1" fmla="*/ 38100 w 200025"/>
              <a:gd name="connsiteY1" fmla="*/ 76200 h 295275"/>
              <a:gd name="connsiteX2" fmla="*/ 66675 w 200025"/>
              <a:gd name="connsiteY2" fmla="*/ 133350 h 295275"/>
              <a:gd name="connsiteX3" fmla="*/ 95250 w 200025"/>
              <a:gd name="connsiteY3" fmla="*/ 142875 h 295275"/>
              <a:gd name="connsiteX4" fmla="*/ 152400 w 200025"/>
              <a:gd name="connsiteY4" fmla="*/ 228600 h 295275"/>
              <a:gd name="connsiteX5" fmla="*/ 161925 w 200025"/>
              <a:gd name="connsiteY5" fmla="*/ 257175 h 295275"/>
              <a:gd name="connsiteX6" fmla="*/ 190500 w 200025"/>
              <a:gd name="connsiteY6" fmla="*/ 266700 h 295275"/>
              <a:gd name="connsiteX7" fmla="*/ 200025 w 200025"/>
              <a:gd name="connsiteY7" fmla="*/ 295275 h 295275"/>
              <a:gd name="connsiteX0" fmla="*/ 0 w 200025"/>
              <a:gd name="connsiteY0" fmla="*/ 0 h 295275"/>
              <a:gd name="connsiteX1" fmla="*/ 66675 w 200025"/>
              <a:gd name="connsiteY1" fmla="*/ 133350 h 295275"/>
              <a:gd name="connsiteX2" fmla="*/ 95250 w 200025"/>
              <a:gd name="connsiteY2" fmla="*/ 142875 h 295275"/>
              <a:gd name="connsiteX3" fmla="*/ 152400 w 200025"/>
              <a:gd name="connsiteY3" fmla="*/ 228600 h 295275"/>
              <a:gd name="connsiteX4" fmla="*/ 161925 w 200025"/>
              <a:gd name="connsiteY4" fmla="*/ 257175 h 295275"/>
              <a:gd name="connsiteX5" fmla="*/ 190500 w 200025"/>
              <a:gd name="connsiteY5" fmla="*/ 266700 h 295275"/>
              <a:gd name="connsiteX6" fmla="*/ 200025 w 200025"/>
              <a:gd name="connsiteY6" fmla="*/ 295275 h 295275"/>
              <a:gd name="connsiteX0" fmla="*/ 0 w 200025"/>
              <a:gd name="connsiteY0" fmla="*/ 0 h 295275"/>
              <a:gd name="connsiteX1" fmla="*/ 66675 w 200025"/>
              <a:gd name="connsiteY1" fmla="*/ 133350 h 295275"/>
              <a:gd name="connsiteX2" fmla="*/ 95250 w 200025"/>
              <a:gd name="connsiteY2" fmla="*/ 142875 h 295275"/>
              <a:gd name="connsiteX3" fmla="*/ 161925 w 200025"/>
              <a:gd name="connsiteY3" fmla="*/ 257175 h 295275"/>
              <a:gd name="connsiteX4" fmla="*/ 190500 w 200025"/>
              <a:gd name="connsiteY4" fmla="*/ 266700 h 295275"/>
              <a:gd name="connsiteX5" fmla="*/ 200025 w 200025"/>
              <a:gd name="connsiteY5" fmla="*/ 295275 h 295275"/>
              <a:gd name="connsiteX0" fmla="*/ 0 w 200025"/>
              <a:gd name="connsiteY0" fmla="*/ 0 h 295275"/>
              <a:gd name="connsiteX1" fmla="*/ 66675 w 200025"/>
              <a:gd name="connsiteY1" fmla="*/ 133350 h 295275"/>
              <a:gd name="connsiteX2" fmla="*/ 161925 w 200025"/>
              <a:gd name="connsiteY2" fmla="*/ 257175 h 295275"/>
              <a:gd name="connsiteX3" fmla="*/ 190500 w 200025"/>
              <a:gd name="connsiteY3" fmla="*/ 266700 h 295275"/>
              <a:gd name="connsiteX4" fmla="*/ 200025 w 200025"/>
              <a:gd name="connsiteY4" fmla="*/ 295275 h 295275"/>
              <a:gd name="connsiteX0" fmla="*/ 0 w 190500"/>
              <a:gd name="connsiteY0" fmla="*/ 0 h 266700"/>
              <a:gd name="connsiteX1" fmla="*/ 66675 w 190500"/>
              <a:gd name="connsiteY1" fmla="*/ 133350 h 266700"/>
              <a:gd name="connsiteX2" fmla="*/ 161925 w 190500"/>
              <a:gd name="connsiteY2" fmla="*/ 257175 h 266700"/>
              <a:gd name="connsiteX3" fmla="*/ 190500 w 190500"/>
              <a:gd name="connsiteY3" fmla="*/ 266700 h 266700"/>
              <a:gd name="connsiteX0" fmla="*/ 0 w 161925"/>
              <a:gd name="connsiteY0" fmla="*/ 0 h 257175"/>
              <a:gd name="connsiteX1" fmla="*/ 66675 w 161925"/>
              <a:gd name="connsiteY1" fmla="*/ 133350 h 257175"/>
              <a:gd name="connsiteX2" fmla="*/ 161925 w 161925"/>
              <a:gd name="connsiteY2" fmla="*/ 257175 h 257175"/>
              <a:gd name="connsiteX0" fmla="*/ 0 w 209550"/>
              <a:gd name="connsiteY0" fmla="*/ 0 h 352425"/>
              <a:gd name="connsiteX1" fmla="*/ 66675 w 209550"/>
              <a:gd name="connsiteY1" fmla="*/ 133350 h 352425"/>
              <a:gd name="connsiteX2" fmla="*/ 209550 w 209550"/>
              <a:gd name="connsiteY2" fmla="*/ 352425 h 352425"/>
              <a:gd name="connsiteX0" fmla="*/ 0 w 209550"/>
              <a:gd name="connsiteY0" fmla="*/ 0 h 352425"/>
              <a:gd name="connsiteX1" fmla="*/ 95250 w 209550"/>
              <a:gd name="connsiteY1" fmla="*/ 133350 h 352425"/>
              <a:gd name="connsiteX2" fmla="*/ 209550 w 209550"/>
              <a:gd name="connsiteY2" fmla="*/ 352425 h 352425"/>
              <a:gd name="connsiteX0" fmla="*/ 0 w 209550"/>
              <a:gd name="connsiteY0" fmla="*/ 0 h 352425"/>
              <a:gd name="connsiteX1" fmla="*/ 95250 w 209550"/>
              <a:gd name="connsiteY1" fmla="*/ 133350 h 352425"/>
              <a:gd name="connsiteX2" fmla="*/ 38100 w 209550"/>
              <a:gd name="connsiteY2" fmla="*/ 57151 h 352425"/>
              <a:gd name="connsiteX3" fmla="*/ 209550 w 209550"/>
              <a:gd name="connsiteY3" fmla="*/ 352425 h 352425"/>
              <a:gd name="connsiteX0" fmla="*/ 0 w 209550"/>
              <a:gd name="connsiteY0" fmla="*/ 0 h 352425"/>
              <a:gd name="connsiteX1" fmla="*/ 95250 w 209550"/>
              <a:gd name="connsiteY1" fmla="*/ 133350 h 352425"/>
              <a:gd name="connsiteX2" fmla="*/ 9525 w 209550"/>
              <a:gd name="connsiteY2" fmla="*/ 76201 h 352425"/>
              <a:gd name="connsiteX3" fmla="*/ 209550 w 209550"/>
              <a:gd name="connsiteY3" fmla="*/ 352425 h 352425"/>
              <a:gd name="connsiteX0" fmla="*/ 0 w 209550"/>
              <a:gd name="connsiteY0" fmla="*/ 0 h 352425"/>
              <a:gd name="connsiteX1" fmla="*/ 152400 w 209550"/>
              <a:gd name="connsiteY1" fmla="*/ 171450 h 352425"/>
              <a:gd name="connsiteX2" fmla="*/ 9525 w 209550"/>
              <a:gd name="connsiteY2" fmla="*/ 76201 h 352425"/>
              <a:gd name="connsiteX3" fmla="*/ 209550 w 209550"/>
              <a:gd name="connsiteY3" fmla="*/ 352425 h 352425"/>
              <a:gd name="connsiteX0" fmla="*/ 0 w 209550"/>
              <a:gd name="connsiteY0" fmla="*/ 0 h 352425"/>
              <a:gd name="connsiteX1" fmla="*/ 152400 w 209550"/>
              <a:gd name="connsiteY1" fmla="*/ 171450 h 352425"/>
              <a:gd name="connsiteX2" fmla="*/ 76200 w 209550"/>
              <a:gd name="connsiteY2" fmla="*/ 161926 h 352425"/>
              <a:gd name="connsiteX3" fmla="*/ 209550 w 209550"/>
              <a:gd name="connsiteY3" fmla="*/ 352425 h 352425"/>
              <a:gd name="connsiteX0" fmla="*/ 0 w 209550"/>
              <a:gd name="connsiteY0" fmla="*/ 0 h 352425"/>
              <a:gd name="connsiteX1" fmla="*/ 9525 w 209550"/>
              <a:gd name="connsiteY1" fmla="*/ 66675 h 352425"/>
              <a:gd name="connsiteX2" fmla="*/ 76200 w 209550"/>
              <a:gd name="connsiteY2" fmla="*/ 161926 h 352425"/>
              <a:gd name="connsiteX3" fmla="*/ 209550 w 209550"/>
              <a:gd name="connsiteY3" fmla="*/ 352425 h 352425"/>
              <a:gd name="connsiteX0" fmla="*/ 1857 w 211407"/>
              <a:gd name="connsiteY0" fmla="*/ 0 h 352425"/>
              <a:gd name="connsiteX1" fmla="*/ 11382 w 211407"/>
              <a:gd name="connsiteY1" fmla="*/ 66675 h 352425"/>
              <a:gd name="connsiteX2" fmla="*/ 163782 w 211407"/>
              <a:gd name="connsiteY2" fmla="*/ 228601 h 352425"/>
              <a:gd name="connsiteX3" fmla="*/ 211407 w 211407"/>
              <a:gd name="connsiteY3" fmla="*/ 352425 h 352425"/>
              <a:gd name="connsiteX0" fmla="*/ 1857 w 211407"/>
              <a:gd name="connsiteY0" fmla="*/ 0 h 304800"/>
              <a:gd name="connsiteX1" fmla="*/ 11382 w 211407"/>
              <a:gd name="connsiteY1" fmla="*/ 66675 h 304800"/>
              <a:gd name="connsiteX2" fmla="*/ 163782 w 211407"/>
              <a:gd name="connsiteY2" fmla="*/ 228601 h 304800"/>
              <a:gd name="connsiteX3" fmla="*/ 211407 w 211407"/>
              <a:gd name="connsiteY3" fmla="*/ 304800 h 304800"/>
              <a:gd name="connsiteX0" fmla="*/ 0 w 209550"/>
              <a:gd name="connsiteY0" fmla="*/ 0 h 304800"/>
              <a:gd name="connsiteX1" fmla="*/ 66675 w 209550"/>
              <a:gd name="connsiteY1" fmla="*/ 47625 h 304800"/>
              <a:gd name="connsiteX2" fmla="*/ 161925 w 209550"/>
              <a:gd name="connsiteY2" fmla="*/ 228601 h 304800"/>
              <a:gd name="connsiteX3" fmla="*/ 209550 w 209550"/>
              <a:gd name="connsiteY3" fmla="*/ 304800 h 304800"/>
              <a:gd name="connsiteX0" fmla="*/ 0 w 202489"/>
              <a:gd name="connsiteY0" fmla="*/ 0 h 315391"/>
              <a:gd name="connsiteX1" fmla="*/ 59614 w 202489"/>
              <a:gd name="connsiteY1" fmla="*/ 58216 h 315391"/>
              <a:gd name="connsiteX2" fmla="*/ 154864 w 202489"/>
              <a:gd name="connsiteY2" fmla="*/ 239192 h 315391"/>
              <a:gd name="connsiteX3" fmla="*/ 202489 w 202489"/>
              <a:gd name="connsiteY3" fmla="*/ 315391 h 315391"/>
              <a:gd name="connsiteX0" fmla="*/ 0 w 202489"/>
              <a:gd name="connsiteY0" fmla="*/ 0 h 315391"/>
              <a:gd name="connsiteX1" fmla="*/ 59614 w 202489"/>
              <a:gd name="connsiteY1" fmla="*/ 58216 h 315391"/>
              <a:gd name="connsiteX2" fmla="*/ 154864 w 202489"/>
              <a:gd name="connsiteY2" fmla="*/ 239192 h 315391"/>
              <a:gd name="connsiteX3" fmla="*/ 202489 w 202489"/>
              <a:gd name="connsiteY3" fmla="*/ 315391 h 315391"/>
              <a:gd name="connsiteX0" fmla="*/ 0 w 188367"/>
              <a:gd name="connsiteY0" fmla="*/ 0 h 322452"/>
              <a:gd name="connsiteX1" fmla="*/ 59614 w 188367"/>
              <a:gd name="connsiteY1" fmla="*/ 58216 h 322452"/>
              <a:gd name="connsiteX2" fmla="*/ 154864 w 188367"/>
              <a:gd name="connsiteY2" fmla="*/ 239192 h 322452"/>
              <a:gd name="connsiteX3" fmla="*/ 188367 w 188367"/>
              <a:gd name="connsiteY3" fmla="*/ 322452 h 322452"/>
              <a:gd name="connsiteX0" fmla="*/ 0 w 188367"/>
              <a:gd name="connsiteY0" fmla="*/ 0 h 322452"/>
              <a:gd name="connsiteX1" fmla="*/ 59614 w 188367"/>
              <a:gd name="connsiteY1" fmla="*/ 58216 h 322452"/>
              <a:gd name="connsiteX2" fmla="*/ 154864 w 188367"/>
              <a:gd name="connsiteY2" fmla="*/ 239192 h 322452"/>
              <a:gd name="connsiteX3" fmla="*/ 188367 w 188367"/>
              <a:gd name="connsiteY3" fmla="*/ 322452 h 322452"/>
            </a:gdLst>
            <a:ahLst/>
            <a:cxnLst>
              <a:cxn ang="0">
                <a:pos x="connsiteX0" y="connsiteY0"/>
              </a:cxn>
              <a:cxn ang="0">
                <a:pos x="connsiteX1" y="connsiteY1"/>
              </a:cxn>
              <a:cxn ang="0">
                <a:pos x="connsiteX2" y="connsiteY2"/>
              </a:cxn>
              <a:cxn ang="0">
                <a:pos x="connsiteX3" y="connsiteY3"/>
              </a:cxn>
            </a:cxnLst>
            <a:rect l="l" t="t" r="r" b="b"/>
            <a:pathLst>
              <a:path w="188367" h="322452">
                <a:moveTo>
                  <a:pt x="0" y="0"/>
                </a:moveTo>
                <a:cubicBezTo>
                  <a:pt x="35074" y="31311"/>
                  <a:pt x="33803" y="18351"/>
                  <a:pt x="59614" y="58216"/>
                </a:cubicBezTo>
                <a:cubicBezTo>
                  <a:pt x="85425" y="98081"/>
                  <a:pt x="135814" y="202680"/>
                  <a:pt x="154864" y="239192"/>
                </a:cubicBezTo>
                <a:cubicBezTo>
                  <a:pt x="173914" y="275704"/>
                  <a:pt x="180975" y="297954"/>
                  <a:pt x="188367" y="322452"/>
                </a:cubicBezTo>
              </a:path>
            </a:pathLst>
          </a:custGeom>
          <a:noFill/>
          <a:ln>
            <a:solidFill>
              <a:schemeClr val="bg1">
                <a:lumMod val="65000"/>
                <a:alpha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32"/>
          <p:cNvSpPr/>
          <p:nvPr/>
        </p:nvSpPr>
        <p:spPr>
          <a:xfrm>
            <a:off x="1029409" y="3778677"/>
            <a:ext cx="417000" cy="846212"/>
          </a:xfrm>
          <a:custGeom>
            <a:avLst/>
            <a:gdLst>
              <a:gd name="connsiteX0" fmla="*/ 0 w 200025"/>
              <a:gd name="connsiteY0" fmla="*/ 0 h 295275"/>
              <a:gd name="connsiteX1" fmla="*/ 38100 w 200025"/>
              <a:gd name="connsiteY1" fmla="*/ 76200 h 295275"/>
              <a:gd name="connsiteX2" fmla="*/ 66675 w 200025"/>
              <a:gd name="connsiteY2" fmla="*/ 133350 h 295275"/>
              <a:gd name="connsiteX3" fmla="*/ 95250 w 200025"/>
              <a:gd name="connsiteY3" fmla="*/ 142875 h 295275"/>
              <a:gd name="connsiteX4" fmla="*/ 104775 w 200025"/>
              <a:gd name="connsiteY4" fmla="*/ 171450 h 295275"/>
              <a:gd name="connsiteX5" fmla="*/ 152400 w 200025"/>
              <a:gd name="connsiteY5" fmla="*/ 228600 h 295275"/>
              <a:gd name="connsiteX6" fmla="*/ 161925 w 200025"/>
              <a:gd name="connsiteY6" fmla="*/ 257175 h 295275"/>
              <a:gd name="connsiteX7" fmla="*/ 190500 w 200025"/>
              <a:gd name="connsiteY7" fmla="*/ 266700 h 295275"/>
              <a:gd name="connsiteX8" fmla="*/ 200025 w 200025"/>
              <a:gd name="connsiteY8" fmla="*/ 295275 h 295275"/>
              <a:gd name="connsiteX0" fmla="*/ 0 w 200025"/>
              <a:gd name="connsiteY0" fmla="*/ 0 h 295275"/>
              <a:gd name="connsiteX1" fmla="*/ 38100 w 200025"/>
              <a:gd name="connsiteY1" fmla="*/ 76200 h 295275"/>
              <a:gd name="connsiteX2" fmla="*/ 66675 w 200025"/>
              <a:gd name="connsiteY2" fmla="*/ 133350 h 295275"/>
              <a:gd name="connsiteX3" fmla="*/ 95250 w 200025"/>
              <a:gd name="connsiteY3" fmla="*/ 142875 h 295275"/>
              <a:gd name="connsiteX4" fmla="*/ 152400 w 200025"/>
              <a:gd name="connsiteY4" fmla="*/ 228600 h 295275"/>
              <a:gd name="connsiteX5" fmla="*/ 161925 w 200025"/>
              <a:gd name="connsiteY5" fmla="*/ 257175 h 295275"/>
              <a:gd name="connsiteX6" fmla="*/ 190500 w 200025"/>
              <a:gd name="connsiteY6" fmla="*/ 266700 h 295275"/>
              <a:gd name="connsiteX7" fmla="*/ 200025 w 200025"/>
              <a:gd name="connsiteY7" fmla="*/ 295275 h 295275"/>
              <a:gd name="connsiteX0" fmla="*/ 0 w 200025"/>
              <a:gd name="connsiteY0" fmla="*/ 0 h 295275"/>
              <a:gd name="connsiteX1" fmla="*/ 66675 w 200025"/>
              <a:gd name="connsiteY1" fmla="*/ 133350 h 295275"/>
              <a:gd name="connsiteX2" fmla="*/ 95250 w 200025"/>
              <a:gd name="connsiteY2" fmla="*/ 142875 h 295275"/>
              <a:gd name="connsiteX3" fmla="*/ 152400 w 200025"/>
              <a:gd name="connsiteY3" fmla="*/ 228600 h 295275"/>
              <a:gd name="connsiteX4" fmla="*/ 161925 w 200025"/>
              <a:gd name="connsiteY4" fmla="*/ 257175 h 295275"/>
              <a:gd name="connsiteX5" fmla="*/ 190500 w 200025"/>
              <a:gd name="connsiteY5" fmla="*/ 266700 h 295275"/>
              <a:gd name="connsiteX6" fmla="*/ 200025 w 200025"/>
              <a:gd name="connsiteY6" fmla="*/ 295275 h 295275"/>
              <a:gd name="connsiteX0" fmla="*/ 0 w 200025"/>
              <a:gd name="connsiteY0" fmla="*/ 0 h 295275"/>
              <a:gd name="connsiteX1" fmla="*/ 66675 w 200025"/>
              <a:gd name="connsiteY1" fmla="*/ 133350 h 295275"/>
              <a:gd name="connsiteX2" fmla="*/ 95250 w 200025"/>
              <a:gd name="connsiteY2" fmla="*/ 142875 h 295275"/>
              <a:gd name="connsiteX3" fmla="*/ 161925 w 200025"/>
              <a:gd name="connsiteY3" fmla="*/ 257175 h 295275"/>
              <a:gd name="connsiteX4" fmla="*/ 190500 w 200025"/>
              <a:gd name="connsiteY4" fmla="*/ 266700 h 295275"/>
              <a:gd name="connsiteX5" fmla="*/ 200025 w 200025"/>
              <a:gd name="connsiteY5" fmla="*/ 295275 h 295275"/>
              <a:gd name="connsiteX0" fmla="*/ 0 w 200025"/>
              <a:gd name="connsiteY0" fmla="*/ 0 h 295275"/>
              <a:gd name="connsiteX1" fmla="*/ 66675 w 200025"/>
              <a:gd name="connsiteY1" fmla="*/ 133350 h 295275"/>
              <a:gd name="connsiteX2" fmla="*/ 161925 w 200025"/>
              <a:gd name="connsiteY2" fmla="*/ 257175 h 295275"/>
              <a:gd name="connsiteX3" fmla="*/ 190500 w 200025"/>
              <a:gd name="connsiteY3" fmla="*/ 266700 h 295275"/>
              <a:gd name="connsiteX4" fmla="*/ 200025 w 200025"/>
              <a:gd name="connsiteY4" fmla="*/ 295275 h 295275"/>
              <a:gd name="connsiteX0" fmla="*/ 0 w 190500"/>
              <a:gd name="connsiteY0" fmla="*/ 0 h 266700"/>
              <a:gd name="connsiteX1" fmla="*/ 66675 w 190500"/>
              <a:gd name="connsiteY1" fmla="*/ 133350 h 266700"/>
              <a:gd name="connsiteX2" fmla="*/ 161925 w 190500"/>
              <a:gd name="connsiteY2" fmla="*/ 257175 h 266700"/>
              <a:gd name="connsiteX3" fmla="*/ 190500 w 190500"/>
              <a:gd name="connsiteY3" fmla="*/ 266700 h 266700"/>
              <a:gd name="connsiteX0" fmla="*/ 0 w 161925"/>
              <a:gd name="connsiteY0" fmla="*/ 0 h 257175"/>
              <a:gd name="connsiteX1" fmla="*/ 66675 w 161925"/>
              <a:gd name="connsiteY1" fmla="*/ 133350 h 257175"/>
              <a:gd name="connsiteX2" fmla="*/ 161925 w 161925"/>
              <a:gd name="connsiteY2" fmla="*/ 257175 h 257175"/>
              <a:gd name="connsiteX0" fmla="*/ 0 w 209550"/>
              <a:gd name="connsiteY0" fmla="*/ 0 h 352425"/>
              <a:gd name="connsiteX1" fmla="*/ 66675 w 209550"/>
              <a:gd name="connsiteY1" fmla="*/ 133350 h 352425"/>
              <a:gd name="connsiteX2" fmla="*/ 209550 w 209550"/>
              <a:gd name="connsiteY2" fmla="*/ 352425 h 352425"/>
              <a:gd name="connsiteX0" fmla="*/ 0 w 209550"/>
              <a:gd name="connsiteY0" fmla="*/ 0 h 352425"/>
              <a:gd name="connsiteX1" fmla="*/ 95250 w 209550"/>
              <a:gd name="connsiteY1" fmla="*/ 133350 h 352425"/>
              <a:gd name="connsiteX2" fmla="*/ 209550 w 209550"/>
              <a:gd name="connsiteY2" fmla="*/ 352425 h 352425"/>
              <a:gd name="connsiteX0" fmla="*/ 0 w 209550"/>
              <a:gd name="connsiteY0" fmla="*/ 0 h 352425"/>
              <a:gd name="connsiteX1" fmla="*/ 95250 w 209550"/>
              <a:gd name="connsiteY1" fmla="*/ 133350 h 352425"/>
              <a:gd name="connsiteX2" fmla="*/ 38100 w 209550"/>
              <a:gd name="connsiteY2" fmla="*/ 57151 h 352425"/>
              <a:gd name="connsiteX3" fmla="*/ 209550 w 209550"/>
              <a:gd name="connsiteY3" fmla="*/ 352425 h 352425"/>
              <a:gd name="connsiteX0" fmla="*/ 0 w 209550"/>
              <a:gd name="connsiteY0" fmla="*/ 0 h 352425"/>
              <a:gd name="connsiteX1" fmla="*/ 95250 w 209550"/>
              <a:gd name="connsiteY1" fmla="*/ 133350 h 352425"/>
              <a:gd name="connsiteX2" fmla="*/ 9525 w 209550"/>
              <a:gd name="connsiteY2" fmla="*/ 76201 h 352425"/>
              <a:gd name="connsiteX3" fmla="*/ 209550 w 209550"/>
              <a:gd name="connsiteY3" fmla="*/ 352425 h 352425"/>
              <a:gd name="connsiteX0" fmla="*/ 0 w 209550"/>
              <a:gd name="connsiteY0" fmla="*/ 0 h 352425"/>
              <a:gd name="connsiteX1" fmla="*/ 152400 w 209550"/>
              <a:gd name="connsiteY1" fmla="*/ 171450 h 352425"/>
              <a:gd name="connsiteX2" fmla="*/ 9525 w 209550"/>
              <a:gd name="connsiteY2" fmla="*/ 76201 h 352425"/>
              <a:gd name="connsiteX3" fmla="*/ 209550 w 209550"/>
              <a:gd name="connsiteY3" fmla="*/ 352425 h 352425"/>
              <a:gd name="connsiteX0" fmla="*/ 0 w 209550"/>
              <a:gd name="connsiteY0" fmla="*/ 0 h 352425"/>
              <a:gd name="connsiteX1" fmla="*/ 152400 w 209550"/>
              <a:gd name="connsiteY1" fmla="*/ 171450 h 352425"/>
              <a:gd name="connsiteX2" fmla="*/ 76200 w 209550"/>
              <a:gd name="connsiteY2" fmla="*/ 161926 h 352425"/>
              <a:gd name="connsiteX3" fmla="*/ 209550 w 209550"/>
              <a:gd name="connsiteY3" fmla="*/ 352425 h 352425"/>
              <a:gd name="connsiteX0" fmla="*/ 0 w 209550"/>
              <a:gd name="connsiteY0" fmla="*/ 0 h 352425"/>
              <a:gd name="connsiteX1" fmla="*/ 9525 w 209550"/>
              <a:gd name="connsiteY1" fmla="*/ 66675 h 352425"/>
              <a:gd name="connsiteX2" fmla="*/ 76200 w 209550"/>
              <a:gd name="connsiteY2" fmla="*/ 161926 h 352425"/>
              <a:gd name="connsiteX3" fmla="*/ 209550 w 209550"/>
              <a:gd name="connsiteY3" fmla="*/ 352425 h 352425"/>
              <a:gd name="connsiteX0" fmla="*/ 1857 w 211407"/>
              <a:gd name="connsiteY0" fmla="*/ 0 h 352425"/>
              <a:gd name="connsiteX1" fmla="*/ 11382 w 211407"/>
              <a:gd name="connsiteY1" fmla="*/ 66675 h 352425"/>
              <a:gd name="connsiteX2" fmla="*/ 163782 w 211407"/>
              <a:gd name="connsiteY2" fmla="*/ 228601 h 352425"/>
              <a:gd name="connsiteX3" fmla="*/ 211407 w 211407"/>
              <a:gd name="connsiteY3" fmla="*/ 352425 h 352425"/>
              <a:gd name="connsiteX0" fmla="*/ 1857 w 211407"/>
              <a:gd name="connsiteY0" fmla="*/ 0 h 304800"/>
              <a:gd name="connsiteX1" fmla="*/ 11382 w 211407"/>
              <a:gd name="connsiteY1" fmla="*/ 66675 h 304800"/>
              <a:gd name="connsiteX2" fmla="*/ 163782 w 211407"/>
              <a:gd name="connsiteY2" fmla="*/ 228601 h 304800"/>
              <a:gd name="connsiteX3" fmla="*/ 211407 w 211407"/>
              <a:gd name="connsiteY3" fmla="*/ 304800 h 304800"/>
              <a:gd name="connsiteX0" fmla="*/ 200347 w 201019"/>
              <a:gd name="connsiteY0" fmla="*/ 0 h 342900"/>
              <a:gd name="connsiteX1" fmla="*/ 322 w 201019"/>
              <a:gd name="connsiteY1" fmla="*/ 104775 h 342900"/>
              <a:gd name="connsiteX2" fmla="*/ 152722 w 201019"/>
              <a:gd name="connsiteY2" fmla="*/ 266701 h 342900"/>
              <a:gd name="connsiteX3" fmla="*/ 200347 w 201019"/>
              <a:gd name="connsiteY3" fmla="*/ 342900 h 342900"/>
              <a:gd name="connsiteX0" fmla="*/ 545966 w 546259"/>
              <a:gd name="connsiteY0" fmla="*/ 0 h 962025"/>
              <a:gd name="connsiteX1" fmla="*/ 12566 w 546259"/>
              <a:gd name="connsiteY1" fmla="*/ 723900 h 962025"/>
              <a:gd name="connsiteX2" fmla="*/ 164966 w 546259"/>
              <a:gd name="connsiteY2" fmla="*/ 885826 h 962025"/>
              <a:gd name="connsiteX3" fmla="*/ 212591 w 546259"/>
              <a:gd name="connsiteY3" fmla="*/ 962025 h 962025"/>
              <a:gd name="connsiteX0" fmla="*/ 505954 w 506267"/>
              <a:gd name="connsiteY0" fmla="*/ 0 h 942975"/>
              <a:gd name="connsiteX1" fmla="*/ 10654 w 506267"/>
              <a:gd name="connsiteY1" fmla="*/ 704850 h 942975"/>
              <a:gd name="connsiteX2" fmla="*/ 163054 w 506267"/>
              <a:gd name="connsiteY2" fmla="*/ 866776 h 942975"/>
              <a:gd name="connsiteX3" fmla="*/ 210679 w 506267"/>
              <a:gd name="connsiteY3" fmla="*/ 942975 h 942975"/>
              <a:gd name="connsiteX0" fmla="*/ 342900 w 343473"/>
              <a:gd name="connsiteY0" fmla="*/ 0 h 942975"/>
              <a:gd name="connsiteX1" fmla="*/ 57150 w 343473"/>
              <a:gd name="connsiteY1" fmla="*/ 314325 h 942975"/>
              <a:gd name="connsiteX2" fmla="*/ 0 w 343473"/>
              <a:gd name="connsiteY2" fmla="*/ 866776 h 942975"/>
              <a:gd name="connsiteX3" fmla="*/ 47625 w 343473"/>
              <a:gd name="connsiteY3" fmla="*/ 942975 h 942975"/>
              <a:gd name="connsiteX0" fmla="*/ 345883 w 346623"/>
              <a:gd name="connsiteY0" fmla="*/ 0 h 942975"/>
              <a:gd name="connsiteX1" fmla="*/ 117283 w 346623"/>
              <a:gd name="connsiteY1" fmla="*/ 209550 h 942975"/>
              <a:gd name="connsiteX2" fmla="*/ 2983 w 346623"/>
              <a:gd name="connsiteY2" fmla="*/ 866776 h 942975"/>
              <a:gd name="connsiteX3" fmla="*/ 50608 w 346623"/>
              <a:gd name="connsiteY3" fmla="*/ 942975 h 942975"/>
              <a:gd name="connsiteX0" fmla="*/ 300247 w 300927"/>
              <a:gd name="connsiteY0" fmla="*/ 0 h 942975"/>
              <a:gd name="connsiteX1" fmla="*/ 71647 w 300927"/>
              <a:gd name="connsiteY1" fmla="*/ 209550 h 942975"/>
              <a:gd name="connsiteX2" fmla="*/ 62122 w 300927"/>
              <a:gd name="connsiteY2" fmla="*/ 466726 h 942975"/>
              <a:gd name="connsiteX3" fmla="*/ 4972 w 300927"/>
              <a:gd name="connsiteY3" fmla="*/ 942975 h 942975"/>
              <a:gd name="connsiteX0" fmla="*/ 302502 w 303203"/>
              <a:gd name="connsiteY0" fmla="*/ 0 h 942975"/>
              <a:gd name="connsiteX1" fmla="*/ 73902 w 303203"/>
              <a:gd name="connsiteY1" fmla="*/ 209550 h 942975"/>
              <a:gd name="connsiteX2" fmla="*/ 26277 w 303203"/>
              <a:gd name="connsiteY2" fmla="*/ 523876 h 942975"/>
              <a:gd name="connsiteX3" fmla="*/ 7227 w 303203"/>
              <a:gd name="connsiteY3" fmla="*/ 942975 h 942975"/>
              <a:gd name="connsiteX0" fmla="*/ 393916 w 394617"/>
              <a:gd name="connsiteY0" fmla="*/ 0 h 1057275"/>
              <a:gd name="connsiteX1" fmla="*/ 165316 w 394617"/>
              <a:gd name="connsiteY1" fmla="*/ 209550 h 1057275"/>
              <a:gd name="connsiteX2" fmla="*/ 117691 w 394617"/>
              <a:gd name="connsiteY2" fmla="*/ 523876 h 1057275"/>
              <a:gd name="connsiteX3" fmla="*/ 3391 w 394617"/>
              <a:gd name="connsiteY3" fmla="*/ 1057275 h 1057275"/>
              <a:gd name="connsiteX0" fmla="*/ 393916 w 394617"/>
              <a:gd name="connsiteY0" fmla="*/ 0 h 1019175"/>
              <a:gd name="connsiteX1" fmla="*/ 165316 w 394617"/>
              <a:gd name="connsiteY1" fmla="*/ 209550 h 1019175"/>
              <a:gd name="connsiteX2" fmla="*/ 117691 w 394617"/>
              <a:gd name="connsiteY2" fmla="*/ 523876 h 1019175"/>
              <a:gd name="connsiteX3" fmla="*/ 3391 w 394617"/>
              <a:gd name="connsiteY3" fmla="*/ 1019175 h 1019175"/>
              <a:gd name="connsiteX0" fmla="*/ 393747 w 394443"/>
              <a:gd name="connsiteY0" fmla="*/ 0 h 1019175"/>
              <a:gd name="connsiteX1" fmla="*/ 165147 w 394443"/>
              <a:gd name="connsiteY1" fmla="*/ 209550 h 1019175"/>
              <a:gd name="connsiteX2" fmla="*/ 127047 w 394443"/>
              <a:gd name="connsiteY2" fmla="*/ 628651 h 1019175"/>
              <a:gd name="connsiteX3" fmla="*/ 3222 w 394443"/>
              <a:gd name="connsiteY3" fmla="*/ 1019175 h 1019175"/>
              <a:gd name="connsiteX0" fmla="*/ 394317 w 395029"/>
              <a:gd name="connsiteY0" fmla="*/ 0 h 1019175"/>
              <a:gd name="connsiteX1" fmla="*/ 165717 w 395029"/>
              <a:gd name="connsiteY1" fmla="*/ 209550 h 1019175"/>
              <a:gd name="connsiteX2" fmla="*/ 99042 w 395029"/>
              <a:gd name="connsiteY2" fmla="*/ 647701 h 1019175"/>
              <a:gd name="connsiteX3" fmla="*/ 3792 w 395029"/>
              <a:gd name="connsiteY3" fmla="*/ 1019175 h 1019175"/>
              <a:gd name="connsiteX0" fmla="*/ 394317 w 395029"/>
              <a:gd name="connsiteY0" fmla="*/ 0 h 1019175"/>
              <a:gd name="connsiteX1" fmla="*/ 165717 w 395029"/>
              <a:gd name="connsiteY1" fmla="*/ 209550 h 1019175"/>
              <a:gd name="connsiteX2" fmla="*/ 99042 w 395029"/>
              <a:gd name="connsiteY2" fmla="*/ 647701 h 1019175"/>
              <a:gd name="connsiteX3" fmla="*/ 3792 w 395029"/>
              <a:gd name="connsiteY3" fmla="*/ 1019175 h 1019175"/>
              <a:gd name="connsiteX0" fmla="*/ 396761 w 397473"/>
              <a:gd name="connsiteY0" fmla="*/ 0 h 1019175"/>
              <a:gd name="connsiteX1" fmla="*/ 168161 w 397473"/>
              <a:gd name="connsiteY1" fmla="*/ 209550 h 1019175"/>
              <a:gd name="connsiteX2" fmla="*/ 101486 w 397473"/>
              <a:gd name="connsiteY2" fmla="*/ 647701 h 1019175"/>
              <a:gd name="connsiteX3" fmla="*/ 6236 w 397473"/>
              <a:gd name="connsiteY3" fmla="*/ 1019175 h 1019175"/>
              <a:gd name="connsiteX0" fmla="*/ 396761 w 397473"/>
              <a:gd name="connsiteY0" fmla="*/ 0 h 1019175"/>
              <a:gd name="connsiteX1" fmla="*/ 168161 w 397473"/>
              <a:gd name="connsiteY1" fmla="*/ 209550 h 1019175"/>
              <a:gd name="connsiteX2" fmla="*/ 101486 w 397473"/>
              <a:gd name="connsiteY2" fmla="*/ 647701 h 1019175"/>
              <a:gd name="connsiteX3" fmla="*/ 6236 w 397473"/>
              <a:gd name="connsiteY3" fmla="*/ 1019175 h 1019175"/>
              <a:gd name="connsiteX0" fmla="*/ 396761 w 397449"/>
              <a:gd name="connsiteY0" fmla="*/ 0 h 1019175"/>
              <a:gd name="connsiteX1" fmla="*/ 168161 w 397449"/>
              <a:gd name="connsiteY1" fmla="*/ 209550 h 1019175"/>
              <a:gd name="connsiteX2" fmla="*/ 101486 w 397449"/>
              <a:gd name="connsiteY2" fmla="*/ 647701 h 1019175"/>
              <a:gd name="connsiteX3" fmla="*/ 6236 w 397449"/>
              <a:gd name="connsiteY3" fmla="*/ 1019175 h 1019175"/>
              <a:gd name="connsiteX0" fmla="*/ 451647 w 452335"/>
              <a:gd name="connsiteY0" fmla="*/ 0 h 1076325"/>
              <a:gd name="connsiteX1" fmla="*/ 223047 w 452335"/>
              <a:gd name="connsiteY1" fmla="*/ 209550 h 1076325"/>
              <a:gd name="connsiteX2" fmla="*/ 156372 w 452335"/>
              <a:gd name="connsiteY2" fmla="*/ 647701 h 1076325"/>
              <a:gd name="connsiteX3" fmla="*/ 3972 w 452335"/>
              <a:gd name="connsiteY3" fmla="*/ 1076325 h 1076325"/>
              <a:gd name="connsiteX0" fmla="*/ 447675 w 448363"/>
              <a:gd name="connsiteY0" fmla="*/ 0 h 1076325"/>
              <a:gd name="connsiteX1" fmla="*/ 219075 w 448363"/>
              <a:gd name="connsiteY1" fmla="*/ 209550 h 1076325"/>
              <a:gd name="connsiteX2" fmla="*/ 152400 w 448363"/>
              <a:gd name="connsiteY2" fmla="*/ 647701 h 1076325"/>
              <a:gd name="connsiteX3" fmla="*/ 0 w 448363"/>
              <a:gd name="connsiteY3" fmla="*/ 1076325 h 1076325"/>
              <a:gd name="connsiteX0" fmla="*/ 447675 w 448363"/>
              <a:gd name="connsiteY0" fmla="*/ 0 h 1076325"/>
              <a:gd name="connsiteX1" fmla="*/ 219075 w 448363"/>
              <a:gd name="connsiteY1" fmla="*/ 209550 h 1076325"/>
              <a:gd name="connsiteX2" fmla="*/ 152400 w 448363"/>
              <a:gd name="connsiteY2" fmla="*/ 647701 h 1076325"/>
              <a:gd name="connsiteX3" fmla="*/ 0 w 448363"/>
              <a:gd name="connsiteY3" fmla="*/ 1076325 h 1076325"/>
            </a:gdLst>
            <a:ahLst/>
            <a:cxnLst>
              <a:cxn ang="0">
                <a:pos x="connsiteX0" y="connsiteY0"/>
              </a:cxn>
              <a:cxn ang="0">
                <a:pos x="connsiteX1" y="connsiteY1"/>
              </a:cxn>
              <a:cxn ang="0">
                <a:pos x="connsiteX2" y="connsiteY2"/>
              </a:cxn>
              <a:cxn ang="0">
                <a:pos x="connsiteX3" y="connsiteY3"/>
              </a:cxn>
            </a:cxnLst>
            <a:rect l="l" t="t" r="r" b="b"/>
            <a:pathLst>
              <a:path w="448363" h="1076325">
                <a:moveTo>
                  <a:pt x="447675" y="0"/>
                </a:moveTo>
                <a:cubicBezTo>
                  <a:pt x="461566" y="27781"/>
                  <a:pt x="261217" y="98649"/>
                  <a:pt x="219075" y="209550"/>
                </a:cubicBezTo>
                <a:cubicBezTo>
                  <a:pt x="188913" y="288925"/>
                  <a:pt x="209550" y="306389"/>
                  <a:pt x="152400" y="647701"/>
                </a:cubicBezTo>
                <a:cubicBezTo>
                  <a:pt x="104775" y="874713"/>
                  <a:pt x="133350" y="731838"/>
                  <a:pt x="0" y="1076325"/>
                </a:cubicBezTo>
              </a:path>
            </a:pathLst>
          </a:custGeom>
          <a:noFill/>
          <a:ln>
            <a:solidFill>
              <a:schemeClr val="bg1">
                <a:lumMod val="65000"/>
                <a:alpha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33"/>
          <p:cNvSpPr/>
          <p:nvPr/>
        </p:nvSpPr>
        <p:spPr>
          <a:xfrm>
            <a:off x="1240284" y="3794688"/>
            <a:ext cx="225897" cy="592698"/>
          </a:xfrm>
          <a:custGeom>
            <a:avLst/>
            <a:gdLst>
              <a:gd name="connsiteX0" fmla="*/ 0 w 200025"/>
              <a:gd name="connsiteY0" fmla="*/ 0 h 295275"/>
              <a:gd name="connsiteX1" fmla="*/ 38100 w 200025"/>
              <a:gd name="connsiteY1" fmla="*/ 76200 h 295275"/>
              <a:gd name="connsiteX2" fmla="*/ 66675 w 200025"/>
              <a:gd name="connsiteY2" fmla="*/ 133350 h 295275"/>
              <a:gd name="connsiteX3" fmla="*/ 95250 w 200025"/>
              <a:gd name="connsiteY3" fmla="*/ 142875 h 295275"/>
              <a:gd name="connsiteX4" fmla="*/ 104775 w 200025"/>
              <a:gd name="connsiteY4" fmla="*/ 171450 h 295275"/>
              <a:gd name="connsiteX5" fmla="*/ 152400 w 200025"/>
              <a:gd name="connsiteY5" fmla="*/ 228600 h 295275"/>
              <a:gd name="connsiteX6" fmla="*/ 161925 w 200025"/>
              <a:gd name="connsiteY6" fmla="*/ 257175 h 295275"/>
              <a:gd name="connsiteX7" fmla="*/ 190500 w 200025"/>
              <a:gd name="connsiteY7" fmla="*/ 266700 h 295275"/>
              <a:gd name="connsiteX8" fmla="*/ 200025 w 200025"/>
              <a:gd name="connsiteY8" fmla="*/ 295275 h 295275"/>
              <a:gd name="connsiteX0" fmla="*/ 0 w 200025"/>
              <a:gd name="connsiteY0" fmla="*/ 0 h 295275"/>
              <a:gd name="connsiteX1" fmla="*/ 38100 w 200025"/>
              <a:gd name="connsiteY1" fmla="*/ 76200 h 295275"/>
              <a:gd name="connsiteX2" fmla="*/ 66675 w 200025"/>
              <a:gd name="connsiteY2" fmla="*/ 133350 h 295275"/>
              <a:gd name="connsiteX3" fmla="*/ 95250 w 200025"/>
              <a:gd name="connsiteY3" fmla="*/ 142875 h 295275"/>
              <a:gd name="connsiteX4" fmla="*/ 152400 w 200025"/>
              <a:gd name="connsiteY4" fmla="*/ 228600 h 295275"/>
              <a:gd name="connsiteX5" fmla="*/ 161925 w 200025"/>
              <a:gd name="connsiteY5" fmla="*/ 257175 h 295275"/>
              <a:gd name="connsiteX6" fmla="*/ 190500 w 200025"/>
              <a:gd name="connsiteY6" fmla="*/ 266700 h 295275"/>
              <a:gd name="connsiteX7" fmla="*/ 200025 w 200025"/>
              <a:gd name="connsiteY7" fmla="*/ 295275 h 295275"/>
              <a:gd name="connsiteX0" fmla="*/ 0 w 200025"/>
              <a:gd name="connsiteY0" fmla="*/ 0 h 295275"/>
              <a:gd name="connsiteX1" fmla="*/ 66675 w 200025"/>
              <a:gd name="connsiteY1" fmla="*/ 133350 h 295275"/>
              <a:gd name="connsiteX2" fmla="*/ 95250 w 200025"/>
              <a:gd name="connsiteY2" fmla="*/ 142875 h 295275"/>
              <a:gd name="connsiteX3" fmla="*/ 152400 w 200025"/>
              <a:gd name="connsiteY3" fmla="*/ 228600 h 295275"/>
              <a:gd name="connsiteX4" fmla="*/ 161925 w 200025"/>
              <a:gd name="connsiteY4" fmla="*/ 257175 h 295275"/>
              <a:gd name="connsiteX5" fmla="*/ 190500 w 200025"/>
              <a:gd name="connsiteY5" fmla="*/ 266700 h 295275"/>
              <a:gd name="connsiteX6" fmla="*/ 200025 w 200025"/>
              <a:gd name="connsiteY6" fmla="*/ 295275 h 295275"/>
              <a:gd name="connsiteX0" fmla="*/ 0 w 200025"/>
              <a:gd name="connsiteY0" fmla="*/ 0 h 295275"/>
              <a:gd name="connsiteX1" fmla="*/ 66675 w 200025"/>
              <a:gd name="connsiteY1" fmla="*/ 133350 h 295275"/>
              <a:gd name="connsiteX2" fmla="*/ 95250 w 200025"/>
              <a:gd name="connsiteY2" fmla="*/ 142875 h 295275"/>
              <a:gd name="connsiteX3" fmla="*/ 161925 w 200025"/>
              <a:gd name="connsiteY3" fmla="*/ 257175 h 295275"/>
              <a:gd name="connsiteX4" fmla="*/ 190500 w 200025"/>
              <a:gd name="connsiteY4" fmla="*/ 266700 h 295275"/>
              <a:gd name="connsiteX5" fmla="*/ 200025 w 200025"/>
              <a:gd name="connsiteY5" fmla="*/ 295275 h 295275"/>
              <a:gd name="connsiteX0" fmla="*/ 0 w 200025"/>
              <a:gd name="connsiteY0" fmla="*/ 0 h 295275"/>
              <a:gd name="connsiteX1" fmla="*/ 66675 w 200025"/>
              <a:gd name="connsiteY1" fmla="*/ 133350 h 295275"/>
              <a:gd name="connsiteX2" fmla="*/ 161925 w 200025"/>
              <a:gd name="connsiteY2" fmla="*/ 257175 h 295275"/>
              <a:gd name="connsiteX3" fmla="*/ 190500 w 200025"/>
              <a:gd name="connsiteY3" fmla="*/ 266700 h 295275"/>
              <a:gd name="connsiteX4" fmla="*/ 200025 w 200025"/>
              <a:gd name="connsiteY4" fmla="*/ 295275 h 295275"/>
              <a:gd name="connsiteX0" fmla="*/ 0 w 190500"/>
              <a:gd name="connsiteY0" fmla="*/ 0 h 266700"/>
              <a:gd name="connsiteX1" fmla="*/ 66675 w 190500"/>
              <a:gd name="connsiteY1" fmla="*/ 133350 h 266700"/>
              <a:gd name="connsiteX2" fmla="*/ 161925 w 190500"/>
              <a:gd name="connsiteY2" fmla="*/ 257175 h 266700"/>
              <a:gd name="connsiteX3" fmla="*/ 190500 w 190500"/>
              <a:gd name="connsiteY3" fmla="*/ 266700 h 266700"/>
              <a:gd name="connsiteX0" fmla="*/ 0 w 161925"/>
              <a:gd name="connsiteY0" fmla="*/ 0 h 257175"/>
              <a:gd name="connsiteX1" fmla="*/ 66675 w 161925"/>
              <a:gd name="connsiteY1" fmla="*/ 133350 h 257175"/>
              <a:gd name="connsiteX2" fmla="*/ 161925 w 161925"/>
              <a:gd name="connsiteY2" fmla="*/ 257175 h 257175"/>
              <a:gd name="connsiteX0" fmla="*/ 0 w 209550"/>
              <a:gd name="connsiteY0" fmla="*/ 0 h 352425"/>
              <a:gd name="connsiteX1" fmla="*/ 66675 w 209550"/>
              <a:gd name="connsiteY1" fmla="*/ 133350 h 352425"/>
              <a:gd name="connsiteX2" fmla="*/ 209550 w 209550"/>
              <a:gd name="connsiteY2" fmla="*/ 352425 h 352425"/>
              <a:gd name="connsiteX0" fmla="*/ 0 w 209550"/>
              <a:gd name="connsiteY0" fmla="*/ 0 h 352425"/>
              <a:gd name="connsiteX1" fmla="*/ 95250 w 209550"/>
              <a:gd name="connsiteY1" fmla="*/ 133350 h 352425"/>
              <a:gd name="connsiteX2" fmla="*/ 209550 w 209550"/>
              <a:gd name="connsiteY2" fmla="*/ 352425 h 352425"/>
              <a:gd name="connsiteX0" fmla="*/ 0 w 209550"/>
              <a:gd name="connsiteY0" fmla="*/ 0 h 352425"/>
              <a:gd name="connsiteX1" fmla="*/ 95250 w 209550"/>
              <a:gd name="connsiteY1" fmla="*/ 133350 h 352425"/>
              <a:gd name="connsiteX2" fmla="*/ 38100 w 209550"/>
              <a:gd name="connsiteY2" fmla="*/ 57151 h 352425"/>
              <a:gd name="connsiteX3" fmla="*/ 209550 w 209550"/>
              <a:gd name="connsiteY3" fmla="*/ 352425 h 352425"/>
              <a:gd name="connsiteX0" fmla="*/ 0 w 209550"/>
              <a:gd name="connsiteY0" fmla="*/ 0 h 352425"/>
              <a:gd name="connsiteX1" fmla="*/ 95250 w 209550"/>
              <a:gd name="connsiteY1" fmla="*/ 133350 h 352425"/>
              <a:gd name="connsiteX2" fmla="*/ 9525 w 209550"/>
              <a:gd name="connsiteY2" fmla="*/ 76201 h 352425"/>
              <a:gd name="connsiteX3" fmla="*/ 209550 w 209550"/>
              <a:gd name="connsiteY3" fmla="*/ 352425 h 352425"/>
              <a:gd name="connsiteX0" fmla="*/ 0 w 209550"/>
              <a:gd name="connsiteY0" fmla="*/ 0 h 352425"/>
              <a:gd name="connsiteX1" fmla="*/ 152400 w 209550"/>
              <a:gd name="connsiteY1" fmla="*/ 171450 h 352425"/>
              <a:gd name="connsiteX2" fmla="*/ 9525 w 209550"/>
              <a:gd name="connsiteY2" fmla="*/ 76201 h 352425"/>
              <a:gd name="connsiteX3" fmla="*/ 209550 w 209550"/>
              <a:gd name="connsiteY3" fmla="*/ 352425 h 352425"/>
              <a:gd name="connsiteX0" fmla="*/ 0 w 209550"/>
              <a:gd name="connsiteY0" fmla="*/ 0 h 352425"/>
              <a:gd name="connsiteX1" fmla="*/ 152400 w 209550"/>
              <a:gd name="connsiteY1" fmla="*/ 171450 h 352425"/>
              <a:gd name="connsiteX2" fmla="*/ 76200 w 209550"/>
              <a:gd name="connsiteY2" fmla="*/ 161926 h 352425"/>
              <a:gd name="connsiteX3" fmla="*/ 209550 w 209550"/>
              <a:gd name="connsiteY3" fmla="*/ 352425 h 352425"/>
              <a:gd name="connsiteX0" fmla="*/ 0 w 209550"/>
              <a:gd name="connsiteY0" fmla="*/ 0 h 352425"/>
              <a:gd name="connsiteX1" fmla="*/ 9525 w 209550"/>
              <a:gd name="connsiteY1" fmla="*/ 66675 h 352425"/>
              <a:gd name="connsiteX2" fmla="*/ 76200 w 209550"/>
              <a:gd name="connsiteY2" fmla="*/ 161926 h 352425"/>
              <a:gd name="connsiteX3" fmla="*/ 209550 w 209550"/>
              <a:gd name="connsiteY3" fmla="*/ 352425 h 352425"/>
              <a:gd name="connsiteX0" fmla="*/ 1857 w 211407"/>
              <a:gd name="connsiteY0" fmla="*/ 0 h 352425"/>
              <a:gd name="connsiteX1" fmla="*/ 11382 w 211407"/>
              <a:gd name="connsiteY1" fmla="*/ 66675 h 352425"/>
              <a:gd name="connsiteX2" fmla="*/ 163782 w 211407"/>
              <a:gd name="connsiteY2" fmla="*/ 228601 h 352425"/>
              <a:gd name="connsiteX3" fmla="*/ 211407 w 211407"/>
              <a:gd name="connsiteY3" fmla="*/ 352425 h 352425"/>
              <a:gd name="connsiteX0" fmla="*/ 1857 w 211407"/>
              <a:gd name="connsiteY0" fmla="*/ 0 h 304800"/>
              <a:gd name="connsiteX1" fmla="*/ 11382 w 211407"/>
              <a:gd name="connsiteY1" fmla="*/ 66675 h 304800"/>
              <a:gd name="connsiteX2" fmla="*/ 163782 w 211407"/>
              <a:gd name="connsiteY2" fmla="*/ 228601 h 304800"/>
              <a:gd name="connsiteX3" fmla="*/ 211407 w 211407"/>
              <a:gd name="connsiteY3" fmla="*/ 304800 h 304800"/>
              <a:gd name="connsiteX0" fmla="*/ 181096 w 200146"/>
              <a:gd name="connsiteY0" fmla="*/ 0 h 409575"/>
              <a:gd name="connsiteX1" fmla="*/ 121 w 200146"/>
              <a:gd name="connsiteY1" fmla="*/ 171450 h 409575"/>
              <a:gd name="connsiteX2" fmla="*/ 152521 w 200146"/>
              <a:gd name="connsiteY2" fmla="*/ 333376 h 409575"/>
              <a:gd name="connsiteX3" fmla="*/ 200146 w 200146"/>
              <a:gd name="connsiteY3" fmla="*/ 409575 h 409575"/>
              <a:gd name="connsiteX0" fmla="*/ 248829 w 249396"/>
              <a:gd name="connsiteY0" fmla="*/ 0 h 409575"/>
              <a:gd name="connsiteX1" fmla="*/ 1179 w 249396"/>
              <a:gd name="connsiteY1" fmla="*/ 171450 h 409575"/>
              <a:gd name="connsiteX2" fmla="*/ 153579 w 249396"/>
              <a:gd name="connsiteY2" fmla="*/ 333376 h 409575"/>
              <a:gd name="connsiteX3" fmla="*/ 201204 w 249396"/>
              <a:gd name="connsiteY3" fmla="*/ 409575 h 409575"/>
              <a:gd name="connsiteX0" fmla="*/ 101157 w 103097"/>
              <a:gd name="connsiteY0" fmla="*/ 0 h 409575"/>
              <a:gd name="connsiteX1" fmla="*/ 34482 w 103097"/>
              <a:gd name="connsiteY1" fmla="*/ 209550 h 409575"/>
              <a:gd name="connsiteX2" fmla="*/ 5907 w 103097"/>
              <a:gd name="connsiteY2" fmla="*/ 333376 h 409575"/>
              <a:gd name="connsiteX3" fmla="*/ 53532 w 103097"/>
              <a:gd name="connsiteY3" fmla="*/ 409575 h 409575"/>
              <a:gd name="connsiteX0" fmla="*/ 203606 w 205546"/>
              <a:gd name="connsiteY0" fmla="*/ 0 h 695325"/>
              <a:gd name="connsiteX1" fmla="*/ 136931 w 205546"/>
              <a:gd name="connsiteY1" fmla="*/ 209550 h 695325"/>
              <a:gd name="connsiteX2" fmla="*/ 108356 w 205546"/>
              <a:gd name="connsiteY2" fmla="*/ 333376 h 695325"/>
              <a:gd name="connsiteX3" fmla="*/ 3581 w 205546"/>
              <a:gd name="connsiteY3" fmla="*/ 695325 h 695325"/>
              <a:gd name="connsiteX0" fmla="*/ 241052 w 242992"/>
              <a:gd name="connsiteY0" fmla="*/ 0 h 752475"/>
              <a:gd name="connsiteX1" fmla="*/ 174377 w 242992"/>
              <a:gd name="connsiteY1" fmla="*/ 209550 h 752475"/>
              <a:gd name="connsiteX2" fmla="*/ 145802 w 242992"/>
              <a:gd name="connsiteY2" fmla="*/ 333376 h 752475"/>
              <a:gd name="connsiteX3" fmla="*/ 2927 w 242992"/>
              <a:gd name="connsiteY3" fmla="*/ 752475 h 752475"/>
              <a:gd name="connsiteX0" fmla="*/ 242737 w 245051"/>
              <a:gd name="connsiteY0" fmla="*/ 0 h 752475"/>
              <a:gd name="connsiteX1" fmla="*/ 176062 w 245051"/>
              <a:gd name="connsiteY1" fmla="*/ 209550 h 752475"/>
              <a:gd name="connsiteX2" fmla="*/ 71287 w 245051"/>
              <a:gd name="connsiteY2" fmla="*/ 485776 h 752475"/>
              <a:gd name="connsiteX3" fmla="*/ 4612 w 245051"/>
              <a:gd name="connsiteY3" fmla="*/ 752475 h 752475"/>
              <a:gd name="connsiteX0" fmla="*/ 242737 w 245051"/>
              <a:gd name="connsiteY0" fmla="*/ 0 h 752475"/>
              <a:gd name="connsiteX1" fmla="*/ 176062 w 245051"/>
              <a:gd name="connsiteY1" fmla="*/ 209550 h 752475"/>
              <a:gd name="connsiteX2" fmla="*/ 103076 w 245051"/>
              <a:gd name="connsiteY2" fmla="*/ 351859 h 752475"/>
              <a:gd name="connsiteX3" fmla="*/ 71287 w 245051"/>
              <a:gd name="connsiteY3" fmla="*/ 485776 h 752475"/>
              <a:gd name="connsiteX4" fmla="*/ 4612 w 245051"/>
              <a:gd name="connsiteY4" fmla="*/ 752475 h 752475"/>
              <a:gd name="connsiteX0" fmla="*/ 242737 w 244704"/>
              <a:gd name="connsiteY0" fmla="*/ 0 h 752475"/>
              <a:gd name="connsiteX1" fmla="*/ 176062 w 244704"/>
              <a:gd name="connsiteY1" fmla="*/ 209550 h 752475"/>
              <a:gd name="connsiteX2" fmla="*/ 141176 w 244704"/>
              <a:gd name="connsiteY2" fmla="*/ 351859 h 752475"/>
              <a:gd name="connsiteX3" fmla="*/ 71287 w 244704"/>
              <a:gd name="connsiteY3" fmla="*/ 485776 h 752475"/>
              <a:gd name="connsiteX4" fmla="*/ 4612 w 244704"/>
              <a:gd name="connsiteY4" fmla="*/ 752475 h 752475"/>
              <a:gd name="connsiteX0" fmla="*/ 238125 w 240092"/>
              <a:gd name="connsiteY0" fmla="*/ 0 h 752475"/>
              <a:gd name="connsiteX1" fmla="*/ 171450 w 240092"/>
              <a:gd name="connsiteY1" fmla="*/ 209550 h 752475"/>
              <a:gd name="connsiteX2" fmla="*/ 136564 w 240092"/>
              <a:gd name="connsiteY2" fmla="*/ 351859 h 752475"/>
              <a:gd name="connsiteX3" fmla="*/ 66675 w 240092"/>
              <a:gd name="connsiteY3" fmla="*/ 485776 h 752475"/>
              <a:gd name="connsiteX4" fmla="*/ 50839 w 240092"/>
              <a:gd name="connsiteY4" fmla="*/ 618559 h 752475"/>
              <a:gd name="connsiteX5" fmla="*/ 0 w 240092"/>
              <a:gd name="connsiteY5" fmla="*/ 752475 h 752475"/>
              <a:gd name="connsiteX0" fmla="*/ 238125 w 240092"/>
              <a:gd name="connsiteY0" fmla="*/ 0 h 752475"/>
              <a:gd name="connsiteX1" fmla="*/ 171450 w 240092"/>
              <a:gd name="connsiteY1" fmla="*/ 209550 h 752475"/>
              <a:gd name="connsiteX2" fmla="*/ 136564 w 240092"/>
              <a:gd name="connsiteY2" fmla="*/ 351859 h 752475"/>
              <a:gd name="connsiteX3" fmla="*/ 66675 w 240092"/>
              <a:gd name="connsiteY3" fmla="*/ 485776 h 752475"/>
              <a:gd name="connsiteX4" fmla="*/ 31789 w 240092"/>
              <a:gd name="connsiteY4" fmla="*/ 685234 h 752475"/>
              <a:gd name="connsiteX5" fmla="*/ 0 w 240092"/>
              <a:gd name="connsiteY5" fmla="*/ 752475 h 752475"/>
              <a:gd name="connsiteX0" fmla="*/ 276225 w 278192"/>
              <a:gd name="connsiteY0" fmla="*/ 0 h 771525"/>
              <a:gd name="connsiteX1" fmla="*/ 209550 w 278192"/>
              <a:gd name="connsiteY1" fmla="*/ 209550 h 771525"/>
              <a:gd name="connsiteX2" fmla="*/ 174664 w 278192"/>
              <a:gd name="connsiteY2" fmla="*/ 351859 h 771525"/>
              <a:gd name="connsiteX3" fmla="*/ 104775 w 278192"/>
              <a:gd name="connsiteY3" fmla="*/ 485776 h 771525"/>
              <a:gd name="connsiteX4" fmla="*/ 69889 w 278192"/>
              <a:gd name="connsiteY4" fmla="*/ 685234 h 771525"/>
              <a:gd name="connsiteX5" fmla="*/ 0 w 278192"/>
              <a:gd name="connsiteY5" fmla="*/ 771525 h 771525"/>
              <a:gd name="connsiteX0" fmla="*/ 276225 w 278192"/>
              <a:gd name="connsiteY0" fmla="*/ 0 h 771525"/>
              <a:gd name="connsiteX1" fmla="*/ 209550 w 278192"/>
              <a:gd name="connsiteY1" fmla="*/ 209550 h 771525"/>
              <a:gd name="connsiteX2" fmla="*/ 174664 w 278192"/>
              <a:gd name="connsiteY2" fmla="*/ 351859 h 771525"/>
              <a:gd name="connsiteX3" fmla="*/ 118897 w 278192"/>
              <a:gd name="connsiteY3" fmla="*/ 489307 h 771525"/>
              <a:gd name="connsiteX4" fmla="*/ 69889 w 278192"/>
              <a:gd name="connsiteY4" fmla="*/ 685234 h 771525"/>
              <a:gd name="connsiteX5" fmla="*/ 0 w 278192"/>
              <a:gd name="connsiteY5" fmla="*/ 771525 h 771525"/>
              <a:gd name="connsiteX0" fmla="*/ 240920 w 242887"/>
              <a:gd name="connsiteY0" fmla="*/ 0 h 753872"/>
              <a:gd name="connsiteX1" fmla="*/ 174245 w 242887"/>
              <a:gd name="connsiteY1" fmla="*/ 209550 h 753872"/>
              <a:gd name="connsiteX2" fmla="*/ 139359 w 242887"/>
              <a:gd name="connsiteY2" fmla="*/ 351859 h 753872"/>
              <a:gd name="connsiteX3" fmla="*/ 83592 w 242887"/>
              <a:gd name="connsiteY3" fmla="*/ 489307 h 753872"/>
              <a:gd name="connsiteX4" fmla="*/ 34584 w 242887"/>
              <a:gd name="connsiteY4" fmla="*/ 685234 h 753872"/>
              <a:gd name="connsiteX5" fmla="*/ 0 w 242887"/>
              <a:gd name="connsiteY5" fmla="*/ 753872 h 75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887" h="753872">
                <a:moveTo>
                  <a:pt x="240920" y="0"/>
                </a:moveTo>
                <a:cubicBezTo>
                  <a:pt x="254811" y="27781"/>
                  <a:pt x="191172" y="150907"/>
                  <a:pt x="174245" y="209550"/>
                </a:cubicBezTo>
                <a:cubicBezTo>
                  <a:pt x="157318" y="268193"/>
                  <a:pt x="156821" y="305821"/>
                  <a:pt x="139359" y="351859"/>
                </a:cubicBezTo>
                <a:cubicBezTo>
                  <a:pt x="121897" y="397897"/>
                  <a:pt x="97879" y="444857"/>
                  <a:pt x="83592" y="489307"/>
                </a:cubicBezTo>
                <a:cubicBezTo>
                  <a:pt x="69305" y="533757"/>
                  <a:pt x="45697" y="640784"/>
                  <a:pt x="34584" y="685234"/>
                </a:cubicBezTo>
                <a:cubicBezTo>
                  <a:pt x="23471" y="729684"/>
                  <a:pt x="8473" y="731553"/>
                  <a:pt x="0" y="753872"/>
                </a:cubicBezTo>
              </a:path>
            </a:pathLst>
          </a:custGeom>
          <a:noFill/>
          <a:ln>
            <a:solidFill>
              <a:schemeClr val="bg1">
                <a:lumMod val="65000"/>
                <a:alpha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p:cNvSpPr/>
          <p:nvPr/>
        </p:nvSpPr>
        <p:spPr>
          <a:xfrm>
            <a:off x="771026" y="3403274"/>
            <a:ext cx="582206" cy="122986"/>
          </a:xfrm>
          <a:prstGeom prst="ellipse">
            <a:avLst/>
          </a:prstGeom>
          <a:solidFill>
            <a:schemeClr val="bg1"/>
          </a:solidFill>
          <a:ln>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p:nvPr/>
        </p:nvSpPr>
        <p:spPr>
          <a:xfrm>
            <a:off x="1857209" y="3513783"/>
            <a:ext cx="736989" cy="227625"/>
          </a:xfrm>
          <a:prstGeom prst="ellipse">
            <a:avLst/>
          </a:prstGeom>
          <a:solidFill>
            <a:schemeClr val="bg1"/>
          </a:solidFill>
          <a:ln>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p:cNvSpPr/>
          <p:nvPr/>
        </p:nvSpPr>
        <p:spPr>
          <a:xfrm>
            <a:off x="3452104" y="3739765"/>
            <a:ext cx="591034" cy="722527"/>
          </a:xfrm>
          <a:prstGeom prst="ellipse">
            <a:avLst/>
          </a:prstGeom>
          <a:solidFill>
            <a:schemeClr val="bg1"/>
          </a:solidFill>
          <a:ln>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8" name="グループ化 7"/>
          <p:cNvGrpSpPr/>
          <p:nvPr/>
        </p:nvGrpSpPr>
        <p:grpSpPr>
          <a:xfrm>
            <a:off x="4405395" y="2708920"/>
            <a:ext cx="4843381" cy="1751282"/>
            <a:chOff x="6712673" y="981657"/>
            <a:chExt cx="4843381" cy="1751282"/>
          </a:xfrm>
        </p:grpSpPr>
        <p:grpSp>
          <p:nvGrpSpPr>
            <p:cNvPr id="7" name="グループ化 6"/>
            <p:cNvGrpSpPr/>
            <p:nvPr/>
          </p:nvGrpSpPr>
          <p:grpSpPr>
            <a:xfrm>
              <a:off x="6734144" y="981657"/>
              <a:ext cx="4821910" cy="1751282"/>
              <a:chOff x="6734144" y="981657"/>
              <a:chExt cx="4821910" cy="1751282"/>
            </a:xfrm>
          </p:grpSpPr>
          <p:grpSp>
            <p:nvGrpSpPr>
              <p:cNvPr id="6" name="グループ化 5"/>
              <p:cNvGrpSpPr/>
              <p:nvPr/>
            </p:nvGrpSpPr>
            <p:grpSpPr>
              <a:xfrm>
                <a:off x="6734144" y="981657"/>
                <a:ext cx="4821910" cy="1751282"/>
                <a:chOff x="4469384" y="1610217"/>
                <a:chExt cx="4821910" cy="1751282"/>
              </a:xfrm>
            </p:grpSpPr>
            <p:grpSp>
              <p:nvGrpSpPr>
                <p:cNvPr id="5" name="グループ化 4"/>
                <p:cNvGrpSpPr/>
                <p:nvPr/>
              </p:nvGrpSpPr>
              <p:grpSpPr>
                <a:xfrm>
                  <a:off x="4469384" y="1610217"/>
                  <a:ext cx="4821910" cy="1751282"/>
                  <a:chOff x="4469384" y="1610217"/>
                  <a:chExt cx="4821910" cy="1751282"/>
                </a:xfrm>
              </p:grpSpPr>
              <p:sp>
                <p:nvSpPr>
                  <p:cNvPr id="10" name="正方形/長方形 9"/>
                  <p:cNvSpPr/>
                  <p:nvPr/>
                </p:nvSpPr>
                <p:spPr>
                  <a:xfrm>
                    <a:off x="4469384" y="1610217"/>
                    <a:ext cx="4451149" cy="175128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2"/>
                  <p:cNvSpPr txBox="1">
                    <a:spLocks noChangeArrowheads="1"/>
                  </p:cNvSpPr>
                  <p:nvPr/>
                </p:nvSpPr>
                <p:spPr bwMode="auto">
                  <a:xfrm>
                    <a:off x="7589433" y="2634512"/>
                    <a:ext cx="8459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85000"/>
                      <a:buFont typeface="Arial" charset="0"/>
                      <a:buChar char="•"/>
                      <a:defRPr kumimoji="1" sz="2400">
                        <a:solidFill>
                          <a:schemeClr val="tx1"/>
                        </a:solidFill>
                        <a:latin typeface="Arial" charset="0"/>
                        <a:ea typeface="ＭＳ Ｐゴシック" charset="-128"/>
                      </a:defRPr>
                    </a:lvl1pPr>
                    <a:lvl2pPr marL="742950" indent="-285750" eaLnBrk="0" hangingPunct="0">
                      <a:spcBef>
                        <a:spcPct val="20000"/>
                      </a:spcBef>
                      <a:buClr>
                        <a:schemeClr val="accent1"/>
                      </a:buClr>
                      <a:buSzPct val="85000"/>
                      <a:buFont typeface="Arial" charset="0"/>
                      <a:buChar char="•"/>
                      <a:defRPr kumimoji="1" sz="2000">
                        <a:solidFill>
                          <a:schemeClr val="tx1"/>
                        </a:solidFill>
                        <a:latin typeface="Arial" charset="0"/>
                        <a:ea typeface="ＭＳ Ｐゴシック" charset="-128"/>
                      </a:defRPr>
                    </a:lvl2pPr>
                    <a:lvl3pPr marL="1143000" indent="-228600" eaLnBrk="0" hangingPunct="0">
                      <a:spcBef>
                        <a:spcPct val="20000"/>
                      </a:spcBef>
                      <a:buClr>
                        <a:schemeClr val="accent1"/>
                      </a:buClr>
                      <a:buSzPct val="90000"/>
                      <a:buFont typeface="Arial" charset="0"/>
                      <a:buChar char="•"/>
                      <a:defRPr kumimoji="1">
                        <a:solidFill>
                          <a:schemeClr val="tx1"/>
                        </a:solidFill>
                        <a:latin typeface="Arial" charset="0"/>
                        <a:ea typeface="ＭＳ Ｐゴシック" charset="-128"/>
                      </a:defRPr>
                    </a:lvl3pPr>
                    <a:lvl4pPr marL="1600200" indent="-228600" eaLnBrk="0" hangingPunct="0">
                      <a:spcBef>
                        <a:spcPct val="20000"/>
                      </a:spcBef>
                      <a:buClr>
                        <a:schemeClr val="accent1"/>
                      </a:buClr>
                      <a:buFont typeface="Arial" charset="0"/>
                      <a:buChar char="•"/>
                      <a:defRPr kumimoji="1" sz="1600">
                        <a:solidFill>
                          <a:schemeClr val="tx1"/>
                        </a:solidFill>
                        <a:latin typeface="Arial" charset="0"/>
                        <a:ea typeface="ＭＳ Ｐゴシック" charset="-128"/>
                      </a:defRPr>
                    </a:lvl4pPr>
                    <a:lvl5pPr marL="2057400" indent="-228600" eaLnBrk="0" hangingPunct="0">
                      <a:spcBef>
                        <a:spcPct val="20000"/>
                      </a:spcBef>
                      <a:buClr>
                        <a:schemeClr val="accent1"/>
                      </a:buClr>
                      <a:buSzPct val="100000"/>
                      <a:buFont typeface="Arial" charset="0"/>
                      <a:buChar char="•"/>
                      <a:defRPr kumimoji="1" sz="14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accent1"/>
                      </a:buClr>
                      <a:buSzPct val="100000"/>
                      <a:buFont typeface="Arial" charset="0"/>
                      <a:buChar char="•"/>
                      <a:defRPr kumimoji="1" sz="14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accent1"/>
                      </a:buClr>
                      <a:buSzPct val="100000"/>
                      <a:buFont typeface="Arial" charset="0"/>
                      <a:buChar char="•"/>
                      <a:defRPr kumimoji="1" sz="14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accent1"/>
                      </a:buClr>
                      <a:buSzPct val="100000"/>
                      <a:buFont typeface="Arial" charset="0"/>
                      <a:buChar char="•"/>
                      <a:defRPr kumimoji="1" sz="14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accent1"/>
                      </a:buClr>
                      <a:buSzPct val="100000"/>
                      <a:buFont typeface="Arial" charset="0"/>
                      <a:buChar char="•"/>
                      <a:defRPr kumimoji="1" sz="1400">
                        <a:solidFill>
                          <a:schemeClr val="tx1"/>
                        </a:solidFill>
                        <a:latin typeface="Arial" charset="0"/>
                        <a:ea typeface="ＭＳ Ｐゴシック" charset="-128"/>
                      </a:defRPr>
                    </a:lvl9pPr>
                  </a:lstStyle>
                  <a:p>
                    <a:pPr eaLnBrk="1" hangingPunct="1">
                      <a:spcBef>
                        <a:spcPct val="0"/>
                      </a:spcBef>
                      <a:buClrTx/>
                      <a:buSzTx/>
                      <a:buFontTx/>
                      <a:buNone/>
                    </a:pPr>
                    <a:r>
                      <a:rPr lang="ja-JP" altLang="en-US" sz="1600" b="1" dirty="0" smtClean="0">
                        <a:latin typeface="Verdana" pitchFamily="34" charset="0"/>
                      </a:rPr>
                      <a:t>関東圏</a:t>
                    </a:r>
                    <a:endParaRPr lang="en-US" altLang="ja-JP" sz="1600" b="1" dirty="0" smtClean="0">
                      <a:latin typeface="Verdana" pitchFamily="34" charset="0"/>
                    </a:endParaRPr>
                  </a:p>
                  <a:p>
                    <a:pPr eaLnBrk="1" hangingPunct="1">
                      <a:spcBef>
                        <a:spcPct val="0"/>
                      </a:spcBef>
                      <a:buClrTx/>
                      <a:buSzTx/>
                      <a:buFontTx/>
                      <a:buNone/>
                    </a:pPr>
                    <a:r>
                      <a:rPr lang="ja-JP" altLang="en-US" sz="800" dirty="0" smtClean="0">
                        <a:latin typeface="Verdana" pitchFamily="34" charset="0"/>
                      </a:rPr>
                      <a:t>　　（１都６県）</a:t>
                    </a:r>
                    <a:endParaRPr lang="en-US" altLang="ja-JP" sz="800" dirty="0">
                      <a:latin typeface="Verdana" pitchFamily="34" charset="0"/>
                    </a:endParaRPr>
                  </a:p>
                </p:txBody>
              </p:sp>
              <p:sp>
                <p:nvSpPr>
                  <p:cNvPr id="15" name="テキスト ボックス 2"/>
                  <p:cNvSpPr txBox="1">
                    <a:spLocks noChangeArrowheads="1"/>
                  </p:cNvSpPr>
                  <p:nvPr/>
                </p:nvSpPr>
                <p:spPr bwMode="auto">
                  <a:xfrm>
                    <a:off x="6277599" y="1988582"/>
                    <a:ext cx="14404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85000"/>
                      <a:buFont typeface="Arial" charset="0"/>
                      <a:buChar char="•"/>
                      <a:defRPr kumimoji="1" sz="2400">
                        <a:solidFill>
                          <a:schemeClr val="tx1"/>
                        </a:solidFill>
                        <a:latin typeface="Arial" charset="0"/>
                        <a:ea typeface="ＭＳ Ｐゴシック" charset="-128"/>
                      </a:defRPr>
                    </a:lvl1pPr>
                    <a:lvl2pPr marL="742950" indent="-285750" eaLnBrk="0" hangingPunct="0">
                      <a:spcBef>
                        <a:spcPct val="20000"/>
                      </a:spcBef>
                      <a:buClr>
                        <a:schemeClr val="accent1"/>
                      </a:buClr>
                      <a:buSzPct val="85000"/>
                      <a:buFont typeface="Arial" charset="0"/>
                      <a:buChar char="•"/>
                      <a:defRPr kumimoji="1" sz="2000">
                        <a:solidFill>
                          <a:schemeClr val="tx1"/>
                        </a:solidFill>
                        <a:latin typeface="Arial" charset="0"/>
                        <a:ea typeface="ＭＳ Ｐゴシック" charset="-128"/>
                      </a:defRPr>
                    </a:lvl2pPr>
                    <a:lvl3pPr marL="1143000" indent="-228600" eaLnBrk="0" hangingPunct="0">
                      <a:spcBef>
                        <a:spcPct val="20000"/>
                      </a:spcBef>
                      <a:buClr>
                        <a:schemeClr val="accent1"/>
                      </a:buClr>
                      <a:buSzPct val="90000"/>
                      <a:buFont typeface="Arial" charset="0"/>
                      <a:buChar char="•"/>
                      <a:defRPr kumimoji="1">
                        <a:solidFill>
                          <a:schemeClr val="tx1"/>
                        </a:solidFill>
                        <a:latin typeface="Arial" charset="0"/>
                        <a:ea typeface="ＭＳ Ｐゴシック" charset="-128"/>
                      </a:defRPr>
                    </a:lvl3pPr>
                    <a:lvl4pPr marL="1600200" indent="-228600" eaLnBrk="0" hangingPunct="0">
                      <a:spcBef>
                        <a:spcPct val="20000"/>
                      </a:spcBef>
                      <a:buClr>
                        <a:schemeClr val="accent1"/>
                      </a:buClr>
                      <a:buFont typeface="Arial" charset="0"/>
                      <a:buChar char="•"/>
                      <a:defRPr kumimoji="1" sz="1600">
                        <a:solidFill>
                          <a:schemeClr val="tx1"/>
                        </a:solidFill>
                        <a:latin typeface="Arial" charset="0"/>
                        <a:ea typeface="ＭＳ Ｐゴシック" charset="-128"/>
                      </a:defRPr>
                    </a:lvl4pPr>
                    <a:lvl5pPr marL="2057400" indent="-228600" eaLnBrk="0" hangingPunct="0">
                      <a:spcBef>
                        <a:spcPct val="20000"/>
                      </a:spcBef>
                      <a:buClr>
                        <a:schemeClr val="accent1"/>
                      </a:buClr>
                      <a:buSzPct val="100000"/>
                      <a:buFont typeface="Arial" charset="0"/>
                      <a:buChar char="•"/>
                      <a:defRPr kumimoji="1" sz="14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accent1"/>
                      </a:buClr>
                      <a:buSzPct val="100000"/>
                      <a:buFont typeface="Arial" charset="0"/>
                      <a:buChar char="•"/>
                      <a:defRPr kumimoji="1" sz="14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accent1"/>
                      </a:buClr>
                      <a:buSzPct val="100000"/>
                      <a:buFont typeface="Arial" charset="0"/>
                      <a:buChar char="•"/>
                      <a:defRPr kumimoji="1" sz="14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accent1"/>
                      </a:buClr>
                      <a:buSzPct val="100000"/>
                      <a:buFont typeface="Arial" charset="0"/>
                      <a:buChar char="•"/>
                      <a:defRPr kumimoji="1" sz="14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accent1"/>
                      </a:buClr>
                      <a:buSzPct val="100000"/>
                      <a:buFont typeface="Arial" charset="0"/>
                      <a:buChar char="•"/>
                      <a:defRPr kumimoji="1" sz="1400">
                        <a:solidFill>
                          <a:schemeClr val="tx1"/>
                        </a:solidFill>
                        <a:latin typeface="Arial" charset="0"/>
                        <a:ea typeface="ＭＳ Ｐゴシック" charset="-128"/>
                      </a:defRPr>
                    </a:lvl9pPr>
                  </a:lstStyle>
                  <a:p>
                    <a:pPr eaLnBrk="1" hangingPunct="1">
                      <a:spcBef>
                        <a:spcPct val="0"/>
                      </a:spcBef>
                      <a:buClrTx/>
                      <a:buSzTx/>
                      <a:buFontTx/>
                      <a:buNone/>
                    </a:pPr>
                    <a:r>
                      <a:rPr lang="ja-JP" altLang="en-US" sz="1600" b="1" dirty="0" smtClean="0">
                        <a:latin typeface="Verdana" pitchFamily="34" charset="0"/>
                      </a:rPr>
                      <a:t>北陸</a:t>
                    </a:r>
                    <a:r>
                      <a:rPr lang="ja-JP" altLang="en-US" sz="1600" b="1" dirty="0">
                        <a:latin typeface="Verdana" pitchFamily="34" charset="0"/>
                      </a:rPr>
                      <a:t>３県</a:t>
                    </a:r>
                    <a:endParaRPr lang="en-US" altLang="ja-JP" sz="1600" b="1" dirty="0">
                      <a:latin typeface="Verdana" pitchFamily="34" charset="0"/>
                    </a:endParaRPr>
                  </a:p>
                  <a:p>
                    <a:pPr eaLnBrk="1" hangingPunct="1">
                      <a:spcBef>
                        <a:spcPct val="0"/>
                      </a:spcBef>
                      <a:buClrTx/>
                      <a:buSzTx/>
                      <a:buFontTx/>
                      <a:buNone/>
                    </a:pPr>
                    <a:r>
                      <a:rPr lang="ja-JP" altLang="en-US" sz="800" dirty="0">
                        <a:latin typeface="Verdana" pitchFamily="34" charset="0"/>
                      </a:rPr>
                      <a:t>（富山、石川、福井）</a:t>
                    </a:r>
                    <a:endParaRPr lang="en-US" altLang="ja-JP" sz="800" dirty="0">
                      <a:latin typeface="Verdana" pitchFamily="34" charset="0"/>
                    </a:endParaRPr>
                  </a:p>
                </p:txBody>
              </p:sp>
              <p:sp>
                <p:nvSpPr>
                  <p:cNvPr id="16" name="テキスト ボックス 2"/>
                  <p:cNvSpPr txBox="1">
                    <a:spLocks noChangeArrowheads="1"/>
                  </p:cNvSpPr>
                  <p:nvPr/>
                </p:nvSpPr>
                <p:spPr bwMode="auto">
                  <a:xfrm>
                    <a:off x="5007012" y="2703603"/>
                    <a:ext cx="8497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85000"/>
                      <a:buFont typeface="Arial" charset="0"/>
                      <a:buChar char="•"/>
                      <a:defRPr kumimoji="1" sz="2400">
                        <a:solidFill>
                          <a:schemeClr val="tx1"/>
                        </a:solidFill>
                        <a:latin typeface="Arial" charset="0"/>
                        <a:ea typeface="ＭＳ Ｐゴシック" charset="-128"/>
                      </a:defRPr>
                    </a:lvl1pPr>
                    <a:lvl2pPr marL="742950" indent="-285750" eaLnBrk="0" hangingPunct="0">
                      <a:spcBef>
                        <a:spcPct val="20000"/>
                      </a:spcBef>
                      <a:buClr>
                        <a:schemeClr val="accent1"/>
                      </a:buClr>
                      <a:buSzPct val="85000"/>
                      <a:buFont typeface="Arial" charset="0"/>
                      <a:buChar char="•"/>
                      <a:defRPr kumimoji="1" sz="2000">
                        <a:solidFill>
                          <a:schemeClr val="tx1"/>
                        </a:solidFill>
                        <a:latin typeface="Arial" charset="0"/>
                        <a:ea typeface="ＭＳ Ｐゴシック" charset="-128"/>
                      </a:defRPr>
                    </a:lvl2pPr>
                    <a:lvl3pPr marL="1143000" indent="-228600" eaLnBrk="0" hangingPunct="0">
                      <a:spcBef>
                        <a:spcPct val="20000"/>
                      </a:spcBef>
                      <a:buClr>
                        <a:schemeClr val="accent1"/>
                      </a:buClr>
                      <a:buSzPct val="90000"/>
                      <a:buFont typeface="Arial" charset="0"/>
                      <a:buChar char="•"/>
                      <a:defRPr kumimoji="1">
                        <a:solidFill>
                          <a:schemeClr val="tx1"/>
                        </a:solidFill>
                        <a:latin typeface="Arial" charset="0"/>
                        <a:ea typeface="ＭＳ Ｐゴシック" charset="-128"/>
                      </a:defRPr>
                    </a:lvl3pPr>
                    <a:lvl4pPr marL="1600200" indent="-228600" eaLnBrk="0" hangingPunct="0">
                      <a:spcBef>
                        <a:spcPct val="20000"/>
                      </a:spcBef>
                      <a:buClr>
                        <a:schemeClr val="accent1"/>
                      </a:buClr>
                      <a:buFont typeface="Arial" charset="0"/>
                      <a:buChar char="•"/>
                      <a:defRPr kumimoji="1" sz="1600">
                        <a:solidFill>
                          <a:schemeClr val="tx1"/>
                        </a:solidFill>
                        <a:latin typeface="Arial" charset="0"/>
                        <a:ea typeface="ＭＳ Ｐゴシック" charset="-128"/>
                      </a:defRPr>
                    </a:lvl4pPr>
                    <a:lvl5pPr marL="2057400" indent="-228600" eaLnBrk="0" hangingPunct="0">
                      <a:spcBef>
                        <a:spcPct val="20000"/>
                      </a:spcBef>
                      <a:buClr>
                        <a:schemeClr val="accent1"/>
                      </a:buClr>
                      <a:buSzPct val="100000"/>
                      <a:buFont typeface="Arial" charset="0"/>
                      <a:buChar char="•"/>
                      <a:defRPr kumimoji="1" sz="14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accent1"/>
                      </a:buClr>
                      <a:buSzPct val="100000"/>
                      <a:buFont typeface="Arial" charset="0"/>
                      <a:buChar char="•"/>
                      <a:defRPr kumimoji="1" sz="14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accent1"/>
                      </a:buClr>
                      <a:buSzPct val="100000"/>
                      <a:buFont typeface="Arial" charset="0"/>
                      <a:buChar char="•"/>
                      <a:defRPr kumimoji="1" sz="14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accent1"/>
                      </a:buClr>
                      <a:buSzPct val="100000"/>
                      <a:buFont typeface="Arial" charset="0"/>
                      <a:buChar char="•"/>
                      <a:defRPr kumimoji="1" sz="14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accent1"/>
                      </a:buClr>
                      <a:buSzPct val="100000"/>
                      <a:buFont typeface="Arial" charset="0"/>
                      <a:buChar char="•"/>
                      <a:defRPr kumimoji="1" sz="1400">
                        <a:solidFill>
                          <a:schemeClr val="tx1"/>
                        </a:solidFill>
                        <a:latin typeface="Arial" charset="0"/>
                        <a:ea typeface="ＭＳ Ｐゴシック" charset="-128"/>
                      </a:defRPr>
                    </a:lvl9pPr>
                  </a:lstStyle>
                  <a:p>
                    <a:pPr eaLnBrk="1" hangingPunct="1">
                      <a:spcBef>
                        <a:spcPct val="0"/>
                      </a:spcBef>
                      <a:buClrTx/>
                      <a:buSzTx/>
                      <a:buFontTx/>
                      <a:buNone/>
                    </a:pPr>
                    <a:r>
                      <a:rPr lang="ja-JP" altLang="en-US" sz="1600" b="1" dirty="0" smtClean="0">
                        <a:latin typeface="Verdana" pitchFamily="34" charset="0"/>
                      </a:rPr>
                      <a:t>関西圏</a:t>
                    </a:r>
                    <a:endParaRPr lang="en-US" altLang="ja-JP" sz="1600" b="1" dirty="0" smtClean="0">
                      <a:latin typeface="Verdana" pitchFamily="34" charset="0"/>
                    </a:endParaRPr>
                  </a:p>
                  <a:p>
                    <a:pPr eaLnBrk="1" hangingPunct="1">
                      <a:spcBef>
                        <a:spcPct val="0"/>
                      </a:spcBef>
                      <a:buClrTx/>
                      <a:buSzTx/>
                      <a:buFontTx/>
                      <a:buNone/>
                    </a:pPr>
                    <a:r>
                      <a:rPr lang="ja-JP" altLang="en-US" sz="800" dirty="0" smtClean="0">
                        <a:latin typeface="Verdana" pitchFamily="34" charset="0"/>
                      </a:rPr>
                      <a:t>　　（２府４県）</a:t>
                    </a:r>
                    <a:endParaRPr lang="en-US" altLang="ja-JP" sz="800" dirty="0">
                      <a:latin typeface="Verdana" pitchFamily="34" charset="0"/>
                    </a:endParaRPr>
                  </a:p>
                </p:txBody>
              </p:sp>
              <p:sp>
                <p:nvSpPr>
                  <p:cNvPr id="17" name="左右矢印 16"/>
                  <p:cNvSpPr/>
                  <p:nvPr/>
                </p:nvSpPr>
                <p:spPr>
                  <a:xfrm rot="19294226">
                    <a:off x="5836164" y="2416748"/>
                    <a:ext cx="573196" cy="318695"/>
                  </a:xfrm>
                  <a:prstGeom prst="leftRightArrow">
                    <a:avLst>
                      <a:gd name="adj1" fmla="val 72860"/>
                      <a:gd name="adj2" fmla="val 50000"/>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左右矢印 18"/>
                  <p:cNvSpPr/>
                  <p:nvPr/>
                </p:nvSpPr>
                <p:spPr>
                  <a:xfrm rot="2173021">
                    <a:off x="7221455" y="2448641"/>
                    <a:ext cx="425497" cy="124188"/>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4871210" y="2685867"/>
                    <a:ext cx="1143905" cy="4725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7416106" y="2629163"/>
                    <a:ext cx="1156289" cy="4650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7533947" y="2274050"/>
                    <a:ext cx="1489462" cy="307777"/>
                  </a:xfrm>
                  <a:prstGeom prst="rect">
                    <a:avLst/>
                  </a:prstGeom>
                  <a:noFill/>
                </p:spPr>
                <p:txBody>
                  <a:bodyPr wrap="square" rtlCol="0">
                    <a:spAutoFit/>
                  </a:bodyPr>
                  <a:lstStyle/>
                  <a:p>
                    <a:r>
                      <a:rPr lang="ja-JP" altLang="en-US" sz="1400" b="1" dirty="0" smtClean="0">
                        <a:latin typeface="HG丸ｺﾞｼｯｸM-PRO" panose="020F0600000000000000" pitchFamily="50" charset="-128"/>
                        <a:ea typeface="HG丸ｺﾞｼｯｸM-PRO" panose="020F0600000000000000" pitchFamily="50" charset="-128"/>
                      </a:rPr>
                      <a:t>３２８</a:t>
                    </a:r>
                    <a:r>
                      <a:rPr kumimoji="1" lang="ja-JP" altLang="en-US" sz="1400" b="1" dirty="0" smtClean="0">
                        <a:latin typeface="HG丸ｺﾞｼｯｸM-PRO" panose="020F0600000000000000" pitchFamily="50" charset="-128"/>
                        <a:ea typeface="HG丸ｺﾞｼｯｸM-PRO" panose="020F0600000000000000" pitchFamily="50" charset="-128"/>
                      </a:rPr>
                      <a:t>万人</a:t>
                    </a:r>
                    <a:r>
                      <a:rPr kumimoji="1" lang="en-US" altLang="ja-JP" sz="1400" b="1" dirty="0" smtClean="0">
                        <a:latin typeface="HG丸ｺﾞｼｯｸM-PRO" panose="020F0600000000000000" pitchFamily="50" charset="-128"/>
                        <a:ea typeface="HG丸ｺﾞｼｯｸM-PRO" panose="020F0600000000000000" pitchFamily="50" charset="-128"/>
                      </a:rPr>
                      <a:t>/</a:t>
                    </a:r>
                    <a:r>
                      <a:rPr kumimoji="1" lang="ja-JP" altLang="en-US" sz="1400" b="1" dirty="0" smtClean="0">
                        <a:latin typeface="HG丸ｺﾞｼｯｸM-PRO" panose="020F0600000000000000" pitchFamily="50" charset="-128"/>
                        <a:ea typeface="HG丸ｺﾞｼｯｸM-PRO" panose="020F0600000000000000" pitchFamily="50" charset="-128"/>
                      </a:rPr>
                      <a:t>年</a:t>
                    </a:r>
                    <a:endParaRPr kumimoji="1" lang="ja-JP" altLang="en-US" sz="1400" b="1" dirty="0">
                      <a:latin typeface="HG丸ｺﾞｼｯｸM-PRO" panose="020F0600000000000000" pitchFamily="50" charset="-128"/>
                      <a:ea typeface="HG丸ｺﾞｼｯｸM-PRO" panose="020F0600000000000000" pitchFamily="50" charset="-128"/>
                    </a:endParaRPr>
                  </a:p>
                </p:txBody>
              </p:sp>
              <p:sp>
                <p:nvSpPr>
                  <p:cNvPr id="25" name="円形吹き出し 24"/>
                  <p:cNvSpPr/>
                  <p:nvPr/>
                </p:nvSpPr>
                <p:spPr>
                  <a:xfrm>
                    <a:off x="4536355" y="1939047"/>
                    <a:ext cx="1473361" cy="571688"/>
                  </a:xfrm>
                  <a:prstGeom prst="wedgeEllipseCallout">
                    <a:avLst>
                      <a:gd name="adj1" fmla="val 54665"/>
                      <a:gd name="adj2" fmla="val 53935"/>
                    </a:avLst>
                  </a:prstGeom>
                  <a:solidFill>
                    <a:srgbClr val="FF0000">
                      <a:alpha val="5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6170400" y="3061118"/>
                    <a:ext cx="3120894"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年度旅客地域流動調査に基づき大阪府作成）</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4697579" y="1958798"/>
                    <a:ext cx="1270268" cy="553998"/>
                  </a:xfrm>
                  <a:prstGeom prst="rect">
                    <a:avLst/>
                  </a:prstGeom>
                  <a:noFill/>
                </p:spPr>
                <p:txBody>
                  <a:bodyPr wrap="square" rtlCol="0">
                    <a:spAutoFit/>
                  </a:bodyPr>
                  <a:lstStyle/>
                  <a:p>
                    <a:r>
                      <a:rPr lang="ja-JP" altLang="en-US" sz="800" dirty="0" smtClean="0">
                        <a:solidFill>
                          <a:schemeClr val="bg1"/>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rPr>
                      <a:t>北陸３県と関西圏の鉄道</a:t>
                    </a:r>
                    <a:endParaRPr lang="en-US" altLang="ja-JP" sz="800" dirty="0" smtClean="0">
                      <a:solidFill>
                        <a:schemeClr val="bg1"/>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solidFill>
                          <a:schemeClr val="bg1"/>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rPr>
                      <a:t>旅客流動は、関東圏の</a:t>
                    </a:r>
                    <a:endParaRPr lang="en-US" altLang="ja-JP" sz="800" dirty="0" smtClean="0">
                      <a:solidFill>
                        <a:schemeClr val="bg1"/>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u="sng" dirty="0" smtClean="0">
                        <a:solidFill>
                          <a:schemeClr val="bg1"/>
                        </a:solidFill>
                        <a:uFill>
                          <a:solidFill>
                            <a:schemeClr val="bg1"/>
                          </a:solidFill>
                        </a:uFill>
                        <a:latin typeface="HG丸ｺﾞｼｯｸM-PRO" panose="020F0600000000000000" pitchFamily="50" charset="-128"/>
                        <a:ea typeface="HG丸ｺﾞｼｯｸM-PRO" panose="020F0600000000000000" pitchFamily="50" charset="-128"/>
                      </a:rPr>
                      <a:t>  約１</a:t>
                    </a:r>
                    <a:r>
                      <a:rPr lang="en-US" altLang="ja-JP" sz="1400" b="1" u="sng" dirty="0" smtClean="0">
                        <a:solidFill>
                          <a:schemeClr val="bg1"/>
                        </a:solidFill>
                        <a:uFill>
                          <a:solidFill>
                            <a:schemeClr val="bg1"/>
                          </a:solidFill>
                        </a:uFill>
                        <a:latin typeface="HG丸ｺﾞｼｯｸM-PRO" panose="020F0600000000000000" pitchFamily="50" charset="-128"/>
                        <a:ea typeface="HG丸ｺﾞｼｯｸM-PRO" panose="020F0600000000000000" pitchFamily="50" charset="-128"/>
                      </a:rPr>
                      <a:t>.</a:t>
                    </a:r>
                    <a:r>
                      <a:rPr lang="ja-JP" altLang="en-US" sz="1400" b="1" u="sng" dirty="0" smtClean="0">
                        <a:solidFill>
                          <a:schemeClr val="bg1"/>
                        </a:solidFill>
                        <a:uFill>
                          <a:solidFill>
                            <a:schemeClr val="bg1"/>
                          </a:solidFill>
                        </a:uFill>
                        <a:latin typeface="HG丸ｺﾞｼｯｸM-PRO" panose="020F0600000000000000" pitchFamily="50" charset="-128"/>
                        <a:ea typeface="HG丸ｺﾞｼｯｸM-PRO" panose="020F0600000000000000" pitchFamily="50" charset="-128"/>
                      </a:rPr>
                      <a:t>９倍</a:t>
                    </a:r>
                    <a:endParaRPr kumimoji="1" lang="ja-JP" altLang="en-US" sz="1400" b="1" u="sng" dirty="0">
                      <a:solidFill>
                        <a:schemeClr val="bg1"/>
                      </a:solidFill>
                      <a:uFill>
                        <a:solidFill>
                          <a:schemeClr val="bg1"/>
                        </a:solidFill>
                      </a:uFill>
                      <a:latin typeface="HG丸ｺﾞｼｯｸM-PRO" panose="020F0600000000000000" pitchFamily="50" charset="-128"/>
                      <a:ea typeface="HG丸ｺﾞｼｯｸM-PRO" panose="020F0600000000000000" pitchFamily="50" charset="-128"/>
                    </a:endParaRPr>
                  </a:p>
                </p:txBody>
              </p:sp>
            </p:grpSp>
            <p:sp>
              <p:nvSpPr>
                <p:cNvPr id="21" name="円/楕円 20"/>
                <p:cNvSpPr/>
                <p:nvPr/>
              </p:nvSpPr>
              <p:spPr>
                <a:xfrm>
                  <a:off x="6210629" y="1958246"/>
                  <a:ext cx="1083583" cy="50116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テキスト ボックス 22"/>
              <p:cNvSpPr txBox="1"/>
              <p:nvPr/>
            </p:nvSpPr>
            <p:spPr>
              <a:xfrm>
                <a:off x="6776062" y="1821062"/>
                <a:ext cx="1358124" cy="307777"/>
              </a:xfrm>
              <a:prstGeom prst="rect">
                <a:avLst/>
              </a:prstGeom>
              <a:noFill/>
            </p:spPr>
            <p:txBody>
              <a:bodyPr wrap="square" rtlCol="0">
                <a:spAutoFit/>
              </a:bodyPr>
              <a:lstStyle/>
              <a:p>
                <a:r>
                  <a:rPr kumimoji="1" lang="ja-JP" altLang="en-US" sz="1400" b="1" dirty="0" smtClean="0">
                    <a:latin typeface="HG丸ｺﾞｼｯｸM-PRO" panose="020F0600000000000000" pitchFamily="50" charset="-128"/>
                    <a:ea typeface="HG丸ｺﾞｼｯｸM-PRO" panose="020F0600000000000000" pitchFamily="50" charset="-128"/>
                  </a:rPr>
                  <a:t>６１３万人</a:t>
                </a:r>
                <a:r>
                  <a:rPr kumimoji="1" lang="en-US" altLang="ja-JP" sz="1400" b="1" dirty="0" smtClean="0">
                    <a:latin typeface="HG丸ｺﾞｼｯｸM-PRO" panose="020F0600000000000000" pitchFamily="50" charset="-128"/>
                    <a:ea typeface="HG丸ｺﾞｼｯｸM-PRO" panose="020F0600000000000000" pitchFamily="50" charset="-128"/>
                  </a:rPr>
                  <a:t>/</a:t>
                </a:r>
                <a:r>
                  <a:rPr kumimoji="1" lang="ja-JP" altLang="en-US" sz="1400" b="1" dirty="0" smtClean="0">
                    <a:latin typeface="HG丸ｺﾞｼｯｸM-PRO" panose="020F0600000000000000" pitchFamily="50" charset="-128"/>
                    <a:ea typeface="HG丸ｺﾞｼｯｸM-PRO" panose="020F0600000000000000" pitchFamily="50" charset="-128"/>
                  </a:rPr>
                  <a:t>年</a:t>
                </a:r>
                <a:endParaRPr kumimoji="1" lang="en-US" altLang="ja-JP" sz="1400" b="1" dirty="0" smtClean="0">
                  <a:latin typeface="HG丸ｺﾞｼｯｸM-PRO" panose="020F0600000000000000" pitchFamily="50" charset="-128"/>
                  <a:ea typeface="HG丸ｺﾞｼｯｸM-PRO" panose="020F0600000000000000" pitchFamily="50" charset="-128"/>
                </a:endParaRPr>
              </a:p>
            </p:txBody>
          </p:sp>
        </p:grpSp>
        <p:sp>
          <p:nvSpPr>
            <p:cNvPr id="53" name="Rectangle 5"/>
            <p:cNvSpPr>
              <a:spLocks noChangeArrowheads="1"/>
            </p:cNvSpPr>
            <p:nvPr/>
          </p:nvSpPr>
          <p:spPr bwMode="auto">
            <a:xfrm>
              <a:off x="6712673" y="981657"/>
              <a:ext cx="4472620" cy="244756"/>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wrap="none" lIns="0" rIns="0" anchor="ctr"/>
            <a:lstStyle/>
            <a:p>
              <a:pPr algn="ctr" fontAlgn="base">
                <a:spcBef>
                  <a:spcPct val="0"/>
                </a:spcBef>
                <a:spcAft>
                  <a:spcPct val="0"/>
                </a:spcAft>
                <a:defRPr/>
              </a:pPr>
              <a:r>
                <a:rPr kumimoji="0" lang="ja-JP" altLang="en-US" sz="1600" b="1" kern="0" dirty="0">
                  <a:solidFill>
                    <a:sysClr val="window" lastClr="FFFF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北陸３県と</a:t>
              </a:r>
              <a:r>
                <a:rPr kumimoji="0" lang="ja-JP" altLang="en-US" sz="1600" b="1" kern="0" dirty="0" smtClean="0">
                  <a:solidFill>
                    <a:sysClr val="window" lastClr="FFFF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関西圏の結びつきは太い</a:t>
              </a:r>
              <a:endParaRPr kumimoji="0" lang="ja-JP" altLang="en-US" sz="1600" b="1" kern="0" dirty="0">
                <a:solidFill>
                  <a:sysClr val="window" lastClr="FFFF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60" name="グループ化 59"/>
          <p:cNvGrpSpPr/>
          <p:nvPr/>
        </p:nvGrpSpPr>
        <p:grpSpPr>
          <a:xfrm>
            <a:off x="4405544" y="4615275"/>
            <a:ext cx="4498620" cy="1965607"/>
            <a:chOff x="4486489" y="4342157"/>
            <a:chExt cx="4498620" cy="1965607"/>
          </a:xfrm>
        </p:grpSpPr>
        <p:sp>
          <p:nvSpPr>
            <p:cNvPr id="54" name="Rectangle 5"/>
            <p:cNvSpPr>
              <a:spLocks noChangeArrowheads="1"/>
            </p:cNvSpPr>
            <p:nvPr/>
          </p:nvSpPr>
          <p:spPr bwMode="auto">
            <a:xfrm>
              <a:off x="4486489" y="4342157"/>
              <a:ext cx="4498620" cy="244756"/>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wrap="none" lIns="0" rIns="0" anchor="ctr"/>
            <a:lstStyle/>
            <a:p>
              <a:pPr algn="ctr" fontAlgn="base">
                <a:spcBef>
                  <a:spcPct val="0"/>
                </a:spcBef>
                <a:spcAft>
                  <a:spcPct val="0"/>
                </a:spcAft>
                <a:defRPr/>
              </a:pPr>
              <a:r>
                <a:rPr kumimoji="0" lang="ja-JP" altLang="en-US" sz="1600" b="1" kern="0" dirty="0" smtClean="0">
                  <a:solidFill>
                    <a:sysClr val="window" lastClr="FFFF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全線開業で北陸はさらに身近に</a:t>
              </a:r>
              <a:endParaRPr kumimoji="0" lang="ja-JP" altLang="en-US" sz="1600" b="1" kern="0" dirty="0">
                <a:solidFill>
                  <a:sysClr val="window" lastClr="FFFF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1" name="グループ化 30"/>
            <p:cNvGrpSpPr/>
            <p:nvPr/>
          </p:nvGrpSpPr>
          <p:grpSpPr>
            <a:xfrm>
              <a:off x="4491423" y="4604005"/>
              <a:ext cx="4356071" cy="1703759"/>
              <a:chOff x="4491423" y="4604005"/>
              <a:chExt cx="4356071" cy="1703759"/>
            </a:xfrm>
          </p:grpSpPr>
          <p:sp>
            <p:nvSpPr>
              <p:cNvPr id="55" name="爆発 1 54"/>
              <p:cNvSpPr/>
              <p:nvPr/>
            </p:nvSpPr>
            <p:spPr>
              <a:xfrm>
                <a:off x="4511177" y="5480012"/>
                <a:ext cx="1246293" cy="312831"/>
              </a:xfrm>
              <a:prstGeom prst="irregularSeal1">
                <a:avLst/>
              </a:prstGeom>
              <a:solidFill>
                <a:srgbClr val="FF0000">
                  <a:alpha val="5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p:cNvGrpSpPr/>
              <p:nvPr/>
            </p:nvGrpSpPr>
            <p:grpSpPr>
              <a:xfrm>
                <a:off x="4491423" y="4604005"/>
                <a:ext cx="4356071" cy="1703759"/>
                <a:chOff x="4469384" y="3451385"/>
                <a:chExt cx="4356071" cy="1703759"/>
              </a:xfrm>
            </p:grpSpPr>
            <p:graphicFrame>
              <p:nvGraphicFramePr>
                <p:cNvPr id="9" name="グラフ 8"/>
                <p:cNvGraphicFramePr>
                  <a:graphicFrameLocks/>
                </p:cNvGraphicFramePr>
                <p:nvPr>
                  <p:extLst>
                    <p:ext uri="{D42A27DB-BD31-4B8C-83A1-F6EECF244321}">
                      <p14:modId xmlns:p14="http://schemas.microsoft.com/office/powerpoint/2010/main" val="2331537792"/>
                    </p:ext>
                  </p:extLst>
                </p:nvPr>
              </p:nvGraphicFramePr>
              <p:xfrm>
                <a:off x="4469384" y="3451385"/>
                <a:ext cx="4286141" cy="1668845"/>
              </p:xfrm>
              <a:graphic>
                <a:graphicData uri="http://schemas.openxmlformats.org/drawingml/2006/chart">
                  <c:chart xmlns:c="http://schemas.openxmlformats.org/drawingml/2006/chart" xmlns:r="http://schemas.openxmlformats.org/officeDocument/2006/relationships" r:id="rId3"/>
                </a:graphicData>
              </a:graphic>
            </p:graphicFrame>
            <p:sp>
              <p:nvSpPr>
                <p:cNvPr id="28" name="テキスト ボックス 27"/>
                <p:cNvSpPr txBox="1"/>
                <p:nvPr/>
              </p:nvSpPr>
              <p:spPr>
                <a:xfrm>
                  <a:off x="5933806" y="4924312"/>
                  <a:ext cx="2891649" cy="230832"/>
                </a:xfrm>
                <a:prstGeom prst="rect">
                  <a:avLst/>
                </a:prstGeom>
                <a:noFill/>
              </p:spPr>
              <p:txBody>
                <a:bodyPr wrap="square" lIns="0" rIns="0"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（北陸新幹線建設促進同盟会データに基づき大阪府作成）</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7028354" y="3632900"/>
                  <a:ext cx="827715" cy="20461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nchorCtr="0"/>
                <a:lstStyle/>
                <a:p>
                  <a:r>
                    <a:rPr kumimoji="1" lang="ja-JP" altLang="en-US"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a:t>
                  </a:r>
                  <a:r>
                    <a:rPr kumimoji="1"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r>
                    <a:rPr kumimoji="1" lang="ja-JP" altLang="en-US"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kumimoji="1"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p:cNvSpPr/>
                <p:nvPr/>
              </p:nvSpPr>
              <p:spPr>
                <a:xfrm>
                  <a:off x="6785825" y="4091797"/>
                  <a:ext cx="834711" cy="10634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kumimoji="1" lang="ja-JP" altLang="en-US"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a:t>
                  </a:r>
                  <a:r>
                    <a:rPr kumimoji="1"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kumimoji="1"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右矢印 38"/>
                <p:cNvSpPr/>
                <p:nvPr/>
              </p:nvSpPr>
              <p:spPr>
                <a:xfrm rot="2014042">
                  <a:off x="5766349" y="4409352"/>
                  <a:ext cx="371266" cy="248022"/>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右矢印 39"/>
                <p:cNvSpPr/>
                <p:nvPr/>
              </p:nvSpPr>
              <p:spPr>
                <a:xfrm rot="8790119">
                  <a:off x="7563307" y="4006216"/>
                  <a:ext cx="371266" cy="253316"/>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7856068" y="4053939"/>
                  <a:ext cx="893009" cy="18206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900" b="1" u="sng" spc="-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１時間</a:t>
                  </a:r>
                  <a:r>
                    <a:rPr lang="en-US" altLang="ja-JP" sz="900" b="1" u="sng" spc="-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900" b="1" u="sng" spc="-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分短縮</a:t>
                  </a:r>
                  <a:endParaRPr lang="ja-JP" sz="900" b="1" u="sng" spc="-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p:cNvSpPr/>
                <p:nvPr/>
              </p:nvSpPr>
              <p:spPr>
                <a:xfrm>
                  <a:off x="6796597" y="4762814"/>
                  <a:ext cx="834711" cy="10634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kumimoji="1" lang="ja-JP" altLang="en-US"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a:t>
                  </a:r>
                  <a:r>
                    <a:rPr kumimoji="1"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kumimoji="1"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p:cNvSpPr/>
                <p:nvPr/>
              </p:nvSpPr>
              <p:spPr>
                <a:xfrm>
                  <a:off x="5614563" y="3630371"/>
                  <a:ext cx="827715" cy="20461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nchorCtr="0"/>
                <a:lstStyle/>
                <a:p>
                  <a:r>
                    <a:rPr kumimoji="1" lang="ja-JP" altLang="en-US"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a:t>
                  </a:r>
                  <a:r>
                    <a:rPr kumimoji="1"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kumimoji="1"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p:cNvSpPr/>
                <p:nvPr/>
              </p:nvSpPr>
              <p:spPr>
                <a:xfrm>
                  <a:off x="5627827" y="4031387"/>
                  <a:ext cx="827715" cy="20461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nchorCtr="0"/>
                <a:lstStyle/>
                <a:p>
                  <a:r>
                    <a:rPr kumimoji="1" lang="ja-JP" altLang="en-US"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a:t>
                  </a:r>
                  <a:r>
                    <a:rPr kumimoji="1"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kumimoji="1"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5701972" y="4724933"/>
                  <a:ext cx="827715" cy="20461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nchorCtr="0"/>
                <a:lstStyle/>
                <a:p>
                  <a:r>
                    <a:rPr kumimoji="1" lang="ja-JP" altLang="en-US"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a:t>
                  </a:r>
                  <a:r>
                    <a:rPr kumimoji="1"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kumimoji="1"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正方形/長方形 55"/>
                <p:cNvSpPr/>
                <p:nvPr/>
              </p:nvSpPr>
              <p:spPr>
                <a:xfrm>
                  <a:off x="4598751" y="4393671"/>
                  <a:ext cx="938108" cy="15248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lang="ja-JP" altLang="en-US" sz="900" b="1" spc="-100" dirty="0" smtClean="0">
                      <a:ln w="3175">
                        <a:noFill/>
                      </a:ln>
                      <a:solidFill>
                        <a:schemeClr val="bg1"/>
                      </a:solidFill>
                      <a:latin typeface="Meiryo UI" panose="020B0604030504040204" pitchFamily="50" charset="-128"/>
                      <a:ea typeface="Meiryo UI" panose="020B0604030504040204" pitchFamily="50" charset="-128"/>
                      <a:cs typeface="Meiryo UI" panose="020B0604030504040204" pitchFamily="50" charset="-128"/>
                    </a:rPr>
                    <a:t>１時間</a:t>
                  </a:r>
                  <a:r>
                    <a:rPr lang="en-US" altLang="ja-JP" sz="900" b="1" spc="-100" dirty="0">
                      <a:ln w="3175">
                        <a:noFill/>
                      </a:ln>
                      <a:solidFill>
                        <a:schemeClr val="bg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900" b="1" spc="-100" dirty="0" smtClean="0">
                      <a:ln w="3175">
                        <a:noFill/>
                      </a:ln>
                      <a:solidFill>
                        <a:schemeClr val="bg1"/>
                      </a:solidFill>
                      <a:latin typeface="Meiryo UI" panose="020B0604030504040204" pitchFamily="50" charset="-128"/>
                      <a:ea typeface="Meiryo UI" panose="020B0604030504040204" pitchFamily="50" charset="-128"/>
                      <a:cs typeface="Meiryo UI" panose="020B0604030504040204" pitchFamily="50" charset="-128"/>
                    </a:rPr>
                    <a:t>分短縮</a:t>
                  </a:r>
                  <a:endParaRPr lang="ja-JP" sz="900" b="1" spc="-100" dirty="0">
                    <a:ln w="3175">
                      <a:noFill/>
                    </a:ln>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正方形/長方形 56"/>
                <p:cNvSpPr/>
                <p:nvPr/>
              </p:nvSpPr>
              <p:spPr>
                <a:xfrm>
                  <a:off x="4672476" y="3499354"/>
                  <a:ext cx="601218" cy="155455"/>
                </a:xfrm>
                <a:prstGeom prst="rect">
                  <a:avLst/>
                </a:prstGeom>
                <a:solidFill>
                  <a:schemeClr val="bg1"/>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正方形/長方形 57"/>
                <p:cNvSpPr/>
                <p:nvPr/>
              </p:nvSpPr>
              <p:spPr>
                <a:xfrm>
                  <a:off x="7995546" y="3499352"/>
                  <a:ext cx="602934" cy="145996"/>
                </a:xfrm>
                <a:prstGeom prst="rect">
                  <a:avLst/>
                </a:prstGeom>
                <a:solidFill>
                  <a:schemeClr val="bg1"/>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 京</a:t>
                  </a:r>
                </a:p>
              </p:txBody>
            </p:sp>
          </p:grpSp>
        </p:grpSp>
      </p:grpSp>
      <p:grpSp>
        <p:nvGrpSpPr>
          <p:cNvPr id="2" name="グループ化 1"/>
          <p:cNvGrpSpPr/>
          <p:nvPr/>
        </p:nvGrpSpPr>
        <p:grpSpPr>
          <a:xfrm>
            <a:off x="233207" y="2712056"/>
            <a:ext cx="3973033" cy="3628799"/>
            <a:chOff x="421468" y="1246716"/>
            <a:chExt cx="3973033" cy="3628799"/>
          </a:xfrm>
        </p:grpSpPr>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430" y="1760859"/>
              <a:ext cx="3942493" cy="2944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テキスト ボックス 34"/>
            <p:cNvSpPr txBox="1"/>
            <p:nvPr/>
          </p:nvSpPr>
          <p:spPr>
            <a:xfrm>
              <a:off x="972086" y="4613905"/>
              <a:ext cx="602122" cy="261610"/>
            </a:xfrm>
            <a:prstGeom prst="rect">
              <a:avLst/>
            </a:prstGeom>
            <a:solidFill>
              <a:schemeClr val="bg1"/>
            </a:solidFill>
            <a:ln>
              <a:solidFill>
                <a:schemeClr val="accent1">
                  <a:shade val="50000"/>
                </a:schemeClr>
              </a:solidFill>
            </a:ln>
          </p:spPr>
          <p:txBody>
            <a:bodyPr wrap="square" rtlCol="0">
              <a:spAutoFit/>
            </a:bodyPr>
            <a:lstStyle/>
            <a:p>
              <a:r>
                <a:rPr kumimoji="1" lang="ja-JP" altLang="en-US" sz="1100" b="1" dirty="0" smtClean="0"/>
                <a:t>新大阪</a:t>
              </a:r>
              <a:endParaRPr kumimoji="1" lang="ja-JP" altLang="en-US" sz="1100" b="1" dirty="0"/>
            </a:p>
          </p:txBody>
        </p:sp>
        <p:sp>
          <p:nvSpPr>
            <p:cNvPr id="47" name="正方形/長方形 46"/>
            <p:cNvSpPr/>
            <p:nvPr/>
          </p:nvSpPr>
          <p:spPr>
            <a:xfrm>
              <a:off x="670882" y="3258255"/>
              <a:ext cx="619358" cy="390569"/>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altLang="en-US" sz="1100" b="1" kern="100" dirty="0" smtClean="0">
                  <a:solidFill>
                    <a:srgbClr val="FFFF00"/>
                  </a:solidFill>
                  <a:effectLst/>
                  <a:latin typeface="Meiryo UI" panose="020B0604030504040204" pitchFamily="50" charset="-128"/>
                  <a:ea typeface="Meiryo UI" panose="020B0604030504040204" pitchFamily="50" charset="-128"/>
                  <a:cs typeface="Meiryo UI" panose="020B0604030504040204" pitchFamily="50" charset="-128"/>
                </a:rPr>
                <a:t>ルート</a:t>
              </a:r>
              <a:endParaRPr lang="en-US" altLang="ja-JP" sz="1100" b="1" kern="100" dirty="0" smtClean="0">
                <a:solidFill>
                  <a:srgbClr val="FFFF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100" b="1" kern="100" dirty="0" smtClean="0">
                  <a:solidFill>
                    <a:srgbClr val="FFFF00"/>
                  </a:solidFill>
                  <a:effectLst/>
                  <a:latin typeface="Meiryo UI" panose="020B0604030504040204" pitchFamily="50" charset="-128"/>
                  <a:ea typeface="Meiryo UI" panose="020B0604030504040204" pitchFamily="50" charset="-128"/>
                  <a:cs typeface="Meiryo UI" panose="020B0604030504040204" pitchFamily="50" charset="-128"/>
                </a:rPr>
                <a:t>未定</a:t>
              </a:r>
              <a:endParaRPr lang="ja-JP" sz="500" b="1" kern="100" dirty="0">
                <a:solidFill>
                  <a:srgbClr val="FFFF00"/>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49"/>
            <p:cNvSpPr txBox="1"/>
            <p:nvPr/>
          </p:nvSpPr>
          <p:spPr>
            <a:xfrm>
              <a:off x="4000587" y="3615207"/>
              <a:ext cx="258966" cy="430887"/>
            </a:xfrm>
            <a:prstGeom prst="rect">
              <a:avLst/>
            </a:prstGeom>
            <a:solidFill>
              <a:schemeClr val="bg1"/>
            </a:solidFill>
            <a:ln>
              <a:solidFill>
                <a:schemeClr val="accent1">
                  <a:shade val="50000"/>
                </a:schemeClr>
              </a:solidFill>
            </a:ln>
          </p:spPr>
          <p:txBody>
            <a:bodyPr wrap="square" rtlCol="0">
              <a:spAutoFit/>
            </a:bodyPr>
            <a:lstStyle/>
            <a:p>
              <a:r>
                <a:rPr lang="ja-JP" altLang="en-US" sz="1100" b="1" dirty="0" smtClean="0"/>
                <a:t>東</a:t>
              </a:r>
              <a:endParaRPr lang="en-US" altLang="ja-JP" sz="1100" b="1" dirty="0" smtClean="0"/>
            </a:p>
            <a:p>
              <a:r>
                <a:rPr lang="ja-JP" altLang="en-US" sz="1100" b="1" dirty="0" smtClean="0"/>
                <a:t>京</a:t>
              </a:r>
              <a:endParaRPr kumimoji="1" lang="ja-JP" altLang="en-US" sz="1100" b="1" dirty="0"/>
            </a:p>
          </p:txBody>
        </p:sp>
        <p:sp>
          <p:nvSpPr>
            <p:cNvPr id="52" name="Rectangle 5"/>
            <p:cNvSpPr>
              <a:spLocks noChangeArrowheads="1"/>
            </p:cNvSpPr>
            <p:nvPr/>
          </p:nvSpPr>
          <p:spPr bwMode="auto">
            <a:xfrm>
              <a:off x="421468" y="1246716"/>
              <a:ext cx="3973033" cy="25526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lIns="36000" rIns="36000" anchor="ctr"/>
            <a:lstStyle/>
            <a:p>
              <a:pPr algn="ctr" fontAlgn="base">
                <a:spcBef>
                  <a:spcPct val="0"/>
                </a:spcBef>
                <a:spcAft>
                  <a:spcPct val="0"/>
                </a:spcAft>
                <a:defRPr/>
              </a:pPr>
              <a:r>
                <a:rPr kumimoji="0" lang="ja-JP" altLang="en-US" sz="1600" b="1" kern="0" dirty="0">
                  <a:solidFill>
                    <a:sysClr val="window" lastClr="FFFF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敦賀～大阪間のルート決定が</a:t>
              </a:r>
              <a:r>
                <a:rPr kumimoji="0" lang="ja-JP" altLang="en-US" sz="1600" b="1" kern="0" dirty="0" smtClean="0">
                  <a:solidFill>
                    <a:sysClr val="window" lastClr="FFFF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急務</a:t>
              </a:r>
              <a:endParaRPr kumimoji="0" lang="ja-JP" altLang="en-US" sz="1600" b="1" kern="0" dirty="0">
                <a:solidFill>
                  <a:sysClr val="window" lastClr="FFFF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2393284" y="2996952"/>
              <a:ext cx="707592" cy="230832"/>
            </a:xfrm>
            <a:prstGeom prst="rect">
              <a:avLst/>
            </a:prstGeom>
            <a:noFill/>
          </p:spPr>
          <p:txBody>
            <a:bodyPr wrap="square" lIns="0" rIns="0" rtlCol="0">
              <a:spAutoFit/>
            </a:bodyPr>
            <a:lstStyle/>
            <a:p>
              <a:r>
                <a:rPr kumimoji="1" lang="ja-JP" altLang="en-US" sz="900" dirty="0" smtClean="0"/>
                <a:t>北陸新幹線</a:t>
              </a:r>
              <a:endParaRPr kumimoji="1" lang="ja-JP" altLang="en-US" sz="900" dirty="0"/>
            </a:p>
          </p:txBody>
        </p:sp>
      </p:grpSp>
      <p:sp>
        <p:nvSpPr>
          <p:cNvPr id="59" name="テキスト ボックス 58"/>
          <p:cNvSpPr txBox="1"/>
          <p:nvPr/>
        </p:nvSpPr>
        <p:spPr>
          <a:xfrm>
            <a:off x="241589" y="815708"/>
            <a:ext cx="8662575" cy="1569660"/>
          </a:xfrm>
          <a:prstGeom prst="rect">
            <a:avLst/>
          </a:prstGeom>
          <a:noFill/>
          <a:ln w="19050">
            <a:solidFill>
              <a:schemeClr val="tx1"/>
            </a:solidFill>
          </a:ln>
        </p:spPr>
        <p:txBody>
          <a:bodyPr wrap="squar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○北陸新幹線は日本海側と太平洋側の連携を強化し、国土の発展に寄与する重要な広域交通基盤</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○国土形成計画など国計画において、「整備新幹線の早期整備」が位置付け</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○Ｈ</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27.3</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に北陸新幹線長野～金沢間が開業し、現在、金沢～敦賀間が</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工事中。敦賀以西の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ルートに</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ついては、現在、与党ＰＴにおいて検討が進められている（関西</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広域連合では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H25.4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に米原ルート案</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が</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最も</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優位と国</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へ提案）</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正方形/長方形 60"/>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a:latin typeface="ＭＳ Ｐゴシック" pitchFamily="50" charset="-128"/>
                <a:ea typeface="Meiryo UI" pitchFamily="50" charset="-128"/>
                <a:cs typeface="Meiryo UI" pitchFamily="50" charset="-128"/>
              </a:rPr>
              <a:t>大阪の成長に向けた重点課題（プロジェクト）　</a:t>
            </a:r>
            <a:r>
              <a:rPr kumimoji="0" lang="ja-JP" altLang="en-US" sz="2000" kern="0" dirty="0" smtClean="0">
                <a:latin typeface="ＭＳ Ｐゴシック" pitchFamily="50" charset="-128"/>
                <a:ea typeface="Meiryo UI" pitchFamily="50" charset="-128"/>
                <a:cs typeface="Meiryo UI" pitchFamily="50" charset="-128"/>
              </a:rPr>
              <a:t>　＜北陸新幹線＞</a:t>
            </a:r>
            <a:endParaRPr kumimoji="0" lang="ja-JP" altLang="en-US" sz="2000" i="0" u="none" strike="noStrike" kern="0" cap="none" spc="0" normalizeH="0" baseline="0" noProof="0" dirty="0">
              <a:ln>
                <a:noFill/>
              </a:ln>
              <a:effectLst/>
              <a:uLnTx/>
              <a:uFillTx/>
              <a:latin typeface="ＭＳ Ｐゴシック" pitchFamily="50" charset="-128"/>
              <a:ea typeface="Meiryo UI" pitchFamily="50" charset="-128"/>
              <a:cs typeface="Meiryo UI" pitchFamily="50" charset="-128"/>
            </a:endParaRPr>
          </a:p>
        </p:txBody>
      </p:sp>
      <p:sp>
        <p:nvSpPr>
          <p:cNvPr id="62" name="スライド番号プレースホルダー 2"/>
          <p:cNvSpPr>
            <a:spLocks noGrp="1"/>
          </p:cNvSpPr>
          <p:nvPr>
            <p:ph type="sldNum" sz="quarter" idx="12"/>
          </p:nvPr>
        </p:nvSpPr>
        <p:spPr bwMode="auto">
          <a:xfrm>
            <a:off x="8777288" y="6602529"/>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45</a:t>
            </a:fld>
            <a:endParaRPr lang="en-US" altLang="ja-JP">
              <a:solidFill>
                <a:srgbClr val="898989"/>
              </a:solidFill>
            </a:endParaRPr>
          </a:p>
        </p:txBody>
      </p:sp>
    </p:spTree>
    <p:extLst>
      <p:ext uri="{BB962C8B-B14F-4D97-AF65-F5344CB8AC3E}">
        <p14:creationId xmlns:p14="http://schemas.microsoft.com/office/powerpoint/2010/main" val="40269434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77204" y="5733255"/>
            <a:ext cx="8249400" cy="1015663"/>
          </a:xfrm>
          <a:prstGeom prst="rect">
            <a:avLst/>
          </a:prstGeom>
          <a:noFill/>
          <a:ln>
            <a:solidFill>
              <a:schemeClr val="tx1"/>
            </a:solidFill>
          </a:ln>
        </p:spPr>
        <p:txBody>
          <a:bodyPr wrap="square" rtlCol="0">
            <a:spAutoFit/>
          </a:bodyPr>
          <a:lstStyle/>
          <a:p>
            <a:r>
              <a:rPr lang="ja-JP" altLang="en-US" sz="1600" dirty="0"/>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目　　　　　的　：</a:t>
            </a: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民間事</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業者の自由な経営と責任により、関空の国際拠点</a:t>
            </a: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空港として</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の</a:t>
            </a: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機能強化</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と</a:t>
            </a: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、債務の</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早期</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かつ確実な償還を</a:t>
            </a: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図る。</a:t>
            </a:r>
            <a:endParaRPr lang="ja-JP"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・コンセッション事業者</a:t>
            </a: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関西エアポート株式会社（ｵﾘｯｸｽ、ｳﾞｧﾝｼ・ｴｱﾎﾟｰﾄｺﾝｿｰｼｱﾑが設立した特別目的会社）</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・実　施　</a:t>
            </a: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28</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年４月～平成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72</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月（４４年間</a:t>
            </a: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サブタイトル 2"/>
          <p:cNvSpPr txBox="1">
            <a:spLocks/>
          </p:cNvSpPr>
          <p:nvPr/>
        </p:nvSpPr>
        <p:spPr>
          <a:xfrm>
            <a:off x="179512" y="634210"/>
            <a:ext cx="8857913" cy="181588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lgn="just">
              <a:defRPr/>
            </a:pPr>
            <a:r>
              <a:rPr lang="ja-JP" altLang="en-US" sz="1600" dirty="0" smtClean="0">
                <a:latin typeface="Meiryo UI" pitchFamily="50" charset="-128"/>
                <a:ea typeface="Meiryo UI" pitchFamily="50" charset="-128"/>
                <a:cs typeface="Meiryo UI" pitchFamily="50" charset="-128"/>
              </a:rPr>
              <a:t>○関空・伊丹が経営統合（</a:t>
            </a:r>
            <a:r>
              <a:rPr lang="en-US" altLang="ja-JP" sz="1600" dirty="0" smtClean="0">
                <a:latin typeface="Meiryo UI" pitchFamily="50" charset="-128"/>
                <a:ea typeface="Meiryo UI" pitchFamily="50" charset="-128"/>
                <a:cs typeface="Meiryo UI" pitchFamily="50" charset="-128"/>
              </a:rPr>
              <a:t>H24.7</a:t>
            </a:r>
            <a:r>
              <a:rPr lang="ja-JP" altLang="en-US" sz="1600" dirty="0" smtClean="0">
                <a:latin typeface="Meiryo UI" pitchFamily="50" charset="-128"/>
                <a:ea typeface="Meiryo UI" pitchFamily="50" charset="-128"/>
                <a:cs typeface="Meiryo UI" pitchFamily="50" charset="-128"/>
              </a:rPr>
              <a:t>）。</a:t>
            </a:r>
            <a:endParaRPr lang="en-US" altLang="ja-JP" sz="1600" dirty="0" smtClean="0">
              <a:latin typeface="Meiryo UI" pitchFamily="50" charset="-128"/>
              <a:ea typeface="Meiryo UI" pitchFamily="50" charset="-128"/>
              <a:cs typeface="Meiryo UI" pitchFamily="50" charset="-128"/>
            </a:endParaRPr>
          </a:p>
          <a:p>
            <a:pPr algn="just">
              <a:defRPr/>
            </a:pPr>
            <a:r>
              <a:rPr lang="ja-JP" altLang="en-US" sz="1600" dirty="0" smtClean="0">
                <a:latin typeface="Meiryo UI" pitchFamily="50" charset="-128"/>
                <a:ea typeface="Meiryo UI" pitchFamily="50" charset="-128"/>
                <a:cs typeface="Meiryo UI" pitchFamily="50" charset="-128"/>
              </a:rPr>
              <a:t>○</a:t>
            </a:r>
            <a:r>
              <a:rPr lang="en-US" altLang="ja-JP" sz="1600" dirty="0" smtClean="0">
                <a:latin typeface="Meiryo UI" pitchFamily="50" charset="-128"/>
                <a:ea typeface="Meiryo UI" pitchFamily="50" charset="-128"/>
                <a:cs typeface="Meiryo UI" pitchFamily="50" charset="-128"/>
              </a:rPr>
              <a:t>LCC</a:t>
            </a:r>
            <a:r>
              <a:rPr lang="ja-JP" altLang="en-US" sz="1600" dirty="0" smtClean="0">
                <a:latin typeface="Meiryo UI" pitchFamily="50" charset="-128"/>
                <a:ea typeface="Meiryo UI" pitchFamily="50" charset="-128"/>
                <a:cs typeface="Meiryo UI" pitchFamily="50" charset="-128"/>
              </a:rPr>
              <a:t>「</a:t>
            </a:r>
            <a:r>
              <a:rPr lang="en-US" altLang="ja-JP" sz="1600" dirty="0" smtClean="0">
                <a:latin typeface="Meiryo UI" pitchFamily="50" charset="-128"/>
                <a:ea typeface="Meiryo UI" pitchFamily="50" charset="-128"/>
                <a:cs typeface="Meiryo UI" pitchFamily="50" charset="-128"/>
              </a:rPr>
              <a:t>Peach Aviation</a:t>
            </a:r>
            <a:r>
              <a:rPr lang="ja-JP" altLang="en-US" sz="1600" dirty="0" smtClean="0">
                <a:latin typeface="Meiryo UI" pitchFamily="50" charset="-128"/>
                <a:ea typeface="Meiryo UI" pitchFamily="50" charset="-128"/>
                <a:cs typeface="Meiryo UI" pitchFamily="50" charset="-128"/>
              </a:rPr>
              <a:t>」の関空拠点化（</a:t>
            </a:r>
            <a:r>
              <a:rPr lang="en-US" altLang="ja-JP" sz="1600" dirty="0" smtClean="0">
                <a:latin typeface="Meiryo UI" pitchFamily="50" charset="-128"/>
                <a:ea typeface="Meiryo UI" pitchFamily="50" charset="-128"/>
                <a:cs typeface="Meiryo UI" pitchFamily="50" charset="-128"/>
              </a:rPr>
              <a:t>H24.3</a:t>
            </a:r>
            <a:r>
              <a:rPr lang="ja-JP" altLang="en-US" sz="1600" dirty="0" smtClean="0">
                <a:latin typeface="Meiryo UI" pitchFamily="50" charset="-128"/>
                <a:ea typeface="Meiryo UI" pitchFamily="50" charset="-128"/>
                <a:cs typeface="Meiryo UI" pitchFamily="50" charset="-128"/>
              </a:rPr>
              <a:t>）、フェデックスの北太平洋地区ハブ開設（</a:t>
            </a:r>
            <a:r>
              <a:rPr lang="en-US" altLang="ja-JP" sz="1600" dirty="0" smtClean="0">
                <a:latin typeface="Meiryo UI" pitchFamily="50" charset="-128"/>
                <a:ea typeface="Meiryo UI" pitchFamily="50" charset="-128"/>
                <a:cs typeface="Meiryo UI" pitchFamily="50" charset="-128"/>
              </a:rPr>
              <a:t>H26.4</a:t>
            </a:r>
            <a:r>
              <a:rPr lang="ja-JP" altLang="en-US" sz="1600" dirty="0" smtClean="0">
                <a:latin typeface="Meiryo UI" pitchFamily="50" charset="-128"/>
                <a:ea typeface="Meiryo UI" pitchFamily="50" charset="-128"/>
                <a:cs typeface="Meiryo UI" pitchFamily="50" charset="-128"/>
              </a:rPr>
              <a:t>）</a:t>
            </a:r>
            <a:endParaRPr lang="en-US" altLang="ja-JP" sz="1600" dirty="0" smtClean="0">
              <a:latin typeface="Meiryo UI" pitchFamily="50" charset="-128"/>
              <a:ea typeface="Meiryo UI" pitchFamily="50" charset="-128"/>
              <a:cs typeface="Meiryo UI" pitchFamily="50" charset="-128"/>
            </a:endParaRPr>
          </a:p>
          <a:p>
            <a:pPr algn="just">
              <a:defRPr/>
            </a:pPr>
            <a:r>
              <a:rPr lang="ja-JP" altLang="en-US" sz="1600" dirty="0">
                <a:latin typeface="Meiryo UI" pitchFamily="50" charset="-128"/>
                <a:ea typeface="Meiryo UI" pitchFamily="50" charset="-128"/>
                <a:cs typeface="Meiryo UI" pitchFamily="50" charset="-128"/>
              </a:rPr>
              <a:t>　</a:t>
            </a:r>
            <a:r>
              <a:rPr lang="ja-JP" altLang="en-US" sz="1600" dirty="0" smtClean="0">
                <a:latin typeface="Meiryo UI" pitchFamily="50" charset="-128"/>
                <a:ea typeface="Meiryo UI" pitchFamily="50" charset="-128"/>
                <a:cs typeface="Meiryo UI" pitchFamily="50" charset="-128"/>
              </a:rPr>
              <a:t>などが実現。特に</a:t>
            </a:r>
            <a:r>
              <a:rPr lang="en-US" altLang="ja-JP" sz="1600" dirty="0" smtClean="0">
                <a:latin typeface="Meiryo UI" pitchFamily="50" charset="-128"/>
                <a:ea typeface="Meiryo UI" pitchFamily="50" charset="-128"/>
                <a:cs typeface="Meiryo UI" pitchFamily="50" charset="-128"/>
              </a:rPr>
              <a:t>LCC</a:t>
            </a:r>
            <a:r>
              <a:rPr lang="ja-JP" altLang="en-US" sz="1600" dirty="0" smtClean="0">
                <a:latin typeface="Meiryo UI" pitchFamily="50" charset="-128"/>
                <a:ea typeface="Meiryo UI" pitchFamily="50" charset="-128"/>
                <a:cs typeface="Meiryo UI" pitchFamily="50" charset="-128"/>
              </a:rPr>
              <a:t>は国内空港最多の就航。</a:t>
            </a:r>
            <a:endParaRPr lang="en-US" altLang="ja-JP" sz="1600" dirty="0" smtClean="0">
              <a:latin typeface="Meiryo UI" pitchFamily="50" charset="-128"/>
              <a:ea typeface="Meiryo UI" pitchFamily="50" charset="-128"/>
              <a:cs typeface="Meiryo UI" pitchFamily="50" charset="-128"/>
            </a:endParaRPr>
          </a:p>
          <a:p>
            <a:pPr algn="just">
              <a:defRPr/>
            </a:pPr>
            <a:r>
              <a:rPr lang="ja-JP" altLang="en-US" sz="1600" dirty="0" smtClean="0">
                <a:latin typeface="Meiryo UI" pitchFamily="50" charset="-128"/>
                <a:ea typeface="Meiryo UI" pitchFamily="50" charset="-128"/>
                <a:cs typeface="Meiryo UI" pitchFamily="50" charset="-128"/>
              </a:rPr>
              <a:t>○アジア等の旺盛なインバウンド需要を取り込み、昨年度の発着回数が</a:t>
            </a:r>
            <a:r>
              <a:rPr lang="en-US" altLang="ja-JP" sz="1600" dirty="0" smtClean="0">
                <a:latin typeface="Meiryo UI" pitchFamily="50" charset="-128"/>
                <a:ea typeface="Meiryo UI" pitchFamily="50" charset="-128"/>
                <a:cs typeface="Meiryo UI" pitchFamily="50" charset="-128"/>
              </a:rPr>
              <a:t>14.5</a:t>
            </a:r>
            <a:r>
              <a:rPr lang="ja-JP" altLang="en-US" sz="1600" dirty="0" smtClean="0">
                <a:latin typeface="Meiryo UI" pitchFamily="50" charset="-128"/>
                <a:ea typeface="Meiryo UI" pitchFamily="50" charset="-128"/>
                <a:cs typeface="Meiryo UI" pitchFamily="50" charset="-128"/>
              </a:rPr>
              <a:t>万回と開港以来最高を記録、</a:t>
            </a:r>
            <a:endParaRPr lang="en-US" altLang="ja-JP" sz="1600" dirty="0" smtClean="0">
              <a:latin typeface="Meiryo UI" pitchFamily="50" charset="-128"/>
              <a:ea typeface="Meiryo UI" pitchFamily="50" charset="-128"/>
              <a:cs typeface="Meiryo UI" pitchFamily="50" charset="-128"/>
            </a:endParaRPr>
          </a:p>
          <a:p>
            <a:pPr algn="just">
              <a:defRPr/>
            </a:pPr>
            <a:r>
              <a:rPr lang="ja-JP" altLang="en-US" sz="1600" dirty="0">
                <a:latin typeface="Meiryo UI" pitchFamily="50" charset="-128"/>
                <a:ea typeface="Meiryo UI" pitchFamily="50" charset="-128"/>
                <a:cs typeface="Meiryo UI" pitchFamily="50" charset="-128"/>
              </a:rPr>
              <a:t>　</a:t>
            </a:r>
            <a:r>
              <a:rPr lang="ja-JP" altLang="en-US" sz="1600" dirty="0" smtClean="0">
                <a:latin typeface="Meiryo UI" pitchFamily="50" charset="-128"/>
                <a:ea typeface="Meiryo UI" pitchFamily="50" charset="-128"/>
                <a:cs typeface="Meiryo UI" pitchFamily="50" charset="-128"/>
              </a:rPr>
              <a:t>　旅客数は</a:t>
            </a:r>
            <a:r>
              <a:rPr lang="en-US" altLang="ja-JP" sz="1600" dirty="0" smtClean="0">
                <a:latin typeface="Meiryo UI" pitchFamily="50" charset="-128"/>
                <a:ea typeface="Meiryo UI" pitchFamily="50" charset="-128"/>
                <a:cs typeface="Meiryo UI" pitchFamily="50" charset="-128"/>
              </a:rPr>
              <a:t>2000</a:t>
            </a:r>
            <a:r>
              <a:rPr lang="ja-JP" altLang="en-US" sz="1600" dirty="0" smtClean="0">
                <a:latin typeface="Meiryo UI" pitchFamily="50" charset="-128"/>
                <a:ea typeface="Meiryo UI" pitchFamily="50" charset="-128"/>
                <a:cs typeface="Meiryo UI" pitchFamily="50" charset="-128"/>
              </a:rPr>
              <a:t>万人を</a:t>
            </a:r>
            <a:r>
              <a:rPr lang="en-US" altLang="ja-JP" sz="1600" dirty="0" smtClean="0">
                <a:latin typeface="Meiryo UI" pitchFamily="50" charset="-128"/>
                <a:ea typeface="Meiryo UI" pitchFamily="50" charset="-128"/>
                <a:cs typeface="Meiryo UI" pitchFamily="50" charset="-128"/>
              </a:rPr>
              <a:t>14</a:t>
            </a:r>
            <a:r>
              <a:rPr lang="ja-JP" altLang="en-US" sz="1600" dirty="0" smtClean="0">
                <a:latin typeface="Meiryo UI" pitchFamily="50" charset="-128"/>
                <a:ea typeface="Meiryo UI" pitchFamily="50" charset="-128"/>
                <a:cs typeface="Meiryo UI" pitchFamily="50" charset="-128"/>
              </a:rPr>
              <a:t>年ぶりに突破。</a:t>
            </a:r>
            <a:endParaRPr lang="en-US" altLang="ja-JP" sz="1600" dirty="0" smtClean="0">
              <a:latin typeface="Meiryo UI" pitchFamily="50" charset="-128"/>
              <a:ea typeface="Meiryo UI" pitchFamily="50" charset="-128"/>
              <a:cs typeface="Meiryo UI" pitchFamily="50" charset="-128"/>
            </a:endParaRPr>
          </a:p>
          <a:p>
            <a:pPr algn="just">
              <a:defRPr/>
            </a:pPr>
            <a:r>
              <a:rPr lang="ja-JP" altLang="en-US" sz="1600" dirty="0">
                <a:latin typeface="Meiryo UI" pitchFamily="50" charset="-128"/>
                <a:ea typeface="Meiryo UI" pitchFamily="50" charset="-128"/>
                <a:cs typeface="Meiryo UI" pitchFamily="50" charset="-128"/>
              </a:rPr>
              <a:t>　</a:t>
            </a:r>
            <a:r>
              <a:rPr lang="ja-JP" altLang="en-US" sz="1600" dirty="0" smtClean="0">
                <a:latin typeface="Meiryo UI" pitchFamily="50" charset="-128"/>
                <a:ea typeface="Meiryo UI" pitchFamily="50" charset="-128"/>
                <a:cs typeface="Meiryo UI" pitchFamily="50" charset="-128"/>
              </a:rPr>
              <a:t>（特に国際線外国人旅客数は</a:t>
            </a:r>
            <a:r>
              <a:rPr lang="en-US" altLang="ja-JP" sz="1600" dirty="0" smtClean="0">
                <a:latin typeface="Meiryo UI" pitchFamily="50" charset="-128"/>
                <a:ea typeface="Meiryo UI" pitchFamily="50" charset="-128"/>
                <a:cs typeface="Meiryo UI" pitchFamily="50" charset="-128"/>
              </a:rPr>
              <a:t>699</a:t>
            </a:r>
            <a:r>
              <a:rPr lang="ja-JP" altLang="en-US" sz="1600" dirty="0" smtClean="0">
                <a:latin typeface="Meiryo UI" pitchFamily="50" charset="-128"/>
                <a:ea typeface="Meiryo UI" pitchFamily="50" charset="-128"/>
                <a:cs typeface="Meiryo UI" pitchFamily="50" charset="-128"/>
              </a:rPr>
              <a:t>万人と日本人旅客数を初めて上回る。</a:t>
            </a:r>
            <a:r>
              <a:rPr lang="en-US" altLang="ja-JP" sz="1600" dirty="0" smtClean="0">
                <a:latin typeface="Meiryo UI" pitchFamily="50" charset="-128"/>
                <a:ea typeface="Meiryo UI" pitchFamily="50" charset="-128"/>
                <a:cs typeface="Meiryo UI" pitchFamily="50" charset="-128"/>
              </a:rPr>
              <a:t>)</a:t>
            </a:r>
            <a:endParaRPr lang="ja-JP" altLang="en-US" sz="1600" dirty="0">
              <a:latin typeface="Meiryo UI" pitchFamily="50" charset="-128"/>
              <a:ea typeface="Meiryo UI" pitchFamily="50" charset="-128"/>
              <a:cs typeface="Meiryo UI" pitchFamily="50" charset="-128"/>
            </a:endParaRPr>
          </a:p>
          <a:p>
            <a:pPr algn="just">
              <a:defRPr/>
            </a:pPr>
            <a:r>
              <a:rPr lang="ja-JP" altLang="en-US" sz="1600" dirty="0" smtClean="0">
                <a:latin typeface="Meiryo UI" pitchFamily="50" charset="-128"/>
                <a:ea typeface="Meiryo UI" pitchFamily="50" charset="-128"/>
                <a:cs typeface="Meiryo UI" pitchFamily="50" charset="-128"/>
              </a:rPr>
              <a:t>○今後、コンセッションを通じた民間の戦略的な空港運営により、一層の国際競争力の強化を期待。</a:t>
            </a:r>
            <a:endParaRPr lang="en-US" altLang="ja-JP" sz="1600" dirty="0" smtClean="0">
              <a:latin typeface="Meiryo UI" pitchFamily="50" charset="-128"/>
              <a:ea typeface="Meiryo UI" pitchFamily="50" charset="-128"/>
              <a:cs typeface="Meiryo UI" pitchFamily="50" charset="-128"/>
            </a:endParaRPr>
          </a:p>
        </p:txBody>
      </p:sp>
      <p:sp>
        <p:nvSpPr>
          <p:cNvPr id="4" name="正方形/長方形 3"/>
          <p:cNvSpPr/>
          <p:nvPr/>
        </p:nvSpPr>
        <p:spPr>
          <a:xfrm>
            <a:off x="344165" y="5408043"/>
            <a:ext cx="3150221" cy="307777"/>
          </a:xfrm>
          <a:prstGeom prst="rect">
            <a:avLst/>
          </a:prstGeom>
        </p:spPr>
        <p:txBody>
          <a:bodyPr wrap="none">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■コンセッション</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（運営権の売却）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の概要</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207" y="3103561"/>
            <a:ext cx="2228344" cy="2242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1022" y="3084163"/>
            <a:ext cx="4298310" cy="2280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21461" y="3626487"/>
            <a:ext cx="1612097" cy="1205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正方形/長方形 13"/>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a:latin typeface="ＭＳ Ｐゴシック" pitchFamily="50" charset="-128"/>
                <a:ea typeface="Meiryo UI" pitchFamily="50" charset="-128"/>
                <a:cs typeface="Meiryo UI" pitchFamily="50" charset="-128"/>
              </a:rPr>
              <a:t>大阪</a:t>
            </a:r>
            <a:r>
              <a:rPr kumimoji="0" lang="ja-JP" altLang="en-US" sz="2000" b="1" kern="0" dirty="0" smtClean="0">
                <a:latin typeface="ＭＳ Ｐゴシック" pitchFamily="50" charset="-128"/>
                <a:ea typeface="Meiryo UI" pitchFamily="50" charset="-128"/>
                <a:cs typeface="Meiryo UI" pitchFamily="50" charset="-128"/>
              </a:rPr>
              <a:t>の成長に向けた重点課題（プロジェクト）</a:t>
            </a:r>
            <a:r>
              <a:rPr kumimoji="0" lang="ja-JP" altLang="en-US" sz="2000" kern="0" dirty="0" smtClean="0">
                <a:latin typeface="ＭＳ Ｐゴシック" pitchFamily="50" charset="-128"/>
                <a:ea typeface="Meiryo UI" pitchFamily="50" charset="-128"/>
                <a:cs typeface="Meiryo UI" pitchFamily="50" charset="-128"/>
              </a:rPr>
              <a:t>　＜関西国際空港＞</a:t>
            </a:r>
            <a:endParaRPr kumimoji="0" lang="ja-JP" altLang="en-US" sz="2000" i="0" u="none" strike="noStrike" kern="0" cap="none" spc="0" normalizeH="0" baseline="0" noProof="0" dirty="0">
              <a:ln>
                <a:noFill/>
              </a:ln>
              <a:effectLst/>
              <a:uLnTx/>
              <a:uFillTx/>
              <a:latin typeface="ＭＳ Ｐゴシック" pitchFamily="50" charset="-128"/>
              <a:ea typeface="Meiryo UI" pitchFamily="50" charset="-128"/>
              <a:cs typeface="Meiryo UI" pitchFamily="50" charset="-128"/>
            </a:endParaRPr>
          </a:p>
        </p:txBody>
      </p:sp>
      <p:sp>
        <p:nvSpPr>
          <p:cNvPr id="13" name="テキスト ボックス 12"/>
          <p:cNvSpPr txBox="1"/>
          <p:nvPr/>
        </p:nvSpPr>
        <p:spPr>
          <a:xfrm>
            <a:off x="204680" y="2681112"/>
            <a:ext cx="3456384" cy="338554"/>
          </a:xfrm>
          <a:prstGeom prst="rect">
            <a:avLst/>
          </a:prstGeom>
          <a:noFill/>
        </p:spPr>
        <p:txBody>
          <a:bodyPr wrap="square" rtlCol="0">
            <a:spAutoFit/>
          </a:bodyPr>
          <a:lstStyle/>
          <a:p>
            <a:r>
              <a:rPr kumimoji="1" lang="ja-JP" altLang="en-US" sz="1600" b="1" dirty="0" smtClean="0">
                <a:latin typeface="+mj-ea"/>
                <a:ea typeface="+mj-ea"/>
                <a:cs typeface="Meiryo UI" panose="020B0604030504040204" pitchFamily="50" charset="-128"/>
              </a:rPr>
              <a:t>≪関空における</a:t>
            </a:r>
            <a:r>
              <a:rPr kumimoji="1" lang="en-US" altLang="ja-JP" sz="1600" b="1" dirty="0" smtClean="0">
                <a:latin typeface="+mj-ea"/>
                <a:ea typeface="+mj-ea"/>
                <a:cs typeface="Meiryo UI" panose="020B0604030504040204" pitchFamily="50" charset="-128"/>
              </a:rPr>
              <a:t>LCC</a:t>
            </a:r>
            <a:r>
              <a:rPr kumimoji="1" lang="ja-JP" altLang="en-US" sz="1600" b="1" dirty="0" smtClean="0">
                <a:latin typeface="+mj-ea"/>
                <a:ea typeface="+mj-ea"/>
                <a:cs typeface="Meiryo UI" panose="020B0604030504040204" pitchFamily="50" charset="-128"/>
              </a:rPr>
              <a:t>就航便数</a:t>
            </a:r>
            <a:r>
              <a:rPr lang="ja-JP" altLang="en-US" sz="1600" b="1" dirty="0">
                <a:latin typeface="+mj-ea"/>
                <a:ea typeface="+mj-ea"/>
                <a:cs typeface="Meiryo UI" panose="020B0604030504040204" pitchFamily="50" charset="-128"/>
              </a:rPr>
              <a:t>≫</a:t>
            </a:r>
            <a:endParaRPr kumimoji="1" lang="ja-JP" altLang="en-US" sz="1600" b="1" dirty="0">
              <a:latin typeface="+mj-ea"/>
              <a:ea typeface="+mj-ea"/>
              <a:cs typeface="Meiryo UI" panose="020B0604030504040204" pitchFamily="50" charset="-128"/>
            </a:endParaRPr>
          </a:p>
        </p:txBody>
      </p:sp>
      <p:sp>
        <p:nvSpPr>
          <p:cNvPr id="16" name="テキスト ボックス 15"/>
          <p:cNvSpPr txBox="1"/>
          <p:nvPr/>
        </p:nvSpPr>
        <p:spPr>
          <a:xfrm>
            <a:off x="3342172" y="2679984"/>
            <a:ext cx="4079289" cy="338554"/>
          </a:xfrm>
          <a:prstGeom prst="rect">
            <a:avLst/>
          </a:prstGeom>
          <a:noFill/>
        </p:spPr>
        <p:txBody>
          <a:bodyPr wrap="square" rtlCol="0">
            <a:spAutoFit/>
          </a:bodyPr>
          <a:lstStyle/>
          <a:p>
            <a:r>
              <a:rPr kumimoji="1" lang="ja-JP" altLang="en-US" sz="1600" b="1" dirty="0" smtClean="0">
                <a:latin typeface="+mj-ea"/>
                <a:ea typeface="+mj-ea"/>
                <a:cs typeface="Meiryo UI" panose="020B0604030504040204" pitchFamily="50" charset="-128"/>
              </a:rPr>
              <a:t>≪外国人出入国者数の推移（</a:t>
            </a:r>
            <a:r>
              <a:rPr kumimoji="1" lang="en-US" altLang="ja-JP" sz="1600" b="1" dirty="0" smtClean="0">
                <a:latin typeface="+mj-ea"/>
                <a:ea typeface="+mj-ea"/>
                <a:cs typeface="Meiryo UI" panose="020B0604030504040204" pitchFamily="50" charset="-128"/>
              </a:rPr>
              <a:t>H26</a:t>
            </a:r>
            <a:r>
              <a:rPr kumimoji="1" lang="ja-JP" altLang="en-US" sz="1600" b="1" dirty="0" smtClean="0">
                <a:latin typeface="+mj-ea"/>
                <a:ea typeface="+mj-ea"/>
                <a:cs typeface="Meiryo UI" panose="020B0604030504040204" pitchFamily="50" charset="-128"/>
              </a:rPr>
              <a:t>同月比）</a:t>
            </a:r>
            <a:r>
              <a:rPr lang="ja-JP" altLang="en-US" sz="1600" b="1" dirty="0" smtClean="0">
                <a:latin typeface="+mj-ea"/>
                <a:ea typeface="+mj-ea"/>
                <a:cs typeface="Meiryo UI" panose="020B0604030504040204" pitchFamily="50" charset="-128"/>
              </a:rPr>
              <a:t>≫</a:t>
            </a:r>
            <a:endParaRPr kumimoji="1" lang="ja-JP" altLang="en-US" sz="1600" b="1" dirty="0">
              <a:latin typeface="+mj-ea"/>
              <a:ea typeface="+mj-ea"/>
              <a:cs typeface="Meiryo UI" panose="020B0604030504040204" pitchFamily="50" charset="-128"/>
            </a:endParaRPr>
          </a:p>
        </p:txBody>
      </p:sp>
      <p:sp>
        <p:nvSpPr>
          <p:cNvPr id="12" name="スライド番号プレースホルダー 2"/>
          <p:cNvSpPr>
            <a:spLocks noGrp="1"/>
          </p:cNvSpPr>
          <p:nvPr>
            <p:ph type="sldNum" sz="quarter" idx="12"/>
          </p:nvPr>
        </p:nvSpPr>
        <p:spPr bwMode="auto">
          <a:xfrm>
            <a:off x="8777288"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46</a:t>
            </a:fld>
            <a:endParaRPr lang="en-US" altLang="ja-JP">
              <a:solidFill>
                <a:srgbClr val="898989"/>
              </a:solidFill>
            </a:endParaRPr>
          </a:p>
        </p:txBody>
      </p:sp>
    </p:spTree>
    <p:extLst>
      <p:ext uri="{BB962C8B-B14F-4D97-AF65-F5344CB8AC3E}">
        <p14:creationId xmlns:p14="http://schemas.microsoft.com/office/powerpoint/2010/main" val="25813895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59896" y="432048"/>
            <a:ext cx="8876600" cy="12453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正方形/長方形 19"/>
          <p:cNvSpPr/>
          <p:nvPr/>
        </p:nvSpPr>
        <p:spPr>
          <a:xfrm>
            <a:off x="4566672" y="5095344"/>
            <a:ext cx="4469824" cy="14003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 name="正方形/長方形 10"/>
          <p:cNvSpPr/>
          <p:nvPr/>
        </p:nvSpPr>
        <p:spPr>
          <a:xfrm>
            <a:off x="4566672" y="1740121"/>
            <a:ext cx="4469824" cy="32637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1"/>
              </a:solidFill>
            </a:endParaRPr>
          </a:p>
        </p:txBody>
      </p:sp>
      <p:sp>
        <p:nvSpPr>
          <p:cNvPr id="15" name="正方形/長方形 14"/>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smtClean="0">
                <a:latin typeface="ＭＳ Ｐゴシック" pitchFamily="50" charset="-128"/>
                <a:ea typeface="Meiryo UI" pitchFamily="50" charset="-128"/>
                <a:cs typeface="Meiryo UI" pitchFamily="50" charset="-128"/>
              </a:rPr>
              <a:t>大阪の</a:t>
            </a:r>
            <a:r>
              <a:rPr kumimoji="0" lang="ja-JP" altLang="en-US" sz="2000" b="1" kern="0" dirty="0">
                <a:latin typeface="ＭＳ Ｐゴシック" pitchFamily="50" charset="-128"/>
                <a:ea typeface="Meiryo UI" pitchFamily="50" charset="-128"/>
                <a:cs typeface="Meiryo UI" pitchFamily="50" charset="-128"/>
              </a:rPr>
              <a:t>成長に向けた重点</a:t>
            </a:r>
            <a:r>
              <a:rPr kumimoji="0" lang="ja-JP" altLang="en-US" sz="2000" b="1" kern="0" dirty="0" smtClean="0">
                <a:latin typeface="ＭＳ Ｐゴシック" pitchFamily="50" charset="-128"/>
                <a:ea typeface="Meiryo UI" pitchFamily="50" charset="-128"/>
                <a:cs typeface="Meiryo UI" pitchFamily="50" charset="-128"/>
              </a:rPr>
              <a:t>課題（プロジェクト）</a:t>
            </a:r>
            <a:r>
              <a:rPr kumimoji="0" lang="ja-JP" altLang="en-US" sz="2000" kern="0" dirty="0" smtClean="0">
                <a:latin typeface="ＭＳ Ｐゴシック" pitchFamily="50" charset="-128"/>
                <a:ea typeface="Meiryo UI" pitchFamily="50" charset="-128"/>
                <a:cs typeface="Meiryo UI" pitchFamily="50" charset="-128"/>
              </a:rPr>
              <a:t>　＜港湾＞</a:t>
            </a:r>
            <a:endParaRPr kumimoji="0" lang="ja-JP" altLang="en-US" sz="2000" i="0" u="none" strike="noStrike" kern="0" cap="none" spc="0" normalizeH="0" baseline="0" noProof="0" dirty="0">
              <a:ln>
                <a:noFill/>
              </a:ln>
              <a:effectLst/>
              <a:uLnTx/>
              <a:uFillTx/>
              <a:latin typeface="ＭＳ Ｐゴシック" pitchFamily="50" charset="-128"/>
              <a:ea typeface="Meiryo UI" pitchFamily="50" charset="-128"/>
              <a:cs typeface="Meiryo UI" pitchFamily="50" charset="-128"/>
            </a:endParaRPr>
          </a:p>
        </p:txBody>
      </p:sp>
      <p:sp>
        <p:nvSpPr>
          <p:cNvPr id="3" name="正方形/長方形 2"/>
          <p:cNvSpPr/>
          <p:nvPr/>
        </p:nvSpPr>
        <p:spPr>
          <a:xfrm>
            <a:off x="174184" y="432048"/>
            <a:ext cx="7470576" cy="369332"/>
          </a:xfrm>
          <a:prstGeom prst="rect">
            <a:avLst/>
          </a:prstGeom>
        </p:spPr>
        <p:txBody>
          <a:bodyPr wrap="square">
            <a:spAutoFit/>
          </a:bodyPr>
          <a:lstStyle/>
          <a:p>
            <a:r>
              <a:rPr lang="ja-JP" altLang="en-US" dirty="0">
                <a:latin typeface="HGPｺﾞｼｯｸE" panose="020B0900000000000000" pitchFamily="50" charset="-128"/>
                <a:ea typeface="HGPｺﾞｼｯｸE" panose="020B0900000000000000" pitchFamily="50" charset="-128"/>
              </a:rPr>
              <a:t>広域に立地する企業とその活動を支える国際コンテナ戦略</a:t>
            </a:r>
            <a:r>
              <a:rPr lang="ja-JP" altLang="en-US" dirty="0" smtClean="0">
                <a:latin typeface="HGPｺﾞｼｯｸE" panose="020B0900000000000000" pitchFamily="50" charset="-128"/>
                <a:ea typeface="HGPｺﾞｼｯｸE" panose="020B0900000000000000" pitchFamily="50" charset="-128"/>
              </a:rPr>
              <a:t>港湾「阪神港」</a:t>
            </a:r>
            <a:endParaRPr lang="en-US" altLang="ja-JP" dirty="0" smtClean="0">
              <a:latin typeface="HGPｺﾞｼｯｸE" panose="020B0900000000000000" pitchFamily="50" charset="-128"/>
              <a:ea typeface="HGPｺﾞｼｯｸE" panose="020B0900000000000000" pitchFamily="50" charset="-128"/>
            </a:endParaRPr>
          </a:p>
        </p:txBody>
      </p:sp>
      <p:sp>
        <p:nvSpPr>
          <p:cNvPr id="4" name="正方形/長方形 3"/>
          <p:cNvSpPr/>
          <p:nvPr/>
        </p:nvSpPr>
        <p:spPr>
          <a:xfrm>
            <a:off x="174184" y="723298"/>
            <a:ext cx="8784976" cy="954107"/>
          </a:xfrm>
          <a:prstGeom prst="rect">
            <a:avLst/>
          </a:prstGeom>
        </p:spPr>
        <p:txBody>
          <a:bodyPr wrap="square">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○全国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に立地する我が国企業の多くは、京浜港・阪神港を利用しており、京浜港・阪神港の輸出入貨物の相当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程度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直背後の都府県以外の利用が占める。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京浜港・阪神港は広域インフラ</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○ヨーロッパ</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一国と同等の経済規模を有し、多くの産業が立地する東日本・西日本において、海外とのモノの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やりとり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を支え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製造業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をはじめとする</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企業活動に不可欠な社会基盤として機能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184" y="1700808"/>
            <a:ext cx="4295775"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62218"/>
          <a:stretch/>
        </p:blipFill>
        <p:spPr bwMode="auto">
          <a:xfrm>
            <a:off x="159896" y="5445224"/>
            <a:ext cx="4324350" cy="141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4501101" y="6516052"/>
            <a:ext cx="2954655" cy="369332"/>
          </a:xfrm>
          <a:prstGeom prst="rect">
            <a:avLst/>
          </a:prstGeom>
          <a:noFill/>
        </p:spPr>
        <p:txBody>
          <a:bodyPr wrap="none" rtlCol="0">
            <a:spAutoFit/>
          </a:bodyPr>
          <a:lstStyle/>
          <a:p>
            <a:r>
              <a:rPr kumimoji="1" lang="ja-JP" altLang="en-US" sz="900" dirty="0" smtClean="0"/>
              <a:t>（参考）国土交通省港湾局資料（</a:t>
            </a:r>
            <a:r>
              <a:rPr kumimoji="1" lang="en-US" altLang="ja-JP" sz="900" dirty="0" smtClean="0"/>
              <a:t>H26.10</a:t>
            </a:r>
            <a:r>
              <a:rPr kumimoji="1" lang="ja-JP" altLang="en-US" sz="900" dirty="0" smtClean="0"/>
              <a:t>）</a:t>
            </a:r>
            <a:endParaRPr kumimoji="1" lang="en-US" altLang="ja-JP" sz="900" dirty="0" smtClean="0"/>
          </a:p>
          <a:p>
            <a:r>
              <a:rPr lang="ja-JP" altLang="en-US" sz="900" dirty="0"/>
              <a:t>　</a:t>
            </a:r>
            <a:r>
              <a:rPr lang="ja-JP" altLang="en-US" sz="900" dirty="0" smtClean="0"/>
              <a:t>　　　　大阪港・神戸港・堺泉北港各港の港勢概要資料</a:t>
            </a:r>
            <a:endParaRPr kumimoji="1" lang="ja-JP" altLang="en-US" sz="1000" dirty="0"/>
          </a:p>
        </p:txBody>
      </p:sp>
      <p:sp>
        <p:nvSpPr>
          <p:cNvPr id="6" name="テキスト ボックス 5"/>
          <p:cNvSpPr txBox="1"/>
          <p:nvPr/>
        </p:nvSpPr>
        <p:spPr>
          <a:xfrm>
            <a:off x="4572000" y="1740121"/>
            <a:ext cx="4464496" cy="239427"/>
          </a:xfrm>
          <a:prstGeom prst="rect">
            <a:avLst/>
          </a:prstGeom>
          <a:solidFill>
            <a:srgbClr val="C00000"/>
          </a:solidFill>
        </p:spPr>
        <p:style>
          <a:lnRef idx="2">
            <a:schemeClr val="dk1"/>
          </a:lnRef>
          <a:fillRef idx="1">
            <a:schemeClr val="lt1"/>
          </a:fillRef>
          <a:effectRef idx="0">
            <a:schemeClr val="dk1"/>
          </a:effectRef>
          <a:fontRef idx="minor">
            <a:schemeClr val="dk1"/>
          </a:fontRef>
        </p:style>
        <p:txBody>
          <a:bodyPr wrap="square" rtlCol="0">
            <a:noAutofit/>
          </a:bodyPr>
          <a:lstStyle/>
          <a:p>
            <a:pPr algn="ctr">
              <a:lnSpc>
                <a:spcPts val="1200"/>
              </a:lnSpc>
            </a:pPr>
            <a:r>
              <a:rPr kumimoji="1" lang="ja-JP" altLang="en-US" sz="1200" dirty="0" smtClean="0">
                <a:solidFill>
                  <a:schemeClr val="bg1"/>
                </a:solidFill>
                <a:latin typeface="HGPｺﾞｼｯｸE" panose="020B0900000000000000" pitchFamily="50" charset="-128"/>
                <a:ea typeface="HGPｺﾞｼｯｸE" panose="020B0900000000000000" pitchFamily="50" charset="-128"/>
              </a:rPr>
              <a:t>大阪湾における主要港湾の取扱貨物量比較</a:t>
            </a:r>
            <a:endParaRPr kumimoji="1" lang="ja-JP" altLang="en-US" sz="1200" dirty="0">
              <a:solidFill>
                <a:schemeClr val="bg1"/>
              </a:solidFill>
              <a:latin typeface="HGPｺﾞｼｯｸE" panose="020B0900000000000000" pitchFamily="50" charset="-128"/>
              <a:ea typeface="HGPｺﾞｼｯｸE" panose="020B0900000000000000" pitchFamily="50" charset="-128"/>
            </a:endParaRPr>
          </a:p>
        </p:txBody>
      </p:sp>
      <p:sp>
        <p:nvSpPr>
          <p:cNvPr id="8" name="正方形/長方形 7"/>
          <p:cNvSpPr/>
          <p:nvPr/>
        </p:nvSpPr>
        <p:spPr>
          <a:xfrm>
            <a:off x="6804248" y="2195572"/>
            <a:ext cx="2154912"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spcBef>
                <a:spcPts val="1200"/>
              </a:spcBef>
            </a:pPr>
            <a:r>
              <a:rPr lang="ja-JP" altLang="en-US" sz="1200" dirty="0" smtClean="0"/>
              <a:t>大阪港　約</a:t>
            </a:r>
            <a:r>
              <a:rPr lang="en-US" altLang="ja-JP" sz="1200" dirty="0" smtClean="0"/>
              <a:t>8,698</a:t>
            </a:r>
            <a:r>
              <a:rPr lang="ja-JP" altLang="en-US" sz="1200" dirty="0" smtClean="0"/>
              <a:t>万トン</a:t>
            </a:r>
            <a:endParaRPr lang="en-US" altLang="ja-JP" sz="1200" dirty="0" smtClean="0"/>
          </a:p>
          <a:p>
            <a:r>
              <a:rPr kumimoji="1" lang="ja-JP" altLang="en-US" sz="1200" dirty="0" smtClean="0"/>
              <a:t>神戸港</a:t>
            </a:r>
            <a:r>
              <a:rPr lang="ja-JP" altLang="en-US" sz="1200" dirty="0" smtClean="0"/>
              <a:t>　約</a:t>
            </a:r>
            <a:r>
              <a:rPr lang="en-US" altLang="ja-JP" sz="1200" dirty="0" smtClean="0"/>
              <a:t>8,835</a:t>
            </a:r>
            <a:r>
              <a:rPr lang="ja-JP" altLang="en-US" sz="1200" dirty="0" smtClean="0"/>
              <a:t>万トン</a:t>
            </a:r>
            <a:endParaRPr kumimoji="1" lang="en-US" altLang="ja-JP" sz="1200" dirty="0" smtClean="0"/>
          </a:p>
        </p:txBody>
      </p:sp>
      <p:sp>
        <p:nvSpPr>
          <p:cNvPr id="13" name="正方形/長方形 12"/>
          <p:cNvSpPr/>
          <p:nvPr/>
        </p:nvSpPr>
        <p:spPr>
          <a:xfrm>
            <a:off x="6804248" y="2987660"/>
            <a:ext cx="2154912" cy="36004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sz="1200" dirty="0" smtClean="0"/>
              <a:t>堺泉北港　約</a:t>
            </a:r>
            <a:r>
              <a:rPr kumimoji="1" lang="en-US" altLang="ja-JP" sz="1200" dirty="0" smtClean="0"/>
              <a:t>7,179</a:t>
            </a:r>
            <a:r>
              <a:rPr lang="ja-JP" altLang="en-US" sz="1200" dirty="0" smtClean="0"/>
              <a:t>万</a:t>
            </a:r>
            <a:r>
              <a:rPr lang="ja-JP" altLang="en-US" sz="1200" dirty="0"/>
              <a:t>トン</a:t>
            </a:r>
            <a:endParaRPr kumimoji="1" lang="en-US" altLang="ja-JP" sz="1200" dirty="0" smtClean="0"/>
          </a:p>
        </p:txBody>
      </p:sp>
      <p:sp>
        <p:nvSpPr>
          <p:cNvPr id="9" name="角丸四角形 8"/>
          <p:cNvSpPr/>
          <p:nvPr/>
        </p:nvSpPr>
        <p:spPr>
          <a:xfrm>
            <a:off x="6804248" y="2051556"/>
            <a:ext cx="1224136" cy="216024"/>
          </a:xfrm>
          <a:prstGeom prst="roundRect">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dirty="0" smtClean="0"/>
              <a:t>国際戦略港湾</a:t>
            </a:r>
            <a:endParaRPr kumimoji="1" lang="ja-JP" altLang="en-US" sz="1200" dirty="0"/>
          </a:p>
        </p:txBody>
      </p:sp>
      <p:sp>
        <p:nvSpPr>
          <p:cNvPr id="17" name="角丸四角形 16"/>
          <p:cNvSpPr/>
          <p:nvPr/>
        </p:nvSpPr>
        <p:spPr>
          <a:xfrm>
            <a:off x="6804248" y="2843644"/>
            <a:ext cx="1224136" cy="216024"/>
          </a:xfrm>
          <a:prstGeom prst="roundRect">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dirty="0" smtClean="0"/>
              <a:t>国際</a:t>
            </a:r>
            <a:r>
              <a:rPr lang="ja-JP" altLang="en-US" sz="1200" dirty="0"/>
              <a:t>拠点</a:t>
            </a:r>
            <a:r>
              <a:rPr kumimoji="1" lang="ja-JP" altLang="en-US" sz="1200" dirty="0" smtClean="0"/>
              <a:t>港湾</a:t>
            </a:r>
            <a:endParaRPr kumimoji="1" lang="ja-JP" altLang="en-US" sz="1200" dirty="0"/>
          </a:p>
        </p:txBody>
      </p:sp>
      <p:sp>
        <p:nvSpPr>
          <p:cNvPr id="18" name="正方形/長方形 17"/>
          <p:cNvSpPr/>
          <p:nvPr/>
        </p:nvSpPr>
        <p:spPr>
          <a:xfrm>
            <a:off x="6804248" y="3563724"/>
            <a:ext cx="2154912"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sz="1200" dirty="0" smtClean="0"/>
              <a:t>尼崎西宮芦屋港　約</a:t>
            </a:r>
            <a:r>
              <a:rPr lang="en-US" altLang="ja-JP" sz="1200" dirty="0" smtClean="0"/>
              <a:t>502</a:t>
            </a:r>
            <a:r>
              <a:rPr kumimoji="1" lang="ja-JP" altLang="en-US" sz="1200" dirty="0" smtClean="0"/>
              <a:t>万トン</a:t>
            </a:r>
            <a:endParaRPr kumimoji="1" lang="en-US" altLang="ja-JP" sz="1200" dirty="0" smtClean="0"/>
          </a:p>
          <a:p>
            <a:r>
              <a:rPr lang="ja-JP" altLang="en-US" sz="1200" dirty="0" smtClean="0"/>
              <a:t>阪南港　　　　　　　約</a:t>
            </a:r>
            <a:r>
              <a:rPr lang="en-US" altLang="ja-JP" sz="1200" dirty="0" smtClean="0"/>
              <a:t>231</a:t>
            </a:r>
            <a:r>
              <a:rPr lang="ja-JP" altLang="en-US" sz="1200" dirty="0" smtClean="0"/>
              <a:t>万トン</a:t>
            </a:r>
            <a:endParaRPr kumimoji="1" lang="en-US" altLang="ja-JP" sz="1200" dirty="0" smtClean="0"/>
          </a:p>
        </p:txBody>
      </p:sp>
      <p:sp>
        <p:nvSpPr>
          <p:cNvPr id="19" name="角丸四角形 18"/>
          <p:cNvSpPr/>
          <p:nvPr/>
        </p:nvSpPr>
        <p:spPr>
          <a:xfrm>
            <a:off x="6804248" y="3419708"/>
            <a:ext cx="1224136" cy="216024"/>
          </a:xfrm>
          <a:prstGeom prst="roundRect">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dirty="0"/>
              <a:t>重要</a:t>
            </a:r>
            <a:r>
              <a:rPr kumimoji="1" lang="ja-JP" altLang="en-US" sz="1200" dirty="0" smtClean="0"/>
              <a:t>港湾</a:t>
            </a:r>
            <a:endParaRPr kumimoji="1" lang="ja-JP" altLang="en-US" sz="1200" dirty="0"/>
          </a:p>
        </p:txBody>
      </p:sp>
      <p:sp>
        <p:nvSpPr>
          <p:cNvPr id="10" name="テキスト ボックス 9"/>
          <p:cNvSpPr txBox="1"/>
          <p:nvPr/>
        </p:nvSpPr>
        <p:spPr>
          <a:xfrm>
            <a:off x="4914495" y="3923764"/>
            <a:ext cx="1601721" cy="246221"/>
          </a:xfrm>
          <a:prstGeom prst="rect">
            <a:avLst/>
          </a:prstGeom>
          <a:noFill/>
        </p:spPr>
        <p:txBody>
          <a:bodyPr wrap="none" rtlCol="0">
            <a:spAutoFit/>
          </a:bodyPr>
          <a:lstStyle/>
          <a:p>
            <a:r>
              <a:rPr lang="ja-JP" altLang="en-US" sz="1000" dirty="0" smtClean="0"/>
              <a:t>（</a:t>
            </a:r>
            <a:r>
              <a:rPr lang="en-US" altLang="ja-JP" sz="1000" dirty="0" smtClean="0"/>
              <a:t>2013</a:t>
            </a:r>
            <a:r>
              <a:rPr lang="ja-JP" altLang="en-US" sz="1000" dirty="0" smtClean="0"/>
              <a:t>年港湾取扱貨物量）</a:t>
            </a:r>
            <a:endParaRPr kumimoji="1" lang="ja-JP" altLang="en-US" sz="1000" dirty="0"/>
          </a:p>
        </p:txBody>
      </p:sp>
      <p:sp>
        <p:nvSpPr>
          <p:cNvPr id="12" name="テキスト ボックス 11"/>
          <p:cNvSpPr txBox="1"/>
          <p:nvPr/>
        </p:nvSpPr>
        <p:spPr>
          <a:xfrm>
            <a:off x="4572000" y="4166210"/>
            <a:ext cx="1396536" cy="261610"/>
          </a:xfrm>
          <a:prstGeom prst="rect">
            <a:avLst/>
          </a:prstGeom>
          <a:noFill/>
        </p:spPr>
        <p:txBody>
          <a:bodyPr wrap="none" rtlCol="0">
            <a:spAutoFit/>
          </a:bodyPr>
          <a:lstStyle/>
          <a:p>
            <a:r>
              <a:rPr kumimoji="1" lang="en-US" altLang="ja-JP" sz="1100" spc="-50" dirty="0" smtClean="0">
                <a:latin typeface="ＭＳ ゴシック" panose="020B0609070205080204" pitchFamily="49" charset="-128"/>
                <a:ea typeface="ＭＳ ゴシック" panose="020B0609070205080204" pitchFamily="49" charset="-128"/>
              </a:rPr>
              <a:t>〔</a:t>
            </a:r>
            <a:r>
              <a:rPr kumimoji="1" lang="ja-JP" altLang="en-US" sz="1100" spc="-50" dirty="0" smtClean="0">
                <a:latin typeface="ＭＳ ゴシック" panose="020B0609070205080204" pitchFamily="49" charset="-128"/>
                <a:ea typeface="ＭＳ ゴシック" panose="020B0609070205080204" pitchFamily="49" charset="-128"/>
              </a:rPr>
              <a:t>各港の主力貨物</a:t>
            </a:r>
            <a:r>
              <a:rPr lang="en-US" altLang="ja-JP" sz="1100" spc="-50" dirty="0">
                <a:latin typeface="ＭＳ ゴシック" panose="020B0609070205080204" pitchFamily="49" charset="-128"/>
                <a:ea typeface="ＭＳ ゴシック" panose="020B0609070205080204" pitchFamily="49" charset="-128"/>
              </a:rPr>
              <a:t>〕</a:t>
            </a:r>
            <a:endParaRPr kumimoji="1" lang="ja-JP" altLang="en-US" sz="1100" spc="-50" dirty="0">
              <a:latin typeface="ＭＳ ゴシック" panose="020B0609070205080204" pitchFamily="49" charset="-128"/>
              <a:ea typeface="ＭＳ ゴシック" panose="020B0609070205080204" pitchFamily="49" charset="-128"/>
            </a:endParaRPr>
          </a:p>
        </p:txBody>
      </p:sp>
      <p:sp>
        <p:nvSpPr>
          <p:cNvPr id="23" name="テキスト ボックス 22"/>
          <p:cNvSpPr txBox="1"/>
          <p:nvPr/>
        </p:nvSpPr>
        <p:spPr>
          <a:xfrm>
            <a:off x="4783956" y="4355812"/>
            <a:ext cx="748923" cy="600164"/>
          </a:xfrm>
          <a:prstGeom prst="rect">
            <a:avLst/>
          </a:prstGeom>
          <a:noFill/>
        </p:spPr>
        <p:txBody>
          <a:bodyPr wrap="none" rtlCol="0">
            <a:spAutoFit/>
          </a:bodyPr>
          <a:lstStyle/>
          <a:p>
            <a:r>
              <a:rPr kumimoji="1" lang="ja-JP" altLang="en-US" sz="1100" spc="-50" dirty="0" smtClean="0">
                <a:latin typeface="ＭＳ ゴシック" panose="020B0609070205080204" pitchFamily="49" charset="-128"/>
                <a:ea typeface="ＭＳ ゴシック" panose="020B0609070205080204" pitchFamily="49" charset="-128"/>
              </a:rPr>
              <a:t>大阪港</a:t>
            </a:r>
            <a:endParaRPr kumimoji="1" lang="en-US" altLang="ja-JP" sz="1100" spc="-50" dirty="0" smtClean="0">
              <a:latin typeface="ＭＳ ゴシック" panose="020B0609070205080204" pitchFamily="49" charset="-128"/>
              <a:ea typeface="ＭＳ ゴシック" panose="020B0609070205080204" pitchFamily="49" charset="-128"/>
            </a:endParaRPr>
          </a:p>
          <a:p>
            <a:r>
              <a:rPr lang="ja-JP" altLang="en-US" sz="1100" spc="-50" dirty="0" smtClean="0">
                <a:latin typeface="ＭＳ ゴシック" panose="020B0609070205080204" pitchFamily="49" charset="-128"/>
                <a:ea typeface="ＭＳ ゴシック" panose="020B0609070205080204" pitchFamily="49" charset="-128"/>
              </a:rPr>
              <a:t>神戸港</a:t>
            </a:r>
            <a:endParaRPr lang="en-US" altLang="ja-JP" sz="1100" spc="-50" dirty="0" smtClean="0">
              <a:latin typeface="ＭＳ ゴシック" panose="020B0609070205080204" pitchFamily="49" charset="-128"/>
              <a:ea typeface="ＭＳ ゴシック" panose="020B0609070205080204" pitchFamily="49" charset="-128"/>
            </a:endParaRPr>
          </a:p>
          <a:p>
            <a:r>
              <a:rPr kumimoji="1" lang="ja-JP" altLang="en-US" sz="1100" spc="-50" dirty="0">
                <a:latin typeface="ＭＳ ゴシック" panose="020B0609070205080204" pitchFamily="49" charset="-128"/>
                <a:ea typeface="ＭＳ ゴシック" panose="020B0609070205080204" pitchFamily="49" charset="-128"/>
              </a:rPr>
              <a:t>堺泉北港</a:t>
            </a:r>
          </a:p>
        </p:txBody>
      </p:sp>
      <p:sp>
        <p:nvSpPr>
          <p:cNvPr id="24" name="テキスト ボックス 23"/>
          <p:cNvSpPr txBox="1"/>
          <p:nvPr/>
        </p:nvSpPr>
        <p:spPr>
          <a:xfrm>
            <a:off x="5639921" y="4355812"/>
            <a:ext cx="2877711" cy="600164"/>
          </a:xfrm>
          <a:prstGeom prst="rect">
            <a:avLst/>
          </a:prstGeom>
          <a:noFill/>
        </p:spPr>
        <p:txBody>
          <a:bodyPr wrap="none" rtlCol="0">
            <a:spAutoFit/>
          </a:bodyPr>
          <a:lstStyle/>
          <a:p>
            <a:r>
              <a:rPr lang="ja-JP" altLang="en-US" sz="1100" spc="-50" dirty="0" smtClean="0">
                <a:latin typeface="ＭＳ ゴシック" panose="020B0609070205080204" pitchFamily="49" charset="-128"/>
                <a:ea typeface="ＭＳ ゴシック" panose="020B0609070205080204" pitchFamily="49" charset="-128"/>
              </a:rPr>
              <a:t>衣類、電気機械、化学工業品、鋼材　等</a:t>
            </a:r>
            <a:endParaRPr kumimoji="1" lang="en-US" altLang="ja-JP" sz="1100" spc="-50" dirty="0" smtClean="0">
              <a:latin typeface="ＭＳ ゴシック" panose="020B0609070205080204" pitchFamily="49" charset="-128"/>
              <a:ea typeface="ＭＳ ゴシック" panose="020B0609070205080204" pitchFamily="49" charset="-128"/>
            </a:endParaRPr>
          </a:p>
          <a:p>
            <a:r>
              <a:rPr kumimoji="1" lang="ja-JP" altLang="en-US" sz="1100" spc="-50" dirty="0" smtClean="0">
                <a:latin typeface="ＭＳ ゴシック" panose="020B0609070205080204" pitchFamily="49" charset="-128"/>
                <a:ea typeface="ＭＳ ゴシック" panose="020B0609070205080204" pitchFamily="49" charset="-128"/>
              </a:rPr>
              <a:t>金属機械工業品、化学工業品、農水産品　等</a:t>
            </a:r>
            <a:endParaRPr kumimoji="1" lang="en-US" altLang="ja-JP" sz="1100" spc="-50" dirty="0" smtClean="0">
              <a:latin typeface="ＭＳ ゴシック" panose="020B0609070205080204" pitchFamily="49" charset="-128"/>
              <a:ea typeface="ＭＳ ゴシック" panose="020B0609070205080204" pitchFamily="49" charset="-128"/>
            </a:endParaRPr>
          </a:p>
          <a:p>
            <a:r>
              <a:rPr kumimoji="1" lang="ja-JP" altLang="en-US" sz="1100" spc="-50" dirty="0" smtClean="0">
                <a:latin typeface="ＭＳ ゴシック" panose="020B0609070205080204" pitchFamily="49" charset="-128"/>
                <a:ea typeface="ＭＳ ゴシック" panose="020B0609070205080204" pitchFamily="49" charset="-128"/>
              </a:rPr>
              <a:t>原油、中古車、石油製品　等</a:t>
            </a:r>
            <a:endParaRPr kumimoji="1" lang="ja-JP" altLang="en-US" sz="1100" spc="-50" dirty="0">
              <a:latin typeface="ＭＳ ゴシック" panose="020B0609070205080204" pitchFamily="49" charset="-128"/>
              <a:ea typeface="ＭＳ ゴシック" panose="020B0609070205080204" pitchFamily="49" charset="-128"/>
            </a:endParaRPr>
          </a:p>
        </p:txBody>
      </p:sp>
      <p:sp>
        <p:nvSpPr>
          <p:cNvPr id="25" name="テキスト ボックス 24"/>
          <p:cNvSpPr txBox="1"/>
          <p:nvPr/>
        </p:nvSpPr>
        <p:spPr>
          <a:xfrm>
            <a:off x="5432028" y="4357553"/>
            <a:ext cx="325730" cy="600164"/>
          </a:xfrm>
          <a:prstGeom prst="rect">
            <a:avLst/>
          </a:prstGeom>
          <a:noFill/>
        </p:spPr>
        <p:txBody>
          <a:bodyPr wrap="none" rtlCol="0">
            <a:spAutoFit/>
          </a:bodyPr>
          <a:lstStyle/>
          <a:p>
            <a:r>
              <a:rPr kumimoji="1" lang="en-US" altLang="ja-JP" sz="1100" spc="-50" dirty="0" smtClean="0">
                <a:latin typeface="ＭＳ ゴシック" panose="020B0609070205080204" pitchFamily="49" charset="-128"/>
                <a:ea typeface="ＭＳ ゴシック" panose="020B0609070205080204" pitchFamily="49" charset="-128"/>
              </a:rPr>
              <a:t>…</a:t>
            </a:r>
          </a:p>
          <a:p>
            <a:r>
              <a:rPr lang="en-US" altLang="ja-JP" sz="1100" spc="-50" dirty="0" smtClean="0">
                <a:latin typeface="ＭＳ ゴシック" panose="020B0609070205080204" pitchFamily="49" charset="-128"/>
                <a:ea typeface="ＭＳ ゴシック" panose="020B0609070205080204" pitchFamily="49" charset="-128"/>
              </a:rPr>
              <a:t>…</a:t>
            </a:r>
          </a:p>
          <a:p>
            <a:r>
              <a:rPr lang="en-US" altLang="ja-JP" sz="1100" spc="-50" dirty="0">
                <a:latin typeface="ＭＳ ゴシック" panose="020B0609070205080204" pitchFamily="49" charset="-128"/>
                <a:ea typeface="ＭＳ ゴシック" panose="020B0609070205080204" pitchFamily="49" charset="-128"/>
              </a:rPr>
              <a:t>…</a:t>
            </a:r>
            <a:endParaRPr kumimoji="1" lang="ja-JP" altLang="en-US" sz="1100" spc="-50" dirty="0">
              <a:latin typeface="ＭＳ ゴシック" panose="020B0609070205080204" pitchFamily="49" charset="-128"/>
              <a:ea typeface="ＭＳ ゴシック" panose="020B0609070205080204" pitchFamily="49" charset="-128"/>
            </a:endParaRPr>
          </a:p>
        </p:txBody>
      </p:sp>
      <p:sp>
        <p:nvSpPr>
          <p:cNvPr id="14" name="テキスト ボックス 13"/>
          <p:cNvSpPr txBox="1"/>
          <p:nvPr/>
        </p:nvSpPr>
        <p:spPr>
          <a:xfrm>
            <a:off x="4572000" y="5095344"/>
            <a:ext cx="4572000" cy="1384995"/>
          </a:xfrm>
          <a:prstGeom prst="rect">
            <a:avLst/>
          </a:prstGeom>
          <a:noFill/>
        </p:spPr>
        <p:txBody>
          <a:bodyPr wrap="square" rtlCol="0">
            <a:spAutoFit/>
          </a:bodyPr>
          <a:lstStyle/>
          <a:p>
            <a:endParaRPr kumimoji="1" lang="en-US" altLang="ja-JP" sz="1200" dirty="0" smtClean="0">
              <a:latin typeface="+mj-ea"/>
              <a:ea typeface="+mj-ea"/>
            </a:endParaRPr>
          </a:p>
          <a:p>
            <a:r>
              <a:rPr kumimoji="1" lang="en-US" altLang="ja-JP" sz="1200" dirty="0" smtClean="0">
                <a:latin typeface="+mj-ea"/>
                <a:ea typeface="+mj-ea"/>
              </a:rPr>
              <a:t>【</a:t>
            </a:r>
            <a:r>
              <a:rPr lang="ja-JP" altLang="en-US" sz="1200" dirty="0" smtClean="0">
                <a:latin typeface="+mj-ea"/>
                <a:ea typeface="+mj-ea"/>
              </a:rPr>
              <a:t>今後</a:t>
            </a:r>
            <a:r>
              <a:rPr lang="ja-JP" altLang="en-US" sz="1200" dirty="0">
                <a:latin typeface="+mj-ea"/>
                <a:ea typeface="+mj-ea"/>
              </a:rPr>
              <a:t>概ね</a:t>
            </a:r>
            <a:r>
              <a:rPr lang="en-US" altLang="ja-JP" sz="1200" dirty="0">
                <a:latin typeface="+mj-ea"/>
                <a:ea typeface="+mj-ea"/>
              </a:rPr>
              <a:t>5</a:t>
            </a:r>
            <a:r>
              <a:rPr lang="ja-JP" altLang="en-US" sz="1200" dirty="0">
                <a:latin typeface="+mj-ea"/>
                <a:ea typeface="+mj-ea"/>
              </a:rPr>
              <a:t>年</a:t>
            </a:r>
            <a:r>
              <a:rPr lang="ja-JP" altLang="en-US" sz="1200" dirty="0" smtClean="0">
                <a:latin typeface="+mj-ea"/>
                <a:ea typeface="+mj-ea"/>
              </a:rPr>
              <a:t>以内</a:t>
            </a:r>
            <a:r>
              <a:rPr lang="en-US" altLang="ja-JP" sz="1200" dirty="0" smtClean="0">
                <a:latin typeface="+mj-ea"/>
                <a:ea typeface="+mj-ea"/>
              </a:rPr>
              <a:t>〕</a:t>
            </a:r>
            <a:endParaRPr lang="en-US" altLang="ja-JP" sz="1200" dirty="0">
              <a:latin typeface="+mj-ea"/>
              <a:ea typeface="+mj-ea"/>
            </a:endParaRPr>
          </a:p>
          <a:p>
            <a:r>
              <a:rPr kumimoji="1" lang="ja-JP" altLang="en-US" sz="1200" dirty="0" smtClean="0">
                <a:latin typeface="HGPｺﾞｼｯｸE" panose="020B0900000000000000" pitchFamily="50" charset="-128"/>
                <a:ea typeface="HGPｺﾞｼｯｸE" panose="020B0900000000000000" pitchFamily="50" charset="-128"/>
              </a:rPr>
              <a:t>　欧米、北米など基幹航路の維持・拡大、</a:t>
            </a:r>
            <a:r>
              <a:rPr kumimoji="1" lang="en-US" altLang="ja-JP" sz="1200" dirty="0" smtClean="0">
                <a:latin typeface="HGPｺﾞｼｯｸE" panose="020B0900000000000000" pitchFamily="50" charset="-128"/>
                <a:ea typeface="HGPｺﾞｼｯｸE" panose="020B0900000000000000" pitchFamily="50" charset="-128"/>
              </a:rPr>
              <a:t/>
            </a:r>
            <a:br>
              <a:rPr kumimoji="1" lang="en-US" altLang="ja-JP" sz="1200" dirty="0" smtClean="0">
                <a:latin typeface="HGPｺﾞｼｯｸE" panose="020B0900000000000000" pitchFamily="50" charset="-128"/>
                <a:ea typeface="HGPｺﾞｼｯｸE" panose="020B0900000000000000" pitchFamily="50" charset="-128"/>
              </a:rPr>
            </a:br>
            <a:r>
              <a:rPr kumimoji="1" lang="ja-JP" altLang="en-US" sz="1200" dirty="0" smtClean="0">
                <a:latin typeface="HGPｺﾞｼｯｸE" panose="020B0900000000000000" pitchFamily="50" charset="-128"/>
                <a:ea typeface="HGPｺﾞｼｯｸE" panose="020B0900000000000000" pitchFamily="50" charset="-128"/>
              </a:rPr>
              <a:t>　アフリカ、南米、中東・インド等、現状で寄港が少ない航路誘致</a:t>
            </a:r>
            <a:endParaRPr kumimoji="1" lang="en-US" altLang="ja-JP" sz="1200" dirty="0" smtClean="0">
              <a:latin typeface="HGPｺﾞｼｯｸE" panose="020B0900000000000000" pitchFamily="50" charset="-128"/>
              <a:ea typeface="HGPｺﾞｼｯｸE" panose="020B0900000000000000" pitchFamily="50" charset="-128"/>
            </a:endParaRPr>
          </a:p>
          <a:p>
            <a:r>
              <a:rPr kumimoji="1" lang="en-US" altLang="ja-JP" sz="1200" dirty="0" smtClean="0">
                <a:latin typeface="+mj-ea"/>
                <a:ea typeface="+mj-ea"/>
              </a:rPr>
              <a:t>〔</a:t>
            </a:r>
            <a:r>
              <a:rPr kumimoji="1" lang="ja-JP" altLang="en-US" sz="1200" dirty="0" smtClean="0">
                <a:latin typeface="+mj-ea"/>
                <a:ea typeface="+mj-ea"/>
              </a:rPr>
              <a:t>概ね</a:t>
            </a:r>
            <a:r>
              <a:rPr kumimoji="1" lang="en-US" altLang="ja-JP" sz="1200" dirty="0" smtClean="0">
                <a:latin typeface="+mj-ea"/>
                <a:ea typeface="+mj-ea"/>
              </a:rPr>
              <a:t>10</a:t>
            </a:r>
            <a:r>
              <a:rPr kumimoji="1" lang="ja-JP" altLang="en-US" sz="1200" dirty="0" smtClean="0">
                <a:latin typeface="+mj-ea"/>
                <a:ea typeface="+mj-ea"/>
              </a:rPr>
              <a:t>年以内</a:t>
            </a:r>
            <a:r>
              <a:rPr lang="en-US" altLang="ja-JP" sz="1200" dirty="0" smtClean="0">
                <a:latin typeface="+mj-ea"/>
                <a:ea typeface="+mj-ea"/>
              </a:rPr>
              <a:t>〕</a:t>
            </a:r>
          </a:p>
          <a:p>
            <a:r>
              <a:rPr kumimoji="1" lang="ja-JP" altLang="en-US" sz="1200" dirty="0" smtClean="0">
                <a:latin typeface="HGPｺﾞｼｯｸE" panose="020B0900000000000000" pitchFamily="50" charset="-128"/>
                <a:ea typeface="HGPｺﾞｼｯｸE" panose="020B0900000000000000" pitchFamily="50" charset="-128"/>
              </a:rPr>
              <a:t>　グローバル展開する我が国立地企業のサプライチェーン・</a:t>
            </a:r>
            <a:r>
              <a:rPr kumimoji="1" lang="en-US" altLang="ja-JP" sz="1200" dirty="0" smtClean="0">
                <a:latin typeface="HGPｺﾞｼｯｸE" panose="020B0900000000000000" pitchFamily="50" charset="-128"/>
                <a:ea typeface="HGPｺﾞｼｯｸE" panose="020B0900000000000000" pitchFamily="50" charset="-128"/>
              </a:rPr>
              <a:t/>
            </a:r>
            <a:br>
              <a:rPr kumimoji="1" lang="en-US" altLang="ja-JP" sz="1200" dirty="0" smtClean="0">
                <a:latin typeface="HGPｺﾞｼｯｸE" panose="020B0900000000000000" pitchFamily="50" charset="-128"/>
                <a:ea typeface="HGPｺﾞｼｯｸE" panose="020B0900000000000000" pitchFamily="50" charset="-128"/>
              </a:rPr>
            </a:br>
            <a:r>
              <a:rPr kumimoji="1" lang="ja-JP" altLang="en-US" sz="1200" dirty="0" smtClean="0">
                <a:latin typeface="HGPｺﾞｼｯｸE" panose="020B0900000000000000" pitchFamily="50" charset="-128"/>
                <a:ea typeface="HGPｺﾞｼｯｸE" panose="020B0900000000000000" pitchFamily="50" charset="-128"/>
              </a:rPr>
              <a:t>　マネジメントに資する多方面・多頻度の直航サービスを充実</a:t>
            </a:r>
            <a:endParaRPr kumimoji="1" lang="en-US" altLang="ja-JP" sz="1200" dirty="0" smtClean="0">
              <a:latin typeface="HGPｺﾞｼｯｸE" panose="020B0900000000000000" pitchFamily="50" charset="-128"/>
              <a:ea typeface="HGPｺﾞｼｯｸE" panose="020B0900000000000000" pitchFamily="50" charset="-128"/>
            </a:endParaRPr>
          </a:p>
        </p:txBody>
      </p:sp>
      <p:sp>
        <p:nvSpPr>
          <p:cNvPr id="28" name="テキスト ボックス 27"/>
          <p:cNvSpPr txBox="1"/>
          <p:nvPr/>
        </p:nvSpPr>
        <p:spPr>
          <a:xfrm>
            <a:off x="4573017" y="5095344"/>
            <a:ext cx="4464496" cy="239427"/>
          </a:xfrm>
          <a:prstGeom prst="rect">
            <a:avLst/>
          </a:prstGeom>
          <a:solidFill>
            <a:srgbClr val="C00000"/>
          </a:solidFill>
        </p:spPr>
        <p:style>
          <a:lnRef idx="2">
            <a:schemeClr val="dk1"/>
          </a:lnRef>
          <a:fillRef idx="1">
            <a:schemeClr val="lt1"/>
          </a:fillRef>
          <a:effectRef idx="0">
            <a:schemeClr val="dk1"/>
          </a:effectRef>
          <a:fontRef idx="minor">
            <a:schemeClr val="dk1"/>
          </a:fontRef>
        </p:style>
        <p:txBody>
          <a:bodyPr wrap="square" rtlCol="0">
            <a:noAutofit/>
          </a:bodyPr>
          <a:lstStyle/>
          <a:p>
            <a:pPr algn="ctr">
              <a:lnSpc>
                <a:spcPts val="1200"/>
              </a:lnSpc>
            </a:pPr>
            <a:r>
              <a:rPr lang="ja-JP" altLang="en-US" sz="1200" dirty="0">
                <a:solidFill>
                  <a:schemeClr val="bg1"/>
                </a:solidFill>
                <a:latin typeface="HGPｺﾞｼｯｸE" panose="020B0900000000000000" pitchFamily="50" charset="-128"/>
                <a:ea typeface="HGPｺﾞｼｯｸE" panose="020B0900000000000000" pitchFamily="50" charset="-128"/>
              </a:rPr>
              <a:t>国際競争力強化に向けた、今後の国際コンテナ戦略港湾政策</a:t>
            </a:r>
            <a:endParaRPr lang="en-US" altLang="ja-JP" sz="1200" dirty="0">
              <a:solidFill>
                <a:schemeClr val="bg1"/>
              </a:solidFill>
              <a:latin typeface="HGPｺﾞｼｯｸE" panose="020B0900000000000000" pitchFamily="50" charset="-128"/>
              <a:ea typeface="HGPｺﾞｼｯｸE" panose="020B0900000000000000" pitchFamily="50" charset="-128"/>
            </a:endParaRPr>
          </a:p>
          <a:p>
            <a:pPr algn="ctr">
              <a:lnSpc>
                <a:spcPts val="1200"/>
              </a:lnSpc>
            </a:pPr>
            <a:endParaRPr kumimoji="1" lang="ja-JP" altLang="en-US" sz="1200" dirty="0">
              <a:solidFill>
                <a:schemeClr val="bg1"/>
              </a:solidFill>
              <a:latin typeface="HGPｺﾞｼｯｸE" panose="020B0900000000000000" pitchFamily="50" charset="-128"/>
              <a:ea typeface="HGPｺﾞｼｯｸE" panose="020B0900000000000000" pitchFamily="50" charset="-128"/>
            </a:endParaRPr>
          </a:p>
        </p:txBody>
      </p:sp>
      <p:sp>
        <p:nvSpPr>
          <p:cNvPr id="27" name="スライド番号プレースホルダー 2"/>
          <p:cNvSpPr>
            <a:spLocks noGrp="1"/>
          </p:cNvSpPr>
          <p:nvPr>
            <p:ph type="sldNum" sz="quarter" idx="12"/>
          </p:nvPr>
        </p:nvSpPr>
        <p:spPr bwMode="auto">
          <a:xfrm>
            <a:off x="8777288"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47</a:t>
            </a:fld>
            <a:endParaRPr lang="en-US" altLang="ja-JP">
              <a:solidFill>
                <a:srgbClr val="898989"/>
              </a:solidFill>
            </a:endParaRPr>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967" y="1759892"/>
            <a:ext cx="2627313" cy="238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32153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a:latin typeface="ＭＳ Ｐゴシック" pitchFamily="50" charset="-128"/>
                <a:ea typeface="Meiryo UI" pitchFamily="50" charset="-128"/>
                <a:cs typeface="Meiryo UI" pitchFamily="50" charset="-128"/>
              </a:rPr>
              <a:t>大阪の成長に向けた重点課題（プロジェクト） </a:t>
            </a:r>
            <a:r>
              <a:rPr kumimoji="0" lang="ja-JP" altLang="en-US" sz="1600" kern="0" dirty="0" smtClean="0">
                <a:latin typeface="ＭＳ Ｐゴシック" pitchFamily="50" charset="-128"/>
                <a:ea typeface="Meiryo UI" pitchFamily="50" charset="-128"/>
                <a:cs typeface="Meiryo UI" pitchFamily="50" charset="-128"/>
              </a:rPr>
              <a:t>＜統合型リゾート（</a:t>
            </a:r>
            <a:r>
              <a:rPr kumimoji="0" lang="en-US" altLang="ja-JP" sz="1600" kern="0" dirty="0" smtClean="0">
                <a:latin typeface="ＭＳ Ｐゴシック" pitchFamily="50" charset="-128"/>
                <a:ea typeface="Meiryo UI" pitchFamily="50" charset="-128"/>
                <a:cs typeface="Meiryo UI" pitchFamily="50" charset="-128"/>
              </a:rPr>
              <a:t>IR</a:t>
            </a:r>
            <a:r>
              <a:rPr kumimoji="0" lang="ja-JP" altLang="en-US" sz="1600" kern="0" dirty="0" smtClean="0">
                <a:latin typeface="ＭＳ Ｐゴシック" pitchFamily="50" charset="-128"/>
                <a:ea typeface="Meiryo UI" pitchFamily="50" charset="-128"/>
                <a:cs typeface="Meiryo UI" pitchFamily="50" charset="-128"/>
              </a:rPr>
              <a:t>）の大阪での立地促進＞</a:t>
            </a:r>
            <a:endParaRPr kumimoji="0" lang="ja-JP" altLang="en-US" sz="1600" i="0" strike="noStrike" kern="0" cap="none" spc="0" normalizeH="0" baseline="0" noProof="0" dirty="0">
              <a:ln>
                <a:noFill/>
              </a:ln>
              <a:effectLst/>
              <a:uLnTx/>
              <a:uFillTx/>
              <a:latin typeface="ＭＳ Ｐゴシック" pitchFamily="50" charset="-128"/>
              <a:ea typeface="Meiryo UI" pitchFamily="50" charset="-128"/>
              <a:cs typeface="Meiryo UI" pitchFamily="50" charset="-128"/>
            </a:endParaRPr>
          </a:p>
        </p:txBody>
      </p:sp>
      <p:sp>
        <p:nvSpPr>
          <p:cNvPr id="5" name="正方形/長方形 4"/>
          <p:cNvSpPr/>
          <p:nvPr/>
        </p:nvSpPr>
        <p:spPr>
          <a:xfrm>
            <a:off x="-4795" y="1889122"/>
            <a:ext cx="2704587" cy="338554"/>
          </a:xfrm>
          <a:prstGeom prst="rect">
            <a:avLst/>
          </a:prstGeom>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■大阪の高い集客ポテンシャル</a:t>
            </a:r>
          </a:p>
        </p:txBody>
      </p:sp>
      <p:sp>
        <p:nvSpPr>
          <p:cNvPr id="6" name="正方形/長方形 5"/>
          <p:cNvSpPr/>
          <p:nvPr/>
        </p:nvSpPr>
        <p:spPr>
          <a:xfrm>
            <a:off x="5796136" y="3777581"/>
            <a:ext cx="1800493" cy="338554"/>
          </a:xfrm>
          <a:prstGeom prst="rect">
            <a:avLst/>
          </a:prstGeom>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■これまでの取組み</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92701" y="448796"/>
            <a:ext cx="8979583" cy="830997"/>
          </a:xfrm>
          <a:prstGeom prst="rect">
            <a:avLst/>
          </a:prstGeom>
        </p:spPr>
        <p:style>
          <a:lnRef idx="2">
            <a:schemeClr val="dk1"/>
          </a:lnRef>
          <a:fillRef idx="1">
            <a:schemeClr val="lt1"/>
          </a:fillRef>
          <a:effectRef idx="0">
            <a:schemeClr val="dk1"/>
          </a:effectRef>
          <a:fontRef idx="minor">
            <a:schemeClr val="dk1"/>
          </a:fontRef>
        </p:style>
        <p:txBody>
          <a:bodyPr wrap="square" tIns="0" bIns="0">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「国際エンターテイメント都市・大阪」の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創出のため、統合型</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リゾート（</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en-US" altLang="ja-JP" baseline="30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）立地を促進。</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○課題を最小限に留め、最大限の効果を追求</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推進法成立次第、大阪での立地を推進できるよう準備を進めている</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5868437" y="4080970"/>
            <a:ext cx="3203848" cy="2600624"/>
          </a:xfrm>
          <a:prstGeom prst="rect">
            <a:avLst/>
          </a:prstGeom>
          <a:noFill/>
          <a:ln w="9525" cap="flat" cmpd="sng" algn="ctr">
            <a:solidFill>
              <a:schemeClr val="accent1">
                <a:lumMod val="50000"/>
              </a:schemeClr>
            </a:solidFill>
            <a:prstDash val="solid"/>
          </a:ln>
          <a:effectLst/>
        </p:spPr>
        <p:txBody>
          <a:bodyPr lIns="36000" rIns="72000" anchor="t"/>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kumimoji="0" lang="ja-JP" altLang="en-US" sz="1100" b="1" kern="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大阪エンターテイメント都市構想推進検討会</a:t>
            </a:r>
            <a:endParaRPr kumimoji="0" lang="en-US" altLang="ja-JP" sz="1100" b="1" kern="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kumimoji="0" lang="ja-JP" altLang="en-US" sz="1100" kern="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100" kern="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1100" kern="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H22.7</a:t>
            </a:r>
            <a:r>
              <a:rPr kumimoji="0" lang="ja-JP" altLang="en-US" sz="1100" kern="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1100" kern="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kumimoji="0" lang="ja-JP" altLang="en-US" sz="1100" kern="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100" kern="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学識、経済界、観光関連団体、</a:t>
            </a:r>
            <a:r>
              <a:rPr kumimoji="0" lang="en-US" altLang="ja-JP" sz="1100" kern="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PTA</a:t>
            </a:r>
            <a:r>
              <a:rPr kumimoji="0" lang="ja-JP" altLang="en-US" sz="1100" kern="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協議会、</a:t>
            </a:r>
            <a:endParaRPr kumimoji="0" lang="en-US" altLang="ja-JP" sz="1100" kern="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kumimoji="0" lang="ja-JP" altLang="en-US" sz="1100" kern="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100" kern="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自治体代表等の委員により</a:t>
            </a:r>
            <a:endParaRPr kumimoji="0" lang="en-US" altLang="ja-JP" sz="1100" kern="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kumimoji="0" lang="ja-JP" altLang="en-US" sz="1100" kern="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100" kern="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「大阪における</a:t>
            </a:r>
            <a:r>
              <a:rPr kumimoji="0" lang="en-US" altLang="ja-JP" sz="1100" kern="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IR</a:t>
            </a:r>
            <a:r>
              <a:rPr kumimoji="0" lang="ja-JP" altLang="en-US" sz="1100" kern="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に関する基本的な考え方」をとりまとめ</a:t>
            </a:r>
            <a:endParaRPr kumimoji="0" lang="en-US" altLang="ja-JP" sz="1100" kern="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kumimoji="0" lang="ja-JP" altLang="en-US" sz="1100" b="1" kern="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大阪府市</a:t>
            </a:r>
            <a:r>
              <a:rPr kumimoji="0" lang="en-US" altLang="ja-JP" sz="1100" b="1" kern="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IR</a:t>
            </a:r>
            <a:r>
              <a:rPr kumimoji="0" lang="ja-JP" altLang="en-US" sz="1100" b="1" kern="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立地準備会議</a:t>
            </a:r>
            <a:r>
              <a:rPr kumimoji="0" lang="ja-JP" altLang="en-US" sz="1100" kern="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1100" kern="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H25.12</a:t>
            </a:r>
            <a:r>
              <a:rPr kumimoji="0" lang="ja-JP" altLang="en-US" sz="1100" kern="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1100" kern="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kumimoji="0" lang="ja-JP" altLang="en-US" sz="1100" kern="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100" kern="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知事（本部長）、大阪市長（副本部長）</a:t>
            </a:r>
            <a:endParaRPr kumimoji="0" lang="en-US" altLang="ja-JP" sz="1100" kern="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kumimoji="0" lang="ja-JP" altLang="en-US" sz="11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1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kumimoji="0" lang="ja-JP" altLang="en-US" sz="11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立地準備会議</a:t>
            </a:r>
            <a:endParaRPr kumimoji="0" lang="en-US" altLang="ja-JP" sz="11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kumimoji="0" lang="ja-JP" altLang="en-US" sz="110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1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候補地を「夢洲を軸とした大阪市内ベイエリア」</a:t>
            </a:r>
            <a:endParaRPr kumimoji="0" lang="en-US" altLang="ja-JP" sz="11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kumimoji="0" lang="ja-JP" altLang="en-US" sz="11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とする「基本コンセプト案」を確認（</a:t>
            </a:r>
            <a:r>
              <a:rPr kumimoji="0" lang="en-US" altLang="ja-JP" sz="11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H26.4)</a:t>
            </a:r>
          </a:p>
          <a:p>
            <a:pPr>
              <a:defRPr/>
            </a:pPr>
            <a:r>
              <a:rPr kumimoji="0" lang="ja-JP" altLang="en-US" sz="11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1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大阪市が夢洲まちづくり構想検討会を設置</a:t>
            </a:r>
            <a:endParaRPr kumimoji="0" lang="en-US" altLang="ja-JP" sz="11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kumimoji="0" lang="ja-JP" altLang="en-US" sz="11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1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府は、関西の経済</a:t>
            </a:r>
            <a:r>
              <a:rPr kumimoji="0" lang="en-US" altLang="ja-JP" sz="11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kumimoji="0" lang="ja-JP" altLang="en-US" sz="11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団体とともに参画</a:t>
            </a:r>
            <a:r>
              <a:rPr kumimoji="0" lang="en-US" altLang="ja-JP" sz="11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(H26.10)</a:t>
            </a:r>
          </a:p>
          <a:p>
            <a:pPr>
              <a:defRPr/>
            </a:pPr>
            <a:r>
              <a:rPr kumimoji="0" lang="en-US" altLang="ja-JP" sz="11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1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「夢洲まちづくり構想（案）～中間とりまとめ～」</a:t>
            </a:r>
            <a:r>
              <a:rPr kumimoji="0" lang="en-US" altLang="ja-JP" sz="11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r>
            <a:br>
              <a:rPr kumimoji="0" lang="en-US" altLang="ja-JP" sz="11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kumimoji="0" lang="ja-JP" altLang="en-US" sz="11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1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H27.2</a:t>
            </a:r>
            <a:r>
              <a:rPr kumimoji="0" lang="ja-JP" altLang="en-US" sz="11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11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kumimoji="0" lang="en-US" altLang="ja-JP" sz="11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endParaRPr kumimoji="0" lang="en-US" altLang="ja-JP" sz="11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kumimoji="0" lang="en-US" altLang="ja-JP" sz="11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2254966"/>
            <a:ext cx="2731985" cy="1522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正方形/長方形 10"/>
          <p:cNvSpPr/>
          <p:nvPr/>
        </p:nvSpPr>
        <p:spPr>
          <a:xfrm>
            <a:off x="-22964" y="3777581"/>
            <a:ext cx="1210588" cy="338554"/>
          </a:xfrm>
          <a:prstGeom prst="rect">
            <a:avLst/>
          </a:prstGeom>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r>
              <a:rPr kumimoji="0" lang="ja-JP" altLang="en-US" sz="16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■立地効果</a:t>
            </a:r>
            <a:endParaRPr kumimoji="0" lang="ja-JP" altLang="en-US" sz="16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92702" y="4065613"/>
            <a:ext cx="2851717" cy="1567435"/>
          </a:xfrm>
          <a:prstGeom prst="rect">
            <a:avLst/>
          </a:prstGeom>
          <a:ln w="12700"/>
        </p:spPr>
        <p:style>
          <a:lnRef idx="2">
            <a:schemeClr val="dk1"/>
          </a:lnRef>
          <a:fillRef idx="1">
            <a:schemeClr val="lt1"/>
          </a:fillRef>
          <a:effectRef idx="0">
            <a:schemeClr val="dk1"/>
          </a:effectRef>
          <a:fontRef idx="minor">
            <a:schemeClr val="dk1"/>
          </a:fontRef>
        </p:style>
        <p:txBody>
          <a:bodyPr lIns="36000" tIns="36000" rIns="36000" bIns="36000"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defRPr/>
            </a:pPr>
            <a:r>
              <a:rPr lang="en-US" altLang="ja-JP" sz="14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「観光振興」「地域振興」「産業振興」</a:t>
            </a:r>
            <a:endParaRPr lang="en-US" altLang="ja-JP" sz="14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（「日本再興戦略」より）　</a:t>
            </a:r>
            <a:r>
              <a:rPr lang="ja-JP" altLang="en-US" sz="1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＋税収増</a:t>
            </a:r>
            <a:endParaRPr lang="en-US" altLang="ja-JP" sz="1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（例）シンガポール（</a:t>
            </a:r>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a:t>
            </a:r>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施設オープン）</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・観光客数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61</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％増</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2009</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968</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1,557</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・観光収入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83</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％増</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2009</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12.8BilS$</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23.5BilS$</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・雇用創出　約</a:t>
            </a:r>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万人（直接的及び間接的）</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92701" y="2227676"/>
            <a:ext cx="5703437" cy="922985"/>
          </a:xfrm>
          <a:prstGeom prst="rect">
            <a:avLst/>
          </a:prstGeom>
          <a:ln w="12700"/>
        </p:spPr>
        <p:style>
          <a:lnRef idx="2">
            <a:schemeClr val="dk1"/>
          </a:lnRef>
          <a:fillRef idx="1">
            <a:schemeClr val="lt1"/>
          </a:fillRef>
          <a:effectRef idx="0">
            <a:schemeClr val="dk1"/>
          </a:effectRef>
          <a:fontRef idx="minor">
            <a:schemeClr val="dk1"/>
          </a:fontRef>
        </p:style>
        <p:txBody>
          <a:bodyPr lIns="36000" tIns="0" rIns="36000" bIns="0" rtlCol="0" anchor="ctr" anchorCtr="0"/>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defRPr/>
            </a:pPr>
            <a:r>
              <a:rPr kumimoji="0" lang="en-US" altLang="ja-JP" sz="14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立地</a:t>
            </a:r>
            <a:r>
              <a:rPr kumimoji="0" lang="en-US" altLang="ja-JP" sz="14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関西圏</a:t>
            </a:r>
            <a:r>
              <a:rPr kumimoji="0" lang="en-US" altLang="ja-JP" sz="14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2,000</a:t>
            </a:r>
            <a:r>
              <a:rPr kumimoji="0" lang="ja-JP" altLang="en-US" sz="14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万人以上の中心地、外国人の人気</a:t>
            </a:r>
            <a:r>
              <a:rPr kumimoji="0" lang="ja-JP" altLang="en-US" sz="14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観光</a:t>
            </a:r>
            <a:r>
              <a:rPr kumimoji="0" lang="ja-JP" altLang="en-US" sz="14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スポットに近接</a:t>
            </a:r>
            <a:endParaRPr kumimoji="0" lang="en-US" altLang="ja-JP" sz="14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kumimoji="0" lang="en-US" altLang="ja-JP" sz="14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アクセス</a:t>
            </a:r>
            <a:r>
              <a:rPr kumimoji="0" lang="en-US" altLang="ja-JP" sz="14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関空３時間圏に</a:t>
            </a:r>
            <a:r>
              <a:rPr kumimoji="0" lang="ja-JP" altLang="en-US" sz="14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東アジア主要都市</a:t>
            </a:r>
            <a:r>
              <a:rPr kumimoji="0" lang="ja-JP" altLang="en-US" sz="14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、国内鉄道網との結節</a:t>
            </a:r>
            <a:endParaRPr kumimoji="0" lang="en-US" altLang="ja-JP" sz="14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kumimoji="0" lang="en-US" altLang="ja-JP" sz="14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観光資源</a:t>
            </a:r>
            <a:r>
              <a:rPr kumimoji="0" lang="en-US" altLang="ja-JP" sz="14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伝統芸能、歴史的文化遺産、テーマパークなど</a:t>
            </a:r>
            <a:endParaRPr kumimoji="0" lang="en-US" altLang="ja-JP" sz="14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kumimoji="0" lang="en-US" altLang="ja-JP" sz="14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情報</a:t>
            </a:r>
            <a:r>
              <a:rPr kumimoji="0" lang="ja-JP" altLang="en-US" sz="140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創造・交流機能の</a:t>
            </a:r>
            <a:r>
              <a:rPr kumimoji="0" lang="ja-JP" altLang="en-US" sz="14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集積</a:t>
            </a:r>
            <a:r>
              <a:rPr kumimoji="0" lang="en-US" altLang="ja-JP" sz="140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大学</a:t>
            </a:r>
            <a:r>
              <a:rPr kumimoji="0" lang="ja-JP" altLang="en-US" sz="14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、研究所</a:t>
            </a:r>
            <a:r>
              <a:rPr kumimoji="0" lang="ja-JP" altLang="en-US" sz="14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、専門学校、ホテルなど</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 13"/>
          <p:cNvSpPr/>
          <p:nvPr/>
        </p:nvSpPr>
        <p:spPr>
          <a:xfrm>
            <a:off x="92702" y="3424189"/>
            <a:ext cx="5703436" cy="353392"/>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4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費用対効果が高く、事業者ニーズ</a:t>
            </a:r>
            <a:r>
              <a:rPr lang="ja-JP" altLang="en-US" sz="14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にも合致</a:t>
            </a:r>
            <a:endParaRPr lang="ja-JP" altLang="en-US" sz="14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2915816" y="3777581"/>
            <a:ext cx="2162772" cy="338554"/>
          </a:xfrm>
          <a:prstGeom prst="rect">
            <a:avLst/>
          </a:prstGeom>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r>
              <a:rPr kumimoji="0" lang="ja-JP" altLang="en-US" sz="16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■立地にあたっての課題</a:t>
            </a:r>
            <a:endParaRPr kumimoji="0" lang="ja-JP" altLang="en-US" sz="16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3016427" y="4067820"/>
            <a:ext cx="2779710" cy="1572102"/>
          </a:xfrm>
          <a:prstGeom prst="rect">
            <a:avLst/>
          </a:prstGeom>
          <a:ln w="12700"/>
        </p:spPr>
        <p:style>
          <a:lnRef idx="2">
            <a:schemeClr val="dk1"/>
          </a:lnRef>
          <a:fillRef idx="1">
            <a:schemeClr val="lt1"/>
          </a:fillRef>
          <a:effectRef idx="0">
            <a:schemeClr val="dk1"/>
          </a:effectRef>
          <a:fontRef idx="minor">
            <a:schemeClr val="dk1"/>
          </a:fontRef>
        </p:style>
        <p:txBody>
          <a:bodyPr lIns="36000" tIns="36000" rIns="36000" bIns="36000"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defRPr/>
            </a:pP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・ギャンブル依存症に関する懸念</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・治安や犯罪に関する懸念</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・青少年教育（健全育成）に関する懸念</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defRPr/>
            </a:pP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国において根本的な対策が講じられるべき</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であるが，大阪も地元自治体としての役割</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を果たせるよう、取組んでいく。　</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下矢印 16"/>
          <p:cNvSpPr/>
          <p:nvPr/>
        </p:nvSpPr>
        <p:spPr>
          <a:xfrm>
            <a:off x="2648048" y="3201517"/>
            <a:ext cx="564576" cy="2015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solidFill>
                <a:prstClr val="white"/>
              </a:solidFill>
            </a:endParaRPr>
          </a:p>
        </p:txBody>
      </p:sp>
      <p:sp>
        <p:nvSpPr>
          <p:cNvPr id="18" name="下矢印 17"/>
          <p:cNvSpPr/>
          <p:nvPr/>
        </p:nvSpPr>
        <p:spPr>
          <a:xfrm>
            <a:off x="4301969" y="4689077"/>
            <a:ext cx="468052" cy="1651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solidFill>
                <a:prstClr val="white"/>
              </a:solidFill>
            </a:endParaRPr>
          </a:p>
        </p:txBody>
      </p:sp>
      <p:sp>
        <p:nvSpPr>
          <p:cNvPr id="19" name="正方形/長方形 18"/>
          <p:cNvSpPr/>
          <p:nvPr/>
        </p:nvSpPr>
        <p:spPr>
          <a:xfrm>
            <a:off x="7668344" y="3320000"/>
            <a:ext cx="1403162" cy="601597"/>
          </a:xfrm>
          <a:prstGeom prst="rect">
            <a:avLst/>
          </a:prstGeom>
          <a:solidFill>
            <a:srgbClr val="FFFFCC"/>
          </a:solidFill>
        </p:spPr>
        <p:style>
          <a:lnRef idx="1">
            <a:schemeClr val="accent1"/>
          </a:lnRef>
          <a:fillRef idx="2">
            <a:schemeClr val="accent1"/>
          </a:fillRef>
          <a:effectRef idx="1">
            <a:schemeClr val="accent1"/>
          </a:effectRef>
          <a:fontRef idx="minor">
            <a:schemeClr val="dk1"/>
          </a:fontRef>
        </p:style>
        <p:txBody>
          <a:bodyPr lIns="36000" tIns="36000" rIns="36000" bIns="36000"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defRPr/>
            </a:pPr>
            <a:r>
              <a:rPr kumimoji="0" lang="ja-JP" altLang="en-US" sz="900" kern="0" dirty="0" smtClean="0">
                <a:solidFill>
                  <a:srgbClr val="002060"/>
                </a:solidFill>
                <a:latin typeface="Arial" charset="0"/>
              </a:rPr>
              <a:t>・</a:t>
            </a:r>
            <a:r>
              <a:rPr kumimoji="0" lang="ja-JP" altLang="en-US" sz="900" kern="0" dirty="0">
                <a:solidFill>
                  <a:srgbClr val="002060"/>
                </a:solidFill>
                <a:latin typeface="Arial" charset="0"/>
              </a:rPr>
              <a:t>梅田</a:t>
            </a:r>
            <a:r>
              <a:rPr kumimoji="0" lang="ja-JP" altLang="en-US" sz="900" kern="0" dirty="0" smtClean="0">
                <a:solidFill>
                  <a:srgbClr val="002060"/>
                </a:solidFill>
                <a:latin typeface="Arial" charset="0"/>
              </a:rPr>
              <a:t>、難波から</a:t>
            </a:r>
            <a:r>
              <a:rPr kumimoji="0" lang="en-US" altLang="ja-JP" sz="900" kern="0" dirty="0" smtClean="0">
                <a:solidFill>
                  <a:srgbClr val="002060"/>
                </a:solidFill>
                <a:latin typeface="Arial" charset="0"/>
              </a:rPr>
              <a:t>10km</a:t>
            </a:r>
            <a:r>
              <a:rPr kumimoji="0" lang="ja-JP" altLang="en-US" sz="900" kern="0" dirty="0" smtClean="0">
                <a:solidFill>
                  <a:srgbClr val="002060"/>
                </a:solidFill>
                <a:latin typeface="Arial" charset="0"/>
              </a:rPr>
              <a:t>圏</a:t>
            </a:r>
            <a:endParaRPr kumimoji="0" lang="en-US" altLang="ja-JP" sz="900" kern="0" dirty="0" smtClean="0">
              <a:solidFill>
                <a:srgbClr val="002060"/>
              </a:solidFill>
              <a:latin typeface="Arial" charset="0"/>
            </a:endParaRPr>
          </a:p>
          <a:p>
            <a:pPr>
              <a:defRPr/>
            </a:pPr>
            <a:r>
              <a:rPr kumimoji="0" lang="ja-JP" altLang="en-US" sz="900" kern="0" dirty="0" smtClean="0">
                <a:solidFill>
                  <a:srgbClr val="002060"/>
                </a:solidFill>
                <a:latin typeface="Arial" charset="0"/>
              </a:rPr>
              <a:t>・埋立中で住宅は未立地</a:t>
            </a:r>
            <a:endParaRPr kumimoji="0" lang="en-US" altLang="ja-JP" sz="900" kern="0" dirty="0" smtClean="0">
              <a:solidFill>
                <a:srgbClr val="002060"/>
              </a:solidFill>
              <a:latin typeface="Arial" charset="0"/>
            </a:endParaRPr>
          </a:p>
          <a:p>
            <a:pPr>
              <a:defRPr/>
            </a:pPr>
            <a:r>
              <a:rPr kumimoji="0" lang="ja-JP" altLang="en-US" sz="900" kern="0" dirty="0" smtClean="0">
                <a:solidFill>
                  <a:srgbClr val="002060"/>
                </a:solidFill>
                <a:latin typeface="Arial" charset="0"/>
              </a:rPr>
              <a:t>・約</a:t>
            </a:r>
            <a:r>
              <a:rPr kumimoji="0" lang="en-US" altLang="ja-JP" sz="900" kern="0" dirty="0" smtClean="0">
                <a:solidFill>
                  <a:srgbClr val="002060"/>
                </a:solidFill>
                <a:latin typeface="Arial" charset="0"/>
              </a:rPr>
              <a:t>200</a:t>
            </a:r>
            <a:r>
              <a:rPr kumimoji="0" lang="ja-JP" altLang="en-US" sz="900" kern="0" dirty="0" smtClean="0">
                <a:solidFill>
                  <a:srgbClr val="002060"/>
                </a:solidFill>
                <a:latin typeface="Arial" charset="0"/>
              </a:rPr>
              <a:t>ｈａまで活用</a:t>
            </a:r>
            <a:r>
              <a:rPr kumimoji="0" lang="ja-JP" altLang="en-US" sz="900" kern="0" dirty="0">
                <a:solidFill>
                  <a:srgbClr val="002060"/>
                </a:solidFill>
                <a:latin typeface="Arial" charset="0"/>
              </a:rPr>
              <a:t>可能</a:t>
            </a:r>
            <a:endParaRPr kumimoji="0" lang="en-US" altLang="ja-JP" sz="900" kern="0" dirty="0">
              <a:solidFill>
                <a:srgbClr val="002060"/>
              </a:solidFill>
              <a:latin typeface="Arial" charset="0"/>
            </a:endParaRPr>
          </a:p>
          <a:p>
            <a:pPr>
              <a:defRPr/>
            </a:pPr>
            <a:r>
              <a:rPr kumimoji="0" lang="ja-JP" altLang="en-US" sz="900" kern="0" dirty="0" smtClean="0">
                <a:solidFill>
                  <a:srgbClr val="002060"/>
                </a:solidFill>
                <a:latin typeface="Arial" charset="0"/>
              </a:rPr>
              <a:t>・東京湾岸より安価</a:t>
            </a:r>
            <a:endParaRPr lang="ja-JP" altLang="en-US" sz="900" dirty="0">
              <a:solidFill>
                <a:prstClr val="black"/>
              </a:solidFill>
            </a:endParaRPr>
          </a:p>
        </p:txBody>
      </p:sp>
      <p:sp>
        <p:nvSpPr>
          <p:cNvPr id="21" name="正方形/長方形 20"/>
          <p:cNvSpPr/>
          <p:nvPr/>
        </p:nvSpPr>
        <p:spPr>
          <a:xfrm>
            <a:off x="6001321" y="2790048"/>
            <a:ext cx="470795" cy="243644"/>
          </a:xfrm>
          <a:prstGeom prst="rect">
            <a:avLst/>
          </a:prstGeom>
          <a:solidFill>
            <a:srgbClr val="FFFFCC"/>
          </a:solidFill>
        </p:spPr>
        <p:style>
          <a:lnRef idx="1">
            <a:schemeClr val="accent1"/>
          </a:lnRef>
          <a:fillRef idx="2">
            <a:schemeClr val="accent1"/>
          </a:fillRef>
          <a:effectRef idx="1">
            <a:schemeClr val="accent1"/>
          </a:effectRef>
          <a:fontRef idx="minor">
            <a:schemeClr val="dk1"/>
          </a:fontRef>
        </p:style>
        <p:txBody>
          <a:bodyPr lIns="36000" tIns="36000" rIns="36000" bIns="36000"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defRPr/>
            </a:pPr>
            <a:r>
              <a:rPr lang="ja-JP" altLang="en-US" sz="900" dirty="0">
                <a:solidFill>
                  <a:prstClr val="black"/>
                </a:solidFill>
              </a:rPr>
              <a:t>夢洲</a:t>
            </a:r>
          </a:p>
        </p:txBody>
      </p:sp>
      <p:sp>
        <p:nvSpPr>
          <p:cNvPr id="2" name="正方形/長方形 1"/>
          <p:cNvSpPr/>
          <p:nvPr/>
        </p:nvSpPr>
        <p:spPr>
          <a:xfrm>
            <a:off x="92702" y="5877273"/>
            <a:ext cx="5703436" cy="804321"/>
          </a:xfrm>
          <a:prstGeom prst="rect">
            <a:avLst/>
          </a:prstGeom>
          <a:ln w="12700"/>
        </p:spPr>
        <p:style>
          <a:lnRef idx="2">
            <a:schemeClr val="dk1"/>
          </a:lnRef>
          <a:fillRef idx="1">
            <a:schemeClr val="lt1"/>
          </a:fillRef>
          <a:effectRef idx="0">
            <a:schemeClr val="dk1"/>
          </a:effectRef>
          <a:fontRef idx="minor">
            <a:schemeClr val="dk1"/>
          </a:fontRef>
        </p:style>
        <p:txBody>
          <a:bodyPr lIns="36000" tIns="36000" rIns="36000" bIns="36000" rtlCol="0" anchor="t"/>
          <a:lstStyle/>
          <a:p>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日本でこのような施設が整備されることについて</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インターネットモニター</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2000</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名対象）</a:t>
            </a:r>
          </a:p>
          <a:p>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＜賛成・条件付賛成＞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56.6%</a:t>
            </a:r>
          </a:p>
          <a:p>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＜反対＞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20.7%</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a:p>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＜わからない＞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22.8%</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p:cNvSpPr/>
          <p:nvPr/>
        </p:nvSpPr>
        <p:spPr>
          <a:xfrm>
            <a:off x="-19985" y="5601474"/>
            <a:ext cx="3151825" cy="372409"/>
          </a:xfrm>
          <a:prstGeom prst="rect">
            <a:avLst/>
          </a:prstGeom>
        </p:spPr>
        <p:txBody>
          <a:bodyPr wrap="none">
            <a:spAutoFit/>
          </a:bodyPr>
          <a:lstStyle/>
          <a:p>
            <a:pPr algn="ctr"/>
            <a:r>
              <a:rPr kumimoji="0" lang="ja-JP" altLang="en-US" sz="16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kumimoji="0" lang="ja-JP" altLang="en-US" sz="16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府民アンケート（</a:t>
            </a:r>
            <a:r>
              <a:rPr kumimoji="0" lang="en-US" altLang="ja-JP" sz="16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H26.3</a:t>
            </a:r>
            <a:r>
              <a:rPr kumimoji="0" lang="ja-JP" altLang="en-US" sz="16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24" name="テキスト ボックス 46"/>
          <p:cNvSpPr txBox="1"/>
          <p:nvPr/>
        </p:nvSpPr>
        <p:spPr>
          <a:xfrm>
            <a:off x="2392314" y="1310325"/>
            <a:ext cx="6804000" cy="83099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80975" indent="-180975"/>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大阪の</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IR</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は、世界</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第一級の</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機能、関西固有で世界に通用するエンターテイメント空間</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、大阪・関西</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文化観光資源とのコラボレーション機能等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 統合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した新たな観光資源として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最高水準の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エンターテイ</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メント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都市創出」「内外からの集客力強化」「関連産業の活性化」を目指す</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スライド番号プレースホルダー 2"/>
          <p:cNvSpPr>
            <a:spLocks noGrp="1"/>
          </p:cNvSpPr>
          <p:nvPr>
            <p:ph type="sldNum" sz="quarter" idx="12"/>
          </p:nvPr>
        </p:nvSpPr>
        <p:spPr bwMode="auto">
          <a:xfrm>
            <a:off x="8777288" y="6629370"/>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48</a:t>
            </a:fld>
            <a:endParaRPr lang="en-US" altLang="ja-JP">
              <a:solidFill>
                <a:srgbClr val="898989"/>
              </a:solidFill>
            </a:endParaRPr>
          </a:p>
        </p:txBody>
      </p:sp>
    </p:spTree>
    <p:extLst>
      <p:ext uri="{BB962C8B-B14F-4D97-AF65-F5344CB8AC3E}">
        <p14:creationId xmlns:p14="http://schemas.microsoft.com/office/powerpoint/2010/main" val="15431305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smtClean="0">
                <a:latin typeface="ＭＳ Ｐゴシック" pitchFamily="50" charset="-128"/>
                <a:ea typeface="Meiryo UI" pitchFamily="50" charset="-128"/>
                <a:cs typeface="Meiryo UI" pitchFamily="50" charset="-128"/>
              </a:rPr>
              <a:t>　</a:t>
            </a:r>
            <a:r>
              <a:rPr kumimoji="0" lang="ja-JP" altLang="en-US" sz="2000" b="1" kern="0" dirty="0">
                <a:latin typeface="ＭＳ Ｐゴシック" pitchFamily="50" charset="-128"/>
                <a:ea typeface="Meiryo UI" pitchFamily="50" charset="-128"/>
                <a:cs typeface="Meiryo UI" pitchFamily="50" charset="-128"/>
              </a:rPr>
              <a:t>大阪の成長に向けた重点課題（プロジェクト） </a:t>
            </a:r>
            <a:r>
              <a:rPr kumimoji="0" lang="ja-JP" altLang="en-US" sz="2000" kern="0" dirty="0" smtClean="0">
                <a:latin typeface="ＭＳ Ｐゴシック" pitchFamily="50" charset="-128"/>
                <a:ea typeface="Meiryo UI" pitchFamily="50" charset="-128"/>
                <a:cs typeface="Meiryo UI" pitchFamily="50" charset="-128"/>
              </a:rPr>
              <a:t>＜</a:t>
            </a:r>
            <a:r>
              <a:rPr kumimoji="0" lang="ja-JP" altLang="en-US" sz="2000" kern="0" dirty="0">
                <a:latin typeface="ＭＳ Ｐゴシック" pitchFamily="50" charset="-128"/>
                <a:ea typeface="Meiryo UI" pitchFamily="50" charset="-128"/>
                <a:cs typeface="Meiryo UI" pitchFamily="50" charset="-128"/>
              </a:rPr>
              <a:t>国際</a:t>
            </a:r>
            <a:r>
              <a:rPr kumimoji="0" lang="ja-JP" altLang="en-US" sz="2000" kern="0" dirty="0" smtClean="0">
                <a:latin typeface="ＭＳ Ｐゴシック" pitchFamily="50" charset="-128"/>
                <a:ea typeface="Meiryo UI" pitchFamily="50" charset="-128"/>
                <a:cs typeface="Meiryo UI" pitchFamily="50" charset="-128"/>
              </a:rPr>
              <a:t>博覧会の大阪</a:t>
            </a:r>
            <a:r>
              <a:rPr kumimoji="0" lang="ja-JP" altLang="en-US" sz="2000" kern="0" dirty="0">
                <a:latin typeface="ＭＳ Ｐゴシック" pitchFamily="50" charset="-128"/>
                <a:ea typeface="Meiryo UI" pitchFamily="50" charset="-128"/>
                <a:cs typeface="Meiryo UI" pitchFamily="50" charset="-128"/>
              </a:rPr>
              <a:t>誘致</a:t>
            </a:r>
            <a:r>
              <a:rPr kumimoji="0" lang="ja-JP" altLang="en-US" sz="2000" kern="0" dirty="0" smtClean="0">
                <a:latin typeface="ＭＳ Ｐゴシック" pitchFamily="50" charset="-128"/>
                <a:ea typeface="Meiryo UI" pitchFamily="50" charset="-128"/>
                <a:cs typeface="Meiryo UI" pitchFamily="50" charset="-128"/>
              </a:rPr>
              <a:t>＞</a:t>
            </a:r>
            <a:endParaRPr kumimoji="0" lang="ja-JP" altLang="en-US" sz="2000" i="0" u="none" strike="noStrike" kern="0" cap="none" spc="0" normalizeH="0" baseline="0" noProof="0" dirty="0">
              <a:ln>
                <a:noFill/>
              </a:ln>
              <a:effectLst/>
              <a:uLnTx/>
              <a:uFillTx/>
              <a:latin typeface="ＭＳ Ｐゴシック" pitchFamily="50" charset="-128"/>
              <a:ea typeface="Meiryo UI" pitchFamily="50" charset="-128"/>
              <a:cs typeface="Meiryo UI" pitchFamily="50" charset="-128"/>
            </a:endParaRPr>
          </a:p>
        </p:txBody>
      </p:sp>
      <p:sp>
        <p:nvSpPr>
          <p:cNvPr id="5" name="テキスト ボックス 4"/>
          <p:cNvSpPr txBox="1"/>
          <p:nvPr/>
        </p:nvSpPr>
        <p:spPr>
          <a:xfrm>
            <a:off x="103817" y="2505584"/>
            <a:ext cx="8932679" cy="2978183"/>
          </a:xfrm>
          <a:prstGeom prst="rect">
            <a:avLst/>
          </a:prstGeom>
          <a:ln w="12700">
            <a:solidFill>
              <a:schemeClr val="dk1"/>
            </a:solidFill>
          </a:ln>
        </p:spPr>
        <p:style>
          <a:lnRef idx="2">
            <a:schemeClr val="dk1"/>
          </a:lnRef>
          <a:fillRef idx="1">
            <a:schemeClr val="lt1"/>
          </a:fillRef>
          <a:effectRef idx="0">
            <a:schemeClr val="dk1"/>
          </a:effectRef>
          <a:fontRef idx="minor">
            <a:schemeClr val="dk1"/>
          </a:fontRef>
        </p:style>
        <p:txBody>
          <a:bodyPr wrap="square" tIns="36000" bIns="0" rtlCol="0">
            <a:spAutoFit/>
          </a:bodyPr>
          <a:lstStyle/>
          <a:p>
            <a:pPr marL="95250" indent="-9525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と意見交換を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実施するとともに、経済界</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、有識者、市町村</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で構成する「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国際博覧会大阪誘致構想</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検討会」を平成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月に設置。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回</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開催し、幅広い観点から意見を聴取。</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月に、検討会</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委員からの意見、論点、各種調査内容に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ついてとりまとめ、公表。</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63525" indent="-263525"/>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検討会での意見より</a:t>
            </a:r>
            <a:r>
              <a:rPr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①機運の醸成を</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263525" indent="-263525"/>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②大阪の将来を見据えたコンセプトづくりを</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263525" indent="-263525"/>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③検討のプロセスに若者などの声を</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263525" indent="-263525"/>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263525" indent="-263525">
              <a:lnSpc>
                <a:spcPts val="600"/>
              </a:lnSpc>
            </a:pP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月、ミラノ</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国際</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博覧会視察と</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BIE</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（博覧会国際事務局</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訪問</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を実施。　ロセルタレスＢＩＥ事務局長との意見交換等を実施するとともに、</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国際博覧会の大阪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誘致の意義</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や可能性を調査。</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ts val="800"/>
              </a:lnSpc>
            </a:pP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サブタイトル 2"/>
          <p:cNvSpPr txBox="1">
            <a:spLocks/>
          </p:cNvSpPr>
          <p:nvPr/>
        </p:nvSpPr>
        <p:spPr>
          <a:xfrm>
            <a:off x="100913" y="772367"/>
            <a:ext cx="8935584" cy="1384995"/>
          </a:xfrm>
          <a:prstGeom prst="rect">
            <a:avLst/>
          </a:prstGeom>
          <a:solidFill>
            <a:schemeClr val="lt1"/>
          </a:solidFill>
          <a:ln w="12700">
            <a:solidFill>
              <a:schemeClr val="dk1"/>
            </a:solidFill>
          </a:ln>
        </p:spPr>
        <p:style>
          <a:lnRef idx="2">
            <a:schemeClr val="dk1"/>
          </a:lnRef>
          <a:fillRef idx="1">
            <a:schemeClr val="lt1"/>
          </a:fillRef>
          <a:effectRef idx="0">
            <a:schemeClr val="dk1"/>
          </a:effectRef>
          <a:fontRef idx="minor">
            <a:schemeClr val="dk1"/>
          </a:fontRef>
        </p:style>
        <p:txBody>
          <a:bodyPr wrap="square">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lgn="just">
              <a:defRPr/>
            </a:pPr>
            <a:r>
              <a:rPr lang="ja-JP" altLang="en-US" sz="1400" dirty="0" smtClean="0">
                <a:latin typeface="Meiryo UI" pitchFamily="50" charset="-128"/>
                <a:ea typeface="Meiryo UI" pitchFamily="50" charset="-128"/>
                <a:cs typeface="Meiryo UI" pitchFamily="50" charset="-128"/>
              </a:rPr>
              <a:t>　</a:t>
            </a:r>
            <a:r>
              <a:rPr lang="en-US" altLang="ja-JP" sz="1400" dirty="0" smtClean="0">
                <a:latin typeface="Meiryo UI" pitchFamily="50" charset="-128"/>
                <a:ea typeface="Meiryo UI" pitchFamily="50" charset="-128"/>
                <a:cs typeface="Meiryo UI" pitchFamily="50" charset="-128"/>
              </a:rPr>
              <a:t>2020</a:t>
            </a:r>
            <a:r>
              <a:rPr lang="ja-JP" altLang="en-US" sz="1400" dirty="0">
                <a:latin typeface="Meiryo UI" pitchFamily="50" charset="-128"/>
                <a:ea typeface="Meiryo UI" pitchFamily="50" charset="-128"/>
                <a:cs typeface="Meiryo UI" pitchFamily="50" charset="-128"/>
              </a:rPr>
              <a:t>年</a:t>
            </a:r>
            <a:r>
              <a:rPr lang="ja-JP" altLang="en-US" sz="1400" dirty="0" smtClean="0">
                <a:latin typeface="Meiryo UI" pitchFamily="50" charset="-128"/>
                <a:ea typeface="Meiryo UI" pitchFamily="50" charset="-128"/>
                <a:cs typeface="Meiryo UI" pitchFamily="50" charset="-128"/>
              </a:rPr>
              <a:t>東京</a:t>
            </a:r>
            <a:r>
              <a:rPr lang="ja-JP" altLang="en-US" sz="1400" dirty="0">
                <a:latin typeface="Meiryo UI" pitchFamily="50" charset="-128"/>
                <a:ea typeface="Meiryo UI" pitchFamily="50" charset="-128"/>
                <a:cs typeface="Meiryo UI" pitchFamily="50" charset="-128"/>
              </a:rPr>
              <a:t>オリンピック・パラリンピックに続く国家プロジェクトとして</a:t>
            </a:r>
            <a:r>
              <a:rPr lang="ja-JP" altLang="en-US" sz="1400" dirty="0" smtClean="0">
                <a:latin typeface="Meiryo UI" pitchFamily="50" charset="-128"/>
                <a:ea typeface="Meiryo UI" pitchFamily="50" charset="-128"/>
                <a:cs typeface="Meiryo UI" pitchFamily="50" charset="-128"/>
              </a:rPr>
              <a:t>、半世紀ぶり</a:t>
            </a:r>
            <a:r>
              <a:rPr lang="ja-JP" altLang="en-US" sz="1400" dirty="0">
                <a:latin typeface="Meiryo UI" pitchFamily="50" charset="-128"/>
                <a:ea typeface="Meiryo UI" pitchFamily="50" charset="-128"/>
                <a:cs typeface="Meiryo UI" pitchFamily="50" charset="-128"/>
              </a:rPr>
              <a:t>に国際博覧会を開催すること</a:t>
            </a:r>
            <a:r>
              <a:rPr lang="ja-JP" altLang="en-US" sz="1400" dirty="0" smtClean="0">
                <a:latin typeface="Meiryo UI" pitchFamily="50" charset="-128"/>
                <a:ea typeface="Meiryo UI" pitchFamily="50" charset="-128"/>
                <a:cs typeface="Meiryo UI" pitchFamily="50" charset="-128"/>
              </a:rPr>
              <a:t>は、</a:t>
            </a:r>
            <a:r>
              <a:rPr lang="en-US" altLang="ja-JP" sz="1400" dirty="0" smtClean="0">
                <a:latin typeface="Meiryo UI" pitchFamily="50" charset="-128"/>
                <a:ea typeface="Meiryo UI" pitchFamily="50" charset="-128"/>
                <a:cs typeface="Meiryo UI" pitchFamily="50" charset="-128"/>
              </a:rPr>
              <a:t>21</a:t>
            </a:r>
            <a:r>
              <a:rPr lang="ja-JP" altLang="en-US" sz="1400" dirty="0">
                <a:latin typeface="Meiryo UI" pitchFamily="50" charset="-128"/>
                <a:ea typeface="Meiryo UI" pitchFamily="50" charset="-128"/>
                <a:cs typeface="Meiryo UI" pitchFamily="50" charset="-128"/>
              </a:rPr>
              <a:t>世紀の人類共通</a:t>
            </a:r>
            <a:r>
              <a:rPr lang="ja-JP" altLang="en-US" sz="1400" dirty="0" smtClean="0">
                <a:latin typeface="Meiryo UI" pitchFamily="50" charset="-128"/>
                <a:ea typeface="Meiryo UI" pitchFamily="50" charset="-128"/>
                <a:cs typeface="Meiryo UI" pitchFamily="50" charset="-128"/>
              </a:rPr>
              <a:t>の課題</a:t>
            </a:r>
            <a:r>
              <a:rPr lang="ja-JP" altLang="en-US" sz="1400" dirty="0">
                <a:latin typeface="Meiryo UI" pitchFamily="50" charset="-128"/>
                <a:ea typeface="Meiryo UI" pitchFamily="50" charset="-128"/>
                <a:cs typeface="Meiryo UI" pitchFamily="50" charset="-128"/>
              </a:rPr>
              <a:t>解決</a:t>
            </a:r>
            <a:r>
              <a:rPr lang="ja-JP" altLang="en-US" sz="1400" dirty="0" smtClean="0">
                <a:latin typeface="Meiryo UI" pitchFamily="50" charset="-128"/>
                <a:ea typeface="Meiryo UI" pitchFamily="50" charset="-128"/>
                <a:cs typeface="Meiryo UI" pitchFamily="50" charset="-128"/>
              </a:rPr>
              <a:t>に寄与</a:t>
            </a:r>
            <a:r>
              <a:rPr lang="ja-JP" altLang="en-US" sz="1400" dirty="0">
                <a:latin typeface="Meiryo UI" pitchFamily="50" charset="-128"/>
                <a:ea typeface="Meiryo UI" pitchFamily="50" charset="-128"/>
                <a:cs typeface="Meiryo UI" pitchFamily="50" charset="-128"/>
              </a:rPr>
              <a:t>することに加え</a:t>
            </a:r>
            <a:r>
              <a:rPr lang="ja-JP" altLang="en-US" sz="1400" dirty="0" smtClean="0">
                <a:latin typeface="Meiryo UI" pitchFamily="50" charset="-128"/>
                <a:ea typeface="Meiryo UI" pitchFamily="50" charset="-128"/>
                <a:cs typeface="Meiryo UI" pitchFamily="50" charset="-128"/>
              </a:rPr>
              <a:t>、大阪</a:t>
            </a:r>
            <a:r>
              <a:rPr lang="ja-JP" altLang="en-US" sz="1400" dirty="0">
                <a:latin typeface="Meiryo UI" pitchFamily="50" charset="-128"/>
                <a:ea typeface="Meiryo UI" pitchFamily="50" charset="-128"/>
                <a:cs typeface="Meiryo UI" pitchFamily="50" charset="-128"/>
              </a:rPr>
              <a:t>の都市格の向上や経済活性化が期待されるなど</a:t>
            </a:r>
            <a:r>
              <a:rPr lang="ja-JP" altLang="en-US" sz="1400" dirty="0" smtClean="0">
                <a:latin typeface="Meiryo UI" pitchFamily="50" charset="-128"/>
                <a:ea typeface="Meiryo UI" pitchFamily="50" charset="-128"/>
                <a:cs typeface="Meiryo UI" pitchFamily="50" charset="-128"/>
              </a:rPr>
              <a:t>、大阪</a:t>
            </a:r>
            <a:r>
              <a:rPr lang="ja-JP" altLang="en-US" sz="1400" dirty="0">
                <a:latin typeface="Meiryo UI" pitchFamily="50" charset="-128"/>
                <a:ea typeface="Meiryo UI" pitchFamily="50" charset="-128"/>
                <a:cs typeface="Meiryo UI" pitchFamily="50" charset="-128"/>
              </a:rPr>
              <a:t>のみならず日本</a:t>
            </a:r>
            <a:r>
              <a:rPr lang="ja-JP" altLang="en-US" sz="1400" dirty="0" smtClean="0">
                <a:latin typeface="Meiryo UI" pitchFamily="50" charset="-128"/>
                <a:ea typeface="Meiryo UI" pitchFamily="50" charset="-128"/>
                <a:cs typeface="Meiryo UI" pitchFamily="50" charset="-128"/>
              </a:rPr>
              <a:t>の成長</a:t>
            </a:r>
            <a:r>
              <a:rPr lang="ja-JP" altLang="en-US" sz="1400" dirty="0">
                <a:latin typeface="Meiryo UI" pitchFamily="50" charset="-128"/>
                <a:ea typeface="Meiryo UI" pitchFamily="50" charset="-128"/>
                <a:cs typeface="Meiryo UI" pitchFamily="50" charset="-128"/>
              </a:rPr>
              <a:t>に資するものに</a:t>
            </a:r>
            <a:r>
              <a:rPr lang="ja-JP" altLang="en-US" sz="1400" dirty="0" smtClean="0">
                <a:latin typeface="Meiryo UI" pitchFamily="50" charset="-128"/>
                <a:ea typeface="Meiryo UI" pitchFamily="50" charset="-128"/>
                <a:cs typeface="Meiryo UI" pitchFamily="50" charset="-128"/>
              </a:rPr>
              <a:t>なる。</a:t>
            </a:r>
            <a:endParaRPr lang="en-US" altLang="ja-JP" sz="1400" dirty="0" smtClean="0">
              <a:latin typeface="Meiryo UI" pitchFamily="50" charset="-128"/>
              <a:ea typeface="Meiryo UI" pitchFamily="50" charset="-128"/>
              <a:cs typeface="Meiryo UI" pitchFamily="50" charset="-128"/>
            </a:endParaRPr>
          </a:p>
          <a:p>
            <a:pPr algn="just">
              <a:defRPr/>
            </a:pPr>
            <a:endParaRPr lang="en-US" altLang="ja-JP" sz="1400" dirty="0">
              <a:latin typeface="Meiryo UI" pitchFamily="50" charset="-128"/>
              <a:ea typeface="Meiryo UI" pitchFamily="50" charset="-128"/>
              <a:cs typeface="Meiryo UI" pitchFamily="50" charset="-128"/>
            </a:endParaRPr>
          </a:p>
          <a:p>
            <a:pPr algn="just">
              <a:defRPr/>
            </a:pPr>
            <a:endParaRPr lang="en-US" altLang="ja-JP" sz="1400" dirty="0" smtClean="0">
              <a:latin typeface="Meiryo UI" pitchFamily="50" charset="-128"/>
              <a:ea typeface="Meiryo UI" pitchFamily="50" charset="-128"/>
              <a:cs typeface="Meiryo UI" pitchFamily="50" charset="-128"/>
            </a:endParaRPr>
          </a:p>
          <a:p>
            <a:pPr algn="just">
              <a:defRPr/>
            </a:pPr>
            <a:endParaRPr lang="en-US" altLang="ja-JP" sz="1400" dirty="0" smtClean="0">
              <a:latin typeface="Meiryo UI" pitchFamily="50" charset="-128"/>
              <a:ea typeface="Meiryo UI" pitchFamily="50" charset="-128"/>
              <a:cs typeface="Meiryo UI" pitchFamily="50" charset="-128"/>
            </a:endParaRPr>
          </a:p>
        </p:txBody>
      </p:sp>
      <p:sp>
        <p:nvSpPr>
          <p:cNvPr id="7" name="正方形/長方形 6"/>
          <p:cNvSpPr/>
          <p:nvPr/>
        </p:nvSpPr>
        <p:spPr>
          <a:xfrm>
            <a:off x="103818" y="2207944"/>
            <a:ext cx="1293944" cy="307777"/>
          </a:xfrm>
          <a:prstGeom prst="rect">
            <a:avLst/>
          </a:prstGeom>
        </p:spPr>
        <p:txBody>
          <a:bodyPr wrap="none">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これまでの経過</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9" name="グループ化 8"/>
          <p:cNvGrpSpPr/>
          <p:nvPr/>
        </p:nvGrpSpPr>
        <p:grpSpPr>
          <a:xfrm>
            <a:off x="5045370" y="2952291"/>
            <a:ext cx="4335489" cy="2443764"/>
            <a:chOff x="5960739" y="4762325"/>
            <a:chExt cx="4452111" cy="2389924"/>
          </a:xfrm>
        </p:grpSpPr>
        <p:sp>
          <p:nvSpPr>
            <p:cNvPr id="10" name="テキスト ボックス 9"/>
            <p:cNvSpPr txBox="1"/>
            <p:nvPr/>
          </p:nvSpPr>
          <p:spPr>
            <a:xfrm>
              <a:off x="7573408" y="6062805"/>
              <a:ext cx="2839442" cy="323165"/>
            </a:xfrm>
            <a:prstGeom prst="rect">
              <a:avLst/>
            </a:prstGeom>
            <a:noFill/>
          </p:spPr>
          <p:txBody>
            <a:bodyPr wrap="square" rtlCol="0">
              <a:spAutoFit/>
            </a:bodyPr>
            <a:lstStyle/>
            <a:p>
              <a:pPr algn="just">
                <a:lnSpc>
                  <a:spcPts val="1800"/>
                </a:lnSpc>
                <a:spcAft>
                  <a:spcPts val="0"/>
                </a:spcAft>
              </a:pP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000" kern="100" dirty="0" smtClean="0">
                  <a:latin typeface="Meiryo UI" panose="020B0604030504040204" pitchFamily="50" charset="-128"/>
                  <a:ea typeface="Meiryo UI" panose="020B0604030504040204" pitchFamily="50" charset="-128"/>
                  <a:cs typeface="Meiryo UI" panose="020B0604030504040204" pitchFamily="50" charset="-128"/>
                </a:rPr>
                <a:t>ＢＩＥ事務</a:t>
              </a:r>
              <a:r>
                <a:rPr lang="ja-JP" altLang="ja-JP" sz="1000" kern="100" dirty="0">
                  <a:latin typeface="Meiryo UI" panose="020B0604030504040204" pitchFamily="50" charset="-128"/>
                  <a:ea typeface="Meiryo UI" panose="020B0604030504040204" pitchFamily="50" charset="-128"/>
                  <a:cs typeface="Meiryo UI" panose="020B0604030504040204" pitchFamily="50" charset="-128"/>
                </a:rPr>
                <a:t>局長</a:t>
              </a:r>
              <a:r>
                <a:rPr lang="ja-JP" altLang="ja-JP" sz="1000" kern="1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知事</a:t>
              </a:r>
              <a:r>
                <a:rPr lang="ja-JP" altLang="ja-JP" sz="1000" kern="1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ja-JP" sz="1000" kern="100" dirty="0">
                  <a:latin typeface="Meiryo UI" panose="020B0604030504040204" pitchFamily="50" charset="-128"/>
                  <a:ea typeface="Meiryo UI" panose="020B0604030504040204" pitchFamily="50" charset="-128"/>
                  <a:cs typeface="Meiryo UI" panose="020B0604030504040204" pitchFamily="50" charset="-128"/>
                </a:rPr>
                <a:t>意見</a:t>
              </a:r>
              <a:r>
                <a:rPr lang="ja-JP" altLang="ja-JP" sz="1000" kern="100" dirty="0" smtClean="0">
                  <a:latin typeface="Meiryo UI" panose="020B0604030504040204" pitchFamily="50" charset="-128"/>
                  <a:ea typeface="Meiryo UI" panose="020B0604030504040204" pitchFamily="50" charset="-128"/>
                  <a:cs typeface="Meiryo UI" panose="020B0604030504040204" pitchFamily="50" charset="-128"/>
                </a:rPr>
                <a:t>交換</a:t>
              </a: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ja-JP" sz="8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1915" y="4762325"/>
              <a:ext cx="3124588" cy="1300480"/>
            </a:xfrm>
            <a:prstGeom prst="rect">
              <a:avLst/>
            </a:prstGeom>
          </p:spPr>
        </p:pic>
        <p:grpSp>
          <p:nvGrpSpPr>
            <p:cNvPr id="12" name="グループ化 11"/>
            <p:cNvGrpSpPr/>
            <p:nvPr/>
          </p:nvGrpSpPr>
          <p:grpSpPr>
            <a:xfrm>
              <a:off x="5960739" y="5461861"/>
              <a:ext cx="1812703" cy="1690388"/>
              <a:chOff x="7445937" y="4420725"/>
              <a:chExt cx="1656184" cy="1705404"/>
            </a:xfrm>
          </p:grpSpPr>
          <p:pic>
            <p:nvPicPr>
              <p:cNvPr id="13" name="Picture 2" descr="X:\_12主要個別課題（2025年万博）\ミラノ万博\知事出張\09写真\ミラノ博\ミラノ博\9.10-115の3シンボルタワー前（３）.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5937" y="4420725"/>
                <a:ext cx="1068994" cy="1425326"/>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7445937" y="5851524"/>
                <a:ext cx="1656184" cy="274605"/>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＜知事のﾐﾗﾉ博視察＞</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pSp>
      </p:grpSp>
      <p:sp>
        <p:nvSpPr>
          <p:cNvPr id="16" name="テキスト ボックス 15"/>
          <p:cNvSpPr txBox="1"/>
          <p:nvPr/>
        </p:nvSpPr>
        <p:spPr>
          <a:xfrm>
            <a:off x="410944" y="1492324"/>
            <a:ext cx="8625552" cy="677108"/>
          </a:xfrm>
          <a:prstGeom prst="rect">
            <a:avLst/>
          </a:prstGeom>
          <a:noFill/>
        </p:spPr>
        <p:txBody>
          <a:bodyPr wrap="square" rtlCol="0">
            <a:spAutoFit/>
          </a:bodyPr>
          <a:lstStyle/>
          <a:p>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国際博覧会（登録博覧会）とは</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a:t>
            </a:r>
          </a:p>
          <a:p>
            <a:pPr marL="82550" indent="-82550">
              <a:lnSpc>
                <a:spcPts val="1100"/>
              </a:lnSpc>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・国際博覧会条約に基づき、ＢＩＥ（博覧会国際事務局：加盟国</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169</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か国）の承認のもと、</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年に</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回開催。開催期間は</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週間以上６ヶ月以内。</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2550" indent="-82550">
              <a:lnSpc>
                <a:spcPts val="1100"/>
              </a:lnSpc>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　・本年開催されたミラノ国際博覧会（イタリア）は、「地球に食料を、生命にエネルギーを」をテーマに開催し、</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2,150</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万人が来場。</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2550" indent="-82550">
              <a:lnSpc>
                <a:spcPts val="1100"/>
              </a:lnSpc>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次回の登録博覧会は、</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年ドバイ（アラブ首長国連邦）での開催がＢＩＥで決定されている。</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00913" y="470342"/>
            <a:ext cx="1950807" cy="307777"/>
          </a:xfrm>
          <a:prstGeom prst="rect">
            <a:avLst/>
          </a:prstGeom>
        </p:spPr>
        <p:txBody>
          <a:bodyPr wrap="square">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国際博覧会の開催意義</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8" name="グループ化 17"/>
          <p:cNvGrpSpPr/>
          <p:nvPr/>
        </p:nvGrpSpPr>
        <p:grpSpPr>
          <a:xfrm>
            <a:off x="381787" y="4605952"/>
            <a:ext cx="4406237" cy="695257"/>
            <a:chOff x="430804" y="5771055"/>
            <a:chExt cx="4284771" cy="651539"/>
          </a:xfrm>
        </p:grpSpPr>
        <p:sp>
          <p:nvSpPr>
            <p:cNvPr id="15" name="テキスト ボックス 6"/>
            <p:cNvSpPr txBox="1"/>
            <p:nvPr/>
          </p:nvSpPr>
          <p:spPr>
            <a:xfrm>
              <a:off x="459157" y="5771055"/>
              <a:ext cx="4256418" cy="651539"/>
            </a:xfrm>
            <a:prstGeom prst="rect">
              <a:avLst/>
            </a:prstGeom>
            <a:solidFill>
              <a:schemeClr val="lt1"/>
            </a:solidFill>
            <a:ln w="6350">
              <a:solidFill>
                <a:prstClr val="black"/>
              </a:solidFill>
              <a:prstDash val="dash"/>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000" rIns="91440" bIns="45720" numCol="1" spcCol="0" rtlCol="0" fromWordArt="0" anchor="t" anchorCtr="0" forceAA="0" compatLnSpc="1">
              <a:prstTxWarp prst="textNoShape">
                <a:avLst/>
              </a:prstTxWarp>
              <a:noAutofit/>
            </a:bodyPr>
            <a:lstStyle/>
            <a:p>
              <a:pPr algn="just">
                <a:lnSpc>
                  <a:spcPct val="150000"/>
                </a:lnSpc>
                <a:spcAft>
                  <a:spcPts val="0"/>
                </a:spcAft>
              </a:pPr>
              <a:endParaRPr lang="en-US" altLang="ja-JP" sz="1200" kern="100" dirty="0" smtClean="0">
                <a:latin typeface="Meiryo UI" panose="020B0604030504040204" pitchFamily="50" charset="-128"/>
                <a:ea typeface="Meiryo UI" panose="020B0604030504040204" pitchFamily="50" charset="-128"/>
                <a:cs typeface="Meiryo UI" panose="020B0604030504040204" pitchFamily="50" charset="-128"/>
              </a:endParaRPr>
            </a:p>
            <a:p>
              <a:pPr marL="82550" indent="-82550" algn="just">
                <a:lnSpc>
                  <a:spcPts val="1200"/>
                </a:lnSpc>
                <a:spcAft>
                  <a:spcPts val="0"/>
                </a:spcAft>
              </a:pPr>
              <a:r>
                <a:rPr lang="ja-JP" altLang="en-US" sz="1050"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愛知</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万博</a:t>
              </a:r>
              <a:r>
                <a:rPr 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相当</a:t>
              </a: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を</a:t>
              </a:r>
              <a:r>
                <a:rPr 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大阪</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で開催した</a:t>
              </a:r>
              <a:r>
                <a:rPr 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場合</a:t>
              </a: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kern="100" dirty="0" smtClean="0">
                  <a:latin typeface="Meiryo UI" panose="020B0604030504040204" pitchFamily="50" charset="-128"/>
                  <a:ea typeface="Meiryo UI" panose="020B0604030504040204" pitchFamily="50" charset="-128"/>
                  <a:cs typeface="Meiryo UI" panose="020B0604030504040204" pitchFamily="50" charset="-128"/>
                </a:rPr>
                <a:t>間接効果を含めると経済</a:t>
              </a: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波及効果</a:t>
              </a:r>
              <a:r>
                <a:rPr lang="ja-JP" altLang="en-US" sz="1050" kern="100" dirty="0" smtClean="0">
                  <a:latin typeface="Meiryo UI" panose="020B0604030504040204" pitchFamily="50" charset="-128"/>
                  <a:ea typeface="Meiryo UI" panose="020B0604030504040204" pitchFamily="50" charset="-128"/>
                  <a:cs typeface="Meiryo UI" panose="020B0604030504040204" pitchFamily="50" charset="-128"/>
                </a:rPr>
                <a:t>は、</a:t>
              </a:r>
              <a:r>
                <a:rPr lang="en-US" altLang="ja-JP" sz="1050" kern="1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kern="100" dirty="0" smtClean="0">
                  <a:latin typeface="Meiryo UI" panose="020B0604030504040204" pitchFamily="50" charset="-128"/>
                  <a:ea typeface="Meiryo UI" panose="020B0604030504040204" pitchFamily="50" charset="-128"/>
                  <a:cs typeface="Meiryo UI" panose="020B0604030504040204" pitchFamily="50" charset="-128"/>
                </a:rPr>
                <a:t>大阪府域全体で、約</a:t>
              </a:r>
              <a:r>
                <a:rPr lang="en-US" altLang="ja-JP" sz="1050" kern="1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050" kern="100" dirty="0" smtClean="0">
                  <a:latin typeface="Meiryo UI" panose="020B0604030504040204" pitchFamily="50" charset="-128"/>
                  <a:ea typeface="Meiryo UI" panose="020B0604030504040204" pitchFamily="50" charset="-128"/>
                  <a:cs typeface="Meiryo UI" panose="020B0604030504040204" pitchFamily="50" charset="-128"/>
                </a:rPr>
                <a:t>兆円</a:t>
              </a:r>
              <a:endParaRPr lang="en-US" altLang="ja-JP" sz="1050" kern="100" dirty="0" smtClean="0">
                <a:latin typeface="Meiryo UI" panose="020B0604030504040204" pitchFamily="50" charset="-128"/>
                <a:ea typeface="Meiryo UI" panose="020B0604030504040204" pitchFamily="50" charset="-128"/>
                <a:cs typeface="Meiryo UI" panose="020B0604030504040204" pitchFamily="50" charset="-128"/>
              </a:endParaRPr>
            </a:p>
            <a:p>
              <a:pPr marL="87313" indent="-87313" algn="just">
                <a:lnSpc>
                  <a:spcPts val="1200"/>
                </a:lnSpc>
                <a:spcAft>
                  <a:spcPts val="0"/>
                </a:spcAft>
              </a:pPr>
              <a:r>
                <a:rPr lang="ja-JP" altLang="en-US" sz="1600" b="1"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kern="1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sz="160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430804" y="5803545"/>
              <a:ext cx="1736373" cy="261610"/>
            </a:xfrm>
            <a:prstGeom prst="rect">
              <a:avLst/>
            </a:prstGeom>
          </p:spPr>
          <p:txBody>
            <a:bodyPr wrap="none">
              <a:spAutoFit/>
            </a:bodyPr>
            <a:lstStyle/>
            <a:p>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■経済波及効果（試算）</a:t>
              </a:r>
              <a:endParaRPr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9" name="タイトル 1"/>
          <p:cNvSpPr>
            <a:spLocks noGrp="1"/>
          </p:cNvSpPr>
          <p:nvPr/>
        </p:nvSpPr>
        <p:spPr>
          <a:xfrm>
            <a:off x="124768" y="5911491"/>
            <a:ext cx="8911728" cy="720080"/>
          </a:xfrm>
          <a:prstGeom prst="rect">
            <a:avLst/>
          </a:prstGeom>
          <a:ln w="12700">
            <a:solidFill>
              <a:schemeClr val="accent1"/>
            </a:solidFill>
          </a:ln>
        </p:spPr>
        <p:txBody>
          <a:bodyPr vert="horz" lIns="91440" tIns="72000" rIns="91440" bIns="45720" rtlCol="0" anchor="t" anchorCtr="0">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どの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ような国際博覧会を開催するのかというしっかりとしたコンセプトづくりを行い、府民や企業をはじめ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幅広い方々のコンセンサス</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が得られるよう、オール大阪での機運醸成に努めるとともに、国への働きかけ</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協議を実施</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していく</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139885" y="5603714"/>
            <a:ext cx="1221809" cy="307777"/>
          </a:xfrm>
          <a:prstGeom prst="rect">
            <a:avLst/>
          </a:prstGeom>
        </p:spPr>
        <p:txBody>
          <a:bodyPr wrap="none">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今後の取組み</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2" name="図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5796" y="4918169"/>
            <a:ext cx="2420701" cy="1713402"/>
          </a:xfrm>
          <a:prstGeom prst="rect">
            <a:avLst/>
          </a:prstGeom>
        </p:spPr>
      </p:pic>
      <p:sp>
        <p:nvSpPr>
          <p:cNvPr id="20" name="スライド番号プレースホルダー 2"/>
          <p:cNvSpPr>
            <a:spLocks noGrp="1"/>
          </p:cNvSpPr>
          <p:nvPr>
            <p:ph type="sldNum" sz="quarter" idx="12"/>
          </p:nvPr>
        </p:nvSpPr>
        <p:spPr bwMode="auto">
          <a:xfrm>
            <a:off x="8777288"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49</a:t>
            </a:fld>
            <a:endParaRPr lang="en-US" altLang="ja-JP">
              <a:solidFill>
                <a:srgbClr val="898989"/>
              </a:solidFill>
            </a:endParaRPr>
          </a:p>
        </p:txBody>
      </p:sp>
    </p:spTree>
    <p:extLst>
      <p:ext uri="{BB962C8B-B14F-4D97-AF65-F5344CB8AC3E}">
        <p14:creationId xmlns:p14="http://schemas.microsoft.com/office/powerpoint/2010/main" val="2875268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a:defRPr/>
            </a:pPr>
            <a:r>
              <a:rPr kumimoji="0" lang="ja-JP" altLang="en-US" sz="2000" b="1" kern="0" dirty="0">
                <a:solidFill>
                  <a:srgbClr val="000000"/>
                </a:solidFill>
                <a:latin typeface="ＭＳ Ｐゴシック" pitchFamily="50" charset="-128"/>
                <a:ea typeface="Meiryo UI" pitchFamily="50" charset="-128"/>
                <a:cs typeface="Meiryo UI" pitchFamily="50" charset="-128"/>
              </a:rPr>
              <a:t>基本データ</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　＜主な指標（東京との比較）＞</a:t>
            </a:r>
            <a:endParaRPr kumimoji="0" lang="en-US" altLang="ja-JP" sz="2000" kern="0" dirty="0">
              <a:solidFill>
                <a:srgbClr val="000000"/>
              </a:solidFill>
              <a:latin typeface="ＭＳ Ｐゴシック" pitchFamily="50" charset="-128"/>
              <a:ea typeface="Meiryo UI" pitchFamily="50" charset="-128"/>
              <a:cs typeface="Meiryo UI" pitchFamily="50" charset="-128"/>
            </a:endParaRPr>
          </a:p>
        </p:txBody>
      </p:sp>
      <p:sp>
        <p:nvSpPr>
          <p:cNvPr id="6" name="スライド番号プレースホルダー 2"/>
          <p:cNvSpPr>
            <a:spLocks noGrp="1"/>
          </p:cNvSpPr>
          <p:nvPr>
            <p:ph type="sldNum" sz="quarter" idx="12"/>
          </p:nvPr>
        </p:nvSpPr>
        <p:spPr bwMode="auto">
          <a:xfrm>
            <a:off x="8777288"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5</a:t>
            </a:fld>
            <a:endParaRPr lang="en-US" altLang="ja-JP">
              <a:solidFill>
                <a:srgbClr val="898989"/>
              </a:solidFill>
            </a:endParaRPr>
          </a:p>
        </p:txBody>
      </p:sp>
      <p:graphicFrame>
        <p:nvGraphicFramePr>
          <p:cNvPr id="8" name="表 7"/>
          <p:cNvGraphicFramePr>
            <a:graphicFrameLocks noGrp="1"/>
          </p:cNvGraphicFramePr>
          <p:nvPr>
            <p:extLst>
              <p:ext uri="{D42A27DB-BD31-4B8C-83A1-F6EECF244321}">
                <p14:modId xmlns:p14="http://schemas.microsoft.com/office/powerpoint/2010/main" val="3663894184"/>
              </p:ext>
            </p:extLst>
          </p:nvPr>
        </p:nvGraphicFramePr>
        <p:xfrm>
          <a:off x="395536" y="764704"/>
          <a:ext cx="8568691" cy="5770242"/>
        </p:xfrm>
        <a:graphic>
          <a:graphicData uri="http://schemas.openxmlformats.org/drawingml/2006/table">
            <a:tbl>
              <a:tblPr firstRow="1" bandRow="1">
                <a:tableStyleId>{5940675A-B579-460E-94D1-54222C63F5DA}</a:tableStyleId>
              </a:tblPr>
              <a:tblGrid>
                <a:gridCol w="1486218"/>
                <a:gridCol w="1189355"/>
                <a:gridCol w="1189355"/>
                <a:gridCol w="732155"/>
                <a:gridCol w="1189355"/>
                <a:gridCol w="1189355"/>
                <a:gridCol w="732155"/>
                <a:gridCol w="860743"/>
              </a:tblGrid>
              <a:tr h="340838">
                <a:tc rowSpan="2">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rowSpan="2">
                  <a:txBody>
                    <a:bodyPr/>
                    <a:lstStyle/>
                    <a:p>
                      <a:pPr algn="ctr"/>
                      <a:r>
                        <a:rPr kumimoji="1" lang="ja-JP" altLang="en-US" sz="1400" dirty="0" smtClean="0">
                          <a:latin typeface="Meiryo UI" panose="020B0604030504040204" pitchFamily="50" charset="-128"/>
                          <a:ea typeface="Meiryo UI" panose="020B0604030504040204" pitchFamily="50" charset="-128"/>
                        </a:rPr>
                        <a:t>大阪府</a:t>
                      </a:r>
                      <a:endParaRPr kumimoji="1" lang="ja-JP" altLang="en-US" sz="14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rowSpan="2">
                  <a:txBody>
                    <a:bodyPr/>
                    <a:lstStyle/>
                    <a:p>
                      <a:pPr algn="ctr"/>
                      <a:r>
                        <a:rPr kumimoji="1" lang="ja-JP" altLang="en-US" sz="1400" dirty="0" smtClean="0">
                          <a:latin typeface="Meiryo UI" panose="020B0604030504040204" pitchFamily="50" charset="-128"/>
                          <a:ea typeface="Meiryo UI" panose="020B0604030504040204" pitchFamily="50" charset="-128"/>
                        </a:rPr>
                        <a:t>東京都</a:t>
                      </a:r>
                      <a:endParaRPr kumimoji="1" lang="ja-JP" altLang="en-US" sz="14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a:r>
                        <a:rPr kumimoji="1" lang="ja-JP" altLang="en-US" sz="1400" dirty="0" smtClean="0">
                          <a:latin typeface="Meiryo UI" panose="020B0604030504040204" pitchFamily="50" charset="-128"/>
                          <a:ea typeface="Meiryo UI" panose="020B0604030504040204" pitchFamily="50" charset="-128"/>
                        </a:rPr>
                        <a:t>年度</a:t>
                      </a:r>
                      <a:endParaRPr kumimoji="1" lang="ja-JP" altLang="en-US" sz="14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r>
              <a:tr h="340838">
                <a:tc vMerge="1">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400" dirty="0" smtClean="0">
                          <a:latin typeface="Meiryo UI" panose="020B0604030504040204" pitchFamily="50" charset="-128"/>
                          <a:ea typeface="Meiryo UI" panose="020B0604030504040204" pitchFamily="50" charset="-128"/>
                        </a:rPr>
                        <a:t>大阪市</a:t>
                      </a:r>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1400" dirty="0" smtClean="0">
                          <a:latin typeface="Meiryo UI" panose="020B0604030504040204" pitchFamily="50" charset="-128"/>
                          <a:ea typeface="Meiryo UI" panose="020B0604030504040204" pitchFamily="50" charset="-128"/>
                        </a:rPr>
                        <a:t>シェア</a:t>
                      </a:r>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vMerge="1">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400" dirty="0" smtClean="0">
                          <a:latin typeface="Meiryo UI" panose="020B0604030504040204" pitchFamily="50" charset="-128"/>
                          <a:ea typeface="Meiryo UI" panose="020B0604030504040204" pitchFamily="50" charset="-128"/>
                        </a:rPr>
                        <a:t>特別区部</a:t>
                      </a:r>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ja-JP" altLang="en-US" sz="1400" dirty="0" smtClean="0">
                          <a:latin typeface="Meiryo UI" panose="020B0604030504040204" pitchFamily="50" charset="-128"/>
                          <a:ea typeface="Meiryo UI" panose="020B0604030504040204" pitchFamily="50" charset="-128"/>
                        </a:rPr>
                        <a:t>シェア</a:t>
                      </a:r>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40838">
                <a:tc>
                  <a:txBody>
                    <a:bodyPr/>
                    <a:lstStyle/>
                    <a:p>
                      <a:r>
                        <a:rPr kumimoji="1" lang="ja-JP" altLang="en-US" sz="1400" b="1" dirty="0" smtClean="0">
                          <a:latin typeface="Meiryo UI" panose="020B0604030504040204" pitchFamily="50" charset="-128"/>
                          <a:ea typeface="Meiryo UI" panose="020B0604030504040204" pitchFamily="50" charset="-128"/>
                        </a:rPr>
                        <a:t>面積</a:t>
                      </a:r>
                      <a:endParaRPr kumimoji="1" lang="ja-JP" altLang="en-US" sz="1400" b="1" dirty="0">
                        <a:latin typeface="Meiryo UI" panose="020B0604030504040204" pitchFamily="50" charset="-128"/>
                        <a:ea typeface="Meiryo UI" panose="020B0604030504040204" pitchFamily="50" charset="-128"/>
                      </a:endParaRP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200" dirty="0" smtClean="0">
                          <a:latin typeface="Meiryo UI" panose="020B0604030504040204" pitchFamily="50" charset="-128"/>
                          <a:ea typeface="Meiryo UI" panose="020B0604030504040204" pitchFamily="50" charset="-128"/>
                        </a:rPr>
                        <a:t>1,905</a:t>
                      </a:r>
                      <a:r>
                        <a:rPr kumimoji="1" lang="ja-JP" altLang="en-US"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223</a:t>
                      </a:r>
                      <a:r>
                        <a:rPr kumimoji="1" lang="ja-JP" altLang="en-US"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11.7%</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2,191</a:t>
                      </a:r>
                      <a:r>
                        <a:rPr kumimoji="1" lang="ja-JP" altLang="en-US"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623</a:t>
                      </a:r>
                      <a:r>
                        <a:rPr kumimoji="1" lang="ja-JP" altLang="en-US"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200" dirty="0" smtClean="0">
                          <a:latin typeface="Meiryo UI" panose="020B0604030504040204" pitchFamily="50" charset="-128"/>
                          <a:ea typeface="Meiryo UI" panose="020B0604030504040204" pitchFamily="50" charset="-128"/>
                        </a:rPr>
                        <a:t>28.4%</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200" dirty="0" smtClean="0">
                          <a:latin typeface="Meiryo UI" panose="020B0604030504040204" pitchFamily="50" charset="-128"/>
                          <a:ea typeface="Meiryo UI" panose="020B0604030504040204" pitchFamily="50" charset="-128"/>
                        </a:rPr>
                        <a:t>2013</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tcPr>
                </a:tc>
              </a:tr>
              <a:tr h="340838">
                <a:tc>
                  <a:txBody>
                    <a:bodyPr/>
                    <a:lstStyle/>
                    <a:p>
                      <a:r>
                        <a:rPr kumimoji="1" lang="ja-JP" altLang="en-US" sz="1400" b="1" dirty="0" smtClean="0">
                          <a:latin typeface="Meiryo UI" panose="020B0604030504040204" pitchFamily="50" charset="-128"/>
                          <a:ea typeface="Meiryo UI" panose="020B0604030504040204" pitchFamily="50" charset="-128"/>
                        </a:rPr>
                        <a:t>可住地面積</a:t>
                      </a:r>
                      <a:endParaRPr kumimoji="1" lang="ja-JP" altLang="en-US" sz="1400" b="1" dirty="0">
                        <a:latin typeface="Meiryo UI" panose="020B0604030504040204" pitchFamily="50" charset="-128"/>
                        <a:ea typeface="Meiryo UI" panose="020B0604030504040204" pitchFamily="50" charset="-128"/>
                      </a:endParaRPr>
                    </a:p>
                  </a:txBody>
                  <a:tcPr>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200" dirty="0" smtClean="0">
                          <a:latin typeface="Meiryo UI" panose="020B0604030504040204" pitchFamily="50" charset="-128"/>
                          <a:ea typeface="Meiryo UI" panose="020B0604030504040204" pitchFamily="50" charset="-128"/>
                        </a:rPr>
                        <a:t>1,314</a:t>
                      </a:r>
                      <a:r>
                        <a:rPr kumimoji="1" lang="ja-JP" altLang="en-US"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223</a:t>
                      </a:r>
                      <a:r>
                        <a:rPr kumimoji="1" lang="ja-JP" altLang="en-US"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17.0%</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1,392</a:t>
                      </a:r>
                      <a:r>
                        <a:rPr kumimoji="1" lang="ja-JP" altLang="en-US"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623</a:t>
                      </a:r>
                      <a:r>
                        <a:rPr kumimoji="1" lang="ja-JP" altLang="en-US"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200" dirty="0" smtClean="0">
                          <a:latin typeface="Meiryo UI" panose="020B0604030504040204" pitchFamily="50" charset="-128"/>
                          <a:ea typeface="Meiryo UI" panose="020B0604030504040204" pitchFamily="50" charset="-128"/>
                        </a:rPr>
                        <a:t>44.8%</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200" dirty="0" smtClean="0">
                          <a:latin typeface="Meiryo UI" panose="020B0604030504040204" pitchFamily="50" charset="-128"/>
                          <a:ea typeface="Meiryo UI" panose="020B0604030504040204" pitchFamily="50" charset="-128"/>
                        </a:rPr>
                        <a:t>2013</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r>
              <a:tr h="340838">
                <a:tc>
                  <a:txBody>
                    <a:bodyPr/>
                    <a:lstStyle/>
                    <a:p>
                      <a:r>
                        <a:rPr kumimoji="1" lang="ja-JP" altLang="en-US" sz="1400" b="1" dirty="0" smtClean="0">
                          <a:latin typeface="Meiryo UI" panose="020B0604030504040204" pitchFamily="50" charset="-128"/>
                          <a:ea typeface="Meiryo UI" panose="020B0604030504040204" pitchFamily="50" charset="-128"/>
                        </a:rPr>
                        <a:t>夜間人口</a:t>
                      </a:r>
                      <a:endParaRPr kumimoji="1" lang="ja-JP" altLang="en-US" sz="1400" b="1" dirty="0">
                        <a:latin typeface="Meiryo UI" panose="020B0604030504040204" pitchFamily="50" charset="-128"/>
                        <a:ea typeface="Meiryo UI" panose="020B0604030504040204" pitchFamily="50" charset="-128"/>
                      </a:endParaRPr>
                    </a:p>
                  </a:txBody>
                  <a:tcPr>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200" dirty="0" smtClean="0">
                          <a:latin typeface="Meiryo UI" panose="020B0604030504040204" pitchFamily="50" charset="-128"/>
                          <a:ea typeface="Meiryo UI" panose="020B0604030504040204" pitchFamily="50" charset="-128"/>
                        </a:rPr>
                        <a:t>8,865</a:t>
                      </a:r>
                      <a:r>
                        <a:rPr kumimoji="1" lang="ja-JP" altLang="en-US" sz="1200" dirty="0" smtClean="0">
                          <a:latin typeface="Meiryo UI" panose="020B0604030504040204" pitchFamily="50" charset="-128"/>
                          <a:ea typeface="Meiryo UI" panose="020B0604030504040204" pitchFamily="50" charset="-128"/>
                        </a:rPr>
                        <a:t>千人</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2,665</a:t>
                      </a:r>
                      <a:r>
                        <a:rPr kumimoji="1" lang="ja-JP" altLang="en-US" sz="1200" dirty="0" smtClean="0">
                          <a:latin typeface="Meiryo UI" panose="020B0604030504040204" pitchFamily="50" charset="-128"/>
                          <a:ea typeface="Meiryo UI" panose="020B0604030504040204" pitchFamily="50" charset="-128"/>
                        </a:rPr>
                        <a:t>千人</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30.3%</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13,159</a:t>
                      </a:r>
                      <a:r>
                        <a:rPr kumimoji="1" lang="ja-JP" altLang="en-US" sz="1200" dirty="0" smtClean="0">
                          <a:latin typeface="Meiryo UI" panose="020B0604030504040204" pitchFamily="50" charset="-128"/>
                          <a:ea typeface="Meiryo UI" panose="020B0604030504040204" pitchFamily="50" charset="-128"/>
                        </a:rPr>
                        <a:t>千人</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8,946</a:t>
                      </a:r>
                      <a:r>
                        <a:rPr kumimoji="1" lang="ja-JP" altLang="en-US" sz="1200" dirty="0" smtClean="0">
                          <a:latin typeface="Meiryo UI" panose="020B0604030504040204" pitchFamily="50" charset="-128"/>
                          <a:ea typeface="Meiryo UI" panose="020B0604030504040204" pitchFamily="50" charset="-128"/>
                        </a:rPr>
                        <a:t>千人</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200" dirty="0" smtClean="0">
                          <a:latin typeface="Meiryo UI" panose="020B0604030504040204" pitchFamily="50" charset="-128"/>
                          <a:ea typeface="Meiryo UI" panose="020B0604030504040204" pitchFamily="50" charset="-128"/>
                        </a:rPr>
                        <a:t>67.7%</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200" dirty="0" smtClean="0">
                          <a:latin typeface="Meiryo UI" panose="020B0604030504040204" pitchFamily="50" charset="-128"/>
                          <a:ea typeface="Meiryo UI" panose="020B0604030504040204" pitchFamily="50" charset="-128"/>
                        </a:rPr>
                        <a:t>2010</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r>
              <a:tr h="340838">
                <a:tc>
                  <a:txBody>
                    <a:bodyPr/>
                    <a:lstStyle/>
                    <a:p>
                      <a:r>
                        <a:rPr kumimoji="1" lang="ja-JP" altLang="en-US" sz="1400" b="1" dirty="0" smtClean="0">
                          <a:latin typeface="Meiryo UI" panose="020B0604030504040204" pitchFamily="50" charset="-128"/>
                          <a:ea typeface="Meiryo UI" panose="020B0604030504040204" pitchFamily="50" charset="-128"/>
                        </a:rPr>
                        <a:t>昼間人口</a:t>
                      </a:r>
                      <a:endParaRPr kumimoji="1" lang="ja-JP" altLang="en-US" sz="1400" b="1" dirty="0">
                        <a:latin typeface="Meiryo UI" panose="020B0604030504040204" pitchFamily="50" charset="-128"/>
                        <a:ea typeface="Meiryo UI" panose="020B0604030504040204" pitchFamily="50" charset="-128"/>
                      </a:endParaRPr>
                    </a:p>
                  </a:txBody>
                  <a:tcPr>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200" dirty="0" smtClean="0">
                          <a:latin typeface="Meiryo UI" panose="020B0604030504040204" pitchFamily="50" charset="-128"/>
                          <a:ea typeface="Meiryo UI" panose="020B0604030504040204" pitchFamily="50" charset="-128"/>
                        </a:rPr>
                        <a:t>9,281</a:t>
                      </a:r>
                      <a:r>
                        <a:rPr kumimoji="1" lang="ja-JP" altLang="en-US" sz="1200" dirty="0" smtClean="0">
                          <a:latin typeface="Meiryo UI" panose="020B0604030504040204" pitchFamily="50" charset="-128"/>
                          <a:ea typeface="Meiryo UI" panose="020B0604030504040204" pitchFamily="50" charset="-128"/>
                        </a:rPr>
                        <a:t>千人</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3,539</a:t>
                      </a:r>
                      <a:r>
                        <a:rPr kumimoji="1" lang="ja-JP" altLang="en-US" sz="1200" dirty="0" smtClean="0">
                          <a:latin typeface="Meiryo UI" panose="020B0604030504040204" pitchFamily="50" charset="-128"/>
                          <a:ea typeface="Meiryo UI" panose="020B0604030504040204" pitchFamily="50" charset="-128"/>
                        </a:rPr>
                        <a:t>千人</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38.1%</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15,576</a:t>
                      </a:r>
                      <a:r>
                        <a:rPr kumimoji="1" lang="ja-JP" altLang="en-US" sz="1200" dirty="0" smtClean="0">
                          <a:latin typeface="Meiryo UI" panose="020B0604030504040204" pitchFamily="50" charset="-128"/>
                          <a:ea typeface="Meiryo UI" panose="020B0604030504040204" pitchFamily="50" charset="-128"/>
                        </a:rPr>
                        <a:t>千人</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11,712</a:t>
                      </a:r>
                      <a:r>
                        <a:rPr kumimoji="1" lang="ja-JP" altLang="en-US" sz="1200" dirty="0" smtClean="0">
                          <a:latin typeface="Meiryo UI" panose="020B0604030504040204" pitchFamily="50" charset="-128"/>
                          <a:ea typeface="Meiryo UI" panose="020B0604030504040204" pitchFamily="50" charset="-128"/>
                        </a:rPr>
                        <a:t>千人</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200" dirty="0" smtClean="0">
                          <a:latin typeface="Meiryo UI" panose="020B0604030504040204" pitchFamily="50" charset="-128"/>
                          <a:ea typeface="Meiryo UI" panose="020B0604030504040204" pitchFamily="50" charset="-128"/>
                        </a:rPr>
                        <a:t>75.2%</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200" dirty="0" smtClean="0">
                          <a:latin typeface="Meiryo UI" panose="020B0604030504040204" pitchFamily="50" charset="-128"/>
                          <a:ea typeface="Meiryo UI" panose="020B0604030504040204" pitchFamily="50" charset="-128"/>
                        </a:rPr>
                        <a:t>2010</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r>
              <a:tr h="340838">
                <a:tc>
                  <a:txBody>
                    <a:bodyPr/>
                    <a:lstStyle/>
                    <a:p>
                      <a:r>
                        <a:rPr kumimoji="1" lang="ja-JP" altLang="en-US" sz="1400" b="1" dirty="0" smtClean="0">
                          <a:latin typeface="Meiryo UI" panose="020B0604030504040204" pitchFamily="50" charset="-128"/>
                          <a:ea typeface="Meiryo UI" panose="020B0604030504040204" pitchFamily="50" charset="-128"/>
                        </a:rPr>
                        <a:t>昼夜間人口比率</a:t>
                      </a:r>
                      <a:endParaRPr kumimoji="1" lang="ja-JP" altLang="en-US" sz="1400" b="1" dirty="0">
                        <a:latin typeface="Meiryo UI" panose="020B0604030504040204" pitchFamily="50" charset="-128"/>
                        <a:ea typeface="Meiryo UI" panose="020B0604030504040204" pitchFamily="50" charset="-128"/>
                      </a:endParaRPr>
                    </a:p>
                  </a:txBody>
                  <a:tcPr>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200" dirty="0" smtClean="0">
                          <a:latin typeface="Meiryo UI" panose="020B0604030504040204" pitchFamily="50" charset="-128"/>
                          <a:ea typeface="Meiryo UI" panose="020B0604030504040204" pitchFamily="50" charset="-128"/>
                        </a:rPr>
                        <a:t>104.7%</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132.8%</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ctr"/>
                      <a:r>
                        <a:rPr kumimoji="1" lang="en-US" altLang="ja-JP"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118.4%</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130.9%</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kumimoji="1" lang="en-US" altLang="ja-JP"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200" dirty="0" smtClean="0">
                          <a:latin typeface="Meiryo UI" panose="020B0604030504040204" pitchFamily="50" charset="-128"/>
                          <a:ea typeface="Meiryo UI" panose="020B0604030504040204" pitchFamily="50" charset="-128"/>
                        </a:rPr>
                        <a:t>2010</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r>
              <a:tr h="340838">
                <a:tc>
                  <a:txBody>
                    <a:bodyPr/>
                    <a:lstStyle/>
                    <a:p>
                      <a:r>
                        <a:rPr kumimoji="1" lang="ja-JP" altLang="en-US" sz="1400" b="1" dirty="0" smtClean="0">
                          <a:latin typeface="Meiryo UI" panose="020B0604030504040204" pitchFamily="50" charset="-128"/>
                          <a:ea typeface="Meiryo UI" panose="020B0604030504040204" pitchFamily="50" charset="-128"/>
                        </a:rPr>
                        <a:t>人口密度</a:t>
                      </a:r>
                      <a:r>
                        <a:rPr kumimoji="1" lang="en-US" altLang="ja-JP" sz="1400" b="1" dirty="0" smtClean="0">
                          <a:latin typeface="Meiryo UI" panose="020B0604030504040204" pitchFamily="50" charset="-128"/>
                          <a:ea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rPr>
                        <a:t>常住</a:t>
                      </a:r>
                      <a:r>
                        <a:rPr kumimoji="1" lang="en-US" altLang="ja-JP" sz="1400" b="1" dirty="0" smtClean="0">
                          <a:latin typeface="Meiryo UI" panose="020B0604030504040204" pitchFamily="50" charset="-128"/>
                          <a:ea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endParaRPr>
                    </a:p>
                  </a:txBody>
                  <a:tcPr>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200" dirty="0" smtClean="0">
                          <a:latin typeface="Meiryo UI" panose="020B0604030504040204" pitchFamily="50" charset="-128"/>
                          <a:ea typeface="Meiryo UI" panose="020B0604030504040204" pitchFamily="50" charset="-128"/>
                        </a:rPr>
                        <a:t>4,643</a:t>
                      </a:r>
                      <a:r>
                        <a:rPr kumimoji="1" lang="ja-JP" altLang="en-US" sz="1200" dirty="0" smtClean="0">
                          <a:latin typeface="Meiryo UI" panose="020B0604030504040204" pitchFamily="50" charset="-128"/>
                          <a:ea typeface="Meiryo UI" panose="020B0604030504040204" pitchFamily="50" charset="-128"/>
                        </a:rPr>
                        <a:t>人</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12,034</a:t>
                      </a:r>
                      <a:r>
                        <a:rPr kumimoji="1" lang="ja-JP" altLang="en-US" sz="1200" dirty="0" smtClean="0">
                          <a:latin typeface="Meiryo UI" panose="020B0604030504040204" pitchFamily="50" charset="-128"/>
                          <a:ea typeface="Meiryo UI" panose="020B0604030504040204" pitchFamily="50" charset="-128"/>
                        </a:rPr>
                        <a:t>人</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ctr"/>
                      <a:r>
                        <a:rPr kumimoji="1" lang="en-US" altLang="ja-JP"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6,042</a:t>
                      </a:r>
                      <a:r>
                        <a:rPr kumimoji="1" lang="ja-JP" altLang="en-US" sz="1200" dirty="0" smtClean="0">
                          <a:latin typeface="Meiryo UI" panose="020B0604030504040204" pitchFamily="50" charset="-128"/>
                          <a:ea typeface="Meiryo UI" panose="020B0604030504040204" pitchFamily="50" charset="-128"/>
                        </a:rPr>
                        <a:t>人</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14,543</a:t>
                      </a:r>
                      <a:r>
                        <a:rPr kumimoji="1" lang="ja-JP" altLang="en-US" sz="1200" dirty="0" smtClean="0">
                          <a:latin typeface="Meiryo UI" panose="020B0604030504040204" pitchFamily="50" charset="-128"/>
                          <a:ea typeface="Meiryo UI" panose="020B0604030504040204" pitchFamily="50" charset="-128"/>
                        </a:rPr>
                        <a:t>人</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kumimoji="1" lang="en-US" altLang="ja-JP"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200" dirty="0" smtClean="0">
                          <a:latin typeface="Meiryo UI" panose="020B0604030504040204" pitchFamily="50" charset="-128"/>
                          <a:ea typeface="Meiryo UI" panose="020B0604030504040204" pitchFamily="50" charset="-128"/>
                        </a:rPr>
                        <a:t>2013</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r>
              <a:tr h="340838">
                <a:tc>
                  <a:txBody>
                    <a:bodyPr/>
                    <a:lstStyle/>
                    <a:p>
                      <a:r>
                        <a:rPr kumimoji="1" lang="ja-JP" altLang="en-US" sz="1400" b="1" dirty="0" smtClean="0">
                          <a:latin typeface="Meiryo UI" panose="020B0604030504040204" pitchFamily="50" charset="-128"/>
                          <a:ea typeface="Meiryo UI" panose="020B0604030504040204" pitchFamily="50" charset="-128"/>
                        </a:rPr>
                        <a:t>転入出</a:t>
                      </a:r>
                      <a:r>
                        <a:rPr kumimoji="1" lang="ja-JP" altLang="en-US" sz="1000" b="1" dirty="0" smtClean="0">
                          <a:latin typeface="Meiryo UI" panose="020B0604030504040204" pitchFamily="50" charset="-128"/>
                          <a:ea typeface="Meiryo UI" panose="020B0604030504040204" pitchFamily="50" charset="-128"/>
                        </a:rPr>
                        <a:t>（社会増減）</a:t>
                      </a:r>
                      <a:endParaRPr kumimoji="1" lang="ja-JP" altLang="en-US" sz="1400" b="1" dirty="0">
                        <a:latin typeface="Meiryo UI" panose="020B0604030504040204" pitchFamily="50" charset="-128"/>
                        <a:ea typeface="Meiryo UI" panose="020B0604030504040204" pitchFamily="50" charset="-128"/>
                      </a:endParaRPr>
                    </a:p>
                  </a:txBody>
                  <a:tcPr>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3,377</a:t>
                      </a:r>
                      <a:r>
                        <a:rPr kumimoji="1" lang="ja-JP" altLang="en-US" sz="1200" dirty="0" smtClean="0">
                          <a:latin typeface="Meiryo UI" panose="020B0604030504040204" pitchFamily="50" charset="-128"/>
                          <a:ea typeface="Meiryo UI" panose="020B0604030504040204" pitchFamily="50" charset="-128"/>
                        </a:rPr>
                        <a:t>人</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8,729</a:t>
                      </a:r>
                      <a:r>
                        <a:rPr kumimoji="1" lang="ja-JP" altLang="en-US" sz="1200" dirty="0" smtClean="0">
                          <a:latin typeface="Meiryo UI" panose="020B0604030504040204" pitchFamily="50" charset="-128"/>
                          <a:ea typeface="Meiryo UI" panose="020B0604030504040204" pitchFamily="50" charset="-128"/>
                        </a:rPr>
                        <a:t>人</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70,172</a:t>
                      </a:r>
                      <a:r>
                        <a:rPr kumimoji="1" lang="ja-JP" altLang="en-US" sz="1200" dirty="0" smtClean="0">
                          <a:latin typeface="Meiryo UI" panose="020B0604030504040204" pitchFamily="50" charset="-128"/>
                          <a:ea typeface="Meiryo UI" panose="020B0604030504040204" pitchFamily="50" charset="-128"/>
                        </a:rPr>
                        <a:t>人</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61,281</a:t>
                      </a:r>
                      <a:r>
                        <a:rPr kumimoji="1" lang="ja-JP" altLang="en-US" sz="1200" dirty="0" smtClean="0">
                          <a:latin typeface="Meiryo UI" panose="020B0604030504040204" pitchFamily="50" charset="-128"/>
                          <a:ea typeface="Meiryo UI" panose="020B0604030504040204" pitchFamily="50" charset="-128"/>
                        </a:rPr>
                        <a:t>人</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200" dirty="0" smtClean="0">
                          <a:latin typeface="Meiryo UI" panose="020B0604030504040204" pitchFamily="50" charset="-128"/>
                          <a:ea typeface="Meiryo UI" panose="020B0604030504040204" pitchFamily="50" charset="-128"/>
                        </a:rPr>
                        <a:t>2013</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r>
              <a:tr h="340838">
                <a:tc>
                  <a:txBody>
                    <a:bodyPr/>
                    <a:lstStyle/>
                    <a:p>
                      <a:r>
                        <a:rPr kumimoji="1" lang="ja-JP" altLang="en-US" sz="1400" b="1" dirty="0" smtClean="0">
                          <a:latin typeface="Meiryo UI" panose="020B0604030504040204" pitchFamily="50" charset="-128"/>
                          <a:ea typeface="Meiryo UI" panose="020B0604030504040204" pitchFamily="50" charset="-128"/>
                        </a:rPr>
                        <a:t>市町村数</a:t>
                      </a:r>
                      <a:endParaRPr kumimoji="1" lang="ja-JP" altLang="en-US" sz="1400" b="1" dirty="0">
                        <a:latin typeface="Meiryo UI" panose="020B0604030504040204" pitchFamily="50" charset="-128"/>
                        <a:ea typeface="Meiryo UI" panose="020B0604030504040204" pitchFamily="50" charset="-128"/>
                      </a:endParaRPr>
                    </a:p>
                  </a:txBody>
                  <a:tcPr>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tcPr>
                </a:tc>
                <a:tc>
                  <a:txBody>
                    <a:bodyPr/>
                    <a:lstStyle/>
                    <a:p>
                      <a:pPr algn="r"/>
                      <a:r>
                        <a:rPr kumimoji="1" lang="en-US" altLang="ja-JP" sz="1200" dirty="0" smtClean="0">
                          <a:latin typeface="Meiryo UI" panose="020B0604030504040204" pitchFamily="50" charset="-128"/>
                          <a:ea typeface="Meiryo UI" panose="020B0604030504040204" pitchFamily="50" charset="-128"/>
                        </a:rPr>
                        <a:t>43</a:t>
                      </a:r>
                      <a:r>
                        <a:rPr kumimoji="1" lang="ja-JP" altLang="en-US" sz="1200" dirty="0" smtClean="0">
                          <a:latin typeface="Meiryo UI" panose="020B0604030504040204" pitchFamily="50" charset="-128"/>
                          <a:ea typeface="Meiryo UI" panose="020B0604030504040204" pitchFamily="50" charset="-128"/>
                        </a:rPr>
                        <a:t>市町村</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solidFill>
                      <a:schemeClr val="tx2">
                        <a:lumMod val="20000"/>
                        <a:lumOff val="8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24</a:t>
                      </a:r>
                      <a:r>
                        <a:rPr kumimoji="1" lang="ja-JP" altLang="en-US" sz="1200" dirty="0" smtClean="0">
                          <a:latin typeface="Meiryo UI" panose="020B0604030504040204" pitchFamily="50" charset="-128"/>
                          <a:ea typeface="Meiryo UI" panose="020B0604030504040204" pitchFamily="50" charset="-128"/>
                        </a:rPr>
                        <a:t>行政区</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noFill/>
                  </a:tcPr>
                </a:tc>
                <a:tc>
                  <a:txBody>
                    <a:bodyPr/>
                    <a:lstStyle/>
                    <a:p>
                      <a:pPr algn="ctr"/>
                      <a:r>
                        <a:rPr kumimoji="1" lang="en-US" altLang="ja-JP"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no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39</a:t>
                      </a:r>
                      <a:r>
                        <a:rPr kumimoji="1" lang="ja-JP" altLang="en-US" sz="1200" dirty="0" smtClean="0">
                          <a:latin typeface="Meiryo UI" panose="020B0604030504040204" pitchFamily="50" charset="-128"/>
                          <a:ea typeface="Meiryo UI" panose="020B0604030504040204" pitchFamily="50" charset="-128"/>
                        </a:rPr>
                        <a:t>市町村</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solidFill>
                      <a:schemeClr val="tx2">
                        <a:lumMod val="20000"/>
                        <a:lumOff val="8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23</a:t>
                      </a:r>
                      <a:r>
                        <a:rPr kumimoji="1" lang="ja-JP" altLang="en-US" sz="1200" dirty="0" smtClean="0">
                          <a:latin typeface="Meiryo UI" panose="020B0604030504040204" pitchFamily="50" charset="-128"/>
                          <a:ea typeface="Meiryo UI" panose="020B0604030504040204" pitchFamily="50" charset="-128"/>
                        </a:rPr>
                        <a:t>特別区</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tcPr>
                </a:tc>
                <a:tc>
                  <a:txBody>
                    <a:bodyPr/>
                    <a:lstStyle/>
                    <a:p>
                      <a:pPr algn="ctr"/>
                      <a:r>
                        <a:rPr kumimoji="1" lang="en-US" altLang="ja-JP"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tcPr>
                </a:tc>
                <a:tc>
                  <a:txBody>
                    <a:bodyPr/>
                    <a:lstStyle/>
                    <a:p>
                      <a:pPr algn="r"/>
                      <a:r>
                        <a:rPr kumimoji="1" lang="en-US" altLang="ja-JP" sz="1200" dirty="0" smtClean="0">
                          <a:latin typeface="Meiryo UI" panose="020B0604030504040204" pitchFamily="50" charset="-128"/>
                          <a:ea typeface="Meiryo UI" panose="020B0604030504040204" pitchFamily="50" charset="-128"/>
                        </a:rPr>
                        <a:t>2015</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tcPr>
                </a:tc>
              </a:tr>
              <a:tr h="316834">
                <a:tc>
                  <a:txBody>
                    <a:bodyPr/>
                    <a:lstStyle/>
                    <a:p>
                      <a:r>
                        <a:rPr kumimoji="1" lang="ja-JP" altLang="en-US" sz="1400" b="1" dirty="0" smtClean="0">
                          <a:latin typeface="Meiryo UI" panose="020B0604030504040204" pitchFamily="50" charset="-128"/>
                          <a:ea typeface="Meiryo UI" panose="020B0604030504040204" pitchFamily="50" charset="-128"/>
                        </a:rPr>
                        <a:t>域内総生産</a:t>
                      </a:r>
                      <a:endParaRPr kumimoji="1" lang="ja-JP" altLang="en-US" sz="1400" b="1" dirty="0">
                        <a:latin typeface="Meiryo UI" panose="020B0604030504040204" pitchFamily="50" charset="-128"/>
                        <a:ea typeface="Meiryo UI" panose="020B0604030504040204" pitchFamily="50" charset="-128"/>
                      </a:endParaRPr>
                    </a:p>
                  </a:txBody>
                  <a:tcPr>
                    <a:lnR w="28575" cap="flat" cmpd="sng" algn="ctr">
                      <a:solidFill>
                        <a:schemeClr val="tx1"/>
                      </a:solidFill>
                      <a:prstDash val="solid"/>
                      <a:round/>
                      <a:headEnd type="none" w="med" len="med"/>
                      <a:tailEnd type="none" w="med" len="med"/>
                    </a:lnR>
                    <a:lnB w="12700" cap="flat" cmpd="sng" algn="ctr">
                      <a:solidFill>
                        <a:schemeClr val="tx1"/>
                      </a:solidFill>
                      <a:prstDash val="dash"/>
                      <a:round/>
                      <a:headEnd type="none" w="med" len="med"/>
                      <a:tailEnd type="none" w="med" len="med"/>
                    </a:lnB>
                  </a:tcPr>
                </a:tc>
                <a:tc>
                  <a:txBody>
                    <a:bodyPr/>
                    <a:lstStyle/>
                    <a:p>
                      <a:pPr algn="r"/>
                      <a:r>
                        <a:rPr kumimoji="1" lang="en-US" altLang="ja-JP" sz="1200" dirty="0" smtClean="0">
                          <a:latin typeface="Meiryo UI" panose="020B0604030504040204" pitchFamily="50" charset="-128"/>
                          <a:ea typeface="Meiryo UI" panose="020B0604030504040204" pitchFamily="50" charset="-128"/>
                        </a:rPr>
                        <a:t>36.8</a:t>
                      </a:r>
                      <a:r>
                        <a:rPr kumimoji="1" lang="ja-JP" altLang="en-US" sz="1200" dirty="0" smtClean="0">
                          <a:latin typeface="Meiryo UI" panose="020B0604030504040204" pitchFamily="50" charset="-128"/>
                          <a:ea typeface="Meiryo UI" panose="020B0604030504040204" pitchFamily="50" charset="-128"/>
                        </a:rPr>
                        <a:t>兆円</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18.4</a:t>
                      </a:r>
                      <a:r>
                        <a:rPr kumimoji="1" lang="ja-JP" altLang="en-US" sz="1200" dirty="0" smtClean="0">
                          <a:latin typeface="Meiryo UI" panose="020B0604030504040204" pitchFamily="50" charset="-128"/>
                          <a:ea typeface="Meiryo UI" panose="020B0604030504040204" pitchFamily="50" charset="-128"/>
                        </a:rPr>
                        <a:t>兆円</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B w="12700" cap="flat" cmpd="sng" algn="ctr">
                      <a:solidFill>
                        <a:schemeClr val="tx1"/>
                      </a:solidFill>
                      <a:prstDash val="dash"/>
                      <a:round/>
                      <a:headEnd type="none" w="med" len="med"/>
                      <a:tailEnd type="none" w="med" len="med"/>
                    </a:lnB>
                    <a:no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50.0</a:t>
                      </a:r>
                      <a:r>
                        <a:rPr kumimoji="1" lang="ja-JP" altLang="en-US"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dash"/>
                      <a:round/>
                      <a:headEnd type="none" w="med" len="med"/>
                      <a:tailEnd type="none" w="med" len="med"/>
                    </a:lnB>
                    <a:no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91.9</a:t>
                      </a:r>
                      <a:r>
                        <a:rPr kumimoji="1" lang="ja-JP" altLang="en-US" sz="1200" dirty="0" smtClean="0">
                          <a:latin typeface="Meiryo UI" panose="020B0604030504040204" pitchFamily="50" charset="-128"/>
                          <a:ea typeface="Meiryo UI" panose="020B0604030504040204" pitchFamily="50" charset="-128"/>
                        </a:rPr>
                        <a:t>兆円</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B w="12700" cap="flat" cmpd="sng" algn="ctr">
                      <a:solidFill>
                        <a:schemeClr val="tx1"/>
                      </a:solidFill>
                      <a:prstDash val="dash"/>
                      <a:round/>
                      <a:headEnd type="none" w="med" len="med"/>
                      <a:tailEnd type="none" w="med" len="med"/>
                    </a:lnB>
                  </a:tcPr>
                </a:tc>
                <a:tc>
                  <a:txBody>
                    <a:bodyPr/>
                    <a:lstStyle/>
                    <a:p>
                      <a:pPr algn="ctr"/>
                      <a:r>
                        <a:rPr kumimoji="1" lang="en-US" altLang="ja-JP"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dash"/>
                      <a:round/>
                      <a:headEnd type="none" w="med" len="med"/>
                      <a:tailEnd type="none" w="med" len="med"/>
                    </a:lnB>
                  </a:tcPr>
                </a:tc>
                <a:tc>
                  <a:txBody>
                    <a:bodyPr/>
                    <a:lstStyle/>
                    <a:p>
                      <a:pPr algn="r"/>
                      <a:r>
                        <a:rPr kumimoji="1" lang="en-US" altLang="ja-JP" sz="1200" dirty="0" smtClean="0">
                          <a:latin typeface="Meiryo UI" panose="020B0604030504040204" pitchFamily="50" charset="-128"/>
                          <a:ea typeface="Meiryo UI" panose="020B0604030504040204" pitchFamily="50" charset="-128"/>
                        </a:rPr>
                        <a:t>2012</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B w="12700" cap="flat" cmpd="sng" algn="ctr">
                      <a:solidFill>
                        <a:schemeClr val="tx1"/>
                      </a:solidFill>
                      <a:prstDash val="dash"/>
                      <a:round/>
                      <a:headEnd type="none" w="med" len="med"/>
                      <a:tailEnd type="none" w="med" len="med"/>
                    </a:lnB>
                  </a:tcPr>
                </a:tc>
              </a:tr>
              <a:tr h="340838">
                <a:tc>
                  <a:txBody>
                    <a:bodyPr/>
                    <a:lstStyle/>
                    <a:p>
                      <a:r>
                        <a:rPr kumimoji="1" lang="ja-JP" altLang="en-US" sz="1400" b="1" dirty="0" smtClean="0">
                          <a:latin typeface="Meiryo UI" panose="020B0604030504040204" pitchFamily="50" charset="-128"/>
                          <a:ea typeface="Meiryo UI" panose="020B0604030504040204" pitchFamily="50" charset="-128"/>
                        </a:rPr>
                        <a:t>事業所数</a:t>
                      </a:r>
                      <a:endParaRPr kumimoji="1" lang="ja-JP" altLang="en-US" sz="1400" b="1" dirty="0">
                        <a:latin typeface="Meiryo UI" panose="020B0604030504040204" pitchFamily="50" charset="-128"/>
                        <a:ea typeface="Meiryo UI" panose="020B0604030504040204" pitchFamily="50" charset="-128"/>
                      </a:endParaRPr>
                    </a:p>
                  </a:txBody>
                  <a:tcPr>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200" dirty="0" smtClean="0">
                          <a:latin typeface="Meiryo UI" panose="020B0604030504040204" pitchFamily="50" charset="-128"/>
                          <a:ea typeface="Meiryo UI" panose="020B0604030504040204" pitchFamily="50" charset="-128"/>
                        </a:rPr>
                        <a:t>408,713</a:t>
                      </a:r>
                      <a:r>
                        <a:rPr kumimoji="1" lang="ja-JP" altLang="en-US" sz="900" dirty="0" smtClean="0">
                          <a:latin typeface="Meiryo UI" panose="020B0604030504040204" pitchFamily="50" charset="-128"/>
                          <a:ea typeface="Meiryo UI" panose="020B0604030504040204" pitchFamily="50" charset="-128"/>
                        </a:rPr>
                        <a:t>事業所</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189,234</a:t>
                      </a:r>
                      <a:r>
                        <a:rPr kumimoji="1" lang="ja-JP" altLang="en-US" sz="900" dirty="0" smtClean="0">
                          <a:latin typeface="Meiryo UI" panose="020B0604030504040204" pitchFamily="50" charset="-128"/>
                          <a:ea typeface="Meiryo UI" panose="020B0604030504040204" pitchFamily="50" charset="-128"/>
                        </a:rPr>
                        <a:t>事業所</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46.3</a:t>
                      </a:r>
                      <a:r>
                        <a:rPr kumimoji="1" lang="ja-JP" altLang="en-US"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627,357</a:t>
                      </a:r>
                      <a:r>
                        <a:rPr kumimoji="1" lang="ja-JP" altLang="en-US" sz="900" dirty="0" smtClean="0">
                          <a:latin typeface="Meiryo UI" panose="020B0604030504040204" pitchFamily="50" charset="-128"/>
                          <a:ea typeface="Meiryo UI" panose="020B0604030504040204" pitchFamily="50" charset="-128"/>
                        </a:rPr>
                        <a:t>事業所</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498,735</a:t>
                      </a:r>
                      <a:r>
                        <a:rPr kumimoji="1" lang="ja-JP" altLang="en-US" sz="900" dirty="0" smtClean="0">
                          <a:latin typeface="Meiryo UI" panose="020B0604030504040204" pitchFamily="50" charset="-128"/>
                          <a:ea typeface="Meiryo UI" panose="020B0604030504040204" pitchFamily="50" charset="-128"/>
                        </a:rPr>
                        <a:t>事業所</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200" dirty="0" smtClean="0">
                          <a:latin typeface="Meiryo UI" panose="020B0604030504040204" pitchFamily="50" charset="-128"/>
                          <a:ea typeface="Meiryo UI" panose="020B0604030504040204" pitchFamily="50" charset="-128"/>
                        </a:rPr>
                        <a:t>79.5</a:t>
                      </a:r>
                      <a:r>
                        <a:rPr kumimoji="1" lang="ja-JP" altLang="en-US"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200" dirty="0" smtClean="0">
                          <a:latin typeface="Meiryo UI" panose="020B0604030504040204" pitchFamily="50" charset="-128"/>
                          <a:ea typeface="Meiryo UI" panose="020B0604030504040204" pitchFamily="50" charset="-128"/>
                        </a:rPr>
                        <a:t>2012</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r>
              <a:tr h="340838">
                <a:tc>
                  <a:txBody>
                    <a:bodyPr/>
                    <a:lstStyle/>
                    <a:p>
                      <a:r>
                        <a:rPr kumimoji="1" lang="ja-JP" altLang="en-US" sz="1400" b="1" dirty="0" smtClean="0">
                          <a:latin typeface="Meiryo UI" panose="020B0604030504040204" pitchFamily="50" charset="-128"/>
                          <a:ea typeface="Meiryo UI" panose="020B0604030504040204" pitchFamily="50" charset="-128"/>
                        </a:rPr>
                        <a:t>従業員数</a:t>
                      </a:r>
                      <a:endParaRPr kumimoji="1" lang="ja-JP" altLang="en-US" sz="1400" b="1" dirty="0">
                        <a:latin typeface="Meiryo UI" panose="020B0604030504040204" pitchFamily="50" charset="-128"/>
                        <a:ea typeface="Meiryo UI" panose="020B0604030504040204" pitchFamily="50" charset="-128"/>
                      </a:endParaRPr>
                    </a:p>
                  </a:txBody>
                  <a:tcPr>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tcPr>
                </a:tc>
                <a:tc>
                  <a:txBody>
                    <a:bodyPr/>
                    <a:lstStyle/>
                    <a:p>
                      <a:pPr algn="r"/>
                      <a:r>
                        <a:rPr kumimoji="1" lang="en-US" altLang="ja-JP" sz="1200" dirty="0" smtClean="0">
                          <a:latin typeface="Meiryo UI" panose="020B0604030504040204" pitchFamily="50" charset="-128"/>
                          <a:ea typeface="Meiryo UI" panose="020B0604030504040204" pitchFamily="50" charset="-128"/>
                        </a:rPr>
                        <a:t>4,335</a:t>
                      </a:r>
                      <a:r>
                        <a:rPr kumimoji="1" lang="ja-JP" altLang="en-US" sz="1200" dirty="0" smtClean="0">
                          <a:latin typeface="Meiryo UI" panose="020B0604030504040204" pitchFamily="50" charset="-128"/>
                          <a:ea typeface="Meiryo UI" panose="020B0604030504040204" pitchFamily="50" charset="-128"/>
                        </a:rPr>
                        <a:t>千人</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solidFill>
                      <a:schemeClr val="tx2">
                        <a:lumMod val="20000"/>
                        <a:lumOff val="8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2,192</a:t>
                      </a:r>
                      <a:r>
                        <a:rPr kumimoji="1" lang="ja-JP" altLang="en-US" sz="1200" dirty="0" smtClean="0">
                          <a:latin typeface="Meiryo UI" panose="020B0604030504040204" pitchFamily="50" charset="-128"/>
                          <a:ea typeface="Meiryo UI" panose="020B0604030504040204" pitchFamily="50" charset="-128"/>
                        </a:rPr>
                        <a:t>千人</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no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50.3</a:t>
                      </a:r>
                      <a:r>
                        <a:rPr kumimoji="1" lang="ja-JP" altLang="en-US"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no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8,655</a:t>
                      </a:r>
                      <a:r>
                        <a:rPr kumimoji="1" lang="ja-JP" altLang="en-US" sz="1200" dirty="0" smtClean="0">
                          <a:latin typeface="Meiryo UI" panose="020B0604030504040204" pitchFamily="50" charset="-128"/>
                          <a:ea typeface="Meiryo UI" panose="020B0604030504040204" pitchFamily="50" charset="-128"/>
                        </a:rPr>
                        <a:t>千人</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solidFill>
                      <a:schemeClr val="tx2">
                        <a:lumMod val="20000"/>
                        <a:lumOff val="8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7,212</a:t>
                      </a:r>
                      <a:r>
                        <a:rPr kumimoji="1" lang="ja-JP" altLang="en-US" sz="1200" dirty="0" smtClean="0">
                          <a:latin typeface="Meiryo UI" panose="020B0604030504040204" pitchFamily="50" charset="-128"/>
                          <a:ea typeface="Meiryo UI" panose="020B0604030504040204" pitchFamily="50" charset="-128"/>
                        </a:rPr>
                        <a:t>千人</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tcPr>
                </a:tc>
                <a:tc>
                  <a:txBody>
                    <a:bodyPr/>
                    <a:lstStyle/>
                    <a:p>
                      <a:pPr algn="r"/>
                      <a:r>
                        <a:rPr kumimoji="1" lang="en-US" altLang="ja-JP" sz="1200" dirty="0" smtClean="0">
                          <a:latin typeface="Meiryo UI" panose="020B0604030504040204" pitchFamily="50" charset="-128"/>
                          <a:ea typeface="Meiryo UI" panose="020B0604030504040204" pitchFamily="50" charset="-128"/>
                        </a:rPr>
                        <a:t>83.3</a:t>
                      </a:r>
                      <a:r>
                        <a:rPr kumimoji="1" lang="ja-JP" altLang="en-US"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tcPr>
                </a:tc>
                <a:tc>
                  <a:txBody>
                    <a:bodyPr/>
                    <a:lstStyle/>
                    <a:p>
                      <a:pPr algn="r"/>
                      <a:r>
                        <a:rPr kumimoji="1" lang="en-US" altLang="ja-JP" sz="1200" dirty="0" smtClean="0">
                          <a:latin typeface="Meiryo UI" panose="020B0604030504040204" pitchFamily="50" charset="-128"/>
                          <a:ea typeface="Meiryo UI" panose="020B0604030504040204" pitchFamily="50" charset="-128"/>
                        </a:rPr>
                        <a:t>2012</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tcPr>
                </a:tc>
              </a:tr>
              <a:tr h="340838">
                <a:tc>
                  <a:txBody>
                    <a:bodyPr/>
                    <a:lstStyle/>
                    <a:p>
                      <a:r>
                        <a:rPr kumimoji="1" lang="ja-JP" altLang="en-US" sz="1400" b="1" dirty="0" smtClean="0">
                          <a:latin typeface="Meiryo UI" panose="020B0604030504040204" pitchFamily="50" charset="-128"/>
                          <a:ea typeface="Meiryo UI" panose="020B0604030504040204" pitchFamily="50" charset="-128"/>
                        </a:rPr>
                        <a:t>大学数</a:t>
                      </a:r>
                      <a:endParaRPr kumimoji="1" lang="ja-JP" altLang="en-US" sz="1400" b="1" dirty="0">
                        <a:latin typeface="Meiryo UI" panose="020B0604030504040204" pitchFamily="50" charset="-128"/>
                        <a:ea typeface="Meiryo UI" panose="020B0604030504040204" pitchFamily="50" charset="-128"/>
                      </a:endParaRPr>
                    </a:p>
                  </a:txBody>
                  <a:tcPr>
                    <a:lnR w="28575" cap="flat" cmpd="sng" algn="ctr">
                      <a:solidFill>
                        <a:schemeClr val="tx1"/>
                      </a:solidFill>
                      <a:prstDash val="solid"/>
                      <a:round/>
                      <a:headEnd type="none" w="med" len="med"/>
                      <a:tailEnd type="none" w="med" len="med"/>
                    </a:lnR>
                  </a:tcPr>
                </a:tc>
                <a:tc>
                  <a:txBody>
                    <a:bodyPr/>
                    <a:lstStyle/>
                    <a:p>
                      <a:pPr algn="r"/>
                      <a:r>
                        <a:rPr kumimoji="1" lang="en-US" altLang="ja-JP" sz="1200" dirty="0" smtClean="0">
                          <a:latin typeface="Meiryo UI" panose="020B0604030504040204" pitchFamily="50" charset="-128"/>
                          <a:ea typeface="Meiryo UI" panose="020B0604030504040204" pitchFamily="50" charset="-128"/>
                        </a:rPr>
                        <a:t>55</a:t>
                      </a:r>
                      <a:r>
                        <a:rPr kumimoji="1" lang="ja-JP" altLang="en-US" sz="1200" dirty="0" smtClean="0">
                          <a:latin typeface="Meiryo UI" panose="020B0604030504040204" pitchFamily="50" charset="-128"/>
                          <a:ea typeface="Meiryo UI" panose="020B0604030504040204" pitchFamily="50" charset="-128"/>
                        </a:rPr>
                        <a:t>校</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11</a:t>
                      </a:r>
                      <a:r>
                        <a:rPr kumimoji="1" lang="ja-JP" altLang="en-US" sz="1200" dirty="0" smtClean="0">
                          <a:latin typeface="Meiryo UI" panose="020B0604030504040204" pitchFamily="50" charset="-128"/>
                          <a:ea typeface="Meiryo UI" panose="020B0604030504040204" pitchFamily="50" charset="-128"/>
                        </a:rPr>
                        <a:t>校</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20.0%</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no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135</a:t>
                      </a:r>
                      <a:r>
                        <a:rPr kumimoji="1" lang="ja-JP" altLang="en-US" sz="1200" dirty="0" smtClean="0">
                          <a:latin typeface="Meiryo UI" panose="020B0604030504040204" pitchFamily="50" charset="-128"/>
                          <a:ea typeface="Meiryo UI" panose="020B0604030504040204" pitchFamily="50" charset="-128"/>
                        </a:rPr>
                        <a:t>校</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93</a:t>
                      </a:r>
                      <a:r>
                        <a:rPr kumimoji="1" lang="ja-JP" altLang="en-US" sz="1200" dirty="0" smtClean="0">
                          <a:latin typeface="Meiryo UI" panose="020B0604030504040204" pitchFamily="50" charset="-128"/>
                          <a:ea typeface="Meiryo UI" panose="020B0604030504040204" pitchFamily="50" charset="-128"/>
                        </a:rPr>
                        <a:t>校</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tcPr>
                </a:tc>
                <a:tc>
                  <a:txBody>
                    <a:bodyPr/>
                    <a:lstStyle/>
                    <a:p>
                      <a:pPr algn="r"/>
                      <a:r>
                        <a:rPr kumimoji="1" lang="en-US" altLang="ja-JP" sz="1200" dirty="0" smtClean="0">
                          <a:latin typeface="Meiryo UI" panose="020B0604030504040204" pitchFamily="50" charset="-128"/>
                          <a:ea typeface="Meiryo UI" panose="020B0604030504040204" pitchFamily="50" charset="-128"/>
                        </a:rPr>
                        <a:t>67.9%</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r"/>
                      <a:r>
                        <a:rPr kumimoji="1" lang="en-US" altLang="ja-JP" sz="1200" dirty="0" smtClean="0">
                          <a:latin typeface="Meiryo UI" panose="020B0604030504040204" pitchFamily="50" charset="-128"/>
                          <a:ea typeface="Meiryo UI" panose="020B0604030504040204" pitchFamily="50" charset="-128"/>
                        </a:rPr>
                        <a:t>2015</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tcPr>
                </a:tc>
              </a:tr>
              <a:tr h="340838">
                <a:tc>
                  <a:txBody>
                    <a:bodyPr/>
                    <a:lstStyle/>
                    <a:p>
                      <a:r>
                        <a:rPr kumimoji="1" lang="ja-JP" altLang="en-US" sz="1400" b="1" dirty="0" smtClean="0">
                          <a:latin typeface="Meiryo UI" panose="020B0604030504040204" pitchFamily="50" charset="-128"/>
                          <a:ea typeface="Meiryo UI" panose="020B0604030504040204" pitchFamily="50" charset="-128"/>
                        </a:rPr>
                        <a:t>普通会計歳出</a:t>
                      </a:r>
                      <a:endParaRPr kumimoji="1" lang="ja-JP" altLang="en-US" sz="1400" b="1" dirty="0">
                        <a:latin typeface="Meiryo UI" panose="020B0604030504040204" pitchFamily="50" charset="-128"/>
                        <a:ea typeface="Meiryo UI" panose="020B0604030504040204" pitchFamily="50" charset="-128"/>
                      </a:endParaRPr>
                    </a:p>
                  </a:txBody>
                  <a:tcPr>
                    <a:lnR w="28575" cap="flat" cmpd="sng" algn="ctr">
                      <a:solidFill>
                        <a:schemeClr val="tx1"/>
                      </a:solidFill>
                      <a:prstDash val="solid"/>
                      <a:round/>
                      <a:headEnd type="none" w="med" len="med"/>
                      <a:tailEnd type="none" w="med" len="med"/>
                    </a:lnR>
                    <a:lnB w="12700" cap="flat" cmpd="sng" algn="ctr">
                      <a:solidFill>
                        <a:schemeClr val="tx1"/>
                      </a:solidFill>
                      <a:prstDash val="dash"/>
                      <a:round/>
                      <a:headEnd type="none" w="med" len="med"/>
                      <a:tailEnd type="none" w="med" len="med"/>
                    </a:lnB>
                  </a:tcPr>
                </a:tc>
                <a:tc>
                  <a:txBody>
                    <a:bodyPr/>
                    <a:lstStyle/>
                    <a:p>
                      <a:pPr algn="r"/>
                      <a:r>
                        <a:rPr kumimoji="1" lang="en-US" altLang="ja-JP" sz="1200" dirty="0" smtClean="0">
                          <a:latin typeface="Meiryo UI" panose="020B0604030504040204" pitchFamily="50" charset="-128"/>
                          <a:ea typeface="Meiryo UI" panose="020B0604030504040204" pitchFamily="50" charset="-128"/>
                        </a:rPr>
                        <a:t>27,805</a:t>
                      </a:r>
                      <a:r>
                        <a:rPr kumimoji="1" lang="ja-JP" altLang="en-US" sz="1200" dirty="0" smtClean="0">
                          <a:latin typeface="Meiryo UI" panose="020B0604030504040204" pitchFamily="50" charset="-128"/>
                          <a:ea typeface="Meiryo UI" panose="020B0604030504040204" pitchFamily="50" charset="-128"/>
                        </a:rPr>
                        <a:t>億円</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16,504</a:t>
                      </a:r>
                      <a:r>
                        <a:rPr kumimoji="1" lang="ja-JP" altLang="en-US" sz="1200" dirty="0" smtClean="0">
                          <a:latin typeface="Meiryo UI" panose="020B0604030504040204" pitchFamily="50" charset="-128"/>
                          <a:ea typeface="Meiryo UI" panose="020B0604030504040204" pitchFamily="50" charset="-128"/>
                        </a:rPr>
                        <a:t>億円</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B w="12700" cap="flat" cmpd="sng" algn="ctr">
                      <a:solidFill>
                        <a:schemeClr val="tx1"/>
                      </a:solidFill>
                      <a:prstDash val="dash"/>
                      <a:round/>
                      <a:headEnd type="none" w="med" len="med"/>
                      <a:tailEnd type="none" w="med" len="med"/>
                    </a:lnB>
                    <a:noFill/>
                  </a:tcPr>
                </a:tc>
                <a:tc>
                  <a:txBody>
                    <a:bodyPr/>
                    <a:lstStyle/>
                    <a:p>
                      <a:pPr algn="ctr"/>
                      <a:r>
                        <a:rPr kumimoji="1" lang="en-US" altLang="ja-JP"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dash"/>
                      <a:round/>
                      <a:headEnd type="none" w="med" len="med"/>
                      <a:tailEnd type="none" w="med" len="med"/>
                    </a:lnB>
                    <a:no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62,022</a:t>
                      </a:r>
                      <a:r>
                        <a:rPr kumimoji="1" lang="ja-JP" altLang="en-US" sz="1200" dirty="0" smtClean="0">
                          <a:latin typeface="Meiryo UI" panose="020B0604030504040204" pitchFamily="50" charset="-128"/>
                          <a:ea typeface="Meiryo UI" panose="020B0604030504040204" pitchFamily="50" charset="-128"/>
                        </a:rPr>
                        <a:t>億円</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31,796</a:t>
                      </a:r>
                      <a:r>
                        <a:rPr kumimoji="1" lang="ja-JP" altLang="en-US" sz="1200" dirty="0" smtClean="0">
                          <a:latin typeface="Meiryo UI" panose="020B0604030504040204" pitchFamily="50" charset="-128"/>
                          <a:ea typeface="Meiryo UI" panose="020B0604030504040204" pitchFamily="50" charset="-128"/>
                        </a:rPr>
                        <a:t>億円</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B w="12700" cap="flat" cmpd="sng" algn="ctr">
                      <a:solidFill>
                        <a:schemeClr val="tx1"/>
                      </a:solidFill>
                      <a:prstDash val="dash"/>
                      <a:round/>
                      <a:headEnd type="none" w="med" len="med"/>
                      <a:tailEnd type="none" w="med" len="med"/>
                    </a:lnB>
                  </a:tcPr>
                </a:tc>
                <a:tc>
                  <a:txBody>
                    <a:bodyPr/>
                    <a:lstStyle/>
                    <a:p>
                      <a:pPr algn="ctr"/>
                      <a:r>
                        <a:rPr kumimoji="1" lang="en-US" altLang="ja-JP"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dash"/>
                      <a:round/>
                      <a:headEnd type="none" w="med" len="med"/>
                      <a:tailEnd type="none" w="med" len="med"/>
                    </a:lnB>
                  </a:tcPr>
                </a:tc>
                <a:tc>
                  <a:txBody>
                    <a:bodyPr/>
                    <a:lstStyle/>
                    <a:p>
                      <a:pPr algn="r"/>
                      <a:r>
                        <a:rPr kumimoji="1" lang="en-US" altLang="ja-JP" sz="1200" dirty="0" smtClean="0">
                          <a:latin typeface="Meiryo UI" panose="020B0604030504040204" pitchFamily="50" charset="-128"/>
                          <a:ea typeface="Meiryo UI" panose="020B0604030504040204" pitchFamily="50" charset="-128"/>
                        </a:rPr>
                        <a:t>2013</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B w="12700" cap="flat" cmpd="sng" algn="ctr">
                      <a:solidFill>
                        <a:schemeClr val="tx1"/>
                      </a:solidFill>
                      <a:prstDash val="dash"/>
                      <a:round/>
                      <a:headEnd type="none" w="med" len="med"/>
                      <a:tailEnd type="none" w="med" len="med"/>
                    </a:lnB>
                  </a:tcPr>
                </a:tc>
              </a:tr>
              <a:tr h="340838">
                <a:tc>
                  <a:txBody>
                    <a:bodyPr/>
                    <a:lstStyle/>
                    <a:p>
                      <a:r>
                        <a:rPr kumimoji="1" lang="ja-JP" altLang="en-US" sz="1400" b="1" dirty="0" smtClean="0">
                          <a:latin typeface="Meiryo UI" panose="020B0604030504040204" pitchFamily="50" charset="-128"/>
                          <a:ea typeface="Meiryo UI" panose="020B0604030504040204" pitchFamily="50" charset="-128"/>
                        </a:rPr>
                        <a:t>地方税収</a:t>
                      </a:r>
                      <a:endParaRPr kumimoji="1" lang="ja-JP" altLang="en-US" sz="1400" b="1" dirty="0">
                        <a:latin typeface="Meiryo UI" panose="020B0604030504040204" pitchFamily="50" charset="-128"/>
                        <a:ea typeface="Meiryo UI" panose="020B0604030504040204" pitchFamily="50" charset="-128"/>
                      </a:endParaRPr>
                    </a:p>
                  </a:txBody>
                  <a:tcPr>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200" dirty="0" smtClean="0">
                          <a:latin typeface="Meiryo UI" panose="020B0604030504040204" pitchFamily="50" charset="-128"/>
                          <a:ea typeface="Meiryo UI" panose="020B0604030504040204" pitchFamily="50" charset="-128"/>
                        </a:rPr>
                        <a:t>10,442</a:t>
                      </a:r>
                      <a:r>
                        <a:rPr kumimoji="1" lang="ja-JP" altLang="en-US" sz="1200" dirty="0" smtClean="0">
                          <a:latin typeface="Meiryo UI" panose="020B0604030504040204" pitchFamily="50" charset="-128"/>
                          <a:ea typeface="Meiryo UI" panose="020B0604030504040204" pitchFamily="50" charset="-128"/>
                        </a:rPr>
                        <a:t>億円</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6,419</a:t>
                      </a:r>
                      <a:r>
                        <a:rPr kumimoji="1" lang="ja-JP" altLang="en-US" sz="1200" dirty="0" smtClean="0">
                          <a:latin typeface="Meiryo UI" panose="020B0604030504040204" pitchFamily="50" charset="-128"/>
                          <a:ea typeface="Meiryo UI" panose="020B0604030504040204" pitchFamily="50" charset="-128"/>
                        </a:rPr>
                        <a:t>億円</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ctr"/>
                      <a:r>
                        <a:rPr kumimoji="1" lang="en-US" altLang="ja-JP"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45,342</a:t>
                      </a:r>
                      <a:r>
                        <a:rPr kumimoji="1" lang="ja-JP" altLang="en-US" sz="1200" dirty="0" smtClean="0">
                          <a:latin typeface="Meiryo UI" panose="020B0604030504040204" pitchFamily="50" charset="-128"/>
                          <a:ea typeface="Meiryo UI" panose="020B0604030504040204" pitchFamily="50" charset="-128"/>
                        </a:rPr>
                        <a:t>億円</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9,481</a:t>
                      </a:r>
                      <a:r>
                        <a:rPr kumimoji="1" lang="ja-JP" altLang="en-US" sz="1200" dirty="0" smtClean="0">
                          <a:latin typeface="Meiryo UI" panose="020B0604030504040204" pitchFamily="50" charset="-128"/>
                          <a:ea typeface="Meiryo UI" panose="020B0604030504040204" pitchFamily="50" charset="-128"/>
                        </a:rPr>
                        <a:t>億円</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a:r>
                        <a:rPr kumimoji="1" lang="en-US" altLang="ja-JP"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200" dirty="0" smtClean="0">
                          <a:latin typeface="Meiryo UI" panose="020B0604030504040204" pitchFamily="50" charset="-128"/>
                          <a:ea typeface="Meiryo UI" panose="020B0604030504040204" pitchFamily="50" charset="-128"/>
                        </a:rPr>
                        <a:t>2013</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r>
              <a:tr h="340838">
                <a:tc>
                  <a:txBody>
                    <a:bodyPr/>
                    <a:lstStyle/>
                    <a:p>
                      <a:r>
                        <a:rPr kumimoji="1" lang="ja-JP" altLang="en-US" sz="1400" b="1" dirty="0" smtClean="0">
                          <a:latin typeface="Meiryo UI" panose="020B0604030504040204" pitchFamily="50" charset="-128"/>
                          <a:ea typeface="Meiryo UI" panose="020B0604030504040204" pitchFamily="50" charset="-128"/>
                        </a:rPr>
                        <a:t>自治体職員数</a:t>
                      </a:r>
                      <a:endParaRPr kumimoji="1" lang="ja-JP" altLang="en-US" sz="1400" b="1" dirty="0">
                        <a:latin typeface="Meiryo UI" panose="020B0604030504040204" pitchFamily="50" charset="-128"/>
                        <a:ea typeface="Meiryo UI" panose="020B0604030504040204" pitchFamily="50" charset="-128"/>
                      </a:endParaRPr>
                    </a:p>
                  </a:txBody>
                  <a:tcPr>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tcPr>
                </a:tc>
                <a:tc>
                  <a:txBody>
                    <a:bodyPr/>
                    <a:lstStyle/>
                    <a:p>
                      <a:pPr algn="r"/>
                      <a:r>
                        <a:rPr kumimoji="1" lang="en-US" altLang="ja-JP" sz="1200" dirty="0" smtClean="0">
                          <a:latin typeface="Meiryo UI" panose="020B0604030504040204" pitchFamily="50" charset="-128"/>
                          <a:ea typeface="Meiryo UI" panose="020B0604030504040204" pitchFamily="50" charset="-128"/>
                        </a:rPr>
                        <a:t>82,483</a:t>
                      </a:r>
                      <a:r>
                        <a:rPr kumimoji="1" lang="ja-JP" altLang="en-US" sz="1200" dirty="0" smtClean="0">
                          <a:latin typeface="Meiryo UI" panose="020B0604030504040204" pitchFamily="50" charset="-128"/>
                          <a:ea typeface="Meiryo UI" panose="020B0604030504040204" pitchFamily="50" charset="-128"/>
                        </a:rPr>
                        <a:t>人</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solidFill>
                      <a:schemeClr val="tx2">
                        <a:lumMod val="20000"/>
                        <a:lumOff val="8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35,112</a:t>
                      </a:r>
                      <a:r>
                        <a:rPr kumimoji="1" lang="ja-JP" altLang="en-US" sz="1200" dirty="0" smtClean="0">
                          <a:latin typeface="Meiryo UI" panose="020B0604030504040204" pitchFamily="50" charset="-128"/>
                          <a:ea typeface="Meiryo UI" panose="020B0604030504040204" pitchFamily="50" charset="-128"/>
                        </a:rPr>
                        <a:t>人</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noFill/>
                  </a:tcPr>
                </a:tc>
                <a:tc>
                  <a:txBody>
                    <a:bodyPr/>
                    <a:lstStyle/>
                    <a:p>
                      <a:pPr algn="ctr"/>
                      <a:r>
                        <a:rPr kumimoji="1" lang="en-US" altLang="ja-JP"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no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167,243</a:t>
                      </a:r>
                      <a:r>
                        <a:rPr kumimoji="1" lang="ja-JP" altLang="en-US" sz="1200" dirty="0" smtClean="0">
                          <a:latin typeface="Meiryo UI" panose="020B0604030504040204" pitchFamily="50" charset="-128"/>
                          <a:ea typeface="Meiryo UI" panose="020B0604030504040204" pitchFamily="50" charset="-128"/>
                        </a:rPr>
                        <a:t>人</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solidFill>
                      <a:schemeClr val="tx2">
                        <a:lumMod val="20000"/>
                        <a:lumOff val="80000"/>
                      </a:schemeClr>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60,838</a:t>
                      </a:r>
                      <a:r>
                        <a:rPr kumimoji="1" lang="ja-JP" altLang="en-US" sz="1200" dirty="0" smtClean="0">
                          <a:latin typeface="Meiryo UI" panose="020B0604030504040204" pitchFamily="50" charset="-128"/>
                          <a:ea typeface="Meiryo UI" panose="020B0604030504040204" pitchFamily="50" charset="-128"/>
                        </a:rPr>
                        <a:t>人</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tcPr>
                </a:tc>
                <a:tc>
                  <a:txBody>
                    <a:bodyPr/>
                    <a:lstStyle/>
                    <a:p>
                      <a:pPr algn="ctr"/>
                      <a:r>
                        <a:rPr kumimoji="1" lang="en-US" altLang="ja-JP"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tcPr>
                </a:tc>
                <a:tc>
                  <a:txBody>
                    <a:bodyPr/>
                    <a:lstStyle/>
                    <a:p>
                      <a:pPr algn="r"/>
                      <a:r>
                        <a:rPr kumimoji="1" lang="en-US" altLang="ja-JP" sz="1200" dirty="0" smtClean="0">
                          <a:latin typeface="Meiryo UI" panose="020B0604030504040204" pitchFamily="50" charset="-128"/>
                          <a:ea typeface="Meiryo UI" panose="020B0604030504040204" pitchFamily="50" charset="-128"/>
                        </a:rPr>
                        <a:t>2014</a:t>
                      </a:r>
                      <a:endParaRPr kumimoji="1" lang="ja-JP" altLang="en-US" sz="1200" dirty="0">
                        <a:latin typeface="Meiryo UI" panose="020B0604030504040204" pitchFamily="50" charset="-128"/>
                        <a:ea typeface="Meiryo UI" panose="020B0604030504040204" pitchFamily="50" charset="-128"/>
                      </a:endParaRPr>
                    </a:p>
                  </a:txBody>
                  <a:tcPr>
                    <a:lnL w="28575"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tcPr>
                </a:tc>
              </a:tr>
            </a:tbl>
          </a:graphicData>
        </a:graphic>
      </p:graphicFrame>
      <p:sp>
        <p:nvSpPr>
          <p:cNvPr id="2" name="テキスト ボックス 1"/>
          <p:cNvSpPr txBox="1"/>
          <p:nvPr/>
        </p:nvSpPr>
        <p:spPr>
          <a:xfrm>
            <a:off x="359437" y="6569642"/>
            <a:ext cx="2537874" cy="261610"/>
          </a:xfrm>
          <a:prstGeom prst="rect">
            <a:avLst/>
          </a:prstGeom>
          <a:noFill/>
        </p:spPr>
        <p:txBody>
          <a:bodyPr wrap="none" rtlCol="0">
            <a:spAutoFit/>
          </a:bodyPr>
          <a:lstStyle/>
          <a:p>
            <a:r>
              <a:rPr lang="en-US" altLang="ja-JP" sz="1100" dirty="0" smtClean="0">
                <a:solidFill>
                  <a:prstClr val="black"/>
                </a:solidFill>
              </a:rPr>
              <a:t>※</a:t>
            </a:r>
            <a:r>
              <a:rPr lang="ja-JP" altLang="en-US" sz="1100" dirty="0" smtClean="0">
                <a:solidFill>
                  <a:prstClr val="black"/>
                </a:solidFill>
              </a:rPr>
              <a:t>特別区部の数値は、東京</a:t>
            </a:r>
            <a:r>
              <a:rPr lang="en-US" altLang="ja-JP" sz="1100" dirty="0" smtClean="0">
                <a:solidFill>
                  <a:prstClr val="black"/>
                </a:solidFill>
              </a:rPr>
              <a:t>23</a:t>
            </a:r>
            <a:r>
              <a:rPr lang="ja-JP" altLang="en-US" sz="1100" dirty="0" smtClean="0">
                <a:solidFill>
                  <a:prstClr val="black"/>
                </a:solidFill>
              </a:rPr>
              <a:t>区の合計</a:t>
            </a:r>
            <a:endParaRPr lang="ja-JP" altLang="en-US" sz="1100" dirty="0">
              <a:solidFill>
                <a:prstClr val="black"/>
              </a:solidFill>
            </a:endParaRPr>
          </a:p>
        </p:txBody>
      </p:sp>
    </p:spTree>
    <p:extLst>
      <p:ext uri="{BB962C8B-B14F-4D97-AF65-F5344CB8AC3E}">
        <p14:creationId xmlns:p14="http://schemas.microsoft.com/office/powerpoint/2010/main" val="35333152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822507" y="1988840"/>
            <a:ext cx="5485797" cy="3231654"/>
          </a:xfrm>
          <a:prstGeom prst="rect">
            <a:avLst/>
          </a:prstGeom>
          <a:noFill/>
        </p:spPr>
        <p:txBody>
          <a:bodyPr wrap="none" rtlCol="0">
            <a:spAutoFit/>
          </a:bodyPr>
          <a:lstStyle/>
          <a:p>
            <a:r>
              <a:rPr lang="ja-JP" altLang="en-US" sz="4000" dirty="0">
                <a:latin typeface="Meiryo UI" pitchFamily="50" charset="-128"/>
                <a:ea typeface="Meiryo UI" pitchFamily="50" charset="-128"/>
                <a:cs typeface="Meiryo UI" pitchFamily="50" charset="-128"/>
              </a:rPr>
              <a:t>２</a:t>
            </a:r>
            <a:r>
              <a:rPr kumimoji="1" lang="ja-JP" altLang="en-US" sz="4000" dirty="0" smtClean="0">
                <a:latin typeface="Meiryo UI" pitchFamily="50" charset="-128"/>
                <a:ea typeface="Meiryo UI" pitchFamily="50" charset="-128"/>
                <a:cs typeface="Meiryo UI" pitchFamily="50" charset="-128"/>
              </a:rPr>
              <a:t>　首都・副首都</a:t>
            </a:r>
            <a:r>
              <a:rPr lang="ja-JP" altLang="en-US" sz="4000" dirty="0">
                <a:latin typeface="Meiryo UI" pitchFamily="50" charset="-128"/>
                <a:ea typeface="Meiryo UI" pitchFamily="50" charset="-128"/>
                <a:cs typeface="Meiryo UI" pitchFamily="50" charset="-128"/>
              </a:rPr>
              <a:t>に</a:t>
            </a:r>
            <a:r>
              <a:rPr lang="ja-JP" altLang="en-US" sz="4000" dirty="0" smtClean="0">
                <a:latin typeface="Meiryo UI" pitchFamily="50" charset="-128"/>
                <a:ea typeface="Meiryo UI" pitchFamily="50" charset="-128"/>
                <a:cs typeface="Meiryo UI" pitchFamily="50" charset="-128"/>
              </a:rPr>
              <a:t>ついて</a:t>
            </a:r>
            <a:endParaRPr lang="en-US" altLang="ja-JP" sz="4000" dirty="0" smtClean="0">
              <a:latin typeface="Meiryo UI" pitchFamily="50" charset="-128"/>
              <a:ea typeface="Meiryo UI" pitchFamily="50" charset="-128"/>
              <a:cs typeface="Meiryo UI" pitchFamily="50" charset="-128"/>
            </a:endParaRPr>
          </a:p>
          <a:p>
            <a:endParaRPr kumimoji="1" lang="en-US" altLang="ja-JP" sz="3600" dirty="0" smtClean="0">
              <a:latin typeface="Meiryo UI" pitchFamily="50" charset="-128"/>
              <a:ea typeface="Meiryo UI" pitchFamily="50" charset="-128"/>
              <a:cs typeface="Meiryo UI" pitchFamily="50" charset="-128"/>
            </a:endParaRPr>
          </a:p>
          <a:p>
            <a:pPr marL="742950" indent="-742950">
              <a:buAutoNum type="arabicParenBoth"/>
            </a:pPr>
            <a:r>
              <a:rPr kumimoji="1" lang="ja-JP" altLang="en-US" sz="3200" dirty="0" smtClean="0">
                <a:latin typeface="Meiryo UI" pitchFamily="50" charset="-128"/>
                <a:ea typeface="Meiryo UI" pitchFamily="50" charset="-128"/>
                <a:cs typeface="Meiryo UI" pitchFamily="50" charset="-128"/>
              </a:rPr>
              <a:t>首都の定義・位置づけ</a:t>
            </a:r>
            <a:endParaRPr kumimoji="1" lang="en-US" altLang="ja-JP" sz="3200" dirty="0" smtClean="0">
              <a:latin typeface="Meiryo UI" pitchFamily="50" charset="-128"/>
              <a:ea typeface="Meiryo UI" pitchFamily="50" charset="-128"/>
              <a:cs typeface="Meiryo UI" pitchFamily="50" charset="-128"/>
            </a:endParaRPr>
          </a:p>
          <a:p>
            <a:pPr marL="742950" indent="-742950">
              <a:buAutoNum type="arabicParenBoth"/>
            </a:pPr>
            <a:r>
              <a:rPr lang="ja-JP" altLang="en-US" sz="3200" dirty="0">
                <a:latin typeface="Meiryo UI" pitchFamily="50" charset="-128"/>
                <a:ea typeface="Meiryo UI" pitchFamily="50" charset="-128"/>
                <a:cs typeface="Meiryo UI" pitchFamily="50" charset="-128"/>
              </a:rPr>
              <a:t>諸外国</a:t>
            </a:r>
            <a:r>
              <a:rPr lang="ja-JP" altLang="en-US" sz="3200" dirty="0" smtClean="0">
                <a:latin typeface="Meiryo UI" pitchFamily="50" charset="-128"/>
                <a:ea typeface="Meiryo UI" pitchFamily="50" charset="-128"/>
                <a:cs typeface="Meiryo UI" pitchFamily="50" charset="-128"/>
              </a:rPr>
              <a:t>の事例</a:t>
            </a:r>
            <a:endParaRPr lang="en-US" altLang="ja-JP" sz="3200" dirty="0" smtClean="0">
              <a:latin typeface="Meiryo UI" pitchFamily="50" charset="-128"/>
              <a:ea typeface="Meiryo UI" pitchFamily="50" charset="-128"/>
              <a:cs typeface="Meiryo UI" pitchFamily="50" charset="-128"/>
            </a:endParaRPr>
          </a:p>
          <a:p>
            <a:pPr marL="742950" indent="-742950">
              <a:buAutoNum type="arabicParenBoth"/>
            </a:pPr>
            <a:r>
              <a:rPr kumimoji="1" lang="ja-JP" altLang="en-US" sz="3200" dirty="0">
                <a:latin typeface="Meiryo UI" pitchFamily="50" charset="-128"/>
                <a:ea typeface="Meiryo UI" pitchFamily="50" charset="-128"/>
                <a:cs typeface="Meiryo UI" pitchFamily="50" charset="-128"/>
              </a:rPr>
              <a:t>国の</a:t>
            </a:r>
            <a:r>
              <a:rPr kumimoji="1" lang="ja-JP" altLang="en-US" sz="3200" dirty="0" smtClean="0">
                <a:latin typeface="Meiryo UI" pitchFamily="50" charset="-128"/>
                <a:ea typeface="Meiryo UI" pitchFamily="50" charset="-128"/>
                <a:cs typeface="Meiryo UI" pitchFamily="50" charset="-128"/>
              </a:rPr>
              <a:t>動き</a:t>
            </a:r>
            <a:endParaRPr kumimoji="1" lang="en-US" altLang="ja-JP" sz="3200" dirty="0" smtClean="0">
              <a:latin typeface="Meiryo UI" pitchFamily="50" charset="-128"/>
              <a:ea typeface="Meiryo UI" pitchFamily="50" charset="-128"/>
              <a:cs typeface="Meiryo UI" pitchFamily="50" charset="-128"/>
            </a:endParaRPr>
          </a:p>
          <a:p>
            <a:pPr marL="742950" indent="-742950">
              <a:buAutoNum type="arabicParenBoth"/>
            </a:pPr>
            <a:r>
              <a:rPr lang="ja-JP" altLang="en-US" sz="3200" dirty="0">
                <a:latin typeface="Meiryo UI" pitchFamily="50" charset="-128"/>
                <a:ea typeface="Meiryo UI" pitchFamily="50" charset="-128"/>
                <a:cs typeface="Meiryo UI" pitchFamily="50" charset="-128"/>
              </a:rPr>
              <a:t>東京</a:t>
            </a:r>
            <a:r>
              <a:rPr lang="ja-JP" altLang="en-US" sz="3200" dirty="0" smtClean="0">
                <a:latin typeface="Meiryo UI" pitchFamily="50" charset="-128"/>
                <a:ea typeface="Meiryo UI" pitchFamily="50" charset="-128"/>
                <a:cs typeface="Meiryo UI" pitchFamily="50" charset="-128"/>
              </a:rPr>
              <a:t>一極集中の現状</a:t>
            </a:r>
            <a:endParaRPr kumimoji="1" lang="en-US" altLang="ja-JP" sz="3200" dirty="0" smtClean="0">
              <a:latin typeface="Meiryo UI" pitchFamily="50" charset="-128"/>
              <a:ea typeface="Meiryo UI" pitchFamily="50" charset="-128"/>
              <a:cs typeface="Meiryo UI" pitchFamily="50" charset="-128"/>
            </a:endParaRPr>
          </a:p>
        </p:txBody>
      </p:sp>
      <p:sp>
        <p:nvSpPr>
          <p:cNvPr id="3" name="スライド番号プレースホルダー 2"/>
          <p:cNvSpPr txBox="1">
            <a:spLocks/>
          </p:cNvSpPr>
          <p:nvPr/>
        </p:nvSpPr>
        <p:spPr bwMode="auto">
          <a:xfrm>
            <a:off x="8777288" y="6633724"/>
            <a:ext cx="360362" cy="252412"/>
          </a:xfrm>
          <a:prstGeom prst="rect">
            <a:avLst/>
          </a:prstGeom>
          <a:ln>
            <a:miter lim="800000"/>
            <a:headEnd/>
            <a:tailEnd/>
          </a:ln>
        </p:spPr>
        <p:txBody>
          <a:bodyPr vert="horz" wrap="square" lIns="91440" tIns="45720" rIns="91440" bIns="45720" numCol="1" rtlCol="0" anchor="ctr" anchorCtr="0" compatLnSpc="1">
            <a:prstTxWarp prst="textNoShape">
              <a:avLst/>
            </a:prstTxWarp>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defRPr/>
            </a:pPr>
            <a:fld id="{89D431EB-B517-420B-942D-5A5711DC131B}" type="slidenum">
              <a:rPr lang="ja-JP" altLang="en-US" smtClean="0">
                <a:solidFill>
                  <a:srgbClr val="898989"/>
                </a:solidFill>
              </a:rPr>
              <a:pPr fontAlgn="base">
                <a:spcBef>
                  <a:spcPct val="0"/>
                </a:spcBef>
                <a:spcAft>
                  <a:spcPct val="0"/>
                </a:spcAft>
                <a:defRPr/>
              </a:pPr>
              <a:t>50</a:t>
            </a:fld>
            <a:endParaRPr lang="en-US" altLang="ja-JP">
              <a:solidFill>
                <a:srgbClr val="898989"/>
              </a:solidFill>
            </a:endParaRPr>
          </a:p>
        </p:txBody>
      </p:sp>
    </p:spTree>
    <p:extLst>
      <p:ext uri="{BB962C8B-B14F-4D97-AF65-F5344CB8AC3E}">
        <p14:creationId xmlns:p14="http://schemas.microsoft.com/office/powerpoint/2010/main" val="39877031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2"/>
          <p:cNvSpPr>
            <a:spLocks noGrp="1"/>
          </p:cNvSpPr>
          <p:nvPr>
            <p:ph type="sldNum" sz="quarter" idx="12"/>
          </p:nvPr>
        </p:nvSpPr>
        <p:spPr bwMode="auto">
          <a:xfrm>
            <a:off x="8777288"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51</a:t>
            </a:fld>
            <a:endParaRPr lang="en-US" altLang="ja-JP">
              <a:solidFill>
                <a:srgbClr val="898989"/>
              </a:solidFill>
            </a:endParaRPr>
          </a:p>
        </p:txBody>
      </p:sp>
      <p:sp>
        <p:nvSpPr>
          <p:cNvPr id="7" name="正方形/長方形 6"/>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首都の定義・位置づけ　</a:t>
            </a:r>
            <a:r>
              <a:rPr kumimoji="0" lang="ja-JP" altLang="en-US" sz="200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＜一般的な</a:t>
            </a:r>
            <a:r>
              <a:rPr kumimoji="0" lang="en-US" altLang="ja-JP" sz="200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a:t>
            </a:r>
            <a:r>
              <a:rPr kumimoji="0" lang="ja-JP" altLang="en-US" sz="200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首都</a:t>
            </a:r>
            <a:r>
              <a:rPr kumimoji="0" lang="en-US" altLang="ja-JP" sz="200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a:t>
            </a:r>
            <a:r>
              <a:rPr kumimoji="0" lang="ja-JP" altLang="en-US" sz="200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a:t>
            </a:r>
            <a:endParaRPr kumimoji="0" lang="ja-JP" altLang="en-US" sz="200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647746988"/>
              </p:ext>
            </p:extLst>
          </p:nvPr>
        </p:nvGraphicFramePr>
        <p:xfrm>
          <a:off x="366960" y="692696"/>
          <a:ext cx="8458315" cy="5765544"/>
        </p:xfrm>
        <a:graphic>
          <a:graphicData uri="http://schemas.openxmlformats.org/drawingml/2006/table">
            <a:tbl>
              <a:tblPr firstRow="1" bandRow="1">
                <a:tableStyleId>{5940675A-B579-460E-94D1-54222C63F5DA}</a:tableStyleId>
              </a:tblPr>
              <a:tblGrid>
                <a:gridCol w="1860868"/>
                <a:gridCol w="6597447"/>
              </a:tblGrid>
              <a:tr h="253773">
                <a:tc>
                  <a:txBody>
                    <a:bodyPr/>
                    <a:lstStyle/>
                    <a:p>
                      <a:pPr algn="ctr"/>
                      <a:r>
                        <a:rPr kumimoji="1" lang="ja-JP" altLang="en-US" sz="1600" dirty="0" smtClean="0">
                          <a:latin typeface="Meiryo UI" pitchFamily="50" charset="-128"/>
                          <a:ea typeface="Meiryo UI" pitchFamily="50" charset="-128"/>
                          <a:cs typeface="Meiryo UI" pitchFamily="50" charset="-128"/>
                        </a:rPr>
                        <a:t>出典</a:t>
                      </a:r>
                      <a:endParaRPr kumimoji="1" lang="ja-JP" altLang="en-US" sz="1600" dirty="0">
                        <a:latin typeface="Meiryo UI" pitchFamily="50" charset="-128"/>
                        <a:ea typeface="Meiryo UI" pitchFamily="50" charset="-128"/>
                        <a:cs typeface="Meiryo UI" pitchFamily="50" charset="-128"/>
                      </a:endParaRPr>
                    </a:p>
                  </a:txBody>
                  <a:tcPr>
                    <a:solidFill>
                      <a:schemeClr val="accent6">
                        <a:lumMod val="20000"/>
                        <a:lumOff val="80000"/>
                      </a:schemeClr>
                    </a:solidFill>
                  </a:tcPr>
                </a:tc>
                <a:tc>
                  <a:txBody>
                    <a:bodyPr/>
                    <a:lstStyle/>
                    <a:p>
                      <a:pPr algn="ctr"/>
                      <a:r>
                        <a:rPr kumimoji="1" lang="ja-JP" altLang="en-US" sz="1600" dirty="0" smtClean="0">
                          <a:latin typeface="Meiryo UI" pitchFamily="50" charset="-128"/>
                          <a:ea typeface="Meiryo UI" pitchFamily="50" charset="-128"/>
                          <a:cs typeface="Meiryo UI" pitchFamily="50" charset="-128"/>
                        </a:rPr>
                        <a:t>内容</a:t>
                      </a:r>
                      <a:endParaRPr kumimoji="1" lang="ja-JP" altLang="en-US" sz="1600" dirty="0">
                        <a:latin typeface="Meiryo UI" pitchFamily="50" charset="-128"/>
                        <a:ea typeface="Meiryo UI" pitchFamily="50" charset="-128"/>
                        <a:cs typeface="Meiryo UI" pitchFamily="50" charset="-128"/>
                      </a:endParaRPr>
                    </a:p>
                  </a:txBody>
                  <a:tcPr>
                    <a:solidFill>
                      <a:schemeClr val="accent6">
                        <a:lumMod val="20000"/>
                        <a:lumOff val="80000"/>
                      </a:schemeClr>
                    </a:solidFill>
                  </a:tcPr>
                </a:tc>
              </a:tr>
              <a:tr h="413892">
                <a:tc>
                  <a:txBody>
                    <a:bodyPr/>
                    <a:lstStyle/>
                    <a:p>
                      <a:r>
                        <a:rPr kumimoji="1" lang="ja-JP" altLang="en-US" sz="1600" dirty="0" smtClean="0">
                          <a:latin typeface="Meiryo UI" pitchFamily="50" charset="-128"/>
                          <a:ea typeface="Meiryo UI" pitchFamily="50" charset="-128"/>
                          <a:cs typeface="Meiryo UI" pitchFamily="50" charset="-128"/>
                        </a:rPr>
                        <a:t>広辞苑</a:t>
                      </a:r>
                      <a:endParaRPr kumimoji="1" lang="ja-JP" altLang="en-US" sz="1600" dirty="0">
                        <a:latin typeface="Meiryo UI" pitchFamily="50" charset="-128"/>
                        <a:ea typeface="Meiryo UI" pitchFamily="50" charset="-128"/>
                        <a:cs typeface="Meiryo UI" pitchFamily="50" charset="-128"/>
                      </a:endParaRP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ja-JP" altLang="en-US" sz="1600" dirty="0" smtClean="0">
                          <a:latin typeface="Meiryo UI" pitchFamily="50" charset="-128"/>
                          <a:ea typeface="Meiryo UI" pitchFamily="50" charset="-128"/>
                          <a:cs typeface="Meiryo UI" pitchFamily="50" charset="-128"/>
                        </a:rPr>
                        <a:t>その国の中央政府のある都市。首府。</a:t>
                      </a:r>
                    </a:p>
                  </a:txBody>
                  <a:tcPr/>
                </a:tc>
              </a:tr>
              <a:tr h="413892">
                <a:tc>
                  <a:txBody>
                    <a:bodyPr/>
                    <a:lstStyle/>
                    <a:p>
                      <a:r>
                        <a:rPr kumimoji="1" lang="ja-JP" altLang="en-US" sz="1600" dirty="0" smtClean="0">
                          <a:latin typeface="Meiryo UI" pitchFamily="50" charset="-128"/>
                          <a:ea typeface="Meiryo UI" pitchFamily="50" charset="-128"/>
                          <a:cs typeface="Meiryo UI" pitchFamily="50" charset="-128"/>
                        </a:rPr>
                        <a:t>最新地理学辞典</a:t>
                      </a:r>
                      <a:endParaRPr kumimoji="1" lang="ja-JP" altLang="en-US" sz="1600" dirty="0">
                        <a:latin typeface="Meiryo UI" pitchFamily="50" charset="-128"/>
                        <a:ea typeface="Meiryo UI" pitchFamily="50" charset="-128"/>
                        <a:cs typeface="Meiryo UI" pitchFamily="50" charset="-128"/>
                      </a:endParaRP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ja-JP" altLang="en-US" sz="1600" dirty="0" smtClean="0">
                          <a:latin typeface="Meiryo UI" pitchFamily="50" charset="-128"/>
                          <a:ea typeface="Meiryo UI" pitchFamily="50" charset="-128"/>
                          <a:cs typeface="Meiryo UI" pitchFamily="50" charset="-128"/>
                        </a:rPr>
                        <a:t>政府諸機関の所在する一国の政府中心地をいう</a:t>
                      </a:r>
                    </a:p>
                  </a:txBody>
                  <a:tcPr/>
                </a:tc>
              </a:tr>
              <a:tr h="1361146">
                <a:tc>
                  <a:txBody>
                    <a:bodyPr/>
                    <a:lstStyle/>
                    <a:p>
                      <a:r>
                        <a:rPr kumimoji="1" lang="ja-JP" altLang="en-US" sz="1600" dirty="0" smtClean="0">
                          <a:latin typeface="Meiryo UI" pitchFamily="50" charset="-128"/>
                          <a:ea typeface="Meiryo UI" pitchFamily="50" charset="-128"/>
                          <a:cs typeface="Meiryo UI" pitchFamily="50" charset="-128"/>
                        </a:rPr>
                        <a:t>ウィキペディア</a:t>
                      </a:r>
                      <a:endParaRPr kumimoji="1" lang="ja-JP" altLang="en-US" sz="1600" dirty="0">
                        <a:latin typeface="Meiryo UI" pitchFamily="50" charset="-128"/>
                        <a:ea typeface="Meiryo UI" pitchFamily="50" charset="-128"/>
                        <a:cs typeface="Meiryo UI" pitchFamily="50" charset="-128"/>
                      </a:endParaRPr>
                    </a:p>
                  </a:txBody>
                  <a:tcPr/>
                </a:tc>
                <a:tc>
                  <a:txBody>
                    <a:bodyPr/>
                    <a:lstStyle/>
                    <a:p>
                      <a:pPr marL="285750" indent="-285750">
                        <a:buFont typeface="Arial" pitchFamily="34" charset="0"/>
                        <a:buChar char="•"/>
                      </a:pPr>
                      <a:r>
                        <a:rPr kumimoji="1" lang="ja-JP" altLang="en-US" sz="1600" dirty="0" smtClean="0">
                          <a:latin typeface="Meiryo UI" pitchFamily="50" charset="-128"/>
                          <a:ea typeface="Meiryo UI" pitchFamily="50" charset="-128"/>
                          <a:cs typeface="Meiryo UI" pitchFamily="50" charset="-128"/>
                        </a:rPr>
                        <a:t>一国の中心となる都市のことを指す。</a:t>
                      </a:r>
                      <a:endParaRPr kumimoji="1" lang="en-US" altLang="ja-JP" sz="1600" dirty="0" smtClean="0">
                        <a:latin typeface="Meiryo UI" pitchFamily="50" charset="-128"/>
                        <a:ea typeface="Meiryo UI" pitchFamily="50" charset="-128"/>
                        <a:cs typeface="Meiryo UI" pitchFamily="50" charset="-128"/>
                      </a:endParaRPr>
                    </a:p>
                    <a:p>
                      <a:pPr marL="285750" indent="-285750">
                        <a:buFont typeface="Arial" pitchFamily="34" charset="0"/>
                        <a:buChar char="•"/>
                      </a:pPr>
                      <a:r>
                        <a:rPr kumimoji="1" lang="ja-JP" altLang="en-US" sz="1600" dirty="0" smtClean="0">
                          <a:latin typeface="Meiryo UI" pitchFamily="50" charset="-128"/>
                          <a:ea typeface="Meiryo UI" pitchFamily="50" charset="-128"/>
                          <a:cs typeface="Meiryo UI" pitchFamily="50" charset="-128"/>
                        </a:rPr>
                        <a:t>ほとんどの場合にはその国の中央政府が所在し、国家元首等の国の最高指導者が拠点とする都市のことである。ただ、場合によっては、中央政府の所在とは別に、その国のシンボル的存在として認められている都市が首都とされることもある。</a:t>
                      </a:r>
                      <a:endParaRPr kumimoji="1" lang="en-US" altLang="ja-JP" sz="1600" dirty="0" smtClean="0">
                        <a:latin typeface="Meiryo UI" pitchFamily="50" charset="-128"/>
                        <a:ea typeface="Meiryo UI" pitchFamily="50" charset="-128"/>
                        <a:cs typeface="Meiryo UI" pitchFamily="50" charset="-128"/>
                      </a:endParaRPr>
                    </a:p>
                    <a:p>
                      <a:pPr marL="285750" indent="-285750">
                        <a:buFont typeface="Arial" pitchFamily="34" charset="0"/>
                        <a:buChar char="•"/>
                      </a:pPr>
                      <a:r>
                        <a:rPr kumimoji="1" lang="ja-JP" altLang="en-US" sz="1600" dirty="0" smtClean="0">
                          <a:latin typeface="Meiryo UI" pitchFamily="50" charset="-128"/>
                          <a:ea typeface="Meiryo UI" pitchFamily="50" charset="-128"/>
                          <a:cs typeface="Meiryo UI" pitchFamily="50" charset="-128"/>
                        </a:rPr>
                        <a:t>首府・国都・都などとも呼ばれ、また、帝制国家や王制国家の場合は帝都・王都等の称がある。</a:t>
                      </a:r>
                    </a:p>
                  </a:txBody>
                  <a:tcPr/>
                </a:tc>
              </a:tr>
              <a:tr h="438335">
                <a:tc rowSpan="2">
                  <a:txBody>
                    <a:bodyPr/>
                    <a:lstStyle/>
                    <a:p>
                      <a:r>
                        <a:rPr kumimoji="1" lang="ja-JP" altLang="en-US" sz="1600" dirty="0" smtClean="0">
                          <a:latin typeface="Meiryo UI" pitchFamily="50" charset="-128"/>
                          <a:ea typeface="Meiryo UI" pitchFamily="50" charset="-128"/>
                          <a:cs typeface="Meiryo UI" pitchFamily="50" charset="-128"/>
                        </a:rPr>
                        <a:t>和英辞典</a:t>
                      </a:r>
                      <a:endParaRPr kumimoji="1" lang="en-US" altLang="ja-JP" sz="1600" dirty="0" smtClean="0">
                        <a:latin typeface="Meiryo UI" pitchFamily="50" charset="-128"/>
                        <a:ea typeface="Meiryo UI" pitchFamily="50" charset="-128"/>
                        <a:cs typeface="Meiryo UI" pitchFamily="50" charset="-128"/>
                      </a:endParaRPr>
                    </a:p>
                  </a:txBody>
                  <a:tcPr/>
                </a:tc>
                <a:tc>
                  <a:txBody>
                    <a:bodyPr/>
                    <a:lstStyle/>
                    <a:p>
                      <a:r>
                        <a:rPr kumimoji="1" lang="ja-JP" altLang="en-US" sz="1600" b="1" dirty="0" smtClean="0">
                          <a:latin typeface="Meiryo UI" pitchFamily="50" charset="-128"/>
                          <a:ea typeface="Meiryo UI" pitchFamily="50" charset="-128"/>
                          <a:cs typeface="Meiryo UI" pitchFamily="50" charset="-128"/>
                        </a:rPr>
                        <a:t>キャピタルシティ（</a:t>
                      </a:r>
                      <a:r>
                        <a:rPr kumimoji="1" lang="en-US" altLang="ja-JP" sz="1600" b="1" dirty="0" smtClean="0">
                          <a:latin typeface="Meiryo UI" pitchFamily="50" charset="-128"/>
                          <a:ea typeface="Meiryo UI" pitchFamily="50" charset="-128"/>
                          <a:cs typeface="Meiryo UI" pitchFamily="50" charset="-128"/>
                        </a:rPr>
                        <a:t>Capital city</a:t>
                      </a:r>
                      <a:r>
                        <a:rPr kumimoji="1" lang="ja-JP" altLang="en-US" sz="1600" b="1" dirty="0" smtClean="0">
                          <a:latin typeface="Meiryo UI" pitchFamily="50" charset="-128"/>
                          <a:ea typeface="Meiryo UI" pitchFamily="50" charset="-128"/>
                          <a:cs typeface="Meiryo UI" pitchFamily="50" charset="-128"/>
                        </a:rPr>
                        <a:t>）</a:t>
                      </a:r>
                      <a:endParaRPr kumimoji="1" lang="en-US" altLang="ja-JP" sz="1600" b="1" dirty="0" smtClean="0">
                        <a:latin typeface="Meiryo UI" pitchFamily="50" charset="-128"/>
                        <a:ea typeface="Meiryo UI" pitchFamily="50" charset="-128"/>
                        <a:cs typeface="Meiryo UI" pitchFamily="50" charset="-128"/>
                      </a:endParaRPr>
                    </a:p>
                    <a:p>
                      <a:pPr marL="285750" indent="-285750">
                        <a:buFont typeface="Arial" pitchFamily="34" charset="0"/>
                        <a:buChar char="•"/>
                      </a:pPr>
                      <a:r>
                        <a:rPr lang="ja-JP" altLang="en-US" sz="1600" dirty="0" smtClean="0">
                          <a:latin typeface="Meiryo UI" pitchFamily="50" charset="-128"/>
                          <a:ea typeface="Meiryo UI" pitchFamily="50" charset="-128"/>
                          <a:cs typeface="Meiryo UI" pitchFamily="50" charset="-128"/>
                        </a:rPr>
                        <a:t>首都、政庁所在地、中心地</a:t>
                      </a:r>
                      <a:endParaRPr kumimoji="1" lang="ja-JP" altLang="en-US" sz="1600" dirty="0" smtClean="0">
                        <a:latin typeface="Meiryo UI" pitchFamily="50" charset="-128"/>
                        <a:ea typeface="Meiryo UI" pitchFamily="50" charset="-128"/>
                        <a:cs typeface="Meiryo UI" pitchFamily="50" charset="-128"/>
                      </a:endParaRPr>
                    </a:p>
                  </a:txBody>
                  <a:tcPr>
                    <a:lnB w="12700" cap="flat" cmpd="sng" algn="ctr">
                      <a:solidFill>
                        <a:schemeClr val="tx1"/>
                      </a:solidFill>
                      <a:prstDash val="dash"/>
                      <a:round/>
                      <a:headEnd type="none" w="med" len="med"/>
                      <a:tailEnd type="none" w="med" len="med"/>
                    </a:lnB>
                  </a:tcPr>
                </a:tc>
              </a:tr>
              <a:tr h="438335">
                <a:tc vMerge="1">
                  <a:txBody>
                    <a:bodyPr/>
                    <a:lstStyle/>
                    <a:p>
                      <a:endParaRPr kumimoji="1" lang="ja-JP" altLang="en-US"/>
                    </a:p>
                  </a:txBody>
                  <a:tcPr/>
                </a:tc>
                <a:tc>
                  <a:txBody>
                    <a:bodyPr/>
                    <a:lstStyle/>
                    <a:p>
                      <a:r>
                        <a:rPr kumimoji="1" lang="ja-JP" altLang="en-US" sz="1600" b="1" dirty="0" smtClean="0">
                          <a:latin typeface="Meiryo UI" pitchFamily="50" charset="-128"/>
                          <a:ea typeface="Meiryo UI" pitchFamily="50" charset="-128"/>
                          <a:cs typeface="Meiryo UI" pitchFamily="50" charset="-128"/>
                        </a:rPr>
                        <a:t>メトロポリス（</a:t>
                      </a:r>
                      <a:r>
                        <a:rPr kumimoji="1" lang="en-US" altLang="ja-JP" sz="1600" b="1" dirty="0" smtClean="0">
                          <a:latin typeface="Meiryo UI" pitchFamily="50" charset="-128"/>
                          <a:ea typeface="Meiryo UI" pitchFamily="50" charset="-128"/>
                          <a:cs typeface="Meiryo UI" pitchFamily="50" charset="-128"/>
                        </a:rPr>
                        <a:t>Metropolis</a:t>
                      </a:r>
                      <a:r>
                        <a:rPr kumimoji="1" lang="ja-JP" altLang="en-US" sz="1600" b="1" dirty="0" smtClean="0">
                          <a:latin typeface="Meiryo UI" pitchFamily="50" charset="-128"/>
                          <a:ea typeface="Meiryo UI" pitchFamily="50" charset="-128"/>
                          <a:cs typeface="Meiryo UI" pitchFamily="50" charset="-128"/>
                        </a:rPr>
                        <a:t>）</a:t>
                      </a:r>
                    </a:p>
                    <a:p>
                      <a:pPr marL="285750" indent="-285750">
                        <a:buFont typeface="Arial" pitchFamily="34" charset="0"/>
                        <a:buChar char="•"/>
                      </a:pPr>
                      <a:r>
                        <a:rPr kumimoji="1" lang="ja-JP" altLang="en-US" sz="1600" dirty="0" smtClean="0">
                          <a:latin typeface="Meiryo UI" pitchFamily="50" charset="-128"/>
                          <a:ea typeface="Meiryo UI" pitchFamily="50" charset="-128"/>
                          <a:cs typeface="Meiryo UI" pitchFamily="50" charset="-128"/>
                        </a:rPr>
                        <a:t>中心都市、大都市</a:t>
                      </a:r>
                    </a:p>
                  </a:txBody>
                  <a:tcPr>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tr>
              <a:tr h="0">
                <a:tc gridSpan="2">
                  <a:txBody>
                    <a:bodyPr/>
                    <a:lstStyle/>
                    <a:p>
                      <a:endParaRPr kumimoji="1" lang="ja-JP" altLang="en-US" sz="1200" dirty="0">
                        <a:latin typeface="Meiryo UI" pitchFamily="50" charset="-128"/>
                        <a:ea typeface="Meiryo UI" pitchFamily="50" charset="-128"/>
                        <a:cs typeface="Meiryo UI" pitchFamily="50" charset="-128"/>
                      </a:endParaRPr>
                    </a:p>
                  </a:txBody>
                  <a:tcPr>
                    <a:lnL w="12700" cmpd="sng">
                      <a:noFill/>
                    </a:lnL>
                    <a:lnR w="12700" cmpd="sng">
                      <a:noFill/>
                    </a:lnR>
                  </a:tcPr>
                </a:tc>
                <a:tc hMerge="1">
                  <a:txBody>
                    <a:bodyPr/>
                    <a:lstStyle/>
                    <a:p>
                      <a:pPr marL="285750" indent="-285750">
                        <a:buFont typeface="Arial" pitchFamily="34" charset="0"/>
                        <a:buChar char="•"/>
                      </a:pPr>
                      <a:endParaRPr kumimoji="1" lang="ja-JP" altLang="en-US" sz="1200" dirty="0" smtClean="0">
                        <a:latin typeface="Meiryo UI" pitchFamily="50" charset="-128"/>
                        <a:ea typeface="Meiryo UI" pitchFamily="50" charset="-128"/>
                        <a:cs typeface="Meiryo UI"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76670">
                <a:tc>
                  <a:txBody>
                    <a:bodyPr/>
                    <a:lstStyle/>
                    <a:p>
                      <a:r>
                        <a:rPr kumimoji="1" lang="en-US" altLang="ja-JP" sz="1400" dirty="0" smtClean="0">
                          <a:latin typeface="Meiryo UI" pitchFamily="50" charset="-128"/>
                          <a:ea typeface="Meiryo UI" pitchFamily="50" charset="-128"/>
                          <a:cs typeface="Meiryo UI" pitchFamily="50" charset="-128"/>
                        </a:rPr>
                        <a:t>※</a:t>
                      </a:r>
                      <a:r>
                        <a:rPr kumimoji="1" lang="ja-JP" altLang="en-US" sz="1400" dirty="0" smtClean="0">
                          <a:latin typeface="Meiryo UI" pitchFamily="50" charset="-128"/>
                          <a:ea typeface="Meiryo UI" pitchFamily="50" charset="-128"/>
                          <a:cs typeface="Meiryo UI" pitchFamily="50" charset="-128"/>
                        </a:rPr>
                        <a:t>東京都ホームページ</a:t>
                      </a:r>
                      <a:endParaRPr kumimoji="1" lang="en-US" altLang="ja-JP" sz="1400" dirty="0" smtClean="0">
                        <a:latin typeface="Meiryo UI" pitchFamily="50" charset="-128"/>
                        <a:ea typeface="Meiryo UI" pitchFamily="50" charset="-128"/>
                        <a:cs typeface="Meiryo UI" pitchFamily="50" charset="-128"/>
                      </a:endParaRPr>
                    </a:p>
                    <a:p>
                      <a:r>
                        <a:rPr kumimoji="1" lang="ja-JP" altLang="en-US" sz="1400" dirty="0" smtClean="0">
                          <a:latin typeface="Meiryo UI" pitchFamily="50" charset="-128"/>
                          <a:ea typeface="Meiryo UI" pitchFamily="50" charset="-128"/>
                          <a:cs typeface="Meiryo UI" pitchFamily="50" charset="-128"/>
                        </a:rPr>
                        <a:t>　より</a:t>
                      </a:r>
                      <a:endParaRPr kumimoji="1" lang="ja-JP" altLang="en-US" sz="1400" dirty="0">
                        <a:latin typeface="Meiryo UI" pitchFamily="50" charset="-128"/>
                        <a:ea typeface="Meiryo UI" pitchFamily="50" charset="-128"/>
                        <a:cs typeface="Meiryo UI" pitchFamily="50" charset="-128"/>
                      </a:endParaRPr>
                    </a:p>
                  </a:txBody>
                  <a:tcPr/>
                </a:tc>
                <a:tc>
                  <a:txBody>
                    <a:bodyPr/>
                    <a:lstStyle/>
                    <a:p>
                      <a:pPr marL="285750" indent="-285750">
                        <a:buFont typeface="Arial" pitchFamily="34" charset="0"/>
                        <a:buChar char="•"/>
                      </a:pPr>
                      <a:r>
                        <a:rPr kumimoji="1" lang="ja-JP" altLang="en-US" sz="1400" dirty="0" smtClean="0">
                          <a:latin typeface="Meiryo UI" pitchFamily="50" charset="-128"/>
                          <a:ea typeface="Meiryo UI" pitchFamily="50" charset="-128"/>
                          <a:cs typeface="Meiryo UI" pitchFamily="50" charset="-128"/>
                        </a:rPr>
                        <a:t>天皇の住む都市である。</a:t>
                      </a:r>
                    </a:p>
                    <a:p>
                      <a:pPr marL="285750" indent="-285750">
                        <a:buFont typeface="Arial" pitchFamily="34" charset="0"/>
                        <a:buChar char="•"/>
                      </a:pPr>
                      <a:r>
                        <a:rPr kumimoji="1" lang="ja-JP" altLang="en-US" sz="1400" dirty="0" smtClean="0">
                          <a:latin typeface="Meiryo UI" pitchFamily="50" charset="-128"/>
                          <a:ea typeface="Meiryo UI" pitchFamily="50" charset="-128"/>
                          <a:cs typeface="Meiryo UI" pitchFamily="50" charset="-128"/>
                        </a:rPr>
                        <a:t>一般的に一国の政府が置かれている都市を指すが、国や時代によって異なる。明確な定義づけは今後も議論の余地を残す。</a:t>
                      </a:r>
                    </a:p>
                    <a:p>
                      <a:pPr marL="285750" indent="-285750">
                        <a:buFont typeface="Arial" pitchFamily="34" charset="0"/>
                        <a:buChar char="•"/>
                      </a:pPr>
                      <a:r>
                        <a:rPr kumimoji="1" lang="ja-JP" altLang="en-US" sz="1400" dirty="0" smtClean="0">
                          <a:latin typeface="Meiryo UI" pitchFamily="50" charset="-128"/>
                          <a:ea typeface="Meiryo UI" pitchFamily="50" charset="-128"/>
                          <a:cs typeface="Meiryo UI" pitchFamily="50" charset="-128"/>
                        </a:rPr>
                        <a:t>国民主権の立場から、国会が置かれているところが首都である。</a:t>
                      </a:r>
                    </a:p>
                    <a:p>
                      <a:pPr marL="285750" indent="-285750">
                        <a:buFont typeface="Arial" pitchFamily="34" charset="0"/>
                        <a:buChar char="•"/>
                      </a:pPr>
                      <a:r>
                        <a:rPr kumimoji="1" lang="ja-JP" altLang="en-US" sz="1400" dirty="0" smtClean="0">
                          <a:latin typeface="Meiryo UI" pitchFamily="50" charset="-128"/>
                          <a:ea typeface="Meiryo UI" pitchFamily="50" charset="-128"/>
                          <a:cs typeface="Meiryo UI" pitchFamily="50" charset="-128"/>
                        </a:rPr>
                        <a:t>行政・司法・国会等の機関が置かれ政治・経済の中心となる都市。</a:t>
                      </a:r>
                    </a:p>
                    <a:p>
                      <a:pPr marL="285750" indent="-285750">
                        <a:buFont typeface="Arial" pitchFamily="34" charset="0"/>
                        <a:buChar char="•"/>
                      </a:pPr>
                      <a:r>
                        <a:rPr kumimoji="1" lang="ja-JP" altLang="en-US" sz="1400" dirty="0" smtClean="0">
                          <a:latin typeface="Meiryo UI" pitchFamily="50" charset="-128"/>
                          <a:ea typeface="Meiryo UI" pitchFamily="50" charset="-128"/>
                          <a:cs typeface="Meiryo UI" pitchFamily="50" charset="-128"/>
                        </a:rPr>
                        <a:t>中央政府のある都市と一般的にいわれているが、はっきりした定義はないと考える。</a:t>
                      </a:r>
                    </a:p>
                  </a:txBody>
                  <a:tcPr>
                    <a:lnT w="12700" cap="flat" cmpd="sng" algn="ctr">
                      <a:solidFill>
                        <a:schemeClr val="tx1"/>
                      </a:solidFill>
                      <a:prstDash val="solid"/>
                      <a:round/>
                      <a:headEnd type="none" w="med" len="med"/>
                      <a:tailEnd type="none" w="med" len="med"/>
                    </a:lnT>
                  </a:tcPr>
                </a:tc>
              </a:tr>
            </a:tbl>
          </a:graphicData>
        </a:graphic>
      </p:graphicFrame>
      <p:sp>
        <p:nvSpPr>
          <p:cNvPr id="2" name="テキスト ボックス 1"/>
          <p:cNvSpPr txBox="1"/>
          <p:nvPr/>
        </p:nvSpPr>
        <p:spPr>
          <a:xfrm>
            <a:off x="450956" y="5733256"/>
            <a:ext cx="1764000" cy="553998"/>
          </a:xfrm>
          <a:prstGeom prst="rect">
            <a:avLst/>
          </a:prstGeom>
          <a:noFill/>
        </p:spPr>
        <p:txBody>
          <a:bodyPr wrap="square" rtlCol="0">
            <a:spAutoFit/>
          </a:bodyPr>
          <a:lstStyle/>
          <a:p>
            <a:r>
              <a:rPr lang="ja-JP" altLang="en-US" sz="1000" dirty="0" smtClean="0">
                <a:latin typeface="Meiryo UI" pitchFamily="50" charset="-128"/>
                <a:ea typeface="Meiryo UI" pitchFamily="50" charset="-128"/>
                <a:cs typeface="Meiryo UI" pitchFamily="50" charset="-128"/>
              </a:rPr>
              <a:t>東京都から「国会等の移転に関する特別委員会」（衆議院）に対する照会の回答</a:t>
            </a:r>
            <a:endParaRPr kumimoji="1" lang="ja-JP" altLang="en-US" sz="1000" dirty="0">
              <a:latin typeface="Meiryo UI" pitchFamily="50" charset="-128"/>
              <a:ea typeface="Meiryo UI" pitchFamily="50" charset="-128"/>
              <a:cs typeface="Meiryo UI" pitchFamily="50" charset="-128"/>
            </a:endParaRPr>
          </a:p>
        </p:txBody>
      </p:sp>
      <p:sp>
        <p:nvSpPr>
          <p:cNvPr id="3" name="大かっこ 2"/>
          <p:cNvSpPr/>
          <p:nvPr/>
        </p:nvSpPr>
        <p:spPr>
          <a:xfrm>
            <a:off x="460121" y="5715387"/>
            <a:ext cx="1620000" cy="576000"/>
          </a:xfrm>
          <a:prstGeom prst="bracketPair">
            <a:avLst>
              <a:gd name="adj" fmla="val 1060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35419938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smtClean="0">
                <a:solidFill>
                  <a:srgbClr val="000000"/>
                </a:solidFill>
                <a:latin typeface="ＭＳ Ｐゴシック" pitchFamily="50" charset="-128"/>
                <a:ea typeface="Meiryo UI" pitchFamily="50" charset="-128"/>
                <a:cs typeface="Meiryo UI" pitchFamily="50" charset="-128"/>
              </a:rPr>
              <a:t>首都の定義・位置づけ　</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＜日本における</a:t>
            </a:r>
            <a:r>
              <a:rPr kumimoji="0" lang="en-US" altLang="ja-JP" sz="2000" kern="0" dirty="0" smtClean="0">
                <a:solidFill>
                  <a:srgbClr val="000000"/>
                </a:solidFill>
                <a:latin typeface="ＭＳ Ｐゴシック" pitchFamily="50" charset="-128"/>
                <a:ea typeface="Meiryo UI" pitchFamily="50" charset="-128"/>
                <a:cs typeface="Meiryo UI" pitchFamily="50" charset="-128"/>
              </a:rPr>
              <a:t>『</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首都</a:t>
            </a:r>
            <a:r>
              <a:rPr kumimoji="0" lang="en-US" altLang="ja-JP" sz="2000" kern="0" dirty="0" smtClean="0">
                <a:solidFill>
                  <a:srgbClr val="000000"/>
                </a:solidFill>
                <a:latin typeface="ＭＳ Ｐゴシック" pitchFamily="50" charset="-128"/>
                <a:ea typeface="Meiryo UI" pitchFamily="50" charset="-128"/>
                <a:cs typeface="Meiryo UI" pitchFamily="50" charset="-128"/>
              </a:rPr>
              <a:t>』</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a:t>
            </a:r>
            <a:endParaRPr kumimoji="0" lang="en-US" altLang="ja-JP" sz="2000" kern="0" dirty="0">
              <a:solidFill>
                <a:srgbClr val="000000"/>
              </a:solidFill>
              <a:latin typeface="ＭＳ Ｐゴシック" pitchFamily="50" charset="-128"/>
              <a:ea typeface="Meiryo UI" pitchFamily="50" charset="-128"/>
              <a:cs typeface="Meiryo UI" pitchFamily="50" charset="-128"/>
            </a:endParaRPr>
          </a:p>
        </p:txBody>
      </p:sp>
      <p:grpSp>
        <p:nvGrpSpPr>
          <p:cNvPr id="13" name="グループ化 12"/>
          <p:cNvGrpSpPr/>
          <p:nvPr/>
        </p:nvGrpSpPr>
        <p:grpSpPr>
          <a:xfrm>
            <a:off x="218286" y="1631534"/>
            <a:ext cx="8707429" cy="1611471"/>
            <a:chOff x="236476" y="725795"/>
            <a:chExt cx="9433048" cy="1611471"/>
          </a:xfrm>
        </p:grpSpPr>
        <p:sp>
          <p:nvSpPr>
            <p:cNvPr id="8" name="テキスト ボックス 7"/>
            <p:cNvSpPr txBox="1"/>
            <p:nvPr/>
          </p:nvSpPr>
          <p:spPr>
            <a:xfrm>
              <a:off x="236476" y="725795"/>
              <a:ext cx="5175376" cy="338554"/>
            </a:xfrm>
            <a:prstGeom prst="rect">
              <a:avLst/>
            </a:prstGeom>
            <a:noFill/>
          </p:spPr>
          <p:txBody>
            <a:bodyPr wrap="none" rtlCol="0">
              <a:spAutoFit/>
            </a:bodyPr>
            <a:lstStyle/>
            <a:p>
              <a:r>
                <a:rPr lang="ja-JP" altLang="en-US" sz="1600" b="1" dirty="0" smtClean="0">
                  <a:latin typeface="Meiryo UI" pitchFamily="50" charset="-128"/>
                  <a:ea typeface="Meiryo UI" pitchFamily="50" charset="-128"/>
                  <a:cs typeface="Meiryo UI" pitchFamily="50" charset="-128"/>
                </a:rPr>
                <a:t>■首都建設法　（昭和</a:t>
              </a:r>
              <a:r>
                <a:rPr lang="en-US" altLang="ja-JP" sz="1600" b="1" dirty="0" smtClean="0">
                  <a:latin typeface="Meiryo UI" pitchFamily="50" charset="-128"/>
                  <a:ea typeface="Meiryo UI" pitchFamily="50" charset="-128"/>
                  <a:cs typeface="Meiryo UI" pitchFamily="50" charset="-128"/>
                </a:rPr>
                <a:t>25</a:t>
              </a:r>
              <a:r>
                <a:rPr lang="ja-JP" altLang="en-US" sz="1600" b="1" dirty="0" smtClean="0">
                  <a:latin typeface="Meiryo UI" pitchFamily="50" charset="-128"/>
                  <a:ea typeface="Meiryo UI" pitchFamily="50" charset="-128"/>
                  <a:cs typeface="Meiryo UI" pitchFamily="50" charset="-128"/>
                </a:rPr>
                <a:t>年制定／昭和</a:t>
              </a:r>
              <a:r>
                <a:rPr lang="en-US" altLang="ja-JP" sz="1600" b="1" dirty="0" smtClean="0">
                  <a:latin typeface="Meiryo UI" pitchFamily="50" charset="-128"/>
                  <a:ea typeface="Meiryo UI" pitchFamily="50" charset="-128"/>
                  <a:cs typeface="Meiryo UI" pitchFamily="50" charset="-128"/>
                </a:rPr>
                <a:t>31</a:t>
              </a:r>
              <a:r>
                <a:rPr lang="ja-JP" altLang="en-US" sz="1600" b="1" dirty="0" smtClean="0">
                  <a:latin typeface="Meiryo UI" pitchFamily="50" charset="-128"/>
                  <a:ea typeface="Meiryo UI" pitchFamily="50" charset="-128"/>
                  <a:cs typeface="Meiryo UI" pitchFamily="50" charset="-128"/>
                </a:rPr>
                <a:t>年廃止）</a:t>
              </a:r>
              <a:endParaRPr kumimoji="1" lang="ja-JP" altLang="en-US" sz="1600" b="1" dirty="0">
                <a:latin typeface="Meiryo UI" pitchFamily="50" charset="-128"/>
                <a:ea typeface="Meiryo UI" pitchFamily="50" charset="-128"/>
                <a:cs typeface="Meiryo UI" pitchFamily="50" charset="-128"/>
              </a:endParaRPr>
            </a:p>
          </p:txBody>
        </p:sp>
        <p:sp>
          <p:nvSpPr>
            <p:cNvPr id="9" name="テキスト ボックス 8"/>
            <p:cNvSpPr txBox="1"/>
            <p:nvPr/>
          </p:nvSpPr>
          <p:spPr>
            <a:xfrm>
              <a:off x="236476" y="1013827"/>
              <a:ext cx="9433048" cy="1323439"/>
            </a:xfrm>
            <a:prstGeom prst="rect">
              <a:avLst/>
            </a:prstGeom>
            <a:noFill/>
          </p:spPr>
          <p:txBody>
            <a:bodyPr wrap="square" rtlCol="0">
              <a:spAutoFit/>
            </a:bodyPr>
            <a:lstStyle/>
            <a:p>
              <a:pPr marL="182563" indent="-182563"/>
              <a:r>
                <a:rPr kumimoji="1" lang="ja-JP" altLang="en-US" sz="1600" dirty="0" smtClean="0">
                  <a:latin typeface="Meiryo UI" pitchFamily="50" charset="-128"/>
                  <a:ea typeface="Meiryo UI" pitchFamily="50" charset="-128"/>
                  <a:cs typeface="Meiryo UI" pitchFamily="50" charset="-128"/>
                </a:rPr>
                <a:t>第</a:t>
              </a:r>
              <a:r>
                <a:rPr kumimoji="1" lang="en-US" altLang="ja-JP" sz="1600" dirty="0" smtClean="0">
                  <a:latin typeface="Meiryo UI" pitchFamily="50" charset="-128"/>
                  <a:ea typeface="Meiryo UI" pitchFamily="50" charset="-128"/>
                  <a:cs typeface="Meiryo UI" pitchFamily="50" charset="-128"/>
                </a:rPr>
                <a:t>1</a:t>
              </a:r>
              <a:r>
                <a:rPr kumimoji="1" lang="ja-JP" altLang="en-US" sz="1600" dirty="0" smtClean="0">
                  <a:latin typeface="Meiryo UI" pitchFamily="50" charset="-128"/>
                  <a:ea typeface="Meiryo UI" pitchFamily="50" charset="-128"/>
                  <a:cs typeface="Meiryo UI" pitchFamily="50" charset="-128"/>
                </a:rPr>
                <a:t>条　この法律は、</a:t>
              </a:r>
              <a:r>
                <a:rPr kumimoji="1" lang="ja-JP" altLang="en-US" sz="1600" u="sng" dirty="0" smtClean="0">
                  <a:latin typeface="Meiryo UI" pitchFamily="50" charset="-128"/>
                  <a:ea typeface="Meiryo UI" pitchFamily="50" charset="-128"/>
                  <a:cs typeface="Meiryo UI" pitchFamily="50" charset="-128"/>
                </a:rPr>
                <a:t>東京都を新しく我が平和国家の</a:t>
              </a:r>
              <a:r>
                <a:rPr kumimoji="1" lang="ja-JP" altLang="en-US" sz="1600" b="1" u="sng" dirty="0" smtClean="0">
                  <a:latin typeface="Meiryo UI" pitchFamily="50" charset="-128"/>
                  <a:ea typeface="Meiryo UI" pitchFamily="50" charset="-128"/>
                  <a:cs typeface="Meiryo UI" pitchFamily="50" charset="-128"/>
                </a:rPr>
                <a:t>首都</a:t>
              </a:r>
              <a:r>
                <a:rPr kumimoji="1" lang="ja-JP" altLang="en-US" sz="1600" u="sng" dirty="0" smtClean="0">
                  <a:latin typeface="Meiryo UI" pitchFamily="50" charset="-128"/>
                  <a:ea typeface="Meiryo UI" pitchFamily="50" charset="-128"/>
                  <a:cs typeface="Meiryo UI" pitchFamily="50" charset="-128"/>
                </a:rPr>
                <a:t>として</a:t>
              </a:r>
              <a:r>
                <a:rPr kumimoji="1" lang="ja-JP" altLang="en-US" sz="1600" dirty="0" smtClean="0">
                  <a:latin typeface="Meiryo UI" pitchFamily="50" charset="-128"/>
                  <a:ea typeface="Meiryo UI" pitchFamily="50" charset="-128"/>
                  <a:cs typeface="Meiryo UI" pitchFamily="50" charset="-128"/>
                </a:rPr>
                <a:t>十分にその</a:t>
              </a:r>
              <a:r>
                <a:rPr kumimoji="1" lang="ja-JP" altLang="en-US" sz="1600" u="sng" dirty="0" smtClean="0">
                  <a:latin typeface="Meiryo UI" pitchFamily="50" charset="-128"/>
                  <a:ea typeface="Meiryo UI" pitchFamily="50" charset="-128"/>
                  <a:cs typeface="Meiryo UI" pitchFamily="50" charset="-128"/>
                </a:rPr>
                <a:t>政治、経済、文化等についての機能を発揮し得るよう計画し、建設する</a:t>
              </a:r>
              <a:r>
                <a:rPr kumimoji="1" lang="ja-JP" altLang="en-US" sz="1600" dirty="0" smtClean="0">
                  <a:latin typeface="Meiryo UI" pitchFamily="50" charset="-128"/>
                  <a:ea typeface="Meiryo UI" pitchFamily="50" charset="-128"/>
                  <a:cs typeface="Meiryo UI" pitchFamily="50" charset="-128"/>
                </a:rPr>
                <a:t>ことを目的とする。</a:t>
              </a:r>
              <a:endParaRPr kumimoji="1" lang="en-US" altLang="ja-JP" sz="1600" dirty="0" smtClean="0">
                <a:latin typeface="Meiryo UI" pitchFamily="50" charset="-128"/>
                <a:ea typeface="Meiryo UI" pitchFamily="50" charset="-128"/>
                <a:cs typeface="Meiryo UI" pitchFamily="50" charset="-128"/>
              </a:endParaRPr>
            </a:p>
            <a:p>
              <a:pPr marL="182563" indent="-182563"/>
              <a:r>
                <a:rPr lang="ja-JP" altLang="en-US" sz="1600" dirty="0">
                  <a:latin typeface="Meiryo UI" pitchFamily="50" charset="-128"/>
                  <a:ea typeface="Meiryo UI" pitchFamily="50" charset="-128"/>
                  <a:cs typeface="Meiryo UI" pitchFamily="50" charset="-128"/>
                </a:rPr>
                <a:t>第</a:t>
              </a:r>
              <a:r>
                <a:rPr lang="en-US" altLang="ja-JP" sz="1600" dirty="0">
                  <a:latin typeface="Meiryo UI" pitchFamily="50" charset="-128"/>
                  <a:ea typeface="Meiryo UI" pitchFamily="50" charset="-128"/>
                  <a:cs typeface="Meiryo UI" pitchFamily="50" charset="-128"/>
                </a:rPr>
                <a:t>2</a:t>
              </a:r>
              <a:r>
                <a:rPr lang="ja-JP" altLang="en-US" sz="1600" dirty="0" smtClean="0">
                  <a:latin typeface="Meiryo UI" pitchFamily="50" charset="-128"/>
                  <a:ea typeface="Meiryo UI" pitchFamily="50" charset="-128"/>
                  <a:cs typeface="Meiryo UI" pitchFamily="50" charset="-128"/>
                </a:rPr>
                <a:t>条　この法律で、</a:t>
              </a:r>
              <a:r>
                <a:rPr lang="ja-JP" altLang="en-US" sz="1600" u="sng" dirty="0" smtClean="0">
                  <a:latin typeface="Meiryo UI" pitchFamily="50" charset="-128"/>
                  <a:ea typeface="Meiryo UI" pitchFamily="50" charset="-128"/>
                  <a:cs typeface="Meiryo UI" pitchFamily="50" charset="-128"/>
                </a:rPr>
                <a:t>首都建設計画とは、東京都の区域において施行せられる重要施設の基本的計画</a:t>
              </a:r>
              <a:r>
                <a:rPr lang="ja-JP" altLang="en-US" sz="1600" dirty="0" smtClean="0">
                  <a:latin typeface="Meiryo UI" pitchFamily="50" charset="-128"/>
                  <a:ea typeface="Meiryo UI" pitchFamily="50" charset="-128"/>
                  <a:cs typeface="Meiryo UI" pitchFamily="50" charset="-128"/>
                </a:rPr>
                <a:t>であって、東京都における都市計画及び都市計画事業並びに前条の目的を達成するため必要な施設の計画及び事業の基準となるものをいう。</a:t>
              </a:r>
              <a:endParaRPr kumimoji="1" lang="ja-JP" altLang="en-US" sz="1600" dirty="0">
                <a:latin typeface="Meiryo UI" pitchFamily="50" charset="-128"/>
                <a:ea typeface="Meiryo UI" pitchFamily="50" charset="-128"/>
                <a:cs typeface="Meiryo UI" pitchFamily="50" charset="-128"/>
              </a:endParaRPr>
            </a:p>
          </p:txBody>
        </p:sp>
      </p:grpSp>
      <p:grpSp>
        <p:nvGrpSpPr>
          <p:cNvPr id="12" name="グループ化 11"/>
          <p:cNvGrpSpPr/>
          <p:nvPr/>
        </p:nvGrpSpPr>
        <p:grpSpPr>
          <a:xfrm>
            <a:off x="179512" y="5459079"/>
            <a:ext cx="8568952" cy="1042292"/>
            <a:chOff x="236476" y="3244334"/>
            <a:chExt cx="9353625" cy="1042292"/>
          </a:xfrm>
        </p:grpSpPr>
        <p:sp>
          <p:nvSpPr>
            <p:cNvPr id="5" name="正方形/長方形 4"/>
            <p:cNvSpPr/>
            <p:nvPr/>
          </p:nvSpPr>
          <p:spPr>
            <a:xfrm>
              <a:off x="236476" y="3244334"/>
              <a:ext cx="3874392" cy="307777"/>
            </a:xfrm>
            <a:prstGeom prst="rect">
              <a:avLst/>
            </a:prstGeom>
          </p:spPr>
          <p:txBody>
            <a:bodyPr wrap="none">
              <a:spAutoFit/>
            </a:bodyPr>
            <a:lstStyle/>
            <a:p>
              <a:r>
                <a:rPr lang="ja-JP" altLang="en-US" sz="1400" b="1" dirty="0">
                  <a:latin typeface="Meiryo UI" pitchFamily="50" charset="-128"/>
                  <a:ea typeface="Meiryo UI" pitchFamily="50" charset="-128"/>
                  <a:cs typeface="Meiryo UI" pitchFamily="50" charset="-128"/>
                </a:rPr>
                <a:t>□</a:t>
              </a:r>
              <a:r>
                <a:rPr lang="ja-JP" altLang="en-US" sz="1400" b="1" dirty="0" smtClean="0">
                  <a:latin typeface="Meiryo UI" pitchFamily="50" charset="-128"/>
                  <a:ea typeface="Meiryo UI" pitchFamily="50" charset="-128"/>
                  <a:cs typeface="Meiryo UI" pitchFamily="50" charset="-128"/>
                </a:rPr>
                <a:t>関東</a:t>
              </a:r>
              <a:r>
                <a:rPr lang="ja-JP" altLang="en-US" sz="1400" b="1" dirty="0">
                  <a:latin typeface="Meiryo UI" pitchFamily="50" charset="-128"/>
                  <a:ea typeface="Meiryo UI" pitchFamily="50" charset="-128"/>
                  <a:cs typeface="Meiryo UI" pitchFamily="50" charset="-128"/>
                </a:rPr>
                <a:t>大震災直後ノ詔書</a:t>
              </a:r>
              <a:r>
                <a:rPr lang="ja-JP" altLang="en-US" sz="1400" b="1" dirty="0" smtClean="0">
                  <a:latin typeface="Meiryo UI" pitchFamily="50" charset="-128"/>
                  <a:ea typeface="Meiryo UI" pitchFamily="50" charset="-128"/>
                  <a:cs typeface="Meiryo UI" pitchFamily="50" charset="-128"/>
                </a:rPr>
                <a:t>（大正</a:t>
              </a:r>
              <a:r>
                <a:rPr lang="en-US" altLang="ja-JP" sz="1400" b="1" dirty="0">
                  <a:latin typeface="Meiryo UI" pitchFamily="50" charset="-128"/>
                  <a:ea typeface="Meiryo UI" pitchFamily="50" charset="-128"/>
                  <a:cs typeface="Meiryo UI" pitchFamily="50" charset="-128"/>
                </a:rPr>
                <a:t>12</a:t>
              </a:r>
              <a:r>
                <a:rPr lang="ja-JP" altLang="en-US" sz="1400" b="1" dirty="0" smtClean="0">
                  <a:latin typeface="Meiryo UI" pitchFamily="50" charset="-128"/>
                  <a:ea typeface="Meiryo UI" pitchFamily="50" charset="-128"/>
                  <a:cs typeface="Meiryo UI" pitchFamily="50" charset="-128"/>
                </a:rPr>
                <a:t>年</a:t>
              </a:r>
              <a:r>
                <a:rPr lang="en-US" altLang="ja-JP" sz="1400" b="1" dirty="0" smtClean="0">
                  <a:latin typeface="Meiryo UI" pitchFamily="50" charset="-128"/>
                  <a:ea typeface="Meiryo UI" pitchFamily="50" charset="-128"/>
                  <a:cs typeface="Meiryo UI" pitchFamily="50" charset="-128"/>
                </a:rPr>
                <a:t>9</a:t>
              </a:r>
              <a:r>
                <a:rPr lang="ja-JP" altLang="en-US" sz="1400" b="1" dirty="0" smtClean="0">
                  <a:latin typeface="Meiryo UI" pitchFamily="50" charset="-128"/>
                  <a:ea typeface="Meiryo UI" pitchFamily="50" charset="-128"/>
                  <a:cs typeface="Meiryo UI" pitchFamily="50" charset="-128"/>
                </a:rPr>
                <a:t>月）</a:t>
              </a:r>
              <a:endParaRPr lang="ja-JP" altLang="en-US" sz="1400" b="1" dirty="0">
                <a:latin typeface="Meiryo UI" pitchFamily="50" charset="-128"/>
                <a:ea typeface="Meiryo UI" pitchFamily="50" charset="-128"/>
                <a:cs typeface="Meiryo UI" pitchFamily="50" charset="-128"/>
              </a:endParaRPr>
            </a:p>
          </p:txBody>
        </p:sp>
        <p:sp>
          <p:nvSpPr>
            <p:cNvPr id="19" name="正方形/長方形 18"/>
            <p:cNvSpPr/>
            <p:nvPr/>
          </p:nvSpPr>
          <p:spPr>
            <a:xfrm>
              <a:off x="315078" y="3547962"/>
              <a:ext cx="9275023" cy="738664"/>
            </a:xfrm>
            <a:prstGeom prst="rect">
              <a:avLst/>
            </a:prstGeom>
          </p:spPr>
          <p:txBody>
            <a:bodyPr wrap="square">
              <a:spAutoFit/>
            </a:bodyPr>
            <a:lstStyle/>
            <a:p>
              <a:r>
                <a:rPr lang="ja-JP" altLang="en-US" sz="1400" dirty="0" smtClean="0">
                  <a:latin typeface="Meiryo UI" pitchFamily="50" charset="-128"/>
                  <a:ea typeface="Meiryo UI" pitchFamily="50" charset="-128"/>
                  <a:cs typeface="Meiryo UI" pitchFamily="50" charset="-128"/>
                </a:rPr>
                <a:t>　抑モ</a:t>
              </a:r>
              <a:r>
                <a:rPr lang="ja-JP" altLang="ja-JP" sz="1400" u="sng" dirty="0" smtClean="0">
                  <a:latin typeface="Meiryo UI" pitchFamily="50" charset="-128"/>
                  <a:ea typeface="Meiryo UI" pitchFamily="50" charset="-128"/>
                  <a:cs typeface="Meiryo UI" pitchFamily="50" charset="-128"/>
                </a:rPr>
                <a:t>東京</a:t>
              </a:r>
              <a:r>
                <a:rPr lang="ja-JP" altLang="ja-JP" sz="1400" u="sng" dirty="0">
                  <a:latin typeface="Meiryo UI" pitchFamily="50" charset="-128"/>
                  <a:ea typeface="Meiryo UI" pitchFamily="50" charset="-128"/>
                  <a:cs typeface="Meiryo UI" pitchFamily="50" charset="-128"/>
                </a:rPr>
                <a:t>ハ帝国ノ</a:t>
              </a:r>
              <a:r>
                <a:rPr lang="ja-JP" altLang="ja-JP" sz="1400" b="1" u="sng" dirty="0">
                  <a:latin typeface="Meiryo UI" pitchFamily="50" charset="-128"/>
                  <a:ea typeface="Meiryo UI" pitchFamily="50" charset="-128"/>
                  <a:cs typeface="Meiryo UI" pitchFamily="50" charset="-128"/>
                </a:rPr>
                <a:t>首都</a:t>
              </a:r>
              <a:r>
                <a:rPr lang="ja-JP" altLang="ja-JP" sz="1400" dirty="0">
                  <a:latin typeface="Meiryo UI" pitchFamily="50" charset="-128"/>
                  <a:ea typeface="Meiryo UI" pitchFamily="50" charset="-128"/>
                  <a:cs typeface="Meiryo UI" pitchFamily="50" charset="-128"/>
                </a:rPr>
                <a:t>ニシテ</a:t>
              </a:r>
              <a:r>
                <a:rPr lang="ja-JP" altLang="ja-JP" sz="1400" u="sng" dirty="0">
                  <a:latin typeface="Meiryo UI" pitchFamily="50" charset="-128"/>
                  <a:ea typeface="Meiryo UI" pitchFamily="50" charset="-128"/>
                  <a:cs typeface="Meiryo UI" pitchFamily="50" charset="-128"/>
                </a:rPr>
                <a:t>政治経済ノ枢軸</a:t>
              </a:r>
              <a:r>
                <a:rPr lang="ja-JP" altLang="ja-JP" sz="1400" dirty="0">
                  <a:latin typeface="Meiryo UI" pitchFamily="50" charset="-128"/>
                  <a:ea typeface="Meiryo UI" pitchFamily="50" charset="-128"/>
                  <a:cs typeface="Meiryo UI" pitchFamily="50" charset="-128"/>
                </a:rPr>
                <a:t>トナリ</a:t>
              </a:r>
              <a:r>
                <a:rPr lang="ja-JP" altLang="ja-JP" sz="1400" u="sng" dirty="0">
                  <a:latin typeface="Meiryo UI" pitchFamily="50" charset="-128"/>
                  <a:ea typeface="Meiryo UI" pitchFamily="50" charset="-128"/>
                  <a:cs typeface="Meiryo UI" pitchFamily="50" charset="-128"/>
                </a:rPr>
                <a:t>国民文化ノ源泉</a:t>
              </a:r>
              <a:r>
                <a:rPr lang="ja-JP" altLang="ja-JP" sz="1400" dirty="0">
                  <a:latin typeface="Meiryo UI" pitchFamily="50" charset="-128"/>
                  <a:ea typeface="Meiryo UI" pitchFamily="50" charset="-128"/>
                  <a:cs typeface="Meiryo UI" pitchFamily="50" charset="-128"/>
                </a:rPr>
                <a:t>トナリテ民衆一般</a:t>
              </a:r>
              <a:r>
                <a:rPr lang="ja-JP" altLang="ja-JP" sz="1400" dirty="0" smtClean="0">
                  <a:latin typeface="Meiryo UI" pitchFamily="50" charset="-128"/>
                  <a:ea typeface="Meiryo UI" pitchFamily="50" charset="-128"/>
                  <a:cs typeface="Meiryo UI" pitchFamily="50" charset="-128"/>
                </a:rPr>
                <a:t>ノ</a:t>
              </a:r>
              <a:r>
                <a:rPr lang="ja-JP" altLang="en-US" sz="1400" dirty="0" smtClean="0">
                  <a:latin typeface="Meiryo UI" pitchFamily="50" charset="-128"/>
                  <a:ea typeface="Meiryo UI" pitchFamily="50" charset="-128"/>
                  <a:cs typeface="Meiryo UI" pitchFamily="50" charset="-128"/>
                </a:rPr>
                <a:t>瞻仰ス</a:t>
              </a:r>
              <a:r>
                <a:rPr lang="ja-JP" altLang="ja-JP" sz="1400" dirty="0" smtClean="0">
                  <a:latin typeface="Meiryo UI" pitchFamily="50" charset="-128"/>
                  <a:ea typeface="Meiryo UI" pitchFamily="50" charset="-128"/>
                  <a:cs typeface="Meiryo UI" pitchFamily="50" charset="-128"/>
                </a:rPr>
                <a:t>ル所</a:t>
              </a:r>
              <a:r>
                <a:rPr lang="ja-JP" altLang="ja-JP" sz="1400" dirty="0">
                  <a:latin typeface="Meiryo UI" pitchFamily="50" charset="-128"/>
                  <a:ea typeface="Meiryo UI" pitchFamily="50" charset="-128"/>
                  <a:cs typeface="Meiryo UI" pitchFamily="50" charset="-128"/>
                </a:rPr>
                <a:t>ナリ一朝不慮ノ災害ニ罹リテ今ヤ其ノ旧形ヲ留メスト雖依然トシテ</a:t>
              </a:r>
              <a:r>
                <a:rPr lang="ja-JP" altLang="ja-JP" sz="1400" u="sng" dirty="0">
                  <a:latin typeface="Meiryo UI" pitchFamily="50" charset="-128"/>
                  <a:ea typeface="Meiryo UI" pitchFamily="50" charset="-128"/>
                  <a:cs typeface="Meiryo UI" pitchFamily="50" charset="-128"/>
                </a:rPr>
                <a:t>我国都タル地位</a:t>
              </a:r>
              <a:r>
                <a:rPr lang="ja-JP" altLang="ja-JP" sz="1400" dirty="0">
                  <a:latin typeface="Meiryo UI" pitchFamily="50" charset="-128"/>
                  <a:ea typeface="Meiryo UI" pitchFamily="50" charset="-128"/>
                  <a:cs typeface="Meiryo UI" pitchFamily="50" charset="-128"/>
                </a:rPr>
                <a:t>ヲ失ハス是ヲ以テ其ノ善後策ハ独リ旧態ヲ回復スルニ止マラス進ンテ将来ノ発展ヲ図リ以テ巷衢ノ面目ヲ</a:t>
              </a:r>
              <a:r>
                <a:rPr lang="ja-JP" altLang="ja-JP" sz="1400" dirty="0" smtClean="0">
                  <a:latin typeface="Meiryo UI" pitchFamily="50" charset="-128"/>
                  <a:ea typeface="Meiryo UI" pitchFamily="50" charset="-128"/>
                  <a:cs typeface="Meiryo UI" pitchFamily="50" charset="-128"/>
                </a:rPr>
                <a:t>新ニセサルヘカラス</a:t>
              </a:r>
              <a:r>
                <a:rPr lang="ja-JP" altLang="en-US" sz="1400" dirty="0" smtClean="0">
                  <a:latin typeface="Meiryo UI" pitchFamily="50" charset="-128"/>
                  <a:ea typeface="Meiryo UI" pitchFamily="50" charset="-128"/>
                  <a:cs typeface="Meiryo UI" pitchFamily="50" charset="-128"/>
                </a:rPr>
                <a:t>・・・</a:t>
              </a:r>
              <a:endParaRPr lang="ja-JP" altLang="en-US" sz="1400" dirty="0">
                <a:latin typeface="Meiryo UI" pitchFamily="50" charset="-128"/>
                <a:ea typeface="Meiryo UI" pitchFamily="50" charset="-128"/>
                <a:cs typeface="Meiryo UI" pitchFamily="50" charset="-128"/>
              </a:endParaRPr>
            </a:p>
          </p:txBody>
        </p:sp>
      </p:grpSp>
      <p:sp>
        <p:nvSpPr>
          <p:cNvPr id="20" name="テキスト ボックス 19"/>
          <p:cNvSpPr txBox="1"/>
          <p:nvPr/>
        </p:nvSpPr>
        <p:spPr>
          <a:xfrm>
            <a:off x="185052" y="3381211"/>
            <a:ext cx="3336170" cy="338554"/>
          </a:xfrm>
          <a:prstGeom prst="rect">
            <a:avLst/>
          </a:prstGeom>
          <a:noFill/>
        </p:spPr>
        <p:txBody>
          <a:bodyPr wrap="none" rtlCol="0">
            <a:spAutoFit/>
          </a:bodyPr>
          <a:lstStyle/>
          <a:p>
            <a:r>
              <a:rPr lang="ja-JP" altLang="en-US" sz="1600" b="1" dirty="0" smtClean="0">
                <a:latin typeface="Meiryo UI" pitchFamily="50" charset="-128"/>
                <a:ea typeface="Meiryo UI" pitchFamily="50" charset="-128"/>
                <a:cs typeface="Meiryo UI" pitchFamily="50" charset="-128"/>
              </a:rPr>
              <a:t>■首都圏整備法（昭和</a:t>
            </a:r>
            <a:r>
              <a:rPr lang="en-US" altLang="ja-JP" sz="1600" b="1" dirty="0" smtClean="0">
                <a:latin typeface="Meiryo UI" pitchFamily="50" charset="-128"/>
                <a:ea typeface="Meiryo UI" pitchFamily="50" charset="-128"/>
                <a:cs typeface="Meiryo UI" pitchFamily="50" charset="-128"/>
              </a:rPr>
              <a:t>31</a:t>
            </a:r>
            <a:r>
              <a:rPr lang="ja-JP" altLang="en-US" sz="1600" b="1" dirty="0" smtClean="0">
                <a:latin typeface="Meiryo UI" pitchFamily="50" charset="-128"/>
                <a:ea typeface="Meiryo UI" pitchFamily="50" charset="-128"/>
                <a:cs typeface="Meiryo UI" pitchFamily="50" charset="-128"/>
              </a:rPr>
              <a:t>年制定）</a:t>
            </a:r>
            <a:endParaRPr kumimoji="1" lang="ja-JP" altLang="en-US" sz="1600" b="1" dirty="0">
              <a:latin typeface="Meiryo UI" pitchFamily="50" charset="-128"/>
              <a:ea typeface="Meiryo UI" pitchFamily="50" charset="-128"/>
              <a:cs typeface="Meiryo UI" pitchFamily="50" charset="-128"/>
            </a:endParaRPr>
          </a:p>
        </p:txBody>
      </p:sp>
      <p:sp>
        <p:nvSpPr>
          <p:cNvPr id="22" name="テキスト ボックス 21"/>
          <p:cNvSpPr txBox="1"/>
          <p:nvPr/>
        </p:nvSpPr>
        <p:spPr>
          <a:xfrm>
            <a:off x="185051" y="3669244"/>
            <a:ext cx="8740664" cy="1415772"/>
          </a:xfrm>
          <a:prstGeom prst="rect">
            <a:avLst/>
          </a:prstGeom>
          <a:noFill/>
        </p:spPr>
        <p:txBody>
          <a:bodyPr wrap="square" rtlCol="0">
            <a:spAutoFit/>
          </a:bodyPr>
          <a:lstStyle/>
          <a:p>
            <a:r>
              <a:rPr lang="ja-JP" altLang="en-US" sz="1600" dirty="0" smtClean="0">
                <a:latin typeface="Meiryo UI" pitchFamily="50" charset="-128"/>
                <a:ea typeface="Meiryo UI" pitchFamily="50" charset="-128"/>
                <a:cs typeface="Meiryo UI" pitchFamily="50" charset="-128"/>
              </a:rPr>
              <a:t>第</a:t>
            </a:r>
            <a:r>
              <a:rPr lang="en-US" altLang="ja-JP" sz="1600" dirty="0" smtClean="0">
                <a:latin typeface="Meiryo UI" pitchFamily="50" charset="-128"/>
                <a:ea typeface="Meiryo UI" pitchFamily="50" charset="-128"/>
                <a:cs typeface="Meiryo UI" pitchFamily="50" charset="-128"/>
              </a:rPr>
              <a:t>1</a:t>
            </a:r>
            <a:r>
              <a:rPr lang="ja-JP" altLang="en-US" sz="1600" dirty="0" smtClean="0">
                <a:latin typeface="Meiryo UI" pitchFamily="50" charset="-128"/>
                <a:ea typeface="Meiryo UI" pitchFamily="50" charset="-128"/>
                <a:cs typeface="Meiryo UI" pitchFamily="50" charset="-128"/>
              </a:rPr>
              <a:t>条　この</a:t>
            </a:r>
            <a:r>
              <a:rPr lang="ja-JP" altLang="en-US" sz="1600" dirty="0">
                <a:latin typeface="Meiryo UI" pitchFamily="50" charset="-128"/>
                <a:ea typeface="Meiryo UI" pitchFamily="50" charset="-128"/>
                <a:cs typeface="Meiryo UI" pitchFamily="50" charset="-128"/>
              </a:rPr>
              <a:t>法律は、首都圏の整備に関する総合的な計画を策定し、その実施を推進することにより、</a:t>
            </a:r>
            <a:r>
              <a:rPr lang="ja-JP" altLang="en-US" sz="1600" u="sng" dirty="0" smtClean="0">
                <a:latin typeface="Meiryo UI" pitchFamily="50" charset="-128"/>
                <a:ea typeface="Meiryo UI" pitchFamily="50" charset="-128"/>
                <a:cs typeface="Meiryo UI" pitchFamily="50" charset="-128"/>
              </a:rPr>
              <a:t>わが</a:t>
            </a:r>
            <a:endParaRPr lang="en-US" altLang="ja-JP" sz="1600" u="sng" dirty="0" smtClean="0">
              <a:latin typeface="Meiryo UI" pitchFamily="50" charset="-128"/>
              <a:ea typeface="Meiryo UI" pitchFamily="50" charset="-128"/>
              <a:cs typeface="Meiryo UI" pitchFamily="50" charset="-128"/>
            </a:endParaRPr>
          </a:p>
          <a:p>
            <a:r>
              <a:rPr lang="ja-JP" altLang="en-US" sz="1600" dirty="0">
                <a:latin typeface="Meiryo UI" pitchFamily="50" charset="-128"/>
                <a:ea typeface="Meiryo UI" pitchFamily="50" charset="-128"/>
                <a:cs typeface="Meiryo UI" pitchFamily="50" charset="-128"/>
              </a:rPr>
              <a:t>　</a:t>
            </a:r>
            <a:r>
              <a:rPr lang="ja-JP" altLang="en-US" sz="1600" u="sng" dirty="0" smtClean="0">
                <a:latin typeface="Meiryo UI" pitchFamily="50" charset="-128"/>
                <a:ea typeface="Meiryo UI" pitchFamily="50" charset="-128"/>
                <a:cs typeface="Meiryo UI" pitchFamily="50" charset="-128"/>
              </a:rPr>
              <a:t>国</a:t>
            </a:r>
            <a:r>
              <a:rPr lang="ja-JP" altLang="en-US" sz="1600" u="sng" dirty="0">
                <a:latin typeface="Meiryo UI" pitchFamily="50" charset="-128"/>
                <a:ea typeface="Meiryo UI" pitchFamily="50" charset="-128"/>
                <a:cs typeface="Meiryo UI" pitchFamily="50" charset="-128"/>
              </a:rPr>
              <a:t>の政治、経済、文化等の中心としてふさわしい首都圏</a:t>
            </a:r>
            <a:r>
              <a:rPr lang="ja-JP" altLang="en-US" sz="1600" dirty="0">
                <a:latin typeface="Meiryo UI" pitchFamily="50" charset="-128"/>
                <a:ea typeface="Meiryo UI" pitchFamily="50" charset="-128"/>
                <a:cs typeface="Meiryo UI" pitchFamily="50" charset="-128"/>
              </a:rPr>
              <a:t>の建設とその秩序ある発展を図ることを目的と</a:t>
            </a:r>
            <a:r>
              <a:rPr lang="ja-JP" altLang="en-US" sz="1600" dirty="0" err="1" smtClean="0">
                <a:latin typeface="Meiryo UI" pitchFamily="50" charset="-128"/>
                <a:ea typeface="Meiryo UI" pitchFamily="50" charset="-128"/>
                <a:cs typeface="Meiryo UI" pitchFamily="50" charset="-128"/>
              </a:rPr>
              <a:t>す</a:t>
            </a:r>
            <a:endParaRPr lang="en-US" altLang="ja-JP" sz="1600" dirty="0" smtClean="0">
              <a:latin typeface="Meiryo UI" pitchFamily="50" charset="-128"/>
              <a:ea typeface="Meiryo UI" pitchFamily="50" charset="-128"/>
              <a:cs typeface="Meiryo UI" pitchFamily="50" charset="-128"/>
            </a:endParaRPr>
          </a:p>
          <a:p>
            <a:r>
              <a:rPr lang="ja-JP" altLang="en-US" sz="1600" dirty="0">
                <a:latin typeface="Meiryo UI" pitchFamily="50" charset="-128"/>
                <a:ea typeface="Meiryo UI" pitchFamily="50" charset="-128"/>
                <a:cs typeface="Meiryo UI" pitchFamily="50" charset="-128"/>
              </a:rPr>
              <a:t>　</a:t>
            </a:r>
            <a:r>
              <a:rPr lang="ja-JP" altLang="en-US" sz="1600" dirty="0" smtClean="0">
                <a:latin typeface="Meiryo UI" pitchFamily="50" charset="-128"/>
                <a:ea typeface="Meiryo UI" pitchFamily="50" charset="-128"/>
                <a:cs typeface="Meiryo UI" pitchFamily="50" charset="-128"/>
              </a:rPr>
              <a:t>る。</a:t>
            </a:r>
            <a:endParaRPr lang="en-US" altLang="ja-JP" sz="1600" dirty="0" smtClean="0">
              <a:latin typeface="Meiryo UI" pitchFamily="50" charset="-128"/>
              <a:ea typeface="Meiryo UI" pitchFamily="50" charset="-128"/>
              <a:cs typeface="Meiryo UI" pitchFamily="50" charset="-128"/>
            </a:endParaRPr>
          </a:p>
          <a:p>
            <a:r>
              <a:rPr lang="ja-JP" altLang="en-US" sz="1600" dirty="0">
                <a:latin typeface="Meiryo UI" pitchFamily="50" charset="-128"/>
                <a:ea typeface="Meiryo UI" pitchFamily="50" charset="-128"/>
                <a:cs typeface="Meiryo UI" pitchFamily="50" charset="-128"/>
              </a:rPr>
              <a:t>第</a:t>
            </a:r>
            <a:r>
              <a:rPr lang="en-US" altLang="ja-JP" sz="1600" dirty="0">
                <a:latin typeface="Meiryo UI" pitchFamily="50" charset="-128"/>
                <a:ea typeface="Meiryo UI" pitchFamily="50" charset="-128"/>
                <a:cs typeface="Meiryo UI" pitchFamily="50" charset="-128"/>
              </a:rPr>
              <a:t>2</a:t>
            </a:r>
            <a:r>
              <a:rPr lang="ja-JP" altLang="en-US" sz="1600" dirty="0" smtClean="0">
                <a:latin typeface="Meiryo UI" pitchFamily="50" charset="-128"/>
                <a:ea typeface="Meiryo UI" pitchFamily="50" charset="-128"/>
                <a:cs typeface="Meiryo UI" pitchFamily="50" charset="-128"/>
              </a:rPr>
              <a:t>条　</a:t>
            </a:r>
            <a:r>
              <a:rPr lang="ja-JP" altLang="ja-JP" sz="1600" u="sng" dirty="0" smtClean="0">
                <a:latin typeface="Meiryo UI" pitchFamily="50" charset="-128"/>
                <a:ea typeface="Meiryo UI" pitchFamily="50" charset="-128"/>
                <a:cs typeface="Meiryo UI" pitchFamily="50" charset="-128"/>
              </a:rPr>
              <a:t>「</a:t>
            </a:r>
            <a:r>
              <a:rPr lang="ja-JP" altLang="ja-JP" sz="1600" u="sng" dirty="0">
                <a:latin typeface="Meiryo UI" pitchFamily="50" charset="-128"/>
                <a:ea typeface="Meiryo UI" pitchFamily="50" charset="-128"/>
                <a:cs typeface="Meiryo UI" pitchFamily="50" charset="-128"/>
              </a:rPr>
              <a:t>首都圏」とは、東京都の区域及び政令で定めるその周辺の地域を一体とした広域</a:t>
            </a:r>
            <a:r>
              <a:rPr lang="ja-JP" altLang="ja-JP" sz="1600" dirty="0">
                <a:latin typeface="Meiryo UI" pitchFamily="50" charset="-128"/>
                <a:ea typeface="Meiryo UI" pitchFamily="50" charset="-128"/>
                <a:cs typeface="Meiryo UI" pitchFamily="50" charset="-128"/>
              </a:rPr>
              <a:t>をいう</a:t>
            </a:r>
            <a:r>
              <a:rPr lang="ja-JP" altLang="ja-JP" sz="1600" dirty="0" smtClean="0">
                <a:latin typeface="Meiryo UI" pitchFamily="50" charset="-128"/>
                <a:ea typeface="Meiryo UI" pitchFamily="50" charset="-128"/>
                <a:cs typeface="Meiryo UI" pitchFamily="50" charset="-128"/>
              </a:rPr>
              <a:t>。</a:t>
            </a:r>
            <a:endParaRPr lang="en-US" altLang="ja-JP" sz="1600" dirty="0" smtClean="0">
              <a:latin typeface="Meiryo UI" pitchFamily="50" charset="-128"/>
              <a:ea typeface="Meiryo UI" pitchFamily="50" charset="-128"/>
              <a:cs typeface="Meiryo UI" pitchFamily="50" charset="-128"/>
            </a:endParaRPr>
          </a:p>
          <a:p>
            <a:endParaRPr kumimoji="1" lang="en-US" altLang="ja-JP" sz="800" dirty="0" smtClean="0">
              <a:latin typeface="Meiryo UI" pitchFamily="50" charset="-128"/>
              <a:ea typeface="Meiryo UI" pitchFamily="50" charset="-128"/>
              <a:cs typeface="Meiryo UI" pitchFamily="50" charset="-128"/>
            </a:endParaRPr>
          </a:p>
          <a:p>
            <a:r>
              <a:rPr lang="en-US" altLang="ja-JP" sz="1400" dirty="0" smtClean="0">
                <a:latin typeface="Meiryo UI" pitchFamily="50" charset="-128"/>
                <a:ea typeface="Meiryo UI" pitchFamily="50" charset="-128"/>
                <a:cs typeface="Meiryo UI" pitchFamily="50" charset="-128"/>
              </a:rPr>
              <a:t>※</a:t>
            </a:r>
            <a:r>
              <a:rPr kumimoji="1" lang="ja-JP" altLang="en-US" sz="1400" dirty="0" smtClean="0">
                <a:latin typeface="Meiryo UI" pitchFamily="50" charset="-128"/>
                <a:ea typeface="Meiryo UI" pitchFamily="50" charset="-128"/>
                <a:cs typeface="Meiryo UI" pitchFamily="50" charset="-128"/>
              </a:rPr>
              <a:t>政令で定める周辺の区域・・・</a:t>
            </a:r>
            <a:r>
              <a:rPr lang="ja-JP" altLang="ja-JP" sz="1400" dirty="0">
                <a:latin typeface="Meiryo UI" pitchFamily="50" charset="-128"/>
                <a:ea typeface="Meiryo UI" pitchFamily="50" charset="-128"/>
                <a:cs typeface="Meiryo UI" pitchFamily="50" charset="-128"/>
              </a:rPr>
              <a:t>埼玉県、千葉県、神奈川県、茨城県、栃木県、群馬県及び山梨県の</a:t>
            </a:r>
            <a:r>
              <a:rPr lang="ja-JP" altLang="ja-JP" sz="1400" dirty="0" smtClean="0">
                <a:latin typeface="Meiryo UI" pitchFamily="50" charset="-128"/>
                <a:ea typeface="Meiryo UI" pitchFamily="50" charset="-128"/>
                <a:cs typeface="Meiryo UI" pitchFamily="50" charset="-128"/>
              </a:rPr>
              <a:t>区域</a:t>
            </a:r>
            <a:endParaRPr kumimoji="1" lang="ja-JP" altLang="en-US" sz="1400" dirty="0">
              <a:latin typeface="Meiryo UI" pitchFamily="50" charset="-128"/>
              <a:ea typeface="Meiryo UI" pitchFamily="50" charset="-128"/>
              <a:cs typeface="Meiryo UI" pitchFamily="50" charset="-128"/>
            </a:endParaRPr>
          </a:p>
        </p:txBody>
      </p:sp>
      <p:sp>
        <p:nvSpPr>
          <p:cNvPr id="14" name="正方形/長方形 13"/>
          <p:cNvSpPr/>
          <p:nvPr/>
        </p:nvSpPr>
        <p:spPr>
          <a:xfrm>
            <a:off x="151817" y="1484784"/>
            <a:ext cx="8807132" cy="3716706"/>
          </a:xfrm>
          <a:prstGeom prst="rect">
            <a:avLst/>
          </a:prstGeom>
          <a:noFill/>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 name="テキスト ボックス 14"/>
          <p:cNvSpPr txBox="1"/>
          <p:nvPr/>
        </p:nvSpPr>
        <p:spPr>
          <a:xfrm>
            <a:off x="185051" y="692696"/>
            <a:ext cx="8740664" cy="646331"/>
          </a:xfrm>
          <a:prstGeom prst="rect">
            <a:avLst/>
          </a:prstGeom>
          <a:noFill/>
        </p:spPr>
        <p:txBody>
          <a:bodyPr wrap="square" rtlCol="0">
            <a:spAutoFit/>
          </a:bodyPr>
          <a:lstStyle/>
          <a:p>
            <a:pPr marL="285750" indent="-285750">
              <a:buFont typeface="Arial" pitchFamily="34" charset="0"/>
              <a:buChar char="•"/>
            </a:pP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日本には「首都」の定義を定める法律はないが、</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東京（都）が「首都」であることについて触れられている法律は、</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首都建設法（</a:t>
            </a:r>
            <a:r>
              <a:rPr lang="ja-JP" altLang="en-US" dirty="0">
                <a:latin typeface="Meiryo UI" panose="020B0604030504040204" pitchFamily="50" charset="-128"/>
                <a:ea typeface="Meiryo UI" panose="020B0604030504040204" pitchFamily="50" charset="-128"/>
                <a:cs typeface="Meiryo UI" panose="020B0604030504040204" pitchFamily="50" charset="-128"/>
              </a:rPr>
              <a:t>昭和</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年廃止）</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と</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首都圏整備法</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がある。</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スライド番号プレースホルダー 2"/>
          <p:cNvSpPr>
            <a:spLocks noGrp="1"/>
          </p:cNvSpPr>
          <p:nvPr>
            <p:ph type="sldNum" sz="quarter" idx="12"/>
          </p:nvPr>
        </p:nvSpPr>
        <p:spPr bwMode="auto">
          <a:xfrm>
            <a:off x="8767704" y="658867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52</a:t>
            </a:fld>
            <a:endParaRPr lang="en-US" altLang="ja-JP">
              <a:solidFill>
                <a:srgbClr val="898989"/>
              </a:solidFill>
            </a:endParaRPr>
          </a:p>
        </p:txBody>
      </p:sp>
      <p:sp>
        <p:nvSpPr>
          <p:cNvPr id="2" name="大かっこ 1"/>
          <p:cNvSpPr/>
          <p:nvPr/>
        </p:nvSpPr>
        <p:spPr>
          <a:xfrm>
            <a:off x="179512" y="5445223"/>
            <a:ext cx="8640960" cy="1056147"/>
          </a:xfrm>
          <a:prstGeom prst="bracketPair">
            <a:avLst>
              <a:gd name="adj" fmla="val 879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0582539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smtClean="0">
                <a:solidFill>
                  <a:srgbClr val="000000"/>
                </a:solidFill>
                <a:latin typeface="ＭＳ Ｐゴシック" pitchFamily="50" charset="-128"/>
                <a:ea typeface="Meiryo UI" pitchFamily="50" charset="-128"/>
                <a:cs typeface="Meiryo UI" pitchFamily="50" charset="-128"/>
              </a:rPr>
              <a:t>諸外国の事例　</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＜首都</a:t>
            </a:r>
            <a:r>
              <a:rPr kumimoji="0" lang="ja-JP" altLang="en-US" sz="2000" kern="0" dirty="0">
                <a:solidFill>
                  <a:srgbClr val="000000"/>
                </a:solidFill>
                <a:latin typeface="ＭＳ Ｐゴシック" pitchFamily="50" charset="-128"/>
                <a:ea typeface="Meiryo UI" pitchFamily="50" charset="-128"/>
                <a:cs typeface="Meiryo UI" pitchFamily="50" charset="-128"/>
              </a:rPr>
              <a:t>機能等の</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立地＞</a:t>
            </a:r>
            <a:endParaRPr kumimoji="0" lang="ja-JP" altLang="en-US" sz="200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pic>
        <p:nvPicPr>
          <p:cNvPr id="8" name="table"/>
          <p:cNvPicPr>
            <a:picLocks noChangeAspect="1"/>
          </p:cNvPicPr>
          <p:nvPr/>
        </p:nvPicPr>
        <p:blipFill>
          <a:blip r:embed="rId2"/>
          <a:stretch>
            <a:fillRect/>
          </a:stretch>
        </p:blipFill>
        <p:spPr>
          <a:xfrm>
            <a:off x="429489" y="1345669"/>
            <a:ext cx="8278074" cy="5163087"/>
          </a:xfrm>
          <a:prstGeom prst="rect">
            <a:avLst/>
          </a:prstGeom>
        </p:spPr>
      </p:pic>
      <p:sp>
        <p:nvSpPr>
          <p:cNvPr id="9" name="テキスト ボックス 4"/>
          <p:cNvSpPr txBox="1"/>
          <p:nvPr/>
        </p:nvSpPr>
        <p:spPr>
          <a:xfrm>
            <a:off x="363020" y="6550232"/>
            <a:ext cx="5827236" cy="276999"/>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200" dirty="0" smtClean="0"/>
              <a:t>※</a:t>
            </a:r>
            <a:r>
              <a:rPr kumimoji="1" lang="ja-JP" altLang="en-US" sz="1200" dirty="0" smtClean="0"/>
              <a:t>　空港は旅客数、港湾はコンテナ貨物量がトップの施設がある都市（いずれも</a:t>
            </a:r>
            <a:r>
              <a:rPr kumimoji="1" lang="en-US" altLang="ja-JP" sz="1200" dirty="0" smtClean="0"/>
              <a:t>2014</a:t>
            </a:r>
            <a:r>
              <a:rPr kumimoji="1" lang="ja-JP" altLang="en-US" sz="1200" dirty="0" smtClean="0"/>
              <a:t>年）</a:t>
            </a:r>
            <a:endParaRPr kumimoji="1" lang="ja-JP" altLang="en-US" sz="1200" dirty="0"/>
          </a:p>
        </p:txBody>
      </p:sp>
      <p:sp>
        <p:nvSpPr>
          <p:cNvPr id="13" name="テキスト ボックス 2"/>
          <p:cNvSpPr txBox="1"/>
          <p:nvPr/>
        </p:nvSpPr>
        <p:spPr>
          <a:xfrm>
            <a:off x="6877884" y="1054903"/>
            <a:ext cx="1928733" cy="276999"/>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200" dirty="0" smtClean="0">
                <a:latin typeface="Meiryo UI" pitchFamily="50" charset="-128"/>
                <a:ea typeface="Meiryo UI" pitchFamily="50" charset="-128"/>
                <a:cs typeface="Meiryo UI" pitchFamily="50" charset="-128"/>
              </a:rPr>
              <a:t>※</a:t>
            </a:r>
            <a:r>
              <a:rPr kumimoji="1" lang="ja-JP" altLang="en-US" sz="1200" dirty="0" smtClean="0">
                <a:latin typeface="Meiryo UI" pitchFamily="50" charset="-128"/>
                <a:ea typeface="Meiryo UI" pitchFamily="50" charset="-128"/>
                <a:cs typeface="Meiryo UI" pitchFamily="50" charset="-128"/>
              </a:rPr>
              <a:t>　網掛け部分は首都以外</a:t>
            </a:r>
            <a:endParaRPr kumimoji="1" lang="ja-JP" altLang="en-US" sz="1200" dirty="0">
              <a:latin typeface="Meiryo UI" pitchFamily="50" charset="-128"/>
              <a:ea typeface="Meiryo UI" pitchFamily="50" charset="-128"/>
              <a:cs typeface="Meiryo UI" pitchFamily="50" charset="-128"/>
            </a:endParaRPr>
          </a:p>
        </p:txBody>
      </p:sp>
      <p:sp>
        <p:nvSpPr>
          <p:cNvPr id="10" name="正方形/長方形 9"/>
          <p:cNvSpPr/>
          <p:nvPr/>
        </p:nvSpPr>
        <p:spPr>
          <a:xfrm>
            <a:off x="366395" y="504382"/>
            <a:ext cx="6365845" cy="646331"/>
          </a:xfrm>
          <a:prstGeom prst="rect">
            <a:avLst/>
          </a:prstGeom>
        </p:spPr>
        <p:txBody>
          <a:bodyPr wrap="none">
            <a:spAutoFit/>
          </a:bodyPr>
          <a:lstStyle/>
          <a:p>
            <a:pPr marL="285750" indent="-285750">
              <a:buFont typeface="Arial" pitchFamily="34" charset="0"/>
              <a:buChar char="•"/>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基本的に、首都には「国会」が所在。</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Arial" pitchFamily="34" charset="0"/>
              <a:buChar char="•"/>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「中央官庁」は、首都以外に配置の事例あり（分散事例あり）</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スライド番号プレースホルダー 2"/>
          <p:cNvSpPr>
            <a:spLocks noGrp="1"/>
          </p:cNvSpPr>
          <p:nvPr>
            <p:ph type="sldNum" sz="quarter" idx="12"/>
          </p:nvPr>
        </p:nvSpPr>
        <p:spPr bwMode="auto">
          <a:xfrm>
            <a:off x="8777288"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53</a:t>
            </a:fld>
            <a:endParaRPr lang="en-US" altLang="ja-JP">
              <a:solidFill>
                <a:srgbClr val="898989"/>
              </a:solidFill>
            </a:endParaRPr>
          </a:p>
        </p:txBody>
      </p:sp>
      <p:sp>
        <p:nvSpPr>
          <p:cNvPr id="2" name="正方形/長方形 1"/>
          <p:cNvSpPr/>
          <p:nvPr/>
        </p:nvSpPr>
        <p:spPr>
          <a:xfrm>
            <a:off x="7266186" y="6155912"/>
            <a:ext cx="720000" cy="324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smtClean="0">
                <a:solidFill>
                  <a:schemeClr val="tx1"/>
                </a:solidFill>
                <a:latin typeface="Meiryo UI" pitchFamily="50" charset="-128"/>
                <a:ea typeface="Meiryo UI" pitchFamily="50" charset="-128"/>
                <a:cs typeface="Meiryo UI" pitchFamily="50" charset="-128"/>
              </a:rPr>
              <a:t>ﾌｪﾘｸｽﾄｳ</a:t>
            </a:r>
            <a:endParaRPr kumimoji="1" lang="ja-JP" altLang="en-US" sz="11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199365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29"/>
          <p:cNvSpPr txBox="1"/>
          <p:nvPr/>
        </p:nvSpPr>
        <p:spPr>
          <a:xfrm>
            <a:off x="251520" y="764704"/>
            <a:ext cx="3888432" cy="461665"/>
          </a:xfrm>
          <a:prstGeom prst="rect">
            <a:avLst/>
          </a:prstGeom>
          <a:noFill/>
        </p:spPr>
        <p:txBody>
          <a:bodyPr wrap="square" rtlCol="0">
            <a:spAutoFit/>
          </a:bodyPr>
          <a:lstStyle/>
          <a:p>
            <a:pPr marL="171450" indent="-171450">
              <a:buFont typeface="Wingdings" pitchFamily="2" charset="2"/>
              <a:buChar char="Ø"/>
            </a:pPr>
            <a:r>
              <a:rPr lang="ja-JP" altLang="en-US" sz="1200" dirty="0" smtClean="0">
                <a:latin typeface="Meiryo UI" pitchFamily="50" charset="-128"/>
                <a:ea typeface="Meiryo UI" pitchFamily="50" charset="-128"/>
                <a:cs typeface="Meiryo UI" pitchFamily="50" charset="-128"/>
              </a:rPr>
              <a:t>学者・研究機関等による遷都・分都論等の首都機能移転の提言</a:t>
            </a:r>
            <a:endParaRPr kumimoji="1" lang="ja-JP" altLang="en-US" sz="1050" dirty="0">
              <a:latin typeface="Meiryo UI" pitchFamily="50" charset="-128"/>
              <a:ea typeface="Meiryo UI" pitchFamily="50" charset="-128"/>
              <a:cs typeface="Meiryo UI" pitchFamily="50" charset="-128"/>
            </a:endParaRPr>
          </a:p>
        </p:txBody>
      </p:sp>
      <p:sp>
        <p:nvSpPr>
          <p:cNvPr id="31" name="正方形/長方形 30"/>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smtClean="0">
                <a:solidFill>
                  <a:srgbClr val="000000"/>
                </a:solidFill>
                <a:latin typeface="ＭＳ Ｐゴシック" pitchFamily="50" charset="-128"/>
                <a:ea typeface="Meiryo UI" pitchFamily="50" charset="-128"/>
                <a:cs typeface="Meiryo UI" pitchFamily="50" charset="-128"/>
              </a:rPr>
              <a:t>国等の動き／首都機能移転　</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＜国会等の移転</a:t>
            </a:r>
            <a:r>
              <a:rPr kumimoji="0" lang="ja-JP" altLang="en-US" sz="200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に関する主な経緯＞</a:t>
            </a:r>
            <a:endParaRPr kumimoji="0" lang="ja-JP" altLang="en-US" sz="200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2" name="テキスト ボックス 31"/>
          <p:cNvSpPr txBox="1"/>
          <p:nvPr/>
        </p:nvSpPr>
        <p:spPr>
          <a:xfrm>
            <a:off x="5796136" y="6631468"/>
            <a:ext cx="3240000" cy="253916"/>
          </a:xfrm>
          <a:prstGeom prst="rect">
            <a:avLst/>
          </a:prstGeom>
          <a:noFill/>
        </p:spPr>
        <p:txBody>
          <a:bodyPr wrap="square" rtlCol="0">
            <a:spAutoFit/>
          </a:bodyPr>
          <a:lstStyle/>
          <a:p>
            <a:r>
              <a:rPr kumimoji="1" lang="ja-JP" altLang="en-US" sz="1000" dirty="0" smtClean="0"/>
              <a:t>出典：</a:t>
            </a:r>
            <a:r>
              <a:rPr lang="ja-JP" altLang="en-US" sz="1000" dirty="0"/>
              <a:t>国土</a:t>
            </a:r>
            <a:r>
              <a:rPr lang="ja-JP" altLang="en-US" sz="1000" dirty="0" smtClean="0"/>
              <a:t>交通省「国会等の移転ホームページ」より</a:t>
            </a:r>
            <a:endParaRPr kumimoji="1" lang="en-US" altLang="ja-JP" sz="1000" dirty="0" smtClean="0"/>
          </a:p>
        </p:txBody>
      </p:sp>
      <p:sp>
        <p:nvSpPr>
          <p:cNvPr id="34" name="テキスト ボックス 33"/>
          <p:cNvSpPr txBox="1"/>
          <p:nvPr/>
        </p:nvSpPr>
        <p:spPr>
          <a:xfrm>
            <a:off x="251520" y="1376800"/>
            <a:ext cx="2376000" cy="252000"/>
          </a:xfrm>
          <a:prstGeom prst="rect">
            <a:avLst/>
          </a:prstGeom>
          <a:noFill/>
        </p:spPr>
        <p:txBody>
          <a:bodyPr wrap="square" rtlCol="0">
            <a:spAutoFit/>
          </a:bodyPr>
          <a:lstStyle/>
          <a:p>
            <a:pPr marL="171450" indent="-171450">
              <a:buFont typeface="Wingdings" pitchFamily="2" charset="2"/>
              <a:buChar char="Ø"/>
            </a:pPr>
            <a:r>
              <a:rPr lang="ja-JP" altLang="en-US" sz="1200" dirty="0" smtClean="0">
                <a:latin typeface="Meiryo UI" pitchFamily="50" charset="-128"/>
                <a:ea typeface="Meiryo UI" pitchFamily="50" charset="-128"/>
                <a:cs typeface="Meiryo UI" pitchFamily="50" charset="-128"/>
              </a:rPr>
              <a:t>第三次全国総合開発計画</a:t>
            </a:r>
            <a:endParaRPr kumimoji="1" lang="ja-JP" altLang="en-US" sz="1050" dirty="0">
              <a:latin typeface="Meiryo UI" pitchFamily="50" charset="-128"/>
              <a:ea typeface="Meiryo UI" pitchFamily="50" charset="-128"/>
              <a:cs typeface="Meiryo UI" pitchFamily="50" charset="-128"/>
            </a:endParaRPr>
          </a:p>
        </p:txBody>
      </p:sp>
      <p:sp>
        <p:nvSpPr>
          <p:cNvPr id="35" name="テキスト ボックス 34"/>
          <p:cNvSpPr txBox="1"/>
          <p:nvPr/>
        </p:nvSpPr>
        <p:spPr>
          <a:xfrm>
            <a:off x="395536" y="1556792"/>
            <a:ext cx="3740772" cy="646331"/>
          </a:xfrm>
          <a:prstGeom prst="rect">
            <a:avLst/>
          </a:prstGeom>
          <a:noFill/>
        </p:spPr>
        <p:txBody>
          <a:bodyPr wrap="square" rtlCol="0">
            <a:spAutoFit/>
          </a:bodyPr>
          <a:lstStyle/>
          <a:p>
            <a:r>
              <a:rPr lang="ja-JP" altLang="en-US" sz="1200" dirty="0" smtClean="0">
                <a:latin typeface="Meiryo UI" pitchFamily="50" charset="-128"/>
                <a:ea typeface="Meiryo UI" pitchFamily="50" charset="-128"/>
                <a:cs typeface="Meiryo UI" pitchFamily="50" charset="-128"/>
              </a:rPr>
              <a:t>→首都機能の移転は、・・・</a:t>
            </a:r>
            <a:r>
              <a:rPr lang="en-US" altLang="ja-JP" sz="1200" dirty="0" smtClean="0">
                <a:latin typeface="Meiryo UI" pitchFamily="50" charset="-128"/>
                <a:ea typeface="Meiryo UI" pitchFamily="50" charset="-128"/>
                <a:cs typeface="Meiryo UI" pitchFamily="50" charset="-128"/>
              </a:rPr>
              <a:t>21</a:t>
            </a:r>
            <a:r>
              <a:rPr lang="ja-JP" altLang="en-US" sz="1200" dirty="0" smtClean="0">
                <a:latin typeface="Meiryo UI" pitchFamily="50" charset="-128"/>
                <a:ea typeface="Meiryo UI" pitchFamily="50" charset="-128"/>
                <a:cs typeface="Meiryo UI" pitchFamily="50" charset="-128"/>
              </a:rPr>
              <a:t>世紀に向けて創造的</a:t>
            </a:r>
            <a:endParaRPr lang="en-US" altLang="ja-JP" sz="1200" dirty="0" smtClean="0">
              <a:latin typeface="Meiryo UI" pitchFamily="50" charset="-128"/>
              <a:ea typeface="Meiryo UI" pitchFamily="50" charset="-128"/>
              <a:cs typeface="Meiryo UI" pitchFamily="50" charset="-128"/>
            </a:endParaRPr>
          </a:p>
          <a:p>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建設的な議論が国民的規模でなされることが望まれ、</a:t>
            </a:r>
            <a:endParaRPr lang="en-US" altLang="ja-JP" sz="1200" dirty="0" smtClean="0">
              <a:latin typeface="Meiryo UI" pitchFamily="50" charset="-128"/>
              <a:ea typeface="Meiryo UI" pitchFamily="50" charset="-128"/>
              <a:cs typeface="Meiryo UI" pitchFamily="50" charset="-128"/>
            </a:endParaRPr>
          </a:p>
          <a:p>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これを踏まえてその移転の方向を見定めなければならない。</a:t>
            </a:r>
            <a:endParaRPr kumimoji="1" lang="ja-JP" altLang="en-US" sz="1050" dirty="0">
              <a:latin typeface="Meiryo UI" pitchFamily="50" charset="-128"/>
              <a:ea typeface="Meiryo UI" pitchFamily="50" charset="-128"/>
              <a:cs typeface="Meiryo UI" pitchFamily="50" charset="-128"/>
            </a:endParaRPr>
          </a:p>
        </p:txBody>
      </p:sp>
      <p:sp>
        <p:nvSpPr>
          <p:cNvPr id="36" name="テキスト ボックス 35"/>
          <p:cNvSpPr txBox="1"/>
          <p:nvPr/>
        </p:nvSpPr>
        <p:spPr>
          <a:xfrm>
            <a:off x="251520" y="2384912"/>
            <a:ext cx="2412000" cy="252000"/>
          </a:xfrm>
          <a:prstGeom prst="rect">
            <a:avLst/>
          </a:prstGeom>
          <a:noFill/>
        </p:spPr>
        <p:txBody>
          <a:bodyPr wrap="square" rtlCol="0">
            <a:spAutoFit/>
          </a:bodyPr>
          <a:lstStyle/>
          <a:p>
            <a:pPr marL="171450" indent="-171450">
              <a:buFont typeface="Wingdings" pitchFamily="2" charset="2"/>
              <a:buChar char="Ø"/>
            </a:pPr>
            <a:r>
              <a:rPr lang="ja-JP" altLang="en-US" sz="1200" dirty="0" smtClean="0">
                <a:latin typeface="Meiryo UI" pitchFamily="50" charset="-128"/>
                <a:ea typeface="Meiryo UI" pitchFamily="50" charset="-128"/>
                <a:cs typeface="Meiryo UI" pitchFamily="50" charset="-128"/>
              </a:rPr>
              <a:t>第四次全国総合開発計画</a:t>
            </a:r>
            <a:endParaRPr kumimoji="1" lang="ja-JP" altLang="en-US" sz="1050" dirty="0">
              <a:latin typeface="Meiryo UI" pitchFamily="50" charset="-128"/>
              <a:ea typeface="Meiryo UI" pitchFamily="50" charset="-128"/>
              <a:cs typeface="Meiryo UI" pitchFamily="50" charset="-128"/>
            </a:endParaRPr>
          </a:p>
        </p:txBody>
      </p:sp>
      <p:sp>
        <p:nvSpPr>
          <p:cNvPr id="37" name="テキスト ボックス 36"/>
          <p:cNvSpPr txBox="1"/>
          <p:nvPr/>
        </p:nvSpPr>
        <p:spPr>
          <a:xfrm>
            <a:off x="395536" y="2607295"/>
            <a:ext cx="3924000" cy="461665"/>
          </a:xfrm>
          <a:prstGeom prst="rect">
            <a:avLst/>
          </a:prstGeom>
          <a:noFill/>
        </p:spPr>
        <p:txBody>
          <a:bodyPr wrap="square" rtlCol="0">
            <a:spAutoFit/>
          </a:bodyPr>
          <a:lstStyle/>
          <a:p>
            <a:r>
              <a:rPr kumimoji="1" lang="ja-JP" altLang="en-US" sz="1200" dirty="0" smtClean="0">
                <a:latin typeface="Meiryo UI" pitchFamily="50" charset="-128"/>
                <a:ea typeface="Meiryo UI" pitchFamily="50" charset="-128"/>
                <a:cs typeface="Meiryo UI" pitchFamily="50" charset="-128"/>
              </a:rPr>
              <a:t>→遷都問題については、・・・国民的規模での議論を踏まえ、</a:t>
            </a:r>
            <a:endParaRPr kumimoji="1" lang="en-US" altLang="ja-JP" sz="1200" dirty="0" smtClean="0">
              <a:latin typeface="Meiryo UI" pitchFamily="50" charset="-128"/>
              <a:ea typeface="Meiryo UI" pitchFamily="50" charset="-128"/>
              <a:cs typeface="Meiryo UI" pitchFamily="50" charset="-128"/>
            </a:endParaRPr>
          </a:p>
          <a:p>
            <a:r>
              <a:rPr lang="ja-JP" altLang="en-US" sz="1200" dirty="0">
                <a:latin typeface="Meiryo UI" pitchFamily="50" charset="-128"/>
                <a:ea typeface="Meiryo UI" pitchFamily="50" charset="-128"/>
                <a:cs typeface="Meiryo UI" pitchFamily="50" charset="-128"/>
              </a:rPr>
              <a:t>　</a:t>
            </a:r>
            <a:r>
              <a:rPr kumimoji="1" lang="ja-JP" altLang="en-US" sz="1200" dirty="0" smtClean="0">
                <a:latin typeface="Meiryo UI" pitchFamily="50" charset="-128"/>
                <a:ea typeface="Meiryo UI" pitchFamily="50" charset="-128"/>
                <a:cs typeface="Meiryo UI" pitchFamily="50" charset="-128"/>
              </a:rPr>
              <a:t>引き続き検討する。</a:t>
            </a:r>
            <a:endParaRPr kumimoji="1" lang="ja-JP" altLang="en-US" sz="1200" dirty="0">
              <a:latin typeface="Meiryo UI" pitchFamily="50" charset="-128"/>
              <a:ea typeface="Meiryo UI" pitchFamily="50" charset="-128"/>
              <a:cs typeface="Meiryo UI" pitchFamily="50" charset="-128"/>
            </a:endParaRPr>
          </a:p>
        </p:txBody>
      </p:sp>
      <p:sp>
        <p:nvSpPr>
          <p:cNvPr id="38" name="テキスト ボックス 37"/>
          <p:cNvSpPr txBox="1"/>
          <p:nvPr/>
        </p:nvSpPr>
        <p:spPr>
          <a:xfrm>
            <a:off x="251520" y="3249008"/>
            <a:ext cx="3636000" cy="252000"/>
          </a:xfrm>
          <a:prstGeom prst="rect">
            <a:avLst/>
          </a:prstGeom>
          <a:noFill/>
        </p:spPr>
        <p:txBody>
          <a:bodyPr wrap="square" rtlCol="0">
            <a:spAutoFit/>
          </a:bodyPr>
          <a:lstStyle/>
          <a:p>
            <a:pPr marL="171450" indent="-171450">
              <a:buFont typeface="Wingdings" pitchFamily="2" charset="2"/>
              <a:buChar char="u"/>
            </a:pPr>
            <a:r>
              <a:rPr lang="ja-JP" altLang="en-US" sz="1200" dirty="0">
                <a:latin typeface="Meiryo UI" pitchFamily="50" charset="-128"/>
                <a:ea typeface="Meiryo UI" pitchFamily="50" charset="-128"/>
                <a:cs typeface="Meiryo UI" pitchFamily="50" charset="-128"/>
              </a:rPr>
              <a:t>国会</a:t>
            </a:r>
            <a:r>
              <a:rPr lang="ja-JP" altLang="en-US" sz="1200" dirty="0" smtClean="0">
                <a:latin typeface="Meiryo UI" pitchFamily="50" charset="-128"/>
                <a:ea typeface="Meiryo UI" pitchFamily="50" charset="-128"/>
                <a:cs typeface="Meiryo UI" pitchFamily="50" charset="-128"/>
              </a:rPr>
              <a:t>等の移転に関する決議</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衆・参両議院で採決</a:t>
            </a:r>
            <a:r>
              <a:rPr lang="en-US" altLang="ja-JP" sz="1200" dirty="0" smtClean="0">
                <a:latin typeface="Meiryo UI" pitchFamily="50" charset="-128"/>
                <a:ea typeface="Meiryo UI" pitchFamily="50" charset="-128"/>
                <a:cs typeface="Meiryo UI" pitchFamily="50" charset="-128"/>
              </a:rPr>
              <a:t>】</a:t>
            </a:r>
            <a:endParaRPr kumimoji="1" lang="ja-JP" altLang="en-US" sz="1050" dirty="0">
              <a:latin typeface="Meiryo UI" pitchFamily="50" charset="-128"/>
              <a:ea typeface="Meiryo UI" pitchFamily="50" charset="-128"/>
              <a:cs typeface="Meiryo UI" pitchFamily="50" charset="-128"/>
            </a:endParaRPr>
          </a:p>
        </p:txBody>
      </p:sp>
      <p:sp>
        <p:nvSpPr>
          <p:cNvPr id="39" name="テキスト ボックス 38"/>
          <p:cNvSpPr txBox="1"/>
          <p:nvPr/>
        </p:nvSpPr>
        <p:spPr>
          <a:xfrm>
            <a:off x="467544" y="3471391"/>
            <a:ext cx="4015680" cy="461665"/>
          </a:xfrm>
          <a:prstGeom prst="rect">
            <a:avLst/>
          </a:prstGeom>
          <a:noFill/>
        </p:spPr>
        <p:txBody>
          <a:bodyPr wrap="square" rtlCol="0">
            <a:spAutoFit/>
          </a:bodyPr>
          <a:lstStyle/>
          <a:p>
            <a:r>
              <a:rPr lang="ja-JP" altLang="en-US" sz="1200" dirty="0" smtClean="0">
                <a:latin typeface="Meiryo UI" pitchFamily="50" charset="-128"/>
                <a:ea typeface="Meiryo UI" pitchFamily="50" charset="-128"/>
                <a:cs typeface="Meiryo UI" pitchFamily="50" charset="-128"/>
              </a:rPr>
              <a:t>・東京一極集中の排除</a:t>
            </a:r>
            <a:endParaRPr lang="en-US" altLang="ja-JP" sz="1200" dirty="0" smtClean="0">
              <a:latin typeface="Meiryo UI" pitchFamily="50" charset="-128"/>
              <a:ea typeface="Meiryo UI" pitchFamily="50" charset="-128"/>
              <a:cs typeface="Meiryo UI" pitchFamily="50" charset="-128"/>
            </a:endParaRPr>
          </a:p>
          <a:p>
            <a:r>
              <a:rPr kumimoji="1" lang="ja-JP" altLang="en-US" sz="1200" dirty="0" smtClean="0">
                <a:latin typeface="Meiryo UI" pitchFamily="50" charset="-128"/>
                <a:ea typeface="Meiryo UI" pitchFamily="50" charset="-128"/>
                <a:cs typeface="Meiryo UI" pitchFamily="50" charset="-128"/>
              </a:rPr>
              <a:t>・</a:t>
            </a:r>
            <a:r>
              <a:rPr kumimoji="1" lang="en-US" altLang="ja-JP" sz="1200" dirty="0" smtClean="0">
                <a:latin typeface="Meiryo UI" pitchFamily="50" charset="-128"/>
                <a:ea typeface="Meiryo UI" pitchFamily="50" charset="-128"/>
                <a:cs typeface="Meiryo UI" pitchFamily="50" charset="-128"/>
              </a:rPr>
              <a:t>21</a:t>
            </a:r>
            <a:r>
              <a:rPr kumimoji="1" lang="ja-JP" altLang="en-US" sz="1200" dirty="0" smtClean="0">
                <a:latin typeface="Meiryo UI" pitchFamily="50" charset="-128"/>
                <a:ea typeface="Meiryo UI" pitchFamily="50" charset="-128"/>
                <a:cs typeface="Meiryo UI" pitchFamily="50" charset="-128"/>
              </a:rPr>
              <a:t>世紀にふさわしい政治・行政機能の確立</a:t>
            </a:r>
            <a:endParaRPr kumimoji="1" lang="ja-JP" altLang="en-US" sz="1050" dirty="0">
              <a:latin typeface="Meiryo UI" pitchFamily="50" charset="-128"/>
              <a:ea typeface="Meiryo UI" pitchFamily="50" charset="-128"/>
              <a:cs typeface="Meiryo UI" pitchFamily="50" charset="-128"/>
            </a:endParaRPr>
          </a:p>
        </p:txBody>
      </p:sp>
      <p:sp>
        <p:nvSpPr>
          <p:cNvPr id="40" name="テキスト ボックス 39"/>
          <p:cNvSpPr txBox="1"/>
          <p:nvPr/>
        </p:nvSpPr>
        <p:spPr>
          <a:xfrm>
            <a:off x="251520" y="4113104"/>
            <a:ext cx="2359496" cy="252000"/>
          </a:xfrm>
          <a:prstGeom prst="rect">
            <a:avLst/>
          </a:prstGeom>
          <a:noFill/>
        </p:spPr>
        <p:txBody>
          <a:bodyPr wrap="square" rtlCol="0">
            <a:spAutoFit/>
          </a:bodyPr>
          <a:lstStyle/>
          <a:p>
            <a:pPr marL="171450" indent="-171450">
              <a:buFont typeface="Wingdings" pitchFamily="2" charset="2"/>
              <a:buChar char="u"/>
            </a:pPr>
            <a:r>
              <a:rPr lang="ja-JP" altLang="en-US" sz="1200" dirty="0">
                <a:latin typeface="Meiryo UI" pitchFamily="50" charset="-128"/>
                <a:ea typeface="Meiryo UI" pitchFamily="50" charset="-128"/>
                <a:cs typeface="Meiryo UI" pitchFamily="50" charset="-128"/>
              </a:rPr>
              <a:t>国会</a:t>
            </a:r>
            <a:r>
              <a:rPr lang="ja-JP" altLang="en-US" sz="1200" dirty="0" smtClean="0">
                <a:latin typeface="Meiryo UI" pitchFamily="50" charset="-128"/>
                <a:ea typeface="Meiryo UI" pitchFamily="50" charset="-128"/>
                <a:cs typeface="Meiryo UI" pitchFamily="50" charset="-128"/>
              </a:rPr>
              <a:t>等の移転に関する法律</a:t>
            </a:r>
            <a:endParaRPr kumimoji="1" lang="ja-JP" altLang="en-US" sz="1050" dirty="0">
              <a:latin typeface="Meiryo UI" pitchFamily="50" charset="-128"/>
              <a:ea typeface="Meiryo UI" pitchFamily="50" charset="-128"/>
              <a:cs typeface="Meiryo UI" pitchFamily="50" charset="-128"/>
            </a:endParaRPr>
          </a:p>
        </p:txBody>
      </p:sp>
      <p:sp>
        <p:nvSpPr>
          <p:cNvPr id="41" name="テキスト ボックス 40"/>
          <p:cNvSpPr txBox="1"/>
          <p:nvPr/>
        </p:nvSpPr>
        <p:spPr>
          <a:xfrm>
            <a:off x="467544" y="4293096"/>
            <a:ext cx="4015680" cy="646331"/>
          </a:xfrm>
          <a:prstGeom prst="rect">
            <a:avLst/>
          </a:prstGeom>
          <a:noFill/>
        </p:spPr>
        <p:txBody>
          <a:bodyPr wrap="square" rtlCol="0">
            <a:spAutoFit/>
          </a:bodyPr>
          <a:lstStyle/>
          <a:p>
            <a:r>
              <a:rPr lang="ja-JP" altLang="en-US" sz="1200" dirty="0" smtClean="0">
                <a:latin typeface="Meiryo UI" pitchFamily="50" charset="-128"/>
                <a:ea typeface="Meiryo UI" pitchFamily="50" charset="-128"/>
                <a:cs typeface="Meiryo UI" pitchFamily="50" charset="-128"/>
              </a:rPr>
              <a:t>・国会等の移転の具体化に向けての国の検討</a:t>
            </a:r>
            <a:endParaRPr lang="en-US" altLang="ja-JP" sz="1200" dirty="0" smtClean="0">
              <a:latin typeface="Meiryo UI" pitchFamily="50" charset="-128"/>
              <a:ea typeface="Meiryo UI" pitchFamily="50" charset="-128"/>
              <a:cs typeface="Meiryo UI" pitchFamily="50" charset="-128"/>
            </a:endParaRPr>
          </a:p>
          <a:p>
            <a:r>
              <a:rPr kumimoji="1" lang="ja-JP" altLang="en-US"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国が検討を行う上での指針</a:t>
            </a:r>
            <a:endParaRPr lang="en-US" altLang="ja-JP" sz="1200" dirty="0" smtClean="0">
              <a:latin typeface="Meiryo UI" pitchFamily="50" charset="-128"/>
              <a:ea typeface="Meiryo UI" pitchFamily="50" charset="-128"/>
              <a:cs typeface="Meiryo UI" pitchFamily="50" charset="-128"/>
            </a:endParaRPr>
          </a:p>
          <a:p>
            <a:r>
              <a:rPr kumimoji="1" lang="ja-JP" altLang="en-US" sz="1200" dirty="0" smtClean="0">
                <a:latin typeface="Meiryo UI" pitchFamily="50" charset="-128"/>
                <a:ea typeface="Meiryo UI" pitchFamily="50" charset="-128"/>
                <a:cs typeface="Meiryo UI" pitchFamily="50" charset="-128"/>
              </a:rPr>
              <a:t>・国会等移転調査会の設置</a:t>
            </a:r>
            <a:endParaRPr kumimoji="1" lang="ja-JP" altLang="en-US" sz="1050" dirty="0">
              <a:latin typeface="Meiryo UI" pitchFamily="50" charset="-128"/>
              <a:ea typeface="Meiryo UI" pitchFamily="50" charset="-128"/>
              <a:cs typeface="Meiryo UI" pitchFamily="50" charset="-128"/>
            </a:endParaRPr>
          </a:p>
        </p:txBody>
      </p:sp>
      <p:sp>
        <p:nvSpPr>
          <p:cNvPr id="42" name="テキスト ボックス 41"/>
          <p:cNvSpPr txBox="1"/>
          <p:nvPr/>
        </p:nvSpPr>
        <p:spPr>
          <a:xfrm>
            <a:off x="251520" y="5121216"/>
            <a:ext cx="2359496" cy="252000"/>
          </a:xfrm>
          <a:prstGeom prst="rect">
            <a:avLst/>
          </a:prstGeom>
          <a:noFill/>
        </p:spPr>
        <p:txBody>
          <a:bodyPr wrap="square" rtlCol="0">
            <a:spAutoFit/>
          </a:bodyPr>
          <a:lstStyle/>
          <a:p>
            <a:pPr marL="171450" indent="-171450">
              <a:buFont typeface="Wingdings" pitchFamily="2" charset="2"/>
              <a:buChar char="Ø"/>
            </a:pPr>
            <a:r>
              <a:rPr lang="ja-JP" altLang="en-US" sz="1200" dirty="0">
                <a:latin typeface="Meiryo UI" pitchFamily="50" charset="-128"/>
                <a:ea typeface="Meiryo UI" pitchFamily="50" charset="-128"/>
                <a:cs typeface="Meiryo UI" pitchFamily="50" charset="-128"/>
              </a:rPr>
              <a:t>国会</a:t>
            </a:r>
            <a:r>
              <a:rPr lang="ja-JP" altLang="en-US" sz="1200" dirty="0" smtClean="0">
                <a:latin typeface="Meiryo UI" pitchFamily="50" charset="-128"/>
                <a:ea typeface="Meiryo UI" pitchFamily="50" charset="-128"/>
                <a:cs typeface="Meiryo UI" pitchFamily="50" charset="-128"/>
              </a:rPr>
              <a:t>等移転調査会</a:t>
            </a:r>
            <a:endParaRPr kumimoji="1" lang="ja-JP" altLang="en-US" sz="1050" dirty="0">
              <a:latin typeface="Meiryo UI" pitchFamily="50" charset="-128"/>
              <a:ea typeface="Meiryo UI" pitchFamily="50" charset="-128"/>
              <a:cs typeface="Meiryo UI" pitchFamily="50" charset="-128"/>
            </a:endParaRPr>
          </a:p>
        </p:txBody>
      </p:sp>
      <p:sp>
        <p:nvSpPr>
          <p:cNvPr id="43" name="テキスト ボックス 42"/>
          <p:cNvSpPr txBox="1"/>
          <p:nvPr/>
        </p:nvSpPr>
        <p:spPr>
          <a:xfrm>
            <a:off x="406192" y="5343599"/>
            <a:ext cx="4015680" cy="461665"/>
          </a:xfrm>
          <a:prstGeom prst="rect">
            <a:avLst/>
          </a:prstGeom>
          <a:noFill/>
        </p:spPr>
        <p:txBody>
          <a:bodyPr wrap="square" rtlCol="0">
            <a:spAutoFit/>
          </a:bodyPr>
          <a:lstStyle/>
          <a:p>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7</a:t>
            </a:r>
            <a:r>
              <a:rPr lang="ja-JP" altLang="en-US" sz="1200" dirty="0" smtClean="0">
                <a:latin typeface="Meiryo UI" pitchFamily="50" charset="-128"/>
                <a:ea typeface="Meiryo UI" pitchFamily="50" charset="-128"/>
                <a:cs typeface="Meiryo UI" pitchFamily="50" charset="-128"/>
              </a:rPr>
              <a:t>回開催（部会</a:t>
            </a:r>
            <a:r>
              <a:rPr lang="en-US" altLang="ja-JP" sz="1200" dirty="0" smtClean="0">
                <a:latin typeface="Meiryo UI" pitchFamily="50" charset="-128"/>
                <a:ea typeface="Meiryo UI" pitchFamily="50" charset="-128"/>
                <a:cs typeface="Meiryo UI" pitchFamily="50" charset="-128"/>
              </a:rPr>
              <a:t>[2</a:t>
            </a:r>
            <a:r>
              <a:rPr lang="ja-JP" altLang="en-US" sz="1200" dirty="0" smtClean="0">
                <a:latin typeface="Meiryo UI" pitchFamily="50" charset="-128"/>
                <a:ea typeface="Meiryo UI" pitchFamily="50" charset="-128"/>
                <a:cs typeface="Meiryo UI" pitchFamily="50" charset="-128"/>
              </a:rPr>
              <a:t>部会</a:t>
            </a:r>
            <a:r>
              <a:rPr lang="en-US" altLang="ja-JP" sz="1200" dirty="0" smtClean="0">
                <a:latin typeface="Meiryo UI" pitchFamily="50" charset="-128"/>
                <a:ea typeface="Meiryo UI" pitchFamily="50" charset="-128"/>
                <a:cs typeface="Meiryo UI" pitchFamily="50" charset="-128"/>
              </a:rPr>
              <a:t>]34</a:t>
            </a:r>
            <a:r>
              <a:rPr lang="ja-JP" altLang="en-US" sz="1200" dirty="0" smtClean="0">
                <a:latin typeface="Meiryo UI" pitchFamily="50" charset="-128"/>
                <a:ea typeface="Meiryo UI" pitchFamily="50" charset="-128"/>
                <a:cs typeface="Meiryo UI" pitchFamily="50" charset="-128"/>
              </a:rPr>
              <a:t>回、公聴会４回）</a:t>
            </a:r>
            <a:endParaRPr lang="en-US" altLang="ja-JP" sz="1200" dirty="0" smtClean="0">
              <a:latin typeface="Meiryo UI" pitchFamily="50" charset="-128"/>
              <a:ea typeface="Meiryo UI" pitchFamily="50" charset="-128"/>
              <a:cs typeface="Meiryo UI" pitchFamily="50" charset="-128"/>
            </a:endParaRPr>
          </a:p>
          <a:p>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移転の意義・効果、移転先の選定基準等をとりまとめ</a:t>
            </a:r>
            <a:endParaRPr lang="en-US" altLang="ja-JP" sz="1200" dirty="0" smtClean="0">
              <a:latin typeface="Meiryo UI" pitchFamily="50" charset="-128"/>
              <a:ea typeface="Meiryo UI" pitchFamily="50" charset="-128"/>
              <a:cs typeface="Meiryo UI" pitchFamily="50" charset="-128"/>
            </a:endParaRPr>
          </a:p>
        </p:txBody>
      </p:sp>
      <p:sp>
        <p:nvSpPr>
          <p:cNvPr id="44" name="テキスト ボックス 43"/>
          <p:cNvSpPr txBox="1"/>
          <p:nvPr/>
        </p:nvSpPr>
        <p:spPr>
          <a:xfrm>
            <a:off x="251520" y="5985312"/>
            <a:ext cx="3060000" cy="252000"/>
          </a:xfrm>
          <a:prstGeom prst="rect">
            <a:avLst/>
          </a:prstGeom>
          <a:noFill/>
        </p:spPr>
        <p:txBody>
          <a:bodyPr wrap="square" rtlCol="0">
            <a:spAutoFit/>
          </a:bodyPr>
          <a:lstStyle/>
          <a:p>
            <a:pPr marL="171450" indent="-171450">
              <a:buFont typeface="Wingdings" pitchFamily="2" charset="2"/>
              <a:buChar char="u"/>
            </a:pPr>
            <a:r>
              <a:rPr lang="ja-JP" altLang="en-US" sz="1200" dirty="0">
                <a:latin typeface="Meiryo UI" pitchFamily="50" charset="-128"/>
                <a:ea typeface="Meiryo UI" pitchFamily="50" charset="-128"/>
                <a:cs typeface="Meiryo UI" pitchFamily="50" charset="-128"/>
              </a:rPr>
              <a:t>国会</a:t>
            </a:r>
            <a:r>
              <a:rPr lang="ja-JP" altLang="en-US" sz="1200" dirty="0" smtClean="0">
                <a:latin typeface="Meiryo UI" pitchFamily="50" charset="-128"/>
                <a:ea typeface="Meiryo UI" pitchFamily="50" charset="-128"/>
                <a:cs typeface="Meiryo UI" pitchFamily="50" charset="-128"/>
              </a:rPr>
              <a:t>等の移転に関する法律の一部改正</a:t>
            </a:r>
            <a:endParaRPr kumimoji="1" lang="ja-JP" altLang="en-US" sz="1050" dirty="0">
              <a:latin typeface="Meiryo UI" pitchFamily="50" charset="-128"/>
              <a:ea typeface="Meiryo UI" pitchFamily="50" charset="-128"/>
              <a:cs typeface="Meiryo UI" pitchFamily="50" charset="-128"/>
            </a:endParaRPr>
          </a:p>
        </p:txBody>
      </p:sp>
      <p:sp>
        <p:nvSpPr>
          <p:cNvPr id="45" name="テキスト ボックス 44"/>
          <p:cNvSpPr txBox="1"/>
          <p:nvPr/>
        </p:nvSpPr>
        <p:spPr>
          <a:xfrm>
            <a:off x="467544" y="6207695"/>
            <a:ext cx="4015680" cy="461665"/>
          </a:xfrm>
          <a:prstGeom prst="rect">
            <a:avLst/>
          </a:prstGeom>
          <a:noFill/>
        </p:spPr>
        <p:txBody>
          <a:bodyPr wrap="square" rtlCol="0">
            <a:spAutoFit/>
          </a:bodyPr>
          <a:lstStyle/>
          <a:p>
            <a:r>
              <a:rPr lang="ja-JP" altLang="en-US" sz="1200" dirty="0" smtClean="0">
                <a:latin typeface="Meiryo UI" pitchFamily="50" charset="-128"/>
                <a:ea typeface="Meiryo UI" pitchFamily="50" charset="-128"/>
                <a:cs typeface="Meiryo UI" pitchFamily="50" charset="-128"/>
              </a:rPr>
              <a:t>・移転先候補地の選定</a:t>
            </a:r>
            <a:endParaRPr lang="en-US" altLang="ja-JP" sz="1200" dirty="0" smtClean="0">
              <a:latin typeface="Meiryo UI" pitchFamily="50" charset="-128"/>
              <a:ea typeface="Meiryo UI" pitchFamily="50" charset="-128"/>
              <a:cs typeface="Meiryo UI" pitchFamily="50" charset="-128"/>
            </a:endParaRPr>
          </a:p>
          <a:p>
            <a:r>
              <a:rPr lang="ja-JP" altLang="en-US" sz="1200" dirty="0" smtClean="0">
                <a:latin typeface="Meiryo UI" pitchFamily="50" charset="-128"/>
                <a:ea typeface="Meiryo UI" pitchFamily="50" charset="-128"/>
                <a:cs typeface="Meiryo UI" pitchFamily="50" charset="-128"/>
              </a:rPr>
              <a:t>・国会等移転審議会の設置</a:t>
            </a:r>
            <a:endParaRPr lang="en-US" altLang="ja-JP" sz="1200" dirty="0" smtClean="0">
              <a:latin typeface="Meiryo UI" pitchFamily="50" charset="-128"/>
              <a:ea typeface="Meiryo UI" pitchFamily="50" charset="-128"/>
              <a:cs typeface="Meiryo UI" pitchFamily="50" charset="-128"/>
            </a:endParaRPr>
          </a:p>
        </p:txBody>
      </p:sp>
      <p:sp>
        <p:nvSpPr>
          <p:cNvPr id="46" name="テキスト ボックス 45"/>
          <p:cNvSpPr txBox="1"/>
          <p:nvPr/>
        </p:nvSpPr>
        <p:spPr>
          <a:xfrm>
            <a:off x="4716016" y="800712"/>
            <a:ext cx="2520000" cy="252000"/>
          </a:xfrm>
          <a:prstGeom prst="rect">
            <a:avLst/>
          </a:prstGeom>
          <a:noFill/>
        </p:spPr>
        <p:txBody>
          <a:bodyPr wrap="square" rtlCol="0">
            <a:spAutoFit/>
          </a:bodyPr>
          <a:lstStyle/>
          <a:p>
            <a:pPr marL="171450" indent="-171450">
              <a:buFont typeface="Wingdings" pitchFamily="2" charset="2"/>
              <a:buChar char="Ø"/>
            </a:pPr>
            <a:r>
              <a:rPr lang="en-US" altLang="ja-JP" sz="1200" dirty="0" smtClean="0">
                <a:latin typeface="Meiryo UI" pitchFamily="50" charset="-128"/>
                <a:ea typeface="Meiryo UI" pitchFamily="50" charset="-128"/>
                <a:cs typeface="Meiryo UI" pitchFamily="50" charset="-128"/>
              </a:rPr>
              <a:t>21</a:t>
            </a:r>
            <a:r>
              <a:rPr lang="ja-JP" altLang="en-US" sz="1200" dirty="0" smtClean="0">
                <a:latin typeface="Meiryo UI" pitchFamily="50" charset="-128"/>
                <a:ea typeface="Meiryo UI" pitchFamily="50" charset="-128"/>
                <a:cs typeface="Meiryo UI" pitchFamily="50" charset="-128"/>
              </a:rPr>
              <a:t>世紀の国土のグランドデザイン</a:t>
            </a:r>
            <a:endParaRPr kumimoji="1" lang="ja-JP" altLang="en-US" sz="1050" dirty="0">
              <a:latin typeface="Meiryo UI" pitchFamily="50" charset="-128"/>
              <a:ea typeface="Meiryo UI" pitchFamily="50" charset="-128"/>
              <a:cs typeface="Meiryo UI" pitchFamily="50" charset="-128"/>
            </a:endParaRPr>
          </a:p>
        </p:txBody>
      </p:sp>
      <p:sp>
        <p:nvSpPr>
          <p:cNvPr id="47" name="テキスト ボックス 46"/>
          <p:cNvSpPr txBox="1"/>
          <p:nvPr/>
        </p:nvSpPr>
        <p:spPr>
          <a:xfrm>
            <a:off x="4913312" y="1023095"/>
            <a:ext cx="4267200" cy="461665"/>
          </a:xfrm>
          <a:prstGeom prst="rect">
            <a:avLst/>
          </a:prstGeom>
          <a:noFill/>
        </p:spPr>
        <p:txBody>
          <a:bodyPr wrap="square" rtlCol="0">
            <a:spAutoFit/>
          </a:bodyPr>
          <a:lstStyle/>
          <a:p>
            <a:r>
              <a:rPr lang="ja-JP" altLang="en-US" sz="1200" dirty="0" smtClean="0">
                <a:latin typeface="Meiryo UI" pitchFamily="50" charset="-128"/>
                <a:ea typeface="Meiryo UI" pitchFamily="50" charset="-128"/>
                <a:cs typeface="Meiryo UI" pitchFamily="50" charset="-128"/>
              </a:rPr>
              <a:t>→首都機能移転は、・・・国土政策上極めて大きな効果を</a:t>
            </a:r>
            <a:endParaRPr lang="en-US" altLang="ja-JP" sz="1200" dirty="0" smtClean="0">
              <a:latin typeface="Meiryo UI" pitchFamily="50" charset="-128"/>
              <a:ea typeface="Meiryo UI" pitchFamily="50" charset="-128"/>
              <a:cs typeface="Meiryo UI" pitchFamily="50" charset="-128"/>
            </a:endParaRPr>
          </a:p>
          <a:p>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有するもの・・・具体化に向けて積極的に検討を進める。</a:t>
            </a:r>
            <a:endParaRPr kumimoji="1" lang="ja-JP" altLang="en-US" sz="1050" dirty="0">
              <a:latin typeface="Meiryo UI" pitchFamily="50" charset="-128"/>
              <a:ea typeface="Meiryo UI" pitchFamily="50" charset="-128"/>
              <a:cs typeface="Meiryo UI" pitchFamily="50" charset="-128"/>
            </a:endParaRPr>
          </a:p>
        </p:txBody>
      </p:sp>
      <p:sp>
        <p:nvSpPr>
          <p:cNvPr id="48" name="テキスト ボックス 47"/>
          <p:cNvSpPr txBox="1"/>
          <p:nvPr/>
        </p:nvSpPr>
        <p:spPr>
          <a:xfrm>
            <a:off x="4732784" y="1711841"/>
            <a:ext cx="2359496" cy="276999"/>
          </a:xfrm>
          <a:prstGeom prst="rect">
            <a:avLst/>
          </a:prstGeom>
          <a:noFill/>
        </p:spPr>
        <p:txBody>
          <a:bodyPr wrap="square" rtlCol="0">
            <a:spAutoFit/>
          </a:bodyPr>
          <a:lstStyle/>
          <a:p>
            <a:pPr marL="171450" indent="-171450">
              <a:buFont typeface="Wingdings" pitchFamily="2" charset="2"/>
              <a:buChar char="Ø"/>
            </a:pPr>
            <a:r>
              <a:rPr lang="ja-JP" altLang="en-US" sz="1200" dirty="0">
                <a:latin typeface="Meiryo UI" pitchFamily="50" charset="-128"/>
                <a:ea typeface="Meiryo UI" pitchFamily="50" charset="-128"/>
                <a:cs typeface="Meiryo UI" pitchFamily="50" charset="-128"/>
              </a:rPr>
              <a:t>国会</a:t>
            </a:r>
            <a:r>
              <a:rPr lang="ja-JP" altLang="en-US" sz="1200" dirty="0" smtClean="0">
                <a:latin typeface="Meiryo UI" pitchFamily="50" charset="-128"/>
                <a:ea typeface="Meiryo UI" pitchFamily="50" charset="-128"/>
                <a:cs typeface="Meiryo UI" pitchFamily="50" charset="-128"/>
              </a:rPr>
              <a:t>等移転審議会</a:t>
            </a:r>
            <a:endParaRPr kumimoji="1" lang="ja-JP" altLang="en-US" sz="1050" dirty="0">
              <a:latin typeface="Meiryo UI" pitchFamily="50" charset="-128"/>
              <a:ea typeface="Meiryo UI" pitchFamily="50" charset="-128"/>
              <a:cs typeface="Meiryo UI" pitchFamily="50" charset="-128"/>
            </a:endParaRPr>
          </a:p>
        </p:txBody>
      </p:sp>
      <p:sp>
        <p:nvSpPr>
          <p:cNvPr id="49" name="テキスト ボックス 48"/>
          <p:cNvSpPr txBox="1"/>
          <p:nvPr/>
        </p:nvSpPr>
        <p:spPr>
          <a:xfrm>
            <a:off x="4932040" y="1887215"/>
            <a:ext cx="4015680" cy="461665"/>
          </a:xfrm>
          <a:prstGeom prst="rect">
            <a:avLst/>
          </a:prstGeom>
          <a:noFill/>
        </p:spPr>
        <p:txBody>
          <a:bodyPr wrap="square" rtlCol="0">
            <a:spAutoFit/>
          </a:bodyPr>
          <a:lstStyle/>
          <a:p>
            <a:r>
              <a:rPr lang="ja-JP" altLang="en-US" sz="1200" dirty="0" smtClean="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31</a:t>
            </a:r>
            <a:r>
              <a:rPr lang="ja-JP" altLang="en-US" sz="1200" dirty="0" smtClean="0">
                <a:latin typeface="Meiryo UI" pitchFamily="50" charset="-128"/>
                <a:ea typeface="Meiryo UI" pitchFamily="50" charset="-128"/>
                <a:cs typeface="Meiryo UI" pitchFamily="50" charset="-128"/>
              </a:rPr>
              <a:t>回開催（部会</a:t>
            </a:r>
            <a:r>
              <a:rPr lang="en-US" altLang="ja-JP" sz="1200" dirty="0">
                <a:latin typeface="Meiryo UI" pitchFamily="50" charset="-128"/>
                <a:ea typeface="Meiryo UI" pitchFamily="50" charset="-128"/>
                <a:cs typeface="Meiryo UI" pitchFamily="50" charset="-128"/>
              </a:rPr>
              <a:t>21</a:t>
            </a:r>
            <a:r>
              <a:rPr lang="ja-JP" altLang="en-US" sz="1200" dirty="0" smtClean="0">
                <a:latin typeface="Meiryo UI" pitchFamily="50" charset="-128"/>
                <a:ea typeface="Meiryo UI" pitchFamily="50" charset="-128"/>
                <a:cs typeface="Meiryo UI" pitchFamily="50" charset="-128"/>
              </a:rPr>
              <a:t>回、公聴会</a:t>
            </a:r>
            <a:r>
              <a:rPr lang="en-US" altLang="ja-JP" sz="1200" dirty="0" smtClean="0">
                <a:latin typeface="Meiryo UI" pitchFamily="50" charset="-128"/>
                <a:ea typeface="Meiryo UI" pitchFamily="50" charset="-128"/>
                <a:cs typeface="Meiryo UI" pitchFamily="50" charset="-128"/>
              </a:rPr>
              <a:t>9</a:t>
            </a:r>
            <a:r>
              <a:rPr lang="ja-JP" altLang="en-US" sz="1200" dirty="0" smtClean="0">
                <a:latin typeface="Meiryo UI" pitchFamily="50" charset="-128"/>
                <a:ea typeface="Meiryo UI" pitchFamily="50" charset="-128"/>
                <a:cs typeface="Meiryo UI" pitchFamily="50" charset="-128"/>
              </a:rPr>
              <a:t>回）</a:t>
            </a:r>
            <a:endParaRPr lang="en-US" altLang="ja-JP" sz="1200" dirty="0" smtClean="0">
              <a:latin typeface="Meiryo UI" pitchFamily="50" charset="-128"/>
              <a:ea typeface="Meiryo UI" pitchFamily="50" charset="-128"/>
              <a:cs typeface="Meiryo UI" pitchFamily="50" charset="-128"/>
            </a:endParaRPr>
          </a:p>
          <a:p>
            <a:r>
              <a:rPr lang="ja-JP" altLang="en-US" sz="1200" dirty="0" smtClean="0">
                <a:latin typeface="Meiryo UI" pitchFamily="50" charset="-128"/>
                <a:ea typeface="Meiryo UI" pitchFamily="50" charset="-128"/>
                <a:cs typeface="Meiryo UI" pitchFamily="50" charset="-128"/>
              </a:rPr>
              <a:t>　移転先候補地の選定等をとりまとめ</a:t>
            </a:r>
            <a:endParaRPr lang="en-US" altLang="ja-JP" sz="1200" dirty="0" smtClean="0">
              <a:latin typeface="Meiryo UI" pitchFamily="50" charset="-128"/>
              <a:ea typeface="Meiryo UI" pitchFamily="50" charset="-128"/>
              <a:cs typeface="Meiryo UI" pitchFamily="50" charset="-128"/>
            </a:endParaRPr>
          </a:p>
        </p:txBody>
      </p:sp>
      <p:sp>
        <p:nvSpPr>
          <p:cNvPr id="50" name="テキスト ボックス 49"/>
          <p:cNvSpPr txBox="1"/>
          <p:nvPr/>
        </p:nvSpPr>
        <p:spPr>
          <a:xfrm>
            <a:off x="4932040" y="2348880"/>
            <a:ext cx="4088344" cy="1200329"/>
          </a:xfrm>
          <a:prstGeom prst="rect">
            <a:avLst/>
          </a:prstGeom>
          <a:noFill/>
          <a:ln>
            <a:solidFill>
              <a:schemeClr val="tx1"/>
            </a:solidFill>
            <a:prstDash val="dash"/>
          </a:ln>
        </p:spPr>
        <p:txBody>
          <a:bodyPr wrap="square" rtlCol="0">
            <a:spAutoFit/>
          </a:bodyPr>
          <a:lstStyle/>
          <a:p>
            <a:r>
              <a:rPr lang="ja-JP" altLang="en-US" sz="1200" b="1" dirty="0" smtClean="0">
                <a:latin typeface="Meiryo UI" pitchFamily="50" charset="-128"/>
                <a:ea typeface="Meiryo UI" pitchFamily="50" charset="-128"/>
                <a:cs typeface="Meiryo UI" pitchFamily="50" charset="-128"/>
              </a:rPr>
              <a:t>＜答申（</a:t>
            </a:r>
            <a:r>
              <a:rPr lang="en-US" altLang="ja-JP" sz="1200" b="1" dirty="0" smtClean="0">
                <a:latin typeface="Meiryo UI" pitchFamily="50" charset="-128"/>
                <a:ea typeface="Meiryo UI" pitchFamily="50" charset="-128"/>
                <a:cs typeface="Meiryo UI" pitchFamily="50" charset="-128"/>
              </a:rPr>
              <a:t>H11</a:t>
            </a:r>
            <a:r>
              <a:rPr lang="ja-JP" altLang="en-US" sz="1200" b="1" dirty="0" smtClean="0">
                <a:latin typeface="Meiryo UI" pitchFamily="50" charset="-128"/>
                <a:ea typeface="Meiryo UI" pitchFamily="50" charset="-128"/>
                <a:cs typeface="Meiryo UI" pitchFamily="50" charset="-128"/>
              </a:rPr>
              <a:t>年</a:t>
            </a:r>
            <a:r>
              <a:rPr lang="en-US" altLang="ja-JP" sz="1200" b="1" dirty="0" smtClean="0">
                <a:latin typeface="Meiryo UI" pitchFamily="50" charset="-128"/>
                <a:ea typeface="Meiryo UI" pitchFamily="50" charset="-128"/>
                <a:cs typeface="Meiryo UI" pitchFamily="50" charset="-128"/>
              </a:rPr>
              <a:t>12</a:t>
            </a:r>
            <a:r>
              <a:rPr lang="ja-JP" altLang="en-US" sz="1200" b="1" dirty="0" smtClean="0">
                <a:latin typeface="Meiryo UI" pitchFamily="50" charset="-128"/>
                <a:ea typeface="Meiryo UI" pitchFamily="50" charset="-128"/>
                <a:cs typeface="Meiryo UI" pitchFamily="50" charset="-128"/>
              </a:rPr>
              <a:t>月）＞</a:t>
            </a:r>
            <a:endParaRPr lang="en-US" altLang="ja-JP" sz="1200" b="1" dirty="0" smtClean="0">
              <a:latin typeface="Meiryo UI" pitchFamily="50" charset="-128"/>
              <a:ea typeface="Meiryo UI" pitchFamily="50" charset="-128"/>
              <a:cs typeface="Meiryo UI" pitchFamily="50" charset="-128"/>
            </a:endParaRPr>
          </a:p>
          <a:p>
            <a:r>
              <a:rPr lang="ja-JP" altLang="en-US" sz="1200" dirty="0" smtClean="0">
                <a:latin typeface="Meiryo UI" pitchFamily="50" charset="-128"/>
                <a:ea typeface="Meiryo UI" pitchFamily="50" charset="-128"/>
                <a:cs typeface="Meiryo UI" pitchFamily="50" charset="-128"/>
              </a:rPr>
              <a:t>・移転先候補地として、北東地域の「栃木・福島地域」又は東海</a:t>
            </a:r>
            <a:endParaRPr lang="en-US" altLang="ja-JP" sz="1200" dirty="0" smtClean="0">
              <a:latin typeface="Meiryo UI" pitchFamily="50" charset="-128"/>
              <a:ea typeface="Meiryo UI" pitchFamily="50" charset="-128"/>
              <a:cs typeface="Meiryo UI" pitchFamily="50" charset="-128"/>
            </a:endParaRPr>
          </a:p>
          <a:p>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地域の「岐阜・愛知地域」を選定する。</a:t>
            </a:r>
            <a:endParaRPr lang="en-US" altLang="ja-JP" sz="1200" dirty="0" smtClean="0">
              <a:latin typeface="Meiryo UI" pitchFamily="50" charset="-128"/>
              <a:ea typeface="Meiryo UI" pitchFamily="50" charset="-128"/>
              <a:cs typeface="Meiryo UI" pitchFamily="50" charset="-128"/>
            </a:endParaRPr>
          </a:p>
          <a:p>
            <a:r>
              <a:rPr lang="ja-JP" altLang="en-US" sz="1200" dirty="0" smtClean="0">
                <a:latin typeface="Meiryo UI" pitchFamily="50" charset="-128"/>
                <a:ea typeface="Meiryo UI" pitchFamily="50" charset="-128"/>
                <a:cs typeface="Meiryo UI" pitchFamily="50" charset="-128"/>
              </a:rPr>
              <a:t>・「三重・畿央地域」は、他の地域にない特徴を有しており、将来</a:t>
            </a:r>
            <a:endParaRPr lang="en-US" altLang="ja-JP" sz="1200" dirty="0" smtClean="0">
              <a:latin typeface="Meiryo UI" pitchFamily="50" charset="-128"/>
              <a:ea typeface="Meiryo UI" pitchFamily="50" charset="-128"/>
              <a:cs typeface="Meiryo UI" pitchFamily="50" charset="-128"/>
            </a:endParaRPr>
          </a:p>
          <a:p>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新たな高速交通網等が整備されることになれば、移転先候補</a:t>
            </a:r>
            <a:endParaRPr lang="en-US" altLang="ja-JP" sz="1200" dirty="0" smtClean="0">
              <a:latin typeface="Meiryo UI" pitchFamily="50" charset="-128"/>
              <a:ea typeface="Meiryo UI" pitchFamily="50" charset="-128"/>
              <a:cs typeface="Meiryo UI" pitchFamily="50" charset="-128"/>
            </a:endParaRPr>
          </a:p>
          <a:p>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地となる可能性がある。</a:t>
            </a:r>
            <a:endParaRPr lang="en-US" altLang="ja-JP" sz="1200" dirty="0" smtClean="0">
              <a:latin typeface="Meiryo UI" pitchFamily="50" charset="-128"/>
              <a:ea typeface="Meiryo UI" pitchFamily="50" charset="-128"/>
              <a:cs typeface="Meiryo UI" pitchFamily="50" charset="-128"/>
            </a:endParaRPr>
          </a:p>
        </p:txBody>
      </p:sp>
      <p:sp>
        <p:nvSpPr>
          <p:cNvPr id="51" name="テキスト ボックス 50"/>
          <p:cNvSpPr txBox="1"/>
          <p:nvPr/>
        </p:nvSpPr>
        <p:spPr>
          <a:xfrm>
            <a:off x="4752416" y="3825072"/>
            <a:ext cx="3564000" cy="252000"/>
          </a:xfrm>
          <a:prstGeom prst="rect">
            <a:avLst/>
          </a:prstGeom>
          <a:noFill/>
        </p:spPr>
        <p:txBody>
          <a:bodyPr wrap="square" rtlCol="0">
            <a:spAutoFit/>
          </a:bodyPr>
          <a:lstStyle/>
          <a:p>
            <a:pPr marL="171450" indent="-171450">
              <a:buFont typeface="Wingdings" pitchFamily="2" charset="2"/>
              <a:buChar char="u"/>
            </a:pPr>
            <a:r>
              <a:rPr lang="ja-JP" altLang="en-US" sz="1200" dirty="0" smtClean="0">
                <a:latin typeface="Meiryo UI" pitchFamily="50" charset="-128"/>
                <a:ea typeface="Meiryo UI" pitchFamily="50" charset="-128"/>
                <a:cs typeface="Meiryo UI" pitchFamily="50" charset="-128"/>
              </a:rPr>
              <a:t>国会等の移転に関する特別委員会</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衆・参</a:t>
            </a:r>
            <a:r>
              <a:rPr lang="en-US" altLang="ja-JP" sz="1200" dirty="0" smtClean="0">
                <a:latin typeface="Meiryo UI" pitchFamily="50" charset="-128"/>
                <a:ea typeface="Meiryo UI" pitchFamily="50" charset="-128"/>
                <a:cs typeface="Meiryo UI" pitchFamily="50" charset="-128"/>
              </a:rPr>
              <a:t>】</a:t>
            </a:r>
          </a:p>
        </p:txBody>
      </p:sp>
      <p:sp>
        <p:nvSpPr>
          <p:cNvPr id="52" name="テキスト ボックス 51"/>
          <p:cNvSpPr txBox="1"/>
          <p:nvPr/>
        </p:nvSpPr>
        <p:spPr>
          <a:xfrm>
            <a:off x="4944576" y="4047455"/>
            <a:ext cx="3548760" cy="461665"/>
          </a:xfrm>
          <a:prstGeom prst="rect">
            <a:avLst/>
          </a:prstGeom>
          <a:noFill/>
        </p:spPr>
        <p:txBody>
          <a:bodyPr wrap="square" rtlCol="0">
            <a:spAutoFit/>
          </a:bodyPr>
          <a:lstStyle/>
          <a:p>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H15</a:t>
            </a:r>
            <a:r>
              <a:rPr lang="ja-JP" altLang="en-US" sz="1200" dirty="0" smtClean="0">
                <a:latin typeface="Meiryo UI" pitchFamily="50" charset="-128"/>
                <a:ea typeface="Meiryo UI" pitchFamily="50" charset="-128"/>
                <a:cs typeface="Meiryo UI" pitchFamily="50" charset="-128"/>
              </a:rPr>
              <a:t>年</a:t>
            </a:r>
            <a:r>
              <a:rPr lang="en-US" altLang="ja-JP" sz="1200" dirty="0" smtClean="0">
                <a:latin typeface="Meiryo UI" pitchFamily="50" charset="-128"/>
                <a:ea typeface="Meiryo UI" pitchFamily="50" charset="-128"/>
                <a:cs typeface="Meiryo UI" pitchFamily="50" charset="-128"/>
              </a:rPr>
              <a:t>5</a:t>
            </a:r>
            <a:r>
              <a:rPr lang="ja-JP" altLang="en-US" sz="1200" dirty="0" smtClean="0">
                <a:latin typeface="Meiryo UI" pitchFamily="50" charset="-128"/>
                <a:ea typeface="Meiryo UI" pitchFamily="50" charset="-128"/>
                <a:cs typeface="Meiryo UI" pitchFamily="50" charset="-128"/>
              </a:rPr>
              <a:t>月</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衆</a:t>
            </a:r>
            <a:r>
              <a:rPr lang="en-US" altLang="ja-JP" sz="1200" dirty="0" smtClean="0">
                <a:latin typeface="Meiryo UI" pitchFamily="50" charset="-128"/>
                <a:ea typeface="Meiryo UI" pitchFamily="50" charset="-128"/>
                <a:cs typeface="Meiryo UI" pitchFamily="50" charset="-128"/>
              </a:rPr>
              <a:t>】</a:t>
            </a:r>
            <a:r>
              <a:rPr lang="ja-JP" altLang="en-US" sz="1200" dirty="0" err="1"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同年</a:t>
            </a:r>
            <a:r>
              <a:rPr lang="en-US" altLang="ja-JP" sz="1200" dirty="0" smtClean="0">
                <a:latin typeface="Meiryo UI" pitchFamily="50" charset="-128"/>
                <a:ea typeface="Meiryo UI" pitchFamily="50" charset="-128"/>
                <a:cs typeface="Meiryo UI" pitchFamily="50" charset="-128"/>
              </a:rPr>
              <a:t>6</a:t>
            </a:r>
            <a:r>
              <a:rPr lang="ja-JP" altLang="en-US" sz="1200" dirty="0" smtClean="0">
                <a:latin typeface="Meiryo UI" pitchFamily="50" charset="-128"/>
                <a:ea typeface="Meiryo UI" pitchFamily="50" charset="-128"/>
                <a:cs typeface="Meiryo UI" pitchFamily="50" charset="-128"/>
              </a:rPr>
              <a:t>月</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参</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において、</a:t>
            </a:r>
            <a:endParaRPr lang="en-US" altLang="ja-JP" sz="1200" dirty="0" smtClean="0">
              <a:latin typeface="Meiryo UI" pitchFamily="50" charset="-128"/>
              <a:ea typeface="Meiryo UI" pitchFamily="50" charset="-128"/>
              <a:cs typeface="Meiryo UI" pitchFamily="50" charset="-128"/>
            </a:endParaRPr>
          </a:p>
          <a:p>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検討経緯等に関する中間報告</a:t>
            </a:r>
            <a:endParaRPr kumimoji="1" lang="ja-JP" altLang="en-US" sz="1050" dirty="0">
              <a:latin typeface="Meiryo UI" pitchFamily="50" charset="-128"/>
              <a:ea typeface="Meiryo UI" pitchFamily="50" charset="-128"/>
              <a:cs typeface="Meiryo UI" pitchFamily="50" charset="-128"/>
            </a:endParaRPr>
          </a:p>
        </p:txBody>
      </p:sp>
      <p:sp>
        <p:nvSpPr>
          <p:cNvPr id="53" name="テキスト ボックス 52"/>
          <p:cNvSpPr txBox="1"/>
          <p:nvPr/>
        </p:nvSpPr>
        <p:spPr>
          <a:xfrm>
            <a:off x="4752416" y="4581128"/>
            <a:ext cx="3564000" cy="276999"/>
          </a:xfrm>
          <a:prstGeom prst="rect">
            <a:avLst/>
          </a:prstGeom>
          <a:noFill/>
        </p:spPr>
        <p:txBody>
          <a:bodyPr wrap="square" rtlCol="0">
            <a:spAutoFit/>
          </a:bodyPr>
          <a:lstStyle/>
          <a:p>
            <a:pPr marL="171450" indent="-171450">
              <a:buFont typeface="Wingdings" pitchFamily="2" charset="2"/>
              <a:buChar char="u"/>
            </a:pPr>
            <a:r>
              <a:rPr lang="ja-JP" altLang="en-US" sz="1200" dirty="0" smtClean="0">
                <a:latin typeface="Meiryo UI" pitchFamily="50" charset="-128"/>
                <a:ea typeface="Meiryo UI" pitchFamily="50" charset="-128"/>
                <a:cs typeface="Meiryo UI" pitchFamily="50" charset="-128"/>
              </a:rPr>
              <a:t>国会等の移転に関する政党間両院協議会</a:t>
            </a:r>
            <a:endParaRPr lang="en-US" altLang="ja-JP" sz="1200" dirty="0" smtClean="0">
              <a:latin typeface="Meiryo UI" pitchFamily="50" charset="-128"/>
              <a:ea typeface="Meiryo UI" pitchFamily="50" charset="-128"/>
              <a:cs typeface="Meiryo UI" pitchFamily="50" charset="-128"/>
            </a:endParaRPr>
          </a:p>
        </p:txBody>
      </p:sp>
      <p:sp>
        <p:nvSpPr>
          <p:cNvPr id="54" name="テキスト ボックス 53"/>
          <p:cNvSpPr txBox="1"/>
          <p:nvPr/>
        </p:nvSpPr>
        <p:spPr>
          <a:xfrm>
            <a:off x="4932040" y="4797152"/>
            <a:ext cx="4146764" cy="276999"/>
          </a:xfrm>
          <a:prstGeom prst="rect">
            <a:avLst/>
          </a:prstGeom>
          <a:noFill/>
        </p:spPr>
        <p:txBody>
          <a:bodyPr wrap="square" rtlCol="0">
            <a:spAutoFit/>
          </a:bodyPr>
          <a:lstStyle/>
          <a:p>
            <a:r>
              <a:rPr lang="ja-JP" altLang="en-US" sz="1200" dirty="0" smtClean="0">
                <a:latin typeface="Meiryo UI" pitchFamily="50" charset="-128"/>
                <a:ea typeface="Meiryo UI" pitchFamily="50" charset="-128"/>
                <a:cs typeface="Meiryo UI" pitchFamily="50" charset="-128"/>
              </a:rPr>
              <a:t>→「座長とりまとめ」を衆参の議院運営委員長に報告</a:t>
            </a:r>
            <a:endParaRPr kumimoji="1" lang="ja-JP" altLang="en-US" sz="1050" dirty="0">
              <a:latin typeface="Meiryo UI" pitchFamily="50" charset="-128"/>
              <a:ea typeface="Meiryo UI" pitchFamily="50" charset="-128"/>
              <a:cs typeface="Meiryo UI" pitchFamily="50" charset="-128"/>
            </a:endParaRPr>
          </a:p>
        </p:txBody>
      </p:sp>
      <p:sp>
        <p:nvSpPr>
          <p:cNvPr id="55" name="テキスト ボックス 54"/>
          <p:cNvSpPr txBox="1"/>
          <p:nvPr/>
        </p:nvSpPr>
        <p:spPr>
          <a:xfrm>
            <a:off x="4860032" y="5085184"/>
            <a:ext cx="4267200" cy="1569660"/>
          </a:xfrm>
          <a:prstGeom prst="rect">
            <a:avLst/>
          </a:prstGeom>
          <a:noFill/>
          <a:ln>
            <a:solidFill>
              <a:schemeClr val="tx1"/>
            </a:solidFill>
            <a:prstDash val="dash"/>
          </a:ln>
        </p:spPr>
        <p:txBody>
          <a:bodyPr wrap="square" rtlCol="0">
            <a:spAutoFit/>
          </a:bodyPr>
          <a:lstStyle/>
          <a:p>
            <a:r>
              <a:rPr lang="ja-JP" altLang="en-US" sz="1200" b="1" dirty="0" smtClean="0">
                <a:latin typeface="Meiryo UI" pitchFamily="50" charset="-128"/>
                <a:ea typeface="Meiryo UI" pitchFamily="50" charset="-128"/>
                <a:cs typeface="Meiryo UI" pitchFamily="50" charset="-128"/>
              </a:rPr>
              <a:t>＜座長とりまとめ（</a:t>
            </a:r>
            <a:r>
              <a:rPr lang="en-US" altLang="ja-JP" sz="1200" b="1" dirty="0" smtClean="0">
                <a:latin typeface="Meiryo UI" pitchFamily="50" charset="-128"/>
                <a:ea typeface="Meiryo UI" pitchFamily="50" charset="-128"/>
                <a:cs typeface="Meiryo UI" pitchFamily="50" charset="-128"/>
              </a:rPr>
              <a:t>H16</a:t>
            </a:r>
            <a:r>
              <a:rPr lang="ja-JP" altLang="en-US" sz="1200" b="1" dirty="0" smtClean="0">
                <a:latin typeface="Meiryo UI" pitchFamily="50" charset="-128"/>
                <a:ea typeface="Meiryo UI" pitchFamily="50" charset="-128"/>
                <a:cs typeface="Meiryo UI" pitchFamily="50" charset="-128"/>
              </a:rPr>
              <a:t>年</a:t>
            </a:r>
            <a:r>
              <a:rPr lang="en-US" altLang="ja-JP" sz="1200" b="1" dirty="0" smtClean="0">
                <a:latin typeface="Meiryo UI" pitchFamily="50" charset="-128"/>
                <a:ea typeface="Meiryo UI" pitchFamily="50" charset="-128"/>
                <a:cs typeface="Meiryo UI" pitchFamily="50" charset="-128"/>
              </a:rPr>
              <a:t>12</a:t>
            </a:r>
            <a:r>
              <a:rPr lang="ja-JP" altLang="en-US" sz="1200" b="1" dirty="0" smtClean="0">
                <a:latin typeface="Meiryo UI" pitchFamily="50" charset="-128"/>
                <a:ea typeface="Meiryo UI" pitchFamily="50" charset="-128"/>
                <a:cs typeface="Meiryo UI" pitchFamily="50" charset="-128"/>
              </a:rPr>
              <a:t>月）＞</a:t>
            </a:r>
            <a:endParaRPr lang="en-US" altLang="ja-JP" sz="1200" b="1" dirty="0" smtClean="0">
              <a:latin typeface="Meiryo UI" pitchFamily="50" charset="-128"/>
              <a:ea typeface="Meiryo UI" pitchFamily="50" charset="-128"/>
              <a:cs typeface="Meiryo UI" pitchFamily="50" charset="-128"/>
            </a:endParaRPr>
          </a:p>
          <a:p>
            <a:r>
              <a:rPr lang="ja-JP" altLang="en-US" sz="1200" dirty="0" smtClean="0">
                <a:latin typeface="Meiryo UI" pitchFamily="50" charset="-128"/>
                <a:ea typeface="Meiryo UI" pitchFamily="50" charset="-128"/>
                <a:cs typeface="Meiryo UI" pitchFamily="50" charset="-128"/>
              </a:rPr>
              <a:t>・国会</a:t>
            </a:r>
            <a:r>
              <a:rPr lang="ja-JP" altLang="en-US" sz="1200" dirty="0">
                <a:latin typeface="Meiryo UI" pitchFamily="50" charset="-128"/>
                <a:ea typeface="Meiryo UI" pitchFamily="50" charset="-128"/>
                <a:cs typeface="Meiryo UI" pitchFamily="50" charset="-128"/>
              </a:rPr>
              <a:t>等の移転は、国と地方の新たな関係、防災、危機管理のあり方など、密接に関連する諸問題に一定の解決の道筋が見えた後、大局的な観点から検討し、意思決定を行うべきものであるとの意見が多くを占めた</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当協</a:t>
            </a:r>
            <a:r>
              <a:rPr lang="ja-JP" altLang="en-US" sz="1200" dirty="0">
                <a:latin typeface="Meiryo UI" pitchFamily="50" charset="-128"/>
                <a:ea typeface="Meiryo UI" pitchFamily="50" charset="-128"/>
                <a:cs typeface="Meiryo UI" pitchFamily="50" charset="-128"/>
              </a:rPr>
              <a:t>議会としては、今後は</a:t>
            </a:r>
            <a:r>
              <a:rPr lang="ja-JP" altLang="en-US" sz="1200" dirty="0" smtClean="0">
                <a:latin typeface="Meiryo UI" pitchFamily="50" charset="-128"/>
                <a:ea typeface="Meiryo UI" pitchFamily="50" charset="-128"/>
                <a:cs typeface="Meiryo UI" pitchFamily="50" charset="-128"/>
              </a:rPr>
              <a:t>、・・・分散</a:t>
            </a:r>
            <a:r>
              <a:rPr lang="ja-JP" altLang="en-US" sz="1200" dirty="0">
                <a:latin typeface="Meiryo UI" pitchFamily="50" charset="-128"/>
                <a:ea typeface="Meiryo UI" pitchFamily="50" charset="-128"/>
                <a:cs typeface="Meiryo UI" pitchFamily="50" charset="-128"/>
              </a:rPr>
              <a:t>移転や防災、とりわけ危機管理機能（いわゆるバックアップ機能）の中枢の優先移転などの考え方を深めるための調査、検討を行うこととする</a:t>
            </a:r>
            <a:r>
              <a:rPr lang="ja-JP" altLang="en-US" sz="1200" dirty="0" smtClean="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56" name="ホームベース 55"/>
          <p:cNvSpPr/>
          <p:nvPr/>
        </p:nvSpPr>
        <p:spPr>
          <a:xfrm rot="5400000">
            <a:off x="-2916496" y="3608680"/>
            <a:ext cx="6300000" cy="180000"/>
          </a:xfrm>
          <a:prstGeom prst="homePlate">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57" name="ホームベース 56"/>
          <p:cNvSpPr/>
          <p:nvPr/>
        </p:nvSpPr>
        <p:spPr>
          <a:xfrm rot="5400000">
            <a:off x="1547984" y="3554672"/>
            <a:ext cx="6336000" cy="180000"/>
          </a:xfrm>
          <a:prstGeom prst="homePlate">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useBgFill="1">
        <p:nvSpPr>
          <p:cNvPr id="60" name="テキスト ボックス 59"/>
          <p:cNvSpPr txBox="1"/>
          <p:nvPr/>
        </p:nvSpPr>
        <p:spPr>
          <a:xfrm>
            <a:off x="35496" y="6525384"/>
            <a:ext cx="396000" cy="360000"/>
          </a:xfrm>
          <a:prstGeom prst="rect">
            <a:avLst/>
          </a:prstGeom>
          <a:ln>
            <a:solidFill>
              <a:schemeClr val="bg1"/>
            </a:solidFill>
          </a:ln>
        </p:spPr>
        <p:txBody>
          <a:bodyPr wrap="square" rtlCol="0">
            <a:spAutoFit/>
          </a:bodyPr>
          <a:lstStyle/>
          <a:p>
            <a:r>
              <a:rPr lang="ja-JP" altLang="en-US" b="1" dirty="0">
                <a:latin typeface="Meiryo UI" pitchFamily="50" charset="-128"/>
                <a:ea typeface="Meiryo UI" pitchFamily="50" charset="-128"/>
                <a:cs typeface="Meiryo UI" pitchFamily="50" charset="-128"/>
              </a:rPr>
              <a:t>～</a:t>
            </a:r>
            <a:endParaRPr kumimoji="1" lang="ja-JP" altLang="en-US" sz="1400" b="1" dirty="0">
              <a:latin typeface="Meiryo UI" pitchFamily="50" charset="-128"/>
              <a:ea typeface="Meiryo UI" pitchFamily="50" charset="-128"/>
              <a:cs typeface="Meiryo UI" pitchFamily="50" charset="-128"/>
            </a:endParaRPr>
          </a:p>
        </p:txBody>
      </p:sp>
      <p:sp useBgFill="1">
        <p:nvSpPr>
          <p:cNvPr id="61" name="テキスト ボックス 60"/>
          <p:cNvSpPr txBox="1"/>
          <p:nvPr/>
        </p:nvSpPr>
        <p:spPr>
          <a:xfrm>
            <a:off x="4499992" y="404664"/>
            <a:ext cx="396000" cy="216000"/>
          </a:xfrm>
          <a:prstGeom prst="rect">
            <a:avLst/>
          </a:prstGeom>
        </p:spPr>
        <p:txBody>
          <a:bodyPr wrap="square" rtlCol="0" anchor="ctr" anchorCtr="0">
            <a:spAutoFit/>
          </a:bodyPr>
          <a:lstStyle/>
          <a:p>
            <a:r>
              <a:rPr lang="ja-JP" altLang="en-US" b="1" dirty="0">
                <a:latin typeface="Meiryo UI" pitchFamily="50" charset="-128"/>
                <a:ea typeface="Meiryo UI" pitchFamily="50" charset="-128"/>
                <a:cs typeface="Meiryo UI" pitchFamily="50" charset="-128"/>
              </a:rPr>
              <a:t>～</a:t>
            </a:r>
            <a:endParaRPr kumimoji="1" lang="ja-JP" altLang="en-US" sz="1400" b="1" dirty="0">
              <a:latin typeface="Meiryo UI" pitchFamily="50" charset="-128"/>
              <a:ea typeface="Meiryo UI" pitchFamily="50" charset="-128"/>
              <a:cs typeface="Meiryo UI" pitchFamily="50" charset="-128"/>
            </a:endParaRPr>
          </a:p>
        </p:txBody>
      </p:sp>
      <p:cxnSp>
        <p:nvCxnSpPr>
          <p:cNvPr id="63" name="直線矢印コネクタ 62"/>
          <p:cNvCxnSpPr/>
          <p:nvPr/>
        </p:nvCxnSpPr>
        <p:spPr>
          <a:xfrm>
            <a:off x="233496" y="607854"/>
            <a:ext cx="0" cy="5904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a:off x="4733976" y="620688"/>
            <a:ext cx="0" cy="619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useBgFill="1">
        <p:nvSpPr>
          <p:cNvPr id="65" name="テキスト ボックス 64"/>
          <p:cNvSpPr txBox="1"/>
          <p:nvPr/>
        </p:nvSpPr>
        <p:spPr>
          <a:xfrm>
            <a:off x="-108520" y="526293"/>
            <a:ext cx="1296000" cy="216000"/>
          </a:xfrm>
          <a:prstGeom prst="rect">
            <a:avLst/>
          </a:prstGeom>
          <a:ln w="9525">
            <a:solidFill>
              <a:schemeClr val="bg1"/>
            </a:solidFill>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r>
              <a:rPr lang="ja-JP" altLang="en-US" sz="1200" b="1" dirty="0" smtClean="0">
                <a:latin typeface="Meiryo UI" pitchFamily="50" charset="-128"/>
                <a:ea typeface="Meiryo UI" pitchFamily="50" charset="-128"/>
                <a:cs typeface="Meiryo UI" pitchFamily="50" charset="-128"/>
              </a:rPr>
              <a:t>昭和</a:t>
            </a:r>
            <a:r>
              <a:rPr lang="en-US" altLang="ja-JP" sz="1200" b="1" dirty="0" smtClean="0">
                <a:latin typeface="Meiryo UI" pitchFamily="50" charset="-128"/>
                <a:ea typeface="Meiryo UI" pitchFamily="50" charset="-128"/>
                <a:cs typeface="Meiryo UI" pitchFamily="50" charset="-128"/>
              </a:rPr>
              <a:t>30</a:t>
            </a:r>
            <a:r>
              <a:rPr lang="ja-JP" altLang="en-US" sz="1200" b="1" dirty="0" smtClean="0">
                <a:latin typeface="Meiryo UI" pitchFamily="50" charset="-128"/>
                <a:ea typeface="Meiryo UI" pitchFamily="50" charset="-128"/>
                <a:cs typeface="Meiryo UI" pitchFamily="50" charset="-128"/>
              </a:rPr>
              <a:t>年代～</a:t>
            </a:r>
            <a:endParaRPr kumimoji="1" lang="ja-JP" altLang="en-US" sz="1200" b="1" dirty="0">
              <a:latin typeface="Meiryo UI" pitchFamily="50" charset="-128"/>
              <a:ea typeface="Meiryo UI" pitchFamily="50" charset="-128"/>
              <a:cs typeface="Meiryo UI" pitchFamily="50" charset="-128"/>
            </a:endParaRPr>
          </a:p>
        </p:txBody>
      </p:sp>
      <p:sp useBgFill="1">
        <p:nvSpPr>
          <p:cNvPr id="66" name="テキスト ボックス 65"/>
          <p:cNvSpPr txBox="1"/>
          <p:nvPr/>
        </p:nvSpPr>
        <p:spPr>
          <a:xfrm>
            <a:off x="-108520" y="1196776"/>
            <a:ext cx="1368000" cy="216000"/>
          </a:xfrm>
          <a:prstGeom prst="rect">
            <a:avLst/>
          </a:prstGeom>
          <a:ln w="9525">
            <a:solidFill>
              <a:schemeClr val="bg1"/>
            </a:solidFill>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r>
              <a:rPr lang="ja-JP" altLang="en-US" sz="1200" b="1" dirty="0" smtClean="0">
                <a:latin typeface="Meiryo UI" pitchFamily="50" charset="-128"/>
                <a:ea typeface="Meiryo UI" pitchFamily="50" charset="-128"/>
                <a:cs typeface="Meiryo UI" pitchFamily="50" charset="-128"/>
              </a:rPr>
              <a:t>昭和</a:t>
            </a:r>
            <a:r>
              <a:rPr lang="en-US" altLang="ja-JP" sz="1200" b="1" dirty="0">
                <a:latin typeface="Meiryo UI" pitchFamily="50" charset="-128"/>
                <a:ea typeface="Meiryo UI" pitchFamily="50" charset="-128"/>
                <a:cs typeface="Meiryo UI" pitchFamily="50" charset="-128"/>
              </a:rPr>
              <a:t>52</a:t>
            </a:r>
            <a:r>
              <a:rPr lang="ja-JP" altLang="en-US" sz="1200" b="1" dirty="0" smtClean="0">
                <a:latin typeface="Meiryo UI" pitchFamily="50" charset="-128"/>
                <a:ea typeface="Meiryo UI" pitchFamily="50" charset="-128"/>
                <a:cs typeface="Meiryo UI" pitchFamily="50" charset="-128"/>
              </a:rPr>
              <a:t>年</a:t>
            </a:r>
            <a:r>
              <a:rPr lang="en-US" altLang="ja-JP" sz="1200" b="1" dirty="0" smtClean="0">
                <a:latin typeface="Meiryo UI" pitchFamily="50" charset="-128"/>
                <a:ea typeface="Meiryo UI" pitchFamily="50" charset="-128"/>
                <a:cs typeface="Meiryo UI" pitchFamily="50" charset="-128"/>
              </a:rPr>
              <a:t>11</a:t>
            </a:r>
            <a:r>
              <a:rPr lang="ja-JP" altLang="en-US" sz="1200" b="1" dirty="0" smtClean="0">
                <a:latin typeface="Meiryo UI" pitchFamily="50" charset="-128"/>
                <a:ea typeface="Meiryo UI" pitchFamily="50" charset="-128"/>
                <a:cs typeface="Meiryo UI" pitchFamily="50" charset="-128"/>
              </a:rPr>
              <a:t>月</a:t>
            </a:r>
            <a:endParaRPr kumimoji="1" lang="ja-JP" altLang="en-US" sz="1200" b="1" dirty="0">
              <a:latin typeface="Meiryo UI" pitchFamily="50" charset="-128"/>
              <a:ea typeface="Meiryo UI" pitchFamily="50" charset="-128"/>
              <a:cs typeface="Meiryo UI" pitchFamily="50" charset="-128"/>
            </a:endParaRPr>
          </a:p>
        </p:txBody>
      </p:sp>
      <p:sp useBgFill="1">
        <p:nvSpPr>
          <p:cNvPr id="67" name="テキスト ボックス 66"/>
          <p:cNvSpPr txBox="1"/>
          <p:nvPr/>
        </p:nvSpPr>
        <p:spPr>
          <a:xfrm>
            <a:off x="-108520" y="2204888"/>
            <a:ext cx="1368000" cy="216000"/>
          </a:xfrm>
          <a:prstGeom prst="rect">
            <a:avLst/>
          </a:prstGeom>
          <a:ln w="9525">
            <a:solidFill>
              <a:schemeClr val="bg1"/>
            </a:solidFill>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r>
              <a:rPr lang="ja-JP" altLang="en-US" sz="1200" b="1" dirty="0" smtClean="0">
                <a:latin typeface="Meiryo UI" pitchFamily="50" charset="-128"/>
                <a:ea typeface="Meiryo UI" pitchFamily="50" charset="-128"/>
                <a:cs typeface="Meiryo UI" pitchFamily="50" charset="-128"/>
              </a:rPr>
              <a:t>昭和</a:t>
            </a:r>
            <a:r>
              <a:rPr lang="en-US" altLang="ja-JP" sz="1200" b="1" dirty="0">
                <a:latin typeface="Meiryo UI" pitchFamily="50" charset="-128"/>
                <a:ea typeface="Meiryo UI" pitchFamily="50" charset="-128"/>
                <a:cs typeface="Meiryo UI" pitchFamily="50" charset="-128"/>
              </a:rPr>
              <a:t>62</a:t>
            </a:r>
            <a:r>
              <a:rPr lang="ja-JP" altLang="en-US" sz="1200" b="1" dirty="0" smtClean="0">
                <a:latin typeface="Meiryo UI" pitchFamily="50" charset="-128"/>
                <a:ea typeface="Meiryo UI" pitchFamily="50" charset="-128"/>
                <a:cs typeface="Meiryo UI" pitchFamily="50" charset="-128"/>
              </a:rPr>
              <a:t>年</a:t>
            </a:r>
            <a:r>
              <a:rPr lang="en-US" altLang="ja-JP" sz="1200" b="1" dirty="0" smtClean="0">
                <a:latin typeface="Meiryo UI" pitchFamily="50" charset="-128"/>
                <a:ea typeface="Meiryo UI" pitchFamily="50" charset="-128"/>
                <a:cs typeface="Meiryo UI" pitchFamily="50" charset="-128"/>
              </a:rPr>
              <a:t>6</a:t>
            </a:r>
            <a:r>
              <a:rPr lang="ja-JP" altLang="en-US" sz="1200" b="1" dirty="0" smtClean="0">
                <a:latin typeface="Meiryo UI" pitchFamily="50" charset="-128"/>
                <a:ea typeface="Meiryo UI" pitchFamily="50" charset="-128"/>
                <a:cs typeface="Meiryo UI" pitchFamily="50" charset="-128"/>
              </a:rPr>
              <a:t>月</a:t>
            </a:r>
            <a:endParaRPr kumimoji="1" lang="ja-JP" altLang="en-US" sz="1200" b="1" dirty="0">
              <a:latin typeface="Meiryo UI" pitchFamily="50" charset="-128"/>
              <a:ea typeface="Meiryo UI" pitchFamily="50" charset="-128"/>
              <a:cs typeface="Meiryo UI" pitchFamily="50" charset="-128"/>
            </a:endParaRPr>
          </a:p>
        </p:txBody>
      </p:sp>
      <p:sp useBgFill="1">
        <p:nvSpPr>
          <p:cNvPr id="68" name="テキスト ボックス 67"/>
          <p:cNvSpPr txBox="1"/>
          <p:nvPr/>
        </p:nvSpPr>
        <p:spPr>
          <a:xfrm>
            <a:off x="-108520" y="3068984"/>
            <a:ext cx="1368000" cy="216000"/>
          </a:xfrm>
          <a:prstGeom prst="rect">
            <a:avLst/>
          </a:prstGeom>
          <a:ln w="9525">
            <a:solidFill>
              <a:schemeClr val="bg1"/>
            </a:solidFill>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r>
              <a:rPr lang="ja-JP" altLang="en-US" sz="1200" b="1" dirty="0" smtClean="0">
                <a:latin typeface="Meiryo UI" pitchFamily="50" charset="-128"/>
                <a:ea typeface="Meiryo UI" pitchFamily="50" charset="-128"/>
                <a:cs typeface="Meiryo UI" pitchFamily="50" charset="-128"/>
              </a:rPr>
              <a:t>平成</a:t>
            </a:r>
            <a:r>
              <a:rPr lang="en-US" altLang="ja-JP" sz="1200" b="1" dirty="0" smtClean="0">
                <a:latin typeface="Meiryo UI" pitchFamily="50" charset="-128"/>
                <a:ea typeface="Meiryo UI" pitchFamily="50" charset="-128"/>
                <a:cs typeface="Meiryo UI" pitchFamily="50" charset="-128"/>
              </a:rPr>
              <a:t>2</a:t>
            </a:r>
            <a:r>
              <a:rPr lang="ja-JP" altLang="en-US" sz="1200" b="1" dirty="0" smtClean="0">
                <a:latin typeface="Meiryo UI" pitchFamily="50" charset="-128"/>
                <a:ea typeface="Meiryo UI" pitchFamily="50" charset="-128"/>
                <a:cs typeface="Meiryo UI" pitchFamily="50" charset="-128"/>
              </a:rPr>
              <a:t>年</a:t>
            </a:r>
            <a:r>
              <a:rPr lang="en-US" altLang="ja-JP" sz="1200" b="1" dirty="0">
                <a:latin typeface="Meiryo UI" pitchFamily="50" charset="-128"/>
                <a:ea typeface="Meiryo UI" pitchFamily="50" charset="-128"/>
                <a:cs typeface="Meiryo UI" pitchFamily="50" charset="-128"/>
              </a:rPr>
              <a:t>11</a:t>
            </a:r>
            <a:r>
              <a:rPr lang="ja-JP" altLang="en-US" sz="1200" b="1" dirty="0" smtClean="0">
                <a:latin typeface="Meiryo UI" pitchFamily="50" charset="-128"/>
                <a:ea typeface="Meiryo UI" pitchFamily="50" charset="-128"/>
                <a:cs typeface="Meiryo UI" pitchFamily="50" charset="-128"/>
              </a:rPr>
              <a:t>月</a:t>
            </a:r>
            <a:endParaRPr kumimoji="1" lang="ja-JP" altLang="en-US" sz="1200" b="1" dirty="0">
              <a:latin typeface="Meiryo UI" pitchFamily="50" charset="-128"/>
              <a:ea typeface="Meiryo UI" pitchFamily="50" charset="-128"/>
              <a:cs typeface="Meiryo UI" pitchFamily="50" charset="-128"/>
            </a:endParaRPr>
          </a:p>
        </p:txBody>
      </p:sp>
      <p:sp useBgFill="1">
        <p:nvSpPr>
          <p:cNvPr id="69" name="テキスト ボックス 68"/>
          <p:cNvSpPr txBox="1"/>
          <p:nvPr/>
        </p:nvSpPr>
        <p:spPr>
          <a:xfrm>
            <a:off x="-108520" y="3933080"/>
            <a:ext cx="1368000" cy="216000"/>
          </a:xfrm>
          <a:prstGeom prst="rect">
            <a:avLst/>
          </a:prstGeom>
          <a:ln w="9525">
            <a:solidFill>
              <a:schemeClr val="bg1"/>
            </a:solidFill>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r>
              <a:rPr lang="ja-JP" altLang="en-US" sz="1200" b="1" dirty="0" smtClean="0">
                <a:latin typeface="Meiryo UI" pitchFamily="50" charset="-128"/>
                <a:ea typeface="Meiryo UI" pitchFamily="50" charset="-128"/>
                <a:cs typeface="Meiryo UI" pitchFamily="50" charset="-128"/>
              </a:rPr>
              <a:t>平成</a:t>
            </a:r>
            <a:r>
              <a:rPr lang="en-US" altLang="ja-JP" sz="1200" b="1" dirty="0">
                <a:latin typeface="Meiryo UI" pitchFamily="50" charset="-128"/>
                <a:ea typeface="Meiryo UI" pitchFamily="50" charset="-128"/>
                <a:cs typeface="Meiryo UI" pitchFamily="50" charset="-128"/>
              </a:rPr>
              <a:t>4</a:t>
            </a:r>
            <a:r>
              <a:rPr lang="ja-JP" altLang="en-US" sz="1200" b="1" dirty="0" smtClean="0">
                <a:latin typeface="Meiryo UI" pitchFamily="50" charset="-128"/>
                <a:ea typeface="Meiryo UI" pitchFamily="50" charset="-128"/>
                <a:cs typeface="Meiryo UI" pitchFamily="50" charset="-128"/>
              </a:rPr>
              <a:t>年</a:t>
            </a:r>
            <a:r>
              <a:rPr lang="en-US" altLang="ja-JP" sz="1200" b="1" dirty="0">
                <a:latin typeface="Meiryo UI" pitchFamily="50" charset="-128"/>
                <a:ea typeface="Meiryo UI" pitchFamily="50" charset="-128"/>
                <a:cs typeface="Meiryo UI" pitchFamily="50" charset="-128"/>
              </a:rPr>
              <a:t>12</a:t>
            </a:r>
            <a:r>
              <a:rPr lang="ja-JP" altLang="en-US" sz="1200" b="1" dirty="0" smtClean="0">
                <a:latin typeface="Meiryo UI" pitchFamily="50" charset="-128"/>
                <a:ea typeface="Meiryo UI" pitchFamily="50" charset="-128"/>
                <a:cs typeface="Meiryo UI" pitchFamily="50" charset="-128"/>
              </a:rPr>
              <a:t>月</a:t>
            </a:r>
            <a:endParaRPr kumimoji="1" lang="ja-JP" altLang="en-US" sz="1200" b="1" dirty="0">
              <a:latin typeface="Meiryo UI" pitchFamily="50" charset="-128"/>
              <a:ea typeface="Meiryo UI" pitchFamily="50" charset="-128"/>
              <a:cs typeface="Meiryo UI" pitchFamily="50" charset="-128"/>
            </a:endParaRPr>
          </a:p>
        </p:txBody>
      </p:sp>
      <p:sp useBgFill="1">
        <p:nvSpPr>
          <p:cNvPr id="70" name="テキスト ボックス 69"/>
          <p:cNvSpPr txBox="1"/>
          <p:nvPr/>
        </p:nvSpPr>
        <p:spPr>
          <a:xfrm>
            <a:off x="-108520" y="4941192"/>
            <a:ext cx="2412000" cy="216000"/>
          </a:xfrm>
          <a:prstGeom prst="rect">
            <a:avLst/>
          </a:prstGeom>
          <a:ln w="9525">
            <a:solidFill>
              <a:schemeClr val="bg1"/>
            </a:solidFill>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r>
              <a:rPr lang="ja-JP" altLang="en-US" sz="1200" b="1" dirty="0" smtClean="0">
                <a:latin typeface="Meiryo UI" pitchFamily="50" charset="-128"/>
                <a:ea typeface="Meiryo UI" pitchFamily="50" charset="-128"/>
                <a:cs typeface="Meiryo UI" pitchFamily="50" charset="-128"/>
              </a:rPr>
              <a:t>平成</a:t>
            </a:r>
            <a:r>
              <a:rPr lang="en-US" altLang="ja-JP" sz="1200" b="1" dirty="0" smtClean="0">
                <a:latin typeface="Meiryo UI" pitchFamily="50" charset="-128"/>
                <a:ea typeface="Meiryo UI" pitchFamily="50" charset="-128"/>
                <a:cs typeface="Meiryo UI" pitchFamily="50" charset="-128"/>
              </a:rPr>
              <a:t>5</a:t>
            </a:r>
            <a:r>
              <a:rPr lang="ja-JP" altLang="en-US" sz="1200" b="1" dirty="0" smtClean="0">
                <a:latin typeface="Meiryo UI" pitchFamily="50" charset="-128"/>
                <a:ea typeface="Meiryo UI" pitchFamily="50" charset="-128"/>
                <a:cs typeface="Meiryo UI" pitchFamily="50" charset="-128"/>
              </a:rPr>
              <a:t>年</a:t>
            </a:r>
            <a:r>
              <a:rPr lang="en-US" altLang="ja-JP" sz="1200" b="1" dirty="0">
                <a:latin typeface="Meiryo UI" pitchFamily="50" charset="-128"/>
                <a:ea typeface="Meiryo UI" pitchFamily="50" charset="-128"/>
                <a:cs typeface="Meiryo UI" pitchFamily="50" charset="-128"/>
              </a:rPr>
              <a:t>4</a:t>
            </a:r>
            <a:r>
              <a:rPr lang="ja-JP" altLang="en-US" sz="1200" b="1" dirty="0" smtClean="0">
                <a:latin typeface="Meiryo UI" pitchFamily="50" charset="-128"/>
                <a:ea typeface="Meiryo UI" pitchFamily="50" charset="-128"/>
                <a:cs typeface="Meiryo UI" pitchFamily="50" charset="-128"/>
              </a:rPr>
              <a:t>月～平成</a:t>
            </a:r>
            <a:r>
              <a:rPr lang="en-US" altLang="ja-JP" sz="1200" b="1" dirty="0" smtClean="0">
                <a:latin typeface="Meiryo UI" pitchFamily="50" charset="-128"/>
                <a:ea typeface="Meiryo UI" pitchFamily="50" charset="-128"/>
                <a:cs typeface="Meiryo UI" pitchFamily="50" charset="-128"/>
              </a:rPr>
              <a:t>7</a:t>
            </a:r>
            <a:r>
              <a:rPr lang="ja-JP" altLang="en-US" sz="1200" b="1" dirty="0" smtClean="0">
                <a:latin typeface="Meiryo UI" pitchFamily="50" charset="-128"/>
                <a:ea typeface="Meiryo UI" pitchFamily="50" charset="-128"/>
                <a:cs typeface="Meiryo UI" pitchFamily="50" charset="-128"/>
              </a:rPr>
              <a:t>年</a:t>
            </a:r>
            <a:r>
              <a:rPr lang="en-US" altLang="ja-JP" sz="1200" b="1" dirty="0" smtClean="0">
                <a:latin typeface="Meiryo UI" pitchFamily="50" charset="-128"/>
                <a:ea typeface="Meiryo UI" pitchFamily="50" charset="-128"/>
                <a:cs typeface="Meiryo UI" pitchFamily="50" charset="-128"/>
              </a:rPr>
              <a:t>12</a:t>
            </a:r>
            <a:r>
              <a:rPr lang="ja-JP" altLang="en-US" sz="1200" b="1" dirty="0" smtClean="0">
                <a:latin typeface="Meiryo UI" pitchFamily="50" charset="-128"/>
                <a:ea typeface="Meiryo UI" pitchFamily="50" charset="-128"/>
                <a:cs typeface="Meiryo UI" pitchFamily="50" charset="-128"/>
              </a:rPr>
              <a:t>月</a:t>
            </a:r>
            <a:endParaRPr kumimoji="1" lang="ja-JP" altLang="en-US" sz="1200" b="1" dirty="0">
              <a:latin typeface="Meiryo UI" pitchFamily="50" charset="-128"/>
              <a:ea typeface="Meiryo UI" pitchFamily="50" charset="-128"/>
              <a:cs typeface="Meiryo UI" pitchFamily="50" charset="-128"/>
            </a:endParaRPr>
          </a:p>
        </p:txBody>
      </p:sp>
      <p:sp useBgFill="1">
        <p:nvSpPr>
          <p:cNvPr id="71" name="テキスト ボックス 70"/>
          <p:cNvSpPr txBox="1"/>
          <p:nvPr/>
        </p:nvSpPr>
        <p:spPr>
          <a:xfrm>
            <a:off x="-108520" y="5805288"/>
            <a:ext cx="1296000" cy="216000"/>
          </a:xfrm>
          <a:prstGeom prst="rect">
            <a:avLst/>
          </a:prstGeom>
          <a:ln w="9525">
            <a:solidFill>
              <a:schemeClr val="bg1"/>
            </a:solidFill>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r>
              <a:rPr lang="ja-JP" altLang="en-US" sz="1200" b="1" dirty="0" smtClean="0">
                <a:latin typeface="Meiryo UI" pitchFamily="50" charset="-128"/>
                <a:ea typeface="Meiryo UI" pitchFamily="50" charset="-128"/>
                <a:cs typeface="Meiryo UI" pitchFamily="50" charset="-128"/>
              </a:rPr>
              <a:t>平成</a:t>
            </a:r>
            <a:r>
              <a:rPr lang="en-US" altLang="ja-JP" sz="1200" b="1" dirty="0">
                <a:latin typeface="Meiryo UI" pitchFamily="50" charset="-128"/>
                <a:ea typeface="Meiryo UI" pitchFamily="50" charset="-128"/>
                <a:cs typeface="Meiryo UI" pitchFamily="50" charset="-128"/>
              </a:rPr>
              <a:t>8</a:t>
            </a:r>
            <a:r>
              <a:rPr lang="ja-JP" altLang="en-US" sz="1200" b="1" dirty="0" smtClean="0">
                <a:latin typeface="Meiryo UI" pitchFamily="50" charset="-128"/>
                <a:ea typeface="Meiryo UI" pitchFamily="50" charset="-128"/>
                <a:cs typeface="Meiryo UI" pitchFamily="50" charset="-128"/>
              </a:rPr>
              <a:t>年</a:t>
            </a:r>
            <a:r>
              <a:rPr lang="en-US" altLang="ja-JP" sz="1200" b="1" dirty="0">
                <a:latin typeface="Meiryo UI" pitchFamily="50" charset="-128"/>
                <a:ea typeface="Meiryo UI" pitchFamily="50" charset="-128"/>
                <a:cs typeface="Meiryo UI" pitchFamily="50" charset="-128"/>
              </a:rPr>
              <a:t>6</a:t>
            </a:r>
            <a:r>
              <a:rPr lang="ja-JP" altLang="en-US" sz="1200" b="1" dirty="0" smtClean="0">
                <a:latin typeface="Meiryo UI" pitchFamily="50" charset="-128"/>
                <a:ea typeface="Meiryo UI" pitchFamily="50" charset="-128"/>
                <a:cs typeface="Meiryo UI" pitchFamily="50" charset="-128"/>
              </a:rPr>
              <a:t>月</a:t>
            </a:r>
            <a:endParaRPr kumimoji="1" lang="ja-JP" altLang="en-US" sz="1200" b="1" dirty="0">
              <a:latin typeface="Meiryo UI" pitchFamily="50" charset="-128"/>
              <a:ea typeface="Meiryo UI" pitchFamily="50" charset="-128"/>
              <a:cs typeface="Meiryo UI" pitchFamily="50" charset="-128"/>
            </a:endParaRPr>
          </a:p>
        </p:txBody>
      </p:sp>
      <p:sp useBgFill="1">
        <p:nvSpPr>
          <p:cNvPr id="72" name="テキスト ボックス 71"/>
          <p:cNvSpPr txBox="1"/>
          <p:nvPr/>
        </p:nvSpPr>
        <p:spPr>
          <a:xfrm>
            <a:off x="4355976" y="620688"/>
            <a:ext cx="1296000" cy="216000"/>
          </a:xfrm>
          <a:prstGeom prst="rect">
            <a:avLst/>
          </a:prstGeom>
          <a:ln w="9525">
            <a:solidFill>
              <a:schemeClr val="bg1"/>
            </a:solidFill>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r>
              <a:rPr lang="ja-JP" altLang="en-US" sz="1200" b="1" dirty="0" smtClean="0">
                <a:latin typeface="Meiryo UI" pitchFamily="50" charset="-128"/>
                <a:ea typeface="Meiryo UI" pitchFamily="50" charset="-128"/>
                <a:cs typeface="Meiryo UI" pitchFamily="50" charset="-128"/>
              </a:rPr>
              <a:t>平成</a:t>
            </a:r>
            <a:r>
              <a:rPr lang="en-US" altLang="ja-JP" sz="1200" b="1" dirty="0" smtClean="0">
                <a:latin typeface="Meiryo UI" pitchFamily="50" charset="-128"/>
                <a:ea typeface="Meiryo UI" pitchFamily="50" charset="-128"/>
                <a:cs typeface="Meiryo UI" pitchFamily="50" charset="-128"/>
              </a:rPr>
              <a:t>10</a:t>
            </a:r>
            <a:r>
              <a:rPr lang="ja-JP" altLang="en-US" sz="1200" b="1" dirty="0" smtClean="0">
                <a:latin typeface="Meiryo UI" pitchFamily="50" charset="-128"/>
                <a:ea typeface="Meiryo UI" pitchFamily="50" charset="-128"/>
                <a:cs typeface="Meiryo UI" pitchFamily="50" charset="-128"/>
              </a:rPr>
              <a:t>年</a:t>
            </a:r>
            <a:r>
              <a:rPr lang="en-US" altLang="ja-JP" sz="1200" b="1" dirty="0" smtClean="0">
                <a:latin typeface="Meiryo UI" pitchFamily="50" charset="-128"/>
                <a:ea typeface="Meiryo UI" pitchFamily="50" charset="-128"/>
                <a:cs typeface="Meiryo UI" pitchFamily="50" charset="-128"/>
              </a:rPr>
              <a:t>3</a:t>
            </a:r>
            <a:r>
              <a:rPr lang="ja-JP" altLang="en-US" sz="1200" b="1" dirty="0" smtClean="0">
                <a:latin typeface="Meiryo UI" pitchFamily="50" charset="-128"/>
                <a:ea typeface="Meiryo UI" pitchFamily="50" charset="-128"/>
                <a:cs typeface="Meiryo UI" pitchFamily="50" charset="-128"/>
              </a:rPr>
              <a:t>月</a:t>
            </a:r>
            <a:endParaRPr kumimoji="1" lang="ja-JP" altLang="en-US" sz="1200" b="1" dirty="0">
              <a:latin typeface="Meiryo UI" pitchFamily="50" charset="-128"/>
              <a:ea typeface="Meiryo UI" pitchFamily="50" charset="-128"/>
              <a:cs typeface="Meiryo UI" pitchFamily="50" charset="-128"/>
            </a:endParaRPr>
          </a:p>
        </p:txBody>
      </p:sp>
      <p:sp useBgFill="1">
        <p:nvSpPr>
          <p:cNvPr id="73" name="テキスト ボックス 72"/>
          <p:cNvSpPr txBox="1"/>
          <p:nvPr/>
        </p:nvSpPr>
        <p:spPr>
          <a:xfrm>
            <a:off x="4355976" y="1484784"/>
            <a:ext cx="2520000" cy="216000"/>
          </a:xfrm>
          <a:prstGeom prst="rect">
            <a:avLst/>
          </a:prstGeom>
          <a:ln w="9525">
            <a:solidFill>
              <a:schemeClr val="bg1"/>
            </a:solidFill>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r>
              <a:rPr lang="ja-JP" altLang="en-US" sz="1200" b="1" dirty="0" smtClean="0">
                <a:latin typeface="Meiryo UI" pitchFamily="50" charset="-128"/>
                <a:ea typeface="Meiryo UI" pitchFamily="50" charset="-128"/>
                <a:cs typeface="Meiryo UI" pitchFamily="50" charset="-128"/>
              </a:rPr>
              <a:t>平成</a:t>
            </a:r>
            <a:r>
              <a:rPr lang="en-US" altLang="ja-JP" sz="1200" b="1" dirty="0" smtClean="0">
                <a:latin typeface="Meiryo UI" pitchFamily="50" charset="-128"/>
                <a:ea typeface="Meiryo UI" pitchFamily="50" charset="-128"/>
                <a:cs typeface="Meiryo UI" pitchFamily="50" charset="-128"/>
              </a:rPr>
              <a:t>10</a:t>
            </a:r>
            <a:r>
              <a:rPr lang="ja-JP" altLang="en-US" sz="1200" b="1" dirty="0" smtClean="0">
                <a:latin typeface="Meiryo UI" pitchFamily="50" charset="-128"/>
                <a:ea typeface="Meiryo UI" pitchFamily="50" charset="-128"/>
                <a:cs typeface="Meiryo UI" pitchFamily="50" charset="-128"/>
              </a:rPr>
              <a:t>年</a:t>
            </a:r>
            <a:r>
              <a:rPr lang="en-US" altLang="ja-JP" sz="1200" b="1" dirty="0" smtClean="0">
                <a:latin typeface="Meiryo UI" pitchFamily="50" charset="-128"/>
                <a:ea typeface="Meiryo UI" pitchFamily="50" charset="-128"/>
                <a:cs typeface="Meiryo UI" pitchFamily="50" charset="-128"/>
              </a:rPr>
              <a:t>6</a:t>
            </a:r>
            <a:r>
              <a:rPr lang="ja-JP" altLang="en-US" sz="1200" b="1" dirty="0" smtClean="0">
                <a:latin typeface="Meiryo UI" pitchFamily="50" charset="-128"/>
                <a:ea typeface="Meiryo UI" pitchFamily="50" charset="-128"/>
                <a:cs typeface="Meiryo UI" pitchFamily="50" charset="-128"/>
              </a:rPr>
              <a:t>月～平成</a:t>
            </a:r>
            <a:r>
              <a:rPr lang="en-US" altLang="ja-JP" sz="1200" b="1" dirty="0" smtClean="0">
                <a:latin typeface="Meiryo UI" pitchFamily="50" charset="-128"/>
                <a:ea typeface="Meiryo UI" pitchFamily="50" charset="-128"/>
                <a:cs typeface="Meiryo UI" pitchFamily="50" charset="-128"/>
              </a:rPr>
              <a:t>11</a:t>
            </a:r>
            <a:r>
              <a:rPr lang="ja-JP" altLang="en-US" sz="1200" b="1" dirty="0" smtClean="0">
                <a:latin typeface="Meiryo UI" pitchFamily="50" charset="-128"/>
                <a:ea typeface="Meiryo UI" pitchFamily="50" charset="-128"/>
                <a:cs typeface="Meiryo UI" pitchFamily="50" charset="-128"/>
              </a:rPr>
              <a:t>年</a:t>
            </a:r>
            <a:r>
              <a:rPr lang="en-US" altLang="ja-JP" sz="1200" b="1" dirty="0" smtClean="0">
                <a:latin typeface="Meiryo UI" pitchFamily="50" charset="-128"/>
                <a:ea typeface="Meiryo UI" pitchFamily="50" charset="-128"/>
                <a:cs typeface="Meiryo UI" pitchFamily="50" charset="-128"/>
              </a:rPr>
              <a:t>12</a:t>
            </a:r>
            <a:r>
              <a:rPr lang="ja-JP" altLang="en-US" sz="1200" b="1" dirty="0" smtClean="0">
                <a:latin typeface="Meiryo UI" pitchFamily="50" charset="-128"/>
                <a:ea typeface="Meiryo UI" pitchFamily="50" charset="-128"/>
                <a:cs typeface="Meiryo UI" pitchFamily="50" charset="-128"/>
              </a:rPr>
              <a:t>月</a:t>
            </a:r>
            <a:endParaRPr kumimoji="1" lang="ja-JP" altLang="en-US" sz="1200" b="1" dirty="0">
              <a:latin typeface="Meiryo UI" pitchFamily="50" charset="-128"/>
              <a:ea typeface="Meiryo UI" pitchFamily="50" charset="-128"/>
              <a:cs typeface="Meiryo UI" pitchFamily="50" charset="-128"/>
            </a:endParaRPr>
          </a:p>
        </p:txBody>
      </p:sp>
      <p:sp useBgFill="1">
        <p:nvSpPr>
          <p:cNvPr id="74" name="テキスト ボックス 73"/>
          <p:cNvSpPr txBox="1"/>
          <p:nvPr/>
        </p:nvSpPr>
        <p:spPr>
          <a:xfrm>
            <a:off x="4355976" y="3645048"/>
            <a:ext cx="2772000" cy="216000"/>
          </a:xfrm>
          <a:prstGeom prst="rect">
            <a:avLst/>
          </a:prstGeom>
          <a:ln w="9525">
            <a:solidFill>
              <a:schemeClr val="bg1"/>
            </a:solidFill>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r>
              <a:rPr lang="ja-JP" altLang="en-US" sz="1200" b="1" dirty="0" smtClean="0">
                <a:latin typeface="Meiryo UI" pitchFamily="50" charset="-128"/>
                <a:ea typeface="Meiryo UI" pitchFamily="50" charset="-128"/>
                <a:cs typeface="Meiryo UI" pitchFamily="50" charset="-128"/>
              </a:rPr>
              <a:t>平成</a:t>
            </a:r>
            <a:r>
              <a:rPr lang="en-US" altLang="ja-JP" sz="1200" b="1" dirty="0" smtClean="0">
                <a:latin typeface="Meiryo UI" pitchFamily="50" charset="-128"/>
                <a:ea typeface="Meiryo UI" pitchFamily="50" charset="-128"/>
                <a:cs typeface="Meiryo UI" pitchFamily="50" charset="-128"/>
              </a:rPr>
              <a:t>12</a:t>
            </a:r>
            <a:r>
              <a:rPr lang="ja-JP" altLang="en-US" sz="1200" b="1" dirty="0" smtClean="0">
                <a:latin typeface="Meiryo UI" pitchFamily="50" charset="-128"/>
                <a:ea typeface="Meiryo UI" pitchFamily="50" charset="-128"/>
                <a:cs typeface="Meiryo UI" pitchFamily="50" charset="-128"/>
              </a:rPr>
              <a:t>年</a:t>
            </a:r>
            <a:r>
              <a:rPr lang="en-US" altLang="ja-JP" sz="1200" b="1" dirty="0" smtClean="0">
                <a:latin typeface="Meiryo UI" pitchFamily="50" charset="-128"/>
                <a:ea typeface="Meiryo UI" pitchFamily="50" charset="-128"/>
                <a:cs typeface="Meiryo UI" pitchFamily="50" charset="-128"/>
              </a:rPr>
              <a:t>5</a:t>
            </a:r>
            <a:r>
              <a:rPr lang="ja-JP" altLang="en-US" sz="1200" b="1" dirty="0" smtClean="0">
                <a:latin typeface="Meiryo UI" pitchFamily="50" charset="-128"/>
                <a:ea typeface="Meiryo UI" pitchFamily="50" charset="-128"/>
                <a:cs typeface="Meiryo UI" pitchFamily="50" charset="-128"/>
              </a:rPr>
              <a:t>月</a:t>
            </a:r>
            <a:r>
              <a:rPr lang="en-US" altLang="ja-JP" sz="1200" b="1" dirty="0" smtClean="0">
                <a:latin typeface="Meiryo UI" pitchFamily="50" charset="-128"/>
                <a:ea typeface="Meiryo UI" pitchFamily="50" charset="-128"/>
                <a:cs typeface="Meiryo UI" pitchFamily="50" charset="-128"/>
              </a:rPr>
              <a:t>【</a:t>
            </a:r>
            <a:r>
              <a:rPr lang="ja-JP" altLang="en-US" sz="1200" b="1" dirty="0" smtClean="0">
                <a:latin typeface="Meiryo UI" pitchFamily="50" charset="-128"/>
                <a:ea typeface="Meiryo UI" pitchFamily="50" charset="-128"/>
                <a:cs typeface="Meiryo UI" pitchFamily="50" charset="-128"/>
              </a:rPr>
              <a:t>衆</a:t>
            </a:r>
            <a:r>
              <a:rPr lang="en-US" altLang="ja-JP" sz="1200" b="1" dirty="0" smtClean="0">
                <a:latin typeface="Meiryo UI" pitchFamily="50" charset="-128"/>
                <a:ea typeface="Meiryo UI" pitchFamily="50" charset="-128"/>
                <a:cs typeface="Meiryo UI" pitchFamily="50" charset="-128"/>
              </a:rPr>
              <a:t>】</a:t>
            </a:r>
            <a:r>
              <a:rPr lang="ja-JP" altLang="en-US" sz="1200" b="1" dirty="0" smtClean="0">
                <a:latin typeface="Meiryo UI" pitchFamily="50" charset="-128"/>
                <a:ea typeface="Meiryo UI" pitchFamily="50" charset="-128"/>
                <a:cs typeface="Meiryo UI" pitchFamily="50" charset="-128"/>
              </a:rPr>
              <a:t>・平成</a:t>
            </a:r>
            <a:r>
              <a:rPr lang="en-US" altLang="ja-JP" sz="1200" b="1" dirty="0" smtClean="0">
                <a:latin typeface="Meiryo UI" pitchFamily="50" charset="-128"/>
                <a:ea typeface="Meiryo UI" pitchFamily="50" charset="-128"/>
                <a:cs typeface="Meiryo UI" pitchFamily="50" charset="-128"/>
              </a:rPr>
              <a:t>14</a:t>
            </a:r>
            <a:r>
              <a:rPr lang="ja-JP" altLang="en-US" sz="1200" b="1" dirty="0" smtClean="0">
                <a:latin typeface="Meiryo UI" pitchFamily="50" charset="-128"/>
                <a:ea typeface="Meiryo UI" pitchFamily="50" charset="-128"/>
                <a:cs typeface="Meiryo UI" pitchFamily="50" charset="-128"/>
              </a:rPr>
              <a:t>年</a:t>
            </a:r>
            <a:r>
              <a:rPr lang="en-US" altLang="ja-JP" sz="1200" b="1" dirty="0" smtClean="0">
                <a:latin typeface="Meiryo UI" pitchFamily="50" charset="-128"/>
                <a:ea typeface="Meiryo UI" pitchFamily="50" charset="-128"/>
                <a:cs typeface="Meiryo UI" pitchFamily="50" charset="-128"/>
              </a:rPr>
              <a:t>7</a:t>
            </a:r>
            <a:r>
              <a:rPr lang="ja-JP" altLang="en-US" sz="1200" b="1" dirty="0" smtClean="0">
                <a:latin typeface="Meiryo UI" pitchFamily="50" charset="-128"/>
                <a:ea typeface="Meiryo UI" pitchFamily="50" charset="-128"/>
                <a:cs typeface="Meiryo UI" pitchFamily="50" charset="-128"/>
              </a:rPr>
              <a:t>月</a:t>
            </a:r>
            <a:r>
              <a:rPr lang="en-US" altLang="ja-JP" sz="1200" b="1" dirty="0" smtClean="0">
                <a:latin typeface="Meiryo UI" pitchFamily="50" charset="-128"/>
                <a:ea typeface="Meiryo UI" pitchFamily="50" charset="-128"/>
                <a:cs typeface="Meiryo UI" pitchFamily="50" charset="-128"/>
              </a:rPr>
              <a:t>【</a:t>
            </a:r>
            <a:r>
              <a:rPr lang="ja-JP" altLang="en-US" sz="1200" b="1" dirty="0" smtClean="0">
                <a:latin typeface="Meiryo UI" pitchFamily="50" charset="-128"/>
                <a:ea typeface="Meiryo UI" pitchFamily="50" charset="-128"/>
                <a:cs typeface="Meiryo UI" pitchFamily="50" charset="-128"/>
              </a:rPr>
              <a:t>参</a:t>
            </a:r>
            <a:r>
              <a:rPr lang="en-US" altLang="ja-JP" sz="1200" b="1" dirty="0" smtClean="0">
                <a:latin typeface="Meiryo UI" pitchFamily="50" charset="-128"/>
                <a:ea typeface="Meiryo UI" pitchFamily="50" charset="-128"/>
                <a:cs typeface="Meiryo UI" pitchFamily="50" charset="-128"/>
              </a:rPr>
              <a:t>】</a:t>
            </a:r>
            <a:endParaRPr kumimoji="1" lang="ja-JP" altLang="en-US" sz="1200" b="1" dirty="0">
              <a:latin typeface="Meiryo UI" pitchFamily="50" charset="-128"/>
              <a:ea typeface="Meiryo UI" pitchFamily="50" charset="-128"/>
              <a:cs typeface="Meiryo UI" pitchFamily="50" charset="-128"/>
            </a:endParaRPr>
          </a:p>
        </p:txBody>
      </p:sp>
      <p:sp useBgFill="1">
        <p:nvSpPr>
          <p:cNvPr id="75" name="テキスト ボックス 74"/>
          <p:cNvSpPr txBox="1"/>
          <p:nvPr/>
        </p:nvSpPr>
        <p:spPr>
          <a:xfrm>
            <a:off x="4355976" y="4437112"/>
            <a:ext cx="2772000" cy="216000"/>
          </a:xfrm>
          <a:prstGeom prst="rect">
            <a:avLst/>
          </a:prstGeom>
          <a:ln w="9525">
            <a:solidFill>
              <a:schemeClr val="bg1"/>
            </a:solidFill>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r>
              <a:rPr lang="ja-JP" altLang="en-US" sz="1200" b="1" dirty="0" smtClean="0">
                <a:latin typeface="Meiryo UI" pitchFamily="50" charset="-128"/>
                <a:ea typeface="Meiryo UI" pitchFamily="50" charset="-128"/>
                <a:cs typeface="Meiryo UI" pitchFamily="50" charset="-128"/>
              </a:rPr>
              <a:t>平成</a:t>
            </a:r>
            <a:r>
              <a:rPr lang="en-US" altLang="ja-JP" sz="1200" b="1" dirty="0" smtClean="0">
                <a:latin typeface="Meiryo UI" pitchFamily="50" charset="-128"/>
                <a:ea typeface="Meiryo UI" pitchFamily="50" charset="-128"/>
                <a:cs typeface="Meiryo UI" pitchFamily="50" charset="-128"/>
              </a:rPr>
              <a:t>15</a:t>
            </a:r>
            <a:r>
              <a:rPr lang="ja-JP" altLang="en-US" sz="1200" b="1" dirty="0" smtClean="0">
                <a:latin typeface="Meiryo UI" pitchFamily="50" charset="-128"/>
                <a:ea typeface="Meiryo UI" pitchFamily="50" charset="-128"/>
                <a:cs typeface="Meiryo UI" pitchFamily="50" charset="-128"/>
              </a:rPr>
              <a:t>年</a:t>
            </a:r>
            <a:r>
              <a:rPr lang="en-US" altLang="ja-JP" sz="1200" b="1" dirty="0" smtClean="0">
                <a:latin typeface="Meiryo UI" pitchFamily="50" charset="-128"/>
                <a:ea typeface="Meiryo UI" pitchFamily="50" charset="-128"/>
                <a:cs typeface="Meiryo UI" pitchFamily="50" charset="-128"/>
              </a:rPr>
              <a:t>6</a:t>
            </a:r>
            <a:r>
              <a:rPr lang="ja-JP" altLang="en-US" sz="1200" b="1" dirty="0" smtClean="0">
                <a:latin typeface="Meiryo UI" pitchFamily="50" charset="-128"/>
                <a:ea typeface="Meiryo UI" pitchFamily="50" charset="-128"/>
                <a:cs typeface="Meiryo UI" pitchFamily="50" charset="-128"/>
              </a:rPr>
              <a:t>月</a:t>
            </a:r>
            <a:endParaRPr kumimoji="1" lang="ja-JP" altLang="en-US" sz="1200" b="1" dirty="0">
              <a:latin typeface="Meiryo UI" pitchFamily="50" charset="-128"/>
              <a:ea typeface="Meiryo UI" pitchFamily="50" charset="-128"/>
              <a:cs typeface="Meiryo UI" pitchFamily="50" charset="-128"/>
            </a:endParaRPr>
          </a:p>
        </p:txBody>
      </p:sp>
      <p:sp>
        <p:nvSpPr>
          <p:cNvPr id="76" name="スライド番号プレースホルダー 2"/>
          <p:cNvSpPr txBox="1">
            <a:spLocks/>
          </p:cNvSpPr>
          <p:nvPr/>
        </p:nvSpPr>
        <p:spPr bwMode="auto">
          <a:xfrm>
            <a:off x="8777288" y="6633724"/>
            <a:ext cx="360362" cy="252412"/>
          </a:xfrm>
          <a:prstGeom prst="rect">
            <a:avLst/>
          </a:prstGeom>
          <a:ln>
            <a:miter lim="800000"/>
            <a:headEnd/>
            <a:tailEnd/>
          </a:ln>
        </p:spPr>
        <p:txBody>
          <a:bodyPr vert="horz" wrap="square" lIns="91440" tIns="45720" rIns="91440" bIns="45720" numCol="1" rtlCol="0" anchor="ctr" anchorCtr="0" compatLnSpc="1">
            <a:prstTxWarp prst="textNoShape">
              <a:avLst/>
            </a:prstTxWarp>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defRPr/>
            </a:pPr>
            <a:fld id="{89D431EB-B517-420B-942D-5A5711DC131B}" type="slidenum">
              <a:rPr lang="ja-JP" altLang="en-US" smtClean="0">
                <a:solidFill>
                  <a:srgbClr val="898989"/>
                </a:solidFill>
              </a:rPr>
              <a:pPr fontAlgn="base">
                <a:spcBef>
                  <a:spcPct val="0"/>
                </a:spcBef>
                <a:spcAft>
                  <a:spcPct val="0"/>
                </a:spcAft>
                <a:defRPr/>
              </a:pPr>
              <a:t>54</a:t>
            </a:fld>
            <a:endParaRPr lang="en-US" altLang="ja-JP">
              <a:solidFill>
                <a:srgbClr val="898989"/>
              </a:solidFill>
            </a:endParaRPr>
          </a:p>
        </p:txBody>
      </p:sp>
    </p:spTree>
    <p:extLst>
      <p:ext uri="{BB962C8B-B14F-4D97-AF65-F5344CB8AC3E}">
        <p14:creationId xmlns:p14="http://schemas.microsoft.com/office/powerpoint/2010/main" val="5307067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b="1" kern="0" dirty="0" smtClean="0">
                <a:solidFill>
                  <a:srgbClr val="000000"/>
                </a:solidFill>
                <a:latin typeface="ＭＳ Ｐゴシック" pitchFamily="50" charset="-128"/>
                <a:ea typeface="Meiryo UI" pitchFamily="50" charset="-128"/>
                <a:cs typeface="Meiryo UI" pitchFamily="50" charset="-128"/>
              </a:rPr>
              <a:t>国等の動き／首都機能移転　　</a:t>
            </a:r>
            <a:r>
              <a:rPr kumimoji="0" lang="ja-JP" altLang="en-US" kern="0" dirty="0" smtClean="0">
                <a:solidFill>
                  <a:srgbClr val="000000"/>
                </a:solidFill>
                <a:latin typeface="ＭＳ Ｐゴシック" pitchFamily="50" charset="-128"/>
                <a:ea typeface="Meiryo UI" pitchFamily="50" charset="-128"/>
                <a:cs typeface="Meiryo UI" pitchFamily="50" charset="-128"/>
              </a:rPr>
              <a:t>＜国での議論（新首都にあるべき機能）＞</a:t>
            </a:r>
            <a:endParaRPr kumimoji="0" lang="ja-JP" altLang="en-US" kern="0" dirty="0">
              <a:solidFill>
                <a:srgbClr val="000000"/>
              </a:solidFill>
              <a:latin typeface="ＭＳ Ｐゴシック" pitchFamily="50" charset="-128"/>
              <a:ea typeface="Meiryo UI" pitchFamily="50" charset="-128"/>
              <a:cs typeface="Meiryo UI" pitchFamily="50" charset="-128"/>
            </a:endParaRPr>
          </a:p>
        </p:txBody>
      </p:sp>
      <p:sp>
        <p:nvSpPr>
          <p:cNvPr id="5" name="スライド番号プレースホルダー 2"/>
          <p:cNvSpPr>
            <a:spLocks noGrp="1"/>
          </p:cNvSpPr>
          <p:nvPr>
            <p:ph type="sldNum" sz="quarter" idx="12"/>
          </p:nvPr>
        </p:nvSpPr>
        <p:spPr bwMode="auto">
          <a:xfrm>
            <a:off x="8777288"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55</a:t>
            </a:fld>
            <a:endParaRPr lang="en-US" altLang="ja-JP">
              <a:solidFill>
                <a:srgbClr val="898989"/>
              </a:solidFill>
            </a:endParaRPr>
          </a:p>
        </p:txBody>
      </p:sp>
      <p:graphicFrame>
        <p:nvGraphicFramePr>
          <p:cNvPr id="2" name="表 1"/>
          <p:cNvGraphicFramePr>
            <a:graphicFrameLocks noGrp="1"/>
          </p:cNvGraphicFramePr>
          <p:nvPr>
            <p:extLst>
              <p:ext uri="{D42A27DB-BD31-4B8C-83A1-F6EECF244321}">
                <p14:modId xmlns:p14="http://schemas.microsoft.com/office/powerpoint/2010/main" val="474711366"/>
              </p:ext>
            </p:extLst>
          </p:nvPr>
        </p:nvGraphicFramePr>
        <p:xfrm>
          <a:off x="902003" y="797064"/>
          <a:ext cx="8032769" cy="5872296"/>
        </p:xfrm>
        <a:graphic>
          <a:graphicData uri="http://schemas.openxmlformats.org/drawingml/2006/table">
            <a:tbl>
              <a:tblPr firstRow="1" bandRow="1">
                <a:tableStyleId>{5940675A-B579-460E-94D1-54222C63F5DA}</a:tableStyleId>
              </a:tblPr>
              <a:tblGrid>
                <a:gridCol w="1843405"/>
                <a:gridCol w="6189364"/>
              </a:tblGrid>
              <a:tr h="370840">
                <a:tc>
                  <a:txBody>
                    <a:bodyPr/>
                    <a:lstStyle/>
                    <a:p>
                      <a:pPr algn="ctr"/>
                      <a:r>
                        <a:rPr kumimoji="1" lang="ja-JP" altLang="en-US" sz="1400" b="1" dirty="0" smtClean="0">
                          <a:solidFill>
                            <a:schemeClr val="bg1"/>
                          </a:solidFill>
                          <a:latin typeface="Meiryo UI" pitchFamily="50" charset="-128"/>
                          <a:ea typeface="Meiryo UI" pitchFamily="50" charset="-128"/>
                          <a:cs typeface="Meiryo UI" pitchFamily="50" charset="-128"/>
                        </a:rPr>
                        <a:t>項　目</a:t>
                      </a:r>
                      <a:endParaRPr kumimoji="1" lang="ja-JP" altLang="en-US" sz="1400" b="1" dirty="0">
                        <a:solidFill>
                          <a:schemeClr val="bg1"/>
                        </a:solidFill>
                        <a:latin typeface="Meiryo UI" pitchFamily="50" charset="-128"/>
                        <a:ea typeface="Meiryo UI" pitchFamily="50" charset="-128"/>
                        <a:cs typeface="Meiryo UI" pitchFamily="50" charset="-128"/>
                      </a:endParaRPr>
                    </a:p>
                  </a:txBody>
                  <a:tcPr>
                    <a:solidFill>
                      <a:schemeClr val="tx1">
                        <a:lumMod val="85000"/>
                        <a:lumOff val="15000"/>
                      </a:schemeClr>
                    </a:solidFill>
                  </a:tcPr>
                </a:tc>
                <a:tc>
                  <a:txBody>
                    <a:bodyPr/>
                    <a:lstStyle/>
                    <a:p>
                      <a:pPr algn="ctr"/>
                      <a:r>
                        <a:rPr kumimoji="1" lang="ja-JP" altLang="en-US" sz="1400" b="1" dirty="0" smtClean="0">
                          <a:solidFill>
                            <a:schemeClr val="bg1"/>
                          </a:solidFill>
                          <a:latin typeface="Meiryo UI" pitchFamily="50" charset="-128"/>
                          <a:ea typeface="Meiryo UI" pitchFamily="50" charset="-128"/>
                          <a:cs typeface="Meiryo UI" pitchFamily="50" charset="-128"/>
                        </a:rPr>
                        <a:t>内　　容</a:t>
                      </a:r>
                      <a:endParaRPr kumimoji="1" lang="ja-JP" altLang="en-US" sz="1400" b="1" dirty="0">
                        <a:solidFill>
                          <a:schemeClr val="bg1"/>
                        </a:solidFill>
                        <a:latin typeface="Meiryo UI" pitchFamily="50" charset="-128"/>
                        <a:ea typeface="Meiryo UI" pitchFamily="50" charset="-128"/>
                        <a:cs typeface="Meiryo UI" pitchFamily="50" charset="-128"/>
                      </a:endParaRPr>
                    </a:p>
                  </a:txBody>
                  <a:tcPr>
                    <a:solidFill>
                      <a:schemeClr val="tx1">
                        <a:lumMod val="85000"/>
                        <a:lumOff val="15000"/>
                      </a:schemeClr>
                    </a:solidFill>
                  </a:tcPr>
                </a:tc>
              </a:tr>
              <a:tr h="370840">
                <a:tc>
                  <a:txBody>
                    <a:bodyPr/>
                    <a:lstStyle/>
                    <a:p>
                      <a:r>
                        <a:rPr kumimoji="1" lang="ja-JP" altLang="en-US" sz="1400" b="1" dirty="0" smtClean="0">
                          <a:latin typeface="Meiryo UI" pitchFamily="50" charset="-128"/>
                          <a:ea typeface="Meiryo UI" pitchFamily="50" charset="-128"/>
                          <a:cs typeface="Meiryo UI" pitchFamily="50" charset="-128"/>
                        </a:rPr>
                        <a:t>①首都機能</a:t>
                      </a:r>
                      <a:endParaRPr kumimoji="1" lang="ja-JP" altLang="en-US" sz="1400" b="1" dirty="0">
                        <a:latin typeface="Meiryo UI" pitchFamily="50" charset="-128"/>
                        <a:ea typeface="Meiryo UI" pitchFamily="50" charset="-128"/>
                        <a:cs typeface="Meiryo UI" pitchFamily="50" charset="-128"/>
                      </a:endParaRPr>
                    </a:p>
                  </a:txBody>
                  <a:tcPr>
                    <a:lnB w="12700" cap="flat" cmpd="sng" algn="ctr">
                      <a:solidFill>
                        <a:schemeClr val="tx1"/>
                      </a:solidFill>
                      <a:prstDash val="dash"/>
                      <a:round/>
                      <a:headEnd type="none" w="med" len="med"/>
                      <a:tailEnd type="none" w="med" len="med"/>
                    </a:lnB>
                  </a:tcPr>
                </a:tc>
                <a:tc>
                  <a:txBody>
                    <a:bodyPr/>
                    <a:lstStyle/>
                    <a:p>
                      <a:r>
                        <a:rPr kumimoji="1" lang="ja-JP" altLang="en-US" sz="1400" dirty="0" smtClean="0">
                          <a:latin typeface="Meiryo UI" pitchFamily="50" charset="-128"/>
                          <a:ea typeface="Meiryo UI" pitchFamily="50" charset="-128"/>
                          <a:cs typeface="Meiryo UI" pitchFamily="50" charset="-128"/>
                        </a:rPr>
                        <a:t>・新首都には、国の立法・行政・司法の三権の中枢機能の立地が必要</a:t>
                      </a:r>
                    </a:p>
                    <a:p>
                      <a:r>
                        <a:rPr kumimoji="1" lang="ja-JP" altLang="en-US" sz="1400" dirty="0" smtClean="0">
                          <a:latin typeface="Meiryo UI" pitchFamily="50" charset="-128"/>
                          <a:ea typeface="Meiryo UI" pitchFamily="50" charset="-128"/>
                          <a:cs typeface="Meiryo UI" pitchFamily="50" charset="-128"/>
                        </a:rPr>
                        <a:t>・対外的にも国家の三権を代表する機能が一箇所にまとまっていることがより重要</a:t>
                      </a:r>
                      <a:endParaRPr kumimoji="1" lang="ja-JP" altLang="en-US" sz="1400" dirty="0">
                        <a:latin typeface="Meiryo UI" pitchFamily="50" charset="-128"/>
                        <a:ea typeface="Meiryo UI" pitchFamily="50" charset="-128"/>
                        <a:cs typeface="Meiryo UI" pitchFamily="50" charset="-128"/>
                      </a:endParaRPr>
                    </a:p>
                  </a:txBody>
                  <a:tcPr>
                    <a:lnB w="12700" cap="flat" cmpd="sng" algn="ctr">
                      <a:solidFill>
                        <a:schemeClr val="tx1"/>
                      </a:solidFill>
                      <a:prstDash val="dash"/>
                      <a:round/>
                      <a:headEnd type="none" w="med" len="med"/>
                      <a:tailEnd type="none" w="med" len="med"/>
                    </a:lnB>
                  </a:tcPr>
                </a:tc>
              </a:tr>
              <a:tr h="370840">
                <a:tc>
                  <a:txBody>
                    <a:bodyPr/>
                    <a:lstStyle/>
                    <a:p>
                      <a:r>
                        <a:rPr kumimoji="1" lang="ja-JP" altLang="en-US" sz="1400" b="1" dirty="0" smtClean="0">
                          <a:latin typeface="Meiryo UI" pitchFamily="50" charset="-128"/>
                          <a:ea typeface="Meiryo UI" pitchFamily="50" charset="-128"/>
                          <a:cs typeface="Meiryo UI" pitchFamily="50" charset="-128"/>
                        </a:rPr>
                        <a:t>②立法機能</a:t>
                      </a:r>
                      <a:endParaRPr kumimoji="1" lang="ja-JP" altLang="en-US" sz="1400" b="1" dirty="0">
                        <a:latin typeface="Meiryo UI" pitchFamily="50" charset="-128"/>
                        <a:ea typeface="Meiryo UI" pitchFamily="50" charset="-128"/>
                        <a:cs typeface="Meiryo UI"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400" dirty="0" smtClean="0">
                          <a:latin typeface="Meiryo UI" pitchFamily="50" charset="-128"/>
                          <a:ea typeface="Meiryo UI" pitchFamily="50" charset="-128"/>
                          <a:cs typeface="Meiryo UI" pitchFamily="50" charset="-128"/>
                        </a:rPr>
                        <a:t>・政党の本部、国会議員のスタッフ等</a:t>
                      </a: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r>
              <a:tr h="370840">
                <a:tc>
                  <a:txBody>
                    <a:bodyPr/>
                    <a:lstStyle/>
                    <a:p>
                      <a:r>
                        <a:rPr kumimoji="1" lang="ja-JP" altLang="en-US" sz="1400" b="1" dirty="0" smtClean="0">
                          <a:latin typeface="Meiryo UI" pitchFamily="50" charset="-128"/>
                          <a:ea typeface="Meiryo UI" pitchFamily="50" charset="-128"/>
                          <a:cs typeface="Meiryo UI" pitchFamily="50" charset="-128"/>
                        </a:rPr>
                        <a:t>③首都機能を支える</a:t>
                      </a:r>
                      <a:endParaRPr kumimoji="1" lang="en-US" altLang="ja-JP" sz="1400" b="1" dirty="0" smtClean="0">
                        <a:latin typeface="Meiryo UI" pitchFamily="50" charset="-128"/>
                        <a:ea typeface="Meiryo UI" pitchFamily="50" charset="-128"/>
                        <a:cs typeface="Meiryo UI" pitchFamily="50" charset="-128"/>
                      </a:endParaRPr>
                    </a:p>
                    <a:p>
                      <a:r>
                        <a:rPr kumimoji="1" lang="ja-JP" altLang="en-US" sz="1400" b="1" dirty="0" smtClean="0">
                          <a:latin typeface="Meiryo UI" pitchFamily="50" charset="-128"/>
                          <a:ea typeface="Meiryo UI" pitchFamily="50" charset="-128"/>
                          <a:cs typeface="Meiryo UI" pitchFamily="50" charset="-128"/>
                        </a:rPr>
                        <a:t>　民間機能</a:t>
                      </a:r>
                      <a:endParaRPr kumimoji="1" lang="ja-JP" altLang="en-US" sz="1400" b="1" dirty="0">
                        <a:latin typeface="Meiryo UI" pitchFamily="50" charset="-128"/>
                        <a:ea typeface="Meiryo UI" pitchFamily="50" charset="-128"/>
                        <a:cs typeface="Meiryo UI"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400" dirty="0" smtClean="0">
                          <a:latin typeface="Meiryo UI" pitchFamily="50" charset="-128"/>
                          <a:ea typeface="Meiryo UI" pitchFamily="50" charset="-128"/>
                          <a:cs typeface="Meiryo UI" pitchFamily="50" charset="-128"/>
                        </a:rPr>
                        <a:t>・マスコミやシンクタンクなど多元的な民間の政策議論に係わる機能</a:t>
                      </a: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r>
              <a:tr h="370840">
                <a:tc>
                  <a:txBody>
                    <a:bodyPr/>
                    <a:lstStyle/>
                    <a:p>
                      <a:r>
                        <a:rPr kumimoji="1" lang="ja-JP" altLang="en-US" sz="1400" b="1" dirty="0" smtClean="0">
                          <a:latin typeface="Meiryo UI" pitchFamily="50" charset="-128"/>
                          <a:ea typeface="Meiryo UI" pitchFamily="50" charset="-128"/>
                          <a:cs typeface="Meiryo UI" pitchFamily="50" charset="-128"/>
                        </a:rPr>
                        <a:t>④連絡調整機能</a:t>
                      </a:r>
                      <a:endParaRPr kumimoji="1" lang="ja-JP" altLang="en-US" sz="1400" b="1" dirty="0">
                        <a:latin typeface="Meiryo UI" pitchFamily="50" charset="-128"/>
                        <a:ea typeface="Meiryo UI" pitchFamily="50" charset="-128"/>
                        <a:cs typeface="Meiryo UI" pitchFamily="50" charset="-128"/>
                      </a:endParaRPr>
                    </a:p>
                  </a:txBody>
                  <a:tcPr>
                    <a:lnT w="12700" cap="flat" cmpd="sng" algn="ctr">
                      <a:solidFill>
                        <a:schemeClr val="tx1"/>
                      </a:solidFill>
                      <a:prstDash val="dash"/>
                      <a:round/>
                      <a:headEnd type="none" w="med" len="med"/>
                      <a:tailEnd type="none" w="med" len="med"/>
                    </a:lnT>
                  </a:tcPr>
                </a:tc>
                <a:tc>
                  <a:txBody>
                    <a:bodyPr/>
                    <a:lstStyle/>
                    <a:p>
                      <a:r>
                        <a:rPr kumimoji="1" lang="ja-JP" altLang="en-US" sz="1400" dirty="0" smtClean="0">
                          <a:latin typeface="Meiryo UI" pitchFamily="50" charset="-128"/>
                          <a:ea typeface="Meiryo UI" pitchFamily="50" charset="-128"/>
                          <a:cs typeface="Meiryo UI" pitchFamily="50" charset="-128"/>
                        </a:rPr>
                        <a:t>・地方公共団体、民間企業等の連絡事務所等は、国と地方、国と民間との関係の変化、政治・行政の情報化やマルチメディアの発達などに伴う　フェイス・ツー・フェイスの接触の必要性の低下により、新首都への立地の必要性が小さくなるよう目指すべき</a:t>
                      </a:r>
                    </a:p>
                  </a:txBody>
                  <a:tcPr>
                    <a:lnT w="12700" cap="flat" cmpd="sng" algn="ctr">
                      <a:solidFill>
                        <a:schemeClr val="tx1"/>
                      </a:solidFill>
                      <a:prstDash val="dash"/>
                      <a:round/>
                      <a:headEnd type="none" w="med" len="med"/>
                      <a:tailEnd type="none" w="med" len="med"/>
                    </a:lnT>
                  </a:tcPr>
                </a:tc>
              </a:tr>
              <a:tr h="442808">
                <a:tc>
                  <a:txBody>
                    <a:bodyPr/>
                    <a:lstStyle/>
                    <a:p>
                      <a:r>
                        <a:rPr kumimoji="1" lang="ja-JP" altLang="en-US" sz="1400" b="1" dirty="0" smtClean="0">
                          <a:latin typeface="Meiryo UI" pitchFamily="50" charset="-128"/>
                          <a:ea typeface="Meiryo UI" pitchFamily="50" charset="-128"/>
                          <a:cs typeface="Meiryo UI" pitchFamily="50" charset="-128"/>
                        </a:rPr>
                        <a:t>⑤外交関係機能</a:t>
                      </a:r>
                      <a:endParaRPr kumimoji="1" lang="ja-JP" altLang="en-US" sz="1400" b="1" dirty="0">
                        <a:latin typeface="Meiryo UI" pitchFamily="50" charset="-128"/>
                        <a:ea typeface="Meiryo UI" pitchFamily="50" charset="-128"/>
                        <a:cs typeface="Meiryo UI" pitchFamily="50" charset="-128"/>
                      </a:endParaRPr>
                    </a:p>
                  </a:txBody>
                  <a:tcPr>
                    <a:lnB w="12700" cap="flat" cmpd="sng" algn="ctr">
                      <a:solidFill>
                        <a:schemeClr val="tx1"/>
                      </a:solidFill>
                      <a:prstDash val="dash"/>
                      <a:round/>
                      <a:headEnd type="none" w="med" len="med"/>
                      <a:tailEnd type="none" w="med" len="med"/>
                    </a:lnB>
                  </a:tcPr>
                </a:tc>
                <a:tc>
                  <a:txBody>
                    <a:bodyPr/>
                    <a:lstStyle/>
                    <a:p>
                      <a:r>
                        <a:rPr kumimoji="1" lang="ja-JP" altLang="en-US" sz="1400" dirty="0" smtClean="0">
                          <a:latin typeface="Meiryo UI" pitchFamily="50" charset="-128"/>
                          <a:ea typeface="Meiryo UI" pitchFamily="50" charset="-128"/>
                          <a:cs typeface="Meiryo UI" pitchFamily="50" charset="-128"/>
                        </a:rPr>
                        <a:t>・各国大使館等の在日外国公館の機能</a:t>
                      </a:r>
                    </a:p>
                  </a:txBody>
                  <a:tcPr>
                    <a:lnB w="12700" cap="flat" cmpd="sng" algn="ctr">
                      <a:solidFill>
                        <a:schemeClr val="tx1"/>
                      </a:solidFill>
                      <a:prstDash val="dash"/>
                      <a:round/>
                      <a:headEnd type="none" w="med" len="med"/>
                      <a:tailEnd type="none" w="med" len="med"/>
                    </a:lnB>
                  </a:tcPr>
                </a:tc>
              </a:tr>
              <a:tr h="504016">
                <a:tc>
                  <a:txBody>
                    <a:bodyPr/>
                    <a:lstStyle/>
                    <a:p>
                      <a:r>
                        <a:rPr kumimoji="1" lang="ja-JP" altLang="en-US" sz="1400" b="1" dirty="0" smtClean="0">
                          <a:latin typeface="Meiryo UI" pitchFamily="50" charset="-128"/>
                          <a:ea typeface="Meiryo UI" pitchFamily="50" charset="-128"/>
                          <a:cs typeface="Meiryo UI" pitchFamily="50" charset="-128"/>
                        </a:rPr>
                        <a:t>⑥国際交流機能</a:t>
                      </a:r>
                      <a:endParaRPr kumimoji="1" lang="ja-JP" altLang="en-US" sz="1400" b="1" dirty="0">
                        <a:latin typeface="Meiryo UI" pitchFamily="50" charset="-128"/>
                        <a:ea typeface="Meiryo UI" pitchFamily="50" charset="-128"/>
                        <a:cs typeface="Meiryo UI"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400" dirty="0" smtClean="0">
                          <a:latin typeface="Meiryo UI" pitchFamily="50" charset="-128"/>
                          <a:ea typeface="Meiryo UI" pitchFamily="50" charset="-128"/>
                          <a:cs typeface="Meiryo UI" pitchFamily="50" charset="-128"/>
                        </a:rPr>
                        <a:t>・留学生や海外へのボランティア活動等を支援する機能等の国際交流機能</a:t>
                      </a:r>
                      <a:endParaRPr kumimoji="1" lang="ja-JP" altLang="en-US" sz="1400" dirty="0">
                        <a:latin typeface="Meiryo UI" pitchFamily="50" charset="-128"/>
                        <a:ea typeface="Meiryo UI" pitchFamily="50" charset="-128"/>
                        <a:cs typeface="Meiryo UI"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r>
              <a:tr h="648112">
                <a:tc>
                  <a:txBody>
                    <a:bodyPr/>
                    <a:lstStyle/>
                    <a:p>
                      <a:r>
                        <a:rPr kumimoji="1" lang="ja-JP" altLang="en-US" sz="1400" b="1" dirty="0" smtClean="0">
                          <a:latin typeface="Meiryo UI" pitchFamily="50" charset="-128"/>
                          <a:ea typeface="Meiryo UI" pitchFamily="50" charset="-128"/>
                          <a:cs typeface="Meiryo UI" pitchFamily="50" charset="-128"/>
                        </a:rPr>
                        <a:t>⑦国際情報拠点機能</a:t>
                      </a:r>
                      <a:endParaRPr kumimoji="1" lang="ja-JP" altLang="en-US" sz="1400" b="1" dirty="0">
                        <a:latin typeface="Meiryo UI" pitchFamily="50" charset="-128"/>
                        <a:ea typeface="Meiryo UI" pitchFamily="50" charset="-128"/>
                        <a:cs typeface="Meiryo UI" pitchFamily="50" charset="-128"/>
                      </a:endParaRPr>
                    </a:p>
                  </a:txBody>
                  <a:tcPr>
                    <a:lnT w="12700" cap="flat" cmpd="sng" algn="ctr">
                      <a:solidFill>
                        <a:schemeClr val="tx1"/>
                      </a:solidFill>
                      <a:prstDash val="dash"/>
                      <a:round/>
                      <a:headEnd type="none" w="med" len="med"/>
                      <a:tailEnd type="none" w="med" len="med"/>
                    </a:lnT>
                  </a:tcPr>
                </a:tc>
                <a:tc>
                  <a:txBody>
                    <a:bodyPr/>
                    <a:lstStyle/>
                    <a:p>
                      <a:r>
                        <a:rPr kumimoji="1" lang="ja-JP" altLang="en-US" sz="1400" dirty="0" smtClean="0">
                          <a:latin typeface="Meiryo UI" pitchFamily="50" charset="-128"/>
                          <a:ea typeface="Meiryo UI" pitchFamily="50" charset="-128"/>
                          <a:cs typeface="Meiryo UI" pitchFamily="50" charset="-128"/>
                        </a:rPr>
                        <a:t>・世界に開かれたわが国の政治・行政情報や世界各国からの様々な情報が交流する結節点としての機能</a:t>
                      </a:r>
                    </a:p>
                  </a:txBody>
                  <a:tcPr>
                    <a:lnT w="12700" cap="flat" cmpd="sng" algn="ctr">
                      <a:solidFill>
                        <a:schemeClr val="tx1"/>
                      </a:solidFill>
                      <a:prstDash val="dash"/>
                      <a:round/>
                      <a:headEnd type="none" w="med" len="med"/>
                      <a:tailEnd type="none" w="med" len="med"/>
                    </a:lnT>
                  </a:tcPr>
                </a:tc>
              </a:tr>
              <a:tr h="370840">
                <a:tc>
                  <a:txBody>
                    <a:bodyPr/>
                    <a:lstStyle/>
                    <a:p>
                      <a:r>
                        <a:rPr kumimoji="1" lang="ja-JP" altLang="en-US" sz="1400" b="1" dirty="0" smtClean="0">
                          <a:latin typeface="Meiryo UI" pitchFamily="50" charset="-128"/>
                          <a:ea typeface="Meiryo UI" pitchFamily="50" charset="-128"/>
                          <a:cs typeface="Meiryo UI" pitchFamily="50" charset="-128"/>
                        </a:rPr>
                        <a:t>⑧日本の文化や進路</a:t>
                      </a:r>
                      <a:endParaRPr kumimoji="1" lang="en-US" altLang="ja-JP" sz="1400" b="1" dirty="0" smtClean="0">
                        <a:latin typeface="Meiryo UI" pitchFamily="50" charset="-128"/>
                        <a:ea typeface="Meiryo UI" pitchFamily="50" charset="-128"/>
                        <a:cs typeface="Meiryo UI" pitchFamily="50" charset="-128"/>
                      </a:endParaRPr>
                    </a:p>
                    <a:p>
                      <a:r>
                        <a:rPr kumimoji="1" lang="ja-JP" altLang="en-US" sz="1400" b="1" dirty="0" smtClean="0">
                          <a:latin typeface="Meiryo UI" pitchFamily="50" charset="-128"/>
                          <a:ea typeface="Meiryo UI" pitchFamily="50" charset="-128"/>
                          <a:cs typeface="Meiryo UI" pitchFamily="50" charset="-128"/>
                        </a:rPr>
                        <a:t>　を示す機能</a:t>
                      </a:r>
                      <a:endParaRPr kumimoji="1" lang="ja-JP" altLang="en-US" sz="1400" b="1" dirty="0">
                        <a:latin typeface="Meiryo UI" pitchFamily="50" charset="-128"/>
                        <a:ea typeface="Meiryo UI" pitchFamily="50" charset="-128"/>
                        <a:cs typeface="Meiryo UI" pitchFamily="50" charset="-128"/>
                      </a:endParaRPr>
                    </a:p>
                  </a:txBody>
                  <a:tcPr>
                    <a:lnB w="12700" cap="flat" cmpd="sng" algn="ctr">
                      <a:solidFill>
                        <a:schemeClr val="tx1"/>
                      </a:solidFill>
                      <a:prstDash val="dash"/>
                      <a:round/>
                      <a:headEnd type="none" w="med" len="med"/>
                      <a:tailEnd type="none" w="med" len="med"/>
                    </a:lnB>
                  </a:tcPr>
                </a:tc>
                <a:tc>
                  <a:txBody>
                    <a:bodyPr/>
                    <a:lstStyle/>
                    <a:p>
                      <a:r>
                        <a:rPr kumimoji="1" lang="ja-JP" altLang="en-US" sz="1400" dirty="0" smtClean="0">
                          <a:latin typeface="Meiryo UI" pitchFamily="50" charset="-128"/>
                          <a:ea typeface="Meiryo UI" pitchFamily="50" charset="-128"/>
                          <a:cs typeface="Meiryo UI" pitchFamily="50" charset="-128"/>
                        </a:rPr>
                        <a:t>・日本の歴史や文化、現代のわれわれの生活、わが国が目指すべき方向等に接することのできる博物館、ネットワーク、交流の場等の機能</a:t>
                      </a:r>
                    </a:p>
                  </a:txBody>
                  <a:tcPr>
                    <a:lnB w="12700" cap="flat" cmpd="sng" algn="ctr">
                      <a:solidFill>
                        <a:schemeClr val="tx1"/>
                      </a:solidFill>
                      <a:prstDash val="dash"/>
                      <a:round/>
                      <a:headEnd type="none" w="med" len="med"/>
                      <a:tailEnd type="none" w="med" len="med"/>
                    </a:lnB>
                  </a:tcPr>
                </a:tc>
              </a:tr>
              <a:tr h="370840">
                <a:tc>
                  <a:txBody>
                    <a:bodyPr/>
                    <a:lstStyle/>
                    <a:p>
                      <a:r>
                        <a:rPr kumimoji="1" lang="ja-JP" altLang="en-US" sz="1400" b="1" dirty="0" smtClean="0">
                          <a:latin typeface="Meiryo UI" pitchFamily="50" charset="-128"/>
                          <a:ea typeface="Meiryo UI" pitchFamily="50" charset="-128"/>
                          <a:cs typeface="Meiryo UI" pitchFamily="50" charset="-128"/>
                        </a:rPr>
                        <a:t>⑨国際的な文化・</a:t>
                      </a:r>
                      <a:endParaRPr kumimoji="1" lang="en-US" altLang="ja-JP" sz="1400" b="1" dirty="0" smtClean="0">
                        <a:latin typeface="Meiryo UI" pitchFamily="50" charset="-128"/>
                        <a:ea typeface="Meiryo UI" pitchFamily="50" charset="-128"/>
                        <a:cs typeface="Meiryo UI" pitchFamily="50" charset="-128"/>
                      </a:endParaRPr>
                    </a:p>
                    <a:p>
                      <a:r>
                        <a:rPr kumimoji="1" lang="ja-JP" altLang="en-US" sz="1400" b="1" dirty="0" smtClean="0">
                          <a:latin typeface="Meiryo UI" pitchFamily="50" charset="-128"/>
                          <a:ea typeface="Meiryo UI" pitchFamily="50" charset="-128"/>
                          <a:cs typeface="Meiryo UI" pitchFamily="50" charset="-128"/>
                        </a:rPr>
                        <a:t>　学術交流を深める</a:t>
                      </a:r>
                      <a:endParaRPr kumimoji="1" lang="en-US" altLang="ja-JP" sz="1400" b="1" dirty="0" smtClean="0">
                        <a:latin typeface="Meiryo UI" pitchFamily="50" charset="-128"/>
                        <a:ea typeface="Meiryo UI" pitchFamily="50" charset="-128"/>
                        <a:cs typeface="Meiryo UI" pitchFamily="50" charset="-128"/>
                      </a:endParaRPr>
                    </a:p>
                    <a:p>
                      <a:r>
                        <a:rPr kumimoji="1" lang="ja-JP" altLang="en-US" sz="1400" b="1" dirty="0" smtClean="0">
                          <a:latin typeface="Meiryo UI" pitchFamily="50" charset="-128"/>
                          <a:ea typeface="Meiryo UI" pitchFamily="50" charset="-128"/>
                          <a:cs typeface="Meiryo UI" pitchFamily="50" charset="-128"/>
                        </a:rPr>
                        <a:t>　機能</a:t>
                      </a:r>
                      <a:endParaRPr kumimoji="1" lang="ja-JP" altLang="en-US" sz="1400" b="1" dirty="0">
                        <a:latin typeface="Meiryo UI" pitchFamily="50" charset="-128"/>
                        <a:ea typeface="Meiryo UI" pitchFamily="50" charset="-128"/>
                        <a:cs typeface="Meiryo UI"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400" dirty="0" smtClean="0">
                          <a:latin typeface="Meiryo UI" pitchFamily="50" charset="-128"/>
                          <a:ea typeface="Meiryo UI" pitchFamily="50" charset="-128"/>
                          <a:cs typeface="Meiryo UI" pitchFamily="50" charset="-128"/>
                        </a:rPr>
                        <a:t>・人文科学、社会科学、自然科学等にまたがる幅広い情報や識見の集積やそれを活用した人材育成の機能、地球的な視野に立った研究交流を深める機能等世界と日本の情報と人材を生み出す機能</a:t>
                      </a:r>
                      <a:endParaRPr kumimoji="1" lang="ja-JP" altLang="en-US" sz="1400" dirty="0">
                        <a:latin typeface="Meiryo UI" pitchFamily="50" charset="-128"/>
                        <a:ea typeface="Meiryo UI" pitchFamily="50" charset="-128"/>
                        <a:cs typeface="Meiryo UI"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r>
              <a:tr h="370840">
                <a:tc>
                  <a:txBody>
                    <a:bodyPr/>
                    <a:lstStyle/>
                    <a:p>
                      <a:r>
                        <a:rPr kumimoji="1" lang="ja-JP" altLang="en-US" sz="1400" b="1" dirty="0" smtClean="0">
                          <a:latin typeface="Meiryo UI" pitchFamily="50" charset="-128"/>
                          <a:ea typeface="Meiryo UI" pitchFamily="50" charset="-128"/>
                          <a:cs typeface="Meiryo UI" pitchFamily="50" charset="-128"/>
                        </a:rPr>
                        <a:t>⑩未来の文化を生み</a:t>
                      </a:r>
                      <a:endParaRPr kumimoji="1" lang="en-US" altLang="ja-JP" sz="1400" b="1" dirty="0" smtClean="0">
                        <a:latin typeface="Meiryo UI" pitchFamily="50" charset="-128"/>
                        <a:ea typeface="Meiryo UI" pitchFamily="50" charset="-128"/>
                        <a:cs typeface="Meiryo UI" pitchFamily="50" charset="-128"/>
                      </a:endParaRPr>
                    </a:p>
                    <a:p>
                      <a:r>
                        <a:rPr kumimoji="1" lang="ja-JP" altLang="en-US" sz="1400" b="1" dirty="0" smtClean="0">
                          <a:latin typeface="Meiryo UI" pitchFamily="50" charset="-128"/>
                          <a:ea typeface="Meiryo UI" pitchFamily="50" charset="-128"/>
                          <a:cs typeface="Meiryo UI" pitchFamily="50" charset="-128"/>
                        </a:rPr>
                        <a:t>　出す機能</a:t>
                      </a:r>
                      <a:endParaRPr kumimoji="1" lang="ja-JP" altLang="en-US" sz="1400" b="1" dirty="0">
                        <a:latin typeface="Meiryo UI" pitchFamily="50" charset="-128"/>
                        <a:ea typeface="Meiryo UI" pitchFamily="50" charset="-128"/>
                        <a:cs typeface="Meiryo UI" pitchFamily="50" charset="-128"/>
                      </a:endParaRPr>
                    </a:p>
                  </a:txBody>
                  <a:tcPr>
                    <a:lnT w="12700" cap="flat" cmpd="sng" algn="ctr">
                      <a:solidFill>
                        <a:schemeClr val="tx1"/>
                      </a:solidFill>
                      <a:prstDash val="dash"/>
                      <a:round/>
                      <a:headEnd type="none" w="med" len="med"/>
                      <a:tailEnd type="none" w="med" len="med"/>
                    </a:lnT>
                  </a:tcPr>
                </a:tc>
                <a:tc>
                  <a:txBody>
                    <a:bodyPr/>
                    <a:lstStyle/>
                    <a:p>
                      <a:r>
                        <a:rPr kumimoji="1" lang="ja-JP" altLang="en-US" sz="1400" dirty="0" smtClean="0">
                          <a:latin typeface="Meiryo UI" pitchFamily="50" charset="-128"/>
                          <a:ea typeface="Meiryo UI" pitchFamily="50" charset="-128"/>
                          <a:cs typeface="Meiryo UI" pitchFamily="50" charset="-128"/>
                        </a:rPr>
                        <a:t>・新しいライフスタイルや文化の創造を支援し、未来の文化を生み出す機能</a:t>
                      </a:r>
                    </a:p>
                  </a:txBody>
                  <a:tcPr>
                    <a:lnT w="12700" cap="flat" cmpd="sng" algn="ctr">
                      <a:solidFill>
                        <a:schemeClr val="tx1"/>
                      </a:solidFill>
                      <a:prstDash val="dash"/>
                      <a:round/>
                      <a:headEnd type="none" w="med" len="med"/>
                      <a:tailEnd type="none" w="med" len="med"/>
                    </a:lnT>
                  </a:tcPr>
                </a:tc>
              </a:tr>
            </a:tbl>
          </a:graphicData>
        </a:graphic>
      </p:graphicFrame>
      <p:sp>
        <p:nvSpPr>
          <p:cNvPr id="3" name="正方形/長方形 2"/>
          <p:cNvSpPr/>
          <p:nvPr/>
        </p:nvSpPr>
        <p:spPr>
          <a:xfrm>
            <a:off x="183204" y="1200536"/>
            <a:ext cx="612000" cy="2052000"/>
          </a:xfrm>
          <a:prstGeom prst="rect">
            <a:avLst/>
          </a:prstGeom>
        </p:spPr>
        <p:style>
          <a:lnRef idx="1">
            <a:schemeClr val="accent1"/>
          </a:lnRef>
          <a:fillRef idx="2">
            <a:schemeClr val="accent1"/>
          </a:fillRef>
          <a:effectRef idx="1">
            <a:schemeClr val="accent1"/>
          </a:effectRef>
          <a:fontRef idx="minor">
            <a:schemeClr val="dk1"/>
          </a:fontRef>
        </p:style>
        <p:txBody>
          <a:bodyPr vert="eaVert" rtlCol="0" anchor="ctr"/>
          <a:lstStyle/>
          <a:p>
            <a:pPr algn="ctr"/>
            <a:r>
              <a:rPr kumimoji="1" lang="ja-JP" altLang="en-US" sz="1600" b="1" dirty="0" smtClean="0">
                <a:latin typeface="Meiryo UI" pitchFamily="50" charset="-128"/>
                <a:ea typeface="Meiryo UI" pitchFamily="50" charset="-128"/>
                <a:cs typeface="Meiryo UI" pitchFamily="50" charset="-128"/>
              </a:rPr>
              <a:t>新しい政治・行政</a:t>
            </a:r>
            <a:endParaRPr kumimoji="1" lang="ja-JP" altLang="en-US" sz="1600" b="1" dirty="0">
              <a:latin typeface="Meiryo UI" pitchFamily="50" charset="-128"/>
              <a:ea typeface="Meiryo UI" pitchFamily="50" charset="-128"/>
              <a:cs typeface="Meiryo UI" pitchFamily="50" charset="-128"/>
            </a:endParaRPr>
          </a:p>
        </p:txBody>
      </p:sp>
      <p:sp>
        <p:nvSpPr>
          <p:cNvPr id="7" name="正方形/長方形 6"/>
          <p:cNvSpPr/>
          <p:nvPr/>
        </p:nvSpPr>
        <p:spPr>
          <a:xfrm>
            <a:off x="183204" y="3331199"/>
            <a:ext cx="612000" cy="1548000"/>
          </a:xfrm>
          <a:prstGeom prst="rect">
            <a:avLst/>
          </a:prstGeom>
        </p:spPr>
        <p:style>
          <a:lnRef idx="1">
            <a:schemeClr val="accent1"/>
          </a:lnRef>
          <a:fillRef idx="2">
            <a:schemeClr val="accent1"/>
          </a:fillRef>
          <a:effectRef idx="1">
            <a:schemeClr val="accent1"/>
          </a:effectRef>
          <a:fontRef idx="minor">
            <a:schemeClr val="dk1"/>
          </a:fontRef>
        </p:style>
        <p:txBody>
          <a:bodyPr vert="eaVert" rtlCol="0" anchor="ctr"/>
          <a:lstStyle/>
          <a:p>
            <a:pPr algn="ctr"/>
            <a:r>
              <a:rPr kumimoji="1" lang="ja-JP" altLang="en-US" sz="1500" b="1" dirty="0" smtClean="0">
                <a:latin typeface="Meiryo UI" pitchFamily="50" charset="-128"/>
                <a:ea typeface="Meiryo UI" pitchFamily="50" charset="-128"/>
                <a:cs typeface="Meiryo UI" pitchFamily="50" charset="-128"/>
              </a:rPr>
              <a:t>国際政治機能</a:t>
            </a:r>
            <a:endParaRPr kumimoji="1" lang="en-US" altLang="ja-JP" sz="1500" b="1" dirty="0" smtClean="0">
              <a:latin typeface="Meiryo UI" pitchFamily="50" charset="-128"/>
              <a:ea typeface="Meiryo UI" pitchFamily="50" charset="-128"/>
              <a:cs typeface="Meiryo UI" pitchFamily="50" charset="-128"/>
            </a:endParaRPr>
          </a:p>
          <a:p>
            <a:pPr algn="ctr"/>
            <a:r>
              <a:rPr lang="ja-JP" altLang="en-US" sz="1500" b="1" dirty="0">
                <a:latin typeface="Meiryo UI" pitchFamily="50" charset="-128"/>
                <a:ea typeface="Meiryo UI" pitchFamily="50" charset="-128"/>
                <a:cs typeface="Meiryo UI" pitchFamily="50" charset="-128"/>
              </a:rPr>
              <a:t>本格的な</a:t>
            </a:r>
            <a:endParaRPr kumimoji="1" lang="ja-JP" altLang="en-US" sz="1500" b="1" dirty="0">
              <a:latin typeface="Meiryo UI" pitchFamily="50" charset="-128"/>
              <a:ea typeface="Meiryo UI" pitchFamily="50" charset="-128"/>
              <a:cs typeface="Meiryo UI" pitchFamily="50" charset="-128"/>
            </a:endParaRPr>
          </a:p>
        </p:txBody>
      </p:sp>
      <p:sp>
        <p:nvSpPr>
          <p:cNvPr id="8" name="正方形/長方形 7"/>
          <p:cNvSpPr/>
          <p:nvPr/>
        </p:nvSpPr>
        <p:spPr>
          <a:xfrm>
            <a:off x="183204" y="4973528"/>
            <a:ext cx="612000" cy="1692000"/>
          </a:xfrm>
          <a:prstGeom prst="rect">
            <a:avLst/>
          </a:prstGeom>
        </p:spPr>
        <p:style>
          <a:lnRef idx="1">
            <a:schemeClr val="accent1"/>
          </a:lnRef>
          <a:fillRef idx="2">
            <a:schemeClr val="accent1"/>
          </a:fillRef>
          <a:effectRef idx="1">
            <a:schemeClr val="accent1"/>
          </a:effectRef>
          <a:fontRef idx="minor">
            <a:schemeClr val="dk1"/>
          </a:fontRef>
        </p:style>
        <p:txBody>
          <a:bodyPr vert="eaVert" rtlCol="0" anchor="ctr"/>
          <a:lstStyle/>
          <a:p>
            <a:pPr algn="ctr"/>
            <a:r>
              <a:rPr lang="ja-JP" altLang="en-US" sz="1500" b="1" dirty="0" smtClean="0">
                <a:latin typeface="Meiryo UI" pitchFamily="50" charset="-128"/>
                <a:ea typeface="Meiryo UI" pitchFamily="50" charset="-128"/>
                <a:cs typeface="Meiryo UI" pitchFamily="50" charset="-128"/>
              </a:rPr>
              <a:t>象徴</a:t>
            </a:r>
            <a:r>
              <a:rPr lang="ja-JP" altLang="en-US" sz="1500" b="1" dirty="0">
                <a:latin typeface="Meiryo UI" pitchFamily="50" charset="-128"/>
                <a:ea typeface="Meiryo UI" pitchFamily="50" charset="-128"/>
                <a:cs typeface="Meiryo UI" pitchFamily="50" charset="-128"/>
              </a:rPr>
              <a:t>する</a:t>
            </a:r>
            <a:r>
              <a:rPr kumimoji="1" lang="ja-JP" altLang="en-US" sz="1500" b="1" dirty="0" smtClean="0">
                <a:latin typeface="Meiryo UI" pitchFamily="50" charset="-128"/>
                <a:ea typeface="Meiryo UI" pitchFamily="50" charset="-128"/>
                <a:cs typeface="Meiryo UI" pitchFamily="50" charset="-128"/>
              </a:rPr>
              <a:t>機能</a:t>
            </a:r>
            <a:endParaRPr kumimoji="1" lang="en-US" altLang="ja-JP" sz="1500" b="1" dirty="0" smtClean="0">
              <a:latin typeface="Meiryo UI" pitchFamily="50" charset="-128"/>
              <a:ea typeface="Meiryo UI" pitchFamily="50" charset="-128"/>
              <a:cs typeface="Meiryo UI" pitchFamily="50" charset="-128"/>
            </a:endParaRPr>
          </a:p>
          <a:p>
            <a:pPr algn="ctr"/>
            <a:r>
              <a:rPr kumimoji="1" lang="ja-JP" altLang="en-US" sz="1500" b="1" dirty="0" smtClean="0">
                <a:latin typeface="Meiryo UI" pitchFamily="50" charset="-128"/>
                <a:ea typeface="Meiryo UI" pitchFamily="50" charset="-128"/>
                <a:cs typeface="Meiryo UI" pitchFamily="50" charset="-128"/>
              </a:rPr>
              <a:t>日本の針路を</a:t>
            </a:r>
            <a:endParaRPr kumimoji="1" lang="ja-JP" altLang="en-US" sz="1500" b="1" dirty="0">
              <a:latin typeface="Meiryo UI" pitchFamily="50" charset="-128"/>
              <a:ea typeface="Meiryo UI" pitchFamily="50" charset="-128"/>
              <a:cs typeface="Meiryo UI" pitchFamily="50" charset="-128"/>
            </a:endParaRPr>
          </a:p>
        </p:txBody>
      </p:sp>
      <p:sp>
        <p:nvSpPr>
          <p:cNvPr id="11" name="正方形/長方形 10"/>
          <p:cNvSpPr/>
          <p:nvPr/>
        </p:nvSpPr>
        <p:spPr>
          <a:xfrm>
            <a:off x="4788024" y="390809"/>
            <a:ext cx="4198585" cy="338554"/>
          </a:xfrm>
          <a:prstGeom prst="rect">
            <a:avLst/>
          </a:prstGeom>
        </p:spPr>
        <p:txBody>
          <a:bodyPr wrap="none">
            <a:spAutoFit/>
          </a:bodyPr>
          <a:lstStyle/>
          <a:p>
            <a:r>
              <a:rPr lang="zh-CN" altLang="en-US" sz="1600" b="1" dirty="0" smtClean="0">
                <a:latin typeface="Meiryo UI" pitchFamily="50" charset="-128"/>
                <a:ea typeface="Meiryo UI" pitchFamily="50" charset="-128"/>
                <a:cs typeface="Meiryo UI" pitchFamily="50" charset="-128"/>
              </a:rPr>
              <a:t>国会</a:t>
            </a:r>
            <a:r>
              <a:rPr lang="zh-CN" altLang="en-US" sz="1600" b="1" dirty="0">
                <a:latin typeface="Meiryo UI" pitchFamily="50" charset="-128"/>
                <a:ea typeface="Meiryo UI" pitchFamily="50" charset="-128"/>
                <a:cs typeface="Meiryo UI" pitchFamily="50" charset="-128"/>
              </a:rPr>
              <a:t>等移転調査会</a:t>
            </a:r>
            <a:r>
              <a:rPr lang="zh-CN" altLang="en-US" sz="1600" b="1" dirty="0" smtClean="0">
                <a:latin typeface="Meiryo UI" pitchFamily="50" charset="-128"/>
                <a:ea typeface="Meiryo UI" pitchFamily="50" charset="-128"/>
                <a:cs typeface="Meiryo UI" pitchFamily="50" charset="-128"/>
              </a:rPr>
              <a:t>報告</a:t>
            </a:r>
            <a:r>
              <a:rPr lang="ja-JP" altLang="en-US" sz="1600" b="1" dirty="0" smtClean="0">
                <a:latin typeface="Meiryo UI" pitchFamily="50" charset="-128"/>
                <a:ea typeface="Meiryo UI" pitchFamily="50" charset="-128"/>
                <a:cs typeface="Meiryo UI" pitchFamily="50" charset="-128"/>
              </a:rPr>
              <a:t>（</a:t>
            </a:r>
            <a:r>
              <a:rPr lang="zh-CN" altLang="en-US" sz="1600" b="1" dirty="0" smtClean="0">
                <a:latin typeface="Meiryo UI" pitchFamily="50" charset="-128"/>
                <a:ea typeface="Meiryo UI" pitchFamily="50" charset="-128"/>
                <a:cs typeface="Meiryo UI" pitchFamily="50" charset="-128"/>
              </a:rPr>
              <a:t>平成</a:t>
            </a:r>
            <a:r>
              <a:rPr lang="en-US" altLang="zh-CN" sz="1600" b="1" dirty="0">
                <a:latin typeface="Meiryo UI" pitchFamily="50" charset="-128"/>
                <a:ea typeface="Meiryo UI" pitchFamily="50" charset="-128"/>
                <a:cs typeface="Meiryo UI" pitchFamily="50" charset="-128"/>
              </a:rPr>
              <a:t>7</a:t>
            </a:r>
            <a:r>
              <a:rPr lang="zh-CN" altLang="en-US" sz="1600" b="1" dirty="0">
                <a:latin typeface="Meiryo UI" pitchFamily="50" charset="-128"/>
                <a:ea typeface="Meiryo UI" pitchFamily="50" charset="-128"/>
                <a:cs typeface="Meiryo UI" pitchFamily="50" charset="-128"/>
              </a:rPr>
              <a:t>年</a:t>
            </a:r>
            <a:r>
              <a:rPr lang="en-US" altLang="zh-CN" sz="1600" b="1" dirty="0">
                <a:latin typeface="Meiryo UI" pitchFamily="50" charset="-128"/>
                <a:ea typeface="Meiryo UI" pitchFamily="50" charset="-128"/>
                <a:cs typeface="Meiryo UI" pitchFamily="50" charset="-128"/>
              </a:rPr>
              <a:t>12</a:t>
            </a:r>
            <a:r>
              <a:rPr lang="zh-CN" altLang="en-US" sz="1600" b="1" dirty="0">
                <a:latin typeface="Meiryo UI" pitchFamily="50" charset="-128"/>
                <a:ea typeface="Meiryo UI" pitchFamily="50" charset="-128"/>
                <a:cs typeface="Meiryo UI" pitchFamily="50" charset="-128"/>
              </a:rPr>
              <a:t>月</a:t>
            </a:r>
            <a:r>
              <a:rPr lang="zh-CN" altLang="en-US" sz="1600" b="1" dirty="0" smtClean="0">
                <a:latin typeface="Meiryo UI" pitchFamily="50" charset="-128"/>
                <a:ea typeface="Meiryo UI" pitchFamily="50" charset="-128"/>
                <a:cs typeface="Meiryo UI" pitchFamily="50" charset="-128"/>
              </a:rPr>
              <a:t>）</a:t>
            </a:r>
            <a:r>
              <a:rPr lang="ja-JP" altLang="en-US" sz="1600" b="1" dirty="0" smtClean="0">
                <a:latin typeface="Meiryo UI" pitchFamily="50" charset="-128"/>
                <a:ea typeface="Meiryo UI" pitchFamily="50" charset="-128"/>
                <a:cs typeface="Meiryo UI" pitchFamily="50" charset="-128"/>
              </a:rPr>
              <a:t>より</a:t>
            </a:r>
            <a:endParaRPr lang="zh-CN" altLang="en-US" sz="1600" b="1"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7518216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smtClean="0">
                <a:solidFill>
                  <a:srgbClr val="000000"/>
                </a:solidFill>
                <a:latin typeface="ＭＳ Ｐゴシック" pitchFamily="50" charset="-128"/>
                <a:ea typeface="Meiryo UI" pitchFamily="50" charset="-128"/>
                <a:cs typeface="Meiryo UI" pitchFamily="50" charset="-128"/>
              </a:rPr>
              <a:t>国等の動き／政府関係</a:t>
            </a:r>
            <a:r>
              <a:rPr kumimoji="0" lang="ja-JP" altLang="en-US" sz="2000" b="1" kern="0" dirty="0">
                <a:solidFill>
                  <a:srgbClr val="000000"/>
                </a:solidFill>
                <a:latin typeface="ＭＳ Ｐゴシック" pitchFamily="50" charset="-128"/>
                <a:ea typeface="Meiryo UI" pitchFamily="50" charset="-128"/>
                <a:cs typeface="Meiryo UI" pitchFamily="50" charset="-128"/>
              </a:rPr>
              <a:t>機関</a:t>
            </a:r>
            <a:r>
              <a:rPr kumimoji="0" lang="ja-JP" altLang="en-US" sz="2000" b="1" kern="0" dirty="0" smtClean="0">
                <a:solidFill>
                  <a:srgbClr val="000000"/>
                </a:solidFill>
                <a:latin typeface="ＭＳ Ｐゴシック" pitchFamily="50" charset="-128"/>
                <a:ea typeface="Meiryo UI" pitchFamily="50" charset="-128"/>
                <a:cs typeface="Meiryo UI" pitchFamily="50" charset="-128"/>
              </a:rPr>
              <a:t>の移転</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　＜全国からの提案状況＞</a:t>
            </a:r>
            <a:endPar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5" name="正方形/長方形 4"/>
          <p:cNvSpPr/>
          <p:nvPr/>
        </p:nvSpPr>
        <p:spPr>
          <a:xfrm>
            <a:off x="-47634" y="1500814"/>
            <a:ext cx="8079638" cy="338554"/>
          </a:xfrm>
          <a:prstGeom prst="rect">
            <a:avLst/>
          </a:prstGeom>
        </p:spPr>
        <p:txBody>
          <a:bodyPr wrap="square">
            <a:spAutoFit/>
          </a:bodyPr>
          <a:lstStyle/>
          <a:p>
            <a:r>
              <a:rPr lang="ja-JP" altLang="en-US" sz="1400" dirty="0">
                <a:latin typeface="Meiryo UI" pitchFamily="50" charset="-128"/>
                <a:ea typeface="Meiryo UI" pitchFamily="50" charset="-128"/>
                <a:cs typeface="Meiryo UI" pitchFamily="50" charset="-128"/>
              </a:rPr>
              <a:t>　</a:t>
            </a:r>
            <a:r>
              <a:rPr lang="ja-JP" altLang="en-US" sz="1600" dirty="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東京圏</a:t>
            </a:r>
            <a:r>
              <a:rPr lang="en-US" altLang="ja-JP" sz="1400" dirty="0" smtClean="0">
                <a:latin typeface="Meiryo UI" pitchFamily="50" charset="-128"/>
                <a:ea typeface="Meiryo UI" pitchFamily="50" charset="-128"/>
                <a:cs typeface="Meiryo UI" pitchFamily="50" charset="-128"/>
              </a:rPr>
              <a:t>(1</a:t>
            </a:r>
            <a:r>
              <a:rPr lang="ja-JP" altLang="en-US" sz="1400" dirty="0" smtClean="0">
                <a:latin typeface="Meiryo UI" pitchFamily="50" charset="-128"/>
                <a:ea typeface="Meiryo UI" pitchFamily="50" charset="-128"/>
                <a:cs typeface="Meiryo UI" pitchFamily="50" charset="-128"/>
              </a:rPr>
              <a:t>都</a:t>
            </a:r>
            <a:r>
              <a:rPr lang="en-US" altLang="ja-JP" sz="1400" dirty="0" smtClean="0">
                <a:latin typeface="Meiryo UI" pitchFamily="50" charset="-128"/>
                <a:ea typeface="Meiryo UI" pitchFamily="50" charset="-128"/>
                <a:cs typeface="Meiryo UI" pitchFamily="50" charset="-128"/>
              </a:rPr>
              <a:t>3</a:t>
            </a:r>
            <a:r>
              <a:rPr lang="ja-JP" altLang="en-US" sz="1400" dirty="0" smtClean="0">
                <a:latin typeface="Meiryo UI" pitchFamily="50" charset="-128"/>
                <a:ea typeface="Meiryo UI" pitchFamily="50" charset="-128"/>
                <a:cs typeface="Meiryo UI" pitchFamily="50" charset="-128"/>
              </a:rPr>
              <a:t>県</a:t>
            </a:r>
            <a:r>
              <a:rPr lang="en-US" altLang="ja-JP" sz="1400" dirty="0" smtClean="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と鹿児島県を除く、４２道府県が６９機関を提案（Ｈ</a:t>
            </a:r>
            <a:r>
              <a:rPr lang="en-US" altLang="ja-JP" sz="1400" dirty="0" smtClean="0">
                <a:latin typeface="Meiryo UI" pitchFamily="50" charset="-128"/>
                <a:ea typeface="Meiryo UI" pitchFamily="50" charset="-128"/>
                <a:cs typeface="Meiryo UI" pitchFamily="50" charset="-128"/>
              </a:rPr>
              <a:t>27.8</a:t>
            </a:r>
            <a:r>
              <a:rPr lang="ja-JP" altLang="en-US" sz="1400" dirty="0" smtClean="0">
                <a:latin typeface="Meiryo UI" pitchFamily="50" charset="-128"/>
                <a:ea typeface="Meiryo UI" pitchFamily="50" charset="-128"/>
                <a:cs typeface="Meiryo UI" pitchFamily="50" charset="-128"/>
              </a:rPr>
              <a:t>）</a:t>
            </a:r>
            <a:endParaRPr lang="ja-JP" altLang="en-US" sz="1400" dirty="0">
              <a:latin typeface="Meiryo UI" pitchFamily="50" charset="-128"/>
              <a:ea typeface="Meiryo UI" pitchFamily="50" charset="-128"/>
              <a:cs typeface="Meiryo UI"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3319099861"/>
              </p:ext>
            </p:extLst>
          </p:nvPr>
        </p:nvGraphicFramePr>
        <p:xfrm>
          <a:off x="212688" y="1866972"/>
          <a:ext cx="7039928" cy="1456800"/>
        </p:xfrm>
        <a:graphic>
          <a:graphicData uri="http://schemas.openxmlformats.org/drawingml/2006/table">
            <a:tbl>
              <a:tblPr firstRow="1" bandRow="1">
                <a:tableStyleId>{5C22544A-7EE6-4342-B048-85BDC9FD1C3A}</a:tableStyleId>
              </a:tblPr>
              <a:tblGrid>
                <a:gridCol w="1837055"/>
                <a:gridCol w="648018"/>
                <a:gridCol w="4554855"/>
              </a:tblGrid>
              <a:tr h="288000">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機関の類型</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機関数</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機　関　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288000">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①中央省庁</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７</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文化庁、特許庁、中小企業庁、観光庁、気象庁、統計局、消費者庁</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288000">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②研究機関</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２１</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医薬基盤・健康・栄養研究所、産業技術総合研究所、理化学研究所　など</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288000">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③研修機関・政策研究機関</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２５</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自治大学校、防衛大学校、森林技術総合研修所、国際協力機構　など</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288000">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④事業実施機関</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１６</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工業所有権情報・研修館、医薬品医療機器総合機構、国立公文書館　など</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
        <p:nvSpPr>
          <p:cNvPr id="9" name="二等辺三角形 8"/>
          <p:cNvSpPr/>
          <p:nvPr/>
        </p:nvSpPr>
        <p:spPr>
          <a:xfrm flipV="1">
            <a:off x="2328630" y="3453390"/>
            <a:ext cx="3672408" cy="18000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102333" y="3613536"/>
            <a:ext cx="6402762" cy="338554"/>
          </a:xfrm>
          <a:prstGeom prst="rect">
            <a:avLst/>
          </a:prstGeom>
        </p:spPr>
        <p:txBody>
          <a:bodyPr wrap="square">
            <a:spAutoFit/>
          </a:bodyPr>
          <a:lstStyle/>
          <a:p>
            <a:r>
              <a:rPr lang="ja-JP" altLang="en-US" sz="1600" dirty="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内閣府のヒアリング、府省との意見交換、有識者によるヒアリング等を実施中</a:t>
            </a:r>
            <a:endParaRPr lang="ja-JP" altLang="en-US" sz="1400" dirty="0">
              <a:latin typeface="Meiryo UI" pitchFamily="50" charset="-128"/>
              <a:ea typeface="Meiryo UI" pitchFamily="50" charset="-128"/>
              <a:cs typeface="Meiryo UI" pitchFamily="50" charset="-128"/>
            </a:endParaRPr>
          </a:p>
        </p:txBody>
      </p:sp>
      <p:grpSp>
        <p:nvGrpSpPr>
          <p:cNvPr id="13" name="グループ化 12"/>
          <p:cNvGrpSpPr/>
          <p:nvPr/>
        </p:nvGrpSpPr>
        <p:grpSpPr>
          <a:xfrm>
            <a:off x="600438" y="4167993"/>
            <a:ext cx="5904656" cy="2193573"/>
            <a:chOff x="-800562" y="4025921"/>
            <a:chExt cx="5904656" cy="2193573"/>
          </a:xfrm>
        </p:grpSpPr>
        <p:sp>
          <p:nvSpPr>
            <p:cNvPr id="11" name="角丸四角形 10"/>
            <p:cNvSpPr/>
            <p:nvPr/>
          </p:nvSpPr>
          <p:spPr>
            <a:xfrm>
              <a:off x="-800562" y="4025921"/>
              <a:ext cx="5904656" cy="1044000"/>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提案機関数</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検討を進める機関</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60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機関）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22</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機関）</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中央省庁と関連する</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独法と　　　　　　　　　　　　　　　　　　　    </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中央省庁と関連する独法と　</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重複する</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機関を含む</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t>　　　　　　　　　　　</a:t>
              </a:r>
              <a:r>
                <a:rPr lang="ja-JP" altLang="en-US" sz="1100" dirty="0"/>
                <a:t> </a:t>
              </a:r>
              <a:r>
                <a:rPr lang="ja-JP" altLang="en-US" sz="1100" dirty="0" smtClean="0"/>
                <a:t>　　　       重複する</a:t>
              </a:r>
              <a:r>
                <a:rPr lang="en-US" altLang="ja-JP" sz="1100" dirty="0" smtClean="0"/>
                <a:t>1</a:t>
              </a:r>
              <a:r>
                <a:rPr lang="ja-JP" altLang="en-US" sz="1100" dirty="0" smtClean="0"/>
                <a:t>機関を含む　</a:t>
              </a:r>
              <a:endParaRPr lang="ja-JP" altLang="en-US" sz="1100" dirty="0"/>
            </a:p>
          </p:txBody>
        </p:sp>
        <p:sp>
          <p:nvSpPr>
            <p:cNvPr id="12" name="右矢印 11"/>
            <p:cNvSpPr/>
            <p:nvPr/>
          </p:nvSpPr>
          <p:spPr>
            <a:xfrm>
              <a:off x="1572969" y="4427525"/>
              <a:ext cx="864096" cy="432048"/>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p:cNvSpPr/>
            <p:nvPr/>
          </p:nvSpPr>
          <p:spPr>
            <a:xfrm>
              <a:off x="-780592" y="5463494"/>
              <a:ext cx="5884686" cy="756000"/>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主要な論点を整理して、検討を深める　</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4" name="テキスト ボックス 13"/>
          <p:cNvSpPr txBox="1"/>
          <p:nvPr/>
        </p:nvSpPr>
        <p:spPr>
          <a:xfrm>
            <a:off x="456422" y="3851046"/>
            <a:ext cx="3312368" cy="338554"/>
          </a:xfrm>
          <a:prstGeom prst="rect">
            <a:avLst/>
          </a:prstGeom>
          <a:noFill/>
        </p:spPr>
        <p:txBody>
          <a:bodyPr wrap="square" rtlCol="0">
            <a:spAutoFit/>
          </a:bodyPr>
          <a:lstStyle/>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研究機関・研修機関等</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②～④</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456422" y="5269720"/>
            <a:ext cx="3312368" cy="338554"/>
          </a:xfrm>
          <a:prstGeom prst="rect">
            <a:avLst/>
          </a:prstGeom>
          <a:noFill/>
        </p:spPr>
        <p:txBody>
          <a:bodyPr wrap="square" rtlCol="0">
            <a:spAutoFit/>
          </a:bodyPr>
          <a:lstStyle/>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中央省庁と関連する独法（①</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④）</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二等辺三角形 17"/>
          <p:cNvSpPr/>
          <p:nvPr/>
        </p:nvSpPr>
        <p:spPr>
          <a:xfrm rot="5400000">
            <a:off x="6073046" y="5052099"/>
            <a:ext cx="1512168" cy="36004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6937142" y="4725158"/>
            <a:ext cx="1872208" cy="830997"/>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今後の検討対象機関</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３４機関</a:t>
            </a:r>
            <a:endParaRPr lang="en-US" altLang="ja-JP" sz="2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2445009" y="4331884"/>
            <a:ext cx="2403901" cy="261610"/>
          </a:xfrm>
          <a:prstGeom prst="rect">
            <a:avLst/>
          </a:prstGeom>
          <a:noFill/>
        </p:spPr>
        <p:txBody>
          <a:bodyPr wrap="square" rtlCol="0">
            <a:spAutoFit/>
          </a:bodyPr>
          <a:lstStyle/>
          <a:p>
            <a:r>
              <a:rPr kumimoji="1" lang="en-US" altLang="ja-JP" sz="1100" b="1" dirty="0" smtClean="0"/>
              <a:t>【</a:t>
            </a:r>
            <a:r>
              <a:rPr lang="ja-JP" altLang="en-US" sz="1100" b="1" dirty="0" smtClean="0"/>
              <a:t>検討対象</a:t>
            </a:r>
            <a:r>
              <a:rPr kumimoji="1" lang="ja-JP" altLang="en-US" sz="1100" b="1" dirty="0" smtClean="0"/>
              <a:t>絞り込み</a:t>
            </a:r>
            <a:r>
              <a:rPr kumimoji="1" lang="en-US" altLang="ja-JP" sz="1100" b="1" dirty="0" smtClean="0"/>
              <a:t>(</a:t>
            </a:r>
            <a:r>
              <a:rPr lang="en-US" altLang="ja-JP" sz="1100" b="1" dirty="0" smtClean="0"/>
              <a:t>12/18)】</a:t>
            </a:r>
            <a:endParaRPr kumimoji="1" lang="ja-JP" altLang="en-US" sz="1100" b="1" dirty="0"/>
          </a:p>
        </p:txBody>
      </p:sp>
      <p:sp>
        <p:nvSpPr>
          <p:cNvPr id="17" name="テキスト ボックス 16"/>
          <p:cNvSpPr txBox="1"/>
          <p:nvPr/>
        </p:nvSpPr>
        <p:spPr>
          <a:xfrm>
            <a:off x="4272846" y="5672272"/>
            <a:ext cx="2779679" cy="669414"/>
          </a:xfrm>
          <a:prstGeom prst="rect">
            <a:avLst/>
          </a:prstGeom>
          <a:noFill/>
        </p:spPr>
        <p:txBody>
          <a:bodyPr wrap="square" rtlCol="0">
            <a:spAutoFit/>
          </a:bodyPr>
          <a:lstStyle/>
          <a:p>
            <a:pPr>
              <a:lnSpc>
                <a:spcPts val="1500"/>
              </a:lnSpc>
            </a:pPr>
            <a:r>
              <a:rPr lang="ja-JP" altLang="en-US" sz="1600" dirty="0" smtClean="0">
                <a:solidFill>
                  <a:srgbClr val="FFFFFF"/>
                </a:solidFill>
                <a:latin typeface="Meiryo UI" panose="020B0604030504040204" pitchFamily="50" charset="-128"/>
                <a:ea typeface="Meiryo UI" panose="020B0604030504040204" pitchFamily="50" charset="-128"/>
                <a:cs typeface="Meiryo UI" panose="020B0604030504040204" pitchFamily="50" charset="-128"/>
              </a:rPr>
              <a:t>（中央省庁</a:t>
            </a:r>
            <a:r>
              <a:rPr lang="en-US" altLang="ja-JP" sz="1600" dirty="0" smtClean="0">
                <a:solidFill>
                  <a:srgbClr val="FFFFFF"/>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smtClean="0">
                <a:solidFill>
                  <a:srgbClr val="FFFFFF"/>
                </a:solidFill>
                <a:latin typeface="Meiryo UI" panose="020B0604030504040204" pitchFamily="50" charset="-128"/>
                <a:ea typeface="Meiryo UI" panose="020B0604030504040204" pitchFamily="50" charset="-128"/>
                <a:cs typeface="Meiryo UI" panose="020B0604030504040204" pitchFamily="50" charset="-128"/>
              </a:rPr>
              <a:t>機関）</a:t>
            </a:r>
            <a:endParaRPr lang="en-US" altLang="ja-JP" sz="1600" dirty="0" smtClean="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600" dirty="0" smtClean="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600" dirty="0" smtClean="0">
                <a:solidFill>
                  <a:srgbClr val="FFFFFF"/>
                </a:solidFill>
                <a:latin typeface="Meiryo UI" panose="020B0604030504040204" pitchFamily="50" charset="-128"/>
                <a:ea typeface="Meiryo UI" panose="020B0604030504040204" pitchFamily="50" charset="-128"/>
                <a:cs typeface="Meiryo UI" panose="020B0604030504040204" pitchFamily="50" charset="-128"/>
              </a:rPr>
              <a:t>（事業実施機関</a:t>
            </a:r>
            <a:r>
              <a:rPr lang="en-US" altLang="ja-JP" sz="1600" dirty="0" smtClean="0">
                <a:solidFill>
                  <a:srgbClr val="FFFFFF"/>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機関</a:t>
            </a:r>
            <a:r>
              <a:rPr lang="ja-JP" altLang="en-US" sz="1600" dirty="0" smtClean="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168390" y="6381207"/>
            <a:ext cx="8022243" cy="461665"/>
          </a:xfrm>
          <a:prstGeom prst="rect">
            <a:avLst/>
          </a:prstGeom>
          <a:noFill/>
        </p:spPr>
        <p:txBody>
          <a:bodyPr wrap="square" rtlCol="0">
            <a:spAutoFit/>
          </a:bodyPr>
          <a:lstStyle/>
          <a:p>
            <a:r>
              <a:rPr kumimoji="1" lang="en-US" altLang="ja-JP" sz="1200" dirty="0" smtClean="0"/>
              <a:t>【</a:t>
            </a:r>
            <a:r>
              <a:rPr kumimoji="1" lang="ja-JP" altLang="en-US" sz="1200" dirty="0" smtClean="0"/>
              <a:t>今後のスケジュール</a:t>
            </a:r>
            <a:r>
              <a:rPr kumimoji="1" lang="en-US" altLang="ja-JP" sz="1200" dirty="0" smtClean="0"/>
              <a:t>】</a:t>
            </a:r>
            <a:r>
              <a:rPr kumimoji="1" lang="ja-JP" altLang="en-US" sz="1200" dirty="0" smtClean="0"/>
              <a:t>　　</a:t>
            </a:r>
            <a:r>
              <a:rPr kumimoji="1" lang="en-US" altLang="ja-JP" sz="1200" dirty="0" smtClean="0"/>
              <a:t>1</a:t>
            </a:r>
            <a:r>
              <a:rPr kumimoji="1" lang="ja-JP" altLang="en-US" sz="1200" dirty="0" smtClean="0"/>
              <a:t>月～</a:t>
            </a:r>
            <a:r>
              <a:rPr kumimoji="1" lang="en-US" altLang="ja-JP" sz="1200" dirty="0" smtClean="0"/>
              <a:t>2</a:t>
            </a:r>
            <a:r>
              <a:rPr kumimoji="1" lang="ja-JP" altLang="en-US" sz="1200" dirty="0" smtClean="0"/>
              <a:t>月　（中央省庁以外） 関係者間で具体的に検討　　　　（中央省庁） 意見交換・調整</a:t>
            </a:r>
            <a:endParaRPr kumimoji="1" lang="en-US" altLang="ja-JP" sz="1200" dirty="0" smtClean="0"/>
          </a:p>
          <a:p>
            <a:r>
              <a:rPr lang="ja-JP" altLang="en-US" sz="1200" dirty="0"/>
              <a:t>　</a:t>
            </a:r>
            <a:r>
              <a:rPr lang="ja-JP" altLang="en-US" sz="1200" dirty="0" smtClean="0"/>
              <a:t>　　　　　　　　　　　　　　　 </a:t>
            </a:r>
            <a:r>
              <a:rPr lang="en-US" altLang="ja-JP" sz="1200" dirty="0" smtClean="0"/>
              <a:t>3</a:t>
            </a:r>
            <a:r>
              <a:rPr lang="ja-JP" altLang="en-US" sz="1200" dirty="0" smtClean="0"/>
              <a:t>月　　　　 　有識者会議（基本方針案）　→　</a:t>
            </a:r>
            <a:r>
              <a:rPr kumimoji="1" lang="ja-JP" altLang="en-US" sz="1200" dirty="0" smtClean="0"/>
              <a:t>まち・ひと・しごと創生本部　（基本方針の決定）</a:t>
            </a:r>
            <a:endParaRPr kumimoji="1" lang="ja-JP" altLang="en-US" sz="1200" dirty="0"/>
          </a:p>
        </p:txBody>
      </p:sp>
      <p:sp>
        <p:nvSpPr>
          <p:cNvPr id="20" name="スライド番号プレースホルダー 2"/>
          <p:cNvSpPr txBox="1">
            <a:spLocks/>
          </p:cNvSpPr>
          <p:nvPr/>
        </p:nvSpPr>
        <p:spPr bwMode="auto">
          <a:xfrm>
            <a:off x="8777288" y="6633724"/>
            <a:ext cx="360362" cy="252412"/>
          </a:xfrm>
          <a:prstGeom prst="rect">
            <a:avLst/>
          </a:prstGeom>
          <a:ln>
            <a:miter lim="800000"/>
            <a:headEnd/>
            <a:tailEnd/>
          </a:ln>
        </p:spPr>
        <p:txBody>
          <a:bodyPr vert="horz" wrap="square" lIns="91440" tIns="45720" rIns="91440" bIns="45720" numCol="1" rtlCol="0" anchor="ctr" anchorCtr="0" compatLnSpc="1">
            <a:prstTxWarp prst="textNoShape">
              <a:avLst/>
            </a:prstTxWarp>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defRPr/>
            </a:pPr>
            <a:fld id="{89D431EB-B517-420B-942D-5A5711DC131B}" type="slidenum">
              <a:rPr lang="ja-JP" altLang="en-US" smtClean="0">
                <a:solidFill>
                  <a:srgbClr val="898989"/>
                </a:solidFill>
              </a:rPr>
              <a:pPr fontAlgn="base">
                <a:spcBef>
                  <a:spcPct val="0"/>
                </a:spcBef>
                <a:spcAft>
                  <a:spcPct val="0"/>
                </a:spcAft>
                <a:defRPr/>
              </a:pPr>
              <a:t>56</a:t>
            </a:fld>
            <a:endParaRPr lang="en-US" altLang="ja-JP">
              <a:solidFill>
                <a:srgbClr val="898989"/>
              </a:solidFill>
            </a:endParaRPr>
          </a:p>
        </p:txBody>
      </p:sp>
      <p:sp>
        <p:nvSpPr>
          <p:cNvPr id="21" name="正方形/長方形 20"/>
          <p:cNvSpPr/>
          <p:nvPr/>
        </p:nvSpPr>
        <p:spPr>
          <a:xfrm>
            <a:off x="35496" y="476672"/>
            <a:ext cx="9102154" cy="1024142"/>
          </a:xfrm>
          <a:prstGeom prst="rect">
            <a:avLst/>
          </a:prstGeom>
          <a:ln w="9525"/>
        </p:spPr>
        <p:style>
          <a:lnRef idx="2">
            <a:schemeClr val="dk1"/>
          </a:lnRef>
          <a:fillRef idx="1">
            <a:schemeClr val="lt1"/>
          </a:fillRef>
          <a:effectRef idx="0">
            <a:schemeClr val="dk1"/>
          </a:effectRef>
          <a:fontRef idx="minor">
            <a:schemeClr val="dk1"/>
          </a:fontRef>
        </p:style>
        <p:txBody>
          <a:bodyPr wrap="square">
            <a:noAutofit/>
          </a:bodyPr>
          <a:lstStyle/>
          <a:p>
            <a:pPr marL="176213" indent="-176213"/>
            <a:r>
              <a:rPr lang="ja-JP" altLang="en-US" sz="1400" dirty="0" smtClean="0">
                <a:latin typeface="Meiryo UI" pitchFamily="50" charset="-128"/>
                <a:ea typeface="Meiryo UI" pitchFamily="50" charset="-128"/>
                <a:cs typeface="Meiryo UI" pitchFamily="50" charset="-128"/>
              </a:rPr>
              <a:t>○　東京の一極集中を是正するため、地方の自主的な創意工夫を前提に、それぞれの地域資源や産業事情等を踏まえ、地方における「しごと」と「ひと」の好循環を促進することを目的に、まち・ひと・しごと創生本部において検討</a:t>
            </a:r>
            <a:endParaRPr lang="en-US" altLang="ja-JP" sz="1400" dirty="0" smtClean="0">
              <a:latin typeface="Meiryo UI" pitchFamily="50" charset="-128"/>
              <a:ea typeface="Meiryo UI" pitchFamily="50" charset="-128"/>
              <a:cs typeface="Meiryo UI" pitchFamily="50" charset="-128"/>
            </a:endParaRPr>
          </a:p>
          <a:p>
            <a:pPr marL="176213" indent="-176213">
              <a:spcBef>
                <a:spcPts val="600"/>
              </a:spcBef>
            </a:pPr>
            <a:r>
              <a:rPr lang="ja-JP" altLang="en-US" sz="1400" dirty="0">
                <a:latin typeface="Meiryo UI" pitchFamily="50" charset="-128"/>
                <a:ea typeface="Meiryo UI" pitchFamily="50" charset="-128"/>
                <a:cs typeface="Meiryo UI" pitchFamily="50" charset="-128"/>
              </a:rPr>
              <a:t>　</a:t>
            </a:r>
            <a:r>
              <a:rPr lang="ja-JP" altLang="en-US" sz="1400" dirty="0" smtClean="0">
                <a:latin typeface="Meiryo UI" pitchFamily="50" charset="-128"/>
                <a:ea typeface="Meiryo UI" pitchFamily="50" charset="-128"/>
                <a:cs typeface="Meiryo UI" pitchFamily="50" charset="-128"/>
              </a:rPr>
              <a:t>　①　対象機関：東京都にある政府関係機関＋すべての研究機関・研究所</a:t>
            </a:r>
            <a:endParaRPr lang="en-US" altLang="ja-JP" sz="1400" dirty="0" smtClean="0">
              <a:latin typeface="Meiryo UI" pitchFamily="50" charset="-128"/>
              <a:ea typeface="Meiryo UI" pitchFamily="50" charset="-128"/>
              <a:cs typeface="Meiryo UI" pitchFamily="50" charset="-128"/>
            </a:endParaRPr>
          </a:p>
          <a:p>
            <a:pPr marL="176213" indent="-176213"/>
            <a:r>
              <a:rPr lang="ja-JP" altLang="en-US" sz="1400" dirty="0" smtClean="0">
                <a:latin typeface="Meiryo UI" pitchFamily="50" charset="-128"/>
                <a:ea typeface="Meiryo UI" pitchFamily="50" charset="-128"/>
                <a:cs typeface="Meiryo UI" pitchFamily="50" charset="-128"/>
              </a:rPr>
              <a:t>　　②　提案資格者：東京圏（１都３県）以外の道府県等</a:t>
            </a:r>
            <a:endParaRPr lang="ja-JP" altLang="en-US" sz="1400" dirty="0">
              <a:latin typeface="Meiryo UI" pitchFamily="50" charset="-128"/>
              <a:ea typeface="Meiryo UI" pitchFamily="50" charset="-128"/>
              <a:cs typeface="Meiryo UI" pitchFamily="50" charset="-128"/>
            </a:endParaRPr>
          </a:p>
        </p:txBody>
      </p:sp>
      <p:sp>
        <p:nvSpPr>
          <p:cNvPr id="7" name="テキスト ボックス 6"/>
          <p:cNvSpPr txBox="1"/>
          <p:nvPr/>
        </p:nvSpPr>
        <p:spPr>
          <a:xfrm>
            <a:off x="7312549" y="1841667"/>
            <a:ext cx="1800000" cy="288000"/>
          </a:xfrm>
          <a:prstGeom prst="rect">
            <a:avLst/>
          </a:prstGeom>
          <a:solidFill>
            <a:schemeClr val="bg1">
              <a:lumMod val="85000"/>
            </a:schemeClr>
          </a:solidFill>
          <a:ln>
            <a:solidFill>
              <a:schemeClr val="bg1">
                <a:lumMod val="75000"/>
              </a:schemeClr>
            </a:solidFill>
          </a:ln>
        </p:spPr>
        <p:txBody>
          <a:bodyPr wrap="none" rtlCol="0">
            <a:spAutoFit/>
          </a:bodyPr>
          <a:lstStyle/>
          <a:p>
            <a:pPr algn="ctr"/>
            <a:r>
              <a:rPr kumimoji="1" lang="ja-JP" altLang="en-US" sz="1400" b="1" dirty="0" smtClean="0">
                <a:latin typeface="Meiryo UI" pitchFamily="50" charset="-128"/>
                <a:ea typeface="Meiryo UI" pitchFamily="50" charset="-128"/>
                <a:cs typeface="Meiryo UI" pitchFamily="50" charset="-128"/>
              </a:rPr>
              <a:t>うち大阪府の提案</a:t>
            </a:r>
            <a:endParaRPr kumimoji="1" lang="ja-JP" altLang="en-US" sz="1400" b="1" dirty="0">
              <a:latin typeface="Meiryo UI" pitchFamily="50" charset="-128"/>
              <a:ea typeface="Meiryo UI" pitchFamily="50" charset="-128"/>
              <a:cs typeface="Meiryo UI" pitchFamily="50" charset="-128"/>
            </a:endParaRPr>
          </a:p>
        </p:txBody>
      </p:sp>
      <p:sp>
        <p:nvSpPr>
          <p:cNvPr id="8" name="テキスト ボックス 7"/>
          <p:cNvSpPr txBox="1"/>
          <p:nvPr/>
        </p:nvSpPr>
        <p:spPr>
          <a:xfrm>
            <a:off x="7312549" y="2190194"/>
            <a:ext cx="1806905" cy="1116000"/>
          </a:xfrm>
          <a:prstGeom prst="rect">
            <a:avLst/>
          </a:prstGeom>
          <a:noFill/>
          <a:ln>
            <a:solidFill>
              <a:schemeClr val="bg1">
                <a:lumMod val="75000"/>
              </a:schemeClr>
            </a:solidFill>
          </a:ln>
        </p:spPr>
        <p:txBody>
          <a:bodyPr wrap="none" rtlCol="0" anchor="ctr" anchorCtr="0">
            <a:spAutoFit/>
          </a:bodyPr>
          <a:lstStyle/>
          <a:p>
            <a:r>
              <a:rPr lang="ja-JP" altLang="en-US" sz="1400" dirty="0" smtClean="0">
                <a:latin typeface="Meiryo UI" pitchFamily="50" charset="-128"/>
                <a:ea typeface="Meiryo UI" pitchFamily="50" charset="-128"/>
                <a:cs typeface="Meiryo UI" pitchFamily="50" charset="-128"/>
              </a:rPr>
              <a:t>・</a:t>
            </a:r>
            <a:r>
              <a:rPr kumimoji="1" lang="ja-JP" altLang="en-US" sz="1400" dirty="0" smtClean="0">
                <a:latin typeface="Meiryo UI" pitchFamily="50" charset="-128"/>
                <a:ea typeface="Meiryo UI" pitchFamily="50" charset="-128"/>
                <a:cs typeface="Meiryo UI" pitchFamily="50" charset="-128"/>
              </a:rPr>
              <a:t>中小企業庁</a:t>
            </a:r>
            <a:endParaRPr kumimoji="1" lang="en-US" altLang="ja-JP" sz="1400" dirty="0" smtClean="0">
              <a:latin typeface="Meiryo UI" pitchFamily="50" charset="-128"/>
              <a:ea typeface="Meiryo UI" pitchFamily="50" charset="-128"/>
              <a:cs typeface="Meiryo UI" pitchFamily="50" charset="-128"/>
            </a:endParaRPr>
          </a:p>
          <a:p>
            <a:r>
              <a:rPr lang="ja-JP" altLang="en-US" sz="1400" dirty="0" smtClean="0">
                <a:latin typeface="Meiryo UI" pitchFamily="50" charset="-128"/>
                <a:ea typeface="Meiryo UI" pitchFamily="50" charset="-128"/>
                <a:cs typeface="Meiryo UI" pitchFamily="50" charset="-128"/>
              </a:rPr>
              <a:t>・特許庁</a:t>
            </a:r>
            <a:endParaRPr lang="en-US" altLang="ja-JP" sz="1400" dirty="0" smtClean="0">
              <a:latin typeface="Meiryo UI" pitchFamily="50" charset="-128"/>
              <a:ea typeface="Meiryo UI" pitchFamily="50" charset="-128"/>
              <a:cs typeface="Meiryo UI" pitchFamily="50" charset="-128"/>
            </a:endParaRPr>
          </a:p>
          <a:p>
            <a:r>
              <a:rPr kumimoji="1" lang="ja-JP" altLang="en-US" sz="1100" dirty="0" smtClean="0">
                <a:latin typeface="Meiryo UI" pitchFamily="50" charset="-128"/>
                <a:ea typeface="Meiryo UI" pitchFamily="50" charset="-128"/>
                <a:cs typeface="Meiryo UI" pitchFamily="50" charset="-128"/>
              </a:rPr>
              <a:t>・工業所有権情報・研修館</a:t>
            </a:r>
            <a:endParaRPr kumimoji="1" lang="en-US" altLang="ja-JP" sz="1100" dirty="0" smtClean="0">
              <a:latin typeface="Meiryo UI" pitchFamily="50" charset="-128"/>
              <a:ea typeface="Meiryo UI" pitchFamily="50" charset="-128"/>
              <a:cs typeface="Meiryo UI" pitchFamily="50" charset="-128"/>
            </a:endParaRPr>
          </a:p>
          <a:p>
            <a:r>
              <a:rPr lang="ja-JP" altLang="en-US" sz="1100" dirty="0" smtClean="0">
                <a:latin typeface="Meiryo UI" pitchFamily="50" charset="-128"/>
                <a:ea typeface="Meiryo UI" pitchFamily="50" charset="-128"/>
                <a:cs typeface="Meiryo UI" pitchFamily="50" charset="-128"/>
              </a:rPr>
              <a:t>・医薬品</a:t>
            </a:r>
            <a:r>
              <a:rPr lang="ja-JP" altLang="en-US" sz="1100" dirty="0">
                <a:latin typeface="Meiryo UI" pitchFamily="50" charset="-128"/>
                <a:ea typeface="Meiryo UI" pitchFamily="50" charset="-128"/>
                <a:cs typeface="Meiryo UI" pitchFamily="50" charset="-128"/>
              </a:rPr>
              <a:t>医療</a:t>
            </a:r>
            <a:r>
              <a:rPr lang="ja-JP" altLang="en-US" sz="1100" dirty="0" smtClean="0">
                <a:latin typeface="Meiryo UI" pitchFamily="50" charset="-128"/>
                <a:ea typeface="Meiryo UI" pitchFamily="50" charset="-128"/>
                <a:cs typeface="Meiryo UI" pitchFamily="50" charset="-128"/>
              </a:rPr>
              <a:t>機器総合機構</a:t>
            </a:r>
            <a:endParaRPr lang="en-US" altLang="ja-JP" sz="1100" dirty="0" smtClean="0">
              <a:latin typeface="Meiryo UI" pitchFamily="50" charset="-128"/>
              <a:ea typeface="Meiryo UI" pitchFamily="50" charset="-128"/>
              <a:cs typeface="Meiryo UI" pitchFamily="50" charset="-128"/>
            </a:endParaRPr>
          </a:p>
          <a:p>
            <a:r>
              <a:rPr kumimoji="1" lang="ja-JP" altLang="en-US" sz="1200" dirty="0" smtClean="0">
                <a:latin typeface="Meiryo UI" pitchFamily="50" charset="-128"/>
                <a:ea typeface="Meiryo UI" pitchFamily="50" charset="-128"/>
                <a:cs typeface="Meiryo UI" pitchFamily="50" charset="-128"/>
              </a:rPr>
              <a:t>・国立健康・栄養研究所</a:t>
            </a:r>
            <a:endParaRPr kumimoji="1" lang="ja-JP" altLang="en-US" sz="12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2430938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コネクタ 12"/>
          <p:cNvCxnSpPr/>
          <p:nvPr/>
        </p:nvCxnSpPr>
        <p:spPr>
          <a:xfrm>
            <a:off x="16021272" y="4444374"/>
            <a:ext cx="0" cy="21968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smtClean="0">
                <a:solidFill>
                  <a:srgbClr val="000000"/>
                </a:solidFill>
                <a:latin typeface="ＭＳ Ｐゴシック" pitchFamily="50" charset="-128"/>
                <a:ea typeface="Meiryo UI" pitchFamily="50" charset="-128"/>
                <a:cs typeface="Meiryo UI" pitchFamily="50" charset="-128"/>
              </a:rPr>
              <a:t>国等の動き／首都機能バックアップ（政府業務継続計画）</a:t>
            </a:r>
            <a:endParaRPr kumimoji="0" lang="ja-JP" altLang="en-US"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2" name="正方形/長方形 31"/>
          <p:cNvSpPr/>
          <p:nvPr/>
        </p:nvSpPr>
        <p:spPr>
          <a:xfrm>
            <a:off x="-70442" y="972793"/>
            <a:ext cx="9420758" cy="10880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ct val="0"/>
              </a:spcAft>
              <a:defRPr/>
            </a:pPr>
            <a:r>
              <a:rPr lang="ja-JP" altLang="en-US" b="1" dirty="0">
                <a:solidFill>
                  <a:prstClr val="black"/>
                </a:solidFill>
                <a:latin typeface="Meiryo UI" pitchFamily="50" charset="-128"/>
                <a:ea typeface="Meiryo UI" pitchFamily="50" charset="-128"/>
                <a:cs typeface="Meiryo UI" pitchFamily="50" charset="-128"/>
              </a:rPr>
              <a:t>　</a:t>
            </a:r>
            <a:r>
              <a:rPr lang="ja-JP" altLang="en-US" sz="1600" dirty="0">
                <a:solidFill>
                  <a:srgbClr val="000000"/>
                </a:solidFill>
                <a:latin typeface="Meiryo UI" pitchFamily="50" charset="-128"/>
                <a:ea typeface="Meiryo UI" pitchFamily="50" charset="-128"/>
                <a:cs typeface="Meiryo UI" pitchFamily="50" charset="-128"/>
              </a:rPr>
              <a:t>・首都直下地震が発生した場合、その災害から国民の生命、身体および財産を守るため、防災対策の推進</a:t>
            </a:r>
            <a:r>
              <a:rPr lang="ja-JP" altLang="en-US" sz="1600" dirty="0" smtClean="0">
                <a:solidFill>
                  <a:srgbClr val="000000"/>
                </a:solidFill>
                <a:latin typeface="Meiryo UI" pitchFamily="50" charset="-128"/>
                <a:ea typeface="Meiryo UI" pitchFamily="50" charset="-128"/>
                <a:cs typeface="Meiryo UI" pitchFamily="50" charset="-128"/>
              </a:rPr>
              <a:t>を</a:t>
            </a:r>
            <a:endParaRPr lang="en-US" altLang="ja-JP" sz="1600" dirty="0" smtClean="0">
              <a:solidFill>
                <a:srgbClr val="000000"/>
              </a:solidFill>
              <a:latin typeface="Meiryo UI" pitchFamily="50" charset="-128"/>
              <a:ea typeface="Meiryo UI" pitchFamily="50" charset="-128"/>
              <a:cs typeface="Meiryo UI" pitchFamily="50" charset="-128"/>
            </a:endParaRPr>
          </a:p>
          <a:p>
            <a:pPr lvl="0" algn="just" fontAlgn="base">
              <a:spcBef>
                <a:spcPct val="0"/>
              </a:spcBef>
              <a:spcAft>
                <a:spcPct val="0"/>
              </a:spcAft>
              <a:defRPr/>
            </a:pPr>
            <a:r>
              <a:rPr lang="ja-JP" altLang="en-US" sz="1600" dirty="0">
                <a:solidFill>
                  <a:srgbClr val="000000"/>
                </a:solidFill>
                <a:latin typeface="Meiryo UI" pitchFamily="50" charset="-128"/>
                <a:ea typeface="Meiryo UI" pitchFamily="50" charset="-128"/>
                <a:cs typeface="Meiryo UI" pitchFamily="50" charset="-128"/>
              </a:rPr>
              <a:t>　</a:t>
            </a:r>
            <a:r>
              <a:rPr lang="ja-JP" altLang="en-US" sz="1600" dirty="0" smtClean="0">
                <a:solidFill>
                  <a:srgbClr val="000000"/>
                </a:solidFill>
                <a:latin typeface="Meiryo UI" pitchFamily="50" charset="-128"/>
                <a:ea typeface="Meiryo UI" pitchFamily="50" charset="-128"/>
                <a:cs typeface="Meiryo UI" pitchFamily="50" charset="-128"/>
              </a:rPr>
              <a:t>　図る</a:t>
            </a:r>
            <a:r>
              <a:rPr lang="ja-JP" altLang="en-US" sz="1600" dirty="0">
                <a:solidFill>
                  <a:srgbClr val="000000"/>
                </a:solidFill>
                <a:latin typeface="Meiryo UI" pitchFamily="50" charset="-128"/>
                <a:ea typeface="Meiryo UI" pitchFamily="50" charset="-128"/>
                <a:cs typeface="Meiryo UI" pitchFamily="50" charset="-128"/>
              </a:rPr>
              <a:t>ことを</a:t>
            </a:r>
            <a:r>
              <a:rPr lang="ja-JP" altLang="en-US" sz="1600" dirty="0" smtClean="0">
                <a:solidFill>
                  <a:srgbClr val="000000"/>
                </a:solidFill>
                <a:latin typeface="Meiryo UI" pitchFamily="50" charset="-128"/>
                <a:ea typeface="Meiryo UI" pitchFamily="50" charset="-128"/>
                <a:cs typeface="Meiryo UI" pitchFamily="50" charset="-128"/>
              </a:rPr>
              <a:t>目的として、</a:t>
            </a:r>
            <a:r>
              <a:rPr lang="ja-JP" altLang="en-US" sz="1600" b="1" dirty="0" smtClean="0">
                <a:solidFill>
                  <a:srgbClr val="000000"/>
                </a:solidFill>
                <a:latin typeface="Meiryo UI" pitchFamily="50" charset="-128"/>
                <a:ea typeface="Meiryo UI" pitchFamily="50" charset="-128"/>
                <a:cs typeface="Meiryo UI" pitchFamily="50" charset="-128"/>
              </a:rPr>
              <a:t>「首都直下地震対策特別措置法」</a:t>
            </a:r>
            <a:r>
              <a:rPr lang="ja-JP" altLang="en-US" sz="1600" dirty="0" smtClean="0">
                <a:solidFill>
                  <a:srgbClr val="000000"/>
                </a:solidFill>
                <a:latin typeface="Meiryo UI" pitchFamily="50" charset="-128"/>
                <a:ea typeface="Meiryo UI" pitchFamily="50" charset="-128"/>
                <a:cs typeface="Meiryo UI" pitchFamily="50" charset="-128"/>
              </a:rPr>
              <a:t>が成立（</a:t>
            </a:r>
            <a:r>
              <a:rPr lang="en-US" altLang="ja-JP" sz="1600" dirty="0" smtClean="0">
                <a:solidFill>
                  <a:srgbClr val="000000"/>
                </a:solidFill>
                <a:latin typeface="Meiryo UI" pitchFamily="50" charset="-128"/>
                <a:ea typeface="Meiryo UI" pitchFamily="50" charset="-128"/>
                <a:cs typeface="Meiryo UI" pitchFamily="50" charset="-128"/>
              </a:rPr>
              <a:t>H25.11</a:t>
            </a:r>
            <a:r>
              <a:rPr lang="ja-JP" altLang="en-US" sz="1600" dirty="0" smtClean="0">
                <a:solidFill>
                  <a:srgbClr val="000000"/>
                </a:solidFill>
                <a:latin typeface="Meiryo UI" pitchFamily="50" charset="-128"/>
                <a:ea typeface="Meiryo UI" pitchFamily="50" charset="-128"/>
                <a:cs typeface="Meiryo UI" pitchFamily="50" charset="-128"/>
              </a:rPr>
              <a:t>）</a:t>
            </a:r>
            <a:endParaRPr lang="en-US" altLang="ja-JP" sz="1600" dirty="0" smtClean="0">
              <a:solidFill>
                <a:srgbClr val="000000"/>
              </a:solidFill>
              <a:latin typeface="Meiryo UI" pitchFamily="50" charset="-128"/>
              <a:ea typeface="Meiryo UI" pitchFamily="50" charset="-128"/>
              <a:cs typeface="Meiryo UI" pitchFamily="50" charset="-128"/>
            </a:endParaRPr>
          </a:p>
          <a:p>
            <a:pPr lvl="0" algn="just" fontAlgn="base">
              <a:spcBef>
                <a:spcPct val="0"/>
              </a:spcBef>
              <a:spcAft>
                <a:spcPct val="0"/>
              </a:spcAft>
              <a:defRPr/>
            </a:pPr>
            <a:r>
              <a:rPr lang="ja-JP" altLang="en-US" sz="1600" dirty="0" smtClean="0">
                <a:solidFill>
                  <a:srgbClr val="000000"/>
                </a:solidFill>
                <a:latin typeface="Meiryo UI" pitchFamily="50" charset="-128"/>
                <a:ea typeface="Meiryo UI" pitchFamily="50" charset="-128"/>
                <a:cs typeface="Meiryo UI" pitchFamily="50" charset="-128"/>
              </a:rPr>
              <a:t>　・同法に基づき、行政中枢機能の維持に関する緊急対策実施計画として、</a:t>
            </a:r>
            <a:r>
              <a:rPr lang="ja-JP" altLang="en-US" sz="1600" b="1" dirty="0" smtClean="0">
                <a:solidFill>
                  <a:srgbClr val="000000"/>
                </a:solidFill>
                <a:latin typeface="Meiryo UI" pitchFamily="50" charset="-128"/>
                <a:ea typeface="Meiryo UI" pitchFamily="50" charset="-128"/>
                <a:cs typeface="Meiryo UI" pitchFamily="50" charset="-128"/>
              </a:rPr>
              <a:t>「</a:t>
            </a:r>
            <a:r>
              <a:rPr lang="zh-TW" altLang="en-US" sz="1600" b="1" dirty="0" smtClean="0">
                <a:solidFill>
                  <a:srgbClr val="000000"/>
                </a:solidFill>
                <a:latin typeface="Meiryo UI" pitchFamily="50" charset="-128"/>
                <a:ea typeface="Meiryo UI" pitchFamily="50" charset="-128"/>
                <a:cs typeface="Meiryo UI" pitchFamily="50" charset="-128"/>
              </a:rPr>
              <a:t>政府</a:t>
            </a:r>
            <a:r>
              <a:rPr lang="zh-TW" altLang="en-US" sz="1600" b="1" dirty="0">
                <a:solidFill>
                  <a:srgbClr val="000000"/>
                </a:solidFill>
                <a:latin typeface="Meiryo UI" pitchFamily="50" charset="-128"/>
                <a:ea typeface="Meiryo UI" pitchFamily="50" charset="-128"/>
                <a:cs typeface="Meiryo UI" pitchFamily="50" charset="-128"/>
              </a:rPr>
              <a:t>業務継続</a:t>
            </a:r>
            <a:r>
              <a:rPr lang="zh-TW" altLang="en-US" sz="1600" b="1" dirty="0" smtClean="0">
                <a:solidFill>
                  <a:srgbClr val="000000"/>
                </a:solidFill>
                <a:latin typeface="Meiryo UI" pitchFamily="50" charset="-128"/>
                <a:ea typeface="Meiryo UI" pitchFamily="50" charset="-128"/>
                <a:cs typeface="Meiryo UI" pitchFamily="50" charset="-128"/>
              </a:rPr>
              <a:t>計画</a:t>
            </a:r>
            <a:r>
              <a:rPr lang="ja-JP" altLang="en-US" sz="1600" b="1" dirty="0" smtClean="0">
                <a:solidFill>
                  <a:srgbClr val="000000"/>
                </a:solidFill>
                <a:latin typeface="Meiryo UI" pitchFamily="50" charset="-128"/>
                <a:ea typeface="Meiryo UI" pitchFamily="50" charset="-128"/>
                <a:cs typeface="Meiryo UI" pitchFamily="50" charset="-128"/>
              </a:rPr>
              <a:t>」</a:t>
            </a:r>
            <a:r>
              <a:rPr lang="ja-JP" altLang="en-US" sz="1600" dirty="0" smtClean="0">
                <a:solidFill>
                  <a:srgbClr val="000000"/>
                </a:solidFill>
                <a:latin typeface="Meiryo UI" pitchFamily="50" charset="-128"/>
                <a:ea typeface="Meiryo UI" pitchFamily="50" charset="-128"/>
                <a:cs typeface="Meiryo UI" pitchFamily="50" charset="-128"/>
              </a:rPr>
              <a:t>を閣議</a:t>
            </a:r>
            <a:endParaRPr lang="en-US" altLang="ja-JP" sz="1600" dirty="0" smtClean="0">
              <a:solidFill>
                <a:srgbClr val="000000"/>
              </a:solidFill>
              <a:latin typeface="Meiryo UI" pitchFamily="50" charset="-128"/>
              <a:ea typeface="Meiryo UI" pitchFamily="50" charset="-128"/>
              <a:cs typeface="Meiryo UI" pitchFamily="50" charset="-128"/>
            </a:endParaRPr>
          </a:p>
          <a:p>
            <a:pPr lvl="0" algn="just" fontAlgn="base">
              <a:spcBef>
                <a:spcPct val="0"/>
              </a:spcBef>
              <a:spcAft>
                <a:spcPct val="0"/>
              </a:spcAft>
              <a:defRPr/>
            </a:pPr>
            <a:r>
              <a:rPr lang="ja-JP" altLang="en-US" sz="1600" dirty="0">
                <a:solidFill>
                  <a:srgbClr val="000000"/>
                </a:solidFill>
                <a:latin typeface="Meiryo UI" pitchFamily="50" charset="-128"/>
                <a:ea typeface="Meiryo UI" pitchFamily="50" charset="-128"/>
                <a:cs typeface="Meiryo UI" pitchFamily="50" charset="-128"/>
              </a:rPr>
              <a:t>　</a:t>
            </a:r>
            <a:r>
              <a:rPr lang="ja-JP" altLang="en-US" sz="1600" dirty="0" smtClean="0">
                <a:solidFill>
                  <a:srgbClr val="000000"/>
                </a:solidFill>
                <a:latin typeface="Meiryo UI" pitchFamily="50" charset="-128"/>
                <a:ea typeface="Meiryo UI" pitchFamily="50" charset="-128"/>
                <a:cs typeface="Meiryo UI" pitchFamily="50" charset="-128"/>
              </a:rPr>
              <a:t>　決定（</a:t>
            </a:r>
            <a:r>
              <a:rPr lang="en-US" altLang="ja-JP" sz="1600" dirty="0" smtClean="0">
                <a:solidFill>
                  <a:srgbClr val="000000"/>
                </a:solidFill>
                <a:latin typeface="Meiryo UI" pitchFamily="50" charset="-128"/>
                <a:ea typeface="Meiryo UI" pitchFamily="50" charset="-128"/>
                <a:cs typeface="Meiryo UI" pitchFamily="50" charset="-128"/>
              </a:rPr>
              <a:t>H26.3</a:t>
            </a:r>
            <a:r>
              <a:rPr lang="ja-JP" altLang="en-US" sz="1600" dirty="0" smtClean="0">
                <a:solidFill>
                  <a:srgbClr val="000000"/>
                </a:solidFill>
                <a:latin typeface="Meiryo UI" pitchFamily="50" charset="-128"/>
                <a:ea typeface="Meiryo UI" pitchFamily="50" charset="-128"/>
                <a:cs typeface="Meiryo UI" pitchFamily="50" charset="-128"/>
              </a:rPr>
              <a:t>）</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36" name="テキスト ボックス 35"/>
          <p:cNvSpPr txBox="1"/>
          <p:nvPr/>
        </p:nvSpPr>
        <p:spPr>
          <a:xfrm>
            <a:off x="75777" y="2830534"/>
            <a:ext cx="9020582" cy="1815882"/>
          </a:xfrm>
          <a:prstGeom prst="rect">
            <a:avLst/>
          </a:prstGeom>
          <a:noFill/>
          <a:ln>
            <a:noFill/>
          </a:ln>
        </p:spPr>
        <p:txBody>
          <a:bodyPr wrap="square">
            <a:spAutoFit/>
          </a:bodyPr>
          <a:lstStyle/>
          <a:p>
            <a:pPr>
              <a:defRPr/>
            </a:pPr>
            <a:r>
              <a:rPr lang="ja-JP" altLang="en-US" sz="1600" b="1" dirty="0" smtClean="0">
                <a:latin typeface="Meiryo UI" pitchFamily="50" charset="-128"/>
                <a:ea typeface="Meiryo UI" pitchFamily="50" charset="-128"/>
                <a:cs typeface="Meiryo UI" pitchFamily="50" charset="-128"/>
              </a:rPr>
              <a:t>≪ポイント≫</a:t>
            </a:r>
            <a:endParaRPr lang="en-US" altLang="ja-JP" sz="1600" b="1" dirty="0" smtClean="0">
              <a:latin typeface="Meiryo UI" pitchFamily="50" charset="-128"/>
              <a:ea typeface="Meiryo UI" pitchFamily="50" charset="-128"/>
              <a:cs typeface="Meiryo UI" pitchFamily="50" charset="-128"/>
            </a:endParaRPr>
          </a:p>
          <a:p>
            <a:pPr>
              <a:defRPr/>
            </a:pPr>
            <a:r>
              <a:rPr lang="ja-JP" altLang="en-US" sz="1600" dirty="0" smtClean="0">
                <a:latin typeface="Meiryo UI" pitchFamily="50" charset="-128"/>
                <a:ea typeface="Meiryo UI" pitchFamily="50" charset="-128"/>
                <a:cs typeface="Meiryo UI" pitchFamily="50" charset="-128"/>
              </a:rPr>
              <a:t>・非常時</a:t>
            </a:r>
            <a:r>
              <a:rPr lang="ja-JP" altLang="en-US" sz="1600" dirty="0">
                <a:latin typeface="Meiryo UI" pitchFamily="50" charset="-128"/>
                <a:ea typeface="Meiryo UI" pitchFamily="50" charset="-128"/>
                <a:cs typeface="Meiryo UI" pitchFamily="50" charset="-128"/>
              </a:rPr>
              <a:t>に維持すべき</a:t>
            </a:r>
            <a:r>
              <a:rPr lang="ja-JP" altLang="en-US" sz="1600" b="1" dirty="0">
                <a:latin typeface="Meiryo UI" pitchFamily="50" charset="-128"/>
                <a:ea typeface="Meiryo UI" pitchFamily="50" charset="-128"/>
                <a:cs typeface="Meiryo UI" pitchFamily="50" charset="-128"/>
              </a:rPr>
              <a:t>政府必須機能として、「内閣」「被災地対応」「金融・経済」「国民生活基盤維持</a:t>
            </a:r>
            <a:r>
              <a:rPr lang="ja-JP" altLang="en-US" sz="1600" b="1" dirty="0" smtClean="0">
                <a:latin typeface="Meiryo UI" pitchFamily="50" charset="-128"/>
                <a:ea typeface="Meiryo UI" pitchFamily="50" charset="-128"/>
                <a:cs typeface="Meiryo UI" pitchFamily="50" charset="-128"/>
              </a:rPr>
              <a:t>」「防</a:t>
            </a:r>
            <a:endParaRPr lang="en-US" altLang="ja-JP" sz="1600" b="1" dirty="0" smtClean="0">
              <a:latin typeface="Meiryo UI" pitchFamily="50" charset="-128"/>
              <a:ea typeface="Meiryo UI" pitchFamily="50" charset="-128"/>
              <a:cs typeface="Meiryo UI" pitchFamily="50" charset="-128"/>
            </a:endParaRPr>
          </a:p>
          <a:p>
            <a:pPr>
              <a:defRPr/>
            </a:pPr>
            <a:r>
              <a:rPr lang="ja-JP" altLang="en-US" sz="1600" b="1" dirty="0" smtClean="0">
                <a:latin typeface="Meiryo UI" pitchFamily="50" charset="-128"/>
                <a:ea typeface="Meiryo UI" pitchFamily="50" charset="-128"/>
                <a:cs typeface="Meiryo UI" pitchFamily="50" charset="-128"/>
              </a:rPr>
              <a:t> 衛・治安」「外交」の６つを列挙</a:t>
            </a:r>
            <a:r>
              <a:rPr lang="ja-JP" altLang="en-US" sz="1600" dirty="0" smtClean="0">
                <a:latin typeface="Meiryo UI" pitchFamily="50" charset="-128"/>
                <a:ea typeface="Meiryo UI" pitchFamily="50" charset="-128"/>
                <a:cs typeface="Meiryo UI" pitchFamily="50" charset="-128"/>
              </a:rPr>
              <a:t>。その上で、災害発生時に政府全体で優先すべき業務を定めている。</a:t>
            </a:r>
            <a:endParaRPr lang="en-US" altLang="ja-JP" sz="1600" dirty="0" smtClean="0">
              <a:latin typeface="Meiryo UI" pitchFamily="50" charset="-128"/>
              <a:ea typeface="Meiryo UI" pitchFamily="50" charset="-128"/>
              <a:cs typeface="Meiryo UI" pitchFamily="50" charset="-128"/>
            </a:endParaRPr>
          </a:p>
          <a:p>
            <a:pPr>
              <a:defRPr/>
            </a:pPr>
            <a:r>
              <a:rPr lang="ja-JP" altLang="en-US" sz="1600" dirty="0" smtClean="0">
                <a:latin typeface="Meiryo UI" pitchFamily="50" charset="-128"/>
                <a:ea typeface="Meiryo UI" pitchFamily="50" charset="-128"/>
                <a:cs typeface="Meiryo UI" pitchFamily="50" charset="-128"/>
              </a:rPr>
              <a:t>・さらに、一定時間内に参集可能な職員数の把握など、この政府ＢＣＰに基づき、各府省庁ごとに「省庁業務</a:t>
            </a:r>
            <a:endParaRPr lang="en-US" altLang="ja-JP" sz="1600" dirty="0" smtClean="0">
              <a:latin typeface="Meiryo UI" pitchFamily="50" charset="-128"/>
              <a:ea typeface="Meiryo UI" pitchFamily="50" charset="-128"/>
              <a:cs typeface="Meiryo UI" pitchFamily="50" charset="-128"/>
            </a:endParaRPr>
          </a:p>
          <a:p>
            <a:pPr>
              <a:defRPr/>
            </a:pPr>
            <a:r>
              <a:rPr lang="ja-JP" altLang="en-US" sz="1600" dirty="0" smtClean="0">
                <a:latin typeface="Meiryo UI" pitchFamily="50" charset="-128"/>
                <a:ea typeface="Meiryo UI" pitchFamily="50" charset="-128"/>
                <a:cs typeface="Meiryo UI" pitchFamily="50" charset="-128"/>
              </a:rPr>
              <a:t>　継続計画（省庁ＢＣＰ）」を定めることを求めている。</a:t>
            </a:r>
          </a:p>
          <a:p>
            <a:pPr>
              <a:defRPr/>
            </a:pPr>
            <a:r>
              <a:rPr lang="ja-JP" altLang="en-US" sz="1600" dirty="0" smtClean="0">
                <a:latin typeface="Meiryo UI" pitchFamily="50" charset="-128"/>
                <a:ea typeface="Meiryo UI" pitchFamily="50" charset="-128"/>
                <a:cs typeface="Meiryo UI" pitchFamily="50" charset="-128"/>
              </a:rPr>
              <a:t>・また</a:t>
            </a:r>
            <a:r>
              <a:rPr lang="ja-JP" altLang="en-US" sz="1600" dirty="0">
                <a:latin typeface="Meiryo UI" pitchFamily="50" charset="-128"/>
                <a:ea typeface="Meiryo UI" pitchFamily="50" charset="-128"/>
                <a:cs typeface="Meiryo UI" pitchFamily="50" charset="-128"/>
              </a:rPr>
              <a:t>、従来の代替拠点（内閣府や防衛省、立川広域防災基地等）が被災することも想定。今後、</a:t>
            </a:r>
            <a:r>
              <a:rPr lang="ja-JP" altLang="en-US" sz="1600" dirty="0" smtClean="0">
                <a:latin typeface="Meiryo UI" pitchFamily="50" charset="-128"/>
                <a:ea typeface="Meiryo UI" pitchFamily="50" charset="-128"/>
                <a:cs typeface="Meiryo UI" pitchFamily="50" charset="-128"/>
              </a:rPr>
              <a:t>過酷事</a:t>
            </a:r>
            <a:endParaRPr lang="en-US" altLang="ja-JP" sz="1600" dirty="0" smtClean="0">
              <a:latin typeface="Meiryo UI" pitchFamily="50" charset="-128"/>
              <a:ea typeface="Meiryo UI" pitchFamily="50" charset="-128"/>
              <a:cs typeface="Meiryo UI" pitchFamily="50" charset="-128"/>
            </a:endParaRPr>
          </a:p>
          <a:p>
            <a:pPr>
              <a:defRPr/>
            </a:pPr>
            <a:r>
              <a:rPr lang="ja-JP" altLang="en-US" sz="1600" dirty="0">
                <a:latin typeface="Meiryo UI" pitchFamily="50" charset="-128"/>
                <a:ea typeface="Meiryo UI" pitchFamily="50" charset="-128"/>
                <a:cs typeface="Meiryo UI" pitchFamily="50" charset="-128"/>
              </a:rPr>
              <a:t>　</a:t>
            </a:r>
            <a:r>
              <a:rPr lang="ja-JP" altLang="en-US" sz="1600" dirty="0" smtClean="0">
                <a:latin typeface="Meiryo UI" pitchFamily="50" charset="-128"/>
                <a:ea typeface="Meiryo UI" pitchFamily="50" charset="-128"/>
                <a:cs typeface="Meiryo UI" pitchFamily="50" charset="-128"/>
              </a:rPr>
              <a:t>象</a:t>
            </a:r>
            <a:r>
              <a:rPr lang="ja-JP" altLang="en-US" sz="1600" dirty="0">
                <a:latin typeface="Meiryo UI" pitchFamily="50" charset="-128"/>
                <a:ea typeface="Meiryo UI" pitchFamily="50" charset="-128"/>
                <a:cs typeface="Meiryo UI" pitchFamily="50" charset="-128"/>
              </a:rPr>
              <a:t>における</a:t>
            </a:r>
            <a:r>
              <a:rPr lang="ja-JP" altLang="en-US" sz="1600" b="1" dirty="0">
                <a:latin typeface="Meiryo UI" pitchFamily="50" charset="-128"/>
                <a:ea typeface="Meiryo UI" pitchFamily="50" charset="-128"/>
                <a:cs typeface="Meiryo UI" pitchFamily="50" charset="-128"/>
              </a:rPr>
              <a:t>東京圏外の政府の</a:t>
            </a:r>
            <a:r>
              <a:rPr lang="ja-JP" altLang="en-US" sz="1600" b="1">
                <a:latin typeface="Meiryo UI" pitchFamily="50" charset="-128"/>
                <a:ea typeface="Meiryo UI" pitchFamily="50" charset="-128"/>
                <a:cs typeface="Meiryo UI" pitchFamily="50" charset="-128"/>
              </a:rPr>
              <a:t>代替</a:t>
            </a:r>
            <a:r>
              <a:rPr lang="ja-JP" altLang="en-US" sz="1600" b="1" smtClean="0">
                <a:latin typeface="Meiryo UI" pitchFamily="50" charset="-128"/>
                <a:ea typeface="Meiryo UI" pitchFamily="50" charset="-128"/>
                <a:cs typeface="Meiryo UI" pitchFamily="50" charset="-128"/>
              </a:rPr>
              <a:t>拠点等</a:t>
            </a:r>
            <a:r>
              <a:rPr lang="ja-JP" altLang="en-US" sz="1600" b="1" dirty="0" smtClean="0">
                <a:latin typeface="Meiryo UI" pitchFamily="50" charset="-128"/>
                <a:ea typeface="Meiryo UI" pitchFamily="50" charset="-128"/>
                <a:cs typeface="Meiryo UI" pitchFamily="50" charset="-128"/>
              </a:rPr>
              <a:t>を今後の検討課題</a:t>
            </a:r>
            <a:r>
              <a:rPr lang="ja-JP" altLang="en-US" sz="1600" dirty="0" smtClean="0">
                <a:latin typeface="Meiryo UI" pitchFamily="50" charset="-128"/>
                <a:ea typeface="Meiryo UI" pitchFamily="50" charset="-128"/>
                <a:cs typeface="Meiryo UI" pitchFamily="50" charset="-128"/>
              </a:rPr>
              <a:t>としている。</a:t>
            </a:r>
            <a:endParaRPr lang="ja-JP" altLang="en-US" sz="1600" dirty="0">
              <a:latin typeface="Meiryo UI" pitchFamily="50" charset="-128"/>
              <a:ea typeface="Meiryo UI" pitchFamily="50" charset="-128"/>
              <a:cs typeface="Meiryo UI" pitchFamily="50" charset="-128"/>
            </a:endParaRPr>
          </a:p>
        </p:txBody>
      </p:sp>
      <p:sp>
        <p:nvSpPr>
          <p:cNvPr id="42" name="テキスト ボックス 19"/>
          <p:cNvSpPr txBox="1">
            <a:spLocks noChangeArrowheads="1"/>
          </p:cNvSpPr>
          <p:nvPr/>
        </p:nvSpPr>
        <p:spPr bwMode="auto">
          <a:xfrm>
            <a:off x="230423" y="4678104"/>
            <a:ext cx="8662057" cy="1631216"/>
          </a:xfrm>
          <a:prstGeom prst="rect">
            <a:avLst/>
          </a:prstGeom>
          <a:noFill/>
          <a:ln w="15875">
            <a:solidFill>
              <a:schemeClr val="tx1"/>
            </a:solidFill>
            <a:prstDash val="dash"/>
            <a:miter lim="800000"/>
            <a:headEnd/>
            <a:tailEnd/>
          </a:ln>
        </p:spPr>
        <p:txBody>
          <a:bodyPr wrap="square">
            <a:spAutoFit/>
          </a:bodyPr>
          <a:lstStyle/>
          <a:p>
            <a:pPr>
              <a:lnSpc>
                <a:spcPts val="2000"/>
              </a:lnSpc>
            </a:pPr>
            <a:r>
              <a:rPr lang="ja-JP" altLang="en-US" sz="1400" b="1" dirty="0">
                <a:latin typeface="Meiryo UI" pitchFamily="50" charset="-128"/>
                <a:ea typeface="Meiryo UI" pitchFamily="50" charset="-128"/>
                <a:cs typeface="Meiryo UI" pitchFamily="50" charset="-128"/>
              </a:rPr>
              <a:t>≪東京圏外</a:t>
            </a:r>
            <a:r>
              <a:rPr lang="ja-JP" altLang="en-US" sz="1400" b="1" dirty="0" smtClean="0">
                <a:latin typeface="Meiryo UI" pitchFamily="50" charset="-128"/>
                <a:ea typeface="Meiryo UI" pitchFamily="50" charset="-128"/>
                <a:cs typeface="Meiryo UI" pitchFamily="50" charset="-128"/>
              </a:rPr>
              <a:t>の政府の代替</a:t>
            </a:r>
            <a:r>
              <a:rPr lang="ja-JP" altLang="en-US" sz="1400" b="1" dirty="0">
                <a:latin typeface="Meiryo UI" pitchFamily="50" charset="-128"/>
                <a:ea typeface="Meiryo UI" pitchFamily="50" charset="-128"/>
                <a:cs typeface="Meiryo UI" pitchFamily="50" charset="-128"/>
              </a:rPr>
              <a:t>拠点に関する記述～抜粋</a:t>
            </a:r>
            <a:r>
              <a:rPr lang="ja-JP" altLang="en-US" sz="1400" b="1" dirty="0" smtClean="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a:t>
            </a:r>
            <a:endParaRPr lang="ja-JP" altLang="en-US" sz="1400" dirty="0">
              <a:latin typeface="Meiryo UI" pitchFamily="50" charset="-128"/>
              <a:ea typeface="Meiryo UI" pitchFamily="50" charset="-128"/>
              <a:cs typeface="Meiryo UI" pitchFamily="50" charset="-128"/>
            </a:endParaRPr>
          </a:p>
          <a:p>
            <a:pPr>
              <a:lnSpc>
                <a:spcPts val="2000"/>
              </a:lnSpc>
            </a:pPr>
            <a:r>
              <a:rPr lang="en-US" altLang="ja-JP" sz="1400" dirty="0" smtClean="0">
                <a:latin typeface="Meiryo UI" pitchFamily="50" charset="-128"/>
                <a:ea typeface="Meiryo UI" pitchFamily="50" charset="-128"/>
                <a:cs typeface="Meiryo UI" pitchFamily="50" charset="-128"/>
              </a:rPr>
              <a:t>Ⅳ</a:t>
            </a:r>
            <a:r>
              <a:rPr lang="ja-JP" altLang="en-US" sz="1400" dirty="0">
                <a:latin typeface="Meiryo UI" pitchFamily="50" charset="-128"/>
                <a:ea typeface="Meiryo UI" pitchFamily="50" charset="-128"/>
                <a:cs typeface="Meiryo UI" pitchFamily="50" charset="-128"/>
              </a:rPr>
              <a:t>　今後の検討課題</a:t>
            </a:r>
          </a:p>
          <a:p>
            <a:pPr>
              <a:lnSpc>
                <a:spcPts val="2000"/>
              </a:lnSpc>
            </a:pPr>
            <a:r>
              <a:rPr lang="ja-JP" altLang="en-US" sz="1400" dirty="0" smtClean="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前略）さいたま新都心等の東京圏内の地区のほか、</a:t>
            </a:r>
            <a:r>
              <a:rPr lang="ja-JP" altLang="en-US" sz="1400" b="1" dirty="0">
                <a:latin typeface="Meiryo UI" pitchFamily="50" charset="-128"/>
                <a:ea typeface="Meiryo UI" pitchFamily="50" charset="-128"/>
                <a:cs typeface="Meiryo UI" pitchFamily="50" charset="-128"/>
              </a:rPr>
              <a:t>大規模地震に係る現地対策本部の設置予定箇所、各府省等の地方支分部局が集積する都市</a:t>
            </a:r>
            <a:r>
              <a:rPr lang="ja-JP" altLang="en-US" sz="1400" dirty="0">
                <a:latin typeface="Meiryo UI" pitchFamily="50" charset="-128"/>
                <a:ea typeface="Meiryo UI" pitchFamily="50" charset="-128"/>
                <a:cs typeface="Meiryo UI" pitchFamily="50" charset="-128"/>
              </a:rPr>
              <a:t>（札幌市、仙台市、名古屋市、</a:t>
            </a:r>
            <a:r>
              <a:rPr lang="ja-JP" altLang="en-US" sz="1400" b="1" u="sng" dirty="0">
                <a:latin typeface="Meiryo UI" pitchFamily="50" charset="-128"/>
                <a:ea typeface="Meiryo UI" pitchFamily="50" charset="-128"/>
                <a:cs typeface="Meiryo UI" pitchFamily="50" charset="-128"/>
              </a:rPr>
              <a:t>大阪市</a:t>
            </a:r>
            <a:r>
              <a:rPr lang="ja-JP" altLang="en-US" sz="1400" dirty="0">
                <a:latin typeface="Meiryo UI" pitchFamily="50" charset="-128"/>
                <a:ea typeface="Meiryo UI" pitchFamily="50" charset="-128"/>
                <a:cs typeface="Meiryo UI" pitchFamily="50" charset="-128"/>
              </a:rPr>
              <a:t>、広島市、福岡市等）</a:t>
            </a:r>
            <a:r>
              <a:rPr lang="ja-JP" altLang="en-US" sz="1400" b="1" dirty="0">
                <a:latin typeface="Meiryo UI" pitchFamily="50" charset="-128"/>
                <a:ea typeface="Meiryo UI" pitchFamily="50" charset="-128"/>
                <a:cs typeface="Meiryo UI" pitchFamily="50" charset="-128"/>
              </a:rPr>
              <a:t>等代替拠点と成り得る地域</a:t>
            </a:r>
            <a:r>
              <a:rPr lang="ja-JP" altLang="en-US" sz="1400" dirty="0">
                <a:latin typeface="Meiryo UI" pitchFamily="50" charset="-128"/>
                <a:ea typeface="Meiryo UI" pitchFamily="50" charset="-128"/>
                <a:cs typeface="Meiryo UI" pitchFamily="50" charset="-128"/>
              </a:rPr>
              <a:t>を対象に、代替拠点への職員の移動手段、既存の庁舎、設備及び資機材の活用、宿泊施設等の確保等に係る具体的なオペレーションについても検討</a:t>
            </a:r>
            <a:r>
              <a:rPr lang="ja-JP" altLang="en-US" sz="1400" dirty="0" smtClean="0">
                <a:latin typeface="Meiryo UI" pitchFamily="50" charset="-128"/>
                <a:ea typeface="Meiryo UI" pitchFamily="50" charset="-128"/>
                <a:cs typeface="Meiryo UI" pitchFamily="50" charset="-128"/>
              </a:rPr>
              <a:t>する。</a:t>
            </a:r>
            <a:endParaRPr lang="ja-JP" altLang="en-US" sz="1400" dirty="0">
              <a:latin typeface="Meiryo UI" pitchFamily="50" charset="-128"/>
              <a:ea typeface="Meiryo UI" pitchFamily="50" charset="-128"/>
              <a:cs typeface="Meiryo UI" pitchFamily="50" charset="-128"/>
            </a:endParaRPr>
          </a:p>
        </p:txBody>
      </p:sp>
      <p:sp>
        <p:nvSpPr>
          <p:cNvPr id="49" name="正方形/長方形 48"/>
          <p:cNvSpPr/>
          <p:nvPr/>
        </p:nvSpPr>
        <p:spPr>
          <a:xfrm>
            <a:off x="2599" y="2543205"/>
            <a:ext cx="1948977" cy="301418"/>
          </a:xfrm>
          <a:prstGeom prst="rect">
            <a:avLst/>
          </a:prstGeom>
          <a:gradFill>
            <a:gsLst>
              <a:gs pos="0">
                <a:schemeClr val="accent4">
                  <a:lumMod val="60000"/>
                  <a:lumOff val="40000"/>
                </a:scheme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algn="ctr">
              <a:defRPr/>
            </a:pPr>
            <a:r>
              <a:rPr lang="zh-TW" altLang="en-US" sz="1600" b="1" dirty="0">
                <a:latin typeface="Meiryo UI" pitchFamily="50" charset="-128"/>
                <a:ea typeface="Meiryo UI" pitchFamily="50" charset="-128"/>
                <a:cs typeface="Meiryo UI" pitchFamily="50" charset="-128"/>
              </a:rPr>
              <a:t>政府業務</a:t>
            </a:r>
            <a:r>
              <a:rPr lang="zh-TW" altLang="en-US" sz="1600" b="1" dirty="0" smtClean="0">
                <a:latin typeface="Meiryo UI" pitchFamily="50" charset="-128"/>
                <a:ea typeface="Meiryo UI" pitchFamily="50" charset="-128"/>
                <a:cs typeface="Meiryo UI" pitchFamily="50" charset="-128"/>
              </a:rPr>
              <a:t>継続</a:t>
            </a:r>
            <a:r>
              <a:rPr lang="ja-JP" altLang="en-US" sz="1600" b="1" dirty="0" smtClean="0">
                <a:latin typeface="Meiryo UI" pitchFamily="50" charset="-128"/>
                <a:ea typeface="Meiryo UI" pitchFamily="50" charset="-128"/>
                <a:cs typeface="Meiryo UI" pitchFamily="50" charset="-128"/>
              </a:rPr>
              <a:t>計画</a:t>
            </a:r>
            <a:endParaRPr kumimoji="0" lang="ja-JP" altLang="en-US" sz="160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10" name="スライド番号プレースホルダー 2"/>
          <p:cNvSpPr>
            <a:spLocks noGrp="1"/>
          </p:cNvSpPr>
          <p:nvPr>
            <p:ph type="sldNum" sz="quarter" idx="12"/>
          </p:nvPr>
        </p:nvSpPr>
        <p:spPr bwMode="auto">
          <a:xfrm>
            <a:off x="8777288"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57</a:t>
            </a:fld>
            <a:endParaRPr lang="en-US" altLang="ja-JP">
              <a:solidFill>
                <a:srgbClr val="898989"/>
              </a:solidFill>
            </a:endParaRPr>
          </a:p>
        </p:txBody>
      </p:sp>
    </p:spTree>
    <p:extLst>
      <p:ext uri="{BB962C8B-B14F-4D97-AF65-F5344CB8AC3E}">
        <p14:creationId xmlns:p14="http://schemas.microsoft.com/office/powerpoint/2010/main" val="8002730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大阪・関西の国関係機関</a:t>
            </a:r>
            <a:endParaRPr kumimoji="0" lang="ja-JP" altLang="en-US" sz="200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4181261110"/>
              </p:ext>
            </p:extLst>
          </p:nvPr>
        </p:nvGraphicFramePr>
        <p:xfrm>
          <a:off x="33358" y="642956"/>
          <a:ext cx="9000998" cy="5912988"/>
        </p:xfrm>
        <a:graphic>
          <a:graphicData uri="http://schemas.openxmlformats.org/drawingml/2006/table">
            <a:tbl>
              <a:tblPr firstRow="1" bandRow="1">
                <a:tableStyleId>{5C22544A-7EE6-4342-B048-85BDC9FD1C3A}</a:tableStyleId>
              </a:tblPr>
              <a:tblGrid>
                <a:gridCol w="1082258"/>
                <a:gridCol w="1728192"/>
                <a:gridCol w="1584176"/>
                <a:gridCol w="1656184"/>
                <a:gridCol w="1800200"/>
                <a:gridCol w="1149988"/>
              </a:tblGrid>
              <a:tr h="288032">
                <a:tc>
                  <a:txBody>
                    <a:bodyPr/>
                    <a:lstStyle/>
                    <a:p>
                      <a:pPr algn="ctr">
                        <a:lnSpc>
                          <a:spcPts val="2000"/>
                        </a:lnSpc>
                      </a:pPr>
                      <a:r>
                        <a:rPr kumimoji="1" lang="ja-JP" altLang="en-US" sz="1400" dirty="0" smtClean="0">
                          <a:latin typeface="Meiryo UI" pitchFamily="50" charset="-128"/>
                          <a:ea typeface="Meiryo UI" pitchFamily="50" charset="-128"/>
                          <a:cs typeface="Meiryo UI" pitchFamily="50" charset="-128"/>
                        </a:rPr>
                        <a:t>省庁等</a:t>
                      </a:r>
                      <a:endParaRPr kumimoji="1" lang="ja-JP" altLang="en-US" sz="14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ts val="2000"/>
                        </a:lnSpc>
                      </a:pPr>
                      <a:r>
                        <a:rPr kumimoji="1" lang="ja-JP" altLang="en-US" sz="1400" dirty="0" smtClean="0">
                          <a:latin typeface="Meiryo UI" pitchFamily="50" charset="-128"/>
                          <a:ea typeface="Meiryo UI" pitchFamily="50" charset="-128"/>
                          <a:cs typeface="Meiryo UI" pitchFamily="50" charset="-128"/>
                        </a:rPr>
                        <a:t>関連機関等（首都圏内）</a:t>
                      </a:r>
                      <a:endParaRPr kumimoji="1" lang="ja-JP" altLang="en-US" sz="14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ts val="2000"/>
                        </a:lnSpc>
                      </a:pPr>
                      <a:endParaRPr kumimoji="1" lang="ja-JP" altLang="en-US" sz="1600" dirty="0">
                        <a:latin typeface="Meiryo UI" pitchFamily="50" charset="-128"/>
                        <a:ea typeface="Meiryo UI" pitchFamily="50" charset="-128"/>
                        <a:cs typeface="Meiryo UI" pitchFamily="50" charset="-128"/>
                      </a:endParaRPr>
                    </a:p>
                  </a:txBody>
                  <a:tcPr anchor="ctr"/>
                </a:tc>
                <a:tc gridSpan="2">
                  <a:txBody>
                    <a:bodyPr/>
                    <a:lstStyle/>
                    <a:p>
                      <a:pPr algn="ctr">
                        <a:lnSpc>
                          <a:spcPts val="2000"/>
                        </a:lnSpc>
                      </a:pPr>
                      <a:r>
                        <a:rPr kumimoji="1" lang="ja-JP" altLang="en-US" sz="1400" dirty="0" smtClean="0">
                          <a:latin typeface="Meiryo UI" pitchFamily="50" charset="-128"/>
                          <a:ea typeface="Meiryo UI" pitchFamily="50" charset="-128"/>
                          <a:cs typeface="Meiryo UI" pitchFamily="50" charset="-128"/>
                        </a:rPr>
                        <a:t>関連機関等（首都圏外）</a:t>
                      </a:r>
                      <a:endParaRPr kumimoji="1" lang="ja-JP" altLang="en-US" sz="14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ts val="2000"/>
                        </a:lnSpc>
                      </a:pPr>
                      <a:endParaRPr kumimoji="1" lang="ja-JP" altLang="en-US" sz="1600" dirty="0">
                        <a:latin typeface="Meiryo UI" pitchFamily="50" charset="-128"/>
                        <a:ea typeface="Meiryo UI" pitchFamily="50" charset="-128"/>
                        <a:cs typeface="Meiryo UI" pitchFamily="50" charset="-128"/>
                      </a:endParaRPr>
                    </a:p>
                  </a:txBody>
                  <a:tcPr anchor="ctr"/>
                </a:tc>
                <a:tc>
                  <a:txBody>
                    <a:bodyPr/>
                    <a:lstStyle/>
                    <a:p>
                      <a:pPr algn="ctr">
                        <a:lnSpc>
                          <a:spcPts val="2000"/>
                        </a:lnSpc>
                      </a:pPr>
                      <a:r>
                        <a:rPr kumimoji="1" lang="ja-JP" altLang="en-US" sz="1400" dirty="0" smtClean="0">
                          <a:latin typeface="Meiryo UI" pitchFamily="50" charset="-128"/>
                          <a:ea typeface="Meiryo UI" pitchFamily="50" charset="-128"/>
                          <a:cs typeface="Meiryo UI" pitchFamily="50" charset="-128"/>
                        </a:rPr>
                        <a:t>備考</a:t>
                      </a:r>
                      <a:endParaRPr kumimoji="1" lang="ja-JP" altLang="en-US" sz="14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00">
                <a:tc>
                  <a:txBody>
                    <a:bodyPr/>
                    <a:lstStyle/>
                    <a:p>
                      <a:pPr algn="l">
                        <a:lnSpc>
                          <a:spcPts val="1100"/>
                        </a:lnSpc>
                      </a:pPr>
                      <a:r>
                        <a:rPr kumimoji="1" lang="ja-JP" altLang="en-US" sz="1000" b="1" dirty="0" smtClean="0">
                          <a:latin typeface="Meiryo UI" pitchFamily="50" charset="-128"/>
                          <a:ea typeface="Meiryo UI" pitchFamily="50" charset="-128"/>
                          <a:cs typeface="Meiryo UI" pitchFamily="50" charset="-128"/>
                        </a:rPr>
                        <a:t>国会</a:t>
                      </a:r>
                      <a:endParaRPr kumimoji="1" lang="ja-JP" altLang="en-US" sz="1000" b="1"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国立国会図書館</a:t>
                      </a:r>
                      <a:endParaRPr kumimoji="1" lang="en-US" altLang="ja-JP" sz="1000" dirty="0" smtClean="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東京都千代田区永田町</a:t>
                      </a:r>
                      <a:endParaRPr kumimoji="1" lang="en-US" altLang="ja-JP" sz="1000" dirty="0" smtClean="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関西館</a:t>
                      </a:r>
                      <a:endParaRPr kumimoji="1" lang="en-US" altLang="ja-JP" sz="1000" dirty="0" smtClean="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京都市相楽郡精華町精華台</a:t>
                      </a:r>
                      <a:endParaRPr kumimoji="1" lang="en-US" altLang="ja-JP" sz="1000" dirty="0" smtClean="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endParaRPr kumimoji="1" lang="en-US" altLang="ja-JP" sz="1000" dirty="0" smtClean="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52000">
                <a:tc>
                  <a:txBody>
                    <a:bodyPr/>
                    <a:lstStyle/>
                    <a:p>
                      <a:pPr algn="l">
                        <a:lnSpc>
                          <a:spcPts val="1100"/>
                        </a:lnSpc>
                      </a:pPr>
                      <a:r>
                        <a:rPr lang="ja-JP" altLang="en-US" sz="1000" b="1" dirty="0" smtClean="0">
                          <a:latin typeface="Meiryo UI" pitchFamily="50" charset="-128"/>
                          <a:ea typeface="Meiryo UI" pitchFamily="50" charset="-128"/>
                          <a:cs typeface="Meiryo UI" pitchFamily="50" charset="-128"/>
                        </a:rPr>
                        <a:t>内閣府</a:t>
                      </a:r>
                      <a:endParaRPr lang="ja-JP" altLang="en-US" sz="1000" b="1"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lang="ja-JP" altLang="en-US" sz="1000" dirty="0" smtClean="0">
                          <a:latin typeface="Meiryo UI" pitchFamily="50" charset="-128"/>
                          <a:ea typeface="Meiryo UI" pitchFamily="50" charset="-128"/>
                          <a:cs typeface="Meiryo UI" pitchFamily="50" charset="-128"/>
                        </a:rPr>
                        <a:t>迎賓館</a:t>
                      </a:r>
                      <a:endParaRPr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lang="ja-JP" altLang="en-US" sz="1000" dirty="0" smtClean="0">
                          <a:latin typeface="Meiryo UI" pitchFamily="50" charset="-128"/>
                          <a:ea typeface="Meiryo UI" pitchFamily="50" charset="-128"/>
                          <a:cs typeface="Meiryo UI" pitchFamily="50" charset="-128"/>
                        </a:rPr>
                        <a:t>東京都港区元赤坂</a:t>
                      </a:r>
                      <a:endParaRPr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lang="ja-JP" altLang="en-US" sz="1000" dirty="0" smtClean="0">
                          <a:latin typeface="Meiryo UI" pitchFamily="50" charset="-128"/>
                          <a:ea typeface="Meiryo UI" pitchFamily="50" charset="-128"/>
                          <a:cs typeface="Meiryo UI" pitchFamily="50" charset="-128"/>
                        </a:rPr>
                        <a:t>京都迎賓館</a:t>
                      </a:r>
                      <a:endParaRPr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lang="ja-JP" altLang="en-US" sz="1000" dirty="0" smtClean="0">
                          <a:latin typeface="Meiryo UI" pitchFamily="50" charset="-128"/>
                          <a:ea typeface="Meiryo UI" pitchFamily="50" charset="-128"/>
                          <a:cs typeface="Meiryo UI" pitchFamily="50" charset="-128"/>
                        </a:rPr>
                        <a:t>京都市上京区京都御苑</a:t>
                      </a:r>
                      <a:endParaRPr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endParaRPr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7624">
                <a:tc>
                  <a:txBody>
                    <a:bodyPr/>
                    <a:lstStyle/>
                    <a:p>
                      <a:pPr algn="l">
                        <a:lnSpc>
                          <a:spcPts val="1100"/>
                        </a:lnSpc>
                      </a:pPr>
                      <a:r>
                        <a:rPr kumimoji="1" lang="ja-JP" altLang="en-US" sz="1000" b="1" dirty="0" smtClean="0">
                          <a:latin typeface="Meiryo UI" pitchFamily="50" charset="-128"/>
                          <a:ea typeface="Meiryo UI" pitchFamily="50" charset="-128"/>
                          <a:cs typeface="Meiryo UI" pitchFamily="50" charset="-128"/>
                        </a:rPr>
                        <a:t>外務省</a:t>
                      </a:r>
                      <a:endParaRPr kumimoji="1" lang="ja-JP" altLang="en-US" sz="1000" b="1"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外務本省</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東京都千代田区霞が関</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大阪分室（関西担当大使）</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大阪市中央区大手前</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成田分室あり</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52000">
                <a:tc>
                  <a:txBody>
                    <a:bodyPr/>
                    <a:lstStyle/>
                    <a:p>
                      <a:pPr algn="l">
                        <a:lnSpc>
                          <a:spcPts val="1100"/>
                        </a:lnSpc>
                      </a:pPr>
                      <a:r>
                        <a:rPr kumimoji="1" lang="ja-JP" altLang="en-US" sz="1000" b="1" dirty="0" smtClean="0">
                          <a:latin typeface="Meiryo UI" pitchFamily="50" charset="-128"/>
                          <a:ea typeface="Meiryo UI" pitchFamily="50" charset="-128"/>
                          <a:cs typeface="Meiryo UI" pitchFamily="50" charset="-128"/>
                        </a:rPr>
                        <a:t>宮内庁</a:t>
                      </a:r>
                      <a:endParaRPr kumimoji="1" lang="ja-JP" altLang="en-US" sz="1000" b="1"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皇居</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東京都千代田区千代田</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京都御所</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zh-CN" altLang="en-US" sz="1000" dirty="0" smtClean="0">
                          <a:latin typeface="Meiryo UI" pitchFamily="50" charset="-128"/>
                          <a:ea typeface="Meiryo UI" pitchFamily="50" charset="-128"/>
                          <a:cs typeface="Meiryo UI" pitchFamily="50" charset="-128"/>
                        </a:rPr>
                        <a:t>京都市上京区京都御苑</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6024">
                <a:tc>
                  <a:txBody>
                    <a:bodyPr/>
                    <a:lstStyle/>
                    <a:p>
                      <a:pPr algn="l">
                        <a:lnSpc>
                          <a:spcPts val="1100"/>
                        </a:lnSpc>
                      </a:pPr>
                      <a:r>
                        <a:rPr kumimoji="1" lang="ja-JP" altLang="en-US" sz="1000" b="1" dirty="0" smtClean="0">
                          <a:latin typeface="Meiryo UI" pitchFamily="50" charset="-128"/>
                          <a:ea typeface="Meiryo UI" pitchFamily="50" charset="-128"/>
                          <a:cs typeface="Meiryo UI" pitchFamily="50" charset="-128"/>
                        </a:rPr>
                        <a:t>財務省</a:t>
                      </a:r>
                      <a:endParaRPr kumimoji="1" lang="ja-JP" altLang="en-US" sz="1000" b="1"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（独法）国立印刷局</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東京都港区虎ノ門</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（独法）造幣局</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大阪市北区天満</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東京、広島に支局あり</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8032">
                <a:tc rowSpan="2">
                  <a:txBody>
                    <a:bodyPr/>
                    <a:lstStyle/>
                    <a:p>
                      <a:pPr algn="l">
                        <a:lnSpc>
                          <a:spcPts val="1100"/>
                        </a:lnSpc>
                      </a:pPr>
                      <a:r>
                        <a:rPr kumimoji="1" lang="ja-JP" altLang="en-US" sz="1000" b="1" dirty="0" smtClean="0">
                          <a:latin typeface="Meiryo UI" pitchFamily="50" charset="-128"/>
                          <a:ea typeface="Meiryo UI" pitchFamily="50" charset="-128"/>
                          <a:cs typeface="Meiryo UI" pitchFamily="50" charset="-128"/>
                        </a:rPr>
                        <a:t>国土交通省</a:t>
                      </a:r>
                      <a:endParaRPr kumimoji="1" lang="ja-JP" altLang="en-US" sz="1000" b="1"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東京航空局</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東京都千代田区九段南</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大阪航空局</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大阪市中央区大手前</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地方航空局は東京・大阪のみ</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0000">
                <a:tc vMerge="1">
                  <a:txBody>
                    <a:bodyPr/>
                    <a:lstStyle/>
                    <a:p>
                      <a:pPr algn="l">
                        <a:lnSpc>
                          <a:spcPts val="1000"/>
                        </a:lnSpc>
                      </a:pPr>
                      <a:endParaRPr kumimoji="1" lang="ja-JP" altLang="en-US" sz="1000" b="1" dirty="0">
                        <a:latin typeface="Meiryo UI" pitchFamily="50" charset="-128"/>
                        <a:ea typeface="Meiryo UI" pitchFamily="50" charset="-128"/>
                        <a:cs typeface="Meiryo UI" pitchFamily="50" charset="-128"/>
                      </a:endParaRPr>
                    </a:p>
                  </a:txBody>
                  <a:tcPr anchor="ctr"/>
                </a:tc>
                <a:tc>
                  <a:txBody>
                    <a:bodyPr/>
                    <a:lstStyle/>
                    <a:p>
                      <a:pPr marL="0" indent="0" algn="ctr">
                        <a:lnSpc>
                          <a:spcPts val="1100"/>
                        </a:lnSpc>
                        <a:buFont typeface="Arial" pitchFamily="34" charset="0"/>
                        <a:buNone/>
                      </a:pPr>
                      <a:r>
                        <a:rPr kumimoji="1" lang="en-US" altLang="ja-JP" sz="1000" dirty="0" err="1" smtClean="0">
                          <a:latin typeface="Meiryo UI" pitchFamily="50" charset="-128"/>
                          <a:ea typeface="Meiryo UI" pitchFamily="50" charset="-128"/>
                          <a:cs typeface="Meiryo UI" pitchFamily="50" charset="-128"/>
                        </a:rPr>
                        <a:t>―</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lnSpc>
                          <a:spcPts val="1100"/>
                        </a:lnSpc>
                        <a:buFont typeface="Arial" pitchFamily="34" charset="0"/>
                        <a:buNone/>
                      </a:pPr>
                      <a:r>
                        <a:rPr kumimoji="1" lang="en-US" altLang="ja-JP" sz="1000" dirty="0" smtClean="0">
                          <a:latin typeface="Meiryo UI" pitchFamily="50" charset="-128"/>
                          <a:ea typeface="Meiryo UI" pitchFamily="50" charset="-128"/>
                          <a:cs typeface="Meiryo UI" pitchFamily="50" charset="-128"/>
                        </a:rPr>
                        <a:t>―</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航空保安大学校</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大阪府泉佐野市りんくう往来南</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宮城県に研修センターあり</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1208">
                <a:tc>
                  <a:txBody>
                    <a:bodyPr/>
                    <a:lstStyle/>
                    <a:p>
                      <a:pPr algn="l">
                        <a:lnSpc>
                          <a:spcPts val="1100"/>
                        </a:lnSpc>
                      </a:pPr>
                      <a:r>
                        <a:rPr kumimoji="1" lang="ja-JP" altLang="en-US" sz="1000" b="1" dirty="0" smtClean="0">
                          <a:latin typeface="Meiryo UI" pitchFamily="50" charset="-128"/>
                          <a:ea typeface="Meiryo UI" pitchFamily="50" charset="-128"/>
                          <a:cs typeface="Meiryo UI" pitchFamily="50" charset="-128"/>
                        </a:rPr>
                        <a:t>日本政府観光局（ＪＮＴＯ）</a:t>
                      </a:r>
                      <a:endParaRPr kumimoji="1" lang="ja-JP" altLang="en-US" sz="1000" b="1"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パシフィコ横浜国立大ホール</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横浜市西区みなとみらい</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国立京都国際会館</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京都市左京区岩倉大鷺町</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52000">
                <a:tc rowSpan="4">
                  <a:txBody>
                    <a:bodyPr/>
                    <a:lstStyle/>
                    <a:p>
                      <a:pPr algn="l">
                        <a:lnSpc>
                          <a:spcPts val="1100"/>
                        </a:lnSpc>
                      </a:pPr>
                      <a:r>
                        <a:rPr kumimoji="1" lang="ja-JP" altLang="en-US" sz="1000" b="1" dirty="0" smtClean="0">
                          <a:latin typeface="Meiryo UI" pitchFamily="50" charset="-128"/>
                          <a:ea typeface="Meiryo UI" pitchFamily="50" charset="-128"/>
                          <a:cs typeface="Meiryo UI" pitchFamily="50" charset="-128"/>
                        </a:rPr>
                        <a:t>厚生労働省</a:t>
                      </a:r>
                      <a:endParaRPr kumimoji="1" lang="ja-JP" altLang="en-US" sz="1000" b="1"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中央労働委員会</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東京都港区芝公園</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西日本地方事務所</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大阪市中央区大手前</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indent="0" algn="l">
                        <a:lnSpc>
                          <a:spcPts val="1100"/>
                        </a:lnSpc>
                        <a:buFont typeface="Arial" pitchFamily="34" charset="0"/>
                        <a:buNone/>
                      </a:pP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2416">
                <a:tc vMerge="1">
                  <a:txBody>
                    <a:bodyPr/>
                    <a:lstStyle/>
                    <a:p>
                      <a:pPr algn="l">
                        <a:lnSpc>
                          <a:spcPts val="1100"/>
                        </a:lnSpc>
                      </a:pPr>
                      <a:endParaRPr kumimoji="1" lang="ja-JP" altLang="en-US" sz="1000" b="1" dirty="0">
                        <a:latin typeface="Meiryo UI" pitchFamily="50" charset="-128"/>
                        <a:ea typeface="Meiryo UI" pitchFamily="50" charset="-128"/>
                        <a:cs typeface="Meiryo UI" pitchFamily="50" charset="-128"/>
                      </a:endParaRPr>
                    </a:p>
                  </a:txBody>
                  <a:tcPr anchor="ctr">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（独法）医薬品医療機器総合機構（ＰＭＤＡ）</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東京都千代田区霞が関</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関西支部</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大阪市北区大深町</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indent="0" algn="l">
                        <a:lnSpc>
                          <a:spcPts val="1100"/>
                        </a:lnSpc>
                        <a:buFont typeface="Arial" pitchFamily="34" charset="0"/>
                        <a:buNone/>
                      </a:pP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52000">
                <a:tc vMerge="1">
                  <a:txBody>
                    <a:bodyPr/>
                    <a:lstStyle/>
                    <a:p>
                      <a:pPr algn="l">
                        <a:lnSpc>
                          <a:spcPts val="1100"/>
                        </a:lnSpc>
                      </a:pPr>
                      <a:endParaRPr kumimoji="1" lang="ja-JP" altLang="en-US" sz="1000" b="1" dirty="0">
                        <a:latin typeface="Meiryo UI" pitchFamily="50" charset="-128"/>
                        <a:ea typeface="Meiryo UI" pitchFamily="50" charset="-128"/>
                        <a:cs typeface="Meiryo UI" pitchFamily="50" charset="-128"/>
                      </a:endParaRPr>
                    </a:p>
                  </a:txBody>
                  <a:tcPr anchor="ctr">
                    <a:noFill/>
                  </a:tcPr>
                </a:tc>
                <a:tc>
                  <a:txBody>
                    <a:bodyPr/>
                    <a:lstStyle/>
                    <a:p>
                      <a:pPr marL="0" indent="0" algn="ctr">
                        <a:lnSpc>
                          <a:spcPts val="1100"/>
                        </a:lnSpc>
                        <a:buFont typeface="Arial" pitchFamily="34" charset="0"/>
                        <a:buNone/>
                      </a:pPr>
                      <a:r>
                        <a:rPr kumimoji="1" lang="en-US" altLang="ja-JP" sz="1000" dirty="0" smtClean="0">
                          <a:latin typeface="Meiryo UI" pitchFamily="50" charset="-128"/>
                          <a:ea typeface="Meiryo UI" pitchFamily="50" charset="-128"/>
                          <a:cs typeface="Meiryo UI" pitchFamily="50" charset="-128"/>
                        </a:rPr>
                        <a:t>―</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lnSpc>
                          <a:spcPts val="1100"/>
                        </a:lnSpc>
                        <a:buFont typeface="Arial" pitchFamily="34" charset="0"/>
                        <a:buNone/>
                      </a:pPr>
                      <a:r>
                        <a:rPr kumimoji="1" lang="en-US" altLang="ja-JP" sz="1000" dirty="0" smtClean="0">
                          <a:latin typeface="Meiryo UI" pitchFamily="50" charset="-128"/>
                          <a:ea typeface="Meiryo UI" pitchFamily="50" charset="-128"/>
                          <a:cs typeface="Meiryo UI" pitchFamily="50" charset="-128"/>
                        </a:rPr>
                        <a:t>―</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国立循環器病研究センター</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大阪府吹田市藤代台</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indent="0" algn="l">
                        <a:lnSpc>
                          <a:spcPts val="1100"/>
                        </a:lnSpc>
                        <a:buFont typeface="Arial" pitchFamily="34" charset="0"/>
                        <a:buNone/>
                      </a:pP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38440">
                <a:tc vMerge="1">
                  <a:txBody>
                    <a:bodyPr/>
                    <a:lstStyle/>
                    <a:p>
                      <a:pPr algn="l">
                        <a:lnSpc>
                          <a:spcPts val="1100"/>
                        </a:lnSpc>
                      </a:pPr>
                      <a:endParaRPr kumimoji="1" lang="ja-JP" altLang="en-US" sz="1000" b="1"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国立研究開発法人日本医療研究開発機構（ＡＭＥＤ）</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東京都千代田区大手前</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創薬支援戦略部　西日本統括部</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大阪市北区大深町</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indent="0" algn="l">
                        <a:lnSpc>
                          <a:spcPts val="1100"/>
                        </a:lnSpc>
                        <a:buFont typeface="Arial" pitchFamily="34" charset="0"/>
                        <a:buNone/>
                      </a:pPr>
                      <a:endParaRPr kumimoji="1" lang="en-US" altLang="ja-JP" sz="1000" dirty="0" smtClean="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8440">
                <a:tc rowSpan="2">
                  <a:txBody>
                    <a:bodyPr/>
                    <a:lstStyle/>
                    <a:p>
                      <a:pPr algn="l">
                        <a:lnSpc>
                          <a:spcPts val="1100"/>
                        </a:lnSpc>
                      </a:pPr>
                      <a:r>
                        <a:rPr kumimoji="1" lang="ja-JP" altLang="en-US" sz="1000" b="1" dirty="0" smtClean="0">
                          <a:latin typeface="Meiryo UI" pitchFamily="50" charset="-128"/>
                          <a:ea typeface="Meiryo UI" pitchFamily="50" charset="-128"/>
                          <a:cs typeface="Meiryo UI" pitchFamily="50" charset="-128"/>
                        </a:rPr>
                        <a:t>経済産業省</a:t>
                      </a:r>
                      <a:endParaRPr kumimoji="1" lang="ja-JP" altLang="en-US" sz="1000" b="1"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（独法）製品評価技術基盤機構（ＮＩＴＥ）</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東京都渋谷区西原</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国際評価技術本部　等</a:t>
                      </a:r>
                      <a:endParaRPr kumimoji="1" lang="en-US" altLang="ja-JP" sz="1000" dirty="0" smtClean="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大阪市中央区大手前</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indent="0" algn="l">
                        <a:lnSpc>
                          <a:spcPts val="1000"/>
                        </a:lnSpc>
                        <a:buFont typeface="Arial" pitchFamily="34" charset="0"/>
                        <a:buNone/>
                      </a:pP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2280">
                <a:tc vMerge="1">
                  <a:txBody>
                    <a:bodyPr/>
                    <a:lstStyle/>
                    <a:p>
                      <a:pPr algn="l">
                        <a:lnSpc>
                          <a:spcPts val="1000"/>
                        </a:lnSpc>
                      </a:pPr>
                      <a:endParaRPr kumimoji="1" lang="ja-JP" altLang="en-US" sz="1000" b="1" dirty="0">
                        <a:latin typeface="Meiryo UI" pitchFamily="50" charset="-128"/>
                        <a:ea typeface="Meiryo UI" pitchFamily="50" charset="-128"/>
                        <a:cs typeface="Meiryo UI" pitchFamily="50" charset="-128"/>
                      </a:endParaRPr>
                    </a:p>
                  </a:txBody>
                  <a:tcPr anchor="ct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国立研究開発法人エネルギー・産業技術総合開発機構（ＮＥＤＯ）</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川崎市幸区大宮町</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支部</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大阪市北区梅田</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中部以西の各経産局管内及び沖縄県を所管</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52000">
                <a:tc rowSpan="2">
                  <a:txBody>
                    <a:bodyPr/>
                    <a:lstStyle/>
                    <a:p>
                      <a:pPr algn="l">
                        <a:lnSpc>
                          <a:spcPts val="1100"/>
                        </a:lnSpc>
                      </a:pPr>
                      <a:r>
                        <a:rPr kumimoji="1" lang="ja-JP" altLang="en-US" sz="1000" b="1" dirty="0" smtClean="0">
                          <a:latin typeface="Meiryo UI" pitchFamily="50" charset="-128"/>
                          <a:ea typeface="Meiryo UI" pitchFamily="50" charset="-128"/>
                          <a:cs typeface="Meiryo UI" pitchFamily="50" charset="-128"/>
                        </a:rPr>
                        <a:t>その他</a:t>
                      </a:r>
                      <a:endParaRPr kumimoji="1" lang="ja-JP" altLang="en-US" sz="1000" b="1"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en-US" altLang="ja-JP" sz="1000" dirty="0" smtClean="0">
                          <a:latin typeface="Meiryo UI" pitchFamily="50" charset="-128"/>
                          <a:ea typeface="Meiryo UI" pitchFamily="50" charset="-128"/>
                          <a:cs typeface="Meiryo UI" pitchFamily="50" charset="-128"/>
                        </a:rPr>
                        <a:t>(</a:t>
                      </a:r>
                      <a:r>
                        <a:rPr kumimoji="1" lang="ja-JP" altLang="en-US" sz="1000" dirty="0" smtClean="0">
                          <a:latin typeface="Meiryo UI" pitchFamily="50" charset="-128"/>
                          <a:ea typeface="Meiryo UI" pitchFamily="50" charset="-128"/>
                          <a:cs typeface="Meiryo UI" pitchFamily="50" charset="-128"/>
                        </a:rPr>
                        <a:t>株</a:t>
                      </a:r>
                      <a:r>
                        <a:rPr kumimoji="1" lang="en-US" altLang="ja-JP" sz="1000" dirty="0" smtClean="0">
                          <a:latin typeface="Meiryo UI" pitchFamily="50" charset="-128"/>
                          <a:ea typeface="Meiryo UI" pitchFamily="50" charset="-128"/>
                          <a:cs typeface="Meiryo UI" pitchFamily="50" charset="-128"/>
                        </a:rPr>
                        <a:t>)</a:t>
                      </a:r>
                      <a:r>
                        <a:rPr kumimoji="1" lang="ja-JP" altLang="en-US" sz="1000" dirty="0" smtClean="0">
                          <a:latin typeface="Meiryo UI" pitchFamily="50" charset="-128"/>
                          <a:ea typeface="Meiryo UI" pitchFamily="50" charset="-128"/>
                          <a:cs typeface="Meiryo UI" pitchFamily="50" charset="-128"/>
                        </a:rPr>
                        <a:t>東京証券取引所</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東京都中央区日本橋兜町</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en-US" altLang="ja-JP" sz="1000" dirty="0" smtClean="0">
                          <a:latin typeface="Meiryo UI" pitchFamily="50" charset="-128"/>
                          <a:ea typeface="Meiryo UI" pitchFamily="50" charset="-128"/>
                          <a:cs typeface="Meiryo UI" pitchFamily="50" charset="-128"/>
                        </a:rPr>
                        <a:t>(</a:t>
                      </a:r>
                      <a:r>
                        <a:rPr kumimoji="1" lang="ja-JP" altLang="en-US" sz="1000" dirty="0" smtClean="0">
                          <a:latin typeface="Meiryo UI" pitchFamily="50" charset="-128"/>
                          <a:ea typeface="Meiryo UI" pitchFamily="50" charset="-128"/>
                          <a:cs typeface="Meiryo UI" pitchFamily="50" charset="-128"/>
                        </a:rPr>
                        <a:t>株</a:t>
                      </a:r>
                      <a:r>
                        <a:rPr kumimoji="1" lang="en-US" altLang="ja-JP" sz="1000" dirty="0" smtClean="0">
                          <a:latin typeface="Meiryo UI" pitchFamily="50" charset="-128"/>
                          <a:ea typeface="Meiryo UI" pitchFamily="50" charset="-128"/>
                          <a:cs typeface="Meiryo UI" pitchFamily="50" charset="-128"/>
                        </a:rPr>
                        <a:t>)</a:t>
                      </a:r>
                      <a:r>
                        <a:rPr kumimoji="1" lang="ja-JP" altLang="en-US" sz="1000" dirty="0" smtClean="0">
                          <a:latin typeface="Meiryo UI" pitchFamily="50" charset="-128"/>
                          <a:ea typeface="Meiryo UI" pitchFamily="50" charset="-128"/>
                          <a:cs typeface="Meiryo UI" pitchFamily="50" charset="-128"/>
                        </a:rPr>
                        <a:t>大阪取引所</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大阪市中央区北浜</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東京支社あり</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30688">
                <a:tc vMerge="1">
                  <a:txBody>
                    <a:bodyPr/>
                    <a:lstStyle/>
                    <a:p>
                      <a:pPr algn="l">
                        <a:lnSpc>
                          <a:spcPts val="1100"/>
                        </a:lnSpc>
                      </a:pPr>
                      <a:endParaRPr kumimoji="1" lang="ja-JP" altLang="en-US" sz="1000" b="1" dirty="0">
                        <a:latin typeface="Meiryo UI" pitchFamily="50" charset="-128"/>
                        <a:ea typeface="Meiryo UI" pitchFamily="50" charset="-128"/>
                        <a:cs typeface="Meiryo UI" pitchFamily="50" charset="-128"/>
                      </a:endParaRPr>
                    </a:p>
                  </a:txBody>
                  <a:tcPr anchor="ctr">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日本銀行</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zh-TW" altLang="en-US" sz="1000" dirty="0" smtClean="0">
                          <a:latin typeface="Meiryo UI" pitchFamily="50" charset="-128"/>
                          <a:ea typeface="Meiryo UI" pitchFamily="50" charset="-128"/>
                          <a:cs typeface="Meiryo UI" pitchFamily="50" charset="-128"/>
                        </a:rPr>
                        <a:t>東京都中央区日本橋本石町</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大阪支店</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大阪市北区中之島</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indent="0" algn="l">
                        <a:lnSpc>
                          <a:spcPts val="1100"/>
                        </a:lnSpc>
                        <a:buFont typeface="Arial" pitchFamily="34" charset="0"/>
                        <a:buNone/>
                      </a:pPr>
                      <a:r>
                        <a:rPr kumimoji="1" lang="ja-JP" altLang="en-US" sz="1000" dirty="0" smtClean="0">
                          <a:latin typeface="Meiryo UI" pitchFamily="50" charset="-128"/>
                          <a:ea typeface="Meiryo UI" pitchFamily="50" charset="-128"/>
                          <a:cs typeface="Meiryo UI" pitchFamily="50" charset="-128"/>
                        </a:rPr>
                        <a:t>大阪支店のみ本店被災時のバックアップ機能あり</a:t>
                      </a:r>
                      <a:endParaRPr kumimoji="1" lang="ja-JP" altLang="en-US" sz="10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スライド番号プレースホルダー 2"/>
          <p:cNvSpPr>
            <a:spLocks noGrp="1"/>
          </p:cNvSpPr>
          <p:nvPr>
            <p:ph type="sldNum" sz="quarter" idx="12"/>
          </p:nvPr>
        </p:nvSpPr>
        <p:spPr bwMode="auto">
          <a:xfrm>
            <a:off x="8777288"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58</a:t>
            </a:fld>
            <a:endParaRPr lang="en-US" altLang="ja-JP">
              <a:solidFill>
                <a:srgbClr val="898989"/>
              </a:solidFill>
            </a:endParaRPr>
          </a:p>
        </p:txBody>
      </p:sp>
    </p:spTree>
    <p:extLst>
      <p:ext uri="{BB962C8B-B14F-4D97-AF65-F5344CB8AC3E}">
        <p14:creationId xmlns:p14="http://schemas.microsoft.com/office/powerpoint/2010/main" val="10166848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595960"/>
            <a:ext cx="3603625"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スライド番号プレースホルダー 2"/>
          <p:cNvSpPr>
            <a:spLocks noGrp="1"/>
          </p:cNvSpPr>
          <p:nvPr>
            <p:ph type="sldNum" sz="quarter" idx="12"/>
          </p:nvPr>
        </p:nvSpPr>
        <p:spPr bwMode="auto">
          <a:xfrm>
            <a:off x="8777288"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59</a:t>
            </a:fld>
            <a:endParaRPr lang="en-US" altLang="ja-JP">
              <a:solidFill>
                <a:srgbClr val="898989"/>
              </a:solidFill>
            </a:endParaRPr>
          </a:p>
        </p:txBody>
      </p:sp>
      <p:sp>
        <p:nvSpPr>
          <p:cNvPr id="23" name="正方形/長方形 22"/>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smtClean="0">
                <a:solidFill>
                  <a:srgbClr val="000000"/>
                </a:solidFill>
                <a:latin typeface="ＭＳ Ｐゴシック" pitchFamily="50" charset="-128"/>
                <a:ea typeface="Meiryo UI" pitchFamily="50" charset="-128"/>
                <a:cs typeface="Meiryo UI" pitchFamily="50" charset="-128"/>
              </a:rPr>
              <a:t>東京一極集中の現状</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　＜人口の過密＞</a:t>
            </a:r>
            <a:endParaRPr kumimoji="0" lang="ja-JP" altLang="en-US" sz="200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2944246065"/>
              </p:ext>
            </p:extLst>
          </p:nvPr>
        </p:nvGraphicFramePr>
        <p:xfrm>
          <a:off x="3511396" y="3934544"/>
          <a:ext cx="3004820" cy="2590800"/>
        </p:xfrm>
        <a:graphic>
          <a:graphicData uri="http://schemas.openxmlformats.org/drawingml/2006/table">
            <a:tbl>
              <a:tblPr firstRow="1" bandRow="1">
                <a:tableStyleId>{5940675A-B579-460E-94D1-54222C63F5DA}</a:tableStyleId>
              </a:tblPr>
              <a:tblGrid>
                <a:gridCol w="649605"/>
                <a:gridCol w="649605"/>
                <a:gridCol w="1068705"/>
                <a:gridCol w="636905"/>
              </a:tblGrid>
              <a:tr h="216000">
                <a:tc>
                  <a:txBody>
                    <a:bodyPr/>
                    <a:lstStyle/>
                    <a:p>
                      <a:pPr algn="ctr"/>
                      <a:r>
                        <a:rPr kumimoji="1" lang="ja-JP" altLang="en-US" sz="1100" dirty="0" smtClean="0">
                          <a:latin typeface="Meiryo UI" pitchFamily="50" charset="-128"/>
                          <a:ea typeface="Meiryo UI" pitchFamily="50" charset="-128"/>
                          <a:cs typeface="Meiryo UI" pitchFamily="50" charset="-128"/>
                        </a:rPr>
                        <a:t>地域</a:t>
                      </a:r>
                      <a:endParaRPr kumimoji="1" lang="ja-JP" altLang="en-US" sz="1100" dirty="0">
                        <a:latin typeface="Meiryo UI" pitchFamily="50" charset="-128"/>
                        <a:ea typeface="Meiryo UI" pitchFamily="50" charset="-128"/>
                        <a:cs typeface="Meiryo UI" pitchFamily="50" charset="-128"/>
                      </a:endParaRPr>
                    </a:p>
                  </a:txBody>
                  <a:tcPr/>
                </a:tc>
                <a:tc>
                  <a:txBody>
                    <a:bodyPr/>
                    <a:lstStyle/>
                    <a:p>
                      <a:pPr algn="ctr"/>
                      <a:r>
                        <a:rPr kumimoji="1" lang="ja-JP" altLang="en-US" sz="1100" dirty="0" smtClean="0">
                          <a:latin typeface="Meiryo UI" pitchFamily="50" charset="-128"/>
                          <a:ea typeface="Meiryo UI" pitchFamily="50" charset="-128"/>
                          <a:cs typeface="Meiryo UI" pitchFamily="50" charset="-128"/>
                        </a:rPr>
                        <a:t>会社</a:t>
                      </a:r>
                      <a:endParaRPr kumimoji="1" lang="ja-JP" altLang="en-US" sz="1100" dirty="0">
                        <a:latin typeface="Meiryo UI" pitchFamily="50" charset="-128"/>
                        <a:ea typeface="Meiryo UI" pitchFamily="50" charset="-128"/>
                        <a:cs typeface="Meiryo UI" pitchFamily="50" charset="-128"/>
                      </a:endParaRPr>
                    </a:p>
                  </a:txBody>
                  <a:tcPr/>
                </a:tc>
                <a:tc>
                  <a:txBody>
                    <a:bodyPr/>
                    <a:lstStyle/>
                    <a:p>
                      <a:pPr algn="ctr"/>
                      <a:r>
                        <a:rPr kumimoji="1" lang="ja-JP" altLang="en-US" sz="1100" dirty="0" smtClean="0">
                          <a:latin typeface="Meiryo UI" pitchFamily="50" charset="-128"/>
                          <a:ea typeface="Meiryo UI" pitchFamily="50" charset="-128"/>
                          <a:cs typeface="Meiryo UI" pitchFamily="50" charset="-128"/>
                        </a:rPr>
                        <a:t>線名</a:t>
                      </a:r>
                      <a:endParaRPr kumimoji="1" lang="ja-JP" altLang="en-US" sz="1100" dirty="0">
                        <a:latin typeface="Meiryo UI" pitchFamily="50" charset="-128"/>
                        <a:ea typeface="Meiryo UI" pitchFamily="50" charset="-128"/>
                        <a:cs typeface="Meiryo UI" pitchFamily="50" charset="-128"/>
                      </a:endParaRPr>
                    </a:p>
                  </a:txBody>
                  <a:tcPr/>
                </a:tc>
                <a:tc>
                  <a:txBody>
                    <a:bodyPr/>
                    <a:lstStyle/>
                    <a:p>
                      <a:pPr algn="ctr"/>
                      <a:r>
                        <a:rPr kumimoji="1" lang="ja-JP" altLang="en-US" sz="1000" dirty="0" smtClean="0">
                          <a:latin typeface="Meiryo UI" pitchFamily="50" charset="-128"/>
                          <a:ea typeface="Meiryo UI" pitchFamily="50" charset="-128"/>
                          <a:cs typeface="Meiryo UI" pitchFamily="50" charset="-128"/>
                        </a:rPr>
                        <a:t>混雑率</a:t>
                      </a:r>
                      <a:endParaRPr kumimoji="1" lang="ja-JP" altLang="en-US" sz="1100" dirty="0">
                        <a:latin typeface="Meiryo UI" pitchFamily="50" charset="-128"/>
                        <a:ea typeface="Meiryo UI" pitchFamily="50" charset="-128"/>
                        <a:cs typeface="Meiryo UI" pitchFamily="50" charset="-128"/>
                      </a:endParaRPr>
                    </a:p>
                  </a:txBody>
                  <a:tcPr/>
                </a:tc>
              </a:tr>
              <a:tr h="216000">
                <a:tc rowSpan="3">
                  <a:txBody>
                    <a:bodyPr/>
                    <a:lstStyle/>
                    <a:p>
                      <a:r>
                        <a:rPr kumimoji="1" lang="ja-JP" altLang="en-US" sz="1100" dirty="0" smtClean="0">
                          <a:latin typeface="Meiryo UI" pitchFamily="50" charset="-128"/>
                          <a:ea typeface="Meiryo UI" pitchFamily="50" charset="-128"/>
                          <a:cs typeface="Meiryo UI" pitchFamily="50" charset="-128"/>
                        </a:rPr>
                        <a:t>東京</a:t>
                      </a:r>
                      <a:endParaRPr kumimoji="1" lang="ja-JP" altLang="en-US" sz="1100" dirty="0">
                        <a:latin typeface="Meiryo UI" pitchFamily="50" charset="-128"/>
                        <a:ea typeface="Meiryo UI" pitchFamily="50" charset="-128"/>
                        <a:cs typeface="Meiryo UI" pitchFamily="50" charset="-128"/>
                      </a:endParaRPr>
                    </a:p>
                  </a:txBody>
                  <a:tcPr>
                    <a:solidFill>
                      <a:schemeClr val="tx2">
                        <a:lumMod val="20000"/>
                        <a:lumOff val="80000"/>
                      </a:schemeClr>
                    </a:solidFill>
                  </a:tcPr>
                </a:tc>
                <a:tc>
                  <a:txBody>
                    <a:bodyPr/>
                    <a:lstStyle/>
                    <a:p>
                      <a:r>
                        <a:rPr kumimoji="1" lang="ja-JP" altLang="en-US" sz="1100" dirty="0" smtClean="0">
                          <a:latin typeface="Meiryo UI" pitchFamily="50" charset="-128"/>
                          <a:ea typeface="Meiryo UI" pitchFamily="50" charset="-128"/>
                          <a:cs typeface="Meiryo UI" pitchFamily="50" charset="-128"/>
                        </a:rPr>
                        <a:t>ＪＲ</a:t>
                      </a:r>
                      <a:endParaRPr kumimoji="1" lang="ja-JP" altLang="en-US" sz="1100" dirty="0">
                        <a:latin typeface="Meiryo UI" pitchFamily="50" charset="-128"/>
                        <a:ea typeface="Meiryo UI" pitchFamily="50" charset="-128"/>
                        <a:cs typeface="Meiryo UI" pitchFamily="50" charset="-128"/>
                      </a:endParaRPr>
                    </a:p>
                  </a:txBody>
                  <a:tcPr>
                    <a:lnB w="12700" cap="flat" cmpd="sng" algn="ctr">
                      <a:solidFill>
                        <a:schemeClr val="tx1"/>
                      </a:solidFill>
                      <a:prstDash val="sysDot"/>
                      <a:round/>
                      <a:headEnd type="none" w="med" len="med"/>
                      <a:tailEnd type="none" w="med" len="med"/>
                    </a:lnB>
                    <a:solidFill>
                      <a:schemeClr val="tx2">
                        <a:lumMod val="20000"/>
                        <a:lumOff val="80000"/>
                      </a:schemeClr>
                    </a:solidFill>
                  </a:tcPr>
                </a:tc>
                <a:tc>
                  <a:txBody>
                    <a:bodyPr/>
                    <a:lstStyle/>
                    <a:p>
                      <a:r>
                        <a:rPr kumimoji="1" lang="ja-JP" altLang="en-US" sz="1100" dirty="0" smtClean="0">
                          <a:latin typeface="Meiryo UI" pitchFamily="50" charset="-128"/>
                          <a:ea typeface="Meiryo UI" pitchFamily="50" charset="-128"/>
                          <a:cs typeface="Meiryo UI" pitchFamily="50" charset="-128"/>
                        </a:rPr>
                        <a:t>山手線外回</a:t>
                      </a:r>
                      <a:endParaRPr kumimoji="1" lang="en-US" altLang="ja-JP" sz="1100" dirty="0" smtClean="0">
                        <a:latin typeface="Meiryo UI" pitchFamily="50" charset="-128"/>
                        <a:ea typeface="Meiryo UI" pitchFamily="50" charset="-128"/>
                        <a:cs typeface="Meiryo UI" pitchFamily="50" charset="-128"/>
                      </a:endParaRPr>
                    </a:p>
                  </a:txBody>
                  <a:tcPr>
                    <a:lnB w="12700" cap="flat" cmpd="sng" algn="ctr">
                      <a:solidFill>
                        <a:schemeClr val="tx1"/>
                      </a:solidFill>
                      <a:prstDash val="sysDot"/>
                      <a:round/>
                      <a:headEnd type="none" w="med" len="med"/>
                      <a:tailEnd type="none" w="med" len="med"/>
                    </a:lnB>
                    <a:solidFill>
                      <a:schemeClr val="tx2">
                        <a:lumMod val="20000"/>
                        <a:lumOff val="80000"/>
                      </a:schemeClr>
                    </a:solidFill>
                  </a:tcPr>
                </a:tc>
                <a:tc>
                  <a:txBody>
                    <a:bodyPr/>
                    <a:lstStyle/>
                    <a:p>
                      <a:pPr algn="r"/>
                      <a:r>
                        <a:rPr kumimoji="1" lang="en-US" altLang="ja-JP" sz="1100" dirty="0" smtClean="0">
                          <a:latin typeface="Meiryo UI" pitchFamily="50" charset="-128"/>
                          <a:ea typeface="Meiryo UI" pitchFamily="50" charset="-128"/>
                          <a:cs typeface="Meiryo UI" pitchFamily="50" charset="-128"/>
                        </a:rPr>
                        <a:t>199%</a:t>
                      </a:r>
                      <a:endParaRPr kumimoji="1" lang="ja-JP" altLang="en-US" sz="1100" dirty="0">
                        <a:latin typeface="Meiryo UI" pitchFamily="50" charset="-128"/>
                        <a:ea typeface="Meiryo UI" pitchFamily="50" charset="-128"/>
                        <a:cs typeface="Meiryo UI" pitchFamily="50" charset="-128"/>
                      </a:endParaRPr>
                    </a:p>
                  </a:txBody>
                  <a:tcPr>
                    <a:lnB w="12700" cap="flat" cmpd="sng" algn="ctr">
                      <a:solidFill>
                        <a:schemeClr val="tx1"/>
                      </a:solidFill>
                      <a:prstDash val="sysDot"/>
                      <a:round/>
                      <a:headEnd type="none" w="med" len="med"/>
                      <a:tailEnd type="none" w="med" len="med"/>
                    </a:lnB>
                    <a:solidFill>
                      <a:schemeClr val="tx2">
                        <a:lumMod val="20000"/>
                        <a:lumOff val="80000"/>
                      </a:schemeClr>
                    </a:solidFill>
                  </a:tcPr>
                </a:tc>
              </a:tr>
              <a:tr h="216000">
                <a:tc vMerge="1">
                  <a:txBody>
                    <a:bodyPr/>
                    <a:lstStyle/>
                    <a:p>
                      <a:endParaRPr kumimoji="1" lang="ja-JP" altLang="en-US" sz="1200" dirty="0">
                        <a:latin typeface="Meiryo UI" pitchFamily="50" charset="-128"/>
                        <a:ea typeface="Meiryo UI" pitchFamily="50" charset="-128"/>
                        <a:cs typeface="Meiryo UI" pitchFamily="50" charset="-128"/>
                      </a:endParaRPr>
                    </a:p>
                  </a:txBody>
                  <a:tcPr/>
                </a:tc>
                <a:tc>
                  <a:txBody>
                    <a:bodyPr/>
                    <a:lstStyle/>
                    <a:p>
                      <a:r>
                        <a:rPr kumimoji="1" lang="ja-JP" altLang="en-US" sz="1100" dirty="0" smtClean="0">
                          <a:latin typeface="Meiryo UI" pitchFamily="50" charset="-128"/>
                          <a:ea typeface="Meiryo UI" pitchFamily="50" charset="-128"/>
                          <a:cs typeface="Meiryo UI" pitchFamily="50" charset="-128"/>
                        </a:rPr>
                        <a:t>私鉄</a:t>
                      </a:r>
                      <a:endParaRPr kumimoji="1" lang="ja-JP" altLang="en-US" sz="1100" dirty="0">
                        <a:latin typeface="Meiryo UI" pitchFamily="50" charset="-128"/>
                        <a:ea typeface="Meiryo UI" pitchFamily="50" charset="-128"/>
                        <a:cs typeface="Meiryo UI"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tx2">
                        <a:lumMod val="20000"/>
                        <a:lumOff val="80000"/>
                      </a:schemeClr>
                    </a:solidFill>
                  </a:tcPr>
                </a:tc>
                <a:tc>
                  <a:txBody>
                    <a:bodyPr/>
                    <a:lstStyle/>
                    <a:p>
                      <a:r>
                        <a:rPr kumimoji="1" lang="ja-JP" altLang="en-US" sz="1100" dirty="0" smtClean="0">
                          <a:latin typeface="Meiryo UI" pitchFamily="50" charset="-128"/>
                          <a:ea typeface="Meiryo UI" pitchFamily="50" charset="-128"/>
                          <a:cs typeface="Meiryo UI" pitchFamily="50" charset="-128"/>
                        </a:rPr>
                        <a:t>小田急小田原</a:t>
                      </a:r>
                      <a:endParaRPr kumimoji="1" lang="ja-JP" altLang="en-US" sz="1100" dirty="0">
                        <a:latin typeface="Meiryo UI" pitchFamily="50" charset="-128"/>
                        <a:ea typeface="Meiryo UI" pitchFamily="50" charset="-128"/>
                        <a:cs typeface="Meiryo UI"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tx2">
                        <a:lumMod val="20000"/>
                        <a:lumOff val="80000"/>
                      </a:schemeClr>
                    </a:solidFill>
                  </a:tcPr>
                </a:tc>
                <a:tc>
                  <a:txBody>
                    <a:bodyPr/>
                    <a:lstStyle/>
                    <a:p>
                      <a:pPr algn="r"/>
                      <a:r>
                        <a:rPr kumimoji="1" lang="en-US" altLang="ja-JP" sz="1100" dirty="0" smtClean="0">
                          <a:latin typeface="Meiryo UI" pitchFamily="50" charset="-128"/>
                          <a:ea typeface="Meiryo UI" pitchFamily="50" charset="-128"/>
                          <a:cs typeface="Meiryo UI" pitchFamily="50" charset="-128"/>
                        </a:rPr>
                        <a:t>189%</a:t>
                      </a:r>
                      <a:endParaRPr kumimoji="1" lang="ja-JP" altLang="en-US" sz="1100" dirty="0">
                        <a:latin typeface="Meiryo UI" pitchFamily="50" charset="-128"/>
                        <a:ea typeface="Meiryo UI" pitchFamily="50" charset="-128"/>
                        <a:cs typeface="Meiryo UI"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tx2">
                        <a:lumMod val="20000"/>
                        <a:lumOff val="80000"/>
                      </a:schemeClr>
                    </a:solidFill>
                  </a:tcPr>
                </a:tc>
              </a:tr>
              <a:tr h="216000">
                <a:tc vMerge="1">
                  <a:txBody>
                    <a:bodyPr/>
                    <a:lstStyle/>
                    <a:p>
                      <a:endParaRPr kumimoji="1" lang="ja-JP" altLang="en-US" sz="1200" dirty="0">
                        <a:latin typeface="Meiryo UI" pitchFamily="50" charset="-128"/>
                        <a:ea typeface="Meiryo UI" pitchFamily="50" charset="-128"/>
                        <a:cs typeface="Meiryo UI" pitchFamily="50" charset="-128"/>
                      </a:endParaRPr>
                    </a:p>
                  </a:txBody>
                  <a:tcPr/>
                </a:tc>
                <a:tc>
                  <a:txBody>
                    <a:bodyPr/>
                    <a:lstStyle/>
                    <a:p>
                      <a:r>
                        <a:rPr kumimoji="1" lang="ja-JP" altLang="en-US" sz="1100" dirty="0" smtClean="0">
                          <a:latin typeface="Meiryo UI" pitchFamily="50" charset="-128"/>
                          <a:ea typeface="Meiryo UI" pitchFamily="50" charset="-128"/>
                          <a:cs typeface="Meiryo UI" pitchFamily="50" charset="-128"/>
                        </a:rPr>
                        <a:t>地下鉄</a:t>
                      </a:r>
                      <a:endParaRPr kumimoji="1" lang="ja-JP" altLang="en-US" sz="1100" dirty="0">
                        <a:latin typeface="Meiryo UI" pitchFamily="50" charset="-128"/>
                        <a:ea typeface="Meiryo UI" pitchFamily="50" charset="-128"/>
                        <a:cs typeface="Meiryo UI" pitchFamily="50" charset="-128"/>
                      </a:endParaRPr>
                    </a:p>
                  </a:txBody>
                  <a:tcPr>
                    <a:lnT w="12700" cap="flat" cmpd="sng" algn="ctr">
                      <a:solidFill>
                        <a:schemeClr val="tx1"/>
                      </a:solidFill>
                      <a:prstDash val="sysDot"/>
                      <a:round/>
                      <a:headEnd type="none" w="med" len="med"/>
                      <a:tailEnd type="none" w="med" len="med"/>
                    </a:lnT>
                    <a:solidFill>
                      <a:schemeClr val="tx2">
                        <a:lumMod val="20000"/>
                        <a:lumOff val="80000"/>
                      </a:schemeClr>
                    </a:solidFill>
                  </a:tcPr>
                </a:tc>
                <a:tc>
                  <a:txBody>
                    <a:bodyPr/>
                    <a:lstStyle/>
                    <a:p>
                      <a:r>
                        <a:rPr kumimoji="1" lang="ja-JP" altLang="en-US" sz="1100" dirty="0" smtClean="0">
                          <a:latin typeface="Meiryo UI" pitchFamily="50" charset="-128"/>
                          <a:ea typeface="Meiryo UI" pitchFamily="50" charset="-128"/>
                          <a:cs typeface="Meiryo UI" pitchFamily="50" charset="-128"/>
                        </a:rPr>
                        <a:t>メトロ東西線</a:t>
                      </a:r>
                      <a:endParaRPr kumimoji="1" lang="ja-JP" altLang="en-US" sz="1100" dirty="0">
                        <a:latin typeface="Meiryo UI" pitchFamily="50" charset="-128"/>
                        <a:ea typeface="Meiryo UI" pitchFamily="50" charset="-128"/>
                        <a:cs typeface="Meiryo UI" pitchFamily="50" charset="-128"/>
                      </a:endParaRPr>
                    </a:p>
                  </a:txBody>
                  <a:tcPr>
                    <a:lnT w="12700" cap="flat" cmpd="sng" algn="ctr">
                      <a:solidFill>
                        <a:schemeClr val="tx1"/>
                      </a:solidFill>
                      <a:prstDash val="sysDot"/>
                      <a:round/>
                      <a:headEnd type="none" w="med" len="med"/>
                      <a:tailEnd type="none" w="med" len="med"/>
                    </a:lnT>
                    <a:solidFill>
                      <a:schemeClr val="tx2">
                        <a:lumMod val="20000"/>
                        <a:lumOff val="80000"/>
                      </a:schemeClr>
                    </a:solidFill>
                  </a:tcPr>
                </a:tc>
                <a:tc>
                  <a:txBody>
                    <a:bodyPr/>
                    <a:lstStyle/>
                    <a:p>
                      <a:pPr algn="r"/>
                      <a:r>
                        <a:rPr kumimoji="1" lang="en-US" altLang="ja-JP" sz="1100" dirty="0" smtClean="0">
                          <a:latin typeface="Meiryo UI" pitchFamily="50" charset="-128"/>
                          <a:ea typeface="Meiryo UI" pitchFamily="50" charset="-128"/>
                          <a:cs typeface="Meiryo UI" pitchFamily="50" charset="-128"/>
                        </a:rPr>
                        <a:t>200%</a:t>
                      </a:r>
                      <a:endParaRPr kumimoji="1" lang="ja-JP" altLang="en-US" sz="1100" dirty="0">
                        <a:latin typeface="Meiryo UI" pitchFamily="50" charset="-128"/>
                        <a:ea typeface="Meiryo UI" pitchFamily="50" charset="-128"/>
                        <a:cs typeface="Meiryo UI" pitchFamily="50" charset="-128"/>
                      </a:endParaRPr>
                    </a:p>
                  </a:txBody>
                  <a:tcPr>
                    <a:lnT w="12700" cap="flat" cmpd="sng" algn="ctr">
                      <a:solidFill>
                        <a:schemeClr val="tx1"/>
                      </a:solidFill>
                      <a:prstDash val="sysDot"/>
                      <a:round/>
                      <a:headEnd type="none" w="med" len="med"/>
                      <a:tailEnd type="none" w="med" len="med"/>
                    </a:lnT>
                    <a:solidFill>
                      <a:schemeClr val="tx2">
                        <a:lumMod val="20000"/>
                        <a:lumOff val="80000"/>
                      </a:schemeClr>
                    </a:solidFill>
                  </a:tcPr>
                </a:tc>
              </a:tr>
              <a:tr h="216000">
                <a:tc rowSpan="3">
                  <a:txBody>
                    <a:bodyPr/>
                    <a:lstStyle/>
                    <a:p>
                      <a:r>
                        <a:rPr kumimoji="1" lang="ja-JP" altLang="en-US" sz="1100" dirty="0" smtClean="0">
                          <a:latin typeface="Meiryo UI" pitchFamily="50" charset="-128"/>
                          <a:ea typeface="Meiryo UI" pitchFamily="50" charset="-128"/>
                          <a:cs typeface="Meiryo UI" pitchFamily="50" charset="-128"/>
                        </a:rPr>
                        <a:t>名古屋</a:t>
                      </a:r>
                      <a:endParaRPr kumimoji="1" lang="ja-JP" altLang="en-US" sz="1100" dirty="0">
                        <a:latin typeface="Meiryo UI" pitchFamily="50" charset="-128"/>
                        <a:ea typeface="Meiryo UI" pitchFamily="50" charset="-128"/>
                        <a:cs typeface="Meiryo UI" pitchFamily="50" charset="-128"/>
                      </a:endParaRPr>
                    </a:p>
                  </a:txBody>
                  <a:tcPr/>
                </a:tc>
                <a:tc>
                  <a:txBody>
                    <a:bodyPr/>
                    <a:lstStyle/>
                    <a:p>
                      <a:r>
                        <a:rPr kumimoji="1" lang="ja-JP" altLang="en-US" sz="1100" dirty="0" smtClean="0">
                          <a:latin typeface="Meiryo UI" pitchFamily="50" charset="-128"/>
                          <a:ea typeface="Meiryo UI" pitchFamily="50" charset="-128"/>
                          <a:cs typeface="Meiryo UI" pitchFamily="50" charset="-128"/>
                        </a:rPr>
                        <a:t>ＪＲ</a:t>
                      </a:r>
                      <a:endParaRPr kumimoji="1" lang="ja-JP" altLang="en-US" sz="1100" dirty="0">
                        <a:latin typeface="Meiryo UI" pitchFamily="50" charset="-128"/>
                        <a:ea typeface="Meiryo UI" pitchFamily="50" charset="-128"/>
                        <a:cs typeface="Meiryo UI" pitchFamily="50" charset="-128"/>
                      </a:endParaRPr>
                    </a:p>
                  </a:txBody>
                  <a:tcPr>
                    <a:lnB w="12700" cap="flat" cmpd="sng" algn="ctr">
                      <a:solidFill>
                        <a:schemeClr val="tx1"/>
                      </a:solidFill>
                      <a:prstDash val="sysDot"/>
                      <a:round/>
                      <a:headEnd type="none" w="med" len="med"/>
                      <a:tailEnd type="none" w="med" len="med"/>
                    </a:lnB>
                  </a:tcPr>
                </a:tc>
                <a:tc>
                  <a:txBody>
                    <a:bodyPr/>
                    <a:lstStyle/>
                    <a:p>
                      <a:r>
                        <a:rPr kumimoji="1" lang="ja-JP" altLang="en-US" sz="1100" dirty="0" smtClean="0">
                          <a:latin typeface="Meiryo UI" pitchFamily="50" charset="-128"/>
                          <a:ea typeface="Meiryo UI" pitchFamily="50" charset="-128"/>
                          <a:cs typeface="Meiryo UI" pitchFamily="50" charset="-128"/>
                        </a:rPr>
                        <a:t>中央線</a:t>
                      </a:r>
                      <a:endParaRPr kumimoji="1" lang="ja-JP" altLang="en-US" sz="1100" dirty="0">
                        <a:latin typeface="Meiryo UI" pitchFamily="50" charset="-128"/>
                        <a:ea typeface="Meiryo UI" pitchFamily="50" charset="-128"/>
                        <a:cs typeface="Meiryo UI" pitchFamily="50" charset="-128"/>
                      </a:endParaRPr>
                    </a:p>
                  </a:txBody>
                  <a:tcPr>
                    <a:lnB w="12700" cap="flat" cmpd="sng" algn="ctr">
                      <a:solidFill>
                        <a:schemeClr val="tx1"/>
                      </a:solidFill>
                      <a:prstDash val="sysDot"/>
                      <a:round/>
                      <a:headEnd type="none" w="med" len="med"/>
                      <a:tailEnd type="none" w="med" len="med"/>
                    </a:lnB>
                  </a:tcPr>
                </a:tc>
                <a:tc>
                  <a:txBody>
                    <a:bodyPr/>
                    <a:lstStyle/>
                    <a:p>
                      <a:pPr algn="r"/>
                      <a:r>
                        <a:rPr kumimoji="1" lang="en-US" altLang="ja-JP" sz="1100" dirty="0" smtClean="0">
                          <a:latin typeface="Meiryo UI" pitchFamily="50" charset="-128"/>
                          <a:ea typeface="Meiryo UI" pitchFamily="50" charset="-128"/>
                          <a:cs typeface="Meiryo UI" pitchFamily="50" charset="-128"/>
                        </a:rPr>
                        <a:t>129%</a:t>
                      </a:r>
                      <a:endParaRPr kumimoji="1" lang="ja-JP" altLang="en-US" sz="1100" dirty="0">
                        <a:latin typeface="Meiryo UI" pitchFamily="50" charset="-128"/>
                        <a:ea typeface="Meiryo UI" pitchFamily="50" charset="-128"/>
                        <a:cs typeface="Meiryo UI" pitchFamily="50" charset="-128"/>
                      </a:endParaRPr>
                    </a:p>
                  </a:txBody>
                  <a:tcPr>
                    <a:lnB w="12700" cap="flat" cmpd="sng" algn="ctr">
                      <a:solidFill>
                        <a:schemeClr val="tx1"/>
                      </a:solidFill>
                      <a:prstDash val="sysDot"/>
                      <a:round/>
                      <a:headEnd type="none" w="med" len="med"/>
                      <a:tailEnd type="none" w="med" len="med"/>
                    </a:lnB>
                  </a:tcPr>
                </a:tc>
              </a:tr>
              <a:tr h="216000">
                <a:tc vMerge="1">
                  <a:txBody>
                    <a:bodyPr/>
                    <a:lstStyle/>
                    <a:p>
                      <a:endParaRPr kumimoji="1" lang="ja-JP" altLang="en-US" sz="1200" dirty="0">
                        <a:latin typeface="Meiryo UI" pitchFamily="50" charset="-128"/>
                        <a:ea typeface="Meiryo UI" pitchFamily="50" charset="-128"/>
                        <a:cs typeface="Meiryo UI" pitchFamily="50" charset="-128"/>
                      </a:endParaRPr>
                    </a:p>
                  </a:txBody>
                  <a:tcPr/>
                </a:tc>
                <a:tc>
                  <a:txBody>
                    <a:bodyPr/>
                    <a:lstStyle/>
                    <a:p>
                      <a:r>
                        <a:rPr kumimoji="1" lang="ja-JP" altLang="en-US" sz="1100" dirty="0" smtClean="0">
                          <a:latin typeface="Meiryo UI" pitchFamily="50" charset="-128"/>
                          <a:ea typeface="Meiryo UI" pitchFamily="50" charset="-128"/>
                          <a:cs typeface="Meiryo UI" pitchFamily="50" charset="-128"/>
                        </a:rPr>
                        <a:t>私鉄</a:t>
                      </a:r>
                      <a:endParaRPr kumimoji="1" lang="ja-JP" altLang="en-US" sz="1100" dirty="0">
                        <a:latin typeface="Meiryo UI" pitchFamily="50" charset="-128"/>
                        <a:ea typeface="Meiryo UI" pitchFamily="50" charset="-128"/>
                        <a:cs typeface="Meiryo UI"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100" dirty="0" smtClean="0">
                          <a:latin typeface="Meiryo UI" pitchFamily="50" charset="-128"/>
                          <a:ea typeface="Meiryo UI" pitchFamily="50" charset="-128"/>
                          <a:cs typeface="Meiryo UI" pitchFamily="50" charset="-128"/>
                        </a:rPr>
                        <a:t>名鉄本線</a:t>
                      </a:r>
                      <a:endParaRPr kumimoji="1" lang="ja-JP" altLang="en-US" sz="1100" dirty="0">
                        <a:latin typeface="Meiryo UI" pitchFamily="50" charset="-128"/>
                        <a:ea typeface="Meiryo UI" pitchFamily="50" charset="-128"/>
                        <a:cs typeface="Meiryo UI"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kumimoji="1" lang="en-US" altLang="ja-JP" sz="1100" dirty="0" smtClean="0">
                          <a:latin typeface="Meiryo UI" pitchFamily="50" charset="-128"/>
                          <a:ea typeface="Meiryo UI" pitchFamily="50" charset="-128"/>
                          <a:cs typeface="Meiryo UI" pitchFamily="50" charset="-128"/>
                        </a:rPr>
                        <a:t>139%</a:t>
                      </a:r>
                      <a:endParaRPr kumimoji="1" lang="ja-JP" altLang="en-US" sz="1100" dirty="0">
                        <a:latin typeface="Meiryo UI" pitchFamily="50" charset="-128"/>
                        <a:ea typeface="Meiryo UI" pitchFamily="50" charset="-128"/>
                        <a:cs typeface="Meiryo UI"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16000">
                <a:tc vMerge="1">
                  <a:txBody>
                    <a:bodyPr/>
                    <a:lstStyle/>
                    <a:p>
                      <a:endParaRPr kumimoji="1" lang="ja-JP" altLang="en-US" sz="1200" dirty="0">
                        <a:latin typeface="Meiryo UI" pitchFamily="50" charset="-128"/>
                        <a:ea typeface="Meiryo UI" pitchFamily="50" charset="-128"/>
                        <a:cs typeface="Meiryo UI" pitchFamily="50" charset="-128"/>
                      </a:endParaRPr>
                    </a:p>
                  </a:txBody>
                  <a:tcPr/>
                </a:tc>
                <a:tc>
                  <a:txBody>
                    <a:bodyPr/>
                    <a:lstStyle/>
                    <a:p>
                      <a:r>
                        <a:rPr kumimoji="1" lang="ja-JP" altLang="en-US" sz="1100" dirty="0" smtClean="0">
                          <a:latin typeface="Meiryo UI" pitchFamily="50" charset="-128"/>
                          <a:ea typeface="Meiryo UI" pitchFamily="50" charset="-128"/>
                          <a:cs typeface="Meiryo UI" pitchFamily="50" charset="-128"/>
                        </a:rPr>
                        <a:t>地下鉄</a:t>
                      </a:r>
                      <a:endParaRPr kumimoji="1" lang="ja-JP" altLang="en-US" sz="1100" dirty="0">
                        <a:latin typeface="Meiryo UI" pitchFamily="50" charset="-128"/>
                        <a:ea typeface="Meiryo UI" pitchFamily="50" charset="-128"/>
                        <a:cs typeface="Meiryo UI" pitchFamily="50" charset="-128"/>
                      </a:endParaRPr>
                    </a:p>
                  </a:txBody>
                  <a:tcPr>
                    <a:lnT w="12700" cap="flat" cmpd="sng" algn="ctr">
                      <a:solidFill>
                        <a:schemeClr val="tx1"/>
                      </a:solidFill>
                      <a:prstDash val="sysDot"/>
                      <a:round/>
                      <a:headEnd type="none" w="med" len="med"/>
                      <a:tailEnd type="none" w="med" len="med"/>
                    </a:lnT>
                  </a:tcPr>
                </a:tc>
                <a:tc>
                  <a:txBody>
                    <a:bodyPr/>
                    <a:lstStyle/>
                    <a:p>
                      <a:r>
                        <a:rPr kumimoji="1" lang="ja-JP" altLang="en-US" sz="1100" dirty="0" smtClean="0">
                          <a:latin typeface="Meiryo UI" pitchFamily="50" charset="-128"/>
                          <a:ea typeface="Meiryo UI" pitchFamily="50" charset="-128"/>
                          <a:cs typeface="Meiryo UI" pitchFamily="50" charset="-128"/>
                        </a:rPr>
                        <a:t>市営東山</a:t>
                      </a:r>
                      <a:endParaRPr kumimoji="1" lang="ja-JP" altLang="en-US" sz="1100" dirty="0">
                        <a:latin typeface="Meiryo UI" pitchFamily="50" charset="-128"/>
                        <a:ea typeface="Meiryo UI" pitchFamily="50" charset="-128"/>
                        <a:cs typeface="Meiryo UI" pitchFamily="50" charset="-128"/>
                      </a:endParaRPr>
                    </a:p>
                  </a:txBody>
                  <a:tcPr>
                    <a:lnT w="12700" cap="flat" cmpd="sng" algn="ctr">
                      <a:solidFill>
                        <a:schemeClr val="tx1"/>
                      </a:solidFill>
                      <a:prstDash val="sysDot"/>
                      <a:round/>
                      <a:headEnd type="none" w="med" len="med"/>
                      <a:tailEnd type="none" w="med" len="med"/>
                    </a:lnT>
                  </a:tcPr>
                </a:tc>
                <a:tc>
                  <a:txBody>
                    <a:bodyPr/>
                    <a:lstStyle/>
                    <a:p>
                      <a:pPr algn="r"/>
                      <a:r>
                        <a:rPr kumimoji="1" lang="en-US" altLang="ja-JP" sz="1100" dirty="0" smtClean="0">
                          <a:latin typeface="Meiryo UI" pitchFamily="50" charset="-128"/>
                          <a:ea typeface="Meiryo UI" pitchFamily="50" charset="-128"/>
                          <a:cs typeface="Meiryo UI" pitchFamily="50" charset="-128"/>
                        </a:rPr>
                        <a:t>137%</a:t>
                      </a:r>
                      <a:endParaRPr kumimoji="1" lang="ja-JP" altLang="en-US" sz="1100" dirty="0">
                        <a:latin typeface="Meiryo UI" pitchFamily="50" charset="-128"/>
                        <a:ea typeface="Meiryo UI" pitchFamily="50" charset="-128"/>
                        <a:cs typeface="Meiryo UI" pitchFamily="50" charset="-128"/>
                      </a:endParaRPr>
                    </a:p>
                  </a:txBody>
                  <a:tcPr>
                    <a:lnT w="12700" cap="flat" cmpd="sng" algn="ctr">
                      <a:solidFill>
                        <a:schemeClr val="tx1"/>
                      </a:solidFill>
                      <a:prstDash val="sysDot"/>
                      <a:round/>
                      <a:headEnd type="none" w="med" len="med"/>
                      <a:tailEnd type="none" w="med" len="med"/>
                    </a:lnT>
                  </a:tcPr>
                </a:tc>
              </a:tr>
              <a:tr h="216000">
                <a:tc rowSpan="3">
                  <a:txBody>
                    <a:bodyPr/>
                    <a:lstStyle/>
                    <a:p>
                      <a:r>
                        <a:rPr kumimoji="1" lang="ja-JP" altLang="en-US" sz="1100" dirty="0" smtClean="0">
                          <a:latin typeface="Meiryo UI" pitchFamily="50" charset="-128"/>
                          <a:ea typeface="Meiryo UI" pitchFamily="50" charset="-128"/>
                          <a:cs typeface="Meiryo UI" pitchFamily="50" charset="-128"/>
                        </a:rPr>
                        <a:t>大阪</a:t>
                      </a:r>
                      <a:endParaRPr kumimoji="1" lang="ja-JP" altLang="en-US" sz="1100" dirty="0">
                        <a:latin typeface="Meiryo UI" pitchFamily="50" charset="-128"/>
                        <a:ea typeface="Meiryo UI" pitchFamily="50" charset="-128"/>
                        <a:cs typeface="Meiryo UI" pitchFamily="50" charset="-128"/>
                      </a:endParaRPr>
                    </a:p>
                  </a:txBody>
                  <a:tcPr/>
                </a:tc>
                <a:tc>
                  <a:txBody>
                    <a:bodyPr/>
                    <a:lstStyle/>
                    <a:p>
                      <a:r>
                        <a:rPr kumimoji="1" lang="ja-JP" altLang="en-US" sz="1100" dirty="0" smtClean="0">
                          <a:latin typeface="Meiryo UI" pitchFamily="50" charset="-128"/>
                          <a:ea typeface="Meiryo UI" pitchFamily="50" charset="-128"/>
                          <a:cs typeface="Meiryo UI" pitchFamily="50" charset="-128"/>
                        </a:rPr>
                        <a:t>ＪＲ</a:t>
                      </a:r>
                      <a:endParaRPr kumimoji="1" lang="ja-JP" altLang="en-US" sz="1100" dirty="0">
                        <a:latin typeface="Meiryo UI" pitchFamily="50" charset="-128"/>
                        <a:ea typeface="Meiryo UI" pitchFamily="50" charset="-128"/>
                        <a:cs typeface="Meiryo UI" pitchFamily="50" charset="-128"/>
                      </a:endParaRPr>
                    </a:p>
                  </a:txBody>
                  <a:tcPr>
                    <a:lnB w="12700" cap="flat" cmpd="sng" algn="ctr">
                      <a:solidFill>
                        <a:schemeClr val="tx1"/>
                      </a:solidFill>
                      <a:prstDash val="sysDot"/>
                      <a:round/>
                      <a:headEnd type="none" w="med" len="med"/>
                      <a:tailEnd type="none" w="med" len="med"/>
                    </a:lnB>
                  </a:tcPr>
                </a:tc>
                <a:tc>
                  <a:txBody>
                    <a:bodyPr/>
                    <a:lstStyle/>
                    <a:p>
                      <a:r>
                        <a:rPr kumimoji="1" lang="ja-JP" altLang="en-US" sz="1100" dirty="0" smtClean="0">
                          <a:latin typeface="Meiryo UI" pitchFamily="50" charset="-128"/>
                          <a:ea typeface="Meiryo UI" pitchFamily="50" charset="-128"/>
                          <a:cs typeface="Meiryo UI" pitchFamily="50" charset="-128"/>
                        </a:rPr>
                        <a:t>環状線</a:t>
                      </a:r>
                      <a:endParaRPr kumimoji="1" lang="ja-JP" altLang="en-US" sz="1100" dirty="0">
                        <a:latin typeface="Meiryo UI" pitchFamily="50" charset="-128"/>
                        <a:ea typeface="Meiryo UI" pitchFamily="50" charset="-128"/>
                        <a:cs typeface="Meiryo UI" pitchFamily="50" charset="-128"/>
                      </a:endParaRPr>
                    </a:p>
                  </a:txBody>
                  <a:tcPr>
                    <a:lnB w="12700" cap="flat" cmpd="sng" algn="ctr">
                      <a:solidFill>
                        <a:schemeClr val="tx1"/>
                      </a:solidFill>
                      <a:prstDash val="sysDot"/>
                      <a:round/>
                      <a:headEnd type="none" w="med" len="med"/>
                      <a:tailEnd type="none" w="med" len="med"/>
                    </a:lnB>
                  </a:tcPr>
                </a:tc>
                <a:tc>
                  <a:txBody>
                    <a:bodyPr/>
                    <a:lstStyle/>
                    <a:p>
                      <a:pPr algn="r"/>
                      <a:r>
                        <a:rPr kumimoji="1" lang="en-US" altLang="ja-JP" sz="1100" dirty="0" smtClean="0">
                          <a:latin typeface="Meiryo UI" pitchFamily="50" charset="-128"/>
                          <a:ea typeface="Meiryo UI" pitchFamily="50" charset="-128"/>
                          <a:cs typeface="Meiryo UI" pitchFamily="50" charset="-128"/>
                        </a:rPr>
                        <a:t>113%</a:t>
                      </a:r>
                      <a:endParaRPr kumimoji="1" lang="ja-JP" altLang="en-US" sz="1100" dirty="0">
                        <a:latin typeface="Meiryo UI" pitchFamily="50" charset="-128"/>
                        <a:ea typeface="Meiryo UI" pitchFamily="50" charset="-128"/>
                        <a:cs typeface="Meiryo UI" pitchFamily="50" charset="-128"/>
                      </a:endParaRPr>
                    </a:p>
                  </a:txBody>
                  <a:tcPr>
                    <a:lnB w="12700" cap="flat" cmpd="sng" algn="ctr">
                      <a:solidFill>
                        <a:schemeClr val="tx1"/>
                      </a:solidFill>
                      <a:prstDash val="sysDot"/>
                      <a:round/>
                      <a:headEnd type="none" w="med" len="med"/>
                      <a:tailEnd type="none" w="med" len="med"/>
                    </a:lnB>
                  </a:tcPr>
                </a:tc>
              </a:tr>
              <a:tr h="216000">
                <a:tc vMerge="1">
                  <a:txBody>
                    <a:bodyPr/>
                    <a:lstStyle/>
                    <a:p>
                      <a:endParaRPr kumimoji="1" lang="ja-JP" altLang="en-US" sz="1200" dirty="0">
                        <a:latin typeface="Meiryo UI" pitchFamily="50" charset="-128"/>
                        <a:ea typeface="Meiryo UI" pitchFamily="50" charset="-128"/>
                        <a:cs typeface="Meiryo UI" pitchFamily="50" charset="-128"/>
                      </a:endParaRPr>
                    </a:p>
                  </a:txBody>
                  <a:tcPr/>
                </a:tc>
                <a:tc>
                  <a:txBody>
                    <a:bodyPr/>
                    <a:lstStyle/>
                    <a:p>
                      <a:r>
                        <a:rPr kumimoji="1" lang="ja-JP" altLang="en-US" sz="1100" dirty="0" smtClean="0">
                          <a:latin typeface="Meiryo UI" pitchFamily="50" charset="-128"/>
                          <a:ea typeface="Meiryo UI" pitchFamily="50" charset="-128"/>
                          <a:cs typeface="Meiryo UI" pitchFamily="50" charset="-128"/>
                        </a:rPr>
                        <a:t>私鉄</a:t>
                      </a:r>
                      <a:endParaRPr kumimoji="1" lang="ja-JP" altLang="en-US" sz="1100" dirty="0">
                        <a:latin typeface="Meiryo UI" pitchFamily="50" charset="-128"/>
                        <a:ea typeface="Meiryo UI" pitchFamily="50" charset="-128"/>
                        <a:cs typeface="Meiryo UI"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100" dirty="0" smtClean="0">
                          <a:latin typeface="Meiryo UI" pitchFamily="50" charset="-128"/>
                          <a:ea typeface="Meiryo UI" pitchFamily="50" charset="-128"/>
                          <a:cs typeface="Meiryo UI" pitchFamily="50" charset="-128"/>
                        </a:rPr>
                        <a:t>阪急宝塚線</a:t>
                      </a:r>
                      <a:endParaRPr kumimoji="1" lang="ja-JP" altLang="en-US" sz="1100" dirty="0">
                        <a:latin typeface="Meiryo UI" pitchFamily="50" charset="-128"/>
                        <a:ea typeface="Meiryo UI" pitchFamily="50" charset="-128"/>
                        <a:cs typeface="Meiryo UI"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a:r>
                        <a:rPr kumimoji="1" lang="en-US" altLang="ja-JP" sz="1100" dirty="0" smtClean="0">
                          <a:latin typeface="Meiryo UI" pitchFamily="50" charset="-128"/>
                          <a:ea typeface="Meiryo UI" pitchFamily="50" charset="-128"/>
                          <a:cs typeface="Meiryo UI" pitchFamily="50" charset="-128"/>
                        </a:rPr>
                        <a:t>144%</a:t>
                      </a:r>
                      <a:endParaRPr kumimoji="1" lang="ja-JP" altLang="en-US" sz="1100" dirty="0">
                        <a:latin typeface="Meiryo UI" pitchFamily="50" charset="-128"/>
                        <a:ea typeface="Meiryo UI" pitchFamily="50" charset="-128"/>
                        <a:cs typeface="Meiryo UI"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16000">
                <a:tc vMerge="1">
                  <a:txBody>
                    <a:bodyPr/>
                    <a:lstStyle/>
                    <a:p>
                      <a:endParaRPr kumimoji="1" lang="ja-JP" altLang="en-US" sz="1200" dirty="0">
                        <a:latin typeface="Meiryo UI" pitchFamily="50" charset="-128"/>
                        <a:ea typeface="Meiryo UI" pitchFamily="50" charset="-128"/>
                        <a:cs typeface="Meiryo UI" pitchFamily="50" charset="-128"/>
                      </a:endParaRPr>
                    </a:p>
                  </a:txBody>
                  <a:tcPr/>
                </a:tc>
                <a:tc>
                  <a:txBody>
                    <a:bodyPr/>
                    <a:lstStyle/>
                    <a:p>
                      <a:r>
                        <a:rPr kumimoji="1" lang="ja-JP" altLang="en-US" sz="1100" dirty="0" smtClean="0">
                          <a:latin typeface="Meiryo UI" pitchFamily="50" charset="-128"/>
                          <a:ea typeface="Meiryo UI" pitchFamily="50" charset="-128"/>
                          <a:cs typeface="Meiryo UI" pitchFamily="50" charset="-128"/>
                        </a:rPr>
                        <a:t>地下鉄</a:t>
                      </a:r>
                      <a:endParaRPr kumimoji="1" lang="ja-JP" altLang="en-US" sz="1100" dirty="0">
                        <a:latin typeface="Meiryo UI" pitchFamily="50" charset="-128"/>
                        <a:ea typeface="Meiryo UI" pitchFamily="50" charset="-128"/>
                        <a:cs typeface="Meiryo UI" pitchFamily="50" charset="-128"/>
                      </a:endParaRPr>
                    </a:p>
                  </a:txBody>
                  <a:tcPr>
                    <a:lnT w="12700" cap="flat" cmpd="sng" algn="ctr">
                      <a:solidFill>
                        <a:schemeClr val="tx1"/>
                      </a:solidFill>
                      <a:prstDash val="sysDot"/>
                      <a:round/>
                      <a:headEnd type="none" w="med" len="med"/>
                      <a:tailEnd type="none" w="med" len="med"/>
                    </a:lnT>
                  </a:tcPr>
                </a:tc>
                <a:tc>
                  <a:txBody>
                    <a:bodyPr/>
                    <a:lstStyle/>
                    <a:p>
                      <a:r>
                        <a:rPr kumimoji="1" lang="ja-JP" altLang="en-US" sz="1100" dirty="0" smtClean="0">
                          <a:latin typeface="Meiryo UI" pitchFamily="50" charset="-128"/>
                          <a:ea typeface="Meiryo UI" pitchFamily="50" charset="-128"/>
                          <a:cs typeface="Meiryo UI" pitchFamily="50" charset="-128"/>
                        </a:rPr>
                        <a:t>市営御堂筋</a:t>
                      </a:r>
                      <a:endParaRPr kumimoji="1" lang="ja-JP" altLang="en-US" sz="1100" dirty="0">
                        <a:latin typeface="Meiryo UI" pitchFamily="50" charset="-128"/>
                        <a:ea typeface="Meiryo UI" pitchFamily="50" charset="-128"/>
                        <a:cs typeface="Meiryo UI" pitchFamily="50" charset="-128"/>
                      </a:endParaRPr>
                    </a:p>
                  </a:txBody>
                  <a:tcPr>
                    <a:lnT w="12700" cap="flat" cmpd="sng" algn="ctr">
                      <a:solidFill>
                        <a:schemeClr val="tx1"/>
                      </a:solidFill>
                      <a:prstDash val="sysDot"/>
                      <a:round/>
                      <a:headEnd type="none" w="med" len="med"/>
                      <a:tailEnd type="none" w="med" len="med"/>
                    </a:lnT>
                  </a:tcPr>
                </a:tc>
                <a:tc>
                  <a:txBody>
                    <a:bodyPr/>
                    <a:lstStyle/>
                    <a:p>
                      <a:pPr algn="r"/>
                      <a:r>
                        <a:rPr kumimoji="1" lang="en-US" altLang="ja-JP" sz="1100" dirty="0" smtClean="0">
                          <a:latin typeface="Meiryo UI" pitchFamily="50" charset="-128"/>
                          <a:ea typeface="Meiryo UI" pitchFamily="50" charset="-128"/>
                          <a:cs typeface="Meiryo UI" pitchFamily="50" charset="-128"/>
                        </a:rPr>
                        <a:t>142%</a:t>
                      </a:r>
                      <a:endParaRPr kumimoji="1" lang="ja-JP" altLang="en-US" sz="1100" dirty="0">
                        <a:latin typeface="Meiryo UI" pitchFamily="50" charset="-128"/>
                        <a:ea typeface="Meiryo UI" pitchFamily="50" charset="-128"/>
                        <a:cs typeface="Meiryo UI" pitchFamily="50" charset="-128"/>
                      </a:endParaRPr>
                    </a:p>
                  </a:txBody>
                  <a:tcPr>
                    <a:lnT w="12700" cap="flat" cmpd="sng" algn="ctr">
                      <a:solidFill>
                        <a:schemeClr val="tx1"/>
                      </a:solidFill>
                      <a:prstDash val="sysDot"/>
                      <a:round/>
                      <a:headEnd type="none" w="med" len="med"/>
                      <a:tailEnd type="none" w="med" len="med"/>
                    </a:lnT>
                  </a:tcPr>
                </a:tc>
              </a:tr>
            </a:tbl>
          </a:graphicData>
        </a:graphic>
      </p:graphicFrame>
      <p:sp>
        <p:nvSpPr>
          <p:cNvPr id="9" name="テキスト ボックス 8"/>
          <p:cNvSpPr txBox="1"/>
          <p:nvPr/>
        </p:nvSpPr>
        <p:spPr>
          <a:xfrm>
            <a:off x="3893886" y="3412412"/>
            <a:ext cx="2252540" cy="492443"/>
          </a:xfrm>
          <a:prstGeom prst="rect">
            <a:avLst/>
          </a:prstGeom>
          <a:noFill/>
        </p:spPr>
        <p:txBody>
          <a:bodyPr wrap="none" rtlCol="0">
            <a:spAutoFit/>
          </a:bodyPr>
          <a:lstStyle/>
          <a:p>
            <a:pPr algn="ctr"/>
            <a:r>
              <a:rPr lang="ja-JP" altLang="en-US" sz="1400" b="1" dirty="0">
                <a:latin typeface="Meiryo UI" pitchFamily="50" charset="-128"/>
                <a:ea typeface="Meiryo UI" pitchFamily="50" charset="-128"/>
                <a:cs typeface="Meiryo UI" pitchFamily="50" charset="-128"/>
              </a:rPr>
              <a:t>鉄道</a:t>
            </a:r>
            <a:r>
              <a:rPr lang="ja-JP" altLang="en-US" sz="1400" b="1" dirty="0" smtClean="0">
                <a:latin typeface="Meiryo UI" pitchFamily="50" charset="-128"/>
                <a:ea typeface="Meiryo UI" pitchFamily="50" charset="-128"/>
                <a:cs typeface="Meiryo UI" pitchFamily="50" charset="-128"/>
              </a:rPr>
              <a:t>混雑率</a:t>
            </a:r>
            <a:endParaRPr lang="en-US" altLang="ja-JP" sz="1400" b="1" dirty="0" smtClean="0">
              <a:latin typeface="Meiryo UI" pitchFamily="50" charset="-128"/>
              <a:ea typeface="Meiryo UI" pitchFamily="50" charset="-128"/>
              <a:cs typeface="Meiryo UI" pitchFamily="50" charset="-128"/>
            </a:endParaRPr>
          </a:p>
          <a:p>
            <a:pPr algn="ctr"/>
            <a:r>
              <a:rPr lang="ja-JP" altLang="en-US" sz="1200" dirty="0" smtClean="0">
                <a:latin typeface="Meiryo UI" pitchFamily="50" charset="-128"/>
                <a:ea typeface="Meiryo UI" pitchFamily="50" charset="-128"/>
                <a:cs typeface="Meiryo UI" pitchFamily="50" charset="-128"/>
              </a:rPr>
              <a:t>（各地域の路線別混雑率</a:t>
            </a:r>
            <a:r>
              <a:rPr lang="en-US" altLang="ja-JP" sz="1200" dirty="0" smtClean="0">
                <a:latin typeface="Meiryo UI" pitchFamily="50" charset="-128"/>
                <a:ea typeface="Meiryo UI" pitchFamily="50" charset="-128"/>
                <a:cs typeface="Meiryo UI" pitchFamily="50" charset="-128"/>
              </a:rPr>
              <a:t>1</a:t>
            </a:r>
            <a:r>
              <a:rPr lang="ja-JP" altLang="en-US" sz="1200" dirty="0" smtClean="0">
                <a:latin typeface="Meiryo UI" pitchFamily="50" charset="-128"/>
                <a:ea typeface="Meiryo UI" pitchFamily="50" charset="-128"/>
                <a:cs typeface="Meiryo UI" pitchFamily="50" charset="-128"/>
              </a:rPr>
              <a:t>位）</a:t>
            </a:r>
            <a:endParaRPr kumimoji="1" lang="ja-JP" altLang="en-US" sz="1200" dirty="0">
              <a:latin typeface="Meiryo UI" pitchFamily="50" charset="-128"/>
              <a:ea typeface="Meiryo UI" pitchFamily="50" charset="-128"/>
              <a:cs typeface="Meiryo UI" pitchFamily="50" charset="-128"/>
            </a:endParaRPr>
          </a:p>
        </p:txBody>
      </p:sp>
      <p:sp>
        <p:nvSpPr>
          <p:cNvPr id="10" name="テキスト ボックス 9"/>
          <p:cNvSpPr txBox="1"/>
          <p:nvPr/>
        </p:nvSpPr>
        <p:spPr>
          <a:xfrm>
            <a:off x="1150991" y="3429000"/>
            <a:ext cx="1786066" cy="492443"/>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主要都市</a:t>
            </a:r>
            <a:r>
              <a:rPr lang="ja-JP" altLang="en-US" sz="1400" b="1" dirty="0" smtClean="0">
                <a:latin typeface="Meiryo UI" pitchFamily="50" charset="-128"/>
                <a:ea typeface="Meiryo UI" pitchFamily="50" charset="-128"/>
                <a:cs typeface="Meiryo UI" pitchFamily="50" charset="-128"/>
              </a:rPr>
              <a:t>の人口密度</a:t>
            </a:r>
            <a:endParaRPr lang="en-US" altLang="ja-JP" sz="1400" b="1" dirty="0">
              <a:latin typeface="Meiryo UI" pitchFamily="50" charset="-128"/>
              <a:ea typeface="Meiryo UI" pitchFamily="50" charset="-128"/>
              <a:cs typeface="Meiryo UI" pitchFamily="50" charset="-128"/>
            </a:endParaRPr>
          </a:p>
          <a:p>
            <a:pPr algn="ctr"/>
            <a:r>
              <a:rPr lang="ja-JP" altLang="en-US" sz="1100" dirty="0" smtClean="0">
                <a:latin typeface="Meiryo UI" pitchFamily="50" charset="-128"/>
                <a:ea typeface="Meiryo UI" pitchFamily="50" charset="-128"/>
                <a:cs typeface="Meiryo UI" pitchFamily="50" charset="-128"/>
              </a:rPr>
              <a:t>（単位：千人／㎢）</a:t>
            </a:r>
            <a:endParaRPr lang="en-US" altLang="ja-JP" sz="1100" dirty="0" smtClean="0">
              <a:latin typeface="Meiryo UI" pitchFamily="50" charset="-128"/>
              <a:ea typeface="Meiryo UI" pitchFamily="50" charset="-128"/>
              <a:cs typeface="Meiryo UI" pitchFamily="50" charset="-128"/>
            </a:endParaRPr>
          </a:p>
        </p:txBody>
      </p:sp>
      <p:sp>
        <p:nvSpPr>
          <p:cNvPr id="3" name="テキスト ボックス 2"/>
          <p:cNvSpPr txBox="1"/>
          <p:nvPr/>
        </p:nvSpPr>
        <p:spPr>
          <a:xfrm>
            <a:off x="590319" y="1206858"/>
            <a:ext cx="7853034" cy="1800493"/>
          </a:xfrm>
          <a:prstGeom prst="rect">
            <a:avLst/>
          </a:prstGeom>
          <a:noFill/>
        </p:spPr>
        <p:txBody>
          <a:bodyPr wrap="square" rtlCol="0">
            <a:spAutoFit/>
          </a:bodyPr>
          <a:lstStyle/>
          <a:p>
            <a:pPr marL="285750" indent="-285750">
              <a:buFont typeface="Arial" pitchFamily="34" charset="0"/>
              <a:buChar char="•"/>
            </a:pPr>
            <a:r>
              <a:rPr kumimoji="1" lang="ja-JP" altLang="en-US" sz="1400" dirty="0" smtClean="0">
                <a:latin typeface="Meiryo UI" pitchFamily="50" charset="-128"/>
                <a:ea typeface="Meiryo UI" pitchFamily="50" charset="-128"/>
                <a:cs typeface="Meiryo UI" pitchFamily="50" charset="-128"/>
              </a:rPr>
              <a:t>ＯＥＣＤ諸国の近年急発展している大都市圏</a:t>
            </a:r>
            <a:r>
              <a:rPr lang="ja-JP" altLang="en-US" sz="1400" dirty="0" smtClean="0">
                <a:latin typeface="Meiryo UI" pitchFamily="50" charset="-128"/>
                <a:ea typeface="Meiryo UI" pitchFamily="50" charset="-128"/>
                <a:cs typeface="Meiryo UI" pitchFamily="50" charset="-128"/>
              </a:rPr>
              <a:t>（ソウル、イスタンブール等）</a:t>
            </a:r>
            <a:r>
              <a:rPr kumimoji="1" lang="ja-JP" altLang="en-US" sz="1400" dirty="0" smtClean="0">
                <a:latin typeface="Meiryo UI" pitchFamily="50" charset="-128"/>
                <a:ea typeface="Meiryo UI" pitchFamily="50" charset="-128"/>
                <a:cs typeface="Meiryo UI" pitchFamily="50" charset="-128"/>
              </a:rPr>
              <a:t>ばかりでなく、パリ、東京、ロンドンのような昔からの大都市や、ヘルシンキ、ストックホルムのような人口がさほど密集していない都市でも、</a:t>
            </a:r>
            <a:r>
              <a:rPr kumimoji="1" lang="ja-JP" altLang="en-US" sz="1400" b="1" dirty="0" smtClean="0">
                <a:latin typeface="Meiryo UI" pitchFamily="50" charset="-128"/>
                <a:ea typeface="Meiryo UI" pitchFamily="50" charset="-128"/>
                <a:cs typeface="Meiryo UI" pitchFamily="50" charset="-128"/>
              </a:rPr>
              <a:t>混雑コスト（交通、大気、水質汚染、騒音、緑化地区の悪化など）が顕著</a:t>
            </a:r>
            <a:r>
              <a:rPr kumimoji="1" lang="ja-JP" altLang="en-US" sz="1400" dirty="0" smtClean="0">
                <a:latin typeface="Meiryo UI" pitchFamily="50" charset="-128"/>
                <a:ea typeface="Meiryo UI" pitchFamily="50" charset="-128"/>
                <a:cs typeface="Meiryo UI" pitchFamily="50" charset="-128"/>
              </a:rPr>
              <a:t>になっている</a:t>
            </a:r>
            <a:endParaRPr kumimoji="1" lang="en-US" altLang="ja-JP" sz="1400" dirty="0" smtClean="0">
              <a:latin typeface="Meiryo UI" pitchFamily="50" charset="-128"/>
              <a:ea typeface="Meiryo UI" pitchFamily="50" charset="-128"/>
              <a:cs typeface="Meiryo UI" pitchFamily="50" charset="-128"/>
            </a:endParaRPr>
          </a:p>
          <a:p>
            <a:pPr marL="285750" indent="-285750">
              <a:buFont typeface="Arial" pitchFamily="34" charset="0"/>
              <a:buChar char="•"/>
            </a:pPr>
            <a:endParaRPr kumimoji="1" lang="en-US" altLang="ja-JP" sz="700" dirty="0" smtClean="0">
              <a:latin typeface="Meiryo UI" pitchFamily="50" charset="-128"/>
              <a:ea typeface="Meiryo UI" pitchFamily="50" charset="-128"/>
              <a:cs typeface="Meiryo UI" pitchFamily="50" charset="-128"/>
            </a:endParaRPr>
          </a:p>
          <a:p>
            <a:pPr marL="285750" indent="-285750">
              <a:buFont typeface="Arial" pitchFamily="34" charset="0"/>
              <a:buChar char="•"/>
            </a:pPr>
            <a:r>
              <a:rPr lang="ja-JP" altLang="en-US" sz="1400" dirty="0">
                <a:latin typeface="Meiryo UI" pitchFamily="50" charset="-128"/>
                <a:ea typeface="Meiryo UI" pitchFamily="50" charset="-128"/>
                <a:cs typeface="Meiryo UI" pitchFamily="50" charset="-128"/>
              </a:rPr>
              <a:t>一部</a:t>
            </a:r>
            <a:r>
              <a:rPr lang="ja-JP" altLang="en-US" sz="1400" dirty="0" smtClean="0">
                <a:latin typeface="Meiryo UI" pitchFamily="50" charset="-128"/>
                <a:ea typeface="Meiryo UI" pitchFamily="50" charset="-128"/>
                <a:cs typeface="Meiryo UI" pitchFamily="50" charset="-128"/>
              </a:rPr>
              <a:t>の</a:t>
            </a:r>
            <a:r>
              <a:rPr lang="ja-JP" altLang="en-US" sz="1400" dirty="0">
                <a:latin typeface="Meiryo UI" pitchFamily="50" charset="-128"/>
                <a:ea typeface="Meiryo UI" pitchFamily="50" charset="-128"/>
                <a:cs typeface="Meiryo UI" pitchFamily="50" charset="-128"/>
              </a:rPr>
              <a:t>大都市圏で</a:t>
            </a:r>
            <a:r>
              <a:rPr lang="ja-JP" altLang="en-US" sz="1400" dirty="0" smtClean="0">
                <a:latin typeface="Meiryo UI" pitchFamily="50" charset="-128"/>
                <a:ea typeface="Meiryo UI" pitchFamily="50" charset="-128"/>
                <a:cs typeface="Meiryo UI" pitchFamily="50" charset="-128"/>
              </a:rPr>
              <a:t>は</a:t>
            </a:r>
            <a:r>
              <a:rPr lang="ja-JP" altLang="en-US" sz="1400" b="1" dirty="0" smtClean="0">
                <a:latin typeface="Meiryo UI" pitchFamily="50" charset="-128"/>
                <a:ea typeface="Meiryo UI" pitchFamily="50" charset="-128"/>
                <a:cs typeface="Meiryo UI" pitchFamily="50" charset="-128"/>
              </a:rPr>
              <a:t>メンテナンスコストが高</a:t>
            </a:r>
            <a:r>
              <a:rPr lang="ja-JP" altLang="en-US" sz="1400" b="1" dirty="0">
                <a:latin typeface="Meiryo UI" pitchFamily="50" charset="-128"/>
                <a:ea typeface="Meiryo UI" pitchFamily="50" charset="-128"/>
                <a:cs typeface="Meiryo UI" pitchFamily="50" charset="-128"/>
              </a:rPr>
              <a:t>いため</a:t>
            </a:r>
            <a:r>
              <a:rPr lang="ja-JP" altLang="en-US" sz="1400" b="1" dirty="0" smtClean="0">
                <a:latin typeface="Meiryo UI" pitchFamily="50" charset="-128"/>
                <a:ea typeface="Meiryo UI" pitchFamily="50" charset="-128"/>
                <a:cs typeface="Meiryo UI" pitchFamily="50" charset="-128"/>
              </a:rPr>
              <a:t>にインフラが悪化する可能性</a:t>
            </a:r>
            <a:r>
              <a:rPr lang="ja-JP" altLang="en-US" sz="1400" dirty="0" smtClean="0">
                <a:latin typeface="Meiryo UI" pitchFamily="50" charset="-128"/>
                <a:ea typeface="Meiryo UI" pitchFamily="50" charset="-128"/>
                <a:cs typeface="Meiryo UI" pitchFamily="50" charset="-128"/>
              </a:rPr>
              <a:t>もある。</a:t>
            </a:r>
            <a:endParaRPr lang="en-US" altLang="ja-JP" sz="1400" dirty="0" smtClean="0">
              <a:latin typeface="Meiryo UI" pitchFamily="50" charset="-128"/>
              <a:ea typeface="Meiryo UI" pitchFamily="50" charset="-128"/>
              <a:cs typeface="Meiryo UI" pitchFamily="50" charset="-128"/>
            </a:endParaRPr>
          </a:p>
          <a:p>
            <a:pPr marL="285750" indent="-285750">
              <a:buFont typeface="Arial" pitchFamily="34" charset="0"/>
              <a:buChar char="•"/>
            </a:pPr>
            <a:endParaRPr kumimoji="1" lang="en-US" altLang="ja-JP" sz="600" dirty="0" smtClean="0">
              <a:latin typeface="Meiryo UI" pitchFamily="50" charset="-128"/>
              <a:ea typeface="Meiryo UI" pitchFamily="50" charset="-128"/>
              <a:cs typeface="Meiryo UI" pitchFamily="50" charset="-128"/>
            </a:endParaRPr>
          </a:p>
          <a:p>
            <a:pPr marL="285750" indent="-285750">
              <a:buFont typeface="Arial" pitchFamily="34" charset="0"/>
              <a:buChar char="•"/>
            </a:pPr>
            <a:r>
              <a:rPr kumimoji="1" lang="ja-JP" altLang="en-US" sz="1400" dirty="0" smtClean="0">
                <a:latin typeface="Meiryo UI" pitchFamily="50" charset="-128"/>
                <a:ea typeface="Meiryo UI" pitchFamily="50" charset="-128"/>
                <a:cs typeface="Meiryo UI" pitchFamily="50" charset="-128"/>
              </a:rPr>
              <a:t>巨大</a:t>
            </a:r>
            <a:r>
              <a:rPr kumimoji="1" lang="ja-JP" altLang="en-US" sz="1400" dirty="0">
                <a:latin typeface="Meiryo UI" pitchFamily="50" charset="-128"/>
                <a:ea typeface="Meiryo UI" pitchFamily="50" charset="-128"/>
                <a:cs typeface="Meiryo UI" pitchFamily="50" charset="-128"/>
              </a:rPr>
              <a:t>都市</a:t>
            </a:r>
            <a:r>
              <a:rPr kumimoji="1" lang="ja-JP" altLang="en-US" sz="1400" dirty="0" smtClean="0">
                <a:latin typeface="Meiryo UI" pitchFamily="50" charset="-128"/>
                <a:ea typeface="Meiryo UI" pitchFamily="50" charset="-128"/>
                <a:cs typeface="Meiryo UI" pitchFamily="50" charset="-128"/>
              </a:rPr>
              <a:t>は集積の不経済を伴う可能性がある。</a:t>
            </a:r>
            <a:r>
              <a:rPr kumimoji="1" lang="ja-JP" altLang="en-US" sz="1400" b="1" dirty="0" smtClean="0">
                <a:latin typeface="Meiryo UI" pitchFamily="50" charset="-128"/>
                <a:ea typeface="Meiryo UI" pitchFamily="50" charset="-128"/>
                <a:cs typeface="Meiryo UI" pitchFamily="50" charset="-128"/>
              </a:rPr>
              <a:t>一定限度（約７００万人）までは大きいほど豊かなことを意味するが、その限度を超えると、大都市圏の規模と所得は負の相関関係になる</a:t>
            </a:r>
            <a:r>
              <a:rPr kumimoji="1" lang="ja-JP" altLang="en-US" sz="1400" dirty="0" smtClean="0">
                <a:latin typeface="Meiryo UI" pitchFamily="50" charset="-128"/>
                <a:ea typeface="Meiryo UI" pitchFamily="50" charset="-128"/>
                <a:cs typeface="Meiryo UI" pitchFamily="50" charset="-128"/>
              </a:rPr>
              <a:t>（ソウル、メキシコシティ、イスタンブール、東京など）</a:t>
            </a:r>
            <a:endParaRPr kumimoji="1" lang="ja-JP" altLang="en-US" sz="1400" dirty="0">
              <a:latin typeface="Meiryo UI" pitchFamily="50" charset="-128"/>
              <a:ea typeface="Meiryo UI" pitchFamily="50" charset="-128"/>
              <a:cs typeface="Meiryo UI" pitchFamily="50" charset="-128"/>
            </a:endParaRPr>
          </a:p>
        </p:txBody>
      </p:sp>
      <p:sp>
        <p:nvSpPr>
          <p:cNvPr id="4" name="角丸四角形 3"/>
          <p:cNvSpPr/>
          <p:nvPr/>
        </p:nvSpPr>
        <p:spPr>
          <a:xfrm>
            <a:off x="518311" y="980960"/>
            <a:ext cx="8172000" cy="2088000"/>
          </a:xfrm>
          <a:prstGeom prst="round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518311" y="846818"/>
            <a:ext cx="5616624" cy="307777"/>
          </a:xfrm>
          <a:prstGeom prst="rect">
            <a:avLst/>
          </a:prstGeom>
          <a:solidFill>
            <a:schemeClr val="bg1"/>
          </a:solidFill>
          <a:ln>
            <a:solidFill>
              <a:schemeClr val="bg1">
                <a:lumMod val="50000"/>
              </a:schemeClr>
            </a:solidFill>
          </a:ln>
        </p:spPr>
        <p:txBody>
          <a:bodyPr wrap="square" rtlCol="0">
            <a:spAutoFit/>
          </a:bodyPr>
          <a:lstStyle/>
          <a:p>
            <a:r>
              <a:rPr lang="en-US" altLang="ja-JP" sz="1400" b="1" dirty="0" smtClean="0">
                <a:latin typeface="Meiryo UI" pitchFamily="50" charset="-128"/>
                <a:ea typeface="Meiryo UI" pitchFamily="50" charset="-128"/>
                <a:cs typeface="Meiryo UI" pitchFamily="50" charset="-128"/>
              </a:rPr>
              <a:t>【</a:t>
            </a:r>
            <a:r>
              <a:rPr lang="ja-JP" altLang="en-US" sz="1400" b="1" dirty="0" smtClean="0">
                <a:latin typeface="Meiryo UI" pitchFamily="50" charset="-128"/>
                <a:ea typeface="Meiryo UI" pitchFamily="50" charset="-128"/>
                <a:cs typeface="Meiryo UI" pitchFamily="50" charset="-128"/>
              </a:rPr>
              <a:t>海外リポート</a:t>
            </a:r>
            <a:r>
              <a:rPr lang="en-US" altLang="ja-JP" sz="1400" b="1" dirty="0" smtClean="0">
                <a:latin typeface="Meiryo UI" pitchFamily="50" charset="-128"/>
                <a:ea typeface="Meiryo UI" pitchFamily="50" charset="-128"/>
                <a:cs typeface="Meiryo UI" pitchFamily="50" charset="-128"/>
              </a:rPr>
              <a:t>】</a:t>
            </a:r>
            <a:r>
              <a:rPr lang="ja-JP" altLang="en-US" sz="1400" b="1" dirty="0" smtClean="0">
                <a:latin typeface="Meiryo UI" pitchFamily="50" charset="-128"/>
                <a:ea typeface="Meiryo UI" pitchFamily="50" charset="-128"/>
                <a:cs typeface="Meiryo UI" pitchFamily="50" charset="-128"/>
              </a:rPr>
              <a:t>ＯＥＣＤテリトリアル・レビュー</a:t>
            </a:r>
            <a:r>
              <a:rPr kumimoji="1" lang="ja-JP" altLang="en-US" sz="1400" b="1" dirty="0" smtClean="0">
                <a:latin typeface="Meiryo UI" pitchFamily="50" charset="-128"/>
                <a:ea typeface="Meiryo UI" pitchFamily="50" charset="-128"/>
                <a:cs typeface="Meiryo UI" pitchFamily="50" charset="-128"/>
              </a:rPr>
              <a:t>（</a:t>
            </a:r>
            <a:r>
              <a:rPr kumimoji="1" lang="en-US" altLang="ja-JP" sz="1400" b="1" dirty="0" smtClean="0">
                <a:latin typeface="Meiryo UI" pitchFamily="50" charset="-128"/>
                <a:ea typeface="Meiryo UI" pitchFamily="50" charset="-128"/>
                <a:cs typeface="Meiryo UI" pitchFamily="50" charset="-128"/>
              </a:rPr>
              <a:t>2006</a:t>
            </a:r>
            <a:r>
              <a:rPr kumimoji="1" lang="ja-JP" altLang="en-US" sz="1400" b="1" dirty="0" smtClean="0">
                <a:latin typeface="Meiryo UI" pitchFamily="50" charset="-128"/>
                <a:ea typeface="Meiryo UI" pitchFamily="50" charset="-128"/>
                <a:cs typeface="Meiryo UI" pitchFamily="50" charset="-128"/>
              </a:rPr>
              <a:t>）　　＜抜粋＞</a:t>
            </a:r>
            <a:endParaRPr kumimoji="1" lang="ja-JP" altLang="en-US" sz="1400" b="1" dirty="0">
              <a:latin typeface="Meiryo UI" pitchFamily="50" charset="-128"/>
              <a:ea typeface="Meiryo UI" pitchFamily="50" charset="-128"/>
              <a:cs typeface="Meiryo UI" pitchFamily="50" charset="-128"/>
            </a:endParaRPr>
          </a:p>
        </p:txBody>
      </p:sp>
      <p:sp>
        <p:nvSpPr>
          <p:cNvPr id="12" name="テキスト ボックス 11"/>
          <p:cNvSpPr txBox="1"/>
          <p:nvPr/>
        </p:nvSpPr>
        <p:spPr>
          <a:xfrm>
            <a:off x="7020272" y="3414712"/>
            <a:ext cx="1608134" cy="677108"/>
          </a:xfrm>
          <a:prstGeom prst="rect">
            <a:avLst/>
          </a:prstGeom>
          <a:noFill/>
        </p:spPr>
        <p:txBody>
          <a:bodyPr wrap="none" rtlCol="0">
            <a:spAutoFit/>
          </a:bodyPr>
          <a:lstStyle/>
          <a:p>
            <a:pPr algn="ctr"/>
            <a:r>
              <a:rPr lang="ja-JP" altLang="en-US" sz="1400" b="1" dirty="0" smtClean="0">
                <a:latin typeface="Meiryo UI" pitchFamily="50" charset="-128"/>
                <a:ea typeface="Meiryo UI" pitchFamily="50" charset="-128"/>
                <a:cs typeface="Meiryo UI" pitchFamily="50" charset="-128"/>
              </a:rPr>
              <a:t>通勤・通学時間</a:t>
            </a:r>
            <a:endParaRPr lang="en-US" altLang="ja-JP" sz="1400" b="1" dirty="0" smtClean="0">
              <a:latin typeface="Meiryo UI" pitchFamily="50" charset="-128"/>
              <a:ea typeface="Meiryo UI" pitchFamily="50" charset="-128"/>
              <a:cs typeface="Meiryo UI" pitchFamily="50" charset="-128"/>
            </a:endParaRPr>
          </a:p>
          <a:p>
            <a:pPr algn="ct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15</a:t>
            </a:r>
            <a:r>
              <a:rPr lang="ja-JP" altLang="en-US" sz="1200" dirty="0" smtClean="0">
                <a:latin typeface="Meiryo UI" pitchFamily="50" charset="-128"/>
                <a:ea typeface="Meiryo UI" pitchFamily="50" charset="-128"/>
                <a:cs typeface="Meiryo UI" pitchFamily="50" charset="-128"/>
              </a:rPr>
              <a:t>歳以上・平日）</a:t>
            </a:r>
            <a:endParaRPr lang="en-US" altLang="ja-JP" sz="1200" dirty="0" smtClean="0">
              <a:latin typeface="Meiryo UI" pitchFamily="50" charset="-128"/>
              <a:ea typeface="Meiryo UI" pitchFamily="50" charset="-128"/>
              <a:cs typeface="Meiryo UI" pitchFamily="50" charset="-128"/>
            </a:endParaRPr>
          </a:p>
          <a:p>
            <a:pPr algn="ct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上位</a:t>
            </a:r>
            <a:r>
              <a:rPr lang="en-US" altLang="ja-JP" sz="1200" dirty="0" smtClean="0">
                <a:latin typeface="Meiryo UI" pitchFamily="50" charset="-128"/>
                <a:ea typeface="Meiryo UI" pitchFamily="50" charset="-128"/>
                <a:cs typeface="Meiryo UI" pitchFamily="50" charset="-128"/>
              </a:rPr>
              <a:t>10</a:t>
            </a:r>
            <a:r>
              <a:rPr lang="ja-JP" altLang="en-US" sz="1200" dirty="0" smtClean="0">
                <a:latin typeface="Meiryo UI" pitchFamily="50" charset="-128"/>
                <a:ea typeface="Meiryo UI" pitchFamily="50" charset="-128"/>
                <a:cs typeface="Meiryo UI" pitchFamily="50" charset="-128"/>
              </a:rPr>
              <a:t>都道府県</a:t>
            </a:r>
            <a:r>
              <a:rPr lang="ja-JP" altLang="en-US" sz="1200" dirty="0">
                <a:latin typeface="Meiryo UI" pitchFamily="50" charset="-128"/>
                <a:ea typeface="Meiryo UI" pitchFamily="50" charset="-128"/>
                <a:cs typeface="Meiryo UI" pitchFamily="50" charset="-128"/>
              </a:rPr>
              <a:t>＞</a:t>
            </a:r>
            <a:endParaRPr kumimoji="1" lang="ja-JP" altLang="en-US" sz="1200" dirty="0">
              <a:latin typeface="Meiryo UI" pitchFamily="50" charset="-128"/>
              <a:ea typeface="Meiryo UI" pitchFamily="50" charset="-128"/>
              <a:cs typeface="Meiryo UI"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485669358"/>
              </p:ext>
            </p:extLst>
          </p:nvPr>
        </p:nvGraphicFramePr>
        <p:xfrm>
          <a:off x="6945840" y="4134793"/>
          <a:ext cx="1802624" cy="2232247"/>
        </p:xfrm>
        <a:graphic>
          <a:graphicData uri="http://schemas.openxmlformats.org/drawingml/2006/table">
            <a:tbl>
              <a:tblPr firstRow="1" bandRow="1">
                <a:tableStyleId>{5940675A-B579-460E-94D1-54222C63F5DA}</a:tableStyleId>
              </a:tblPr>
              <a:tblGrid>
                <a:gridCol w="1153340"/>
                <a:gridCol w="649284"/>
              </a:tblGrid>
              <a:tr h="279031">
                <a:tc>
                  <a:txBody>
                    <a:bodyPr/>
                    <a:lstStyle/>
                    <a:p>
                      <a:pPr algn="ctr"/>
                      <a:r>
                        <a:rPr kumimoji="1" lang="ja-JP" altLang="en-US" sz="1200" dirty="0" smtClean="0">
                          <a:latin typeface="Meiryo UI" pitchFamily="50" charset="-128"/>
                          <a:ea typeface="Meiryo UI" pitchFamily="50" charset="-128"/>
                          <a:cs typeface="Meiryo UI" pitchFamily="50" charset="-128"/>
                        </a:rPr>
                        <a:t>都道府県</a:t>
                      </a:r>
                      <a:endParaRPr kumimoji="1" lang="ja-JP" altLang="en-US" sz="1200" dirty="0">
                        <a:latin typeface="Meiryo UI" pitchFamily="50" charset="-128"/>
                        <a:ea typeface="Meiryo UI" pitchFamily="50" charset="-128"/>
                        <a:cs typeface="Meiryo UI" pitchFamily="50" charset="-128"/>
                      </a:endParaRPr>
                    </a:p>
                  </a:txBody>
                  <a:tcPr anchor="ctr"/>
                </a:tc>
                <a:tc>
                  <a:txBody>
                    <a:bodyPr/>
                    <a:lstStyle/>
                    <a:p>
                      <a:pPr algn="ctr"/>
                      <a:r>
                        <a:rPr kumimoji="1" lang="ja-JP" altLang="en-US" sz="1200" dirty="0" smtClean="0">
                          <a:latin typeface="Meiryo UI" pitchFamily="50" charset="-128"/>
                          <a:ea typeface="Meiryo UI" pitchFamily="50" charset="-128"/>
                          <a:cs typeface="Meiryo UI" pitchFamily="50" charset="-128"/>
                        </a:rPr>
                        <a:t>分</a:t>
                      </a:r>
                      <a:endParaRPr kumimoji="1" lang="ja-JP" altLang="en-US" sz="1200" dirty="0">
                        <a:latin typeface="Meiryo UI" pitchFamily="50" charset="-128"/>
                        <a:ea typeface="Meiryo UI" pitchFamily="50" charset="-128"/>
                        <a:cs typeface="Meiryo UI" pitchFamily="50" charset="-128"/>
                      </a:endParaRPr>
                    </a:p>
                  </a:txBody>
                  <a:tcPr anchor="ctr"/>
                </a:tc>
              </a:tr>
              <a:tr h="1953216">
                <a:tc>
                  <a:txBody>
                    <a:bodyPr/>
                    <a:lstStyle/>
                    <a:p>
                      <a:r>
                        <a:rPr kumimoji="1" lang="ja-JP" altLang="en-US" sz="1200" b="1" dirty="0" smtClean="0">
                          <a:latin typeface="Meiryo UI" pitchFamily="50" charset="-128"/>
                          <a:ea typeface="Meiryo UI" pitchFamily="50" charset="-128"/>
                          <a:cs typeface="Meiryo UI" pitchFamily="50" charset="-128"/>
                        </a:rPr>
                        <a:t>①神奈川県</a:t>
                      </a:r>
                      <a:endParaRPr kumimoji="1" lang="en-US" altLang="ja-JP" sz="1200" b="1" dirty="0" smtClean="0">
                        <a:latin typeface="Meiryo UI" pitchFamily="50" charset="-128"/>
                        <a:ea typeface="Meiryo UI" pitchFamily="50" charset="-128"/>
                        <a:cs typeface="Meiryo UI" pitchFamily="50" charset="-128"/>
                      </a:endParaRPr>
                    </a:p>
                    <a:p>
                      <a:r>
                        <a:rPr kumimoji="1" lang="ja-JP" altLang="en-US" sz="1200" b="1" dirty="0" smtClean="0">
                          <a:latin typeface="Meiryo UI" pitchFamily="50" charset="-128"/>
                          <a:ea typeface="Meiryo UI" pitchFamily="50" charset="-128"/>
                          <a:cs typeface="Meiryo UI" pitchFamily="50" charset="-128"/>
                        </a:rPr>
                        <a:t>②埼玉県</a:t>
                      </a:r>
                      <a:endParaRPr kumimoji="1" lang="en-US" altLang="ja-JP" sz="1200" b="1" dirty="0" smtClean="0">
                        <a:latin typeface="Meiryo UI" pitchFamily="50" charset="-128"/>
                        <a:ea typeface="Meiryo UI" pitchFamily="50" charset="-128"/>
                        <a:cs typeface="Meiryo UI" pitchFamily="50" charset="-128"/>
                      </a:endParaRPr>
                    </a:p>
                    <a:p>
                      <a:r>
                        <a:rPr kumimoji="1" lang="ja-JP" altLang="en-US" sz="1200" b="1" dirty="0" smtClean="0">
                          <a:latin typeface="Meiryo UI" pitchFamily="50" charset="-128"/>
                          <a:ea typeface="Meiryo UI" pitchFamily="50" charset="-128"/>
                          <a:cs typeface="Meiryo UI" pitchFamily="50" charset="-128"/>
                        </a:rPr>
                        <a:t>③東京都</a:t>
                      </a:r>
                      <a:endParaRPr kumimoji="1" lang="en-US" altLang="ja-JP" sz="1200" b="1" dirty="0" smtClean="0">
                        <a:latin typeface="Meiryo UI" pitchFamily="50" charset="-128"/>
                        <a:ea typeface="Meiryo UI" pitchFamily="50" charset="-128"/>
                        <a:cs typeface="Meiryo UI" pitchFamily="50" charset="-128"/>
                      </a:endParaRPr>
                    </a:p>
                    <a:p>
                      <a:r>
                        <a:rPr kumimoji="1" lang="ja-JP" altLang="en-US" sz="1200" b="1" dirty="0" smtClean="0">
                          <a:latin typeface="Meiryo UI" pitchFamily="50" charset="-128"/>
                          <a:ea typeface="Meiryo UI" pitchFamily="50" charset="-128"/>
                          <a:cs typeface="Meiryo UI" pitchFamily="50" charset="-128"/>
                        </a:rPr>
                        <a:t>④千葉県</a:t>
                      </a:r>
                      <a:endParaRPr kumimoji="1" lang="en-US" altLang="ja-JP" sz="1200" b="1" dirty="0" smtClean="0">
                        <a:latin typeface="Meiryo UI" pitchFamily="50" charset="-128"/>
                        <a:ea typeface="Meiryo UI" pitchFamily="50" charset="-128"/>
                        <a:cs typeface="Meiryo UI" pitchFamily="50" charset="-128"/>
                      </a:endParaRPr>
                    </a:p>
                    <a:p>
                      <a:r>
                        <a:rPr kumimoji="1" lang="ja-JP" altLang="en-US" sz="1200" dirty="0" smtClean="0">
                          <a:latin typeface="Meiryo UI" pitchFamily="50" charset="-128"/>
                          <a:ea typeface="Meiryo UI" pitchFamily="50" charset="-128"/>
                          <a:cs typeface="Meiryo UI" pitchFamily="50" charset="-128"/>
                        </a:rPr>
                        <a:t>⑤奈良県</a:t>
                      </a:r>
                      <a:endParaRPr kumimoji="1" lang="en-US" altLang="ja-JP" sz="1200" dirty="0" smtClean="0">
                        <a:latin typeface="Meiryo UI" pitchFamily="50" charset="-128"/>
                        <a:ea typeface="Meiryo UI" pitchFamily="50" charset="-128"/>
                        <a:cs typeface="Meiryo UI" pitchFamily="50" charset="-128"/>
                      </a:endParaRPr>
                    </a:p>
                    <a:p>
                      <a:r>
                        <a:rPr kumimoji="1" lang="ja-JP" altLang="en-US" sz="1200" dirty="0" smtClean="0">
                          <a:latin typeface="Meiryo UI" pitchFamily="50" charset="-128"/>
                          <a:ea typeface="Meiryo UI" pitchFamily="50" charset="-128"/>
                          <a:cs typeface="Meiryo UI" pitchFamily="50" charset="-128"/>
                        </a:rPr>
                        <a:t>⑥兵庫県</a:t>
                      </a:r>
                      <a:endParaRPr kumimoji="1" lang="en-US" altLang="ja-JP" sz="1200" dirty="0" smtClean="0">
                        <a:latin typeface="Meiryo UI" pitchFamily="50" charset="-128"/>
                        <a:ea typeface="Meiryo UI" pitchFamily="50" charset="-128"/>
                        <a:cs typeface="Meiryo UI" pitchFamily="50" charset="-128"/>
                      </a:endParaRPr>
                    </a:p>
                    <a:p>
                      <a:r>
                        <a:rPr kumimoji="1" lang="ja-JP" altLang="en-US" sz="1200" b="0" dirty="0" smtClean="0">
                          <a:latin typeface="Meiryo UI" pitchFamily="50" charset="-128"/>
                          <a:ea typeface="Meiryo UI" pitchFamily="50" charset="-128"/>
                          <a:cs typeface="Meiryo UI" pitchFamily="50" charset="-128"/>
                        </a:rPr>
                        <a:t>⑦大阪府</a:t>
                      </a:r>
                      <a:endParaRPr kumimoji="1" lang="en-US" altLang="ja-JP" sz="1200" b="0" dirty="0" smtClean="0">
                        <a:latin typeface="Meiryo UI" pitchFamily="50" charset="-128"/>
                        <a:ea typeface="Meiryo UI" pitchFamily="50" charset="-128"/>
                        <a:cs typeface="Meiryo UI" pitchFamily="50" charset="-128"/>
                      </a:endParaRPr>
                    </a:p>
                    <a:p>
                      <a:r>
                        <a:rPr kumimoji="1" lang="ja-JP" altLang="en-US" sz="1200" b="1" dirty="0" smtClean="0">
                          <a:latin typeface="Meiryo UI" pitchFamily="50" charset="-128"/>
                          <a:ea typeface="Meiryo UI" pitchFamily="50" charset="-128"/>
                          <a:cs typeface="Meiryo UI" pitchFamily="50" charset="-128"/>
                        </a:rPr>
                        <a:t>⑧茨城県</a:t>
                      </a:r>
                      <a:endParaRPr kumimoji="1" lang="en-US" altLang="ja-JP" sz="1200" b="1" dirty="0" smtClean="0">
                        <a:latin typeface="Meiryo UI" pitchFamily="50" charset="-128"/>
                        <a:ea typeface="Meiryo UI" pitchFamily="50" charset="-128"/>
                        <a:cs typeface="Meiryo UI" pitchFamily="50" charset="-128"/>
                      </a:endParaRPr>
                    </a:p>
                    <a:p>
                      <a:r>
                        <a:rPr kumimoji="1" lang="ja-JP" altLang="en-US" sz="1200" dirty="0" smtClean="0">
                          <a:latin typeface="Meiryo UI" pitchFamily="50" charset="-128"/>
                          <a:ea typeface="Meiryo UI" pitchFamily="50" charset="-128"/>
                          <a:cs typeface="Meiryo UI" pitchFamily="50" charset="-128"/>
                        </a:rPr>
                        <a:t>⑨愛知県</a:t>
                      </a:r>
                      <a:endParaRPr kumimoji="1" lang="en-US" altLang="ja-JP" sz="1200" dirty="0" smtClean="0">
                        <a:latin typeface="Meiryo UI" pitchFamily="50" charset="-128"/>
                        <a:ea typeface="Meiryo UI" pitchFamily="50" charset="-128"/>
                        <a:cs typeface="Meiryo UI" pitchFamily="50" charset="-128"/>
                      </a:endParaRPr>
                    </a:p>
                    <a:p>
                      <a:r>
                        <a:rPr kumimoji="1" lang="ja-JP" altLang="en-US" sz="1200" dirty="0" smtClean="0">
                          <a:latin typeface="Meiryo UI" pitchFamily="50" charset="-128"/>
                          <a:ea typeface="Meiryo UI" pitchFamily="50" charset="-128"/>
                          <a:cs typeface="Meiryo UI" pitchFamily="50" charset="-128"/>
                        </a:rPr>
                        <a:t>⑩京都府</a:t>
                      </a:r>
                      <a:endParaRPr kumimoji="1" lang="ja-JP" altLang="en-US" sz="1200" dirty="0">
                        <a:latin typeface="Meiryo UI" pitchFamily="50" charset="-128"/>
                        <a:ea typeface="Meiryo UI" pitchFamily="50" charset="-128"/>
                        <a:cs typeface="Meiryo UI" pitchFamily="50" charset="-128"/>
                      </a:endParaRPr>
                    </a:p>
                  </a:txBody>
                  <a:tcPr anchor="ctr"/>
                </a:tc>
                <a:tc>
                  <a:txBody>
                    <a:bodyPr/>
                    <a:lstStyle/>
                    <a:p>
                      <a:pPr algn="r"/>
                      <a:r>
                        <a:rPr kumimoji="1" lang="en-US" altLang="ja-JP" sz="1200" b="1" dirty="0" smtClean="0">
                          <a:latin typeface="Meiryo UI" pitchFamily="50" charset="-128"/>
                          <a:ea typeface="Meiryo UI" pitchFamily="50" charset="-128"/>
                          <a:cs typeface="Meiryo UI" pitchFamily="50" charset="-128"/>
                        </a:rPr>
                        <a:t>55</a:t>
                      </a:r>
                      <a:r>
                        <a:rPr kumimoji="1" lang="ja-JP" altLang="en-US" sz="1200" b="1" dirty="0" smtClean="0">
                          <a:latin typeface="Meiryo UI" pitchFamily="50" charset="-128"/>
                          <a:ea typeface="Meiryo UI" pitchFamily="50" charset="-128"/>
                          <a:cs typeface="Meiryo UI" pitchFamily="50" charset="-128"/>
                        </a:rPr>
                        <a:t>分</a:t>
                      </a:r>
                      <a:endParaRPr kumimoji="1" lang="en-US" altLang="ja-JP" sz="1200" b="1" dirty="0" smtClean="0">
                        <a:latin typeface="Meiryo UI" pitchFamily="50" charset="-128"/>
                        <a:ea typeface="Meiryo UI" pitchFamily="50" charset="-128"/>
                        <a:cs typeface="Meiryo UI" pitchFamily="50" charset="-128"/>
                      </a:endParaRPr>
                    </a:p>
                    <a:p>
                      <a:pPr algn="r"/>
                      <a:r>
                        <a:rPr kumimoji="1" lang="en-US" altLang="ja-JP" sz="1200" b="1" dirty="0" smtClean="0">
                          <a:latin typeface="Meiryo UI" pitchFamily="50" charset="-128"/>
                          <a:ea typeface="Meiryo UI" pitchFamily="50" charset="-128"/>
                          <a:cs typeface="Meiryo UI" pitchFamily="50" charset="-128"/>
                        </a:rPr>
                        <a:t>52</a:t>
                      </a:r>
                      <a:r>
                        <a:rPr kumimoji="1" lang="ja-JP" altLang="en-US" sz="1200" b="1" dirty="0" smtClean="0">
                          <a:latin typeface="Meiryo UI" pitchFamily="50" charset="-128"/>
                          <a:ea typeface="Meiryo UI" pitchFamily="50" charset="-128"/>
                          <a:cs typeface="Meiryo UI" pitchFamily="50" charset="-128"/>
                        </a:rPr>
                        <a:t>分</a:t>
                      </a:r>
                      <a:endParaRPr kumimoji="1" lang="en-US" altLang="ja-JP" sz="1200" b="1" dirty="0" smtClean="0">
                        <a:latin typeface="Meiryo UI" pitchFamily="50" charset="-128"/>
                        <a:ea typeface="Meiryo UI" pitchFamily="50" charset="-128"/>
                        <a:cs typeface="Meiryo UI" pitchFamily="50" charset="-128"/>
                      </a:endParaRPr>
                    </a:p>
                    <a:p>
                      <a:pPr algn="r"/>
                      <a:r>
                        <a:rPr kumimoji="1" lang="en-US" altLang="ja-JP" sz="1200" b="1" dirty="0" smtClean="0">
                          <a:latin typeface="Meiryo UI" pitchFamily="50" charset="-128"/>
                          <a:ea typeface="Meiryo UI" pitchFamily="50" charset="-128"/>
                          <a:cs typeface="Meiryo UI" pitchFamily="50" charset="-128"/>
                        </a:rPr>
                        <a:t>49</a:t>
                      </a:r>
                      <a:r>
                        <a:rPr kumimoji="1" lang="ja-JP" altLang="en-US" sz="1200" b="1" dirty="0" smtClean="0">
                          <a:latin typeface="Meiryo UI" pitchFamily="50" charset="-128"/>
                          <a:ea typeface="Meiryo UI" pitchFamily="50" charset="-128"/>
                          <a:cs typeface="Meiryo UI" pitchFamily="50" charset="-128"/>
                        </a:rPr>
                        <a:t>分</a:t>
                      </a:r>
                      <a:endParaRPr kumimoji="1" lang="en-US" altLang="ja-JP" sz="1200" b="1" dirty="0" smtClean="0">
                        <a:latin typeface="Meiryo UI" pitchFamily="50" charset="-128"/>
                        <a:ea typeface="Meiryo UI" pitchFamily="50" charset="-128"/>
                        <a:cs typeface="Meiryo UI" pitchFamily="50" charset="-128"/>
                      </a:endParaRPr>
                    </a:p>
                    <a:p>
                      <a:pPr algn="r"/>
                      <a:r>
                        <a:rPr kumimoji="1" lang="en-US" altLang="ja-JP" sz="1200" b="1" dirty="0" smtClean="0">
                          <a:latin typeface="Meiryo UI" pitchFamily="50" charset="-128"/>
                          <a:ea typeface="Meiryo UI" pitchFamily="50" charset="-128"/>
                          <a:cs typeface="Meiryo UI" pitchFamily="50" charset="-128"/>
                        </a:rPr>
                        <a:t>48</a:t>
                      </a:r>
                      <a:r>
                        <a:rPr kumimoji="1" lang="ja-JP" altLang="en-US" sz="1200" b="1" dirty="0" smtClean="0">
                          <a:latin typeface="Meiryo UI" pitchFamily="50" charset="-128"/>
                          <a:ea typeface="Meiryo UI" pitchFamily="50" charset="-128"/>
                          <a:cs typeface="Meiryo UI" pitchFamily="50" charset="-128"/>
                        </a:rPr>
                        <a:t>分</a:t>
                      </a:r>
                      <a:endParaRPr kumimoji="1" lang="en-US" altLang="ja-JP" sz="1200" b="1" dirty="0" smtClean="0">
                        <a:latin typeface="Meiryo UI" pitchFamily="50" charset="-128"/>
                        <a:ea typeface="Meiryo UI" pitchFamily="50" charset="-128"/>
                        <a:cs typeface="Meiryo UI" pitchFamily="50" charset="-128"/>
                      </a:endParaRPr>
                    </a:p>
                    <a:p>
                      <a:pPr algn="r"/>
                      <a:r>
                        <a:rPr kumimoji="1" lang="en-US" altLang="ja-JP" sz="1200" dirty="0" smtClean="0">
                          <a:latin typeface="Meiryo UI" pitchFamily="50" charset="-128"/>
                          <a:ea typeface="Meiryo UI" pitchFamily="50" charset="-128"/>
                          <a:cs typeface="Meiryo UI" pitchFamily="50" charset="-128"/>
                        </a:rPr>
                        <a:t>44</a:t>
                      </a:r>
                      <a:r>
                        <a:rPr kumimoji="1" lang="ja-JP" altLang="en-US" sz="1200" dirty="0" smtClean="0">
                          <a:latin typeface="Meiryo UI" pitchFamily="50" charset="-128"/>
                          <a:ea typeface="Meiryo UI" pitchFamily="50" charset="-128"/>
                          <a:cs typeface="Meiryo UI" pitchFamily="50" charset="-128"/>
                        </a:rPr>
                        <a:t>分</a:t>
                      </a:r>
                      <a:endParaRPr kumimoji="1" lang="en-US" altLang="ja-JP" sz="1200" dirty="0" smtClean="0">
                        <a:latin typeface="Meiryo UI" pitchFamily="50" charset="-128"/>
                        <a:ea typeface="Meiryo UI" pitchFamily="50" charset="-128"/>
                        <a:cs typeface="Meiryo UI" pitchFamily="50" charset="-128"/>
                      </a:endParaRPr>
                    </a:p>
                    <a:p>
                      <a:pPr algn="r"/>
                      <a:r>
                        <a:rPr kumimoji="1" lang="en-US" altLang="ja-JP" sz="1200" dirty="0" smtClean="0">
                          <a:latin typeface="Meiryo UI" pitchFamily="50" charset="-128"/>
                          <a:ea typeface="Meiryo UI" pitchFamily="50" charset="-128"/>
                          <a:cs typeface="Meiryo UI" pitchFamily="50" charset="-128"/>
                        </a:rPr>
                        <a:t>42</a:t>
                      </a:r>
                      <a:r>
                        <a:rPr kumimoji="1" lang="ja-JP" altLang="en-US" sz="1200" dirty="0" smtClean="0">
                          <a:latin typeface="Meiryo UI" pitchFamily="50" charset="-128"/>
                          <a:ea typeface="Meiryo UI" pitchFamily="50" charset="-128"/>
                          <a:cs typeface="Meiryo UI" pitchFamily="50" charset="-128"/>
                        </a:rPr>
                        <a:t>分</a:t>
                      </a:r>
                      <a:endParaRPr kumimoji="1" lang="en-US" altLang="ja-JP" sz="1200" dirty="0" smtClean="0">
                        <a:latin typeface="Meiryo UI" pitchFamily="50" charset="-128"/>
                        <a:ea typeface="Meiryo UI" pitchFamily="50" charset="-128"/>
                        <a:cs typeface="Meiryo UI" pitchFamily="50" charset="-128"/>
                      </a:endParaRPr>
                    </a:p>
                    <a:p>
                      <a:pPr algn="r"/>
                      <a:r>
                        <a:rPr kumimoji="1" lang="en-US" altLang="ja-JP" sz="1200" b="0" dirty="0" smtClean="0">
                          <a:latin typeface="Meiryo UI" pitchFamily="50" charset="-128"/>
                          <a:ea typeface="Meiryo UI" pitchFamily="50" charset="-128"/>
                          <a:cs typeface="Meiryo UI" pitchFamily="50" charset="-128"/>
                        </a:rPr>
                        <a:t>39</a:t>
                      </a:r>
                      <a:r>
                        <a:rPr kumimoji="1" lang="ja-JP" altLang="en-US" sz="1200" b="0" dirty="0" smtClean="0">
                          <a:latin typeface="Meiryo UI" pitchFamily="50" charset="-128"/>
                          <a:ea typeface="Meiryo UI" pitchFamily="50" charset="-128"/>
                          <a:cs typeface="Meiryo UI" pitchFamily="50" charset="-128"/>
                        </a:rPr>
                        <a:t>分</a:t>
                      </a:r>
                      <a:endParaRPr kumimoji="1" lang="en-US" altLang="ja-JP" sz="1200" b="0" dirty="0" smtClean="0">
                        <a:latin typeface="Meiryo UI" pitchFamily="50" charset="-128"/>
                        <a:ea typeface="Meiryo UI" pitchFamily="50" charset="-128"/>
                        <a:cs typeface="Meiryo UI" pitchFamily="50" charset="-128"/>
                      </a:endParaRPr>
                    </a:p>
                    <a:p>
                      <a:pPr algn="r"/>
                      <a:r>
                        <a:rPr kumimoji="1" lang="en-US" altLang="ja-JP" sz="1200" b="1" dirty="0" smtClean="0">
                          <a:latin typeface="Meiryo UI" pitchFamily="50" charset="-128"/>
                          <a:ea typeface="Meiryo UI" pitchFamily="50" charset="-128"/>
                          <a:cs typeface="Meiryo UI" pitchFamily="50" charset="-128"/>
                        </a:rPr>
                        <a:t>38</a:t>
                      </a:r>
                      <a:r>
                        <a:rPr kumimoji="1" lang="ja-JP" altLang="en-US" sz="1200" b="1" dirty="0" smtClean="0">
                          <a:latin typeface="Meiryo UI" pitchFamily="50" charset="-128"/>
                          <a:ea typeface="Meiryo UI" pitchFamily="50" charset="-128"/>
                          <a:cs typeface="Meiryo UI" pitchFamily="50" charset="-128"/>
                        </a:rPr>
                        <a:t>分</a:t>
                      </a:r>
                      <a:endParaRPr kumimoji="1" lang="en-US" altLang="ja-JP" sz="1200" b="1" dirty="0" smtClean="0">
                        <a:latin typeface="Meiryo UI" pitchFamily="50" charset="-128"/>
                        <a:ea typeface="Meiryo UI" pitchFamily="50" charset="-128"/>
                        <a:cs typeface="Meiryo UI" pitchFamily="50" charset="-128"/>
                      </a:endParaRPr>
                    </a:p>
                    <a:p>
                      <a:pPr algn="r"/>
                      <a:r>
                        <a:rPr kumimoji="1" lang="en-US" altLang="ja-JP" sz="1200" dirty="0" smtClean="0">
                          <a:latin typeface="Meiryo UI" pitchFamily="50" charset="-128"/>
                          <a:ea typeface="Meiryo UI" pitchFamily="50" charset="-128"/>
                          <a:cs typeface="Meiryo UI" pitchFamily="50" charset="-128"/>
                        </a:rPr>
                        <a:t>38</a:t>
                      </a:r>
                      <a:r>
                        <a:rPr kumimoji="1" lang="ja-JP" altLang="en-US" sz="1200" dirty="0" smtClean="0">
                          <a:latin typeface="Meiryo UI" pitchFamily="50" charset="-128"/>
                          <a:ea typeface="Meiryo UI" pitchFamily="50" charset="-128"/>
                          <a:cs typeface="Meiryo UI" pitchFamily="50" charset="-128"/>
                        </a:rPr>
                        <a:t>分</a:t>
                      </a:r>
                      <a:endParaRPr kumimoji="1" lang="en-US" altLang="ja-JP" sz="1200" dirty="0" smtClean="0">
                        <a:latin typeface="Meiryo UI" pitchFamily="50" charset="-128"/>
                        <a:ea typeface="Meiryo UI" pitchFamily="50" charset="-128"/>
                        <a:cs typeface="Meiryo UI" pitchFamily="50" charset="-128"/>
                      </a:endParaRPr>
                    </a:p>
                    <a:p>
                      <a:pPr algn="r"/>
                      <a:r>
                        <a:rPr kumimoji="1" lang="en-US" altLang="ja-JP" sz="1200" dirty="0" smtClean="0">
                          <a:latin typeface="Meiryo UI" pitchFamily="50" charset="-128"/>
                          <a:ea typeface="Meiryo UI" pitchFamily="50" charset="-128"/>
                          <a:cs typeface="Meiryo UI" pitchFamily="50" charset="-128"/>
                        </a:rPr>
                        <a:t>38</a:t>
                      </a:r>
                      <a:r>
                        <a:rPr kumimoji="1" lang="ja-JP" altLang="en-US" sz="1200" dirty="0" smtClean="0">
                          <a:latin typeface="Meiryo UI" pitchFamily="50" charset="-128"/>
                          <a:ea typeface="Meiryo UI" pitchFamily="50" charset="-128"/>
                          <a:cs typeface="Meiryo UI" pitchFamily="50" charset="-128"/>
                        </a:rPr>
                        <a:t>分</a:t>
                      </a:r>
                      <a:endParaRPr kumimoji="1" lang="en-US" altLang="ja-JP" sz="1200" dirty="0" smtClean="0">
                        <a:latin typeface="Meiryo UI" pitchFamily="50" charset="-128"/>
                        <a:ea typeface="Meiryo UI" pitchFamily="50" charset="-128"/>
                        <a:cs typeface="Meiryo UI" pitchFamily="50" charset="-128"/>
                      </a:endParaRPr>
                    </a:p>
                  </a:txBody>
                  <a:tcPr anchor="ctr"/>
                </a:tc>
              </a:tr>
            </a:tbl>
          </a:graphicData>
        </a:graphic>
      </p:graphicFrame>
      <p:sp>
        <p:nvSpPr>
          <p:cNvPr id="8" name="正方形/長方形 7"/>
          <p:cNvSpPr/>
          <p:nvPr/>
        </p:nvSpPr>
        <p:spPr>
          <a:xfrm>
            <a:off x="6927439" y="6424240"/>
            <a:ext cx="1858201" cy="369332"/>
          </a:xfrm>
          <a:prstGeom prst="rect">
            <a:avLst/>
          </a:prstGeom>
        </p:spPr>
        <p:txBody>
          <a:bodyPr wrap="none">
            <a:spAutoFit/>
          </a:bodyPr>
          <a:lstStyle/>
          <a:p>
            <a:r>
              <a:rPr lang="ja-JP" altLang="en-US" sz="900" dirty="0" smtClean="0"/>
              <a:t>出典：平成</a:t>
            </a:r>
            <a:r>
              <a:rPr lang="en-US" altLang="ja-JP" sz="900" dirty="0"/>
              <a:t>23</a:t>
            </a:r>
            <a:r>
              <a:rPr lang="ja-JP" altLang="en-US" sz="900" dirty="0"/>
              <a:t>年社会生活基本</a:t>
            </a:r>
            <a:r>
              <a:rPr lang="ja-JP" altLang="en-US" sz="900" dirty="0" smtClean="0"/>
              <a:t>調査</a:t>
            </a:r>
            <a:endParaRPr lang="en-US" altLang="ja-JP" sz="900" dirty="0" smtClean="0"/>
          </a:p>
          <a:p>
            <a:r>
              <a:rPr lang="en-US" altLang="ja-JP" sz="900" dirty="0" smtClean="0"/>
              <a:t>※</a:t>
            </a:r>
            <a:r>
              <a:rPr lang="ja-JP" altLang="en-US" sz="900" dirty="0" smtClean="0"/>
              <a:t>ゴシックが関東</a:t>
            </a:r>
            <a:endParaRPr lang="ja-JP" altLang="en-US" sz="900" dirty="0"/>
          </a:p>
        </p:txBody>
      </p:sp>
      <p:sp>
        <p:nvSpPr>
          <p:cNvPr id="15" name="正方形/長方形 14"/>
          <p:cNvSpPr/>
          <p:nvPr/>
        </p:nvSpPr>
        <p:spPr>
          <a:xfrm>
            <a:off x="3520456" y="6533776"/>
            <a:ext cx="1808508" cy="230832"/>
          </a:xfrm>
          <a:prstGeom prst="rect">
            <a:avLst/>
          </a:prstGeom>
        </p:spPr>
        <p:txBody>
          <a:bodyPr wrap="none">
            <a:spAutoFit/>
          </a:bodyPr>
          <a:lstStyle/>
          <a:p>
            <a:r>
              <a:rPr lang="ja-JP" altLang="en-US" sz="900" dirty="0" smtClean="0"/>
              <a:t>出典：国交省　混雑率データ </a:t>
            </a:r>
            <a:r>
              <a:rPr lang="en-US" altLang="ja-JP" sz="900" dirty="0" smtClean="0"/>
              <a:t>2014</a:t>
            </a:r>
            <a:endParaRPr lang="ja-JP" altLang="en-US" sz="900" dirty="0"/>
          </a:p>
        </p:txBody>
      </p:sp>
    </p:spTree>
    <p:extLst>
      <p:ext uri="{BB962C8B-B14F-4D97-AF65-F5344CB8AC3E}">
        <p14:creationId xmlns:p14="http://schemas.microsoft.com/office/powerpoint/2010/main" val="3955896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7232" y="4219277"/>
            <a:ext cx="2743200"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1556792"/>
            <a:ext cx="2743200"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3203848" y="2117090"/>
            <a:ext cx="1584000" cy="3816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0" y="-1585"/>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a:solidFill>
                  <a:srgbClr val="000000"/>
                </a:solidFill>
                <a:latin typeface="ＭＳ Ｐゴシック" pitchFamily="50" charset="-128"/>
                <a:ea typeface="Meiryo UI" pitchFamily="50" charset="-128"/>
                <a:cs typeface="Meiryo UI" pitchFamily="50" charset="-128"/>
              </a:rPr>
              <a:t>基本データ</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　＜人口の推移＞</a:t>
            </a:r>
            <a:endParaRPr kumimoji="0" lang="en-US" altLang="ja-JP" sz="2000" kern="0" dirty="0">
              <a:solidFill>
                <a:srgbClr val="000000"/>
              </a:solidFill>
              <a:latin typeface="ＭＳ Ｐゴシック" pitchFamily="50" charset="-128"/>
              <a:ea typeface="Meiryo UI" pitchFamily="50" charset="-128"/>
              <a:cs typeface="Meiryo UI" pitchFamily="50" charset="-128"/>
            </a:endParaRPr>
          </a:p>
        </p:txBody>
      </p:sp>
      <p:sp>
        <p:nvSpPr>
          <p:cNvPr id="11" name="テキスト ボックス 10"/>
          <p:cNvSpPr txBox="1"/>
          <p:nvPr/>
        </p:nvSpPr>
        <p:spPr>
          <a:xfrm>
            <a:off x="2091933" y="3645024"/>
            <a:ext cx="607859" cy="261610"/>
          </a:xfrm>
          <a:prstGeom prst="rect">
            <a:avLst/>
          </a:prstGeom>
          <a:noFill/>
        </p:spPr>
        <p:txBody>
          <a:bodyPr wrap="none" rtlCol="0">
            <a:spAutoFit/>
          </a:bodyPr>
          <a:lstStyle/>
          <a:p>
            <a:r>
              <a:rPr kumimoji="1" lang="ja-JP" altLang="en-US" sz="1100" b="1" dirty="0" smtClean="0">
                <a:latin typeface="Meiryo UI" pitchFamily="50" charset="-128"/>
                <a:ea typeface="Meiryo UI" pitchFamily="50" charset="-128"/>
                <a:cs typeface="Meiryo UI" pitchFamily="50" charset="-128"/>
              </a:rPr>
              <a:t>大阪府</a:t>
            </a:r>
            <a:endParaRPr kumimoji="1" lang="ja-JP" altLang="en-US" sz="1100" b="1" dirty="0">
              <a:latin typeface="Meiryo UI" pitchFamily="50" charset="-128"/>
              <a:ea typeface="Meiryo UI" pitchFamily="50" charset="-128"/>
              <a:cs typeface="Meiryo UI" pitchFamily="50" charset="-128"/>
            </a:endParaRPr>
          </a:p>
        </p:txBody>
      </p:sp>
      <p:sp>
        <p:nvSpPr>
          <p:cNvPr id="3" name="テキスト ボックス 2"/>
          <p:cNvSpPr txBox="1"/>
          <p:nvPr/>
        </p:nvSpPr>
        <p:spPr>
          <a:xfrm>
            <a:off x="538802" y="493149"/>
            <a:ext cx="7993638" cy="646331"/>
          </a:xfrm>
          <a:prstGeom prst="rect">
            <a:avLst/>
          </a:prstGeom>
          <a:noFill/>
        </p:spPr>
        <p:txBody>
          <a:bodyPr wrap="square" rtlCol="0">
            <a:spAutoFit/>
          </a:bodyPr>
          <a:lstStyle/>
          <a:p>
            <a:pPr marL="285750" indent="-285750">
              <a:buFont typeface="Arial" pitchFamily="34" charset="0"/>
              <a:buChar char="•"/>
            </a:pPr>
            <a:r>
              <a:rPr kumimoji="1" lang="ja-JP" altLang="en-US" dirty="0" smtClean="0">
                <a:latin typeface="Meiryo UI" pitchFamily="50" charset="-128"/>
                <a:ea typeface="Meiryo UI" pitchFamily="50" charset="-128"/>
                <a:cs typeface="Meiryo UI" pitchFamily="50" charset="-128"/>
              </a:rPr>
              <a:t>大阪の人口推計では①他都市に先んじて人口減少社会に突入し、②高齢化率の伸びが高く、③生産年齢人口の低下が著しい、という</a:t>
            </a:r>
            <a:r>
              <a:rPr lang="ja-JP" altLang="en-US" dirty="0">
                <a:latin typeface="Meiryo UI" pitchFamily="50" charset="-128"/>
                <a:ea typeface="Meiryo UI" pitchFamily="50" charset="-128"/>
                <a:cs typeface="Meiryo UI" pitchFamily="50" charset="-128"/>
              </a:rPr>
              <a:t>３</a:t>
            </a:r>
            <a:r>
              <a:rPr kumimoji="1" lang="ja-JP" altLang="en-US" dirty="0" smtClean="0">
                <a:latin typeface="Meiryo UI" pitchFamily="50" charset="-128"/>
                <a:ea typeface="Meiryo UI" pitchFamily="50" charset="-128"/>
                <a:cs typeface="Meiryo UI" pitchFamily="50" charset="-128"/>
              </a:rPr>
              <a:t>重苦の時代が到来する。</a:t>
            </a:r>
            <a:endParaRPr kumimoji="1" lang="ja-JP" altLang="en-US" dirty="0">
              <a:latin typeface="Meiryo UI" pitchFamily="50" charset="-128"/>
              <a:ea typeface="Meiryo UI" pitchFamily="50" charset="-128"/>
              <a:cs typeface="Meiryo UI" pitchFamily="50" charset="-128"/>
            </a:endParaRPr>
          </a:p>
        </p:txBody>
      </p:sp>
      <p:cxnSp>
        <p:nvCxnSpPr>
          <p:cNvPr id="6" name="直線矢印コネクタ 5"/>
          <p:cNvCxnSpPr/>
          <p:nvPr/>
        </p:nvCxnSpPr>
        <p:spPr>
          <a:xfrm>
            <a:off x="3205463" y="2119212"/>
            <a:ext cx="464593"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2088821" y="2708920"/>
            <a:ext cx="607859" cy="261610"/>
          </a:xfrm>
          <a:prstGeom prst="rect">
            <a:avLst/>
          </a:prstGeom>
          <a:noFill/>
        </p:spPr>
        <p:txBody>
          <a:bodyPr wrap="none" rtlCol="0">
            <a:spAutoFit/>
          </a:bodyPr>
          <a:lstStyle/>
          <a:p>
            <a:r>
              <a:rPr lang="ja-JP" altLang="en-US" sz="1100" b="1" dirty="0">
                <a:latin typeface="Meiryo UI" pitchFamily="50" charset="-128"/>
                <a:ea typeface="Meiryo UI" pitchFamily="50" charset="-128"/>
                <a:cs typeface="Meiryo UI" pitchFamily="50" charset="-128"/>
              </a:rPr>
              <a:t>東京都</a:t>
            </a:r>
            <a:endParaRPr kumimoji="1" lang="ja-JP" altLang="en-US" sz="1100" b="1" dirty="0">
              <a:latin typeface="Meiryo UI" pitchFamily="50" charset="-128"/>
              <a:ea typeface="Meiryo UI" pitchFamily="50" charset="-128"/>
              <a:cs typeface="Meiryo UI" pitchFamily="50" charset="-128"/>
            </a:endParaRPr>
          </a:p>
        </p:txBody>
      </p:sp>
      <p:cxnSp>
        <p:nvCxnSpPr>
          <p:cNvPr id="16" name="直線矢印コネクタ 15"/>
          <p:cNvCxnSpPr/>
          <p:nvPr/>
        </p:nvCxnSpPr>
        <p:spPr>
          <a:xfrm flipH="1" flipV="1">
            <a:off x="2696680" y="2119212"/>
            <a:ext cx="504000" cy="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2091933" y="4650403"/>
            <a:ext cx="607859" cy="261610"/>
          </a:xfrm>
          <a:prstGeom prst="rect">
            <a:avLst/>
          </a:prstGeom>
          <a:noFill/>
        </p:spPr>
        <p:txBody>
          <a:bodyPr wrap="none" rtlCol="0">
            <a:spAutoFit/>
          </a:bodyPr>
          <a:lstStyle/>
          <a:p>
            <a:r>
              <a:rPr lang="ja-JP" altLang="en-US" sz="1100" b="1" dirty="0">
                <a:latin typeface="Meiryo UI" pitchFamily="50" charset="-128"/>
                <a:ea typeface="Meiryo UI" pitchFamily="50" charset="-128"/>
                <a:cs typeface="Meiryo UI" pitchFamily="50" charset="-128"/>
              </a:rPr>
              <a:t>愛知県</a:t>
            </a:r>
            <a:endParaRPr kumimoji="1" lang="ja-JP" altLang="en-US" sz="1100" b="1" dirty="0">
              <a:latin typeface="Meiryo UI" pitchFamily="50" charset="-128"/>
              <a:ea typeface="Meiryo UI" pitchFamily="50" charset="-128"/>
              <a:cs typeface="Meiryo UI" pitchFamily="50" charset="-128"/>
            </a:endParaRPr>
          </a:p>
        </p:txBody>
      </p:sp>
      <p:sp>
        <p:nvSpPr>
          <p:cNvPr id="21" name="スライド番号プレースホルダー 2"/>
          <p:cNvSpPr>
            <a:spLocks noGrp="1"/>
          </p:cNvSpPr>
          <p:nvPr>
            <p:ph type="sldNum" sz="quarter" idx="12"/>
          </p:nvPr>
        </p:nvSpPr>
        <p:spPr bwMode="auto">
          <a:xfrm>
            <a:off x="8778585"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6</a:t>
            </a:fld>
            <a:endParaRPr lang="en-US" altLang="ja-JP">
              <a:solidFill>
                <a:srgbClr val="898989"/>
              </a:solidFill>
            </a:endParaRPr>
          </a:p>
        </p:txBody>
      </p:sp>
      <p:cxnSp>
        <p:nvCxnSpPr>
          <p:cNvPr id="10" name="直線コネクタ 9"/>
          <p:cNvCxnSpPr/>
          <p:nvPr/>
        </p:nvCxnSpPr>
        <p:spPr>
          <a:xfrm>
            <a:off x="3203848" y="2117090"/>
            <a:ext cx="0" cy="32760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3707904" y="1988840"/>
            <a:ext cx="657552" cy="276999"/>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rPr>
              <a:t>これから</a:t>
            </a:r>
            <a:endParaRPr kumimoji="1" lang="ja-JP" altLang="en-US" sz="1200" dirty="0">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1970232" y="1988840"/>
            <a:ext cx="667170" cy="276999"/>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rPr>
              <a:t>これまで</a:t>
            </a:r>
            <a:endParaRPr kumimoji="1" lang="ja-JP" altLang="en-US" sz="1200" dirty="0">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6861049" y="2119001"/>
            <a:ext cx="607859" cy="261610"/>
          </a:xfrm>
          <a:prstGeom prst="rect">
            <a:avLst/>
          </a:prstGeom>
          <a:noFill/>
        </p:spPr>
        <p:txBody>
          <a:bodyPr wrap="none" rtlCol="0">
            <a:spAutoFit/>
          </a:bodyPr>
          <a:lstStyle/>
          <a:p>
            <a:r>
              <a:rPr kumimoji="1" lang="ja-JP" altLang="en-US" sz="1100" b="1" dirty="0" smtClean="0">
                <a:latin typeface="Meiryo UI" pitchFamily="50" charset="-128"/>
                <a:ea typeface="Meiryo UI" pitchFamily="50" charset="-128"/>
                <a:cs typeface="Meiryo UI" pitchFamily="50" charset="-128"/>
              </a:rPr>
              <a:t>大阪府</a:t>
            </a:r>
            <a:endParaRPr kumimoji="1" lang="ja-JP" altLang="en-US" sz="1100" b="1" dirty="0">
              <a:latin typeface="Meiryo UI" pitchFamily="50" charset="-128"/>
              <a:ea typeface="Meiryo UI" pitchFamily="50" charset="-128"/>
              <a:cs typeface="Meiryo UI" pitchFamily="50" charset="-128"/>
            </a:endParaRPr>
          </a:p>
        </p:txBody>
      </p:sp>
      <p:sp>
        <p:nvSpPr>
          <p:cNvPr id="27" name="テキスト ボックス 26"/>
          <p:cNvSpPr txBox="1"/>
          <p:nvPr/>
        </p:nvSpPr>
        <p:spPr>
          <a:xfrm>
            <a:off x="6876256" y="5489522"/>
            <a:ext cx="607859" cy="261610"/>
          </a:xfrm>
          <a:prstGeom prst="rect">
            <a:avLst/>
          </a:prstGeom>
          <a:noFill/>
        </p:spPr>
        <p:txBody>
          <a:bodyPr wrap="none" rtlCol="0">
            <a:spAutoFit/>
          </a:bodyPr>
          <a:lstStyle/>
          <a:p>
            <a:r>
              <a:rPr kumimoji="1" lang="ja-JP" altLang="en-US" sz="1100" b="1" dirty="0" smtClean="0">
                <a:latin typeface="Meiryo UI" pitchFamily="50" charset="-128"/>
                <a:ea typeface="Meiryo UI" pitchFamily="50" charset="-128"/>
                <a:cs typeface="Meiryo UI" pitchFamily="50" charset="-128"/>
              </a:rPr>
              <a:t>大阪府</a:t>
            </a:r>
            <a:endParaRPr kumimoji="1" lang="ja-JP" altLang="en-US" sz="1100" b="1" dirty="0">
              <a:latin typeface="Meiryo UI" pitchFamily="50" charset="-128"/>
              <a:ea typeface="Meiryo UI" pitchFamily="50" charset="-128"/>
              <a:cs typeface="Meiryo UI" pitchFamily="50" charset="-128"/>
            </a:endParaRPr>
          </a:p>
        </p:txBody>
      </p:sp>
      <p:sp>
        <p:nvSpPr>
          <p:cNvPr id="28" name="二等辺三角形 27"/>
          <p:cNvSpPr/>
          <p:nvPr/>
        </p:nvSpPr>
        <p:spPr>
          <a:xfrm rot="5400000">
            <a:off x="3571209" y="3560244"/>
            <a:ext cx="3364217" cy="498539"/>
          </a:xfrm>
          <a:prstGeom prst="triangle">
            <a:avLst/>
          </a:prstGeom>
          <a:gradFill flip="none" rotWithShape="1">
            <a:lin ang="5400000" scaled="1"/>
            <a:tileRec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9" name="テキスト ボックス 28"/>
          <p:cNvSpPr txBox="1"/>
          <p:nvPr/>
        </p:nvSpPr>
        <p:spPr>
          <a:xfrm>
            <a:off x="6225907" y="1423809"/>
            <a:ext cx="2018501" cy="276999"/>
          </a:xfrm>
          <a:prstGeom prst="rect">
            <a:avLst/>
          </a:prstGeom>
          <a:no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rPr>
              <a:t>高齢者人口比率の将来推計</a:t>
            </a:r>
            <a:endParaRPr kumimoji="1" lang="ja-JP" altLang="en-US" sz="1200" b="1" dirty="0">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6084168" y="4057310"/>
            <a:ext cx="2172390" cy="276999"/>
          </a:xfrm>
          <a:prstGeom prst="rect">
            <a:avLst/>
          </a:prstGeom>
          <a:noFill/>
        </p:spPr>
        <p:txBody>
          <a:bodyPr wrap="none" rtlCol="0">
            <a:spAutoFit/>
          </a:bodyPr>
          <a:lstStyle/>
          <a:p>
            <a:r>
              <a:rPr lang="ja-JP" altLang="en-US" sz="1200" b="1" dirty="0">
                <a:latin typeface="Meiryo UI" panose="020B0604030504040204" pitchFamily="50" charset="-128"/>
                <a:ea typeface="Meiryo UI" panose="020B0604030504040204" pitchFamily="50" charset="-128"/>
              </a:rPr>
              <a:t>生産</a:t>
            </a:r>
            <a:r>
              <a:rPr lang="ja-JP" altLang="en-US" sz="1200" b="1" dirty="0" smtClean="0">
                <a:latin typeface="Meiryo UI" panose="020B0604030504040204" pitchFamily="50" charset="-128"/>
                <a:ea typeface="Meiryo UI" panose="020B0604030504040204" pitchFamily="50" charset="-128"/>
              </a:rPr>
              <a:t>年齢人口比率</a:t>
            </a:r>
            <a:r>
              <a:rPr kumimoji="1" lang="ja-JP" altLang="en-US" sz="1200" b="1" dirty="0" smtClean="0">
                <a:latin typeface="Meiryo UI" panose="020B0604030504040204" pitchFamily="50" charset="-128"/>
                <a:ea typeface="Meiryo UI" panose="020B0604030504040204" pitchFamily="50" charset="-128"/>
              </a:rPr>
              <a:t>の将来推計</a:t>
            </a:r>
            <a:endParaRPr kumimoji="1" lang="ja-JP" altLang="en-US" sz="1200" b="1" dirty="0">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1763688" y="1484784"/>
            <a:ext cx="2013693" cy="338554"/>
          </a:xfrm>
          <a:prstGeom prst="rect">
            <a:avLst/>
          </a:prstGeom>
          <a:noFill/>
        </p:spPr>
        <p:txBody>
          <a:bodyPr wrap="none" rtlCol="0">
            <a:spAutoFit/>
          </a:bodyPr>
          <a:lstStyle/>
          <a:p>
            <a:r>
              <a:rPr kumimoji="1" lang="ja-JP" altLang="en-US" sz="1600" b="1" dirty="0" smtClean="0">
                <a:latin typeface="Meiryo UI" panose="020B0604030504040204" pitchFamily="50" charset="-128"/>
                <a:ea typeface="Meiryo UI" panose="020B0604030504040204" pitchFamily="50" charset="-128"/>
              </a:rPr>
              <a:t>３大都市の人口推計</a:t>
            </a:r>
            <a:endParaRPr kumimoji="1" lang="ja-JP" altLang="en-US" sz="16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5777403" y="1380162"/>
            <a:ext cx="325730" cy="261610"/>
          </a:xfrm>
          <a:prstGeom prst="rect">
            <a:avLst/>
          </a:prstGeom>
          <a:noFill/>
        </p:spPr>
        <p:txBody>
          <a:bodyPr wrap="none" rtlCol="0">
            <a:spAutoFit/>
          </a:bodyPr>
          <a:lstStyle/>
          <a:p>
            <a:r>
              <a:rPr kumimoji="1" lang="ja-JP" altLang="en-US" sz="1050" dirty="0" smtClean="0"/>
              <a:t>％</a:t>
            </a:r>
            <a:endParaRPr kumimoji="1" lang="ja-JP" altLang="en-US" sz="1050" dirty="0"/>
          </a:p>
        </p:txBody>
      </p:sp>
      <p:sp>
        <p:nvSpPr>
          <p:cNvPr id="33" name="テキスト ボックス 32"/>
          <p:cNvSpPr txBox="1"/>
          <p:nvPr/>
        </p:nvSpPr>
        <p:spPr>
          <a:xfrm>
            <a:off x="5796136" y="4031486"/>
            <a:ext cx="325730" cy="261610"/>
          </a:xfrm>
          <a:prstGeom prst="rect">
            <a:avLst/>
          </a:prstGeom>
          <a:noFill/>
        </p:spPr>
        <p:txBody>
          <a:bodyPr wrap="none" rtlCol="0">
            <a:spAutoFit/>
          </a:bodyPr>
          <a:lstStyle/>
          <a:p>
            <a:r>
              <a:rPr kumimoji="1" lang="ja-JP" altLang="en-US" sz="1050" dirty="0" smtClean="0"/>
              <a:t>％</a:t>
            </a:r>
            <a:endParaRPr kumimoji="1" lang="ja-JP" altLang="en-US" sz="1050" dirty="0"/>
          </a:p>
        </p:txBody>
      </p:sp>
      <p:sp>
        <p:nvSpPr>
          <p:cNvPr id="32" name="テキスト ボックス 31"/>
          <p:cNvSpPr txBox="1"/>
          <p:nvPr/>
        </p:nvSpPr>
        <p:spPr>
          <a:xfrm>
            <a:off x="407890" y="6570056"/>
            <a:ext cx="2795958" cy="246221"/>
          </a:xfrm>
          <a:prstGeom prst="rect">
            <a:avLst/>
          </a:prstGeom>
          <a:noFill/>
        </p:spPr>
        <p:txBody>
          <a:bodyPr wrap="none" rtlCol="0">
            <a:spAutoFit/>
          </a:bodyPr>
          <a:lstStyle/>
          <a:p>
            <a:r>
              <a:rPr kumimoji="1" lang="ja-JP" altLang="en-US" sz="1000" dirty="0" smtClean="0"/>
              <a:t>出典：大阪府人口ビジョン（素案）</a:t>
            </a:r>
            <a:r>
              <a:rPr kumimoji="1" lang="en-US" altLang="ja-JP" sz="1000" dirty="0" smtClean="0"/>
              <a:t>2015.8</a:t>
            </a:r>
            <a:r>
              <a:rPr kumimoji="1" lang="ja-JP" altLang="en-US" sz="1000" dirty="0" smtClean="0"/>
              <a:t>から作成</a:t>
            </a:r>
            <a:endParaRPr kumimoji="1" lang="ja-JP" altLang="en-US" sz="10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615405"/>
            <a:ext cx="4754563"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16535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227661"/>
            <a:ext cx="3243263"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892721"/>
            <a:ext cx="3925887" cy="440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smtClean="0">
                <a:solidFill>
                  <a:srgbClr val="000000"/>
                </a:solidFill>
                <a:latin typeface="ＭＳ Ｐゴシック" pitchFamily="50" charset="-128"/>
                <a:ea typeface="Meiryo UI" pitchFamily="50" charset="-128"/>
                <a:cs typeface="Meiryo UI" pitchFamily="50" charset="-128"/>
              </a:rPr>
              <a:t>東京一極集中の現状</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　＜地価と物価＞</a:t>
            </a:r>
            <a:endParaRPr kumimoji="0" lang="ja-JP" altLang="en-US" sz="200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3005269666"/>
              </p:ext>
            </p:extLst>
          </p:nvPr>
        </p:nvGraphicFramePr>
        <p:xfrm>
          <a:off x="601445" y="1075279"/>
          <a:ext cx="4011613" cy="2849880"/>
        </p:xfrm>
        <a:graphic>
          <a:graphicData uri="http://schemas.openxmlformats.org/drawingml/2006/table">
            <a:tbl>
              <a:tblPr firstRow="1" bandRow="1">
                <a:tableStyleId>{5940675A-B579-460E-94D1-54222C63F5DA}</a:tableStyleId>
              </a:tblPr>
              <a:tblGrid>
                <a:gridCol w="405130"/>
                <a:gridCol w="789305"/>
                <a:gridCol w="649605"/>
                <a:gridCol w="649605"/>
                <a:gridCol w="1517968"/>
              </a:tblGrid>
              <a:tr h="190014">
                <a:tc>
                  <a:txBody>
                    <a:bodyPr/>
                    <a:lstStyle/>
                    <a:p>
                      <a:pPr algn="ctr"/>
                      <a:endParaRPr kumimoji="1" lang="ja-JP" altLang="en-US" sz="900" dirty="0">
                        <a:latin typeface="Meiryo UI" pitchFamily="50" charset="-128"/>
                        <a:ea typeface="Meiryo UI" pitchFamily="50" charset="-128"/>
                        <a:cs typeface="Meiryo UI" pitchFamily="50" charset="-128"/>
                      </a:endParaRPr>
                    </a:p>
                  </a:txBody>
                  <a:tcPr>
                    <a:solidFill>
                      <a:schemeClr val="tx2">
                        <a:lumMod val="20000"/>
                        <a:lumOff val="80000"/>
                      </a:schemeClr>
                    </a:solidFill>
                  </a:tcPr>
                </a:tc>
                <a:tc>
                  <a:txBody>
                    <a:bodyPr/>
                    <a:lstStyle/>
                    <a:p>
                      <a:pPr algn="ctr"/>
                      <a:r>
                        <a:rPr kumimoji="1" lang="ja-JP" altLang="en-US" sz="1100" dirty="0" smtClean="0">
                          <a:latin typeface="Meiryo UI" pitchFamily="50" charset="-128"/>
                          <a:ea typeface="Meiryo UI" pitchFamily="50" charset="-128"/>
                          <a:cs typeface="Meiryo UI" pitchFamily="50" charset="-128"/>
                        </a:rPr>
                        <a:t>都道府県</a:t>
                      </a:r>
                      <a:endParaRPr kumimoji="1" lang="ja-JP" altLang="en-US" sz="1100" dirty="0">
                        <a:latin typeface="Meiryo UI" pitchFamily="50" charset="-128"/>
                        <a:ea typeface="Meiryo UI" pitchFamily="50" charset="-128"/>
                        <a:cs typeface="Meiryo UI" pitchFamily="50" charset="-128"/>
                      </a:endParaRPr>
                    </a:p>
                  </a:txBody>
                  <a:tcPr>
                    <a:solidFill>
                      <a:schemeClr val="tx2">
                        <a:lumMod val="20000"/>
                        <a:lumOff val="80000"/>
                      </a:schemeClr>
                    </a:solidFill>
                  </a:tcPr>
                </a:tc>
                <a:tc>
                  <a:txBody>
                    <a:bodyPr/>
                    <a:lstStyle/>
                    <a:p>
                      <a:pPr algn="ctr"/>
                      <a:r>
                        <a:rPr kumimoji="1" lang="ja-JP" altLang="en-US" sz="1100" dirty="0" smtClean="0">
                          <a:latin typeface="Meiryo UI" pitchFamily="50" charset="-128"/>
                          <a:ea typeface="Meiryo UI" pitchFamily="50" charset="-128"/>
                          <a:cs typeface="Meiryo UI" pitchFamily="50" charset="-128"/>
                        </a:rPr>
                        <a:t>県平均</a:t>
                      </a:r>
                      <a:endParaRPr kumimoji="1" lang="en-US" altLang="ja-JP" sz="1100" dirty="0" smtClean="0">
                        <a:latin typeface="Meiryo UI" pitchFamily="50" charset="-128"/>
                        <a:ea typeface="Meiryo UI" pitchFamily="50" charset="-128"/>
                        <a:cs typeface="Meiryo UI" pitchFamily="50" charset="-128"/>
                      </a:endParaRPr>
                    </a:p>
                  </a:txBody>
                  <a:tcPr>
                    <a:solidFill>
                      <a:schemeClr val="tx2">
                        <a:lumMod val="20000"/>
                        <a:lumOff val="80000"/>
                      </a:schemeClr>
                    </a:solidFill>
                  </a:tcPr>
                </a:tc>
                <a:tc>
                  <a:txBody>
                    <a:bodyPr/>
                    <a:lstStyle/>
                    <a:p>
                      <a:pPr algn="ctr"/>
                      <a:r>
                        <a:rPr kumimoji="1" lang="ja-JP" altLang="en-US" sz="1100" dirty="0" smtClean="0">
                          <a:latin typeface="Meiryo UI" pitchFamily="50" charset="-128"/>
                          <a:ea typeface="Meiryo UI" pitchFamily="50" charset="-128"/>
                          <a:cs typeface="Meiryo UI" pitchFamily="50" charset="-128"/>
                        </a:rPr>
                        <a:t>最高地</a:t>
                      </a:r>
                      <a:endParaRPr kumimoji="1" lang="ja-JP" altLang="en-US" sz="11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solidFill>
                      <a:schemeClr val="tx2">
                        <a:lumMod val="20000"/>
                        <a:lumOff val="80000"/>
                      </a:schemeClr>
                    </a:solidFill>
                  </a:tcPr>
                </a:tc>
                <a:tc>
                  <a:txBody>
                    <a:bodyPr/>
                    <a:lstStyle/>
                    <a:p>
                      <a:pPr algn="ctr"/>
                      <a:r>
                        <a:rPr kumimoji="1" lang="ja-JP" altLang="en-US" sz="1100" dirty="0" smtClean="0">
                          <a:latin typeface="Meiryo UI" pitchFamily="50" charset="-128"/>
                          <a:ea typeface="Meiryo UI" pitchFamily="50" charset="-128"/>
                          <a:cs typeface="Meiryo UI" pitchFamily="50" charset="-128"/>
                        </a:rPr>
                        <a:t>住所地　</a:t>
                      </a:r>
                      <a:r>
                        <a:rPr kumimoji="1" lang="en-US" altLang="ja-JP" sz="1100" dirty="0" smtClean="0">
                          <a:latin typeface="Meiryo UI" pitchFamily="50" charset="-128"/>
                          <a:ea typeface="Meiryo UI" pitchFamily="50" charset="-128"/>
                          <a:cs typeface="Meiryo UI" pitchFamily="50" charset="-128"/>
                        </a:rPr>
                        <a:t>【</a:t>
                      </a:r>
                      <a:r>
                        <a:rPr kumimoji="1" lang="ja-JP" altLang="en-US" sz="1100" dirty="0" smtClean="0">
                          <a:latin typeface="Meiryo UI" pitchFamily="50" charset="-128"/>
                          <a:ea typeface="Meiryo UI" pitchFamily="50" charset="-128"/>
                          <a:cs typeface="Meiryo UI" pitchFamily="50" charset="-128"/>
                        </a:rPr>
                        <a:t>全国順位</a:t>
                      </a:r>
                      <a:r>
                        <a:rPr kumimoji="1" lang="en-US" altLang="ja-JP" sz="1100" dirty="0" smtClean="0">
                          <a:latin typeface="Meiryo UI" pitchFamily="50" charset="-128"/>
                          <a:ea typeface="Meiryo UI" pitchFamily="50" charset="-128"/>
                          <a:cs typeface="Meiryo UI" pitchFamily="50" charset="-128"/>
                        </a:rPr>
                        <a:t>】</a:t>
                      </a:r>
                      <a:endParaRPr kumimoji="1" lang="ja-JP" altLang="en-US" sz="11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tx2">
                        <a:lumMod val="20000"/>
                        <a:lumOff val="80000"/>
                      </a:schemeClr>
                    </a:solidFill>
                  </a:tcPr>
                </a:tc>
              </a:tr>
              <a:tr h="190014">
                <a:tc>
                  <a:txBody>
                    <a:bodyPr/>
                    <a:lstStyle/>
                    <a:p>
                      <a:pPr algn="ctr"/>
                      <a:r>
                        <a:rPr kumimoji="1" lang="ja-JP" altLang="en-US" sz="1100" dirty="0" smtClean="0">
                          <a:latin typeface="Meiryo UI" pitchFamily="50" charset="-128"/>
                          <a:ea typeface="Meiryo UI" pitchFamily="50" charset="-128"/>
                          <a:cs typeface="Meiryo UI" pitchFamily="50" charset="-128"/>
                        </a:rPr>
                        <a:t>１</a:t>
                      </a:r>
                      <a:endParaRPr kumimoji="1" lang="ja-JP" altLang="en-US" sz="1100" dirty="0">
                        <a:latin typeface="Meiryo UI" pitchFamily="50" charset="-128"/>
                        <a:ea typeface="Meiryo UI" pitchFamily="50" charset="-128"/>
                        <a:cs typeface="Meiryo UI" pitchFamily="50" charset="-128"/>
                      </a:endParaRPr>
                    </a:p>
                  </a:txBody>
                  <a:tcPr/>
                </a:tc>
                <a:tc>
                  <a:txBody>
                    <a:bodyPr/>
                    <a:lstStyle/>
                    <a:p>
                      <a:r>
                        <a:rPr kumimoji="1" lang="ja-JP" altLang="en-US" sz="1100" dirty="0" smtClean="0">
                          <a:latin typeface="Meiryo UI" pitchFamily="50" charset="-128"/>
                          <a:ea typeface="Meiryo UI" pitchFamily="50" charset="-128"/>
                          <a:cs typeface="Meiryo UI" pitchFamily="50" charset="-128"/>
                        </a:rPr>
                        <a:t>東京都</a:t>
                      </a:r>
                      <a:endParaRPr kumimoji="1" lang="ja-JP" altLang="en-US" sz="1100" dirty="0">
                        <a:latin typeface="Meiryo UI" pitchFamily="50" charset="-128"/>
                        <a:ea typeface="Meiryo UI" pitchFamily="50" charset="-128"/>
                        <a:cs typeface="Meiryo UI" pitchFamily="50" charset="-128"/>
                      </a:endParaRPr>
                    </a:p>
                  </a:txBody>
                  <a:tcPr/>
                </a:tc>
                <a:tc>
                  <a:txBody>
                    <a:bodyPr/>
                    <a:lstStyle/>
                    <a:p>
                      <a:pPr algn="r"/>
                      <a:r>
                        <a:rPr kumimoji="1" lang="en-US" altLang="ja-JP" sz="1100" dirty="0" smtClean="0">
                          <a:latin typeface="Meiryo UI" pitchFamily="50" charset="-128"/>
                          <a:ea typeface="Meiryo UI" pitchFamily="50" charset="-128"/>
                          <a:cs typeface="Meiryo UI" pitchFamily="50" charset="-128"/>
                        </a:rPr>
                        <a:t>84.0</a:t>
                      </a:r>
                      <a:endParaRPr kumimoji="1" lang="ja-JP" altLang="en-US" sz="1100" dirty="0">
                        <a:latin typeface="Meiryo UI" pitchFamily="50" charset="-128"/>
                        <a:ea typeface="Meiryo UI" pitchFamily="50" charset="-128"/>
                        <a:cs typeface="Meiryo UI" pitchFamily="50" charset="-128"/>
                      </a:endParaRPr>
                    </a:p>
                  </a:txBody>
                  <a:tcPr/>
                </a:tc>
                <a:tc>
                  <a:txBody>
                    <a:bodyPr/>
                    <a:lstStyle/>
                    <a:p>
                      <a:pPr algn="r"/>
                      <a:r>
                        <a:rPr kumimoji="1" lang="en-US" altLang="ja-JP" sz="1100" dirty="0" smtClean="0">
                          <a:latin typeface="Meiryo UI" pitchFamily="50" charset="-128"/>
                          <a:ea typeface="Meiryo UI" pitchFamily="50" charset="-128"/>
                          <a:cs typeface="Meiryo UI" pitchFamily="50" charset="-128"/>
                        </a:rPr>
                        <a:t>3,380</a:t>
                      </a:r>
                      <a:endParaRPr kumimoji="1" lang="ja-JP" altLang="en-US" sz="11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tcPr>
                </a:tc>
                <a:tc>
                  <a:txBody>
                    <a:bodyPr/>
                    <a:lstStyle/>
                    <a:p>
                      <a:pPr algn="l"/>
                      <a:r>
                        <a:rPr kumimoji="1" lang="ja-JP" altLang="en-US" sz="1100" dirty="0" smtClean="0">
                          <a:latin typeface="Meiryo UI" pitchFamily="50" charset="-128"/>
                          <a:ea typeface="Meiryo UI" pitchFamily="50" charset="-128"/>
                          <a:cs typeface="Meiryo UI" pitchFamily="50" charset="-128"/>
                        </a:rPr>
                        <a:t>中央区銀座</a:t>
                      </a:r>
                      <a:r>
                        <a:rPr kumimoji="1" lang="en-US" altLang="ja-JP" sz="1100" dirty="0" smtClean="0">
                          <a:latin typeface="Meiryo UI" pitchFamily="50" charset="-128"/>
                          <a:ea typeface="Meiryo UI" pitchFamily="50" charset="-128"/>
                          <a:cs typeface="Meiryo UI" pitchFamily="50" charset="-128"/>
                        </a:rPr>
                        <a:t>4  </a:t>
                      </a:r>
                      <a:r>
                        <a:rPr kumimoji="1" lang="ja-JP" altLang="en-US" sz="1100" dirty="0" smtClean="0">
                          <a:latin typeface="Meiryo UI" pitchFamily="50" charset="-128"/>
                          <a:ea typeface="Meiryo UI" pitchFamily="50" charset="-128"/>
                          <a:cs typeface="Meiryo UI" pitchFamily="50" charset="-128"/>
                        </a:rPr>
                        <a:t>　</a:t>
                      </a:r>
                      <a:r>
                        <a:rPr kumimoji="1" lang="en-US" altLang="ja-JP" sz="1100" dirty="0" smtClean="0">
                          <a:latin typeface="Meiryo UI" pitchFamily="50" charset="-128"/>
                          <a:ea typeface="Meiryo UI" pitchFamily="50" charset="-128"/>
                          <a:cs typeface="Meiryo UI" pitchFamily="50" charset="-128"/>
                        </a:rPr>
                        <a:t>【</a:t>
                      </a:r>
                      <a:r>
                        <a:rPr kumimoji="1" lang="ja-JP" altLang="en-US" sz="1100" dirty="0" smtClean="0">
                          <a:latin typeface="Meiryo UI" pitchFamily="50" charset="-128"/>
                          <a:ea typeface="Meiryo UI" pitchFamily="50" charset="-128"/>
                          <a:cs typeface="Meiryo UI" pitchFamily="50" charset="-128"/>
                        </a:rPr>
                        <a:t>１</a:t>
                      </a:r>
                      <a:r>
                        <a:rPr kumimoji="1" lang="en-US" altLang="ja-JP" sz="1100" dirty="0" smtClean="0">
                          <a:latin typeface="Meiryo UI" pitchFamily="50" charset="-128"/>
                          <a:ea typeface="Meiryo UI" pitchFamily="50" charset="-128"/>
                          <a:cs typeface="Meiryo UI" pitchFamily="50" charset="-128"/>
                        </a:rPr>
                        <a:t>】</a:t>
                      </a:r>
                      <a:endParaRPr kumimoji="1" lang="ja-JP" altLang="en-US" sz="11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r>
              <a:tr h="190014">
                <a:tc>
                  <a:txBody>
                    <a:bodyPr/>
                    <a:lstStyle/>
                    <a:p>
                      <a:pPr algn="ctr"/>
                      <a:r>
                        <a:rPr kumimoji="1" lang="ja-JP" altLang="en-US" sz="1100" dirty="0" smtClean="0">
                          <a:latin typeface="Meiryo UI" pitchFamily="50" charset="-128"/>
                          <a:ea typeface="Meiryo UI" pitchFamily="50" charset="-128"/>
                          <a:cs typeface="Meiryo UI" pitchFamily="50" charset="-128"/>
                        </a:rPr>
                        <a:t>２</a:t>
                      </a:r>
                      <a:endParaRPr kumimoji="1" lang="ja-JP" altLang="en-US" sz="1100" dirty="0">
                        <a:latin typeface="Meiryo UI" pitchFamily="50" charset="-128"/>
                        <a:ea typeface="Meiryo UI" pitchFamily="50" charset="-128"/>
                        <a:cs typeface="Meiryo UI" pitchFamily="50" charset="-128"/>
                      </a:endParaRPr>
                    </a:p>
                  </a:txBody>
                  <a:tcPr/>
                </a:tc>
                <a:tc>
                  <a:txBody>
                    <a:bodyPr/>
                    <a:lstStyle/>
                    <a:p>
                      <a:r>
                        <a:rPr kumimoji="1" lang="ja-JP" altLang="en-US" sz="1100" dirty="0" smtClean="0">
                          <a:latin typeface="Meiryo UI" pitchFamily="50" charset="-128"/>
                          <a:ea typeface="Meiryo UI" pitchFamily="50" charset="-128"/>
                          <a:cs typeface="Meiryo UI" pitchFamily="50" charset="-128"/>
                        </a:rPr>
                        <a:t>大阪府</a:t>
                      </a:r>
                      <a:endParaRPr kumimoji="1" lang="ja-JP" altLang="en-US" sz="1100" dirty="0">
                        <a:latin typeface="Meiryo UI" pitchFamily="50" charset="-128"/>
                        <a:ea typeface="Meiryo UI" pitchFamily="50" charset="-128"/>
                        <a:cs typeface="Meiryo UI" pitchFamily="50" charset="-128"/>
                      </a:endParaRPr>
                    </a:p>
                  </a:txBody>
                  <a:tcPr/>
                </a:tc>
                <a:tc>
                  <a:txBody>
                    <a:bodyPr/>
                    <a:lstStyle/>
                    <a:p>
                      <a:pPr algn="r"/>
                      <a:r>
                        <a:rPr kumimoji="1" lang="en-US" altLang="ja-JP" sz="1100" dirty="0" smtClean="0">
                          <a:latin typeface="Meiryo UI" pitchFamily="50" charset="-128"/>
                          <a:ea typeface="Meiryo UI" pitchFamily="50" charset="-128"/>
                          <a:cs typeface="Meiryo UI" pitchFamily="50" charset="-128"/>
                        </a:rPr>
                        <a:t>24.9</a:t>
                      </a:r>
                      <a:endParaRPr kumimoji="1" lang="ja-JP" altLang="en-US" sz="1100" dirty="0">
                        <a:latin typeface="Meiryo UI" pitchFamily="50" charset="-128"/>
                        <a:ea typeface="Meiryo UI" pitchFamily="50" charset="-128"/>
                        <a:cs typeface="Meiryo UI" pitchFamily="50" charset="-128"/>
                      </a:endParaRPr>
                    </a:p>
                  </a:txBody>
                  <a:tcPr/>
                </a:tc>
                <a:tc>
                  <a:txBody>
                    <a:bodyPr/>
                    <a:lstStyle/>
                    <a:p>
                      <a:pPr algn="r"/>
                      <a:r>
                        <a:rPr kumimoji="1" lang="en-US" altLang="ja-JP" sz="1100" dirty="0" smtClean="0">
                          <a:latin typeface="Meiryo UI" pitchFamily="50" charset="-128"/>
                          <a:ea typeface="Meiryo UI" pitchFamily="50" charset="-128"/>
                          <a:cs typeface="Meiryo UI" pitchFamily="50" charset="-128"/>
                        </a:rPr>
                        <a:t>1,010</a:t>
                      </a:r>
                      <a:endParaRPr kumimoji="1" lang="ja-JP" altLang="en-US" sz="11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tcPr>
                </a:tc>
                <a:tc>
                  <a:txBody>
                    <a:bodyPr/>
                    <a:lstStyle/>
                    <a:p>
                      <a:pPr algn="l"/>
                      <a:r>
                        <a:rPr kumimoji="1" lang="ja-JP" altLang="en-US" sz="1100" dirty="0" smtClean="0">
                          <a:latin typeface="Meiryo UI" pitchFamily="50" charset="-128"/>
                          <a:ea typeface="Meiryo UI" pitchFamily="50" charset="-128"/>
                          <a:cs typeface="Meiryo UI" pitchFamily="50" charset="-128"/>
                        </a:rPr>
                        <a:t>北区大深町　   </a:t>
                      </a:r>
                      <a:r>
                        <a:rPr kumimoji="1" lang="en-US" altLang="ja-JP" sz="1100" dirty="0" smtClean="0">
                          <a:latin typeface="Meiryo UI" pitchFamily="50" charset="-128"/>
                          <a:ea typeface="Meiryo UI" pitchFamily="50" charset="-128"/>
                          <a:cs typeface="Meiryo UI" pitchFamily="50" charset="-128"/>
                        </a:rPr>
                        <a:t>【27】</a:t>
                      </a:r>
                      <a:endParaRPr kumimoji="1" lang="ja-JP" altLang="en-US" sz="11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r>
              <a:tr h="190014">
                <a:tc>
                  <a:txBody>
                    <a:bodyPr/>
                    <a:lstStyle/>
                    <a:p>
                      <a:pPr algn="ctr"/>
                      <a:r>
                        <a:rPr kumimoji="1" lang="ja-JP" altLang="en-US" sz="1100" dirty="0" smtClean="0">
                          <a:latin typeface="Meiryo UI" pitchFamily="50" charset="-128"/>
                          <a:ea typeface="Meiryo UI" pitchFamily="50" charset="-128"/>
                          <a:cs typeface="Meiryo UI" pitchFamily="50" charset="-128"/>
                        </a:rPr>
                        <a:t>３</a:t>
                      </a:r>
                      <a:endParaRPr kumimoji="1" lang="ja-JP" altLang="en-US" sz="1100" dirty="0">
                        <a:latin typeface="Meiryo UI" pitchFamily="50" charset="-128"/>
                        <a:ea typeface="Meiryo UI" pitchFamily="50" charset="-128"/>
                        <a:cs typeface="Meiryo UI" pitchFamily="50" charset="-128"/>
                      </a:endParaRPr>
                    </a:p>
                  </a:txBody>
                  <a:tcPr/>
                </a:tc>
                <a:tc>
                  <a:txBody>
                    <a:bodyPr/>
                    <a:lstStyle/>
                    <a:p>
                      <a:r>
                        <a:rPr kumimoji="1" lang="ja-JP" altLang="en-US" sz="1100" dirty="0" smtClean="0">
                          <a:latin typeface="Meiryo UI" pitchFamily="50" charset="-128"/>
                          <a:ea typeface="Meiryo UI" pitchFamily="50" charset="-128"/>
                          <a:cs typeface="Meiryo UI" pitchFamily="50" charset="-128"/>
                        </a:rPr>
                        <a:t>神奈川県</a:t>
                      </a:r>
                      <a:endParaRPr kumimoji="1" lang="ja-JP" altLang="en-US" sz="1100" dirty="0">
                        <a:latin typeface="Meiryo UI" pitchFamily="50" charset="-128"/>
                        <a:ea typeface="Meiryo UI" pitchFamily="50" charset="-128"/>
                        <a:cs typeface="Meiryo UI" pitchFamily="50" charset="-128"/>
                      </a:endParaRPr>
                    </a:p>
                  </a:txBody>
                  <a:tcPr/>
                </a:tc>
                <a:tc>
                  <a:txBody>
                    <a:bodyPr/>
                    <a:lstStyle/>
                    <a:p>
                      <a:pPr algn="r"/>
                      <a:r>
                        <a:rPr kumimoji="1" lang="en-US" altLang="ja-JP" sz="1100" dirty="0" smtClean="0">
                          <a:latin typeface="Meiryo UI" pitchFamily="50" charset="-128"/>
                          <a:ea typeface="Meiryo UI" pitchFamily="50" charset="-128"/>
                          <a:cs typeface="Meiryo UI" pitchFamily="50" charset="-128"/>
                        </a:rPr>
                        <a:t>23.6</a:t>
                      </a:r>
                      <a:endParaRPr kumimoji="1" lang="ja-JP" altLang="en-US" sz="1100" dirty="0">
                        <a:latin typeface="Meiryo UI" pitchFamily="50" charset="-128"/>
                        <a:ea typeface="Meiryo UI" pitchFamily="50" charset="-128"/>
                        <a:cs typeface="Meiryo UI" pitchFamily="50" charset="-128"/>
                      </a:endParaRPr>
                    </a:p>
                  </a:txBody>
                  <a:tcPr/>
                </a:tc>
                <a:tc>
                  <a:txBody>
                    <a:bodyPr/>
                    <a:lstStyle/>
                    <a:p>
                      <a:pPr algn="r"/>
                      <a:r>
                        <a:rPr kumimoji="1" lang="en-US" altLang="ja-JP" sz="1100" dirty="0" smtClean="0">
                          <a:latin typeface="Meiryo UI" pitchFamily="50" charset="-128"/>
                          <a:ea typeface="Meiryo UI" pitchFamily="50" charset="-128"/>
                          <a:cs typeface="Meiryo UI" pitchFamily="50" charset="-128"/>
                        </a:rPr>
                        <a:t>870</a:t>
                      </a:r>
                      <a:endParaRPr kumimoji="1" lang="ja-JP" altLang="en-US" sz="11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tcPr>
                </a:tc>
                <a:tc>
                  <a:txBody>
                    <a:bodyPr/>
                    <a:lstStyle/>
                    <a:p>
                      <a:pPr algn="l"/>
                      <a:r>
                        <a:rPr kumimoji="1" lang="ja-JP" altLang="en-US" sz="1100" dirty="0" smtClean="0">
                          <a:latin typeface="Meiryo UI" pitchFamily="50" charset="-128"/>
                          <a:ea typeface="Meiryo UI" pitchFamily="50" charset="-128"/>
                          <a:cs typeface="Meiryo UI" pitchFamily="50" charset="-128"/>
                        </a:rPr>
                        <a:t>西区南幸      　</a:t>
                      </a:r>
                      <a:r>
                        <a:rPr kumimoji="1" lang="en-US" altLang="ja-JP" sz="1100" dirty="0" smtClean="0">
                          <a:latin typeface="Meiryo UI" pitchFamily="50" charset="-128"/>
                          <a:ea typeface="Meiryo UI" pitchFamily="50" charset="-128"/>
                          <a:cs typeface="Meiryo UI" pitchFamily="50" charset="-128"/>
                        </a:rPr>
                        <a:t>【34】</a:t>
                      </a:r>
                      <a:endParaRPr kumimoji="1" lang="ja-JP" altLang="en-US" sz="11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r>
              <a:tr h="190014">
                <a:tc>
                  <a:txBody>
                    <a:bodyPr/>
                    <a:lstStyle/>
                    <a:p>
                      <a:pPr algn="ctr"/>
                      <a:r>
                        <a:rPr kumimoji="1" lang="ja-JP" altLang="en-US" sz="1100" dirty="0" smtClean="0">
                          <a:latin typeface="Meiryo UI" pitchFamily="50" charset="-128"/>
                          <a:ea typeface="Meiryo UI" pitchFamily="50" charset="-128"/>
                          <a:cs typeface="Meiryo UI" pitchFamily="50" charset="-128"/>
                        </a:rPr>
                        <a:t>４</a:t>
                      </a:r>
                      <a:endParaRPr kumimoji="1" lang="ja-JP" altLang="en-US" sz="1100" dirty="0">
                        <a:latin typeface="Meiryo UI" pitchFamily="50" charset="-128"/>
                        <a:ea typeface="Meiryo UI" pitchFamily="50" charset="-128"/>
                        <a:cs typeface="Meiryo UI" pitchFamily="50" charset="-128"/>
                      </a:endParaRPr>
                    </a:p>
                  </a:txBody>
                  <a:tcPr/>
                </a:tc>
                <a:tc>
                  <a:txBody>
                    <a:bodyPr/>
                    <a:lstStyle/>
                    <a:p>
                      <a:r>
                        <a:rPr kumimoji="1" lang="ja-JP" altLang="en-US" sz="1100" dirty="0" smtClean="0">
                          <a:latin typeface="Meiryo UI" pitchFamily="50" charset="-128"/>
                          <a:ea typeface="Meiryo UI" pitchFamily="50" charset="-128"/>
                          <a:cs typeface="Meiryo UI" pitchFamily="50" charset="-128"/>
                        </a:rPr>
                        <a:t>京都府</a:t>
                      </a:r>
                      <a:endParaRPr kumimoji="1" lang="ja-JP" altLang="en-US" sz="1100" dirty="0">
                        <a:latin typeface="Meiryo UI" pitchFamily="50" charset="-128"/>
                        <a:ea typeface="Meiryo UI" pitchFamily="50" charset="-128"/>
                        <a:cs typeface="Meiryo UI" pitchFamily="50" charset="-128"/>
                      </a:endParaRPr>
                    </a:p>
                  </a:txBody>
                  <a:tcPr/>
                </a:tc>
                <a:tc>
                  <a:txBody>
                    <a:bodyPr/>
                    <a:lstStyle/>
                    <a:p>
                      <a:pPr algn="r"/>
                      <a:r>
                        <a:rPr kumimoji="1" lang="en-US" altLang="ja-JP" sz="1100" dirty="0" smtClean="0">
                          <a:latin typeface="Meiryo UI" pitchFamily="50" charset="-128"/>
                          <a:ea typeface="Meiryo UI" pitchFamily="50" charset="-128"/>
                          <a:cs typeface="Meiryo UI" pitchFamily="50" charset="-128"/>
                        </a:rPr>
                        <a:t>17.5</a:t>
                      </a:r>
                      <a:endParaRPr kumimoji="1" lang="ja-JP" altLang="en-US" sz="1100" dirty="0">
                        <a:latin typeface="Meiryo UI" pitchFamily="50" charset="-128"/>
                        <a:ea typeface="Meiryo UI" pitchFamily="50" charset="-128"/>
                        <a:cs typeface="Meiryo UI" pitchFamily="50" charset="-128"/>
                      </a:endParaRPr>
                    </a:p>
                  </a:txBody>
                  <a:tcPr/>
                </a:tc>
                <a:tc>
                  <a:txBody>
                    <a:bodyPr/>
                    <a:lstStyle/>
                    <a:p>
                      <a:pPr algn="r"/>
                      <a:r>
                        <a:rPr kumimoji="1" lang="en-US" altLang="ja-JP" sz="1100" dirty="0" smtClean="0">
                          <a:latin typeface="Meiryo UI" pitchFamily="50" charset="-128"/>
                          <a:ea typeface="Meiryo UI" pitchFamily="50" charset="-128"/>
                          <a:cs typeface="Meiryo UI" pitchFamily="50" charset="-128"/>
                        </a:rPr>
                        <a:t>354</a:t>
                      </a:r>
                      <a:endParaRPr kumimoji="1" lang="ja-JP" altLang="en-US" sz="11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tcPr>
                </a:tc>
                <a:tc>
                  <a:txBody>
                    <a:bodyPr/>
                    <a:lstStyle/>
                    <a:p>
                      <a:pPr algn="l"/>
                      <a:r>
                        <a:rPr kumimoji="1" lang="ja-JP" altLang="en-US" sz="1100" dirty="0" smtClean="0">
                          <a:latin typeface="Meiryo UI" pitchFamily="50" charset="-128"/>
                          <a:ea typeface="Meiryo UI" pitchFamily="50" charset="-128"/>
                          <a:cs typeface="Meiryo UI" pitchFamily="50" charset="-128"/>
                        </a:rPr>
                        <a:t>下京区四条通 </a:t>
                      </a:r>
                      <a:r>
                        <a:rPr kumimoji="1" lang="en-US" altLang="ja-JP" sz="1100" dirty="0" smtClean="0">
                          <a:latin typeface="Meiryo UI" pitchFamily="50" charset="-128"/>
                          <a:ea typeface="Meiryo UI" pitchFamily="50" charset="-128"/>
                          <a:cs typeface="Meiryo UI" pitchFamily="50" charset="-128"/>
                        </a:rPr>
                        <a:t>【106】</a:t>
                      </a:r>
                      <a:endParaRPr kumimoji="1" lang="ja-JP" altLang="en-US" sz="11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r>
              <a:tr h="190014">
                <a:tc>
                  <a:txBody>
                    <a:bodyPr/>
                    <a:lstStyle/>
                    <a:p>
                      <a:pPr algn="ctr"/>
                      <a:r>
                        <a:rPr kumimoji="1" lang="ja-JP" altLang="en-US" sz="1100" dirty="0" smtClean="0">
                          <a:latin typeface="Meiryo UI" pitchFamily="50" charset="-128"/>
                          <a:ea typeface="Meiryo UI" pitchFamily="50" charset="-128"/>
                          <a:cs typeface="Meiryo UI" pitchFamily="50" charset="-128"/>
                        </a:rPr>
                        <a:t>５</a:t>
                      </a:r>
                      <a:endParaRPr kumimoji="1" lang="ja-JP" altLang="en-US" sz="1100" dirty="0">
                        <a:latin typeface="Meiryo UI" pitchFamily="50" charset="-128"/>
                        <a:ea typeface="Meiryo UI" pitchFamily="50" charset="-128"/>
                        <a:cs typeface="Meiryo UI" pitchFamily="50" charset="-128"/>
                      </a:endParaRPr>
                    </a:p>
                  </a:txBody>
                  <a:tcPr/>
                </a:tc>
                <a:tc>
                  <a:txBody>
                    <a:bodyPr/>
                    <a:lstStyle/>
                    <a:p>
                      <a:r>
                        <a:rPr kumimoji="1" lang="ja-JP" altLang="en-US" sz="1100" dirty="0" smtClean="0">
                          <a:latin typeface="Meiryo UI" pitchFamily="50" charset="-128"/>
                          <a:ea typeface="Meiryo UI" pitchFamily="50" charset="-128"/>
                          <a:cs typeface="Meiryo UI" pitchFamily="50" charset="-128"/>
                        </a:rPr>
                        <a:t>愛知県</a:t>
                      </a:r>
                      <a:endParaRPr kumimoji="1" lang="ja-JP" altLang="en-US" sz="1100" dirty="0">
                        <a:latin typeface="Meiryo UI" pitchFamily="50" charset="-128"/>
                        <a:ea typeface="Meiryo UI" pitchFamily="50" charset="-128"/>
                        <a:cs typeface="Meiryo UI" pitchFamily="50" charset="-128"/>
                      </a:endParaRPr>
                    </a:p>
                  </a:txBody>
                  <a:tcPr/>
                </a:tc>
                <a:tc>
                  <a:txBody>
                    <a:bodyPr/>
                    <a:lstStyle/>
                    <a:p>
                      <a:pPr algn="r"/>
                      <a:r>
                        <a:rPr kumimoji="1" lang="en-US" altLang="ja-JP" sz="1100" dirty="0" smtClean="0">
                          <a:latin typeface="Meiryo UI" pitchFamily="50" charset="-128"/>
                          <a:ea typeface="Meiryo UI" pitchFamily="50" charset="-128"/>
                          <a:cs typeface="Meiryo UI" pitchFamily="50" charset="-128"/>
                        </a:rPr>
                        <a:t>15.5</a:t>
                      </a:r>
                      <a:endParaRPr kumimoji="1" lang="ja-JP" altLang="en-US" sz="1100" dirty="0">
                        <a:latin typeface="Meiryo UI" pitchFamily="50" charset="-128"/>
                        <a:ea typeface="Meiryo UI" pitchFamily="50" charset="-128"/>
                        <a:cs typeface="Meiryo UI" pitchFamily="50" charset="-128"/>
                      </a:endParaRPr>
                    </a:p>
                  </a:txBody>
                  <a:tcPr/>
                </a:tc>
                <a:tc>
                  <a:txBody>
                    <a:bodyPr/>
                    <a:lstStyle/>
                    <a:p>
                      <a:pPr algn="r"/>
                      <a:r>
                        <a:rPr kumimoji="1" lang="en-US" altLang="ja-JP" sz="1100" dirty="0" smtClean="0">
                          <a:latin typeface="Meiryo UI" pitchFamily="50" charset="-128"/>
                          <a:ea typeface="Meiryo UI" pitchFamily="50" charset="-128"/>
                          <a:cs typeface="Meiryo UI" pitchFamily="50" charset="-128"/>
                        </a:rPr>
                        <a:t>835</a:t>
                      </a:r>
                      <a:endParaRPr kumimoji="1" lang="ja-JP" altLang="en-US" sz="11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tcPr>
                </a:tc>
                <a:tc>
                  <a:txBody>
                    <a:bodyPr/>
                    <a:lstStyle/>
                    <a:p>
                      <a:pPr algn="l"/>
                      <a:r>
                        <a:rPr kumimoji="1" lang="ja-JP" altLang="en-US" sz="1100" dirty="0" smtClean="0">
                          <a:latin typeface="Meiryo UI" pitchFamily="50" charset="-128"/>
                          <a:ea typeface="Meiryo UI" pitchFamily="50" charset="-128"/>
                          <a:cs typeface="Meiryo UI" pitchFamily="50" charset="-128"/>
                        </a:rPr>
                        <a:t>中村区名駅　   </a:t>
                      </a:r>
                      <a:r>
                        <a:rPr kumimoji="1" lang="en-US" altLang="ja-JP" sz="1100" dirty="0" smtClean="0">
                          <a:latin typeface="Meiryo UI" pitchFamily="50" charset="-128"/>
                          <a:ea typeface="Meiryo UI" pitchFamily="50" charset="-128"/>
                          <a:cs typeface="Meiryo UI" pitchFamily="50" charset="-128"/>
                        </a:rPr>
                        <a:t>【37】</a:t>
                      </a:r>
                      <a:endParaRPr kumimoji="1" lang="ja-JP" altLang="en-US" sz="11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r>
              <a:tr h="190014">
                <a:tc>
                  <a:txBody>
                    <a:bodyPr/>
                    <a:lstStyle/>
                    <a:p>
                      <a:pPr algn="ctr"/>
                      <a:r>
                        <a:rPr kumimoji="1" lang="ja-JP" altLang="en-US" sz="1100" dirty="0" smtClean="0">
                          <a:latin typeface="Meiryo UI" pitchFamily="50" charset="-128"/>
                          <a:ea typeface="Meiryo UI" pitchFamily="50" charset="-128"/>
                          <a:cs typeface="Meiryo UI" pitchFamily="50" charset="-128"/>
                        </a:rPr>
                        <a:t>６</a:t>
                      </a:r>
                      <a:endParaRPr kumimoji="1" lang="ja-JP" altLang="en-US" sz="1100" dirty="0">
                        <a:latin typeface="Meiryo UI" pitchFamily="50" charset="-128"/>
                        <a:ea typeface="Meiryo UI" pitchFamily="50" charset="-128"/>
                        <a:cs typeface="Meiryo UI" pitchFamily="50" charset="-128"/>
                      </a:endParaRPr>
                    </a:p>
                  </a:txBody>
                  <a:tcPr/>
                </a:tc>
                <a:tc>
                  <a:txBody>
                    <a:bodyPr/>
                    <a:lstStyle/>
                    <a:p>
                      <a:r>
                        <a:rPr kumimoji="1" lang="ja-JP" altLang="en-US" sz="1100" dirty="0" smtClean="0">
                          <a:latin typeface="Meiryo UI" pitchFamily="50" charset="-128"/>
                          <a:ea typeface="Meiryo UI" pitchFamily="50" charset="-128"/>
                          <a:cs typeface="Meiryo UI" pitchFamily="50" charset="-128"/>
                        </a:rPr>
                        <a:t>埼玉県</a:t>
                      </a:r>
                      <a:endParaRPr kumimoji="1" lang="ja-JP" altLang="en-US" sz="1100" dirty="0">
                        <a:latin typeface="Meiryo UI" pitchFamily="50" charset="-128"/>
                        <a:ea typeface="Meiryo UI" pitchFamily="50" charset="-128"/>
                        <a:cs typeface="Meiryo UI" pitchFamily="50" charset="-128"/>
                      </a:endParaRPr>
                    </a:p>
                  </a:txBody>
                  <a:tcPr/>
                </a:tc>
                <a:tc>
                  <a:txBody>
                    <a:bodyPr/>
                    <a:lstStyle/>
                    <a:p>
                      <a:pPr algn="r"/>
                      <a:r>
                        <a:rPr kumimoji="1" lang="en-US" altLang="ja-JP" sz="1100" dirty="0" smtClean="0">
                          <a:latin typeface="Meiryo UI" pitchFamily="50" charset="-128"/>
                          <a:ea typeface="Meiryo UI" pitchFamily="50" charset="-128"/>
                          <a:cs typeface="Meiryo UI" pitchFamily="50" charset="-128"/>
                        </a:rPr>
                        <a:t>13.9</a:t>
                      </a:r>
                      <a:endParaRPr kumimoji="1" lang="ja-JP" altLang="en-US" sz="1100" dirty="0">
                        <a:latin typeface="Meiryo UI" pitchFamily="50" charset="-128"/>
                        <a:ea typeface="Meiryo UI" pitchFamily="50" charset="-128"/>
                        <a:cs typeface="Meiryo UI" pitchFamily="50" charset="-128"/>
                      </a:endParaRPr>
                    </a:p>
                  </a:txBody>
                  <a:tcPr/>
                </a:tc>
                <a:tc>
                  <a:txBody>
                    <a:bodyPr/>
                    <a:lstStyle/>
                    <a:p>
                      <a:pPr algn="r"/>
                      <a:r>
                        <a:rPr kumimoji="1" lang="en-US" altLang="ja-JP" sz="1100" dirty="0" smtClean="0">
                          <a:latin typeface="Meiryo UI" pitchFamily="50" charset="-128"/>
                          <a:ea typeface="Meiryo UI" pitchFamily="50" charset="-128"/>
                          <a:cs typeface="Meiryo UI" pitchFamily="50" charset="-128"/>
                        </a:rPr>
                        <a:t>233</a:t>
                      </a:r>
                      <a:endParaRPr kumimoji="1" lang="ja-JP" altLang="en-US" sz="11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tcPr>
                </a:tc>
                <a:tc>
                  <a:txBody>
                    <a:bodyPr/>
                    <a:lstStyle/>
                    <a:p>
                      <a:pPr algn="l"/>
                      <a:r>
                        <a:rPr kumimoji="1" lang="ja-JP" altLang="en-US" sz="1100" dirty="0" smtClean="0">
                          <a:latin typeface="Meiryo UI" pitchFamily="50" charset="-128"/>
                          <a:ea typeface="Meiryo UI" pitchFamily="50" charset="-128"/>
                          <a:cs typeface="Meiryo UI" pitchFamily="50" charset="-128"/>
                        </a:rPr>
                        <a:t>大宮区桜木町 </a:t>
                      </a:r>
                      <a:r>
                        <a:rPr kumimoji="1" lang="en-US" altLang="ja-JP" sz="1100" dirty="0" smtClean="0">
                          <a:latin typeface="Meiryo UI" pitchFamily="50" charset="-128"/>
                          <a:ea typeface="Meiryo UI" pitchFamily="50" charset="-128"/>
                          <a:cs typeface="Meiryo UI" pitchFamily="50" charset="-128"/>
                        </a:rPr>
                        <a:t>【144】</a:t>
                      </a:r>
                      <a:endParaRPr kumimoji="1" lang="ja-JP" altLang="en-US" sz="11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r>
              <a:tr h="190014">
                <a:tc>
                  <a:txBody>
                    <a:bodyPr/>
                    <a:lstStyle/>
                    <a:p>
                      <a:pPr algn="ctr"/>
                      <a:r>
                        <a:rPr kumimoji="1" lang="ja-JP" altLang="en-US" sz="1100" dirty="0" smtClean="0">
                          <a:latin typeface="Meiryo UI" pitchFamily="50" charset="-128"/>
                          <a:ea typeface="Meiryo UI" pitchFamily="50" charset="-128"/>
                          <a:cs typeface="Meiryo UI" pitchFamily="50" charset="-128"/>
                        </a:rPr>
                        <a:t>７</a:t>
                      </a:r>
                      <a:endParaRPr kumimoji="1" lang="ja-JP" altLang="en-US" sz="1100" dirty="0">
                        <a:latin typeface="Meiryo UI" pitchFamily="50" charset="-128"/>
                        <a:ea typeface="Meiryo UI" pitchFamily="50" charset="-128"/>
                        <a:cs typeface="Meiryo UI" pitchFamily="50" charset="-128"/>
                      </a:endParaRPr>
                    </a:p>
                  </a:txBody>
                  <a:tcPr/>
                </a:tc>
                <a:tc>
                  <a:txBody>
                    <a:bodyPr/>
                    <a:lstStyle/>
                    <a:p>
                      <a:r>
                        <a:rPr kumimoji="1" lang="ja-JP" altLang="en-US" sz="1100" dirty="0" smtClean="0">
                          <a:latin typeface="Meiryo UI" pitchFamily="50" charset="-128"/>
                          <a:ea typeface="Meiryo UI" pitchFamily="50" charset="-128"/>
                          <a:cs typeface="Meiryo UI" pitchFamily="50" charset="-128"/>
                        </a:rPr>
                        <a:t>兵庫県</a:t>
                      </a:r>
                      <a:endParaRPr kumimoji="1" lang="ja-JP" altLang="en-US" sz="1100" dirty="0">
                        <a:latin typeface="Meiryo UI" pitchFamily="50" charset="-128"/>
                        <a:ea typeface="Meiryo UI" pitchFamily="50" charset="-128"/>
                        <a:cs typeface="Meiryo UI" pitchFamily="50" charset="-128"/>
                      </a:endParaRPr>
                    </a:p>
                  </a:txBody>
                  <a:tcPr/>
                </a:tc>
                <a:tc>
                  <a:txBody>
                    <a:bodyPr/>
                    <a:lstStyle/>
                    <a:p>
                      <a:pPr algn="r"/>
                      <a:r>
                        <a:rPr kumimoji="1" lang="en-US" altLang="ja-JP" sz="1100" dirty="0" smtClean="0">
                          <a:latin typeface="Meiryo UI" pitchFamily="50" charset="-128"/>
                          <a:ea typeface="Meiryo UI" pitchFamily="50" charset="-128"/>
                          <a:cs typeface="Meiryo UI" pitchFamily="50" charset="-128"/>
                        </a:rPr>
                        <a:t>13.5</a:t>
                      </a:r>
                      <a:endParaRPr kumimoji="1" lang="ja-JP" altLang="en-US" sz="1100" dirty="0">
                        <a:latin typeface="Meiryo UI" pitchFamily="50" charset="-128"/>
                        <a:ea typeface="Meiryo UI" pitchFamily="50" charset="-128"/>
                        <a:cs typeface="Meiryo UI" pitchFamily="50" charset="-128"/>
                      </a:endParaRPr>
                    </a:p>
                  </a:txBody>
                  <a:tcPr/>
                </a:tc>
                <a:tc>
                  <a:txBody>
                    <a:bodyPr/>
                    <a:lstStyle/>
                    <a:p>
                      <a:pPr algn="r"/>
                      <a:r>
                        <a:rPr kumimoji="1" lang="en-US" altLang="ja-JP" sz="1100" dirty="0" smtClean="0">
                          <a:latin typeface="Meiryo UI" pitchFamily="50" charset="-128"/>
                          <a:ea typeface="Meiryo UI" pitchFamily="50" charset="-128"/>
                          <a:cs typeface="Meiryo UI" pitchFamily="50" charset="-128"/>
                        </a:rPr>
                        <a:t>310</a:t>
                      </a:r>
                      <a:endParaRPr kumimoji="1" lang="ja-JP" altLang="en-US" sz="11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tcPr>
                </a:tc>
                <a:tc>
                  <a:txBody>
                    <a:bodyPr/>
                    <a:lstStyle/>
                    <a:p>
                      <a:pPr algn="l"/>
                      <a:r>
                        <a:rPr kumimoji="1" lang="ja-JP" altLang="en-US" sz="1100" dirty="0" smtClean="0">
                          <a:latin typeface="Meiryo UI" pitchFamily="50" charset="-128"/>
                          <a:ea typeface="Meiryo UI" pitchFamily="50" charset="-128"/>
                          <a:cs typeface="Meiryo UI" pitchFamily="50" charset="-128"/>
                        </a:rPr>
                        <a:t>中央区三宮町 </a:t>
                      </a:r>
                      <a:r>
                        <a:rPr kumimoji="1" lang="en-US" altLang="ja-JP" sz="1100" dirty="0" smtClean="0">
                          <a:latin typeface="Meiryo UI" pitchFamily="50" charset="-128"/>
                          <a:ea typeface="Meiryo UI" pitchFamily="50" charset="-128"/>
                          <a:cs typeface="Meiryo UI" pitchFamily="50" charset="-128"/>
                        </a:rPr>
                        <a:t>【116】</a:t>
                      </a:r>
                      <a:endParaRPr kumimoji="1" lang="ja-JP" altLang="en-US" sz="11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r>
              <a:tr h="190014">
                <a:tc>
                  <a:txBody>
                    <a:bodyPr/>
                    <a:lstStyle/>
                    <a:p>
                      <a:pPr algn="ctr"/>
                      <a:r>
                        <a:rPr kumimoji="1" lang="ja-JP" altLang="en-US" sz="1100" dirty="0" smtClean="0">
                          <a:latin typeface="Meiryo UI" pitchFamily="50" charset="-128"/>
                          <a:ea typeface="Meiryo UI" pitchFamily="50" charset="-128"/>
                          <a:cs typeface="Meiryo UI" pitchFamily="50" charset="-128"/>
                        </a:rPr>
                        <a:t>８</a:t>
                      </a:r>
                      <a:endParaRPr kumimoji="1" lang="ja-JP" altLang="en-US" sz="1100" dirty="0">
                        <a:latin typeface="Meiryo UI" pitchFamily="50" charset="-128"/>
                        <a:ea typeface="Meiryo UI" pitchFamily="50" charset="-128"/>
                        <a:cs typeface="Meiryo UI" pitchFamily="50" charset="-128"/>
                      </a:endParaRPr>
                    </a:p>
                  </a:txBody>
                  <a:tcPr/>
                </a:tc>
                <a:tc>
                  <a:txBody>
                    <a:bodyPr/>
                    <a:lstStyle/>
                    <a:p>
                      <a:r>
                        <a:rPr kumimoji="1" lang="ja-JP" altLang="en-US" sz="1100" dirty="0" smtClean="0">
                          <a:latin typeface="Meiryo UI" pitchFamily="50" charset="-128"/>
                          <a:ea typeface="Meiryo UI" pitchFamily="50" charset="-128"/>
                          <a:cs typeface="Meiryo UI" pitchFamily="50" charset="-128"/>
                        </a:rPr>
                        <a:t>千葉県</a:t>
                      </a:r>
                      <a:endParaRPr kumimoji="1" lang="ja-JP" altLang="en-US" sz="1100" dirty="0">
                        <a:latin typeface="Meiryo UI" pitchFamily="50" charset="-128"/>
                        <a:ea typeface="Meiryo UI" pitchFamily="50" charset="-128"/>
                        <a:cs typeface="Meiryo UI" pitchFamily="50" charset="-128"/>
                      </a:endParaRPr>
                    </a:p>
                  </a:txBody>
                  <a:tcPr/>
                </a:tc>
                <a:tc>
                  <a:txBody>
                    <a:bodyPr/>
                    <a:lstStyle/>
                    <a:p>
                      <a:pPr algn="r"/>
                      <a:r>
                        <a:rPr kumimoji="1" lang="en-US" altLang="ja-JP" sz="1100" dirty="0" smtClean="0">
                          <a:latin typeface="Meiryo UI" pitchFamily="50" charset="-128"/>
                          <a:ea typeface="Meiryo UI" pitchFamily="50" charset="-128"/>
                          <a:cs typeface="Meiryo UI" pitchFamily="50" charset="-128"/>
                        </a:rPr>
                        <a:t>10.7</a:t>
                      </a:r>
                      <a:endParaRPr kumimoji="1" lang="ja-JP" altLang="en-US" sz="1100" dirty="0">
                        <a:latin typeface="Meiryo UI" pitchFamily="50" charset="-128"/>
                        <a:ea typeface="Meiryo UI" pitchFamily="50" charset="-128"/>
                        <a:cs typeface="Meiryo UI" pitchFamily="50" charset="-128"/>
                      </a:endParaRPr>
                    </a:p>
                  </a:txBody>
                  <a:tcPr/>
                </a:tc>
                <a:tc>
                  <a:txBody>
                    <a:bodyPr/>
                    <a:lstStyle/>
                    <a:p>
                      <a:pPr algn="r"/>
                      <a:r>
                        <a:rPr kumimoji="1" lang="en-US" altLang="ja-JP" sz="1100" dirty="0" smtClean="0">
                          <a:latin typeface="Meiryo UI" pitchFamily="50" charset="-128"/>
                          <a:ea typeface="Meiryo UI" pitchFamily="50" charset="-128"/>
                          <a:cs typeface="Meiryo UI" pitchFamily="50" charset="-128"/>
                        </a:rPr>
                        <a:t>150</a:t>
                      </a:r>
                      <a:endParaRPr kumimoji="1" lang="ja-JP" altLang="en-US" sz="11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tcPr>
                </a:tc>
                <a:tc>
                  <a:txBody>
                    <a:bodyPr/>
                    <a:lstStyle/>
                    <a:p>
                      <a:pPr algn="l"/>
                      <a:r>
                        <a:rPr kumimoji="1" lang="ja-JP" altLang="en-US" sz="1100" dirty="0" smtClean="0">
                          <a:latin typeface="Meiryo UI" pitchFamily="50" charset="-128"/>
                          <a:ea typeface="Meiryo UI" pitchFamily="50" charset="-128"/>
                          <a:cs typeface="Meiryo UI" pitchFamily="50" charset="-128"/>
                        </a:rPr>
                        <a:t>中央区富士見 </a:t>
                      </a:r>
                      <a:r>
                        <a:rPr kumimoji="1" lang="en-US" altLang="ja-JP" sz="1100" dirty="0" smtClean="0">
                          <a:latin typeface="Meiryo UI" pitchFamily="50" charset="-128"/>
                          <a:ea typeface="Meiryo UI" pitchFamily="50" charset="-128"/>
                          <a:cs typeface="Meiryo UI" pitchFamily="50" charset="-128"/>
                        </a:rPr>
                        <a:t>【276】</a:t>
                      </a:r>
                      <a:endParaRPr kumimoji="1" lang="ja-JP" altLang="en-US" sz="11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r>
              <a:tr h="190014">
                <a:tc>
                  <a:txBody>
                    <a:bodyPr/>
                    <a:lstStyle/>
                    <a:p>
                      <a:pPr algn="ctr"/>
                      <a:r>
                        <a:rPr kumimoji="1" lang="ja-JP" altLang="en-US" sz="1100" dirty="0" smtClean="0">
                          <a:latin typeface="Meiryo UI" pitchFamily="50" charset="-128"/>
                          <a:ea typeface="Meiryo UI" pitchFamily="50" charset="-128"/>
                          <a:cs typeface="Meiryo UI" pitchFamily="50" charset="-128"/>
                        </a:rPr>
                        <a:t>９</a:t>
                      </a:r>
                      <a:endParaRPr kumimoji="1" lang="ja-JP" altLang="en-US" sz="1100" dirty="0">
                        <a:latin typeface="Meiryo UI" pitchFamily="50" charset="-128"/>
                        <a:ea typeface="Meiryo UI" pitchFamily="50" charset="-128"/>
                        <a:cs typeface="Meiryo UI" pitchFamily="50" charset="-128"/>
                      </a:endParaRPr>
                    </a:p>
                  </a:txBody>
                  <a:tcPr/>
                </a:tc>
                <a:tc>
                  <a:txBody>
                    <a:bodyPr/>
                    <a:lstStyle/>
                    <a:p>
                      <a:r>
                        <a:rPr kumimoji="1" lang="ja-JP" altLang="en-US" sz="1100" dirty="0" smtClean="0">
                          <a:latin typeface="Meiryo UI" pitchFamily="50" charset="-128"/>
                          <a:ea typeface="Meiryo UI" pitchFamily="50" charset="-128"/>
                          <a:cs typeface="Meiryo UI" pitchFamily="50" charset="-128"/>
                        </a:rPr>
                        <a:t>広島県</a:t>
                      </a:r>
                      <a:endParaRPr kumimoji="1" lang="ja-JP" altLang="en-US" sz="1100" dirty="0">
                        <a:latin typeface="Meiryo UI" pitchFamily="50" charset="-128"/>
                        <a:ea typeface="Meiryo UI" pitchFamily="50" charset="-128"/>
                        <a:cs typeface="Meiryo UI" pitchFamily="50" charset="-128"/>
                      </a:endParaRPr>
                    </a:p>
                  </a:txBody>
                  <a:tcPr/>
                </a:tc>
                <a:tc>
                  <a:txBody>
                    <a:bodyPr/>
                    <a:lstStyle/>
                    <a:p>
                      <a:pPr algn="r"/>
                      <a:r>
                        <a:rPr kumimoji="1" lang="en-US" altLang="ja-JP" sz="1100" dirty="0" smtClean="0">
                          <a:latin typeface="Meiryo UI" pitchFamily="50" charset="-128"/>
                          <a:ea typeface="Meiryo UI" pitchFamily="50" charset="-128"/>
                          <a:cs typeface="Meiryo UI" pitchFamily="50" charset="-128"/>
                        </a:rPr>
                        <a:t>10.4</a:t>
                      </a:r>
                      <a:endParaRPr kumimoji="1" lang="ja-JP" altLang="en-US" sz="1100" dirty="0">
                        <a:latin typeface="Meiryo UI" pitchFamily="50" charset="-128"/>
                        <a:ea typeface="Meiryo UI" pitchFamily="50" charset="-128"/>
                        <a:cs typeface="Meiryo UI" pitchFamily="50" charset="-128"/>
                      </a:endParaRPr>
                    </a:p>
                  </a:txBody>
                  <a:tcPr/>
                </a:tc>
                <a:tc>
                  <a:txBody>
                    <a:bodyPr/>
                    <a:lstStyle/>
                    <a:p>
                      <a:pPr algn="r"/>
                      <a:r>
                        <a:rPr kumimoji="1" lang="en-US" altLang="ja-JP" sz="1100" dirty="0" smtClean="0">
                          <a:latin typeface="Meiryo UI" pitchFamily="50" charset="-128"/>
                          <a:ea typeface="Meiryo UI" pitchFamily="50" charset="-128"/>
                          <a:cs typeface="Meiryo UI" pitchFamily="50" charset="-128"/>
                        </a:rPr>
                        <a:t>210</a:t>
                      </a:r>
                      <a:endParaRPr kumimoji="1" lang="ja-JP" altLang="en-US" sz="11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tcPr>
                </a:tc>
                <a:tc>
                  <a:txBody>
                    <a:bodyPr/>
                    <a:lstStyle/>
                    <a:p>
                      <a:pPr algn="l"/>
                      <a:r>
                        <a:rPr kumimoji="1" lang="ja-JP" altLang="en-US" sz="1100" dirty="0" smtClean="0">
                          <a:latin typeface="Meiryo UI" pitchFamily="50" charset="-128"/>
                          <a:ea typeface="Meiryo UI" pitchFamily="50" charset="-128"/>
                          <a:cs typeface="Meiryo UI" pitchFamily="50" charset="-128"/>
                        </a:rPr>
                        <a:t>中区八丁堀　 </a:t>
                      </a:r>
                      <a:r>
                        <a:rPr kumimoji="1" lang="en-US" altLang="ja-JP" sz="1100" dirty="0" smtClean="0">
                          <a:latin typeface="Meiryo UI" pitchFamily="50" charset="-128"/>
                          <a:ea typeface="Meiryo UI" pitchFamily="50" charset="-128"/>
                          <a:cs typeface="Meiryo UI" pitchFamily="50" charset="-128"/>
                        </a:rPr>
                        <a:t>【171】</a:t>
                      </a:r>
                      <a:endParaRPr kumimoji="1" lang="ja-JP" altLang="en-US" sz="11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r>
              <a:tr h="190014">
                <a:tc>
                  <a:txBody>
                    <a:bodyPr/>
                    <a:lstStyle/>
                    <a:p>
                      <a:pPr algn="ctr"/>
                      <a:r>
                        <a:rPr kumimoji="1" lang="en-US" altLang="ja-JP" sz="1100" dirty="0" smtClean="0">
                          <a:latin typeface="Meiryo UI" pitchFamily="50" charset="-128"/>
                          <a:ea typeface="Meiryo UI" pitchFamily="50" charset="-128"/>
                          <a:cs typeface="Meiryo UI" pitchFamily="50" charset="-128"/>
                        </a:rPr>
                        <a:t>10</a:t>
                      </a:r>
                      <a:endParaRPr kumimoji="1" lang="ja-JP" altLang="en-US" sz="1100" dirty="0">
                        <a:latin typeface="Meiryo UI" pitchFamily="50" charset="-128"/>
                        <a:ea typeface="Meiryo UI" pitchFamily="50" charset="-128"/>
                        <a:cs typeface="Meiryo UI" pitchFamily="50" charset="-128"/>
                      </a:endParaRPr>
                    </a:p>
                  </a:txBody>
                  <a:tcPr/>
                </a:tc>
                <a:tc>
                  <a:txBody>
                    <a:bodyPr/>
                    <a:lstStyle/>
                    <a:p>
                      <a:r>
                        <a:rPr kumimoji="1" lang="ja-JP" altLang="en-US" sz="1100" dirty="0" smtClean="0">
                          <a:latin typeface="Meiryo UI" pitchFamily="50" charset="-128"/>
                          <a:ea typeface="Meiryo UI" pitchFamily="50" charset="-128"/>
                          <a:cs typeface="Meiryo UI" pitchFamily="50" charset="-128"/>
                        </a:rPr>
                        <a:t>福岡県</a:t>
                      </a:r>
                      <a:endParaRPr kumimoji="1" lang="ja-JP" altLang="en-US" sz="1100" dirty="0">
                        <a:latin typeface="Meiryo UI" pitchFamily="50" charset="-128"/>
                        <a:ea typeface="Meiryo UI" pitchFamily="50" charset="-128"/>
                        <a:cs typeface="Meiryo UI" pitchFamily="50" charset="-128"/>
                      </a:endParaRPr>
                    </a:p>
                  </a:txBody>
                  <a:tcPr/>
                </a:tc>
                <a:tc>
                  <a:txBody>
                    <a:bodyPr/>
                    <a:lstStyle/>
                    <a:p>
                      <a:pPr algn="r"/>
                      <a:r>
                        <a:rPr kumimoji="1" lang="en-US" altLang="ja-JP" sz="1100" dirty="0" smtClean="0">
                          <a:latin typeface="Meiryo UI" pitchFamily="50" charset="-128"/>
                          <a:ea typeface="Meiryo UI" pitchFamily="50" charset="-128"/>
                          <a:cs typeface="Meiryo UI" pitchFamily="50" charset="-128"/>
                        </a:rPr>
                        <a:t>9.9</a:t>
                      </a:r>
                      <a:endParaRPr kumimoji="1" lang="ja-JP" altLang="en-US" sz="1100" dirty="0">
                        <a:latin typeface="Meiryo UI" pitchFamily="50" charset="-128"/>
                        <a:ea typeface="Meiryo UI" pitchFamily="50" charset="-128"/>
                        <a:cs typeface="Meiryo UI" pitchFamily="50" charset="-128"/>
                      </a:endParaRPr>
                    </a:p>
                  </a:txBody>
                  <a:tcPr/>
                </a:tc>
                <a:tc>
                  <a:txBody>
                    <a:bodyPr/>
                    <a:lstStyle/>
                    <a:p>
                      <a:pPr algn="r"/>
                      <a:r>
                        <a:rPr kumimoji="1" lang="en-US" altLang="ja-JP" sz="1100" dirty="0" smtClean="0">
                          <a:latin typeface="Meiryo UI" pitchFamily="50" charset="-128"/>
                          <a:ea typeface="Meiryo UI" pitchFamily="50" charset="-128"/>
                          <a:cs typeface="Meiryo UI" pitchFamily="50" charset="-128"/>
                        </a:rPr>
                        <a:t>623</a:t>
                      </a:r>
                      <a:endParaRPr kumimoji="1" lang="ja-JP" altLang="en-US" sz="1100" dirty="0">
                        <a:latin typeface="Meiryo UI" pitchFamily="50" charset="-128"/>
                        <a:ea typeface="Meiryo UI" pitchFamily="50" charset="-128"/>
                        <a:cs typeface="Meiryo UI" pitchFamily="50" charset="-128"/>
                      </a:endParaRPr>
                    </a:p>
                  </a:txBody>
                  <a:tcPr>
                    <a:lnR w="12700" cap="flat" cmpd="sng" algn="ctr">
                      <a:solidFill>
                        <a:schemeClr val="tx1"/>
                      </a:solidFill>
                      <a:prstDash val="dash"/>
                      <a:round/>
                      <a:headEnd type="none" w="med" len="med"/>
                      <a:tailEnd type="none" w="med" len="med"/>
                    </a:lnR>
                  </a:tcPr>
                </a:tc>
                <a:tc>
                  <a:txBody>
                    <a:bodyPr/>
                    <a:lstStyle/>
                    <a:p>
                      <a:pPr algn="l"/>
                      <a:r>
                        <a:rPr kumimoji="1" lang="ja-JP" altLang="en-US" sz="1100" dirty="0" smtClean="0">
                          <a:latin typeface="Meiryo UI" pitchFamily="50" charset="-128"/>
                          <a:ea typeface="Meiryo UI" pitchFamily="50" charset="-128"/>
                          <a:cs typeface="Meiryo UI" pitchFamily="50" charset="-128"/>
                        </a:rPr>
                        <a:t>中央区天神     </a:t>
                      </a:r>
                      <a:r>
                        <a:rPr kumimoji="1" lang="en-US" altLang="ja-JP" sz="1100" dirty="0" smtClean="0">
                          <a:latin typeface="Meiryo UI" pitchFamily="50" charset="-128"/>
                          <a:ea typeface="Meiryo UI" pitchFamily="50" charset="-128"/>
                          <a:cs typeface="Meiryo UI" pitchFamily="50" charset="-128"/>
                        </a:rPr>
                        <a:t>【57】</a:t>
                      </a:r>
                      <a:endParaRPr kumimoji="1" lang="ja-JP" altLang="en-US" sz="1100" dirty="0">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r>
            </a:tbl>
          </a:graphicData>
        </a:graphic>
      </p:graphicFrame>
      <p:sp>
        <p:nvSpPr>
          <p:cNvPr id="3" name="テキスト ボックス 2"/>
          <p:cNvSpPr txBox="1"/>
          <p:nvPr/>
        </p:nvSpPr>
        <p:spPr>
          <a:xfrm>
            <a:off x="3625781" y="830733"/>
            <a:ext cx="1018227" cy="246221"/>
          </a:xfrm>
          <a:prstGeom prst="rect">
            <a:avLst/>
          </a:prstGeom>
          <a:noFill/>
        </p:spPr>
        <p:txBody>
          <a:bodyPr wrap="none" rtlCol="0">
            <a:spAutoFit/>
          </a:bodyPr>
          <a:lstStyle/>
          <a:p>
            <a:r>
              <a:rPr kumimoji="1" lang="ja-JP" altLang="en-US" sz="1000" dirty="0" smtClean="0"/>
              <a:t>単位：万円／㎡</a:t>
            </a:r>
            <a:endParaRPr kumimoji="1" lang="ja-JP" altLang="en-US" sz="1000" dirty="0"/>
          </a:p>
        </p:txBody>
      </p:sp>
      <p:sp>
        <p:nvSpPr>
          <p:cNvPr id="9" name="円/楕円 8"/>
          <p:cNvSpPr>
            <a:spLocks noChangeAspect="1"/>
          </p:cNvSpPr>
          <p:nvPr/>
        </p:nvSpPr>
        <p:spPr>
          <a:xfrm>
            <a:off x="6287573" y="2454488"/>
            <a:ext cx="1260000" cy="1260000"/>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a:spLocks noChangeAspect="1"/>
          </p:cNvSpPr>
          <p:nvPr/>
        </p:nvSpPr>
        <p:spPr>
          <a:xfrm>
            <a:off x="5601072" y="1773240"/>
            <a:ext cx="2664000" cy="2664000"/>
          </a:xfrm>
          <a:prstGeom prst="ellipse">
            <a:avLst/>
          </a:prstGeom>
          <a:no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5941388" y="816967"/>
            <a:ext cx="1980029" cy="307777"/>
          </a:xfrm>
          <a:prstGeom prst="rect">
            <a:avLst/>
          </a:prstGeom>
          <a:noFill/>
        </p:spPr>
        <p:txBody>
          <a:bodyPr wrap="none" rtlCol="0">
            <a:spAutoFit/>
          </a:bodyPr>
          <a:lstStyle/>
          <a:p>
            <a:r>
              <a:rPr kumimoji="1" lang="ja-JP" altLang="en-US" sz="1400" b="1" dirty="0" smtClean="0">
                <a:latin typeface="Meiryo UI" pitchFamily="50" charset="-128"/>
                <a:ea typeface="Meiryo UI" pitchFamily="50" charset="-128"/>
                <a:cs typeface="Meiryo UI" pitchFamily="50" charset="-128"/>
              </a:rPr>
              <a:t>消費者物価地域差指数</a:t>
            </a:r>
            <a:endParaRPr kumimoji="1" lang="ja-JP" altLang="en-US" sz="1400" b="1" dirty="0">
              <a:latin typeface="Meiryo UI" pitchFamily="50" charset="-128"/>
              <a:ea typeface="Meiryo UI" pitchFamily="50" charset="-128"/>
              <a:cs typeface="Meiryo UI" pitchFamily="50" charset="-128"/>
            </a:endParaRPr>
          </a:p>
        </p:txBody>
      </p:sp>
      <p:sp>
        <p:nvSpPr>
          <p:cNvPr id="12" name="テキスト ボックス 11"/>
          <p:cNvSpPr txBox="1"/>
          <p:nvPr/>
        </p:nvSpPr>
        <p:spPr>
          <a:xfrm>
            <a:off x="529437" y="749896"/>
            <a:ext cx="3070071" cy="307777"/>
          </a:xfrm>
          <a:prstGeom prst="rect">
            <a:avLst/>
          </a:prstGeom>
          <a:noFill/>
        </p:spPr>
        <p:txBody>
          <a:bodyPr wrap="none" rtlCol="0">
            <a:spAutoFit/>
          </a:bodyPr>
          <a:lstStyle/>
          <a:p>
            <a:r>
              <a:rPr kumimoji="1" lang="ja-JP" altLang="en-US" sz="1400" b="1" dirty="0" smtClean="0">
                <a:latin typeface="Meiryo UI" pitchFamily="50" charset="-128"/>
                <a:ea typeface="Meiryo UI" pitchFamily="50" charset="-128"/>
                <a:cs typeface="Meiryo UI" pitchFamily="50" charset="-128"/>
              </a:rPr>
              <a:t>地価公示（平成</a:t>
            </a:r>
            <a:r>
              <a:rPr kumimoji="1" lang="en-US" altLang="ja-JP" sz="1400" b="1" dirty="0" smtClean="0">
                <a:latin typeface="Meiryo UI" pitchFamily="50" charset="-128"/>
                <a:ea typeface="Meiryo UI" pitchFamily="50" charset="-128"/>
                <a:cs typeface="Meiryo UI" pitchFamily="50" charset="-128"/>
              </a:rPr>
              <a:t>27</a:t>
            </a:r>
            <a:r>
              <a:rPr kumimoji="1" lang="ja-JP" altLang="en-US" sz="1400" b="1" dirty="0" smtClean="0">
                <a:latin typeface="Meiryo UI" pitchFamily="50" charset="-128"/>
                <a:ea typeface="Meiryo UI" pitchFamily="50" charset="-128"/>
                <a:cs typeface="Meiryo UI" pitchFamily="50" charset="-128"/>
              </a:rPr>
              <a:t>年</a:t>
            </a:r>
            <a:r>
              <a:rPr kumimoji="1" lang="en-US" altLang="ja-JP" sz="1400" b="1" dirty="0" smtClean="0">
                <a:latin typeface="Meiryo UI" pitchFamily="50" charset="-128"/>
                <a:ea typeface="Meiryo UI" pitchFamily="50" charset="-128"/>
                <a:cs typeface="Meiryo UI" pitchFamily="50" charset="-128"/>
              </a:rPr>
              <a:t>1</a:t>
            </a:r>
            <a:r>
              <a:rPr kumimoji="1" lang="ja-JP" altLang="en-US" sz="1400" b="1" dirty="0" smtClean="0">
                <a:latin typeface="Meiryo UI" pitchFamily="50" charset="-128"/>
                <a:ea typeface="Meiryo UI" pitchFamily="50" charset="-128"/>
                <a:cs typeface="Meiryo UI" pitchFamily="50" charset="-128"/>
              </a:rPr>
              <a:t>月）ランキング</a:t>
            </a:r>
            <a:endParaRPr kumimoji="1" lang="ja-JP" altLang="en-US" sz="1400" b="1" dirty="0">
              <a:latin typeface="Meiryo UI" pitchFamily="50" charset="-128"/>
              <a:ea typeface="Meiryo UI" pitchFamily="50" charset="-128"/>
              <a:cs typeface="Meiryo UI" pitchFamily="50" charset="-128"/>
            </a:endParaRPr>
          </a:p>
        </p:txBody>
      </p:sp>
      <p:sp>
        <p:nvSpPr>
          <p:cNvPr id="13" name="テキスト ボックス 12"/>
          <p:cNvSpPr txBox="1"/>
          <p:nvPr/>
        </p:nvSpPr>
        <p:spPr>
          <a:xfrm>
            <a:off x="1475656" y="4034711"/>
            <a:ext cx="2319866" cy="276999"/>
          </a:xfrm>
          <a:prstGeom prst="rect">
            <a:avLst/>
          </a:prstGeom>
          <a:noFill/>
        </p:spPr>
        <p:txBody>
          <a:bodyPr wrap="none" rtlCol="0">
            <a:spAutoFit/>
          </a:bodyPr>
          <a:lstStyle/>
          <a:p>
            <a:r>
              <a:rPr lang="ja-JP" altLang="en-US" sz="1200" b="1" dirty="0" smtClean="0">
                <a:latin typeface="Meiryo UI" pitchFamily="50" charset="-128"/>
                <a:ea typeface="Meiryo UI" pitchFamily="50" charset="-128"/>
                <a:cs typeface="Meiryo UI" pitchFamily="50" charset="-128"/>
              </a:rPr>
              <a:t>都心部の</a:t>
            </a:r>
            <a:r>
              <a:rPr kumimoji="1" lang="ja-JP" altLang="en-US" sz="1200" b="1" dirty="0" smtClean="0">
                <a:latin typeface="Meiryo UI" pitchFamily="50" charset="-128"/>
                <a:ea typeface="Meiryo UI" pitchFamily="50" charset="-128"/>
                <a:cs typeface="Meiryo UI" pitchFamily="50" charset="-128"/>
              </a:rPr>
              <a:t>住宅地平均のランキング</a:t>
            </a:r>
            <a:endParaRPr kumimoji="1" lang="ja-JP" altLang="en-US" sz="1200" b="1" dirty="0">
              <a:latin typeface="Meiryo UI" pitchFamily="50" charset="-128"/>
              <a:ea typeface="Meiryo UI" pitchFamily="50" charset="-128"/>
              <a:cs typeface="Meiryo UI" pitchFamily="50" charset="-128"/>
            </a:endParaRPr>
          </a:p>
        </p:txBody>
      </p:sp>
      <p:sp>
        <p:nvSpPr>
          <p:cNvPr id="6" name="正方形/長方形 5"/>
          <p:cNvSpPr/>
          <p:nvPr/>
        </p:nvSpPr>
        <p:spPr>
          <a:xfrm>
            <a:off x="5148064" y="5282005"/>
            <a:ext cx="3816424" cy="938719"/>
          </a:xfrm>
          <a:prstGeom prst="rect">
            <a:avLst/>
          </a:prstGeom>
        </p:spPr>
        <p:txBody>
          <a:bodyPr wrap="square">
            <a:spAutoFit/>
          </a:bodyPr>
          <a:lstStyle/>
          <a:p>
            <a:r>
              <a:rPr lang="ja-JP" altLang="en-US" sz="1100" dirty="0" smtClean="0"/>
              <a:t>＜消費者</a:t>
            </a:r>
            <a:r>
              <a:rPr lang="ja-JP" altLang="en-US" sz="1100" dirty="0"/>
              <a:t>物価地域差</a:t>
            </a:r>
            <a:r>
              <a:rPr lang="ja-JP" altLang="en-US" sz="1100" dirty="0" smtClean="0"/>
              <a:t>指数＞</a:t>
            </a:r>
            <a:endParaRPr lang="en-US" altLang="ja-JP" sz="1100" dirty="0" smtClean="0"/>
          </a:p>
          <a:p>
            <a:r>
              <a:rPr lang="en-US" altLang="ja-JP" sz="1100" dirty="0" smtClean="0"/>
              <a:t> </a:t>
            </a:r>
            <a:r>
              <a:rPr lang="ja-JP" altLang="en-US" sz="1100" dirty="0"/>
              <a:t>都道府県庁所在市（東京都は東京都区部）及び政令指定都市（川崎市、浜松市、堺市及び北九州市）の</a:t>
            </a:r>
            <a:r>
              <a:rPr lang="en-US" altLang="ja-JP" sz="1100" dirty="0"/>
              <a:t>51</a:t>
            </a:r>
            <a:r>
              <a:rPr lang="ja-JP" altLang="en-US" sz="1100" dirty="0"/>
              <a:t>市平均を基準（＝</a:t>
            </a:r>
            <a:r>
              <a:rPr lang="en-US" altLang="ja-JP" sz="1100" dirty="0"/>
              <a:t>100</a:t>
            </a:r>
            <a:r>
              <a:rPr lang="ja-JP" altLang="en-US" sz="1100" dirty="0"/>
              <a:t>）とした指数。</a:t>
            </a:r>
          </a:p>
          <a:p>
            <a:r>
              <a:rPr lang="ja-JP" altLang="en-US" sz="1100" dirty="0"/>
              <a:t>指数は、総合指数（持家の帰属家賃を除く）を</a:t>
            </a:r>
            <a:r>
              <a:rPr lang="ja-JP" altLang="en-US" sz="1100" dirty="0" smtClean="0"/>
              <a:t>掲載</a:t>
            </a:r>
            <a:endParaRPr lang="ja-JP" altLang="en-US" sz="1100" dirty="0"/>
          </a:p>
        </p:txBody>
      </p:sp>
      <p:sp>
        <p:nvSpPr>
          <p:cNvPr id="14" name="テキスト ボックス 13"/>
          <p:cNvSpPr txBox="1"/>
          <p:nvPr/>
        </p:nvSpPr>
        <p:spPr>
          <a:xfrm>
            <a:off x="2915816" y="4281513"/>
            <a:ext cx="934871" cy="230832"/>
          </a:xfrm>
          <a:prstGeom prst="rect">
            <a:avLst/>
          </a:prstGeom>
          <a:noFill/>
        </p:spPr>
        <p:txBody>
          <a:bodyPr wrap="none" rtlCol="0">
            <a:spAutoFit/>
          </a:bodyPr>
          <a:lstStyle/>
          <a:p>
            <a:r>
              <a:rPr kumimoji="1" lang="ja-JP" altLang="en-US" sz="900" dirty="0" smtClean="0"/>
              <a:t>単位：万円／㎡</a:t>
            </a:r>
            <a:endParaRPr kumimoji="1" lang="ja-JP" altLang="en-US" sz="900" dirty="0"/>
          </a:p>
        </p:txBody>
      </p:sp>
      <p:sp>
        <p:nvSpPr>
          <p:cNvPr id="15" name="スライド番号プレースホルダー 2"/>
          <p:cNvSpPr txBox="1">
            <a:spLocks/>
          </p:cNvSpPr>
          <p:nvPr/>
        </p:nvSpPr>
        <p:spPr bwMode="auto">
          <a:xfrm>
            <a:off x="8777288" y="6633724"/>
            <a:ext cx="360362" cy="252412"/>
          </a:xfrm>
          <a:prstGeom prst="rect">
            <a:avLst/>
          </a:prstGeom>
          <a:ln>
            <a:miter lim="800000"/>
            <a:headEnd/>
            <a:tailEnd/>
          </a:ln>
        </p:spPr>
        <p:txBody>
          <a:bodyPr vert="horz" wrap="square" lIns="91440" tIns="45720" rIns="91440" bIns="45720" numCol="1" rtlCol="0" anchor="ctr" anchorCtr="0" compatLnSpc="1">
            <a:prstTxWarp prst="textNoShape">
              <a:avLst/>
            </a:prstTxWarp>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defRPr/>
            </a:pPr>
            <a:fld id="{89D431EB-B517-420B-942D-5A5711DC131B}" type="slidenum">
              <a:rPr lang="ja-JP" altLang="en-US" smtClean="0">
                <a:solidFill>
                  <a:srgbClr val="898989"/>
                </a:solidFill>
              </a:rPr>
              <a:pPr fontAlgn="base">
                <a:spcBef>
                  <a:spcPct val="0"/>
                </a:spcBef>
                <a:spcAft>
                  <a:spcPct val="0"/>
                </a:spcAft>
                <a:defRPr/>
              </a:pPr>
              <a:t>60</a:t>
            </a:fld>
            <a:endParaRPr lang="en-US" altLang="ja-JP">
              <a:solidFill>
                <a:srgbClr val="898989"/>
              </a:solidFill>
            </a:endParaRPr>
          </a:p>
        </p:txBody>
      </p:sp>
      <p:sp>
        <p:nvSpPr>
          <p:cNvPr id="16" name="正方形/長方形 15"/>
          <p:cNvSpPr/>
          <p:nvPr/>
        </p:nvSpPr>
        <p:spPr>
          <a:xfrm>
            <a:off x="611560" y="6438528"/>
            <a:ext cx="2191626" cy="230832"/>
          </a:xfrm>
          <a:prstGeom prst="rect">
            <a:avLst/>
          </a:prstGeom>
        </p:spPr>
        <p:txBody>
          <a:bodyPr wrap="none">
            <a:spAutoFit/>
          </a:bodyPr>
          <a:lstStyle/>
          <a:p>
            <a:r>
              <a:rPr lang="ja-JP" altLang="en-US" sz="900" dirty="0" smtClean="0"/>
              <a:t>出典：地価公示　都道府県地価調査 </a:t>
            </a:r>
            <a:r>
              <a:rPr lang="en-US" altLang="ja-JP" sz="900" dirty="0" smtClean="0"/>
              <a:t>2015</a:t>
            </a:r>
            <a:endParaRPr lang="ja-JP" altLang="en-US" sz="900" dirty="0"/>
          </a:p>
        </p:txBody>
      </p:sp>
      <p:sp>
        <p:nvSpPr>
          <p:cNvPr id="5" name="テキスト ボックス 4"/>
          <p:cNvSpPr txBox="1"/>
          <p:nvPr/>
        </p:nvSpPr>
        <p:spPr>
          <a:xfrm>
            <a:off x="8518585" y="2416867"/>
            <a:ext cx="325730" cy="261610"/>
          </a:xfrm>
          <a:prstGeom prst="rect">
            <a:avLst/>
          </a:prstGeom>
          <a:noFill/>
        </p:spPr>
        <p:txBody>
          <a:bodyPr wrap="none" rtlCol="0">
            <a:spAutoFit/>
          </a:bodyPr>
          <a:lstStyle/>
          <a:p>
            <a:r>
              <a:rPr kumimoji="1" lang="ja-JP" altLang="en-US" sz="1050" dirty="0" smtClean="0">
                <a:latin typeface="Meiryo UI" pitchFamily="50" charset="-128"/>
                <a:ea typeface="Meiryo UI" pitchFamily="50" charset="-128"/>
                <a:cs typeface="Meiryo UI" pitchFamily="50" charset="-128"/>
              </a:rPr>
              <a:t>市</a:t>
            </a:r>
            <a:endParaRPr kumimoji="1" lang="ja-JP" altLang="en-US" sz="105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6312011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259632" y="2276872"/>
            <a:ext cx="6774610" cy="1815882"/>
          </a:xfrm>
          <a:prstGeom prst="rect">
            <a:avLst/>
          </a:prstGeom>
          <a:noFill/>
        </p:spPr>
        <p:txBody>
          <a:bodyPr wrap="none" rtlCol="0">
            <a:spAutoFit/>
          </a:bodyPr>
          <a:lstStyle/>
          <a:p>
            <a:pPr algn="ctr"/>
            <a:r>
              <a:rPr lang="ja-JP" altLang="en-US" sz="2800" dirty="0" smtClean="0">
                <a:latin typeface="Meiryo UI" pitchFamily="50" charset="-128"/>
                <a:ea typeface="Meiryo UI" pitchFamily="50" charset="-128"/>
                <a:cs typeface="Meiryo UI" pitchFamily="50" charset="-128"/>
              </a:rPr>
              <a:t>＜参考＞</a:t>
            </a:r>
            <a:endParaRPr lang="en-US" altLang="ja-JP" sz="2800" dirty="0" smtClean="0">
              <a:latin typeface="Meiryo UI" pitchFamily="50" charset="-128"/>
              <a:ea typeface="Meiryo UI" pitchFamily="50" charset="-128"/>
              <a:cs typeface="Meiryo UI" pitchFamily="50" charset="-128"/>
            </a:endParaRPr>
          </a:p>
          <a:p>
            <a:pPr algn="ctr"/>
            <a:endParaRPr lang="en-US" altLang="ja-JP" sz="2800" dirty="0" smtClean="0">
              <a:latin typeface="Meiryo UI" pitchFamily="50" charset="-128"/>
              <a:ea typeface="Meiryo UI" pitchFamily="50" charset="-128"/>
              <a:cs typeface="Meiryo UI" pitchFamily="50" charset="-128"/>
            </a:endParaRPr>
          </a:p>
          <a:p>
            <a:pPr algn="ctr"/>
            <a:r>
              <a:rPr lang="ja-JP" altLang="en-US" sz="2800" dirty="0">
                <a:latin typeface="Meiryo UI" pitchFamily="50" charset="-128"/>
                <a:ea typeface="Meiryo UI" pitchFamily="50" charset="-128"/>
                <a:cs typeface="Meiryo UI" pitchFamily="50" charset="-128"/>
              </a:rPr>
              <a:t>　大阪府・市事業の「経営形態の見直し</a:t>
            </a:r>
            <a:r>
              <a:rPr lang="ja-JP" altLang="en-US" sz="2800" dirty="0" smtClean="0">
                <a:latin typeface="Meiryo UI" pitchFamily="50" charset="-128"/>
                <a:ea typeface="Meiryo UI" pitchFamily="50" charset="-128"/>
                <a:cs typeface="Meiryo UI" pitchFamily="50" charset="-128"/>
              </a:rPr>
              <a:t>」及び</a:t>
            </a:r>
            <a:endParaRPr lang="en-US" altLang="ja-JP" sz="2800" dirty="0" smtClean="0">
              <a:latin typeface="Meiryo UI" pitchFamily="50" charset="-128"/>
              <a:ea typeface="Meiryo UI" pitchFamily="50" charset="-128"/>
              <a:cs typeface="Meiryo UI" pitchFamily="50" charset="-128"/>
            </a:endParaRPr>
          </a:p>
          <a:p>
            <a:pPr algn="ctr"/>
            <a:r>
              <a:rPr lang="ja-JP" altLang="en-US" sz="2800" dirty="0" smtClean="0">
                <a:latin typeface="Meiryo UI" pitchFamily="50" charset="-128"/>
                <a:ea typeface="Meiryo UI" pitchFamily="50" charset="-128"/>
                <a:cs typeface="Meiryo UI" pitchFamily="50" charset="-128"/>
              </a:rPr>
              <a:t>「</a:t>
            </a:r>
            <a:r>
              <a:rPr lang="ja-JP" altLang="en-US" sz="2800" dirty="0">
                <a:latin typeface="Meiryo UI" pitchFamily="50" charset="-128"/>
                <a:ea typeface="Meiryo UI" pitchFamily="50" charset="-128"/>
                <a:cs typeface="Meiryo UI" pitchFamily="50" charset="-128"/>
              </a:rPr>
              <a:t>類似・重複している行政サービスの見直し」</a:t>
            </a:r>
          </a:p>
        </p:txBody>
      </p:sp>
      <p:sp>
        <p:nvSpPr>
          <p:cNvPr id="3" name="スライド番号プレースホルダー 2"/>
          <p:cNvSpPr txBox="1">
            <a:spLocks/>
          </p:cNvSpPr>
          <p:nvPr/>
        </p:nvSpPr>
        <p:spPr bwMode="auto">
          <a:xfrm>
            <a:off x="8777288" y="6633724"/>
            <a:ext cx="360362" cy="252412"/>
          </a:xfrm>
          <a:prstGeom prst="rect">
            <a:avLst/>
          </a:prstGeom>
          <a:ln>
            <a:miter lim="800000"/>
            <a:headEnd/>
            <a:tailEnd/>
          </a:ln>
        </p:spPr>
        <p:txBody>
          <a:bodyPr vert="horz" wrap="square" lIns="91440" tIns="45720" rIns="91440" bIns="45720" numCol="1" rtlCol="0" anchor="ctr" anchorCtr="0" compatLnSpc="1">
            <a:prstTxWarp prst="textNoShape">
              <a:avLst/>
            </a:prstTxWarp>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defRPr/>
            </a:pPr>
            <a:fld id="{89D431EB-B517-420B-942D-5A5711DC131B}" type="slidenum">
              <a:rPr lang="ja-JP" altLang="en-US" smtClean="0">
                <a:solidFill>
                  <a:srgbClr val="898989"/>
                </a:solidFill>
              </a:rPr>
              <a:pPr fontAlgn="base">
                <a:spcBef>
                  <a:spcPct val="0"/>
                </a:spcBef>
                <a:spcAft>
                  <a:spcPct val="0"/>
                </a:spcAft>
                <a:defRPr/>
              </a:pPr>
              <a:t>61</a:t>
            </a:fld>
            <a:endParaRPr lang="en-US" altLang="ja-JP">
              <a:solidFill>
                <a:srgbClr val="898989"/>
              </a:solidFill>
            </a:endParaRPr>
          </a:p>
        </p:txBody>
      </p:sp>
    </p:spTree>
    <p:extLst>
      <p:ext uri="{BB962C8B-B14F-4D97-AF65-F5344CB8AC3E}">
        <p14:creationId xmlns:p14="http://schemas.microsoft.com/office/powerpoint/2010/main" val="25627187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フローチャート : 代替処理 12"/>
          <p:cNvSpPr/>
          <p:nvPr/>
        </p:nvSpPr>
        <p:spPr>
          <a:xfrm>
            <a:off x="406829" y="5233988"/>
            <a:ext cx="8327780" cy="1530350"/>
          </a:xfrm>
          <a:prstGeom prst="flowChartAlternateProcess">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円/楕円 5"/>
          <p:cNvSpPr/>
          <p:nvPr/>
        </p:nvSpPr>
        <p:spPr>
          <a:xfrm>
            <a:off x="641291" y="5491956"/>
            <a:ext cx="1793631" cy="12065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sp>
        <p:nvSpPr>
          <p:cNvPr id="5" name="正方形/長方形 4"/>
          <p:cNvSpPr/>
          <p:nvPr/>
        </p:nvSpPr>
        <p:spPr>
          <a:xfrm>
            <a:off x="11723" y="-6349"/>
            <a:ext cx="9171843" cy="468313"/>
          </a:xfrm>
          <a:prstGeom prst="rect">
            <a:avLst/>
          </a:prstGeom>
          <a:gradFill>
            <a:gsLst>
              <a:gs pos="0">
                <a:schemeClr val="accent1">
                  <a:lumMod val="60000"/>
                  <a:lumOff val="40000"/>
                </a:schemeClr>
              </a:gs>
              <a:gs pos="50000">
                <a:schemeClr val="bg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2262" tIns="46131" rIns="92262" bIns="46131" anchor="ctr"/>
          <a:lstStyle/>
          <a:p>
            <a:pPr>
              <a:defRPr/>
            </a:pPr>
            <a:r>
              <a:rPr lang="ja-JP" altLang="en-US" sz="2000" dirty="0">
                <a:solidFill>
                  <a:prstClr val="black"/>
                </a:solidFill>
                <a:latin typeface="HGPｺﾞｼｯｸE" pitchFamily="50" charset="-128"/>
                <a:ea typeface="HGPｺﾞｼｯｸE" pitchFamily="50" charset="-128"/>
              </a:rPr>
              <a:t>大阪府市統合本部の取組み（広域行政の一元化・二重行政の見直し）</a:t>
            </a:r>
          </a:p>
        </p:txBody>
      </p:sp>
      <p:sp>
        <p:nvSpPr>
          <p:cNvPr id="2053" name="AutoShape 6"/>
          <p:cNvSpPr>
            <a:spLocks noChangeArrowheads="1"/>
          </p:cNvSpPr>
          <p:nvPr/>
        </p:nvSpPr>
        <p:spPr bwMode="auto">
          <a:xfrm>
            <a:off x="2672862" y="576263"/>
            <a:ext cx="5130312" cy="62071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none"/>
          <a:lstStyle/>
          <a:p>
            <a:r>
              <a:rPr lang="ja-JP" altLang="en-US" sz="2000" b="1" dirty="0">
                <a:solidFill>
                  <a:srgbClr val="000000"/>
                </a:solidFill>
                <a:latin typeface="Meiryo UI" pitchFamily="50" charset="-128"/>
                <a:ea typeface="Meiryo UI" pitchFamily="50" charset="-128"/>
                <a:cs typeface="Meiryo UI" pitchFamily="50" charset="-128"/>
              </a:rPr>
              <a:t>大阪府市統合本部　設置</a:t>
            </a:r>
            <a:r>
              <a:rPr lang="ja-JP" altLang="en-US" sz="1200" dirty="0">
                <a:solidFill>
                  <a:srgbClr val="000000"/>
                </a:solidFill>
                <a:latin typeface="Meiryo UI" pitchFamily="50" charset="-128"/>
                <a:ea typeface="Meiryo UI" pitchFamily="50" charset="-128"/>
                <a:cs typeface="Meiryo UI" pitchFamily="50" charset="-128"/>
              </a:rPr>
              <a:t>（</a:t>
            </a:r>
            <a:r>
              <a:rPr lang="en-US" altLang="ja-JP" sz="1200" dirty="0">
                <a:solidFill>
                  <a:srgbClr val="000000"/>
                </a:solidFill>
                <a:latin typeface="Meiryo UI" pitchFamily="50" charset="-128"/>
                <a:ea typeface="Meiryo UI" pitchFamily="50" charset="-128"/>
                <a:cs typeface="Meiryo UI" pitchFamily="50" charset="-128"/>
              </a:rPr>
              <a:t>H27.6.30 </a:t>
            </a:r>
            <a:r>
              <a:rPr lang="ja-JP" altLang="en-US" sz="1200" dirty="0">
                <a:solidFill>
                  <a:srgbClr val="000000"/>
                </a:solidFill>
                <a:latin typeface="Meiryo UI" pitchFamily="50" charset="-128"/>
                <a:ea typeface="Meiryo UI" pitchFamily="50" charset="-128"/>
                <a:cs typeface="Meiryo UI" pitchFamily="50" charset="-128"/>
              </a:rPr>
              <a:t>廃止）</a:t>
            </a:r>
            <a:endParaRPr lang="en-US" altLang="ja-JP" sz="2000" dirty="0">
              <a:solidFill>
                <a:srgbClr val="000000"/>
              </a:solidFill>
              <a:latin typeface="Meiryo UI" pitchFamily="50" charset="-128"/>
              <a:ea typeface="Meiryo UI" pitchFamily="50" charset="-128"/>
              <a:cs typeface="Meiryo UI" pitchFamily="50" charset="-128"/>
            </a:endParaRPr>
          </a:p>
          <a:p>
            <a:r>
              <a:rPr lang="ja-JP" altLang="en-US" sz="2000" b="1" dirty="0">
                <a:solidFill>
                  <a:srgbClr val="000000"/>
                </a:solidFill>
                <a:latin typeface="Meiryo UI" pitchFamily="50" charset="-128"/>
                <a:ea typeface="Meiryo UI" pitchFamily="50" charset="-128"/>
                <a:cs typeface="Meiryo UI" pitchFamily="50" charset="-128"/>
              </a:rPr>
              <a:t>タスクフォース等による検討開始</a:t>
            </a:r>
          </a:p>
        </p:txBody>
      </p:sp>
      <p:sp>
        <p:nvSpPr>
          <p:cNvPr id="2054" name="Text Box 7"/>
          <p:cNvSpPr txBox="1">
            <a:spLocks noChangeArrowheads="1"/>
          </p:cNvSpPr>
          <p:nvPr/>
        </p:nvSpPr>
        <p:spPr bwMode="auto">
          <a:xfrm>
            <a:off x="189035" y="701675"/>
            <a:ext cx="22765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solidFill>
                  <a:srgbClr val="000000"/>
                </a:solidFill>
                <a:latin typeface="Meiryo UI" pitchFamily="50" charset="-128"/>
                <a:ea typeface="Meiryo UI" pitchFamily="50" charset="-128"/>
                <a:cs typeface="Meiryo UI" pitchFamily="50" charset="-128"/>
              </a:rPr>
              <a:t>H23.12.27</a:t>
            </a:r>
            <a:r>
              <a:rPr lang="ja-JP" altLang="en-US" sz="1600">
                <a:solidFill>
                  <a:srgbClr val="000000"/>
                </a:solidFill>
                <a:latin typeface="Meiryo UI" pitchFamily="50" charset="-128"/>
                <a:ea typeface="Meiryo UI" pitchFamily="50" charset="-128"/>
                <a:cs typeface="Meiryo UI" pitchFamily="50" charset="-128"/>
              </a:rPr>
              <a:t>（第１回）</a:t>
            </a:r>
          </a:p>
        </p:txBody>
      </p:sp>
      <p:sp>
        <p:nvSpPr>
          <p:cNvPr id="2055" name="AutoShape 17"/>
          <p:cNvSpPr>
            <a:spLocks noChangeArrowheads="1"/>
          </p:cNvSpPr>
          <p:nvPr/>
        </p:nvSpPr>
        <p:spPr bwMode="auto">
          <a:xfrm>
            <a:off x="2667799" y="1763571"/>
            <a:ext cx="5130312" cy="62071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none"/>
          <a:lstStyle/>
          <a:p>
            <a:r>
              <a:rPr lang="en-US" altLang="ja-JP" sz="2000" b="1" dirty="0">
                <a:solidFill>
                  <a:srgbClr val="000000"/>
                </a:solidFill>
                <a:latin typeface="Meiryo UI" pitchFamily="50" charset="-128"/>
                <a:ea typeface="Meiryo UI" pitchFamily="50" charset="-128"/>
                <a:cs typeface="Meiryo UI" pitchFamily="50" charset="-128"/>
              </a:rPr>
              <a:t>A</a:t>
            </a:r>
            <a:r>
              <a:rPr lang="ja-JP" altLang="en-US" sz="2000" b="1" dirty="0">
                <a:solidFill>
                  <a:srgbClr val="000000"/>
                </a:solidFill>
                <a:latin typeface="Meiryo UI" pitchFamily="50" charset="-128"/>
                <a:ea typeface="Meiryo UI" pitchFamily="50" charset="-128"/>
                <a:cs typeface="Meiryo UI" pitchFamily="50" charset="-128"/>
              </a:rPr>
              <a:t>・</a:t>
            </a:r>
            <a:r>
              <a:rPr lang="en-US" altLang="ja-JP" sz="2000" b="1" dirty="0">
                <a:solidFill>
                  <a:srgbClr val="000000"/>
                </a:solidFill>
                <a:latin typeface="Meiryo UI" pitchFamily="50" charset="-128"/>
                <a:ea typeface="Meiryo UI" pitchFamily="50" charset="-128"/>
                <a:cs typeface="Meiryo UI" pitchFamily="50" charset="-128"/>
              </a:rPr>
              <a:t>B</a:t>
            </a:r>
            <a:r>
              <a:rPr lang="ja-JP" altLang="en-US" sz="2000" b="1" dirty="0">
                <a:solidFill>
                  <a:srgbClr val="000000"/>
                </a:solidFill>
                <a:latin typeface="Meiryo UI" pitchFamily="50" charset="-128"/>
                <a:ea typeface="Meiryo UI" pitchFamily="50" charset="-128"/>
                <a:cs typeface="Meiryo UI" pitchFamily="50" charset="-128"/>
              </a:rPr>
              <a:t>項目の基本的方向性</a:t>
            </a:r>
            <a:r>
              <a:rPr lang="en-US" altLang="ja-JP" sz="2000" b="1" dirty="0">
                <a:solidFill>
                  <a:srgbClr val="000000"/>
                </a:solidFill>
                <a:latin typeface="Meiryo UI" pitchFamily="50" charset="-128"/>
                <a:ea typeface="Meiryo UI" pitchFamily="50" charset="-128"/>
                <a:cs typeface="Meiryo UI" pitchFamily="50" charset="-128"/>
              </a:rPr>
              <a:t>(</a:t>
            </a:r>
            <a:r>
              <a:rPr lang="ja-JP" altLang="en-US" sz="2000" b="1" dirty="0">
                <a:solidFill>
                  <a:srgbClr val="000000"/>
                </a:solidFill>
                <a:latin typeface="Meiryo UI" pitchFamily="50" charset="-128"/>
                <a:ea typeface="Meiryo UI" pitchFamily="50" charset="-128"/>
                <a:cs typeface="Meiryo UI" pitchFamily="50" charset="-128"/>
              </a:rPr>
              <a:t>案</a:t>
            </a:r>
            <a:r>
              <a:rPr lang="en-US" altLang="ja-JP" sz="2000" b="1" dirty="0">
                <a:solidFill>
                  <a:srgbClr val="000000"/>
                </a:solidFill>
                <a:latin typeface="Meiryo UI" pitchFamily="50" charset="-128"/>
                <a:ea typeface="Meiryo UI" pitchFamily="50" charset="-128"/>
                <a:cs typeface="Meiryo UI" pitchFamily="50" charset="-128"/>
              </a:rPr>
              <a:t>) </a:t>
            </a:r>
            <a:r>
              <a:rPr lang="ja-JP" altLang="en-US" sz="2000" b="1" dirty="0">
                <a:solidFill>
                  <a:srgbClr val="000000"/>
                </a:solidFill>
                <a:latin typeface="Meiryo UI" pitchFamily="50" charset="-128"/>
                <a:ea typeface="Meiryo UI" pitchFamily="50" charset="-128"/>
                <a:cs typeface="Meiryo UI" pitchFamily="50" charset="-128"/>
              </a:rPr>
              <a:t>公表</a:t>
            </a:r>
          </a:p>
        </p:txBody>
      </p:sp>
      <p:sp>
        <p:nvSpPr>
          <p:cNvPr id="2056" name="AutoShape 18"/>
          <p:cNvSpPr>
            <a:spLocks noChangeArrowheads="1"/>
          </p:cNvSpPr>
          <p:nvPr/>
        </p:nvSpPr>
        <p:spPr bwMode="auto">
          <a:xfrm>
            <a:off x="2661138" y="3978276"/>
            <a:ext cx="5130312" cy="62071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none"/>
          <a:lstStyle/>
          <a:p>
            <a:r>
              <a:rPr lang="ja-JP" altLang="en-US" sz="2000" b="1" dirty="0">
                <a:solidFill>
                  <a:srgbClr val="000000"/>
                </a:solidFill>
                <a:latin typeface="Meiryo UI" pitchFamily="50" charset="-128"/>
                <a:ea typeface="Meiryo UI" pitchFamily="50" charset="-128"/>
                <a:cs typeface="Meiryo UI" pitchFamily="50" charset="-128"/>
              </a:rPr>
              <a:t>基本的方向性</a:t>
            </a:r>
            <a:r>
              <a:rPr lang="en-US" altLang="ja-JP" sz="2000" b="1" dirty="0">
                <a:solidFill>
                  <a:srgbClr val="000000"/>
                </a:solidFill>
                <a:latin typeface="Meiryo UI" pitchFamily="50" charset="-128"/>
                <a:ea typeface="Meiryo UI" pitchFamily="50" charset="-128"/>
                <a:cs typeface="Meiryo UI" pitchFamily="50" charset="-128"/>
              </a:rPr>
              <a:t>(</a:t>
            </a:r>
            <a:r>
              <a:rPr lang="ja-JP" altLang="en-US" sz="2000" b="1" dirty="0">
                <a:solidFill>
                  <a:srgbClr val="000000"/>
                </a:solidFill>
                <a:latin typeface="Meiryo UI" pitchFamily="50" charset="-128"/>
                <a:ea typeface="Meiryo UI" pitchFamily="50" charset="-128"/>
                <a:cs typeface="Meiryo UI" pitchFamily="50" charset="-128"/>
              </a:rPr>
              <a:t>案</a:t>
            </a:r>
            <a:r>
              <a:rPr lang="en-US" altLang="ja-JP" sz="2000" b="1" dirty="0">
                <a:solidFill>
                  <a:srgbClr val="000000"/>
                </a:solidFill>
                <a:latin typeface="Meiryo UI" pitchFamily="50" charset="-128"/>
                <a:ea typeface="Meiryo UI" pitchFamily="50" charset="-128"/>
                <a:cs typeface="Meiryo UI" pitchFamily="50" charset="-128"/>
              </a:rPr>
              <a:t>)</a:t>
            </a:r>
            <a:r>
              <a:rPr lang="ja-JP" altLang="en-US" sz="2000" b="1" dirty="0">
                <a:solidFill>
                  <a:srgbClr val="000000"/>
                </a:solidFill>
                <a:latin typeface="Meiryo UI" pitchFamily="50" charset="-128"/>
                <a:ea typeface="Meiryo UI" pitchFamily="50" charset="-128"/>
                <a:cs typeface="Meiryo UI" pitchFamily="50" charset="-128"/>
              </a:rPr>
              <a:t>工程表 作成、更新</a:t>
            </a:r>
          </a:p>
        </p:txBody>
      </p:sp>
      <p:sp>
        <p:nvSpPr>
          <p:cNvPr id="2057" name="AutoShape 21"/>
          <p:cNvSpPr>
            <a:spLocks noChangeArrowheads="1"/>
          </p:cNvSpPr>
          <p:nvPr/>
        </p:nvSpPr>
        <p:spPr bwMode="auto">
          <a:xfrm flipV="1">
            <a:off x="3774831" y="1438276"/>
            <a:ext cx="1622181" cy="269875"/>
          </a:xfrm>
          <a:prstGeom prst="triangle">
            <a:avLst>
              <a:gd name="adj" fmla="val 50000"/>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ja-JP" altLang="en-US">
              <a:solidFill>
                <a:srgbClr val="000000"/>
              </a:solidFill>
              <a:latin typeface="Meiryo UI" pitchFamily="50" charset="-128"/>
              <a:ea typeface="Meiryo UI" pitchFamily="50" charset="-128"/>
              <a:cs typeface="Meiryo UI" pitchFamily="50" charset="-128"/>
            </a:endParaRPr>
          </a:p>
        </p:txBody>
      </p:sp>
      <p:sp>
        <p:nvSpPr>
          <p:cNvPr id="2058" name="AutoShape 22"/>
          <p:cNvSpPr>
            <a:spLocks noChangeArrowheads="1"/>
          </p:cNvSpPr>
          <p:nvPr/>
        </p:nvSpPr>
        <p:spPr bwMode="auto">
          <a:xfrm flipV="1">
            <a:off x="3761643" y="4477474"/>
            <a:ext cx="1620715" cy="269875"/>
          </a:xfrm>
          <a:prstGeom prst="triangle">
            <a:avLst>
              <a:gd name="adj" fmla="val 50000"/>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ja-JP" altLang="en-US">
              <a:solidFill>
                <a:srgbClr val="000000"/>
              </a:solidFill>
              <a:latin typeface="Meiryo UI" pitchFamily="50" charset="-128"/>
              <a:ea typeface="Meiryo UI" pitchFamily="50" charset="-128"/>
              <a:cs typeface="Meiryo UI" pitchFamily="50" charset="-128"/>
            </a:endParaRPr>
          </a:p>
        </p:txBody>
      </p:sp>
      <p:sp>
        <p:nvSpPr>
          <p:cNvPr id="2059" name="AutoShape 21"/>
          <p:cNvSpPr>
            <a:spLocks noChangeArrowheads="1"/>
          </p:cNvSpPr>
          <p:nvPr/>
        </p:nvSpPr>
        <p:spPr bwMode="auto">
          <a:xfrm flipV="1">
            <a:off x="3761643" y="3713164"/>
            <a:ext cx="1622180" cy="269875"/>
          </a:xfrm>
          <a:prstGeom prst="triangle">
            <a:avLst>
              <a:gd name="adj" fmla="val 50000"/>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ja-JP" altLang="en-US">
              <a:solidFill>
                <a:srgbClr val="000000"/>
              </a:solidFill>
              <a:latin typeface="Meiryo UI" pitchFamily="50" charset="-128"/>
              <a:ea typeface="Meiryo UI" pitchFamily="50" charset="-128"/>
              <a:cs typeface="Meiryo UI" pitchFamily="50" charset="-128"/>
            </a:endParaRPr>
          </a:p>
        </p:txBody>
      </p:sp>
      <p:sp>
        <p:nvSpPr>
          <p:cNvPr id="2060" name="AutoShape 22"/>
          <p:cNvSpPr>
            <a:spLocks noChangeArrowheads="1"/>
          </p:cNvSpPr>
          <p:nvPr/>
        </p:nvSpPr>
        <p:spPr bwMode="auto">
          <a:xfrm>
            <a:off x="1601666" y="4770438"/>
            <a:ext cx="5969977" cy="57785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none"/>
          <a:lstStyle/>
          <a:p>
            <a:pPr algn="ctr"/>
            <a:r>
              <a:rPr lang="ja-JP" altLang="en-US" sz="2000" b="1" dirty="0">
                <a:solidFill>
                  <a:srgbClr val="000000"/>
                </a:solidFill>
                <a:latin typeface="Meiryo UI" pitchFamily="50" charset="-128"/>
                <a:ea typeface="Meiryo UI" pitchFamily="50" charset="-128"/>
                <a:cs typeface="Meiryo UI" pitchFamily="50" charset="-128"/>
              </a:rPr>
              <a:t>各項目の実現に向けた取組を推進</a:t>
            </a:r>
            <a:endParaRPr lang="ja-JP" altLang="en-US" sz="2000" dirty="0">
              <a:solidFill>
                <a:srgbClr val="000000"/>
              </a:solidFill>
              <a:latin typeface="Meiryo UI" pitchFamily="50" charset="-128"/>
              <a:ea typeface="Meiryo UI" pitchFamily="50" charset="-128"/>
              <a:cs typeface="Meiryo UI" pitchFamily="50" charset="-128"/>
            </a:endParaRPr>
          </a:p>
        </p:txBody>
      </p:sp>
      <p:sp>
        <p:nvSpPr>
          <p:cNvPr id="2061" name="Text Box 7"/>
          <p:cNvSpPr txBox="1">
            <a:spLocks noChangeArrowheads="1"/>
          </p:cNvSpPr>
          <p:nvPr/>
        </p:nvSpPr>
        <p:spPr bwMode="auto">
          <a:xfrm>
            <a:off x="240324" y="1833564"/>
            <a:ext cx="22701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solidFill>
                  <a:srgbClr val="000000"/>
                </a:solidFill>
                <a:latin typeface="Meiryo UI" pitchFamily="50" charset="-128"/>
                <a:ea typeface="Meiryo UI" pitchFamily="50" charset="-128"/>
                <a:cs typeface="Meiryo UI" pitchFamily="50" charset="-128"/>
              </a:rPr>
              <a:t>H24. 6.19</a:t>
            </a:r>
            <a:r>
              <a:rPr lang="ja-JP" altLang="en-US" sz="1600">
                <a:solidFill>
                  <a:srgbClr val="000000"/>
                </a:solidFill>
                <a:latin typeface="Meiryo UI" pitchFamily="50" charset="-128"/>
                <a:ea typeface="Meiryo UI" pitchFamily="50" charset="-128"/>
                <a:cs typeface="Meiryo UI" pitchFamily="50" charset="-128"/>
              </a:rPr>
              <a:t>（第</a:t>
            </a:r>
            <a:r>
              <a:rPr lang="en-US" altLang="ja-JP" sz="1600">
                <a:solidFill>
                  <a:srgbClr val="000000"/>
                </a:solidFill>
                <a:latin typeface="Meiryo UI" pitchFamily="50" charset="-128"/>
                <a:ea typeface="Meiryo UI" pitchFamily="50" charset="-128"/>
                <a:cs typeface="Meiryo UI" pitchFamily="50" charset="-128"/>
              </a:rPr>
              <a:t>14</a:t>
            </a:r>
            <a:r>
              <a:rPr lang="ja-JP" altLang="en-US" sz="1600">
                <a:solidFill>
                  <a:srgbClr val="000000"/>
                </a:solidFill>
                <a:latin typeface="Meiryo UI" pitchFamily="50" charset="-128"/>
                <a:ea typeface="Meiryo UI" pitchFamily="50" charset="-128"/>
                <a:cs typeface="Meiryo UI" pitchFamily="50" charset="-128"/>
              </a:rPr>
              <a:t>回）</a:t>
            </a:r>
          </a:p>
        </p:txBody>
      </p:sp>
      <p:sp>
        <p:nvSpPr>
          <p:cNvPr id="2062" name="Text Box 7"/>
          <p:cNvSpPr txBox="1">
            <a:spLocks noChangeArrowheads="1"/>
          </p:cNvSpPr>
          <p:nvPr/>
        </p:nvSpPr>
        <p:spPr bwMode="auto">
          <a:xfrm>
            <a:off x="300405" y="3825876"/>
            <a:ext cx="22124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solidFill>
                  <a:srgbClr val="000000"/>
                </a:solidFill>
                <a:latin typeface="Meiryo UI" pitchFamily="50" charset="-128"/>
                <a:ea typeface="Meiryo UI" pitchFamily="50" charset="-128"/>
                <a:cs typeface="Meiryo UI" pitchFamily="50" charset="-128"/>
              </a:rPr>
              <a:t>H24.9. </a:t>
            </a:r>
            <a:r>
              <a:rPr lang="ja-JP" altLang="en-US" sz="1600">
                <a:solidFill>
                  <a:srgbClr val="000000"/>
                </a:solidFill>
                <a:latin typeface="Meiryo UI" pitchFamily="50" charset="-128"/>
                <a:ea typeface="Meiryo UI" pitchFamily="50" charset="-128"/>
                <a:cs typeface="Meiryo UI" pitchFamily="50" charset="-128"/>
              </a:rPr>
              <a:t> </a:t>
            </a:r>
            <a:r>
              <a:rPr lang="en-US" altLang="ja-JP" sz="1600">
                <a:solidFill>
                  <a:srgbClr val="000000"/>
                </a:solidFill>
                <a:latin typeface="Meiryo UI" pitchFamily="50" charset="-128"/>
                <a:ea typeface="Meiryo UI" pitchFamily="50" charset="-128"/>
                <a:cs typeface="Meiryo UI" pitchFamily="50" charset="-128"/>
              </a:rPr>
              <a:t>4</a:t>
            </a:r>
            <a:r>
              <a:rPr lang="ja-JP" altLang="en-US" sz="1600">
                <a:solidFill>
                  <a:srgbClr val="000000"/>
                </a:solidFill>
                <a:latin typeface="Meiryo UI" pitchFamily="50" charset="-128"/>
                <a:ea typeface="Meiryo UI" pitchFamily="50" charset="-128"/>
                <a:cs typeface="Meiryo UI" pitchFamily="50" charset="-128"/>
              </a:rPr>
              <a:t>（第</a:t>
            </a:r>
            <a:r>
              <a:rPr lang="en-US" altLang="ja-JP" sz="1600">
                <a:solidFill>
                  <a:srgbClr val="000000"/>
                </a:solidFill>
                <a:latin typeface="Meiryo UI" pitchFamily="50" charset="-128"/>
                <a:ea typeface="Meiryo UI" pitchFamily="50" charset="-128"/>
                <a:cs typeface="Meiryo UI" pitchFamily="50" charset="-128"/>
              </a:rPr>
              <a:t>16</a:t>
            </a:r>
            <a:r>
              <a:rPr lang="ja-JP" altLang="en-US" sz="1600">
                <a:solidFill>
                  <a:srgbClr val="000000"/>
                </a:solidFill>
                <a:latin typeface="Meiryo UI" pitchFamily="50" charset="-128"/>
                <a:ea typeface="Meiryo UI" pitchFamily="50" charset="-128"/>
                <a:cs typeface="Meiryo UI" pitchFamily="50" charset="-128"/>
              </a:rPr>
              <a:t>回）</a:t>
            </a:r>
            <a:endParaRPr lang="en-US" altLang="ja-JP" sz="1600">
              <a:solidFill>
                <a:srgbClr val="000000"/>
              </a:solidFill>
              <a:latin typeface="Meiryo UI" pitchFamily="50" charset="-128"/>
              <a:ea typeface="Meiryo UI" pitchFamily="50" charset="-128"/>
              <a:cs typeface="Meiryo UI" pitchFamily="50" charset="-128"/>
            </a:endParaRPr>
          </a:p>
          <a:p>
            <a:pPr eaLnBrk="1" hangingPunct="1"/>
            <a:r>
              <a:rPr lang="en-US" altLang="ja-JP" sz="1600">
                <a:solidFill>
                  <a:srgbClr val="000000"/>
                </a:solidFill>
                <a:latin typeface="Meiryo UI" pitchFamily="50" charset="-128"/>
                <a:ea typeface="Meiryo UI" pitchFamily="50" charset="-128"/>
                <a:cs typeface="Meiryo UI" pitchFamily="50" charset="-128"/>
              </a:rPr>
              <a:t>H25.2.  8</a:t>
            </a:r>
            <a:r>
              <a:rPr lang="ja-JP" altLang="en-US" sz="1600">
                <a:solidFill>
                  <a:srgbClr val="000000"/>
                </a:solidFill>
                <a:latin typeface="Meiryo UI" pitchFamily="50" charset="-128"/>
                <a:ea typeface="Meiryo UI" pitchFamily="50" charset="-128"/>
                <a:cs typeface="Meiryo UI" pitchFamily="50" charset="-128"/>
              </a:rPr>
              <a:t>（第</a:t>
            </a:r>
            <a:r>
              <a:rPr lang="en-US" altLang="ja-JP" sz="1600">
                <a:solidFill>
                  <a:srgbClr val="000000"/>
                </a:solidFill>
                <a:latin typeface="Meiryo UI" pitchFamily="50" charset="-128"/>
                <a:ea typeface="Meiryo UI" pitchFamily="50" charset="-128"/>
                <a:cs typeface="Meiryo UI" pitchFamily="50" charset="-128"/>
              </a:rPr>
              <a:t>18</a:t>
            </a:r>
            <a:r>
              <a:rPr lang="ja-JP" altLang="en-US" sz="1600">
                <a:solidFill>
                  <a:srgbClr val="000000"/>
                </a:solidFill>
                <a:latin typeface="Meiryo UI" pitchFamily="50" charset="-128"/>
                <a:ea typeface="Meiryo UI" pitchFamily="50" charset="-128"/>
                <a:cs typeface="Meiryo UI" pitchFamily="50" charset="-128"/>
              </a:rPr>
              <a:t>回）</a:t>
            </a:r>
            <a:endParaRPr lang="en-US" altLang="ja-JP" sz="1600">
              <a:solidFill>
                <a:srgbClr val="000000"/>
              </a:solidFill>
              <a:latin typeface="Meiryo UI" pitchFamily="50" charset="-128"/>
              <a:ea typeface="Meiryo UI" pitchFamily="50" charset="-128"/>
              <a:cs typeface="Meiryo UI" pitchFamily="50" charset="-128"/>
            </a:endParaRPr>
          </a:p>
          <a:p>
            <a:pPr eaLnBrk="1" hangingPunct="1"/>
            <a:r>
              <a:rPr lang="en-US" altLang="ja-JP" sz="1600">
                <a:solidFill>
                  <a:srgbClr val="000000"/>
                </a:solidFill>
                <a:latin typeface="Meiryo UI" pitchFamily="50" charset="-128"/>
                <a:ea typeface="Meiryo UI" pitchFamily="50" charset="-128"/>
                <a:cs typeface="Meiryo UI" pitchFamily="50" charset="-128"/>
              </a:rPr>
              <a:t>       8.27</a:t>
            </a:r>
            <a:r>
              <a:rPr lang="ja-JP" altLang="en-US" sz="1600">
                <a:solidFill>
                  <a:srgbClr val="000000"/>
                </a:solidFill>
                <a:latin typeface="Meiryo UI" pitchFamily="50" charset="-128"/>
                <a:ea typeface="Meiryo UI" pitchFamily="50" charset="-128"/>
                <a:cs typeface="Meiryo UI" pitchFamily="50" charset="-128"/>
              </a:rPr>
              <a:t>（第</a:t>
            </a:r>
            <a:r>
              <a:rPr lang="en-US" altLang="ja-JP" sz="1600">
                <a:solidFill>
                  <a:srgbClr val="000000"/>
                </a:solidFill>
                <a:latin typeface="Meiryo UI" pitchFamily="50" charset="-128"/>
                <a:ea typeface="Meiryo UI" pitchFamily="50" charset="-128"/>
                <a:cs typeface="Meiryo UI" pitchFamily="50" charset="-128"/>
              </a:rPr>
              <a:t>21</a:t>
            </a:r>
            <a:r>
              <a:rPr lang="ja-JP" altLang="en-US" sz="1600">
                <a:solidFill>
                  <a:srgbClr val="000000"/>
                </a:solidFill>
                <a:latin typeface="Meiryo UI" pitchFamily="50" charset="-128"/>
                <a:ea typeface="Meiryo UI" pitchFamily="50" charset="-128"/>
                <a:cs typeface="Meiryo UI" pitchFamily="50" charset="-128"/>
              </a:rPr>
              <a:t>回）</a:t>
            </a:r>
            <a:endParaRPr lang="en-US" altLang="ja-JP" sz="1600">
              <a:solidFill>
                <a:srgbClr val="000000"/>
              </a:solidFill>
              <a:latin typeface="Meiryo UI" pitchFamily="50" charset="-128"/>
              <a:ea typeface="Meiryo UI" pitchFamily="50" charset="-128"/>
              <a:cs typeface="Meiryo UI"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931495878"/>
              </p:ext>
            </p:extLst>
          </p:nvPr>
        </p:nvGraphicFramePr>
        <p:xfrm>
          <a:off x="1466321" y="2204864"/>
          <a:ext cx="6202023" cy="1430338"/>
        </p:xfrm>
        <a:graphic>
          <a:graphicData uri="http://schemas.openxmlformats.org/drawingml/2006/table">
            <a:tbl>
              <a:tblPr firstRow="1" bandRow="1">
                <a:tableStyleId>{21E4AEA4-8DFA-4A89-87EB-49C32662AFE0}</a:tableStyleId>
              </a:tblPr>
              <a:tblGrid>
                <a:gridCol w="3262426"/>
                <a:gridCol w="2939597"/>
              </a:tblGrid>
              <a:tr h="513760">
                <a:tc>
                  <a:txBody>
                    <a:bodyPr/>
                    <a:lstStyle/>
                    <a:p>
                      <a:pPr algn="ctr"/>
                      <a:r>
                        <a:rPr kumimoji="1" lang="ja-JP" altLang="en-US" sz="1400" dirty="0" smtClean="0">
                          <a:latin typeface="Meiryo UI" pitchFamily="50" charset="-128"/>
                          <a:ea typeface="Meiryo UI" pitchFamily="50" charset="-128"/>
                          <a:cs typeface="Meiryo UI" pitchFamily="50" charset="-128"/>
                        </a:rPr>
                        <a:t>Ａ項目：</a:t>
                      </a:r>
                      <a:r>
                        <a:rPr kumimoji="1" lang="en-US" altLang="ja-JP" sz="1400" dirty="0" smtClean="0">
                          <a:latin typeface="Meiryo UI" pitchFamily="50" charset="-128"/>
                          <a:ea typeface="Meiryo UI" pitchFamily="50" charset="-128"/>
                          <a:cs typeface="Meiryo UI" pitchFamily="50" charset="-128"/>
                        </a:rPr>
                        <a:t>12</a:t>
                      </a:r>
                      <a:r>
                        <a:rPr kumimoji="1" lang="ja-JP" altLang="en-US" sz="1400" dirty="0" smtClean="0">
                          <a:latin typeface="Meiryo UI" pitchFamily="50" charset="-128"/>
                          <a:ea typeface="Meiryo UI" pitchFamily="50" charset="-128"/>
                          <a:cs typeface="Meiryo UI" pitchFamily="50" charset="-128"/>
                        </a:rPr>
                        <a:t>項目</a:t>
                      </a:r>
                      <a:endParaRPr kumimoji="1" lang="en-US" altLang="ja-JP" sz="1400" dirty="0" smtClean="0">
                        <a:latin typeface="Meiryo UI" pitchFamily="50" charset="-128"/>
                        <a:ea typeface="Meiryo UI" pitchFamily="50" charset="-128"/>
                        <a:cs typeface="Meiryo UI" pitchFamily="50" charset="-128"/>
                      </a:endParaRPr>
                    </a:p>
                    <a:p>
                      <a:pPr algn="ctr"/>
                      <a:r>
                        <a:rPr kumimoji="1" lang="en-US" altLang="ja-JP" sz="1200" b="0" dirty="0" smtClean="0">
                          <a:latin typeface="Meiryo UI" pitchFamily="50" charset="-128"/>
                          <a:ea typeface="Meiryo UI" pitchFamily="50" charset="-128"/>
                          <a:cs typeface="Meiryo UI" pitchFamily="50" charset="-128"/>
                        </a:rPr>
                        <a:t>(</a:t>
                      </a:r>
                      <a:r>
                        <a:rPr kumimoji="1" lang="ja-JP" altLang="en-US" sz="1200" b="0" dirty="0" smtClean="0">
                          <a:latin typeface="Meiryo UI" pitchFamily="50" charset="-128"/>
                          <a:ea typeface="Meiryo UI" pitchFamily="50" charset="-128"/>
                          <a:cs typeface="Meiryo UI" pitchFamily="50" charset="-128"/>
                        </a:rPr>
                        <a:t>経営形態の見直し検討項目）</a:t>
                      </a:r>
                      <a:endParaRPr kumimoji="1" lang="en-US" altLang="ja-JP" sz="1200" b="0" dirty="0" smtClean="0">
                        <a:latin typeface="Meiryo UI" pitchFamily="50" charset="-128"/>
                        <a:ea typeface="Meiryo UI" pitchFamily="50" charset="-128"/>
                        <a:cs typeface="Meiryo UI" pitchFamily="50" charset="-128"/>
                      </a:endParaRPr>
                    </a:p>
                  </a:txBody>
                  <a:tcPr marL="84397" marR="84397" marT="39268" marB="39268"/>
                </a:tc>
                <a:tc>
                  <a:txBody>
                    <a:bodyPr/>
                    <a:lstStyle/>
                    <a:p>
                      <a:pPr algn="ctr"/>
                      <a:r>
                        <a:rPr kumimoji="1" lang="ja-JP" altLang="en-US" sz="1400" dirty="0" smtClean="0">
                          <a:latin typeface="Meiryo UI" pitchFamily="50" charset="-128"/>
                          <a:ea typeface="Meiryo UI" pitchFamily="50" charset="-128"/>
                          <a:cs typeface="Meiryo UI" pitchFamily="50" charset="-128"/>
                        </a:rPr>
                        <a:t>Ｂ項目：</a:t>
                      </a:r>
                      <a:r>
                        <a:rPr kumimoji="1" lang="en-US" altLang="ja-JP" sz="1400" dirty="0" smtClean="0">
                          <a:latin typeface="Meiryo UI" pitchFamily="50" charset="-128"/>
                          <a:ea typeface="Meiryo UI" pitchFamily="50" charset="-128"/>
                          <a:cs typeface="Meiryo UI" pitchFamily="50" charset="-128"/>
                        </a:rPr>
                        <a:t>22</a:t>
                      </a:r>
                      <a:r>
                        <a:rPr kumimoji="1" lang="ja-JP" altLang="en-US" sz="1400" dirty="0" smtClean="0">
                          <a:latin typeface="Meiryo UI" pitchFamily="50" charset="-128"/>
                          <a:ea typeface="Meiryo UI" pitchFamily="50" charset="-128"/>
                          <a:cs typeface="Meiryo UI" pitchFamily="50" charset="-128"/>
                        </a:rPr>
                        <a:t>項目</a:t>
                      </a:r>
                      <a:endParaRPr kumimoji="1" lang="en-US" altLang="ja-JP" sz="1400" dirty="0" smtClean="0">
                        <a:latin typeface="Meiryo UI" pitchFamily="50" charset="-128"/>
                        <a:ea typeface="Meiryo UI" pitchFamily="50" charset="-128"/>
                        <a:cs typeface="Meiryo UI" pitchFamily="50" charset="-128"/>
                      </a:endParaRPr>
                    </a:p>
                    <a:p>
                      <a:pPr algn="ctr"/>
                      <a:r>
                        <a:rPr kumimoji="1" lang="en-US" altLang="ja-JP" sz="1200" b="0" dirty="0" smtClean="0">
                          <a:latin typeface="Meiryo UI" pitchFamily="50" charset="-128"/>
                          <a:ea typeface="Meiryo UI" pitchFamily="50" charset="-128"/>
                          <a:cs typeface="Meiryo UI" pitchFamily="50" charset="-128"/>
                        </a:rPr>
                        <a:t>(</a:t>
                      </a:r>
                      <a:r>
                        <a:rPr kumimoji="1" lang="ja-JP" altLang="en-US" sz="1200" b="0" dirty="0" smtClean="0">
                          <a:latin typeface="Meiryo UI" pitchFamily="50" charset="-128"/>
                          <a:ea typeface="Meiryo UI" pitchFamily="50" charset="-128"/>
                          <a:cs typeface="Meiryo UI" pitchFamily="50" charset="-128"/>
                        </a:rPr>
                        <a:t>類似・重複している行政サービス</a:t>
                      </a:r>
                      <a:r>
                        <a:rPr kumimoji="1" lang="en-US" altLang="ja-JP" sz="1200" b="0" dirty="0" smtClean="0">
                          <a:latin typeface="Meiryo UI" pitchFamily="50" charset="-128"/>
                          <a:ea typeface="Meiryo UI" pitchFamily="50" charset="-128"/>
                          <a:cs typeface="Meiryo UI" pitchFamily="50" charset="-128"/>
                        </a:rPr>
                        <a:t>)</a:t>
                      </a:r>
                      <a:endParaRPr kumimoji="1" lang="ja-JP" altLang="en-US" sz="1200" b="0" dirty="0">
                        <a:latin typeface="Meiryo UI" pitchFamily="50" charset="-128"/>
                        <a:ea typeface="Meiryo UI" pitchFamily="50" charset="-128"/>
                        <a:cs typeface="Meiryo UI" pitchFamily="50" charset="-128"/>
                      </a:endParaRPr>
                    </a:p>
                  </a:txBody>
                  <a:tcPr marL="84397" marR="84397" marT="39268" marB="39268"/>
                </a:tc>
              </a:tr>
              <a:tr h="916578">
                <a:tc>
                  <a:txBody>
                    <a:bodyPr/>
                    <a:lstStyle/>
                    <a:p>
                      <a:r>
                        <a:rPr kumimoji="1" lang="ja-JP" altLang="en-US" sz="1300" dirty="0" smtClean="0">
                          <a:latin typeface="Meiryo UI" pitchFamily="50" charset="-128"/>
                          <a:ea typeface="Meiryo UI" pitchFamily="50" charset="-128"/>
                          <a:cs typeface="Meiryo UI" pitchFamily="50" charset="-128"/>
                        </a:rPr>
                        <a:t>地下鉄、バス、水道、一般廃棄物、消防、</a:t>
                      </a:r>
                      <a:br>
                        <a:rPr kumimoji="1" lang="ja-JP" altLang="en-US" sz="1300" dirty="0" smtClean="0">
                          <a:latin typeface="Meiryo UI" pitchFamily="50" charset="-128"/>
                          <a:ea typeface="Meiryo UI" pitchFamily="50" charset="-128"/>
                          <a:cs typeface="Meiryo UI" pitchFamily="50" charset="-128"/>
                        </a:rPr>
                      </a:br>
                      <a:r>
                        <a:rPr kumimoji="1" lang="ja-JP" altLang="en-US" sz="1300" dirty="0" smtClean="0">
                          <a:latin typeface="Meiryo UI" pitchFamily="50" charset="-128"/>
                          <a:ea typeface="Meiryo UI" pitchFamily="50" charset="-128"/>
                          <a:cs typeface="Meiryo UI" pitchFamily="50" charset="-128"/>
                        </a:rPr>
                        <a:t>病院・弘済院、港湾、大学、公営住宅、</a:t>
                      </a:r>
                      <a:br>
                        <a:rPr kumimoji="1" lang="ja-JP" altLang="en-US" sz="1300" dirty="0" smtClean="0">
                          <a:latin typeface="Meiryo UI" pitchFamily="50" charset="-128"/>
                          <a:ea typeface="Meiryo UI" pitchFamily="50" charset="-128"/>
                          <a:cs typeface="Meiryo UI" pitchFamily="50" charset="-128"/>
                        </a:rPr>
                      </a:br>
                      <a:r>
                        <a:rPr kumimoji="1" lang="ja-JP" altLang="en-US" sz="1300" dirty="0" smtClean="0">
                          <a:latin typeface="Meiryo UI" pitchFamily="50" charset="-128"/>
                          <a:ea typeface="Meiryo UI" pitchFamily="50" charset="-128"/>
                          <a:cs typeface="Meiryo UI" pitchFamily="50" charset="-128"/>
                        </a:rPr>
                        <a:t>文化施設、市場、下水道</a:t>
                      </a:r>
                      <a:endParaRPr kumimoji="1" lang="ja-JP" altLang="en-US" sz="1300" dirty="0">
                        <a:latin typeface="Meiryo UI" pitchFamily="50" charset="-128"/>
                        <a:ea typeface="Meiryo UI" pitchFamily="50" charset="-128"/>
                        <a:cs typeface="Meiryo UI" pitchFamily="50" charset="-128"/>
                      </a:endParaRPr>
                    </a:p>
                  </a:txBody>
                  <a:tcPr marL="84397" marR="84397" marT="39268" marB="39268"/>
                </a:tc>
                <a:tc>
                  <a:txBody>
                    <a:bodyPr/>
                    <a:lstStyle/>
                    <a:p>
                      <a:r>
                        <a:rPr kumimoji="1" lang="ja-JP" altLang="en-US" sz="1300" dirty="0" smtClean="0">
                          <a:latin typeface="Meiryo UI" pitchFamily="50" charset="-128"/>
                          <a:ea typeface="Meiryo UI" pitchFamily="50" charset="-128"/>
                          <a:cs typeface="Meiryo UI" pitchFamily="50" charset="-128"/>
                        </a:rPr>
                        <a:t>出資法人、公設試験施設、集客施設、</a:t>
                      </a:r>
                      <a:endParaRPr kumimoji="1" lang="en-US" altLang="ja-JP" sz="1300" dirty="0" smtClean="0">
                        <a:latin typeface="Meiryo UI" pitchFamily="50" charset="-128"/>
                        <a:ea typeface="Meiryo UI" pitchFamily="50" charset="-128"/>
                        <a:cs typeface="Meiryo UI" pitchFamily="50" charset="-128"/>
                      </a:endParaRPr>
                    </a:p>
                    <a:p>
                      <a:r>
                        <a:rPr kumimoji="1" lang="ja-JP" altLang="en-US" sz="1300" dirty="0" smtClean="0">
                          <a:latin typeface="Meiryo UI" pitchFamily="50" charset="-128"/>
                          <a:ea typeface="Meiryo UI" pitchFamily="50" charset="-128"/>
                          <a:cs typeface="Meiryo UI" pitchFamily="50" charset="-128"/>
                        </a:rPr>
                        <a:t>その他の施設</a:t>
                      </a:r>
                      <a:endParaRPr kumimoji="1" lang="en-US" altLang="ja-JP" sz="1300" dirty="0" smtClean="0">
                        <a:latin typeface="Meiryo UI" pitchFamily="50" charset="-128"/>
                        <a:ea typeface="Meiryo UI" pitchFamily="50" charset="-128"/>
                        <a:cs typeface="Meiryo UI" pitchFamily="50" charset="-128"/>
                      </a:endParaRPr>
                    </a:p>
                  </a:txBody>
                  <a:tcPr marL="84397" marR="84397" marT="39268" marB="39268"/>
                </a:tc>
              </a:tr>
            </a:tbl>
          </a:graphicData>
        </a:graphic>
      </p:graphicFrame>
      <p:sp>
        <p:nvSpPr>
          <p:cNvPr id="2074" name="テキスト ボックス 1"/>
          <p:cNvSpPr txBox="1">
            <a:spLocks noChangeArrowheads="1"/>
          </p:cNvSpPr>
          <p:nvPr/>
        </p:nvSpPr>
        <p:spPr bwMode="auto">
          <a:xfrm>
            <a:off x="732145" y="5679708"/>
            <a:ext cx="16133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1600" b="1">
                <a:latin typeface="Meiryo UI" pitchFamily="50" charset="-128"/>
                <a:ea typeface="Meiryo UI" pitchFamily="50" charset="-128"/>
                <a:cs typeface="Meiryo UI" pitchFamily="50" charset="-128"/>
              </a:rPr>
              <a:t>消防学校の</a:t>
            </a:r>
            <a:endParaRPr lang="en-US" altLang="ja-JP" sz="1600" b="1">
              <a:latin typeface="Meiryo UI" pitchFamily="50" charset="-128"/>
              <a:ea typeface="Meiryo UI" pitchFamily="50" charset="-128"/>
              <a:cs typeface="Meiryo UI" pitchFamily="50" charset="-128"/>
            </a:endParaRPr>
          </a:p>
          <a:p>
            <a:pPr algn="ctr" eaLnBrk="1" hangingPunct="1"/>
            <a:r>
              <a:rPr lang="ja-JP" altLang="en-US" sz="1600" b="1">
                <a:latin typeface="Meiryo UI" pitchFamily="50" charset="-128"/>
                <a:ea typeface="Meiryo UI" pitchFamily="50" charset="-128"/>
                <a:cs typeface="Meiryo UI" pitchFamily="50" charset="-128"/>
              </a:rPr>
              <a:t>一体的運用</a:t>
            </a:r>
            <a:endParaRPr lang="en-US" altLang="ja-JP" sz="1600" b="1">
              <a:latin typeface="Meiryo UI" pitchFamily="50" charset="-128"/>
              <a:ea typeface="Meiryo UI" pitchFamily="50" charset="-128"/>
              <a:cs typeface="Meiryo UI" pitchFamily="50" charset="-128"/>
            </a:endParaRPr>
          </a:p>
          <a:p>
            <a:pPr algn="ctr" eaLnBrk="1" hangingPunct="1"/>
            <a:r>
              <a:rPr lang="ja-JP" altLang="en-US" sz="1600">
                <a:latin typeface="Meiryo UI" pitchFamily="50" charset="-128"/>
                <a:ea typeface="Meiryo UI" pitchFamily="50" charset="-128"/>
                <a:cs typeface="Meiryo UI" pitchFamily="50" charset="-128"/>
              </a:rPr>
              <a:t>（</a:t>
            </a:r>
            <a:r>
              <a:rPr lang="en-US" altLang="ja-JP" sz="1600">
                <a:latin typeface="Meiryo UI" pitchFamily="50" charset="-128"/>
                <a:ea typeface="Meiryo UI" pitchFamily="50" charset="-128"/>
                <a:cs typeface="Meiryo UI" pitchFamily="50" charset="-128"/>
              </a:rPr>
              <a:t>H26</a:t>
            </a:r>
            <a:r>
              <a:rPr lang="ja-JP" altLang="en-US" sz="1600">
                <a:latin typeface="Meiryo UI" pitchFamily="50" charset="-128"/>
                <a:ea typeface="Meiryo UI" pitchFamily="50" charset="-128"/>
                <a:cs typeface="Meiryo UI" pitchFamily="50" charset="-128"/>
              </a:rPr>
              <a:t>年</a:t>
            </a:r>
            <a:r>
              <a:rPr lang="en-US" altLang="ja-JP" sz="1600">
                <a:latin typeface="Meiryo UI" pitchFamily="50" charset="-128"/>
                <a:ea typeface="Meiryo UI" pitchFamily="50" charset="-128"/>
                <a:cs typeface="Meiryo UI" pitchFamily="50" charset="-128"/>
              </a:rPr>
              <a:t>4</a:t>
            </a:r>
            <a:r>
              <a:rPr lang="ja-JP" altLang="en-US" sz="1600">
                <a:latin typeface="Meiryo UI" pitchFamily="50" charset="-128"/>
                <a:ea typeface="Meiryo UI" pitchFamily="50" charset="-128"/>
                <a:cs typeface="Meiryo UI" pitchFamily="50" charset="-128"/>
              </a:rPr>
              <a:t>月）</a:t>
            </a:r>
          </a:p>
        </p:txBody>
      </p:sp>
      <p:sp>
        <p:nvSpPr>
          <p:cNvPr id="39" name="円/楕円 38"/>
          <p:cNvSpPr/>
          <p:nvPr/>
        </p:nvSpPr>
        <p:spPr>
          <a:xfrm>
            <a:off x="2697225" y="5511006"/>
            <a:ext cx="1792166" cy="11684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sp>
        <p:nvSpPr>
          <p:cNvPr id="38" name="円/楕円 37"/>
          <p:cNvSpPr/>
          <p:nvPr/>
        </p:nvSpPr>
        <p:spPr>
          <a:xfrm>
            <a:off x="4678425" y="5511006"/>
            <a:ext cx="1793631" cy="11684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sp>
        <p:nvSpPr>
          <p:cNvPr id="2077" name="テキスト ボックス 33"/>
          <p:cNvSpPr txBox="1">
            <a:spLocks noChangeArrowheads="1"/>
          </p:cNvSpPr>
          <p:nvPr/>
        </p:nvSpPr>
        <p:spPr bwMode="auto">
          <a:xfrm>
            <a:off x="4769279" y="5679708"/>
            <a:ext cx="16119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1600" b="1">
                <a:latin typeface="Meiryo UI" pitchFamily="50" charset="-128"/>
                <a:ea typeface="Meiryo UI" pitchFamily="50" charset="-128"/>
                <a:cs typeface="Meiryo UI" pitchFamily="50" charset="-128"/>
              </a:rPr>
              <a:t>市内府営住宅の市移管</a:t>
            </a:r>
            <a:endParaRPr lang="en-US" altLang="ja-JP" sz="1600" b="1">
              <a:latin typeface="Meiryo UI" pitchFamily="50" charset="-128"/>
              <a:ea typeface="Meiryo UI" pitchFamily="50" charset="-128"/>
              <a:cs typeface="Meiryo UI" pitchFamily="50" charset="-128"/>
            </a:endParaRPr>
          </a:p>
          <a:p>
            <a:pPr algn="ctr" eaLnBrk="1" hangingPunct="1"/>
            <a:r>
              <a:rPr lang="ja-JP" altLang="en-US" sz="1600">
                <a:latin typeface="Meiryo UI" pitchFamily="50" charset="-128"/>
                <a:ea typeface="Meiryo UI" pitchFamily="50" charset="-128"/>
                <a:cs typeface="Meiryo UI" pitchFamily="50" charset="-128"/>
              </a:rPr>
              <a:t>（</a:t>
            </a:r>
            <a:r>
              <a:rPr lang="en-US" altLang="ja-JP" sz="1600">
                <a:latin typeface="Meiryo UI" pitchFamily="50" charset="-128"/>
                <a:ea typeface="Meiryo UI" pitchFamily="50" charset="-128"/>
                <a:cs typeface="Meiryo UI" pitchFamily="50" charset="-128"/>
              </a:rPr>
              <a:t>H27</a:t>
            </a:r>
            <a:r>
              <a:rPr lang="ja-JP" altLang="en-US" sz="1600">
                <a:latin typeface="Meiryo UI" pitchFamily="50" charset="-128"/>
                <a:ea typeface="Meiryo UI" pitchFamily="50" charset="-128"/>
                <a:cs typeface="Meiryo UI" pitchFamily="50" charset="-128"/>
              </a:rPr>
              <a:t>年</a:t>
            </a:r>
            <a:r>
              <a:rPr lang="en-US" altLang="ja-JP" sz="1600">
                <a:latin typeface="Meiryo UI" pitchFamily="50" charset="-128"/>
                <a:ea typeface="Meiryo UI" pitchFamily="50" charset="-128"/>
                <a:cs typeface="Meiryo UI" pitchFamily="50" charset="-128"/>
              </a:rPr>
              <a:t>8</a:t>
            </a:r>
            <a:r>
              <a:rPr lang="ja-JP" altLang="en-US" sz="1600">
                <a:latin typeface="Meiryo UI" pitchFamily="50" charset="-128"/>
                <a:ea typeface="Meiryo UI" pitchFamily="50" charset="-128"/>
                <a:cs typeface="Meiryo UI" pitchFamily="50" charset="-128"/>
              </a:rPr>
              <a:t>月）</a:t>
            </a:r>
          </a:p>
        </p:txBody>
      </p:sp>
      <p:sp>
        <p:nvSpPr>
          <p:cNvPr id="37" name="円/楕円 36"/>
          <p:cNvSpPr/>
          <p:nvPr/>
        </p:nvSpPr>
        <p:spPr>
          <a:xfrm>
            <a:off x="6694794" y="5511800"/>
            <a:ext cx="1793631" cy="116681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sp>
        <p:nvSpPr>
          <p:cNvPr id="2079" name="テキスト ボックス 35"/>
          <p:cNvSpPr txBox="1">
            <a:spLocks noChangeArrowheads="1"/>
          </p:cNvSpPr>
          <p:nvPr/>
        </p:nvSpPr>
        <p:spPr bwMode="auto">
          <a:xfrm>
            <a:off x="6546791" y="5679708"/>
            <a:ext cx="206619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1600" b="1" dirty="0">
                <a:latin typeface="Meiryo UI" pitchFamily="50" charset="-128"/>
                <a:ea typeface="Meiryo UI" pitchFamily="50" charset="-128"/>
                <a:cs typeface="Meiryo UI" pitchFamily="50" charset="-128"/>
              </a:rPr>
              <a:t>特別支援学校を</a:t>
            </a:r>
            <a:endParaRPr lang="en-US" altLang="ja-JP" sz="1600" b="1" dirty="0">
              <a:latin typeface="Meiryo UI" pitchFamily="50" charset="-128"/>
              <a:ea typeface="Meiryo UI" pitchFamily="50" charset="-128"/>
              <a:cs typeface="Meiryo UI" pitchFamily="50" charset="-128"/>
            </a:endParaRPr>
          </a:p>
          <a:p>
            <a:pPr algn="ctr" eaLnBrk="1" hangingPunct="1"/>
            <a:r>
              <a:rPr lang="ja-JP" altLang="en-US" sz="1600" b="1" dirty="0">
                <a:latin typeface="Meiryo UI" pitchFamily="50" charset="-128"/>
                <a:ea typeface="Meiryo UI" pitchFamily="50" charset="-128"/>
                <a:cs typeface="Meiryo UI" pitchFamily="50" charset="-128"/>
              </a:rPr>
              <a:t>府へ一元化</a:t>
            </a:r>
            <a:endParaRPr lang="en-US" altLang="ja-JP" sz="1600" b="1" dirty="0">
              <a:latin typeface="Meiryo UI" pitchFamily="50" charset="-128"/>
              <a:ea typeface="Meiryo UI" pitchFamily="50" charset="-128"/>
              <a:cs typeface="Meiryo UI" pitchFamily="50" charset="-128"/>
            </a:endParaRPr>
          </a:p>
          <a:p>
            <a:pPr algn="ctr" eaLnBrk="1" hangingPunct="1"/>
            <a:r>
              <a:rPr lang="ja-JP" altLang="en-US" sz="1400" dirty="0">
                <a:latin typeface="Meiryo UI" pitchFamily="50" charset="-128"/>
                <a:ea typeface="Meiryo UI" pitchFamily="50" charset="-128"/>
                <a:cs typeface="Meiryo UI" pitchFamily="50" charset="-128"/>
              </a:rPr>
              <a:t>（</a:t>
            </a:r>
            <a:r>
              <a:rPr lang="en-US" altLang="ja-JP" sz="1400" dirty="0">
                <a:latin typeface="Meiryo UI" pitchFamily="50" charset="-128"/>
                <a:ea typeface="Meiryo UI" pitchFamily="50" charset="-128"/>
                <a:cs typeface="Meiryo UI" pitchFamily="50" charset="-128"/>
              </a:rPr>
              <a:t>H28</a:t>
            </a:r>
            <a:r>
              <a:rPr lang="ja-JP" altLang="en-US" sz="1400" dirty="0">
                <a:latin typeface="Meiryo UI" pitchFamily="50" charset="-128"/>
                <a:ea typeface="Meiryo UI" pitchFamily="50" charset="-128"/>
                <a:cs typeface="Meiryo UI" pitchFamily="50" charset="-128"/>
              </a:rPr>
              <a:t>年</a:t>
            </a:r>
            <a:r>
              <a:rPr lang="en-US" altLang="ja-JP" sz="1400" dirty="0">
                <a:latin typeface="Meiryo UI" pitchFamily="50" charset="-128"/>
                <a:ea typeface="Meiryo UI" pitchFamily="50" charset="-128"/>
                <a:cs typeface="Meiryo UI" pitchFamily="50" charset="-128"/>
              </a:rPr>
              <a:t>4</a:t>
            </a:r>
            <a:r>
              <a:rPr lang="ja-JP" altLang="en-US" sz="1400" dirty="0">
                <a:latin typeface="Meiryo UI" pitchFamily="50" charset="-128"/>
                <a:ea typeface="Meiryo UI" pitchFamily="50" charset="-128"/>
                <a:cs typeface="Meiryo UI" pitchFamily="50" charset="-128"/>
              </a:rPr>
              <a:t>月予定）</a:t>
            </a:r>
          </a:p>
        </p:txBody>
      </p:sp>
      <p:sp>
        <p:nvSpPr>
          <p:cNvPr id="2080" name="テキスト ボックス 29"/>
          <p:cNvSpPr txBox="1">
            <a:spLocks noChangeArrowheads="1"/>
          </p:cNvSpPr>
          <p:nvPr/>
        </p:nvSpPr>
        <p:spPr bwMode="auto">
          <a:xfrm>
            <a:off x="2795407" y="5679708"/>
            <a:ext cx="16133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1600" b="1">
                <a:latin typeface="Meiryo UI" pitchFamily="50" charset="-128"/>
                <a:ea typeface="Meiryo UI" pitchFamily="50" charset="-128"/>
                <a:cs typeface="Meiryo UI" pitchFamily="50" charset="-128"/>
              </a:rPr>
              <a:t>信用保証協会の合併</a:t>
            </a:r>
            <a:endParaRPr lang="en-US" altLang="ja-JP" sz="1600" b="1">
              <a:latin typeface="Meiryo UI" pitchFamily="50" charset="-128"/>
              <a:ea typeface="Meiryo UI" pitchFamily="50" charset="-128"/>
              <a:cs typeface="Meiryo UI" pitchFamily="50" charset="-128"/>
            </a:endParaRPr>
          </a:p>
          <a:p>
            <a:pPr algn="ctr" eaLnBrk="1" hangingPunct="1"/>
            <a:r>
              <a:rPr lang="ja-JP" altLang="en-US" sz="1600">
                <a:latin typeface="Meiryo UI" pitchFamily="50" charset="-128"/>
                <a:ea typeface="Meiryo UI" pitchFamily="50" charset="-128"/>
                <a:cs typeface="Meiryo UI" pitchFamily="50" charset="-128"/>
              </a:rPr>
              <a:t>（</a:t>
            </a:r>
            <a:r>
              <a:rPr lang="en-US" altLang="ja-JP" sz="1600">
                <a:latin typeface="Meiryo UI" pitchFamily="50" charset="-128"/>
                <a:ea typeface="Meiryo UI" pitchFamily="50" charset="-128"/>
                <a:cs typeface="Meiryo UI" pitchFamily="50" charset="-128"/>
              </a:rPr>
              <a:t>H26</a:t>
            </a:r>
            <a:r>
              <a:rPr lang="ja-JP" altLang="en-US" sz="1600">
                <a:latin typeface="Meiryo UI" pitchFamily="50" charset="-128"/>
                <a:ea typeface="Meiryo UI" pitchFamily="50" charset="-128"/>
                <a:cs typeface="Meiryo UI" pitchFamily="50" charset="-128"/>
              </a:rPr>
              <a:t>年</a:t>
            </a:r>
            <a:r>
              <a:rPr lang="en-US" altLang="ja-JP" sz="1600">
                <a:latin typeface="Meiryo UI" pitchFamily="50" charset="-128"/>
                <a:ea typeface="Meiryo UI" pitchFamily="50" charset="-128"/>
                <a:cs typeface="Meiryo UI" pitchFamily="50" charset="-128"/>
              </a:rPr>
              <a:t>5</a:t>
            </a:r>
            <a:r>
              <a:rPr lang="ja-JP" altLang="en-US" sz="1600">
                <a:latin typeface="Meiryo UI" pitchFamily="50" charset="-128"/>
                <a:ea typeface="Meiryo UI" pitchFamily="50" charset="-128"/>
                <a:cs typeface="Meiryo UI" pitchFamily="50" charset="-128"/>
              </a:rPr>
              <a:t>月）</a:t>
            </a:r>
          </a:p>
        </p:txBody>
      </p:sp>
      <p:sp>
        <p:nvSpPr>
          <p:cNvPr id="2081" name="テキスト ボックス 7"/>
          <p:cNvSpPr txBox="1">
            <a:spLocks noChangeArrowheads="1"/>
          </p:cNvSpPr>
          <p:nvPr/>
        </p:nvSpPr>
        <p:spPr bwMode="auto">
          <a:xfrm>
            <a:off x="416098" y="5198757"/>
            <a:ext cx="27409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1400" b="1" dirty="0">
                <a:latin typeface="Meiryo UI" pitchFamily="50" charset="-128"/>
                <a:ea typeface="Meiryo UI" pitchFamily="50" charset="-128"/>
                <a:cs typeface="Meiryo UI" pitchFamily="50" charset="-128"/>
              </a:rPr>
              <a:t>＜統合・一元化が実現したもの＞</a:t>
            </a:r>
          </a:p>
        </p:txBody>
      </p:sp>
      <p:sp>
        <p:nvSpPr>
          <p:cNvPr id="24" name="スライド番号プレースホルダー 2"/>
          <p:cNvSpPr>
            <a:spLocks noGrp="1"/>
          </p:cNvSpPr>
          <p:nvPr>
            <p:ph type="sldNum" sz="quarter" idx="12"/>
          </p:nvPr>
        </p:nvSpPr>
        <p:spPr bwMode="auto">
          <a:xfrm>
            <a:off x="8777288"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62</a:t>
            </a:fld>
            <a:endParaRPr lang="en-US" altLang="ja-JP">
              <a:solidFill>
                <a:srgbClr val="898989"/>
              </a:solidFill>
            </a:endParaRPr>
          </a:p>
        </p:txBody>
      </p:sp>
    </p:spTree>
    <p:extLst>
      <p:ext uri="{BB962C8B-B14F-4D97-AF65-F5344CB8AC3E}">
        <p14:creationId xmlns:p14="http://schemas.microsoft.com/office/powerpoint/2010/main" val="31606675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0" y="7939"/>
            <a:ext cx="9144000" cy="54133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200" b="1" dirty="0">
                <a:solidFill>
                  <a:schemeClr val="tx1"/>
                </a:solidFill>
                <a:latin typeface="Meiryo UI" pitchFamily="50" charset="-128"/>
                <a:ea typeface="Meiryo UI" pitchFamily="50" charset="-128"/>
                <a:cs typeface="Meiryo UI" pitchFamily="50" charset="-128"/>
              </a:rPr>
              <a:t>　主な項目の進捗状況（府市の統合・連携）</a:t>
            </a:r>
          </a:p>
        </p:txBody>
      </p:sp>
      <p:sp>
        <p:nvSpPr>
          <p:cNvPr id="20485" name="Rectangle 69"/>
          <p:cNvSpPr>
            <a:spLocks noChangeArrowheads="1"/>
          </p:cNvSpPr>
          <p:nvPr/>
        </p:nvSpPr>
        <p:spPr bwMode="auto">
          <a:xfrm>
            <a:off x="1547280" y="3393104"/>
            <a:ext cx="3226989" cy="900000"/>
          </a:xfrm>
          <a:prstGeom prst="rect">
            <a:avLst/>
          </a:prstGeom>
          <a:solidFill>
            <a:schemeClr val="accent1">
              <a:lumMod val="20000"/>
              <a:lumOff val="80000"/>
            </a:schemeClr>
          </a:solidFill>
          <a:ln w="9525">
            <a:solidFill>
              <a:schemeClr val="tx1"/>
            </a:solidFill>
            <a:miter lim="800000"/>
            <a:headEnd/>
            <a:tailEnd/>
          </a:ln>
        </p:spPr>
        <p:txBody>
          <a:bodyPr anchor="ctr"/>
          <a:lstStyle/>
          <a:p>
            <a:pPr>
              <a:defRPr/>
            </a:pPr>
            <a:r>
              <a:rPr lang="ja-JP" altLang="en-US" sz="1200" b="1" dirty="0">
                <a:latin typeface="Meiryo UI" pitchFamily="50" charset="-128"/>
                <a:ea typeface="Meiryo UI" pitchFamily="50" charset="-128"/>
                <a:cs typeface="Meiryo UI" pitchFamily="50" charset="-128"/>
              </a:rPr>
              <a:t>○地方独立行政法人大阪病院機構（仮称）</a:t>
            </a:r>
            <a:r>
              <a:rPr lang="ja-JP" altLang="en-US" sz="1200" b="1" dirty="0" smtClean="0">
                <a:latin typeface="Meiryo UI" pitchFamily="50" charset="-128"/>
                <a:ea typeface="Meiryo UI" pitchFamily="50" charset="-128"/>
                <a:cs typeface="Meiryo UI" pitchFamily="50" charset="-128"/>
              </a:rPr>
              <a:t>を</a:t>
            </a:r>
            <a:endParaRPr lang="en-US" altLang="ja-JP" sz="1200" b="1" dirty="0" smtClean="0">
              <a:latin typeface="Meiryo UI" pitchFamily="50" charset="-128"/>
              <a:ea typeface="Meiryo UI" pitchFamily="50" charset="-128"/>
              <a:cs typeface="Meiryo UI" pitchFamily="50" charset="-128"/>
            </a:endParaRPr>
          </a:p>
          <a:p>
            <a:pPr>
              <a:defRPr/>
            </a:pPr>
            <a:r>
              <a:rPr lang="ja-JP" altLang="en-US" sz="1200" b="1" dirty="0">
                <a:latin typeface="Meiryo UI" pitchFamily="50" charset="-128"/>
                <a:ea typeface="Meiryo UI" pitchFamily="50" charset="-128"/>
                <a:cs typeface="Meiryo UI" pitchFamily="50" charset="-128"/>
              </a:rPr>
              <a:t>　</a:t>
            </a:r>
            <a:r>
              <a:rPr lang="ja-JP" altLang="en-US" sz="1200" b="1" dirty="0" smtClean="0">
                <a:latin typeface="Meiryo UI" pitchFamily="50" charset="-128"/>
                <a:ea typeface="Meiryo UI" pitchFamily="50" charset="-128"/>
                <a:cs typeface="Meiryo UI" pitchFamily="50" charset="-128"/>
              </a:rPr>
              <a:t>設立、府</a:t>
            </a:r>
            <a:r>
              <a:rPr lang="ja-JP" altLang="en-US" sz="1200" b="1" dirty="0">
                <a:latin typeface="Meiryo UI" pitchFamily="50" charset="-128"/>
                <a:ea typeface="Meiryo UI" pitchFamily="50" charset="-128"/>
                <a:cs typeface="Meiryo UI" pitchFamily="50" charset="-128"/>
              </a:rPr>
              <a:t>市病院を一体的に</a:t>
            </a:r>
            <a:r>
              <a:rPr lang="ja-JP" altLang="en-US" sz="1200" b="1" dirty="0" smtClean="0">
                <a:latin typeface="Meiryo UI" pitchFamily="50" charset="-128"/>
                <a:ea typeface="Meiryo UI" pitchFamily="50" charset="-128"/>
                <a:cs typeface="Meiryo UI" pitchFamily="50" charset="-128"/>
              </a:rPr>
              <a:t>運営</a:t>
            </a:r>
            <a:endParaRPr lang="en-US" altLang="ja-JP" sz="1200" b="1" dirty="0" smtClean="0">
              <a:latin typeface="Meiryo UI" pitchFamily="50" charset="-128"/>
              <a:ea typeface="Meiryo UI" pitchFamily="50" charset="-128"/>
              <a:cs typeface="Meiryo UI" pitchFamily="50" charset="-128"/>
            </a:endParaRPr>
          </a:p>
          <a:p>
            <a:pPr>
              <a:defRPr/>
            </a:pPr>
            <a:r>
              <a:rPr lang="ja-JP" altLang="en-US" sz="1200" b="1" dirty="0">
                <a:latin typeface="Meiryo UI" pitchFamily="50" charset="-128"/>
                <a:ea typeface="Meiryo UI" pitchFamily="50" charset="-128"/>
                <a:cs typeface="Meiryo UI" pitchFamily="50" charset="-128"/>
              </a:rPr>
              <a:t>○市立住吉市民病院の小児・周産期医療</a:t>
            </a:r>
            <a:r>
              <a:rPr lang="ja-JP" altLang="en-US" sz="1200" b="1" dirty="0" smtClean="0">
                <a:latin typeface="Meiryo UI" pitchFamily="50" charset="-128"/>
                <a:ea typeface="Meiryo UI" pitchFamily="50" charset="-128"/>
                <a:cs typeface="Meiryo UI" pitchFamily="50" charset="-128"/>
              </a:rPr>
              <a:t>の</a:t>
            </a:r>
            <a:endParaRPr lang="en-US" altLang="ja-JP" sz="1200" b="1" dirty="0" smtClean="0">
              <a:latin typeface="Meiryo UI" pitchFamily="50" charset="-128"/>
              <a:ea typeface="Meiryo UI" pitchFamily="50" charset="-128"/>
              <a:cs typeface="Meiryo UI" pitchFamily="50" charset="-128"/>
            </a:endParaRPr>
          </a:p>
          <a:p>
            <a:pPr>
              <a:defRPr/>
            </a:pPr>
            <a:r>
              <a:rPr lang="ja-JP" altLang="en-US" sz="1200" b="1" dirty="0">
                <a:latin typeface="Meiryo UI" pitchFamily="50" charset="-128"/>
                <a:ea typeface="Meiryo UI" pitchFamily="50" charset="-128"/>
                <a:cs typeface="Meiryo UI" pitchFamily="50" charset="-128"/>
              </a:rPr>
              <a:t>　</a:t>
            </a:r>
            <a:r>
              <a:rPr lang="ja-JP" altLang="en-US" sz="1200" b="1" dirty="0" smtClean="0">
                <a:latin typeface="Meiryo UI" pitchFamily="50" charset="-128"/>
                <a:ea typeface="Meiryo UI" pitchFamily="50" charset="-128"/>
                <a:cs typeface="Meiryo UI" pitchFamily="50" charset="-128"/>
              </a:rPr>
              <a:t>機能</a:t>
            </a:r>
            <a:r>
              <a:rPr lang="ja-JP" altLang="en-US" sz="1200" b="1" dirty="0">
                <a:latin typeface="Meiryo UI" pitchFamily="50" charset="-128"/>
                <a:ea typeface="Meiryo UI" pitchFamily="50" charset="-128"/>
                <a:cs typeface="Meiryo UI" pitchFamily="50" charset="-128"/>
              </a:rPr>
              <a:t>を</a:t>
            </a:r>
            <a:r>
              <a:rPr lang="ja-JP" altLang="en-US" sz="1200" b="1" dirty="0" smtClean="0">
                <a:latin typeface="Meiryo UI" pitchFamily="50" charset="-128"/>
                <a:ea typeface="Meiryo UI" pitchFamily="50" charset="-128"/>
                <a:cs typeface="Meiryo UI" pitchFamily="50" charset="-128"/>
              </a:rPr>
              <a:t>府立急性期</a:t>
            </a:r>
            <a:r>
              <a:rPr lang="ja-JP" altLang="en-US" sz="1200" b="1" dirty="0">
                <a:latin typeface="Meiryo UI" pitchFamily="50" charset="-128"/>
                <a:ea typeface="Meiryo UI" pitchFamily="50" charset="-128"/>
                <a:cs typeface="Meiryo UI" pitchFamily="50" charset="-128"/>
              </a:rPr>
              <a:t>・総合医療センターへ</a:t>
            </a:r>
            <a:r>
              <a:rPr lang="ja-JP" altLang="en-US" sz="1200" b="1" dirty="0" smtClean="0">
                <a:latin typeface="Meiryo UI" pitchFamily="50" charset="-128"/>
                <a:ea typeface="Meiryo UI" pitchFamily="50" charset="-128"/>
                <a:cs typeface="Meiryo UI" pitchFamily="50" charset="-128"/>
              </a:rPr>
              <a:t>統合</a:t>
            </a:r>
            <a:endParaRPr lang="ja-JP" altLang="en-US" sz="1200" b="1" dirty="0">
              <a:latin typeface="Meiryo UI" pitchFamily="50" charset="-128"/>
              <a:ea typeface="Meiryo UI" pitchFamily="50" charset="-128"/>
              <a:cs typeface="Meiryo UI" pitchFamily="50" charset="-128"/>
            </a:endParaRPr>
          </a:p>
        </p:txBody>
      </p:sp>
      <p:sp>
        <p:nvSpPr>
          <p:cNvPr id="3076" name="Text Box 480"/>
          <p:cNvSpPr txBox="1">
            <a:spLocks noChangeArrowheads="1"/>
          </p:cNvSpPr>
          <p:nvPr/>
        </p:nvSpPr>
        <p:spPr bwMode="auto">
          <a:xfrm>
            <a:off x="2476739" y="614606"/>
            <a:ext cx="13540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spcBef>
                <a:spcPct val="50000"/>
              </a:spcBef>
            </a:pPr>
            <a:r>
              <a:rPr lang="en-US" altLang="ja-JP" sz="1600" b="1" dirty="0" smtClean="0">
                <a:latin typeface="Meiryo UI" pitchFamily="50" charset="-128"/>
                <a:ea typeface="Meiryo UI" pitchFamily="50" charset="-128"/>
                <a:cs typeface="Meiryo UI" pitchFamily="50" charset="-128"/>
              </a:rPr>
              <a:t>【</a:t>
            </a:r>
            <a:r>
              <a:rPr lang="ja-JP" altLang="en-US" sz="1600" b="1" dirty="0" smtClean="0">
                <a:latin typeface="Meiryo UI" pitchFamily="50" charset="-128"/>
                <a:ea typeface="Meiryo UI" pitchFamily="50" charset="-128"/>
                <a:cs typeface="Meiryo UI" pitchFamily="50" charset="-128"/>
              </a:rPr>
              <a:t>方向性</a:t>
            </a:r>
            <a:r>
              <a:rPr lang="en-US" altLang="ja-JP" sz="1600" b="1" dirty="0" smtClean="0">
                <a:latin typeface="Meiryo UI" pitchFamily="50" charset="-128"/>
                <a:ea typeface="Meiryo UI" pitchFamily="50" charset="-128"/>
                <a:cs typeface="Meiryo UI" pitchFamily="50" charset="-128"/>
              </a:rPr>
              <a:t>】</a:t>
            </a:r>
            <a:endParaRPr lang="ja-JP" altLang="en-US" sz="1600" b="1" dirty="0">
              <a:latin typeface="Meiryo UI" pitchFamily="50" charset="-128"/>
              <a:ea typeface="Meiryo UI" pitchFamily="50" charset="-128"/>
              <a:cs typeface="Meiryo UI" pitchFamily="50" charset="-128"/>
            </a:endParaRPr>
          </a:p>
        </p:txBody>
      </p:sp>
      <p:sp>
        <p:nvSpPr>
          <p:cNvPr id="33" name="ホームベース 32"/>
          <p:cNvSpPr/>
          <p:nvPr/>
        </p:nvSpPr>
        <p:spPr>
          <a:xfrm>
            <a:off x="142142" y="3393104"/>
            <a:ext cx="1462454" cy="900000"/>
          </a:xfrm>
          <a:prstGeom prst="homePlate">
            <a:avLst>
              <a:gd name="adj" fmla="val 22365"/>
            </a:avLst>
          </a:prstGeom>
          <a:solidFill>
            <a:schemeClr val="accent1">
              <a:lumMod val="60000"/>
              <a:lumOff val="40000"/>
            </a:schemeClr>
          </a:solidFill>
          <a:ln w="28575"/>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病院</a:t>
            </a:r>
          </a:p>
        </p:txBody>
      </p:sp>
      <p:sp>
        <p:nvSpPr>
          <p:cNvPr id="3080" name="Text Box 480"/>
          <p:cNvSpPr txBox="1">
            <a:spLocks noChangeArrowheads="1"/>
          </p:cNvSpPr>
          <p:nvPr/>
        </p:nvSpPr>
        <p:spPr bwMode="auto">
          <a:xfrm>
            <a:off x="5765890" y="615023"/>
            <a:ext cx="246770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spcBef>
                <a:spcPct val="50000"/>
              </a:spcBef>
            </a:pPr>
            <a:r>
              <a:rPr lang="en-US" altLang="ja-JP" sz="1600" b="1" dirty="0">
                <a:latin typeface="Meiryo UI" pitchFamily="50" charset="-128"/>
                <a:ea typeface="Meiryo UI" pitchFamily="50" charset="-128"/>
                <a:cs typeface="Meiryo UI" pitchFamily="50" charset="-128"/>
              </a:rPr>
              <a:t>【</a:t>
            </a:r>
            <a:r>
              <a:rPr lang="ja-JP" altLang="en-US" sz="1600" b="1" dirty="0">
                <a:latin typeface="Meiryo UI" pitchFamily="50" charset="-128"/>
                <a:ea typeface="Meiryo UI" pitchFamily="50" charset="-128"/>
                <a:cs typeface="Meiryo UI" pitchFamily="50" charset="-128"/>
              </a:rPr>
              <a:t>主な取り組みと現状</a:t>
            </a:r>
            <a:r>
              <a:rPr lang="en-US" altLang="ja-JP" sz="1600" b="1" dirty="0">
                <a:latin typeface="Meiryo UI" pitchFamily="50" charset="-128"/>
                <a:ea typeface="Meiryo UI" pitchFamily="50" charset="-128"/>
                <a:cs typeface="Meiryo UI" pitchFamily="50" charset="-128"/>
              </a:rPr>
              <a:t>】</a:t>
            </a:r>
            <a:endParaRPr lang="ja-JP" altLang="en-US" sz="1600" b="1" dirty="0">
              <a:latin typeface="Meiryo UI" pitchFamily="50" charset="-128"/>
              <a:ea typeface="Meiryo UI" pitchFamily="50" charset="-128"/>
              <a:cs typeface="Meiryo UI" pitchFamily="50" charset="-128"/>
            </a:endParaRPr>
          </a:p>
        </p:txBody>
      </p:sp>
      <p:sp>
        <p:nvSpPr>
          <p:cNvPr id="37" name="角丸四角形 36"/>
          <p:cNvSpPr/>
          <p:nvPr/>
        </p:nvSpPr>
        <p:spPr>
          <a:xfrm>
            <a:off x="4866960" y="3321104"/>
            <a:ext cx="4218175" cy="10440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defRPr/>
            </a:pPr>
            <a:r>
              <a:rPr lang="ja-JP" altLang="en-US" sz="1200" spc="-50" dirty="0">
                <a:latin typeface="Meiryo UI" panose="020B0604030504040204" pitchFamily="50" charset="-128"/>
                <a:ea typeface="Meiryo UI" panose="020B0604030504040204" pitchFamily="50" charset="-128"/>
                <a:cs typeface="Meiryo UI" panose="020B0604030504040204" pitchFamily="50" charset="-128"/>
              </a:rPr>
              <a:t>・地方独立行政法人大阪市民</a:t>
            </a:r>
            <a:r>
              <a:rPr lang="ja-JP" altLang="en-US" sz="1200" spc="-50" dirty="0" smtClean="0">
                <a:latin typeface="Meiryo UI" panose="020B0604030504040204" pitchFamily="50" charset="-128"/>
                <a:ea typeface="Meiryo UI" panose="020B0604030504040204" pitchFamily="50" charset="-128"/>
                <a:cs typeface="Meiryo UI" panose="020B0604030504040204" pitchFamily="50" charset="-128"/>
              </a:rPr>
              <a:t>病院機構の設立（Ｈ</a:t>
            </a:r>
            <a:r>
              <a:rPr lang="en-US" altLang="ja-JP" sz="1200" spc="-5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200" spc="-5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spc="-5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200" spc="-5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spc="-5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200"/>
              </a:spcBef>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大阪府市共同 住吉母子</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医療</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センター</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仮称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200"/>
              </a:spcBef>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整備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予算を市会・府議会</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で可決（</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H27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200"/>
              </a:spcBef>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・住吉市民病院用地に誘致する民間事業予定者を選定</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200"/>
              </a:spcBef>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Rectangle 69"/>
          <p:cNvSpPr>
            <a:spLocks noChangeArrowheads="1"/>
          </p:cNvSpPr>
          <p:nvPr/>
        </p:nvSpPr>
        <p:spPr bwMode="auto">
          <a:xfrm>
            <a:off x="1547403" y="1088848"/>
            <a:ext cx="3226743" cy="900000"/>
          </a:xfrm>
          <a:prstGeom prst="rect">
            <a:avLst/>
          </a:prstGeom>
          <a:solidFill>
            <a:schemeClr val="accent1">
              <a:lumMod val="20000"/>
              <a:lumOff val="80000"/>
            </a:schemeClr>
          </a:solidFill>
          <a:ln w="9525">
            <a:solidFill>
              <a:schemeClr val="tx1"/>
            </a:solidFill>
            <a:miter lim="800000"/>
            <a:headEnd/>
            <a:tailEnd/>
          </a:ln>
        </p:spPr>
        <p:txBody>
          <a:bodyPr anchor="ctr"/>
          <a:lstStyle/>
          <a:p>
            <a:pPr>
              <a:defRPr/>
            </a:pPr>
            <a:r>
              <a:rPr lang="ja-JP" altLang="en-US" sz="1200" b="1" dirty="0">
                <a:latin typeface="Meiryo UI" pitchFamily="50" charset="-128"/>
                <a:ea typeface="Meiryo UI" pitchFamily="50" charset="-128"/>
                <a:cs typeface="Meiryo UI" pitchFamily="50" charset="-128"/>
              </a:rPr>
              <a:t>○公立大学のあり方について将来ビジョンを策定</a:t>
            </a:r>
          </a:p>
          <a:p>
            <a:pPr>
              <a:defRPr/>
            </a:pPr>
            <a:r>
              <a:rPr lang="ja-JP" altLang="en-US" sz="1200" b="1" dirty="0">
                <a:latin typeface="Meiryo UI" pitchFamily="50" charset="-128"/>
                <a:ea typeface="Meiryo UI" pitchFamily="50" charset="-128"/>
                <a:cs typeface="Meiryo UI" pitchFamily="50" charset="-128"/>
              </a:rPr>
              <a:t>○市大改革の推進、府大改革の着実な実施</a:t>
            </a:r>
          </a:p>
          <a:p>
            <a:pPr>
              <a:defRPr/>
            </a:pPr>
            <a:r>
              <a:rPr lang="ja-JP" altLang="en-US" sz="1200" b="1" dirty="0">
                <a:latin typeface="Meiryo UI" pitchFamily="50" charset="-128"/>
                <a:ea typeface="Meiryo UI" pitchFamily="50" charset="-128"/>
                <a:cs typeface="Meiryo UI" pitchFamily="50" charset="-128"/>
              </a:rPr>
              <a:t>○法人統合に向けた組織</a:t>
            </a:r>
            <a:r>
              <a:rPr lang="ja-JP" altLang="en-US" sz="1200" b="1" dirty="0" smtClean="0">
                <a:latin typeface="Meiryo UI" pitchFamily="50" charset="-128"/>
                <a:ea typeface="Meiryo UI" pitchFamily="50" charset="-128"/>
                <a:cs typeface="Meiryo UI" pitchFamily="50" charset="-128"/>
              </a:rPr>
              <a:t>改革の推進</a:t>
            </a:r>
            <a:endParaRPr lang="ja-JP" altLang="en-US" sz="1200" b="1" dirty="0">
              <a:latin typeface="Meiryo UI" pitchFamily="50" charset="-128"/>
              <a:ea typeface="Meiryo UI" pitchFamily="50" charset="-128"/>
              <a:cs typeface="Meiryo UI" pitchFamily="50" charset="-128"/>
            </a:endParaRPr>
          </a:p>
        </p:txBody>
      </p:sp>
      <p:sp>
        <p:nvSpPr>
          <p:cNvPr id="41" name="ホームベース 40"/>
          <p:cNvSpPr/>
          <p:nvPr/>
        </p:nvSpPr>
        <p:spPr>
          <a:xfrm>
            <a:off x="142142" y="1088848"/>
            <a:ext cx="1462454" cy="900000"/>
          </a:xfrm>
          <a:prstGeom prst="homePlate">
            <a:avLst>
              <a:gd name="adj" fmla="val 22365"/>
            </a:avLst>
          </a:prstGeom>
          <a:solidFill>
            <a:schemeClr val="accent1">
              <a:lumMod val="60000"/>
              <a:lumOff val="40000"/>
            </a:schemeClr>
          </a:solidFill>
          <a:ln w="28575"/>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大学　</a:t>
            </a:r>
          </a:p>
        </p:txBody>
      </p:sp>
      <p:sp>
        <p:nvSpPr>
          <p:cNvPr id="42" name="角丸四角形 41"/>
          <p:cNvSpPr/>
          <p:nvPr/>
        </p:nvSpPr>
        <p:spPr>
          <a:xfrm>
            <a:off x="4866959" y="1016848"/>
            <a:ext cx="4218176" cy="10440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・両大学において「新・公立大学」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大阪モデル（</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基本構想）</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策定</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spcBef>
                <a:spcPts val="200"/>
              </a:spcBef>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*府立</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大学の中期目標変更案を府議会</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で可決（</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spcBef>
                <a:spcPts val="200"/>
              </a:spcBef>
              <a:defRPr/>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市立</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大学の中期目標変更案</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を市会で審議中</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Rectangle 69"/>
          <p:cNvSpPr>
            <a:spLocks noChangeArrowheads="1"/>
          </p:cNvSpPr>
          <p:nvPr/>
        </p:nvSpPr>
        <p:spPr bwMode="auto">
          <a:xfrm>
            <a:off x="1539725" y="5697360"/>
            <a:ext cx="3242099" cy="900000"/>
          </a:xfrm>
          <a:prstGeom prst="rect">
            <a:avLst/>
          </a:prstGeom>
          <a:solidFill>
            <a:schemeClr val="accent1">
              <a:lumMod val="20000"/>
              <a:lumOff val="80000"/>
            </a:schemeClr>
          </a:solidFill>
          <a:ln w="9525">
            <a:solidFill>
              <a:schemeClr val="tx1"/>
            </a:solidFill>
            <a:miter lim="800000"/>
            <a:headEnd/>
            <a:tailEnd/>
          </a:ln>
        </p:spPr>
        <p:txBody>
          <a:bodyPr anchor="ctr"/>
          <a:lstStyle/>
          <a:p>
            <a:pPr>
              <a:defRPr/>
            </a:pPr>
            <a:r>
              <a:rPr lang="ja-JP" altLang="en-US" sz="1200" b="1" spc="-150" dirty="0" smtClean="0">
                <a:latin typeface="Meiryo UI" pitchFamily="50" charset="-128"/>
                <a:ea typeface="Meiryo UI" pitchFamily="50" charset="-128"/>
                <a:cs typeface="Meiryo UI" pitchFamily="50" charset="-128"/>
              </a:rPr>
              <a:t>○両</a:t>
            </a:r>
            <a:r>
              <a:rPr lang="ja-JP" altLang="en-US" sz="1200" b="1" spc="-150" dirty="0">
                <a:latin typeface="Meiryo UI" pitchFamily="50" charset="-128"/>
                <a:ea typeface="Meiryo UI" pitchFamily="50" charset="-128"/>
                <a:cs typeface="Meiryo UI" pitchFamily="50" charset="-128"/>
              </a:rPr>
              <a:t>研究所で共通する分野の検査・調査研究機能</a:t>
            </a:r>
            <a:r>
              <a:rPr lang="ja-JP" altLang="en-US" sz="1200" b="1" spc="-150" dirty="0" smtClean="0">
                <a:latin typeface="Meiryo UI" pitchFamily="50" charset="-128"/>
                <a:ea typeface="Meiryo UI" pitchFamily="50" charset="-128"/>
                <a:cs typeface="Meiryo UI" pitchFamily="50" charset="-128"/>
              </a:rPr>
              <a:t>を</a:t>
            </a:r>
            <a:endParaRPr lang="en-US" altLang="ja-JP" sz="1200" b="1" spc="-150" dirty="0" smtClean="0">
              <a:latin typeface="Meiryo UI" pitchFamily="50" charset="-128"/>
              <a:ea typeface="Meiryo UI" pitchFamily="50" charset="-128"/>
              <a:cs typeface="Meiryo UI" pitchFamily="50" charset="-128"/>
            </a:endParaRPr>
          </a:p>
          <a:p>
            <a:pPr>
              <a:defRPr/>
            </a:pPr>
            <a:r>
              <a:rPr lang="ja-JP" altLang="en-US" sz="1200" b="1" spc="-150" dirty="0">
                <a:latin typeface="Meiryo UI" pitchFamily="50" charset="-128"/>
                <a:ea typeface="Meiryo UI" pitchFamily="50" charset="-128"/>
                <a:cs typeface="Meiryo UI" pitchFamily="50" charset="-128"/>
              </a:rPr>
              <a:t>　</a:t>
            </a:r>
            <a:r>
              <a:rPr lang="ja-JP" altLang="en-US" sz="1200" b="1" spc="-150" dirty="0" smtClean="0">
                <a:latin typeface="Meiryo UI" pitchFamily="50" charset="-128"/>
                <a:ea typeface="Meiryo UI" pitchFamily="50" charset="-128"/>
                <a:cs typeface="Meiryo UI" pitchFamily="50" charset="-128"/>
              </a:rPr>
              <a:t>統合</a:t>
            </a:r>
            <a:r>
              <a:rPr lang="ja-JP" altLang="en-US" sz="1200" b="1" spc="-150" dirty="0">
                <a:latin typeface="Meiryo UI" pitchFamily="50" charset="-128"/>
                <a:ea typeface="Meiryo UI" pitchFamily="50" charset="-128"/>
                <a:cs typeface="Meiryo UI" pitchFamily="50" charset="-128"/>
              </a:rPr>
              <a:t>した</a:t>
            </a:r>
            <a:r>
              <a:rPr lang="ja-JP" altLang="en-US" sz="1200" b="1" spc="-150" dirty="0" smtClean="0">
                <a:latin typeface="Meiryo UI" pitchFamily="50" charset="-128"/>
                <a:ea typeface="Meiryo UI" pitchFamily="50" charset="-128"/>
                <a:cs typeface="Meiryo UI" pitchFamily="50" charset="-128"/>
              </a:rPr>
              <a:t>研究所を</a:t>
            </a:r>
            <a:r>
              <a:rPr lang="ja-JP" altLang="en-US" sz="1200" b="1" spc="-150" dirty="0">
                <a:latin typeface="Meiryo UI" pitchFamily="50" charset="-128"/>
                <a:ea typeface="Meiryo UI" pitchFamily="50" charset="-128"/>
                <a:cs typeface="Meiryo UI" pitchFamily="50" charset="-128"/>
              </a:rPr>
              <a:t>設置</a:t>
            </a:r>
          </a:p>
          <a:p>
            <a:pPr>
              <a:defRPr/>
            </a:pPr>
            <a:r>
              <a:rPr lang="ja-JP" altLang="en-US" sz="1200" b="1" spc="-150" dirty="0">
                <a:latin typeface="Meiryo UI" pitchFamily="50" charset="-128"/>
                <a:ea typeface="Meiryo UI" pitchFamily="50" charset="-128"/>
                <a:cs typeface="Meiryo UI" pitchFamily="50" charset="-128"/>
              </a:rPr>
              <a:t>○運営形態については、非公務員型の地方独立</a:t>
            </a:r>
            <a:r>
              <a:rPr lang="ja-JP" altLang="en-US" sz="1200" b="1" spc="-150" dirty="0" smtClean="0">
                <a:latin typeface="Meiryo UI" pitchFamily="50" charset="-128"/>
                <a:ea typeface="Meiryo UI" pitchFamily="50" charset="-128"/>
                <a:cs typeface="Meiryo UI" pitchFamily="50" charset="-128"/>
              </a:rPr>
              <a:t>行政</a:t>
            </a:r>
            <a:endParaRPr lang="en-US" altLang="ja-JP" sz="1200" b="1" spc="-150" dirty="0" smtClean="0">
              <a:latin typeface="Meiryo UI" pitchFamily="50" charset="-128"/>
              <a:ea typeface="Meiryo UI" pitchFamily="50" charset="-128"/>
              <a:cs typeface="Meiryo UI" pitchFamily="50" charset="-128"/>
            </a:endParaRPr>
          </a:p>
          <a:p>
            <a:pPr>
              <a:defRPr/>
            </a:pPr>
            <a:r>
              <a:rPr lang="ja-JP" altLang="en-US" sz="1200" b="1" spc="-150" dirty="0">
                <a:latin typeface="Meiryo UI" pitchFamily="50" charset="-128"/>
                <a:ea typeface="Meiryo UI" pitchFamily="50" charset="-128"/>
                <a:cs typeface="Meiryo UI" pitchFamily="50" charset="-128"/>
              </a:rPr>
              <a:t>　</a:t>
            </a:r>
            <a:r>
              <a:rPr lang="ja-JP" altLang="en-US" sz="1200" b="1" spc="-150" dirty="0" smtClean="0">
                <a:latin typeface="Meiryo UI" pitchFamily="50" charset="-128"/>
                <a:ea typeface="Meiryo UI" pitchFamily="50" charset="-128"/>
                <a:cs typeface="Meiryo UI" pitchFamily="50" charset="-128"/>
              </a:rPr>
              <a:t>法人</a:t>
            </a:r>
            <a:endParaRPr lang="ja-JP" altLang="en-US" sz="1200" b="1" spc="-150" dirty="0">
              <a:latin typeface="Meiryo UI" pitchFamily="50" charset="-128"/>
              <a:ea typeface="Meiryo UI" pitchFamily="50" charset="-128"/>
              <a:cs typeface="Meiryo UI" pitchFamily="50" charset="-128"/>
            </a:endParaRPr>
          </a:p>
        </p:txBody>
      </p:sp>
      <p:sp>
        <p:nvSpPr>
          <p:cNvPr id="45" name="角丸四角形 44"/>
          <p:cNvSpPr/>
          <p:nvPr/>
        </p:nvSpPr>
        <p:spPr>
          <a:xfrm>
            <a:off x="4860032" y="5625360"/>
            <a:ext cx="4232031" cy="10440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・合同研究の実施や合同セミナーの開催</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spcBef>
                <a:spcPts val="200"/>
              </a:spcBef>
              <a:defRPr/>
            </a:pP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大阪健康安全基盤研究所の定款案等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を市会・府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議会</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で</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200"/>
              </a:spcBef>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可決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H25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spcBef>
                <a:spcPts val="200"/>
              </a:spcBef>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*中期目標案等の統合</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関連議案を府</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議会で可決</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200"/>
              </a:spcBef>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月）、市会で否決</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ホームベース 37"/>
          <p:cNvSpPr/>
          <p:nvPr/>
        </p:nvSpPr>
        <p:spPr>
          <a:xfrm>
            <a:off x="142142" y="5697360"/>
            <a:ext cx="1462454" cy="900000"/>
          </a:xfrm>
          <a:prstGeom prst="homePlate">
            <a:avLst>
              <a:gd name="adj" fmla="val 22365"/>
            </a:avLst>
          </a:prstGeom>
          <a:solidFill>
            <a:schemeClr val="accent1">
              <a:lumMod val="60000"/>
              <a:lumOff val="40000"/>
            </a:schemeClr>
          </a:solidFill>
          <a:ln w="28575"/>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府立公衆</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衛生</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研究所</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市立環境</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科学</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研究所</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Rectangle 69"/>
          <p:cNvSpPr>
            <a:spLocks noChangeArrowheads="1"/>
          </p:cNvSpPr>
          <p:nvPr/>
        </p:nvSpPr>
        <p:spPr bwMode="auto">
          <a:xfrm>
            <a:off x="1533524" y="4545232"/>
            <a:ext cx="3254500" cy="900000"/>
          </a:xfrm>
          <a:prstGeom prst="rect">
            <a:avLst/>
          </a:prstGeom>
          <a:solidFill>
            <a:schemeClr val="accent1">
              <a:lumMod val="20000"/>
              <a:lumOff val="80000"/>
            </a:schemeClr>
          </a:solidFill>
          <a:ln w="9525">
            <a:solidFill>
              <a:schemeClr val="tx1"/>
            </a:solidFill>
            <a:miter lim="800000"/>
            <a:headEnd/>
            <a:tailEnd/>
          </a:ln>
        </p:spPr>
        <p:txBody>
          <a:bodyPr anchor="ctr"/>
          <a:lstStyle/>
          <a:p>
            <a:pPr>
              <a:defRPr/>
            </a:pPr>
            <a:r>
              <a:rPr lang="ja-JP" altLang="en-US" sz="1200" b="1" dirty="0">
                <a:latin typeface="Meiryo UI" pitchFamily="50" charset="-128"/>
                <a:ea typeface="Meiryo UI" pitchFamily="50" charset="-128"/>
                <a:cs typeface="Meiryo UI" pitchFamily="50" charset="-128"/>
              </a:rPr>
              <a:t>○法人統合により、工業技術とものづくりを</a:t>
            </a:r>
            <a:r>
              <a:rPr lang="ja-JP" altLang="en-US" sz="1200" b="1" dirty="0" smtClean="0">
                <a:latin typeface="Meiryo UI" pitchFamily="50" charset="-128"/>
                <a:ea typeface="Meiryo UI" pitchFamily="50" charset="-128"/>
                <a:cs typeface="Meiryo UI" pitchFamily="50" charset="-128"/>
              </a:rPr>
              <a:t>支える</a:t>
            </a:r>
            <a:endParaRPr lang="en-US" altLang="ja-JP" sz="1200" b="1" dirty="0" smtClean="0">
              <a:latin typeface="Meiryo UI" pitchFamily="50" charset="-128"/>
              <a:ea typeface="Meiryo UI" pitchFamily="50" charset="-128"/>
              <a:cs typeface="Meiryo UI" pitchFamily="50" charset="-128"/>
            </a:endParaRPr>
          </a:p>
          <a:p>
            <a:pPr>
              <a:defRPr/>
            </a:pPr>
            <a:r>
              <a:rPr lang="ja-JP" altLang="en-US" sz="1200" b="1" dirty="0">
                <a:latin typeface="Meiryo UI" pitchFamily="50" charset="-128"/>
                <a:ea typeface="Meiryo UI" pitchFamily="50" charset="-128"/>
                <a:cs typeface="Meiryo UI" pitchFamily="50" charset="-128"/>
              </a:rPr>
              <a:t>　</a:t>
            </a:r>
            <a:r>
              <a:rPr lang="ja-JP" altLang="en-US" sz="1200" b="1" dirty="0" smtClean="0">
                <a:latin typeface="Meiryo UI" pitchFamily="50" charset="-128"/>
                <a:ea typeface="Meiryo UI" pitchFamily="50" charset="-128"/>
                <a:cs typeface="Meiryo UI" pitchFamily="50" charset="-128"/>
              </a:rPr>
              <a:t>知</a:t>
            </a:r>
            <a:r>
              <a:rPr lang="ja-JP" altLang="en-US" sz="1200" b="1" dirty="0">
                <a:latin typeface="Meiryo UI" pitchFamily="50" charset="-128"/>
                <a:ea typeface="Meiryo UI" pitchFamily="50" charset="-128"/>
                <a:cs typeface="Meiryo UI" pitchFamily="50" charset="-128"/>
              </a:rPr>
              <a:t>と技術</a:t>
            </a:r>
            <a:r>
              <a:rPr lang="ja-JP" altLang="en-US" sz="1200" b="1" dirty="0" smtClean="0">
                <a:latin typeface="Meiryo UI" pitchFamily="50" charset="-128"/>
                <a:ea typeface="Meiryo UI" pitchFamily="50" charset="-128"/>
                <a:cs typeface="Meiryo UI" pitchFamily="50" charset="-128"/>
              </a:rPr>
              <a:t>の支援</a:t>
            </a:r>
            <a:r>
              <a:rPr lang="ja-JP" altLang="en-US" sz="1200" b="1" dirty="0">
                <a:latin typeface="Meiryo UI" pitchFamily="50" charset="-128"/>
                <a:ea typeface="Meiryo UI" pitchFamily="50" charset="-128"/>
                <a:cs typeface="Meiryo UI" pitchFamily="50" charset="-128"/>
              </a:rPr>
              <a:t>拠点「スーパー公設試」を</a:t>
            </a:r>
            <a:r>
              <a:rPr lang="ja-JP" altLang="en-US" sz="1200" b="1" dirty="0" smtClean="0">
                <a:latin typeface="Meiryo UI" pitchFamily="50" charset="-128"/>
                <a:ea typeface="Meiryo UI" pitchFamily="50" charset="-128"/>
                <a:cs typeface="Meiryo UI" pitchFamily="50" charset="-128"/>
              </a:rPr>
              <a:t>めざす</a:t>
            </a:r>
            <a:endParaRPr lang="ja-JP" altLang="en-US" sz="1200" b="1" dirty="0">
              <a:latin typeface="Meiryo UI" pitchFamily="50" charset="-128"/>
              <a:ea typeface="Meiryo UI" pitchFamily="50" charset="-128"/>
              <a:cs typeface="Meiryo UI" pitchFamily="50" charset="-128"/>
            </a:endParaRPr>
          </a:p>
        </p:txBody>
      </p:sp>
      <p:sp>
        <p:nvSpPr>
          <p:cNvPr id="48" name="角丸四角形 47"/>
          <p:cNvSpPr/>
          <p:nvPr/>
        </p:nvSpPr>
        <p:spPr>
          <a:xfrm>
            <a:off x="4866959" y="4473232"/>
            <a:ext cx="4218176" cy="1044000"/>
          </a:xfrm>
          <a:prstGeom prst="roundRect">
            <a:avLst/>
          </a:prstGeom>
        </p:spPr>
        <p:style>
          <a:lnRef idx="2">
            <a:schemeClr val="dk1"/>
          </a:lnRef>
          <a:fillRef idx="1">
            <a:schemeClr val="lt1"/>
          </a:fillRef>
          <a:effectRef idx="0">
            <a:schemeClr val="dk1"/>
          </a:effectRef>
          <a:fontRef idx="minor">
            <a:schemeClr val="dk1"/>
          </a:fontRef>
        </p:style>
        <p:txBody>
          <a:bodyPr rIns="36000" anchor="ctr"/>
          <a:lstStyle/>
          <a:p>
            <a:pPr>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・合同経営戦略会議において統合計画（案）策定</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（Ｈ</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連携の強化、業務プロセスの共通化</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200"/>
              </a:spcBef>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新設合併の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関連</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議案</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市会・府議会で否決</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ホームベース 48"/>
          <p:cNvSpPr/>
          <p:nvPr/>
        </p:nvSpPr>
        <p:spPr>
          <a:xfrm>
            <a:off x="142142" y="4545232"/>
            <a:ext cx="1462454" cy="900000"/>
          </a:xfrm>
          <a:prstGeom prst="homePlate">
            <a:avLst>
              <a:gd name="adj" fmla="val 22365"/>
            </a:avLst>
          </a:prstGeom>
          <a:solidFill>
            <a:schemeClr val="accent1">
              <a:lumMod val="60000"/>
              <a:lumOff val="40000"/>
            </a:schemeClr>
          </a:solidFill>
          <a:ln w="28575"/>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府立産業</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技術</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総合研究所</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zh-TW" altLang="en-US" sz="1200" b="1" dirty="0">
                <a:latin typeface="Meiryo UI" panose="020B0604030504040204" pitchFamily="50" charset="-128"/>
                <a:ea typeface="Meiryo UI" panose="020B0604030504040204" pitchFamily="50" charset="-128"/>
                <a:cs typeface="Meiryo UI" panose="020B0604030504040204" pitchFamily="50" charset="-128"/>
              </a:rPr>
              <a:t>市立工業</a:t>
            </a:r>
            <a:r>
              <a:rPr lang="zh-TW" altLang="en-US" sz="1200" b="1" dirty="0" smtClean="0">
                <a:latin typeface="Meiryo UI" panose="020B0604030504040204" pitchFamily="50" charset="-128"/>
                <a:ea typeface="Meiryo UI" panose="020B0604030504040204" pitchFamily="50" charset="-128"/>
                <a:cs typeface="Meiryo UI" panose="020B0604030504040204" pitchFamily="50" charset="-128"/>
              </a:rPr>
              <a:t>研究所</a:t>
            </a:r>
            <a:endParaRPr lang="zh-TW"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Rectangle 69"/>
          <p:cNvSpPr>
            <a:spLocks noChangeArrowheads="1"/>
          </p:cNvSpPr>
          <p:nvPr/>
        </p:nvSpPr>
        <p:spPr bwMode="auto">
          <a:xfrm>
            <a:off x="1547280" y="2240976"/>
            <a:ext cx="3226989" cy="900000"/>
          </a:xfrm>
          <a:prstGeom prst="rect">
            <a:avLst/>
          </a:prstGeom>
          <a:solidFill>
            <a:schemeClr val="accent1">
              <a:lumMod val="20000"/>
              <a:lumOff val="80000"/>
            </a:schemeClr>
          </a:solidFill>
          <a:ln w="9525">
            <a:solidFill>
              <a:schemeClr val="tx1"/>
            </a:solidFill>
            <a:miter lim="800000"/>
            <a:headEnd/>
            <a:tailEnd/>
          </a:ln>
        </p:spPr>
        <p:txBody>
          <a:bodyPr anchor="ctr"/>
          <a:lstStyle/>
          <a:p>
            <a:pPr>
              <a:defRPr/>
            </a:pPr>
            <a:r>
              <a:rPr lang="ja-JP" altLang="en-US" sz="1200" b="1" dirty="0">
                <a:latin typeface="Meiryo UI" pitchFamily="50" charset="-128"/>
                <a:ea typeface="Meiryo UI" pitchFamily="50" charset="-128"/>
                <a:cs typeface="Meiryo UI" pitchFamily="50" charset="-128"/>
              </a:rPr>
              <a:t>○大阪湾諸港の港湾管理の一元化の</a:t>
            </a:r>
            <a:r>
              <a:rPr lang="ja-JP" altLang="en-US" sz="1200" b="1" dirty="0" smtClean="0">
                <a:latin typeface="Meiryo UI" pitchFamily="50" charset="-128"/>
                <a:ea typeface="Meiryo UI" pitchFamily="50" charset="-128"/>
                <a:cs typeface="Meiryo UI" pitchFamily="50" charset="-128"/>
              </a:rPr>
              <a:t>第一</a:t>
            </a:r>
            <a:endParaRPr lang="en-US" altLang="ja-JP" sz="1200" b="1" dirty="0" smtClean="0">
              <a:latin typeface="Meiryo UI" pitchFamily="50" charset="-128"/>
              <a:ea typeface="Meiryo UI" pitchFamily="50" charset="-128"/>
              <a:cs typeface="Meiryo UI" pitchFamily="50" charset="-128"/>
            </a:endParaRPr>
          </a:p>
          <a:p>
            <a:pPr>
              <a:defRPr/>
            </a:pPr>
            <a:r>
              <a:rPr lang="ja-JP" altLang="en-US" sz="1200" b="1" dirty="0">
                <a:latin typeface="Meiryo UI" pitchFamily="50" charset="-128"/>
                <a:ea typeface="Meiryo UI" pitchFamily="50" charset="-128"/>
                <a:cs typeface="Meiryo UI" pitchFamily="50" charset="-128"/>
              </a:rPr>
              <a:t>　</a:t>
            </a:r>
            <a:r>
              <a:rPr lang="ja-JP" altLang="en-US" sz="1200" b="1" dirty="0" smtClean="0">
                <a:latin typeface="Meiryo UI" pitchFamily="50" charset="-128"/>
                <a:ea typeface="Meiryo UI" pitchFamily="50" charset="-128"/>
                <a:cs typeface="Meiryo UI" pitchFamily="50" charset="-128"/>
              </a:rPr>
              <a:t>ステップ</a:t>
            </a:r>
            <a:r>
              <a:rPr lang="ja-JP" altLang="en-US" sz="1200" b="1" dirty="0">
                <a:latin typeface="Meiryo UI" pitchFamily="50" charset="-128"/>
                <a:ea typeface="Meiryo UI" pitchFamily="50" charset="-128"/>
                <a:cs typeface="Meiryo UI" pitchFamily="50" charset="-128"/>
              </a:rPr>
              <a:t>として</a:t>
            </a:r>
            <a:r>
              <a:rPr lang="ja-JP" altLang="en-US" sz="1200" b="1" dirty="0" smtClean="0">
                <a:latin typeface="Meiryo UI" pitchFamily="50" charset="-128"/>
                <a:ea typeface="Meiryo UI" pitchFamily="50" charset="-128"/>
                <a:cs typeface="Meiryo UI" pitchFamily="50" charset="-128"/>
              </a:rPr>
              <a:t>、「</a:t>
            </a:r>
            <a:r>
              <a:rPr lang="ja-JP" altLang="en-US" sz="1200" b="1" dirty="0">
                <a:latin typeface="Meiryo UI" pitchFamily="50" charset="-128"/>
                <a:ea typeface="Meiryo UI" pitchFamily="50" charset="-128"/>
                <a:cs typeface="Meiryo UI" pitchFamily="50" charset="-128"/>
              </a:rPr>
              <a:t>新港務局」により府市の</a:t>
            </a:r>
            <a:r>
              <a:rPr lang="ja-JP" altLang="en-US" sz="1200" b="1" dirty="0" smtClean="0">
                <a:latin typeface="Meiryo UI" pitchFamily="50" charset="-128"/>
                <a:ea typeface="Meiryo UI" pitchFamily="50" charset="-128"/>
                <a:cs typeface="Meiryo UI" pitchFamily="50" charset="-128"/>
              </a:rPr>
              <a:t>港湾</a:t>
            </a:r>
            <a:endParaRPr lang="en-US" altLang="ja-JP" sz="1200" b="1" dirty="0" smtClean="0">
              <a:latin typeface="Meiryo UI" pitchFamily="50" charset="-128"/>
              <a:ea typeface="Meiryo UI" pitchFamily="50" charset="-128"/>
              <a:cs typeface="Meiryo UI" pitchFamily="50" charset="-128"/>
            </a:endParaRPr>
          </a:p>
          <a:p>
            <a:pPr>
              <a:defRPr/>
            </a:pPr>
            <a:r>
              <a:rPr lang="ja-JP" altLang="en-US" sz="1200" b="1" dirty="0">
                <a:latin typeface="Meiryo UI" pitchFamily="50" charset="-128"/>
                <a:ea typeface="Meiryo UI" pitchFamily="50" charset="-128"/>
                <a:cs typeface="Meiryo UI" pitchFamily="50" charset="-128"/>
              </a:rPr>
              <a:t>　</a:t>
            </a:r>
            <a:r>
              <a:rPr lang="ja-JP" altLang="en-US" sz="1200" b="1" dirty="0" smtClean="0">
                <a:latin typeface="Meiryo UI" pitchFamily="50" charset="-128"/>
                <a:ea typeface="Meiryo UI" pitchFamily="50" charset="-128"/>
                <a:cs typeface="Meiryo UI" pitchFamily="50" charset="-128"/>
              </a:rPr>
              <a:t>管理者</a:t>
            </a:r>
            <a:r>
              <a:rPr lang="ja-JP" altLang="en-US" sz="1200" b="1" dirty="0">
                <a:latin typeface="Meiryo UI" pitchFamily="50" charset="-128"/>
                <a:ea typeface="Meiryo UI" pitchFamily="50" charset="-128"/>
                <a:cs typeface="Meiryo UI" pitchFamily="50" charset="-128"/>
              </a:rPr>
              <a:t>を統合</a:t>
            </a:r>
          </a:p>
        </p:txBody>
      </p:sp>
      <p:sp>
        <p:nvSpPr>
          <p:cNvPr id="61" name="ホームベース 60"/>
          <p:cNvSpPr/>
          <p:nvPr/>
        </p:nvSpPr>
        <p:spPr>
          <a:xfrm>
            <a:off x="142142" y="2240976"/>
            <a:ext cx="1462454" cy="900000"/>
          </a:xfrm>
          <a:prstGeom prst="homePlate">
            <a:avLst>
              <a:gd name="adj" fmla="val 22365"/>
            </a:avLst>
          </a:prstGeom>
          <a:solidFill>
            <a:schemeClr val="accent1">
              <a:lumMod val="60000"/>
              <a:lumOff val="40000"/>
            </a:schemeClr>
          </a:solidFill>
          <a:ln w="28575"/>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港湾</a:t>
            </a:r>
          </a:p>
        </p:txBody>
      </p:sp>
      <p:sp>
        <p:nvSpPr>
          <p:cNvPr id="62" name="角丸四角形 61"/>
          <p:cNvSpPr/>
          <p:nvPr/>
        </p:nvSpPr>
        <p:spPr>
          <a:xfrm>
            <a:off x="4860032" y="2168976"/>
            <a:ext cx="4232031" cy="10440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・大阪湾諸港の港湾管理一元化に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向けた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協議</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spcBef>
                <a:spcPts val="200"/>
              </a:spcBef>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府市</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港湾</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委員会共同設置関連議案</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を市会・府</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議会で否決</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スライド番号プレースホルダー 2"/>
          <p:cNvSpPr>
            <a:spLocks noGrp="1"/>
          </p:cNvSpPr>
          <p:nvPr>
            <p:ph type="sldNum" sz="quarter" idx="12"/>
          </p:nvPr>
        </p:nvSpPr>
        <p:spPr bwMode="auto">
          <a:xfrm>
            <a:off x="8777288"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63</a:t>
            </a:fld>
            <a:endParaRPr lang="en-US" altLang="ja-JP">
              <a:solidFill>
                <a:srgbClr val="898989"/>
              </a:solidFill>
            </a:endParaRPr>
          </a:p>
        </p:txBody>
      </p:sp>
    </p:spTree>
    <p:extLst>
      <p:ext uri="{BB962C8B-B14F-4D97-AF65-F5344CB8AC3E}">
        <p14:creationId xmlns:p14="http://schemas.microsoft.com/office/powerpoint/2010/main" val="34628638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11723" y="7939"/>
            <a:ext cx="9132277" cy="54133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200" b="1" dirty="0">
                <a:solidFill>
                  <a:schemeClr val="tx1"/>
                </a:solidFill>
                <a:latin typeface="Meiryo UI" pitchFamily="50" charset="-128"/>
                <a:ea typeface="Meiryo UI" pitchFamily="50" charset="-128"/>
                <a:cs typeface="Meiryo UI" pitchFamily="50" charset="-128"/>
              </a:rPr>
              <a:t>　主な項目の進捗状況（民営化等）</a:t>
            </a:r>
          </a:p>
        </p:txBody>
      </p:sp>
      <p:sp>
        <p:nvSpPr>
          <p:cNvPr id="20485" name="Rectangle 69"/>
          <p:cNvSpPr>
            <a:spLocks noChangeArrowheads="1"/>
          </p:cNvSpPr>
          <p:nvPr/>
        </p:nvSpPr>
        <p:spPr bwMode="auto">
          <a:xfrm>
            <a:off x="1566315" y="1070728"/>
            <a:ext cx="3225923" cy="900000"/>
          </a:xfrm>
          <a:prstGeom prst="rect">
            <a:avLst/>
          </a:prstGeom>
          <a:solidFill>
            <a:schemeClr val="accent1">
              <a:lumMod val="20000"/>
              <a:lumOff val="80000"/>
            </a:schemeClr>
          </a:solidFill>
          <a:ln w="9525">
            <a:solidFill>
              <a:schemeClr val="tx1"/>
            </a:solidFill>
            <a:miter lim="800000"/>
            <a:headEnd/>
            <a:tailEnd/>
          </a:ln>
        </p:spPr>
        <p:txBody>
          <a:bodyPr anchor="ctr"/>
          <a:lstStyle/>
          <a:p>
            <a:pPr>
              <a:defRPr/>
            </a:pPr>
            <a:r>
              <a:rPr lang="ja-JP" altLang="en-US" sz="1200" b="1" dirty="0" smtClean="0">
                <a:latin typeface="Meiryo UI" pitchFamily="50" charset="-128"/>
                <a:ea typeface="Meiryo UI" pitchFamily="50" charset="-128"/>
                <a:cs typeface="Meiryo UI" pitchFamily="50" charset="-128"/>
              </a:rPr>
              <a:t>○上下一体での株式会社化を</a:t>
            </a:r>
            <a:r>
              <a:rPr lang="ja-JP" altLang="en-US" sz="1200" b="1" dirty="0">
                <a:latin typeface="Meiryo UI" pitchFamily="50" charset="-128"/>
                <a:ea typeface="Meiryo UI" pitchFamily="50" charset="-128"/>
                <a:cs typeface="Meiryo UI" pitchFamily="50" charset="-128"/>
              </a:rPr>
              <a:t>めざす</a:t>
            </a:r>
          </a:p>
        </p:txBody>
      </p:sp>
      <p:sp>
        <p:nvSpPr>
          <p:cNvPr id="4100" name="Text Box 480"/>
          <p:cNvSpPr txBox="1">
            <a:spLocks noChangeArrowheads="1"/>
          </p:cNvSpPr>
          <p:nvPr/>
        </p:nvSpPr>
        <p:spPr bwMode="auto">
          <a:xfrm>
            <a:off x="2483768" y="648569"/>
            <a:ext cx="139944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spcBef>
                <a:spcPct val="50000"/>
              </a:spcBef>
            </a:pPr>
            <a:r>
              <a:rPr lang="en-US" altLang="ja-JP" sz="1600" b="1" dirty="0" smtClean="0">
                <a:latin typeface="Meiryo UI" pitchFamily="50" charset="-128"/>
                <a:ea typeface="Meiryo UI" pitchFamily="50" charset="-128"/>
                <a:cs typeface="Meiryo UI" pitchFamily="50" charset="-128"/>
              </a:rPr>
              <a:t>【</a:t>
            </a:r>
            <a:r>
              <a:rPr lang="ja-JP" altLang="en-US" sz="1600" b="1" dirty="0">
                <a:latin typeface="Meiryo UI" pitchFamily="50" charset="-128"/>
                <a:ea typeface="Meiryo UI" pitchFamily="50" charset="-128"/>
                <a:cs typeface="Meiryo UI" pitchFamily="50" charset="-128"/>
              </a:rPr>
              <a:t>方向性</a:t>
            </a:r>
            <a:r>
              <a:rPr lang="en-US" altLang="ja-JP" sz="1600" b="1" dirty="0" smtClean="0">
                <a:latin typeface="Meiryo UI" pitchFamily="50" charset="-128"/>
                <a:ea typeface="Meiryo UI" pitchFamily="50" charset="-128"/>
                <a:cs typeface="Meiryo UI" pitchFamily="50" charset="-128"/>
              </a:rPr>
              <a:t>】</a:t>
            </a:r>
            <a:endParaRPr lang="ja-JP" altLang="en-US" sz="1600" b="1" dirty="0">
              <a:latin typeface="Meiryo UI" pitchFamily="50" charset="-128"/>
              <a:ea typeface="Meiryo UI" pitchFamily="50" charset="-128"/>
              <a:cs typeface="Meiryo UI" pitchFamily="50" charset="-128"/>
            </a:endParaRPr>
          </a:p>
        </p:txBody>
      </p:sp>
      <p:sp>
        <p:nvSpPr>
          <p:cNvPr id="33" name="ホームベース 32"/>
          <p:cNvSpPr/>
          <p:nvPr/>
        </p:nvSpPr>
        <p:spPr>
          <a:xfrm>
            <a:off x="187570" y="1070728"/>
            <a:ext cx="1460988" cy="900000"/>
          </a:xfrm>
          <a:prstGeom prst="homePlate">
            <a:avLst>
              <a:gd name="adj" fmla="val 22365"/>
            </a:avLst>
          </a:prstGeom>
          <a:solidFill>
            <a:schemeClr val="accent1">
              <a:lumMod val="60000"/>
              <a:lumOff val="40000"/>
            </a:schemeClr>
          </a:solidFill>
          <a:ln w="28575"/>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地下鉄</a:t>
            </a:r>
          </a:p>
        </p:txBody>
      </p:sp>
      <p:sp>
        <p:nvSpPr>
          <p:cNvPr id="37" name="角丸四角形 36"/>
          <p:cNvSpPr/>
          <p:nvPr/>
        </p:nvSpPr>
        <p:spPr>
          <a:xfrm>
            <a:off x="4860032" y="980728"/>
            <a:ext cx="4175530" cy="10800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・初乗り運賃値下げ、終発延長、トイレ改修</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200"/>
              </a:spcBef>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・地下鉄事業民営化基本プラン案等策定</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200"/>
              </a:spcBef>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地下鉄事業の廃止条例案</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市会で否決</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200"/>
              </a:spcBef>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*事業引継ぎに関する基本方針の策定を議決事件とする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200"/>
              </a:spcBef>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条例案を市会で可決（</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Rectangle 69"/>
          <p:cNvSpPr>
            <a:spLocks noChangeArrowheads="1"/>
          </p:cNvSpPr>
          <p:nvPr/>
        </p:nvSpPr>
        <p:spPr bwMode="auto">
          <a:xfrm>
            <a:off x="1566315" y="2222856"/>
            <a:ext cx="3225922" cy="900000"/>
          </a:xfrm>
          <a:prstGeom prst="rect">
            <a:avLst/>
          </a:prstGeom>
          <a:solidFill>
            <a:schemeClr val="accent1">
              <a:lumMod val="20000"/>
              <a:lumOff val="80000"/>
            </a:schemeClr>
          </a:solidFill>
          <a:ln w="9525">
            <a:solidFill>
              <a:schemeClr val="tx1"/>
            </a:solidFill>
            <a:miter lim="800000"/>
            <a:headEnd/>
            <a:tailEnd/>
          </a:ln>
        </p:spPr>
        <p:txBody>
          <a:bodyPr anchor="ctr"/>
          <a:lstStyle/>
          <a:p>
            <a:pPr>
              <a:defRPr/>
            </a:pPr>
            <a:r>
              <a:rPr lang="ja-JP" altLang="en-US" sz="1200" b="1" dirty="0">
                <a:latin typeface="Meiryo UI" pitchFamily="50" charset="-128"/>
                <a:ea typeface="Meiryo UI" pitchFamily="50" charset="-128"/>
                <a:cs typeface="Meiryo UI" pitchFamily="50" charset="-128"/>
              </a:rPr>
              <a:t>○大阪シティバス（株）への事業譲渡をめざす</a:t>
            </a:r>
          </a:p>
        </p:txBody>
      </p:sp>
      <p:sp>
        <p:nvSpPr>
          <p:cNvPr id="41" name="ホームベース 40"/>
          <p:cNvSpPr/>
          <p:nvPr/>
        </p:nvSpPr>
        <p:spPr>
          <a:xfrm>
            <a:off x="187570" y="2222856"/>
            <a:ext cx="1460988" cy="900000"/>
          </a:xfrm>
          <a:prstGeom prst="homePlate">
            <a:avLst>
              <a:gd name="adj" fmla="val 22365"/>
            </a:avLst>
          </a:prstGeom>
          <a:solidFill>
            <a:schemeClr val="accent1">
              <a:lumMod val="60000"/>
              <a:lumOff val="40000"/>
            </a:schemeClr>
          </a:solidFill>
          <a:ln w="28575"/>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バス</a:t>
            </a:r>
          </a:p>
        </p:txBody>
      </p:sp>
      <p:sp>
        <p:nvSpPr>
          <p:cNvPr id="42" name="角丸四角形 41"/>
          <p:cNvSpPr/>
          <p:nvPr/>
        </p:nvSpPr>
        <p:spPr>
          <a:xfrm>
            <a:off x="4864428" y="2132856"/>
            <a:ext cx="4166738" cy="10800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・路線の見直し、</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経営効率化</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による黒字化</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spcBef>
                <a:spcPts val="200"/>
              </a:spcBef>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・バス事業民営化基本プラン</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案等策定</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spcBef>
                <a:spcPts val="200"/>
              </a:spcBef>
              <a:defRPr/>
            </a:pP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バス事業の廃止</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条例案</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市会で否決</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*事業引継ぎに関する基本方針の策定を</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議決事件とする条例</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案</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を</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市会</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で可決（</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H27</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月</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・土地信託事業の和解金支払いにより経営健全化団体と</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なる</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Rectangle 69"/>
          <p:cNvSpPr>
            <a:spLocks noChangeArrowheads="1"/>
          </p:cNvSpPr>
          <p:nvPr/>
        </p:nvSpPr>
        <p:spPr bwMode="auto">
          <a:xfrm>
            <a:off x="1572359" y="3338984"/>
            <a:ext cx="3213834" cy="900000"/>
          </a:xfrm>
          <a:prstGeom prst="rect">
            <a:avLst/>
          </a:prstGeom>
          <a:solidFill>
            <a:schemeClr val="accent1">
              <a:lumMod val="20000"/>
              <a:lumOff val="80000"/>
            </a:schemeClr>
          </a:solidFill>
          <a:ln w="9525">
            <a:solidFill>
              <a:schemeClr val="tx1"/>
            </a:solidFill>
            <a:miter lim="800000"/>
            <a:headEnd/>
            <a:tailEnd/>
          </a:ln>
        </p:spPr>
        <p:txBody>
          <a:bodyPr anchor="ctr"/>
          <a:lstStyle/>
          <a:p>
            <a:pPr>
              <a:defRPr/>
            </a:pPr>
            <a:r>
              <a:rPr lang="ja-JP" altLang="en-US" sz="1200" b="1" dirty="0">
                <a:latin typeface="Meiryo UI" pitchFamily="50" charset="-128"/>
                <a:ea typeface="Meiryo UI" pitchFamily="50" charset="-128"/>
                <a:cs typeface="Meiryo UI" pitchFamily="50" charset="-128"/>
              </a:rPr>
              <a:t>○「事業の民間化」と「現業職員の非公務員化</a:t>
            </a:r>
            <a:r>
              <a:rPr lang="ja-JP" altLang="en-US" sz="1200" b="1" dirty="0" smtClean="0">
                <a:latin typeface="Meiryo UI" pitchFamily="50" charset="-128"/>
                <a:ea typeface="Meiryo UI" pitchFamily="50" charset="-128"/>
                <a:cs typeface="Meiryo UI" pitchFamily="50" charset="-128"/>
              </a:rPr>
              <a:t>」</a:t>
            </a:r>
            <a:endParaRPr lang="en-US" altLang="ja-JP" sz="1200" b="1" dirty="0" smtClean="0">
              <a:latin typeface="Meiryo UI" pitchFamily="50" charset="-128"/>
              <a:ea typeface="Meiryo UI" pitchFamily="50" charset="-128"/>
              <a:cs typeface="Meiryo UI" pitchFamily="50" charset="-128"/>
            </a:endParaRPr>
          </a:p>
          <a:p>
            <a:pPr>
              <a:defRPr/>
            </a:pPr>
            <a:r>
              <a:rPr lang="ja-JP" altLang="en-US" sz="1200" b="1" dirty="0">
                <a:latin typeface="Meiryo UI" pitchFamily="50" charset="-128"/>
                <a:ea typeface="Meiryo UI" pitchFamily="50" charset="-128"/>
                <a:cs typeface="Meiryo UI" pitchFamily="50" charset="-128"/>
              </a:rPr>
              <a:t>　</a:t>
            </a:r>
            <a:r>
              <a:rPr lang="ja-JP" altLang="en-US" sz="1200" b="1" dirty="0" smtClean="0">
                <a:latin typeface="Meiryo UI" pitchFamily="50" charset="-128"/>
                <a:ea typeface="Meiryo UI" pitchFamily="50" charset="-128"/>
                <a:cs typeface="Meiryo UI" pitchFamily="50" charset="-128"/>
              </a:rPr>
              <a:t>の</a:t>
            </a:r>
            <a:r>
              <a:rPr lang="ja-JP" altLang="en-US" sz="1200" b="1" dirty="0">
                <a:latin typeface="Meiryo UI" pitchFamily="50" charset="-128"/>
                <a:ea typeface="Meiryo UI" pitchFamily="50" charset="-128"/>
                <a:cs typeface="Meiryo UI" pitchFamily="50" charset="-128"/>
              </a:rPr>
              <a:t>同時</a:t>
            </a:r>
            <a:r>
              <a:rPr lang="ja-JP" altLang="en-US" sz="1200" b="1" dirty="0" smtClean="0">
                <a:latin typeface="Meiryo UI" pitchFamily="50" charset="-128"/>
                <a:ea typeface="Meiryo UI" pitchFamily="50" charset="-128"/>
                <a:cs typeface="Meiryo UI" pitchFamily="50" charset="-128"/>
              </a:rPr>
              <a:t>実現</a:t>
            </a:r>
            <a:endParaRPr lang="en-US" altLang="ja-JP" sz="1200" b="1" dirty="0" smtClean="0">
              <a:latin typeface="Meiryo UI" pitchFamily="50" charset="-128"/>
              <a:ea typeface="Meiryo UI" pitchFamily="50" charset="-128"/>
              <a:cs typeface="Meiryo UI" pitchFamily="50" charset="-128"/>
            </a:endParaRPr>
          </a:p>
          <a:p>
            <a:pPr>
              <a:defRPr/>
            </a:pPr>
            <a:r>
              <a:rPr lang="ja-JP" altLang="en-US" sz="1200" b="1" dirty="0">
                <a:latin typeface="Meiryo UI" pitchFamily="50" charset="-128"/>
                <a:ea typeface="Meiryo UI" pitchFamily="50" charset="-128"/>
                <a:cs typeface="Meiryo UI" pitchFamily="50" charset="-128"/>
              </a:rPr>
              <a:t>　</a:t>
            </a:r>
            <a:r>
              <a:rPr lang="ja-JP" altLang="en-US" sz="1200" b="1" dirty="0" smtClean="0">
                <a:latin typeface="Meiryo UI" pitchFamily="50" charset="-128"/>
                <a:ea typeface="Meiryo UI" pitchFamily="50" charset="-128"/>
                <a:cs typeface="Meiryo UI" pitchFamily="50" charset="-128"/>
              </a:rPr>
              <a:t>（</a:t>
            </a:r>
            <a:r>
              <a:rPr lang="ja-JP" altLang="en-US" sz="1200" b="1" dirty="0">
                <a:latin typeface="Meiryo UI" pitchFamily="50" charset="-128"/>
                <a:ea typeface="Meiryo UI" pitchFamily="50" charset="-128"/>
                <a:cs typeface="Meiryo UI" pitchFamily="50" charset="-128"/>
              </a:rPr>
              <a:t>民間委託化の早期拡大を図る）</a:t>
            </a:r>
          </a:p>
        </p:txBody>
      </p:sp>
      <p:sp>
        <p:nvSpPr>
          <p:cNvPr id="45" name="角丸四角形 44"/>
          <p:cNvSpPr/>
          <p:nvPr/>
        </p:nvSpPr>
        <p:spPr>
          <a:xfrm>
            <a:off x="4860032" y="3284984"/>
            <a:ext cx="4175530" cy="10080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*新たな経営形態への移行準備にかかる予算案等が市会</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で</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修正</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削除</a:t>
            </a:r>
          </a:p>
          <a:p>
            <a:pPr>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・段階的な委託化手法の再検討（</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H26</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p>
          <a:p>
            <a:pPr>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・北部環境事業センターの家庭系ごみ収集を民間委託化</a:t>
            </a:r>
          </a:p>
          <a:p>
            <a:pPr>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H2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８年４月）</a:t>
            </a:r>
          </a:p>
        </p:txBody>
      </p:sp>
      <p:sp>
        <p:nvSpPr>
          <p:cNvPr id="38" name="ホームベース 37"/>
          <p:cNvSpPr/>
          <p:nvPr/>
        </p:nvSpPr>
        <p:spPr>
          <a:xfrm>
            <a:off x="186837" y="3338984"/>
            <a:ext cx="1462454" cy="900000"/>
          </a:xfrm>
          <a:prstGeom prst="homePlate">
            <a:avLst>
              <a:gd name="adj" fmla="val 22365"/>
            </a:avLst>
          </a:prstGeom>
          <a:solidFill>
            <a:schemeClr val="accent1">
              <a:lumMod val="60000"/>
              <a:lumOff val="40000"/>
            </a:schemeClr>
          </a:solidFill>
          <a:ln w="28575"/>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一般廃棄物</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（収集輸送）</a:t>
            </a:r>
          </a:p>
        </p:txBody>
      </p:sp>
      <p:sp>
        <p:nvSpPr>
          <p:cNvPr id="46" name="Rectangle 69"/>
          <p:cNvSpPr>
            <a:spLocks noChangeArrowheads="1"/>
          </p:cNvSpPr>
          <p:nvPr/>
        </p:nvSpPr>
        <p:spPr bwMode="auto">
          <a:xfrm>
            <a:off x="1583033" y="4419104"/>
            <a:ext cx="3192486" cy="900000"/>
          </a:xfrm>
          <a:prstGeom prst="rect">
            <a:avLst/>
          </a:prstGeom>
          <a:solidFill>
            <a:schemeClr val="accent1">
              <a:lumMod val="20000"/>
              <a:lumOff val="80000"/>
            </a:schemeClr>
          </a:solidFill>
          <a:ln w="9525">
            <a:solidFill>
              <a:schemeClr val="tx1"/>
            </a:solidFill>
            <a:miter lim="800000"/>
            <a:headEnd/>
            <a:tailEnd/>
          </a:ln>
        </p:spPr>
        <p:txBody>
          <a:bodyPr anchor="ctr"/>
          <a:lstStyle/>
          <a:p>
            <a:pPr>
              <a:defRPr/>
            </a:pPr>
            <a:r>
              <a:rPr lang="ja-JP" altLang="en-US" sz="1200" b="1" dirty="0" smtClean="0">
                <a:latin typeface="Meiryo UI" pitchFamily="50" charset="-128"/>
                <a:ea typeface="Meiryo UI" pitchFamily="50" charset="-128"/>
                <a:cs typeface="Meiryo UI" pitchFamily="50" charset="-128"/>
              </a:rPr>
              <a:t>○市</a:t>
            </a:r>
            <a:r>
              <a:rPr lang="ja-JP" altLang="en-US" sz="1200" b="1" dirty="0">
                <a:latin typeface="Meiryo UI" pitchFamily="50" charset="-128"/>
                <a:ea typeface="Meiryo UI" pitchFamily="50" charset="-128"/>
                <a:cs typeface="Meiryo UI" pitchFamily="50" charset="-128"/>
              </a:rPr>
              <a:t>水道局は公共施設等</a:t>
            </a:r>
            <a:r>
              <a:rPr lang="ja-JP" altLang="en-US" sz="1200" b="1" dirty="0" smtClean="0">
                <a:latin typeface="Meiryo UI" pitchFamily="50" charset="-128"/>
                <a:ea typeface="Meiryo UI" pitchFamily="50" charset="-128"/>
                <a:cs typeface="Meiryo UI" pitchFamily="50" charset="-128"/>
              </a:rPr>
              <a:t>運営権</a:t>
            </a:r>
            <a:r>
              <a:rPr lang="ja-JP" altLang="en-US" sz="1200" b="1" dirty="0">
                <a:latin typeface="Meiryo UI" pitchFamily="50" charset="-128"/>
                <a:ea typeface="Meiryo UI" pitchFamily="50" charset="-128"/>
                <a:cs typeface="Meiryo UI" pitchFamily="50" charset="-128"/>
              </a:rPr>
              <a:t>制度の活用</a:t>
            </a:r>
            <a:r>
              <a:rPr lang="ja-JP" altLang="en-US" sz="1200" b="1" dirty="0" smtClean="0">
                <a:latin typeface="Meiryo UI" pitchFamily="50" charset="-128"/>
                <a:ea typeface="Meiryo UI" pitchFamily="50" charset="-128"/>
                <a:cs typeface="Meiryo UI" pitchFamily="50" charset="-128"/>
              </a:rPr>
              <a:t>に</a:t>
            </a:r>
            <a:endParaRPr lang="en-US" altLang="ja-JP" sz="1200" b="1" dirty="0" smtClean="0">
              <a:latin typeface="Meiryo UI" pitchFamily="50" charset="-128"/>
              <a:ea typeface="Meiryo UI" pitchFamily="50" charset="-128"/>
              <a:cs typeface="Meiryo UI" pitchFamily="50" charset="-128"/>
            </a:endParaRPr>
          </a:p>
          <a:p>
            <a:pPr>
              <a:defRPr/>
            </a:pPr>
            <a:r>
              <a:rPr lang="ja-JP" altLang="en-US" sz="1200" b="1" dirty="0">
                <a:latin typeface="Meiryo UI" pitchFamily="50" charset="-128"/>
                <a:ea typeface="Meiryo UI" pitchFamily="50" charset="-128"/>
                <a:cs typeface="Meiryo UI" pitchFamily="50" charset="-128"/>
              </a:rPr>
              <a:t>　</a:t>
            </a:r>
            <a:r>
              <a:rPr lang="ja-JP" altLang="en-US" sz="1200" b="1" dirty="0" smtClean="0">
                <a:latin typeface="Meiryo UI" pitchFamily="50" charset="-128"/>
                <a:ea typeface="Meiryo UI" pitchFamily="50" charset="-128"/>
                <a:cs typeface="Meiryo UI" pitchFamily="50" charset="-128"/>
              </a:rPr>
              <a:t>よる上下</a:t>
            </a:r>
            <a:r>
              <a:rPr lang="ja-JP" altLang="en-US" sz="1200" b="1" dirty="0">
                <a:latin typeface="Meiryo UI" pitchFamily="50" charset="-128"/>
                <a:ea typeface="Meiryo UI" pitchFamily="50" charset="-128"/>
                <a:cs typeface="Meiryo UI" pitchFamily="50" charset="-128"/>
              </a:rPr>
              <a:t>分離経営を</a:t>
            </a:r>
            <a:r>
              <a:rPr lang="ja-JP" altLang="en-US" sz="1200" b="1" dirty="0" smtClean="0">
                <a:latin typeface="Meiryo UI" pitchFamily="50" charset="-128"/>
                <a:ea typeface="Meiryo UI" pitchFamily="50" charset="-128"/>
                <a:cs typeface="Meiryo UI" pitchFamily="50" charset="-128"/>
              </a:rPr>
              <a:t>めざす</a:t>
            </a:r>
            <a:endParaRPr lang="ja-JP" altLang="en-US" sz="1200" b="1" dirty="0">
              <a:latin typeface="Meiryo UI" pitchFamily="50" charset="-128"/>
              <a:ea typeface="Meiryo UI" pitchFamily="50" charset="-128"/>
              <a:cs typeface="Meiryo UI" pitchFamily="50" charset="-128"/>
            </a:endParaRPr>
          </a:p>
        </p:txBody>
      </p:sp>
      <p:sp>
        <p:nvSpPr>
          <p:cNvPr id="48" name="角丸四角形 47"/>
          <p:cNvSpPr/>
          <p:nvPr/>
        </p:nvSpPr>
        <p:spPr>
          <a:xfrm>
            <a:off x="4860032" y="4365104"/>
            <a:ext cx="4175530" cy="1008000"/>
          </a:xfrm>
          <a:prstGeom prst="roundRect">
            <a:avLst/>
          </a:prstGeom>
        </p:spPr>
        <p:style>
          <a:lnRef idx="2">
            <a:schemeClr val="dk1"/>
          </a:lnRef>
          <a:fillRef idx="1">
            <a:schemeClr val="lt1"/>
          </a:fillRef>
          <a:effectRef idx="0">
            <a:schemeClr val="dk1"/>
          </a:effectRef>
          <a:fontRef idx="minor">
            <a:schemeClr val="dk1"/>
          </a:fontRef>
        </p:style>
        <p:txBody>
          <a:bodyPr rIns="36000" anchor="ctr"/>
          <a:lstStyle/>
          <a:p>
            <a:pPr>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・水道料金の見直し</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200"/>
              </a:spcBef>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*水道事業の条例改正案を市会で否決</a:t>
            </a:r>
          </a:p>
          <a:p>
            <a:pPr marL="88900" indent="-88900">
              <a:spcBef>
                <a:spcPts val="200"/>
              </a:spcBef>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・「水道事業における公共施設等運営権制度の活用について」</a:t>
            </a:r>
          </a:p>
          <a:p>
            <a:pPr marL="88900" indent="-88900">
              <a:spcBef>
                <a:spcPts val="200"/>
              </a:spcBef>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実施プラン案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修正</a:t>
            </a:r>
          </a:p>
        </p:txBody>
      </p:sp>
      <p:sp>
        <p:nvSpPr>
          <p:cNvPr id="49" name="ホームベース 48"/>
          <p:cNvSpPr/>
          <p:nvPr/>
        </p:nvSpPr>
        <p:spPr>
          <a:xfrm>
            <a:off x="186837" y="4419104"/>
            <a:ext cx="1462454" cy="900000"/>
          </a:xfrm>
          <a:prstGeom prst="homePlate">
            <a:avLst>
              <a:gd name="adj" fmla="val 22365"/>
            </a:avLst>
          </a:prstGeom>
          <a:solidFill>
            <a:schemeClr val="accent1">
              <a:lumMod val="60000"/>
              <a:lumOff val="40000"/>
            </a:schemeClr>
          </a:solidFill>
          <a:ln w="28575"/>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水道</a:t>
            </a:r>
          </a:p>
        </p:txBody>
      </p:sp>
      <p:sp>
        <p:nvSpPr>
          <p:cNvPr id="50" name="Rectangle 69"/>
          <p:cNvSpPr>
            <a:spLocks noChangeArrowheads="1"/>
          </p:cNvSpPr>
          <p:nvPr/>
        </p:nvSpPr>
        <p:spPr bwMode="auto">
          <a:xfrm>
            <a:off x="1589325" y="5499224"/>
            <a:ext cx="3179903" cy="900000"/>
          </a:xfrm>
          <a:prstGeom prst="rect">
            <a:avLst/>
          </a:prstGeom>
          <a:solidFill>
            <a:schemeClr val="accent1">
              <a:lumMod val="20000"/>
              <a:lumOff val="80000"/>
            </a:schemeClr>
          </a:solidFill>
          <a:ln w="9525">
            <a:solidFill>
              <a:schemeClr val="tx1"/>
            </a:solidFill>
            <a:miter lim="800000"/>
            <a:headEnd/>
            <a:tailEnd/>
          </a:ln>
        </p:spPr>
        <p:txBody>
          <a:bodyPr anchor="ctr"/>
          <a:lstStyle/>
          <a:p>
            <a:pPr>
              <a:defRPr/>
            </a:pPr>
            <a:r>
              <a:rPr lang="ja-JP" altLang="en-US" sz="1200" b="1" dirty="0">
                <a:latin typeface="Meiryo UI" pitchFamily="50" charset="-128"/>
                <a:ea typeface="Meiryo UI" pitchFamily="50" charset="-128"/>
                <a:cs typeface="Meiryo UI" pitchFamily="50" charset="-128"/>
              </a:rPr>
              <a:t>○市下水道事業は公共施設等運営権制度</a:t>
            </a:r>
            <a:r>
              <a:rPr lang="ja-JP" altLang="en-US" sz="1200" b="1" dirty="0" smtClean="0">
                <a:latin typeface="Meiryo UI" pitchFamily="50" charset="-128"/>
                <a:ea typeface="Meiryo UI" pitchFamily="50" charset="-128"/>
                <a:cs typeface="Meiryo UI" pitchFamily="50" charset="-128"/>
              </a:rPr>
              <a:t>の</a:t>
            </a:r>
            <a:endParaRPr lang="en-US" altLang="ja-JP" sz="1200" b="1" dirty="0" smtClean="0">
              <a:latin typeface="Meiryo UI" pitchFamily="50" charset="-128"/>
              <a:ea typeface="Meiryo UI" pitchFamily="50" charset="-128"/>
              <a:cs typeface="Meiryo UI" pitchFamily="50" charset="-128"/>
            </a:endParaRPr>
          </a:p>
          <a:p>
            <a:pPr>
              <a:defRPr/>
            </a:pPr>
            <a:r>
              <a:rPr lang="ja-JP" altLang="en-US" sz="1200" b="1" dirty="0">
                <a:latin typeface="Meiryo UI" pitchFamily="50" charset="-128"/>
                <a:ea typeface="Meiryo UI" pitchFamily="50" charset="-128"/>
                <a:cs typeface="Meiryo UI" pitchFamily="50" charset="-128"/>
              </a:rPr>
              <a:t>　</a:t>
            </a:r>
            <a:r>
              <a:rPr lang="ja-JP" altLang="en-US" sz="1200" b="1" dirty="0" smtClean="0">
                <a:latin typeface="Meiryo UI" pitchFamily="50" charset="-128"/>
                <a:ea typeface="Meiryo UI" pitchFamily="50" charset="-128"/>
                <a:cs typeface="Meiryo UI" pitchFamily="50" charset="-128"/>
              </a:rPr>
              <a:t>活用</a:t>
            </a:r>
            <a:r>
              <a:rPr lang="ja-JP" altLang="en-US" sz="1200" b="1" dirty="0">
                <a:latin typeface="Meiryo UI" pitchFamily="50" charset="-128"/>
                <a:ea typeface="Meiryo UI" pitchFamily="50" charset="-128"/>
                <a:cs typeface="Meiryo UI" pitchFamily="50" charset="-128"/>
              </a:rPr>
              <a:t>に</a:t>
            </a:r>
            <a:r>
              <a:rPr lang="ja-JP" altLang="en-US" sz="1200" b="1" dirty="0" smtClean="0">
                <a:latin typeface="Meiryo UI" pitchFamily="50" charset="-128"/>
                <a:ea typeface="Meiryo UI" pitchFamily="50" charset="-128"/>
                <a:cs typeface="Meiryo UI" pitchFamily="50" charset="-128"/>
              </a:rPr>
              <a:t>よる上下</a:t>
            </a:r>
            <a:r>
              <a:rPr lang="ja-JP" altLang="en-US" sz="1200" b="1" dirty="0">
                <a:latin typeface="Meiryo UI" pitchFamily="50" charset="-128"/>
                <a:ea typeface="Meiryo UI" pitchFamily="50" charset="-128"/>
                <a:cs typeface="Meiryo UI" pitchFamily="50" charset="-128"/>
              </a:rPr>
              <a:t>分離経営を</a:t>
            </a:r>
            <a:r>
              <a:rPr lang="ja-JP" altLang="en-US" sz="1200" b="1" dirty="0" smtClean="0">
                <a:latin typeface="Meiryo UI" pitchFamily="50" charset="-128"/>
                <a:ea typeface="Meiryo UI" pitchFamily="50" charset="-128"/>
                <a:cs typeface="Meiryo UI" pitchFamily="50" charset="-128"/>
              </a:rPr>
              <a:t>めざす</a:t>
            </a:r>
            <a:endParaRPr lang="ja-JP" altLang="en-US" sz="1200" b="1" dirty="0">
              <a:latin typeface="Meiryo UI" pitchFamily="50" charset="-128"/>
              <a:ea typeface="Meiryo UI" pitchFamily="50" charset="-128"/>
              <a:cs typeface="Meiryo UI" pitchFamily="50" charset="-128"/>
            </a:endParaRPr>
          </a:p>
        </p:txBody>
      </p:sp>
      <p:sp>
        <p:nvSpPr>
          <p:cNvPr id="53" name="ホームベース 52"/>
          <p:cNvSpPr/>
          <p:nvPr/>
        </p:nvSpPr>
        <p:spPr>
          <a:xfrm>
            <a:off x="186837" y="5499224"/>
            <a:ext cx="1462454" cy="900000"/>
          </a:xfrm>
          <a:prstGeom prst="homePlate">
            <a:avLst>
              <a:gd name="adj" fmla="val 22365"/>
            </a:avLst>
          </a:prstGeom>
          <a:solidFill>
            <a:schemeClr val="accent1">
              <a:lumMod val="60000"/>
              <a:lumOff val="40000"/>
            </a:schemeClr>
          </a:solidFill>
          <a:ln w="28575"/>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下水道</a:t>
            </a:r>
          </a:p>
        </p:txBody>
      </p:sp>
      <p:sp>
        <p:nvSpPr>
          <p:cNvPr id="74" name="角丸四角形 73"/>
          <p:cNvSpPr/>
          <p:nvPr/>
        </p:nvSpPr>
        <p:spPr>
          <a:xfrm>
            <a:off x="4860032" y="5445224"/>
            <a:ext cx="4175530" cy="10080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・下水道施設の運転維持管理業務</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の包括委託実施</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spcBef>
                <a:spcPts val="200"/>
              </a:spcBef>
              <a:defRPr/>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・経営形態見直し</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方針</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案）策定</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21" name="正方形/長方形 2"/>
          <p:cNvSpPr>
            <a:spLocks noChangeArrowheads="1"/>
          </p:cNvSpPr>
          <p:nvPr/>
        </p:nvSpPr>
        <p:spPr bwMode="auto">
          <a:xfrm>
            <a:off x="124690" y="6541224"/>
            <a:ext cx="89784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1200">
                <a:latin typeface="Meiryo UI" pitchFamily="50" charset="-128"/>
                <a:ea typeface="Meiryo UI" pitchFamily="50" charset="-128"/>
                <a:cs typeface="Meiryo UI" pitchFamily="50" charset="-128"/>
              </a:rPr>
              <a:t>※</a:t>
            </a:r>
            <a:r>
              <a:rPr lang="ja-JP" altLang="en-US" sz="1200">
                <a:latin typeface="Meiryo UI" pitchFamily="50" charset="-128"/>
                <a:ea typeface="Meiryo UI" pitchFamily="50" charset="-128"/>
                <a:cs typeface="Meiryo UI" pitchFamily="50" charset="-128"/>
              </a:rPr>
              <a:t>　一般廃棄物の焼却処理事業については、</a:t>
            </a:r>
            <a:r>
              <a:rPr lang="en-US" altLang="ja-JP" sz="1200">
                <a:latin typeface="Meiryo UI" pitchFamily="50" charset="-128"/>
                <a:ea typeface="Meiryo UI" pitchFamily="50" charset="-128"/>
                <a:cs typeface="Meiryo UI" pitchFamily="50" charset="-128"/>
              </a:rPr>
              <a:t>H26.11</a:t>
            </a:r>
            <a:r>
              <a:rPr lang="ja-JP" altLang="en-US" sz="1200">
                <a:latin typeface="Meiryo UI" pitchFamily="50" charset="-128"/>
                <a:ea typeface="Meiryo UI" pitchFamily="50" charset="-128"/>
                <a:cs typeface="Meiryo UI" pitchFamily="50" charset="-128"/>
              </a:rPr>
              <a:t>に「大阪市・八尾市・松原市環境施設組合」を設立</a:t>
            </a:r>
            <a:r>
              <a:rPr lang="ja-JP" altLang="en-US" sz="1100">
                <a:latin typeface="Meiryo UI" pitchFamily="50" charset="-128"/>
                <a:ea typeface="Meiryo UI" pitchFamily="50" charset="-128"/>
                <a:cs typeface="Meiryo UI" pitchFamily="50" charset="-128"/>
              </a:rPr>
              <a:t>（</a:t>
            </a:r>
            <a:r>
              <a:rPr lang="en-US" altLang="ja-JP" sz="1100">
                <a:latin typeface="Meiryo UI" pitchFamily="50" charset="-128"/>
                <a:ea typeface="Meiryo UI" pitchFamily="50" charset="-128"/>
                <a:cs typeface="Meiryo UI" pitchFamily="50" charset="-128"/>
              </a:rPr>
              <a:t>H27</a:t>
            </a:r>
            <a:r>
              <a:rPr lang="ja-JP" altLang="en-US" sz="1100">
                <a:latin typeface="Meiryo UI" pitchFamily="50" charset="-128"/>
                <a:ea typeface="Meiryo UI" pitchFamily="50" charset="-128"/>
                <a:cs typeface="Meiryo UI" pitchFamily="50" charset="-128"/>
              </a:rPr>
              <a:t>年</a:t>
            </a:r>
            <a:r>
              <a:rPr lang="en-US" altLang="ja-JP" sz="1100">
                <a:latin typeface="Meiryo UI" pitchFamily="50" charset="-128"/>
                <a:ea typeface="Meiryo UI" pitchFamily="50" charset="-128"/>
                <a:cs typeface="Meiryo UI" pitchFamily="50" charset="-128"/>
              </a:rPr>
              <a:t>4</a:t>
            </a:r>
            <a:r>
              <a:rPr lang="ja-JP" altLang="en-US" sz="1100">
                <a:latin typeface="Meiryo UI" pitchFamily="50" charset="-128"/>
                <a:ea typeface="Meiryo UI" pitchFamily="50" charset="-128"/>
                <a:cs typeface="Meiryo UI" pitchFamily="50" charset="-128"/>
              </a:rPr>
              <a:t>月事業開始）</a:t>
            </a:r>
            <a:endParaRPr lang="ja-JP" altLang="en-US" sz="1050">
              <a:latin typeface="Meiryo UI" pitchFamily="50" charset="-128"/>
              <a:ea typeface="Meiryo UI" pitchFamily="50" charset="-128"/>
              <a:cs typeface="Meiryo UI" pitchFamily="50" charset="-128"/>
            </a:endParaRPr>
          </a:p>
        </p:txBody>
      </p:sp>
      <p:sp>
        <p:nvSpPr>
          <p:cNvPr id="4122" name="Text Box 480"/>
          <p:cNvSpPr txBox="1">
            <a:spLocks noChangeArrowheads="1"/>
          </p:cNvSpPr>
          <p:nvPr/>
        </p:nvSpPr>
        <p:spPr bwMode="auto">
          <a:xfrm>
            <a:off x="5709547" y="648569"/>
            <a:ext cx="246770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spcBef>
                <a:spcPct val="50000"/>
              </a:spcBef>
            </a:pPr>
            <a:r>
              <a:rPr lang="en-US" altLang="ja-JP" sz="1600" b="1" dirty="0">
                <a:latin typeface="Meiryo UI" pitchFamily="50" charset="-128"/>
                <a:ea typeface="Meiryo UI" pitchFamily="50" charset="-128"/>
                <a:cs typeface="Meiryo UI" pitchFamily="50" charset="-128"/>
              </a:rPr>
              <a:t>【</a:t>
            </a:r>
            <a:r>
              <a:rPr lang="ja-JP" altLang="en-US" sz="1600" b="1" dirty="0">
                <a:latin typeface="Meiryo UI" pitchFamily="50" charset="-128"/>
                <a:ea typeface="Meiryo UI" pitchFamily="50" charset="-128"/>
                <a:cs typeface="Meiryo UI" pitchFamily="50" charset="-128"/>
              </a:rPr>
              <a:t>主な取り組みと現状</a:t>
            </a:r>
            <a:r>
              <a:rPr lang="en-US" altLang="ja-JP" sz="1600" b="1" dirty="0">
                <a:latin typeface="Meiryo UI" pitchFamily="50" charset="-128"/>
                <a:ea typeface="Meiryo UI" pitchFamily="50" charset="-128"/>
                <a:cs typeface="Meiryo UI" pitchFamily="50" charset="-128"/>
              </a:rPr>
              <a:t>】</a:t>
            </a:r>
            <a:endParaRPr lang="ja-JP" altLang="en-US" sz="1600" b="1" dirty="0">
              <a:latin typeface="Meiryo UI" pitchFamily="50" charset="-128"/>
              <a:ea typeface="Meiryo UI" pitchFamily="50" charset="-128"/>
              <a:cs typeface="Meiryo UI" pitchFamily="50" charset="-128"/>
            </a:endParaRPr>
          </a:p>
        </p:txBody>
      </p:sp>
      <p:sp>
        <p:nvSpPr>
          <p:cNvPr id="27" name="スライド番号プレースホルダー 2"/>
          <p:cNvSpPr>
            <a:spLocks noGrp="1"/>
          </p:cNvSpPr>
          <p:nvPr>
            <p:ph type="sldNum" sz="quarter" idx="12"/>
          </p:nvPr>
        </p:nvSpPr>
        <p:spPr bwMode="auto">
          <a:xfrm>
            <a:off x="8777288"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64</a:t>
            </a:fld>
            <a:endParaRPr lang="en-US" altLang="ja-JP">
              <a:solidFill>
                <a:srgbClr val="898989"/>
              </a:solidFill>
            </a:endParaRPr>
          </a:p>
        </p:txBody>
      </p:sp>
    </p:spTree>
    <p:extLst>
      <p:ext uri="{BB962C8B-B14F-4D97-AF65-F5344CB8AC3E}">
        <p14:creationId xmlns:p14="http://schemas.microsoft.com/office/powerpoint/2010/main" val="40537423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585"/>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a:solidFill>
                  <a:srgbClr val="000000"/>
                </a:solidFill>
                <a:latin typeface="ＭＳ Ｐゴシック" pitchFamily="50" charset="-128"/>
                <a:ea typeface="Meiryo UI" pitchFamily="50" charset="-128"/>
                <a:cs typeface="Meiryo UI" pitchFamily="50" charset="-128"/>
              </a:rPr>
              <a:t>基本データ</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　＜基本データ／人口構成の変遷＞</a:t>
            </a:r>
            <a:endParaRPr kumimoji="0" lang="en-US" altLang="ja-JP" sz="2000" kern="0" dirty="0">
              <a:solidFill>
                <a:srgbClr val="000000"/>
              </a:solidFill>
              <a:latin typeface="ＭＳ Ｐゴシック" pitchFamily="50" charset="-128"/>
              <a:ea typeface="Meiryo UI" pitchFamily="50" charset="-128"/>
              <a:cs typeface="Meiryo UI" pitchFamily="50" charset="-128"/>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4264" y="962780"/>
            <a:ext cx="2200767" cy="167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8048" y="3007966"/>
            <a:ext cx="2133199" cy="1627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14647" y="4973146"/>
            <a:ext cx="2160000" cy="1632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グループ化 7"/>
          <p:cNvGrpSpPr/>
          <p:nvPr/>
        </p:nvGrpSpPr>
        <p:grpSpPr>
          <a:xfrm>
            <a:off x="1258961" y="2632039"/>
            <a:ext cx="4854001" cy="3844825"/>
            <a:chOff x="2045573" y="1988840"/>
            <a:chExt cx="4854001" cy="3844825"/>
          </a:xfrm>
        </p:grpSpPr>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5573" y="1988840"/>
              <a:ext cx="4774376" cy="1540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8202" y="4293096"/>
              <a:ext cx="4731747" cy="1540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四角形吹き出し 10"/>
            <p:cNvSpPr/>
            <p:nvPr/>
          </p:nvSpPr>
          <p:spPr>
            <a:xfrm>
              <a:off x="3851920" y="2204864"/>
              <a:ext cx="684076" cy="216024"/>
            </a:xfrm>
            <a:prstGeom prst="wedgeRectCallout">
              <a:avLst>
                <a:gd name="adj1" fmla="val -602"/>
                <a:gd name="adj2" fmla="val 88955"/>
              </a:avLst>
            </a:prstGeom>
            <a:ln w="12700">
              <a:solidFill>
                <a:srgbClr val="002060"/>
              </a:solid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800" dirty="0" smtClean="0"/>
                <a:t>団塊ジュニア</a:t>
              </a:r>
              <a:endParaRPr kumimoji="1" lang="ja-JP" altLang="en-US" sz="800" dirty="0"/>
            </a:p>
          </p:txBody>
        </p:sp>
        <p:sp>
          <p:nvSpPr>
            <p:cNvPr id="12" name="四角形吹き出し 11"/>
            <p:cNvSpPr/>
            <p:nvPr/>
          </p:nvSpPr>
          <p:spPr>
            <a:xfrm>
              <a:off x="5079460" y="2222029"/>
              <a:ext cx="428644" cy="216024"/>
            </a:xfrm>
            <a:prstGeom prst="wedgeRectCallout">
              <a:avLst>
                <a:gd name="adj1" fmla="val -602"/>
                <a:gd name="adj2" fmla="val 88955"/>
              </a:avLst>
            </a:prstGeom>
            <a:ln w="12700">
              <a:solidFill>
                <a:srgbClr val="002060"/>
              </a:solid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800" dirty="0" smtClean="0"/>
                <a:t>団塊</a:t>
              </a:r>
              <a:endParaRPr kumimoji="1" lang="ja-JP" altLang="en-US" sz="800" dirty="0"/>
            </a:p>
          </p:txBody>
        </p:sp>
        <p:cxnSp>
          <p:nvCxnSpPr>
            <p:cNvPr id="13" name="直線コネクタ 12"/>
            <p:cNvCxnSpPr>
              <a:endCxn id="16" idx="4"/>
            </p:cNvCxnSpPr>
            <p:nvPr/>
          </p:nvCxnSpPr>
          <p:spPr>
            <a:xfrm>
              <a:off x="4193958" y="2564904"/>
              <a:ext cx="1359426" cy="2299235"/>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5332222" y="2551013"/>
              <a:ext cx="1359426" cy="2299235"/>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sp>
          <p:nvSpPr>
            <p:cNvPr id="15" name="四角形吹き出し 14"/>
            <p:cNvSpPr/>
            <p:nvPr/>
          </p:nvSpPr>
          <p:spPr>
            <a:xfrm>
              <a:off x="6470930" y="4779987"/>
              <a:ext cx="428644" cy="216024"/>
            </a:xfrm>
            <a:prstGeom prst="wedgeRectCallout">
              <a:avLst>
                <a:gd name="adj1" fmla="val -602"/>
                <a:gd name="adj2" fmla="val 88955"/>
              </a:avLst>
            </a:prstGeom>
            <a:ln w="12700">
              <a:solidFill>
                <a:srgbClr val="002060"/>
              </a:solid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800" dirty="0" smtClean="0"/>
                <a:t>団塊</a:t>
              </a:r>
              <a:endParaRPr kumimoji="1" lang="ja-JP" altLang="en-US" sz="800" dirty="0"/>
            </a:p>
          </p:txBody>
        </p:sp>
        <p:sp>
          <p:nvSpPr>
            <p:cNvPr id="16" name="四角形吹き出し 15"/>
            <p:cNvSpPr/>
            <p:nvPr/>
          </p:nvSpPr>
          <p:spPr>
            <a:xfrm>
              <a:off x="5215464" y="4563963"/>
              <a:ext cx="684076" cy="216024"/>
            </a:xfrm>
            <a:prstGeom prst="wedgeRectCallout">
              <a:avLst>
                <a:gd name="adj1" fmla="val -602"/>
                <a:gd name="adj2" fmla="val 88955"/>
              </a:avLst>
            </a:prstGeom>
            <a:ln w="12700">
              <a:solidFill>
                <a:srgbClr val="002060"/>
              </a:solid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800" dirty="0" smtClean="0"/>
                <a:t>団塊ジュニア</a:t>
              </a:r>
              <a:endParaRPr kumimoji="1" lang="ja-JP" altLang="en-US" sz="800" dirty="0"/>
            </a:p>
          </p:txBody>
        </p:sp>
        <p:sp>
          <p:nvSpPr>
            <p:cNvPr id="17" name="円/楕円 16"/>
            <p:cNvSpPr/>
            <p:nvPr/>
          </p:nvSpPr>
          <p:spPr>
            <a:xfrm>
              <a:off x="3206822" y="4869160"/>
              <a:ext cx="1666849" cy="310173"/>
            </a:xfrm>
            <a:prstGeom prst="ellipse">
              <a:avLst/>
            </a:prstGeom>
            <a:solidFill>
              <a:schemeClr val="lt1">
                <a:alpha val="0"/>
              </a:schemeClr>
            </a:solidFill>
            <a:ln w="57150">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8" name="角丸四角形吹き出し 17"/>
            <p:cNvSpPr/>
            <p:nvPr/>
          </p:nvSpPr>
          <p:spPr>
            <a:xfrm>
              <a:off x="3300744" y="4437111"/>
              <a:ext cx="1368152" cy="342875"/>
            </a:xfrm>
            <a:prstGeom prst="wedgeRoundRectCallout">
              <a:avLst>
                <a:gd name="adj1" fmla="val -18532"/>
                <a:gd name="adj2" fmla="val 104170"/>
                <a:gd name="adj3" fmla="val 16667"/>
              </a:avLst>
            </a:prstGeom>
            <a:solidFill>
              <a:schemeClr val="accent5">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000" dirty="0" smtClean="0"/>
                <a:t>団塊ジュニア以降、</a:t>
              </a:r>
              <a:endParaRPr kumimoji="1" lang="en-US" altLang="ja-JP" sz="1000" dirty="0" smtClean="0"/>
            </a:p>
            <a:p>
              <a:pPr algn="ctr"/>
              <a:r>
                <a:rPr kumimoji="1" lang="ja-JP" altLang="en-US" sz="1000" dirty="0" smtClean="0"/>
                <a:t>人口の山ができず</a:t>
              </a:r>
              <a:endParaRPr kumimoji="1" lang="ja-JP" altLang="en-US" sz="1000" dirty="0"/>
            </a:p>
          </p:txBody>
        </p:sp>
      </p:grpSp>
      <p:sp>
        <p:nvSpPr>
          <p:cNvPr id="19" name="テキスト ボックス 18"/>
          <p:cNvSpPr txBox="1"/>
          <p:nvPr/>
        </p:nvSpPr>
        <p:spPr>
          <a:xfrm>
            <a:off x="131928" y="2632039"/>
            <a:ext cx="1296144" cy="253916"/>
          </a:xfrm>
          <a:prstGeom prst="rect">
            <a:avLst/>
          </a:prstGeom>
          <a:noFill/>
        </p:spPr>
        <p:txBody>
          <a:bodyPr wrap="square" rtlCol="0">
            <a:spAutoFit/>
          </a:bodyPr>
          <a:lstStyle/>
          <a:p>
            <a:r>
              <a:rPr kumimoji="1" lang="en-US" altLang="ja-JP" sz="1050" b="1" dirty="0" smtClean="0">
                <a:latin typeface="+mn-ea"/>
              </a:rPr>
              <a:t>2010(H22)</a:t>
            </a:r>
            <a:r>
              <a:rPr kumimoji="1" lang="ja-JP" altLang="en-US" sz="1050" b="1" dirty="0" smtClean="0">
                <a:latin typeface="+mn-ea"/>
              </a:rPr>
              <a:t>年</a:t>
            </a:r>
            <a:endParaRPr kumimoji="1" lang="ja-JP" altLang="en-US" sz="1050" b="1" dirty="0">
              <a:latin typeface="+mn-ea"/>
            </a:endParaRPr>
          </a:p>
        </p:txBody>
      </p:sp>
      <p:sp>
        <p:nvSpPr>
          <p:cNvPr id="20" name="テキスト ボックス 19"/>
          <p:cNvSpPr txBox="1"/>
          <p:nvPr/>
        </p:nvSpPr>
        <p:spPr>
          <a:xfrm>
            <a:off x="131928" y="4960941"/>
            <a:ext cx="1296144" cy="253916"/>
          </a:xfrm>
          <a:prstGeom prst="rect">
            <a:avLst/>
          </a:prstGeom>
          <a:noFill/>
        </p:spPr>
        <p:txBody>
          <a:bodyPr wrap="square" rtlCol="0">
            <a:spAutoFit/>
          </a:bodyPr>
          <a:lstStyle/>
          <a:p>
            <a:r>
              <a:rPr kumimoji="1" lang="en-US" altLang="ja-JP" sz="1050" b="1" dirty="0" smtClean="0">
                <a:latin typeface="+mn-ea"/>
              </a:rPr>
              <a:t>2040(H52)</a:t>
            </a:r>
            <a:r>
              <a:rPr kumimoji="1" lang="ja-JP" altLang="en-US" sz="1050" b="1" dirty="0" smtClean="0">
                <a:latin typeface="+mn-ea"/>
              </a:rPr>
              <a:t>年</a:t>
            </a:r>
            <a:endParaRPr kumimoji="1" lang="ja-JP" altLang="en-US" sz="1050" b="1" dirty="0">
              <a:latin typeface="+mn-ea"/>
            </a:endParaRPr>
          </a:p>
        </p:txBody>
      </p:sp>
      <p:sp>
        <p:nvSpPr>
          <p:cNvPr id="21" name="下矢印 20"/>
          <p:cNvSpPr/>
          <p:nvPr/>
        </p:nvSpPr>
        <p:spPr>
          <a:xfrm>
            <a:off x="411593" y="3208103"/>
            <a:ext cx="360040" cy="1463706"/>
          </a:xfrm>
          <a:prstGeom prst="downArrow">
            <a:avLst>
              <a:gd name="adj1" fmla="val 50000"/>
              <a:gd name="adj2" fmla="val 5295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角丸四角形 21"/>
          <p:cNvSpPr/>
          <p:nvPr/>
        </p:nvSpPr>
        <p:spPr>
          <a:xfrm>
            <a:off x="107504" y="3667123"/>
            <a:ext cx="1022852" cy="37377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1600" b="1" dirty="0" smtClean="0"/>
              <a:t>30</a:t>
            </a:r>
            <a:r>
              <a:rPr kumimoji="1" lang="ja-JP" altLang="en-US" sz="1600" b="1" dirty="0" smtClean="0"/>
              <a:t>年後</a:t>
            </a:r>
            <a:endParaRPr kumimoji="1" lang="ja-JP" altLang="en-US" sz="1600" b="1" dirty="0"/>
          </a:p>
        </p:txBody>
      </p:sp>
      <p:sp>
        <p:nvSpPr>
          <p:cNvPr id="23" name="テキスト ボックス 22"/>
          <p:cNvSpPr txBox="1"/>
          <p:nvPr/>
        </p:nvSpPr>
        <p:spPr>
          <a:xfrm>
            <a:off x="6530071" y="946103"/>
            <a:ext cx="2268000" cy="276999"/>
          </a:xfrm>
          <a:prstGeom prst="rect">
            <a:avLst/>
          </a:prstGeom>
          <a:solidFill>
            <a:schemeClr val="bg1"/>
          </a:solidFill>
        </p:spPr>
        <p:txBody>
          <a:bodyPr wrap="square" rtlCol="0">
            <a:spAutoFit/>
          </a:bodyPr>
          <a:lstStyle/>
          <a:p>
            <a:pPr algn="ctr"/>
            <a:r>
              <a:rPr kumimoji="1" lang="en-US" altLang="ja-JP" sz="1200" b="1" dirty="0" smtClean="0"/>
              <a:t>【</a:t>
            </a:r>
            <a:r>
              <a:rPr kumimoji="1" lang="ja-JP" altLang="en-US" sz="1200" b="1" dirty="0" smtClean="0"/>
              <a:t>過去</a:t>
            </a:r>
            <a:r>
              <a:rPr lang="ja-JP" altLang="en-US" sz="1200" b="1" dirty="0"/>
              <a:t>（</a:t>
            </a:r>
            <a:r>
              <a:rPr lang="en-US" altLang="ja-JP" sz="1200" b="1" dirty="0" smtClean="0"/>
              <a:t>1980</a:t>
            </a:r>
            <a:r>
              <a:rPr lang="ja-JP" altLang="en-US" sz="1200" b="1" dirty="0" smtClean="0"/>
              <a:t>年）</a:t>
            </a:r>
            <a:r>
              <a:rPr kumimoji="1" lang="en-US" altLang="ja-JP" sz="1200" b="1" dirty="0" smtClean="0"/>
              <a:t>】</a:t>
            </a:r>
            <a:endParaRPr kumimoji="1" lang="ja-JP" altLang="en-US" sz="1200" b="1" dirty="0"/>
          </a:p>
        </p:txBody>
      </p:sp>
      <p:sp>
        <p:nvSpPr>
          <p:cNvPr id="25" name="テキスト ボックス 24"/>
          <p:cNvSpPr txBox="1"/>
          <p:nvPr/>
        </p:nvSpPr>
        <p:spPr>
          <a:xfrm>
            <a:off x="6530071" y="2973449"/>
            <a:ext cx="2268000" cy="276999"/>
          </a:xfrm>
          <a:prstGeom prst="rect">
            <a:avLst/>
          </a:prstGeom>
          <a:solidFill>
            <a:schemeClr val="bg1"/>
          </a:solidFill>
        </p:spPr>
        <p:txBody>
          <a:bodyPr wrap="square" rtlCol="0">
            <a:spAutoFit/>
          </a:bodyPr>
          <a:lstStyle/>
          <a:p>
            <a:pPr algn="ctr"/>
            <a:r>
              <a:rPr kumimoji="1" lang="en-US" altLang="ja-JP" sz="1200" b="1" dirty="0" smtClean="0"/>
              <a:t>【</a:t>
            </a:r>
            <a:r>
              <a:rPr lang="ja-JP" altLang="en-US" sz="1200" b="1" dirty="0"/>
              <a:t>現在</a:t>
            </a:r>
            <a:r>
              <a:rPr lang="ja-JP" altLang="en-US" sz="1200" b="1" dirty="0" smtClean="0"/>
              <a:t>（</a:t>
            </a:r>
            <a:r>
              <a:rPr lang="en-US" altLang="ja-JP" sz="1200" b="1" dirty="0" smtClean="0"/>
              <a:t>2015</a:t>
            </a:r>
            <a:r>
              <a:rPr lang="ja-JP" altLang="en-US" sz="1200" b="1" dirty="0" smtClean="0"/>
              <a:t>年）</a:t>
            </a:r>
            <a:r>
              <a:rPr kumimoji="1" lang="en-US" altLang="ja-JP" sz="1200" b="1" dirty="0" smtClean="0"/>
              <a:t>】</a:t>
            </a:r>
            <a:endParaRPr kumimoji="1" lang="ja-JP" altLang="en-US" sz="1200" b="1" dirty="0"/>
          </a:p>
        </p:txBody>
      </p:sp>
      <p:sp>
        <p:nvSpPr>
          <p:cNvPr id="26" name="テキスト ボックス 25"/>
          <p:cNvSpPr txBox="1"/>
          <p:nvPr/>
        </p:nvSpPr>
        <p:spPr>
          <a:xfrm>
            <a:off x="6532804" y="4948019"/>
            <a:ext cx="2268000" cy="276999"/>
          </a:xfrm>
          <a:prstGeom prst="rect">
            <a:avLst/>
          </a:prstGeom>
          <a:solidFill>
            <a:schemeClr val="bg1"/>
          </a:solidFill>
        </p:spPr>
        <p:txBody>
          <a:bodyPr wrap="square" rtlCol="0">
            <a:spAutoFit/>
          </a:bodyPr>
          <a:lstStyle/>
          <a:p>
            <a:pPr algn="ctr"/>
            <a:r>
              <a:rPr kumimoji="1" lang="en-US" altLang="ja-JP" sz="1200" b="1" dirty="0" smtClean="0"/>
              <a:t>【</a:t>
            </a:r>
            <a:r>
              <a:rPr lang="ja-JP" altLang="en-US" sz="1200" b="1" dirty="0"/>
              <a:t>未来</a:t>
            </a:r>
            <a:r>
              <a:rPr lang="ja-JP" altLang="en-US" sz="1200" b="1" dirty="0" smtClean="0"/>
              <a:t>（</a:t>
            </a:r>
            <a:r>
              <a:rPr lang="en-US" altLang="ja-JP" sz="1200" b="1" dirty="0" smtClean="0"/>
              <a:t>2040</a:t>
            </a:r>
            <a:r>
              <a:rPr lang="ja-JP" altLang="en-US" sz="1200" b="1" dirty="0" smtClean="0"/>
              <a:t>年）</a:t>
            </a:r>
            <a:r>
              <a:rPr kumimoji="1" lang="en-US" altLang="ja-JP" sz="1200" b="1" dirty="0" smtClean="0"/>
              <a:t>】</a:t>
            </a:r>
            <a:endParaRPr kumimoji="1" lang="ja-JP" altLang="en-US" sz="1200" b="1" dirty="0"/>
          </a:p>
        </p:txBody>
      </p:sp>
      <p:sp>
        <p:nvSpPr>
          <p:cNvPr id="27" name="二等辺三角形 26"/>
          <p:cNvSpPr/>
          <p:nvPr/>
        </p:nvSpPr>
        <p:spPr>
          <a:xfrm rot="10800000">
            <a:off x="6970127" y="2702029"/>
            <a:ext cx="1449040" cy="216000"/>
          </a:xfrm>
          <a:prstGeom prst="triangle">
            <a:avLst/>
          </a:prstGeom>
          <a:gradFill flip="none" rotWithShape="1">
            <a:lin ang="5400000" scaled="1"/>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8" name="二等辺三角形 27"/>
          <p:cNvSpPr/>
          <p:nvPr/>
        </p:nvSpPr>
        <p:spPr>
          <a:xfrm rot="10800000">
            <a:off x="6992562" y="4662832"/>
            <a:ext cx="1449040" cy="216000"/>
          </a:xfrm>
          <a:prstGeom prst="triangle">
            <a:avLst/>
          </a:prstGeom>
          <a:gradFill flip="none" rotWithShape="1">
            <a:lin ang="5400000" scaled="1"/>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9" name="正方形/長方形 28"/>
          <p:cNvSpPr/>
          <p:nvPr/>
        </p:nvSpPr>
        <p:spPr>
          <a:xfrm>
            <a:off x="158335" y="692696"/>
            <a:ext cx="6084000" cy="1508105"/>
          </a:xfrm>
          <a:prstGeom prst="rect">
            <a:avLst/>
          </a:prstGeom>
        </p:spPr>
        <p:txBody>
          <a:bodyPr wrap="square">
            <a:spAutoFit/>
          </a:bodyPr>
          <a:lstStyle/>
          <a:p>
            <a:pPr marL="285750" indent="-285750">
              <a:buFont typeface="Arial" pitchFamily="34" charset="0"/>
              <a:buChar cha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大阪府の人口構成は、少子・高齢化の進展に伴い、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2040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年には「団塊ジュニア世代」が</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歳を超え、逆三角形の「つぼ型」に遷移。</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Arial" pitchFamily="34" charset="0"/>
              <a:buChar char="•"/>
            </a:pP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Arial" pitchFamily="34" charset="0"/>
              <a:buChar char="•"/>
            </a:pPr>
            <a:r>
              <a:rPr lang="en-US" altLang="ja-JP" sz="1600" dirty="0">
                <a:latin typeface="Meiryo UI" panose="020B0604030504040204" pitchFamily="50" charset="-128"/>
                <a:ea typeface="Meiryo UI" panose="020B0604030504040204" pitchFamily="50" charset="-128"/>
                <a:cs typeface="Meiryo UI" panose="020B0604030504040204" pitchFamily="50" charset="-128"/>
              </a:rPr>
              <a:t>1950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年代半ば以降に大量流入した「団塊世代」と「団塊ジュニア世代」が高齢化する一方、出生率の低下により、人口の波が訪れず、全体としてゆるやかに人口減少がおこる。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スライド番号プレースホルダー 2"/>
          <p:cNvSpPr>
            <a:spLocks noGrp="1"/>
          </p:cNvSpPr>
          <p:nvPr>
            <p:ph type="sldNum" sz="quarter" idx="12"/>
          </p:nvPr>
        </p:nvSpPr>
        <p:spPr bwMode="auto">
          <a:xfrm>
            <a:off x="8778585"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7</a:t>
            </a:fld>
            <a:endParaRPr lang="en-US" altLang="ja-JP">
              <a:solidFill>
                <a:srgbClr val="898989"/>
              </a:solidFill>
            </a:endParaRPr>
          </a:p>
        </p:txBody>
      </p:sp>
      <p:sp>
        <p:nvSpPr>
          <p:cNvPr id="2" name="テキスト ボックス 1"/>
          <p:cNvSpPr txBox="1"/>
          <p:nvPr/>
        </p:nvSpPr>
        <p:spPr>
          <a:xfrm>
            <a:off x="323528" y="6570056"/>
            <a:ext cx="2393604" cy="246221"/>
          </a:xfrm>
          <a:prstGeom prst="rect">
            <a:avLst/>
          </a:prstGeom>
          <a:noFill/>
        </p:spPr>
        <p:txBody>
          <a:bodyPr wrap="none" rtlCol="0">
            <a:spAutoFit/>
          </a:bodyPr>
          <a:lstStyle/>
          <a:p>
            <a:r>
              <a:rPr kumimoji="1" lang="ja-JP" altLang="en-US" sz="1000" dirty="0" smtClean="0"/>
              <a:t>出典：大阪府人口ビジョン（素案）　</a:t>
            </a:r>
            <a:r>
              <a:rPr kumimoji="1" lang="en-US" altLang="ja-JP" sz="1000" dirty="0" smtClean="0"/>
              <a:t>2015.8</a:t>
            </a:r>
            <a:endParaRPr kumimoji="1" lang="ja-JP" altLang="en-US" sz="1000" dirty="0"/>
          </a:p>
        </p:txBody>
      </p:sp>
    </p:spTree>
    <p:extLst>
      <p:ext uri="{BB962C8B-B14F-4D97-AF65-F5344CB8AC3E}">
        <p14:creationId xmlns:p14="http://schemas.microsoft.com/office/powerpoint/2010/main" val="1456760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585"/>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a:solidFill>
                  <a:srgbClr val="000000"/>
                </a:solidFill>
                <a:latin typeface="ＭＳ Ｐゴシック" pitchFamily="50" charset="-128"/>
                <a:ea typeface="Meiryo UI" pitchFamily="50" charset="-128"/>
                <a:cs typeface="Meiryo UI" pitchFamily="50" charset="-128"/>
              </a:rPr>
              <a:t>基本データ</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　＜人口移動①（転入転出の推移／男女別・年代別）＞</a:t>
            </a:r>
            <a:endParaRPr kumimoji="0" lang="en-US" altLang="ja-JP" sz="2000" kern="0" dirty="0">
              <a:solidFill>
                <a:srgbClr val="000000"/>
              </a:solidFill>
              <a:latin typeface="ＭＳ Ｐゴシック" pitchFamily="50" charset="-128"/>
              <a:ea typeface="Meiryo UI" pitchFamily="50" charset="-128"/>
              <a:cs typeface="Meiryo UI" pitchFamily="50" charset="-128"/>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593" t="33789" r="17313" b="11742"/>
          <a:stretch/>
        </p:blipFill>
        <p:spPr bwMode="auto">
          <a:xfrm>
            <a:off x="257472" y="4189233"/>
            <a:ext cx="5344047" cy="2439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5"/>
          <p:cNvSpPr/>
          <p:nvPr/>
        </p:nvSpPr>
        <p:spPr>
          <a:xfrm>
            <a:off x="5601519" y="980728"/>
            <a:ext cx="3379445" cy="5262979"/>
          </a:xfrm>
          <a:prstGeom prst="rect">
            <a:avLst/>
          </a:prstGeom>
        </p:spPr>
        <p:txBody>
          <a:bodyPr wrap="square">
            <a:spAutoFit/>
          </a:bodyPr>
          <a:lstStyle/>
          <a:p>
            <a:pPr marL="285750" indent="-285750">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rPr>
              <a:t>大阪は高度経済成長期には</a:t>
            </a:r>
            <a:r>
              <a:rPr lang="en-US" altLang="ja-JP" sz="1600" dirty="0" smtClean="0">
                <a:latin typeface="Meiryo UI" panose="020B0604030504040204" pitchFamily="50" charset="-128"/>
                <a:ea typeface="Meiryo UI" panose="020B0604030504040204" pitchFamily="50" charset="-128"/>
              </a:rPr>
              <a:t>7.6</a:t>
            </a:r>
            <a:r>
              <a:rPr lang="ja-JP" altLang="en-US" sz="1600" dirty="0">
                <a:latin typeface="Meiryo UI" panose="020B0604030504040204" pitchFamily="50" charset="-128"/>
                <a:ea typeface="Meiryo UI" panose="020B0604030504040204" pitchFamily="50" charset="-128"/>
              </a:rPr>
              <a:t>万人</a:t>
            </a:r>
            <a:r>
              <a:rPr lang="ja-JP" altLang="en-US" sz="1600" dirty="0" smtClean="0">
                <a:latin typeface="Meiryo UI" panose="020B0604030504040204" pitchFamily="50" charset="-128"/>
                <a:ea typeface="Meiryo UI" panose="020B0604030504040204" pitchFamily="50" charset="-128"/>
              </a:rPr>
              <a:t>を超える人口流入があったが、</a:t>
            </a:r>
            <a:r>
              <a:rPr lang="en-US" altLang="ja-JP" sz="1600" dirty="0" smtClean="0">
                <a:latin typeface="Meiryo UI" panose="020B0604030504040204" pitchFamily="50" charset="-128"/>
                <a:ea typeface="Meiryo UI" panose="020B0604030504040204" pitchFamily="50" charset="-128"/>
              </a:rPr>
              <a:t>1976</a:t>
            </a:r>
            <a:r>
              <a:rPr lang="ja-JP" altLang="en-US" sz="1600" dirty="0" smtClean="0">
                <a:latin typeface="Meiryo UI" panose="020B0604030504040204" pitchFamily="50" charset="-128"/>
                <a:ea typeface="Meiryo UI" panose="020B0604030504040204" pitchFamily="50" charset="-128"/>
              </a:rPr>
              <a:t>年に転出超過に転じて以降、長く人口流出が続いている。（近年やや改善）</a:t>
            </a:r>
            <a:endParaRPr lang="en-US" altLang="ja-JP" sz="16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en-US" altLang="ja-JP" sz="16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en-US" altLang="ja-JP" sz="16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en-US" altLang="ja-JP" sz="16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en-US" altLang="ja-JP" sz="16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en-US" altLang="ja-JP" sz="16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en-US" altLang="ja-JP" sz="16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en-US" altLang="ja-JP" sz="16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en-US" altLang="ja-JP" sz="16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rPr>
              <a:t>大阪では、男女ともに</a:t>
            </a:r>
            <a:r>
              <a:rPr lang="en-US" altLang="ja-JP" sz="1600" dirty="0" smtClean="0">
                <a:latin typeface="Meiryo UI" panose="020B0604030504040204" pitchFamily="50" charset="-128"/>
                <a:ea typeface="Meiryo UI" panose="020B0604030504040204" pitchFamily="50" charset="-128"/>
              </a:rPr>
              <a:t>15</a:t>
            </a:r>
            <a:r>
              <a:rPr lang="ja-JP" altLang="en-US" sz="1600" dirty="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24</a:t>
            </a:r>
            <a:r>
              <a:rPr lang="ja-JP" altLang="en-US" sz="1600" dirty="0" smtClean="0">
                <a:latin typeface="Meiryo UI" panose="020B0604030504040204" pitchFamily="50" charset="-128"/>
                <a:ea typeface="Meiryo UI" panose="020B0604030504040204" pitchFamily="50" charset="-128"/>
              </a:rPr>
              <a:t>歳の転入超過が顕著であるのに</a:t>
            </a:r>
            <a:r>
              <a:rPr lang="ja-JP" altLang="en-US" sz="1600" dirty="0">
                <a:latin typeface="Meiryo UI" panose="020B0604030504040204" pitchFamily="50" charset="-128"/>
                <a:ea typeface="Meiryo UI" panose="020B0604030504040204" pitchFamily="50" charset="-128"/>
              </a:rPr>
              <a:t>対し、他の年代</a:t>
            </a:r>
            <a:r>
              <a:rPr lang="ja-JP" altLang="en-US" sz="1600" dirty="0" smtClean="0">
                <a:latin typeface="Meiryo UI" panose="020B0604030504040204" pitchFamily="50" charset="-128"/>
                <a:ea typeface="Meiryo UI" panose="020B0604030504040204" pitchFamily="50" charset="-128"/>
              </a:rPr>
              <a:t>は転出</a:t>
            </a:r>
            <a:r>
              <a:rPr lang="ja-JP" altLang="en-US" sz="1600" dirty="0">
                <a:latin typeface="Meiryo UI" panose="020B0604030504040204" pitchFamily="50" charset="-128"/>
                <a:ea typeface="Meiryo UI" panose="020B0604030504040204" pitchFamily="50" charset="-128"/>
              </a:rPr>
              <a:t>超過の</a:t>
            </a:r>
            <a:r>
              <a:rPr lang="ja-JP" altLang="en-US" sz="1600" dirty="0" smtClean="0">
                <a:latin typeface="Meiryo UI" panose="020B0604030504040204" pitchFamily="50" charset="-128"/>
                <a:ea typeface="Meiryo UI" panose="020B0604030504040204" pitchFamily="50" charset="-128"/>
              </a:rPr>
              <a:t>傾向にあり、特</a:t>
            </a:r>
            <a:r>
              <a:rPr lang="ja-JP" altLang="en-US" sz="1600" dirty="0">
                <a:latin typeface="Meiryo UI" panose="020B0604030504040204" pitchFamily="50" charset="-128"/>
                <a:ea typeface="Meiryo UI" panose="020B0604030504040204" pitchFamily="50" charset="-128"/>
              </a:rPr>
              <a:t>に</a:t>
            </a:r>
            <a:r>
              <a:rPr lang="en-US" altLang="ja-JP" sz="1600" dirty="0">
                <a:latin typeface="Meiryo UI" panose="020B0604030504040204" pitchFamily="50" charset="-128"/>
                <a:ea typeface="Meiryo UI" panose="020B0604030504040204" pitchFamily="50" charset="-128"/>
              </a:rPr>
              <a:t>30</a:t>
            </a:r>
            <a:r>
              <a:rPr lang="ja-JP" altLang="en-US" sz="1600" dirty="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39</a:t>
            </a:r>
            <a:r>
              <a:rPr lang="ja-JP" altLang="en-US" sz="1600" dirty="0">
                <a:latin typeface="Meiryo UI" panose="020B0604030504040204" pitchFamily="50" charset="-128"/>
                <a:ea typeface="Meiryo UI" panose="020B0604030504040204" pitchFamily="50" charset="-128"/>
              </a:rPr>
              <a:t>歳</a:t>
            </a:r>
            <a:r>
              <a:rPr lang="ja-JP" altLang="en-US" sz="1600" dirty="0" smtClean="0">
                <a:latin typeface="Meiryo UI" panose="020B0604030504040204" pitchFamily="50" charset="-128"/>
                <a:ea typeface="Meiryo UI" panose="020B0604030504040204" pitchFamily="50" charset="-128"/>
              </a:rPr>
              <a:t>の中堅</a:t>
            </a:r>
            <a:r>
              <a:rPr lang="ja-JP" altLang="en-US" sz="1600" dirty="0">
                <a:latin typeface="Meiryo UI" panose="020B0604030504040204" pitchFamily="50" charset="-128"/>
                <a:ea typeface="Meiryo UI" panose="020B0604030504040204" pitchFamily="50" charset="-128"/>
              </a:rPr>
              <a:t>世代の人口転出</a:t>
            </a:r>
            <a:r>
              <a:rPr lang="ja-JP" altLang="en-US" sz="1600" dirty="0" smtClean="0">
                <a:latin typeface="Meiryo UI" panose="020B0604030504040204" pitchFamily="50" charset="-128"/>
                <a:ea typeface="Meiryo UI" panose="020B0604030504040204" pitchFamily="50" charset="-128"/>
              </a:rPr>
              <a:t>が多い。</a:t>
            </a:r>
            <a:endParaRPr lang="en-US" altLang="ja-JP" sz="16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en-US" altLang="ja-JP" sz="16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rPr>
              <a:t>女性</a:t>
            </a:r>
            <a:r>
              <a:rPr lang="ja-JP" altLang="en-US" sz="1600" dirty="0">
                <a:latin typeface="Meiryo UI" panose="020B0604030504040204" pitchFamily="50" charset="-128"/>
                <a:ea typeface="Meiryo UI" panose="020B0604030504040204" pitchFamily="50" charset="-128"/>
              </a:rPr>
              <a:t>の</a:t>
            </a:r>
            <a:r>
              <a:rPr lang="en-US" altLang="ja-JP" sz="1600" dirty="0" smtClean="0">
                <a:latin typeface="Meiryo UI" panose="020B0604030504040204" pitchFamily="50" charset="-128"/>
                <a:ea typeface="Meiryo UI" panose="020B0604030504040204" pitchFamily="50" charset="-128"/>
              </a:rPr>
              <a:t>15</a:t>
            </a:r>
            <a:r>
              <a:rPr lang="ja-JP" altLang="en-US" sz="1600" dirty="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24</a:t>
            </a:r>
            <a:r>
              <a:rPr lang="ja-JP" altLang="en-US" sz="1600" dirty="0" smtClean="0">
                <a:latin typeface="Meiryo UI" panose="020B0604030504040204" pitchFamily="50" charset="-128"/>
                <a:ea typeface="Meiryo UI" panose="020B0604030504040204" pitchFamily="50" charset="-128"/>
              </a:rPr>
              <a:t>歳における転入超過は、男性の約２倍。</a:t>
            </a:r>
            <a:endParaRPr lang="ja-JP" altLang="en-US" sz="1600" dirty="0">
              <a:latin typeface="Meiryo UI" panose="020B0604030504040204" pitchFamily="50" charset="-128"/>
              <a:ea typeface="Meiryo UI" panose="020B0604030504040204" pitchFamily="50" charset="-128"/>
            </a:endParaRPr>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876" t="29883" r="18522" b="12500"/>
          <a:stretch/>
        </p:blipFill>
        <p:spPr bwMode="auto">
          <a:xfrm>
            <a:off x="107505" y="756016"/>
            <a:ext cx="5494014" cy="2889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スライド番号プレースホルダー 2"/>
          <p:cNvSpPr>
            <a:spLocks noGrp="1"/>
          </p:cNvSpPr>
          <p:nvPr>
            <p:ph type="sldNum" sz="quarter" idx="12"/>
          </p:nvPr>
        </p:nvSpPr>
        <p:spPr bwMode="auto">
          <a:xfrm>
            <a:off x="8778585"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8</a:t>
            </a:fld>
            <a:endParaRPr lang="en-US" altLang="ja-JP">
              <a:solidFill>
                <a:srgbClr val="898989"/>
              </a:solidFill>
            </a:endParaRPr>
          </a:p>
        </p:txBody>
      </p:sp>
      <p:sp>
        <p:nvSpPr>
          <p:cNvPr id="9" name="テキスト ボックス 8"/>
          <p:cNvSpPr txBox="1"/>
          <p:nvPr/>
        </p:nvSpPr>
        <p:spPr>
          <a:xfrm>
            <a:off x="1835696" y="570166"/>
            <a:ext cx="2121093" cy="338554"/>
          </a:xfrm>
          <a:prstGeom prst="rect">
            <a:avLst/>
          </a:prstGeom>
          <a:noFill/>
        </p:spPr>
        <p:txBody>
          <a:bodyPr wrap="none" rtlCol="0">
            <a:spAutoFit/>
          </a:bodyPr>
          <a:lstStyle/>
          <a:p>
            <a:r>
              <a:rPr kumimoji="1" lang="ja-JP" altLang="en-US" sz="1600" b="1" dirty="0" smtClean="0">
                <a:latin typeface="Meiryo UI" panose="020B0604030504040204" pitchFamily="50" charset="-128"/>
                <a:ea typeface="Meiryo UI" panose="020B0604030504040204" pitchFamily="50" charset="-128"/>
              </a:rPr>
              <a:t>転入・転出人口の推移</a:t>
            </a:r>
            <a:endParaRPr kumimoji="1" lang="ja-JP" altLang="en-US" sz="1600" b="1"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1115616" y="3898515"/>
            <a:ext cx="3704860" cy="338554"/>
          </a:xfrm>
          <a:prstGeom prst="rect">
            <a:avLst/>
          </a:prstGeom>
          <a:noFill/>
        </p:spPr>
        <p:txBody>
          <a:bodyPr wrap="none" rtlCol="0">
            <a:spAutoFit/>
          </a:bodyPr>
          <a:lstStyle/>
          <a:p>
            <a:r>
              <a:rPr kumimoji="1" lang="ja-JP" altLang="en-US" sz="1600" b="1" dirty="0" smtClean="0">
                <a:latin typeface="Meiryo UI" panose="020B0604030504040204" pitchFamily="50" charset="-128"/>
                <a:ea typeface="Meiryo UI" panose="020B0604030504040204" pitchFamily="50" charset="-128"/>
              </a:rPr>
              <a:t>男女別・年代別の転入出人口（</a:t>
            </a:r>
            <a:r>
              <a:rPr kumimoji="1" lang="en-US" altLang="ja-JP" sz="1600" b="1" dirty="0" smtClean="0">
                <a:latin typeface="Meiryo UI" panose="020B0604030504040204" pitchFamily="50" charset="-128"/>
                <a:ea typeface="Meiryo UI" panose="020B0604030504040204" pitchFamily="50" charset="-128"/>
              </a:rPr>
              <a:t>201</a:t>
            </a:r>
            <a:r>
              <a:rPr lang="en-US" altLang="ja-JP" sz="1600" b="1" dirty="0" smtClean="0">
                <a:latin typeface="Meiryo UI" panose="020B0604030504040204" pitchFamily="50" charset="-128"/>
                <a:ea typeface="Meiryo UI" panose="020B0604030504040204" pitchFamily="50" charset="-128"/>
              </a:rPr>
              <a:t>3</a:t>
            </a:r>
            <a:r>
              <a:rPr lang="ja-JP" altLang="en-US" sz="1600" b="1" dirty="0" smtClean="0">
                <a:latin typeface="Meiryo UI" panose="020B0604030504040204" pitchFamily="50" charset="-128"/>
                <a:ea typeface="Meiryo UI" panose="020B0604030504040204" pitchFamily="50" charset="-128"/>
              </a:rPr>
              <a:t>）</a:t>
            </a:r>
            <a:endParaRPr kumimoji="1" lang="ja-JP" altLang="en-US" sz="1600" b="1"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323528" y="6611000"/>
            <a:ext cx="2393604" cy="246221"/>
          </a:xfrm>
          <a:prstGeom prst="rect">
            <a:avLst/>
          </a:prstGeom>
          <a:noFill/>
        </p:spPr>
        <p:txBody>
          <a:bodyPr wrap="none" rtlCol="0">
            <a:spAutoFit/>
          </a:bodyPr>
          <a:lstStyle/>
          <a:p>
            <a:r>
              <a:rPr kumimoji="1" lang="ja-JP" altLang="en-US" sz="1000" dirty="0" smtClean="0"/>
              <a:t>出典：大阪府人口ビジョン（素案）　</a:t>
            </a:r>
            <a:r>
              <a:rPr kumimoji="1" lang="en-US" altLang="ja-JP" sz="1000" dirty="0" smtClean="0"/>
              <a:t>2015.8</a:t>
            </a:r>
            <a:endParaRPr kumimoji="1" lang="ja-JP" altLang="en-US" sz="1000" dirty="0"/>
          </a:p>
        </p:txBody>
      </p:sp>
      <p:sp>
        <p:nvSpPr>
          <p:cNvPr id="2" name="円/楕円 1"/>
          <p:cNvSpPr/>
          <p:nvPr/>
        </p:nvSpPr>
        <p:spPr>
          <a:xfrm>
            <a:off x="689060" y="1698075"/>
            <a:ext cx="648000" cy="216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矢印コネクタ 4"/>
          <p:cNvCxnSpPr/>
          <p:nvPr/>
        </p:nvCxnSpPr>
        <p:spPr>
          <a:xfrm>
            <a:off x="1501299" y="1992193"/>
            <a:ext cx="252000" cy="216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513674" y="5698752"/>
            <a:ext cx="2124000"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3123214" y="5704378"/>
            <a:ext cx="2124000"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0671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735978" y="1415263"/>
            <a:ext cx="5786832" cy="338554"/>
          </a:xfrm>
          <a:prstGeom prst="rect">
            <a:avLst/>
          </a:prstGeom>
        </p:spPr>
        <p:txBody>
          <a:bodyPr wrap="square">
            <a:spAutoFit/>
          </a:bodyPr>
          <a:lstStyle/>
          <a:p>
            <a:pPr lvl="0" eaLnBrk="0" hangingPunct="0">
              <a:defRPr/>
            </a:pPr>
            <a:r>
              <a:rPr kumimoji="0" lang="ja-JP" altLang="en-US" sz="1600" b="1" kern="0" dirty="0" smtClean="0">
                <a:solidFill>
                  <a:srgbClr val="000000"/>
                </a:solidFill>
                <a:latin typeface="Meiryo UI" pitchFamily="50" charset="-128"/>
                <a:ea typeface="Meiryo UI" pitchFamily="50" charset="-128"/>
                <a:cs typeface="Meiryo UI" pitchFamily="50" charset="-128"/>
              </a:rPr>
              <a:t>大阪への転出、東京への転出状況　</a:t>
            </a:r>
            <a:r>
              <a:rPr kumimoji="0" lang="en-US" altLang="ja-JP" sz="1400" b="1" kern="0" dirty="0" smtClean="0">
                <a:solidFill>
                  <a:srgbClr val="000000"/>
                </a:solidFill>
                <a:latin typeface="Meiryo UI" pitchFamily="50" charset="-128"/>
                <a:ea typeface="Meiryo UI" pitchFamily="50" charset="-128"/>
                <a:cs typeface="Meiryo UI" pitchFamily="50" charset="-128"/>
              </a:rPr>
              <a:t>【</a:t>
            </a:r>
            <a:r>
              <a:rPr kumimoji="0" lang="en-US" altLang="ja-JP" sz="1600" b="1" kern="0" dirty="0" smtClean="0">
                <a:solidFill>
                  <a:srgbClr val="000000"/>
                </a:solidFill>
                <a:latin typeface="Meiryo UI" pitchFamily="50" charset="-128"/>
                <a:ea typeface="Meiryo UI" pitchFamily="50" charset="-128"/>
                <a:cs typeface="Meiryo UI" pitchFamily="50" charset="-128"/>
              </a:rPr>
              <a:t>2010</a:t>
            </a:r>
            <a:r>
              <a:rPr kumimoji="0" lang="ja-JP" altLang="en-US" sz="1600" b="1" kern="0" dirty="0" smtClean="0">
                <a:solidFill>
                  <a:srgbClr val="000000"/>
                </a:solidFill>
                <a:latin typeface="Meiryo UI" pitchFamily="50" charset="-128"/>
                <a:ea typeface="Meiryo UI" pitchFamily="50" charset="-128"/>
                <a:cs typeface="Meiryo UI" pitchFamily="50" charset="-128"/>
              </a:rPr>
              <a:t>～</a:t>
            </a:r>
            <a:r>
              <a:rPr kumimoji="0" lang="en-US" altLang="ja-JP" sz="1600" b="1" kern="0" dirty="0" smtClean="0">
                <a:solidFill>
                  <a:srgbClr val="000000"/>
                </a:solidFill>
                <a:latin typeface="Meiryo UI" pitchFamily="50" charset="-128"/>
                <a:ea typeface="Meiryo UI" pitchFamily="50" charset="-128"/>
                <a:cs typeface="Meiryo UI" pitchFamily="50" charset="-128"/>
              </a:rPr>
              <a:t>2014</a:t>
            </a:r>
            <a:r>
              <a:rPr kumimoji="0" lang="ja-JP" altLang="en-US" sz="1600" b="1" kern="0" dirty="0" smtClean="0">
                <a:solidFill>
                  <a:srgbClr val="000000"/>
                </a:solidFill>
                <a:latin typeface="Meiryo UI" pitchFamily="50" charset="-128"/>
                <a:ea typeface="Meiryo UI" pitchFamily="50" charset="-128"/>
                <a:cs typeface="Meiryo UI" pitchFamily="50" charset="-128"/>
              </a:rPr>
              <a:t>の</a:t>
            </a:r>
            <a:r>
              <a:rPr kumimoji="0" lang="en-US" altLang="ja-JP" sz="1600" b="1" kern="0" dirty="0" smtClean="0">
                <a:solidFill>
                  <a:srgbClr val="000000"/>
                </a:solidFill>
                <a:latin typeface="Meiryo UI" pitchFamily="50" charset="-128"/>
                <a:ea typeface="Meiryo UI" pitchFamily="50" charset="-128"/>
                <a:cs typeface="Meiryo UI" pitchFamily="50" charset="-128"/>
              </a:rPr>
              <a:t>5</a:t>
            </a:r>
            <a:r>
              <a:rPr kumimoji="0" lang="ja-JP" altLang="en-US" sz="1600" b="1" kern="0" dirty="0" smtClean="0">
                <a:solidFill>
                  <a:srgbClr val="000000"/>
                </a:solidFill>
                <a:latin typeface="Meiryo UI" pitchFamily="50" charset="-128"/>
                <a:ea typeface="Meiryo UI" pitchFamily="50" charset="-128"/>
                <a:cs typeface="Meiryo UI" pitchFamily="50" charset="-128"/>
              </a:rPr>
              <a:t>年累計</a:t>
            </a:r>
            <a:r>
              <a:rPr kumimoji="0" lang="en-US" altLang="ja-JP" sz="1600" b="1" kern="0" dirty="0" smtClean="0">
                <a:solidFill>
                  <a:srgbClr val="000000"/>
                </a:solidFill>
                <a:latin typeface="Meiryo UI" pitchFamily="50" charset="-128"/>
                <a:ea typeface="Meiryo UI" pitchFamily="50" charset="-128"/>
                <a:cs typeface="Meiryo UI" pitchFamily="50" charset="-128"/>
              </a:rPr>
              <a:t>】</a:t>
            </a:r>
            <a:endParaRPr kumimoji="0" lang="en-US" altLang="ja-JP" sz="1600" b="1" kern="0" dirty="0">
              <a:solidFill>
                <a:srgbClr val="000000"/>
              </a:solidFill>
              <a:latin typeface="Meiryo UI" pitchFamily="50" charset="-128"/>
              <a:ea typeface="Meiryo UI" pitchFamily="50" charset="-128"/>
              <a:cs typeface="Meiryo UI" pitchFamily="50" charset="-128"/>
            </a:endParaRPr>
          </a:p>
        </p:txBody>
      </p:sp>
      <p:sp>
        <p:nvSpPr>
          <p:cNvPr id="27" name="Text Box 8"/>
          <p:cNvSpPr txBox="1">
            <a:spLocks noChangeArrowheads="1"/>
          </p:cNvSpPr>
          <p:nvPr/>
        </p:nvSpPr>
        <p:spPr bwMode="auto">
          <a:xfrm>
            <a:off x="1167971" y="5517232"/>
            <a:ext cx="2539933" cy="116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0" lvl="1" algn="just" fontAlgn="base">
              <a:lnSpc>
                <a:spcPct val="80000"/>
              </a:lnSpc>
              <a:spcBef>
                <a:spcPct val="0"/>
              </a:spcBef>
              <a:spcAft>
                <a:spcPct val="0"/>
              </a:spcAft>
            </a:pPr>
            <a:r>
              <a:rPr lang="ja-JP" altLang="en-US" sz="800" dirty="0" smtClean="0">
                <a:solidFill>
                  <a:prstClr val="black"/>
                </a:solidFill>
                <a:latin typeface="ＭＳ ゴシック" pitchFamily="49" charset="-128"/>
                <a:ea typeface="ＭＳ ゴシック" pitchFamily="49" charset="-128"/>
                <a:cs typeface="ＭＳ Ｐゴシック" pitchFamily="50" charset="-128"/>
              </a:rPr>
              <a:t>出典：総務省「住民基本台帳人口移動報告」</a:t>
            </a:r>
            <a:endParaRPr lang="en-US" altLang="ja-JP" sz="800" dirty="0" smtClean="0">
              <a:solidFill>
                <a:prstClr val="black"/>
              </a:solidFill>
              <a:latin typeface="ＭＳ ゴシック" pitchFamily="49" charset="-128"/>
              <a:ea typeface="ＭＳ ゴシック" pitchFamily="49" charset="-128"/>
              <a:cs typeface="ＭＳ Ｐゴシック" pitchFamily="50" charset="-128"/>
            </a:endParaRPr>
          </a:p>
        </p:txBody>
      </p:sp>
      <p:pic>
        <p:nvPicPr>
          <p:cNvPr id="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9189" y="1853535"/>
            <a:ext cx="6792896"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正方形/長方形 7"/>
          <p:cNvSpPr/>
          <p:nvPr/>
        </p:nvSpPr>
        <p:spPr>
          <a:xfrm>
            <a:off x="0" y="-1585"/>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1" kern="0" dirty="0">
                <a:solidFill>
                  <a:srgbClr val="000000"/>
                </a:solidFill>
                <a:latin typeface="ＭＳ Ｐゴシック" pitchFamily="50" charset="-128"/>
                <a:ea typeface="Meiryo UI" pitchFamily="50" charset="-128"/>
                <a:cs typeface="Meiryo UI" pitchFamily="50" charset="-128"/>
              </a:rPr>
              <a:t>基本データ</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　＜人口移動②（大阪と東京の転入転出）＞</a:t>
            </a:r>
            <a:endParaRPr kumimoji="0" lang="en-US" altLang="ja-JP" sz="2000" kern="0" dirty="0">
              <a:solidFill>
                <a:srgbClr val="000000"/>
              </a:solidFill>
              <a:latin typeface="ＭＳ Ｐゴシック" pitchFamily="50" charset="-128"/>
              <a:ea typeface="Meiryo UI" pitchFamily="50" charset="-128"/>
              <a:cs typeface="Meiryo UI" pitchFamily="50" charset="-128"/>
            </a:endParaRPr>
          </a:p>
        </p:txBody>
      </p:sp>
      <p:sp>
        <p:nvSpPr>
          <p:cNvPr id="9" name="スライド番号プレースホルダー 2"/>
          <p:cNvSpPr>
            <a:spLocks noGrp="1"/>
          </p:cNvSpPr>
          <p:nvPr>
            <p:ph type="sldNum" sz="quarter" idx="12"/>
          </p:nvPr>
        </p:nvSpPr>
        <p:spPr bwMode="auto">
          <a:xfrm>
            <a:off x="8777288" y="6633724"/>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9</a:t>
            </a:fld>
            <a:endParaRPr lang="en-US" altLang="ja-JP">
              <a:solidFill>
                <a:srgbClr val="898989"/>
              </a:solidFill>
            </a:endParaRPr>
          </a:p>
        </p:txBody>
      </p:sp>
      <p:sp>
        <p:nvSpPr>
          <p:cNvPr id="3" name="正方形/長方形 2"/>
          <p:cNvSpPr/>
          <p:nvPr/>
        </p:nvSpPr>
        <p:spPr>
          <a:xfrm>
            <a:off x="395536" y="622429"/>
            <a:ext cx="8424936" cy="646331"/>
          </a:xfrm>
          <a:prstGeom prst="rect">
            <a:avLst/>
          </a:prstGeom>
        </p:spPr>
        <p:txBody>
          <a:bodyPr wrap="square">
            <a:spAutoFit/>
          </a:bodyPr>
          <a:lstStyle/>
          <a:p>
            <a:pPr marL="285750" indent="-285750">
              <a:buFont typeface="Arial" panose="020B0604020202020204" pitchFamily="34" charset="0"/>
              <a:buChar char="•"/>
            </a:pPr>
            <a:r>
              <a:rPr lang="ja-JP" altLang="en-US" dirty="0">
                <a:latin typeface="Meiryo UI" panose="020B0604030504040204" pitchFamily="50" charset="-128"/>
                <a:ea typeface="Meiryo UI" panose="020B0604030504040204" pitchFamily="50" charset="-128"/>
              </a:rPr>
              <a:t>圏域別にみると</a:t>
            </a:r>
            <a:r>
              <a:rPr lang="ja-JP" altLang="en-US" dirty="0" smtClean="0">
                <a:latin typeface="Meiryo UI" panose="020B0604030504040204" pitchFamily="50" charset="-128"/>
                <a:ea typeface="Meiryo UI" panose="020B0604030504040204" pitchFamily="50" charset="-128"/>
              </a:rPr>
              <a:t>、大阪は西日本を中心に他圏域から一定の人口流入があるのに対し、東京圏への人口流出が顕著で、この</a:t>
            </a:r>
            <a:r>
              <a:rPr lang="en-US" altLang="ja-JP" dirty="0" smtClean="0">
                <a:latin typeface="Meiryo UI" panose="020B0604030504040204" pitchFamily="50" charset="-128"/>
                <a:ea typeface="Meiryo UI" panose="020B0604030504040204" pitchFamily="50" charset="-128"/>
              </a:rPr>
              <a:t>5</a:t>
            </a:r>
            <a:r>
              <a:rPr lang="ja-JP" altLang="en-US" dirty="0" smtClean="0">
                <a:latin typeface="Meiryo UI" panose="020B0604030504040204" pitchFamily="50" charset="-128"/>
                <a:ea typeface="Meiryo UI" panose="020B0604030504040204" pitchFamily="50" charset="-128"/>
              </a:rPr>
              <a:t>年間で約</a:t>
            </a:r>
            <a:r>
              <a:rPr lang="en-US" altLang="ja-JP" dirty="0" smtClean="0">
                <a:latin typeface="Meiryo UI" panose="020B0604030504040204" pitchFamily="50" charset="-128"/>
                <a:ea typeface="Meiryo UI" panose="020B0604030504040204" pitchFamily="50" charset="-128"/>
              </a:rPr>
              <a:t>38,000</a:t>
            </a:r>
            <a:r>
              <a:rPr lang="ja-JP" altLang="en-US" dirty="0" smtClean="0">
                <a:latin typeface="Meiryo UI" panose="020B0604030504040204" pitchFamily="50" charset="-128"/>
                <a:ea typeface="Meiryo UI" panose="020B0604030504040204" pitchFamily="50" charset="-128"/>
              </a:rPr>
              <a:t>人の転出超過となっている。</a:t>
            </a:r>
            <a:endParaRPr lang="ja-JP" altLang="en-US" dirty="0">
              <a:latin typeface="Meiryo UI" panose="020B0604030504040204" pitchFamily="50" charset="-128"/>
              <a:ea typeface="Meiryo UI" panose="020B0604030504040204" pitchFamily="50" charset="-128"/>
            </a:endParaRPr>
          </a:p>
        </p:txBody>
      </p:sp>
      <p:sp>
        <p:nvSpPr>
          <p:cNvPr id="4" name="ホームベース 3"/>
          <p:cNvSpPr/>
          <p:nvPr/>
        </p:nvSpPr>
        <p:spPr>
          <a:xfrm>
            <a:off x="1301197" y="5877272"/>
            <a:ext cx="1656184" cy="576064"/>
          </a:xfrm>
          <a:prstGeom prst="homePlate">
            <a:avLst>
              <a:gd name="adj" fmla="val 37975"/>
            </a:avLst>
          </a:prstGeom>
          <a:solidFill>
            <a:schemeClr val="accent6">
              <a:lumMod val="20000"/>
              <a:lumOff val="80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latin typeface="Meiryo UI" panose="020B0604030504040204" pitchFamily="50" charset="-128"/>
                <a:ea typeface="Meiryo UI" panose="020B0604030504040204" pitchFamily="50" charset="-128"/>
              </a:rPr>
              <a:t>他圏域から</a:t>
            </a:r>
            <a:endParaRPr kumimoji="1" lang="en-US" altLang="ja-JP" sz="1600" dirty="0" smtClean="0">
              <a:latin typeface="Meiryo UI" panose="020B0604030504040204" pitchFamily="50" charset="-128"/>
              <a:ea typeface="Meiryo UI" panose="020B0604030504040204" pitchFamily="50" charset="-128"/>
            </a:endParaRPr>
          </a:p>
          <a:p>
            <a:pPr algn="ctr"/>
            <a:r>
              <a:rPr kumimoji="1" lang="en-US" altLang="ja-JP" sz="1600" dirty="0" smtClean="0">
                <a:latin typeface="Meiryo UI" panose="020B0604030504040204" pitchFamily="50" charset="-128"/>
                <a:ea typeface="Meiryo UI" panose="020B0604030504040204" pitchFamily="50" charset="-128"/>
              </a:rPr>
              <a:t>27,499</a:t>
            </a:r>
            <a:r>
              <a:rPr kumimoji="1" lang="ja-JP" altLang="en-US" sz="1600" dirty="0" smtClean="0">
                <a:latin typeface="Meiryo UI" panose="020B0604030504040204" pitchFamily="50" charset="-128"/>
                <a:ea typeface="Meiryo UI" panose="020B0604030504040204" pitchFamily="50" charset="-128"/>
              </a:rPr>
              <a:t>人</a:t>
            </a:r>
            <a:endParaRPr kumimoji="1" lang="ja-JP" altLang="en-US" sz="1600"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65939" y="5849562"/>
            <a:ext cx="1178304" cy="584775"/>
          </a:xfrm>
          <a:prstGeom prst="rect">
            <a:avLst/>
          </a:prstGeom>
          <a:noFill/>
        </p:spPr>
        <p:txBody>
          <a:bodyPr wrap="square" rtlCol="0">
            <a:spAutoFit/>
          </a:bodyPr>
          <a:lstStyle/>
          <a:p>
            <a:pPr algn="ctr"/>
            <a:r>
              <a:rPr kumimoji="1" lang="en-US" altLang="ja-JP" sz="1600" dirty="0" smtClean="0">
                <a:latin typeface="HGP創英角ﾎﾟｯﾌﾟ体" panose="040B0A00000000000000" pitchFamily="50" charset="-128"/>
                <a:ea typeface="HGP創英角ﾎﾟｯﾌﾟ体" panose="040B0A00000000000000" pitchFamily="50" charset="-128"/>
              </a:rPr>
              <a:t>5</a:t>
            </a:r>
            <a:r>
              <a:rPr kumimoji="1" lang="ja-JP" altLang="en-US" sz="1600" dirty="0" smtClean="0">
                <a:latin typeface="HGP創英角ﾎﾟｯﾌﾟ体" panose="040B0A00000000000000" pitchFamily="50" charset="-128"/>
                <a:ea typeface="HGP創英角ﾎﾟｯﾌﾟ体" panose="040B0A00000000000000" pitchFamily="50" charset="-128"/>
              </a:rPr>
              <a:t>年間の</a:t>
            </a:r>
            <a:endParaRPr kumimoji="1" lang="en-US" altLang="ja-JP" sz="1600" dirty="0" smtClean="0">
              <a:latin typeface="HGP創英角ﾎﾟｯﾌﾟ体" panose="040B0A00000000000000" pitchFamily="50" charset="-128"/>
              <a:ea typeface="HGP創英角ﾎﾟｯﾌﾟ体" panose="040B0A00000000000000" pitchFamily="50" charset="-128"/>
            </a:endParaRPr>
          </a:p>
          <a:p>
            <a:pPr algn="ctr"/>
            <a:r>
              <a:rPr kumimoji="1" lang="ja-JP" altLang="en-US" sz="1600" dirty="0" smtClean="0">
                <a:latin typeface="HGP創英角ﾎﾟｯﾌﾟ体" panose="040B0A00000000000000" pitchFamily="50" charset="-128"/>
                <a:ea typeface="HGP創英角ﾎﾟｯﾌﾟ体" panose="040B0A00000000000000" pitchFamily="50" charset="-128"/>
              </a:rPr>
              <a:t>転入転出</a:t>
            </a:r>
            <a:endParaRPr kumimoji="1" lang="ja-JP" altLang="en-US" sz="1600" dirty="0">
              <a:latin typeface="HGP創英角ﾎﾟｯﾌﾟ体" panose="040B0A00000000000000" pitchFamily="50" charset="-128"/>
              <a:ea typeface="HGP創英角ﾎﾟｯﾌﾟ体" panose="040B0A00000000000000" pitchFamily="50" charset="-128"/>
            </a:endParaRPr>
          </a:p>
        </p:txBody>
      </p:sp>
      <p:sp>
        <p:nvSpPr>
          <p:cNvPr id="14" name="ホームベース 13"/>
          <p:cNvSpPr/>
          <p:nvPr/>
        </p:nvSpPr>
        <p:spPr>
          <a:xfrm>
            <a:off x="3347864" y="5877272"/>
            <a:ext cx="1656184" cy="576064"/>
          </a:xfrm>
          <a:prstGeom prst="homePlate">
            <a:avLst>
              <a:gd name="adj" fmla="val 37975"/>
            </a:avLst>
          </a:prstGeom>
          <a:solidFill>
            <a:schemeClr val="accent6">
              <a:lumMod val="20000"/>
              <a:lumOff val="80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smtClean="0">
                <a:latin typeface="Meiryo UI" panose="020B0604030504040204" pitchFamily="50" charset="-128"/>
                <a:ea typeface="Meiryo UI" panose="020B0604030504040204" pitchFamily="50" charset="-128"/>
              </a:rPr>
              <a:t>近畿圏</a:t>
            </a:r>
            <a:r>
              <a:rPr kumimoji="1" lang="ja-JP" altLang="en-US" sz="1600" dirty="0" smtClean="0">
                <a:latin typeface="Meiryo UI" panose="020B0604030504040204" pitchFamily="50" charset="-128"/>
                <a:ea typeface="Meiryo UI" panose="020B0604030504040204" pitchFamily="50" charset="-128"/>
              </a:rPr>
              <a:t>域から</a:t>
            </a:r>
            <a:endParaRPr kumimoji="1" lang="en-US" altLang="ja-JP" sz="1600" dirty="0" smtClean="0">
              <a:latin typeface="Meiryo UI" panose="020B0604030504040204" pitchFamily="50" charset="-128"/>
              <a:ea typeface="Meiryo UI" panose="020B0604030504040204" pitchFamily="50" charset="-128"/>
            </a:endParaRPr>
          </a:p>
          <a:p>
            <a:pPr algn="ctr"/>
            <a:r>
              <a:rPr lang="en-US" altLang="ja-JP" sz="1600" dirty="0" smtClean="0">
                <a:latin typeface="Meiryo UI" panose="020B0604030504040204" pitchFamily="50" charset="-128"/>
                <a:ea typeface="Meiryo UI" panose="020B0604030504040204" pitchFamily="50" charset="-128"/>
              </a:rPr>
              <a:t>18</a:t>
            </a:r>
            <a:r>
              <a:rPr kumimoji="1" lang="en-US" altLang="ja-JP" sz="1600" dirty="0" smtClean="0">
                <a:latin typeface="Meiryo UI" panose="020B0604030504040204" pitchFamily="50" charset="-128"/>
                <a:ea typeface="Meiryo UI" panose="020B0604030504040204" pitchFamily="50" charset="-128"/>
              </a:rPr>
              <a:t>,993</a:t>
            </a:r>
            <a:r>
              <a:rPr kumimoji="1" lang="ja-JP" altLang="en-US" sz="1600" dirty="0" smtClean="0">
                <a:latin typeface="Meiryo UI" panose="020B0604030504040204" pitchFamily="50" charset="-128"/>
                <a:ea typeface="Meiryo UI" panose="020B0604030504040204" pitchFamily="50" charset="-128"/>
              </a:rPr>
              <a:t>人</a:t>
            </a:r>
            <a:endParaRPr kumimoji="1" lang="ja-JP" altLang="en-US" sz="1600" dirty="0">
              <a:latin typeface="Meiryo UI" panose="020B0604030504040204" pitchFamily="50" charset="-128"/>
              <a:ea typeface="Meiryo UI" panose="020B0604030504040204" pitchFamily="50" charset="-128"/>
            </a:endParaRPr>
          </a:p>
        </p:txBody>
      </p:sp>
      <p:sp>
        <p:nvSpPr>
          <p:cNvPr id="15" name="ホームベース 14"/>
          <p:cNvSpPr/>
          <p:nvPr/>
        </p:nvSpPr>
        <p:spPr>
          <a:xfrm>
            <a:off x="5508104" y="5877272"/>
            <a:ext cx="1656184" cy="576064"/>
          </a:xfrm>
          <a:prstGeom prst="homePlate">
            <a:avLst>
              <a:gd name="adj" fmla="val 37975"/>
            </a:avLst>
          </a:prstGeom>
          <a:solidFill>
            <a:schemeClr val="tx1">
              <a:lumMod val="75000"/>
              <a:lumOff val="25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smtClean="0">
                <a:solidFill>
                  <a:schemeClr val="bg1"/>
                </a:solidFill>
                <a:latin typeface="Meiryo UI" panose="020B0604030504040204" pitchFamily="50" charset="-128"/>
                <a:ea typeface="Meiryo UI" panose="020B0604030504040204" pitchFamily="50" charset="-128"/>
              </a:rPr>
              <a:t>東京</a:t>
            </a:r>
            <a:r>
              <a:rPr lang="ja-JP" altLang="en-US" sz="1600" b="1" dirty="0">
                <a:solidFill>
                  <a:schemeClr val="bg1"/>
                </a:solidFill>
                <a:latin typeface="Meiryo UI" panose="020B0604030504040204" pitchFamily="50" charset="-128"/>
                <a:ea typeface="Meiryo UI" panose="020B0604030504040204" pitchFamily="50" charset="-128"/>
              </a:rPr>
              <a:t>圏域</a:t>
            </a:r>
            <a:r>
              <a:rPr kumimoji="1" lang="ja-JP" altLang="en-US" sz="1600" b="1" dirty="0" smtClean="0">
                <a:solidFill>
                  <a:schemeClr val="bg1"/>
                </a:solidFill>
                <a:latin typeface="Meiryo UI" panose="020B0604030504040204" pitchFamily="50" charset="-128"/>
                <a:ea typeface="Meiryo UI" panose="020B0604030504040204" pitchFamily="50" charset="-128"/>
              </a:rPr>
              <a:t>へ</a:t>
            </a:r>
            <a:endParaRPr kumimoji="1" lang="en-US" altLang="ja-JP" sz="1600" b="1" dirty="0" smtClean="0">
              <a:solidFill>
                <a:schemeClr val="bg1"/>
              </a:solidFill>
              <a:latin typeface="Meiryo UI" panose="020B0604030504040204" pitchFamily="50" charset="-128"/>
              <a:ea typeface="Meiryo UI" panose="020B0604030504040204" pitchFamily="50" charset="-128"/>
            </a:endParaRPr>
          </a:p>
          <a:p>
            <a:pPr algn="ctr"/>
            <a:r>
              <a:rPr lang="ja-JP" altLang="en-US" sz="1600" b="1" dirty="0" smtClean="0">
                <a:solidFill>
                  <a:schemeClr val="bg1"/>
                </a:solidFill>
                <a:latin typeface="Meiryo UI" panose="020B0604030504040204" pitchFamily="50" charset="-128"/>
                <a:ea typeface="Meiryo UI" panose="020B0604030504040204" pitchFamily="50" charset="-128"/>
              </a:rPr>
              <a:t>▲</a:t>
            </a:r>
            <a:r>
              <a:rPr lang="en-US" altLang="ja-JP" sz="1600" b="1" dirty="0" smtClean="0">
                <a:solidFill>
                  <a:schemeClr val="bg1"/>
                </a:solidFill>
                <a:latin typeface="Meiryo UI" panose="020B0604030504040204" pitchFamily="50" charset="-128"/>
                <a:ea typeface="Meiryo UI" panose="020B0604030504040204" pitchFamily="50" charset="-128"/>
              </a:rPr>
              <a:t>37,902</a:t>
            </a:r>
            <a:r>
              <a:rPr lang="ja-JP" altLang="en-US" sz="1600" b="1" dirty="0" smtClean="0">
                <a:solidFill>
                  <a:schemeClr val="bg1"/>
                </a:solidFill>
                <a:latin typeface="Meiryo UI" panose="020B0604030504040204" pitchFamily="50" charset="-128"/>
                <a:ea typeface="Meiryo UI" panose="020B0604030504040204" pitchFamily="50" charset="-128"/>
              </a:rPr>
              <a:t>人</a:t>
            </a:r>
            <a:endParaRPr kumimoji="1" lang="ja-JP" altLang="en-US" sz="1600" b="1" dirty="0">
              <a:solidFill>
                <a:schemeClr val="bg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5868144" y="4293096"/>
            <a:ext cx="1224000" cy="235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smtClean="0">
                <a:solidFill>
                  <a:schemeClr val="tx1"/>
                </a:solidFill>
                <a:latin typeface="Meiryo UI" pitchFamily="50" charset="-128"/>
                <a:ea typeface="Meiryo UI" pitchFamily="50" charset="-128"/>
                <a:cs typeface="Meiryo UI" pitchFamily="50" charset="-128"/>
              </a:rPr>
              <a:t>■関東・甲信越</a:t>
            </a:r>
            <a:endParaRPr kumimoji="1" lang="ja-JP" altLang="en-US" sz="1100" b="1" dirty="0">
              <a:solidFill>
                <a:schemeClr val="tx1"/>
              </a:solidFill>
              <a:latin typeface="Meiryo UI" pitchFamily="50" charset="-128"/>
              <a:ea typeface="Meiryo UI" pitchFamily="50" charset="-128"/>
              <a:cs typeface="Meiryo UI" pitchFamily="50" charset="-128"/>
            </a:endParaRPr>
          </a:p>
        </p:txBody>
      </p:sp>
      <p:sp>
        <p:nvSpPr>
          <p:cNvPr id="7" name="正方形/長方形 6"/>
          <p:cNvSpPr/>
          <p:nvPr/>
        </p:nvSpPr>
        <p:spPr>
          <a:xfrm>
            <a:off x="5743766" y="2653500"/>
            <a:ext cx="864000"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873134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10233</TotalTime>
  <Words>8677</Words>
  <Application>Microsoft Office PowerPoint</Application>
  <PresentationFormat>画面に合わせる (4:3)</PresentationFormat>
  <Paragraphs>2141</Paragraphs>
  <Slides>64</Slides>
  <Notes>11</Notes>
  <HiddenSlides>0</HiddenSlides>
  <MMClips>0</MMClips>
  <ScaleCrop>false</ScaleCrop>
  <HeadingPairs>
    <vt:vector size="4" baseType="variant">
      <vt:variant>
        <vt:lpstr>テーマ</vt:lpstr>
      </vt:variant>
      <vt:variant>
        <vt:i4>1</vt:i4>
      </vt:variant>
      <vt:variant>
        <vt:lpstr>スライド タイトル</vt:lpstr>
      </vt:variant>
      <vt:variant>
        <vt:i4>64</vt:i4>
      </vt:variant>
    </vt:vector>
  </HeadingPairs>
  <TitlesOfParts>
    <vt:vector size="65" baseType="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川上　惠一郎</cp:lastModifiedBy>
  <cp:revision>639</cp:revision>
  <cp:lastPrinted>2015-12-27T23:04:56Z</cp:lastPrinted>
  <dcterms:created xsi:type="dcterms:W3CDTF">2015-11-27T04:56:51Z</dcterms:created>
  <dcterms:modified xsi:type="dcterms:W3CDTF">2015-12-28T00:13:09Z</dcterms:modified>
</cp:coreProperties>
</file>