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4"/>
    <p:sldMasterId id="2147483660" r:id="rId5"/>
  </p:sldMasterIdLst>
  <p:notesMasterIdLst>
    <p:notesMasterId r:id="rId9"/>
  </p:notesMasterIdLst>
  <p:sldIdLst>
    <p:sldId id="297" r:id="rId6"/>
    <p:sldId id="302" r:id="rId7"/>
    <p:sldId id="303" r:id="rId8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2580" autoAdjust="0"/>
  </p:normalViewPr>
  <p:slideViewPr>
    <p:cSldViewPr showGuides="1">
      <p:cViewPr>
        <p:scale>
          <a:sx n="66" d="100"/>
          <a:sy n="66" d="100"/>
        </p:scale>
        <p:origin x="-1356" y="-126"/>
      </p:cViewPr>
      <p:guideLst>
        <p:guide orient="horz" pos="2568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B89E2C4-6AC9-4C69-8265-4D39AF8764D8}" type="datetimeFigureOut">
              <a:rPr lang="ja-JP" altLang="en-US"/>
              <a:pPr>
                <a:defRPr/>
              </a:pPr>
              <a:t>2015/12/24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DF5FE84-433F-4D4D-805C-335D2516EE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85757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C5A25-DE68-4BF5-BA63-D8202A810E5C}" type="datetime1">
              <a:rPr lang="ja-JP" altLang="en-US"/>
              <a:pPr>
                <a:defRPr/>
              </a:pPr>
              <a:t>2015/12/24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598F5-2149-4DF2-B299-5C80D2E80F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0903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5F374-2A50-43D5-A01A-2CF7458DA071}" type="datetime1">
              <a:rPr lang="ja-JP" altLang="en-US"/>
              <a:pPr>
                <a:defRPr/>
              </a:pPr>
              <a:t>2015/12/24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3CA09-2500-4298-AA61-5BC9D236AF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01613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EFF3E-E786-414A-B3AF-DE2D1E3C2AC5}" type="datetime1">
              <a:rPr lang="ja-JP" altLang="en-US"/>
              <a:pPr>
                <a:defRPr/>
              </a:pPr>
              <a:t>2015/12/24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DCB8E-4F70-4488-A79C-57CFBBE3FA5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9154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21095-B2F1-4A56-8CFD-6A8E32E8D38C}" type="datetime1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8713C-D351-4093-998C-1366BA6138BD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734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187FA-EF3A-43B1-942B-68A05F378699}" type="datetime1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EDD6E-7F2A-43ED-8949-9ADC472664BE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0625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0867A-BC5A-4BAC-9B53-770CD847AD5B}" type="datetime1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B95E2-33FF-4D0A-9ABF-A4942F1F1FA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888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1468D-5539-41CD-BD38-4714455B49DE}" type="datetime1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CA94C-95C8-4F31-A560-6ACEEA33E98B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634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9BF7A-9A0B-48DC-B1AF-3F9945BD9B57}" type="datetime1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DE9F4-8380-436E-90DD-BE462B9E5AC8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3414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47277-1425-4BCA-A004-47D77511456A}" type="datetime1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8D314-4CB3-49AC-888C-5203EF4ADA7E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1692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CAAB6-C0D5-4235-9A42-438C58D34F7D}" type="datetime1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D23CE-1A5D-493E-A1B8-F3BBA15ADA4B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1327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A83FE-A8D5-40EA-A527-A8AD90A8D77B}" type="datetime1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ACFEE-5AD8-48A7-9971-73B19D802D3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734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AD018-4058-4A97-A446-41786F4C056E}" type="datetime1">
              <a:rPr lang="ja-JP" altLang="en-US"/>
              <a:pPr>
                <a:defRPr/>
              </a:pPr>
              <a:t>2015/12/24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01BF1-DD62-47AB-B888-7083B20C3D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94955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D9FBB-4CD2-4F3A-8F99-B39E95ED2EC5}" type="datetime1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C5902-121E-43C7-8900-D69FA33F804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4004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8746A-FB74-4806-B1D0-46559BCC2A96}" type="datetime1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00D3E-D1BE-465E-AF42-DFB42CA8576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661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627CA-4DD2-4A21-A81F-8915B69F39D4}" type="datetime1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4F203-85D7-481E-A3C1-7C9D63F73BBE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737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C39B3-9EFE-473C-9853-B7A7A9587971}" type="datetime1">
              <a:rPr lang="ja-JP" altLang="en-US"/>
              <a:pPr>
                <a:defRPr/>
              </a:pPr>
              <a:t>2015/12/24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87194-5F03-4EC8-A762-BF227DCDAE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6241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60992-7D1D-4372-A8B0-D8B08EF26098}" type="datetime1">
              <a:rPr lang="ja-JP" altLang="en-US"/>
              <a:pPr>
                <a:defRPr/>
              </a:pPr>
              <a:t>2015/12/24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EA2CF-B488-46C3-B6A7-E462186620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0537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03E6F-A68B-4CEA-9B56-5ED8AB04A525}" type="datetime1">
              <a:rPr lang="ja-JP" altLang="en-US"/>
              <a:pPr>
                <a:defRPr/>
              </a:pPr>
              <a:t>2015/12/24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4D510-9ED9-4A7C-98C6-465F73AEF6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75729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6B018-B180-40A6-8C21-914DB137EF4F}" type="datetime1">
              <a:rPr lang="ja-JP" altLang="en-US"/>
              <a:pPr>
                <a:defRPr/>
              </a:pPr>
              <a:t>2015/12/24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AF416-B72C-4568-821D-747AB049E9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44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CC5DE-021D-4C9E-A045-1B6AAFCF93B9}" type="datetime1">
              <a:rPr lang="ja-JP" altLang="en-US"/>
              <a:pPr>
                <a:defRPr/>
              </a:pPr>
              <a:t>2015/12/24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993F3-DBBB-436B-AFA5-9076F9A8377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2041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3EC4B-C001-4D15-A9D4-C8AB357D8F8E}" type="datetime1">
              <a:rPr lang="ja-JP" altLang="en-US"/>
              <a:pPr>
                <a:defRPr/>
              </a:pPr>
              <a:t>2015/12/24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4E63E-82CB-458D-8A95-CBAB619B911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09979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35447-9B32-4184-9455-D92EF2AD6BE8}" type="datetime1">
              <a:rPr lang="ja-JP" altLang="en-US"/>
              <a:pPr>
                <a:defRPr/>
              </a:pPr>
              <a:t>2015/12/24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67434-667C-4E74-B871-939630E6334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874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5960615-A742-4AB5-8E47-ADA1F40E7545}" type="datetime1">
              <a:rPr lang="ja-JP" altLang="en-US"/>
              <a:pPr>
                <a:defRPr/>
              </a:pPr>
              <a:t>2015/12/24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437E0C7-E652-44A7-B44F-76C97B5366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B7FEBB5-8964-4D07-B43A-33D0E24BF05B}" type="datetime1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81B739E-14F4-4048-BF40-439941C579B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677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9425" y="3627438"/>
            <a:ext cx="89154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spc="600" dirty="0" smtClean="0"/>
              <a:t>副首都</a:t>
            </a:r>
            <a:r>
              <a:rPr lang="ja-JP" altLang="en-US" spc="600" dirty="0"/>
              <a:t>推進</a:t>
            </a:r>
            <a:r>
              <a:rPr lang="ja-JP" altLang="en-US" spc="600" dirty="0" smtClean="0"/>
              <a:t>本部について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sz="3100" dirty="0"/>
              <a:t>平成</a:t>
            </a:r>
            <a:r>
              <a:rPr lang="en-US" altLang="ja-JP" sz="3100" dirty="0" smtClean="0"/>
              <a:t>27</a:t>
            </a:r>
            <a:r>
              <a:rPr lang="ja-JP" altLang="en-US" sz="3100" dirty="0" smtClean="0"/>
              <a:t>年</a:t>
            </a:r>
            <a:r>
              <a:rPr lang="en-US" altLang="ja-JP" sz="3100" dirty="0"/>
              <a:t>12</a:t>
            </a:r>
            <a:r>
              <a:rPr lang="ja-JP" altLang="en-US" sz="3100" dirty="0"/>
              <a:t>月</a:t>
            </a:r>
            <a:r>
              <a:rPr lang="en-US" altLang="ja-JP" sz="3100" dirty="0" smtClean="0"/>
              <a:t>28</a:t>
            </a:r>
            <a:r>
              <a:rPr lang="ja-JP" altLang="en-US" sz="3100" dirty="0" smtClean="0"/>
              <a:t>日</a:t>
            </a:r>
            <a:r>
              <a:rPr lang="en-US" altLang="ja-JP" sz="3100" dirty="0"/>
              <a:t/>
            </a:r>
            <a:br>
              <a:rPr lang="en-US" altLang="ja-JP" sz="3100" dirty="0"/>
            </a:br>
            <a:r>
              <a:rPr lang="en-US" altLang="ja-JP" sz="3100" dirty="0"/>
              <a:t/>
            </a:r>
            <a:br>
              <a:rPr lang="en-US" altLang="ja-JP" sz="3100" dirty="0"/>
            </a:br>
            <a:r>
              <a:rPr lang="ja-JP" altLang="en-US" sz="3100" dirty="0" smtClean="0"/>
              <a:t>副首都推進本部</a:t>
            </a:r>
            <a:r>
              <a:rPr lang="ja-JP" altLang="en-US" sz="3100" dirty="0"/>
              <a:t>事務局</a:t>
            </a:r>
            <a:endParaRPr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350838" y="512763"/>
            <a:ext cx="4133850" cy="3952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/>
              <a:t>第１回副首都推進本部会議資料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7981950" y="376238"/>
            <a:ext cx="1481138" cy="5032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 smtClean="0">
                <a:solidFill>
                  <a:schemeClr val="tx1"/>
                </a:solidFill>
              </a:rPr>
              <a:t>資料２</a:t>
            </a:r>
            <a:endParaRPr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14288" y="-6350"/>
            <a:ext cx="9936163" cy="468313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262" tIns="46131" rIns="92262" bIns="46131" anchor="ctr"/>
          <a:lstStyle/>
          <a:p>
            <a:pPr>
              <a:defRPr/>
            </a:pPr>
            <a:r>
              <a:rPr lang="ja-JP" altLang="en-US" sz="2000" dirty="0">
                <a:solidFill>
                  <a:prstClr val="black"/>
                </a:solidFill>
                <a:latin typeface="HGPｺﾞｼｯｸE" pitchFamily="50" charset="-128"/>
                <a:ea typeface="HGPｺﾞｼｯｸE" pitchFamily="50" charset="-128"/>
              </a:rPr>
              <a:t>◆副首都推進本部の役割・</a:t>
            </a:r>
            <a:r>
              <a:rPr lang="ja-JP" altLang="en-US" sz="2000" dirty="0" smtClean="0">
                <a:solidFill>
                  <a:prstClr val="black"/>
                </a:solidFill>
                <a:latin typeface="HGPｺﾞｼｯｸE" pitchFamily="50" charset="-128"/>
                <a:ea typeface="HGPｺﾞｼｯｸE" pitchFamily="50" charset="-128"/>
              </a:rPr>
              <a:t>機能（イメージ）</a:t>
            </a:r>
            <a:endParaRPr lang="ja-JP" altLang="en-US" sz="2000" dirty="0">
              <a:solidFill>
                <a:prstClr val="black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40642" y="2502811"/>
            <a:ext cx="2970212" cy="3780000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655" tIns="42328" rIns="84655" bIns="42328"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副首都推進本部会議</a:t>
            </a:r>
            <a:endParaRPr lang="en-US" altLang="ja-JP" dirty="0">
              <a:solidFill>
                <a:prstClr val="black"/>
              </a:solidFill>
            </a:endParaRPr>
          </a:p>
          <a:p>
            <a:pPr>
              <a:defRPr/>
            </a:pPr>
            <a:endParaRPr lang="en-US" altLang="ja-JP" sz="14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ja-JP" altLang="en-US" sz="1400" dirty="0">
                <a:solidFill>
                  <a:prstClr val="black"/>
                </a:solidFill>
              </a:rPr>
              <a:t>　</a:t>
            </a:r>
            <a:r>
              <a:rPr lang="ja-JP" altLang="en-US" sz="1400" kern="1700" dirty="0" smtClean="0">
                <a:solidFill>
                  <a:prstClr val="black"/>
                </a:solidFill>
              </a:rPr>
              <a:t>本</a:t>
            </a:r>
            <a:r>
              <a:rPr lang="ja-JP" altLang="en-US" sz="1400" kern="1700" dirty="0">
                <a:solidFill>
                  <a:prstClr val="black"/>
                </a:solidFill>
              </a:rPr>
              <a:t>部長</a:t>
            </a:r>
            <a:r>
              <a:rPr lang="ja-JP" altLang="en-US" sz="1400" dirty="0">
                <a:solidFill>
                  <a:prstClr val="black"/>
                </a:solidFill>
              </a:rPr>
              <a:t>＝大阪府知事</a:t>
            </a:r>
            <a:endParaRPr lang="en-US" altLang="ja-JP" sz="14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ja-JP" altLang="en-US" sz="1400" dirty="0">
                <a:solidFill>
                  <a:prstClr val="black"/>
                </a:solidFill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</a:rPr>
              <a:t>副本</a:t>
            </a:r>
            <a:r>
              <a:rPr lang="ja-JP" altLang="en-US" sz="1400" dirty="0">
                <a:solidFill>
                  <a:prstClr val="black"/>
                </a:solidFill>
              </a:rPr>
              <a:t>部長＝大阪市長</a:t>
            </a:r>
            <a:endParaRPr lang="en-US" altLang="ja-JP" sz="500" dirty="0">
              <a:solidFill>
                <a:prstClr val="black"/>
              </a:solidFill>
            </a:endParaRPr>
          </a:p>
          <a:p>
            <a:pPr>
              <a:defRPr/>
            </a:pPr>
            <a:endParaRPr lang="en-US" altLang="ja-JP" sz="5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ja-JP" altLang="en-US" sz="1400" dirty="0">
                <a:solidFill>
                  <a:prstClr val="black"/>
                </a:solidFill>
              </a:rPr>
              <a:t>　　副知事、</a:t>
            </a:r>
            <a:r>
              <a:rPr lang="ja-JP" altLang="en-US" sz="1400" dirty="0" smtClean="0">
                <a:solidFill>
                  <a:prstClr val="black"/>
                </a:solidFill>
              </a:rPr>
              <a:t>副市長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US" altLang="ja-JP" sz="500" dirty="0" smtClean="0">
              <a:solidFill>
                <a:prstClr val="black"/>
              </a:solidFill>
            </a:endParaRPr>
          </a:p>
          <a:p>
            <a:pPr>
              <a:defRPr/>
            </a:pPr>
            <a:r>
              <a:rPr lang="ja-JP" altLang="en-US" sz="1400" dirty="0">
                <a:solidFill>
                  <a:prstClr val="black"/>
                </a:solidFill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</a:rPr>
              <a:t>　　関係部</a:t>
            </a:r>
            <a:r>
              <a:rPr lang="ja-JP" altLang="en-US" sz="1400" dirty="0">
                <a:solidFill>
                  <a:prstClr val="black"/>
                </a:solidFill>
              </a:rPr>
              <a:t>局長</a:t>
            </a:r>
            <a:endParaRPr lang="en-US" altLang="ja-JP" sz="1400" dirty="0">
              <a:solidFill>
                <a:prstClr val="black"/>
              </a:solidFill>
            </a:endParaRPr>
          </a:p>
          <a:p>
            <a:pPr>
              <a:defRPr/>
            </a:pPr>
            <a:endParaRPr lang="en-US" altLang="ja-JP" sz="500" dirty="0" smtClean="0">
              <a:solidFill>
                <a:prstClr val="black"/>
              </a:solidFill>
            </a:endParaRPr>
          </a:p>
          <a:p>
            <a:pPr>
              <a:defRPr/>
            </a:pPr>
            <a:r>
              <a:rPr lang="ja-JP" altLang="en-US" sz="1400" dirty="0">
                <a:solidFill>
                  <a:prstClr val="black"/>
                </a:solidFill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</a:rPr>
              <a:t>　　事務</a:t>
            </a:r>
            <a:r>
              <a:rPr lang="ja-JP" altLang="en-US" sz="1400" dirty="0">
                <a:solidFill>
                  <a:prstClr val="black"/>
                </a:solidFill>
              </a:rPr>
              <a:t>局長、事務局次長</a:t>
            </a:r>
            <a:endParaRPr lang="en-US" altLang="ja-JP" sz="1400" dirty="0">
              <a:solidFill>
                <a:prstClr val="black"/>
              </a:solidFill>
            </a:endParaRPr>
          </a:p>
          <a:p>
            <a:pPr>
              <a:defRPr/>
            </a:pPr>
            <a:endParaRPr lang="en-US" altLang="ja-JP" sz="12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en-US" altLang="ja-JP" sz="1200" dirty="0">
                <a:solidFill>
                  <a:prstClr val="black"/>
                </a:solidFill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</a:rPr>
              <a:t>必要に応じて、</a:t>
            </a:r>
            <a:endParaRPr lang="en-US" altLang="ja-JP" sz="12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ja-JP" altLang="en-US" sz="1200" dirty="0">
                <a:solidFill>
                  <a:prstClr val="black"/>
                </a:solidFill>
              </a:rPr>
              <a:t>　　・学識経験者（特別顧問等）</a:t>
            </a:r>
            <a:endParaRPr lang="en-US" altLang="ja-JP" sz="12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ja-JP" altLang="en-US" sz="1200" dirty="0">
                <a:solidFill>
                  <a:prstClr val="black"/>
                </a:solidFill>
              </a:rPr>
              <a:t>　　・府市議員　　　　</a:t>
            </a:r>
            <a:r>
              <a:rPr lang="ja-JP" altLang="en-US" sz="1200" dirty="0" smtClean="0">
                <a:solidFill>
                  <a:prstClr val="black"/>
                </a:solidFill>
              </a:rPr>
              <a:t>　　　</a:t>
            </a:r>
            <a:r>
              <a:rPr lang="ja-JP" altLang="en-US" sz="1200" dirty="0">
                <a:solidFill>
                  <a:prstClr val="black"/>
                </a:solidFill>
              </a:rPr>
              <a:t>　　などが参画</a:t>
            </a:r>
            <a:endParaRPr lang="en-US" altLang="ja-JP" sz="1200" dirty="0">
              <a:solidFill>
                <a:prstClr val="black"/>
              </a:solidFill>
            </a:endParaRPr>
          </a:p>
          <a:p>
            <a:pPr>
              <a:defRPr/>
            </a:pPr>
            <a:endParaRPr lang="en-US" altLang="ja-JP" sz="8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en-US" altLang="ja-JP" sz="1200" dirty="0">
                <a:solidFill>
                  <a:prstClr val="black"/>
                </a:solidFill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</a:rPr>
              <a:t>副首都化の推進については</a:t>
            </a:r>
            <a:r>
              <a:rPr lang="ja-JP" altLang="en-US" sz="1200" dirty="0" smtClean="0">
                <a:solidFill>
                  <a:prstClr val="black"/>
                </a:solidFill>
              </a:rPr>
              <a:t>、</a:t>
            </a:r>
            <a:endParaRPr lang="en-US" altLang="ja-JP" sz="12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</a:rPr>
              <a:t>　堺市</a:t>
            </a:r>
            <a:r>
              <a:rPr lang="ja-JP" altLang="en-US" sz="1200" dirty="0">
                <a:solidFill>
                  <a:prstClr val="black"/>
                </a:solidFill>
              </a:rPr>
              <a:t>、</a:t>
            </a:r>
            <a:r>
              <a:rPr lang="ja-JP" altLang="en-US" sz="1200" dirty="0" smtClean="0">
                <a:solidFill>
                  <a:prstClr val="black"/>
                </a:solidFill>
              </a:rPr>
              <a:t>市長会</a:t>
            </a:r>
            <a:r>
              <a:rPr lang="ja-JP" altLang="en-US" sz="1200" dirty="0">
                <a:solidFill>
                  <a:prstClr val="black"/>
                </a:solidFill>
              </a:rPr>
              <a:t>、</a:t>
            </a:r>
            <a:r>
              <a:rPr lang="ja-JP" altLang="en-US" sz="1200" dirty="0" smtClean="0">
                <a:solidFill>
                  <a:prstClr val="black"/>
                </a:solidFill>
              </a:rPr>
              <a:t>町</a:t>
            </a:r>
            <a:r>
              <a:rPr lang="ja-JP" altLang="en-US" sz="1200" dirty="0">
                <a:solidFill>
                  <a:prstClr val="black"/>
                </a:solidFill>
              </a:rPr>
              <a:t>村長会に参画を</a:t>
            </a:r>
            <a:r>
              <a:rPr lang="ja-JP" altLang="en-US" sz="1200" dirty="0" smtClean="0">
                <a:solidFill>
                  <a:prstClr val="black"/>
                </a:solidFill>
              </a:rPr>
              <a:t>要請</a:t>
            </a:r>
            <a:endParaRPr lang="en-US" altLang="ja-JP" sz="12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ja-JP" altLang="en-US" sz="1200" dirty="0" smtClean="0">
                <a:solidFill>
                  <a:prstClr val="black"/>
                </a:solidFill>
              </a:rPr>
              <a:t>　</a:t>
            </a:r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</a:rPr>
              <a:t>また</a:t>
            </a:r>
            <a:r>
              <a:rPr lang="ja-JP" altLang="en-US" sz="1200" dirty="0">
                <a:solidFill>
                  <a:prstClr val="black"/>
                </a:solidFill>
              </a:rPr>
              <a:t>、経済界の参画を検討</a:t>
            </a:r>
            <a:endParaRPr lang="en-US" altLang="ja-JP" sz="1200" dirty="0">
              <a:solidFill>
                <a:prstClr val="black"/>
              </a:solidFill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>
            <a:off x="3218792" y="4401904"/>
            <a:ext cx="528637" cy="476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227920" y="628649"/>
            <a:ext cx="9432000" cy="133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655" tIns="42328" rIns="84655" bIns="42328" anchor="ctr"/>
          <a:lstStyle/>
          <a:p>
            <a:pPr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副首都化については、東西</a:t>
            </a: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二極の一極として“首都・東京” とともに我が国の成長をけん引し、非常時</a:t>
            </a:r>
            <a:r>
              <a:rPr lang="ja-JP" altLang="en-US" sz="16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には首都　　</a:t>
            </a:r>
            <a:endParaRPr lang="en-US" altLang="ja-JP" sz="16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機能</a:t>
            </a: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r>
              <a:rPr lang="ja-JP" altLang="en-US" sz="16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バックアップを図る</a:t>
            </a: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“副首都・大阪”の確立に向けて、オール大阪で取組みを進める</a:t>
            </a:r>
            <a:r>
              <a:rPr lang="ja-JP" altLang="en-US" sz="16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。</a:t>
            </a:r>
            <a:endParaRPr lang="en-US" altLang="ja-JP" sz="16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その</a:t>
            </a: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ため、「</a:t>
            </a:r>
            <a:r>
              <a:rPr lang="ja-JP" altLang="en-US" sz="16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副首都</a:t>
            </a: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</a:t>
            </a:r>
            <a:r>
              <a:rPr lang="ja-JP" altLang="en-US" sz="16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の必要性</a:t>
            </a: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や意義</a:t>
            </a:r>
            <a:r>
              <a:rPr lang="ja-JP" altLang="en-US" sz="16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、「</a:t>
            </a: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副首都」にふさわしい都市機能や行政機能のあり方</a:t>
            </a:r>
            <a:r>
              <a:rPr lang="ja-JP" altLang="en-US" sz="16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など</a:t>
            </a: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について</a:t>
            </a:r>
            <a:r>
              <a:rPr lang="ja-JP" altLang="en-US" sz="16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、幅広く</a:t>
            </a:r>
            <a:endParaRPr lang="en-US" altLang="ja-JP" sz="16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意見を聞きながら検討を深め、中長期的</a:t>
            </a: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</a:t>
            </a:r>
            <a:r>
              <a:rPr lang="ja-JP" altLang="en-US" sz="16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ビジョンや取組み方向を明らかにしていく。</a:t>
            </a:r>
            <a:endParaRPr lang="en-US" altLang="ja-JP" sz="16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754689" y="2348880"/>
            <a:ext cx="5940000" cy="4104000"/>
          </a:xfrm>
          <a:prstGeom prst="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</p:spPr>
        <p:txBody>
          <a:bodyPr anchor="ctr">
            <a:noAutofit/>
          </a:bodyPr>
          <a:lstStyle/>
          <a:p>
            <a:pPr algn="ctr">
              <a:defRPr/>
            </a:pPr>
            <a:r>
              <a:rPr lang="en-US" altLang="ja-JP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【</a:t>
            </a:r>
            <a:r>
              <a:rPr lang="ja-JP" altLang="en-US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副首都化の</a:t>
            </a:r>
            <a:r>
              <a:rPr lang="ja-JP" altLang="en-US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推進</a:t>
            </a:r>
            <a:r>
              <a:rPr lang="en-US" altLang="ja-JP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】</a:t>
            </a:r>
            <a:endParaRPr lang="en-US" altLang="ja-JP" dirty="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defRPr/>
            </a:pPr>
            <a:endParaRPr lang="en-US" altLang="ja-JP" sz="10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（検討課題）</a:t>
            </a:r>
            <a:endParaRPr lang="en-US" altLang="ja-JP" sz="16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6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◇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副首都</a:t>
            </a:r>
            <a:r>
              <a:rPr lang="ja-JP" altLang="en-US" sz="16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概念・位置づけ</a:t>
            </a:r>
            <a:endParaRPr lang="en-US" altLang="ja-JP" sz="16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500" dirty="0" smtClean="0">
                <a:solidFill>
                  <a:prstClr val="black"/>
                </a:solidFill>
                <a:latin typeface="+mn-ea"/>
                <a:ea typeface="+mn-ea"/>
                <a:cs typeface="Meiryo UI" pitchFamily="50" charset="-128"/>
              </a:rPr>
              <a:t>・副首都の定義、副首都の必要性</a:t>
            </a:r>
            <a:endParaRPr lang="en-US" altLang="ja-JP" sz="1500" dirty="0" smtClean="0">
              <a:solidFill>
                <a:prstClr val="black"/>
              </a:solidFill>
              <a:latin typeface="+mn-ea"/>
              <a:ea typeface="+mn-ea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500" dirty="0" smtClean="0">
                <a:solidFill>
                  <a:prstClr val="black"/>
                </a:solidFill>
                <a:latin typeface="+mn-ea"/>
                <a:ea typeface="+mn-ea"/>
                <a:cs typeface="Meiryo UI" pitchFamily="50" charset="-128"/>
              </a:rPr>
              <a:t>・副首都の法制度のあり方</a:t>
            </a:r>
            <a:endParaRPr lang="en-US" altLang="ja-JP" sz="1500" dirty="0" smtClean="0">
              <a:solidFill>
                <a:prstClr val="black"/>
              </a:solidFill>
              <a:latin typeface="+mn-ea"/>
              <a:ea typeface="+mn-ea"/>
              <a:cs typeface="Meiryo UI" pitchFamily="50" charset="-128"/>
            </a:endParaRPr>
          </a:p>
          <a:p>
            <a:pPr>
              <a:defRPr/>
            </a:pPr>
            <a:endParaRPr lang="en-US" altLang="ja-JP" sz="5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◇副首都</a:t>
            </a:r>
            <a:r>
              <a:rPr lang="ja-JP" altLang="en-US" sz="16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の意義と備えるべき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機能</a:t>
            </a:r>
            <a:endParaRPr lang="en-US" altLang="ja-JP" sz="16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500" dirty="0" smtClean="0">
                <a:solidFill>
                  <a:prstClr val="black"/>
                </a:solidFill>
                <a:latin typeface="+mn-ea"/>
                <a:ea typeface="+mn-ea"/>
                <a:cs typeface="Meiryo UI" pitchFamily="50" charset="-128"/>
              </a:rPr>
              <a:t>・意義（国土構造のデュアル化、首都機能のバックアップ等）</a:t>
            </a:r>
            <a:endParaRPr lang="en-US" altLang="ja-JP" sz="1500" dirty="0" smtClean="0">
              <a:solidFill>
                <a:prstClr val="black"/>
              </a:solidFill>
              <a:latin typeface="+mn-ea"/>
              <a:ea typeface="+mn-ea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500" dirty="0" smtClean="0">
                <a:solidFill>
                  <a:prstClr val="black"/>
                </a:solidFill>
                <a:latin typeface="+mn-ea"/>
                <a:ea typeface="+mn-ea"/>
                <a:cs typeface="Meiryo UI" pitchFamily="50" charset="-128"/>
              </a:rPr>
              <a:t>・機能（政治、経済、文化、観光交流、交通、都市インフラ等）</a:t>
            </a:r>
            <a:r>
              <a:rPr lang="ja-JP" altLang="en-US" sz="1500" dirty="0">
                <a:solidFill>
                  <a:prstClr val="black"/>
                </a:solidFill>
                <a:latin typeface="+mn-ea"/>
                <a:ea typeface="+mn-ea"/>
                <a:cs typeface="Meiryo UI" pitchFamily="50" charset="-128"/>
              </a:rPr>
              <a:t>　</a:t>
            </a:r>
          </a:p>
          <a:p>
            <a:pPr>
              <a:defRPr/>
            </a:pPr>
            <a:endParaRPr lang="en-US" altLang="ja-JP" sz="5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◇副首都</a:t>
            </a:r>
            <a:r>
              <a:rPr lang="ja-JP" altLang="en-US" sz="16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にふさわしい行政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機構</a:t>
            </a:r>
            <a:endParaRPr lang="en-US" altLang="ja-JP" sz="16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500" dirty="0" smtClean="0">
                <a:solidFill>
                  <a:prstClr val="black"/>
                </a:solidFill>
                <a:latin typeface="+mn-ea"/>
                <a:ea typeface="+mn-ea"/>
                <a:cs typeface="Meiryo UI" pitchFamily="50" charset="-128"/>
              </a:rPr>
              <a:t>・日本の成長エンジンを担うための行政機構（マネジメント、都市経営等）</a:t>
            </a:r>
            <a:endParaRPr lang="en-US" altLang="ja-JP" sz="1500" dirty="0" smtClean="0">
              <a:solidFill>
                <a:prstClr val="black"/>
              </a:solidFill>
              <a:latin typeface="+mn-ea"/>
              <a:ea typeface="+mn-ea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500" dirty="0" smtClean="0">
                <a:solidFill>
                  <a:prstClr val="black"/>
                </a:solidFill>
                <a:latin typeface="+mn-ea"/>
                <a:ea typeface="+mn-ea"/>
                <a:cs typeface="Meiryo UI" pitchFamily="50" charset="-128"/>
              </a:rPr>
              <a:t>・住民自治がより反映できる仕組み</a:t>
            </a:r>
            <a:endParaRPr lang="en-US" altLang="ja-JP" sz="1500" dirty="0" smtClean="0">
              <a:solidFill>
                <a:prstClr val="black"/>
              </a:solidFill>
              <a:latin typeface="+mn-ea"/>
              <a:ea typeface="+mn-ea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500" dirty="0" smtClean="0">
                <a:solidFill>
                  <a:prstClr val="black"/>
                </a:solidFill>
                <a:latin typeface="+mn-ea"/>
                <a:ea typeface="+mn-ea"/>
                <a:cs typeface="Meiryo UI" pitchFamily="50" charset="-128"/>
              </a:rPr>
              <a:t>・副首都にふさわしい行政サービスの最適化</a:t>
            </a:r>
            <a:endParaRPr lang="en-US" altLang="ja-JP" sz="1500" dirty="0" smtClean="0">
              <a:solidFill>
                <a:prstClr val="black"/>
              </a:solidFill>
              <a:latin typeface="+mn-ea"/>
              <a:ea typeface="+mn-ea"/>
              <a:cs typeface="Meiryo UI" pitchFamily="50" charset="-128"/>
            </a:endParaRPr>
          </a:p>
          <a:p>
            <a:pPr>
              <a:defRPr/>
            </a:pPr>
            <a:r>
              <a:rPr lang="en-US" altLang="ja-JP" sz="1500" dirty="0" smtClean="0">
                <a:solidFill>
                  <a:prstClr val="black"/>
                </a:solidFill>
                <a:latin typeface="+mn-ea"/>
                <a:ea typeface="+mn-ea"/>
                <a:cs typeface="Meiryo UI" pitchFamily="50" charset="-128"/>
              </a:rPr>
              <a:t>※</a:t>
            </a:r>
            <a:r>
              <a:rPr lang="ja-JP" altLang="en-US" sz="1500" dirty="0">
                <a:solidFill>
                  <a:prstClr val="black"/>
                </a:solidFill>
                <a:latin typeface="+mn-ea"/>
                <a:ea typeface="+mn-ea"/>
                <a:cs typeface="Meiryo UI" pitchFamily="50" charset="-128"/>
              </a:rPr>
              <a:t>副首都化</a:t>
            </a:r>
            <a:r>
              <a:rPr lang="ja-JP" altLang="en-US" sz="1500" dirty="0" smtClean="0">
                <a:solidFill>
                  <a:prstClr val="black"/>
                </a:solidFill>
                <a:latin typeface="+mn-ea"/>
                <a:ea typeface="+mn-ea"/>
                <a:cs typeface="Meiryo UI" pitchFamily="50" charset="-128"/>
              </a:rPr>
              <a:t>の議論に並行して、新たな大都市制度のあり方について、</a:t>
            </a:r>
            <a:endParaRPr lang="en-US" altLang="ja-JP" sz="1500" dirty="0" smtClean="0">
              <a:solidFill>
                <a:prstClr val="black"/>
              </a:solidFill>
              <a:latin typeface="+mn-ea"/>
              <a:ea typeface="+mn-ea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500" dirty="0">
                <a:solidFill>
                  <a:prstClr val="black"/>
                </a:solidFill>
                <a:latin typeface="+mn-ea"/>
                <a:ea typeface="+mn-ea"/>
                <a:cs typeface="Meiryo UI" pitchFamily="50" charset="-128"/>
              </a:rPr>
              <a:t>　</a:t>
            </a:r>
            <a:r>
              <a:rPr lang="ja-JP" altLang="en-US" sz="1500" dirty="0" smtClean="0">
                <a:solidFill>
                  <a:prstClr val="black"/>
                </a:solidFill>
                <a:latin typeface="+mn-ea"/>
                <a:ea typeface="+mn-ea"/>
                <a:cs typeface="Meiryo UI" pitchFamily="50" charset="-128"/>
              </a:rPr>
              <a:t>住民から幅広く意見をお聴きする</a:t>
            </a:r>
            <a:endParaRPr lang="en-US" altLang="ja-JP" sz="1600" dirty="0" smtClean="0">
              <a:solidFill>
                <a:prstClr val="black"/>
              </a:solidFill>
              <a:latin typeface="+mn-ea"/>
              <a:ea typeface="+mn-ea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6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　　　　　　　　　　　　　　　　　など</a:t>
            </a:r>
            <a:endParaRPr lang="ja-JP" altLang="en-US" sz="16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945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7475" y="592316"/>
            <a:ext cx="9671050" cy="5904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≪所掌事項≫</a:t>
            </a:r>
            <a:endParaRPr lang="en-US" altLang="ja-JP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◆“副首都・大阪”の確立</a:t>
            </a:r>
            <a:r>
              <a:rPr lang="ja-JP" altLang="en-US" sz="16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に向けた取組みに関すること</a:t>
            </a:r>
            <a:endParaRPr lang="en-US" altLang="ja-JP" sz="14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≪組織≫</a:t>
            </a:r>
            <a:endParaRPr lang="en-US" altLang="ja-JP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◆本</a:t>
            </a:r>
            <a:r>
              <a:rPr lang="ja-JP" altLang="en-US" sz="16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部長は大阪府知事、副本部長</a:t>
            </a: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</a:t>
            </a:r>
            <a:r>
              <a:rPr lang="ja-JP" altLang="en-US" sz="16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大阪市長をもって充てる</a:t>
            </a:r>
            <a:endParaRPr lang="en-US" altLang="ja-JP" sz="16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◆本部員は、副知事</a:t>
            </a: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n-US" sz="16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副市長、府市の関係部局長、本部長が指名する事務局長</a:t>
            </a: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、事務局</a:t>
            </a:r>
            <a:r>
              <a:rPr lang="ja-JP" altLang="en-US" sz="16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次長をもって充てる</a:t>
            </a:r>
            <a:endParaRPr lang="en-US" altLang="ja-JP" sz="16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≪学識経験者等≫</a:t>
            </a:r>
            <a:endParaRPr lang="en-US" altLang="ja-JP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</a:t>
            </a:r>
            <a:r>
              <a:rPr lang="ja-JP" altLang="en-US" sz="16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必要</a:t>
            </a: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に応じて、府</a:t>
            </a:r>
            <a:r>
              <a:rPr lang="ja-JP" altLang="en-US" sz="16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市の議員、学識</a:t>
            </a: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経験者（特別顧問等</a:t>
            </a:r>
            <a:r>
              <a:rPr lang="ja-JP" altLang="en-US" sz="16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）が</a:t>
            </a: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参画</a:t>
            </a:r>
            <a:endParaRPr lang="en-US" altLang="ja-JP" sz="16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また、堺市、市長会、町村長会、経済界にも参画を要請</a:t>
            </a:r>
            <a:endParaRPr lang="en-US" altLang="ja-JP" sz="16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≪会議≫</a:t>
            </a:r>
            <a:endParaRPr lang="en-US" altLang="ja-JP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</a:t>
            </a:r>
            <a:r>
              <a:rPr lang="ja-JP" altLang="en-US" sz="160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会議</a:t>
            </a:r>
            <a:r>
              <a:rPr lang="ja-JP" altLang="en-US" sz="160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は本</a:t>
            </a: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部長が招集し主宰する</a:t>
            </a:r>
            <a:endParaRPr lang="en-US" altLang="ja-JP" sz="16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◆会議は</a:t>
            </a:r>
            <a:r>
              <a:rPr lang="ja-JP" altLang="en-US" sz="16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公開とする</a:t>
            </a:r>
            <a:endParaRPr lang="en-US" altLang="ja-JP" sz="16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≪事務局≫</a:t>
            </a:r>
            <a:endParaRPr lang="en-US" altLang="ja-JP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</a:t>
            </a:r>
            <a:r>
              <a:rPr lang="ja-JP" altLang="en-US" sz="16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事務局は</a:t>
            </a: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、大阪府政策企画部政令市連携室及び大阪市政策企画室連携推進・調整担当</a:t>
            </a:r>
            <a:r>
              <a:rPr lang="ja-JP" altLang="en-US" sz="16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が共同</a:t>
            </a:r>
            <a:r>
              <a:rPr lang="ja-JP" altLang="en-US" sz="16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して</a:t>
            </a:r>
            <a:r>
              <a:rPr lang="ja-JP" altLang="en-US" sz="16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担う</a:t>
            </a:r>
            <a:endParaRPr lang="en-US" altLang="ja-JP" sz="16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＜</a:t>
            </a:r>
            <a:r>
              <a:rPr lang="en-US" altLang="ja-JP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※H28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4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月以降の事務局体制については別途検討＞</a:t>
            </a:r>
            <a:endParaRPr lang="en-US" altLang="ja-JP" sz="14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53" y="8164"/>
            <a:ext cx="9900000" cy="4683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dirty="0">
                <a:solidFill>
                  <a:prstClr val="black"/>
                </a:solidFill>
                <a:latin typeface="HGPｺﾞｼｯｸE" pitchFamily="50" charset="-128"/>
                <a:ea typeface="HGPｺﾞｼｯｸE" pitchFamily="50" charset="-128"/>
              </a:rPr>
              <a:t>【</a:t>
            </a:r>
            <a:r>
              <a:rPr lang="ja-JP" altLang="en-US" dirty="0">
                <a:solidFill>
                  <a:prstClr val="black"/>
                </a:solidFill>
                <a:latin typeface="HGPｺﾞｼｯｸE" pitchFamily="50" charset="-128"/>
                <a:ea typeface="HGPｺﾞｼｯｸE" pitchFamily="50" charset="-128"/>
              </a:rPr>
              <a:t>副首都推進本部の概要</a:t>
            </a:r>
            <a:r>
              <a:rPr lang="en-US" altLang="ja-JP" dirty="0">
                <a:solidFill>
                  <a:prstClr val="black"/>
                </a:solidFill>
                <a:latin typeface="HGPｺﾞｼｯｸE" pitchFamily="50" charset="-128"/>
                <a:ea typeface="HGPｺﾞｼｯｸE" pitchFamily="50" charset="-128"/>
              </a:rPr>
              <a:t>】</a:t>
            </a:r>
            <a:endParaRPr lang="ja-JP" altLang="en-US" dirty="0">
              <a:solidFill>
                <a:prstClr val="black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980162" y="676207"/>
            <a:ext cx="3743325" cy="2524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prstClr val="black"/>
                </a:solidFill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</a:rPr>
              <a:t>詳細は「副首都推進本部設置要綱（</a:t>
            </a:r>
            <a:r>
              <a:rPr lang="ja-JP" altLang="en-US" sz="1200" dirty="0" smtClean="0">
                <a:solidFill>
                  <a:prstClr val="black"/>
                </a:solidFill>
              </a:rPr>
              <a:t>資料３）</a:t>
            </a:r>
            <a:r>
              <a:rPr lang="ja-JP" altLang="en-US" sz="1200" dirty="0">
                <a:solidFill>
                  <a:prstClr val="black"/>
                </a:solidFill>
              </a:rPr>
              <a:t>」参照</a:t>
            </a:r>
          </a:p>
        </p:txBody>
      </p:sp>
    </p:spTree>
    <p:extLst>
      <p:ext uri="{BB962C8B-B14F-4D97-AF65-F5344CB8AC3E}">
        <p14:creationId xmlns:p14="http://schemas.microsoft.com/office/powerpoint/2010/main" val="4052324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8A9F1745003D44A14F8F6E14DE2F72" ma:contentTypeVersion="0" ma:contentTypeDescription="新しいドキュメントを作成します。" ma:contentTypeScope="" ma:versionID="290a71272f684ea2bc7658ed8722dc12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E38670-5652-4396-9FB5-8668C6F58E6E}">
  <ds:schemaRefs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8810DD4-B76D-456F-B1D9-816A1C0AAE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FC69A437-F067-4AEB-BBD5-28D8E5F823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4679</TotalTime>
  <Words>202</Words>
  <Application>Microsoft Office PowerPoint</Application>
  <PresentationFormat>A4 210 x 297 mm</PresentationFormat>
  <Paragraphs>64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5" baseType="lpstr">
      <vt:lpstr>Office ​​テーマ</vt:lpstr>
      <vt:lpstr>1_Office ​​テーマ</vt:lpstr>
      <vt:lpstr> 副首都推進本部について    平成27年12月28日  副首都推進本部事務局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和田　充</cp:lastModifiedBy>
  <cp:revision>388</cp:revision>
  <cp:lastPrinted>2015-12-22T01:37:28Z</cp:lastPrinted>
  <dcterms:created xsi:type="dcterms:W3CDTF">2011-12-06T08:20:48Z</dcterms:created>
  <dcterms:modified xsi:type="dcterms:W3CDTF">2015-12-24T08:21:08Z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0x0101002D8A9F1745003D44A14F8F6E14DE2F72</vt:lpwstr>
  </property>
</Properties>
</file>