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6.xml" ContentType="application/vnd.openxmlformats-officedocument.presentationml.slideLayout+xml"/>
  <Override PartName="/ppt/notesSlides/notesSlide1.xml" ContentType="application/vnd.openxmlformats-officedocument.presentationml.notesSlide+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5"/>
  </p:notesMasterIdLst>
  <p:sldIdLst>
    <p:sldId id="265" r:id="rId2"/>
    <p:sldId id="256" r:id="rId3"/>
    <p:sldId id="262" r:id="rId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042" autoAdjust="0"/>
  </p:normalViewPr>
  <p:slideViewPr>
    <p:cSldViewPr snapToGrid="0">
      <p:cViewPr varScale="1">
        <p:scale>
          <a:sx n="66" d="100"/>
          <a:sy n="66" d="100"/>
        </p:scale>
        <p:origin x="150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notesMaster" Target="notesMasters/notesMaster1.xml"/><Relationship Id="rId10"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31CDC15-A04B-4D82-B7F3-EEB48B5B4A3F}" type="datetimeFigureOut">
              <a:rPr kumimoji="1" lang="ja-JP" altLang="en-US" smtClean="0"/>
              <a:t>2020/2/21</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EC607D5A-AEF7-4042-9EBE-97E827B0F06B}" type="slidenum">
              <a:rPr kumimoji="1" lang="ja-JP" altLang="en-US" smtClean="0"/>
              <a:t>‹#›</a:t>
            </a:fld>
            <a:endParaRPr kumimoji="1" lang="ja-JP" altLang="en-US"/>
          </a:p>
        </p:txBody>
      </p:sp>
    </p:spTree>
    <p:extLst>
      <p:ext uri="{BB962C8B-B14F-4D97-AF65-F5344CB8AC3E}">
        <p14:creationId xmlns:p14="http://schemas.microsoft.com/office/powerpoint/2010/main" val="37772855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0262153-CFEF-4C03-88E8-501165C8EB72}" type="slidenum">
              <a:rPr kumimoji="1" lang="ja-JP" altLang="en-US" smtClean="0"/>
              <a:t>3</a:t>
            </a:fld>
            <a:endParaRPr kumimoji="1" lang="ja-JP" altLang="en-US"/>
          </a:p>
        </p:txBody>
      </p:sp>
    </p:spTree>
    <p:extLst>
      <p:ext uri="{BB962C8B-B14F-4D97-AF65-F5344CB8AC3E}">
        <p14:creationId xmlns:p14="http://schemas.microsoft.com/office/powerpoint/2010/main" val="149022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3CD22846-C91F-4564-A057-C40F4BBA4ECA}" type="datetimeFigureOut">
              <a:rPr kumimoji="1" lang="ja-JP" altLang="en-US" smtClean="0"/>
              <a:t>2020/2/21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07E04C6-FD48-47E5-BCA9-3FCF1817BD27}" type="slidenum">
              <a:rPr kumimoji="1" lang="ja-JP" altLang="en-US" smtClean="0"/>
              <a:t>‹#›</a:t>
            </a:fld>
            <a:endParaRPr kumimoji="1" lang="ja-JP" altLang="en-US"/>
          </a:p>
        </p:txBody>
      </p:sp>
    </p:spTree>
    <p:extLst>
      <p:ext uri="{BB962C8B-B14F-4D97-AF65-F5344CB8AC3E}">
        <p14:creationId xmlns:p14="http://schemas.microsoft.com/office/powerpoint/2010/main" val="1942205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CD22846-C91F-4564-A057-C40F4BBA4ECA}" type="datetimeFigureOut">
              <a:rPr kumimoji="1" lang="ja-JP" altLang="en-US" smtClean="0"/>
              <a:t>2020/2/21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07E04C6-FD48-47E5-BCA9-3FCF1817BD27}" type="slidenum">
              <a:rPr kumimoji="1" lang="ja-JP" altLang="en-US" smtClean="0"/>
              <a:t>‹#›</a:t>
            </a:fld>
            <a:endParaRPr kumimoji="1" lang="ja-JP" altLang="en-US"/>
          </a:p>
        </p:txBody>
      </p:sp>
    </p:spTree>
    <p:extLst>
      <p:ext uri="{BB962C8B-B14F-4D97-AF65-F5344CB8AC3E}">
        <p14:creationId xmlns:p14="http://schemas.microsoft.com/office/powerpoint/2010/main" val="3941539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CD22846-C91F-4564-A057-C40F4BBA4ECA}" type="datetimeFigureOut">
              <a:rPr kumimoji="1" lang="ja-JP" altLang="en-US" smtClean="0"/>
              <a:t>2020/2/21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07E04C6-FD48-47E5-BCA9-3FCF1817BD27}" type="slidenum">
              <a:rPr kumimoji="1" lang="ja-JP" altLang="en-US" smtClean="0"/>
              <a:t>‹#›</a:t>
            </a:fld>
            <a:endParaRPr kumimoji="1" lang="ja-JP" altLang="en-US"/>
          </a:p>
        </p:txBody>
      </p:sp>
    </p:spTree>
    <p:extLst>
      <p:ext uri="{BB962C8B-B14F-4D97-AF65-F5344CB8AC3E}">
        <p14:creationId xmlns:p14="http://schemas.microsoft.com/office/powerpoint/2010/main" val="764012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CD22846-C91F-4564-A057-C40F4BBA4ECA}" type="datetimeFigureOut">
              <a:rPr kumimoji="1" lang="ja-JP" altLang="en-US" smtClean="0"/>
              <a:t>2020/2/21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07E04C6-FD48-47E5-BCA9-3FCF1817BD27}" type="slidenum">
              <a:rPr kumimoji="1" lang="ja-JP" altLang="en-US" smtClean="0"/>
              <a:t>‹#›</a:t>
            </a:fld>
            <a:endParaRPr kumimoji="1" lang="ja-JP" altLang="en-US"/>
          </a:p>
        </p:txBody>
      </p:sp>
    </p:spTree>
    <p:extLst>
      <p:ext uri="{BB962C8B-B14F-4D97-AF65-F5344CB8AC3E}">
        <p14:creationId xmlns:p14="http://schemas.microsoft.com/office/powerpoint/2010/main" val="1773507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CD22846-C91F-4564-A057-C40F4BBA4ECA}" type="datetimeFigureOut">
              <a:rPr kumimoji="1" lang="ja-JP" altLang="en-US" smtClean="0"/>
              <a:t>2020/2/21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07E04C6-FD48-47E5-BCA9-3FCF1817BD27}" type="slidenum">
              <a:rPr kumimoji="1" lang="ja-JP" altLang="en-US" smtClean="0"/>
              <a:t>‹#›</a:t>
            </a:fld>
            <a:endParaRPr kumimoji="1" lang="ja-JP" altLang="en-US"/>
          </a:p>
        </p:txBody>
      </p:sp>
    </p:spTree>
    <p:extLst>
      <p:ext uri="{BB962C8B-B14F-4D97-AF65-F5344CB8AC3E}">
        <p14:creationId xmlns:p14="http://schemas.microsoft.com/office/powerpoint/2010/main" val="3746123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CD22846-C91F-4564-A057-C40F4BBA4ECA}" type="datetimeFigureOut">
              <a:rPr kumimoji="1" lang="ja-JP" altLang="en-US" smtClean="0"/>
              <a:t>2020/2/21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07E04C6-FD48-47E5-BCA9-3FCF1817BD27}" type="slidenum">
              <a:rPr kumimoji="1" lang="ja-JP" altLang="en-US" smtClean="0"/>
              <a:t>‹#›</a:t>
            </a:fld>
            <a:endParaRPr kumimoji="1" lang="ja-JP" altLang="en-US"/>
          </a:p>
        </p:txBody>
      </p:sp>
    </p:spTree>
    <p:extLst>
      <p:ext uri="{BB962C8B-B14F-4D97-AF65-F5344CB8AC3E}">
        <p14:creationId xmlns:p14="http://schemas.microsoft.com/office/powerpoint/2010/main" val="2679050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CD22846-C91F-4564-A057-C40F4BBA4ECA}" type="datetimeFigureOut">
              <a:rPr kumimoji="1" lang="ja-JP" altLang="en-US" smtClean="0"/>
              <a:t>2020/2/21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07E04C6-FD48-47E5-BCA9-3FCF1817BD27}" type="slidenum">
              <a:rPr kumimoji="1" lang="ja-JP" altLang="en-US" smtClean="0"/>
              <a:t>‹#›</a:t>
            </a:fld>
            <a:endParaRPr kumimoji="1" lang="ja-JP" altLang="en-US"/>
          </a:p>
        </p:txBody>
      </p:sp>
    </p:spTree>
    <p:extLst>
      <p:ext uri="{BB962C8B-B14F-4D97-AF65-F5344CB8AC3E}">
        <p14:creationId xmlns:p14="http://schemas.microsoft.com/office/powerpoint/2010/main" val="56995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3CD22846-C91F-4564-A057-C40F4BBA4ECA}" type="datetimeFigureOut">
              <a:rPr kumimoji="1" lang="ja-JP" altLang="en-US" smtClean="0"/>
              <a:t>2020/2/21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07E04C6-FD48-47E5-BCA9-3FCF1817BD27}" type="slidenum">
              <a:rPr kumimoji="1" lang="ja-JP" altLang="en-US" smtClean="0"/>
              <a:t>‹#›</a:t>
            </a:fld>
            <a:endParaRPr kumimoji="1" lang="ja-JP" altLang="en-US"/>
          </a:p>
        </p:txBody>
      </p:sp>
    </p:spTree>
    <p:extLst>
      <p:ext uri="{BB962C8B-B14F-4D97-AF65-F5344CB8AC3E}">
        <p14:creationId xmlns:p14="http://schemas.microsoft.com/office/powerpoint/2010/main" val="1176116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D22846-C91F-4564-A057-C40F4BBA4ECA}" type="datetimeFigureOut">
              <a:rPr kumimoji="1" lang="ja-JP" altLang="en-US" smtClean="0"/>
              <a:t>2020/2/21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07E04C6-FD48-47E5-BCA9-3FCF1817BD27}" type="slidenum">
              <a:rPr kumimoji="1" lang="ja-JP" altLang="en-US" smtClean="0"/>
              <a:t>‹#›</a:t>
            </a:fld>
            <a:endParaRPr kumimoji="1" lang="ja-JP" altLang="en-US"/>
          </a:p>
        </p:txBody>
      </p:sp>
    </p:spTree>
    <p:extLst>
      <p:ext uri="{BB962C8B-B14F-4D97-AF65-F5344CB8AC3E}">
        <p14:creationId xmlns:p14="http://schemas.microsoft.com/office/powerpoint/2010/main" val="371914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CD22846-C91F-4564-A057-C40F4BBA4ECA}" type="datetimeFigureOut">
              <a:rPr kumimoji="1" lang="ja-JP" altLang="en-US" smtClean="0"/>
              <a:t>2020/2/21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07E04C6-FD48-47E5-BCA9-3FCF1817BD27}" type="slidenum">
              <a:rPr kumimoji="1" lang="ja-JP" altLang="en-US" smtClean="0"/>
              <a:t>‹#›</a:t>
            </a:fld>
            <a:endParaRPr kumimoji="1" lang="ja-JP" altLang="en-US"/>
          </a:p>
        </p:txBody>
      </p:sp>
    </p:spTree>
    <p:extLst>
      <p:ext uri="{BB962C8B-B14F-4D97-AF65-F5344CB8AC3E}">
        <p14:creationId xmlns:p14="http://schemas.microsoft.com/office/powerpoint/2010/main" val="3545464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CD22846-C91F-4564-A057-C40F4BBA4ECA}" type="datetimeFigureOut">
              <a:rPr kumimoji="1" lang="ja-JP" altLang="en-US" smtClean="0"/>
              <a:t>2020/2/21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07E04C6-FD48-47E5-BCA9-3FCF1817BD27}" type="slidenum">
              <a:rPr kumimoji="1" lang="ja-JP" altLang="en-US" smtClean="0"/>
              <a:t>‹#›</a:t>
            </a:fld>
            <a:endParaRPr kumimoji="1" lang="ja-JP" altLang="en-US"/>
          </a:p>
        </p:txBody>
      </p:sp>
    </p:spTree>
    <p:extLst>
      <p:ext uri="{BB962C8B-B14F-4D97-AF65-F5344CB8AC3E}">
        <p14:creationId xmlns:p14="http://schemas.microsoft.com/office/powerpoint/2010/main" val="863156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D22846-C91F-4564-A057-C40F4BBA4ECA}" type="datetimeFigureOut">
              <a:rPr kumimoji="1" lang="ja-JP" altLang="en-US" smtClean="0"/>
              <a:t>2020/2/21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7E04C6-FD48-47E5-BCA9-3FCF1817BD27}" type="slidenum">
              <a:rPr kumimoji="1" lang="ja-JP" altLang="en-US" smtClean="0"/>
              <a:t>‹#›</a:t>
            </a:fld>
            <a:endParaRPr kumimoji="1" lang="ja-JP" altLang="en-US"/>
          </a:p>
        </p:txBody>
      </p:sp>
    </p:spTree>
    <p:extLst>
      <p:ext uri="{BB962C8B-B14F-4D97-AF65-F5344CB8AC3E}">
        <p14:creationId xmlns:p14="http://schemas.microsoft.com/office/powerpoint/2010/main" val="4154486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bwMode="auto">
          <a:xfrm>
            <a:off x="351693" y="3362531"/>
            <a:ext cx="8440615" cy="432000"/>
          </a:xfrm>
          <a:prstGeom prst="rect">
            <a:avLst/>
          </a:prstGeom>
          <a:solidFill>
            <a:srgbClr val="00B0F0"/>
          </a:solidFill>
          <a:ln w="25400" cap="flat" cmpd="sng" algn="ctr">
            <a:noFill/>
            <a:prstDash val="solid"/>
          </a:ln>
          <a:extLst>
            <a:ext uri="{91240B29-F687-4F45-9708-019B960494DF}">
              <a14:hiddenLine xmlns:a14="http://schemas.microsoft.com/office/drawing/2010/main" w="9525">
                <a:solidFill>
                  <a:srgbClr val="000000"/>
                </a:solidFill>
                <a:miter lim="800000"/>
                <a:headEnd/>
                <a:tailEnd/>
              </a14:hiddenLine>
            </a:ext>
          </a:extLst>
        </p:spPr>
        <p:style>
          <a:lnRef idx="2">
            <a:schemeClr val="accent5">
              <a:shade val="50000"/>
            </a:schemeClr>
          </a:lnRef>
          <a:fillRef idx="1">
            <a:schemeClr val="accent5"/>
          </a:fillRef>
          <a:effectRef idx="0">
            <a:schemeClr val="accent5"/>
          </a:effectRef>
          <a:fontRef idx="minor">
            <a:schemeClr val="lt1"/>
          </a:fontRef>
        </p:style>
        <p:txBody>
          <a:bodyPr vert="horz" wrap="square" lIns="84406" tIns="42203" rIns="84406" bIns="42203" numCol="1" anchor="ctr" anchorCtr="0" compatLnSpc="1">
            <a:prstTxWarp prst="textNoShape">
              <a:avLst/>
            </a:prstTxWarp>
            <a:normAutofit lnSpcReduction="10000"/>
          </a:bodyPr>
          <a:lstStyle>
            <a:lvl1pPr algn="ctr" rtl="0" eaLnBrk="0" fontAlgn="base" hangingPunct="0">
              <a:spcBef>
                <a:spcPct val="0"/>
              </a:spcBef>
              <a:spcAft>
                <a:spcPct val="0"/>
              </a:spcAft>
              <a:defRPr kumimoji="1" sz="4400" kern="1200">
                <a:solidFill>
                  <a:schemeClr val="lt1"/>
                </a:solidFill>
                <a:latin typeface="+mn-lt"/>
                <a:ea typeface="+mn-ea"/>
                <a:cs typeface="+mn-cs"/>
              </a:defRPr>
            </a:lvl1pPr>
            <a:lvl2pPr algn="ctr" rtl="0" eaLnBrk="0" fontAlgn="base" hangingPunct="0">
              <a:spcBef>
                <a:spcPct val="0"/>
              </a:spcBef>
              <a:spcAft>
                <a:spcPct val="0"/>
              </a:spcAft>
              <a:defRPr kumimoji="1" sz="4400">
                <a:solidFill>
                  <a:schemeClr val="lt1"/>
                </a:solidFill>
                <a:latin typeface="+mn-lt"/>
                <a:ea typeface="+mn-ea"/>
                <a:cs typeface="+mn-cs"/>
              </a:defRPr>
            </a:lvl2pPr>
            <a:lvl3pPr algn="ctr" rtl="0" eaLnBrk="0" fontAlgn="base" hangingPunct="0">
              <a:spcBef>
                <a:spcPct val="0"/>
              </a:spcBef>
              <a:spcAft>
                <a:spcPct val="0"/>
              </a:spcAft>
              <a:defRPr kumimoji="1" sz="4400">
                <a:solidFill>
                  <a:schemeClr val="lt1"/>
                </a:solidFill>
                <a:latin typeface="+mn-lt"/>
                <a:ea typeface="+mn-ea"/>
                <a:cs typeface="+mn-cs"/>
              </a:defRPr>
            </a:lvl3pPr>
            <a:lvl4pPr algn="ctr" rtl="0" eaLnBrk="0" fontAlgn="base" hangingPunct="0">
              <a:spcBef>
                <a:spcPct val="0"/>
              </a:spcBef>
              <a:spcAft>
                <a:spcPct val="0"/>
              </a:spcAft>
              <a:defRPr kumimoji="1" sz="4400">
                <a:solidFill>
                  <a:schemeClr val="lt1"/>
                </a:solidFill>
                <a:latin typeface="+mn-lt"/>
                <a:ea typeface="+mn-ea"/>
                <a:cs typeface="+mn-cs"/>
              </a:defRPr>
            </a:lvl4pPr>
            <a:lvl5pPr algn="ctr" rtl="0" eaLnBrk="0" fontAlgn="base" hangingPunct="0">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r>
              <a:rPr lang="ja-JP" altLang="en-US" sz="2215" dirty="0">
                <a:solidFill>
                  <a:schemeClr val="bg1"/>
                </a:solidFill>
                <a:latin typeface="+mj-ea"/>
                <a:ea typeface="+mj-ea"/>
              </a:rPr>
              <a:t>　</a:t>
            </a:r>
            <a:r>
              <a:rPr lang="ja-JP" altLang="en-US" sz="2400" dirty="0">
                <a:solidFill>
                  <a:schemeClr val="bg1"/>
                </a:solidFill>
                <a:latin typeface="ＭＳ Ｐゴシック" panose="020B0600070205080204" pitchFamily="50" charset="-128"/>
                <a:ea typeface="ＭＳ Ｐゴシック" panose="020B0600070205080204" pitchFamily="50" charset="-128"/>
              </a:rPr>
              <a:t>市民利用</a:t>
            </a:r>
            <a:r>
              <a:rPr lang="ja-JP" altLang="en-US" sz="2400" dirty="0" smtClean="0">
                <a:solidFill>
                  <a:schemeClr val="bg1"/>
                </a:solidFill>
                <a:latin typeface="ＭＳ Ｐゴシック" panose="020B0600070205080204" pitchFamily="50" charset="-128"/>
                <a:ea typeface="ＭＳ Ｐゴシック" panose="020B0600070205080204" pitchFamily="50" charset="-128"/>
              </a:rPr>
              <a:t>施設（集客施設等）における</a:t>
            </a:r>
            <a:r>
              <a:rPr lang="ja-JP" altLang="en-US" sz="2400" dirty="0">
                <a:solidFill>
                  <a:schemeClr val="bg1"/>
                </a:solidFill>
                <a:latin typeface="ＭＳ Ｐゴシック" panose="020B0600070205080204" pitchFamily="50" charset="-128"/>
                <a:ea typeface="ＭＳ Ｐゴシック" panose="020B0600070205080204" pitchFamily="50" charset="-128"/>
              </a:rPr>
              <a:t>優遇措置</a:t>
            </a:r>
            <a:endParaRPr lang="ja-JP" altLang="en-US" sz="2400" dirty="0">
              <a:latin typeface="ＭＳ Ｐゴシック" panose="020B0600070205080204" pitchFamily="50" charset="-128"/>
              <a:ea typeface="ＭＳ Ｐゴシック" panose="020B0600070205080204" pitchFamily="50" charset="-128"/>
            </a:endParaRPr>
          </a:p>
        </p:txBody>
      </p:sp>
      <p:sp>
        <p:nvSpPr>
          <p:cNvPr id="8" name="正方形/長方形 7"/>
          <p:cNvSpPr/>
          <p:nvPr/>
        </p:nvSpPr>
        <p:spPr>
          <a:xfrm>
            <a:off x="318447" y="371496"/>
            <a:ext cx="4120615" cy="598154"/>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r"/>
            <a:r>
              <a:rPr lang="ja-JP" altLang="en-US" sz="1477" dirty="0">
                <a:latin typeface="Meiryo UI" panose="020B0604030504040204" pitchFamily="50" charset="-128"/>
                <a:ea typeface="Meiryo UI" panose="020B0604030504040204" pitchFamily="50" charset="-128"/>
              </a:rPr>
              <a:t>第</a:t>
            </a:r>
            <a:r>
              <a:rPr lang="en-US" altLang="ja-JP" sz="1477" dirty="0">
                <a:latin typeface="Meiryo UI" panose="020B0604030504040204" pitchFamily="50" charset="-128"/>
                <a:ea typeface="Meiryo UI" panose="020B0604030504040204" pitchFamily="50" charset="-128"/>
              </a:rPr>
              <a:t>33</a:t>
            </a:r>
            <a:r>
              <a:rPr lang="ja-JP" altLang="en-US" sz="1477" dirty="0">
                <a:latin typeface="Meiryo UI" panose="020B0604030504040204" pitchFamily="50" charset="-128"/>
                <a:ea typeface="Meiryo UI" panose="020B0604030504040204" pitchFamily="50" charset="-128"/>
              </a:rPr>
              <a:t>回　大都市制度（特別区設置）協議会資料</a:t>
            </a:r>
            <a:endParaRPr lang="en-US" altLang="ja-JP" sz="1477" dirty="0">
              <a:latin typeface="Meiryo UI" panose="020B0604030504040204" pitchFamily="50" charset="-128"/>
              <a:ea typeface="Meiryo UI" panose="020B0604030504040204" pitchFamily="50" charset="-128"/>
            </a:endParaRPr>
          </a:p>
          <a:p>
            <a:pPr algn="r"/>
            <a:r>
              <a:rPr lang="ja-JP" altLang="en-US" sz="1477" dirty="0" err="1">
                <a:latin typeface="Meiryo UI" panose="020B0604030504040204" pitchFamily="50" charset="-128"/>
                <a:ea typeface="Meiryo UI" panose="020B0604030504040204" pitchFamily="50" charset="-128"/>
              </a:rPr>
              <a:t>ー</a:t>
            </a:r>
            <a:r>
              <a:rPr lang="en-US" altLang="ja-JP" sz="1477" dirty="0">
                <a:latin typeface="Meiryo UI" panose="020B0604030504040204" pitchFamily="50" charset="-128"/>
                <a:ea typeface="Meiryo UI" panose="020B0604030504040204" pitchFamily="50" charset="-128"/>
              </a:rPr>
              <a:t> </a:t>
            </a:r>
            <a:r>
              <a:rPr lang="ja-JP" altLang="en-US" sz="1477" dirty="0">
                <a:latin typeface="Meiryo UI" panose="020B0604030504040204" pitchFamily="50" charset="-128"/>
                <a:ea typeface="Meiryo UI" panose="020B0604030504040204" pitchFamily="50" charset="-128"/>
              </a:rPr>
              <a:t>令和２年</a:t>
            </a:r>
            <a:r>
              <a:rPr lang="en-US" altLang="ja-JP" sz="1477" dirty="0">
                <a:latin typeface="Meiryo UI" panose="020B0604030504040204" pitchFamily="50" charset="-128"/>
                <a:ea typeface="Meiryo UI" panose="020B0604030504040204" pitchFamily="50" charset="-128"/>
              </a:rPr>
              <a:t>2</a:t>
            </a:r>
            <a:r>
              <a:rPr lang="ja-JP" altLang="en-US" sz="1477" dirty="0">
                <a:latin typeface="Meiryo UI" panose="020B0604030504040204" pitchFamily="50" charset="-128"/>
                <a:ea typeface="Meiryo UI" panose="020B0604030504040204" pitchFamily="50" charset="-128"/>
              </a:rPr>
              <a:t>月</a:t>
            </a:r>
            <a:r>
              <a:rPr lang="en-US" altLang="ja-JP" sz="1477" dirty="0">
                <a:latin typeface="Meiryo UI" panose="020B0604030504040204" pitchFamily="50" charset="-128"/>
                <a:ea typeface="Meiryo UI" panose="020B0604030504040204" pitchFamily="50" charset="-128"/>
              </a:rPr>
              <a:t>26</a:t>
            </a:r>
            <a:r>
              <a:rPr lang="ja-JP" altLang="en-US" sz="1477" dirty="0">
                <a:latin typeface="Meiryo UI" panose="020B0604030504040204" pitchFamily="50" charset="-128"/>
                <a:ea typeface="Meiryo UI" panose="020B0604030504040204" pitchFamily="50" charset="-128"/>
              </a:rPr>
              <a:t>日 </a:t>
            </a:r>
            <a:r>
              <a:rPr lang="ja-JP" altLang="en-US" sz="1477" dirty="0" err="1">
                <a:latin typeface="Meiryo UI" panose="020B0604030504040204" pitchFamily="50" charset="-128"/>
                <a:ea typeface="Meiryo UI" panose="020B0604030504040204" pitchFamily="50" charset="-128"/>
              </a:rPr>
              <a:t>ー</a:t>
            </a:r>
            <a:endParaRPr lang="en-US" altLang="ja-JP" sz="1477" dirty="0">
              <a:latin typeface="Meiryo UI" panose="020B0604030504040204" pitchFamily="50" charset="-128"/>
              <a:ea typeface="Meiryo UI" panose="020B0604030504040204" pitchFamily="50" charset="-128"/>
            </a:endParaRPr>
          </a:p>
        </p:txBody>
      </p:sp>
      <p:sp>
        <p:nvSpPr>
          <p:cNvPr id="10" name="正方形/長方形 9"/>
          <p:cNvSpPr/>
          <p:nvPr/>
        </p:nvSpPr>
        <p:spPr>
          <a:xfrm>
            <a:off x="-2371" y="4588875"/>
            <a:ext cx="9144000" cy="15958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215"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副首都推進局</a:t>
            </a:r>
            <a:r>
              <a:rPr lang="ja-JP" altLang="en-US" sz="2585" dirty="0">
                <a:solidFill>
                  <a:schemeClr val="tx1"/>
                </a:solidFill>
                <a:latin typeface="+mn-ea"/>
              </a:rPr>
              <a:t>　</a:t>
            </a:r>
          </a:p>
        </p:txBody>
      </p:sp>
      <p:sp>
        <p:nvSpPr>
          <p:cNvPr id="7" name="正方形/長方形 6"/>
          <p:cNvSpPr/>
          <p:nvPr/>
        </p:nvSpPr>
        <p:spPr>
          <a:xfrm>
            <a:off x="7915455" y="191496"/>
            <a:ext cx="1080000" cy="360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latin typeface="Meiryo UI" panose="020B0604030504040204" pitchFamily="50" charset="-128"/>
                <a:ea typeface="Meiryo UI" panose="020B0604030504040204" pitchFamily="50" charset="-128"/>
              </a:rPr>
              <a:t>資料７</a:t>
            </a:r>
            <a:endParaRPr kumimoji="1" lang="en-US" altLang="ja-JP" sz="16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48642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1517464" y="1110994"/>
            <a:ext cx="7267913" cy="883399"/>
          </a:xfrm>
          <a:prstGeom prst="roundRect">
            <a:avLst>
              <a:gd name="adj" fmla="val 7178"/>
            </a:avLst>
          </a:prstGeom>
          <a:solidFill>
            <a:schemeClr val="bg1"/>
          </a:solidFill>
          <a:ln w="63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97644" indent="-197644"/>
            <a:r>
              <a:rPr lang="en-US" altLang="ja-JP" sz="1100" dirty="0" smtClean="0">
                <a:solidFill>
                  <a:schemeClr val="tx1"/>
                </a:solidFill>
                <a:latin typeface="ＭＳ 明朝" panose="02020609040205080304" pitchFamily="17" charset="-128"/>
                <a:ea typeface="ＭＳ 明朝" panose="02020609040205080304" pitchFamily="17" charset="-128"/>
              </a:rPr>
              <a:t>【</a:t>
            </a:r>
            <a:r>
              <a:rPr lang="ja-JP" altLang="en-US" sz="1100" dirty="0" smtClean="0">
                <a:solidFill>
                  <a:schemeClr val="tx1"/>
                </a:solidFill>
                <a:latin typeface="ＭＳ 明朝" panose="02020609040205080304" pitchFamily="17" charset="-128"/>
                <a:ea typeface="ＭＳ 明朝" panose="02020609040205080304" pitchFamily="17" charset="-128"/>
              </a:rPr>
              <a:t>承継の方針</a:t>
            </a:r>
            <a:r>
              <a:rPr lang="en-US" altLang="ja-JP" sz="1100" dirty="0" smtClean="0">
                <a:solidFill>
                  <a:schemeClr val="tx1"/>
                </a:solidFill>
                <a:latin typeface="ＭＳ 明朝" panose="02020609040205080304" pitchFamily="17" charset="-128"/>
                <a:ea typeface="ＭＳ 明朝" panose="02020609040205080304" pitchFamily="17" charset="-128"/>
              </a:rPr>
              <a:t>】</a:t>
            </a:r>
          </a:p>
          <a:p>
            <a:pPr marL="197644" indent="-197644"/>
            <a:r>
              <a:rPr lang="ja-JP" altLang="en-US" sz="1100" dirty="0" smtClean="0">
                <a:solidFill>
                  <a:schemeClr val="tx1"/>
                </a:solidFill>
                <a:latin typeface="ＭＳ 明朝" panose="02020609040205080304" pitchFamily="17" charset="-128"/>
                <a:ea typeface="ＭＳ 明朝" panose="02020609040205080304" pitchFamily="17" charset="-128"/>
              </a:rPr>
              <a:t>〇 </a:t>
            </a:r>
            <a:r>
              <a:rPr lang="ja-JP" altLang="en-US" sz="1100" dirty="0">
                <a:solidFill>
                  <a:schemeClr val="tx1"/>
                </a:solidFill>
                <a:latin typeface="ＭＳ 明朝" panose="02020609040205080304" pitchFamily="17" charset="-128"/>
                <a:ea typeface="ＭＳ 明朝" panose="02020609040205080304" pitchFamily="17" charset="-128"/>
              </a:rPr>
              <a:t>特別区の設置の際は、大阪市が実施してきた特色ある住民サービスについては、その内容や水準を維持するものとする。</a:t>
            </a:r>
            <a:endParaRPr lang="en-US" altLang="ja-JP" sz="1100" dirty="0">
              <a:solidFill>
                <a:schemeClr val="tx1"/>
              </a:solidFill>
              <a:latin typeface="ＭＳ 明朝" panose="02020609040205080304" pitchFamily="17" charset="-128"/>
              <a:ea typeface="ＭＳ 明朝" panose="02020609040205080304" pitchFamily="17" charset="-128"/>
            </a:endParaRPr>
          </a:p>
          <a:p>
            <a:pPr marL="203597" indent="-203597"/>
            <a:r>
              <a:rPr lang="ja-JP" altLang="en-US" sz="1100" dirty="0">
                <a:solidFill>
                  <a:schemeClr val="tx1"/>
                </a:solidFill>
                <a:latin typeface="ＭＳ 明朝" panose="02020609040205080304" pitchFamily="17" charset="-128"/>
                <a:ea typeface="ＭＳ 明朝" panose="02020609040205080304" pitchFamily="17" charset="-128"/>
              </a:rPr>
              <a:t>〇 大阪市が実施してきた特色ある住民サービスについては、特別区の設置の日以後においても、地域の状況や住民のニーズも踏まえながら、その内容や水準を維持するよう努めるものとする。</a:t>
            </a:r>
          </a:p>
        </p:txBody>
      </p:sp>
      <p:sp>
        <p:nvSpPr>
          <p:cNvPr id="7" name="角丸四角形 6"/>
          <p:cNvSpPr/>
          <p:nvPr/>
        </p:nvSpPr>
        <p:spPr>
          <a:xfrm>
            <a:off x="363475" y="2050331"/>
            <a:ext cx="8642475" cy="502636"/>
          </a:xfrm>
          <a:prstGeom prst="roundRect">
            <a:avLst>
              <a:gd name="adj" fmla="val 7178"/>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00" b="1" smtClean="0">
                <a:solidFill>
                  <a:schemeClr val="tx1"/>
                </a:solidFill>
                <a:latin typeface="ＭＳ ゴシック" panose="020B0609070205080204" pitchFamily="49" charset="-128"/>
                <a:ea typeface="ＭＳ ゴシック" panose="020B0609070205080204" pitchFamily="49" charset="-128"/>
              </a:rPr>
              <a:t>現在</a:t>
            </a:r>
            <a:r>
              <a:rPr lang="ja-JP" altLang="en-US" sz="1300" b="1" dirty="0" smtClean="0">
                <a:solidFill>
                  <a:schemeClr val="tx1"/>
                </a:solidFill>
                <a:latin typeface="ＭＳ ゴシック" panose="020B0609070205080204" pitchFamily="49" charset="-128"/>
                <a:ea typeface="ＭＳ ゴシック" panose="020B0609070205080204" pitchFamily="49" charset="-128"/>
              </a:rPr>
              <a:t>大阪市で行っている市民優遇措置は</a:t>
            </a:r>
            <a:r>
              <a:rPr lang="ja-JP" altLang="en-US" sz="1300" b="1" dirty="0">
                <a:solidFill>
                  <a:schemeClr val="tx1"/>
                </a:solidFill>
                <a:latin typeface="ＭＳ ゴシック" panose="020B0609070205080204" pitchFamily="49" charset="-128"/>
                <a:ea typeface="ＭＳ ゴシック" panose="020B0609070205080204" pitchFamily="49" charset="-128"/>
              </a:rPr>
              <a:t>、協定書</a:t>
            </a:r>
            <a:r>
              <a:rPr lang="ja-JP" altLang="en-US" sz="1300" b="1" dirty="0" smtClean="0">
                <a:solidFill>
                  <a:schemeClr val="tx1"/>
                </a:solidFill>
                <a:latin typeface="ＭＳ ゴシック" panose="020B0609070205080204" pitchFamily="49" charset="-128"/>
                <a:ea typeface="ＭＳ ゴシック" panose="020B0609070205080204" pitchFamily="49" charset="-128"/>
              </a:rPr>
              <a:t>の趣旨を</a:t>
            </a:r>
            <a:r>
              <a:rPr lang="ja-JP" altLang="en-US" sz="1300" b="1" smtClean="0">
                <a:solidFill>
                  <a:schemeClr val="tx1"/>
                </a:solidFill>
                <a:latin typeface="ＭＳ ゴシック" panose="020B0609070205080204" pitchFamily="49" charset="-128"/>
                <a:ea typeface="ＭＳ ゴシック" panose="020B0609070205080204" pitchFamily="49" charset="-128"/>
              </a:rPr>
              <a:t>踏まえて、施設の大阪府移管後</a:t>
            </a:r>
            <a:r>
              <a:rPr lang="ja-JP" altLang="en-US" sz="1300" b="1" dirty="0" smtClean="0">
                <a:solidFill>
                  <a:schemeClr val="tx1"/>
                </a:solidFill>
                <a:latin typeface="ＭＳ ゴシック" panose="020B0609070205080204" pitchFamily="49" charset="-128"/>
                <a:ea typeface="ＭＳ ゴシック" panose="020B0609070205080204" pitchFamily="49" charset="-128"/>
              </a:rPr>
              <a:t>も特別区民に対して維持するものとする。</a:t>
            </a:r>
            <a:endParaRPr lang="ja-JP" altLang="en-US" sz="1300" dirty="0">
              <a:solidFill>
                <a:schemeClr val="tx1"/>
              </a:solidFill>
              <a:latin typeface="ＭＳ ゴシック" panose="020B0609070205080204" pitchFamily="49" charset="-128"/>
              <a:ea typeface="ＭＳ ゴシック" panose="020B0609070205080204" pitchFamily="49"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2535667886"/>
              </p:ext>
            </p:extLst>
          </p:nvPr>
        </p:nvGraphicFramePr>
        <p:xfrm>
          <a:off x="353426" y="3039133"/>
          <a:ext cx="8652524" cy="3493988"/>
        </p:xfrm>
        <a:graphic>
          <a:graphicData uri="http://schemas.openxmlformats.org/drawingml/2006/table">
            <a:tbl>
              <a:tblPr firstRow="1" bandRow="1">
                <a:tableStyleId>{5C22544A-7EE6-4342-B048-85BDC9FD1C3A}</a:tableStyleId>
              </a:tblPr>
              <a:tblGrid>
                <a:gridCol w="334694">
                  <a:extLst>
                    <a:ext uri="{9D8B030D-6E8A-4147-A177-3AD203B41FA5}">
                      <a16:colId xmlns:a16="http://schemas.microsoft.com/office/drawing/2014/main" val="1476830943"/>
                    </a:ext>
                  </a:extLst>
                </a:gridCol>
                <a:gridCol w="3168655">
                  <a:extLst>
                    <a:ext uri="{9D8B030D-6E8A-4147-A177-3AD203B41FA5}">
                      <a16:colId xmlns:a16="http://schemas.microsoft.com/office/drawing/2014/main" val="2437377617"/>
                    </a:ext>
                  </a:extLst>
                </a:gridCol>
                <a:gridCol w="3234543">
                  <a:extLst>
                    <a:ext uri="{9D8B030D-6E8A-4147-A177-3AD203B41FA5}">
                      <a16:colId xmlns:a16="http://schemas.microsoft.com/office/drawing/2014/main" val="4151800529"/>
                    </a:ext>
                  </a:extLst>
                </a:gridCol>
                <a:gridCol w="1914632">
                  <a:extLst>
                    <a:ext uri="{9D8B030D-6E8A-4147-A177-3AD203B41FA5}">
                      <a16:colId xmlns:a16="http://schemas.microsoft.com/office/drawing/2014/main" val="278910201"/>
                    </a:ext>
                  </a:extLst>
                </a:gridCol>
              </a:tblGrid>
              <a:tr h="527168">
                <a:tc gridSpan="2">
                  <a:txBody>
                    <a:bodyPr/>
                    <a:lstStyle/>
                    <a:p>
                      <a:pPr algn="ctr"/>
                      <a:r>
                        <a:rPr kumimoji="1" lang="ja-JP" altLang="en-US" sz="1050" dirty="0" smtClean="0"/>
                        <a:t>市民優遇措置を設けている市民利用施設</a:t>
                      </a:r>
                      <a:r>
                        <a:rPr kumimoji="1" lang="ja-JP" altLang="en-US" sz="1000" dirty="0" smtClean="0"/>
                        <a:t>（集客施設等）</a:t>
                      </a:r>
                    </a:p>
                  </a:txBody>
                  <a:tcPr anchor="ctr"/>
                </a:tc>
                <a:tc hMerge="1">
                  <a:txBody>
                    <a:bodyPr/>
                    <a:lstStyle/>
                    <a:p>
                      <a:endParaRPr kumimoji="1" lang="ja-JP" altLang="en-US"/>
                    </a:p>
                  </a:txBody>
                  <a:tcPr/>
                </a:tc>
                <a:tc>
                  <a:txBody>
                    <a:bodyPr/>
                    <a:lstStyle/>
                    <a:p>
                      <a:pPr algn="ctr"/>
                      <a:r>
                        <a:rPr kumimoji="1" lang="ja-JP" altLang="en-US" sz="1050" dirty="0" smtClean="0"/>
                        <a:t>減免措置の対象・内容</a:t>
                      </a:r>
                      <a:endParaRPr kumimoji="1" lang="en-US" altLang="ja-JP" sz="1050" dirty="0" smtClean="0"/>
                    </a:p>
                    <a:p>
                      <a:pPr algn="ctr"/>
                      <a:r>
                        <a:rPr kumimoji="1" lang="ja-JP" altLang="en-US" sz="1050" dirty="0" smtClean="0"/>
                        <a:t>（◎の内容が市民優遇措置）</a:t>
                      </a:r>
                      <a:endParaRPr kumimoji="1" lang="ja-JP" altLang="en-US" sz="1050" dirty="0"/>
                    </a:p>
                  </a:txBody>
                  <a:tcPr anchor="ctr"/>
                </a:tc>
                <a:tc>
                  <a:txBody>
                    <a:bodyPr/>
                    <a:lstStyle/>
                    <a:p>
                      <a:pPr algn="ctr"/>
                      <a:r>
                        <a:rPr kumimoji="1" lang="ja-JP" altLang="en-US" sz="1050" dirty="0" smtClean="0"/>
                        <a:t>市民優遇措置の適用状況</a:t>
                      </a:r>
                      <a:endParaRPr kumimoji="1" lang="en-US" altLang="ja-JP" sz="1050" dirty="0" smtClean="0"/>
                    </a:p>
                    <a:p>
                      <a:pPr algn="ctr"/>
                      <a:r>
                        <a:rPr kumimoji="1" lang="ja-JP" altLang="en-US" sz="1050" smtClean="0"/>
                        <a:t>（推計）</a:t>
                      </a:r>
                      <a:endParaRPr kumimoji="1" lang="ja-JP" altLang="en-US" sz="1050" dirty="0"/>
                    </a:p>
                  </a:txBody>
                  <a:tcPr anchor="ctr"/>
                </a:tc>
                <a:extLst>
                  <a:ext uri="{0D108BD9-81ED-4DB2-BD59-A6C34878D82A}">
                    <a16:rowId xmlns:a16="http://schemas.microsoft.com/office/drawing/2014/main" val="1054393040"/>
                  </a:ext>
                </a:extLst>
              </a:tr>
              <a:tr h="1008367">
                <a:tc>
                  <a:txBody>
                    <a:bodyPr/>
                    <a:lstStyle/>
                    <a:p>
                      <a:r>
                        <a:rPr kumimoji="1" lang="zh-TW" altLang="en-US" sz="1100" b="1" i="0" dirty="0" smtClean="0">
                          <a:latin typeface="ＭＳ ゴシック" panose="020B0609070205080204" pitchFamily="49" charset="-128"/>
                          <a:ea typeface="ＭＳ ゴシック" panose="020B0609070205080204" pitchFamily="49" charset="-128"/>
                        </a:rPr>
                        <a:t>文化施設</a:t>
                      </a:r>
                      <a:r>
                        <a:rPr kumimoji="1" lang="ja-JP" altLang="en-US" sz="1100" b="1" i="0" dirty="0" smtClean="0">
                          <a:latin typeface="ＭＳ ゴシック" panose="020B0609070205080204" pitchFamily="49" charset="-128"/>
                          <a:ea typeface="ＭＳ ゴシック" panose="020B0609070205080204" pitchFamily="49" charset="-128"/>
                        </a:rPr>
                        <a:t>等</a:t>
                      </a:r>
                      <a:endParaRPr kumimoji="1" lang="zh-TW" altLang="en-US" sz="1000" kern="1200" dirty="0" smtClean="0">
                        <a:solidFill>
                          <a:schemeClr val="dk1"/>
                        </a:solidFill>
                        <a:latin typeface="ＭＳ ゴシック" panose="020B0609070205080204" pitchFamily="49" charset="-128"/>
                        <a:ea typeface="ＭＳ ゴシック" panose="020B0609070205080204" pitchFamily="49" charset="-128"/>
                        <a:cs typeface="+mn-cs"/>
                      </a:endParaRPr>
                    </a:p>
                  </a:txBody>
                  <a:tcPr marL="36000" marR="36000" marT="36000" marB="36000" vert="eaVert" anchor="ctr" anchorCtr="1"/>
                </a:tc>
                <a:tc>
                  <a:txBody>
                    <a:bodyPr/>
                    <a:lstStyle/>
                    <a:p>
                      <a:pPr marL="92075" indent="0">
                        <a:lnSpc>
                          <a:spcPct val="100000"/>
                        </a:lnSpc>
                      </a:pPr>
                      <a:r>
                        <a:rPr kumimoji="1" lang="zh-TW" altLang="en-US" sz="1100" kern="1200" dirty="0" smtClean="0">
                          <a:solidFill>
                            <a:schemeClr val="dk1"/>
                          </a:solidFill>
                          <a:latin typeface="ＭＳ ゴシック" panose="020B0609070205080204" pitchFamily="49" charset="-128"/>
                          <a:ea typeface="ＭＳ ゴシック" panose="020B0609070205080204" pitchFamily="49" charset="-128"/>
                          <a:cs typeface="+mn-cs"/>
                        </a:rPr>
                        <a:t>大阪城天守閣、大阪歴史博物館</a:t>
                      </a:r>
                      <a:r>
                        <a:rPr kumimoji="1" lang="ja-JP" altLang="en-US" sz="1100" kern="1200" dirty="0" smtClean="0">
                          <a:solidFill>
                            <a:schemeClr val="dk1"/>
                          </a:solidFill>
                          <a:latin typeface="ＭＳ ゴシック" panose="020B0609070205080204" pitchFamily="49" charset="-128"/>
                          <a:ea typeface="ＭＳ ゴシック" panose="020B0609070205080204" pitchFamily="49" charset="-128"/>
                          <a:cs typeface="+mn-cs"/>
                        </a:rPr>
                        <a:t>     </a:t>
                      </a:r>
                      <a:r>
                        <a:rPr kumimoji="1" lang="zh-TW" altLang="en-US" sz="1100" kern="1200" dirty="0" smtClean="0">
                          <a:solidFill>
                            <a:schemeClr val="dk1"/>
                          </a:solidFill>
                          <a:latin typeface="ＭＳ ゴシック" panose="020B0609070205080204" pitchFamily="49" charset="-128"/>
                          <a:ea typeface="ＭＳ ゴシック" panose="020B0609070205080204" pitchFamily="49" charset="-128"/>
                          <a:cs typeface="+mn-cs"/>
                        </a:rPr>
                        <a:t>（中央区）</a:t>
                      </a:r>
                    </a:p>
                    <a:p>
                      <a:pPr marL="92075" indent="0">
                        <a:lnSpc>
                          <a:spcPct val="100000"/>
                        </a:lnSpc>
                      </a:pPr>
                      <a:r>
                        <a:rPr kumimoji="1" lang="ja-JP" altLang="en-US" sz="1100" kern="1200" dirty="0" smtClean="0">
                          <a:solidFill>
                            <a:schemeClr val="dk1"/>
                          </a:solidFill>
                          <a:latin typeface="ＭＳ ゴシック" panose="020B0609070205080204" pitchFamily="49" charset="-128"/>
                          <a:ea typeface="ＭＳ ゴシック" panose="020B0609070205080204" pitchFamily="49" charset="-128"/>
                          <a:cs typeface="+mn-cs"/>
                        </a:rPr>
                        <a:t>市立</a:t>
                      </a:r>
                      <a:r>
                        <a:rPr kumimoji="1" lang="zh-TW" altLang="en-US" sz="1100" kern="1200" dirty="0" smtClean="0">
                          <a:solidFill>
                            <a:schemeClr val="dk1"/>
                          </a:solidFill>
                          <a:latin typeface="ＭＳ ゴシック" panose="020B0609070205080204" pitchFamily="49" charset="-128"/>
                          <a:ea typeface="ＭＳ ゴシック" panose="020B0609070205080204" pitchFamily="49" charset="-128"/>
                          <a:cs typeface="+mn-cs"/>
                        </a:rPr>
                        <a:t>科学館、</a:t>
                      </a:r>
                      <a:r>
                        <a:rPr kumimoji="1" lang="ja-JP" altLang="en-US" sz="1100" kern="1200" dirty="0" smtClean="0">
                          <a:solidFill>
                            <a:schemeClr val="dk1"/>
                          </a:solidFill>
                          <a:latin typeface="ＭＳ ゴシック" panose="020B0609070205080204" pitchFamily="49" charset="-128"/>
                          <a:ea typeface="ＭＳ ゴシック" panose="020B0609070205080204" pitchFamily="49" charset="-128"/>
                          <a:cs typeface="+mn-cs"/>
                        </a:rPr>
                        <a:t>  市立</a:t>
                      </a:r>
                      <a:r>
                        <a:rPr kumimoji="1" lang="zh-TW" altLang="en-US" sz="1100" kern="1200" dirty="0" smtClean="0">
                          <a:solidFill>
                            <a:schemeClr val="dk1"/>
                          </a:solidFill>
                          <a:latin typeface="ＭＳ ゴシック" panose="020B0609070205080204" pitchFamily="49" charset="-128"/>
                          <a:ea typeface="ＭＳ ゴシック" panose="020B0609070205080204" pitchFamily="49" charset="-128"/>
                          <a:cs typeface="+mn-cs"/>
                        </a:rPr>
                        <a:t>東洋陶磁美術館</a:t>
                      </a:r>
                      <a:r>
                        <a:rPr kumimoji="1" lang="ja-JP" altLang="en-US" sz="1100" kern="1200" dirty="0" smtClean="0">
                          <a:solidFill>
                            <a:schemeClr val="dk1"/>
                          </a:solidFill>
                          <a:latin typeface="ＭＳ ゴシック" panose="020B0609070205080204" pitchFamily="49" charset="-128"/>
                          <a:ea typeface="ＭＳ ゴシック" panose="020B0609070205080204" pitchFamily="49" charset="-128"/>
                          <a:cs typeface="+mn-cs"/>
                        </a:rPr>
                        <a:t>   </a:t>
                      </a:r>
                      <a:r>
                        <a:rPr kumimoji="1" lang="zh-TW" altLang="en-US" sz="1100" kern="1200" dirty="0" smtClean="0">
                          <a:solidFill>
                            <a:schemeClr val="dk1"/>
                          </a:solidFill>
                          <a:latin typeface="ＭＳ ゴシック" panose="020B0609070205080204" pitchFamily="49" charset="-128"/>
                          <a:ea typeface="ＭＳ ゴシック" panose="020B0609070205080204" pitchFamily="49" charset="-128"/>
                          <a:cs typeface="+mn-cs"/>
                        </a:rPr>
                        <a:t>（北区）</a:t>
                      </a:r>
                    </a:p>
                    <a:p>
                      <a:pPr marL="92075" indent="0">
                        <a:lnSpc>
                          <a:spcPct val="100000"/>
                        </a:lnSpc>
                      </a:pPr>
                      <a:r>
                        <a:rPr kumimoji="1" lang="ja-JP" altLang="en-US" sz="1100" kern="1200" dirty="0" smtClean="0">
                          <a:solidFill>
                            <a:schemeClr val="dk1"/>
                          </a:solidFill>
                          <a:latin typeface="ＭＳ ゴシック" panose="020B0609070205080204" pitchFamily="49" charset="-128"/>
                          <a:ea typeface="ＭＳ ゴシック" panose="020B0609070205080204" pitchFamily="49" charset="-128"/>
                          <a:cs typeface="+mn-cs"/>
                        </a:rPr>
                        <a:t>市立</a:t>
                      </a:r>
                      <a:r>
                        <a:rPr kumimoji="1" lang="zh-TW" altLang="en-US" sz="1100" kern="1200" dirty="0" smtClean="0">
                          <a:solidFill>
                            <a:schemeClr val="dk1"/>
                          </a:solidFill>
                          <a:latin typeface="ＭＳ ゴシック" panose="020B0609070205080204" pitchFamily="49" charset="-128"/>
                          <a:ea typeface="ＭＳ ゴシック" panose="020B0609070205080204" pitchFamily="49" charset="-128"/>
                          <a:cs typeface="+mn-cs"/>
                        </a:rPr>
                        <a:t>美術館</a:t>
                      </a:r>
                      <a:r>
                        <a:rPr kumimoji="1" lang="ja-JP" altLang="en-US" sz="1100" kern="1200" dirty="0" smtClean="0">
                          <a:solidFill>
                            <a:schemeClr val="dk1"/>
                          </a:solidFill>
                          <a:latin typeface="ＭＳ ゴシック" panose="020B0609070205080204" pitchFamily="49" charset="-128"/>
                          <a:ea typeface="ＭＳ ゴシック" panose="020B0609070205080204" pitchFamily="49" charset="-128"/>
                          <a:cs typeface="+mn-cs"/>
                        </a:rPr>
                        <a:t>　　　　　　　　 　  </a:t>
                      </a:r>
                      <a:r>
                        <a:rPr kumimoji="1" lang="zh-TW" altLang="en-US" sz="1100" kern="1200" dirty="0" smtClean="0">
                          <a:solidFill>
                            <a:schemeClr val="dk1"/>
                          </a:solidFill>
                          <a:latin typeface="ＭＳ ゴシック" panose="020B0609070205080204" pitchFamily="49" charset="-128"/>
                          <a:ea typeface="ＭＳ ゴシック" panose="020B0609070205080204" pitchFamily="49" charset="-128"/>
                          <a:cs typeface="+mn-cs"/>
                        </a:rPr>
                        <a:t>（天王寺区）</a:t>
                      </a:r>
                    </a:p>
                    <a:p>
                      <a:pPr marL="92075" indent="0" algn="l" defTabSz="685800" rtl="0" eaLnBrk="1" latinLnBrk="0" hangingPunct="1">
                        <a:lnSpc>
                          <a:spcPct val="100000"/>
                        </a:lnSpc>
                      </a:pPr>
                      <a:r>
                        <a:rPr kumimoji="1" lang="ja-JP" altLang="en-US" sz="1100" kern="1200" dirty="0" smtClean="0">
                          <a:solidFill>
                            <a:schemeClr val="dk1"/>
                          </a:solidFill>
                          <a:latin typeface="ＭＳ ゴシック" panose="020B0609070205080204" pitchFamily="49" charset="-128"/>
                          <a:ea typeface="ＭＳ ゴシック" panose="020B0609070205080204" pitchFamily="49" charset="-128"/>
                          <a:cs typeface="+mn-cs"/>
                        </a:rPr>
                        <a:t>市立</a:t>
                      </a:r>
                      <a:r>
                        <a:rPr kumimoji="1" lang="zh-TW" altLang="en-US" sz="1100" kern="1200" dirty="0" smtClean="0">
                          <a:solidFill>
                            <a:schemeClr val="dk1"/>
                          </a:solidFill>
                          <a:latin typeface="ＭＳ ゴシック" panose="020B0609070205080204" pitchFamily="49" charset="-128"/>
                          <a:ea typeface="ＭＳ ゴシック" panose="020B0609070205080204" pitchFamily="49" charset="-128"/>
                          <a:cs typeface="+mn-cs"/>
                        </a:rPr>
                        <a:t>自然史博物館</a:t>
                      </a:r>
                      <a:r>
                        <a:rPr kumimoji="1" lang="ja-JP" altLang="en-US" sz="1100" kern="1200" dirty="0" smtClean="0">
                          <a:solidFill>
                            <a:schemeClr val="dk1"/>
                          </a:solidFill>
                          <a:latin typeface="ＭＳ ゴシック" panose="020B0609070205080204" pitchFamily="49" charset="-128"/>
                          <a:ea typeface="ＭＳ ゴシック" panose="020B0609070205080204" pitchFamily="49" charset="-128"/>
                          <a:cs typeface="+mn-cs"/>
                        </a:rPr>
                        <a:t>　　　　　 　  </a:t>
                      </a:r>
                      <a:r>
                        <a:rPr kumimoji="1" lang="zh-TW" altLang="en-US" sz="1100" kern="1200" dirty="0" smtClean="0">
                          <a:solidFill>
                            <a:schemeClr val="dk1"/>
                          </a:solidFill>
                          <a:latin typeface="ＭＳ ゴシック" panose="020B0609070205080204" pitchFamily="49" charset="-128"/>
                          <a:ea typeface="ＭＳ ゴシック" panose="020B0609070205080204" pitchFamily="49" charset="-128"/>
                          <a:cs typeface="+mn-cs"/>
                        </a:rPr>
                        <a:t>（東住吉区）</a:t>
                      </a:r>
                      <a:endParaRPr kumimoji="1" lang="en-US" altLang="zh-TW" sz="1100" kern="1200" dirty="0" smtClean="0">
                        <a:solidFill>
                          <a:schemeClr val="dk1"/>
                        </a:solidFill>
                        <a:latin typeface="ＭＳ ゴシック" panose="020B0609070205080204" pitchFamily="49" charset="-128"/>
                        <a:ea typeface="ＭＳ ゴシック" panose="020B0609070205080204" pitchFamily="49" charset="-128"/>
                        <a:cs typeface="+mn-cs"/>
                      </a:endParaRPr>
                    </a:p>
                    <a:p>
                      <a:pPr marL="180975" marR="0" lvl="0" indent="0" algn="r" defTabSz="685800" rtl="0" eaLnBrk="1" fontAlgn="auto" latinLnBrk="0" hangingPunct="1">
                        <a:lnSpc>
                          <a:spcPct val="100000"/>
                        </a:lnSpc>
                        <a:spcBef>
                          <a:spcPts val="0"/>
                        </a:spcBef>
                        <a:spcAft>
                          <a:spcPts val="0"/>
                        </a:spcAft>
                        <a:buClrTx/>
                        <a:buSzTx/>
                        <a:buFontTx/>
                        <a:buNone/>
                        <a:tabLst/>
                        <a:defRPr/>
                      </a:pPr>
                      <a:r>
                        <a:rPr kumimoji="1" lang="ja-JP" altLang="en-US" sz="1100" b="0" i="0" dirty="0" smtClean="0">
                          <a:latin typeface="ＭＳ ゴシック" panose="020B0609070205080204" pitchFamily="49" charset="-128"/>
                          <a:ea typeface="ＭＳ ゴシック" panose="020B0609070205080204" pitchFamily="49" charset="-128"/>
                        </a:rPr>
                        <a:t>   （</a:t>
                      </a:r>
                      <a:r>
                        <a:rPr kumimoji="1" lang="zh-TW" altLang="en-US" sz="1100" b="0" i="0" dirty="0" smtClean="0">
                          <a:latin typeface="ＭＳ ゴシック" panose="020B0609070205080204" pitchFamily="49" charset="-128"/>
                          <a:ea typeface="ＭＳ ゴシック" panose="020B0609070205080204" pitchFamily="49" charset="-128"/>
                        </a:rPr>
                        <a:t>６施設</a:t>
                      </a:r>
                      <a:r>
                        <a:rPr kumimoji="1" lang="ja-JP" altLang="en-US" sz="1100" b="0" i="0" dirty="0" smtClean="0">
                          <a:latin typeface="ＭＳ ゴシック" panose="020B0609070205080204" pitchFamily="49" charset="-128"/>
                          <a:ea typeface="ＭＳ ゴシック" panose="020B0609070205080204" pitchFamily="49" charset="-128"/>
                        </a:rPr>
                        <a:t>）</a:t>
                      </a:r>
                      <a:endParaRPr kumimoji="1" lang="en-US" altLang="zh-TW" sz="1100" b="0" i="0" dirty="0" smtClean="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nSpc>
                          <a:spcPct val="100000"/>
                        </a:lnSpc>
                      </a:pPr>
                      <a:r>
                        <a:rPr kumimoji="1" lang="ja-JP" altLang="en-US" sz="1100" kern="1200" dirty="0" smtClean="0">
                          <a:solidFill>
                            <a:schemeClr val="dk1"/>
                          </a:solidFill>
                          <a:latin typeface="ＭＳ ゴシック" panose="020B0609070205080204" pitchFamily="49" charset="-128"/>
                          <a:ea typeface="ＭＳ ゴシック" panose="020B0609070205080204" pitchFamily="49" charset="-128"/>
                          <a:cs typeface="+mn-cs"/>
                        </a:rPr>
                        <a:t>観覧料</a:t>
                      </a:r>
                    </a:p>
                    <a:p>
                      <a:pPr>
                        <a:lnSpc>
                          <a:spcPct val="100000"/>
                        </a:lnSpc>
                      </a:pPr>
                      <a:r>
                        <a:rPr kumimoji="1" lang="ja-JP" altLang="en-US" sz="1100" b="1" u="sng" kern="1200" dirty="0" smtClean="0">
                          <a:solidFill>
                            <a:schemeClr val="dk1"/>
                          </a:solidFill>
                          <a:latin typeface="ＭＳ ゴシック" panose="020B0609070205080204" pitchFamily="49" charset="-128"/>
                          <a:ea typeface="ＭＳ ゴシック" panose="020B0609070205080204" pitchFamily="49" charset="-128"/>
                          <a:cs typeface="+mn-cs"/>
                        </a:rPr>
                        <a:t>◎市内在住の</a:t>
                      </a:r>
                      <a:r>
                        <a:rPr kumimoji="1" lang="en-US" altLang="ja-JP" sz="1100" b="1" u="sng" kern="1200" dirty="0" smtClean="0">
                          <a:solidFill>
                            <a:schemeClr val="dk1"/>
                          </a:solidFill>
                          <a:latin typeface="ＭＳ ゴシック" panose="020B0609070205080204" pitchFamily="49" charset="-128"/>
                          <a:ea typeface="ＭＳ ゴシック" panose="020B0609070205080204" pitchFamily="49" charset="-128"/>
                          <a:cs typeface="+mn-cs"/>
                        </a:rPr>
                        <a:t>65</a:t>
                      </a:r>
                      <a:r>
                        <a:rPr kumimoji="1" lang="ja-JP" altLang="en-US" sz="1100" b="1" u="sng" kern="1200" dirty="0" smtClean="0">
                          <a:solidFill>
                            <a:schemeClr val="dk1"/>
                          </a:solidFill>
                          <a:latin typeface="ＭＳ ゴシック" panose="020B0609070205080204" pitchFamily="49" charset="-128"/>
                          <a:ea typeface="ＭＳ ゴシック" panose="020B0609070205080204" pitchFamily="49" charset="-128"/>
                          <a:cs typeface="+mn-cs"/>
                        </a:rPr>
                        <a:t>歳以上の方：無料</a:t>
                      </a:r>
                      <a:endParaRPr kumimoji="1" lang="en-US" altLang="ja-JP" sz="1100" b="1" u="sng" kern="1200" dirty="0" smtClean="0">
                        <a:solidFill>
                          <a:schemeClr val="dk1"/>
                        </a:solidFill>
                        <a:latin typeface="ＭＳ ゴシック" panose="020B0609070205080204" pitchFamily="49" charset="-128"/>
                        <a:ea typeface="ＭＳ ゴシック" panose="020B0609070205080204" pitchFamily="49" charset="-128"/>
                        <a:cs typeface="+mn-cs"/>
                      </a:endParaRPr>
                    </a:p>
                    <a:p>
                      <a:pPr>
                        <a:lnSpc>
                          <a:spcPct val="100000"/>
                        </a:lnSpc>
                      </a:pPr>
                      <a:endParaRPr kumimoji="1" lang="en-US" altLang="ja-JP" sz="1050" b="1" u="sng" kern="1200" dirty="0" smtClean="0">
                        <a:solidFill>
                          <a:schemeClr val="dk1"/>
                        </a:solidFill>
                        <a:latin typeface="ＭＳ ゴシック" panose="020B0609070205080204" pitchFamily="49" charset="-128"/>
                        <a:ea typeface="ＭＳ ゴシック" panose="020B0609070205080204" pitchFamily="49" charset="-128"/>
                        <a:cs typeface="+mn-cs"/>
                      </a:endParaRPr>
                    </a:p>
                    <a:p>
                      <a:pPr>
                        <a:lnSpc>
                          <a:spcPct val="100000"/>
                        </a:lnSpc>
                      </a:pPr>
                      <a:endParaRPr kumimoji="1" lang="en-US" altLang="ja-JP" sz="1100" kern="1200" dirty="0" smtClean="0">
                        <a:solidFill>
                          <a:schemeClr val="dk1"/>
                        </a:solidFill>
                        <a:latin typeface="ＭＳ ゴシック" panose="020B0609070205080204" pitchFamily="49" charset="-128"/>
                        <a:ea typeface="ＭＳ ゴシック" panose="020B0609070205080204" pitchFamily="49" charset="-128"/>
                        <a:cs typeface="+mn-cs"/>
                      </a:endParaRPr>
                    </a:p>
                    <a:p>
                      <a:pPr marL="90488" indent="-90488">
                        <a:lnSpc>
                          <a:spcPct val="100000"/>
                        </a:lnSpc>
                      </a:pPr>
                      <a:r>
                        <a:rPr kumimoji="1" lang="ja-JP" altLang="en-US" sz="1000" kern="1200" dirty="0" smtClean="0">
                          <a:solidFill>
                            <a:schemeClr val="tx1">
                              <a:lumMod val="85000"/>
                              <a:lumOff val="15000"/>
                            </a:schemeClr>
                          </a:solidFill>
                          <a:latin typeface="ＭＳ 明朝" panose="02020609040205080304" pitchFamily="17" charset="-128"/>
                          <a:ea typeface="ＭＳ 明朝" panose="02020609040205080304" pitchFamily="17" charset="-128"/>
                          <a:cs typeface="+mn-cs"/>
                        </a:rPr>
                        <a:t>〇（住所要件なし）</a:t>
                      </a:r>
                      <a:endParaRPr kumimoji="1" lang="en-US" altLang="ja-JP" sz="1000" kern="1200" dirty="0" smtClean="0">
                        <a:solidFill>
                          <a:schemeClr val="tx1">
                            <a:lumMod val="85000"/>
                            <a:lumOff val="15000"/>
                          </a:schemeClr>
                        </a:solidFill>
                        <a:latin typeface="ＭＳ 明朝" panose="02020609040205080304" pitchFamily="17" charset="-128"/>
                        <a:ea typeface="ＭＳ 明朝" panose="02020609040205080304" pitchFamily="17" charset="-128"/>
                        <a:cs typeface="+mn-cs"/>
                      </a:endParaRPr>
                    </a:p>
                    <a:p>
                      <a:pPr marL="90488" indent="-90488">
                        <a:lnSpc>
                          <a:spcPct val="100000"/>
                        </a:lnSpc>
                      </a:pPr>
                      <a:r>
                        <a:rPr kumimoji="1" lang="ja-JP" altLang="en-US" sz="1000" kern="1200" dirty="0" smtClean="0">
                          <a:solidFill>
                            <a:schemeClr val="tx1">
                              <a:lumMod val="85000"/>
                              <a:lumOff val="15000"/>
                            </a:schemeClr>
                          </a:solidFill>
                          <a:latin typeface="ＭＳ 明朝" panose="02020609040205080304" pitchFamily="17" charset="-128"/>
                          <a:ea typeface="ＭＳ 明朝" panose="02020609040205080304" pitchFamily="17" charset="-128"/>
                          <a:cs typeface="+mn-cs"/>
                        </a:rPr>
                        <a:t>　中学生以下、</a:t>
                      </a:r>
                      <a:r>
                        <a:rPr kumimoji="1" lang="ja-JP" altLang="en-US" sz="1000" kern="1200" dirty="0" err="1" smtClean="0">
                          <a:solidFill>
                            <a:schemeClr val="tx1">
                              <a:lumMod val="85000"/>
                              <a:lumOff val="15000"/>
                            </a:schemeClr>
                          </a:solidFill>
                          <a:latin typeface="ＭＳ 明朝" panose="02020609040205080304" pitchFamily="17" charset="-128"/>
                          <a:ea typeface="ＭＳ 明朝" panose="02020609040205080304" pitchFamily="17" charset="-128"/>
                          <a:cs typeface="+mn-cs"/>
                        </a:rPr>
                        <a:t>障がい</a:t>
                      </a:r>
                      <a:r>
                        <a:rPr kumimoji="1" lang="ja-JP" altLang="en-US" sz="1000" kern="1200" dirty="0" smtClean="0">
                          <a:solidFill>
                            <a:schemeClr val="tx1">
                              <a:lumMod val="85000"/>
                              <a:lumOff val="15000"/>
                            </a:schemeClr>
                          </a:solidFill>
                          <a:latin typeface="ＭＳ 明朝" panose="02020609040205080304" pitchFamily="17" charset="-128"/>
                          <a:ea typeface="ＭＳ 明朝" panose="02020609040205080304" pitchFamily="17" charset="-128"/>
                          <a:cs typeface="+mn-cs"/>
                        </a:rPr>
                        <a:t>者手帳等をお持ちの方：無料</a:t>
                      </a:r>
                    </a:p>
                  </a:txBody>
                  <a:tcPr marL="36000" marR="36000" marT="36000" marB="36000"/>
                </a:tc>
                <a:tc rowSpan="3">
                  <a:txBody>
                    <a:bodyPr/>
                    <a:lstStyle/>
                    <a:p>
                      <a:pPr algn="ctr">
                        <a:lnSpc>
                          <a:spcPct val="100000"/>
                        </a:lnSpc>
                      </a:pPr>
                      <a:r>
                        <a:rPr kumimoji="1" lang="ja-JP" altLang="en-US" sz="1100" kern="1200" dirty="0" smtClean="0">
                          <a:solidFill>
                            <a:schemeClr val="dk1"/>
                          </a:solidFill>
                          <a:latin typeface="ＭＳ ゴシック" panose="020B0609070205080204" pitchFamily="49" charset="-128"/>
                          <a:ea typeface="ＭＳ ゴシック" panose="020B0609070205080204" pitchFamily="49" charset="-128"/>
                          <a:cs typeface="+mn-cs"/>
                        </a:rPr>
                        <a:t>延べ 約２５万人</a:t>
                      </a:r>
                      <a:endParaRPr kumimoji="1" lang="en-US" altLang="ja-JP" sz="1100" kern="1200" dirty="0" smtClean="0">
                        <a:solidFill>
                          <a:schemeClr val="dk1"/>
                        </a:solidFill>
                        <a:latin typeface="ＭＳ ゴシック" panose="020B0609070205080204" pitchFamily="49" charset="-128"/>
                        <a:ea typeface="ＭＳ ゴシック" panose="020B0609070205080204" pitchFamily="49" charset="-128"/>
                        <a:cs typeface="+mn-cs"/>
                      </a:endParaRPr>
                    </a:p>
                    <a:p>
                      <a:pPr algn="ctr">
                        <a:lnSpc>
                          <a:spcPct val="100000"/>
                        </a:lnSpc>
                      </a:pPr>
                      <a:r>
                        <a:rPr kumimoji="1" lang="ja-JP" altLang="en-US" sz="1100" b="1" u="sng" kern="1200" dirty="0" smtClean="0">
                          <a:solidFill>
                            <a:schemeClr val="dk1"/>
                          </a:solidFill>
                          <a:latin typeface="ＭＳ ゴシック" panose="020B0609070205080204" pitchFamily="49" charset="-128"/>
                          <a:ea typeface="ＭＳ ゴシック" panose="020B0609070205080204" pitchFamily="49" charset="-128"/>
                          <a:cs typeface="+mn-cs"/>
                        </a:rPr>
                        <a:t>約９１百万円</a:t>
                      </a:r>
                      <a:r>
                        <a:rPr kumimoji="1" lang="ja-JP" altLang="en-US" sz="1100" kern="1200" dirty="0" smtClean="0">
                          <a:solidFill>
                            <a:schemeClr val="dk1"/>
                          </a:solidFill>
                          <a:latin typeface="ＭＳ ゴシック" panose="020B0609070205080204" pitchFamily="49" charset="-128"/>
                          <a:ea typeface="ＭＳ ゴシック" panose="020B0609070205080204" pitchFamily="49" charset="-128"/>
                          <a:cs typeface="+mn-cs"/>
                        </a:rPr>
                        <a:t>の</a:t>
                      </a:r>
                      <a:endParaRPr kumimoji="1" lang="en-US" altLang="ja-JP" sz="1100" kern="1200" dirty="0" smtClean="0">
                        <a:solidFill>
                          <a:schemeClr val="dk1"/>
                        </a:solidFill>
                        <a:latin typeface="ＭＳ ゴシック" panose="020B0609070205080204" pitchFamily="49" charset="-128"/>
                        <a:ea typeface="ＭＳ ゴシック" panose="020B0609070205080204" pitchFamily="49" charset="-128"/>
                        <a:cs typeface="+mn-cs"/>
                      </a:endParaRPr>
                    </a:p>
                    <a:p>
                      <a:pPr algn="ctr">
                        <a:lnSpc>
                          <a:spcPct val="100000"/>
                        </a:lnSpc>
                      </a:pPr>
                      <a:r>
                        <a:rPr kumimoji="1" lang="ja-JP" altLang="en-US" sz="1100" kern="1200" dirty="0" smtClean="0">
                          <a:solidFill>
                            <a:schemeClr val="dk1"/>
                          </a:solidFill>
                          <a:latin typeface="ＭＳ ゴシック" panose="020B0609070205080204" pitchFamily="49" charset="-128"/>
                          <a:ea typeface="ＭＳ ゴシック" panose="020B0609070205080204" pitchFamily="49" charset="-128"/>
                          <a:cs typeface="+mn-cs"/>
                        </a:rPr>
                        <a:t>入場料等を免除　　　　　　　　　　　　　　　　</a:t>
                      </a:r>
                    </a:p>
                  </a:txBody>
                  <a:tcPr marL="36000" marR="36000" marT="36000" marB="36000" anchor="ctr"/>
                </a:tc>
                <a:extLst>
                  <a:ext uri="{0D108BD9-81ED-4DB2-BD59-A6C34878D82A}">
                    <a16:rowId xmlns:a16="http://schemas.microsoft.com/office/drawing/2014/main" val="2784593514"/>
                  </a:ext>
                </a:extLst>
              </a:tr>
              <a:tr h="842833">
                <a:tc rowSpan="2">
                  <a:txBody>
                    <a:bodyPr/>
                    <a:lstStyle/>
                    <a:p>
                      <a:pPr marL="0" algn="l" defTabSz="685800" rtl="0" eaLnBrk="1" latinLnBrk="0" hangingPunct="1"/>
                      <a:r>
                        <a:rPr kumimoji="1" lang="ja-JP" altLang="en-US" sz="1100" b="1" i="0" kern="1200" dirty="0" smtClean="0">
                          <a:solidFill>
                            <a:schemeClr val="dk1"/>
                          </a:solidFill>
                          <a:latin typeface="ＭＳ ゴシック" panose="020B0609070205080204" pitchFamily="49" charset="-128"/>
                          <a:ea typeface="ＭＳ ゴシック" panose="020B0609070205080204" pitchFamily="49" charset="-128"/>
                          <a:cs typeface="+mn-cs"/>
                        </a:rPr>
                        <a:t>公園施設</a:t>
                      </a:r>
                      <a:endParaRPr kumimoji="1" lang="ja-JP" altLang="en-US" sz="900" kern="1200" dirty="0" smtClean="0">
                        <a:solidFill>
                          <a:schemeClr val="dk1"/>
                        </a:solidFill>
                        <a:latin typeface="ＭＳ ゴシック" panose="020B0609070205080204" pitchFamily="49" charset="-128"/>
                        <a:ea typeface="ＭＳ ゴシック" panose="020B0609070205080204" pitchFamily="49" charset="-128"/>
                        <a:cs typeface="+mn-cs"/>
                      </a:endParaRPr>
                    </a:p>
                  </a:txBody>
                  <a:tcPr marL="36000" marR="36000" marT="36000" marB="36000" vert="eaVert" anchor="ctr" anchorCtr="1"/>
                </a:tc>
                <a:tc>
                  <a:txBody>
                    <a:bodyPr/>
                    <a:lstStyle/>
                    <a:p>
                      <a:pPr marL="92075" indent="0" algn="l" defTabSz="685800" rtl="0" eaLnBrk="1" latinLnBrk="0" hangingPunct="1">
                        <a:lnSpc>
                          <a:spcPct val="100000"/>
                        </a:lnSpc>
                        <a:tabLst>
                          <a:tab pos="92075" algn="l"/>
                        </a:tabLst>
                      </a:pPr>
                      <a:r>
                        <a:rPr kumimoji="1" lang="ja-JP" altLang="en-US" sz="1100" kern="1200" dirty="0" smtClean="0">
                          <a:solidFill>
                            <a:schemeClr val="dk1"/>
                          </a:solidFill>
                          <a:latin typeface="ＭＳ ゴシック" panose="020B0609070205080204" pitchFamily="49" charset="-128"/>
                          <a:ea typeface="ＭＳ ゴシック" panose="020B0609070205080204" pitchFamily="49" charset="-128"/>
                          <a:cs typeface="+mn-cs"/>
                        </a:rPr>
                        <a:t>大阪城西の丸庭園 （大阪城公園内</a:t>
                      </a:r>
                      <a:r>
                        <a:rPr kumimoji="1" lang="en-US" altLang="ja-JP" sz="1100" kern="1200" dirty="0" smtClean="0">
                          <a:solidFill>
                            <a:schemeClr val="dk1"/>
                          </a:solidFill>
                          <a:latin typeface="ＭＳ ゴシック" panose="020B0609070205080204" pitchFamily="49" charset="-128"/>
                          <a:ea typeface="ＭＳ ゴシック" panose="020B0609070205080204" pitchFamily="49" charset="-128"/>
                          <a:cs typeface="+mn-cs"/>
                        </a:rPr>
                        <a:t>〔</a:t>
                      </a:r>
                      <a:r>
                        <a:rPr kumimoji="1" lang="ja-JP" altLang="en-US" sz="1100" kern="1200" dirty="0" smtClean="0">
                          <a:solidFill>
                            <a:schemeClr val="dk1"/>
                          </a:solidFill>
                          <a:latin typeface="ＭＳ ゴシック" panose="020B0609070205080204" pitchFamily="49" charset="-128"/>
                          <a:ea typeface="ＭＳ ゴシック" panose="020B0609070205080204" pitchFamily="49" charset="-128"/>
                          <a:cs typeface="+mn-cs"/>
                        </a:rPr>
                        <a:t>中央区</a:t>
                      </a:r>
                      <a:r>
                        <a:rPr kumimoji="1" lang="en-US" altLang="ja-JP" sz="1100" kern="1200" dirty="0" smtClean="0">
                          <a:solidFill>
                            <a:schemeClr val="dk1"/>
                          </a:solidFill>
                          <a:latin typeface="ＭＳ ゴシック" panose="020B0609070205080204" pitchFamily="49" charset="-128"/>
                          <a:ea typeface="ＭＳ ゴシック" panose="020B0609070205080204" pitchFamily="49" charset="-128"/>
                          <a:cs typeface="+mn-cs"/>
                        </a:rPr>
                        <a:t>〕</a:t>
                      </a:r>
                      <a:r>
                        <a:rPr kumimoji="1" lang="ja-JP" altLang="en-US" sz="1100" kern="1200" dirty="0" smtClean="0">
                          <a:solidFill>
                            <a:schemeClr val="dk1"/>
                          </a:solidFill>
                          <a:latin typeface="ＭＳ ゴシック" panose="020B0609070205080204" pitchFamily="49" charset="-128"/>
                          <a:ea typeface="ＭＳ ゴシック" panose="020B0609070205080204" pitchFamily="49" charset="-128"/>
                          <a:cs typeface="+mn-cs"/>
                        </a:rPr>
                        <a:t>）</a:t>
                      </a:r>
                    </a:p>
                    <a:p>
                      <a:pPr marL="92075" indent="0" algn="l" defTabSz="685800" rtl="0" eaLnBrk="1" latinLnBrk="0" hangingPunct="1">
                        <a:lnSpc>
                          <a:spcPct val="100000"/>
                        </a:lnSpc>
                        <a:tabLst>
                          <a:tab pos="92075" algn="l"/>
                        </a:tabLst>
                      </a:pPr>
                      <a:r>
                        <a:rPr kumimoji="1" lang="ja-JP" altLang="en-US" sz="1100" kern="1200" dirty="0" smtClean="0">
                          <a:solidFill>
                            <a:schemeClr val="dk1"/>
                          </a:solidFill>
                          <a:latin typeface="ＭＳ ゴシック" panose="020B0609070205080204" pitchFamily="49" charset="-128"/>
                          <a:ea typeface="ＭＳ ゴシック" panose="020B0609070205080204" pitchFamily="49" charset="-128"/>
                          <a:cs typeface="+mn-cs"/>
                        </a:rPr>
                        <a:t>咲くやこの花館     （鶴見緑地内</a:t>
                      </a:r>
                      <a:r>
                        <a:rPr kumimoji="1" lang="en-US" altLang="ja-JP" sz="1100" kern="1200" dirty="0" smtClean="0">
                          <a:solidFill>
                            <a:schemeClr val="dk1"/>
                          </a:solidFill>
                          <a:latin typeface="ＭＳ ゴシック" panose="020B0609070205080204" pitchFamily="49" charset="-128"/>
                          <a:ea typeface="ＭＳ ゴシック" panose="020B0609070205080204" pitchFamily="49" charset="-128"/>
                          <a:cs typeface="+mn-cs"/>
                        </a:rPr>
                        <a:t>〔</a:t>
                      </a:r>
                      <a:r>
                        <a:rPr kumimoji="1" lang="ja-JP" altLang="en-US" sz="1100" kern="1200" dirty="0" smtClean="0">
                          <a:solidFill>
                            <a:schemeClr val="dk1"/>
                          </a:solidFill>
                          <a:latin typeface="ＭＳ ゴシック" panose="020B0609070205080204" pitchFamily="49" charset="-128"/>
                          <a:ea typeface="ＭＳ ゴシック" panose="020B0609070205080204" pitchFamily="49" charset="-128"/>
                          <a:cs typeface="+mn-cs"/>
                        </a:rPr>
                        <a:t>鶴見区</a:t>
                      </a:r>
                      <a:r>
                        <a:rPr kumimoji="1" lang="en-US" altLang="ja-JP" sz="1100" kern="1200" dirty="0" smtClean="0">
                          <a:solidFill>
                            <a:schemeClr val="dk1"/>
                          </a:solidFill>
                          <a:latin typeface="ＭＳ ゴシック" panose="020B0609070205080204" pitchFamily="49" charset="-128"/>
                          <a:ea typeface="ＭＳ ゴシック" panose="020B0609070205080204" pitchFamily="49" charset="-128"/>
                          <a:cs typeface="+mn-cs"/>
                        </a:rPr>
                        <a:t>〕</a:t>
                      </a:r>
                      <a:r>
                        <a:rPr kumimoji="1" lang="ja-JP" altLang="en-US" sz="1100" kern="1200" dirty="0" smtClean="0">
                          <a:solidFill>
                            <a:schemeClr val="dk1"/>
                          </a:solidFill>
                          <a:latin typeface="ＭＳ ゴシック" panose="020B0609070205080204" pitchFamily="49" charset="-128"/>
                          <a:ea typeface="ＭＳ ゴシック" panose="020B0609070205080204" pitchFamily="49" charset="-128"/>
                          <a:cs typeface="+mn-cs"/>
                        </a:rPr>
                        <a:t>）</a:t>
                      </a:r>
                    </a:p>
                    <a:p>
                      <a:pPr marL="92075" indent="0" algn="l" defTabSz="685800" rtl="0" eaLnBrk="1" latinLnBrk="0" hangingPunct="1">
                        <a:lnSpc>
                          <a:spcPct val="100000"/>
                        </a:lnSpc>
                        <a:tabLst>
                          <a:tab pos="92075" algn="l"/>
                        </a:tabLst>
                      </a:pPr>
                      <a:r>
                        <a:rPr kumimoji="1" lang="ja-JP" altLang="en-US" sz="1100" kern="1200" dirty="0" smtClean="0">
                          <a:solidFill>
                            <a:schemeClr val="dk1"/>
                          </a:solidFill>
                          <a:latin typeface="ＭＳ ゴシック" panose="020B0609070205080204" pitchFamily="49" charset="-128"/>
                          <a:ea typeface="ＭＳ ゴシック" panose="020B0609070205080204" pitchFamily="49" charset="-128"/>
                          <a:cs typeface="+mn-cs"/>
                        </a:rPr>
                        <a:t>長居植物園　     （長居公園内</a:t>
                      </a:r>
                      <a:r>
                        <a:rPr kumimoji="1" lang="en-US" altLang="ja-JP" sz="1100" kern="1200" dirty="0" smtClean="0">
                          <a:solidFill>
                            <a:schemeClr val="dk1"/>
                          </a:solidFill>
                          <a:latin typeface="ＭＳ ゴシック" panose="020B0609070205080204" pitchFamily="49" charset="-128"/>
                          <a:ea typeface="ＭＳ ゴシック" panose="020B0609070205080204" pitchFamily="49" charset="-128"/>
                          <a:cs typeface="+mn-cs"/>
                        </a:rPr>
                        <a:t>〔</a:t>
                      </a:r>
                      <a:r>
                        <a:rPr kumimoji="1" lang="ja-JP" altLang="en-US" sz="1100" kern="1200" dirty="0" smtClean="0">
                          <a:solidFill>
                            <a:schemeClr val="dk1"/>
                          </a:solidFill>
                          <a:latin typeface="ＭＳ ゴシック" panose="020B0609070205080204" pitchFamily="49" charset="-128"/>
                          <a:ea typeface="ＭＳ ゴシック" panose="020B0609070205080204" pitchFamily="49" charset="-128"/>
                          <a:cs typeface="+mn-cs"/>
                        </a:rPr>
                        <a:t>東住吉区</a:t>
                      </a:r>
                      <a:r>
                        <a:rPr kumimoji="1" lang="en-US" altLang="ja-JP" sz="1100" kern="1200" dirty="0" smtClean="0">
                          <a:solidFill>
                            <a:schemeClr val="dk1"/>
                          </a:solidFill>
                          <a:latin typeface="ＭＳ ゴシック" panose="020B0609070205080204" pitchFamily="49" charset="-128"/>
                          <a:ea typeface="ＭＳ ゴシック" panose="020B0609070205080204" pitchFamily="49" charset="-128"/>
                          <a:cs typeface="+mn-cs"/>
                        </a:rPr>
                        <a:t>〕</a:t>
                      </a:r>
                      <a:r>
                        <a:rPr kumimoji="1" lang="ja-JP" altLang="en-US" sz="1100" kern="1200" dirty="0" smtClean="0">
                          <a:solidFill>
                            <a:schemeClr val="dk1"/>
                          </a:solidFill>
                          <a:latin typeface="ＭＳ ゴシック" panose="020B0609070205080204" pitchFamily="49" charset="-128"/>
                          <a:ea typeface="ＭＳ ゴシック" panose="020B0609070205080204" pitchFamily="49" charset="-128"/>
                          <a:cs typeface="+mn-cs"/>
                        </a:rPr>
                        <a:t>）</a:t>
                      </a:r>
                      <a:endParaRPr kumimoji="1" lang="en-US" altLang="ja-JP" sz="1100" kern="1200" dirty="0" smtClean="0">
                        <a:solidFill>
                          <a:schemeClr val="dk1"/>
                        </a:solidFill>
                        <a:latin typeface="ＭＳ ゴシック" panose="020B0609070205080204" pitchFamily="49" charset="-128"/>
                        <a:ea typeface="ＭＳ ゴシック" panose="020B0609070205080204" pitchFamily="49" charset="-128"/>
                        <a:cs typeface="+mn-cs"/>
                      </a:endParaRPr>
                    </a:p>
                    <a:p>
                      <a:pPr marL="92075" indent="0" algn="r" defTabSz="685800" rtl="0" eaLnBrk="1" latinLnBrk="0" hangingPunct="1">
                        <a:lnSpc>
                          <a:spcPct val="100000"/>
                        </a:lnSpc>
                        <a:tabLst>
                          <a:tab pos="92075" algn="l"/>
                        </a:tabLst>
                      </a:pPr>
                      <a:r>
                        <a:rPr kumimoji="1" lang="ja-JP" altLang="en-US" sz="1100" kern="1200" dirty="0" smtClean="0">
                          <a:solidFill>
                            <a:schemeClr val="dk1"/>
                          </a:solidFill>
                          <a:latin typeface="ＭＳ ゴシック" panose="020B0609070205080204" pitchFamily="49" charset="-128"/>
                          <a:ea typeface="ＭＳ ゴシック" panose="020B0609070205080204" pitchFamily="49" charset="-128"/>
                          <a:cs typeface="+mn-cs"/>
                        </a:rPr>
                        <a:t>（３施設）</a:t>
                      </a:r>
                    </a:p>
                  </a:txBody>
                  <a:tcPr marL="36000" marR="36000" marT="36000" marB="36000" anchor="ctr"/>
                </a:tc>
                <a:tc>
                  <a:txBody>
                    <a:bodyPr/>
                    <a:lstStyle/>
                    <a:p>
                      <a:pPr>
                        <a:lnSpc>
                          <a:spcPct val="100000"/>
                        </a:lnSpc>
                      </a:pPr>
                      <a:r>
                        <a:rPr kumimoji="1" lang="ja-JP" altLang="en-US" sz="1100" kern="1200" dirty="0" smtClean="0">
                          <a:solidFill>
                            <a:schemeClr val="dk1"/>
                          </a:solidFill>
                          <a:latin typeface="ＭＳ ゴシック" panose="020B0609070205080204" pitchFamily="49" charset="-128"/>
                          <a:ea typeface="ＭＳ ゴシック" panose="020B0609070205080204" pitchFamily="49" charset="-128"/>
                          <a:cs typeface="+mn-cs"/>
                        </a:rPr>
                        <a:t>入場料等</a:t>
                      </a:r>
                      <a:endParaRPr kumimoji="1" lang="en-US" altLang="ja-JP" sz="1100" kern="1200" dirty="0" smtClean="0">
                        <a:solidFill>
                          <a:schemeClr val="dk1"/>
                        </a:solidFill>
                        <a:latin typeface="ＭＳ ゴシック" panose="020B0609070205080204" pitchFamily="49" charset="-128"/>
                        <a:ea typeface="ＭＳ ゴシック" panose="020B0609070205080204" pitchFamily="49" charset="-128"/>
                        <a:cs typeface="+mn-cs"/>
                      </a:endParaRPr>
                    </a:p>
                    <a:p>
                      <a:pPr>
                        <a:lnSpc>
                          <a:spcPct val="100000"/>
                        </a:lnSpc>
                      </a:pPr>
                      <a:r>
                        <a:rPr kumimoji="1" lang="ja-JP" altLang="en-US" sz="1100" b="1" u="sng" kern="1200" dirty="0" smtClean="0">
                          <a:solidFill>
                            <a:schemeClr val="dk1"/>
                          </a:solidFill>
                          <a:latin typeface="ＭＳ ゴシック" panose="020B0609070205080204" pitchFamily="49" charset="-128"/>
                          <a:ea typeface="ＭＳ ゴシック" panose="020B0609070205080204" pitchFamily="49" charset="-128"/>
                          <a:cs typeface="+mn-cs"/>
                        </a:rPr>
                        <a:t>◎市内在住の</a:t>
                      </a:r>
                      <a:r>
                        <a:rPr kumimoji="1" lang="en-US" altLang="ja-JP" sz="1100" b="1" u="sng" kern="1200" dirty="0" smtClean="0">
                          <a:solidFill>
                            <a:schemeClr val="dk1"/>
                          </a:solidFill>
                          <a:latin typeface="ＭＳ ゴシック" panose="020B0609070205080204" pitchFamily="49" charset="-128"/>
                          <a:ea typeface="ＭＳ ゴシック" panose="020B0609070205080204" pitchFamily="49" charset="-128"/>
                          <a:cs typeface="+mn-cs"/>
                        </a:rPr>
                        <a:t>65</a:t>
                      </a:r>
                      <a:r>
                        <a:rPr kumimoji="1" lang="ja-JP" altLang="en-US" sz="1100" b="1" u="sng" kern="1200" dirty="0" smtClean="0">
                          <a:solidFill>
                            <a:schemeClr val="dk1"/>
                          </a:solidFill>
                          <a:latin typeface="ＭＳ ゴシック" panose="020B0609070205080204" pitchFamily="49" charset="-128"/>
                          <a:ea typeface="ＭＳ ゴシック" panose="020B0609070205080204" pitchFamily="49" charset="-128"/>
                          <a:cs typeface="+mn-cs"/>
                        </a:rPr>
                        <a:t>歳以上の方：無料</a:t>
                      </a:r>
                      <a:endParaRPr kumimoji="1" lang="en-US" altLang="ja-JP" sz="1100" b="1" u="sng" kern="1200" dirty="0" smtClean="0">
                        <a:solidFill>
                          <a:schemeClr val="dk1"/>
                        </a:solidFill>
                        <a:latin typeface="ＭＳ ゴシック" panose="020B0609070205080204" pitchFamily="49" charset="-128"/>
                        <a:ea typeface="ＭＳ ゴシック" panose="020B0609070205080204" pitchFamily="49" charset="-128"/>
                        <a:cs typeface="+mn-cs"/>
                      </a:endParaRPr>
                    </a:p>
                    <a:p>
                      <a:pPr>
                        <a:lnSpc>
                          <a:spcPct val="100000"/>
                        </a:lnSpc>
                      </a:pPr>
                      <a:endParaRPr kumimoji="1" lang="en-US" altLang="ja-JP" sz="1100" kern="1200" dirty="0" smtClean="0">
                        <a:solidFill>
                          <a:schemeClr val="dk1"/>
                        </a:solidFill>
                        <a:latin typeface="ＭＳ ゴシック" panose="020B0609070205080204" pitchFamily="49" charset="-128"/>
                        <a:ea typeface="ＭＳ ゴシック" panose="020B0609070205080204" pitchFamily="49" charset="-128"/>
                        <a:cs typeface="+mn-cs"/>
                      </a:endParaRPr>
                    </a:p>
                    <a:p>
                      <a:pPr marL="90488" marR="0" lvl="0" indent="-90488" algn="l"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lumMod val="85000"/>
                              <a:lumOff val="15000"/>
                            </a:schemeClr>
                          </a:solidFill>
                          <a:latin typeface="ＭＳ 明朝" panose="02020609040205080304" pitchFamily="17" charset="-128"/>
                          <a:ea typeface="ＭＳ 明朝" panose="02020609040205080304" pitchFamily="17" charset="-128"/>
                          <a:cs typeface="+mn-cs"/>
                        </a:rPr>
                        <a:t>〇（住所要件なし）</a:t>
                      </a:r>
                    </a:p>
                    <a:p>
                      <a:pPr marL="90488" marR="0" lvl="0" indent="-90488" algn="l"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lumMod val="85000"/>
                              <a:lumOff val="15000"/>
                            </a:schemeClr>
                          </a:solidFill>
                          <a:latin typeface="ＭＳ 明朝" panose="02020609040205080304" pitchFamily="17" charset="-128"/>
                          <a:ea typeface="ＭＳ 明朝" panose="02020609040205080304" pitchFamily="17" charset="-128"/>
                          <a:cs typeface="+mn-cs"/>
                        </a:rPr>
                        <a:t>　中学生以下、</a:t>
                      </a:r>
                      <a:r>
                        <a:rPr kumimoji="1" lang="ja-JP" altLang="en-US" sz="1000" kern="1200" dirty="0" err="1" smtClean="0">
                          <a:solidFill>
                            <a:schemeClr val="tx1">
                              <a:lumMod val="85000"/>
                              <a:lumOff val="15000"/>
                            </a:schemeClr>
                          </a:solidFill>
                          <a:latin typeface="ＭＳ 明朝" panose="02020609040205080304" pitchFamily="17" charset="-128"/>
                          <a:ea typeface="ＭＳ 明朝" panose="02020609040205080304" pitchFamily="17" charset="-128"/>
                          <a:cs typeface="+mn-cs"/>
                        </a:rPr>
                        <a:t>障がい</a:t>
                      </a:r>
                      <a:r>
                        <a:rPr kumimoji="1" lang="ja-JP" altLang="en-US" sz="1000" kern="1200" dirty="0" smtClean="0">
                          <a:solidFill>
                            <a:schemeClr val="tx1">
                              <a:lumMod val="85000"/>
                              <a:lumOff val="15000"/>
                            </a:schemeClr>
                          </a:solidFill>
                          <a:latin typeface="ＭＳ 明朝" panose="02020609040205080304" pitchFamily="17" charset="-128"/>
                          <a:ea typeface="ＭＳ 明朝" panose="02020609040205080304" pitchFamily="17" charset="-128"/>
                          <a:cs typeface="+mn-cs"/>
                        </a:rPr>
                        <a:t>者手帳等をお持ちの方：無料</a:t>
                      </a:r>
                      <a:endParaRPr kumimoji="1" lang="ja-JP" altLang="en-US" sz="1000" kern="1200" dirty="0">
                        <a:solidFill>
                          <a:schemeClr val="tx1">
                            <a:lumMod val="85000"/>
                            <a:lumOff val="15000"/>
                          </a:schemeClr>
                        </a:solidFill>
                        <a:latin typeface="ＭＳ 明朝" panose="02020609040205080304" pitchFamily="17" charset="-128"/>
                        <a:ea typeface="ＭＳ 明朝" panose="02020609040205080304" pitchFamily="17" charset="-128"/>
                        <a:cs typeface="+mn-cs"/>
                      </a:endParaRPr>
                    </a:p>
                  </a:txBody>
                  <a:tcPr marL="36000" marR="36000" marT="36000" marB="36000"/>
                </a:tc>
                <a:tc vMerge="1">
                  <a:txBody>
                    <a:bodyPr/>
                    <a:lstStyle/>
                    <a:p>
                      <a:endParaRPr kumimoji="1" lang="ja-JP" altLang="en-US" sz="1100" kern="1200" dirty="0">
                        <a:solidFill>
                          <a:schemeClr val="dk1"/>
                        </a:solidFill>
                        <a:latin typeface="ＭＳ ゴシック" panose="020B0609070205080204" pitchFamily="49" charset="-128"/>
                        <a:ea typeface="ＭＳ ゴシック" panose="020B0609070205080204" pitchFamily="49" charset="-128"/>
                        <a:cs typeface="+mn-cs"/>
                      </a:endParaRPr>
                    </a:p>
                  </a:txBody>
                  <a:tcPr marL="36000" marR="36000" marT="36000" marB="36000"/>
                </a:tc>
                <a:extLst>
                  <a:ext uri="{0D108BD9-81ED-4DB2-BD59-A6C34878D82A}">
                    <a16:rowId xmlns:a16="http://schemas.microsoft.com/office/drawing/2014/main" val="122953936"/>
                  </a:ext>
                </a:extLst>
              </a:tr>
              <a:tr h="965770">
                <a:tc vMerge="1">
                  <a:txBody>
                    <a:bodyPr/>
                    <a:lstStyle/>
                    <a:p>
                      <a:pPr marL="180975"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smtClean="0"/>
                    </a:p>
                  </a:txBody>
                  <a:tcPr marL="36000" marR="36000" marT="36000" marB="36000"/>
                </a:tc>
                <a:tc>
                  <a:txBody>
                    <a:bodyPr/>
                    <a:lstStyle/>
                    <a:p>
                      <a:pPr marL="92075"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dk1"/>
                          </a:solidFill>
                          <a:latin typeface="ＭＳ ゴシック" panose="020B0609070205080204" pitchFamily="49" charset="-128"/>
                          <a:ea typeface="ＭＳ ゴシック" panose="020B0609070205080204" pitchFamily="49" charset="-128"/>
                          <a:cs typeface="+mn-cs"/>
                        </a:rPr>
                        <a:t>天王寺動物園   （天王寺公園内</a:t>
                      </a:r>
                      <a:r>
                        <a:rPr kumimoji="1" lang="en-US" altLang="ja-JP" sz="1100" kern="1200" dirty="0" smtClean="0">
                          <a:solidFill>
                            <a:schemeClr val="dk1"/>
                          </a:solidFill>
                          <a:latin typeface="ＭＳ ゴシック" panose="020B0609070205080204" pitchFamily="49" charset="-128"/>
                          <a:ea typeface="ＭＳ ゴシック" panose="020B0609070205080204" pitchFamily="49" charset="-128"/>
                          <a:cs typeface="+mn-cs"/>
                        </a:rPr>
                        <a:t>〔</a:t>
                      </a:r>
                      <a:r>
                        <a:rPr kumimoji="1" lang="ja-JP" altLang="en-US" sz="1100" kern="1200" dirty="0" smtClean="0">
                          <a:solidFill>
                            <a:schemeClr val="dk1"/>
                          </a:solidFill>
                          <a:latin typeface="ＭＳ ゴシック" panose="020B0609070205080204" pitchFamily="49" charset="-128"/>
                          <a:ea typeface="ＭＳ ゴシック" panose="020B0609070205080204" pitchFamily="49" charset="-128"/>
                          <a:cs typeface="+mn-cs"/>
                        </a:rPr>
                        <a:t>天王寺区</a:t>
                      </a:r>
                      <a:r>
                        <a:rPr kumimoji="1" lang="en-US" altLang="ja-JP" sz="1100" kern="1200" dirty="0" smtClean="0">
                          <a:solidFill>
                            <a:schemeClr val="dk1"/>
                          </a:solidFill>
                          <a:latin typeface="ＭＳ ゴシック" panose="020B0609070205080204" pitchFamily="49" charset="-128"/>
                          <a:ea typeface="ＭＳ ゴシック" panose="020B0609070205080204" pitchFamily="49" charset="-128"/>
                          <a:cs typeface="+mn-cs"/>
                        </a:rPr>
                        <a:t>〕</a:t>
                      </a:r>
                      <a:r>
                        <a:rPr kumimoji="1" lang="ja-JP" altLang="en-US" sz="1100" kern="1200" dirty="0" smtClean="0">
                          <a:solidFill>
                            <a:schemeClr val="dk1"/>
                          </a:solidFill>
                          <a:latin typeface="ＭＳ ゴシック" panose="020B0609070205080204" pitchFamily="49" charset="-128"/>
                          <a:ea typeface="ＭＳ ゴシック" panose="020B0609070205080204" pitchFamily="49" charset="-128"/>
                          <a:cs typeface="+mn-cs"/>
                        </a:rPr>
                        <a:t>）</a:t>
                      </a:r>
                      <a:endParaRPr kumimoji="1" lang="ja-JP" altLang="en-US" sz="1100" dirty="0" smtClean="0">
                        <a:latin typeface="ＭＳ ゴシック" panose="020B0609070205080204" pitchFamily="49" charset="-128"/>
                        <a:ea typeface="ＭＳ ゴシック" panose="020B0609070205080204" pitchFamily="49" charset="-128"/>
                      </a:endParaRPr>
                    </a:p>
                    <a:p>
                      <a:pPr marL="92075"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dk1"/>
                          </a:solidFill>
                          <a:latin typeface="ＭＳ ゴシック" panose="020B0609070205080204" pitchFamily="49" charset="-128"/>
                          <a:ea typeface="ＭＳ ゴシック" panose="020B0609070205080204" pitchFamily="49" charset="-128"/>
                          <a:cs typeface="+mn-cs"/>
                        </a:rPr>
                        <a:t>慶沢園  　　　 （天王寺公園内</a:t>
                      </a:r>
                      <a:r>
                        <a:rPr kumimoji="1" lang="en-US" altLang="ja-JP" sz="1100" kern="1200" dirty="0" smtClean="0">
                          <a:solidFill>
                            <a:schemeClr val="dk1"/>
                          </a:solidFill>
                          <a:latin typeface="ＭＳ ゴシック" panose="020B0609070205080204" pitchFamily="49" charset="-128"/>
                          <a:ea typeface="ＭＳ ゴシック" panose="020B0609070205080204" pitchFamily="49" charset="-128"/>
                          <a:cs typeface="+mn-cs"/>
                        </a:rPr>
                        <a:t>〔</a:t>
                      </a:r>
                      <a:r>
                        <a:rPr kumimoji="1" lang="ja-JP" altLang="en-US" sz="1100" kern="1200" dirty="0" smtClean="0">
                          <a:solidFill>
                            <a:schemeClr val="dk1"/>
                          </a:solidFill>
                          <a:latin typeface="ＭＳ ゴシック" panose="020B0609070205080204" pitchFamily="49" charset="-128"/>
                          <a:ea typeface="ＭＳ ゴシック" panose="020B0609070205080204" pitchFamily="49" charset="-128"/>
                          <a:cs typeface="+mn-cs"/>
                        </a:rPr>
                        <a:t>天王寺区</a:t>
                      </a:r>
                      <a:r>
                        <a:rPr kumimoji="1" lang="en-US" altLang="ja-JP" sz="1100" kern="1200" dirty="0" smtClean="0">
                          <a:solidFill>
                            <a:schemeClr val="dk1"/>
                          </a:solidFill>
                          <a:latin typeface="ＭＳ ゴシック" panose="020B0609070205080204" pitchFamily="49" charset="-128"/>
                          <a:ea typeface="ＭＳ ゴシック" panose="020B0609070205080204" pitchFamily="49" charset="-128"/>
                          <a:cs typeface="+mn-cs"/>
                        </a:rPr>
                        <a:t>〕</a:t>
                      </a:r>
                      <a:r>
                        <a:rPr kumimoji="1" lang="ja-JP" altLang="en-US" sz="1100" kern="1200" dirty="0" smtClean="0">
                          <a:solidFill>
                            <a:schemeClr val="dk1"/>
                          </a:solidFill>
                          <a:latin typeface="ＭＳ ゴシック" panose="020B0609070205080204" pitchFamily="49" charset="-128"/>
                          <a:ea typeface="ＭＳ ゴシック" panose="020B0609070205080204" pitchFamily="49" charset="-128"/>
                          <a:cs typeface="+mn-cs"/>
                        </a:rPr>
                        <a:t>）</a:t>
                      </a:r>
                      <a:endParaRPr kumimoji="1" lang="en-US" altLang="ja-JP" sz="1100" kern="1200" dirty="0" smtClean="0">
                        <a:solidFill>
                          <a:schemeClr val="dk1"/>
                        </a:solidFill>
                        <a:latin typeface="ＭＳ ゴシック" panose="020B0609070205080204" pitchFamily="49" charset="-128"/>
                        <a:ea typeface="ＭＳ ゴシック" panose="020B0609070205080204" pitchFamily="49" charset="-128"/>
                        <a:cs typeface="+mn-cs"/>
                      </a:endParaRPr>
                    </a:p>
                    <a:p>
                      <a:pPr marL="92075" marR="0" lvl="0" indent="0" algn="r" defTabSz="685800" rtl="0" eaLnBrk="1" fontAlgn="auto" latinLnBrk="0" hangingPunct="1">
                        <a:lnSpc>
                          <a:spcPct val="100000"/>
                        </a:lnSpc>
                        <a:spcBef>
                          <a:spcPts val="0"/>
                        </a:spcBef>
                        <a:spcAft>
                          <a:spcPts val="0"/>
                        </a:spcAft>
                        <a:buClrTx/>
                        <a:buSzTx/>
                        <a:buFontTx/>
                        <a:buNone/>
                        <a:tabLst/>
                        <a:defRPr/>
                      </a:pPr>
                      <a:r>
                        <a:rPr kumimoji="1" lang="ja-JP" altLang="en-US" sz="1100" b="0" i="0" dirty="0" smtClean="0">
                          <a:latin typeface="ＭＳ ゴシック" panose="020B0609070205080204" pitchFamily="49" charset="-128"/>
                          <a:ea typeface="ＭＳ ゴシック" panose="020B0609070205080204" pitchFamily="49" charset="-128"/>
                        </a:rPr>
                        <a:t>（５</a:t>
                      </a:r>
                      <a:r>
                        <a:rPr kumimoji="1" lang="zh-TW" altLang="en-US" sz="1100" b="0" i="0" dirty="0" smtClean="0">
                          <a:latin typeface="ＭＳ ゴシック" panose="020B0609070205080204" pitchFamily="49" charset="-128"/>
                          <a:ea typeface="ＭＳ ゴシック" panose="020B0609070205080204" pitchFamily="49" charset="-128"/>
                        </a:rPr>
                        <a:t>施設</a:t>
                      </a:r>
                      <a:r>
                        <a:rPr kumimoji="1" lang="ja-JP" altLang="en-US" sz="1100" b="0" i="0" dirty="0" smtClean="0">
                          <a:latin typeface="ＭＳ ゴシック" panose="020B0609070205080204" pitchFamily="49" charset="-128"/>
                          <a:ea typeface="ＭＳ ゴシック" panose="020B0609070205080204" pitchFamily="49" charset="-128"/>
                        </a:rPr>
                        <a:t>）</a:t>
                      </a:r>
                      <a:endParaRPr kumimoji="1" lang="en-US" altLang="zh-TW" sz="1100" b="0" i="0" dirty="0" smtClean="0">
                        <a:latin typeface="ＭＳ ゴシック" panose="020B0609070205080204" pitchFamily="49" charset="-128"/>
                        <a:ea typeface="ＭＳ ゴシック" panose="020B0609070205080204" pitchFamily="49" charset="-128"/>
                      </a:endParaRPr>
                    </a:p>
                  </a:txBody>
                  <a:tcPr marL="36000" marR="36000" marT="36000" marB="36000"/>
                </a:tc>
                <a:tc>
                  <a:txBody>
                    <a:bodyPr/>
                    <a:lstStyle/>
                    <a:p>
                      <a:pPr>
                        <a:lnSpc>
                          <a:spcPct val="100000"/>
                        </a:lnSpc>
                      </a:pPr>
                      <a:r>
                        <a:rPr kumimoji="1" lang="ja-JP" altLang="en-US" sz="1100" kern="1200" dirty="0" smtClean="0">
                          <a:solidFill>
                            <a:schemeClr val="dk1"/>
                          </a:solidFill>
                          <a:latin typeface="ＭＳ ゴシック" panose="020B0609070205080204" pitchFamily="49" charset="-128"/>
                          <a:ea typeface="ＭＳ ゴシック" panose="020B0609070205080204" pitchFamily="49" charset="-128"/>
                          <a:cs typeface="+mn-cs"/>
                        </a:rPr>
                        <a:t>入園料</a:t>
                      </a:r>
                      <a:endParaRPr kumimoji="1" lang="en-US" altLang="ja-JP" sz="1100" kern="1200" dirty="0" smtClean="0">
                        <a:solidFill>
                          <a:schemeClr val="dk1"/>
                        </a:solidFill>
                        <a:latin typeface="ＭＳ ゴシック" panose="020B0609070205080204" pitchFamily="49" charset="-128"/>
                        <a:ea typeface="ＭＳ ゴシック" panose="020B0609070205080204" pitchFamily="49" charset="-128"/>
                        <a:cs typeface="+mn-cs"/>
                      </a:endParaRPr>
                    </a:p>
                    <a:p>
                      <a:pPr>
                        <a:lnSpc>
                          <a:spcPct val="100000"/>
                        </a:lnSpc>
                      </a:pPr>
                      <a:r>
                        <a:rPr kumimoji="1" lang="ja-JP" altLang="en-US" sz="1100" b="1" u="sng" kern="1200" dirty="0" smtClean="0">
                          <a:solidFill>
                            <a:schemeClr val="dk1"/>
                          </a:solidFill>
                          <a:latin typeface="ＭＳ ゴシック" panose="020B0609070205080204" pitchFamily="49" charset="-128"/>
                          <a:ea typeface="ＭＳ ゴシック" panose="020B0609070205080204" pitchFamily="49" charset="-128"/>
                          <a:cs typeface="+mn-cs"/>
                        </a:rPr>
                        <a:t>◎市内在住の</a:t>
                      </a:r>
                      <a:r>
                        <a:rPr kumimoji="1" lang="en-US" altLang="ja-JP" sz="1100" b="1" u="sng" kern="1200" dirty="0" smtClean="0">
                          <a:solidFill>
                            <a:schemeClr val="dk1"/>
                          </a:solidFill>
                          <a:latin typeface="ＭＳ ゴシック" panose="020B0609070205080204" pitchFamily="49" charset="-128"/>
                          <a:ea typeface="ＭＳ ゴシック" panose="020B0609070205080204" pitchFamily="49" charset="-128"/>
                          <a:cs typeface="+mn-cs"/>
                        </a:rPr>
                        <a:t>65</a:t>
                      </a:r>
                      <a:r>
                        <a:rPr kumimoji="1" lang="ja-JP" altLang="en-US" sz="1100" b="1" u="sng" kern="1200" dirty="0" smtClean="0">
                          <a:solidFill>
                            <a:schemeClr val="dk1"/>
                          </a:solidFill>
                          <a:latin typeface="ＭＳ ゴシック" panose="020B0609070205080204" pitchFamily="49" charset="-128"/>
                          <a:ea typeface="ＭＳ ゴシック" panose="020B0609070205080204" pitchFamily="49" charset="-128"/>
                          <a:cs typeface="+mn-cs"/>
                        </a:rPr>
                        <a:t>歳以上の方：無料</a:t>
                      </a:r>
                      <a:endParaRPr kumimoji="1" lang="en-US" altLang="ja-JP" sz="1100" b="1" u="sng" kern="1200" dirty="0" smtClean="0">
                        <a:solidFill>
                          <a:schemeClr val="dk1"/>
                        </a:solidFill>
                        <a:latin typeface="ＭＳ ゴシック" panose="020B0609070205080204" pitchFamily="49" charset="-128"/>
                        <a:ea typeface="ＭＳ ゴシック" panose="020B0609070205080204" pitchFamily="49" charset="-128"/>
                        <a:cs typeface="+mn-cs"/>
                      </a:endParaRPr>
                    </a:p>
                    <a:p>
                      <a:pPr>
                        <a:lnSpc>
                          <a:spcPct val="100000"/>
                        </a:lnSpc>
                      </a:pPr>
                      <a:r>
                        <a:rPr kumimoji="1" lang="ja-JP" altLang="en-US" sz="1100" b="1" u="sng" kern="1200" dirty="0" smtClean="0">
                          <a:solidFill>
                            <a:schemeClr val="dk1"/>
                          </a:solidFill>
                          <a:latin typeface="ＭＳ ゴシック" panose="020B0609070205080204" pitchFamily="49" charset="-128"/>
                          <a:ea typeface="ＭＳ ゴシック" panose="020B0609070205080204" pitchFamily="49" charset="-128"/>
                          <a:cs typeface="+mn-cs"/>
                        </a:rPr>
                        <a:t>◎市内在住在学の小中学生：無料</a:t>
                      </a:r>
                      <a:endParaRPr kumimoji="1" lang="en-US" altLang="ja-JP" sz="1100" b="1" u="sng" kern="1200" dirty="0" smtClean="0">
                        <a:solidFill>
                          <a:schemeClr val="dk1"/>
                        </a:solidFill>
                        <a:latin typeface="ＭＳ ゴシック" panose="020B0609070205080204" pitchFamily="49" charset="-128"/>
                        <a:ea typeface="ＭＳ ゴシック" panose="020B0609070205080204" pitchFamily="49" charset="-128"/>
                        <a:cs typeface="+mn-cs"/>
                      </a:endParaRPr>
                    </a:p>
                    <a:p>
                      <a:pPr>
                        <a:lnSpc>
                          <a:spcPct val="100000"/>
                        </a:lnSpc>
                      </a:pPr>
                      <a:endParaRPr kumimoji="1" lang="en-US" altLang="ja-JP" sz="1100" kern="1200" dirty="0" smtClean="0">
                        <a:solidFill>
                          <a:schemeClr val="dk1"/>
                        </a:solidFill>
                        <a:latin typeface="ＭＳ ゴシック" panose="020B0609070205080204" pitchFamily="49" charset="-128"/>
                        <a:ea typeface="ＭＳ ゴシック" panose="020B0609070205080204" pitchFamily="49" charset="-128"/>
                        <a:cs typeface="+mn-cs"/>
                      </a:endParaRPr>
                    </a:p>
                    <a:p>
                      <a:pPr marL="90488" marR="0" lvl="0" indent="-90488" algn="l" defTabSz="6858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lumMod val="85000"/>
                              <a:lumOff val="15000"/>
                            </a:schemeClr>
                          </a:solidFill>
                          <a:latin typeface="ＭＳ 明朝" panose="02020609040205080304" pitchFamily="17" charset="-128"/>
                          <a:ea typeface="ＭＳ 明朝" panose="02020609040205080304" pitchFamily="17" charset="-128"/>
                          <a:cs typeface="+mn-cs"/>
                        </a:rPr>
                        <a:t>〇（住所要件なし）</a:t>
                      </a:r>
                    </a:p>
                    <a:p>
                      <a:pPr marL="90488" marR="0" lvl="0" indent="-90488" algn="l" defTabSz="6858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tx1">
                              <a:lumMod val="85000"/>
                              <a:lumOff val="15000"/>
                            </a:schemeClr>
                          </a:solidFill>
                          <a:latin typeface="ＭＳ 明朝" panose="02020609040205080304" pitchFamily="17" charset="-128"/>
                          <a:ea typeface="ＭＳ 明朝" panose="02020609040205080304" pitchFamily="17" charset="-128"/>
                          <a:cs typeface="+mn-cs"/>
                        </a:rPr>
                        <a:t>　　</a:t>
                      </a:r>
                      <a:r>
                        <a:rPr kumimoji="1" lang="ja-JP" altLang="en-US" sz="1000" kern="1200" dirty="0" err="1" smtClean="0">
                          <a:solidFill>
                            <a:schemeClr val="tx1">
                              <a:lumMod val="85000"/>
                              <a:lumOff val="15000"/>
                            </a:schemeClr>
                          </a:solidFill>
                          <a:latin typeface="ＭＳ 明朝" panose="02020609040205080304" pitchFamily="17" charset="-128"/>
                          <a:ea typeface="ＭＳ 明朝" panose="02020609040205080304" pitchFamily="17" charset="-128"/>
                          <a:cs typeface="+mn-cs"/>
                        </a:rPr>
                        <a:t>障がい</a:t>
                      </a:r>
                      <a:r>
                        <a:rPr kumimoji="1" lang="ja-JP" altLang="en-US" sz="1000" kern="1200" dirty="0" smtClean="0">
                          <a:solidFill>
                            <a:schemeClr val="tx1">
                              <a:lumMod val="85000"/>
                              <a:lumOff val="15000"/>
                            </a:schemeClr>
                          </a:solidFill>
                          <a:latin typeface="ＭＳ 明朝" panose="02020609040205080304" pitchFamily="17" charset="-128"/>
                          <a:ea typeface="ＭＳ 明朝" panose="02020609040205080304" pitchFamily="17" charset="-128"/>
                          <a:cs typeface="+mn-cs"/>
                        </a:rPr>
                        <a:t>者手帳等をお持ちの方：無料</a:t>
                      </a:r>
                    </a:p>
                  </a:txBody>
                  <a:tcPr marL="36000" marR="36000" marT="36000" marB="36000"/>
                </a:tc>
                <a:tc vMerge="1">
                  <a:txBody>
                    <a:bodyPr/>
                    <a:lstStyle/>
                    <a:p>
                      <a:endParaRPr kumimoji="1" lang="ja-JP" altLang="en-US"/>
                    </a:p>
                  </a:txBody>
                  <a:tcPr/>
                </a:tc>
                <a:extLst>
                  <a:ext uri="{0D108BD9-81ED-4DB2-BD59-A6C34878D82A}">
                    <a16:rowId xmlns:a16="http://schemas.microsoft.com/office/drawing/2014/main" val="2022514186"/>
                  </a:ext>
                </a:extLst>
              </a:tr>
            </a:tbl>
          </a:graphicData>
        </a:graphic>
      </p:graphicFrame>
      <p:sp>
        <p:nvSpPr>
          <p:cNvPr id="16" name="タイトル 1"/>
          <p:cNvSpPr txBox="1">
            <a:spLocks/>
          </p:cNvSpPr>
          <p:nvPr/>
        </p:nvSpPr>
        <p:spPr>
          <a:xfrm>
            <a:off x="101980" y="2607009"/>
            <a:ext cx="8903970" cy="377208"/>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vert="horz" lIns="68580" tIns="34290" rIns="68580" bIns="3429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b="1" dirty="0">
                <a:solidFill>
                  <a:srgbClr val="000000"/>
                </a:solidFill>
                <a:latin typeface="ＭＳ Ｐゴシック" charset="-128"/>
                <a:ea typeface="Meiryo UI"/>
                <a:cs typeface="Meiryo UI"/>
              </a:rPr>
              <a:t>２ 市民優遇措置の状況</a:t>
            </a:r>
            <a:r>
              <a:rPr lang="ja-JP" altLang="en-US" sz="1000" dirty="0" smtClean="0">
                <a:latin typeface="ＭＳ ゴシック" panose="020B0609070205080204" pitchFamily="49" charset="-128"/>
                <a:ea typeface="ＭＳ ゴシック" panose="020B0609070205080204" pitchFamily="49" charset="-128"/>
              </a:rPr>
              <a:t>（市民優遇措置を設けている施設のうち大阪府に移管するものを掲載）</a:t>
            </a:r>
            <a:endParaRPr lang="ja-JP" altLang="en-US" sz="1000" dirty="0">
              <a:latin typeface="ＭＳ ゴシック" panose="020B0609070205080204" pitchFamily="49" charset="-128"/>
              <a:ea typeface="ＭＳ ゴシック" panose="020B0609070205080204" pitchFamily="49" charset="-128"/>
            </a:endParaRPr>
          </a:p>
        </p:txBody>
      </p:sp>
      <p:sp>
        <p:nvSpPr>
          <p:cNvPr id="8" name="テキスト ボックス 7"/>
          <p:cNvSpPr txBox="1"/>
          <p:nvPr/>
        </p:nvSpPr>
        <p:spPr>
          <a:xfrm>
            <a:off x="5151421" y="6547504"/>
            <a:ext cx="3854529" cy="230832"/>
          </a:xfrm>
          <a:prstGeom prst="rect">
            <a:avLst/>
          </a:prstGeom>
          <a:solidFill>
            <a:schemeClr val="bg1"/>
          </a:solidFill>
          <a:ln w="6350">
            <a:solidFill>
              <a:schemeClr val="tx1"/>
            </a:solidFill>
          </a:ln>
        </p:spPr>
        <p:txBody>
          <a:bodyPr wrap="square" rtlCol="0">
            <a:spAutoFit/>
          </a:bodyPr>
          <a:lstStyle/>
          <a:p>
            <a:pPr marL="90488"/>
            <a:r>
              <a:rPr lang="ja-JP" altLang="en-US" sz="900" dirty="0" smtClean="0">
                <a:latin typeface="ＭＳ ゴシック" panose="020B0609070205080204" pitchFamily="49" charset="-128"/>
                <a:ea typeface="ＭＳ ゴシック" panose="020B0609070205080204" pitchFamily="49" charset="-128"/>
              </a:rPr>
              <a:t>本表では副首都推進局において一部数値を推計したものを含んでいる。</a:t>
            </a:r>
            <a:endParaRPr lang="ja-JP" altLang="en-US" sz="900" dirty="0">
              <a:latin typeface="ＭＳ ゴシック" panose="020B0609070205080204" pitchFamily="49" charset="-128"/>
              <a:ea typeface="ＭＳ ゴシック" panose="020B0609070205080204" pitchFamily="49" charset="-128"/>
            </a:endParaRPr>
          </a:p>
        </p:txBody>
      </p:sp>
      <p:sp>
        <p:nvSpPr>
          <p:cNvPr id="10" name="角丸四角形 9"/>
          <p:cNvSpPr/>
          <p:nvPr/>
        </p:nvSpPr>
        <p:spPr>
          <a:xfrm>
            <a:off x="240268" y="1876227"/>
            <a:ext cx="1076067" cy="229136"/>
          </a:xfrm>
          <a:prstGeom prst="roundRect">
            <a:avLst>
              <a:gd name="adj" fmla="val 7178"/>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71463" indent="-271463" algn="ctr"/>
            <a:r>
              <a:rPr lang="ja-JP" altLang="en-US" sz="1200" b="1" dirty="0" smtClean="0">
                <a:solidFill>
                  <a:schemeClr val="tx1"/>
                </a:solidFill>
                <a:latin typeface="ＭＳ ゴシック" panose="020B0609070205080204" pitchFamily="49" charset="-128"/>
                <a:ea typeface="ＭＳ ゴシック" panose="020B0609070205080204" pitchFamily="49" charset="-128"/>
              </a:rPr>
              <a:t>基本的方向</a:t>
            </a:r>
            <a:endParaRPr lang="ja-JP" altLang="en-US" sz="1200" dirty="0">
              <a:solidFill>
                <a:schemeClr val="tx1"/>
              </a:solidFill>
              <a:latin typeface="ＭＳ ゴシック" panose="020B0609070205080204" pitchFamily="49" charset="-128"/>
              <a:ea typeface="ＭＳ ゴシック" panose="020B0609070205080204" pitchFamily="49" charset="-128"/>
            </a:endParaRPr>
          </a:p>
        </p:txBody>
      </p:sp>
      <p:sp>
        <p:nvSpPr>
          <p:cNvPr id="11" name="角丸四角形 10"/>
          <p:cNvSpPr/>
          <p:nvPr/>
        </p:nvSpPr>
        <p:spPr>
          <a:xfrm>
            <a:off x="353427" y="730756"/>
            <a:ext cx="8592236" cy="328438"/>
          </a:xfrm>
          <a:prstGeom prst="roundRect">
            <a:avLst>
              <a:gd name="adj" fmla="val 7178"/>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71463" indent="-271463"/>
            <a:r>
              <a:rPr lang="ja-JP" altLang="en-US" sz="1200" dirty="0" smtClean="0">
                <a:solidFill>
                  <a:schemeClr val="tx1"/>
                </a:solidFill>
                <a:latin typeface="ＭＳ ゴシック" panose="020B0609070205080204" pitchFamily="49" charset="-128"/>
                <a:ea typeface="ＭＳ ゴシック" panose="020B0609070205080204" pitchFamily="49" charset="-128"/>
              </a:rPr>
              <a:t>大阪府に移管する施設には、市民に対する利用料金の減免等の優遇措置を行っているものがある。</a:t>
            </a:r>
            <a:endParaRPr lang="ja-JP" altLang="en-US" sz="1200" dirty="0">
              <a:solidFill>
                <a:schemeClr val="tx1"/>
              </a:solidFill>
              <a:latin typeface="ＭＳ ゴシック" panose="020B0609070205080204" pitchFamily="49" charset="-128"/>
              <a:ea typeface="ＭＳ ゴシック" panose="020B0609070205080204" pitchFamily="49" charset="-128"/>
            </a:endParaRPr>
          </a:p>
        </p:txBody>
      </p:sp>
      <p:sp>
        <p:nvSpPr>
          <p:cNvPr id="12" name="角丸四角形 11"/>
          <p:cNvSpPr/>
          <p:nvPr/>
        </p:nvSpPr>
        <p:spPr>
          <a:xfrm>
            <a:off x="240266" y="561272"/>
            <a:ext cx="1076067" cy="229136"/>
          </a:xfrm>
          <a:prstGeom prst="roundRect">
            <a:avLst>
              <a:gd name="adj" fmla="val 7178"/>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71463" indent="-271463" algn="ctr"/>
            <a:r>
              <a:rPr lang="ja-JP" altLang="en-US" sz="1200" b="1" dirty="0" smtClean="0">
                <a:solidFill>
                  <a:schemeClr val="tx1"/>
                </a:solidFill>
                <a:latin typeface="ＭＳ ゴシック" panose="020B0609070205080204" pitchFamily="49" charset="-128"/>
                <a:ea typeface="ＭＳ ゴシック" panose="020B0609070205080204" pitchFamily="49" charset="-128"/>
              </a:rPr>
              <a:t>現　　行</a:t>
            </a:r>
            <a:endParaRPr lang="ja-JP" altLang="en-US" sz="1200" dirty="0">
              <a:solidFill>
                <a:schemeClr val="tx1"/>
              </a:solidFill>
              <a:latin typeface="ＭＳ ゴシック" panose="020B0609070205080204" pitchFamily="49" charset="-128"/>
              <a:ea typeface="ＭＳ ゴシック" panose="020B0609070205080204" pitchFamily="49" charset="-128"/>
            </a:endParaRPr>
          </a:p>
        </p:txBody>
      </p:sp>
      <p:sp>
        <p:nvSpPr>
          <p:cNvPr id="2" name="下矢印 1"/>
          <p:cNvSpPr/>
          <p:nvPr/>
        </p:nvSpPr>
        <p:spPr>
          <a:xfrm>
            <a:off x="462711" y="1110994"/>
            <a:ext cx="631179" cy="750849"/>
          </a:xfrm>
          <a:prstGeom prst="downArrow">
            <a:avLst>
              <a:gd name="adj1" fmla="val 65384"/>
              <a:gd name="adj2" fmla="val 5000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4811" y="342"/>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2000" b="1" dirty="0">
                <a:solidFill>
                  <a:srgbClr val="000000"/>
                </a:solidFill>
                <a:latin typeface="ＭＳ Ｐゴシック" charset="-128"/>
                <a:ea typeface="Meiryo UI"/>
                <a:cs typeface="Meiryo UI"/>
              </a:rPr>
              <a:t>１ 特別区設置後における考え方</a:t>
            </a:r>
          </a:p>
        </p:txBody>
      </p:sp>
      <p:sp>
        <p:nvSpPr>
          <p:cNvPr id="3" name="正方形/長方形 2"/>
          <p:cNvSpPr/>
          <p:nvPr/>
        </p:nvSpPr>
        <p:spPr>
          <a:xfrm>
            <a:off x="8803220" y="-9542"/>
            <a:ext cx="405460" cy="2654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１</a:t>
            </a:r>
            <a:endParaRPr kumimoji="1" lang="ja-JP" altLang="en-US" b="1" dirty="0">
              <a:solidFill>
                <a:schemeClr val="tx1"/>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725650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2799151172"/>
              </p:ext>
            </p:extLst>
          </p:nvPr>
        </p:nvGraphicFramePr>
        <p:xfrm>
          <a:off x="85991" y="529241"/>
          <a:ext cx="8903973" cy="2780157"/>
        </p:xfrm>
        <a:graphic>
          <a:graphicData uri="http://schemas.openxmlformats.org/drawingml/2006/table">
            <a:tbl>
              <a:tblPr>
                <a:tableStyleId>{5C22544A-7EE6-4342-B048-85BDC9FD1C3A}</a:tableStyleId>
              </a:tblPr>
              <a:tblGrid>
                <a:gridCol w="212030">
                  <a:extLst>
                    <a:ext uri="{9D8B030D-6E8A-4147-A177-3AD203B41FA5}">
                      <a16:colId xmlns:a16="http://schemas.microsoft.com/office/drawing/2014/main" val="2844891552"/>
                    </a:ext>
                  </a:extLst>
                </a:gridCol>
                <a:gridCol w="922045">
                  <a:extLst>
                    <a:ext uri="{9D8B030D-6E8A-4147-A177-3AD203B41FA5}">
                      <a16:colId xmlns:a16="http://schemas.microsoft.com/office/drawing/2014/main" val="2050443782"/>
                    </a:ext>
                  </a:extLst>
                </a:gridCol>
                <a:gridCol w="1294983">
                  <a:extLst>
                    <a:ext uri="{9D8B030D-6E8A-4147-A177-3AD203B41FA5}">
                      <a16:colId xmlns:a16="http://schemas.microsoft.com/office/drawing/2014/main" val="840193407"/>
                    </a:ext>
                  </a:extLst>
                </a:gridCol>
                <a:gridCol w="1294983">
                  <a:extLst>
                    <a:ext uri="{9D8B030D-6E8A-4147-A177-3AD203B41FA5}">
                      <a16:colId xmlns:a16="http://schemas.microsoft.com/office/drawing/2014/main" val="994953489"/>
                    </a:ext>
                  </a:extLst>
                </a:gridCol>
                <a:gridCol w="1294983">
                  <a:extLst>
                    <a:ext uri="{9D8B030D-6E8A-4147-A177-3AD203B41FA5}">
                      <a16:colId xmlns:a16="http://schemas.microsoft.com/office/drawing/2014/main" val="341946444"/>
                    </a:ext>
                  </a:extLst>
                </a:gridCol>
                <a:gridCol w="1294983">
                  <a:extLst>
                    <a:ext uri="{9D8B030D-6E8A-4147-A177-3AD203B41FA5}">
                      <a16:colId xmlns:a16="http://schemas.microsoft.com/office/drawing/2014/main" val="3609161093"/>
                    </a:ext>
                  </a:extLst>
                </a:gridCol>
                <a:gridCol w="1294983">
                  <a:extLst>
                    <a:ext uri="{9D8B030D-6E8A-4147-A177-3AD203B41FA5}">
                      <a16:colId xmlns:a16="http://schemas.microsoft.com/office/drawing/2014/main" val="3695638726"/>
                    </a:ext>
                  </a:extLst>
                </a:gridCol>
                <a:gridCol w="1294983">
                  <a:extLst>
                    <a:ext uri="{9D8B030D-6E8A-4147-A177-3AD203B41FA5}">
                      <a16:colId xmlns:a16="http://schemas.microsoft.com/office/drawing/2014/main" val="266220068"/>
                    </a:ext>
                  </a:extLst>
                </a:gridCol>
              </a:tblGrid>
              <a:tr h="239494">
                <a:tc gridSpan="2">
                  <a:txBody>
                    <a:bodyPr/>
                    <a:lstStyle/>
                    <a:p>
                      <a:pPr algn="ctr" fontAlgn="ctr"/>
                      <a:r>
                        <a:rPr lang="ja-JP" altLang="en-US" sz="1000" u="none" strike="noStrike" dirty="0">
                          <a:effectLst/>
                          <a:latin typeface="ＭＳ ゴシック" panose="020B0609070205080204" pitchFamily="49" charset="-128"/>
                          <a:ea typeface="ＭＳ ゴシック" panose="020B0609070205080204" pitchFamily="49" charset="-128"/>
                        </a:rPr>
                        <a:t>施設の名称</a:t>
                      </a:r>
                      <a:endPar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zh-TW" altLang="en-US" sz="1100" u="none" strike="noStrike" dirty="0">
                          <a:effectLst/>
                          <a:latin typeface="ＭＳ ゴシック" panose="020B0609070205080204" pitchFamily="49" charset="-128"/>
                          <a:ea typeface="ＭＳ ゴシック" panose="020B0609070205080204" pitchFamily="49" charset="-128"/>
                        </a:rPr>
                        <a:t>大阪城天守閣</a:t>
                      </a:r>
                      <a:endParaRPr lang="zh-TW"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zh-TW" altLang="en-US" sz="1100" u="none" strike="noStrike" dirty="0">
                          <a:effectLst/>
                          <a:latin typeface="ＭＳ ゴシック" panose="020B0609070205080204" pitchFamily="49" charset="-128"/>
                          <a:ea typeface="ＭＳ ゴシック" panose="020B0609070205080204" pitchFamily="49" charset="-128"/>
                        </a:rPr>
                        <a:t>大阪歴史博物館</a:t>
                      </a:r>
                      <a:endParaRPr lang="zh-TW"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1100" u="none" strike="noStrike" dirty="0">
                          <a:effectLst/>
                          <a:latin typeface="ＭＳ ゴシック" panose="020B0609070205080204" pitchFamily="49" charset="-128"/>
                          <a:ea typeface="ＭＳ ゴシック" panose="020B0609070205080204" pitchFamily="49" charset="-128"/>
                        </a:rPr>
                        <a:t>市立科学館</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1100" u="none" strike="noStrike" dirty="0" smtClean="0">
                          <a:effectLst/>
                          <a:latin typeface="ＭＳ ゴシック" panose="020B0609070205080204" pitchFamily="49" charset="-128"/>
                          <a:ea typeface="ＭＳ ゴシック" panose="020B0609070205080204" pitchFamily="49" charset="-128"/>
                        </a:rPr>
                        <a:t>市立</a:t>
                      </a:r>
                      <a:r>
                        <a:rPr lang="zh-TW" altLang="en-US" sz="1100" u="none" strike="noStrike" dirty="0" smtClean="0">
                          <a:effectLst/>
                          <a:latin typeface="ＭＳ ゴシック" panose="020B0609070205080204" pitchFamily="49" charset="-128"/>
                          <a:ea typeface="ＭＳ ゴシック" panose="020B0609070205080204" pitchFamily="49" charset="-128"/>
                        </a:rPr>
                        <a:t>東洋</a:t>
                      </a:r>
                      <a:r>
                        <a:rPr lang="zh-TW" altLang="en-US" sz="1100" u="none" strike="noStrike" dirty="0">
                          <a:effectLst/>
                          <a:latin typeface="ＭＳ ゴシック" panose="020B0609070205080204" pitchFamily="49" charset="-128"/>
                          <a:ea typeface="ＭＳ ゴシック" panose="020B0609070205080204" pitchFamily="49" charset="-128"/>
                        </a:rPr>
                        <a:t>陶磁美術館</a:t>
                      </a:r>
                      <a:endParaRPr lang="zh-TW"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1100" u="none" strike="noStrike" dirty="0">
                          <a:effectLst/>
                          <a:latin typeface="ＭＳ ゴシック" panose="020B0609070205080204" pitchFamily="49" charset="-128"/>
                          <a:ea typeface="ＭＳ ゴシック" panose="020B0609070205080204" pitchFamily="49" charset="-128"/>
                        </a:rPr>
                        <a:t>市立美術館</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1100" u="none" strike="noStrike" dirty="0" smtClean="0">
                          <a:effectLst/>
                          <a:latin typeface="ＭＳ ゴシック" panose="020B0609070205080204" pitchFamily="49" charset="-128"/>
                          <a:ea typeface="ＭＳ ゴシック" panose="020B0609070205080204" pitchFamily="49" charset="-128"/>
                        </a:rPr>
                        <a:t>市立</a:t>
                      </a:r>
                      <a:r>
                        <a:rPr lang="zh-TW" altLang="en-US" sz="1100" u="none" strike="noStrike" dirty="0" smtClean="0">
                          <a:effectLst/>
                          <a:latin typeface="ＭＳ ゴシック" panose="020B0609070205080204" pitchFamily="49" charset="-128"/>
                          <a:ea typeface="ＭＳ ゴシック" panose="020B0609070205080204" pitchFamily="49" charset="-128"/>
                        </a:rPr>
                        <a:t>自然史</a:t>
                      </a:r>
                      <a:r>
                        <a:rPr lang="zh-TW" altLang="en-US" sz="1100" u="none" strike="noStrike" dirty="0">
                          <a:effectLst/>
                          <a:latin typeface="ＭＳ ゴシック" panose="020B0609070205080204" pitchFamily="49" charset="-128"/>
                          <a:ea typeface="ＭＳ ゴシック" panose="020B0609070205080204" pitchFamily="49" charset="-128"/>
                        </a:rPr>
                        <a:t>博物館</a:t>
                      </a:r>
                      <a:endParaRPr lang="zh-TW"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3347737"/>
                  </a:ext>
                </a:extLst>
              </a:tr>
              <a:tr h="275006">
                <a:tc gridSpan="2">
                  <a:txBody>
                    <a:bodyPr/>
                    <a:lstStyle/>
                    <a:p>
                      <a:pPr algn="ctr" fontAlgn="ctr"/>
                      <a:r>
                        <a:rPr lang="ja-JP" altLang="en-US" sz="1000" u="none" strike="noStrike" dirty="0">
                          <a:effectLst/>
                          <a:latin typeface="ＭＳ ゴシック" panose="020B0609070205080204" pitchFamily="49" charset="-128"/>
                          <a:ea typeface="ＭＳ ゴシック" panose="020B0609070205080204" pitchFamily="49" charset="-128"/>
                        </a:rPr>
                        <a:t>所在地</a:t>
                      </a:r>
                      <a:endPar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zh-CN" altLang="en-US" sz="900" u="none" strike="noStrike" dirty="0">
                          <a:effectLst/>
                          <a:latin typeface="ＭＳ ゴシック" panose="020B0609070205080204" pitchFamily="49" charset="-128"/>
                          <a:ea typeface="ＭＳ ゴシック" panose="020B0609070205080204" pitchFamily="49" charset="-128"/>
                        </a:rPr>
                        <a:t>中央区大阪城</a:t>
                      </a:r>
                      <a:r>
                        <a:rPr lang="en-US" altLang="zh-CN" sz="900" u="none" strike="noStrike" dirty="0">
                          <a:effectLst/>
                          <a:latin typeface="ＭＳ ゴシック" panose="020B0609070205080204" pitchFamily="49" charset="-128"/>
                          <a:ea typeface="ＭＳ ゴシック" panose="020B0609070205080204" pitchFamily="49" charset="-128"/>
                        </a:rPr>
                        <a:t>1-1</a:t>
                      </a:r>
                      <a:endParaRPr lang="en-US" altLang="zh-CN"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zh-CN" altLang="en-US" sz="900" u="none" strike="noStrike" dirty="0">
                          <a:effectLst/>
                          <a:latin typeface="ＭＳ ゴシック" panose="020B0609070205080204" pitchFamily="49" charset="-128"/>
                          <a:ea typeface="ＭＳ ゴシック" panose="020B0609070205080204" pitchFamily="49" charset="-128"/>
                        </a:rPr>
                        <a:t>中央区大手前</a:t>
                      </a:r>
                      <a:r>
                        <a:rPr lang="en-US" altLang="zh-CN" sz="900" u="none" strike="noStrike" dirty="0">
                          <a:effectLst/>
                          <a:latin typeface="ＭＳ ゴシック" panose="020B0609070205080204" pitchFamily="49" charset="-128"/>
                          <a:ea typeface="ＭＳ ゴシック" panose="020B0609070205080204" pitchFamily="49" charset="-128"/>
                        </a:rPr>
                        <a:t>4-1-32</a:t>
                      </a:r>
                      <a:endParaRPr lang="en-US" altLang="zh-CN"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fontAlgn="ctr"/>
                      <a:r>
                        <a:rPr lang="ja-JP" altLang="en-US" sz="900" u="none" strike="noStrike" dirty="0">
                          <a:effectLst/>
                          <a:latin typeface="ＭＳ ゴシック" panose="020B0609070205080204" pitchFamily="49" charset="-128"/>
                          <a:ea typeface="ＭＳ ゴシック" panose="020B0609070205080204" pitchFamily="49" charset="-128"/>
                        </a:rPr>
                        <a:t>北区中之島</a:t>
                      </a:r>
                      <a:r>
                        <a:rPr lang="en-US" altLang="ja-JP" sz="900" u="none" strike="noStrike" dirty="0">
                          <a:effectLst/>
                          <a:latin typeface="ＭＳ ゴシック" panose="020B0609070205080204" pitchFamily="49" charset="-128"/>
                          <a:ea typeface="ＭＳ ゴシック" panose="020B0609070205080204" pitchFamily="49" charset="-128"/>
                        </a:rPr>
                        <a:t>4-2-1</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ja-JP" altLang="en-US" sz="900" u="none" strike="noStrike" dirty="0">
                          <a:effectLst/>
                          <a:latin typeface="ＭＳ ゴシック" panose="020B0609070205080204" pitchFamily="49" charset="-128"/>
                          <a:ea typeface="ＭＳ ゴシック" panose="020B0609070205080204" pitchFamily="49" charset="-128"/>
                        </a:rPr>
                        <a:t>北区中之島</a:t>
                      </a:r>
                      <a:r>
                        <a:rPr lang="en-US" altLang="ja-JP" sz="900" u="none" strike="noStrike" dirty="0">
                          <a:effectLst/>
                          <a:latin typeface="ＭＳ ゴシック" panose="020B0609070205080204" pitchFamily="49" charset="-128"/>
                          <a:ea typeface="ＭＳ ゴシック" panose="020B0609070205080204" pitchFamily="49" charset="-128"/>
                        </a:rPr>
                        <a:t>1-1-26</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fontAlgn="ctr"/>
                      <a:r>
                        <a:rPr lang="zh-CN" altLang="en-US" sz="900" u="none" strike="noStrike">
                          <a:effectLst/>
                          <a:latin typeface="ＭＳ ゴシック" panose="020B0609070205080204" pitchFamily="49" charset="-128"/>
                          <a:ea typeface="ＭＳ ゴシック" panose="020B0609070205080204" pitchFamily="49" charset="-128"/>
                        </a:rPr>
                        <a:t>天王寺区茶臼山</a:t>
                      </a:r>
                      <a:r>
                        <a:rPr lang="en-US" altLang="zh-CN" sz="900" u="none" strike="noStrike">
                          <a:effectLst/>
                          <a:latin typeface="ＭＳ ゴシック" panose="020B0609070205080204" pitchFamily="49" charset="-128"/>
                          <a:ea typeface="ＭＳ ゴシック" panose="020B0609070205080204" pitchFamily="49" charset="-128"/>
                        </a:rPr>
                        <a:t>1-82</a:t>
                      </a:r>
                      <a:endParaRPr lang="en-US" altLang="zh-CN" sz="9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zh-TW" altLang="en-US" sz="900" u="none" strike="noStrike" dirty="0">
                          <a:effectLst/>
                          <a:latin typeface="ＭＳ ゴシック" panose="020B0609070205080204" pitchFamily="49" charset="-128"/>
                          <a:ea typeface="ＭＳ ゴシック" panose="020B0609070205080204" pitchFamily="49" charset="-128"/>
                        </a:rPr>
                        <a:t>東住吉区長居公園</a:t>
                      </a:r>
                      <a:r>
                        <a:rPr lang="en-US" altLang="zh-TW" sz="900" u="none" strike="noStrike" dirty="0">
                          <a:effectLst/>
                          <a:latin typeface="ＭＳ ゴシック" panose="020B0609070205080204" pitchFamily="49" charset="-128"/>
                          <a:ea typeface="ＭＳ ゴシック" panose="020B0609070205080204" pitchFamily="49" charset="-128"/>
                        </a:rPr>
                        <a:t>1-23</a:t>
                      </a:r>
                      <a:endParaRPr lang="en-US" altLang="zh-TW"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4045127157"/>
                  </a:ext>
                </a:extLst>
              </a:tr>
              <a:tr h="195912">
                <a:tc gridSpan="2">
                  <a:txBody>
                    <a:bodyPr/>
                    <a:lstStyle/>
                    <a:p>
                      <a:pPr algn="ctr" fontAlgn="ctr"/>
                      <a:r>
                        <a:rPr lang="ja-JP" altLang="en-US" sz="1000" u="none" strike="noStrike" dirty="0">
                          <a:effectLst/>
                          <a:latin typeface="ＭＳ ゴシック" panose="020B0609070205080204" pitchFamily="49" charset="-128"/>
                          <a:ea typeface="ＭＳ ゴシック" panose="020B0609070205080204" pitchFamily="49" charset="-128"/>
                        </a:rPr>
                        <a:t>設立</a:t>
                      </a:r>
                      <a:r>
                        <a:rPr lang="ja-JP" altLang="en-US" sz="1000" u="none" strike="noStrike" dirty="0" smtClean="0">
                          <a:effectLst/>
                          <a:latin typeface="ＭＳ ゴシック" panose="020B0609070205080204" pitchFamily="49" charset="-128"/>
                          <a:ea typeface="ＭＳ ゴシック" panose="020B0609070205080204" pitchFamily="49" charset="-128"/>
                        </a:rPr>
                        <a:t>年</a:t>
                      </a:r>
                      <a:endPar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u="none" strike="noStrike" dirty="0" smtClean="0">
                          <a:effectLst/>
                          <a:latin typeface="ＭＳ ゴシック" panose="020B0609070205080204" pitchFamily="49" charset="-128"/>
                          <a:ea typeface="ＭＳ ゴシック" panose="020B0609070205080204" pitchFamily="49" charset="-128"/>
                        </a:rPr>
                        <a:t>　</a:t>
                      </a:r>
                      <a:r>
                        <a:rPr lang="en-US" altLang="ja-JP" sz="900" u="none" strike="noStrike" dirty="0" smtClean="0">
                          <a:effectLst/>
                          <a:latin typeface="ＭＳ ゴシック" panose="020B0609070205080204" pitchFamily="49" charset="-128"/>
                          <a:ea typeface="ＭＳ ゴシック" panose="020B0609070205080204" pitchFamily="49" charset="-128"/>
                        </a:rPr>
                        <a:t>1931</a:t>
                      </a:r>
                      <a:r>
                        <a:rPr lang="ja-JP" altLang="en-US" sz="900" u="none" strike="noStrike" dirty="0" smtClean="0">
                          <a:effectLst/>
                          <a:latin typeface="ＭＳ ゴシック" panose="020B0609070205080204" pitchFamily="49" charset="-128"/>
                          <a:ea typeface="ＭＳ ゴシック" panose="020B0609070205080204" pitchFamily="49" charset="-128"/>
                        </a:rPr>
                        <a:t>年</a:t>
                      </a:r>
                      <a:r>
                        <a:rPr lang="ja-JP" altLang="en-US" sz="900" u="none" strike="noStrike" dirty="0">
                          <a:effectLst/>
                          <a:latin typeface="ＭＳ ゴシック" panose="020B0609070205080204" pitchFamily="49" charset="-128"/>
                          <a:ea typeface="ＭＳ ゴシック" panose="020B0609070205080204" pitchFamily="49" charset="-128"/>
                        </a:rPr>
                        <a:t>　</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en-US" altLang="ja-JP" sz="900" u="none" strike="noStrike" dirty="0" smtClean="0">
                          <a:effectLst/>
                          <a:latin typeface="ＭＳ ゴシック" panose="020B0609070205080204" pitchFamily="49" charset="-128"/>
                          <a:ea typeface="ＭＳ ゴシック" panose="020B0609070205080204" pitchFamily="49" charset="-128"/>
                        </a:rPr>
                        <a:t>2001</a:t>
                      </a:r>
                      <a:r>
                        <a:rPr lang="ja-JP" altLang="en-US" sz="900" u="none" strike="noStrike" dirty="0" smtClean="0">
                          <a:effectLst/>
                          <a:latin typeface="ＭＳ ゴシック" panose="020B0609070205080204" pitchFamily="49" charset="-128"/>
                          <a:ea typeface="ＭＳ ゴシック" panose="020B0609070205080204" pitchFamily="49" charset="-128"/>
                        </a:rPr>
                        <a:t>年</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fontAlgn="ctr"/>
                      <a:r>
                        <a:rPr lang="en-US" altLang="ja-JP" sz="900" u="none" strike="noStrike" dirty="0" smtClean="0">
                          <a:effectLst/>
                          <a:latin typeface="ＭＳ ゴシック" panose="020B0609070205080204" pitchFamily="49" charset="-128"/>
                          <a:ea typeface="ＭＳ ゴシック" panose="020B0609070205080204" pitchFamily="49" charset="-128"/>
                        </a:rPr>
                        <a:t>1989</a:t>
                      </a:r>
                      <a:r>
                        <a:rPr lang="ja-JP" altLang="en-US" sz="900" u="none" strike="noStrike" dirty="0" smtClean="0">
                          <a:effectLst/>
                          <a:latin typeface="ＭＳ ゴシック" panose="020B0609070205080204" pitchFamily="49" charset="-128"/>
                          <a:ea typeface="ＭＳ ゴシック" panose="020B0609070205080204" pitchFamily="49" charset="-128"/>
                        </a:rPr>
                        <a:t>年</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en-US" altLang="ja-JP" sz="900" u="none" strike="noStrike" dirty="0" smtClean="0">
                          <a:effectLst/>
                          <a:latin typeface="ＭＳ ゴシック" panose="020B0609070205080204" pitchFamily="49" charset="-128"/>
                          <a:ea typeface="ＭＳ ゴシック" panose="020B0609070205080204" pitchFamily="49" charset="-128"/>
                        </a:rPr>
                        <a:t>1982</a:t>
                      </a:r>
                      <a:r>
                        <a:rPr lang="ja-JP" altLang="en-US" sz="900" u="none" strike="noStrike" dirty="0" smtClean="0">
                          <a:effectLst/>
                          <a:latin typeface="ＭＳ ゴシック" panose="020B0609070205080204" pitchFamily="49" charset="-128"/>
                          <a:ea typeface="ＭＳ ゴシック" panose="020B0609070205080204" pitchFamily="49" charset="-128"/>
                        </a:rPr>
                        <a:t>年</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fontAlgn="ctr"/>
                      <a:r>
                        <a:rPr lang="en-US" altLang="ja-JP" sz="900" u="none" strike="noStrike" dirty="0" smtClean="0">
                          <a:effectLst/>
                          <a:latin typeface="ＭＳ ゴシック" panose="020B0609070205080204" pitchFamily="49" charset="-128"/>
                          <a:ea typeface="ＭＳ ゴシック" panose="020B0609070205080204" pitchFamily="49" charset="-128"/>
                        </a:rPr>
                        <a:t>1936</a:t>
                      </a:r>
                      <a:r>
                        <a:rPr lang="ja-JP" altLang="en-US" sz="900" u="none" strike="noStrike" dirty="0" smtClean="0">
                          <a:effectLst/>
                          <a:latin typeface="ＭＳ ゴシック" panose="020B0609070205080204" pitchFamily="49" charset="-128"/>
                          <a:ea typeface="ＭＳ ゴシック" panose="020B0609070205080204" pitchFamily="49" charset="-128"/>
                        </a:rPr>
                        <a:t>年</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en-US" altLang="ja-JP" sz="900" u="none" strike="noStrike" dirty="0" smtClean="0">
                          <a:effectLst/>
                          <a:latin typeface="ＭＳ ゴシック" panose="020B0609070205080204" pitchFamily="49" charset="-128"/>
                          <a:ea typeface="ＭＳ ゴシック" panose="020B0609070205080204" pitchFamily="49" charset="-128"/>
                        </a:rPr>
                        <a:t>1950</a:t>
                      </a:r>
                      <a:r>
                        <a:rPr lang="ja-JP" altLang="en-US" sz="900" u="none" strike="noStrike" dirty="0" smtClean="0">
                          <a:effectLst/>
                          <a:latin typeface="ＭＳ ゴシック" panose="020B0609070205080204" pitchFamily="49" charset="-128"/>
                          <a:ea typeface="ＭＳ ゴシック" panose="020B0609070205080204" pitchFamily="49" charset="-128"/>
                        </a:rPr>
                        <a:t>年</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663681222"/>
                  </a:ext>
                </a:extLst>
              </a:tr>
              <a:tr h="213755">
                <a:tc gridSpan="2">
                  <a:txBody>
                    <a:bodyPr/>
                    <a:lstStyle/>
                    <a:p>
                      <a:pPr algn="ctr" fontAlgn="ctr"/>
                      <a:r>
                        <a:rPr lang="ja-JP" altLang="en-US" sz="1000" u="none" strike="noStrike" dirty="0">
                          <a:effectLst/>
                          <a:latin typeface="ＭＳ ゴシック" panose="020B0609070205080204" pitchFamily="49" charset="-128"/>
                          <a:ea typeface="ＭＳ ゴシック" panose="020B0609070205080204" pitchFamily="49" charset="-128"/>
                        </a:rPr>
                        <a:t>運営形態</a:t>
                      </a:r>
                      <a:endPar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ja-JP" altLang="en-US" sz="900" u="none" strike="noStrike" dirty="0">
                          <a:effectLst/>
                          <a:latin typeface="ＭＳ ゴシック" panose="020B0609070205080204" pitchFamily="49" charset="-128"/>
                          <a:ea typeface="ＭＳ ゴシック" panose="020B0609070205080204" pitchFamily="49" charset="-128"/>
                        </a:rPr>
                        <a:t>指定</a:t>
                      </a:r>
                      <a:r>
                        <a:rPr lang="ja-JP" altLang="en-US" sz="900" u="none" strike="noStrike" dirty="0" smtClean="0">
                          <a:effectLst/>
                          <a:latin typeface="ＭＳ ゴシック" panose="020B0609070205080204" pitchFamily="49" charset="-128"/>
                          <a:ea typeface="ＭＳ ゴシック" panose="020B0609070205080204" pitchFamily="49" charset="-128"/>
                        </a:rPr>
                        <a:t>管理（ＰＭＯ）</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ja-JP" altLang="en-US" sz="900" u="none" strike="noStrike" dirty="0" smtClean="0">
                          <a:effectLst/>
                          <a:latin typeface="ＭＳ ゴシック" panose="020B0609070205080204" pitchFamily="49" charset="-128"/>
                          <a:ea typeface="ＭＳ ゴシック" panose="020B0609070205080204" pitchFamily="49" charset="-128"/>
                        </a:rPr>
                        <a:t>地方独立行政法人</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fontAlgn="ctr"/>
                      <a:r>
                        <a:rPr lang="ja-JP" altLang="en-US" sz="900" u="none" strike="noStrike" dirty="0" smtClean="0">
                          <a:effectLst/>
                          <a:latin typeface="ＭＳ ゴシック" panose="020B0609070205080204" pitchFamily="49" charset="-128"/>
                          <a:ea typeface="ＭＳ ゴシック" panose="020B0609070205080204" pitchFamily="49" charset="-128"/>
                        </a:rPr>
                        <a:t>地方独立行政法人</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ja-JP" altLang="en-US" sz="900" u="none" strike="noStrike" dirty="0" smtClean="0">
                          <a:effectLst/>
                          <a:latin typeface="ＭＳ ゴシック" panose="020B0609070205080204" pitchFamily="49" charset="-128"/>
                          <a:ea typeface="ＭＳ ゴシック" panose="020B0609070205080204" pitchFamily="49" charset="-128"/>
                        </a:rPr>
                        <a:t>地方独立行政法人</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fontAlgn="ctr"/>
                      <a:r>
                        <a:rPr lang="ja-JP" altLang="en-US" sz="900" u="none" strike="noStrike" dirty="0" smtClean="0">
                          <a:effectLst/>
                          <a:latin typeface="ＭＳ ゴシック" panose="020B0609070205080204" pitchFamily="49" charset="-128"/>
                          <a:ea typeface="ＭＳ ゴシック" panose="020B0609070205080204" pitchFamily="49" charset="-128"/>
                        </a:rPr>
                        <a:t>地方独立行政法人</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ja-JP" altLang="en-US" sz="900" u="none" strike="noStrike" dirty="0" smtClean="0">
                          <a:effectLst/>
                          <a:latin typeface="ＭＳ ゴシック" panose="020B0609070205080204" pitchFamily="49" charset="-128"/>
                          <a:ea typeface="ＭＳ ゴシック" panose="020B0609070205080204" pitchFamily="49" charset="-128"/>
                        </a:rPr>
                        <a:t>地方独立行政法人</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35488967"/>
                  </a:ext>
                </a:extLst>
              </a:tr>
              <a:tr h="213755">
                <a:tc gridSpan="2">
                  <a:txBody>
                    <a:bodyPr/>
                    <a:lstStyle/>
                    <a:p>
                      <a:pPr algn="ctr" fontAlgn="ctr"/>
                      <a:r>
                        <a:rPr lang="ja-JP" altLang="en-US" sz="1000" u="none" strike="noStrike" dirty="0">
                          <a:effectLst/>
                          <a:latin typeface="ＭＳ ゴシック" panose="020B0609070205080204" pitchFamily="49" charset="-128"/>
                          <a:ea typeface="ＭＳ ゴシック" panose="020B0609070205080204" pitchFamily="49" charset="-128"/>
                        </a:rPr>
                        <a:t>利用料金の種別</a:t>
                      </a:r>
                      <a:endPar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ja-JP" altLang="en-US" sz="900" u="none" strike="noStrike" dirty="0">
                          <a:effectLst/>
                          <a:latin typeface="ＭＳ ゴシック" panose="020B0609070205080204" pitchFamily="49" charset="-128"/>
                          <a:ea typeface="ＭＳ ゴシック" panose="020B0609070205080204" pitchFamily="49" charset="-128"/>
                        </a:rPr>
                        <a:t>観覧料</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ja-JP" altLang="en-US" sz="900" u="none" strike="noStrike" dirty="0">
                          <a:effectLst/>
                          <a:latin typeface="ＭＳ ゴシック" panose="020B0609070205080204" pitchFamily="49" charset="-128"/>
                          <a:ea typeface="ＭＳ ゴシック" panose="020B0609070205080204" pitchFamily="49" charset="-128"/>
                        </a:rPr>
                        <a:t>観覧料</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fontAlgn="ctr"/>
                      <a:r>
                        <a:rPr lang="ja-JP" altLang="en-US" sz="900" u="none" strike="noStrike" dirty="0" smtClean="0">
                          <a:effectLst/>
                          <a:latin typeface="ＭＳ ゴシック" panose="020B0609070205080204" pitchFamily="49" charset="-128"/>
                          <a:ea typeface="ＭＳ ゴシック" panose="020B0609070205080204" pitchFamily="49" charset="-128"/>
                        </a:rPr>
                        <a:t>観覧料</a:t>
                      </a:r>
                      <a:r>
                        <a:rPr lang="ja-JP" altLang="en-US" sz="800" u="none" strike="noStrike" dirty="0" smtClean="0">
                          <a:effectLst/>
                          <a:latin typeface="ＭＳ ゴシック" panose="020B0609070205080204" pitchFamily="49" charset="-128"/>
                          <a:ea typeface="ＭＳ ゴシック" panose="020B0609070205080204" pitchFamily="49" charset="-128"/>
                        </a:rPr>
                        <a:t>（プラネタリウム）</a:t>
                      </a:r>
                      <a:endParaRPr lang="ja-JP" altLang="en-US" sz="8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ja-JP" altLang="en-US" sz="900" u="none" strike="noStrike" dirty="0">
                          <a:effectLst/>
                          <a:latin typeface="ＭＳ ゴシック" panose="020B0609070205080204" pitchFamily="49" charset="-128"/>
                          <a:ea typeface="ＭＳ ゴシック" panose="020B0609070205080204" pitchFamily="49" charset="-128"/>
                        </a:rPr>
                        <a:t>観覧料</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fontAlgn="ctr"/>
                      <a:r>
                        <a:rPr lang="ja-JP" altLang="en-US" sz="900" u="none" strike="noStrike" dirty="0">
                          <a:effectLst/>
                          <a:latin typeface="ＭＳ ゴシック" panose="020B0609070205080204" pitchFamily="49" charset="-128"/>
                          <a:ea typeface="ＭＳ ゴシック" panose="020B0609070205080204" pitchFamily="49" charset="-128"/>
                        </a:rPr>
                        <a:t>観覧料</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ja-JP" altLang="en-US" sz="900" u="none" strike="noStrike" dirty="0">
                          <a:effectLst/>
                          <a:latin typeface="ＭＳ ゴシック" panose="020B0609070205080204" pitchFamily="49" charset="-128"/>
                          <a:ea typeface="ＭＳ ゴシック" panose="020B0609070205080204" pitchFamily="49" charset="-128"/>
                        </a:rPr>
                        <a:t>観覧料</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4009806929"/>
                  </a:ext>
                </a:extLst>
              </a:tr>
              <a:tr h="408385">
                <a:tc gridSpan="2">
                  <a:txBody>
                    <a:bodyPr/>
                    <a:lstStyle/>
                    <a:p>
                      <a:pPr algn="ctr" fontAlgn="ctr"/>
                      <a:r>
                        <a:rPr lang="ja-JP" altLang="en-US" sz="1000" u="none" strike="noStrike" dirty="0">
                          <a:effectLst/>
                          <a:latin typeface="ＭＳ ゴシック" panose="020B0609070205080204" pitchFamily="49" charset="-128"/>
                          <a:ea typeface="ＭＳ ゴシック" panose="020B0609070205080204" pitchFamily="49" charset="-128"/>
                        </a:rPr>
                        <a:t>料金体系</a:t>
                      </a:r>
                      <a:endPar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fontAlgn="ctr"/>
                      <a:r>
                        <a:rPr lang="ja-JP" altLang="en-US" sz="1000" u="none" strike="noStrike" dirty="0">
                          <a:effectLst/>
                          <a:latin typeface="ＭＳ ゴシック" panose="020B0609070205080204" pitchFamily="49" charset="-128"/>
                          <a:ea typeface="ＭＳ ゴシック" panose="020B0609070205080204" pitchFamily="49" charset="-128"/>
                        </a:rPr>
                        <a:t>一般：</a:t>
                      </a:r>
                      <a:r>
                        <a:rPr lang="en-US" altLang="ja-JP" sz="1000" u="none" strike="noStrike" dirty="0">
                          <a:effectLst/>
                          <a:latin typeface="ＭＳ ゴシック" panose="020B0609070205080204" pitchFamily="49" charset="-128"/>
                          <a:ea typeface="ＭＳ ゴシック" panose="020B0609070205080204" pitchFamily="49" charset="-128"/>
                        </a:rPr>
                        <a:t>600</a:t>
                      </a:r>
                      <a:r>
                        <a:rPr lang="ja-JP" altLang="en-US" sz="1000" u="none" strike="noStrike" dirty="0">
                          <a:effectLst/>
                          <a:latin typeface="ＭＳ ゴシック" panose="020B0609070205080204" pitchFamily="49" charset="-128"/>
                          <a:ea typeface="ＭＳ ゴシック" panose="020B0609070205080204" pitchFamily="49" charset="-128"/>
                        </a:rPr>
                        <a:t>円</a:t>
                      </a:r>
                      <a:endPar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52501" marR="5084" marT="5084" marB="0" anchor="ct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fontAlgn="ctr"/>
                      <a:r>
                        <a:rPr lang="ja-JP" altLang="en-US" sz="1000" u="none" strike="noStrike" dirty="0">
                          <a:effectLst/>
                          <a:latin typeface="ＭＳ ゴシック" panose="020B0609070205080204" pitchFamily="49" charset="-128"/>
                          <a:ea typeface="ＭＳ ゴシック" panose="020B0609070205080204" pitchFamily="49" charset="-128"/>
                        </a:rPr>
                        <a:t>一般：</a:t>
                      </a:r>
                      <a:r>
                        <a:rPr lang="en-US" altLang="ja-JP" sz="1000" u="none" strike="noStrike" dirty="0">
                          <a:effectLst/>
                          <a:latin typeface="ＭＳ ゴシック" panose="020B0609070205080204" pitchFamily="49" charset="-128"/>
                          <a:ea typeface="ＭＳ ゴシック" panose="020B0609070205080204" pitchFamily="49" charset="-128"/>
                        </a:rPr>
                        <a:t>600</a:t>
                      </a:r>
                      <a:r>
                        <a:rPr lang="ja-JP" altLang="en-US" sz="1000" u="none" strike="noStrike" dirty="0">
                          <a:effectLst/>
                          <a:latin typeface="ＭＳ ゴシック" panose="020B0609070205080204" pitchFamily="49" charset="-128"/>
                          <a:ea typeface="ＭＳ ゴシック" panose="020B0609070205080204" pitchFamily="49" charset="-128"/>
                        </a:rPr>
                        <a:t>円</a:t>
                      </a:r>
                      <a:br>
                        <a:rPr lang="ja-JP" altLang="en-US" sz="1000" u="none" strike="noStrike" dirty="0">
                          <a:effectLst/>
                          <a:latin typeface="ＭＳ ゴシック" panose="020B0609070205080204" pitchFamily="49" charset="-128"/>
                          <a:ea typeface="ＭＳ ゴシック" panose="020B0609070205080204" pitchFamily="49" charset="-128"/>
                        </a:rPr>
                      </a:br>
                      <a:r>
                        <a:rPr lang="ja-JP" altLang="en-US" sz="1000" u="none" strike="noStrike" dirty="0">
                          <a:effectLst/>
                          <a:latin typeface="ＭＳ ゴシック" panose="020B0609070205080204" pitchFamily="49" charset="-128"/>
                          <a:ea typeface="ＭＳ ゴシック" panose="020B0609070205080204" pitchFamily="49" charset="-128"/>
                        </a:rPr>
                        <a:t>高・大学生</a:t>
                      </a:r>
                      <a:r>
                        <a:rPr lang="ja-JP" altLang="en-US" sz="1000" u="none" strike="noStrike" dirty="0" smtClean="0">
                          <a:effectLst/>
                          <a:latin typeface="ＭＳ ゴシック" panose="020B0609070205080204" pitchFamily="49" charset="-128"/>
                          <a:ea typeface="ＭＳ ゴシック" panose="020B0609070205080204" pitchFamily="49" charset="-128"/>
                        </a:rPr>
                        <a:t>：</a:t>
                      </a:r>
                      <a:r>
                        <a:rPr lang="en-US" altLang="ja-JP" sz="1000" u="none" strike="noStrike" dirty="0" smtClean="0">
                          <a:effectLst/>
                          <a:latin typeface="ＭＳ ゴシック" panose="020B0609070205080204" pitchFamily="49" charset="-128"/>
                          <a:ea typeface="ＭＳ ゴシック" panose="020B0609070205080204" pitchFamily="49" charset="-128"/>
                        </a:rPr>
                        <a:t>400</a:t>
                      </a:r>
                      <a:r>
                        <a:rPr lang="ja-JP" altLang="en-US" sz="1000" u="none" strike="noStrike" dirty="0">
                          <a:effectLst/>
                          <a:latin typeface="ＭＳ ゴシック" panose="020B0609070205080204" pitchFamily="49" charset="-128"/>
                          <a:ea typeface="ＭＳ ゴシック" panose="020B0609070205080204" pitchFamily="49" charset="-128"/>
                        </a:rPr>
                        <a:t>円</a:t>
                      </a:r>
                      <a:endPar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52501" marR="5084" marT="508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l" fontAlgn="ctr"/>
                      <a:r>
                        <a:rPr lang="zh-CN" altLang="en-US" sz="900" u="none" strike="noStrike" dirty="0" smtClean="0">
                          <a:effectLst/>
                          <a:latin typeface="ＭＳ ゴシック" panose="020B0609070205080204" pitchFamily="49" charset="-128"/>
                          <a:ea typeface="ＭＳ ゴシック" panose="020B0609070205080204" pitchFamily="49" charset="-128"/>
                        </a:rPr>
                        <a:t>一</a:t>
                      </a:r>
                      <a:r>
                        <a:rPr lang="ja-JP" altLang="en-US" sz="900" u="none" strike="noStrike" dirty="0" smtClean="0">
                          <a:effectLst/>
                          <a:latin typeface="ＭＳ ゴシック" panose="020B0609070205080204" pitchFamily="49" charset="-128"/>
                          <a:ea typeface="ＭＳ ゴシック" panose="020B0609070205080204" pitchFamily="49" charset="-128"/>
                        </a:rPr>
                        <a:t>　</a:t>
                      </a:r>
                      <a:r>
                        <a:rPr lang="zh-CN" altLang="en-US" sz="900" u="none" strike="noStrike" dirty="0" smtClean="0">
                          <a:effectLst/>
                          <a:latin typeface="ＭＳ ゴシック" panose="020B0609070205080204" pitchFamily="49" charset="-128"/>
                          <a:ea typeface="ＭＳ ゴシック" panose="020B0609070205080204" pitchFamily="49" charset="-128"/>
                        </a:rPr>
                        <a:t>般</a:t>
                      </a:r>
                      <a:r>
                        <a:rPr lang="zh-CN" altLang="en-US" sz="900" u="none" strike="noStrike" dirty="0">
                          <a:effectLst/>
                          <a:latin typeface="ＭＳ ゴシック" panose="020B0609070205080204" pitchFamily="49" charset="-128"/>
                          <a:ea typeface="ＭＳ ゴシック" panose="020B0609070205080204" pitchFamily="49" charset="-128"/>
                        </a:rPr>
                        <a:t>：</a:t>
                      </a:r>
                      <a:r>
                        <a:rPr lang="en-US" altLang="zh-CN" sz="900" u="none" strike="noStrike" dirty="0" smtClean="0">
                          <a:effectLst/>
                          <a:latin typeface="ＭＳ ゴシック" panose="020B0609070205080204" pitchFamily="49" charset="-128"/>
                          <a:ea typeface="ＭＳ ゴシック" panose="020B0609070205080204" pitchFamily="49" charset="-128"/>
                        </a:rPr>
                        <a:t>600</a:t>
                      </a:r>
                      <a:r>
                        <a:rPr lang="zh-CN" altLang="en-US" sz="900" u="none" strike="noStrike" dirty="0" smtClean="0">
                          <a:effectLst/>
                          <a:latin typeface="ＭＳ ゴシック" panose="020B0609070205080204" pitchFamily="49" charset="-128"/>
                          <a:ea typeface="ＭＳ ゴシック" panose="020B0609070205080204" pitchFamily="49" charset="-128"/>
                        </a:rPr>
                        <a:t>円</a:t>
                      </a:r>
                      <a:endParaRPr lang="en-US" altLang="zh-CN" sz="900" u="none" strike="noStrike" dirty="0" smtClean="0">
                        <a:effectLst/>
                        <a:latin typeface="ＭＳ ゴシック" panose="020B0609070205080204" pitchFamily="49" charset="-128"/>
                        <a:ea typeface="ＭＳ ゴシック" panose="020B0609070205080204" pitchFamily="49" charset="-128"/>
                      </a:endParaRPr>
                    </a:p>
                    <a:p>
                      <a:pPr algn="l" fontAlgn="ctr"/>
                      <a:r>
                        <a:rPr lang="ja-JP" altLang="en-US" sz="900" u="none" strike="noStrike" dirty="0" smtClean="0">
                          <a:effectLst/>
                          <a:latin typeface="ＭＳ ゴシック" panose="020B0609070205080204" pitchFamily="49" charset="-128"/>
                          <a:ea typeface="ＭＳ ゴシック" panose="020B0609070205080204" pitchFamily="49" charset="-128"/>
                        </a:rPr>
                        <a:t>高大学生：</a:t>
                      </a:r>
                      <a:r>
                        <a:rPr lang="en-US" altLang="ja-JP" sz="900" u="none" strike="noStrike" dirty="0" smtClean="0">
                          <a:effectLst/>
                          <a:latin typeface="ＭＳ ゴシック" panose="020B0609070205080204" pitchFamily="49" charset="-128"/>
                          <a:ea typeface="ＭＳ ゴシック" panose="020B0609070205080204" pitchFamily="49" charset="-128"/>
                        </a:rPr>
                        <a:t>450</a:t>
                      </a:r>
                      <a:r>
                        <a:rPr lang="ja-JP" altLang="en-US" sz="900" u="none" strike="noStrike" dirty="0" smtClean="0">
                          <a:effectLst/>
                          <a:latin typeface="ＭＳ ゴシック" panose="020B0609070205080204" pitchFamily="49" charset="-128"/>
                          <a:ea typeface="ＭＳ ゴシック" panose="020B0609070205080204" pitchFamily="49" charset="-128"/>
                        </a:rPr>
                        <a:t>円</a:t>
                      </a:r>
                      <a:r>
                        <a:rPr lang="zh-CN" altLang="en-US" sz="900" u="none" strike="noStrike" dirty="0">
                          <a:effectLst/>
                          <a:latin typeface="ＭＳ ゴシック" panose="020B0609070205080204" pitchFamily="49" charset="-128"/>
                          <a:ea typeface="ＭＳ ゴシック" panose="020B0609070205080204" pitchFamily="49" charset="-128"/>
                        </a:rPr>
                        <a:t/>
                      </a:r>
                      <a:br>
                        <a:rPr lang="zh-CN" altLang="en-US" sz="900" u="none" strike="noStrike" dirty="0">
                          <a:effectLst/>
                          <a:latin typeface="ＭＳ ゴシック" panose="020B0609070205080204" pitchFamily="49" charset="-128"/>
                          <a:ea typeface="ＭＳ ゴシック" panose="020B0609070205080204" pitchFamily="49" charset="-128"/>
                        </a:rPr>
                      </a:br>
                      <a:r>
                        <a:rPr lang="zh-CN" altLang="en-US" sz="900" u="none" strike="noStrike" dirty="0">
                          <a:effectLst/>
                          <a:latin typeface="ＭＳ ゴシック" panose="020B0609070205080204" pitchFamily="49" charset="-128"/>
                          <a:ea typeface="ＭＳ ゴシック" panose="020B0609070205080204" pitchFamily="49" charset="-128"/>
                        </a:rPr>
                        <a:t>中学生以下：</a:t>
                      </a:r>
                      <a:r>
                        <a:rPr lang="en-US" altLang="zh-CN" sz="900" u="none" strike="noStrike" dirty="0">
                          <a:effectLst/>
                          <a:latin typeface="ＭＳ ゴシック" panose="020B0609070205080204" pitchFamily="49" charset="-128"/>
                          <a:ea typeface="ＭＳ ゴシック" panose="020B0609070205080204" pitchFamily="49" charset="-128"/>
                        </a:rPr>
                        <a:t>300</a:t>
                      </a:r>
                      <a:r>
                        <a:rPr lang="zh-CN" altLang="en-US" sz="900" u="none" strike="noStrike" dirty="0">
                          <a:effectLst/>
                          <a:latin typeface="ＭＳ ゴシック" panose="020B0609070205080204" pitchFamily="49" charset="-128"/>
                          <a:ea typeface="ＭＳ ゴシック" panose="020B0609070205080204" pitchFamily="49" charset="-128"/>
                        </a:rPr>
                        <a:t>円</a:t>
                      </a:r>
                      <a:endParaRPr lang="zh-CN"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52501" marR="5084" marT="508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fontAlgn="ctr"/>
                      <a:r>
                        <a:rPr lang="zh-CN" altLang="en-US" sz="1000" u="none" strike="noStrike" dirty="0" smtClean="0">
                          <a:effectLst/>
                          <a:latin typeface="ＭＳ ゴシック" panose="020B0609070205080204" pitchFamily="49" charset="-128"/>
                          <a:ea typeface="ＭＳ ゴシック" panose="020B0609070205080204" pitchFamily="49" charset="-128"/>
                        </a:rPr>
                        <a:t>一般</a:t>
                      </a:r>
                      <a:r>
                        <a:rPr lang="zh-CN" altLang="en-US" sz="1000" u="none" strike="noStrike" dirty="0">
                          <a:effectLst/>
                          <a:latin typeface="ＭＳ ゴシック" panose="020B0609070205080204" pitchFamily="49" charset="-128"/>
                          <a:ea typeface="ＭＳ ゴシック" panose="020B0609070205080204" pitchFamily="49" charset="-128"/>
                        </a:rPr>
                        <a:t>：</a:t>
                      </a:r>
                      <a:r>
                        <a:rPr lang="en-US" altLang="zh-CN" sz="1000" u="none" strike="noStrike" dirty="0">
                          <a:effectLst/>
                          <a:latin typeface="ＭＳ ゴシック" panose="020B0609070205080204" pitchFamily="49" charset="-128"/>
                          <a:ea typeface="ＭＳ ゴシック" panose="020B0609070205080204" pitchFamily="49" charset="-128"/>
                        </a:rPr>
                        <a:t>500</a:t>
                      </a:r>
                      <a:r>
                        <a:rPr lang="zh-CN" altLang="en-US" sz="1000" u="none" strike="noStrike" dirty="0">
                          <a:effectLst/>
                          <a:latin typeface="ＭＳ ゴシック" panose="020B0609070205080204" pitchFamily="49" charset="-128"/>
                          <a:ea typeface="ＭＳ ゴシック" panose="020B0609070205080204" pitchFamily="49" charset="-128"/>
                        </a:rPr>
                        <a:t>円</a:t>
                      </a:r>
                      <a:br>
                        <a:rPr lang="zh-CN" altLang="en-US" sz="1000" u="none" strike="noStrike" dirty="0">
                          <a:effectLst/>
                          <a:latin typeface="ＭＳ ゴシック" panose="020B0609070205080204" pitchFamily="49" charset="-128"/>
                          <a:ea typeface="ＭＳ ゴシック" panose="020B0609070205080204" pitchFamily="49" charset="-128"/>
                        </a:rPr>
                      </a:br>
                      <a:r>
                        <a:rPr lang="zh-CN" altLang="en-US" sz="1000" u="none" strike="noStrike" dirty="0">
                          <a:effectLst/>
                          <a:latin typeface="ＭＳ ゴシック" panose="020B0609070205080204" pitchFamily="49" charset="-128"/>
                          <a:ea typeface="ＭＳ ゴシック" panose="020B0609070205080204" pitchFamily="49" charset="-128"/>
                        </a:rPr>
                        <a:t>高大学生：</a:t>
                      </a:r>
                      <a:r>
                        <a:rPr lang="en-US" altLang="zh-CN" sz="1000" u="none" strike="noStrike" dirty="0">
                          <a:effectLst/>
                          <a:latin typeface="ＭＳ ゴシック" panose="020B0609070205080204" pitchFamily="49" charset="-128"/>
                          <a:ea typeface="ＭＳ ゴシック" panose="020B0609070205080204" pitchFamily="49" charset="-128"/>
                        </a:rPr>
                        <a:t>300</a:t>
                      </a:r>
                      <a:r>
                        <a:rPr lang="zh-CN" altLang="en-US" sz="1000" u="none" strike="noStrike" dirty="0">
                          <a:effectLst/>
                          <a:latin typeface="ＭＳ ゴシック" panose="020B0609070205080204" pitchFamily="49" charset="-128"/>
                          <a:ea typeface="ＭＳ ゴシック" panose="020B0609070205080204" pitchFamily="49" charset="-128"/>
                        </a:rPr>
                        <a:t>円</a:t>
                      </a:r>
                      <a:endParaRPr lang="zh-CN" altLang="en-US"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52501" marR="5084" marT="508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l" fontAlgn="ctr"/>
                      <a:r>
                        <a:rPr lang="ja-JP" altLang="en-US" sz="1000" u="none" strike="noStrike" dirty="0" smtClean="0">
                          <a:effectLst/>
                          <a:latin typeface="ＭＳ ゴシック" panose="020B0609070205080204" pitchFamily="49" charset="-128"/>
                          <a:ea typeface="ＭＳ ゴシック" panose="020B0609070205080204" pitchFamily="49" charset="-128"/>
                        </a:rPr>
                        <a:t>一般：</a:t>
                      </a:r>
                      <a:r>
                        <a:rPr lang="en-US" altLang="ja-JP" sz="1000" u="none" strike="noStrike" dirty="0">
                          <a:effectLst/>
                          <a:latin typeface="ＭＳ ゴシック" panose="020B0609070205080204" pitchFamily="49" charset="-128"/>
                          <a:ea typeface="ＭＳ ゴシック" panose="020B0609070205080204" pitchFamily="49" charset="-128"/>
                        </a:rPr>
                        <a:t>300</a:t>
                      </a:r>
                      <a:r>
                        <a:rPr lang="ja-JP" altLang="en-US" sz="1000" u="none" strike="noStrike" dirty="0">
                          <a:effectLst/>
                          <a:latin typeface="ＭＳ ゴシック" panose="020B0609070205080204" pitchFamily="49" charset="-128"/>
                          <a:ea typeface="ＭＳ ゴシック" panose="020B0609070205080204" pitchFamily="49" charset="-128"/>
                        </a:rPr>
                        <a:t>円</a:t>
                      </a:r>
                      <a:br>
                        <a:rPr lang="ja-JP" altLang="en-US" sz="1000" u="none" strike="noStrike" dirty="0">
                          <a:effectLst/>
                          <a:latin typeface="ＭＳ ゴシック" panose="020B0609070205080204" pitchFamily="49" charset="-128"/>
                          <a:ea typeface="ＭＳ ゴシック" panose="020B0609070205080204" pitchFamily="49" charset="-128"/>
                        </a:rPr>
                      </a:br>
                      <a:r>
                        <a:rPr lang="ja-JP" altLang="en-US" sz="1000" u="none" strike="noStrike" dirty="0" smtClean="0">
                          <a:effectLst/>
                          <a:latin typeface="ＭＳ ゴシック" panose="020B0609070205080204" pitchFamily="49" charset="-128"/>
                          <a:ea typeface="ＭＳ ゴシック" panose="020B0609070205080204" pitchFamily="49" charset="-128"/>
                        </a:rPr>
                        <a:t>高大</a:t>
                      </a:r>
                      <a:r>
                        <a:rPr lang="ja-JP" altLang="en-US" sz="1000" u="none" strike="noStrike" dirty="0">
                          <a:effectLst/>
                          <a:latin typeface="ＭＳ ゴシック" panose="020B0609070205080204" pitchFamily="49" charset="-128"/>
                          <a:ea typeface="ＭＳ ゴシック" panose="020B0609070205080204" pitchFamily="49" charset="-128"/>
                        </a:rPr>
                        <a:t>学生：</a:t>
                      </a:r>
                      <a:r>
                        <a:rPr lang="en-US" altLang="ja-JP" sz="1000" u="none" strike="noStrike" dirty="0">
                          <a:effectLst/>
                          <a:latin typeface="ＭＳ ゴシック" panose="020B0609070205080204" pitchFamily="49" charset="-128"/>
                          <a:ea typeface="ＭＳ ゴシック" panose="020B0609070205080204" pitchFamily="49" charset="-128"/>
                        </a:rPr>
                        <a:t>200</a:t>
                      </a:r>
                      <a:r>
                        <a:rPr lang="ja-JP" altLang="en-US" sz="1000" u="none" strike="noStrike" dirty="0">
                          <a:effectLst/>
                          <a:latin typeface="ＭＳ ゴシック" panose="020B0609070205080204" pitchFamily="49" charset="-128"/>
                          <a:ea typeface="ＭＳ ゴシック" panose="020B0609070205080204" pitchFamily="49" charset="-128"/>
                        </a:rPr>
                        <a:t>円</a:t>
                      </a:r>
                      <a:endPar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52501" marR="5084" marT="508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fontAlgn="ctr"/>
                      <a:r>
                        <a:rPr lang="zh-CN" altLang="en-US" sz="1000" u="none" strike="noStrike" dirty="0" smtClean="0">
                          <a:effectLst/>
                          <a:latin typeface="ＭＳ ゴシック" panose="020B0609070205080204" pitchFamily="49" charset="-128"/>
                          <a:ea typeface="ＭＳ ゴシック" panose="020B0609070205080204" pitchFamily="49" charset="-128"/>
                        </a:rPr>
                        <a:t>一般</a:t>
                      </a:r>
                      <a:r>
                        <a:rPr lang="zh-CN" altLang="en-US" sz="1000" u="none" strike="noStrike" dirty="0">
                          <a:effectLst/>
                          <a:latin typeface="ＭＳ ゴシック" panose="020B0609070205080204" pitchFamily="49" charset="-128"/>
                          <a:ea typeface="ＭＳ ゴシック" panose="020B0609070205080204" pitchFamily="49" charset="-128"/>
                        </a:rPr>
                        <a:t>：</a:t>
                      </a:r>
                      <a:r>
                        <a:rPr lang="en-US" altLang="zh-CN" sz="1000" u="none" strike="noStrike" dirty="0">
                          <a:effectLst/>
                          <a:latin typeface="ＭＳ ゴシック" panose="020B0609070205080204" pitchFamily="49" charset="-128"/>
                          <a:ea typeface="ＭＳ ゴシック" panose="020B0609070205080204" pitchFamily="49" charset="-128"/>
                        </a:rPr>
                        <a:t>300</a:t>
                      </a:r>
                      <a:r>
                        <a:rPr lang="zh-CN" altLang="en-US" sz="1000" u="none" strike="noStrike" dirty="0">
                          <a:effectLst/>
                          <a:latin typeface="ＭＳ ゴシック" panose="020B0609070205080204" pitchFamily="49" charset="-128"/>
                          <a:ea typeface="ＭＳ ゴシック" panose="020B0609070205080204" pitchFamily="49" charset="-128"/>
                        </a:rPr>
                        <a:t>円</a:t>
                      </a:r>
                      <a:br>
                        <a:rPr lang="zh-CN" altLang="en-US" sz="1000" u="none" strike="noStrike" dirty="0">
                          <a:effectLst/>
                          <a:latin typeface="ＭＳ ゴシック" panose="020B0609070205080204" pitchFamily="49" charset="-128"/>
                          <a:ea typeface="ＭＳ ゴシック" panose="020B0609070205080204" pitchFamily="49" charset="-128"/>
                        </a:rPr>
                      </a:br>
                      <a:r>
                        <a:rPr lang="zh-CN" altLang="en-US" sz="1000" u="none" strike="noStrike" dirty="0">
                          <a:effectLst/>
                          <a:latin typeface="ＭＳ ゴシック" panose="020B0609070205080204" pitchFamily="49" charset="-128"/>
                          <a:ea typeface="ＭＳ ゴシック" panose="020B0609070205080204" pitchFamily="49" charset="-128"/>
                        </a:rPr>
                        <a:t>高大学生：</a:t>
                      </a:r>
                      <a:r>
                        <a:rPr lang="en-US" altLang="zh-CN" sz="1000" u="none" strike="noStrike" dirty="0">
                          <a:effectLst/>
                          <a:latin typeface="ＭＳ ゴシック" panose="020B0609070205080204" pitchFamily="49" charset="-128"/>
                          <a:ea typeface="ＭＳ ゴシック" panose="020B0609070205080204" pitchFamily="49" charset="-128"/>
                        </a:rPr>
                        <a:t>200</a:t>
                      </a:r>
                      <a:r>
                        <a:rPr lang="zh-CN" altLang="en-US" sz="1000" u="none" strike="noStrike" dirty="0">
                          <a:effectLst/>
                          <a:latin typeface="ＭＳ ゴシック" panose="020B0609070205080204" pitchFamily="49" charset="-128"/>
                          <a:ea typeface="ＭＳ ゴシック" panose="020B0609070205080204" pitchFamily="49" charset="-128"/>
                        </a:rPr>
                        <a:t>円</a:t>
                      </a:r>
                      <a:endParaRPr lang="zh-CN" altLang="en-US"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52501" marR="5084" marT="5084" marB="0"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027214384"/>
                  </a:ext>
                </a:extLst>
              </a:tr>
              <a:tr h="393035">
                <a:tc rowSpan="2">
                  <a:txBody>
                    <a:bodyPr/>
                    <a:lstStyle/>
                    <a:p>
                      <a:pPr algn="ctr" fontAlgn="ctr"/>
                      <a:r>
                        <a:rPr lang="ja-JP" altLang="en-US" sz="900" u="none" strike="noStrike" dirty="0" smtClean="0">
                          <a:effectLst/>
                          <a:latin typeface="ＭＳ ゴシック" panose="020B0609070205080204" pitchFamily="49" charset="-128"/>
                          <a:ea typeface="ＭＳ ゴシック" panose="020B0609070205080204" pitchFamily="49" charset="-128"/>
                        </a:rPr>
                        <a:t>減免措置</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vert="eaVert" anchor="ct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dirty="0" smtClean="0">
                          <a:effectLst/>
                          <a:latin typeface="ＭＳ ゴシック" panose="020B0609070205080204" pitchFamily="49" charset="-128"/>
                          <a:ea typeface="ＭＳ ゴシック" panose="020B0609070205080204" pitchFamily="49" charset="-128"/>
                        </a:rPr>
                        <a:t>住所限定無し</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u="none" strike="noStrike" dirty="0">
                          <a:effectLst/>
                          <a:latin typeface="ＭＳ ゴシック" panose="020B0609070205080204" pitchFamily="49" charset="-128"/>
                          <a:ea typeface="ＭＳ ゴシック" panose="020B0609070205080204" pitchFamily="49" charset="-128"/>
                        </a:rPr>
                        <a:t>中学生以下、</a:t>
                      </a:r>
                      <a:r>
                        <a:rPr lang="ja-JP" altLang="en-US" sz="800" u="none" strike="noStrike" dirty="0" err="1">
                          <a:effectLst/>
                          <a:latin typeface="ＭＳ ゴシック" panose="020B0609070205080204" pitchFamily="49" charset="-128"/>
                          <a:ea typeface="ＭＳ ゴシック" panose="020B0609070205080204" pitchFamily="49" charset="-128"/>
                        </a:rPr>
                        <a:t>障がい</a:t>
                      </a:r>
                      <a:r>
                        <a:rPr lang="ja-JP" altLang="en-US" sz="800" u="none" strike="noStrike" dirty="0">
                          <a:effectLst/>
                          <a:latin typeface="ＭＳ ゴシック" panose="020B0609070205080204" pitchFamily="49" charset="-128"/>
                          <a:ea typeface="ＭＳ ゴシック" panose="020B0609070205080204" pitchFamily="49" charset="-128"/>
                        </a:rPr>
                        <a:t>者手帳等をお持ちの方：無料</a:t>
                      </a:r>
                      <a:endParaRPr lang="ja-JP" altLang="en-US" sz="8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fontAlgn="ctr"/>
                      <a:r>
                        <a:rPr lang="ja-JP" altLang="en-US" sz="800" u="none" strike="noStrike" dirty="0">
                          <a:effectLst/>
                          <a:latin typeface="ＭＳ ゴシック" panose="020B0609070205080204" pitchFamily="49" charset="-128"/>
                          <a:ea typeface="ＭＳ ゴシック" panose="020B0609070205080204" pitchFamily="49" charset="-128"/>
                        </a:rPr>
                        <a:t>中学生以下、</a:t>
                      </a:r>
                      <a:r>
                        <a:rPr lang="ja-JP" altLang="en-US" sz="800" u="none" strike="noStrike" dirty="0" err="1">
                          <a:effectLst/>
                          <a:latin typeface="ＭＳ ゴシック" panose="020B0609070205080204" pitchFamily="49" charset="-128"/>
                          <a:ea typeface="ＭＳ ゴシック" panose="020B0609070205080204" pitchFamily="49" charset="-128"/>
                        </a:rPr>
                        <a:t>障がい</a:t>
                      </a:r>
                      <a:r>
                        <a:rPr lang="ja-JP" altLang="en-US" sz="800" u="none" strike="noStrike" dirty="0">
                          <a:effectLst/>
                          <a:latin typeface="ＭＳ ゴシック" panose="020B0609070205080204" pitchFamily="49" charset="-128"/>
                          <a:ea typeface="ＭＳ ゴシック" panose="020B0609070205080204" pitchFamily="49" charset="-128"/>
                        </a:rPr>
                        <a:t>者手帳等をお持ちの方：無料</a:t>
                      </a:r>
                      <a:endParaRPr lang="ja-JP" altLang="en-US" sz="8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l" fontAlgn="ctr"/>
                      <a:r>
                        <a:rPr lang="ja-JP" altLang="en-US" sz="800" u="none" strike="noStrike" dirty="0" err="1">
                          <a:effectLst/>
                          <a:latin typeface="ＭＳ ゴシック" panose="020B0609070205080204" pitchFamily="49" charset="-128"/>
                          <a:ea typeface="ＭＳ ゴシック" panose="020B0609070205080204" pitchFamily="49" charset="-128"/>
                        </a:rPr>
                        <a:t>障がい</a:t>
                      </a:r>
                      <a:r>
                        <a:rPr lang="ja-JP" altLang="en-US" sz="800" u="none" strike="noStrike" dirty="0">
                          <a:effectLst/>
                          <a:latin typeface="ＭＳ ゴシック" panose="020B0609070205080204" pitchFamily="49" charset="-128"/>
                          <a:ea typeface="ＭＳ ゴシック" panose="020B0609070205080204" pitchFamily="49" charset="-128"/>
                        </a:rPr>
                        <a:t>者手帳等をお持ちの方：無料</a:t>
                      </a:r>
                      <a:endParaRPr lang="ja-JP" altLang="en-US" sz="8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fontAlgn="ctr"/>
                      <a:r>
                        <a:rPr lang="ja-JP" altLang="en-US" sz="800" u="none" strike="noStrike" dirty="0">
                          <a:effectLst/>
                          <a:latin typeface="ＭＳ ゴシック" panose="020B0609070205080204" pitchFamily="49" charset="-128"/>
                          <a:ea typeface="ＭＳ ゴシック" panose="020B0609070205080204" pitchFamily="49" charset="-128"/>
                        </a:rPr>
                        <a:t>中学生以下、</a:t>
                      </a:r>
                      <a:r>
                        <a:rPr lang="ja-JP" altLang="en-US" sz="800" u="none" strike="noStrike" dirty="0" err="1">
                          <a:effectLst/>
                          <a:latin typeface="ＭＳ ゴシック" panose="020B0609070205080204" pitchFamily="49" charset="-128"/>
                          <a:ea typeface="ＭＳ ゴシック" panose="020B0609070205080204" pitchFamily="49" charset="-128"/>
                        </a:rPr>
                        <a:t>障がい</a:t>
                      </a:r>
                      <a:r>
                        <a:rPr lang="ja-JP" altLang="en-US" sz="800" u="none" strike="noStrike" dirty="0">
                          <a:effectLst/>
                          <a:latin typeface="ＭＳ ゴシック" panose="020B0609070205080204" pitchFamily="49" charset="-128"/>
                          <a:ea typeface="ＭＳ ゴシック" panose="020B0609070205080204" pitchFamily="49" charset="-128"/>
                        </a:rPr>
                        <a:t>者手帳等をお持ちの方：無料</a:t>
                      </a:r>
                      <a:endParaRPr lang="ja-JP" altLang="en-US" sz="8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l" fontAlgn="ctr"/>
                      <a:r>
                        <a:rPr lang="ja-JP" altLang="en-US" sz="800" u="none" strike="noStrike" dirty="0">
                          <a:effectLst/>
                          <a:latin typeface="ＭＳ ゴシック" panose="020B0609070205080204" pitchFamily="49" charset="-128"/>
                          <a:ea typeface="ＭＳ ゴシック" panose="020B0609070205080204" pitchFamily="49" charset="-128"/>
                        </a:rPr>
                        <a:t>中学生以下、</a:t>
                      </a:r>
                      <a:r>
                        <a:rPr lang="ja-JP" altLang="en-US" sz="800" u="none" strike="noStrike" dirty="0" err="1">
                          <a:effectLst/>
                          <a:latin typeface="ＭＳ ゴシック" panose="020B0609070205080204" pitchFamily="49" charset="-128"/>
                          <a:ea typeface="ＭＳ ゴシック" panose="020B0609070205080204" pitchFamily="49" charset="-128"/>
                        </a:rPr>
                        <a:t>障がい</a:t>
                      </a:r>
                      <a:r>
                        <a:rPr lang="ja-JP" altLang="en-US" sz="800" u="none" strike="noStrike" dirty="0">
                          <a:effectLst/>
                          <a:latin typeface="ＭＳ ゴシック" panose="020B0609070205080204" pitchFamily="49" charset="-128"/>
                          <a:ea typeface="ＭＳ ゴシック" panose="020B0609070205080204" pitchFamily="49" charset="-128"/>
                        </a:rPr>
                        <a:t>者手帳等をお持ちの方：</a:t>
                      </a:r>
                      <a:r>
                        <a:rPr lang="ja-JP" altLang="en-US" sz="800" u="none" strike="noStrike" dirty="0" smtClean="0">
                          <a:effectLst/>
                          <a:latin typeface="ＭＳ ゴシック" panose="020B0609070205080204" pitchFamily="49" charset="-128"/>
                          <a:ea typeface="ＭＳ ゴシック" panose="020B0609070205080204" pitchFamily="49" charset="-128"/>
                        </a:rPr>
                        <a:t>無料</a:t>
                      </a:r>
                      <a:endParaRPr lang="ja-JP" altLang="en-US" sz="8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fontAlgn="ctr"/>
                      <a:r>
                        <a:rPr lang="ja-JP" altLang="en-US" sz="800" u="none" strike="noStrike" dirty="0">
                          <a:effectLst/>
                          <a:latin typeface="ＭＳ ゴシック" panose="020B0609070205080204" pitchFamily="49" charset="-128"/>
                          <a:ea typeface="ＭＳ ゴシック" panose="020B0609070205080204" pitchFamily="49" charset="-128"/>
                        </a:rPr>
                        <a:t>中学生以下、</a:t>
                      </a:r>
                      <a:r>
                        <a:rPr lang="ja-JP" altLang="en-US" sz="800" u="none" strike="noStrike" dirty="0" err="1">
                          <a:effectLst/>
                          <a:latin typeface="ＭＳ ゴシック" panose="020B0609070205080204" pitchFamily="49" charset="-128"/>
                          <a:ea typeface="ＭＳ ゴシック" panose="020B0609070205080204" pitchFamily="49" charset="-128"/>
                        </a:rPr>
                        <a:t>障がい</a:t>
                      </a:r>
                      <a:r>
                        <a:rPr lang="ja-JP" altLang="en-US" sz="800" u="none" strike="noStrike" dirty="0">
                          <a:effectLst/>
                          <a:latin typeface="ＭＳ ゴシック" panose="020B0609070205080204" pitchFamily="49" charset="-128"/>
                          <a:ea typeface="ＭＳ ゴシック" panose="020B0609070205080204" pitchFamily="49" charset="-128"/>
                        </a:rPr>
                        <a:t>者手帳等をお持ちの方：無料</a:t>
                      </a:r>
                      <a:endParaRPr lang="ja-JP" altLang="en-US" sz="8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907558163"/>
                  </a:ext>
                </a:extLst>
              </a:tr>
              <a:tr h="359067">
                <a:tc vMerge="1">
                  <a:txBody>
                    <a:bodyPr/>
                    <a:lstStyle/>
                    <a:p>
                      <a:endParaRPr kumimoji="1" lang="ja-JP" altLang="en-US"/>
                    </a:p>
                  </a:txBody>
                  <a:tcPr/>
                </a:tc>
                <a:tc>
                  <a:txBody>
                    <a:bodyPr/>
                    <a:lstStyle/>
                    <a:p>
                      <a:pPr algn="ctr" fontAlgn="ctr"/>
                      <a:r>
                        <a:rPr lang="ja-JP" altLang="en-US" sz="900" u="none" strike="noStrike" dirty="0">
                          <a:effectLst/>
                          <a:latin typeface="ＭＳ ゴシック" panose="020B0609070205080204" pitchFamily="49" charset="-128"/>
                          <a:ea typeface="ＭＳ ゴシック" panose="020B0609070205080204" pitchFamily="49" charset="-128"/>
                        </a:rPr>
                        <a:t>市民対象</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1000" u="none" strike="noStrike" dirty="0">
                          <a:effectLst/>
                          <a:latin typeface="ＭＳ ゴシック" panose="020B0609070205080204" pitchFamily="49" charset="-128"/>
                          <a:ea typeface="ＭＳ ゴシック" panose="020B0609070205080204" pitchFamily="49" charset="-128"/>
                        </a:rPr>
                        <a:t>市内在住の</a:t>
                      </a:r>
                      <a:r>
                        <a:rPr lang="en-US" altLang="ja-JP" sz="1000" u="none" strike="noStrike" dirty="0">
                          <a:effectLst/>
                          <a:latin typeface="ＭＳ ゴシック" panose="020B0609070205080204" pitchFamily="49" charset="-128"/>
                          <a:ea typeface="ＭＳ ゴシック" panose="020B0609070205080204" pitchFamily="49" charset="-128"/>
                        </a:rPr>
                        <a:t>65</a:t>
                      </a:r>
                      <a:r>
                        <a:rPr lang="ja-JP" altLang="en-US" sz="1000" u="none" strike="noStrike" dirty="0">
                          <a:effectLst/>
                          <a:latin typeface="ＭＳ ゴシック" panose="020B0609070205080204" pitchFamily="49" charset="-128"/>
                          <a:ea typeface="ＭＳ ゴシック" panose="020B0609070205080204" pitchFamily="49" charset="-128"/>
                        </a:rPr>
                        <a:t>歳以上の方：無料</a:t>
                      </a:r>
                      <a:endPar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fontAlgn="ctr"/>
                      <a:r>
                        <a:rPr lang="ja-JP" altLang="en-US" sz="1000" u="none" strike="noStrike" dirty="0">
                          <a:effectLst/>
                          <a:latin typeface="ＭＳ ゴシック" panose="020B0609070205080204" pitchFamily="49" charset="-128"/>
                          <a:ea typeface="ＭＳ ゴシック" panose="020B0609070205080204" pitchFamily="49" charset="-128"/>
                        </a:rPr>
                        <a:t>市内在住の</a:t>
                      </a:r>
                      <a:r>
                        <a:rPr lang="en-US" altLang="ja-JP" sz="1000" u="none" strike="noStrike" dirty="0">
                          <a:effectLst/>
                          <a:latin typeface="ＭＳ ゴシック" panose="020B0609070205080204" pitchFamily="49" charset="-128"/>
                          <a:ea typeface="ＭＳ ゴシック" panose="020B0609070205080204" pitchFamily="49" charset="-128"/>
                        </a:rPr>
                        <a:t>65</a:t>
                      </a:r>
                      <a:r>
                        <a:rPr lang="ja-JP" altLang="en-US" sz="1000" u="none" strike="noStrike" dirty="0">
                          <a:effectLst/>
                          <a:latin typeface="ＭＳ ゴシック" panose="020B0609070205080204" pitchFamily="49" charset="-128"/>
                          <a:ea typeface="ＭＳ ゴシック" panose="020B0609070205080204" pitchFamily="49" charset="-128"/>
                        </a:rPr>
                        <a:t>歳以上の方：無料</a:t>
                      </a:r>
                      <a:endPar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l" fontAlgn="ctr"/>
                      <a:r>
                        <a:rPr lang="ja-JP" altLang="en-US" sz="1000" u="none" strike="noStrike" dirty="0">
                          <a:effectLst/>
                          <a:latin typeface="ＭＳ ゴシック" panose="020B0609070205080204" pitchFamily="49" charset="-128"/>
                          <a:ea typeface="ＭＳ ゴシック" panose="020B0609070205080204" pitchFamily="49" charset="-128"/>
                        </a:rPr>
                        <a:t>市内在住の</a:t>
                      </a:r>
                      <a:r>
                        <a:rPr lang="en-US" altLang="ja-JP" sz="1000" u="none" strike="noStrike" dirty="0">
                          <a:effectLst/>
                          <a:latin typeface="ＭＳ ゴシック" panose="020B0609070205080204" pitchFamily="49" charset="-128"/>
                          <a:ea typeface="ＭＳ ゴシック" panose="020B0609070205080204" pitchFamily="49" charset="-128"/>
                        </a:rPr>
                        <a:t>65</a:t>
                      </a:r>
                      <a:r>
                        <a:rPr lang="ja-JP" altLang="en-US" sz="1000" u="none" strike="noStrike" dirty="0">
                          <a:effectLst/>
                          <a:latin typeface="ＭＳ ゴシック" panose="020B0609070205080204" pitchFamily="49" charset="-128"/>
                          <a:ea typeface="ＭＳ ゴシック" panose="020B0609070205080204" pitchFamily="49" charset="-128"/>
                        </a:rPr>
                        <a:t>歳以上の方：無料</a:t>
                      </a:r>
                      <a:endPar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fontAlgn="ctr"/>
                      <a:r>
                        <a:rPr lang="ja-JP" altLang="en-US" sz="1000" u="none" strike="noStrike" dirty="0">
                          <a:effectLst/>
                          <a:latin typeface="ＭＳ ゴシック" panose="020B0609070205080204" pitchFamily="49" charset="-128"/>
                          <a:ea typeface="ＭＳ ゴシック" panose="020B0609070205080204" pitchFamily="49" charset="-128"/>
                        </a:rPr>
                        <a:t>市内在住の</a:t>
                      </a:r>
                      <a:r>
                        <a:rPr lang="en-US" altLang="ja-JP" sz="1000" u="none" strike="noStrike" dirty="0">
                          <a:effectLst/>
                          <a:latin typeface="ＭＳ ゴシック" panose="020B0609070205080204" pitchFamily="49" charset="-128"/>
                          <a:ea typeface="ＭＳ ゴシック" panose="020B0609070205080204" pitchFamily="49" charset="-128"/>
                        </a:rPr>
                        <a:t>65</a:t>
                      </a:r>
                      <a:r>
                        <a:rPr lang="ja-JP" altLang="en-US" sz="1000" u="none" strike="noStrike" dirty="0">
                          <a:effectLst/>
                          <a:latin typeface="ＭＳ ゴシック" panose="020B0609070205080204" pitchFamily="49" charset="-128"/>
                          <a:ea typeface="ＭＳ ゴシック" panose="020B0609070205080204" pitchFamily="49" charset="-128"/>
                        </a:rPr>
                        <a:t>歳以上の方：無料</a:t>
                      </a:r>
                      <a:endPar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l" fontAlgn="ctr"/>
                      <a:r>
                        <a:rPr lang="ja-JP" altLang="en-US" sz="1000" u="none" strike="noStrike" dirty="0">
                          <a:effectLst/>
                          <a:latin typeface="ＭＳ ゴシック" panose="020B0609070205080204" pitchFamily="49" charset="-128"/>
                          <a:ea typeface="ＭＳ ゴシック" panose="020B0609070205080204" pitchFamily="49" charset="-128"/>
                        </a:rPr>
                        <a:t>市内在住の</a:t>
                      </a:r>
                      <a:r>
                        <a:rPr lang="en-US" altLang="ja-JP" sz="1000" u="none" strike="noStrike" dirty="0">
                          <a:effectLst/>
                          <a:latin typeface="ＭＳ ゴシック" panose="020B0609070205080204" pitchFamily="49" charset="-128"/>
                          <a:ea typeface="ＭＳ ゴシック" panose="020B0609070205080204" pitchFamily="49" charset="-128"/>
                        </a:rPr>
                        <a:t>65</a:t>
                      </a:r>
                      <a:r>
                        <a:rPr lang="ja-JP" altLang="en-US" sz="1000" u="none" strike="noStrike" dirty="0">
                          <a:effectLst/>
                          <a:latin typeface="ＭＳ ゴシック" panose="020B0609070205080204" pitchFamily="49" charset="-128"/>
                          <a:ea typeface="ＭＳ ゴシック" panose="020B0609070205080204" pitchFamily="49" charset="-128"/>
                        </a:rPr>
                        <a:t>歳以上の方：</a:t>
                      </a:r>
                      <a:r>
                        <a:rPr lang="ja-JP" altLang="en-US" sz="1000" u="none" strike="noStrike" dirty="0" smtClean="0">
                          <a:effectLst/>
                          <a:latin typeface="ＭＳ ゴシック" panose="020B0609070205080204" pitchFamily="49" charset="-128"/>
                          <a:ea typeface="ＭＳ ゴシック" panose="020B0609070205080204" pitchFamily="49" charset="-128"/>
                        </a:rPr>
                        <a:t>無料</a:t>
                      </a:r>
                      <a:r>
                        <a:rPr lang="ja-JP" altLang="en-US" sz="800" u="none" strike="noStrike" dirty="0" smtClean="0">
                          <a:effectLst/>
                          <a:latin typeface="ＭＳ ゴシック" panose="020B0609070205080204" pitchFamily="49" charset="-128"/>
                          <a:ea typeface="ＭＳ ゴシック" panose="020B0609070205080204" pitchFamily="49" charset="-128"/>
                        </a:rPr>
                        <a:t>（常設展のみ）</a:t>
                      </a:r>
                      <a:endParaRPr lang="ja-JP" altLang="en-US" sz="8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fontAlgn="ctr"/>
                      <a:r>
                        <a:rPr lang="ja-JP" altLang="en-US" sz="1000" u="none" strike="noStrike" dirty="0">
                          <a:effectLst/>
                          <a:latin typeface="ＭＳ ゴシック" panose="020B0609070205080204" pitchFamily="49" charset="-128"/>
                          <a:ea typeface="ＭＳ ゴシック" panose="020B0609070205080204" pitchFamily="49" charset="-128"/>
                        </a:rPr>
                        <a:t>市内在住の</a:t>
                      </a:r>
                      <a:r>
                        <a:rPr lang="en-US" altLang="ja-JP" sz="1000" u="none" strike="noStrike" dirty="0">
                          <a:effectLst/>
                          <a:latin typeface="ＭＳ ゴシック" panose="020B0609070205080204" pitchFamily="49" charset="-128"/>
                          <a:ea typeface="ＭＳ ゴシック" panose="020B0609070205080204" pitchFamily="49" charset="-128"/>
                        </a:rPr>
                        <a:t>65</a:t>
                      </a:r>
                      <a:r>
                        <a:rPr lang="ja-JP" altLang="en-US" sz="1000" u="none" strike="noStrike" dirty="0">
                          <a:effectLst/>
                          <a:latin typeface="ＭＳ ゴシック" panose="020B0609070205080204" pitchFamily="49" charset="-128"/>
                          <a:ea typeface="ＭＳ ゴシック" panose="020B0609070205080204" pitchFamily="49" charset="-128"/>
                        </a:rPr>
                        <a:t>歳以上の方：無料</a:t>
                      </a:r>
                      <a:endPar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960540436"/>
                  </a:ext>
                </a:extLst>
              </a:tr>
              <a:tr h="194165">
                <a:tc gridSpan="2">
                  <a:txBody>
                    <a:bodyPr/>
                    <a:lstStyle/>
                    <a:p>
                      <a:pPr algn="ctr" fontAlgn="ctr"/>
                      <a:r>
                        <a:rPr lang="ja-JP" altLang="en-US" sz="1000" u="none" strike="noStrike" dirty="0" smtClean="0">
                          <a:effectLst/>
                          <a:latin typeface="ＭＳ ゴシック" panose="020B0609070205080204" pitchFamily="49" charset="-128"/>
                          <a:ea typeface="ＭＳ ゴシック" panose="020B0609070205080204" pitchFamily="49" charset="-128"/>
                        </a:rPr>
                        <a:t>入場者数</a:t>
                      </a:r>
                      <a:r>
                        <a:rPr lang="ja-JP" altLang="en-US" sz="800" u="none" strike="noStrike" dirty="0" smtClean="0">
                          <a:effectLst/>
                          <a:latin typeface="ＭＳ ゴシック" panose="020B0609070205080204" pitchFamily="49" charset="-128"/>
                          <a:ea typeface="ＭＳ ゴシック" panose="020B0609070205080204" pitchFamily="49" charset="-128"/>
                        </a:rPr>
                        <a:t>（</a:t>
                      </a:r>
                      <a:r>
                        <a:rPr lang="en-US" altLang="ja-JP" sz="800" u="none" strike="noStrike" dirty="0" smtClean="0">
                          <a:effectLst/>
                          <a:latin typeface="ＭＳ ゴシック" panose="020B0609070205080204" pitchFamily="49" charset="-128"/>
                          <a:ea typeface="ＭＳ ゴシック" panose="020B0609070205080204" pitchFamily="49" charset="-128"/>
                        </a:rPr>
                        <a:t>2016</a:t>
                      </a:r>
                      <a:r>
                        <a:rPr lang="ja-JP" altLang="en-US" sz="800" u="none" strike="noStrike" dirty="0" smtClean="0">
                          <a:effectLst/>
                          <a:latin typeface="ＭＳ ゴシック" panose="020B0609070205080204" pitchFamily="49" charset="-128"/>
                          <a:ea typeface="ＭＳ ゴシック" panose="020B0609070205080204" pitchFamily="49" charset="-128"/>
                        </a:rPr>
                        <a:t>年度）</a:t>
                      </a:r>
                      <a:endParaRPr lang="ja-JP" altLang="en-US" sz="8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en-US" altLang="ja-JP" sz="1050" u="none" strike="noStrike" dirty="0">
                          <a:effectLst/>
                          <a:latin typeface="ＭＳ ゴシック" panose="020B0609070205080204" pitchFamily="49" charset="-128"/>
                          <a:ea typeface="ＭＳ ゴシック" panose="020B0609070205080204" pitchFamily="49" charset="-128"/>
                        </a:rPr>
                        <a:t>2,557,394</a:t>
                      </a:r>
                      <a:r>
                        <a:rPr lang="ja-JP" altLang="en-US" sz="1050" u="none" strike="noStrike" dirty="0">
                          <a:effectLst/>
                          <a:latin typeface="ＭＳ ゴシック" panose="020B0609070205080204" pitchFamily="49" charset="-128"/>
                          <a:ea typeface="ＭＳ ゴシック" panose="020B0609070205080204" pitchFamily="49" charset="-128"/>
                        </a:rPr>
                        <a:t>人</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en-US" altLang="ja-JP" sz="1050" u="none" strike="noStrike" dirty="0" smtClean="0">
                          <a:effectLst/>
                          <a:latin typeface="ＭＳ ゴシック" panose="020B0609070205080204" pitchFamily="49" charset="-128"/>
                          <a:ea typeface="ＭＳ ゴシック" panose="020B0609070205080204" pitchFamily="49" charset="-128"/>
                        </a:rPr>
                        <a:t>500,633</a:t>
                      </a:r>
                      <a:r>
                        <a:rPr lang="ja-JP" altLang="en-US" sz="1050" u="none" strike="noStrike" dirty="0" smtClean="0">
                          <a:effectLst/>
                          <a:latin typeface="ＭＳ ゴシック" panose="020B0609070205080204" pitchFamily="49" charset="-128"/>
                          <a:ea typeface="ＭＳ ゴシック" panose="020B0609070205080204" pitchFamily="49" charset="-128"/>
                        </a:rPr>
                        <a:t>人</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fontAlgn="ctr"/>
                      <a:r>
                        <a:rPr lang="en-US" altLang="ja-JP" sz="1050" u="none" strike="noStrike" dirty="0">
                          <a:effectLst/>
                          <a:latin typeface="ＭＳ ゴシック" panose="020B0609070205080204" pitchFamily="49" charset="-128"/>
                          <a:ea typeface="ＭＳ ゴシック" panose="020B0609070205080204" pitchFamily="49" charset="-128"/>
                        </a:rPr>
                        <a:t>732,070</a:t>
                      </a:r>
                      <a:r>
                        <a:rPr lang="ja-JP" altLang="en-US" sz="1050" u="none" strike="noStrike" dirty="0">
                          <a:effectLst/>
                          <a:latin typeface="ＭＳ ゴシック" panose="020B0609070205080204" pitchFamily="49" charset="-128"/>
                          <a:ea typeface="ＭＳ ゴシック" panose="020B0609070205080204" pitchFamily="49" charset="-128"/>
                        </a:rPr>
                        <a:t>人</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en-US" altLang="ja-JP" sz="1050" u="none" strike="noStrike" dirty="0">
                          <a:effectLst/>
                          <a:latin typeface="ＭＳ ゴシック" panose="020B0609070205080204" pitchFamily="49" charset="-128"/>
                          <a:ea typeface="ＭＳ ゴシック" panose="020B0609070205080204" pitchFamily="49" charset="-128"/>
                        </a:rPr>
                        <a:t>235,361</a:t>
                      </a:r>
                      <a:r>
                        <a:rPr lang="ja-JP" altLang="en-US" sz="1050" u="none" strike="noStrike" dirty="0">
                          <a:effectLst/>
                          <a:latin typeface="ＭＳ ゴシック" panose="020B0609070205080204" pitchFamily="49" charset="-128"/>
                          <a:ea typeface="ＭＳ ゴシック" panose="020B0609070205080204" pitchFamily="49" charset="-128"/>
                        </a:rPr>
                        <a:t>人</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fontAlgn="ctr"/>
                      <a:r>
                        <a:rPr lang="en-US" altLang="ja-JP" sz="1050" u="none" strike="noStrike" dirty="0">
                          <a:effectLst/>
                          <a:latin typeface="ＭＳ ゴシック" panose="020B0609070205080204" pitchFamily="49" charset="-128"/>
                          <a:ea typeface="ＭＳ ゴシック" panose="020B0609070205080204" pitchFamily="49" charset="-128"/>
                        </a:rPr>
                        <a:t>691,083</a:t>
                      </a:r>
                      <a:r>
                        <a:rPr lang="ja-JP" altLang="en-US" sz="1050" u="none" strike="noStrike" dirty="0">
                          <a:effectLst/>
                          <a:latin typeface="ＭＳ ゴシック" panose="020B0609070205080204" pitchFamily="49" charset="-128"/>
                          <a:ea typeface="ＭＳ ゴシック" panose="020B0609070205080204" pitchFamily="49" charset="-128"/>
                        </a:rPr>
                        <a:t>人</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en-US" altLang="ja-JP" sz="1050" u="none" strike="noStrike" dirty="0">
                          <a:effectLst/>
                          <a:latin typeface="ＭＳ ゴシック" panose="020B0609070205080204" pitchFamily="49" charset="-128"/>
                          <a:ea typeface="ＭＳ ゴシック" panose="020B0609070205080204" pitchFamily="49" charset="-128"/>
                        </a:rPr>
                        <a:t>378,070</a:t>
                      </a:r>
                      <a:r>
                        <a:rPr lang="ja-JP" altLang="en-US" sz="1050" u="none" strike="noStrike" dirty="0">
                          <a:effectLst/>
                          <a:latin typeface="ＭＳ ゴシック" panose="020B0609070205080204" pitchFamily="49" charset="-128"/>
                          <a:ea typeface="ＭＳ ゴシック" panose="020B0609070205080204" pitchFamily="49" charset="-128"/>
                        </a:rPr>
                        <a:t>人</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824164073"/>
                  </a:ext>
                </a:extLst>
              </a:tr>
              <a:tr h="273918">
                <a:tc>
                  <a:txBody>
                    <a:bodyPr/>
                    <a:lstStyle/>
                    <a:p>
                      <a:pPr algn="ctr" fontAlgn="ctr"/>
                      <a:r>
                        <a:rPr lang="ja-JP" altLang="en-US" sz="900" u="none" strike="noStrike" dirty="0">
                          <a:effectLst/>
                          <a:latin typeface="ＭＳ ゴシック" panose="020B0609070205080204" pitchFamily="49" charset="-128"/>
                          <a:ea typeface="ＭＳ ゴシック" panose="020B0609070205080204" pitchFamily="49" charset="-128"/>
                        </a:rPr>
                        <a:t>　</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vert="eaVert" anchor="ct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dirty="0">
                          <a:effectLst/>
                          <a:latin typeface="ＭＳ ゴシック" panose="020B0609070205080204" pitchFamily="49" charset="-128"/>
                          <a:ea typeface="ＭＳ ゴシック" panose="020B0609070205080204" pitchFamily="49" charset="-128"/>
                        </a:rPr>
                        <a:t>うち市内</a:t>
                      </a:r>
                      <a:r>
                        <a:rPr lang="ja-JP" altLang="en-US" sz="900" u="none" strike="noStrike" dirty="0" smtClean="0">
                          <a:effectLst/>
                          <a:latin typeface="ＭＳ ゴシック" panose="020B0609070205080204" pitchFamily="49" charset="-128"/>
                          <a:ea typeface="ＭＳ ゴシック" panose="020B0609070205080204" pitchFamily="49" charset="-128"/>
                        </a:rPr>
                        <a:t>在住の</a:t>
                      </a:r>
                      <a:endParaRPr lang="en-US" altLang="ja-JP" sz="900" u="none" strike="noStrike" dirty="0" smtClean="0">
                        <a:effectLst/>
                        <a:latin typeface="ＭＳ ゴシック" panose="020B0609070205080204" pitchFamily="49" charset="-128"/>
                        <a:ea typeface="ＭＳ ゴシック" panose="020B0609070205080204" pitchFamily="49" charset="-128"/>
                      </a:endParaRPr>
                    </a:p>
                    <a:p>
                      <a:pPr algn="ctr" fontAlgn="ctr"/>
                      <a:r>
                        <a:rPr lang="en-US" altLang="ja-JP" sz="900" u="none" strike="noStrike" dirty="0" smtClean="0">
                          <a:effectLst/>
                          <a:latin typeface="ＭＳ ゴシック" panose="020B0609070205080204" pitchFamily="49" charset="-128"/>
                          <a:ea typeface="ＭＳ ゴシック" panose="020B0609070205080204" pitchFamily="49" charset="-128"/>
                        </a:rPr>
                        <a:t>65</a:t>
                      </a:r>
                      <a:r>
                        <a:rPr lang="ja-JP" altLang="en-US" sz="900" u="none" strike="noStrike" dirty="0">
                          <a:effectLst/>
                          <a:latin typeface="ＭＳ ゴシック" panose="020B0609070205080204" pitchFamily="49" charset="-128"/>
                          <a:ea typeface="ＭＳ ゴシック" panose="020B0609070205080204" pitchFamily="49" charset="-128"/>
                        </a:rPr>
                        <a:t>歳以上の方</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en-US" altLang="ja-JP" sz="1000" u="none" strike="noStrike" dirty="0" smtClean="0">
                          <a:effectLst/>
                          <a:latin typeface="ＭＳ ゴシック" panose="020B0609070205080204" pitchFamily="49" charset="-128"/>
                          <a:ea typeface="ＭＳ ゴシック" panose="020B0609070205080204" pitchFamily="49" charset="-128"/>
                        </a:rPr>
                        <a:t>6,393</a:t>
                      </a:r>
                      <a:r>
                        <a:rPr lang="ja-JP" altLang="en-US" sz="1000" u="none" strike="noStrike" dirty="0" smtClean="0">
                          <a:effectLst/>
                          <a:latin typeface="ＭＳ ゴシック" panose="020B0609070205080204" pitchFamily="49" charset="-128"/>
                          <a:ea typeface="ＭＳ ゴシック" panose="020B0609070205080204" pitchFamily="49" charset="-128"/>
                        </a:rPr>
                        <a:t>人</a:t>
                      </a:r>
                      <a:r>
                        <a:rPr lang="ja-JP" altLang="en-US" sz="800" u="none" strike="noStrike" dirty="0" smtClean="0">
                          <a:effectLst/>
                          <a:latin typeface="ＭＳ ゴシック" panose="020B0609070205080204" pitchFamily="49" charset="-128"/>
                          <a:ea typeface="ＭＳ ゴシック" panose="020B0609070205080204" pitchFamily="49" charset="-128"/>
                        </a:rPr>
                        <a:t>（減免実績）</a:t>
                      </a:r>
                      <a:endParaRPr lang="ja-JP" altLang="en-US" sz="8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kumimoji="1" lang="ja-JP" altLang="en-US" sz="800" u="none" strike="noStrike" kern="1200" dirty="0" smtClean="0">
                          <a:solidFill>
                            <a:schemeClr val="dk1"/>
                          </a:solidFill>
                          <a:effectLst/>
                          <a:latin typeface="ＭＳ ゴシック" panose="020B0609070205080204" pitchFamily="49" charset="-128"/>
                          <a:ea typeface="ＭＳ ゴシック" panose="020B0609070205080204" pitchFamily="49" charset="-128"/>
                          <a:cs typeface="+mn-cs"/>
                        </a:rPr>
                        <a:t>約</a:t>
                      </a:r>
                      <a:r>
                        <a:rPr lang="en-US" altLang="ja-JP" sz="1000" u="none" strike="noStrike" dirty="0" smtClean="0">
                          <a:effectLst/>
                          <a:latin typeface="ＭＳ ゴシック" panose="020B0609070205080204" pitchFamily="49" charset="-128"/>
                          <a:ea typeface="ＭＳ ゴシック" panose="020B0609070205080204" pitchFamily="49" charset="-128"/>
                        </a:rPr>
                        <a:t>10,000</a:t>
                      </a:r>
                      <a:r>
                        <a:rPr lang="ja-JP" altLang="en-US" sz="1000" u="none" strike="noStrike" dirty="0" smtClean="0">
                          <a:effectLst/>
                          <a:latin typeface="ＭＳ ゴシック" panose="020B0609070205080204" pitchFamily="49" charset="-128"/>
                          <a:ea typeface="ＭＳ ゴシック" panose="020B0609070205080204" pitchFamily="49" charset="-128"/>
                        </a:rPr>
                        <a:t>人</a:t>
                      </a:r>
                      <a:r>
                        <a:rPr lang="ja-JP" altLang="en-US" sz="800" u="none" strike="noStrike" dirty="0" smtClean="0">
                          <a:effectLst/>
                          <a:latin typeface="ＭＳ ゴシック" panose="020B0609070205080204" pitchFamily="49" charset="-128"/>
                          <a:ea typeface="ＭＳ ゴシック" panose="020B0609070205080204" pitchFamily="49" charset="-128"/>
                        </a:rPr>
                        <a:t>（推計）</a:t>
                      </a:r>
                      <a:endParaRPr lang="ja-JP" altLang="en-US" sz="8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fontAlgn="ctr"/>
                      <a:r>
                        <a:rPr kumimoji="1" lang="ja-JP" altLang="en-US" sz="800" u="none" strike="noStrike" kern="1200" dirty="0" smtClean="0">
                          <a:solidFill>
                            <a:schemeClr val="dk1"/>
                          </a:solidFill>
                          <a:effectLst/>
                          <a:latin typeface="ＭＳ ゴシック" panose="020B0609070205080204" pitchFamily="49" charset="-128"/>
                          <a:ea typeface="ＭＳ ゴシック" panose="020B0609070205080204" pitchFamily="49" charset="-128"/>
                          <a:cs typeface="+mn-cs"/>
                        </a:rPr>
                        <a:t>約</a:t>
                      </a:r>
                      <a:r>
                        <a:rPr lang="en-US" altLang="ja-JP" sz="1000" u="none" strike="noStrike" dirty="0" smtClean="0">
                          <a:effectLst/>
                          <a:latin typeface="ＭＳ ゴシック" panose="020B0609070205080204" pitchFamily="49" charset="-128"/>
                          <a:ea typeface="ＭＳ ゴシック" panose="020B0609070205080204" pitchFamily="49" charset="-128"/>
                        </a:rPr>
                        <a:t>18,200</a:t>
                      </a:r>
                      <a:r>
                        <a:rPr lang="ja-JP" altLang="en-US" sz="1000" u="none" strike="noStrike" dirty="0" smtClean="0">
                          <a:effectLst/>
                          <a:latin typeface="ＭＳ ゴシック" panose="020B0609070205080204" pitchFamily="49" charset="-128"/>
                          <a:ea typeface="ＭＳ ゴシック" panose="020B0609070205080204" pitchFamily="49" charset="-128"/>
                        </a:rPr>
                        <a:t>人</a:t>
                      </a:r>
                      <a:r>
                        <a:rPr lang="ja-JP" altLang="en-US" sz="800" u="none" strike="noStrike" dirty="0" smtClean="0">
                          <a:effectLst/>
                          <a:latin typeface="ＭＳ ゴシック" panose="020B0609070205080204" pitchFamily="49" charset="-128"/>
                          <a:ea typeface="ＭＳ ゴシック" panose="020B0609070205080204" pitchFamily="49" charset="-128"/>
                        </a:rPr>
                        <a:t>（推計）</a:t>
                      </a:r>
                      <a:endParaRPr lang="ja-JP" altLang="en-US" sz="8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en-US" altLang="ja-JP" sz="1000" b="0" i="0" u="none" strike="noStrike" dirty="0" smtClean="0">
                          <a:solidFill>
                            <a:srgbClr val="000000"/>
                          </a:solidFill>
                          <a:effectLst/>
                          <a:latin typeface="ＭＳ ゴシック" panose="020B0609070205080204" pitchFamily="49" charset="-128"/>
                          <a:ea typeface="ＭＳ ゴシック" panose="020B0609070205080204" pitchFamily="49" charset="-128"/>
                        </a:rPr>
                        <a:t>9,862</a:t>
                      </a:r>
                      <a:r>
                        <a:rPr lang="ja-JP" altLang="en-US" sz="1000" b="0" i="0" u="none" strike="noStrike" dirty="0" smtClean="0">
                          <a:solidFill>
                            <a:srgbClr val="000000"/>
                          </a:solidFill>
                          <a:effectLst/>
                          <a:latin typeface="ＭＳ ゴシック" panose="020B0609070205080204" pitchFamily="49" charset="-128"/>
                          <a:ea typeface="ＭＳ ゴシック" panose="020B0609070205080204" pitchFamily="49" charset="-128"/>
                        </a:rPr>
                        <a:t>人</a:t>
                      </a:r>
                      <a:r>
                        <a:rPr lang="ja-JP" altLang="en-US" sz="800" b="0" i="0" u="none" strike="noStrike" dirty="0" smtClean="0">
                          <a:solidFill>
                            <a:srgbClr val="000000"/>
                          </a:solidFill>
                          <a:effectLst/>
                          <a:latin typeface="ＭＳ ゴシック" panose="020B0609070205080204" pitchFamily="49" charset="-128"/>
                          <a:ea typeface="ＭＳ ゴシック" panose="020B0609070205080204" pitchFamily="49" charset="-128"/>
                        </a:rPr>
                        <a:t>（減免実績）</a:t>
                      </a:r>
                      <a:endParaRPr lang="ja-JP" altLang="en-US" sz="8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fontAlgn="ctr"/>
                      <a:r>
                        <a:rPr kumimoji="1" lang="en-US" altLang="ja-JP" sz="1000" b="0" i="0" u="none" strike="noStrike" kern="1200" dirty="0" smtClean="0">
                          <a:solidFill>
                            <a:srgbClr val="000000"/>
                          </a:solidFill>
                          <a:effectLst/>
                          <a:latin typeface="ＭＳ ゴシック" panose="020B0609070205080204" pitchFamily="49" charset="-128"/>
                          <a:ea typeface="ＭＳ ゴシック" panose="020B0609070205080204" pitchFamily="49" charset="-128"/>
                          <a:cs typeface="+mn-cs"/>
                        </a:rPr>
                        <a:t>508</a:t>
                      </a:r>
                      <a:r>
                        <a:rPr kumimoji="1" lang="ja-JP" altLang="en-US" sz="1000" b="0" i="0" u="none" strike="noStrike" kern="1200" dirty="0" smtClean="0">
                          <a:solidFill>
                            <a:srgbClr val="000000"/>
                          </a:solidFill>
                          <a:effectLst/>
                          <a:latin typeface="ＭＳ ゴシック" panose="020B0609070205080204" pitchFamily="49" charset="-128"/>
                          <a:ea typeface="ＭＳ ゴシック" panose="020B0609070205080204" pitchFamily="49" charset="-128"/>
                          <a:cs typeface="+mn-cs"/>
                        </a:rPr>
                        <a:t>人</a:t>
                      </a:r>
                      <a:r>
                        <a:rPr lang="ja-JP" altLang="en-US" sz="800" u="none" strike="noStrike" dirty="0" smtClean="0">
                          <a:effectLst/>
                          <a:latin typeface="ＭＳ ゴシック" panose="020B0609070205080204" pitchFamily="49" charset="-128"/>
                          <a:ea typeface="ＭＳ ゴシック" panose="020B0609070205080204" pitchFamily="49" charset="-128"/>
                        </a:rPr>
                        <a:t>（減免実績）</a:t>
                      </a:r>
                      <a:endParaRPr lang="ja-JP" altLang="en-US" sz="8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ja-JP" altLang="en-US" sz="800" u="none" strike="noStrike" dirty="0" smtClean="0">
                          <a:effectLst/>
                          <a:latin typeface="ＭＳ ゴシック" panose="020B0609070205080204" pitchFamily="49" charset="-128"/>
                          <a:ea typeface="ＭＳ ゴシック" panose="020B0609070205080204" pitchFamily="49" charset="-128"/>
                        </a:rPr>
                        <a:t>約</a:t>
                      </a:r>
                      <a:r>
                        <a:rPr lang="en-US" altLang="ja-JP" sz="1000" u="none" strike="noStrike" dirty="0" smtClean="0">
                          <a:effectLst/>
                          <a:latin typeface="ＭＳ ゴシック" panose="020B0609070205080204" pitchFamily="49" charset="-128"/>
                          <a:ea typeface="ＭＳ ゴシック" panose="020B0609070205080204" pitchFamily="49" charset="-128"/>
                        </a:rPr>
                        <a:t>9,400</a:t>
                      </a:r>
                      <a:r>
                        <a:rPr lang="ja-JP" altLang="en-US" sz="1000" u="none" strike="noStrike" dirty="0" smtClean="0">
                          <a:effectLst/>
                          <a:latin typeface="ＭＳ ゴシック" panose="020B0609070205080204" pitchFamily="49" charset="-128"/>
                          <a:ea typeface="ＭＳ ゴシック" panose="020B0609070205080204" pitchFamily="49" charset="-128"/>
                        </a:rPr>
                        <a:t>人</a:t>
                      </a:r>
                      <a:r>
                        <a:rPr lang="ja-JP" altLang="en-US" sz="800" u="none" strike="noStrike" dirty="0" smtClean="0">
                          <a:effectLst/>
                          <a:latin typeface="ＭＳ ゴシック" panose="020B0609070205080204" pitchFamily="49" charset="-128"/>
                          <a:ea typeface="ＭＳ ゴシック" panose="020B0609070205080204" pitchFamily="49" charset="-128"/>
                        </a:rPr>
                        <a:t>（推計）</a:t>
                      </a:r>
                      <a:endParaRPr lang="ja-JP" altLang="en-US" sz="8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084" marR="5084" marT="5084" marB="0"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639605330"/>
                  </a:ext>
                </a:extLst>
              </a:tr>
            </a:tbl>
          </a:graphicData>
        </a:graphic>
      </p:graphicFrame>
      <p:sp>
        <p:nvSpPr>
          <p:cNvPr id="9" name="テキスト ボックス 8"/>
          <p:cNvSpPr txBox="1"/>
          <p:nvPr/>
        </p:nvSpPr>
        <p:spPr>
          <a:xfrm>
            <a:off x="0" y="270431"/>
            <a:ext cx="1349841" cy="276999"/>
          </a:xfrm>
          <a:prstGeom prst="rect">
            <a:avLst/>
          </a:prstGeom>
          <a:noFill/>
        </p:spPr>
        <p:txBody>
          <a:bodyPr wrap="square" rtlCol="0">
            <a:spAutoFit/>
          </a:bodyPr>
          <a:lstStyle/>
          <a:p>
            <a:r>
              <a:rPr lang="ja-JP" altLang="en-US" sz="1200" dirty="0" smtClean="0">
                <a:latin typeface="ＭＳ ゴシック" panose="020B0609070205080204" pitchFamily="49" charset="-128"/>
                <a:ea typeface="ＭＳ ゴシック" panose="020B0609070205080204" pitchFamily="49" charset="-128"/>
              </a:rPr>
              <a:t>◆ 文化施設等</a:t>
            </a:r>
            <a:endParaRPr lang="ja-JP" altLang="en-US" sz="1200" dirty="0">
              <a:latin typeface="ＭＳ ゴシック" panose="020B0609070205080204" pitchFamily="49" charset="-128"/>
              <a:ea typeface="ＭＳ ゴシック" panose="020B0609070205080204" pitchFamily="49"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1634722383"/>
              </p:ext>
            </p:extLst>
          </p:nvPr>
        </p:nvGraphicFramePr>
        <p:xfrm>
          <a:off x="85991" y="3513841"/>
          <a:ext cx="7648922" cy="3052044"/>
        </p:xfrm>
        <a:graphic>
          <a:graphicData uri="http://schemas.openxmlformats.org/drawingml/2006/table">
            <a:tbl>
              <a:tblPr>
                <a:tableStyleId>{5C22544A-7EE6-4342-B048-85BDC9FD1C3A}</a:tableStyleId>
              </a:tblPr>
              <a:tblGrid>
                <a:gridCol w="218348">
                  <a:extLst>
                    <a:ext uri="{9D8B030D-6E8A-4147-A177-3AD203B41FA5}">
                      <a16:colId xmlns:a16="http://schemas.microsoft.com/office/drawing/2014/main" val="1834433348"/>
                    </a:ext>
                  </a:extLst>
                </a:gridCol>
                <a:gridCol w="932087">
                  <a:extLst>
                    <a:ext uri="{9D8B030D-6E8A-4147-A177-3AD203B41FA5}">
                      <a16:colId xmlns:a16="http://schemas.microsoft.com/office/drawing/2014/main" val="325074014"/>
                    </a:ext>
                  </a:extLst>
                </a:gridCol>
                <a:gridCol w="1275134">
                  <a:extLst>
                    <a:ext uri="{9D8B030D-6E8A-4147-A177-3AD203B41FA5}">
                      <a16:colId xmlns:a16="http://schemas.microsoft.com/office/drawing/2014/main" val="2296965341"/>
                    </a:ext>
                  </a:extLst>
                </a:gridCol>
                <a:gridCol w="1315232">
                  <a:extLst>
                    <a:ext uri="{9D8B030D-6E8A-4147-A177-3AD203B41FA5}">
                      <a16:colId xmlns:a16="http://schemas.microsoft.com/office/drawing/2014/main" val="1406524658"/>
                    </a:ext>
                  </a:extLst>
                </a:gridCol>
                <a:gridCol w="1277655">
                  <a:extLst>
                    <a:ext uri="{9D8B030D-6E8A-4147-A177-3AD203B41FA5}">
                      <a16:colId xmlns:a16="http://schemas.microsoft.com/office/drawing/2014/main" val="883717130"/>
                    </a:ext>
                  </a:extLst>
                </a:gridCol>
                <a:gridCol w="1315233">
                  <a:extLst>
                    <a:ext uri="{9D8B030D-6E8A-4147-A177-3AD203B41FA5}">
                      <a16:colId xmlns:a16="http://schemas.microsoft.com/office/drawing/2014/main" val="2382257166"/>
                    </a:ext>
                  </a:extLst>
                </a:gridCol>
                <a:gridCol w="1315233">
                  <a:extLst>
                    <a:ext uri="{9D8B030D-6E8A-4147-A177-3AD203B41FA5}">
                      <a16:colId xmlns:a16="http://schemas.microsoft.com/office/drawing/2014/main" val="2386621140"/>
                    </a:ext>
                  </a:extLst>
                </a:gridCol>
              </a:tblGrid>
              <a:tr h="237869">
                <a:tc gridSpan="2">
                  <a:txBody>
                    <a:bodyPr/>
                    <a:lstStyle/>
                    <a:p>
                      <a:pPr algn="ctr" fontAlgn="ctr"/>
                      <a:r>
                        <a:rPr lang="ja-JP" altLang="en-US" sz="1000" u="none" strike="noStrike" dirty="0">
                          <a:effectLst/>
                          <a:latin typeface="ＭＳ ゴシック" panose="020B0609070205080204" pitchFamily="49" charset="-128"/>
                          <a:ea typeface="ＭＳ ゴシック" panose="020B0609070205080204" pitchFamily="49" charset="-128"/>
                        </a:rPr>
                        <a:t>施設の名称</a:t>
                      </a:r>
                      <a:endPar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ja-JP" altLang="en-US" sz="1050" u="none" strike="noStrike" dirty="0">
                          <a:effectLst/>
                          <a:latin typeface="ＭＳ ゴシック" panose="020B0609070205080204" pitchFamily="49" charset="-128"/>
                          <a:ea typeface="ＭＳ ゴシック" panose="020B0609070205080204" pitchFamily="49" charset="-128"/>
                        </a:rPr>
                        <a:t>大阪城西の丸庭園</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dirty="0">
                          <a:effectLst/>
                          <a:latin typeface="ＭＳ ゴシック" panose="020B0609070205080204" pitchFamily="49" charset="-128"/>
                          <a:ea typeface="ＭＳ ゴシック" panose="020B0609070205080204" pitchFamily="49" charset="-128"/>
                        </a:rPr>
                        <a:t>咲くやこの花館</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dirty="0">
                          <a:effectLst/>
                          <a:latin typeface="ＭＳ ゴシック" panose="020B0609070205080204" pitchFamily="49" charset="-128"/>
                          <a:ea typeface="ＭＳ ゴシック" panose="020B0609070205080204" pitchFamily="49" charset="-128"/>
                        </a:rPr>
                        <a:t>長居植物園</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zh-TW" altLang="en-US" sz="1050" u="none" strike="noStrike" dirty="0">
                          <a:effectLst/>
                          <a:latin typeface="ＭＳ ゴシック" panose="020B0609070205080204" pitchFamily="49" charset="-128"/>
                          <a:ea typeface="ＭＳ ゴシック" panose="020B0609070205080204" pitchFamily="49" charset="-128"/>
                        </a:rPr>
                        <a:t>天王寺動物園</a:t>
                      </a:r>
                      <a:endParaRPr lang="zh-TW"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1050" u="none" strike="noStrike" dirty="0">
                          <a:effectLst/>
                          <a:latin typeface="ＭＳ ゴシック" panose="020B0609070205080204" pitchFamily="49" charset="-128"/>
                          <a:ea typeface="ＭＳ ゴシック" panose="020B0609070205080204" pitchFamily="49" charset="-128"/>
                        </a:rPr>
                        <a:t>慶沢園</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9305073"/>
                  </a:ext>
                </a:extLst>
              </a:tr>
              <a:tr h="186266">
                <a:tc gridSpan="2">
                  <a:txBody>
                    <a:bodyPr/>
                    <a:lstStyle/>
                    <a:p>
                      <a:pPr algn="ctr" fontAlgn="ctr"/>
                      <a:r>
                        <a:rPr lang="ja-JP" altLang="en-US" sz="1000" u="none" strike="noStrike" dirty="0">
                          <a:effectLst/>
                          <a:latin typeface="ＭＳ ゴシック" panose="020B0609070205080204" pitchFamily="49" charset="-128"/>
                          <a:ea typeface="ＭＳ ゴシック" panose="020B0609070205080204" pitchFamily="49" charset="-128"/>
                        </a:rPr>
                        <a:t>所在地</a:t>
                      </a:r>
                      <a:endPar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zh-CN" altLang="en-US" sz="900" u="none" strike="noStrike" dirty="0">
                          <a:effectLst/>
                          <a:latin typeface="ＭＳ ゴシック" panose="020B0609070205080204" pitchFamily="49" charset="-128"/>
                          <a:ea typeface="ＭＳ ゴシック" panose="020B0609070205080204" pitchFamily="49" charset="-128"/>
                        </a:rPr>
                        <a:t>中央区大阪城２</a:t>
                      </a:r>
                      <a:endParaRPr lang="zh-CN"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zh-TW" altLang="en-US" sz="900" u="none" strike="noStrike" dirty="0">
                          <a:effectLst/>
                          <a:latin typeface="ＭＳ ゴシック" panose="020B0609070205080204" pitchFamily="49" charset="-128"/>
                          <a:ea typeface="ＭＳ ゴシック" panose="020B0609070205080204" pitchFamily="49" charset="-128"/>
                        </a:rPr>
                        <a:t>鶴見区緑地公園</a:t>
                      </a:r>
                      <a:r>
                        <a:rPr lang="en-US" altLang="zh-TW" sz="900" u="none" strike="noStrike" dirty="0">
                          <a:effectLst/>
                          <a:latin typeface="ＭＳ ゴシック" panose="020B0609070205080204" pitchFamily="49" charset="-128"/>
                          <a:ea typeface="ＭＳ ゴシック" panose="020B0609070205080204" pitchFamily="49" charset="-128"/>
                        </a:rPr>
                        <a:t>2-163</a:t>
                      </a:r>
                      <a:endParaRPr lang="en-US" altLang="zh-TW"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fontAlgn="ctr"/>
                      <a:r>
                        <a:rPr lang="zh-TW" altLang="en-US" sz="900" u="none" strike="noStrike" dirty="0">
                          <a:effectLst/>
                          <a:latin typeface="ＭＳ ゴシック" panose="020B0609070205080204" pitchFamily="49" charset="-128"/>
                          <a:ea typeface="ＭＳ ゴシック" panose="020B0609070205080204" pitchFamily="49" charset="-128"/>
                        </a:rPr>
                        <a:t>東住吉区長居公園</a:t>
                      </a:r>
                      <a:r>
                        <a:rPr lang="en-US" altLang="zh-TW" sz="900" u="none" strike="noStrike" dirty="0">
                          <a:effectLst/>
                          <a:latin typeface="ＭＳ ゴシック" panose="020B0609070205080204" pitchFamily="49" charset="-128"/>
                          <a:ea typeface="ＭＳ ゴシック" panose="020B0609070205080204" pitchFamily="49" charset="-128"/>
                        </a:rPr>
                        <a:t>1-23</a:t>
                      </a:r>
                      <a:endParaRPr lang="en-US" altLang="zh-TW"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zh-CN" altLang="en-US" sz="900" u="none" strike="noStrike" dirty="0">
                          <a:effectLst/>
                          <a:latin typeface="ＭＳ ゴシック" panose="020B0609070205080204" pitchFamily="49" charset="-128"/>
                          <a:ea typeface="ＭＳ ゴシック" panose="020B0609070205080204" pitchFamily="49" charset="-128"/>
                        </a:rPr>
                        <a:t>天王寺区茶臼山町</a:t>
                      </a:r>
                      <a:r>
                        <a:rPr lang="en-US" altLang="zh-CN" sz="900" u="none" strike="noStrike" dirty="0">
                          <a:effectLst/>
                          <a:latin typeface="ＭＳ ゴシック" panose="020B0609070205080204" pitchFamily="49" charset="-128"/>
                          <a:ea typeface="ＭＳ ゴシック" panose="020B0609070205080204" pitchFamily="49" charset="-128"/>
                        </a:rPr>
                        <a:t>1-108</a:t>
                      </a:r>
                      <a:endParaRPr lang="en-US" altLang="zh-CN"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fontAlgn="ctr"/>
                      <a:r>
                        <a:rPr lang="zh-CN" altLang="en-US" sz="900" u="none" strike="noStrike" dirty="0">
                          <a:effectLst/>
                          <a:latin typeface="ＭＳ ゴシック" panose="020B0609070205080204" pitchFamily="49" charset="-128"/>
                          <a:ea typeface="ＭＳ ゴシック" panose="020B0609070205080204" pitchFamily="49" charset="-128"/>
                        </a:rPr>
                        <a:t>天王寺区茶臼山町</a:t>
                      </a:r>
                      <a:r>
                        <a:rPr lang="en-US" altLang="zh-CN" sz="900" u="none" strike="noStrike" dirty="0">
                          <a:effectLst/>
                          <a:latin typeface="ＭＳ ゴシック" panose="020B0609070205080204" pitchFamily="49" charset="-128"/>
                          <a:ea typeface="ＭＳ ゴシック" panose="020B0609070205080204" pitchFamily="49" charset="-128"/>
                        </a:rPr>
                        <a:t>1-108</a:t>
                      </a:r>
                      <a:endParaRPr lang="en-US" altLang="zh-CN"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740656542"/>
                  </a:ext>
                </a:extLst>
              </a:tr>
              <a:tr h="186266">
                <a:tc gridSpan="2">
                  <a:txBody>
                    <a:bodyPr/>
                    <a:lstStyle/>
                    <a:p>
                      <a:pPr algn="ctr" fontAlgn="ctr"/>
                      <a:r>
                        <a:rPr lang="ja-JP" altLang="en-US" sz="1000" u="none" strike="noStrike" dirty="0">
                          <a:effectLst/>
                          <a:latin typeface="ＭＳ ゴシック" panose="020B0609070205080204" pitchFamily="49" charset="-128"/>
                          <a:ea typeface="ＭＳ ゴシック" panose="020B0609070205080204" pitchFamily="49" charset="-128"/>
                        </a:rPr>
                        <a:t>設立</a:t>
                      </a:r>
                      <a:r>
                        <a:rPr lang="ja-JP" altLang="en-US" sz="1000" u="none" strike="noStrike" dirty="0" smtClean="0">
                          <a:effectLst/>
                          <a:latin typeface="ＭＳ ゴシック" panose="020B0609070205080204" pitchFamily="49" charset="-128"/>
                          <a:ea typeface="ＭＳ ゴシック" panose="020B0609070205080204" pitchFamily="49" charset="-128"/>
                        </a:rPr>
                        <a:t>年</a:t>
                      </a:r>
                      <a:endPar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en-US" altLang="ja-JP" sz="900" u="none" strike="noStrike" dirty="0">
                          <a:effectLst/>
                          <a:latin typeface="ＭＳ ゴシック" panose="020B0609070205080204" pitchFamily="49" charset="-128"/>
                          <a:ea typeface="ＭＳ ゴシック" panose="020B0609070205080204" pitchFamily="49" charset="-128"/>
                        </a:rPr>
                        <a:t>1965</a:t>
                      </a:r>
                      <a:r>
                        <a:rPr lang="ja-JP" altLang="en-US" sz="900" u="none" strike="noStrike" dirty="0">
                          <a:effectLst/>
                          <a:latin typeface="ＭＳ ゴシック" panose="020B0609070205080204" pitchFamily="49" charset="-128"/>
                          <a:ea typeface="ＭＳ ゴシック" panose="020B0609070205080204" pitchFamily="49" charset="-128"/>
                        </a:rPr>
                        <a:t>年</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en-US" altLang="ja-JP" sz="900" u="none" strike="noStrike" dirty="0" smtClean="0">
                          <a:effectLst/>
                          <a:latin typeface="ＭＳ ゴシック" panose="020B0609070205080204" pitchFamily="49" charset="-128"/>
                          <a:ea typeface="ＭＳ ゴシック" panose="020B0609070205080204" pitchFamily="49" charset="-128"/>
                        </a:rPr>
                        <a:t>1990</a:t>
                      </a:r>
                      <a:r>
                        <a:rPr lang="ja-JP" altLang="en-US" sz="900" u="none" strike="noStrike" dirty="0" smtClean="0">
                          <a:effectLst/>
                          <a:latin typeface="ＭＳ ゴシック" panose="020B0609070205080204" pitchFamily="49" charset="-128"/>
                          <a:ea typeface="ＭＳ ゴシック" panose="020B0609070205080204" pitchFamily="49" charset="-128"/>
                        </a:rPr>
                        <a:t>年</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fontAlgn="ctr"/>
                      <a:r>
                        <a:rPr lang="en-US" altLang="ja-JP" sz="900" u="none" strike="noStrike" dirty="0" smtClean="0">
                          <a:effectLst/>
                          <a:latin typeface="ＭＳ ゴシック" panose="020B0609070205080204" pitchFamily="49" charset="-128"/>
                          <a:ea typeface="ＭＳ ゴシック" panose="020B0609070205080204" pitchFamily="49" charset="-128"/>
                        </a:rPr>
                        <a:t>1974</a:t>
                      </a:r>
                      <a:r>
                        <a:rPr lang="ja-JP" altLang="en-US" sz="900" u="none" strike="noStrike" dirty="0" smtClean="0">
                          <a:effectLst/>
                          <a:latin typeface="ＭＳ ゴシック" panose="020B0609070205080204" pitchFamily="49" charset="-128"/>
                          <a:ea typeface="ＭＳ ゴシック" panose="020B0609070205080204" pitchFamily="49" charset="-128"/>
                        </a:rPr>
                        <a:t>年</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en-US" altLang="ja-JP" sz="900" u="none" strike="noStrike" dirty="0" smtClean="0">
                          <a:effectLst/>
                          <a:latin typeface="ＭＳ ゴシック" panose="020B0609070205080204" pitchFamily="49" charset="-128"/>
                          <a:ea typeface="ＭＳ ゴシック" panose="020B0609070205080204" pitchFamily="49" charset="-128"/>
                        </a:rPr>
                        <a:t>1915</a:t>
                      </a:r>
                      <a:r>
                        <a:rPr lang="ja-JP" altLang="en-US" sz="900" u="none" strike="noStrike" dirty="0" smtClean="0">
                          <a:effectLst/>
                          <a:latin typeface="ＭＳ ゴシック" panose="020B0609070205080204" pitchFamily="49" charset="-128"/>
                          <a:ea typeface="ＭＳ ゴシック" panose="020B0609070205080204" pitchFamily="49" charset="-128"/>
                        </a:rPr>
                        <a:t>年</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fontAlgn="ctr"/>
                      <a:r>
                        <a:rPr lang="en-US" altLang="ja-JP" sz="900" u="none" strike="noStrike" dirty="0">
                          <a:effectLst/>
                          <a:latin typeface="ＭＳ ゴシック" panose="020B0609070205080204" pitchFamily="49" charset="-128"/>
                          <a:ea typeface="ＭＳ ゴシック" panose="020B0609070205080204" pitchFamily="49" charset="-128"/>
                        </a:rPr>
                        <a:t>1926</a:t>
                      </a:r>
                      <a:r>
                        <a:rPr lang="ja-JP" altLang="en-US" sz="900" u="none" strike="noStrike" dirty="0">
                          <a:effectLst/>
                          <a:latin typeface="ＭＳ ゴシック" panose="020B0609070205080204" pitchFamily="49" charset="-128"/>
                          <a:ea typeface="ＭＳ ゴシック" panose="020B0609070205080204" pitchFamily="49" charset="-128"/>
                        </a:rPr>
                        <a:t>年</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478114409"/>
                  </a:ext>
                </a:extLst>
              </a:tr>
              <a:tr h="186266">
                <a:tc gridSpan="2">
                  <a:txBody>
                    <a:bodyPr/>
                    <a:lstStyle/>
                    <a:p>
                      <a:pPr algn="ctr" fontAlgn="ctr"/>
                      <a:r>
                        <a:rPr lang="ja-JP" altLang="en-US" sz="1000" u="none" strike="noStrike" dirty="0">
                          <a:effectLst/>
                          <a:latin typeface="ＭＳ ゴシック" panose="020B0609070205080204" pitchFamily="49" charset="-128"/>
                          <a:ea typeface="ＭＳ ゴシック" panose="020B0609070205080204" pitchFamily="49" charset="-128"/>
                        </a:rPr>
                        <a:t>運営形態</a:t>
                      </a:r>
                      <a:endPar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ja-JP" altLang="en-US" sz="900" u="none" strike="noStrike" dirty="0">
                          <a:effectLst/>
                          <a:latin typeface="ＭＳ ゴシック" panose="020B0609070205080204" pitchFamily="49" charset="-128"/>
                          <a:ea typeface="ＭＳ ゴシック" panose="020B0609070205080204" pitchFamily="49" charset="-128"/>
                        </a:rPr>
                        <a:t>指定</a:t>
                      </a:r>
                      <a:r>
                        <a:rPr lang="ja-JP" altLang="en-US" sz="900" u="none" strike="noStrike" dirty="0" smtClean="0">
                          <a:effectLst/>
                          <a:latin typeface="ＭＳ ゴシック" panose="020B0609070205080204" pitchFamily="49" charset="-128"/>
                          <a:ea typeface="ＭＳ ゴシック" panose="020B0609070205080204" pitchFamily="49" charset="-128"/>
                        </a:rPr>
                        <a:t>管理（ＰＭＯ）</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ja-JP" altLang="en-US" sz="900" u="none" strike="noStrike" dirty="0">
                          <a:effectLst/>
                          <a:latin typeface="ＭＳ ゴシック" panose="020B0609070205080204" pitchFamily="49" charset="-128"/>
                          <a:ea typeface="ＭＳ ゴシック" panose="020B0609070205080204" pitchFamily="49" charset="-128"/>
                        </a:rPr>
                        <a:t>指定管理</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fontAlgn="ctr"/>
                      <a:r>
                        <a:rPr lang="ja-JP" altLang="en-US" sz="900" u="none" strike="noStrike" dirty="0">
                          <a:effectLst/>
                          <a:latin typeface="ＭＳ ゴシック" panose="020B0609070205080204" pitchFamily="49" charset="-128"/>
                          <a:ea typeface="ＭＳ ゴシック" panose="020B0609070205080204" pitchFamily="49" charset="-128"/>
                        </a:rPr>
                        <a:t>指定管理</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ja-JP" altLang="en-US" sz="900" u="none" strike="noStrike" dirty="0">
                          <a:effectLst/>
                          <a:latin typeface="ＭＳ ゴシック" panose="020B0609070205080204" pitchFamily="49" charset="-128"/>
                          <a:ea typeface="ＭＳ ゴシック" panose="020B0609070205080204" pitchFamily="49" charset="-128"/>
                        </a:rPr>
                        <a:t>直営</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fontAlgn="ctr"/>
                      <a:r>
                        <a:rPr lang="ja-JP" altLang="en-US" sz="900" u="none" strike="noStrike">
                          <a:effectLst/>
                          <a:latin typeface="ＭＳ ゴシック" panose="020B0609070205080204" pitchFamily="49" charset="-128"/>
                          <a:ea typeface="ＭＳ ゴシック" panose="020B0609070205080204" pitchFamily="49" charset="-128"/>
                        </a:rPr>
                        <a:t>直営</a:t>
                      </a:r>
                      <a:endParaRPr lang="ja-JP" altLang="en-US" sz="9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923073398"/>
                  </a:ext>
                </a:extLst>
              </a:tr>
              <a:tr h="186266">
                <a:tc gridSpan="2">
                  <a:txBody>
                    <a:bodyPr/>
                    <a:lstStyle/>
                    <a:p>
                      <a:pPr algn="ctr" fontAlgn="ctr"/>
                      <a:r>
                        <a:rPr lang="ja-JP" altLang="en-US" sz="1000" u="none" strike="noStrike" dirty="0">
                          <a:effectLst/>
                          <a:latin typeface="ＭＳ ゴシック" panose="020B0609070205080204" pitchFamily="49" charset="-128"/>
                          <a:ea typeface="ＭＳ ゴシック" panose="020B0609070205080204" pitchFamily="49" charset="-128"/>
                        </a:rPr>
                        <a:t>利用料金の種別</a:t>
                      </a:r>
                      <a:endPar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ja-JP" altLang="en-US" sz="900" u="none" strike="noStrike" dirty="0">
                          <a:effectLst/>
                          <a:latin typeface="ＭＳ ゴシック" panose="020B0609070205080204" pitchFamily="49" charset="-128"/>
                          <a:ea typeface="ＭＳ ゴシック" panose="020B0609070205080204" pitchFamily="49" charset="-128"/>
                        </a:rPr>
                        <a:t>入場料</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ja-JP" altLang="en-US" sz="900" u="none" strike="noStrike" dirty="0">
                          <a:effectLst/>
                          <a:latin typeface="ＭＳ ゴシック" panose="020B0609070205080204" pitchFamily="49" charset="-128"/>
                          <a:ea typeface="ＭＳ ゴシック" panose="020B0609070205080204" pitchFamily="49" charset="-128"/>
                        </a:rPr>
                        <a:t>入館料</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fontAlgn="ctr"/>
                      <a:r>
                        <a:rPr lang="ja-JP" altLang="en-US" sz="900" u="none" strike="noStrike" dirty="0">
                          <a:effectLst/>
                          <a:latin typeface="ＭＳ ゴシック" panose="020B0609070205080204" pitchFamily="49" charset="-128"/>
                          <a:ea typeface="ＭＳ ゴシック" panose="020B0609070205080204" pitchFamily="49" charset="-128"/>
                        </a:rPr>
                        <a:t>入園料</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ja-JP" altLang="en-US" sz="900" u="none" strike="noStrike" dirty="0">
                          <a:effectLst/>
                          <a:latin typeface="ＭＳ ゴシック" panose="020B0609070205080204" pitchFamily="49" charset="-128"/>
                          <a:ea typeface="ＭＳ ゴシック" panose="020B0609070205080204" pitchFamily="49" charset="-128"/>
                        </a:rPr>
                        <a:t>入園料</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fontAlgn="ctr"/>
                      <a:r>
                        <a:rPr lang="ja-JP" altLang="en-US" sz="900" u="none" strike="noStrike" dirty="0">
                          <a:effectLst/>
                          <a:latin typeface="ＭＳ ゴシック" panose="020B0609070205080204" pitchFamily="49" charset="-128"/>
                          <a:ea typeface="ＭＳ ゴシック" panose="020B0609070205080204" pitchFamily="49" charset="-128"/>
                        </a:rPr>
                        <a:t>入園料</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006485112"/>
                  </a:ext>
                </a:extLst>
              </a:tr>
              <a:tr h="307275">
                <a:tc gridSpan="2">
                  <a:txBody>
                    <a:bodyPr/>
                    <a:lstStyle/>
                    <a:p>
                      <a:pPr algn="ctr" fontAlgn="ctr"/>
                      <a:r>
                        <a:rPr lang="ja-JP" altLang="en-US" sz="1000" u="none" strike="noStrike" dirty="0">
                          <a:effectLst/>
                          <a:latin typeface="ＭＳ ゴシック" panose="020B0609070205080204" pitchFamily="49" charset="-128"/>
                          <a:ea typeface="ＭＳ ゴシック" panose="020B0609070205080204" pitchFamily="49" charset="-128"/>
                        </a:rPr>
                        <a:t>料金体系</a:t>
                      </a:r>
                      <a:endPar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fontAlgn="ctr"/>
                      <a:r>
                        <a:rPr lang="ja-JP" altLang="en-US" sz="1000" u="none" strike="noStrike" dirty="0">
                          <a:effectLst/>
                          <a:latin typeface="ＭＳ ゴシック" panose="020B0609070205080204" pitchFamily="49" charset="-128"/>
                          <a:ea typeface="ＭＳ ゴシック" panose="020B0609070205080204" pitchFamily="49" charset="-128"/>
                        </a:rPr>
                        <a:t>一般：</a:t>
                      </a:r>
                      <a:r>
                        <a:rPr lang="en-US" altLang="ja-JP" sz="1000" u="none" strike="noStrike" dirty="0">
                          <a:effectLst/>
                          <a:latin typeface="ＭＳ ゴシック" panose="020B0609070205080204" pitchFamily="49" charset="-128"/>
                          <a:ea typeface="ＭＳ ゴシック" panose="020B0609070205080204" pitchFamily="49" charset="-128"/>
                        </a:rPr>
                        <a:t>200</a:t>
                      </a:r>
                      <a:r>
                        <a:rPr lang="ja-JP" altLang="en-US" sz="1000" u="none" strike="noStrike" dirty="0">
                          <a:effectLst/>
                          <a:latin typeface="ＭＳ ゴシック" panose="020B0609070205080204" pitchFamily="49" charset="-128"/>
                          <a:ea typeface="ＭＳ ゴシック" panose="020B0609070205080204" pitchFamily="49" charset="-128"/>
                        </a:rPr>
                        <a:t>円</a:t>
                      </a:r>
                      <a:endPar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40265" marR="4676" marT="4676" marB="0" anchor="ct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fontAlgn="ctr"/>
                      <a:r>
                        <a:rPr lang="ja-JP" altLang="en-US" sz="1000" u="none" strike="noStrike" dirty="0">
                          <a:effectLst/>
                          <a:latin typeface="ＭＳ ゴシック" panose="020B0609070205080204" pitchFamily="49" charset="-128"/>
                          <a:ea typeface="ＭＳ ゴシック" panose="020B0609070205080204" pitchFamily="49" charset="-128"/>
                        </a:rPr>
                        <a:t>一般：</a:t>
                      </a:r>
                      <a:r>
                        <a:rPr lang="en-US" altLang="ja-JP" sz="1000" u="none" strike="noStrike" dirty="0">
                          <a:effectLst/>
                          <a:latin typeface="ＭＳ ゴシック" panose="020B0609070205080204" pitchFamily="49" charset="-128"/>
                          <a:ea typeface="ＭＳ ゴシック" panose="020B0609070205080204" pitchFamily="49" charset="-128"/>
                        </a:rPr>
                        <a:t>500</a:t>
                      </a:r>
                      <a:r>
                        <a:rPr lang="ja-JP" altLang="en-US" sz="1000" u="none" strike="noStrike" dirty="0">
                          <a:effectLst/>
                          <a:latin typeface="ＭＳ ゴシック" panose="020B0609070205080204" pitchFamily="49" charset="-128"/>
                          <a:ea typeface="ＭＳ ゴシック" panose="020B0609070205080204" pitchFamily="49" charset="-128"/>
                        </a:rPr>
                        <a:t>円</a:t>
                      </a:r>
                      <a:endPar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40265" marR="4676" marT="4676"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l" fontAlgn="ctr"/>
                      <a:r>
                        <a:rPr lang="ja-JP" altLang="en-US" sz="1000" u="none" strike="noStrike" dirty="0">
                          <a:effectLst/>
                          <a:latin typeface="ＭＳ ゴシック" panose="020B0609070205080204" pitchFamily="49" charset="-128"/>
                          <a:ea typeface="ＭＳ ゴシック" panose="020B0609070205080204" pitchFamily="49" charset="-128"/>
                        </a:rPr>
                        <a:t>一般：</a:t>
                      </a:r>
                      <a:r>
                        <a:rPr lang="en-US" altLang="ja-JP" sz="1000" u="none" strike="noStrike" dirty="0">
                          <a:effectLst/>
                          <a:latin typeface="ＭＳ ゴシック" panose="020B0609070205080204" pitchFamily="49" charset="-128"/>
                          <a:ea typeface="ＭＳ ゴシック" panose="020B0609070205080204" pitchFamily="49" charset="-128"/>
                        </a:rPr>
                        <a:t>200</a:t>
                      </a:r>
                      <a:r>
                        <a:rPr lang="ja-JP" altLang="en-US" sz="1000" u="none" strike="noStrike" dirty="0">
                          <a:effectLst/>
                          <a:latin typeface="ＭＳ ゴシック" panose="020B0609070205080204" pitchFamily="49" charset="-128"/>
                          <a:ea typeface="ＭＳ ゴシック" panose="020B0609070205080204" pitchFamily="49" charset="-128"/>
                        </a:rPr>
                        <a:t>円</a:t>
                      </a:r>
                      <a:endPar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40265" marR="4676" marT="4676"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fontAlgn="ctr"/>
                      <a:r>
                        <a:rPr lang="zh-CN" altLang="en-US" sz="1000" u="none" strike="noStrike" dirty="0">
                          <a:effectLst/>
                          <a:latin typeface="ＭＳ ゴシック" panose="020B0609070205080204" pitchFamily="49" charset="-128"/>
                          <a:ea typeface="ＭＳ ゴシック" panose="020B0609070205080204" pitchFamily="49" charset="-128"/>
                        </a:rPr>
                        <a:t>一般：</a:t>
                      </a:r>
                      <a:r>
                        <a:rPr lang="en-US" altLang="zh-CN" sz="1000" u="none" strike="noStrike" dirty="0">
                          <a:effectLst/>
                          <a:latin typeface="ＭＳ ゴシック" panose="020B0609070205080204" pitchFamily="49" charset="-128"/>
                          <a:ea typeface="ＭＳ ゴシック" panose="020B0609070205080204" pitchFamily="49" charset="-128"/>
                        </a:rPr>
                        <a:t>500</a:t>
                      </a:r>
                      <a:r>
                        <a:rPr lang="zh-CN" altLang="en-US" sz="1000" u="none" strike="noStrike" dirty="0">
                          <a:effectLst/>
                          <a:latin typeface="ＭＳ ゴシック" panose="020B0609070205080204" pitchFamily="49" charset="-128"/>
                          <a:ea typeface="ＭＳ ゴシック" panose="020B0609070205080204" pitchFamily="49" charset="-128"/>
                        </a:rPr>
                        <a:t>円</a:t>
                      </a:r>
                      <a:br>
                        <a:rPr lang="zh-CN" altLang="en-US" sz="1000" u="none" strike="noStrike" dirty="0">
                          <a:effectLst/>
                          <a:latin typeface="ＭＳ ゴシック" panose="020B0609070205080204" pitchFamily="49" charset="-128"/>
                          <a:ea typeface="ＭＳ ゴシック" panose="020B0609070205080204" pitchFamily="49" charset="-128"/>
                        </a:rPr>
                      </a:br>
                      <a:r>
                        <a:rPr lang="zh-CN" altLang="en-US" sz="1000" u="none" strike="noStrike" dirty="0">
                          <a:effectLst/>
                          <a:latin typeface="ＭＳ ゴシック" panose="020B0609070205080204" pitchFamily="49" charset="-128"/>
                          <a:ea typeface="ＭＳ ゴシック" panose="020B0609070205080204" pitchFamily="49" charset="-128"/>
                        </a:rPr>
                        <a:t>小中学生：</a:t>
                      </a:r>
                      <a:r>
                        <a:rPr lang="en-US" altLang="zh-CN" sz="1000" u="none" strike="noStrike" dirty="0">
                          <a:effectLst/>
                          <a:latin typeface="ＭＳ ゴシック" panose="020B0609070205080204" pitchFamily="49" charset="-128"/>
                          <a:ea typeface="ＭＳ ゴシック" panose="020B0609070205080204" pitchFamily="49" charset="-128"/>
                        </a:rPr>
                        <a:t>200</a:t>
                      </a:r>
                      <a:r>
                        <a:rPr lang="zh-CN" altLang="en-US" sz="1000" u="none" strike="noStrike" dirty="0">
                          <a:effectLst/>
                          <a:latin typeface="ＭＳ ゴシック" panose="020B0609070205080204" pitchFamily="49" charset="-128"/>
                          <a:ea typeface="ＭＳ ゴシック" panose="020B0609070205080204" pitchFamily="49" charset="-128"/>
                        </a:rPr>
                        <a:t>円</a:t>
                      </a:r>
                      <a:endParaRPr lang="zh-CN" altLang="en-US"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40265" marR="4676" marT="4676"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l" fontAlgn="ctr"/>
                      <a:r>
                        <a:rPr lang="zh-CN" altLang="en-US" sz="1000" u="none" strike="noStrike" dirty="0">
                          <a:effectLst/>
                          <a:latin typeface="ＭＳ ゴシック" panose="020B0609070205080204" pitchFamily="49" charset="-128"/>
                          <a:ea typeface="ＭＳ ゴシック" panose="020B0609070205080204" pitchFamily="49" charset="-128"/>
                        </a:rPr>
                        <a:t>一般：</a:t>
                      </a:r>
                      <a:r>
                        <a:rPr lang="en-US" altLang="zh-CN" sz="1000" u="none" strike="noStrike" dirty="0">
                          <a:effectLst/>
                          <a:latin typeface="ＭＳ ゴシック" panose="020B0609070205080204" pitchFamily="49" charset="-128"/>
                          <a:ea typeface="ＭＳ ゴシック" panose="020B0609070205080204" pitchFamily="49" charset="-128"/>
                        </a:rPr>
                        <a:t>150</a:t>
                      </a:r>
                      <a:r>
                        <a:rPr lang="zh-CN" altLang="en-US" sz="1000" u="none" strike="noStrike" dirty="0">
                          <a:effectLst/>
                          <a:latin typeface="ＭＳ ゴシック" panose="020B0609070205080204" pitchFamily="49" charset="-128"/>
                          <a:ea typeface="ＭＳ ゴシック" panose="020B0609070205080204" pitchFamily="49" charset="-128"/>
                        </a:rPr>
                        <a:t>円</a:t>
                      </a:r>
                      <a:br>
                        <a:rPr lang="zh-CN" altLang="en-US" sz="1000" u="none" strike="noStrike" dirty="0">
                          <a:effectLst/>
                          <a:latin typeface="ＭＳ ゴシック" panose="020B0609070205080204" pitchFamily="49" charset="-128"/>
                          <a:ea typeface="ＭＳ ゴシック" panose="020B0609070205080204" pitchFamily="49" charset="-128"/>
                        </a:rPr>
                      </a:br>
                      <a:r>
                        <a:rPr lang="zh-CN" altLang="en-US" sz="1000" u="none" strike="noStrike" dirty="0">
                          <a:effectLst/>
                          <a:latin typeface="ＭＳ ゴシック" panose="020B0609070205080204" pitchFamily="49" charset="-128"/>
                          <a:ea typeface="ＭＳ ゴシック" panose="020B0609070205080204" pitchFamily="49" charset="-128"/>
                        </a:rPr>
                        <a:t>小中学生：</a:t>
                      </a:r>
                      <a:r>
                        <a:rPr lang="en-US" altLang="zh-CN" sz="1000" u="none" strike="noStrike" dirty="0">
                          <a:effectLst/>
                          <a:latin typeface="ＭＳ ゴシック" panose="020B0609070205080204" pitchFamily="49" charset="-128"/>
                          <a:ea typeface="ＭＳ ゴシック" panose="020B0609070205080204" pitchFamily="49" charset="-128"/>
                        </a:rPr>
                        <a:t>80</a:t>
                      </a:r>
                      <a:r>
                        <a:rPr lang="zh-CN" altLang="en-US" sz="1000" u="none" strike="noStrike" dirty="0">
                          <a:effectLst/>
                          <a:latin typeface="ＭＳ ゴシック" panose="020B0609070205080204" pitchFamily="49" charset="-128"/>
                          <a:ea typeface="ＭＳ ゴシック" panose="020B0609070205080204" pitchFamily="49" charset="-128"/>
                        </a:rPr>
                        <a:t>円</a:t>
                      </a:r>
                      <a:endParaRPr lang="zh-CN" altLang="en-US"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40265" marR="4676" marT="4676" marB="0"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625516456"/>
                  </a:ext>
                </a:extLst>
              </a:tr>
              <a:tr h="341834">
                <a:tc rowSpan="2">
                  <a:txBody>
                    <a:bodyPr/>
                    <a:lstStyle/>
                    <a:p>
                      <a:pPr algn="ctr" fontAlgn="ctr"/>
                      <a:r>
                        <a:rPr lang="ja-JP" altLang="en-US" sz="900" u="none" strike="noStrike" dirty="0">
                          <a:effectLst/>
                          <a:latin typeface="ＭＳ ゴシック" panose="020B0609070205080204" pitchFamily="49" charset="-128"/>
                          <a:ea typeface="ＭＳ ゴシック" panose="020B0609070205080204" pitchFamily="49" charset="-128"/>
                        </a:rPr>
                        <a:t>減免措置</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vert="eaVert" anchor="ct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dirty="0" smtClean="0">
                          <a:effectLst/>
                          <a:latin typeface="ＭＳ ゴシック" panose="020B0609070205080204" pitchFamily="49" charset="-128"/>
                          <a:ea typeface="ＭＳ ゴシック" panose="020B0609070205080204" pitchFamily="49" charset="-128"/>
                        </a:rPr>
                        <a:t>住所限定無し</a:t>
                      </a:r>
                      <a:endParaRPr lang="ja-JP" altLang="en-US" sz="900" u="none" strike="noStrike" dirty="0">
                        <a:effectLst/>
                        <a:latin typeface="ＭＳ ゴシック" panose="020B0609070205080204" pitchFamily="49" charset="-128"/>
                        <a:ea typeface="ＭＳ ゴシック" panose="020B0609070205080204" pitchFamily="49" charset="-128"/>
                      </a:endParaRPr>
                    </a:p>
                  </a:txBody>
                  <a:tcPr marL="4676" marR="4676" marT="4676" marB="0"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u="none" strike="noStrike" dirty="0">
                          <a:effectLst/>
                          <a:latin typeface="ＭＳ ゴシック" panose="020B0609070205080204" pitchFamily="49" charset="-128"/>
                          <a:ea typeface="ＭＳ ゴシック" panose="020B0609070205080204" pitchFamily="49" charset="-128"/>
                        </a:rPr>
                        <a:t>中学生以下、</a:t>
                      </a:r>
                      <a:r>
                        <a:rPr lang="ja-JP" altLang="en-US" sz="800" u="none" strike="noStrike" dirty="0" err="1">
                          <a:effectLst/>
                          <a:latin typeface="ＭＳ ゴシック" panose="020B0609070205080204" pitchFamily="49" charset="-128"/>
                          <a:ea typeface="ＭＳ ゴシック" panose="020B0609070205080204" pitchFamily="49" charset="-128"/>
                        </a:rPr>
                        <a:t>障がい</a:t>
                      </a:r>
                      <a:r>
                        <a:rPr lang="ja-JP" altLang="en-US" sz="800" u="none" strike="noStrike" dirty="0">
                          <a:effectLst/>
                          <a:latin typeface="ＭＳ ゴシック" panose="020B0609070205080204" pitchFamily="49" charset="-128"/>
                          <a:ea typeface="ＭＳ ゴシック" panose="020B0609070205080204" pitchFamily="49" charset="-128"/>
                        </a:rPr>
                        <a:t>者手帳等をお持ちの方：無料</a:t>
                      </a:r>
                      <a:endParaRPr lang="ja-JP" altLang="en-US" sz="8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fontAlgn="ctr"/>
                      <a:r>
                        <a:rPr lang="ja-JP" altLang="en-US" sz="800" u="none" strike="noStrike" dirty="0">
                          <a:effectLst/>
                          <a:latin typeface="ＭＳ ゴシック" panose="020B0609070205080204" pitchFamily="49" charset="-128"/>
                          <a:ea typeface="ＭＳ ゴシック" panose="020B0609070205080204" pitchFamily="49" charset="-128"/>
                        </a:rPr>
                        <a:t>中学生以下、</a:t>
                      </a:r>
                      <a:r>
                        <a:rPr lang="ja-JP" altLang="en-US" sz="800" u="none" strike="noStrike" dirty="0" err="1">
                          <a:effectLst/>
                          <a:latin typeface="ＭＳ ゴシック" panose="020B0609070205080204" pitchFamily="49" charset="-128"/>
                          <a:ea typeface="ＭＳ ゴシック" panose="020B0609070205080204" pitchFamily="49" charset="-128"/>
                        </a:rPr>
                        <a:t>障がい</a:t>
                      </a:r>
                      <a:r>
                        <a:rPr lang="ja-JP" altLang="en-US" sz="800" u="none" strike="noStrike" dirty="0">
                          <a:effectLst/>
                          <a:latin typeface="ＭＳ ゴシック" panose="020B0609070205080204" pitchFamily="49" charset="-128"/>
                          <a:ea typeface="ＭＳ ゴシック" panose="020B0609070205080204" pitchFamily="49" charset="-128"/>
                        </a:rPr>
                        <a:t>者手帳等をお持ちの方：無料</a:t>
                      </a:r>
                      <a:endParaRPr lang="ja-JP" altLang="en-US" sz="8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l" fontAlgn="ctr"/>
                      <a:r>
                        <a:rPr lang="ja-JP" altLang="en-US" sz="800" u="none" strike="noStrike" dirty="0">
                          <a:effectLst/>
                          <a:latin typeface="ＭＳ ゴシック" panose="020B0609070205080204" pitchFamily="49" charset="-128"/>
                          <a:ea typeface="ＭＳ ゴシック" panose="020B0609070205080204" pitchFamily="49" charset="-128"/>
                        </a:rPr>
                        <a:t>中学生以下、</a:t>
                      </a:r>
                      <a:r>
                        <a:rPr lang="ja-JP" altLang="en-US" sz="800" u="none" strike="noStrike" dirty="0" err="1">
                          <a:effectLst/>
                          <a:latin typeface="ＭＳ ゴシック" panose="020B0609070205080204" pitchFamily="49" charset="-128"/>
                          <a:ea typeface="ＭＳ ゴシック" panose="020B0609070205080204" pitchFamily="49" charset="-128"/>
                        </a:rPr>
                        <a:t>障がい</a:t>
                      </a:r>
                      <a:r>
                        <a:rPr lang="ja-JP" altLang="en-US" sz="800" u="none" strike="noStrike" dirty="0">
                          <a:effectLst/>
                          <a:latin typeface="ＭＳ ゴシック" panose="020B0609070205080204" pitchFamily="49" charset="-128"/>
                          <a:ea typeface="ＭＳ ゴシック" panose="020B0609070205080204" pitchFamily="49" charset="-128"/>
                        </a:rPr>
                        <a:t>者手帳等をお持ちの方：無料</a:t>
                      </a:r>
                      <a:endParaRPr lang="ja-JP" altLang="en-US" sz="8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fontAlgn="ctr"/>
                      <a:r>
                        <a:rPr lang="ja-JP" altLang="en-US" sz="800" u="none" strike="noStrike" dirty="0" err="1">
                          <a:effectLst/>
                          <a:latin typeface="ＭＳ ゴシック" panose="020B0609070205080204" pitchFamily="49" charset="-128"/>
                          <a:ea typeface="ＭＳ ゴシック" panose="020B0609070205080204" pitchFamily="49" charset="-128"/>
                        </a:rPr>
                        <a:t>障がい</a:t>
                      </a:r>
                      <a:r>
                        <a:rPr lang="ja-JP" altLang="en-US" sz="800" u="none" strike="noStrike" dirty="0">
                          <a:effectLst/>
                          <a:latin typeface="ＭＳ ゴシック" panose="020B0609070205080204" pitchFamily="49" charset="-128"/>
                          <a:ea typeface="ＭＳ ゴシック" panose="020B0609070205080204" pitchFamily="49" charset="-128"/>
                        </a:rPr>
                        <a:t>者手帳等をお持ちの方：無料</a:t>
                      </a:r>
                      <a:endParaRPr lang="ja-JP" altLang="en-US" sz="8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l" fontAlgn="ctr"/>
                      <a:r>
                        <a:rPr lang="ja-JP" altLang="en-US" sz="800" u="none" strike="noStrike" dirty="0" err="1">
                          <a:effectLst/>
                          <a:latin typeface="ＭＳ ゴシック" panose="020B0609070205080204" pitchFamily="49" charset="-128"/>
                          <a:ea typeface="ＭＳ ゴシック" panose="020B0609070205080204" pitchFamily="49" charset="-128"/>
                        </a:rPr>
                        <a:t>障がい</a:t>
                      </a:r>
                      <a:r>
                        <a:rPr lang="ja-JP" altLang="en-US" sz="800" u="none" strike="noStrike" dirty="0">
                          <a:effectLst/>
                          <a:latin typeface="ＭＳ ゴシック" panose="020B0609070205080204" pitchFamily="49" charset="-128"/>
                          <a:ea typeface="ＭＳ ゴシック" panose="020B0609070205080204" pitchFamily="49" charset="-128"/>
                        </a:rPr>
                        <a:t>者手帳等をお持ちの方：無料</a:t>
                      </a:r>
                      <a:endParaRPr lang="ja-JP" altLang="en-US" sz="8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865047237"/>
                  </a:ext>
                </a:extLst>
              </a:tr>
              <a:tr h="609908">
                <a:tc vMerge="1">
                  <a:txBody>
                    <a:bodyPr/>
                    <a:lstStyle/>
                    <a:p>
                      <a:endParaRPr kumimoji="1" lang="ja-JP" altLang="en-US"/>
                    </a:p>
                  </a:txBody>
                  <a:tcPr/>
                </a:tc>
                <a:tc>
                  <a:txBody>
                    <a:bodyPr/>
                    <a:lstStyle/>
                    <a:p>
                      <a:pPr algn="ctr" fontAlgn="ctr"/>
                      <a:r>
                        <a:rPr lang="ja-JP" altLang="en-US" sz="900" u="none" strike="noStrike" dirty="0">
                          <a:effectLst/>
                          <a:latin typeface="ＭＳ ゴシック" panose="020B0609070205080204" pitchFamily="49" charset="-128"/>
                          <a:ea typeface="ＭＳ ゴシック" panose="020B0609070205080204" pitchFamily="49" charset="-128"/>
                        </a:rPr>
                        <a:t>市民対象</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1000" u="none" strike="noStrike" dirty="0">
                          <a:effectLst/>
                          <a:latin typeface="ＭＳ ゴシック" panose="020B0609070205080204" pitchFamily="49" charset="-128"/>
                          <a:ea typeface="ＭＳ ゴシック" panose="020B0609070205080204" pitchFamily="49" charset="-128"/>
                        </a:rPr>
                        <a:t>市内在住の</a:t>
                      </a:r>
                      <a:r>
                        <a:rPr lang="en-US" altLang="ja-JP" sz="1000" u="none" strike="noStrike" dirty="0">
                          <a:effectLst/>
                          <a:latin typeface="ＭＳ ゴシック" panose="020B0609070205080204" pitchFamily="49" charset="-128"/>
                          <a:ea typeface="ＭＳ ゴシック" panose="020B0609070205080204" pitchFamily="49" charset="-128"/>
                        </a:rPr>
                        <a:t>65</a:t>
                      </a:r>
                      <a:r>
                        <a:rPr lang="ja-JP" altLang="en-US" sz="1000" u="none" strike="noStrike" dirty="0">
                          <a:effectLst/>
                          <a:latin typeface="ＭＳ ゴシック" panose="020B0609070205080204" pitchFamily="49" charset="-128"/>
                          <a:ea typeface="ＭＳ ゴシック" panose="020B0609070205080204" pitchFamily="49" charset="-128"/>
                        </a:rPr>
                        <a:t>歳以上の方：無料</a:t>
                      </a:r>
                      <a:endPar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fontAlgn="ctr"/>
                      <a:r>
                        <a:rPr lang="ja-JP" altLang="en-US" sz="1000" u="none" strike="noStrike" dirty="0">
                          <a:effectLst/>
                          <a:latin typeface="ＭＳ ゴシック" panose="020B0609070205080204" pitchFamily="49" charset="-128"/>
                          <a:ea typeface="ＭＳ ゴシック" panose="020B0609070205080204" pitchFamily="49" charset="-128"/>
                        </a:rPr>
                        <a:t>市内在住の</a:t>
                      </a:r>
                      <a:r>
                        <a:rPr lang="en-US" altLang="ja-JP" sz="1000" u="none" strike="noStrike" dirty="0">
                          <a:effectLst/>
                          <a:latin typeface="ＭＳ ゴシック" panose="020B0609070205080204" pitchFamily="49" charset="-128"/>
                          <a:ea typeface="ＭＳ ゴシック" panose="020B0609070205080204" pitchFamily="49" charset="-128"/>
                        </a:rPr>
                        <a:t>65</a:t>
                      </a:r>
                      <a:r>
                        <a:rPr lang="ja-JP" altLang="en-US" sz="1000" u="none" strike="noStrike" dirty="0">
                          <a:effectLst/>
                          <a:latin typeface="ＭＳ ゴシック" panose="020B0609070205080204" pitchFamily="49" charset="-128"/>
                          <a:ea typeface="ＭＳ ゴシック" panose="020B0609070205080204" pitchFamily="49" charset="-128"/>
                        </a:rPr>
                        <a:t>歳以上の方：無料</a:t>
                      </a:r>
                      <a:endPar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l" fontAlgn="ctr"/>
                      <a:r>
                        <a:rPr lang="ja-JP" altLang="en-US" sz="1000" u="none" strike="noStrike" dirty="0">
                          <a:effectLst/>
                          <a:latin typeface="ＭＳ ゴシック" panose="020B0609070205080204" pitchFamily="49" charset="-128"/>
                          <a:ea typeface="ＭＳ ゴシック" panose="020B0609070205080204" pitchFamily="49" charset="-128"/>
                        </a:rPr>
                        <a:t>市内在住の</a:t>
                      </a:r>
                      <a:r>
                        <a:rPr lang="en-US" altLang="ja-JP" sz="1000" u="none" strike="noStrike" dirty="0">
                          <a:effectLst/>
                          <a:latin typeface="ＭＳ ゴシック" panose="020B0609070205080204" pitchFamily="49" charset="-128"/>
                          <a:ea typeface="ＭＳ ゴシック" panose="020B0609070205080204" pitchFamily="49" charset="-128"/>
                        </a:rPr>
                        <a:t>65</a:t>
                      </a:r>
                      <a:r>
                        <a:rPr lang="ja-JP" altLang="en-US" sz="1000" u="none" strike="noStrike" dirty="0">
                          <a:effectLst/>
                          <a:latin typeface="ＭＳ ゴシック" panose="020B0609070205080204" pitchFamily="49" charset="-128"/>
                          <a:ea typeface="ＭＳ ゴシック" panose="020B0609070205080204" pitchFamily="49" charset="-128"/>
                        </a:rPr>
                        <a:t>歳以上の方：無料</a:t>
                      </a:r>
                      <a:endPar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85725" indent="-85725" algn="l" fontAlgn="ctr"/>
                      <a:r>
                        <a:rPr lang="ja-JP" altLang="en-US" sz="1000" u="none" strike="noStrike" dirty="0" smtClean="0">
                          <a:effectLst/>
                          <a:latin typeface="ＭＳ ゴシック" panose="020B0609070205080204" pitchFamily="49" charset="-128"/>
                          <a:ea typeface="ＭＳ ゴシック" panose="020B0609070205080204" pitchFamily="49" charset="-128"/>
                        </a:rPr>
                        <a:t>・市内</a:t>
                      </a:r>
                      <a:r>
                        <a:rPr lang="ja-JP" altLang="en-US" sz="1000" u="none" strike="noStrike" dirty="0">
                          <a:effectLst/>
                          <a:latin typeface="ＭＳ ゴシック" panose="020B0609070205080204" pitchFamily="49" charset="-128"/>
                          <a:ea typeface="ＭＳ ゴシック" panose="020B0609070205080204" pitchFamily="49" charset="-128"/>
                        </a:rPr>
                        <a:t>在住の</a:t>
                      </a:r>
                      <a:r>
                        <a:rPr lang="en-US" altLang="ja-JP" sz="1000" u="none" strike="noStrike" dirty="0">
                          <a:effectLst/>
                          <a:latin typeface="ＭＳ ゴシック" panose="020B0609070205080204" pitchFamily="49" charset="-128"/>
                          <a:ea typeface="ＭＳ ゴシック" panose="020B0609070205080204" pitchFamily="49" charset="-128"/>
                        </a:rPr>
                        <a:t>65</a:t>
                      </a:r>
                      <a:r>
                        <a:rPr lang="ja-JP" altLang="en-US" sz="1000" u="none" strike="noStrike" dirty="0">
                          <a:effectLst/>
                          <a:latin typeface="ＭＳ ゴシック" panose="020B0609070205080204" pitchFamily="49" charset="-128"/>
                          <a:ea typeface="ＭＳ ゴシック" panose="020B0609070205080204" pitchFamily="49" charset="-128"/>
                        </a:rPr>
                        <a:t>歳以上の</a:t>
                      </a:r>
                      <a:r>
                        <a:rPr lang="ja-JP" altLang="en-US" sz="1000" u="none" strike="noStrike" dirty="0" smtClean="0">
                          <a:effectLst/>
                          <a:latin typeface="ＭＳ ゴシック" panose="020B0609070205080204" pitchFamily="49" charset="-128"/>
                          <a:ea typeface="ＭＳ ゴシック" panose="020B0609070205080204" pitchFamily="49" charset="-128"/>
                        </a:rPr>
                        <a:t>方：無料</a:t>
                      </a:r>
                      <a:endParaRPr lang="en-US" altLang="ja-JP" sz="1000" u="none" strike="noStrike" dirty="0" smtClean="0">
                        <a:effectLst/>
                        <a:latin typeface="ＭＳ ゴシック" panose="020B0609070205080204" pitchFamily="49" charset="-128"/>
                        <a:ea typeface="ＭＳ ゴシック" panose="020B0609070205080204" pitchFamily="49" charset="-128"/>
                      </a:endParaRPr>
                    </a:p>
                    <a:p>
                      <a:pPr marL="85725" indent="-85725" algn="l" fontAlgn="ctr"/>
                      <a:r>
                        <a:rPr lang="ja-JP" altLang="en-US" sz="1000" u="none" strike="noStrike" dirty="0" smtClean="0">
                          <a:effectLst/>
                          <a:latin typeface="ＭＳ ゴシック" panose="020B0609070205080204" pitchFamily="49" charset="-128"/>
                          <a:ea typeface="ＭＳ ゴシック" panose="020B0609070205080204" pitchFamily="49" charset="-128"/>
                        </a:rPr>
                        <a:t>・市内</a:t>
                      </a:r>
                      <a:r>
                        <a:rPr lang="ja-JP" altLang="en-US" sz="1000" u="none" strike="noStrike" dirty="0">
                          <a:effectLst/>
                          <a:latin typeface="ＭＳ ゴシック" panose="020B0609070205080204" pitchFamily="49" charset="-128"/>
                          <a:ea typeface="ＭＳ ゴシック" panose="020B0609070205080204" pitchFamily="49" charset="-128"/>
                        </a:rPr>
                        <a:t>在住在学の小中</a:t>
                      </a:r>
                      <a:r>
                        <a:rPr lang="ja-JP" altLang="en-US" sz="1000" u="none" strike="noStrike" dirty="0" smtClean="0">
                          <a:effectLst/>
                          <a:latin typeface="ＭＳ ゴシック" panose="020B0609070205080204" pitchFamily="49" charset="-128"/>
                          <a:ea typeface="ＭＳ ゴシック" panose="020B0609070205080204" pitchFamily="49" charset="-128"/>
                        </a:rPr>
                        <a:t>学生：</a:t>
                      </a:r>
                      <a:r>
                        <a:rPr lang="ja-JP" altLang="en-US" sz="1000" u="none" strike="noStrike" dirty="0">
                          <a:effectLst/>
                          <a:latin typeface="ＭＳ ゴシック" panose="020B0609070205080204" pitchFamily="49" charset="-128"/>
                          <a:ea typeface="ＭＳ ゴシック" panose="020B0609070205080204" pitchFamily="49" charset="-128"/>
                        </a:rPr>
                        <a:t>無料</a:t>
                      </a:r>
                      <a:endPar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85725" indent="-85725" algn="l" fontAlgn="ctr"/>
                      <a:r>
                        <a:rPr lang="ja-JP" altLang="en-US" sz="1000" u="none" strike="noStrike" dirty="0" smtClean="0">
                          <a:effectLst/>
                          <a:latin typeface="ＭＳ ゴシック" panose="020B0609070205080204" pitchFamily="49" charset="-128"/>
                          <a:ea typeface="ＭＳ ゴシック" panose="020B0609070205080204" pitchFamily="49" charset="-128"/>
                        </a:rPr>
                        <a:t>・市内</a:t>
                      </a:r>
                      <a:r>
                        <a:rPr lang="ja-JP" altLang="en-US" sz="1000" u="none" strike="noStrike" dirty="0">
                          <a:effectLst/>
                          <a:latin typeface="ＭＳ ゴシック" panose="020B0609070205080204" pitchFamily="49" charset="-128"/>
                          <a:ea typeface="ＭＳ ゴシック" panose="020B0609070205080204" pitchFamily="49" charset="-128"/>
                        </a:rPr>
                        <a:t>在住の</a:t>
                      </a:r>
                      <a:r>
                        <a:rPr lang="en-US" altLang="ja-JP" sz="1000" u="none" strike="noStrike" dirty="0">
                          <a:effectLst/>
                          <a:latin typeface="ＭＳ ゴシック" panose="020B0609070205080204" pitchFamily="49" charset="-128"/>
                          <a:ea typeface="ＭＳ ゴシック" panose="020B0609070205080204" pitchFamily="49" charset="-128"/>
                        </a:rPr>
                        <a:t>65</a:t>
                      </a:r>
                      <a:r>
                        <a:rPr lang="ja-JP" altLang="en-US" sz="1000" u="none" strike="noStrike" dirty="0">
                          <a:effectLst/>
                          <a:latin typeface="ＭＳ ゴシック" panose="020B0609070205080204" pitchFamily="49" charset="-128"/>
                          <a:ea typeface="ＭＳ ゴシック" panose="020B0609070205080204" pitchFamily="49" charset="-128"/>
                        </a:rPr>
                        <a:t>歳以上の方：</a:t>
                      </a:r>
                      <a:r>
                        <a:rPr lang="ja-JP" altLang="en-US" sz="1000" u="none" strike="noStrike" dirty="0" smtClean="0">
                          <a:effectLst/>
                          <a:latin typeface="ＭＳ ゴシック" panose="020B0609070205080204" pitchFamily="49" charset="-128"/>
                          <a:ea typeface="ＭＳ ゴシック" panose="020B0609070205080204" pitchFamily="49" charset="-128"/>
                        </a:rPr>
                        <a:t>無料</a:t>
                      </a:r>
                      <a:endParaRPr lang="en-US" altLang="ja-JP" sz="1000" u="none" strike="noStrike" dirty="0" smtClean="0">
                        <a:effectLst/>
                        <a:latin typeface="ＭＳ ゴシック" panose="020B0609070205080204" pitchFamily="49" charset="-128"/>
                        <a:ea typeface="ＭＳ ゴシック" panose="020B0609070205080204" pitchFamily="49" charset="-128"/>
                      </a:endParaRPr>
                    </a:p>
                    <a:p>
                      <a:pPr marL="85725" indent="-85725" algn="l" fontAlgn="ctr"/>
                      <a:r>
                        <a:rPr lang="ja-JP" altLang="en-US" sz="1000" u="none" strike="noStrike" dirty="0" smtClean="0">
                          <a:effectLst/>
                          <a:latin typeface="ＭＳ ゴシック" panose="020B0609070205080204" pitchFamily="49" charset="-128"/>
                          <a:ea typeface="ＭＳ ゴシック" panose="020B0609070205080204" pitchFamily="49" charset="-128"/>
                        </a:rPr>
                        <a:t>・市内</a:t>
                      </a:r>
                      <a:r>
                        <a:rPr lang="ja-JP" altLang="en-US" sz="1000" u="none" strike="noStrike" dirty="0">
                          <a:effectLst/>
                          <a:latin typeface="ＭＳ ゴシック" panose="020B0609070205080204" pitchFamily="49" charset="-128"/>
                          <a:ea typeface="ＭＳ ゴシック" panose="020B0609070205080204" pitchFamily="49" charset="-128"/>
                        </a:rPr>
                        <a:t>在住在学の小中学生：無料</a:t>
                      </a:r>
                      <a:endPar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303345118"/>
                  </a:ext>
                </a:extLst>
              </a:tr>
              <a:tr h="229988">
                <a:tc gridSpan="2">
                  <a:txBody>
                    <a:bodyPr/>
                    <a:lstStyle/>
                    <a:p>
                      <a:pPr algn="ctr" fontAlgn="ctr"/>
                      <a:r>
                        <a:rPr lang="ja-JP" altLang="en-US" sz="1000" u="none" strike="noStrike" dirty="0" smtClean="0">
                          <a:effectLst/>
                          <a:latin typeface="ＭＳ ゴシック" panose="020B0609070205080204" pitchFamily="49" charset="-128"/>
                          <a:ea typeface="ＭＳ ゴシック" panose="020B0609070205080204" pitchFamily="49" charset="-128"/>
                        </a:rPr>
                        <a:t>入場者数</a:t>
                      </a:r>
                      <a:r>
                        <a:rPr lang="ja-JP" altLang="en-US" sz="800" u="none" strike="noStrike" dirty="0" smtClean="0">
                          <a:effectLst/>
                          <a:latin typeface="ＭＳ ゴシック" panose="020B0609070205080204" pitchFamily="49" charset="-128"/>
                          <a:ea typeface="ＭＳ ゴシック" panose="020B0609070205080204" pitchFamily="49" charset="-128"/>
                        </a:rPr>
                        <a:t>（</a:t>
                      </a:r>
                      <a:r>
                        <a:rPr lang="en-US" altLang="ja-JP" sz="800" u="none" strike="noStrike" dirty="0" smtClean="0">
                          <a:effectLst/>
                          <a:latin typeface="ＭＳ ゴシック" panose="020B0609070205080204" pitchFamily="49" charset="-128"/>
                          <a:ea typeface="ＭＳ ゴシック" panose="020B0609070205080204" pitchFamily="49" charset="-128"/>
                        </a:rPr>
                        <a:t>2016</a:t>
                      </a:r>
                      <a:r>
                        <a:rPr lang="ja-JP" altLang="en-US" sz="800" u="none" strike="noStrike" dirty="0" smtClean="0">
                          <a:effectLst/>
                          <a:latin typeface="ＭＳ ゴシック" panose="020B0609070205080204" pitchFamily="49" charset="-128"/>
                          <a:ea typeface="ＭＳ ゴシック" panose="020B0609070205080204" pitchFamily="49" charset="-128"/>
                        </a:rPr>
                        <a:t>年度）</a:t>
                      </a:r>
                      <a:endParaRPr lang="ja-JP" altLang="en-US" sz="8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en-US" altLang="ja-JP" sz="1000" u="none" strike="noStrike" dirty="0" smtClean="0">
                          <a:effectLst/>
                          <a:latin typeface="ＭＳ ゴシック" panose="020B0609070205080204" pitchFamily="49" charset="-128"/>
                          <a:ea typeface="ＭＳ ゴシック" panose="020B0609070205080204" pitchFamily="49" charset="-128"/>
                        </a:rPr>
                        <a:t>308,830</a:t>
                      </a:r>
                      <a:r>
                        <a:rPr lang="ja-JP" altLang="en-US" sz="1000" u="none" strike="noStrike" dirty="0" smtClean="0">
                          <a:effectLst/>
                          <a:latin typeface="ＭＳ ゴシック" panose="020B0609070205080204" pitchFamily="49" charset="-128"/>
                          <a:ea typeface="ＭＳ ゴシック" panose="020B0609070205080204" pitchFamily="49" charset="-128"/>
                        </a:rPr>
                        <a:t>人</a:t>
                      </a:r>
                      <a:endPar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en-US" altLang="ja-JP" sz="1000" u="none" strike="noStrike" dirty="0">
                          <a:effectLst/>
                          <a:latin typeface="ＭＳ ゴシック" panose="020B0609070205080204" pitchFamily="49" charset="-128"/>
                          <a:ea typeface="ＭＳ ゴシック" panose="020B0609070205080204" pitchFamily="49" charset="-128"/>
                        </a:rPr>
                        <a:t>218,089</a:t>
                      </a:r>
                      <a:r>
                        <a:rPr lang="ja-JP" altLang="en-US" sz="1000" u="none" strike="noStrike" dirty="0">
                          <a:effectLst/>
                          <a:latin typeface="ＭＳ ゴシック" panose="020B0609070205080204" pitchFamily="49" charset="-128"/>
                          <a:ea typeface="ＭＳ ゴシック" panose="020B0609070205080204" pitchFamily="49" charset="-128"/>
                        </a:rPr>
                        <a:t>人</a:t>
                      </a:r>
                      <a:endPar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fontAlgn="ctr"/>
                      <a:r>
                        <a:rPr lang="en-US" altLang="ja-JP" sz="1000" u="none" strike="noStrike" dirty="0">
                          <a:effectLst/>
                          <a:latin typeface="ＭＳ ゴシック" panose="020B0609070205080204" pitchFamily="49" charset="-128"/>
                          <a:ea typeface="ＭＳ ゴシック" panose="020B0609070205080204" pitchFamily="49" charset="-128"/>
                        </a:rPr>
                        <a:t>747,810</a:t>
                      </a:r>
                      <a:r>
                        <a:rPr lang="ja-JP" altLang="en-US" sz="1000" u="none" strike="noStrike" dirty="0">
                          <a:effectLst/>
                          <a:latin typeface="ＭＳ ゴシック" panose="020B0609070205080204" pitchFamily="49" charset="-128"/>
                          <a:ea typeface="ＭＳ ゴシック" panose="020B0609070205080204" pitchFamily="49" charset="-128"/>
                        </a:rPr>
                        <a:t>人</a:t>
                      </a:r>
                      <a:endPar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en-US" altLang="ja-JP" sz="1000" u="none" strike="noStrike" dirty="0">
                          <a:effectLst/>
                          <a:latin typeface="ＭＳ ゴシック" panose="020B0609070205080204" pitchFamily="49" charset="-128"/>
                          <a:ea typeface="ＭＳ ゴシック" panose="020B0609070205080204" pitchFamily="49" charset="-128"/>
                        </a:rPr>
                        <a:t>1,673,136</a:t>
                      </a:r>
                      <a:r>
                        <a:rPr lang="ja-JP" altLang="en-US" sz="1000" u="none" strike="noStrike" dirty="0">
                          <a:effectLst/>
                          <a:latin typeface="ＭＳ ゴシック" panose="020B0609070205080204" pitchFamily="49" charset="-128"/>
                          <a:ea typeface="ＭＳ ゴシック" panose="020B0609070205080204" pitchFamily="49" charset="-128"/>
                        </a:rPr>
                        <a:t>人</a:t>
                      </a:r>
                      <a:endPar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fontAlgn="ctr"/>
                      <a:r>
                        <a:rPr lang="en-US" altLang="ja-JP" sz="1000" u="none" strike="noStrike" dirty="0">
                          <a:effectLst/>
                          <a:latin typeface="ＭＳ ゴシック" panose="020B0609070205080204" pitchFamily="49" charset="-128"/>
                          <a:ea typeface="ＭＳ ゴシック" panose="020B0609070205080204" pitchFamily="49" charset="-128"/>
                        </a:rPr>
                        <a:t>53,149</a:t>
                      </a:r>
                      <a:r>
                        <a:rPr lang="ja-JP" altLang="en-US" sz="1000" u="none" strike="noStrike" dirty="0">
                          <a:effectLst/>
                          <a:latin typeface="ＭＳ ゴシック" panose="020B0609070205080204" pitchFamily="49" charset="-128"/>
                          <a:ea typeface="ＭＳ ゴシック" panose="020B0609070205080204" pitchFamily="49" charset="-128"/>
                        </a:rPr>
                        <a:t>人</a:t>
                      </a:r>
                      <a:endPar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590263653"/>
                  </a:ext>
                </a:extLst>
              </a:tr>
              <a:tr h="277012">
                <a:tc rowSpan="2">
                  <a:txBody>
                    <a:bodyPr/>
                    <a:lstStyle/>
                    <a:p>
                      <a:pPr algn="ctr"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vert="eaVert" anchor="ct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dirty="0">
                          <a:effectLst/>
                          <a:latin typeface="ＭＳ ゴシック" panose="020B0609070205080204" pitchFamily="49" charset="-128"/>
                          <a:ea typeface="ＭＳ ゴシック" panose="020B0609070205080204" pitchFamily="49" charset="-128"/>
                        </a:rPr>
                        <a:t>うち市内</a:t>
                      </a:r>
                      <a:r>
                        <a:rPr lang="ja-JP" altLang="en-US" sz="900" u="none" strike="noStrike" dirty="0" smtClean="0">
                          <a:effectLst/>
                          <a:latin typeface="ＭＳ ゴシック" panose="020B0609070205080204" pitchFamily="49" charset="-128"/>
                          <a:ea typeface="ＭＳ ゴシック" panose="020B0609070205080204" pitchFamily="49" charset="-128"/>
                        </a:rPr>
                        <a:t>在住の</a:t>
                      </a:r>
                      <a:endParaRPr lang="en-US" altLang="ja-JP" sz="900" u="none" strike="noStrike" dirty="0" smtClean="0">
                        <a:effectLst/>
                        <a:latin typeface="ＭＳ ゴシック" panose="020B0609070205080204" pitchFamily="49" charset="-128"/>
                        <a:ea typeface="ＭＳ ゴシック" panose="020B0609070205080204" pitchFamily="49" charset="-128"/>
                      </a:endParaRPr>
                    </a:p>
                    <a:p>
                      <a:pPr algn="ctr" fontAlgn="ctr"/>
                      <a:r>
                        <a:rPr lang="en-US" altLang="ja-JP" sz="900" u="none" strike="noStrike" dirty="0" smtClean="0">
                          <a:effectLst/>
                          <a:latin typeface="ＭＳ ゴシック" panose="020B0609070205080204" pitchFamily="49" charset="-128"/>
                          <a:ea typeface="ＭＳ ゴシック" panose="020B0609070205080204" pitchFamily="49" charset="-128"/>
                        </a:rPr>
                        <a:t>65</a:t>
                      </a:r>
                      <a:r>
                        <a:rPr lang="ja-JP" altLang="en-US" sz="900" u="none" strike="noStrike" dirty="0">
                          <a:effectLst/>
                          <a:latin typeface="ＭＳ ゴシック" panose="020B0609070205080204" pitchFamily="49" charset="-128"/>
                          <a:ea typeface="ＭＳ ゴシック" panose="020B0609070205080204" pitchFamily="49" charset="-128"/>
                        </a:rPr>
                        <a:t>歳以上の方</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ja-JP" altLang="en-US" sz="1000" u="none" strike="noStrike" dirty="0" smtClean="0">
                          <a:effectLst/>
                          <a:latin typeface="ＭＳ ゴシック" panose="020B0609070205080204" pitchFamily="49" charset="-128"/>
                          <a:ea typeface="ＭＳ ゴシック" panose="020B0609070205080204" pitchFamily="49" charset="-128"/>
                        </a:rPr>
                        <a:t>約</a:t>
                      </a:r>
                      <a:r>
                        <a:rPr lang="en-US" altLang="ja-JP" sz="1000" u="none" strike="noStrike" dirty="0" smtClean="0">
                          <a:effectLst/>
                          <a:latin typeface="ＭＳ ゴシック" panose="020B0609070205080204" pitchFamily="49" charset="-128"/>
                          <a:ea typeface="ＭＳ ゴシック" panose="020B0609070205080204" pitchFamily="49" charset="-128"/>
                        </a:rPr>
                        <a:t>5,400</a:t>
                      </a:r>
                      <a:r>
                        <a:rPr lang="ja-JP" altLang="en-US" sz="1000" u="none" strike="noStrike" dirty="0" smtClean="0">
                          <a:effectLst/>
                          <a:latin typeface="ＭＳ ゴシック" panose="020B0609070205080204" pitchFamily="49" charset="-128"/>
                          <a:ea typeface="ＭＳ ゴシック" panose="020B0609070205080204" pitchFamily="49" charset="-128"/>
                        </a:rPr>
                        <a:t>人</a:t>
                      </a:r>
                      <a:r>
                        <a:rPr lang="ja-JP" altLang="en-US" sz="800" u="none" strike="noStrike" dirty="0" smtClean="0">
                          <a:effectLst/>
                          <a:latin typeface="ＭＳ ゴシック" panose="020B0609070205080204" pitchFamily="49" charset="-128"/>
                          <a:ea typeface="ＭＳ ゴシック" panose="020B0609070205080204" pitchFamily="49" charset="-128"/>
                        </a:rPr>
                        <a:t>（推計）</a:t>
                      </a:r>
                      <a:endParaRPr lang="ja-JP" altLang="en-US" sz="8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en-US" altLang="ja-JP" sz="1000" u="none" strike="noStrike" dirty="0" smtClean="0">
                          <a:effectLst/>
                          <a:latin typeface="ＭＳ ゴシック" panose="020B0609070205080204" pitchFamily="49" charset="-128"/>
                          <a:ea typeface="ＭＳ ゴシック" panose="020B0609070205080204" pitchFamily="49" charset="-128"/>
                        </a:rPr>
                        <a:t>19,442</a:t>
                      </a:r>
                      <a:r>
                        <a:rPr lang="ja-JP" altLang="en-US" sz="1000" u="none" strike="noStrike" dirty="0" smtClean="0">
                          <a:effectLst/>
                          <a:latin typeface="ＭＳ ゴシック" panose="020B0609070205080204" pitchFamily="49" charset="-128"/>
                          <a:ea typeface="ＭＳ ゴシック" panose="020B0609070205080204" pitchFamily="49" charset="-128"/>
                        </a:rPr>
                        <a:t>人</a:t>
                      </a:r>
                      <a:r>
                        <a:rPr lang="ja-JP" altLang="en-US" sz="800" u="none" strike="noStrike" dirty="0" smtClean="0">
                          <a:effectLst/>
                          <a:latin typeface="ＭＳ ゴシック" panose="020B0609070205080204" pitchFamily="49" charset="-128"/>
                          <a:ea typeface="ＭＳ ゴシック" panose="020B0609070205080204" pitchFamily="49" charset="-128"/>
                        </a:rPr>
                        <a:t>（減免実績）</a:t>
                      </a:r>
                      <a:endParaRPr lang="ja-JP" altLang="en-US" sz="8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fontAlgn="ctr"/>
                      <a:r>
                        <a:rPr lang="ja-JP" altLang="en-US" sz="1000" u="none" strike="noStrike" dirty="0" smtClean="0">
                          <a:effectLst/>
                          <a:latin typeface="ＭＳ ゴシック" panose="020B0609070205080204" pitchFamily="49" charset="-128"/>
                          <a:ea typeface="ＭＳ ゴシック" panose="020B0609070205080204" pitchFamily="49" charset="-128"/>
                        </a:rPr>
                        <a:t>約</a:t>
                      </a:r>
                      <a:r>
                        <a:rPr lang="en-US" altLang="ja-JP" sz="1000" u="none" strike="noStrike" dirty="0" smtClean="0">
                          <a:effectLst/>
                          <a:latin typeface="ＭＳ ゴシック" panose="020B0609070205080204" pitchFamily="49" charset="-128"/>
                          <a:ea typeface="ＭＳ ゴシック" panose="020B0609070205080204" pitchFamily="49" charset="-128"/>
                        </a:rPr>
                        <a:t>71,200</a:t>
                      </a:r>
                      <a:r>
                        <a:rPr lang="ja-JP" altLang="en-US" sz="1000" u="none" strike="noStrike" dirty="0" smtClean="0">
                          <a:effectLst/>
                          <a:latin typeface="ＭＳ ゴシック" panose="020B0609070205080204" pitchFamily="49" charset="-128"/>
                          <a:ea typeface="ＭＳ ゴシック" panose="020B0609070205080204" pitchFamily="49" charset="-128"/>
                        </a:rPr>
                        <a:t>人</a:t>
                      </a:r>
                      <a:r>
                        <a:rPr lang="ja-JP" altLang="en-US" sz="800" u="none" strike="noStrike" dirty="0" smtClean="0">
                          <a:effectLst/>
                          <a:latin typeface="ＭＳ ゴシック" panose="020B0609070205080204" pitchFamily="49" charset="-128"/>
                          <a:ea typeface="ＭＳ ゴシック" panose="020B0609070205080204" pitchFamily="49" charset="-128"/>
                        </a:rPr>
                        <a:t>（推計）</a:t>
                      </a:r>
                      <a:endParaRPr lang="ja-JP" altLang="en-US" sz="8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en-US" altLang="ja-JP" sz="1000" u="none" strike="noStrike" dirty="0" smtClean="0">
                          <a:effectLst/>
                          <a:latin typeface="ＭＳ ゴシック" panose="020B0609070205080204" pitchFamily="49" charset="-128"/>
                          <a:ea typeface="ＭＳ ゴシック" panose="020B0609070205080204" pitchFamily="49" charset="-128"/>
                        </a:rPr>
                        <a:t>57,534</a:t>
                      </a:r>
                      <a:r>
                        <a:rPr lang="ja-JP" altLang="en-US" sz="1000" u="none" strike="noStrike" dirty="0" smtClean="0">
                          <a:effectLst/>
                          <a:latin typeface="ＭＳ ゴシック" panose="020B0609070205080204" pitchFamily="49" charset="-128"/>
                          <a:ea typeface="ＭＳ ゴシック" panose="020B0609070205080204" pitchFamily="49" charset="-128"/>
                        </a:rPr>
                        <a:t>人</a:t>
                      </a:r>
                      <a:r>
                        <a:rPr lang="ja-JP" altLang="en-US" sz="800" u="none" strike="noStrike" dirty="0" smtClean="0">
                          <a:effectLst/>
                          <a:latin typeface="ＭＳ ゴシック" panose="020B0609070205080204" pitchFamily="49" charset="-128"/>
                          <a:ea typeface="ＭＳ ゴシック" panose="020B0609070205080204" pitchFamily="49" charset="-128"/>
                        </a:rPr>
                        <a:t>（減免実績）</a:t>
                      </a:r>
                      <a:endParaRPr lang="ja-JP" altLang="en-US" sz="8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000" u="none" strike="noStrike" dirty="0" smtClean="0">
                          <a:effectLst/>
                          <a:latin typeface="ＭＳ ゴシック" panose="020B0609070205080204" pitchFamily="49" charset="-128"/>
                          <a:ea typeface="ＭＳ ゴシック" panose="020B0609070205080204" pitchFamily="49" charset="-128"/>
                        </a:rPr>
                        <a:t>12,215</a:t>
                      </a:r>
                      <a:r>
                        <a:rPr lang="ja-JP" altLang="en-US" sz="1000" u="none" strike="noStrike" dirty="0" smtClean="0">
                          <a:effectLst/>
                          <a:latin typeface="ＭＳ ゴシック" panose="020B0609070205080204" pitchFamily="49" charset="-128"/>
                          <a:ea typeface="ＭＳ ゴシック" panose="020B0609070205080204" pitchFamily="49" charset="-128"/>
                        </a:rPr>
                        <a:t>人</a:t>
                      </a:r>
                      <a:r>
                        <a:rPr lang="ja-JP" altLang="en-US" sz="800" u="none" strike="noStrike" dirty="0" smtClean="0">
                          <a:effectLst/>
                          <a:latin typeface="ＭＳ ゴシック" panose="020B0609070205080204" pitchFamily="49" charset="-128"/>
                          <a:ea typeface="ＭＳ ゴシック" panose="020B0609070205080204" pitchFamily="49" charset="-128"/>
                        </a:rPr>
                        <a:t>（減免実績）</a:t>
                      </a:r>
                      <a:endParaRPr lang="ja-JP" altLang="en-US" sz="800" b="0" i="0" u="none" strike="noStrike" dirty="0" smtClean="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13227625"/>
                  </a:ext>
                </a:extLst>
              </a:tr>
              <a:tr h="294541">
                <a:tc vMerge="1">
                  <a:txBody>
                    <a:bodyPr/>
                    <a:lstStyle/>
                    <a:p>
                      <a:endParaRPr kumimoji="1" lang="ja-JP" altLang="en-US"/>
                    </a:p>
                  </a:txBody>
                  <a:tcPr/>
                </a:tc>
                <a:tc>
                  <a:txBody>
                    <a:bodyPr/>
                    <a:lstStyle/>
                    <a:p>
                      <a:pPr algn="ctr" fontAlgn="ctr"/>
                      <a:r>
                        <a:rPr lang="ja-JP" altLang="en-US" sz="900" u="none" strike="noStrike" dirty="0">
                          <a:effectLst/>
                          <a:latin typeface="ＭＳ ゴシック" panose="020B0609070205080204" pitchFamily="49" charset="-128"/>
                          <a:ea typeface="ＭＳ ゴシック" panose="020B0609070205080204" pitchFamily="49" charset="-128"/>
                        </a:rPr>
                        <a:t>うち市内在住在学</a:t>
                      </a:r>
                      <a:r>
                        <a:rPr lang="ja-JP" altLang="en-US" sz="900" u="none" strike="noStrike" dirty="0" smtClean="0">
                          <a:effectLst/>
                          <a:latin typeface="ＭＳ ゴシック" panose="020B0609070205080204" pitchFamily="49" charset="-128"/>
                          <a:ea typeface="ＭＳ ゴシック" panose="020B0609070205080204" pitchFamily="49" charset="-128"/>
                        </a:rPr>
                        <a:t>の小中</a:t>
                      </a:r>
                      <a:r>
                        <a:rPr lang="ja-JP" altLang="en-US" sz="900" u="none" strike="noStrike" dirty="0">
                          <a:effectLst/>
                          <a:latin typeface="ＭＳ ゴシック" panose="020B0609070205080204" pitchFamily="49" charset="-128"/>
                          <a:ea typeface="ＭＳ ゴシック" panose="020B0609070205080204" pitchFamily="49" charset="-128"/>
                        </a:rPr>
                        <a:t>学生</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solidFill>
                            <a:srgbClr val="000000"/>
                          </a:solidFill>
                          <a:effectLst/>
                          <a:latin typeface="ＭＳ ゴシック" panose="020B0609070205080204" pitchFamily="49" charset="-128"/>
                          <a:ea typeface="ＭＳ ゴシック" panose="020B0609070205080204" pitchFamily="49" charset="-128"/>
                        </a:rPr>
                        <a:t>－</a:t>
                      </a:r>
                      <a:endPar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ja-JP" altLang="en-US" sz="1000" b="0" i="0" u="none" strike="noStrike" dirty="0" smtClean="0">
                          <a:solidFill>
                            <a:srgbClr val="000000"/>
                          </a:solidFill>
                          <a:effectLst/>
                          <a:latin typeface="ＭＳ ゴシック" panose="020B0609070205080204" pitchFamily="49" charset="-128"/>
                          <a:ea typeface="ＭＳ ゴシック" panose="020B0609070205080204" pitchFamily="49" charset="-128"/>
                        </a:rPr>
                        <a:t>－</a:t>
                      </a:r>
                      <a:endPar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fontAlgn="ctr"/>
                      <a:r>
                        <a:rPr lang="ja-JP" altLang="en-US" sz="1000" b="0" i="0" u="none" strike="noStrike" dirty="0" smtClean="0">
                          <a:solidFill>
                            <a:srgbClr val="000000"/>
                          </a:solidFill>
                          <a:effectLst/>
                          <a:latin typeface="ＭＳ ゴシック" panose="020B0609070205080204" pitchFamily="49" charset="-128"/>
                          <a:ea typeface="ＭＳ ゴシック" panose="020B0609070205080204" pitchFamily="49" charset="-128"/>
                        </a:rPr>
                        <a:t>－</a:t>
                      </a:r>
                      <a:endParaRPr lang="ja-JP" altLang="en-US"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en-US" altLang="ja-JP" sz="1000" u="none" strike="noStrike" dirty="0" smtClean="0">
                          <a:effectLst/>
                          <a:latin typeface="ＭＳ ゴシック" panose="020B0609070205080204" pitchFamily="49" charset="-128"/>
                          <a:ea typeface="ＭＳ ゴシック" panose="020B0609070205080204" pitchFamily="49" charset="-128"/>
                        </a:rPr>
                        <a:t>32,456</a:t>
                      </a:r>
                      <a:r>
                        <a:rPr lang="ja-JP" altLang="en-US" sz="1000" u="none" strike="noStrike" dirty="0" smtClean="0">
                          <a:effectLst/>
                          <a:latin typeface="ＭＳ ゴシック" panose="020B0609070205080204" pitchFamily="49" charset="-128"/>
                          <a:ea typeface="ＭＳ ゴシック" panose="020B0609070205080204" pitchFamily="49" charset="-128"/>
                        </a:rPr>
                        <a:t>人</a:t>
                      </a:r>
                      <a:r>
                        <a:rPr lang="ja-JP" altLang="en-US" sz="800" u="none" strike="noStrike" dirty="0" smtClean="0">
                          <a:effectLst/>
                          <a:latin typeface="ＭＳ ゴシック" panose="020B0609070205080204" pitchFamily="49" charset="-128"/>
                          <a:ea typeface="ＭＳ ゴシック" panose="020B0609070205080204" pitchFamily="49" charset="-128"/>
                        </a:rPr>
                        <a:t>（減免実績）</a:t>
                      </a:r>
                      <a:endParaRPr lang="ja-JP" altLang="en-US" sz="8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000" u="none" strike="noStrike" dirty="0" smtClean="0">
                          <a:effectLst/>
                          <a:latin typeface="ＭＳ ゴシック" panose="020B0609070205080204" pitchFamily="49" charset="-128"/>
                          <a:ea typeface="ＭＳ ゴシック" panose="020B0609070205080204" pitchFamily="49" charset="-128"/>
                        </a:rPr>
                        <a:t>288</a:t>
                      </a:r>
                      <a:r>
                        <a:rPr lang="ja-JP" altLang="en-US" sz="1000" u="none" strike="noStrike" dirty="0" smtClean="0">
                          <a:effectLst/>
                          <a:latin typeface="ＭＳ ゴシック" panose="020B0609070205080204" pitchFamily="49" charset="-128"/>
                          <a:ea typeface="ＭＳ ゴシック" panose="020B0609070205080204" pitchFamily="49" charset="-128"/>
                        </a:rPr>
                        <a:t>人</a:t>
                      </a:r>
                      <a:r>
                        <a:rPr lang="ja-JP" altLang="en-US" sz="800" u="none" strike="noStrike" dirty="0" smtClean="0">
                          <a:effectLst/>
                          <a:latin typeface="ＭＳ ゴシック" panose="020B0609070205080204" pitchFamily="49" charset="-128"/>
                          <a:ea typeface="ＭＳ ゴシック" panose="020B0609070205080204" pitchFamily="49" charset="-128"/>
                        </a:rPr>
                        <a:t>（減免実績）</a:t>
                      </a:r>
                      <a:endParaRPr lang="ja-JP" altLang="en-US" sz="800" b="0" i="0" u="none" strike="noStrike" dirty="0" smtClean="0">
                        <a:solidFill>
                          <a:srgbClr val="000000"/>
                        </a:solidFill>
                        <a:effectLst/>
                        <a:latin typeface="ＭＳ ゴシック" panose="020B0609070205080204" pitchFamily="49" charset="-128"/>
                        <a:ea typeface="ＭＳ ゴシック" panose="020B0609070205080204" pitchFamily="49" charset="-128"/>
                      </a:endParaRPr>
                    </a:p>
                  </a:txBody>
                  <a:tcPr marL="4676" marR="4676" marT="4676" marB="0"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746449594"/>
                  </a:ext>
                </a:extLst>
              </a:tr>
            </a:tbl>
          </a:graphicData>
        </a:graphic>
      </p:graphicFrame>
      <p:sp>
        <p:nvSpPr>
          <p:cNvPr id="11" name="テキスト ボックス 10"/>
          <p:cNvSpPr txBox="1"/>
          <p:nvPr/>
        </p:nvSpPr>
        <p:spPr>
          <a:xfrm>
            <a:off x="-1" y="3273120"/>
            <a:ext cx="1349841" cy="276999"/>
          </a:xfrm>
          <a:prstGeom prst="rect">
            <a:avLst/>
          </a:prstGeom>
          <a:noFill/>
        </p:spPr>
        <p:txBody>
          <a:bodyPr wrap="square" rtlCol="0">
            <a:spAutoFit/>
          </a:bodyPr>
          <a:lstStyle/>
          <a:p>
            <a:r>
              <a:rPr lang="ja-JP" altLang="en-US" sz="1200" dirty="0" smtClean="0">
                <a:latin typeface="ＭＳ ゴシック" panose="020B0609070205080204" pitchFamily="49" charset="-128"/>
                <a:ea typeface="ＭＳ ゴシック" panose="020B0609070205080204" pitchFamily="49" charset="-128"/>
              </a:rPr>
              <a:t>◆ 公園施設</a:t>
            </a:r>
            <a:endParaRPr lang="ja-JP" altLang="en-US" sz="1200" dirty="0">
              <a:latin typeface="ＭＳ ゴシック" panose="020B0609070205080204" pitchFamily="49" charset="-128"/>
              <a:ea typeface="ＭＳ ゴシック" panose="020B0609070205080204" pitchFamily="49" charset="-128"/>
            </a:endParaRPr>
          </a:p>
        </p:txBody>
      </p:sp>
      <p:sp>
        <p:nvSpPr>
          <p:cNvPr id="12" name="テキスト ボックス 11"/>
          <p:cNvSpPr txBox="1"/>
          <p:nvPr/>
        </p:nvSpPr>
        <p:spPr>
          <a:xfrm>
            <a:off x="4708856" y="6571099"/>
            <a:ext cx="3733473" cy="230832"/>
          </a:xfrm>
          <a:prstGeom prst="rect">
            <a:avLst/>
          </a:prstGeom>
          <a:solidFill>
            <a:schemeClr val="bg1"/>
          </a:solidFill>
          <a:ln w="6350">
            <a:solidFill>
              <a:schemeClr val="tx1"/>
            </a:solidFill>
          </a:ln>
        </p:spPr>
        <p:txBody>
          <a:bodyPr wrap="square" rtlCol="0">
            <a:spAutoFit/>
          </a:bodyPr>
          <a:lstStyle/>
          <a:p>
            <a:pPr marL="180975" indent="-180975"/>
            <a:r>
              <a:rPr lang="ja-JP" altLang="en-US" sz="900" dirty="0" smtClean="0">
                <a:latin typeface="ＭＳ ゴシック" panose="020B0609070205080204" pitchFamily="49" charset="-128"/>
                <a:ea typeface="ＭＳ ゴシック" panose="020B0609070205080204" pitchFamily="49" charset="-128"/>
              </a:rPr>
              <a:t>本表では副首都推進局において一部数値を推計したものを含んでいる。</a:t>
            </a:r>
            <a:endParaRPr lang="ja-JP" altLang="en-US" sz="800" dirty="0">
              <a:latin typeface="ＭＳ ゴシック" panose="020B0609070205080204" pitchFamily="49" charset="-128"/>
              <a:ea typeface="ＭＳ ゴシック" panose="020B0609070205080204" pitchFamily="49" charset="-128"/>
            </a:endParaRPr>
          </a:p>
        </p:txBody>
      </p:sp>
      <p:sp>
        <p:nvSpPr>
          <p:cNvPr id="14" name="正方形/長方形 13"/>
          <p:cNvSpPr/>
          <p:nvPr/>
        </p:nvSpPr>
        <p:spPr>
          <a:xfrm>
            <a:off x="8818458" y="6536509"/>
            <a:ext cx="405460" cy="2654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２</a:t>
            </a:r>
            <a:endParaRPr kumimoji="1" lang="ja-JP" altLang="en-US" b="1" dirty="0">
              <a:solidFill>
                <a:schemeClr val="tx1"/>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p:txBody>
      </p:sp>
      <p:sp>
        <p:nvSpPr>
          <p:cNvPr id="13" name="正方形/長方形 12"/>
          <p:cNvSpPr/>
          <p:nvPr/>
        </p:nvSpPr>
        <p:spPr>
          <a:xfrm>
            <a:off x="0" y="0"/>
            <a:ext cx="9144000" cy="32479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nSpc>
                <a:spcPct val="110000"/>
              </a:lnSpc>
            </a:pPr>
            <a:r>
              <a:rPr lang="en-US" altLang="ja-JP" sz="2000" b="1" dirty="0">
                <a:solidFill>
                  <a:srgbClr val="000000"/>
                </a:solidFill>
                <a:latin typeface="ＭＳ Ｐゴシック" charset="-128"/>
                <a:ea typeface="Meiryo UI"/>
                <a:cs typeface="Meiryo UI"/>
              </a:rPr>
              <a:t>【</a:t>
            </a:r>
            <a:r>
              <a:rPr lang="ja-JP" altLang="en-US" sz="2000" b="1" dirty="0">
                <a:solidFill>
                  <a:srgbClr val="000000"/>
                </a:solidFill>
                <a:latin typeface="ＭＳ Ｐゴシック" charset="-128"/>
                <a:ea typeface="Meiryo UI"/>
                <a:cs typeface="Meiryo UI"/>
              </a:rPr>
              <a:t>参考</a:t>
            </a:r>
            <a:r>
              <a:rPr lang="en-US" altLang="ja-JP" sz="2000" b="1" dirty="0">
                <a:solidFill>
                  <a:srgbClr val="000000"/>
                </a:solidFill>
                <a:latin typeface="ＭＳ Ｐゴシック" charset="-128"/>
                <a:ea typeface="Meiryo UI"/>
                <a:cs typeface="Meiryo UI"/>
              </a:rPr>
              <a:t>】</a:t>
            </a:r>
            <a:r>
              <a:rPr lang="ja-JP" altLang="en-US" sz="2000" b="1" dirty="0">
                <a:solidFill>
                  <a:srgbClr val="000000"/>
                </a:solidFill>
                <a:latin typeface="ＭＳ Ｐゴシック" charset="-128"/>
                <a:ea typeface="Meiryo UI"/>
                <a:cs typeface="Meiryo UI"/>
              </a:rPr>
              <a:t> 各施設の状況</a:t>
            </a:r>
          </a:p>
        </p:txBody>
      </p:sp>
    </p:spTree>
    <p:extLst>
      <p:ext uri="{BB962C8B-B14F-4D97-AF65-F5344CB8AC3E}">
        <p14:creationId xmlns:p14="http://schemas.microsoft.com/office/powerpoint/2010/main" val="296082301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Props1.xml><?xml version="1.0" encoding="utf-8"?>
<ds:datastoreItem xmlns:ds="http://schemas.openxmlformats.org/officeDocument/2006/customXml" ds:itemID="{6307FC60-4328-4087-8C4E-208DEC2885F5}"/>
</file>

<file path=customXml/itemProps2.xml><?xml version="1.0" encoding="utf-8"?>
<ds:datastoreItem xmlns:ds="http://schemas.openxmlformats.org/officeDocument/2006/customXml" ds:itemID="{DE3C76E3-1321-4F0E-BD1D-DFDFF02C6266}"/>
</file>

<file path=customXml/itemProps3.xml><?xml version="1.0" encoding="utf-8"?>
<ds:datastoreItem xmlns:ds="http://schemas.openxmlformats.org/officeDocument/2006/customXml" ds:itemID="{38BACC06-B430-40C1-B9BF-699DE9C3FC98}"/>
</file>

<file path=docProps/app.xml><?xml version="1.0" encoding="utf-8"?>
<Properties xmlns="http://schemas.openxmlformats.org/officeDocument/2006/extended-properties" xmlns:vt="http://schemas.openxmlformats.org/officeDocument/2006/docPropsVTypes">
  <Template>Office Theme</Template>
  <TotalTime>0</TotalTime>
  <Words>1055</Words>
  <Application>Microsoft Office PowerPoint</Application>
  <PresentationFormat>画面に合わせる (4:3)</PresentationFormat>
  <Paragraphs>205</Paragraphs>
  <Slides>3</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3</vt:i4>
      </vt:variant>
    </vt:vector>
  </HeadingPairs>
  <TitlesOfParts>
    <vt:vector size="14" baseType="lpstr">
      <vt:lpstr>Meiryo UI</vt:lpstr>
      <vt:lpstr>ＭＳ Ｐゴシック</vt:lpstr>
      <vt:lpstr>ＭＳ ゴシック</vt:lpstr>
      <vt:lpstr>ＭＳ 明朝</vt: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2020-02-21T02:12:26Z</dcterms:created>
  <dcterms:modified xsi:type="dcterms:W3CDTF">2020-02-21T02:12:32Z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