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1027" r:id="rId2"/>
    <p:sldId id="1022" r:id="rId3"/>
    <p:sldId id="1028" r:id="rId4"/>
    <p:sldId id="1017" r:id="rId5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3" autoAdjust="0"/>
    <p:restoredTop sz="94434" autoAdjust="0"/>
  </p:normalViewPr>
  <p:slideViewPr>
    <p:cSldViewPr>
      <p:cViewPr varScale="1">
        <p:scale>
          <a:sx n="73" d="100"/>
          <a:sy n="73" d="100"/>
        </p:scale>
        <p:origin x="1098" y="66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0" rIns="91406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5"/>
            <a:ext cx="7951470" cy="3063240"/>
          </a:xfrm>
          <a:prstGeom prst="rect">
            <a:avLst/>
          </a:prstGeom>
        </p:spPr>
        <p:txBody>
          <a:bodyPr vert="horz" lIns="91406" tIns="45700" rIns="91406" bIns="457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7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63800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600205"/>
            <a:ext cx="8915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2020/2/21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2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1"/>
          <p:cNvSpPr txBox="1">
            <a:spLocks/>
          </p:cNvSpPr>
          <p:nvPr/>
        </p:nvSpPr>
        <p:spPr bwMode="auto">
          <a:xfrm>
            <a:off x="381000" y="3356992"/>
            <a:ext cx="9144000" cy="46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solidFill>
                  <a:schemeClr val="bg1"/>
                </a:solidFill>
                <a:latin typeface="+mj-ea"/>
                <a:ea typeface="+mj-ea"/>
              </a:rPr>
              <a:t>　区役所（地域自治区の事務所）の事務と組織体制</a:t>
            </a:r>
            <a:endParaRPr lang="ja-JP" altLang="en-US" sz="4800" dirty="0"/>
          </a:p>
        </p:txBody>
      </p:sp>
      <p:sp>
        <p:nvSpPr>
          <p:cNvPr id="8" name="正方形/長方形 7"/>
          <p:cNvSpPr/>
          <p:nvPr/>
        </p:nvSpPr>
        <p:spPr>
          <a:xfrm>
            <a:off x="344984" y="116704"/>
            <a:ext cx="4464000" cy="648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33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回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大都市制度（特別区設置）協議会資料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令和２年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 </a:t>
            </a:r>
            <a:r>
              <a:rPr lang="ja-JP" altLang="en-US" sz="1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ー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481512" y="55744"/>
            <a:ext cx="1080000" cy="36000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資料５</a:t>
            </a:r>
            <a:endParaRPr kumimoji="1"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-2569" y="4685531"/>
            <a:ext cx="9906000" cy="172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副首都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推進局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3984031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4763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１　区役所に求められる</a:t>
            </a: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役割</a:t>
            </a: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　　　　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34" name="コンテンツ プレースホルダー 2"/>
          <p:cNvSpPr txBox="1">
            <a:spLocks/>
          </p:cNvSpPr>
          <p:nvPr/>
        </p:nvSpPr>
        <p:spPr bwMode="auto">
          <a:xfrm>
            <a:off x="179963" y="700877"/>
            <a:ext cx="9540000" cy="19360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新たな区役所は、身近な行政の充実を担う特別区において、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も住民に近い地域にあってそのニーズに沿ったサービスを提供する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拠点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としての役割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を担う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具体的には、窓口サービスの提供に加えて、保健師による家庭訪問など住民に密接したサービスや、地域協議会の運営など住民の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多様な声を行政に反映するための事務を実施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そのために必要な組織として、各区役所の長のもと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、区役所の取りまとめなどを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担う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「総務・地域活動支援部門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」のほか、</a:t>
            </a:r>
            <a:endParaRPr lang="en-US" altLang="ja-JP" sz="140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0" indent="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「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窓口サービス部門」「保健福祉センター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」を設置し、地域ニーズに対応する体制を整備</a:t>
            </a:r>
            <a:endParaRPr lang="en-US" altLang="ja-JP" sz="12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7" name="正方形/長方形 12"/>
          <p:cNvSpPr>
            <a:spLocks noChangeArrowheads="1"/>
          </p:cNvSpPr>
          <p:nvPr/>
        </p:nvSpPr>
        <p:spPr bwMode="auto">
          <a:xfrm>
            <a:off x="8835667" y="16248"/>
            <a:ext cx="10445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１</a:t>
            </a:r>
            <a:endParaRPr lang="en-US" altLang="ja-JP" sz="1200" b="1" dirty="0" smtClean="0">
              <a:solidFill>
                <a:srgbClr val="000000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28464" y="2802414"/>
            <a:ext cx="319455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［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区役所で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実施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する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主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な事務］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31" name="Group 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43192"/>
              </p:ext>
            </p:extLst>
          </p:nvPr>
        </p:nvGraphicFramePr>
        <p:xfrm>
          <a:off x="134842" y="3212976"/>
          <a:ext cx="9648000" cy="2539147"/>
        </p:xfrm>
        <a:graphic>
          <a:graphicData uri="http://schemas.openxmlformats.org/drawingml/2006/table">
            <a:tbl>
              <a:tblPr/>
              <a:tblGrid>
                <a:gridCol w="10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">
                  <a:extLst>
                    <a:ext uri="{9D8B030D-6E8A-4147-A177-3AD203B41FA5}">
                      <a16:colId xmlns:a16="http://schemas.microsoft.com/office/drawing/2014/main" val="397562894"/>
                    </a:ext>
                  </a:extLst>
                </a:gridCol>
                <a:gridCol w="1044000">
                  <a:extLst>
                    <a:ext uri="{9D8B030D-6E8A-4147-A177-3AD203B41FA5}">
                      <a16:colId xmlns:a16="http://schemas.microsoft.com/office/drawing/2014/main" val="675051619"/>
                    </a:ext>
                  </a:extLst>
                </a:gridCol>
                <a:gridCol w="3744000">
                  <a:extLst>
                    <a:ext uri="{9D8B030D-6E8A-4147-A177-3AD203B41FA5}">
                      <a16:colId xmlns:a16="http://schemas.microsoft.com/office/drawing/2014/main" val="824122050"/>
                    </a:ext>
                  </a:extLst>
                </a:gridCol>
              </a:tblGrid>
              <a:tr h="272055"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分　野</a:t>
                      </a:r>
                    </a:p>
                  </a:txBody>
                  <a:tcPr marL="97500" marR="975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区役所の主な事務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0" marR="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分　野</a:t>
                      </a:r>
                    </a:p>
                  </a:txBody>
                  <a:tcPr marL="97500" marR="975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ＭＳ Ｐゴシック" pitchFamily="50" charset="-128"/>
                          <a:ea typeface="+mn-ea"/>
                          <a:cs typeface="Meiryo UI" pitchFamily="50" charset="-128"/>
                        </a:rPr>
                        <a:t>区役所の主な事務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こども</a:t>
                      </a: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・保育所の入所手続、保育料賦課徴収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・子育て支援</a:t>
                      </a:r>
                      <a:r>
                        <a:rPr kumimoji="1" lang="ja-JP" altLang="en-US" sz="11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（相談、児童手当の受付等）</a:t>
                      </a:r>
                      <a:endParaRPr kumimoji="1" lang="en-US" altLang="ja-JP" sz="11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・ひとり親家庭等の支援</a:t>
                      </a:r>
                      <a:endParaRPr kumimoji="1" lang="en-US" altLang="ja-JP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（日常生活支援事業の派遣申請等）</a:t>
                      </a:r>
                      <a:endParaRPr kumimoji="1" lang="en-US" altLang="ja-JP" sz="115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健康・保健</a:t>
                      </a: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・健診、予防接種、相談、医療費助成等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・食品・環境衛生関係相談、医療関係届出等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・狂犬病予防・動物愛護等　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精神障がい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者保健福祉手帳の申請等</a:t>
                      </a:r>
                    </a:p>
                  </a:txBody>
                  <a:tcPr marL="72000" marR="72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773"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福祉</a:t>
                      </a:r>
                    </a:p>
                  </a:txBody>
                  <a:tcPr marL="99060" marR="99060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・生活保護相談・申請等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・地域福祉等窓口業務</a:t>
                      </a: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（成年後見制度利用支援等）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障がい</a:t>
                      </a: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者福祉窓口業務</a:t>
                      </a:r>
                      <a:b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</a:b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（身体障がい者手帳･療育手帳の申請、自立支援給付等）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・高齢者福祉窓口業務</a:t>
                      </a:r>
                      <a:r>
                        <a:rPr kumimoji="1" lang="ja-JP" altLang="en-US" sz="115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（敬老優待乗車証交付等）</a:t>
                      </a:r>
                    </a:p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・国民健康保険、介護保険、国民年金等の届出等</a:t>
                      </a:r>
                    </a:p>
                  </a:txBody>
                  <a:tcPr marL="72000" marR="72000" marT="46801" marB="46801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教育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kumimoji="1" lang="ja-JP" alt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就学事務</a:t>
                      </a:r>
                      <a:r>
                        <a:rPr kumimoji="1" lang="ja-JP" altLang="en-US" sz="11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（就学通知に係る変更手続き等の受付）</a:t>
                      </a: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77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7500" marR="975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住民生活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・住民票等窓口サービス　　・地域活動支援</a:t>
                      </a:r>
                      <a:endParaRPr kumimoji="1" lang="en-US" altLang="ja-JP" sz="13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77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7500" marR="975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消防・防災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</a:t>
                      </a:r>
                      <a:r>
                        <a:rPr lang="ja-JP" altLang="ja-JP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地域自主防災組織事務</a:t>
                      </a:r>
                      <a:r>
                        <a:rPr lang="ja-JP" altLang="en-US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　・</a:t>
                      </a:r>
                      <a:r>
                        <a:rPr lang="ja-JP" altLang="ja-JP" sz="1300" b="0" u="none" spc="0" dirty="0" smtClean="0">
                          <a:solidFill>
                            <a:schemeClr val="tx1"/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災害時避難所等事務</a:t>
                      </a: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773"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97500" marR="97500" marT="46801" marB="468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  <a:cs typeface="Meiryo UI" pitchFamily="50" charset="-128"/>
                      </a:endParaRP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  <a:cs typeface="Meiryo UI" pitchFamily="50" charset="-128"/>
                        </a:rPr>
                        <a:t>自治体運営</a:t>
                      </a:r>
                    </a:p>
                  </a:txBody>
                  <a:tcPr marL="99060" marR="99060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ctr" latinLnBrk="0" hangingPunct="0">
                        <a:lnSpc>
                          <a:spcPts val="14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3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・税関係証明書の発行、税収納</a:t>
                      </a:r>
                    </a:p>
                  </a:txBody>
                  <a:tcPr marL="72000" marR="72000" marT="46801" marB="46801" anchor="ctr" horzOverflow="overflow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二等辺三角形 1"/>
          <p:cNvSpPr/>
          <p:nvPr/>
        </p:nvSpPr>
        <p:spPr>
          <a:xfrm rot="10800000">
            <a:off x="1457575" y="5949280"/>
            <a:ext cx="6984776" cy="602634"/>
          </a:xfrm>
          <a:prstGeom prst="triangl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271417" y="5949280"/>
            <a:ext cx="388843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区役所の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役割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に応じた組織体制を整備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8448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テキスト ボックス 109"/>
          <p:cNvSpPr txBox="1"/>
          <p:nvPr/>
        </p:nvSpPr>
        <p:spPr>
          <a:xfrm>
            <a:off x="3534525" y="991761"/>
            <a:ext cx="6380385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基本的な組織を示したものであり、具体の課の設置、組織名称は、設置準備期間中に検討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正方形/長方形 12"/>
          <p:cNvSpPr>
            <a:spLocks noChangeArrowheads="1"/>
          </p:cNvSpPr>
          <p:nvPr/>
        </p:nvSpPr>
        <p:spPr bwMode="auto">
          <a:xfrm>
            <a:off x="8835667" y="6597352"/>
            <a:ext cx="10445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ja-JP" altLang="en-US" sz="1200" b="1" dirty="0" smtClean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</a:rPr>
              <a:t>２</a:t>
            </a:r>
            <a:endParaRPr lang="en-US" altLang="ja-JP" sz="1200" b="1" dirty="0" smtClean="0">
              <a:solidFill>
                <a:srgbClr val="000000"/>
              </a:solidFill>
              <a:latin typeface="ＭＳ Ｐゴシック" panose="020B060007020508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61982" y="3965060"/>
            <a:ext cx="79270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職員数は、区役所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か所及び特別区４区の非技能労務職の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合計（技能労務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職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389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 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(H28.4.1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時点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) 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は含まず）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83000" y="3085712"/>
            <a:ext cx="9540000" cy="7694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 職員配置の考え方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2">
              <a:defRPr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事務の分担に基づき、区役所で実施する事務に応じた職員を配置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lvl="2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・ 具体的には、現在の区役所における従事職員数をもとに算定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コンテンツ プレースホルダー 2"/>
          <p:cNvSpPr txBox="1">
            <a:spLocks/>
          </p:cNvSpPr>
          <p:nvPr/>
        </p:nvSpPr>
        <p:spPr bwMode="auto">
          <a:xfrm>
            <a:off x="183000" y="544187"/>
            <a:ext cx="9540000" cy="3851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noFill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各区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役所の長のもと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、区役所が担う事務に応じて「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総務・地域活動支援部門」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</a:t>
            </a:r>
            <a:r>
              <a:rPr lang="ja-JP" altLang="en-US" sz="140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窓口サービス部門」「保健福祉</a:t>
            </a:r>
            <a:r>
              <a:rPr lang="ja-JP" altLang="en-US" sz="140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センター」を設置</a:t>
            </a:r>
            <a:endParaRPr lang="en-US" altLang="ja-JP" sz="1200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88504" y="991760"/>
            <a:ext cx="1051638" cy="2769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lang="ja-JP" altLang="en-US" sz="1400" b="1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</a:t>
            </a:r>
            <a:r>
              <a:rPr lang="ja-JP" altLang="en-US" sz="14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役所</a:t>
            </a:r>
            <a:endParaRPr lang="ja-JP" altLang="en-US" sz="1400" b="1" dirty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56" name="直線コネクタ 55"/>
          <p:cNvCxnSpPr/>
          <p:nvPr/>
        </p:nvCxnSpPr>
        <p:spPr>
          <a:xfrm flipV="1">
            <a:off x="784096" y="1582192"/>
            <a:ext cx="274320" cy="13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>
            <a:off x="778004" y="1271308"/>
            <a:ext cx="0" cy="136800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V="1">
            <a:off x="768320" y="2636912"/>
            <a:ext cx="283547" cy="558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>
            <a:off x="778004" y="2079898"/>
            <a:ext cx="270546" cy="9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0" name="表 59"/>
          <p:cNvGraphicFramePr>
            <a:graphicFrameLocks noGrp="1"/>
          </p:cNvGraphicFramePr>
          <p:nvPr>
            <p:extLst/>
          </p:nvPr>
        </p:nvGraphicFramePr>
        <p:xfrm>
          <a:off x="1048550" y="1404780"/>
          <a:ext cx="8340464" cy="36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23">
                  <a:extLst>
                    <a:ext uri="{9D8B030D-6E8A-4147-A177-3AD203B41FA5}">
                      <a16:colId xmlns:a16="http://schemas.microsoft.com/office/drawing/2014/main" val="3697385978"/>
                    </a:ext>
                  </a:extLst>
                </a:gridCol>
                <a:gridCol w="6267341">
                  <a:extLst>
                    <a:ext uri="{9D8B030D-6E8A-4147-A177-3AD203B41FA5}">
                      <a16:colId xmlns:a16="http://schemas.microsoft.com/office/drawing/2014/main" val="64654201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総務・地域活動支援部門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地域の防災活動、地域活動支援、地域協議会の運営、区役所のとりまとめなどを行う部門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351505"/>
                  </a:ext>
                </a:extLst>
              </a:tr>
            </a:tbl>
          </a:graphicData>
        </a:graphic>
      </p:graphicFrame>
      <p:graphicFrame>
        <p:nvGraphicFramePr>
          <p:cNvPr id="61" name="表 6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809788"/>
              </p:ext>
            </p:extLst>
          </p:nvPr>
        </p:nvGraphicFramePr>
        <p:xfrm>
          <a:off x="1048550" y="1844824"/>
          <a:ext cx="8340464" cy="46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23">
                  <a:extLst>
                    <a:ext uri="{9D8B030D-6E8A-4147-A177-3AD203B41FA5}">
                      <a16:colId xmlns:a16="http://schemas.microsoft.com/office/drawing/2014/main" val="3697385978"/>
                    </a:ext>
                  </a:extLst>
                </a:gridCol>
                <a:gridCol w="6267341">
                  <a:extLst>
                    <a:ext uri="{9D8B030D-6E8A-4147-A177-3AD203B41FA5}">
                      <a16:colId xmlns:a16="http://schemas.microsoft.com/office/drawing/2014/main" val="64654201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窓口サービス部門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住民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票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、戸籍、印鑑登録証明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や、国民健康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保険</a:t>
                      </a:r>
                      <a:r>
                        <a:rPr kumimoji="1"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国民</a:t>
                      </a:r>
                      <a:r>
                        <a:rPr kumimoji="1" lang="zh-TW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年金</a:t>
                      </a:r>
                      <a:r>
                        <a:rPr kumimoji="1" lang="ja-JP" altLang="en-US" sz="1200" dirty="0" err="1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、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関係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証明書の発行などの窓口サービスを行う部門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351505"/>
                  </a:ext>
                </a:extLst>
              </a:tr>
            </a:tbl>
          </a:graphicData>
        </a:graphic>
      </p:graphicFrame>
      <p:graphicFrame>
        <p:nvGraphicFramePr>
          <p:cNvPr id="63" name="表 62"/>
          <p:cNvGraphicFramePr>
            <a:graphicFrameLocks noGrp="1"/>
          </p:cNvGraphicFramePr>
          <p:nvPr>
            <p:extLst/>
          </p:nvPr>
        </p:nvGraphicFramePr>
        <p:xfrm>
          <a:off x="1048550" y="2384936"/>
          <a:ext cx="8340464" cy="46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3123">
                  <a:extLst>
                    <a:ext uri="{9D8B030D-6E8A-4147-A177-3AD203B41FA5}">
                      <a16:colId xmlns:a16="http://schemas.microsoft.com/office/drawing/2014/main" val="3697385978"/>
                    </a:ext>
                  </a:extLst>
                </a:gridCol>
                <a:gridCol w="6267341">
                  <a:extLst>
                    <a:ext uri="{9D8B030D-6E8A-4147-A177-3AD203B41FA5}">
                      <a16:colId xmlns:a16="http://schemas.microsoft.com/office/drawing/2014/main" val="646542015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r>
                        <a:rPr kumimoji="1" lang="ja-JP" altLang="en-US" sz="14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保健福祉センター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健診、予防接種、保健師による家庭訪問などの保健サービス、保育所の入所手続、子育て支援、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介護保険、生活保護などの福祉サービスを行う部門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4351505"/>
                  </a:ext>
                </a:extLst>
              </a:tr>
            </a:tbl>
          </a:graphicData>
        </a:graphic>
      </p:graphicFrame>
      <p:sp>
        <p:nvSpPr>
          <p:cNvPr id="42" name="Rectangle 31"/>
          <p:cNvSpPr>
            <a:spLocks noChangeArrowheads="1"/>
          </p:cNvSpPr>
          <p:nvPr/>
        </p:nvSpPr>
        <p:spPr bwMode="auto">
          <a:xfrm>
            <a:off x="691316" y="4848679"/>
            <a:ext cx="1800000" cy="4605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内部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事務・企画部門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86156" y="5348044"/>
            <a:ext cx="1800000" cy="109212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anchor="ctr"/>
          <a:lstStyle/>
          <a:p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窓口サービス・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住民</a:t>
            </a:r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に密接した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サービス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5485093" y="5339791"/>
            <a:ext cx="1800000" cy="10921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>
            <a:solidFill>
              <a:schemeClr val="tx2"/>
            </a:solidFill>
            <a:prstDash val="solid"/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窓口サービス・</a:t>
            </a:r>
            <a:endParaRPr lang="en-US" altLang="ja-JP" sz="1200" b="1" dirty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住民に密接した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サービス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70000"/>
              </a:lnSpc>
            </a:pP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>
              <a:lnSpc>
                <a:spcPct val="70000"/>
              </a:lnSpc>
            </a:pPr>
            <a:r>
              <a:rPr lang="ja-JP" altLang="en-US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</a:t>
            </a:r>
            <a:r>
              <a:rPr lang="en-US" altLang="ja-JP" sz="14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3,398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1200" b="1" dirty="0" smtClean="0">
              <a:solidFill>
                <a:schemeClr val="bg1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0" name="Rectangle 31"/>
          <p:cNvSpPr>
            <a:spLocks noChangeArrowheads="1"/>
          </p:cNvSpPr>
          <p:nvPr/>
        </p:nvSpPr>
        <p:spPr bwMode="auto">
          <a:xfrm>
            <a:off x="7465872" y="4861080"/>
            <a:ext cx="1800000" cy="5063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tx2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特別区本庁で実施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計</a:t>
            </a:r>
            <a:r>
              <a:rPr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1,049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2" name="グループ化 1"/>
          <p:cNvGrpSpPr/>
          <p:nvPr/>
        </p:nvGrpSpPr>
        <p:grpSpPr>
          <a:xfrm>
            <a:off x="3285895" y="5299369"/>
            <a:ext cx="2170338" cy="1172967"/>
            <a:chOff x="3252698" y="5609008"/>
            <a:chExt cx="2170338" cy="1172967"/>
          </a:xfrm>
        </p:grpSpPr>
        <p:sp>
          <p:nvSpPr>
            <p:cNvPr id="66" name="右矢印 65"/>
            <p:cNvSpPr/>
            <p:nvPr/>
          </p:nvSpPr>
          <p:spPr>
            <a:xfrm>
              <a:off x="3281513" y="5609008"/>
              <a:ext cx="2132842" cy="1172967"/>
            </a:xfrm>
            <a:prstGeom prst="rightArrow">
              <a:avLst>
                <a:gd name="adj1" fmla="val 50000"/>
                <a:gd name="adj2" fmla="val 47977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252698" y="5851872"/>
              <a:ext cx="2170338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窓口サービス・</a:t>
              </a:r>
              <a:endPara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2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住民</a:t>
              </a:r>
              <a:r>
                <a:rPr lang="ja-JP" altLang="en-US" sz="1200" b="1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に密接した</a:t>
              </a: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サービスなどを</a:t>
              </a:r>
              <a:endPara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marL="0" lvl="2">
                <a:defRPr/>
              </a:pPr>
              <a:r>
                <a:rPr lang="ja-JP" altLang="en-US" sz="1200" b="1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引き続き実施</a:t>
              </a:r>
              <a:endParaRPr lang="en-US" altLang="ja-JP" sz="1200" b="1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3229283" y="4877160"/>
            <a:ext cx="4068386" cy="432048"/>
            <a:chOff x="3252698" y="5115641"/>
            <a:chExt cx="4068386" cy="432048"/>
          </a:xfrm>
        </p:grpSpPr>
        <p:sp>
          <p:nvSpPr>
            <p:cNvPr id="67" name="右矢印 66"/>
            <p:cNvSpPr/>
            <p:nvPr/>
          </p:nvSpPr>
          <p:spPr>
            <a:xfrm>
              <a:off x="3306762" y="5115641"/>
              <a:ext cx="4014322" cy="432048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252698" y="5201105"/>
              <a:ext cx="3718291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ja-JP" altLang="en-US" sz="120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総合的・包括的</a:t>
              </a:r>
              <a:r>
                <a:rPr lang="ja-JP" altLang="en-US" sz="1200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に実施する</a:t>
              </a:r>
              <a:r>
                <a:rPr lang="ja-JP" altLang="en-US" sz="1200" dirty="0" smtClean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ため、本庁に事務を集約</a:t>
              </a:r>
              <a:endParaRPr lang="en-US" altLang="ja-JP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379714" y="3916930"/>
            <a:ext cx="150174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［イメージ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］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7375872" y="4763244"/>
            <a:ext cx="1980000" cy="1692000"/>
          </a:xfrm>
          <a:prstGeom prst="roundRect">
            <a:avLst>
              <a:gd name="adj" fmla="val 0"/>
            </a:avLst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kumimoji="1"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184657" y="4953778"/>
            <a:ext cx="147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1,049</a:t>
            </a:r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kumimoji="1"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179497" y="5756182"/>
            <a:ext cx="14721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3,398</a:t>
            </a:r>
            <a:r>
              <a:rPr kumimoji="1" lang="ja-JP" altLang="en-US" sz="12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人</a:t>
            </a:r>
            <a:endParaRPr kumimoji="1" lang="en-US" altLang="ja-JP" sz="12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1125429" y="6442673"/>
            <a:ext cx="8484137" cy="338451"/>
            <a:chOff x="1125429" y="6322532"/>
            <a:chExt cx="8484137" cy="338451"/>
          </a:xfrm>
        </p:grpSpPr>
        <p:grpSp>
          <p:nvGrpSpPr>
            <p:cNvPr id="5" name="グループ化 4"/>
            <p:cNvGrpSpPr/>
            <p:nvPr/>
          </p:nvGrpSpPr>
          <p:grpSpPr>
            <a:xfrm>
              <a:off x="1125429" y="6340945"/>
              <a:ext cx="2472913" cy="320038"/>
              <a:chOff x="1215000" y="4613443"/>
              <a:chExt cx="2472913" cy="320038"/>
            </a:xfrm>
          </p:grpSpPr>
          <p:sp>
            <p:nvSpPr>
              <p:cNvPr id="47" name="テキスト ボックス 46"/>
              <p:cNvSpPr txBox="1"/>
              <p:nvPr/>
            </p:nvSpPr>
            <p:spPr>
              <a:xfrm>
                <a:off x="1215000" y="4625704"/>
                <a:ext cx="1360727" cy="30777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b" anchorCtr="0">
                <a:spAutoFit/>
              </a:bodyPr>
              <a:lstStyle/>
              <a:p>
                <a:pPr marL="0" lvl="2">
                  <a:defRPr/>
                </a:pPr>
                <a:r>
                  <a:rPr lang="en-US" altLang="ja-JP" sz="140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【</a:t>
                </a:r>
                <a:r>
                  <a:rPr lang="ja-JP" altLang="en-US" sz="140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区役所</a:t>
                </a:r>
                <a:r>
                  <a:rPr lang="en-US" altLang="ja-JP" sz="1400" b="1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】</a:t>
                </a:r>
              </a:p>
            </p:txBody>
          </p:sp>
          <p:sp>
            <p:nvSpPr>
              <p:cNvPr id="53" name="テキスト ボックス 52"/>
              <p:cNvSpPr txBox="1"/>
              <p:nvPr/>
            </p:nvSpPr>
            <p:spPr>
              <a:xfrm>
                <a:off x="2215714" y="4613443"/>
                <a:ext cx="147219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2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計</a:t>
                </a:r>
                <a:r>
                  <a:rPr kumimoji="1" lang="en-US" altLang="ja-JP" sz="12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4,447</a:t>
                </a:r>
                <a:r>
                  <a:rPr kumimoji="1" lang="ja-JP" altLang="en-US" sz="1200" dirty="0" smtClean="0">
                    <a:latin typeface="Meiryo UI" pitchFamily="50" charset="-128"/>
                    <a:ea typeface="Meiryo UI" pitchFamily="50" charset="-128"/>
                    <a:cs typeface="Meiryo UI" pitchFamily="50" charset="-128"/>
                  </a:rPr>
                  <a:t>人</a:t>
                </a:r>
                <a:endParaRPr kumimoji="1" lang="en-US" altLang="ja-JP" sz="1200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endParaRPr>
              </a:p>
            </p:txBody>
          </p:sp>
        </p:grpSp>
        <p:sp>
          <p:nvSpPr>
            <p:cNvPr id="62" name="テキスト ボックス 61"/>
            <p:cNvSpPr txBox="1"/>
            <p:nvPr/>
          </p:nvSpPr>
          <p:spPr>
            <a:xfrm>
              <a:off x="5917426" y="6322532"/>
              <a:ext cx="103014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【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区役所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】</a:t>
              </a: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7735138" y="6339531"/>
              <a:ext cx="187442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b" anchorCtr="0">
              <a:spAutoFit/>
            </a:bodyPr>
            <a:lstStyle/>
            <a:p>
              <a:pPr marL="0" lvl="2">
                <a:defRPr/>
              </a:pP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【</a:t>
              </a: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特別区本庁</a:t>
              </a: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】</a:t>
              </a:r>
            </a:p>
          </p:txBody>
        </p:sp>
      </p:grpSp>
      <p:sp>
        <p:nvSpPr>
          <p:cNvPr id="37" name="正方形/長方形 36"/>
          <p:cNvSpPr/>
          <p:nvPr/>
        </p:nvSpPr>
        <p:spPr>
          <a:xfrm>
            <a:off x="0" y="4763"/>
            <a:ext cx="9906000" cy="432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２　区役所の組織</a:t>
            </a:r>
            <a:r>
              <a:rPr lang="ja-JP" altLang="en-US" sz="2000" b="1" dirty="0" smtClean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体制</a:t>
            </a:r>
            <a:r>
              <a:rPr lang="ja-JP" altLang="en-US" sz="2000" b="1" dirty="0">
                <a:solidFill>
                  <a:srgbClr val="000000"/>
                </a:solidFill>
                <a:latin typeface="ＭＳ Ｐゴシック" charset="-128"/>
                <a:ea typeface="Meiryo UI"/>
                <a:cs typeface="Meiryo UI"/>
              </a:rPr>
              <a:t>　　　　　</a:t>
            </a:r>
            <a:endParaRPr lang="ja-JP" altLang="en-US" sz="1400" b="1" dirty="0">
              <a:solidFill>
                <a:srgbClr val="000000"/>
              </a:solidFill>
              <a:latin typeface="ＭＳ Ｐゴシック" charset="-128"/>
              <a:ea typeface="Meiryo UI"/>
              <a:cs typeface="Meiryo UI"/>
            </a:endParaRPr>
          </a:p>
        </p:txBody>
      </p:sp>
      <p:sp>
        <p:nvSpPr>
          <p:cNvPr id="39" name="角丸四角形 38"/>
          <p:cNvSpPr/>
          <p:nvPr/>
        </p:nvSpPr>
        <p:spPr>
          <a:xfrm>
            <a:off x="686156" y="4347158"/>
            <a:ext cx="2592000" cy="360000"/>
          </a:xfrm>
          <a:prstGeom prst="roundRect">
            <a:avLst>
              <a:gd name="adj" fmla="val 34413"/>
            </a:avLst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現在（</a:t>
            </a:r>
            <a:r>
              <a: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H28.4.1</a:t>
            </a: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457056" y="4347158"/>
            <a:ext cx="3898816" cy="360000"/>
          </a:xfrm>
          <a:prstGeom prst="roundRect">
            <a:avLst>
              <a:gd name="adj" fmla="val 34413"/>
            </a:avLst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lvl="2" algn="ctr">
              <a:defRPr/>
            </a:pPr>
            <a:r>
              <a:rPr lang="ja-JP" altLang="en-US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特別区設置時点</a:t>
            </a:r>
            <a:endParaRPr lang="en-US" altLang="ja-JP" sz="1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882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112373"/>
              </p:ext>
            </p:extLst>
          </p:nvPr>
        </p:nvGraphicFramePr>
        <p:xfrm>
          <a:off x="848544" y="515991"/>
          <a:ext cx="8302420" cy="6081361"/>
        </p:xfrm>
        <a:graphic>
          <a:graphicData uri="http://schemas.openxmlformats.org/drawingml/2006/table">
            <a:tbl>
              <a:tblPr bandRow="1"/>
              <a:tblGrid>
                <a:gridCol w="1080000">
                  <a:extLst>
                    <a:ext uri="{9D8B030D-6E8A-4147-A177-3AD203B41FA5}">
                      <a16:colId xmlns:a16="http://schemas.microsoft.com/office/drawing/2014/main" val="2381882986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4149026023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4027994998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846100475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2827340344"/>
                    </a:ext>
                  </a:extLst>
                </a:gridCol>
                <a:gridCol w="1409605">
                  <a:extLst>
                    <a:ext uri="{9D8B030D-6E8A-4147-A177-3AD203B41FA5}">
                      <a16:colId xmlns:a16="http://schemas.microsoft.com/office/drawing/2014/main" val="1797977294"/>
                    </a:ext>
                  </a:extLst>
                </a:gridCol>
              </a:tblGrid>
              <a:tr h="28824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特別区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役所</a:t>
                      </a:r>
                      <a:endParaRPr lang="en-US" altLang="ja-JP" sz="1400" b="1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部門別職員数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2445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総務・地域活動支援</a:t>
                      </a:r>
                    </a:p>
                  </a:txBody>
                  <a:tcPr marL="36000" marR="36000"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窓口サービス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保健福祉センター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964931"/>
                  </a:ext>
                </a:extLst>
              </a:tr>
              <a:tr h="2024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淀川区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此花区役所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62660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港区役所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515765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西淀川区役所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6198190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淀川区役所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074843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東淀川区役所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736737"/>
                  </a:ext>
                </a:extLst>
              </a:tr>
              <a:tr h="2024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北区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北区役所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1710427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都島区役所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776178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福島区役所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37719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東成区役所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522650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旭区役所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483264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城東区役所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582523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鶴見区役所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06871"/>
                  </a:ext>
                </a:extLst>
              </a:tr>
              <a:tr h="2024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中央区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中央区役所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437867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060112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大正区役所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169722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浪速区役所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37110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住之江区役所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015522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住吉区役所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8307159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西成区役所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104678"/>
                  </a:ext>
                </a:extLst>
              </a:tr>
              <a:tr h="20240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天王寺区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天王寺区役所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0202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生野区役所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189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57152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阿倍野区役所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111109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東住吉区役所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175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325566"/>
                  </a:ext>
                </a:extLst>
              </a:tr>
              <a:tr h="2024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平野区役所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251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679991"/>
                  </a:ext>
                </a:extLst>
              </a:tr>
              <a:tr h="2520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lang="ja-JP" alt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383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604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2,412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3,398</a:t>
                      </a:r>
                    </a:p>
                  </a:txBody>
                  <a:tcPr marT="18000" marB="18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82743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54173" y="162514"/>
            <a:ext cx="673229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◆ 区役所の部門別職員数（非技能労務職）</a:t>
            </a:r>
            <a:endParaRPr lang="en-US" altLang="ja-JP" sz="16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正方形/長方形 7"/>
          <p:cNvSpPr>
            <a:spLocks noChangeArrowheads="1"/>
          </p:cNvSpPr>
          <p:nvPr/>
        </p:nvSpPr>
        <p:spPr bwMode="auto">
          <a:xfrm>
            <a:off x="8874125" y="6568681"/>
            <a:ext cx="1031875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100" b="1" dirty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1100" b="1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３</a:t>
            </a:r>
            <a:endParaRPr lang="ja-JP" altLang="en-US" sz="1100" b="1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672757" y="6595322"/>
            <a:ext cx="388843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b" anchorCtr="0">
            <a:spAutoFit/>
          </a:bodyPr>
          <a:lstStyle/>
          <a:p>
            <a:pPr marL="0" lvl="2">
              <a:defRPr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具体の職員配置については、設置準備期間中に検討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180297" y="245555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（単位：人）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250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チームサイト用共有ライブラリ" ma:contentTypeID="0x01010016B13BF77A90F249889FB5DD587B167C0039D37C264BF6024199D1523A07C22F7B" ma:contentTypeVersion="" ma:contentTypeDescription="" ma:contentTypeScope="" ma:versionID="2fd4aecbf0a67636e045d890bab3e494">
  <xsd:schema xmlns:xsd="http://www.w3.org/2001/XMLSchema" xmlns:xs="http://www.w3.org/2001/XMLSchema" xmlns:p="http://schemas.microsoft.com/office/2006/metadata/properties" xmlns:ns2="2be2acaf-88a6-4029-b366-c28176c79890" targetNamespace="http://schemas.microsoft.com/office/2006/metadata/properties" ma:root="true" ma:fieldsID="2f1a7762e99f23df00567060dae6aafc" ns2:_="">
    <xsd:import namespace="2be2acaf-88a6-4029-b366-c28176c79890"/>
    <xsd:element name="properties">
      <xsd:complexType>
        <xsd:sequence>
          <xsd:element name="documentManagement">
            <xsd:complexType>
              <xsd:all>
                <xsd:element ref="ns2:コメント_x300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e2acaf-88a6-4029-b366-c28176c79890" elementFormDefault="qualified">
    <xsd:import namespace="http://schemas.microsoft.com/office/2006/documentManagement/types"/>
    <xsd:import namespace="http://schemas.microsoft.com/office/infopath/2007/PartnerControls"/>
    <xsd:element name="コメント_x3000_" ma:index="8" nillable="true" ma:displayName="コメント　" ma:internalName="_x30b3__x30e1__x30f3__x30c8__x3000_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コメント_x3000_ xmlns="2be2acaf-88a6-4029-b366-c28176c79890" xsi:nil="true"/>
  </documentManagement>
</p:properties>
</file>

<file path=customXml/itemProps1.xml><?xml version="1.0" encoding="utf-8"?>
<ds:datastoreItem xmlns:ds="http://schemas.openxmlformats.org/officeDocument/2006/customXml" ds:itemID="{B5CA1A97-D66C-4404-90C6-00992553009B}"/>
</file>

<file path=customXml/itemProps2.xml><?xml version="1.0" encoding="utf-8"?>
<ds:datastoreItem xmlns:ds="http://schemas.openxmlformats.org/officeDocument/2006/customXml" ds:itemID="{230DA2F7-A550-4F23-9999-0427D0C16087}"/>
</file>

<file path=customXml/itemProps3.xml><?xml version="1.0" encoding="utf-8"?>
<ds:datastoreItem xmlns:ds="http://schemas.openxmlformats.org/officeDocument/2006/customXml" ds:itemID="{BF8C41A3-DCBC-44D1-B11F-AE561F85401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692</Words>
  <Application>Microsoft Office PowerPoint</Application>
  <PresentationFormat>A4 210 x 297 mm</PresentationFormat>
  <Paragraphs>221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2020-02-21T02:10:14Z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0x01010016B13BF77A90F249889FB5DD587B167C0039D37C264BF6024199D1523A07C22F7B</vt:lpwstr>
  </property>
</Properties>
</file>