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925" r:id="rId2"/>
    <p:sldId id="908" r:id="rId3"/>
    <p:sldId id="922" r:id="rId4"/>
    <p:sldId id="920" r:id="rId5"/>
    <p:sldId id="926" r:id="rId6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 userDrawn="1">
          <p15:clr>
            <a:srgbClr val="A4A3A4"/>
          </p15:clr>
        </p15:guide>
        <p15:guide id="2" pos="3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FF"/>
    <a:srgbClr val="FCD5B4"/>
    <a:srgbClr val="F4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4" autoAdjust="0"/>
    <p:restoredTop sz="94333" autoAdjust="0"/>
  </p:normalViewPr>
  <p:slideViewPr>
    <p:cSldViewPr>
      <p:cViewPr varScale="1">
        <p:scale>
          <a:sx n="73" d="100"/>
          <a:sy n="73" d="100"/>
        </p:scale>
        <p:origin x="1344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-1800" y="-96"/>
      </p:cViewPr>
      <p:guideLst>
        <p:guide orient="horz" pos="2144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6888" cy="339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629275" y="1"/>
            <a:ext cx="4308475" cy="339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B49BA508-E79A-43B4-A402-2FA8DA5C0D44}" type="datetimeFigureOut">
              <a:rPr kumimoji="1" lang="ja-JP" altLang="en-US" smtClean="0"/>
              <a:pPr/>
              <a:t>2020/2/25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53B13814-3325-45C6-8972-DC958694BEC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1465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036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036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4179279C-853F-4F34-A5D2-B95F4823AB07}" type="datetimeFigureOut">
              <a:rPr kumimoji="1" lang="ja-JP" altLang="en-US" smtClean="0"/>
              <a:pPr/>
              <a:t>2020/2/25</a:t>
            </a:fld>
            <a:endParaRPr kumimoji="1"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3934" y="3233420"/>
            <a:ext cx="7951470" cy="3063240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6465659"/>
            <a:ext cx="4307047" cy="34036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7" cy="34036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4308C615-631D-4AD2-8CDC-5C132F111D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7866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847B8-9050-4EE1-8B2F-0F7401DA9B87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610152" y="39540"/>
            <a:ext cx="2311400" cy="365125"/>
          </a:xfrm>
        </p:spPr>
        <p:txBody>
          <a:bodyPr/>
          <a:lstStyle>
            <a:lvl1pPr>
              <a:defRPr sz="1600"/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6209-9575-4B9C-A35A-DDFDAF7FB900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9896-53A6-406E-82C3-91E9177CCB9C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D979E-890E-484B-A889-2EA0EF8B7266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EA7-3EB4-4B6C-9C2B-425031FA18CC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F4DF-312D-4CE8-BFE2-29068F557D8A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6516-C160-46C1-963A-5408A070E05A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331-CAB8-4D94-B23B-9E2E442C8559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C5C8-D75F-48C0-9D1F-F9E747EF8D0F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7025B-8C07-4749-B9F0-17D5694E5CAC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A63-6DAF-4103-B01A-2A2187937CF3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6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045F0-866C-45E4-ABE1-F1478BBF592D}" type="datetime1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6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10152" y="-2738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8210089" y="315225"/>
            <a:ext cx="996923" cy="332308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77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資料４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ローチャート : 端子 7"/>
          <p:cNvSpPr/>
          <p:nvPr/>
        </p:nvSpPr>
        <p:spPr>
          <a:xfrm>
            <a:off x="553414" y="2852936"/>
            <a:ext cx="9049005" cy="720080"/>
          </a:xfrm>
          <a:prstGeom prst="flowChartTerminator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lang="ja-JP" altLang="en-US" sz="3600" b="1" dirty="0">
                <a:solidFill>
                  <a:prstClr val="black"/>
                </a:solidFill>
                <a:latin typeface="+mn-ea"/>
              </a:rPr>
              <a:t>特別区の名称について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0" y="5085184"/>
            <a:ext cx="9906000" cy="17287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令和２年２月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en-US" altLang="ja-JP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</a:t>
            </a: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endParaRPr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大都市制度（特別区設置）協議会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事務局：副首都推進局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60512" y="260648"/>
            <a:ext cx="4464000" cy="38688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10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  <a:spcBef>
                <a:spcPts val="600"/>
              </a:spcBef>
            </a:pP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第</a:t>
            </a:r>
            <a:r>
              <a:rPr lang="en-US" altLang="ja-JP" sz="16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3</a:t>
            </a:r>
            <a:r>
              <a:rPr lang="en-US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3</a:t>
            </a:r>
            <a:r>
              <a:rPr lang="ja-JP" altLang="en-US" sz="16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回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　大都市制度（特別区設置）協議会</a:t>
            </a:r>
            <a:r>
              <a:rPr lang="ja-JP" altLang="en-US" sz="16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資料</a:t>
            </a:r>
            <a:endParaRPr lang="en-US" altLang="ja-JP" sz="16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74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55000" y="1160064"/>
            <a:ext cx="9396000" cy="399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632520" y="116631"/>
            <a:ext cx="8640960" cy="504057"/>
          </a:xfrm>
          <a:prstGeom prst="roundRect">
            <a:avLst/>
          </a:prstGeom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 anchorCtr="1"/>
          <a:lstStyle/>
          <a:p>
            <a:pPr algn="ctr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特別区の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名称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80492" y="544632"/>
            <a:ext cx="9145016" cy="648072"/>
          </a:xfrm>
          <a:prstGeom prst="roundRect">
            <a:avLst>
              <a:gd name="adj" fmla="val 4319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○自治省自治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事務次官通知に基づき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、同一名称を使用している自治体との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が必要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特別区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制度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おける特別区の名称（中央区及び北区）について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、東京都の中央区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及び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北区との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を実施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380492" y="6368265"/>
            <a:ext cx="9145016" cy="379473"/>
          </a:xfrm>
          <a:prstGeom prst="roundRect">
            <a:avLst>
              <a:gd name="adj" fmla="val 9464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⇒　上記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踏まえ、協議会での議論の結果を両区及び総務省へ報告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8851885" y="16443"/>
            <a:ext cx="10318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</a:t>
            </a:r>
            <a:endParaRPr lang="ja-JP" altLang="en-US" sz="11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80492" y="5213913"/>
            <a:ext cx="9145016" cy="1180979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◎ 令和２年２月</a:t>
            </a:r>
            <a:r>
              <a:rPr lang="en-US" altLang="ja-JP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総務省の見解</a:t>
            </a:r>
            <a:endParaRPr lang="en-US" altLang="ja-JP" sz="15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 総務省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では、地方公共団体の名称について、「名称の重複による混乱が生じないよう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、十分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配慮することが必要」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　　助言をして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おり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、実際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、同一の名称が、当事者間の調整や了解がないまま使用された事例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はない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ものと認識している。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・ 本件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についても、当事者間でよく話し合い、調整すべきものと考えている。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375698" y="3723417"/>
            <a:ext cx="9145016" cy="1362933"/>
          </a:xfrm>
          <a:prstGeom prst="roundRect">
            <a:avLst>
              <a:gd name="adj" fmla="val 1693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90000" bIns="36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■令和２年２月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北区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からの意見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（抜粋）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この</a:t>
            </a: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度の特別区制度における同一名称の使用により、シティプロモーション方針をはじめとした、各施策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の推進</a:t>
            </a: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に影響を与え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400" i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北区</a:t>
            </a: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に愛着をもって生活する多くの区民や、北区に根ざした活動を行う企業等に、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大きな戸惑い</a:t>
            </a: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を生じさせることは想像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lang="en-US" altLang="ja-JP" sz="1400" i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難く</a:t>
            </a: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ありません。以上より、</a:t>
            </a:r>
            <a:r>
              <a:rPr lang="ja-JP" altLang="en-US" sz="1400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基礎的な自治体としての「北区」は、</a:t>
            </a:r>
            <a:r>
              <a:rPr lang="ja-JP" altLang="en-US" sz="1400" i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本区唯一</a:t>
            </a:r>
            <a:r>
              <a:rPr lang="ja-JP" altLang="en-US" sz="1400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のものであることを希望するため、貴協議会</a:t>
            </a:r>
            <a:r>
              <a:rPr lang="ja-JP" altLang="en-US" sz="1400" i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にて</a:t>
            </a:r>
            <a:endParaRPr lang="en-US" altLang="ja-JP" sz="1400" i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i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再度</a:t>
            </a:r>
            <a:r>
              <a:rPr lang="ja-JP" altLang="en-US" sz="1400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ご検討くださいますようお願い申し上げます。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375698" y="1236264"/>
            <a:ext cx="9145016" cy="836782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◆令和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２年１月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　協議会会長名で両区長宛て文書を発出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（抜粋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協定書の作成段階ではございますが、貴区と同一名となっております名称候補の使用（協定書への記載）について、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ご理解を賜りたいと存じます。</a:t>
            </a:r>
          </a:p>
          <a:p>
            <a:pPr>
              <a:spcAft>
                <a:spcPts val="300"/>
              </a:spcAf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75698" y="2434597"/>
            <a:ext cx="9145016" cy="1206922"/>
          </a:xfrm>
          <a:prstGeom prst="roundRect">
            <a:avLst>
              <a:gd name="adj" fmla="val 1479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２年２月５日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中央区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からの意見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（抜粋）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同一名称の使用については、行政を進めていく上でさまざまな問題や混乱、住民の戸惑いが生じることなどが懸念されます。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「中央区」の名称を使用している本区としては、同一名称の使用はできるだけ避けていただきたく、貴協議会においてご検討</a:t>
            </a: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いただければ幸いに存じます。</a:t>
            </a:r>
          </a:p>
        </p:txBody>
      </p:sp>
      <p:sp>
        <p:nvSpPr>
          <p:cNvPr id="19" name="二等辺三角形 18"/>
          <p:cNvSpPr/>
          <p:nvPr/>
        </p:nvSpPr>
        <p:spPr>
          <a:xfrm rot="10800000">
            <a:off x="3220014" y="2156116"/>
            <a:ext cx="3456384" cy="2160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9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342900" y="353875"/>
            <a:ext cx="9323613" cy="19132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>
              <a:latin typeface="Malgun Gothic" panose="020B0503020000020004" pitchFamily="34" charset="-127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93675" y="136388"/>
            <a:ext cx="1230934" cy="3603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国の通知</a:t>
            </a:r>
            <a:endParaRPr lang="ja-JP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285875" y="1681491"/>
            <a:ext cx="547688" cy="360363"/>
          </a:xfrm>
          <a:prstGeom prst="rightArrow">
            <a:avLst>
              <a:gd name="adj1" fmla="val 56824"/>
              <a:gd name="adj2" fmla="val 48972"/>
            </a:avLst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>
              <a:latin typeface="Malgun Gothic" panose="020B0503020000020004" pitchFamily="34" charset="-127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1911350" y="1617672"/>
            <a:ext cx="7486650" cy="50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特別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区の場合でも、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同一又は類似に関しては、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先行自治体と協議を行うなどの配慮が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65"/>
          <p:cNvSpPr>
            <a:spLocks noChangeArrowheads="1"/>
          </p:cNvSpPr>
          <p:nvPr/>
        </p:nvSpPr>
        <p:spPr bwMode="auto">
          <a:xfrm>
            <a:off x="1285875" y="641411"/>
            <a:ext cx="8112125" cy="86563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§ 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昭和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　自治省自治事務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次官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通知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（抜粋）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市の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設置もしく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は町を市とする処分を行う場合において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、当該処分により新た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市となる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普通地方公共団体の名称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ついて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、既存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の市の名称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と同一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となり、又は類似することとならないよう十分配慮すること。</a:t>
            </a:r>
          </a:p>
        </p:txBody>
      </p:sp>
      <p:sp>
        <p:nvSpPr>
          <p:cNvPr id="17" name="AutoShape 44"/>
          <p:cNvSpPr>
            <a:spLocks noChangeArrowheads="1"/>
          </p:cNvSpPr>
          <p:nvPr/>
        </p:nvSpPr>
        <p:spPr bwMode="auto">
          <a:xfrm>
            <a:off x="349499" y="2740455"/>
            <a:ext cx="9317015" cy="3986916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t" anchorCtr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endParaRPr lang="en-US" altLang="ja-JP" sz="16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   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・平成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　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福島県伊達市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 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昭和</a:t>
            </a:r>
            <a:r>
              <a:rPr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47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年～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  北海道伊達市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                                                  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　　　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　   </a:t>
            </a:r>
            <a:r>
              <a:rPr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国の通知以前の事例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昭和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年～　府中市（広島県・東京都）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 名称の重複について、先行自治体の意見を踏まえ配慮した事例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７年～　　茨城県鹿嶋市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（佐賀県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鹿島市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None/>
              <a:defRPr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　   ・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　　沖縄県宮古島市（岩手県宮古市）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None/>
              <a:defRPr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 　・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　　愛知県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みよし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  （徳島県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三好市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AutoShape 50"/>
          <p:cNvSpPr>
            <a:spLocks noChangeArrowheads="1"/>
          </p:cNvSpPr>
          <p:nvPr/>
        </p:nvSpPr>
        <p:spPr bwMode="auto">
          <a:xfrm>
            <a:off x="193675" y="2512652"/>
            <a:ext cx="1230933" cy="360363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　例</a:t>
            </a:r>
            <a:endParaRPr lang="ja-JP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517518" y="785427"/>
            <a:ext cx="573426" cy="1151086"/>
            <a:chOff x="-818812" y="2997994"/>
            <a:chExt cx="573426" cy="1151086"/>
          </a:xfrm>
        </p:grpSpPr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-818812" y="2997994"/>
              <a:ext cx="573426" cy="115108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 algn="ctr">
              <a:solidFill>
                <a:srgbClr val="FF66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600">
                <a:latin typeface="Malgun Gothic" panose="020B0503020000020004" pitchFamily="34" charset="-127"/>
              </a:endParaRP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-732154" y="3034320"/>
              <a:ext cx="400110" cy="10784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vert="eaVert"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b="1" dirty="0" smtClean="0">
                  <a:solidFill>
                    <a:sysClr val="windowText" lastClr="000000"/>
                  </a:solidFill>
                </a:rPr>
                <a:t>重複について</a:t>
              </a:r>
              <a:endParaRPr lang="ja-JP" altLang="en-US" sz="1400" b="1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二等辺三角形 12"/>
          <p:cNvSpPr/>
          <p:nvPr/>
        </p:nvSpPr>
        <p:spPr>
          <a:xfrm rot="10800000">
            <a:off x="4016207" y="2368636"/>
            <a:ext cx="1872000" cy="180000"/>
          </a:xfrm>
          <a:prstGeom prst="triangle">
            <a:avLst>
              <a:gd name="adj" fmla="val 4862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90522" y="5560310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　）内は先行自治体名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06901" y="2971272"/>
            <a:ext cx="8989795" cy="2186918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06394" y="3002104"/>
            <a:ext cx="223200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名称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が重複している事例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8874125" y="6568681"/>
            <a:ext cx="10318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en-US" altLang="ja-JP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endParaRPr lang="ja-JP" altLang="en-US" sz="11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997054" y="3148260"/>
            <a:ext cx="6400946" cy="189635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txBody>
          <a:bodyPr wrap="square" tIns="72000" bIns="7200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ja-JP" sz="1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《</a:t>
            </a:r>
            <a:r>
              <a:rPr lang="ja-JP" altLang="en-US" sz="1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北海道伊達市</a:t>
            </a:r>
            <a:r>
              <a:rPr lang="en-US" altLang="ja-JP" sz="1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》</a:t>
            </a: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福島県の伊達７町合併協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議会が独自の判断で新市の名称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を定める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異議を唱える立場にない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None/>
            </a:pP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en-US" altLang="ja-JP" sz="1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《</a:t>
            </a:r>
            <a:r>
              <a:rPr lang="ja-JP" altLang="en-US" sz="1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福島県伊達市</a:t>
            </a:r>
            <a:r>
              <a:rPr lang="en-US" altLang="ja-JP" sz="1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》</a:t>
            </a:r>
          </a:p>
          <a:p>
            <a:pPr>
              <a:spcBef>
                <a:spcPct val="0"/>
              </a:spcBef>
              <a:buNone/>
            </a:pP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合併協議会の主体的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判断として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「伊達市」を使用することについては問題がない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との結論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AutoShape 54"/>
          <p:cNvSpPr>
            <a:spLocks noChangeArrowheads="1"/>
          </p:cNvSpPr>
          <p:nvPr/>
        </p:nvSpPr>
        <p:spPr bwMode="auto">
          <a:xfrm>
            <a:off x="3512840" y="4059822"/>
            <a:ext cx="760458" cy="177826"/>
          </a:xfrm>
          <a:prstGeom prst="downArrow">
            <a:avLst>
              <a:gd name="adj1" fmla="val 52806"/>
              <a:gd name="adj2" fmla="val 55450"/>
            </a:avLst>
          </a:prstGeom>
          <a:solidFill>
            <a:schemeClr val="accent1"/>
          </a:solidFill>
          <a:ln w="9525" algn="ctr">
            <a:noFill/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>
              <a:latin typeface="Malgun Gothic" panose="020B0503020000020004" pitchFamily="34" charset="-127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753200" y="3165385"/>
            <a:ext cx="2677036" cy="27699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伊達７町合併協議会議事録」より）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大かっこ 3"/>
          <p:cNvSpPr/>
          <p:nvPr/>
        </p:nvSpPr>
        <p:spPr>
          <a:xfrm>
            <a:off x="1014744" y="3958456"/>
            <a:ext cx="1201952" cy="504056"/>
          </a:xfrm>
          <a:prstGeom prst="bracketPair">
            <a:avLst>
              <a:gd name="adj" fmla="val 11943"/>
            </a:avLst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0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81052" y="260648"/>
            <a:ext cx="7772400" cy="442283"/>
          </a:xfrm>
        </p:spPr>
        <p:txBody>
          <a:bodyPr>
            <a:normAutofit/>
          </a:bodyPr>
          <a:lstStyle/>
          <a:p>
            <a:r>
              <a:rPr lang="ja-JP" altLang="en-US" sz="2000" b="1" dirty="0" smtClean="0"/>
              <a:t>参考①　東京都</a:t>
            </a:r>
            <a:r>
              <a:rPr lang="ja-JP" altLang="en-US" sz="2000" b="1" dirty="0"/>
              <a:t>特別区・政令指定</a:t>
            </a:r>
            <a:r>
              <a:rPr lang="ja-JP" altLang="en-US" sz="2000" b="1" dirty="0" smtClean="0"/>
              <a:t>都市行政区の名称一覧</a:t>
            </a:r>
            <a:endParaRPr lang="ja-JP" altLang="en-US" sz="2000" b="1" dirty="0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8851885" y="16443"/>
            <a:ext cx="10318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en-US" altLang="ja-JP" sz="110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endParaRPr lang="ja-JP" altLang="en-US" sz="11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60" y="758334"/>
            <a:ext cx="8809019" cy="129614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59" y="2110692"/>
            <a:ext cx="8776294" cy="472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55000" y="2142633"/>
            <a:ext cx="9396000" cy="137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632520" y="548679"/>
            <a:ext cx="8640960" cy="504057"/>
          </a:xfrm>
          <a:prstGeom prst="roundRect">
            <a:avLst/>
          </a:prstGeom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 anchorCtr="1"/>
          <a:lstStyle/>
          <a:p>
            <a:pPr algn="ctr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参考②　前回住民投票時の経過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380492" y="2713278"/>
            <a:ext cx="9145016" cy="856661"/>
          </a:xfrm>
          <a:prstGeom prst="roundRect">
            <a:avLst>
              <a:gd name="adj" fmla="val 16934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36000" rIns="90000" bIns="36000" rtlCol="0" anchor="ctr" anchorCtr="0"/>
          <a:lstStyle/>
          <a:p>
            <a:pPr>
              <a:spcAft>
                <a:spcPts val="300"/>
              </a:spcAft>
            </a:pP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年７月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中央区　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協定書への「中央区」の記載について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慎重なる取扱いをしていただければ幸い。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  <a:p>
            <a:pPr>
              <a:spcAft>
                <a:spcPts val="300"/>
              </a:spcAft>
            </a:pP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　　　北区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特</a:t>
            </a: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に意見</a:t>
            </a:r>
            <a:r>
              <a:rPr lang="ja-JP" altLang="en-US" sz="12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はない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他区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意見等が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ある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場合は、十分尊重すること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希望</a:t>
            </a:r>
            <a:r>
              <a:rPr lang="ja-JP" altLang="en-US" sz="12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。」</a:t>
            </a:r>
            <a:endParaRPr lang="ja-JP" altLang="en-US" sz="1200" i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80492" y="2147107"/>
            <a:ext cx="9145016" cy="345789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8000" tIns="36000" rIns="90000" bIns="36000" rtlCol="0" anchor="ctr" anchorCtr="0"/>
          <a:lstStyle/>
          <a:p>
            <a:pPr>
              <a:spcAft>
                <a:spcPts val="300"/>
              </a:spcAft>
            </a:pP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７月９日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協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議会会長名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で東京都の両区長宛て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文書を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発出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54366" y="3778759"/>
            <a:ext cx="9423170" cy="946385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年７月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第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法定協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議会　⇒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両区の意見を踏まえ議論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3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原案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どおり「北区、中央区」を名称とすることを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確認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 （理由）・大阪市が長年使用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きた名称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あること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 ・他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都市の行政区でも多くの使用例が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あること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380492" y="1487765"/>
            <a:ext cx="9145016" cy="357059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36000" bIns="36000" rtlCol="0" anchor="t" anchorCtr="0"/>
          <a:lstStyle/>
          <a:p>
            <a:pPr>
              <a:spcAft>
                <a:spcPts val="3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７月９日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第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回法定協議会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区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の名称に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ついては、「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北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、東、南、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、湾岸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」として協定書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案を作成する方針を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確認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AutoShape 54"/>
          <p:cNvSpPr>
            <a:spLocks noChangeArrowheads="1"/>
          </p:cNvSpPr>
          <p:nvPr/>
        </p:nvSpPr>
        <p:spPr bwMode="auto">
          <a:xfrm>
            <a:off x="992560" y="2595064"/>
            <a:ext cx="288032" cy="244935"/>
          </a:xfrm>
          <a:prstGeom prst="downArrow">
            <a:avLst>
              <a:gd name="adj1" fmla="val 52806"/>
              <a:gd name="adj2" fmla="val 55450"/>
            </a:avLst>
          </a:prstGeom>
          <a:solidFill>
            <a:schemeClr val="accent1"/>
          </a:solidFill>
          <a:ln w="9525" algn="ctr">
            <a:noFill/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600">
              <a:latin typeface="Malgun Gothic" panose="020B0503020000020004" pitchFamily="34" charset="-127"/>
            </a:endParaRPr>
          </a:p>
        </p:txBody>
      </p:sp>
      <p:sp>
        <p:nvSpPr>
          <p:cNvPr id="27" name="正方形/長方形 26"/>
          <p:cNvSpPr>
            <a:spLocks noChangeArrowheads="1"/>
          </p:cNvSpPr>
          <p:nvPr/>
        </p:nvSpPr>
        <p:spPr bwMode="auto">
          <a:xfrm>
            <a:off x="8874125" y="6568681"/>
            <a:ext cx="10318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４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344488" y="4748651"/>
            <a:ext cx="9145016" cy="1560669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36000" bIns="36000" rtlCol="0" anchor="ctr" anchorCtr="0"/>
          <a:lstStyle/>
          <a:p>
            <a:pPr>
              <a:spcAft>
                <a:spcPts val="18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年７月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　　　両区へ、協議会での議論の結果を報告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18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年８月 ７日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総務省へ、協議会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での議論の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結果及び両区との協議状況を報告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1800"/>
              </a:spcAft>
            </a:pP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年１月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第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法定協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議会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特別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区設置協定書案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決定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1800"/>
              </a:spcAft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年５月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　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住民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投票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4488" y="5623437"/>
            <a:ext cx="9145016" cy="380079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72000" rtlCol="0" anchor="ctr" anchorCtr="0"/>
          <a:lstStyle/>
          <a:p>
            <a:pPr>
              <a:spcAft>
                <a:spcPts val="300"/>
              </a:spcAft>
            </a:pP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21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チームサイト用共有ライブラリ" ma:contentTypeID="0x01010016B13BF77A90F249889FB5DD587B167C0039D37C264BF6024199D1523A07C22F7B" ma:contentTypeVersion="" ma:contentTypeDescription="" ma:contentTypeScope="" ma:versionID="2fd4aecbf0a67636e045d890bab3e494">
  <xsd:schema xmlns:xsd="http://www.w3.org/2001/XMLSchema" xmlns:xs="http://www.w3.org/2001/XMLSchema" xmlns:p="http://schemas.microsoft.com/office/2006/metadata/properties" xmlns:ns2="2be2acaf-88a6-4029-b366-c28176c79890" targetNamespace="http://schemas.microsoft.com/office/2006/metadata/properties" ma:root="true" ma:fieldsID="2f1a7762e99f23df00567060dae6aafc" ns2:_="">
    <xsd:import namespace="2be2acaf-88a6-4029-b366-c28176c79890"/>
    <xsd:element name="properties">
      <xsd:complexType>
        <xsd:sequence>
          <xsd:element name="documentManagement">
            <xsd:complexType>
              <xsd:all>
                <xsd:element ref="ns2:コメント_x300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e2acaf-88a6-4029-b366-c28176c79890" elementFormDefault="qualified">
    <xsd:import namespace="http://schemas.microsoft.com/office/2006/documentManagement/types"/>
    <xsd:import namespace="http://schemas.microsoft.com/office/infopath/2007/PartnerControls"/>
    <xsd:element name="コメント_x3000_" ma:index="8" nillable="true" ma:displayName="コメント　" ma:internalName="_x30b3__x30e1__x30f3__x30c8__x3000_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コメント_x3000_ xmlns="2be2acaf-88a6-4029-b366-c28176c79890" xsi:nil="true"/>
  </documentManagement>
</p:properties>
</file>

<file path=customXml/itemProps1.xml><?xml version="1.0" encoding="utf-8"?>
<ds:datastoreItem xmlns:ds="http://schemas.openxmlformats.org/officeDocument/2006/customXml" ds:itemID="{52CCC99D-82C0-4450-9F0F-87BACC0BE2F5}"/>
</file>

<file path=customXml/itemProps2.xml><?xml version="1.0" encoding="utf-8"?>
<ds:datastoreItem xmlns:ds="http://schemas.openxmlformats.org/officeDocument/2006/customXml" ds:itemID="{17D04B22-3541-47CB-A876-4C730C13AE6C}"/>
</file>

<file path=customXml/itemProps3.xml><?xml version="1.0" encoding="utf-8"?>
<ds:datastoreItem xmlns:ds="http://schemas.openxmlformats.org/officeDocument/2006/customXml" ds:itemID="{9B40B3DB-9462-4435-B59B-F9A9A0A3C196}"/>
</file>

<file path=docProps/app.xml><?xml version="1.0" encoding="utf-8"?>
<Properties xmlns="http://schemas.openxmlformats.org/officeDocument/2006/extended-properties" xmlns:vt="http://schemas.openxmlformats.org/officeDocument/2006/docPropsVTypes">
  <TotalTime>2239</TotalTime>
  <Words>189</Words>
  <PresentationFormat>A4 210 x 297 mm</PresentationFormat>
  <Paragraphs>76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Malgun Gothic</vt:lpstr>
      <vt:lpstr>Meiryo UI</vt:lpstr>
      <vt:lpstr>ＭＳ Ｐゴシック</vt:lpstr>
      <vt:lpstr>ＭＳ ゴシック</vt:lpstr>
      <vt:lpstr>メイリオ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参考①　東京都特別区・政令指定都市行政区の名称一覧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2020-02-21T07:50:43Z</cp:lastPrinted>
  <dcterms:modified xsi:type="dcterms:W3CDTF">2020-02-25T07:16:02Z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0x01010016B13BF77A90F249889FB5DD587B167C0039D37C264BF6024199D1523A07C22F7B</vt:lpwstr>
  </property>
</Properties>
</file>