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5"/>
  </p:notesMasterIdLst>
  <p:sldIdLst>
    <p:sldId id="601" r:id="rId2"/>
    <p:sldId id="598" r:id="rId3"/>
    <p:sldId id="603" r:id="rId4"/>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784" autoAdjust="0"/>
  </p:normalViewPr>
  <p:slideViewPr>
    <p:cSldViewPr>
      <p:cViewPr varScale="1">
        <p:scale>
          <a:sx n="69" d="100"/>
          <a:sy n="69" d="100"/>
        </p:scale>
        <p:origin x="1260" y="60"/>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11" Type="http://schemas.openxmlformats.org/officeDocument/2006/relationships/customXml" Target="../customXml/item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0"/>
            <a:ext cx="4307047" cy="340360"/>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3" y="0"/>
            <a:ext cx="4307047" cy="340360"/>
          </a:xfrm>
          <a:prstGeom prst="rect">
            <a:avLst/>
          </a:prstGeom>
        </p:spPr>
        <p:txBody>
          <a:bodyPr vert="horz" lIns="91433" tIns="45716" rIns="91433" bIns="45716" rtlCol="0"/>
          <a:lstStyle>
            <a:lvl1pPr algn="r">
              <a:defRPr sz="1200"/>
            </a:lvl1pPr>
          </a:lstStyle>
          <a:p>
            <a:fld id="{4179279C-853F-4F34-A5D2-B95F4823AB07}" type="datetimeFigureOut">
              <a:rPr kumimoji="1" lang="ja-JP" altLang="en-US" smtClean="0"/>
              <a:pPr/>
              <a:t>2020/2/21</a:t>
            </a:fld>
            <a:endParaRPr kumimoji="1" lang="ja-JP" altLang="en-US"/>
          </a:p>
        </p:txBody>
      </p:sp>
      <p:sp>
        <p:nvSpPr>
          <p:cNvPr id="4" name="スライド イメージ プレースホルダ 3"/>
          <p:cNvSpPr>
            <a:spLocks noGrp="1" noRot="1" noChangeAspect="1"/>
          </p:cNvSpPr>
          <p:nvPr>
            <p:ph type="sldImg" idx="2"/>
          </p:nvPr>
        </p:nvSpPr>
        <p:spPr>
          <a:xfrm>
            <a:off x="3127375" y="511175"/>
            <a:ext cx="3684588" cy="2551113"/>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 4"/>
          <p:cNvSpPr>
            <a:spLocks noGrp="1"/>
          </p:cNvSpPr>
          <p:nvPr>
            <p:ph type="body" sz="quarter" idx="3"/>
          </p:nvPr>
        </p:nvSpPr>
        <p:spPr>
          <a:xfrm>
            <a:off x="993935" y="3233421"/>
            <a:ext cx="7951470" cy="3063240"/>
          </a:xfrm>
          <a:prstGeom prst="rect">
            <a:avLst/>
          </a:prstGeom>
        </p:spPr>
        <p:txBody>
          <a:bodyPr vert="horz" lIns="91433" tIns="45716" rIns="91433" bIns="4571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2" y="6465659"/>
            <a:ext cx="4307047" cy="340360"/>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3" y="6465659"/>
            <a:ext cx="4307047" cy="340360"/>
          </a:xfrm>
          <a:prstGeom prst="rect">
            <a:avLst/>
          </a:prstGeom>
        </p:spPr>
        <p:txBody>
          <a:bodyPr vert="horz" lIns="91433" tIns="45716" rIns="91433" bIns="45716"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3127375" y="511175"/>
            <a:ext cx="3684588" cy="25511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DA857FC-A8D3-4B1E-B1C5-FE88ACE180B7}" type="slidenum">
              <a:rPr kumimoji="1" lang="ja-JP" altLang="en-US" smtClean="0"/>
              <a:pPr/>
              <a:t>2</a:t>
            </a:fld>
            <a:endParaRPr kumimoji="1" lang="ja-JP" altLang="en-US"/>
          </a:p>
        </p:txBody>
      </p:sp>
    </p:spTree>
    <p:extLst>
      <p:ext uri="{BB962C8B-B14F-4D97-AF65-F5344CB8AC3E}">
        <p14:creationId xmlns:p14="http://schemas.microsoft.com/office/powerpoint/2010/main" val="21991404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2020/2/21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2020/2/21</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8210089" y="315225"/>
            <a:ext cx="996923" cy="332308"/>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477" dirty="0" smtClean="0">
                <a:latin typeface="Meiryo UI" panose="020B0604030504040204" pitchFamily="50" charset="-128"/>
                <a:ea typeface="Meiryo UI" panose="020B0604030504040204" pitchFamily="50" charset="-128"/>
              </a:rPr>
              <a:t>資料３</a:t>
            </a:r>
            <a:endParaRPr lang="en-US" altLang="ja-JP" sz="1477" dirty="0">
              <a:latin typeface="Meiryo UI" panose="020B0604030504040204" pitchFamily="50" charset="-128"/>
              <a:ea typeface="Meiryo UI" panose="020B0604030504040204" pitchFamily="50" charset="-128"/>
            </a:endParaRPr>
          </a:p>
        </p:txBody>
      </p:sp>
      <p:sp>
        <p:nvSpPr>
          <p:cNvPr id="7" name="フローチャート : 端子 7"/>
          <p:cNvSpPr/>
          <p:nvPr/>
        </p:nvSpPr>
        <p:spPr>
          <a:xfrm>
            <a:off x="553414" y="2852936"/>
            <a:ext cx="9049005" cy="720080"/>
          </a:xfrm>
          <a:prstGeom prst="flowChartTerminator">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lnSpc>
                <a:spcPct val="150000"/>
              </a:lnSpc>
              <a:defRPr/>
            </a:pPr>
            <a:r>
              <a:rPr lang="ja-JP" altLang="en-US" sz="3600" b="1" dirty="0" smtClean="0">
                <a:solidFill>
                  <a:prstClr val="black"/>
                </a:solidFill>
                <a:latin typeface="+mn-ea"/>
              </a:rPr>
              <a:t>協定書（案）の事前協議について（報告）</a:t>
            </a:r>
            <a:endParaRPr lang="en-US" altLang="ja-JP" sz="3600" b="1" dirty="0" smtClean="0">
              <a:solidFill>
                <a:prstClr val="black"/>
              </a:solidFill>
              <a:latin typeface="+mn-ea"/>
            </a:endParaRPr>
          </a:p>
        </p:txBody>
      </p:sp>
      <p:sp>
        <p:nvSpPr>
          <p:cNvPr id="11" name="正方形/長方形 10"/>
          <p:cNvSpPr/>
          <p:nvPr/>
        </p:nvSpPr>
        <p:spPr>
          <a:xfrm>
            <a:off x="0" y="5085184"/>
            <a:ext cx="9906000" cy="17287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令和２年２月</a:t>
            </a:r>
            <a:r>
              <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a:t>
            </a:r>
            <a:r>
              <a:rPr lang="en-US" altLang="ja-JP"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6</a:t>
            </a:r>
            <a:r>
              <a:rPr lang="ja-JP" altLang="en-US" sz="2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a:t>
            </a:r>
            <a:endParaRPr lang="en-US" altLang="ja-JP"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大都市制度（特別区設置）協議会</a:t>
            </a:r>
            <a:endParaRPr lang="en-US" altLang="ja-JP"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defRPr/>
            </a:pPr>
            <a:r>
              <a:rPr lang="ja-JP" altLang="en-US" sz="2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事務局：副首都推進局</a:t>
            </a:r>
            <a:r>
              <a:rPr lang="ja-JP" altLang="en-US" sz="2800" dirty="0">
                <a:solidFill>
                  <a:schemeClr val="tx1"/>
                </a:solidFill>
                <a:latin typeface="+mn-ea"/>
              </a:rPr>
              <a:t>　</a:t>
            </a:r>
          </a:p>
        </p:txBody>
      </p:sp>
      <p:sp>
        <p:nvSpPr>
          <p:cNvPr id="12" name="正方形/長方形 11"/>
          <p:cNvSpPr/>
          <p:nvPr/>
        </p:nvSpPr>
        <p:spPr>
          <a:xfrm>
            <a:off x="560512" y="260648"/>
            <a:ext cx="4464000" cy="431976"/>
          </a:xfrm>
          <a:prstGeom prst="rect">
            <a:avLst/>
          </a:prstGeom>
          <a:solidFill>
            <a:sysClr val="window" lastClr="FFFFFF"/>
          </a:solidFill>
          <a:ln w="19050"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r">
              <a:lnSpc>
                <a:spcPts val="1400"/>
              </a:lnSpc>
              <a:spcBef>
                <a:spcPts val="600"/>
              </a:spcBef>
            </a:pPr>
            <a:r>
              <a:rPr lang="ja-JP" altLang="en-US" sz="1600" kern="100" dirty="0">
                <a:latin typeface="Meiryo UI" panose="020B0604030504040204" pitchFamily="50" charset="-128"/>
                <a:ea typeface="Meiryo UI" panose="020B0604030504040204" pitchFamily="50" charset="-128"/>
                <a:cs typeface="Times New Roman"/>
              </a:rPr>
              <a:t>第</a:t>
            </a:r>
            <a:r>
              <a:rPr lang="en-US" altLang="ja-JP" sz="1600" kern="100" dirty="0" smtClean="0">
                <a:latin typeface="Meiryo UI" panose="020B0604030504040204" pitchFamily="50" charset="-128"/>
                <a:ea typeface="Meiryo UI" panose="020B0604030504040204" pitchFamily="50" charset="-128"/>
                <a:cs typeface="Times New Roman"/>
              </a:rPr>
              <a:t>3</a:t>
            </a:r>
            <a:r>
              <a:rPr lang="en-US" altLang="ja-JP" sz="1600" kern="100" dirty="0">
                <a:latin typeface="Meiryo UI" panose="020B0604030504040204" pitchFamily="50" charset="-128"/>
                <a:ea typeface="Meiryo UI" panose="020B0604030504040204" pitchFamily="50" charset="-128"/>
                <a:cs typeface="Times New Roman"/>
              </a:rPr>
              <a:t>3</a:t>
            </a:r>
            <a:r>
              <a:rPr lang="ja-JP" altLang="en-US" sz="1600" kern="100" dirty="0" smtClean="0">
                <a:latin typeface="Meiryo UI" panose="020B0604030504040204" pitchFamily="50" charset="-128"/>
                <a:ea typeface="Meiryo UI" panose="020B0604030504040204" pitchFamily="50" charset="-128"/>
                <a:cs typeface="Times New Roman"/>
              </a:rPr>
              <a:t>回</a:t>
            </a:r>
            <a:r>
              <a:rPr lang="ja-JP" altLang="en-US" sz="1600" kern="100" dirty="0">
                <a:latin typeface="Meiryo UI" panose="020B0604030504040204" pitchFamily="50" charset="-128"/>
                <a:ea typeface="Meiryo UI" panose="020B0604030504040204" pitchFamily="50" charset="-128"/>
                <a:cs typeface="Times New Roman"/>
              </a:rPr>
              <a:t>　大都市制度（特別区設置）協議会</a:t>
            </a:r>
            <a:r>
              <a:rPr lang="ja-JP" altLang="en-US" sz="1600" kern="100" dirty="0" smtClean="0">
                <a:latin typeface="Meiryo UI" panose="020B0604030504040204" pitchFamily="50" charset="-128"/>
                <a:ea typeface="Meiryo UI" panose="020B0604030504040204" pitchFamily="50" charset="-128"/>
                <a:cs typeface="Times New Roman"/>
              </a:rPr>
              <a:t>資料</a:t>
            </a:r>
            <a:endParaRPr lang="en-US" altLang="ja-JP" sz="1600" kern="100" dirty="0">
              <a:latin typeface="Meiryo UI" panose="020B0604030504040204" pitchFamily="50" charset="-128"/>
              <a:ea typeface="Meiryo UI" panose="020B0604030504040204" pitchFamily="50" charset="-128"/>
              <a:cs typeface="Times New Roman"/>
            </a:endParaRPr>
          </a:p>
        </p:txBody>
      </p:sp>
    </p:spTree>
    <p:extLst>
      <p:ext uri="{BB962C8B-B14F-4D97-AF65-F5344CB8AC3E}">
        <p14:creationId xmlns:p14="http://schemas.microsoft.com/office/powerpoint/2010/main" val="200831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381000" y="4228246"/>
            <a:ext cx="9324528" cy="2369106"/>
          </a:xfrm>
          <a:prstGeom prst="rect">
            <a:avLst/>
          </a:prstGeom>
          <a:solidFill>
            <a:schemeClr val="accent6">
              <a:lumMod val="20000"/>
              <a:lumOff val="80000"/>
            </a:schemeClr>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5" name="正方形/長方形 14"/>
          <p:cNvSpPr/>
          <p:nvPr/>
        </p:nvSpPr>
        <p:spPr>
          <a:xfrm>
            <a:off x="0" y="-136"/>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smtClean="0">
                <a:solidFill>
                  <a:prstClr val="black"/>
                </a:solidFill>
                <a:latin typeface="Meiryo UI" pitchFamily="50" charset="-128"/>
                <a:ea typeface="Meiryo UI" pitchFamily="50" charset="-128"/>
                <a:cs typeface="Meiryo UI" pitchFamily="50" charset="-128"/>
              </a:rPr>
              <a:t>協定書（案）の事前協議の経過及び</a:t>
            </a:r>
            <a:r>
              <a:rPr lang="ja-JP" altLang="en-US" sz="2000" b="1" dirty="0">
                <a:solidFill>
                  <a:prstClr val="black"/>
                </a:solidFill>
                <a:latin typeface="Meiryo UI" pitchFamily="50" charset="-128"/>
                <a:ea typeface="Meiryo UI" pitchFamily="50" charset="-128"/>
                <a:cs typeface="Meiryo UI" pitchFamily="50" charset="-128"/>
              </a:rPr>
              <a:t>状況</a:t>
            </a:r>
          </a:p>
        </p:txBody>
      </p:sp>
      <p:sp>
        <p:nvSpPr>
          <p:cNvPr id="25" name="角丸四角形 13"/>
          <p:cNvSpPr/>
          <p:nvPr/>
        </p:nvSpPr>
        <p:spPr>
          <a:xfrm>
            <a:off x="381000" y="790893"/>
            <a:ext cx="9324528" cy="2857216"/>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39" name="コンテンツ プレースホルダー 2"/>
          <p:cNvSpPr txBox="1">
            <a:spLocks/>
          </p:cNvSpPr>
          <p:nvPr/>
        </p:nvSpPr>
        <p:spPr bwMode="auto">
          <a:xfrm>
            <a:off x="180893" y="620688"/>
            <a:ext cx="1090538" cy="360040"/>
          </a:xfrm>
          <a:prstGeom prst="rect">
            <a:avLst/>
          </a:prstGeom>
          <a:solidFill>
            <a:srgbClr val="0070C0"/>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None/>
              <a:defRPr/>
            </a:pPr>
            <a:r>
              <a:rPr lang="ja-JP" altLang="en-US" sz="1800" b="1" dirty="0">
                <a:solidFill>
                  <a:schemeClr val="bg1"/>
                </a:solidFill>
                <a:latin typeface="Meiryo UI" pitchFamily="50" charset="-128"/>
                <a:ea typeface="Meiryo UI" pitchFamily="50" charset="-128"/>
                <a:cs typeface="Meiryo UI" pitchFamily="50" charset="-128"/>
              </a:rPr>
              <a:t>経　過　</a:t>
            </a:r>
            <a:endParaRPr lang="en-US" altLang="ja-JP" sz="1800" b="1" dirty="0">
              <a:solidFill>
                <a:schemeClr val="bg1"/>
              </a:solidFill>
              <a:latin typeface="Meiryo UI" pitchFamily="50" charset="-128"/>
              <a:ea typeface="Meiryo UI" pitchFamily="50" charset="-128"/>
              <a:cs typeface="Meiryo UI" pitchFamily="50" charset="-128"/>
            </a:endParaRPr>
          </a:p>
        </p:txBody>
      </p:sp>
      <p:sp>
        <p:nvSpPr>
          <p:cNvPr id="65" name="コンテンツ プレースホルダー 2"/>
          <p:cNvSpPr txBox="1">
            <a:spLocks/>
          </p:cNvSpPr>
          <p:nvPr/>
        </p:nvSpPr>
        <p:spPr bwMode="auto">
          <a:xfrm>
            <a:off x="180893" y="4005064"/>
            <a:ext cx="2251827" cy="350160"/>
          </a:xfrm>
          <a:prstGeom prst="rect">
            <a:avLst/>
          </a:prstGeom>
          <a:solidFill>
            <a:srgbClr val="0070C0"/>
          </a:solidFill>
          <a:ln w="12700">
            <a:noFill/>
          </a:ln>
          <a:extLst/>
        </p:spPr>
        <p:style>
          <a:lnRef idx="2">
            <a:schemeClr val="dk1"/>
          </a:lnRef>
          <a:fillRef idx="1">
            <a:schemeClr val="lt1"/>
          </a:fillRef>
          <a:effectRef idx="0">
            <a:schemeClr val="dk1"/>
          </a:effectRef>
          <a:fontRef idx="minor">
            <a:schemeClr val="dk1"/>
          </a:fontRef>
        </p:style>
        <p:txBody>
          <a:bodyPr anchor="ctr"/>
          <a:lstStyle>
            <a:lvl1pPr marL="342900" indent="-342900" algn="l" rtl="0" fontAlgn="base">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fontAlgn="auto">
              <a:spcBef>
                <a:spcPts val="0"/>
              </a:spcBef>
              <a:spcAft>
                <a:spcPts val="0"/>
              </a:spcAft>
              <a:buNone/>
              <a:defRPr/>
            </a:pPr>
            <a:r>
              <a:rPr lang="ja-JP" altLang="en-US" sz="1800" b="1" dirty="0" smtClean="0">
                <a:solidFill>
                  <a:schemeClr val="bg1"/>
                </a:solidFill>
                <a:latin typeface="Meiryo UI" pitchFamily="50" charset="-128"/>
                <a:ea typeface="Meiryo UI" pitchFamily="50" charset="-128"/>
                <a:cs typeface="Meiryo UI" pitchFamily="50" charset="-128"/>
              </a:rPr>
              <a:t>事前協議の</a:t>
            </a:r>
            <a:r>
              <a:rPr lang="ja-JP" altLang="en-US" sz="1800" b="1" dirty="0">
                <a:solidFill>
                  <a:schemeClr val="bg1"/>
                </a:solidFill>
                <a:latin typeface="Meiryo UI" pitchFamily="50" charset="-128"/>
                <a:ea typeface="Meiryo UI" pitchFamily="50" charset="-128"/>
                <a:cs typeface="Meiryo UI" pitchFamily="50" charset="-128"/>
              </a:rPr>
              <a:t>状況　</a:t>
            </a:r>
            <a:endParaRPr lang="en-US" altLang="ja-JP" sz="1800" b="1" dirty="0">
              <a:solidFill>
                <a:schemeClr val="bg1"/>
              </a:solidFill>
              <a:latin typeface="Meiryo UI" pitchFamily="50" charset="-128"/>
              <a:ea typeface="Meiryo UI" pitchFamily="50" charset="-128"/>
              <a:cs typeface="Meiryo UI" pitchFamily="50" charset="-128"/>
            </a:endParaRPr>
          </a:p>
        </p:txBody>
      </p:sp>
      <p:sp>
        <p:nvSpPr>
          <p:cNvPr id="22" name="Rectangle 2"/>
          <p:cNvSpPr>
            <a:spLocks noChangeArrowheads="1"/>
          </p:cNvSpPr>
          <p:nvPr/>
        </p:nvSpPr>
        <p:spPr bwMode="auto">
          <a:xfrm>
            <a:off x="344488" y="983813"/>
            <a:ext cx="2664296" cy="265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62560" tIns="81280" rIns="162560" bIns="81280" numCol="1" anchor="ctr" anchorCtr="0" compatLnSpc="1">
            <a:prstTxWarp prst="textNoShape">
              <a:avLst/>
            </a:prstTxWarp>
            <a:spAutoFit/>
          </a:bodyPr>
          <a:lstStyle/>
          <a:p>
            <a:pPr defTabSz="1625620" eaLnBrk="0" fontAlgn="base" hangingPunct="0">
              <a:spcBef>
                <a:spcPct val="0"/>
              </a:spcBef>
              <a:spcAft>
                <a:spcPct val="0"/>
              </a:spcAft>
            </a:pPr>
            <a:r>
              <a:rPr kumimoji="0"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令和元年　</a:t>
            </a:r>
            <a:r>
              <a:rPr kumimoji="0"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12</a:t>
            </a:r>
            <a:r>
              <a:rPr kumimoji="0" lang="ja-JP"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a:t>
            </a:r>
            <a:r>
              <a:rPr kumimoji="0"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26</a:t>
            </a:r>
            <a:r>
              <a:rPr kumimoji="0" lang="ja-JP"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r>
              <a:rPr kumimoji="0" lang="ja-JP" altLang="ja-JP"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令和</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年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6</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　</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5</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日　</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月</a:t>
            </a:r>
            <a:r>
              <a:rPr kumimoji="0" lang="en-US" altLang="ja-JP" spc="30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18</a:t>
            </a:r>
            <a:r>
              <a:rPr kumimoji="0" lang="ja-JP" altLang="en-US" spc="30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日</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ja-JP" altLang="ja-JP" spc="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775872" y="4509120"/>
            <a:ext cx="8713632" cy="1900520"/>
          </a:xfrm>
          <a:prstGeom prst="rect">
            <a:avLst/>
          </a:prstGeom>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nSpc>
                <a:spcPts val="23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○協定書（案）に対する修正意見を</a:t>
            </a:r>
            <a:r>
              <a:rPr lang="ja-JP" altLang="en-US" dirty="0">
                <a:latin typeface="Meiryo UI" panose="020B0604030504040204" pitchFamily="50" charset="-128"/>
                <a:ea typeface="Meiryo UI" panose="020B0604030504040204" pitchFamily="50" charset="-128"/>
                <a:cs typeface="Meiryo UI" panose="020B0604030504040204" pitchFamily="50" charset="-128"/>
              </a:rPr>
              <a:t>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件頂いたほか、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協定書（案）の記載</a:t>
            </a:r>
            <a:r>
              <a:rPr lang="ja-JP" altLang="en-US" dirty="0">
                <a:latin typeface="Meiryo UI" panose="020B0604030504040204" pitchFamily="50" charset="-128"/>
                <a:ea typeface="Meiryo UI" panose="020B0604030504040204" pitchFamily="50" charset="-128"/>
                <a:cs typeface="Meiryo UI" panose="020B0604030504040204" pitchFamily="50" charset="-128"/>
              </a:rPr>
              <a:t>事項の趣旨確認、事実確認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等に</a:t>
            </a:r>
            <a:r>
              <a:rPr lang="ja-JP" altLang="en-US" dirty="0">
                <a:latin typeface="Meiryo UI" panose="020B0604030504040204" pitchFamily="50" charset="-128"/>
                <a:ea typeface="Meiryo UI" panose="020B0604030504040204" pitchFamily="50" charset="-128"/>
                <a:cs typeface="Meiryo UI" panose="020B0604030504040204" pitchFamily="50" charset="-128"/>
              </a:rPr>
              <a:t>関</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する質問・意見を計</a:t>
            </a:r>
            <a:r>
              <a:rPr lang="en-US" altLang="ja-JP" dirty="0">
                <a:latin typeface="Meiryo UI" panose="020B0604030504040204" pitchFamily="50" charset="-128"/>
                <a:ea typeface="Meiryo UI" panose="020B0604030504040204" pitchFamily="50" charset="-128"/>
                <a:cs typeface="Meiryo UI" panose="020B0604030504040204" pitchFamily="50" charset="-128"/>
              </a:rPr>
              <a:t>31</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件頂いた。</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300"/>
              </a:lnSpc>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○協定書（案）の修正意見については、指摘を踏まえて修正することとしたい。</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今後も</a:t>
            </a:r>
            <a:r>
              <a:rPr lang="ja-JP" altLang="en-US" b="1" dirty="0">
                <a:latin typeface="Meiryo UI" panose="020B0604030504040204" pitchFamily="50" charset="-128"/>
                <a:ea typeface="Meiryo UI" panose="020B0604030504040204" pitchFamily="50" charset="-128"/>
                <a:cs typeface="Meiryo UI" panose="020B0604030504040204" pitchFamily="50" charset="-128"/>
              </a:rPr>
              <a:t>、</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引き続き</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協定書（案）について、今年度中を目途に事前協議</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ja-JP" b="1" dirty="0">
                <a:latin typeface="Meiryo UI" panose="020B0604030504040204" pitchFamily="50" charset="-128"/>
                <a:ea typeface="Meiryo UI" panose="020B0604030504040204" pitchFamily="50" charset="-128"/>
                <a:cs typeface="Meiryo UI" panose="020B0604030504040204" pitchFamily="50" charset="-128"/>
              </a:rPr>
              <a:t>行い</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1800"/>
              </a:lnSpc>
            </a:pP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latin typeface="Meiryo UI" panose="020B0604030504040204" pitchFamily="50" charset="-128"/>
                <a:ea typeface="Meiryo UI" panose="020B0604030504040204" pitchFamily="50" charset="-128"/>
                <a:cs typeface="Meiryo UI" panose="020B0604030504040204" pitchFamily="50" charset="-128"/>
              </a:rPr>
              <a:t> </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適宜</a:t>
            </a:r>
            <a:r>
              <a:rPr lang="ja-JP" altLang="ja-JP" b="1" dirty="0">
                <a:latin typeface="Meiryo UI" panose="020B0604030504040204" pitchFamily="50" charset="-128"/>
                <a:ea typeface="Meiryo UI" panose="020B0604030504040204" pitchFamily="50" charset="-128"/>
                <a:cs typeface="Meiryo UI" panose="020B0604030504040204" pitchFamily="50" charset="-128"/>
              </a:rPr>
              <a:t>その状況を協議会に</a:t>
            </a:r>
            <a:r>
              <a:rPr lang="ja-JP" altLang="ja-JP" b="1" dirty="0" smtClean="0">
                <a:latin typeface="Meiryo UI" panose="020B0604030504040204" pitchFamily="50" charset="-128"/>
                <a:ea typeface="Meiryo UI" panose="020B0604030504040204" pitchFamily="50" charset="-128"/>
                <a:cs typeface="Meiryo UI" panose="020B0604030504040204" pitchFamily="50" charset="-128"/>
              </a:rPr>
              <a:t>報告</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させていただ</a:t>
            </a:r>
            <a:r>
              <a:rPr lang="ja-JP" altLang="en-US" b="1" dirty="0">
                <a:latin typeface="Meiryo UI" panose="020B0604030504040204" pitchFamily="50" charset="-128"/>
                <a:ea typeface="Meiryo UI" panose="020B0604030504040204" pitchFamily="50" charset="-128"/>
                <a:cs typeface="Meiryo UI" panose="020B0604030504040204" pitchFamily="50" charset="-128"/>
              </a:rPr>
              <a:t>く</a:t>
            </a:r>
            <a:r>
              <a:rPr lang="ja-JP" altLang="en-US" b="1"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a:t>
            </a:r>
            <a:endParaRPr lang="en-US" altLang="ja-JP" dirty="0" smtClean="0">
              <a:latin typeface="Meiryo UI" pitchFamily="50" charset="-128"/>
              <a:ea typeface="Meiryo UI" pitchFamily="50" charset="-128"/>
              <a:cs typeface="Meiryo UI" pitchFamily="50" charset="-128"/>
            </a:endParaRPr>
          </a:p>
        </p:txBody>
      </p:sp>
      <p:sp>
        <p:nvSpPr>
          <p:cNvPr id="27" name="Rectangle 2"/>
          <p:cNvSpPr>
            <a:spLocks noChangeArrowheads="1"/>
          </p:cNvSpPr>
          <p:nvPr/>
        </p:nvSpPr>
        <p:spPr bwMode="auto">
          <a:xfrm>
            <a:off x="2792760" y="990971"/>
            <a:ext cx="6967933" cy="2657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162560" tIns="81280" rIns="162560" bIns="81280" numCol="1" anchor="ctr" anchorCtr="0" compatLnSpc="1">
            <a:prstTxWarp prst="textNoShape">
              <a:avLst/>
            </a:prstTxWarp>
            <a:spAutoFit/>
          </a:bodyPr>
          <a:lstStyle/>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31</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回協議会に</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おいて「</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特別区設置協定書（案）の</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作成</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に向けた基本的</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方向性について」</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決定</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・会長</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から協定書（案）の作成及び国との事前協議の</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開始</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の指示</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・総務省あて</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事前協議を</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依頼</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・総務省から</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各府省の</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質問</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意見の送付</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r>
              <a:rPr kumimoji="0" lang="ja-JP" altLang="en-US"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・総務省に各府省への回答</a:t>
            </a:r>
            <a:r>
              <a:rPr kumimoji="0" lang="ja-JP" altLang="en-US" spc="3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の送付</a:t>
            </a:r>
            <a:endParaRPr kumimoji="0" lang="en-US" altLang="ja-JP" spc="3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defTabSz="1625620" eaLnBrk="0" fontAlgn="base" hangingPunct="0">
              <a:spcBef>
                <a:spcPct val="0"/>
              </a:spcBef>
              <a:spcAft>
                <a:spcPct val="0"/>
              </a:spcAft>
            </a:pPr>
            <a:endParaRPr kumimoji="0" lang="ja-JP" altLang="ja-JP" spc="3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27"/>
          <p:cNvSpPr>
            <a:spLocks noChangeArrowheads="1"/>
          </p:cNvSpPr>
          <p:nvPr/>
        </p:nvSpPr>
        <p:spPr bwMode="auto">
          <a:xfrm>
            <a:off x="9532352" y="61206"/>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１</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93053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16361739"/>
              </p:ext>
            </p:extLst>
          </p:nvPr>
        </p:nvGraphicFramePr>
        <p:xfrm>
          <a:off x="103910" y="548680"/>
          <a:ext cx="9673625" cy="5772990"/>
        </p:xfrm>
        <a:graphic>
          <a:graphicData uri="http://schemas.openxmlformats.org/drawingml/2006/table">
            <a:tbl>
              <a:tblPr firstRow="1" bandRow="1">
                <a:tableStyleId>{5C22544A-7EE6-4342-B048-85BDC9FD1C3A}</a:tableStyleId>
              </a:tblPr>
              <a:tblGrid>
                <a:gridCol w="367145">
                  <a:extLst>
                    <a:ext uri="{9D8B030D-6E8A-4147-A177-3AD203B41FA5}">
                      <a16:colId xmlns:a16="http://schemas.microsoft.com/office/drawing/2014/main" val="148759022"/>
                    </a:ext>
                  </a:extLst>
                </a:gridCol>
                <a:gridCol w="953553">
                  <a:extLst>
                    <a:ext uri="{9D8B030D-6E8A-4147-A177-3AD203B41FA5}">
                      <a16:colId xmlns:a16="http://schemas.microsoft.com/office/drawing/2014/main" val="4284913668"/>
                    </a:ext>
                  </a:extLst>
                </a:gridCol>
                <a:gridCol w="721293">
                  <a:extLst>
                    <a:ext uri="{9D8B030D-6E8A-4147-A177-3AD203B41FA5}">
                      <a16:colId xmlns:a16="http://schemas.microsoft.com/office/drawing/2014/main" val="2475787203"/>
                    </a:ext>
                  </a:extLst>
                </a:gridCol>
                <a:gridCol w="6636465">
                  <a:extLst>
                    <a:ext uri="{9D8B030D-6E8A-4147-A177-3AD203B41FA5}">
                      <a16:colId xmlns:a16="http://schemas.microsoft.com/office/drawing/2014/main" val="3729440683"/>
                    </a:ext>
                  </a:extLst>
                </a:gridCol>
                <a:gridCol w="995169">
                  <a:extLst>
                    <a:ext uri="{9D8B030D-6E8A-4147-A177-3AD203B41FA5}">
                      <a16:colId xmlns:a16="http://schemas.microsoft.com/office/drawing/2014/main" val="4209859898"/>
                    </a:ext>
                  </a:extLst>
                </a:gridCol>
              </a:tblGrid>
              <a:tr h="326774">
                <a:tc>
                  <a:txBody>
                    <a:bodyPr/>
                    <a:lstStyle/>
                    <a:p>
                      <a:pPr algn="ctr"/>
                      <a:r>
                        <a:rPr kumimoji="1" lang="ja-JP" altLang="en-US" sz="1400" dirty="0" smtClean="0"/>
                        <a:t>№</a:t>
                      </a:r>
                      <a:endParaRPr kumimoji="1" lang="ja-JP" altLang="en-US" sz="1400" dirty="0"/>
                    </a:p>
                  </a:txBody>
                  <a:tcPr/>
                </a:tc>
                <a:tc>
                  <a:txBody>
                    <a:bodyPr/>
                    <a:lstStyle/>
                    <a:p>
                      <a:pPr algn="ctr"/>
                      <a:r>
                        <a:rPr kumimoji="1" lang="ja-JP" altLang="en-US" sz="1400" dirty="0" smtClean="0"/>
                        <a:t>項目</a:t>
                      </a:r>
                      <a:endParaRPr kumimoji="1" lang="ja-JP" altLang="en-US" sz="1400" dirty="0"/>
                    </a:p>
                  </a:txBody>
                  <a:tcPr anchor="ctr"/>
                </a:tc>
                <a:tc>
                  <a:txBody>
                    <a:bodyPr/>
                    <a:lstStyle/>
                    <a:p>
                      <a:pPr algn="ctr"/>
                      <a:r>
                        <a:rPr kumimoji="1" lang="ja-JP" altLang="en-US" sz="1400" dirty="0" smtClean="0"/>
                        <a:t>府省</a:t>
                      </a:r>
                      <a:endParaRPr kumimoji="1" lang="ja-JP" altLang="en-US" sz="1400" dirty="0"/>
                    </a:p>
                  </a:txBody>
                  <a:tcPr anchor="ctr"/>
                </a:tc>
                <a:tc>
                  <a:txBody>
                    <a:bodyPr/>
                    <a:lstStyle/>
                    <a:p>
                      <a:pPr algn="ctr"/>
                      <a:r>
                        <a:rPr kumimoji="1" lang="ja-JP" altLang="en-US" sz="1400" dirty="0" smtClean="0"/>
                        <a:t>質問・意見の概要</a:t>
                      </a:r>
                      <a:endParaRPr kumimoji="1" lang="ja-JP" altLang="en-US" sz="1400" dirty="0"/>
                    </a:p>
                  </a:txBody>
                  <a:tcPr anchor="ctr"/>
                </a:tc>
                <a:tc>
                  <a:txBody>
                    <a:bodyPr/>
                    <a:lstStyle/>
                    <a:p>
                      <a:pPr algn="ctr"/>
                      <a:r>
                        <a:rPr kumimoji="1" lang="ja-JP" altLang="en-US" sz="1400" spc="-150" dirty="0" smtClean="0"/>
                        <a:t>回答の概要</a:t>
                      </a:r>
                      <a:endParaRPr kumimoji="1" lang="ja-JP" altLang="en-US" sz="1400" spc="-150" dirty="0"/>
                    </a:p>
                  </a:txBody>
                  <a:tcPr anchor="ctr"/>
                </a:tc>
                <a:extLst>
                  <a:ext uri="{0D108BD9-81ED-4DB2-BD59-A6C34878D82A}">
                    <a16:rowId xmlns:a16="http://schemas.microsoft.com/office/drawing/2014/main" val="3334594702"/>
                  </a:ext>
                </a:extLst>
              </a:tr>
              <a:tr h="3083232">
                <a:tc>
                  <a:txBody>
                    <a:bodyPr/>
                    <a:lstStyle/>
                    <a:p>
                      <a:r>
                        <a:rPr kumimoji="1" lang="en-US" altLang="ja-JP" sz="1400" dirty="0" smtClean="0"/>
                        <a:t>17</a:t>
                      </a:r>
                      <a:endParaRPr kumimoji="1" lang="ja-JP" altLang="en-US" sz="1400" dirty="0"/>
                    </a:p>
                  </a:txBody>
                  <a:tcPr anchor="ctr"/>
                </a:tc>
                <a:tc>
                  <a:txBody>
                    <a:bodyPr/>
                    <a:lstStyle/>
                    <a:p>
                      <a:r>
                        <a:rPr kumimoji="1" lang="ja-JP" altLang="en-US" sz="1400" dirty="0" smtClean="0"/>
                        <a:t>本文五</a:t>
                      </a:r>
                      <a:endParaRPr kumimoji="1" lang="en-US" altLang="ja-JP" sz="1400" dirty="0" smtClean="0"/>
                    </a:p>
                    <a:p>
                      <a:r>
                        <a:rPr kumimoji="1" lang="ja-JP" altLang="en-US" sz="1400" dirty="0" smtClean="0"/>
                        <a:t>財政調整</a:t>
                      </a:r>
                      <a:endParaRPr kumimoji="1" lang="ja-JP" altLang="en-US" sz="1400" dirty="0"/>
                    </a:p>
                  </a:txBody>
                  <a:tcPr anchor="ctr"/>
                </a:tc>
                <a:tc>
                  <a:txBody>
                    <a:bodyPr/>
                    <a:lstStyle/>
                    <a:p>
                      <a:r>
                        <a:rPr kumimoji="1" lang="ja-JP" altLang="en-US" sz="1400" dirty="0" smtClean="0"/>
                        <a:t>総務省</a:t>
                      </a:r>
                      <a:endParaRPr kumimoji="1" lang="ja-JP" altLang="en-US" sz="1400" dirty="0"/>
                    </a:p>
                  </a:txBody>
                  <a:tcPr anchor="ctr"/>
                </a:tc>
                <a:tc>
                  <a:txBody>
                    <a:bodyPr/>
                    <a:lstStyle/>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協定書五２</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四）に基づき加算する額については、（三）と同様、「（一）第二段落のただし書に基づき特別区財政調整交付金に大阪府の条例で定めて加算する額」であることから、その趣旨を明確にする観点から、以下のとおり</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修正提案。</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協定書案</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b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（四）特別区財政調整交付金の総額の特例</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　　　特別区の設置初期において住民サービスのより安定的な提供を図る観点から、特別区の設置の日が属する年度の翌年度から</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年の各年度</a:t>
                      </a:r>
                      <a:r>
                        <a:rPr lang="ja-JP" altLang="en-US" sz="1200" b="0" i="0" u="sng" strike="noStrike" dirty="0">
                          <a:solidFill>
                            <a:srgbClr val="000000"/>
                          </a:solidFill>
                          <a:effectLst/>
                          <a:latin typeface="ＭＳ Ｐゴシック" panose="020B0600070205080204" pitchFamily="50" charset="-128"/>
                          <a:ea typeface="ＭＳ Ｐゴシック" panose="020B0600070205080204" pitchFamily="50" charset="-128"/>
                        </a:rPr>
                        <a:t>における特別区財政調整交付金の総額は、（一）の規定にかかわらず、同規定による額に</a:t>
                      </a:r>
                      <a:r>
                        <a:rPr lang="en-US" altLang="ja-JP" sz="1200" b="0" i="0" u="sng" strike="noStrike" dirty="0">
                          <a:solidFill>
                            <a:srgbClr val="000000"/>
                          </a:solidFill>
                          <a:effectLst/>
                          <a:latin typeface="ＭＳ Ｐゴシック" panose="020B0600070205080204" pitchFamily="50" charset="-128"/>
                          <a:ea typeface="ＭＳ Ｐゴシック" panose="020B0600070205080204" pitchFamily="50" charset="-128"/>
                        </a:rPr>
                        <a:t>20</a:t>
                      </a:r>
                      <a:r>
                        <a:rPr lang="ja-JP" altLang="en-US" sz="1200" b="0" i="0" u="sng" strike="noStrike" dirty="0">
                          <a:solidFill>
                            <a:srgbClr val="000000"/>
                          </a:solidFill>
                          <a:effectLst/>
                          <a:latin typeface="ＭＳ Ｐゴシック" panose="020B0600070205080204" pitchFamily="50" charset="-128"/>
                          <a:ea typeface="ＭＳ Ｐゴシック" panose="020B0600070205080204" pitchFamily="50" charset="-128"/>
                        </a:rPr>
                        <a:t>億円を加算した額とし、大阪府の条例でこれを定める</a:t>
                      </a:r>
                      <a:r>
                        <a:rPr lang="ja-JP" altLang="en-US" sz="1200" b="0" i="0" u="sng" strike="noStrike" dirty="0" smtClean="0">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sng" strike="noStrike" dirty="0">
                          <a:solidFill>
                            <a:srgbClr val="000000"/>
                          </a:solidFill>
                          <a:effectLst/>
                          <a:latin typeface="ＭＳ Ｐゴシック" panose="020B0600070205080204" pitchFamily="50" charset="-128"/>
                          <a:ea typeface="ＭＳ Ｐゴシック" panose="020B0600070205080204" pitchFamily="50" charset="-128"/>
                        </a:rPr>
                        <a:t/>
                      </a:r>
                      <a:br>
                        <a:rPr lang="ja-JP" altLang="en-US" sz="1200" b="0" i="0" u="sng" strike="noStrike" dirty="0">
                          <a:solidFill>
                            <a:srgbClr val="000000"/>
                          </a:solidFill>
                          <a:effectLst/>
                          <a:latin typeface="ＭＳ Ｐゴシック" panose="020B0600070205080204" pitchFamily="50" charset="-128"/>
                          <a:ea typeface="ＭＳ Ｐゴシック" panose="020B0600070205080204" pitchFamily="50" charset="-128"/>
                        </a:rPr>
                      </a:b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修正案</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b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（四）特別区財政調整交付金の総額の特例</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　　　特別区の設置初期において住民サービスのより安定的な提供を図る観点から、特別区の設置の日が属する年度の翌年度から</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10</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年の各年度</a:t>
                      </a:r>
                      <a:r>
                        <a:rPr lang="ja-JP" altLang="en-US" sz="1200" b="0" i="0" u="sng" strike="noStrike" dirty="0">
                          <a:solidFill>
                            <a:srgbClr val="000000"/>
                          </a:solidFill>
                          <a:effectLst/>
                          <a:latin typeface="ＭＳ Ｐゴシック" panose="020B0600070205080204" pitchFamily="50" charset="-128"/>
                          <a:ea typeface="ＭＳ Ｐゴシック" panose="020B0600070205080204" pitchFamily="50" charset="-128"/>
                        </a:rPr>
                        <a:t>においては、（一）第二段落のただし書に基づき特別区財政調整交付金に大阪府の条例で定めて加算する額は、（三）の規定による額に</a:t>
                      </a:r>
                      <a:r>
                        <a:rPr lang="en-US" altLang="ja-JP" sz="1200" b="0" i="0" u="sng" strike="noStrike" dirty="0">
                          <a:solidFill>
                            <a:srgbClr val="000000"/>
                          </a:solidFill>
                          <a:effectLst/>
                          <a:latin typeface="ＭＳ Ｐゴシック" panose="020B0600070205080204" pitchFamily="50" charset="-128"/>
                          <a:ea typeface="ＭＳ Ｐゴシック" panose="020B0600070205080204" pitchFamily="50" charset="-128"/>
                        </a:rPr>
                        <a:t>20</a:t>
                      </a:r>
                      <a:r>
                        <a:rPr lang="ja-JP" altLang="en-US" sz="1200" b="0" i="0" u="sng" strike="noStrike" dirty="0">
                          <a:solidFill>
                            <a:srgbClr val="000000"/>
                          </a:solidFill>
                          <a:effectLst/>
                          <a:latin typeface="ＭＳ Ｐゴシック" panose="020B0600070205080204" pitchFamily="50" charset="-128"/>
                          <a:ea typeface="ＭＳ Ｐゴシック" panose="020B0600070205080204" pitchFamily="50" charset="-128"/>
                        </a:rPr>
                        <a:t>億円を加算した額とする</a:t>
                      </a:r>
                      <a:r>
                        <a:rPr lang="ja-JP" altLang="en-US" sz="1200" b="0" i="0" u="sng"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200" b="0" i="0" u="sng"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endParaRPr kumimoji="1" lang="en-US" altLang="ja-JP" sz="1400" dirty="0" smtClean="0"/>
                    </a:p>
                    <a:p>
                      <a:endParaRPr kumimoji="1" lang="en-US" altLang="ja-JP" sz="1400" dirty="0" smtClean="0"/>
                    </a:p>
                    <a:p>
                      <a:endParaRPr kumimoji="1" lang="en-US" altLang="ja-JP" sz="1400" dirty="0" smtClean="0"/>
                    </a:p>
                    <a:p>
                      <a:endParaRPr kumimoji="1" lang="en-US" altLang="ja-JP" sz="1400" dirty="0" smtClean="0"/>
                    </a:p>
                    <a:p>
                      <a:r>
                        <a:rPr kumimoji="1" lang="ja-JP" altLang="en-US" sz="1200" dirty="0" smtClean="0"/>
                        <a:t>提案の観点を踏まえ、</a:t>
                      </a:r>
                      <a:endParaRPr kumimoji="1" lang="en-US" altLang="ja-JP" sz="1200" dirty="0" smtClean="0"/>
                    </a:p>
                    <a:p>
                      <a:r>
                        <a:rPr kumimoji="1" lang="ja-JP" altLang="en-US" sz="1200" dirty="0" smtClean="0"/>
                        <a:t>見直す</a:t>
                      </a:r>
                      <a:endParaRPr kumimoji="1" lang="ja-JP" altLang="en-US" sz="1200" dirty="0"/>
                    </a:p>
                  </a:txBody>
                  <a:tcPr/>
                </a:tc>
                <a:extLst>
                  <a:ext uri="{0D108BD9-81ED-4DB2-BD59-A6C34878D82A}">
                    <a16:rowId xmlns:a16="http://schemas.microsoft.com/office/drawing/2014/main" val="2122709482"/>
                  </a:ext>
                </a:extLst>
              </a:tr>
              <a:tr h="2362984">
                <a:tc>
                  <a:txBody>
                    <a:bodyPr/>
                    <a:lstStyle/>
                    <a:p>
                      <a:r>
                        <a:rPr lang="en-US" altLang="ja-JP" sz="1400" dirty="0" smtClean="0"/>
                        <a:t>33</a:t>
                      </a:r>
                      <a:endParaRPr lang="ja-JP" altLang="en-US" sz="1400" dirty="0"/>
                    </a:p>
                  </a:txBody>
                  <a:tcPr anchor="ctr"/>
                </a:tc>
                <a:tc>
                  <a:txBody>
                    <a:bodyPr/>
                    <a:lstStyle/>
                    <a:p>
                      <a:r>
                        <a:rPr lang="ja-JP" altLang="en-US" sz="1400" spc="-150" dirty="0" smtClean="0"/>
                        <a:t>別表１－３</a:t>
                      </a:r>
                      <a:endParaRPr lang="en-US" altLang="ja-JP" sz="1400" spc="-150" dirty="0" smtClean="0"/>
                    </a:p>
                  </a:txBody>
                  <a:tcPr anchor="ctr"/>
                </a:tc>
                <a:tc>
                  <a:txBody>
                    <a:bodyPr/>
                    <a:lstStyle/>
                    <a:p>
                      <a:r>
                        <a:rPr lang="ja-JP" altLang="en-US" sz="1400" dirty="0" smtClean="0"/>
                        <a:t>環境省</a:t>
                      </a:r>
                      <a:endParaRPr lang="ja-JP" altLang="en-US" sz="1400" dirty="0"/>
                    </a:p>
                  </a:txBody>
                  <a:tcPr anchor="ctr"/>
                </a:tc>
                <a:tc>
                  <a:txBody>
                    <a:bodyPr/>
                    <a:lstStyle/>
                    <a:p>
                      <a:pPr algn="l" fontAlgn="ct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現状</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大阪市が担っている事務のうち新設する特別区が担うこととする事務として、土壌汚染対策法及び同法施行規則に基づく事務が列挙</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されているが、以下の事務について、表</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に追記す</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べき。</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・施行規則第</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25</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条５号</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（法第４条の土地の形質の変更の届出の例外となる行為に関し、基準に適合するものと認める土地の指定）</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・施行規則第</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43</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条から第</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46</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条まで</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（要措置区域における土地の形質の変更の禁止の例外となる行為に関し、帯水層の位置等の確認）</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・施行規則第</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50</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条</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（形質変更時要届出区域における土地の形質の変更の禁止の例外となる行為に関し、帯水層の位置の確認）</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・施行規則第</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59</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条の２及び第</a:t>
                      </a:r>
                      <a:r>
                        <a:rPr lang="en-US" altLang="ja-JP" sz="1200" b="0" i="0" u="none" strike="noStrike" dirty="0">
                          <a:solidFill>
                            <a:srgbClr val="000000"/>
                          </a:solidFill>
                          <a:effectLst/>
                          <a:latin typeface="ＭＳ Ｐゴシック" panose="020B0600070205080204" pitchFamily="50" charset="-128"/>
                          <a:ea typeface="ＭＳ Ｐゴシック" panose="020B0600070205080204" pitchFamily="50" charset="-128"/>
                        </a:rPr>
                        <a:t>59</a:t>
                      </a: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条の３</a:t>
                      </a:r>
                      <a:b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br>
                      <a:r>
                        <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rPr>
                        <a:t>（搬入土に関する区域指定後一年ごとの届出</a:t>
                      </a:r>
                      <a:r>
                        <a:rPr lang="ja-JP" altLang="en-US" sz="1200" b="0" i="0" u="none" strike="noStrike" dirty="0" smtClean="0">
                          <a:solidFill>
                            <a:srgbClr val="000000"/>
                          </a:solidFill>
                          <a:effectLst/>
                          <a:latin typeface="ＭＳ Ｐゴシック" panose="020B0600070205080204" pitchFamily="50" charset="-128"/>
                          <a:ea typeface="ＭＳ Ｐゴシック" panose="020B0600070205080204" pitchFamily="50" charset="-128"/>
                        </a:rPr>
                        <a:t>）</a:t>
                      </a:r>
                      <a:endParaRPr lang="ja-JP" altLang="en-US" sz="1200" b="0" i="0" u="none" strike="noStrike" dirty="0">
                        <a:solidFill>
                          <a:srgbClr val="000000"/>
                        </a:solidFill>
                        <a:effectLst/>
                        <a:latin typeface="ＭＳ Ｐゴシック" panose="020B0600070205080204" pitchFamily="50" charset="-128"/>
                        <a:ea typeface="ＭＳ Ｐゴシック" panose="020B0600070205080204" pitchFamily="50" charset="-128"/>
                      </a:endParaRPr>
                    </a:p>
                  </a:txBody>
                  <a:tcPr marL="9525" marR="9525" marT="9525" marB="0" anchor="ctr"/>
                </a:tc>
                <a:tc>
                  <a:txBody>
                    <a:bodyPr/>
                    <a:lstStyle/>
                    <a:p>
                      <a:endParaRPr kumimoji="1" lang="en-US" altLang="ja-JP" sz="1400" dirty="0" smtClean="0"/>
                    </a:p>
                    <a:p>
                      <a:endParaRPr kumimoji="1" lang="en-US" altLang="ja-JP" sz="1400" dirty="0" smtClean="0"/>
                    </a:p>
                    <a:p>
                      <a:r>
                        <a:rPr kumimoji="1" lang="ja-JP" altLang="en-US" sz="1200" dirty="0" smtClean="0"/>
                        <a:t>指摘を踏まえ、追記</a:t>
                      </a:r>
                      <a:endParaRPr kumimoji="1" lang="ja-JP" altLang="en-US" sz="1200" dirty="0"/>
                    </a:p>
                  </a:txBody>
                  <a:tcPr/>
                </a:tc>
                <a:extLst>
                  <a:ext uri="{0D108BD9-81ED-4DB2-BD59-A6C34878D82A}">
                    <a16:rowId xmlns:a16="http://schemas.microsoft.com/office/drawing/2014/main" val="1889821648"/>
                  </a:ext>
                </a:extLst>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000" b="1" dirty="0">
                <a:solidFill>
                  <a:prstClr val="black"/>
                </a:solidFill>
                <a:latin typeface="Meiryo UI" pitchFamily="50" charset="-128"/>
                <a:ea typeface="Meiryo UI" pitchFamily="50" charset="-128"/>
                <a:cs typeface="Meiryo UI" pitchFamily="50" charset="-128"/>
              </a:rPr>
              <a:t>各府省からの協定書（案）の修正にわたる意見とそれに対する回答の概要</a:t>
            </a:r>
          </a:p>
        </p:txBody>
      </p:sp>
      <p:sp>
        <p:nvSpPr>
          <p:cNvPr id="3" name="テキスト ボックス 2"/>
          <p:cNvSpPr txBox="1"/>
          <p:nvPr/>
        </p:nvSpPr>
        <p:spPr>
          <a:xfrm>
            <a:off x="8769424" y="2814027"/>
            <a:ext cx="1008110" cy="830997"/>
          </a:xfrm>
          <a:prstGeom prst="rect">
            <a:avLst/>
          </a:prstGeom>
          <a:noFill/>
        </p:spPr>
        <p:txBody>
          <a:bodyPr wrap="square" rtlCol="0">
            <a:spAutoFit/>
          </a:bodyPr>
          <a:lstStyle/>
          <a:p>
            <a:r>
              <a:rPr kumimoji="1" lang="en-US" altLang="ja-JP" sz="1200" dirty="0" smtClean="0">
                <a:latin typeface="ＭＳ Ｐ明朝" panose="02020600040205080304" pitchFamily="18" charset="-128"/>
                <a:ea typeface="ＭＳ Ｐ明朝" panose="02020600040205080304" pitchFamily="18" charset="-128"/>
              </a:rPr>
              <a:t>※</a:t>
            </a:r>
            <a:r>
              <a:rPr kumimoji="1" lang="ja-JP" altLang="en-US" sz="1200" dirty="0" smtClean="0">
                <a:latin typeface="ＭＳ Ｐ明朝" panose="02020600040205080304" pitchFamily="18" charset="-128"/>
                <a:ea typeface="ＭＳ Ｐ明朝" panose="02020600040205080304" pitchFamily="18" charset="-128"/>
              </a:rPr>
              <a:t>書きぶりの修正であり制度案に影響なし</a:t>
            </a:r>
            <a:endParaRPr kumimoji="1" lang="ja-JP" altLang="en-US" sz="1200" dirty="0">
              <a:latin typeface="ＭＳ Ｐ明朝" panose="02020600040205080304" pitchFamily="18" charset="-128"/>
              <a:ea typeface="ＭＳ Ｐ明朝" panose="02020600040205080304" pitchFamily="18" charset="-128"/>
            </a:endParaRPr>
          </a:p>
        </p:txBody>
      </p:sp>
      <p:sp>
        <p:nvSpPr>
          <p:cNvPr id="6" name="大かっこ 5"/>
          <p:cNvSpPr/>
          <p:nvPr/>
        </p:nvSpPr>
        <p:spPr>
          <a:xfrm>
            <a:off x="8769426" y="2780928"/>
            <a:ext cx="1008110" cy="954107"/>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7" name="テキスト ボックス 6"/>
          <p:cNvSpPr txBox="1"/>
          <p:nvPr/>
        </p:nvSpPr>
        <p:spPr>
          <a:xfrm>
            <a:off x="8784976" y="5229200"/>
            <a:ext cx="1064568" cy="830997"/>
          </a:xfrm>
          <a:prstGeom prst="rect">
            <a:avLst/>
          </a:prstGeom>
          <a:noFill/>
        </p:spPr>
        <p:txBody>
          <a:bodyPr wrap="square" rtlCol="0">
            <a:spAutoFit/>
          </a:bodyPr>
          <a:lstStyle/>
          <a:p>
            <a:r>
              <a:rPr kumimoji="1" lang="en-US" altLang="ja-JP" sz="1200" dirty="0" smtClean="0">
                <a:latin typeface="ＭＳ Ｐ明朝" panose="02020600040205080304" pitchFamily="18" charset="-128"/>
                <a:ea typeface="ＭＳ Ｐ明朝" panose="02020600040205080304" pitchFamily="18" charset="-128"/>
              </a:rPr>
              <a:t>※</a:t>
            </a:r>
            <a:r>
              <a:rPr kumimoji="1" lang="ja-JP" altLang="en-US" sz="1200" dirty="0" smtClean="0">
                <a:latin typeface="ＭＳ Ｐ明朝" panose="02020600040205080304" pitchFamily="18" charset="-128"/>
                <a:ea typeface="ＭＳ Ｐ明朝" panose="02020600040205080304" pitchFamily="18" charset="-128"/>
              </a:rPr>
              <a:t>根拠規定の追記であり制度案に影響なし</a:t>
            </a:r>
            <a:endParaRPr kumimoji="1" lang="ja-JP" altLang="en-US" sz="1200" dirty="0">
              <a:latin typeface="ＭＳ Ｐ明朝" panose="02020600040205080304" pitchFamily="18" charset="-128"/>
              <a:ea typeface="ＭＳ Ｐ明朝" panose="02020600040205080304" pitchFamily="18" charset="-128"/>
            </a:endParaRPr>
          </a:p>
        </p:txBody>
      </p:sp>
      <p:sp>
        <p:nvSpPr>
          <p:cNvPr id="9" name="大かっこ 8"/>
          <p:cNvSpPr/>
          <p:nvPr/>
        </p:nvSpPr>
        <p:spPr>
          <a:xfrm>
            <a:off x="8769424" y="5229200"/>
            <a:ext cx="1008110" cy="954107"/>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0" name="テキスト ボックス 9"/>
          <p:cNvSpPr txBox="1"/>
          <p:nvPr/>
        </p:nvSpPr>
        <p:spPr>
          <a:xfrm>
            <a:off x="200469" y="6453336"/>
            <a:ext cx="9505059" cy="307777"/>
          </a:xfrm>
          <a:prstGeom prst="rect">
            <a:avLst/>
          </a:prstGeom>
          <a:noFill/>
        </p:spPr>
        <p:txBody>
          <a:bodyPr wrap="square" rtlCol="0">
            <a:spAutoFit/>
          </a:bodyPr>
          <a:lstStyle/>
          <a:p>
            <a:r>
              <a:rPr lang="en-US" altLang="ja-JP"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このほか、協定書（案）記載事項の趣旨確認、事実確認等の質問・意見あり</a:t>
            </a:r>
            <a:endParaRPr kumimoji="1" lang="ja-JP" altLang="en-US" sz="1400" dirty="0">
              <a:latin typeface="Meiryo UI" panose="020B0604030504040204" pitchFamily="50" charset="-128"/>
              <a:ea typeface="Meiryo UI" panose="020B0604030504040204" pitchFamily="50" charset="-128"/>
            </a:endParaRPr>
          </a:p>
        </p:txBody>
      </p:sp>
      <p:sp>
        <p:nvSpPr>
          <p:cNvPr id="11" name="正方形/長方形 27"/>
          <p:cNvSpPr>
            <a:spLocks noChangeArrowheads="1"/>
          </p:cNvSpPr>
          <p:nvPr/>
        </p:nvSpPr>
        <p:spPr bwMode="auto">
          <a:xfrm>
            <a:off x="9529652" y="6644895"/>
            <a:ext cx="360000" cy="261610"/>
          </a:xfrm>
          <a:prstGeom prst="rect">
            <a:avLst/>
          </a:prstGeom>
          <a:noFill/>
          <a:ln w="9525">
            <a:noFill/>
            <a:miter lim="800000"/>
            <a:headEnd/>
            <a:tailEnd/>
          </a:ln>
        </p:spPr>
        <p:txBody>
          <a:bodyPr wrap="square" anchor="ctr" anchorCtr="1">
            <a:spAutoFit/>
          </a:bodyPr>
          <a:lstStyle/>
          <a:p>
            <a:pPr algn="r" fontAlgn="base">
              <a:spcBef>
                <a:spcPct val="0"/>
              </a:spcBef>
              <a:spcAft>
                <a:spcPct val="0"/>
              </a:spcAft>
            </a:pPr>
            <a:r>
              <a:rPr lang="ja-JP" altLang="en-US" sz="1100" b="1" dirty="0" smtClean="0">
                <a:solidFill>
                  <a:srgbClr val="000000"/>
                </a:solidFill>
                <a:latin typeface="Meiryo UI" pitchFamily="50" charset="-128"/>
                <a:ea typeface="Meiryo UI" pitchFamily="50" charset="-128"/>
                <a:cs typeface="Meiryo UI" pitchFamily="50" charset="-128"/>
              </a:rPr>
              <a:t>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7579529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CCFBD325-AABE-4C71-A63C-6D8AAC3AA36F}"/>
</file>

<file path=customXml/itemProps2.xml><?xml version="1.0" encoding="utf-8"?>
<ds:datastoreItem xmlns:ds="http://schemas.openxmlformats.org/officeDocument/2006/customXml" ds:itemID="{CA354733-8AAB-4E67-8DFB-1A934BD72F24}"/>
</file>

<file path=customXml/itemProps3.xml><?xml version="1.0" encoding="utf-8"?>
<ds:datastoreItem xmlns:ds="http://schemas.openxmlformats.org/officeDocument/2006/customXml" ds:itemID="{88BFC858-869D-4207-91EC-A2CBA45CDD24}"/>
</file>

<file path=docProps/app.xml><?xml version="1.0" encoding="utf-8"?>
<Properties xmlns="http://schemas.openxmlformats.org/officeDocument/2006/extended-properties" xmlns:vt="http://schemas.openxmlformats.org/officeDocument/2006/docPropsVTypes">
  <TotalTime>0</TotalTime>
  <Words>298</Words>
  <Application>Microsoft Office PowerPoint</Application>
  <PresentationFormat>A4 210 x 297 mm</PresentationFormat>
  <Paragraphs>63</Paragraphs>
  <Slides>3</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3</vt:i4>
      </vt:variant>
    </vt:vector>
  </HeadingPairs>
  <TitlesOfParts>
    <vt:vector size="11" baseType="lpstr">
      <vt:lpstr>Meiryo UI</vt:lpstr>
      <vt:lpstr>ＭＳ Ｐゴシック</vt:lpstr>
      <vt:lpstr>ＭＳ Ｐ明朝</vt:lpstr>
      <vt:lpstr>メイリオ</vt:lpstr>
      <vt:lpstr>Arial</vt:lpstr>
      <vt:lpstr>Calibri</vt:lpstr>
      <vt:lpstr>Times New Roman</vt:lpstr>
      <vt:lpstr>Office テーマ</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2020-02-21T02:11:05Z</dcterms:created>
  <dcterms:modified xsi:type="dcterms:W3CDTF">2020-02-21T02:11:17Z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