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9"/>
  </p:notesMasterIdLst>
  <p:handoutMasterIdLst>
    <p:handoutMasterId r:id="rId20"/>
  </p:handoutMasterIdLst>
  <p:sldIdLst>
    <p:sldId id="374" r:id="rId2"/>
    <p:sldId id="385" r:id="rId3"/>
    <p:sldId id="384" r:id="rId4"/>
    <p:sldId id="404" r:id="rId5"/>
    <p:sldId id="405" r:id="rId6"/>
    <p:sldId id="410" r:id="rId7"/>
    <p:sldId id="420" r:id="rId8"/>
    <p:sldId id="421" r:id="rId9"/>
    <p:sldId id="416" r:id="rId10"/>
    <p:sldId id="422" r:id="rId11"/>
    <p:sldId id="423" r:id="rId12"/>
    <p:sldId id="411" r:id="rId13"/>
    <p:sldId id="412" r:id="rId14"/>
    <p:sldId id="413" r:id="rId15"/>
    <p:sldId id="414" r:id="rId16"/>
    <p:sldId id="415" r:id="rId17"/>
    <p:sldId id="392" r:id="rId18"/>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CCFF66"/>
    <a:srgbClr val="CCFFFF"/>
    <a:srgbClr val="FFFF00"/>
    <a:srgbClr val="FFFF66"/>
    <a:srgbClr val="FFFF99"/>
    <a:srgbClr val="FFCC00"/>
    <a:srgbClr val="CC0000"/>
    <a:srgbClr val="FF0000"/>
    <a:srgbClr val="EFFC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44" autoAdjust="0"/>
    <p:restoredTop sz="98188" autoAdjust="0"/>
  </p:normalViewPr>
  <p:slideViewPr>
    <p:cSldViewPr>
      <p:cViewPr varScale="1">
        <p:scale>
          <a:sx n="73" d="100"/>
          <a:sy n="73" d="100"/>
        </p:scale>
        <p:origin x="774"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27" tIns="45712" rIns="91427" bIns="45712" rtlCol="0"/>
          <a:lstStyle>
            <a:lvl1pPr algn="l" eaLnBrk="1" hangingPunct="1">
              <a:defRPr sz="1200">
                <a:latin typeface="Arial" charset="0"/>
              </a:defRPr>
            </a:lvl1pPr>
          </a:lstStyle>
          <a:p>
            <a:pPr>
              <a:defRPr/>
            </a:pPr>
            <a:endParaRPr lang="ja-JP" altLang="en-US" dirty="0"/>
          </a:p>
        </p:txBody>
      </p:sp>
      <p:sp>
        <p:nvSpPr>
          <p:cNvPr id="3" name="日付プレースホルダ 2"/>
          <p:cNvSpPr>
            <a:spLocks noGrp="1"/>
          </p:cNvSpPr>
          <p:nvPr>
            <p:ph type="dt" sz="quarter" idx="1"/>
          </p:nvPr>
        </p:nvSpPr>
        <p:spPr>
          <a:xfrm>
            <a:off x="3856040" y="0"/>
            <a:ext cx="2949575" cy="496888"/>
          </a:xfrm>
          <a:prstGeom prst="rect">
            <a:avLst/>
          </a:prstGeom>
        </p:spPr>
        <p:txBody>
          <a:bodyPr vert="horz" lIns="91427" tIns="45712" rIns="91427" bIns="45712" rtlCol="0"/>
          <a:lstStyle>
            <a:lvl1pPr algn="r" eaLnBrk="1" hangingPunct="1">
              <a:defRPr sz="1200">
                <a:latin typeface="Arial" charset="0"/>
              </a:defRPr>
            </a:lvl1pPr>
          </a:lstStyle>
          <a:p>
            <a:pPr>
              <a:defRPr/>
            </a:pPr>
            <a:fld id="{C92114FE-33DA-4CB5-A3AA-7A8D43A4FA22}" type="datetimeFigureOut">
              <a:rPr lang="ja-JP" altLang="en-US"/>
              <a:pPr>
                <a:defRPr/>
              </a:pPr>
              <a:t>2020/1/28</a:t>
            </a:fld>
            <a:endParaRPr lang="ja-JP" altLang="en-US" dirty="0"/>
          </a:p>
        </p:txBody>
      </p:sp>
      <p:sp>
        <p:nvSpPr>
          <p:cNvPr id="4" name="フッター プレースホルダ 3"/>
          <p:cNvSpPr>
            <a:spLocks noGrp="1"/>
          </p:cNvSpPr>
          <p:nvPr>
            <p:ph type="ftr" sz="quarter" idx="2"/>
          </p:nvPr>
        </p:nvSpPr>
        <p:spPr>
          <a:xfrm>
            <a:off x="2" y="9440865"/>
            <a:ext cx="2949575" cy="496887"/>
          </a:xfrm>
          <a:prstGeom prst="rect">
            <a:avLst/>
          </a:prstGeom>
        </p:spPr>
        <p:txBody>
          <a:bodyPr vert="horz" lIns="91427" tIns="45712" rIns="91427" bIns="45712" rtlCol="0" anchor="b"/>
          <a:lstStyle>
            <a:lvl1pPr algn="l" eaLnBrk="1" hangingPunct="1">
              <a:defRPr sz="1200">
                <a:latin typeface="Arial" charset="0"/>
              </a:defRPr>
            </a:lvl1pPr>
          </a:lstStyle>
          <a:p>
            <a:pPr>
              <a:defRPr/>
            </a:pPr>
            <a:endParaRPr lang="ja-JP" altLang="en-US" dirty="0"/>
          </a:p>
        </p:txBody>
      </p:sp>
      <p:sp>
        <p:nvSpPr>
          <p:cNvPr id="5" name="スライド番号プレースホルダ 4"/>
          <p:cNvSpPr>
            <a:spLocks noGrp="1"/>
          </p:cNvSpPr>
          <p:nvPr>
            <p:ph type="sldNum" sz="quarter" idx="3"/>
          </p:nvPr>
        </p:nvSpPr>
        <p:spPr>
          <a:xfrm>
            <a:off x="3856040" y="9440865"/>
            <a:ext cx="2949575" cy="496887"/>
          </a:xfrm>
          <a:prstGeom prst="rect">
            <a:avLst/>
          </a:prstGeom>
        </p:spPr>
        <p:txBody>
          <a:bodyPr vert="horz" wrap="square" lIns="91427" tIns="45712" rIns="91427" bIns="45712"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dirty="0"/>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2" y="0"/>
            <a:ext cx="2949575" cy="496888"/>
          </a:xfrm>
          <a:prstGeom prst="rect">
            <a:avLst/>
          </a:prstGeom>
          <a:noFill/>
          <a:ln w="9525">
            <a:noFill/>
            <a:miter lim="800000"/>
            <a:headEnd/>
            <a:tailEnd/>
          </a:ln>
        </p:spPr>
        <p:txBody>
          <a:bodyPr vert="horz" wrap="square" lIns="91417" tIns="45707" rIns="91417" bIns="45707" numCol="1" anchor="t" anchorCtr="0" compatLnSpc="1">
            <a:prstTxWarp prst="textNoShape">
              <a:avLst/>
            </a:prstTxWarp>
          </a:bodyPr>
          <a:lstStyle>
            <a:lvl1pPr defTabSz="913654" eaLnBrk="1" hangingPunct="1">
              <a:defRPr sz="1200">
                <a:latin typeface="Calibri" pitchFamily="34" charset="0"/>
                <a:ea typeface="ＭＳ Ｐゴシック" charset="-128"/>
              </a:defRPr>
            </a:lvl1pPr>
          </a:lstStyle>
          <a:p>
            <a:pPr>
              <a:defRPr/>
            </a:pPr>
            <a:endParaRPr lang="ja-JP" altLang="en-US" dirty="0"/>
          </a:p>
        </p:txBody>
      </p:sp>
      <p:sp>
        <p:nvSpPr>
          <p:cNvPr id="3" name="日付プレースホルダ 2"/>
          <p:cNvSpPr>
            <a:spLocks noGrp="1"/>
          </p:cNvSpPr>
          <p:nvPr>
            <p:ph type="dt" idx="1"/>
          </p:nvPr>
        </p:nvSpPr>
        <p:spPr bwMode="auto">
          <a:xfrm>
            <a:off x="3856040" y="0"/>
            <a:ext cx="2949575" cy="496888"/>
          </a:xfrm>
          <a:prstGeom prst="rect">
            <a:avLst/>
          </a:prstGeom>
          <a:noFill/>
          <a:ln w="9525">
            <a:noFill/>
            <a:miter lim="800000"/>
            <a:headEnd/>
            <a:tailEnd/>
          </a:ln>
        </p:spPr>
        <p:txBody>
          <a:bodyPr vert="horz" wrap="square" lIns="91417" tIns="45707" rIns="91417" bIns="45707" numCol="1" anchor="t" anchorCtr="0" compatLnSpc="1">
            <a:prstTxWarp prst="textNoShape">
              <a:avLst/>
            </a:prstTxWarp>
          </a:bodyPr>
          <a:lstStyle>
            <a:lvl1pPr algn="r" defTabSz="913654"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2020/1/28</a:t>
            </a:fld>
            <a:endParaRPr lang="en-US" altLang="ja-JP" dirty="0"/>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01" tIns="44150" rIns="88301" bIns="44150" rtlCol="0" anchor="ctr"/>
          <a:lstStyle/>
          <a:p>
            <a:pPr lvl="0"/>
            <a:endParaRPr lang="ja-JP" altLang="en-US" noProof="0" dirty="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17" tIns="45707" rIns="91417" bIns="4570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2" y="9440865"/>
            <a:ext cx="2949575" cy="496887"/>
          </a:xfrm>
          <a:prstGeom prst="rect">
            <a:avLst/>
          </a:prstGeom>
          <a:noFill/>
          <a:ln w="9525">
            <a:noFill/>
            <a:miter lim="800000"/>
            <a:headEnd/>
            <a:tailEnd/>
          </a:ln>
        </p:spPr>
        <p:txBody>
          <a:bodyPr vert="horz" wrap="square" lIns="91417" tIns="45707" rIns="91417" bIns="45707" numCol="1" anchor="b" anchorCtr="0" compatLnSpc="1">
            <a:prstTxWarp prst="textNoShape">
              <a:avLst/>
            </a:prstTxWarp>
          </a:bodyPr>
          <a:lstStyle>
            <a:lvl1pPr defTabSz="913654" eaLnBrk="1" hangingPunct="1">
              <a:defRPr sz="1200">
                <a:latin typeface="Calibri" pitchFamily="34" charset="0"/>
                <a:ea typeface="ＭＳ Ｐゴシック" charset="-128"/>
              </a:defRPr>
            </a:lvl1pPr>
          </a:lstStyle>
          <a:p>
            <a:pPr>
              <a:defRPr/>
            </a:pPr>
            <a:endParaRPr lang="ja-JP" altLang="en-US" dirty="0"/>
          </a:p>
        </p:txBody>
      </p:sp>
      <p:sp>
        <p:nvSpPr>
          <p:cNvPr id="7" name="スライド番号プレースホルダ 6"/>
          <p:cNvSpPr>
            <a:spLocks noGrp="1"/>
          </p:cNvSpPr>
          <p:nvPr>
            <p:ph type="sldNum" sz="quarter" idx="5"/>
          </p:nvPr>
        </p:nvSpPr>
        <p:spPr bwMode="auto">
          <a:xfrm>
            <a:off x="3856040" y="9440865"/>
            <a:ext cx="2949575" cy="496887"/>
          </a:xfrm>
          <a:prstGeom prst="rect">
            <a:avLst/>
          </a:prstGeom>
          <a:noFill/>
          <a:ln w="9525">
            <a:noFill/>
            <a:miter lim="800000"/>
            <a:headEnd/>
            <a:tailEnd/>
          </a:ln>
        </p:spPr>
        <p:txBody>
          <a:bodyPr vert="horz" wrap="square" lIns="91417" tIns="45707" rIns="91417" bIns="45707" numCol="1" anchor="b" anchorCtr="0" compatLnSpc="1">
            <a:prstTxWarp prst="textNoShape">
              <a:avLst/>
            </a:prstTxWarp>
          </a:bodyPr>
          <a:lstStyle>
            <a:lvl1pPr algn="r" defTabSz="912675" eaLnBrk="1" hangingPunct="1">
              <a:defRPr sz="1200">
                <a:latin typeface="Calibri" panose="020F0502020204030204" pitchFamily="34" charset="0"/>
              </a:defRPr>
            </a:lvl1pPr>
          </a:lstStyle>
          <a:p>
            <a:fld id="{E5C05476-65B8-40E6-BFA5-8A8A86B98B56}" type="slidenum">
              <a:rPr lang="ja-JP" altLang="en-US"/>
              <a:pPr/>
              <a:t>‹#›</a:t>
            </a:fld>
            <a:endParaRPr lang="en-US" altLang="ja-JP" dirty="0"/>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E6D1AAF-E300-44E2-BF55-8F9B836B832E}" type="datetimeFigureOut">
              <a:rPr lang="ja-JP" altLang="en-US"/>
              <a:pPr>
                <a:defRPr/>
              </a:pPr>
              <a:t>2020/1/28</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9F62B5E-B2AD-44C5-B590-565B6522B239}" type="slidenum">
              <a:rPr lang="ja-JP" altLang="en-US"/>
              <a:pPr/>
              <a:t>‹#›</a:t>
            </a:fld>
            <a:endParaRPr lang="ja-JP" altLang="en-US" dirty="0"/>
          </a:p>
        </p:txBody>
      </p:sp>
    </p:spTree>
    <p:extLst>
      <p:ext uri="{BB962C8B-B14F-4D97-AF65-F5344CB8AC3E}">
        <p14:creationId xmlns:p14="http://schemas.microsoft.com/office/powerpoint/2010/main" val="190735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42AFF8D-86EC-490E-8A45-EF7251A622CC}" type="datetimeFigureOut">
              <a:rPr lang="ja-JP" altLang="en-US"/>
              <a:pPr>
                <a:defRPr/>
              </a:pPr>
              <a:t>2020/1/28</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7880EB0-0A19-4A74-AC0E-714AB58ECCD7}" type="slidenum">
              <a:rPr lang="ja-JP" altLang="en-US"/>
              <a:pPr/>
              <a:t>‹#›</a:t>
            </a:fld>
            <a:endParaRPr lang="ja-JP" altLang="en-US" dirty="0"/>
          </a:p>
        </p:txBody>
      </p:sp>
    </p:spTree>
    <p:extLst>
      <p:ext uri="{BB962C8B-B14F-4D97-AF65-F5344CB8AC3E}">
        <p14:creationId xmlns:p14="http://schemas.microsoft.com/office/powerpoint/2010/main" val="117589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3498405-ED37-47AF-B6A2-E006AD50FAD0}" type="datetimeFigureOut">
              <a:rPr lang="ja-JP" altLang="en-US"/>
              <a:pPr>
                <a:defRPr/>
              </a:pPr>
              <a:t>2020/1/28</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5F4248C8-A1D7-43C8-BC15-DFB0A190F025}" type="slidenum">
              <a:rPr lang="ja-JP" altLang="en-US"/>
              <a:pPr/>
              <a:t>‹#›</a:t>
            </a:fld>
            <a:endParaRPr lang="ja-JP" altLang="en-US" dirty="0"/>
          </a:p>
        </p:txBody>
      </p:sp>
    </p:spTree>
    <p:extLst>
      <p:ext uri="{BB962C8B-B14F-4D97-AF65-F5344CB8AC3E}">
        <p14:creationId xmlns:p14="http://schemas.microsoft.com/office/powerpoint/2010/main" val="228426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323538DC-D084-4086-8C22-8AC7233431A7}" type="datetimeFigureOut">
              <a:rPr lang="ja-JP" altLang="en-US"/>
              <a:pPr>
                <a:defRPr/>
              </a:pPr>
              <a:t>2020/1/28</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0645050D-EF59-417F-8FE4-2F93634AF02F}" type="slidenum">
              <a:rPr lang="ja-JP" altLang="en-US"/>
              <a:pPr/>
              <a:t>‹#›</a:t>
            </a:fld>
            <a:endParaRPr lang="ja-JP" altLang="en-US" dirty="0"/>
          </a:p>
        </p:txBody>
      </p:sp>
    </p:spTree>
    <p:extLst>
      <p:ext uri="{BB962C8B-B14F-4D97-AF65-F5344CB8AC3E}">
        <p14:creationId xmlns:p14="http://schemas.microsoft.com/office/powerpoint/2010/main" val="267033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1C9ED06-DD23-40CC-BAB9-998490F7C716}" type="datetimeFigureOut">
              <a:rPr lang="ja-JP" altLang="en-US"/>
              <a:pPr>
                <a:defRPr/>
              </a:pPr>
              <a:t>2020/1/28</a:t>
            </a:fld>
            <a:endParaRPr lang="ja-JP" altLang="en-US" dirty="0"/>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39884385-45AD-452C-BBAE-008E3ACA1338}" type="slidenum">
              <a:rPr lang="ja-JP" altLang="en-US"/>
              <a:pPr/>
              <a:t>‹#›</a:t>
            </a:fld>
            <a:endParaRPr lang="ja-JP" altLang="en-US" dirty="0"/>
          </a:p>
        </p:txBody>
      </p:sp>
    </p:spTree>
    <p:extLst>
      <p:ext uri="{BB962C8B-B14F-4D97-AF65-F5344CB8AC3E}">
        <p14:creationId xmlns:p14="http://schemas.microsoft.com/office/powerpoint/2010/main" val="350905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15DF45C-B54F-4A55-82BB-5AAA463F83C0}" type="datetimeFigureOut">
              <a:rPr lang="ja-JP" altLang="en-US"/>
              <a:pPr>
                <a:defRPr/>
              </a:pPr>
              <a:t>2020/1/28</a:t>
            </a:fld>
            <a:endParaRPr lang="ja-JP" altLang="en-US" dirty="0"/>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B0EC05A3-8197-4733-82F8-81A30A1472CF}" type="slidenum">
              <a:rPr lang="ja-JP" altLang="en-US"/>
              <a:pPr/>
              <a:t>‹#›</a:t>
            </a:fld>
            <a:endParaRPr lang="ja-JP" altLang="en-US" dirty="0"/>
          </a:p>
        </p:txBody>
      </p:sp>
    </p:spTree>
    <p:extLst>
      <p:ext uri="{BB962C8B-B14F-4D97-AF65-F5344CB8AC3E}">
        <p14:creationId xmlns:p14="http://schemas.microsoft.com/office/powerpoint/2010/main" val="38600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C80E971F-15A3-403B-B6A4-6DD675F1631F}" type="datetimeFigureOut">
              <a:rPr lang="ja-JP" altLang="en-US"/>
              <a:pPr>
                <a:defRPr/>
              </a:pPr>
              <a:t>2020/1/28</a:t>
            </a:fld>
            <a:endParaRPr lang="ja-JP" altLang="en-US" dirty="0"/>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fld id="{2620D39B-CAA8-468C-9D1A-ABBB3F658C63}" type="slidenum">
              <a:rPr lang="ja-JP" altLang="en-US"/>
              <a:pPr/>
              <a:t>‹#›</a:t>
            </a:fld>
            <a:endParaRPr lang="ja-JP" altLang="en-US" dirty="0"/>
          </a:p>
        </p:txBody>
      </p:sp>
    </p:spTree>
    <p:extLst>
      <p:ext uri="{BB962C8B-B14F-4D97-AF65-F5344CB8AC3E}">
        <p14:creationId xmlns:p14="http://schemas.microsoft.com/office/powerpoint/2010/main" val="219477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D04877B7-8B17-4BA3-836E-0D6AF1ADCDF7}" type="datetimeFigureOut">
              <a:rPr lang="ja-JP" altLang="en-US"/>
              <a:pPr>
                <a:defRPr/>
              </a:pPr>
              <a:t>2020/1/28</a:t>
            </a:fld>
            <a:endParaRPr lang="ja-JP" altLang="en-US" dirty="0"/>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fld id="{9BEF1594-F8D6-457B-9D9C-3A70B9213BD1}" type="slidenum">
              <a:rPr lang="ja-JP" altLang="en-US"/>
              <a:pPr/>
              <a:t>‹#›</a:t>
            </a:fld>
            <a:endParaRPr lang="ja-JP" altLang="en-US" dirty="0"/>
          </a:p>
        </p:txBody>
      </p:sp>
    </p:spTree>
    <p:extLst>
      <p:ext uri="{BB962C8B-B14F-4D97-AF65-F5344CB8AC3E}">
        <p14:creationId xmlns:p14="http://schemas.microsoft.com/office/powerpoint/2010/main" val="156389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21C9DA3-A013-4823-B009-DDF8DA0A01F7}" type="datetimeFigureOut">
              <a:rPr lang="ja-JP" altLang="en-US"/>
              <a:pPr>
                <a:defRPr/>
              </a:pPr>
              <a:t>2020/1/28</a:t>
            </a:fld>
            <a:endParaRPr lang="ja-JP" altLang="en-US" dirty="0"/>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fld id="{E0BA9D79-213C-4BD8-A5B7-ACC9AB6A5B6A}" type="slidenum">
              <a:rPr lang="ja-JP" altLang="en-US"/>
              <a:pPr/>
              <a:t>‹#›</a:t>
            </a:fld>
            <a:endParaRPr lang="ja-JP" altLang="en-US" dirty="0"/>
          </a:p>
        </p:txBody>
      </p:sp>
    </p:spTree>
    <p:extLst>
      <p:ext uri="{BB962C8B-B14F-4D97-AF65-F5344CB8AC3E}">
        <p14:creationId xmlns:p14="http://schemas.microsoft.com/office/powerpoint/2010/main" val="271490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2E7BC9B-4856-4586-8E6D-21D7E715072C}" type="datetimeFigureOut">
              <a:rPr lang="ja-JP" altLang="en-US"/>
              <a:pPr>
                <a:defRPr/>
              </a:pPr>
              <a:t>2020/1/28</a:t>
            </a:fld>
            <a:endParaRPr lang="ja-JP" altLang="en-US" dirty="0"/>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2475FAA8-402C-4319-AABA-8088746B8433}" type="slidenum">
              <a:rPr lang="ja-JP" altLang="en-US"/>
              <a:pPr/>
              <a:t>‹#›</a:t>
            </a:fld>
            <a:endParaRPr lang="ja-JP" altLang="en-US" dirty="0"/>
          </a:p>
        </p:txBody>
      </p:sp>
    </p:spTree>
    <p:extLst>
      <p:ext uri="{BB962C8B-B14F-4D97-AF65-F5344CB8AC3E}">
        <p14:creationId xmlns:p14="http://schemas.microsoft.com/office/powerpoint/2010/main" val="252580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63CF491-7CE9-4217-A745-ACEF598E05FA}" type="datetimeFigureOut">
              <a:rPr lang="ja-JP" altLang="en-US"/>
              <a:pPr>
                <a:defRPr/>
              </a:pPr>
              <a:t>2020/1/28</a:t>
            </a:fld>
            <a:endParaRPr lang="ja-JP" altLang="en-US" dirty="0"/>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dirty="0"/>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CFE553B6-E0A4-4B0E-B314-BB06516CD81C}" type="slidenum">
              <a:rPr lang="ja-JP" altLang="en-US"/>
              <a:pPr/>
              <a:t>‹#›</a:t>
            </a:fld>
            <a:endParaRPr lang="ja-JP" altLang="en-US" dirty="0"/>
          </a:p>
        </p:txBody>
      </p:sp>
    </p:spTree>
    <p:extLst>
      <p:ext uri="{BB962C8B-B14F-4D97-AF65-F5344CB8AC3E}">
        <p14:creationId xmlns:p14="http://schemas.microsoft.com/office/powerpoint/2010/main" val="81201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3E5F6E8-6F78-4039-A79C-1C463CDAFB9E}" type="datetimeFigureOut">
              <a:rPr lang="ja-JP" altLang="en-US"/>
              <a:pPr>
                <a:defRPr/>
              </a:pPr>
              <a:t>2020/1/28</a:t>
            </a:fld>
            <a:endParaRPr lang="ja-JP" altLang="en-US" dirty="0"/>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dirty="0"/>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20A9A6D-73FD-4F69-B6EF-27FB5C3494B2}" type="slidenum">
              <a:rPr lang="ja-JP" altLang="en-US"/>
              <a:pPr/>
              <a:t>‹#›</a:t>
            </a:fld>
            <a:endParaRPr lang="ja-JP" altLang="en-US" dirty="0"/>
          </a:p>
        </p:txBody>
      </p:sp>
    </p:spTree>
  </p:cSld>
  <p:clrMap bg1="lt1" tx1="dk1" bg2="lt2" tx2="dk2" accent1="accent1" accent2="accent2" accent3="accent3" accent4="accent4" accent5="accent5" accent6="accent6" hlink="hlink" folHlink="folHlink"/>
  <p:sldLayoutIdLst>
    <p:sldLayoutId id="2147487489" r:id="rId1"/>
    <p:sldLayoutId id="2147487490" r:id="rId2"/>
    <p:sldLayoutId id="2147487491" r:id="rId3"/>
    <p:sldLayoutId id="2147487492" r:id="rId4"/>
    <p:sldLayoutId id="2147487493" r:id="rId5"/>
    <p:sldLayoutId id="2147487494" r:id="rId6"/>
    <p:sldLayoutId id="2147487495" r:id="rId7"/>
    <p:sldLayoutId id="2147487496" r:id="rId8"/>
    <p:sldLayoutId id="2147487497" r:id="rId9"/>
    <p:sldLayoutId id="2147487498" r:id="rId10"/>
    <p:sldLayoutId id="214748749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00472" y="3059627"/>
            <a:ext cx="9577064" cy="6088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kumimoji="1" lang="ja-JP" altLang="en-US" dirty="0"/>
          </a:p>
        </p:txBody>
      </p:sp>
      <p:sp>
        <p:nvSpPr>
          <p:cNvPr id="5" name="正方形/長方形 4"/>
          <p:cNvSpPr/>
          <p:nvPr/>
        </p:nvSpPr>
        <p:spPr>
          <a:xfrm>
            <a:off x="8481512" y="116632"/>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資料</a:t>
            </a:r>
            <a:r>
              <a:rPr lang="ja-JP" altLang="en-US" sz="1600" dirty="0">
                <a:latin typeface="Meiryo UI" panose="020B0604030504040204" pitchFamily="50" charset="-128"/>
                <a:ea typeface="Meiryo UI" panose="020B0604030504040204" pitchFamily="50" charset="-128"/>
              </a:rPr>
              <a:t>２</a:t>
            </a:r>
            <a:endParaRPr lang="en-US" altLang="ja-JP"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30058" y="26404"/>
            <a:ext cx="5282982" cy="503984"/>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32</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a:t>
            </a:r>
            <a:r>
              <a:rPr lang="ja-JP" altLang="en-US" sz="1600" dirty="0" smtClean="0">
                <a:latin typeface="Meiryo UI" panose="020B0604030504040204" pitchFamily="50" charset="-128"/>
                <a:ea typeface="Meiryo UI" panose="020B0604030504040204" pitchFamily="50" charset="-128"/>
              </a:rPr>
              <a:t>協議会　</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参考資料</a:t>
            </a:r>
            <a:r>
              <a:rPr lang="en-US" altLang="ja-JP"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0" y="5013325"/>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a:t>
            </a:r>
            <a:r>
              <a:rPr lang="ja-JP" altLang="en-US" sz="28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２年１月３１日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推進局</a:t>
            </a:r>
            <a:r>
              <a:rPr lang="ja-JP" altLang="en-US" sz="2800" dirty="0">
                <a:solidFill>
                  <a:schemeClr val="tx1"/>
                </a:solidFill>
                <a:latin typeface="+mn-ea"/>
              </a:rPr>
              <a:t>　</a:t>
            </a:r>
          </a:p>
        </p:txBody>
      </p:sp>
      <p:sp>
        <p:nvSpPr>
          <p:cNvPr id="9" name="フローチャート : 端子 9"/>
          <p:cNvSpPr/>
          <p:nvPr/>
        </p:nvSpPr>
        <p:spPr>
          <a:xfrm>
            <a:off x="1889237" y="2964151"/>
            <a:ext cx="6408832" cy="719137"/>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3600" dirty="0" smtClean="0">
                <a:solidFill>
                  <a:schemeClr val="tx1"/>
                </a:solidFill>
                <a:latin typeface="+mj-ea"/>
                <a:ea typeface="+mj-ea"/>
              </a:rPr>
              <a:t>特別区設置に向けた工程表</a:t>
            </a:r>
            <a:endParaRPr lang="en-US" altLang="ja-JP" sz="3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35146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00472" y="1124744"/>
            <a:ext cx="390043" cy="5640972"/>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9177542"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27" name="表 26"/>
          <p:cNvGraphicFramePr>
            <a:graphicFrameLocks noGrp="1"/>
          </p:cNvGraphicFramePr>
          <p:nvPr>
            <p:extLst/>
          </p:nvPr>
        </p:nvGraphicFramePr>
        <p:xfrm>
          <a:off x="222139" y="471620"/>
          <a:ext cx="9565099" cy="315207"/>
        </p:xfrm>
        <a:graphic>
          <a:graphicData uri="http://schemas.openxmlformats.org/drawingml/2006/table">
            <a:tbl>
              <a:tblPr firstRow="1" bandRow="1">
                <a:tableStyleId>{5C22544A-7EE6-4342-B048-85BDC9FD1C3A}</a:tableStyleId>
              </a:tblPr>
              <a:tblGrid>
                <a:gridCol w="2570621">
                  <a:extLst>
                    <a:ext uri="{9D8B030D-6E8A-4147-A177-3AD203B41FA5}">
                      <a16:colId xmlns:a16="http://schemas.microsoft.com/office/drawing/2014/main" val="1849982951"/>
                    </a:ext>
                  </a:extLst>
                </a:gridCol>
                <a:gridCol w="1290249">
                  <a:extLst>
                    <a:ext uri="{9D8B030D-6E8A-4147-A177-3AD203B41FA5}">
                      <a16:colId xmlns:a16="http://schemas.microsoft.com/office/drawing/2014/main" val="1102683386"/>
                    </a:ext>
                  </a:extLst>
                </a:gridCol>
                <a:gridCol w="1286957">
                  <a:extLst>
                    <a:ext uri="{9D8B030D-6E8A-4147-A177-3AD203B41FA5}">
                      <a16:colId xmlns:a16="http://schemas.microsoft.com/office/drawing/2014/main" val="3141717636"/>
                    </a:ext>
                  </a:extLst>
                </a:gridCol>
                <a:gridCol w="1286957">
                  <a:extLst>
                    <a:ext uri="{9D8B030D-6E8A-4147-A177-3AD203B41FA5}">
                      <a16:colId xmlns:a16="http://schemas.microsoft.com/office/drawing/2014/main" val="1050912143"/>
                    </a:ext>
                  </a:extLst>
                </a:gridCol>
                <a:gridCol w="3130315">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６　システム</a:t>
            </a:r>
            <a:r>
              <a:rPr lang="ja-JP" altLang="en-US" sz="2000" b="1" dirty="0">
                <a:solidFill>
                  <a:srgbClr val="000000"/>
                </a:solidFill>
                <a:latin typeface="ＭＳ Ｐゴシック" charset="-128"/>
                <a:ea typeface="Meiryo UI"/>
                <a:cs typeface="Meiryo UI"/>
              </a:rPr>
              <a:t>改修</a:t>
            </a:r>
            <a:endParaRPr lang="ja-JP" altLang="en-US" sz="1400" b="1" dirty="0">
              <a:solidFill>
                <a:srgbClr val="000000"/>
              </a:solidFill>
              <a:latin typeface="ＭＳ Ｐゴシック" charset="-128"/>
              <a:ea typeface="Meiryo UI"/>
              <a:cs typeface="Meiryo UI"/>
            </a:endParaRPr>
          </a:p>
        </p:txBody>
      </p:sp>
      <p:sp>
        <p:nvSpPr>
          <p:cNvPr id="35" name="ホームベース 34"/>
          <p:cNvSpPr/>
          <p:nvPr/>
        </p:nvSpPr>
        <p:spPr>
          <a:xfrm>
            <a:off x="700427" y="981805"/>
            <a:ext cx="2029006"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（３か月）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8" name="山形 47"/>
          <p:cNvSpPr/>
          <p:nvPr/>
        </p:nvSpPr>
        <p:spPr>
          <a:xfrm>
            <a:off x="2809630" y="980728"/>
            <a:ext cx="4462298"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39</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9" name="ホームベース 48"/>
          <p:cNvSpPr/>
          <p:nvPr/>
        </p:nvSpPr>
        <p:spPr>
          <a:xfrm>
            <a:off x="7352124" y="980728"/>
            <a:ext cx="1548000"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6</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678007" y="2205097"/>
            <a:ext cx="8408975" cy="4560619"/>
            <a:chOff x="527322" y="2274726"/>
            <a:chExt cx="8408975" cy="4560619"/>
          </a:xfrm>
        </p:grpSpPr>
        <p:sp>
          <p:nvSpPr>
            <p:cNvPr id="44" name="正方形/長方形 43"/>
            <p:cNvSpPr/>
            <p:nvPr/>
          </p:nvSpPr>
          <p:spPr>
            <a:xfrm>
              <a:off x="549743" y="5038943"/>
              <a:ext cx="2092451" cy="1624763"/>
            </a:xfrm>
            <a:prstGeom prst="rect">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府総務部・システム所管部局</a:t>
              </a:r>
              <a:r>
                <a:rPr lang="en-US" altLang="ja-JP" sz="1100" dirty="0" smtClean="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◆基本方針の確定</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・ルールづくりなど</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移管を受けるシステムの確認</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・関係部局との調整など</a:t>
              </a: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◆業務</a:t>
              </a:r>
              <a:r>
                <a:rPr lang="ja-JP" altLang="en-US" sz="1100" dirty="0">
                  <a:solidFill>
                    <a:schemeClr val="tx1"/>
                  </a:solidFill>
                  <a:latin typeface="Meiryo UI" pitchFamily="50" charset="-128"/>
                  <a:ea typeface="Meiryo UI" pitchFamily="50" charset="-128"/>
                  <a:cs typeface="Meiryo UI" pitchFamily="50" charset="-128"/>
                </a:rPr>
                <a:t>要件の</a:t>
              </a:r>
              <a:r>
                <a:rPr lang="ja-JP" altLang="en-US" sz="1100" dirty="0" smtClean="0">
                  <a:solidFill>
                    <a:schemeClr val="tx1"/>
                  </a:solidFill>
                  <a:latin typeface="Meiryo UI" pitchFamily="50" charset="-128"/>
                  <a:ea typeface="Meiryo UI" pitchFamily="50" charset="-128"/>
                  <a:cs typeface="Meiryo UI" pitchFamily="50" charset="-128"/>
                </a:rPr>
                <a:t>確認</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・システム化</a:t>
              </a:r>
              <a:r>
                <a:rPr lang="ja-JP" altLang="en-US" sz="1050" dirty="0">
                  <a:solidFill>
                    <a:schemeClr val="tx1"/>
                  </a:solidFill>
                  <a:latin typeface="Meiryo UI" pitchFamily="50" charset="-128"/>
                  <a:ea typeface="Meiryo UI" pitchFamily="50" charset="-128"/>
                  <a:cs typeface="Meiryo UI" pitchFamily="50" charset="-128"/>
                </a:rPr>
                <a:t>する業務</a:t>
              </a:r>
              <a:r>
                <a:rPr lang="ja-JP" altLang="en-US" sz="1050" dirty="0" smtClean="0">
                  <a:solidFill>
                    <a:schemeClr val="tx1"/>
                  </a:solidFill>
                  <a:latin typeface="Meiryo UI" pitchFamily="50" charset="-128"/>
                  <a:ea typeface="Meiryo UI" pitchFamily="50" charset="-128"/>
                  <a:cs typeface="Meiryo UI" pitchFamily="50" charset="-128"/>
                </a:rPr>
                <a:t>要件の整理</a:t>
              </a: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◆仕様書の作成</a:t>
              </a:r>
              <a:endParaRPr lang="ja-JP" altLang="en-US" sz="1100" dirty="0">
                <a:solidFill>
                  <a:schemeClr val="tx1"/>
                </a:solidFill>
                <a:latin typeface="Meiryo UI" pitchFamily="50" charset="-128"/>
                <a:ea typeface="Meiryo UI" pitchFamily="50" charset="-128"/>
                <a:cs typeface="Meiryo UI" pitchFamily="50" charset="-128"/>
              </a:endParaRPr>
            </a:p>
          </p:txBody>
        </p:sp>
        <p:grpSp>
          <p:nvGrpSpPr>
            <p:cNvPr id="11" name="グループ化 10"/>
            <p:cNvGrpSpPr/>
            <p:nvPr/>
          </p:nvGrpSpPr>
          <p:grpSpPr>
            <a:xfrm>
              <a:off x="527322" y="2274726"/>
              <a:ext cx="8408975" cy="4560619"/>
              <a:chOff x="529241" y="3598258"/>
              <a:chExt cx="8421736" cy="4576632"/>
            </a:xfrm>
          </p:grpSpPr>
          <p:sp>
            <p:nvSpPr>
              <p:cNvPr id="20" name="正方形/長方形 19"/>
              <p:cNvSpPr/>
              <p:nvPr/>
            </p:nvSpPr>
            <p:spPr>
              <a:xfrm>
                <a:off x="529241" y="3613526"/>
                <a:ext cx="2134858" cy="2167584"/>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市</a:t>
                </a:r>
                <a:r>
                  <a:rPr lang="en-US" altLang="ja-JP" sz="1100" dirty="0" smtClean="0">
                    <a:solidFill>
                      <a:schemeClr val="tx1"/>
                    </a:solidFill>
                    <a:latin typeface="Meiryo UI" pitchFamily="50" charset="-128"/>
                    <a:ea typeface="Meiryo UI" pitchFamily="50" charset="-128"/>
                    <a:cs typeface="Meiryo UI" pitchFamily="50" charset="-128"/>
                  </a:rPr>
                  <a:t>ICT</a:t>
                </a:r>
                <a:r>
                  <a:rPr lang="ja-JP" altLang="en-US" sz="1100" dirty="0" smtClean="0">
                    <a:solidFill>
                      <a:schemeClr val="tx1"/>
                    </a:solidFill>
                    <a:latin typeface="Meiryo UI" pitchFamily="50" charset="-128"/>
                    <a:ea typeface="Meiryo UI" pitchFamily="50" charset="-128"/>
                    <a:cs typeface="Meiryo UI" pitchFamily="50" charset="-128"/>
                  </a:rPr>
                  <a:t>戦略室・システム所管</a:t>
                </a:r>
                <a:r>
                  <a:rPr lang="ja-JP" altLang="en-US" sz="1100" dirty="0">
                    <a:solidFill>
                      <a:schemeClr val="tx1"/>
                    </a:solidFill>
                    <a:latin typeface="Meiryo UI" pitchFamily="50" charset="-128"/>
                    <a:ea typeface="Meiryo UI" pitchFamily="50" charset="-128"/>
                    <a:cs typeface="Meiryo UI" pitchFamily="50" charset="-128"/>
                  </a:rPr>
                  <a:t>部局</a:t>
                </a:r>
                <a:r>
                  <a:rPr lang="en-US" altLang="ja-JP" sz="1100" dirty="0" smtClean="0">
                    <a:solidFill>
                      <a:schemeClr val="tx1"/>
                    </a:solidFill>
                    <a:latin typeface="Meiryo UI" pitchFamily="50" charset="-128"/>
                    <a:ea typeface="Meiryo UI" pitchFamily="50" charset="-128"/>
                    <a:cs typeface="Meiryo UI" pitchFamily="50" charset="-128"/>
                  </a:rPr>
                  <a:t>】</a:t>
                </a:r>
              </a:p>
              <a:p>
                <a:pPr>
                  <a:lnSpc>
                    <a:spcPts val="1400"/>
                  </a:lnSpc>
                </a:pPr>
                <a:r>
                  <a:rPr lang="ja-JP" altLang="en-US" sz="1100" dirty="0" smtClean="0">
                    <a:solidFill>
                      <a:schemeClr val="tx1"/>
                    </a:solidFill>
                    <a:latin typeface="Meiryo UI" pitchFamily="50" charset="-128"/>
                    <a:ea typeface="Meiryo UI" pitchFamily="50" charset="-128"/>
                    <a:cs typeface="Meiryo UI" pitchFamily="50" charset="-128"/>
                  </a:rPr>
                  <a:t>◆基本方針の確定</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400"/>
                  </a:lnSpc>
                </a:pPr>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一部事務組合及び各特別区</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で</a:t>
                </a:r>
                <a:r>
                  <a:rPr lang="ja-JP" altLang="en-US" sz="1050" dirty="0">
                    <a:solidFill>
                      <a:schemeClr val="tx1"/>
                    </a:solidFill>
                    <a:latin typeface="Meiryo UI" panose="020B0604030504040204" pitchFamily="50" charset="-128"/>
                    <a:ea typeface="Meiryo UI" panose="020B0604030504040204" pitchFamily="50" charset="-128"/>
                  </a:rPr>
                  <a:t>共通利用すること</a:t>
                </a:r>
                <a:r>
                  <a:rPr lang="ja-JP" altLang="en-US" sz="1050" dirty="0" smtClean="0">
                    <a:solidFill>
                      <a:schemeClr val="tx1"/>
                    </a:solidFill>
                    <a:latin typeface="Meiryo UI" panose="020B0604030504040204" pitchFamily="50" charset="-128"/>
                    <a:ea typeface="Meiryo UI" panose="020B0604030504040204" pitchFamily="50" charset="-128"/>
                  </a:rPr>
                  <a:t>を前提とし</a:t>
                </a:r>
                <a:endParaRPr lang="en-US" altLang="ja-JP" sz="1050" dirty="0" smtClean="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a:t>
                </a:r>
                <a:r>
                  <a:rPr lang="ja-JP" altLang="en-US" sz="1050" dirty="0" err="1" smtClean="0">
                    <a:solidFill>
                      <a:schemeClr val="tx1"/>
                    </a:solidFill>
                    <a:latin typeface="Meiryo UI" panose="020B0604030504040204" pitchFamily="50" charset="-128"/>
                    <a:ea typeface="Meiryo UI" panose="020B0604030504040204" pitchFamily="50" charset="-128"/>
                  </a:rPr>
                  <a:t>た</a:t>
                </a:r>
                <a:r>
                  <a:rPr lang="ja-JP" altLang="en-US" sz="1050" dirty="0" smtClean="0">
                    <a:solidFill>
                      <a:schemeClr val="tx1"/>
                    </a:solidFill>
                    <a:latin typeface="Meiryo UI" pitchFamily="50" charset="-128"/>
                    <a:ea typeface="Meiryo UI" pitchFamily="50" charset="-128"/>
                    <a:cs typeface="Meiryo UI" pitchFamily="50" charset="-128"/>
                  </a:rPr>
                  <a:t>ルールづくりなど</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◆業務要件の確認</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・システム化する業務</a:t>
                </a:r>
                <a:r>
                  <a:rPr lang="ja-JP" altLang="en-US" sz="1050" dirty="0">
                    <a:solidFill>
                      <a:schemeClr val="tx1"/>
                    </a:solidFill>
                    <a:latin typeface="Meiryo UI" pitchFamily="50" charset="-128"/>
                    <a:ea typeface="Meiryo UI" pitchFamily="50" charset="-128"/>
                    <a:cs typeface="Meiryo UI" pitchFamily="50" charset="-128"/>
                  </a:rPr>
                  <a:t>要件</a:t>
                </a:r>
                <a:r>
                  <a:rPr lang="ja-JP" altLang="en-US" sz="1050" dirty="0" smtClean="0">
                    <a:solidFill>
                      <a:schemeClr val="tx1"/>
                    </a:solidFill>
                    <a:latin typeface="Meiryo UI" pitchFamily="50" charset="-128"/>
                    <a:ea typeface="Meiryo UI" pitchFamily="50" charset="-128"/>
                    <a:cs typeface="Meiryo UI" pitchFamily="50" charset="-128"/>
                  </a:rPr>
                  <a:t>の</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整理や区ごとにアクセスを制限</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するために権限</a:t>
                </a:r>
                <a:r>
                  <a:rPr lang="ja-JP" altLang="en-US" sz="1050" dirty="0">
                    <a:solidFill>
                      <a:schemeClr val="tx1"/>
                    </a:solidFill>
                    <a:latin typeface="Meiryo UI" pitchFamily="50" charset="-128"/>
                    <a:ea typeface="Meiryo UI" pitchFamily="50" charset="-128"/>
                    <a:cs typeface="Meiryo UI" pitchFamily="50" charset="-128"/>
                  </a:rPr>
                  <a:t>を</a:t>
                </a:r>
                <a:r>
                  <a:rPr lang="ja-JP" altLang="en-US" sz="1050" dirty="0" smtClean="0">
                    <a:solidFill>
                      <a:schemeClr val="tx1"/>
                    </a:solidFill>
                    <a:latin typeface="Meiryo UI" pitchFamily="50" charset="-128"/>
                    <a:ea typeface="Meiryo UI" pitchFamily="50" charset="-128"/>
                    <a:cs typeface="Meiryo UI" pitchFamily="50" charset="-128"/>
                  </a:rPr>
                  <a:t>仮決定する</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など</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400"/>
                  </a:lnSpc>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◆仕様書の作成</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2733807" y="3598258"/>
                <a:ext cx="1341805" cy="2167584"/>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◆基本設計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・システムの方式・</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構成・データベースの</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定義の設計など</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◆詳細設計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・内部の詳細な仕様</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の設計など</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22" name="正方形/長方形 21"/>
              <p:cNvSpPr/>
              <p:nvPr/>
            </p:nvSpPr>
            <p:spPr>
              <a:xfrm>
                <a:off x="4160406" y="3598258"/>
                <a:ext cx="3100698" cy="2167584"/>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◆プログラムの設計・製造</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◆移行データの整備</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・住所変更に伴う帳票、表示画面の改修など</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◆単体テスト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・プログラムの品質試験を実施</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◆結合テスト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・個々のプログラムを結合して品質試験を実施</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7364400" y="3598258"/>
                <a:ext cx="1261912" cy="2167584"/>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◆統合テスト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・システム全体の　　品質試験を実施</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◆追加端末等配置</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◆運用テスト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・利用部門も含めて一連の業務を検証</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37" name="テキスト ボックス 36"/>
              <p:cNvSpPr txBox="1"/>
              <p:nvPr/>
            </p:nvSpPr>
            <p:spPr>
              <a:xfrm>
                <a:off x="8708630" y="3598258"/>
                <a:ext cx="242347" cy="4576632"/>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spcBef>
                    <a:spcPts val="0"/>
                  </a:spcBef>
                </a:pPr>
                <a:r>
                  <a:rPr lang="ja-JP" altLang="en-US" sz="1100" dirty="0" smtClean="0">
                    <a:latin typeface="Meiryo UI" panose="020B0604030504040204" pitchFamily="50" charset="-128"/>
                    <a:ea typeface="Meiryo UI" panose="020B0604030504040204" pitchFamily="50" charset="-128"/>
                  </a:rPr>
                  <a:t>◆システムの切替作業（年末年始）</a:t>
                </a:r>
                <a:endParaRPr kumimoji="1" lang="ja-JP" altLang="en-US" sz="1100" dirty="0">
                  <a:latin typeface="Meiryo UI" panose="020B0604030504040204" pitchFamily="50" charset="-128"/>
                  <a:ea typeface="Meiryo UI" panose="020B0604030504040204" pitchFamily="50" charset="-128"/>
                </a:endParaRPr>
              </a:p>
            </p:txBody>
          </p:sp>
        </p:grpSp>
        <p:sp>
          <p:nvSpPr>
            <p:cNvPr id="53" name="正方形/長方形 52"/>
            <p:cNvSpPr/>
            <p:nvPr/>
          </p:nvSpPr>
          <p:spPr>
            <a:xfrm>
              <a:off x="2736320" y="5032603"/>
              <a:ext cx="1332000" cy="1631103"/>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◆基本設計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システムの方式・</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構成・データベースの</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定義の設計など</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◆詳細設計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内部の詳細な仕様</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の設計など</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66" name="正方形/長方形 65"/>
            <p:cNvSpPr/>
            <p:nvPr/>
          </p:nvSpPr>
          <p:spPr>
            <a:xfrm>
              <a:off x="4163960" y="5016838"/>
              <a:ext cx="3096000" cy="1641208"/>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2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◆プログラムの設計・製造</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移行データの整備</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◆単体テスト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プログラムの品質試験を実施</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◆結合テスト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・個々のプログラムを結合して品質試験を実施</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74" name="正方形/長方形 73"/>
            <p:cNvSpPr/>
            <p:nvPr/>
          </p:nvSpPr>
          <p:spPr>
            <a:xfrm>
              <a:off x="7342153" y="5009596"/>
              <a:ext cx="1260000" cy="164845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◆統合テスト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・システム全体の　　品質試験を実施</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◆追加端末等配置</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◆運用テスト</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・利用部門も含めて一連の業務を検証</a:t>
              </a:r>
              <a:endParaRPr lang="en-US" altLang="ja-JP" sz="1050" dirty="0" smtClean="0">
                <a:solidFill>
                  <a:schemeClr val="tx1"/>
                </a:solidFill>
                <a:latin typeface="Meiryo UI" pitchFamily="50" charset="-128"/>
                <a:ea typeface="Meiryo UI" pitchFamily="50" charset="-128"/>
                <a:cs typeface="Meiryo UI" pitchFamily="50" charset="-128"/>
              </a:endParaRPr>
            </a:p>
          </p:txBody>
        </p:sp>
      </p:grpSp>
      <p:sp>
        <p:nvSpPr>
          <p:cNvPr id="23" name="正方形/長方形 22"/>
          <p:cNvSpPr/>
          <p:nvPr/>
        </p:nvSpPr>
        <p:spPr>
          <a:xfrm>
            <a:off x="2648286" y="745917"/>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2021</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a:solidFill>
                  <a:schemeClr val="tx1"/>
                </a:solidFill>
                <a:latin typeface="Meiryo UI" pitchFamily="50" charset="-128"/>
                <a:ea typeface="Meiryo UI" pitchFamily="50" charset="-128"/>
                <a:cs typeface="Meiryo UI" pitchFamily="50" charset="-128"/>
              </a:rPr>
              <a:t>4</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24" name="正方形/長方形 23"/>
          <p:cNvSpPr/>
          <p:nvPr/>
        </p:nvSpPr>
        <p:spPr>
          <a:xfrm>
            <a:off x="7266781" y="759608"/>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7</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28" name="角丸四角形 27"/>
          <p:cNvSpPr/>
          <p:nvPr/>
        </p:nvSpPr>
        <p:spPr>
          <a:xfrm>
            <a:off x="692331" y="1457423"/>
            <a:ext cx="2041755" cy="204311"/>
          </a:xfrm>
          <a:prstGeom prst="roundRect">
            <a:avLst/>
          </a:prstGeom>
          <a:solidFill>
            <a:srgbClr val="CCFFFF"/>
          </a:solidFill>
          <a:ln w="9525">
            <a:solidFill>
              <a:schemeClr val="tx2"/>
            </a:solidFill>
            <a:prstDash val="dash"/>
          </a:ln>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smtClean="0">
                <a:latin typeface="Meiryo UI" panose="020B0604030504040204" pitchFamily="50" charset="-128"/>
                <a:ea typeface="Meiryo UI" panose="020B0604030504040204" pitchFamily="50" charset="-128"/>
              </a:rPr>
              <a:t>システムの方針検討</a:t>
            </a:r>
            <a:endParaRPr lang="ja-JP" altLang="en-US" sz="1200" b="1" dirty="0">
              <a:latin typeface="Meiryo UI" panose="020B0604030504040204" pitchFamily="50" charset="-128"/>
              <a:ea typeface="Meiryo UI" panose="020B0604030504040204" pitchFamily="50" charset="-128"/>
            </a:endParaRPr>
          </a:p>
        </p:txBody>
      </p:sp>
      <p:sp>
        <p:nvSpPr>
          <p:cNvPr id="31" name="角丸四角形 30"/>
          <p:cNvSpPr/>
          <p:nvPr/>
        </p:nvSpPr>
        <p:spPr>
          <a:xfrm>
            <a:off x="2832051" y="1441945"/>
            <a:ext cx="1232211" cy="208640"/>
          </a:xfrm>
          <a:prstGeom prst="roundRect">
            <a:avLst/>
          </a:prstGeom>
          <a:solidFill>
            <a:srgbClr val="FFFF00"/>
          </a:solidFill>
          <a:ln w="9525"/>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smtClean="0">
                <a:latin typeface="Meiryo UI" panose="020B0604030504040204" pitchFamily="50" charset="-128"/>
                <a:ea typeface="Meiryo UI" panose="020B0604030504040204" pitchFamily="50" charset="-128"/>
              </a:rPr>
              <a:t>システムの設計</a:t>
            </a:r>
            <a:endParaRPr lang="ja-JP" altLang="en-US" sz="1200" b="1" dirty="0">
              <a:latin typeface="Meiryo UI" panose="020B0604030504040204" pitchFamily="50" charset="-128"/>
              <a:ea typeface="Meiryo UI" panose="020B0604030504040204" pitchFamily="50" charset="-128"/>
            </a:endParaRPr>
          </a:p>
        </p:txBody>
      </p:sp>
      <p:sp>
        <p:nvSpPr>
          <p:cNvPr id="32" name="角丸四角形 31"/>
          <p:cNvSpPr/>
          <p:nvPr/>
        </p:nvSpPr>
        <p:spPr>
          <a:xfrm>
            <a:off x="4160193" y="1446274"/>
            <a:ext cx="3096000" cy="204311"/>
          </a:xfrm>
          <a:prstGeom prst="roundRect">
            <a:avLst/>
          </a:prstGeom>
          <a:solidFill>
            <a:srgbClr val="FFFF00"/>
          </a:solidFill>
          <a:ln w="9525"/>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smtClean="0">
                <a:latin typeface="Meiryo UI" panose="020B0604030504040204" pitchFamily="50" charset="-128"/>
                <a:ea typeface="Meiryo UI" panose="020B0604030504040204" pitchFamily="50" charset="-128"/>
              </a:rPr>
              <a:t>システムの改修作業</a:t>
            </a:r>
            <a:endParaRPr lang="ja-JP" altLang="en-US" sz="1200" b="1" dirty="0">
              <a:latin typeface="Meiryo UI" panose="020B0604030504040204" pitchFamily="50" charset="-128"/>
              <a:ea typeface="Meiryo UI" panose="020B0604030504040204" pitchFamily="50" charset="-128"/>
            </a:endParaRPr>
          </a:p>
        </p:txBody>
      </p:sp>
      <p:sp>
        <p:nvSpPr>
          <p:cNvPr id="33" name="角丸四角形 32"/>
          <p:cNvSpPr/>
          <p:nvPr/>
        </p:nvSpPr>
        <p:spPr>
          <a:xfrm>
            <a:off x="7352124" y="1446273"/>
            <a:ext cx="1260000" cy="204312"/>
          </a:xfrm>
          <a:prstGeom prst="roundRect">
            <a:avLst/>
          </a:prstGeom>
          <a:solidFill>
            <a:schemeClr val="accent2">
              <a:lumMod val="40000"/>
              <a:lumOff val="60000"/>
            </a:schemeClr>
          </a:solidFill>
          <a:ln w="12700">
            <a:solidFill>
              <a:schemeClr val="accent2"/>
            </a:solidFill>
          </a:ln>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smtClean="0">
                <a:latin typeface="Meiryo UI" panose="020B0604030504040204" pitchFamily="50" charset="-128"/>
                <a:ea typeface="Meiryo UI" panose="020B0604030504040204" pitchFamily="50" charset="-128"/>
              </a:rPr>
              <a:t>運用テスト等</a:t>
            </a:r>
            <a:endParaRPr lang="ja-JP" altLang="en-US" sz="1200" b="1"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2681367" y="4456856"/>
            <a:ext cx="3924000" cy="411257"/>
          </a:xfrm>
          <a:prstGeom prst="rect">
            <a:avLst/>
          </a:prstGeom>
          <a:noFill/>
          <a:ln>
            <a:solidFill>
              <a:schemeClr val="dk1">
                <a:shade val="95000"/>
                <a:satMod val="105000"/>
              </a:schemeClr>
            </a:solidFill>
            <a:prstDash val="sysDash"/>
          </a:ln>
        </p:spPr>
        <p:txBody>
          <a:bodyPr wrap="square" lIns="396000" tIns="36000" rIns="36000" bIns="36000" rtlCol="0" anchor="ctr">
            <a:spAutoFit/>
          </a:bodyPr>
          <a:lstStyle/>
          <a:p>
            <a:r>
              <a:rPr lang="ja-JP" altLang="en-US" sz="1100" dirty="0" smtClean="0">
                <a:latin typeface="Meiryo UI" panose="020B0604030504040204" pitchFamily="50" charset="-128"/>
                <a:ea typeface="Meiryo UI" panose="020B0604030504040204" pitchFamily="50" charset="-128"/>
              </a:rPr>
              <a:t>組織、事務分担等</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反映</a:t>
            </a:r>
            <a:r>
              <a:rPr lang="ja-JP" altLang="en-US" sz="900" dirty="0" smtClean="0">
                <a:latin typeface="Meiryo UI" panose="020B0604030504040204" pitchFamily="50" charset="-128"/>
                <a:ea typeface="Meiryo UI" panose="020B0604030504040204" pitchFamily="50" charset="-128"/>
              </a:rPr>
              <a:t>（事務</a:t>
            </a:r>
            <a:r>
              <a:rPr lang="ja-JP" altLang="en-US" sz="900" dirty="0">
                <a:latin typeface="Meiryo UI" panose="020B0604030504040204" pitchFamily="50" charset="-128"/>
                <a:ea typeface="Meiryo UI" panose="020B0604030504040204" pitchFamily="50" charset="-128"/>
              </a:rPr>
              <a:t>処理</a:t>
            </a:r>
            <a:r>
              <a:rPr lang="ja-JP" altLang="en-US" sz="900" dirty="0" smtClean="0">
                <a:latin typeface="Meiryo UI" panose="020B0604030504040204" pitchFamily="50" charset="-128"/>
                <a:ea typeface="Meiryo UI" panose="020B0604030504040204" pitchFamily="50" charset="-128"/>
              </a:rPr>
              <a:t>手法について、随時連携）</a:t>
            </a:r>
            <a:endParaRPr lang="en-US" altLang="ja-JP" sz="9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町名を反映</a:t>
            </a:r>
            <a:endParaRPr kumimoji="1" lang="ja-JP" altLang="en-US" sz="1100" dirty="0">
              <a:latin typeface="Meiryo UI" panose="020B0604030504040204" pitchFamily="50" charset="-128"/>
              <a:ea typeface="Meiryo UI" panose="020B0604030504040204" pitchFamily="50" charset="-128"/>
            </a:endParaRPr>
          </a:p>
        </p:txBody>
      </p:sp>
      <p:sp>
        <p:nvSpPr>
          <p:cNvPr id="39" name="上下矢印 38"/>
          <p:cNvSpPr/>
          <p:nvPr/>
        </p:nvSpPr>
        <p:spPr>
          <a:xfrm>
            <a:off x="5361039" y="4275218"/>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上下矢印 39"/>
          <p:cNvSpPr/>
          <p:nvPr/>
        </p:nvSpPr>
        <p:spPr>
          <a:xfrm>
            <a:off x="3176042" y="4266952"/>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上下矢印 40"/>
          <p:cNvSpPr/>
          <p:nvPr/>
        </p:nvSpPr>
        <p:spPr>
          <a:xfrm>
            <a:off x="5361039" y="4833407"/>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上下矢印 41"/>
          <p:cNvSpPr/>
          <p:nvPr/>
        </p:nvSpPr>
        <p:spPr>
          <a:xfrm>
            <a:off x="3187712" y="4853334"/>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6684896" y="4456856"/>
            <a:ext cx="1911202" cy="411257"/>
          </a:xfrm>
          <a:prstGeom prst="rect">
            <a:avLst/>
          </a:prstGeom>
          <a:noFill/>
          <a:ln>
            <a:solidFill>
              <a:schemeClr val="dk1">
                <a:shade val="95000"/>
                <a:satMod val="105000"/>
              </a:schemeClr>
            </a:solidFill>
            <a:prstDash val="sysDash"/>
          </a:ln>
        </p:spPr>
        <p:txBody>
          <a:bodyPr wrap="square" lIns="396000" tIns="36000" rIns="36000" bIns="36000" rtlCol="0" anchor="ctr">
            <a:spAutoFit/>
          </a:bodyPr>
          <a:lstStyle/>
          <a:p>
            <a:r>
              <a:rPr lang="ja-JP" altLang="en-US" sz="1100" dirty="0" smtClean="0">
                <a:latin typeface="Meiryo UI" panose="020B0604030504040204" pitchFamily="50" charset="-128"/>
                <a:ea typeface="Meiryo UI" panose="020B0604030504040204" pitchFamily="50" charset="-128"/>
              </a:rPr>
              <a:t>新システムを想定した</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業務フローに基づく確認</a:t>
            </a:r>
            <a:endParaRPr kumimoji="1" lang="ja-JP" altLang="en-US" sz="1100" dirty="0">
              <a:latin typeface="Meiryo UI" panose="020B0604030504040204" pitchFamily="50" charset="-128"/>
              <a:ea typeface="Meiryo UI" panose="020B0604030504040204" pitchFamily="50" charset="-128"/>
            </a:endParaRPr>
          </a:p>
        </p:txBody>
      </p:sp>
      <p:sp>
        <p:nvSpPr>
          <p:cNvPr id="38" name="上下矢印 37"/>
          <p:cNvSpPr/>
          <p:nvPr/>
        </p:nvSpPr>
        <p:spPr>
          <a:xfrm>
            <a:off x="6701513" y="4291663"/>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明朝 Medium" panose="02020500000000000000" pitchFamily="17" charset="-128"/>
              <a:ea typeface="BIZ UD明朝 Medium" panose="02020500000000000000" pitchFamily="17" charset="-128"/>
            </a:endParaRPr>
          </a:p>
        </p:txBody>
      </p:sp>
      <p:sp>
        <p:nvSpPr>
          <p:cNvPr id="6" name="正方形/長方形 5"/>
          <p:cNvSpPr/>
          <p:nvPr/>
        </p:nvSpPr>
        <p:spPr>
          <a:xfrm>
            <a:off x="670774" y="6588417"/>
            <a:ext cx="3986312" cy="261610"/>
          </a:xfrm>
          <a:prstGeom prst="rect">
            <a:avLst/>
          </a:prstGeom>
        </p:spPr>
        <p:txBody>
          <a:bodyPr wrap="square">
            <a:spAutoFit/>
          </a:bodyPr>
          <a:lstStyle/>
          <a:p>
            <a:pPr marL="144000" indent="-457200">
              <a:spcBef>
                <a:spcPts val="0"/>
              </a:spcBef>
            </a:pPr>
            <a:r>
              <a:rPr lang="en-US" altLang="ja-JP" sz="1100" dirty="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システム（業務）ごとの各工程については、詳細な検討を要する</a:t>
            </a:r>
            <a:endParaRPr lang="en-US" altLang="ja-JP" sz="1100" dirty="0">
              <a:latin typeface="Meiryo UI" pitchFamily="50" charset="-128"/>
              <a:ea typeface="Meiryo UI" pitchFamily="50" charset="-128"/>
              <a:cs typeface="Meiryo UI" pitchFamily="50" charset="-128"/>
            </a:endParaRPr>
          </a:p>
        </p:txBody>
      </p:sp>
      <p:sp>
        <p:nvSpPr>
          <p:cNvPr id="43" name="額縁 42"/>
          <p:cNvSpPr/>
          <p:nvPr/>
        </p:nvSpPr>
        <p:spPr>
          <a:xfrm>
            <a:off x="692332" y="1751980"/>
            <a:ext cx="888491"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特別区　</a:t>
            </a:r>
          </a:p>
        </p:txBody>
      </p:sp>
      <p:sp>
        <p:nvSpPr>
          <p:cNvPr id="46" name="額縁 45"/>
          <p:cNvSpPr/>
          <p:nvPr/>
        </p:nvSpPr>
        <p:spPr>
          <a:xfrm>
            <a:off x="680133" y="4509120"/>
            <a:ext cx="888491"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大阪府</a:t>
            </a:r>
            <a:r>
              <a:rPr lang="ja-JP" altLang="en-US" sz="1400" dirty="0"/>
              <a:t>　</a:t>
            </a:r>
          </a:p>
        </p:txBody>
      </p:sp>
      <p:sp>
        <p:nvSpPr>
          <p:cNvPr id="47" name="上下矢印 46"/>
          <p:cNvSpPr/>
          <p:nvPr/>
        </p:nvSpPr>
        <p:spPr>
          <a:xfrm>
            <a:off x="6701513" y="4837021"/>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明朝 Medium" panose="02020500000000000000" pitchFamily="17" charset="-128"/>
              <a:ea typeface="BIZ UD明朝 Medium" panose="02020500000000000000" pitchFamily="17" charset="-128"/>
            </a:endParaRPr>
          </a:p>
        </p:txBody>
      </p:sp>
      <p:sp>
        <p:nvSpPr>
          <p:cNvPr id="51" name="上下矢印 50"/>
          <p:cNvSpPr/>
          <p:nvPr/>
        </p:nvSpPr>
        <p:spPr>
          <a:xfrm>
            <a:off x="7747050" y="4281062"/>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明朝 Medium" panose="02020500000000000000" pitchFamily="17" charset="-128"/>
              <a:ea typeface="BIZ UD明朝 Medium" panose="02020500000000000000" pitchFamily="17" charset="-128"/>
            </a:endParaRPr>
          </a:p>
        </p:txBody>
      </p:sp>
      <p:sp>
        <p:nvSpPr>
          <p:cNvPr id="52" name="上下矢印 51"/>
          <p:cNvSpPr/>
          <p:nvPr/>
        </p:nvSpPr>
        <p:spPr>
          <a:xfrm>
            <a:off x="7744444" y="4853334"/>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明朝 Medium" panose="02020500000000000000" pitchFamily="17" charset="-128"/>
              <a:ea typeface="BIZ UD明朝 Medium" panose="02020500000000000000" pitchFamily="17" charset="-128"/>
            </a:endParaRPr>
          </a:p>
        </p:txBody>
      </p:sp>
      <p:sp>
        <p:nvSpPr>
          <p:cNvPr id="45" name="正方形/長方形 27"/>
          <p:cNvSpPr>
            <a:spLocks noChangeArrowheads="1"/>
          </p:cNvSpPr>
          <p:nvPr/>
        </p:nvSpPr>
        <p:spPr bwMode="auto">
          <a:xfrm>
            <a:off x="9532352" y="61206"/>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26178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7080009" y="2053047"/>
            <a:ext cx="432000" cy="3163602"/>
          </a:xfrm>
          <a:prstGeom prst="rect">
            <a:avLst/>
          </a:prstGeom>
          <a:solidFill>
            <a:srgbClr val="FFFF00"/>
          </a:solidFill>
          <a:ln w="1270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rPr>
              <a:t> ◆町名（案）の決定・</a:t>
            </a:r>
            <a:r>
              <a:rPr lang="ja-JP" altLang="en-US" sz="1400" b="1" dirty="0">
                <a:solidFill>
                  <a:schemeClr val="tx1"/>
                </a:solidFill>
                <a:latin typeface="Meiryo UI" panose="020B0604030504040204" pitchFamily="50" charset="-128"/>
                <a:ea typeface="Meiryo UI" panose="020B0604030504040204" pitchFamily="50" charset="-128"/>
              </a:rPr>
              <a:t>公表</a:t>
            </a:r>
            <a:endParaRPr lang="en-US" altLang="ja-JP" sz="1400" b="1" dirty="0">
              <a:solidFill>
                <a:schemeClr val="tx1"/>
              </a:solidFill>
              <a:latin typeface="Meiryo UI" panose="020B0604030504040204" pitchFamily="50" charset="-128"/>
              <a:ea typeface="Meiryo UI" panose="020B0604030504040204" pitchFamily="50" charset="-128"/>
            </a:endParaRPr>
          </a:p>
        </p:txBody>
      </p:sp>
      <p:graphicFrame>
        <p:nvGraphicFramePr>
          <p:cNvPr id="27" name="表 26"/>
          <p:cNvGraphicFramePr>
            <a:graphicFrameLocks noGrp="1"/>
          </p:cNvGraphicFramePr>
          <p:nvPr>
            <p:extLst/>
          </p:nvPr>
        </p:nvGraphicFramePr>
        <p:xfrm>
          <a:off x="200472" y="480974"/>
          <a:ext cx="9633033" cy="315207"/>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1849982951"/>
                    </a:ext>
                  </a:extLst>
                </a:gridCol>
                <a:gridCol w="4680520">
                  <a:extLst>
                    <a:ext uri="{9D8B030D-6E8A-4147-A177-3AD203B41FA5}">
                      <a16:colId xmlns:a16="http://schemas.microsoft.com/office/drawing/2014/main" val="3141717636"/>
                    </a:ext>
                  </a:extLst>
                </a:gridCol>
                <a:gridCol w="2216209">
                  <a:extLst>
                    <a:ext uri="{9D8B030D-6E8A-4147-A177-3AD203B41FA5}">
                      <a16:colId xmlns:a16="http://schemas.microsoft.com/office/drawing/2014/main" val="1050912143"/>
                    </a:ext>
                  </a:extLst>
                </a:gridCol>
              </a:tblGrid>
              <a:tr h="315207">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2020</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9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9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  2022</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96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Meiryo UI" panose="020B0604030504040204" pitchFamily="50" charset="-128"/>
                <a:ea typeface="Meiryo UI" panose="020B0604030504040204" pitchFamily="50" charset="-128"/>
                <a:cs typeface="Meiryo UI"/>
              </a:rPr>
              <a:t>　７　</a:t>
            </a:r>
            <a:r>
              <a:rPr lang="ja-JP" altLang="en-US" sz="2000" b="1" dirty="0" smtClean="0">
                <a:solidFill>
                  <a:srgbClr val="000000"/>
                </a:solidFill>
                <a:latin typeface="ＭＳ Ｐゴシック" charset="-128"/>
                <a:ea typeface="Meiryo UI"/>
                <a:cs typeface="Meiryo UI"/>
              </a:rPr>
              <a:t>町名の決定</a:t>
            </a:r>
            <a:endParaRPr lang="ja-JP" altLang="en-US" sz="1400" b="1" dirty="0">
              <a:solidFill>
                <a:srgbClr val="000000"/>
              </a:solidFill>
              <a:latin typeface="ＭＳ Ｐゴシック" charset="-128"/>
              <a:ea typeface="Meiryo UI"/>
              <a:cs typeface="Meiryo UI"/>
            </a:endParaRPr>
          </a:p>
        </p:txBody>
      </p:sp>
      <p:sp>
        <p:nvSpPr>
          <p:cNvPr id="10" name="正方形/長方形 9"/>
          <p:cNvSpPr/>
          <p:nvPr/>
        </p:nvSpPr>
        <p:spPr>
          <a:xfrm>
            <a:off x="5904819" y="2057406"/>
            <a:ext cx="504000" cy="3159243"/>
          </a:xfrm>
          <a:prstGeom prst="rect">
            <a:avLst/>
          </a:prstGeom>
          <a:solidFill>
            <a:srgbClr val="FFFF00"/>
          </a:solidFill>
          <a:ln w="1270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eaVert" tIns="108000" bIns="36000" rtlCol="0" anchor="ctr"/>
          <a:lstStyle/>
          <a:p>
            <a:r>
              <a:rPr lang="ja-JP" altLang="en-US" sz="1300" b="1" spc="-90" dirty="0" smtClean="0">
                <a:solidFill>
                  <a:schemeClr val="tx1"/>
                </a:solidFill>
                <a:latin typeface="Meiryo UI" panose="020B0604030504040204" pitchFamily="50" charset="-128"/>
                <a:ea typeface="Meiryo UI" panose="020B0604030504040204" pitchFamily="50" charset="-128"/>
              </a:rPr>
              <a:t> </a:t>
            </a:r>
            <a:r>
              <a:rPr lang="ja-JP" altLang="en-US" sz="1400" b="1" spc="-90" dirty="0" smtClean="0">
                <a:solidFill>
                  <a:schemeClr val="tx1"/>
                </a:solidFill>
                <a:latin typeface="Meiryo UI" panose="020B0604030504040204" pitchFamily="50" charset="-128"/>
                <a:ea typeface="Meiryo UI" panose="020B0604030504040204" pitchFamily="50" charset="-128"/>
              </a:rPr>
              <a:t>◆町名 </a:t>
            </a:r>
            <a:r>
              <a:rPr lang="ja-JP" altLang="en-US" sz="1400" b="1" spc="-90" dirty="0">
                <a:solidFill>
                  <a:schemeClr val="tx1"/>
                </a:solidFill>
                <a:latin typeface="Meiryo UI" panose="020B0604030504040204" pitchFamily="50" charset="-128"/>
                <a:ea typeface="Meiryo UI" panose="020B0604030504040204" pitchFamily="50" charset="-128"/>
              </a:rPr>
              <a:t>（</a:t>
            </a:r>
            <a:r>
              <a:rPr lang="ja-JP" altLang="en-US" sz="1400" b="1" spc="-90" dirty="0" smtClean="0">
                <a:solidFill>
                  <a:schemeClr val="tx1"/>
                </a:solidFill>
                <a:latin typeface="Meiryo UI" panose="020B0604030504040204" pitchFamily="50" charset="-128"/>
                <a:ea typeface="Meiryo UI" panose="020B0604030504040204" pitchFamily="50" charset="-128"/>
              </a:rPr>
              <a:t>素案）・</a:t>
            </a:r>
            <a:endParaRPr lang="en-US" altLang="ja-JP" sz="1400" b="1" spc="-90" dirty="0" smtClean="0">
              <a:solidFill>
                <a:schemeClr val="tx1"/>
              </a:solidFill>
              <a:latin typeface="Meiryo UI" panose="020B0604030504040204" pitchFamily="50" charset="-128"/>
              <a:ea typeface="Meiryo UI" panose="020B0604030504040204" pitchFamily="50" charset="-128"/>
            </a:endParaRPr>
          </a:p>
          <a:p>
            <a:r>
              <a:rPr lang="ja-JP" altLang="en-US" sz="1400" b="1" spc="-90" dirty="0">
                <a:solidFill>
                  <a:schemeClr val="tx1"/>
                </a:solidFill>
                <a:latin typeface="Meiryo UI" panose="020B0604030504040204" pitchFamily="50" charset="-128"/>
                <a:ea typeface="Meiryo UI" panose="020B0604030504040204" pitchFamily="50" charset="-128"/>
              </a:rPr>
              <a:t>　</a:t>
            </a:r>
            <a:r>
              <a:rPr lang="ja-JP" altLang="en-US" sz="1400" b="1" spc="-90" dirty="0" smtClean="0">
                <a:solidFill>
                  <a:schemeClr val="tx1"/>
                </a:solidFill>
                <a:latin typeface="Meiryo UI" panose="020B0604030504040204" pitchFamily="50" charset="-128"/>
                <a:ea typeface="Meiryo UI" panose="020B0604030504040204" pitchFamily="50" charset="-128"/>
              </a:rPr>
              <a:t>　　　住民意見</a:t>
            </a:r>
            <a:r>
              <a:rPr lang="ja-JP" altLang="en-US" sz="1400" b="1" spc="-90" dirty="0">
                <a:solidFill>
                  <a:schemeClr val="tx1"/>
                </a:solidFill>
                <a:latin typeface="Meiryo UI" panose="020B0604030504040204" pitchFamily="50" charset="-128"/>
                <a:ea typeface="Meiryo UI" panose="020B0604030504040204" pitchFamily="50" charset="-128"/>
              </a:rPr>
              <a:t>等</a:t>
            </a:r>
            <a:r>
              <a:rPr lang="ja-JP" altLang="en-US" sz="1400" b="1" spc="-90" dirty="0" smtClean="0">
                <a:solidFill>
                  <a:schemeClr val="tx1"/>
                </a:solidFill>
                <a:latin typeface="Meiryo UI" panose="020B0604030504040204" pitchFamily="50" charset="-128"/>
                <a:ea typeface="Meiryo UI" panose="020B0604030504040204" pitchFamily="50" charset="-128"/>
              </a:rPr>
              <a:t>の市会への報告</a:t>
            </a:r>
            <a:endParaRPr lang="en-US" altLang="ja-JP" sz="1400" b="1" spc="-90"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a:xfrm>
            <a:off x="7596281" y="2063474"/>
            <a:ext cx="1355310" cy="3157078"/>
          </a:xfrm>
          <a:prstGeom prst="roundRect">
            <a:avLst>
              <a:gd name="adj" fmla="val 0"/>
            </a:avLst>
          </a:prstGeom>
          <a:solidFill>
            <a:schemeClr val="accent2">
              <a:lumMod val="40000"/>
              <a:lumOff val="60000"/>
            </a:schemeClr>
          </a:solidFill>
          <a:ln w="127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1" name="角丸四角形 20"/>
          <p:cNvSpPr/>
          <p:nvPr/>
        </p:nvSpPr>
        <p:spPr>
          <a:xfrm>
            <a:off x="3046938" y="2063474"/>
            <a:ext cx="2791831" cy="3153175"/>
          </a:xfrm>
          <a:prstGeom prst="roundRect">
            <a:avLst>
              <a:gd name="adj" fmla="val 0"/>
            </a:avLst>
          </a:prstGeom>
          <a:solidFill>
            <a:srgbClr val="FFFF00"/>
          </a:solidFill>
          <a:ln w="12700">
            <a:solidFill>
              <a:srgbClr val="FF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テキスト ボックス 21"/>
          <p:cNvSpPr txBox="1"/>
          <p:nvPr/>
        </p:nvSpPr>
        <p:spPr>
          <a:xfrm>
            <a:off x="3162724" y="2861445"/>
            <a:ext cx="2654372" cy="2118538"/>
          </a:xfrm>
          <a:prstGeom prst="rect">
            <a:avLst/>
          </a:prstGeom>
          <a:noFill/>
          <a:ln>
            <a:noFill/>
          </a:ln>
        </p:spPr>
        <p:txBody>
          <a:bodyPr wrap="square" rtlCol="0">
            <a:noAutofit/>
          </a:bodyPr>
          <a:lstStyle/>
          <a:p>
            <a:pPr>
              <a:spcAft>
                <a:spcPts val="600"/>
              </a:spcAft>
            </a:pPr>
            <a:r>
              <a:rPr kumimoji="1" lang="ja-JP" altLang="en-US" sz="1300" dirty="0" smtClean="0">
                <a:latin typeface="Meiryo UI" panose="020B0604030504040204" pitchFamily="50" charset="-128"/>
                <a:ea typeface="Meiryo UI" panose="020B0604030504040204" pitchFamily="50" charset="-128"/>
              </a:rPr>
              <a:t>◆住民意見聴取</a:t>
            </a:r>
            <a:r>
              <a:rPr lang="ja-JP" altLang="en-US" sz="1300" dirty="0" smtClean="0">
                <a:latin typeface="Meiryo UI" panose="020B0604030504040204" pitchFamily="50" charset="-128"/>
                <a:ea typeface="Meiryo UI" panose="020B0604030504040204" pitchFamily="50" charset="-128"/>
              </a:rPr>
              <a:t>の実施</a:t>
            </a:r>
            <a:endParaRPr lang="en-US" altLang="ja-JP" sz="1100" dirty="0" smtClean="0">
              <a:latin typeface="Meiryo UI" panose="020B0604030504040204" pitchFamily="50" charset="-128"/>
              <a:ea typeface="Meiryo UI" panose="020B0604030504040204" pitchFamily="50" charset="-128"/>
            </a:endParaRPr>
          </a:p>
          <a:p>
            <a:pPr>
              <a:spcAft>
                <a:spcPts val="300"/>
              </a:spcAft>
            </a:pPr>
            <a:r>
              <a:rPr lang="ja-JP" altLang="en-US" sz="1300" dirty="0" smtClean="0">
                <a:latin typeface="Meiryo UI" panose="020B0604030504040204" pitchFamily="50" charset="-128"/>
                <a:ea typeface="Meiryo UI" panose="020B0604030504040204" pitchFamily="50" charset="-128"/>
              </a:rPr>
              <a:t>　　 各区</a:t>
            </a:r>
            <a:r>
              <a:rPr lang="ja-JP" altLang="en-US" sz="1300" dirty="0">
                <a:latin typeface="Meiryo UI" panose="020B0604030504040204" pitchFamily="50" charset="-128"/>
                <a:ea typeface="Meiryo UI" panose="020B0604030504040204" pitchFamily="50" charset="-128"/>
              </a:rPr>
              <a:t>役所</a:t>
            </a:r>
            <a:r>
              <a:rPr lang="ja-JP" altLang="en-US" sz="1300" dirty="0" smtClean="0">
                <a:latin typeface="Meiryo UI" panose="020B0604030504040204" pitchFamily="50" charset="-128"/>
                <a:ea typeface="Meiryo UI" panose="020B0604030504040204" pitchFamily="50" charset="-128"/>
              </a:rPr>
              <a:t>と連携</a:t>
            </a:r>
            <a:r>
              <a:rPr lang="ja-JP" altLang="en-US" sz="1300" dirty="0">
                <a:latin typeface="Meiryo UI" panose="020B0604030504040204" pitchFamily="50" charset="-128"/>
                <a:ea typeface="Meiryo UI" panose="020B0604030504040204" pitchFamily="50" charset="-128"/>
              </a:rPr>
              <a:t>のうえ、</a:t>
            </a:r>
            <a:endParaRPr lang="en-US" altLang="ja-JP" sz="1300" dirty="0">
              <a:latin typeface="Meiryo UI" panose="020B0604030504040204" pitchFamily="50" charset="-128"/>
              <a:ea typeface="Meiryo UI" panose="020B0604030504040204" pitchFamily="50" charset="-128"/>
            </a:endParaRPr>
          </a:p>
          <a:p>
            <a:pPr>
              <a:spcAft>
                <a:spcPts val="300"/>
              </a:spcAft>
            </a:pPr>
            <a:r>
              <a:rPr lang="ja-JP" altLang="en-US" sz="1300" dirty="0" smtClean="0">
                <a:latin typeface="Meiryo UI" panose="020B0604030504040204" pitchFamily="50" charset="-128"/>
                <a:ea typeface="Meiryo UI" panose="020B0604030504040204" pitchFamily="50" charset="-128"/>
              </a:rPr>
              <a:t>　　　 ・住民へ周知</a:t>
            </a:r>
            <a:endParaRPr lang="en-US" altLang="ja-JP" sz="1300" dirty="0" smtClean="0">
              <a:latin typeface="Meiryo UI" panose="020B0604030504040204" pitchFamily="50" charset="-128"/>
              <a:ea typeface="Meiryo UI" panose="020B0604030504040204" pitchFamily="50" charset="-128"/>
            </a:endParaRPr>
          </a:p>
          <a:p>
            <a:pPr>
              <a:spcAft>
                <a:spcPts val="300"/>
              </a:spcAft>
            </a:pPr>
            <a:r>
              <a:rPr lang="ja-JP" altLang="en-US" sz="1300" dirty="0" smtClean="0">
                <a:latin typeface="Meiryo UI" panose="020B0604030504040204" pitchFamily="50" charset="-128"/>
                <a:ea typeface="Meiryo UI" panose="020B0604030504040204" pitchFamily="50" charset="-128"/>
              </a:rPr>
              <a:t>　　   ・住民意見のとりまとめ</a:t>
            </a:r>
            <a:endParaRPr lang="en-US" altLang="ja-JP" sz="1300" dirty="0" smtClean="0">
              <a:latin typeface="Meiryo UI" panose="020B0604030504040204" pitchFamily="50" charset="-128"/>
              <a:ea typeface="Meiryo UI" panose="020B0604030504040204" pitchFamily="50" charset="-128"/>
            </a:endParaRPr>
          </a:p>
          <a:p>
            <a:pPr>
              <a:spcAft>
                <a:spcPts val="600"/>
              </a:spcAft>
            </a:pPr>
            <a:r>
              <a:rPr lang="ja-JP" altLang="en-US" sz="1300" dirty="0" smtClean="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住民意見</a:t>
            </a:r>
            <a:r>
              <a:rPr lang="ja-JP" altLang="en-US" sz="1300" dirty="0" smtClean="0">
                <a:latin typeface="Meiryo UI" panose="020B0604030504040204" pitchFamily="50" charset="-128"/>
                <a:ea typeface="Meiryo UI" panose="020B0604030504040204" pitchFamily="50" charset="-128"/>
              </a:rPr>
              <a:t>の</a:t>
            </a:r>
            <a:r>
              <a:rPr lang="ja-JP" altLang="en-US" sz="1300" dirty="0">
                <a:latin typeface="Meiryo UI" panose="020B0604030504040204" pitchFamily="50" charset="-128"/>
                <a:ea typeface="Meiryo UI" panose="020B0604030504040204" pitchFamily="50" charset="-128"/>
              </a:rPr>
              <a:t>反映　</a:t>
            </a:r>
            <a:r>
              <a:rPr lang="ja-JP" altLang="en-US" sz="1300" dirty="0" smtClean="0">
                <a:latin typeface="Meiryo UI" panose="020B0604030504040204" pitchFamily="50" charset="-128"/>
                <a:ea typeface="Meiryo UI" panose="020B0604030504040204" pitchFamily="50" charset="-128"/>
              </a:rPr>
              <a:t>など</a:t>
            </a:r>
            <a:endParaRPr lang="en-US" altLang="ja-JP" sz="1300" dirty="0">
              <a:latin typeface="Meiryo UI" panose="020B0604030504040204" pitchFamily="50" charset="-128"/>
              <a:ea typeface="Meiryo UI" panose="020B0604030504040204" pitchFamily="50" charset="-128"/>
            </a:endParaRPr>
          </a:p>
        </p:txBody>
      </p:sp>
      <p:sp>
        <p:nvSpPr>
          <p:cNvPr id="23" name="正方形/長方形 22"/>
          <p:cNvSpPr/>
          <p:nvPr/>
        </p:nvSpPr>
        <p:spPr>
          <a:xfrm>
            <a:off x="2431387" y="2063474"/>
            <a:ext cx="476114" cy="3714324"/>
          </a:xfrm>
          <a:prstGeom prst="rect">
            <a:avLst/>
          </a:prstGeom>
          <a:solidFill>
            <a:srgbClr val="CCFFFF"/>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◆町名（素案）公表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44035" y="2063474"/>
            <a:ext cx="1620000" cy="1087830"/>
          </a:xfrm>
          <a:prstGeom prst="rect">
            <a:avLst/>
          </a:prstGeom>
          <a:solidFill>
            <a:srgbClr val="CCFFFF"/>
          </a:solidFill>
          <a:ln w="12700">
            <a:solidFill>
              <a:schemeClr val="accent1"/>
            </a:solidFill>
            <a:prstDash val="dash"/>
          </a:ln>
        </p:spPr>
        <p:txBody>
          <a:bodyPr vert="horz" wrap="square" lIns="0" rIns="0" rtlCol="0" anchor="ctr">
            <a:noAutofit/>
          </a:bodyPr>
          <a:lstStyle/>
          <a:p>
            <a:endParaRPr kumimoji="1" lang="en-US" altLang="ja-JP" sz="1400" b="1" dirty="0" smtClean="0">
              <a:latin typeface="+mn-ea"/>
            </a:endParaRPr>
          </a:p>
        </p:txBody>
      </p:sp>
      <p:sp>
        <p:nvSpPr>
          <p:cNvPr id="26" name="テキスト ボックス 25"/>
          <p:cNvSpPr txBox="1"/>
          <p:nvPr/>
        </p:nvSpPr>
        <p:spPr>
          <a:xfrm>
            <a:off x="684200" y="2439326"/>
            <a:ext cx="1721787" cy="316202"/>
          </a:xfrm>
          <a:prstGeom prst="rect">
            <a:avLst/>
          </a:prstGeom>
          <a:noFill/>
        </p:spPr>
        <p:txBody>
          <a:bodyPr wrap="square" rtlCol="0">
            <a:noAutofit/>
          </a:bodyPr>
          <a:lstStyle/>
          <a:p>
            <a:r>
              <a:rPr lang="ja-JP" altLang="en-US" sz="1200" dirty="0" smtClean="0">
                <a:latin typeface="Meiryo UI" panose="020B0604030504040204" pitchFamily="50" charset="-128"/>
                <a:ea typeface="Meiryo UI" panose="020B0604030504040204" pitchFamily="50" charset="-128"/>
              </a:rPr>
              <a:t>◆町名（素案</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の作成</a:t>
            </a:r>
            <a:endParaRPr lang="en-US" altLang="ja-JP" sz="1200" dirty="0" smtClean="0">
              <a:latin typeface="Meiryo UI" panose="020B0604030504040204" pitchFamily="50" charset="-128"/>
              <a:ea typeface="Meiryo UI" panose="020B0604030504040204" pitchFamily="50" charset="-128"/>
            </a:endParaRPr>
          </a:p>
        </p:txBody>
      </p:sp>
      <p:sp>
        <p:nvSpPr>
          <p:cNvPr id="33" name="角丸四角形 32"/>
          <p:cNvSpPr/>
          <p:nvPr/>
        </p:nvSpPr>
        <p:spPr>
          <a:xfrm>
            <a:off x="745995" y="3283074"/>
            <a:ext cx="1620000" cy="2494724"/>
          </a:xfrm>
          <a:prstGeom prst="roundRect">
            <a:avLst>
              <a:gd name="adj" fmla="val 0"/>
            </a:avLst>
          </a:prstGeom>
          <a:solidFill>
            <a:srgbClr val="CCFFFF"/>
          </a:solidFill>
          <a:ln w="1270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正方形/長方形 38"/>
          <p:cNvSpPr/>
          <p:nvPr/>
        </p:nvSpPr>
        <p:spPr>
          <a:xfrm>
            <a:off x="7650059" y="2845751"/>
            <a:ext cx="1477953" cy="845234"/>
          </a:xfrm>
          <a:prstGeom prst="rect">
            <a:avLst/>
          </a:prstGeom>
        </p:spPr>
        <p:txBody>
          <a:bodyPr wrap="square" lIns="0" rIns="0">
            <a:noAutofit/>
          </a:bodyPr>
          <a:lstStyle/>
          <a:p>
            <a:pPr>
              <a:spcAft>
                <a:spcPts val="300"/>
              </a:spcAft>
            </a:pPr>
            <a:r>
              <a:rPr lang="ja-JP" altLang="en-US" sz="1300" dirty="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広　　報</a:t>
            </a:r>
            <a:endParaRPr lang="en-US" altLang="ja-JP" sz="1300" dirty="0">
              <a:latin typeface="Meiryo UI" panose="020B0604030504040204" pitchFamily="50" charset="-128"/>
              <a:ea typeface="Meiryo UI" panose="020B0604030504040204" pitchFamily="50" charset="-128"/>
            </a:endParaRPr>
          </a:p>
          <a:p>
            <a:pPr>
              <a:spcAft>
                <a:spcPts val="300"/>
              </a:spcAft>
            </a:pPr>
            <a:r>
              <a:rPr lang="ja-JP" altLang="en-US" sz="1200" dirty="0" smtClean="0">
                <a:latin typeface="Meiryo UI" panose="020B0604030504040204" pitchFamily="50" charset="-128"/>
                <a:ea typeface="Meiryo UI" panose="020B0604030504040204" pitchFamily="50" charset="-128"/>
              </a:rPr>
              <a:t> 　</a:t>
            </a:r>
            <a:r>
              <a:rPr lang="ja-JP" altLang="en-US" sz="1200" spc="-120" dirty="0" smtClean="0">
                <a:latin typeface="Meiryo UI" panose="020B0604030504040204" pitchFamily="50" charset="-128"/>
                <a:ea typeface="Meiryo UI" panose="020B0604030504040204" pitchFamily="50" charset="-128"/>
              </a:rPr>
              <a:t>（住民等への周知）</a:t>
            </a:r>
            <a:endParaRPr lang="en-US" altLang="ja-JP" sz="1200" spc="-120" dirty="0">
              <a:latin typeface="Meiryo UI" panose="020B0604030504040204" pitchFamily="50" charset="-128"/>
              <a:ea typeface="Meiryo UI" panose="020B0604030504040204" pitchFamily="50" charset="-128"/>
            </a:endParaRPr>
          </a:p>
        </p:txBody>
      </p:sp>
      <p:sp>
        <p:nvSpPr>
          <p:cNvPr id="46" name="正方形/長方形 45"/>
          <p:cNvSpPr/>
          <p:nvPr/>
        </p:nvSpPr>
        <p:spPr>
          <a:xfrm>
            <a:off x="6474869" y="2062196"/>
            <a:ext cx="540000" cy="3154453"/>
          </a:xfrm>
          <a:prstGeom prst="rect">
            <a:avLst/>
          </a:prstGeom>
          <a:solidFill>
            <a:srgbClr val="FFFF00"/>
          </a:solidFill>
          <a:ln w="1270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eaVert" tIns="0" bIns="0"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（市会での議論等を</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　　　　踏まえた町名（案）の調整</a:t>
            </a:r>
            <a:r>
              <a:rPr lang="ja-JP" altLang="en-US" sz="1300" dirty="0" smtClean="0">
                <a:solidFill>
                  <a:schemeClr val="tx1"/>
                </a:solidFill>
                <a:latin typeface="Meiryo UI" panose="020B0604030504040204" pitchFamily="50" charset="-128"/>
                <a:ea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86442" y="3619792"/>
            <a:ext cx="1792570" cy="1288557"/>
          </a:xfrm>
          <a:prstGeom prst="rect">
            <a:avLst/>
          </a:prstGeom>
          <a:noFill/>
          <a:ln>
            <a:noFill/>
          </a:ln>
        </p:spPr>
        <p:txBody>
          <a:bodyPr wrap="square" rtlCol="0">
            <a:noAutofit/>
          </a:bodyPr>
          <a:lstStyle/>
          <a:p>
            <a:r>
              <a:rPr lang="ja-JP" altLang="en-US" sz="1200" dirty="0" smtClean="0">
                <a:latin typeface="Meiryo UI" panose="020B0604030504040204" pitchFamily="50" charset="-128"/>
                <a:ea typeface="Meiryo UI" panose="020B0604030504040204" pitchFamily="50" charset="-128"/>
              </a:rPr>
              <a:t>◆町名（素案）に</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対する住民意見聴取</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の手法検討</a:t>
            </a:r>
            <a:endParaRPr lang="en-US" altLang="ja-JP" sz="1200" dirty="0" smtClean="0">
              <a:latin typeface="Meiryo UI" panose="020B0604030504040204" pitchFamily="50" charset="-128"/>
              <a:ea typeface="Meiryo UI" panose="020B0604030504040204" pitchFamily="50" charset="-128"/>
            </a:endParaRPr>
          </a:p>
          <a:p>
            <a:pPr>
              <a:spcAft>
                <a:spcPts val="0"/>
              </a:spcAft>
            </a:pP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・聴取対象者や範囲</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・実施体制　　　など</a:t>
            </a:r>
            <a:endParaRPr lang="en-US" altLang="ja-JP" sz="1200" dirty="0" smtClean="0">
              <a:latin typeface="Meiryo UI" panose="020B0604030504040204" pitchFamily="50" charset="-128"/>
              <a:ea typeface="Meiryo UI" panose="020B0604030504040204" pitchFamily="50" charset="-128"/>
            </a:endParaRPr>
          </a:p>
        </p:txBody>
      </p:sp>
      <p:sp>
        <p:nvSpPr>
          <p:cNvPr id="28" name="大かっこ 27"/>
          <p:cNvSpPr/>
          <p:nvPr/>
        </p:nvSpPr>
        <p:spPr>
          <a:xfrm>
            <a:off x="806707" y="4405060"/>
            <a:ext cx="1518481" cy="360000"/>
          </a:xfrm>
          <a:prstGeom prst="bracketPair">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200" dirty="0">
              <a:latin typeface="+mn-ea"/>
            </a:endParaRPr>
          </a:p>
        </p:txBody>
      </p:sp>
      <p:sp>
        <p:nvSpPr>
          <p:cNvPr id="29" name="ホームベース 28"/>
          <p:cNvSpPr/>
          <p:nvPr/>
        </p:nvSpPr>
        <p:spPr>
          <a:xfrm>
            <a:off x="700428" y="1007205"/>
            <a:ext cx="2225651"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（３か月）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1" name="山形 30"/>
          <p:cNvSpPr/>
          <p:nvPr/>
        </p:nvSpPr>
        <p:spPr>
          <a:xfrm>
            <a:off x="2952205" y="1006128"/>
            <a:ext cx="4593083"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2" name="ホームベース 31"/>
          <p:cNvSpPr/>
          <p:nvPr/>
        </p:nvSpPr>
        <p:spPr>
          <a:xfrm>
            <a:off x="7612014" y="1006128"/>
            <a:ext cx="1402186"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33</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200472"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35" name="正方形/長方形 34"/>
          <p:cNvSpPr/>
          <p:nvPr/>
        </p:nvSpPr>
        <p:spPr>
          <a:xfrm>
            <a:off x="9044756" y="1113716"/>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36" name="正方形/長方形 35"/>
          <p:cNvSpPr/>
          <p:nvPr/>
        </p:nvSpPr>
        <p:spPr>
          <a:xfrm>
            <a:off x="2864098" y="76794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2021</a:t>
            </a:r>
            <a:r>
              <a:rPr lang="ja-JP" altLang="en-US" sz="1100" dirty="0" smtClean="0">
                <a:solidFill>
                  <a:schemeClr val="tx1"/>
                </a:solidFill>
                <a:latin typeface="Meiryo UI" pitchFamily="50" charset="-128"/>
                <a:ea typeface="Meiryo UI" pitchFamily="50" charset="-128"/>
                <a:cs typeface="Meiryo UI" pitchFamily="50" charset="-128"/>
              </a:rPr>
              <a:t>年</a:t>
            </a:r>
            <a:r>
              <a:rPr lang="ja-JP" altLang="en-US" sz="1100" dirty="0">
                <a:solidFill>
                  <a:schemeClr val="tx1"/>
                </a:solidFill>
                <a:latin typeface="Meiryo UI" pitchFamily="50" charset="-128"/>
                <a:ea typeface="Meiryo UI" pitchFamily="50" charset="-128"/>
                <a:cs typeface="Meiryo UI" pitchFamily="50" charset="-128"/>
              </a:rPr>
              <a:t>４</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37" name="正方形/長方形 36"/>
          <p:cNvSpPr/>
          <p:nvPr/>
        </p:nvSpPr>
        <p:spPr>
          <a:xfrm>
            <a:off x="7532225" y="764704"/>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2022</a:t>
            </a:r>
            <a:r>
              <a:rPr lang="ja-JP" altLang="en-US" sz="1100" dirty="0" smtClean="0">
                <a:solidFill>
                  <a:schemeClr val="tx1"/>
                </a:solidFill>
                <a:latin typeface="Meiryo UI" pitchFamily="50" charset="-128"/>
                <a:ea typeface="Meiryo UI" pitchFamily="50" charset="-128"/>
                <a:cs typeface="Meiryo UI" pitchFamily="50" charset="-128"/>
              </a:rPr>
              <a:t>年</a:t>
            </a:r>
            <a:r>
              <a:rPr lang="ja-JP" altLang="en-US" sz="1100" dirty="0">
                <a:solidFill>
                  <a:schemeClr val="tx1"/>
                </a:solidFill>
                <a:latin typeface="Meiryo UI" pitchFamily="50" charset="-128"/>
                <a:ea typeface="Meiryo UI" pitchFamily="50" charset="-128"/>
                <a:cs typeface="Meiryo UI" pitchFamily="50" charset="-128"/>
              </a:rPr>
              <a:t>４</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38" name="額縁 37"/>
          <p:cNvSpPr/>
          <p:nvPr/>
        </p:nvSpPr>
        <p:spPr>
          <a:xfrm>
            <a:off x="738527" y="1575106"/>
            <a:ext cx="1406161"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smtClean="0"/>
              <a:t>町名の決定</a:t>
            </a:r>
            <a:endParaRPr kumimoji="1" lang="ja-JP" altLang="en-US" sz="1400" dirty="0"/>
          </a:p>
        </p:txBody>
      </p:sp>
      <p:sp>
        <p:nvSpPr>
          <p:cNvPr id="47" name="テキスト ボックス 46"/>
          <p:cNvSpPr txBox="1"/>
          <p:nvPr/>
        </p:nvSpPr>
        <p:spPr>
          <a:xfrm>
            <a:off x="6479743" y="6021320"/>
            <a:ext cx="1628980" cy="288000"/>
          </a:xfrm>
          <a:prstGeom prst="rect">
            <a:avLst/>
          </a:prstGeom>
          <a:noFill/>
          <a:ln>
            <a:solidFill>
              <a:schemeClr val="dk1">
                <a:shade val="95000"/>
                <a:satMod val="105000"/>
              </a:schemeClr>
            </a:solidFill>
            <a:prstDash val="sysDash"/>
          </a:ln>
        </p:spPr>
        <p:txBody>
          <a:bodyPr wrap="square" lIns="36000" tIns="36000" rIns="36000" bIns="36000" rtlCol="0" anchor="ctr">
            <a:noAutofit/>
          </a:bodyPr>
          <a:lstStyle/>
          <a:p>
            <a:pPr algn="ctr"/>
            <a:r>
              <a:rPr lang="ja-JP" altLang="en-US" sz="1200" dirty="0">
                <a:latin typeface="Meiryo UI" panose="020B0604030504040204" pitchFamily="50" charset="-128"/>
                <a:ea typeface="Meiryo UI" panose="020B0604030504040204" pitchFamily="50" charset="-128"/>
              </a:rPr>
              <a:t>システム</a:t>
            </a:r>
            <a:r>
              <a:rPr lang="ja-JP" altLang="en-US" sz="1200" dirty="0" smtClean="0">
                <a:latin typeface="Meiryo UI" panose="020B0604030504040204" pitchFamily="50" charset="-128"/>
                <a:ea typeface="Meiryo UI" panose="020B0604030504040204" pitchFamily="50" charset="-128"/>
              </a:rPr>
              <a:t>改修へ</a:t>
            </a:r>
            <a:r>
              <a:rPr lang="ja-JP" altLang="en-US" sz="1200" dirty="0">
                <a:latin typeface="Meiryo UI" panose="020B0604030504040204" pitchFamily="50" charset="-128"/>
                <a:ea typeface="Meiryo UI" panose="020B0604030504040204" pitchFamily="50" charset="-128"/>
              </a:rPr>
              <a:t>の反映</a:t>
            </a:r>
          </a:p>
        </p:txBody>
      </p:sp>
      <p:sp>
        <p:nvSpPr>
          <p:cNvPr id="48" name="下矢印 47"/>
          <p:cNvSpPr/>
          <p:nvPr/>
        </p:nvSpPr>
        <p:spPr>
          <a:xfrm>
            <a:off x="7061765" y="5216649"/>
            <a:ext cx="465202" cy="791625"/>
          </a:xfrm>
          <a:prstGeom prst="downArrow">
            <a:avLst>
              <a:gd name="adj1" fmla="val 50000"/>
              <a:gd name="adj2" fmla="val 3635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9491413" y="2126973"/>
            <a:ext cx="341556" cy="2781376"/>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lgn="ctr">
              <a:spcBef>
                <a:spcPts val="0"/>
              </a:spcBef>
            </a:pPr>
            <a:r>
              <a:rPr kumimoji="1" lang="ja-JP" altLang="en-US" sz="1300" dirty="0" smtClean="0">
                <a:latin typeface="Meiryo UI" panose="020B0604030504040204" pitchFamily="50" charset="-128"/>
                <a:ea typeface="Meiryo UI" panose="020B0604030504040204" pitchFamily="50" charset="-128"/>
              </a:rPr>
              <a:t>町名の決定（専決処分） →　告示</a:t>
            </a:r>
            <a:endParaRPr kumimoji="1" lang="en-US" altLang="ja-JP" sz="1300" dirty="0" smtClean="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824829" y="4893209"/>
            <a:ext cx="1472375" cy="676236"/>
          </a:xfrm>
          <a:prstGeom prst="rect">
            <a:avLst/>
          </a:prstGeom>
          <a:noFill/>
        </p:spPr>
        <p:txBody>
          <a:bodyPr wrap="square" lIns="36000" tIns="36000" rIns="36000" bIns="36000" rtlCol="0" anchor="ctr" anchorCtr="0">
            <a:noAutofit/>
          </a:bodyPr>
          <a:lstStyle/>
          <a:p>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区長会と要調整</a:t>
            </a:r>
            <a:endParaRPr lang="en-US" altLang="ja-JP" sz="1200" dirty="0" smtClean="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3046938" y="5360585"/>
            <a:ext cx="5904653" cy="417721"/>
          </a:xfrm>
          <a:prstGeom prst="rect">
            <a:avLst/>
          </a:prstGeom>
          <a:solidFill>
            <a:srgbClr val="FFFF00"/>
          </a:solidFill>
          <a:ln>
            <a:solidFill>
              <a:srgbClr val="FFCC00"/>
            </a:solidFill>
            <a:prstDash val="solid"/>
          </a:ln>
        </p:spPr>
        <p:txBody>
          <a:bodyPr wrap="square" lIns="36000" tIns="36000" rIns="36000" bIns="36000" rtlCol="0" anchor="ctr">
            <a:noAutofit/>
          </a:bodyPr>
          <a:lstStyle/>
          <a:p>
            <a:pPr algn="ctr"/>
            <a:r>
              <a:rPr lang="ja-JP" altLang="en-US" sz="1300" dirty="0" smtClean="0">
                <a:latin typeface="Meiryo UI" panose="020B0604030504040204" pitchFamily="50" charset="-128"/>
                <a:ea typeface="Meiryo UI" panose="020B0604030504040204" pitchFamily="50" charset="-128"/>
              </a:rPr>
              <a:t>◆関係機関・団体等との調整</a:t>
            </a:r>
            <a:endParaRPr lang="ja-JP" altLang="en-US" sz="1300" dirty="0">
              <a:latin typeface="Meiryo UI" panose="020B0604030504040204" pitchFamily="50" charset="-128"/>
              <a:ea typeface="Meiryo UI" panose="020B0604030504040204" pitchFamily="50" charset="-128"/>
            </a:endParaRPr>
          </a:p>
        </p:txBody>
      </p:sp>
      <p:sp>
        <p:nvSpPr>
          <p:cNvPr id="44" name="正方形/長方形 27"/>
          <p:cNvSpPr>
            <a:spLocks noChangeArrowheads="1"/>
          </p:cNvSpPr>
          <p:nvPr/>
        </p:nvSpPr>
        <p:spPr bwMode="auto">
          <a:xfrm>
            <a:off x="9529652" y="6644895"/>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66702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787212" y="2230829"/>
            <a:ext cx="2058372" cy="1077148"/>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2875" indent="-142875"/>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府市関係部局</a:t>
            </a:r>
            <a:r>
              <a:rPr lang="en-US" altLang="ja-JP" sz="1100" dirty="0" smtClean="0">
                <a:solidFill>
                  <a:schemeClr val="tx1"/>
                </a:solidFill>
                <a:latin typeface="Meiryo UI" pitchFamily="50" charset="-128"/>
                <a:ea typeface="Meiryo UI" pitchFamily="50" charset="-128"/>
                <a:cs typeface="Meiryo UI" pitchFamily="50" charset="-128"/>
              </a:rPr>
              <a:t>】</a:t>
            </a:r>
          </a:p>
          <a:p>
            <a:pPr marL="142875" indent="-142875"/>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配分割合の算定</a:t>
            </a:r>
            <a:endParaRPr lang="en-US" altLang="ja-JP" sz="1100" dirty="0">
              <a:solidFill>
                <a:schemeClr val="tx1"/>
              </a:solidFill>
              <a:latin typeface="Meiryo UI" pitchFamily="50" charset="-128"/>
              <a:ea typeface="Meiryo UI" pitchFamily="50" charset="-128"/>
              <a:cs typeface="Meiryo UI" pitchFamily="50" charset="-128"/>
            </a:endParaRPr>
          </a:p>
          <a:p>
            <a:pPr marL="142875" indent="-142875"/>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・事務分担の</a:t>
            </a:r>
            <a:r>
              <a:rPr lang="ja-JP" altLang="en-US" sz="1050" dirty="0">
                <a:solidFill>
                  <a:schemeClr val="tx1"/>
                </a:solidFill>
                <a:latin typeface="Meiryo UI" pitchFamily="50" charset="-128"/>
                <a:ea typeface="Meiryo UI" pitchFamily="50" charset="-128"/>
                <a:cs typeface="Meiryo UI" pitchFamily="50" charset="-128"/>
              </a:rPr>
              <a:t>更新を</a:t>
            </a:r>
            <a:r>
              <a:rPr lang="ja-JP" altLang="en-US" sz="1050" dirty="0" smtClean="0">
                <a:solidFill>
                  <a:schemeClr val="tx1"/>
                </a:solidFill>
                <a:latin typeface="Meiryo UI" pitchFamily="50" charset="-128"/>
                <a:ea typeface="Meiryo UI" pitchFamily="50" charset="-128"/>
                <a:cs typeface="Meiryo UI" pitchFamily="50" charset="-128"/>
              </a:rPr>
              <a:t>受けた整理</a:t>
            </a:r>
            <a:endParaRPr lang="en-US" altLang="ja-JP" sz="1050" dirty="0">
              <a:solidFill>
                <a:schemeClr val="tx1"/>
              </a:solidFill>
              <a:latin typeface="Meiryo UI" pitchFamily="50" charset="-128"/>
              <a:ea typeface="Meiryo UI" pitchFamily="50" charset="-128"/>
              <a:cs typeface="Meiryo UI" pitchFamily="50" charset="-128"/>
            </a:endParaRPr>
          </a:p>
          <a:p>
            <a:pPr marL="142875" indent="-142875"/>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地方交付税等に関する要望事項の整理</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776536" y="3658471"/>
            <a:ext cx="2069048" cy="1774141"/>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府市関係部局</a:t>
            </a:r>
            <a:r>
              <a:rPr lang="en-US" altLang="ja-JP" sz="1100" dirty="0" smtClean="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◆個別検討事項の項目整理</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・標準的な行政経費や独自</a:t>
            </a:r>
            <a:r>
              <a:rPr lang="ja-JP" altLang="en-US" sz="1050" dirty="0" smtClean="0">
                <a:solidFill>
                  <a:schemeClr val="tx1"/>
                </a:solidFill>
                <a:latin typeface="Meiryo UI" pitchFamily="50" charset="-128"/>
                <a:ea typeface="Meiryo UI" pitchFamily="50" charset="-128"/>
                <a:cs typeface="Meiryo UI" pitchFamily="50" charset="-128"/>
              </a:rPr>
              <a:t>施策</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の算定</a:t>
            </a:r>
            <a:r>
              <a:rPr lang="ja-JP" altLang="en-US" sz="1050" dirty="0">
                <a:solidFill>
                  <a:schemeClr val="tx1"/>
                </a:solidFill>
                <a:latin typeface="Meiryo UI" pitchFamily="50" charset="-128"/>
                <a:ea typeface="Meiryo UI" pitchFamily="50" charset="-128"/>
                <a:cs typeface="Meiryo UI" pitchFamily="50" charset="-128"/>
              </a:rPr>
              <a:t>方法の検討</a:t>
            </a:r>
            <a:endParaRPr lang="en-US" altLang="ja-JP" sz="105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◆府市関係部局との調整</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・大阪の実情を踏まえた算定・</a:t>
            </a:r>
            <a:r>
              <a:rPr lang="ja-JP" altLang="en-US" sz="1050" dirty="0" smtClean="0">
                <a:solidFill>
                  <a:schemeClr val="tx1"/>
                </a:solidFill>
                <a:latin typeface="Meiryo UI" pitchFamily="50" charset="-128"/>
                <a:ea typeface="Meiryo UI" pitchFamily="50" charset="-128"/>
                <a:cs typeface="Meiryo UI" pitchFamily="50" charset="-128"/>
              </a:rPr>
              <a:t>交</a:t>
            </a:r>
            <a:endParaRPr lang="en-US" altLang="ja-JP" sz="1050" dirty="0" smtClean="0">
              <a:solidFill>
                <a:schemeClr val="tx1"/>
              </a:solidFill>
              <a:latin typeface="Meiryo UI" pitchFamily="50" charset="-128"/>
              <a:ea typeface="Meiryo UI" pitchFamily="50" charset="-128"/>
              <a:cs typeface="Meiryo UI" pitchFamily="50" charset="-128"/>
            </a:endParaRPr>
          </a:p>
          <a:p>
            <a:r>
              <a:rPr lang="en-US" altLang="ja-JP" sz="1050" dirty="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付手続き</a:t>
            </a:r>
            <a:r>
              <a:rPr lang="ja-JP" altLang="en-US" sz="1050" dirty="0">
                <a:solidFill>
                  <a:schemeClr val="tx1"/>
                </a:solidFill>
                <a:latin typeface="Meiryo UI" pitchFamily="50" charset="-128"/>
                <a:ea typeface="Meiryo UI" pitchFamily="50" charset="-128"/>
                <a:cs typeface="Meiryo UI" pitchFamily="50" charset="-128"/>
              </a:rPr>
              <a:t>となるよう情報収集・</a:t>
            </a:r>
            <a:r>
              <a:rPr lang="ja-JP" altLang="en-US" sz="1050" dirty="0" smtClean="0">
                <a:solidFill>
                  <a:schemeClr val="tx1"/>
                </a:solidFill>
                <a:latin typeface="Meiryo UI" pitchFamily="50" charset="-128"/>
                <a:ea typeface="Meiryo UI" pitchFamily="50" charset="-128"/>
                <a:cs typeface="Meiryo UI" pitchFamily="50" charset="-128"/>
              </a:rPr>
              <a:t>論</a:t>
            </a:r>
            <a:endParaRPr lang="en-US" altLang="ja-JP" sz="1050" dirty="0" smtClean="0">
              <a:solidFill>
                <a:schemeClr val="tx1"/>
              </a:solidFill>
              <a:latin typeface="Meiryo UI" pitchFamily="50" charset="-128"/>
              <a:ea typeface="Meiryo UI" pitchFamily="50" charset="-128"/>
              <a:cs typeface="Meiryo UI" pitchFamily="50" charset="-128"/>
            </a:endParaRPr>
          </a:p>
          <a:p>
            <a:r>
              <a:rPr lang="en-US" altLang="ja-JP" sz="1050" dirty="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点整理</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46" name="正方形/長方形 45"/>
          <p:cNvSpPr/>
          <p:nvPr/>
        </p:nvSpPr>
        <p:spPr>
          <a:xfrm>
            <a:off x="2942583" y="2220472"/>
            <a:ext cx="3969115" cy="1074058"/>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tIns="36000" rIns="72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◆配分割合の算定</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・各年度決算の積上げ・精査</a:t>
            </a:r>
            <a:endParaRPr lang="en-US" altLang="ja-JP" sz="1050" dirty="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地方交付税等の算定基準等の確認</a:t>
            </a:r>
          </a:p>
          <a:p>
            <a:r>
              <a:rPr lang="ja-JP" altLang="en-US" sz="1050" dirty="0">
                <a:solidFill>
                  <a:schemeClr val="tx1"/>
                </a:solidFill>
                <a:latin typeface="Meiryo UI" pitchFamily="50" charset="-128"/>
                <a:ea typeface="Meiryo UI" pitchFamily="50" charset="-128"/>
                <a:cs typeface="Meiryo UI" pitchFamily="50" charset="-128"/>
              </a:rPr>
              <a:t>　・国の検討状況のフォロー</a:t>
            </a:r>
            <a:endParaRPr lang="en-US" altLang="ja-JP" sz="1050" dirty="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・国の検討状況に応じた要望等</a:t>
            </a:r>
            <a:endParaRPr lang="en-US" altLang="ja-JP" sz="1200" dirty="0">
              <a:solidFill>
                <a:schemeClr val="tx1"/>
              </a:solidFill>
              <a:latin typeface="Meiryo UI" pitchFamily="50" charset="-128"/>
              <a:ea typeface="Meiryo UI" pitchFamily="50" charset="-128"/>
              <a:cs typeface="Meiryo UI" pitchFamily="50" charset="-128"/>
            </a:endParaRPr>
          </a:p>
        </p:txBody>
      </p:sp>
      <p:sp>
        <p:nvSpPr>
          <p:cNvPr id="57" name="正方形/長方形 56"/>
          <p:cNvSpPr/>
          <p:nvPr/>
        </p:nvSpPr>
        <p:spPr>
          <a:xfrm>
            <a:off x="2942585" y="5785576"/>
            <a:ext cx="4344674" cy="600164"/>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府市関係部局</a:t>
            </a:r>
            <a:r>
              <a:rPr lang="en-US" altLang="ja-JP" sz="1100" dirty="0" smtClean="0">
                <a:solidFill>
                  <a:schemeClr val="tx1"/>
                </a:solidFill>
                <a:latin typeface="Meiryo UI" panose="020B0604030504040204" pitchFamily="50" charset="-128"/>
                <a:ea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itchFamily="50" charset="-128"/>
                <a:ea typeface="Meiryo UI" pitchFamily="50" charset="-128"/>
                <a:cs typeface="Meiryo UI" pitchFamily="50" charset="-128"/>
              </a:rPr>
              <a:t>◆毎年度の制度検証のあり方検討</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a:t>
            </a:r>
            <a:r>
              <a:rPr lang="ja-JP" altLang="en-US" sz="1050" dirty="0">
                <a:solidFill>
                  <a:schemeClr val="tx1"/>
                </a:solidFill>
                <a:latin typeface="Meiryo UI" pitchFamily="50" charset="-128"/>
                <a:ea typeface="Meiryo UI" pitchFamily="50" charset="-128"/>
                <a:cs typeface="Meiryo UI" pitchFamily="50" charset="-128"/>
              </a:rPr>
              <a:t>検証材料、スケジュール等</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28" name="額縁 27"/>
          <p:cNvSpPr/>
          <p:nvPr/>
        </p:nvSpPr>
        <p:spPr>
          <a:xfrm>
            <a:off x="707597" y="1906648"/>
            <a:ext cx="2556000" cy="252000"/>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schemeClr val="tx1"/>
                </a:solidFill>
                <a:latin typeface="Meiryo UI" pitchFamily="50" charset="-128"/>
                <a:ea typeface="Meiryo UI" pitchFamily="50" charset="-128"/>
                <a:cs typeface="Meiryo UI" pitchFamily="50" charset="-128"/>
              </a:rPr>
              <a:t>特別区と大阪府の配分割合</a:t>
            </a:r>
            <a:endParaRPr lang="ja-JP" altLang="en-US" sz="1200" dirty="0"/>
          </a:p>
        </p:txBody>
      </p:sp>
      <p:sp>
        <p:nvSpPr>
          <p:cNvPr id="33" name="額縁 32"/>
          <p:cNvSpPr/>
          <p:nvPr/>
        </p:nvSpPr>
        <p:spPr>
          <a:xfrm>
            <a:off x="706704" y="5481256"/>
            <a:ext cx="2556000" cy="252000"/>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schemeClr val="tx1"/>
                </a:solidFill>
                <a:latin typeface="Meiryo UI" pitchFamily="50" charset="-128"/>
                <a:ea typeface="Meiryo UI" pitchFamily="50" charset="-128"/>
              </a:rPr>
              <a:t>透明性の確保</a:t>
            </a:r>
            <a:endParaRPr lang="ja-JP" altLang="en-US" sz="1200" dirty="0"/>
          </a:p>
        </p:txBody>
      </p:sp>
      <p:sp>
        <p:nvSpPr>
          <p:cNvPr id="45" name="正方形/長方形 44"/>
          <p:cNvSpPr/>
          <p:nvPr/>
        </p:nvSpPr>
        <p:spPr>
          <a:xfrm>
            <a:off x="7401272" y="5764923"/>
            <a:ext cx="1296144" cy="600164"/>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a:solidFill>
                  <a:schemeClr val="tx1"/>
                </a:solidFill>
                <a:latin typeface="Meiryo UI" pitchFamily="50" charset="-128"/>
                <a:ea typeface="Meiryo UI" pitchFamily="50" charset="-128"/>
                <a:cs typeface="Meiryo UI" pitchFamily="50" charset="-128"/>
              </a:rPr>
              <a:t>◆協議会事務局</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等への事務</a:t>
            </a:r>
            <a:endParaRPr lang="en-US" altLang="ja-JP" sz="1100" dirty="0">
              <a:solidFill>
                <a:schemeClr val="tx1"/>
              </a:solidFill>
              <a:latin typeface="Meiryo UI" pitchFamily="50" charset="-128"/>
              <a:ea typeface="Meiryo UI" pitchFamily="50" charset="-128"/>
              <a:cs typeface="Meiryo UI" pitchFamily="50" charset="-128"/>
            </a:endParaRPr>
          </a:p>
          <a:p>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引継</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51" name="角丸四角形 50"/>
          <p:cNvSpPr/>
          <p:nvPr/>
        </p:nvSpPr>
        <p:spPr>
          <a:xfrm>
            <a:off x="3152800" y="1481335"/>
            <a:ext cx="858073" cy="408623"/>
          </a:xfrm>
          <a:prstGeom prst="round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wrap="none" lIns="36000" tIns="0" rIns="36000" bIns="0" rtlCol="0" anchor="ctr">
            <a:spAutoFit/>
          </a:bodyPr>
          <a:lstStyle/>
          <a:p>
            <a:pPr algn="ctr"/>
            <a:r>
              <a:rPr lang="en-US" altLang="ja-JP" sz="1200" b="1" dirty="0">
                <a:latin typeface="Meiryo UI" panose="020B0604030504040204" pitchFamily="50" charset="-128"/>
                <a:ea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rPr>
              <a:t>年度</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決算積上げ</a:t>
            </a:r>
          </a:p>
        </p:txBody>
      </p:sp>
      <p:sp>
        <p:nvSpPr>
          <p:cNvPr id="55" name="正方形/長方形 54"/>
          <p:cNvSpPr/>
          <p:nvPr/>
        </p:nvSpPr>
        <p:spPr>
          <a:xfrm>
            <a:off x="2942585" y="3676692"/>
            <a:ext cx="3969113" cy="1240452"/>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none" lIns="72000" rIns="72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2000"/>
              </a:lnSpc>
            </a:pPr>
            <a:r>
              <a:rPr lang="ja-JP" altLang="en-US" sz="1100" dirty="0">
                <a:solidFill>
                  <a:schemeClr val="tx1"/>
                </a:solidFill>
                <a:latin typeface="Meiryo UI" pitchFamily="50" charset="-128"/>
                <a:ea typeface="Meiryo UI" pitchFamily="50" charset="-128"/>
                <a:cs typeface="Meiryo UI" pitchFamily="50" charset="-128"/>
              </a:rPr>
              <a:t>◆項目別の算定実務の検討</a:t>
            </a:r>
            <a:endParaRPr lang="en-US" altLang="ja-JP" sz="1000" dirty="0">
              <a:solidFill>
                <a:schemeClr val="tx1"/>
              </a:solidFill>
              <a:latin typeface="Meiryo UI" pitchFamily="50" charset="-128"/>
              <a:ea typeface="Meiryo UI" pitchFamily="50" charset="-128"/>
              <a:cs typeface="Meiryo UI" pitchFamily="50" charset="-128"/>
            </a:endParaRPr>
          </a:p>
          <a:p>
            <a:pPr>
              <a:lnSpc>
                <a:spcPts val="1200"/>
              </a:lnSpc>
            </a:pPr>
            <a:r>
              <a:rPr lang="ja-JP" altLang="en-US" sz="1050" dirty="0">
                <a:solidFill>
                  <a:schemeClr val="tx1"/>
                </a:solidFill>
                <a:latin typeface="Meiryo UI" pitchFamily="50" charset="-128"/>
                <a:ea typeface="Meiryo UI" pitchFamily="50" charset="-128"/>
                <a:cs typeface="Meiryo UI" pitchFamily="50" charset="-128"/>
              </a:rPr>
              <a:t>  ・財政調整交付金（普通交付金</a:t>
            </a: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200"/>
              </a:lnSpc>
            </a:pPr>
            <a:r>
              <a:rPr lang="ja-JP" altLang="en-US" sz="1050" dirty="0" smtClean="0">
                <a:solidFill>
                  <a:schemeClr val="tx1"/>
                </a:solidFill>
                <a:latin typeface="Meiryo UI" pitchFamily="50" charset="-128"/>
                <a:ea typeface="Meiryo UI" pitchFamily="50" charset="-128"/>
                <a:cs typeface="Meiryo UI" pitchFamily="50" charset="-128"/>
              </a:rPr>
              <a:t>　　基準財政需要額の算定に用いる測定単位・単位費用等の検討</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200"/>
              </a:lnSpc>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生活保護費等の実情に応じた算定の具体的な方法の検討</a:t>
            </a:r>
            <a:endParaRPr lang="en-US" altLang="ja-JP" sz="1050" dirty="0">
              <a:solidFill>
                <a:schemeClr val="tx1"/>
              </a:solidFill>
              <a:latin typeface="Meiryo UI" pitchFamily="50" charset="-128"/>
              <a:ea typeface="Meiryo UI" pitchFamily="50" charset="-128"/>
              <a:cs typeface="Meiryo UI" pitchFamily="50" charset="-128"/>
            </a:endParaRPr>
          </a:p>
          <a:p>
            <a:pPr>
              <a:lnSpc>
                <a:spcPts val="1200"/>
              </a:lnSpc>
            </a:pP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財政調整交付金（特別交付金</a:t>
            </a:r>
            <a:r>
              <a:rPr lang="ja-JP" altLang="en-US" sz="1050" dirty="0" smtClean="0">
                <a:solidFill>
                  <a:schemeClr val="tx1"/>
                </a:solidFill>
                <a:latin typeface="Meiryo UI" pitchFamily="50" charset="-128"/>
                <a:ea typeface="Meiryo UI" pitchFamily="50" charset="-128"/>
                <a:cs typeface="Meiryo UI" pitchFamily="50" charset="-128"/>
              </a:rPr>
              <a:t>）</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200"/>
              </a:lnSpc>
            </a:pPr>
            <a:r>
              <a:rPr lang="ja-JP" altLang="en-US" sz="1050" dirty="0" smtClean="0">
                <a:solidFill>
                  <a:schemeClr val="tx1"/>
                </a:solidFill>
                <a:latin typeface="Meiryo UI" pitchFamily="50" charset="-128"/>
                <a:ea typeface="Meiryo UI" pitchFamily="50" charset="-128"/>
                <a:cs typeface="Meiryo UI" pitchFamily="50" charset="-128"/>
              </a:rPr>
              <a:t>　　算定基準の詳細検討（算定事項・算定方法等）</a:t>
            </a:r>
          </a:p>
          <a:p>
            <a:pPr>
              <a:lnSpc>
                <a:spcPts val="1200"/>
              </a:lnSpc>
            </a:pPr>
            <a:r>
              <a:rPr lang="ja-JP" altLang="en-US" sz="1050" dirty="0" smtClean="0">
                <a:solidFill>
                  <a:schemeClr val="tx1"/>
                </a:solidFill>
                <a:latin typeface="Meiryo UI" pitchFamily="50" charset="-128"/>
                <a:ea typeface="Meiryo UI" pitchFamily="50" charset="-128"/>
                <a:cs typeface="Meiryo UI" pitchFamily="50" charset="-128"/>
              </a:rPr>
              <a:t>  ・目的税交付金</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31" name="額縁 30"/>
          <p:cNvSpPr/>
          <p:nvPr/>
        </p:nvSpPr>
        <p:spPr>
          <a:xfrm>
            <a:off x="704528" y="3353091"/>
            <a:ext cx="2556000" cy="252000"/>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200" dirty="0">
                <a:solidFill>
                  <a:schemeClr val="tx1"/>
                </a:solidFill>
                <a:latin typeface="Meiryo UI" pitchFamily="50" charset="-128"/>
                <a:ea typeface="Meiryo UI" pitchFamily="50" charset="-128"/>
                <a:cs typeface="Meiryo UI" pitchFamily="50" charset="-128"/>
              </a:rPr>
              <a:t>特別区間の配分基準</a:t>
            </a:r>
            <a:endParaRPr lang="ja-JP" altLang="en-US" sz="1200" dirty="0"/>
          </a:p>
        </p:txBody>
      </p:sp>
      <p:sp>
        <p:nvSpPr>
          <p:cNvPr id="64" name="正方形/長方形 63"/>
          <p:cNvSpPr/>
          <p:nvPr/>
        </p:nvSpPr>
        <p:spPr>
          <a:xfrm>
            <a:off x="7408561" y="2226899"/>
            <a:ext cx="928815" cy="125545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a:solidFill>
                  <a:schemeClr val="tx1"/>
                </a:solidFill>
                <a:latin typeface="Meiryo UI" pitchFamily="50" charset="-128"/>
                <a:ea typeface="Meiryo UI" pitchFamily="50" charset="-128"/>
                <a:cs typeface="Meiryo UI" pitchFamily="50" charset="-128"/>
              </a:rPr>
              <a:t>◆特別区と</a:t>
            </a:r>
            <a:endParaRPr lang="en-US" altLang="ja-JP" sz="1100" dirty="0">
              <a:solidFill>
                <a:schemeClr val="tx1"/>
              </a:solidFill>
              <a:latin typeface="Meiryo UI" pitchFamily="50" charset="-128"/>
              <a:ea typeface="Meiryo UI" pitchFamily="50" charset="-128"/>
              <a:cs typeface="Meiryo UI" pitchFamily="50" charset="-128"/>
            </a:endParaRPr>
          </a:p>
          <a:p>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大阪府の  </a:t>
            </a:r>
            <a:endParaRPr lang="en-US" altLang="ja-JP" sz="1100" dirty="0">
              <a:solidFill>
                <a:schemeClr val="tx1"/>
              </a:solidFill>
              <a:latin typeface="Meiryo UI" pitchFamily="50" charset="-128"/>
              <a:ea typeface="Meiryo UI" pitchFamily="50" charset="-128"/>
              <a:cs typeface="Meiryo UI" pitchFamily="50" charset="-128"/>
            </a:endParaRPr>
          </a:p>
          <a:p>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配分割合</a:t>
            </a:r>
            <a:endParaRPr lang="en-US" altLang="ja-JP" sz="1100" dirty="0">
              <a:solidFill>
                <a:schemeClr val="tx1"/>
              </a:solidFill>
              <a:latin typeface="Meiryo UI" pitchFamily="50" charset="-128"/>
              <a:ea typeface="Meiryo UI" pitchFamily="50" charset="-128"/>
              <a:cs typeface="Meiryo UI" pitchFamily="50" charset="-128"/>
            </a:endParaRPr>
          </a:p>
          <a:p>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の確定</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66" name="正方形/長方形 65"/>
          <p:cNvSpPr/>
          <p:nvPr/>
        </p:nvSpPr>
        <p:spPr>
          <a:xfrm>
            <a:off x="7408561" y="3676692"/>
            <a:ext cx="928815" cy="1240452"/>
          </a:xfrm>
          <a:prstGeom prst="rect">
            <a:avLst/>
          </a:prstGeom>
          <a:solidFill>
            <a:schemeClr val="accent2">
              <a:lumMod val="40000"/>
              <a:lumOff val="60000"/>
              <a:alpha val="97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a:solidFill>
                  <a:schemeClr val="tx1"/>
                </a:solidFill>
                <a:latin typeface="Meiryo UI" pitchFamily="50" charset="-128"/>
                <a:ea typeface="Meiryo UI" pitchFamily="50" charset="-128"/>
                <a:cs typeface="Meiryo UI" pitchFamily="50" charset="-128"/>
              </a:rPr>
              <a:t>◆特別区間</a:t>
            </a:r>
            <a:endParaRPr lang="en-US" altLang="ja-JP" sz="1100" dirty="0">
              <a:solidFill>
                <a:schemeClr val="tx1"/>
              </a:solidFill>
              <a:latin typeface="Meiryo UI" pitchFamily="50" charset="-128"/>
              <a:ea typeface="Meiryo UI" pitchFamily="50" charset="-128"/>
              <a:cs typeface="Meiryo UI" pitchFamily="50" charset="-128"/>
            </a:endParaRPr>
          </a:p>
          <a:p>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の配分基</a:t>
            </a:r>
            <a:endParaRPr lang="en-US" altLang="ja-JP" sz="1100" dirty="0">
              <a:solidFill>
                <a:schemeClr val="tx1"/>
              </a:solidFill>
              <a:latin typeface="Meiryo UI" pitchFamily="50" charset="-128"/>
              <a:ea typeface="Meiryo UI" pitchFamily="50" charset="-128"/>
              <a:cs typeface="Meiryo UI" pitchFamily="50" charset="-128"/>
            </a:endParaRPr>
          </a:p>
          <a:p>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準の決定</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4736976" y="1476790"/>
            <a:ext cx="858073" cy="408623"/>
          </a:xfrm>
          <a:prstGeom prst="round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wrap="none" lIns="36000" tIns="0" rIns="36000" bIns="0" rtlCol="0" anchor="ctr">
            <a:spAutoFit/>
          </a:bodyPr>
          <a:lstStyle/>
          <a:p>
            <a:pPr algn="ctr"/>
            <a:r>
              <a:rPr lang="en-US" altLang="ja-JP" sz="1200" b="1" dirty="0">
                <a:latin typeface="Meiryo UI" panose="020B0604030504040204" pitchFamily="50" charset="-128"/>
                <a:ea typeface="Meiryo UI" panose="020B0604030504040204" pitchFamily="50" charset="-128"/>
              </a:rPr>
              <a:t>2021</a:t>
            </a:r>
            <a:r>
              <a:rPr lang="ja-JP" altLang="en-US" sz="1200" b="1" dirty="0">
                <a:latin typeface="Meiryo UI" panose="020B0604030504040204" pitchFamily="50" charset="-128"/>
                <a:ea typeface="Meiryo UI" panose="020B0604030504040204" pitchFamily="50" charset="-128"/>
              </a:rPr>
              <a:t>年度</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決算積上げ</a:t>
            </a:r>
          </a:p>
        </p:txBody>
      </p:sp>
      <p:sp>
        <p:nvSpPr>
          <p:cNvPr id="47" name="角丸四角形 46"/>
          <p:cNvSpPr/>
          <p:nvPr/>
        </p:nvSpPr>
        <p:spPr>
          <a:xfrm>
            <a:off x="6277307" y="1481335"/>
            <a:ext cx="858073" cy="408623"/>
          </a:xfrm>
          <a:prstGeom prst="round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wrap="none" lIns="36000" tIns="0" rIns="36000" bIns="0" rtlCol="0" anchor="ctr">
            <a:spAutoFit/>
          </a:bodyPr>
          <a:lstStyle/>
          <a:p>
            <a:pPr algn="ctr"/>
            <a:r>
              <a:rPr lang="en-US" altLang="ja-JP" sz="1200" b="1" dirty="0">
                <a:latin typeface="Meiryo UI" panose="020B0604030504040204" pitchFamily="50" charset="-128"/>
                <a:ea typeface="Meiryo UI" panose="020B0604030504040204" pitchFamily="50" charset="-128"/>
              </a:rPr>
              <a:t>2022</a:t>
            </a:r>
            <a:r>
              <a:rPr lang="ja-JP" altLang="en-US" sz="1200" b="1" dirty="0">
                <a:latin typeface="Meiryo UI" panose="020B0604030504040204" pitchFamily="50" charset="-128"/>
                <a:ea typeface="Meiryo UI" panose="020B0604030504040204" pitchFamily="50" charset="-128"/>
              </a:rPr>
              <a:t>年度</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決算積上げ</a:t>
            </a:r>
          </a:p>
        </p:txBody>
      </p:sp>
      <p:sp>
        <p:nvSpPr>
          <p:cNvPr id="2" name="正方形/長方形 1"/>
          <p:cNvSpPr/>
          <p:nvPr/>
        </p:nvSpPr>
        <p:spPr>
          <a:xfrm>
            <a:off x="1877912" y="1515833"/>
            <a:ext cx="914848" cy="369332"/>
          </a:xfrm>
          <a:prstGeom prst="rect">
            <a:avLst/>
          </a:prstGeom>
          <a:solidFill>
            <a:schemeClr val="accent2">
              <a:lumMod val="20000"/>
              <a:lumOff val="80000"/>
            </a:schemeClr>
          </a:solidFill>
          <a:ln>
            <a:solidFill>
              <a:schemeClr val="accent2"/>
            </a:solidFill>
          </a:ln>
        </p:spPr>
        <p:style>
          <a:lnRef idx="2">
            <a:schemeClr val="accent6"/>
          </a:lnRef>
          <a:fillRef idx="1">
            <a:schemeClr val="lt1"/>
          </a:fillRef>
          <a:effectRef idx="0">
            <a:schemeClr val="accent6"/>
          </a:effectRef>
          <a:fontRef idx="minor">
            <a:schemeClr val="dk1"/>
          </a:fontRef>
        </p:style>
        <p:txBody>
          <a:bodyPr wrap="none" lIns="72000" tIns="0" rIns="72000" bIns="0" rtlCol="0" anchor="ctr">
            <a:spAutoFit/>
          </a:bodyPr>
          <a:lstStyle/>
          <a:p>
            <a:pPr algn="ctr"/>
            <a:r>
              <a:rPr lang="ja-JP" altLang="en-US" sz="1200" b="1" dirty="0">
                <a:latin typeface="Meiryo UI" panose="020B0604030504040204" pitchFamily="50" charset="-128"/>
                <a:ea typeface="Meiryo UI" panose="020B0604030504040204" pitchFamily="50" charset="-128"/>
              </a:rPr>
              <a:t>地方自治法</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改正</a:t>
            </a:r>
          </a:p>
        </p:txBody>
      </p:sp>
      <p:sp>
        <p:nvSpPr>
          <p:cNvPr id="54" name="正方形/長方形 53"/>
          <p:cNvSpPr/>
          <p:nvPr/>
        </p:nvSpPr>
        <p:spPr>
          <a:xfrm>
            <a:off x="2942585" y="6430409"/>
            <a:ext cx="4344674" cy="356208"/>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300"/>
              </a:lnSpc>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府市関係</a:t>
            </a:r>
            <a:r>
              <a:rPr lang="ja-JP" altLang="en-US" sz="1100" dirty="0">
                <a:solidFill>
                  <a:schemeClr val="tx1"/>
                </a:solidFill>
                <a:latin typeface="Meiryo UI" panose="020B0604030504040204" pitchFamily="50" charset="-128"/>
                <a:ea typeface="Meiryo UI" panose="020B0604030504040204" pitchFamily="50" charset="-128"/>
              </a:rPr>
              <a:t>部局</a:t>
            </a:r>
            <a:r>
              <a:rPr lang="en-US" altLang="ja-JP" sz="1100" dirty="0" smtClean="0">
                <a:solidFill>
                  <a:schemeClr val="tx1"/>
                </a:solidFill>
                <a:latin typeface="Meiryo UI" panose="020B0604030504040204" pitchFamily="50" charset="-128"/>
                <a:ea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endParaRPr>
          </a:p>
          <a:p>
            <a:pPr>
              <a:lnSpc>
                <a:spcPts val="1300"/>
              </a:lnSpc>
            </a:pPr>
            <a:r>
              <a:rPr lang="ja-JP" altLang="en-US" sz="1100" dirty="0">
                <a:solidFill>
                  <a:schemeClr val="tx1"/>
                </a:solidFill>
                <a:latin typeface="Meiryo UI" pitchFamily="50" charset="-128"/>
                <a:ea typeface="Meiryo UI" pitchFamily="50" charset="-128"/>
                <a:cs typeface="Meiryo UI" pitchFamily="50" charset="-128"/>
              </a:rPr>
              <a:t>◆府特別会計設置についての詳細検討</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58" name="正方形/長方形 57"/>
          <p:cNvSpPr/>
          <p:nvPr/>
        </p:nvSpPr>
        <p:spPr>
          <a:xfrm>
            <a:off x="2929219" y="5023569"/>
            <a:ext cx="3982479" cy="411257"/>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chorCtr="0">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a:solidFill>
                  <a:schemeClr val="tx1"/>
                </a:solidFill>
                <a:latin typeface="Meiryo UI" pitchFamily="50" charset="-128"/>
                <a:ea typeface="Meiryo UI" pitchFamily="50" charset="-128"/>
                <a:cs typeface="Meiryo UI" pitchFamily="50" charset="-128"/>
              </a:rPr>
              <a:t>◆交付手続き等に関するルール検討</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（交付決定期日・交付時期・各期別の交付額）</a:t>
            </a:r>
          </a:p>
        </p:txBody>
      </p:sp>
      <p:sp>
        <p:nvSpPr>
          <p:cNvPr id="59" name="正方形/長方形 58"/>
          <p:cNvSpPr/>
          <p:nvPr/>
        </p:nvSpPr>
        <p:spPr>
          <a:xfrm>
            <a:off x="7408561" y="4996157"/>
            <a:ext cx="928815" cy="411257"/>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t">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a:solidFill>
                  <a:schemeClr val="tx1"/>
                </a:solidFill>
                <a:latin typeface="Meiryo UI" pitchFamily="50" charset="-128"/>
                <a:ea typeface="Meiryo UI" pitchFamily="50" charset="-128"/>
                <a:cs typeface="Meiryo UI" pitchFamily="50" charset="-128"/>
              </a:rPr>
              <a:t>◆交付手続</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err="1">
                <a:solidFill>
                  <a:schemeClr val="tx1"/>
                </a:solidFill>
                <a:latin typeface="Meiryo UI" pitchFamily="50" charset="-128"/>
                <a:ea typeface="Meiryo UI" pitchFamily="50" charset="-128"/>
                <a:cs typeface="Meiryo UI" pitchFamily="50" charset="-128"/>
              </a:rPr>
              <a:t>き</a:t>
            </a:r>
            <a:r>
              <a:rPr lang="ja-JP" altLang="en-US" sz="1100" dirty="0">
                <a:solidFill>
                  <a:schemeClr val="tx1"/>
                </a:solidFill>
                <a:latin typeface="Meiryo UI" pitchFamily="50" charset="-128"/>
                <a:ea typeface="Meiryo UI" pitchFamily="50" charset="-128"/>
                <a:cs typeface="Meiryo UI" pitchFamily="50" charset="-128"/>
              </a:rPr>
              <a:t>等の決定</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9" name="正方形/長方形 48"/>
          <p:cNvSpPr/>
          <p:nvPr/>
        </p:nvSpPr>
        <p:spPr>
          <a:xfrm>
            <a:off x="9260394" y="2207148"/>
            <a:ext cx="241980" cy="3221787"/>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square" lIns="36000" rIns="36000" rtlCol="0" anchor="t">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a:solidFill>
                  <a:schemeClr val="tx1"/>
                </a:solidFill>
                <a:latin typeface="Meiryo UI" pitchFamily="50" charset="-128"/>
                <a:ea typeface="Meiryo UI" pitchFamily="50" charset="-128"/>
                <a:cs typeface="Meiryo UI" pitchFamily="50" charset="-128"/>
              </a:rPr>
              <a:t>  大阪府・特別区協議会の意見</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50" name="正方形/長方形 49"/>
          <p:cNvSpPr/>
          <p:nvPr/>
        </p:nvSpPr>
        <p:spPr>
          <a:xfrm>
            <a:off x="9594117" y="2207149"/>
            <a:ext cx="241980" cy="3221786"/>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square" lIns="36000" rIns="36000" rtlCol="0" anchor="t">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a:solidFill>
                  <a:schemeClr val="tx1"/>
                </a:solidFill>
                <a:latin typeface="Meiryo UI" pitchFamily="50" charset="-128"/>
                <a:ea typeface="Meiryo UI" pitchFamily="50" charset="-128"/>
                <a:cs typeface="Meiryo UI" pitchFamily="50" charset="-128"/>
              </a:rPr>
              <a:t>  財政調整交付金条例等制定（知事専決）</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60" name="正方形/長方形 59"/>
          <p:cNvSpPr/>
          <p:nvPr/>
        </p:nvSpPr>
        <p:spPr>
          <a:xfrm>
            <a:off x="7016130" y="2226899"/>
            <a:ext cx="288000" cy="3202037"/>
          </a:xfrm>
          <a:prstGeom prst="rect">
            <a:avLst/>
          </a:prstGeom>
          <a:solidFill>
            <a:schemeClr val="accent2">
              <a:lumMod val="40000"/>
              <a:lumOff val="60000"/>
            </a:schemeClr>
          </a:solidFill>
          <a:ln w="127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wrap="square" lIns="36000" tIns="36000" rIns="36000" bIns="36000" anchor="ctr">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1100" dirty="0" smtClean="0">
                <a:solidFill>
                  <a:schemeClr val="tx1"/>
                </a:solidFill>
                <a:latin typeface="Meiryo UI" panose="020B0604030504040204" pitchFamily="50" charset="-128"/>
                <a:ea typeface="Meiryo UI" panose="020B0604030504040204" pitchFamily="50" charset="-128"/>
              </a:rPr>
              <a:t>◆財政</a:t>
            </a:r>
            <a:r>
              <a:rPr lang="ja-JP" altLang="en-US" sz="1100" dirty="0">
                <a:solidFill>
                  <a:schemeClr val="tx1"/>
                </a:solidFill>
                <a:latin typeface="Meiryo UI" panose="020B0604030504040204" pitchFamily="50" charset="-128"/>
                <a:ea typeface="Meiryo UI" panose="020B0604030504040204" pitchFamily="50" charset="-128"/>
              </a:rPr>
              <a:t>調整交付金条例骨子案の策定</a:t>
            </a:r>
          </a:p>
        </p:txBody>
      </p:sp>
      <p:sp>
        <p:nvSpPr>
          <p:cNvPr id="61" name="正方形/長方形 60"/>
          <p:cNvSpPr/>
          <p:nvPr/>
        </p:nvSpPr>
        <p:spPr>
          <a:xfrm>
            <a:off x="7392982" y="6408736"/>
            <a:ext cx="1304434" cy="411257"/>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t">
            <a:sp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100" dirty="0">
                <a:solidFill>
                  <a:schemeClr val="tx1"/>
                </a:solidFill>
                <a:latin typeface="Meiryo UI" pitchFamily="50" charset="-128"/>
                <a:ea typeface="Meiryo UI" pitchFamily="50" charset="-128"/>
                <a:cs typeface="Meiryo UI" pitchFamily="50" charset="-128"/>
              </a:rPr>
              <a:t>◆府特別会計</a:t>
            </a:r>
            <a:endParaRPr lang="en-US" altLang="ja-JP" sz="1100" dirty="0">
              <a:solidFill>
                <a:schemeClr val="tx1"/>
              </a:solidFill>
              <a:latin typeface="Meiryo UI" pitchFamily="50" charset="-128"/>
              <a:ea typeface="Meiryo UI" pitchFamily="50" charset="-128"/>
              <a:cs typeface="Meiryo UI" pitchFamily="50" charset="-128"/>
            </a:endParaRPr>
          </a:p>
          <a:p>
            <a:r>
              <a:rPr lang="en-US" altLang="ja-JP" sz="1100" dirty="0">
                <a:solidFill>
                  <a:schemeClr val="tx1"/>
                </a:solidFill>
                <a:latin typeface="Meiryo UI" pitchFamily="50" charset="-128"/>
                <a:ea typeface="Meiryo UI" pitchFamily="50" charset="-128"/>
                <a:cs typeface="Meiryo UI" pitchFamily="50" charset="-128"/>
              </a:rPr>
              <a:t>   </a:t>
            </a:r>
            <a:r>
              <a:rPr lang="ja-JP" altLang="en-US" sz="1100" dirty="0">
                <a:solidFill>
                  <a:schemeClr val="tx1"/>
                </a:solidFill>
                <a:latin typeface="Meiryo UI" pitchFamily="50" charset="-128"/>
                <a:ea typeface="Meiryo UI" pitchFamily="50" charset="-128"/>
                <a:cs typeface="Meiryo UI" pitchFamily="50" charset="-128"/>
              </a:rPr>
              <a:t>条例改正</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3" name="ホームベース 42"/>
          <p:cNvSpPr/>
          <p:nvPr/>
        </p:nvSpPr>
        <p:spPr>
          <a:xfrm>
            <a:off x="787212" y="1025292"/>
            <a:ext cx="2185739"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初動期間</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（６か月）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4" name="山形 43"/>
          <p:cNvSpPr/>
          <p:nvPr/>
        </p:nvSpPr>
        <p:spPr>
          <a:xfrm>
            <a:off x="2972950" y="1018262"/>
            <a:ext cx="3962225"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30</a:t>
            </a:r>
            <a:r>
              <a:rPr lang="ja-JP" altLang="en-US" sz="1200" dirty="0">
                <a:solidFill>
                  <a:schemeClr val="tx1"/>
                </a:solidFill>
                <a:latin typeface="Meiryo UI" panose="020B0604030504040204" pitchFamily="50" charset="-128"/>
                <a:ea typeface="Meiryo UI" panose="020B0604030504040204" pitchFamily="50" charset="-128"/>
              </a:rPr>
              <a:t>か月）</a:t>
            </a:r>
          </a:p>
        </p:txBody>
      </p:sp>
      <p:sp>
        <p:nvSpPr>
          <p:cNvPr id="53" name="ホームベース 52"/>
          <p:cNvSpPr/>
          <p:nvPr/>
        </p:nvSpPr>
        <p:spPr>
          <a:xfrm>
            <a:off x="6994098" y="1025292"/>
            <a:ext cx="1793080"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直前準備期間</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12</a:t>
            </a:r>
            <a:r>
              <a:rPr lang="ja-JP" altLang="en-US" sz="1200" dirty="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8430100" y="2220471"/>
            <a:ext cx="267316" cy="3198456"/>
          </a:xfrm>
          <a:prstGeom prst="rect">
            <a:avLst/>
          </a:prstGeom>
          <a:solidFill>
            <a:schemeClr val="accent2">
              <a:lumMod val="40000"/>
              <a:lumOff val="60000"/>
            </a:schemeClr>
          </a:solidFill>
          <a:ln w="127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rIns="3600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defRPr/>
            </a:pPr>
            <a:r>
              <a:rPr lang="ja-JP" altLang="en-US" sz="1100" dirty="0">
                <a:solidFill>
                  <a:schemeClr val="tx1"/>
                </a:solidFill>
                <a:latin typeface="Meiryo UI" panose="020B0604030504040204" pitchFamily="50" charset="-128"/>
                <a:ea typeface="Meiryo UI" panose="020B0604030504040204" pitchFamily="50" charset="-128"/>
              </a:rPr>
              <a:t>◆府議会や市会に、条例案等を報告</a:t>
            </a:r>
          </a:p>
        </p:txBody>
      </p:sp>
      <p:sp>
        <p:nvSpPr>
          <p:cNvPr id="40" name="正方形/長方形 3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a:t>
            </a:r>
            <a:r>
              <a:rPr lang="ja-JP" altLang="en-US" sz="2000" b="1" dirty="0">
                <a:solidFill>
                  <a:srgbClr val="000000"/>
                </a:solidFill>
                <a:latin typeface="ＭＳ Ｐゴシック" charset="-128"/>
                <a:ea typeface="Meiryo UI"/>
                <a:cs typeface="Meiryo UI"/>
              </a:rPr>
              <a:t>８</a:t>
            </a:r>
            <a:r>
              <a:rPr lang="ja-JP" altLang="en-US" sz="2000" b="1" dirty="0" smtClean="0">
                <a:solidFill>
                  <a:srgbClr val="000000"/>
                </a:solidFill>
                <a:latin typeface="ＭＳ Ｐゴシック" charset="-128"/>
                <a:ea typeface="Meiryo UI"/>
                <a:cs typeface="Meiryo UI"/>
              </a:rPr>
              <a:t>（１）財政調整制度</a:t>
            </a:r>
            <a:endParaRPr lang="ja-JP" altLang="en-US" sz="1400" b="1" dirty="0">
              <a:solidFill>
                <a:srgbClr val="000000"/>
              </a:solidFill>
              <a:latin typeface="ＭＳ Ｐゴシック" charset="-128"/>
              <a:ea typeface="Meiryo UI"/>
              <a:cs typeface="Meiryo UI"/>
            </a:endParaRPr>
          </a:p>
        </p:txBody>
      </p:sp>
      <p:graphicFrame>
        <p:nvGraphicFramePr>
          <p:cNvPr id="56" name="表 55"/>
          <p:cNvGraphicFramePr>
            <a:graphicFrameLocks noGrp="1"/>
          </p:cNvGraphicFramePr>
          <p:nvPr>
            <p:extLst/>
          </p:nvPr>
        </p:nvGraphicFramePr>
        <p:xfrm>
          <a:off x="242778" y="493952"/>
          <a:ext cx="9633032" cy="315207"/>
        </p:xfrm>
        <a:graphic>
          <a:graphicData uri="http://schemas.openxmlformats.org/drawingml/2006/table">
            <a:tbl>
              <a:tblPr firstRow="1" bandRow="1">
                <a:tableStyleId>{5C22544A-7EE6-4342-B048-85BDC9FD1C3A}</a:tableStyleId>
              </a:tblPr>
              <a:tblGrid>
                <a:gridCol w="2189942">
                  <a:extLst>
                    <a:ext uri="{9D8B030D-6E8A-4147-A177-3AD203B41FA5}">
                      <a16:colId xmlns:a16="http://schemas.microsoft.com/office/drawing/2014/main" val="1849982951"/>
                    </a:ext>
                  </a:extLst>
                </a:gridCol>
                <a:gridCol w="1728192">
                  <a:extLst>
                    <a:ext uri="{9D8B030D-6E8A-4147-A177-3AD203B41FA5}">
                      <a16:colId xmlns:a16="http://schemas.microsoft.com/office/drawing/2014/main" val="1102683386"/>
                    </a:ext>
                  </a:extLst>
                </a:gridCol>
                <a:gridCol w="1584176">
                  <a:extLst>
                    <a:ext uri="{9D8B030D-6E8A-4147-A177-3AD203B41FA5}">
                      <a16:colId xmlns:a16="http://schemas.microsoft.com/office/drawing/2014/main" val="3141717636"/>
                    </a:ext>
                  </a:extLst>
                </a:gridCol>
                <a:gridCol w="1512168">
                  <a:extLst>
                    <a:ext uri="{9D8B030D-6E8A-4147-A177-3AD203B41FA5}">
                      <a16:colId xmlns:a16="http://schemas.microsoft.com/office/drawing/2014/main" val="1050912143"/>
                    </a:ext>
                  </a:extLst>
                </a:gridCol>
                <a:gridCol w="2618554">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63" name="正方形/長方形 62"/>
          <p:cNvSpPr/>
          <p:nvPr/>
        </p:nvSpPr>
        <p:spPr>
          <a:xfrm>
            <a:off x="200472"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住民投票</a:t>
            </a:r>
          </a:p>
        </p:txBody>
      </p:sp>
      <p:sp>
        <p:nvSpPr>
          <p:cNvPr id="65" name="正方形/長方形 64"/>
          <p:cNvSpPr/>
          <p:nvPr/>
        </p:nvSpPr>
        <p:spPr>
          <a:xfrm>
            <a:off x="8811429" y="1172591"/>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特別区の設置</a:t>
            </a:r>
            <a:endParaRPr kumimoji="1" lang="ja-JP" altLang="en-US" sz="16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endParaRPr>
          </a:p>
        </p:txBody>
      </p:sp>
      <p:sp>
        <p:nvSpPr>
          <p:cNvPr id="67" name="正方形/長方形 66"/>
          <p:cNvSpPr/>
          <p:nvPr/>
        </p:nvSpPr>
        <p:spPr>
          <a:xfrm>
            <a:off x="2864768" y="76794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2021</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年</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7</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月</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p:txBody>
      </p:sp>
      <p:sp>
        <p:nvSpPr>
          <p:cNvPr id="68" name="正方形/長方形 67"/>
          <p:cNvSpPr/>
          <p:nvPr/>
        </p:nvSpPr>
        <p:spPr>
          <a:xfrm>
            <a:off x="6870322" y="78820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年１月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35" name="正方形/長方形 27"/>
          <p:cNvSpPr>
            <a:spLocks noChangeArrowheads="1"/>
          </p:cNvSpPr>
          <p:nvPr/>
        </p:nvSpPr>
        <p:spPr bwMode="auto">
          <a:xfrm>
            <a:off x="9532352" y="61206"/>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53349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正方形/長方形 125"/>
          <p:cNvSpPr/>
          <p:nvPr/>
        </p:nvSpPr>
        <p:spPr>
          <a:xfrm>
            <a:off x="6478927" y="1951925"/>
            <a:ext cx="1720321" cy="32400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◆補正予算</a:t>
            </a:r>
            <a:endParaRPr lang="en-US" altLang="ja-JP" sz="1050" dirty="0" smtClean="0">
              <a:solidFill>
                <a:schemeClr val="tx1"/>
              </a:solidFill>
              <a:latin typeface="Meiryo UI" pitchFamily="50" charset="-128"/>
              <a:ea typeface="Meiryo UI" pitchFamily="50" charset="-128"/>
              <a:cs typeface="Meiryo UI" pitchFamily="50" charset="-128"/>
            </a:endParaRPr>
          </a:p>
          <a:p>
            <a:r>
              <a:rPr lang="en-US" altLang="ja-JP" sz="1050" dirty="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の執行</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109" name="正方形/長方形 108"/>
          <p:cNvSpPr/>
          <p:nvPr/>
        </p:nvSpPr>
        <p:spPr>
          <a:xfrm>
            <a:off x="6452263" y="3611149"/>
            <a:ext cx="3192739" cy="928910"/>
          </a:xfrm>
          <a:prstGeom prst="rect">
            <a:avLst/>
          </a:prstGeom>
          <a:solidFill>
            <a:schemeClr val="accent3">
              <a:lumMod val="20000"/>
              <a:lumOff val="80000"/>
            </a:schemeClr>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◆決算処理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103" name="正方形/長方形 102"/>
          <p:cNvSpPr/>
          <p:nvPr/>
        </p:nvSpPr>
        <p:spPr>
          <a:xfrm>
            <a:off x="8681002" y="1954101"/>
            <a:ext cx="1146184" cy="884675"/>
          </a:xfrm>
          <a:prstGeom prst="rect">
            <a:avLst/>
          </a:prstGeom>
          <a:solidFill>
            <a:schemeClr val="accent3">
              <a:lumMod val="20000"/>
              <a:lumOff val="80000"/>
            </a:schemeClr>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◆決算処理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48" name="正方形/長方形 47"/>
          <p:cNvSpPr/>
          <p:nvPr/>
        </p:nvSpPr>
        <p:spPr>
          <a:xfrm>
            <a:off x="6451304" y="4621062"/>
            <a:ext cx="2155604" cy="86579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endParaRPr lang="en-US" altLang="ja-JP" sz="1050" dirty="0" smtClean="0">
              <a:solidFill>
                <a:srgbClr val="FF0000"/>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◆暫定予算</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の調製・執行</a:t>
            </a:r>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1050" dirty="0">
              <a:solidFill>
                <a:schemeClr val="tx1"/>
              </a:solidFill>
              <a:latin typeface="Meiryo UI" pitchFamily="50" charset="-128"/>
              <a:ea typeface="Meiryo UI" pitchFamily="50" charset="-128"/>
              <a:cs typeface="Meiryo UI" pitchFamily="50" charset="-128"/>
            </a:endParaRPr>
          </a:p>
          <a:p>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　　　　　　　　</a:t>
            </a:r>
            <a:endParaRPr lang="en-US" altLang="ja-JP" sz="9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6455318" y="5522154"/>
            <a:ext cx="916816" cy="679611"/>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◆骨格予算案</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の精査</a:t>
            </a:r>
            <a:endParaRPr lang="en-US" altLang="ja-JP" sz="1050" dirty="0" smtClean="0">
              <a:solidFill>
                <a:schemeClr val="tx1"/>
              </a:solidFill>
              <a:latin typeface="Meiryo UI" pitchFamily="50" charset="-128"/>
              <a:ea typeface="Meiryo UI" pitchFamily="50" charset="-128"/>
              <a:cs typeface="Meiryo UI" pitchFamily="50" charset="-128"/>
            </a:endParaRPr>
          </a:p>
          <a:p>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85" name="正方形/長方形 84"/>
          <p:cNvSpPr/>
          <p:nvPr/>
        </p:nvSpPr>
        <p:spPr>
          <a:xfrm>
            <a:off x="8240222" y="1943286"/>
            <a:ext cx="380432" cy="1404845"/>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smtClean="0">
                <a:solidFill>
                  <a:schemeClr val="tx1"/>
                </a:solidFill>
                <a:latin typeface="Meiryo UI" pitchFamily="50" charset="-128"/>
                <a:ea typeface="Meiryo UI" pitchFamily="50" charset="-128"/>
                <a:cs typeface="Meiryo UI" pitchFamily="50" charset="-128"/>
              </a:rPr>
              <a:t>府議会審議</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54" name="正方形/長方形 53"/>
          <p:cNvSpPr/>
          <p:nvPr/>
        </p:nvSpPr>
        <p:spPr>
          <a:xfrm>
            <a:off x="3070335" y="1944084"/>
            <a:ext cx="1799084" cy="88889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◆予算執行</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a:t>
            </a:r>
            <a:r>
              <a:rPr lang="ja-JP" altLang="en-US" sz="900" spc="-90" dirty="0">
                <a:solidFill>
                  <a:schemeClr val="tx1"/>
                </a:solidFill>
                <a:latin typeface="Meiryo UI" pitchFamily="50" charset="-128"/>
                <a:ea typeface="Meiryo UI" pitchFamily="50" charset="-128"/>
                <a:cs typeface="Meiryo UI" pitchFamily="50" charset="-128"/>
              </a:rPr>
              <a:t>大阪</a:t>
            </a:r>
            <a:r>
              <a:rPr lang="ja-JP" altLang="en-US" sz="900" spc="-90" dirty="0" smtClean="0">
                <a:solidFill>
                  <a:schemeClr val="tx1"/>
                </a:solidFill>
                <a:latin typeface="Meiryo UI" pitchFamily="50" charset="-128"/>
                <a:ea typeface="Meiryo UI" pitchFamily="50" charset="-128"/>
                <a:cs typeface="Meiryo UI" pitchFamily="50" charset="-128"/>
              </a:rPr>
              <a:t>府の</a:t>
            </a:r>
            <a:r>
              <a:rPr lang="en-US" altLang="ja-JP" sz="900" spc="-90" dirty="0" smtClean="0">
                <a:solidFill>
                  <a:schemeClr val="tx1"/>
                </a:solidFill>
                <a:latin typeface="Meiryo UI" pitchFamily="50" charset="-128"/>
                <a:ea typeface="Meiryo UI" pitchFamily="50" charset="-128"/>
                <a:cs typeface="Meiryo UI" pitchFamily="50" charset="-128"/>
              </a:rPr>
              <a:t>2024</a:t>
            </a:r>
            <a:r>
              <a:rPr lang="ja-JP" altLang="en-US" sz="900" spc="-90" dirty="0" smtClean="0">
                <a:solidFill>
                  <a:schemeClr val="tx1"/>
                </a:solidFill>
                <a:latin typeface="Meiryo UI" pitchFamily="50" charset="-128"/>
                <a:ea typeface="Meiryo UI" pitchFamily="50" charset="-128"/>
                <a:cs typeface="Meiryo UI" pitchFamily="50" charset="-128"/>
              </a:rPr>
              <a:t>年度従来事務の執行</a:t>
            </a:r>
            <a:r>
              <a:rPr lang="en-US" altLang="ja-JP" sz="1050" spc="-90" dirty="0" smtClean="0">
                <a:solidFill>
                  <a:schemeClr val="tx1"/>
                </a:solidFill>
                <a:latin typeface="Meiryo UI" pitchFamily="50" charset="-128"/>
                <a:ea typeface="Meiryo UI" pitchFamily="50" charset="-128"/>
                <a:cs typeface="Meiryo UI" pitchFamily="50" charset="-128"/>
              </a:rPr>
              <a:t/>
            </a:r>
            <a:br>
              <a:rPr lang="en-US" altLang="ja-JP" sz="1050" spc="-90" dirty="0" smtClean="0">
                <a:solidFill>
                  <a:schemeClr val="tx1"/>
                </a:solidFill>
                <a:latin typeface="Meiryo UI" pitchFamily="50" charset="-128"/>
                <a:ea typeface="Meiryo UI" pitchFamily="50" charset="-128"/>
                <a:cs typeface="Meiryo UI" pitchFamily="50" charset="-128"/>
              </a:rPr>
            </a:br>
            <a:r>
              <a:rPr lang="ja-JP" altLang="en-US" sz="1050" dirty="0" smtClean="0">
                <a:solidFill>
                  <a:schemeClr val="tx1"/>
                </a:solidFill>
                <a:latin typeface="Meiryo UI" pitchFamily="50" charset="-128"/>
                <a:ea typeface="Meiryo UI" pitchFamily="50" charset="-128"/>
                <a:cs typeface="Meiryo UI" pitchFamily="50" charset="-128"/>
              </a:rPr>
              <a:t>◆移管事業の進捗把握</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・市からの移管事務に係る連携・調整</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84" name="正方形/長方形 83"/>
          <p:cNvSpPr/>
          <p:nvPr/>
        </p:nvSpPr>
        <p:spPr>
          <a:xfrm>
            <a:off x="6473691" y="2337408"/>
            <a:ext cx="1725557" cy="50136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00" dirty="0" smtClean="0">
                <a:solidFill>
                  <a:schemeClr val="tx1"/>
                </a:solidFill>
                <a:latin typeface="Meiryo UI" pitchFamily="50" charset="-128"/>
                <a:ea typeface="Meiryo UI" pitchFamily="50" charset="-128"/>
                <a:cs typeface="Meiryo UI" pitchFamily="50" charset="-128"/>
              </a:rPr>
              <a:t>◆移管事務を</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   含む最終補正</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   予算案編成</a:t>
            </a: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55" name="正方形/長方形 54"/>
          <p:cNvSpPr/>
          <p:nvPr/>
        </p:nvSpPr>
        <p:spPr>
          <a:xfrm>
            <a:off x="3500156" y="2919780"/>
            <a:ext cx="4699092" cy="42281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◆予算編成</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・移管事務分を含め</a:t>
            </a:r>
            <a:r>
              <a:rPr lang="ja-JP" altLang="en-US" sz="900" dirty="0">
                <a:solidFill>
                  <a:schemeClr val="tx1"/>
                </a:solidFill>
                <a:latin typeface="Meiryo UI" pitchFamily="50" charset="-128"/>
                <a:ea typeface="Meiryo UI" pitchFamily="50" charset="-128"/>
                <a:cs typeface="Meiryo UI" pitchFamily="50" charset="-128"/>
              </a:rPr>
              <a:t>た</a:t>
            </a:r>
            <a:r>
              <a:rPr lang="en-US" altLang="ja-JP" sz="900" dirty="0" smtClean="0">
                <a:solidFill>
                  <a:schemeClr val="tx1"/>
                </a:solidFill>
                <a:latin typeface="Meiryo UI" pitchFamily="50" charset="-128"/>
                <a:ea typeface="Meiryo UI" pitchFamily="50" charset="-128"/>
                <a:cs typeface="Meiryo UI" pitchFamily="50" charset="-128"/>
              </a:rPr>
              <a:t>2025</a:t>
            </a:r>
            <a:r>
              <a:rPr lang="ja-JP" altLang="en-US" sz="900" dirty="0" smtClean="0">
                <a:solidFill>
                  <a:schemeClr val="tx1"/>
                </a:solidFill>
                <a:latin typeface="Meiryo UI" pitchFamily="50" charset="-128"/>
                <a:ea typeface="Meiryo UI" pitchFamily="50" charset="-128"/>
                <a:cs typeface="Meiryo UI" pitchFamily="50" charset="-128"/>
              </a:rPr>
              <a:t>年度予算案を編成</a:t>
            </a:r>
            <a:endParaRPr lang="en-US" altLang="ja-JP" sz="900" dirty="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81811" y="1465351"/>
            <a:ext cx="390043" cy="531914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6050309" y="1465351"/>
            <a:ext cx="390043" cy="531914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graphicFrame>
        <p:nvGraphicFramePr>
          <p:cNvPr id="27" name="表 26"/>
          <p:cNvGraphicFramePr>
            <a:graphicFrameLocks noGrp="1"/>
          </p:cNvGraphicFramePr>
          <p:nvPr>
            <p:extLst/>
          </p:nvPr>
        </p:nvGraphicFramePr>
        <p:xfrm>
          <a:off x="92327" y="480974"/>
          <a:ext cx="9734859" cy="315207"/>
        </p:xfrm>
        <a:graphic>
          <a:graphicData uri="http://schemas.openxmlformats.org/drawingml/2006/table">
            <a:tbl>
              <a:tblPr firstRow="1" bandRow="1">
                <a:tableStyleId>{5C22544A-7EE6-4342-B048-85BDC9FD1C3A}</a:tableStyleId>
              </a:tblPr>
              <a:tblGrid>
                <a:gridCol w="2988465">
                  <a:extLst>
                    <a:ext uri="{9D8B030D-6E8A-4147-A177-3AD203B41FA5}">
                      <a16:colId xmlns:a16="http://schemas.microsoft.com/office/drawing/2014/main" val="1849982951"/>
                    </a:ext>
                  </a:extLst>
                </a:gridCol>
                <a:gridCol w="5616624">
                  <a:extLst>
                    <a:ext uri="{9D8B030D-6E8A-4147-A177-3AD203B41FA5}">
                      <a16:colId xmlns:a16="http://schemas.microsoft.com/office/drawing/2014/main" val="2805963933"/>
                    </a:ext>
                  </a:extLst>
                </a:gridCol>
                <a:gridCol w="1129770">
                  <a:extLst>
                    <a:ext uri="{9D8B030D-6E8A-4147-A177-3AD203B41FA5}">
                      <a16:colId xmlns:a16="http://schemas.microsoft.com/office/drawing/2014/main" val="773712958"/>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2025</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８（２）</a:t>
            </a: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予算・決算</a:t>
            </a:r>
            <a:endParaRPr lang="ja-JP" altLang="en-US" sz="1400" b="1" dirty="0">
              <a:solidFill>
                <a:srgbClr val="000000"/>
              </a:solidFill>
              <a:latin typeface="ＭＳ Ｐゴシック" charset="-128"/>
              <a:ea typeface="Meiryo UI"/>
              <a:cs typeface="Meiryo UI"/>
            </a:endParaRPr>
          </a:p>
        </p:txBody>
      </p:sp>
      <p:sp>
        <p:nvSpPr>
          <p:cNvPr id="6" name="ホームベース 5"/>
          <p:cNvSpPr/>
          <p:nvPr/>
        </p:nvSpPr>
        <p:spPr>
          <a:xfrm>
            <a:off x="92327" y="1013708"/>
            <a:ext cx="524992" cy="386478"/>
          </a:xfrm>
          <a:prstGeom prst="homePlate">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rPr>
              <a:t>初動</a:t>
            </a:r>
            <a:endParaRPr lang="en-US" altLang="ja-JP" sz="900" dirty="0" smtClean="0">
              <a:solidFill>
                <a:schemeClr val="tx1"/>
              </a:solidFill>
              <a:latin typeface="Meiryo UI" panose="020B0604030504040204" pitchFamily="50" charset="-128"/>
              <a:ea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rPr>
              <a:t>期間</a:t>
            </a:r>
            <a:endParaRPr lang="en-US" altLang="ja-JP" sz="900" dirty="0">
              <a:solidFill>
                <a:schemeClr val="tx1"/>
              </a:solidFill>
              <a:latin typeface="Meiryo UI" panose="020B0604030504040204" pitchFamily="50" charset="-128"/>
              <a:ea typeface="Meiryo UI" panose="020B0604030504040204" pitchFamily="50" charset="-128"/>
            </a:endParaRPr>
          </a:p>
        </p:txBody>
      </p:sp>
      <p:sp>
        <p:nvSpPr>
          <p:cNvPr id="7" name="山形 6"/>
          <p:cNvSpPr/>
          <p:nvPr/>
        </p:nvSpPr>
        <p:spPr>
          <a:xfrm>
            <a:off x="510870" y="1027156"/>
            <a:ext cx="911562" cy="360000"/>
          </a:xfrm>
          <a:prstGeom prst="chevron">
            <a:avLst/>
          </a:prstGeom>
          <a:solidFill>
            <a:srgbClr val="FFFF00"/>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900" dirty="0" smtClean="0">
                <a:solidFill>
                  <a:schemeClr val="tx1"/>
                </a:solidFill>
                <a:latin typeface="Meiryo UI" panose="020B0604030504040204" pitchFamily="50" charset="-128"/>
                <a:ea typeface="Meiryo UI" panose="020B0604030504040204" pitchFamily="50" charset="-128"/>
              </a:rPr>
              <a:t>調整期間</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8" name="ホームベース 7"/>
          <p:cNvSpPr/>
          <p:nvPr/>
        </p:nvSpPr>
        <p:spPr>
          <a:xfrm>
            <a:off x="1422432" y="1041190"/>
            <a:ext cx="4705093" cy="337363"/>
          </a:xfrm>
          <a:prstGeom prst="homePlate">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直前準備期間</a:t>
            </a:r>
            <a:endParaRPr lang="en-US" altLang="ja-JP" sz="1200" dirty="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15</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p>
        </p:txBody>
      </p:sp>
      <p:sp>
        <p:nvSpPr>
          <p:cNvPr id="49" name="正方形/長方形 48"/>
          <p:cNvSpPr/>
          <p:nvPr/>
        </p:nvSpPr>
        <p:spPr>
          <a:xfrm>
            <a:off x="1218109" y="1944084"/>
            <a:ext cx="1520986" cy="88889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府財政部局ほか全部局</a:t>
            </a:r>
            <a:r>
              <a:rPr lang="en-US" altLang="ja-JP" sz="1050" dirty="0" smtClean="0">
                <a:solidFill>
                  <a:schemeClr val="tx1"/>
                </a:solidFill>
                <a:latin typeface="Meiryo UI" pitchFamily="50" charset="-128"/>
                <a:ea typeface="Meiryo UI" pitchFamily="50" charset="-128"/>
                <a:cs typeface="Meiryo UI" pitchFamily="50" charset="-128"/>
              </a:rPr>
              <a:t>】</a:t>
            </a:r>
          </a:p>
          <a:p>
            <a:r>
              <a:rPr lang="ja-JP" altLang="en-US" sz="1050" dirty="0" smtClean="0">
                <a:solidFill>
                  <a:schemeClr val="tx1"/>
                </a:solidFill>
                <a:latin typeface="Meiryo UI" pitchFamily="50" charset="-128"/>
                <a:ea typeface="Meiryo UI" pitchFamily="50" charset="-128"/>
                <a:cs typeface="Meiryo UI" pitchFamily="50" charset="-128"/>
              </a:rPr>
              <a:t>◆予算編成</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2024</a:t>
            </a:r>
            <a:r>
              <a:rPr lang="ja-JP" altLang="en-US" sz="900" dirty="0" smtClean="0">
                <a:solidFill>
                  <a:schemeClr val="tx1"/>
                </a:solidFill>
                <a:latin typeface="Meiryo UI" pitchFamily="50" charset="-128"/>
                <a:ea typeface="Meiryo UI" pitchFamily="50" charset="-128"/>
                <a:cs typeface="Meiryo UI" pitchFamily="50" charset="-128"/>
              </a:rPr>
              <a:t>年度予算案を編成</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68" name="正方形/長方形 67"/>
          <p:cNvSpPr/>
          <p:nvPr/>
        </p:nvSpPr>
        <p:spPr>
          <a:xfrm>
            <a:off x="1209516" y="3605380"/>
            <a:ext cx="860008" cy="934679"/>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市財政部局</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ほか全部局</a:t>
            </a:r>
            <a:r>
              <a:rPr lang="en-US" altLang="ja-JP" sz="1050" dirty="0" smtClean="0">
                <a:solidFill>
                  <a:schemeClr val="tx1"/>
                </a:solidFill>
                <a:latin typeface="Meiryo UI" pitchFamily="50" charset="-128"/>
                <a:ea typeface="Meiryo UI" pitchFamily="50" charset="-128"/>
                <a:cs typeface="Meiryo UI" pitchFamily="50" charset="-128"/>
              </a:rPr>
              <a:t>】</a:t>
            </a:r>
          </a:p>
          <a:p>
            <a:r>
              <a:rPr lang="ja-JP" altLang="en-US" sz="1050" dirty="0" smtClean="0">
                <a:solidFill>
                  <a:schemeClr val="tx1"/>
                </a:solidFill>
                <a:latin typeface="Meiryo UI" pitchFamily="50" charset="-128"/>
                <a:ea typeface="Meiryo UI" pitchFamily="50" charset="-128"/>
                <a:cs typeface="Meiryo UI" pitchFamily="50" charset="-128"/>
              </a:rPr>
              <a:t>◆予算算定</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2024</a:t>
            </a:r>
            <a:r>
              <a:rPr lang="ja-JP" altLang="en-US" sz="900" dirty="0" smtClean="0">
                <a:solidFill>
                  <a:schemeClr val="tx1"/>
                </a:solidFill>
                <a:latin typeface="Meiryo UI" pitchFamily="50" charset="-128"/>
                <a:ea typeface="Meiryo UI" pitchFamily="50" charset="-128"/>
                <a:cs typeface="Meiryo UI" pitchFamily="50" charset="-128"/>
              </a:rPr>
              <a:t>年度分</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を通年で算定</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2098559" y="3605379"/>
            <a:ext cx="635021" cy="93468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r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00" dirty="0" smtClean="0">
                <a:solidFill>
                  <a:schemeClr val="tx1"/>
                </a:solidFill>
                <a:latin typeface="Meiryo UI" pitchFamily="50" charset="-128"/>
                <a:ea typeface="Meiryo UI" pitchFamily="50" charset="-128"/>
                <a:cs typeface="Meiryo UI" pitchFamily="50" charset="-128"/>
              </a:rPr>
              <a:t>◆予算編成</a:t>
            </a:r>
            <a:endParaRPr lang="en-US" altLang="ja-JP" sz="1000" dirty="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　・</a:t>
            </a:r>
            <a:r>
              <a:rPr lang="en-US" altLang="ja-JP" sz="900" dirty="0" smtClean="0">
                <a:solidFill>
                  <a:schemeClr val="tx1"/>
                </a:solidFill>
                <a:latin typeface="Meiryo UI" pitchFamily="50" charset="-128"/>
                <a:ea typeface="Meiryo UI" pitchFamily="50" charset="-128"/>
                <a:cs typeface="Meiryo UI" pitchFamily="50" charset="-128"/>
              </a:rPr>
              <a:t>4~12</a:t>
            </a:r>
            <a:r>
              <a:rPr lang="ja-JP" altLang="en-US" sz="900" dirty="0" smtClean="0">
                <a:solidFill>
                  <a:schemeClr val="tx1"/>
                </a:solidFill>
                <a:latin typeface="Meiryo UI" pitchFamily="50" charset="-128"/>
                <a:ea typeface="Meiryo UI" pitchFamily="50" charset="-128"/>
                <a:cs typeface="Meiryo UI" pitchFamily="50" charset="-128"/>
              </a:rPr>
              <a:t>月</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　分の予算を</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　編成</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73" name="正方形/長方形 72"/>
          <p:cNvSpPr/>
          <p:nvPr/>
        </p:nvSpPr>
        <p:spPr>
          <a:xfrm>
            <a:off x="4328088" y="4621062"/>
            <a:ext cx="1399140" cy="865797"/>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72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市財政部局</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ほか全部局</a:t>
            </a:r>
            <a:r>
              <a:rPr lang="en-US" altLang="ja-JP" sz="1050" dirty="0" smtClean="0">
                <a:solidFill>
                  <a:schemeClr val="tx1"/>
                </a:solidFill>
                <a:latin typeface="Meiryo UI" pitchFamily="50" charset="-128"/>
                <a:ea typeface="Meiryo UI" pitchFamily="50" charset="-128"/>
                <a:cs typeface="Meiryo UI" pitchFamily="50" charset="-128"/>
              </a:rPr>
              <a:t>】</a:t>
            </a:r>
          </a:p>
          <a:p>
            <a:r>
              <a:rPr lang="ja-JP" altLang="en-US" sz="1050" dirty="0" smtClean="0">
                <a:solidFill>
                  <a:schemeClr val="tx1"/>
                </a:solidFill>
                <a:latin typeface="Meiryo UI" pitchFamily="50" charset="-128"/>
                <a:ea typeface="Meiryo UI" pitchFamily="50" charset="-128"/>
                <a:cs typeface="Meiryo UI" pitchFamily="50" charset="-128"/>
              </a:rPr>
              <a:t>◆暫定予算の編成</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800" dirty="0" smtClean="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・各特別区・一部事務</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　組合ごとの予算案を編成　　</a:t>
            </a:r>
            <a:r>
              <a:rPr lang="ja-JP" altLang="en-US" sz="800" dirty="0" smtClean="0">
                <a:solidFill>
                  <a:schemeClr val="tx1"/>
                </a:solidFill>
                <a:latin typeface="Meiryo UI" pitchFamily="50" charset="-128"/>
                <a:ea typeface="Meiryo UI" pitchFamily="50" charset="-128"/>
                <a:cs typeface="Meiryo UI" pitchFamily="50" charset="-128"/>
              </a:rPr>
              <a:t>　　  </a:t>
            </a:r>
            <a:endParaRPr lang="en-US" altLang="ja-JP" sz="800" dirty="0">
              <a:solidFill>
                <a:schemeClr val="tx1"/>
              </a:solidFill>
              <a:latin typeface="Meiryo UI" pitchFamily="50" charset="-128"/>
              <a:ea typeface="Meiryo UI" pitchFamily="50" charset="-128"/>
              <a:cs typeface="Meiryo UI" pitchFamily="50" charset="-128"/>
            </a:endParaRPr>
          </a:p>
        </p:txBody>
      </p:sp>
      <p:sp>
        <p:nvSpPr>
          <p:cNvPr id="75" name="正方形/長方形 74"/>
          <p:cNvSpPr/>
          <p:nvPr/>
        </p:nvSpPr>
        <p:spPr>
          <a:xfrm>
            <a:off x="3456040" y="5517765"/>
            <a:ext cx="2282720" cy="68400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72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市財政部局ほか全部局</a:t>
            </a:r>
            <a:r>
              <a:rPr lang="en-US" altLang="ja-JP" sz="1050" dirty="0" smtClean="0">
                <a:solidFill>
                  <a:schemeClr val="tx1"/>
                </a:solidFill>
                <a:latin typeface="Meiryo UI" pitchFamily="50" charset="-128"/>
                <a:ea typeface="Meiryo UI" pitchFamily="50" charset="-128"/>
                <a:cs typeface="Meiryo UI" pitchFamily="50" charset="-128"/>
              </a:rPr>
              <a:t>】</a:t>
            </a:r>
          </a:p>
          <a:p>
            <a:r>
              <a:rPr lang="ja-JP" altLang="en-US" sz="1050" dirty="0" smtClean="0">
                <a:solidFill>
                  <a:schemeClr val="tx1"/>
                </a:solidFill>
                <a:latin typeface="Meiryo UI" pitchFamily="50" charset="-128"/>
                <a:ea typeface="Meiryo UI" pitchFamily="50" charset="-128"/>
                <a:cs typeface="Meiryo UI" pitchFamily="50" charset="-128"/>
              </a:rPr>
              <a:t>◆骨格予算</a:t>
            </a:r>
            <a:r>
              <a:rPr lang="ja-JP" altLang="en-US" sz="800" dirty="0" smtClean="0">
                <a:solidFill>
                  <a:schemeClr val="tx1"/>
                </a:solidFill>
                <a:latin typeface="Meiryo UI" pitchFamily="50" charset="-128"/>
                <a:ea typeface="Meiryo UI" pitchFamily="50" charset="-128"/>
                <a:cs typeface="Meiryo UI" pitchFamily="50" charset="-128"/>
              </a:rPr>
              <a:t>（</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の編成</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　 ・各特別区・一部事務組合ごとの</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　</a:t>
            </a:r>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予算案を編成　　</a:t>
            </a:r>
            <a:r>
              <a:rPr lang="en-US" altLang="ja-JP" sz="800" dirty="0" smtClean="0">
                <a:solidFill>
                  <a:schemeClr val="tx1"/>
                </a:solidFill>
                <a:latin typeface="Meiryo UI" pitchFamily="50" charset="-128"/>
                <a:ea typeface="Meiryo UI" pitchFamily="50" charset="-128"/>
                <a:cs typeface="Meiryo UI" pitchFamily="50" charset="-128"/>
              </a:rPr>
              <a:t>※</a:t>
            </a:r>
            <a:r>
              <a:rPr lang="ja-JP" altLang="en-US" sz="800" dirty="0" smtClean="0">
                <a:solidFill>
                  <a:schemeClr val="tx1"/>
                </a:solidFill>
                <a:latin typeface="Meiryo UI" pitchFamily="50" charset="-128"/>
                <a:ea typeface="Meiryo UI" pitchFamily="50" charset="-128"/>
                <a:cs typeface="Meiryo UI" pitchFamily="50" charset="-128"/>
              </a:rPr>
              <a:t>暫定予算とする場合があ</a:t>
            </a:r>
            <a:r>
              <a:rPr lang="ja-JP" altLang="en-US" sz="800" dirty="0">
                <a:solidFill>
                  <a:schemeClr val="tx1"/>
                </a:solidFill>
                <a:latin typeface="Meiryo UI" pitchFamily="50" charset="-128"/>
                <a:ea typeface="Meiryo UI" pitchFamily="50" charset="-128"/>
                <a:cs typeface="Meiryo UI" pitchFamily="50" charset="-128"/>
              </a:rPr>
              <a:t>る</a:t>
            </a:r>
            <a:endParaRPr lang="en-US" altLang="ja-JP" sz="800" dirty="0" smtClean="0">
              <a:solidFill>
                <a:schemeClr val="tx1"/>
              </a:solidFill>
              <a:latin typeface="Meiryo UI" pitchFamily="50" charset="-128"/>
              <a:ea typeface="Meiryo UI" pitchFamily="50" charset="-128"/>
              <a:cs typeface="Meiryo UI" pitchFamily="50" charset="-128"/>
            </a:endParaRPr>
          </a:p>
        </p:txBody>
      </p:sp>
      <p:sp>
        <p:nvSpPr>
          <p:cNvPr id="78" name="正方形/長方形 77"/>
          <p:cNvSpPr/>
          <p:nvPr/>
        </p:nvSpPr>
        <p:spPr>
          <a:xfrm>
            <a:off x="534955" y="6282769"/>
            <a:ext cx="3132000" cy="504000"/>
          </a:xfrm>
          <a:prstGeom prst="rect">
            <a:avLst/>
          </a:prstGeom>
          <a:solidFill>
            <a:srgbClr val="FFFF00"/>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050" i="1" dirty="0">
                <a:solidFill>
                  <a:schemeClr val="tx1"/>
                </a:solidFill>
                <a:latin typeface="Meiryo UI" panose="020B0604030504040204" pitchFamily="50" charset="-128"/>
                <a:ea typeface="Meiryo UI" panose="020B0604030504040204" pitchFamily="50" charset="-128"/>
              </a:rPr>
              <a:t>【</a:t>
            </a:r>
            <a:r>
              <a:rPr lang="ja-JP" altLang="en-US" sz="1050" i="1" dirty="0" smtClean="0">
                <a:solidFill>
                  <a:schemeClr val="tx1"/>
                </a:solidFill>
                <a:latin typeface="Meiryo UI" panose="020B0604030504040204" pitchFamily="50" charset="-128"/>
                <a:ea typeface="Meiryo UI" panose="020B0604030504040204" pitchFamily="50" charset="-128"/>
              </a:rPr>
              <a:t>府</a:t>
            </a:r>
            <a:r>
              <a:rPr lang="ja-JP" altLang="en-US" sz="1050" i="1" dirty="0">
                <a:solidFill>
                  <a:schemeClr val="tx1"/>
                </a:solidFill>
                <a:latin typeface="Meiryo UI" panose="020B0604030504040204" pitchFamily="50" charset="-128"/>
                <a:ea typeface="Meiryo UI" panose="020B0604030504040204" pitchFamily="50" charset="-128"/>
              </a:rPr>
              <a:t>市財政部局ほか</a:t>
            </a:r>
            <a:r>
              <a:rPr lang="ja-JP" altLang="en-US" sz="1050" i="1" dirty="0" smtClean="0">
                <a:solidFill>
                  <a:schemeClr val="tx1"/>
                </a:solidFill>
                <a:latin typeface="Meiryo UI" panose="020B0604030504040204" pitchFamily="50" charset="-128"/>
                <a:ea typeface="Meiryo UI" panose="020B0604030504040204" pitchFamily="50" charset="-128"/>
              </a:rPr>
              <a:t>全部局</a:t>
            </a:r>
            <a:r>
              <a:rPr lang="en-US" altLang="ja-JP" sz="1050" i="1"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◆大阪府・特別区・一部事務組合予算の試算、検証</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◆執行</a:t>
            </a:r>
            <a:r>
              <a:rPr lang="ja-JP" altLang="en-US" sz="1050" dirty="0">
                <a:solidFill>
                  <a:schemeClr val="tx1"/>
                </a:solidFill>
                <a:latin typeface="Meiryo UI" panose="020B0604030504040204" pitchFamily="50" charset="-128"/>
                <a:ea typeface="Meiryo UI" panose="020B0604030504040204" pitchFamily="50" charset="-128"/>
              </a:rPr>
              <a:t>見込みの精査及び資金収支の</a:t>
            </a:r>
            <a:r>
              <a:rPr lang="ja-JP" altLang="en-US" sz="1050" dirty="0" smtClean="0">
                <a:solidFill>
                  <a:schemeClr val="tx1"/>
                </a:solidFill>
                <a:latin typeface="Meiryo UI" panose="020B0604030504040204" pitchFamily="50" charset="-128"/>
                <a:ea typeface="Meiryo UI" panose="020B0604030504040204" pitchFamily="50" charset="-128"/>
              </a:rPr>
              <a:t>検証</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3696256" y="6282769"/>
            <a:ext cx="2320714" cy="50400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050" i="1" dirty="0">
                <a:solidFill>
                  <a:schemeClr val="tx1"/>
                </a:solidFill>
                <a:latin typeface="Meiryo UI" panose="020B0604030504040204" pitchFamily="50" charset="-128"/>
                <a:ea typeface="Meiryo UI" panose="020B0604030504040204" pitchFamily="50" charset="-128"/>
              </a:rPr>
              <a:t>【</a:t>
            </a:r>
            <a:r>
              <a:rPr lang="ja-JP" altLang="en-US" sz="1050" i="1" dirty="0" smtClean="0">
                <a:solidFill>
                  <a:schemeClr val="tx1"/>
                </a:solidFill>
                <a:latin typeface="Meiryo UI" panose="020B0604030504040204" pitchFamily="50" charset="-128"/>
                <a:ea typeface="Meiryo UI" panose="020B0604030504040204" pitchFamily="50" charset="-128"/>
              </a:rPr>
              <a:t>府</a:t>
            </a:r>
            <a:r>
              <a:rPr lang="ja-JP" altLang="en-US" sz="1050" i="1" dirty="0">
                <a:solidFill>
                  <a:schemeClr val="tx1"/>
                </a:solidFill>
                <a:latin typeface="Meiryo UI" panose="020B0604030504040204" pitchFamily="50" charset="-128"/>
                <a:ea typeface="Meiryo UI" panose="020B0604030504040204" pitchFamily="50" charset="-128"/>
              </a:rPr>
              <a:t>市財政部局ほか</a:t>
            </a:r>
            <a:r>
              <a:rPr lang="ja-JP" altLang="en-US" sz="1050" i="1" dirty="0" smtClean="0">
                <a:solidFill>
                  <a:schemeClr val="tx1"/>
                </a:solidFill>
                <a:latin typeface="Meiryo UI" panose="020B0604030504040204" pitchFamily="50" charset="-128"/>
                <a:ea typeface="Meiryo UI" panose="020B0604030504040204" pitchFamily="50" charset="-128"/>
              </a:rPr>
              <a:t>全部局</a:t>
            </a:r>
            <a:r>
              <a:rPr lang="en-US" altLang="ja-JP" sz="1050" i="1" dirty="0" smtClean="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◆大阪府</a:t>
            </a:r>
            <a:r>
              <a:rPr lang="ja-JP" altLang="en-US" sz="1050" dirty="0">
                <a:solidFill>
                  <a:schemeClr val="tx1"/>
                </a:solidFill>
                <a:latin typeface="Meiryo UI" panose="020B0604030504040204" pitchFamily="50" charset="-128"/>
                <a:ea typeface="Meiryo UI" panose="020B0604030504040204" pitchFamily="50" charset="-128"/>
              </a:rPr>
              <a:t>・特別区</a:t>
            </a:r>
            <a:r>
              <a:rPr lang="ja-JP" altLang="en-US" sz="1050" dirty="0" smtClean="0">
                <a:solidFill>
                  <a:schemeClr val="tx1"/>
                </a:solidFill>
                <a:latin typeface="Meiryo UI" panose="020B0604030504040204" pitchFamily="50" charset="-128"/>
                <a:ea typeface="Meiryo UI" panose="020B0604030504040204" pitchFamily="50" charset="-128"/>
              </a:rPr>
              <a:t>・一部事務組合</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rPr>
              <a:t>   予算</a:t>
            </a:r>
            <a:r>
              <a:rPr lang="ja-JP" altLang="en-US" sz="1050" dirty="0">
                <a:solidFill>
                  <a:schemeClr val="tx1"/>
                </a:solidFill>
                <a:latin typeface="Meiryo UI" panose="020B0604030504040204" pitchFamily="50" charset="-128"/>
                <a:ea typeface="Meiryo UI" panose="020B0604030504040204" pitchFamily="50" charset="-128"/>
              </a:rPr>
              <a:t>編成作業</a:t>
            </a:r>
            <a:r>
              <a:rPr lang="ja-JP" altLang="en-US" sz="1050" dirty="0" smtClean="0">
                <a:solidFill>
                  <a:schemeClr val="tx1"/>
                </a:solidFill>
                <a:latin typeface="Meiryo UI" panose="020B0604030504040204" pitchFamily="50" charset="-128"/>
                <a:ea typeface="Meiryo UI" panose="020B0604030504040204" pitchFamily="50" charset="-128"/>
              </a:rPr>
              <a:t>における連携</a:t>
            </a: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調整</a:t>
            </a:r>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81" name="正方形/長方形 80"/>
          <p:cNvSpPr/>
          <p:nvPr/>
        </p:nvSpPr>
        <p:spPr>
          <a:xfrm>
            <a:off x="1547582" y="2892612"/>
            <a:ext cx="1205423" cy="44904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移管事務について</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連携・調整</a:t>
            </a:r>
            <a:endParaRPr lang="en-US" altLang="ja-JP" sz="1050" dirty="0">
              <a:solidFill>
                <a:schemeClr val="tx1"/>
              </a:solidFill>
              <a:latin typeface="Meiryo UI" pitchFamily="50" charset="-128"/>
              <a:ea typeface="Meiryo UI" pitchFamily="50" charset="-128"/>
              <a:cs typeface="Meiryo UI" pitchFamily="50" charset="-128"/>
            </a:endParaRPr>
          </a:p>
        </p:txBody>
      </p:sp>
      <p:cxnSp>
        <p:nvCxnSpPr>
          <p:cNvPr id="4" name="直線矢印コネクタ 3"/>
          <p:cNvCxnSpPr/>
          <p:nvPr/>
        </p:nvCxnSpPr>
        <p:spPr>
          <a:xfrm>
            <a:off x="1439271" y="2951111"/>
            <a:ext cx="0" cy="368785"/>
          </a:xfrm>
          <a:prstGeom prst="straightConnector1">
            <a:avLst/>
          </a:prstGeom>
          <a:ln w="25400">
            <a:headEnd type="triangle"/>
            <a:tailEnd type="triangle"/>
          </a:ln>
        </p:spPr>
        <p:style>
          <a:lnRef idx="1">
            <a:schemeClr val="dk1"/>
          </a:lnRef>
          <a:fillRef idx="0">
            <a:schemeClr val="dk1"/>
          </a:fillRef>
          <a:effectRef idx="0">
            <a:schemeClr val="dk1"/>
          </a:effectRef>
          <a:fontRef idx="minor">
            <a:schemeClr val="tx1"/>
          </a:fontRef>
        </p:style>
      </p:cxnSp>
      <p:sp>
        <p:nvSpPr>
          <p:cNvPr id="38" name="正方形/長方形 37"/>
          <p:cNvSpPr/>
          <p:nvPr/>
        </p:nvSpPr>
        <p:spPr>
          <a:xfrm>
            <a:off x="1352600" y="791578"/>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2023</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a:solidFill>
                  <a:schemeClr val="tx1"/>
                </a:solidFill>
                <a:latin typeface="Meiryo UI" pitchFamily="50" charset="-128"/>
                <a:ea typeface="Meiryo UI" pitchFamily="50" charset="-128"/>
                <a:cs typeface="Meiryo UI" pitchFamily="50" charset="-128"/>
              </a:rPr>
              <a:t>10</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5745088" y="791578"/>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2025</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1</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2" name="角丸四角形 1"/>
          <p:cNvSpPr/>
          <p:nvPr/>
        </p:nvSpPr>
        <p:spPr>
          <a:xfrm>
            <a:off x="490611" y="1943287"/>
            <a:ext cx="198892" cy="1476000"/>
          </a:xfrm>
          <a:prstGeom prst="round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大阪府</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51" name="角丸四角形 50"/>
          <p:cNvSpPr/>
          <p:nvPr/>
        </p:nvSpPr>
        <p:spPr>
          <a:xfrm>
            <a:off x="490611" y="3605379"/>
            <a:ext cx="180000" cy="2556000"/>
          </a:xfrm>
          <a:prstGeom prst="round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大阪市・特別区等</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2784993" y="1944084"/>
            <a:ext cx="243957" cy="88889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smtClean="0">
                <a:solidFill>
                  <a:schemeClr val="tx1"/>
                </a:solidFill>
                <a:latin typeface="Meiryo UI" pitchFamily="50" charset="-128"/>
                <a:ea typeface="Meiryo UI" pitchFamily="50" charset="-128"/>
                <a:cs typeface="Meiryo UI" pitchFamily="50" charset="-128"/>
              </a:rPr>
              <a:t>府議会審議</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60" name="正方形/長方形 59"/>
          <p:cNvSpPr/>
          <p:nvPr/>
        </p:nvSpPr>
        <p:spPr>
          <a:xfrm>
            <a:off x="4896928" y="1944084"/>
            <a:ext cx="874657" cy="88889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rIns="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◆補正予算</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の編成</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54000"/>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1~3</a:t>
            </a:r>
            <a:r>
              <a:rPr lang="ja-JP" altLang="en-US" sz="900" dirty="0" smtClean="0">
                <a:solidFill>
                  <a:schemeClr val="tx1"/>
                </a:solidFill>
                <a:latin typeface="Meiryo UI" pitchFamily="50" charset="-128"/>
                <a:ea typeface="Meiryo UI" pitchFamily="50" charset="-128"/>
                <a:cs typeface="Meiryo UI" pitchFamily="50" charset="-128"/>
              </a:rPr>
              <a:t>月の</a:t>
            </a:r>
            <a:r>
              <a:rPr lang="en-US" altLang="ja-JP" sz="900" dirty="0" smtClean="0">
                <a:solidFill>
                  <a:schemeClr val="tx1"/>
                </a:solidFill>
                <a:latin typeface="Meiryo UI" pitchFamily="50" charset="-128"/>
                <a:ea typeface="Meiryo UI" pitchFamily="50" charset="-128"/>
                <a:cs typeface="Meiryo UI" pitchFamily="50" charset="-128"/>
              </a:rPr>
              <a:t/>
            </a:r>
            <a:br>
              <a:rPr lang="en-US" altLang="ja-JP" sz="900" dirty="0" smtClean="0">
                <a:solidFill>
                  <a:schemeClr val="tx1"/>
                </a:solidFill>
                <a:latin typeface="Meiryo UI" pitchFamily="50" charset="-128"/>
                <a:ea typeface="Meiryo UI" pitchFamily="50" charset="-128"/>
                <a:cs typeface="Meiryo UI" pitchFamily="50" charset="-128"/>
              </a:rPr>
            </a:br>
            <a:r>
              <a:rPr lang="ja-JP" altLang="en-US" sz="900" dirty="0" smtClean="0">
                <a:solidFill>
                  <a:schemeClr val="tx1"/>
                </a:solidFill>
                <a:latin typeface="Meiryo UI" pitchFamily="50" charset="-128"/>
                <a:ea typeface="Meiryo UI" pitchFamily="50" charset="-128"/>
                <a:cs typeface="Meiryo UI" pitchFamily="50" charset="-128"/>
              </a:rPr>
              <a:t>移管事務追加</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3" name="大かっこ 2"/>
          <p:cNvSpPr/>
          <p:nvPr/>
        </p:nvSpPr>
        <p:spPr>
          <a:xfrm>
            <a:off x="727794" y="1943286"/>
            <a:ext cx="452688" cy="773263"/>
          </a:xfrm>
          <a:prstGeom prst="bracketPair">
            <a:avLst>
              <a:gd name="adj" fmla="val 12439"/>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sp>
        <p:nvSpPr>
          <p:cNvPr id="59" name="大かっこ 58"/>
          <p:cNvSpPr/>
          <p:nvPr/>
        </p:nvSpPr>
        <p:spPr>
          <a:xfrm>
            <a:off x="727794" y="5572090"/>
            <a:ext cx="457984" cy="593214"/>
          </a:xfrm>
          <a:prstGeom prst="bracketPair">
            <a:avLst>
              <a:gd name="adj" fmla="val 7077"/>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sp>
        <p:nvSpPr>
          <p:cNvPr id="62" name="大かっこ 61"/>
          <p:cNvSpPr/>
          <p:nvPr/>
        </p:nvSpPr>
        <p:spPr>
          <a:xfrm>
            <a:off x="738744" y="2900730"/>
            <a:ext cx="441822" cy="474482"/>
          </a:xfrm>
          <a:prstGeom prst="bracketPair">
            <a:avLst>
              <a:gd name="adj" fmla="val 10166"/>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endParaRPr>
          </a:p>
        </p:txBody>
      </p:sp>
      <p:sp>
        <p:nvSpPr>
          <p:cNvPr id="5" name="正方形/長方形 4"/>
          <p:cNvSpPr/>
          <p:nvPr/>
        </p:nvSpPr>
        <p:spPr>
          <a:xfrm>
            <a:off x="676392" y="2160601"/>
            <a:ext cx="549988" cy="3872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smtClean="0">
                <a:solidFill>
                  <a:schemeClr val="tx1"/>
                </a:solidFill>
                <a:latin typeface="Meiryo UI" panose="020B0604030504040204" pitchFamily="50" charset="-128"/>
                <a:ea typeface="Meiryo UI" panose="020B0604030504040204" pitchFamily="50" charset="-128"/>
              </a:rPr>
              <a:t>2024</a:t>
            </a: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年度</a:t>
            </a:r>
            <a:endParaRPr kumimoji="1"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722842" y="2915970"/>
            <a:ext cx="477805" cy="3872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en-US" altLang="ja-JP" sz="1050" b="1" dirty="0" smtClean="0">
                <a:solidFill>
                  <a:schemeClr val="tx1"/>
                </a:solidFill>
                <a:latin typeface="Meiryo UI" panose="020B0604030504040204" pitchFamily="50" charset="-128"/>
                <a:ea typeface="Meiryo UI" panose="020B0604030504040204" pitchFamily="50" charset="-128"/>
              </a:rPr>
              <a:t>2025</a:t>
            </a:r>
          </a:p>
          <a:p>
            <a:pPr algn="ctr"/>
            <a:r>
              <a:rPr kumimoji="1" lang="ja-JP" altLang="en-US" sz="900" dirty="0" smtClean="0">
                <a:solidFill>
                  <a:schemeClr val="tx1"/>
                </a:solidFill>
                <a:latin typeface="Meiryo UI" panose="020B0604030504040204" pitchFamily="50" charset="-128"/>
                <a:ea typeface="Meiryo UI" panose="020B0604030504040204" pitchFamily="50" charset="-128"/>
              </a:rPr>
              <a:t>年度</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722841" y="5670144"/>
            <a:ext cx="467783" cy="3872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1050" b="1" dirty="0" smtClean="0">
                <a:solidFill>
                  <a:schemeClr val="tx1"/>
                </a:solidFill>
                <a:latin typeface="Meiryo UI" panose="020B0604030504040204" pitchFamily="50" charset="-128"/>
                <a:ea typeface="Meiryo UI" panose="020B0604030504040204" pitchFamily="50" charset="-128"/>
              </a:rPr>
              <a:t>2025</a:t>
            </a:r>
          </a:p>
          <a:p>
            <a:pPr algn="ctr"/>
            <a:r>
              <a:rPr kumimoji="1" lang="ja-JP" altLang="en-US" sz="1050" dirty="0" smtClean="0">
                <a:solidFill>
                  <a:schemeClr val="tx1"/>
                </a:solidFill>
                <a:latin typeface="Meiryo UI" panose="020B0604030504040204" pitchFamily="50" charset="-128"/>
                <a:ea typeface="Meiryo UI" panose="020B0604030504040204" pitchFamily="50" charset="-128"/>
              </a:rPr>
              <a:t>年度</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76" name="大かっこ 75"/>
          <p:cNvSpPr/>
          <p:nvPr/>
        </p:nvSpPr>
        <p:spPr>
          <a:xfrm>
            <a:off x="738744" y="3605380"/>
            <a:ext cx="446687" cy="915606"/>
          </a:xfrm>
          <a:prstGeom prst="bracketPair">
            <a:avLst>
              <a:gd name="adj" fmla="val 10756"/>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400" dirty="0">
              <a:latin typeface="Meiryo UI" panose="020B0604030504040204" pitchFamily="50" charset="-128"/>
              <a:ea typeface="Meiryo UI" panose="020B0604030504040204" pitchFamily="50" charset="-128"/>
            </a:endParaRPr>
          </a:p>
        </p:txBody>
      </p:sp>
      <p:sp>
        <p:nvSpPr>
          <p:cNvPr id="79" name="正方形/長方形 78"/>
          <p:cNvSpPr/>
          <p:nvPr/>
        </p:nvSpPr>
        <p:spPr>
          <a:xfrm>
            <a:off x="665343" y="3929155"/>
            <a:ext cx="593525" cy="27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smtClean="0">
                <a:solidFill>
                  <a:schemeClr val="tx1"/>
                </a:solidFill>
                <a:latin typeface="Meiryo UI" panose="020B0604030504040204" pitchFamily="50" charset="-128"/>
                <a:ea typeface="Meiryo UI" panose="020B0604030504040204" pitchFamily="50" charset="-128"/>
              </a:rPr>
              <a:t>2024</a:t>
            </a:r>
            <a:endParaRPr lang="en-US" altLang="ja-JP" sz="1050" dirty="0" smtClean="0">
              <a:solidFill>
                <a:schemeClr val="tx1"/>
              </a:solidFill>
              <a:latin typeface="Meiryo UI" panose="020B0604030504040204" pitchFamily="50" charset="-128"/>
              <a:ea typeface="Meiryo UI" panose="020B0604030504040204" pitchFamily="50" charset="-128"/>
            </a:endParaRPr>
          </a:p>
          <a:p>
            <a:pPr algn="ctr"/>
            <a:r>
              <a:rPr lang="ja-JP" altLang="en-US" sz="1050" dirty="0" smtClean="0">
                <a:solidFill>
                  <a:schemeClr val="tx1"/>
                </a:solidFill>
                <a:latin typeface="Meiryo UI" panose="020B0604030504040204" pitchFamily="50" charset="-128"/>
                <a:ea typeface="Meiryo UI" panose="020B0604030504040204" pitchFamily="50" charset="-128"/>
              </a:rPr>
              <a:t>年度</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b="1" dirty="0">
                <a:solidFill>
                  <a:schemeClr val="tx1"/>
                </a:solidFill>
                <a:latin typeface="Meiryo UI" panose="020B0604030504040204" pitchFamily="50" charset="-128"/>
                <a:ea typeface="Meiryo UI" panose="020B0604030504040204" pitchFamily="50" charset="-128"/>
              </a:rPr>
              <a:t> </a:t>
            </a:r>
            <a:r>
              <a:rPr lang="en-US" altLang="ja-JP" sz="1050" b="1" dirty="0" smtClean="0">
                <a:solidFill>
                  <a:schemeClr val="tx1"/>
                </a:solidFill>
                <a:latin typeface="Meiryo UI" panose="020B0604030504040204" pitchFamily="50" charset="-128"/>
                <a:ea typeface="Meiryo UI" panose="020B0604030504040204" pitchFamily="50" charset="-128"/>
              </a:rPr>
              <a:t>4~</a:t>
            </a:r>
          </a:p>
          <a:p>
            <a:pPr algn="ctr"/>
            <a:r>
              <a:rPr lang="en-US" altLang="ja-JP" sz="1050" b="1" dirty="0" smtClean="0">
                <a:solidFill>
                  <a:schemeClr val="tx1"/>
                </a:solidFill>
                <a:latin typeface="Meiryo UI" panose="020B0604030504040204" pitchFamily="50" charset="-128"/>
                <a:ea typeface="Meiryo UI" panose="020B0604030504040204" pitchFamily="50" charset="-128"/>
              </a:rPr>
              <a:t>  12</a:t>
            </a:r>
            <a:r>
              <a:rPr lang="ja-JP" altLang="en-US" sz="1050" dirty="0" smtClean="0">
                <a:solidFill>
                  <a:schemeClr val="tx1"/>
                </a:solidFill>
                <a:latin typeface="Meiryo UI" panose="020B0604030504040204" pitchFamily="50" charset="-128"/>
                <a:ea typeface="Meiryo UI" panose="020B0604030504040204" pitchFamily="50" charset="-128"/>
              </a:rPr>
              <a:t>月</a:t>
            </a:r>
            <a:endParaRPr kumimoji="1"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82" name="大かっこ 81"/>
          <p:cNvSpPr/>
          <p:nvPr/>
        </p:nvSpPr>
        <p:spPr>
          <a:xfrm>
            <a:off x="738744" y="4706094"/>
            <a:ext cx="447034" cy="681451"/>
          </a:xfrm>
          <a:prstGeom prst="bracketPair">
            <a:avLst>
              <a:gd name="adj" fmla="val 9553"/>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400" dirty="0">
              <a:latin typeface="Meiryo UI" panose="020B0604030504040204" pitchFamily="50" charset="-128"/>
              <a:ea typeface="Meiryo UI" panose="020B0604030504040204" pitchFamily="50" charset="-128"/>
            </a:endParaRPr>
          </a:p>
        </p:txBody>
      </p:sp>
      <p:sp>
        <p:nvSpPr>
          <p:cNvPr id="89" name="正方形/長方形 88"/>
          <p:cNvSpPr/>
          <p:nvPr/>
        </p:nvSpPr>
        <p:spPr>
          <a:xfrm>
            <a:off x="625270" y="4770341"/>
            <a:ext cx="681459" cy="602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smtClean="0">
                <a:solidFill>
                  <a:schemeClr val="tx1"/>
                </a:solidFill>
                <a:latin typeface="Meiryo UI" panose="020B0604030504040204" pitchFamily="50" charset="-128"/>
                <a:ea typeface="Meiryo UI" panose="020B0604030504040204" pitchFamily="50" charset="-128"/>
              </a:rPr>
              <a:t>2024</a:t>
            </a:r>
          </a:p>
          <a:p>
            <a:pPr algn="ctr"/>
            <a:r>
              <a:rPr lang="ja-JP" altLang="en-US" sz="1050" dirty="0" smtClean="0">
                <a:solidFill>
                  <a:schemeClr val="tx1"/>
                </a:solidFill>
                <a:latin typeface="Meiryo UI" panose="020B0604030504040204" pitchFamily="50" charset="-128"/>
                <a:ea typeface="Meiryo UI" panose="020B0604030504040204" pitchFamily="50" charset="-128"/>
              </a:rPr>
              <a:t>年度</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b="1" dirty="0">
                <a:solidFill>
                  <a:schemeClr val="tx1"/>
                </a:solidFill>
                <a:latin typeface="Meiryo UI" panose="020B0604030504040204" pitchFamily="50" charset="-128"/>
                <a:ea typeface="Meiryo UI" panose="020B0604030504040204" pitchFamily="50" charset="-128"/>
              </a:rPr>
              <a:t> </a:t>
            </a:r>
            <a:r>
              <a:rPr lang="ja-JP" altLang="en-US" sz="1050" b="1" dirty="0" smtClean="0">
                <a:solidFill>
                  <a:schemeClr val="tx1"/>
                </a:solidFill>
                <a:latin typeface="Meiryo UI" panose="020B0604030504040204" pitchFamily="50" charset="-128"/>
                <a:ea typeface="Meiryo UI" panose="020B0604030504040204" pitchFamily="50" charset="-128"/>
              </a:rPr>
              <a:t> </a:t>
            </a:r>
            <a:r>
              <a:rPr lang="en-US" altLang="ja-JP" sz="1050" b="1" dirty="0" smtClean="0">
                <a:solidFill>
                  <a:schemeClr val="tx1"/>
                </a:solidFill>
                <a:latin typeface="Meiryo UI" panose="020B0604030504040204" pitchFamily="50" charset="-128"/>
                <a:ea typeface="Meiryo UI" panose="020B0604030504040204" pitchFamily="50" charset="-128"/>
              </a:rPr>
              <a:t>1~</a:t>
            </a:r>
          </a:p>
          <a:p>
            <a:r>
              <a:rPr lang="en-US" altLang="ja-JP" sz="1050" b="1" dirty="0" smtClean="0">
                <a:solidFill>
                  <a:schemeClr val="tx1"/>
                </a:solidFill>
                <a:latin typeface="Meiryo UI" panose="020B0604030504040204" pitchFamily="50" charset="-128"/>
                <a:ea typeface="Meiryo UI" panose="020B0604030504040204" pitchFamily="50" charset="-128"/>
              </a:rPr>
              <a:t>    3</a:t>
            </a:r>
            <a:r>
              <a:rPr lang="ja-JP" altLang="en-US" sz="1050" b="1" dirty="0" smtClean="0">
                <a:solidFill>
                  <a:schemeClr val="tx1"/>
                </a:solidFill>
                <a:latin typeface="Meiryo UI" panose="020B0604030504040204" pitchFamily="50" charset="-128"/>
                <a:ea typeface="Meiryo UI" panose="020B0604030504040204" pitchFamily="50" charset="-128"/>
              </a:rPr>
              <a:t>月</a:t>
            </a:r>
            <a:endParaRPr lang="en-US" altLang="ja-JP" sz="1050" b="1" dirty="0" smtClean="0">
              <a:solidFill>
                <a:schemeClr val="tx1"/>
              </a:solidFill>
              <a:latin typeface="Meiryo UI" panose="020B0604030504040204" pitchFamily="50" charset="-128"/>
              <a:ea typeface="Meiryo UI" panose="020B0604030504040204" pitchFamily="50" charset="-128"/>
            </a:endParaRPr>
          </a:p>
        </p:txBody>
      </p:sp>
      <p:sp>
        <p:nvSpPr>
          <p:cNvPr id="96" name="正方形/長方形 95"/>
          <p:cNvSpPr/>
          <p:nvPr/>
        </p:nvSpPr>
        <p:spPr>
          <a:xfrm>
            <a:off x="5805657" y="1944084"/>
            <a:ext cx="209404" cy="88889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smtClean="0">
                <a:solidFill>
                  <a:schemeClr val="tx1"/>
                </a:solidFill>
                <a:latin typeface="Meiryo UI" pitchFamily="50" charset="-128"/>
                <a:ea typeface="Meiryo UI" pitchFamily="50" charset="-128"/>
                <a:cs typeface="Meiryo UI" pitchFamily="50" charset="-128"/>
              </a:rPr>
              <a:t>府議会審議</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93" name="正方形/長方形 92"/>
          <p:cNvSpPr/>
          <p:nvPr/>
        </p:nvSpPr>
        <p:spPr>
          <a:xfrm>
            <a:off x="8850204" y="2181953"/>
            <a:ext cx="752053" cy="60355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rtlCol="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900" dirty="0" smtClean="0">
                <a:solidFill>
                  <a:schemeClr val="tx1"/>
                </a:solidFill>
                <a:latin typeface="Meiryo UI" pitchFamily="50" charset="-128"/>
                <a:ea typeface="Meiryo UI" pitchFamily="50" charset="-128"/>
                <a:cs typeface="Meiryo UI" pitchFamily="50" charset="-128"/>
              </a:rPr>
              <a:t>出納整理</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→決算調製</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→監査</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→議会報告</a:t>
            </a:r>
            <a:endParaRPr lang="en-US" altLang="ja-JP" sz="900" dirty="0">
              <a:solidFill>
                <a:schemeClr val="tx1"/>
              </a:solidFill>
              <a:latin typeface="Meiryo UI" pitchFamily="50" charset="-128"/>
              <a:ea typeface="Meiryo UI" pitchFamily="50" charset="-128"/>
              <a:cs typeface="Meiryo UI" pitchFamily="50" charset="-128"/>
            </a:endParaRPr>
          </a:p>
        </p:txBody>
      </p:sp>
      <p:sp>
        <p:nvSpPr>
          <p:cNvPr id="105" name="正方形/長方形 104"/>
          <p:cNvSpPr/>
          <p:nvPr/>
        </p:nvSpPr>
        <p:spPr>
          <a:xfrm>
            <a:off x="8678849" y="2919780"/>
            <a:ext cx="1148337" cy="42281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◆予算執行</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2025</a:t>
            </a:r>
            <a:r>
              <a:rPr lang="ja-JP" altLang="en-US" sz="900" dirty="0" smtClean="0">
                <a:solidFill>
                  <a:schemeClr val="tx1"/>
                </a:solidFill>
                <a:latin typeface="Meiryo UI" pitchFamily="50" charset="-128"/>
                <a:ea typeface="Meiryo UI" pitchFamily="50" charset="-128"/>
                <a:cs typeface="Meiryo UI" pitchFamily="50" charset="-128"/>
              </a:rPr>
              <a:t>年度予算執行</a:t>
            </a:r>
            <a:endParaRPr lang="en-US" altLang="ja-JP" sz="900" dirty="0">
              <a:solidFill>
                <a:schemeClr val="tx1"/>
              </a:solidFill>
              <a:latin typeface="Meiryo UI" pitchFamily="50" charset="-128"/>
              <a:ea typeface="Meiryo UI" pitchFamily="50" charset="-128"/>
              <a:cs typeface="Meiryo UI" pitchFamily="50" charset="-128"/>
            </a:endParaRPr>
          </a:p>
        </p:txBody>
      </p:sp>
      <p:sp>
        <p:nvSpPr>
          <p:cNvPr id="106" name="正方形/長方形 105"/>
          <p:cNvSpPr/>
          <p:nvPr/>
        </p:nvSpPr>
        <p:spPr>
          <a:xfrm>
            <a:off x="2784993" y="3605378"/>
            <a:ext cx="243957" cy="934681"/>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smtClean="0">
                <a:solidFill>
                  <a:schemeClr val="tx1"/>
                </a:solidFill>
                <a:latin typeface="Meiryo UI" pitchFamily="50" charset="-128"/>
                <a:ea typeface="Meiryo UI" pitchFamily="50" charset="-128"/>
                <a:cs typeface="Meiryo UI" pitchFamily="50" charset="-128"/>
              </a:rPr>
              <a:t>市会審議</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3080792" y="3605379"/>
            <a:ext cx="2943006" cy="93468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◆予算執行</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a:solidFill>
                  <a:schemeClr val="tx1"/>
                </a:solidFill>
                <a:latin typeface="Meiryo UI" pitchFamily="50" charset="-128"/>
                <a:ea typeface="Meiryo UI" pitchFamily="50" charset="-128"/>
                <a:cs typeface="Meiryo UI" pitchFamily="50" charset="-128"/>
              </a:rPr>
              <a:t>　</a:t>
            </a:r>
            <a:r>
              <a:rPr lang="ja-JP" altLang="en-US" sz="900" dirty="0" smtClean="0">
                <a:solidFill>
                  <a:schemeClr val="tx1"/>
                </a:solidFill>
                <a:latin typeface="Meiryo UI" pitchFamily="50" charset="-128"/>
                <a:ea typeface="Meiryo UI" pitchFamily="50" charset="-128"/>
                <a:cs typeface="Meiryo UI" pitchFamily="50" charset="-128"/>
              </a:rPr>
              <a:t>・</a:t>
            </a:r>
            <a:r>
              <a:rPr lang="en-US" altLang="ja-JP" sz="900" dirty="0" smtClean="0">
                <a:solidFill>
                  <a:schemeClr val="tx1"/>
                </a:solidFill>
                <a:latin typeface="Meiryo UI" pitchFamily="50" charset="-128"/>
                <a:ea typeface="Meiryo UI" pitchFamily="50" charset="-128"/>
                <a:cs typeface="Meiryo UI" pitchFamily="50" charset="-128"/>
              </a:rPr>
              <a:t>2024</a:t>
            </a:r>
            <a:r>
              <a:rPr lang="ja-JP" altLang="en-US" sz="900" dirty="0">
                <a:solidFill>
                  <a:schemeClr val="tx1"/>
                </a:solidFill>
                <a:latin typeface="Meiryo UI" pitchFamily="50" charset="-128"/>
                <a:ea typeface="Meiryo UI" pitchFamily="50" charset="-128"/>
                <a:cs typeface="Meiryo UI" pitchFamily="50" charset="-128"/>
              </a:rPr>
              <a:t>年度</a:t>
            </a:r>
            <a:r>
              <a:rPr lang="ja-JP" altLang="en-US" sz="900" dirty="0" smtClean="0">
                <a:solidFill>
                  <a:schemeClr val="tx1"/>
                </a:solidFill>
                <a:latin typeface="Meiryo UI" pitchFamily="50" charset="-128"/>
                <a:ea typeface="Meiryo UI" pitchFamily="50" charset="-128"/>
                <a:cs typeface="Meiryo UI" pitchFamily="50" charset="-128"/>
              </a:rPr>
              <a:t>４～</a:t>
            </a:r>
            <a:r>
              <a:rPr lang="en-US" altLang="ja-JP" sz="900" dirty="0" smtClean="0">
                <a:solidFill>
                  <a:schemeClr val="tx1"/>
                </a:solidFill>
                <a:latin typeface="Meiryo UI" pitchFamily="50" charset="-128"/>
                <a:ea typeface="Meiryo UI" pitchFamily="50" charset="-128"/>
                <a:cs typeface="Meiryo UI" pitchFamily="50" charset="-128"/>
              </a:rPr>
              <a:t>12</a:t>
            </a:r>
            <a:r>
              <a:rPr lang="ja-JP" altLang="en-US" sz="900" dirty="0" smtClean="0">
                <a:solidFill>
                  <a:schemeClr val="tx1"/>
                </a:solidFill>
                <a:latin typeface="Meiryo UI" pitchFamily="50" charset="-128"/>
                <a:ea typeface="Meiryo UI" pitchFamily="50" charset="-128"/>
                <a:cs typeface="Meiryo UI" pitchFamily="50" charset="-128"/>
              </a:rPr>
              <a:t>月分の予算の執行</a:t>
            </a:r>
            <a:r>
              <a:rPr lang="en-US" altLang="ja-JP" sz="1050" dirty="0" smtClean="0">
                <a:solidFill>
                  <a:schemeClr val="tx1"/>
                </a:solidFill>
                <a:latin typeface="Meiryo UI" pitchFamily="50" charset="-128"/>
                <a:ea typeface="Meiryo UI" pitchFamily="50" charset="-128"/>
                <a:cs typeface="Meiryo UI" pitchFamily="50" charset="-128"/>
              </a:rPr>
              <a:t/>
            </a:r>
            <a:br>
              <a:rPr lang="en-US" altLang="ja-JP" sz="1050" dirty="0" smtClean="0">
                <a:solidFill>
                  <a:schemeClr val="tx1"/>
                </a:solidFill>
                <a:latin typeface="Meiryo UI" pitchFamily="50" charset="-128"/>
                <a:ea typeface="Meiryo UI" pitchFamily="50" charset="-128"/>
                <a:cs typeface="Meiryo UI" pitchFamily="50" charset="-128"/>
              </a:rPr>
            </a:br>
            <a:r>
              <a:rPr lang="ja-JP" altLang="en-US" sz="1050" dirty="0" smtClean="0">
                <a:solidFill>
                  <a:schemeClr val="tx1"/>
                </a:solidFill>
                <a:latin typeface="Meiryo UI" pitchFamily="50" charset="-128"/>
                <a:ea typeface="Meiryo UI" pitchFamily="50" charset="-128"/>
                <a:cs typeface="Meiryo UI" pitchFamily="50" charset="-128"/>
              </a:rPr>
              <a:t>◆事業の進捗把握</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　・各特別区への移管事務の調整</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　・大阪府への移管事務の連携・調整</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◆市打ち切り（</a:t>
            </a:r>
            <a:r>
              <a:rPr lang="en-US" altLang="ja-JP" sz="1050" dirty="0" smtClean="0">
                <a:solidFill>
                  <a:schemeClr val="tx1"/>
                </a:solidFill>
                <a:latin typeface="Meiryo UI" pitchFamily="50" charset="-128"/>
                <a:ea typeface="Meiryo UI" pitchFamily="50" charset="-128"/>
                <a:cs typeface="Meiryo UI" pitchFamily="50" charset="-128"/>
              </a:rPr>
              <a:t>4</a:t>
            </a:r>
            <a:r>
              <a:rPr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12</a:t>
            </a:r>
            <a:r>
              <a:rPr lang="ja-JP" altLang="en-US" sz="1050" dirty="0" smtClean="0">
                <a:solidFill>
                  <a:schemeClr val="tx1"/>
                </a:solidFill>
                <a:latin typeface="Meiryo UI" pitchFamily="50" charset="-128"/>
                <a:ea typeface="Meiryo UI" pitchFamily="50" charset="-128"/>
                <a:cs typeface="Meiryo UI" pitchFamily="50" charset="-128"/>
              </a:rPr>
              <a:t>月</a:t>
            </a:r>
            <a:r>
              <a:rPr lang="ja-JP" altLang="en-US" sz="1050" dirty="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決算への対応・検討</a:t>
            </a:r>
            <a:endParaRPr lang="en-US" altLang="ja-JP" sz="1050" dirty="0">
              <a:solidFill>
                <a:schemeClr val="tx1"/>
              </a:solidFill>
              <a:latin typeface="Meiryo UI" pitchFamily="50" charset="-128"/>
              <a:ea typeface="Meiryo UI" pitchFamily="50" charset="-128"/>
              <a:cs typeface="Meiryo UI" pitchFamily="50" charset="-128"/>
            </a:endParaRPr>
          </a:p>
          <a:p>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108" name="正方形/長方形 107"/>
          <p:cNvSpPr/>
          <p:nvPr/>
        </p:nvSpPr>
        <p:spPr>
          <a:xfrm>
            <a:off x="5766790" y="4621063"/>
            <a:ext cx="243957" cy="1580702"/>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smtClean="0">
                <a:solidFill>
                  <a:schemeClr val="tx1"/>
                </a:solidFill>
                <a:latin typeface="Meiryo UI" pitchFamily="50" charset="-128"/>
                <a:ea typeface="Meiryo UI" pitchFamily="50" charset="-128"/>
                <a:cs typeface="Meiryo UI" pitchFamily="50" charset="-128"/>
              </a:rPr>
              <a:t>市会</a:t>
            </a:r>
            <a:r>
              <a:rPr lang="ja-JP" altLang="en-US" sz="1050" dirty="0">
                <a:solidFill>
                  <a:schemeClr val="tx1"/>
                </a:solidFill>
                <a:latin typeface="Meiryo UI" pitchFamily="50" charset="-128"/>
                <a:ea typeface="Meiryo UI" pitchFamily="50" charset="-128"/>
                <a:cs typeface="Meiryo UI" pitchFamily="50" charset="-128"/>
              </a:rPr>
              <a:t>報告</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10" name="左右矢印 9"/>
          <p:cNvSpPr/>
          <p:nvPr/>
        </p:nvSpPr>
        <p:spPr>
          <a:xfrm>
            <a:off x="6519561" y="1544386"/>
            <a:ext cx="797075" cy="16344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正方形/長方形 110"/>
          <p:cNvSpPr/>
          <p:nvPr/>
        </p:nvSpPr>
        <p:spPr>
          <a:xfrm>
            <a:off x="6560105" y="3832112"/>
            <a:ext cx="2876441" cy="185189"/>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72000" tIns="36000" rIns="72000" bIns="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900" dirty="0" smtClean="0">
                <a:solidFill>
                  <a:schemeClr val="tx1"/>
                </a:solidFill>
                <a:latin typeface="Meiryo UI" pitchFamily="50" charset="-128"/>
                <a:ea typeface="Meiryo UI" pitchFamily="50" charset="-128"/>
                <a:cs typeface="Meiryo UI" pitchFamily="50" charset="-128"/>
              </a:rPr>
              <a:t>決算調製　→　　　　　　　　　監査　　→　　議会報告</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540152" y="1339821"/>
            <a:ext cx="784189" cy="261610"/>
          </a:xfrm>
          <a:prstGeom prst="rect">
            <a:avLst/>
          </a:prstGeom>
          <a:noFill/>
        </p:spPr>
        <p:txBody>
          <a:bodyPr wrap="none" rtlCol="0">
            <a:spAutoFit/>
          </a:bodyPr>
          <a:lstStyle/>
          <a:p>
            <a:r>
              <a:rPr kumimoji="1" lang="en-US" altLang="ja-JP" sz="1100" dirty="0" smtClean="0">
                <a:latin typeface="Meiryo UI" panose="020B0604030504040204" pitchFamily="50" charset="-128"/>
                <a:ea typeface="Meiryo UI" panose="020B0604030504040204" pitchFamily="50" charset="-128"/>
              </a:rPr>
              <a:t>50</a:t>
            </a:r>
            <a:r>
              <a:rPr kumimoji="1" lang="ja-JP" altLang="en-US" sz="1100" dirty="0" smtClean="0">
                <a:latin typeface="Meiryo UI" panose="020B0604030504040204" pitchFamily="50" charset="-128"/>
                <a:ea typeface="Meiryo UI" panose="020B0604030504040204" pitchFamily="50" charset="-128"/>
              </a:rPr>
              <a:t>日以内</a:t>
            </a:r>
            <a:endParaRPr kumimoji="1" lang="ja-JP" altLang="en-US" sz="11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7734308" y="4021305"/>
            <a:ext cx="1964306" cy="477054"/>
          </a:xfrm>
          <a:prstGeom prst="rect">
            <a:avLst/>
          </a:prstGeom>
          <a:noFill/>
        </p:spPr>
        <p:txBody>
          <a:bodyPr wrap="square" rtlCol="0">
            <a:spAutoFit/>
          </a:bodyPr>
          <a:lstStyle/>
          <a:p>
            <a:r>
              <a:rPr lang="ja-JP" altLang="en-US" sz="900" dirty="0" smtClean="0">
                <a:latin typeface="Meiryo UI" panose="020B0604030504040204" pitchFamily="50" charset="-128"/>
                <a:ea typeface="Meiryo UI" panose="020B0604030504040204" pitchFamily="50" charset="-128"/>
              </a:rPr>
              <a:t>・決算の</a:t>
            </a:r>
            <a:r>
              <a:rPr lang="ja-JP" altLang="en-US" sz="900" dirty="0">
                <a:latin typeface="Meiryo UI" panose="020B0604030504040204" pitchFamily="50" charset="-128"/>
                <a:ea typeface="Meiryo UI" panose="020B0604030504040204" pitchFamily="50" charset="-128"/>
              </a:rPr>
              <a:t>調製</a:t>
            </a:r>
            <a:r>
              <a:rPr lang="ja-JP" altLang="en-US" sz="900" dirty="0" smtClean="0">
                <a:latin typeface="Meiryo UI" panose="020B0604030504040204" pitchFamily="50" charset="-128"/>
                <a:ea typeface="Meiryo UI" panose="020B0604030504040204" pitchFamily="50" charset="-128"/>
              </a:rPr>
              <a:t>は旧市長が行う</a:t>
            </a:r>
            <a:endParaRPr lang="en-US" altLang="ja-JP" sz="9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・旧市長が府知事・各特別区長等に決算を</a:t>
            </a:r>
            <a:endParaRPr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提出し、各団体で監査・ 議会報告を実施</a:t>
            </a:r>
            <a:endParaRPr kumimoji="1" lang="en-US" altLang="ja-JP" sz="800" dirty="0" smtClean="0">
              <a:latin typeface="Meiryo UI" panose="020B0604030504040204" pitchFamily="50" charset="-128"/>
              <a:ea typeface="Meiryo UI" panose="020B0604030504040204" pitchFamily="50" charset="-128"/>
            </a:endParaRPr>
          </a:p>
        </p:txBody>
      </p:sp>
      <p:sp>
        <p:nvSpPr>
          <p:cNvPr id="114" name="正方形/長方形 113"/>
          <p:cNvSpPr/>
          <p:nvPr/>
        </p:nvSpPr>
        <p:spPr>
          <a:xfrm>
            <a:off x="8669446" y="4620863"/>
            <a:ext cx="1082120" cy="865997"/>
          </a:xfrm>
          <a:prstGeom prst="rect">
            <a:avLst/>
          </a:prstGeom>
          <a:solidFill>
            <a:schemeClr val="accent3">
              <a:lumMod val="20000"/>
              <a:lumOff val="80000"/>
            </a:schemeClr>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◆決算処理</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119" name="正方形/長方形 118"/>
          <p:cNvSpPr/>
          <p:nvPr/>
        </p:nvSpPr>
        <p:spPr>
          <a:xfrm>
            <a:off x="7779117" y="5522153"/>
            <a:ext cx="613522" cy="679612"/>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50" dirty="0" smtClean="0">
                <a:solidFill>
                  <a:schemeClr val="tx1"/>
                </a:solidFill>
                <a:latin typeface="Meiryo UI" pitchFamily="50" charset="-128"/>
                <a:ea typeface="Meiryo UI" pitchFamily="50" charset="-128"/>
                <a:cs typeface="Meiryo UI" pitchFamily="50" charset="-128"/>
              </a:rPr>
              <a:t>◆骨格</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   予算案</a:t>
            </a:r>
            <a:endParaRPr lang="en-US" altLang="ja-JP" sz="1050" dirty="0" smtClean="0">
              <a:solidFill>
                <a:schemeClr val="tx1"/>
              </a:solidFill>
              <a:latin typeface="Meiryo UI" pitchFamily="50" charset="-128"/>
              <a:ea typeface="Meiryo UI" pitchFamily="50" charset="-128"/>
              <a:cs typeface="Meiryo UI" pitchFamily="50" charset="-128"/>
            </a:endParaRPr>
          </a:p>
          <a:p>
            <a:r>
              <a:rPr lang="en-US" altLang="ja-JP" sz="1050" dirty="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の決定</a:t>
            </a:r>
            <a:r>
              <a:rPr lang="ja-JP" altLang="en-US" sz="900" dirty="0" smtClean="0">
                <a:solidFill>
                  <a:schemeClr val="tx1"/>
                </a:solidFill>
                <a:latin typeface="Meiryo UI" pitchFamily="50" charset="-128"/>
                <a:ea typeface="Meiryo UI" pitchFamily="50" charset="-128"/>
                <a:cs typeface="Meiryo UI" pitchFamily="50" charset="-128"/>
              </a:rPr>
              <a:t>　</a:t>
            </a:r>
            <a:endParaRPr lang="en-US" altLang="ja-JP" sz="900" dirty="0">
              <a:solidFill>
                <a:schemeClr val="tx1"/>
              </a:solidFill>
              <a:latin typeface="Meiryo UI" pitchFamily="50" charset="-128"/>
              <a:ea typeface="Meiryo UI" pitchFamily="50" charset="-128"/>
              <a:cs typeface="Meiryo UI" pitchFamily="50" charset="-128"/>
            </a:endParaRPr>
          </a:p>
        </p:txBody>
      </p:sp>
      <p:sp>
        <p:nvSpPr>
          <p:cNvPr id="120" name="正方形/長方形 119"/>
          <p:cNvSpPr/>
          <p:nvPr/>
        </p:nvSpPr>
        <p:spPr>
          <a:xfrm>
            <a:off x="8428434" y="5517765"/>
            <a:ext cx="178474" cy="68400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smtClean="0">
                <a:solidFill>
                  <a:schemeClr val="tx1"/>
                </a:solidFill>
                <a:latin typeface="Meiryo UI" pitchFamily="50" charset="-128"/>
                <a:ea typeface="Meiryo UI" pitchFamily="50" charset="-128"/>
                <a:cs typeface="Meiryo UI" pitchFamily="50" charset="-128"/>
              </a:rPr>
              <a:t>区議会審議</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122" name="正方形/長方形 121"/>
          <p:cNvSpPr/>
          <p:nvPr/>
        </p:nvSpPr>
        <p:spPr>
          <a:xfrm>
            <a:off x="8678366" y="5522153"/>
            <a:ext cx="720297" cy="32400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00" dirty="0" smtClean="0">
                <a:solidFill>
                  <a:schemeClr val="tx1"/>
                </a:solidFill>
                <a:latin typeface="Meiryo UI" pitchFamily="50" charset="-128"/>
                <a:ea typeface="Meiryo UI" pitchFamily="50" charset="-128"/>
                <a:cs typeface="Meiryo UI" pitchFamily="50" charset="-128"/>
              </a:rPr>
              <a:t>◆骨格予算</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smtClean="0">
                <a:solidFill>
                  <a:schemeClr val="tx1"/>
                </a:solidFill>
                <a:latin typeface="Meiryo UI" pitchFamily="50" charset="-128"/>
                <a:ea typeface="Meiryo UI" pitchFamily="50" charset="-128"/>
                <a:cs typeface="Meiryo UI" pitchFamily="50" charset="-128"/>
              </a:rPr>
              <a:t>　 の執行</a:t>
            </a:r>
            <a:endParaRPr lang="en-US" altLang="ja-JP" sz="800" dirty="0">
              <a:solidFill>
                <a:schemeClr val="tx1"/>
              </a:solidFill>
              <a:latin typeface="Meiryo UI" pitchFamily="50" charset="-128"/>
              <a:ea typeface="Meiryo UI" pitchFamily="50" charset="-128"/>
              <a:cs typeface="Meiryo UI" pitchFamily="50" charset="-128"/>
            </a:endParaRPr>
          </a:p>
        </p:txBody>
      </p:sp>
      <p:sp>
        <p:nvSpPr>
          <p:cNvPr id="123" name="正方形/長方形 122"/>
          <p:cNvSpPr/>
          <p:nvPr/>
        </p:nvSpPr>
        <p:spPr>
          <a:xfrm>
            <a:off x="8678366" y="5881445"/>
            <a:ext cx="720297" cy="32400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000" dirty="0" smtClean="0">
                <a:solidFill>
                  <a:schemeClr val="tx1"/>
                </a:solidFill>
                <a:latin typeface="Meiryo UI" pitchFamily="50" charset="-128"/>
                <a:ea typeface="Meiryo UI" pitchFamily="50" charset="-128"/>
                <a:cs typeface="Meiryo UI" pitchFamily="50" charset="-128"/>
              </a:rPr>
              <a:t>◆本格予算</a:t>
            </a:r>
            <a:endParaRPr lang="en-US" altLang="ja-JP" sz="1000" dirty="0" smtClean="0">
              <a:solidFill>
                <a:schemeClr val="tx1"/>
              </a:solidFill>
              <a:latin typeface="Meiryo UI" pitchFamily="50" charset="-128"/>
              <a:ea typeface="Meiryo UI" pitchFamily="50" charset="-128"/>
              <a:cs typeface="Meiryo UI" pitchFamily="50" charset="-128"/>
            </a:endParaRPr>
          </a:p>
          <a:p>
            <a:r>
              <a:rPr lang="ja-JP" altLang="en-US" sz="1000" dirty="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 の編成</a:t>
            </a:r>
            <a:endParaRPr lang="en-US" altLang="ja-JP" sz="800" dirty="0">
              <a:solidFill>
                <a:schemeClr val="tx1"/>
              </a:solidFill>
              <a:latin typeface="Meiryo UI" pitchFamily="50" charset="-128"/>
              <a:ea typeface="Meiryo UI" pitchFamily="50" charset="-128"/>
              <a:cs typeface="Meiryo UI" pitchFamily="50" charset="-128"/>
            </a:endParaRPr>
          </a:p>
        </p:txBody>
      </p:sp>
      <p:sp>
        <p:nvSpPr>
          <p:cNvPr id="124" name="正方形/長方形 123"/>
          <p:cNvSpPr/>
          <p:nvPr/>
        </p:nvSpPr>
        <p:spPr>
          <a:xfrm>
            <a:off x="9446071" y="5522856"/>
            <a:ext cx="178474" cy="68400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wrap="none"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050" dirty="0" smtClean="0">
                <a:solidFill>
                  <a:schemeClr val="tx1"/>
                </a:solidFill>
                <a:latin typeface="Meiryo UI" pitchFamily="50" charset="-128"/>
                <a:ea typeface="Meiryo UI" pitchFamily="50" charset="-128"/>
                <a:cs typeface="Meiryo UI" pitchFamily="50" charset="-128"/>
              </a:rPr>
              <a:t>区議会審議</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13" name="正方形/長方形 12"/>
          <p:cNvSpPr/>
          <p:nvPr/>
        </p:nvSpPr>
        <p:spPr>
          <a:xfrm>
            <a:off x="7790737" y="4048205"/>
            <a:ext cx="1839985" cy="447031"/>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5827001" y="3827346"/>
            <a:ext cx="180000" cy="576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72000" tIns="36000" rIns="72000" bIns="0" rtlCol="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900" dirty="0" smtClean="0">
                <a:solidFill>
                  <a:schemeClr val="tx1"/>
                </a:solidFill>
                <a:latin typeface="Meiryo UI" pitchFamily="50" charset="-128"/>
                <a:ea typeface="Meiryo UI" pitchFamily="50" charset="-128"/>
                <a:cs typeface="Meiryo UI" pitchFamily="50" charset="-128"/>
              </a:rPr>
              <a:t>出納閉鎖</a:t>
            </a:r>
            <a:endParaRPr lang="en-US" altLang="ja-JP" sz="900" dirty="0" smtClean="0">
              <a:solidFill>
                <a:schemeClr val="tx1"/>
              </a:solidFill>
              <a:latin typeface="Meiryo UI" pitchFamily="50" charset="-128"/>
              <a:ea typeface="Meiryo UI" pitchFamily="50" charset="-128"/>
              <a:cs typeface="Meiryo UI" pitchFamily="50" charset="-128"/>
            </a:endParaRPr>
          </a:p>
        </p:txBody>
      </p:sp>
      <p:sp>
        <p:nvSpPr>
          <p:cNvPr id="91" name="正方形/長方形 90"/>
          <p:cNvSpPr/>
          <p:nvPr/>
        </p:nvSpPr>
        <p:spPr>
          <a:xfrm>
            <a:off x="8850204" y="4842698"/>
            <a:ext cx="752053" cy="60355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rtlCol="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900" dirty="0" smtClean="0">
                <a:solidFill>
                  <a:schemeClr val="tx1"/>
                </a:solidFill>
                <a:latin typeface="Meiryo UI" pitchFamily="50" charset="-128"/>
                <a:ea typeface="Meiryo UI" pitchFamily="50" charset="-128"/>
                <a:cs typeface="Meiryo UI" pitchFamily="50" charset="-128"/>
              </a:rPr>
              <a:t>出納整理</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→決算調製</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→監査</a:t>
            </a:r>
            <a:endParaRPr lang="en-US" altLang="ja-JP" sz="900" dirty="0" smtClean="0">
              <a:solidFill>
                <a:schemeClr val="tx1"/>
              </a:solidFill>
              <a:latin typeface="Meiryo UI" pitchFamily="50" charset="-128"/>
              <a:ea typeface="Meiryo UI" pitchFamily="50" charset="-128"/>
              <a:cs typeface="Meiryo UI" pitchFamily="50" charset="-128"/>
            </a:endParaRPr>
          </a:p>
          <a:p>
            <a:r>
              <a:rPr lang="ja-JP" altLang="en-US" sz="900" dirty="0" smtClean="0">
                <a:solidFill>
                  <a:schemeClr val="tx1"/>
                </a:solidFill>
                <a:latin typeface="Meiryo UI" pitchFamily="50" charset="-128"/>
                <a:ea typeface="Meiryo UI" pitchFamily="50" charset="-128"/>
                <a:cs typeface="Meiryo UI" pitchFamily="50" charset="-128"/>
              </a:rPr>
              <a:t>→議会報告</a:t>
            </a:r>
            <a:endParaRPr lang="en-US" altLang="ja-JP" sz="900" dirty="0">
              <a:solidFill>
                <a:schemeClr val="tx1"/>
              </a:solidFill>
              <a:latin typeface="Meiryo UI" pitchFamily="50" charset="-128"/>
              <a:ea typeface="Meiryo UI" pitchFamily="50" charset="-128"/>
              <a:cs typeface="Meiryo UI" pitchFamily="50" charset="-128"/>
            </a:endParaRPr>
          </a:p>
        </p:txBody>
      </p:sp>
      <p:sp>
        <p:nvSpPr>
          <p:cNvPr id="67" name="額縁 66"/>
          <p:cNvSpPr/>
          <p:nvPr/>
        </p:nvSpPr>
        <p:spPr>
          <a:xfrm>
            <a:off x="695761" y="1442901"/>
            <a:ext cx="1145537"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予算</a:t>
            </a:r>
            <a:endParaRPr lang="ja-JP" altLang="en-US" sz="1400" dirty="0"/>
          </a:p>
        </p:txBody>
      </p:sp>
      <p:sp>
        <p:nvSpPr>
          <p:cNvPr id="70" name="正方形/長方形 69"/>
          <p:cNvSpPr/>
          <p:nvPr/>
        </p:nvSpPr>
        <p:spPr>
          <a:xfrm>
            <a:off x="8652937" y="810204"/>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2025</a:t>
            </a:r>
            <a:r>
              <a:rPr lang="ja-JP" altLang="en-US" sz="1100" dirty="0" smtClean="0">
                <a:solidFill>
                  <a:schemeClr val="tx1"/>
                </a:solidFill>
                <a:latin typeface="Meiryo UI" pitchFamily="50" charset="-128"/>
                <a:ea typeface="Meiryo UI" pitchFamily="50" charset="-128"/>
                <a:cs typeface="Meiryo UI" pitchFamily="50" charset="-128"/>
              </a:rPr>
              <a:t>年４月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7386414" y="1465351"/>
            <a:ext cx="390043" cy="5325974"/>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特別区長・区議会議員選挙</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71" name="額縁 70"/>
          <p:cNvSpPr/>
          <p:nvPr/>
        </p:nvSpPr>
        <p:spPr>
          <a:xfrm>
            <a:off x="8678366" y="1435093"/>
            <a:ext cx="1145537"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決算</a:t>
            </a:r>
            <a:endParaRPr lang="ja-JP" altLang="en-US" sz="1400" dirty="0"/>
          </a:p>
        </p:txBody>
      </p:sp>
      <p:sp>
        <p:nvSpPr>
          <p:cNvPr id="74" name="正方形/長方形 27"/>
          <p:cNvSpPr>
            <a:spLocks noChangeArrowheads="1"/>
          </p:cNvSpPr>
          <p:nvPr/>
        </p:nvSpPr>
        <p:spPr bwMode="auto">
          <a:xfrm>
            <a:off x="9398663" y="6644895"/>
            <a:ext cx="490989"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6855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表 46"/>
          <p:cNvGraphicFramePr>
            <a:graphicFrameLocks noGrp="1"/>
          </p:cNvGraphicFramePr>
          <p:nvPr>
            <p:extLst/>
          </p:nvPr>
        </p:nvGraphicFramePr>
        <p:xfrm>
          <a:off x="200472" y="480974"/>
          <a:ext cx="9633034" cy="315207"/>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1849982951"/>
                    </a:ext>
                  </a:extLst>
                </a:gridCol>
                <a:gridCol w="1872208">
                  <a:extLst>
                    <a:ext uri="{9D8B030D-6E8A-4147-A177-3AD203B41FA5}">
                      <a16:colId xmlns:a16="http://schemas.microsoft.com/office/drawing/2014/main" val="1102683386"/>
                    </a:ext>
                  </a:extLst>
                </a:gridCol>
                <a:gridCol w="1584176">
                  <a:extLst>
                    <a:ext uri="{9D8B030D-6E8A-4147-A177-3AD203B41FA5}">
                      <a16:colId xmlns:a16="http://schemas.microsoft.com/office/drawing/2014/main" val="3141717636"/>
                    </a:ext>
                  </a:extLst>
                </a:gridCol>
                <a:gridCol w="1512169">
                  <a:extLst>
                    <a:ext uri="{9D8B030D-6E8A-4147-A177-3AD203B41FA5}">
                      <a16:colId xmlns:a16="http://schemas.microsoft.com/office/drawing/2014/main" val="1050912143"/>
                    </a:ext>
                  </a:extLst>
                </a:gridCol>
                <a:gridCol w="2936289">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15" name="正方形/長方形 14"/>
          <p:cNvSpPr/>
          <p:nvPr/>
        </p:nvSpPr>
        <p:spPr>
          <a:xfrm>
            <a:off x="200472"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8988266" y="1113716"/>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25" name="額縁 24"/>
          <p:cNvSpPr/>
          <p:nvPr/>
        </p:nvSpPr>
        <p:spPr>
          <a:xfrm>
            <a:off x="695761" y="1442901"/>
            <a:ext cx="180000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財産の承継</a:t>
            </a:r>
          </a:p>
        </p:txBody>
      </p:sp>
      <p:sp>
        <p:nvSpPr>
          <p:cNvPr id="26" name="額縁 25"/>
          <p:cNvSpPr/>
          <p:nvPr/>
        </p:nvSpPr>
        <p:spPr>
          <a:xfrm>
            <a:off x="688632" y="4135249"/>
            <a:ext cx="202192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処分検討地の確定等</a:t>
            </a:r>
            <a:endParaRPr lang="en-US" altLang="ja-JP" sz="1400" dirty="0"/>
          </a:p>
        </p:txBody>
      </p:sp>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９（１）財産</a:t>
            </a:r>
            <a:r>
              <a:rPr lang="ja-JP" altLang="en-US" sz="2000" b="1" dirty="0">
                <a:solidFill>
                  <a:srgbClr val="000000"/>
                </a:solidFill>
                <a:latin typeface="ＭＳ Ｐゴシック" charset="-128"/>
                <a:ea typeface="Meiryo UI"/>
                <a:cs typeface="Meiryo UI"/>
              </a:rPr>
              <a:t>の承継</a:t>
            </a:r>
            <a:endParaRPr lang="ja-JP" altLang="en-US" sz="1400" b="1" dirty="0">
              <a:solidFill>
                <a:srgbClr val="000000"/>
              </a:solidFill>
              <a:latin typeface="ＭＳ Ｐゴシック" charset="-128"/>
              <a:ea typeface="Meiryo UI"/>
              <a:cs typeface="Meiryo UI"/>
            </a:endParaRPr>
          </a:p>
        </p:txBody>
      </p:sp>
      <p:sp>
        <p:nvSpPr>
          <p:cNvPr id="35" name="ホームベース 34"/>
          <p:cNvSpPr/>
          <p:nvPr/>
        </p:nvSpPr>
        <p:spPr>
          <a:xfrm>
            <a:off x="700427" y="981805"/>
            <a:ext cx="2652987"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12</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8" name="山形 47"/>
          <p:cNvSpPr/>
          <p:nvPr/>
        </p:nvSpPr>
        <p:spPr>
          <a:xfrm>
            <a:off x="3353416" y="980728"/>
            <a:ext cx="3478295"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27</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9" name="ホームベース 48"/>
          <p:cNvSpPr/>
          <p:nvPr/>
        </p:nvSpPr>
        <p:spPr>
          <a:xfrm>
            <a:off x="6899983" y="980728"/>
            <a:ext cx="1967092"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3359963" y="1881600"/>
            <a:ext cx="2169101" cy="2195472"/>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◆財産の承継に</a:t>
            </a:r>
            <a:r>
              <a:rPr lang="ja-JP" altLang="en-US" sz="1100" dirty="0">
                <a:solidFill>
                  <a:schemeClr val="tx1"/>
                </a:solidFill>
                <a:latin typeface="Meiryo UI" pitchFamily="50" charset="-128"/>
                <a:ea typeface="Meiryo UI" pitchFamily="50" charset="-128"/>
                <a:cs typeface="Meiryo UI" pitchFamily="50" charset="-128"/>
              </a:rPr>
              <a:t>向けた検討・調整</a:t>
            </a: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・事務引継ぎ準備</a:t>
            </a: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a:t>
            </a:r>
            <a:r>
              <a:rPr lang="ja-JP" altLang="en-US" sz="1050" dirty="0">
                <a:solidFill>
                  <a:schemeClr val="tx1"/>
                </a:solidFill>
                <a:latin typeface="Meiryo UI" pitchFamily="50" charset="-128"/>
                <a:ea typeface="Meiryo UI" pitchFamily="50" charset="-128"/>
                <a:cs typeface="Meiryo UI" pitchFamily="50" charset="-128"/>
              </a:rPr>
              <a:t>地中埋設物の利用調整</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・公有財産台帳の情報の移行　　など</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22" name="正方形/長方形 21"/>
          <p:cNvSpPr/>
          <p:nvPr/>
        </p:nvSpPr>
        <p:spPr>
          <a:xfrm>
            <a:off x="5601027" y="1881600"/>
            <a:ext cx="1481993" cy="2195471"/>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itchFamily="50" charset="-128"/>
                <a:ea typeface="Meiryo UI" pitchFamily="50" charset="-128"/>
                <a:cs typeface="Meiryo UI" pitchFamily="50" charset="-128"/>
              </a:rPr>
              <a:t>関係条例案</a:t>
            </a:r>
            <a:r>
              <a:rPr lang="ja-JP" altLang="en-US" sz="1100" dirty="0" smtClean="0">
                <a:solidFill>
                  <a:schemeClr val="tx1"/>
                </a:solidFill>
                <a:latin typeface="Meiryo UI" pitchFamily="50" charset="-128"/>
                <a:ea typeface="Meiryo UI" pitchFamily="50" charset="-128"/>
                <a:cs typeface="Meiryo UI" pitchFamily="50" charset="-128"/>
              </a:rPr>
              <a:t>の作成</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　・公の施設の設置条例</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・使用料・手数料条例</a:t>
            </a:r>
            <a:endParaRPr lang="ja-JP" altLang="en-US" sz="1050" dirty="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・基金条例　　　　　など</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8458615" y="1881600"/>
            <a:ext cx="479844" cy="4571735"/>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財産目録完成</a:t>
            </a: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◆財産（処分検討地含む）の承継先確定</a:t>
            </a:r>
          </a:p>
        </p:txBody>
      </p:sp>
      <p:sp>
        <p:nvSpPr>
          <p:cNvPr id="31" name="テキスト ボックス 30"/>
          <p:cNvSpPr txBox="1"/>
          <p:nvPr/>
        </p:nvSpPr>
        <p:spPr>
          <a:xfrm>
            <a:off x="9396820" y="2348879"/>
            <a:ext cx="397702" cy="2445215"/>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lgn="ctr">
              <a:spcBef>
                <a:spcPts val="0"/>
              </a:spcBef>
            </a:pPr>
            <a:r>
              <a:rPr kumimoji="1" lang="ja-JP" altLang="en-US" sz="1100" dirty="0" smtClean="0">
                <a:latin typeface="Meiryo UI" panose="020B0604030504040204" pitchFamily="50" charset="-128"/>
                <a:ea typeface="Meiryo UI" panose="020B0604030504040204" pitchFamily="50" charset="-128"/>
              </a:rPr>
              <a:t>財産関係条例の制定（専決処分）</a:t>
            </a:r>
            <a:endParaRPr kumimoji="1" lang="en-US" altLang="ja-JP" sz="1100" dirty="0" smtClean="0">
              <a:latin typeface="Meiryo UI" panose="020B0604030504040204" pitchFamily="50" charset="-128"/>
              <a:ea typeface="Meiryo UI" panose="020B0604030504040204" pitchFamily="50" charset="-128"/>
            </a:endParaRPr>
          </a:p>
          <a:p>
            <a:pPr algn="ctr">
              <a:spcBef>
                <a:spcPts val="0"/>
              </a:spcBef>
            </a:pPr>
            <a:r>
              <a:rPr lang="ja-JP" altLang="en-US" sz="1100" dirty="0">
                <a:latin typeface="Meiryo UI" panose="020B0604030504040204" pitchFamily="50" charset="-128"/>
                <a:ea typeface="Meiryo UI" panose="020B0604030504040204" pitchFamily="50" charset="-128"/>
              </a:rPr>
              <a:t>特別区暫定</a:t>
            </a:r>
            <a:r>
              <a:rPr lang="ja-JP" altLang="en-US" sz="1100" dirty="0" smtClean="0">
                <a:latin typeface="Meiryo UI" panose="020B0604030504040204" pitchFamily="50" charset="-128"/>
                <a:ea typeface="Meiryo UI" panose="020B0604030504040204" pitchFamily="50" charset="-128"/>
              </a:rPr>
              <a:t>予算を職務</a:t>
            </a:r>
            <a:r>
              <a:rPr lang="ja-JP" altLang="en-US" sz="1100" dirty="0">
                <a:latin typeface="Meiryo UI" panose="020B0604030504040204" pitchFamily="50" charset="-128"/>
                <a:ea typeface="Meiryo UI" panose="020B0604030504040204" pitchFamily="50" charset="-128"/>
              </a:rPr>
              <a:t>執行者</a:t>
            </a:r>
            <a:r>
              <a:rPr lang="ja-JP" altLang="en-US" sz="1100" dirty="0" smtClean="0">
                <a:latin typeface="Meiryo UI" panose="020B0604030504040204" pitchFamily="50" charset="-128"/>
                <a:ea typeface="Meiryo UI" panose="020B0604030504040204" pitchFamily="50" charset="-128"/>
              </a:rPr>
              <a:t>が調製</a:t>
            </a:r>
            <a:endParaRPr lang="ja-JP" altLang="en-US" sz="11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8022024" y="1442900"/>
            <a:ext cx="381600" cy="1296000"/>
          </a:xfrm>
          <a:prstGeom prst="rect">
            <a:avLst/>
          </a:prstGeom>
          <a:solidFill>
            <a:schemeClr val="accent2">
              <a:lumMod val="40000"/>
              <a:lumOff val="60000"/>
            </a:schemeClr>
          </a:solidFill>
          <a:ln w="12700">
            <a:solidFill>
              <a:schemeClr val="accent2"/>
            </a:solidFill>
          </a:ln>
        </p:spPr>
        <p:txBody>
          <a:bodyPr vert="eaVert" wrap="square" lIns="36000" tIns="36000" rIns="36000" bIns="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◆府議会</a:t>
            </a:r>
            <a:r>
              <a:rPr lang="ja-JP" altLang="en-US" sz="1100" dirty="0" smtClean="0">
                <a:latin typeface="Meiryo UI" panose="020B0604030504040204" pitchFamily="50" charset="-128"/>
                <a:ea typeface="Meiryo UI" panose="020B0604030504040204" pitchFamily="50" charset="-128"/>
              </a:rPr>
              <a:t>で予算案の</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審議</a:t>
            </a:r>
            <a:endParaRPr lang="ja-JP" altLang="en-US" sz="1100" dirty="0">
              <a:latin typeface="Meiryo UI" panose="020B0604030504040204" pitchFamily="50" charset="-128"/>
              <a:ea typeface="Meiryo UI" panose="020B0604030504040204" pitchFamily="50" charset="-128"/>
            </a:endParaRPr>
          </a:p>
        </p:txBody>
      </p:sp>
      <p:sp>
        <p:nvSpPr>
          <p:cNvPr id="50" name="正方形/長方形 49"/>
          <p:cNvSpPr/>
          <p:nvPr/>
        </p:nvSpPr>
        <p:spPr>
          <a:xfrm>
            <a:off x="3282751" y="76035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2022</a:t>
            </a:r>
            <a:r>
              <a:rPr lang="ja-JP" altLang="en-US" sz="1100" dirty="0" smtClean="0">
                <a:solidFill>
                  <a:schemeClr val="tx1"/>
                </a:solidFill>
                <a:latin typeface="Meiryo UI" pitchFamily="50" charset="-128"/>
                <a:ea typeface="Meiryo UI" pitchFamily="50" charset="-128"/>
                <a:cs typeface="Meiryo UI" pitchFamily="50" charset="-128"/>
              </a:rPr>
              <a:t>年１月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1" name="正方形/長方形 50"/>
          <p:cNvSpPr/>
          <p:nvPr/>
        </p:nvSpPr>
        <p:spPr>
          <a:xfrm>
            <a:off x="6825208" y="76035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ja-JP" altLang="en-US" sz="1100" dirty="0">
                <a:solidFill>
                  <a:schemeClr val="tx1"/>
                </a:solidFill>
                <a:latin typeface="Meiryo UI" pitchFamily="50" charset="-128"/>
                <a:ea typeface="Meiryo UI" pitchFamily="50" charset="-128"/>
                <a:cs typeface="Meiryo UI" pitchFamily="50" charset="-128"/>
              </a:rPr>
              <a:t>４</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1" name="テキスト ボックス 60"/>
          <p:cNvSpPr txBox="1"/>
          <p:nvPr/>
        </p:nvSpPr>
        <p:spPr>
          <a:xfrm>
            <a:off x="8021082" y="2777943"/>
            <a:ext cx="379653" cy="129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spcBef>
                <a:spcPts val="0"/>
              </a:spcBef>
            </a:pP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市会へ</a:t>
            </a:r>
            <a:r>
              <a:rPr lang="ja-JP" altLang="en-US" sz="1100" dirty="0" smtClean="0">
                <a:latin typeface="Meiryo UI" panose="020B0604030504040204" pitchFamily="50" charset="-128"/>
                <a:ea typeface="Meiryo UI" panose="020B0604030504040204" pitchFamily="50" charset="-128"/>
              </a:rPr>
              <a:t>特別区暫</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定予算案</a:t>
            </a:r>
            <a:r>
              <a:rPr lang="ja-JP" altLang="en-US" sz="1100" dirty="0">
                <a:latin typeface="Meiryo UI" panose="020B0604030504040204" pitchFamily="50" charset="-128"/>
                <a:ea typeface="Meiryo UI" panose="020B0604030504040204" pitchFamily="50" charset="-128"/>
              </a:rPr>
              <a:t>の報告</a:t>
            </a:r>
          </a:p>
        </p:txBody>
      </p:sp>
      <p:sp>
        <p:nvSpPr>
          <p:cNvPr id="63" name="テキスト ボックス 62"/>
          <p:cNvSpPr txBox="1"/>
          <p:nvPr/>
        </p:nvSpPr>
        <p:spPr>
          <a:xfrm>
            <a:off x="6899982" y="4545255"/>
            <a:ext cx="1500753" cy="864000"/>
          </a:xfrm>
          <a:prstGeom prst="rect">
            <a:avLst/>
          </a:prstGeom>
          <a:solidFill>
            <a:schemeClr val="accent2">
              <a:lumMod val="40000"/>
              <a:lumOff val="60000"/>
            </a:schemeClr>
          </a:solidFill>
          <a:ln w="12700">
            <a:solidFill>
              <a:schemeClr val="accent2"/>
            </a:solidFill>
          </a:ln>
        </p:spPr>
        <p:txBody>
          <a:bodyPr vert="horz" wrap="square" lIns="36000" tIns="36000" rIns="36000" bIns="36000" rtlCol="0" anchor="t">
            <a:noAutofit/>
          </a:bodyPr>
          <a:lstStyle/>
          <a:p>
            <a:pPr>
              <a:spcBef>
                <a:spcPts val="0"/>
              </a:spcBef>
            </a:pP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処分</a:t>
            </a:r>
            <a:r>
              <a:rPr lang="ja-JP" altLang="en-US" sz="1100" dirty="0" smtClean="0">
                <a:latin typeface="Meiryo UI" panose="020B0604030504040204" pitchFamily="50" charset="-128"/>
                <a:ea typeface="Meiryo UI" panose="020B0604030504040204" pitchFamily="50" charset="-128"/>
              </a:rPr>
              <a:t>検討地確定</a:t>
            </a:r>
            <a:endParaRPr lang="ja-JP" altLang="en-US" sz="1100" dirty="0">
              <a:latin typeface="Meiryo UI" panose="020B0604030504040204" pitchFamily="50" charset="-128"/>
              <a:ea typeface="Meiryo UI" panose="020B0604030504040204" pitchFamily="50" charset="-128"/>
            </a:endParaRPr>
          </a:p>
          <a:p>
            <a:pPr>
              <a:spcBef>
                <a:spcPts val="0"/>
              </a:spcBef>
            </a:pP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売却に</a:t>
            </a:r>
            <a:r>
              <a:rPr lang="ja-JP" altLang="en-US" sz="1050" dirty="0" smtClean="0">
                <a:latin typeface="Meiryo UI" panose="020B0604030504040204" pitchFamily="50" charset="-128"/>
                <a:ea typeface="Meiryo UI" panose="020B0604030504040204" pitchFamily="50" charset="-128"/>
              </a:rPr>
              <a:t>向けた準備</a:t>
            </a:r>
            <a:endParaRPr lang="ja-JP" altLang="en-US" sz="1050" dirty="0">
              <a:latin typeface="Meiryo UI" panose="020B0604030504040204" pitchFamily="50" charset="-128"/>
              <a:ea typeface="Meiryo UI" panose="020B0604030504040204" pitchFamily="50" charset="-128"/>
            </a:endParaRPr>
          </a:p>
        </p:txBody>
      </p:sp>
      <p:sp>
        <p:nvSpPr>
          <p:cNvPr id="65" name="額縁 64"/>
          <p:cNvSpPr/>
          <p:nvPr/>
        </p:nvSpPr>
        <p:spPr>
          <a:xfrm>
            <a:off x="695761" y="5474088"/>
            <a:ext cx="180000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財産目録の作成</a:t>
            </a:r>
            <a:endParaRPr lang="en-US" altLang="ja-JP" sz="1400" dirty="0"/>
          </a:p>
        </p:txBody>
      </p:sp>
      <p:sp>
        <p:nvSpPr>
          <p:cNvPr id="66" name="正方形/長方形 65"/>
          <p:cNvSpPr/>
          <p:nvPr/>
        </p:nvSpPr>
        <p:spPr>
          <a:xfrm>
            <a:off x="688632" y="5899596"/>
            <a:ext cx="2558628" cy="553740"/>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市管財部局</a:t>
            </a:r>
            <a:r>
              <a:rPr lang="en-US" altLang="ja-JP" sz="110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◆財産</a:t>
            </a:r>
            <a:r>
              <a:rPr lang="ja-JP" altLang="en-US" sz="1100" dirty="0">
                <a:solidFill>
                  <a:schemeClr val="tx1"/>
                </a:solidFill>
                <a:latin typeface="Meiryo UI" pitchFamily="50" charset="-128"/>
                <a:ea typeface="Meiryo UI" pitchFamily="50" charset="-128"/>
                <a:cs typeface="Meiryo UI" pitchFamily="50" charset="-128"/>
              </a:rPr>
              <a:t>目録を適宜更新</a:t>
            </a: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・取得、</a:t>
            </a:r>
            <a:r>
              <a:rPr lang="ja-JP" altLang="en-US" sz="1050" dirty="0" smtClean="0">
                <a:solidFill>
                  <a:schemeClr val="tx1"/>
                </a:solidFill>
                <a:latin typeface="Meiryo UI" pitchFamily="50" charset="-128"/>
                <a:ea typeface="Meiryo UI" pitchFamily="50" charset="-128"/>
                <a:cs typeface="Meiryo UI" pitchFamily="50" charset="-128"/>
              </a:rPr>
              <a:t>処分や用途変更などを反映</a:t>
            </a:r>
            <a:endParaRPr lang="ja-JP" altLang="en-US" sz="1050" dirty="0">
              <a:solidFill>
                <a:schemeClr val="tx1"/>
              </a:solidFill>
              <a:latin typeface="Meiryo UI" pitchFamily="50" charset="-128"/>
              <a:ea typeface="Meiryo UI" pitchFamily="50" charset="-128"/>
              <a:cs typeface="Meiryo UI" pitchFamily="50" charset="-128"/>
            </a:endParaRPr>
          </a:p>
        </p:txBody>
      </p:sp>
      <p:grpSp>
        <p:nvGrpSpPr>
          <p:cNvPr id="2" name="グループ化 1"/>
          <p:cNvGrpSpPr/>
          <p:nvPr/>
        </p:nvGrpSpPr>
        <p:grpSpPr>
          <a:xfrm>
            <a:off x="1048832" y="6419235"/>
            <a:ext cx="1851708" cy="396618"/>
            <a:chOff x="1136488" y="6425896"/>
            <a:chExt cx="1851708" cy="396618"/>
          </a:xfrm>
        </p:grpSpPr>
        <p:sp>
          <p:nvSpPr>
            <p:cNvPr id="57" name="テキスト ボックス 56"/>
            <p:cNvSpPr txBox="1"/>
            <p:nvPr/>
          </p:nvSpPr>
          <p:spPr>
            <a:xfrm>
              <a:off x="1136488" y="6580534"/>
              <a:ext cx="1851708" cy="241980"/>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kumimoji="1" lang="ja-JP" altLang="en-US" sz="1100" dirty="0" smtClean="0"/>
                <a:t>事務分担の更新を反映</a:t>
              </a:r>
              <a:endParaRPr kumimoji="1" lang="ja-JP" altLang="en-US" sz="1100" dirty="0"/>
            </a:p>
          </p:txBody>
        </p:sp>
        <p:sp>
          <p:nvSpPr>
            <p:cNvPr id="54" name="下矢印 53"/>
            <p:cNvSpPr/>
            <p:nvPr/>
          </p:nvSpPr>
          <p:spPr>
            <a:xfrm rot="10800000">
              <a:off x="1829741" y="6425896"/>
              <a:ext cx="465202" cy="18033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7" name="正方形/長方形 66"/>
          <p:cNvSpPr/>
          <p:nvPr/>
        </p:nvSpPr>
        <p:spPr>
          <a:xfrm>
            <a:off x="3565600" y="6551446"/>
            <a:ext cx="5237607" cy="2456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r>
              <a:rPr kumimoji="1" lang="en-US" altLang="ja-JP" sz="1100" dirty="0" smtClean="0">
                <a:solidFill>
                  <a:schemeClr val="tx1"/>
                </a:solidFill>
                <a:latin typeface="+mn-ea"/>
              </a:rPr>
              <a:t>※</a:t>
            </a:r>
            <a:r>
              <a:rPr kumimoji="1" lang="ja-JP" altLang="en-US" sz="1100" dirty="0" smtClean="0">
                <a:solidFill>
                  <a:schemeClr val="tx1"/>
                </a:solidFill>
                <a:latin typeface="+mn-ea"/>
              </a:rPr>
              <a:t>　</a:t>
            </a:r>
            <a:r>
              <a:rPr lang="ja-JP" altLang="en-US" sz="1100" dirty="0" smtClean="0">
                <a:solidFill>
                  <a:schemeClr val="tx1"/>
                </a:solidFill>
                <a:latin typeface="+mn-ea"/>
                <a:cs typeface="Meiryo UI" panose="020B0604030504040204" pitchFamily="50" charset="-128"/>
              </a:rPr>
              <a:t>公営企業・準公営企業においては、上記スケジュールに基づき会計所管局が作業</a:t>
            </a:r>
          </a:p>
          <a:p>
            <a:endParaRPr lang="en-US" altLang="ja-JP" sz="1100" dirty="0" smtClean="0">
              <a:solidFill>
                <a:schemeClr val="tx1"/>
              </a:solidFill>
              <a:latin typeface="+mn-ea"/>
              <a:cs typeface="Meiryo UI" panose="020B0604030504040204" pitchFamily="50" charset="-128"/>
            </a:endParaRPr>
          </a:p>
          <a:p>
            <a:endParaRPr lang="ja-JP" altLang="en-US" sz="1100" dirty="0" smtClean="0">
              <a:solidFill>
                <a:schemeClr val="tx1"/>
              </a:solidFill>
              <a:latin typeface="+mn-ea"/>
              <a:cs typeface="Meiryo UI" panose="020B0604030504040204" pitchFamily="50" charset="-128"/>
            </a:endParaRPr>
          </a:p>
          <a:p>
            <a:endParaRPr kumimoji="1" lang="ja-JP" altLang="en-US" sz="1100" dirty="0">
              <a:solidFill>
                <a:schemeClr val="tx1"/>
              </a:solidFill>
              <a:latin typeface="+mn-ea"/>
            </a:endParaRPr>
          </a:p>
        </p:txBody>
      </p:sp>
      <p:sp>
        <p:nvSpPr>
          <p:cNvPr id="32" name="テキスト ボックス 31"/>
          <p:cNvSpPr txBox="1"/>
          <p:nvPr/>
        </p:nvSpPr>
        <p:spPr>
          <a:xfrm>
            <a:off x="7594695" y="1442900"/>
            <a:ext cx="382640" cy="1296000"/>
          </a:xfrm>
          <a:prstGeom prst="rect">
            <a:avLst/>
          </a:prstGeom>
          <a:solidFill>
            <a:schemeClr val="accent2">
              <a:lumMod val="40000"/>
              <a:lumOff val="60000"/>
            </a:schemeClr>
          </a:solidFill>
          <a:ln w="12700">
            <a:solidFill>
              <a:schemeClr val="accent2"/>
            </a:solidFill>
          </a:ln>
        </p:spPr>
        <p:txBody>
          <a:bodyPr vert="eaVert" wrap="square" lIns="36000" tIns="36000" rIns="36000" bIns="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府予算案への反映</a:t>
            </a:r>
            <a:endParaRPr lang="ja-JP" altLang="en-US" sz="11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7594696" y="2777943"/>
            <a:ext cx="382639" cy="129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spcBef>
                <a:spcPts val="0"/>
              </a:spcBef>
            </a:pPr>
            <a:r>
              <a:rPr lang="ja-JP" altLang="en-US" sz="1100" dirty="0" smtClean="0">
                <a:latin typeface="Meiryo UI" panose="020B0604030504040204" pitchFamily="50" charset="-128"/>
                <a:ea typeface="Meiryo UI" panose="020B0604030504040204" pitchFamily="50" charset="-128"/>
              </a:rPr>
              <a:t>◆特別</a:t>
            </a:r>
            <a:r>
              <a:rPr lang="ja-JP" altLang="en-US" sz="1100" dirty="0">
                <a:latin typeface="Meiryo UI" panose="020B0604030504040204" pitchFamily="50" charset="-128"/>
                <a:ea typeface="Meiryo UI" panose="020B0604030504040204" pitchFamily="50" charset="-128"/>
              </a:rPr>
              <a:t>区暫定</a:t>
            </a:r>
            <a:r>
              <a:rPr lang="ja-JP" altLang="en-US" sz="1100" dirty="0" smtClean="0">
                <a:latin typeface="Meiryo UI" panose="020B0604030504040204" pitchFamily="50" charset="-128"/>
                <a:ea typeface="Meiryo UI" panose="020B0604030504040204" pitchFamily="50" charset="-128"/>
              </a:rPr>
              <a:t>予算</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案への反映</a:t>
            </a:r>
            <a:endParaRPr lang="ja-JP" altLang="en-US" sz="1100" dirty="0">
              <a:latin typeface="Meiryo UI" panose="020B0604030504040204" pitchFamily="50" charset="-128"/>
              <a:ea typeface="Meiryo UI" panose="020B0604030504040204" pitchFamily="50" charset="-128"/>
            </a:endParaRPr>
          </a:p>
        </p:txBody>
      </p:sp>
      <p:sp>
        <p:nvSpPr>
          <p:cNvPr id="34" name="正方形/長方形 33"/>
          <p:cNvSpPr/>
          <p:nvPr/>
        </p:nvSpPr>
        <p:spPr>
          <a:xfrm>
            <a:off x="3359963" y="5899596"/>
            <a:ext cx="5040772" cy="55374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（適宜更新を継続）</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3359963" y="4545254"/>
            <a:ext cx="3466260" cy="86400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◆処分検討地の処理体制の構築</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・処理方針の決定</a:t>
            </a: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・処分検討地確定に向けた調整</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・課題解決に向けた検討・調整</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674719" y="4545255"/>
            <a:ext cx="2572540" cy="864000"/>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市管財部局・市各所管部局</a:t>
            </a:r>
            <a:r>
              <a:rPr lang="en-US" altLang="ja-JP" sz="110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◆処分検討地の処理に関する協議、整理</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一部事務組合での処理方針案の</a:t>
            </a:r>
            <a:r>
              <a:rPr lang="ja-JP" altLang="en-US" sz="1050" dirty="0" smtClean="0">
                <a:solidFill>
                  <a:schemeClr val="tx1"/>
                </a:solidFill>
                <a:latin typeface="Meiryo UI" pitchFamily="50" charset="-128"/>
                <a:ea typeface="Meiryo UI" pitchFamily="50" charset="-128"/>
                <a:cs typeface="Meiryo UI" pitchFamily="50" charset="-128"/>
              </a:rPr>
              <a:t>検討</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・境界確定や法的障害（規制等）の有無などの課題把握　　　　　　　　　　　　　　　　など</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36" name="テキスト ボックス 35"/>
          <p:cNvSpPr txBox="1"/>
          <p:nvPr/>
        </p:nvSpPr>
        <p:spPr>
          <a:xfrm>
            <a:off x="7158202" y="1442902"/>
            <a:ext cx="381600" cy="1296000"/>
          </a:xfrm>
          <a:prstGeom prst="rect">
            <a:avLst/>
          </a:prstGeom>
          <a:solidFill>
            <a:schemeClr val="accent2">
              <a:lumMod val="40000"/>
              <a:lumOff val="60000"/>
            </a:schemeClr>
          </a:solidFill>
          <a:ln w="12700">
            <a:solidFill>
              <a:schemeClr val="accent2"/>
            </a:solidFill>
          </a:ln>
        </p:spPr>
        <p:txBody>
          <a:bodyPr vert="eaVert" wrap="square" lIns="36000" tIns="36000" rIns="36000" bIns="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◆府議会で条例</a:t>
            </a:r>
            <a:r>
              <a:rPr lang="ja-JP" altLang="en-US" sz="1100" dirty="0" smtClean="0">
                <a:latin typeface="Meiryo UI" panose="020B0604030504040204" pitchFamily="50" charset="-128"/>
                <a:ea typeface="Meiryo UI" panose="020B0604030504040204" pitchFamily="50" charset="-128"/>
              </a:rPr>
              <a:t>案</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rPr>
              <a:t>審議</a:t>
            </a:r>
          </a:p>
        </p:txBody>
      </p:sp>
      <p:sp>
        <p:nvSpPr>
          <p:cNvPr id="39" name="テキスト ボックス 38"/>
          <p:cNvSpPr txBox="1"/>
          <p:nvPr/>
        </p:nvSpPr>
        <p:spPr>
          <a:xfrm>
            <a:off x="7158202" y="2777943"/>
            <a:ext cx="381600" cy="129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◆市会へ条例案</a:t>
            </a:r>
            <a:r>
              <a:rPr lang="ja-JP" altLang="en-US" sz="1100" dirty="0" smtClean="0">
                <a:latin typeface="Meiryo UI" panose="020B0604030504040204" pitchFamily="50" charset="-128"/>
                <a:ea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報告</a:t>
            </a:r>
            <a:endParaRPr lang="ja-JP" altLang="en-US" sz="1100" dirty="0">
              <a:latin typeface="Meiryo UI" panose="020B0604030504040204" pitchFamily="50" charset="-128"/>
              <a:ea typeface="Meiryo UI" panose="020B0604030504040204" pitchFamily="50" charset="-128"/>
            </a:endParaRPr>
          </a:p>
        </p:txBody>
      </p:sp>
      <p:sp>
        <p:nvSpPr>
          <p:cNvPr id="42" name="正方形/長方形 41"/>
          <p:cNvSpPr/>
          <p:nvPr/>
        </p:nvSpPr>
        <p:spPr>
          <a:xfrm>
            <a:off x="702113" y="1881601"/>
            <a:ext cx="2545146" cy="2195470"/>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府市</a:t>
            </a:r>
            <a:r>
              <a:rPr lang="ja-JP" altLang="en-US" sz="1100" dirty="0">
                <a:solidFill>
                  <a:schemeClr val="tx1"/>
                </a:solidFill>
                <a:latin typeface="Meiryo UI" pitchFamily="50" charset="-128"/>
                <a:ea typeface="Meiryo UI" pitchFamily="50" charset="-128"/>
                <a:cs typeface="Meiryo UI" pitchFamily="50" charset="-128"/>
              </a:rPr>
              <a:t>管財部局</a:t>
            </a:r>
            <a:r>
              <a:rPr lang="ja-JP" altLang="en-US" sz="1100" dirty="0" smtClean="0">
                <a:solidFill>
                  <a:schemeClr val="tx1"/>
                </a:solidFill>
                <a:latin typeface="Meiryo UI" pitchFamily="50" charset="-128"/>
                <a:ea typeface="Meiryo UI" pitchFamily="50" charset="-128"/>
                <a:cs typeface="Meiryo UI" pitchFamily="50" charset="-128"/>
              </a:rPr>
              <a:t>・府市</a:t>
            </a:r>
            <a:r>
              <a:rPr lang="ja-JP" altLang="en-US" sz="1100" dirty="0">
                <a:solidFill>
                  <a:schemeClr val="tx1"/>
                </a:solidFill>
                <a:latin typeface="Meiryo UI" pitchFamily="50" charset="-128"/>
                <a:ea typeface="Meiryo UI" pitchFamily="50" charset="-128"/>
                <a:cs typeface="Meiryo UI" pitchFamily="50" charset="-128"/>
              </a:rPr>
              <a:t>各所管</a:t>
            </a:r>
            <a:r>
              <a:rPr lang="ja-JP" altLang="en-US" sz="1100" dirty="0" smtClean="0">
                <a:solidFill>
                  <a:schemeClr val="tx1"/>
                </a:solidFill>
                <a:latin typeface="Meiryo UI" pitchFamily="50" charset="-128"/>
                <a:ea typeface="Meiryo UI" pitchFamily="50" charset="-128"/>
                <a:cs typeface="Meiryo UI" pitchFamily="50" charset="-128"/>
              </a:rPr>
              <a:t>部局</a:t>
            </a:r>
            <a:r>
              <a:rPr lang="en-US" altLang="ja-JP" sz="110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◆財産承継における具体的な課題把握、現状</a:t>
            </a:r>
            <a:r>
              <a:rPr lang="ja-JP" altLang="en-US" sz="1100" dirty="0">
                <a:solidFill>
                  <a:schemeClr val="tx1"/>
                </a:solidFill>
                <a:latin typeface="Meiryo UI" pitchFamily="50" charset="-128"/>
                <a:ea typeface="Meiryo UI" pitchFamily="50" charset="-128"/>
                <a:cs typeface="Meiryo UI" pitchFamily="50" charset="-128"/>
              </a:rPr>
              <a:t>を</a:t>
            </a:r>
            <a:r>
              <a:rPr lang="ja-JP" altLang="en-US" sz="1100" dirty="0" smtClean="0">
                <a:solidFill>
                  <a:schemeClr val="tx1"/>
                </a:solidFill>
                <a:latin typeface="Meiryo UI" pitchFamily="50" charset="-128"/>
                <a:ea typeface="Meiryo UI" pitchFamily="50" charset="-128"/>
                <a:cs typeface="Meiryo UI" pitchFamily="50" charset="-128"/>
              </a:rPr>
              <a:t>共有</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・施設の日常管理の状況</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・用地の権利関係</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・地中埋設物の状況</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公有財産台帳の情報</a:t>
            </a: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・ファシリティマネジメントの状況　</a:t>
            </a:r>
            <a:r>
              <a:rPr lang="ja-JP" altLang="en-US" sz="1050" dirty="0" smtClean="0">
                <a:solidFill>
                  <a:schemeClr val="tx1"/>
                </a:solidFill>
                <a:latin typeface="Meiryo UI" pitchFamily="50" charset="-128"/>
                <a:ea typeface="Meiryo UI" pitchFamily="50" charset="-128"/>
                <a:cs typeface="Meiryo UI" pitchFamily="50" charset="-128"/>
              </a:rPr>
              <a:t>など</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40" name="正方形/長方形 27"/>
          <p:cNvSpPr>
            <a:spLocks noChangeArrowheads="1"/>
          </p:cNvSpPr>
          <p:nvPr/>
        </p:nvSpPr>
        <p:spPr bwMode="auto">
          <a:xfrm>
            <a:off x="9378309" y="61206"/>
            <a:ext cx="514043"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97897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00472"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8988266" y="1113716"/>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25" name="額縁 24"/>
          <p:cNvSpPr/>
          <p:nvPr/>
        </p:nvSpPr>
        <p:spPr>
          <a:xfrm>
            <a:off x="691854" y="1435257"/>
            <a:ext cx="2059797"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債務負担行為の承継</a:t>
            </a:r>
          </a:p>
        </p:txBody>
      </p:sp>
      <p:sp>
        <p:nvSpPr>
          <p:cNvPr id="26" name="額縁 25"/>
          <p:cNvSpPr/>
          <p:nvPr/>
        </p:nvSpPr>
        <p:spPr>
          <a:xfrm>
            <a:off x="700427" y="3399537"/>
            <a:ext cx="279483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債務目録（債務負担行為）の作成</a:t>
            </a:r>
          </a:p>
        </p:txBody>
      </p:sp>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９（２）債務</a:t>
            </a:r>
            <a:r>
              <a:rPr lang="ja-JP" altLang="en-US" sz="2000" b="1" dirty="0">
                <a:solidFill>
                  <a:srgbClr val="000000"/>
                </a:solidFill>
                <a:latin typeface="ＭＳ Ｐゴシック" charset="-128"/>
                <a:ea typeface="Meiryo UI"/>
                <a:cs typeface="Meiryo UI"/>
              </a:rPr>
              <a:t>（債務負担行為）の承継</a:t>
            </a:r>
            <a:endParaRPr lang="ja-JP" altLang="en-US" sz="1400" b="1" dirty="0">
              <a:solidFill>
                <a:srgbClr val="000000"/>
              </a:solidFill>
              <a:latin typeface="ＭＳ Ｐゴシック" charset="-128"/>
              <a:ea typeface="Meiryo UI"/>
              <a:cs typeface="Meiryo UI"/>
            </a:endParaRPr>
          </a:p>
        </p:txBody>
      </p:sp>
      <p:sp>
        <p:nvSpPr>
          <p:cNvPr id="21" name="正方形/長方形 20"/>
          <p:cNvSpPr/>
          <p:nvPr/>
        </p:nvSpPr>
        <p:spPr>
          <a:xfrm>
            <a:off x="3365134" y="1878344"/>
            <a:ext cx="3990624" cy="1094586"/>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◆引き継ぐ債務負担行為の取扱等について検討</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　・契約毎の事業進捗の状況</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　・契約先との調整　　　　　　　　など</a:t>
            </a:r>
            <a:endParaRPr lang="en-US" altLang="ja-JP" sz="1050" dirty="0" smtClean="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8432708" y="1873818"/>
            <a:ext cx="479844" cy="2918527"/>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600"/>
              </a:lnSpc>
            </a:pPr>
            <a:r>
              <a:rPr lang="ja-JP" altLang="en-US" sz="1100" dirty="0">
                <a:solidFill>
                  <a:schemeClr val="tx1"/>
                </a:solidFill>
                <a:latin typeface="Meiryo UI" pitchFamily="50" charset="-128"/>
                <a:ea typeface="Meiryo UI" pitchFamily="50" charset="-128"/>
                <a:cs typeface="Meiryo UI" pitchFamily="50" charset="-128"/>
              </a:rPr>
              <a:t>◆債務</a:t>
            </a:r>
            <a:r>
              <a:rPr lang="ja-JP" altLang="en-US" sz="1100" dirty="0" smtClean="0">
                <a:solidFill>
                  <a:schemeClr val="tx1"/>
                </a:solidFill>
                <a:latin typeface="Meiryo UI" pitchFamily="50" charset="-128"/>
                <a:ea typeface="Meiryo UI" pitchFamily="50" charset="-128"/>
                <a:cs typeface="Meiryo UI" pitchFamily="50" charset="-128"/>
              </a:rPr>
              <a:t>目録</a:t>
            </a:r>
            <a:r>
              <a:rPr lang="zh-TW" altLang="en-US" sz="1100" dirty="0">
                <a:solidFill>
                  <a:schemeClr val="tx1"/>
                </a:solidFill>
                <a:latin typeface="Meiryo UI" pitchFamily="50" charset="-128"/>
                <a:ea typeface="Meiryo UI" pitchFamily="50" charset="-128"/>
                <a:cs typeface="Meiryo UI" pitchFamily="50" charset="-128"/>
              </a:rPr>
              <a:t>（債務負担行為）</a:t>
            </a:r>
            <a:r>
              <a:rPr lang="ja-JP" altLang="en-US" sz="1100" dirty="0" smtClean="0">
                <a:solidFill>
                  <a:schemeClr val="tx1"/>
                </a:solidFill>
                <a:latin typeface="Meiryo UI" pitchFamily="50" charset="-128"/>
                <a:ea typeface="Meiryo UI" pitchFamily="50" charset="-128"/>
                <a:cs typeface="Meiryo UI" pitchFamily="50" charset="-128"/>
              </a:rPr>
              <a:t>完成</a:t>
            </a:r>
            <a:endParaRPr lang="en-US" altLang="ja-JP" sz="1100" dirty="0">
              <a:solidFill>
                <a:schemeClr val="tx1"/>
              </a:solidFill>
              <a:latin typeface="Meiryo UI" pitchFamily="50" charset="-128"/>
              <a:ea typeface="Meiryo UI" pitchFamily="50" charset="-128"/>
              <a:cs typeface="Meiryo UI" pitchFamily="50" charset="-128"/>
            </a:endParaRPr>
          </a:p>
          <a:p>
            <a:pPr>
              <a:lnSpc>
                <a:spcPts val="1600"/>
              </a:lnSpc>
            </a:pPr>
            <a:r>
              <a:rPr lang="ja-JP" altLang="en-US" sz="1100" dirty="0" smtClean="0">
                <a:solidFill>
                  <a:schemeClr val="tx1"/>
                </a:solidFill>
                <a:latin typeface="Meiryo UI" pitchFamily="50" charset="-128"/>
                <a:ea typeface="Meiryo UI" pitchFamily="50" charset="-128"/>
                <a:cs typeface="Meiryo UI" pitchFamily="50" charset="-128"/>
              </a:rPr>
              <a:t>◆債務</a:t>
            </a:r>
            <a:r>
              <a:rPr lang="ja-JP" altLang="en-US" sz="1100" dirty="0">
                <a:solidFill>
                  <a:schemeClr val="tx1"/>
                </a:solidFill>
                <a:latin typeface="Meiryo UI" pitchFamily="50" charset="-128"/>
                <a:ea typeface="Meiryo UI" pitchFamily="50" charset="-128"/>
                <a:cs typeface="Meiryo UI" pitchFamily="50" charset="-128"/>
              </a:rPr>
              <a:t>負担</a:t>
            </a:r>
            <a:r>
              <a:rPr lang="ja-JP" altLang="en-US" sz="1100" dirty="0" smtClean="0">
                <a:solidFill>
                  <a:schemeClr val="tx1"/>
                </a:solidFill>
                <a:latin typeface="Meiryo UI" pitchFamily="50" charset="-128"/>
                <a:ea typeface="Meiryo UI" pitchFamily="50" charset="-128"/>
                <a:cs typeface="Meiryo UI" pitchFamily="50" charset="-128"/>
              </a:rPr>
              <a:t>行為の</a:t>
            </a:r>
            <a:r>
              <a:rPr lang="ja-JP" altLang="en-US" sz="1100" dirty="0">
                <a:solidFill>
                  <a:schemeClr val="tx1"/>
                </a:solidFill>
                <a:latin typeface="Meiryo UI" pitchFamily="50" charset="-128"/>
                <a:ea typeface="Meiryo UI" pitchFamily="50" charset="-128"/>
                <a:cs typeface="Meiryo UI" pitchFamily="50" charset="-128"/>
              </a:rPr>
              <a:t>承継先確定</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9413643" y="3374698"/>
            <a:ext cx="411257" cy="1417647"/>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spcBef>
                <a:spcPts val="0"/>
              </a:spcBef>
            </a:pPr>
            <a:r>
              <a:rPr kumimoji="1" lang="ja-JP" altLang="en-US" sz="1100" dirty="0" smtClean="0">
                <a:latin typeface="Meiryo UI" panose="020B0604030504040204" pitchFamily="50" charset="-128"/>
                <a:ea typeface="Meiryo UI" panose="020B0604030504040204" pitchFamily="50" charset="-128"/>
              </a:rPr>
              <a:t>特別区</a:t>
            </a:r>
            <a:r>
              <a:rPr lang="ja-JP" altLang="en-US" sz="1100" dirty="0" smtClean="0">
                <a:latin typeface="Meiryo UI" panose="020B0604030504040204" pitchFamily="50" charset="-128"/>
                <a:ea typeface="Meiryo UI" panose="020B0604030504040204" pitchFamily="50" charset="-128"/>
              </a:rPr>
              <a:t>暫定</a:t>
            </a:r>
            <a:r>
              <a:rPr lang="ja-JP" altLang="en-US" sz="1100" dirty="0">
                <a:latin typeface="Meiryo UI" panose="020B0604030504040204" pitchFamily="50" charset="-128"/>
                <a:ea typeface="Meiryo UI" panose="020B0604030504040204" pitchFamily="50" charset="-128"/>
              </a:rPr>
              <a:t>予算</a:t>
            </a:r>
            <a:r>
              <a:rPr lang="ja-JP" altLang="en-US" sz="1100" dirty="0" smtClean="0">
                <a:latin typeface="Meiryo UI" panose="020B0604030504040204" pitchFamily="50" charset="-128"/>
                <a:ea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endParaRPr>
          </a:p>
          <a:p>
            <a:pPr algn="ctr">
              <a:spcBef>
                <a:spcPts val="0"/>
              </a:spcBef>
            </a:pPr>
            <a:r>
              <a:rPr lang="ja-JP" altLang="en-US" sz="1100" dirty="0" smtClean="0">
                <a:latin typeface="Meiryo UI" panose="020B0604030504040204" pitchFamily="50" charset="-128"/>
                <a:ea typeface="Meiryo UI" panose="020B0604030504040204" pitchFamily="50" charset="-128"/>
              </a:rPr>
              <a:t>職務執行者</a:t>
            </a:r>
            <a:r>
              <a:rPr lang="ja-JP" altLang="en-US" sz="1100" dirty="0">
                <a:latin typeface="Meiryo UI" panose="020B0604030504040204" pitchFamily="50" charset="-128"/>
                <a:ea typeface="Meiryo UI" panose="020B0604030504040204" pitchFamily="50" charset="-128"/>
              </a:rPr>
              <a:t>が調製</a:t>
            </a:r>
          </a:p>
        </p:txBody>
      </p:sp>
      <p:sp>
        <p:nvSpPr>
          <p:cNvPr id="37" name="テキスト ボックス 36"/>
          <p:cNvSpPr txBox="1"/>
          <p:nvPr/>
        </p:nvSpPr>
        <p:spPr>
          <a:xfrm>
            <a:off x="7941823" y="1873818"/>
            <a:ext cx="428441" cy="1422000"/>
          </a:xfrm>
          <a:prstGeom prst="rect">
            <a:avLst/>
          </a:prstGeom>
          <a:solidFill>
            <a:schemeClr val="accent2">
              <a:lumMod val="40000"/>
              <a:lumOff val="60000"/>
            </a:schemeClr>
          </a:solidFill>
          <a:ln w="12700">
            <a:solidFill>
              <a:schemeClr val="accent2"/>
            </a:solidFill>
          </a:ln>
        </p:spPr>
        <p:txBody>
          <a:bodyPr vert="eaVert" wrap="square" lIns="36000" tIns="36000" rIns="36000" bIns="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◆府議会</a:t>
            </a:r>
            <a:r>
              <a:rPr lang="ja-JP" altLang="en-US" sz="1100" dirty="0" smtClean="0">
                <a:latin typeface="Meiryo UI" panose="020B0604030504040204" pitchFamily="50" charset="-128"/>
                <a:ea typeface="Meiryo UI" panose="020B0604030504040204" pitchFamily="50" charset="-128"/>
              </a:rPr>
              <a:t>で予算案の</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審議</a:t>
            </a:r>
            <a:endParaRPr lang="ja-JP" altLang="en-US" sz="1100" dirty="0">
              <a:latin typeface="Meiryo UI" panose="020B0604030504040204" pitchFamily="50" charset="-128"/>
              <a:ea typeface="Meiryo UI" panose="020B0604030504040204" pitchFamily="50" charset="-128"/>
            </a:endParaRPr>
          </a:p>
        </p:txBody>
      </p:sp>
      <p:sp>
        <p:nvSpPr>
          <p:cNvPr id="53" name="正方形/長方形 52"/>
          <p:cNvSpPr/>
          <p:nvPr/>
        </p:nvSpPr>
        <p:spPr>
          <a:xfrm>
            <a:off x="706288" y="1878342"/>
            <a:ext cx="2580088" cy="1094587"/>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a:t>
            </a:r>
            <a:r>
              <a:rPr lang="ja-JP" altLang="en-US" sz="1100" dirty="0">
                <a:solidFill>
                  <a:schemeClr val="tx1"/>
                </a:solidFill>
                <a:latin typeface="Meiryo UI" pitchFamily="50" charset="-128"/>
                <a:ea typeface="Meiryo UI" pitchFamily="50" charset="-128"/>
                <a:cs typeface="Meiryo UI" pitchFamily="50" charset="-128"/>
              </a:rPr>
              <a:t>市各所管</a:t>
            </a:r>
            <a:r>
              <a:rPr lang="ja-JP" altLang="en-US" sz="1100" dirty="0" smtClean="0">
                <a:solidFill>
                  <a:schemeClr val="tx1"/>
                </a:solidFill>
                <a:latin typeface="Meiryo UI" pitchFamily="50" charset="-128"/>
                <a:ea typeface="Meiryo UI" pitchFamily="50" charset="-128"/>
                <a:cs typeface="Meiryo UI" pitchFamily="50" charset="-128"/>
              </a:rPr>
              <a:t>部局</a:t>
            </a:r>
            <a:r>
              <a:rPr lang="en-US" altLang="ja-JP" sz="110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◆市の債務負担行為の現状を</a:t>
            </a:r>
            <a:r>
              <a:rPr lang="ja-JP" altLang="en-US" sz="1100" dirty="0" smtClean="0">
                <a:solidFill>
                  <a:schemeClr val="tx1"/>
                </a:solidFill>
                <a:latin typeface="Meiryo UI" pitchFamily="50" charset="-128"/>
                <a:ea typeface="Meiryo UI" pitchFamily="50" charset="-128"/>
                <a:cs typeface="Meiryo UI" pitchFamily="50" charset="-128"/>
              </a:rPr>
              <a:t>共有</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・事業の詳細</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・執行見込　　など</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61" name="テキスト ボックス 60"/>
          <p:cNvSpPr txBox="1"/>
          <p:nvPr/>
        </p:nvSpPr>
        <p:spPr>
          <a:xfrm>
            <a:off x="7941822" y="3377850"/>
            <a:ext cx="428442" cy="1422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spcBef>
                <a:spcPts val="0"/>
              </a:spcBef>
            </a:pP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市会へ特別区</a:t>
            </a:r>
            <a:r>
              <a:rPr lang="ja-JP" altLang="en-US" sz="1100" dirty="0" smtClean="0">
                <a:latin typeface="Meiryo UI" panose="020B0604030504040204" pitchFamily="50" charset="-128"/>
                <a:ea typeface="Meiryo UI" panose="020B0604030504040204" pitchFamily="50" charset="-128"/>
              </a:rPr>
              <a:t>暫定</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予算案</a:t>
            </a:r>
            <a:r>
              <a:rPr lang="ja-JP" altLang="en-US" sz="1100" dirty="0">
                <a:latin typeface="Meiryo UI" panose="020B0604030504040204" pitchFamily="50" charset="-128"/>
                <a:ea typeface="Meiryo UI" panose="020B0604030504040204" pitchFamily="50" charset="-128"/>
              </a:rPr>
              <a:t>の報告</a:t>
            </a:r>
          </a:p>
        </p:txBody>
      </p:sp>
      <p:sp>
        <p:nvSpPr>
          <p:cNvPr id="62" name="正方形/長方形 61"/>
          <p:cNvSpPr/>
          <p:nvPr/>
        </p:nvSpPr>
        <p:spPr>
          <a:xfrm>
            <a:off x="703732" y="3838937"/>
            <a:ext cx="2591974" cy="942914"/>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市財政部局・市各所管部局</a:t>
            </a:r>
            <a:r>
              <a:rPr lang="en-US" altLang="ja-JP" sz="1100" dirty="0" smtClean="0">
                <a:solidFill>
                  <a:schemeClr val="tx1"/>
                </a:solidFill>
                <a:latin typeface="Meiryo UI" pitchFamily="50" charset="-128"/>
                <a:ea typeface="Meiryo UI" pitchFamily="50" charset="-128"/>
                <a:cs typeface="Meiryo UI" pitchFamily="50" charset="-128"/>
              </a:rPr>
              <a:t>】</a:t>
            </a:r>
          </a:p>
          <a:p>
            <a:r>
              <a:rPr lang="ja-JP" altLang="en-US" sz="1100" dirty="0">
                <a:solidFill>
                  <a:schemeClr val="tx1"/>
                </a:solidFill>
                <a:latin typeface="Meiryo UI" pitchFamily="50" charset="-128"/>
                <a:ea typeface="Meiryo UI" pitchFamily="50" charset="-128"/>
                <a:cs typeface="Meiryo UI" pitchFamily="50" charset="-128"/>
              </a:rPr>
              <a:t>◆協定書に示した債務目録（債務負担</a:t>
            </a:r>
            <a:r>
              <a:rPr lang="ja-JP" altLang="en-US" sz="1100" dirty="0" smtClean="0">
                <a:solidFill>
                  <a:schemeClr val="tx1"/>
                </a:solidFill>
                <a:latin typeface="Meiryo UI" pitchFamily="50" charset="-128"/>
                <a:ea typeface="Meiryo UI" pitchFamily="50" charset="-128"/>
                <a:cs typeface="Meiryo UI" pitchFamily="50" charset="-128"/>
              </a:rPr>
              <a:t>行</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為</a:t>
            </a:r>
            <a:r>
              <a:rPr lang="ja-JP" altLang="en-US" sz="1100" dirty="0">
                <a:solidFill>
                  <a:schemeClr val="tx1"/>
                </a:solidFill>
                <a:latin typeface="Meiryo UI" pitchFamily="50" charset="-128"/>
                <a:ea typeface="Meiryo UI" pitchFamily="50" charset="-128"/>
                <a:cs typeface="Meiryo UI" pitchFamily="50" charset="-128"/>
              </a:rPr>
              <a:t>）を適宜更新</a:t>
            </a:r>
            <a:endParaRPr lang="en-US" altLang="ja-JP" sz="1100" dirty="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・新規に締結した</a:t>
            </a:r>
            <a:r>
              <a:rPr lang="ja-JP" altLang="en-US" sz="1050" dirty="0" smtClean="0">
                <a:solidFill>
                  <a:schemeClr val="tx1"/>
                </a:solidFill>
                <a:latin typeface="Meiryo UI" pitchFamily="50" charset="-128"/>
                <a:ea typeface="Meiryo UI" pitchFamily="50" charset="-128"/>
                <a:cs typeface="Meiryo UI" pitchFamily="50" charset="-128"/>
              </a:rPr>
              <a:t>契約、締結済み</a:t>
            </a:r>
            <a:r>
              <a:rPr lang="ja-JP" altLang="en-US" sz="1050" dirty="0">
                <a:solidFill>
                  <a:schemeClr val="tx1"/>
                </a:solidFill>
                <a:latin typeface="Meiryo UI" pitchFamily="50" charset="-128"/>
                <a:ea typeface="Meiryo UI" pitchFamily="50" charset="-128"/>
                <a:cs typeface="Meiryo UI" pitchFamily="50" charset="-128"/>
              </a:rPr>
              <a:t>の契約の</a:t>
            </a:r>
            <a:r>
              <a:rPr lang="ja-JP" altLang="en-US" sz="1050" dirty="0" smtClean="0">
                <a:solidFill>
                  <a:schemeClr val="tx1"/>
                </a:solidFill>
                <a:latin typeface="Meiryo UI" pitchFamily="50" charset="-128"/>
                <a:ea typeface="Meiryo UI" pitchFamily="50" charset="-128"/>
                <a:cs typeface="Meiryo UI" pitchFamily="50" charset="-128"/>
              </a:rPr>
              <a:t>執</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行</a:t>
            </a:r>
            <a:r>
              <a:rPr lang="ja-JP" altLang="en-US" sz="1050" dirty="0" smtClean="0">
                <a:solidFill>
                  <a:schemeClr val="tx1"/>
                </a:solidFill>
                <a:latin typeface="Meiryo UI" pitchFamily="50" charset="-128"/>
                <a:ea typeface="Meiryo UI" pitchFamily="50" charset="-128"/>
                <a:cs typeface="Meiryo UI" pitchFamily="50" charset="-128"/>
              </a:rPr>
              <a:t>状況などを反映</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65" name="額縁 64"/>
          <p:cNvSpPr/>
          <p:nvPr/>
        </p:nvSpPr>
        <p:spPr>
          <a:xfrm>
            <a:off x="693895" y="5207631"/>
            <a:ext cx="2818274"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特定調停に基づく損失補償関係</a:t>
            </a:r>
            <a:endParaRPr lang="en-US" altLang="ja-JP" sz="1400" dirty="0"/>
          </a:p>
        </p:txBody>
      </p:sp>
      <p:sp>
        <p:nvSpPr>
          <p:cNvPr id="66" name="正方形/長方形 65"/>
          <p:cNvSpPr/>
          <p:nvPr/>
        </p:nvSpPr>
        <p:spPr>
          <a:xfrm>
            <a:off x="700980" y="5634890"/>
            <a:ext cx="2595315" cy="575270"/>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zh-TW"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府市関係部局</a:t>
            </a:r>
            <a:r>
              <a:rPr lang="en-US" altLang="zh-TW" sz="1100" dirty="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◆対象</a:t>
            </a:r>
            <a:r>
              <a:rPr lang="ja-JP" altLang="en-US" sz="1100" dirty="0" smtClean="0">
                <a:solidFill>
                  <a:schemeClr val="tx1"/>
                </a:solidFill>
                <a:latin typeface="Meiryo UI" pitchFamily="50" charset="-128"/>
                <a:ea typeface="Meiryo UI" pitchFamily="50" charset="-128"/>
                <a:cs typeface="Meiryo UI" pitchFamily="50" charset="-128"/>
              </a:rPr>
              <a:t>３社に関する情報共有</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・現状の経営状況など</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33" name="テキスト ボックス 32"/>
          <p:cNvSpPr txBox="1"/>
          <p:nvPr/>
        </p:nvSpPr>
        <p:spPr>
          <a:xfrm>
            <a:off x="7449713" y="3374699"/>
            <a:ext cx="428442" cy="1422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◆特別区暫定</a:t>
            </a:r>
            <a:r>
              <a:rPr lang="ja-JP" altLang="en-US" sz="1100" dirty="0" smtClean="0">
                <a:latin typeface="Meiryo UI" panose="020B0604030504040204" pitchFamily="50" charset="-128"/>
                <a:ea typeface="Meiryo UI" panose="020B0604030504040204" pitchFamily="50" charset="-128"/>
              </a:rPr>
              <a:t>予算案</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へ</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反映</a:t>
            </a:r>
            <a:endParaRPr lang="ja-JP" altLang="en-US" sz="1100" dirty="0">
              <a:latin typeface="Meiryo UI" panose="020B0604030504040204" pitchFamily="50" charset="-128"/>
              <a:ea typeface="Meiryo UI" panose="020B0604030504040204" pitchFamily="50" charset="-128"/>
            </a:endParaRPr>
          </a:p>
        </p:txBody>
      </p:sp>
      <p:sp>
        <p:nvSpPr>
          <p:cNvPr id="34" name="正方形/長方形 33"/>
          <p:cNvSpPr/>
          <p:nvPr/>
        </p:nvSpPr>
        <p:spPr>
          <a:xfrm>
            <a:off x="3366714" y="5634890"/>
            <a:ext cx="3464998" cy="1103673"/>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経営監視体制のあり方の</a:t>
            </a:r>
            <a:r>
              <a:rPr lang="ja-JP" altLang="en-US" sz="1100" dirty="0" smtClean="0">
                <a:solidFill>
                  <a:schemeClr val="tx1"/>
                </a:solidFill>
                <a:latin typeface="Meiryo UI" pitchFamily="50" charset="-128"/>
                <a:ea typeface="Meiryo UI" pitchFamily="50" charset="-128"/>
                <a:cs typeface="Meiryo UI" pitchFamily="50" charset="-128"/>
              </a:rPr>
              <a:t>検討</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・大阪府において新たに経営監視体制を構築するための課題</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を検討</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356301" y="3841148"/>
            <a:ext cx="3999457" cy="951197"/>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（適宜更新を継続）</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711706" y="6282168"/>
            <a:ext cx="2581248" cy="456396"/>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zh-TW" sz="1100" dirty="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府市関係部局</a:t>
            </a:r>
            <a:r>
              <a:rPr lang="en-US" altLang="zh-TW" sz="1100" dirty="0">
                <a:solidFill>
                  <a:schemeClr val="tx1"/>
                </a:solidFill>
                <a:latin typeface="Meiryo UI" pitchFamily="50" charset="-128"/>
                <a:ea typeface="Meiryo UI" pitchFamily="50" charset="-128"/>
                <a:cs typeface="Meiryo UI" pitchFamily="50" charset="-128"/>
              </a:rPr>
              <a:t>】</a:t>
            </a:r>
          </a:p>
          <a:p>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金融機関等関係者と調整</a:t>
            </a:r>
          </a:p>
        </p:txBody>
      </p:sp>
      <p:sp>
        <p:nvSpPr>
          <p:cNvPr id="41" name="正方形/長方形 40"/>
          <p:cNvSpPr/>
          <p:nvPr/>
        </p:nvSpPr>
        <p:spPr>
          <a:xfrm>
            <a:off x="6899983" y="5634890"/>
            <a:ext cx="2012569" cy="1103673"/>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経営監視体制立ち上げ</a:t>
            </a:r>
            <a:r>
              <a:rPr lang="ja-JP" altLang="en-US" sz="1100" dirty="0" smtClean="0">
                <a:solidFill>
                  <a:schemeClr val="tx1"/>
                </a:solidFill>
                <a:latin typeface="Meiryo UI" pitchFamily="50" charset="-128"/>
                <a:ea typeface="Meiryo UI" pitchFamily="50" charset="-128"/>
                <a:cs typeface="Meiryo UI" pitchFamily="50" charset="-128"/>
              </a:rPr>
              <a:t>に向けた</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準備</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　・規定の整備　など</a:t>
            </a:r>
            <a:endParaRPr lang="ja-JP" altLang="en-US" sz="1050" dirty="0">
              <a:solidFill>
                <a:schemeClr val="tx1"/>
              </a:solidFill>
              <a:latin typeface="Meiryo UI" pitchFamily="50" charset="-128"/>
              <a:ea typeface="Meiryo UI" pitchFamily="50" charset="-128"/>
              <a:cs typeface="Meiryo UI" pitchFamily="50" charset="-128"/>
            </a:endParaRPr>
          </a:p>
        </p:txBody>
      </p:sp>
      <p:grpSp>
        <p:nvGrpSpPr>
          <p:cNvPr id="3" name="グループ化 2"/>
          <p:cNvGrpSpPr/>
          <p:nvPr/>
        </p:nvGrpSpPr>
        <p:grpSpPr>
          <a:xfrm>
            <a:off x="1064568" y="4767066"/>
            <a:ext cx="1851708" cy="387566"/>
            <a:chOff x="1028499" y="4692271"/>
            <a:chExt cx="1851708" cy="387566"/>
          </a:xfrm>
        </p:grpSpPr>
        <p:sp>
          <p:nvSpPr>
            <p:cNvPr id="28" name="テキスト ボックス 27"/>
            <p:cNvSpPr txBox="1"/>
            <p:nvPr/>
          </p:nvSpPr>
          <p:spPr>
            <a:xfrm>
              <a:off x="1028499" y="4837857"/>
              <a:ext cx="1851708" cy="241980"/>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kumimoji="1" lang="ja-JP" altLang="en-US" sz="1100" dirty="0" smtClean="0"/>
                <a:t>事務分担の更新を反映</a:t>
              </a:r>
              <a:endParaRPr kumimoji="1" lang="ja-JP" altLang="en-US" sz="1100" dirty="0"/>
            </a:p>
          </p:txBody>
        </p:sp>
        <p:sp>
          <p:nvSpPr>
            <p:cNvPr id="38" name="下矢印 37"/>
            <p:cNvSpPr/>
            <p:nvPr/>
          </p:nvSpPr>
          <p:spPr>
            <a:xfrm rot="10800000">
              <a:off x="1721752" y="4692271"/>
              <a:ext cx="465202" cy="18033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 name="グループ化 1"/>
          <p:cNvGrpSpPr/>
          <p:nvPr/>
        </p:nvGrpSpPr>
        <p:grpSpPr>
          <a:xfrm>
            <a:off x="3558805" y="2955398"/>
            <a:ext cx="3266403" cy="462322"/>
            <a:chOff x="4193870" y="3105873"/>
            <a:chExt cx="3003009" cy="462322"/>
          </a:xfrm>
        </p:grpSpPr>
        <p:sp>
          <p:nvSpPr>
            <p:cNvPr id="42" name="テキスト ボックス 41"/>
            <p:cNvSpPr txBox="1"/>
            <p:nvPr/>
          </p:nvSpPr>
          <p:spPr>
            <a:xfrm>
              <a:off x="4193870" y="3156938"/>
              <a:ext cx="3003009" cy="411257"/>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lang="ja-JP" altLang="en-US" sz="1100" dirty="0">
                  <a:latin typeface="+mn-ea"/>
                  <a:ea typeface="+mn-ea"/>
                  <a:cs typeface="Meiryo UI" pitchFamily="50" charset="-128"/>
                </a:rPr>
                <a:t>今後の収支見通しへの反映の検討</a:t>
              </a:r>
              <a:r>
                <a:rPr lang="ja-JP" altLang="en-US" sz="1100" dirty="0" smtClean="0">
                  <a:latin typeface="+mn-ea"/>
                  <a:ea typeface="+mn-ea"/>
                  <a:cs typeface="Meiryo UI" pitchFamily="50" charset="-128"/>
                </a:rPr>
                <a:t>（大阪府</a:t>
              </a:r>
              <a:r>
                <a:rPr lang="ja-JP" altLang="en-US" sz="1100" dirty="0">
                  <a:latin typeface="+mn-ea"/>
                  <a:ea typeface="+mn-ea"/>
                  <a:cs typeface="Meiryo UI" pitchFamily="50" charset="-128"/>
                </a:rPr>
                <a:t>・特別</a:t>
              </a:r>
              <a:r>
                <a:rPr lang="ja-JP" altLang="en-US" sz="1100" dirty="0" smtClean="0">
                  <a:latin typeface="+mn-ea"/>
                  <a:ea typeface="+mn-ea"/>
                  <a:cs typeface="Meiryo UI" pitchFamily="50" charset="-128"/>
                </a:rPr>
                <a:t>区）</a:t>
              </a:r>
              <a:endParaRPr kumimoji="1" lang="ja-JP" altLang="en-US" sz="1100" dirty="0">
                <a:latin typeface="+mn-ea"/>
                <a:ea typeface="+mn-ea"/>
              </a:endParaRPr>
            </a:p>
          </p:txBody>
        </p:sp>
        <p:sp>
          <p:nvSpPr>
            <p:cNvPr id="43" name="下矢印 42"/>
            <p:cNvSpPr/>
            <p:nvPr/>
          </p:nvSpPr>
          <p:spPr>
            <a:xfrm>
              <a:off x="5481932" y="3105873"/>
              <a:ext cx="465202" cy="18033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 name="ホームベース 55"/>
          <p:cNvSpPr/>
          <p:nvPr/>
        </p:nvSpPr>
        <p:spPr>
          <a:xfrm>
            <a:off x="700427" y="981805"/>
            <a:ext cx="2652987"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12</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7" name="山形 56"/>
          <p:cNvSpPr/>
          <p:nvPr/>
        </p:nvSpPr>
        <p:spPr>
          <a:xfrm>
            <a:off x="3353416" y="980728"/>
            <a:ext cx="3478295"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27</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8" name="ホームベース 57"/>
          <p:cNvSpPr/>
          <p:nvPr/>
        </p:nvSpPr>
        <p:spPr>
          <a:xfrm>
            <a:off x="6899983" y="980728"/>
            <a:ext cx="1967092"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9" name="正方形/長方形 58"/>
          <p:cNvSpPr/>
          <p:nvPr/>
        </p:nvSpPr>
        <p:spPr>
          <a:xfrm>
            <a:off x="3282751" y="76035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2022</a:t>
            </a:r>
            <a:r>
              <a:rPr lang="ja-JP" altLang="en-US" sz="1100" dirty="0" smtClean="0">
                <a:solidFill>
                  <a:schemeClr val="tx1"/>
                </a:solidFill>
                <a:latin typeface="Meiryo UI" pitchFamily="50" charset="-128"/>
                <a:ea typeface="Meiryo UI" pitchFamily="50" charset="-128"/>
                <a:cs typeface="Meiryo UI" pitchFamily="50" charset="-128"/>
              </a:rPr>
              <a:t>年１月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0" name="正方形/長方形 59"/>
          <p:cNvSpPr/>
          <p:nvPr/>
        </p:nvSpPr>
        <p:spPr>
          <a:xfrm>
            <a:off x="6825208" y="76035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ja-JP" altLang="en-US" sz="1100" dirty="0">
                <a:solidFill>
                  <a:schemeClr val="tx1"/>
                </a:solidFill>
                <a:latin typeface="Meiryo UI" pitchFamily="50" charset="-128"/>
                <a:ea typeface="Meiryo UI" pitchFamily="50" charset="-128"/>
                <a:cs typeface="Meiryo UI" pitchFamily="50" charset="-128"/>
              </a:rPr>
              <a:t>４</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7" name="テキスト ボックス 66"/>
          <p:cNvSpPr txBox="1"/>
          <p:nvPr/>
        </p:nvSpPr>
        <p:spPr>
          <a:xfrm>
            <a:off x="7449713" y="1873818"/>
            <a:ext cx="428442" cy="1422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府予算案</a:t>
            </a:r>
            <a:r>
              <a:rPr lang="ja-JP" altLang="en-US" sz="1100" dirty="0">
                <a:latin typeface="Meiryo UI" panose="020B0604030504040204" pitchFamily="50" charset="-128"/>
                <a:ea typeface="Meiryo UI" panose="020B0604030504040204" pitchFamily="50" charset="-128"/>
              </a:rPr>
              <a:t>へ</a:t>
            </a:r>
            <a:r>
              <a:rPr lang="ja-JP" altLang="en-US" sz="1100" dirty="0" smtClean="0">
                <a:latin typeface="Meiryo UI" panose="020B0604030504040204" pitchFamily="50" charset="-128"/>
                <a:ea typeface="Meiryo UI" panose="020B0604030504040204" pitchFamily="50" charset="-128"/>
              </a:rPr>
              <a:t>の反映</a:t>
            </a:r>
            <a:endParaRPr lang="ja-JP" altLang="en-US" sz="1100" dirty="0">
              <a:latin typeface="Meiryo UI" panose="020B0604030504040204" pitchFamily="50" charset="-128"/>
              <a:ea typeface="Meiryo UI" panose="020B0604030504040204" pitchFamily="50" charset="-128"/>
            </a:endParaRPr>
          </a:p>
        </p:txBody>
      </p:sp>
      <p:graphicFrame>
        <p:nvGraphicFramePr>
          <p:cNvPr id="35" name="表 34"/>
          <p:cNvGraphicFramePr>
            <a:graphicFrameLocks noGrp="1"/>
          </p:cNvGraphicFramePr>
          <p:nvPr>
            <p:extLst/>
          </p:nvPr>
        </p:nvGraphicFramePr>
        <p:xfrm>
          <a:off x="200472" y="480974"/>
          <a:ext cx="9633034" cy="315207"/>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1849982951"/>
                    </a:ext>
                  </a:extLst>
                </a:gridCol>
                <a:gridCol w="1872208">
                  <a:extLst>
                    <a:ext uri="{9D8B030D-6E8A-4147-A177-3AD203B41FA5}">
                      <a16:colId xmlns:a16="http://schemas.microsoft.com/office/drawing/2014/main" val="1102683386"/>
                    </a:ext>
                  </a:extLst>
                </a:gridCol>
                <a:gridCol w="1584176">
                  <a:extLst>
                    <a:ext uri="{9D8B030D-6E8A-4147-A177-3AD203B41FA5}">
                      <a16:colId xmlns:a16="http://schemas.microsoft.com/office/drawing/2014/main" val="3141717636"/>
                    </a:ext>
                  </a:extLst>
                </a:gridCol>
                <a:gridCol w="1512169">
                  <a:extLst>
                    <a:ext uri="{9D8B030D-6E8A-4147-A177-3AD203B41FA5}">
                      <a16:colId xmlns:a16="http://schemas.microsoft.com/office/drawing/2014/main" val="1050912143"/>
                    </a:ext>
                  </a:extLst>
                </a:gridCol>
                <a:gridCol w="2936289">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6" name="正方形/長方形 27"/>
          <p:cNvSpPr>
            <a:spLocks noChangeArrowheads="1"/>
          </p:cNvSpPr>
          <p:nvPr/>
        </p:nvSpPr>
        <p:spPr bwMode="auto">
          <a:xfrm>
            <a:off x="9398663" y="6644895"/>
            <a:ext cx="490989"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21608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00472"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8988266" y="1113716"/>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25" name="額縁 24"/>
          <p:cNvSpPr/>
          <p:nvPr/>
        </p:nvSpPr>
        <p:spPr>
          <a:xfrm>
            <a:off x="704882" y="1432329"/>
            <a:ext cx="2059797"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債務（地方債）の承継</a:t>
            </a:r>
          </a:p>
        </p:txBody>
      </p:sp>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a:solidFill>
                  <a:srgbClr val="000000"/>
                </a:solidFill>
                <a:latin typeface="ＭＳ Ｐゴシック" charset="-128"/>
                <a:ea typeface="Meiryo UI"/>
                <a:cs typeface="Meiryo UI"/>
              </a:rPr>
              <a:t>　</a:t>
            </a:r>
            <a:r>
              <a:rPr lang="ja-JP" altLang="en-US" sz="2000" b="1" dirty="0" smtClean="0">
                <a:solidFill>
                  <a:srgbClr val="000000"/>
                </a:solidFill>
                <a:latin typeface="ＭＳ Ｐゴシック" charset="-128"/>
                <a:ea typeface="Meiryo UI"/>
                <a:cs typeface="Meiryo UI"/>
              </a:rPr>
              <a:t>９（３）債務（地方債）</a:t>
            </a:r>
            <a:r>
              <a:rPr lang="ja-JP" altLang="en-US" sz="2000" b="1" dirty="0">
                <a:solidFill>
                  <a:srgbClr val="000000"/>
                </a:solidFill>
                <a:latin typeface="ＭＳ Ｐゴシック" charset="-128"/>
                <a:ea typeface="Meiryo UI"/>
                <a:cs typeface="Meiryo UI"/>
              </a:rPr>
              <a:t>の承継</a:t>
            </a:r>
            <a:endParaRPr lang="ja-JP" altLang="en-US" sz="1400" b="1" dirty="0">
              <a:solidFill>
                <a:srgbClr val="000000"/>
              </a:solidFill>
              <a:latin typeface="ＭＳ Ｐゴシック" charset="-128"/>
              <a:ea typeface="Meiryo UI"/>
              <a:cs typeface="Meiryo UI"/>
            </a:endParaRPr>
          </a:p>
        </p:txBody>
      </p:sp>
      <p:sp>
        <p:nvSpPr>
          <p:cNvPr id="21" name="正方形/長方形 20"/>
          <p:cNvSpPr/>
          <p:nvPr/>
        </p:nvSpPr>
        <p:spPr>
          <a:xfrm>
            <a:off x="3396636" y="1883323"/>
            <a:ext cx="3606254" cy="953833"/>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公債管理事務の取扱いについて</a:t>
            </a:r>
            <a:r>
              <a:rPr lang="ja-JP" altLang="en-US" sz="1100" dirty="0" smtClean="0">
                <a:solidFill>
                  <a:schemeClr val="tx1"/>
                </a:solidFill>
                <a:latin typeface="Meiryo UI" pitchFamily="50" charset="-128"/>
                <a:ea typeface="Meiryo UI" pitchFamily="50" charset="-128"/>
                <a:cs typeface="Meiryo UI" pitchFamily="50" charset="-128"/>
              </a:rPr>
              <a:t>の検討</a:t>
            </a:r>
            <a:endParaRPr lang="ja-JP" altLang="en-US" sz="1100" dirty="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a:t>
            </a:r>
            <a:r>
              <a:rPr lang="ja-JP" altLang="en-US" sz="1050" dirty="0">
                <a:solidFill>
                  <a:schemeClr val="tx1"/>
                </a:solidFill>
                <a:latin typeface="Meiryo UI" pitchFamily="50" charset="-128"/>
                <a:ea typeface="Meiryo UI" pitchFamily="50" charset="-128"/>
                <a:cs typeface="Meiryo UI" pitchFamily="50" charset="-128"/>
              </a:rPr>
              <a:t>事務引継ぎ準備</a:t>
            </a:r>
          </a:p>
          <a:p>
            <a:r>
              <a:rPr lang="ja-JP" altLang="en-US" sz="1050" dirty="0">
                <a:solidFill>
                  <a:schemeClr val="tx1"/>
                </a:solidFill>
                <a:latin typeface="Meiryo UI" pitchFamily="50" charset="-128"/>
                <a:ea typeface="Meiryo UI" pitchFamily="50" charset="-128"/>
                <a:cs typeface="Meiryo UI" pitchFamily="50" charset="-128"/>
              </a:rPr>
              <a:t>　・起債管理システム・データの</a:t>
            </a:r>
            <a:r>
              <a:rPr lang="ja-JP" altLang="en-US" sz="1050" dirty="0" smtClean="0">
                <a:solidFill>
                  <a:schemeClr val="tx1"/>
                </a:solidFill>
                <a:latin typeface="Meiryo UI" pitchFamily="50" charset="-128"/>
                <a:ea typeface="Meiryo UI" pitchFamily="50" charset="-128"/>
                <a:cs typeface="Meiryo UI" pitchFamily="50" charset="-128"/>
              </a:rPr>
              <a:t>引継ぎ準備</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・大阪府の公債費、特別区の償還負担金の算出　など</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8435454" y="1844825"/>
            <a:ext cx="479844" cy="3381164"/>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600"/>
              </a:lnSpc>
            </a:pPr>
            <a:r>
              <a:rPr lang="ja-JP" altLang="en-US" sz="1100" dirty="0">
                <a:solidFill>
                  <a:schemeClr val="tx1"/>
                </a:solidFill>
                <a:latin typeface="Meiryo UI" pitchFamily="50" charset="-128"/>
                <a:ea typeface="Meiryo UI" pitchFamily="50" charset="-128"/>
                <a:cs typeface="Meiryo UI" pitchFamily="50" charset="-128"/>
              </a:rPr>
              <a:t>◆債務目録（地方債）完成</a:t>
            </a:r>
            <a:endParaRPr lang="en-US" altLang="ja-JP" sz="1100" dirty="0">
              <a:solidFill>
                <a:schemeClr val="tx1"/>
              </a:solidFill>
              <a:latin typeface="Meiryo UI" pitchFamily="50" charset="-128"/>
              <a:ea typeface="Meiryo UI" pitchFamily="50" charset="-128"/>
              <a:cs typeface="Meiryo UI" pitchFamily="50" charset="-128"/>
            </a:endParaRPr>
          </a:p>
          <a:p>
            <a:pPr>
              <a:lnSpc>
                <a:spcPts val="1600"/>
              </a:lnSpc>
            </a:pPr>
            <a:r>
              <a:rPr lang="ja-JP" altLang="en-US" sz="1100" dirty="0" smtClean="0">
                <a:solidFill>
                  <a:schemeClr val="tx1"/>
                </a:solidFill>
                <a:latin typeface="Meiryo UI" pitchFamily="50" charset="-128"/>
                <a:ea typeface="Meiryo UI" pitchFamily="50" charset="-128"/>
                <a:cs typeface="Meiryo UI" pitchFamily="50" charset="-128"/>
              </a:rPr>
              <a:t>◆地方債の</a:t>
            </a:r>
            <a:r>
              <a:rPr lang="ja-JP" altLang="en-US" sz="1100" dirty="0">
                <a:solidFill>
                  <a:schemeClr val="tx1"/>
                </a:solidFill>
                <a:latin typeface="Meiryo UI" pitchFamily="50" charset="-128"/>
                <a:ea typeface="Meiryo UI" pitchFamily="50" charset="-128"/>
                <a:cs typeface="Meiryo UI" pitchFamily="50" charset="-128"/>
              </a:rPr>
              <a:t>承継先確定</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9415676" y="3747142"/>
            <a:ext cx="411257" cy="1476001"/>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spcBef>
                <a:spcPts val="0"/>
              </a:spcBef>
            </a:pPr>
            <a:r>
              <a:rPr kumimoji="1" lang="ja-JP" altLang="en-US" sz="1100" dirty="0" smtClean="0">
                <a:latin typeface="Meiryo UI" panose="020B0604030504040204" pitchFamily="50" charset="-128"/>
                <a:ea typeface="Meiryo UI" panose="020B0604030504040204" pitchFamily="50" charset="-128"/>
              </a:rPr>
              <a:t>特別区</a:t>
            </a:r>
            <a:r>
              <a:rPr lang="ja-JP" altLang="en-US" sz="1100" dirty="0" smtClean="0">
                <a:latin typeface="Meiryo UI" panose="020B0604030504040204" pitchFamily="50" charset="-128"/>
                <a:ea typeface="Meiryo UI" panose="020B0604030504040204" pitchFamily="50" charset="-128"/>
              </a:rPr>
              <a:t>暫定</a:t>
            </a:r>
            <a:r>
              <a:rPr lang="ja-JP" altLang="en-US" sz="1100" dirty="0">
                <a:latin typeface="Meiryo UI" panose="020B0604030504040204" pitchFamily="50" charset="-128"/>
                <a:ea typeface="Meiryo UI" panose="020B0604030504040204" pitchFamily="50" charset="-128"/>
              </a:rPr>
              <a:t>予算</a:t>
            </a:r>
            <a:r>
              <a:rPr lang="ja-JP" altLang="en-US" sz="1100" dirty="0" smtClean="0">
                <a:latin typeface="Meiryo UI" panose="020B0604030504040204" pitchFamily="50" charset="-128"/>
                <a:ea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endParaRPr>
          </a:p>
          <a:p>
            <a:pPr algn="ctr">
              <a:spcBef>
                <a:spcPts val="0"/>
              </a:spcBef>
            </a:pPr>
            <a:r>
              <a:rPr lang="ja-JP" altLang="en-US" sz="1100" dirty="0" smtClean="0">
                <a:latin typeface="Meiryo UI" panose="020B0604030504040204" pitchFamily="50" charset="-128"/>
                <a:ea typeface="Meiryo UI" panose="020B0604030504040204" pitchFamily="50" charset="-128"/>
              </a:rPr>
              <a:t>職務執行者</a:t>
            </a:r>
            <a:r>
              <a:rPr lang="ja-JP" altLang="en-US" sz="1100" dirty="0">
                <a:latin typeface="Meiryo UI" panose="020B0604030504040204" pitchFamily="50" charset="-128"/>
                <a:ea typeface="Meiryo UI" panose="020B0604030504040204" pitchFamily="50" charset="-128"/>
              </a:rPr>
              <a:t>が調製</a:t>
            </a:r>
          </a:p>
        </p:txBody>
      </p:sp>
      <p:sp>
        <p:nvSpPr>
          <p:cNvPr id="37" name="テキスト ボックス 36"/>
          <p:cNvSpPr txBox="1"/>
          <p:nvPr/>
        </p:nvSpPr>
        <p:spPr>
          <a:xfrm>
            <a:off x="7984862" y="2233501"/>
            <a:ext cx="375936" cy="1476000"/>
          </a:xfrm>
          <a:prstGeom prst="rect">
            <a:avLst/>
          </a:prstGeom>
          <a:solidFill>
            <a:schemeClr val="accent2">
              <a:lumMod val="40000"/>
              <a:lumOff val="60000"/>
            </a:schemeClr>
          </a:solidFill>
          <a:ln w="12700">
            <a:solidFill>
              <a:schemeClr val="accent2"/>
            </a:solidFill>
          </a:ln>
        </p:spPr>
        <p:txBody>
          <a:bodyPr vert="eaVert" wrap="square" lIns="36000" tIns="36000" rIns="36000" bIns="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◆府議会</a:t>
            </a:r>
            <a:r>
              <a:rPr lang="ja-JP" altLang="en-US" sz="1100" dirty="0" smtClean="0">
                <a:latin typeface="Meiryo UI" panose="020B0604030504040204" pitchFamily="50" charset="-128"/>
                <a:ea typeface="Meiryo UI" panose="020B0604030504040204" pitchFamily="50" charset="-128"/>
              </a:rPr>
              <a:t>で予算案の</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審議</a:t>
            </a:r>
            <a:endParaRPr lang="ja-JP" altLang="en-US" sz="1100" dirty="0">
              <a:latin typeface="Meiryo UI" panose="020B0604030504040204" pitchFamily="50" charset="-128"/>
              <a:ea typeface="Meiryo UI" panose="020B0604030504040204" pitchFamily="50" charset="-128"/>
            </a:endParaRPr>
          </a:p>
        </p:txBody>
      </p:sp>
      <p:sp>
        <p:nvSpPr>
          <p:cNvPr id="53" name="正方形/長方形 52"/>
          <p:cNvSpPr/>
          <p:nvPr/>
        </p:nvSpPr>
        <p:spPr>
          <a:xfrm>
            <a:off x="702655" y="1883323"/>
            <a:ext cx="2630982" cy="1147551"/>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府市財政部局</a:t>
            </a:r>
            <a:r>
              <a:rPr lang="en-US" altLang="ja-JP" sz="1100" dirty="0" smtClean="0">
                <a:solidFill>
                  <a:schemeClr val="tx1"/>
                </a:solidFill>
                <a:latin typeface="Meiryo UI" pitchFamily="50" charset="-128"/>
                <a:ea typeface="Meiryo UI" pitchFamily="50" charset="-128"/>
                <a:cs typeface="Meiryo UI" pitchFamily="50" charset="-128"/>
              </a:rPr>
              <a:t>】</a:t>
            </a:r>
          </a:p>
          <a:p>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メイリオ" pitchFamily="50" charset="-128"/>
              </a:rPr>
              <a:t>市</a:t>
            </a:r>
            <a:r>
              <a:rPr lang="ja-JP" altLang="en-US" sz="1100" dirty="0">
                <a:solidFill>
                  <a:schemeClr val="tx1"/>
                </a:solidFill>
                <a:latin typeface="Meiryo UI" panose="020B0604030504040204" pitchFamily="50" charset="-128"/>
                <a:ea typeface="Meiryo UI" panose="020B0604030504040204" pitchFamily="50" charset="-128"/>
                <a:cs typeface="メイリオ" pitchFamily="50" charset="-128"/>
              </a:rPr>
              <a:t>の公債管理事務の現状を共有</a:t>
            </a:r>
            <a:endParaRPr lang="en-US" altLang="ja-JP" sz="1100" dirty="0">
              <a:solidFill>
                <a:schemeClr val="tx1"/>
              </a:solidFill>
              <a:latin typeface="Meiryo UI" panose="020B0604030504040204" pitchFamily="50" charset="-128"/>
              <a:ea typeface="Meiryo UI" panose="020B0604030504040204" pitchFamily="50" charset="-128"/>
              <a:cs typeface="メイリオ"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メイリオ"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メイリオ" pitchFamily="50" charset="-128"/>
              </a:rPr>
              <a:t>・市債の償還ルール</a:t>
            </a:r>
            <a:endParaRPr lang="en-US" altLang="ja-JP" sz="1050" dirty="0">
              <a:solidFill>
                <a:schemeClr val="tx1"/>
              </a:solidFill>
              <a:latin typeface="Meiryo UI" panose="020B0604030504040204" pitchFamily="50" charset="-128"/>
              <a:ea typeface="Meiryo UI" panose="020B0604030504040204" pitchFamily="50" charset="-128"/>
              <a:cs typeface="メイリオ"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メイリオ" pitchFamily="50" charset="-128"/>
              </a:rPr>
              <a:t>　・起債管理システムの</a:t>
            </a:r>
            <a:r>
              <a:rPr lang="ja-JP" altLang="en-US" sz="1050" dirty="0" smtClean="0">
                <a:solidFill>
                  <a:schemeClr val="tx1"/>
                </a:solidFill>
                <a:latin typeface="Meiryo UI" panose="020B0604030504040204" pitchFamily="50" charset="-128"/>
                <a:ea typeface="Meiryo UI" panose="020B0604030504040204" pitchFamily="50" charset="-128"/>
                <a:cs typeface="メイリオ" pitchFamily="50" charset="-128"/>
              </a:rPr>
              <a:t>機能、府システムへの移</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メイリオ" pitchFamily="50" charset="-128"/>
              </a:rPr>
              <a:t>　　行の</a:t>
            </a:r>
            <a:r>
              <a:rPr lang="ja-JP" altLang="en-US" sz="1050" dirty="0">
                <a:solidFill>
                  <a:schemeClr val="tx1"/>
                </a:solidFill>
                <a:latin typeface="Meiryo UI" panose="020B0604030504040204" pitchFamily="50" charset="-128"/>
                <a:ea typeface="Meiryo UI" panose="020B0604030504040204" pitchFamily="50" charset="-128"/>
                <a:cs typeface="メイリオ" pitchFamily="50" charset="-128"/>
              </a:rPr>
              <a:t>検討</a:t>
            </a:r>
            <a:endParaRPr lang="en-US" altLang="ja-JP" sz="1050" dirty="0" smtClean="0">
              <a:solidFill>
                <a:schemeClr val="tx1"/>
              </a:solidFill>
              <a:latin typeface="Meiryo UI" panose="020B0604030504040204" pitchFamily="50" charset="-128"/>
              <a:ea typeface="Meiryo UI" panose="020B0604030504040204" pitchFamily="50" charset="-128"/>
              <a:cs typeface="メイリオ"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メイリオ" pitchFamily="50" charset="-128"/>
              </a:rPr>
              <a:t>　・年間の業務</a:t>
            </a:r>
            <a:r>
              <a:rPr lang="ja-JP" altLang="en-US" sz="1050" dirty="0" smtClean="0">
                <a:solidFill>
                  <a:schemeClr val="tx1"/>
                </a:solidFill>
                <a:latin typeface="Meiryo UI" panose="020B0604030504040204" pitchFamily="50" charset="-128"/>
                <a:ea typeface="Meiryo UI" panose="020B0604030504040204" pitchFamily="50" charset="-128"/>
                <a:cs typeface="メイリオ" pitchFamily="50" charset="-128"/>
              </a:rPr>
              <a:t>フロー　　　　　　　　　　　　　　など</a:t>
            </a:r>
            <a:endParaRPr lang="en-US" altLang="ja-JP" sz="1050" dirty="0">
              <a:solidFill>
                <a:schemeClr val="tx1"/>
              </a:solidFill>
              <a:latin typeface="Meiryo UI" panose="020B0604030504040204" pitchFamily="50" charset="-128"/>
              <a:ea typeface="Meiryo UI" panose="020B0604030504040204" pitchFamily="50" charset="-128"/>
              <a:cs typeface="メイリオ" pitchFamily="50" charset="-128"/>
            </a:endParaRPr>
          </a:p>
        </p:txBody>
      </p:sp>
      <p:sp>
        <p:nvSpPr>
          <p:cNvPr id="61" name="テキスト ボックス 60"/>
          <p:cNvSpPr txBox="1"/>
          <p:nvPr/>
        </p:nvSpPr>
        <p:spPr>
          <a:xfrm>
            <a:off x="7986398" y="3747143"/>
            <a:ext cx="374400" cy="1476000"/>
          </a:xfrm>
          <a:prstGeom prst="rect">
            <a:avLst/>
          </a:prstGeom>
          <a:solidFill>
            <a:schemeClr val="accent2">
              <a:lumMod val="40000"/>
              <a:lumOff val="60000"/>
            </a:schemeClr>
          </a:solidFill>
          <a:ln w="12700">
            <a:solidFill>
              <a:schemeClr val="accent2"/>
            </a:solidFill>
          </a:ln>
        </p:spPr>
        <p:txBody>
          <a:bodyPr vert="eaVert" wrap="square" lIns="36000" tIns="0" rIns="36000" bIns="0" rtlCol="0" anchor="ctr">
            <a:noAutofit/>
          </a:bodyPr>
          <a:lstStyle/>
          <a:p>
            <a:pPr>
              <a:spcBef>
                <a:spcPts val="0"/>
              </a:spcBef>
            </a:pP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市会へ特別区暫定</a:t>
            </a:r>
            <a:r>
              <a:rPr lang="ja-JP" altLang="en-US" sz="1100" dirty="0" smtClean="0">
                <a:latin typeface="Meiryo UI" panose="020B0604030504040204" pitchFamily="50" charset="-128"/>
                <a:ea typeface="Meiryo UI" panose="020B0604030504040204" pitchFamily="50" charset="-128"/>
              </a:rPr>
              <a:t>予</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算</a:t>
            </a:r>
            <a:r>
              <a:rPr lang="ja-JP" altLang="en-US" sz="1100" dirty="0">
                <a:latin typeface="Meiryo UI" panose="020B0604030504040204" pitchFamily="50" charset="-128"/>
                <a:ea typeface="Meiryo UI" panose="020B0604030504040204" pitchFamily="50" charset="-128"/>
              </a:rPr>
              <a:t>案の報告</a:t>
            </a:r>
          </a:p>
        </p:txBody>
      </p:sp>
      <p:sp>
        <p:nvSpPr>
          <p:cNvPr id="33" name="テキスト ボックス 32"/>
          <p:cNvSpPr txBox="1"/>
          <p:nvPr/>
        </p:nvSpPr>
        <p:spPr>
          <a:xfrm>
            <a:off x="7545145" y="3747143"/>
            <a:ext cx="374400" cy="1476000"/>
          </a:xfrm>
          <a:prstGeom prst="rect">
            <a:avLst/>
          </a:prstGeom>
          <a:solidFill>
            <a:schemeClr val="accent2">
              <a:lumMod val="40000"/>
              <a:lumOff val="60000"/>
            </a:schemeClr>
          </a:solidFill>
          <a:ln w="12700">
            <a:solidFill>
              <a:schemeClr val="accent2"/>
            </a:solidFill>
          </a:ln>
        </p:spPr>
        <p:txBody>
          <a:bodyPr vert="eaVert" wrap="square" lIns="36000" tIns="0" rIns="36000" bIns="0" rtlCol="0" anchor="ctr">
            <a:noAutofit/>
          </a:bodyPr>
          <a:lstStyle/>
          <a:p>
            <a:pPr>
              <a:spcBef>
                <a:spcPts val="0"/>
              </a:spcBef>
            </a:pPr>
            <a:r>
              <a:rPr lang="ja-JP" altLang="en-US" sz="1100" dirty="0" smtClean="0">
                <a:latin typeface="Meiryo UI" panose="020B0604030504040204" pitchFamily="50" charset="-128"/>
                <a:ea typeface="Meiryo UI" panose="020B0604030504040204" pitchFamily="50" charset="-128"/>
              </a:rPr>
              <a:t>◆特別</a:t>
            </a:r>
            <a:r>
              <a:rPr lang="ja-JP" altLang="en-US" sz="1100" dirty="0">
                <a:latin typeface="Meiryo UI" panose="020B0604030504040204" pitchFamily="50" charset="-128"/>
                <a:ea typeface="Meiryo UI" panose="020B0604030504040204" pitchFamily="50" charset="-128"/>
              </a:rPr>
              <a:t>区暫定予算案</a:t>
            </a:r>
            <a:r>
              <a:rPr lang="ja-JP" altLang="en-US" sz="1100" dirty="0" smtClean="0">
                <a:latin typeface="Meiryo UI" panose="020B0604030504040204" pitchFamily="50" charset="-128"/>
                <a:ea typeface="Meiryo UI" panose="020B0604030504040204" pitchFamily="50" charset="-128"/>
              </a:rPr>
              <a:t>へ</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の反映</a:t>
            </a:r>
            <a:endParaRPr lang="ja-JP" altLang="en-US" sz="1100" dirty="0">
              <a:latin typeface="Meiryo UI" panose="020B0604030504040204" pitchFamily="50" charset="-128"/>
              <a:ea typeface="Meiryo UI" panose="020B0604030504040204" pitchFamily="50" charset="-128"/>
            </a:endParaRPr>
          </a:p>
        </p:txBody>
      </p:sp>
      <p:sp>
        <p:nvSpPr>
          <p:cNvPr id="38" name="正方形/長方形 37"/>
          <p:cNvSpPr/>
          <p:nvPr/>
        </p:nvSpPr>
        <p:spPr>
          <a:xfrm>
            <a:off x="5569372" y="2905530"/>
            <a:ext cx="1433517" cy="807769"/>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関係</a:t>
            </a:r>
            <a:r>
              <a:rPr lang="ja-JP" altLang="en-US" sz="1100" dirty="0" smtClean="0">
                <a:solidFill>
                  <a:schemeClr val="tx1"/>
                </a:solidFill>
                <a:latin typeface="Meiryo UI" pitchFamily="50" charset="-128"/>
                <a:ea typeface="Meiryo UI" pitchFamily="50" charset="-128"/>
                <a:cs typeface="Meiryo UI" pitchFamily="50" charset="-128"/>
              </a:rPr>
              <a:t>条例案</a:t>
            </a:r>
            <a:r>
              <a:rPr lang="ja-JP" altLang="en-US" sz="1100" dirty="0">
                <a:solidFill>
                  <a:schemeClr val="tx1"/>
                </a:solidFill>
                <a:latin typeface="Meiryo UI" pitchFamily="50" charset="-128"/>
                <a:ea typeface="Meiryo UI" pitchFamily="50" charset="-128"/>
                <a:cs typeface="Meiryo UI" pitchFamily="50" charset="-128"/>
              </a:rPr>
              <a:t>の作成</a:t>
            </a: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・特別会計条例</a:t>
            </a:r>
            <a:endParaRPr lang="en-US" altLang="ja-JP" sz="1050" dirty="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　・基金条例　　　</a:t>
            </a: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など</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696437" y="6021368"/>
            <a:ext cx="2634972" cy="720000"/>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zh-TW" altLang="en-US" sz="1100" dirty="0">
                <a:solidFill>
                  <a:schemeClr val="tx1"/>
                </a:solidFill>
                <a:latin typeface="Meiryo UI" pitchFamily="50" charset="-128"/>
                <a:ea typeface="Meiryo UI" pitchFamily="50" charset="-128"/>
                <a:cs typeface="Meiryo UI" pitchFamily="50" charset="-128"/>
              </a:rPr>
              <a:t>府市財政部局</a:t>
            </a:r>
            <a:r>
              <a:rPr lang="en-US" altLang="ja-JP" sz="1100" dirty="0" smtClean="0">
                <a:solidFill>
                  <a:schemeClr val="tx1"/>
                </a:solidFill>
                <a:latin typeface="Meiryo UI" pitchFamily="50" charset="-128"/>
                <a:ea typeface="Meiryo UI" pitchFamily="50" charset="-128"/>
                <a:cs typeface="Meiryo UI" pitchFamily="50" charset="-128"/>
              </a:rPr>
              <a:t>】</a:t>
            </a:r>
          </a:p>
          <a:p>
            <a:r>
              <a:rPr lang="ja-JP" altLang="en-US" sz="1100" dirty="0" smtClean="0">
                <a:solidFill>
                  <a:schemeClr val="tx1"/>
                </a:solidFill>
                <a:latin typeface="Meiryo UI" pitchFamily="50" charset="-128"/>
                <a:ea typeface="Meiryo UI" pitchFamily="50" charset="-128"/>
                <a:cs typeface="Meiryo UI" pitchFamily="50" charset="-128"/>
              </a:rPr>
              <a:t>◆広報活動の実施</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・投資家向け広報活動</a:t>
            </a:r>
            <a:r>
              <a:rPr lang="en-US" altLang="ja-JP" sz="1050" dirty="0" smtClean="0">
                <a:solidFill>
                  <a:schemeClr val="tx1"/>
                </a:solidFill>
                <a:latin typeface="Meiryo UI" panose="020B0604030504040204" pitchFamily="50" charset="-128"/>
                <a:ea typeface="Meiryo UI" panose="020B0604030504040204" pitchFamily="50" charset="-128"/>
                <a:cs typeface="Meiryo UI"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itchFamily="50" charset="-128"/>
              </a:rPr>
              <a:t>ＩＲ</a:t>
            </a:r>
            <a:r>
              <a:rPr lang="en-US" altLang="ja-JP" sz="1050" dirty="0" smtClean="0">
                <a:solidFill>
                  <a:schemeClr val="tx1"/>
                </a:solidFill>
                <a:latin typeface="Meiryo UI" panose="020B0604030504040204" pitchFamily="50" charset="-128"/>
                <a:ea typeface="Meiryo UI" panose="020B0604030504040204" pitchFamily="50" charset="-128"/>
                <a:cs typeface="Meiryo UI"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itchFamily="50" charset="-128"/>
              </a:rPr>
              <a:t>等を通じて、</a:t>
            </a:r>
            <a:endParaRPr lang="en-US" altLang="ja-JP" sz="1050" dirty="0">
              <a:solidFill>
                <a:schemeClr val="tx1"/>
              </a:solidFill>
              <a:latin typeface="Meiryo UI" panose="020B0604030504040204" pitchFamily="50" charset="-128"/>
              <a:ea typeface="Meiryo UI" panose="020B0604030504040204" pitchFamily="50" charset="-128"/>
              <a:cs typeface="Meiryo UI"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itchFamily="50" charset="-128"/>
              </a:rPr>
              <a:t>　 市債の承継の仕組みなどを周知</a:t>
            </a:r>
            <a:endParaRPr lang="en-US" altLang="ja-JP" sz="1050"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45" name="正方形/長方形 44"/>
          <p:cNvSpPr/>
          <p:nvPr/>
        </p:nvSpPr>
        <p:spPr>
          <a:xfrm>
            <a:off x="704883" y="3078399"/>
            <a:ext cx="2626526" cy="864423"/>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zh-TW" altLang="en-US" sz="1100" dirty="0" smtClean="0">
                <a:solidFill>
                  <a:schemeClr val="tx1"/>
                </a:solidFill>
                <a:latin typeface="Meiryo UI" pitchFamily="50" charset="-128"/>
                <a:ea typeface="Meiryo UI" pitchFamily="50" charset="-128"/>
                <a:cs typeface="Meiryo UI" pitchFamily="50" charset="-128"/>
              </a:rPr>
              <a:t>市</a:t>
            </a:r>
            <a:r>
              <a:rPr lang="zh-TW" altLang="en-US" sz="1100" dirty="0">
                <a:solidFill>
                  <a:schemeClr val="tx1"/>
                </a:solidFill>
                <a:latin typeface="Meiryo UI" pitchFamily="50" charset="-128"/>
                <a:ea typeface="Meiryo UI" pitchFamily="50" charset="-128"/>
                <a:cs typeface="Meiryo UI" pitchFamily="50" charset="-128"/>
              </a:rPr>
              <a:t>財政部局</a:t>
            </a:r>
            <a:r>
              <a:rPr lang="en-US" altLang="ja-JP" sz="1100" dirty="0" smtClean="0">
                <a:solidFill>
                  <a:schemeClr val="tx1"/>
                </a:solidFill>
                <a:latin typeface="Meiryo UI" pitchFamily="50" charset="-128"/>
                <a:ea typeface="Meiryo UI" pitchFamily="50" charset="-128"/>
                <a:cs typeface="Meiryo UI" pitchFamily="50" charset="-128"/>
              </a:rPr>
              <a:t>】</a:t>
            </a:r>
          </a:p>
          <a:p>
            <a:r>
              <a:rPr lang="ja-JP" altLang="en-US" sz="1100" dirty="0" smtClean="0">
                <a:solidFill>
                  <a:schemeClr val="tx1"/>
                </a:solidFill>
                <a:latin typeface="Meiryo UI" pitchFamily="50" charset="-128"/>
                <a:ea typeface="Meiryo UI" pitchFamily="50" charset="-128"/>
                <a:cs typeface="Meiryo UI" pitchFamily="50" charset="-128"/>
              </a:rPr>
              <a:t>◆各金融</a:t>
            </a:r>
            <a:r>
              <a:rPr lang="ja-JP" altLang="en-US" sz="1100" dirty="0">
                <a:solidFill>
                  <a:schemeClr val="tx1"/>
                </a:solidFill>
                <a:latin typeface="Meiryo UI" pitchFamily="50" charset="-128"/>
                <a:ea typeface="Meiryo UI" pitchFamily="50" charset="-128"/>
                <a:cs typeface="Meiryo UI" pitchFamily="50" charset="-128"/>
              </a:rPr>
              <a:t>機関や国・地方公共団体</a:t>
            </a:r>
            <a:r>
              <a:rPr lang="ja-JP" altLang="en-US" sz="1100" dirty="0" smtClean="0">
                <a:solidFill>
                  <a:schemeClr val="tx1"/>
                </a:solidFill>
                <a:latin typeface="Meiryo UI" pitchFamily="50" charset="-128"/>
                <a:ea typeface="Meiryo UI" pitchFamily="50" charset="-128"/>
                <a:cs typeface="Meiryo UI" pitchFamily="50" charset="-128"/>
              </a:rPr>
              <a:t>金融機</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構</a:t>
            </a:r>
            <a:r>
              <a:rPr lang="ja-JP" altLang="en-US" sz="1100" dirty="0">
                <a:solidFill>
                  <a:schemeClr val="tx1"/>
                </a:solidFill>
                <a:latin typeface="Meiryo UI" pitchFamily="50" charset="-128"/>
                <a:ea typeface="Meiryo UI" pitchFamily="50" charset="-128"/>
                <a:cs typeface="Meiryo UI" pitchFamily="50" charset="-128"/>
              </a:rPr>
              <a:t>などと協議・</a:t>
            </a:r>
            <a:r>
              <a:rPr lang="ja-JP" altLang="en-US" sz="1100" dirty="0" smtClean="0">
                <a:solidFill>
                  <a:schemeClr val="tx1"/>
                </a:solidFill>
                <a:latin typeface="Meiryo UI" pitchFamily="50" charset="-128"/>
                <a:ea typeface="Meiryo UI" pitchFamily="50" charset="-128"/>
                <a:cs typeface="Meiryo UI" pitchFamily="50" charset="-128"/>
              </a:rPr>
              <a:t>調整</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・大阪府に承継する市債の償還フロー　など</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46" name="テキスト ボックス 45"/>
          <p:cNvSpPr txBox="1"/>
          <p:nvPr/>
        </p:nvSpPr>
        <p:spPr>
          <a:xfrm>
            <a:off x="7113288" y="1565267"/>
            <a:ext cx="1247510" cy="543846"/>
          </a:xfrm>
          <a:prstGeom prst="rect">
            <a:avLst/>
          </a:prstGeom>
          <a:solidFill>
            <a:schemeClr val="accent2">
              <a:lumMod val="40000"/>
              <a:lumOff val="60000"/>
            </a:schemeClr>
          </a:solidFill>
          <a:ln w="12700">
            <a:solidFill>
              <a:schemeClr val="accent2"/>
            </a:solidFill>
          </a:ln>
        </p:spPr>
        <p:txBody>
          <a:bodyPr vert="horz" wrap="square" lIns="36000" tIns="0" rIns="36000" bIns="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◆承継する市債</a:t>
            </a:r>
            <a:r>
              <a:rPr lang="ja-JP" altLang="en-US" sz="1100" dirty="0" smtClean="0">
                <a:latin typeface="Meiryo UI" panose="020B0604030504040204" pitchFamily="50" charset="-128"/>
                <a:ea typeface="Meiryo UI" panose="020B0604030504040204" pitchFamily="50" charset="-128"/>
              </a:rPr>
              <a:t>の</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借換</a:t>
            </a:r>
            <a:r>
              <a:rPr lang="ja-JP" altLang="en-US" sz="1100" dirty="0">
                <a:latin typeface="Meiryo UI" panose="020B0604030504040204" pitchFamily="50" charset="-128"/>
                <a:ea typeface="Meiryo UI" panose="020B0604030504040204" pitchFamily="50" charset="-128"/>
              </a:rPr>
              <a:t>を含んだ</a:t>
            </a:r>
            <a:r>
              <a:rPr lang="ja-JP" altLang="en-US" sz="1100" dirty="0" smtClean="0">
                <a:latin typeface="Meiryo UI" panose="020B0604030504040204" pitchFamily="50" charset="-128"/>
                <a:ea typeface="Meiryo UI" panose="020B0604030504040204" pitchFamily="50" charset="-128"/>
              </a:rPr>
              <a:t>府債</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発行計画を策定</a:t>
            </a:r>
            <a:endParaRPr lang="ja-JP" altLang="en-US" sz="1100"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7545441" y="2103207"/>
            <a:ext cx="373808" cy="1606294"/>
            <a:chOff x="7492706" y="2175842"/>
            <a:chExt cx="373808" cy="1606294"/>
          </a:xfrm>
        </p:grpSpPr>
        <p:sp>
          <p:nvSpPr>
            <p:cNvPr id="32" name="テキスト ボックス 31"/>
            <p:cNvSpPr txBox="1"/>
            <p:nvPr/>
          </p:nvSpPr>
          <p:spPr>
            <a:xfrm>
              <a:off x="7492706" y="2306136"/>
              <a:ext cx="373808" cy="147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府予算案への反映</a:t>
              </a:r>
              <a:endParaRPr lang="ja-JP" altLang="en-US" sz="1100" dirty="0">
                <a:latin typeface="Meiryo UI" panose="020B0604030504040204" pitchFamily="50" charset="-128"/>
                <a:ea typeface="Meiryo UI" panose="020B0604030504040204" pitchFamily="50" charset="-128"/>
              </a:endParaRPr>
            </a:p>
          </p:txBody>
        </p:sp>
        <p:sp>
          <p:nvSpPr>
            <p:cNvPr id="47" name="下矢印 46"/>
            <p:cNvSpPr/>
            <p:nvPr/>
          </p:nvSpPr>
          <p:spPr>
            <a:xfrm flipV="1">
              <a:off x="7504913" y="2175842"/>
              <a:ext cx="335255" cy="127069"/>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2" name="正方形/長方形 51"/>
          <p:cNvSpPr/>
          <p:nvPr/>
        </p:nvSpPr>
        <p:spPr>
          <a:xfrm>
            <a:off x="3395930" y="6024636"/>
            <a:ext cx="5519368" cy="716732"/>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（広報活動を継続）</a:t>
            </a:r>
            <a:endParaRPr lang="ja-JP" altLang="en-US" sz="1100" dirty="0">
              <a:solidFill>
                <a:schemeClr val="tx1"/>
              </a:solidFill>
              <a:latin typeface="Meiryo UI" pitchFamily="50" charset="-128"/>
              <a:ea typeface="Meiryo UI" pitchFamily="50" charset="-128"/>
              <a:cs typeface="Meiryo UI" pitchFamily="50" charset="-128"/>
            </a:endParaRPr>
          </a:p>
        </p:txBody>
      </p:sp>
      <p:grpSp>
        <p:nvGrpSpPr>
          <p:cNvPr id="3" name="グループ化 2"/>
          <p:cNvGrpSpPr/>
          <p:nvPr/>
        </p:nvGrpSpPr>
        <p:grpSpPr>
          <a:xfrm>
            <a:off x="696438" y="4025746"/>
            <a:ext cx="6770897" cy="1552025"/>
            <a:chOff x="710025" y="4637495"/>
            <a:chExt cx="6582462" cy="1552025"/>
          </a:xfrm>
        </p:grpSpPr>
        <p:sp>
          <p:nvSpPr>
            <p:cNvPr id="26" name="額縁 25"/>
            <p:cNvSpPr/>
            <p:nvPr/>
          </p:nvSpPr>
          <p:spPr>
            <a:xfrm>
              <a:off x="711205" y="4637495"/>
              <a:ext cx="2286447"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債務目録（地方債）の作成</a:t>
              </a:r>
            </a:p>
          </p:txBody>
        </p:sp>
        <p:sp>
          <p:nvSpPr>
            <p:cNvPr id="62" name="正方形/長方形 61"/>
            <p:cNvSpPr/>
            <p:nvPr/>
          </p:nvSpPr>
          <p:spPr>
            <a:xfrm>
              <a:off x="710025" y="5081092"/>
              <a:ext cx="2561640" cy="756645"/>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市財政</a:t>
              </a:r>
              <a:r>
                <a:rPr lang="ja-JP" altLang="en-US" sz="1100" dirty="0" smtClean="0">
                  <a:solidFill>
                    <a:schemeClr val="tx1"/>
                  </a:solidFill>
                  <a:latin typeface="Meiryo UI" pitchFamily="50" charset="-128"/>
                  <a:ea typeface="Meiryo UI" pitchFamily="50" charset="-128"/>
                  <a:cs typeface="Meiryo UI" pitchFamily="50" charset="-128"/>
                </a:rPr>
                <a:t>部局</a:t>
              </a:r>
              <a:r>
                <a:rPr lang="en-US" altLang="ja-JP" sz="1100" dirty="0" smtClean="0">
                  <a:solidFill>
                    <a:schemeClr val="tx1"/>
                  </a:solidFill>
                  <a:latin typeface="Meiryo UI" pitchFamily="50" charset="-128"/>
                  <a:ea typeface="Meiryo UI" pitchFamily="50" charset="-128"/>
                  <a:cs typeface="Meiryo UI" pitchFamily="50" charset="-128"/>
                </a:rPr>
                <a:t>】</a:t>
              </a:r>
            </a:p>
            <a:p>
              <a:r>
                <a:rPr lang="ja-JP" altLang="en-US" sz="1100" dirty="0" smtClean="0">
                  <a:solidFill>
                    <a:schemeClr val="tx1"/>
                  </a:solidFill>
                  <a:latin typeface="Meiryo UI" pitchFamily="50" charset="-128"/>
                  <a:ea typeface="Meiryo UI" pitchFamily="50" charset="-128"/>
                  <a:cs typeface="Meiryo UI" pitchFamily="50" charset="-128"/>
                </a:rPr>
                <a:t>◆債務</a:t>
              </a:r>
              <a:r>
                <a:rPr lang="ja-JP" altLang="en-US" sz="1100" dirty="0">
                  <a:solidFill>
                    <a:schemeClr val="tx1"/>
                  </a:solidFill>
                  <a:latin typeface="Meiryo UI" pitchFamily="50" charset="-128"/>
                  <a:ea typeface="Meiryo UI" pitchFamily="50" charset="-128"/>
                  <a:cs typeface="Meiryo UI" pitchFamily="50" charset="-128"/>
                </a:rPr>
                <a:t>目録</a:t>
              </a:r>
              <a:r>
                <a:rPr lang="ja-JP" altLang="en-US" sz="1100" dirty="0" smtClean="0">
                  <a:solidFill>
                    <a:schemeClr val="tx1"/>
                  </a:solidFill>
                  <a:latin typeface="Meiryo UI" pitchFamily="50" charset="-128"/>
                  <a:ea typeface="Meiryo UI" pitchFamily="50" charset="-128"/>
                  <a:cs typeface="Meiryo UI" pitchFamily="50" charset="-128"/>
                </a:rPr>
                <a:t>（地方債）を適宜更新</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・発行、償還の状況などを反映</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　（府市の財政部局で適宜調整）</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334390" y="5081091"/>
              <a:ext cx="3958097" cy="756646"/>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（適宜更新を継続）</a:t>
              </a:r>
              <a:endParaRPr lang="ja-JP" altLang="en-US" sz="1100" dirty="0">
                <a:solidFill>
                  <a:schemeClr val="tx1"/>
                </a:solidFill>
                <a:latin typeface="Meiryo UI" pitchFamily="50" charset="-128"/>
                <a:ea typeface="Meiryo UI" pitchFamily="50" charset="-128"/>
                <a:cs typeface="Meiryo UI" pitchFamily="50" charset="-128"/>
              </a:endParaRPr>
            </a:p>
          </p:txBody>
        </p:sp>
        <p:grpSp>
          <p:nvGrpSpPr>
            <p:cNvPr id="2" name="グループ化 1"/>
            <p:cNvGrpSpPr/>
            <p:nvPr/>
          </p:nvGrpSpPr>
          <p:grpSpPr>
            <a:xfrm>
              <a:off x="928576" y="5816488"/>
              <a:ext cx="1851708" cy="373032"/>
              <a:chOff x="1029855" y="4780051"/>
              <a:chExt cx="1851708" cy="373032"/>
            </a:xfrm>
          </p:grpSpPr>
          <p:sp>
            <p:nvSpPr>
              <p:cNvPr id="34" name="テキスト ボックス 33"/>
              <p:cNvSpPr txBox="1"/>
              <p:nvPr/>
            </p:nvSpPr>
            <p:spPr>
              <a:xfrm>
                <a:off x="1029855" y="4911103"/>
                <a:ext cx="1851708" cy="241980"/>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kumimoji="1" lang="ja-JP" altLang="en-US" sz="1100" dirty="0" smtClean="0"/>
                  <a:t>事務分担の</a:t>
                </a:r>
                <a:r>
                  <a:rPr lang="ja-JP" altLang="en-US" sz="1100" dirty="0" smtClean="0"/>
                  <a:t>更新を反映</a:t>
                </a:r>
                <a:endParaRPr kumimoji="1" lang="ja-JP" altLang="en-US" sz="1100" dirty="0"/>
              </a:p>
            </p:txBody>
          </p:sp>
          <p:sp>
            <p:nvSpPr>
              <p:cNvPr id="40" name="下矢印 39"/>
              <p:cNvSpPr/>
              <p:nvPr/>
            </p:nvSpPr>
            <p:spPr>
              <a:xfrm rot="10800000">
                <a:off x="1723108" y="4780051"/>
                <a:ext cx="465202" cy="133765"/>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1" name="額縁 40"/>
          <p:cNvSpPr/>
          <p:nvPr/>
        </p:nvSpPr>
        <p:spPr>
          <a:xfrm>
            <a:off x="696437" y="5606170"/>
            <a:ext cx="1720077"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市債承継の周知</a:t>
            </a:r>
            <a:endParaRPr lang="ja-JP" altLang="en-US" sz="1400" dirty="0"/>
          </a:p>
        </p:txBody>
      </p:sp>
      <p:sp>
        <p:nvSpPr>
          <p:cNvPr id="54" name="ホームベース 53"/>
          <p:cNvSpPr/>
          <p:nvPr/>
        </p:nvSpPr>
        <p:spPr>
          <a:xfrm>
            <a:off x="700427" y="981805"/>
            <a:ext cx="2652987"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12</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5" name="山形 54"/>
          <p:cNvSpPr/>
          <p:nvPr/>
        </p:nvSpPr>
        <p:spPr>
          <a:xfrm>
            <a:off x="3353416" y="980728"/>
            <a:ext cx="3478295"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27</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56" name="ホームベース 55"/>
          <p:cNvSpPr/>
          <p:nvPr/>
        </p:nvSpPr>
        <p:spPr>
          <a:xfrm>
            <a:off x="6899983" y="980728"/>
            <a:ext cx="1967092"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p:nvPr/>
        </p:nvSpPr>
        <p:spPr>
          <a:xfrm>
            <a:off x="3282751" y="76035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2022</a:t>
            </a:r>
            <a:r>
              <a:rPr lang="ja-JP" altLang="en-US" sz="1100" dirty="0" smtClean="0">
                <a:solidFill>
                  <a:schemeClr val="tx1"/>
                </a:solidFill>
                <a:latin typeface="Meiryo UI" pitchFamily="50" charset="-128"/>
                <a:ea typeface="Meiryo UI" pitchFamily="50" charset="-128"/>
                <a:cs typeface="Meiryo UI" pitchFamily="50" charset="-128"/>
              </a:rPr>
              <a:t>年１月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8" name="正方形/長方形 57"/>
          <p:cNvSpPr/>
          <p:nvPr/>
        </p:nvSpPr>
        <p:spPr>
          <a:xfrm>
            <a:off x="6825208" y="76035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ja-JP" altLang="en-US" sz="1100" dirty="0">
                <a:solidFill>
                  <a:schemeClr val="tx1"/>
                </a:solidFill>
                <a:latin typeface="Meiryo UI" pitchFamily="50" charset="-128"/>
                <a:ea typeface="Meiryo UI" pitchFamily="50" charset="-128"/>
                <a:cs typeface="Meiryo UI" pitchFamily="50" charset="-128"/>
              </a:rPr>
              <a:t>４</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9" name="テキスト ボックス 58"/>
          <p:cNvSpPr txBox="1"/>
          <p:nvPr/>
        </p:nvSpPr>
        <p:spPr>
          <a:xfrm>
            <a:off x="7113879" y="2237299"/>
            <a:ext cx="374400" cy="147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noAutofit/>
          </a:bodyPr>
          <a:lstStyle/>
          <a:p>
            <a:pPr>
              <a:spcBef>
                <a:spcPts val="0"/>
              </a:spcBef>
            </a:pPr>
            <a:r>
              <a:rPr lang="ja-JP" altLang="en-US" sz="1100" dirty="0">
                <a:latin typeface="Meiryo UI" panose="020B0604030504040204" pitchFamily="50" charset="-128"/>
                <a:ea typeface="Meiryo UI" panose="020B0604030504040204" pitchFamily="50" charset="-128"/>
              </a:rPr>
              <a:t>◆府議会で条例案</a:t>
            </a:r>
            <a:r>
              <a:rPr lang="ja-JP" altLang="en-US" sz="1100" dirty="0" smtClean="0">
                <a:latin typeface="Meiryo UI" panose="020B0604030504040204" pitchFamily="50" charset="-128"/>
                <a:ea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endParaRPr>
          </a:p>
          <a:p>
            <a:pPr>
              <a:spcBef>
                <a:spcPts val="0"/>
              </a:spcBef>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審議</a:t>
            </a:r>
            <a:endParaRPr lang="ja-JP" altLang="en-US" sz="1100" dirty="0">
              <a:latin typeface="Meiryo UI" panose="020B0604030504040204" pitchFamily="50" charset="-128"/>
              <a:ea typeface="Meiryo UI" panose="020B0604030504040204" pitchFamily="50" charset="-128"/>
            </a:endParaRPr>
          </a:p>
        </p:txBody>
      </p:sp>
      <p:grpSp>
        <p:nvGrpSpPr>
          <p:cNvPr id="36" name="グループ化 35"/>
          <p:cNvGrpSpPr/>
          <p:nvPr/>
        </p:nvGrpSpPr>
        <p:grpSpPr>
          <a:xfrm>
            <a:off x="3584848" y="2848439"/>
            <a:ext cx="1845513" cy="584438"/>
            <a:chOff x="4250513" y="3078062"/>
            <a:chExt cx="1845513" cy="584438"/>
          </a:xfrm>
        </p:grpSpPr>
        <p:sp>
          <p:nvSpPr>
            <p:cNvPr id="42" name="テキスト ボックス 41"/>
            <p:cNvSpPr txBox="1"/>
            <p:nvPr/>
          </p:nvSpPr>
          <p:spPr>
            <a:xfrm>
              <a:off x="4250513" y="3251243"/>
              <a:ext cx="1845513" cy="411257"/>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lang="ja-JP" altLang="en-US" sz="1100" dirty="0">
                  <a:latin typeface="+mn-ea"/>
                  <a:ea typeface="+mn-ea"/>
                  <a:cs typeface="Meiryo UI" pitchFamily="50" charset="-128"/>
                </a:rPr>
                <a:t>今後の収支見通しへ</a:t>
              </a:r>
              <a:r>
                <a:rPr lang="ja-JP" altLang="en-US" sz="1100" dirty="0" smtClean="0">
                  <a:latin typeface="+mn-ea"/>
                  <a:ea typeface="+mn-ea"/>
                  <a:cs typeface="Meiryo UI" pitchFamily="50" charset="-128"/>
                </a:rPr>
                <a:t>の</a:t>
              </a:r>
              <a:endParaRPr lang="en-US" altLang="ja-JP" sz="1100" dirty="0" smtClean="0">
                <a:latin typeface="+mn-ea"/>
                <a:ea typeface="+mn-ea"/>
                <a:cs typeface="Meiryo UI" pitchFamily="50" charset="-128"/>
              </a:endParaRPr>
            </a:p>
            <a:p>
              <a:pPr algn="ctr"/>
              <a:r>
                <a:rPr lang="ja-JP" altLang="en-US" sz="1100" dirty="0" smtClean="0">
                  <a:latin typeface="+mn-ea"/>
                  <a:ea typeface="+mn-ea"/>
                  <a:cs typeface="Meiryo UI" pitchFamily="50" charset="-128"/>
                </a:rPr>
                <a:t>反映</a:t>
              </a:r>
              <a:r>
                <a:rPr lang="ja-JP" altLang="en-US" sz="1100" dirty="0">
                  <a:latin typeface="+mn-ea"/>
                  <a:ea typeface="+mn-ea"/>
                  <a:cs typeface="Meiryo UI" pitchFamily="50" charset="-128"/>
                </a:rPr>
                <a:t>の検討</a:t>
              </a:r>
              <a:r>
                <a:rPr lang="ja-JP" altLang="en-US" sz="1100" dirty="0" smtClean="0">
                  <a:latin typeface="+mn-ea"/>
                  <a:ea typeface="+mn-ea"/>
                  <a:cs typeface="Meiryo UI" pitchFamily="50" charset="-128"/>
                </a:rPr>
                <a:t>（大阪府</a:t>
              </a:r>
              <a:r>
                <a:rPr lang="ja-JP" altLang="en-US" sz="1100" dirty="0">
                  <a:latin typeface="+mn-ea"/>
                  <a:ea typeface="+mn-ea"/>
                  <a:cs typeface="Meiryo UI" pitchFamily="50" charset="-128"/>
                </a:rPr>
                <a:t>・特別</a:t>
              </a:r>
              <a:r>
                <a:rPr lang="ja-JP" altLang="en-US" sz="1100" dirty="0" smtClean="0">
                  <a:latin typeface="+mn-ea"/>
                  <a:ea typeface="+mn-ea"/>
                  <a:cs typeface="Meiryo UI" pitchFamily="50" charset="-128"/>
                </a:rPr>
                <a:t>区）</a:t>
              </a:r>
              <a:endParaRPr kumimoji="1" lang="ja-JP" altLang="en-US" sz="1100" dirty="0">
                <a:latin typeface="+mn-ea"/>
                <a:ea typeface="+mn-ea"/>
              </a:endParaRPr>
            </a:p>
          </p:txBody>
        </p:sp>
        <p:sp>
          <p:nvSpPr>
            <p:cNvPr id="48" name="下矢印 47"/>
            <p:cNvSpPr/>
            <p:nvPr/>
          </p:nvSpPr>
          <p:spPr>
            <a:xfrm>
              <a:off x="5022075" y="3078062"/>
              <a:ext cx="465202" cy="18033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49" name="表 48"/>
          <p:cNvGraphicFramePr>
            <a:graphicFrameLocks noGrp="1"/>
          </p:cNvGraphicFramePr>
          <p:nvPr>
            <p:extLst/>
          </p:nvPr>
        </p:nvGraphicFramePr>
        <p:xfrm>
          <a:off x="200472" y="480974"/>
          <a:ext cx="9633034" cy="315207"/>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1849982951"/>
                    </a:ext>
                  </a:extLst>
                </a:gridCol>
                <a:gridCol w="1872208">
                  <a:extLst>
                    <a:ext uri="{9D8B030D-6E8A-4147-A177-3AD203B41FA5}">
                      <a16:colId xmlns:a16="http://schemas.microsoft.com/office/drawing/2014/main" val="1102683386"/>
                    </a:ext>
                  </a:extLst>
                </a:gridCol>
                <a:gridCol w="1584176">
                  <a:extLst>
                    <a:ext uri="{9D8B030D-6E8A-4147-A177-3AD203B41FA5}">
                      <a16:colId xmlns:a16="http://schemas.microsoft.com/office/drawing/2014/main" val="3141717636"/>
                    </a:ext>
                  </a:extLst>
                </a:gridCol>
                <a:gridCol w="1512169">
                  <a:extLst>
                    <a:ext uri="{9D8B030D-6E8A-4147-A177-3AD203B41FA5}">
                      <a16:colId xmlns:a16="http://schemas.microsoft.com/office/drawing/2014/main" val="1050912143"/>
                    </a:ext>
                  </a:extLst>
                </a:gridCol>
                <a:gridCol w="2936289">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43" name="正方形/長方形 27"/>
          <p:cNvSpPr>
            <a:spLocks noChangeArrowheads="1"/>
          </p:cNvSpPr>
          <p:nvPr/>
        </p:nvSpPr>
        <p:spPr bwMode="auto">
          <a:xfrm>
            <a:off x="9378309" y="61206"/>
            <a:ext cx="514043"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00434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00472" y="1138626"/>
            <a:ext cx="390043" cy="5560866"/>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9129464" y="1190880"/>
            <a:ext cx="390043" cy="5508612"/>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25" name="額縁 24"/>
          <p:cNvSpPr/>
          <p:nvPr/>
        </p:nvSpPr>
        <p:spPr>
          <a:xfrm>
            <a:off x="688441" y="1573248"/>
            <a:ext cx="1542573"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smtClean="0"/>
              <a:t>規程等の作成</a:t>
            </a:r>
            <a:endParaRPr kumimoji="1" lang="ja-JP" altLang="en-US" sz="1400" dirty="0"/>
          </a:p>
        </p:txBody>
      </p:sp>
      <p:sp>
        <p:nvSpPr>
          <p:cNvPr id="26" name="額縁 25"/>
          <p:cNvSpPr/>
          <p:nvPr/>
        </p:nvSpPr>
        <p:spPr>
          <a:xfrm>
            <a:off x="688441" y="4659785"/>
            <a:ext cx="1879406"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smtClean="0"/>
              <a:t>第三者機関の運営</a:t>
            </a:r>
            <a:endParaRPr kumimoji="1" lang="ja-JP" altLang="en-US" sz="1400" dirty="0"/>
          </a:p>
        </p:txBody>
      </p:sp>
      <p:graphicFrame>
        <p:nvGraphicFramePr>
          <p:cNvPr id="27" name="表 26"/>
          <p:cNvGraphicFramePr>
            <a:graphicFrameLocks noGrp="1"/>
          </p:cNvGraphicFramePr>
          <p:nvPr>
            <p:extLst>
              <p:ext uri="{D42A27DB-BD31-4B8C-83A1-F6EECF244321}">
                <p14:modId xmlns:p14="http://schemas.microsoft.com/office/powerpoint/2010/main" val="961924761"/>
              </p:ext>
            </p:extLst>
          </p:nvPr>
        </p:nvGraphicFramePr>
        <p:xfrm>
          <a:off x="200472" y="480974"/>
          <a:ext cx="9633033" cy="315207"/>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1849982951"/>
                    </a:ext>
                  </a:extLst>
                </a:gridCol>
                <a:gridCol w="1440160">
                  <a:extLst>
                    <a:ext uri="{9D8B030D-6E8A-4147-A177-3AD203B41FA5}">
                      <a16:colId xmlns:a16="http://schemas.microsoft.com/office/drawing/2014/main" val="1102683386"/>
                    </a:ext>
                  </a:extLst>
                </a:gridCol>
                <a:gridCol w="1656184">
                  <a:extLst>
                    <a:ext uri="{9D8B030D-6E8A-4147-A177-3AD203B41FA5}">
                      <a16:colId xmlns:a16="http://schemas.microsoft.com/office/drawing/2014/main" val="3141717636"/>
                    </a:ext>
                  </a:extLst>
                </a:gridCol>
                <a:gridCol w="1440160">
                  <a:extLst>
                    <a:ext uri="{9D8B030D-6E8A-4147-A177-3AD203B41FA5}">
                      <a16:colId xmlns:a16="http://schemas.microsoft.com/office/drawing/2014/main" val="1050912143"/>
                    </a:ext>
                  </a:extLst>
                </a:gridCol>
                <a:gridCol w="2360225">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１０　</a:t>
            </a:r>
            <a:r>
              <a:rPr lang="ja-JP" altLang="en-US" sz="2000" b="1" dirty="0">
                <a:solidFill>
                  <a:srgbClr val="000000"/>
                </a:solidFill>
                <a:latin typeface="ＭＳ Ｐゴシック" charset="-128"/>
                <a:ea typeface="Meiryo UI"/>
                <a:cs typeface="Meiryo UI"/>
              </a:rPr>
              <a:t>大阪府・特別区協議会（仮称）～大阪版「都区協議会」～</a:t>
            </a:r>
          </a:p>
        </p:txBody>
      </p:sp>
      <p:sp>
        <p:nvSpPr>
          <p:cNvPr id="37" name="ホームベース 36"/>
          <p:cNvSpPr/>
          <p:nvPr/>
        </p:nvSpPr>
        <p:spPr>
          <a:xfrm>
            <a:off x="700428" y="981805"/>
            <a:ext cx="2710676"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（６か月）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8" name="山形 37"/>
          <p:cNvSpPr/>
          <p:nvPr/>
        </p:nvSpPr>
        <p:spPr>
          <a:xfrm>
            <a:off x="3387534" y="980728"/>
            <a:ext cx="3954351"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33</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9" name="ホームベース 38"/>
          <p:cNvSpPr/>
          <p:nvPr/>
        </p:nvSpPr>
        <p:spPr>
          <a:xfrm>
            <a:off x="7459399" y="980728"/>
            <a:ext cx="1628227"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3270020" y="76794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2021</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7</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7401272" y="759608"/>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a:solidFill>
                  <a:schemeClr val="tx1"/>
                </a:solidFill>
                <a:latin typeface="Meiryo UI" pitchFamily="50" charset="-128"/>
                <a:ea typeface="Meiryo UI" pitchFamily="50" charset="-128"/>
                <a:cs typeface="Meiryo UI" pitchFamily="50" charset="-128"/>
              </a:rPr>
              <a:t>4</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4" name="正方形/長方形 43"/>
          <p:cNvSpPr/>
          <p:nvPr/>
        </p:nvSpPr>
        <p:spPr>
          <a:xfrm>
            <a:off x="700013" y="2028601"/>
            <a:ext cx="2687522" cy="2443902"/>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lnSpc>
                <a:spcPts val="1700"/>
              </a:lnSpc>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府市関係部局</a:t>
            </a:r>
            <a:r>
              <a:rPr lang="en-US" altLang="ja-JP" sz="1100" dirty="0" smtClean="0">
                <a:solidFill>
                  <a:schemeClr val="tx1"/>
                </a:solidFill>
                <a:latin typeface="Meiryo UI" pitchFamily="50" charset="-128"/>
                <a:ea typeface="Meiryo UI" pitchFamily="50" charset="-128"/>
                <a:cs typeface="Meiryo UI" pitchFamily="50" charset="-128"/>
              </a:rPr>
              <a:t>】</a:t>
            </a:r>
          </a:p>
          <a:p>
            <a:pPr>
              <a:lnSpc>
                <a:spcPts val="1700"/>
              </a:lnSpc>
            </a:pPr>
            <a:r>
              <a:rPr lang="ja-JP" altLang="en-US" sz="1100" dirty="0" smtClean="0">
                <a:solidFill>
                  <a:schemeClr val="tx1"/>
                </a:solidFill>
                <a:latin typeface="Meiryo UI" pitchFamily="50" charset="-128"/>
                <a:ea typeface="Meiryo UI" pitchFamily="50" charset="-128"/>
                <a:cs typeface="Meiryo UI" pitchFamily="50" charset="-128"/>
              </a:rPr>
              <a:t>◆府</a:t>
            </a:r>
            <a:r>
              <a:rPr lang="ja-JP" altLang="en-US" sz="1100" dirty="0">
                <a:solidFill>
                  <a:schemeClr val="tx1"/>
                </a:solidFill>
                <a:latin typeface="Meiryo UI" pitchFamily="50" charset="-128"/>
                <a:ea typeface="Meiryo UI" pitchFamily="50" charset="-128"/>
                <a:cs typeface="Meiryo UI" pitchFamily="50" charset="-128"/>
              </a:rPr>
              <a:t>市の関係部局（財政担当、法務担当</a:t>
            </a:r>
            <a:endParaRPr lang="en-US" altLang="ja-JP" sz="1100" dirty="0">
              <a:solidFill>
                <a:schemeClr val="tx1"/>
              </a:solidFill>
              <a:latin typeface="Meiryo UI" pitchFamily="50" charset="-128"/>
              <a:ea typeface="Meiryo UI" pitchFamily="50" charset="-128"/>
              <a:cs typeface="Meiryo UI" pitchFamily="50" charset="-128"/>
            </a:endParaRPr>
          </a:p>
          <a:p>
            <a:pPr>
              <a:lnSpc>
                <a:spcPts val="1700"/>
              </a:lnSpc>
            </a:pPr>
            <a:r>
              <a:rPr lang="ja-JP" altLang="en-US" sz="1100" dirty="0">
                <a:solidFill>
                  <a:schemeClr val="tx1"/>
                </a:solidFill>
                <a:latin typeface="Meiryo UI" pitchFamily="50" charset="-128"/>
                <a:ea typeface="Meiryo UI" pitchFamily="50" charset="-128"/>
                <a:cs typeface="Meiryo UI" pitchFamily="50" charset="-128"/>
              </a:rPr>
              <a:t>　 等）との意見交換</a:t>
            </a:r>
            <a:endParaRPr lang="en-US" altLang="ja-JP" sz="1100" dirty="0">
              <a:solidFill>
                <a:schemeClr val="tx1"/>
              </a:solidFill>
              <a:latin typeface="Meiryo UI" pitchFamily="50" charset="-128"/>
              <a:ea typeface="Meiryo UI" pitchFamily="50" charset="-128"/>
              <a:cs typeface="Meiryo UI" pitchFamily="50" charset="-128"/>
            </a:endParaRPr>
          </a:p>
          <a:p>
            <a:pPr>
              <a:lnSpc>
                <a:spcPts val="1700"/>
              </a:lnSpc>
            </a:pPr>
            <a:r>
              <a:rPr lang="ja-JP" altLang="en-US" sz="1100" dirty="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東京</a:t>
            </a:r>
            <a:r>
              <a:rPr lang="ja-JP" altLang="en-US" sz="1100" dirty="0">
                <a:solidFill>
                  <a:schemeClr val="tx1"/>
                </a:solidFill>
                <a:latin typeface="Meiryo UI" pitchFamily="50" charset="-128"/>
                <a:ea typeface="Meiryo UI" pitchFamily="50" charset="-128"/>
                <a:cs typeface="Meiryo UI" pitchFamily="50" charset="-128"/>
              </a:rPr>
              <a:t>の都区協議会への意見聴取</a:t>
            </a:r>
            <a:endParaRPr lang="en-US" altLang="ja-JP" sz="1100" dirty="0">
              <a:solidFill>
                <a:schemeClr val="tx1"/>
              </a:solidFill>
              <a:latin typeface="Meiryo UI" pitchFamily="50" charset="-128"/>
              <a:ea typeface="Meiryo UI" pitchFamily="50" charset="-128"/>
              <a:cs typeface="Meiryo UI" pitchFamily="50" charset="-128"/>
            </a:endParaRPr>
          </a:p>
          <a:p>
            <a:pPr>
              <a:lnSpc>
                <a:spcPts val="1700"/>
              </a:lnSpc>
            </a:pPr>
            <a:r>
              <a:rPr lang="ja-JP" altLang="en-US" sz="1100" dirty="0" smtClean="0">
                <a:solidFill>
                  <a:schemeClr val="tx1"/>
                </a:solidFill>
                <a:latin typeface="Meiryo UI" pitchFamily="50" charset="-128"/>
                <a:ea typeface="Meiryo UI" pitchFamily="50" charset="-128"/>
                <a:cs typeface="Meiryo UI" pitchFamily="50" charset="-128"/>
              </a:rPr>
              <a:t>◆自治法</a:t>
            </a:r>
            <a:r>
              <a:rPr lang="ja-JP" altLang="en-US" sz="1100" dirty="0">
                <a:solidFill>
                  <a:schemeClr val="tx1"/>
                </a:solidFill>
                <a:latin typeface="Meiryo UI" pitchFamily="50" charset="-128"/>
                <a:ea typeface="Meiryo UI" pitchFamily="50" charset="-128"/>
                <a:cs typeface="Meiryo UI" pitchFamily="50" charset="-128"/>
              </a:rPr>
              <a:t>施行令改正に係る情報収集や</a:t>
            </a:r>
            <a:endParaRPr lang="en-US" altLang="ja-JP" sz="1100" dirty="0">
              <a:solidFill>
                <a:schemeClr val="tx1"/>
              </a:solidFill>
              <a:latin typeface="Meiryo UI" pitchFamily="50" charset="-128"/>
              <a:ea typeface="Meiryo UI" pitchFamily="50" charset="-128"/>
              <a:cs typeface="Meiryo UI" pitchFamily="50" charset="-128"/>
            </a:endParaRPr>
          </a:p>
          <a:p>
            <a:pPr>
              <a:lnSpc>
                <a:spcPts val="1700"/>
              </a:lnSpc>
            </a:pPr>
            <a:r>
              <a:rPr lang="ja-JP" altLang="en-US" sz="1100" dirty="0">
                <a:solidFill>
                  <a:schemeClr val="tx1"/>
                </a:solidFill>
                <a:latin typeface="Meiryo UI" pitchFamily="50" charset="-128"/>
                <a:ea typeface="Meiryo UI" pitchFamily="50" charset="-128"/>
                <a:cs typeface="Meiryo UI" pitchFamily="50" charset="-128"/>
              </a:rPr>
              <a:t>　 総務省との調整</a:t>
            </a:r>
            <a:endParaRPr lang="en-US" altLang="ja-JP" sz="1100" dirty="0">
              <a:solidFill>
                <a:schemeClr val="tx1"/>
              </a:solidFill>
              <a:latin typeface="Meiryo UI" pitchFamily="50" charset="-128"/>
              <a:ea typeface="Meiryo UI" pitchFamily="50" charset="-128"/>
              <a:cs typeface="Meiryo UI" pitchFamily="50" charset="-128"/>
            </a:endParaRPr>
          </a:p>
          <a:p>
            <a:pPr algn="ctr">
              <a:lnSpc>
                <a:spcPts val="1700"/>
              </a:lnSpc>
            </a:pP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a:lnSpc>
                <a:spcPts val="1700"/>
              </a:lnSpc>
            </a:pPr>
            <a:r>
              <a:rPr lang="ja-JP" altLang="en-US" sz="1100" dirty="0" smtClean="0">
                <a:solidFill>
                  <a:schemeClr val="tx1"/>
                </a:solidFill>
                <a:latin typeface="Meiryo UI" pitchFamily="50" charset="-128"/>
                <a:ea typeface="Meiryo UI" pitchFamily="50" charset="-128"/>
                <a:cs typeface="Meiryo UI" pitchFamily="50" charset="-128"/>
              </a:rPr>
              <a:t>◆課題の整理・方針の検討</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700"/>
              </a:lnSpc>
            </a:pPr>
            <a:r>
              <a:rPr lang="ja-JP" altLang="en-US" sz="1050" dirty="0" smtClean="0">
                <a:solidFill>
                  <a:schemeClr val="tx1"/>
                </a:solidFill>
                <a:latin typeface="Meiryo UI" pitchFamily="50" charset="-128"/>
                <a:ea typeface="Meiryo UI" pitchFamily="50" charset="-128"/>
                <a:cs typeface="Meiryo UI" pitchFamily="50" charset="-128"/>
              </a:rPr>
              <a:t>　・協</a:t>
            </a:r>
            <a:r>
              <a:rPr lang="ja-JP" altLang="en-US" sz="1050" dirty="0">
                <a:solidFill>
                  <a:schemeClr val="tx1"/>
                </a:solidFill>
                <a:latin typeface="Meiryo UI" pitchFamily="50" charset="-128"/>
                <a:ea typeface="Meiryo UI" pitchFamily="50" charset="-128"/>
                <a:cs typeface="Meiryo UI" pitchFamily="50" charset="-128"/>
              </a:rPr>
              <a:t>議会の委員構成、協議方法</a:t>
            </a:r>
            <a:r>
              <a:rPr lang="ja-JP" altLang="en-US" sz="1050" dirty="0" smtClean="0">
                <a:solidFill>
                  <a:schemeClr val="tx1"/>
                </a:solidFill>
                <a:latin typeface="Meiryo UI" pitchFamily="50" charset="-128"/>
                <a:ea typeface="Meiryo UI" pitchFamily="50" charset="-128"/>
                <a:cs typeface="Meiryo UI" pitchFamily="50" charset="-128"/>
              </a:rPr>
              <a:t>等の検討</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700"/>
              </a:lnSpc>
            </a:pPr>
            <a:r>
              <a:rPr lang="ja-JP" altLang="en-US" sz="1050" dirty="0" smtClean="0">
                <a:solidFill>
                  <a:schemeClr val="tx1"/>
                </a:solidFill>
                <a:latin typeface="Meiryo UI" pitchFamily="50" charset="-128"/>
                <a:ea typeface="Meiryo UI" pitchFamily="50" charset="-128"/>
                <a:cs typeface="Meiryo UI" pitchFamily="50" charset="-128"/>
              </a:rPr>
              <a:t>　・個別</a:t>
            </a:r>
            <a:r>
              <a:rPr lang="ja-JP" altLang="en-US" sz="1050" dirty="0">
                <a:solidFill>
                  <a:schemeClr val="tx1"/>
                </a:solidFill>
                <a:latin typeface="Meiryo UI" pitchFamily="50" charset="-128"/>
                <a:ea typeface="Meiryo UI" pitchFamily="50" charset="-128"/>
                <a:cs typeface="Meiryo UI" pitchFamily="50" charset="-128"/>
              </a:rPr>
              <a:t>テーマを協議する下部</a:t>
            </a:r>
            <a:r>
              <a:rPr lang="ja-JP" altLang="en-US" sz="1050" dirty="0" smtClean="0">
                <a:solidFill>
                  <a:schemeClr val="tx1"/>
                </a:solidFill>
                <a:latin typeface="Meiryo UI" pitchFamily="50" charset="-128"/>
                <a:ea typeface="Meiryo UI" pitchFamily="50" charset="-128"/>
                <a:cs typeface="Meiryo UI" pitchFamily="50" charset="-128"/>
              </a:rPr>
              <a:t>機関の</a:t>
            </a:r>
            <a:r>
              <a:rPr lang="ja-JP" altLang="en-US" sz="1050" dirty="0">
                <a:solidFill>
                  <a:schemeClr val="tx1"/>
                </a:solidFill>
                <a:latin typeface="Meiryo UI" pitchFamily="50" charset="-128"/>
                <a:ea typeface="Meiryo UI" pitchFamily="50" charset="-128"/>
                <a:cs typeface="Meiryo UI" pitchFamily="50" charset="-128"/>
              </a:rPr>
              <a:t>設置・</a:t>
            </a:r>
            <a:r>
              <a:rPr lang="ja-JP" altLang="en-US" sz="1050" dirty="0" smtClean="0">
                <a:solidFill>
                  <a:schemeClr val="tx1"/>
                </a:solidFill>
                <a:latin typeface="Meiryo UI" pitchFamily="50" charset="-128"/>
                <a:ea typeface="Meiryo UI" pitchFamily="50" charset="-128"/>
                <a:cs typeface="Meiryo UI" pitchFamily="50" charset="-128"/>
              </a:rPr>
              <a:t>運営</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700"/>
              </a:lnSpc>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のあり方の検討</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695021" y="5094000"/>
            <a:ext cx="2716083" cy="1577767"/>
          </a:xfrm>
          <a:prstGeom prst="rect">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lnSpc>
                <a:spcPts val="1700"/>
              </a:lnSpc>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府市関係部局</a:t>
            </a:r>
            <a:r>
              <a:rPr lang="en-US" altLang="ja-JP" sz="1100" dirty="0" smtClean="0">
                <a:solidFill>
                  <a:schemeClr val="tx1"/>
                </a:solidFill>
                <a:latin typeface="Meiryo UI" pitchFamily="50" charset="-128"/>
                <a:ea typeface="Meiryo UI" pitchFamily="50" charset="-128"/>
                <a:cs typeface="Meiryo UI" pitchFamily="50" charset="-128"/>
              </a:rPr>
              <a:t>】</a:t>
            </a:r>
          </a:p>
          <a:p>
            <a:pPr>
              <a:lnSpc>
                <a:spcPts val="1700"/>
              </a:lnSpc>
            </a:pPr>
            <a:r>
              <a:rPr lang="ja-JP" altLang="en-US" sz="1100" dirty="0" smtClean="0">
                <a:solidFill>
                  <a:schemeClr val="tx1"/>
                </a:solidFill>
                <a:latin typeface="Meiryo UI" pitchFamily="50" charset="-128"/>
                <a:ea typeface="Meiryo UI" pitchFamily="50" charset="-128"/>
                <a:cs typeface="Meiryo UI" pitchFamily="50" charset="-128"/>
              </a:rPr>
              <a:t>◆現行</a:t>
            </a:r>
            <a:r>
              <a:rPr lang="ja-JP" altLang="en-US" sz="1100" dirty="0">
                <a:solidFill>
                  <a:schemeClr val="tx1"/>
                </a:solidFill>
                <a:latin typeface="Meiryo UI" pitchFamily="50" charset="-128"/>
                <a:ea typeface="Meiryo UI" pitchFamily="50" charset="-128"/>
                <a:cs typeface="Meiryo UI" pitchFamily="50" charset="-128"/>
              </a:rPr>
              <a:t>の紛争処理制度（自治紛争</a:t>
            </a:r>
            <a:r>
              <a:rPr lang="ja-JP" altLang="en-US" sz="1100" dirty="0" smtClean="0">
                <a:solidFill>
                  <a:schemeClr val="tx1"/>
                </a:solidFill>
                <a:latin typeface="Meiryo UI" pitchFamily="50" charset="-128"/>
                <a:ea typeface="Meiryo UI" pitchFamily="50" charset="-128"/>
                <a:cs typeface="Meiryo UI" pitchFamily="50" charset="-128"/>
              </a:rPr>
              <a:t>処理委員</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700"/>
              </a:lnSpc>
            </a:pPr>
            <a:r>
              <a:rPr lang="en-US" altLang="ja-JP" sz="1100" dirty="0">
                <a:solidFill>
                  <a:schemeClr val="tx1"/>
                </a:solidFill>
                <a:latin typeface="Meiryo UI" pitchFamily="50" charset="-128"/>
                <a:ea typeface="Meiryo UI" pitchFamily="50" charset="-128"/>
                <a:cs typeface="Meiryo UI" pitchFamily="50" charset="-128"/>
              </a:rPr>
              <a:t> </a:t>
            </a: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等</a:t>
            </a:r>
            <a:r>
              <a:rPr lang="ja-JP" altLang="en-US" sz="1100" dirty="0">
                <a:solidFill>
                  <a:schemeClr val="tx1"/>
                </a:solidFill>
                <a:latin typeface="Meiryo UI" pitchFamily="50" charset="-128"/>
                <a:ea typeface="Meiryo UI" pitchFamily="50" charset="-128"/>
                <a:cs typeface="Meiryo UI" pitchFamily="50" charset="-128"/>
              </a:rPr>
              <a:t>）に係る情報収集</a:t>
            </a:r>
            <a:endParaRPr lang="en-US" altLang="ja-JP" sz="1100" dirty="0">
              <a:solidFill>
                <a:schemeClr val="tx1"/>
              </a:solidFill>
              <a:latin typeface="Meiryo UI" pitchFamily="50" charset="-128"/>
              <a:ea typeface="Meiryo UI" pitchFamily="50" charset="-128"/>
              <a:cs typeface="Meiryo UI" pitchFamily="50" charset="-128"/>
            </a:endParaRPr>
          </a:p>
          <a:p>
            <a:pPr algn="ctr">
              <a:lnSpc>
                <a:spcPts val="1700"/>
              </a:lnSpc>
            </a:pPr>
            <a:r>
              <a:rPr lang="ja-JP" altLang="en-US" sz="1100" dirty="0">
                <a:solidFill>
                  <a:schemeClr val="tx1"/>
                </a:solidFill>
                <a:latin typeface="Meiryo UI" pitchFamily="50" charset="-128"/>
                <a:ea typeface="Meiryo UI" pitchFamily="50" charset="-128"/>
                <a:cs typeface="Meiryo UI" pitchFamily="50" charset="-128"/>
              </a:rPr>
              <a:t>↓</a:t>
            </a:r>
            <a:endParaRPr lang="en-US" altLang="ja-JP" sz="1100" dirty="0">
              <a:solidFill>
                <a:schemeClr val="tx1"/>
              </a:solidFill>
              <a:latin typeface="Meiryo UI" pitchFamily="50" charset="-128"/>
              <a:ea typeface="Meiryo UI" pitchFamily="50" charset="-128"/>
              <a:cs typeface="Meiryo UI" pitchFamily="50" charset="-128"/>
            </a:endParaRPr>
          </a:p>
          <a:p>
            <a:pPr>
              <a:lnSpc>
                <a:spcPts val="1700"/>
              </a:lnSpc>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第三者機関における具体的な</a:t>
            </a:r>
            <a:r>
              <a:rPr lang="ja-JP" altLang="en-US" sz="1100" dirty="0" smtClean="0">
                <a:solidFill>
                  <a:schemeClr val="tx1"/>
                </a:solidFill>
                <a:latin typeface="Meiryo UI" pitchFamily="50" charset="-128"/>
                <a:ea typeface="Meiryo UI" pitchFamily="50" charset="-128"/>
                <a:cs typeface="Meiryo UI" pitchFamily="50" charset="-128"/>
              </a:rPr>
              <a:t>調停手続きの</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700"/>
              </a:lnSpc>
            </a:pPr>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検討</a:t>
            </a:r>
            <a:r>
              <a:rPr lang="ja-JP" altLang="en-US" sz="1100" dirty="0">
                <a:solidFill>
                  <a:schemeClr val="tx1"/>
                </a:solidFill>
                <a:latin typeface="Meiryo UI" pitchFamily="50" charset="-128"/>
                <a:ea typeface="Meiryo UI" pitchFamily="50" charset="-128"/>
                <a:cs typeface="Meiryo UI" pitchFamily="50" charset="-128"/>
              </a:rPr>
              <a:t>（</a:t>
            </a: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700"/>
              </a:lnSpc>
            </a:pPr>
            <a:r>
              <a:rPr lang="ja-JP" altLang="en-US" sz="1100" dirty="0">
                <a:solidFill>
                  <a:schemeClr val="tx1"/>
                </a:solidFill>
                <a:latin typeface="Meiryo UI" pitchFamily="50" charset="-128"/>
                <a:ea typeface="Meiryo UI" pitchFamily="50" charset="-128"/>
                <a:cs typeface="Meiryo UI" pitchFamily="50" charset="-128"/>
              </a:rPr>
              <a:t>◆調整委員の選定基準の検討</a:t>
            </a:r>
            <a:endParaRPr lang="en-US" altLang="ja-JP" sz="1100" dirty="0">
              <a:solidFill>
                <a:schemeClr val="tx1"/>
              </a:solidFill>
              <a:latin typeface="Meiryo UI" pitchFamily="50" charset="-128"/>
              <a:ea typeface="Meiryo UI" pitchFamily="50" charset="-128"/>
              <a:cs typeface="Meiryo UI" pitchFamily="50" charset="-128"/>
            </a:endParaRPr>
          </a:p>
          <a:p>
            <a:pPr>
              <a:lnSpc>
                <a:spcPts val="1700"/>
              </a:lnSpc>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6" name="正方形/長方形 45"/>
          <p:cNvSpPr/>
          <p:nvPr/>
        </p:nvSpPr>
        <p:spPr>
          <a:xfrm>
            <a:off x="3598135" y="2025229"/>
            <a:ext cx="3651496" cy="242027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2000"/>
              </a:lnSpc>
            </a:pPr>
            <a:r>
              <a:rPr lang="ja-JP" altLang="en-US" sz="1100" dirty="0">
                <a:solidFill>
                  <a:schemeClr val="tx1"/>
                </a:solidFill>
                <a:latin typeface="Meiryo UI" pitchFamily="50" charset="-128"/>
                <a:ea typeface="Meiryo UI" pitchFamily="50" charset="-128"/>
                <a:cs typeface="Meiryo UI" pitchFamily="50" charset="-128"/>
              </a:rPr>
              <a:t>◆運営規程案、年間スケジュール、下部機関の設置・</a:t>
            </a:r>
            <a:r>
              <a:rPr lang="ja-JP" altLang="en-US" sz="1100" dirty="0" smtClean="0">
                <a:solidFill>
                  <a:schemeClr val="tx1"/>
                </a:solidFill>
                <a:latin typeface="Meiryo UI" pitchFamily="50" charset="-128"/>
                <a:ea typeface="Meiryo UI" pitchFamily="50" charset="-128"/>
                <a:cs typeface="Meiryo UI" pitchFamily="50" charset="-128"/>
              </a:rPr>
              <a:t>運営の</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2000"/>
              </a:lnSpc>
            </a:pPr>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あり方について、</a:t>
            </a:r>
            <a:r>
              <a:rPr lang="ja-JP" altLang="en-US" sz="1100" dirty="0">
                <a:solidFill>
                  <a:schemeClr val="tx1"/>
                </a:solidFill>
                <a:latin typeface="Meiryo UI" pitchFamily="50" charset="-128"/>
                <a:ea typeface="Meiryo UI" pitchFamily="50" charset="-128"/>
                <a:cs typeface="Meiryo UI" pitchFamily="50" charset="-128"/>
              </a:rPr>
              <a:t>関係部局と協議・調整</a:t>
            </a: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2" name="大かっこ 1"/>
          <p:cNvSpPr/>
          <p:nvPr/>
        </p:nvSpPr>
        <p:spPr>
          <a:xfrm>
            <a:off x="3669738" y="2852936"/>
            <a:ext cx="3498792" cy="1263095"/>
          </a:xfrm>
          <a:prstGeom prst="bracketPair">
            <a:avLst>
              <a:gd name="adj" fmla="val 8114"/>
            </a:avLst>
          </a:prstGeom>
        </p:spPr>
        <p:style>
          <a:lnRef idx="1">
            <a:schemeClr val="dk1"/>
          </a:lnRef>
          <a:fillRef idx="0">
            <a:schemeClr val="dk1"/>
          </a:fillRef>
          <a:effectRef idx="0">
            <a:schemeClr val="dk1"/>
          </a:effectRef>
          <a:fontRef idx="minor">
            <a:schemeClr val="tx1"/>
          </a:fontRef>
        </p:style>
        <p:txBody>
          <a:bodyPr rtlCol="0" anchor="ctr"/>
          <a:lstStyle/>
          <a:p>
            <a:pPr>
              <a:lnSpc>
                <a:spcPts val="1700"/>
              </a:lnSpc>
            </a:pP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運営規程案の主な内容（イメージ）</a:t>
            </a:r>
            <a:r>
              <a:rPr lang="en-US" altLang="ja-JP" sz="1050" dirty="0">
                <a:latin typeface="Meiryo UI" panose="020B0604030504040204" pitchFamily="50" charset="-128"/>
                <a:ea typeface="Meiryo UI" panose="020B0604030504040204" pitchFamily="50" charset="-128"/>
              </a:rPr>
              <a:t>】</a:t>
            </a:r>
          </a:p>
          <a:p>
            <a:pPr>
              <a:lnSpc>
                <a:spcPts val="1700"/>
              </a:lnSpc>
            </a:pPr>
            <a:r>
              <a:rPr lang="en-US" altLang="zh-TW" sz="1050" dirty="0">
                <a:latin typeface="Meiryo UI" panose="020B0604030504040204" pitchFamily="50" charset="-128"/>
                <a:ea typeface="Meiryo UI" panose="020B0604030504040204" pitchFamily="50" charset="-128"/>
              </a:rPr>
              <a:t>Ⅰ</a:t>
            </a:r>
            <a:r>
              <a:rPr lang="ja-JP" altLang="en-US" sz="1050" dirty="0">
                <a:latin typeface="Meiryo UI" panose="020B0604030504040204" pitchFamily="50" charset="-128"/>
                <a:ea typeface="Meiryo UI" panose="020B0604030504040204" pitchFamily="50" charset="-128"/>
              </a:rPr>
              <a:t>会長（会長の選任、任期）</a:t>
            </a:r>
            <a:endParaRPr lang="en-US" altLang="zh-TW" sz="1050" dirty="0">
              <a:latin typeface="Meiryo UI" panose="020B0604030504040204" pitchFamily="50" charset="-128"/>
              <a:ea typeface="Meiryo UI" panose="020B0604030504040204" pitchFamily="50" charset="-128"/>
            </a:endParaRPr>
          </a:p>
          <a:p>
            <a:pPr>
              <a:lnSpc>
                <a:spcPts val="1700"/>
              </a:lnSpc>
            </a:pPr>
            <a:r>
              <a:rPr lang="en-US" altLang="ja-JP" sz="1050" dirty="0">
                <a:latin typeface="Meiryo UI" panose="020B0604030504040204" pitchFamily="50" charset="-128"/>
                <a:ea typeface="Meiryo UI" panose="020B0604030504040204" pitchFamily="50" charset="-128"/>
              </a:rPr>
              <a:t>Ⅱ</a:t>
            </a:r>
            <a:r>
              <a:rPr lang="ja-JP" altLang="en-US" sz="1050" dirty="0">
                <a:latin typeface="Meiryo UI" panose="020B0604030504040204" pitchFamily="50" charset="-128"/>
                <a:ea typeface="Meiryo UI" panose="020B0604030504040204" pitchFamily="50" charset="-128"/>
              </a:rPr>
              <a:t>会議（招集、定足数、協議事項、下部機関の設置）</a:t>
            </a:r>
            <a:endParaRPr lang="en-US" altLang="zh-TW" sz="1050" dirty="0">
              <a:latin typeface="Meiryo UI" panose="020B0604030504040204" pitchFamily="50" charset="-128"/>
              <a:ea typeface="Meiryo UI" panose="020B0604030504040204" pitchFamily="50" charset="-128"/>
            </a:endParaRPr>
          </a:p>
          <a:p>
            <a:pPr>
              <a:lnSpc>
                <a:spcPts val="1700"/>
              </a:lnSpc>
            </a:pPr>
            <a:r>
              <a:rPr lang="en-US" altLang="ja-JP" sz="1050" dirty="0">
                <a:latin typeface="Meiryo UI" panose="020B0604030504040204" pitchFamily="50" charset="-128"/>
                <a:ea typeface="Meiryo UI" panose="020B0604030504040204" pitchFamily="50" charset="-128"/>
              </a:rPr>
              <a:t>Ⅲ</a:t>
            </a:r>
            <a:r>
              <a:rPr lang="ja-JP" altLang="en-US" sz="1050" dirty="0">
                <a:latin typeface="Meiryo UI" panose="020B0604030504040204" pitchFamily="50" charset="-128"/>
                <a:ea typeface="Meiryo UI" panose="020B0604030504040204" pitchFamily="50" charset="-128"/>
              </a:rPr>
              <a:t>財務（会計、負担金、予算、決算、監査）</a:t>
            </a:r>
            <a:endParaRPr lang="en-US" altLang="zh-TW" sz="1050" dirty="0">
              <a:latin typeface="Meiryo UI" panose="020B0604030504040204" pitchFamily="50" charset="-128"/>
              <a:ea typeface="Meiryo UI" panose="020B0604030504040204" pitchFamily="50" charset="-128"/>
            </a:endParaRPr>
          </a:p>
          <a:p>
            <a:pPr>
              <a:lnSpc>
                <a:spcPts val="1700"/>
              </a:lnSpc>
            </a:pPr>
            <a:r>
              <a:rPr lang="en-US" altLang="ja-JP" sz="1050" dirty="0">
                <a:latin typeface="Meiryo UI" panose="020B0604030504040204" pitchFamily="50" charset="-128"/>
                <a:ea typeface="Meiryo UI" panose="020B0604030504040204" pitchFamily="50" charset="-128"/>
              </a:rPr>
              <a:t>Ⅳ</a:t>
            </a:r>
            <a:r>
              <a:rPr lang="ja-JP" altLang="en-US" sz="1050" dirty="0">
                <a:latin typeface="Meiryo UI" panose="020B0604030504040204" pitchFamily="50" charset="-128"/>
                <a:ea typeface="Meiryo UI" panose="020B0604030504040204" pitchFamily="50" charset="-128"/>
              </a:rPr>
              <a:t>第三者機関（調整委員、調停案、尊重義務）</a:t>
            </a:r>
            <a:endParaRPr lang="en-US" altLang="ja-JP" sz="1050" dirty="0">
              <a:latin typeface="Meiryo UI" panose="020B0604030504040204" pitchFamily="50" charset="-128"/>
              <a:ea typeface="Meiryo UI" panose="020B0604030504040204" pitchFamily="50" charset="-128"/>
            </a:endParaRPr>
          </a:p>
          <a:p>
            <a:pPr>
              <a:lnSpc>
                <a:spcPts val="1700"/>
              </a:lnSpc>
            </a:pPr>
            <a:r>
              <a:rPr lang="en-US" altLang="ja-JP" sz="1050" dirty="0">
                <a:latin typeface="Meiryo UI" panose="020B0604030504040204" pitchFamily="50" charset="-128"/>
                <a:ea typeface="Meiryo UI" panose="020B0604030504040204" pitchFamily="50" charset="-128"/>
              </a:rPr>
              <a:t>Ⅴ</a:t>
            </a:r>
            <a:r>
              <a:rPr lang="ja-JP" altLang="en-US" sz="1050" dirty="0">
                <a:latin typeface="Meiryo UI" panose="020B0604030504040204" pitchFamily="50" charset="-128"/>
                <a:ea typeface="Meiryo UI" panose="020B0604030504040204" pitchFamily="50" charset="-128"/>
              </a:rPr>
              <a:t>その他（事務局など</a:t>
            </a:r>
            <a:r>
              <a:rPr lang="ja-JP" altLang="en-US" sz="1050" dirty="0" smtClean="0">
                <a:latin typeface="Meiryo UI" panose="020B0604030504040204" pitchFamily="50" charset="-128"/>
                <a:ea typeface="Meiryo UI" panose="020B0604030504040204" pitchFamily="50" charset="-128"/>
              </a:rPr>
              <a:t>）</a:t>
            </a:r>
            <a:endParaRPr lang="ja-JP" altLang="en-US" sz="1050" dirty="0"/>
          </a:p>
        </p:txBody>
      </p:sp>
      <p:sp>
        <p:nvSpPr>
          <p:cNvPr id="47" name="正方形/長方形 46"/>
          <p:cNvSpPr/>
          <p:nvPr/>
        </p:nvSpPr>
        <p:spPr>
          <a:xfrm>
            <a:off x="3592720" y="5094112"/>
            <a:ext cx="3645649" cy="57954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2000"/>
              </a:lnSpc>
            </a:pPr>
            <a:r>
              <a:rPr lang="ja-JP" altLang="en-US" sz="1100" dirty="0">
                <a:solidFill>
                  <a:schemeClr val="tx1"/>
                </a:solidFill>
                <a:latin typeface="Meiryo UI" pitchFamily="50" charset="-128"/>
                <a:ea typeface="Meiryo UI" pitchFamily="50" charset="-128"/>
                <a:cs typeface="Meiryo UI" pitchFamily="50" charset="-128"/>
              </a:rPr>
              <a:t>◆第三者機関の運営方法等をまとめた運営要綱案</a:t>
            </a:r>
            <a:r>
              <a:rPr lang="ja-JP" altLang="en-US" sz="1100" dirty="0" smtClean="0">
                <a:solidFill>
                  <a:schemeClr val="tx1"/>
                </a:solidFill>
                <a:latin typeface="Meiryo UI" pitchFamily="50" charset="-128"/>
                <a:ea typeface="Meiryo UI" pitchFamily="50" charset="-128"/>
                <a:cs typeface="Meiryo UI" pitchFamily="50" charset="-128"/>
              </a:rPr>
              <a:t>を</a:t>
            </a:r>
            <a:r>
              <a:rPr lang="ja-JP" altLang="en-US" sz="1100" dirty="0">
                <a:solidFill>
                  <a:schemeClr val="tx1"/>
                </a:solidFill>
                <a:latin typeface="Meiryo UI" pitchFamily="50" charset="-128"/>
                <a:ea typeface="Meiryo UI" pitchFamily="50" charset="-128"/>
                <a:cs typeface="Meiryo UI" pitchFamily="50" charset="-128"/>
              </a:rPr>
              <a:t>検討</a:t>
            </a:r>
            <a:endParaRPr lang="en-US" altLang="ja-JP" sz="1100" dirty="0">
              <a:solidFill>
                <a:schemeClr val="tx1"/>
              </a:solidFill>
              <a:latin typeface="Meiryo UI" pitchFamily="50" charset="-128"/>
              <a:ea typeface="Meiryo UI" pitchFamily="50" charset="-128"/>
              <a:cs typeface="Meiryo UI" pitchFamily="50" charset="-128"/>
            </a:endParaRPr>
          </a:p>
          <a:p>
            <a:pPr>
              <a:lnSpc>
                <a:spcPts val="2000"/>
              </a:lnSpc>
            </a:pPr>
            <a:r>
              <a:rPr lang="ja-JP" altLang="en-US" sz="1100" dirty="0">
                <a:solidFill>
                  <a:schemeClr val="tx1"/>
                </a:solidFill>
                <a:latin typeface="Meiryo UI" pitchFamily="50" charset="-128"/>
                <a:ea typeface="Meiryo UI" pitchFamily="50" charset="-128"/>
                <a:cs typeface="Meiryo UI" pitchFamily="50" charset="-128"/>
              </a:rPr>
              <a:t>◆調整委員の候補者名簿の作成</a:t>
            </a:r>
          </a:p>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8" name="正方形/長方形 47"/>
          <p:cNvSpPr/>
          <p:nvPr/>
        </p:nvSpPr>
        <p:spPr>
          <a:xfrm>
            <a:off x="8646158" y="2003301"/>
            <a:ext cx="359455" cy="4646538"/>
          </a:xfrm>
          <a:prstGeom prst="rect">
            <a:avLst/>
          </a:prstGeom>
          <a:solidFill>
            <a:schemeClr val="accent2">
              <a:lumMod val="40000"/>
              <a:lumOff val="60000"/>
            </a:schemeClr>
          </a:solidFill>
          <a:ln w="127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spcBef>
                <a:spcPts val="0"/>
              </a:spcBef>
              <a:defRPr/>
            </a:pPr>
            <a:r>
              <a:rPr lang="ja-JP" altLang="en-US" sz="1100" dirty="0" smtClean="0">
                <a:solidFill>
                  <a:schemeClr val="tx1"/>
                </a:solidFill>
                <a:latin typeface="Meiryo UI" panose="020B0604030504040204" pitchFamily="50" charset="-128"/>
                <a:ea typeface="Meiryo UI" panose="020B0604030504040204" pitchFamily="50" charset="-128"/>
              </a:rPr>
              <a:t>◆府</a:t>
            </a:r>
            <a:r>
              <a:rPr lang="ja-JP" altLang="en-US" sz="1100" dirty="0">
                <a:solidFill>
                  <a:schemeClr val="tx1"/>
                </a:solidFill>
                <a:latin typeface="Meiryo UI" panose="020B0604030504040204" pitchFamily="50" charset="-128"/>
                <a:ea typeface="Meiryo UI" panose="020B0604030504040204" pitchFamily="50" charset="-128"/>
              </a:rPr>
              <a:t>議会や市会に</a:t>
            </a:r>
            <a:r>
              <a:rPr lang="ja-JP" altLang="en-US" sz="1100" dirty="0" smtClean="0">
                <a:solidFill>
                  <a:schemeClr val="tx1"/>
                </a:solidFill>
                <a:latin typeface="Meiryo UI" panose="020B0604030504040204" pitchFamily="50" charset="-128"/>
                <a:ea typeface="Meiryo UI" panose="020B0604030504040204" pitchFamily="50" charset="-128"/>
              </a:rPr>
              <a:t>、規程案</a:t>
            </a:r>
            <a:r>
              <a:rPr lang="ja-JP" altLang="en-US" sz="1100" dirty="0">
                <a:solidFill>
                  <a:schemeClr val="tx1"/>
                </a:solidFill>
                <a:latin typeface="Meiryo UI" panose="020B0604030504040204" pitchFamily="50" charset="-128"/>
                <a:ea typeface="Meiryo UI" panose="020B0604030504040204" pitchFamily="50" charset="-128"/>
              </a:rPr>
              <a:t>等を</a:t>
            </a:r>
            <a:r>
              <a:rPr lang="ja-JP" altLang="en-US" sz="1100" dirty="0" smtClean="0">
                <a:solidFill>
                  <a:schemeClr val="tx1"/>
                </a:solidFill>
                <a:latin typeface="Meiryo UI" panose="020B0604030504040204" pitchFamily="50" charset="-128"/>
                <a:ea typeface="Meiryo UI" panose="020B0604030504040204" pitchFamily="50" charset="-128"/>
              </a:rPr>
              <a:t>報告</a:t>
            </a:r>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7459873" y="2003301"/>
            <a:ext cx="1034505" cy="4680068"/>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nSpc>
                <a:spcPts val="1500"/>
              </a:lnSpc>
              <a:spcBef>
                <a:spcPts val="0"/>
              </a:spcBef>
            </a:pPr>
            <a:r>
              <a:rPr lang="ja-JP" altLang="en-US" sz="1100" dirty="0" smtClean="0">
                <a:latin typeface="Meiryo UI" pitchFamily="50" charset="-128"/>
                <a:ea typeface="Meiryo UI" pitchFamily="50" charset="-128"/>
                <a:cs typeface="Meiryo UI" pitchFamily="50" charset="-128"/>
              </a:rPr>
              <a:t>　　　　　　　　 ◆協議会</a:t>
            </a:r>
            <a:r>
              <a:rPr lang="ja-JP" altLang="en-US" sz="1100" dirty="0">
                <a:latin typeface="Meiryo UI" pitchFamily="50" charset="-128"/>
                <a:ea typeface="Meiryo UI" pitchFamily="50" charset="-128"/>
                <a:cs typeface="Meiryo UI" pitchFamily="50" charset="-128"/>
              </a:rPr>
              <a:t>事務局への</a:t>
            </a:r>
            <a:r>
              <a:rPr lang="ja-JP" altLang="en-US" sz="1100" dirty="0" smtClean="0">
                <a:latin typeface="Meiryo UI" pitchFamily="50" charset="-128"/>
                <a:ea typeface="Meiryo UI" pitchFamily="50" charset="-128"/>
                <a:cs typeface="Meiryo UI" pitchFamily="50" charset="-128"/>
              </a:rPr>
              <a:t>事務引継</a:t>
            </a:r>
            <a:endParaRPr lang="en-US" altLang="ja-JP" sz="1100" dirty="0" smtClean="0">
              <a:latin typeface="Meiryo UI" pitchFamily="50" charset="-128"/>
              <a:ea typeface="Meiryo UI" pitchFamily="50" charset="-128"/>
              <a:cs typeface="Meiryo UI" pitchFamily="50" charset="-128"/>
            </a:endParaRPr>
          </a:p>
          <a:p>
            <a:pPr algn="ctr">
              <a:lnSpc>
                <a:spcPts val="1500"/>
              </a:lnSpc>
              <a:spcBef>
                <a:spcPts val="0"/>
              </a:spcBef>
            </a:pPr>
            <a:endParaRPr lang="ja-JP" altLang="en-US" sz="1100" dirty="0">
              <a:latin typeface="Meiryo UI" pitchFamily="50" charset="-128"/>
              <a:ea typeface="Meiryo UI" pitchFamily="50" charset="-128"/>
              <a:cs typeface="Meiryo UI" pitchFamily="50" charset="-128"/>
            </a:endParaRPr>
          </a:p>
          <a:p>
            <a:pPr>
              <a:lnSpc>
                <a:spcPts val="1500"/>
              </a:lnSpc>
              <a:spcBef>
                <a:spcPts val="0"/>
              </a:spcBef>
            </a:pPr>
            <a:r>
              <a:rPr lang="ja-JP" altLang="en-US" sz="1100" dirty="0" smtClean="0">
                <a:latin typeface="Meiryo UI" panose="020B0604030504040204" pitchFamily="50" charset="-128"/>
                <a:ea typeface="Meiryo UI" panose="020B0604030504040204" pitchFamily="50" charset="-128"/>
              </a:rPr>
              <a:t>                        ◆初協</a:t>
            </a:r>
            <a:r>
              <a:rPr lang="ja-JP" altLang="en-US" sz="1100" dirty="0">
                <a:latin typeface="Meiryo UI" panose="020B0604030504040204" pitchFamily="50" charset="-128"/>
                <a:ea typeface="Meiryo UI" panose="020B0604030504040204" pitchFamily="50" charset="-128"/>
              </a:rPr>
              <a:t>議会の開催に向けた調整、</a:t>
            </a:r>
            <a:r>
              <a:rPr lang="ja-JP" altLang="en-US" sz="1100" dirty="0" smtClean="0">
                <a:latin typeface="Meiryo UI" panose="020B0604030504040204" pitchFamily="50" charset="-128"/>
                <a:ea typeface="Meiryo UI" panose="020B0604030504040204" pitchFamily="50" charset="-128"/>
              </a:rPr>
              <a:t>準備</a:t>
            </a:r>
            <a:endParaRPr lang="en-US" altLang="ja-JP" sz="1100" dirty="0" smtClean="0">
              <a:latin typeface="Meiryo UI" panose="020B0604030504040204" pitchFamily="50" charset="-128"/>
              <a:ea typeface="Meiryo UI" panose="020B0604030504040204" pitchFamily="50" charset="-128"/>
            </a:endParaRPr>
          </a:p>
          <a:p>
            <a:pPr algn="ctr">
              <a:lnSpc>
                <a:spcPts val="1500"/>
              </a:lnSpc>
              <a:spcBef>
                <a:spcPts val="0"/>
              </a:spcBef>
            </a:pPr>
            <a:endParaRPr lang="ja-JP" altLang="en-US" sz="1100" dirty="0">
              <a:latin typeface="Meiryo UI" panose="020B0604030504040204" pitchFamily="50" charset="-128"/>
              <a:ea typeface="Meiryo UI" panose="020B0604030504040204" pitchFamily="50" charset="-128"/>
            </a:endParaRPr>
          </a:p>
          <a:p>
            <a:pPr>
              <a:lnSpc>
                <a:spcPts val="1500"/>
              </a:lnSpc>
              <a:spcBef>
                <a:spcPts val="0"/>
              </a:spcBef>
            </a:pPr>
            <a:r>
              <a:rPr lang="ja-JP" altLang="en-US" sz="1100" dirty="0" smtClean="0">
                <a:latin typeface="Meiryo UI" panose="020B0604030504040204" pitchFamily="50" charset="-128"/>
                <a:ea typeface="Meiryo UI" panose="020B0604030504040204" pitchFamily="50" charset="-128"/>
              </a:rPr>
              <a:t>                        ◆協議会事務</a:t>
            </a:r>
            <a:r>
              <a:rPr lang="ja-JP" altLang="en-US" sz="1100" dirty="0">
                <a:latin typeface="Meiryo UI" panose="020B0604030504040204" pitchFamily="50" charset="-128"/>
                <a:ea typeface="Meiryo UI" panose="020B0604030504040204" pitchFamily="50" charset="-128"/>
              </a:rPr>
              <a:t>局内の各種</a:t>
            </a:r>
            <a:r>
              <a:rPr lang="ja-JP" altLang="en-US" sz="1100" dirty="0" smtClean="0">
                <a:latin typeface="Meiryo UI" panose="020B0604030504040204" pitchFamily="50" charset="-128"/>
                <a:ea typeface="Meiryo UI" panose="020B0604030504040204" pitchFamily="50" charset="-128"/>
              </a:rPr>
              <a:t>内規の整備</a:t>
            </a:r>
            <a:endParaRPr lang="ja-JP" altLang="en-US" sz="1100"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9578893" y="2004647"/>
            <a:ext cx="254612" cy="4680068"/>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lnSpc>
                <a:spcPts val="1600"/>
              </a:lnSpc>
              <a:spcBef>
                <a:spcPts val="0"/>
              </a:spcBef>
            </a:pPr>
            <a:r>
              <a:rPr lang="ja-JP" altLang="en-US" sz="1100" dirty="0">
                <a:latin typeface="Meiryo UI" panose="020B0604030504040204" pitchFamily="50" charset="-128"/>
                <a:ea typeface="Meiryo UI" panose="020B0604030504040204" pitchFamily="50" charset="-128"/>
              </a:rPr>
              <a:t>協</a:t>
            </a:r>
            <a:r>
              <a:rPr lang="ja-JP" altLang="en-US" sz="1100" dirty="0" smtClean="0">
                <a:latin typeface="Meiryo UI" panose="020B0604030504040204" pitchFamily="50" charset="-128"/>
                <a:ea typeface="Meiryo UI" panose="020B0604030504040204" pitchFamily="50" charset="-128"/>
              </a:rPr>
              <a:t>議会開催　→　知事・職務執行者による運営規程の決定</a:t>
            </a:r>
            <a:endParaRPr lang="ja-JP" altLang="en-US" sz="1100" dirty="0">
              <a:latin typeface="Meiryo UI" panose="020B0604030504040204" pitchFamily="50" charset="-128"/>
              <a:ea typeface="Meiryo UI" panose="020B0604030504040204" pitchFamily="50" charset="-128"/>
            </a:endParaRPr>
          </a:p>
        </p:txBody>
      </p:sp>
      <p:sp>
        <p:nvSpPr>
          <p:cNvPr id="28" name="大かっこ 27"/>
          <p:cNvSpPr/>
          <p:nvPr/>
        </p:nvSpPr>
        <p:spPr>
          <a:xfrm>
            <a:off x="3605349" y="5774639"/>
            <a:ext cx="3633020" cy="904395"/>
          </a:xfrm>
          <a:prstGeom prst="bracketPair">
            <a:avLst>
              <a:gd name="adj" fmla="val 8114"/>
            </a:avLst>
          </a:prstGeom>
        </p:spPr>
        <p:style>
          <a:lnRef idx="1">
            <a:schemeClr val="dk1"/>
          </a:lnRef>
          <a:fillRef idx="0">
            <a:schemeClr val="dk1"/>
          </a:fillRef>
          <a:effectRef idx="0">
            <a:schemeClr val="dk1"/>
          </a:effectRef>
          <a:fontRef idx="minor">
            <a:schemeClr val="tx1"/>
          </a:fontRef>
        </p:style>
        <p:txBody>
          <a:bodyPr rtlCol="0" anchor="ctr"/>
          <a:lstStyle/>
          <a:p>
            <a:pPr>
              <a:lnSpc>
                <a:spcPts val="1300"/>
              </a:lnSpc>
            </a:pP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想定される主な検討項目</a:t>
            </a:r>
            <a:r>
              <a:rPr lang="en-US" altLang="ja-JP" sz="1050" dirty="0">
                <a:latin typeface="Meiryo UI" panose="020B0604030504040204" pitchFamily="50" charset="-128"/>
                <a:ea typeface="Meiryo UI" panose="020B0604030504040204" pitchFamily="50" charset="-128"/>
              </a:rPr>
              <a:t>】</a:t>
            </a:r>
          </a:p>
          <a:p>
            <a:pPr>
              <a:lnSpc>
                <a:spcPts val="1300"/>
              </a:lnSpc>
            </a:pPr>
            <a:r>
              <a:rPr lang="ja-JP" altLang="en-US" sz="1050" dirty="0">
                <a:latin typeface="Meiryo UI" panose="020B0604030504040204" pitchFamily="50" charset="-128"/>
                <a:ea typeface="Meiryo UI" panose="020B0604030504040204" pitchFamily="50" charset="-128"/>
              </a:rPr>
              <a:t>・第三者機関の設置申出手続き</a:t>
            </a:r>
          </a:p>
          <a:p>
            <a:pPr>
              <a:lnSpc>
                <a:spcPts val="1300"/>
              </a:lnSpc>
            </a:pPr>
            <a:r>
              <a:rPr lang="ja-JP" altLang="en-US" sz="1050" dirty="0">
                <a:latin typeface="Meiryo UI" panose="020B0604030504040204" pitchFamily="50" charset="-128"/>
                <a:ea typeface="Meiryo UI" panose="020B0604030504040204" pitchFamily="50" charset="-128"/>
              </a:rPr>
              <a:t>・調整委員の任命（同意）手続き</a:t>
            </a:r>
          </a:p>
          <a:p>
            <a:pPr>
              <a:lnSpc>
                <a:spcPts val="1300"/>
              </a:lnSpc>
            </a:pPr>
            <a:r>
              <a:rPr lang="ja-JP" altLang="en-US" sz="1050" dirty="0">
                <a:latin typeface="Meiryo UI" panose="020B0604030504040204" pitchFamily="50" charset="-128"/>
                <a:ea typeface="Meiryo UI" panose="020B0604030504040204" pitchFamily="50" charset="-128"/>
              </a:rPr>
              <a:t>・会議の招集、標準処理期間、調停案の決定（合議</a:t>
            </a:r>
            <a:r>
              <a:rPr lang="ja-JP" altLang="en-US" sz="1050" dirty="0" smtClean="0">
                <a:latin typeface="Meiryo UI" panose="020B0604030504040204" pitchFamily="50" charset="-128"/>
                <a:ea typeface="Meiryo UI" panose="020B0604030504040204" pitchFamily="50" charset="-128"/>
              </a:rPr>
              <a:t>）手続き</a:t>
            </a:r>
            <a:endParaRPr lang="ja-JP" altLang="en-US" sz="1050" dirty="0">
              <a:latin typeface="Meiryo UI" panose="020B0604030504040204" pitchFamily="50" charset="-128"/>
              <a:ea typeface="Meiryo UI" panose="020B0604030504040204" pitchFamily="50" charset="-128"/>
            </a:endParaRPr>
          </a:p>
        </p:txBody>
      </p:sp>
      <p:grpSp>
        <p:nvGrpSpPr>
          <p:cNvPr id="29" name="グループ化 28"/>
          <p:cNvGrpSpPr/>
          <p:nvPr/>
        </p:nvGrpSpPr>
        <p:grpSpPr>
          <a:xfrm>
            <a:off x="2290401" y="1714129"/>
            <a:ext cx="1120704" cy="442037"/>
            <a:chOff x="3889300" y="3390023"/>
            <a:chExt cx="1120704" cy="442037"/>
          </a:xfrm>
        </p:grpSpPr>
        <p:sp>
          <p:nvSpPr>
            <p:cNvPr id="31" name="テキスト ボックス 30"/>
            <p:cNvSpPr txBox="1"/>
            <p:nvPr/>
          </p:nvSpPr>
          <p:spPr>
            <a:xfrm>
              <a:off x="3889300" y="3390023"/>
              <a:ext cx="1120704" cy="241980"/>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lang="ja-JP" altLang="en-US" sz="1100" spc="-150" dirty="0" smtClean="0"/>
                <a:t>自治</a:t>
              </a:r>
              <a:r>
                <a:rPr lang="ja-JP" altLang="en-US" sz="1100" spc="-150" dirty="0"/>
                <a:t>令</a:t>
              </a:r>
              <a:r>
                <a:rPr kumimoji="1" lang="ja-JP" altLang="en-US" sz="1100" spc="-150" dirty="0" smtClean="0"/>
                <a:t>改正の反映</a:t>
              </a:r>
              <a:endParaRPr kumimoji="1" lang="ja-JP" altLang="en-US" sz="1100" spc="-150" dirty="0"/>
            </a:p>
          </p:txBody>
        </p:sp>
        <p:sp>
          <p:nvSpPr>
            <p:cNvPr id="34" name="下矢印 33"/>
            <p:cNvSpPr/>
            <p:nvPr/>
          </p:nvSpPr>
          <p:spPr>
            <a:xfrm>
              <a:off x="4335544" y="3651723"/>
              <a:ext cx="465202" cy="18033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 name="正方形/長方形 27"/>
          <p:cNvSpPr>
            <a:spLocks noChangeArrowheads="1"/>
          </p:cNvSpPr>
          <p:nvPr/>
        </p:nvSpPr>
        <p:spPr bwMode="auto">
          <a:xfrm>
            <a:off x="9451277" y="6644895"/>
            <a:ext cx="438375"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en-US" altLang="ja-JP" sz="1100" b="1" dirty="0" smtClean="0">
                <a:solidFill>
                  <a:srgbClr val="000000"/>
                </a:solidFill>
                <a:latin typeface="Meiryo UI" pitchFamily="50" charset="-128"/>
                <a:ea typeface="Meiryo UI" pitchFamily="50" charset="-128"/>
                <a:cs typeface="Meiryo UI" pitchFamily="50" charset="-128"/>
              </a:rPr>
              <a:t>14</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234511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75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318019" y="117995"/>
            <a:ext cx="8915400" cy="720080"/>
          </a:xfrm>
          <a:prstGeom prst="rect">
            <a:avLst/>
          </a:prstGeom>
        </p:spPr>
        <p:txBody>
          <a:bodyP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0" i="0" u="none" strike="noStrike" kern="1200" cap="none" spc="0" normalizeH="0" baseline="0" noProof="0" dirty="0">
                <a:ln>
                  <a:noFill/>
                </a:ln>
                <a:solidFill>
                  <a:schemeClr val="tx1"/>
                </a:solidFill>
                <a:effectLst/>
                <a:uLnTx/>
                <a:uFillTx/>
                <a:latin typeface="+mj-lt"/>
                <a:ea typeface="+mj-ea"/>
                <a:cs typeface="+mj-cs"/>
              </a:rPr>
              <a:t>目　　次</a:t>
            </a:r>
          </a:p>
        </p:txBody>
      </p:sp>
      <p:sp>
        <p:nvSpPr>
          <p:cNvPr id="7" name="正方形/長方形 6"/>
          <p:cNvSpPr/>
          <p:nvPr/>
        </p:nvSpPr>
        <p:spPr>
          <a:xfrm>
            <a:off x="680452" y="764704"/>
            <a:ext cx="8526327" cy="504056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2600"/>
              </a:lnSpc>
              <a:spcBef>
                <a:spcPts val="0"/>
              </a:spcBef>
              <a:spcAft>
                <a:spcPts val="0"/>
              </a:spcAft>
            </a:pPr>
            <a:r>
              <a:rPr lang="en-US" altLang="ja-JP" dirty="0" smtClean="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１　基本的な考え方</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 ２</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組織体制</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en-US" altLang="ja-JP" dirty="0" smtClean="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３　事務事業</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en-US" altLang="ja-JP" dirty="0" smtClean="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４</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一部事務組合</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 </a:t>
            </a:r>
            <a:r>
              <a:rPr lang="ja-JP" altLang="en-US" dirty="0">
                <a:solidFill>
                  <a:prstClr val="black"/>
                </a:solidFill>
                <a:latin typeface="Meiryo UI" pitchFamily="50" charset="-128"/>
                <a:ea typeface="Meiryo UI" pitchFamily="50" charset="-128"/>
                <a:cs typeface="Meiryo UI" pitchFamily="50" charset="-128"/>
              </a:rPr>
              <a:t>５　庁舎整備</a:t>
            </a:r>
          </a:p>
          <a:p>
            <a:pPr fontAlgn="auto">
              <a:lnSpc>
                <a:spcPts val="2600"/>
              </a:lnSpc>
              <a:spcBef>
                <a:spcPts val="0"/>
              </a:spcBef>
              <a:spcAft>
                <a:spcPts val="0"/>
              </a:spcAft>
            </a:pP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６  </a:t>
            </a:r>
            <a:r>
              <a:rPr lang="ja-JP" altLang="en-US" dirty="0">
                <a:solidFill>
                  <a:prstClr val="black"/>
                </a:solidFill>
                <a:latin typeface="Meiryo UI" pitchFamily="50" charset="-128"/>
                <a:ea typeface="Meiryo UI" pitchFamily="50" charset="-128"/>
                <a:cs typeface="Meiryo UI" pitchFamily="50" charset="-128"/>
              </a:rPr>
              <a:t>システム改修</a:t>
            </a:r>
          </a:p>
          <a:p>
            <a:pPr fontAlgn="auto">
              <a:lnSpc>
                <a:spcPts val="2600"/>
              </a:lnSpc>
              <a:spcBef>
                <a:spcPts val="0"/>
              </a:spcBef>
              <a:spcAft>
                <a:spcPts val="0"/>
              </a:spcAft>
            </a:pP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７  </a:t>
            </a:r>
            <a:r>
              <a:rPr lang="ja-JP" altLang="en-US" dirty="0">
                <a:solidFill>
                  <a:prstClr val="black"/>
                </a:solidFill>
                <a:latin typeface="Meiryo UI" pitchFamily="50" charset="-128"/>
                <a:ea typeface="Meiryo UI" pitchFamily="50" charset="-128"/>
                <a:cs typeface="Meiryo UI" pitchFamily="50" charset="-128"/>
              </a:rPr>
              <a:t>町名の</a:t>
            </a:r>
            <a:r>
              <a:rPr lang="ja-JP" altLang="en-US" dirty="0" smtClean="0">
                <a:solidFill>
                  <a:prstClr val="black"/>
                </a:solidFill>
                <a:latin typeface="Meiryo UI" pitchFamily="50" charset="-128"/>
                <a:ea typeface="Meiryo UI" pitchFamily="50" charset="-128"/>
                <a:cs typeface="Meiryo UI" pitchFamily="50" charset="-128"/>
              </a:rPr>
              <a:t>決定</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 ８  財政調整</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　（１）財政調整制度</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　  （２）予算・決算</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 ９  財産・債務</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　　（１）財産の承継</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　　（２）債務（債務負担行為）の承継</a:t>
            </a:r>
            <a:endParaRPr lang="en-US" altLang="ja-JP" dirty="0" smtClean="0">
              <a:solidFill>
                <a:prstClr val="black"/>
              </a:solidFill>
              <a:latin typeface="Meiryo UI" pitchFamily="50" charset="-128"/>
              <a:ea typeface="Meiryo UI" pitchFamily="50" charset="-128"/>
              <a:cs typeface="Meiryo UI" pitchFamily="50" charset="-128"/>
            </a:endParaRPr>
          </a:p>
          <a:p>
            <a:pPr fontAlgn="auto">
              <a:lnSpc>
                <a:spcPts val="2600"/>
              </a:lnSpc>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　　（３）債務（地方債）の承継</a:t>
            </a:r>
            <a:endParaRPr lang="en-US" altLang="zh-TW" dirty="0" smtClean="0">
              <a:solidFill>
                <a:prstClr val="black"/>
              </a:solidFill>
              <a:latin typeface="Meiryo UI" pitchFamily="50" charset="-128"/>
              <a:ea typeface="Meiryo UI" pitchFamily="50" charset="-128"/>
              <a:cs typeface="Meiryo UI" pitchFamily="50" charset="-128"/>
            </a:endParaRPr>
          </a:p>
          <a:p>
            <a:pPr marL="457200" indent="-457200" fontAlgn="auto">
              <a:lnSpc>
                <a:spcPts val="2600"/>
              </a:lnSpc>
              <a:spcBef>
                <a:spcPts val="0"/>
              </a:spcBef>
              <a:spcAft>
                <a:spcPts val="0"/>
              </a:spcAft>
              <a:buAutoNum type="arabicPlain" startAt="10"/>
            </a:pPr>
            <a:r>
              <a:rPr lang="ja-JP" altLang="en-US" dirty="0" smtClean="0">
                <a:solidFill>
                  <a:prstClr val="black"/>
                </a:solidFill>
                <a:latin typeface="Meiryo UI" pitchFamily="50" charset="-128"/>
                <a:ea typeface="Meiryo UI" pitchFamily="50" charset="-128"/>
                <a:cs typeface="Meiryo UI" pitchFamily="50" charset="-128"/>
              </a:rPr>
              <a:t>大阪府</a:t>
            </a:r>
            <a:r>
              <a:rPr lang="ja-JP" altLang="en-US" dirty="0">
                <a:solidFill>
                  <a:prstClr val="black"/>
                </a:solidFill>
                <a:latin typeface="Meiryo UI" pitchFamily="50" charset="-128"/>
                <a:ea typeface="Meiryo UI" pitchFamily="50" charset="-128"/>
                <a:cs typeface="Meiryo UI" pitchFamily="50" charset="-128"/>
              </a:rPr>
              <a:t>・特別区協議会（仮称）～大阪版「都区協議会」</a:t>
            </a:r>
            <a:r>
              <a:rPr lang="ja-JP" altLang="en-US" dirty="0" smtClean="0">
                <a:solidFill>
                  <a:prstClr val="black"/>
                </a:solidFill>
                <a:latin typeface="Meiryo UI" pitchFamily="50" charset="-128"/>
                <a:ea typeface="Meiryo UI" pitchFamily="50" charset="-128"/>
                <a:cs typeface="Meiryo UI" pitchFamily="50" charset="-128"/>
              </a:rPr>
              <a:t>～</a:t>
            </a:r>
            <a:endParaRPr lang="ja-JP" altLang="en-US" dirty="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358601" y="1003973"/>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　３</a:t>
            </a:r>
            <a:endParaRPr lang="ja-JP" altLang="en-US" dirty="0">
              <a:solidFill>
                <a:prstClr val="black"/>
              </a:solidFill>
              <a:latin typeface="Meiryo UI" pitchFamily="50" charset="-128"/>
              <a:ea typeface="Meiryo UI" pitchFamily="50" charset="-128"/>
              <a:cs typeface="Meiryo UI" pitchFamily="50" charset="-128"/>
            </a:endParaRPr>
          </a:p>
        </p:txBody>
      </p:sp>
      <p:sp>
        <p:nvSpPr>
          <p:cNvPr id="5" name="正方形/長方形 4"/>
          <p:cNvSpPr/>
          <p:nvPr/>
        </p:nvSpPr>
        <p:spPr>
          <a:xfrm>
            <a:off x="680452" y="5949280"/>
            <a:ext cx="8526327" cy="82808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en-US" altLang="ja-JP" sz="1300" dirty="0" smtClean="0">
                <a:solidFill>
                  <a:prstClr val="black"/>
                </a:solidFill>
                <a:latin typeface="Meiryo UI" pitchFamily="50" charset="-128"/>
                <a:ea typeface="Meiryo UI" pitchFamily="50" charset="-128"/>
                <a:cs typeface="Meiryo UI" pitchFamily="50" charset="-128"/>
              </a:rPr>
              <a:t>【</a:t>
            </a:r>
            <a:r>
              <a:rPr lang="ja-JP" altLang="en-US" sz="1300" dirty="0" smtClean="0">
                <a:solidFill>
                  <a:prstClr val="black"/>
                </a:solidFill>
                <a:latin typeface="Meiryo UI" pitchFamily="50" charset="-128"/>
                <a:ea typeface="Meiryo UI" pitchFamily="50" charset="-128"/>
                <a:cs typeface="Meiryo UI" pitchFamily="50" charset="-128"/>
              </a:rPr>
              <a:t>資料の位置づけ</a:t>
            </a:r>
            <a:r>
              <a:rPr lang="en-US" altLang="ja-JP" sz="1300" dirty="0" smtClean="0">
                <a:solidFill>
                  <a:prstClr val="black"/>
                </a:solidFill>
                <a:latin typeface="Meiryo UI" pitchFamily="50" charset="-128"/>
                <a:ea typeface="Meiryo UI" pitchFamily="50" charset="-128"/>
                <a:cs typeface="Meiryo UI" pitchFamily="50" charset="-128"/>
              </a:rPr>
              <a:t>】</a:t>
            </a:r>
          </a:p>
          <a:p>
            <a:pPr fontAlgn="auto">
              <a:spcBef>
                <a:spcPts val="0"/>
              </a:spcBef>
              <a:spcAft>
                <a:spcPts val="0"/>
              </a:spcAft>
            </a:pPr>
            <a:r>
              <a:rPr lang="ja-JP" altLang="en-US" sz="1300" dirty="0" smtClean="0">
                <a:solidFill>
                  <a:prstClr val="black"/>
                </a:solidFill>
                <a:latin typeface="Meiryo UI" pitchFamily="50" charset="-128"/>
                <a:ea typeface="Meiryo UI" pitchFamily="50" charset="-128"/>
                <a:cs typeface="Meiryo UI" pitchFamily="50" charset="-128"/>
              </a:rPr>
              <a:t>本資料は、現時点において副首都推進局において想定している、設置準備期間中の主な設置準備業務の工程をまとめたもの。設置準備業務の詳細の工程は、住民投票後に、</a:t>
            </a:r>
            <a:r>
              <a:rPr lang="ja-JP" altLang="en-US" sz="1300" dirty="0" smtClean="0">
                <a:solidFill>
                  <a:schemeClr val="tx1"/>
                </a:solidFill>
                <a:latin typeface="Meiryo UI" pitchFamily="50" charset="-128"/>
                <a:ea typeface="Meiryo UI" pitchFamily="50" charset="-128"/>
                <a:cs typeface="Meiryo UI" pitchFamily="50" charset="-128"/>
              </a:rPr>
              <a:t>府市</a:t>
            </a:r>
            <a:r>
              <a:rPr lang="ja-JP" altLang="en-US" sz="1300" dirty="0" smtClean="0">
                <a:solidFill>
                  <a:prstClr val="black"/>
                </a:solidFill>
                <a:latin typeface="Meiryo UI" pitchFamily="50" charset="-128"/>
                <a:ea typeface="Meiryo UI" pitchFamily="50" charset="-128"/>
                <a:cs typeface="Meiryo UI" pitchFamily="50" charset="-128"/>
              </a:rPr>
              <a:t>の関係部局や関係団体等とも協議・調整のうえ検討されるものであり、設置準備業務の検討状況等により、本資料で</a:t>
            </a:r>
            <a:r>
              <a:rPr lang="ja-JP" altLang="en-US" sz="1300" dirty="0">
                <a:solidFill>
                  <a:prstClr val="black"/>
                </a:solidFill>
                <a:latin typeface="Meiryo UI" pitchFamily="50" charset="-128"/>
                <a:ea typeface="Meiryo UI" pitchFamily="50" charset="-128"/>
                <a:cs typeface="Meiryo UI" pitchFamily="50" charset="-128"/>
              </a:rPr>
              <a:t>示</a:t>
            </a:r>
            <a:r>
              <a:rPr lang="ja-JP" altLang="en-US" sz="1300" dirty="0" smtClean="0">
                <a:solidFill>
                  <a:prstClr val="black"/>
                </a:solidFill>
                <a:latin typeface="Meiryo UI" pitchFamily="50" charset="-128"/>
                <a:ea typeface="Meiryo UI" pitchFamily="50" charset="-128"/>
                <a:cs typeface="Meiryo UI" pitchFamily="50" charset="-128"/>
              </a:rPr>
              <a:t>している内容が今後変更されることがある。</a:t>
            </a:r>
            <a:endParaRPr lang="ja-JP" altLang="en-US" sz="1300"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a:xfrm>
            <a:off x="2358601" y="1344756"/>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４</a:t>
            </a:r>
            <a:endParaRPr lang="ja-JP" altLang="en-US"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2368389" y="1969588"/>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６</a:t>
            </a:r>
            <a:endParaRPr lang="ja-JP" altLang="en-US" dirty="0">
              <a:solidFill>
                <a:prstClr val="black"/>
              </a:solidFill>
              <a:latin typeface="Meiryo UI" pitchFamily="50" charset="-128"/>
              <a:ea typeface="Meiryo UI" pitchFamily="50" charset="-128"/>
              <a:cs typeface="Meiryo UI" pitchFamily="50" charset="-128"/>
            </a:endParaRPr>
          </a:p>
        </p:txBody>
      </p:sp>
      <p:sp>
        <p:nvSpPr>
          <p:cNvPr id="16" name="正方形/長方形 15"/>
          <p:cNvSpPr/>
          <p:nvPr/>
        </p:nvSpPr>
        <p:spPr>
          <a:xfrm>
            <a:off x="2367877" y="2653363"/>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８</a:t>
            </a:r>
            <a:endParaRPr lang="ja-JP" altLang="en-US" dirty="0">
              <a:solidFill>
                <a:prstClr val="black"/>
              </a:solidFill>
              <a:latin typeface="Meiryo UI" pitchFamily="50" charset="-128"/>
              <a:ea typeface="Meiryo UI" pitchFamily="50" charset="-128"/>
              <a:cs typeface="Meiryo UI" pitchFamily="50" charset="-128"/>
            </a:endParaRPr>
          </a:p>
        </p:txBody>
      </p:sp>
      <p:sp>
        <p:nvSpPr>
          <p:cNvPr id="17" name="正方形/長方形 16"/>
          <p:cNvSpPr/>
          <p:nvPr/>
        </p:nvSpPr>
        <p:spPr>
          <a:xfrm>
            <a:off x="2368389" y="2322414"/>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７</a:t>
            </a:r>
            <a:endParaRPr lang="ja-JP" altLang="en-US" dirty="0">
              <a:solidFill>
                <a:prstClr val="black"/>
              </a:solidFill>
              <a:latin typeface="Meiryo UI" pitchFamily="50" charset="-128"/>
              <a:ea typeface="Meiryo UI" pitchFamily="50" charset="-128"/>
              <a:cs typeface="Meiryo UI" pitchFamily="50" charset="-128"/>
            </a:endParaRPr>
          </a:p>
        </p:txBody>
      </p:sp>
      <p:sp>
        <p:nvSpPr>
          <p:cNvPr id="18" name="正方形/長方形 17"/>
          <p:cNvSpPr/>
          <p:nvPr/>
        </p:nvSpPr>
        <p:spPr>
          <a:xfrm>
            <a:off x="2354100" y="650023"/>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１</a:t>
            </a:r>
            <a:endParaRPr lang="ja-JP" altLang="en-US" dirty="0">
              <a:solidFill>
                <a:prstClr val="black"/>
              </a:solidFill>
              <a:latin typeface="Meiryo UI" pitchFamily="50" charset="-128"/>
              <a:ea typeface="Meiryo UI" pitchFamily="50" charset="-128"/>
              <a:cs typeface="Meiryo UI" pitchFamily="50" charset="-128"/>
            </a:endParaRPr>
          </a:p>
        </p:txBody>
      </p:sp>
      <p:sp>
        <p:nvSpPr>
          <p:cNvPr id="19" name="正方形/長方形 18"/>
          <p:cNvSpPr/>
          <p:nvPr/>
        </p:nvSpPr>
        <p:spPr>
          <a:xfrm>
            <a:off x="2363364" y="1675705"/>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５</a:t>
            </a:r>
            <a:endParaRPr lang="ja-JP" altLang="en-US" dirty="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2326084" y="3623603"/>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　</a:t>
            </a:r>
            <a:r>
              <a:rPr lang="en-US" altLang="ja-JP" dirty="0" smtClean="0">
                <a:solidFill>
                  <a:prstClr val="black"/>
                </a:solidFill>
                <a:latin typeface="Meiryo UI" pitchFamily="50" charset="-128"/>
                <a:ea typeface="Meiryo UI" pitchFamily="50" charset="-128"/>
                <a:cs typeface="Meiryo UI" pitchFamily="50" charset="-128"/>
              </a:rPr>
              <a:t>10</a:t>
            </a:r>
            <a:endParaRPr lang="ja-JP" altLang="en-US" dirty="0">
              <a:solidFill>
                <a:prstClr val="black"/>
              </a:solidFill>
              <a:latin typeface="Meiryo UI" pitchFamily="50" charset="-128"/>
              <a:ea typeface="Meiryo UI" pitchFamily="50" charset="-128"/>
              <a:cs typeface="Meiryo UI" pitchFamily="50" charset="-128"/>
            </a:endParaRPr>
          </a:p>
        </p:txBody>
      </p:sp>
      <p:sp>
        <p:nvSpPr>
          <p:cNvPr id="21" name="正方形/長方形 20"/>
          <p:cNvSpPr/>
          <p:nvPr/>
        </p:nvSpPr>
        <p:spPr>
          <a:xfrm>
            <a:off x="2326084" y="4242712"/>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en-US" altLang="ja-JP" dirty="0" smtClean="0">
                <a:solidFill>
                  <a:prstClr val="black"/>
                </a:solidFill>
                <a:latin typeface="Meiryo UI" pitchFamily="50" charset="-128"/>
                <a:ea typeface="Meiryo UI" pitchFamily="50" charset="-128"/>
                <a:cs typeface="Meiryo UI" pitchFamily="50" charset="-128"/>
              </a:rPr>
              <a:t>11</a:t>
            </a:r>
            <a:endParaRPr lang="ja-JP" altLang="en-US" dirty="0">
              <a:solidFill>
                <a:prstClr val="black"/>
              </a:solidFill>
              <a:latin typeface="Meiryo UI" pitchFamily="50" charset="-128"/>
              <a:ea typeface="Meiryo UI" pitchFamily="50" charset="-128"/>
              <a:cs typeface="Meiryo UI" pitchFamily="50" charset="-128"/>
            </a:endParaRPr>
          </a:p>
        </p:txBody>
      </p:sp>
      <p:sp>
        <p:nvSpPr>
          <p:cNvPr id="22" name="正方形/長方形 21"/>
          <p:cNvSpPr/>
          <p:nvPr/>
        </p:nvSpPr>
        <p:spPr>
          <a:xfrm>
            <a:off x="2367877" y="3255503"/>
            <a:ext cx="683839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ja-JP" altLang="en-US" dirty="0" smtClean="0">
                <a:solidFill>
                  <a:prstClr val="black"/>
                </a:solidFill>
                <a:latin typeface="Meiryo UI" pitchFamily="50" charset="-128"/>
                <a:ea typeface="Meiryo UI" pitchFamily="50" charset="-128"/>
                <a:cs typeface="Meiryo UI" pitchFamily="50" charset="-128"/>
              </a:rPr>
              <a:t>９</a:t>
            </a:r>
            <a:endParaRPr lang="ja-JP" altLang="en-US" dirty="0">
              <a:solidFill>
                <a:prstClr val="black"/>
              </a:solidFill>
              <a:latin typeface="Meiryo UI" pitchFamily="50" charset="-128"/>
              <a:ea typeface="Meiryo UI" pitchFamily="50" charset="-128"/>
              <a:cs typeface="Meiryo UI" pitchFamily="50" charset="-128"/>
            </a:endParaRPr>
          </a:p>
        </p:txBody>
      </p:sp>
      <p:sp>
        <p:nvSpPr>
          <p:cNvPr id="23" name="正方形/長方形 22"/>
          <p:cNvSpPr/>
          <p:nvPr/>
        </p:nvSpPr>
        <p:spPr>
          <a:xfrm>
            <a:off x="4668031" y="4600756"/>
            <a:ext cx="449644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en-US" altLang="ja-JP" dirty="0">
                <a:solidFill>
                  <a:prstClr val="black"/>
                </a:solidFill>
                <a:latin typeface="Meiryo UI" pitchFamily="50" charset="-128"/>
                <a:ea typeface="Meiryo UI" pitchFamily="50" charset="-128"/>
                <a:cs typeface="Meiryo UI" pitchFamily="50" charset="-128"/>
              </a:rPr>
              <a:t>12</a:t>
            </a:r>
            <a:endParaRPr lang="ja-JP" altLang="en-US" dirty="0">
              <a:solidFill>
                <a:prstClr val="black"/>
              </a:solidFill>
              <a:latin typeface="Meiryo UI" pitchFamily="50" charset="-128"/>
              <a:ea typeface="Meiryo UI" pitchFamily="50" charset="-128"/>
              <a:cs typeface="Meiryo UI" pitchFamily="50" charset="-128"/>
            </a:endParaRPr>
          </a:p>
        </p:txBody>
      </p:sp>
      <p:sp>
        <p:nvSpPr>
          <p:cNvPr id="24" name="正方形/長方形 23"/>
          <p:cNvSpPr/>
          <p:nvPr/>
        </p:nvSpPr>
        <p:spPr>
          <a:xfrm>
            <a:off x="4519859" y="4931705"/>
            <a:ext cx="464461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a:t>
            </a: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en-US" altLang="ja-JP" dirty="0">
                <a:solidFill>
                  <a:prstClr val="black"/>
                </a:solidFill>
                <a:latin typeface="Meiryo UI" pitchFamily="50" charset="-128"/>
                <a:ea typeface="Meiryo UI" pitchFamily="50" charset="-128"/>
                <a:cs typeface="Meiryo UI" pitchFamily="50" charset="-128"/>
              </a:rPr>
              <a:t>13</a:t>
            </a:r>
            <a:endParaRPr lang="ja-JP" altLang="en-US" dirty="0">
              <a:solidFill>
                <a:prstClr val="black"/>
              </a:solidFill>
              <a:latin typeface="Meiryo UI" pitchFamily="50" charset="-128"/>
              <a:ea typeface="Meiryo UI" pitchFamily="50" charset="-128"/>
              <a:cs typeface="Meiryo UI" pitchFamily="50" charset="-128"/>
            </a:endParaRPr>
          </a:p>
        </p:txBody>
      </p:sp>
      <p:sp>
        <p:nvSpPr>
          <p:cNvPr id="25" name="正方形/長方形 24"/>
          <p:cNvSpPr/>
          <p:nvPr/>
        </p:nvSpPr>
        <p:spPr>
          <a:xfrm>
            <a:off x="6970780" y="5269936"/>
            <a:ext cx="219369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dirty="0" smtClean="0">
                <a:solidFill>
                  <a:prstClr val="black"/>
                </a:solidFill>
                <a:latin typeface="Meiryo UI" pitchFamily="50" charset="-128"/>
                <a:ea typeface="Meiryo UI" pitchFamily="50" charset="-128"/>
                <a:cs typeface="Meiryo UI" pitchFamily="50" charset="-128"/>
              </a:rPr>
              <a:t>・・</a:t>
            </a:r>
            <a:r>
              <a:rPr lang="ja-JP" altLang="en-US" dirty="0">
                <a:solidFill>
                  <a:prstClr val="black"/>
                </a:solidFill>
                <a:latin typeface="Meiryo UI" pitchFamily="50" charset="-128"/>
                <a:ea typeface="Meiryo UI" pitchFamily="50" charset="-128"/>
                <a:cs typeface="Meiryo UI" pitchFamily="50" charset="-128"/>
              </a:rPr>
              <a:t>・・・・・・・・　</a:t>
            </a:r>
            <a:r>
              <a:rPr lang="en-US" altLang="ja-JP" dirty="0">
                <a:solidFill>
                  <a:prstClr val="black"/>
                </a:solidFill>
                <a:latin typeface="Meiryo UI" pitchFamily="50" charset="-128"/>
                <a:ea typeface="Meiryo UI" pitchFamily="50" charset="-128"/>
                <a:cs typeface="Meiryo UI" pitchFamily="50" charset="-128"/>
              </a:rPr>
              <a:t>14</a:t>
            </a:r>
            <a:endParaRPr lang="ja-JP" altLang="en-US"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3265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45848" y="3790136"/>
            <a:ext cx="9670282" cy="30243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600"/>
              </a:lnSpc>
            </a:pPr>
            <a:r>
              <a:rPr lang="ja-JP" altLang="en-US" sz="1600" dirty="0" smtClean="0">
                <a:solidFill>
                  <a:prstClr val="black"/>
                </a:solidFill>
                <a:latin typeface="Meiryo UI" panose="020B0604030504040204" pitchFamily="50" charset="-128"/>
                <a:ea typeface="Meiryo UI" panose="020B0604030504040204" pitchFamily="50" charset="-128"/>
              </a:rPr>
              <a:t>①　住民投票後、設置準備業務を推進する</a:t>
            </a:r>
            <a:r>
              <a:rPr lang="ja-JP" altLang="en-US" sz="1600" b="1" dirty="0" smtClean="0">
                <a:solidFill>
                  <a:prstClr val="black"/>
                </a:solidFill>
                <a:latin typeface="Meiryo UI" panose="020B0604030504040204" pitchFamily="50" charset="-128"/>
                <a:ea typeface="Meiryo UI" panose="020B0604030504040204" pitchFamily="50" charset="-128"/>
              </a:rPr>
              <a:t>「準備組織」の速やかな設置を想定。当該準備組織と府市関係部局</a:t>
            </a:r>
            <a:endParaRPr lang="en-US" altLang="ja-JP" sz="1600" b="1" dirty="0" smtClean="0">
              <a:solidFill>
                <a:prstClr val="black"/>
              </a:solidFill>
              <a:latin typeface="Meiryo UI" panose="020B0604030504040204" pitchFamily="50" charset="-128"/>
              <a:ea typeface="Meiryo UI" panose="020B0604030504040204" pitchFamily="50" charset="-128"/>
            </a:endParaRPr>
          </a:p>
          <a:p>
            <a:pPr>
              <a:lnSpc>
                <a:spcPts val="2600"/>
              </a:lnSpc>
            </a:pPr>
            <a:r>
              <a:rPr lang="ja-JP" altLang="en-US" sz="1600" b="1" dirty="0" smtClean="0">
                <a:solidFill>
                  <a:prstClr val="black"/>
                </a:solidFill>
                <a:latin typeface="Meiryo UI" panose="020B0604030504040204" pitchFamily="50" charset="-128"/>
                <a:ea typeface="Meiryo UI" panose="020B0604030504040204" pitchFamily="50" charset="-128"/>
              </a:rPr>
              <a:t>　　 が緊密に連携</a:t>
            </a:r>
            <a:r>
              <a:rPr lang="ja-JP" altLang="en-US" sz="1600" dirty="0" smtClean="0">
                <a:solidFill>
                  <a:prstClr val="black"/>
                </a:solidFill>
                <a:latin typeface="Meiryo UI" panose="020B0604030504040204" pitchFamily="50" charset="-128"/>
                <a:ea typeface="Meiryo UI" panose="020B0604030504040204" pitchFamily="50" charset="-128"/>
              </a:rPr>
              <a:t>し、設置準備業務を着実に進める</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2600"/>
              </a:lnSpc>
            </a:pPr>
            <a:r>
              <a:rPr lang="ja-JP" altLang="en-US" sz="1600" dirty="0" smtClean="0">
                <a:solidFill>
                  <a:prstClr val="black"/>
                </a:solidFill>
                <a:latin typeface="Meiryo UI" panose="020B0604030504040204" pitchFamily="50" charset="-128"/>
                <a:ea typeface="Meiryo UI" panose="020B0604030504040204" pitchFamily="50" charset="-128"/>
              </a:rPr>
              <a:t>②　</a:t>
            </a:r>
            <a:r>
              <a:rPr lang="ja-JP" altLang="en-US" sz="1600" dirty="0">
                <a:solidFill>
                  <a:prstClr val="black"/>
                </a:solidFill>
                <a:latin typeface="Meiryo UI" panose="020B0604030504040204" pitchFamily="50" charset="-128"/>
                <a:ea typeface="Meiryo UI" panose="020B0604030504040204" pitchFamily="50" charset="-128"/>
              </a:rPr>
              <a:t>設置</a:t>
            </a:r>
            <a:r>
              <a:rPr lang="ja-JP" altLang="en-US" sz="1600" dirty="0" smtClean="0">
                <a:solidFill>
                  <a:prstClr val="black"/>
                </a:solidFill>
                <a:latin typeface="Meiryo UI" panose="020B0604030504040204" pitchFamily="50" charset="-128"/>
                <a:ea typeface="Meiryo UI" panose="020B0604030504040204" pitchFamily="50" charset="-128"/>
              </a:rPr>
              <a:t>準備業務の性質に応じ、</a:t>
            </a:r>
            <a:r>
              <a:rPr lang="ja-JP" altLang="en-US" sz="1600" b="1" dirty="0" smtClean="0">
                <a:solidFill>
                  <a:prstClr val="black"/>
                </a:solidFill>
                <a:latin typeface="Meiryo UI" panose="020B0604030504040204" pitchFamily="50" charset="-128"/>
                <a:ea typeface="Meiryo UI" panose="020B0604030504040204" pitchFamily="50" charset="-128"/>
              </a:rPr>
              <a:t>設置準備期間を以下のとお</a:t>
            </a:r>
            <a:r>
              <a:rPr lang="ja-JP" altLang="en-US" sz="1600" b="1" dirty="0">
                <a:solidFill>
                  <a:prstClr val="black"/>
                </a:solidFill>
                <a:latin typeface="Meiryo UI" panose="020B0604030504040204" pitchFamily="50" charset="-128"/>
                <a:ea typeface="Meiryo UI" panose="020B0604030504040204" pitchFamily="50" charset="-128"/>
              </a:rPr>
              <a:t>り</a:t>
            </a:r>
            <a:r>
              <a:rPr lang="ja-JP" altLang="en-US" sz="1600" b="1" dirty="0" smtClean="0">
                <a:solidFill>
                  <a:prstClr val="black"/>
                </a:solidFill>
                <a:latin typeface="Meiryo UI" panose="020B0604030504040204" pitchFamily="50" charset="-128"/>
                <a:ea typeface="Meiryo UI" panose="020B0604030504040204" pitchFamily="50" charset="-128"/>
              </a:rPr>
              <a:t>区分</a:t>
            </a:r>
            <a:r>
              <a:rPr lang="ja-JP" altLang="en-US" sz="1600" dirty="0" smtClean="0">
                <a:solidFill>
                  <a:prstClr val="black"/>
                </a:solidFill>
                <a:latin typeface="Meiryo UI" panose="020B0604030504040204" pitchFamily="50" charset="-128"/>
                <a:ea typeface="Meiryo UI" panose="020B0604030504040204" pitchFamily="50" charset="-128"/>
              </a:rPr>
              <a:t>して進めることを想定</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26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「初動期間」</a:t>
            </a:r>
            <a:r>
              <a:rPr lang="ja-JP" altLang="en-US" sz="1600" dirty="0" smtClean="0">
                <a:solidFill>
                  <a:prstClr val="black"/>
                </a:solidFill>
                <a:latin typeface="Meiryo UI" panose="020B0604030504040204" pitchFamily="50" charset="-128"/>
                <a:ea typeface="Meiryo UI" panose="020B0604030504040204" pitchFamily="50" charset="-128"/>
              </a:rPr>
              <a:t>：準備組織の</a:t>
            </a:r>
            <a:r>
              <a:rPr lang="ja-JP" altLang="en-US" sz="1600" dirty="0">
                <a:solidFill>
                  <a:prstClr val="black"/>
                </a:solidFill>
                <a:latin typeface="Meiryo UI" panose="020B0604030504040204" pitchFamily="50" charset="-128"/>
                <a:ea typeface="Meiryo UI" panose="020B0604030504040204" pitchFamily="50" charset="-128"/>
              </a:rPr>
              <a:t>始動</a:t>
            </a:r>
            <a:r>
              <a:rPr lang="ja-JP" altLang="en-US" sz="1600" dirty="0" smtClean="0">
                <a:solidFill>
                  <a:prstClr val="black"/>
                </a:solidFill>
                <a:latin typeface="Meiryo UI" panose="020B0604030504040204" pitchFamily="50" charset="-128"/>
                <a:ea typeface="Meiryo UI" panose="020B0604030504040204" pitchFamily="50" charset="-128"/>
              </a:rPr>
              <a:t>、事務分担の</a:t>
            </a:r>
            <a:r>
              <a:rPr lang="ja-JP" altLang="en-US" sz="1600" dirty="0">
                <a:solidFill>
                  <a:prstClr val="black"/>
                </a:solidFill>
                <a:latin typeface="Meiryo UI" panose="020B0604030504040204" pitchFamily="50" charset="-128"/>
                <a:ea typeface="Meiryo UI" panose="020B0604030504040204" pitchFamily="50" charset="-128"/>
              </a:rPr>
              <a:t>更新</a:t>
            </a:r>
            <a:r>
              <a:rPr lang="ja-JP" altLang="en-US" sz="1600" dirty="0" smtClean="0">
                <a:solidFill>
                  <a:prstClr val="black"/>
                </a:solidFill>
                <a:latin typeface="Meiryo UI" panose="020B0604030504040204" pitchFamily="50" charset="-128"/>
                <a:ea typeface="Meiryo UI" panose="020B0604030504040204" pitchFamily="50" charset="-128"/>
              </a:rPr>
              <a:t>、課題</a:t>
            </a:r>
            <a:r>
              <a:rPr lang="ja-JP" altLang="en-US" sz="1600" dirty="0">
                <a:solidFill>
                  <a:prstClr val="black"/>
                </a:solidFill>
                <a:latin typeface="Meiryo UI" panose="020B0604030504040204" pitchFamily="50" charset="-128"/>
                <a:ea typeface="Meiryo UI" panose="020B0604030504040204" pitchFamily="50" charset="-128"/>
              </a:rPr>
              <a:t>の把握と対応策の検討</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26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「調整期間」</a:t>
            </a:r>
            <a:r>
              <a:rPr lang="ja-JP" altLang="en-US" sz="1600" dirty="0" smtClean="0">
                <a:solidFill>
                  <a:prstClr val="black"/>
                </a:solidFill>
                <a:latin typeface="Meiryo UI" panose="020B0604030504040204" pitchFamily="50" charset="-128"/>
                <a:ea typeface="Meiryo UI" panose="020B0604030504040204" pitchFamily="50" charset="-128"/>
              </a:rPr>
              <a:t>：</a:t>
            </a:r>
            <a:r>
              <a:rPr lang="ja-JP" altLang="en-US" sz="1600" spc="-90" dirty="0" smtClean="0">
                <a:solidFill>
                  <a:prstClr val="black"/>
                </a:solidFill>
                <a:latin typeface="Meiryo UI" panose="020B0604030504040204" pitchFamily="50" charset="-128"/>
                <a:ea typeface="Meiryo UI" panose="020B0604030504040204" pitchFamily="50" charset="-128"/>
              </a:rPr>
              <a:t>事務処理手法や組織体制の検討・調整・試行、財政調整制度の詳細設計、庁舎配置案の作成</a:t>
            </a:r>
            <a:endParaRPr lang="en-US" altLang="ja-JP" sz="1600" spc="-90" dirty="0" smtClean="0">
              <a:solidFill>
                <a:prstClr val="black"/>
              </a:solidFill>
              <a:latin typeface="Meiryo UI" panose="020B0604030504040204" pitchFamily="50" charset="-128"/>
              <a:ea typeface="Meiryo UI" panose="020B0604030504040204" pitchFamily="50" charset="-128"/>
            </a:endParaRPr>
          </a:p>
          <a:p>
            <a:pPr>
              <a:lnSpc>
                <a:spcPts val="2600"/>
              </a:lnSpc>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「直前準備期間」</a:t>
            </a:r>
            <a:r>
              <a:rPr lang="ja-JP" altLang="en-US" sz="1600" dirty="0" smtClean="0">
                <a:solidFill>
                  <a:prstClr val="black"/>
                </a:solidFill>
                <a:latin typeface="Meiryo UI" panose="020B0604030504040204" pitchFamily="50" charset="-128"/>
                <a:ea typeface="Meiryo UI" panose="020B0604030504040204" pitchFamily="50" charset="-128"/>
              </a:rPr>
              <a:t>：</a:t>
            </a:r>
            <a:r>
              <a:rPr lang="ja-JP" altLang="en-US" sz="1600" spc="-90" dirty="0" smtClean="0">
                <a:solidFill>
                  <a:prstClr val="black"/>
                </a:solidFill>
                <a:latin typeface="Meiryo UI" panose="020B0604030504040204" pitchFamily="50" charset="-128"/>
                <a:ea typeface="Meiryo UI" panose="020B0604030504040204" pitchFamily="50" charset="-128"/>
              </a:rPr>
              <a:t>移管を想定した組織体制による準備業務、府区の予算案の調製、システム運用テスト</a:t>
            </a:r>
            <a:endParaRPr lang="en-US" altLang="ja-JP" sz="1600" spc="-90" dirty="0" smtClean="0">
              <a:solidFill>
                <a:prstClr val="black"/>
              </a:solidFill>
              <a:latin typeface="Meiryo UI" panose="020B0604030504040204" pitchFamily="50" charset="-128"/>
              <a:ea typeface="Meiryo UI" panose="020B0604030504040204" pitchFamily="50" charset="-128"/>
            </a:endParaRPr>
          </a:p>
          <a:p>
            <a:pPr>
              <a:lnSpc>
                <a:spcPts val="2600"/>
              </a:lnSpc>
            </a:pPr>
            <a:r>
              <a:rPr lang="ja-JP" altLang="en-US" sz="1600" dirty="0" smtClean="0">
                <a:solidFill>
                  <a:prstClr val="black"/>
                </a:solidFill>
                <a:latin typeface="Meiryo UI" panose="020B0604030504040204" pitchFamily="50" charset="-128"/>
                <a:ea typeface="Meiryo UI" panose="020B0604030504040204" pitchFamily="50" charset="-128"/>
              </a:rPr>
              <a:t>③　設置準備業務の進捗に応じ、</a:t>
            </a:r>
            <a:r>
              <a:rPr lang="ja-JP" altLang="en-US" sz="1600" b="1" dirty="0" smtClean="0">
                <a:solidFill>
                  <a:prstClr val="black"/>
                </a:solidFill>
                <a:latin typeface="Meiryo UI" panose="020B0604030504040204" pitchFamily="50" charset="-128"/>
                <a:ea typeface="Meiryo UI" panose="020B0604030504040204" pitchFamily="50" charset="-128"/>
              </a:rPr>
              <a:t>検討状況を議会に報告</a:t>
            </a:r>
            <a:r>
              <a:rPr lang="ja-JP" altLang="en-US" sz="1600" dirty="0" smtClean="0">
                <a:solidFill>
                  <a:prstClr val="black"/>
                </a:solidFill>
                <a:latin typeface="Meiryo UI" panose="020B0604030504040204" pitchFamily="50" charset="-128"/>
                <a:ea typeface="Meiryo UI" panose="020B0604030504040204" pitchFamily="50" charset="-128"/>
              </a:rPr>
              <a:t>する</a:t>
            </a:r>
            <a:endParaRPr lang="en-US" altLang="ja-JP" sz="1600" dirty="0" smtClean="0">
              <a:solidFill>
                <a:prstClr val="black"/>
              </a:solidFill>
              <a:latin typeface="Meiryo UI" panose="020B0604030504040204" pitchFamily="50" charset="-128"/>
              <a:ea typeface="Meiryo UI" panose="020B0604030504040204" pitchFamily="50" charset="-128"/>
            </a:endParaRPr>
          </a:p>
          <a:p>
            <a:pPr>
              <a:lnSpc>
                <a:spcPts val="2600"/>
              </a:lnSpc>
            </a:pPr>
            <a:r>
              <a:rPr lang="ja-JP" altLang="en-US" sz="1600" dirty="0" smtClean="0">
                <a:solidFill>
                  <a:prstClr val="black"/>
                </a:solidFill>
                <a:latin typeface="Meiryo UI" panose="020B0604030504040204" pitchFamily="50" charset="-128"/>
                <a:ea typeface="Meiryo UI" panose="020B0604030504040204" pitchFamily="50" charset="-128"/>
              </a:rPr>
              <a:t>④</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住民</a:t>
            </a:r>
            <a:r>
              <a:rPr lang="ja-JP" altLang="en-US" sz="1600" b="1" dirty="0">
                <a:solidFill>
                  <a:prstClr val="black"/>
                </a:solidFill>
                <a:latin typeface="Meiryo UI" panose="020B0604030504040204" pitchFamily="50" charset="-128"/>
                <a:ea typeface="Meiryo UI" panose="020B0604030504040204" pitchFamily="50" charset="-128"/>
              </a:rPr>
              <a:t>への周知</a:t>
            </a:r>
            <a:r>
              <a:rPr lang="ja-JP" altLang="en-US" sz="1600" dirty="0" smtClean="0">
                <a:solidFill>
                  <a:prstClr val="black"/>
                </a:solidFill>
                <a:latin typeface="Meiryo UI" panose="020B0604030504040204" pitchFamily="50" charset="-128"/>
                <a:ea typeface="Meiryo UI" panose="020B0604030504040204" pitchFamily="50" charset="-128"/>
              </a:rPr>
              <a:t>を的確に行う</a:t>
            </a:r>
            <a:endParaRPr lang="en-US" altLang="ja-JP" sz="1600" dirty="0" smtClean="0">
              <a:solidFill>
                <a:prstClr val="black"/>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１</a:t>
            </a:r>
            <a:r>
              <a:rPr lang="ja-JP" altLang="en-US" sz="2000" b="1" dirty="0">
                <a:solidFill>
                  <a:srgbClr val="000000"/>
                </a:solidFill>
                <a:latin typeface="ＭＳ Ｐゴシック" charset="-128"/>
                <a:ea typeface="Meiryo UI"/>
                <a:cs typeface="Meiryo UI"/>
              </a:rPr>
              <a:t>　基本的</a:t>
            </a:r>
            <a:r>
              <a:rPr lang="ja-JP" altLang="en-US" sz="2000" b="1" dirty="0" smtClean="0">
                <a:solidFill>
                  <a:srgbClr val="000000"/>
                </a:solidFill>
                <a:latin typeface="ＭＳ Ｐゴシック" charset="-128"/>
                <a:ea typeface="Meiryo UI"/>
                <a:cs typeface="Meiryo UI"/>
              </a:rPr>
              <a:t>な</a:t>
            </a:r>
            <a:r>
              <a:rPr lang="ja-JP" altLang="en-US" sz="2000" b="1" dirty="0">
                <a:solidFill>
                  <a:srgbClr val="000000"/>
                </a:solidFill>
                <a:latin typeface="ＭＳ Ｐゴシック" charset="-128"/>
                <a:ea typeface="Meiryo UI"/>
                <a:cs typeface="Meiryo UI"/>
              </a:rPr>
              <a:t>考え方</a:t>
            </a:r>
            <a:endParaRPr lang="ja-JP" altLang="en-US" sz="1400" b="1" dirty="0">
              <a:solidFill>
                <a:srgbClr val="000000"/>
              </a:solidFill>
              <a:latin typeface="ＭＳ Ｐゴシック" charset="-128"/>
              <a:ea typeface="Meiryo UI"/>
              <a:cs typeface="Meiryo UI"/>
            </a:endParaRPr>
          </a:p>
        </p:txBody>
      </p:sp>
      <p:sp>
        <p:nvSpPr>
          <p:cNvPr id="13" name="Text Box 5"/>
          <p:cNvSpPr txBox="1">
            <a:spLocks noChangeArrowheads="1"/>
          </p:cNvSpPr>
          <p:nvPr/>
        </p:nvSpPr>
        <p:spPr bwMode="auto">
          <a:xfrm>
            <a:off x="208246" y="430985"/>
            <a:ext cx="9497281" cy="449739"/>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基本的な考え方</a:t>
            </a:r>
            <a:endParaRPr lang="en-US" altLang="ja-JP" sz="1800" b="1" dirty="0" smtClean="0">
              <a:latin typeface="Meiryo UI" panose="020B0604030504040204" pitchFamily="50" charset="-128"/>
              <a:ea typeface="Meiryo UI" panose="020B0604030504040204" pitchFamily="50" charset="-128"/>
            </a:endParaRPr>
          </a:p>
        </p:txBody>
      </p:sp>
      <p:sp>
        <p:nvSpPr>
          <p:cNvPr id="15" name="フローチャート : 組合せ 4"/>
          <p:cNvSpPr/>
          <p:nvPr/>
        </p:nvSpPr>
        <p:spPr>
          <a:xfrm>
            <a:off x="3199795" y="3145834"/>
            <a:ext cx="3506410" cy="360000"/>
          </a:xfrm>
          <a:prstGeom prst="flowChartMerg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正方形/長方形 15"/>
          <p:cNvSpPr/>
          <p:nvPr/>
        </p:nvSpPr>
        <p:spPr>
          <a:xfrm>
            <a:off x="345848" y="1319291"/>
            <a:ext cx="9386359" cy="1662607"/>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700" dirty="0">
                <a:solidFill>
                  <a:prstClr val="black"/>
                </a:solidFill>
                <a:latin typeface="Meiryo UI" panose="020B0604030504040204" pitchFamily="50" charset="-128"/>
                <a:ea typeface="Meiryo UI" panose="020B0604030504040204" pitchFamily="50" charset="-128"/>
              </a:rPr>
              <a:t>◆</a:t>
            </a:r>
            <a:r>
              <a:rPr lang="ja-JP" altLang="en-US" sz="1700" dirty="0" smtClean="0">
                <a:solidFill>
                  <a:prstClr val="black"/>
                </a:solidFill>
                <a:latin typeface="Meiryo UI" panose="020B0604030504040204" pitchFamily="50" charset="-128"/>
                <a:ea typeface="Meiryo UI" panose="020B0604030504040204" pitchFamily="50" charset="-128"/>
              </a:rPr>
              <a:t>特別区設置に際して、行政のノウハウや高度できめ細かな</a:t>
            </a:r>
            <a:r>
              <a:rPr lang="ja-JP" altLang="en-US" sz="1700" u="sng" dirty="0" smtClean="0">
                <a:solidFill>
                  <a:prstClr val="black"/>
                </a:solidFill>
                <a:latin typeface="Meiryo UI" panose="020B0604030504040204" pitchFamily="50" charset="-128"/>
                <a:ea typeface="Meiryo UI" panose="020B0604030504040204" pitchFamily="50" charset="-128"/>
              </a:rPr>
              <a:t>住民サービスの水準を低下させないよう、</a:t>
            </a:r>
            <a:r>
              <a:rPr lang="ja-JP" altLang="en-US" sz="1700" u="sng" dirty="0">
                <a:solidFill>
                  <a:prstClr val="black"/>
                </a:solidFill>
                <a:latin typeface="Meiryo UI" panose="020B0604030504040204" pitchFamily="50" charset="-128"/>
                <a:ea typeface="Meiryo UI" panose="020B0604030504040204" pitchFamily="50" charset="-128"/>
              </a:rPr>
              <a:t>適正</a:t>
            </a:r>
            <a:r>
              <a:rPr lang="ja-JP" altLang="en-US" sz="1700" u="sng" dirty="0" smtClean="0">
                <a:solidFill>
                  <a:prstClr val="black"/>
                </a:solidFill>
                <a:latin typeface="Meiryo UI" panose="020B0604030504040204" pitchFamily="50" charset="-128"/>
                <a:ea typeface="Meiryo UI" panose="020B0604030504040204" pitchFamily="50" charset="-128"/>
              </a:rPr>
              <a:t>に</a:t>
            </a:r>
            <a:endParaRPr lang="en-US" altLang="ja-JP" sz="1700" u="sng" dirty="0" smtClean="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1700" dirty="0">
                <a:solidFill>
                  <a:prstClr val="black"/>
                </a:solidFill>
                <a:latin typeface="Meiryo UI" panose="020B0604030504040204" pitchFamily="50" charset="-128"/>
                <a:ea typeface="Meiryo UI" panose="020B0604030504040204" pitchFamily="50" charset="-128"/>
              </a:rPr>
              <a:t>　</a:t>
            </a:r>
            <a:r>
              <a:rPr lang="ja-JP" altLang="en-US" sz="1700" dirty="0" smtClean="0">
                <a:solidFill>
                  <a:prstClr val="black"/>
                </a:solidFill>
                <a:latin typeface="Meiryo UI" panose="020B0604030504040204" pitchFamily="50" charset="-128"/>
                <a:ea typeface="Meiryo UI" panose="020B0604030504040204" pitchFamily="50" charset="-128"/>
              </a:rPr>
              <a:t> </a:t>
            </a:r>
            <a:r>
              <a:rPr lang="ja-JP" altLang="en-US" sz="1700" u="sng" dirty="0" smtClean="0">
                <a:solidFill>
                  <a:prstClr val="black"/>
                </a:solidFill>
                <a:latin typeface="Meiryo UI" panose="020B0604030504040204" pitchFamily="50" charset="-128"/>
                <a:ea typeface="Meiryo UI" panose="020B0604030504040204" pitchFamily="50" charset="-128"/>
              </a:rPr>
              <a:t>事務を引き継ぐ</a:t>
            </a:r>
            <a:endParaRPr lang="en-US" altLang="ja-JP" sz="1700" u="sng" dirty="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1700" dirty="0" smtClean="0">
                <a:solidFill>
                  <a:prstClr val="black"/>
                </a:solidFill>
                <a:latin typeface="Meiryo UI" panose="020B0604030504040204" pitchFamily="50" charset="-128"/>
                <a:ea typeface="Meiryo UI" panose="020B0604030504040204" pitchFamily="50" charset="-128"/>
              </a:rPr>
              <a:t>◆</a:t>
            </a:r>
            <a:r>
              <a:rPr lang="ja-JP" altLang="en-US" sz="1700" spc="110" dirty="0" smtClean="0">
                <a:solidFill>
                  <a:prstClr val="black"/>
                </a:solidFill>
                <a:latin typeface="Meiryo UI" panose="020B0604030504040204" pitchFamily="50" charset="-128"/>
                <a:ea typeface="Meiryo UI" panose="020B0604030504040204" pitchFamily="50" charset="-128"/>
              </a:rPr>
              <a:t>特別区や大阪府において、安定的に住民サービスを提供し、それぞれの役割・機能を十分に発揮で</a:t>
            </a:r>
            <a:endParaRPr lang="en-US" altLang="ja-JP" sz="1700" spc="110" dirty="0" smtClean="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1700" dirty="0">
                <a:solidFill>
                  <a:prstClr val="black"/>
                </a:solidFill>
                <a:latin typeface="Meiryo UI" panose="020B0604030504040204" pitchFamily="50" charset="-128"/>
                <a:ea typeface="Meiryo UI" panose="020B0604030504040204" pitchFamily="50" charset="-128"/>
              </a:rPr>
              <a:t>　</a:t>
            </a:r>
            <a:r>
              <a:rPr lang="ja-JP" altLang="en-US" sz="1700" dirty="0" smtClean="0">
                <a:solidFill>
                  <a:prstClr val="black"/>
                </a:solidFill>
                <a:latin typeface="Meiryo UI" panose="020B0604030504040204" pitchFamily="50" charset="-128"/>
                <a:ea typeface="Meiryo UI" panose="020B0604030504040204" pitchFamily="50" charset="-128"/>
              </a:rPr>
              <a:t> きるよう、</a:t>
            </a:r>
            <a:r>
              <a:rPr lang="ja-JP" altLang="en-US" sz="1700" u="sng" dirty="0" smtClean="0">
                <a:solidFill>
                  <a:prstClr val="black"/>
                </a:solidFill>
                <a:latin typeface="Meiryo UI" panose="020B0604030504040204" pitchFamily="50" charset="-128"/>
                <a:ea typeface="Meiryo UI" panose="020B0604030504040204" pitchFamily="50" charset="-128"/>
              </a:rPr>
              <a:t>必要な体制を整備</a:t>
            </a:r>
            <a:r>
              <a:rPr lang="ja-JP" altLang="en-US" sz="1700" dirty="0" smtClean="0">
                <a:solidFill>
                  <a:prstClr val="black"/>
                </a:solidFill>
                <a:latin typeface="Meiryo UI" panose="020B0604030504040204" pitchFamily="50" charset="-128"/>
                <a:ea typeface="Meiryo UI" panose="020B0604030504040204" pitchFamily="50" charset="-128"/>
              </a:rPr>
              <a:t>する（組織体制・庁舎整備・システム等）</a:t>
            </a:r>
            <a:endParaRPr lang="en-US" altLang="ja-JP" sz="1700" dirty="0">
              <a:solidFill>
                <a:prstClr val="black"/>
              </a:solidFill>
              <a:latin typeface="Meiryo UI" panose="020B0604030504040204" pitchFamily="50" charset="-128"/>
              <a:ea typeface="Meiryo UI" panose="020B0604030504040204" pitchFamily="50" charset="-128"/>
            </a:endParaRPr>
          </a:p>
        </p:txBody>
      </p:sp>
      <p:sp>
        <p:nvSpPr>
          <p:cNvPr id="21" name="Text Box 5"/>
          <p:cNvSpPr txBox="1">
            <a:spLocks noChangeArrowheads="1"/>
          </p:cNvSpPr>
          <p:nvPr/>
        </p:nvSpPr>
        <p:spPr bwMode="auto">
          <a:xfrm>
            <a:off x="292699" y="852328"/>
            <a:ext cx="9497281" cy="461665"/>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b="1" dirty="0" smtClean="0">
                <a:latin typeface="Meiryo UI" panose="020B0604030504040204" pitchFamily="50" charset="-128"/>
                <a:ea typeface="Meiryo UI" panose="020B0604030504040204" pitchFamily="50" charset="-128"/>
              </a:rPr>
              <a:t>（事務承継の方針）</a:t>
            </a:r>
            <a:endParaRPr lang="en-US" altLang="ja-JP" sz="1600" b="1" dirty="0" smtClean="0">
              <a:latin typeface="Meiryo UI" panose="020B0604030504040204" pitchFamily="50" charset="-128"/>
              <a:ea typeface="Meiryo UI" panose="020B0604030504040204" pitchFamily="50" charset="-128"/>
            </a:endParaRPr>
          </a:p>
        </p:txBody>
      </p:sp>
      <p:sp>
        <p:nvSpPr>
          <p:cNvPr id="3" name="正方形/長方形 2"/>
          <p:cNvSpPr/>
          <p:nvPr/>
        </p:nvSpPr>
        <p:spPr>
          <a:xfrm>
            <a:off x="267689" y="3885799"/>
            <a:ext cx="9437838" cy="2783561"/>
          </a:xfrm>
          <a:prstGeom prst="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10" name="Text Box 5"/>
          <p:cNvSpPr txBox="1">
            <a:spLocks noChangeArrowheads="1"/>
          </p:cNvSpPr>
          <p:nvPr/>
        </p:nvSpPr>
        <p:spPr bwMode="auto">
          <a:xfrm>
            <a:off x="267689" y="3399383"/>
            <a:ext cx="9497281" cy="461665"/>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b="1" dirty="0" smtClean="0">
                <a:latin typeface="Meiryo UI" panose="020B0604030504040204" pitchFamily="50" charset="-128"/>
                <a:ea typeface="Meiryo UI" panose="020B0604030504040204" pitchFamily="50" charset="-128"/>
              </a:rPr>
              <a:t>（設置準備業務に係る</a:t>
            </a:r>
            <a:r>
              <a:rPr lang="ja-JP" altLang="en-US" sz="1600" b="1" dirty="0">
                <a:latin typeface="Meiryo UI" panose="020B0604030504040204" pitchFamily="50" charset="-128"/>
                <a:ea typeface="Meiryo UI" panose="020B0604030504040204" pitchFamily="50" charset="-128"/>
              </a:rPr>
              <a:t>基本方針</a:t>
            </a:r>
            <a:r>
              <a:rPr lang="ja-JP" altLang="en-US" sz="1600" b="1" dirty="0" smtClean="0">
                <a:latin typeface="Meiryo UI" panose="020B0604030504040204" pitchFamily="50" charset="-128"/>
                <a:ea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endParaRPr>
          </a:p>
        </p:txBody>
      </p:sp>
      <p:sp>
        <p:nvSpPr>
          <p:cNvPr id="14" name="正方形/長方形 27"/>
          <p:cNvSpPr>
            <a:spLocks noChangeArrowheads="1"/>
          </p:cNvSpPr>
          <p:nvPr/>
        </p:nvSpPr>
        <p:spPr bwMode="auto">
          <a:xfrm>
            <a:off x="9532352" y="61206"/>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76800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角丸四角形 46"/>
          <p:cNvSpPr/>
          <p:nvPr/>
        </p:nvSpPr>
        <p:spPr>
          <a:xfrm>
            <a:off x="7326555" y="1509811"/>
            <a:ext cx="2169154" cy="792000"/>
          </a:xfrm>
          <a:prstGeom prst="roundRect">
            <a:avLst/>
          </a:prstGeom>
          <a:solidFill>
            <a:schemeClr val="accent2">
              <a:lumMod val="40000"/>
              <a:lumOff val="60000"/>
            </a:schemeClr>
          </a:solidFill>
          <a:ln w="12700">
            <a:solidFill>
              <a:schemeClr val="accent2"/>
            </a:solidFill>
          </a:ln>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endParaRPr lang="en-US" altLang="ja-JP" sz="1400" b="1" u="sng" spc="-150" dirty="0" smtClean="0">
              <a:latin typeface="Meiryo UI" panose="020B0604030504040204" pitchFamily="50" charset="-128"/>
              <a:ea typeface="Meiryo UI" panose="020B0604030504040204" pitchFamily="50" charset="-128"/>
            </a:endParaRPr>
          </a:p>
        </p:txBody>
      </p:sp>
      <p:sp>
        <p:nvSpPr>
          <p:cNvPr id="46" name="角丸四角形 45"/>
          <p:cNvSpPr/>
          <p:nvPr/>
        </p:nvSpPr>
        <p:spPr>
          <a:xfrm>
            <a:off x="3124874" y="1510677"/>
            <a:ext cx="4126336" cy="792000"/>
          </a:xfrm>
          <a:prstGeom prst="roundRect">
            <a:avLst/>
          </a:prstGeom>
          <a:solidFill>
            <a:srgbClr val="FFFF00"/>
          </a:solidFill>
          <a:ln w="9525"/>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endParaRPr lang="en-US" altLang="ja-JP" sz="1400" b="1" u="sng" spc="-150" dirty="0" smtClean="0">
              <a:latin typeface="Meiryo UI" panose="020B0604030504040204" pitchFamily="50" charset="-128"/>
              <a:ea typeface="Meiryo UI" panose="020B0604030504040204" pitchFamily="50" charset="-128"/>
            </a:endParaRPr>
          </a:p>
        </p:txBody>
      </p:sp>
      <p:sp>
        <p:nvSpPr>
          <p:cNvPr id="28" name="角丸四角形 27"/>
          <p:cNvSpPr/>
          <p:nvPr/>
        </p:nvSpPr>
        <p:spPr>
          <a:xfrm>
            <a:off x="653013" y="1503255"/>
            <a:ext cx="2381995" cy="792000"/>
          </a:xfrm>
          <a:prstGeom prst="roundRect">
            <a:avLst/>
          </a:prstGeom>
          <a:solidFill>
            <a:srgbClr val="CCFFFF"/>
          </a:solidFill>
          <a:ln w="9525">
            <a:solidFill>
              <a:schemeClr val="tx2"/>
            </a:solidFill>
            <a:prstDash val="dash"/>
          </a:ln>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endParaRPr lang="en-US" altLang="ja-JP" sz="1400" b="1" u="sng" dirty="0" smtClean="0">
              <a:latin typeface="Meiryo UI" panose="020B0604030504040204" pitchFamily="50" charset="-128"/>
              <a:ea typeface="Meiryo UI" panose="020B0604030504040204" pitchFamily="50" charset="-128"/>
            </a:endParaRPr>
          </a:p>
        </p:txBody>
      </p:sp>
      <p:sp>
        <p:nvSpPr>
          <p:cNvPr id="49" name="正方形/長方形 48"/>
          <p:cNvSpPr/>
          <p:nvPr/>
        </p:nvSpPr>
        <p:spPr>
          <a:xfrm>
            <a:off x="7323049" y="4988843"/>
            <a:ext cx="2189634" cy="1643288"/>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1" name="正方形/長方形 40"/>
          <p:cNvSpPr/>
          <p:nvPr/>
        </p:nvSpPr>
        <p:spPr>
          <a:xfrm>
            <a:off x="3189064" y="4979256"/>
            <a:ext cx="4075550" cy="1643289"/>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8" name="正方形/長方形 47"/>
          <p:cNvSpPr/>
          <p:nvPr/>
        </p:nvSpPr>
        <p:spPr>
          <a:xfrm>
            <a:off x="718385" y="4967016"/>
            <a:ext cx="2324118" cy="1628422"/>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7323314" y="2741975"/>
            <a:ext cx="2182796" cy="2012671"/>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3152253" y="2732033"/>
            <a:ext cx="4098957" cy="2022613"/>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718385" y="2732033"/>
            <a:ext cx="2324118" cy="2022613"/>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graphicFrame>
        <p:nvGraphicFramePr>
          <p:cNvPr id="2" name="表 1"/>
          <p:cNvGraphicFramePr>
            <a:graphicFrameLocks noGrp="1"/>
          </p:cNvGraphicFramePr>
          <p:nvPr>
            <p:extLst/>
          </p:nvPr>
        </p:nvGraphicFramePr>
        <p:xfrm>
          <a:off x="0" y="476403"/>
          <a:ext cx="9851093" cy="315207"/>
        </p:xfrm>
        <a:graphic>
          <a:graphicData uri="http://schemas.openxmlformats.org/drawingml/2006/table">
            <a:tbl>
              <a:tblPr firstRow="1" bandRow="1">
                <a:tableStyleId>{5C22544A-7EE6-4342-B048-85BDC9FD1C3A}</a:tableStyleId>
              </a:tblPr>
              <a:tblGrid>
                <a:gridCol w="2423802">
                  <a:extLst>
                    <a:ext uri="{9D8B030D-6E8A-4147-A177-3AD203B41FA5}">
                      <a16:colId xmlns:a16="http://schemas.microsoft.com/office/drawing/2014/main" val="1849982951"/>
                    </a:ext>
                  </a:extLst>
                </a:gridCol>
                <a:gridCol w="1593094">
                  <a:extLst>
                    <a:ext uri="{9D8B030D-6E8A-4147-A177-3AD203B41FA5}">
                      <a16:colId xmlns:a16="http://schemas.microsoft.com/office/drawing/2014/main" val="1102683386"/>
                    </a:ext>
                  </a:extLst>
                </a:gridCol>
                <a:gridCol w="1656184">
                  <a:extLst>
                    <a:ext uri="{9D8B030D-6E8A-4147-A177-3AD203B41FA5}">
                      <a16:colId xmlns:a16="http://schemas.microsoft.com/office/drawing/2014/main" val="3141717636"/>
                    </a:ext>
                  </a:extLst>
                </a:gridCol>
                <a:gridCol w="1584176">
                  <a:extLst>
                    <a:ext uri="{9D8B030D-6E8A-4147-A177-3AD203B41FA5}">
                      <a16:colId xmlns:a16="http://schemas.microsoft.com/office/drawing/2014/main" val="1050912143"/>
                    </a:ext>
                  </a:extLst>
                </a:gridCol>
                <a:gridCol w="2593837">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11" name="Text Box 5"/>
          <p:cNvSpPr txBox="1">
            <a:spLocks noChangeArrowheads="1"/>
          </p:cNvSpPr>
          <p:nvPr/>
        </p:nvSpPr>
        <p:spPr bwMode="auto">
          <a:xfrm>
            <a:off x="188767" y="-31159"/>
            <a:ext cx="9497281" cy="507831"/>
          </a:xfrm>
          <a:prstGeom prst="rect">
            <a:avLst/>
          </a:prstGeom>
          <a:noFill/>
          <a:ln w="9525">
            <a:noFill/>
            <a:prstDash val="solid"/>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800" b="1" dirty="0" smtClean="0">
                <a:latin typeface="Meiryo UI" panose="020B0604030504040204" pitchFamily="50" charset="-128"/>
                <a:ea typeface="Meiryo UI" panose="020B0604030504040204" pitchFamily="50" charset="-128"/>
              </a:rPr>
              <a:t>■ 工程表（全体のイメージ）</a:t>
            </a:r>
            <a:endParaRPr lang="en-US" altLang="ja-JP" sz="1800" b="1" dirty="0" smtClean="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35820" y="2732033"/>
            <a:ext cx="324000" cy="2034054"/>
          </a:xfrm>
          <a:prstGeom prst="rect">
            <a:avLst/>
          </a:prstGeom>
          <a:solidFill>
            <a:schemeClr val="bg1">
              <a:lumMod val="85000"/>
            </a:schemeClr>
          </a:solidFill>
          <a:ln>
            <a:solidFill>
              <a:schemeClr val="tx1"/>
            </a:solidFill>
            <a:prstDash val="sysDash"/>
          </a:ln>
        </p:spPr>
        <p:txBody>
          <a:bodyPr vert="eaVert" wrap="square" rtlCol="0" anchor="ctr" anchorCtr="0">
            <a:spAutoFit/>
          </a:bodyPr>
          <a:lstStyle/>
          <a:p>
            <a:pPr algn="ctr"/>
            <a:r>
              <a:rPr lang="ja-JP" altLang="en-US" sz="1400" dirty="0" smtClean="0">
                <a:latin typeface="Meiryo UI" panose="020B0604030504040204" pitchFamily="50" charset="-128"/>
                <a:ea typeface="Meiryo UI" panose="020B0604030504040204" pitchFamily="50" charset="-128"/>
              </a:rPr>
              <a:t>住民</a:t>
            </a:r>
            <a:r>
              <a:rPr lang="ja-JP" altLang="en-US" sz="1400" dirty="0">
                <a:latin typeface="Meiryo UI" panose="020B0604030504040204" pitchFamily="50" charset="-128"/>
                <a:ea typeface="Meiryo UI" panose="020B0604030504040204" pitchFamily="50" charset="-128"/>
              </a:rPr>
              <a:t>サービス</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維持</a:t>
            </a:r>
            <a:endParaRPr kumimoji="1" lang="ja-JP" altLang="en-US" sz="14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732462" y="2704921"/>
            <a:ext cx="2199747" cy="1852429"/>
          </a:xfrm>
          <a:prstGeom prst="rect">
            <a:avLst/>
          </a:prstGeom>
          <a:noFill/>
          <a:ln w="19050">
            <a:noFill/>
          </a:ln>
        </p:spPr>
        <p:txBody>
          <a:bodyPr wrap="square" lIns="54000" rIns="54000" rtlCol="0" anchor="t" anchorCtr="0">
            <a:noAutofit/>
          </a:bodyPr>
          <a:lstStyle/>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◆事務分担の更新</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◆法令等改正への対応</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◆財政調整制度の詳細設</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 </a:t>
            </a:r>
            <a:r>
              <a:rPr lang="ja-JP" altLang="en-US" sz="1500" dirty="0">
                <a:latin typeface="Meiryo UI" panose="020B0604030504040204" pitchFamily="50" charset="-128"/>
                <a:ea typeface="Meiryo UI" panose="020B0604030504040204" pitchFamily="50" charset="-128"/>
                <a:cs typeface="メイリオ" pitchFamily="50" charset="-128"/>
              </a:rPr>
              <a:t>　</a:t>
            </a:r>
            <a:r>
              <a:rPr lang="ja-JP" altLang="en-US" sz="1500" dirty="0" smtClean="0">
                <a:latin typeface="Meiryo UI" panose="020B0604030504040204" pitchFamily="50" charset="-128"/>
                <a:ea typeface="Meiryo UI" panose="020B0604030504040204" pitchFamily="50" charset="-128"/>
                <a:cs typeface="メイリオ" pitchFamily="50" charset="-128"/>
              </a:rPr>
              <a:t>計に向けた検討項目の</a:t>
            </a:r>
            <a:endParaRPr lang="en-US" altLang="ja-JP" sz="1500" dirty="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　 整理</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◆財産債務目録の更新</a:t>
            </a:r>
            <a:endParaRPr lang="en-US" altLang="ja-JP" sz="1500" dirty="0" smtClean="0">
              <a:latin typeface="Meiryo UI" panose="020B0604030504040204" pitchFamily="50" charset="-128"/>
              <a:ea typeface="Meiryo UI" panose="020B0604030504040204" pitchFamily="50" charset="-128"/>
              <a:cs typeface="メイリオ" pitchFamily="50" charset="-128"/>
            </a:endParaRPr>
          </a:p>
        </p:txBody>
      </p:sp>
      <p:sp>
        <p:nvSpPr>
          <p:cNvPr id="32" name="テキスト ボックス 31"/>
          <p:cNvSpPr txBox="1"/>
          <p:nvPr/>
        </p:nvSpPr>
        <p:spPr>
          <a:xfrm>
            <a:off x="741986" y="4963732"/>
            <a:ext cx="2448597" cy="1338977"/>
          </a:xfrm>
          <a:prstGeom prst="rect">
            <a:avLst/>
          </a:prstGeom>
          <a:noFill/>
          <a:ln w="19050">
            <a:noFill/>
          </a:ln>
        </p:spPr>
        <p:txBody>
          <a:bodyPr wrap="square" lIns="54000" rIns="54000" rtlCol="0" anchor="t" anchorCtr="0">
            <a:noAutofit/>
          </a:bodyPr>
          <a:lstStyle/>
          <a:p>
            <a:pPr>
              <a:lnSpc>
                <a:spcPts val="2400"/>
              </a:lnSpc>
            </a:pPr>
            <a:r>
              <a:rPr lang="ja-JP" altLang="en-US" sz="1500" dirty="0" smtClean="0">
                <a:latin typeface="Meiryo UI" panose="020B0604030504040204" pitchFamily="50" charset="-128"/>
                <a:ea typeface="Meiryo UI" panose="020B0604030504040204" pitchFamily="50" charset="-128"/>
                <a:cs typeface="メイリオ" pitchFamily="50" charset="-128"/>
              </a:rPr>
              <a:t>◆組織機構、職員数の</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400"/>
              </a:lnSpc>
            </a:pPr>
            <a:r>
              <a:rPr lang="ja-JP" altLang="en-US" sz="1500" dirty="0">
                <a:latin typeface="Meiryo UI" panose="020B0604030504040204" pitchFamily="50" charset="-128"/>
                <a:ea typeface="Meiryo UI" panose="020B0604030504040204" pitchFamily="50" charset="-128"/>
                <a:cs typeface="メイリオ" pitchFamily="50" charset="-128"/>
              </a:rPr>
              <a:t>　</a:t>
            </a:r>
            <a:r>
              <a:rPr lang="ja-JP" altLang="en-US" sz="1500" dirty="0" smtClean="0">
                <a:latin typeface="Meiryo UI" panose="020B0604030504040204" pitchFamily="50" charset="-128"/>
                <a:ea typeface="Meiryo UI" panose="020B0604030504040204" pitchFamily="50" charset="-128"/>
                <a:cs typeface="メイリオ" pitchFamily="50" charset="-128"/>
              </a:rPr>
              <a:t> 検討</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400"/>
              </a:lnSpc>
            </a:pPr>
            <a:r>
              <a:rPr lang="ja-JP" altLang="en-US" sz="1500" dirty="0" smtClean="0">
                <a:latin typeface="Meiryo UI" panose="020B0604030504040204" pitchFamily="50" charset="-128"/>
                <a:ea typeface="Meiryo UI" panose="020B0604030504040204" pitchFamily="50" charset="-128"/>
                <a:cs typeface="メイリオ" pitchFamily="50" charset="-128"/>
              </a:rPr>
              <a:t>◆人事・給与制度等の検討</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400"/>
              </a:lnSpc>
            </a:pPr>
            <a:r>
              <a:rPr lang="ja-JP" altLang="en-US" sz="1500" dirty="0" smtClean="0">
                <a:latin typeface="Meiryo UI" panose="020B0604030504040204" pitchFamily="50" charset="-128"/>
                <a:ea typeface="Meiryo UI" panose="020B0604030504040204" pitchFamily="50" charset="-128"/>
                <a:cs typeface="メイリオ" pitchFamily="50" charset="-128"/>
              </a:rPr>
              <a:t>◆庁舎配置の検討</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400"/>
              </a:lnSpc>
            </a:pPr>
            <a:r>
              <a:rPr lang="ja-JP" altLang="en-US" sz="1500" dirty="0" smtClean="0">
                <a:latin typeface="Meiryo UI" panose="020B0604030504040204" pitchFamily="50" charset="-128"/>
                <a:ea typeface="Meiryo UI" panose="020B0604030504040204" pitchFamily="50" charset="-128"/>
                <a:cs typeface="メイリオ" pitchFamily="50" charset="-128"/>
              </a:rPr>
              <a:t>◆システムの開発準備</a:t>
            </a:r>
            <a:endParaRPr lang="en-US" altLang="ja-JP" sz="1500" dirty="0" smtClean="0">
              <a:latin typeface="Meiryo UI" panose="020B0604030504040204" pitchFamily="50" charset="-128"/>
              <a:ea typeface="Meiryo UI" panose="020B0604030504040204" pitchFamily="50" charset="-128"/>
              <a:cs typeface="メイリオ" pitchFamily="50" charset="-128"/>
            </a:endParaRPr>
          </a:p>
        </p:txBody>
      </p:sp>
      <p:sp>
        <p:nvSpPr>
          <p:cNvPr id="33" name="テキスト ボックス 32"/>
          <p:cNvSpPr txBox="1"/>
          <p:nvPr/>
        </p:nvSpPr>
        <p:spPr>
          <a:xfrm>
            <a:off x="3126017" y="2726813"/>
            <a:ext cx="4070737" cy="1903707"/>
          </a:xfrm>
          <a:prstGeom prst="rect">
            <a:avLst/>
          </a:prstGeom>
          <a:noFill/>
          <a:ln w="19050">
            <a:noFill/>
          </a:ln>
        </p:spPr>
        <p:txBody>
          <a:bodyPr wrap="square" lIns="54000" rIns="54000" rtlCol="0" anchor="t" anchorCtr="0">
            <a:noAutofit/>
          </a:bodyPr>
          <a:lstStyle/>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◆各事務事業の事務処理手法の検討・調整</a:t>
            </a:r>
            <a:r>
              <a:rPr lang="ja-JP" altLang="en-US" sz="1500" dirty="0">
                <a:latin typeface="Meiryo UI" panose="020B0604030504040204" pitchFamily="50" charset="-128"/>
                <a:ea typeface="Meiryo UI" panose="020B0604030504040204" pitchFamily="50" charset="-128"/>
                <a:cs typeface="メイリオ" pitchFamily="50" charset="-128"/>
              </a:rPr>
              <a:t>・</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 　移行後を想定した事務の試行実施</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◆特別区条例案、大阪府条例案等の</a:t>
            </a:r>
            <a:r>
              <a:rPr lang="ja-JP" altLang="en-US" sz="1500" dirty="0">
                <a:latin typeface="Meiryo UI" panose="020B0604030504040204" pitchFamily="50" charset="-128"/>
                <a:ea typeface="Meiryo UI" panose="020B0604030504040204" pitchFamily="50" charset="-128"/>
                <a:cs typeface="メイリオ" pitchFamily="50" charset="-128"/>
              </a:rPr>
              <a:t>検討</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◆府区間の配分割合の算定（各年度決算の積上</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メイリオ" pitchFamily="50" charset="-128"/>
              </a:rPr>
              <a:t>　</a:t>
            </a:r>
            <a:r>
              <a:rPr lang="ja-JP" altLang="en-US" sz="1500" dirty="0" smtClean="0">
                <a:latin typeface="Meiryo UI" panose="020B0604030504040204" pitchFamily="50" charset="-128"/>
                <a:ea typeface="Meiryo UI" panose="020B0604030504040204" pitchFamily="50" charset="-128"/>
                <a:cs typeface="メイリオ" pitchFamily="50" charset="-128"/>
              </a:rPr>
              <a:t> げ・精査）、特別区間の配分基準等の検討</a:t>
            </a:r>
            <a:endParaRPr lang="ja-JP" altLang="en-US" sz="1500" dirty="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◆財産債務の</a:t>
            </a:r>
            <a:r>
              <a:rPr lang="ja-JP" altLang="en-US" sz="1500" dirty="0">
                <a:latin typeface="Meiryo UI" panose="020B0604030504040204" pitchFamily="50" charset="-128"/>
                <a:ea typeface="Meiryo UI" panose="020B0604030504040204" pitchFamily="50" charset="-128"/>
                <a:cs typeface="メイリオ" pitchFamily="50" charset="-128"/>
              </a:rPr>
              <a:t>承継</a:t>
            </a:r>
            <a:r>
              <a:rPr lang="ja-JP" altLang="en-US" sz="1500" dirty="0" smtClean="0">
                <a:latin typeface="Meiryo UI" panose="020B0604030504040204" pitchFamily="50" charset="-128"/>
                <a:ea typeface="Meiryo UI" panose="020B0604030504040204" pitchFamily="50" charset="-128"/>
                <a:cs typeface="メイリオ" pitchFamily="50" charset="-128"/>
              </a:rPr>
              <a:t>に向けた課題の検討・調整</a:t>
            </a:r>
            <a:endParaRPr lang="en-US" altLang="ja-JP" sz="1500" dirty="0" smtClean="0">
              <a:latin typeface="Meiryo UI" panose="020B0604030504040204" pitchFamily="50" charset="-128"/>
              <a:ea typeface="Meiryo UI" panose="020B0604030504040204" pitchFamily="50" charset="-128"/>
              <a:cs typeface="メイリオ" pitchFamily="50" charset="-128"/>
            </a:endParaRPr>
          </a:p>
        </p:txBody>
      </p:sp>
      <p:sp>
        <p:nvSpPr>
          <p:cNvPr id="34" name="テキスト ボックス 33"/>
          <p:cNvSpPr txBox="1"/>
          <p:nvPr/>
        </p:nvSpPr>
        <p:spPr>
          <a:xfrm>
            <a:off x="3155253" y="4988843"/>
            <a:ext cx="4070736" cy="1288757"/>
          </a:xfrm>
          <a:prstGeom prst="rect">
            <a:avLst/>
          </a:prstGeom>
          <a:noFill/>
          <a:ln w="19050">
            <a:noFill/>
          </a:ln>
        </p:spPr>
        <p:txBody>
          <a:bodyPr wrap="square" lIns="54000" rIns="54000" rtlCol="0" anchor="t" anchorCtr="0">
            <a:noAutofit/>
          </a:bodyPr>
          <a:lstStyle/>
          <a:p>
            <a:pPr>
              <a:lnSpc>
                <a:spcPts val="2700"/>
              </a:lnSpc>
            </a:pPr>
            <a:r>
              <a:rPr lang="ja-JP" altLang="en-US" sz="1500" dirty="0" smtClean="0">
                <a:latin typeface="Meiryo UI" panose="020B0604030504040204" pitchFamily="50" charset="-128"/>
                <a:ea typeface="Meiryo UI" panose="020B0604030504040204" pitchFamily="50" charset="-128"/>
                <a:cs typeface="メイリオ" pitchFamily="50" charset="-128"/>
              </a:rPr>
              <a:t>◆各特別区や大阪府への移管を想定した</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1800"/>
              </a:lnSpc>
            </a:pPr>
            <a:r>
              <a:rPr lang="ja-JP" altLang="en-US" sz="1500" dirty="0">
                <a:latin typeface="Meiryo UI" panose="020B0604030504040204" pitchFamily="50" charset="-128"/>
                <a:ea typeface="Meiryo UI" panose="020B0604030504040204" pitchFamily="50" charset="-128"/>
                <a:cs typeface="メイリオ" pitchFamily="50" charset="-128"/>
              </a:rPr>
              <a:t>　</a:t>
            </a:r>
            <a:r>
              <a:rPr lang="ja-JP" altLang="en-US" sz="1500" dirty="0" smtClean="0">
                <a:latin typeface="Meiryo UI" panose="020B0604030504040204" pitchFamily="50" charset="-128"/>
                <a:ea typeface="Meiryo UI" panose="020B0604030504040204" pitchFamily="50" charset="-128"/>
                <a:cs typeface="メイリオ" pitchFamily="50" charset="-128"/>
              </a:rPr>
              <a:t> 組織体制の試行、調整</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700"/>
              </a:lnSpc>
            </a:pPr>
            <a:r>
              <a:rPr lang="ja-JP" altLang="en-US" sz="1500" dirty="0" smtClean="0">
                <a:latin typeface="Meiryo UI" panose="020B0604030504040204" pitchFamily="50" charset="-128"/>
                <a:ea typeface="Meiryo UI" panose="020B0604030504040204" pitchFamily="50" charset="-128"/>
                <a:cs typeface="メイリオ" pitchFamily="50" charset="-128"/>
              </a:rPr>
              <a:t>◆人事・給与制度等の検討・構築</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700"/>
              </a:lnSpc>
            </a:pPr>
            <a:r>
              <a:rPr lang="ja-JP" altLang="en-US" sz="1500" dirty="0" smtClean="0">
                <a:latin typeface="Meiryo UI" panose="020B0604030504040204" pitchFamily="50" charset="-128"/>
                <a:ea typeface="Meiryo UI" panose="020B0604030504040204" pitchFamily="50" charset="-128"/>
                <a:cs typeface="メイリオ" pitchFamily="50" charset="-128"/>
              </a:rPr>
              <a:t>◆庁舎配置案の作成、執務室の改修設計</a:t>
            </a:r>
            <a:endParaRPr lang="en-US" altLang="ja-JP" sz="1500" dirty="0">
              <a:latin typeface="Meiryo UI" panose="020B0604030504040204" pitchFamily="50" charset="-128"/>
              <a:ea typeface="Meiryo UI" panose="020B0604030504040204" pitchFamily="50" charset="-128"/>
              <a:cs typeface="メイリオ" pitchFamily="50" charset="-128"/>
            </a:endParaRPr>
          </a:p>
          <a:p>
            <a:pPr>
              <a:lnSpc>
                <a:spcPts val="2700"/>
              </a:lnSpc>
            </a:pPr>
            <a:r>
              <a:rPr lang="ja-JP" altLang="en-US" sz="1500" dirty="0" smtClean="0">
                <a:latin typeface="Meiryo UI" panose="020B0604030504040204" pitchFamily="50" charset="-128"/>
                <a:ea typeface="Meiryo UI" panose="020B0604030504040204" pitchFamily="50" charset="-128"/>
                <a:cs typeface="メイリオ" pitchFamily="50" charset="-128"/>
              </a:rPr>
              <a:t>◆システムの設計、改修作業の実施</a:t>
            </a:r>
            <a:endParaRPr lang="en-US" altLang="ja-JP" sz="1500" dirty="0" smtClean="0">
              <a:latin typeface="Meiryo UI" panose="020B0604030504040204" pitchFamily="50" charset="-128"/>
              <a:ea typeface="Meiryo UI" panose="020B0604030504040204" pitchFamily="50" charset="-128"/>
              <a:cs typeface="メイリオ" pitchFamily="50" charset="-128"/>
            </a:endParaRPr>
          </a:p>
        </p:txBody>
      </p:sp>
      <p:sp>
        <p:nvSpPr>
          <p:cNvPr id="35" name="テキスト ボックス 34"/>
          <p:cNvSpPr txBox="1"/>
          <p:nvPr/>
        </p:nvSpPr>
        <p:spPr>
          <a:xfrm>
            <a:off x="7313884" y="2722531"/>
            <a:ext cx="2181825" cy="1898487"/>
          </a:xfrm>
          <a:prstGeom prst="rect">
            <a:avLst/>
          </a:prstGeom>
          <a:noFill/>
          <a:ln w="19050">
            <a:noFill/>
          </a:ln>
        </p:spPr>
        <p:txBody>
          <a:bodyPr wrap="square" lIns="54000" rIns="54000" rtlCol="0" anchor="t" anchorCtr="0">
            <a:noAutofit/>
          </a:bodyPr>
          <a:lstStyle/>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a:t>
            </a:r>
            <a:r>
              <a:rPr lang="ja-JP" altLang="en-US" sz="1500" spc="-150" dirty="0" smtClean="0">
                <a:latin typeface="Meiryo UI" panose="020B0604030504040204" pitchFamily="50" charset="-128"/>
                <a:ea typeface="Meiryo UI" panose="020B0604030504040204" pitchFamily="50" charset="-128"/>
                <a:cs typeface="メイリオ" pitchFamily="50" charset="-128"/>
              </a:rPr>
              <a:t>事務処理手法の最終確認</a:t>
            </a:r>
            <a:endParaRPr lang="en-US" altLang="ja-JP" sz="1500" spc="-15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◆府区の条例案の</a:t>
            </a:r>
            <a:r>
              <a:rPr lang="ja-JP" altLang="en-US" sz="1500" dirty="0">
                <a:latin typeface="Meiryo UI" panose="020B0604030504040204" pitchFamily="50" charset="-128"/>
                <a:ea typeface="Meiryo UI" panose="020B0604030504040204" pitchFamily="50" charset="-128"/>
                <a:cs typeface="メイリオ" pitchFamily="50" charset="-128"/>
              </a:rPr>
              <a:t>策定</a:t>
            </a:r>
            <a:endParaRPr lang="en-US" altLang="ja-JP" sz="1500" dirty="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◆財政調整制度の確定、</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メイリオ" pitchFamily="50" charset="-128"/>
              </a:rPr>
              <a:t>　</a:t>
            </a:r>
            <a:r>
              <a:rPr lang="ja-JP" altLang="en-US" sz="1500" dirty="0" smtClean="0">
                <a:latin typeface="Meiryo UI" panose="020B0604030504040204" pitchFamily="50" charset="-128"/>
                <a:ea typeface="Meiryo UI" panose="020B0604030504040204" pitchFamily="50" charset="-128"/>
                <a:cs typeface="メイリオ" pitchFamily="50" charset="-128"/>
              </a:rPr>
              <a:t> 府区の予算案の調製、</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500"/>
              </a:lnSpc>
            </a:pPr>
            <a:r>
              <a:rPr lang="ja-JP" altLang="en-US" sz="1500" dirty="0">
                <a:latin typeface="Meiryo UI" panose="020B0604030504040204" pitchFamily="50" charset="-128"/>
                <a:ea typeface="Meiryo UI" panose="020B0604030504040204" pitchFamily="50" charset="-128"/>
                <a:cs typeface="メイリオ" pitchFamily="50" charset="-128"/>
              </a:rPr>
              <a:t>　 </a:t>
            </a:r>
            <a:r>
              <a:rPr lang="ja-JP" altLang="en-US" sz="1500" dirty="0" smtClean="0">
                <a:latin typeface="Meiryo UI" panose="020B0604030504040204" pitchFamily="50" charset="-128"/>
                <a:ea typeface="Meiryo UI" panose="020B0604030504040204" pitchFamily="50" charset="-128"/>
                <a:cs typeface="メイリオ" pitchFamily="50" charset="-128"/>
              </a:rPr>
              <a:t>打切り決算への対応</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gn="dist">
              <a:lnSpc>
                <a:spcPts val="2500"/>
              </a:lnSpc>
            </a:pPr>
            <a:r>
              <a:rPr lang="ja-JP" altLang="en-US" sz="1500" dirty="0" smtClean="0">
                <a:latin typeface="Meiryo UI" panose="020B0604030504040204" pitchFamily="50" charset="-128"/>
                <a:ea typeface="Meiryo UI" panose="020B0604030504040204" pitchFamily="50" charset="-128"/>
                <a:cs typeface="メイリオ" pitchFamily="50" charset="-128"/>
              </a:rPr>
              <a:t>◆</a:t>
            </a:r>
            <a:r>
              <a:rPr lang="ja-JP" altLang="en-US" sz="1500" spc="-150" dirty="0" smtClean="0">
                <a:latin typeface="Meiryo UI" panose="020B0604030504040204" pitchFamily="50" charset="-128"/>
                <a:ea typeface="Meiryo UI" panose="020B0604030504040204" pitchFamily="50" charset="-128"/>
                <a:cs typeface="メイリオ" pitchFamily="50" charset="-128"/>
              </a:rPr>
              <a:t>財産債務承継先確定</a:t>
            </a:r>
            <a:endParaRPr lang="en-US" altLang="ja-JP" sz="1500" spc="-150" dirty="0" smtClean="0">
              <a:latin typeface="Meiryo UI" panose="020B0604030504040204" pitchFamily="50" charset="-128"/>
              <a:ea typeface="Meiryo UI" panose="020B0604030504040204" pitchFamily="50" charset="-128"/>
              <a:cs typeface="メイリオ" pitchFamily="50" charset="-128"/>
            </a:endParaRPr>
          </a:p>
        </p:txBody>
      </p:sp>
      <p:sp>
        <p:nvSpPr>
          <p:cNvPr id="36" name="テキスト ボックス 35"/>
          <p:cNvSpPr txBox="1"/>
          <p:nvPr/>
        </p:nvSpPr>
        <p:spPr>
          <a:xfrm>
            <a:off x="7334900" y="4979256"/>
            <a:ext cx="2114328" cy="1312870"/>
          </a:xfrm>
          <a:prstGeom prst="rect">
            <a:avLst/>
          </a:prstGeom>
          <a:noFill/>
          <a:ln w="19050">
            <a:noFill/>
          </a:ln>
        </p:spPr>
        <p:txBody>
          <a:bodyPr wrap="square" lIns="54000" rIns="54000" rtlCol="0" anchor="t" anchorCtr="0">
            <a:noAutofit/>
          </a:bodyPr>
          <a:lstStyle/>
          <a:p>
            <a:pPr>
              <a:lnSpc>
                <a:spcPts val="2400"/>
              </a:lnSpc>
            </a:pPr>
            <a:r>
              <a:rPr lang="ja-JP" altLang="en-US" sz="1500" dirty="0" smtClean="0">
                <a:latin typeface="Meiryo UI" panose="020B0604030504040204" pitchFamily="50" charset="-128"/>
                <a:ea typeface="Meiryo UI" panose="020B0604030504040204" pitchFamily="50" charset="-128"/>
                <a:cs typeface="メイリオ" pitchFamily="50" charset="-128"/>
              </a:rPr>
              <a:t>◆組織機構、職員数等の</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400"/>
              </a:lnSpc>
            </a:pPr>
            <a:r>
              <a:rPr lang="ja-JP" altLang="en-US" sz="1500" dirty="0">
                <a:latin typeface="Meiryo UI" panose="020B0604030504040204" pitchFamily="50" charset="-128"/>
                <a:ea typeface="Meiryo UI" panose="020B0604030504040204" pitchFamily="50" charset="-128"/>
                <a:cs typeface="メイリオ" pitchFamily="50" charset="-128"/>
              </a:rPr>
              <a:t>　</a:t>
            </a:r>
            <a:r>
              <a:rPr lang="ja-JP" altLang="en-US" sz="1500" dirty="0" smtClean="0">
                <a:latin typeface="Meiryo UI" panose="020B0604030504040204" pitchFamily="50" charset="-128"/>
                <a:ea typeface="Meiryo UI" panose="020B0604030504040204" pitchFamily="50" charset="-128"/>
                <a:cs typeface="メイリオ" pitchFamily="50" charset="-128"/>
              </a:rPr>
              <a:t> 最終決定</a:t>
            </a:r>
            <a:endParaRPr lang="en-US" altLang="ja-JP" sz="1500" dirty="0" smtClean="0">
              <a:latin typeface="Meiryo UI" panose="020B0604030504040204" pitchFamily="50" charset="-128"/>
              <a:ea typeface="Meiryo UI" panose="020B0604030504040204" pitchFamily="50" charset="-128"/>
              <a:cs typeface="メイリオ" pitchFamily="50" charset="-128"/>
            </a:endParaRPr>
          </a:p>
          <a:p>
            <a:pPr>
              <a:lnSpc>
                <a:spcPts val="2400"/>
              </a:lnSpc>
            </a:pPr>
            <a:r>
              <a:rPr lang="ja-JP" altLang="en-US" sz="1500" dirty="0" smtClean="0">
                <a:latin typeface="Meiryo UI" panose="020B0604030504040204" pitchFamily="50" charset="-128"/>
                <a:ea typeface="Meiryo UI" panose="020B0604030504040204" pitchFamily="50" charset="-128"/>
                <a:cs typeface="メイリオ" pitchFamily="50" charset="-128"/>
              </a:rPr>
              <a:t>◆</a:t>
            </a:r>
            <a:r>
              <a:rPr lang="ja-JP" altLang="en-US" sz="1500" spc="-90" dirty="0" smtClean="0">
                <a:latin typeface="Meiryo UI" panose="020B0604030504040204" pitchFamily="50" charset="-128"/>
                <a:ea typeface="Meiryo UI" panose="020B0604030504040204" pitchFamily="50" charset="-128"/>
                <a:cs typeface="メイリオ" pitchFamily="50" charset="-128"/>
              </a:rPr>
              <a:t>暫定配置に向けた準備　　</a:t>
            </a:r>
            <a:endParaRPr lang="en-US" altLang="ja-JP" sz="1500" spc="-90" dirty="0" smtClean="0">
              <a:latin typeface="Meiryo UI" panose="020B0604030504040204" pitchFamily="50" charset="-128"/>
              <a:ea typeface="Meiryo UI" panose="020B0604030504040204" pitchFamily="50" charset="-128"/>
              <a:cs typeface="メイリオ" pitchFamily="50" charset="-128"/>
            </a:endParaRPr>
          </a:p>
          <a:p>
            <a:pPr>
              <a:lnSpc>
                <a:spcPts val="2400"/>
              </a:lnSpc>
            </a:pPr>
            <a:r>
              <a:rPr lang="ja-JP" altLang="en-US" sz="1500" spc="-90" dirty="0">
                <a:latin typeface="Meiryo UI" panose="020B0604030504040204" pitchFamily="50" charset="-128"/>
                <a:ea typeface="Meiryo UI" panose="020B0604030504040204" pitchFamily="50" charset="-128"/>
                <a:cs typeface="メイリオ" pitchFamily="50" charset="-128"/>
              </a:rPr>
              <a:t>　</a:t>
            </a:r>
            <a:r>
              <a:rPr lang="ja-JP" altLang="en-US" sz="1500" spc="-90" dirty="0" smtClean="0">
                <a:latin typeface="Meiryo UI" panose="020B0604030504040204" pitchFamily="50" charset="-128"/>
                <a:ea typeface="Meiryo UI" panose="020B0604030504040204" pitchFamily="50" charset="-128"/>
                <a:cs typeface="メイリオ" pitchFamily="50" charset="-128"/>
              </a:rPr>
              <a:t>（庁舎整備）</a:t>
            </a:r>
            <a:endParaRPr lang="en-US" altLang="ja-JP" sz="1500" spc="-90" dirty="0" smtClean="0">
              <a:latin typeface="Meiryo UI" panose="020B0604030504040204" pitchFamily="50" charset="-128"/>
              <a:ea typeface="Meiryo UI" panose="020B0604030504040204" pitchFamily="50" charset="-128"/>
              <a:cs typeface="メイリオ" pitchFamily="50" charset="-128"/>
            </a:endParaRPr>
          </a:p>
          <a:p>
            <a:pPr>
              <a:lnSpc>
                <a:spcPts val="2700"/>
              </a:lnSpc>
            </a:pPr>
            <a:r>
              <a:rPr lang="ja-JP" altLang="en-US" sz="1500" dirty="0" smtClean="0">
                <a:latin typeface="Meiryo UI" panose="020B0604030504040204" pitchFamily="50" charset="-128"/>
                <a:ea typeface="Meiryo UI" panose="020B0604030504040204" pitchFamily="50" charset="-128"/>
                <a:cs typeface="メイリオ" pitchFamily="50" charset="-128"/>
              </a:rPr>
              <a:t>◆システム運用テスト</a:t>
            </a:r>
            <a:endParaRPr lang="en-US" altLang="ja-JP" sz="1500" dirty="0" smtClean="0">
              <a:latin typeface="Meiryo UI" panose="020B0604030504040204" pitchFamily="50" charset="-128"/>
              <a:ea typeface="Meiryo UI" panose="020B0604030504040204" pitchFamily="50" charset="-128"/>
              <a:cs typeface="メイリオ" pitchFamily="50" charset="-128"/>
            </a:endParaRPr>
          </a:p>
        </p:txBody>
      </p:sp>
      <p:sp>
        <p:nvSpPr>
          <p:cNvPr id="26" name="ホームベース 25"/>
          <p:cNvSpPr/>
          <p:nvPr/>
        </p:nvSpPr>
        <p:spPr>
          <a:xfrm>
            <a:off x="704527" y="981208"/>
            <a:ext cx="2447726"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概</a:t>
            </a:r>
            <a:r>
              <a:rPr lang="ja-JP" altLang="en-US" sz="1200" dirty="0" smtClean="0">
                <a:solidFill>
                  <a:schemeClr val="tx1"/>
                </a:solidFill>
                <a:latin typeface="Meiryo UI" panose="020B0604030504040204" pitchFamily="50" charset="-128"/>
                <a:ea typeface="Meiryo UI" panose="020B0604030504040204" pitchFamily="50" charset="-128"/>
              </a:rPr>
              <a:t>ね６か月程度）</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9" name="山形 28"/>
          <p:cNvSpPr/>
          <p:nvPr/>
        </p:nvSpPr>
        <p:spPr>
          <a:xfrm>
            <a:off x="3152253" y="980131"/>
            <a:ext cx="4085466"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（概ね</a:t>
            </a:r>
            <a:r>
              <a:rPr lang="en-US" altLang="ja-JP" sz="1200" dirty="0" smtClean="0">
                <a:solidFill>
                  <a:schemeClr val="tx1"/>
                </a:solidFill>
                <a:latin typeface="Meiryo UI" panose="020B0604030504040204" pitchFamily="50" charset="-128"/>
                <a:ea typeface="Meiryo UI" panose="020B0604030504040204" pitchFamily="50" charset="-128"/>
              </a:rPr>
              <a:t>33</a:t>
            </a:r>
            <a:r>
              <a:rPr kumimoji="1" lang="ja-JP" altLang="en-US" sz="1200" dirty="0" smtClean="0">
                <a:solidFill>
                  <a:schemeClr val="tx1"/>
                </a:solidFill>
                <a:latin typeface="Meiryo UI" panose="020B0604030504040204" pitchFamily="50" charset="-128"/>
                <a:ea typeface="Meiryo UI" panose="020B0604030504040204" pitchFamily="50" charset="-128"/>
              </a:rPr>
              <a:t>か月程度）</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1" name="ホームベース 30"/>
          <p:cNvSpPr/>
          <p:nvPr/>
        </p:nvSpPr>
        <p:spPr>
          <a:xfrm>
            <a:off x="7323049" y="984264"/>
            <a:ext cx="2029162"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（概ね</a:t>
            </a:r>
            <a:r>
              <a:rPr lang="en-US" altLang="ja-JP" sz="1200" dirty="0" smtClean="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か月程度）</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2992382" y="752038"/>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2021</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7</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7184253" y="760338"/>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4</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3" name="テキスト ボックス 52"/>
          <p:cNvSpPr txBox="1"/>
          <p:nvPr/>
        </p:nvSpPr>
        <p:spPr>
          <a:xfrm>
            <a:off x="753044" y="1860576"/>
            <a:ext cx="2328731" cy="407567"/>
          </a:xfrm>
          <a:prstGeom prst="rect">
            <a:avLst/>
          </a:prstGeom>
          <a:noFill/>
          <a:ln w="19050">
            <a:noFill/>
          </a:ln>
        </p:spPr>
        <p:txBody>
          <a:bodyPr wrap="square" lIns="54000" rIns="54000" rtlCol="0" anchor="t" anchorCtr="0">
            <a:noAutofit/>
          </a:bodyPr>
          <a:lstStyle/>
          <a:p>
            <a:pPr>
              <a:lnSpc>
                <a:spcPts val="1200"/>
              </a:lnSpc>
            </a:pPr>
            <a:r>
              <a:rPr lang="ja-JP" altLang="en-US" sz="1100" dirty="0">
                <a:latin typeface="Meiryo UI" panose="020B0604030504040204" pitchFamily="50" charset="-128"/>
                <a:ea typeface="Meiryo UI" panose="020B0604030504040204" pitchFamily="50" charset="-128"/>
                <a:cs typeface="メイリオ" pitchFamily="50" charset="-128"/>
              </a:rPr>
              <a:t>準備組織</a:t>
            </a:r>
            <a:r>
              <a:rPr lang="ja-JP" altLang="en-US" sz="1100" dirty="0" smtClean="0">
                <a:latin typeface="Meiryo UI" panose="020B0604030504040204" pitchFamily="50" charset="-128"/>
                <a:ea typeface="Meiryo UI" panose="020B0604030504040204" pitchFamily="50" charset="-128"/>
                <a:cs typeface="メイリオ" pitchFamily="50" charset="-128"/>
              </a:rPr>
              <a:t>を速やかに始動し、</a:t>
            </a:r>
            <a:endParaRPr lang="ja-JP" altLang="en-US" sz="1100" dirty="0">
              <a:latin typeface="Meiryo UI" panose="020B0604030504040204" pitchFamily="50" charset="-128"/>
              <a:ea typeface="Meiryo UI" panose="020B0604030504040204" pitchFamily="50" charset="-128"/>
              <a:cs typeface="メイリオ" pitchFamily="50" charset="-128"/>
            </a:endParaRPr>
          </a:p>
          <a:p>
            <a:pPr>
              <a:lnSpc>
                <a:spcPts val="1200"/>
              </a:lnSpc>
            </a:pPr>
            <a:r>
              <a:rPr lang="ja-JP" altLang="en-US" sz="1100" dirty="0">
                <a:latin typeface="Meiryo UI" panose="020B0604030504040204" pitchFamily="50" charset="-128"/>
                <a:ea typeface="Meiryo UI" panose="020B0604030504040204" pitchFamily="50" charset="-128"/>
                <a:cs typeface="メイリオ" pitchFamily="50" charset="-128"/>
              </a:rPr>
              <a:t>課題整理や対応策検討を直ち</a:t>
            </a:r>
            <a:r>
              <a:rPr lang="ja-JP" altLang="en-US" sz="1100" dirty="0" smtClean="0">
                <a:latin typeface="Meiryo UI" panose="020B0604030504040204" pitchFamily="50" charset="-128"/>
                <a:ea typeface="Meiryo UI" panose="020B0604030504040204" pitchFamily="50" charset="-128"/>
                <a:cs typeface="メイリオ" pitchFamily="50" charset="-128"/>
              </a:rPr>
              <a:t>に開始</a:t>
            </a:r>
            <a:endParaRPr lang="ja-JP" altLang="en-US" sz="1100" dirty="0">
              <a:latin typeface="Meiryo UI" panose="020B0604030504040204" pitchFamily="50" charset="-128"/>
              <a:ea typeface="Meiryo UI" panose="020B0604030504040204" pitchFamily="50" charset="-128"/>
              <a:cs typeface="メイリオ" pitchFamily="50" charset="-128"/>
            </a:endParaRPr>
          </a:p>
        </p:txBody>
      </p:sp>
      <p:sp>
        <p:nvSpPr>
          <p:cNvPr id="54" name="テキスト ボックス 53"/>
          <p:cNvSpPr txBox="1"/>
          <p:nvPr/>
        </p:nvSpPr>
        <p:spPr>
          <a:xfrm>
            <a:off x="3248675" y="1870596"/>
            <a:ext cx="3973987" cy="376113"/>
          </a:xfrm>
          <a:prstGeom prst="rect">
            <a:avLst/>
          </a:prstGeom>
          <a:noFill/>
          <a:ln w="19050">
            <a:noFill/>
          </a:ln>
        </p:spPr>
        <p:txBody>
          <a:bodyPr wrap="square" lIns="54000" rIns="54000" rtlCol="0" anchor="t" anchorCtr="0">
            <a:noAutofit/>
          </a:bodyPr>
          <a:lstStyle/>
          <a:p>
            <a:pPr>
              <a:lnSpc>
                <a:spcPts val="1200"/>
              </a:lnSpc>
            </a:pPr>
            <a:r>
              <a:rPr lang="ja-JP" altLang="en-US" sz="1100" spc="-90" dirty="0">
                <a:latin typeface="Meiryo UI" panose="020B0604030504040204" pitchFamily="50" charset="-128"/>
                <a:ea typeface="Meiryo UI" panose="020B0604030504040204" pitchFamily="50" charset="-128"/>
                <a:cs typeface="メイリオ" pitchFamily="50" charset="-128"/>
              </a:rPr>
              <a:t>準備組織と府市関係部局</a:t>
            </a:r>
            <a:r>
              <a:rPr lang="ja-JP" altLang="en-US" sz="1100" spc="-90" dirty="0" smtClean="0">
                <a:latin typeface="Meiryo UI" panose="020B0604030504040204" pitchFamily="50" charset="-128"/>
                <a:ea typeface="Meiryo UI" panose="020B0604030504040204" pitchFamily="50" charset="-128"/>
                <a:cs typeface="メイリオ" pitchFamily="50" charset="-128"/>
              </a:rPr>
              <a:t>の連携</a:t>
            </a:r>
            <a:r>
              <a:rPr lang="ja-JP" altLang="en-US" sz="1100" spc="-90" dirty="0">
                <a:latin typeface="Meiryo UI" panose="020B0604030504040204" pitchFamily="50" charset="-128"/>
                <a:ea typeface="Meiryo UI" panose="020B0604030504040204" pitchFamily="50" charset="-128"/>
                <a:cs typeface="メイリオ" pitchFamily="50" charset="-128"/>
              </a:rPr>
              <a:t>のもと、移行後の</a:t>
            </a:r>
            <a:r>
              <a:rPr lang="ja-JP" altLang="en-US" sz="1100" spc="-90" dirty="0" smtClean="0">
                <a:latin typeface="Meiryo UI" panose="020B0604030504040204" pitchFamily="50" charset="-128"/>
                <a:ea typeface="Meiryo UI" panose="020B0604030504040204" pitchFamily="50" charset="-128"/>
                <a:cs typeface="メイリオ" pitchFamily="50" charset="-128"/>
              </a:rPr>
              <a:t>事務処理手法等を検討</a:t>
            </a:r>
            <a:endParaRPr lang="en-US" altLang="ja-JP" sz="1100" spc="-90" dirty="0" smtClean="0">
              <a:latin typeface="Meiryo UI" panose="020B0604030504040204" pitchFamily="50" charset="-128"/>
              <a:ea typeface="Meiryo UI" panose="020B0604030504040204" pitchFamily="50" charset="-128"/>
              <a:cs typeface="メイリオ" pitchFamily="50" charset="-128"/>
            </a:endParaRPr>
          </a:p>
          <a:p>
            <a:pPr>
              <a:lnSpc>
                <a:spcPts val="1200"/>
              </a:lnSpc>
            </a:pPr>
            <a:r>
              <a:rPr lang="ja-JP" altLang="en-US" sz="1100" spc="-150" dirty="0" smtClean="0">
                <a:latin typeface="Meiryo UI" panose="020B0604030504040204" pitchFamily="50" charset="-128"/>
                <a:ea typeface="Meiryo UI" panose="020B0604030504040204" pitchFamily="50" charset="-128"/>
                <a:cs typeface="メイリオ" pitchFamily="50" charset="-128"/>
              </a:rPr>
              <a:t>移管を想定した人員配置により、事務を試行的に実施し、事務処理手法を構築</a:t>
            </a:r>
            <a:endParaRPr lang="ja-JP" altLang="en-US" sz="1100" spc="-150" dirty="0">
              <a:latin typeface="Meiryo UI" panose="020B0604030504040204" pitchFamily="50" charset="-128"/>
              <a:ea typeface="Meiryo UI" panose="020B0604030504040204" pitchFamily="50" charset="-128"/>
              <a:cs typeface="メイリオ" pitchFamily="50" charset="-128"/>
            </a:endParaRPr>
          </a:p>
        </p:txBody>
      </p:sp>
      <p:sp>
        <p:nvSpPr>
          <p:cNvPr id="55" name="テキスト ボックス 54"/>
          <p:cNvSpPr txBox="1"/>
          <p:nvPr/>
        </p:nvSpPr>
        <p:spPr>
          <a:xfrm>
            <a:off x="7418061" y="1912127"/>
            <a:ext cx="2043052" cy="434106"/>
          </a:xfrm>
          <a:prstGeom prst="rect">
            <a:avLst/>
          </a:prstGeom>
          <a:noFill/>
          <a:ln w="19050">
            <a:noFill/>
          </a:ln>
        </p:spPr>
        <p:txBody>
          <a:bodyPr wrap="square" lIns="54000" rIns="54000" rtlCol="0" anchor="t" anchorCtr="0">
            <a:noAutofit/>
          </a:bodyPr>
          <a:lstStyle/>
          <a:p>
            <a:pPr>
              <a:lnSpc>
                <a:spcPts val="1100"/>
              </a:lnSpc>
            </a:pPr>
            <a:r>
              <a:rPr lang="ja-JP" altLang="en-US" sz="1100" dirty="0">
                <a:latin typeface="Meiryo UI" panose="020B0604030504040204" pitchFamily="50" charset="-128"/>
                <a:ea typeface="Meiryo UI" panose="020B0604030504040204" pitchFamily="50" charset="-128"/>
                <a:cs typeface="メイリオ" pitchFamily="50" charset="-128"/>
              </a:rPr>
              <a:t>移管</a:t>
            </a:r>
            <a:r>
              <a:rPr lang="ja-JP" altLang="en-US" sz="1100" dirty="0" smtClean="0">
                <a:latin typeface="Meiryo UI" panose="020B0604030504040204" pitchFamily="50" charset="-128"/>
                <a:ea typeface="Meiryo UI" panose="020B0604030504040204" pitchFamily="50" charset="-128"/>
                <a:cs typeface="メイリオ" pitchFamily="50" charset="-128"/>
              </a:rPr>
              <a:t>を想定</a:t>
            </a:r>
            <a:r>
              <a:rPr lang="ja-JP" altLang="en-US" sz="1100" dirty="0">
                <a:latin typeface="Meiryo UI" panose="020B0604030504040204" pitchFamily="50" charset="-128"/>
                <a:ea typeface="Meiryo UI" panose="020B0604030504040204" pitchFamily="50" charset="-128"/>
                <a:cs typeface="メイリオ" pitchFamily="50" charset="-128"/>
              </a:rPr>
              <a:t>した組織体制に職員を</a:t>
            </a:r>
            <a:r>
              <a:rPr lang="ja-JP" altLang="en-US" sz="1100" dirty="0" smtClean="0">
                <a:latin typeface="Meiryo UI" panose="020B0604030504040204" pitchFamily="50" charset="-128"/>
                <a:ea typeface="Meiryo UI" panose="020B0604030504040204" pitchFamily="50" charset="-128"/>
                <a:cs typeface="メイリオ" pitchFamily="50" charset="-128"/>
              </a:rPr>
              <a:t>配置し、準備業務等を実施</a:t>
            </a:r>
            <a:endParaRPr lang="ja-JP" altLang="en-US" sz="1100" dirty="0">
              <a:latin typeface="Meiryo UI" panose="020B0604030504040204" pitchFamily="50" charset="-128"/>
              <a:ea typeface="Meiryo UI" panose="020B0604030504040204" pitchFamily="50" charset="-128"/>
              <a:cs typeface="メイリオ" pitchFamily="50" charset="-128"/>
            </a:endParaRPr>
          </a:p>
        </p:txBody>
      </p:sp>
      <p:sp>
        <p:nvSpPr>
          <p:cNvPr id="56" name="正方形/長方形 55"/>
          <p:cNvSpPr/>
          <p:nvPr/>
        </p:nvSpPr>
        <p:spPr>
          <a:xfrm>
            <a:off x="8918" y="980131"/>
            <a:ext cx="288000"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b="1" dirty="0">
                <a:solidFill>
                  <a:schemeClr val="bg1"/>
                </a:solidFill>
                <a:latin typeface="Meiryo UI" pitchFamily="50" charset="-128"/>
                <a:ea typeface="Meiryo UI" pitchFamily="50" charset="-128"/>
                <a:cs typeface="Meiryo UI" pitchFamily="50" charset="-128"/>
              </a:rPr>
              <a:t>住民投票</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7" name="正方形/長方形 56"/>
          <p:cNvSpPr/>
          <p:nvPr/>
        </p:nvSpPr>
        <p:spPr>
          <a:xfrm>
            <a:off x="9586470" y="980131"/>
            <a:ext cx="288000"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400" b="1" dirty="0" smtClean="0">
                <a:solidFill>
                  <a:schemeClr val="bg1"/>
                </a:solidFill>
                <a:latin typeface="Meiryo UI" pitchFamily="50" charset="-128"/>
                <a:ea typeface="Meiryo UI" pitchFamily="50" charset="-128"/>
                <a:cs typeface="Meiryo UI" pitchFamily="50" charset="-128"/>
              </a:rPr>
              <a:t>特別区の</a:t>
            </a:r>
            <a:r>
              <a:rPr lang="ja-JP" altLang="en-US" sz="1400" b="1" dirty="0">
                <a:solidFill>
                  <a:schemeClr val="bg1"/>
                </a:solidFill>
                <a:latin typeface="Meiryo UI" pitchFamily="50" charset="-128"/>
                <a:ea typeface="Meiryo UI" pitchFamily="50" charset="-128"/>
                <a:cs typeface="Meiryo UI" pitchFamily="50" charset="-128"/>
              </a:rPr>
              <a:t>設置</a:t>
            </a:r>
            <a:endParaRPr kumimoji="1" lang="ja-JP" altLang="en-US" sz="1400" b="1" dirty="0">
              <a:solidFill>
                <a:schemeClr val="bg1"/>
              </a:solidFill>
              <a:latin typeface="Meiryo UI" pitchFamily="50" charset="-128"/>
              <a:ea typeface="Meiryo UI" pitchFamily="50" charset="-128"/>
              <a:cs typeface="Meiryo UI" pitchFamily="50" charset="-128"/>
            </a:endParaRPr>
          </a:p>
        </p:txBody>
      </p:sp>
      <p:sp>
        <p:nvSpPr>
          <p:cNvPr id="58" name="正方形/長方形 57"/>
          <p:cNvSpPr/>
          <p:nvPr/>
        </p:nvSpPr>
        <p:spPr>
          <a:xfrm>
            <a:off x="9064940" y="779782"/>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2025</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a:solidFill>
                  <a:schemeClr val="tx1"/>
                </a:solidFill>
                <a:latin typeface="Meiryo UI" pitchFamily="50" charset="-128"/>
                <a:ea typeface="Meiryo UI" pitchFamily="50" charset="-128"/>
                <a:cs typeface="Meiryo UI" pitchFamily="50" charset="-128"/>
              </a:rPr>
              <a:t>1</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9" name="テキスト ボックス 58"/>
          <p:cNvSpPr txBox="1"/>
          <p:nvPr/>
        </p:nvSpPr>
        <p:spPr>
          <a:xfrm>
            <a:off x="1035109" y="1544296"/>
            <a:ext cx="1602482" cy="220603"/>
          </a:xfrm>
          <a:prstGeom prst="rect">
            <a:avLst/>
          </a:prstGeom>
          <a:noFill/>
          <a:ln w="19050">
            <a:noFill/>
          </a:ln>
        </p:spPr>
        <p:txBody>
          <a:bodyPr wrap="square" lIns="54000" rIns="54000" rtlCol="0" anchor="t" anchorCtr="0">
            <a:noAutofit/>
          </a:bodyPr>
          <a:lstStyle/>
          <a:p>
            <a:pPr algn="ctr"/>
            <a:r>
              <a:rPr lang="ja-JP" altLang="en-US" sz="1400" b="1" u="sng" dirty="0">
                <a:latin typeface="Meiryo UI" panose="020B0604030504040204" pitchFamily="50" charset="-128"/>
                <a:ea typeface="Meiryo UI" panose="020B0604030504040204" pitchFamily="50" charset="-128"/>
              </a:rPr>
              <a:t>準備組織の始動</a:t>
            </a:r>
            <a:endParaRPr lang="en-US" altLang="ja-JP" sz="1400" b="1" u="sng"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3214871" y="1564652"/>
            <a:ext cx="3973987" cy="315810"/>
          </a:xfrm>
          <a:prstGeom prst="rect">
            <a:avLst/>
          </a:prstGeom>
          <a:noFill/>
          <a:ln w="19050">
            <a:noFill/>
          </a:ln>
        </p:spPr>
        <p:txBody>
          <a:bodyPr wrap="square" lIns="54000" rIns="54000" rtlCol="0" anchor="t" anchorCtr="0">
            <a:noAutofit/>
          </a:bodyPr>
          <a:lstStyle/>
          <a:p>
            <a:pPr algn="ctr"/>
            <a:r>
              <a:rPr lang="ja-JP" altLang="en-US" sz="1400" b="1" u="sng" spc="-150" dirty="0">
                <a:latin typeface="Meiryo UI" panose="020B0604030504040204" pitchFamily="50" charset="-128"/>
                <a:ea typeface="Meiryo UI" panose="020B0604030504040204" pitchFamily="50" charset="-128"/>
              </a:rPr>
              <a:t>各年度で段階的に準備組織及び各部局の準備要員を拡充</a:t>
            </a:r>
            <a:endParaRPr lang="en-US" altLang="ja-JP" sz="1400" b="1" u="sng" spc="-150" dirty="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7414672" y="1516385"/>
            <a:ext cx="2043052" cy="421050"/>
          </a:xfrm>
          <a:prstGeom prst="rect">
            <a:avLst/>
          </a:prstGeom>
          <a:noFill/>
          <a:ln w="19050">
            <a:noFill/>
          </a:ln>
        </p:spPr>
        <p:txBody>
          <a:bodyPr wrap="square" lIns="54000" rIns="54000" rtlCol="0" anchor="t" anchorCtr="0">
            <a:noAutofit/>
          </a:bodyPr>
          <a:lstStyle/>
          <a:p>
            <a:pPr algn="ctr">
              <a:lnSpc>
                <a:spcPts val="1400"/>
              </a:lnSpc>
            </a:pPr>
            <a:r>
              <a:rPr lang="ja-JP" altLang="en-US" sz="1400" b="1" u="sng" spc="-150" dirty="0">
                <a:latin typeface="Meiryo UI" panose="020B0604030504040204" pitchFamily="50" charset="-128"/>
                <a:ea typeface="Meiryo UI" panose="020B0604030504040204" pitchFamily="50" charset="-128"/>
              </a:rPr>
              <a:t>各特別区・大阪府への移管を想定した組織体制を併用</a:t>
            </a:r>
            <a:endParaRPr lang="en-US" altLang="ja-JP" sz="1400" b="1" u="sng" spc="-15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338010" y="4958042"/>
            <a:ext cx="324000" cy="1656000"/>
          </a:xfrm>
          <a:prstGeom prst="rect">
            <a:avLst/>
          </a:prstGeom>
          <a:solidFill>
            <a:schemeClr val="bg1">
              <a:lumMod val="85000"/>
            </a:schemeClr>
          </a:solidFill>
          <a:ln>
            <a:solidFill>
              <a:schemeClr val="tx1"/>
            </a:solidFill>
            <a:prstDash val="sysDash"/>
          </a:ln>
        </p:spPr>
        <p:txBody>
          <a:bodyPr vert="eaVert" wrap="square" rtlCol="0" anchor="ctr" anchorCtr="0">
            <a:spAutoFit/>
          </a:bodyPr>
          <a:lstStyle/>
          <a:p>
            <a:pPr algn="ctr"/>
            <a:r>
              <a:rPr lang="ja-JP" altLang="en-US" sz="1400" dirty="0">
                <a:latin typeface="Meiryo UI" panose="020B0604030504040204" pitchFamily="50" charset="-128"/>
                <a:ea typeface="Meiryo UI" panose="020B0604030504040204" pitchFamily="50" charset="-128"/>
              </a:rPr>
              <a:t>必要な体制の</a:t>
            </a:r>
            <a:r>
              <a:rPr lang="ja-JP" altLang="en-US" sz="1400" dirty="0" smtClean="0">
                <a:latin typeface="Meiryo UI" panose="020B0604030504040204" pitchFamily="50" charset="-128"/>
                <a:ea typeface="Meiryo UI" panose="020B0604030504040204" pitchFamily="50" charset="-128"/>
              </a:rPr>
              <a:t>整備</a:t>
            </a:r>
            <a:endParaRPr lang="ja-JP" altLang="en-US" sz="1400" dirty="0">
              <a:latin typeface="Meiryo UI" panose="020B0604030504040204" pitchFamily="50" charset="-128"/>
              <a:ea typeface="Meiryo UI" panose="020B0604030504040204" pitchFamily="50" charset="-128"/>
            </a:endParaRPr>
          </a:p>
        </p:txBody>
      </p:sp>
      <p:sp>
        <p:nvSpPr>
          <p:cNvPr id="65" name="二等辺三角形 64"/>
          <p:cNvSpPr/>
          <p:nvPr/>
        </p:nvSpPr>
        <p:spPr>
          <a:xfrm rot="10800000">
            <a:off x="848491" y="2358779"/>
            <a:ext cx="2021707" cy="293797"/>
          </a:xfrm>
          <a:prstGeom prst="triangle">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二等辺三角形 67"/>
          <p:cNvSpPr/>
          <p:nvPr/>
        </p:nvSpPr>
        <p:spPr>
          <a:xfrm rot="10800000">
            <a:off x="3999409" y="2367674"/>
            <a:ext cx="2618354" cy="314373"/>
          </a:xfrm>
          <a:prstGeom prst="triangle">
            <a:avLst/>
          </a:prstGeom>
          <a:gradFill flip="none" rotWithShape="1">
            <a:gsLst>
              <a:gs pos="0">
                <a:srgbClr val="FFFF66">
                  <a:lumMod val="5000"/>
                  <a:lumOff val="95000"/>
                </a:srgbClr>
              </a:gs>
              <a:gs pos="74000">
                <a:srgbClr val="FFFF00"/>
              </a:gs>
              <a:gs pos="83000">
                <a:srgbClr val="FFFF00"/>
              </a:gs>
              <a:gs pos="100000">
                <a:srgbClr val="FFFF00"/>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二等辺三角形 68"/>
          <p:cNvSpPr/>
          <p:nvPr/>
        </p:nvSpPr>
        <p:spPr>
          <a:xfrm rot="10800000">
            <a:off x="7330504" y="2369510"/>
            <a:ext cx="2021707" cy="293797"/>
          </a:xfrm>
          <a:prstGeom prst="triangle">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p:cNvSpPr txBox="1"/>
          <p:nvPr/>
        </p:nvSpPr>
        <p:spPr>
          <a:xfrm>
            <a:off x="-6388" y="6649987"/>
            <a:ext cx="6954656" cy="208013"/>
          </a:xfrm>
          <a:prstGeom prst="rect">
            <a:avLst/>
          </a:prstGeom>
          <a:noFill/>
          <a:ln w="19050">
            <a:noFill/>
          </a:ln>
        </p:spPr>
        <p:txBody>
          <a:bodyPr wrap="square" lIns="54000" rIns="54000" rtlCol="0" anchor="t" anchorCtr="0">
            <a:noAutofit/>
          </a:bodyPr>
          <a:lstStyle/>
          <a:p>
            <a:pPr>
              <a:lnSpc>
                <a:spcPts val="1200"/>
              </a:lnSpc>
            </a:pPr>
            <a:r>
              <a:rPr lang="en-US" altLang="ja-JP" sz="1100" dirty="0" smtClean="0">
                <a:latin typeface="Meiryo UI" panose="020B0604030504040204" pitchFamily="50" charset="-128"/>
                <a:ea typeface="Meiryo UI" panose="020B0604030504040204" pitchFamily="50" charset="-128"/>
                <a:cs typeface="メイリオ" pitchFamily="50" charset="-128"/>
              </a:rPr>
              <a:t>※</a:t>
            </a:r>
            <a:r>
              <a:rPr lang="ja-JP" altLang="en-US" sz="1100" dirty="0" smtClean="0">
                <a:latin typeface="Meiryo UI" panose="020B0604030504040204" pitchFamily="50" charset="-128"/>
                <a:ea typeface="Meiryo UI" panose="020B0604030504040204" pitchFamily="50" charset="-128"/>
                <a:cs typeface="メイリオ" pitchFamily="50" charset="-128"/>
              </a:rPr>
              <a:t>「初動期間」「調整期間」「直前準備期間」の時期や長さは、各設置準備業務により異なる</a:t>
            </a:r>
            <a:endParaRPr lang="en-US" altLang="ja-JP" sz="1100" dirty="0" smtClean="0">
              <a:latin typeface="Meiryo UI" panose="020B0604030504040204" pitchFamily="50" charset="-128"/>
              <a:ea typeface="Meiryo UI" panose="020B0604030504040204" pitchFamily="50" charset="-128"/>
              <a:cs typeface="メイリオ" pitchFamily="50" charset="-128"/>
            </a:endParaRPr>
          </a:p>
        </p:txBody>
      </p:sp>
      <p:sp>
        <p:nvSpPr>
          <p:cNvPr id="42" name="テキスト ボックス 41"/>
          <p:cNvSpPr txBox="1"/>
          <p:nvPr/>
        </p:nvSpPr>
        <p:spPr>
          <a:xfrm>
            <a:off x="2459230" y="1152022"/>
            <a:ext cx="255659" cy="275910"/>
          </a:xfrm>
          <a:prstGeom prst="rect">
            <a:avLst/>
          </a:prstGeom>
          <a:noFill/>
          <a:ln w="19050">
            <a:noFill/>
          </a:ln>
        </p:spPr>
        <p:txBody>
          <a:bodyPr wrap="square" lIns="54000" rIns="54000" rtlCol="0" anchor="t" anchorCtr="0">
            <a:noAutofit/>
          </a:bodyPr>
          <a:lstStyle/>
          <a:p>
            <a:pPr>
              <a:lnSpc>
                <a:spcPts val="1200"/>
              </a:lnSpc>
            </a:pPr>
            <a:r>
              <a:rPr lang="en-US" altLang="ja-JP" sz="1100" dirty="0" smtClean="0">
                <a:latin typeface="Meiryo UI" panose="020B0604030504040204" pitchFamily="50" charset="-128"/>
                <a:ea typeface="Meiryo UI" panose="020B0604030504040204" pitchFamily="50" charset="-128"/>
                <a:cs typeface="メイリオ" pitchFamily="50" charset="-128"/>
              </a:rPr>
              <a:t>※</a:t>
            </a:r>
            <a:endParaRPr lang="ja-JP" altLang="en-US" sz="1100" dirty="0">
              <a:latin typeface="Meiryo UI" panose="020B0604030504040204" pitchFamily="50" charset="-128"/>
              <a:ea typeface="Meiryo UI" panose="020B0604030504040204" pitchFamily="50" charset="-128"/>
              <a:cs typeface="メイリオ" pitchFamily="50" charset="-128"/>
            </a:endParaRPr>
          </a:p>
        </p:txBody>
      </p:sp>
      <p:sp>
        <p:nvSpPr>
          <p:cNvPr id="44" name="テキスト ボックス 43"/>
          <p:cNvSpPr txBox="1"/>
          <p:nvPr/>
        </p:nvSpPr>
        <p:spPr>
          <a:xfrm>
            <a:off x="5817811" y="1161559"/>
            <a:ext cx="255659" cy="275910"/>
          </a:xfrm>
          <a:prstGeom prst="rect">
            <a:avLst/>
          </a:prstGeom>
          <a:noFill/>
          <a:ln w="19050">
            <a:noFill/>
          </a:ln>
        </p:spPr>
        <p:txBody>
          <a:bodyPr wrap="square" lIns="54000" rIns="54000" rtlCol="0" anchor="t" anchorCtr="0">
            <a:noAutofit/>
          </a:bodyPr>
          <a:lstStyle/>
          <a:p>
            <a:pPr>
              <a:lnSpc>
                <a:spcPts val="1200"/>
              </a:lnSpc>
            </a:pPr>
            <a:r>
              <a:rPr lang="en-US" altLang="ja-JP" sz="1100" dirty="0" smtClean="0">
                <a:latin typeface="Meiryo UI" panose="020B0604030504040204" pitchFamily="50" charset="-128"/>
                <a:ea typeface="Meiryo UI" panose="020B0604030504040204" pitchFamily="50" charset="-128"/>
                <a:cs typeface="メイリオ" pitchFamily="50" charset="-128"/>
              </a:rPr>
              <a:t>※</a:t>
            </a:r>
            <a:endParaRPr lang="ja-JP" altLang="en-US" sz="1100" dirty="0">
              <a:latin typeface="Meiryo UI" panose="020B0604030504040204" pitchFamily="50" charset="-128"/>
              <a:ea typeface="Meiryo UI" panose="020B0604030504040204" pitchFamily="50" charset="-128"/>
              <a:cs typeface="メイリオ" pitchFamily="50" charset="-128"/>
            </a:endParaRPr>
          </a:p>
        </p:txBody>
      </p:sp>
      <p:sp>
        <p:nvSpPr>
          <p:cNvPr id="50" name="テキスト ボックス 49"/>
          <p:cNvSpPr txBox="1"/>
          <p:nvPr/>
        </p:nvSpPr>
        <p:spPr>
          <a:xfrm>
            <a:off x="8841107" y="1167786"/>
            <a:ext cx="255659" cy="275910"/>
          </a:xfrm>
          <a:prstGeom prst="rect">
            <a:avLst/>
          </a:prstGeom>
          <a:noFill/>
          <a:ln w="19050">
            <a:noFill/>
          </a:ln>
        </p:spPr>
        <p:txBody>
          <a:bodyPr wrap="square" lIns="54000" rIns="54000" rtlCol="0" anchor="t" anchorCtr="0">
            <a:noAutofit/>
          </a:bodyPr>
          <a:lstStyle/>
          <a:p>
            <a:pPr>
              <a:lnSpc>
                <a:spcPts val="1200"/>
              </a:lnSpc>
            </a:pPr>
            <a:r>
              <a:rPr lang="en-US" altLang="ja-JP" sz="1100" dirty="0" smtClean="0">
                <a:latin typeface="Meiryo UI" panose="020B0604030504040204" pitchFamily="50" charset="-128"/>
                <a:ea typeface="Meiryo UI" panose="020B0604030504040204" pitchFamily="50" charset="-128"/>
                <a:cs typeface="メイリオ" pitchFamily="50" charset="-128"/>
              </a:rPr>
              <a:t>※</a:t>
            </a:r>
            <a:endParaRPr lang="ja-JP" altLang="en-US" sz="1100" dirty="0">
              <a:latin typeface="Meiryo UI" panose="020B0604030504040204" pitchFamily="50" charset="-128"/>
              <a:ea typeface="Meiryo UI" panose="020B0604030504040204" pitchFamily="50" charset="-128"/>
              <a:cs typeface="メイリオ" pitchFamily="50" charset="-128"/>
            </a:endParaRPr>
          </a:p>
        </p:txBody>
      </p:sp>
      <p:sp>
        <p:nvSpPr>
          <p:cNvPr id="52" name="正方形/長方形 27"/>
          <p:cNvSpPr>
            <a:spLocks noChangeArrowheads="1"/>
          </p:cNvSpPr>
          <p:nvPr/>
        </p:nvSpPr>
        <p:spPr bwMode="auto">
          <a:xfrm>
            <a:off x="9529652" y="6644895"/>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09321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91897" y="1098383"/>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9078915" y="1098383"/>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25" name="額縁 24"/>
          <p:cNvSpPr/>
          <p:nvPr/>
        </p:nvSpPr>
        <p:spPr>
          <a:xfrm>
            <a:off x="519411" y="2137383"/>
            <a:ext cx="180000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組織・職員数</a:t>
            </a:r>
            <a:endParaRPr kumimoji="1" lang="ja-JP" altLang="en-US" sz="1400" dirty="0"/>
          </a:p>
        </p:txBody>
      </p:sp>
      <p:sp>
        <p:nvSpPr>
          <p:cNvPr id="26" name="額縁 25"/>
          <p:cNvSpPr/>
          <p:nvPr/>
        </p:nvSpPr>
        <p:spPr>
          <a:xfrm>
            <a:off x="520593" y="4581128"/>
            <a:ext cx="180000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smtClean="0"/>
              <a:t>身分移管・人事</a:t>
            </a:r>
            <a:endParaRPr kumimoji="1" lang="ja-JP" altLang="en-US" sz="1400" dirty="0"/>
          </a:p>
        </p:txBody>
      </p:sp>
      <p:graphicFrame>
        <p:nvGraphicFramePr>
          <p:cNvPr id="27" name="表 26"/>
          <p:cNvGraphicFramePr>
            <a:graphicFrameLocks noGrp="1"/>
          </p:cNvGraphicFramePr>
          <p:nvPr>
            <p:extLst/>
          </p:nvPr>
        </p:nvGraphicFramePr>
        <p:xfrm>
          <a:off x="116024" y="480974"/>
          <a:ext cx="9718824" cy="315207"/>
        </p:xfrm>
        <a:graphic>
          <a:graphicData uri="http://schemas.openxmlformats.org/drawingml/2006/table">
            <a:tbl>
              <a:tblPr firstRow="1" bandRow="1">
                <a:tableStyleId>{5C22544A-7EE6-4342-B048-85BDC9FD1C3A}</a:tableStyleId>
              </a:tblPr>
              <a:tblGrid>
                <a:gridCol w="2028664">
                  <a:extLst>
                    <a:ext uri="{9D8B030D-6E8A-4147-A177-3AD203B41FA5}">
                      <a16:colId xmlns:a16="http://schemas.microsoft.com/office/drawing/2014/main" val="1849982951"/>
                    </a:ext>
                  </a:extLst>
                </a:gridCol>
                <a:gridCol w="1512168">
                  <a:extLst>
                    <a:ext uri="{9D8B030D-6E8A-4147-A177-3AD203B41FA5}">
                      <a16:colId xmlns:a16="http://schemas.microsoft.com/office/drawing/2014/main" val="1102683386"/>
                    </a:ext>
                  </a:extLst>
                </a:gridCol>
                <a:gridCol w="1512168">
                  <a:extLst>
                    <a:ext uri="{9D8B030D-6E8A-4147-A177-3AD203B41FA5}">
                      <a16:colId xmlns:a16="http://schemas.microsoft.com/office/drawing/2014/main" val="3141717636"/>
                    </a:ext>
                  </a:extLst>
                </a:gridCol>
                <a:gridCol w="2016224">
                  <a:extLst>
                    <a:ext uri="{9D8B030D-6E8A-4147-A177-3AD203B41FA5}">
                      <a16:colId xmlns:a16="http://schemas.microsoft.com/office/drawing/2014/main" val="1050912143"/>
                    </a:ext>
                  </a:extLst>
                </a:gridCol>
                <a:gridCol w="2649600">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２　組織</a:t>
            </a:r>
            <a:r>
              <a:rPr lang="ja-JP" altLang="en-US" sz="2000" b="1" dirty="0">
                <a:solidFill>
                  <a:srgbClr val="000000"/>
                </a:solidFill>
                <a:latin typeface="ＭＳ Ｐゴシック" charset="-128"/>
                <a:ea typeface="Meiryo UI"/>
                <a:cs typeface="Meiryo UI"/>
              </a:rPr>
              <a:t>体制</a:t>
            </a:r>
            <a:endParaRPr lang="ja-JP" altLang="en-US" sz="1400" b="1" dirty="0">
              <a:solidFill>
                <a:srgbClr val="000000"/>
              </a:solidFill>
              <a:latin typeface="ＭＳ Ｐゴシック" charset="-128"/>
              <a:ea typeface="Meiryo UI"/>
              <a:cs typeface="Meiryo UI"/>
            </a:endParaRPr>
          </a:p>
        </p:txBody>
      </p:sp>
      <p:sp>
        <p:nvSpPr>
          <p:cNvPr id="44" name="正方形/長方形 43"/>
          <p:cNvSpPr/>
          <p:nvPr/>
        </p:nvSpPr>
        <p:spPr>
          <a:xfrm>
            <a:off x="548104" y="5031730"/>
            <a:ext cx="2124000" cy="1709430"/>
          </a:xfrm>
          <a:prstGeom prst="rect">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府市人事</a:t>
            </a:r>
            <a:r>
              <a:rPr lang="ja-JP" altLang="en-US" sz="1100" dirty="0">
                <a:solidFill>
                  <a:schemeClr val="tx1"/>
                </a:solidFill>
                <a:latin typeface="Meiryo UI" pitchFamily="50" charset="-128"/>
                <a:ea typeface="Meiryo UI" pitchFamily="50" charset="-128"/>
                <a:cs typeface="Meiryo UI" pitchFamily="50" charset="-128"/>
              </a:rPr>
              <a:t>部局</a:t>
            </a:r>
            <a:r>
              <a:rPr lang="en-US" altLang="ja-JP" sz="110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◆府市</a:t>
            </a:r>
            <a:r>
              <a:rPr lang="ja-JP" altLang="en-US" sz="1100" dirty="0" smtClean="0">
                <a:solidFill>
                  <a:schemeClr val="tx1"/>
                </a:solidFill>
                <a:latin typeface="Meiryo UI" pitchFamily="50" charset="-128"/>
                <a:ea typeface="Meiryo UI" pitchFamily="50" charset="-128"/>
                <a:cs typeface="Meiryo UI" pitchFamily="50" charset="-128"/>
              </a:rPr>
              <a:t>人事・給与制度等の検討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・府市の任用、勤務条件の</a:t>
            </a:r>
            <a:r>
              <a:rPr lang="ja-JP" altLang="en-US" sz="1050" dirty="0">
                <a:solidFill>
                  <a:schemeClr val="tx1"/>
                </a:solidFill>
                <a:latin typeface="Meiryo UI" pitchFamily="50" charset="-128"/>
                <a:ea typeface="Meiryo UI" pitchFamily="50" charset="-128"/>
                <a:cs typeface="Meiryo UI" pitchFamily="50" charset="-128"/>
              </a:rPr>
              <a:t>差異</a:t>
            </a:r>
            <a:r>
              <a:rPr lang="ja-JP" altLang="en-US" sz="1050" dirty="0" smtClean="0">
                <a:solidFill>
                  <a:schemeClr val="tx1"/>
                </a:solidFill>
                <a:latin typeface="Meiryo UI" pitchFamily="50" charset="-128"/>
                <a:ea typeface="Meiryo UI" pitchFamily="50" charset="-128"/>
                <a:cs typeface="Meiryo UI" pitchFamily="50" charset="-128"/>
              </a:rPr>
              <a:t>等を踏まえて検討</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・共済組合に係る国協議</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◆身分移管ルールの検討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・意向調査や従事事務、職種等をどのように反映するかを検討</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◆府市人事交流の拡充等の検討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◆府市関係部局</a:t>
            </a:r>
            <a:r>
              <a:rPr lang="ja-JP" altLang="en-US" sz="1100" dirty="0">
                <a:solidFill>
                  <a:schemeClr val="tx1"/>
                </a:solidFill>
                <a:latin typeface="Meiryo UI" pitchFamily="50" charset="-128"/>
                <a:ea typeface="Meiryo UI" pitchFamily="50" charset="-128"/>
                <a:cs typeface="Meiryo UI" pitchFamily="50" charset="-128"/>
              </a:rPr>
              <a:t>で</a:t>
            </a:r>
            <a:r>
              <a:rPr lang="ja-JP" altLang="en-US" sz="1100" dirty="0" smtClean="0">
                <a:solidFill>
                  <a:schemeClr val="tx1"/>
                </a:solidFill>
                <a:latin typeface="Meiryo UI" pitchFamily="50" charset="-128"/>
                <a:ea typeface="Meiryo UI" pitchFamily="50" charset="-128"/>
                <a:cs typeface="Meiryo UI" pitchFamily="50" charset="-128"/>
              </a:rPr>
              <a:t>協議</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2751340" y="5031516"/>
            <a:ext cx="2016000" cy="170943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◆人事・給与制度等の検討・構築</a:t>
            </a: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・特別区設置後の任用、勤務条件等の制度を検討・構築</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身分</a:t>
            </a:r>
            <a:r>
              <a:rPr lang="ja-JP" altLang="en-US" sz="1100" dirty="0" smtClean="0">
                <a:solidFill>
                  <a:schemeClr val="tx1"/>
                </a:solidFill>
                <a:latin typeface="Meiryo UI" pitchFamily="50" charset="-128"/>
                <a:ea typeface="Meiryo UI" pitchFamily="50" charset="-128"/>
                <a:cs typeface="Meiryo UI" pitchFamily="50" charset="-128"/>
              </a:rPr>
              <a:t>移管ルールの検討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意向調査の実施→移管先の検討</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◆配置所属の検討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◆府市人事交流の拡充等</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◆府市関係部局で協議</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6" name="正方形/長方形 45"/>
          <p:cNvSpPr/>
          <p:nvPr/>
        </p:nvSpPr>
        <p:spPr>
          <a:xfrm>
            <a:off x="7192239" y="2578887"/>
            <a:ext cx="1206425" cy="4171496"/>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◆各特別区や大阪府への移管を想定した組織体制に職員を配置し、特別区設置に係る準備業務等を実施</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35" name="ホームベース 34"/>
          <p:cNvSpPr/>
          <p:nvPr/>
        </p:nvSpPr>
        <p:spPr>
          <a:xfrm>
            <a:off x="553511" y="981805"/>
            <a:ext cx="2118593"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（６か月）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8" name="山形 47"/>
          <p:cNvSpPr/>
          <p:nvPr/>
        </p:nvSpPr>
        <p:spPr>
          <a:xfrm>
            <a:off x="2691055" y="980728"/>
            <a:ext cx="4422283"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3</a:t>
            </a:r>
            <a:r>
              <a:rPr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553510" y="2592200"/>
            <a:ext cx="2124000" cy="1899000"/>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府市人事部局</a:t>
            </a:r>
            <a:r>
              <a:rPr lang="en-US" altLang="ja-JP" sz="110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◆組織機構、職</a:t>
            </a:r>
            <a:r>
              <a:rPr lang="ja-JP" altLang="en-US" sz="1100" dirty="0">
                <a:solidFill>
                  <a:schemeClr val="tx1"/>
                </a:solidFill>
                <a:latin typeface="Meiryo UI" pitchFamily="50" charset="-128"/>
                <a:ea typeface="Meiryo UI" pitchFamily="50" charset="-128"/>
                <a:cs typeface="Meiryo UI" pitchFamily="50" charset="-128"/>
              </a:rPr>
              <a:t>員数</a:t>
            </a:r>
            <a:r>
              <a:rPr lang="ja-JP" altLang="en-US" sz="1100" dirty="0" smtClean="0">
                <a:solidFill>
                  <a:schemeClr val="tx1"/>
                </a:solidFill>
                <a:latin typeface="Meiryo UI" pitchFamily="50" charset="-128"/>
                <a:ea typeface="Meiryo UI" pitchFamily="50" charset="-128"/>
                <a:cs typeface="Meiryo UI" pitchFamily="50" charset="-128"/>
              </a:rPr>
              <a:t>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・部</a:t>
            </a:r>
            <a:r>
              <a:rPr lang="ja-JP" altLang="en-US" sz="1050" dirty="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課、事業所の執行体制やポストの考え方を整理しつつ、組織機構、職員数を検討</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・事務の状況の調査を参考に特別</a:t>
            </a:r>
            <a:r>
              <a:rPr lang="ja-JP" altLang="en-US" sz="1050" dirty="0">
                <a:solidFill>
                  <a:schemeClr val="tx1"/>
                </a:solidFill>
                <a:latin typeface="Meiryo UI" pitchFamily="50" charset="-128"/>
                <a:ea typeface="Meiryo UI" pitchFamily="50" charset="-128"/>
                <a:cs typeface="Meiryo UI" pitchFamily="50" charset="-128"/>
              </a:rPr>
              <a:t>区（一部事務組合含む）・大阪府への移管</a:t>
            </a:r>
            <a:r>
              <a:rPr lang="ja-JP" altLang="en-US" sz="1050" dirty="0" smtClean="0">
                <a:solidFill>
                  <a:schemeClr val="tx1"/>
                </a:solidFill>
                <a:latin typeface="Meiryo UI" pitchFamily="50" charset="-128"/>
                <a:ea typeface="Meiryo UI" pitchFamily="50" charset="-128"/>
                <a:cs typeface="Meiryo UI" pitchFamily="50" charset="-128"/>
              </a:rPr>
              <a:t>人数・所属を</a:t>
            </a:r>
            <a:r>
              <a:rPr lang="ja-JP" altLang="en-US" sz="1050" dirty="0">
                <a:solidFill>
                  <a:schemeClr val="tx1"/>
                </a:solidFill>
                <a:latin typeface="Meiryo UI" pitchFamily="50" charset="-128"/>
                <a:ea typeface="Meiryo UI" pitchFamily="50" charset="-128"/>
                <a:cs typeface="Meiryo UI" pitchFamily="50" charset="-128"/>
              </a:rPr>
              <a:t>検討</a:t>
            </a: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◆採用計画</a:t>
            </a:r>
            <a:r>
              <a:rPr lang="ja-JP" altLang="en-US" sz="1050" dirty="0" smtClean="0">
                <a:solidFill>
                  <a:schemeClr val="tx1"/>
                </a:solidFill>
                <a:latin typeface="Meiryo UI" pitchFamily="50" charset="-128"/>
                <a:ea typeface="Meiryo UI" pitchFamily="50" charset="-128"/>
                <a:cs typeface="Meiryo UI" pitchFamily="50" charset="-128"/>
              </a:rPr>
              <a:t>（各年度の採用数等）の作成</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◆府市関係部局で協議</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2756850" y="2594324"/>
            <a:ext cx="2016000" cy="1896875"/>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◆組織機構、職員数の検討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・ポストや職種なども含め</a:t>
            </a:r>
            <a:r>
              <a:rPr lang="ja-JP" altLang="en-US" sz="1050" dirty="0">
                <a:solidFill>
                  <a:schemeClr val="tx1"/>
                </a:solidFill>
                <a:latin typeface="Meiryo UI" pitchFamily="50" charset="-128"/>
                <a:ea typeface="Meiryo UI" pitchFamily="50" charset="-128"/>
                <a:cs typeface="Meiryo UI" pitchFamily="50" charset="-128"/>
              </a:rPr>
              <a:t>、特別区（一部事務組合含む）・大阪府の</a:t>
            </a:r>
            <a:r>
              <a:rPr lang="ja-JP" altLang="en-US" sz="1050" dirty="0" smtClean="0">
                <a:solidFill>
                  <a:schemeClr val="tx1"/>
                </a:solidFill>
                <a:latin typeface="Meiryo UI" pitchFamily="50" charset="-128"/>
                <a:ea typeface="Meiryo UI" pitchFamily="50" charset="-128"/>
                <a:cs typeface="Meiryo UI" pitchFamily="50" charset="-128"/>
              </a:rPr>
              <a:t>課・事業所別の具体の職員数を検討し、採用計画へ反映</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・特別</a:t>
            </a:r>
            <a:r>
              <a:rPr lang="ja-JP" altLang="en-US" sz="1050" dirty="0">
                <a:solidFill>
                  <a:schemeClr val="tx1"/>
                </a:solidFill>
                <a:latin typeface="Meiryo UI" pitchFamily="50" charset="-128"/>
                <a:ea typeface="Meiryo UI" pitchFamily="50" charset="-128"/>
                <a:cs typeface="Meiryo UI" pitchFamily="50" charset="-128"/>
              </a:rPr>
              <a:t>区（一部事務組合含む）・大阪府への移管</a:t>
            </a:r>
            <a:r>
              <a:rPr lang="ja-JP" altLang="en-US" sz="1050" dirty="0" smtClean="0">
                <a:solidFill>
                  <a:schemeClr val="tx1"/>
                </a:solidFill>
                <a:latin typeface="Meiryo UI" pitchFamily="50" charset="-128"/>
                <a:ea typeface="Meiryo UI" pitchFamily="50" charset="-128"/>
                <a:cs typeface="Meiryo UI" pitchFamily="50" charset="-128"/>
              </a:rPr>
              <a:t>人数・所属を精査</a:t>
            </a: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◆府市関係部局で協議</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9524788" y="2571895"/>
            <a:ext cx="288000" cy="417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spcBef>
                <a:spcPts val="0"/>
              </a:spcBef>
            </a:pPr>
            <a:r>
              <a:rPr kumimoji="1" lang="ja-JP" altLang="en-US" sz="1100" dirty="0" smtClean="0">
                <a:latin typeface="Meiryo UI" panose="020B0604030504040204" pitchFamily="50" charset="-128"/>
                <a:ea typeface="Meiryo UI" panose="020B0604030504040204" pitchFamily="50" charset="-128"/>
              </a:rPr>
              <a:t>特別区の人事・給与関係条例の制定（専決処分）</a:t>
            </a:r>
            <a:endParaRPr kumimoji="1" lang="ja-JP" altLang="en-US" sz="11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8456650" y="2577229"/>
            <a:ext cx="252000" cy="417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spcBef>
                <a:spcPts val="0"/>
              </a:spcBef>
            </a:pPr>
            <a:r>
              <a:rPr kumimoji="1" lang="ja-JP" altLang="en-US" sz="1100" dirty="0" smtClean="0">
                <a:latin typeface="Meiryo UI" panose="020B0604030504040204" pitchFamily="50" charset="-128"/>
                <a:ea typeface="Meiryo UI" panose="020B0604030504040204" pitchFamily="50" charset="-128"/>
              </a:rPr>
              <a:t>◆府議会で人事・給与関係条例案を審議・市会報告</a:t>
            </a:r>
            <a:endParaRPr kumimoji="1" lang="ja-JP" altLang="en-US" sz="1100" dirty="0">
              <a:latin typeface="Meiryo UI" panose="020B0604030504040204" pitchFamily="50" charset="-128"/>
              <a:ea typeface="Meiryo UI" panose="020B0604030504040204" pitchFamily="50" charset="-128"/>
            </a:endParaRPr>
          </a:p>
        </p:txBody>
      </p:sp>
      <p:sp>
        <p:nvSpPr>
          <p:cNvPr id="50" name="正方形/長方形 49"/>
          <p:cNvSpPr/>
          <p:nvPr/>
        </p:nvSpPr>
        <p:spPr>
          <a:xfrm>
            <a:off x="2576736" y="76794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2021</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7</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1" name="正方形/長方形 50"/>
          <p:cNvSpPr/>
          <p:nvPr/>
        </p:nvSpPr>
        <p:spPr>
          <a:xfrm>
            <a:off x="7113338" y="761311"/>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4</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5" name="テキスト ボックス 54"/>
          <p:cNvSpPr txBox="1"/>
          <p:nvPr/>
        </p:nvSpPr>
        <p:spPr>
          <a:xfrm>
            <a:off x="4828265" y="6206578"/>
            <a:ext cx="684000" cy="534368"/>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lang="ja-JP" altLang="en-US" sz="1000" dirty="0"/>
              <a:t>執務室</a:t>
            </a:r>
            <a:r>
              <a:rPr lang="ja-JP" altLang="en-US" sz="1000" dirty="0" smtClean="0"/>
              <a:t>の</a:t>
            </a:r>
            <a:endParaRPr lang="en-US" altLang="ja-JP" sz="1000" dirty="0" smtClean="0"/>
          </a:p>
          <a:p>
            <a:pPr algn="ctr"/>
            <a:r>
              <a:rPr kumimoji="1" lang="ja-JP" altLang="en-US" sz="1000" dirty="0" smtClean="0"/>
              <a:t>配置案</a:t>
            </a:r>
            <a:endParaRPr kumimoji="1" lang="en-US" altLang="ja-JP" sz="1000" dirty="0" smtClean="0"/>
          </a:p>
          <a:p>
            <a:pPr algn="ctr"/>
            <a:r>
              <a:rPr kumimoji="1" lang="ja-JP" altLang="en-US" sz="1000" dirty="0" smtClean="0"/>
              <a:t>仮決定</a:t>
            </a:r>
            <a:endParaRPr kumimoji="1" lang="ja-JP" altLang="en-US" sz="1000" dirty="0"/>
          </a:p>
        </p:txBody>
      </p:sp>
      <p:sp>
        <p:nvSpPr>
          <p:cNvPr id="57" name="テキスト ボックス 56"/>
          <p:cNvSpPr txBox="1"/>
          <p:nvPr/>
        </p:nvSpPr>
        <p:spPr>
          <a:xfrm>
            <a:off x="2757017" y="2261557"/>
            <a:ext cx="2358000" cy="226591"/>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lang="ja-JP" altLang="en-US" sz="1000" dirty="0"/>
              <a:t>事務処理手法の検討、</a:t>
            </a:r>
            <a:r>
              <a:rPr lang="ja-JP" altLang="en-US" sz="1000" dirty="0" smtClean="0"/>
              <a:t>調整</a:t>
            </a:r>
            <a:endParaRPr kumimoji="1" lang="ja-JP" altLang="en-US" sz="1000" dirty="0"/>
          </a:p>
        </p:txBody>
      </p:sp>
      <p:sp>
        <p:nvSpPr>
          <p:cNvPr id="36" name="テキスト ボックス 35"/>
          <p:cNvSpPr txBox="1"/>
          <p:nvPr/>
        </p:nvSpPr>
        <p:spPr>
          <a:xfrm>
            <a:off x="3660658" y="1947546"/>
            <a:ext cx="648000" cy="241980"/>
          </a:xfrm>
          <a:prstGeom prst="rect">
            <a:avLst/>
          </a:prstGeom>
          <a:solidFill>
            <a:schemeClr val="accent6">
              <a:lumMod val="40000"/>
              <a:lumOff val="60000"/>
            </a:schemeClr>
          </a:solidFill>
          <a:ln>
            <a:noFill/>
            <a:prstDash val="sysDash"/>
          </a:ln>
        </p:spPr>
        <p:txBody>
          <a:bodyPr wrap="square" lIns="36000" tIns="36000" rIns="36000" bIns="36000" rtlCol="0" anchor="ctr">
            <a:spAutoFit/>
          </a:bodyPr>
          <a:lstStyle/>
          <a:p>
            <a:pPr algn="ctr"/>
            <a:r>
              <a:rPr kumimoji="1" lang="ja-JP" altLang="en-US" sz="1100" dirty="0" smtClean="0"/>
              <a:t>新規採用</a:t>
            </a:r>
            <a:endParaRPr kumimoji="1" lang="ja-JP" altLang="en-US" sz="1100" dirty="0"/>
          </a:p>
        </p:txBody>
      </p:sp>
      <p:sp>
        <p:nvSpPr>
          <p:cNvPr id="40" name="テキスト ボックス 39"/>
          <p:cNvSpPr txBox="1"/>
          <p:nvPr/>
        </p:nvSpPr>
        <p:spPr>
          <a:xfrm>
            <a:off x="5174129" y="1943174"/>
            <a:ext cx="648000" cy="241980"/>
          </a:xfrm>
          <a:prstGeom prst="rect">
            <a:avLst/>
          </a:prstGeom>
          <a:solidFill>
            <a:schemeClr val="accent6">
              <a:lumMod val="40000"/>
              <a:lumOff val="60000"/>
            </a:schemeClr>
          </a:solidFill>
          <a:ln>
            <a:noFill/>
            <a:prstDash val="sysDash"/>
          </a:ln>
        </p:spPr>
        <p:txBody>
          <a:bodyPr wrap="square" lIns="36000" tIns="36000" rIns="36000" bIns="36000" rtlCol="0" anchor="ctr">
            <a:spAutoFit/>
          </a:bodyPr>
          <a:lstStyle/>
          <a:p>
            <a:pPr algn="ctr"/>
            <a:r>
              <a:rPr kumimoji="1" lang="ja-JP" altLang="en-US" sz="1100" dirty="0" smtClean="0"/>
              <a:t>新規採用</a:t>
            </a:r>
            <a:endParaRPr kumimoji="1" lang="ja-JP" altLang="en-US" sz="1100" dirty="0"/>
          </a:p>
        </p:txBody>
      </p:sp>
      <p:sp>
        <p:nvSpPr>
          <p:cNvPr id="41" name="テキスト ボックス 40"/>
          <p:cNvSpPr txBox="1"/>
          <p:nvPr/>
        </p:nvSpPr>
        <p:spPr>
          <a:xfrm>
            <a:off x="7193168" y="1942054"/>
            <a:ext cx="648000" cy="241980"/>
          </a:xfrm>
          <a:prstGeom prst="rect">
            <a:avLst/>
          </a:prstGeom>
          <a:solidFill>
            <a:schemeClr val="accent6">
              <a:lumMod val="40000"/>
              <a:lumOff val="60000"/>
            </a:schemeClr>
          </a:solidFill>
          <a:ln>
            <a:noFill/>
            <a:prstDash val="sysDash"/>
          </a:ln>
        </p:spPr>
        <p:txBody>
          <a:bodyPr wrap="square" lIns="36000" tIns="36000" rIns="36000" bIns="36000" rtlCol="0" anchor="ctr">
            <a:spAutoFit/>
          </a:bodyPr>
          <a:lstStyle/>
          <a:p>
            <a:pPr algn="ctr"/>
            <a:r>
              <a:rPr kumimoji="1" lang="ja-JP" altLang="en-US" sz="1100" dirty="0" smtClean="0"/>
              <a:t>新規採用</a:t>
            </a:r>
            <a:endParaRPr kumimoji="1" lang="ja-JP" altLang="en-US" sz="1100" dirty="0"/>
          </a:p>
        </p:txBody>
      </p:sp>
      <p:sp>
        <p:nvSpPr>
          <p:cNvPr id="42" name="角丸四角形 41"/>
          <p:cNvSpPr/>
          <p:nvPr/>
        </p:nvSpPr>
        <p:spPr>
          <a:xfrm>
            <a:off x="548104" y="1470270"/>
            <a:ext cx="2124000" cy="410400"/>
          </a:xfrm>
          <a:prstGeom prst="roundRect">
            <a:avLst/>
          </a:prstGeom>
          <a:solidFill>
            <a:srgbClr val="CCFFFF"/>
          </a:solidFill>
          <a:ln w="9525">
            <a:solidFill>
              <a:schemeClr val="tx2"/>
            </a:solidFill>
            <a:prstDash val="dash"/>
          </a:ln>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smtClean="0">
                <a:latin typeface="Meiryo UI" panose="020B0604030504040204" pitchFamily="50" charset="-128"/>
                <a:ea typeface="Meiryo UI" panose="020B0604030504040204" pitchFamily="50" charset="-128"/>
              </a:rPr>
              <a:t>準備組織の始動</a:t>
            </a:r>
            <a:endParaRPr lang="ja-JP" altLang="en-US" sz="1200" b="1" dirty="0">
              <a:latin typeface="Meiryo UI" panose="020B0604030504040204" pitchFamily="50" charset="-128"/>
              <a:ea typeface="Meiryo UI" panose="020B0604030504040204" pitchFamily="50" charset="-128"/>
            </a:endParaRPr>
          </a:p>
        </p:txBody>
      </p:sp>
      <p:sp>
        <p:nvSpPr>
          <p:cNvPr id="43" name="角丸四角形 42"/>
          <p:cNvSpPr/>
          <p:nvPr/>
        </p:nvSpPr>
        <p:spPr>
          <a:xfrm>
            <a:off x="2745278" y="1473242"/>
            <a:ext cx="4356488" cy="410400"/>
          </a:xfrm>
          <a:prstGeom prst="roundRect">
            <a:avLst/>
          </a:prstGeom>
          <a:solidFill>
            <a:srgbClr val="FFFF00"/>
          </a:solidFill>
          <a:ln w="9525"/>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a:latin typeface="Meiryo UI" panose="020B0604030504040204" pitchFamily="50" charset="-128"/>
                <a:ea typeface="Meiryo UI" panose="020B0604030504040204" pitchFamily="50" charset="-128"/>
              </a:rPr>
              <a:t>各年度で段階的に準備組織</a:t>
            </a:r>
            <a:r>
              <a:rPr lang="ja-JP" altLang="en-US" sz="1200" b="1" dirty="0" smtClean="0">
                <a:latin typeface="Meiryo UI" panose="020B0604030504040204" pitchFamily="50" charset="-128"/>
                <a:ea typeface="Meiryo UI" panose="020B0604030504040204" pitchFamily="50" charset="-128"/>
              </a:rPr>
              <a:t>及び各部局</a:t>
            </a:r>
            <a:r>
              <a:rPr lang="ja-JP" altLang="en-US" sz="1200" b="1" dirty="0">
                <a:latin typeface="Meiryo UI" panose="020B0604030504040204" pitchFamily="50" charset="-128"/>
                <a:ea typeface="Meiryo UI" panose="020B0604030504040204" pitchFamily="50" charset="-128"/>
              </a:rPr>
              <a:t>の準備要員を拡充</a:t>
            </a:r>
          </a:p>
        </p:txBody>
      </p:sp>
      <p:sp>
        <p:nvSpPr>
          <p:cNvPr id="52" name="角丸四角形 51"/>
          <p:cNvSpPr/>
          <p:nvPr/>
        </p:nvSpPr>
        <p:spPr>
          <a:xfrm>
            <a:off x="7195202" y="1460624"/>
            <a:ext cx="1831190" cy="408623"/>
          </a:xfrm>
          <a:prstGeom prst="roundRect">
            <a:avLst/>
          </a:prstGeom>
          <a:solidFill>
            <a:schemeClr val="accent2">
              <a:lumMod val="40000"/>
              <a:lumOff val="60000"/>
            </a:schemeClr>
          </a:solidFill>
          <a:ln w="12700">
            <a:solidFill>
              <a:schemeClr val="accent2"/>
            </a:solidFill>
          </a:ln>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smtClean="0">
                <a:latin typeface="Meiryo UI" panose="020B0604030504040204" pitchFamily="50" charset="-128"/>
                <a:ea typeface="Meiryo UI" panose="020B0604030504040204" pitchFamily="50" charset="-128"/>
              </a:rPr>
              <a:t>各特別区・大阪府への移管を想定した組織</a:t>
            </a:r>
            <a:r>
              <a:rPr lang="ja-JP" altLang="en-US" sz="1200" b="1" dirty="0">
                <a:latin typeface="Meiryo UI" panose="020B0604030504040204" pitchFamily="50" charset="-128"/>
                <a:ea typeface="Meiryo UI" panose="020B0604030504040204" pitchFamily="50" charset="-128"/>
              </a:rPr>
              <a:t>体制を併用</a:t>
            </a:r>
          </a:p>
        </p:txBody>
      </p:sp>
      <p:sp>
        <p:nvSpPr>
          <p:cNvPr id="39" name="上下矢印 38"/>
          <p:cNvSpPr/>
          <p:nvPr/>
        </p:nvSpPr>
        <p:spPr>
          <a:xfrm>
            <a:off x="3531949" y="2479682"/>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5170973" y="2593183"/>
            <a:ext cx="1602000" cy="3500112"/>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◆各特別区や大阪府への移管を想定した人事配置を行ったうえで、事務を実施</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◆組織体制の調整</a:t>
            </a: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3" name="テキスト ボックス 52"/>
          <p:cNvSpPr txBox="1"/>
          <p:nvPr/>
        </p:nvSpPr>
        <p:spPr>
          <a:xfrm>
            <a:off x="6429240" y="6206578"/>
            <a:ext cx="684000" cy="534368"/>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kumimoji="1" lang="ja-JP" altLang="en-US" sz="1000" dirty="0" smtClean="0"/>
              <a:t>執務室の</a:t>
            </a:r>
            <a:endParaRPr kumimoji="1" lang="en-US" altLang="ja-JP" sz="1000" dirty="0" smtClean="0"/>
          </a:p>
          <a:p>
            <a:pPr algn="ctr"/>
            <a:r>
              <a:rPr kumimoji="1" lang="ja-JP" altLang="en-US" sz="1000" dirty="0" smtClean="0"/>
              <a:t>配置案</a:t>
            </a:r>
            <a:endParaRPr kumimoji="1" lang="en-US" altLang="ja-JP" sz="1000" dirty="0" smtClean="0"/>
          </a:p>
          <a:p>
            <a:pPr algn="ctr"/>
            <a:r>
              <a:rPr kumimoji="1" lang="ja-JP" altLang="en-US" sz="1000" dirty="0" smtClean="0"/>
              <a:t>決定</a:t>
            </a:r>
            <a:endParaRPr kumimoji="1" lang="ja-JP" altLang="en-US" sz="1000" dirty="0"/>
          </a:p>
        </p:txBody>
      </p:sp>
      <p:sp>
        <p:nvSpPr>
          <p:cNvPr id="34" name="角丸四角形 33"/>
          <p:cNvSpPr/>
          <p:nvPr/>
        </p:nvSpPr>
        <p:spPr>
          <a:xfrm>
            <a:off x="5366998" y="2773705"/>
            <a:ext cx="1217998" cy="612000"/>
          </a:xfrm>
          <a:prstGeom prst="roundRect">
            <a:avLst/>
          </a:prstGeom>
          <a:solidFill>
            <a:schemeClr val="bg1"/>
          </a:solidFill>
          <a:ln w="9525"/>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a:solidFill>
                  <a:schemeClr val="tx1"/>
                </a:solidFill>
                <a:latin typeface="Meiryo UI" panose="020B0604030504040204" pitchFamily="50" charset="-128"/>
                <a:ea typeface="Meiryo UI" panose="020B0604030504040204" pitchFamily="50" charset="-128"/>
              </a:rPr>
              <a:t>移管</a:t>
            </a:r>
            <a:r>
              <a:rPr lang="ja-JP" altLang="en-US" sz="1200" b="1" dirty="0" smtClean="0">
                <a:solidFill>
                  <a:schemeClr val="tx1"/>
                </a:solidFill>
                <a:latin typeface="Meiryo UI" panose="020B0604030504040204" pitchFamily="50" charset="-128"/>
                <a:ea typeface="Meiryo UI" panose="020B0604030504040204" pitchFamily="50" charset="-128"/>
              </a:rPr>
              <a:t>を想定した組織体制の</a:t>
            </a:r>
            <a:r>
              <a:rPr lang="ja-JP" altLang="en-US" sz="1200" b="1" dirty="0">
                <a:solidFill>
                  <a:schemeClr val="tx1"/>
                </a:solidFill>
                <a:latin typeface="Meiryo UI" panose="020B0604030504040204" pitchFamily="50" charset="-128"/>
                <a:ea typeface="Meiryo UI" panose="020B0604030504040204" pitchFamily="50" charset="-128"/>
              </a:rPr>
              <a:t>試行</a:t>
            </a:r>
          </a:p>
        </p:txBody>
      </p:sp>
      <p:sp>
        <p:nvSpPr>
          <p:cNvPr id="38" name="角丸四角形 37"/>
          <p:cNvSpPr/>
          <p:nvPr/>
        </p:nvSpPr>
        <p:spPr>
          <a:xfrm>
            <a:off x="7309438" y="2766484"/>
            <a:ext cx="968105" cy="612000"/>
          </a:xfrm>
          <a:prstGeom prst="roundRect">
            <a:avLst/>
          </a:prstGeom>
          <a:solidFill>
            <a:schemeClr val="bg1"/>
          </a:solidFill>
          <a:ln w="9525">
            <a:solidFill>
              <a:schemeClr val="accent2"/>
            </a:solidFill>
          </a:ln>
        </p:spPr>
        <p:style>
          <a:lnRef idx="2">
            <a:schemeClr val="accent6"/>
          </a:lnRef>
          <a:fillRef idx="1">
            <a:schemeClr val="lt1"/>
          </a:fillRef>
          <a:effectRef idx="0">
            <a:schemeClr val="accent6"/>
          </a:effectRef>
          <a:fontRef idx="minor">
            <a:schemeClr val="dk1"/>
          </a:fontRef>
        </p:style>
        <p:txBody>
          <a:bodyPr wrap="square" lIns="36000" tIns="0" rIns="36000" bIns="0" rtlCol="0" anchor="ctr">
            <a:spAutoFit/>
          </a:bodyPr>
          <a:lstStyle/>
          <a:p>
            <a:pPr algn="ctr"/>
            <a:r>
              <a:rPr lang="ja-JP" altLang="en-US" sz="1200" b="1" dirty="0" smtClean="0">
                <a:latin typeface="Meiryo UI" panose="020B0604030504040204" pitchFamily="50" charset="-128"/>
                <a:ea typeface="Meiryo UI" panose="020B0604030504040204" pitchFamily="50" charset="-128"/>
              </a:rPr>
              <a:t>準備業務等</a:t>
            </a:r>
            <a:endParaRPr lang="en-US" altLang="ja-JP" sz="1200" b="1" dirty="0" smtClean="0">
              <a:latin typeface="Meiryo UI" panose="020B0604030504040204" pitchFamily="50" charset="-128"/>
              <a:ea typeface="Meiryo UI" panose="020B0604030504040204" pitchFamily="50" charset="-128"/>
            </a:endParaRPr>
          </a:p>
          <a:p>
            <a:pPr algn="ctr"/>
            <a:r>
              <a:rPr lang="ja-JP" altLang="en-US" sz="1200" b="1" dirty="0" smtClean="0">
                <a:latin typeface="Meiryo UI" panose="020B0604030504040204" pitchFamily="50" charset="-128"/>
                <a:ea typeface="Meiryo UI" panose="020B0604030504040204" pitchFamily="50" charset="-128"/>
              </a:rPr>
              <a:t>の実施</a:t>
            </a:r>
            <a:endParaRPr lang="ja-JP" altLang="en-US" sz="1200" b="1" dirty="0">
              <a:latin typeface="Meiryo UI" panose="020B0604030504040204" pitchFamily="50" charset="-128"/>
              <a:ea typeface="Meiryo UI" panose="020B0604030504040204" pitchFamily="50" charset="-128"/>
            </a:endParaRPr>
          </a:p>
        </p:txBody>
      </p:sp>
      <p:sp>
        <p:nvSpPr>
          <p:cNvPr id="56" name="正方形/長方形 55"/>
          <p:cNvSpPr/>
          <p:nvPr/>
        </p:nvSpPr>
        <p:spPr>
          <a:xfrm>
            <a:off x="4825927" y="2584776"/>
            <a:ext cx="288000" cy="3497341"/>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lgn="ctr">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◆組織機構、職員数、移管先、配置所属の仮決定</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4" name="下矢印 53"/>
          <p:cNvSpPr/>
          <p:nvPr/>
        </p:nvSpPr>
        <p:spPr>
          <a:xfrm>
            <a:off x="4855540" y="6059756"/>
            <a:ext cx="252000" cy="14400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6825240" y="2583444"/>
            <a:ext cx="288000" cy="349734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lgn="ctr">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◆組織機構、職員数、移管先、配置所属の決定</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0" name="下矢印 59"/>
          <p:cNvSpPr/>
          <p:nvPr/>
        </p:nvSpPr>
        <p:spPr>
          <a:xfrm>
            <a:off x="6839076" y="6059756"/>
            <a:ext cx="252000" cy="14400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8771085" y="2578887"/>
            <a:ext cx="252000" cy="417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spcBef>
                <a:spcPts val="0"/>
              </a:spcBef>
            </a:pPr>
            <a:r>
              <a:rPr kumimoji="1" lang="ja-JP" altLang="en-US" sz="1100" dirty="0" smtClean="0">
                <a:latin typeface="Meiryo UI" panose="020B0604030504040204" pitchFamily="50" charset="-128"/>
                <a:ea typeface="Meiryo UI" panose="020B0604030504040204" pitchFamily="50" charset="-128"/>
              </a:rPr>
              <a:t>◆</a:t>
            </a:r>
            <a:r>
              <a:rPr lang="ja-JP" altLang="en-US" sz="1100" dirty="0" smtClean="0">
                <a:latin typeface="Meiryo UI" pitchFamily="50" charset="-128"/>
                <a:ea typeface="Meiryo UI" pitchFamily="50" charset="-128"/>
                <a:cs typeface="Meiryo UI" pitchFamily="50" charset="-128"/>
              </a:rPr>
              <a:t>組織</a:t>
            </a:r>
            <a:r>
              <a:rPr lang="ja-JP" altLang="en-US" sz="1100" dirty="0">
                <a:latin typeface="Meiryo UI" pitchFamily="50" charset="-128"/>
                <a:ea typeface="Meiryo UI" pitchFamily="50" charset="-128"/>
                <a:cs typeface="Meiryo UI" pitchFamily="50" charset="-128"/>
              </a:rPr>
              <a:t>機構、職員数</a:t>
            </a:r>
            <a:r>
              <a:rPr lang="ja-JP" altLang="en-US" sz="1100" dirty="0" smtClean="0">
                <a:latin typeface="Meiryo UI" pitchFamily="50" charset="-128"/>
                <a:ea typeface="Meiryo UI" pitchFamily="50" charset="-128"/>
                <a:cs typeface="Meiryo UI" pitchFamily="50" charset="-128"/>
              </a:rPr>
              <a:t>、移管先</a:t>
            </a:r>
            <a:r>
              <a:rPr lang="ja-JP" altLang="en-US" sz="1100" dirty="0">
                <a:latin typeface="Meiryo UI" pitchFamily="50" charset="-128"/>
                <a:ea typeface="Meiryo UI" pitchFamily="50" charset="-128"/>
                <a:cs typeface="Meiryo UI" pitchFamily="50" charset="-128"/>
              </a:rPr>
              <a:t>、配置所属</a:t>
            </a:r>
            <a:r>
              <a:rPr lang="ja-JP" altLang="en-US" sz="1100" dirty="0" smtClean="0">
                <a:latin typeface="Meiryo UI" pitchFamily="50" charset="-128"/>
                <a:ea typeface="Meiryo UI" pitchFamily="50" charset="-128"/>
                <a:cs typeface="Meiryo UI" pitchFamily="50" charset="-128"/>
              </a:rPr>
              <a:t>を最終決定</a:t>
            </a:r>
            <a:endParaRPr lang="en-US" altLang="ja-JP" sz="1100" dirty="0">
              <a:latin typeface="Meiryo UI" pitchFamily="50" charset="-128"/>
              <a:ea typeface="Meiryo UI" pitchFamily="50" charset="-128"/>
              <a:cs typeface="Meiryo UI" pitchFamily="50" charset="-128"/>
            </a:endParaRPr>
          </a:p>
        </p:txBody>
      </p:sp>
      <p:sp>
        <p:nvSpPr>
          <p:cNvPr id="61" name="テキスト ボックス 60"/>
          <p:cNvSpPr txBox="1"/>
          <p:nvPr/>
        </p:nvSpPr>
        <p:spPr>
          <a:xfrm>
            <a:off x="5174128" y="2260289"/>
            <a:ext cx="1936037" cy="230681"/>
          </a:xfrm>
          <a:prstGeom prst="rect">
            <a:avLst/>
          </a:prstGeom>
          <a:noFill/>
          <a:ln>
            <a:solidFill>
              <a:schemeClr val="dk1">
                <a:shade val="95000"/>
                <a:satMod val="105000"/>
              </a:schemeClr>
            </a:solidFill>
            <a:prstDash val="sysDash"/>
          </a:ln>
        </p:spPr>
        <p:txBody>
          <a:bodyPr wrap="square" lIns="0" tIns="36000" rIns="0" bIns="36000" rtlCol="0" anchor="ctr">
            <a:spAutoFit/>
          </a:bodyPr>
          <a:lstStyle/>
          <a:p>
            <a:pPr algn="ctr"/>
            <a:r>
              <a:rPr lang="ja-JP" altLang="en-US" sz="1000" dirty="0"/>
              <a:t>事務処理手法</a:t>
            </a:r>
            <a:r>
              <a:rPr lang="ja-JP" altLang="en-US" sz="1000" dirty="0" smtClean="0"/>
              <a:t>の試行実施、</a:t>
            </a:r>
            <a:r>
              <a:rPr lang="ja-JP" altLang="en-US" sz="1000" dirty="0"/>
              <a:t>構築</a:t>
            </a:r>
            <a:endParaRPr kumimoji="1" lang="ja-JP" altLang="en-US" sz="1000" dirty="0"/>
          </a:p>
        </p:txBody>
      </p:sp>
      <p:sp>
        <p:nvSpPr>
          <p:cNvPr id="3" name="上下矢印 2"/>
          <p:cNvSpPr/>
          <p:nvPr/>
        </p:nvSpPr>
        <p:spPr>
          <a:xfrm>
            <a:off x="5740680" y="2465280"/>
            <a:ext cx="470148" cy="210188"/>
          </a:xfrm>
          <a:prstGeom prst="upDownArrow">
            <a:avLst>
              <a:gd name="adj1" fmla="val 46961"/>
              <a:gd name="adj2" fmla="val 3503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ホームベース 61"/>
          <p:cNvSpPr/>
          <p:nvPr/>
        </p:nvSpPr>
        <p:spPr>
          <a:xfrm>
            <a:off x="7197596" y="980728"/>
            <a:ext cx="1806679"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（９か月）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3" name="正方形/長方形 27"/>
          <p:cNvSpPr>
            <a:spLocks noChangeArrowheads="1"/>
          </p:cNvSpPr>
          <p:nvPr/>
        </p:nvSpPr>
        <p:spPr bwMode="auto">
          <a:xfrm>
            <a:off x="9532352" y="61206"/>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11225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420485" y="1790951"/>
            <a:ext cx="2756246" cy="2033351"/>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事務処理</a:t>
            </a:r>
            <a:r>
              <a:rPr lang="ja-JP" altLang="en-US" sz="1100" dirty="0" smtClean="0">
                <a:solidFill>
                  <a:schemeClr val="tx1"/>
                </a:solidFill>
                <a:latin typeface="Meiryo UI" pitchFamily="50" charset="-128"/>
                <a:ea typeface="Meiryo UI" pitchFamily="50" charset="-128"/>
                <a:cs typeface="Meiryo UI" pitchFamily="50" charset="-128"/>
              </a:rPr>
              <a:t>手法の検討、調整</a:t>
            </a:r>
            <a:endParaRPr lang="en-US" altLang="ja-JP" sz="1100" dirty="0" smtClean="0">
              <a:solidFill>
                <a:schemeClr val="tx1"/>
              </a:solidFill>
              <a:latin typeface="Meiryo UI" pitchFamily="50" charset="-128"/>
              <a:ea typeface="Meiryo UI" pitchFamily="50" charset="-128"/>
              <a:cs typeface="Meiryo UI" pitchFamily="50" charset="-128"/>
            </a:endParaRPr>
          </a:p>
          <a:p>
            <a:pPr marL="87313" indent="-87313">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試行実施</a:t>
            </a:r>
            <a:r>
              <a:rPr lang="ja-JP" altLang="en-US" sz="1050" dirty="0" smtClean="0">
                <a:solidFill>
                  <a:prstClr val="black"/>
                </a:solidFill>
                <a:latin typeface="Meiryo UI" pitchFamily="50" charset="-128"/>
                <a:ea typeface="Meiryo UI" pitchFamily="50" charset="-128"/>
                <a:cs typeface="Meiryo UI" pitchFamily="50" charset="-128"/>
              </a:rPr>
              <a:t>期間に向けた</a:t>
            </a:r>
            <a:r>
              <a:rPr lang="ja-JP" altLang="en-US" sz="1050" dirty="0" smtClean="0">
                <a:solidFill>
                  <a:schemeClr val="tx1"/>
                </a:solidFill>
                <a:latin typeface="Meiryo UI" pitchFamily="50" charset="-128"/>
                <a:ea typeface="Meiryo UI" pitchFamily="50" charset="-128"/>
                <a:cs typeface="Meiryo UI" pitchFamily="50" charset="-128"/>
              </a:rPr>
              <a:t>事務処理手法の詳細を検討（必要に応じて府市関係部局で協議）</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lnSpc>
                <a:spcPts val="1000"/>
              </a:lnSpc>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92075" lvl="0" indent="-92075" eaLnBrk="0" hangingPunct="0">
              <a:spcBef>
                <a:spcPts val="0"/>
              </a:spcBef>
            </a:pPr>
            <a:r>
              <a:rPr lang="ja-JP" altLang="en-US" sz="1050" dirty="0" smtClean="0">
                <a:solidFill>
                  <a:prstClr val="black"/>
                </a:solidFill>
                <a:latin typeface="Meiryo UI" pitchFamily="50" charset="-128"/>
                <a:ea typeface="Meiryo UI" pitchFamily="50" charset="-128"/>
                <a:cs typeface="Meiryo UI" pitchFamily="50" charset="-128"/>
              </a:rPr>
              <a:t>◆ </a:t>
            </a:r>
            <a:r>
              <a:rPr lang="ja-JP" altLang="en-US" sz="1000" dirty="0">
                <a:solidFill>
                  <a:prstClr val="black"/>
                </a:solidFill>
                <a:latin typeface="Meiryo UI" pitchFamily="50" charset="-128"/>
                <a:ea typeface="Meiryo UI" pitchFamily="50" charset="-128"/>
                <a:cs typeface="Meiryo UI" pitchFamily="50" charset="-128"/>
              </a:rPr>
              <a:t>公文書引継ぎ方法の</a:t>
            </a:r>
            <a:r>
              <a:rPr lang="ja-JP" altLang="en-US" sz="1000" dirty="0" smtClean="0">
                <a:solidFill>
                  <a:prstClr val="black"/>
                </a:solidFill>
                <a:latin typeface="Meiryo UI" pitchFamily="50" charset="-128"/>
                <a:ea typeface="Meiryo UI" pitchFamily="50" charset="-128"/>
                <a:cs typeface="Meiryo UI" pitchFamily="50" charset="-128"/>
              </a:rPr>
              <a:t>検討</a:t>
            </a:r>
            <a:endParaRPr lang="en-US" altLang="ja-JP" sz="1000" dirty="0" smtClean="0">
              <a:solidFill>
                <a:prstClr val="black"/>
              </a:solidFill>
              <a:latin typeface="Meiryo UI" pitchFamily="50" charset="-128"/>
              <a:ea typeface="Meiryo UI" pitchFamily="50" charset="-128"/>
              <a:cs typeface="Meiryo UI" pitchFamily="50" charset="-128"/>
            </a:endParaRPr>
          </a:p>
          <a:p>
            <a:pPr marL="92075" indent="-92075" eaLnBrk="0" hangingPunct="0">
              <a:spcBef>
                <a:spcPts val="0"/>
              </a:spcBef>
            </a:pPr>
            <a:r>
              <a:rPr lang="ja-JP" altLang="en-US" sz="1000" dirty="0">
                <a:solidFill>
                  <a:schemeClr val="tx1"/>
                </a:solidFill>
                <a:latin typeface="Meiryo UI" pitchFamily="50" charset="-128"/>
                <a:ea typeface="Meiryo UI" pitchFamily="50" charset="-128"/>
                <a:cs typeface="Meiryo UI" pitchFamily="50" charset="-128"/>
              </a:rPr>
              <a:t>・ 保有個人情報等の引継ぎ等</a:t>
            </a:r>
            <a:endParaRPr lang="en-US" altLang="ja-JP" sz="1000" dirty="0">
              <a:solidFill>
                <a:schemeClr val="tx1"/>
              </a:solidFill>
              <a:latin typeface="Meiryo UI" pitchFamily="50" charset="-128"/>
              <a:ea typeface="Meiryo UI" pitchFamily="50" charset="-128"/>
              <a:cs typeface="Meiryo UI" pitchFamily="50" charset="-128"/>
            </a:endParaRPr>
          </a:p>
          <a:p>
            <a:pPr marL="92075" lvl="0" indent="-92075" eaLnBrk="0" hangingPunct="0">
              <a:lnSpc>
                <a:spcPts val="600"/>
              </a:lnSpc>
              <a:spcBef>
                <a:spcPts val="0"/>
              </a:spcBef>
            </a:pPr>
            <a:endParaRPr lang="en-US" altLang="ja-JP" sz="1100" u="sng" dirty="0" smtClean="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100" dirty="0" smtClean="0">
                <a:solidFill>
                  <a:prstClr val="black"/>
                </a:solidFill>
                <a:latin typeface="Meiryo UI" pitchFamily="50" charset="-128"/>
                <a:ea typeface="Meiryo UI" pitchFamily="50" charset="-128"/>
                <a:cs typeface="Meiryo UI" pitchFamily="50" charset="-128"/>
              </a:rPr>
              <a:t>◆ 事務分担の時点更新</a:t>
            </a:r>
            <a:endParaRPr lang="en-US" altLang="ja-JP" sz="1100" dirty="0" smtClean="0">
              <a:solidFill>
                <a:prstClr val="black"/>
              </a:solidFill>
              <a:latin typeface="Meiryo UI" pitchFamily="50" charset="-128"/>
              <a:ea typeface="Meiryo UI" pitchFamily="50" charset="-128"/>
              <a:cs typeface="Meiryo UI" pitchFamily="50" charset="-128"/>
            </a:endParaRPr>
          </a:p>
        </p:txBody>
      </p:sp>
      <p:sp>
        <p:nvSpPr>
          <p:cNvPr id="25" name="額縁 24"/>
          <p:cNvSpPr/>
          <p:nvPr/>
        </p:nvSpPr>
        <p:spPr>
          <a:xfrm>
            <a:off x="560512" y="1395867"/>
            <a:ext cx="180000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事務の承継</a:t>
            </a:r>
            <a:endParaRPr kumimoji="1" lang="ja-JP" altLang="en-US" sz="1400" dirty="0"/>
          </a:p>
        </p:txBody>
      </p:sp>
      <p:sp>
        <p:nvSpPr>
          <p:cNvPr id="26" name="額縁 25"/>
          <p:cNvSpPr/>
          <p:nvPr/>
        </p:nvSpPr>
        <p:spPr>
          <a:xfrm>
            <a:off x="541742" y="4449192"/>
            <a:ext cx="2472667"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smtClean="0"/>
              <a:t>法令及び条例等の整備</a:t>
            </a:r>
            <a:endParaRPr kumimoji="1" lang="ja-JP" altLang="en-US" sz="1400" dirty="0"/>
          </a:p>
        </p:txBody>
      </p:sp>
      <p:graphicFrame>
        <p:nvGraphicFramePr>
          <p:cNvPr id="27" name="表 26"/>
          <p:cNvGraphicFramePr>
            <a:graphicFrameLocks noGrp="1"/>
          </p:cNvGraphicFramePr>
          <p:nvPr>
            <p:extLst/>
          </p:nvPr>
        </p:nvGraphicFramePr>
        <p:xfrm>
          <a:off x="128464" y="480974"/>
          <a:ext cx="9705040" cy="315207"/>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1849982951"/>
                    </a:ext>
                  </a:extLst>
                </a:gridCol>
                <a:gridCol w="1688178">
                  <a:extLst>
                    <a:ext uri="{9D8B030D-6E8A-4147-A177-3AD203B41FA5}">
                      <a16:colId xmlns:a16="http://schemas.microsoft.com/office/drawing/2014/main" val="1102683386"/>
                    </a:ext>
                  </a:extLst>
                </a:gridCol>
                <a:gridCol w="1696198">
                  <a:extLst>
                    <a:ext uri="{9D8B030D-6E8A-4147-A177-3AD203B41FA5}">
                      <a16:colId xmlns:a16="http://schemas.microsoft.com/office/drawing/2014/main" val="3141717636"/>
                    </a:ext>
                  </a:extLst>
                </a:gridCol>
                <a:gridCol w="2016224">
                  <a:extLst>
                    <a:ext uri="{9D8B030D-6E8A-4147-A177-3AD203B41FA5}">
                      <a16:colId xmlns:a16="http://schemas.microsoft.com/office/drawing/2014/main" val="1050912143"/>
                    </a:ext>
                  </a:extLst>
                </a:gridCol>
                <a:gridCol w="2648256">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３　事務事業</a:t>
            </a:r>
            <a:endParaRPr lang="ja-JP" altLang="en-US" sz="1400" b="1" dirty="0">
              <a:solidFill>
                <a:srgbClr val="000000"/>
              </a:solidFill>
              <a:latin typeface="ＭＳ Ｐゴシック" charset="-128"/>
              <a:ea typeface="Meiryo UI"/>
              <a:cs typeface="Meiryo UI"/>
            </a:endParaRPr>
          </a:p>
        </p:txBody>
      </p:sp>
      <p:sp>
        <p:nvSpPr>
          <p:cNvPr id="44" name="正方形/長方形 43"/>
          <p:cNvSpPr/>
          <p:nvPr/>
        </p:nvSpPr>
        <p:spPr>
          <a:xfrm>
            <a:off x="559557" y="4860391"/>
            <a:ext cx="1798333" cy="1959396"/>
          </a:xfrm>
          <a:prstGeom prst="rect">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関係各府省、府市関係部局</a:t>
            </a:r>
            <a:r>
              <a:rPr lang="en-US" altLang="ja-JP" sz="105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◆法令等改正の</a:t>
            </a:r>
            <a:r>
              <a:rPr lang="ja-JP" altLang="en-US" sz="1100" dirty="0" smtClean="0">
                <a:solidFill>
                  <a:schemeClr val="tx1"/>
                </a:solidFill>
                <a:latin typeface="Meiryo UI" pitchFamily="50" charset="-128"/>
                <a:ea typeface="Meiryo UI" pitchFamily="50" charset="-128"/>
                <a:cs typeface="Meiryo UI" pitchFamily="50" charset="-128"/>
              </a:rPr>
              <a:t>調整</a:t>
            </a:r>
            <a:endParaRPr lang="en-US" altLang="ja-JP" sz="1100" dirty="0" smtClean="0">
              <a:solidFill>
                <a:schemeClr val="tx1"/>
              </a:solidFill>
              <a:latin typeface="Meiryo UI" pitchFamily="50" charset="-128"/>
              <a:ea typeface="Meiryo UI" pitchFamily="50" charset="-128"/>
              <a:cs typeface="Meiryo UI" pitchFamily="50" charset="-128"/>
            </a:endParaRPr>
          </a:p>
          <a:p>
            <a:pPr marL="85725" indent="-85725">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必要</a:t>
            </a:r>
            <a:r>
              <a:rPr lang="ja-JP" altLang="en-US" sz="1100" dirty="0">
                <a:solidFill>
                  <a:schemeClr val="tx1"/>
                </a:solidFill>
                <a:latin typeface="Meiryo UI" pitchFamily="50" charset="-128"/>
                <a:ea typeface="Meiryo UI" pitchFamily="50" charset="-128"/>
                <a:cs typeface="Meiryo UI" pitchFamily="50" charset="-128"/>
              </a:rPr>
              <a:t>な法制上の</a:t>
            </a:r>
            <a:r>
              <a:rPr lang="ja-JP" altLang="en-US" sz="1100" dirty="0" smtClean="0">
                <a:solidFill>
                  <a:schemeClr val="tx1"/>
                </a:solidFill>
                <a:latin typeface="Meiryo UI" pitchFamily="50" charset="-128"/>
                <a:ea typeface="Meiryo UI" pitchFamily="50" charset="-128"/>
                <a:cs typeface="Meiryo UI" pitchFamily="50" charset="-128"/>
              </a:rPr>
              <a:t>措置</a:t>
            </a:r>
            <a:endParaRPr lang="en-US" altLang="ja-JP" sz="1100" dirty="0" smtClean="0">
              <a:solidFill>
                <a:schemeClr val="tx1"/>
              </a:solidFill>
              <a:latin typeface="Meiryo UI" pitchFamily="50" charset="-128"/>
              <a:ea typeface="Meiryo UI" pitchFamily="50" charset="-128"/>
              <a:cs typeface="Meiryo UI" pitchFamily="50" charset="-128"/>
            </a:endParaRPr>
          </a:p>
          <a:p>
            <a:pPr marL="85725" indent="-85725">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（国は６か月</a:t>
            </a:r>
            <a:r>
              <a:rPr lang="ja-JP" altLang="en-US" sz="1100" dirty="0">
                <a:solidFill>
                  <a:schemeClr val="tx1"/>
                </a:solidFill>
                <a:latin typeface="Meiryo UI" pitchFamily="50" charset="-128"/>
                <a:ea typeface="Meiryo UI" pitchFamily="50" charset="-128"/>
                <a:cs typeface="Meiryo UI" pitchFamily="50" charset="-128"/>
              </a:rPr>
              <a:t>を</a:t>
            </a:r>
            <a:r>
              <a:rPr lang="ja-JP" altLang="en-US" sz="1100" dirty="0" smtClean="0">
                <a:solidFill>
                  <a:schemeClr val="tx1"/>
                </a:solidFill>
                <a:latin typeface="Meiryo UI" pitchFamily="50" charset="-128"/>
                <a:ea typeface="Meiryo UI" pitchFamily="50" charset="-128"/>
                <a:cs typeface="Meiryo UI" pitchFamily="50" charset="-128"/>
              </a:rPr>
              <a:t>目途に措置を講じる）</a:t>
            </a:r>
            <a:endParaRPr lang="en-US" altLang="ja-JP" sz="1100" dirty="0" smtClean="0">
              <a:solidFill>
                <a:schemeClr val="tx1"/>
              </a:solidFill>
              <a:latin typeface="Meiryo UI" pitchFamily="50" charset="-128"/>
              <a:ea typeface="Meiryo UI" pitchFamily="50" charset="-128"/>
              <a:cs typeface="Meiryo UI" pitchFamily="50" charset="-128"/>
            </a:endParaRPr>
          </a:p>
          <a:p>
            <a:pPr marL="85725" indent="-85725">
              <a:spcBef>
                <a:spcPts val="0"/>
              </a:spcBef>
            </a:pPr>
            <a:r>
              <a:rPr lang="ja-JP" altLang="en-US" sz="1100" dirty="0">
                <a:solidFill>
                  <a:schemeClr val="tx1"/>
                </a:solidFill>
                <a:latin typeface="Meiryo UI" pitchFamily="50" charset="-128"/>
                <a:ea typeface="Meiryo UI" pitchFamily="50" charset="-128"/>
                <a:cs typeface="Meiryo UI" pitchFamily="50" charset="-128"/>
              </a:rPr>
              <a:t>・ 必要に</a:t>
            </a:r>
            <a:r>
              <a:rPr lang="ja-JP" altLang="en-US" sz="1100" dirty="0" smtClean="0">
                <a:solidFill>
                  <a:schemeClr val="tx1"/>
                </a:solidFill>
                <a:latin typeface="Meiryo UI" pitchFamily="50" charset="-128"/>
                <a:ea typeface="Meiryo UI" pitchFamily="50" charset="-128"/>
                <a:cs typeface="Meiryo UI" pitchFamily="50" charset="-128"/>
              </a:rPr>
              <a:t>応じて府市関係</a:t>
            </a:r>
            <a:r>
              <a:rPr lang="ja-JP" altLang="en-US" sz="1100" dirty="0">
                <a:solidFill>
                  <a:schemeClr val="tx1"/>
                </a:solidFill>
                <a:latin typeface="Meiryo UI" pitchFamily="50" charset="-128"/>
                <a:ea typeface="Meiryo UI" pitchFamily="50" charset="-128"/>
                <a:cs typeface="Meiryo UI" pitchFamily="50" charset="-128"/>
              </a:rPr>
              <a:t>部局と</a:t>
            </a:r>
            <a:r>
              <a:rPr lang="ja-JP" altLang="en-US" sz="1100" dirty="0" smtClean="0">
                <a:solidFill>
                  <a:schemeClr val="tx1"/>
                </a:solidFill>
                <a:latin typeface="Meiryo UI" pitchFamily="50" charset="-128"/>
                <a:ea typeface="Meiryo UI" pitchFamily="50" charset="-128"/>
                <a:cs typeface="Meiryo UI" pitchFamily="50" charset="-128"/>
              </a:rPr>
              <a:t>協議</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45" name="正方形/長方形 44"/>
          <p:cNvSpPr/>
          <p:nvPr/>
        </p:nvSpPr>
        <p:spPr>
          <a:xfrm>
            <a:off x="2405955" y="4860391"/>
            <a:ext cx="4745919" cy="512825"/>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lnSpc>
                <a:spcPts val="1200"/>
              </a:lnSpc>
              <a:spcBef>
                <a:spcPts val="0"/>
              </a:spcBef>
            </a:pP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関係各府省、府</a:t>
            </a:r>
            <a:r>
              <a:rPr lang="ja-JP" altLang="en-US" sz="1050" dirty="0">
                <a:solidFill>
                  <a:prstClr val="black"/>
                </a:solidFill>
                <a:latin typeface="Meiryo UI" pitchFamily="50" charset="-128"/>
                <a:ea typeface="Meiryo UI" pitchFamily="50" charset="-128"/>
                <a:cs typeface="Meiryo UI" pitchFamily="50" charset="-128"/>
              </a:rPr>
              <a:t>市関係部局</a:t>
            </a:r>
            <a:r>
              <a:rPr lang="en-US" altLang="ja-JP" sz="1050" dirty="0">
                <a:solidFill>
                  <a:prstClr val="black"/>
                </a:solidFill>
                <a:latin typeface="Meiryo UI" pitchFamily="50" charset="-128"/>
                <a:ea typeface="Meiryo UI" pitchFamily="50" charset="-128"/>
                <a:cs typeface="Meiryo UI" pitchFamily="50" charset="-128"/>
              </a:rPr>
              <a:t>】</a:t>
            </a:r>
          </a:p>
          <a:p>
            <a:pPr marL="144000" indent="-457200">
              <a:lnSpc>
                <a:spcPts val="1200"/>
              </a:lnSpc>
              <a:spcBef>
                <a:spcPts val="0"/>
              </a:spcBef>
            </a:pPr>
            <a:r>
              <a:rPr lang="ja-JP" altLang="en-US" sz="1050" dirty="0">
                <a:solidFill>
                  <a:prstClr val="black"/>
                </a:solidFill>
                <a:latin typeface="Meiryo UI" pitchFamily="50" charset="-128"/>
                <a:ea typeface="Meiryo UI" pitchFamily="50" charset="-128"/>
                <a:cs typeface="Meiryo UI" pitchFamily="50" charset="-128"/>
              </a:rPr>
              <a:t>◆法令等改正に伴う諸課題の整理</a:t>
            </a:r>
            <a:endParaRPr lang="en-US" altLang="ja-JP" sz="1050" dirty="0">
              <a:solidFill>
                <a:prstClr val="black"/>
              </a:solidFill>
              <a:latin typeface="Meiryo UI" pitchFamily="50" charset="-128"/>
              <a:ea typeface="Meiryo UI" pitchFamily="50" charset="-128"/>
              <a:cs typeface="Meiryo UI" pitchFamily="50" charset="-128"/>
            </a:endParaRPr>
          </a:p>
          <a:p>
            <a:pPr marL="144000" indent="-457200">
              <a:lnSpc>
                <a:spcPts val="1200"/>
              </a:lnSpc>
              <a:spcBef>
                <a:spcPts val="0"/>
              </a:spcBef>
            </a:pPr>
            <a:r>
              <a:rPr lang="ja-JP" altLang="en-US" sz="1050" dirty="0">
                <a:solidFill>
                  <a:prstClr val="black"/>
                </a:solidFill>
                <a:latin typeface="Meiryo UI" pitchFamily="50" charset="-128"/>
                <a:ea typeface="Meiryo UI" pitchFamily="50" charset="-128"/>
                <a:cs typeface="Meiryo UI" pitchFamily="50" charset="-128"/>
              </a:rPr>
              <a:t>・ 必要に応じて府市関係</a:t>
            </a:r>
            <a:r>
              <a:rPr lang="ja-JP" altLang="en-US" sz="1100" dirty="0">
                <a:solidFill>
                  <a:schemeClr val="tx1"/>
                </a:solidFill>
                <a:latin typeface="Meiryo UI" pitchFamily="50" charset="-128"/>
                <a:ea typeface="Meiryo UI" pitchFamily="50" charset="-128"/>
                <a:cs typeface="Meiryo UI" pitchFamily="50" charset="-128"/>
              </a:rPr>
              <a:t>部局と</a:t>
            </a:r>
            <a:r>
              <a:rPr lang="ja-JP" altLang="en-US" sz="1100" dirty="0" smtClean="0">
                <a:solidFill>
                  <a:schemeClr val="tx1"/>
                </a:solidFill>
                <a:latin typeface="Meiryo UI" pitchFamily="50" charset="-128"/>
                <a:ea typeface="Meiryo UI" pitchFamily="50" charset="-128"/>
                <a:cs typeface="Meiryo UI" pitchFamily="50" charset="-128"/>
              </a:rPr>
              <a:t>協議</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6" name="正方形/長方形 45"/>
          <p:cNvSpPr/>
          <p:nvPr/>
        </p:nvSpPr>
        <p:spPr>
          <a:xfrm>
            <a:off x="7210261" y="5416928"/>
            <a:ext cx="1328133" cy="1402857"/>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◆特別区条例案等の策定</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◆事務処理特例条例案等の策定</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35" name="ホームベース 34"/>
          <p:cNvSpPr/>
          <p:nvPr/>
        </p:nvSpPr>
        <p:spPr>
          <a:xfrm>
            <a:off x="575103" y="981805"/>
            <a:ext cx="1685595"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（６か月）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8" name="山形 47"/>
          <p:cNvSpPr/>
          <p:nvPr/>
        </p:nvSpPr>
        <p:spPr>
          <a:xfrm>
            <a:off x="2260699" y="980728"/>
            <a:ext cx="4852542"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33</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9" name="ホームベース 48"/>
          <p:cNvSpPr/>
          <p:nvPr/>
        </p:nvSpPr>
        <p:spPr>
          <a:xfrm>
            <a:off x="7197596" y="980728"/>
            <a:ext cx="1787852"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（９か月）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575103" y="1801528"/>
            <a:ext cx="1770423" cy="2019532"/>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府市関係部局</a:t>
            </a:r>
            <a:r>
              <a:rPr lang="en-US" altLang="ja-JP" sz="105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◆事務分担</a:t>
            </a:r>
            <a:r>
              <a:rPr lang="ja-JP" altLang="en-US" sz="1100" dirty="0" smtClean="0">
                <a:solidFill>
                  <a:schemeClr val="tx1"/>
                </a:solidFill>
                <a:latin typeface="Meiryo UI" pitchFamily="50" charset="-128"/>
                <a:ea typeface="Meiryo UI" pitchFamily="50" charset="-128"/>
                <a:cs typeface="Meiryo UI" pitchFamily="50" charset="-128"/>
              </a:rPr>
              <a:t>の更新</a:t>
            </a:r>
            <a:endParaRPr lang="en-US" altLang="ja-JP" sz="1100" dirty="0">
              <a:solidFill>
                <a:schemeClr val="tx1"/>
              </a:solidFill>
              <a:latin typeface="Meiryo UI" pitchFamily="50" charset="-128"/>
              <a:ea typeface="Meiryo UI" pitchFamily="50" charset="-128"/>
              <a:cs typeface="Meiryo UI" pitchFamily="50" charset="-128"/>
            </a:endParaRPr>
          </a:p>
          <a:p>
            <a:pPr marL="88900" indent="-889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事務</a:t>
            </a:r>
            <a:r>
              <a:rPr lang="ja-JP" altLang="en-US" sz="900" dirty="0" smtClean="0">
                <a:solidFill>
                  <a:schemeClr val="tx1"/>
                </a:solidFill>
                <a:latin typeface="Meiryo UI" pitchFamily="50" charset="-128"/>
                <a:ea typeface="Meiryo UI" pitchFamily="50" charset="-128"/>
                <a:cs typeface="Meiryo UI" pitchFamily="50" charset="-128"/>
              </a:rPr>
              <a:t>（区の事務含む）</a:t>
            </a:r>
            <a:r>
              <a:rPr lang="ja-JP" altLang="en-US" sz="1050" dirty="0">
                <a:solidFill>
                  <a:schemeClr val="tx1"/>
                </a:solidFill>
                <a:latin typeface="Meiryo UI" pitchFamily="50" charset="-128"/>
                <a:ea typeface="Meiryo UI" pitchFamily="50" charset="-128"/>
                <a:cs typeface="Meiryo UI" pitchFamily="50" charset="-128"/>
              </a:rPr>
              <a:t>の</a:t>
            </a:r>
            <a:r>
              <a:rPr lang="ja-JP" altLang="en-US" sz="1050" dirty="0" smtClean="0">
                <a:solidFill>
                  <a:schemeClr val="tx1"/>
                </a:solidFill>
                <a:latin typeface="Meiryo UI" pitchFamily="50" charset="-128"/>
                <a:ea typeface="Meiryo UI" pitchFamily="50" charset="-128"/>
                <a:cs typeface="Meiryo UI" pitchFamily="50" charset="-128"/>
              </a:rPr>
              <a:t>状況を調査</a:t>
            </a:r>
            <a:endParaRPr lang="en-US" altLang="ja-JP" sz="1050" u="sng"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a:t>
            </a:r>
            <a:r>
              <a:rPr lang="en-US" altLang="ja-JP" sz="1050" dirty="0" smtClean="0">
                <a:solidFill>
                  <a:schemeClr val="tx1"/>
                </a:solidFill>
                <a:latin typeface="Meiryo UI" pitchFamily="50" charset="-128"/>
                <a:ea typeface="Meiryo UI" pitchFamily="50" charset="-128"/>
                <a:cs typeface="Meiryo UI" pitchFamily="50" charset="-128"/>
              </a:rPr>
              <a:t>2020</a:t>
            </a:r>
            <a:r>
              <a:rPr lang="ja-JP" altLang="en-US" sz="1050" dirty="0" smtClean="0">
                <a:solidFill>
                  <a:schemeClr val="tx1"/>
                </a:solidFill>
                <a:latin typeface="Meiryo UI" pitchFamily="50" charset="-128"/>
                <a:ea typeface="Meiryo UI" pitchFamily="50" charset="-128"/>
                <a:cs typeface="Meiryo UI" pitchFamily="50" charset="-128"/>
              </a:rPr>
              <a:t>年</a:t>
            </a:r>
            <a:r>
              <a:rPr lang="en-US" altLang="ja-JP" sz="1050" dirty="0" smtClean="0">
                <a:solidFill>
                  <a:schemeClr val="tx1"/>
                </a:solidFill>
                <a:latin typeface="Meiryo UI" pitchFamily="50" charset="-128"/>
                <a:ea typeface="Meiryo UI" pitchFamily="50" charset="-128"/>
                <a:cs typeface="Meiryo UI" pitchFamily="50" charset="-128"/>
              </a:rPr>
              <a:t>5</a:t>
            </a:r>
            <a:r>
              <a:rPr lang="ja-JP" altLang="en-US" sz="1050" dirty="0" smtClean="0">
                <a:solidFill>
                  <a:schemeClr val="tx1"/>
                </a:solidFill>
                <a:latin typeface="Meiryo UI" pitchFamily="50" charset="-128"/>
                <a:ea typeface="Meiryo UI" pitchFamily="50" charset="-128"/>
                <a:cs typeface="Meiryo UI" pitchFamily="50" charset="-128"/>
              </a:rPr>
              <a:t>月時点の事務を調査）</a:t>
            </a:r>
            <a:endParaRPr lang="en-US" altLang="ja-JP" sz="1050" dirty="0" smtClean="0">
              <a:solidFill>
                <a:schemeClr val="tx1"/>
              </a:solidFill>
              <a:latin typeface="Meiryo UI" pitchFamily="50" charset="-128"/>
              <a:ea typeface="Meiryo UI" pitchFamily="50" charset="-128"/>
              <a:cs typeface="Meiryo UI" pitchFamily="50" charset="-128"/>
            </a:endParaRPr>
          </a:p>
          <a:p>
            <a:pPr marL="88900" indent="-889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府市間で協議し、特別区設置協定書</a:t>
            </a:r>
            <a:r>
              <a:rPr lang="ja-JP" altLang="en-US" sz="1050" dirty="0">
                <a:solidFill>
                  <a:schemeClr val="tx1"/>
                </a:solidFill>
                <a:latin typeface="Meiryo UI" pitchFamily="50" charset="-128"/>
                <a:ea typeface="Meiryo UI" pitchFamily="50" charset="-128"/>
                <a:cs typeface="Meiryo UI" pitchFamily="50" charset="-128"/>
              </a:rPr>
              <a:t>に示された考え方を</a:t>
            </a:r>
            <a:r>
              <a:rPr lang="ja-JP" altLang="en-US" sz="1050" dirty="0" smtClean="0">
                <a:solidFill>
                  <a:schemeClr val="tx1"/>
                </a:solidFill>
                <a:latin typeface="Meiryo UI" pitchFamily="50" charset="-128"/>
                <a:ea typeface="Meiryo UI" pitchFamily="50" charset="-128"/>
                <a:cs typeface="Meiryo UI" pitchFamily="50" charset="-128"/>
              </a:rPr>
              <a:t>踏まえて事務を仕分ける</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29" name="正方形/長方形 28"/>
          <p:cNvSpPr/>
          <p:nvPr/>
        </p:nvSpPr>
        <p:spPr>
          <a:xfrm>
            <a:off x="7204923" y="1793297"/>
            <a:ext cx="1796071" cy="2027763"/>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eaLnBrk="0" hangingPunct="0">
              <a:spcBef>
                <a:spcPts val="0"/>
              </a:spcBef>
            </a:pPr>
            <a:endParaRPr lang="en-US" altLang="ja-JP" sz="1100" dirty="0" smtClean="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100" dirty="0" smtClean="0">
                <a:solidFill>
                  <a:prstClr val="black"/>
                </a:solidFill>
                <a:latin typeface="Meiryo UI" pitchFamily="50" charset="-128"/>
                <a:ea typeface="Meiryo UI" pitchFamily="50" charset="-128"/>
                <a:cs typeface="Meiryo UI" pitchFamily="50" charset="-128"/>
              </a:rPr>
              <a:t>◆</a:t>
            </a:r>
            <a:r>
              <a:rPr lang="ja-JP" altLang="en-US" sz="1100" dirty="0">
                <a:solidFill>
                  <a:prstClr val="black"/>
                </a:solidFill>
                <a:latin typeface="Meiryo UI" pitchFamily="50" charset="-128"/>
                <a:ea typeface="Meiryo UI" pitchFamily="50" charset="-128"/>
                <a:cs typeface="Meiryo UI" pitchFamily="50" charset="-128"/>
              </a:rPr>
              <a:t>制度</a:t>
            </a:r>
            <a:r>
              <a:rPr lang="ja-JP" altLang="en-US" sz="1100" dirty="0" smtClean="0">
                <a:solidFill>
                  <a:prstClr val="black"/>
                </a:solidFill>
                <a:latin typeface="Meiryo UI" pitchFamily="50" charset="-128"/>
                <a:ea typeface="Meiryo UI" pitchFamily="50" charset="-128"/>
                <a:cs typeface="Meiryo UI" pitchFamily="50" charset="-128"/>
              </a:rPr>
              <a:t>移行の準備事務</a:t>
            </a:r>
            <a:endParaRPr lang="ja-JP" altLang="en-US" sz="900" dirty="0">
              <a:solidFill>
                <a:prstClr val="black"/>
              </a:solidFill>
              <a:latin typeface="Meiryo UI" pitchFamily="50" charset="-128"/>
              <a:ea typeface="Meiryo UI" pitchFamily="50" charset="-128"/>
              <a:cs typeface="Meiryo UI" pitchFamily="50" charset="-128"/>
            </a:endParaRPr>
          </a:p>
          <a:p>
            <a:pPr marL="92075" lvl="0" indent="-92075" eaLnBrk="0" hangingPunct="0"/>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事務処理手法の最終調整</a:t>
            </a:r>
            <a:endParaRPr lang="en-US" altLang="ja-JP" sz="1050" dirty="0" smtClean="0">
              <a:solidFill>
                <a:schemeClr val="tx1"/>
              </a:solidFill>
              <a:latin typeface="Meiryo UI" pitchFamily="50" charset="-128"/>
              <a:ea typeface="Meiryo UI" pitchFamily="50" charset="-128"/>
              <a:cs typeface="Meiryo UI" pitchFamily="50" charset="-128"/>
            </a:endParaRPr>
          </a:p>
          <a:p>
            <a:pPr marL="92075" lvl="0" indent="-92075" eaLnBrk="0" hangingPunct="0"/>
            <a:r>
              <a:rPr lang="ja-JP" altLang="en-US" sz="1050" dirty="0" smtClean="0">
                <a:solidFill>
                  <a:schemeClr val="tx1"/>
                </a:solidFill>
                <a:latin typeface="Meiryo UI" pitchFamily="50" charset="-128"/>
                <a:ea typeface="Meiryo UI" pitchFamily="50" charset="-128"/>
                <a:cs typeface="Meiryo UI" pitchFamily="50" charset="-128"/>
              </a:rPr>
              <a:t>・ 人材の養成</a:t>
            </a:r>
            <a:endParaRPr lang="en-US" altLang="ja-JP" sz="1050" dirty="0" smtClean="0">
              <a:solidFill>
                <a:schemeClr val="tx1"/>
              </a:solidFill>
              <a:latin typeface="Meiryo UI" pitchFamily="50" charset="-128"/>
              <a:ea typeface="Meiryo UI" pitchFamily="50" charset="-128"/>
              <a:cs typeface="Meiryo UI" pitchFamily="50" charset="-128"/>
            </a:endParaRPr>
          </a:p>
          <a:p>
            <a:pPr marL="92075" lvl="0" indent="-92075" eaLnBrk="0" hangingPunct="0"/>
            <a:r>
              <a:rPr lang="ja-JP" altLang="en-US" sz="1000" dirty="0" smtClean="0">
                <a:solidFill>
                  <a:schemeClr val="tx1"/>
                </a:solidFill>
                <a:latin typeface="Meiryo UI" pitchFamily="50" charset="-128"/>
                <a:ea typeface="Meiryo UI" pitchFamily="50" charset="-128"/>
                <a:cs typeface="Meiryo UI" pitchFamily="50" charset="-128"/>
              </a:rPr>
              <a:t>（</a:t>
            </a:r>
            <a:r>
              <a:rPr lang="ja-JP" altLang="en-US" sz="1000" dirty="0">
                <a:solidFill>
                  <a:prstClr val="black"/>
                </a:solidFill>
                <a:latin typeface="Meiryo UI" pitchFamily="50" charset="-128"/>
                <a:ea typeface="Meiryo UI" pitchFamily="50" charset="-128"/>
                <a:cs typeface="Meiryo UI" pitchFamily="50" charset="-128"/>
              </a:rPr>
              <a:t>業務研修の</a:t>
            </a:r>
            <a:r>
              <a:rPr lang="ja-JP" altLang="en-US" sz="1000" dirty="0" smtClean="0">
                <a:solidFill>
                  <a:prstClr val="black"/>
                </a:solidFill>
                <a:latin typeface="Meiryo UI" pitchFamily="50" charset="-128"/>
                <a:ea typeface="Meiryo UI" pitchFamily="50" charset="-128"/>
                <a:cs typeface="Meiryo UI" pitchFamily="50" charset="-128"/>
              </a:rPr>
              <a:t>実施、必要</a:t>
            </a:r>
            <a:r>
              <a:rPr lang="ja-JP" altLang="en-US" sz="1000" dirty="0">
                <a:solidFill>
                  <a:prstClr val="black"/>
                </a:solidFill>
                <a:latin typeface="Meiryo UI" pitchFamily="50" charset="-128"/>
                <a:ea typeface="Meiryo UI" pitchFamily="50" charset="-128"/>
                <a:cs typeface="Meiryo UI" pitchFamily="50" charset="-128"/>
              </a:rPr>
              <a:t>に</a:t>
            </a:r>
            <a:r>
              <a:rPr lang="ja-JP" altLang="en-US" sz="1000" dirty="0" smtClean="0">
                <a:solidFill>
                  <a:prstClr val="black"/>
                </a:solidFill>
                <a:latin typeface="Meiryo UI" pitchFamily="50" charset="-128"/>
                <a:ea typeface="Meiryo UI" pitchFamily="50" charset="-128"/>
                <a:cs typeface="Meiryo UI" pitchFamily="50" charset="-128"/>
              </a:rPr>
              <a:t>応じて</a:t>
            </a:r>
            <a:r>
              <a:rPr lang="ja-JP" altLang="en-US" sz="1000" dirty="0">
                <a:solidFill>
                  <a:prstClr val="black"/>
                </a:solidFill>
                <a:latin typeface="Meiryo UI" pitchFamily="50" charset="-128"/>
                <a:ea typeface="Meiryo UI" pitchFamily="50" charset="-128"/>
                <a:cs typeface="Meiryo UI" pitchFamily="50" charset="-128"/>
              </a:rPr>
              <a:t>職員</a:t>
            </a:r>
            <a:r>
              <a:rPr lang="ja-JP" altLang="en-US" sz="1000" dirty="0" smtClean="0">
                <a:solidFill>
                  <a:prstClr val="black"/>
                </a:solidFill>
                <a:latin typeface="Meiryo UI" pitchFamily="50" charset="-128"/>
                <a:ea typeface="Meiryo UI" pitchFamily="50" charset="-128"/>
                <a:cs typeface="Meiryo UI" pitchFamily="50" charset="-128"/>
              </a:rPr>
              <a:t>派遣）</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500"/>
              </a:lnSpc>
            </a:pP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500"/>
              </a:lnSpc>
            </a:pP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800"/>
              </a:lnSpc>
            </a:pP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800"/>
              </a:lnSpc>
            </a:pPr>
            <a:endParaRPr lang="en-US" altLang="ja-JP" sz="1050" dirty="0">
              <a:solidFill>
                <a:schemeClr val="tx1"/>
              </a:solidFill>
              <a:latin typeface="Meiryo UI" pitchFamily="50" charset="-128"/>
              <a:ea typeface="Meiryo UI" pitchFamily="50" charset="-128"/>
              <a:cs typeface="Meiryo UI" pitchFamily="50" charset="-128"/>
            </a:endParaRPr>
          </a:p>
          <a:p>
            <a:pPr>
              <a:lnSpc>
                <a:spcPts val="800"/>
              </a:lnSpc>
            </a:pP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050" dirty="0" smtClean="0">
                <a:solidFill>
                  <a:schemeClr val="tx1"/>
                </a:solidFill>
                <a:latin typeface="Meiryo UI" pitchFamily="50" charset="-128"/>
                <a:ea typeface="Meiryo UI" pitchFamily="50" charset="-128"/>
                <a:cs typeface="Meiryo UI" pitchFamily="50" charset="-128"/>
              </a:rPr>
              <a:t>◆公文書の</a:t>
            </a:r>
            <a:r>
              <a:rPr lang="ja-JP" altLang="en-US" sz="1050" dirty="0">
                <a:solidFill>
                  <a:schemeClr val="tx1"/>
                </a:solidFill>
                <a:latin typeface="Meiryo UI" pitchFamily="50" charset="-128"/>
                <a:ea typeface="Meiryo UI" pitchFamily="50" charset="-128"/>
                <a:cs typeface="Meiryo UI" pitchFamily="50" charset="-128"/>
              </a:rPr>
              <a:t>引継ぎ</a:t>
            </a:r>
            <a:r>
              <a:rPr lang="ja-JP" altLang="en-US" sz="1050" dirty="0" smtClean="0">
                <a:solidFill>
                  <a:schemeClr val="tx1"/>
                </a:solidFill>
                <a:latin typeface="Meiryo UI" pitchFamily="50" charset="-128"/>
                <a:ea typeface="Meiryo UI" pitchFamily="50" charset="-128"/>
                <a:cs typeface="Meiryo UI" pitchFamily="50" charset="-128"/>
              </a:rPr>
              <a:t>準備</a:t>
            </a:r>
            <a:endParaRPr lang="en-US" altLang="ja-JP" sz="1050" dirty="0" smtClean="0">
              <a:solidFill>
                <a:schemeClr val="tx1"/>
              </a:solidFill>
              <a:latin typeface="Meiryo UI" pitchFamily="50" charset="-128"/>
              <a:ea typeface="Meiryo UI" pitchFamily="50" charset="-128"/>
              <a:cs typeface="Meiryo UI" pitchFamily="50" charset="-128"/>
            </a:endParaRPr>
          </a:p>
          <a:p>
            <a:pPr marL="92075" indent="-92075">
              <a:lnSpc>
                <a:spcPts val="1100"/>
              </a:lnSpc>
            </a:pPr>
            <a:r>
              <a:rPr lang="ja-JP" altLang="en-US" sz="1000" dirty="0" smtClean="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保有個人情報等の引継ぎ等</a:t>
            </a:r>
            <a:endParaRPr lang="en-US" altLang="ja-JP" sz="950" dirty="0" smtClean="0">
              <a:solidFill>
                <a:schemeClr val="tx1"/>
              </a:solidFill>
              <a:latin typeface="Meiryo UI" pitchFamily="50" charset="-128"/>
              <a:ea typeface="Meiryo UI" pitchFamily="50" charset="-128"/>
              <a:cs typeface="Meiryo UI" pitchFamily="50" charset="-128"/>
            </a:endParaRPr>
          </a:p>
          <a:p>
            <a:pPr marL="144000" lvl="0" indent="-457200" eaLnBrk="0" hangingPunct="0">
              <a:lnSpc>
                <a:spcPts val="800"/>
              </a:lnSpc>
              <a:spcBef>
                <a:spcPts val="0"/>
              </a:spcBef>
            </a:pPr>
            <a:endParaRPr lang="en-US" altLang="ja-JP" sz="1100" dirty="0" smtClean="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100" dirty="0" smtClean="0">
                <a:solidFill>
                  <a:prstClr val="black"/>
                </a:solidFill>
                <a:latin typeface="Meiryo UI" pitchFamily="50" charset="-128"/>
                <a:ea typeface="Meiryo UI" pitchFamily="50" charset="-128"/>
                <a:cs typeface="Meiryo UI" pitchFamily="50" charset="-128"/>
              </a:rPr>
              <a:t>◆ </a:t>
            </a:r>
            <a:r>
              <a:rPr lang="ja-JP" altLang="en-US" sz="1100" dirty="0">
                <a:solidFill>
                  <a:prstClr val="black"/>
                </a:solidFill>
                <a:latin typeface="Meiryo UI" pitchFamily="50" charset="-128"/>
                <a:ea typeface="Meiryo UI" pitchFamily="50" charset="-128"/>
                <a:cs typeface="Meiryo UI" pitchFamily="50" charset="-128"/>
              </a:rPr>
              <a:t>事務分担</a:t>
            </a:r>
            <a:r>
              <a:rPr lang="ja-JP" altLang="en-US" sz="1100" dirty="0" smtClean="0">
                <a:solidFill>
                  <a:prstClr val="black"/>
                </a:solidFill>
                <a:latin typeface="Meiryo UI" pitchFamily="50" charset="-128"/>
                <a:ea typeface="Meiryo UI" pitchFamily="50" charset="-128"/>
                <a:cs typeface="Meiryo UI" pitchFamily="50" charset="-128"/>
              </a:rPr>
              <a:t>の最終調整</a:t>
            </a:r>
            <a:endParaRPr lang="en-US" altLang="ja-JP" sz="1100" dirty="0">
              <a:solidFill>
                <a:prstClr val="black"/>
              </a:solidFill>
              <a:latin typeface="Meiryo UI" pitchFamily="50" charset="-128"/>
              <a:ea typeface="Meiryo UI" pitchFamily="50" charset="-128"/>
              <a:cs typeface="Meiryo UI" pitchFamily="50" charset="-128"/>
            </a:endParaRPr>
          </a:p>
          <a:p>
            <a:pPr marL="92075" indent="-92075"/>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31" name="テキスト ボックス 30"/>
          <p:cNvSpPr txBox="1"/>
          <p:nvPr/>
        </p:nvSpPr>
        <p:spPr>
          <a:xfrm>
            <a:off x="9477359" y="3527020"/>
            <a:ext cx="380480" cy="3179566"/>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spcBef>
                <a:spcPts val="0"/>
              </a:spcBef>
            </a:pPr>
            <a:r>
              <a:rPr kumimoji="1" lang="ja-JP" altLang="en-US" sz="1000" dirty="0" smtClean="0">
                <a:latin typeface="Meiryo UI" panose="020B0604030504040204" pitchFamily="50" charset="-128"/>
                <a:ea typeface="Meiryo UI" panose="020B0604030504040204" pitchFamily="50" charset="-128"/>
              </a:rPr>
              <a:t>特別区の条例の暫定施行及び専決処分による制定</a:t>
            </a:r>
            <a:endParaRPr kumimoji="1" lang="en-US" altLang="ja-JP" sz="1000" dirty="0" smtClean="0">
              <a:latin typeface="Meiryo UI" panose="020B0604030504040204" pitchFamily="50" charset="-128"/>
              <a:ea typeface="Meiryo UI" panose="020B0604030504040204" pitchFamily="50" charset="-128"/>
            </a:endParaRPr>
          </a:p>
          <a:p>
            <a:pPr algn="ctr">
              <a:spcBef>
                <a:spcPts val="0"/>
              </a:spcBef>
            </a:pPr>
            <a:r>
              <a:rPr lang="ja-JP" altLang="en-US" sz="1000" dirty="0" smtClean="0">
                <a:latin typeface="Meiryo UI" panose="020B0604030504040204" pitchFamily="50" charset="-128"/>
                <a:ea typeface="Meiryo UI" panose="020B0604030504040204" pitchFamily="50" charset="-128"/>
              </a:rPr>
              <a:t>大阪府事務処理特例</a:t>
            </a:r>
            <a:r>
              <a:rPr lang="ja-JP" altLang="en-US" sz="1000" dirty="0">
                <a:latin typeface="Meiryo UI" panose="020B0604030504040204" pitchFamily="50" charset="-128"/>
                <a:ea typeface="Meiryo UI" panose="020B0604030504040204" pitchFamily="50" charset="-128"/>
              </a:rPr>
              <a:t>条例</a:t>
            </a:r>
            <a:r>
              <a:rPr lang="ja-JP" altLang="en-US" sz="1000" dirty="0" smtClean="0">
                <a:latin typeface="Meiryo UI" panose="020B0604030504040204" pitchFamily="50" charset="-128"/>
                <a:ea typeface="Meiryo UI" panose="020B0604030504040204" pitchFamily="50" charset="-128"/>
              </a:rPr>
              <a:t>の施行</a:t>
            </a:r>
            <a:endParaRPr lang="ja-JP" altLang="en-US" sz="10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8604968" y="4552592"/>
            <a:ext cx="380480" cy="2271998"/>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t" anchorCtr="0">
            <a:spAutoFit/>
          </a:bodyPr>
          <a:lstStyle/>
          <a:p>
            <a:pPr algn="ctr">
              <a:spcBef>
                <a:spcPts val="0"/>
              </a:spcBef>
            </a:pPr>
            <a:r>
              <a:rPr lang="ja-JP" altLang="en-US" sz="1000" dirty="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市会へ特別区条例案等を報告</a:t>
            </a:r>
            <a:endParaRPr kumimoji="1" lang="en-US" altLang="ja-JP" sz="1000" dirty="0" smtClean="0">
              <a:latin typeface="Meiryo UI" panose="020B0604030504040204" pitchFamily="50" charset="-128"/>
              <a:ea typeface="Meiryo UI" panose="020B0604030504040204" pitchFamily="50" charset="-128"/>
            </a:endParaRPr>
          </a:p>
          <a:p>
            <a:pPr algn="ctr">
              <a:spcBef>
                <a:spcPts val="0"/>
              </a:spcBef>
            </a:pPr>
            <a:r>
              <a:rPr kumimoji="1" lang="ja-JP" altLang="en-US" sz="1000" dirty="0" smtClean="0">
                <a:latin typeface="Meiryo UI" panose="020B0604030504040204" pitchFamily="50" charset="-128"/>
                <a:ea typeface="Meiryo UI" panose="020B0604030504040204" pitchFamily="50" charset="-128"/>
              </a:rPr>
              <a:t>府議会で事務処理特例条例案等を審議</a:t>
            </a:r>
            <a:endParaRPr kumimoji="1" lang="ja-JP" altLang="en-US" sz="1000" dirty="0">
              <a:latin typeface="Meiryo UI" panose="020B0604030504040204" pitchFamily="50" charset="-128"/>
              <a:ea typeface="Meiryo UI" panose="020B0604030504040204" pitchFamily="50" charset="-128"/>
            </a:endParaRPr>
          </a:p>
        </p:txBody>
      </p:sp>
      <p:sp>
        <p:nvSpPr>
          <p:cNvPr id="50" name="正方形/長方形 49"/>
          <p:cNvSpPr/>
          <p:nvPr/>
        </p:nvSpPr>
        <p:spPr>
          <a:xfrm>
            <a:off x="2260698" y="758183"/>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2021</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7</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5" name="テキスト ボックス 54"/>
          <p:cNvSpPr txBox="1"/>
          <p:nvPr/>
        </p:nvSpPr>
        <p:spPr>
          <a:xfrm>
            <a:off x="2533756" y="1436514"/>
            <a:ext cx="4601546" cy="241980"/>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lang="ja-JP" altLang="en-US" sz="1100" dirty="0" smtClean="0"/>
              <a:t>組織、システム等に反映</a:t>
            </a:r>
            <a:r>
              <a:rPr lang="ja-JP" altLang="en-US" sz="900" dirty="0" smtClean="0">
                <a:latin typeface="+mn-ea"/>
                <a:ea typeface="+mn-ea"/>
              </a:rPr>
              <a:t>（事務</a:t>
            </a:r>
            <a:r>
              <a:rPr lang="ja-JP" altLang="en-US" sz="900" dirty="0">
                <a:latin typeface="+mn-ea"/>
                <a:ea typeface="+mn-ea"/>
              </a:rPr>
              <a:t>処理</a:t>
            </a:r>
            <a:r>
              <a:rPr lang="ja-JP" altLang="en-US" sz="900" dirty="0" smtClean="0">
                <a:latin typeface="+mn-ea"/>
                <a:ea typeface="+mn-ea"/>
              </a:rPr>
              <a:t>手法について、随時連携）</a:t>
            </a:r>
            <a:endParaRPr kumimoji="1" lang="ja-JP" altLang="en-US" sz="900" dirty="0">
              <a:latin typeface="+mn-ea"/>
              <a:ea typeface="+mn-ea"/>
            </a:endParaRPr>
          </a:p>
        </p:txBody>
      </p:sp>
      <p:sp>
        <p:nvSpPr>
          <p:cNvPr id="2" name="大かっこ 1"/>
          <p:cNvSpPr/>
          <p:nvPr/>
        </p:nvSpPr>
        <p:spPr>
          <a:xfrm>
            <a:off x="2455439" y="2487491"/>
            <a:ext cx="2643372" cy="797493"/>
          </a:xfrm>
          <a:prstGeom prst="bracketPair">
            <a:avLst>
              <a:gd name="adj" fmla="val 3010"/>
            </a:avLst>
          </a:prstGeom>
        </p:spPr>
        <p:style>
          <a:lnRef idx="1">
            <a:schemeClr val="dk1"/>
          </a:lnRef>
          <a:fillRef idx="0">
            <a:schemeClr val="dk1"/>
          </a:fillRef>
          <a:effectRef idx="0">
            <a:schemeClr val="dk1"/>
          </a:effectRef>
          <a:fontRef idx="minor">
            <a:schemeClr val="tx1"/>
          </a:fontRef>
        </p:style>
        <p:txBody>
          <a:bodyPr lIns="72000" tIns="0" rIns="72000" bIns="0" rtlCol="0" anchor="t" anchorCtr="0"/>
          <a:lstStyle/>
          <a:p>
            <a:pPr>
              <a:lnSpc>
                <a:spcPts val="1000"/>
              </a:lnSpc>
            </a:pP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itchFamily="50" charset="-128"/>
                <a:ea typeface="Meiryo UI" pitchFamily="50" charset="-128"/>
                <a:cs typeface="Meiryo UI" pitchFamily="50" charset="-128"/>
              </a:rPr>
              <a:t>検討項目例</a:t>
            </a:r>
            <a:r>
              <a:rPr lang="en-US" altLang="ja-JP" sz="900" dirty="0" smtClean="0">
                <a:latin typeface="Meiryo UI" pitchFamily="50" charset="-128"/>
                <a:ea typeface="Meiryo UI" pitchFamily="50" charset="-128"/>
                <a:cs typeface="Meiryo UI" pitchFamily="50" charset="-128"/>
              </a:rPr>
              <a:t>》</a:t>
            </a:r>
          </a:p>
          <a:p>
            <a:pPr marL="88900" indent="-88900">
              <a:lnSpc>
                <a:spcPts val="1000"/>
              </a:lnSpc>
            </a:pPr>
            <a:r>
              <a:rPr lang="ja-JP" altLang="en-US" sz="900" dirty="0" smtClean="0">
                <a:latin typeface="Meiryo UI" pitchFamily="50" charset="-128"/>
                <a:ea typeface="Meiryo UI" pitchFamily="50" charset="-128"/>
                <a:cs typeface="Meiryo UI" pitchFamily="50" charset="-128"/>
              </a:rPr>
              <a:t>・４特別区での事務実施方法</a:t>
            </a:r>
            <a:endParaRPr lang="en-US" altLang="ja-JP" sz="900" dirty="0" smtClean="0">
              <a:latin typeface="Meiryo UI" pitchFamily="50" charset="-128"/>
              <a:ea typeface="Meiryo UI" pitchFamily="50" charset="-128"/>
              <a:cs typeface="Meiryo UI" pitchFamily="50" charset="-128"/>
            </a:endParaRPr>
          </a:p>
          <a:p>
            <a:pPr marL="88900" indent="-88900">
              <a:lnSpc>
                <a:spcPts val="1000"/>
              </a:lnSpc>
            </a:pPr>
            <a:r>
              <a:rPr lang="ja-JP" altLang="en-US" sz="900" dirty="0" smtClean="0">
                <a:latin typeface="Meiryo UI" pitchFamily="50" charset="-128"/>
                <a:ea typeface="Meiryo UI" pitchFamily="50" charset="-128"/>
                <a:cs typeface="Meiryo UI" pitchFamily="50" charset="-128"/>
              </a:rPr>
              <a:t>（本庁、</a:t>
            </a:r>
            <a:r>
              <a:rPr lang="en-US" altLang="ja-JP" sz="900" dirty="0" smtClean="0">
                <a:latin typeface="Meiryo UI" pitchFamily="50" charset="-128"/>
                <a:ea typeface="Meiryo UI" pitchFamily="50" charset="-128"/>
                <a:cs typeface="Meiryo UI" pitchFamily="50" charset="-128"/>
              </a:rPr>
              <a:t>24</a:t>
            </a:r>
            <a:r>
              <a:rPr lang="ja-JP" altLang="en-US" sz="900" dirty="0" smtClean="0">
                <a:latin typeface="Meiryo UI" pitchFamily="50" charset="-128"/>
                <a:ea typeface="Meiryo UI" pitchFamily="50" charset="-128"/>
                <a:cs typeface="Meiryo UI" pitchFamily="50" charset="-128"/>
              </a:rPr>
              <a:t>区役所の連携</a:t>
            </a:r>
            <a:r>
              <a:rPr lang="ja-JP" altLang="en-US" sz="900" dirty="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等）</a:t>
            </a:r>
            <a:endParaRPr lang="en-US" altLang="ja-JP" sz="900" dirty="0" smtClean="0">
              <a:latin typeface="Meiryo UI" pitchFamily="50" charset="-128"/>
              <a:ea typeface="Meiryo UI" pitchFamily="50" charset="-128"/>
              <a:cs typeface="Meiryo UI" pitchFamily="50" charset="-128"/>
            </a:endParaRPr>
          </a:p>
          <a:p>
            <a:pPr marL="88900" indent="-88900">
              <a:lnSpc>
                <a:spcPts val="1000"/>
              </a:lnSpc>
            </a:pPr>
            <a:r>
              <a:rPr lang="ja-JP" altLang="en-US" sz="900" dirty="0" smtClean="0">
                <a:latin typeface="Meiryo UI" pitchFamily="50" charset="-128"/>
                <a:ea typeface="Meiryo UI" pitchFamily="50" charset="-128"/>
                <a:cs typeface="Meiryo UI" pitchFamily="50" charset="-128"/>
              </a:rPr>
              <a:t>・大阪府への承継事務の実施方法 </a:t>
            </a:r>
            <a:endParaRPr lang="en-US" altLang="ja-JP" sz="900" dirty="0" smtClean="0">
              <a:latin typeface="Meiryo UI" pitchFamily="50" charset="-128"/>
              <a:ea typeface="Meiryo UI" pitchFamily="50" charset="-128"/>
              <a:cs typeface="Meiryo UI" pitchFamily="50" charset="-128"/>
            </a:endParaRPr>
          </a:p>
          <a:p>
            <a:pPr marL="88900" indent="-88900">
              <a:lnSpc>
                <a:spcPts val="1000"/>
              </a:lnSpc>
            </a:pPr>
            <a:r>
              <a:rPr lang="ja-JP" altLang="en-US" sz="900" dirty="0" smtClean="0">
                <a:latin typeface="Meiryo UI" pitchFamily="50" charset="-128"/>
                <a:ea typeface="Meiryo UI" pitchFamily="50" charset="-128"/>
                <a:cs typeface="Meiryo UI" pitchFamily="50" charset="-128"/>
              </a:rPr>
              <a:t>・特別</a:t>
            </a:r>
            <a:r>
              <a:rPr lang="ja-JP" altLang="en-US" sz="900" dirty="0">
                <a:latin typeface="Meiryo UI" pitchFamily="50" charset="-128"/>
                <a:ea typeface="Meiryo UI" pitchFamily="50" charset="-128"/>
                <a:cs typeface="Meiryo UI" pitchFamily="50" charset="-128"/>
              </a:rPr>
              <a:t>区間の</a:t>
            </a:r>
            <a:r>
              <a:rPr lang="ja-JP" altLang="en-US" sz="900" dirty="0" smtClean="0">
                <a:latin typeface="Meiryo UI" pitchFamily="50" charset="-128"/>
                <a:ea typeface="Meiryo UI" pitchFamily="50" charset="-128"/>
                <a:cs typeface="Meiryo UI" pitchFamily="50" charset="-128"/>
              </a:rPr>
              <a:t>連携手法</a:t>
            </a:r>
            <a:endParaRPr lang="en-US" altLang="ja-JP" sz="900" dirty="0" smtClean="0">
              <a:latin typeface="Meiryo UI" pitchFamily="50" charset="-128"/>
              <a:ea typeface="Meiryo UI" pitchFamily="50" charset="-128"/>
              <a:cs typeface="Meiryo UI" pitchFamily="50" charset="-128"/>
            </a:endParaRPr>
          </a:p>
          <a:p>
            <a:pPr marL="88900" indent="-88900">
              <a:lnSpc>
                <a:spcPts val="1000"/>
              </a:lnSpc>
            </a:pPr>
            <a:r>
              <a:rPr lang="ja-JP" altLang="en-US" sz="900" dirty="0" smtClean="0">
                <a:latin typeface="Meiryo UI" pitchFamily="50" charset="-128"/>
                <a:ea typeface="Meiryo UI" pitchFamily="50" charset="-128"/>
                <a:cs typeface="Meiryo UI" pitchFamily="50" charset="-128"/>
              </a:rPr>
              <a:t>（区間</a:t>
            </a:r>
            <a:r>
              <a:rPr lang="ja-JP" altLang="en-US" sz="900" dirty="0">
                <a:latin typeface="Meiryo UI" pitchFamily="50" charset="-128"/>
                <a:ea typeface="Meiryo UI" pitchFamily="50" charset="-128"/>
                <a:cs typeface="Meiryo UI" pitchFamily="50" charset="-128"/>
              </a:rPr>
              <a:t>連携によるサービスの</a:t>
            </a:r>
            <a:r>
              <a:rPr lang="ja-JP" altLang="en-US" sz="900" dirty="0" smtClean="0">
                <a:latin typeface="Meiryo UI" pitchFamily="50" charset="-128"/>
                <a:ea typeface="Meiryo UI" pitchFamily="50" charset="-128"/>
                <a:cs typeface="Meiryo UI" pitchFamily="50" charset="-128"/>
              </a:rPr>
              <a:t>確保 等）　　　　　　　等</a:t>
            </a:r>
            <a:endParaRPr lang="ja-JP" altLang="en-US" sz="900" dirty="0">
              <a:latin typeface="Meiryo UI" pitchFamily="50" charset="-128"/>
              <a:ea typeface="Meiryo UI" pitchFamily="50" charset="-128"/>
              <a:cs typeface="Meiryo UI" pitchFamily="50" charset="-128"/>
            </a:endParaRPr>
          </a:p>
          <a:p>
            <a:pPr marL="88900" indent="-88900">
              <a:lnSpc>
                <a:spcPts val="1000"/>
              </a:lnSpc>
            </a:pPr>
            <a:r>
              <a:rPr lang="ja-JP" altLang="en-US" sz="900" dirty="0" smtClean="0">
                <a:latin typeface="Meiryo UI" pitchFamily="50" charset="-128"/>
                <a:ea typeface="Meiryo UI" pitchFamily="50" charset="-128"/>
                <a:cs typeface="Meiryo UI" pitchFamily="50" charset="-128"/>
              </a:rPr>
              <a:t>　　　　　　　　　　</a:t>
            </a:r>
            <a:endParaRPr lang="ja-JP" altLang="en-US" sz="900" dirty="0">
              <a:latin typeface="Meiryo UI" pitchFamily="50" charset="-128"/>
              <a:ea typeface="Meiryo UI" pitchFamily="50" charset="-128"/>
              <a:cs typeface="Meiryo UI" pitchFamily="50" charset="-128"/>
            </a:endParaRPr>
          </a:p>
        </p:txBody>
      </p:sp>
      <p:sp>
        <p:nvSpPr>
          <p:cNvPr id="3" name="上下矢印 2"/>
          <p:cNvSpPr/>
          <p:nvPr/>
        </p:nvSpPr>
        <p:spPr>
          <a:xfrm>
            <a:off x="3438140" y="1684390"/>
            <a:ext cx="720080" cy="231639"/>
          </a:xfrm>
          <a:prstGeom prst="upDownArrow">
            <a:avLst>
              <a:gd name="adj1" fmla="val 50000"/>
              <a:gd name="adj2" fmla="val 22634"/>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5213782" y="1794370"/>
            <a:ext cx="1939748" cy="2032278"/>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92075" indent="-92075">
              <a:spcBef>
                <a:spcPts val="0"/>
              </a:spcBef>
            </a:pPr>
            <a:r>
              <a:rPr lang="ja-JP" altLang="en-US" sz="1100" dirty="0" smtClean="0">
                <a:solidFill>
                  <a:schemeClr val="tx1"/>
                </a:solidFill>
                <a:latin typeface="Meiryo UI" pitchFamily="50" charset="-128"/>
                <a:ea typeface="Meiryo UI" pitchFamily="50" charset="-128"/>
                <a:cs typeface="Meiryo UI" pitchFamily="50" charset="-128"/>
              </a:rPr>
              <a:t>　</a:t>
            </a:r>
            <a:endParaRPr lang="en-US" altLang="ja-JP" sz="1100" dirty="0" smtClean="0">
              <a:solidFill>
                <a:schemeClr val="tx1"/>
              </a:solidFill>
              <a:latin typeface="Meiryo UI" pitchFamily="50" charset="-128"/>
              <a:ea typeface="Meiryo UI" pitchFamily="50" charset="-128"/>
              <a:cs typeface="Meiryo UI" pitchFamily="50" charset="-128"/>
            </a:endParaRPr>
          </a:p>
          <a:p>
            <a:pPr marL="92075" indent="-92075">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spc="-150" dirty="0" smtClean="0">
                <a:solidFill>
                  <a:schemeClr val="tx1"/>
                </a:solidFill>
                <a:latin typeface="Meiryo UI" pitchFamily="50" charset="-128"/>
                <a:ea typeface="Meiryo UI" pitchFamily="50" charset="-128"/>
                <a:cs typeface="Meiryo UI" pitchFamily="50" charset="-128"/>
              </a:rPr>
              <a:t>事務処理手法の試行実施、構築</a:t>
            </a:r>
            <a:endParaRPr lang="en-US" altLang="ja-JP" sz="1100" spc="-150" dirty="0" smtClean="0">
              <a:solidFill>
                <a:schemeClr val="tx1"/>
              </a:solidFill>
              <a:latin typeface="Meiryo UI" pitchFamily="50" charset="-128"/>
              <a:ea typeface="Meiryo UI" pitchFamily="50" charset="-128"/>
              <a:cs typeface="Meiryo UI" pitchFamily="50" charset="-128"/>
            </a:endParaRPr>
          </a:p>
          <a:p>
            <a:pPr marL="92075" indent="-92075">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制度移行を想定した事務の試行実施</a:t>
            </a:r>
            <a:endParaRPr lang="en-US" altLang="ja-JP" sz="1050" dirty="0" smtClean="0">
              <a:solidFill>
                <a:schemeClr val="tx1"/>
              </a:solidFill>
              <a:latin typeface="Meiryo UI" pitchFamily="50" charset="-128"/>
              <a:ea typeface="Meiryo UI" pitchFamily="50" charset="-128"/>
              <a:cs typeface="Meiryo UI" pitchFamily="50" charset="-128"/>
            </a:endParaRPr>
          </a:p>
          <a:p>
            <a:pPr marL="92075" indent="-92075">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spc="-150" dirty="0" smtClean="0">
                <a:solidFill>
                  <a:schemeClr val="tx1"/>
                </a:solidFill>
                <a:latin typeface="Meiryo UI" pitchFamily="50" charset="-128"/>
                <a:ea typeface="Meiryo UI" pitchFamily="50" charset="-128"/>
                <a:cs typeface="Meiryo UI" pitchFamily="50" charset="-128"/>
              </a:rPr>
              <a:t>試行実施により把握した課題の検討・調整  </a:t>
            </a:r>
            <a:r>
              <a:rPr lang="ja-JP" altLang="en-US" sz="1050" dirty="0" smtClean="0">
                <a:solidFill>
                  <a:schemeClr val="tx1"/>
                </a:solidFill>
                <a:latin typeface="Meiryo UI" pitchFamily="50" charset="-128"/>
                <a:ea typeface="Meiryo UI" pitchFamily="50" charset="-128"/>
                <a:cs typeface="Meiryo UI" pitchFamily="50" charset="-128"/>
              </a:rPr>
              <a:t>→ 事務処理手法の構築</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lnSpc>
                <a:spcPts val="300"/>
              </a:lnSpc>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 事務引継ぎ方法等の検討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lnSpc>
                <a:spcPts val="500"/>
              </a:lnSpc>
              <a:spcBef>
                <a:spcPts val="0"/>
              </a:spcBef>
            </a:pPr>
            <a:endParaRPr lang="en-US" altLang="ja-JP" sz="1050" u="sng" dirty="0" smtClean="0">
              <a:solidFill>
                <a:schemeClr val="tx1"/>
              </a:solidFill>
              <a:latin typeface="Meiryo UI" pitchFamily="50" charset="-128"/>
              <a:ea typeface="Meiryo UI" pitchFamily="50" charset="-128"/>
              <a:cs typeface="Meiryo UI" pitchFamily="50" charset="-128"/>
            </a:endParaRPr>
          </a:p>
          <a:p>
            <a:pPr marL="144000" indent="-457200">
              <a:lnSpc>
                <a:spcPts val="500"/>
              </a:lnSpc>
              <a:spcBef>
                <a:spcPts val="0"/>
              </a:spcBef>
            </a:pPr>
            <a:endParaRPr lang="en-US" altLang="ja-JP" sz="1050" u="sng" dirty="0" smtClean="0">
              <a:solidFill>
                <a:schemeClr val="tx1"/>
              </a:solidFill>
              <a:latin typeface="Meiryo UI" pitchFamily="50" charset="-128"/>
              <a:ea typeface="Meiryo UI" pitchFamily="50" charset="-128"/>
              <a:cs typeface="Meiryo UI" pitchFamily="50" charset="-128"/>
            </a:endParaRPr>
          </a:p>
          <a:p>
            <a:pPr marL="144000" indent="-457200">
              <a:lnSpc>
                <a:spcPts val="800"/>
              </a:lnSpc>
              <a:spcBef>
                <a:spcPts val="0"/>
              </a:spcBef>
            </a:pPr>
            <a:endParaRPr lang="en-US" altLang="ja-JP" sz="1050" u="sng" dirty="0" smtClean="0">
              <a:solidFill>
                <a:schemeClr val="tx1"/>
              </a:solidFill>
              <a:latin typeface="Meiryo UI" pitchFamily="50" charset="-128"/>
              <a:ea typeface="Meiryo UI" pitchFamily="50" charset="-128"/>
              <a:cs typeface="Meiryo UI" pitchFamily="50" charset="-128"/>
            </a:endParaRPr>
          </a:p>
          <a:p>
            <a:pPr marL="92075" indent="-92075">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00" dirty="0" smtClean="0">
                <a:solidFill>
                  <a:schemeClr val="tx1"/>
                </a:solidFill>
                <a:latin typeface="Meiryo UI" pitchFamily="50" charset="-128"/>
                <a:ea typeface="Meiryo UI" pitchFamily="50" charset="-128"/>
                <a:cs typeface="Meiryo UI" pitchFamily="50" charset="-128"/>
              </a:rPr>
              <a:t>公文書引継ぎ方法の検討、構築</a:t>
            </a:r>
            <a:endParaRPr lang="en-US" altLang="ja-JP" sz="10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保有個人情報等の引継ぎ等</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lnSpc>
                <a:spcPts val="700"/>
              </a:lnSpc>
              <a:spcBef>
                <a:spcPts val="0"/>
              </a:spcBef>
            </a:pPr>
            <a:endParaRPr lang="en-US" altLang="ja-JP" sz="1050" u="sng"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prstClr val="black"/>
                </a:solidFill>
                <a:latin typeface="Meiryo UI" pitchFamily="50" charset="-128"/>
                <a:ea typeface="Meiryo UI" pitchFamily="50" charset="-128"/>
                <a:cs typeface="Meiryo UI" pitchFamily="50" charset="-128"/>
              </a:rPr>
              <a:t> </a:t>
            </a:r>
            <a:r>
              <a:rPr lang="ja-JP" altLang="en-US" sz="1100" dirty="0">
                <a:solidFill>
                  <a:prstClr val="black"/>
                </a:solidFill>
                <a:latin typeface="Meiryo UI" pitchFamily="50" charset="-128"/>
                <a:ea typeface="Meiryo UI" pitchFamily="50" charset="-128"/>
                <a:cs typeface="Meiryo UI" pitchFamily="50" charset="-128"/>
              </a:rPr>
              <a:t>事務分担の時点</a:t>
            </a:r>
            <a:r>
              <a:rPr lang="ja-JP" altLang="en-US" sz="1100" dirty="0" smtClean="0">
                <a:solidFill>
                  <a:prstClr val="black"/>
                </a:solidFill>
                <a:latin typeface="Meiryo UI" pitchFamily="50" charset="-128"/>
                <a:ea typeface="Meiryo UI" pitchFamily="50" charset="-128"/>
                <a:cs typeface="Meiryo UI" pitchFamily="50" charset="-128"/>
              </a:rPr>
              <a:t>更新</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28" name="上下矢印 27"/>
          <p:cNvSpPr/>
          <p:nvPr/>
        </p:nvSpPr>
        <p:spPr>
          <a:xfrm>
            <a:off x="5686527" y="1678525"/>
            <a:ext cx="720080" cy="250951"/>
          </a:xfrm>
          <a:prstGeom prst="upDownArrow">
            <a:avLst>
              <a:gd name="adj1" fmla="val 50000"/>
              <a:gd name="adj2" fmla="val 22634"/>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2412777" y="3858725"/>
            <a:ext cx="4739097" cy="539943"/>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eaLnBrk="0" hangingPunct="0">
              <a:lnSpc>
                <a:spcPts val="1200"/>
              </a:lnSpc>
              <a:spcBef>
                <a:spcPts val="0"/>
              </a:spcBef>
            </a:pPr>
            <a:endParaRPr lang="en-US" altLang="ja-JP" sz="1050" dirty="0">
              <a:solidFill>
                <a:prstClr val="black"/>
              </a:solidFill>
              <a:latin typeface="Meiryo UI" pitchFamily="50" charset="-128"/>
              <a:ea typeface="Meiryo UI" pitchFamily="50" charset="-128"/>
              <a:cs typeface="Meiryo UI" pitchFamily="50" charset="-128"/>
            </a:endParaRPr>
          </a:p>
          <a:p>
            <a:pPr marL="144000" indent="-457200">
              <a:lnSpc>
                <a:spcPts val="1200"/>
              </a:lnSpc>
              <a:spcBef>
                <a:spcPts val="0"/>
              </a:spcBef>
            </a:pPr>
            <a:r>
              <a:rPr lang="ja-JP" altLang="en-US" sz="1100" dirty="0" smtClean="0">
                <a:solidFill>
                  <a:schemeClr val="tx1"/>
                </a:solidFill>
                <a:latin typeface="Meiryo UI" pitchFamily="50" charset="-128"/>
                <a:ea typeface="Meiryo UI" pitchFamily="50" charset="-128"/>
                <a:cs typeface="Meiryo UI" pitchFamily="50" charset="-128"/>
              </a:rPr>
              <a:t>◆関係団体等との協議、調整</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lnSpc>
                <a:spcPts val="1200"/>
              </a:lnSpc>
              <a:spcBef>
                <a:spcPts val="0"/>
              </a:spcBef>
            </a:pPr>
            <a:r>
              <a:rPr lang="ja-JP" altLang="en-US" sz="1100" dirty="0" smtClean="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事務処理手法にかかる関係団体</a:t>
            </a:r>
            <a:r>
              <a:rPr lang="ja-JP" altLang="en-US" sz="1050" dirty="0">
                <a:solidFill>
                  <a:schemeClr val="tx1"/>
                </a:solidFill>
                <a:latin typeface="Meiryo UI" pitchFamily="50" charset="-128"/>
                <a:ea typeface="Meiryo UI" pitchFamily="50" charset="-128"/>
                <a:cs typeface="Meiryo UI" pitchFamily="50" charset="-128"/>
              </a:rPr>
              <a:t>等</a:t>
            </a:r>
            <a:r>
              <a:rPr lang="ja-JP" altLang="en-US" sz="1050" dirty="0" smtClean="0">
                <a:solidFill>
                  <a:schemeClr val="tx1"/>
                </a:solidFill>
                <a:latin typeface="Meiryo UI" pitchFamily="50" charset="-128"/>
                <a:ea typeface="Meiryo UI" pitchFamily="50" charset="-128"/>
                <a:cs typeface="Meiryo UI" pitchFamily="50" charset="-128"/>
              </a:rPr>
              <a:t>との協議、調整</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33" name="正方形/長方形 32"/>
          <p:cNvSpPr/>
          <p:nvPr/>
        </p:nvSpPr>
        <p:spPr>
          <a:xfrm>
            <a:off x="575103" y="3861048"/>
            <a:ext cx="1765409" cy="537621"/>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eaLnBrk="0" hangingPunct="0">
              <a:lnSpc>
                <a:spcPts val="1200"/>
              </a:lnSpc>
              <a:spcBef>
                <a:spcPts val="0"/>
              </a:spcBef>
            </a:pPr>
            <a:r>
              <a:rPr lang="en-US" altLang="ja-JP" sz="1050" dirty="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府市関係部局</a:t>
            </a:r>
            <a:r>
              <a:rPr lang="en-US" altLang="ja-JP" sz="1050" dirty="0">
                <a:solidFill>
                  <a:prstClr val="black"/>
                </a:solidFill>
                <a:latin typeface="Meiryo UI" pitchFamily="50" charset="-128"/>
                <a:ea typeface="Meiryo UI" pitchFamily="50" charset="-128"/>
                <a:cs typeface="Meiryo UI" pitchFamily="50" charset="-128"/>
              </a:rPr>
              <a:t>】</a:t>
            </a:r>
          </a:p>
          <a:p>
            <a:pPr marL="144000" indent="-457200">
              <a:lnSpc>
                <a:spcPts val="1200"/>
              </a:lnSpc>
              <a:spcBef>
                <a:spcPts val="0"/>
              </a:spcBef>
            </a:pPr>
            <a:r>
              <a:rPr lang="ja-JP" altLang="en-US" sz="1100" dirty="0" smtClean="0">
                <a:solidFill>
                  <a:schemeClr val="tx1"/>
                </a:solidFill>
                <a:latin typeface="Meiryo UI" pitchFamily="50" charset="-128"/>
                <a:ea typeface="Meiryo UI" pitchFamily="50" charset="-128"/>
                <a:cs typeface="Meiryo UI" pitchFamily="50" charset="-128"/>
              </a:rPr>
              <a:t>◆関係団体への説明</a:t>
            </a:r>
            <a:endParaRPr lang="en-US" altLang="ja-JP" sz="1100" dirty="0" smtClean="0">
              <a:solidFill>
                <a:schemeClr val="tx1"/>
              </a:solidFill>
              <a:latin typeface="Meiryo UI" pitchFamily="50" charset="-128"/>
              <a:ea typeface="Meiryo UI" pitchFamily="50" charset="-128"/>
              <a:cs typeface="Meiryo UI" pitchFamily="50" charset="-128"/>
            </a:endParaRPr>
          </a:p>
          <a:p>
            <a:pPr marL="88900" indent="-88900">
              <a:lnSpc>
                <a:spcPts val="1200"/>
              </a:lnSpc>
              <a:spcBef>
                <a:spcPts val="0"/>
              </a:spcBef>
            </a:pPr>
            <a:r>
              <a:rPr lang="ja-JP" altLang="en-US" sz="1000" dirty="0" smtClean="0">
                <a:solidFill>
                  <a:schemeClr val="tx1"/>
                </a:solidFill>
                <a:latin typeface="Meiryo UI" pitchFamily="50" charset="-128"/>
                <a:ea typeface="Meiryo UI" pitchFamily="50" charset="-128"/>
                <a:cs typeface="Meiryo UI" pitchFamily="50" charset="-128"/>
              </a:rPr>
              <a:t>・ 説明</a:t>
            </a:r>
            <a:r>
              <a:rPr lang="ja-JP" altLang="en-US" sz="1000" dirty="0">
                <a:solidFill>
                  <a:schemeClr val="tx1"/>
                </a:solidFill>
                <a:latin typeface="Meiryo UI" pitchFamily="50" charset="-128"/>
                <a:ea typeface="Meiryo UI" pitchFamily="50" charset="-128"/>
                <a:cs typeface="Meiryo UI" pitchFamily="50" charset="-128"/>
              </a:rPr>
              <a:t>及</a:t>
            </a:r>
            <a:r>
              <a:rPr lang="ja-JP" altLang="en-US" sz="1000" dirty="0" smtClean="0">
                <a:solidFill>
                  <a:schemeClr val="tx1"/>
                </a:solidFill>
                <a:latin typeface="Meiryo UI" pitchFamily="50" charset="-128"/>
                <a:ea typeface="Meiryo UI" pitchFamily="50" charset="-128"/>
                <a:cs typeface="Meiryo UI" pitchFamily="50" charset="-128"/>
              </a:rPr>
              <a:t>び意見などを聴取</a:t>
            </a: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34" name="正方形/長方形 33"/>
          <p:cNvSpPr/>
          <p:nvPr/>
        </p:nvSpPr>
        <p:spPr>
          <a:xfrm>
            <a:off x="2412777" y="5416928"/>
            <a:ext cx="2763953" cy="1402857"/>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a:solidFill>
                  <a:schemeClr val="tx1"/>
                </a:solidFill>
                <a:latin typeface="Meiryo UI" pitchFamily="50" charset="-128"/>
                <a:ea typeface="Meiryo UI" pitchFamily="50" charset="-128"/>
                <a:cs typeface="Meiryo UI" pitchFamily="50" charset="-128"/>
              </a:rPr>
              <a:t>府市関係部局</a:t>
            </a:r>
            <a:r>
              <a:rPr lang="en-US" altLang="ja-JP" sz="1050" dirty="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◆条例、規則等の</a:t>
            </a:r>
            <a:r>
              <a:rPr lang="ja-JP" altLang="en-US" sz="1100" dirty="0">
                <a:solidFill>
                  <a:schemeClr val="tx1"/>
                </a:solidFill>
                <a:latin typeface="Meiryo UI" pitchFamily="50" charset="-128"/>
                <a:ea typeface="Meiryo UI" pitchFamily="50" charset="-128"/>
                <a:cs typeface="Meiryo UI" pitchFamily="50" charset="-128"/>
              </a:rPr>
              <a:t>分類</a:t>
            </a:r>
            <a:r>
              <a:rPr lang="ja-JP" altLang="en-US" sz="1100" dirty="0" smtClean="0">
                <a:solidFill>
                  <a:schemeClr val="tx1"/>
                </a:solidFill>
                <a:latin typeface="Meiryo UI" pitchFamily="50" charset="-128"/>
                <a:ea typeface="Meiryo UI" pitchFamily="50" charset="-128"/>
                <a:cs typeface="Meiryo UI" pitchFamily="50" charset="-128"/>
              </a:rPr>
              <a:t>整理</a:t>
            </a:r>
            <a:endParaRPr lang="en-US" altLang="ja-JP" sz="1100" dirty="0" smtClean="0">
              <a:solidFill>
                <a:schemeClr val="tx1"/>
              </a:solidFill>
              <a:latin typeface="Meiryo UI" pitchFamily="50" charset="-128"/>
              <a:ea typeface="Meiryo UI" pitchFamily="50" charset="-128"/>
              <a:cs typeface="Meiryo UI" pitchFamily="50" charset="-128"/>
            </a:endParaRPr>
          </a:p>
          <a:p>
            <a:pPr marL="85725" indent="-85725">
              <a:spcBef>
                <a:spcPts val="0"/>
              </a:spcBef>
            </a:pPr>
            <a:r>
              <a:rPr lang="ja-JP" altLang="en-US" sz="1050" dirty="0" smtClean="0">
                <a:solidFill>
                  <a:schemeClr val="tx1"/>
                </a:solidFill>
                <a:latin typeface="Meiryo UI" pitchFamily="50" charset="-128"/>
                <a:ea typeface="Meiryo UI" pitchFamily="50" charset="-128"/>
                <a:cs typeface="Meiryo UI" pitchFamily="50" charset="-128"/>
              </a:rPr>
              <a:t>・ 市</a:t>
            </a:r>
            <a:r>
              <a:rPr lang="ja-JP" altLang="en-US" sz="1050" dirty="0">
                <a:solidFill>
                  <a:schemeClr val="tx1"/>
                </a:solidFill>
                <a:latin typeface="Meiryo UI" pitchFamily="50" charset="-128"/>
                <a:ea typeface="Meiryo UI" pitchFamily="50" charset="-128"/>
                <a:cs typeface="Meiryo UI" pitchFamily="50" charset="-128"/>
              </a:rPr>
              <a:t>条例</a:t>
            </a:r>
            <a:r>
              <a:rPr lang="ja-JP" altLang="en-US" sz="1050" dirty="0" smtClean="0">
                <a:solidFill>
                  <a:schemeClr val="tx1"/>
                </a:solidFill>
                <a:latin typeface="Meiryo UI" pitchFamily="50" charset="-128"/>
                <a:ea typeface="Meiryo UI" pitchFamily="50" charset="-128"/>
                <a:cs typeface="Meiryo UI" pitchFamily="50" charset="-128"/>
              </a:rPr>
              <a:t>等及び府</a:t>
            </a:r>
            <a:r>
              <a:rPr lang="ja-JP" altLang="en-US" sz="1050" dirty="0">
                <a:solidFill>
                  <a:schemeClr val="tx1"/>
                </a:solidFill>
                <a:latin typeface="Meiryo UI" pitchFamily="50" charset="-128"/>
                <a:ea typeface="Meiryo UI" pitchFamily="50" charset="-128"/>
                <a:cs typeface="Meiryo UI" pitchFamily="50" charset="-128"/>
              </a:rPr>
              <a:t>事務処理特例条例等</a:t>
            </a:r>
            <a:r>
              <a:rPr lang="ja-JP" altLang="en-US" sz="1050" dirty="0" smtClean="0">
                <a:solidFill>
                  <a:schemeClr val="tx1"/>
                </a:solidFill>
                <a:latin typeface="Meiryo UI" pitchFamily="50" charset="-128"/>
                <a:ea typeface="Meiryo UI" pitchFamily="50" charset="-128"/>
                <a:cs typeface="Meiryo UI" pitchFamily="50" charset="-128"/>
              </a:rPr>
              <a:t>の分類整理</a:t>
            </a: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lnSpc>
                <a:spcPts val="1000"/>
              </a:lnSpc>
              <a:spcBef>
                <a:spcPts val="0"/>
              </a:spcBef>
            </a:pP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47" name="大かっこ 46"/>
          <p:cNvSpPr/>
          <p:nvPr/>
        </p:nvSpPr>
        <p:spPr>
          <a:xfrm>
            <a:off x="2484043" y="6113380"/>
            <a:ext cx="2629035" cy="663363"/>
          </a:xfrm>
          <a:prstGeom prst="bracketPair">
            <a:avLst>
              <a:gd name="adj" fmla="val 5131"/>
            </a:avLst>
          </a:prstGeom>
        </p:spPr>
        <p:style>
          <a:lnRef idx="1">
            <a:schemeClr val="dk1"/>
          </a:lnRef>
          <a:fillRef idx="0">
            <a:schemeClr val="dk1"/>
          </a:fillRef>
          <a:effectRef idx="0">
            <a:schemeClr val="dk1"/>
          </a:effectRef>
          <a:fontRef idx="minor">
            <a:schemeClr val="tx1"/>
          </a:fontRef>
        </p:style>
        <p:txBody>
          <a:bodyPr lIns="36000" tIns="0" rIns="36000" bIns="0" rtlCol="0" anchor="t" anchorCtr="0"/>
          <a:lstStyle/>
          <a:p>
            <a:pPr>
              <a:lnSpc>
                <a:spcPts val="1000"/>
              </a:lnSpc>
            </a:pP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分類の視点</a:t>
            </a:r>
            <a:r>
              <a:rPr lang="en-US" altLang="ja-JP" sz="900" dirty="0" smtClean="0">
                <a:latin typeface="Meiryo UI" pitchFamily="50" charset="-128"/>
                <a:ea typeface="Meiryo UI" pitchFamily="50" charset="-128"/>
                <a:cs typeface="Meiryo UI" pitchFamily="50" charset="-128"/>
              </a:rPr>
              <a:t>》</a:t>
            </a:r>
            <a:endParaRPr lang="ja-JP" altLang="en-US" sz="900" dirty="0">
              <a:latin typeface="Meiryo UI" pitchFamily="50" charset="-128"/>
              <a:ea typeface="Meiryo UI" pitchFamily="50" charset="-128"/>
              <a:cs typeface="Meiryo UI" pitchFamily="50" charset="-128"/>
            </a:endParaRPr>
          </a:p>
          <a:p>
            <a:pPr marL="92075" indent="-92075">
              <a:lnSpc>
                <a:spcPts val="1000"/>
              </a:lnSpc>
              <a:tabLst>
                <a:tab pos="998538" algn="l"/>
              </a:tabLst>
            </a:pPr>
            <a:r>
              <a:rPr lang="ja-JP" altLang="en-US" sz="900" dirty="0" smtClean="0">
                <a:latin typeface="Meiryo UI" pitchFamily="50" charset="-128"/>
                <a:ea typeface="Meiryo UI" pitchFamily="50" charset="-128"/>
                <a:cs typeface="Meiryo UI" pitchFamily="50" charset="-128"/>
              </a:rPr>
              <a:t>・ 特別区で行う事務にかかるもの</a:t>
            </a:r>
            <a:r>
              <a:rPr lang="ja-JP" altLang="en-US" sz="800" dirty="0" smtClean="0">
                <a:latin typeface="Meiryo UI" pitchFamily="50" charset="-128"/>
                <a:ea typeface="Meiryo UI" pitchFamily="50" charset="-128"/>
                <a:cs typeface="Meiryo UI" pitchFamily="50" charset="-128"/>
              </a:rPr>
              <a:t>（特別区設置の日から必要なもの、特別区の議会にて制定するもの）</a:t>
            </a:r>
            <a:endParaRPr lang="en-US" altLang="ja-JP" sz="800" dirty="0" smtClean="0">
              <a:latin typeface="Meiryo UI" pitchFamily="50" charset="-128"/>
              <a:ea typeface="Meiryo UI" pitchFamily="50" charset="-128"/>
              <a:cs typeface="Meiryo UI" pitchFamily="50" charset="-128"/>
            </a:endParaRPr>
          </a:p>
          <a:p>
            <a:pPr>
              <a:lnSpc>
                <a:spcPts val="1000"/>
              </a:lnSpc>
              <a:tabLst>
                <a:tab pos="998538" algn="l"/>
              </a:tabLst>
            </a:pPr>
            <a:r>
              <a:rPr lang="ja-JP" altLang="en-US" sz="900" dirty="0" smtClean="0">
                <a:latin typeface="Meiryo UI" pitchFamily="50" charset="-128"/>
                <a:ea typeface="Meiryo UI" pitchFamily="50" charset="-128"/>
                <a:cs typeface="Meiryo UI" pitchFamily="50" charset="-128"/>
              </a:rPr>
              <a:t>・ 大阪府で行う事務にかかるもの</a:t>
            </a:r>
            <a:endParaRPr lang="en-US" altLang="ja-JP" sz="900" dirty="0" smtClean="0">
              <a:latin typeface="Meiryo UI" pitchFamily="50" charset="-128"/>
              <a:ea typeface="Meiryo UI" pitchFamily="50" charset="-128"/>
              <a:cs typeface="Meiryo UI" pitchFamily="50" charset="-128"/>
            </a:endParaRPr>
          </a:p>
          <a:p>
            <a:pPr>
              <a:lnSpc>
                <a:spcPts val="1000"/>
              </a:lnSpc>
              <a:tabLst>
                <a:tab pos="998538" algn="l"/>
              </a:tabLst>
            </a:pPr>
            <a:r>
              <a:rPr lang="ja-JP" altLang="en-US" sz="900" dirty="0" smtClean="0">
                <a:latin typeface="Meiryo UI" pitchFamily="50" charset="-128"/>
                <a:ea typeface="Meiryo UI" pitchFamily="50" charset="-128"/>
                <a:cs typeface="Meiryo UI" pitchFamily="50" charset="-128"/>
              </a:rPr>
              <a:t>・ 廃止するもの　　　　　　　　　　　　　　　　</a:t>
            </a:r>
            <a:endParaRPr lang="ja-JP" altLang="en-US" sz="900" dirty="0">
              <a:latin typeface="Meiryo UI" pitchFamily="50" charset="-128"/>
              <a:ea typeface="Meiryo UI" pitchFamily="50" charset="-128"/>
              <a:cs typeface="Meiryo UI" pitchFamily="50" charset="-128"/>
            </a:endParaRPr>
          </a:p>
        </p:txBody>
      </p:sp>
      <p:sp>
        <p:nvSpPr>
          <p:cNvPr id="36" name="正方形/長方形 35"/>
          <p:cNvSpPr/>
          <p:nvPr/>
        </p:nvSpPr>
        <p:spPr>
          <a:xfrm>
            <a:off x="5213782" y="5416928"/>
            <a:ext cx="1939748" cy="1402857"/>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市関係局</a:t>
            </a:r>
            <a:r>
              <a:rPr lang="en-US" altLang="ja-JP" sz="1050" dirty="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特別区条例案等の検討</a:t>
            </a: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a:solidFill>
                  <a:schemeClr val="tx1"/>
                </a:solidFill>
                <a:latin typeface="Meiryo UI" pitchFamily="50" charset="-128"/>
                <a:ea typeface="Meiryo UI" pitchFamily="50" charset="-128"/>
                <a:cs typeface="Meiryo UI" pitchFamily="50" charset="-128"/>
              </a:rPr>
              <a:t>府関係部</a:t>
            </a:r>
            <a:r>
              <a:rPr lang="en-US" altLang="ja-JP" sz="1050" dirty="0">
                <a:solidFill>
                  <a:schemeClr val="tx1"/>
                </a:solidFill>
                <a:latin typeface="Meiryo UI" pitchFamily="50" charset="-128"/>
                <a:ea typeface="Meiryo UI" pitchFamily="50" charset="-128"/>
                <a:cs typeface="Meiryo UI" pitchFamily="50" charset="-128"/>
              </a:rPr>
              <a:t>】</a:t>
            </a:r>
          </a:p>
          <a:p>
            <a:pPr marL="92075" lvl="0" indent="-92075" eaLnBrk="0" hangingPunct="0">
              <a:spcBef>
                <a:spcPts val="0"/>
              </a:spcBef>
            </a:pPr>
            <a:r>
              <a:rPr lang="ja-JP" altLang="en-US"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prstClr val="black"/>
                </a:solidFill>
                <a:latin typeface="Meiryo UI" pitchFamily="50" charset="-128"/>
                <a:ea typeface="Meiryo UI" pitchFamily="50" charset="-128"/>
                <a:cs typeface="Meiryo UI" pitchFamily="50" charset="-128"/>
              </a:rPr>
              <a:t>事務</a:t>
            </a:r>
            <a:r>
              <a:rPr lang="ja-JP" altLang="en-US" sz="1050" dirty="0">
                <a:solidFill>
                  <a:prstClr val="black"/>
                </a:solidFill>
                <a:latin typeface="Meiryo UI" pitchFamily="50" charset="-128"/>
                <a:ea typeface="Meiryo UI" pitchFamily="50" charset="-128"/>
                <a:cs typeface="Meiryo UI" pitchFamily="50" charset="-128"/>
              </a:rPr>
              <a:t>処理特例条例案等</a:t>
            </a:r>
            <a:r>
              <a:rPr lang="ja-JP" altLang="en-US" sz="1050" dirty="0" smtClean="0">
                <a:solidFill>
                  <a:prstClr val="black"/>
                </a:solidFill>
                <a:latin typeface="Meiryo UI" pitchFamily="50" charset="-128"/>
                <a:ea typeface="Meiryo UI" pitchFamily="50" charset="-128"/>
                <a:cs typeface="Meiryo UI" pitchFamily="50" charset="-128"/>
              </a:rPr>
              <a:t>の検討</a:t>
            </a:r>
            <a:endParaRPr lang="en-US" altLang="ja-JP" sz="1050" dirty="0">
              <a:solidFill>
                <a:prstClr val="black"/>
              </a:solidFill>
              <a:latin typeface="Meiryo UI" pitchFamily="50" charset="-128"/>
              <a:ea typeface="Meiryo UI" pitchFamily="50" charset="-128"/>
              <a:cs typeface="Meiryo UI" pitchFamily="50" charset="-128"/>
            </a:endParaRPr>
          </a:p>
          <a:p>
            <a:pPr marL="144000" indent="-457200">
              <a:spcBef>
                <a:spcPts val="0"/>
              </a:spcBef>
            </a:pP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38" name="正方形/長方形 37"/>
          <p:cNvSpPr/>
          <p:nvPr/>
        </p:nvSpPr>
        <p:spPr>
          <a:xfrm>
            <a:off x="7202076" y="4873875"/>
            <a:ext cx="1336318" cy="499341"/>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70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◆法令</a:t>
            </a:r>
            <a:r>
              <a:rPr lang="ja-JP" altLang="en-US" sz="1050" dirty="0" smtClean="0">
                <a:solidFill>
                  <a:schemeClr val="tx1"/>
                </a:solidFill>
                <a:latin typeface="Meiryo UI" pitchFamily="50" charset="-128"/>
                <a:ea typeface="Meiryo UI" pitchFamily="50" charset="-128"/>
                <a:cs typeface="Meiryo UI" pitchFamily="50" charset="-128"/>
              </a:rPr>
              <a:t>等施行に向けた準備</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4" name="正方形/長方形 3"/>
          <p:cNvSpPr/>
          <p:nvPr/>
        </p:nvSpPr>
        <p:spPr>
          <a:xfrm>
            <a:off x="4415466" y="1827901"/>
            <a:ext cx="753862" cy="163283"/>
          </a:xfrm>
          <a:prstGeom prst="rect">
            <a:avLst/>
          </a:prstGeom>
          <a:solidFill>
            <a:srgbClr val="FFFF00"/>
          </a:solidFill>
          <a:ln w="6350">
            <a:solidFill>
              <a:schemeClr val="tx1"/>
            </a:solidFill>
          </a:ln>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検討・調整期間</a:t>
            </a:r>
            <a:endParaRPr lang="ja-JP" altLang="en-US" sz="80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6393160" y="1827642"/>
            <a:ext cx="720000" cy="147751"/>
          </a:xfrm>
          <a:prstGeom prst="rect">
            <a:avLst/>
          </a:prstGeom>
          <a:solidFill>
            <a:srgbClr val="FFFF00"/>
          </a:solidFill>
          <a:ln w="6350">
            <a:solidFill>
              <a:schemeClr val="tx1"/>
            </a:solidFill>
          </a:ln>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試行</a:t>
            </a:r>
            <a:r>
              <a:rPr lang="ja-JP" altLang="en-US" sz="800" dirty="0">
                <a:solidFill>
                  <a:schemeClr val="tx1"/>
                </a:solidFill>
                <a:latin typeface="Meiryo UI" pitchFamily="50" charset="-128"/>
                <a:ea typeface="Meiryo UI" pitchFamily="50" charset="-128"/>
                <a:cs typeface="Meiryo UI" pitchFamily="50" charset="-128"/>
              </a:rPr>
              <a:t>実施</a:t>
            </a:r>
            <a:r>
              <a:rPr lang="ja-JP" altLang="en-US" sz="800" dirty="0" smtClean="0">
                <a:solidFill>
                  <a:schemeClr val="tx1"/>
                </a:solidFill>
                <a:latin typeface="Meiryo UI" pitchFamily="50" charset="-128"/>
                <a:ea typeface="Meiryo UI" pitchFamily="50" charset="-128"/>
                <a:cs typeface="Meiryo UI" pitchFamily="50" charset="-128"/>
              </a:rPr>
              <a:t>期間</a:t>
            </a:r>
            <a:endParaRPr lang="ja-JP" altLang="en-US" sz="800"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7086444" y="761311"/>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4</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1" name="正方形/長方形 40"/>
          <p:cNvSpPr/>
          <p:nvPr/>
        </p:nvSpPr>
        <p:spPr>
          <a:xfrm>
            <a:off x="7208384" y="3861049"/>
            <a:ext cx="1792609" cy="53762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eaLnBrk="0" hangingPunct="0">
              <a:spcBef>
                <a:spcPts val="0"/>
              </a:spcBef>
            </a:pPr>
            <a:endParaRPr lang="en-US" altLang="ja-JP" sz="1100" dirty="0" smtClean="0">
              <a:solidFill>
                <a:prstClr val="black"/>
              </a:solidFill>
              <a:latin typeface="Meiryo UI" pitchFamily="50" charset="-128"/>
              <a:ea typeface="Meiryo UI" pitchFamily="50" charset="-128"/>
              <a:cs typeface="Meiryo UI" pitchFamily="50" charset="-128"/>
            </a:endParaRPr>
          </a:p>
          <a:p>
            <a:pPr marL="144000" indent="-457200">
              <a:lnSpc>
                <a:spcPts val="1200"/>
              </a:lnSpc>
              <a:spcBef>
                <a:spcPts val="0"/>
              </a:spcBef>
            </a:pPr>
            <a:r>
              <a:rPr lang="ja-JP" altLang="en-US" sz="1100" dirty="0">
                <a:solidFill>
                  <a:schemeClr val="tx1"/>
                </a:solidFill>
                <a:latin typeface="Meiryo UI" pitchFamily="50" charset="-128"/>
                <a:ea typeface="Meiryo UI" pitchFamily="50" charset="-128"/>
                <a:cs typeface="Meiryo UI" pitchFamily="50" charset="-128"/>
              </a:rPr>
              <a:t>◆ 関係団体等と</a:t>
            </a:r>
            <a:r>
              <a:rPr lang="ja-JP" altLang="en-US" sz="1100" dirty="0" smtClean="0">
                <a:solidFill>
                  <a:schemeClr val="tx1"/>
                </a:solidFill>
                <a:latin typeface="Meiryo UI" pitchFamily="50" charset="-128"/>
                <a:ea typeface="Meiryo UI" pitchFamily="50" charset="-128"/>
                <a:cs typeface="Meiryo UI" pitchFamily="50" charset="-128"/>
              </a:rPr>
              <a:t>の調整</a:t>
            </a:r>
            <a:endParaRPr lang="en-US" altLang="ja-JP" sz="1100" dirty="0">
              <a:solidFill>
                <a:schemeClr val="tx1"/>
              </a:solidFill>
              <a:latin typeface="Meiryo UI" pitchFamily="50" charset="-128"/>
              <a:ea typeface="Meiryo UI" pitchFamily="50" charset="-128"/>
              <a:cs typeface="Meiryo UI" pitchFamily="50" charset="-128"/>
            </a:endParaRPr>
          </a:p>
          <a:p>
            <a:pPr marL="144000" lvl="0" indent="-457200" eaLnBrk="0" hangingPunct="0">
              <a:spcBef>
                <a:spcPts val="0"/>
              </a:spcBef>
            </a:pP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42" name="正方形/長方形 41"/>
          <p:cNvSpPr/>
          <p:nvPr/>
        </p:nvSpPr>
        <p:spPr>
          <a:xfrm>
            <a:off x="9078611"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9529652" y="6644895"/>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3" name="正方形/長方形 42"/>
          <p:cNvSpPr/>
          <p:nvPr/>
        </p:nvSpPr>
        <p:spPr>
          <a:xfrm>
            <a:off x="91897" y="1098383"/>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90506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00472"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住民投票</a:t>
            </a:r>
          </a:p>
        </p:txBody>
      </p:sp>
      <p:sp>
        <p:nvSpPr>
          <p:cNvPr id="16" name="正方形/長方形 15"/>
          <p:cNvSpPr/>
          <p:nvPr/>
        </p:nvSpPr>
        <p:spPr>
          <a:xfrm>
            <a:off x="8941998" y="1172591"/>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itchFamily="50" charset="-128"/>
                <a:ea typeface="Meiryo UI" pitchFamily="50" charset="-128"/>
                <a:cs typeface="Meiryo UI" pitchFamily="50" charset="-128"/>
              </a:rPr>
              <a:t>特別区の設置</a:t>
            </a:r>
            <a:endParaRPr kumimoji="1" lang="ja-JP" altLang="en-US" sz="16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endParaRPr>
          </a:p>
        </p:txBody>
      </p:sp>
      <p:sp>
        <p:nvSpPr>
          <p:cNvPr id="25" name="額縁 24"/>
          <p:cNvSpPr/>
          <p:nvPr/>
        </p:nvSpPr>
        <p:spPr>
          <a:xfrm>
            <a:off x="640077" y="2707543"/>
            <a:ext cx="180000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事務の承継</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aphicFrame>
        <p:nvGraphicFramePr>
          <p:cNvPr id="27" name="表 26"/>
          <p:cNvGraphicFramePr>
            <a:graphicFrameLocks noGrp="1"/>
          </p:cNvGraphicFramePr>
          <p:nvPr>
            <p:extLst/>
          </p:nvPr>
        </p:nvGraphicFramePr>
        <p:xfrm>
          <a:off x="200472" y="480974"/>
          <a:ext cx="9633032" cy="315207"/>
        </p:xfrm>
        <a:graphic>
          <a:graphicData uri="http://schemas.openxmlformats.org/drawingml/2006/table">
            <a:tbl>
              <a:tblPr firstRow="1" bandRow="1">
                <a:tableStyleId>{5C22544A-7EE6-4342-B048-85BDC9FD1C3A}</a:tableStyleId>
              </a:tblPr>
              <a:tblGrid>
                <a:gridCol w="1224136">
                  <a:extLst>
                    <a:ext uri="{9D8B030D-6E8A-4147-A177-3AD203B41FA5}">
                      <a16:colId xmlns:a16="http://schemas.microsoft.com/office/drawing/2014/main" val="1849982951"/>
                    </a:ext>
                  </a:extLst>
                </a:gridCol>
                <a:gridCol w="1872208">
                  <a:extLst>
                    <a:ext uri="{9D8B030D-6E8A-4147-A177-3AD203B41FA5}">
                      <a16:colId xmlns:a16="http://schemas.microsoft.com/office/drawing/2014/main" val="1102683386"/>
                    </a:ext>
                  </a:extLst>
                </a:gridCol>
                <a:gridCol w="1728192">
                  <a:extLst>
                    <a:ext uri="{9D8B030D-6E8A-4147-A177-3AD203B41FA5}">
                      <a16:colId xmlns:a16="http://schemas.microsoft.com/office/drawing/2014/main" val="3141717636"/>
                    </a:ext>
                  </a:extLst>
                </a:gridCol>
                <a:gridCol w="1944216">
                  <a:extLst>
                    <a:ext uri="{9D8B030D-6E8A-4147-A177-3AD203B41FA5}">
                      <a16:colId xmlns:a16="http://schemas.microsoft.com/office/drawing/2014/main" val="1050912143"/>
                    </a:ext>
                  </a:extLst>
                </a:gridCol>
                <a:gridCol w="2864280">
                  <a:extLst>
                    <a:ext uri="{9D8B030D-6E8A-4147-A177-3AD203B41FA5}">
                      <a16:colId xmlns:a16="http://schemas.microsoft.com/office/drawing/2014/main" val="2805963933"/>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ＭＳ Ｐゴシック" charset="-128"/>
                <a:ea typeface="Meiryo UI"/>
                <a:cs typeface="Meiryo UI"/>
              </a:rPr>
              <a:t>　４　一部事務組合</a:t>
            </a:r>
            <a:endParaRPr kumimoji="1" lang="ja-JP" altLang="en-US" sz="1400" b="1" i="0" u="none" strike="noStrike" kern="1200" cap="none" spc="0" normalizeH="0" baseline="0" noProof="0" dirty="0">
              <a:ln>
                <a:noFill/>
              </a:ln>
              <a:solidFill>
                <a:srgbClr val="000000"/>
              </a:solidFill>
              <a:effectLst/>
              <a:uLnTx/>
              <a:uFillTx/>
              <a:latin typeface="ＭＳ Ｐゴシック" charset="-128"/>
              <a:ea typeface="Meiryo UI"/>
              <a:cs typeface="Meiryo UI"/>
            </a:endParaRPr>
          </a:p>
        </p:txBody>
      </p:sp>
      <p:sp>
        <p:nvSpPr>
          <p:cNvPr id="35" name="ホームベース 34"/>
          <p:cNvSpPr/>
          <p:nvPr/>
        </p:nvSpPr>
        <p:spPr>
          <a:xfrm>
            <a:off x="700428" y="981805"/>
            <a:ext cx="1155460"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初動期間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（６か月）</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8" name="山形 47"/>
          <p:cNvSpPr/>
          <p:nvPr/>
        </p:nvSpPr>
        <p:spPr>
          <a:xfrm>
            <a:off x="1855889" y="980728"/>
            <a:ext cx="5041328"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調整期間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33</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か月）</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9" name="ホームベース 48"/>
          <p:cNvSpPr/>
          <p:nvPr/>
        </p:nvSpPr>
        <p:spPr>
          <a:xfrm>
            <a:off x="6975188" y="980728"/>
            <a:ext cx="1832950"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直前準備</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期間</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（９か月）</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1843323" y="3114396"/>
            <a:ext cx="3185872" cy="1963574"/>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100" dirty="0">
                <a:solidFill>
                  <a:prstClr val="black"/>
                </a:solidFill>
                <a:latin typeface="Meiryo UI" pitchFamily="50" charset="-128"/>
                <a:ea typeface="Meiryo UI" pitchFamily="50" charset="-128"/>
                <a:cs typeface="Meiryo UI" pitchFamily="50" charset="-128"/>
              </a:rPr>
              <a:t>◆事務処理手法の検討、調整</a:t>
            </a:r>
            <a:endParaRPr lang="en-US" altLang="ja-JP" sz="1100" dirty="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050" dirty="0" smtClean="0">
                <a:solidFill>
                  <a:prstClr val="black"/>
                </a:solidFill>
                <a:latin typeface="Meiryo UI" pitchFamily="50" charset="-128"/>
                <a:ea typeface="Meiryo UI" pitchFamily="50" charset="-128"/>
                <a:cs typeface="Meiryo UI" pitchFamily="50" charset="-128"/>
              </a:rPr>
              <a:t>・ 試行実施期間</a:t>
            </a:r>
            <a:r>
              <a:rPr lang="ja-JP" altLang="en-US" sz="1050" dirty="0">
                <a:solidFill>
                  <a:prstClr val="black"/>
                </a:solidFill>
                <a:latin typeface="Meiryo UI" pitchFamily="50" charset="-128"/>
                <a:ea typeface="Meiryo UI" pitchFamily="50" charset="-128"/>
                <a:cs typeface="Meiryo UI" pitchFamily="50" charset="-128"/>
              </a:rPr>
              <a:t>に向けた事務処理手法の詳細を</a:t>
            </a:r>
            <a:r>
              <a:rPr lang="ja-JP" altLang="en-US" sz="1050" dirty="0" smtClean="0">
                <a:solidFill>
                  <a:prstClr val="black"/>
                </a:solidFill>
                <a:latin typeface="Meiryo UI" pitchFamily="50" charset="-128"/>
                <a:ea typeface="Meiryo UI" pitchFamily="50" charset="-128"/>
                <a:cs typeface="Meiryo UI" pitchFamily="50" charset="-128"/>
              </a:rPr>
              <a:t>検討</a:t>
            </a:r>
            <a:endParaRPr lang="en-US" altLang="ja-JP" sz="1050" dirty="0" smtClean="0">
              <a:solidFill>
                <a:prstClr val="black"/>
              </a:solidFill>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r>
              <a:rPr kumimoji="1" lang="ja-JP" altLang="en-US" sz="1050" b="0" i="0"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各特別区の負担金等の考え方の整理</a:t>
            </a:r>
            <a:endParaRPr kumimoji="1" lang="en-US" altLang="ja-JP" sz="1050" b="0" i="0"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lang="en-US" altLang="ja-JP" sz="1050" dirty="0">
              <a:solidFill>
                <a:prstClr val="black"/>
              </a:solidFill>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lang="en-US" altLang="ja-JP" sz="1050" dirty="0">
              <a:solidFill>
                <a:prstClr val="black"/>
              </a:solidFill>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lvl="0" indent="-457200">
              <a:spcBef>
                <a:spcPts val="0"/>
              </a:spcBef>
              <a:defRPr/>
            </a:pPr>
            <a:endParaRPr lang="en-US" altLang="ja-JP" sz="1050" u="sng" dirty="0" smtClean="0">
              <a:solidFill>
                <a:prstClr val="black"/>
              </a:solidFill>
              <a:latin typeface="Meiryo UI" pitchFamily="50" charset="-128"/>
              <a:ea typeface="Meiryo UI" pitchFamily="50" charset="-128"/>
              <a:cs typeface="Meiryo UI" pitchFamily="50" charset="-128"/>
            </a:endParaRPr>
          </a:p>
          <a:p>
            <a:pPr marL="144000" lvl="0" indent="-457200">
              <a:spcBef>
                <a:spcPts val="0"/>
              </a:spcBef>
              <a:defRPr/>
            </a:pPr>
            <a:r>
              <a:rPr lang="ja-JP" altLang="en-US" sz="1050" dirty="0" smtClean="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公文書引継ぎ方法の</a:t>
            </a:r>
            <a:r>
              <a:rPr lang="ja-JP" altLang="en-US" sz="1050" dirty="0" smtClean="0">
                <a:solidFill>
                  <a:prstClr val="black"/>
                </a:solidFill>
                <a:latin typeface="Meiryo UI" pitchFamily="50" charset="-128"/>
                <a:ea typeface="Meiryo UI" pitchFamily="50" charset="-128"/>
                <a:cs typeface="Meiryo UI" pitchFamily="50" charset="-128"/>
              </a:rPr>
              <a:t>検討</a:t>
            </a:r>
            <a:endParaRPr lang="en-US" altLang="ja-JP" sz="1050" dirty="0" smtClean="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000" dirty="0">
                <a:solidFill>
                  <a:prstClr val="black"/>
                </a:solidFill>
                <a:latin typeface="Meiryo UI" pitchFamily="50" charset="-128"/>
                <a:ea typeface="Meiryo UI" pitchFamily="50" charset="-128"/>
                <a:cs typeface="Meiryo UI" pitchFamily="50" charset="-128"/>
              </a:rPr>
              <a:t>・ 保有個人情報等の引継ぎ等</a:t>
            </a:r>
            <a:endParaRPr lang="en-US" altLang="ja-JP" sz="1000" dirty="0">
              <a:solidFill>
                <a:prstClr val="black"/>
              </a:solidFill>
              <a:latin typeface="Meiryo UI" pitchFamily="50" charset="-128"/>
              <a:ea typeface="Meiryo UI" pitchFamily="50" charset="-128"/>
              <a:cs typeface="Meiryo UI" pitchFamily="50" charset="-128"/>
            </a:endParaRPr>
          </a:p>
          <a:p>
            <a:pPr marL="144000" lvl="0" indent="-457200">
              <a:spcBef>
                <a:spcPts val="0"/>
              </a:spcBef>
              <a:defRPr/>
            </a:pPr>
            <a:endParaRPr kumimoji="1" lang="en-US" altLang="ja-JP" sz="1050" b="0" i="0" u="sng"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1" fontAlgn="base" latinLnBrk="0" hangingPunct="1">
              <a:lnSpc>
                <a:spcPct val="100000"/>
              </a:lnSpc>
              <a:spcBef>
                <a:spcPts val="0"/>
              </a:spcBef>
              <a:spcAft>
                <a:spcPct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0" fontAlgn="base" latinLnBrk="0" hangingPunct="0">
              <a:lnSpc>
                <a:spcPts val="500"/>
              </a:lnSpc>
              <a:spcBef>
                <a:spcPts val="0"/>
              </a:spcBef>
              <a:spcAft>
                <a:spcPct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44000" marR="0" lvl="0" indent="-457200" algn="l" defTabSz="914400" rtl="0" eaLnBrk="0" fontAlgn="base" latinLnBrk="0" hangingPunct="0">
              <a:lnSpc>
                <a:spcPts val="500"/>
              </a:lnSpc>
              <a:spcBef>
                <a:spcPts val="0"/>
              </a:spcBef>
              <a:spcAft>
                <a:spcPct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p:txBody>
      </p:sp>
      <p:sp>
        <p:nvSpPr>
          <p:cNvPr id="29" name="正方形/長方形 28"/>
          <p:cNvSpPr/>
          <p:nvPr/>
        </p:nvSpPr>
        <p:spPr>
          <a:xfrm>
            <a:off x="6968377" y="3114396"/>
            <a:ext cx="1727895" cy="2597363"/>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eaLnBrk="0" hangingPunct="0">
              <a:spcBef>
                <a:spcPts val="0"/>
              </a:spcBef>
            </a:pPr>
            <a:endParaRPr lang="en-US" altLang="ja-JP" sz="1050" dirty="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100" dirty="0">
                <a:solidFill>
                  <a:prstClr val="black"/>
                </a:solidFill>
                <a:latin typeface="Meiryo UI" pitchFamily="50" charset="-128"/>
                <a:ea typeface="Meiryo UI" pitchFamily="50" charset="-128"/>
                <a:cs typeface="Meiryo UI" pitchFamily="50" charset="-128"/>
              </a:rPr>
              <a:t>◆制度</a:t>
            </a:r>
            <a:r>
              <a:rPr lang="ja-JP" altLang="en-US" sz="1100" dirty="0" smtClean="0">
                <a:solidFill>
                  <a:prstClr val="black"/>
                </a:solidFill>
                <a:latin typeface="Meiryo UI" pitchFamily="50" charset="-128"/>
                <a:ea typeface="Meiryo UI" pitchFamily="50" charset="-128"/>
                <a:cs typeface="Meiryo UI" pitchFamily="50" charset="-128"/>
              </a:rPr>
              <a:t>移行準備事務</a:t>
            </a:r>
            <a:endParaRPr lang="ja-JP" altLang="en-US" sz="900" dirty="0">
              <a:solidFill>
                <a:prstClr val="black"/>
              </a:solidFill>
              <a:latin typeface="Meiryo UI" pitchFamily="50" charset="-128"/>
              <a:ea typeface="Meiryo UI" pitchFamily="50" charset="-128"/>
              <a:cs typeface="Meiryo UI" pitchFamily="50" charset="-128"/>
            </a:endParaRPr>
          </a:p>
          <a:p>
            <a:pPr marL="92075" lvl="0" indent="-92075" eaLnBrk="0" hangingPunct="0"/>
            <a:r>
              <a:rPr lang="ja-JP" altLang="en-US" sz="1050" dirty="0">
                <a:solidFill>
                  <a:prstClr val="black"/>
                </a:solidFill>
                <a:latin typeface="Meiryo UI" pitchFamily="50" charset="-128"/>
                <a:ea typeface="Meiryo UI" pitchFamily="50" charset="-128"/>
                <a:cs typeface="Meiryo UI" pitchFamily="50" charset="-128"/>
              </a:rPr>
              <a:t>・ 事務処理手法の最終調整</a:t>
            </a:r>
            <a:endParaRPr lang="en-US" altLang="ja-JP" sz="1050" dirty="0">
              <a:solidFill>
                <a:prstClr val="black"/>
              </a:solidFill>
              <a:latin typeface="Meiryo UI" pitchFamily="50" charset="-128"/>
              <a:ea typeface="Meiryo UI" pitchFamily="50" charset="-128"/>
              <a:cs typeface="Meiryo UI" pitchFamily="50" charset="-128"/>
            </a:endParaRPr>
          </a:p>
          <a:p>
            <a:pPr marL="96838" lvl="0" indent="-96838" eaLnBrk="0" hangingPunct="0"/>
            <a:r>
              <a:rPr lang="ja-JP" altLang="en-US" sz="1050" dirty="0" smtClean="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事務引継ぎ書の作成</a:t>
            </a:r>
            <a:endParaRPr lang="en-US" altLang="ja-JP" sz="1050" dirty="0">
              <a:solidFill>
                <a:prstClr val="black"/>
              </a:solidFill>
              <a:latin typeface="Meiryo UI" pitchFamily="50" charset="-128"/>
              <a:ea typeface="Meiryo UI" pitchFamily="50" charset="-128"/>
              <a:cs typeface="Meiryo UI" pitchFamily="50" charset="-128"/>
            </a:endParaRPr>
          </a:p>
          <a:p>
            <a:pPr marL="87313" lvl="0" indent="-87313" eaLnBrk="0" hangingPunct="0"/>
            <a:r>
              <a:rPr lang="ja-JP" altLang="en-US" sz="1050" dirty="0">
                <a:solidFill>
                  <a:prstClr val="black"/>
                </a:solidFill>
                <a:latin typeface="Meiryo UI" pitchFamily="50" charset="-128"/>
                <a:ea typeface="Meiryo UI" pitchFamily="50" charset="-128"/>
                <a:cs typeface="Meiryo UI" pitchFamily="50" charset="-128"/>
              </a:rPr>
              <a:t>・ 人材の</a:t>
            </a:r>
            <a:r>
              <a:rPr lang="ja-JP" altLang="en-US" sz="1050" dirty="0" smtClean="0">
                <a:solidFill>
                  <a:prstClr val="black"/>
                </a:solidFill>
                <a:latin typeface="Meiryo UI" pitchFamily="50" charset="-128"/>
                <a:ea typeface="Meiryo UI" pitchFamily="50" charset="-128"/>
                <a:cs typeface="Meiryo UI" pitchFamily="50" charset="-128"/>
              </a:rPr>
              <a:t>養成</a:t>
            </a:r>
            <a:endParaRPr lang="en-US" altLang="ja-JP" sz="1050" dirty="0" smtClean="0">
              <a:solidFill>
                <a:prstClr val="black"/>
              </a:solidFill>
              <a:latin typeface="Meiryo UI" pitchFamily="50" charset="-128"/>
              <a:ea typeface="Meiryo UI" pitchFamily="50" charset="-128"/>
              <a:cs typeface="Meiryo UI" pitchFamily="50" charset="-128"/>
            </a:endParaRPr>
          </a:p>
          <a:p>
            <a:pPr marL="87313" lvl="0" indent="-87313" eaLnBrk="0" hangingPunct="0"/>
            <a:r>
              <a:rPr lang="ja-JP" altLang="en-US" sz="1000" dirty="0" smtClean="0">
                <a:solidFill>
                  <a:prstClr val="black"/>
                </a:solidFill>
                <a:latin typeface="Meiryo UI" pitchFamily="50" charset="-128"/>
                <a:ea typeface="Meiryo UI" pitchFamily="50" charset="-128"/>
                <a:cs typeface="Meiryo UI" pitchFamily="50" charset="-128"/>
              </a:rPr>
              <a:t>（</a:t>
            </a:r>
            <a:r>
              <a:rPr lang="ja-JP" altLang="en-US" sz="1000" dirty="0">
                <a:solidFill>
                  <a:prstClr val="black"/>
                </a:solidFill>
                <a:latin typeface="Meiryo UI" pitchFamily="50" charset="-128"/>
                <a:ea typeface="Meiryo UI" pitchFamily="50" charset="-128"/>
                <a:cs typeface="Meiryo UI" pitchFamily="50" charset="-128"/>
              </a:rPr>
              <a:t>業務研修の</a:t>
            </a:r>
            <a:r>
              <a:rPr lang="ja-JP" altLang="en-US" sz="1000" dirty="0" smtClean="0">
                <a:solidFill>
                  <a:prstClr val="black"/>
                </a:solidFill>
                <a:latin typeface="Meiryo UI" pitchFamily="50" charset="-128"/>
                <a:ea typeface="Meiryo UI" pitchFamily="50" charset="-128"/>
                <a:cs typeface="Meiryo UI" pitchFamily="50" charset="-128"/>
              </a:rPr>
              <a:t>実施）</a:t>
            </a:r>
            <a:endParaRPr lang="en-US" altLang="ja-JP" sz="1000" dirty="0">
              <a:solidFill>
                <a:prstClr val="black"/>
              </a:solidFill>
              <a:latin typeface="Meiryo UI" pitchFamily="50" charset="-128"/>
              <a:ea typeface="Meiryo UI" pitchFamily="50" charset="-128"/>
              <a:cs typeface="Meiryo UI" pitchFamily="50" charset="-128"/>
            </a:endParaRPr>
          </a:p>
          <a:p>
            <a:pPr lvl="0" eaLnBrk="0" hangingPunct="0"/>
            <a:endParaRPr lang="en-US" altLang="ja-JP" sz="1100" dirty="0" smtClean="0">
              <a:solidFill>
                <a:prstClr val="black"/>
              </a:solidFill>
              <a:latin typeface="Meiryo UI" pitchFamily="50" charset="-128"/>
              <a:ea typeface="Meiryo UI" pitchFamily="50" charset="-128"/>
              <a:cs typeface="Meiryo UI" pitchFamily="50" charset="-128"/>
            </a:endParaRPr>
          </a:p>
          <a:p>
            <a:pPr lvl="0" eaLnBrk="0" hangingPunct="0"/>
            <a:endParaRPr lang="en-US" altLang="ja-JP" sz="1100" dirty="0" smtClean="0">
              <a:solidFill>
                <a:prstClr val="black"/>
              </a:solidFill>
              <a:latin typeface="Meiryo UI" pitchFamily="50" charset="-128"/>
              <a:ea typeface="Meiryo UI" pitchFamily="50" charset="-128"/>
              <a:cs typeface="Meiryo UI" pitchFamily="50" charset="-128"/>
            </a:endParaRPr>
          </a:p>
          <a:p>
            <a:pPr lvl="0" eaLnBrk="0" hangingPunct="0">
              <a:lnSpc>
                <a:spcPts val="500"/>
              </a:lnSpc>
            </a:pPr>
            <a:endParaRPr lang="en-US" altLang="ja-JP" sz="1100" dirty="0">
              <a:solidFill>
                <a:prstClr val="black"/>
              </a:solidFill>
              <a:latin typeface="Meiryo UI" pitchFamily="50" charset="-128"/>
              <a:ea typeface="Meiryo UI" pitchFamily="50" charset="-128"/>
              <a:cs typeface="Meiryo UI" pitchFamily="50" charset="-128"/>
            </a:endParaRPr>
          </a:p>
          <a:p>
            <a:pPr lvl="0" eaLnBrk="0" hangingPunct="0"/>
            <a:r>
              <a:rPr lang="ja-JP" altLang="en-US" sz="1100" dirty="0" smtClean="0">
                <a:solidFill>
                  <a:prstClr val="black"/>
                </a:solidFill>
                <a:latin typeface="Meiryo UI" pitchFamily="50" charset="-128"/>
                <a:ea typeface="Meiryo UI" pitchFamily="50" charset="-128"/>
                <a:cs typeface="Meiryo UI" pitchFamily="50" charset="-128"/>
              </a:rPr>
              <a:t>◆</a:t>
            </a:r>
            <a:r>
              <a:rPr lang="ja-JP" altLang="en-US" sz="1100" dirty="0">
                <a:solidFill>
                  <a:prstClr val="black"/>
                </a:solidFill>
                <a:latin typeface="Meiryo UI" pitchFamily="50" charset="-128"/>
                <a:ea typeface="Meiryo UI" pitchFamily="50" charset="-128"/>
                <a:cs typeface="Meiryo UI" pitchFamily="50" charset="-128"/>
              </a:rPr>
              <a:t>公文書の引継ぎ準備</a:t>
            </a:r>
            <a:endParaRPr lang="en-US" altLang="ja-JP" sz="1100" dirty="0">
              <a:solidFill>
                <a:prstClr val="black"/>
              </a:solidFill>
              <a:latin typeface="Meiryo UI" pitchFamily="50" charset="-128"/>
              <a:ea typeface="Meiryo UI" pitchFamily="50" charset="-128"/>
              <a:cs typeface="Meiryo UI" pitchFamily="50" charset="-128"/>
            </a:endParaRPr>
          </a:p>
          <a:p>
            <a:pPr marL="92075" lvl="0" indent="-92075" eaLnBrk="0" hangingPunct="0"/>
            <a:r>
              <a:rPr lang="ja-JP" altLang="en-US" sz="1050" dirty="0">
                <a:solidFill>
                  <a:prstClr val="black"/>
                </a:solidFill>
                <a:latin typeface="Meiryo UI" pitchFamily="50" charset="-128"/>
                <a:ea typeface="Meiryo UI" pitchFamily="50" charset="-128"/>
                <a:cs typeface="Meiryo UI" pitchFamily="50" charset="-128"/>
              </a:rPr>
              <a:t>・ 保有個人情報等の引継ぎ</a:t>
            </a:r>
            <a:r>
              <a:rPr lang="ja-JP" altLang="en-US" sz="1050" dirty="0" smtClean="0">
                <a:solidFill>
                  <a:prstClr val="black"/>
                </a:solidFill>
                <a:latin typeface="Meiryo UI" pitchFamily="50" charset="-128"/>
                <a:ea typeface="Meiryo UI" pitchFamily="50" charset="-128"/>
                <a:cs typeface="Meiryo UI" pitchFamily="50" charset="-128"/>
              </a:rPr>
              <a:t>等</a:t>
            </a:r>
            <a:endParaRPr lang="en-US" altLang="ja-JP" sz="1100" dirty="0">
              <a:solidFill>
                <a:schemeClr val="tx1"/>
              </a:solidFill>
              <a:latin typeface="Meiryo UI" pitchFamily="50" charset="-128"/>
              <a:ea typeface="Meiryo UI" pitchFamily="50" charset="-128"/>
              <a:cs typeface="Meiryo UI" pitchFamily="50" charset="-128"/>
            </a:endParaRPr>
          </a:p>
          <a:p>
            <a:pPr lvl="0" eaLnBrk="0" hangingPunct="0">
              <a:lnSpc>
                <a:spcPts val="500"/>
              </a:lnSpc>
            </a:pPr>
            <a:endParaRPr lang="en-US" altLang="ja-JP" sz="1050" u="sng" dirty="0">
              <a:solidFill>
                <a:prstClr val="black"/>
              </a:solidFill>
              <a:latin typeface="Meiryo UI" pitchFamily="50" charset="-128"/>
              <a:ea typeface="Meiryo UI" pitchFamily="50" charset="-128"/>
              <a:cs typeface="Meiryo UI" pitchFamily="50" charset="-128"/>
            </a:endParaRPr>
          </a:p>
        </p:txBody>
      </p:sp>
      <p:sp>
        <p:nvSpPr>
          <p:cNvPr id="50" name="正方形/長方形 49"/>
          <p:cNvSpPr/>
          <p:nvPr/>
        </p:nvSpPr>
        <p:spPr>
          <a:xfrm>
            <a:off x="1768661" y="767945"/>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2021</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年</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7</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月</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p:txBody>
      </p:sp>
      <p:sp>
        <p:nvSpPr>
          <p:cNvPr id="2" name="大かっこ 1"/>
          <p:cNvSpPr/>
          <p:nvPr/>
        </p:nvSpPr>
        <p:spPr>
          <a:xfrm>
            <a:off x="1916551" y="3818965"/>
            <a:ext cx="3039415" cy="869261"/>
          </a:xfrm>
          <a:prstGeom prst="bracketPair">
            <a:avLst>
              <a:gd name="adj" fmla="val 3919"/>
            </a:avLst>
          </a:prstGeom>
        </p:spPr>
        <p:style>
          <a:lnRef idx="1">
            <a:schemeClr val="dk1"/>
          </a:lnRef>
          <a:fillRef idx="0">
            <a:schemeClr val="dk1"/>
          </a:fillRef>
          <a:effectRef idx="0">
            <a:schemeClr val="dk1"/>
          </a:effectRef>
          <a:fontRef idx="minor">
            <a:schemeClr val="tx1"/>
          </a:fontRef>
        </p:style>
        <p:txBody>
          <a:bodyPr lIns="72000" tIns="0" rIns="72000" bIns="0" rtlCol="0" anchor="t" anchorCtr="0"/>
          <a:lstStyle/>
          <a:p>
            <a:pPr marL="0" marR="0" lvl="0" indent="0" algn="l" defTabSz="914400" rtl="0" eaLnBrk="0" fontAlgn="base" latinLnBrk="0" hangingPunct="0">
              <a:lnSpc>
                <a:spcPts val="900"/>
              </a:lnSpc>
              <a:spcBef>
                <a:spcPct val="0"/>
              </a:spcBef>
              <a:spcAft>
                <a:spcPct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検討項目例</a:t>
            </a:r>
            <a:r>
              <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p>
          <a:p>
            <a:pPr>
              <a:lnSpc>
                <a:spcPts val="900"/>
              </a:lnSpc>
              <a:defRPr/>
            </a:pPr>
            <a:r>
              <a:rPr lang="ja-JP" altLang="en-US" sz="900" dirty="0" smtClean="0">
                <a:solidFill>
                  <a:prstClr val="black"/>
                </a:solidFill>
                <a:latin typeface="Meiryo UI" pitchFamily="50" charset="-128"/>
                <a:ea typeface="Meiryo UI" pitchFamily="50" charset="-128"/>
                <a:cs typeface="Meiryo UI" pitchFamily="50" charset="-128"/>
              </a:rPr>
              <a:t>・特別区との連携手法の検討等</a:t>
            </a:r>
            <a:endParaRPr lang="en-US" altLang="ja-JP" sz="900" dirty="0">
              <a:solidFill>
                <a:prstClr val="black"/>
              </a:solidFill>
              <a:latin typeface="Meiryo UI" pitchFamily="50" charset="-128"/>
              <a:ea typeface="Meiryo UI" pitchFamily="50" charset="-128"/>
              <a:cs typeface="Meiryo UI" pitchFamily="50" charset="-128"/>
            </a:endParaRPr>
          </a:p>
          <a:p>
            <a:pPr marL="717550" indent="-717550">
              <a:lnSpc>
                <a:spcPts val="900"/>
              </a:lnSpc>
              <a:defRPr/>
            </a:pPr>
            <a:r>
              <a:rPr lang="ja-JP" altLang="en-US" sz="900" dirty="0" smtClean="0">
                <a:solidFill>
                  <a:prstClr val="black"/>
                </a:solidFill>
                <a:latin typeface="Meiryo UI" pitchFamily="50" charset="-128"/>
                <a:ea typeface="Meiryo UI" pitchFamily="50" charset="-128"/>
                <a:cs typeface="Meiryo UI" pitchFamily="50" charset="-128"/>
              </a:rPr>
              <a:t>・</a:t>
            </a:r>
            <a:r>
              <a:rPr lang="ja-JP" altLang="en-US" sz="900" dirty="0">
                <a:solidFill>
                  <a:prstClr val="black"/>
                </a:solidFill>
                <a:latin typeface="Meiryo UI" pitchFamily="50" charset="-128"/>
                <a:ea typeface="Meiryo UI" pitchFamily="50" charset="-128"/>
                <a:cs typeface="Meiryo UI" pitchFamily="50" charset="-128"/>
              </a:rPr>
              <a:t>介護</a:t>
            </a:r>
            <a:r>
              <a:rPr lang="ja-JP" altLang="en-US" sz="900" dirty="0" smtClean="0">
                <a:solidFill>
                  <a:prstClr val="black"/>
                </a:solidFill>
                <a:latin typeface="Meiryo UI" pitchFamily="50" charset="-128"/>
                <a:ea typeface="Meiryo UI" pitchFamily="50" charset="-128"/>
                <a:cs typeface="Meiryo UI" pitchFamily="50" charset="-128"/>
              </a:rPr>
              <a:t>保険 ： 高齢者</a:t>
            </a:r>
            <a:r>
              <a:rPr lang="ja-JP" altLang="en-US" sz="900" dirty="0">
                <a:solidFill>
                  <a:prstClr val="black"/>
                </a:solidFill>
                <a:latin typeface="Meiryo UI" pitchFamily="50" charset="-128"/>
                <a:ea typeface="Meiryo UI" pitchFamily="50" charset="-128"/>
                <a:cs typeface="Meiryo UI" pitchFamily="50" charset="-128"/>
              </a:rPr>
              <a:t>保健福祉計画と介護保険事業計画の連携、特別区窓口との連携等を</a:t>
            </a:r>
            <a:r>
              <a:rPr lang="ja-JP" altLang="en-US" sz="900" dirty="0" smtClean="0">
                <a:solidFill>
                  <a:prstClr val="black"/>
                </a:solidFill>
                <a:latin typeface="Meiryo UI" pitchFamily="50" charset="-128"/>
                <a:ea typeface="Meiryo UI" pitchFamily="50" charset="-128"/>
                <a:cs typeface="Meiryo UI" pitchFamily="50" charset="-128"/>
              </a:rPr>
              <a:t>整理</a:t>
            </a:r>
            <a:endParaRPr lang="en-US" altLang="ja-JP" sz="900" u="sng" dirty="0" smtClean="0">
              <a:solidFill>
                <a:prstClr val="black"/>
              </a:solidFill>
              <a:latin typeface="Meiryo UI" pitchFamily="50" charset="-128"/>
              <a:ea typeface="Meiryo UI" pitchFamily="50" charset="-128"/>
              <a:cs typeface="Meiryo UI" pitchFamily="50" charset="-128"/>
            </a:endParaRPr>
          </a:p>
          <a:p>
            <a:pPr lvl="0">
              <a:lnSpc>
                <a:spcPts val="900"/>
              </a:lnSpc>
              <a:tabLst>
                <a:tab pos="536575" algn="l"/>
              </a:tabLst>
            </a:pPr>
            <a:r>
              <a:rPr lang="ja-JP" altLang="en-US" sz="900" dirty="0" smtClean="0">
                <a:solidFill>
                  <a:prstClr val="black"/>
                </a:solidFill>
                <a:latin typeface="Meiryo UI" pitchFamily="50" charset="-128"/>
                <a:ea typeface="Meiryo UI" pitchFamily="50" charset="-128"/>
                <a:cs typeface="Meiryo UI" pitchFamily="50" charset="-128"/>
              </a:rPr>
              <a:t>・児童養護施設、生活保護施設 ： 施設入所調整方法</a:t>
            </a:r>
            <a:r>
              <a:rPr lang="ja-JP" altLang="en-US" sz="900" u="sng" dirty="0" smtClean="0">
                <a:solidFill>
                  <a:prstClr val="black"/>
                </a:solidFill>
                <a:latin typeface="Meiryo UI" pitchFamily="50" charset="-128"/>
                <a:ea typeface="Meiryo UI" pitchFamily="50" charset="-128"/>
                <a:cs typeface="Meiryo UI" pitchFamily="50" charset="-128"/>
              </a:rPr>
              <a:t>　</a:t>
            </a:r>
            <a:endParaRPr lang="ja-JP" altLang="en-US" sz="900" u="sng" dirty="0">
              <a:solidFill>
                <a:prstClr val="black"/>
              </a:solidFill>
              <a:latin typeface="Meiryo UI" pitchFamily="50" charset="-128"/>
              <a:ea typeface="Meiryo UI" pitchFamily="50" charset="-128"/>
              <a:cs typeface="Meiryo UI" pitchFamily="50" charset="-128"/>
            </a:endParaRPr>
          </a:p>
          <a:p>
            <a:pPr lvl="0">
              <a:lnSpc>
                <a:spcPts val="900"/>
              </a:lnSpc>
              <a:tabLst>
                <a:tab pos="536575" algn="l"/>
              </a:tabLst>
            </a:pPr>
            <a:r>
              <a:rPr lang="ja-JP" altLang="en-US" sz="900" dirty="0">
                <a:solidFill>
                  <a:prstClr val="black"/>
                </a:solidFill>
                <a:latin typeface="Meiryo UI" pitchFamily="50" charset="-128"/>
                <a:ea typeface="Meiryo UI" pitchFamily="50" charset="-128"/>
                <a:cs typeface="Meiryo UI" pitchFamily="50" charset="-128"/>
              </a:rPr>
              <a:t>・</a:t>
            </a:r>
            <a:r>
              <a:rPr lang="ja-JP" altLang="en-US" sz="900" dirty="0" smtClean="0">
                <a:solidFill>
                  <a:prstClr val="black"/>
                </a:solidFill>
                <a:latin typeface="Meiryo UI" pitchFamily="50" charset="-128"/>
                <a:ea typeface="Meiryo UI" pitchFamily="50" charset="-128"/>
                <a:cs typeface="Meiryo UI" pitchFamily="50" charset="-128"/>
              </a:rPr>
              <a:t>システム</a:t>
            </a:r>
            <a:r>
              <a:rPr lang="ja-JP" altLang="en-US" sz="900" dirty="0">
                <a:solidFill>
                  <a:prstClr val="black"/>
                </a:solidFill>
                <a:latin typeface="Meiryo UI" pitchFamily="50" charset="-128"/>
                <a:ea typeface="Meiryo UI" pitchFamily="50" charset="-128"/>
                <a:cs typeface="Meiryo UI" pitchFamily="50" charset="-128"/>
              </a:rPr>
              <a:t> </a:t>
            </a:r>
            <a:r>
              <a:rPr lang="ja-JP" altLang="en-US" sz="900" dirty="0" smtClean="0">
                <a:solidFill>
                  <a:prstClr val="black"/>
                </a:solidFill>
                <a:latin typeface="Meiryo UI" pitchFamily="50" charset="-128"/>
                <a:ea typeface="Meiryo UI" pitchFamily="50" charset="-128"/>
                <a:cs typeface="Meiryo UI" pitchFamily="50" charset="-128"/>
              </a:rPr>
              <a:t>： 業務</a:t>
            </a:r>
            <a:r>
              <a:rPr lang="ja-JP" altLang="en-US" sz="900" dirty="0">
                <a:solidFill>
                  <a:prstClr val="black"/>
                </a:solidFill>
                <a:latin typeface="Meiryo UI" pitchFamily="50" charset="-128"/>
                <a:ea typeface="Meiryo UI" pitchFamily="50" charset="-128"/>
                <a:cs typeface="Meiryo UI" pitchFamily="50" charset="-128"/>
              </a:rPr>
              <a:t>フロー等を踏まえた仕様書等の作成</a:t>
            </a:r>
          </a:p>
          <a:p>
            <a:pPr lvl="0">
              <a:lnSpc>
                <a:spcPts val="900"/>
              </a:lnSpc>
              <a:tabLst>
                <a:tab pos="536575" algn="l"/>
              </a:tabLst>
            </a:pPr>
            <a:r>
              <a:rPr lang="ja-JP" altLang="en-US" sz="900" dirty="0">
                <a:solidFill>
                  <a:prstClr val="black"/>
                </a:solidFill>
                <a:latin typeface="Meiryo UI" pitchFamily="50" charset="-128"/>
                <a:ea typeface="Meiryo UI" pitchFamily="50" charset="-128"/>
                <a:cs typeface="Meiryo UI" pitchFamily="50" charset="-128"/>
              </a:rPr>
              <a:t>・施設</a:t>
            </a:r>
            <a:r>
              <a:rPr lang="ja-JP" altLang="en-US" sz="900" dirty="0" smtClean="0">
                <a:solidFill>
                  <a:prstClr val="black"/>
                </a:solidFill>
                <a:latin typeface="Meiryo UI" pitchFamily="50" charset="-128"/>
                <a:ea typeface="Meiryo UI" pitchFamily="50" charset="-128"/>
                <a:cs typeface="Meiryo UI" pitchFamily="50" charset="-128"/>
              </a:rPr>
              <a:t>管理 ： 施設</a:t>
            </a:r>
            <a:r>
              <a:rPr lang="ja-JP" altLang="en-US" sz="900" dirty="0">
                <a:solidFill>
                  <a:prstClr val="black"/>
                </a:solidFill>
                <a:latin typeface="Meiryo UI" pitchFamily="50" charset="-128"/>
                <a:ea typeface="Meiryo UI" pitchFamily="50" charset="-128"/>
                <a:cs typeface="Meiryo UI" pitchFamily="50" charset="-128"/>
              </a:rPr>
              <a:t>の承継、施設管理上</a:t>
            </a:r>
            <a:r>
              <a:rPr lang="ja-JP" altLang="en-US" sz="900" dirty="0" smtClean="0">
                <a:solidFill>
                  <a:prstClr val="black"/>
                </a:solidFill>
                <a:latin typeface="Meiryo UI" pitchFamily="50" charset="-128"/>
                <a:ea typeface="Meiryo UI" pitchFamily="50" charset="-128"/>
                <a:cs typeface="Meiryo UI" pitchFamily="50" charset="-128"/>
              </a:rPr>
              <a:t>の</a:t>
            </a:r>
            <a:r>
              <a:rPr lang="ja-JP" altLang="en-US" sz="900" dirty="0">
                <a:solidFill>
                  <a:prstClr val="black"/>
                </a:solidFill>
                <a:latin typeface="Meiryo UI" pitchFamily="50" charset="-128"/>
                <a:ea typeface="Meiryo UI" pitchFamily="50" charset="-128"/>
                <a:cs typeface="Meiryo UI" pitchFamily="50" charset="-128"/>
              </a:rPr>
              <a:t>課題</a:t>
            </a:r>
            <a:r>
              <a:rPr lang="ja-JP" altLang="en-US" sz="900" dirty="0" smtClean="0">
                <a:solidFill>
                  <a:prstClr val="black"/>
                </a:solidFill>
                <a:latin typeface="Meiryo UI" pitchFamily="50" charset="-128"/>
                <a:ea typeface="Meiryo UI" pitchFamily="50" charset="-128"/>
                <a:cs typeface="Meiryo UI" pitchFamily="50" charset="-128"/>
              </a:rPr>
              <a:t>調整　　　　等</a:t>
            </a:r>
            <a:endParaRPr lang="ja-JP" altLang="en-US" sz="900" dirty="0">
              <a:solidFill>
                <a:prstClr val="black"/>
              </a:solidFill>
              <a:latin typeface="Meiryo UI" pitchFamily="50" charset="-128"/>
              <a:ea typeface="Meiryo UI" pitchFamily="50" charset="-128"/>
              <a:cs typeface="Meiryo UI" pitchFamily="50" charset="-128"/>
            </a:endParaRPr>
          </a:p>
        </p:txBody>
      </p:sp>
      <p:sp>
        <p:nvSpPr>
          <p:cNvPr id="36" name="額縁 35"/>
          <p:cNvSpPr/>
          <p:nvPr/>
        </p:nvSpPr>
        <p:spPr>
          <a:xfrm>
            <a:off x="626388" y="1423849"/>
            <a:ext cx="180000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規約の作成</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7" name="正方形/長方形 36"/>
          <p:cNvSpPr/>
          <p:nvPr/>
        </p:nvSpPr>
        <p:spPr>
          <a:xfrm>
            <a:off x="659273" y="3125857"/>
            <a:ext cx="1109388" cy="698513"/>
          </a:xfrm>
          <a:prstGeom prst="rect">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市関係局</a:t>
            </a:r>
            <a:r>
              <a:rPr lang="en-US" altLang="ja-JP" sz="105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◆事務分担の更新</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5079945" y="3114396"/>
            <a:ext cx="1822263" cy="1963574"/>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050" dirty="0" smtClean="0">
              <a:solidFill>
                <a:schemeClr val="tx1"/>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100" spc="-150" dirty="0" smtClean="0">
                <a:solidFill>
                  <a:prstClr val="black"/>
                </a:solidFill>
                <a:latin typeface="Meiryo UI" pitchFamily="50" charset="-128"/>
                <a:ea typeface="Meiryo UI" pitchFamily="50" charset="-128"/>
                <a:cs typeface="Meiryo UI" pitchFamily="50" charset="-128"/>
              </a:rPr>
              <a:t>◆</a:t>
            </a:r>
            <a:r>
              <a:rPr lang="ja-JP" altLang="en-US" sz="1100" spc="-150" dirty="0">
                <a:solidFill>
                  <a:prstClr val="black"/>
                </a:solidFill>
                <a:latin typeface="Meiryo UI" pitchFamily="50" charset="-128"/>
                <a:ea typeface="Meiryo UI" pitchFamily="50" charset="-128"/>
                <a:cs typeface="Meiryo UI" pitchFamily="50" charset="-128"/>
              </a:rPr>
              <a:t>事務処理手法</a:t>
            </a:r>
            <a:r>
              <a:rPr lang="ja-JP" altLang="en-US" sz="1100" spc="-150" dirty="0" smtClean="0">
                <a:solidFill>
                  <a:prstClr val="black"/>
                </a:solidFill>
                <a:latin typeface="Meiryo UI" pitchFamily="50" charset="-128"/>
                <a:ea typeface="Meiryo UI" pitchFamily="50" charset="-128"/>
                <a:cs typeface="Meiryo UI" pitchFamily="50" charset="-128"/>
              </a:rPr>
              <a:t>の試行実施、構築</a:t>
            </a:r>
            <a:endParaRPr lang="en-US" altLang="ja-JP" sz="1100" spc="-150" dirty="0">
              <a:solidFill>
                <a:prstClr val="black"/>
              </a:solidFill>
              <a:latin typeface="Meiryo UI" pitchFamily="50" charset="-128"/>
              <a:ea typeface="Meiryo UI" pitchFamily="50" charset="-128"/>
              <a:cs typeface="Meiryo UI" pitchFamily="50" charset="-128"/>
            </a:endParaRPr>
          </a:p>
          <a:p>
            <a:pPr marL="92075" lvl="0" indent="-92075" eaLnBrk="0" hangingPunct="0">
              <a:spcBef>
                <a:spcPts val="0"/>
              </a:spcBef>
            </a:pPr>
            <a:r>
              <a:rPr lang="ja-JP" altLang="en-US" sz="1050" dirty="0" smtClean="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制度移行を想定した事務</a:t>
            </a:r>
            <a:r>
              <a:rPr lang="ja-JP" altLang="en-US" sz="1050" dirty="0" smtClean="0">
                <a:solidFill>
                  <a:prstClr val="black"/>
                </a:solidFill>
                <a:latin typeface="Meiryo UI" pitchFamily="50" charset="-128"/>
                <a:ea typeface="Meiryo UI" pitchFamily="50" charset="-128"/>
                <a:cs typeface="Meiryo UI" pitchFamily="50" charset="-128"/>
              </a:rPr>
              <a:t>の試行実施</a:t>
            </a:r>
            <a:endParaRPr lang="en-US" altLang="ja-JP" sz="1050" dirty="0">
              <a:solidFill>
                <a:prstClr val="black"/>
              </a:solidFill>
              <a:latin typeface="Meiryo UI" pitchFamily="50" charset="-128"/>
              <a:ea typeface="Meiryo UI" pitchFamily="50" charset="-128"/>
              <a:cs typeface="Meiryo UI" pitchFamily="50" charset="-128"/>
            </a:endParaRPr>
          </a:p>
          <a:p>
            <a:pPr marL="92075" lvl="0" indent="-92075" eaLnBrk="0" hangingPunct="0">
              <a:spcBef>
                <a:spcPts val="0"/>
              </a:spcBef>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spc="-150" dirty="0" smtClean="0">
                <a:solidFill>
                  <a:prstClr val="black"/>
                </a:solidFill>
                <a:latin typeface="Meiryo UI" pitchFamily="50" charset="-128"/>
                <a:ea typeface="Meiryo UI" pitchFamily="50" charset="-128"/>
                <a:cs typeface="Meiryo UI" pitchFamily="50" charset="-128"/>
              </a:rPr>
              <a:t>試行</a:t>
            </a:r>
            <a:r>
              <a:rPr lang="ja-JP" altLang="en-US" sz="1050" spc="-150" dirty="0">
                <a:solidFill>
                  <a:prstClr val="black"/>
                </a:solidFill>
                <a:latin typeface="Meiryo UI" pitchFamily="50" charset="-128"/>
                <a:ea typeface="Meiryo UI" pitchFamily="50" charset="-128"/>
                <a:cs typeface="Meiryo UI" pitchFamily="50" charset="-128"/>
              </a:rPr>
              <a:t>実施</a:t>
            </a:r>
            <a:r>
              <a:rPr lang="ja-JP" altLang="en-US" sz="1050" spc="-150" dirty="0" smtClean="0">
                <a:solidFill>
                  <a:prstClr val="black"/>
                </a:solidFill>
                <a:latin typeface="Meiryo UI" pitchFamily="50" charset="-128"/>
                <a:ea typeface="Meiryo UI" pitchFamily="50" charset="-128"/>
                <a:cs typeface="Meiryo UI" pitchFamily="50" charset="-128"/>
              </a:rPr>
              <a:t>に</a:t>
            </a:r>
            <a:r>
              <a:rPr lang="ja-JP" altLang="en-US" sz="1050" spc="-150" dirty="0">
                <a:solidFill>
                  <a:prstClr val="black"/>
                </a:solidFill>
                <a:latin typeface="Meiryo UI" pitchFamily="50" charset="-128"/>
                <a:ea typeface="Meiryo UI" pitchFamily="50" charset="-128"/>
                <a:cs typeface="Meiryo UI" pitchFamily="50" charset="-128"/>
              </a:rPr>
              <a:t>より把握した課題</a:t>
            </a:r>
            <a:r>
              <a:rPr lang="ja-JP" altLang="en-US" sz="1050" spc="-150" dirty="0" smtClean="0">
                <a:solidFill>
                  <a:prstClr val="black"/>
                </a:solidFill>
                <a:latin typeface="Meiryo UI" pitchFamily="50" charset="-128"/>
                <a:ea typeface="Meiryo UI" pitchFamily="50" charset="-128"/>
                <a:cs typeface="Meiryo UI" pitchFamily="50" charset="-128"/>
              </a:rPr>
              <a:t>の検討調整  </a:t>
            </a:r>
            <a:r>
              <a:rPr lang="ja-JP" altLang="en-US" sz="1050" dirty="0">
                <a:solidFill>
                  <a:prstClr val="black"/>
                </a:solidFill>
                <a:latin typeface="Meiryo UI" pitchFamily="50" charset="-128"/>
                <a:ea typeface="Meiryo UI" pitchFamily="50" charset="-128"/>
                <a:cs typeface="Meiryo UI" pitchFamily="50" charset="-128"/>
              </a:rPr>
              <a:t>→ 事務処理手法</a:t>
            </a:r>
            <a:r>
              <a:rPr lang="ja-JP" altLang="en-US" sz="1050" dirty="0" smtClean="0">
                <a:solidFill>
                  <a:prstClr val="black"/>
                </a:solidFill>
                <a:latin typeface="Meiryo UI" pitchFamily="50" charset="-128"/>
                <a:ea typeface="Meiryo UI" pitchFamily="50" charset="-128"/>
                <a:cs typeface="Meiryo UI" pitchFamily="50" charset="-128"/>
              </a:rPr>
              <a:t>の構築</a:t>
            </a:r>
            <a:endParaRPr lang="en-US" altLang="ja-JP" sz="1050" dirty="0">
              <a:solidFill>
                <a:prstClr val="black"/>
              </a:solidFill>
              <a:latin typeface="Meiryo UI" pitchFamily="50" charset="-128"/>
              <a:ea typeface="Meiryo UI" pitchFamily="50" charset="-128"/>
              <a:cs typeface="Meiryo UI" pitchFamily="50" charset="-128"/>
            </a:endParaRPr>
          </a:p>
          <a:p>
            <a:pPr marL="144000" lvl="0" indent="-457200" eaLnBrk="0" hangingPunct="0">
              <a:lnSpc>
                <a:spcPts val="300"/>
              </a:lnSpc>
              <a:spcBef>
                <a:spcPts val="0"/>
              </a:spcBef>
            </a:pPr>
            <a:endParaRPr lang="en-US" altLang="ja-JP" sz="1050" dirty="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100" dirty="0">
                <a:solidFill>
                  <a:prstClr val="black"/>
                </a:solidFill>
                <a:latin typeface="Meiryo UI" pitchFamily="50" charset="-128"/>
                <a:ea typeface="Meiryo UI" pitchFamily="50" charset="-128"/>
                <a:cs typeface="Meiryo UI" pitchFamily="50" charset="-128"/>
              </a:rPr>
              <a:t>・ 事務引継ぎ方法等の検討</a:t>
            </a:r>
            <a:endParaRPr lang="en-US" altLang="ja-JP" sz="1100" dirty="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endParaRPr lang="en-US" altLang="ja-JP" sz="1050" dirty="0" smtClean="0">
              <a:solidFill>
                <a:prstClr val="black"/>
              </a:solidFill>
              <a:latin typeface="Meiryo UI" pitchFamily="50" charset="-128"/>
              <a:ea typeface="Meiryo UI" pitchFamily="50" charset="-128"/>
              <a:cs typeface="Meiryo UI" pitchFamily="50" charset="-128"/>
            </a:endParaRPr>
          </a:p>
          <a:p>
            <a:pPr marL="144000" lvl="0" indent="-457200" eaLnBrk="0" hangingPunct="0">
              <a:lnSpc>
                <a:spcPts val="500"/>
              </a:lnSpc>
              <a:spcBef>
                <a:spcPts val="0"/>
              </a:spcBef>
            </a:pPr>
            <a:endParaRPr lang="en-US" altLang="ja-JP" sz="1050" dirty="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050" dirty="0" smtClean="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公文書</a:t>
            </a:r>
            <a:r>
              <a:rPr lang="ja-JP" altLang="en-US" sz="1050" dirty="0" smtClean="0">
                <a:solidFill>
                  <a:prstClr val="black"/>
                </a:solidFill>
                <a:latin typeface="Meiryo UI" pitchFamily="50" charset="-128"/>
                <a:ea typeface="Meiryo UI" pitchFamily="50" charset="-128"/>
                <a:cs typeface="Meiryo UI" pitchFamily="50" charset="-128"/>
              </a:rPr>
              <a:t>引継ぎ方法の検討、構築</a:t>
            </a:r>
            <a:endParaRPr lang="en-US" altLang="ja-JP" sz="1050" dirty="0">
              <a:solidFill>
                <a:prstClr val="black"/>
              </a:solidFill>
              <a:latin typeface="Meiryo UI" pitchFamily="50" charset="-128"/>
              <a:ea typeface="Meiryo UI" pitchFamily="50" charset="-128"/>
              <a:cs typeface="Meiryo UI" pitchFamily="50" charset="-128"/>
            </a:endParaRPr>
          </a:p>
          <a:p>
            <a:pPr marL="144000" lvl="0" indent="-457200" eaLnBrk="0" hangingPunct="0">
              <a:spcBef>
                <a:spcPts val="0"/>
              </a:spcBef>
            </a:pPr>
            <a:r>
              <a:rPr lang="ja-JP" altLang="en-US" sz="1050" dirty="0">
                <a:solidFill>
                  <a:prstClr val="black"/>
                </a:solidFill>
                <a:latin typeface="Meiryo UI" pitchFamily="50" charset="-128"/>
                <a:ea typeface="Meiryo UI" pitchFamily="50" charset="-128"/>
                <a:cs typeface="Meiryo UI" pitchFamily="50" charset="-128"/>
              </a:rPr>
              <a:t>・ 保有個人情報等の引継ぎ等</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41" name="正方形/長方形 40"/>
          <p:cNvSpPr/>
          <p:nvPr/>
        </p:nvSpPr>
        <p:spPr>
          <a:xfrm>
            <a:off x="1853018" y="5103335"/>
            <a:ext cx="5049190" cy="608424"/>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a:lnSpc>
                <a:spcPts val="1100"/>
              </a:lnSpc>
              <a:spcBef>
                <a:spcPts val="0"/>
              </a:spcBef>
              <a:defRPr/>
            </a:pPr>
            <a:r>
              <a:rPr lang="en-US" altLang="ja-JP" sz="1050" dirty="0">
                <a:solidFill>
                  <a:prstClr val="black"/>
                </a:solidFill>
                <a:latin typeface="Meiryo UI" pitchFamily="50" charset="-128"/>
                <a:ea typeface="Meiryo UI" pitchFamily="50" charset="-128"/>
                <a:cs typeface="Meiryo UI" pitchFamily="50" charset="-128"/>
              </a:rPr>
              <a:t>【</a:t>
            </a:r>
            <a:r>
              <a:rPr lang="ja-JP" altLang="en-US" sz="1050" dirty="0">
                <a:solidFill>
                  <a:prstClr val="black"/>
                </a:solidFill>
                <a:latin typeface="Meiryo UI" pitchFamily="50" charset="-128"/>
                <a:ea typeface="Meiryo UI" pitchFamily="50" charset="-128"/>
                <a:cs typeface="Meiryo UI" pitchFamily="50" charset="-128"/>
              </a:rPr>
              <a:t>市関係局</a:t>
            </a:r>
            <a:r>
              <a:rPr lang="en-US" altLang="ja-JP" sz="1050" dirty="0">
                <a:solidFill>
                  <a:prstClr val="black"/>
                </a:solidFill>
                <a:latin typeface="Meiryo UI" pitchFamily="50" charset="-128"/>
                <a:ea typeface="Meiryo UI" pitchFamily="50" charset="-128"/>
                <a:cs typeface="Meiryo UI" pitchFamily="50" charset="-128"/>
              </a:rPr>
              <a:t>】</a:t>
            </a:r>
          </a:p>
          <a:p>
            <a:pPr marL="144000" marR="0" lvl="0" indent="-457200" algn="l" defTabSz="914400" rtl="0" eaLnBrk="1" fontAlgn="base" latinLnBrk="0" hangingPunct="1">
              <a:lnSpc>
                <a:spcPts val="1100"/>
              </a:lnSpc>
              <a:spcBef>
                <a:spcPts val="0"/>
              </a:spcBef>
              <a:spcAft>
                <a:spcPct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◆既存一部事務組合等の構成団体との調整</a:t>
            </a:r>
            <a:endParaRPr kumimoji="1" lang="en-US" altLang="ja-JP" sz="105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marL="96838" lvl="0" indent="-96838">
              <a:lnSpc>
                <a:spcPts val="1100"/>
              </a:lnSpc>
              <a:spcBef>
                <a:spcPts val="0"/>
              </a:spcBef>
              <a:defRPr/>
            </a:pPr>
            <a:r>
              <a:rPr lang="ja-JP" altLang="en-US" sz="1050" dirty="0" smtClean="0">
                <a:solidFill>
                  <a:prstClr val="black"/>
                </a:solidFill>
                <a:latin typeface="Meiryo UI" pitchFamily="50" charset="-128"/>
                <a:ea typeface="Meiryo UI" pitchFamily="50" charset="-128"/>
                <a:cs typeface="Meiryo UI" pitchFamily="50" charset="-128"/>
              </a:rPr>
              <a:t>・ 既に一部</a:t>
            </a:r>
            <a:r>
              <a:rPr lang="ja-JP" altLang="en-US" sz="1050" dirty="0">
                <a:solidFill>
                  <a:prstClr val="black"/>
                </a:solidFill>
                <a:latin typeface="Meiryo UI" pitchFamily="50" charset="-128"/>
                <a:ea typeface="Meiryo UI" pitchFamily="50" charset="-128"/>
                <a:cs typeface="Meiryo UI" pitchFamily="50" charset="-128"/>
              </a:rPr>
              <a:t>事務</a:t>
            </a:r>
            <a:r>
              <a:rPr lang="ja-JP" altLang="en-US" sz="1050" dirty="0" smtClean="0">
                <a:solidFill>
                  <a:prstClr val="black"/>
                </a:solidFill>
                <a:latin typeface="Meiryo UI" pitchFamily="50" charset="-128"/>
                <a:ea typeface="Meiryo UI" pitchFamily="50" charset="-128"/>
                <a:cs typeface="Meiryo UI" pitchFamily="50" charset="-128"/>
              </a:rPr>
              <a:t>組合等で行っている事務を特別区設置以降も実施できるように調整</a:t>
            </a:r>
            <a:endParaRPr lang="en-US" altLang="ja-JP" sz="1050" dirty="0" smtClean="0">
              <a:solidFill>
                <a:prstClr val="black"/>
              </a:solidFill>
              <a:latin typeface="Meiryo UI" pitchFamily="50" charset="-128"/>
              <a:ea typeface="Meiryo UI" pitchFamily="50" charset="-128"/>
              <a:cs typeface="Meiryo UI" pitchFamily="50" charset="-128"/>
            </a:endParaRPr>
          </a:p>
          <a:p>
            <a:pPr marL="144000" lvl="0" indent="-457200">
              <a:lnSpc>
                <a:spcPts val="1100"/>
              </a:lnSpc>
              <a:spcBef>
                <a:spcPts val="0"/>
              </a:spcBef>
              <a:defRPr/>
            </a:pPr>
            <a:r>
              <a:rPr lang="ja-JP" altLang="en-US" sz="900" dirty="0">
                <a:solidFill>
                  <a:prstClr val="black"/>
                </a:solidFill>
                <a:latin typeface="Meiryo UI" pitchFamily="50" charset="-128"/>
                <a:ea typeface="Meiryo UI" pitchFamily="50" charset="-128"/>
                <a:cs typeface="Meiryo UI" pitchFamily="50" charset="-128"/>
              </a:rPr>
              <a:t>　（例 </a:t>
            </a:r>
            <a:r>
              <a:rPr lang="ja-JP" altLang="en-US" sz="900" dirty="0" smtClean="0">
                <a:solidFill>
                  <a:prstClr val="black"/>
                </a:solidFill>
                <a:latin typeface="Meiryo UI" pitchFamily="50" charset="-128"/>
                <a:ea typeface="Meiryo UI" pitchFamily="50" charset="-128"/>
                <a:cs typeface="Meiryo UI" pitchFamily="50" charset="-128"/>
              </a:rPr>
              <a:t>一般</a:t>
            </a:r>
            <a:r>
              <a:rPr lang="ja-JP" altLang="en-US" sz="900" dirty="0">
                <a:solidFill>
                  <a:prstClr val="black"/>
                </a:solidFill>
                <a:latin typeface="Meiryo UI" pitchFamily="50" charset="-128"/>
                <a:ea typeface="Meiryo UI" pitchFamily="50" charset="-128"/>
                <a:cs typeface="Meiryo UI" pitchFamily="50" charset="-128"/>
              </a:rPr>
              <a:t>廃棄物処理・</a:t>
            </a:r>
            <a:r>
              <a:rPr lang="ja-JP" altLang="en-US" sz="900" dirty="0" smtClean="0">
                <a:solidFill>
                  <a:prstClr val="black"/>
                </a:solidFill>
                <a:latin typeface="Meiryo UI" pitchFamily="50" charset="-128"/>
                <a:ea typeface="Meiryo UI" pitchFamily="50" charset="-128"/>
                <a:cs typeface="Meiryo UI" pitchFamily="50" charset="-128"/>
              </a:rPr>
              <a:t>処分 ：大阪広域環境施設組合）</a:t>
            </a: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p:txBody>
      </p:sp>
      <p:sp>
        <p:nvSpPr>
          <p:cNvPr id="42" name="正方形/長方形 41"/>
          <p:cNvSpPr/>
          <p:nvPr/>
        </p:nvSpPr>
        <p:spPr>
          <a:xfrm>
            <a:off x="4232920" y="3124270"/>
            <a:ext cx="785127" cy="163283"/>
          </a:xfrm>
          <a:prstGeom prst="rect">
            <a:avLst/>
          </a:prstGeom>
          <a:solidFill>
            <a:srgbClr val="FFFF00"/>
          </a:solidFill>
          <a:ln w="6350">
            <a:solidFill>
              <a:schemeClr val="tx1"/>
            </a:solidFill>
          </a:ln>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検討・調整期間</a:t>
            </a:r>
            <a:endParaRPr lang="ja-JP" altLang="en-US" sz="800" dirty="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6217477" y="3124270"/>
            <a:ext cx="684000" cy="149333"/>
          </a:xfrm>
          <a:prstGeom prst="rect">
            <a:avLst/>
          </a:prstGeom>
          <a:solidFill>
            <a:srgbClr val="FFFF00"/>
          </a:solidFill>
          <a:ln w="6350">
            <a:solidFill>
              <a:schemeClr val="tx1"/>
            </a:solidFill>
          </a:ln>
        </p:spPr>
        <p:style>
          <a:lnRef idx="2">
            <a:schemeClr val="dk1"/>
          </a:lnRef>
          <a:fillRef idx="1">
            <a:schemeClr val="lt1"/>
          </a:fillRef>
          <a:effectRef idx="0">
            <a:schemeClr val="dk1"/>
          </a:effectRef>
          <a:fontRef idx="minor">
            <a:schemeClr val="dk1"/>
          </a:fontRef>
        </p:style>
        <p:txBody>
          <a:bodyPr lIns="36000" tIns="0" rIns="36000" bIns="0" rtlCol="0" anchor="ctr"/>
          <a:lstStyle/>
          <a:p>
            <a:pPr algn="ctr"/>
            <a:r>
              <a:rPr lang="ja-JP" altLang="en-US" sz="800" dirty="0" smtClean="0">
                <a:solidFill>
                  <a:schemeClr val="tx1"/>
                </a:solidFill>
                <a:latin typeface="Meiryo UI" pitchFamily="50" charset="-128"/>
                <a:ea typeface="Meiryo UI" pitchFamily="50" charset="-128"/>
                <a:cs typeface="Meiryo UI" pitchFamily="50" charset="-128"/>
              </a:rPr>
              <a:t>試行実施期間</a:t>
            </a:r>
            <a:endParaRPr lang="ja-JP" altLang="en-US" sz="800" dirty="0">
              <a:solidFill>
                <a:schemeClr val="tx1"/>
              </a:solidFill>
              <a:latin typeface="Meiryo UI" pitchFamily="50" charset="-128"/>
              <a:ea typeface="Meiryo UI" pitchFamily="50" charset="-128"/>
              <a:cs typeface="Meiryo UI" pitchFamily="50" charset="-128"/>
            </a:endParaRPr>
          </a:p>
        </p:txBody>
      </p:sp>
      <p:sp>
        <p:nvSpPr>
          <p:cNvPr id="44" name="テキスト ボックス 43"/>
          <p:cNvSpPr txBox="1"/>
          <p:nvPr/>
        </p:nvSpPr>
        <p:spPr>
          <a:xfrm>
            <a:off x="9366279" y="1172590"/>
            <a:ext cx="411257" cy="2051857"/>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t" anchorCtr="0">
            <a:spAutoFit/>
          </a:bodyPr>
          <a:lstStyle/>
          <a:p>
            <a:pPr marL="0" marR="0" lvl="0" indent="0" algn="ctr" defTabSz="914400" rtl="0" eaLnBrk="0" fontAlgn="base" latinLnBrk="0" hangingPunct="0">
              <a:lnSpc>
                <a:spcPct val="100000"/>
              </a:lnSpc>
              <a:spcBef>
                <a:spcPts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知事許可</a:t>
            </a:r>
            <a:endParaRPr lang="en-US" altLang="ja-JP" sz="1100" dirty="0">
              <a:solidFill>
                <a:prstClr val="black"/>
              </a:solidFill>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ct val="100000"/>
              </a:lnSpc>
              <a:spcBef>
                <a:spcPts val="0"/>
              </a:spcBef>
              <a:spcAft>
                <a:spcPct val="0"/>
              </a:spcAft>
              <a:buClrTx/>
              <a:buSzTx/>
              <a:buFontTx/>
              <a:buNone/>
              <a:tabLst/>
              <a:defRPr/>
            </a:pPr>
            <a:r>
              <a:rPr lang="ja-JP" altLang="en-US" sz="1100" noProof="0" dirty="0" smtClean="0">
                <a:solidFill>
                  <a:prstClr val="black"/>
                </a:solidFill>
                <a:latin typeface="Meiryo UI" panose="020B0604030504040204" pitchFamily="50" charset="-128"/>
                <a:ea typeface="Meiryo UI" panose="020B0604030504040204" pitchFamily="50" charset="-128"/>
              </a:rPr>
              <a:t>規約の制定（専決処分）　　　　　　　</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5" name="正方形/長方形 44"/>
          <p:cNvSpPr/>
          <p:nvPr/>
        </p:nvSpPr>
        <p:spPr>
          <a:xfrm>
            <a:off x="714000" y="1848320"/>
            <a:ext cx="1054661" cy="404674"/>
          </a:xfrm>
          <a:prstGeom prst="rect">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a:spcBef>
                <a:spcPts val="0"/>
              </a:spcBef>
            </a:pPr>
            <a:r>
              <a:rPr lang="en-US" altLang="ja-JP" sz="1100" dirty="0" smtClean="0">
                <a:solidFill>
                  <a:prstClr val="black"/>
                </a:solidFill>
                <a:latin typeface="Meiryo UI" pitchFamily="50" charset="-128"/>
                <a:ea typeface="Meiryo UI" pitchFamily="50" charset="-128"/>
                <a:cs typeface="Meiryo UI" pitchFamily="50" charset="-128"/>
              </a:rPr>
              <a:t>【</a:t>
            </a:r>
            <a:r>
              <a:rPr lang="ja-JP" altLang="en-US" sz="1100" dirty="0" smtClean="0">
                <a:solidFill>
                  <a:prstClr val="black"/>
                </a:solidFill>
                <a:latin typeface="Meiryo UI" pitchFamily="50" charset="-128"/>
                <a:ea typeface="Meiryo UI" pitchFamily="50" charset="-128"/>
                <a:cs typeface="Meiryo UI" pitchFamily="50" charset="-128"/>
              </a:rPr>
              <a:t>市関係局</a:t>
            </a:r>
            <a:r>
              <a:rPr lang="en-US" altLang="ja-JP" sz="1100" dirty="0" smtClean="0">
                <a:solidFill>
                  <a:prstClr val="black"/>
                </a:solidFill>
                <a:latin typeface="Meiryo UI" pitchFamily="50" charset="-128"/>
                <a:ea typeface="Meiryo UI" pitchFamily="50" charset="-128"/>
                <a:cs typeface="Meiryo UI" pitchFamily="50" charset="-128"/>
              </a:rPr>
              <a:t>】</a:t>
            </a:r>
            <a:endParaRPr lang="en-US" altLang="ja-JP" sz="1100" dirty="0">
              <a:solidFill>
                <a:prstClr val="black"/>
              </a:solidFill>
              <a:latin typeface="Meiryo UI" pitchFamily="50" charset="-128"/>
              <a:ea typeface="Meiryo UI" pitchFamily="50" charset="-128"/>
              <a:cs typeface="Meiryo UI" pitchFamily="50" charset="-128"/>
            </a:endParaRPr>
          </a:p>
          <a:p>
            <a:pPr marL="144000" lvl="0" indent="-457200">
              <a:spcBef>
                <a:spcPts val="0"/>
              </a:spcBef>
            </a:pPr>
            <a:r>
              <a:rPr lang="en-US" altLang="ja-JP" sz="1100" dirty="0" smtClean="0">
                <a:solidFill>
                  <a:prstClr val="black"/>
                </a:solidFill>
                <a:latin typeface="Meiryo UI" pitchFamily="50" charset="-128"/>
                <a:ea typeface="Meiryo UI" pitchFamily="50" charset="-128"/>
                <a:cs typeface="Meiryo UI" pitchFamily="50" charset="-128"/>
              </a:rPr>
              <a:t>◆</a:t>
            </a:r>
            <a:r>
              <a:rPr lang="ja-JP" altLang="en-US" sz="1100" dirty="0" smtClean="0">
                <a:solidFill>
                  <a:prstClr val="black"/>
                </a:solidFill>
                <a:latin typeface="Meiryo UI" pitchFamily="50" charset="-128"/>
                <a:ea typeface="Meiryo UI" pitchFamily="50" charset="-128"/>
                <a:cs typeface="Meiryo UI" pitchFamily="50" charset="-128"/>
              </a:rPr>
              <a:t>規約</a:t>
            </a:r>
            <a:r>
              <a:rPr lang="ja-JP" altLang="en-US" sz="1100" dirty="0">
                <a:solidFill>
                  <a:prstClr val="black"/>
                </a:solidFill>
                <a:latin typeface="Meiryo UI" pitchFamily="50" charset="-128"/>
                <a:ea typeface="Meiryo UI" pitchFamily="50" charset="-128"/>
                <a:cs typeface="Meiryo UI" pitchFamily="50" charset="-128"/>
              </a:rPr>
              <a:t>案の検討</a:t>
            </a:r>
          </a:p>
        </p:txBody>
      </p:sp>
      <p:sp>
        <p:nvSpPr>
          <p:cNvPr id="46" name="正方形/長方形 45"/>
          <p:cNvSpPr/>
          <p:nvPr/>
        </p:nvSpPr>
        <p:spPr>
          <a:xfrm>
            <a:off x="1853018" y="1901574"/>
            <a:ext cx="5049191" cy="780604"/>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a:spcBef>
                <a:spcPts val="0"/>
              </a:spcBef>
            </a:pPr>
            <a:r>
              <a:rPr lang="ja-JP" altLang="en-US" sz="1100" dirty="0" smtClean="0">
                <a:solidFill>
                  <a:prstClr val="black"/>
                </a:solidFill>
                <a:latin typeface="Meiryo UI" pitchFamily="50" charset="-128"/>
                <a:ea typeface="Meiryo UI" pitchFamily="50" charset="-128"/>
                <a:cs typeface="Meiryo UI" pitchFamily="50" charset="-128"/>
              </a:rPr>
              <a:t>◆規約案の作成</a:t>
            </a:r>
            <a:endParaRPr lang="en-US" altLang="ja-JP" sz="1100" dirty="0" smtClean="0">
              <a:solidFill>
                <a:prstClr val="black"/>
              </a:solidFill>
              <a:latin typeface="Meiryo UI" pitchFamily="50" charset="-128"/>
              <a:ea typeface="Meiryo UI" pitchFamily="50" charset="-128"/>
              <a:cs typeface="Meiryo UI" pitchFamily="50" charset="-128"/>
            </a:endParaRPr>
          </a:p>
          <a:p>
            <a:pPr marL="144000" lvl="0" indent="-457200">
              <a:spcBef>
                <a:spcPts val="0"/>
              </a:spcBef>
            </a:pPr>
            <a:r>
              <a:rPr lang="ja-JP" altLang="en-US" sz="1050" dirty="0">
                <a:solidFill>
                  <a:prstClr val="black"/>
                </a:solidFill>
                <a:latin typeface="Meiryo UI" pitchFamily="50" charset="-128"/>
                <a:ea typeface="Meiryo UI" pitchFamily="50" charset="-128"/>
                <a:cs typeface="Meiryo UI" pitchFamily="50" charset="-128"/>
              </a:rPr>
              <a:t>・</a:t>
            </a:r>
            <a:r>
              <a:rPr lang="ja-JP" altLang="en-US" sz="1050" dirty="0" smtClean="0">
                <a:solidFill>
                  <a:prstClr val="black"/>
                </a:solidFill>
                <a:latin typeface="Meiryo UI" pitchFamily="50" charset="-128"/>
                <a:ea typeface="Meiryo UI" pitchFamily="50" charset="-128"/>
                <a:cs typeface="Meiryo UI" pitchFamily="50" charset="-128"/>
              </a:rPr>
              <a:t>規約</a:t>
            </a:r>
            <a:r>
              <a:rPr lang="ja-JP" altLang="en-US" sz="1050" dirty="0">
                <a:solidFill>
                  <a:prstClr val="black"/>
                </a:solidFill>
                <a:latin typeface="Meiryo UI" pitchFamily="50" charset="-128"/>
                <a:ea typeface="Meiryo UI" pitchFamily="50" charset="-128"/>
                <a:cs typeface="Meiryo UI" pitchFamily="50" charset="-128"/>
              </a:rPr>
              <a:t>案を作成し、関係部局と協議・</a:t>
            </a:r>
            <a:r>
              <a:rPr lang="ja-JP" altLang="en-US" sz="1050" dirty="0" smtClean="0">
                <a:solidFill>
                  <a:prstClr val="black"/>
                </a:solidFill>
                <a:latin typeface="Meiryo UI" pitchFamily="50" charset="-128"/>
                <a:ea typeface="Meiryo UI" pitchFamily="50" charset="-128"/>
                <a:cs typeface="Meiryo UI" pitchFamily="50" charset="-128"/>
              </a:rPr>
              <a:t>調整</a:t>
            </a:r>
            <a:endParaRPr lang="ja-JP" altLang="en-US" sz="1050" dirty="0">
              <a:solidFill>
                <a:prstClr val="black"/>
              </a:solidFill>
              <a:latin typeface="Meiryo UI" pitchFamily="50" charset="-128"/>
              <a:ea typeface="Meiryo UI" pitchFamily="50" charset="-128"/>
              <a:cs typeface="Meiryo UI" pitchFamily="50" charset="-128"/>
            </a:endParaRPr>
          </a:p>
        </p:txBody>
      </p:sp>
      <p:sp>
        <p:nvSpPr>
          <p:cNvPr id="51" name="正方形/長方形 50"/>
          <p:cNvSpPr/>
          <p:nvPr/>
        </p:nvSpPr>
        <p:spPr>
          <a:xfrm>
            <a:off x="6979177" y="1847860"/>
            <a:ext cx="1574223" cy="809976"/>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lvl="0" indent="-457200">
              <a:spcBef>
                <a:spcPts val="0"/>
              </a:spcBef>
            </a:pPr>
            <a:r>
              <a:rPr lang="ja-JP" altLang="en-US" sz="1100" dirty="0">
                <a:solidFill>
                  <a:prstClr val="black"/>
                </a:solidFill>
                <a:latin typeface="Meiryo UI" pitchFamily="50" charset="-128"/>
                <a:ea typeface="Meiryo UI" pitchFamily="50" charset="-128"/>
                <a:cs typeface="Meiryo UI" pitchFamily="50" charset="-128"/>
              </a:rPr>
              <a:t>◆専決</a:t>
            </a:r>
            <a:r>
              <a:rPr lang="ja-JP" altLang="en-US" sz="1100" dirty="0" smtClean="0">
                <a:solidFill>
                  <a:prstClr val="black"/>
                </a:solidFill>
                <a:latin typeface="Meiryo UI" pitchFamily="50" charset="-128"/>
                <a:ea typeface="Meiryo UI" pitchFamily="50" charset="-128"/>
                <a:cs typeface="Meiryo UI" pitchFamily="50" charset="-128"/>
              </a:rPr>
              <a:t>処分の</a:t>
            </a:r>
            <a:r>
              <a:rPr lang="ja-JP" altLang="en-US" sz="1100" dirty="0">
                <a:solidFill>
                  <a:prstClr val="black"/>
                </a:solidFill>
                <a:latin typeface="Meiryo UI" pitchFamily="50" charset="-128"/>
                <a:ea typeface="Meiryo UI" pitchFamily="50" charset="-128"/>
                <a:cs typeface="Meiryo UI" pitchFamily="50" charset="-128"/>
              </a:rPr>
              <a:t>準備</a:t>
            </a:r>
            <a:r>
              <a:rPr lang="ja-JP" altLang="en-US" sz="1100" dirty="0" smtClean="0">
                <a:solidFill>
                  <a:prstClr val="black"/>
                </a:solidFill>
                <a:latin typeface="Meiryo UI" pitchFamily="50" charset="-128"/>
                <a:ea typeface="Meiryo UI" pitchFamily="50" charset="-128"/>
                <a:cs typeface="Meiryo UI" pitchFamily="50" charset="-128"/>
              </a:rPr>
              <a:t>・調整</a:t>
            </a:r>
            <a:endParaRPr lang="en-US" altLang="ja-JP" sz="1100" dirty="0" smtClean="0">
              <a:solidFill>
                <a:prstClr val="black"/>
              </a:solidFill>
              <a:latin typeface="Meiryo UI" pitchFamily="50" charset="-128"/>
              <a:ea typeface="Meiryo UI" pitchFamily="50" charset="-128"/>
              <a:cs typeface="Meiryo UI" pitchFamily="50" charset="-128"/>
            </a:endParaRPr>
          </a:p>
          <a:p>
            <a:pPr marL="144000" lvl="0" indent="-457200">
              <a:spcBef>
                <a:spcPts val="0"/>
              </a:spcBef>
            </a:pPr>
            <a:r>
              <a:rPr lang="ja-JP" altLang="en-US" sz="1050" dirty="0" smtClean="0">
                <a:solidFill>
                  <a:prstClr val="black"/>
                </a:solidFill>
                <a:latin typeface="Meiryo UI" pitchFamily="50" charset="-128"/>
                <a:ea typeface="Meiryo UI" pitchFamily="50" charset="-128"/>
                <a:cs typeface="Meiryo UI" pitchFamily="50" charset="-128"/>
              </a:rPr>
              <a:t>・規約案の専決手続きの準</a:t>
            </a:r>
            <a:endParaRPr lang="en-US" altLang="ja-JP" sz="1050" dirty="0" smtClean="0">
              <a:solidFill>
                <a:prstClr val="black"/>
              </a:solidFill>
              <a:latin typeface="Meiryo UI" pitchFamily="50" charset="-128"/>
              <a:ea typeface="Meiryo UI" pitchFamily="50" charset="-128"/>
              <a:cs typeface="Meiryo UI" pitchFamily="50" charset="-128"/>
            </a:endParaRPr>
          </a:p>
          <a:p>
            <a:pPr marL="144000" lvl="0" indent="-457200">
              <a:spcBef>
                <a:spcPts val="0"/>
              </a:spcBef>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備</a:t>
            </a:r>
            <a:endParaRPr lang="en-US" altLang="ja-JP" sz="1050" dirty="0" smtClean="0">
              <a:solidFill>
                <a:prstClr val="black"/>
              </a:solidFill>
              <a:latin typeface="Meiryo UI" pitchFamily="50" charset="-128"/>
              <a:ea typeface="Meiryo UI" pitchFamily="50" charset="-128"/>
              <a:cs typeface="Meiryo UI" pitchFamily="50" charset="-128"/>
            </a:endParaRPr>
          </a:p>
          <a:p>
            <a:pPr marL="144000" lvl="0" indent="-457200">
              <a:spcBef>
                <a:spcPts val="0"/>
              </a:spcBef>
            </a:pPr>
            <a:r>
              <a:rPr lang="ja-JP" altLang="en-US" sz="1050" dirty="0">
                <a:solidFill>
                  <a:prstClr val="black"/>
                </a:solidFill>
                <a:latin typeface="Meiryo UI" pitchFamily="50" charset="-128"/>
                <a:ea typeface="Meiryo UI" pitchFamily="50" charset="-128"/>
                <a:cs typeface="Meiryo UI" pitchFamily="50" charset="-128"/>
              </a:rPr>
              <a:t>・</a:t>
            </a:r>
            <a:r>
              <a:rPr lang="ja-JP" altLang="en-US" sz="1050" dirty="0" smtClean="0">
                <a:solidFill>
                  <a:prstClr val="black"/>
                </a:solidFill>
                <a:latin typeface="Meiryo UI" pitchFamily="50" charset="-128"/>
                <a:ea typeface="Meiryo UI" pitchFamily="50" charset="-128"/>
                <a:cs typeface="Meiryo UI" pitchFamily="50" charset="-128"/>
              </a:rPr>
              <a:t>知事許可手続きの調整</a:t>
            </a:r>
            <a:endParaRPr lang="ja-JP" altLang="en-US" sz="1050" dirty="0">
              <a:solidFill>
                <a:prstClr val="black"/>
              </a:solidFill>
              <a:latin typeface="Meiryo UI" pitchFamily="50" charset="-128"/>
              <a:ea typeface="Meiryo UI" pitchFamily="50" charset="-128"/>
              <a:cs typeface="Meiryo UI" pitchFamily="50" charset="-128"/>
            </a:endParaRPr>
          </a:p>
        </p:txBody>
      </p:sp>
      <p:sp>
        <p:nvSpPr>
          <p:cNvPr id="52" name="大かっこ 51"/>
          <p:cNvSpPr/>
          <p:nvPr/>
        </p:nvSpPr>
        <p:spPr>
          <a:xfrm>
            <a:off x="1924497" y="2244924"/>
            <a:ext cx="4959714" cy="372389"/>
          </a:xfrm>
          <a:prstGeom prst="bracketPair">
            <a:avLst>
              <a:gd name="adj" fmla="val 9764"/>
            </a:avLst>
          </a:prstGeom>
        </p:spPr>
        <p:style>
          <a:lnRef idx="1">
            <a:schemeClr val="dk1"/>
          </a:lnRef>
          <a:fillRef idx="0">
            <a:schemeClr val="dk1"/>
          </a:fillRef>
          <a:effectRef idx="0">
            <a:schemeClr val="dk1"/>
          </a:effectRef>
          <a:fontRef idx="minor">
            <a:schemeClr val="tx1"/>
          </a:fontRef>
        </p:style>
        <p:txBody>
          <a:bodyPr lIns="72000" tIns="0" rIns="72000" bIns="0" rtlCol="0" anchor="t" anchorCtr="0"/>
          <a:lstStyle/>
          <a:p>
            <a:pPr lvl="0">
              <a:lnSpc>
                <a:spcPts val="1300"/>
              </a:lnSpc>
              <a:defRPr/>
            </a:pPr>
            <a:r>
              <a:rPr kumimoji="1" lang="en-US" altLang="ja-JP" sz="9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rPr>
              <a:t>《</a:t>
            </a:r>
            <a:r>
              <a:rPr lang="ja-JP" altLang="en-US" sz="900" dirty="0">
                <a:solidFill>
                  <a:prstClr val="black"/>
                </a:solidFill>
                <a:latin typeface="Meiryo UI" pitchFamily="50" charset="-128"/>
                <a:ea typeface="Meiryo UI" pitchFamily="50" charset="-128"/>
                <a:cs typeface="Meiryo UI" pitchFamily="50" charset="-128"/>
              </a:rPr>
              <a:t>規約案に記載する内容（イメージ）</a:t>
            </a:r>
            <a:r>
              <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endParaRPr kumimoji="1" lang="ja-JP" altLang="en-US" sz="9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a:p>
            <a:pPr lvl="0">
              <a:lnSpc>
                <a:spcPts val="1300"/>
              </a:lnSpc>
              <a:tabLst>
                <a:tab pos="998538" algn="l"/>
              </a:tabLst>
            </a:pPr>
            <a:r>
              <a:rPr lang="ja-JP" altLang="en-US" sz="900" spc="-90" dirty="0">
                <a:solidFill>
                  <a:prstClr val="black"/>
                </a:solidFill>
                <a:latin typeface="Meiryo UI" pitchFamily="50" charset="-128"/>
                <a:ea typeface="Meiryo UI" pitchFamily="50" charset="-128"/>
                <a:cs typeface="Meiryo UI" pitchFamily="50" charset="-128"/>
              </a:rPr>
              <a:t>名称・構成団体・共同処理する事務、事務所の位置、議会の組織及び議員の選挙の方法、執行</a:t>
            </a:r>
            <a:r>
              <a:rPr lang="ja-JP" altLang="en-US" sz="900" spc="-90" dirty="0" smtClean="0">
                <a:solidFill>
                  <a:prstClr val="black"/>
                </a:solidFill>
                <a:latin typeface="Meiryo UI" pitchFamily="50" charset="-128"/>
                <a:ea typeface="Meiryo UI" pitchFamily="50" charset="-128"/>
                <a:cs typeface="Meiryo UI" pitchFamily="50" charset="-128"/>
              </a:rPr>
              <a:t>機関、</a:t>
            </a:r>
            <a:r>
              <a:rPr lang="ja-JP" altLang="en-US" sz="900" spc="-90" dirty="0">
                <a:latin typeface="Meiryo UI" pitchFamily="50" charset="-128"/>
                <a:ea typeface="Meiryo UI" pitchFamily="50" charset="-128"/>
                <a:cs typeface="Meiryo UI" pitchFamily="50" charset="-128"/>
              </a:rPr>
              <a:t>負担</a:t>
            </a:r>
            <a:r>
              <a:rPr lang="ja-JP" altLang="en-US" sz="900" spc="-90" dirty="0" smtClean="0">
                <a:latin typeface="Meiryo UI" pitchFamily="50" charset="-128"/>
                <a:ea typeface="Meiryo UI" pitchFamily="50" charset="-128"/>
                <a:cs typeface="Meiryo UI" pitchFamily="50" charset="-128"/>
              </a:rPr>
              <a:t>金</a:t>
            </a:r>
            <a:r>
              <a:rPr lang="ja-JP" altLang="en-US" sz="900" spc="-90" dirty="0" smtClean="0">
                <a:solidFill>
                  <a:prstClr val="black"/>
                </a:solidFill>
                <a:latin typeface="Meiryo UI" pitchFamily="50" charset="-128"/>
                <a:ea typeface="Meiryo UI" pitchFamily="50" charset="-128"/>
                <a:cs typeface="Meiryo UI" pitchFamily="50" charset="-128"/>
              </a:rPr>
              <a:t> 等</a:t>
            </a:r>
            <a:endParaRPr lang="ja-JP" altLang="en-US" sz="900" spc="-90" dirty="0">
              <a:solidFill>
                <a:prstClr val="black"/>
              </a:solidFill>
              <a:latin typeface="Meiryo UI" pitchFamily="50" charset="-128"/>
              <a:ea typeface="Meiryo UI" pitchFamily="50" charset="-128"/>
              <a:cs typeface="Meiryo UI" pitchFamily="50" charset="-128"/>
            </a:endParaRPr>
          </a:p>
        </p:txBody>
      </p:sp>
      <p:sp>
        <p:nvSpPr>
          <p:cNvPr id="54" name="テキスト ボックス 53"/>
          <p:cNvSpPr txBox="1"/>
          <p:nvPr/>
        </p:nvSpPr>
        <p:spPr>
          <a:xfrm>
            <a:off x="8645334" y="1498899"/>
            <a:ext cx="241980" cy="1455938"/>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t" anchorCtr="0">
            <a:spAutoFit/>
          </a:bodyPr>
          <a:lstStyle/>
          <a:p>
            <a:pPr marL="0" marR="0" lvl="0" indent="0" algn="ctr" defTabSz="914400" rtl="0" eaLnBrk="0" fontAlgn="base" latinLnBrk="0" hangingPunct="0">
              <a:lnSpc>
                <a:spcPct val="100000"/>
              </a:lnSpc>
              <a:spcBef>
                <a:spcPts val="0"/>
              </a:spcBef>
              <a:spcAft>
                <a:spcPct val="0"/>
              </a:spcAft>
              <a:buClrTx/>
              <a:buSzTx/>
              <a:buFontTx/>
              <a:buNone/>
              <a:tabLst/>
              <a:defRPr/>
            </a:pPr>
            <a:r>
              <a:rPr lang="ja-JP" altLang="en-US" sz="1100" spc="-150" dirty="0">
                <a:solidFill>
                  <a:prstClr val="black"/>
                </a:solidFill>
                <a:latin typeface="Meiryo UI" panose="020B0604030504040204" pitchFamily="50" charset="-128"/>
                <a:ea typeface="Meiryo UI" panose="020B0604030504040204" pitchFamily="50" charset="-128"/>
              </a:rPr>
              <a:t>◆</a:t>
            </a:r>
            <a:r>
              <a:rPr kumimoji="1" lang="ja-JP" altLang="en-US" sz="1100" b="0" i="0" u="none" strike="noStrike" kern="1200" cap="none" spc="-15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規約案を市会に報告</a:t>
            </a:r>
            <a:r>
              <a:rPr lang="ja-JP" altLang="en-US" sz="1100" spc="-150" noProof="0" dirty="0" smtClean="0">
                <a:solidFill>
                  <a:prstClr val="black"/>
                </a:solidFill>
                <a:latin typeface="Meiryo UI" panose="020B0604030504040204" pitchFamily="50" charset="-128"/>
                <a:ea typeface="Meiryo UI" panose="020B0604030504040204" pitchFamily="50" charset="-128"/>
              </a:rPr>
              <a:t>　</a:t>
            </a:r>
            <a:r>
              <a:rPr lang="ja-JP" altLang="en-US" sz="1100" noProof="0" dirty="0" smtClean="0">
                <a:solidFill>
                  <a:prstClr val="black"/>
                </a:solidFill>
                <a:latin typeface="Meiryo UI" panose="020B0604030504040204" pitchFamily="50" charset="-128"/>
                <a:ea typeface="Meiryo UI"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47" name="グループ化 46"/>
          <p:cNvGrpSpPr/>
          <p:nvPr/>
        </p:nvGrpSpPr>
        <p:grpSpPr>
          <a:xfrm>
            <a:off x="630956" y="6203769"/>
            <a:ext cx="7848157" cy="591097"/>
            <a:chOff x="516604" y="735331"/>
            <a:chExt cx="7848157" cy="591097"/>
          </a:xfrm>
        </p:grpSpPr>
        <p:sp>
          <p:nvSpPr>
            <p:cNvPr id="55" name="正方形/長方形 54"/>
            <p:cNvSpPr/>
            <p:nvPr/>
          </p:nvSpPr>
          <p:spPr>
            <a:xfrm>
              <a:off x="516604" y="751120"/>
              <a:ext cx="1320435" cy="557186"/>
            </a:xfrm>
            <a:prstGeom prst="rect">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市人事部局</a:t>
              </a:r>
              <a:r>
                <a:rPr lang="en-US" altLang="ja-JP" sz="1100" dirty="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000" spc="-150" dirty="0">
                  <a:solidFill>
                    <a:schemeClr val="tx1"/>
                  </a:solidFill>
                  <a:latin typeface="Meiryo UI" pitchFamily="50" charset="-128"/>
                  <a:ea typeface="Meiryo UI" pitchFamily="50" charset="-128"/>
                  <a:cs typeface="Meiryo UI" pitchFamily="50" charset="-128"/>
                </a:rPr>
                <a:t>◆組織機構、職</a:t>
              </a:r>
              <a:r>
                <a:rPr lang="ja-JP" altLang="en-US" sz="1000" spc="-150" dirty="0" smtClean="0">
                  <a:solidFill>
                    <a:schemeClr val="tx1"/>
                  </a:solidFill>
                  <a:latin typeface="Meiryo UI" pitchFamily="50" charset="-128"/>
                  <a:ea typeface="Meiryo UI" pitchFamily="50" charset="-128"/>
                  <a:cs typeface="Meiryo UI" pitchFamily="50" charset="-128"/>
                </a:rPr>
                <a:t>員数の</a:t>
              </a:r>
              <a:r>
                <a:rPr lang="ja-JP" altLang="en-US" sz="1000" spc="-150" dirty="0">
                  <a:solidFill>
                    <a:schemeClr val="tx1"/>
                  </a:solidFill>
                  <a:latin typeface="Meiryo UI" pitchFamily="50" charset="-128"/>
                  <a:ea typeface="Meiryo UI" pitchFamily="50" charset="-128"/>
                  <a:cs typeface="Meiryo UI" pitchFamily="50" charset="-128"/>
                </a:rPr>
                <a:t>検討</a:t>
              </a:r>
              <a:endParaRPr lang="en-US" altLang="ja-JP" sz="1000" spc="-15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spc="-150" dirty="0" smtClean="0">
                  <a:solidFill>
                    <a:schemeClr val="tx1"/>
                  </a:solidFill>
                  <a:latin typeface="Meiryo UI" pitchFamily="50" charset="-128"/>
                  <a:ea typeface="Meiryo UI" pitchFamily="50" charset="-128"/>
                  <a:cs typeface="Meiryo UI" pitchFamily="50" charset="-128"/>
                </a:rPr>
                <a:t>◆関係部局と協議</a:t>
              </a:r>
              <a:endParaRPr lang="en-US" altLang="ja-JP" sz="1100" spc="-150" dirty="0">
                <a:solidFill>
                  <a:schemeClr val="tx1"/>
                </a:solidFill>
                <a:latin typeface="Meiryo UI" pitchFamily="50" charset="-128"/>
                <a:ea typeface="Meiryo UI" pitchFamily="50" charset="-128"/>
                <a:cs typeface="Meiryo UI" pitchFamily="50" charset="-128"/>
              </a:endParaRPr>
            </a:p>
          </p:txBody>
        </p:sp>
        <p:sp>
          <p:nvSpPr>
            <p:cNvPr id="56" name="正方形/長方形 55"/>
            <p:cNvSpPr/>
            <p:nvPr/>
          </p:nvSpPr>
          <p:spPr>
            <a:xfrm>
              <a:off x="6884916" y="735331"/>
              <a:ext cx="1479845" cy="576000"/>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◆移管</a:t>
              </a:r>
              <a:r>
                <a:rPr lang="ja-JP" altLang="en-US" sz="1100" dirty="0">
                  <a:solidFill>
                    <a:schemeClr val="tx1"/>
                  </a:solidFill>
                  <a:latin typeface="Meiryo UI" pitchFamily="50" charset="-128"/>
                  <a:ea typeface="Meiryo UI" pitchFamily="50" charset="-128"/>
                  <a:cs typeface="Meiryo UI" pitchFamily="50" charset="-128"/>
                </a:rPr>
                <a:t>を想定した</a:t>
              </a:r>
              <a:r>
                <a:rPr lang="ja-JP" altLang="en-US" sz="1100" dirty="0" smtClean="0">
                  <a:solidFill>
                    <a:schemeClr val="tx1"/>
                  </a:solidFill>
                  <a:latin typeface="Meiryo UI" pitchFamily="50" charset="-128"/>
                  <a:ea typeface="Meiryo UI" pitchFamily="50" charset="-128"/>
                  <a:cs typeface="Meiryo UI" pitchFamily="50" charset="-128"/>
                </a:rPr>
                <a:t>組織体制に職員を配置し、準備</a:t>
              </a:r>
              <a:r>
                <a:rPr lang="ja-JP" altLang="en-US" sz="1100" dirty="0">
                  <a:solidFill>
                    <a:schemeClr val="tx1"/>
                  </a:solidFill>
                  <a:latin typeface="Meiryo UI" pitchFamily="50" charset="-128"/>
                  <a:ea typeface="Meiryo UI" pitchFamily="50" charset="-128"/>
                  <a:cs typeface="Meiryo UI" pitchFamily="50" charset="-128"/>
                </a:rPr>
                <a:t>業務等を実施</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1876551" y="750428"/>
              <a:ext cx="2633254" cy="57600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組織</a:t>
              </a:r>
              <a:r>
                <a:rPr lang="ja-JP" altLang="en-US" sz="1100" dirty="0" smtClean="0">
                  <a:solidFill>
                    <a:schemeClr val="tx1"/>
                  </a:solidFill>
                  <a:latin typeface="Meiryo UI" pitchFamily="50" charset="-128"/>
                  <a:ea typeface="Meiryo UI" pitchFamily="50" charset="-128"/>
                  <a:cs typeface="Meiryo UI" pitchFamily="50" charset="-128"/>
                </a:rPr>
                <a:t>機構、職</a:t>
              </a:r>
              <a:r>
                <a:rPr lang="ja-JP" altLang="en-US" sz="1100" dirty="0">
                  <a:solidFill>
                    <a:schemeClr val="tx1"/>
                  </a:solidFill>
                  <a:latin typeface="Meiryo UI" pitchFamily="50" charset="-128"/>
                  <a:ea typeface="Meiryo UI" pitchFamily="50" charset="-128"/>
                  <a:cs typeface="Meiryo UI" pitchFamily="50" charset="-128"/>
                </a:rPr>
                <a:t>員数</a:t>
              </a:r>
              <a:r>
                <a:rPr lang="ja-JP" altLang="en-US" sz="1100" dirty="0" smtClean="0">
                  <a:solidFill>
                    <a:schemeClr val="tx1"/>
                  </a:solidFill>
                  <a:latin typeface="Meiryo UI" pitchFamily="50" charset="-128"/>
                  <a:ea typeface="Meiryo UI" pitchFamily="50" charset="-128"/>
                  <a:cs typeface="Meiryo UI" pitchFamily="50" charset="-128"/>
                </a:rPr>
                <a:t>の検討</a:t>
              </a: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関係部局と</a:t>
              </a:r>
              <a:r>
                <a:rPr lang="ja-JP" altLang="en-US" sz="1100" dirty="0" smtClean="0">
                  <a:solidFill>
                    <a:schemeClr val="tx1"/>
                  </a:solidFill>
                  <a:latin typeface="Meiryo UI" pitchFamily="50" charset="-128"/>
                  <a:ea typeface="Meiryo UI" pitchFamily="50" charset="-128"/>
                  <a:cs typeface="Meiryo UI" pitchFamily="50" charset="-128"/>
                </a:rPr>
                <a:t>協議</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63" name="正方形/長方形 62"/>
            <p:cNvSpPr/>
            <p:nvPr/>
          </p:nvSpPr>
          <p:spPr>
            <a:xfrm>
              <a:off x="4910241" y="748979"/>
              <a:ext cx="1535491" cy="57600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18000" tIns="36000" rIns="18000" bIns="36000" rtlCol="0" anchor="t"/>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◆移管を想定した人事配置を行ったうえで事務を実施</a:t>
              </a:r>
              <a:endParaRPr lang="en-US" altLang="ja-JP" sz="1100" dirty="0" smtClean="0">
                <a:solidFill>
                  <a:schemeClr val="tx1"/>
                </a:solidFill>
                <a:latin typeface="Meiryo UI" pitchFamily="50" charset="-128"/>
                <a:ea typeface="Meiryo UI" pitchFamily="50" charset="-128"/>
                <a:cs typeface="Meiryo UI" pitchFamily="50" charset="-128"/>
              </a:endParaRPr>
            </a:p>
          </p:txBody>
        </p:sp>
      </p:grpSp>
      <p:sp>
        <p:nvSpPr>
          <p:cNvPr id="64" name="テキスト ボックス 63"/>
          <p:cNvSpPr txBox="1"/>
          <p:nvPr/>
        </p:nvSpPr>
        <p:spPr>
          <a:xfrm>
            <a:off x="8576027" y="6203769"/>
            <a:ext cx="288000" cy="576000"/>
          </a:xfrm>
          <a:prstGeom prst="rect">
            <a:avLst/>
          </a:prstGeom>
          <a:solidFill>
            <a:schemeClr val="accent2">
              <a:lumMod val="40000"/>
              <a:lumOff val="60000"/>
            </a:schemeClr>
          </a:solidFill>
          <a:ln w="12700">
            <a:solidFill>
              <a:schemeClr val="accent2"/>
            </a:solidFill>
          </a:ln>
        </p:spPr>
        <p:txBody>
          <a:bodyPr vert="eaVert" wrap="square" lIns="36000" tIns="36000" rIns="36000" bIns="36000" rtlCol="0" anchor="ctr">
            <a:spAutoFit/>
          </a:bodyPr>
          <a:lstStyle/>
          <a:p>
            <a:pPr algn="ctr">
              <a:spcBef>
                <a:spcPts val="0"/>
              </a:spcBef>
            </a:pPr>
            <a:r>
              <a:rPr lang="ja-JP" altLang="en-US" sz="900" dirty="0" smtClean="0">
                <a:latin typeface="Meiryo UI" pitchFamily="50" charset="-128"/>
                <a:ea typeface="Meiryo UI" pitchFamily="50" charset="-128"/>
                <a:cs typeface="Meiryo UI" pitchFamily="50" charset="-128"/>
              </a:rPr>
              <a:t>最終決定</a:t>
            </a:r>
            <a:endParaRPr lang="en-US" altLang="ja-JP" sz="900" dirty="0">
              <a:latin typeface="Meiryo UI" pitchFamily="50" charset="-128"/>
              <a:ea typeface="Meiryo UI" pitchFamily="50" charset="-128"/>
              <a:cs typeface="Meiryo UI" pitchFamily="50" charset="-128"/>
            </a:endParaRPr>
          </a:p>
        </p:txBody>
      </p:sp>
      <p:sp>
        <p:nvSpPr>
          <p:cNvPr id="65" name="正方形/長方形 64"/>
          <p:cNvSpPr/>
          <p:nvPr/>
        </p:nvSpPr>
        <p:spPr>
          <a:xfrm>
            <a:off x="4680375" y="6217216"/>
            <a:ext cx="288000" cy="57600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lgn="ctr">
              <a:spcBef>
                <a:spcPts val="0"/>
              </a:spcBef>
            </a:pPr>
            <a:r>
              <a:rPr lang="ja-JP" altLang="en-US" sz="1100" dirty="0" smtClean="0">
                <a:solidFill>
                  <a:schemeClr val="tx1"/>
                </a:solidFill>
                <a:latin typeface="Meiryo UI" pitchFamily="50" charset="-128"/>
                <a:ea typeface="Meiryo UI" pitchFamily="50" charset="-128"/>
                <a:cs typeface="Meiryo UI" pitchFamily="50" charset="-128"/>
              </a:rPr>
              <a:t>仮決定</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66" name="正方形/長方形 65"/>
          <p:cNvSpPr/>
          <p:nvPr/>
        </p:nvSpPr>
        <p:spPr>
          <a:xfrm>
            <a:off x="6623105" y="6217216"/>
            <a:ext cx="288000" cy="576000"/>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lgn="ctr">
              <a:spcBef>
                <a:spcPts val="0"/>
              </a:spcBef>
            </a:pPr>
            <a:r>
              <a:rPr lang="ja-JP" altLang="en-US" sz="1100" dirty="0" smtClean="0">
                <a:solidFill>
                  <a:schemeClr val="tx1"/>
                </a:solidFill>
                <a:latin typeface="Meiryo UI" pitchFamily="50" charset="-128"/>
                <a:ea typeface="Meiryo UI" pitchFamily="50" charset="-128"/>
                <a:cs typeface="Meiryo UI" pitchFamily="50" charset="-128"/>
              </a:rPr>
              <a:t>決定</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6897216" y="761311"/>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4</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7" name="正方形/長方形 27"/>
          <p:cNvSpPr>
            <a:spLocks noChangeArrowheads="1"/>
          </p:cNvSpPr>
          <p:nvPr/>
        </p:nvSpPr>
        <p:spPr bwMode="auto">
          <a:xfrm>
            <a:off x="9532352" y="61206"/>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53" name="額縁 52"/>
          <p:cNvSpPr/>
          <p:nvPr/>
        </p:nvSpPr>
        <p:spPr>
          <a:xfrm>
            <a:off x="657750" y="5777736"/>
            <a:ext cx="1800000"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組織体制の整備</a:t>
            </a:r>
            <a:endPar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15706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00472"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a:solidFill>
                  <a:schemeClr val="bg1"/>
                </a:solidFill>
                <a:latin typeface="Meiryo UI" pitchFamily="50" charset="-128"/>
                <a:ea typeface="Meiryo UI" pitchFamily="50" charset="-128"/>
                <a:cs typeface="Meiryo UI" pitchFamily="50" charset="-128"/>
              </a:rPr>
              <a:t>住民投票</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8501553" y="1124744"/>
            <a:ext cx="390043" cy="5652000"/>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特別区の設置</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25" name="額縁 24"/>
          <p:cNvSpPr/>
          <p:nvPr/>
        </p:nvSpPr>
        <p:spPr>
          <a:xfrm>
            <a:off x="695021" y="1538340"/>
            <a:ext cx="888491"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特別</a:t>
            </a:r>
            <a:r>
              <a:rPr lang="ja-JP" altLang="en-US" sz="1400" dirty="0" smtClean="0"/>
              <a:t>区</a:t>
            </a:r>
            <a:r>
              <a:rPr lang="ja-JP" altLang="en-US" sz="1400" dirty="0"/>
              <a:t>　</a:t>
            </a:r>
          </a:p>
        </p:txBody>
      </p:sp>
      <p:graphicFrame>
        <p:nvGraphicFramePr>
          <p:cNvPr id="27" name="表 26"/>
          <p:cNvGraphicFramePr>
            <a:graphicFrameLocks noGrp="1"/>
          </p:cNvGraphicFramePr>
          <p:nvPr>
            <p:extLst/>
          </p:nvPr>
        </p:nvGraphicFramePr>
        <p:xfrm>
          <a:off x="200472" y="480974"/>
          <a:ext cx="9633032" cy="362000"/>
        </p:xfrm>
        <a:graphic>
          <a:graphicData uri="http://schemas.openxmlformats.org/drawingml/2006/table">
            <a:tbl>
              <a:tblPr firstRow="1" bandRow="1">
                <a:tableStyleId>{5C22544A-7EE6-4342-B048-85BDC9FD1C3A}</a:tableStyleId>
              </a:tblPr>
              <a:tblGrid>
                <a:gridCol w="944290">
                  <a:extLst>
                    <a:ext uri="{9D8B030D-6E8A-4147-A177-3AD203B41FA5}">
                      <a16:colId xmlns:a16="http://schemas.microsoft.com/office/drawing/2014/main" val="1849982951"/>
                    </a:ext>
                  </a:extLst>
                </a:gridCol>
                <a:gridCol w="1978174">
                  <a:extLst>
                    <a:ext uri="{9D8B030D-6E8A-4147-A177-3AD203B41FA5}">
                      <a16:colId xmlns:a16="http://schemas.microsoft.com/office/drawing/2014/main" val="1102683386"/>
                    </a:ext>
                  </a:extLst>
                </a:gridCol>
                <a:gridCol w="2190104">
                  <a:extLst>
                    <a:ext uri="{9D8B030D-6E8A-4147-A177-3AD203B41FA5}">
                      <a16:colId xmlns:a16="http://schemas.microsoft.com/office/drawing/2014/main" val="3141717636"/>
                    </a:ext>
                  </a:extLst>
                </a:gridCol>
                <a:gridCol w="1800200">
                  <a:extLst>
                    <a:ext uri="{9D8B030D-6E8A-4147-A177-3AD203B41FA5}">
                      <a16:colId xmlns:a16="http://schemas.microsoft.com/office/drawing/2014/main" val="1050912143"/>
                    </a:ext>
                  </a:extLst>
                </a:gridCol>
                <a:gridCol w="1944216">
                  <a:extLst>
                    <a:ext uri="{9D8B030D-6E8A-4147-A177-3AD203B41FA5}">
                      <a16:colId xmlns:a16="http://schemas.microsoft.com/office/drawing/2014/main" val="2805963933"/>
                    </a:ext>
                  </a:extLst>
                </a:gridCol>
                <a:gridCol w="776048">
                  <a:extLst>
                    <a:ext uri="{9D8B030D-6E8A-4147-A177-3AD203B41FA5}">
                      <a16:colId xmlns:a16="http://schemas.microsoft.com/office/drawing/2014/main" val="3767348089"/>
                    </a:ext>
                  </a:extLst>
                </a:gridCol>
              </a:tblGrid>
              <a:tr h="315207">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2020</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2021</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2022</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2023</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000"/>
                        </a:lnSpc>
                      </a:pPr>
                      <a:r>
                        <a:rPr kumimoji="1" lang="en-US" altLang="ja-JP" sz="1100" b="1" dirty="0" smtClean="0">
                          <a:solidFill>
                            <a:schemeClr val="tx1"/>
                          </a:solidFill>
                          <a:latin typeface="Meiryo UI" panose="020B0604030504040204" pitchFamily="50" charset="-128"/>
                          <a:ea typeface="Meiryo UI" panose="020B0604030504040204" pitchFamily="50" charset="-128"/>
                        </a:rPr>
                        <a:t>2024</a:t>
                      </a:r>
                      <a:r>
                        <a:rPr kumimoji="1" lang="ja-JP" altLang="en-US" sz="1100" b="1" dirty="0" smtClean="0">
                          <a:solidFill>
                            <a:schemeClr val="tx1"/>
                          </a:solidFill>
                          <a:latin typeface="Meiryo UI" panose="020B0604030504040204" pitchFamily="50" charset="-128"/>
                          <a:ea typeface="Meiryo UI" panose="020B0604030504040204" pitchFamily="50" charset="-128"/>
                        </a:rPr>
                        <a:t>年度</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txBody>
                  <a:tcPr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100" b="1" spc="0" baseline="0" dirty="0" smtClean="0">
                          <a:solidFill>
                            <a:schemeClr val="tx1"/>
                          </a:solidFill>
                          <a:latin typeface="Meiryo UI" panose="020B0604030504040204" pitchFamily="50" charset="-128"/>
                          <a:ea typeface="Meiryo UI" panose="020B0604030504040204" pitchFamily="50" charset="-128"/>
                        </a:rPr>
                        <a:t>2025</a:t>
                      </a:r>
                    </a:p>
                    <a:p>
                      <a:pPr marL="0" marR="0" lvl="0" indent="0" algn="ctr" defTabSz="914400" rtl="0" eaLnBrk="1" fontAlgn="auto" latinLnBrk="0" hangingPunct="1">
                        <a:lnSpc>
                          <a:spcPts val="1000"/>
                        </a:lnSpc>
                        <a:spcBef>
                          <a:spcPts val="0"/>
                        </a:spcBef>
                        <a:spcAft>
                          <a:spcPts val="0"/>
                        </a:spcAft>
                        <a:buClrTx/>
                        <a:buSzTx/>
                        <a:buFontTx/>
                        <a:buNone/>
                        <a:tabLst/>
                        <a:defRPr/>
                      </a:pPr>
                      <a:r>
                        <a:rPr kumimoji="1" lang="ja-JP" altLang="en-US" sz="1100" b="1" spc="0" baseline="0" dirty="0" smtClean="0">
                          <a:solidFill>
                            <a:schemeClr val="tx1"/>
                          </a:solidFill>
                          <a:latin typeface="Meiryo UI" panose="020B0604030504040204" pitchFamily="50" charset="-128"/>
                          <a:ea typeface="Meiryo UI" panose="020B0604030504040204" pitchFamily="50" charset="-128"/>
                        </a:rPr>
                        <a:t>  年度～</a:t>
                      </a:r>
                      <a:endParaRPr kumimoji="1" lang="en-US" altLang="ja-JP" sz="1100" b="1" spc="0" baseline="0" dirty="0" smtClean="0">
                        <a:solidFill>
                          <a:schemeClr val="tx1"/>
                        </a:solidFill>
                        <a:latin typeface="Meiryo UI" panose="020B0604030504040204" pitchFamily="50" charset="-128"/>
                        <a:ea typeface="Meiryo UI"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670543317"/>
                  </a:ext>
                </a:extLst>
              </a:tr>
            </a:tbl>
          </a:graphicData>
        </a:graphic>
      </p:graphicFrame>
      <p:sp>
        <p:nvSpPr>
          <p:cNvPr id="30" name="正方形/長方形 29"/>
          <p:cNvSpPr/>
          <p:nvPr/>
        </p:nvSpPr>
        <p:spPr>
          <a:xfrm>
            <a:off x="0" y="-4763"/>
            <a:ext cx="9906000" cy="432000"/>
          </a:xfrm>
          <a:prstGeom prst="rect">
            <a:avLst/>
          </a:prstGeom>
          <a:gradFill>
            <a:gsLst>
              <a:gs pos="0">
                <a:schemeClr val="accent5">
                  <a:lumMod val="40000"/>
                  <a:lumOff val="60000"/>
                </a:schemeClr>
              </a:gs>
              <a:gs pos="50000">
                <a:schemeClr val="bg1"/>
              </a:gs>
              <a:gs pos="100000">
                <a:schemeClr val="accent5">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eaLnBrk="1" hangingPunct="1">
              <a:defRPr/>
            </a:pPr>
            <a:r>
              <a:rPr lang="ja-JP" altLang="en-US" sz="2000" b="1" dirty="0" smtClean="0">
                <a:solidFill>
                  <a:srgbClr val="000000"/>
                </a:solidFill>
                <a:latin typeface="ＭＳ Ｐゴシック" charset="-128"/>
                <a:ea typeface="Meiryo UI"/>
                <a:cs typeface="Meiryo UI"/>
              </a:rPr>
              <a:t>　５　庁舎整備</a:t>
            </a:r>
            <a:endParaRPr lang="ja-JP" altLang="en-US" sz="1400" b="1" dirty="0">
              <a:solidFill>
                <a:srgbClr val="000000"/>
              </a:solidFill>
              <a:latin typeface="ＭＳ Ｐゴシック" charset="-128"/>
              <a:ea typeface="Meiryo UI"/>
              <a:cs typeface="Meiryo UI"/>
            </a:endParaRPr>
          </a:p>
        </p:txBody>
      </p:sp>
      <p:sp>
        <p:nvSpPr>
          <p:cNvPr id="44" name="正方形/長方形 43"/>
          <p:cNvSpPr/>
          <p:nvPr/>
        </p:nvSpPr>
        <p:spPr>
          <a:xfrm>
            <a:off x="695021" y="4832038"/>
            <a:ext cx="2395697" cy="1944706"/>
          </a:xfrm>
          <a:prstGeom prst="rect">
            <a:avLst/>
          </a:prstGeom>
          <a:solidFill>
            <a:srgbClr val="CCFFFF"/>
          </a:solidFill>
          <a:ln w="952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府庁舎管理関連部局</a:t>
            </a:r>
            <a:r>
              <a:rPr lang="en-US" altLang="ja-JP" sz="1100" dirty="0" smtClean="0">
                <a:solidFill>
                  <a:schemeClr val="tx1"/>
                </a:solidFill>
                <a:latin typeface="Meiryo UI" pitchFamily="50" charset="-128"/>
                <a:ea typeface="Meiryo UI" pitchFamily="50" charset="-128"/>
                <a:cs typeface="Meiryo UI" pitchFamily="50" charset="-128"/>
              </a:rPr>
              <a:t>】</a:t>
            </a:r>
          </a:p>
          <a:p>
            <a:pPr lvl="0" eaLnBrk="0" hangingPunct="0">
              <a:lnSpc>
                <a:spcPts val="1800"/>
              </a:lnSpc>
            </a:pPr>
            <a:endParaRPr lang="en-US" altLang="ja-JP" sz="1100" dirty="0" smtClean="0">
              <a:solidFill>
                <a:prstClr val="black"/>
              </a:solidFill>
              <a:latin typeface="Meiryo UI" pitchFamily="50" charset="-128"/>
              <a:ea typeface="Meiryo UI" pitchFamily="50" charset="-128"/>
              <a:cs typeface="Meiryo UI" pitchFamily="50" charset="-128"/>
            </a:endParaRPr>
          </a:p>
          <a:p>
            <a:pPr marL="144000" indent="-457200">
              <a:lnSpc>
                <a:spcPts val="1700"/>
              </a:lnSpc>
              <a:spcBef>
                <a:spcPts val="0"/>
              </a:spcBef>
            </a:pPr>
            <a:r>
              <a:rPr lang="ja-JP" altLang="en-US" sz="1100" dirty="0" smtClean="0">
                <a:solidFill>
                  <a:prstClr val="black"/>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保有庁舎等執務室面積の</a:t>
            </a:r>
            <a:r>
              <a:rPr lang="ja-JP" altLang="en-US" sz="1100" dirty="0" smtClean="0">
                <a:solidFill>
                  <a:schemeClr val="tx1"/>
                </a:solidFill>
                <a:latin typeface="Meiryo UI" pitchFamily="50" charset="-128"/>
                <a:ea typeface="Meiryo UI" pitchFamily="50" charset="-128"/>
                <a:cs typeface="Meiryo UI" pitchFamily="50" charset="-128"/>
              </a:rPr>
              <a:t>精査</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lnSpc>
                <a:spcPts val="2000"/>
              </a:lnSpc>
              <a:spcBef>
                <a:spcPts val="0"/>
              </a:spcBef>
            </a:pPr>
            <a:r>
              <a:rPr lang="ja-JP" altLang="en-US" sz="1100" dirty="0" smtClean="0">
                <a:solidFill>
                  <a:prstClr val="black"/>
                </a:solidFill>
                <a:latin typeface="Meiryo UI" pitchFamily="50" charset="-128"/>
                <a:ea typeface="Meiryo UI" pitchFamily="50" charset="-128"/>
                <a:cs typeface="Meiryo UI" pitchFamily="50" charset="-128"/>
              </a:rPr>
              <a:t>◆</a:t>
            </a:r>
            <a:r>
              <a:rPr lang="ja-JP" altLang="en-US" sz="1100" dirty="0">
                <a:solidFill>
                  <a:prstClr val="black"/>
                </a:solidFill>
                <a:latin typeface="Meiryo UI" pitchFamily="50" charset="-128"/>
                <a:ea typeface="Meiryo UI" pitchFamily="50" charset="-128"/>
                <a:cs typeface="Meiryo UI" pitchFamily="50" charset="-128"/>
              </a:rPr>
              <a:t>利用可能な民間ビルの</a:t>
            </a:r>
            <a:r>
              <a:rPr lang="ja-JP" altLang="en-US" sz="1100" dirty="0" smtClean="0">
                <a:solidFill>
                  <a:prstClr val="black"/>
                </a:solidFill>
                <a:latin typeface="Meiryo UI" pitchFamily="50" charset="-128"/>
                <a:ea typeface="Meiryo UI" pitchFamily="50" charset="-128"/>
                <a:cs typeface="Meiryo UI" pitchFamily="50" charset="-128"/>
              </a:rPr>
              <a:t>調査</a:t>
            </a:r>
            <a:endParaRPr lang="en-US" altLang="ja-JP" sz="1100" dirty="0" smtClean="0">
              <a:solidFill>
                <a:prstClr val="black"/>
              </a:solidFill>
              <a:latin typeface="Meiryo UI" pitchFamily="50" charset="-128"/>
              <a:ea typeface="Meiryo UI" pitchFamily="50" charset="-128"/>
              <a:cs typeface="Meiryo UI" pitchFamily="50" charset="-128"/>
            </a:endParaRPr>
          </a:p>
          <a:p>
            <a:pPr marL="144000" indent="-457200">
              <a:lnSpc>
                <a:spcPts val="2000"/>
              </a:lnSpc>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配置案作成にあたっての課題の検討</a:t>
            </a:r>
            <a:r>
              <a:rPr lang="ja-JP" altLang="en-US" sz="1100" dirty="0" smtClean="0">
                <a:solidFill>
                  <a:prstClr val="black"/>
                </a:solidFill>
                <a:latin typeface="Meiryo UI" pitchFamily="50" charset="-128"/>
                <a:ea typeface="Meiryo UI" pitchFamily="50" charset="-128"/>
                <a:cs typeface="Meiryo UI" pitchFamily="50" charset="-128"/>
              </a:rPr>
              <a:t>　　</a:t>
            </a:r>
            <a:r>
              <a:rPr lang="en-US" altLang="ja-JP" sz="1100" dirty="0" smtClean="0">
                <a:solidFill>
                  <a:prstClr val="black"/>
                </a:solidFill>
                <a:latin typeface="Meiryo UI" pitchFamily="50" charset="-128"/>
                <a:ea typeface="Meiryo UI" pitchFamily="50" charset="-128"/>
                <a:cs typeface="Meiryo UI" pitchFamily="50" charset="-128"/>
              </a:rPr>
              <a:t>    </a:t>
            </a:r>
            <a:r>
              <a:rPr lang="ja-JP" altLang="en-US" sz="1100" dirty="0" smtClean="0">
                <a:solidFill>
                  <a:prstClr val="black"/>
                </a:solidFill>
                <a:latin typeface="Meiryo UI" pitchFamily="50" charset="-128"/>
                <a:ea typeface="Meiryo UI" pitchFamily="50" charset="-128"/>
                <a:cs typeface="Meiryo UI" pitchFamily="50" charset="-128"/>
              </a:rPr>
              <a:t>　　　　　</a:t>
            </a:r>
            <a:endParaRPr lang="en-US" altLang="ja-JP" sz="1100" dirty="0" smtClean="0">
              <a:solidFill>
                <a:prstClr val="black"/>
              </a:solidFill>
              <a:latin typeface="Meiryo UI" pitchFamily="50" charset="-128"/>
              <a:ea typeface="Meiryo UI" pitchFamily="50" charset="-128"/>
              <a:cs typeface="Meiryo UI" pitchFamily="50" charset="-128"/>
            </a:endParaRPr>
          </a:p>
          <a:p>
            <a:pPr marL="144000" indent="-457200">
              <a:lnSpc>
                <a:spcPts val="1700"/>
              </a:lnSpc>
              <a:spcBef>
                <a:spcPts val="0"/>
              </a:spcBef>
            </a:pPr>
            <a:r>
              <a:rPr lang="ja-JP" altLang="en-US" sz="1100" dirty="0">
                <a:solidFill>
                  <a:prstClr val="black"/>
                </a:solidFill>
                <a:latin typeface="Meiryo UI" pitchFamily="50" charset="-128"/>
                <a:ea typeface="Meiryo UI" pitchFamily="50" charset="-128"/>
                <a:cs typeface="Meiryo UI" pitchFamily="50" charset="-128"/>
              </a:rPr>
              <a:t>　</a:t>
            </a:r>
            <a:r>
              <a:rPr lang="ja-JP" altLang="en-US" sz="1100" dirty="0" smtClean="0">
                <a:solidFill>
                  <a:prstClr val="black"/>
                </a:solidFill>
                <a:latin typeface="Meiryo UI" pitchFamily="50" charset="-128"/>
                <a:ea typeface="Meiryo UI" pitchFamily="50" charset="-128"/>
                <a:cs typeface="Meiryo UI" pitchFamily="50" charset="-128"/>
              </a:rPr>
              <a:t>　 　　　　　　　　　　　　　　　　　　　など</a:t>
            </a:r>
            <a:endParaRPr lang="en-US" altLang="ja-JP" sz="1100" dirty="0">
              <a:solidFill>
                <a:prstClr val="black"/>
              </a:solidFill>
              <a:latin typeface="Meiryo UI" pitchFamily="50" charset="-128"/>
              <a:ea typeface="Meiryo UI" pitchFamily="50" charset="-128"/>
              <a:cs typeface="Meiryo UI" pitchFamily="50" charset="-128"/>
            </a:endParaRPr>
          </a:p>
        </p:txBody>
      </p:sp>
      <p:sp>
        <p:nvSpPr>
          <p:cNvPr id="45" name="正方形/長方形 44"/>
          <p:cNvSpPr/>
          <p:nvPr/>
        </p:nvSpPr>
        <p:spPr>
          <a:xfrm>
            <a:off x="3165501" y="4832038"/>
            <a:ext cx="1720560" cy="1944705"/>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lnSpc>
                <a:spcPts val="1800"/>
              </a:lnSpc>
            </a:pPr>
            <a:endParaRPr lang="en-US" altLang="ja-JP" sz="1100" dirty="0">
              <a:solidFill>
                <a:prstClr val="black"/>
              </a:solidFill>
              <a:latin typeface="Meiryo UI" pitchFamily="50" charset="-128"/>
              <a:ea typeface="Meiryo UI" pitchFamily="50" charset="-128"/>
              <a:cs typeface="Meiryo UI" pitchFamily="50" charset="-128"/>
            </a:endParaRPr>
          </a:p>
          <a:p>
            <a:pPr lvl="0" eaLnBrk="0" hangingPunct="0">
              <a:lnSpc>
                <a:spcPts val="1800"/>
              </a:lnSpc>
              <a:spcBef>
                <a:spcPts val="1200"/>
              </a:spcBef>
            </a:pPr>
            <a:r>
              <a:rPr lang="ja-JP" altLang="en-US" sz="1100" dirty="0" smtClean="0">
                <a:solidFill>
                  <a:prstClr val="black"/>
                </a:solidFill>
                <a:latin typeface="Meiryo UI" pitchFamily="50" charset="-128"/>
                <a:ea typeface="Meiryo UI" pitchFamily="50" charset="-128"/>
                <a:cs typeface="Meiryo UI" pitchFamily="50" charset="-128"/>
              </a:rPr>
              <a:t>◆庁舎配置</a:t>
            </a:r>
            <a:r>
              <a:rPr lang="ja-JP" altLang="en-US" sz="1100" dirty="0">
                <a:solidFill>
                  <a:prstClr val="black"/>
                </a:solidFill>
                <a:latin typeface="Meiryo UI" pitchFamily="50" charset="-128"/>
                <a:ea typeface="Meiryo UI" pitchFamily="50" charset="-128"/>
                <a:cs typeface="Meiryo UI" pitchFamily="50" charset="-128"/>
              </a:rPr>
              <a:t>案作成　</a:t>
            </a:r>
          </a:p>
          <a:p>
            <a:pPr lvl="0" eaLnBrk="0" hangingPunct="0">
              <a:lnSpc>
                <a:spcPts val="1400"/>
              </a:lnSpc>
              <a:spcBef>
                <a:spcPts val="600"/>
              </a:spcBef>
            </a:pPr>
            <a:r>
              <a:rPr lang="ja-JP" altLang="en-US" sz="1100" dirty="0">
                <a:solidFill>
                  <a:prstClr val="black"/>
                </a:solidFill>
                <a:latin typeface="Meiryo UI" pitchFamily="50" charset="-128"/>
                <a:ea typeface="Meiryo UI" pitchFamily="50" charset="-128"/>
                <a:cs typeface="Meiryo UI" pitchFamily="50" charset="-128"/>
              </a:rPr>
              <a:t>◆組織機構、職員数の</a:t>
            </a:r>
            <a:r>
              <a:rPr lang="ja-JP" altLang="en-US" sz="1100" dirty="0" smtClean="0">
                <a:solidFill>
                  <a:prstClr val="black"/>
                </a:solidFill>
                <a:latin typeface="Meiryo UI" pitchFamily="50" charset="-128"/>
                <a:ea typeface="Meiryo UI" pitchFamily="50" charset="-128"/>
                <a:cs typeface="Meiryo UI" pitchFamily="50" charset="-128"/>
              </a:rPr>
              <a:t>検討</a:t>
            </a:r>
            <a:endParaRPr lang="en-US" altLang="ja-JP" sz="1100" spc="-100" dirty="0" smtClean="0">
              <a:solidFill>
                <a:prstClr val="black"/>
              </a:solidFill>
              <a:latin typeface="Meiryo UI" pitchFamily="50" charset="-128"/>
              <a:ea typeface="Meiryo UI" pitchFamily="50" charset="-128"/>
              <a:cs typeface="Meiryo UI" pitchFamily="50" charset="-128"/>
            </a:endParaRPr>
          </a:p>
          <a:p>
            <a:pPr lvl="0" eaLnBrk="0" hangingPunct="0">
              <a:lnSpc>
                <a:spcPts val="1400"/>
              </a:lnSpc>
              <a:spcBef>
                <a:spcPts val="0"/>
              </a:spcBef>
            </a:pPr>
            <a:r>
              <a:rPr lang="en-US" altLang="ja-JP" sz="1100" spc="-100" dirty="0">
                <a:solidFill>
                  <a:prstClr val="black"/>
                </a:solidFill>
                <a:latin typeface="Meiryo UI" pitchFamily="50" charset="-128"/>
                <a:ea typeface="Meiryo UI" pitchFamily="50" charset="-128"/>
                <a:cs typeface="Meiryo UI" pitchFamily="50" charset="-128"/>
              </a:rPr>
              <a:t> </a:t>
            </a:r>
            <a:r>
              <a:rPr lang="en-US" altLang="ja-JP" sz="1100" spc="-100" dirty="0" smtClean="0">
                <a:solidFill>
                  <a:prstClr val="black"/>
                </a:solidFill>
                <a:latin typeface="Meiryo UI" pitchFamily="50" charset="-128"/>
                <a:ea typeface="Meiryo UI" pitchFamily="50" charset="-128"/>
                <a:cs typeface="Meiryo UI" pitchFamily="50" charset="-128"/>
              </a:rPr>
              <a:t>  </a:t>
            </a:r>
            <a:r>
              <a:rPr lang="ja-JP" altLang="en-US" sz="1100" spc="-100" dirty="0" smtClean="0">
                <a:solidFill>
                  <a:prstClr val="black"/>
                </a:solidFill>
                <a:latin typeface="Meiryo UI" pitchFamily="50" charset="-128"/>
                <a:ea typeface="Meiryo UI" pitchFamily="50" charset="-128"/>
                <a:cs typeface="Meiryo UI" pitchFamily="50" charset="-128"/>
              </a:rPr>
              <a:t>状況</a:t>
            </a:r>
            <a:r>
              <a:rPr lang="ja-JP" altLang="en-US" sz="1100" spc="-100" dirty="0">
                <a:solidFill>
                  <a:prstClr val="black"/>
                </a:solidFill>
                <a:latin typeface="Meiryo UI" pitchFamily="50" charset="-128"/>
                <a:ea typeface="Meiryo UI" pitchFamily="50" charset="-128"/>
                <a:cs typeface="Meiryo UI" pitchFamily="50" charset="-128"/>
              </a:rPr>
              <a:t>を踏まえ、各部局と調整</a:t>
            </a:r>
          </a:p>
        </p:txBody>
      </p:sp>
      <p:sp>
        <p:nvSpPr>
          <p:cNvPr id="35" name="ホームベース 34"/>
          <p:cNvSpPr/>
          <p:nvPr/>
        </p:nvSpPr>
        <p:spPr>
          <a:xfrm>
            <a:off x="700427" y="1019905"/>
            <a:ext cx="2390291" cy="396000"/>
          </a:xfrm>
          <a:prstGeom prst="homePlate">
            <a:avLst/>
          </a:prstGeom>
          <a:solidFill>
            <a:srgbClr val="CCFFFF"/>
          </a:solidFill>
          <a:ln w="15875">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初動期間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15</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8" name="山形 47"/>
          <p:cNvSpPr/>
          <p:nvPr/>
        </p:nvSpPr>
        <p:spPr>
          <a:xfrm>
            <a:off x="3165502" y="1018828"/>
            <a:ext cx="3906221" cy="396000"/>
          </a:xfrm>
          <a:prstGeom prst="chevron">
            <a:avLst/>
          </a:prstGeom>
          <a:solidFill>
            <a:srgbClr val="FFFF00"/>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調整期間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24</a:t>
            </a:r>
            <a:r>
              <a:rPr kumimoji="1" lang="ja-JP" altLang="en-US" sz="1200" dirty="0" smtClean="0">
                <a:solidFill>
                  <a:schemeClr val="tx1"/>
                </a:solidFill>
                <a:latin typeface="Meiryo UI" panose="020B0604030504040204" pitchFamily="50" charset="-128"/>
                <a:ea typeface="Meiryo UI" panose="020B0604030504040204" pitchFamily="50" charset="-128"/>
              </a:rPr>
              <a:t>か月）</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9" name="ホームベース 48"/>
          <p:cNvSpPr/>
          <p:nvPr/>
        </p:nvSpPr>
        <p:spPr>
          <a:xfrm>
            <a:off x="7138065" y="1018828"/>
            <a:ext cx="1303938" cy="396000"/>
          </a:xfrm>
          <a:prstGeom prst="homePlate">
            <a:avLst/>
          </a:prstGeom>
          <a:solidFill>
            <a:schemeClr val="accent2">
              <a:lumMod val="40000"/>
              <a:lumOff val="60000"/>
            </a:schemeClr>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rPr>
              <a:t>直前準備</a:t>
            </a:r>
            <a:r>
              <a:rPr lang="ja-JP" altLang="en-US" sz="1200" dirty="0" smtClean="0">
                <a:solidFill>
                  <a:schemeClr val="tx1"/>
                </a:solidFill>
                <a:latin typeface="Meiryo UI" panose="020B0604030504040204" pitchFamily="50" charset="-128"/>
                <a:ea typeface="Meiryo UI" panose="020B0604030504040204" pitchFamily="50" charset="-128"/>
              </a:rPr>
              <a:t>期間</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rPr>
              <a:t>9</a:t>
            </a:r>
            <a:r>
              <a:rPr lang="ja-JP" altLang="en-US" sz="1200" dirty="0" smtClean="0">
                <a:solidFill>
                  <a:schemeClr val="tx1"/>
                </a:solidFill>
                <a:latin typeface="Meiryo UI" panose="020B0604030504040204" pitchFamily="50" charset="-128"/>
                <a:ea typeface="Meiryo UI" panose="020B0604030504040204" pitchFamily="50" charset="-128"/>
              </a:rPr>
              <a:t>か月）</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0" name="正方形/長方形 19"/>
          <p:cNvSpPr/>
          <p:nvPr/>
        </p:nvSpPr>
        <p:spPr>
          <a:xfrm>
            <a:off x="700427" y="1983349"/>
            <a:ext cx="2390291" cy="2135984"/>
          </a:xfrm>
          <a:prstGeom prst="rect">
            <a:avLst/>
          </a:prstGeom>
          <a:solidFill>
            <a:srgbClr val="CCFFFF"/>
          </a:solidFill>
          <a:ln w="9525">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0" rIns="3600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r>
              <a:rPr lang="en-US" altLang="ja-JP" sz="1100" dirty="0" smtClean="0">
                <a:solidFill>
                  <a:schemeClr val="tx1"/>
                </a:solidFill>
                <a:latin typeface="Meiryo UI" pitchFamily="50" charset="-128"/>
                <a:ea typeface="Meiryo UI" pitchFamily="50" charset="-128"/>
                <a:cs typeface="Meiryo UI" pitchFamily="50" charset="-128"/>
              </a:rPr>
              <a:t>【</a:t>
            </a:r>
            <a:r>
              <a:rPr lang="ja-JP" altLang="en-US" sz="1100" dirty="0" smtClean="0">
                <a:solidFill>
                  <a:schemeClr val="tx1"/>
                </a:solidFill>
                <a:latin typeface="Meiryo UI" pitchFamily="50" charset="-128"/>
                <a:ea typeface="Meiryo UI" pitchFamily="50" charset="-128"/>
                <a:cs typeface="Meiryo UI" pitchFamily="50" charset="-128"/>
              </a:rPr>
              <a:t>市庁舎管理関連部局</a:t>
            </a:r>
            <a:r>
              <a:rPr lang="en-US" altLang="ja-JP" sz="1100" dirty="0" smtClean="0">
                <a:solidFill>
                  <a:schemeClr val="tx1"/>
                </a:solidFill>
                <a:latin typeface="Meiryo UI" pitchFamily="50" charset="-128"/>
                <a:ea typeface="Meiryo UI" pitchFamily="50" charset="-128"/>
                <a:cs typeface="Meiryo UI" pitchFamily="50" charset="-128"/>
              </a:rPr>
              <a:t>】</a:t>
            </a: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保有庁舎等執務室面積の精査</a:t>
            </a: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・各局との協議・調整等に</a:t>
            </a:r>
            <a:r>
              <a:rPr lang="ja-JP" altLang="en-US" sz="1050" dirty="0" smtClean="0">
                <a:solidFill>
                  <a:schemeClr val="tx1"/>
                </a:solidFill>
                <a:latin typeface="Meiryo UI" pitchFamily="50" charset="-128"/>
                <a:ea typeface="Meiryo UI" pitchFamily="50" charset="-128"/>
                <a:cs typeface="Meiryo UI" pitchFamily="50" charset="-128"/>
              </a:rPr>
              <a:t>より</a:t>
            </a:r>
            <a:endParaRPr lang="en-US" altLang="ja-JP" sz="1050" dirty="0" smtClean="0">
              <a:solidFill>
                <a:schemeClr val="tx1"/>
              </a:solidFill>
              <a:latin typeface="Meiryo UI" pitchFamily="50" charset="-128"/>
              <a:ea typeface="Meiryo UI" pitchFamily="50" charset="-128"/>
              <a:cs typeface="Meiryo UI" pitchFamily="50" charset="-128"/>
            </a:endParaRPr>
          </a:p>
          <a:p>
            <a:pPr marL="142875" indent="-130175">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施設を把握</a:t>
            </a:r>
            <a:r>
              <a:rPr lang="ja-JP" altLang="en-US" sz="1050" dirty="0">
                <a:solidFill>
                  <a:schemeClr val="tx1"/>
                </a:solidFill>
                <a:latin typeface="Meiryo UI" pitchFamily="50" charset="-128"/>
                <a:ea typeface="Meiryo UI" pitchFamily="50" charset="-128"/>
                <a:cs typeface="Meiryo UI" pitchFamily="50" charset="-128"/>
              </a:rPr>
              <a:t>　</a:t>
            </a:r>
          </a:p>
          <a:p>
            <a:pPr marL="144000" indent="-457200">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・使用</a:t>
            </a:r>
            <a:r>
              <a:rPr lang="ja-JP" altLang="en-US" sz="1050" dirty="0">
                <a:solidFill>
                  <a:schemeClr val="tx1"/>
                </a:solidFill>
                <a:latin typeface="Meiryo UI" pitchFamily="50" charset="-128"/>
                <a:ea typeface="Meiryo UI" pitchFamily="50" charset="-128"/>
                <a:cs typeface="Meiryo UI" pitchFamily="50" charset="-128"/>
              </a:rPr>
              <a:t>状況を</a:t>
            </a:r>
            <a:r>
              <a:rPr lang="ja-JP" altLang="en-US" sz="1050" dirty="0" smtClean="0">
                <a:solidFill>
                  <a:schemeClr val="tx1"/>
                </a:solidFill>
                <a:latin typeface="Meiryo UI" pitchFamily="50" charset="-128"/>
                <a:ea typeface="Meiryo UI" pitchFamily="50" charset="-128"/>
                <a:cs typeface="Meiryo UI" pitchFamily="50" charset="-128"/>
              </a:rPr>
              <a:t>調査</a:t>
            </a:r>
            <a:endParaRPr lang="ja-JP" altLang="en-US" sz="1050" dirty="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◆特別区本庁舎への配置が必要な</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smtClean="0">
                <a:solidFill>
                  <a:schemeClr val="tx1"/>
                </a:solidFill>
                <a:latin typeface="Meiryo UI" pitchFamily="50" charset="-128"/>
                <a:ea typeface="Meiryo UI" pitchFamily="50" charset="-128"/>
                <a:cs typeface="Meiryo UI" pitchFamily="50" charset="-128"/>
              </a:rPr>
              <a:t>　　局・室など優先配置順位の検討</a:t>
            </a:r>
            <a:endParaRPr lang="en-US" altLang="ja-JP" sz="1100" dirty="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◆現大阪市本庁舎（中之島庁舎）の使用方法の検討</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600"/>
              </a:spcBef>
            </a:pPr>
            <a:r>
              <a:rPr lang="ja-JP" altLang="en-US" sz="1100" dirty="0" smtClean="0">
                <a:solidFill>
                  <a:schemeClr val="tx1"/>
                </a:solidFill>
                <a:latin typeface="Meiryo UI" pitchFamily="50" charset="-128"/>
                <a:ea typeface="Meiryo UI" pitchFamily="50" charset="-128"/>
                <a:cs typeface="Meiryo UI" pitchFamily="50" charset="-128"/>
              </a:rPr>
              <a:t>◆配置案作成にあたっての課題の検討</a:t>
            </a:r>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a:t>
            </a: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300"/>
              </a:spcBef>
            </a:pPr>
            <a:r>
              <a:rPr lang="ja-JP" altLang="en-US" sz="1100" dirty="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　　　　　　　　　　　　　　　　　　　  　など</a:t>
            </a:r>
            <a:endParaRPr lang="ja-JP" altLang="en-US" sz="1100" dirty="0">
              <a:solidFill>
                <a:schemeClr val="tx1"/>
              </a:solidFill>
              <a:latin typeface="Meiryo UI" pitchFamily="50" charset="-128"/>
              <a:ea typeface="Meiryo UI" pitchFamily="50" charset="-128"/>
              <a:cs typeface="Meiryo UI" pitchFamily="50" charset="-128"/>
            </a:endParaRPr>
          </a:p>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marL="144000" indent="-457200">
              <a:spcBef>
                <a:spcPts val="0"/>
              </a:spcBef>
            </a:pPr>
            <a:r>
              <a:rPr lang="ja-JP" altLang="en-US" sz="1100" dirty="0">
                <a:solidFill>
                  <a:schemeClr val="tx1"/>
                </a:solidFill>
                <a:latin typeface="Meiryo UI" pitchFamily="50" charset="-128"/>
                <a:ea typeface="Meiryo UI" pitchFamily="50" charset="-128"/>
                <a:cs typeface="Meiryo UI" pitchFamily="50" charset="-128"/>
              </a:rPr>
              <a:t>　　</a:t>
            </a:r>
          </a:p>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3165501" y="1979520"/>
            <a:ext cx="1737019" cy="2139813"/>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144000" indent="-457200">
              <a:spcBef>
                <a:spcPts val="0"/>
              </a:spcBef>
            </a:pP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400"/>
              </a:lnSpc>
              <a:spcBef>
                <a:spcPts val="0"/>
              </a:spcBef>
            </a:pPr>
            <a:r>
              <a:rPr lang="ja-JP" altLang="en-US" sz="1100" dirty="0" smtClean="0">
                <a:solidFill>
                  <a:schemeClr val="tx1"/>
                </a:solidFill>
                <a:latin typeface="Meiryo UI" pitchFamily="50" charset="-128"/>
                <a:ea typeface="Meiryo UI" pitchFamily="50" charset="-128"/>
                <a:cs typeface="Meiryo UI" pitchFamily="50" charset="-128"/>
              </a:rPr>
              <a:t>◆庁舎配置</a:t>
            </a:r>
            <a:r>
              <a:rPr lang="ja-JP" altLang="en-US" sz="1100" dirty="0">
                <a:solidFill>
                  <a:schemeClr val="tx1"/>
                </a:solidFill>
                <a:latin typeface="Meiryo UI" pitchFamily="50" charset="-128"/>
                <a:ea typeface="Meiryo UI" pitchFamily="50" charset="-128"/>
                <a:cs typeface="Meiryo UI" pitchFamily="50" charset="-128"/>
              </a:rPr>
              <a:t>案作成</a:t>
            </a:r>
            <a:endParaRPr lang="en-US" altLang="ja-JP" sz="1100" dirty="0">
              <a:solidFill>
                <a:schemeClr val="tx1"/>
              </a:solidFill>
              <a:latin typeface="Meiryo UI" pitchFamily="50" charset="-128"/>
              <a:ea typeface="Meiryo UI" pitchFamily="50" charset="-128"/>
              <a:cs typeface="Meiryo UI" pitchFamily="50" charset="-128"/>
            </a:endParaRPr>
          </a:p>
          <a:p>
            <a:pPr>
              <a:lnSpc>
                <a:spcPts val="1400"/>
              </a:lnSpc>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暫定</a:t>
            </a:r>
            <a:r>
              <a:rPr lang="ja-JP" altLang="en-US" sz="1050" dirty="0">
                <a:solidFill>
                  <a:schemeClr val="tx1"/>
                </a:solidFill>
                <a:latin typeface="Meiryo UI" pitchFamily="50" charset="-128"/>
                <a:ea typeface="Meiryo UI" pitchFamily="50" charset="-128"/>
                <a:cs typeface="Meiryo UI" pitchFamily="50" charset="-128"/>
              </a:rPr>
              <a:t>配置</a:t>
            </a:r>
            <a:r>
              <a:rPr lang="ja-JP" altLang="en-US" sz="1050" dirty="0" smtClean="0">
                <a:solidFill>
                  <a:schemeClr val="tx1"/>
                </a:solidFill>
                <a:latin typeface="Meiryo UI" pitchFamily="50" charset="-128"/>
                <a:ea typeface="Meiryo UI" pitchFamily="50" charset="-128"/>
                <a:cs typeface="Meiryo UI" pitchFamily="50" charset="-128"/>
              </a:rPr>
              <a:t>計画案の作成</a:t>
            </a:r>
            <a:endParaRPr lang="en-US" altLang="ja-JP" sz="1050" dirty="0">
              <a:solidFill>
                <a:schemeClr val="tx1"/>
              </a:solidFill>
              <a:latin typeface="Meiryo UI" pitchFamily="50" charset="-128"/>
              <a:ea typeface="Meiryo UI" pitchFamily="50" charset="-128"/>
              <a:cs typeface="Meiryo UI" pitchFamily="50" charset="-128"/>
            </a:endParaRPr>
          </a:p>
          <a:p>
            <a:pPr>
              <a:lnSpc>
                <a:spcPts val="1400"/>
              </a:lnSpc>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2025</a:t>
            </a:r>
            <a:r>
              <a:rPr lang="ja-JP" altLang="en-US" sz="1050" dirty="0" smtClean="0">
                <a:solidFill>
                  <a:schemeClr val="tx1"/>
                </a:solidFill>
                <a:latin typeface="Meiryo UI" pitchFamily="50" charset="-128"/>
                <a:ea typeface="Meiryo UI" pitchFamily="50" charset="-128"/>
                <a:cs typeface="Meiryo UI" pitchFamily="50" charset="-128"/>
              </a:rPr>
              <a:t>年</a:t>
            </a:r>
            <a:r>
              <a:rPr lang="en-US" altLang="ja-JP" sz="1050" dirty="0" smtClean="0">
                <a:solidFill>
                  <a:schemeClr val="tx1"/>
                </a:solidFill>
                <a:latin typeface="Meiryo UI" pitchFamily="50" charset="-128"/>
                <a:ea typeface="Meiryo UI" pitchFamily="50" charset="-128"/>
                <a:cs typeface="Meiryo UI" pitchFamily="50" charset="-128"/>
              </a:rPr>
              <a:t>1</a:t>
            </a:r>
            <a:r>
              <a:rPr lang="ja-JP" altLang="en-US" sz="1050" dirty="0" smtClean="0">
                <a:solidFill>
                  <a:schemeClr val="tx1"/>
                </a:solidFill>
                <a:latin typeface="Meiryo UI" pitchFamily="50" charset="-128"/>
                <a:ea typeface="Meiryo UI" pitchFamily="50" charset="-128"/>
                <a:cs typeface="Meiryo UI" pitchFamily="50" charset="-128"/>
              </a:rPr>
              <a:t>月時点の配置</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400"/>
              </a:lnSpc>
              <a:spcBef>
                <a:spcPts val="60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最終</a:t>
            </a:r>
            <a:r>
              <a:rPr lang="ja-JP" altLang="en-US" sz="1050" dirty="0">
                <a:solidFill>
                  <a:schemeClr val="tx1"/>
                </a:solidFill>
                <a:latin typeface="Meiryo UI" pitchFamily="50" charset="-128"/>
                <a:ea typeface="Meiryo UI" pitchFamily="50" charset="-128"/>
                <a:cs typeface="Meiryo UI" pitchFamily="50" charset="-128"/>
              </a:rPr>
              <a:t>配置</a:t>
            </a:r>
            <a:r>
              <a:rPr lang="ja-JP" altLang="en-US" sz="1050" dirty="0" smtClean="0">
                <a:solidFill>
                  <a:schemeClr val="tx1"/>
                </a:solidFill>
                <a:latin typeface="Meiryo UI" pitchFamily="50" charset="-128"/>
                <a:ea typeface="Meiryo UI" pitchFamily="50" charset="-128"/>
                <a:cs typeface="Meiryo UI" pitchFamily="50" charset="-128"/>
              </a:rPr>
              <a:t>計画案の作成</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400"/>
              </a:lnSpc>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執務室改修完了時点の</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400"/>
              </a:lnSpc>
              <a:spcBef>
                <a:spcPts val="0"/>
              </a:spcBef>
            </a:pPr>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配置</a:t>
            </a:r>
            <a:endParaRPr lang="en-US" altLang="ja-JP" sz="1050" dirty="0">
              <a:solidFill>
                <a:schemeClr val="tx1"/>
              </a:solidFill>
              <a:latin typeface="Meiryo UI" pitchFamily="50" charset="-128"/>
              <a:ea typeface="Meiryo UI" pitchFamily="50" charset="-128"/>
              <a:cs typeface="Meiryo UI" pitchFamily="50" charset="-128"/>
            </a:endParaRPr>
          </a:p>
          <a:p>
            <a:pPr>
              <a:lnSpc>
                <a:spcPts val="1400"/>
              </a:lnSpc>
              <a:spcBef>
                <a:spcPts val="0"/>
              </a:spcBef>
            </a:pPr>
            <a:r>
              <a:rPr lang="en-US" altLang="ja-JP" sz="1050" dirty="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移転</a:t>
            </a:r>
            <a:r>
              <a:rPr lang="ja-JP" altLang="en-US" sz="1050" dirty="0">
                <a:solidFill>
                  <a:schemeClr val="tx1"/>
                </a:solidFill>
                <a:latin typeface="Meiryo UI" pitchFamily="50" charset="-128"/>
                <a:ea typeface="Meiryo UI" pitchFamily="50" charset="-128"/>
                <a:cs typeface="Meiryo UI" pitchFamily="50" charset="-128"/>
              </a:rPr>
              <a:t>・再配置</a:t>
            </a:r>
            <a:r>
              <a:rPr lang="ja-JP" altLang="en-US" sz="1050" dirty="0" smtClean="0">
                <a:solidFill>
                  <a:schemeClr val="tx1"/>
                </a:solidFill>
                <a:latin typeface="Meiryo UI" pitchFamily="50" charset="-128"/>
                <a:ea typeface="Meiryo UI" pitchFamily="50" charset="-128"/>
                <a:cs typeface="Meiryo UI" pitchFamily="50" charset="-128"/>
              </a:rPr>
              <a:t>計画案含む</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　　</a:t>
            </a:r>
          </a:p>
          <a:p>
            <a:pPr>
              <a:lnSpc>
                <a:spcPts val="1400"/>
              </a:lnSpc>
              <a:spcBef>
                <a:spcPts val="600"/>
              </a:spcBef>
            </a:pPr>
            <a:r>
              <a:rPr lang="ja-JP" altLang="en-US" sz="1100" dirty="0">
                <a:solidFill>
                  <a:schemeClr val="tx1"/>
                </a:solidFill>
                <a:latin typeface="Meiryo UI" pitchFamily="50" charset="-128"/>
                <a:ea typeface="Meiryo UI" pitchFamily="50" charset="-128"/>
                <a:cs typeface="Meiryo UI" pitchFamily="50" charset="-128"/>
              </a:rPr>
              <a:t>◆組織機構</a:t>
            </a:r>
            <a:r>
              <a:rPr lang="ja-JP" altLang="en-US" sz="1100" spc="-100" dirty="0">
                <a:solidFill>
                  <a:schemeClr val="tx1"/>
                </a:solidFill>
                <a:latin typeface="Meiryo UI" pitchFamily="50" charset="-128"/>
                <a:ea typeface="Meiryo UI" pitchFamily="50" charset="-128"/>
                <a:cs typeface="Meiryo UI" pitchFamily="50" charset="-128"/>
              </a:rPr>
              <a:t>、</a:t>
            </a:r>
            <a:r>
              <a:rPr lang="ja-JP" altLang="en-US" sz="1100" dirty="0">
                <a:solidFill>
                  <a:schemeClr val="tx1"/>
                </a:solidFill>
                <a:latin typeface="Meiryo UI" pitchFamily="50" charset="-128"/>
                <a:ea typeface="Meiryo UI" pitchFamily="50" charset="-128"/>
                <a:cs typeface="Meiryo UI" pitchFamily="50" charset="-128"/>
              </a:rPr>
              <a:t>職員数の</a:t>
            </a:r>
            <a:r>
              <a:rPr lang="ja-JP" altLang="en-US" sz="1100" dirty="0" smtClean="0">
                <a:solidFill>
                  <a:schemeClr val="tx1"/>
                </a:solidFill>
                <a:latin typeface="Meiryo UI" pitchFamily="50" charset="-128"/>
                <a:ea typeface="Meiryo UI" pitchFamily="50" charset="-128"/>
                <a:cs typeface="Meiryo UI" pitchFamily="50" charset="-128"/>
              </a:rPr>
              <a:t>検討</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400"/>
              </a:lnSpc>
              <a:spcBef>
                <a:spcPts val="0"/>
              </a:spcBef>
            </a:pPr>
            <a:r>
              <a:rPr lang="ja-JP" altLang="en-US" sz="1100" dirty="0" smtClean="0">
                <a:solidFill>
                  <a:schemeClr val="tx1"/>
                </a:solidFill>
                <a:latin typeface="Meiryo UI" pitchFamily="50" charset="-128"/>
                <a:ea typeface="Meiryo UI" pitchFamily="50" charset="-128"/>
                <a:cs typeface="Meiryo UI" pitchFamily="50" charset="-128"/>
              </a:rPr>
              <a:t> 　</a:t>
            </a:r>
            <a:r>
              <a:rPr lang="ja-JP" altLang="en-US" sz="1100" spc="-100" dirty="0" smtClean="0">
                <a:solidFill>
                  <a:schemeClr val="tx1"/>
                </a:solidFill>
                <a:latin typeface="Meiryo UI" pitchFamily="50" charset="-128"/>
                <a:ea typeface="Meiryo UI" pitchFamily="50" charset="-128"/>
                <a:cs typeface="Meiryo UI" pitchFamily="50" charset="-128"/>
              </a:rPr>
              <a:t>状況</a:t>
            </a:r>
            <a:r>
              <a:rPr lang="ja-JP" altLang="en-US" sz="1100" spc="-100" dirty="0">
                <a:solidFill>
                  <a:schemeClr val="tx1"/>
                </a:solidFill>
                <a:latin typeface="Meiryo UI" pitchFamily="50" charset="-128"/>
                <a:ea typeface="Meiryo UI" pitchFamily="50" charset="-128"/>
                <a:cs typeface="Meiryo UI" pitchFamily="50" charset="-128"/>
              </a:rPr>
              <a:t>を踏まえ</a:t>
            </a:r>
            <a:r>
              <a:rPr lang="ja-JP" altLang="en-US" sz="1100" kern="0" spc="-100" dirty="0">
                <a:solidFill>
                  <a:schemeClr val="tx1"/>
                </a:solidFill>
                <a:latin typeface="Meiryo UI" pitchFamily="50" charset="-128"/>
                <a:ea typeface="Meiryo UI" pitchFamily="50" charset="-128"/>
                <a:cs typeface="Meiryo UI" pitchFamily="50" charset="-128"/>
              </a:rPr>
              <a:t>、</a:t>
            </a:r>
            <a:r>
              <a:rPr lang="ja-JP" altLang="en-US" sz="1100" spc="-100" dirty="0" smtClean="0">
                <a:solidFill>
                  <a:schemeClr val="tx1"/>
                </a:solidFill>
                <a:latin typeface="Meiryo UI" pitchFamily="50" charset="-128"/>
                <a:ea typeface="Meiryo UI" pitchFamily="50" charset="-128"/>
                <a:cs typeface="Meiryo UI" pitchFamily="50" charset="-128"/>
              </a:rPr>
              <a:t>各局・区と調整</a:t>
            </a:r>
            <a:endParaRPr lang="ja-JP" altLang="en-US" sz="1100" spc="-100" dirty="0">
              <a:solidFill>
                <a:schemeClr val="tx1"/>
              </a:solidFill>
              <a:latin typeface="Meiryo UI" pitchFamily="50" charset="-128"/>
              <a:ea typeface="Meiryo UI" pitchFamily="50" charset="-128"/>
              <a:cs typeface="Meiryo UI" pitchFamily="50" charset="-128"/>
            </a:endParaRPr>
          </a:p>
        </p:txBody>
      </p:sp>
      <p:sp>
        <p:nvSpPr>
          <p:cNvPr id="50" name="正方形/長方形 49"/>
          <p:cNvSpPr/>
          <p:nvPr/>
        </p:nvSpPr>
        <p:spPr>
          <a:xfrm>
            <a:off x="3080792" y="796520"/>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2022</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a:solidFill>
                  <a:schemeClr val="tx1"/>
                </a:solidFill>
                <a:latin typeface="Meiryo UI" pitchFamily="50" charset="-128"/>
                <a:ea typeface="Meiryo UI" pitchFamily="50" charset="-128"/>
                <a:cs typeface="Meiryo UI" pitchFamily="50" charset="-128"/>
              </a:rPr>
              <a:t>4</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1" name="正方形/長方形 50"/>
          <p:cNvSpPr/>
          <p:nvPr/>
        </p:nvSpPr>
        <p:spPr>
          <a:xfrm>
            <a:off x="7041232" y="788183"/>
            <a:ext cx="1034908" cy="25358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spcBef>
                <a:spcPts val="0"/>
              </a:spcBef>
            </a:pPr>
            <a:r>
              <a:rPr lang="en-US" altLang="ja-JP" sz="1100" dirty="0" smtClean="0">
                <a:solidFill>
                  <a:schemeClr val="tx1"/>
                </a:solidFill>
                <a:latin typeface="Meiryo UI" pitchFamily="50" charset="-128"/>
                <a:ea typeface="Meiryo UI" pitchFamily="50" charset="-128"/>
                <a:cs typeface="Meiryo UI" pitchFamily="50" charset="-128"/>
              </a:rPr>
              <a:t>2024</a:t>
            </a:r>
            <a:r>
              <a:rPr lang="ja-JP" altLang="en-US" sz="1100" dirty="0" smtClean="0">
                <a:solidFill>
                  <a:schemeClr val="tx1"/>
                </a:solidFill>
                <a:latin typeface="Meiryo UI" pitchFamily="50" charset="-128"/>
                <a:ea typeface="Meiryo UI" pitchFamily="50" charset="-128"/>
                <a:cs typeface="Meiryo UI" pitchFamily="50" charset="-128"/>
              </a:rPr>
              <a:t>年</a:t>
            </a:r>
            <a:r>
              <a:rPr lang="en-US" altLang="ja-JP" sz="1100" dirty="0" smtClean="0">
                <a:solidFill>
                  <a:schemeClr val="tx1"/>
                </a:solidFill>
                <a:latin typeface="Meiryo UI" pitchFamily="50" charset="-128"/>
                <a:ea typeface="Meiryo UI" pitchFamily="50" charset="-128"/>
                <a:cs typeface="Meiryo UI" pitchFamily="50" charset="-128"/>
              </a:rPr>
              <a:t>4</a:t>
            </a:r>
            <a:r>
              <a:rPr lang="ja-JP" altLang="en-US" sz="1100" dirty="0" smtClean="0">
                <a:solidFill>
                  <a:schemeClr val="tx1"/>
                </a:solidFill>
                <a:latin typeface="Meiryo UI" pitchFamily="50" charset="-128"/>
                <a:ea typeface="Meiryo UI" pitchFamily="50" charset="-128"/>
                <a:cs typeface="Meiryo UI" pitchFamily="50" charset="-128"/>
              </a:rPr>
              <a:t>月</a:t>
            </a:r>
            <a:endParaRPr lang="en-US" altLang="ja-JP" sz="1100" dirty="0" smtClean="0">
              <a:solidFill>
                <a:schemeClr val="tx1"/>
              </a:solidFill>
              <a:latin typeface="Meiryo UI" pitchFamily="50" charset="-128"/>
              <a:ea typeface="Meiryo UI" pitchFamily="50" charset="-128"/>
              <a:cs typeface="Meiryo UI" pitchFamily="50" charset="-128"/>
            </a:endParaRPr>
          </a:p>
        </p:txBody>
      </p:sp>
      <p:sp>
        <p:nvSpPr>
          <p:cNvPr id="59" name="正方形/長方形 58"/>
          <p:cNvSpPr/>
          <p:nvPr/>
        </p:nvSpPr>
        <p:spPr>
          <a:xfrm>
            <a:off x="4953000" y="4832039"/>
            <a:ext cx="327863" cy="1942834"/>
          </a:xfrm>
          <a:prstGeom prst="rect">
            <a:avLst/>
          </a:prstGeom>
          <a:solidFill>
            <a:srgbClr val="FFFF00"/>
          </a:solidFill>
          <a:ln w="9525">
            <a:solidFill>
              <a:srgbClr val="FF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defRPr/>
            </a:pPr>
            <a:r>
              <a:rPr lang="ja-JP" altLang="en-US" sz="1100" dirty="0" smtClean="0">
                <a:solidFill>
                  <a:prstClr val="black"/>
                </a:solidFill>
                <a:latin typeface="Meiryo UI" panose="020B0604030504040204" pitchFamily="50" charset="-128"/>
                <a:ea typeface="Meiryo UI" panose="020B0604030504040204" pitchFamily="50" charset="-128"/>
              </a:rPr>
              <a:t>　◆庁舎配置</a:t>
            </a:r>
            <a:r>
              <a:rPr lang="ja-JP" altLang="en-US" sz="1100" dirty="0">
                <a:solidFill>
                  <a:prstClr val="black"/>
                </a:solidFill>
                <a:latin typeface="Meiryo UI" panose="020B0604030504040204" pitchFamily="50" charset="-128"/>
                <a:ea typeface="Meiryo UI" panose="020B0604030504040204" pitchFamily="50" charset="-128"/>
              </a:rPr>
              <a:t>案仮決定</a:t>
            </a:r>
          </a:p>
        </p:txBody>
      </p:sp>
      <p:sp>
        <p:nvSpPr>
          <p:cNvPr id="53" name="正方形/長方形 52"/>
          <p:cNvSpPr/>
          <p:nvPr/>
        </p:nvSpPr>
        <p:spPr>
          <a:xfrm>
            <a:off x="4961219" y="1982072"/>
            <a:ext cx="325828" cy="2137261"/>
          </a:xfrm>
          <a:prstGeom prst="rect">
            <a:avLst/>
          </a:prstGeom>
          <a:solidFill>
            <a:srgbClr val="FFFF00"/>
          </a:solidFill>
          <a:ln w="9525">
            <a:solidFill>
              <a:srgbClr val="FF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defRPr/>
            </a:pPr>
            <a:r>
              <a:rPr lang="ja-JP" altLang="en-US" sz="1100" dirty="0" smtClean="0">
                <a:solidFill>
                  <a:prstClr val="black"/>
                </a:solidFill>
                <a:latin typeface="Meiryo UI" panose="020B0604030504040204" pitchFamily="50" charset="-128"/>
                <a:ea typeface="Meiryo UI" panose="020B0604030504040204" pitchFamily="50" charset="-128"/>
              </a:rPr>
              <a:t>　◆庁舎配置</a:t>
            </a:r>
            <a:r>
              <a:rPr lang="ja-JP" altLang="en-US" sz="1100" dirty="0">
                <a:solidFill>
                  <a:prstClr val="black"/>
                </a:solidFill>
                <a:latin typeface="Meiryo UI" panose="020B0604030504040204" pitchFamily="50" charset="-128"/>
                <a:ea typeface="Meiryo UI" panose="020B0604030504040204" pitchFamily="50" charset="-128"/>
              </a:rPr>
              <a:t>案仮決定</a:t>
            </a:r>
          </a:p>
        </p:txBody>
      </p:sp>
      <p:sp>
        <p:nvSpPr>
          <p:cNvPr id="65" name="正方形/長方形 64"/>
          <p:cNvSpPr/>
          <p:nvPr/>
        </p:nvSpPr>
        <p:spPr>
          <a:xfrm>
            <a:off x="5386089" y="1988840"/>
            <a:ext cx="3029466" cy="936852"/>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horz" lIns="0" tIns="36000" rIns="0" bIns="3600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defRPr/>
            </a:pPr>
            <a:r>
              <a:rPr lang="zh-TW" altLang="en-US"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最終配置計画案検討→決定</a:t>
            </a:r>
            <a:endParaRPr lang="en-US" altLang="ja-JP" sz="1100" dirty="0">
              <a:solidFill>
                <a:prstClr val="black"/>
              </a:solidFill>
              <a:latin typeface="Meiryo UI" panose="020B0604030504040204" pitchFamily="50" charset="-128"/>
              <a:ea typeface="Meiryo UI" panose="020B0604030504040204" pitchFamily="50" charset="-128"/>
            </a:endParaRPr>
          </a:p>
          <a:p>
            <a:pPr lvl="0" eaLnBrk="0" hangingPunct="0">
              <a:spcBef>
                <a:spcPts val="600"/>
              </a:spcBef>
              <a:defRPr/>
            </a:pPr>
            <a:r>
              <a:rPr lang="ja-JP" altLang="en-US" sz="110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執務室改修基本設計→執務室改修実施設計</a:t>
            </a:r>
            <a:endParaRPr lang="en-US" altLang="zh-TW" sz="1100" dirty="0">
              <a:solidFill>
                <a:prstClr val="black"/>
              </a:solidFill>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6321152" y="4254961"/>
            <a:ext cx="1027604" cy="411257"/>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lang="ja-JP" altLang="en-US" sz="1100" dirty="0"/>
              <a:t>組織機構</a:t>
            </a:r>
            <a:r>
              <a:rPr lang="ja-JP" altLang="en-US" sz="1100" dirty="0" smtClean="0"/>
              <a:t>、</a:t>
            </a:r>
            <a:endParaRPr lang="en-US" altLang="ja-JP" sz="1100" dirty="0" smtClean="0"/>
          </a:p>
          <a:p>
            <a:pPr algn="ctr"/>
            <a:r>
              <a:rPr lang="ja-JP" altLang="en-US" sz="1100" dirty="0" smtClean="0"/>
              <a:t>職</a:t>
            </a:r>
            <a:r>
              <a:rPr lang="ja-JP" altLang="en-US" sz="1100" dirty="0"/>
              <a:t>員数の決定</a:t>
            </a:r>
          </a:p>
        </p:txBody>
      </p:sp>
      <p:sp>
        <p:nvSpPr>
          <p:cNvPr id="68" name="正方形/長方形 67"/>
          <p:cNvSpPr/>
          <p:nvPr/>
        </p:nvSpPr>
        <p:spPr>
          <a:xfrm>
            <a:off x="6715514" y="4822880"/>
            <a:ext cx="359455" cy="865363"/>
          </a:xfrm>
          <a:prstGeom prst="rect">
            <a:avLst/>
          </a:prstGeom>
          <a:solidFill>
            <a:srgbClr val="FFFF00"/>
          </a:solidFill>
          <a:ln w="9525">
            <a:solidFill>
              <a:srgbClr val="FF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defRPr/>
            </a:pPr>
            <a:r>
              <a:rPr lang="ja-JP" altLang="en-US" sz="1100" dirty="0" smtClean="0">
                <a:solidFill>
                  <a:prstClr val="black"/>
                </a:solidFill>
                <a:latin typeface="Meiryo UI" panose="020B0604030504040204" pitchFamily="50" charset="-128"/>
                <a:ea typeface="Meiryo UI" panose="020B0604030504040204" pitchFamily="50" charset="-128"/>
              </a:rPr>
              <a:t>◆庁舎配置案</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eaLnBrk="0" hangingPunct="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決　定</a:t>
            </a:r>
            <a:endParaRPr lang="ja-JP" altLang="en-US" sz="1100" dirty="0">
              <a:solidFill>
                <a:prstClr val="black"/>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5385048" y="5760941"/>
            <a:ext cx="3025276" cy="1004773"/>
          </a:xfrm>
          <a:prstGeom prst="rect">
            <a:avLst/>
          </a:prstGeom>
          <a:solidFill>
            <a:srgbClr val="FFFF00"/>
          </a:solidFill>
          <a:ln w="9525">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defRPr/>
            </a:pPr>
            <a:r>
              <a:rPr lang="zh-TW" altLang="en-US" sz="1100" dirty="0">
                <a:solidFill>
                  <a:prstClr val="black"/>
                </a:solidFill>
                <a:latin typeface="Meiryo UI" panose="020B0604030504040204" pitchFamily="50" charset="-128"/>
                <a:ea typeface="Meiryo UI" panose="020B0604030504040204" pitchFamily="50" charset="-128"/>
              </a:rPr>
              <a:t>◆執務室</a:t>
            </a:r>
            <a:endParaRPr lang="en-US" altLang="zh-TW" sz="1100" dirty="0">
              <a:solidFill>
                <a:prstClr val="black"/>
              </a:solidFill>
              <a:latin typeface="Meiryo UI" panose="020B0604030504040204" pitchFamily="50" charset="-128"/>
              <a:ea typeface="Meiryo UI" panose="020B0604030504040204" pitchFamily="50" charset="-128"/>
            </a:endParaRPr>
          </a:p>
          <a:p>
            <a:pPr lvl="0" eaLnBrk="0" hangingPunct="0">
              <a:defRPr/>
            </a:pPr>
            <a:r>
              <a:rPr lang="ja-JP" altLang="en-US" sz="1100" dirty="0">
                <a:solidFill>
                  <a:prstClr val="black"/>
                </a:solidFill>
                <a:latin typeface="Meiryo UI" panose="020B0604030504040204" pitchFamily="50" charset="-128"/>
                <a:ea typeface="Meiryo UI" panose="020B0604030504040204" pitchFamily="50" charset="-128"/>
              </a:rPr>
              <a:t>　</a:t>
            </a:r>
            <a:r>
              <a:rPr lang="zh-TW" altLang="en-US" sz="1100" dirty="0">
                <a:solidFill>
                  <a:prstClr val="black"/>
                </a:solidFill>
                <a:latin typeface="Meiryo UI" panose="020B0604030504040204" pitchFamily="50" charset="-128"/>
                <a:ea typeface="Meiryo UI" panose="020B0604030504040204" pitchFamily="50" charset="-128"/>
              </a:rPr>
              <a:t>改修工事</a:t>
            </a:r>
            <a:endParaRPr lang="en-US" altLang="ja-JP" sz="1100" dirty="0">
              <a:solidFill>
                <a:prstClr val="black"/>
              </a:solidFill>
              <a:latin typeface="Meiryo UI" panose="020B0604030504040204" pitchFamily="50" charset="-128"/>
              <a:ea typeface="Meiryo UI" panose="020B0604030504040204" pitchFamily="50" charset="-128"/>
            </a:endParaRPr>
          </a:p>
          <a:p>
            <a:pPr lvl="0" algn="ctr" eaLnBrk="0" hangingPunct="0">
              <a:defRPr/>
            </a:pP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eaLnBrk="0" hangingPunct="0">
              <a:defRPr/>
            </a:pPr>
            <a:r>
              <a:rPr lang="ja-JP" altLang="en-US" sz="1100" dirty="0">
                <a:solidFill>
                  <a:prstClr val="black"/>
                </a:solidFill>
                <a:latin typeface="Meiryo UI" panose="020B0604030504040204" pitchFamily="50" charset="-128"/>
                <a:ea typeface="Meiryo UI" panose="020B0604030504040204" pitchFamily="50" charset="-128"/>
              </a:rPr>
              <a:t>◆執務室改修</a:t>
            </a:r>
            <a:endParaRPr lang="en-US" altLang="ja-JP" sz="1100" dirty="0">
              <a:solidFill>
                <a:prstClr val="black"/>
              </a:solidFill>
              <a:latin typeface="Meiryo UI" panose="020B0604030504040204" pitchFamily="50" charset="-128"/>
              <a:ea typeface="Meiryo UI" panose="020B0604030504040204" pitchFamily="50" charset="-128"/>
            </a:endParaRPr>
          </a:p>
          <a:p>
            <a:pPr lvl="0" eaLnBrk="0" hangingPunct="0">
              <a:defRPr/>
            </a:pPr>
            <a:r>
              <a:rPr lang="ja-JP" altLang="en-US" sz="1100" dirty="0">
                <a:solidFill>
                  <a:prstClr val="black"/>
                </a:solidFill>
                <a:latin typeface="Meiryo UI" panose="020B0604030504040204" pitchFamily="50" charset="-128"/>
                <a:ea typeface="Meiryo UI" panose="020B0604030504040204" pitchFamily="50" charset="-128"/>
              </a:rPr>
              <a:t>　実施設計</a:t>
            </a:r>
            <a:endParaRPr lang="en-US" altLang="ja-JP" sz="1100" dirty="0">
              <a:solidFill>
                <a:prstClr val="black"/>
              </a:solidFill>
              <a:latin typeface="Meiryo UI" panose="020B0604030504040204" pitchFamily="50" charset="-128"/>
              <a:ea typeface="Meiryo UI" panose="020B0604030504040204" pitchFamily="50" charset="-128"/>
            </a:endParaRPr>
          </a:p>
          <a:p>
            <a:pPr lvl="0" algn="ctr" eaLnBrk="0" hangingPunct="0">
              <a:defRPr/>
            </a:pP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eaLnBrk="0" hangingPunct="0">
              <a:defRPr/>
            </a:pPr>
            <a:r>
              <a:rPr lang="ja-JP" altLang="en-US"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執務室改修</a:t>
            </a:r>
            <a:endParaRPr lang="en-US" altLang="zh-TW" sz="1100" dirty="0">
              <a:solidFill>
                <a:prstClr val="black"/>
              </a:solidFill>
              <a:latin typeface="Meiryo UI" panose="020B0604030504040204" pitchFamily="50" charset="-128"/>
              <a:ea typeface="Meiryo UI" panose="020B0604030504040204" pitchFamily="50" charset="-128"/>
            </a:endParaRPr>
          </a:p>
          <a:p>
            <a:pPr lvl="0" eaLnBrk="0" hangingPunct="0">
              <a:defRPr/>
            </a:pPr>
            <a:r>
              <a:rPr lang="ja-JP" altLang="en-US" sz="1100" dirty="0">
                <a:solidFill>
                  <a:prstClr val="black"/>
                </a:solidFill>
                <a:latin typeface="Meiryo UI" panose="020B0604030504040204" pitchFamily="50" charset="-128"/>
                <a:ea typeface="Meiryo UI" panose="020B0604030504040204" pitchFamily="50" charset="-128"/>
              </a:rPr>
              <a:t>　基本設計</a:t>
            </a:r>
            <a:endParaRPr lang="en-US" altLang="ja-JP" sz="1100" dirty="0">
              <a:solidFill>
                <a:prstClr val="black"/>
              </a:solidFill>
              <a:latin typeface="Meiryo UI" panose="020B0604030504040204" pitchFamily="50" charset="-128"/>
              <a:ea typeface="Meiryo UI" panose="020B0604030504040204" pitchFamily="50" charset="-128"/>
            </a:endParaRPr>
          </a:p>
          <a:p>
            <a:pPr lvl="0" algn="ctr" eaLnBrk="0" hangingPunct="0">
              <a:defRPr/>
            </a:pP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itchFamily="50" charset="-128"/>
              <a:ea typeface="Meiryo UI" pitchFamily="50" charset="-128"/>
              <a:cs typeface="Meiryo UI" pitchFamily="50" charset="-128"/>
            </a:endParaRPr>
          </a:p>
          <a:p>
            <a:pPr lvl="0" eaLnBrk="0" hangingPunct="0">
              <a:defRPr/>
            </a:pPr>
            <a:r>
              <a:rPr lang="ja-JP" altLang="en-US" sz="1100" dirty="0">
                <a:solidFill>
                  <a:prstClr val="black"/>
                </a:solidFill>
                <a:latin typeface="Meiryo UI" panose="020B0604030504040204" pitchFamily="50" charset="-128"/>
                <a:ea typeface="Meiryo UI" panose="020B0604030504040204" pitchFamily="50" charset="-128"/>
              </a:rPr>
              <a:t>◆賃借する</a:t>
            </a:r>
            <a:r>
              <a:rPr lang="ja-JP" altLang="en-US" sz="1100" dirty="0" smtClean="0">
                <a:solidFill>
                  <a:prstClr val="black"/>
                </a:solidFill>
                <a:latin typeface="Meiryo UI" panose="020B0604030504040204" pitchFamily="50" charset="-128"/>
                <a:ea typeface="Meiryo UI" panose="020B0604030504040204" pitchFamily="50" charset="-128"/>
              </a:rPr>
              <a:t>民間</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eaLnBrk="0" hangingPunct="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ビル</a:t>
            </a:r>
            <a:r>
              <a:rPr lang="ja-JP" altLang="en-US" sz="1100" dirty="0">
                <a:solidFill>
                  <a:prstClr val="black"/>
                </a:solidFill>
                <a:latin typeface="Meiryo UI" panose="020B0604030504040204" pitchFamily="50" charset="-128"/>
                <a:ea typeface="Meiryo UI" panose="020B0604030504040204" pitchFamily="50" charset="-128"/>
              </a:rPr>
              <a:t>の</a:t>
            </a:r>
            <a:r>
              <a:rPr lang="ja-JP" altLang="en-US" sz="1100" dirty="0" smtClean="0">
                <a:solidFill>
                  <a:prstClr val="black"/>
                </a:solidFill>
                <a:latin typeface="Meiryo UI" panose="020B0604030504040204" pitchFamily="50" charset="-128"/>
                <a:ea typeface="Meiryo UI" panose="020B0604030504040204" pitchFamily="50" charset="-128"/>
              </a:rPr>
              <a:t>契約</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4562559" y="4254961"/>
            <a:ext cx="1076823" cy="411257"/>
          </a:xfrm>
          <a:prstGeom prst="rect">
            <a:avLst/>
          </a:prstGeom>
          <a:noFill/>
          <a:ln>
            <a:solidFill>
              <a:schemeClr val="dk1">
                <a:shade val="95000"/>
                <a:satMod val="105000"/>
              </a:schemeClr>
            </a:solidFill>
            <a:prstDash val="sysDash"/>
          </a:ln>
        </p:spPr>
        <p:txBody>
          <a:bodyPr wrap="square" lIns="36000" tIns="36000" rIns="36000" bIns="36000" rtlCol="0" anchor="ctr">
            <a:spAutoFit/>
          </a:bodyPr>
          <a:lstStyle/>
          <a:p>
            <a:pPr algn="ctr"/>
            <a:r>
              <a:rPr lang="ja-JP" altLang="en-US" sz="1100" dirty="0"/>
              <a:t>組織機構</a:t>
            </a:r>
            <a:r>
              <a:rPr lang="ja-JP" altLang="en-US" sz="1100" dirty="0" smtClean="0"/>
              <a:t>、</a:t>
            </a:r>
            <a:endParaRPr lang="en-US" altLang="ja-JP" sz="1100" dirty="0" smtClean="0"/>
          </a:p>
          <a:p>
            <a:pPr algn="ctr"/>
            <a:r>
              <a:rPr lang="ja-JP" altLang="en-US" sz="1100" dirty="0" smtClean="0"/>
              <a:t>職</a:t>
            </a:r>
            <a:r>
              <a:rPr lang="ja-JP" altLang="en-US" sz="1100" dirty="0"/>
              <a:t>員数</a:t>
            </a:r>
            <a:r>
              <a:rPr lang="ja-JP" altLang="en-US" sz="1100" dirty="0" smtClean="0"/>
              <a:t>の仮決定</a:t>
            </a:r>
            <a:endParaRPr lang="ja-JP" altLang="en-US" sz="1100" dirty="0"/>
          </a:p>
        </p:txBody>
      </p:sp>
      <p:sp>
        <p:nvSpPr>
          <p:cNvPr id="29" name="正方形/長方形 28"/>
          <p:cNvSpPr/>
          <p:nvPr/>
        </p:nvSpPr>
        <p:spPr>
          <a:xfrm>
            <a:off x="7162588" y="2998389"/>
            <a:ext cx="1247735" cy="1119961"/>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lnSpc>
                <a:spcPts val="1300"/>
              </a:lnSpc>
            </a:pPr>
            <a:r>
              <a:rPr lang="ja-JP" altLang="en-US" sz="1050" dirty="0">
                <a:solidFill>
                  <a:prstClr val="black"/>
                </a:solidFill>
                <a:latin typeface="Meiryo UI" pitchFamily="50" charset="-128"/>
                <a:ea typeface="Meiryo UI" pitchFamily="50" charset="-128"/>
                <a:cs typeface="Meiryo UI" pitchFamily="50" charset="-128"/>
              </a:rPr>
              <a:t>◆暫定</a:t>
            </a:r>
            <a:r>
              <a:rPr lang="ja-JP" altLang="en-US" sz="1050" dirty="0">
                <a:solidFill>
                  <a:prstClr val="black"/>
                </a:solidFill>
                <a:latin typeface="Meiryo UI" panose="020B0604030504040204" pitchFamily="50" charset="-128"/>
                <a:ea typeface="Meiryo UI" panose="020B0604030504040204" pitchFamily="50" charset="-128"/>
              </a:rPr>
              <a:t>配置に係る</a:t>
            </a:r>
            <a:endParaRPr lang="en-US" altLang="ja-JP" sz="1050" dirty="0">
              <a:solidFill>
                <a:prstClr val="black"/>
              </a:solidFill>
              <a:latin typeface="Meiryo UI" panose="020B0604030504040204" pitchFamily="50" charset="-128"/>
              <a:ea typeface="Meiryo UI" panose="020B0604030504040204" pitchFamily="50" charset="-128"/>
            </a:endParaRPr>
          </a:p>
          <a:p>
            <a:pPr lvl="0" algn="ctr" eaLnBrk="0" hangingPunct="0">
              <a:lnSpc>
                <a:spcPts val="1300"/>
              </a:lnSpc>
            </a:pPr>
            <a:r>
              <a:rPr lang="ja-JP" altLang="en-US" sz="1050" dirty="0">
                <a:solidFill>
                  <a:prstClr val="black"/>
                </a:solidFill>
                <a:latin typeface="Meiryo UI" panose="020B0604030504040204" pitchFamily="50" charset="-128"/>
                <a:ea typeface="Meiryo UI" panose="020B0604030504040204" pitchFamily="50" charset="-128"/>
              </a:rPr>
              <a:t>　レイアウト</a:t>
            </a:r>
            <a:r>
              <a:rPr lang="ja-JP" altLang="en-US" sz="1050" dirty="0" smtClean="0">
                <a:solidFill>
                  <a:prstClr val="black"/>
                </a:solidFill>
                <a:latin typeface="Meiryo UI" panose="020B0604030504040204" pitchFamily="50" charset="-128"/>
                <a:ea typeface="Meiryo UI" panose="020B0604030504040204" pitchFamily="50" charset="-128"/>
              </a:rPr>
              <a:t>変更↑</a:t>
            </a:r>
            <a:endParaRPr lang="en-US" altLang="ja-JP" sz="1050" dirty="0">
              <a:solidFill>
                <a:prstClr val="black"/>
              </a:solidFill>
              <a:latin typeface="Meiryo UI" panose="020B0604030504040204" pitchFamily="50" charset="-128"/>
              <a:ea typeface="Meiryo UI" panose="020B0604030504040204" pitchFamily="50" charset="-128"/>
            </a:endParaRPr>
          </a:p>
          <a:p>
            <a:pPr lvl="0" eaLnBrk="0" hangingPunct="0">
              <a:lnSpc>
                <a:spcPts val="1500"/>
              </a:lnSpc>
            </a:pPr>
            <a:r>
              <a:rPr lang="ja-JP" altLang="en-US" sz="1050" dirty="0">
                <a:solidFill>
                  <a:prstClr val="black"/>
                </a:solidFill>
                <a:latin typeface="Meiryo UI" panose="020B0604030504040204" pitchFamily="50" charset="-128"/>
                <a:ea typeface="Meiryo UI" panose="020B0604030504040204" pitchFamily="50" charset="-128"/>
              </a:rPr>
              <a:t>◆暫定配置案周知</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39" name="下矢印 38"/>
          <p:cNvSpPr/>
          <p:nvPr/>
        </p:nvSpPr>
        <p:spPr>
          <a:xfrm>
            <a:off x="4874030" y="4664039"/>
            <a:ext cx="465202" cy="171016"/>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rot="10800000">
            <a:off x="4869206" y="4119332"/>
            <a:ext cx="465202" cy="135628"/>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下矢印 41"/>
          <p:cNvSpPr/>
          <p:nvPr/>
        </p:nvSpPr>
        <p:spPr>
          <a:xfrm>
            <a:off x="6666071" y="4664039"/>
            <a:ext cx="465202" cy="171015"/>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7163984" y="4832040"/>
            <a:ext cx="1246340" cy="856203"/>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lnSpc>
                <a:spcPts val="1500"/>
              </a:lnSpc>
            </a:pPr>
            <a:r>
              <a:rPr lang="ja-JP" altLang="en-US" sz="1050" dirty="0" smtClean="0">
                <a:solidFill>
                  <a:prstClr val="black"/>
                </a:solidFill>
                <a:latin typeface="Meiryo UI" pitchFamily="50" charset="-128"/>
                <a:ea typeface="Meiryo UI" pitchFamily="50" charset="-128"/>
                <a:cs typeface="Meiryo UI" pitchFamily="50" charset="-128"/>
              </a:rPr>
              <a:t>◆配置案周知</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43" name="下矢印 42"/>
          <p:cNvSpPr/>
          <p:nvPr/>
        </p:nvSpPr>
        <p:spPr>
          <a:xfrm rot="10800000">
            <a:off x="6700996" y="2925691"/>
            <a:ext cx="465202" cy="1329268"/>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rot="10800000">
            <a:off x="6417156" y="4119332"/>
            <a:ext cx="465202" cy="135626"/>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5393391" y="3352571"/>
            <a:ext cx="1684481" cy="766762"/>
          </a:xfrm>
          <a:prstGeom prst="rect">
            <a:avLst/>
          </a:prstGeom>
          <a:solidFill>
            <a:srgbClr val="FFFF00"/>
          </a:solidFill>
          <a:ln w="9525">
            <a:solidFill>
              <a:srgbClr val="FFCC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0" tIns="36000" rIns="0" bIns="3600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0" eaLnBrk="0" hangingPunct="0">
              <a:defRPr/>
            </a:pPr>
            <a:r>
              <a:rPr lang="ja-JP" altLang="en-US" sz="1100" dirty="0" smtClean="0">
                <a:solidFill>
                  <a:prstClr val="black"/>
                </a:solidFill>
                <a:latin typeface="Meiryo UI" panose="020B0604030504040204" pitchFamily="50" charset="-128"/>
                <a:ea typeface="Meiryo UI" panose="020B0604030504040204" pitchFamily="50" charset="-128"/>
              </a:rPr>
              <a:t>◆暫定配置計画案検討</a:t>
            </a:r>
            <a:endParaRPr lang="en-US" altLang="ja-JP" sz="1100" dirty="0" smtClean="0">
              <a:solidFill>
                <a:prstClr val="black"/>
              </a:solidFill>
              <a:latin typeface="Meiryo UI" panose="020B0604030504040204" pitchFamily="50" charset="-128"/>
              <a:ea typeface="Meiryo UI" panose="020B0604030504040204" pitchFamily="50" charset="-128"/>
            </a:endParaRPr>
          </a:p>
          <a:p>
            <a:pPr lvl="0" eaLnBrk="0" hangingPunct="0">
              <a:defRPr/>
            </a:pPr>
            <a:r>
              <a:rPr lang="en-US" altLang="ja-JP"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→決定</a:t>
            </a:r>
            <a:endParaRPr lang="ja-JP" altLang="en-US" sz="1100" dirty="0">
              <a:solidFill>
                <a:prstClr val="black"/>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8950905" y="4822880"/>
            <a:ext cx="387060" cy="1942834"/>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nchorCtr="0"/>
          <a:lstStyle/>
          <a:p>
            <a:pPr algn="ctr">
              <a:lnSpc>
                <a:spcPts val="1500"/>
              </a:lnSpc>
            </a:pPr>
            <a:r>
              <a:rPr lang="ja-JP" altLang="en-US" sz="1050" dirty="0">
                <a:solidFill>
                  <a:prstClr val="black"/>
                </a:solidFill>
                <a:latin typeface="Meiryo UI" pitchFamily="50" charset="-128"/>
                <a:ea typeface="Meiryo UI" pitchFamily="50" charset="-128"/>
                <a:cs typeface="Meiryo UI" pitchFamily="50" charset="-128"/>
              </a:rPr>
              <a:t>◆配置完了</a:t>
            </a:r>
          </a:p>
        </p:txBody>
      </p:sp>
      <p:sp>
        <p:nvSpPr>
          <p:cNvPr id="36" name="正方形/長方形 35"/>
          <p:cNvSpPr/>
          <p:nvPr/>
        </p:nvSpPr>
        <p:spPr>
          <a:xfrm>
            <a:off x="8933442" y="1979520"/>
            <a:ext cx="797019" cy="946171"/>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0"/>
          <a:lstStyle/>
          <a:p>
            <a:pPr lvl="0">
              <a:defRPr/>
            </a:pPr>
            <a:r>
              <a:rPr lang="zh-TW" altLang="en-US" sz="1050" dirty="0" smtClean="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最終配置完了</a:t>
            </a:r>
            <a:endParaRPr lang="en-US" altLang="ja-JP" sz="1050" dirty="0">
              <a:solidFill>
                <a:prstClr val="black"/>
              </a:solidFill>
              <a:latin typeface="Meiryo UI" panose="020B0604030504040204" pitchFamily="50" charset="-128"/>
              <a:ea typeface="Meiryo UI" panose="020B0604030504040204" pitchFamily="50" charset="-128"/>
            </a:endParaRPr>
          </a:p>
          <a:p>
            <a:pPr lvl="0" algn="ctr">
              <a:defRPr/>
            </a:pPr>
            <a:r>
              <a:rPr lang="ja-JP" altLang="en-US" sz="1050" dirty="0">
                <a:solidFill>
                  <a:prstClr val="black"/>
                </a:solidFill>
                <a:latin typeface="Meiryo UI" panose="020B0604030504040204" pitchFamily="50" charset="-128"/>
                <a:ea typeface="Meiryo UI" panose="020B0604030504040204" pitchFamily="50" charset="-128"/>
              </a:rPr>
              <a:t>↑</a:t>
            </a:r>
            <a:endParaRPr lang="en-US" altLang="ja-JP" sz="1050" dirty="0">
              <a:solidFill>
                <a:prstClr val="black"/>
              </a:solidFill>
              <a:latin typeface="Meiryo UI" panose="020B0604030504040204" pitchFamily="50" charset="-128"/>
              <a:ea typeface="Meiryo UI" panose="020B0604030504040204" pitchFamily="50" charset="-128"/>
            </a:endParaRPr>
          </a:p>
          <a:p>
            <a:pPr>
              <a:lnSpc>
                <a:spcPts val="1300"/>
              </a:lnSpc>
            </a:pPr>
            <a:r>
              <a:rPr lang="ja-JP" altLang="en-US" sz="1050" dirty="0" smtClean="0">
                <a:solidFill>
                  <a:prstClr val="black"/>
                </a:solidFill>
                <a:latin typeface="Meiryo UI" pitchFamily="50" charset="-128"/>
                <a:ea typeface="Meiryo UI" pitchFamily="50" charset="-128"/>
                <a:cs typeface="Meiryo UI" pitchFamily="50" charset="-128"/>
              </a:rPr>
              <a:t>◆執務室</a:t>
            </a:r>
            <a:endParaRPr lang="en-US" altLang="ja-JP" sz="1050" dirty="0" smtClean="0">
              <a:solidFill>
                <a:prstClr val="black"/>
              </a:solidFill>
              <a:latin typeface="Meiryo UI" pitchFamily="50" charset="-128"/>
              <a:ea typeface="Meiryo UI" pitchFamily="50" charset="-128"/>
              <a:cs typeface="Meiryo UI" pitchFamily="50" charset="-128"/>
            </a:endParaRPr>
          </a:p>
          <a:p>
            <a:pPr>
              <a:lnSpc>
                <a:spcPts val="1300"/>
              </a:lnSpc>
            </a:pPr>
            <a:r>
              <a:rPr lang="ja-JP" altLang="en-US" sz="1050" dirty="0">
                <a:solidFill>
                  <a:prstClr val="black"/>
                </a:solidFill>
                <a:latin typeface="Meiryo UI" pitchFamily="50" charset="-128"/>
                <a:ea typeface="Meiryo UI" pitchFamily="50" charset="-128"/>
                <a:cs typeface="Meiryo UI" pitchFamily="50" charset="-128"/>
              </a:rPr>
              <a:t>　</a:t>
            </a:r>
            <a:r>
              <a:rPr lang="ja-JP" altLang="en-US" sz="1050" dirty="0" smtClean="0">
                <a:solidFill>
                  <a:prstClr val="black"/>
                </a:solidFill>
                <a:latin typeface="Meiryo UI" pitchFamily="50" charset="-128"/>
                <a:ea typeface="Meiryo UI" pitchFamily="50" charset="-128"/>
                <a:cs typeface="Meiryo UI" pitchFamily="50" charset="-128"/>
              </a:rPr>
              <a:t>改修工事</a:t>
            </a:r>
            <a:endParaRPr lang="ja-JP" altLang="en-US" sz="1050" dirty="0">
              <a:solidFill>
                <a:prstClr val="black"/>
              </a:solidFill>
              <a:latin typeface="Meiryo UI" pitchFamily="50" charset="-128"/>
              <a:ea typeface="Meiryo UI" pitchFamily="50" charset="-128"/>
              <a:cs typeface="Meiryo UI" pitchFamily="50" charset="-128"/>
            </a:endParaRPr>
          </a:p>
        </p:txBody>
      </p:sp>
      <p:sp>
        <p:nvSpPr>
          <p:cNvPr id="47" name="正方形/長方形 46"/>
          <p:cNvSpPr/>
          <p:nvPr/>
        </p:nvSpPr>
        <p:spPr>
          <a:xfrm>
            <a:off x="8950904" y="2994589"/>
            <a:ext cx="387061" cy="1119961"/>
          </a:xfrm>
          <a:prstGeom prst="rect">
            <a:avLst/>
          </a:prstGeom>
          <a:solidFill>
            <a:schemeClr val="accent2">
              <a:lumMod val="40000"/>
              <a:lumOff val="6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0" rIns="36000" bIns="0" rtlCol="0" anchor="ctr" anchorCtr="0"/>
          <a:lstStyle/>
          <a:p>
            <a:pPr>
              <a:lnSpc>
                <a:spcPts val="1500"/>
              </a:lnSpc>
            </a:pPr>
            <a:r>
              <a:rPr lang="ja-JP" altLang="en-US" sz="1050" dirty="0" smtClean="0">
                <a:solidFill>
                  <a:prstClr val="black"/>
                </a:solidFill>
                <a:latin typeface="Meiryo UI" pitchFamily="50" charset="-128"/>
                <a:ea typeface="Meiryo UI" pitchFamily="50" charset="-128"/>
                <a:cs typeface="Meiryo UI" pitchFamily="50" charset="-128"/>
              </a:rPr>
              <a:t>◆暫定配置完了</a:t>
            </a:r>
            <a:endParaRPr lang="ja-JP" altLang="en-US" sz="1050" dirty="0">
              <a:solidFill>
                <a:prstClr val="black"/>
              </a:solidFill>
              <a:latin typeface="Meiryo UI" pitchFamily="50" charset="-128"/>
              <a:ea typeface="Meiryo UI" pitchFamily="50" charset="-128"/>
              <a:cs typeface="Meiryo UI" pitchFamily="50" charset="-128"/>
            </a:endParaRPr>
          </a:p>
        </p:txBody>
      </p:sp>
      <p:sp>
        <p:nvSpPr>
          <p:cNvPr id="37" name="額縁 36"/>
          <p:cNvSpPr/>
          <p:nvPr/>
        </p:nvSpPr>
        <p:spPr>
          <a:xfrm>
            <a:off x="703668" y="4387029"/>
            <a:ext cx="888491" cy="360674"/>
          </a:xfrm>
          <a:prstGeom prst="beve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smtClean="0"/>
              <a:t>大阪府</a:t>
            </a:r>
            <a:r>
              <a:rPr lang="ja-JP" altLang="en-US" sz="1400" dirty="0"/>
              <a:t>　</a:t>
            </a:r>
          </a:p>
        </p:txBody>
      </p:sp>
      <p:sp>
        <p:nvSpPr>
          <p:cNvPr id="40" name="正方形/長方形 27"/>
          <p:cNvSpPr>
            <a:spLocks noChangeArrowheads="1"/>
          </p:cNvSpPr>
          <p:nvPr/>
        </p:nvSpPr>
        <p:spPr bwMode="auto">
          <a:xfrm>
            <a:off x="9529652" y="6644895"/>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6059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4330</Words>
  <PresentationFormat>A4 210 x 297 mm</PresentationFormat>
  <Paragraphs>1083</Paragraphs>
  <Slides>17</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17</vt:i4>
      </vt:variant>
    </vt:vector>
  </HeadingPairs>
  <TitlesOfParts>
    <vt:vector size="24" baseType="lpstr">
      <vt:lpstr>BIZ UD明朝 Medium</vt:lpstr>
      <vt:lpstr>Meiryo UI</vt:lpstr>
      <vt:lpstr>ＭＳ Ｐゴシック</vt:lpstr>
      <vt:lpstr>メイリオ</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2020-01-28T02:07:59Z</dcterms:modified>
</cp:coreProperties>
</file>