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797" r:id="rId2"/>
    <p:sldId id="654" r:id="rId3"/>
    <p:sldId id="664" r:id="rId4"/>
    <p:sldId id="703" r:id="rId5"/>
    <p:sldId id="739" r:id="rId6"/>
    <p:sldId id="700" r:id="rId7"/>
    <p:sldId id="680" r:id="rId8"/>
    <p:sldId id="825" r:id="rId9"/>
    <p:sldId id="826" r:id="rId10"/>
    <p:sldId id="856" r:id="rId11"/>
    <p:sldId id="857" r:id="rId12"/>
    <p:sldId id="858" r:id="rId13"/>
    <p:sldId id="859" r:id="rId14"/>
    <p:sldId id="860" r:id="rId15"/>
    <p:sldId id="861" r:id="rId16"/>
    <p:sldId id="862" r:id="rId17"/>
    <p:sldId id="863" r:id="rId18"/>
    <p:sldId id="827" r:id="rId19"/>
    <p:sldId id="878" r:id="rId20"/>
    <p:sldId id="701" r:id="rId21"/>
    <p:sldId id="702" r:id="rId22"/>
    <p:sldId id="889" r:id="rId23"/>
    <p:sldId id="890" r:id="rId24"/>
    <p:sldId id="891" r:id="rId25"/>
    <p:sldId id="892" r:id="rId26"/>
    <p:sldId id="895" r:id="rId27"/>
    <p:sldId id="816" r:id="rId28"/>
    <p:sldId id="774" r:id="rId29"/>
    <p:sldId id="775" r:id="rId30"/>
    <p:sldId id="776" r:id="rId31"/>
    <p:sldId id="740" r:id="rId32"/>
    <p:sldId id="786" r:id="rId33"/>
    <p:sldId id="787" r:id="rId34"/>
    <p:sldId id="885" r:id="rId35"/>
    <p:sldId id="886" r:id="rId36"/>
    <p:sldId id="893" r:id="rId37"/>
    <p:sldId id="894" r:id="rId38"/>
    <p:sldId id="809" r:id="rId39"/>
    <p:sldId id="810" r:id="rId40"/>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D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4424" autoAdjust="0"/>
  </p:normalViewPr>
  <p:slideViewPr>
    <p:cSldViewPr>
      <p:cViewPr varScale="1">
        <p:scale>
          <a:sx n="69" d="100"/>
          <a:sy n="69" d="100"/>
        </p:scale>
        <p:origin x="1296" y="72"/>
      </p:cViewPr>
      <p:guideLst>
        <p:guide orient="horz" pos="2160"/>
        <p:guide pos="3120"/>
      </p:guideLst>
    </p:cSldViewPr>
  </p:slideViewPr>
  <p:notesTextViewPr>
    <p:cViewPr>
      <p:scale>
        <a:sx n="100" d="100"/>
        <a:sy n="100" d="100"/>
      </p:scale>
      <p:origin x="0" y="0"/>
    </p:cViewPr>
  </p:notesTextViewPr>
  <p:notesViewPr>
    <p:cSldViewPr>
      <p:cViewPr varScale="1">
        <p:scale>
          <a:sx n="71" d="100"/>
          <a:sy n="71" d="100"/>
        </p:scale>
        <p:origin x="-1800" y="-96"/>
      </p:cViewPr>
      <p:guideLst>
        <p:guide orient="horz" pos="2145"/>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4306888" cy="339725"/>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629276" y="0"/>
            <a:ext cx="4308475" cy="339725"/>
          </a:xfrm>
          <a:prstGeom prst="rect">
            <a:avLst/>
          </a:prstGeom>
        </p:spPr>
        <p:txBody>
          <a:bodyPr vert="horz" lIns="91433" tIns="45716" rIns="91433" bIns="45716" rtlCol="0"/>
          <a:lstStyle>
            <a:lvl1pPr algn="r">
              <a:defRPr sz="1200"/>
            </a:lvl1pPr>
          </a:lstStyle>
          <a:p>
            <a:fld id="{B49BA508-E79A-43B4-A402-2FA8DA5C0D44}" type="datetimeFigureOut">
              <a:rPr kumimoji="1" lang="ja-JP" altLang="en-US" smtClean="0"/>
              <a:pPr/>
              <a:t>2020/1/6</a:t>
            </a:fld>
            <a:endParaRPr kumimoji="1" lang="ja-JP" altLang="en-US"/>
          </a:p>
        </p:txBody>
      </p:sp>
      <p:sp>
        <p:nvSpPr>
          <p:cNvPr id="4" name="フッター プレースホルダ 3"/>
          <p:cNvSpPr>
            <a:spLocks noGrp="1"/>
          </p:cNvSpPr>
          <p:nvPr>
            <p:ph type="ftr" sz="quarter" idx="2"/>
          </p:nvPr>
        </p:nvSpPr>
        <p:spPr>
          <a:xfrm>
            <a:off x="1" y="6465888"/>
            <a:ext cx="4306888" cy="339725"/>
          </a:xfrm>
          <a:prstGeom prst="rect">
            <a:avLst/>
          </a:prstGeom>
        </p:spPr>
        <p:txBody>
          <a:bodyPr vert="horz" lIns="91433" tIns="45716" rIns="91433" bIns="4571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629276" y="6465888"/>
            <a:ext cx="4308475" cy="339725"/>
          </a:xfrm>
          <a:prstGeom prst="rect">
            <a:avLst/>
          </a:prstGeom>
        </p:spPr>
        <p:txBody>
          <a:bodyPr vert="horz" lIns="91433" tIns="45716" rIns="91433" bIns="45716" rtlCol="0" anchor="b"/>
          <a:lstStyle>
            <a:lvl1pPr algn="r">
              <a:defRPr sz="1200"/>
            </a:lvl1pPr>
          </a:lstStyle>
          <a:p>
            <a:fld id="{53B13814-3325-45C6-8972-DC958694BEC7}" type="slidenum">
              <a:rPr kumimoji="1" lang="ja-JP" altLang="en-US" smtClean="0"/>
              <a:pPr/>
              <a:t>‹#›</a:t>
            </a:fld>
            <a:endParaRPr kumimoji="1" lang="ja-JP" altLang="en-US"/>
          </a:p>
        </p:txBody>
      </p:sp>
    </p:spTree>
    <p:extLst>
      <p:ext uri="{BB962C8B-B14F-4D97-AF65-F5344CB8AC3E}">
        <p14:creationId xmlns:p14="http://schemas.microsoft.com/office/powerpoint/2010/main" val="31101465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4307047" cy="340360"/>
          </a:xfrm>
          <a:prstGeom prst="rect">
            <a:avLst/>
          </a:prstGeom>
        </p:spPr>
        <p:txBody>
          <a:bodyPr vert="horz" lIns="91433" tIns="45716" rIns="91433" bIns="45716" rtlCol="0"/>
          <a:lstStyle>
            <a:lvl1pPr algn="l">
              <a:defRPr sz="1200"/>
            </a:lvl1pPr>
          </a:lstStyle>
          <a:p>
            <a:endParaRPr kumimoji="1" lang="ja-JP" altLang="en-US"/>
          </a:p>
        </p:txBody>
      </p:sp>
      <p:sp>
        <p:nvSpPr>
          <p:cNvPr id="3" name="日付プレースホルダ 2"/>
          <p:cNvSpPr>
            <a:spLocks noGrp="1"/>
          </p:cNvSpPr>
          <p:nvPr>
            <p:ph type="dt" idx="1"/>
          </p:nvPr>
        </p:nvSpPr>
        <p:spPr>
          <a:xfrm>
            <a:off x="5629993" y="0"/>
            <a:ext cx="4307047" cy="340360"/>
          </a:xfrm>
          <a:prstGeom prst="rect">
            <a:avLst/>
          </a:prstGeom>
        </p:spPr>
        <p:txBody>
          <a:bodyPr vert="horz" lIns="91433" tIns="45716" rIns="91433" bIns="45716" rtlCol="0"/>
          <a:lstStyle>
            <a:lvl1pPr algn="r">
              <a:defRPr sz="1200"/>
            </a:lvl1pPr>
          </a:lstStyle>
          <a:p>
            <a:fld id="{4179279C-853F-4F34-A5D2-B95F4823AB07}" type="datetimeFigureOut">
              <a:rPr kumimoji="1" lang="ja-JP" altLang="en-US" smtClean="0"/>
              <a:pPr/>
              <a:t>2020/1/6</a:t>
            </a:fld>
            <a:endParaRPr kumimoji="1" lang="ja-JP" altLang="en-US"/>
          </a:p>
        </p:txBody>
      </p:sp>
      <p:sp>
        <p:nvSpPr>
          <p:cNvPr id="5" name="ノート プレースホルダ 4"/>
          <p:cNvSpPr>
            <a:spLocks noGrp="1"/>
          </p:cNvSpPr>
          <p:nvPr>
            <p:ph type="body" sz="quarter" idx="3"/>
          </p:nvPr>
        </p:nvSpPr>
        <p:spPr>
          <a:xfrm>
            <a:off x="993935" y="3233421"/>
            <a:ext cx="7951470" cy="3063240"/>
          </a:xfrm>
          <a:prstGeom prst="rect">
            <a:avLst/>
          </a:prstGeom>
        </p:spPr>
        <p:txBody>
          <a:bodyPr vert="horz" lIns="91433" tIns="45716" rIns="91433"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6465659"/>
            <a:ext cx="4307047" cy="340360"/>
          </a:xfrm>
          <a:prstGeom prst="rect">
            <a:avLst/>
          </a:prstGeom>
        </p:spPr>
        <p:txBody>
          <a:bodyPr vert="horz" lIns="91433" tIns="45716" rIns="91433" bIns="4571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993" y="6465659"/>
            <a:ext cx="4307047" cy="340360"/>
          </a:xfrm>
          <a:prstGeom prst="rect">
            <a:avLst/>
          </a:prstGeom>
        </p:spPr>
        <p:txBody>
          <a:bodyPr vert="horz" lIns="91433" tIns="45716" rIns="91433" bIns="45716" rtlCol="0" anchor="b"/>
          <a:lstStyle>
            <a:lvl1pPr algn="r">
              <a:defRPr sz="1200"/>
            </a:lvl1pPr>
          </a:lstStyle>
          <a:p>
            <a:fld id="{4308C615-631D-4AD2-8CDC-5C132F111DAD}" type="slidenum">
              <a:rPr kumimoji="1" lang="ja-JP" altLang="en-US" smtClean="0"/>
              <a:pPr/>
              <a:t>‹#›</a:t>
            </a:fld>
            <a:endParaRPr kumimoji="1" lang="ja-JP" altLang="en-US"/>
          </a:p>
        </p:txBody>
      </p:sp>
    </p:spTree>
    <p:extLst>
      <p:ext uri="{BB962C8B-B14F-4D97-AF65-F5344CB8AC3E}">
        <p14:creationId xmlns:p14="http://schemas.microsoft.com/office/powerpoint/2010/main" val="31457866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647531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79564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367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48919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674156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277062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30575" y="860425"/>
            <a:ext cx="3351213" cy="2320925"/>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27106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11525" y="850900"/>
            <a:ext cx="3316288" cy="2297113"/>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6205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11525" y="850900"/>
            <a:ext cx="3316288" cy="2297113"/>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37554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311525" y="850900"/>
            <a:ext cx="3316288" cy="2297113"/>
          </a:xfrm>
          <a:prstGeom prst="rect">
            <a:avLst/>
          </a:prstGeom>
          <a:noFill/>
          <a:ln w="12700">
            <a:solidFill>
              <a:prstClr val="black"/>
            </a:solidFill>
          </a:ln>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8630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400751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89962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95344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77291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92545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3128963" y="511175"/>
            <a:ext cx="3683000" cy="2551113"/>
          </a:xfrm>
          <a:prstGeom prst="rect">
            <a:avLst/>
          </a:prstGeo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83826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8C847B8-9050-4EE1-8B2F-0F7401DA9B87}" type="datetime1">
              <a:rPr kumimoji="1" lang="ja-JP" altLang="en-US" smtClean="0"/>
              <a:t>2020/1/6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7610152" y="39540"/>
            <a:ext cx="2311400" cy="365125"/>
          </a:xfrm>
        </p:spPr>
        <p:txBody>
          <a:bodyPr/>
          <a:lstStyle>
            <a:lvl1pPr>
              <a:defRPr sz="1600"/>
            </a:lvl1pPr>
          </a:lstStyle>
          <a:p>
            <a:fld id="{D2D8002D-B5B0-4BAC-B1F6-782DDCCE6D9C}"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7806209-9575-4B9C-A35A-DDFDAF7FB900}" type="datetime1">
              <a:rPr kumimoji="1" lang="ja-JP" altLang="en-US" smtClean="0"/>
              <a:t>2020/1/6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879896-53A6-406E-82C3-91E9177CCB9C}" type="datetime1">
              <a:rPr kumimoji="1" lang="ja-JP" altLang="en-US" smtClean="0"/>
              <a:t>2020/1/6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89D979E-890E-484B-A889-2EA0EF8B7266}" type="datetime1">
              <a:rPr kumimoji="1" lang="ja-JP" altLang="en-US" smtClean="0"/>
              <a:t>2020/1/6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3135DEA7-3EB4-4B6C-9C2B-425031FA18CC}" type="datetime1">
              <a:rPr kumimoji="1" lang="ja-JP" altLang="en-US" smtClean="0"/>
              <a:t>2020/1/6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D85F4DF-312D-4CE8-BFE2-29068F557D8A}" type="datetime1">
              <a:rPr kumimoji="1" lang="ja-JP" altLang="en-US" smtClean="0"/>
              <a:t>2020/1/6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CBB6516-C160-46C1-963A-5408A070E05A}" type="datetime1">
              <a:rPr kumimoji="1" lang="ja-JP" altLang="en-US" smtClean="0"/>
              <a:t>2020/1/6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948A331-CAB8-4D94-B23B-9E2E442C8559}" type="datetime1">
              <a:rPr kumimoji="1" lang="ja-JP" altLang="en-US" smtClean="0"/>
              <a:t>2020/1/6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5EBC5C8-D75F-48C0-9D1F-F9E747EF8D0F}" type="datetime1">
              <a:rPr kumimoji="1" lang="ja-JP" altLang="en-US" smtClean="0"/>
              <a:t>2020/1/6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C7025B-8C07-4749-B9F0-17D5694E5CAC}" type="datetime1">
              <a:rPr kumimoji="1" lang="ja-JP" altLang="en-US" smtClean="0"/>
              <a:t>2020/1/6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476BA63-6DAF-4103-B01A-2A2187937CF3}" type="datetime1">
              <a:rPr kumimoji="1" lang="ja-JP" altLang="en-US" smtClean="0"/>
              <a:t>2020/1/6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045F0-866C-45E4-ABE1-F1478BBF592D}" type="datetime1">
              <a:rPr kumimoji="1" lang="ja-JP" altLang="en-US" smtClean="0"/>
              <a:t>2020/1/6</a:t>
            </a:fld>
            <a:endParaRPr kumimoji="1" lang="ja-JP" altLang="en-US"/>
          </a:p>
        </p:txBody>
      </p:sp>
      <p:sp>
        <p:nvSpPr>
          <p:cNvPr id="5" name="フッター プレースホルダ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10152" y="-27383"/>
            <a:ext cx="2311400" cy="365125"/>
          </a:xfrm>
          <a:prstGeom prst="rect">
            <a:avLst/>
          </a:prstGeom>
        </p:spPr>
        <p:txBody>
          <a:bodyPr vert="horz" lIns="91440" tIns="45720" rIns="91440" bIns="45720" rtlCol="0" anchor="ctr"/>
          <a:lstStyle>
            <a:lvl1pPr algn="r">
              <a:defRPr sz="1200" b="1">
                <a:solidFill>
                  <a:schemeClr val="tx1">
                    <a:tint val="75000"/>
                  </a:schemeClr>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5013325"/>
            <a:ext cx="9906000" cy="1728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2019</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年（令和元年）</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p>
          <a:p>
            <a:pPr algn="ctr">
              <a:defRPr/>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大都市制度（特別区設置）協議会</a:t>
            </a:r>
            <a:endParaRPr lang="en-US" altLang="ja-JP"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事務局：副首都推進局</a:t>
            </a:r>
            <a:r>
              <a:rPr lang="ja-JP" altLang="en-US" sz="2800" dirty="0">
                <a:solidFill>
                  <a:schemeClr val="tx1"/>
                </a:solidFill>
                <a:latin typeface="+mn-ea"/>
              </a:rPr>
              <a:t>　</a:t>
            </a:r>
          </a:p>
        </p:txBody>
      </p:sp>
      <p:sp>
        <p:nvSpPr>
          <p:cNvPr id="8" name="フローチャート : 端子 7"/>
          <p:cNvSpPr/>
          <p:nvPr/>
        </p:nvSpPr>
        <p:spPr>
          <a:xfrm>
            <a:off x="553414" y="2852936"/>
            <a:ext cx="9049005" cy="720080"/>
          </a:xfrm>
          <a:prstGeom prst="flowChartTerminator">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ja-JP" altLang="en-US" sz="3600" b="1" dirty="0" smtClean="0">
                <a:solidFill>
                  <a:schemeClr val="tx1"/>
                </a:solidFill>
                <a:latin typeface="+mn-ea"/>
              </a:rPr>
              <a:t>特別区設置における</a:t>
            </a:r>
            <a:endParaRPr lang="en-US" altLang="ja-JP" sz="3600" b="1" dirty="0" smtClean="0">
              <a:solidFill>
                <a:schemeClr val="tx1"/>
              </a:solidFill>
              <a:latin typeface="+mn-ea"/>
            </a:endParaRPr>
          </a:p>
          <a:p>
            <a:pPr lvl="0" algn="ctr">
              <a:lnSpc>
                <a:spcPct val="150000"/>
              </a:lnSpc>
              <a:defRPr/>
            </a:pPr>
            <a:r>
              <a:rPr lang="ja-JP" altLang="en-US" sz="3600" b="1" dirty="0" smtClean="0">
                <a:solidFill>
                  <a:prstClr val="black"/>
                </a:solidFill>
                <a:latin typeface="+mn-ea"/>
              </a:rPr>
              <a:t>財政シミュレーション（一般財源ベース）</a:t>
            </a:r>
            <a:endParaRPr lang="en-US" altLang="ja-JP" sz="3600" b="1" dirty="0" smtClean="0">
              <a:solidFill>
                <a:schemeClr val="tx1"/>
              </a:solidFill>
              <a:latin typeface="+mn-ea"/>
            </a:endParaRPr>
          </a:p>
        </p:txBody>
      </p:sp>
      <p:sp>
        <p:nvSpPr>
          <p:cNvPr id="6" name="テキスト ボックス 5"/>
          <p:cNvSpPr txBox="1">
            <a:spLocks noChangeArrowheads="1"/>
          </p:cNvSpPr>
          <p:nvPr/>
        </p:nvSpPr>
        <p:spPr bwMode="auto">
          <a:xfrm>
            <a:off x="22207" y="55744"/>
            <a:ext cx="545705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dirty="0" smtClean="0">
                <a:solidFill>
                  <a:srgbClr val="000000"/>
                </a:solidFill>
                <a:latin typeface="Meiryo UI" pitchFamily="50" charset="-128"/>
                <a:ea typeface="Meiryo UI" pitchFamily="50" charset="-128"/>
                <a:cs typeface="Meiryo UI" pitchFamily="50" charset="-128"/>
              </a:rPr>
              <a:t>第</a:t>
            </a:r>
            <a:r>
              <a:rPr lang="en-US" altLang="ja-JP" sz="2000" dirty="0">
                <a:solidFill>
                  <a:srgbClr val="000000"/>
                </a:solidFill>
                <a:latin typeface="Meiryo UI" pitchFamily="50" charset="-128"/>
                <a:ea typeface="Meiryo UI" pitchFamily="50" charset="-128"/>
                <a:cs typeface="Meiryo UI" pitchFamily="50" charset="-128"/>
              </a:rPr>
              <a:t>31</a:t>
            </a:r>
            <a:r>
              <a:rPr lang="ja-JP" altLang="en-US" sz="2000" smtClean="0">
                <a:solidFill>
                  <a:srgbClr val="000000"/>
                </a:solidFill>
                <a:latin typeface="Meiryo UI" pitchFamily="50" charset="-128"/>
                <a:ea typeface="Meiryo UI" pitchFamily="50" charset="-128"/>
                <a:cs typeface="Meiryo UI" pitchFamily="50" charset="-128"/>
              </a:rPr>
              <a:t>回</a:t>
            </a:r>
            <a:r>
              <a:rPr lang="ja-JP" altLang="en-US" sz="2000" dirty="0">
                <a:solidFill>
                  <a:srgbClr val="000000"/>
                </a:solidFill>
                <a:latin typeface="Meiryo UI" pitchFamily="50" charset="-128"/>
                <a:ea typeface="Meiryo UI" pitchFamily="50" charset="-128"/>
                <a:cs typeface="Meiryo UI" pitchFamily="50" charset="-128"/>
              </a:rPr>
              <a:t>大都市制度（特別区設置）協議会資料</a:t>
            </a:r>
            <a:endParaRPr lang="en-US" altLang="ja-JP" sz="2000" dirty="0">
              <a:solidFill>
                <a:srgbClr val="000000"/>
              </a:solidFill>
              <a:latin typeface="Meiryo UI" pitchFamily="50" charset="-128"/>
              <a:ea typeface="Meiryo UI" pitchFamily="50" charset="-128"/>
              <a:cs typeface="Meiryo UI" pitchFamily="50" charset="-128"/>
            </a:endParaRPr>
          </a:p>
        </p:txBody>
      </p:sp>
      <p:sp>
        <p:nvSpPr>
          <p:cNvPr id="10" name="正方形/長方形 9"/>
          <p:cNvSpPr/>
          <p:nvPr/>
        </p:nvSpPr>
        <p:spPr>
          <a:xfrm>
            <a:off x="8554917" y="136072"/>
            <a:ext cx="1080000" cy="360000"/>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latin typeface="Meiryo UI" panose="020B0604030504040204" pitchFamily="50" charset="-128"/>
                <a:ea typeface="Meiryo UI" panose="020B0604030504040204" pitchFamily="50" charset="-128"/>
              </a:rPr>
              <a:t>資料３</a:t>
            </a:r>
            <a:endParaRPr kumimoji="1" lang="en-US" altLang="ja-JP" sz="16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78469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4562" y="1317960"/>
            <a:ext cx="8961897" cy="3170195"/>
          </a:xfrm>
          <a:prstGeom prst="rect">
            <a:avLst/>
          </a:prstGeom>
        </p:spPr>
      </p:pic>
      <p:sp>
        <p:nvSpPr>
          <p:cNvPr id="23" name="正方形/長方形 22"/>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シミュレーション結果　　～（１）特別区の収支</a:t>
            </a:r>
            <a:r>
              <a:rPr lang="ja-JP" altLang="en-US" sz="2000"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87101" y="1408526"/>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線吹き出し 2 (枠付き) 2"/>
          <p:cNvSpPr/>
          <p:nvPr/>
        </p:nvSpPr>
        <p:spPr>
          <a:xfrm>
            <a:off x="3264029" y="2391797"/>
            <a:ext cx="1080120" cy="276779"/>
          </a:xfrm>
          <a:prstGeom prst="borderCallout2">
            <a:avLst>
              <a:gd name="adj1" fmla="val 18751"/>
              <a:gd name="adj2" fmla="val -80"/>
              <a:gd name="adj3" fmla="val 18750"/>
              <a:gd name="adj4" fmla="val -16667"/>
              <a:gd name="adj5" fmla="val 295492"/>
              <a:gd name="adj6" fmla="val -34515"/>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線吹き出し 2 (枠付き) 18"/>
          <p:cNvSpPr/>
          <p:nvPr/>
        </p:nvSpPr>
        <p:spPr>
          <a:xfrm>
            <a:off x="5961112" y="3806729"/>
            <a:ext cx="1080120" cy="247771"/>
          </a:xfrm>
          <a:prstGeom prst="borderCallout2">
            <a:avLst>
              <a:gd name="adj1" fmla="val 18751"/>
              <a:gd name="adj2" fmla="val -80"/>
              <a:gd name="adj3" fmla="val 18750"/>
              <a:gd name="adj4" fmla="val -16667"/>
              <a:gd name="adj5" fmla="val -237596"/>
              <a:gd name="adj6" fmla="val -24839"/>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61"/>
          <p:cNvSpPr>
            <a:spLocks noChangeArrowheads="1"/>
          </p:cNvSpPr>
          <p:nvPr/>
        </p:nvSpPr>
        <p:spPr bwMode="auto">
          <a:xfrm>
            <a:off x="116408" y="455352"/>
            <a:ext cx="2100288"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淀川区</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1643864" y="1550969"/>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18607" y="4074319"/>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７</a:t>
            </a:r>
            <a:endParaRPr lang="ja-JP" altLang="en-US" sz="1100" b="1" dirty="0">
              <a:solidFill>
                <a:srgbClr val="FF0000"/>
              </a:solidFill>
              <a:latin typeface="Meiryo UI" pitchFamily="50" charset="-128"/>
              <a:ea typeface="Meiryo UI" pitchFamily="50" charset="-128"/>
              <a:cs typeface="Meiryo UI" pitchFamily="50" charset="-128"/>
            </a:endParaRPr>
          </a:p>
        </p:txBody>
      </p:sp>
      <p:sp>
        <p:nvSpPr>
          <p:cNvPr id="18" name="正方形/長方形 17"/>
          <p:cNvSpPr/>
          <p:nvPr/>
        </p:nvSpPr>
        <p:spPr bwMode="auto">
          <a:xfrm>
            <a:off x="233896" y="861529"/>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○ケース１・ケース２とも、Ｒ</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年度以降</a:t>
            </a:r>
            <a:r>
              <a:rPr lang="ja-JP" altLang="en-US" sz="1600" dirty="0">
                <a:solidFill>
                  <a:schemeClr val="tx1"/>
                </a:solidFill>
                <a:latin typeface="Meiryo UI" pitchFamily="50" charset="-128"/>
                <a:ea typeface="Meiryo UI" pitchFamily="50" charset="-128"/>
                <a:cs typeface="Meiryo UI" pitchFamily="50" charset="-128"/>
              </a:rPr>
              <a:t>、収支不足は発生しない</a:t>
            </a:r>
            <a:endParaRPr lang="en-US" altLang="ja-JP" sz="1600" dirty="0">
              <a:solidFill>
                <a:schemeClr val="tx1"/>
              </a:solidFill>
              <a:latin typeface="Meiryo UI" pitchFamily="50" charset="-128"/>
              <a:ea typeface="Meiryo UI" pitchFamily="50" charset="-128"/>
              <a:cs typeface="Meiryo UI"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34676134"/>
              </p:ext>
            </p:extLst>
          </p:nvPr>
        </p:nvGraphicFramePr>
        <p:xfrm>
          <a:off x="125732" y="6040374"/>
          <a:ext cx="9507783" cy="457200"/>
        </p:xfrm>
        <a:graphic>
          <a:graphicData uri="http://schemas.openxmlformats.org/drawingml/2006/table">
            <a:tbl>
              <a:tblPr firstRow="1" bandRow="1">
                <a:tableStyleId>{5940675A-B579-460E-94D1-54222C63F5DA}</a:tableStyleId>
              </a:tblPr>
              <a:tblGrid>
                <a:gridCol w="1226868">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3501645060"/>
                    </a:ext>
                  </a:extLst>
                </a:gridCol>
                <a:gridCol w="552061">
                  <a:extLst>
                    <a:ext uri="{9D8B030D-6E8A-4147-A177-3AD203B41FA5}">
                      <a16:colId xmlns:a16="http://schemas.microsoft.com/office/drawing/2014/main" val="1734826683"/>
                    </a:ext>
                  </a:extLst>
                </a:gridCol>
                <a:gridCol w="552061">
                  <a:extLst>
                    <a:ext uri="{9D8B030D-6E8A-4147-A177-3AD203B41FA5}">
                      <a16:colId xmlns:a16="http://schemas.microsoft.com/office/drawing/2014/main" val="1341898932"/>
                    </a:ext>
                  </a:extLst>
                </a:gridCol>
              </a:tblGrid>
              <a:tr h="0">
                <a:tc>
                  <a:txBody>
                    <a:bodyPr/>
                    <a:lstStyle/>
                    <a:p>
                      <a:pPr algn="ctr"/>
                      <a:r>
                        <a:rPr kumimoji="1" lang="ja-JP" altLang="en-US" sz="900" b="0" dirty="0" smtClean="0">
                          <a:solidFill>
                            <a:schemeClr val="tx1"/>
                          </a:solidFill>
                          <a:latin typeface="+mn-ea"/>
                          <a:ea typeface="+mn-ea"/>
                          <a:cs typeface="Meiryo UI" pitchFamily="50" charset="-128"/>
                        </a:rPr>
                        <a:t>財政収支推計 Ａ</a:t>
                      </a:r>
                      <a:r>
                        <a:rPr kumimoji="1" lang="en-US" altLang="ja-JP" sz="900" b="0" dirty="0" smtClean="0">
                          <a:solidFill>
                            <a:schemeClr val="tx1"/>
                          </a:solidFill>
                          <a:latin typeface="+mn-ea"/>
                          <a:ea typeface="+mn-ea"/>
                          <a:cs typeface="Meiryo UI" pitchFamily="50" charset="-128"/>
                        </a:rPr>
                        <a:t>2</a:t>
                      </a:r>
                    </a:p>
                  </a:txBody>
                  <a:tcPr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0">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E2</a:t>
                      </a:r>
                      <a:r>
                        <a:rPr kumimoji="1" lang="en-US" altLang="ja-JP" sz="900" b="1" dirty="0" smtClean="0">
                          <a:latin typeface="+mn-ea"/>
                          <a:ea typeface="+mn-ea"/>
                          <a:cs typeface="Meiryo UI" pitchFamily="50" charset="-128"/>
                        </a:rPr>
                        <a:t>=A2+B+C+D</a:t>
                      </a:r>
                      <a:endParaRPr kumimoji="1" lang="ja-JP" altLang="en-US" sz="900" b="1" dirty="0">
                        <a:latin typeface="+mn-ea"/>
                        <a:ea typeface="+mn-ea"/>
                        <a:cs typeface="Meiryo UI" pitchFamily="50" charset="-128"/>
                      </a:endParaRPr>
                    </a:p>
                  </a:txBody>
                  <a:tcPr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solidFill>
                      <a:srgbClr val="FFFF00"/>
                    </a:solid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4140025119"/>
              </p:ext>
            </p:extLst>
          </p:nvPr>
        </p:nvGraphicFramePr>
        <p:xfrm>
          <a:off x="116408" y="4595255"/>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r>
                        <a:rPr kumimoji="1" lang="en-US" altLang="ja-JP" sz="900" b="0" dirty="0" smtClean="0">
                          <a:latin typeface="+mn-ea"/>
                          <a:ea typeface="+mn-ea"/>
                          <a:cs typeface="Meiryo UI" pitchFamily="50" charset="-128"/>
                        </a:rPr>
                        <a:t>1</a:t>
                      </a:r>
                      <a:endParaRPr kumimoji="1" lang="ja-JP" altLang="en-US" sz="900" b="0" dirty="0">
                        <a:latin typeface="+mn-ea"/>
                        <a:ea typeface="+mn-ea"/>
                        <a:cs typeface="Meiryo UI" pitchFamily="50" charset="-128"/>
                      </a:endParaRPr>
                    </a:p>
                  </a:txBody>
                  <a:tcPr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rowSpan="4"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rowSpan="4"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rowSpan="4" h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E1</a:t>
                      </a:r>
                      <a:r>
                        <a:rPr kumimoji="1" lang="en-US" altLang="ja-JP" sz="900" b="1" dirty="0" smtClean="0">
                          <a:latin typeface="+mn-ea"/>
                          <a:ea typeface="+mn-ea"/>
                          <a:cs typeface="Meiryo UI" pitchFamily="50" charset="-128"/>
                        </a:rPr>
                        <a:t>=A1+B+C+D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29" name="AutoShape 161"/>
          <p:cNvSpPr>
            <a:spLocks noChangeArrowheads="1"/>
          </p:cNvSpPr>
          <p:nvPr/>
        </p:nvSpPr>
        <p:spPr bwMode="auto">
          <a:xfrm>
            <a:off x="56272" y="4374359"/>
            <a:ext cx="1296328" cy="220896"/>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30" name="AutoShape 161"/>
          <p:cNvSpPr>
            <a:spLocks noChangeArrowheads="1"/>
          </p:cNvSpPr>
          <p:nvPr/>
        </p:nvSpPr>
        <p:spPr bwMode="auto">
          <a:xfrm>
            <a:off x="56272" y="5827823"/>
            <a:ext cx="1296328" cy="227061"/>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1585680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49713" y="1358697"/>
            <a:ext cx="9096020" cy="2865368"/>
          </a:xfrm>
          <a:prstGeom prst="rect">
            <a:avLst/>
          </a:prstGeom>
        </p:spPr>
      </p:pic>
      <p:sp>
        <p:nvSpPr>
          <p:cNvPr id="12" name="二等辺三角形 11"/>
          <p:cNvSpPr/>
          <p:nvPr/>
        </p:nvSpPr>
        <p:spPr>
          <a:xfrm flipV="1">
            <a:off x="3382972" y="67267"/>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40743"/>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519808" y="1318560"/>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78744" y="1577314"/>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188171" y="2491375"/>
            <a:ext cx="1198788" cy="921127"/>
            <a:chOff x="188171" y="2520464"/>
            <a:chExt cx="1198788" cy="921127"/>
          </a:xfrm>
        </p:grpSpPr>
        <p:sp>
          <p:nvSpPr>
            <p:cNvPr id="34" name="正方形/長方形 33"/>
            <p:cNvSpPr/>
            <p:nvPr/>
          </p:nvSpPr>
          <p:spPr>
            <a:xfrm>
              <a:off x="433548" y="2903155"/>
              <a:ext cx="156651" cy="162801"/>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bwMode="auto">
            <a:xfrm>
              <a:off x="188171" y="2520464"/>
              <a:ext cx="647403" cy="316329"/>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（凡例）</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66649" y="2903155"/>
              <a:ext cx="158110" cy="168902"/>
            </a:xfrm>
            <a:prstGeom prst="rect">
              <a:avLst/>
            </a:prstGeom>
            <a:solidFill>
              <a:schemeClr val="tx1">
                <a:lumMod val="50000"/>
                <a:lumOff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bwMode="auto">
            <a:xfrm>
              <a:off x="188171" y="3094879"/>
              <a:ext cx="647403" cy="31434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ケース</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bwMode="auto">
            <a:xfrm>
              <a:off x="702153" y="3060526"/>
              <a:ext cx="684806" cy="38106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正方形/長方形 38"/>
          <p:cNvSpPr/>
          <p:nvPr/>
        </p:nvSpPr>
        <p:spPr>
          <a:xfrm>
            <a:off x="1670041" y="2130249"/>
            <a:ext cx="8012845" cy="1634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18607" y="3870365"/>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８</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7" name="正方形/長方形 26"/>
          <p:cNvSpPr/>
          <p:nvPr/>
        </p:nvSpPr>
        <p:spPr bwMode="auto">
          <a:xfrm>
            <a:off x="188171" y="493683"/>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○ケース</a:t>
            </a:r>
            <a:r>
              <a:rPr lang="ja-JP" altLang="en-US" sz="1600" dirty="0">
                <a:solidFill>
                  <a:schemeClr val="tx1"/>
                </a:solidFill>
                <a:latin typeface="Meiryo UI" pitchFamily="50" charset="-128"/>
                <a:ea typeface="Meiryo UI" pitchFamily="50" charset="-128"/>
                <a:cs typeface="Meiryo UI" pitchFamily="50" charset="-128"/>
              </a:rPr>
              <a:t>１・ケース２とも、 収支不足は発生</a:t>
            </a:r>
            <a:r>
              <a:rPr lang="ja-JP" altLang="en-US" sz="1600" dirty="0" smtClean="0">
                <a:solidFill>
                  <a:schemeClr val="tx1"/>
                </a:solidFill>
                <a:latin typeface="Meiryo UI" pitchFamily="50" charset="-128"/>
                <a:ea typeface="Meiryo UI" pitchFamily="50" charset="-128"/>
                <a:cs typeface="Meiryo UI" pitchFamily="50" charset="-128"/>
              </a:rPr>
              <a:t>しない</a:t>
            </a:r>
            <a:endParaRPr lang="en-US" altLang="ja-JP" sz="1600" dirty="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090823671"/>
              </p:ext>
            </p:extLst>
          </p:nvPr>
        </p:nvGraphicFramePr>
        <p:xfrm>
          <a:off x="188755" y="5717926"/>
          <a:ext cx="9516770" cy="865066"/>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913678778"/>
                    </a:ext>
                  </a:extLst>
                </a:gridCol>
                <a:gridCol w="532859">
                  <a:extLst>
                    <a:ext uri="{9D8B030D-6E8A-4147-A177-3AD203B41FA5}">
                      <a16:colId xmlns:a16="http://schemas.microsoft.com/office/drawing/2014/main" val="3914580719"/>
                    </a:ext>
                  </a:extLst>
                </a:gridCol>
                <a:gridCol w="532859">
                  <a:extLst>
                    <a:ext uri="{9D8B030D-6E8A-4147-A177-3AD203B41FA5}">
                      <a16:colId xmlns:a16="http://schemas.microsoft.com/office/drawing/2014/main" val="3289504030"/>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区財政調整基金の活用</a:t>
                      </a: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24124">
                <a:tc>
                  <a:txBody>
                    <a:bodyPr/>
                    <a:lstStyle/>
                    <a:p>
                      <a:pPr algn="ctr" fontAlgn="ct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収支合計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G2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E2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財源活用可能額</a:t>
                      </a:r>
                      <a:endParaRPr lang="en-US" altLang="ja-JP" sz="900" b="1" i="0" u="none" strike="noStrike" dirty="0" smtClean="0">
                        <a:solidFill>
                          <a:schemeClr val="tx1"/>
                        </a:solidFill>
                        <a:effectLst/>
                        <a:latin typeface="ＭＳ Ｐゴシック" panose="020B0600070205080204" pitchFamily="50" charset="-128"/>
                        <a:ea typeface="+mn-ea"/>
                      </a:endParaRPr>
                    </a:p>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358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402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433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460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498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538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577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620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665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708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754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794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835</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875</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916</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3192567270"/>
              </p:ext>
            </p:extLst>
          </p:nvPr>
        </p:nvGraphicFramePr>
        <p:xfrm>
          <a:off x="188755" y="4292683"/>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rgbClr val="000000"/>
                          </a:solidFill>
                          <a:effectLst/>
                          <a:latin typeface="ＭＳ Ｐゴシック" panose="020B0600070205080204" pitchFamily="50" charset="-128"/>
                          <a:ea typeface="+mn-ea"/>
                        </a:rPr>
                        <a:t>区財政調整基金の活用</a:t>
                      </a:r>
                      <a:r>
                        <a:rPr lang="ja-JP" altLang="en-US" sz="900" b="1" i="0" u="none" strike="noStrike" dirty="0">
                          <a:solidFill>
                            <a:srgbClr val="000000"/>
                          </a:solidFill>
                          <a:effectLst/>
                          <a:latin typeface="+mn-ea"/>
                          <a:ea typeface="+mn-ea"/>
                        </a:rPr>
                        <a:t>　</a:t>
                      </a:r>
                      <a:r>
                        <a:rPr lang="en-US" altLang="ja-JP" sz="900" b="1" i="0" u="none" strike="noStrike" dirty="0" smtClean="0">
                          <a:solidFill>
                            <a:srgbClr val="000000"/>
                          </a:solidFill>
                          <a:effectLst/>
                          <a:latin typeface="+mn-ea"/>
                          <a:ea typeface="+mn-ea"/>
                        </a:rPr>
                        <a:t>F1</a:t>
                      </a:r>
                      <a:endParaRPr lang="en-US" altLang="ja-JP" sz="900" b="1"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rgbClr val="000000"/>
                          </a:solidFill>
                          <a:effectLst/>
                          <a:latin typeface="+mn-ea"/>
                          <a:ea typeface="+mn-ea"/>
                          <a:cs typeface="Meiryo UI" panose="020B0604030504040204" pitchFamily="50" charset="-128"/>
                        </a:rPr>
                        <a:t>収支合計 </a:t>
                      </a:r>
                      <a:r>
                        <a:rPr lang="en-US" altLang="ja-JP" sz="900" b="1" i="0" u="none" strike="noStrike" dirty="0" smtClean="0">
                          <a:solidFill>
                            <a:srgbClr val="000000"/>
                          </a:solidFill>
                          <a:effectLst/>
                          <a:latin typeface="+mn-ea"/>
                          <a:ea typeface="+mn-ea"/>
                          <a:cs typeface="Meiryo UI" panose="020B0604030504040204" pitchFamily="50" charset="-128"/>
                        </a:rPr>
                        <a:t>G1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E1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F1</a:t>
                      </a:r>
                      <a:endParaRPr lang="en-US" sz="900" b="1"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rgbClr val="000000"/>
                          </a:solidFill>
                          <a:effectLst/>
                          <a:latin typeface="+mn-ea"/>
                          <a:ea typeface="+mn-ea"/>
                          <a:cs typeface="Meiryo UI" panose="020B0604030504040204" pitchFamily="50" charset="-128"/>
                        </a:rPr>
                        <a:t>府承継財政調整基金の配分</a:t>
                      </a:r>
                      <a:endParaRPr lang="ja-JP" altLang="en-US" sz="900" b="0"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247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264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274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279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318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336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360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387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413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442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468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493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518</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544</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40" name="AutoShape 161"/>
          <p:cNvSpPr>
            <a:spLocks noChangeArrowheads="1"/>
          </p:cNvSpPr>
          <p:nvPr/>
        </p:nvSpPr>
        <p:spPr bwMode="auto">
          <a:xfrm>
            <a:off x="44400" y="4000854"/>
            <a:ext cx="1596232" cy="27637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41" name="AutoShape 161"/>
          <p:cNvSpPr>
            <a:spLocks noChangeArrowheads="1"/>
          </p:cNvSpPr>
          <p:nvPr/>
        </p:nvSpPr>
        <p:spPr bwMode="auto">
          <a:xfrm>
            <a:off x="44400" y="5422683"/>
            <a:ext cx="1596232" cy="26683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42" name="正方形/長方形 41"/>
          <p:cNvSpPr/>
          <p:nvPr/>
        </p:nvSpPr>
        <p:spPr>
          <a:xfrm>
            <a:off x="21747" y="5205258"/>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230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1747" y="6573415"/>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317</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5404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87659" y="1494243"/>
            <a:ext cx="8967993" cy="3109229"/>
          </a:xfrm>
          <a:prstGeom prst="rect">
            <a:avLst/>
          </a:prstGeom>
        </p:spPr>
      </p:pic>
      <p:sp>
        <p:nvSpPr>
          <p:cNvPr id="18" name="正方形/長方形 17"/>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シミュレーション結果　　～（１）特別区の収支</a:t>
            </a:r>
            <a:r>
              <a:rPr lang="ja-JP" altLang="en-US" sz="2000"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91184" y="1560580"/>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線吹き出し 2 (枠付き) 2"/>
          <p:cNvSpPr/>
          <p:nvPr/>
        </p:nvSpPr>
        <p:spPr>
          <a:xfrm>
            <a:off x="3277839" y="2441373"/>
            <a:ext cx="1080120" cy="207711"/>
          </a:xfrm>
          <a:prstGeom prst="borderCallout2">
            <a:avLst>
              <a:gd name="adj1" fmla="val 18751"/>
              <a:gd name="adj2" fmla="val -80"/>
              <a:gd name="adj3" fmla="val 18750"/>
              <a:gd name="adj4" fmla="val -16667"/>
              <a:gd name="adj5" fmla="val 402207"/>
              <a:gd name="adj6" fmla="val -34469"/>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線吹き出し 2 (枠付き) 18"/>
          <p:cNvSpPr/>
          <p:nvPr/>
        </p:nvSpPr>
        <p:spPr>
          <a:xfrm>
            <a:off x="6033120" y="3741276"/>
            <a:ext cx="1080120" cy="247771"/>
          </a:xfrm>
          <a:prstGeom prst="borderCallout2">
            <a:avLst>
              <a:gd name="adj1" fmla="val 18751"/>
              <a:gd name="adj2" fmla="val -80"/>
              <a:gd name="adj3" fmla="val 18750"/>
              <a:gd name="adj4" fmla="val -16667"/>
              <a:gd name="adj5" fmla="val -174828"/>
              <a:gd name="adj6" fmla="val -33876"/>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61"/>
          <p:cNvSpPr>
            <a:spLocks noChangeArrowheads="1"/>
          </p:cNvSpPr>
          <p:nvPr/>
        </p:nvSpPr>
        <p:spPr bwMode="auto">
          <a:xfrm>
            <a:off x="116408" y="442560"/>
            <a:ext cx="2100288"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北区</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1634632" y="1705328"/>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18607" y="4202357"/>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９</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3" name="正方形/長方形 22"/>
          <p:cNvSpPr/>
          <p:nvPr/>
        </p:nvSpPr>
        <p:spPr bwMode="auto">
          <a:xfrm>
            <a:off x="233896" y="878743"/>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○ケース１・ケース２とも、Ｒ</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年度以降</a:t>
            </a:r>
            <a:r>
              <a:rPr lang="ja-JP" altLang="en-US" sz="1600" dirty="0">
                <a:solidFill>
                  <a:schemeClr val="tx1"/>
                </a:solidFill>
                <a:latin typeface="Meiryo UI" pitchFamily="50" charset="-128"/>
                <a:ea typeface="Meiryo UI" pitchFamily="50" charset="-128"/>
                <a:cs typeface="Meiryo UI" pitchFamily="50" charset="-128"/>
              </a:rPr>
              <a:t>、収支不足は発生しない</a:t>
            </a:r>
            <a:endParaRPr lang="en-US" altLang="ja-JP" sz="1600" dirty="0">
              <a:solidFill>
                <a:schemeClr val="tx1"/>
              </a:solidFill>
              <a:latin typeface="Meiryo UI" pitchFamily="50" charset="-128"/>
              <a:ea typeface="Meiryo UI" pitchFamily="50" charset="-128"/>
              <a:cs typeface="Meiryo UI"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591783334"/>
              </p:ext>
            </p:extLst>
          </p:nvPr>
        </p:nvGraphicFramePr>
        <p:xfrm>
          <a:off x="125732" y="6040374"/>
          <a:ext cx="9507783" cy="457200"/>
        </p:xfrm>
        <a:graphic>
          <a:graphicData uri="http://schemas.openxmlformats.org/drawingml/2006/table">
            <a:tbl>
              <a:tblPr firstRow="1" bandRow="1">
                <a:tableStyleId>{5940675A-B579-460E-94D1-54222C63F5DA}</a:tableStyleId>
              </a:tblPr>
              <a:tblGrid>
                <a:gridCol w="1226868">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3501645060"/>
                    </a:ext>
                  </a:extLst>
                </a:gridCol>
                <a:gridCol w="552061">
                  <a:extLst>
                    <a:ext uri="{9D8B030D-6E8A-4147-A177-3AD203B41FA5}">
                      <a16:colId xmlns:a16="http://schemas.microsoft.com/office/drawing/2014/main" val="1734826683"/>
                    </a:ext>
                  </a:extLst>
                </a:gridCol>
                <a:gridCol w="552061">
                  <a:extLst>
                    <a:ext uri="{9D8B030D-6E8A-4147-A177-3AD203B41FA5}">
                      <a16:colId xmlns:a16="http://schemas.microsoft.com/office/drawing/2014/main" val="1341898932"/>
                    </a:ext>
                  </a:extLst>
                </a:gridCol>
              </a:tblGrid>
              <a:tr h="0">
                <a:tc>
                  <a:txBody>
                    <a:bodyPr/>
                    <a:lstStyle/>
                    <a:p>
                      <a:pPr algn="ctr"/>
                      <a:r>
                        <a:rPr kumimoji="1" lang="ja-JP" altLang="en-US" sz="900" b="0" dirty="0" smtClean="0">
                          <a:solidFill>
                            <a:schemeClr val="tx1"/>
                          </a:solidFill>
                          <a:latin typeface="+mn-ea"/>
                          <a:ea typeface="+mn-ea"/>
                          <a:cs typeface="Meiryo UI" pitchFamily="50" charset="-128"/>
                        </a:rPr>
                        <a:t>財政収支推計 Ａ</a:t>
                      </a:r>
                      <a:r>
                        <a:rPr kumimoji="1" lang="en-US" altLang="ja-JP" sz="900" b="0" dirty="0" smtClean="0">
                          <a:solidFill>
                            <a:schemeClr val="tx1"/>
                          </a:solidFill>
                          <a:latin typeface="+mn-ea"/>
                          <a:ea typeface="+mn-ea"/>
                          <a:cs typeface="Meiryo UI" pitchFamily="50" charset="-128"/>
                        </a:rPr>
                        <a:t>2</a:t>
                      </a:r>
                    </a:p>
                  </a:txBody>
                  <a:tcPr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0">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E2</a:t>
                      </a:r>
                      <a:r>
                        <a:rPr kumimoji="1" lang="en-US" altLang="ja-JP" sz="900" b="1" dirty="0" smtClean="0">
                          <a:latin typeface="+mn-ea"/>
                          <a:ea typeface="+mn-ea"/>
                          <a:cs typeface="Meiryo UI" pitchFamily="50" charset="-128"/>
                        </a:rPr>
                        <a:t>=A2+B+C+D</a:t>
                      </a:r>
                      <a:endParaRPr kumimoji="1" lang="ja-JP" altLang="en-US" sz="900" b="1" dirty="0">
                        <a:latin typeface="+mn-ea"/>
                        <a:ea typeface="+mn-ea"/>
                        <a:cs typeface="Meiryo UI" pitchFamily="50" charset="-128"/>
                      </a:endParaRPr>
                    </a:p>
                  </a:txBody>
                  <a:tcPr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73</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69</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solidFill>
                      <a:srgbClr val="FFFF00"/>
                    </a:solidFill>
                  </a:tcPr>
                </a:tc>
                <a:extLst>
                  <a:ext uri="{0D108BD9-81ED-4DB2-BD59-A6C34878D82A}">
                    <a16:rowId xmlns:a16="http://schemas.microsoft.com/office/drawing/2014/main" val="10001"/>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1188584702"/>
              </p:ext>
            </p:extLst>
          </p:nvPr>
        </p:nvGraphicFramePr>
        <p:xfrm>
          <a:off x="116408" y="4595255"/>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r>
                        <a:rPr kumimoji="1" lang="en-US" altLang="ja-JP" sz="900" b="0" dirty="0" smtClean="0">
                          <a:latin typeface="+mn-ea"/>
                          <a:ea typeface="+mn-ea"/>
                          <a:cs typeface="Meiryo UI" pitchFamily="50" charset="-128"/>
                        </a:rPr>
                        <a:t>1</a:t>
                      </a:r>
                      <a:endParaRPr kumimoji="1" lang="ja-JP" altLang="en-US" sz="900" b="0" dirty="0">
                        <a:latin typeface="+mn-ea"/>
                        <a:ea typeface="+mn-ea"/>
                        <a:cs typeface="Meiryo UI" pitchFamily="50" charset="-128"/>
                      </a:endParaRPr>
                    </a:p>
                  </a:txBody>
                  <a:tcPr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rowSpan="4"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rowSpan="4"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rowSpan="4" h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38</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lnB w="12700" cap="flat" cmpd="sng" algn="ctr">
                      <a:solidFill>
                        <a:schemeClr val="tx1"/>
                      </a:solidFill>
                      <a:prstDash val="solid"/>
                      <a:round/>
                      <a:headEnd type="none" w="med" len="med"/>
                      <a:tailEnd type="none" w="med" len="med"/>
                    </a:lnB>
                  </a:tcP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E1</a:t>
                      </a:r>
                      <a:r>
                        <a:rPr kumimoji="1" lang="en-US" altLang="ja-JP" sz="900" b="1" dirty="0" smtClean="0">
                          <a:latin typeface="+mn-ea"/>
                          <a:ea typeface="+mn-ea"/>
                          <a:cs typeface="Meiryo UI" pitchFamily="50" charset="-128"/>
                        </a:rPr>
                        <a:t>=A1+B+C+D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29" name="AutoShape 161"/>
          <p:cNvSpPr>
            <a:spLocks noChangeArrowheads="1"/>
          </p:cNvSpPr>
          <p:nvPr/>
        </p:nvSpPr>
        <p:spPr bwMode="auto">
          <a:xfrm>
            <a:off x="56272" y="4374359"/>
            <a:ext cx="1296328" cy="220896"/>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30" name="AutoShape 161"/>
          <p:cNvSpPr>
            <a:spLocks noChangeArrowheads="1"/>
          </p:cNvSpPr>
          <p:nvPr/>
        </p:nvSpPr>
        <p:spPr bwMode="auto">
          <a:xfrm>
            <a:off x="56272" y="5827823"/>
            <a:ext cx="1296328" cy="227061"/>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74781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48535" y="1328076"/>
            <a:ext cx="9132600" cy="2926334"/>
          </a:xfrm>
          <a:prstGeom prst="rect">
            <a:avLst/>
          </a:prstGeom>
        </p:spPr>
      </p:pic>
      <p:sp>
        <p:nvSpPr>
          <p:cNvPr id="12" name="二等辺三角形 11"/>
          <p:cNvSpPr/>
          <p:nvPr/>
        </p:nvSpPr>
        <p:spPr>
          <a:xfrm flipV="1">
            <a:off x="3382972" y="45281"/>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18757"/>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519808" y="1332209"/>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78744" y="1497031"/>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188171" y="2505024"/>
            <a:ext cx="1198788" cy="921127"/>
            <a:chOff x="188171" y="2520464"/>
            <a:chExt cx="1198788" cy="921127"/>
          </a:xfrm>
        </p:grpSpPr>
        <p:sp>
          <p:nvSpPr>
            <p:cNvPr id="34" name="正方形/長方形 33"/>
            <p:cNvSpPr/>
            <p:nvPr/>
          </p:nvSpPr>
          <p:spPr>
            <a:xfrm>
              <a:off x="433548" y="2903155"/>
              <a:ext cx="156651" cy="162801"/>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bwMode="auto">
            <a:xfrm>
              <a:off x="188171" y="2520464"/>
              <a:ext cx="647403" cy="316329"/>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（凡例）</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66649" y="2903155"/>
              <a:ext cx="158110" cy="168902"/>
            </a:xfrm>
            <a:prstGeom prst="rect">
              <a:avLst/>
            </a:prstGeom>
            <a:solidFill>
              <a:schemeClr val="tx1">
                <a:lumMod val="50000"/>
                <a:lumOff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bwMode="auto">
            <a:xfrm>
              <a:off x="188171" y="3094879"/>
              <a:ext cx="647403" cy="31434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ケース</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bwMode="auto">
            <a:xfrm>
              <a:off x="702153" y="3060526"/>
              <a:ext cx="684806" cy="38106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正方形/長方形 38"/>
          <p:cNvSpPr/>
          <p:nvPr/>
        </p:nvSpPr>
        <p:spPr>
          <a:xfrm>
            <a:off x="1670041" y="2103380"/>
            <a:ext cx="7862796" cy="2328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66735" y="3881435"/>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１０</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7" name="正方形/長方形 26"/>
          <p:cNvSpPr/>
          <p:nvPr/>
        </p:nvSpPr>
        <p:spPr bwMode="auto">
          <a:xfrm>
            <a:off x="171797" y="493198"/>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○ケース</a:t>
            </a:r>
            <a:r>
              <a:rPr lang="ja-JP" altLang="en-US" sz="1600" dirty="0">
                <a:solidFill>
                  <a:schemeClr val="tx1"/>
                </a:solidFill>
                <a:latin typeface="Meiryo UI" pitchFamily="50" charset="-128"/>
                <a:ea typeface="Meiryo UI" pitchFamily="50" charset="-128"/>
                <a:cs typeface="Meiryo UI" pitchFamily="50" charset="-128"/>
              </a:rPr>
              <a:t>１・ケース２とも、 収支不足は発生</a:t>
            </a:r>
            <a:r>
              <a:rPr lang="ja-JP" altLang="en-US" sz="1600" dirty="0" smtClean="0">
                <a:solidFill>
                  <a:schemeClr val="tx1"/>
                </a:solidFill>
                <a:latin typeface="Meiryo UI" pitchFamily="50" charset="-128"/>
                <a:ea typeface="Meiryo UI" pitchFamily="50" charset="-128"/>
                <a:cs typeface="Meiryo UI" pitchFamily="50" charset="-128"/>
              </a:rPr>
              <a:t>しない</a:t>
            </a:r>
            <a:endParaRPr lang="en-US" altLang="ja-JP" sz="1600" dirty="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526663837"/>
              </p:ext>
            </p:extLst>
          </p:nvPr>
        </p:nvGraphicFramePr>
        <p:xfrm>
          <a:off x="188755" y="5717926"/>
          <a:ext cx="9516770" cy="865066"/>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913678778"/>
                    </a:ext>
                  </a:extLst>
                </a:gridCol>
                <a:gridCol w="532859">
                  <a:extLst>
                    <a:ext uri="{9D8B030D-6E8A-4147-A177-3AD203B41FA5}">
                      <a16:colId xmlns:a16="http://schemas.microsoft.com/office/drawing/2014/main" val="3914580719"/>
                    </a:ext>
                  </a:extLst>
                </a:gridCol>
                <a:gridCol w="532859">
                  <a:extLst>
                    <a:ext uri="{9D8B030D-6E8A-4147-A177-3AD203B41FA5}">
                      <a16:colId xmlns:a16="http://schemas.microsoft.com/office/drawing/2014/main" val="3289504030"/>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区財政調整基金の活用</a:t>
                      </a: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24124">
                <a:tc>
                  <a:txBody>
                    <a:bodyPr/>
                    <a:lstStyle/>
                    <a:p>
                      <a:pPr algn="ctr" fontAlgn="ct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収支合計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G2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E2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財源活用可能額</a:t>
                      </a:r>
                      <a:endParaRPr lang="en-US" altLang="ja-JP" sz="900" b="1" i="0" u="none" strike="noStrike" dirty="0" smtClean="0">
                        <a:solidFill>
                          <a:schemeClr val="tx1"/>
                        </a:solidFill>
                        <a:effectLst/>
                        <a:latin typeface="ＭＳ Ｐゴシック" panose="020B0600070205080204" pitchFamily="50" charset="-128"/>
                        <a:ea typeface="+mn-ea"/>
                      </a:endParaRPr>
                    </a:p>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453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521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561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594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646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705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757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823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895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969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1,045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1,119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1,193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1,266</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1,340</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1158898140"/>
              </p:ext>
            </p:extLst>
          </p:nvPr>
        </p:nvGraphicFramePr>
        <p:xfrm>
          <a:off x="188755" y="4292683"/>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rgbClr val="000000"/>
                          </a:solidFill>
                          <a:effectLst/>
                          <a:latin typeface="ＭＳ Ｐゴシック" panose="020B0600070205080204" pitchFamily="50" charset="-128"/>
                          <a:ea typeface="+mn-ea"/>
                        </a:rPr>
                        <a:t>区財政調整基金の活用</a:t>
                      </a:r>
                      <a:r>
                        <a:rPr lang="ja-JP" altLang="en-US" sz="900" b="1" i="0" u="none" strike="noStrike" dirty="0">
                          <a:solidFill>
                            <a:srgbClr val="000000"/>
                          </a:solidFill>
                          <a:effectLst/>
                          <a:latin typeface="+mn-ea"/>
                          <a:ea typeface="+mn-ea"/>
                        </a:rPr>
                        <a:t>　</a:t>
                      </a:r>
                      <a:r>
                        <a:rPr lang="en-US" altLang="ja-JP" sz="900" b="1" i="0" u="none" strike="noStrike" dirty="0" smtClean="0">
                          <a:solidFill>
                            <a:srgbClr val="000000"/>
                          </a:solidFill>
                          <a:effectLst/>
                          <a:latin typeface="+mn-ea"/>
                          <a:ea typeface="+mn-ea"/>
                        </a:rPr>
                        <a:t>F1</a:t>
                      </a:r>
                      <a:endParaRPr lang="en-US" altLang="ja-JP" sz="900" b="1"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rgbClr val="000000"/>
                          </a:solidFill>
                          <a:effectLst/>
                          <a:latin typeface="+mn-ea"/>
                          <a:ea typeface="+mn-ea"/>
                          <a:cs typeface="Meiryo UI" panose="020B0604030504040204" pitchFamily="50" charset="-128"/>
                        </a:rPr>
                        <a:t>収支合計 </a:t>
                      </a:r>
                      <a:r>
                        <a:rPr lang="en-US" altLang="ja-JP" sz="900" b="1" i="0" u="none" strike="noStrike" dirty="0" smtClean="0">
                          <a:solidFill>
                            <a:srgbClr val="000000"/>
                          </a:solidFill>
                          <a:effectLst/>
                          <a:latin typeface="+mn-ea"/>
                          <a:ea typeface="+mn-ea"/>
                          <a:cs typeface="Meiryo UI" panose="020B0604030504040204" pitchFamily="50" charset="-128"/>
                        </a:rPr>
                        <a:t>G1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E1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F1</a:t>
                      </a:r>
                      <a:endParaRPr lang="en-US" sz="900" b="1"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rgbClr val="000000"/>
                          </a:solidFill>
                          <a:effectLst/>
                          <a:latin typeface="+mn-ea"/>
                          <a:ea typeface="+mn-ea"/>
                          <a:cs typeface="Meiryo UI" panose="020B0604030504040204" pitchFamily="50" charset="-128"/>
                        </a:rPr>
                        <a:t>府承継財政調整基金の配分</a:t>
                      </a:r>
                      <a:endParaRPr lang="ja-JP" altLang="en-US" sz="900" b="0"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310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332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344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351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373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399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422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453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486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520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556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588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620</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652</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683</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40" name="AutoShape 161"/>
          <p:cNvSpPr>
            <a:spLocks noChangeArrowheads="1"/>
          </p:cNvSpPr>
          <p:nvPr/>
        </p:nvSpPr>
        <p:spPr bwMode="auto">
          <a:xfrm>
            <a:off x="44400" y="4000854"/>
            <a:ext cx="1596232" cy="27637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41" name="AutoShape 161"/>
          <p:cNvSpPr>
            <a:spLocks noChangeArrowheads="1"/>
          </p:cNvSpPr>
          <p:nvPr/>
        </p:nvSpPr>
        <p:spPr bwMode="auto">
          <a:xfrm>
            <a:off x="44400" y="5422683"/>
            <a:ext cx="1596232" cy="26683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42" name="正方形/長方形 41"/>
          <p:cNvSpPr/>
          <p:nvPr/>
        </p:nvSpPr>
        <p:spPr>
          <a:xfrm>
            <a:off x="21747" y="5205258"/>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1747" y="6573415"/>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1565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87239" y="1451108"/>
            <a:ext cx="9004572" cy="3158002"/>
          </a:xfrm>
          <a:prstGeom prst="rect">
            <a:avLst/>
          </a:prstGeom>
        </p:spPr>
      </p:pic>
      <p:sp>
        <p:nvSpPr>
          <p:cNvPr id="18" name="正方形/長方形 17"/>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シミュレーション結果　　～（１）特別区の収支</a:t>
            </a:r>
            <a:r>
              <a:rPr lang="ja-JP" altLang="en-US" sz="2000"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89710" y="1520737"/>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線吹き出し 2 (枠付き) 2"/>
          <p:cNvSpPr/>
          <p:nvPr/>
        </p:nvSpPr>
        <p:spPr>
          <a:xfrm>
            <a:off x="3255134" y="2390402"/>
            <a:ext cx="1080120" cy="276779"/>
          </a:xfrm>
          <a:prstGeom prst="borderCallout2">
            <a:avLst>
              <a:gd name="adj1" fmla="val 18751"/>
              <a:gd name="adj2" fmla="val -80"/>
              <a:gd name="adj3" fmla="val 18750"/>
              <a:gd name="adj4" fmla="val -16667"/>
              <a:gd name="adj5" fmla="val 309138"/>
              <a:gd name="adj6" fmla="val -35186"/>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線吹き出し 2 (枠付き) 18"/>
          <p:cNvSpPr/>
          <p:nvPr/>
        </p:nvSpPr>
        <p:spPr>
          <a:xfrm>
            <a:off x="6033120" y="3748823"/>
            <a:ext cx="1080120" cy="247771"/>
          </a:xfrm>
          <a:prstGeom prst="borderCallout2">
            <a:avLst>
              <a:gd name="adj1" fmla="val 18751"/>
              <a:gd name="adj2" fmla="val -80"/>
              <a:gd name="adj3" fmla="val 18750"/>
              <a:gd name="adj4" fmla="val -16667"/>
              <a:gd name="adj5" fmla="val -180597"/>
              <a:gd name="adj6" fmla="val -36661"/>
            </a:avLst>
          </a:prstGeom>
          <a:solidFill>
            <a:schemeClr val="bg1"/>
          </a:solidFill>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61"/>
          <p:cNvSpPr>
            <a:spLocks noChangeArrowheads="1"/>
          </p:cNvSpPr>
          <p:nvPr/>
        </p:nvSpPr>
        <p:spPr bwMode="auto">
          <a:xfrm>
            <a:off x="116408" y="453405"/>
            <a:ext cx="2100288"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中央区</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1631683" y="1702372"/>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18607" y="4206670"/>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１１</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bwMode="auto">
          <a:xfrm>
            <a:off x="233896" y="917342"/>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○ケース１・ケース２とも、Ｒ</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年度以降</a:t>
            </a:r>
            <a:r>
              <a:rPr lang="ja-JP" altLang="en-US" sz="1600" dirty="0">
                <a:solidFill>
                  <a:schemeClr val="tx1"/>
                </a:solidFill>
                <a:latin typeface="Meiryo UI" pitchFamily="50" charset="-128"/>
                <a:ea typeface="Meiryo UI" pitchFamily="50" charset="-128"/>
                <a:cs typeface="Meiryo UI" pitchFamily="50" charset="-128"/>
              </a:rPr>
              <a:t>、収支不足は発生しない</a:t>
            </a:r>
            <a:endParaRPr lang="en-US" altLang="ja-JP" sz="1600" dirty="0">
              <a:solidFill>
                <a:schemeClr val="tx1"/>
              </a:solidFill>
              <a:latin typeface="Meiryo UI" pitchFamily="50" charset="-128"/>
              <a:ea typeface="Meiryo UI" pitchFamily="50" charset="-128"/>
              <a:cs typeface="Meiryo UI"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592600088"/>
              </p:ext>
            </p:extLst>
          </p:nvPr>
        </p:nvGraphicFramePr>
        <p:xfrm>
          <a:off x="125732" y="6040374"/>
          <a:ext cx="9507783" cy="457200"/>
        </p:xfrm>
        <a:graphic>
          <a:graphicData uri="http://schemas.openxmlformats.org/drawingml/2006/table">
            <a:tbl>
              <a:tblPr firstRow="1" bandRow="1">
                <a:tableStyleId>{5940675A-B579-460E-94D1-54222C63F5DA}</a:tableStyleId>
              </a:tblPr>
              <a:tblGrid>
                <a:gridCol w="1226868">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3501645060"/>
                    </a:ext>
                  </a:extLst>
                </a:gridCol>
                <a:gridCol w="552061">
                  <a:extLst>
                    <a:ext uri="{9D8B030D-6E8A-4147-A177-3AD203B41FA5}">
                      <a16:colId xmlns:a16="http://schemas.microsoft.com/office/drawing/2014/main" val="1734826683"/>
                    </a:ext>
                  </a:extLst>
                </a:gridCol>
                <a:gridCol w="552061">
                  <a:extLst>
                    <a:ext uri="{9D8B030D-6E8A-4147-A177-3AD203B41FA5}">
                      <a16:colId xmlns:a16="http://schemas.microsoft.com/office/drawing/2014/main" val="1341898932"/>
                    </a:ext>
                  </a:extLst>
                </a:gridCol>
              </a:tblGrid>
              <a:tr h="0">
                <a:tc>
                  <a:txBody>
                    <a:bodyPr/>
                    <a:lstStyle/>
                    <a:p>
                      <a:pPr algn="ctr"/>
                      <a:r>
                        <a:rPr kumimoji="1" lang="ja-JP" altLang="en-US" sz="900" b="0" dirty="0" smtClean="0">
                          <a:solidFill>
                            <a:schemeClr val="tx1"/>
                          </a:solidFill>
                          <a:latin typeface="+mn-ea"/>
                          <a:ea typeface="+mn-ea"/>
                          <a:cs typeface="Meiryo UI" pitchFamily="50" charset="-128"/>
                        </a:rPr>
                        <a:t>財政収支推計 Ａ</a:t>
                      </a:r>
                      <a:r>
                        <a:rPr kumimoji="1" lang="en-US" altLang="ja-JP" sz="900" b="0" dirty="0" smtClean="0">
                          <a:solidFill>
                            <a:schemeClr val="tx1"/>
                          </a:solidFill>
                          <a:latin typeface="+mn-ea"/>
                          <a:ea typeface="+mn-ea"/>
                          <a:cs typeface="Meiryo UI" pitchFamily="50" charset="-128"/>
                        </a:rPr>
                        <a:t>2</a:t>
                      </a:r>
                    </a:p>
                  </a:txBody>
                  <a:tcPr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0">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E2</a:t>
                      </a:r>
                      <a:r>
                        <a:rPr kumimoji="1" lang="en-US" altLang="ja-JP" sz="900" b="1" dirty="0" smtClean="0">
                          <a:latin typeface="+mn-ea"/>
                          <a:ea typeface="+mn-ea"/>
                          <a:cs typeface="Meiryo UI" pitchFamily="50" charset="-128"/>
                        </a:rPr>
                        <a:t>=A2+B+C+D</a:t>
                      </a:r>
                      <a:endParaRPr kumimoji="1" lang="ja-JP" altLang="en-US" sz="900" b="1" dirty="0">
                        <a:latin typeface="+mn-ea"/>
                        <a:ea typeface="+mn-ea"/>
                        <a:cs typeface="Meiryo UI" pitchFamily="50" charset="-128"/>
                      </a:endParaRPr>
                    </a:p>
                  </a:txBody>
                  <a:tcPr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41</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51</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49</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solidFill>
                      <a:srgbClr val="FFFF00"/>
                    </a:solid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82858525"/>
              </p:ext>
            </p:extLst>
          </p:nvPr>
        </p:nvGraphicFramePr>
        <p:xfrm>
          <a:off x="116408" y="4595255"/>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r>
                        <a:rPr kumimoji="1" lang="en-US" altLang="ja-JP" sz="900" b="0" dirty="0" smtClean="0">
                          <a:latin typeface="+mn-ea"/>
                          <a:ea typeface="+mn-ea"/>
                          <a:cs typeface="Meiryo UI" pitchFamily="50" charset="-128"/>
                        </a:rPr>
                        <a:t>1</a:t>
                      </a:r>
                      <a:endParaRPr kumimoji="1" lang="ja-JP" altLang="en-US" sz="900" b="0" dirty="0">
                        <a:latin typeface="+mn-ea"/>
                        <a:ea typeface="+mn-ea"/>
                        <a:cs typeface="Meiryo UI" pitchFamily="50" charset="-128"/>
                      </a:endParaRPr>
                    </a:p>
                  </a:txBody>
                  <a:tcPr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rowSpan="4"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rowSpan="4"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rowSpan="4" h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lnB w="12700" cap="flat" cmpd="sng" algn="ctr">
                      <a:solidFill>
                        <a:schemeClr val="tx1"/>
                      </a:solidFill>
                      <a:prstDash val="solid"/>
                      <a:round/>
                      <a:headEnd type="none" w="med" len="med"/>
                      <a:tailEnd type="none" w="med" len="med"/>
                    </a:lnB>
                  </a:tcP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E1</a:t>
                      </a:r>
                      <a:r>
                        <a:rPr kumimoji="1" lang="en-US" altLang="ja-JP" sz="900" b="1" dirty="0" smtClean="0">
                          <a:latin typeface="+mn-ea"/>
                          <a:ea typeface="+mn-ea"/>
                          <a:cs typeface="Meiryo UI" pitchFamily="50" charset="-128"/>
                        </a:rPr>
                        <a:t>=A1+B+C+D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29" name="AutoShape 161"/>
          <p:cNvSpPr>
            <a:spLocks noChangeArrowheads="1"/>
          </p:cNvSpPr>
          <p:nvPr/>
        </p:nvSpPr>
        <p:spPr bwMode="auto">
          <a:xfrm>
            <a:off x="56272" y="4374359"/>
            <a:ext cx="1296328" cy="220896"/>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30" name="AutoShape 161"/>
          <p:cNvSpPr>
            <a:spLocks noChangeArrowheads="1"/>
          </p:cNvSpPr>
          <p:nvPr/>
        </p:nvSpPr>
        <p:spPr bwMode="auto">
          <a:xfrm>
            <a:off x="56272" y="5827823"/>
            <a:ext cx="1296328" cy="227061"/>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3694542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49019" y="1502748"/>
            <a:ext cx="9096020" cy="2743438"/>
          </a:xfrm>
          <a:prstGeom prst="rect">
            <a:avLst/>
          </a:prstGeom>
        </p:spPr>
      </p:pic>
      <p:sp>
        <p:nvSpPr>
          <p:cNvPr id="12" name="二等辺三角形 11"/>
          <p:cNvSpPr/>
          <p:nvPr/>
        </p:nvSpPr>
        <p:spPr>
          <a:xfrm flipV="1">
            <a:off x="3382972" y="41038"/>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14514"/>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519808" y="1505431"/>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78744" y="1693568"/>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188171" y="2533862"/>
            <a:ext cx="1198788" cy="921127"/>
            <a:chOff x="188171" y="2520464"/>
            <a:chExt cx="1198788" cy="921127"/>
          </a:xfrm>
        </p:grpSpPr>
        <p:sp>
          <p:nvSpPr>
            <p:cNvPr id="34" name="正方形/長方形 33"/>
            <p:cNvSpPr/>
            <p:nvPr/>
          </p:nvSpPr>
          <p:spPr>
            <a:xfrm>
              <a:off x="433548" y="2903155"/>
              <a:ext cx="156651" cy="162801"/>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bwMode="auto">
            <a:xfrm>
              <a:off x="188171" y="2520464"/>
              <a:ext cx="647403" cy="316329"/>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（凡例）</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66649" y="2903155"/>
              <a:ext cx="158110" cy="168902"/>
            </a:xfrm>
            <a:prstGeom prst="rect">
              <a:avLst/>
            </a:prstGeom>
            <a:solidFill>
              <a:schemeClr val="tx1">
                <a:lumMod val="50000"/>
                <a:lumOff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bwMode="auto">
            <a:xfrm>
              <a:off x="188171" y="3094879"/>
              <a:ext cx="647403" cy="31434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ケース</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bwMode="auto">
            <a:xfrm>
              <a:off x="702153" y="3060526"/>
              <a:ext cx="684806" cy="38106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正方形/長方形 38"/>
          <p:cNvSpPr/>
          <p:nvPr/>
        </p:nvSpPr>
        <p:spPr>
          <a:xfrm>
            <a:off x="1670041" y="2110056"/>
            <a:ext cx="8012845" cy="39469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30639" y="3905510"/>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7"/>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１２</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7" name="正方形/長方形 26"/>
          <p:cNvSpPr/>
          <p:nvPr/>
        </p:nvSpPr>
        <p:spPr bwMode="auto">
          <a:xfrm>
            <a:off x="171797" y="506402"/>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○ケース</a:t>
            </a:r>
            <a:r>
              <a:rPr lang="ja-JP" altLang="en-US" sz="1600" dirty="0">
                <a:solidFill>
                  <a:schemeClr val="tx1"/>
                </a:solidFill>
                <a:latin typeface="Meiryo UI" pitchFamily="50" charset="-128"/>
                <a:ea typeface="Meiryo UI" pitchFamily="50" charset="-128"/>
                <a:cs typeface="Meiryo UI" pitchFamily="50" charset="-128"/>
              </a:rPr>
              <a:t>１・ケース２とも、 収支不足は発生</a:t>
            </a:r>
            <a:r>
              <a:rPr lang="ja-JP" altLang="en-US" sz="1600" dirty="0" smtClean="0">
                <a:solidFill>
                  <a:schemeClr val="tx1"/>
                </a:solidFill>
                <a:latin typeface="Meiryo UI" pitchFamily="50" charset="-128"/>
                <a:ea typeface="Meiryo UI" pitchFamily="50" charset="-128"/>
                <a:cs typeface="Meiryo UI" pitchFamily="50" charset="-128"/>
              </a:rPr>
              <a:t>しない</a:t>
            </a:r>
            <a:endParaRPr lang="en-US" altLang="ja-JP" sz="1600" dirty="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024808617"/>
              </p:ext>
            </p:extLst>
          </p:nvPr>
        </p:nvGraphicFramePr>
        <p:xfrm>
          <a:off x="188755" y="5717926"/>
          <a:ext cx="9516770" cy="865066"/>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913678778"/>
                    </a:ext>
                  </a:extLst>
                </a:gridCol>
                <a:gridCol w="532859">
                  <a:extLst>
                    <a:ext uri="{9D8B030D-6E8A-4147-A177-3AD203B41FA5}">
                      <a16:colId xmlns:a16="http://schemas.microsoft.com/office/drawing/2014/main" val="3914580719"/>
                    </a:ext>
                  </a:extLst>
                </a:gridCol>
                <a:gridCol w="532859">
                  <a:extLst>
                    <a:ext uri="{9D8B030D-6E8A-4147-A177-3AD203B41FA5}">
                      <a16:colId xmlns:a16="http://schemas.microsoft.com/office/drawing/2014/main" val="3289504030"/>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区財政調整基金の活用</a:t>
                      </a: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24124">
                <a:tc>
                  <a:txBody>
                    <a:bodyPr/>
                    <a:lstStyle/>
                    <a:p>
                      <a:pPr algn="ctr" fontAlgn="ct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収支合計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G2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E2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財源活用可能額</a:t>
                      </a:r>
                      <a:endParaRPr lang="en-US" altLang="ja-JP" sz="900" b="1" i="0" u="none" strike="noStrike" dirty="0" smtClean="0">
                        <a:solidFill>
                          <a:schemeClr val="tx1"/>
                        </a:solidFill>
                        <a:effectLst/>
                        <a:latin typeface="ＭＳ Ｐゴシック" panose="020B0600070205080204" pitchFamily="50" charset="-128"/>
                        <a:ea typeface="+mn-ea"/>
                      </a:endParaRPr>
                    </a:p>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426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478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516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547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593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641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687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738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791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843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900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953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1,007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1,060</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1,113</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2542126807"/>
              </p:ext>
            </p:extLst>
          </p:nvPr>
        </p:nvGraphicFramePr>
        <p:xfrm>
          <a:off x="188755" y="4292683"/>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rgbClr val="000000"/>
                          </a:solidFill>
                          <a:effectLst/>
                          <a:latin typeface="ＭＳ Ｐゴシック" panose="020B0600070205080204" pitchFamily="50" charset="-128"/>
                          <a:ea typeface="+mn-ea"/>
                        </a:rPr>
                        <a:t>区財政調整基金の活用</a:t>
                      </a:r>
                      <a:r>
                        <a:rPr lang="ja-JP" altLang="en-US" sz="900" b="1" i="0" u="none" strike="noStrike" dirty="0">
                          <a:solidFill>
                            <a:srgbClr val="000000"/>
                          </a:solidFill>
                          <a:effectLst/>
                          <a:latin typeface="+mn-ea"/>
                          <a:ea typeface="+mn-ea"/>
                        </a:rPr>
                        <a:t>　</a:t>
                      </a:r>
                      <a:r>
                        <a:rPr lang="en-US" altLang="ja-JP" sz="900" b="1" i="0" u="none" strike="noStrike" dirty="0" smtClean="0">
                          <a:solidFill>
                            <a:srgbClr val="000000"/>
                          </a:solidFill>
                          <a:effectLst/>
                          <a:latin typeface="+mn-ea"/>
                          <a:ea typeface="+mn-ea"/>
                        </a:rPr>
                        <a:t>F1</a:t>
                      </a:r>
                      <a:endParaRPr lang="en-US" altLang="ja-JP" sz="900" b="1"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rgbClr val="000000"/>
                          </a:solidFill>
                          <a:effectLst/>
                          <a:latin typeface="+mn-ea"/>
                          <a:ea typeface="+mn-ea"/>
                          <a:cs typeface="Meiryo UI" panose="020B0604030504040204" pitchFamily="50" charset="-128"/>
                        </a:rPr>
                        <a:t>収支合計 </a:t>
                      </a:r>
                      <a:r>
                        <a:rPr lang="en-US" altLang="ja-JP" sz="900" b="1" i="0" u="none" strike="noStrike" dirty="0" smtClean="0">
                          <a:solidFill>
                            <a:srgbClr val="000000"/>
                          </a:solidFill>
                          <a:effectLst/>
                          <a:latin typeface="+mn-ea"/>
                          <a:ea typeface="+mn-ea"/>
                          <a:cs typeface="Meiryo UI" panose="020B0604030504040204" pitchFamily="50" charset="-128"/>
                        </a:rPr>
                        <a:t>G1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E1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F1</a:t>
                      </a:r>
                      <a:endParaRPr lang="en-US" sz="900" b="1"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rgbClr val="000000"/>
                          </a:solidFill>
                          <a:effectLst/>
                          <a:latin typeface="+mn-ea"/>
                          <a:ea typeface="+mn-ea"/>
                          <a:cs typeface="Meiryo UI" panose="020B0604030504040204" pitchFamily="50" charset="-128"/>
                        </a:rPr>
                        <a:t>府承継財政調整基金の配分</a:t>
                      </a:r>
                      <a:endParaRPr lang="ja-JP" altLang="en-US" sz="900" b="0"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314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326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332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353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378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399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429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461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492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527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557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587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617</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647</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40" name="AutoShape 161"/>
          <p:cNvSpPr>
            <a:spLocks noChangeArrowheads="1"/>
          </p:cNvSpPr>
          <p:nvPr/>
        </p:nvSpPr>
        <p:spPr bwMode="auto">
          <a:xfrm>
            <a:off x="44400" y="4011271"/>
            <a:ext cx="1596232" cy="27637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41" name="AutoShape 161"/>
          <p:cNvSpPr>
            <a:spLocks noChangeArrowheads="1"/>
          </p:cNvSpPr>
          <p:nvPr/>
        </p:nvSpPr>
        <p:spPr bwMode="auto">
          <a:xfrm>
            <a:off x="44400" y="5422683"/>
            <a:ext cx="1596232" cy="26683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42" name="正方形/長方形 41"/>
          <p:cNvSpPr/>
          <p:nvPr/>
        </p:nvSpPr>
        <p:spPr>
          <a:xfrm>
            <a:off x="21747" y="5205258"/>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274</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1747" y="6573415"/>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378</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9579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94033" y="1504703"/>
            <a:ext cx="9010669" cy="3133616"/>
          </a:xfrm>
          <a:prstGeom prst="rect">
            <a:avLst/>
          </a:prstGeom>
        </p:spPr>
      </p:pic>
      <p:sp>
        <p:nvSpPr>
          <p:cNvPr id="18" name="正方形/長方形 17"/>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シミュレーション結果　　～（１）特別区の収支</a:t>
            </a:r>
            <a:r>
              <a:rPr lang="ja-JP" altLang="en-US" sz="2000" b="1" dirty="0" smtClean="0">
                <a:solidFill>
                  <a:prstClr val="black"/>
                </a:solidFill>
                <a:latin typeface="Meiryo UI" pitchFamily="50" charset="-128"/>
                <a:ea typeface="Meiryo UI" pitchFamily="50" charset="-128"/>
                <a:cs typeface="Meiryo UI" pitchFamily="50" charset="-128"/>
              </a:rPr>
              <a:t>～</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52152" y="1583522"/>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線吹き出し 2 (枠付き) 2"/>
          <p:cNvSpPr/>
          <p:nvPr/>
        </p:nvSpPr>
        <p:spPr>
          <a:xfrm>
            <a:off x="3203517" y="2466451"/>
            <a:ext cx="1080120" cy="238776"/>
          </a:xfrm>
          <a:prstGeom prst="borderCallout2">
            <a:avLst>
              <a:gd name="adj1" fmla="val 18751"/>
              <a:gd name="adj2" fmla="val -80"/>
              <a:gd name="adj3" fmla="val 18750"/>
              <a:gd name="adj4" fmla="val -16667"/>
              <a:gd name="adj5" fmla="val 347499"/>
              <a:gd name="adj6" fmla="val -34028"/>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線吹き出し 2 (枠付き) 18"/>
          <p:cNvSpPr/>
          <p:nvPr/>
        </p:nvSpPr>
        <p:spPr>
          <a:xfrm>
            <a:off x="6033120" y="3933056"/>
            <a:ext cx="1080120" cy="247771"/>
          </a:xfrm>
          <a:prstGeom prst="borderCallout2">
            <a:avLst>
              <a:gd name="adj1" fmla="val 18751"/>
              <a:gd name="adj2" fmla="val -80"/>
              <a:gd name="adj3" fmla="val 18750"/>
              <a:gd name="adj4" fmla="val -16667"/>
              <a:gd name="adj5" fmla="val -232768"/>
              <a:gd name="adj6" fmla="val -37984"/>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161"/>
          <p:cNvSpPr>
            <a:spLocks noChangeArrowheads="1"/>
          </p:cNvSpPr>
          <p:nvPr/>
        </p:nvSpPr>
        <p:spPr bwMode="auto">
          <a:xfrm>
            <a:off x="116408" y="452133"/>
            <a:ext cx="2100288"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天王寺区</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8" name="正方形/長方形 27"/>
          <p:cNvSpPr/>
          <p:nvPr/>
        </p:nvSpPr>
        <p:spPr>
          <a:xfrm>
            <a:off x="1426597" y="1732553"/>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18607" y="4229671"/>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１３</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bwMode="auto">
          <a:xfrm>
            <a:off x="233896" y="917342"/>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○ケース１・ケース２とも、Ｒ</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年度以降</a:t>
            </a:r>
            <a:r>
              <a:rPr lang="ja-JP" altLang="en-US" sz="1600" dirty="0">
                <a:solidFill>
                  <a:schemeClr val="tx1"/>
                </a:solidFill>
                <a:latin typeface="Meiryo UI" pitchFamily="50" charset="-128"/>
                <a:ea typeface="Meiryo UI" pitchFamily="50" charset="-128"/>
                <a:cs typeface="Meiryo UI" pitchFamily="50" charset="-128"/>
              </a:rPr>
              <a:t>、収支不足は発生しない</a:t>
            </a:r>
            <a:endParaRPr lang="en-US" altLang="ja-JP" sz="1600" dirty="0">
              <a:solidFill>
                <a:schemeClr val="tx1"/>
              </a:solidFill>
              <a:latin typeface="Meiryo UI" pitchFamily="50" charset="-128"/>
              <a:ea typeface="Meiryo UI" pitchFamily="50" charset="-128"/>
              <a:cs typeface="Meiryo UI"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982721326"/>
              </p:ext>
            </p:extLst>
          </p:nvPr>
        </p:nvGraphicFramePr>
        <p:xfrm>
          <a:off x="125732" y="6040374"/>
          <a:ext cx="9507783" cy="457200"/>
        </p:xfrm>
        <a:graphic>
          <a:graphicData uri="http://schemas.openxmlformats.org/drawingml/2006/table">
            <a:tbl>
              <a:tblPr firstRow="1" bandRow="1">
                <a:tableStyleId>{5940675A-B579-460E-94D1-54222C63F5DA}</a:tableStyleId>
              </a:tblPr>
              <a:tblGrid>
                <a:gridCol w="1226868">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3501645060"/>
                    </a:ext>
                  </a:extLst>
                </a:gridCol>
                <a:gridCol w="552061">
                  <a:extLst>
                    <a:ext uri="{9D8B030D-6E8A-4147-A177-3AD203B41FA5}">
                      <a16:colId xmlns:a16="http://schemas.microsoft.com/office/drawing/2014/main" val="1734826683"/>
                    </a:ext>
                  </a:extLst>
                </a:gridCol>
                <a:gridCol w="552061">
                  <a:extLst>
                    <a:ext uri="{9D8B030D-6E8A-4147-A177-3AD203B41FA5}">
                      <a16:colId xmlns:a16="http://schemas.microsoft.com/office/drawing/2014/main" val="1341898932"/>
                    </a:ext>
                  </a:extLst>
                </a:gridCol>
              </a:tblGrid>
              <a:tr h="0">
                <a:tc>
                  <a:txBody>
                    <a:bodyPr/>
                    <a:lstStyle/>
                    <a:p>
                      <a:pPr algn="ctr"/>
                      <a:r>
                        <a:rPr kumimoji="1" lang="ja-JP" altLang="en-US" sz="900" b="0" dirty="0" smtClean="0">
                          <a:solidFill>
                            <a:schemeClr val="tx1"/>
                          </a:solidFill>
                          <a:latin typeface="+mn-ea"/>
                          <a:ea typeface="+mn-ea"/>
                          <a:cs typeface="Meiryo UI" pitchFamily="50" charset="-128"/>
                        </a:rPr>
                        <a:t>財政収支推計 Ａ</a:t>
                      </a:r>
                      <a:r>
                        <a:rPr kumimoji="1" lang="en-US" altLang="ja-JP" sz="900" b="0" dirty="0" smtClean="0">
                          <a:solidFill>
                            <a:schemeClr val="tx1"/>
                          </a:solidFill>
                          <a:latin typeface="+mn-ea"/>
                          <a:ea typeface="+mn-ea"/>
                          <a:cs typeface="Meiryo UI" pitchFamily="50" charset="-128"/>
                        </a:rPr>
                        <a:t>2</a:t>
                      </a:r>
                    </a:p>
                  </a:txBody>
                  <a:tcPr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0">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E2</a:t>
                      </a:r>
                      <a:r>
                        <a:rPr kumimoji="1" lang="en-US" altLang="ja-JP" sz="900" b="1" dirty="0" smtClean="0">
                          <a:latin typeface="+mn-ea"/>
                          <a:ea typeface="+mn-ea"/>
                          <a:cs typeface="Meiryo UI" pitchFamily="50" charset="-128"/>
                        </a:rPr>
                        <a:t>=A2+B+C+D</a:t>
                      </a:r>
                      <a:endParaRPr kumimoji="1" lang="ja-JP" altLang="en-US" sz="900" b="1" dirty="0">
                        <a:latin typeface="+mn-ea"/>
                        <a:ea typeface="+mn-ea"/>
                        <a:cs typeface="Meiryo UI" pitchFamily="50" charset="-128"/>
                      </a:endParaRPr>
                    </a:p>
                  </a:txBody>
                  <a:tcPr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solidFill>
                      <a:srgbClr val="FFFF00"/>
                    </a:solid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1762716429"/>
              </p:ext>
            </p:extLst>
          </p:nvPr>
        </p:nvGraphicFramePr>
        <p:xfrm>
          <a:off x="116408" y="4595255"/>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r>
                        <a:rPr kumimoji="1" lang="en-US" altLang="ja-JP" sz="900" b="0" dirty="0" smtClean="0">
                          <a:latin typeface="+mn-ea"/>
                          <a:ea typeface="+mn-ea"/>
                          <a:cs typeface="Meiryo UI" pitchFamily="50" charset="-128"/>
                        </a:rPr>
                        <a:t>1</a:t>
                      </a:r>
                      <a:endParaRPr kumimoji="1" lang="ja-JP" altLang="en-US" sz="900" b="0" dirty="0">
                        <a:latin typeface="+mn-ea"/>
                        <a:ea typeface="+mn-ea"/>
                        <a:cs typeface="Meiryo UI" pitchFamily="50" charset="-128"/>
                      </a:endParaRPr>
                    </a:p>
                  </a:txBody>
                  <a:tcPr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rowSpan="4"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rowSpan="4"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rowSpan="4" h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B w="12700" cap="flat" cmpd="sng" algn="ctr">
                      <a:solidFill>
                        <a:schemeClr val="tx1"/>
                      </a:solidFill>
                      <a:prstDash val="solid"/>
                      <a:round/>
                      <a:headEnd type="none" w="med" len="med"/>
                      <a:tailEnd type="none" w="med" len="med"/>
                    </a:lnB>
                  </a:tcP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E1</a:t>
                      </a:r>
                      <a:r>
                        <a:rPr kumimoji="1" lang="en-US" altLang="ja-JP" sz="900" b="1" dirty="0" smtClean="0">
                          <a:latin typeface="+mn-ea"/>
                          <a:ea typeface="+mn-ea"/>
                          <a:cs typeface="Meiryo UI" pitchFamily="50" charset="-128"/>
                        </a:rPr>
                        <a:t>=A1+B+C+D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29" name="AutoShape 161"/>
          <p:cNvSpPr>
            <a:spLocks noChangeArrowheads="1"/>
          </p:cNvSpPr>
          <p:nvPr/>
        </p:nvSpPr>
        <p:spPr bwMode="auto">
          <a:xfrm>
            <a:off x="56272" y="4374359"/>
            <a:ext cx="1296328" cy="220896"/>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30" name="AutoShape 161"/>
          <p:cNvSpPr>
            <a:spLocks noChangeArrowheads="1"/>
          </p:cNvSpPr>
          <p:nvPr/>
        </p:nvSpPr>
        <p:spPr bwMode="auto">
          <a:xfrm>
            <a:off x="56272" y="5827823"/>
            <a:ext cx="1296328" cy="227061"/>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951436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35574" y="1420420"/>
            <a:ext cx="9114310" cy="2828789"/>
          </a:xfrm>
          <a:prstGeom prst="rect">
            <a:avLst/>
          </a:prstGeom>
        </p:spPr>
      </p:pic>
      <p:sp>
        <p:nvSpPr>
          <p:cNvPr id="12" name="二等辺三角形 11"/>
          <p:cNvSpPr/>
          <p:nvPr/>
        </p:nvSpPr>
        <p:spPr>
          <a:xfrm flipV="1">
            <a:off x="3382972" y="33172"/>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6648"/>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sp>
        <p:nvSpPr>
          <p:cNvPr id="14" name="正方形/長方形 13"/>
          <p:cNvSpPr/>
          <p:nvPr/>
        </p:nvSpPr>
        <p:spPr>
          <a:xfrm>
            <a:off x="519808" y="1428782"/>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78744" y="1533444"/>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188171" y="2541437"/>
            <a:ext cx="1198788" cy="921127"/>
            <a:chOff x="188171" y="2520464"/>
            <a:chExt cx="1198788" cy="921127"/>
          </a:xfrm>
        </p:grpSpPr>
        <p:sp>
          <p:nvSpPr>
            <p:cNvPr id="34" name="正方形/長方形 33"/>
            <p:cNvSpPr/>
            <p:nvPr/>
          </p:nvSpPr>
          <p:spPr>
            <a:xfrm>
              <a:off x="433548" y="2903155"/>
              <a:ext cx="156651" cy="162801"/>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bwMode="auto">
            <a:xfrm>
              <a:off x="188171" y="2520464"/>
              <a:ext cx="647403" cy="316329"/>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（凡例）</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66649" y="2903155"/>
              <a:ext cx="158110" cy="168902"/>
            </a:xfrm>
            <a:prstGeom prst="rect">
              <a:avLst/>
            </a:prstGeom>
            <a:solidFill>
              <a:schemeClr val="tx1">
                <a:lumMod val="50000"/>
                <a:lumOff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bwMode="auto">
            <a:xfrm>
              <a:off x="188171" y="3094879"/>
              <a:ext cx="647403" cy="31434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ケース</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bwMode="auto">
            <a:xfrm>
              <a:off x="702153" y="3060526"/>
              <a:ext cx="684806" cy="38106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正方形/長方形 38"/>
          <p:cNvSpPr/>
          <p:nvPr/>
        </p:nvSpPr>
        <p:spPr>
          <a:xfrm>
            <a:off x="1670042" y="2159524"/>
            <a:ext cx="8012845" cy="2422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18607" y="3909232"/>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１４</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8" name="正方形/長方形 27"/>
          <p:cNvSpPr/>
          <p:nvPr/>
        </p:nvSpPr>
        <p:spPr bwMode="auto">
          <a:xfrm>
            <a:off x="171797" y="560525"/>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○ケース</a:t>
            </a:r>
            <a:r>
              <a:rPr lang="ja-JP" altLang="en-US" sz="1600" dirty="0">
                <a:solidFill>
                  <a:schemeClr val="tx1"/>
                </a:solidFill>
                <a:latin typeface="Meiryo UI" pitchFamily="50" charset="-128"/>
                <a:ea typeface="Meiryo UI" pitchFamily="50" charset="-128"/>
                <a:cs typeface="Meiryo UI" pitchFamily="50" charset="-128"/>
              </a:rPr>
              <a:t>１・ケース２とも、 収支不足は発生</a:t>
            </a:r>
            <a:r>
              <a:rPr lang="ja-JP" altLang="en-US" sz="1600" dirty="0" smtClean="0">
                <a:solidFill>
                  <a:schemeClr val="tx1"/>
                </a:solidFill>
                <a:latin typeface="Meiryo UI" pitchFamily="50" charset="-128"/>
                <a:ea typeface="Meiryo UI" pitchFamily="50" charset="-128"/>
                <a:cs typeface="Meiryo UI" pitchFamily="50" charset="-128"/>
              </a:rPr>
              <a:t>しない</a:t>
            </a:r>
            <a:endParaRPr lang="en-US" altLang="ja-JP" sz="1600" dirty="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1033986291"/>
              </p:ext>
            </p:extLst>
          </p:nvPr>
        </p:nvGraphicFramePr>
        <p:xfrm>
          <a:off x="188755" y="5717926"/>
          <a:ext cx="9516770" cy="865066"/>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913678778"/>
                    </a:ext>
                  </a:extLst>
                </a:gridCol>
                <a:gridCol w="532859">
                  <a:extLst>
                    <a:ext uri="{9D8B030D-6E8A-4147-A177-3AD203B41FA5}">
                      <a16:colId xmlns:a16="http://schemas.microsoft.com/office/drawing/2014/main" val="3914580719"/>
                    </a:ext>
                  </a:extLst>
                </a:gridCol>
                <a:gridCol w="532859">
                  <a:extLst>
                    <a:ext uri="{9D8B030D-6E8A-4147-A177-3AD203B41FA5}">
                      <a16:colId xmlns:a16="http://schemas.microsoft.com/office/drawing/2014/main" val="3289504030"/>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区財政調整基金の活用</a:t>
                      </a: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24124">
                <a:tc>
                  <a:txBody>
                    <a:bodyPr/>
                    <a:lstStyle/>
                    <a:p>
                      <a:pPr algn="ctr" fontAlgn="ct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収支合計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G2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E2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財源活用可能額</a:t>
                      </a:r>
                      <a:endParaRPr lang="en-US" altLang="ja-JP" sz="900" b="1" i="0" u="none" strike="noStrike" dirty="0" smtClean="0">
                        <a:solidFill>
                          <a:schemeClr val="tx1"/>
                        </a:solidFill>
                        <a:effectLst/>
                        <a:latin typeface="ＭＳ Ｐゴシック" panose="020B0600070205080204" pitchFamily="50" charset="-128"/>
                        <a:ea typeface="+mn-ea"/>
                      </a:endParaRPr>
                    </a:p>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382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429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463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491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532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575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616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662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710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757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805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848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891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935</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978</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graphicFrame>
        <p:nvGraphicFramePr>
          <p:cNvPr id="33" name="表 32"/>
          <p:cNvGraphicFramePr>
            <a:graphicFrameLocks noGrp="1"/>
          </p:cNvGraphicFramePr>
          <p:nvPr>
            <p:extLst>
              <p:ext uri="{D42A27DB-BD31-4B8C-83A1-F6EECF244321}">
                <p14:modId xmlns:p14="http://schemas.microsoft.com/office/powerpoint/2010/main" val="3526899979"/>
              </p:ext>
            </p:extLst>
          </p:nvPr>
        </p:nvGraphicFramePr>
        <p:xfrm>
          <a:off x="188755" y="4292683"/>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rgbClr val="000000"/>
                          </a:solidFill>
                          <a:effectLst/>
                          <a:latin typeface="ＭＳ Ｐゴシック" panose="020B0600070205080204" pitchFamily="50" charset="-128"/>
                          <a:ea typeface="+mn-ea"/>
                        </a:rPr>
                        <a:t>区財政調整基金の活用</a:t>
                      </a:r>
                      <a:r>
                        <a:rPr lang="ja-JP" altLang="en-US" sz="900" b="1" i="0" u="none" strike="noStrike" dirty="0">
                          <a:solidFill>
                            <a:srgbClr val="000000"/>
                          </a:solidFill>
                          <a:effectLst/>
                          <a:latin typeface="+mn-ea"/>
                          <a:ea typeface="+mn-ea"/>
                        </a:rPr>
                        <a:t>　</a:t>
                      </a:r>
                      <a:r>
                        <a:rPr lang="en-US" altLang="ja-JP" sz="900" b="1" i="0" u="none" strike="noStrike" dirty="0" smtClean="0">
                          <a:solidFill>
                            <a:srgbClr val="000000"/>
                          </a:solidFill>
                          <a:effectLst/>
                          <a:latin typeface="+mn-ea"/>
                          <a:ea typeface="+mn-ea"/>
                        </a:rPr>
                        <a:t>F1</a:t>
                      </a:r>
                      <a:endParaRPr lang="en-US" altLang="ja-JP" sz="900" b="1"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rgbClr val="000000"/>
                          </a:solidFill>
                          <a:effectLst/>
                          <a:latin typeface="+mn-ea"/>
                          <a:ea typeface="+mn-ea"/>
                          <a:cs typeface="Meiryo UI" panose="020B0604030504040204" pitchFamily="50" charset="-128"/>
                        </a:rPr>
                        <a:t>収支合計 </a:t>
                      </a:r>
                      <a:r>
                        <a:rPr lang="en-US" altLang="ja-JP" sz="900" b="1" i="0" u="none" strike="noStrike" dirty="0" smtClean="0">
                          <a:solidFill>
                            <a:srgbClr val="000000"/>
                          </a:solidFill>
                          <a:effectLst/>
                          <a:latin typeface="+mn-ea"/>
                          <a:ea typeface="+mn-ea"/>
                          <a:cs typeface="Meiryo UI" panose="020B0604030504040204" pitchFamily="50" charset="-128"/>
                        </a:rPr>
                        <a:t>G1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E1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F1</a:t>
                      </a:r>
                      <a:endParaRPr lang="en-US" sz="900" b="1"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rgbClr val="000000"/>
                          </a:solidFill>
                          <a:effectLst/>
                          <a:latin typeface="+mn-ea"/>
                          <a:ea typeface="+mn-ea"/>
                          <a:cs typeface="Meiryo UI" panose="020B0604030504040204" pitchFamily="50" charset="-128"/>
                        </a:rPr>
                        <a:t>府承継財政調整基金の配分</a:t>
                      </a:r>
                      <a:endParaRPr lang="ja-JP" altLang="en-US" sz="900" b="0"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264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282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317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339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358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384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413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442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472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500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527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554</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581</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40" name="AutoShape 161"/>
          <p:cNvSpPr>
            <a:spLocks noChangeArrowheads="1"/>
          </p:cNvSpPr>
          <p:nvPr/>
        </p:nvSpPr>
        <p:spPr bwMode="auto">
          <a:xfrm>
            <a:off x="44400" y="4022107"/>
            <a:ext cx="1596232" cy="27637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41" name="AutoShape 161"/>
          <p:cNvSpPr>
            <a:spLocks noChangeArrowheads="1"/>
          </p:cNvSpPr>
          <p:nvPr/>
        </p:nvSpPr>
        <p:spPr bwMode="auto">
          <a:xfrm>
            <a:off x="44400" y="5422683"/>
            <a:ext cx="1596232" cy="26683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42" name="正方形/長方形 41"/>
          <p:cNvSpPr/>
          <p:nvPr/>
        </p:nvSpPr>
        <p:spPr>
          <a:xfrm>
            <a:off x="21747" y="5205258"/>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246</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1747" y="6573415"/>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339</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1709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1363" y="1646867"/>
            <a:ext cx="9028959" cy="2993395"/>
          </a:xfrm>
          <a:prstGeom prst="rect">
            <a:avLst/>
          </a:prstGeom>
        </p:spPr>
      </p:pic>
      <p:sp>
        <p:nvSpPr>
          <p:cNvPr id="22" name="正方形/長方形 21"/>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シミュレーション結果　　～</a:t>
            </a:r>
            <a:r>
              <a:rPr lang="ja-JP" altLang="en-US" sz="2000" b="1" dirty="0" smtClean="0">
                <a:solidFill>
                  <a:prstClr val="black"/>
                </a:solidFill>
                <a:latin typeface="Meiryo UI" pitchFamily="50" charset="-128"/>
                <a:ea typeface="Meiryo UI" pitchFamily="50" charset="-128"/>
                <a:cs typeface="Meiryo UI" pitchFamily="50" charset="-128"/>
              </a:rPr>
              <a:t>（２）大阪府の収支［参考］～</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 name="正方形/長方形 1"/>
          <p:cNvSpPr/>
          <p:nvPr/>
        </p:nvSpPr>
        <p:spPr>
          <a:xfrm>
            <a:off x="290891" y="1700530"/>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線吹き出し 2 (枠付き) 2"/>
          <p:cNvSpPr/>
          <p:nvPr/>
        </p:nvSpPr>
        <p:spPr>
          <a:xfrm>
            <a:off x="3713698" y="2822364"/>
            <a:ext cx="1120321" cy="272840"/>
          </a:xfrm>
          <a:prstGeom prst="borderCallout2">
            <a:avLst>
              <a:gd name="adj1" fmla="val 18751"/>
              <a:gd name="adj2" fmla="val -80"/>
              <a:gd name="adj3" fmla="val 18750"/>
              <a:gd name="adj4" fmla="val -16667"/>
              <a:gd name="adj5" fmla="val 359145"/>
              <a:gd name="adj6" fmla="val -72927"/>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線吹き出し 2 (枠付き) 18"/>
          <p:cNvSpPr/>
          <p:nvPr/>
        </p:nvSpPr>
        <p:spPr>
          <a:xfrm>
            <a:off x="7257256" y="4025486"/>
            <a:ext cx="1224136" cy="294017"/>
          </a:xfrm>
          <a:prstGeom prst="borderCallout2">
            <a:avLst>
              <a:gd name="adj1" fmla="val 18751"/>
              <a:gd name="adj2" fmla="val -80"/>
              <a:gd name="adj3" fmla="val 18750"/>
              <a:gd name="adj4" fmla="val -16667"/>
              <a:gd name="adj5" fmla="val -84125"/>
              <a:gd name="adj6" fmla="val -36095"/>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AutoShape 161"/>
          <p:cNvSpPr>
            <a:spLocks noChangeArrowheads="1"/>
          </p:cNvSpPr>
          <p:nvPr/>
        </p:nvSpPr>
        <p:spPr bwMode="auto">
          <a:xfrm>
            <a:off x="116408" y="503489"/>
            <a:ext cx="2532336"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大阪府</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3" name="正方形/長方形 22"/>
          <p:cNvSpPr/>
          <p:nvPr/>
        </p:nvSpPr>
        <p:spPr bwMode="auto">
          <a:xfrm>
            <a:off x="203765" y="980728"/>
            <a:ext cx="9361040" cy="61059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a:solidFill>
                  <a:schemeClr val="tx1"/>
                </a:solidFill>
                <a:latin typeface="Meiryo UI" pitchFamily="50" charset="-128"/>
                <a:ea typeface="Meiryo UI" pitchFamily="50" charset="-128"/>
                <a:cs typeface="Meiryo UI" pitchFamily="50" charset="-128"/>
              </a:rPr>
              <a:t>○ケース</a:t>
            </a:r>
            <a:r>
              <a:rPr lang="ja-JP" altLang="en-US" sz="1600" dirty="0" smtClean="0">
                <a:solidFill>
                  <a:schemeClr val="tx1"/>
                </a:solidFill>
                <a:latin typeface="Meiryo UI" pitchFamily="50" charset="-128"/>
                <a:ea typeface="Meiryo UI" pitchFamily="50" charset="-128"/>
                <a:cs typeface="Meiryo UI" pitchFamily="50" charset="-128"/>
              </a:rPr>
              <a:t>１では、Ｒ</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年度～Ｒ</a:t>
            </a:r>
            <a:r>
              <a:rPr lang="en-US" altLang="ja-JP" sz="1600" dirty="0" smtClean="0">
                <a:solidFill>
                  <a:schemeClr val="tx1"/>
                </a:solidFill>
                <a:latin typeface="Meiryo UI" pitchFamily="50" charset="-128"/>
                <a:ea typeface="Meiryo UI" pitchFamily="50" charset="-128"/>
                <a:cs typeface="Meiryo UI" pitchFamily="50" charset="-128"/>
              </a:rPr>
              <a:t>21</a:t>
            </a:r>
            <a:r>
              <a:rPr lang="ja-JP" altLang="en-US" sz="1600" dirty="0" smtClean="0">
                <a:solidFill>
                  <a:schemeClr val="tx1"/>
                </a:solidFill>
                <a:latin typeface="Meiryo UI" pitchFamily="50" charset="-128"/>
                <a:ea typeface="Meiryo UI" pitchFamily="50" charset="-128"/>
                <a:cs typeface="Meiryo UI" pitchFamily="50" charset="-128"/>
              </a:rPr>
              <a:t>年度に収支不足が発生</a:t>
            </a:r>
            <a:endParaRPr lang="en-US" altLang="ja-JP" sz="1600" dirty="0" smtClean="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○ケース２では、Ｒ</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年度～Ｒ</a:t>
            </a:r>
            <a:r>
              <a:rPr lang="en-US" altLang="ja-JP" sz="1600" dirty="0" smtClean="0">
                <a:solidFill>
                  <a:schemeClr val="tx1"/>
                </a:solidFill>
                <a:latin typeface="Meiryo UI" pitchFamily="50" charset="-128"/>
                <a:ea typeface="Meiryo UI" pitchFamily="50" charset="-128"/>
                <a:cs typeface="Meiryo UI" pitchFamily="50" charset="-128"/>
              </a:rPr>
              <a:t>16</a:t>
            </a:r>
            <a:r>
              <a:rPr lang="ja-JP" altLang="en-US" sz="1600" dirty="0" smtClean="0">
                <a:solidFill>
                  <a:schemeClr val="tx1"/>
                </a:solidFill>
                <a:latin typeface="Meiryo UI" pitchFamily="50" charset="-128"/>
                <a:ea typeface="Meiryo UI" pitchFamily="50" charset="-128"/>
                <a:cs typeface="Meiryo UI" pitchFamily="50" charset="-128"/>
              </a:rPr>
              <a:t>年度に収支不足が発生するが、Ｒ</a:t>
            </a:r>
            <a:r>
              <a:rPr lang="en-US" altLang="ja-JP" sz="1600" dirty="0" smtClean="0">
                <a:solidFill>
                  <a:schemeClr val="tx1"/>
                </a:solidFill>
                <a:latin typeface="Meiryo UI" pitchFamily="50" charset="-128"/>
                <a:ea typeface="Meiryo UI" pitchFamily="50" charset="-128"/>
                <a:cs typeface="Meiryo UI" pitchFamily="50" charset="-128"/>
              </a:rPr>
              <a:t>17</a:t>
            </a:r>
            <a:r>
              <a:rPr lang="ja-JP" altLang="en-US" sz="1600" dirty="0" smtClean="0">
                <a:solidFill>
                  <a:schemeClr val="tx1"/>
                </a:solidFill>
                <a:latin typeface="Meiryo UI" pitchFamily="50" charset="-128"/>
                <a:ea typeface="Meiryo UI" pitchFamily="50" charset="-128"/>
                <a:cs typeface="Meiryo UI" pitchFamily="50" charset="-128"/>
              </a:rPr>
              <a:t>年度以降収支</a:t>
            </a:r>
            <a:r>
              <a:rPr lang="ja-JP" altLang="en-US" sz="1600" dirty="0">
                <a:solidFill>
                  <a:schemeClr val="tx1"/>
                </a:solidFill>
                <a:latin typeface="Meiryo UI" pitchFamily="50" charset="-128"/>
                <a:ea typeface="Meiryo UI" pitchFamily="50" charset="-128"/>
                <a:cs typeface="Meiryo UI" pitchFamily="50" charset="-128"/>
              </a:rPr>
              <a:t>不足</a:t>
            </a:r>
            <a:r>
              <a:rPr lang="ja-JP" altLang="en-US" sz="1600" dirty="0" smtClean="0">
                <a:solidFill>
                  <a:schemeClr val="tx1"/>
                </a:solidFill>
                <a:latin typeface="Meiryo UI" pitchFamily="50" charset="-128"/>
                <a:ea typeface="Meiryo UI" pitchFamily="50" charset="-128"/>
                <a:cs typeface="Meiryo UI" pitchFamily="50" charset="-128"/>
              </a:rPr>
              <a:t>は解消</a:t>
            </a:r>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8977663" y="4247523"/>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１５</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0" name="正方形/長方形 19"/>
          <p:cNvSpPr/>
          <p:nvPr/>
        </p:nvSpPr>
        <p:spPr>
          <a:xfrm>
            <a:off x="1599688" y="1877909"/>
            <a:ext cx="1296144" cy="36772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591237882"/>
              </p:ext>
            </p:extLst>
          </p:nvPr>
        </p:nvGraphicFramePr>
        <p:xfrm>
          <a:off x="125732" y="6040374"/>
          <a:ext cx="9507783" cy="457200"/>
        </p:xfrm>
        <a:graphic>
          <a:graphicData uri="http://schemas.openxmlformats.org/drawingml/2006/table">
            <a:tbl>
              <a:tblPr firstRow="1" bandRow="1">
                <a:tableStyleId>{5940675A-B579-460E-94D1-54222C63F5DA}</a:tableStyleId>
              </a:tblPr>
              <a:tblGrid>
                <a:gridCol w="1226868">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3501645060"/>
                    </a:ext>
                  </a:extLst>
                </a:gridCol>
                <a:gridCol w="552061">
                  <a:extLst>
                    <a:ext uri="{9D8B030D-6E8A-4147-A177-3AD203B41FA5}">
                      <a16:colId xmlns:a16="http://schemas.microsoft.com/office/drawing/2014/main" val="1734826683"/>
                    </a:ext>
                  </a:extLst>
                </a:gridCol>
                <a:gridCol w="552061">
                  <a:extLst>
                    <a:ext uri="{9D8B030D-6E8A-4147-A177-3AD203B41FA5}">
                      <a16:colId xmlns:a16="http://schemas.microsoft.com/office/drawing/2014/main" val="1341898932"/>
                    </a:ext>
                  </a:extLst>
                </a:gridCol>
              </a:tblGrid>
              <a:tr h="0">
                <a:tc>
                  <a:txBody>
                    <a:bodyPr/>
                    <a:lstStyle/>
                    <a:p>
                      <a:pPr algn="ctr"/>
                      <a:r>
                        <a:rPr kumimoji="1" lang="ja-JP" altLang="en-US" sz="900" b="0" dirty="0" smtClean="0">
                          <a:solidFill>
                            <a:schemeClr val="tx1"/>
                          </a:solidFill>
                          <a:latin typeface="+mn-ea"/>
                          <a:ea typeface="+mn-ea"/>
                          <a:cs typeface="Meiryo UI" pitchFamily="50" charset="-128"/>
                        </a:rPr>
                        <a:t>財政収支推計 Ａ</a:t>
                      </a:r>
                      <a:r>
                        <a:rPr kumimoji="1" lang="en-US" altLang="ja-JP" sz="900" b="0" dirty="0" smtClean="0">
                          <a:solidFill>
                            <a:schemeClr val="tx1"/>
                          </a:solidFill>
                          <a:latin typeface="+mn-ea"/>
                          <a:ea typeface="+mn-ea"/>
                          <a:cs typeface="Meiryo UI" pitchFamily="50" charset="-128"/>
                        </a:rPr>
                        <a:t>2</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0">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E2</a:t>
                      </a:r>
                      <a:r>
                        <a:rPr kumimoji="1" lang="en-US" altLang="ja-JP" sz="900" b="1" dirty="0" smtClean="0">
                          <a:latin typeface="+mn-ea"/>
                          <a:ea typeface="+mn-ea"/>
                          <a:cs typeface="Meiryo UI" pitchFamily="50" charset="-128"/>
                        </a:rPr>
                        <a:t>=A2+B+C+D</a:t>
                      </a:r>
                      <a:endParaRPr kumimoji="1" lang="ja-JP" altLang="en-US" sz="900" b="1" dirty="0">
                        <a:latin typeface="+mn-ea"/>
                        <a:ea typeface="+mn-ea"/>
                        <a:cs typeface="Meiryo UI" pitchFamily="50" charset="-128"/>
                      </a:endParaRPr>
                    </a:p>
                  </a:txBody>
                  <a:tcPr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solidFill>
                      <a:srgbClr val="FFFF00"/>
                    </a:solid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extLst>
              <p:ext uri="{D42A27DB-BD31-4B8C-83A1-F6EECF244321}">
                <p14:modId xmlns:p14="http://schemas.microsoft.com/office/powerpoint/2010/main" val="2581152706"/>
              </p:ext>
            </p:extLst>
          </p:nvPr>
        </p:nvGraphicFramePr>
        <p:xfrm>
          <a:off x="116408" y="4595255"/>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r>
                        <a:rPr kumimoji="1" lang="en-US" altLang="ja-JP" sz="900" b="0" dirty="0" smtClean="0">
                          <a:latin typeface="+mn-ea"/>
                          <a:ea typeface="+mn-ea"/>
                          <a:cs typeface="Meiryo UI" pitchFamily="50" charset="-128"/>
                        </a:rPr>
                        <a:t>1</a:t>
                      </a:r>
                      <a:endParaRPr kumimoji="1" lang="ja-JP" altLang="en-US" sz="900" b="0" dirty="0">
                        <a:latin typeface="+mn-ea"/>
                        <a:ea typeface="+mn-ea"/>
                        <a:cs typeface="Meiryo UI" pitchFamily="50" charset="-128"/>
                      </a:endParaRP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59</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54</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25</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tc>
                <a:tc rowSpan="4"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rowSpan="4" h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rowSpan="4" h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gridSpan="3"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T w="12700" cmpd="sng">
                      <a:noFill/>
                    </a:lnT>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T w="12700" cmpd="sng">
                      <a:noFill/>
                    </a:lnT>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L w="12700" cmpd="sng">
                      <a:noFill/>
                    </a:lnL>
                    <a:lnT w="12700" cmpd="sng">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gridSpan="3"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R w="12700" cmpd="sng">
                      <a:noFill/>
                    </a:lnR>
                    <a:lnT w="12700" cmpd="sng">
                      <a:noFill/>
                    </a:lnT>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T w="12700" cmpd="sng">
                      <a:noFill/>
                    </a:lnT>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L w="12700" cmpd="sng">
                      <a:noFill/>
                    </a:lnL>
                  </a:tcP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gridSpan="3"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E1</a:t>
                      </a:r>
                      <a:r>
                        <a:rPr kumimoji="1" lang="en-US" altLang="ja-JP" sz="900" b="1" dirty="0" smtClean="0">
                          <a:latin typeface="+mn-ea"/>
                          <a:ea typeface="+mn-ea"/>
                          <a:cs typeface="Meiryo UI" pitchFamily="50" charset="-128"/>
                        </a:rPr>
                        <a:t>=A1+B+C+D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51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63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ja-JP" altLang="en-US" sz="1100" b="1"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28" name="AutoShape 161"/>
          <p:cNvSpPr>
            <a:spLocks noChangeArrowheads="1"/>
          </p:cNvSpPr>
          <p:nvPr/>
        </p:nvSpPr>
        <p:spPr bwMode="auto">
          <a:xfrm>
            <a:off x="15328" y="4374359"/>
            <a:ext cx="1296328" cy="220896"/>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29" name="AutoShape 161"/>
          <p:cNvSpPr>
            <a:spLocks noChangeArrowheads="1"/>
          </p:cNvSpPr>
          <p:nvPr/>
        </p:nvSpPr>
        <p:spPr bwMode="auto">
          <a:xfrm>
            <a:off x="56272" y="5827823"/>
            <a:ext cx="1296328" cy="227061"/>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Tree>
    <p:extLst>
      <p:ext uri="{BB962C8B-B14F-4D97-AF65-F5344CB8AC3E}">
        <p14:creationId xmlns:p14="http://schemas.microsoft.com/office/powerpoint/2010/main" val="2479134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１６</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7" name="正方形/長方形 6"/>
          <p:cNvSpPr/>
          <p:nvPr/>
        </p:nvSpPr>
        <p:spPr>
          <a:xfrm>
            <a:off x="0" y="4402670"/>
            <a:ext cx="9906000" cy="420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Meiryo UI" pitchFamily="50" charset="-128"/>
                <a:ea typeface="Meiryo UI" pitchFamily="50" charset="-128"/>
                <a:cs typeface="Meiryo UI" pitchFamily="50" charset="-128"/>
              </a:rPr>
              <a:t>　</a:t>
            </a:r>
            <a:endParaRPr lang="en-US" altLang="ja-JP" sz="2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7916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2520" y="2492896"/>
            <a:ext cx="8640960" cy="3960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defRPr/>
            </a:pPr>
            <a:r>
              <a:rPr lang="en-US" altLang="ja-JP" sz="1600" b="1" dirty="0">
                <a:solidFill>
                  <a:schemeClr val="tx1"/>
                </a:solidFill>
                <a:latin typeface="Meiryo UI" pitchFamily="50" charset="-128"/>
                <a:ea typeface="Meiryo UI" pitchFamily="50" charset="-128"/>
                <a:cs typeface="Meiryo UI" pitchFamily="50" charset="-128"/>
              </a:rPr>
              <a:t>【</a:t>
            </a:r>
            <a:r>
              <a:rPr lang="ja-JP" altLang="en-US" sz="1600" b="1" dirty="0">
                <a:solidFill>
                  <a:schemeClr val="tx1"/>
                </a:solidFill>
                <a:latin typeface="Meiryo UI" pitchFamily="50" charset="-128"/>
                <a:ea typeface="Meiryo UI" pitchFamily="50" charset="-128"/>
                <a:cs typeface="Meiryo UI" pitchFamily="50" charset="-128"/>
              </a:rPr>
              <a:t>資料の目的・位置づけ</a:t>
            </a:r>
            <a:r>
              <a:rPr lang="en-US" altLang="ja-JP" sz="1600" b="1" dirty="0">
                <a:solidFill>
                  <a:schemeClr val="tx1"/>
                </a:solidFill>
                <a:latin typeface="Meiryo UI" pitchFamily="50" charset="-128"/>
                <a:ea typeface="Meiryo UI" pitchFamily="50" charset="-128"/>
                <a:cs typeface="Meiryo UI" pitchFamily="50" charset="-128"/>
              </a:rPr>
              <a:t>】</a:t>
            </a:r>
          </a:p>
          <a:p>
            <a:pPr marL="288000" indent="-288000" fontAlgn="auto">
              <a:spcBef>
                <a:spcPts val="1200"/>
              </a:spcBef>
              <a:spcAft>
                <a:spcPts val="0"/>
              </a:spcAft>
              <a:buFont typeface="Wingdings" pitchFamily="2" charset="2"/>
              <a:buChar char="u"/>
              <a:defRPr/>
            </a:pPr>
            <a:r>
              <a:rPr lang="ja-JP" altLang="en-US" sz="1600" dirty="0">
                <a:solidFill>
                  <a:schemeClr val="tx1"/>
                </a:solidFill>
                <a:latin typeface="Meiryo UI" pitchFamily="50" charset="-128"/>
                <a:ea typeface="Meiryo UI" pitchFamily="50" charset="-128"/>
                <a:cs typeface="Meiryo UI" pitchFamily="50" charset="-128"/>
              </a:rPr>
              <a:t>本資料は、大都市制度（特別区設置）協議会に</a:t>
            </a:r>
            <a:r>
              <a:rPr lang="ja-JP" altLang="en-US" sz="1600" dirty="0" smtClean="0">
                <a:solidFill>
                  <a:schemeClr val="tx1"/>
                </a:solidFill>
                <a:latin typeface="Meiryo UI" pitchFamily="50" charset="-128"/>
                <a:ea typeface="Meiryo UI" pitchFamily="50" charset="-128"/>
                <a:cs typeface="Meiryo UI" pitchFamily="50" charset="-128"/>
              </a:rPr>
              <a:t>おいて、</a:t>
            </a:r>
            <a:r>
              <a:rPr lang="ja-JP" altLang="en-US" sz="1600" b="1" dirty="0" smtClean="0">
                <a:solidFill>
                  <a:schemeClr val="tx1"/>
                </a:solidFill>
                <a:latin typeface="Meiryo UI" pitchFamily="50" charset="-128"/>
                <a:ea typeface="Meiryo UI" pitchFamily="50" charset="-128"/>
                <a:cs typeface="Meiryo UI" pitchFamily="50" charset="-128"/>
              </a:rPr>
              <a:t>区割り案を比較検討するための材料の一つとして、及び特別区の財政運営が将来的に成り立つのか協議するための参考資料</a:t>
            </a:r>
            <a:r>
              <a:rPr lang="ja-JP" altLang="en-US" sz="1600" dirty="0" smtClean="0">
                <a:solidFill>
                  <a:schemeClr val="tx1"/>
                </a:solidFill>
                <a:latin typeface="Meiryo UI" pitchFamily="50" charset="-128"/>
                <a:ea typeface="Meiryo UI" pitchFamily="50" charset="-128"/>
                <a:cs typeface="Meiryo UI" pitchFamily="50" charset="-128"/>
              </a:rPr>
              <a:t>として、</a:t>
            </a:r>
            <a:r>
              <a:rPr lang="ja-JP" altLang="en-US" sz="1600" b="1" dirty="0" smtClean="0">
                <a:solidFill>
                  <a:schemeClr val="tx1"/>
                </a:solidFill>
                <a:latin typeface="Meiryo UI" pitchFamily="50" charset="-128"/>
                <a:ea typeface="Meiryo UI" pitchFamily="50" charset="-128"/>
                <a:cs typeface="Meiryo UI" pitchFamily="50" charset="-128"/>
              </a:rPr>
              <a:t>副首都</a:t>
            </a:r>
            <a:r>
              <a:rPr lang="ja-JP" altLang="en-US" sz="1600" b="1" dirty="0">
                <a:solidFill>
                  <a:schemeClr val="tx1"/>
                </a:solidFill>
                <a:latin typeface="Meiryo UI" pitchFamily="50" charset="-128"/>
                <a:ea typeface="Meiryo UI" pitchFamily="50" charset="-128"/>
                <a:cs typeface="Meiryo UI" pitchFamily="50" charset="-128"/>
              </a:rPr>
              <a:t>推進局が推計</a:t>
            </a:r>
            <a:r>
              <a:rPr lang="ja-JP" altLang="en-US" sz="1600" dirty="0">
                <a:solidFill>
                  <a:schemeClr val="tx1"/>
                </a:solidFill>
                <a:latin typeface="Meiryo UI" pitchFamily="50" charset="-128"/>
                <a:ea typeface="Meiryo UI" pitchFamily="50" charset="-128"/>
                <a:cs typeface="Meiryo UI" pitchFamily="50" charset="-128"/>
              </a:rPr>
              <a:t>したもの</a:t>
            </a:r>
            <a:endParaRPr lang="en-US" altLang="ja-JP" sz="1600" dirty="0">
              <a:solidFill>
                <a:schemeClr val="tx1"/>
              </a:solidFill>
              <a:latin typeface="Meiryo UI" pitchFamily="50" charset="-128"/>
              <a:ea typeface="Meiryo UI" pitchFamily="50" charset="-128"/>
              <a:cs typeface="Meiryo UI" pitchFamily="50" charset="-128"/>
            </a:endParaRPr>
          </a:p>
          <a:p>
            <a:pPr marL="288000" indent="-288000" fontAlgn="auto">
              <a:spcBef>
                <a:spcPts val="1200"/>
              </a:spcBef>
              <a:spcAft>
                <a:spcPts val="0"/>
              </a:spcAft>
              <a:buFont typeface="Wingdings" pitchFamily="2" charset="2"/>
              <a:buChar char="u"/>
              <a:defRPr/>
            </a:pPr>
            <a:r>
              <a:rPr lang="ja-JP" altLang="en-US" sz="1600" dirty="0">
                <a:solidFill>
                  <a:schemeClr val="tx1"/>
                </a:solidFill>
                <a:latin typeface="Meiryo UI" pitchFamily="50" charset="-128"/>
                <a:ea typeface="Meiryo UI" pitchFamily="50" charset="-128"/>
                <a:cs typeface="Meiryo UI" pitchFamily="50" charset="-128"/>
              </a:rPr>
              <a:t>推計にあたっては</a:t>
            </a:r>
            <a:r>
              <a:rPr lang="ja-JP" altLang="en-US" sz="1600"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大阪市の財政に関する将来推計の数値</a:t>
            </a:r>
            <a:r>
              <a:rPr lang="ja-JP" altLang="en-US" sz="1600" dirty="0" smtClean="0">
                <a:solidFill>
                  <a:schemeClr val="tx1"/>
                </a:solidFill>
                <a:latin typeface="Meiryo UI" pitchFamily="50" charset="-128"/>
                <a:ea typeface="Meiryo UI" pitchFamily="50" charset="-128"/>
                <a:cs typeface="Meiryo UI" pitchFamily="50" charset="-128"/>
              </a:rPr>
              <a:t>を、「特別</a:t>
            </a:r>
            <a:r>
              <a:rPr lang="ja-JP" altLang="en-US" sz="1600" dirty="0">
                <a:solidFill>
                  <a:schemeClr val="tx1"/>
                </a:solidFill>
                <a:latin typeface="Meiryo UI" pitchFamily="50" charset="-128"/>
                <a:ea typeface="Meiryo UI" pitchFamily="50" charset="-128"/>
                <a:cs typeface="Meiryo UI" pitchFamily="50" charset="-128"/>
              </a:rPr>
              <a:t>区（素案</a:t>
            </a:r>
            <a:r>
              <a:rPr lang="ja-JP" altLang="en-US" sz="1600" dirty="0" smtClean="0">
                <a:solidFill>
                  <a:schemeClr val="tx1"/>
                </a:solidFill>
                <a:latin typeface="Meiryo UI" pitchFamily="50" charset="-128"/>
                <a:ea typeface="Meiryo UI" pitchFamily="50" charset="-128"/>
                <a:cs typeface="Meiryo UI" pitchFamily="50" charset="-128"/>
              </a:rPr>
              <a:t>）」で</a:t>
            </a:r>
            <a:r>
              <a:rPr lang="ja-JP" altLang="en-US" sz="1600" dirty="0">
                <a:solidFill>
                  <a:schemeClr val="tx1"/>
                </a:solidFill>
                <a:latin typeface="Meiryo UI" pitchFamily="50" charset="-128"/>
                <a:ea typeface="Meiryo UI" pitchFamily="50" charset="-128"/>
                <a:cs typeface="Meiryo UI" pitchFamily="50" charset="-128"/>
              </a:rPr>
              <a:t>お示しした制度設計案をもとに、</a:t>
            </a:r>
            <a:r>
              <a:rPr lang="ja-JP" altLang="en-US" sz="1600" b="1" dirty="0">
                <a:solidFill>
                  <a:schemeClr val="tx1"/>
                </a:solidFill>
                <a:latin typeface="Meiryo UI" pitchFamily="50" charset="-128"/>
                <a:ea typeface="Meiryo UI" pitchFamily="50" charset="-128"/>
                <a:cs typeface="Meiryo UI" pitchFamily="50" charset="-128"/>
              </a:rPr>
              <a:t>特別区分・</a:t>
            </a:r>
            <a:r>
              <a:rPr lang="ja-JP" altLang="en-US" sz="1600" b="1" dirty="0" smtClean="0">
                <a:solidFill>
                  <a:schemeClr val="tx1"/>
                </a:solidFill>
                <a:latin typeface="Meiryo UI" pitchFamily="50" charset="-128"/>
                <a:ea typeface="Meiryo UI" pitchFamily="50" charset="-128"/>
                <a:cs typeface="Meiryo UI" pitchFamily="50" charset="-128"/>
              </a:rPr>
              <a:t>大阪府分に仕分け</a:t>
            </a:r>
            <a:r>
              <a:rPr lang="ja-JP" altLang="en-US" sz="1600" dirty="0" smtClean="0">
                <a:solidFill>
                  <a:schemeClr val="tx1"/>
                </a:solidFill>
                <a:latin typeface="Meiryo UI" pitchFamily="50" charset="-128"/>
                <a:ea typeface="Meiryo UI" pitchFamily="50" charset="-128"/>
                <a:cs typeface="Meiryo UI" pitchFamily="50" charset="-128"/>
              </a:rPr>
              <a:t>た</a:t>
            </a:r>
            <a:r>
              <a:rPr lang="ja-JP" altLang="en-US" sz="1600" dirty="0">
                <a:solidFill>
                  <a:schemeClr val="tx1"/>
                </a:solidFill>
                <a:latin typeface="Meiryo UI" pitchFamily="50" charset="-128"/>
                <a:ea typeface="Meiryo UI" pitchFamily="50" charset="-128"/>
                <a:cs typeface="Meiryo UI" pitchFamily="50" charset="-128"/>
              </a:rPr>
              <a:t>後</a:t>
            </a:r>
            <a:r>
              <a:rPr lang="ja-JP" altLang="en-US" sz="1600" dirty="0" smtClean="0">
                <a:solidFill>
                  <a:schemeClr val="tx1"/>
                </a:solidFill>
                <a:latin typeface="Meiryo UI" pitchFamily="50" charset="-128"/>
                <a:ea typeface="Meiryo UI" pitchFamily="50" charset="-128"/>
                <a:cs typeface="Meiryo UI" pitchFamily="50" charset="-128"/>
              </a:rPr>
              <a:t>、これに反映</a:t>
            </a:r>
            <a:r>
              <a:rPr lang="ja-JP" altLang="en-US" sz="1600" dirty="0">
                <a:solidFill>
                  <a:schemeClr val="tx1"/>
                </a:solidFill>
                <a:latin typeface="Meiryo UI" pitchFamily="50" charset="-128"/>
                <a:ea typeface="Meiryo UI" pitchFamily="50" charset="-128"/>
                <a:cs typeface="Meiryo UI" pitchFamily="50" charset="-128"/>
              </a:rPr>
              <a:t>されていない</a:t>
            </a:r>
            <a:r>
              <a:rPr lang="ja-JP" altLang="en-US" sz="1600" b="1" dirty="0">
                <a:solidFill>
                  <a:schemeClr val="tx1"/>
                </a:solidFill>
                <a:latin typeface="Meiryo UI" pitchFamily="50" charset="-128"/>
                <a:ea typeface="Meiryo UI" pitchFamily="50" charset="-128"/>
                <a:cs typeface="Meiryo UI" pitchFamily="50" charset="-128"/>
              </a:rPr>
              <a:t>改革効果</a:t>
            </a:r>
            <a:r>
              <a:rPr lang="ja-JP" altLang="en-US" sz="1600" b="1" dirty="0" smtClean="0">
                <a:solidFill>
                  <a:schemeClr val="tx1"/>
                </a:solidFill>
                <a:latin typeface="Meiryo UI" pitchFamily="50" charset="-128"/>
                <a:ea typeface="Meiryo UI" pitchFamily="50" charset="-128"/>
                <a:cs typeface="Meiryo UI" pitchFamily="50" charset="-128"/>
              </a:rPr>
              <a:t>額（未反映分）・組織体制の影響額（人件費）・特別</a:t>
            </a:r>
            <a:r>
              <a:rPr lang="ja-JP" altLang="en-US" sz="1600" b="1" dirty="0">
                <a:solidFill>
                  <a:schemeClr val="tx1"/>
                </a:solidFill>
                <a:latin typeface="Meiryo UI" pitchFamily="50" charset="-128"/>
                <a:ea typeface="Meiryo UI" pitchFamily="50" charset="-128"/>
                <a:cs typeface="Meiryo UI" pitchFamily="50" charset="-128"/>
              </a:rPr>
              <a:t>区設置に伴う</a:t>
            </a:r>
            <a:r>
              <a:rPr lang="ja-JP" altLang="en-US" sz="1600" b="1" dirty="0" smtClean="0">
                <a:solidFill>
                  <a:schemeClr val="tx1"/>
                </a:solidFill>
                <a:latin typeface="Meiryo UI" pitchFamily="50" charset="-128"/>
                <a:ea typeface="Meiryo UI" pitchFamily="50" charset="-128"/>
                <a:cs typeface="Meiryo UI" pitchFamily="50" charset="-128"/>
              </a:rPr>
              <a:t>コストを</a:t>
            </a:r>
            <a:r>
              <a:rPr lang="ja-JP" altLang="en-US" sz="1600" b="1" dirty="0">
                <a:solidFill>
                  <a:schemeClr val="tx1"/>
                </a:solidFill>
                <a:latin typeface="Meiryo UI" pitchFamily="50" charset="-128"/>
                <a:ea typeface="Meiryo UI" pitchFamily="50" charset="-128"/>
                <a:cs typeface="Meiryo UI" pitchFamily="50" charset="-128"/>
              </a:rPr>
              <a:t>加味</a:t>
            </a:r>
            <a:r>
              <a:rPr lang="ja-JP" altLang="en-US" sz="1600" dirty="0">
                <a:solidFill>
                  <a:schemeClr val="tx1"/>
                </a:solidFill>
                <a:latin typeface="Meiryo UI" pitchFamily="50" charset="-128"/>
                <a:ea typeface="Meiryo UI" pitchFamily="50" charset="-128"/>
                <a:cs typeface="Meiryo UI" pitchFamily="50" charset="-128"/>
              </a:rPr>
              <a:t>した</a:t>
            </a:r>
            <a:endParaRPr lang="en-US" altLang="ja-JP" sz="1600" dirty="0">
              <a:solidFill>
                <a:schemeClr val="tx1"/>
              </a:solidFill>
              <a:latin typeface="Meiryo UI" pitchFamily="50" charset="-128"/>
              <a:ea typeface="Meiryo UI" pitchFamily="50" charset="-128"/>
              <a:cs typeface="Meiryo UI" pitchFamily="50" charset="-128"/>
            </a:endParaRPr>
          </a:p>
          <a:p>
            <a:pPr marL="288000" indent="-288000" fontAlgn="auto">
              <a:spcBef>
                <a:spcPts val="1200"/>
              </a:spcBef>
              <a:spcAft>
                <a:spcPts val="0"/>
              </a:spcAft>
              <a:buFont typeface="Wingdings" pitchFamily="2" charset="2"/>
              <a:buChar char="u"/>
              <a:defRPr/>
            </a:pPr>
            <a:r>
              <a:rPr lang="ja-JP" altLang="en-US" sz="1600" dirty="0">
                <a:solidFill>
                  <a:schemeClr val="tx1"/>
                </a:solidFill>
                <a:latin typeface="Meiryo UI" pitchFamily="50" charset="-128"/>
                <a:ea typeface="Meiryo UI" pitchFamily="50" charset="-128"/>
                <a:cs typeface="Meiryo UI" pitchFamily="50" charset="-128"/>
              </a:rPr>
              <a:t>なお、本資料</a:t>
            </a:r>
            <a:r>
              <a:rPr lang="ja-JP" altLang="en-US" sz="1600" dirty="0" smtClean="0">
                <a:solidFill>
                  <a:schemeClr val="tx1"/>
                </a:solidFill>
                <a:latin typeface="Meiryo UI" pitchFamily="50" charset="-128"/>
                <a:ea typeface="Meiryo UI" pitchFamily="50" charset="-128"/>
                <a:cs typeface="Meiryo UI" pitchFamily="50" charset="-128"/>
              </a:rPr>
              <a:t>で示した財政推計は、現時点で把握できる数値</a:t>
            </a:r>
            <a:r>
              <a:rPr lang="ja-JP" altLang="en-US" sz="1600" dirty="0">
                <a:solidFill>
                  <a:schemeClr val="tx1"/>
                </a:solidFill>
                <a:latin typeface="Meiryo UI" pitchFamily="50" charset="-128"/>
                <a:ea typeface="Meiryo UI" pitchFamily="50" charset="-128"/>
                <a:cs typeface="Meiryo UI" pitchFamily="50" charset="-128"/>
              </a:rPr>
              <a:t>を基に一定の前提条件をおいたうえで行った極めて粗い試算であり、</a:t>
            </a:r>
            <a:r>
              <a:rPr lang="ja-JP" altLang="en-US" sz="1600" dirty="0" smtClean="0">
                <a:solidFill>
                  <a:schemeClr val="tx1"/>
                </a:solidFill>
                <a:latin typeface="Meiryo UI" pitchFamily="50" charset="-128"/>
                <a:ea typeface="Meiryo UI" pitchFamily="50" charset="-128"/>
                <a:cs typeface="Meiryo UI" pitchFamily="50" charset="-128"/>
              </a:rPr>
              <a:t>今後</a:t>
            </a:r>
            <a:r>
              <a:rPr lang="ja-JP" altLang="en-US" sz="1600" dirty="0">
                <a:solidFill>
                  <a:schemeClr val="tx1"/>
                </a:solidFill>
                <a:latin typeface="Meiryo UI" pitchFamily="50" charset="-128"/>
                <a:ea typeface="Meiryo UI" pitchFamily="50" charset="-128"/>
                <a:cs typeface="Meiryo UI" pitchFamily="50" charset="-128"/>
              </a:rPr>
              <a:t>の景気</a:t>
            </a:r>
            <a:r>
              <a:rPr lang="ja-JP" altLang="en-US" sz="1600" dirty="0" smtClean="0">
                <a:solidFill>
                  <a:schemeClr val="tx1"/>
                </a:solidFill>
                <a:latin typeface="Meiryo UI" pitchFamily="50" charset="-128"/>
                <a:ea typeface="Meiryo UI" pitchFamily="50" charset="-128"/>
                <a:cs typeface="Meiryo UI" pitchFamily="50" charset="-128"/>
              </a:rPr>
              <a:t>動向、地方</a:t>
            </a:r>
            <a:r>
              <a:rPr lang="ja-JP" altLang="en-US" sz="1600" dirty="0">
                <a:solidFill>
                  <a:schemeClr val="tx1"/>
                </a:solidFill>
                <a:latin typeface="Meiryo UI" pitchFamily="50" charset="-128"/>
                <a:ea typeface="Meiryo UI" pitchFamily="50" charset="-128"/>
                <a:cs typeface="Meiryo UI" pitchFamily="50" charset="-128"/>
              </a:rPr>
              <a:t>財政制度の</a:t>
            </a:r>
            <a:r>
              <a:rPr lang="ja-JP" altLang="en-US" sz="1600" dirty="0" smtClean="0">
                <a:solidFill>
                  <a:schemeClr val="tx1"/>
                </a:solidFill>
                <a:latin typeface="Meiryo UI" pitchFamily="50" charset="-128"/>
                <a:ea typeface="Meiryo UI" pitchFamily="50" charset="-128"/>
                <a:cs typeface="Meiryo UI" pitchFamily="50" charset="-128"/>
              </a:rPr>
              <a:t>改正や予算</a:t>
            </a:r>
            <a:r>
              <a:rPr lang="ja-JP" altLang="en-US" sz="1600" dirty="0">
                <a:solidFill>
                  <a:schemeClr val="tx1"/>
                </a:solidFill>
                <a:latin typeface="Meiryo UI" pitchFamily="50" charset="-128"/>
                <a:ea typeface="Meiryo UI" pitchFamily="50" charset="-128"/>
                <a:cs typeface="Meiryo UI" pitchFamily="50" charset="-128"/>
              </a:rPr>
              <a:t>編成等で変動する可能性もあるため、</a:t>
            </a:r>
            <a:r>
              <a:rPr lang="ja-JP" altLang="en-US" sz="1600" b="1" dirty="0">
                <a:solidFill>
                  <a:schemeClr val="tx1"/>
                </a:solidFill>
                <a:latin typeface="Meiryo UI" pitchFamily="50" charset="-128"/>
                <a:ea typeface="Meiryo UI" pitchFamily="50" charset="-128"/>
                <a:cs typeface="Meiryo UI" pitchFamily="50" charset="-128"/>
              </a:rPr>
              <a:t>相当の幅をもって見る必要</a:t>
            </a:r>
            <a:r>
              <a:rPr lang="ja-JP" altLang="en-US" sz="1600" dirty="0">
                <a:solidFill>
                  <a:schemeClr val="tx1"/>
                </a:solidFill>
                <a:latin typeface="Meiryo UI" pitchFamily="50" charset="-128"/>
                <a:ea typeface="Meiryo UI" pitchFamily="50" charset="-128"/>
                <a:cs typeface="Meiryo UI" pitchFamily="50" charset="-128"/>
              </a:rPr>
              <a:t>が</a:t>
            </a:r>
            <a:r>
              <a:rPr lang="ja-JP" altLang="en-US" sz="1600" dirty="0" smtClean="0">
                <a:solidFill>
                  <a:schemeClr val="tx1"/>
                </a:solidFill>
                <a:latin typeface="Meiryo UI" pitchFamily="50" charset="-128"/>
                <a:ea typeface="Meiryo UI" pitchFamily="50" charset="-128"/>
                <a:cs typeface="Meiryo UI" pitchFamily="50" charset="-128"/>
              </a:rPr>
              <a:t>ある</a:t>
            </a:r>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3" name="角丸四角形 2"/>
          <p:cNvSpPr/>
          <p:nvPr/>
        </p:nvSpPr>
        <p:spPr>
          <a:xfrm>
            <a:off x="776536" y="764704"/>
            <a:ext cx="8352928" cy="1512168"/>
          </a:xfrm>
          <a:prstGeom prst="roundRect">
            <a:avLst>
              <a:gd name="adj" fmla="val 1166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71463" indent="-271463"/>
            <a:r>
              <a:rPr lang="ja-JP" altLang="en-US" sz="1600" dirty="0" smtClean="0">
                <a:solidFill>
                  <a:schemeClr val="tx1"/>
                </a:solidFill>
                <a:latin typeface="Meiryo UI" panose="020B0604030504040204" pitchFamily="50" charset="-128"/>
                <a:ea typeface="Meiryo UI" panose="020B0604030504040204" pitchFamily="50" charset="-128"/>
              </a:rPr>
              <a:t>〇　特別区設置における</a:t>
            </a:r>
            <a:r>
              <a:rPr lang="ja-JP" altLang="en-US" sz="1600" dirty="0" smtClean="0">
                <a:solidFill>
                  <a:schemeClr val="tx1"/>
                </a:solidFill>
                <a:latin typeface="Meiryo UI" pitchFamily="50" charset="-128"/>
                <a:ea typeface="Meiryo UI" pitchFamily="50" charset="-128"/>
                <a:cs typeface="Meiryo UI" pitchFamily="50" charset="-128"/>
              </a:rPr>
              <a:t>財政</a:t>
            </a:r>
            <a:r>
              <a:rPr lang="ja-JP" altLang="en-US" sz="1600" dirty="0">
                <a:solidFill>
                  <a:schemeClr val="tx1"/>
                </a:solidFill>
                <a:latin typeface="Meiryo UI" pitchFamily="50" charset="-128"/>
                <a:ea typeface="Meiryo UI" pitchFamily="50" charset="-128"/>
                <a:cs typeface="Meiryo UI" pitchFamily="50" charset="-128"/>
              </a:rPr>
              <a:t>シミュレーション（</a:t>
            </a:r>
            <a:r>
              <a:rPr lang="en-US" altLang="ja-JP" sz="1600" dirty="0">
                <a:solidFill>
                  <a:schemeClr val="tx1"/>
                </a:solidFill>
                <a:latin typeface="Meiryo UI" pitchFamily="50" charset="-128"/>
                <a:ea typeface="Meiryo UI" pitchFamily="50" charset="-128"/>
                <a:cs typeface="Meiryo UI" pitchFamily="50" charset="-128"/>
              </a:rPr>
              <a:t>H30.8</a:t>
            </a:r>
            <a:r>
              <a:rPr lang="ja-JP" altLang="en-US" sz="1600" dirty="0">
                <a:solidFill>
                  <a:schemeClr val="tx1"/>
                </a:solidFill>
                <a:latin typeface="Meiryo UI" pitchFamily="50" charset="-128"/>
                <a:ea typeface="Meiryo UI" pitchFamily="50" charset="-128"/>
                <a:cs typeface="Meiryo UI" pitchFamily="50" charset="-128"/>
              </a:rPr>
              <a:t>公表）を修正（試算時点は従前どおり）</a:t>
            </a:r>
          </a:p>
          <a:p>
            <a:pPr marL="271463" indent="-271463"/>
            <a:r>
              <a:rPr lang="ja-JP" altLang="en-US" sz="1600" dirty="0" smtClean="0">
                <a:solidFill>
                  <a:schemeClr val="tx1"/>
                </a:solidFill>
                <a:latin typeface="Meiryo UI" pitchFamily="50" charset="-128"/>
                <a:ea typeface="Meiryo UI" pitchFamily="50" charset="-128"/>
                <a:cs typeface="Meiryo UI" pitchFamily="50" charset="-128"/>
              </a:rPr>
              <a:t>〇　これ</a:t>
            </a:r>
            <a:r>
              <a:rPr lang="ja-JP" altLang="en-US" sz="1600" dirty="0">
                <a:solidFill>
                  <a:schemeClr val="tx1"/>
                </a:solidFill>
                <a:latin typeface="Meiryo UI" pitchFamily="50" charset="-128"/>
                <a:ea typeface="Meiryo UI" pitchFamily="50" charset="-128"/>
                <a:cs typeface="Meiryo UI" pitchFamily="50" charset="-128"/>
              </a:rPr>
              <a:t>までの大都市制度（特別区設置）協</a:t>
            </a:r>
            <a:r>
              <a:rPr lang="ja-JP" altLang="en-US" sz="1600" dirty="0" smtClean="0">
                <a:solidFill>
                  <a:schemeClr val="tx1"/>
                </a:solidFill>
                <a:latin typeface="Meiryo UI" pitchFamily="50" charset="-128"/>
                <a:ea typeface="Meiryo UI" pitchFamily="50" charset="-128"/>
                <a:cs typeface="Meiryo UI" pitchFamily="50" charset="-128"/>
              </a:rPr>
              <a:t>議会における協議を踏まえて作成した、「特別区制度（案）」における修正点</a:t>
            </a:r>
            <a:r>
              <a:rPr lang="ja-JP" altLang="en-US" sz="1600" dirty="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組織</a:t>
            </a:r>
            <a:r>
              <a:rPr lang="ja-JP" altLang="en-US" sz="1600" dirty="0">
                <a:solidFill>
                  <a:schemeClr val="tx1"/>
                </a:solidFill>
                <a:latin typeface="Meiryo UI" pitchFamily="50" charset="-128"/>
                <a:ea typeface="Meiryo UI" pitchFamily="50" charset="-128"/>
                <a:cs typeface="Meiryo UI" pitchFamily="50" charset="-128"/>
              </a:rPr>
              <a:t>体制</a:t>
            </a:r>
            <a:r>
              <a:rPr lang="ja-JP" altLang="en-US" sz="1600" dirty="0" smtClean="0">
                <a:solidFill>
                  <a:schemeClr val="tx1"/>
                </a:solidFill>
                <a:latin typeface="Meiryo UI" pitchFamily="50" charset="-128"/>
                <a:ea typeface="Meiryo UI" pitchFamily="50" charset="-128"/>
                <a:cs typeface="Meiryo UI" pitchFamily="50" charset="-128"/>
              </a:rPr>
              <a:t>、設置</a:t>
            </a:r>
            <a:r>
              <a:rPr lang="ja-JP" altLang="en-US" sz="1600" dirty="0">
                <a:solidFill>
                  <a:schemeClr val="tx1"/>
                </a:solidFill>
                <a:latin typeface="Meiryo UI" pitchFamily="50" charset="-128"/>
                <a:ea typeface="Meiryo UI" pitchFamily="50" charset="-128"/>
                <a:cs typeface="Meiryo UI" pitchFamily="50" charset="-128"/>
              </a:rPr>
              <a:t>コスト（</a:t>
            </a:r>
            <a:r>
              <a:rPr lang="ja-JP" altLang="en-US" sz="1600" dirty="0" smtClean="0">
                <a:solidFill>
                  <a:schemeClr val="tx1"/>
                </a:solidFill>
                <a:latin typeface="Meiryo UI" pitchFamily="50" charset="-128"/>
                <a:ea typeface="Meiryo UI" pitchFamily="50" charset="-128"/>
                <a:cs typeface="Meiryo UI" pitchFamily="50" charset="-128"/>
              </a:rPr>
              <a:t>庁舎</a:t>
            </a:r>
            <a:r>
              <a:rPr lang="ja-JP" altLang="en-US" sz="1600" dirty="0">
                <a:solidFill>
                  <a:schemeClr val="tx1"/>
                </a:solidFill>
                <a:latin typeface="Meiryo UI" pitchFamily="50" charset="-128"/>
                <a:ea typeface="Meiryo UI" pitchFamily="50" charset="-128"/>
                <a:cs typeface="Meiryo UI" pitchFamily="50" charset="-128"/>
              </a:rPr>
              <a:t>コストの</a:t>
            </a:r>
            <a:r>
              <a:rPr lang="ja-JP" altLang="en-US" sz="1600" dirty="0" smtClean="0">
                <a:solidFill>
                  <a:schemeClr val="tx1"/>
                </a:solidFill>
                <a:latin typeface="Meiryo UI" pitchFamily="50" charset="-128"/>
                <a:ea typeface="Meiryo UI" pitchFamily="50" charset="-128"/>
                <a:cs typeface="Meiryo UI" pitchFamily="50" charset="-128"/>
              </a:rPr>
              <a:t>再試算等））を</a:t>
            </a:r>
            <a:r>
              <a:rPr lang="ja-JP" altLang="en-US" sz="1600" dirty="0">
                <a:solidFill>
                  <a:schemeClr val="tx1"/>
                </a:solidFill>
                <a:latin typeface="Meiryo UI" pitchFamily="50" charset="-128"/>
                <a:ea typeface="Meiryo UI" pitchFamily="50" charset="-128"/>
                <a:cs typeface="Meiryo UI" pitchFamily="50" charset="-128"/>
              </a:rPr>
              <a:t>反映</a:t>
            </a:r>
          </a:p>
          <a:p>
            <a:pPr marL="271463" indent="-271463"/>
            <a:r>
              <a:rPr lang="ja-JP" altLang="en-US" sz="1600" dirty="0" smtClean="0">
                <a:solidFill>
                  <a:schemeClr val="tx1"/>
                </a:solidFill>
                <a:latin typeface="Meiryo UI" pitchFamily="50" charset="-128"/>
                <a:ea typeface="Meiryo UI" pitchFamily="50" charset="-128"/>
                <a:cs typeface="Meiryo UI" pitchFamily="50" charset="-128"/>
              </a:rPr>
              <a:t>〇　特別</a:t>
            </a:r>
            <a:r>
              <a:rPr lang="ja-JP" altLang="en-US" sz="1600" dirty="0">
                <a:solidFill>
                  <a:schemeClr val="tx1"/>
                </a:solidFill>
                <a:latin typeface="Meiryo UI" pitchFamily="50" charset="-128"/>
                <a:ea typeface="Meiryo UI" pitchFamily="50" charset="-128"/>
                <a:cs typeface="Meiryo UI" pitchFamily="50" charset="-128"/>
              </a:rPr>
              <a:t>区設置の日は</a:t>
            </a:r>
            <a:r>
              <a:rPr lang="en-US" altLang="ja-JP" sz="1600" dirty="0" smtClean="0">
                <a:solidFill>
                  <a:schemeClr val="tx1"/>
                </a:solidFill>
                <a:latin typeface="Meiryo UI" pitchFamily="50" charset="-128"/>
                <a:ea typeface="Meiryo UI" pitchFamily="50" charset="-128"/>
                <a:cs typeface="Meiryo UI" pitchFamily="50" charset="-128"/>
              </a:rPr>
              <a:t>2025</a:t>
            </a:r>
            <a:r>
              <a:rPr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R7</a:t>
            </a:r>
            <a:r>
              <a:rPr lang="ja-JP" altLang="en-US" sz="1600" dirty="0" smtClean="0">
                <a:solidFill>
                  <a:schemeClr val="tx1"/>
                </a:solidFill>
                <a:latin typeface="Meiryo UI" pitchFamily="50" charset="-128"/>
                <a:ea typeface="Meiryo UI" pitchFamily="50" charset="-128"/>
                <a:cs typeface="Meiryo UI" pitchFamily="50" charset="-128"/>
              </a:rPr>
              <a:t>）年１月１日と</a:t>
            </a:r>
            <a:r>
              <a:rPr lang="ja-JP" altLang="en-US" sz="1600" dirty="0">
                <a:solidFill>
                  <a:schemeClr val="tx1"/>
                </a:solidFill>
                <a:latin typeface="Meiryo UI" pitchFamily="50" charset="-128"/>
                <a:ea typeface="Meiryo UI" pitchFamily="50" charset="-128"/>
                <a:cs typeface="Meiryo UI" pitchFamily="50" charset="-128"/>
              </a:rPr>
              <a:t>して試算</a:t>
            </a:r>
          </a:p>
        </p:txBody>
      </p:sp>
      <p:sp>
        <p:nvSpPr>
          <p:cNvPr id="4" name="テキスト ボックス 3"/>
          <p:cNvSpPr txBox="1"/>
          <p:nvPr/>
        </p:nvSpPr>
        <p:spPr>
          <a:xfrm>
            <a:off x="4074695" y="6237892"/>
            <a:ext cx="5355953"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第</a:t>
            </a:r>
            <a:r>
              <a:rPr lang="en-US" altLang="ja-JP" sz="800" dirty="0" smtClean="0">
                <a:latin typeface="Meiryo UI" panose="020B0604030504040204" pitchFamily="50" charset="-128"/>
                <a:ea typeface="Meiryo UI" panose="020B0604030504040204" pitchFamily="50" charset="-128"/>
              </a:rPr>
              <a:t>14</a:t>
            </a:r>
            <a:r>
              <a:rPr lang="ja-JP" altLang="en-US" sz="800" dirty="0" smtClean="0">
                <a:latin typeface="Meiryo UI" panose="020B0604030504040204" pitchFamily="50" charset="-128"/>
                <a:ea typeface="Meiryo UI" panose="020B0604030504040204" pitchFamily="50" charset="-128"/>
              </a:rPr>
              <a:t>回大都市制度（特別区設置）協議会資料　「特別区設置における財政シミュレーション（一般財源ベース）」より抜粋</a:t>
            </a:r>
            <a:endParaRPr lang="ja-JP" altLang="en-US" sz="800" dirty="0">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a:t>
            </a:r>
          </a:p>
        </p:txBody>
      </p:sp>
      <p:graphicFrame>
        <p:nvGraphicFramePr>
          <p:cNvPr id="8" name="表 7"/>
          <p:cNvGraphicFramePr>
            <a:graphicFrameLocks noGrp="1"/>
          </p:cNvGraphicFramePr>
          <p:nvPr>
            <p:extLst>
              <p:ext uri="{D42A27DB-BD31-4B8C-83A1-F6EECF244321}">
                <p14:modId xmlns:p14="http://schemas.microsoft.com/office/powerpoint/2010/main" val="1688952610"/>
              </p:ext>
            </p:extLst>
          </p:nvPr>
        </p:nvGraphicFramePr>
        <p:xfrm>
          <a:off x="188520" y="640900"/>
          <a:ext cx="9589016" cy="4587890"/>
        </p:xfrm>
        <a:graphic>
          <a:graphicData uri="http://schemas.openxmlformats.org/drawingml/2006/table">
            <a:tbl>
              <a:tblPr bandRow="1">
                <a:tableStyleId>{21E4AEA4-8DFA-4A89-87EB-49C32662AFE0}</a:tableStyleId>
              </a:tblPr>
              <a:tblGrid>
                <a:gridCol w="231132">
                  <a:extLst>
                    <a:ext uri="{9D8B030D-6E8A-4147-A177-3AD203B41FA5}">
                      <a16:colId xmlns:a16="http://schemas.microsoft.com/office/drawing/2014/main" val="20000"/>
                    </a:ext>
                  </a:extLst>
                </a:gridCol>
                <a:gridCol w="1170339">
                  <a:extLst>
                    <a:ext uri="{9D8B030D-6E8A-4147-A177-3AD203B41FA5}">
                      <a16:colId xmlns:a16="http://schemas.microsoft.com/office/drawing/2014/main" val="20001"/>
                    </a:ext>
                  </a:extLst>
                </a:gridCol>
                <a:gridCol w="8187545">
                  <a:extLst>
                    <a:ext uri="{9D8B030D-6E8A-4147-A177-3AD203B41FA5}">
                      <a16:colId xmlns:a16="http://schemas.microsoft.com/office/drawing/2014/main" val="20002"/>
                    </a:ext>
                  </a:extLst>
                </a:gridCol>
              </a:tblGrid>
              <a:tr h="936104">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latin typeface="Meiryo UI" pitchFamily="50" charset="-128"/>
                          <a:ea typeface="Meiryo UI" pitchFamily="50" charset="-128"/>
                          <a:cs typeface="Meiryo UI" pitchFamily="50" charset="-128"/>
                        </a:rPr>
                        <a:t>税・譲与税・</a:t>
                      </a:r>
                      <a:endParaRPr kumimoji="1" lang="en-US" altLang="ja-JP" sz="1100" u="none"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u="none" dirty="0" smtClean="0">
                          <a:solidFill>
                            <a:schemeClr val="tx1"/>
                          </a:solidFill>
                          <a:latin typeface="Meiryo UI" pitchFamily="50" charset="-128"/>
                          <a:ea typeface="Meiryo UI" pitchFamily="50" charset="-128"/>
                          <a:cs typeface="Meiryo UI" pitchFamily="50" charset="-128"/>
                        </a:rPr>
                        <a:t>税交付金等</a:t>
                      </a:r>
                      <a:endParaRPr kumimoji="1" lang="ja-JP" altLang="en-US" sz="1100" u="none" dirty="0">
                        <a:solidFill>
                          <a:schemeClr val="tx1"/>
                        </a:solidFill>
                        <a:latin typeface="Meiryo UI" pitchFamily="50" charset="-128"/>
                        <a:ea typeface="Meiryo UI" pitchFamily="50" charset="-128"/>
                        <a:cs typeface="Meiryo UI" pitchFamily="50" charset="-128"/>
                      </a:endParaRPr>
                    </a:p>
                  </a:txBody>
                  <a:tcPr marL="99060" marR="99060" anchor="ct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市町村税のうち、法人市町村民税・固定資産税・特別土地保有税・都市計画税・事業所税及び国有資産等所在市町村交付金・特別とん譲与税は、大阪府が賦課徴収し、又は交付・譲与をうける</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lnSpc>
                          <a:spcPct val="100000"/>
                        </a:lnSpc>
                        <a:spcBef>
                          <a:spcPts val="300"/>
                        </a:spcBef>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政令指定都市が行う国府道管理に対して交付される地方譲与税等は、事務移管に伴い大阪府に移転</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個人市町村民税など税源の所在地が特定できる税、地方税法等に定める配分基準により交付すべき特別区が特定できる地方譲与税等は特別区ごとに算定し、その他の市町村たばこ税などは、従業員数や人口等で按分</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60" marR="99060" anchor="ctr"/>
                </a:tc>
                <a:extLst>
                  <a:ext uri="{0D108BD9-81ED-4DB2-BD59-A6C34878D82A}">
                    <a16:rowId xmlns:a16="http://schemas.microsoft.com/office/drawing/2014/main" val="10000"/>
                  </a:ext>
                </a:extLst>
              </a:tr>
              <a:tr h="1174874">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Meiryo UI" pitchFamily="50" charset="-128"/>
                          <a:ea typeface="Meiryo UI" pitchFamily="50" charset="-128"/>
                          <a:cs typeface="Meiryo UI" pitchFamily="50" charset="-128"/>
                        </a:rPr>
                        <a:t>地方交付税</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0" u="none" dirty="0" smtClean="0">
                          <a:solidFill>
                            <a:schemeClr val="tx1"/>
                          </a:solidFill>
                          <a:latin typeface="Meiryo UI" pitchFamily="50" charset="-128"/>
                          <a:ea typeface="Meiryo UI" pitchFamily="50" charset="-128"/>
                          <a:cs typeface="Meiryo UI" pitchFamily="50" charset="-128"/>
                        </a:rPr>
                        <a:t>（臨時財政対策債含む）</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60" marR="99060" anchor="ct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都区合算算定により、大阪府へ交付</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特別区（市町村算定）分の算定については、特別区全域を一つの市とみなし、特別区（中核市並み）の標準的な行政水準における補正係数等を適用</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lnSpc>
                          <a:spcPct val="100000"/>
                        </a:lnSpc>
                        <a:spcBef>
                          <a:spcPts val="300"/>
                        </a:spcBef>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大阪府へ事務移管する「国府道管理」や「病院」、「大学」などに係る基準財政需要額、国府道管理分に対して交付される地方譲与税・税交付金に係る基準財政収入額は大阪府に移し、それ以外は特別区分とする</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lnSpc>
                          <a:spcPct val="100000"/>
                        </a:lnSpc>
                        <a:spcBef>
                          <a:spcPts val="300"/>
                        </a:spcBef>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臨時財政対策債は、市町村算定分に係るものを各特別区の財政調整交付金算定上の財源不足額により按分し、各特別区がそれぞれ発行するものと設定</a:t>
                      </a:r>
                    </a:p>
                  </a:txBody>
                  <a:tcPr marL="99060" marR="99060" anchor="ctr"/>
                </a:tc>
                <a:extLst>
                  <a:ext uri="{0D108BD9-81ED-4DB2-BD59-A6C34878D82A}">
                    <a16:rowId xmlns:a16="http://schemas.microsoft.com/office/drawing/2014/main" val="10001"/>
                  </a:ext>
                </a:extLst>
              </a:tr>
              <a:tr h="230852">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eiryo UI" pitchFamily="50" charset="-128"/>
                          <a:ea typeface="Meiryo UI" pitchFamily="50" charset="-128"/>
                          <a:cs typeface="Meiryo UI" pitchFamily="50" charset="-128"/>
                        </a:rPr>
                        <a:t>財政調整財源</a:t>
                      </a:r>
                      <a:endParaRPr kumimoji="1" lang="ja-JP" altLang="en-US" sz="1100" b="0" u="none" dirty="0">
                        <a:solidFill>
                          <a:schemeClr val="tx1"/>
                        </a:solidFill>
                        <a:latin typeface="Meiryo UI" pitchFamily="50" charset="-128"/>
                        <a:ea typeface="Meiryo UI" pitchFamily="50" charset="-128"/>
                        <a:cs typeface="Meiryo UI" pitchFamily="50" charset="-128"/>
                      </a:endParaRPr>
                    </a:p>
                  </a:txBody>
                  <a:tcPr marL="99060" marR="99060"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法人市町村民税、固定資産税、特別土地保有税、</a:t>
                      </a:r>
                      <a:r>
                        <a:rPr lang="ja-JP" altLang="en-US" sz="1100" b="0" u="none" baseline="0" dirty="0" smtClean="0">
                          <a:solidFill>
                            <a:schemeClr val="tx1"/>
                          </a:solidFill>
                          <a:latin typeface="Meiryo UI" pitchFamily="50" charset="-128"/>
                          <a:ea typeface="Meiryo UI" pitchFamily="50" charset="-128"/>
                          <a:cs typeface="Meiryo UI" pitchFamily="50" charset="-128"/>
                        </a:rPr>
                        <a:t>法人事業税交付金相当額</a:t>
                      </a:r>
                      <a:r>
                        <a:rPr lang="ja-JP" altLang="en-US" sz="1100" b="0" u="none" dirty="0" smtClean="0">
                          <a:solidFill>
                            <a:schemeClr val="tx1"/>
                          </a:solidFill>
                          <a:latin typeface="Meiryo UI" pitchFamily="50" charset="-128"/>
                          <a:ea typeface="Meiryo UI" pitchFamily="50" charset="-128"/>
                          <a:cs typeface="Meiryo UI" pitchFamily="50" charset="-128"/>
                        </a:rPr>
                        <a:t>及び</a:t>
                      </a:r>
                      <a:r>
                        <a:rPr lang="en-US" altLang="ja-JP" sz="1100" b="0" u="none" dirty="0" smtClean="0">
                          <a:solidFill>
                            <a:schemeClr val="tx1"/>
                          </a:solidFill>
                          <a:latin typeface="Meiryo UI" pitchFamily="50" charset="-128"/>
                          <a:ea typeface="Meiryo UI" pitchFamily="50" charset="-128"/>
                          <a:cs typeface="Meiryo UI" pitchFamily="50" charset="-128"/>
                        </a:rPr>
                        <a:t/>
                      </a:r>
                      <a:br>
                        <a:rPr lang="en-US" altLang="ja-JP" sz="1100" b="0" u="none" dirty="0" smtClean="0">
                          <a:solidFill>
                            <a:schemeClr val="tx1"/>
                          </a:solidFill>
                          <a:latin typeface="Meiryo UI" pitchFamily="50" charset="-128"/>
                          <a:ea typeface="Meiryo UI" pitchFamily="50" charset="-128"/>
                          <a:cs typeface="Meiryo UI" pitchFamily="50" charset="-128"/>
                        </a:rPr>
                      </a:br>
                      <a:r>
                        <a:rPr lang="ja-JP" altLang="en-US" sz="1100" b="0" u="none" dirty="0" smtClean="0">
                          <a:solidFill>
                            <a:schemeClr val="tx1"/>
                          </a:solidFill>
                          <a:latin typeface="Meiryo UI" pitchFamily="50" charset="-128"/>
                          <a:ea typeface="Meiryo UI" pitchFamily="50" charset="-128"/>
                          <a:cs typeface="Meiryo UI" pitchFamily="50" charset="-128"/>
                        </a:rPr>
                        <a:t>地方交付税相当額（市町村算定分）（臨時財政対策債を含む）</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60" marR="9906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52286">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eiryo UI" pitchFamily="50" charset="-128"/>
                          <a:ea typeface="Meiryo UI" pitchFamily="50" charset="-128"/>
                          <a:cs typeface="Meiryo UI" pitchFamily="50" charset="-128"/>
                        </a:rPr>
                        <a:t>特別区と大阪府間の配分</a:t>
                      </a:r>
                      <a:endParaRPr kumimoji="1" lang="ja-JP" altLang="en-US" sz="1100" b="0" u="none" dirty="0">
                        <a:solidFill>
                          <a:schemeClr val="tx1"/>
                        </a:solidFill>
                        <a:latin typeface="Meiryo UI" pitchFamily="50" charset="-128"/>
                        <a:ea typeface="Meiryo UI" pitchFamily="50" charset="-128"/>
                        <a:cs typeface="Meiryo UI" pitchFamily="50" charset="-128"/>
                      </a:endParaRPr>
                    </a:p>
                  </a:txBody>
                  <a:tcPr marL="99060" marR="990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財政調整財源の配分割合は、特別区</a:t>
                      </a:r>
                      <a:r>
                        <a:rPr lang="en-US" altLang="ja-JP" sz="1100" b="0" u="none" baseline="0" dirty="0" smtClean="0">
                          <a:solidFill>
                            <a:schemeClr val="tx1"/>
                          </a:solidFill>
                          <a:latin typeface="Meiryo UI" pitchFamily="50" charset="-128"/>
                          <a:ea typeface="Meiryo UI" pitchFamily="50" charset="-128"/>
                          <a:cs typeface="Meiryo UI" pitchFamily="50" charset="-128"/>
                        </a:rPr>
                        <a:t>78.7</a:t>
                      </a:r>
                      <a:r>
                        <a:rPr lang="en-US" altLang="ja-JP" sz="1100" b="0" u="none" dirty="0" smtClean="0">
                          <a:solidFill>
                            <a:schemeClr val="tx1"/>
                          </a:solidFill>
                          <a:latin typeface="Meiryo UI" pitchFamily="50" charset="-128"/>
                          <a:ea typeface="Meiryo UI" pitchFamily="50" charset="-128"/>
                          <a:cs typeface="Meiryo UI" pitchFamily="50" charset="-128"/>
                        </a:rPr>
                        <a:t>%</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baseline="0" dirty="0" smtClean="0">
                          <a:solidFill>
                            <a:schemeClr val="tx1"/>
                          </a:solidFill>
                          <a:latin typeface="Meiryo UI" pitchFamily="50" charset="-128"/>
                          <a:ea typeface="Meiryo UI" pitchFamily="50" charset="-128"/>
                          <a:cs typeface="Meiryo UI" pitchFamily="50" charset="-128"/>
                        </a:rPr>
                        <a:t>21.3</a:t>
                      </a:r>
                      <a:r>
                        <a:rPr lang="en-US" altLang="ja-JP" sz="1100" b="0" u="none" dirty="0" smtClean="0">
                          <a:solidFill>
                            <a:schemeClr val="tx1"/>
                          </a:solidFill>
                          <a:latin typeface="Meiryo UI" pitchFamily="50" charset="-128"/>
                          <a:ea typeface="Meiryo UI" pitchFamily="50" charset="-128"/>
                          <a:cs typeface="Meiryo UI" pitchFamily="50" charset="-128"/>
                        </a:rPr>
                        <a:t>%</a:t>
                      </a: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baseline="0" dirty="0" smtClean="0">
                          <a:solidFill>
                            <a:schemeClr val="tx1"/>
                          </a:solidFill>
                          <a:latin typeface="Meiryo UI" pitchFamily="50" charset="-128"/>
                          <a:ea typeface="Meiryo UI" pitchFamily="50" charset="-128"/>
                          <a:cs typeface="Meiryo UI" pitchFamily="50" charset="-128"/>
                        </a:rPr>
                        <a:t>特別区の設置から</a:t>
                      </a:r>
                      <a:r>
                        <a:rPr lang="en-US" altLang="ja-JP" sz="1100" b="0" u="none" baseline="0" dirty="0" smtClean="0">
                          <a:solidFill>
                            <a:schemeClr val="tx1"/>
                          </a:solidFill>
                          <a:latin typeface="Meiryo UI" pitchFamily="50" charset="-128"/>
                          <a:ea typeface="Meiryo UI" pitchFamily="50" charset="-128"/>
                          <a:cs typeface="Meiryo UI" pitchFamily="50" charset="-128"/>
                        </a:rPr>
                        <a:t>10</a:t>
                      </a:r>
                      <a:r>
                        <a:rPr lang="ja-JP" altLang="en-US" sz="1100" b="0" u="none" baseline="0" dirty="0" smtClean="0">
                          <a:solidFill>
                            <a:schemeClr val="tx1"/>
                          </a:solidFill>
                          <a:latin typeface="Meiryo UI" pitchFamily="50" charset="-128"/>
                          <a:ea typeface="Meiryo UI" pitchFamily="50" charset="-128"/>
                          <a:cs typeface="Meiryo UI" pitchFamily="50" charset="-128"/>
                        </a:rPr>
                        <a:t>年間は、各年度</a:t>
                      </a:r>
                      <a:r>
                        <a:rPr lang="en-US" altLang="ja-JP" sz="1100" b="0" u="none" baseline="0" dirty="0" smtClean="0">
                          <a:solidFill>
                            <a:schemeClr val="tx1"/>
                          </a:solidFill>
                          <a:latin typeface="Meiryo UI" pitchFamily="50" charset="-128"/>
                          <a:ea typeface="Meiryo UI" pitchFamily="50" charset="-128"/>
                          <a:cs typeface="Meiryo UI" pitchFamily="50" charset="-128"/>
                        </a:rPr>
                        <a:t>20</a:t>
                      </a:r>
                      <a:r>
                        <a:rPr lang="ja-JP" altLang="en-US" sz="1100" b="0" u="none" baseline="0" dirty="0" smtClean="0">
                          <a:solidFill>
                            <a:schemeClr val="tx1"/>
                          </a:solidFill>
                          <a:latin typeface="Meiryo UI" pitchFamily="50" charset="-128"/>
                          <a:ea typeface="Meiryo UI" pitchFamily="50" charset="-128"/>
                          <a:cs typeface="Meiryo UI" pitchFamily="50" charset="-128"/>
                        </a:rPr>
                        <a:t>億円を特別区に特別加算（</a:t>
                      </a:r>
                      <a:r>
                        <a:rPr lang="en-US" altLang="ja-JP" sz="1100" b="0" u="none" baseline="0" dirty="0" smtClean="0">
                          <a:solidFill>
                            <a:schemeClr val="tx1"/>
                          </a:solidFill>
                          <a:latin typeface="Meiryo UI" pitchFamily="50" charset="-128"/>
                          <a:ea typeface="Meiryo UI" pitchFamily="50" charset="-128"/>
                          <a:cs typeface="Meiryo UI" pitchFamily="50" charset="-128"/>
                        </a:rPr>
                        <a:t>R7</a:t>
                      </a:r>
                      <a:r>
                        <a:rPr lang="ja-JP" altLang="en-US" sz="1100" b="0" u="none" baseline="0" dirty="0" smtClean="0">
                          <a:solidFill>
                            <a:schemeClr val="tx1"/>
                          </a:solidFill>
                          <a:latin typeface="Meiryo UI" pitchFamily="50" charset="-128"/>
                          <a:ea typeface="Meiryo UI" pitchFamily="50" charset="-128"/>
                          <a:cs typeface="Meiryo UI" pitchFamily="50" charset="-128"/>
                        </a:rPr>
                        <a:t>年度～</a:t>
                      </a:r>
                      <a:r>
                        <a:rPr lang="en-US" altLang="ja-JP" sz="1100" b="0" u="none" baseline="0" dirty="0" smtClean="0">
                          <a:solidFill>
                            <a:schemeClr val="tx1"/>
                          </a:solidFill>
                          <a:latin typeface="Meiryo UI" pitchFamily="50" charset="-128"/>
                          <a:ea typeface="Meiryo UI" pitchFamily="50" charset="-128"/>
                          <a:cs typeface="Meiryo UI" pitchFamily="50" charset="-128"/>
                        </a:rPr>
                        <a:t>R16</a:t>
                      </a:r>
                      <a:r>
                        <a:rPr lang="ja-JP" altLang="en-US" sz="1100" b="0" u="none" baseline="0" dirty="0" smtClean="0">
                          <a:solidFill>
                            <a:schemeClr val="tx1"/>
                          </a:solidFill>
                          <a:latin typeface="Meiryo UI" pitchFamily="50" charset="-128"/>
                          <a:ea typeface="Meiryo UI" pitchFamily="50" charset="-128"/>
                          <a:cs typeface="Meiryo UI" pitchFamily="50" charset="-128"/>
                        </a:rPr>
                        <a:t>年度）</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txBody>
                  <a:tcPr marL="99060" marR="9906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884570">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dirty="0">
                        <a:latin typeface="Meiryo UI" pitchFamily="50" charset="-128"/>
                        <a:ea typeface="Meiryo UI" pitchFamily="50" charset="-128"/>
                        <a:cs typeface="Meiryo UI" pitchFamily="50" charset="-128"/>
                      </a:endParaRPr>
                    </a:p>
                  </a:txBody>
                  <a:tcPr marL="99060" marR="9906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eiryo UI" pitchFamily="50" charset="-128"/>
                          <a:ea typeface="Meiryo UI" pitchFamily="50" charset="-128"/>
                          <a:cs typeface="Meiryo UI" pitchFamily="50" charset="-128"/>
                        </a:rPr>
                        <a:t>財政調整交付金の配分（特別区間の配分）</a:t>
                      </a:r>
                      <a:endParaRPr kumimoji="1" lang="ja-JP" altLang="en-US" sz="1100" b="0" u="none" dirty="0">
                        <a:solidFill>
                          <a:schemeClr val="tx1"/>
                        </a:solidFill>
                        <a:latin typeface="Meiryo UI" pitchFamily="50" charset="-128"/>
                        <a:ea typeface="Meiryo UI" pitchFamily="50" charset="-128"/>
                        <a:cs typeface="Meiryo UI" pitchFamily="50" charset="-128"/>
                      </a:endParaRPr>
                    </a:p>
                  </a:txBody>
                  <a:tcPr marL="99060" marR="9906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普通交付金</a:t>
                      </a:r>
                      <a:r>
                        <a:rPr lang="en-US" altLang="ja-JP" sz="1100" b="0" u="none" dirty="0" smtClean="0">
                          <a:solidFill>
                            <a:schemeClr val="tx1"/>
                          </a:solidFill>
                          <a:latin typeface="Meiryo UI" pitchFamily="50" charset="-128"/>
                          <a:ea typeface="Meiryo UI" pitchFamily="50" charset="-128"/>
                          <a:cs typeface="Meiryo UI" pitchFamily="50" charset="-128"/>
                        </a:rPr>
                        <a:t>94%</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特別交付金</a:t>
                      </a:r>
                      <a:r>
                        <a:rPr lang="en-US" altLang="ja-JP" sz="1100" b="0" u="none" dirty="0" smtClean="0">
                          <a:solidFill>
                            <a:schemeClr val="tx1"/>
                          </a:solidFill>
                          <a:latin typeface="Meiryo UI" pitchFamily="50" charset="-128"/>
                          <a:ea typeface="Meiryo UI" pitchFamily="50" charset="-128"/>
                          <a:cs typeface="Meiryo UI" pitchFamily="50" charset="-128"/>
                        </a:rPr>
                        <a:t>6</a:t>
                      </a:r>
                      <a:r>
                        <a:rPr lang="ja-JP" altLang="en-US" sz="1100" b="0" u="none" dirty="0" smtClean="0">
                          <a:solidFill>
                            <a:schemeClr val="tx1"/>
                          </a:solidFill>
                          <a:latin typeface="Meiryo UI" pitchFamily="50" charset="-128"/>
                          <a:ea typeface="Meiryo UI" pitchFamily="50" charset="-128"/>
                          <a:cs typeface="Meiryo UI" pitchFamily="50" charset="-128"/>
                        </a:rPr>
                        <a:t>％</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基準財政需要額の算定では、生活保護費などの義務度の高い経費は実態に応じて算入</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基準財政収入額への標準税等の算入率は</a:t>
                      </a:r>
                      <a:r>
                        <a:rPr lang="en-US" altLang="ja-JP" sz="1100" b="0" u="none" dirty="0" smtClean="0">
                          <a:solidFill>
                            <a:schemeClr val="tx1"/>
                          </a:solidFill>
                          <a:latin typeface="Meiryo UI" pitchFamily="50" charset="-128"/>
                          <a:ea typeface="Meiryo UI" pitchFamily="50" charset="-128"/>
                          <a:cs typeface="Meiryo UI" pitchFamily="50" charset="-128"/>
                        </a:rPr>
                        <a:t>85</a:t>
                      </a:r>
                      <a:r>
                        <a:rPr lang="ja-JP" altLang="en-US" sz="1100" b="0" u="none" dirty="0" smtClean="0">
                          <a:solidFill>
                            <a:schemeClr val="tx1"/>
                          </a:solidFill>
                          <a:latin typeface="Meiryo UI" pitchFamily="50" charset="-128"/>
                          <a:ea typeface="Meiryo UI" pitchFamily="50" charset="-128"/>
                          <a:cs typeface="Meiryo UI" pitchFamily="50" charset="-128"/>
                        </a:rPr>
                        <a:t>％</a:t>
                      </a: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特別交付金は各特別区の特別な需要等に応じて配分し、特別区設置後の当面の間は、サービスの継続性や安定性に重点を置いて配分</a:t>
                      </a:r>
                    </a:p>
                  </a:txBody>
                  <a:tcPr marL="99060" marR="9906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242841">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100" b="0" u="none" dirty="0" smtClean="0">
                          <a:solidFill>
                            <a:schemeClr val="tx1"/>
                          </a:solidFill>
                          <a:latin typeface="Meiryo UI" pitchFamily="50" charset="-128"/>
                          <a:ea typeface="Meiryo UI" pitchFamily="50" charset="-128"/>
                          <a:cs typeface="Meiryo UI" pitchFamily="50" charset="-128"/>
                        </a:rPr>
                        <a:t>目的税</a:t>
                      </a:r>
                      <a:endParaRPr kumimoji="1" lang="ja-JP" altLang="en-US" sz="1100" b="0" u="none" dirty="0">
                        <a:solidFill>
                          <a:schemeClr val="tx1"/>
                        </a:solidFill>
                        <a:latin typeface="Meiryo UI" pitchFamily="50" charset="-128"/>
                        <a:ea typeface="Meiryo UI" pitchFamily="50" charset="-128"/>
                        <a:cs typeface="Meiryo UI" pitchFamily="50" charset="-128"/>
                      </a:endParaRPr>
                    </a:p>
                  </a:txBody>
                  <a:tcPr marL="99060" marR="99060" anchor="ct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大阪市の過去の充当実績をもとに特別区と大阪府へ配分</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目的税（都市計画税、事業所税）の配分割合は、特別区</a:t>
                      </a:r>
                      <a:r>
                        <a:rPr lang="en-US" altLang="ja-JP" sz="1100" b="0" u="none" dirty="0" smtClean="0">
                          <a:solidFill>
                            <a:schemeClr val="tx1"/>
                          </a:solidFill>
                          <a:latin typeface="Meiryo UI" pitchFamily="50" charset="-128"/>
                          <a:ea typeface="Meiryo UI" pitchFamily="50" charset="-128"/>
                          <a:cs typeface="Meiryo UI" pitchFamily="50" charset="-128"/>
                        </a:rPr>
                        <a:t>53%</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dirty="0" smtClean="0">
                          <a:solidFill>
                            <a:schemeClr val="tx1"/>
                          </a:solidFill>
                          <a:latin typeface="Meiryo UI" pitchFamily="50" charset="-128"/>
                          <a:ea typeface="Meiryo UI" pitchFamily="50" charset="-128"/>
                          <a:cs typeface="Meiryo UI" pitchFamily="50" charset="-128"/>
                        </a:rPr>
                        <a:t>47%</a:t>
                      </a:r>
                    </a:p>
                  </a:txBody>
                  <a:tcPr marL="99060" marR="99060" anchor="ctr"/>
                </a:tc>
                <a:extLst>
                  <a:ext uri="{0D108BD9-81ED-4DB2-BD59-A6C34878D82A}">
                    <a16:rowId xmlns:a16="http://schemas.microsoft.com/office/drawing/2014/main" val="10005"/>
                  </a:ext>
                </a:extLst>
              </a:tr>
            </a:tbl>
          </a:graphicData>
        </a:graphic>
      </p:graphicFrame>
      <p:sp>
        <p:nvSpPr>
          <p:cNvPr id="9" name="正方形/長方形 8"/>
          <p:cNvSpPr/>
          <p:nvPr/>
        </p:nvSpPr>
        <p:spPr>
          <a:xfrm>
            <a:off x="27428" y="387520"/>
            <a:ext cx="975000" cy="307777"/>
          </a:xfrm>
          <a:prstGeom prst="rect">
            <a:avLst/>
          </a:prstGeom>
        </p:spPr>
        <p:txBody>
          <a:bodyPr wrap="square">
            <a:spAutoFit/>
          </a:bodyPr>
          <a:lstStyle/>
          <a:p>
            <a:r>
              <a:rPr lang="ja-JP" altLang="en-US" sz="1400" b="1" dirty="0" smtClean="0">
                <a:latin typeface="Meiryo UI" pitchFamily="50" charset="-128"/>
                <a:ea typeface="Meiryo UI" pitchFamily="50" charset="-128"/>
                <a:cs typeface="Meiryo UI" pitchFamily="50" charset="-128"/>
              </a:rPr>
              <a:t>［歳入］</a:t>
            </a:r>
            <a:endParaRPr lang="ja-JP" altLang="en-US" sz="1400" b="1" dirty="0">
              <a:latin typeface="Meiryo UI" pitchFamily="50" charset="-128"/>
              <a:ea typeface="Meiryo UI" pitchFamily="50" charset="-128"/>
              <a:cs typeface="Meiryo UI"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594143313"/>
              </p:ext>
            </p:extLst>
          </p:nvPr>
        </p:nvGraphicFramePr>
        <p:xfrm>
          <a:off x="188520" y="5442954"/>
          <a:ext cx="9589016" cy="1357380"/>
        </p:xfrm>
        <a:graphic>
          <a:graphicData uri="http://schemas.openxmlformats.org/drawingml/2006/table">
            <a:tbl>
              <a:tblPr bandRow="1">
                <a:tableStyleId>{21E4AEA4-8DFA-4A89-87EB-49C32662AFE0}</a:tableStyleId>
              </a:tblPr>
              <a:tblGrid>
                <a:gridCol w="1380104">
                  <a:extLst>
                    <a:ext uri="{9D8B030D-6E8A-4147-A177-3AD203B41FA5}">
                      <a16:colId xmlns:a16="http://schemas.microsoft.com/office/drawing/2014/main" val="20000"/>
                    </a:ext>
                  </a:extLst>
                </a:gridCol>
                <a:gridCol w="8208912">
                  <a:extLst>
                    <a:ext uri="{9D8B030D-6E8A-4147-A177-3AD203B41FA5}">
                      <a16:colId xmlns:a16="http://schemas.microsoft.com/office/drawing/2014/main" val="20001"/>
                    </a:ext>
                  </a:extLst>
                </a:gridCol>
              </a:tblGrid>
              <a:tr h="202920">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itchFamily="50" charset="-128"/>
                          <a:ea typeface="Meiryo UI" pitchFamily="50" charset="-128"/>
                          <a:cs typeface="Meiryo UI" pitchFamily="50" charset="-128"/>
                        </a:rPr>
                        <a:t>共通</a:t>
                      </a:r>
                      <a:endParaRPr kumimoji="1" lang="ja-JP" altLang="en-US" sz="1100" dirty="0">
                        <a:latin typeface="Meiryo UI" pitchFamily="50" charset="-128"/>
                        <a:ea typeface="Meiryo UI" pitchFamily="50" charset="-128"/>
                        <a:cs typeface="Meiryo UI" pitchFamily="50" charset="-128"/>
                      </a:endParaRPr>
                    </a:p>
                  </a:txBody>
                  <a:tcPr marL="97500" marR="97500" marT="46800" marB="46800" anchor="ctr"/>
                </a:tc>
                <a:tc>
                  <a:txBody>
                    <a:bodyPr/>
                    <a:lstStyle/>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特別区ごとの数値は、実額又は関連性が高いと思われる指標等で推計した各特別</a:t>
                      </a:r>
                      <a:r>
                        <a:rPr lang="ja-JP" altLang="en-US" sz="1100" u="none" strike="noStrike" dirty="0" smtClean="0">
                          <a:solidFill>
                            <a:schemeClr val="tx1"/>
                          </a:solidFill>
                          <a:latin typeface="Meiryo UI" pitchFamily="50" charset="-128"/>
                          <a:ea typeface="Meiryo UI" pitchFamily="50" charset="-128"/>
                          <a:cs typeface="Meiryo UI" pitchFamily="50" charset="-128"/>
                        </a:rPr>
                        <a:t>区の</a:t>
                      </a:r>
                      <a:r>
                        <a:rPr lang="en-US" altLang="ja-JP" sz="1100" u="none" strike="noStrike" dirty="0" smtClean="0">
                          <a:solidFill>
                            <a:schemeClr val="tx1"/>
                          </a:solidFill>
                          <a:latin typeface="Meiryo UI" pitchFamily="50" charset="-128"/>
                          <a:ea typeface="Meiryo UI" pitchFamily="50" charset="-128"/>
                          <a:cs typeface="Meiryo UI" pitchFamily="50" charset="-128"/>
                        </a:rPr>
                        <a:t>H28</a:t>
                      </a:r>
                      <a:r>
                        <a:rPr lang="ja-JP" altLang="en-US" sz="1100" u="none" strike="noStrike" dirty="0" smtClean="0">
                          <a:solidFill>
                            <a:schemeClr val="tx1"/>
                          </a:solidFill>
                          <a:latin typeface="Meiryo UI" pitchFamily="50" charset="-128"/>
                          <a:ea typeface="Meiryo UI" pitchFamily="50" charset="-128"/>
                          <a:cs typeface="Meiryo UI" pitchFamily="50" charset="-128"/>
                        </a:rPr>
                        <a:t>年度歳出</a:t>
                      </a:r>
                      <a:r>
                        <a:rPr lang="ja-JP" altLang="en-US" sz="1100" u="none" strike="noStrike" dirty="0" smtClean="0">
                          <a:latin typeface="Meiryo UI" pitchFamily="50" charset="-128"/>
                          <a:ea typeface="Meiryo UI" pitchFamily="50" charset="-128"/>
                          <a:cs typeface="Meiryo UI" pitchFamily="50" charset="-128"/>
                        </a:rPr>
                        <a:t>決算の数値で按分</a:t>
                      </a:r>
                      <a:endParaRPr lang="en-US" altLang="ja-JP" sz="1100" u="none" strike="noStrike" dirty="0" smtClean="0">
                        <a:latin typeface="Meiryo UI" pitchFamily="50" charset="-128"/>
                        <a:ea typeface="Meiryo UI" pitchFamily="50" charset="-128"/>
                        <a:cs typeface="Meiryo UI" pitchFamily="50" charset="-128"/>
                      </a:endParaRPr>
                    </a:p>
                  </a:txBody>
                  <a:tcPr marL="97500" marR="97500" marT="46800" marB="46800" anchor="ctr"/>
                </a:tc>
                <a:extLst>
                  <a:ext uri="{0D108BD9-81ED-4DB2-BD59-A6C34878D82A}">
                    <a16:rowId xmlns:a16="http://schemas.microsoft.com/office/drawing/2014/main" val="10000"/>
                  </a:ext>
                </a:extLst>
              </a:tr>
              <a:tr h="145194">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itchFamily="50" charset="-128"/>
                          <a:ea typeface="Meiryo UI" pitchFamily="50" charset="-128"/>
                          <a:cs typeface="Meiryo UI" pitchFamily="50" charset="-128"/>
                        </a:rPr>
                        <a:t>人件費</a:t>
                      </a:r>
                      <a:endParaRPr kumimoji="1" lang="ja-JP" altLang="en-US" sz="1100" dirty="0">
                        <a:latin typeface="Meiryo UI" pitchFamily="50" charset="-128"/>
                        <a:ea typeface="Meiryo UI" pitchFamily="50" charset="-128"/>
                        <a:cs typeface="Meiryo UI" pitchFamily="50" charset="-128"/>
                      </a:endParaRPr>
                    </a:p>
                  </a:txBody>
                  <a:tcPr marL="97500" marR="97500" marT="46800" marB="46800" anchor="ctr">
                    <a:lnB w="12700" cap="flat" cmpd="sng" algn="ctr">
                      <a:solidFill>
                        <a:schemeClr val="bg1"/>
                      </a:solidFill>
                      <a:prstDash val="solid"/>
                      <a:round/>
                      <a:headEnd type="none" w="med" len="med"/>
                      <a:tailEnd type="none" w="med" len="med"/>
                    </a:lnB>
                  </a:tcPr>
                </a:tc>
                <a:tc>
                  <a:txBody>
                    <a:bodyPr/>
                    <a:lstStyle/>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事務分担（案）に基づき、特別区と大阪府に区分</a:t>
                      </a:r>
                      <a:r>
                        <a:rPr lang="ja-JP" altLang="en-US" sz="1100" u="none" strike="noStrike" dirty="0" smtClean="0">
                          <a:solidFill>
                            <a:schemeClr val="tx1"/>
                          </a:solidFill>
                          <a:latin typeface="Meiryo UI" pitchFamily="50" charset="-128"/>
                          <a:ea typeface="Meiryo UI" pitchFamily="50" charset="-128"/>
                          <a:cs typeface="Meiryo UI" pitchFamily="50" charset="-128"/>
                        </a:rPr>
                        <a:t>したＨ</a:t>
                      </a:r>
                      <a:r>
                        <a:rPr lang="en-US" altLang="ja-JP" sz="1100" u="none" strike="noStrike" dirty="0" smtClean="0">
                          <a:solidFill>
                            <a:schemeClr val="tx1"/>
                          </a:solidFill>
                          <a:latin typeface="Meiryo UI" pitchFamily="50" charset="-128"/>
                          <a:ea typeface="Meiryo UI" pitchFamily="50" charset="-128"/>
                          <a:cs typeface="Meiryo UI" pitchFamily="50" charset="-128"/>
                        </a:rPr>
                        <a:t>28</a:t>
                      </a:r>
                      <a:r>
                        <a:rPr lang="ja-JP" altLang="en-US" sz="1100" u="none" strike="noStrike" dirty="0" smtClean="0">
                          <a:solidFill>
                            <a:schemeClr val="tx1"/>
                          </a:solidFill>
                          <a:latin typeface="Meiryo UI" pitchFamily="50" charset="-128"/>
                          <a:ea typeface="Meiryo UI" pitchFamily="50" charset="-128"/>
                          <a:cs typeface="Meiryo UI" pitchFamily="50" charset="-128"/>
                        </a:rPr>
                        <a:t>年度</a:t>
                      </a:r>
                      <a:r>
                        <a:rPr lang="ja-JP" altLang="en-US" sz="1100" u="none" strike="noStrike" dirty="0" smtClean="0">
                          <a:latin typeface="Meiryo UI" pitchFamily="50" charset="-128"/>
                          <a:ea typeface="Meiryo UI" pitchFamily="50" charset="-128"/>
                          <a:cs typeface="Meiryo UI" pitchFamily="50" charset="-128"/>
                        </a:rPr>
                        <a:t>決算の数値で算定</a:t>
                      </a:r>
                      <a:endParaRPr lang="en-US" altLang="ja-JP" sz="1100" u="none" strike="noStrike" dirty="0" smtClean="0">
                        <a:latin typeface="Meiryo UI" pitchFamily="50" charset="-128"/>
                        <a:ea typeface="Meiryo UI" pitchFamily="50" charset="-128"/>
                        <a:cs typeface="Meiryo UI" pitchFamily="50" charset="-128"/>
                      </a:endParaRPr>
                    </a:p>
                  </a:txBody>
                  <a:tcPr marL="97500" marR="97500" marT="46800" marB="4680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5500">
                <a:tc>
                  <a:txBody>
                    <a:bodyPr/>
                    <a:lstStyle/>
                    <a:p>
                      <a:pPr marL="0" indent="0" algn="l" fontAlgn="ctr">
                        <a:lnSpc>
                          <a:spcPts val="1600"/>
                        </a:lnSpc>
                      </a:pPr>
                      <a:r>
                        <a:rPr lang="ja-JP" altLang="en-US" sz="1100" u="none" strike="noStrike" dirty="0" smtClean="0">
                          <a:latin typeface="Meiryo UI" pitchFamily="50" charset="-128"/>
                          <a:ea typeface="Meiryo UI" pitchFamily="50" charset="-128"/>
                          <a:cs typeface="Meiryo UI" pitchFamily="50" charset="-128"/>
                        </a:rPr>
                        <a:t>公債費</a:t>
                      </a:r>
                      <a:endParaRPr lang="en-US" altLang="ja-JP" sz="1100" b="0" i="0" u="none" strike="noStrike" dirty="0" smtClean="0">
                        <a:solidFill>
                          <a:srgbClr val="000000"/>
                        </a:solidFill>
                        <a:latin typeface="Meiryo UI" pitchFamily="50" charset="-128"/>
                        <a:ea typeface="Meiryo UI" pitchFamily="50" charset="-128"/>
                        <a:cs typeface="Meiryo UI" pitchFamily="50" charset="-128"/>
                      </a:endParaRPr>
                    </a:p>
                  </a:txBody>
                  <a:tcPr marL="97500" marR="97500" marT="46800" marB="46800" anchor="ctr">
                    <a:lnT w="12700" cap="flat" cmpd="sng" algn="ctr">
                      <a:solidFill>
                        <a:schemeClr val="bg1"/>
                      </a:solidFill>
                      <a:prstDash val="solid"/>
                      <a:round/>
                      <a:headEnd type="none" w="med" len="med"/>
                      <a:tailEnd type="none" w="med" len="med"/>
                    </a:lnT>
                  </a:tcPr>
                </a:tc>
                <a:tc>
                  <a:txBody>
                    <a:bodyPr/>
                    <a:lstStyle/>
                    <a:p>
                      <a:pPr marL="0" indent="180000" algn="l" fontAlgn="ctr">
                        <a:lnSpc>
                          <a:spcPct val="100000"/>
                        </a:lnSpc>
                        <a:spcBef>
                          <a:spcPts val="300"/>
                        </a:spcBef>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償還に係る公債費の負担割合は、</a:t>
                      </a:r>
                      <a:r>
                        <a:rPr lang="ja-JP" altLang="en-US" sz="1100" u="none" strike="noStrike" dirty="0" smtClean="0">
                          <a:solidFill>
                            <a:schemeClr val="tx1"/>
                          </a:solidFill>
                          <a:latin typeface="Meiryo UI" pitchFamily="50" charset="-128"/>
                          <a:ea typeface="Meiryo UI" pitchFamily="50" charset="-128"/>
                          <a:cs typeface="Meiryo UI" pitchFamily="50" charset="-128"/>
                        </a:rPr>
                        <a:t>特別区</a:t>
                      </a:r>
                      <a:r>
                        <a:rPr lang="en-US" altLang="ja-JP" sz="1100" u="none" strike="noStrike" dirty="0" smtClean="0">
                          <a:solidFill>
                            <a:schemeClr val="tx1"/>
                          </a:solidFill>
                          <a:latin typeface="Meiryo UI" pitchFamily="50" charset="-128"/>
                          <a:ea typeface="Meiryo UI" pitchFamily="50" charset="-128"/>
                          <a:cs typeface="Meiryo UI" pitchFamily="50" charset="-128"/>
                        </a:rPr>
                        <a:t>72%</a:t>
                      </a:r>
                      <a:r>
                        <a:rPr lang="ja-JP" altLang="en-US" sz="1100" u="none" strike="noStrike" dirty="0" err="1" smtClean="0">
                          <a:solidFill>
                            <a:schemeClr val="tx1"/>
                          </a:solidFill>
                          <a:latin typeface="Meiryo UI" pitchFamily="50" charset="-128"/>
                          <a:ea typeface="Meiryo UI" pitchFamily="50" charset="-128"/>
                          <a:cs typeface="Meiryo UI" pitchFamily="50" charset="-128"/>
                        </a:rPr>
                        <a:t>、</a:t>
                      </a:r>
                      <a:r>
                        <a:rPr lang="ja-JP" altLang="en-US" sz="1100" u="none" strike="noStrike" dirty="0" smtClean="0">
                          <a:solidFill>
                            <a:schemeClr val="tx1"/>
                          </a:solidFill>
                          <a:latin typeface="Meiryo UI" pitchFamily="50" charset="-128"/>
                          <a:ea typeface="Meiryo UI" pitchFamily="50" charset="-128"/>
                          <a:cs typeface="Meiryo UI" pitchFamily="50" charset="-128"/>
                        </a:rPr>
                        <a:t>大阪府</a:t>
                      </a:r>
                      <a:r>
                        <a:rPr lang="en-US" altLang="ja-JP" sz="1100" u="none" strike="noStrike" dirty="0" smtClean="0">
                          <a:solidFill>
                            <a:schemeClr val="tx1"/>
                          </a:solidFill>
                          <a:latin typeface="Meiryo UI" pitchFamily="50" charset="-128"/>
                          <a:ea typeface="Meiryo UI" pitchFamily="50" charset="-128"/>
                          <a:cs typeface="Meiryo UI" pitchFamily="50" charset="-128"/>
                        </a:rPr>
                        <a:t>28%</a:t>
                      </a:r>
                    </a:p>
                    <a:p>
                      <a:pPr marL="180000" indent="-180000" algn="l" fontAlgn="ctr">
                        <a:lnSpc>
                          <a:spcPct val="100000"/>
                        </a:lnSpc>
                        <a:spcBef>
                          <a:spcPts val="300"/>
                        </a:spcBef>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特別区の負担分については、人口で按分</a:t>
                      </a: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97500" marR="97500" marT="46800" marB="4680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124544">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その他</a:t>
                      </a:r>
                    </a:p>
                  </a:txBody>
                  <a:tcPr marL="97500" marR="97500" marT="46800" marB="46800" anchor="ctr">
                    <a:lnB w="12700" cap="flat" cmpd="sng" algn="ctr">
                      <a:solidFill>
                        <a:schemeClr val="bg1"/>
                      </a:solidFill>
                      <a:prstDash val="solid"/>
                      <a:round/>
                      <a:headEnd type="none" w="med" len="med"/>
                      <a:tailEnd type="none" w="med" len="med"/>
                    </a:lnB>
                  </a:tcP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zh-CN" altLang="en-US" sz="1100" b="0" dirty="0" smtClean="0">
                          <a:solidFill>
                            <a:schemeClr val="tx1"/>
                          </a:solidFill>
                          <a:latin typeface="Meiryo UI" pitchFamily="50" charset="-128"/>
                          <a:ea typeface="Meiryo UI" pitchFamily="50" charset="-128"/>
                          <a:cs typeface="Meiryo UI" pitchFamily="50" charset="-128"/>
                        </a:rPr>
                        <a:t>此花西部臨海地区土地区画整理事業</a:t>
                      </a:r>
                      <a:r>
                        <a:rPr lang="ja-JP" altLang="en-US" sz="1100" b="0" dirty="0" smtClean="0">
                          <a:solidFill>
                            <a:schemeClr val="tx1"/>
                          </a:solidFill>
                          <a:latin typeface="Meiryo UI" pitchFamily="50" charset="-128"/>
                          <a:ea typeface="Meiryo UI" pitchFamily="50" charset="-128"/>
                          <a:cs typeface="Meiryo UI" pitchFamily="50" charset="-128"/>
                        </a:rPr>
                        <a:t>は、</a:t>
                      </a:r>
                      <a:r>
                        <a:rPr lang="en-US" altLang="ja-JP" sz="1100" b="0" dirty="0" smtClean="0">
                          <a:solidFill>
                            <a:schemeClr val="tx1"/>
                          </a:solidFill>
                          <a:latin typeface="Meiryo UI" pitchFamily="50" charset="-128"/>
                          <a:ea typeface="Meiryo UI" pitchFamily="50" charset="-128"/>
                          <a:cs typeface="Meiryo UI" pitchFamily="50" charset="-128"/>
                        </a:rPr>
                        <a:t>H29</a:t>
                      </a:r>
                      <a:r>
                        <a:rPr lang="ja-JP" altLang="en-US" sz="1100" b="0" dirty="0" smtClean="0">
                          <a:solidFill>
                            <a:schemeClr val="tx1"/>
                          </a:solidFill>
                          <a:latin typeface="Meiryo UI" pitchFamily="50" charset="-128"/>
                          <a:ea typeface="Meiryo UI" pitchFamily="50" charset="-128"/>
                          <a:cs typeface="Meiryo UI" pitchFamily="50" charset="-128"/>
                        </a:rPr>
                        <a:t>年</a:t>
                      </a:r>
                      <a:r>
                        <a:rPr lang="en-US" altLang="ja-JP" sz="1100" b="0" dirty="0" smtClean="0">
                          <a:solidFill>
                            <a:schemeClr val="tx1"/>
                          </a:solidFill>
                          <a:latin typeface="Meiryo UI" pitchFamily="50" charset="-128"/>
                          <a:ea typeface="Meiryo UI" pitchFamily="50" charset="-128"/>
                          <a:cs typeface="Meiryo UI" pitchFamily="50" charset="-128"/>
                        </a:rPr>
                        <a:t>10</a:t>
                      </a:r>
                      <a:r>
                        <a:rPr lang="ja-JP" altLang="en-US" sz="1100" b="0" dirty="0" smtClean="0">
                          <a:solidFill>
                            <a:schemeClr val="tx1"/>
                          </a:solidFill>
                          <a:latin typeface="Meiryo UI" pitchFamily="50" charset="-128"/>
                          <a:ea typeface="Meiryo UI" pitchFamily="50" charset="-128"/>
                          <a:cs typeface="Meiryo UI" pitchFamily="50" charset="-128"/>
                        </a:rPr>
                        <a:t>月</a:t>
                      </a:r>
                      <a:r>
                        <a:rPr lang="en-US" altLang="ja-JP" sz="1100" b="0" dirty="0" smtClean="0">
                          <a:solidFill>
                            <a:schemeClr val="tx1"/>
                          </a:solidFill>
                          <a:latin typeface="Meiryo UI" pitchFamily="50" charset="-128"/>
                          <a:ea typeface="Meiryo UI" pitchFamily="50" charset="-128"/>
                          <a:cs typeface="Meiryo UI" pitchFamily="50" charset="-128"/>
                        </a:rPr>
                        <a:t>3</a:t>
                      </a:r>
                      <a:r>
                        <a:rPr lang="ja-JP" altLang="en-US" sz="1100" b="0" dirty="0" smtClean="0">
                          <a:solidFill>
                            <a:schemeClr val="tx1"/>
                          </a:solidFill>
                          <a:latin typeface="Meiryo UI" pitchFamily="50" charset="-128"/>
                          <a:ea typeface="Meiryo UI" pitchFamily="50" charset="-128"/>
                          <a:cs typeface="Meiryo UI" pitchFamily="50" charset="-128"/>
                        </a:rPr>
                        <a:t>日付け和解ベースで推計</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7500" marR="97500" marT="46800" marB="4680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正方形/長方形 6"/>
          <p:cNvSpPr/>
          <p:nvPr/>
        </p:nvSpPr>
        <p:spPr>
          <a:xfrm>
            <a:off x="-1600" y="5201119"/>
            <a:ext cx="975000" cy="307777"/>
          </a:xfrm>
          <a:prstGeom prst="rect">
            <a:avLst/>
          </a:prstGeom>
        </p:spPr>
        <p:txBody>
          <a:bodyPr wrap="square">
            <a:spAutoFit/>
          </a:bodyPr>
          <a:lstStyle/>
          <a:p>
            <a:r>
              <a:rPr lang="ja-JP" altLang="en-US" sz="1400" b="1" dirty="0" smtClean="0">
                <a:latin typeface="Meiryo UI" pitchFamily="50" charset="-128"/>
                <a:ea typeface="Meiryo UI" pitchFamily="50" charset="-128"/>
                <a:cs typeface="Meiryo UI" pitchFamily="50" charset="-128"/>
              </a:rPr>
              <a:t>［歳出］</a:t>
            </a:r>
            <a:endParaRPr lang="ja-JP" altLang="en-US" sz="1400" b="1" dirty="0">
              <a:latin typeface="Meiryo UI" pitchFamily="50" charset="-128"/>
              <a:ea typeface="Meiryo UI" pitchFamily="50" charset="-128"/>
              <a:cs typeface="Meiryo UI" pitchFamily="50" charset="-128"/>
            </a:endParaRPr>
          </a:p>
        </p:txBody>
      </p:sp>
      <p:sp>
        <p:nvSpPr>
          <p:cNvPr id="10" name="正方形/長方形 9"/>
          <p:cNvSpPr/>
          <p:nvPr/>
        </p:nvSpPr>
        <p:spPr>
          <a:xfrm>
            <a:off x="1770134" y="4168"/>
            <a:ext cx="2723823"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（１）前提条件（詳細）</a:t>
            </a:r>
            <a:endParaRPr lang="ja-JP" altLang="en-US" b="1" dirty="0">
              <a:latin typeface="Meiryo UI" pitchFamily="50" charset="-128"/>
              <a:ea typeface="Meiryo UI" pitchFamily="50" charset="-128"/>
              <a:cs typeface="Meiryo UI" pitchFamily="50" charset="-128"/>
            </a:endParaRPr>
          </a:p>
        </p:txBody>
      </p:sp>
      <p:sp>
        <p:nvSpPr>
          <p:cNvPr id="11" name="正方形/長方形 27"/>
          <p:cNvSpPr>
            <a:spLocks noChangeArrowheads="1"/>
          </p:cNvSpPr>
          <p:nvPr/>
        </p:nvSpPr>
        <p:spPr bwMode="auto">
          <a:xfrm>
            <a:off x="8874125" y="123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１７</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61561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ext uri="{D42A27DB-BD31-4B8C-83A1-F6EECF244321}">
                <p14:modId xmlns:p14="http://schemas.microsoft.com/office/powerpoint/2010/main" val="1079238240"/>
              </p:ext>
            </p:extLst>
          </p:nvPr>
        </p:nvGraphicFramePr>
        <p:xfrm>
          <a:off x="265077" y="1065752"/>
          <a:ext cx="9288981" cy="764160"/>
        </p:xfrm>
        <a:graphic>
          <a:graphicData uri="http://schemas.openxmlformats.org/drawingml/2006/table">
            <a:tbl>
              <a:tblPr bandRow="1">
                <a:tableStyleId>{21E4AEA4-8DFA-4A89-87EB-49C32662AFE0}</a:tableStyleId>
              </a:tblPr>
              <a:tblGrid>
                <a:gridCol w="1313627">
                  <a:extLst>
                    <a:ext uri="{9D8B030D-6E8A-4147-A177-3AD203B41FA5}">
                      <a16:colId xmlns:a16="http://schemas.microsoft.com/office/drawing/2014/main" val="20000"/>
                    </a:ext>
                  </a:extLst>
                </a:gridCol>
                <a:gridCol w="7975354">
                  <a:extLst>
                    <a:ext uri="{9D8B030D-6E8A-4147-A177-3AD203B41FA5}">
                      <a16:colId xmlns:a16="http://schemas.microsoft.com/office/drawing/2014/main" val="20001"/>
                    </a:ext>
                  </a:extLst>
                </a:gridCol>
              </a:tblGrid>
              <a:tr h="268661">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改革効果額</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（未反映分）</a:t>
                      </a:r>
                      <a:endParaRPr kumimoji="1" lang="en-US" altLang="ja-JP" sz="1100" dirty="0" smtClean="0">
                        <a:solidFill>
                          <a:schemeClr val="tx1"/>
                        </a:solidFill>
                        <a:latin typeface="Meiryo UI" pitchFamily="50" charset="-128"/>
                        <a:ea typeface="Meiryo UI" pitchFamily="50" charset="-128"/>
                        <a:cs typeface="Meiryo UI" pitchFamily="50" charset="-128"/>
                      </a:endParaRPr>
                    </a:p>
                  </a:txBody>
                  <a:tcPr marL="97500" marR="97500" marT="46800" marB="46800" anchor="ctr"/>
                </a:tc>
                <a:tc>
                  <a:txBody>
                    <a:bodyPr/>
                    <a:lstStyle/>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大阪市の財政に関する将来推計</a:t>
                      </a:r>
                      <a:r>
                        <a:rPr lang="ja-JP" altLang="en-US" sz="1100" dirty="0" smtClean="0">
                          <a:solidFill>
                            <a:schemeClr val="tx1"/>
                          </a:solidFill>
                          <a:latin typeface="Meiryo UI" pitchFamily="50" charset="-128"/>
                          <a:ea typeface="Meiryo UI" pitchFamily="50" charset="-128"/>
                          <a:cs typeface="Meiryo UI" pitchFamily="50" charset="-128"/>
                        </a:rPr>
                        <a:t>及び「大阪府財政状況に関する中長期試算</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粗い試算</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平成</a:t>
                      </a:r>
                      <a:r>
                        <a:rPr lang="en-US" altLang="ja-JP" sz="1100" dirty="0" smtClean="0">
                          <a:solidFill>
                            <a:schemeClr val="tx1"/>
                          </a:solidFill>
                          <a:latin typeface="Meiryo UI" pitchFamily="50" charset="-128"/>
                          <a:ea typeface="Meiryo UI" pitchFamily="50" charset="-128"/>
                          <a:cs typeface="Meiryo UI" pitchFamily="50" charset="-128"/>
                        </a:rPr>
                        <a:t>30</a:t>
                      </a:r>
                      <a:r>
                        <a:rPr lang="ja-JP" altLang="en-US" sz="1100" dirty="0" smtClean="0">
                          <a:solidFill>
                            <a:schemeClr val="tx1"/>
                          </a:solidFill>
                          <a:latin typeface="Meiryo UI" pitchFamily="50" charset="-128"/>
                          <a:ea typeface="Meiryo UI" pitchFamily="50" charset="-128"/>
                          <a:cs typeface="Meiryo UI" pitchFamily="50" charset="-128"/>
                        </a:rPr>
                        <a:t>年２月版」</a:t>
                      </a:r>
                      <a:r>
                        <a:rPr lang="ja-JP" altLang="en-US" sz="1100" u="none" strike="noStrike" dirty="0" smtClean="0">
                          <a:solidFill>
                            <a:schemeClr val="tx1"/>
                          </a:solidFill>
                          <a:latin typeface="Meiryo UI" pitchFamily="50" charset="-128"/>
                          <a:ea typeface="Meiryo UI" pitchFamily="50" charset="-128"/>
                          <a:cs typeface="Meiryo UI" pitchFamily="50" charset="-128"/>
                        </a:rPr>
                        <a:t>において反映されていない効果について、発現時期に応じて計上</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事務の移管先で発現する効果額については、移管先に帰属するものとして計上</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各特別区の効果額は、人口で按分</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txBody>
                  <a:tcPr marL="97500" marR="97500" marT="46800" marB="46800" anchor="ctr"/>
                </a:tc>
                <a:extLst>
                  <a:ext uri="{0D108BD9-81ED-4DB2-BD59-A6C34878D82A}">
                    <a16:rowId xmlns:a16="http://schemas.microsoft.com/office/drawing/2014/main" val="10000"/>
                  </a:ext>
                </a:extLst>
              </a:tr>
            </a:tbl>
          </a:graphicData>
        </a:graphic>
      </p:graphicFrame>
      <p:sp>
        <p:nvSpPr>
          <p:cNvPr id="12" name="正方形/長方形 11"/>
          <p:cNvSpPr/>
          <p:nvPr/>
        </p:nvSpPr>
        <p:spPr>
          <a:xfrm>
            <a:off x="110103" y="798690"/>
            <a:ext cx="2518638"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改革</a:t>
            </a:r>
            <a:r>
              <a:rPr lang="ja-JP" altLang="en-US" sz="1400" b="1" dirty="0" smtClean="0">
                <a:latin typeface="Meiryo UI" pitchFamily="50" charset="-128"/>
                <a:ea typeface="Meiryo UI" pitchFamily="50" charset="-128"/>
                <a:cs typeface="Meiryo UI" pitchFamily="50" charset="-128"/>
              </a:rPr>
              <a:t>効果額（未反映分）］</a:t>
            </a:r>
            <a:endParaRPr lang="ja-JP" altLang="en-US" sz="1400" b="1" dirty="0">
              <a:latin typeface="Meiryo UI" pitchFamily="50" charset="-128"/>
              <a:ea typeface="Meiryo UI" pitchFamily="50" charset="-128"/>
              <a:cs typeface="Meiryo UI"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82594866"/>
              </p:ext>
            </p:extLst>
          </p:nvPr>
        </p:nvGraphicFramePr>
        <p:xfrm>
          <a:off x="265077" y="2206402"/>
          <a:ext cx="9294099" cy="596520"/>
        </p:xfrm>
        <a:graphic>
          <a:graphicData uri="http://schemas.openxmlformats.org/drawingml/2006/table">
            <a:tbl>
              <a:tblPr bandRow="1">
                <a:tableStyleId>{21E4AEA4-8DFA-4A89-87EB-49C32662AFE0}</a:tableStyleId>
              </a:tblPr>
              <a:tblGrid>
                <a:gridCol w="1319540">
                  <a:extLst>
                    <a:ext uri="{9D8B030D-6E8A-4147-A177-3AD203B41FA5}">
                      <a16:colId xmlns:a16="http://schemas.microsoft.com/office/drawing/2014/main" val="20000"/>
                    </a:ext>
                  </a:extLst>
                </a:gridCol>
                <a:gridCol w="7974559">
                  <a:extLst>
                    <a:ext uri="{9D8B030D-6E8A-4147-A177-3AD203B41FA5}">
                      <a16:colId xmlns:a16="http://schemas.microsoft.com/office/drawing/2014/main" val="20001"/>
                    </a:ext>
                  </a:extLst>
                </a:gridCol>
              </a:tblGrid>
              <a:tr h="268661">
                <a:tc>
                  <a:txBody>
                    <a:bodyPr/>
                    <a:lstStyle/>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itchFamily="50" charset="-128"/>
                          <a:ea typeface="Meiryo UI" pitchFamily="50" charset="-128"/>
                          <a:cs typeface="Meiryo UI" pitchFamily="50" charset="-128"/>
                        </a:rPr>
                        <a:t>組織体制の影響額</a:t>
                      </a:r>
                      <a:endParaRPr kumimoji="1" lang="en-US" altLang="ja-JP" sz="1100" dirty="0" smtClean="0">
                        <a:latin typeface="Meiryo UI" pitchFamily="50" charset="-128"/>
                        <a:ea typeface="Meiryo UI" pitchFamily="50" charset="-128"/>
                        <a:cs typeface="Meiryo UI" pitchFamily="50" charset="-128"/>
                      </a:endParaRPr>
                    </a:p>
                    <a:p>
                      <a:pPr marL="0" marR="0" lvl="2" indent="0" algn="l" defTabSz="914400" rtl="0" eaLnBrk="1" fontAlgn="auto" latinLnBrk="0" hangingPunct="1">
                        <a:lnSpc>
                          <a:spcPts val="1600"/>
                        </a:lnSpc>
                        <a:spcBef>
                          <a:spcPts val="0"/>
                        </a:spcBef>
                        <a:spcAft>
                          <a:spcPts val="0"/>
                        </a:spcAft>
                        <a:buClrTx/>
                        <a:buSzTx/>
                        <a:buFontTx/>
                        <a:buNone/>
                        <a:tabLst/>
                        <a:defRPr/>
                      </a:pPr>
                      <a:r>
                        <a:rPr kumimoji="1" lang="ja-JP" altLang="en-US" sz="1100" dirty="0" smtClean="0">
                          <a:latin typeface="Meiryo UI" pitchFamily="50" charset="-128"/>
                          <a:ea typeface="Meiryo UI" pitchFamily="50" charset="-128"/>
                          <a:cs typeface="Meiryo UI" pitchFamily="50" charset="-128"/>
                        </a:rPr>
                        <a:t>（人件費）</a:t>
                      </a:r>
                      <a:endParaRPr kumimoji="1" lang="en-US" altLang="ja-JP" sz="1100" dirty="0" smtClean="0">
                        <a:latin typeface="Meiryo UI" pitchFamily="50" charset="-128"/>
                        <a:ea typeface="Meiryo UI" pitchFamily="50" charset="-128"/>
                        <a:cs typeface="Meiryo UI" pitchFamily="50" charset="-128"/>
                      </a:endParaRPr>
                    </a:p>
                  </a:txBody>
                  <a:tcPr marL="97500" marR="97500" marT="46800" marB="46800" anchor="ctr"/>
                </a:tc>
                <a:tc>
                  <a:txBody>
                    <a:bodyPr/>
                    <a:lstStyle/>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職員数の増減に伴う影響額を年次別に試算（大阪市の財政に関する将来推計で見込む職員数の減は除く）</a:t>
                      </a:r>
                      <a:endParaRPr lang="en-US" altLang="ja-JP" sz="1100" u="none" strike="noStrike" dirty="0" smtClean="0">
                        <a:latin typeface="Meiryo UI" pitchFamily="50" charset="-128"/>
                        <a:ea typeface="Meiryo UI" pitchFamily="50" charset="-128"/>
                        <a:cs typeface="Meiryo UI" pitchFamily="50" charset="-128"/>
                      </a:endParaRPr>
                    </a:p>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事務の移管先で生じる影響額は、移管先で計上</a:t>
                      </a:r>
                      <a:endParaRPr lang="en-US" altLang="ja-JP" sz="1100" u="none" strike="noStrike" dirty="0" smtClean="0">
                        <a:latin typeface="Meiryo UI" pitchFamily="50" charset="-128"/>
                        <a:ea typeface="Meiryo UI" pitchFamily="50" charset="-128"/>
                        <a:cs typeface="Meiryo UI" pitchFamily="50" charset="-128"/>
                      </a:endParaRPr>
                    </a:p>
                    <a:p>
                      <a:pPr marL="180000" indent="-180000" algn="l" fontAlgn="ctr">
                        <a:lnSpc>
                          <a:spcPct val="100000"/>
                        </a:lnSpc>
                        <a:buFont typeface="Arial" pitchFamily="34" charset="0"/>
                        <a:buChar char="•"/>
                      </a:pPr>
                      <a:r>
                        <a:rPr lang="ja-JP" altLang="en-US" sz="1100" u="none" strike="noStrike" dirty="0" smtClean="0">
                          <a:latin typeface="Meiryo UI" pitchFamily="50" charset="-128"/>
                          <a:ea typeface="Meiryo UI" pitchFamily="50" charset="-128"/>
                          <a:cs typeface="Meiryo UI" pitchFamily="50" charset="-128"/>
                        </a:rPr>
                        <a:t>特別区の体制整備による影響額は、各特別区の職員数で按分、技能労務職の退職不補充による影響額は、各特別区の人口で按分</a:t>
                      </a:r>
                      <a:endParaRPr lang="en-US" altLang="ja-JP" sz="1100" u="none" strike="noStrike" dirty="0" smtClean="0">
                        <a:latin typeface="Meiryo UI" pitchFamily="50" charset="-128"/>
                        <a:ea typeface="Meiryo UI" pitchFamily="50" charset="-128"/>
                        <a:cs typeface="Meiryo UI" pitchFamily="50" charset="-128"/>
                      </a:endParaRPr>
                    </a:p>
                  </a:txBody>
                  <a:tcPr marL="97500" marR="97500" marT="46800" marB="46800" anchor="ctr"/>
                </a:tc>
                <a:extLst>
                  <a:ext uri="{0D108BD9-81ED-4DB2-BD59-A6C34878D82A}">
                    <a16:rowId xmlns:a16="http://schemas.microsoft.com/office/drawing/2014/main" val="10000"/>
                  </a:ext>
                </a:extLst>
              </a:tr>
            </a:tbl>
          </a:graphicData>
        </a:graphic>
      </p:graphicFrame>
      <p:sp>
        <p:nvSpPr>
          <p:cNvPr id="15" name="正方形/長方形 14"/>
          <p:cNvSpPr/>
          <p:nvPr/>
        </p:nvSpPr>
        <p:spPr>
          <a:xfrm>
            <a:off x="110103" y="1945266"/>
            <a:ext cx="1965603"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［組織体制の影響額］</a:t>
            </a:r>
            <a:endParaRPr lang="ja-JP" altLang="en-US" sz="1400" b="1" dirty="0">
              <a:latin typeface="Meiryo UI" pitchFamily="50" charset="-128"/>
              <a:ea typeface="Meiryo UI" pitchFamily="50" charset="-128"/>
              <a:cs typeface="Meiryo UI"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279582642"/>
              </p:ext>
            </p:extLst>
          </p:nvPr>
        </p:nvGraphicFramePr>
        <p:xfrm>
          <a:off x="270194" y="3113128"/>
          <a:ext cx="9288982" cy="1771537"/>
        </p:xfrm>
        <a:graphic>
          <a:graphicData uri="http://schemas.openxmlformats.org/drawingml/2006/table">
            <a:tbl>
              <a:tblPr bandRow="1">
                <a:tableStyleId>{21E4AEA4-8DFA-4A89-87EB-49C32662AFE0}</a:tableStyleId>
              </a:tblPr>
              <a:tblGrid>
                <a:gridCol w="1313627">
                  <a:extLst>
                    <a:ext uri="{9D8B030D-6E8A-4147-A177-3AD203B41FA5}">
                      <a16:colId xmlns:a16="http://schemas.microsoft.com/office/drawing/2014/main" val="20000"/>
                    </a:ext>
                  </a:extLst>
                </a:gridCol>
                <a:gridCol w="7975355">
                  <a:extLst>
                    <a:ext uri="{9D8B030D-6E8A-4147-A177-3AD203B41FA5}">
                      <a16:colId xmlns:a16="http://schemas.microsoft.com/office/drawing/2014/main" val="20001"/>
                    </a:ext>
                  </a:extLst>
                </a:gridCol>
              </a:tblGrid>
              <a:tr h="1771537">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設置コスト</a:t>
                      </a:r>
                      <a:endParaRPr kumimoji="0"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9060" marR="99060" anchor="ctr" horzOverflow="overflow"/>
                </a:tc>
                <a:tc>
                  <a:txBody>
                    <a:bodyPr/>
                    <a:lstStyle/>
                    <a:p>
                      <a:pPr marL="180000" lvl="2" indent="-180000">
                        <a:buFont typeface="Arial" pitchFamily="34" charset="0"/>
                        <a:buChar char="•"/>
                        <a:defRPr/>
                      </a:pPr>
                      <a:r>
                        <a:rPr lang="ja-JP" altLang="en-US" sz="1100" b="0" u="none" baseline="0" dirty="0" smtClean="0">
                          <a:solidFill>
                            <a:schemeClr val="tx1"/>
                          </a:solidFill>
                          <a:latin typeface="Meiryo UI" pitchFamily="50" charset="-128"/>
                          <a:ea typeface="Meiryo UI" pitchFamily="50" charset="-128"/>
                          <a:cs typeface="Meiryo UI" pitchFamily="50" charset="-128"/>
                        </a:rPr>
                        <a:t>「副首都・大阪にふさわしい大都市制度≪特別区制度（案）≫」（第</a:t>
                      </a:r>
                      <a:r>
                        <a:rPr lang="en-US" altLang="ja-JP" sz="1100" b="0" u="none" baseline="0" dirty="0" smtClean="0">
                          <a:solidFill>
                            <a:schemeClr val="tx1"/>
                          </a:solidFill>
                          <a:latin typeface="Meiryo UI" pitchFamily="50" charset="-128"/>
                          <a:ea typeface="Meiryo UI" pitchFamily="50" charset="-128"/>
                          <a:cs typeface="Meiryo UI" pitchFamily="50" charset="-128"/>
                        </a:rPr>
                        <a:t>31</a:t>
                      </a:r>
                      <a:r>
                        <a:rPr lang="ja-JP" altLang="en-US" sz="1100" b="0" u="none" baseline="0" dirty="0" smtClean="0">
                          <a:solidFill>
                            <a:schemeClr val="tx1"/>
                          </a:solidFill>
                          <a:latin typeface="Meiryo UI" pitchFamily="50" charset="-128"/>
                          <a:ea typeface="Meiryo UI" pitchFamily="50" charset="-128"/>
                          <a:cs typeface="Meiryo UI" pitchFamily="50" charset="-128"/>
                        </a:rPr>
                        <a:t>回大都市制度（特別区設置）協議会資料）の</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p>
                      <a:pPr marL="0" lvl="2" indent="0">
                        <a:buFont typeface="Arial" pitchFamily="34" charset="0"/>
                        <a:buNone/>
                        <a:defRPr/>
                      </a:pPr>
                      <a:r>
                        <a:rPr lang="ja-JP" altLang="en-US" sz="1100" b="0" i="0" u="none" dirty="0" smtClean="0">
                          <a:solidFill>
                            <a:schemeClr val="tx1"/>
                          </a:solidFill>
                          <a:latin typeface="Meiryo UI" pitchFamily="50" charset="-128"/>
                          <a:ea typeface="Meiryo UI" pitchFamily="50" charset="-128"/>
                          <a:cs typeface="Meiryo UI" pitchFamily="50" charset="-128"/>
                        </a:rPr>
                        <a:t>　　</a:t>
                      </a:r>
                      <a:r>
                        <a:rPr lang="ja-JP" altLang="en-US" sz="1100" b="0" u="none" baseline="0" dirty="0" smtClean="0">
                          <a:solidFill>
                            <a:schemeClr val="tx1"/>
                          </a:solidFill>
                          <a:latin typeface="Meiryo UI" pitchFamily="50" charset="-128"/>
                          <a:ea typeface="Meiryo UI" pitchFamily="50" charset="-128"/>
                          <a:cs typeface="Meiryo UI" pitchFamily="50" charset="-128"/>
                        </a:rPr>
                        <a:t>「</a:t>
                      </a:r>
                      <a:r>
                        <a:rPr lang="en-US" altLang="ja-JP" sz="1100" b="0" u="none" baseline="0" dirty="0" smtClean="0">
                          <a:solidFill>
                            <a:schemeClr val="tx1"/>
                          </a:solidFill>
                          <a:latin typeface="Meiryo UI" pitchFamily="50" charset="-128"/>
                          <a:ea typeface="Meiryo UI" pitchFamily="50" charset="-128"/>
                          <a:cs typeface="Meiryo UI" pitchFamily="50" charset="-128"/>
                        </a:rPr>
                        <a:t>13</a:t>
                      </a:r>
                      <a:r>
                        <a:rPr lang="ja-JP" altLang="en-US" sz="1100" b="0" u="none" baseline="0" dirty="0" smtClean="0">
                          <a:solidFill>
                            <a:schemeClr val="tx1"/>
                          </a:solidFill>
                          <a:latin typeface="Meiryo UI" pitchFamily="50" charset="-128"/>
                          <a:ea typeface="Meiryo UI" pitchFamily="50" charset="-128"/>
                          <a:cs typeface="Meiryo UI" pitchFamily="50" charset="-128"/>
                        </a:rPr>
                        <a:t> 特別区設置に伴うコスト」に基づいて算定</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p>
                      <a:pPr marL="180000" lvl="2" indent="-180000">
                        <a:buFont typeface="Arial" pitchFamily="34" charset="0"/>
                        <a:buChar char="•"/>
                        <a:defRPr/>
                      </a:pPr>
                      <a:r>
                        <a:rPr lang="ja-JP" altLang="en-US" sz="1100" b="0" dirty="0" smtClean="0">
                          <a:solidFill>
                            <a:schemeClr val="tx1"/>
                          </a:solidFill>
                          <a:latin typeface="Meiryo UI" pitchFamily="50" charset="-128"/>
                          <a:ea typeface="Meiryo UI" pitchFamily="50" charset="-128"/>
                          <a:cs typeface="Meiryo UI" pitchFamily="50" charset="-128"/>
                        </a:rPr>
                        <a:t>新たに執務室の確保が必要となる対象職員数</a:t>
                      </a:r>
                      <a:r>
                        <a:rPr lang="ja-JP" altLang="en-US" sz="1100" u="none" strike="noStrike" dirty="0" smtClean="0">
                          <a:solidFill>
                            <a:schemeClr val="tx1"/>
                          </a:solidFill>
                          <a:latin typeface="Meiryo UI" pitchFamily="50" charset="-128"/>
                          <a:ea typeface="Meiryo UI" pitchFamily="50" charset="-128"/>
                          <a:cs typeface="Meiryo UI" pitchFamily="50" charset="-128"/>
                        </a:rPr>
                        <a:t>に基づき、特別区と大阪府にそれぞれ計上</a:t>
                      </a:r>
                    </a:p>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特別区にかかる経費は、以下のとおり算出</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・システム改修経費は人口で按分</a:t>
                      </a: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・庁舎整備経費は、対象職員数から不足執務室面積を算出し、</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当該面積分については現大阪市本庁舎（中之島庁舎）を活用</a:t>
                      </a:r>
                      <a:endParaRPr lang="en-US" altLang="ja-JP" sz="1100" u="none" strike="noStrike" baseline="0"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することとして算出</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・起債対象事業は、建設事業債</a:t>
                      </a:r>
                      <a:r>
                        <a:rPr lang="en-US" altLang="ja-JP" sz="1100" u="none" strike="noStrike" dirty="0" smtClean="0">
                          <a:solidFill>
                            <a:schemeClr val="tx1"/>
                          </a:solidFill>
                          <a:latin typeface="Meiryo UI" pitchFamily="50" charset="-128"/>
                          <a:ea typeface="Meiryo UI" pitchFamily="50" charset="-128"/>
                          <a:cs typeface="Meiryo UI" pitchFamily="50" charset="-128"/>
                        </a:rPr>
                        <a:t>75%</a:t>
                      </a:r>
                      <a:r>
                        <a:rPr lang="ja-JP" altLang="en-US" sz="1100" u="none" strike="noStrike" dirty="0" smtClean="0">
                          <a:solidFill>
                            <a:schemeClr val="tx1"/>
                          </a:solidFill>
                          <a:latin typeface="Meiryo UI" pitchFamily="50" charset="-128"/>
                          <a:ea typeface="Meiryo UI" pitchFamily="50" charset="-128"/>
                          <a:cs typeface="Meiryo UI" pitchFamily="50" charset="-128"/>
                        </a:rPr>
                        <a:t>を充当</a:t>
                      </a: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・広報関係経費などその他のイニシャルコストについて、個別の積み上げができない項目は、均等割り等で按分</a:t>
                      </a: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・ランニングコストについて、個別の積み上げができない項目は、人口等で按分</a:t>
                      </a:r>
                    </a:p>
                  </a:txBody>
                  <a:tcPr marL="99060" marR="99060" anchor="ctr" horzOverflow="overflow"/>
                </a:tc>
                <a:extLst>
                  <a:ext uri="{0D108BD9-81ED-4DB2-BD59-A6C34878D82A}">
                    <a16:rowId xmlns:a16="http://schemas.microsoft.com/office/drawing/2014/main" val="10000"/>
                  </a:ext>
                </a:extLst>
              </a:tr>
            </a:tbl>
          </a:graphicData>
        </a:graphic>
      </p:graphicFrame>
      <p:sp>
        <p:nvSpPr>
          <p:cNvPr id="23" name="正方形/長方形 22"/>
          <p:cNvSpPr/>
          <p:nvPr/>
        </p:nvSpPr>
        <p:spPr>
          <a:xfrm>
            <a:off x="114176" y="2850374"/>
            <a:ext cx="1314784"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［設置コスト］</a:t>
            </a:r>
            <a:endParaRPr lang="ja-JP" altLang="en-US" sz="1400" b="1" dirty="0">
              <a:latin typeface="Meiryo UI" pitchFamily="50" charset="-128"/>
              <a:ea typeface="Meiryo UI" pitchFamily="50" charset="-128"/>
              <a:cs typeface="Meiryo UI" pitchFamily="50" charset="-128"/>
            </a:endParaRPr>
          </a:p>
        </p:txBody>
      </p:sp>
      <p:graphicFrame>
        <p:nvGraphicFramePr>
          <p:cNvPr id="26" name="Group 21"/>
          <p:cNvGraphicFramePr>
            <a:graphicFrameLocks noGrp="1"/>
          </p:cNvGraphicFramePr>
          <p:nvPr>
            <p:extLst>
              <p:ext uri="{D42A27DB-BD31-4B8C-83A1-F6EECF244321}">
                <p14:modId xmlns:p14="http://schemas.microsoft.com/office/powerpoint/2010/main" val="1427757535"/>
              </p:ext>
            </p:extLst>
          </p:nvPr>
        </p:nvGraphicFramePr>
        <p:xfrm>
          <a:off x="275282" y="194417"/>
          <a:ext cx="9283894" cy="426720"/>
        </p:xfrm>
        <a:graphic>
          <a:graphicData uri="http://schemas.openxmlformats.org/drawingml/2006/table">
            <a:tbl>
              <a:tblPr bandRow="1"/>
              <a:tblGrid>
                <a:gridCol w="1307756">
                  <a:extLst>
                    <a:ext uri="{9D8B030D-6E8A-4147-A177-3AD203B41FA5}">
                      <a16:colId xmlns:a16="http://schemas.microsoft.com/office/drawing/2014/main" val="20000"/>
                    </a:ext>
                  </a:extLst>
                </a:gridCol>
                <a:gridCol w="7976138">
                  <a:extLst>
                    <a:ext uri="{9D8B030D-6E8A-4147-A177-3AD203B41FA5}">
                      <a16:colId xmlns:a16="http://schemas.microsoft.com/office/drawing/2014/main" val="20001"/>
                    </a:ext>
                  </a:extLst>
                </a:gridCol>
              </a:tblGrid>
              <a:tr h="380842">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0"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その他</a:t>
                      </a:r>
                      <a:endParaRPr kumimoji="0"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baseline="0" dirty="0" smtClean="0">
                          <a:solidFill>
                            <a:schemeClr val="tx1"/>
                          </a:solidFill>
                          <a:latin typeface="Meiryo UI" pitchFamily="50" charset="-128"/>
                          <a:ea typeface="Meiryo UI" pitchFamily="50" charset="-128"/>
                          <a:cs typeface="Meiryo UI" pitchFamily="50" charset="-128"/>
                        </a:rPr>
                        <a:t>大都市制度（特別区設置）協議会で議論された以下項目にかかる影響額を反映</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100" b="0" u="none" dirty="0" smtClean="0">
                          <a:solidFill>
                            <a:schemeClr val="tx1"/>
                          </a:solidFill>
                          <a:latin typeface="Meiryo UI" pitchFamily="50" charset="-128"/>
                          <a:ea typeface="Meiryo UI" pitchFamily="50" charset="-128"/>
                          <a:cs typeface="Meiryo UI" pitchFamily="50" charset="-128"/>
                        </a:rPr>
                        <a:t>　</a:t>
                      </a:r>
                      <a:r>
                        <a:rPr lang="ja-JP" altLang="en-US" sz="1100" b="0" u="none" baseline="0" dirty="0" smtClean="0">
                          <a:solidFill>
                            <a:schemeClr val="tx1"/>
                          </a:solidFill>
                          <a:latin typeface="Meiryo UI" pitchFamily="50" charset="-128"/>
                          <a:ea typeface="Meiryo UI" pitchFamily="50" charset="-128"/>
                          <a:cs typeface="Meiryo UI" pitchFamily="50" charset="-128"/>
                        </a:rPr>
                        <a:t>（万博会場建設費、関連事業費、児童相談所新設）</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0"/>
                  </a:ext>
                </a:extLst>
              </a:tr>
            </a:tbl>
          </a:graphicData>
        </a:graphic>
      </p:graphicFrame>
      <p:sp>
        <p:nvSpPr>
          <p:cNvPr id="13" name="正方形/長方形 12"/>
          <p:cNvSpPr>
            <a:spLocks noChangeArrowheads="1"/>
          </p:cNvSpPr>
          <p:nvPr/>
        </p:nvSpPr>
        <p:spPr bwMode="auto">
          <a:xfrm>
            <a:off x="8874125" y="6588317"/>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１８</a:t>
            </a:r>
            <a:endParaRPr lang="ja-JP" altLang="en-US" sz="1100" b="1" dirty="0">
              <a:solidFill>
                <a:srgbClr val="000000"/>
              </a:solidFill>
              <a:latin typeface="Meiryo UI" pitchFamily="50" charset="-128"/>
              <a:ea typeface="Meiryo UI" pitchFamily="50" charset="-128"/>
              <a:cs typeface="Meiryo UI" pitchFamily="50" charset="-128"/>
            </a:endParaRPr>
          </a:p>
        </p:txBody>
      </p:sp>
      <p:graphicFrame>
        <p:nvGraphicFramePr>
          <p:cNvPr id="27" name="Group 21"/>
          <p:cNvGraphicFramePr>
            <a:graphicFrameLocks noGrp="1"/>
          </p:cNvGraphicFramePr>
          <p:nvPr>
            <p:extLst>
              <p:ext uri="{D42A27DB-BD31-4B8C-83A1-F6EECF244321}">
                <p14:modId xmlns:p14="http://schemas.microsoft.com/office/powerpoint/2010/main" val="3957270708"/>
              </p:ext>
            </p:extLst>
          </p:nvPr>
        </p:nvGraphicFramePr>
        <p:xfrm>
          <a:off x="258223" y="5164943"/>
          <a:ext cx="9283894" cy="1432560"/>
        </p:xfrm>
        <a:graphic>
          <a:graphicData uri="http://schemas.openxmlformats.org/drawingml/2006/table">
            <a:tbl>
              <a:tblPr bandRow="1"/>
              <a:tblGrid>
                <a:gridCol w="1307756">
                  <a:extLst>
                    <a:ext uri="{9D8B030D-6E8A-4147-A177-3AD203B41FA5}">
                      <a16:colId xmlns:a16="http://schemas.microsoft.com/office/drawing/2014/main" val="20000"/>
                    </a:ext>
                  </a:extLst>
                </a:gridCol>
                <a:gridCol w="7976138">
                  <a:extLst>
                    <a:ext uri="{9D8B030D-6E8A-4147-A177-3AD203B41FA5}">
                      <a16:colId xmlns:a16="http://schemas.microsoft.com/office/drawing/2014/main" val="20001"/>
                    </a:ext>
                  </a:extLst>
                </a:gridCol>
              </a:tblGrid>
              <a:tr h="380842">
                <a:tc>
                  <a:txBody>
                    <a:bodyPr/>
                    <a:lstStyle/>
                    <a:p>
                      <a:pPr marL="0" marR="0" lvl="2"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特別区に承継される財政調整基金</a:t>
                      </a:r>
                      <a:endParaRPr kumimoji="0" lang="en-US" altLang="ja-JP" sz="1100"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180000" indent="-180000" algn="l" fontAlgn="ctr">
                        <a:lnSpc>
                          <a:spcPct val="100000"/>
                        </a:lnSpc>
                        <a:buFont typeface="Arial" pitchFamily="34" charset="0"/>
                        <a:buChar char="•"/>
                      </a:pPr>
                      <a:r>
                        <a:rPr lang="ja-JP" altLang="en-US" sz="1100" u="none" strike="noStrike" dirty="0" smtClean="0">
                          <a:solidFill>
                            <a:schemeClr val="tx1"/>
                          </a:solidFill>
                          <a:latin typeface="Meiryo UI" pitchFamily="50" charset="-128"/>
                          <a:ea typeface="Meiryo UI" pitchFamily="50" charset="-128"/>
                          <a:cs typeface="Meiryo UI" pitchFamily="50" charset="-128"/>
                        </a:rPr>
                        <a:t>特別区に承継される財政調整基金の額は、以下のとおり算出した</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・市「粗い試算」に示されている（参考）財政調整基金残高</a:t>
                      </a:r>
                      <a:r>
                        <a:rPr lang="en-US" altLang="ja-JP" sz="1100" u="none" strike="noStrike" dirty="0" smtClean="0">
                          <a:solidFill>
                            <a:schemeClr val="tx1"/>
                          </a:solidFill>
                          <a:latin typeface="Meiryo UI" pitchFamily="50" charset="-128"/>
                          <a:ea typeface="Meiryo UI" pitchFamily="50" charset="-128"/>
                          <a:cs typeface="Meiryo UI" pitchFamily="50" charset="-128"/>
                        </a:rPr>
                        <a:t>1,132</a:t>
                      </a:r>
                      <a:r>
                        <a:rPr lang="ja-JP" altLang="en-US" sz="1100" u="none" strike="noStrike" dirty="0" smtClean="0">
                          <a:solidFill>
                            <a:schemeClr val="tx1"/>
                          </a:solidFill>
                          <a:latin typeface="Meiryo UI" pitchFamily="50" charset="-128"/>
                          <a:ea typeface="Meiryo UI" pitchFamily="50" charset="-128"/>
                          <a:cs typeface="Meiryo UI" pitchFamily="50" charset="-128"/>
                        </a:rPr>
                        <a:t>億円</a:t>
                      </a: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a:t>
                      </a:r>
                      <a:r>
                        <a:rPr lang="en-US" altLang="ja-JP" sz="1100" u="none" strike="noStrike" dirty="0" smtClean="0">
                          <a:solidFill>
                            <a:schemeClr val="tx1"/>
                          </a:solidFill>
                          <a:latin typeface="Meiryo UI" pitchFamily="50" charset="-128"/>
                          <a:ea typeface="Meiryo UI" pitchFamily="50" charset="-128"/>
                          <a:cs typeface="Meiryo UI" pitchFamily="50" charset="-128"/>
                        </a:rPr>
                        <a:t>H30</a:t>
                      </a:r>
                      <a:r>
                        <a:rPr lang="ja-JP" altLang="en-US" sz="1100" u="none" strike="noStrike" dirty="0" smtClean="0">
                          <a:solidFill>
                            <a:schemeClr val="tx1"/>
                          </a:solidFill>
                          <a:latin typeface="Meiryo UI" pitchFamily="50" charset="-128"/>
                          <a:ea typeface="Meiryo UI" pitchFamily="50" charset="-128"/>
                          <a:cs typeface="Meiryo UI" pitchFamily="50" charset="-128"/>
                        </a:rPr>
                        <a:t>年度末、弁天町駅前開発土地信託事業への対応分</a:t>
                      </a:r>
                      <a:r>
                        <a:rPr lang="en-US" altLang="ja-JP" sz="1100" u="none" strike="noStrike" dirty="0" smtClean="0">
                          <a:solidFill>
                            <a:schemeClr val="tx1"/>
                          </a:solidFill>
                          <a:latin typeface="Meiryo UI" pitchFamily="50" charset="-128"/>
                          <a:ea typeface="Meiryo UI" pitchFamily="50" charset="-128"/>
                          <a:cs typeface="Meiryo UI" pitchFamily="50" charset="-128"/>
                        </a:rPr>
                        <a:t>319</a:t>
                      </a:r>
                      <a:r>
                        <a:rPr lang="ja-JP" altLang="en-US" sz="1100" u="none" strike="noStrike" dirty="0" smtClean="0">
                          <a:solidFill>
                            <a:schemeClr val="tx1"/>
                          </a:solidFill>
                          <a:latin typeface="Meiryo UI" pitchFamily="50" charset="-128"/>
                          <a:ea typeface="Meiryo UI" pitchFamily="50" charset="-128"/>
                          <a:cs typeface="Meiryo UI" pitchFamily="50" charset="-128"/>
                        </a:rPr>
                        <a:t>億円を除く）を反映</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R1</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年度～</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R6</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年度</a:t>
                      </a:r>
                      <a:r>
                        <a:rPr lang="ja-JP" altLang="en-US" sz="1100" u="none" strike="noStrike" dirty="0" smtClean="0">
                          <a:solidFill>
                            <a:schemeClr val="tx1"/>
                          </a:solidFill>
                          <a:latin typeface="Meiryo UI" pitchFamily="50" charset="-128"/>
                          <a:ea typeface="Meiryo UI" pitchFamily="50" charset="-128"/>
                          <a:cs typeface="Meiryo UI" pitchFamily="50" charset="-128"/>
                        </a:rPr>
                        <a:t>の大阪市の財政に関する将来推計による財政収支不足額（ケース１：</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81</a:t>
                      </a:r>
                      <a:r>
                        <a:rPr lang="ja-JP" altLang="en-US" sz="1100" u="none" strike="noStrike" dirty="0" smtClean="0">
                          <a:solidFill>
                            <a:schemeClr val="tx1"/>
                          </a:solidFill>
                          <a:latin typeface="Meiryo UI" pitchFamily="50" charset="-128"/>
                          <a:ea typeface="Meiryo UI" pitchFamily="50" charset="-128"/>
                          <a:cs typeface="Meiryo UI" pitchFamily="50" charset="-128"/>
                        </a:rPr>
                        <a:t>億円</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 </a:t>
                      </a:r>
                      <a:r>
                        <a:rPr lang="ja-JP" altLang="en-US" sz="1100" u="none" strike="noStrike" dirty="0" smtClean="0">
                          <a:solidFill>
                            <a:schemeClr val="tx1"/>
                          </a:solidFill>
                          <a:latin typeface="Meiryo UI" pitchFamily="50" charset="-128"/>
                          <a:ea typeface="Meiryo UI" pitchFamily="50" charset="-128"/>
                          <a:cs typeface="Meiryo UI" pitchFamily="50" charset="-128"/>
                        </a:rPr>
                        <a:t>ケース２：</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312</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億円</a:t>
                      </a:r>
                      <a:r>
                        <a:rPr lang="ja-JP" altLang="en-US" sz="1100" u="none" strike="noStrike" dirty="0" smtClean="0">
                          <a:solidFill>
                            <a:schemeClr val="tx1"/>
                          </a:solidFill>
                          <a:latin typeface="Meiryo UI" pitchFamily="50" charset="-128"/>
                          <a:ea typeface="Meiryo UI" pitchFamily="50" charset="-128"/>
                          <a:cs typeface="Meiryo UI" pitchFamily="50" charset="-128"/>
                        </a:rPr>
                        <a:t>）を反映</a:t>
                      </a:r>
                      <a:r>
                        <a:rPr lang="en-US" altLang="ja-JP" sz="1100" u="none" strike="noStrike" dirty="0" smtClean="0">
                          <a:solidFill>
                            <a:schemeClr val="tx1"/>
                          </a:solidFill>
                          <a:latin typeface="Meiryo UI" pitchFamily="50" charset="-128"/>
                          <a:ea typeface="Meiryo UI" pitchFamily="50" charset="-128"/>
                          <a:cs typeface="Meiryo UI" pitchFamily="50" charset="-128"/>
                        </a:rPr>
                        <a:t/>
                      </a:r>
                      <a:br>
                        <a:rPr lang="en-US" altLang="ja-JP" sz="1100" u="none" strike="noStrike" dirty="0" smtClean="0">
                          <a:solidFill>
                            <a:schemeClr val="tx1"/>
                          </a:solidFill>
                          <a:latin typeface="Meiryo UI" pitchFamily="50" charset="-128"/>
                          <a:ea typeface="Meiryo UI" pitchFamily="50" charset="-128"/>
                          <a:cs typeface="Meiryo UI" pitchFamily="50" charset="-128"/>
                        </a:rPr>
                      </a:br>
                      <a:r>
                        <a:rPr lang="ja-JP" altLang="en-US" sz="1100" u="none" strike="noStrike" dirty="0" smtClean="0">
                          <a:solidFill>
                            <a:schemeClr val="tx1"/>
                          </a:solidFill>
                          <a:latin typeface="Meiryo UI" pitchFamily="50" charset="-128"/>
                          <a:ea typeface="Meiryo UI" pitchFamily="50" charset="-128"/>
                          <a:cs typeface="Meiryo UI" pitchFamily="50" charset="-128"/>
                        </a:rPr>
                        <a:t>　　　・市立高校の大阪府への移管 </a:t>
                      </a:r>
                      <a:r>
                        <a:rPr lang="en-US" altLang="ja-JP" sz="1100" u="none" strike="noStrike" dirty="0" smtClean="0">
                          <a:solidFill>
                            <a:schemeClr val="tx1"/>
                          </a:solidFill>
                          <a:latin typeface="Meiryo UI" pitchFamily="50" charset="-128"/>
                          <a:ea typeface="Meiryo UI" pitchFamily="50" charset="-128"/>
                          <a:cs typeface="Meiryo UI" pitchFamily="50" charset="-128"/>
                        </a:rPr>
                        <a:t>(+51</a:t>
                      </a:r>
                      <a:r>
                        <a:rPr lang="ja-JP" altLang="en-US" sz="1100" u="none" strike="noStrike" dirty="0" smtClean="0">
                          <a:solidFill>
                            <a:schemeClr val="tx1"/>
                          </a:solidFill>
                          <a:latin typeface="Meiryo UI" pitchFamily="50" charset="-128"/>
                          <a:ea typeface="Meiryo UI" pitchFamily="50" charset="-128"/>
                          <a:cs typeface="Meiryo UI" pitchFamily="50" charset="-128"/>
                        </a:rPr>
                        <a:t>億円</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 </a:t>
                      </a:r>
                      <a:r>
                        <a:rPr lang="en-US" altLang="ja-JP" sz="1100" u="none" strike="noStrike" dirty="0" smtClean="0">
                          <a:solidFill>
                            <a:schemeClr val="tx1"/>
                          </a:solidFill>
                          <a:latin typeface="Meiryo UI" pitchFamily="50" charset="-128"/>
                          <a:ea typeface="Meiryo UI" pitchFamily="50" charset="-128"/>
                          <a:cs typeface="Meiryo UI" pitchFamily="50" charset="-128"/>
                        </a:rPr>
                        <a:t>R4</a:t>
                      </a:r>
                      <a:r>
                        <a:rPr lang="ja-JP" altLang="en-US" sz="1100" u="none" strike="noStrike" dirty="0" smtClean="0">
                          <a:solidFill>
                            <a:schemeClr val="tx1"/>
                          </a:solidFill>
                          <a:latin typeface="Meiryo UI" pitchFamily="50" charset="-128"/>
                          <a:ea typeface="Meiryo UI" pitchFamily="50" charset="-128"/>
                          <a:cs typeface="Meiryo UI" pitchFamily="50" charset="-128"/>
                        </a:rPr>
                        <a:t>年度～</a:t>
                      </a:r>
                      <a:r>
                        <a:rPr lang="en-US" altLang="ja-JP" sz="1100" u="none" strike="noStrike" dirty="0" smtClean="0">
                          <a:solidFill>
                            <a:schemeClr val="tx1"/>
                          </a:solidFill>
                          <a:latin typeface="Meiryo UI" pitchFamily="50" charset="-128"/>
                          <a:ea typeface="Meiryo UI" pitchFamily="50" charset="-128"/>
                          <a:cs typeface="Meiryo UI" pitchFamily="50" charset="-128"/>
                        </a:rPr>
                        <a:t>R6</a:t>
                      </a:r>
                      <a:r>
                        <a:rPr lang="ja-JP" altLang="en-US" sz="1100" u="none" strike="noStrike" dirty="0" smtClean="0">
                          <a:solidFill>
                            <a:schemeClr val="tx1"/>
                          </a:solidFill>
                          <a:latin typeface="Meiryo UI" pitchFamily="50" charset="-128"/>
                          <a:ea typeface="Meiryo UI" pitchFamily="50" charset="-128"/>
                          <a:cs typeface="Meiryo UI" pitchFamily="50" charset="-128"/>
                        </a:rPr>
                        <a:t>年度）及び万博会場建設費負担額（▲</a:t>
                      </a:r>
                      <a:r>
                        <a:rPr lang="en-US" altLang="ja-JP" sz="1100" u="none" strike="noStrike" dirty="0" smtClean="0">
                          <a:solidFill>
                            <a:schemeClr val="tx1"/>
                          </a:solidFill>
                          <a:latin typeface="Meiryo UI" pitchFamily="50" charset="-128"/>
                          <a:ea typeface="Meiryo UI" pitchFamily="50" charset="-128"/>
                          <a:cs typeface="Meiryo UI" pitchFamily="50" charset="-128"/>
                        </a:rPr>
                        <a:t>208</a:t>
                      </a:r>
                      <a:r>
                        <a:rPr lang="ja-JP" altLang="en-US" sz="1100" u="none" strike="noStrike" dirty="0" smtClean="0">
                          <a:solidFill>
                            <a:schemeClr val="tx1"/>
                          </a:solidFill>
                          <a:latin typeface="Meiryo UI" pitchFamily="50" charset="-128"/>
                          <a:ea typeface="Meiryo UI" pitchFamily="50" charset="-128"/>
                          <a:cs typeface="Meiryo UI" pitchFamily="50" charset="-128"/>
                        </a:rPr>
                        <a:t>億円）による影響額を反映</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a:t>
                      </a:r>
                      <a:r>
                        <a:rPr lang="en-US" altLang="ja-JP" sz="1100" u="none" strike="noStrike" dirty="0" smtClean="0">
                          <a:solidFill>
                            <a:schemeClr val="tx1"/>
                          </a:solidFill>
                          <a:latin typeface="Meiryo UI" pitchFamily="50" charset="-128"/>
                          <a:ea typeface="Meiryo UI" pitchFamily="50" charset="-128"/>
                          <a:cs typeface="Meiryo UI" pitchFamily="50" charset="-128"/>
                        </a:rPr>
                        <a:t>R1</a:t>
                      </a:r>
                      <a:r>
                        <a:rPr lang="ja-JP" altLang="en-US" sz="1100" u="none" strike="noStrike" dirty="0" smtClean="0">
                          <a:solidFill>
                            <a:schemeClr val="tx1"/>
                          </a:solidFill>
                          <a:latin typeface="Meiryo UI" pitchFamily="50" charset="-128"/>
                          <a:ea typeface="Meiryo UI" pitchFamily="50" charset="-128"/>
                          <a:cs typeface="Meiryo UI" pitchFamily="50" charset="-128"/>
                        </a:rPr>
                        <a:t>年度～</a:t>
                      </a:r>
                      <a:r>
                        <a:rPr lang="en-US" altLang="ja-JP" sz="1100" u="none" strike="noStrike" dirty="0" smtClean="0">
                          <a:solidFill>
                            <a:schemeClr val="tx1"/>
                          </a:solidFill>
                          <a:latin typeface="Meiryo UI" pitchFamily="50" charset="-128"/>
                          <a:ea typeface="Meiryo UI" pitchFamily="50" charset="-128"/>
                          <a:cs typeface="Meiryo UI" pitchFamily="50" charset="-128"/>
                        </a:rPr>
                        <a:t>R6</a:t>
                      </a:r>
                      <a:r>
                        <a:rPr lang="ja-JP" altLang="en-US" sz="1100" u="none" strike="noStrike" dirty="0" smtClean="0">
                          <a:solidFill>
                            <a:schemeClr val="tx1"/>
                          </a:solidFill>
                          <a:latin typeface="Meiryo UI" pitchFamily="50" charset="-128"/>
                          <a:ea typeface="Meiryo UI" pitchFamily="50" charset="-128"/>
                          <a:cs typeface="Meiryo UI" pitchFamily="50" charset="-128"/>
                        </a:rPr>
                        <a:t>年度の改革効果額</a:t>
                      </a:r>
                      <a:r>
                        <a:rPr lang="en-US" altLang="ja-JP" sz="1100" u="none" strike="noStrike" dirty="0" smtClean="0">
                          <a:solidFill>
                            <a:schemeClr val="tx1"/>
                          </a:solidFill>
                          <a:latin typeface="Meiryo UI" pitchFamily="50" charset="-128"/>
                          <a:ea typeface="Meiryo UI" pitchFamily="50" charset="-128"/>
                          <a:cs typeface="Meiryo UI" pitchFamily="50" charset="-128"/>
                        </a:rPr>
                        <a:t>(</a:t>
                      </a:r>
                      <a:r>
                        <a:rPr lang="ja-JP" altLang="en-US" sz="1100" u="none" strike="noStrike" dirty="0" smtClean="0">
                          <a:solidFill>
                            <a:schemeClr val="tx1"/>
                          </a:solidFill>
                          <a:latin typeface="Meiryo UI" pitchFamily="50" charset="-128"/>
                          <a:ea typeface="Meiryo UI" pitchFamily="50" charset="-128"/>
                          <a:cs typeface="Meiryo UI" pitchFamily="50" charset="-128"/>
                        </a:rPr>
                        <a:t>未反映分</a:t>
                      </a:r>
                      <a:r>
                        <a:rPr lang="en-US" altLang="ja-JP" sz="1100" u="none" strike="noStrike" dirty="0" smtClean="0">
                          <a:solidFill>
                            <a:schemeClr val="tx1"/>
                          </a:solidFill>
                          <a:latin typeface="Meiryo UI" pitchFamily="50" charset="-128"/>
                          <a:ea typeface="Meiryo UI" pitchFamily="50" charset="-128"/>
                          <a:cs typeface="Meiryo UI" pitchFamily="50" charset="-128"/>
                        </a:rPr>
                        <a:t>)</a:t>
                      </a:r>
                      <a:r>
                        <a:rPr lang="ja-JP" altLang="en-US" sz="1100" u="none" strike="noStrike" dirty="0" err="1" smtClean="0">
                          <a:solidFill>
                            <a:schemeClr val="tx1"/>
                          </a:solidFill>
                          <a:latin typeface="Meiryo UI" pitchFamily="50" charset="-128"/>
                          <a:ea typeface="Meiryo UI" pitchFamily="50" charset="-128"/>
                          <a:cs typeface="Meiryo UI" pitchFamily="50" charset="-128"/>
                        </a:rPr>
                        <a:t>、</a:t>
                      </a:r>
                      <a:r>
                        <a:rPr lang="ja-JP" altLang="en-US" sz="1100" u="none" strike="noStrike" dirty="0" smtClean="0">
                          <a:solidFill>
                            <a:schemeClr val="tx1"/>
                          </a:solidFill>
                          <a:latin typeface="Meiryo UI" pitchFamily="50" charset="-128"/>
                          <a:ea typeface="Meiryo UI" pitchFamily="50" charset="-128"/>
                          <a:cs typeface="Meiryo UI" pitchFamily="50" charset="-128"/>
                        </a:rPr>
                        <a:t>組織体制の影響額、設置コスト（</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331</a:t>
                      </a:r>
                      <a:r>
                        <a:rPr lang="ja-JP" altLang="en-US" sz="1100" u="none" strike="noStrike" dirty="0" smtClean="0">
                          <a:solidFill>
                            <a:schemeClr val="tx1"/>
                          </a:solidFill>
                          <a:latin typeface="Meiryo UI" pitchFamily="50" charset="-128"/>
                          <a:ea typeface="Meiryo UI" pitchFamily="50" charset="-128"/>
                          <a:cs typeface="Meiryo UI" pitchFamily="50" charset="-128"/>
                        </a:rPr>
                        <a:t>億円）を反映</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p>
                      <a:pPr marL="0" indent="0" algn="l" fontAlgn="ctr">
                        <a:lnSpc>
                          <a:spcPct val="100000"/>
                        </a:lnSpc>
                        <a:buFont typeface="Arial" pitchFamily="34" charset="0"/>
                        <a:buNone/>
                      </a:pPr>
                      <a:r>
                        <a:rPr lang="ja-JP" altLang="en-US" sz="1100" u="none" strike="noStrike" dirty="0" smtClean="0">
                          <a:solidFill>
                            <a:schemeClr val="tx1"/>
                          </a:solidFill>
                          <a:latin typeface="Meiryo UI" pitchFamily="50" charset="-128"/>
                          <a:ea typeface="Meiryo UI" pitchFamily="50" charset="-128"/>
                          <a:cs typeface="Meiryo UI" pitchFamily="50" charset="-128"/>
                        </a:rPr>
                        <a:t>　　　・大阪府に承継する財務リスク（損失補償）の引当財源（大阪府で管理）　</a:t>
                      </a:r>
                      <a:r>
                        <a:rPr lang="ja-JP" altLang="en-US" sz="1100" u="none" strike="noStrike" baseline="0" dirty="0" smtClean="0">
                          <a:solidFill>
                            <a:schemeClr val="tx1"/>
                          </a:solidFill>
                          <a:latin typeface="Meiryo UI" pitchFamily="50" charset="-128"/>
                          <a:ea typeface="Meiryo UI" pitchFamily="50" charset="-128"/>
                          <a:cs typeface="Meiryo UI" pitchFamily="50" charset="-128"/>
                        </a:rPr>
                        <a:t>▲</a:t>
                      </a:r>
                      <a:r>
                        <a:rPr lang="en-US" altLang="ja-JP" sz="1100" u="none" strike="noStrike" baseline="0" dirty="0" smtClean="0">
                          <a:solidFill>
                            <a:schemeClr val="tx1"/>
                          </a:solidFill>
                          <a:latin typeface="Meiryo UI" pitchFamily="50" charset="-128"/>
                          <a:ea typeface="Meiryo UI" pitchFamily="50" charset="-128"/>
                          <a:cs typeface="Meiryo UI" pitchFamily="50" charset="-128"/>
                        </a:rPr>
                        <a:t>185</a:t>
                      </a:r>
                      <a:r>
                        <a:rPr lang="ja-JP" altLang="en-US" sz="1100" u="none" strike="noStrike" dirty="0" smtClean="0">
                          <a:solidFill>
                            <a:schemeClr val="tx1"/>
                          </a:solidFill>
                          <a:latin typeface="Meiryo UI" pitchFamily="50" charset="-128"/>
                          <a:ea typeface="Meiryo UI" pitchFamily="50" charset="-128"/>
                          <a:cs typeface="Meiryo UI" pitchFamily="50" charset="-128"/>
                        </a:rPr>
                        <a:t>億円　を反映</a:t>
                      </a:r>
                      <a:endParaRPr lang="en-US" altLang="ja-JP" sz="1100" u="none" strike="noStrike" dirty="0" smtClean="0">
                        <a:solidFill>
                          <a:schemeClr val="tx1"/>
                        </a:solidFill>
                        <a:latin typeface="Meiryo UI" pitchFamily="50" charset="-128"/>
                        <a:ea typeface="Meiryo UI" pitchFamily="50" charset="-128"/>
                        <a:cs typeface="Meiryo UI" pitchFamily="50" charset="-128"/>
                      </a:endParaRPr>
                    </a:p>
                  </a:txBody>
                  <a:tcPr marL="99060" marR="9906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0"/>
                  </a:ext>
                </a:extLst>
              </a:tr>
            </a:tbl>
          </a:graphicData>
        </a:graphic>
      </p:graphicFrame>
      <p:sp>
        <p:nvSpPr>
          <p:cNvPr id="28" name="正方形/長方形 27"/>
          <p:cNvSpPr/>
          <p:nvPr/>
        </p:nvSpPr>
        <p:spPr>
          <a:xfrm>
            <a:off x="133059" y="4891862"/>
            <a:ext cx="3193503"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［特別区に承継される財政調整基金］</a:t>
            </a:r>
            <a:endParaRPr lang="ja-JP" altLang="en-US" sz="1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329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3607464972"/>
              </p:ext>
            </p:extLst>
          </p:nvPr>
        </p:nvGraphicFramePr>
        <p:xfrm>
          <a:off x="5457056" y="1471986"/>
          <a:ext cx="3960000" cy="5328000"/>
        </p:xfrm>
        <a:graphic>
          <a:graphicData uri="http://schemas.openxmlformats.org/drawingml/2006/table">
            <a:tbl>
              <a:tblPr>
                <a:tableStyleId>{5C22544A-7EE6-4342-B048-85BDC9FD1C3A}</a:tableStyleId>
              </a:tblPr>
              <a:tblGrid>
                <a:gridCol w="972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tblGrid>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14,230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10,779</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7,468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3,451</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1"/>
                  </a:ext>
                </a:extLst>
              </a:tr>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3,544</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3,544</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3,386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3"/>
                  </a:ext>
                </a:extLst>
              </a:tr>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1,695</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1,695</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5"/>
                  </a:ext>
                </a:extLst>
              </a:tr>
              <a:tr h="324000">
                <a:tc rowSpan="2">
                  <a:txBody>
                    <a:bodyPr/>
                    <a:lstStyle/>
                    <a:p>
                      <a:pPr algn="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77</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a16="http://schemas.microsoft.com/office/drawing/2014/main" val="10007"/>
                  </a:ext>
                </a:extLst>
              </a:tr>
              <a:tr h="324000">
                <a:tc rowSpan="2">
                  <a:txBody>
                    <a:bodyPr/>
                    <a:lstStyle/>
                    <a:p>
                      <a:pPr algn="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1,901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9"/>
                  </a:ext>
                </a:extLst>
              </a:tr>
              <a:tr h="396000">
                <a:tc rowSpan="2">
                  <a:txBody>
                    <a:bodyPr/>
                    <a:lstStyle/>
                    <a:p>
                      <a:pPr algn="r" rtl="0" fontAlgn="ctr"/>
                      <a:r>
                        <a:rPr lang="en-US" altLang="ja-JP" sz="1100" b="1"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54</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24000">
                <a:tc rowSpan="2">
                  <a:txBody>
                    <a:bodyPr/>
                    <a:lstStyle/>
                    <a:p>
                      <a:pPr algn="r" rtl="0"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2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24000">
                <a:tc rowSpan="2">
                  <a:txBody>
                    <a:bodyPr/>
                    <a:lstStyle/>
                    <a:p>
                      <a:pPr algn="r" rtl="0" fontAlgn="ctr"/>
                      <a:r>
                        <a:rPr lang="en-US" altLang="ja-JP"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24000">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bl>
          </a:graphicData>
        </a:graphic>
      </p:graphicFrame>
      <p:sp>
        <p:nvSpPr>
          <p:cNvPr id="14" name="正方形/長方形 13"/>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a:t>
            </a:r>
            <a:r>
              <a:rPr lang="ja-JP" altLang="en-US" sz="2000" b="1" dirty="0" smtClean="0">
                <a:solidFill>
                  <a:prstClr val="black"/>
                </a:solidFill>
                <a:latin typeface="Meiryo UI" pitchFamily="50" charset="-128"/>
                <a:ea typeface="Meiryo UI" pitchFamily="50" charset="-128"/>
                <a:cs typeface="Meiryo UI" pitchFamily="50" charset="-128"/>
              </a:rPr>
              <a:t> </a:t>
            </a:r>
            <a:r>
              <a:rPr lang="ja-JP" altLang="en-US" sz="2000" b="1" dirty="0" smtClean="0">
                <a:solidFill>
                  <a:schemeClr val="tx1"/>
                </a:solidFill>
                <a:latin typeface="Meiryo UI" pitchFamily="50" charset="-128"/>
                <a:ea typeface="Meiryo UI" pitchFamily="50" charset="-128"/>
                <a:cs typeface="Meiryo UI" pitchFamily="50" charset="-128"/>
              </a:rPr>
              <a:t>　参考資料</a:t>
            </a:r>
          </a:p>
        </p:txBody>
      </p:sp>
      <p:graphicFrame>
        <p:nvGraphicFramePr>
          <p:cNvPr id="2" name="表 1"/>
          <p:cNvGraphicFramePr>
            <a:graphicFrameLocks noGrp="1"/>
          </p:cNvGraphicFramePr>
          <p:nvPr>
            <p:extLst>
              <p:ext uri="{D42A27DB-BD31-4B8C-83A1-F6EECF244321}">
                <p14:modId xmlns:p14="http://schemas.microsoft.com/office/powerpoint/2010/main" val="72678743"/>
              </p:ext>
            </p:extLst>
          </p:nvPr>
        </p:nvGraphicFramePr>
        <p:xfrm>
          <a:off x="453008" y="1471986"/>
          <a:ext cx="4859641" cy="5328000"/>
        </p:xfrm>
        <a:graphic>
          <a:graphicData uri="http://schemas.openxmlformats.org/drawingml/2006/table">
            <a:tbl>
              <a:tblPr>
                <a:tableStyleId>{5C22544A-7EE6-4342-B048-85BDC9FD1C3A}</a:tableStyleId>
              </a:tblPr>
              <a:tblGrid>
                <a:gridCol w="558498">
                  <a:extLst>
                    <a:ext uri="{9D8B030D-6E8A-4147-A177-3AD203B41FA5}">
                      <a16:colId xmlns:a16="http://schemas.microsoft.com/office/drawing/2014/main" val="20000"/>
                    </a:ext>
                  </a:extLst>
                </a:gridCol>
                <a:gridCol w="773142">
                  <a:extLst>
                    <a:ext uri="{9D8B030D-6E8A-4147-A177-3AD203B41FA5}">
                      <a16:colId xmlns:a16="http://schemas.microsoft.com/office/drawing/2014/main" val="20001"/>
                    </a:ext>
                  </a:extLst>
                </a:gridCol>
                <a:gridCol w="648001">
                  <a:extLst>
                    <a:ext uri="{9D8B030D-6E8A-4147-A177-3AD203B41FA5}">
                      <a16:colId xmlns:a16="http://schemas.microsoft.com/office/drawing/2014/main" val="20002"/>
                    </a:ext>
                  </a:extLst>
                </a:gridCol>
                <a:gridCol w="2880000">
                  <a:extLst>
                    <a:ext uri="{9D8B030D-6E8A-4147-A177-3AD203B41FA5}">
                      <a16:colId xmlns:a16="http://schemas.microsoft.com/office/drawing/2014/main" val="20003"/>
                    </a:ext>
                  </a:extLst>
                </a:gridCol>
              </a:tblGrid>
              <a:tr h="648000">
                <a:tc gridSpan="2">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21,698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事業の民営化による一般会計からの繰</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出金削減や</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固定資産税等の収入及び株式配当収入（民営化後の試算）を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8000">
                <a:tc rowSpan="2">
                  <a:txBody>
                    <a:bodyPr/>
                    <a:lstStyle/>
                    <a:p>
                      <a:pPr algn="ctr" rtl="0" fontAlgn="ct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一般</a:t>
                      </a:r>
                      <a:endParaRPr lang="en-US" altLang="zh-TW"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廃棄物</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収集輸送</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6,930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収集</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輸送事業にかかる業務の効率化、職員の退職不補充による民間</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委託拡大による経費削減を見込む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8000">
                <a:tc vMerge="1">
                  <a:txBody>
                    <a:bodyPr/>
                    <a:lstStyle/>
                    <a:p>
                      <a:pPr algn="ctr" rtl="0"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焼却処理</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3,341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処理事業にかかる工場稼動体制の見直し及び民間運営・民間委託の拡大等による経常経費の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削減を見込む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8000">
                <a:tc gridSpan="2">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下水道</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株式会社</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が運転</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維持管理業務を実施するにあたり</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効率的な事務執行体制を構築すること</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による削減を見込む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8000">
                <a:tc gridSpan="2">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1,955</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事業の民営化による一般会計からの繰出金や運営補助金の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削減に</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加え、法人市民税など</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の増収を見込む</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200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218</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港湾管理者統合により、施設の集約・再編等を行うなど、物流機能の強化を図ることによる大阪港・堺泉北港・阪南港の入港料等の増収を見込む</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4800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産業技術総合研究所</a:t>
                      </a:r>
                      <a:b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工業研究所</a:t>
                      </a:r>
                      <a:endPar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66</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両研究所の統合に伴う役職員や管理費等の削減を見込む</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48000">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公衆衛生研究所</a:t>
                      </a:r>
                      <a:b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環境科学研究所</a:t>
                      </a:r>
                      <a:endPar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92</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indent="-171450" algn="l" defTabSz="914400" rtl="0" eaLnBrk="1" fontAlgn="ctr" latinLnBrk="0" hangingPunct="1">
                        <a:lnSpc>
                          <a:spcPct val="100000"/>
                        </a:lnSpc>
                        <a:spcBef>
                          <a:spcPts val="0"/>
                        </a:spcBef>
                        <a:spcAft>
                          <a:spcPts val="0"/>
                        </a:spcAft>
                        <a:buClrTx/>
                        <a:buSzTx/>
                        <a:buFont typeface="Wingdings" panose="05000000000000000000" pitchFamily="2" charset="2"/>
                        <a:buChar char="u"/>
                        <a:tabLst/>
                        <a:defRPr/>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栄養専門学校廃止に伴う人員削減、両研究所の統合に伴う管理部門職員の削減を見込む</a:t>
                      </a:r>
                      <a:endPar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graphicFrame>
        <p:nvGraphicFramePr>
          <p:cNvPr id="3" name="表 2"/>
          <p:cNvGraphicFramePr>
            <a:graphicFrameLocks noGrp="1"/>
          </p:cNvGraphicFramePr>
          <p:nvPr>
            <p:extLst/>
          </p:nvPr>
        </p:nvGraphicFramePr>
        <p:xfrm>
          <a:off x="453008" y="679306"/>
          <a:ext cx="4859640" cy="432000"/>
        </p:xfrm>
        <a:graphic>
          <a:graphicData uri="http://schemas.openxmlformats.org/drawingml/2006/table">
            <a:tbl>
              <a:tblPr firstRow="1" bandRow="1">
                <a:tableStyleId>{5C22544A-7EE6-4342-B048-85BDC9FD1C3A}</a:tableStyleId>
              </a:tblPr>
              <a:tblGrid>
                <a:gridCol w="133164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879928">
                  <a:extLst>
                    <a:ext uri="{9D8B030D-6E8A-4147-A177-3AD203B41FA5}">
                      <a16:colId xmlns:a16="http://schemas.microsoft.com/office/drawing/2014/main" val="20002"/>
                    </a:ext>
                  </a:extLst>
                </a:gridCol>
              </a:tblGrid>
              <a:tr h="432000">
                <a:tc>
                  <a:txBody>
                    <a:bodyPr/>
                    <a:lstStyle/>
                    <a:p>
                      <a:pPr algn="ctr" rtl="0" fontAlgn="ctr"/>
                      <a:r>
                        <a:rPr lang="ja-JP" altLang="en-US"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効果の内容</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nvPr>
        </p:nvGraphicFramePr>
        <p:xfrm>
          <a:off x="5457496" y="679306"/>
          <a:ext cx="3960000" cy="432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432000">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財政シミュレーションの反映額</a:t>
                      </a:r>
                      <a:endParaRPr lang="en-US" altLang="zh-TW"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反映時の控除</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bl>
          </a:graphicData>
        </a:graphic>
      </p:graphicFrame>
      <p:sp>
        <p:nvSpPr>
          <p:cNvPr id="5" name="テキスト ボックス 4"/>
          <p:cNvSpPr txBox="1"/>
          <p:nvPr/>
        </p:nvSpPr>
        <p:spPr>
          <a:xfrm>
            <a:off x="1730056" y="1229414"/>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sp>
        <p:nvSpPr>
          <p:cNvPr id="12" name="テキスト ボックス 11"/>
          <p:cNvSpPr txBox="1"/>
          <p:nvPr/>
        </p:nvSpPr>
        <p:spPr>
          <a:xfrm>
            <a:off x="5745088" y="1229414"/>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sp>
        <p:nvSpPr>
          <p:cNvPr id="4" name="正方形/長方形 3"/>
          <p:cNvSpPr/>
          <p:nvPr/>
        </p:nvSpPr>
        <p:spPr>
          <a:xfrm>
            <a:off x="5457056" y="679306"/>
            <a:ext cx="2808312" cy="6120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8301880" y="1111354"/>
            <a:ext cx="1259632" cy="349702"/>
          </a:xfrm>
          <a:prstGeom prst="rect">
            <a:avLst/>
          </a:prstGeom>
        </p:spPr>
        <p:txBody>
          <a:bodyPr wrap="square" lIns="36000" tIns="36000" rIns="36000" bIns="3600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までの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予算</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反映分等</a:t>
            </a:r>
            <a:endParaRPr lang="ja-JP" altLang="en-US" sz="900" dirty="0"/>
          </a:p>
        </p:txBody>
      </p:sp>
      <p:sp>
        <p:nvSpPr>
          <p:cNvPr id="13" name="テキスト ボックス 12"/>
          <p:cNvSpPr txBox="1"/>
          <p:nvPr/>
        </p:nvSpPr>
        <p:spPr>
          <a:xfrm>
            <a:off x="5733784" y="408860"/>
            <a:ext cx="3059832" cy="241980"/>
          </a:xfrm>
          <a:prstGeom prst="rect">
            <a:avLst/>
          </a:prstGeom>
          <a:noFill/>
        </p:spPr>
        <p:txBody>
          <a:bodyPr wrap="square" lIns="36000" tIns="36000" rIns="36000" bIns="36000" rtlCol="0">
            <a:spAutoFit/>
          </a:bodyPr>
          <a:lstStyle/>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数値については</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、Ｒ</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時点の推計値</a:t>
            </a:r>
          </a:p>
        </p:txBody>
      </p:sp>
      <p:sp>
        <p:nvSpPr>
          <p:cNvPr id="15" name="正方形/長方形 14"/>
          <p:cNvSpPr/>
          <p:nvPr/>
        </p:nvSpPr>
        <p:spPr>
          <a:xfrm>
            <a:off x="1698713" y="19002"/>
            <a:ext cx="7427033"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（２）</a:t>
            </a:r>
            <a:r>
              <a:rPr lang="en-US" altLang="ja-JP" b="1" dirty="0">
                <a:latin typeface="Meiryo UI" pitchFamily="50" charset="-128"/>
                <a:ea typeface="Meiryo UI" pitchFamily="50" charset="-128"/>
                <a:cs typeface="Meiryo UI" pitchFamily="50" charset="-128"/>
              </a:rPr>
              <a:t>AB</a:t>
            </a:r>
            <a:r>
              <a:rPr lang="ja-JP" altLang="en-US" b="1" dirty="0">
                <a:latin typeface="Meiryo UI" pitchFamily="50" charset="-128"/>
                <a:ea typeface="Meiryo UI" pitchFamily="50" charset="-128"/>
                <a:cs typeface="Meiryo UI" pitchFamily="50" charset="-128"/>
              </a:rPr>
              <a:t>項目関係の改革効果</a:t>
            </a:r>
            <a:r>
              <a:rPr lang="ja-JP" altLang="en-US" b="1" dirty="0" smtClean="0">
                <a:latin typeface="Meiryo UI" pitchFamily="50" charset="-128"/>
                <a:ea typeface="Meiryo UI" pitchFamily="50" charset="-128"/>
                <a:cs typeface="Meiryo UI" pitchFamily="50" charset="-128"/>
              </a:rPr>
              <a:t>額</a:t>
            </a:r>
            <a:r>
              <a:rPr lang="ja-JP" altLang="en-US" b="1" dirty="0">
                <a:latin typeface="Meiryo UI" pitchFamily="50" charset="-128"/>
                <a:ea typeface="Meiryo UI" pitchFamily="50" charset="-128"/>
                <a:cs typeface="Meiryo UI" pitchFamily="50" charset="-128"/>
              </a:rPr>
              <a:t>（未反映分）</a:t>
            </a:r>
            <a:r>
              <a:rPr lang="ja-JP" altLang="en-US" b="1" dirty="0" smtClean="0">
                <a:latin typeface="Meiryo UI" pitchFamily="50" charset="-128"/>
                <a:ea typeface="Meiryo UI" pitchFamily="50" charset="-128"/>
                <a:cs typeface="Meiryo UI" pitchFamily="50" charset="-128"/>
              </a:rPr>
              <a:t>の</a:t>
            </a:r>
            <a:r>
              <a:rPr lang="ja-JP" altLang="en-US" b="1" dirty="0">
                <a:latin typeface="Meiryo UI" pitchFamily="50" charset="-128"/>
                <a:ea typeface="Meiryo UI" pitchFamily="50" charset="-128"/>
                <a:cs typeface="Meiryo UI" pitchFamily="50" charset="-128"/>
              </a:rPr>
              <a:t>内訳</a:t>
            </a:r>
            <a:r>
              <a:rPr lang="ja-JP" altLang="en-US" sz="1100" dirty="0">
                <a:latin typeface="Meiryo UI" pitchFamily="50" charset="-128"/>
                <a:ea typeface="Meiryo UI" pitchFamily="50" charset="-128"/>
                <a:cs typeface="Meiryo UI" pitchFamily="50" charset="-128"/>
              </a:rPr>
              <a:t>（一般財源・継続的効果のみ）</a:t>
            </a:r>
          </a:p>
        </p:txBody>
      </p:sp>
      <p:sp>
        <p:nvSpPr>
          <p:cNvPr id="19" name="正方形/長方形 27"/>
          <p:cNvSpPr>
            <a:spLocks noChangeArrowheads="1"/>
          </p:cNvSpPr>
          <p:nvPr/>
        </p:nvSpPr>
        <p:spPr bwMode="auto">
          <a:xfrm>
            <a:off x="8874125" y="-816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１９</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209202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1820335969"/>
              </p:ext>
            </p:extLst>
          </p:nvPr>
        </p:nvGraphicFramePr>
        <p:xfrm>
          <a:off x="5457056" y="1341360"/>
          <a:ext cx="3960000" cy="5328000"/>
        </p:xfrm>
        <a:graphic>
          <a:graphicData uri="http://schemas.openxmlformats.org/drawingml/2006/table">
            <a:tbl>
              <a:tblPr>
                <a:tableStyleId>{5C22544A-7EE6-4342-B048-85BDC9FD1C3A}</a:tableStyleId>
              </a:tblPr>
              <a:tblGrid>
                <a:gridCol w="972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tblGrid>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7,065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1"/>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569</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3"/>
                  </a:ext>
                </a:extLst>
              </a:tr>
              <a:tr h="324000">
                <a:tc rowSpan="2">
                  <a:txBody>
                    <a:bodyPr/>
                    <a:lstStyle/>
                    <a:p>
                      <a:pPr algn="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5"/>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7"/>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9"/>
                  </a:ext>
                </a:extLst>
              </a:tr>
              <a:tr h="396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11"/>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324000">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324000">
                <a:tc rowSpan="2">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15"/>
                  </a:ext>
                </a:extLst>
              </a:tr>
            </a:tbl>
          </a:graphicData>
        </a:graphic>
      </p:graphicFrame>
      <p:graphicFrame>
        <p:nvGraphicFramePr>
          <p:cNvPr id="2" name="表 1"/>
          <p:cNvGraphicFramePr>
            <a:graphicFrameLocks noGrp="1"/>
          </p:cNvGraphicFramePr>
          <p:nvPr>
            <p:extLst/>
          </p:nvPr>
        </p:nvGraphicFramePr>
        <p:xfrm>
          <a:off x="344488" y="1341360"/>
          <a:ext cx="4968161" cy="5328000"/>
        </p:xfrm>
        <a:graphic>
          <a:graphicData uri="http://schemas.openxmlformats.org/drawingml/2006/table">
            <a:tbl>
              <a:tblPr>
                <a:tableStyleId>{5C22544A-7EE6-4342-B048-85BDC9FD1C3A}</a:tableStyleId>
              </a:tblPr>
              <a:tblGrid>
                <a:gridCol w="129614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3095953">
                  <a:extLst>
                    <a:ext uri="{9D8B030D-6E8A-4147-A177-3AD203B41FA5}">
                      <a16:colId xmlns:a16="http://schemas.microsoft.com/office/drawing/2014/main" val="20002"/>
                    </a:ext>
                  </a:extLst>
                </a:gridCol>
              </a:tblGrid>
              <a:tr h="648000">
                <a:tc>
                  <a:txBody>
                    <a:bodyPr/>
                    <a:lstStyle/>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病院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7,065</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府市病院に対する繰出金、負担金の削減を見込む</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8000">
                <a:tc>
                  <a:txBody>
                    <a:bodyPr/>
                    <a:lstStyle/>
                    <a:p>
                      <a:pPr algn="ctr"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公営住宅</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569</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大阪市の公社</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委託料削減額を</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48000">
                <a:tc>
                  <a:txBody>
                    <a:bodyPr/>
                    <a:lstStyle/>
                    <a:p>
                      <a:pPr algn="ctr" fontAlgn="ct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保健医療財団</a:t>
                      </a:r>
                      <a:b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環境保健協会</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保健医療財団における</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財政構造改革</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プラン</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案</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基づく運営費補助の見直し及び経営改善等に</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よる大阪府</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補助金の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削減額を計上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8000">
                <a:tc>
                  <a:txBody>
                    <a:bodyPr/>
                    <a:lstStyle/>
                    <a:p>
                      <a:pPr algn="ctr" rtl="0"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弘済院</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198</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養護</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老人ホーム廃止による</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経費削減額を計上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8000">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大型児童館</a:t>
                      </a:r>
                      <a:endPar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ビッグバン</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キッズプラザ大阪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ビッグバン</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における業務内容の見直し及びキッズプラザ大阪におけるこれまでの収支改善の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による経費</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92000">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こども青少年施設</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大阪府・大阪市施設</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の役割分担に基づき、伊賀青少年野外活動センター、びわ湖青少年の家及び青少年センターを見直し、</a:t>
                      </a:r>
                      <a:r>
                        <a:rPr lang="en-US" altLang="ja-JP"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施設の運営経費の</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648000">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111</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運営費</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交付金</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648000">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ドーンセンター</a:t>
                      </a:r>
                      <a:b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クレオ大阪</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87</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施設の全体最適化に</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よるクレオ大阪（</a:t>
                      </a: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館）の経費削減額を計上</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1511688" y="1099380"/>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sp>
        <p:nvSpPr>
          <p:cNvPr id="13" name="テキスト ボックス 12"/>
          <p:cNvSpPr txBox="1"/>
          <p:nvPr/>
        </p:nvSpPr>
        <p:spPr>
          <a:xfrm>
            <a:off x="5745088" y="1098788"/>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graphicFrame>
        <p:nvGraphicFramePr>
          <p:cNvPr id="15" name="表 14"/>
          <p:cNvGraphicFramePr>
            <a:graphicFrameLocks noGrp="1"/>
          </p:cNvGraphicFramePr>
          <p:nvPr>
            <p:extLst/>
          </p:nvPr>
        </p:nvGraphicFramePr>
        <p:xfrm>
          <a:off x="344488" y="548680"/>
          <a:ext cx="4968160" cy="4320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3095952">
                  <a:extLst>
                    <a:ext uri="{9D8B030D-6E8A-4147-A177-3AD203B41FA5}">
                      <a16:colId xmlns:a16="http://schemas.microsoft.com/office/drawing/2014/main" val="20002"/>
                    </a:ext>
                  </a:extLst>
                </a:gridCol>
              </a:tblGrid>
              <a:tr h="432000">
                <a:tc>
                  <a:txBody>
                    <a:bodyPr/>
                    <a:lstStyle/>
                    <a:p>
                      <a:pPr algn="ctr" rtl="0" fontAlgn="ctr"/>
                      <a:r>
                        <a:rPr lang="ja-JP" altLang="en-US"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効果の内容</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6" name="表 15"/>
          <p:cNvGraphicFramePr>
            <a:graphicFrameLocks noGrp="1"/>
          </p:cNvGraphicFramePr>
          <p:nvPr>
            <p:extLst/>
          </p:nvPr>
        </p:nvGraphicFramePr>
        <p:xfrm>
          <a:off x="5457496" y="548680"/>
          <a:ext cx="3960000" cy="432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432000">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財政シミュレーションの反映額</a:t>
                      </a:r>
                      <a:endParaRPr lang="en-US" altLang="zh-TW"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反映時の控除</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5457056" y="548680"/>
            <a:ext cx="2808000" cy="6120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２０</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31056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p:cNvGraphicFramePr>
            <a:graphicFrameLocks noGrp="1"/>
          </p:cNvGraphicFramePr>
          <p:nvPr>
            <p:extLst/>
          </p:nvPr>
        </p:nvGraphicFramePr>
        <p:xfrm>
          <a:off x="5457056" y="1371452"/>
          <a:ext cx="3960000" cy="1440000"/>
        </p:xfrm>
        <a:graphic>
          <a:graphicData uri="http://schemas.openxmlformats.org/drawingml/2006/table">
            <a:tbl>
              <a:tblPr>
                <a:tableStyleId>{5C22544A-7EE6-4342-B048-85BDC9FD1C3A}</a:tableStyleId>
              </a:tblPr>
              <a:tblGrid>
                <a:gridCol w="972000">
                  <a:extLst>
                    <a:ext uri="{9D8B030D-6E8A-4147-A177-3AD203B41FA5}">
                      <a16:colId xmlns:a16="http://schemas.microsoft.com/office/drawing/2014/main" val="20000"/>
                    </a:ext>
                  </a:extLst>
                </a:gridCol>
                <a:gridCol w="864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tblGrid>
              <a:tr h="396000">
                <a:tc rowSpan="2">
                  <a:txBody>
                    <a:bodyPr/>
                    <a:lstStyle/>
                    <a:p>
                      <a:pPr algn="r" rtl="0"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71</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96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1"/>
                  </a:ext>
                </a:extLst>
              </a:tr>
              <a:tr h="324000">
                <a:tc rowSpan="2">
                  <a:txBody>
                    <a:bodyPr/>
                    <a:lstStyle/>
                    <a:p>
                      <a:pPr algn="r" rtl="0"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fontAlgn="ctr"/>
                      <a:r>
                        <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47</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3"/>
                  </a:ext>
                </a:extLst>
              </a:tr>
            </a:tbl>
          </a:graphicData>
        </a:graphic>
      </p:graphicFrame>
      <p:graphicFrame>
        <p:nvGraphicFramePr>
          <p:cNvPr id="2" name="表 1"/>
          <p:cNvGraphicFramePr>
            <a:graphicFrameLocks noGrp="1"/>
          </p:cNvGraphicFramePr>
          <p:nvPr>
            <p:extLst/>
          </p:nvPr>
        </p:nvGraphicFramePr>
        <p:xfrm>
          <a:off x="344491" y="1371452"/>
          <a:ext cx="4968159" cy="1440000"/>
        </p:xfrm>
        <a:graphic>
          <a:graphicData uri="http://schemas.openxmlformats.org/drawingml/2006/table">
            <a:tbl>
              <a:tblPr>
                <a:tableStyleId>{5C22544A-7EE6-4342-B048-85BDC9FD1C3A}</a:tableStyleId>
              </a:tblPr>
              <a:tblGrid>
                <a:gridCol w="1368149">
                  <a:extLst>
                    <a:ext uri="{9D8B030D-6E8A-4147-A177-3AD203B41FA5}">
                      <a16:colId xmlns:a16="http://schemas.microsoft.com/office/drawing/2014/main" val="20000"/>
                    </a:ext>
                  </a:extLst>
                </a:gridCol>
                <a:gridCol w="655698">
                  <a:extLst>
                    <a:ext uri="{9D8B030D-6E8A-4147-A177-3AD203B41FA5}">
                      <a16:colId xmlns:a16="http://schemas.microsoft.com/office/drawing/2014/main" val="20001"/>
                    </a:ext>
                  </a:extLst>
                </a:gridCol>
                <a:gridCol w="2944312">
                  <a:extLst>
                    <a:ext uri="{9D8B030D-6E8A-4147-A177-3AD203B41FA5}">
                      <a16:colId xmlns:a16="http://schemas.microsoft.com/office/drawing/2014/main" val="20002"/>
                    </a:ext>
                  </a:extLst>
                </a:gridCol>
              </a:tblGrid>
              <a:tr h="792000">
                <a:tc>
                  <a:txBody>
                    <a:bodyPr/>
                    <a:lstStyle/>
                    <a:p>
                      <a:pPr algn="ctr" fontAlgn="ctr"/>
                      <a:r>
                        <a:rPr lang="ja-JP" altLang="en-US" sz="1100" u="none" strike="noStrike" dirty="0" err="1">
                          <a:effectLst/>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者</a:t>
                      </a:r>
                      <a:endParaRPr lang="en-US" altLang="ja-JP"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スポーツセンター</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71</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fontAlgn="ctr">
                        <a:buFont typeface="Wingdings" panose="05000000000000000000" pitchFamily="2" charset="2"/>
                        <a:buChar char="u"/>
                      </a:pPr>
                      <a:r>
                        <a:rPr lang="ja-JP" altLang="en-US" sz="1100" u="none" strike="noStrike" dirty="0" err="1" smtClean="0">
                          <a:effectLst/>
                          <a:latin typeface="Meiryo UI" panose="020B0604030504040204" pitchFamily="50" charset="-128"/>
                          <a:ea typeface="Meiryo UI" panose="020B0604030504040204" pitchFamily="50" charset="-128"/>
                          <a:cs typeface="Meiryo UI" panose="020B0604030504040204" pitchFamily="50" charset="-128"/>
                        </a:rPr>
                        <a:t>障</a:t>
                      </a:r>
                      <a:r>
                        <a:rPr lang="ja-JP" altLang="en-US" sz="1100" u="none" strike="noStrike" dirty="0" err="1">
                          <a:effectLst/>
                          <a:latin typeface="Meiryo UI" panose="020B0604030504040204" pitchFamily="50" charset="-128"/>
                          <a:ea typeface="Meiryo UI" panose="020B0604030504040204" pitchFamily="50" charset="-128"/>
                          <a:cs typeface="Meiryo UI" panose="020B0604030504040204" pitchFamily="50" charset="-128"/>
                        </a:rPr>
                        <a:t>がい</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者交流促進センター</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（ファインプラザ）</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の指定管理者制度導入及び舞洲障がい者スポーツセンター宿泊施設の運営方法の見直しによる経費</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削減額を計上</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48000">
                <a:tc>
                  <a:txBody>
                    <a:bodyPr/>
                    <a:lstStyle/>
                    <a:p>
                      <a:pPr algn="ctr" rtl="0"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消防</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rtl="0" fontAlgn="ctr"/>
                      <a:r>
                        <a:rPr lang="en-US" altLang="ja-JP" sz="1100" u="none" strike="noStrike" dirty="0">
                          <a:effectLst/>
                          <a:latin typeface="Meiryo UI" panose="020B0604030504040204" pitchFamily="50" charset="-128"/>
                          <a:ea typeface="Meiryo UI" panose="020B0604030504040204" pitchFamily="50" charset="-128"/>
                          <a:cs typeface="Meiryo UI" panose="020B0604030504040204" pitchFamily="50" charset="-128"/>
                        </a:rPr>
                        <a:t>47</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rtl="0" fontAlgn="ctr">
                        <a:buFont typeface="Wingdings" panose="05000000000000000000" pitchFamily="2" charset="2"/>
                        <a:buChar char="u"/>
                      </a:pP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消防</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学校の運営の一元化に</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伴う運営</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経費の</a:t>
                      </a:r>
                      <a:r>
                        <a:rPr lang="ja-JP"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削減額等を計上</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テキスト ボックス 4"/>
          <p:cNvSpPr txBox="1"/>
          <p:nvPr/>
        </p:nvSpPr>
        <p:spPr>
          <a:xfrm>
            <a:off x="1689112" y="1124744"/>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graphicFrame>
        <p:nvGraphicFramePr>
          <p:cNvPr id="4" name="表 3"/>
          <p:cNvGraphicFramePr>
            <a:graphicFrameLocks noGrp="1"/>
          </p:cNvGraphicFramePr>
          <p:nvPr>
            <p:extLst>
              <p:ext uri="{D42A27DB-BD31-4B8C-83A1-F6EECF244321}">
                <p14:modId xmlns:p14="http://schemas.microsoft.com/office/powerpoint/2010/main" val="3024615014"/>
              </p:ext>
            </p:extLst>
          </p:nvPr>
        </p:nvGraphicFramePr>
        <p:xfrm>
          <a:off x="344489" y="3141256"/>
          <a:ext cx="2016223" cy="324000"/>
        </p:xfrm>
        <a:graphic>
          <a:graphicData uri="http://schemas.openxmlformats.org/drawingml/2006/table">
            <a:tbl>
              <a:tblPr>
                <a:tableStyleId>{5C22544A-7EE6-4342-B048-85BDC9FD1C3A}</a:tableStyleId>
              </a:tblPr>
              <a:tblGrid>
                <a:gridCol w="1368151">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tblGrid>
              <a:tr h="324000">
                <a:tc>
                  <a:txBody>
                    <a:bodyPr/>
                    <a:lstStyle/>
                    <a:p>
                      <a:pPr algn="ctr" fontAlgn="ctr"/>
                      <a:r>
                        <a:rPr lang="ja-JP" altLang="en-US" sz="110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43,556</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3" name="テキスト ボックス 12"/>
          <p:cNvSpPr txBox="1"/>
          <p:nvPr/>
        </p:nvSpPr>
        <p:spPr>
          <a:xfrm>
            <a:off x="5745088" y="1124744"/>
            <a:ext cx="792088" cy="241980"/>
          </a:xfrm>
          <a:prstGeom prst="rect">
            <a:avLst/>
          </a:prstGeom>
          <a:noFill/>
        </p:spPr>
        <p:txBody>
          <a:bodyPr wrap="square" lIns="36000" tIns="36000" rIns="36000" bIns="36000"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（百万円）</a:t>
            </a:r>
          </a:p>
        </p:txBody>
      </p:sp>
      <p:graphicFrame>
        <p:nvGraphicFramePr>
          <p:cNvPr id="17" name="表 16"/>
          <p:cNvGraphicFramePr>
            <a:graphicFrameLocks noGrp="1"/>
          </p:cNvGraphicFramePr>
          <p:nvPr>
            <p:extLst/>
          </p:nvPr>
        </p:nvGraphicFramePr>
        <p:xfrm>
          <a:off x="344489" y="548680"/>
          <a:ext cx="4968160" cy="432000"/>
        </p:xfrm>
        <a:graphic>
          <a:graphicData uri="http://schemas.openxmlformats.org/drawingml/2006/table">
            <a:tbl>
              <a:tblPr firstRow="1" bandRow="1">
                <a:tableStyleId>{5C22544A-7EE6-4342-B048-85BDC9FD1C3A}</a:tableStyleId>
              </a:tblPr>
              <a:tblGrid>
                <a:gridCol w="1368151">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951937">
                  <a:extLst>
                    <a:ext uri="{9D8B030D-6E8A-4147-A177-3AD203B41FA5}">
                      <a16:colId xmlns:a16="http://schemas.microsoft.com/office/drawing/2014/main" val="20002"/>
                    </a:ext>
                  </a:extLst>
                </a:gridCol>
              </a:tblGrid>
              <a:tr h="432000">
                <a:tc>
                  <a:txBody>
                    <a:bodyPr/>
                    <a:lstStyle/>
                    <a:p>
                      <a:pPr algn="ctr" rtl="0" fontAlgn="ctr"/>
                      <a:r>
                        <a:rPr lang="ja-JP" altLang="en-US" sz="1100" b="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rtl="0"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改革</a:t>
                      </a:r>
                      <a:endParaRPr lang="en-US" altLang="ja-JP" sz="1050" b="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050" b="0" u="none" strike="noStrike"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効果</a:t>
                      </a: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額</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効果の内容</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8" name="表 17"/>
          <p:cNvGraphicFramePr>
            <a:graphicFrameLocks noGrp="1"/>
          </p:cNvGraphicFramePr>
          <p:nvPr>
            <p:extLst/>
          </p:nvPr>
        </p:nvGraphicFramePr>
        <p:xfrm>
          <a:off x="5457496" y="548680"/>
          <a:ext cx="3960000" cy="432000"/>
        </p:xfrm>
        <a:graphic>
          <a:graphicData uri="http://schemas.openxmlformats.org/drawingml/2006/table">
            <a:tbl>
              <a:tblPr firstRow="1" bandRow="1">
                <a:tableStyleId>{5C22544A-7EE6-4342-B048-85BDC9FD1C3A}</a:tableStyleId>
              </a:tblPr>
              <a:tblGrid>
                <a:gridCol w="280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tblGrid>
              <a:tr h="432000">
                <a:tc>
                  <a:txBody>
                    <a:bodyPr/>
                    <a:lstStyle/>
                    <a:p>
                      <a:pPr algn="ctr" rtl="0"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財政シミュレーションの反映額</a:t>
                      </a:r>
                      <a:endParaRPr lang="en-US" altLang="zh-TW"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反映時の控除</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bl>
          </a:graphicData>
        </a:graphic>
      </p:graphicFrame>
      <p:sp>
        <p:nvSpPr>
          <p:cNvPr id="12" name="正方形/長方形 11"/>
          <p:cNvSpPr/>
          <p:nvPr/>
        </p:nvSpPr>
        <p:spPr>
          <a:xfrm>
            <a:off x="5457056" y="548680"/>
            <a:ext cx="2808312" cy="2268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a:t>
            </a:r>
            <a:r>
              <a:rPr lang="ja-JP" altLang="en-US" sz="2000" b="1" dirty="0" smtClean="0">
                <a:solidFill>
                  <a:prstClr val="black"/>
                </a:solidFill>
                <a:latin typeface="Meiryo UI" pitchFamily="50" charset="-128"/>
                <a:ea typeface="Meiryo UI" pitchFamily="50" charset="-128"/>
                <a:cs typeface="Meiryo UI" pitchFamily="50" charset="-128"/>
              </a:rPr>
              <a:t> 　参考資料</a:t>
            </a:r>
          </a:p>
        </p:txBody>
      </p:sp>
      <p:graphicFrame>
        <p:nvGraphicFramePr>
          <p:cNvPr id="22" name="表 21"/>
          <p:cNvGraphicFramePr>
            <a:graphicFrameLocks noGrp="1"/>
          </p:cNvGraphicFramePr>
          <p:nvPr>
            <p:extLst>
              <p:ext uri="{D42A27DB-BD31-4B8C-83A1-F6EECF244321}">
                <p14:modId xmlns:p14="http://schemas.microsoft.com/office/powerpoint/2010/main" val="883159997"/>
              </p:ext>
            </p:extLst>
          </p:nvPr>
        </p:nvGraphicFramePr>
        <p:xfrm>
          <a:off x="3656856" y="3141256"/>
          <a:ext cx="3888000" cy="2592000"/>
        </p:xfrm>
        <a:graphic>
          <a:graphicData uri="http://schemas.openxmlformats.org/drawingml/2006/table">
            <a:tbl>
              <a:tblPr>
                <a:tableStyleId>{5C22544A-7EE6-4342-B048-85BDC9FD1C3A}</a:tableStyleId>
              </a:tblPr>
              <a:tblGrid>
                <a:gridCol w="180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tblGrid>
              <a:tr h="324000">
                <a:tc rowSpan="3">
                  <a:txBody>
                    <a:bodyPr/>
                    <a:lstStyle/>
                    <a:p>
                      <a:pPr algn="ctr"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（合計）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r" fontAlgn="ctr"/>
                      <a:r>
                        <a:rPr lang="en-US" altLang="ja-JP" sz="11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19,693</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r"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24000">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16,114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r h="324000">
                <a:tc vMerge="1">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3,579</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24000">
                <a:tc rowSpan="2">
                  <a:txBody>
                    <a:bodyPr/>
                    <a:lstStyle/>
                    <a:p>
                      <a:pPr algn="l" fontAlgn="ctr"/>
                      <a:r>
                        <a:rPr lang="ja-JP" altLang="en-US" sz="105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＊税収増に伴う地方交付税の</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減額等</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3,722</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324000">
                <a:tc vMerge="1">
                  <a:txBody>
                    <a:bodyPr/>
                    <a:lstStyle/>
                    <a:p>
                      <a:endParaRPr kumimoji="1" lang="ja-JP" altLang="en-US"/>
                    </a:p>
                  </a:txBody>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2,264</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24000">
                <a:tc rowSpan="3">
                  <a:txBody>
                    <a:bodyPr/>
                    <a:lstStyle/>
                    <a:p>
                      <a:pPr algn="ctr" fontAlgn="ctr"/>
                      <a:r>
                        <a:rPr lang="ja-JP" altLang="en-US" sz="11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財政シミュレーション</a:t>
                      </a: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反映</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（地方交付税等への影響</a:t>
                      </a:r>
                      <a:endPar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について勘案後）</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13,707</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r" fontAlgn="ctr"/>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24000">
                <a:tc vMerge="1">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12,392</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324000">
                <a:tc vMerge="1">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1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1,315</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4" name="テキスト ボックス 42"/>
          <p:cNvSpPr txBox="1">
            <a:spLocks noChangeArrowheads="1"/>
          </p:cNvSpPr>
          <p:nvPr/>
        </p:nvSpPr>
        <p:spPr bwMode="auto">
          <a:xfrm>
            <a:off x="272480" y="6582988"/>
            <a:ext cx="9283435" cy="253916"/>
          </a:xfrm>
          <a:prstGeom prst="rect">
            <a:avLst/>
          </a:prstGeom>
          <a:noFill/>
          <a:ln w="9525">
            <a:noFill/>
            <a:miter lim="800000"/>
            <a:headEnd/>
            <a:tailEnd/>
          </a:ln>
        </p:spPr>
        <p:txBody>
          <a:bodyPr wrap="square">
            <a:spAutoFit/>
          </a:bodyPr>
          <a:lstStyle/>
          <a:p>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　表示単位未満を四捨五入しているため、合計が一致しないことがある</a:t>
            </a:r>
            <a:endParaRPr lang="en-US" altLang="ja-JP" sz="1050" dirty="0" smtClean="0">
              <a:latin typeface="Meiryo UI" pitchFamily="50" charset="-128"/>
              <a:ea typeface="Meiryo UI" pitchFamily="50" charset="-128"/>
              <a:cs typeface="Meiryo UI" pitchFamily="50" charset="-128"/>
            </a:endParaRPr>
          </a:p>
        </p:txBody>
      </p:sp>
      <p:sp>
        <p:nvSpPr>
          <p:cNvPr id="19" name="正方形/長方形 27"/>
          <p:cNvSpPr>
            <a:spLocks noChangeArrowheads="1"/>
          </p:cNvSpPr>
          <p:nvPr/>
        </p:nvSpPr>
        <p:spPr bwMode="auto">
          <a:xfrm>
            <a:off x="8874125" y="-1042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２１</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5" name="正方形/長方形 14"/>
          <p:cNvSpPr/>
          <p:nvPr/>
        </p:nvSpPr>
        <p:spPr>
          <a:xfrm>
            <a:off x="1698713" y="19002"/>
            <a:ext cx="7427033"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（２）</a:t>
            </a:r>
            <a:r>
              <a:rPr lang="en-US" altLang="ja-JP" b="1" dirty="0">
                <a:latin typeface="Meiryo UI" pitchFamily="50" charset="-128"/>
                <a:ea typeface="Meiryo UI" pitchFamily="50" charset="-128"/>
                <a:cs typeface="Meiryo UI" pitchFamily="50" charset="-128"/>
              </a:rPr>
              <a:t>AB</a:t>
            </a:r>
            <a:r>
              <a:rPr lang="ja-JP" altLang="en-US" b="1" dirty="0">
                <a:latin typeface="Meiryo UI" pitchFamily="50" charset="-128"/>
                <a:ea typeface="Meiryo UI" pitchFamily="50" charset="-128"/>
                <a:cs typeface="Meiryo UI" pitchFamily="50" charset="-128"/>
              </a:rPr>
              <a:t>項目関係の改革効果</a:t>
            </a:r>
            <a:r>
              <a:rPr lang="ja-JP" altLang="en-US" b="1" dirty="0" smtClean="0">
                <a:latin typeface="Meiryo UI" pitchFamily="50" charset="-128"/>
                <a:ea typeface="Meiryo UI" pitchFamily="50" charset="-128"/>
                <a:cs typeface="Meiryo UI" pitchFamily="50" charset="-128"/>
              </a:rPr>
              <a:t>額</a:t>
            </a:r>
            <a:r>
              <a:rPr lang="ja-JP" altLang="en-US" b="1" dirty="0">
                <a:latin typeface="Meiryo UI" pitchFamily="50" charset="-128"/>
                <a:ea typeface="Meiryo UI" pitchFamily="50" charset="-128"/>
                <a:cs typeface="Meiryo UI" pitchFamily="50" charset="-128"/>
              </a:rPr>
              <a:t>（未反映分）</a:t>
            </a:r>
            <a:r>
              <a:rPr lang="ja-JP" altLang="en-US" b="1" dirty="0" smtClean="0">
                <a:latin typeface="Meiryo UI" pitchFamily="50" charset="-128"/>
                <a:ea typeface="Meiryo UI" pitchFamily="50" charset="-128"/>
                <a:cs typeface="Meiryo UI" pitchFamily="50" charset="-128"/>
              </a:rPr>
              <a:t>の</a:t>
            </a:r>
            <a:r>
              <a:rPr lang="ja-JP" altLang="en-US" b="1" dirty="0">
                <a:latin typeface="Meiryo UI" pitchFamily="50" charset="-128"/>
                <a:ea typeface="Meiryo UI" pitchFamily="50" charset="-128"/>
                <a:cs typeface="Meiryo UI" pitchFamily="50" charset="-128"/>
              </a:rPr>
              <a:t>内訳</a:t>
            </a:r>
            <a:r>
              <a:rPr lang="ja-JP" altLang="en-US" sz="1100" dirty="0">
                <a:latin typeface="Meiryo UI" pitchFamily="50" charset="-128"/>
                <a:ea typeface="Meiryo UI" pitchFamily="50" charset="-128"/>
                <a:cs typeface="Meiryo UI" pitchFamily="50" charset="-128"/>
              </a:rPr>
              <a:t>（一般財源・継続的効果のみ）</a:t>
            </a:r>
          </a:p>
        </p:txBody>
      </p:sp>
    </p:spTree>
    <p:extLst>
      <p:ext uri="{BB962C8B-B14F-4D97-AF65-F5344CB8AC3E}">
        <p14:creationId xmlns:p14="http://schemas.microsoft.com/office/powerpoint/2010/main" val="2556247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725036" y="1291718"/>
            <a:ext cx="8620452" cy="51175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nSpc>
                <a:spcPts val="1600"/>
              </a:lnSpc>
              <a:defRPr/>
            </a:pP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大阪府・大阪市</a:t>
            </a:r>
            <a:r>
              <a:rPr lang="ja-JP" altLang="en-US" sz="1400" dirty="0">
                <a:solidFill>
                  <a:schemeClr val="tx1"/>
                </a:solidFill>
                <a:latin typeface="Meiryo UI" pitchFamily="50" charset="-128"/>
                <a:ea typeface="Meiryo UI" pitchFamily="50" charset="-128"/>
                <a:cs typeface="Meiryo UI" pitchFamily="50" charset="-128"/>
              </a:rPr>
              <a:t>における改革</a:t>
            </a:r>
            <a:r>
              <a:rPr lang="ja-JP" altLang="en-US" sz="1400" dirty="0" smtClean="0">
                <a:solidFill>
                  <a:schemeClr val="tx1"/>
                </a:solidFill>
                <a:latin typeface="Meiryo UI" pitchFamily="50" charset="-128"/>
                <a:ea typeface="Meiryo UI" pitchFamily="50" charset="-128"/>
                <a:cs typeface="Meiryo UI" pitchFamily="50" charset="-128"/>
              </a:rPr>
              <a:t>効果</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一般</a:t>
            </a:r>
            <a:r>
              <a:rPr lang="ja-JP" altLang="en-US" sz="1400" dirty="0">
                <a:solidFill>
                  <a:schemeClr val="tx1"/>
                </a:solidFill>
                <a:latin typeface="Meiryo UI" pitchFamily="50" charset="-128"/>
                <a:ea typeface="Meiryo UI" pitchFamily="50" charset="-128"/>
                <a:cs typeface="Meiryo UI" pitchFamily="50" charset="-128"/>
              </a:rPr>
              <a:t>財源</a:t>
            </a:r>
            <a:r>
              <a:rPr lang="ja-JP" altLang="en-US" sz="1400" dirty="0" smtClean="0">
                <a:solidFill>
                  <a:schemeClr val="tx1"/>
                </a:solidFill>
                <a:latin typeface="Meiryo UI" pitchFamily="50" charset="-128"/>
                <a:ea typeface="Meiryo UI" pitchFamily="50" charset="-128"/>
                <a:cs typeface="Meiryo UI" pitchFamily="50" charset="-128"/>
              </a:rPr>
              <a:t>ベース</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を</a:t>
            </a:r>
            <a:r>
              <a:rPr lang="ja-JP" altLang="en-US" sz="1400" dirty="0">
                <a:solidFill>
                  <a:schemeClr val="tx1"/>
                </a:solidFill>
                <a:latin typeface="Meiryo UI" pitchFamily="50" charset="-128"/>
                <a:ea typeface="Meiryo UI" pitchFamily="50" charset="-128"/>
                <a:cs typeface="Meiryo UI" pitchFamily="50" charset="-128"/>
              </a:rPr>
              <a:t>試算の上、現時点で確認できる数値を用いて年次推計を実施</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nSpc>
                <a:spcPts val="1600"/>
              </a:lnSpc>
              <a:defRPr/>
            </a:pP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b="1" dirty="0">
                <a:solidFill>
                  <a:schemeClr val="tx1"/>
                </a:solidFill>
                <a:latin typeface="Meiryo UI" pitchFamily="50" charset="-128"/>
                <a:ea typeface="Meiryo UI" pitchFamily="50" charset="-128"/>
                <a:cs typeface="Meiryo UI" pitchFamily="50" charset="-128"/>
              </a:rPr>
              <a:t>（改革</a:t>
            </a:r>
            <a:r>
              <a:rPr lang="ja-JP" altLang="en-US" sz="1400" b="1" dirty="0" smtClean="0">
                <a:solidFill>
                  <a:schemeClr val="tx1"/>
                </a:solidFill>
                <a:latin typeface="Meiryo UI" pitchFamily="50" charset="-128"/>
                <a:ea typeface="Meiryo UI" pitchFamily="50" charset="-128"/>
                <a:cs typeface="Meiryo UI" pitchFamily="50" charset="-128"/>
              </a:rPr>
              <a:t>効果額の試算</a:t>
            </a:r>
            <a:r>
              <a:rPr lang="ja-JP" altLang="en-US" sz="1400" b="1" dirty="0">
                <a:solidFill>
                  <a:schemeClr val="tx1"/>
                </a:solidFill>
                <a:latin typeface="Meiryo UI" pitchFamily="50" charset="-128"/>
                <a:ea typeface="Meiryo UI" pitchFamily="50" charset="-128"/>
                <a:cs typeface="Meiryo UI" pitchFamily="50" charset="-128"/>
              </a:rPr>
              <a:t>）</a:t>
            </a:r>
            <a:endParaRPr lang="en-US" altLang="ja-JP" sz="1400" b="1"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en-US" altLang="ja-JP" sz="1400" dirty="0">
                <a:solidFill>
                  <a:schemeClr val="tx1"/>
                </a:solidFill>
                <a:latin typeface="Meiryo UI" pitchFamily="50" charset="-128"/>
                <a:ea typeface="Meiryo UI" pitchFamily="50" charset="-128"/>
                <a:cs typeface="Meiryo UI" pitchFamily="50" charset="-128"/>
              </a:rPr>
              <a:t>H</a:t>
            </a:r>
            <a:r>
              <a:rPr lang="en-US" altLang="ja-JP" sz="1400" dirty="0" smtClean="0">
                <a:solidFill>
                  <a:schemeClr val="tx1"/>
                </a:solidFill>
                <a:latin typeface="Meiryo UI" pitchFamily="50" charset="-128"/>
                <a:ea typeface="Meiryo UI" pitchFamily="50" charset="-128"/>
                <a:cs typeface="Meiryo UI" pitchFamily="50" charset="-128"/>
              </a:rPr>
              <a:t>23</a:t>
            </a:r>
            <a:r>
              <a:rPr lang="ja-JP" altLang="en-US" sz="1400" dirty="0">
                <a:solidFill>
                  <a:schemeClr val="tx1"/>
                </a:solidFill>
                <a:latin typeface="Meiryo UI" pitchFamily="50" charset="-128"/>
                <a:ea typeface="Meiryo UI" pitchFamily="50" charset="-128"/>
                <a:cs typeface="Meiryo UI" pitchFamily="50" charset="-128"/>
              </a:rPr>
              <a:t>年の大阪府市統合本部設置以降の大阪府・大阪市の改革の取組みのうち、ＡＢ項目及び市政改革プランについて、財政的効果</a:t>
            </a:r>
            <a:r>
              <a:rPr lang="ja-JP" altLang="en-US" sz="1400" dirty="0" smtClean="0">
                <a:solidFill>
                  <a:schemeClr val="tx1"/>
                </a:solidFill>
                <a:latin typeface="Meiryo UI" pitchFamily="50" charset="-128"/>
                <a:ea typeface="Meiryo UI" pitchFamily="50" charset="-128"/>
                <a:cs typeface="Meiryo UI" pitchFamily="50" charset="-128"/>
              </a:rPr>
              <a:t>を試算</a:t>
            </a:r>
            <a:r>
              <a:rPr lang="ja-JP" altLang="en-US" sz="1400" dirty="0">
                <a:solidFill>
                  <a:schemeClr val="tx1"/>
                </a:solidFill>
                <a:latin typeface="Meiryo UI" pitchFamily="50" charset="-128"/>
                <a:ea typeface="Meiryo UI" pitchFamily="50" charset="-128"/>
                <a:cs typeface="Meiryo UI" pitchFamily="50" charset="-128"/>
              </a:rPr>
              <a:t>（機能充実のための投資や経営形態の移行経費等は勘案していない</a:t>
            </a:r>
            <a:r>
              <a:rPr lang="ja-JP" altLang="en-US" sz="1400" dirty="0" smtClean="0">
                <a:solidFill>
                  <a:schemeClr val="tx1"/>
                </a:solidFill>
                <a:latin typeface="Meiryo UI" pitchFamily="50" charset="-128"/>
                <a:ea typeface="Meiryo UI" pitchFamily="50" charset="-128"/>
                <a:cs typeface="Meiryo UI" pitchFamily="50" charset="-128"/>
              </a:rPr>
              <a:t>）</a:t>
            </a:r>
            <a:endParaRPr lang="en-US" altLang="ja-JP" sz="1400" dirty="0" smtClean="0">
              <a:solidFill>
                <a:schemeClr val="tx1"/>
              </a:solidFill>
              <a:latin typeface="Meiryo UI" pitchFamily="50" charset="-128"/>
              <a:ea typeface="Meiryo UI" pitchFamily="50" charset="-128"/>
              <a:cs typeface="Meiryo UI" pitchFamily="50" charset="-128"/>
            </a:endParaRPr>
          </a:p>
          <a:p>
            <a:pPr lvl="0">
              <a:lnSpc>
                <a:spcPts val="1600"/>
              </a:lnSpc>
              <a:defRPr/>
            </a:pPr>
            <a:endParaRPr lang="en-US" altLang="ja-JP" sz="1400" dirty="0" smtClean="0">
              <a:solidFill>
                <a:schemeClr val="tx1"/>
              </a:solidFill>
              <a:latin typeface="Meiryo UI" pitchFamily="50" charset="-128"/>
              <a:ea typeface="Meiryo UI" pitchFamily="50" charset="-128"/>
              <a:cs typeface="Meiryo UI" pitchFamily="50" charset="-128"/>
            </a:endParaRPr>
          </a:p>
          <a:p>
            <a:pPr lvl="0">
              <a:lnSpc>
                <a:spcPts val="1600"/>
              </a:lnSpc>
              <a:defRPr/>
            </a:pP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a:solidFill>
                  <a:schemeClr val="tx1"/>
                </a:solidFill>
                <a:latin typeface="Meiryo UI" pitchFamily="50" charset="-128"/>
                <a:ea typeface="Meiryo UI" pitchFamily="50" charset="-128"/>
                <a:cs typeface="Meiryo UI" pitchFamily="50" charset="-128"/>
              </a:rPr>
              <a:t> </a:t>
            </a:r>
            <a:r>
              <a:rPr lang="ja-JP" altLang="en-US" sz="1400" dirty="0">
                <a:solidFill>
                  <a:schemeClr val="tx1"/>
                </a:solidFill>
                <a:latin typeface="Meiryo UI" pitchFamily="50" charset="-128"/>
                <a:ea typeface="Meiryo UI" pitchFamily="50" charset="-128"/>
                <a:cs typeface="Meiryo UI" pitchFamily="50" charset="-128"/>
              </a:rPr>
              <a:t>　</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b="1" dirty="0" smtClean="0">
                <a:solidFill>
                  <a:schemeClr val="tx1"/>
                </a:solidFill>
                <a:latin typeface="Meiryo UI" pitchFamily="50" charset="-128"/>
                <a:ea typeface="Meiryo UI" pitchFamily="50" charset="-128"/>
                <a:cs typeface="Meiryo UI" pitchFamily="50" charset="-128"/>
              </a:rPr>
              <a:t>（大阪市</a:t>
            </a:r>
            <a:r>
              <a:rPr lang="ja-JP" altLang="en-US" sz="1400" b="1" dirty="0">
                <a:solidFill>
                  <a:schemeClr val="tx1"/>
                </a:solidFill>
                <a:latin typeface="Meiryo UI" pitchFamily="50" charset="-128"/>
                <a:ea typeface="Meiryo UI" pitchFamily="50" charset="-128"/>
                <a:cs typeface="Meiryo UI" pitchFamily="50" charset="-128"/>
              </a:rPr>
              <a:t>の財政に関する将来</a:t>
            </a:r>
            <a:r>
              <a:rPr lang="ja-JP" altLang="en-US" sz="1400" b="1" dirty="0" smtClean="0">
                <a:solidFill>
                  <a:schemeClr val="tx1"/>
                </a:solidFill>
                <a:latin typeface="Meiryo UI" pitchFamily="50" charset="-128"/>
                <a:ea typeface="Meiryo UI" pitchFamily="50" charset="-128"/>
                <a:cs typeface="Meiryo UI" pitchFamily="50" charset="-128"/>
              </a:rPr>
              <a:t>推計等と</a:t>
            </a:r>
            <a:r>
              <a:rPr lang="ja-JP" altLang="en-US" sz="1400" b="1" dirty="0">
                <a:solidFill>
                  <a:schemeClr val="tx1"/>
                </a:solidFill>
                <a:latin typeface="Meiryo UI" pitchFamily="50" charset="-128"/>
                <a:ea typeface="Meiryo UI" pitchFamily="50" charset="-128"/>
                <a:cs typeface="Meiryo UI" pitchFamily="50" charset="-128"/>
              </a:rPr>
              <a:t>の整合</a:t>
            </a:r>
            <a:r>
              <a:rPr lang="ja-JP" altLang="en-US" sz="1400" b="1" dirty="0" smtClean="0">
                <a:solidFill>
                  <a:schemeClr val="tx1"/>
                </a:solidFill>
                <a:latin typeface="Meiryo UI" pitchFamily="50" charset="-128"/>
                <a:ea typeface="Meiryo UI" pitchFamily="50" charset="-128"/>
                <a:cs typeface="Meiryo UI" pitchFamily="50" charset="-128"/>
              </a:rPr>
              <a:t>）</a:t>
            </a:r>
            <a:endParaRPr lang="en-US" altLang="ja-JP" sz="1400" b="1" dirty="0" smtClean="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smtClean="0">
                <a:solidFill>
                  <a:schemeClr val="tx1"/>
                </a:solidFill>
                <a:latin typeface="Meiryo UI" pitchFamily="50" charset="-128"/>
                <a:ea typeface="Meiryo UI" pitchFamily="50" charset="-128"/>
                <a:cs typeface="Meiryo UI" pitchFamily="50" charset="-128"/>
              </a:rPr>
              <a:t>大阪市</a:t>
            </a:r>
            <a:r>
              <a:rPr lang="ja-JP" altLang="en-US" sz="1400" dirty="0">
                <a:solidFill>
                  <a:schemeClr val="tx1"/>
                </a:solidFill>
                <a:latin typeface="Meiryo UI" pitchFamily="50" charset="-128"/>
                <a:ea typeface="Meiryo UI" pitchFamily="50" charset="-128"/>
                <a:cs typeface="Meiryo UI" pitchFamily="50" charset="-128"/>
              </a:rPr>
              <a:t>の財政に関する将来</a:t>
            </a:r>
            <a:r>
              <a:rPr lang="ja-JP" altLang="en-US" sz="1400" dirty="0" smtClean="0">
                <a:solidFill>
                  <a:schemeClr val="tx1"/>
                </a:solidFill>
                <a:latin typeface="Meiryo UI" pitchFamily="50" charset="-128"/>
                <a:ea typeface="Meiryo UI" pitchFamily="50" charset="-128"/>
                <a:cs typeface="Meiryo UI" pitchFamily="50" charset="-128"/>
              </a:rPr>
              <a:t>推計</a:t>
            </a:r>
            <a:r>
              <a:rPr lang="ja-JP" altLang="en-US" sz="1400" dirty="0">
                <a:solidFill>
                  <a:schemeClr val="tx1"/>
                </a:solidFill>
                <a:latin typeface="Meiryo UI" pitchFamily="50" charset="-128"/>
                <a:ea typeface="Meiryo UI" pitchFamily="50" charset="-128"/>
                <a:cs typeface="Meiryo UI" pitchFamily="50" charset="-128"/>
              </a:rPr>
              <a:t>及</a:t>
            </a:r>
            <a:r>
              <a:rPr lang="ja-JP" altLang="en-US" sz="1400" dirty="0" smtClean="0">
                <a:solidFill>
                  <a:schemeClr val="tx1"/>
                </a:solidFill>
                <a:latin typeface="Meiryo UI" pitchFamily="50" charset="-128"/>
                <a:ea typeface="Meiryo UI" pitchFamily="50" charset="-128"/>
                <a:cs typeface="Meiryo UI" pitchFamily="50" charset="-128"/>
              </a:rPr>
              <a:t>び「大阪府財政</a:t>
            </a:r>
            <a:r>
              <a:rPr lang="ja-JP" altLang="en-US" sz="1400" dirty="0">
                <a:solidFill>
                  <a:schemeClr val="tx1"/>
                </a:solidFill>
                <a:latin typeface="Meiryo UI" pitchFamily="50" charset="-128"/>
                <a:ea typeface="Meiryo UI" pitchFamily="50" charset="-128"/>
                <a:cs typeface="Meiryo UI" pitchFamily="50" charset="-128"/>
              </a:rPr>
              <a:t>状況に関する中長期</a:t>
            </a:r>
            <a:r>
              <a:rPr lang="ja-JP" altLang="en-US" sz="1400" dirty="0" smtClean="0">
                <a:solidFill>
                  <a:schemeClr val="tx1"/>
                </a:solidFill>
                <a:latin typeface="Meiryo UI" pitchFamily="50" charset="-128"/>
                <a:ea typeface="Meiryo UI" pitchFamily="50" charset="-128"/>
                <a:cs typeface="Meiryo UI" pitchFamily="50" charset="-128"/>
              </a:rPr>
              <a:t>試算</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粗い試算</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平成</a:t>
            </a:r>
            <a:r>
              <a:rPr lang="en-US" altLang="ja-JP" sz="1400" dirty="0" smtClean="0">
                <a:solidFill>
                  <a:schemeClr val="tx1"/>
                </a:solidFill>
                <a:latin typeface="Meiryo UI" pitchFamily="50" charset="-128"/>
                <a:ea typeface="Meiryo UI" pitchFamily="50" charset="-128"/>
                <a:cs typeface="Meiryo UI" pitchFamily="50" charset="-128"/>
              </a:rPr>
              <a:t>30</a:t>
            </a:r>
            <a:r>
              <a:rPr lang="ja-JP" altLang="en-US" sz="1400" dirty="0" smtClean="0">
                <a:solidFill>
                  <a:schemeClr val="tx1"/>
                </a:solidFill>
                <a:latin typeface="Meiryo UI" pitchFamily="50" charset="-128"/>
                <a:ea typeface="Meiryo UI" pitchFamily="50" charset="-128"/>
                <a:cs typeface="Meiryo UI" pitchFamily="50" charset="-128"/>
              </a:rPr>
              <a:t>年２月版」に既</a:t>
            </a:r>
            <a:r>
              <a:rPr lang="ja-JP" altLang="en-US" sz="1400" dirty="0">
                <a:solidFill>
                  <a:schemeClr val="tx1"/>
                </a:solidFill>
                <a:latin typeface="Meiryo UI" pitchFamily="50" charset="-128"/>
                <a:ea typeface="Meiryo UI" pitchFamily="50" charset="-128"/>
                <a:cs typeface="Meiryo UI" pitchFamily="50" charset="-128"/>
              </a:rPr>
              <a:t>に織り込まれている下記</a:t>
            </a:r>
            <a:r>
              <a:rPr lang="ja-JP" altLang="en-US" sz="1400" dirty="0" smtClean="0">
                <a:solidFill>
                  <a:schemeClr val="tx1"/>
                </a:solidFill>
                <a:latin typeface="Meiryo UI" pitchFamily="50" charset="-128"/>
                <a:ea typeface="Meiryo UI" pitchFamily="50" charset="-128"/>
                <a:cs typeface="Meiryo UI" pitchFamily="50" charset="-128"/>
              </a:rPr>
              <a:t>の改革効果額を控除</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dirty="0">
                <a:solidFill>
                  <a:schemeClr val="tx1"/>
                </a:solidFill>
                <a:latin typeface="Meiryo UI" pitchFamily="50" charset="-128"/>
                <a:ea typeface="Meiryo UI" pitchFamily="50" charset="-128"/>
                <a:cs typeface="Meiryo UI" pitchFamily="50" charset="-128"/>
              </a:rPr>
              <a:t>　　・ＡＢ</a:t>
            </a:r>
            <a:r>
              <a:rPr lang="ja-JP" altLang="en-US" sz="1400" dirty="0" smtClean="0">
                <a:solidFill>
                  <a:schemeClr val="tx1"/>
                </a:solidFill>
                <a:latin typeface="Meiryo UI" pitchFamily="50" charset="-128"/>
                <a:ea typeface="Meiryo UI" pitchFamily="50" charset="-128"/>
                <a:cs typeface="Meiryo UI" pitchFamily="50" charset="-128"/>
              </a:rPr>
              <a:t>項目の</a:t>
            </a:r>
            <a:r>
              <a:rPr lang="ja-JP" altLang="en-US" sz="1400" dirty="0">
                <a:solidFill>
                  <a:schemeClr val="tx1"/>
                </a:solidFill>
                <a:latin typeface="Meiryo UI" pitchFamily="50" charset="-128"/>
                <a:ea typeface="Meiryo UI" pitchFamily="50" charset="-128"/>
                <a:cs typeface="Meiryo UI" pitchFamily="50" charset="-128"/>
              </a:rPr>
              <a:t>うち、</a:t>
            </a:r>
            <a:r>
              <a:rPr lang="en-US" altLang="ja-JP" sz="1400" dirty="0" smtClean="0">
                <a:solidFill>
                  <a:schemeClr val="tx1"/>
                </a:solidFill>
                <a:latin typeface="Meiryo UI" pitchFamily="50" charset="-128"/>
                <a:ea typeface="Meiryo UI" pitchFamily="50" charset="-128"/>
                <a:cs typeface="Meiryo UI" pitchFamily="50" charset="-128"/>
              </a:rPr>
              <a:t>H30</a:t>
            </a:r>
            <a:r>
              <a:rPr lang="ja-JP" altLang="en-US" sz="1400" dirty="0" smtClean="0">
                <a:solidFill>
                  <a:schemeClr val="tx1"/>
                </a:solidFill>
                <a:latin typeface="Meiryo UI" pitchFamily="50" charset="-128"/>
                <a:ea typeface="Meiryo UI" pitchFamily="50" charset="-128"/>
                <a:cs typeface="Meiryo UI" pitchFamily="50" charset="-128"/>
              </a:rPr>
              <a:t>年度</a:t>
            </a:r>
            <a:r>
              <a:rPr lang="ja-JP" altLang="en-US" sz="1400" dirty="0">
                <a:solidFill>
                  <a:schemeClr val="tx1"/>
                </a:solidFill>
                <a:latin typeface="Meiryo UI" pitchFamily="50" charset="-128"/>
                <a:ea typeface="Meiryo UI" pitchFamily="50" charset="-128"/>
                <a:cs typeface="Meiryo UI" pitchFamily="50" charset="-128"/>
              </a:rPr>
              <a:t>までの</a:t>
            </a:r>
            <a:r>
              <a:rPr lang="ja-JP" altLang="en-US" sz="1400" dirty="0" smtClean="0">
                <a:solidFill>
                  <a:schemeClr val="tx1"/>
                </a:solidFill>
                <a:latin typeface="Meiryo UI" pitchFamily="50" charset="-128"/>
                <a:ea typeface="Meiryo UI" pitchFamily="50" charset="-128"/>
                <a:cs typeface="Meiryo UI" pitchFamily="50" charset="-128"/>
              </a:rPr>
              <a:t>予算や将来的な改革効果として反映されているもの</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dirty="0">
                <a:solidFill>
                  <a:schemeClr val="tx1"/>
                </a:solidFill>
                <a:latin typeface="Meiryo UI" pitchFamily="50" charset="-128"/>
                <a:ea typeface="Meiryo UI" pitchFamily="50" charset="-128"/>
                <a:cs typeface="Meiryo UI" pitchFamily="50" charset="-128"/>
              </a:rPr>
              <a:t>　　・市政改革プラン関係（施策・事業の見直し・再構築等）のうち、</a:t>
            </a:r>
            <a:r>
              <a:rPr lang="en-US" altLang="ja-JP" sz="1400" dirty="0" smtClean="0">
                <a:solidFill>
                  <a:schemeClr val="tx1"/>
                </a:solidFill>
                <a:latin typeface="Meiryo UI" pitchFamily="50" charset="-128"/>
                <a:ea typeface="Meiryo UI" pitchFamily="50" charset="-128"/>
                <a:cs typeface="Meiryo UI" pitchFamily="50" charset="-128"/>
              </a:rPr>
              <a:t>H30</a:t>
            </a:r>
            <a:r>
              <a:rPr lang="ja-JP" altLang="en-US" sz="1400" dirty="0" smtClean="0">
                <a:solidFill>
                  <a:schemeClr val="tx1"/>
                </a:solidFill>
                <a:latin typeface="Meiryo UI" pitchFamily="50" charset="-128"/>
                <a:ea typeface="Meiryo UI" pitchFamily="50" charset="-128"/>
                <a:cs typeface="Meiryo UI" pitchFamily="50" charset="-128"/>
              </a:rPr>
              <a:t>年度</a:t>
            </a:r>
            <a:r>
              <a:rPr lang="ja-JP" altLang="en-US" sz="1400" dirty="0">
                <a:solidFill>
                  <a:schemeClr val="tx1"/>
                </a:solidFill>
                <a:latin typeface="Meiryo UI" pitchFamily="50" charset="-128"/>
                <a:ea typeface="Meiryo UI" pitchFamily="50" charset="-128"/>
                <a:cs typeface="Meiryo UI" pitchFamily="50" charset="-128"/>
              </a:rPr>
              <a:t>までの予算に反映されているもの</a:t>
            </a:r>
          </a:p>
          <a:p>
            <a:pPr>
              <a:lnSpc>
                <a:spcPts val="1600"/>
              </a:lnSpc>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nSpc>
                <a:spcPts val="1600"/>
              </a:lnSpc>
              <a:defRPr/>
            </a:pP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b="1" dirty="0">
                <a:solidFill>
                  <a:schemeClr val="tx1"/>
                </a:solidFill>
                <a:latin typeface="Meiryo UI" pitchFamily="50" charset="-128"/>
                <a:ea typeface="Meiryo UI" pitchFamily="50" charset="-128"/>
                <a:cs typeface="Meiryo UI" pitchFamily="50" charset="-128"/>
              </a:rPr>
              <a:t>（地方交付税等への影響）</a:t>
            </a:r>
            <a:endParaRPr lang="en-US" altLang="ja-JP" sz="1400" b="1"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a:solidFill>
                  <a:schemeClr val="tx1"/>
                </a:solidFill>
                <a:latin typeface="Meiryo UI" pitchFamily="50" charset="-128"/>
                <a:ea typeface="Meiryo UI" pitchFamily="50" charset="-128"/>
                <a:cs typeface="Meiryo UI" pitchFamily="50" charset="-128"/>
              </a:rPr>
              <a:t>地下鉄株式会社化、バス事業</a:t>
            </a:r>
            <a:r>
              <a:rPr lang="ja-JP" altLang="en-US" sz="1400" dirty="0" smtClean="0">
                <a:solidFill>
                  <a:schemeClr val="tx1"/>
                </a:solidFill>
                <a:latin typeface="Meiryo UI" pitchFamily="50" charset="-128"/>
                <a:ea typeface="Meiryo UI" pitchFamily="50" charset="-128"/>
                <a:cs typeface="Meiryo UI" pitchFamily="50" charset="-128"/>
              </a:rPr>
              <a:t>譲渡等に</a:t>
            </a:r>
            <a:r>
              <a:rPr lang="ja-JP" altLang="en-US" sz="1400" dirty="0">
                <a:solidFill>
                  <a:schemeClr val="tx1"/>
                </a:solidFill>
                <a:latin typeface="Meiryo UI" pitchFamily="50" charset="-128"/>
                <a:ea typeface="Meiryo UI" pitchFamily="50" charset="-128"/>
                <a:cs typeface="Meiryo UI" pitchFamily="50" charset="-128"/>
              </a:rPr>
              <a:t>よる市税・府税の増収に伴う地方交付税の</a:t>
            </a:r>
            <a:r>
              <a:rPr lang="ja-JP" altLang="en-US" sz="1400" dirty="0" smtClean="0">
                <a:solidFill>
                  <a:schemeClr val="tx1"/>
                </a:solidFill>
                <a:latin typeface="Meiryo UI" pitchFamily="50" charset="-128"/>
                <a:ea typeface="Meiryo UI" pitchFamily="50" charset="-128"/>
                <a:cs typeface="Meiryo UI" pitchFamily="50" charset="-128"/>
              </a:rPr>
              <a:t>減額分等</a:t>
            </a:r>
            <a:r>
              <a:rPr lang="ja-JP" altLang="en-US" sz="1400" dirty="0">
                <a:solidFill>
                  <a:schemeClr val="tx1"/>
                </a:solidFill>
                <a:latin typeface="Meiryo UI" pitchFamily="50" charset="-128"/>
                <a:ea typeface="Meiryo UI" pitchFamily="50" charset="-128"/>
                <a:cs typeface="Meiryo UI" pitchFamily="50" charset="-128"/>
              </a:rPr>
              <a:t>を控除</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endParaRPr lang="en-US" altLang="ja-JP" sz="1400" dirty="0" smtClean="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dirty="0" smtClean="0">
                <a:solidFill>
                  <a:schemeClr val="tx1"/>
                </a:solidFill>
                <a:latin typeface="Meiryo UI" pitchFamily="50" charset="-128"/>
                <a:ea typeface="Meiryo UI" pitchFamily="50" charset="-128"/>
                <a:cs typeface="Meiryo UI" pitchFamily="50" charset="-128"/>
              </a:rPr>
              <a:t>　</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r>
              <a:rPr lang="ja-JP" altLang="en-US" sz="1400" b="1" dirty="0" smtClean="0">
                <a:solidFill>
                  <a:schemeClr val="tx1"/>
                </a:solidFill>
                <a:latin typeface="Meiryo UI" pitchFamily="50" charset="-128"/>
                <a:ea typeface="Meiryo UI" pitchFamily="50" charset="-128"/>
                <a:cs typeface="Meiryo UI" pitchFamily="50" charset="-128"/>
              </a:rPr>
              <a:t>（改革効果額（未反映分）の</a:t>
            </a:r>
            <a:r>
              <a:rPr lang="ja-JP" altLang="en-US" sz="1400" b="1" dirty="0">
                <a:solidFill>
                  <a:schemeClr val="tx1"/>
                </a:solidFill>
                <a:latin typeface="Meiryo UI" pitchFamily="50" charset="-128"/>
                <a:ea typeface="Meiryo UI" pitchFamily="50" charset="-128"/>
                <a:cs typeface="Meiryo UI" pitchFamily="50" charset="-128"/>
              </a:rPr>
              <a:t>配分</a:t>
            </a:r>
            <a:r>
              <a:rPr lang="ja-JP" altLang="en-US" sz="1400" b="1" dirty="0" smtClean="0">
                <a:solidFill>
                  <a:schemeClr val="tx1"/>
                </a:solidFill>
                <a:latin typeface="Meiryo UI" pitchFamily="50" charset="-128"/>
                <a:ea typeface="Meiryo UI" pitchFamily="50" charset="-128"/>
                <a:cs typeface="Meiryo UI" pitchFamily="50" charset="-128"/>
              </a:rPr>
              <a:t>）</a:t>
            </a:r>
            <a:endParaRPr lang="en-US" altLang="ja-JP" sz="1400" b="1"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a:solidFill>
                  <a:schemeClr val="tx1"/>
                </a:solidFill>
                <a:latin typeface="Meiryo UI" pitchFamily="50" charset="-128"/>
                <a:ea typeface="Meiryo UI" pitchFamily="50" charset="-128"/>
                <a:cs typeface="Meiryo UI" pitchFamily="50" charset="-128"/>
              </a:rPr>
              <a:t>特別区と大阪府</a:t>
            </a:r>
            <a:r>
              <a:rPr lang="ja-JP" altLang="en-US" sz="1400" dirty="0" smtClean="0">
                <a:solidFill>
                  <a:schemeClr val="tx1"/>
                </a:solidFill>
                <a:latin typeface="Meiryo UI" pitchFamily="50" charset="-128"/>
                <a:ea typeface="Meiryo UI" pitchFamily="50" charset="-128"/>
                <a:cs typeface="Meiryo UI" pitchFamily="50" charset="-128"/>
              </a:rPr>
              <a:t>の改革効果額（未反映</a:t>
            </a:r>
            <a:r>
              <a:rPr lang="ja-JP" altLang="en-US" sz="1400" dirty="0">
                <a:solidFill>
                  <a:schemeClr val="tx1"/>
                </a:solidFill>
                <a:latin typeface="Meiryo UI" pitchFamily="50" charset="-128"/>
                <a:ea typeface="Meiryo UI" pitchFamily="50" charset="-128"/>
                <a:cs typeface="Meiryo UI" pitchFamily="50" charset="-128"/>
              </a:rPr>
              <a:t>分</a:t>
            </a:r>
            <a:r>
              <a:rPr lang="ja-JP" altLang="en-US" sz="1400" dirty="0" smtClean="0">
                <a:solidFill>
                  <a:schemeClr val="tx1"/>
                </a:solidFill>
                <a:latin typeface="Meiryo UI" pitchFamily="50" charset="-128"/>
                <a:ea typeface="Meiryo UI" pitchFamily="50" charset="-128"/>
                <a:cs typeface="Meiryo UI" pitchFamily="50" charset="-128"/>
              </a:rPr>
              <a:t>）の</a:t>
            </a:r>
            <a:r>
              <a:rPr lang="ja-JP" altLang="en-US" sz="1400" dirty="0">
                <a:solidFill>
                  <a:schemeClr val="tx1"/>
                </a:solidFill>
                <a:latin typeface="Meiryo UI" pitchFamily="50" charset="-128"/>
                <a:ea typeface="Meiryo UI" pitchFamily="50" charset="-128"/>
                <a:cs typeface="Meiryo UI" pitchFamily="50" charset="-128"/>
              </a:rPr>
              <a:t>配分については、事務</a:t>
            </a:r>
            <a:r>
              <a:rPr lang="ja-JP" altLang="en-US" sz="1400" dirty="0" smtClean="0">
                <a:solidFill>
                  <a:schemeClr val="tx1"/>
                </a:solidFill>
                <a:latin typeface="Meiryo UI" pitchFamily="50" charset="-128"/>
                <a:ea typeface="Meiryo UI" pitchFamily="50" charset="-128"/>
                <a:cs typeface="Meiryo UI" pitchFamily="50" charset="-128"/>
              </a:rPr>
              <a:t>分担</a:t>
            </a:r>
            <a:r>
              <a:rPr lang="ja-JP" altLang="en-US" sz="1400" dirty="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案</a:t>
            </a:r>
            <a:r>
              <a:rPr lang="ja-JP" altLang="en-US" sz="1400" dirty="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を</a:t>
            </a:r>
            <a:r>
              <a:rPr lang="ja-JP" altLang="en-US" sz="1400" dirty="0">
                <a:solidFill>
                  <a:schemeClr val="tx1"/>
                </a:solidFill>
                <a:latin typeface="Meiryo UI" pitchFamily="50" charset="-128"/>
                <a:ea typeface="Meiryo UI" pitchFamily="50" charset="-128"/>
                <a:cs typeface="Meiryo UI" pitchFamily="50" charset="-128"/>
              </a:rPr>
              <a:t>ふまえて</a:t>
            </a:r>
            <a:r>
              <a:rPr lang="ja-JP" altLang="en-US" sz="1400" dirty="0" smtClean="0">
                <a:solidFill>
                  <a:schemeClr val="tx1"/>
                </a:solidFill>
                <a:latin typeface="Meiryo UI" pitchFamily="50" charset="-128"/>
                <a:ea typeface="Meiryo UI" pitchFamily="50" charset="-128"/>
                <a:cs typeface="Meiryo UI" pitchFamily="50" charset="-128"/>
              </a:rPr>
              <a:t>区分（</a:t>
            </a:r>
            <a:r>
              <a:rPr lang="ja-JP" altLang="en-US" sz="1400" dirty="0">
                <a:solidFill>
                  <a:schemeClr val="tx1"/>
                </a:solidFill>
                <a:latin typeface="Meiryo UI" pitchFamily="50" charset="-128"/>
                <a:ea typeface="Meiryo UI" pitchFamily="50" charset="-128"/>
                <a:cs typeface="Meiryo UI" pitchFamily="50" charset="-128"/>
              </a:rPr>
              <a:t>事務の移管先で発現するものは、移管先に帰属するものとして算定）</a:t>
            </a:r>
            <a:endParaRPr lang="en-US" altLang="ja-JP" sz="1400" dirty="0">
              <a:solidFill>
                <a:schemeClr val="tx1"/>
              </a:solidFill>
              <a:latin typeface="Meiryo UI" pitchFamily="50" charset="-128"/>
              <a:ea typeface="Meiryo UI" pitchFamily="50" charset="-128"/>
              <a:cs typeface="Meiryo UI" pitchFamily="50" charset="-128"/>
            </a:endParaRPr>
          </a:p>
          <a:p>
            <a:pPr>
              <a:lnSpc>
                <a:spcPts val="1600"/>
              </a:lnSpc>
              <a:defRPr/>
            </a:pPr>
            <a:endParaRPr lang="ja-JP" altLang="en-US" sz="1400" dirty="0">
              <a:solidFill>
                <a:schemeClr val="tx1"/>
              </a:solidFill>
              <a:latin typeface="Meiryo UI" pitchFamily="50" charset="-128"/>
              <a:ea typeface="Meiryo UI" pitchFamily="50" charset="-128"/>
              <a:cs typeface="Meiryo UI" pitchFamily="50" charset="-128"/>
            </a:endParaRPr>
          </a:p>
          <a:p>
            <a:pPr marL="285750" indent="-285750">
              <a:lnSpc>
                <a:spcPts val="1600"/>
              </a:lnSpc>
              <a:buFont typeface="Wingdings" pitchFamily="2" charset="2"/>
              <a:buChar char="Ø"/>
              <a:defRPr/>
            </a:pPr>
            <a:r>
              <a:rPr lang="ja-JP" altLang="en-US" sz="1400" dirty="0">
                <a:solidFill>
                  <a:schemeClr val="tx1"/>
                </a:solidFill>
                <a:latin typeface="Meiryo UI" pitchFamily="50" charset="-128"/>
                <a:ea typeface="Meiryo UI" pitchFamily="50" charset="-128"/>
                <a:cs typeface="Meiryo UI" pitchFamily="50" charset="-128"/>
              </a:rPr>
              <a:t>各特別区の反映額は、人口（Ｈ</a:t>
            </a:r>
            <a:r>
              <a:rPr lang="en-US" altLang="ja-JP" sz="1400" dirty="0">
                <a:solidFill>
                  <a:schemeClr val="tx1"/>
                </a:solidFill>
                <a:latin typeface="Meiryo UI" pitchFamily="50" charset="-128"/>
                <a:ea typeface="Meiryo UI" pitchFamily="50" charset="-128"/>
                <a:cs typeface="Meiryo UI" pitchFamily="50" charset="-128"/>
              </a:rPr>
              <a:t>27</a:t>
            </a:r>
            <a:r>
              <a:rPr lang="ja-JP" altLang="en-US" sz="1400" dirty="0">
                <a:solidFill>
                  <a:schemeClr val="tx1"/>
                </a:solidFill>
                <a:latin typeface="Meiryo UI" pitchFamily="50" charset="-128"/>
                <a:ea typeface="Meiryo UI" pitchFamily="50" charset="-128"/>
                <a:cs typeface="Meiryo UI" pitchFamily="50" charset="-128"/>
              </a:rPr>
              <a:t>年国勢調査）で按分</a:t>
            </a:r>
          </a:p>
        </p:txBody>
      </p:sp>
      <p:sp>
        <p:nvSpPr>
          <p:cNvPr id="6" name="テキスト ボックス 9"/>
          <p:cNvSpPr txBox="1">
            <a:spLocks noChangeArrowheads="1"/>
          </p:cNvSpPr>
          <p:nvPr/>
        </p:nvSpPr>
        <p:spPr bwMode="auto">
          <a:xfrm>
            <a:off x="725036" y="907257"/>
            <a:ext cx="6016625" cy="338138"/>
          </a:xfrm>
          <a:prstGeom prst="rect">
            <a:avLst/>
          </a:prstGeom>
          <a:noFill/>
          <a:ln w="9525">
            <a:noFill/>
            <a:miter lim="800000"/>
            <a:headEnd/>
            <a:tailEnd/>
          </a:ln>
        </p:spPr>
        <p:txBody>
          <a:bodyPr>
            <a:spAutoFit/>
          </a:bodyPr>
          <a:lstStyle/>
          <a:p>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基本的考え方</a:t>
            </a:r>
            <a:r>
              <a:rPr lang="en-US" altLang="ja-JP" sz="1600" b="1" dirty="0">
                <a:solidFill>
                  <a:srgbClr val="000000"/>
                </a:solidFill>
                <a:latin typeface="Meiryo UI" pitchFamily="50" charset="-128"/>
                <a:ea typeface="Meiryo UI" pitchFamily="50" charset="-128"/>
                <a:cs typeface="Meiryo UI" pitchFamily="50" charset="-128"/>
              </a:rPr>
              <a:t>〕</a:t>
            </a:r>
            <a:endParaRPr lang="ja-JP" altLang="en-US" sz="1600" b="1" dirty="0">
              <a:solidFill>
                <a:srgbClr val="000000"/>
              </a:solidFill>
              <a:latin typeface="Meiryo UI" pitchFamily="50" charset="-128"/>
              <a:ea typeface="Meiryo UI" pitchFamily="50" charset="-128"/>
              <a:cs typeface="Meiryo UI" pitchFamily="50" charset="-128"/>
            </a:endParaRPr>
          </a:p>
        </p:txBody>
      </p:sp>
      <p:sp>
        <p:nvSpPr>
          <p:cNvPr id="7" name="正方形/長方形 6"/>
          <p:cNvSpPr/>
          <p:nvPr/>
        </p:nvSpPr>
        <p:spPr>
          <a:xfrm>
            <a:off x="194410" y="276160"/>
            <a:ext cx="9007062" cy="338554"/>
          </a:xfrm>
          <a:prstGeom prst="rect">
            <a:avLst/>
          </a:prstGeom>
        </p:spPr>
        <p:txBody>
          <a:bodyPr wrap="square">
            <a:spAutoFit/>
          </a:bodyPr>
          <a:lstStyle/>
          <a:p>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　（参考）</a:t>
            </a:r>
            <a:r>
              <a:rPr lang="en-US" altLang="ja-JP" sz="1600" b="1" dirty="0">
                <a:latin typeface="Meiryo UI" pitchFamily="50" charset="-128"/>
                <a:ea typeface="Meiryo UI" pitchFamily="50" charset="-128"/>
                <a:cs typeface="Meiryo UI" pitchFamily="50" charset="-128"/>
              </a:rPr>
              <a:t>AB</a:t>
            </a:r>
            <a:r>
              <a:rPr lang="ja-JP" altLang="en-US" sz="1600" b="1" dirty="0">
                <a:latin typeface="Meiryo UI" pitchFamily="50" charset="-128"/>
                <a:ea typeface="Meiryo UI" pitchFamily="50" charset="-128"/>
                <a:cs typeface="Meiryo UI" pitchFamily="50" charset="-128"/>
              </a:rPr>
              <a:t>項目関係の改革効果</a:t>
            </a:r>
            <a:r>
              <a:rPr lang="ja-JP" altLang="en-US" sz="1600" b="1" dirty="0" smtClean="0">
                <a:latin typeface="Meiryo UI" pitchFamily="50" charset="-128"/>
                <a:ea typeface="Meiryo UI" pitchFamily="50" charset="-128"/>
                <a:cs typeface="Meiryo UI" pitchFamily="50" charset="-128"/>
              </a:rPr>
              <a:t>額（未反映分）について</a:t>
            </a:r>
            <a:endParaRPr lang="ja-JP" altLang="en-US" sz="1600" b="1" dirty="0">
              <a:latin typeface="Meiryo UI" pitchFamily="50" charset="-128"/>
              <a:ea typeface="Meiryo UI" pitchFamily="50" charset="-128"/>
              <a:cs typeface="Meiryo UI" pitchFamily="50" charset="-128"/>
            </a:endParaRPr>
          </a:p>
        </p:txBody>
      </p:sp>
      <p:sp>
        <p:nvSpPr>
          <p:cNvPr id="10" name="正方形/長方形 9"/>
          <p:cNvSpPr>
            <a:spLocks noChangeArrowheads="1"/>
          </p:cNvSpPr>
          <p:nvPr/>
        </p:nvSpPr>
        <p:spPr bwMode="auto">
          <a:xfrm>
            <a:off x="8874125" y="6609847"/>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２２</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86582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コネクタ 49"/>
          <p:cNvCxnSpPr/>
          <p:nvPr/>
        </p:nvCxnSpPr>
        <p:spPr>
          <a:xfrm>
            <a:off x="4905957" y="4205606"/>
            <a:ext cx="2700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二等辺三角形 95"/>
          <p:cNvSpPr/>
          <p:nvPr/>
        </p:nvSpPr>
        <p:spPr>
          <a:xfrm rot="5400000">
            <a:off x="5496112" y="3279097"/>
            <a:ext cx="1395077" cy="233451"/>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3648346" y="2059177"/>
            <a:ext cx="1482165"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特別区分</a:t>
            </a:r>
            <a:r>
              <a:rPr lang="en-US" altLang="ja-JP" b="1" dirty="0">
                <a:solidFill>
                  <a:schemeClr val="tx1"/>
                </a:solidFill>
                <a:latin typeface="Meiryo UI" panose="020B0604030504040204" pitchFamily="50" charset="-128"/>
                <a:ea typeface="Meiryo UI" panose="020B0604030504040204" pitchFamily="50" charset="-128"/>
              </a:rPr>
              <a:t>》</a:t>
            </a:r>
            <a:endParaRPr lang="ja-JP" altLang="en-US" b="1" dirty="0">
              <a:solidFill>
                <a:schemeClr val="tx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3896154" y="4197372"/>
            <a:ext cx="964421" cy="42501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smtClean="0">
                <a:solidFill>
                  <a:schemeClr val="tx1"/>
                </a:solidFill>
                <a:latin typeface="Meiryo UI" panose="020B0604030504040204" pitchFamily="50" charset="-128"/>
                <a:ea typeface="Meiryo UI" panose="020B0604030504040204" pitchFamily="50" charset="-128"/>
              </a:rPr>
              <a:t>特別区設置に伴う増員</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chemeClr val="tx1"/>
              </a:solidFill>
              <a:latin typeface="+mj-ea"/>
              <a:ea typeface="+mj-ea"/>
            </a:endParaRPr>
          </a:p>
        </p:txBody>
      </p:sp>
      <p:sp>
        <p:nvSpPr>
          <p:cNvPr id="58" name="正方形/長方形 57"/>
          <p:cNvSpPr/>
          <p:nvPr/>
        </p:nvSpPr>
        <p:spPr>
          <a:xfrm>
            <a:off x="3556577" y="4679302"/>
            <a:ext cx="15897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latin typeface="Meiryo UI" pitchFamily="50" charset="-128"/>
                <a:ea typeface="Meiryo UI" pitchFamily="50" charset="-128"/>
                <a:cs typeface="Meiryo UI" pitchFamily="50" charset="-128"/>
              </a:rPr>
              <a:t>R7</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r>
              <a:rPr lang="ja-JP" altLang="en-US" sz="1100" b="1" dirty="0" smtClean="0">
                <a:solidFill>
                  <a:schemeClr val="tx1"/>
                </a:solidFill>
                <a:latin typeface="Meiryo UI" pitchFamily="50" charset="-128"/>
                <a:ea typeface="Meiryo UI" pitchFamily="50" charset="-128"/>
                <a:cs typeface="Meiryo UI" pitchFamily="50" charset="-128"/>
              </a:rPr>
              <a:t>（特別区設置時）</a:t>
            </a:r>
            <a:endParaRPr kumimoji="1" lang="ja-JP" altLang="en-US" sz="1100" b="1" dirty="0">
              <a:solidFill>
                <a:schemeClr val="tx1"/>
              </a:solidFill>
              <a:latin typeface="Meiryo UI" pitchFamily="50" charset="-128"/>
              <a:ea typeface="Meiryo UI" pitchFamily="50" charset="-128"/>
              <a:cs typeface="Meiryo UI" pitchFamily="50" charset="-128"/>
            </a:endParaRPr>
          </a:p>
        </p:txBody>
      </p:sp>
      <p:cxnSp>
        <p:nvCxnSpPr>
          <p:cNvPr id="71" name="直線コネクタ 70"/>
          <p:cNvCxnSpPr/>
          <p:nvPr/>
        </p:nvCxnSpPr>
        <p:spPr>
          <a:xfrm>
            <a:off x="4900130" y="2438335"/>
            <a:ext cx="3708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559220" y="4650053"/>
            <a:ext cx="5076000" cy="20679"/>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 name="右矢印 46"/>
          <p:cNvSpPr/>
          <p:nvPr/>
        </p:nvSpPr>
        <p:spPr>
          <a:xfrm>
            <a:off x="2849266" y="3385929"/>
            <a:ext cx="716494" cy="712302"/>
          </a:xfrm>
          <a:prstGeom prst="rightArrow">
            <a:avLst/>
          </a:prstGeom>
          <a:solidFill>
            <a:schemeClr val="tx2">
              <a:lumMod val="75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656112" y="2435364"/>
            <a:ext cx="99527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a:solidFill>
                  <a:schemeClr val="tx1"/>
                </a:solidFill>
                <a:latin typeface="Meiryo UI" pitchFamily="50" charset="-128"/>
                <a:ea typeface="Meiryo UI" pitchFamily="50" charset="-128"/>
                <a:cs typeface="Meiryo UI" pitchFamily="50" charset="-128"/>
              </a:rPr>
              <a:t>H</a:t>
            </a:r>
            <a:r>
              <a:rPr kumimoji="1" lang="en-US" altLang="ja-JP" sz="1100" b="1" dirty="0" smtClean="0">
                <a:solidFill>
                  <a:schemeClr val="tx1"/>
                </a:solidFill>
                <a:latin typeface="Meiryo UI" pitchFamily="50" charset="-128"/>
                <a:ea typeface="Meiryo UI" pitchFamily="50" charset="-128"/>
                <a:cs typeface="Meiryo UI" pitchFamily="50" charset="-128"/>
              </a:rPr>
              <a:t>28</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r>
              <a:rPr lang="ja-JP" altLang="en-US" sz="1100" b="1" dirty="0">
                <a:solidFill>
                  <a:schemeClr val="tx1"/>
                </a:solidFill>
                <a:latin typeface="Meiryo UI" pitchFamily="50" charset="-128"/>
                <a:ea typeface="Meiryo UI" pitchFamily="50" charset="-128"/>
                <a:cs typeface="Meiryo UI" pitchFamily="50" charset="-128"/>
              </a:rPr>
              <a:t>職員数</a:t>
            </a:r>
            <a:endParaRPr kumimoji="1" lang="ja-JP" altLang="en-US" sz="1100" b="1" dirty="0">
              <a:solidFill>
                <a:schemeClr val="tx1"/>
              </a:solidFill>
              <a:latin typeface="Meiryo UI" pitchFamily="50" charset="-128"/>
              <a:ea typeface="Meiryo UI" pitchFamily="50" charset="-128"/>
              <a:cs typeface="Meiryo UI" pitchFamily="50" charset="-128"/>
            </a:endParaRPr>
          </a:p>
        </p:txBody>
      </p:sp>
      <p:cxnSp>
        <p:nvCxnSpPr>
          <p:cNvPr id="16" name="直線コネクタ 15"/>
          <p:cNvCxnSpPr/>
          <p:nvPr/>
        </p:nvCxnSpPr>
        <p:spPr>
          <a:xfrm flipV="1">
            <a:off x="3520930" y="6468590"/>
            <a:ext cx="5112000" cy="18842"/>
          </a:xfrm>
          <a:prstGeom prst="line">
            <a:avLst/>
          </a:pr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3608187" y="5188642"/>
            <a:ext cx="1482165"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大阪府分</a:t>
            </a:r>
            <a:r>
              <a:rPr lang="en-US" altLang="ja-JP" b="1" dirty="0">
                <a:solidFill>
                  <a:schemeClr val="tx1"/>
                </a:solidFill>
                <a:latin typeface="Meiryo UI" panose="020B0604030504040204" pitchFamily="50" charset="-128"/>
                <a:ea typeface="Meiryo UI" panose="020B0604030504040204" pitchFamily="50" charset="-128"/>
              </a:rPr>
              <a:t>》</a:t>
            </a:r>
            <a:endParaRPr lang="ja-JP" altLang="en-US" b="1" dirty="0">
              <a:solidFill>
                <a:schemeClr val="tx1"/>
              </a:solidFill>
              <a:latin typeface="Meiryo UI" panose="020B0604030504040204" pitchFamily="50" charset="-128"/>
              <a:ea typeface="Meiryo UI" panose="020B0604030504040204" pitchFamily="50" charset="-128"/>
            </a:endParaRPr>
          </a:p>
        </p:txBody>
      </p:sp>
      <p:sp>
        <p:nvSpPr>
          <p:cNvPr id="48" name="右矢印 47"/>
          <p:cNvSpPr/>
          <p:nvPr/>
        </p:nvSpPr>
        <p:spPr>
          <a:xfrm>
            <a:off x="3064298" y="5943214"/>
            <a:ext cx="468000" cy="236529"/>
          </a:xfrm>
          <a:prstGeom prst="rightArrow">
            <a:avLst/>
          </a:prstGeom>
          <a:solidFill>
            <a:schemeClr val="tx2">
              <a:lumMod val="75000"/>
            </a:schemeClr>
          </a:solid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1535603" y="2123793"/>
            <a:ext cx="1187355" cy="3600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eiryo UI" panose="020B0604030504040204" pitchFamily="50" charset="-128"/>
                <a:ea typeface="Meiryo UI" panose="020B0604030504040204" pitchFamily="50" charset="-128"/>
              </a:rPr>
              <a:t>【</a:t>
            </a:r>
            <a:r>
              <a:rPr kumimoji="1" lang="ja-JP" altLang="en-US" b="1" dirty="0">
                <a:solidFill>
                  <a:schemeClr val="tx1"/>
                </a:solidFill>
                <a:latin typeface="Meiryo UI" panose="020B0604030504040204" pitchFamily="50" charset="-128"/>
                <a:ea typeface="Meiryo UI" panose="020B0604030504040204" pitchFamily="50" charset="-128"/>
              </a:rPr>
              <a:t>大阪市</a:t>
            </a:r>
            <a:r>
              <a:rPr lang="en-US" altLang="ja-JP" b="1" dirty="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3076896" y="5153056"/>
            <a:ext cx="82108" cy="936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コネクタ 91"/>
          <p:cNvCxnSpPr/>
          <p:nvPr/>
        </p:nvCxnSpPr>
        <p:spPr>
          <a:xfrm>
            <a:off x="4905957" y="5884438"/>
            <a:ext cx="360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9" name="正方形/長方形 88"/>
          <p:cNvSpPr/>
          <p:nvPr/>
        </p:nvSpPr>
        <p:spPr>
          <a:xfrm>
            <a:off x="6988528" y="4674090"/>
            <a:ext cx="138530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itchFamily="50" charset="-128"/>
                <a:ea typeface="Meiryo UI" pitchFamily="50" charset="-128"/>
                <a:cs typeface="Meiryo UI" pitchFamily="50" charset="-128"/>
              </a:rPr>
              <a:t>R1</a:t>
            </a:r>
            <a:r>
              <a:rPr kumimoji="1" lang="en-US" altLang="ja-JP" sz="1100" b="1" dirty="0" smtClean="0">
                <a:solidFill>
                  <a:schemeClr val="tx1"/>
                </a:solidFill>
                <a:latin typeface="Meiryo UI" pitchFamily="50" charset="-128"/>
                <a:ea typeface="Meiryo UI" pitchFamily="50" charset="-128"/>
                <a:cs typeface="Meiryo UI" pitchFamily="50" charset="-128"/>
              </a:rPr>
              <a:t>8</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endParaRPr kumimoji="1" lang="en-US" altLang="ja-JP" sz="1100" b="1" dirty="0" smtClean="0">
              <a:solidFill>
                <a:schemeClr val="tx1"/>
              </a:solidFill>
              <a:latin typeface="Meiryo UI" pitchFamily="50" charset="-128"/>
              <a:ea typeface="Meiryo UI" pitchFamily="50" charset="-128"/>
              <a:cs typeface="Meiryo UI" pitchFamily="50" charset="-128"/>
            </a:endParaRPr>
          </a:p>
        </p:txBody>
      </p:sp>
      <p:sp>
        <p:nvSpPr>
          <p:cNvPr id="83" name="下矢印 82"/>
          <p:cNvSpPr/>
          <p:nvPr/>
        </p:nvSpPr>
        <p:spPr>
          <a:xfrm>
            <a:off x="8230509" y="2465998"/>
            <a:ext cx="252000" cy="39755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1685857" y="2871171"/>
            <a:ext cx="886849" cy="1773543"/>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特別区への移管部分</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endPar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3896154" y="2431279"/>
            <a:ext cx="964420" cy="1763699"/>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685857" y="4649806"/>
            <a:ext cx="886849" cy="898816"/>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7198971" y="2863549"/>
            <a:ext cx="964420" cy="1343081"/>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特別区への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8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 name="正方形/長方形 132"/>
          <p:cNvSpPr/>
          <p:nvPr/>
        </p:nvSpPr>
        <p:spPr>
          <a:xfrm>
            <a:off x="7201350" y="4206145"/>
            <a:ext cx="962041" cy="42501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smtClean="0">
                <a:solidFill>
                  <a:schemeClr val="tx1"/>
                </a:solidFill>
                <a:latin typeface="Meiryo UI" panose="020B0604030504040204" pitchFamily="50" charset="-128"/>
                <a:ea typeface="Meiryo UI" panose="020B0604030504040204" pitchFamily="50" charset="-128"/>
              </a:rPr>
              <a:t>特別区設置に伴う増員</a:t>
            </a: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200" b="1" dirty="0">
              <a:solidFill>
                <a:schemeClr val="tx1"/>
              </a:solidFill>
              <a:latin typeface="+mj-ea"/>
              <a:ea typeface="+mj-ea"/>
            </a:endParaRPr>
          </a:p>
        </p:txBody>
      </p:sp>
      <p:sp>
        <p:nvSpPr>
          <p:cNvPr id="135" name="正方形/長方形 134"/>
          <p:cNvSpPr/>
          <p:nvPr/>
        </p:nvSpPr>
        <p:spPr>
          <a:xfrm>
            <a:off x="5027068" y="4279523"/>
            <a:ext cx="823396" cy="403271"/>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歳出増</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7" name="正方形/長方形 166"/>
          <p:cNvSpPr/>
          <p:nvPr/>
        </p:nvSpPr>
        <p:spPr>
          <a:xfrm>
            <a:off x="8264261" y="2496648"/>
            <a:ext cx="897672" cy="403271"/>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歳出減</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2" name="正方形/長方形 171"/>
          <p:cNvSpPr/>
          <p:nvPr/>
        </p:nvSpPr>
        <p:spPr>
          <a:xfrm>
            <a:off x="5504969" y="3225010"/>
            <a:ext cx="1180136" cy="374704"/>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技能労務職を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退職不補充で試算</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0" name="下矢印 179"/>
          <p:cNvSpPr/>
          <p:nvPr/>
        </p:nvSpPr>
        <p:spPr>
          <a:xfrm flipV="1">
            <a:off x="4969241" y="4225656"/>
            <a:ext cx="239612" cy="396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正方形/長方形 181"/>
          <p:cNvSpPr/>
          <p:nvPr/>
        </p:nvSpPr>
        <p:spPr>
          <a:xfrm>
            <a:off x="3556577" y="6482622"/>
            <a:ext cx="15897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100" b="1" dirty="0" smtClean="0">
                <a:solidFill>
                  <a:schemeClr val="tx1"/>
                </a:solidFill>
                <a:latin typeface="Meiryo UI" pitchFamily="50" charset="-128"/>
                <a:ea typeface="Meiryo UI" pitchFamily="50" charset="-128"/>
                <a:cs typeface="Meiryo UI" pitchFamily="50" charset="-128"/>
              </a:rPr>
              <a:t>R7</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r>
              <a:rPr lang="ja-JP" altLang="en-US" sz="1100" b="1" dirty="0" smtClean="0">
                <a:solidFill>
                  <a:schemeClr val="tx1"/>
                </a:solidFill>
                <a:latin typeface="Meiryo UI" pitchFamily="50" charset="-128"/>
                <a:ea typeface="Meiryo UI" pitchFamily="50" charset="-128"/>
                <a:cs typeface="Meiryo UI" pitchFamily="50" charset="-128"/>
              </a:rPr>
              <a:t>（特別区設置時）</a:t>
            </a:r>
            <a:endParaRPr kumimoji="1" lang="ja-JP" altLang="en-US" sz="1100" b="1" dirty="0">
              <a:solidFill>
                <a:schemeClr val="tx1"/>
              </a:solidFill>
              <a:latin typeface="Meiryo UI" pitchFamily="50" charset="-128"/>
              <a:ea typeface="Meiryo UI" pitchFamily="50" charset="-128"/>
              <a:cs typeface="Meiryo UI" pitchFamily="50" charset="-128"/>
            </a:endParaRPr>
          </a:p>
        </p:txBody>
      </p:sp>
      <p:sp>
        <p:nvSpPr>
          <p:cNvPr id="183" name="正方形/長方形 182"/>
          <p:cNvSpPr/>
          <p:nvPr/>
        </p:nvSpPr>
        <p:spPr>
          <a:xfrm>
            <a:off x="3897535" y="5857585"/>
            <a:ext cx="963038" cy="605648"/>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9" name="正方形/長方形 188"/>
          <p:cNvSpPr/>
          <p:nvPr/>
        </p:nvSpPr>
        <p:spPr>
          <a:xfrm>
            <a:off x="3896154" y="5570066"/>
            <a:ext cx="964419" cy="295894"/>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効率化等による減</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0" name="下矢印 189"/>
          <p:cNvSpPr/>
          <p:nvPr/>
        </p:nvSpPr>
        <p:spPr>
          <a:xfrm>
            <a:off x="4958647" y="5594130"/>
            <a:ext cx="250206" cy="308756"/>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5034327" y="5566933"/>
            <a:ext cx="841022" cy="403271"/>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歳出減</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二等辺三角形 191"/>
          <p:cNvSpPr/>
          <p:nvPr/>
        </p:nvSpPr>
        <p:spPr>
          <a:xfrm rot="5400000">
            <a:off x="5868181" y="6099380"/>
            <a:ext cx="595909" cy="185403"/>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642973" y="6080272"/>
            <a:ext cx="1314452" cy="275609"/>
          </a:xfrm>
          <a:prstGeom prst="rect">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技能労務職を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退職不補充で試算</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 name="正方形/長方形 193"/>
          <p:cNvSpPr/>
          <p:nvPr/>
        </p:nvSpPr>
        <p:spPr>
          <a:xfrm>
            <a:off x="7198971" y="6075449"/>
            <a:ext cx="948846" cy="387783"/>
          </a:xfrm>
          <a:prstGeom prst="rect">
            <a:avLst/>
          </a:prstGeom>
          <a:solidFill>
            <a:schemeClr val="tx2">
              <a:lumMod val="60000"/>
              <a:lumOff val="40000"/>
            </a:schemeClr>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大阪府への</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移管部分</a:t>
            </a:r>
            <a:endParaRPr lang="en-US" altLang="ja-JP"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5" name="正方形/長方形 194"/>
          <p:cNvSpPr/>
          <p:nvPr/>
        </p:nvSpPr>
        <p:spPr>
          <a:xfrm>
            <a:off x="7198971" y="5784263"/>
            <a:ext cx="948846" cy="295894"/>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効率化等による減</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6" name="下矢印 195"/>
          <p:cNvSpPr/>
          <p:nvPr/>
        </p:nvSpPr>
        <p:spPr>
          <a:xfrm>
            <a:off x="8264261" y="5594129"/>
            <a:ext cx="263886" cy="472063"/>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正方形/長方形 196"/>
          <p:cNvSpPr/>
          <p:nvPr/>
        </p:nvSpPr>
        <p:spPr>
          <a:xfrm>
            <a:off x="8266406" y="5663217"/>
            <a:ext cx="950843" cy="235715"/>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歳出減</a:t>
            </a:r>
            <a:endPar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8" name="直線コネクタ 197"/>
          <p:cNvCxnSpPr/>
          <p:nvPr/>
        </p:nvCxnSpPr>
        <p:spPr>
          <a:xfrm>
            <a:off x="4916580" y="5571068"/>
            <a:ext cx="3636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a:off x="8192446" y="6075449"/>
            <a:ext cx="396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0" name="正方形/長方形 199"/>
          <p:cNvSpPr/>
          <p:nvPr/>
        </p:nvSpPr>
        <p:spPr>
          <a:xfrm>
            <a:off x="6988528" y="6510454"/>
            <a:ext cx="138530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smtClean="0">
                <a:solidFill>
                  <a:schemeClr val="tx1"/>
                </a:solidFill>
                <a:latin typeface="Meiryo UI" pitchFamily="50" charset="-128"/>
                <a:ea typeface="Meiryo UI" pitchFamily="50" charset="-128"/>
                <a:cs typeface="Meiryo UI" pitchFamily="50" charset="-128"/>
              </a:rPr>
              <a:t>R18</a:t>
            </a:r>
            <a:r>
              <a:rPr kumimoji="1" lang="ja-JP" altLang="en-US" sz="1100" b="1" dirty="0" smtClean="0">
                <a:solidFill>
                  <a:schemeClr val="tx1"/>
                </a:solidFill>
                <a:latin typeface="Meiryo UI" pitchFamily="50" charset="-128"/>
                <a:ea typeface="Meiryo UI" pitchFamily="50" charset="-128"/>
                <a:cs typeface="Meiryo UI" pitchFamily="50" charset="-128"/>
              </a:rPr>
              <a:t>年度</a:t>
            </a:r>
            <a:endParaRPr kumimoji="1" lang="en-US" altLang="ja-JP" sz="1100" b="1" dirty="0" smtClean="0">
              <a:solidFill>
                <a:schemeClr val="tx1"/>
              </a:solidFill>
              <a:latin typeface="Meiryo UI" pitchFamily="50" charset="-128"/>
              <a:ea typeface="Meiryo UI" pitchFamily="50" charset="-128"/>
              <a:cs typeface="Meiryo UI" pitchFamily="50" charset="-128"/>
            </a:endParaRPr>
          </a:p>
          <a:p>
            <a:pPr algn="ctr"/>
            <a:endParaRPr kumimoji="1" lang="en-US" altLang="ja-JP" sz="1100" b="1" dirty="0" smtClean="0">
              <a:solidFill>
                <a:schemeClr val="tx1"/>
              </a:solidFill>
              <a:latin typeface="Meiryo UI" pitchFamily="50" charset="-128"/>
              <a:ea typeface="Meiryo UI" pitchFamily="50" charset="-128"/>
              <a:cs typeface="Meiryo UI" pitchFamily="50" charset="-128"/>
            </a:endParaRPr>
          </a:p>
        </p:txBody>
      </p:sp>
      <p:sp>
        <p:nvSpPr>
          <p:cNvPr id="201" name="正方形/長方形 200"/>
          <p:cNvSpPr/>
          <p:nvPr/>
        </p:nvSpPr>
        <p:spPr>
          <a:xfrm>
            <a:off x="2868316" y="5141322"/>
            <a:ext cx="288000" cy="144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88879" y="477867"/>
            <a:ext cx="9471809" cy="11822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［基本的な</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考え方］</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　現在の大阪市職員数を特別区移管と大阪府移管に分割</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（大阪府から特別区へ移管される職員を含む）</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②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特別区設置に伴う体制整備の増員（歳出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）及び、技能労務職の退職不補充による減員（歳出減）を年次別に試算</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③　①の分割後職員数と、②の増員及び減員を反映した職員数の人数差に人件費単価を乗じて、影響額を算定</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R9</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年度までは、市「粗い試算」において技能労務職の退職不補充による人件費削減が織り込まれているため、減員（歳出減）は、</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R10</a:t>
            </a:r>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年度以降について算定）</a:t>
            </a:r>
            <a:endParaRPr kumimoji="1"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学校の技能労務職は算定の対象とし、経営形態見直し部門は対象外</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25162" y="1681266"/>
            <a:ext cx="2345311" cy="38674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rPr>
              <a:t>◆算定イメージ</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8192446" y="2871171"/>
            <a:ext cx="396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　（３）組織体制の影響額</a:t>
            </a:r>
          </a:p>
        </p:txBody>
      </p:sp>
      <p:sp>
        <p:nvSpPr>
          <p:cNvPr id="53" name="正方形/長方形 27"/>
          <p:cNvSpPr>
            <a:spLocks noChangeArrowheads="1"/>
          </p:cNvSpPr>
          <p:nvPr/>
        </p:nvSpPr>
        <p:spPr bwMode="auto">
          <a:xfrm>
            <a:off x="8874125" y="1553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33879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　（４）設置コスト</a:t>
            </a:r>
          </a:p>
        </p:txBody>
      </p:sp>
      <p:sp>
        <p:nvSpPr>
          <p:cNvPr id="8" name="正方形/長方形 7"/>
          <p:cNvSpPr/>
          <p:nvPr/>
        </p:nvSpPr>
        <p:spPr>
          <a:xfrm>
            <a:off x="233719" y="558760"/>
            <a:ext cx="9471809" cy="920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sz="1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副首都・大阪にふさわしい大都市制度≪特別区制度（案）≫」（第</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回大都市制度（特別区設置）協議会資料</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 </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特別区設置に伴うコスト」に基づいて算定</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（起債対象事業については建設事業債</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％を充当し、償還していくものとして年次推計を実施した）</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a:spLocks noChangeArrowheads="1"/>
          </p:cNvSpPr>
          <p:nvPr/>
        </p:nvSpPr>
        <p:spPr bwMode="auto">
          <a:xfrm>
            <a:off x="8874125" y="658438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２４</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9" name="Text Box 95"/>
          <p:cNvSpPr txBox="1">
            <a:spLocks noChangeArrowheads="1"/>
          </p:cNvSpPr>
          <p:nvPr/>
        </p:nvSpPr>
        <p:spPr bwMode="auto">
          <a:xfrm>
            <a:off x="7586853" y="1610682"/>
            <a:ext cx="1568450" cy="307975"/>
          </a:xfrm>
          <a:prstGeom prst="rect">
            <a:avLst/>
          </a:prstGeom>
          <a:noFill/>
          <a:ln>
            <a:noFill/>
          </a:ln>
          <a:extLst/>
        </p:spPr>
        <p:txBody>
          <a:bodyPr>
            <a:spAutoFit/>
          </a:bodyPr>
          <a:lstStyle>
            <a:lvl1pPr>
              <a:defRPr kumimoji="1">
                <a:solidFill>
                  <a:schemeClr val="tx1"/>
                </a:solidFill>
                <a:latin typeface="Calibri" pitchFamily="34" charset="0"/>
                <a:ea typeface="ＭＳ Ｐゴシック" pitchFamily="50" charset="-128"/>
              </a:defRPr>
            </a:lvl1pPr>
            <a:lvl2pPr marL="742950" indent="-285750">
              <a:defRPr kumimoji="1">
                <a:solidFill>
                  <a:schemeClr val="tx1"/>
                </a:solidFill>
                <a:latin typeface="Calibri" pitchFamily="34" charset="0"/>
                <a:ea typeface="ＭＳ Ｐゴシック" pitchFamily="50" charset="-128"/>
              </a:defRPr>
            </a:lvl2pPr>
            <a:lvl3pPr marL="1143000" indent="-228600">
              <a:defRPr kumimoji="1">
                <a:solidFill>
                  <a:schemeClr val="tx1"/>
                </a:solidFill>
                <a:latin typeface="Calibri" pitchFamily="34" charset="0"/>
                <a:ea typeface="ＭＳ Ｐゴシック" pitchFamily="50" charset="-128"/>
              </a:defRPr>
            </a:lvl3pPr>
            <a:lvl4pPr marL="1600200" indent="-228600">
              <a:defRPr kumimoji="1">
                <a:solidFill>
                  <a:schemeClr val="tx1"/>
                </a:solidFill>
                <a:latin typeface="Calibri" pitchFamily="34" charset="0"/>
                <a:ea typeface="ＭＳ Ｐゴシック" pitchFamily="50" charset="-128"/>
              </a:defRPr>
            </a:lvl4pPr>
            <a:lvl5pPr marL="2057400" indent="-228600">
              <a:defRPr kumimoji="1">
                <a:solidFill>
                  <a:schemeClr val="tx1"/>
                </a:solidFill>
                <a:latin typeface="Calibri" pitchFamily="34" charset="0"/>
                <a:ea typeface="ＭＳ Ｐゴシック" pitchFamily="50" charset="-128"/>
              </a:defRPr>
            </a:lvl5pPr>
            <a:lvl6pPr marL="2514600" indent="-228600" fontAlgn="base">
              <a:spcBef>
                <a:spcPct val="0"/>
              </a:spcBef>
              <a:spcAft>
                <a:spcPct val="0"/>
              </a:spcAft>
              <a:defRPr kumimoji="1">
                <a:solidFill>
                  <a:schemeClr val="tx1"/>
                </a:solidFill>
                <a:latin typeface="Calibri" pitchFamily="34" charset="0"/>
                <a:ea typeface="ＭＳ Ｐゴシック" pitchFamily="50" charset="-128"/>
              </a:defRPr>
            </a:lvl6pPr>
            <a:lvl7pPr marL="2971800" indent="-228600" fontAlgn="base">
              <a:spcBef>
                <a:spcPct val="0"/>
              </a:spcBef>
              <a:spcAft>
                <a:spcPct val="0"/>
              </a:spcAft>
              <a:defRPr kumimoji="1">
                <a:solidFill>
                  <a:schemeClr val="tx1"/>
                </a:solidFill>
                <a:latin typeface="Calibri" pitchFamily="34" charset="0"/>
                <a:ea typeface="ＭＳ Ｐゴシック" pitchFamily="50" charset="-128"/>
              </a:defRPr>
            </a:lvl7pPr>
            <a:lvl8pPr marL="3429000" indent="-228600" fontAlgn="base">
              <a:spcBef>
                <a:spcPct val="0"/>
              </a:spcBef>
              <a:spcAft>
                <a:spcPct val="0"/>
              </a:spcAft>
              <a:defRPr kumimoji="1">
                <a:solidFill>
                  <a:schemeClr val="tx1"/>
                </a:solidFill>
                <a:latin typeface="Calibri" pitchFamily="34" charset="0"/>
                <a:ea typeface="ＭＳ Ｐゴシック" pitchFamily="50" charset="-128"/>
              </a:defRPr>
            </a:lvl8pPr>
            <a:lvl9pPr marL="3886200" indent="-228600" fontAlgn="base">
              <a:spcBef>
                <a:spcPct val="0"/>
              </a:spcBef>
              <a:spcAft>
                <a:spcPct val="0"/>
              </a:spcAft>
              <a:defRPr kumimoji="1">
                <a:solidFill>
                  <a:schemeClr val="tx1"/>
                </a:solidFill>
                <a:latin typeface="Calibri" pitchFamily="34" charset="0"/>
                <a:ea typeface="ＭＳ Ｐゴシック" pitchFamily="50" charset="-128"/>
              </a:defRPr>
            </a:lvl9pPr>
          </a:lstStyle>
          <a:p>
            <a:pPr algn="r" eaLnBrk="1" hangingPunct="1">
              <a:spcBef>
                <a:spcPct val="50000"/>
              </a:spcBef>
              <a:defRPr/>
            </a:pPr>
            <a:r>
              <a:rPr lang="ja-JP" altLang="en-US" sz="1400" b="1" dirty="0" smtClean="0">
                <a:latin typeface="+mj-ea"/>
                <a:ea typeface="+mj-ea"/>
              </a:rPr>
              <a:t>（単位：百万円）</a:t>
            </a:r>
          </a:p>
        </p:txBody>
      </p:sp>
      <p:graphicFrame>
        <p:nvGraphicFramePr>
          <p:cNvPr id="13" name="Group 809"/>
          <p:cNvGraphicFramePr>
            <a:graphicFrameLocks noGrp="1"/>
          </p:cNvGraphicFramePr>
          <p:nvPr>
            <p:extLst>
              <p:ext uri="{D42A27DB-BD31-4B8C-83A1-F6EECF244321}">
                <p14:modId xmlns:p14="http://schemas.microsoft.com/office/powerpoint/2010/main" val="3374855140"/>
              </p:ext>
            </p:extLst>
          </p:nvPr>
        </p:nvGraphicFramePr>
        <p:xfrm>
          <a:off x="855076" y="1916832"/>
          <a:ext cx="8195848" cy="4536000"/>
        </p:xfrm>
        <a:graphic>
          <a:graphicData uri="http://schemas.openxmlformats.org/drawingml/2006/table">
            <a:tbl>
              <a:tblPr/>
              <a:tblGrid>
                <a:gridCol w="482377">
                  <a:extLst>
                    <a:ext uri="{9D8B030D-6E8A-4147-A177-3AD203B41FA5}">
                      <a16:colId xmlns:a16="http://schemas.microsoft.com/office/drawing/2014/main" val="20000"/>
                    </a:ext>
                  </a:extLst>
                </a:gridCol>
                <a:gridCol w="293007">
                  <a:extLst>
                    <a:ext uri="{9D8B030D-6E8A-4147-A177-3AD203B41FA5}">
                      <a16:colId xmlns:a16="http://schemas.microsoft.com/office/drawing/2014/main" val="20001"/>
                    </a:ext>
                  </a:extLst>
                </a:gridCol>
                <a:gridCol w="2187795">
                  <a:extLst>
                    <a:ext uri="{9D8B030D-6E8A-4147-A177-3AD203B41FA5}">
                      <a16:colId xmlns:a16="http://schemas.microsoft.com/office/drawing/2014/main" val="20002"/>
                    </a:ext>
                  </a:extLst>
                </a:gridCol>
                <a:gridCol w="1744223">
                  <a:extLst>
                    <a:ext uri="{9D8B030D-6E8A-4147-A177-3AD203B41FA5}">
                      <a16:colId xmlns:a16="http://schemas.microsoft.com/office/drawing/2014/main" val="20003"/>
                    </a:ext>
                  </a:extLst>
                </a:gridCol>
                <a:gridCol w="1744223">
                  <a:extLst>
                    <a:ext uri="{9D8B030D-6E8A-4147-A177-3AD203B41FA5}">
                      <a16:colId xmlns:a16="http://schemas.microsoft.com/office/drawing/2014/main" val="543797947"/>
                    </a:ext>
                  </a:extLst>
                </a:gridCol>
                <a:gridCol w="1744223">
                  <a:extLst>
                    <a:ext uri="{9D8B030D-6E8A-4147-A177-3AD203B41FA5}">
                      <a16:colId xmlns:a16="http://schemas.microsoft.com/office/drawing/2014/main" val="2260888278"/>
                    </a:ext>
                  </a:extLst>
                </a:gridCol>
              </a:tblGrid>
              <a:tr h="432000">
                <a:tc gridSpan="3">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rgbClr val="FFFFFF"/>
                          </a:solidFill>
                          <a:effectLst/>
                          <a:latin typeface="HGS創英角ｺﾞｼｯｸUB" pitchFamily="50" charset="-128"/>
                          <a:ea typeface="HGS創英角ｺﾞｼｯｸUB" pitchFamily="50" charset="-128"/>
                          <a:cs typeface="Meiryo UI" pitchFamily="50" charset="-128"/>
                        </a:rPr>
                        <a:t>項　　目</a:t>
                      </a:r>
                    </a:p>
                  </a:txBody>
                  <a:tcPr marL="99090" marR="99090"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kumimoji="1" lang="ja-JP" altLang="en-US"/>
                    </a:p>
                  </a:txBody>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rgbClr val="FFFFFF"/>
                          </a:solidFill>
                          <a:effectLst/>
                          <a:latin typeface="HGS創英角ｺﾞｼｯｸUB" pitchFamily="50" charset="-128"/>
                          <a:ea typeface="HGS創英角ｺﾞｼｯｸUB" pitchFamily="50" charset="-128"/>
                          <a:cs typeface="Meiryo UI" pitchFamily="50" charset="-128"/>
                        </a:rPr>
                        <a:t>総　　額</a:t>
                      </a:r>
                    </a:p>
                  </a:txBody>
                  <a:tcPr marL="19505" marR="19505" marT="36004" marB="360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rgbClr val="FFFFFF"/>
                          </a:solidFill>
                          <a:effectLst/>
                          <a:latin typeface="HGS創英角ｺﾞｼｯｸUB" pitchFamily="50" charset="-128"/>
                          <a:ea typeface="HGS創英角ｺﾞｼｯｸUB" pitchFamily="50" charset="-128"/>
                          <a:cs typeface="Meiryo UI" pitchFamily="50" charset="-128"/>
                        </a:rPr>
                        <a:t>特別区全体</a:t>
                      </a:r>
                    </a:p>
                  </a:txBody>
                  <a:tcPr marL="19505" marR="19505" marT="36004" marB="36004"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smtClean="0">
                          <a:ln>
                            <a:noFill/>
                          </a:ln>
                          <a:solidFill>
                            <a:srgbClr val="FFFFFF"/>
                          </a:solidFill>
                          <a:effectLst/>
                          <a:latin typeface="HGS創英角ｺﾞｼｯｸUB" pitchFamily="50" charset="-128"/>
                          <a:ea typeface="HGS創英角ｺﾞｼｯｸUB" pitchFamily="50" charset="-128"/>
                          <a:cs typeface="Meiryo UI" pitchFamily="50" charset="-128"/>
                        </a:rPr>
                        <a:t>大阪府</a:t>
                      </a:r>
                    </a:p>
                  </a:txBody>
                  <a:tcPr marL="19505" marR="19505" marT="36004" marB="36004"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60000">
                <a:tc rowSpan="7">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イニシャルコスト</a:t>
                      </a:r>
                    </a:p>
                  </a:txBody>
                  <a:tcPr marL="97530" marR="97530" marT="46817" marB="46817"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システム改修経費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18,199</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15,599</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2,600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00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庁舎整備経費</a:t>
                      </a:r>
                      <a:endParaRPr kumimoji="1" lang="zh-TW"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3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7" marR="1950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4,622</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3,464</a:t>
                      </a:r>
                    </a:p>
                  </a:txBody>
                  <a:tcPr marL="78003" marR="78003"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1,158</a:t>
                      </a:r>
                    </a:p>
                  </a:txBody>
                  <a:tcPr marL="78003" marR="78003"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00">
                <a:tc vMerge="1">
                  <a:txBody>
                    <a:bodyPr/>
                    <a:lstStyle/>
                    <a:p>
                      <a:endParaRPr kumimoji="1" lang="ja-JP" altLang="en-US"/>
                    </a:p>
                  </a:txBody>
                  <a:tcPr/>
                </a:tc>
                <a:tc row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5" marR="19505"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庁舎</a:t>
                      </a: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zh-TW"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改修経費</a:t>
                      </a:r>
                    </a:p>
                  </a:txBody>
                  <a:tcPr marL="144000" marR="19505"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4,142</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3,464</a:t>
                      </a:r>
                    </a:p>
                  </a:txBody>
                  <a:tcPr marL="78003" marR="78003"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678</a:t>
                      </a:r>
                    </a:p>
                  </a:txBody>
                  <a:tcPr marL="78003" marR="78003"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000">
                <a:tc vMerge="1">
                  <a:txBody>
                    <a:bodyPr/>
                    <a:lstStyle/>
                    <a:p>
                      <a:endParaRPr kumimoji="1" lang="ja-JP" alt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3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7" marR="1950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民間ビル賃借保証金</a:t>
                      </a:r>
                    </a:p>
                  </a:txBody>
                  <a:tcPr marL="144000" marR="19505"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移転経費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431</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407</a:t>
                      </a:r>
                      <a:endPar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2" marR="18000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その他経費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867</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867</a:t>
                      </a:r>
                    </a:p>
                  </a:txBody>
                  <a:tcPr marL="78026" marR="18000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2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　　計</a:t>
                      </a:r>
                    </a:p>
                  </a:txBody>
                  <a:tcPr marL="19505"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24,119</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20,337</a:t>
                      </a:r>
                      <a:endPar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2" marR="18000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3,781</a:t>
                      </a:r>
                      <a:endParaRPr kumimoji="1"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2" marR="180000"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r h="360000">
                <a:tc rowSpan="4">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ランニングコスト</a:t>
                      </a:r>
                    </a:p>
                  </a:txBody>
                  <a:tcPr marL="19505" marR="19505" marT="0" marB="0"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システム運用経費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3,238</a:t>
                      </a:r>
                    </a:p>
                  </a:txBody>
                  <a:tcPr marL="78016" marR="7801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2,138</a:t>
                      </a:r>
                    </a:p>
                  </a:txBody>
                  <a:tcPr marL="78026" marR="180000"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1,100</a:t>
                      </a:r>
                    </a:p>
                  </a:txBody>
                  <a:tcPr marL="78026" marR="180000"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民間ビル賃借料</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348</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828</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各特別区に新たに必要となる経費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p>
                  </a:txBody>
                  <a:tcPr marL="78016" marR="7801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a:t>
                      </a:r>
                    </a:p>
                  </a:txBody>
                  <a:tcPr marL="78016" marR="78016"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6" marR="78016"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32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　　計</a:t>
                      </a:r>
                    </a:p>
                  </a:txBody>
                  <a:tcPr marL="19505"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2,938</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1,358</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1,580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8373232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0" y="7938"/>
            <a:ext cx="9906000" cy="419100"/>
          </a:xfrm>
        </p:spPr>
        <p:txBody>
          <a:bodyPr>
            <a:normAutofit fontScale="90000"/>
          </a:bodyPr>
          <a:lstStyle/>
          <a:p>
            <a:pPr algn="l" eaLnBrk="1" hangingPunct="1"/>
            <a:r>
              <a:rPr lang="ja-JP" altLang="en-US" sz="2400" smtClean="0">
                <a:latin typeface="HGP創英角ｺﾞｼｯｸUB" pitchFamily="50" charset="-128"/>
                <a:ea typeface="HGP創英角ｺﾞｼｯｸUB" pitchFamily="50" charset="-128"/>
              </a:rPr>
              <a:t>　</a:t>
            </a:r>
          </a:p>
        </p:txBody>
      </p:sp>
      <p:graphicFrame>
        <p:nvGraphicFramePr>
          <p:cNvPr id="12" name="表 11"/>
          <p:cNvGraphicFramePr>
            <a:graphicFrameLocks noGrp="1"/>
          </p:cNvGraphicFramePr>
          <p:nvPr>
            <p:extLst>
              <p:ext uri="{D42A27DB-BD31-4B8C-83A1-F6EECF244321}">
                <p14:modId xmlns:p14="http://schemas.microsoft.com/office/powerpoint/2010/main" val="1975431367"/>
              </p:ext>
            </p:extLst>
          </p:nvPr>
        </p:nvGraphicFramePr>
        <p:xfrm>
          <a:off x="194472" y="1412776"/>
          <a:ext cx="9611996" cy="2072709"/>
        </p:xfrm>
        <a:graphic>
          <a:graphicData uri="http://schemas.openxmlformats.org/drawingml/2006/table">
            <a:tbl>
              <a:tblPr/>
              <a:tblGrid>
                <a:gridCol w="142217">
                  <a:extLst>
                    <a:ext uri="{9D8B030D-6E8A-4147-A177-3AD203B41FA5}">
                      <a16:colId xmlns:a16="http://schemas.microsoft.com/office/drawing/2014/main" val="20000"/>
                    </a:ext>
                  </a:extLst>
                </a:gridCol>
                <a:gridCol w="142217">
                  <a:extLst>
                    <a:ext uri="{9D8B030D-6E8A-4147-A177-3AD203B41FA5}">
                      <a16:colId xmlns:a16="http://schemas.microsoft.com/office/drawing/2014/main" val="20001"/>
                    </a:ext>
                  </a:extLst>
                </a:gridCol>
                <a:gridCol w="1305742">
                  <a:extLst>
                    <a:ext uri="{9D8B030D-6E8A-4147-A177-3AD203B41FA5}">
                      <a16:colId xmlns:a16="http://schemas.microsoft.com/office/drawing/2014/main" val="20002"/>
                    </a:ext>
                  </a:extLst>
                </a:gridCol>
                <a:gridCol w="668485">
                  <a:extLst>
                    <a:ext uri="{9D8B030D-6E8A-4147-A177-3AD203B41FA5}">
                      <a16:colId xmlns:a16="http://schemas.microsoft.com/office/drawing/2014/main" val="20006"/>
                    </a:ext>
                  </a:extLst>
                </a:gridCol>
                <a:gridCol w="668485">
                  <a:extLst>
                    <a:ext uri="{9D8B030D-6E8A-4147-A177-3AD203B41FA5}">
                      <a16:colId xmlns:a16="http://schemas.microsoft.com/office/drawing/2014/main" val="20007"/>
                    </a:ext>
                  </a:extLst>
                </a:gridCol>
                <a:gridCol w="668485">
                  <a:extLst>
                    <a:ext uri="{9D8B030D-6E8A-4147-A177-3AD203B41FA5}">
                      <a16:colId xmlns:a16="http://schemas.microsoft.com/office/drawing/2014/main" val="20008"/>
                    </a:ext>
                  </a:extLst>
                </a:gridCol>
                <a:gridCol w="668485">
                  <a:extLst>
                    <a:ext uri="{9D8B030D-6E8A-4147-A177-3AD203B41FA5}">
                      <a16:colId xmlns:a16="http://schemas.microsoft.com/office/drawing/2014/main" val="20009"/>
                    </a:ext>
                  </a:extLst>
                </a:gridCol>
                <a:gridCol w="668485">
                  <a:extLst>
                    <a:ext uri="{9D8B030D-6E8A-4147-A177-3AD203B41FA5}">
                      <a16:colId xmlns:a16="http://schemas.microsoft.com/office/drawing/2014/main" val="20010"/>
                    </a:ext>
                  </a:extLst>
                </a:gridCol>
                <a:gridCol w="668485">
                  <a:extLst>
                    <a:ext uri="{9D8B030D-6E8A-4147-A177-3AD203B41FA5}">
                      <a16:colId xmlns:a16="http://schemas.microsoft.com/office/drawing/2014/main" val="20011"/>
                    </a:ext>
                  </a:extLst>
                </a:gridCol>
                <a:gridCol w="668485">
                  <a:extLst>
                    <a:ext uri="{9D8B030D-6E8A-4147-A177-3AD203B41FA5}">
                      <a16:colId xmlns:a16="http://schemas.microsoft.com/office/drawing/2014/main" val="20012"/>
                    </a:ext>
                  </a:extLst>
                </a:gridCol>
                <a:gridCol w="668485">
                  <a:extLst>
                    <a:ext uri="{9D8B030D-6E8A-4147-A177-3AD203B41FA5}">
                      <a16:colId xmlns:a16="http://schemas.microsoft.com/office/drawing/2014/main" val="20013"/>
                    </a:ext>
                  </a:extLst>
                </a:gridCol>
                <a:gridCol w="668485">
                  <a:extLst>
                    <a:ext uri="{9D8B030D-6E8A-4147-A177-3AD203B41FA5}">
                      <a16:colId xmlns:a16="http://schemas.microsoft.com/office/drawing/2014/main" val="20014"/>
                    </a:ext>
                  </a:extLst>
                </a:gridCol>
                <a:gridCol w="668485">
                  <a:extLst>
                    <a:ext uri="{9D8B030D-6E8A-4147-A177-3AD203B41FA5}">
                      <a16:colId xmlns:a16="http://schemas.microsoft.com/office/drawing/2014/main" val="20015"/>
                    </a:ext>
                  </a:extLst>
                </a:gridCol>
                <a:gridCol w="668485">
                  <a:extLst>
                    <a:ext uri="{9D8B030D-6E8A-4147-A177-3AD203B41FA5}">
                      <a16:colId xmlns:a16="http://schemas.microsoft.com/office/drawing/2014/main" val="20016"/>
                    </a:ext>
                  </a:extLst>
                </a:gridCol>
                <a:gridCol w="668485">
                  <a:extLst>
                    <a:ext uri="{9D8B030D-6E8A-4147-A177-3AD203B41FA5}">
                      <a16:colId xmlns:a16="http://schemas.microsoft.com/office/drawing/2014/main" val="4198480282"/>
                    </a:ext>
                  </a:extLst>
                </a:gridCol>
              </a:tblGrid>
              <a:tr h="230597">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1" i="0" u="none" strike="noStrike" dirty="0" smtClean="0">
                          <a:solidFill>
                            <a:srgbClr val="000000"/>
                          </a:solidFill>
                          <a:latin typeface="Meiryo UI" pitchFamily="50" charset="-128"/>
                          <a:ea typeface="Meiryo UI" pitchFamily="50" charset="-128"/>
                          <a:cs typeface="Meiryo UI" pitchFamily="50" charset="-128"/>
                        </a:rPr>
                        <a:t>（ケース１）財政収支推計</a:t>
                      </a:r>
                      <a:r>
                        <a:rPr lang="en-US" altLang="ja-JP" sz="1050" b="1" i="0" u="none" strike="noStrike" dirty="0" smtClean="0">
                          <a:solidFill>
                            <a:srgbClr val="000000"/>
                          </a:solidFill>
                          <a:latin typeface="Meiryo UI" pitchFamily="50" charset="-128"/>
                          <a:ea typeface="Meiryo UI" pitchFamily="50" charset="-128"/>
                          <a:cs typeface="Meiryo UI" pitchFamily="50" charset="-128"/>
                        </a:rPr>
                        <a:t>A1</a:t>
                      </a:r>
                      <a:endParaRPr lang="ja-JP" altLang="en-US" sz="1050" b="1"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164">
                <a:tc gridSpan="3">
                  <a:txBody>
                    <a:bodyPr/>
                    <a:lstStyle/>
                    <a:p>
                      <a:pPr algn="ctr" fontAlgn="ctr"/>
                      <a:r>
                        <a:rPr lang="ja-JP" altLang="en-US" sz="900" b="1" i="0" u="none" strike="noStrike" dirty="0">
                          <a:solidFill>
                            <a:schemeClr val="bg1"/>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2164">
                <a:tc rowSpan="7">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歳出　ア</a:t>
                      </a:r>
                    </a:p>
                  </a:txBody>
                  <a:tcPr marL="39000" marR="0" marT="0" marB="0"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6,517</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6,551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6,678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6,651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6,613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6,612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6,609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vert="eaVert" anchor="ct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人件費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1,324</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1,282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公債費・財務</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リスク</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1,079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1,136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1,203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1,177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1,151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1,147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1,140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1,139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1,136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その他</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4,114</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4,184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4,183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歳入　イ</a:t>
                      </a:r>
                    </a:p>
                  </a:txBody>
                  <a:tcPr marL="39000" marR="0" marT="0" marB="0" anchor="ct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6,521</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6,539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6,598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6,598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6,598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6,598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6,598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6,598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6,598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6,578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6,578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tc>
                <a:tc>
                  <a:txBody>
                    <a:bodyPr/>
                    <a:lstStyle/>
                    <a:p>
                      <a:pPr algn="l" fontAlgn="ctr"/>
                      <a:r>
                        <a:rPr lang="zh-CN" altLang="en-US" sz="1000" b="0" i="0" u="none" strike="noStrike" dirty="0">
                          <a:solidFill>
                            <a:srgbClr val="000000"/>
                          </a:solidFill>
                          <a:latin typeface="Meiryo UI" pitchFamily="50" charset="-128"/>
                          <a:ea typeface="Meiryo UI" pitchFamily="50" charset="-128"/>
                          <a:cs typeface="Meiryo UI" pitchFamily="50" charset="-128"/>
                        </a:rPr>
                        <a:t>税</a:t>
                      </a:r>
                      <a:r>
                        <a:rPr lang="zh-CN" altLang="en-US"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臨財債、</a:t>
                      </a:r>
                      <a:r>
                        <a:rPr lang="zh-CN" altLang="en-US" sz="1000" b="0" i="0" u="none" strike="noStrike" dirty="0" smtClean="0">
                          <a:solidFill>
                            <a:srgbClr val="000000"/>
                          </a:solidFill>
                          <a:latin typeface="Meiryo UI" pitchFamily="50" charset="-128"/>
                          <a:ea typeface="Meiryo UI" pitchFamily="50" charset="-128"/>
                          <a:cs typeface="Meiryo UI" pitchFamily="50" charset="-128"/>
                        </a:rPr>
                        <a:t>譲与</a:t>
                      </a:r>
                      <a:r>
                        <a:rPr lang="zh-CN" altLang="en-US" sz="1000" b="0" i="0" u="none" strike="noStrike" dirty="0">
                          <a:solidFill>
                            <a:srgbClr val="000000"/>
                          </a:solidFill>
                          <a:latin typeface="Meiryo UI" pitchFamily="50" charset="-128"/>
                          <a:ea typeface="Meiryo UI" pitchFamily="50" charset="-128"/>
                          <a:cs typeface="Meiryo UI" pitchFamily="50" charset="-128"/>
                        </a:rPr>
                        <a:t>税</a:t>
                      </a:r>
                      <a:r>
                        <a:rPr lang="zh-CN" altLang="en-US" sz="1000" b="0" i="0" u="none" strike="noStrike" dirty="0" smtClean="0">
                          <a:solidFill>
                            <a:srgbClr val="000000"/>
                          </a:solidFill>
                          <a:latin typeface="Meiryo UI" pitchFamily="50" charset="-128"/>
                          <a:ea typeface="Meiryo UI" pitchFamily="50" charset="-128"/>
                          <a:cs typeface="Meiryo UI" pitchFamily="50" charset="-128"/>
                        </a:rPr>
                        <a:t>等</a:t>
                      </a:r>
                      <a:endParaRPr lang="zh-CN"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3,034</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3,080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285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財政調整交付金</a:t>
                      </a:r>
                      <a:r>
                        <a:rPr lang="ja-JP" altLang="en-US" sz="1000" b="0" i="0" u="none" strike="noStrike" dirty="0" smtClean="0">
                          <a:solidFill>
                            <a:srgbClr val="000000"/>
                          </a:solidFill>
                          <a:latin typeface="Meiryo UI" pitchFamily="50" charset="-128"/>
                          <a:ea typeface="Meiryo UI" pitchFamily="50" charset="-128"/>
                          <a:cs typeface="Meiryo UI" pitchFamily="50" charset="-128"/>
                        </a:rPr>
                        <a:t>・</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目的</a:t>
                      </a:r>
                      <a:r>
                        <a:rPr lang="ja-JP" altLang="en-US" sz="1000" b="0" i="0" u="none" strike="noStrike" dirty="0">
                          <a:solidFill>
                            <a:srgbClr val="000000"/>
                          </a:solidFill>
                          <a:latin typeface="Meiryo UI" pitchFamily="50" charset="-128"/>
                          <a:ea typeface="Meiryo UI" pitchFamily="50" charset="-128"/>
                          <a:cs typeface="Meiryo UI" pitchFamily="50" charset="-128"/>
                        </a:rPr>
                        <a:t>税交付</a:t>
                      </a:r>
                      <a:r>
                        <a:rPr lang="ja-JP" altLang="en-US" sz="1000" b="0" i="0" u="none" strike="noStrike" dirty="0" smtClean="0">
                          <a:solidFill>
                            <a:srgbClr val="000000"/>
                          </a:solidFill>
                          <a:latin typeface="Meiryo UI" pitchFamily="50" charset="-128"/>
                          <a:ea typeface="Meiryo UI" pitchFamily="50" charset="-128"/>
                          <a:cs typeface="Meiryo UI" pitchFamily="50" charset="-128"/>
                        </a:rPr>
                        <a:t>金</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3,488</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3,458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3,450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3,450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2164">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財政収支推計</a:t>
                      </a:r>
                      <a:r>
                        <a:rPr lang="en-US" altLang="ja-JP" sz="1000" b="0" i="0" u="none" strike="noStrike" dirty="0" smtClean="0">
                          <a:solidFill>
                            <a:srgbClr val="000000"/>
                          </a:solidFill>
                          <a:latin typeface="Meiryo UI" pitchFamily="50" charset="-128"/>
                          <a:ea typeface="Meiryo UI" pitchFamily="50" charset="-128"/>
                          <a:cs typeface="Meiryo UI" pitchFamily="50" charset="-128"/>
                        </a:rPr>
                        <a:t>A1</a:t>
                      </a:r>
                      <a:r>
                        <a:rPr lang="ja-JP" altLang="en-US" sz="1000" b="0" i="0" u="none" strike="noStrike" dirty="0">
                          <a:solidFill>
                            <a:srgbClr val="000000"/>
                          </a:solidFill>
                          <a:latin typeface="Meiryo UI" pitchFamily="50" charset="-128"/>
                          <a:ea typeface="Meiryo UI" pitchFamily="50" charset="-128"/>
                          <a:cs typeface="Meiryo UI" pitchFamily="50" charset="-128"/>
                        </a:rPr>
                        <a:t>　</a:t>
                      </a:r>
                      <a:r>
                        <a:rPr lang="ja-JP" altLang="en-US" sz="1000" b="0" i="0" u="none" strike="noStrike" dirty="0" smtClean="0">
                          <a:solidFill>
                            <a:srgbClr val="000000"/>
                          </a:solidFill>
                          <a:latin typeface="Meiryo UI" pitchFamily="50" charset="-128"/>
                          <a:ea typeface="Meiryo UI" pitchFamily="50" charset="-128"/>
                          <a:cs typeface="Meiryo UI" pitchFamily="50" charset="-128"/>
                        </a:rPr>
                        <a:t>イーア</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80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668840374"/>
              </p:ext>
            </p:extLst>
          </p:nvPr>
        </p:nvGraphicFramePr>
        <p:xfrm>
          <a:off x="194472" y="3645024"/>
          <a:ext cx="9611996" cy="2096270"/>
        </p:xfrm>
        <a:graphic>
          <a:graphicData uri="http://schemas.openxmlformats.org/drawingml/2006/table">
            <a:tbl>
              <a:tblPr/>
              <a:tblGrid>
                <a:gridCol w="142217">
                  <a:extLst>
                    <a:ext uri="{9D8B030D-6E8A-4147-A177-3AD203B41FA5}">
                      <a16:colId xmlns:a16="http://schemas.microsoft.com/office/drawing/2014/main" val="20000"/>
                    </a:ext>
                  </a:extLst>
                </a:gridCol>
                <a:gridCol w="142217">
                  <a:extLst>
                    <a:ext uri="{9D8B030D-6E8A-4147-A177-3AD203B41FA5}">
                      <a16:colId xmlns:a16="http://schemas.microsoft.com/office/drawing/2014/main" val="20001"/>
                    </a:ext>
                  </a:extLst>
                </a:gridCol>
                <a:gridCol w="1305742">
                  <a:extLst>
                    <a:ext uri="{9D8B030D-6E8A-4147-A177-3AD203B41FA5}">
                      <a16:colId xmlns:a16="http://schemas.microsoft.com/office/drawing/2014/main" val="20002"/>
                    </a:ext>
                  </a:extLst>
                </a:gridCol>
                <a:gridCol w="668485">
                  <a:extLst>
                    <a:ext uri="{9D8B030D-6E8A-4147-A177-3AD203B41FA5}">
                      <a16:colId xmlns:a16="http://schemas.microsoft.com/office/drawing/2014/main" val="20006"/>
                    </a:ext>
                  </a:extLst>
                </a:gridCol>
                <a:gridCol w="668485">
                  <a:extLst>
                    <a:ext uri="{9D8B030D-6E8A-4147-A177-3AD203B41FA5}">
                      <a16:colId xmlns:a16="http://schemas.microsoft.com/office/drawing/2014/main" val="20007"/>
                    </a:ext>
                  </a:extLst>
                </a:gridCol>
                <a:gridCol w="668485">
                  <a:extLst>
                    <a:ext uri="{9D8B030D-6E8A-4147-A177-3AD203B41FA5}">
                      <a16:colId xmlns:a16="http://schemas.microsoft.com/office/drawing/2014/main" val="20008"/>
                    </a:ext>
                  </a:extLst>
                </a:gridCol>
                <a:gridCol w="668485">
                  <a:extLst>
                    <a:ext uri="{9D8B030D-6E8A-4147-A177-3AD203B41FA5}">
                      <a16:colId xmlns:a16="http://schemas.microsoft.com/office/drawing/2014/main" val="20009"/>
                    </a:ext>
                  </a:extLst>
                </a:gridCol>
                <a:gridCol w="668485">
                  <a:extLst>
                    <a:ext uri="{9D8B030D-6E8A-4147-A177-3AD203B41FA5}">
                      <a16:colId xmlns:a16="http://schemas.microsoft.com/office/drawing/2014/main" val="20010"/>
                    </a:ext>
                  </a:extLst>
                </a:gridCol>
                <a:gridCol w="668485">
                  <a:extLst>
                    <a:ext uri="{9D8B030D-6E8A-4147-A177-3AD203B41FA5}">
                      <a16:colId xmlns:a16="http://schemas.microsoft.com/office/drawing/2014/main" val="20011"/>
                    </a:ext>
                  </a:extLst>
                </a:gridCol>
                <a:gridCol w="668485">
                  <a:extLst>
                    <a:ext uri="{9D8B030D-6E8A-4147-A177-3AD203B41FA5}">
                      <a16:colId xmlns:a16="http://schemas.microsoft.com/office/drawing/2014/main" val="20012"/>
                    </a:ext>
                  </a:extLst>
                </a:gridCol>
                <a:gridCol w="668485">
                  <a:extLst>
                    <a:ext uri="{9D8B030D-6E8A-4147-A177-3AD203B41FA5}">
                      <a16:colId xmlns:a16="http://schemas.microsoft.com/office/drawing/2014/main" val="20013"/>
                    </a:ext>
                  </a:extLst>
                </a:gridCol>
                <a:gridCol w="668485">
                  <a:extLst>
                    <a:ext uri="{9D8B030D-6E8A-4147-A177-3AD203B41FA5}">
                      <a16:colId xmlns:a16="http://schemas.microsoft.com/office/drawing/2014/main" val="20014"/>
                    </a:ext>
                  </a:extLst>
                </a:gridCol>
                <a:gridCol w="668485">
                  <a:extLst>
                    <a:ext uri="{9D8B030D-6E8A-4147-A177-3AD203B41FA5}">
                      <a16:colId xmlns:a16="http://schemas.microsoft.com/office/drawing/2014/main" val="20015"/>
                    </a:ext>
                  </a:extLst>
                </a:gridCol>
                <a:gridCol w="668485">
                  <a:extLst>
                    <a:ext uri="{9D8B030D-6E8A-4147-A177-3AD203B41FA5}">
                      <a16:colId xmlns:a16="http://schemas.microsoft.com/office/drawing/2014/main" val="20016"/>
                    </a:ext>
                  </a:extLst>
                </a:gridCol>
                <a:gridCol w="668485">
                  <a:extLst>
                    <a:ext uri="{9D8B030D-6E8A-4147-A177-3AD203B41FA5}">
                      <a16:colId xmlns:a16="http://schemas.microsoft.com/office/drawing/2014/main" val="1126455818"/>
                    </a:ext>
                  </a:extLst>
                </a:gridCol>
              </a:tblGrid>
              <a:tr h="233670">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1" i="0" u="none" strike="noStrike" dirty="0" smtClean="0">
                          <a:solidFill>
                            <a:srgbClr val="000000"/>
                          </a:solidFill>
                          <a:latin typeface="Meiryo UI" pitchFamily="50" charset="-128"/>
                          <a:ea typeface="Meiryo UI" pitchFamily="50" charset="-128"/>
                          <a:cs typeface="Meiryo UI" pitchFamily="50" charset="-128"/>
                        </a:rPr>
                        <a:t>（ケース２）財政収支推計</a:t>
                      </a:r>
                      <a:r>
                        <a:rPr lang="en-US" altLang="ja-JP" sz="1050" b="1" i="0" u="none" strike="noStrike" dirty="0" smtClean="0">
                          <a:solidFill>
                            <a:srgbClr val="000000"/>
                          </a:solidFill>
                          <a:latin typeface="Meiryo UI" pitchFamily="50" charset="-128"/>
                          <a:ea typeface="Meiryo UI" pitchFamily="50" charset="-128"/>
                          <a:cs typeface="Meiryo UI" pitchFamily="50" charset="-128"/>
                        </a:rPr>
                        <a:t>A2</a:t>
                      </a:r>
                      <a:endParaRPr lang="ja-JP" altLang="en-US" sz="1050" b="1"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725">
                <a:tc gridSpan="3">
                  <a:txBody>
                    <a:bodyPr/>
                    <a:lstStyle/>
                    <a:p>
                      <a:pPr algn="ctr" fontAlgn="ctr"/>
                      <a:r>
                        <a:rPr lang="ja-JP" altLang="en-US" sz="900" b="1" i="0" u="none" strike="noStrike" dirty="0">
                          <a:solidFill>
                            <a:schemeClr val="bg1"/>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altLang="ja-JP"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4725">
                <a:tc rowSpan="7">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歳出　ア</a:t>
                      </a:r>
                    </a:p>
                  </a:txBody>
                  <a:tcPr marL="39000" marR="0" marT="0" marB="0"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6,517</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6,551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6,678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6,632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6,651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6,620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6,613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6,612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6,609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vert="eaVert" anchor="ct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人件費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1,324</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1,282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公債費・財務</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リスク</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1,079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1,136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1,170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1,203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1,157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1,177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1,147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1,140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1,139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1,136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その他</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4,114</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4,185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4,183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歳入　イ</a:t>
                      </a:r>
                    </a:p>
                  </a:txBody>
                  <a:tcPr marL="39000" marR="0" marT="0" marB="0" anchor="ct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6,633</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6,674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6,674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6,674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tc>
                <a:tc>
                  <a:txBody>
                    <a:bodyPr/>
                    <a:lstStyle/>
                    <a:p>
                      <a:pPr algn="l" fontAlgn="ctr"/>
                      <a:r>
                        <a:rPr lang="zh-CN" altLang="en-US" sz="1000" b="0" i="0" u="none" strike="noStrike" dirty="0">
                          <a:solidFill>
                            <a:srgbClr val="000000"/>
                          </a:solidFill>
                          <a:latin typeface="Meiryo UI" pitchFamily="50" charset="-128"/>
                          <a:ea typeface="Meiryo UI" pitchFamily="50" charset="-128"/>
                          <a:cs typeface="Meiryo UI" pitchFamily="50" charset="-128"/>
                        </a:rPr>
                        <a:t>税</a:t>
                      </a:r>
                      <a:r>
                        <a:rPr lang="zh-CN" altLang="en-US" sz="1000" b="0" i="0" u="none" strike="noStrike" dirty="0" smtClean="0">
                          <a:solidFill>
                            <a:srgbClr val="000000"/>
                          </a:solidFill>
                          <a:latin typeface="Meiryo UI" pitchFamily="50" charset="-128"/>
                          <a:ea typeface="Meiryo UI" pitchFamily="50" charset="-128"/>
                          <a:cs typeface="Meiryo UI" pitchFamily="50" charset="-128"/>
                        </a:rPr>
                        <a:t>、</a:t>
                      </a:r>
                      <a:r>
                        <a:rPr lang="ja-JP" altLang="en-US" sz="1000" b="0" i="0" u="none" strike="noStrike" dirty="0" smtClean="0">
                          <a:solidFill>
                            <a:srgbClr val="000000"/>
                          </a:solidFill>
                          <a:latin typeface="Meiryo UI" pitchFamily="50" charset="-128"/>
                          <a:ea typeface="Meiryo UI" pitchFamily="50" charset="-128"/>
                          <a:cs typeface="Meiryo UI" pitchFamily="50" charset="-128"/>
                        </a:rPr>
                        <a:t>臨財債、</a:t>
                      </a:r>
                      <a:r>
                        <a:rPr lang="zh-CN" altLang="en-US" sz="1000" b="0" i="0" u="none" strike="noStrike" dirty="0" smtClean="0">
                          <a:solidFill>
                            <a:srgbClr val="000000"/>
                          </a:solidFill>
                          <a:latin typeface="Meiryo UI" pitchFamily="50" charset="-128"/>
                          <a:ea typeface="Meiryo UI" pitchFamily="50" charset="-128"/>
                          <a:cs typeface="Meiryo UI" pitchFamily="50" charset="-128"/>
                        </a:rPr>
                        <a:t>譲与</a:t>
                      </a:r>
                      <a:r>
                        <a:rPr lang="zh-CN" altLang="en-US" sz="1000" b="0" i="0" u="none" strike="noStrike" dirty="0">
                          <a:solidFill>
                            <a:srgbClr val="000000"/>
                          </a:solidFill>
                          <a:latin typeface="Meiryo UI" pitchFamily="50" charset="-128"/>
                          <a:ea typeface="Meiryo UI" pitchFamily="50" charset="-128"/>
                          <a:cs typeface="Meiryo UI" pitchFamily="50" charset="-128"/>
                        </a:rPr>
                        <a:t>税</a:t>
                      </a:r>
                      <a:r>
                        <a:rPr lang="zh-CN" altLang="en-US" sz="1000" b="0" i="0" u="none" strike="noStrike" dirty="0" smtClean="0">
                          <a:solidFill>
                            <a:srgbClr val="000000"/>
                          </a:solidFill>
                          <a:latin typeface="Meiryo UI" pitchFamily="50" charset="-128"/>
                          <a:ea typeface="Meiryo UI" pitchFamily="50" charset="-128"/>
                          <a:cs typeface="Meiryo UI" pitchFamily="50" charset="-128"/>
                        </a:rPr>
                        <a:t>等</a:t>
                      </a:r>
                      <a:endParaRPr lang="zh-CN"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3,034</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3,080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676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財政調整交付金</a:t>
                      </a:r>
                      <a:r>
                        <a:rPr lang="ja-JP" altLang="en-US" sz="1000" b="0" i="0" u="none" strike="noStrike" dirty="0" smtClean="0">
                          <a:solidFill>
                            <a:srgbClr val="000000"/>
                          </a:solidFill>
                          <a:latin typeface="Meiryo UI" pitchFamily="50" charset="-128"/>
                          <a:ea typeface="Meiryo UI" pitchFamily="50" charset="-128"/>
                          <a:cs typeface="Meiryo UI" pitchFamily="50" charset="-128"/>
                        </a:rPr>
                        <a:t>・</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目的</a:t>
                      </a:r>
                      <a:r>
                        <a:rPr lang="ja-JP" altLang="en-US" sz="1000" b="0" i="0" u="none" strike="noStrike" dirty="0">
                          <a:solidFill>
                            <a:srgbClr val="000000"/>
                          </a:solidFill>
                          <a:latin typeface="Meiryo UI" pitchFamily="50" charset="-128"/>
                          <a:ea typeface="Meiryo UI" pitchFamily="50" charset="-128"/>
                          <a:cs typeface="Meiryo UI" pitchFamily="50" charset="-128"/>
                        </a:rPr>
                        <a:t>税交付</a:t>
                      </a:r>
                      <a:r>
                        <a:rPr lang="ja-JP" altLang="en-US" sz="1000" b="0" i="0" u="none" strike="noStrike" dirty="0" smtClean="0">
                          <a:solidFill>
                            <a:srgbClr val="000000"/>
                          </a:solidFill>
                          <a:latin typeface="Meiryo UI" pitchFamily="50" charset="-128"/>
                          <a:ea typeface="Meiryo UI" pitchFamily="50" charset="-128"/>
                          <a:cs typeface="Meiryo UI" pitchFamily="50" charset="-128"/>
                        </a:rPr>
                        <a:t>金</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3,599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3,594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3,567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3,567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3,547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3,547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4725">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財政収支推計</a:t>
                      </a:r>
                      <a:r>
                        <a:rPr lang="en-US" altLang="ja-JP" sz="1000" b="0" i="0" u="none" strike="noStrike" dirty="0" smtClean="0">
                          <a:solidFill>
                            <a:srgbClr val="000000"/>
                          </a:solidFill>
                          <a:latin typeface="Meiryo UI" pitchFamily="50" charset="-128"/>
                          <a:ea typeface="Meiryo UI" pitchFamily="50" charset="-128"/>
                          <a:cs typeface="Meiryo UI" pitchFamily="50" charset="-128"/>
                        </a:rPr>
                        <a:t>A2</a:t>
                      </a:r>
                      <a:r>
                        <a:rPr lang="ja-JP" altLang="en-US" sz="1000" b="0" i="0" u="none" strike="noStrike" dirty="0" smtClean="0">
                          <a:solidFill>
                            <a:srgbClr val="000000"/>
                          </a:solidFill>
                          <a:latin typeface="Meiryo UI" pitchFamily="50" charset="-128"/>
                          <a:ea typeface="Meiryo UI" pitchFamily="50" charset="-128"/>
                          <a:cs typeface="Meiryo UI" pitchFamily="50" charset="-128"/>
                        </a:rPr>
                        <a:t>　イーア</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bl>
          </a:graphicData>
        </a:graphic>
      </p:graphicFrame>
      <p:sp>
        <p:nvSpPr>
          <p:cNvPr id="6" name="AutoShape 161"/>
          <p:cNvSpPr>
            <a:spLocks noChangeArrowheads="1"/>
          </p:cNvSpPr>
          <p:nvPr/>
        </p:nvSpPr>
        <p:spPr bwMode="auto">
          <a:xfrm>
            <a:off x="188416" y="764382"/>
            <a:ext cx="2172296"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特別区全体</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7" name="正方形/長方形 6"/>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　（５）財政シミュレーション計数表</a:t>
            </a:r>
          </a:p>
        </p:txBody>
      </p:sp>
      <p:sp>
        <p:nvSpPr>
          <p:cNvPr id="8" name="正方形/長方形 27"/>
          <p:cNvSpPr>
            <a:spLocks noChangeArrowheads="1"/>
          </p:cNvSpPr>
          <p:nvPr/>
        </p:nvSpPr>
        <p:spPr bwMode="auto">
          <a:xfrm>
            <a:off x="8874125" y="7127"/>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２５</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83834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849101720"/>
              </p:ext>
            </p:extLst>
          </p:nvPr>
        </p:nvGraphicFramePr>
        <p:xfrm>
          <a:off x="194472" y="1340768"/>
          <a:ext cx="9367044" cy="3578260"/>
        </p:xfrm>
        <a:graphic>
          <a:graphicData uri="http://schemas.openxmlformats.org/drawingml/2006/table">
            <a:tbl>
              <a:tblPr/>
              <a:tblGrid>
                <a:gridCol w="84202">
                  <a:extLst>
                    <a:ext uri="{9D8B030D-6E8A-4147-A177-3AD203B41FA5}">
                      <a16:colId xmlns:a16="http://schemas.microsoft.com/office/drawing/2014/main" val="20000"/>
                    </a:ext>
                  </a:extLst>
                </a:gridCol>
                <a:gridCol w="84202">
                  <a:extLst>
                    <a:ext uri="{9D8B030D-6E8A-4147-A177-3AD203B41FA5}">
                      <a16:colId xmlns:a16="http://schemas.microsoft.com/office/drawing/2014/main" val="20001"/>
                    </a:ext>
                  </a:extLst>
                </a:gridCol>
                <a:gridCol w="1223645">
                  <a:extLst>
                    <a:ext uri="{9D8B030D-6E8A-4147-A177-3AD203B41FA5}">
                      <a16:colId xmlns:a16="http://schemas.microsoft.com/office/drawing/2014/main" val="20002"/>
                    </a:ext>
                  </a:extLst>
                </a:gridCol>
                <a:gridCol w="774191">
                  <a:extLst>
                    <a:ext uri="{9D8B030D-6E8A-4147-A177-3AD203B41FA5}">
                      <a16:colId xmlns:a16="http://schemas.microsoft.com/office/drawing/2014/main" val="20003"/>
                    </a:ext>
                  </a:extLst>
                </a:gridCol>
                <a:gridCol w="600067">
                  <a:extLst>
                    <a:ext uri="{9D8B030D-6E8A-4147-A177-3AD203B41FA5}">
                      <a16:colId xmlns:a16="http://schemas.microsoft.com/office/drawing/2014/main" val="20007"/>
                    </a:ext>
                  </a:extLst>
                </a:gridCol>
                <a:gridCol w="600067">
                  <a:extLst>
                    <a:ext uri="{9D8B030D-6E8A-4147-A177-3AD203B41FA5}">
                      <a16:colId xmlns:a16="http://schemas.microsoft.com/office/drawing/2014/main" val="20008"/>
                    </a:ext>
                  </a:extLst>
                </a:gridCol>
                <a:gridCol w="600067">
                  <a:extLst>
                    <a:ext uri="{9D8B030D-6E8A-4147-A177-3AD203B41FA5}">
                      <a16:colId xmlns:a16="http://schemas.microsoft.com/office/drawing/2014/main" val="20009"/>
                    </a:ext>
                  </a:extLst>
                </a:gridCol>
                <a:gridCol w="600067">
                  <a:extLst>
                    <a:ext uri="{9D8B030D-6E8A-4147-A177-3AD203B41FA5}">
                      <a16:colId xmlns:a16="http://schemas.microsoft.com/office/drawing/2014/main" val="20010"/>
                    </a:ext>
                  </a:extLst>
                </a:gridCol>
                <a:gridCol w="600067">
                  <a:extLst>
                    <a:ext uri="{9D8B030D-6E8A-4147-A177-3AD203B41FA5}">
                      <a16:colId xmlns:a16="http://schemas.microsoft.com/office/drawing/2014/main" val="20011"/>
                    </a:ext>
                  </a:extLst>
                </a:gridCol>
                <a:gridCol w="600067">
                  <a:extLst>
                    <a:ext uri="{9D8B030D-6E8A-4147-A177-3AD203B41FA5}">
                      <a16:colId xmlns:a16="http://schemas.microsoft.com/office/drawing/2014/main" val="20012"/>
                    </a:ext>
                  </a:extLst>
                </a:gridCol>
                <a:gridCol w="600067">
                  <a:extLst>
                    <a:ext uri="{9D8B030D-6E8A-4147-A177-3AD203B41FA5}">
                      <a16:colId xmlns:a16="http://schemas.microsoft.com/office/drawing/2014/main" val="20013"/>
                    </a:ext>
                  </a:extLst>
                </a:gridCol>
                <a:gridCol w="600067">
                  <a:extLst>
                    <a:ext uri="{9D8B030D-6E8A-4147-A177-3AD203B41FA5}">
                      <a16:colId xmlns:a16="http://schemas.microsoft.com/office/drawing/2014/main" val="20014"/>
                    </a:ext>
                  </a:extLst>
                </a:gridCol>
                <a:gridCol w="600067">
                  <a:extLst>
                    <a:ext uri="{9D8B030D-6E8A-4147-A177-3AD203B41FA5}">
                      <a16:colId xmlns:a16="http://schemas.microsoft.com/office/drawing/2014/main" val="20015"/>
                    </a:ext>
                  </a:extLst>
                </a:gridCol>
                <a:gridCol w="600067">
                  <a:extLst>
                    <a:ext uri="{9D8B030D-6E8A-4147-A177-3AD203B41FA5}">
                      <a16:colId xmlns:a16="http://schemas.microsoft.com/office/drawing/2014/main" val="20016"/>
                    </a:ext>
                  </a:extLst>
                </a:gridCol>
                <a:gridCol w="600067">
                  <a:extLst>
                    <a:ext uri="{9D8B030D-6E8A-4147-A177-3AD203B41FA5}">
                      <a16:colId xmlns:a16="http://schemas.microsoft.com/office/drawing/2014/main" val="20017"/>
                    </a:ext>
                  </a:extLst>
                </a:gridCol>
                <a:gridCol w="600067">
                  <a:extLst>
                    <a:ext uri="{9D8B030D-6E8A-4147-A177-3AD203B41FA5}">
                      <a16:colId xmlns:a16="http://schemas.microsoft.com/office/drawing/2014/main" val="20018"/>
                    </a:ext>
                  </a:extLst>
                </a:gridCol>
              </a:tblGrid>
              <a:tr h="179397">
                <a:tc gridSpan="5">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改革効果額（未反映額）</a:t>
                      </a:r>
                      <a:r>
                        <a:rPr lang="en-US" altLang="ja-JP" sz="1050" b="1" i="0" u="none" strike="noStrike" dirty="0" smtClean="0">
                          <a:solidFill>
                            <a:srgbClr val="000000"/>
                          </a:solidFill>
                          <a:latin typeface="Meiryo UI" pitchFamily="50" charset="-128"/>
                          <a:ea typeface="Meiryo UI" pitchFamily="50" charset="-128"/>
                          <a:cs typeface="Meiryo UI" pitchFamily="50" charset="-128"/>
                        </a:rPr>
                        <a:t>B</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endParaRPr lang="ja-JP" altLang="en-US" sz="1100" b="1"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1"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8888">
                <a:tc gridSpan="3">
                  <a:txBody>
                    <a:bodyPr/>
                    <a:lstStyle/>
                    <a:p>
                      <a:pPr algn="ctr" fontAlgn="ctr"/>
                      <a:r>
                        <a:rPr lang="ja-JP" altLang="en-US" sz="110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100" b="0" i="0" u="none" strike="noStrike" dirty="0">
                        <a:ln>
                          <a:solidFill>
                            <a:schemeClr val="bg1"/>
                          </a:solidFill>
                        </a:ln>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214665">
                <a:tc rowSpan="14">
                  <a:txBody>
                    <a:bodyPr/>
                    <a:lstStyle/>
                    <a:p>
                      <a:pPr algn="ctr"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AB</a:t>
                      </a:r>
                      <a:r>
                        <a:rPr lang="ja-JP" altLang="en-US" sz="1000" b="0" i="0" u="none" strike="noStrike" dirty="0" smtClean="0">
                          <a:solidFill>
                            <a:srgbClr val="000000"/>
                          </a:solidFill>
                          <a:latin typeface="Meiryo UI" pitchFamily="50" charset="-128"/>
                          <a:ea typeface="Meiryo UI" pitchFamily="50" charset="-128"/>
                          <a:cs typeface="Meiryo UI" pitchFamily="50" charset="-128"/>
                        </a:rPr>
                        <a:t>項目</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214665">
                <a:tc vMerge="1">
                  <a:txBody>
                    <a:bodyPr/>
                    <a:lstStyle/>
                    <a:p>
                      <a:endParaRPr kumimoji="1" lang="ja-JP" altLang="en-US"/>
                    </a:p>
                  </a:txBody>
                  <a:tcPr/>
                </a:tc>
                <a:tc rowSpan="7">
                  <a:txBody>
                    <a:bodyPr/>
                    <a:lstStyle/>
                    <a:p>
                      <a:pPr algn="ctr"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地下鉄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一般廃棄物</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下水道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バス</a:t>
                      </a: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港湾</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病院</a:t>
                      </a: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4665">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▲地方交付税の減額等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4665">
                <a:tc vMerge="1">
                  <a:txBody>
                    <a:bodyPr/>
                    <a:lstStyle/>
                    <a:p>
                      <a:endParaRPr kumimoji="1" lang="ja-JP" altLang="en-US"/>
                    </a:p>
                  </a:txBody>
                  <a:tcPr/>
                </a:tc>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市政改革プラン</a:t>
                      </a:r>
                      <a:r>
                        <a:rPr lang="en-US" altLang="ja-JP" sz="1000" b="0" i="0" u="none" strike="noStrike" dirty="0" smtClean="0">
                          <a:solidFill>
                            <a:srgbClr val="000000"/>
                          </a:solidFill>
                          <a:latin typeface="Meiryo UI" pitchFamily="50" charset="-128"/>
                          <a:ea typeface="Meiryo UI" pitchFamily="50" charset="-128"/>
                          <a:cs typeface="Meiryo UI" pitchFamily="50" charset="-128"/>
                        </a:rPr>
                        <a:t>R1</a:t>
                      </a:r>
                      <a:r>
                        <a:rPr lang="ja-JP" altLang="en-US" sz="1000" b="0" i="0" u="none" strike="noStrike" dirty="0" smtClean="0">
                          <a:solidFill>
                            <a:srgbClr val="000000"/>
                          </a:solidFill>
                          <a:latin typeface="Meiryo UI" pitchFamily="50" charset="-128"/>
                          <a:ea typeface="Meiryo UI" pitchFamily="50" charset="-128"/>
                          <a:cs typeface="Meiryo UI" pitchFamily="50" charset="-128"/>
                        </a:rPr>
                        <a:t>年度以降見込分</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D5B4"/>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0"/>
                  </a:ext>
                </a:extLst>
              </a:tr>
              <a:tr h="214665">
                <a:tc vMerge="1">
                  <a:txBody>
                    <a:bodyPr/>
                    <a:lstStyle/>
                    <a:p>
                      <a:endParaRPr kumimoji="1" lang="ja-JP" altLang="en-US"/>
                    </a:p>
                  </a:txBody>
                  <a:tcPr/>
                </a:tc>
                <a:tc>
                  <a:txBody>
                    <a:bodyPr/>
                    <a:lstStyle/>
                    <a:p>
                      <a:pPr algn="ctr"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tcPr>
                </a:tc>
                <a:tc gridSpan="2">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プール管理</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運営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4665">
                <a:tc vMerge="1">
                  <a:txBody>
                    <a:bodyPr/>
                    <a:lstStyle/>
                    <a:p>
                      <a:endParaRPr kumimoji="1" lang="ja-JP" altLang="en-US"/>
                    </a:p>
                  </a:txBody>
                  <a:tcPr/>
                </a:tc>
                <a:tc>
                  <a:txBody>
                    <a:bodyPr/>
                    <a:lstStyle/>
                    <a:p>
                      <a:pPr algn="ctr"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スポーツセンター管理運営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4665">
                <a:tc vMerge="1">
                  <a:txBody>
                    <a:bodyPr/>
                    <a:lstStyle/>
                    <a:p>
                      <a:endParaRPr kumimoji="1" lang="ja-JP" altLang="en-US"/>
                    </a:p>
                  </a:txBody>
                  <a:tcPr/>
                </a:tc>
                <a:tc>
                  <a:txBody>
                    <a:bodyPr/>
                    <a:lstStyle/>
                    <a:p>
                      <a:pPr algn="ctr"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委託老人福祉センター</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4665">
                <a:tc vMerge="1">
                  <a:txBody>
                    <a:bodyPr/>
                    <a:lstStyle/>
                    <a:p>
                      <a:endParaRPr kumimoji="1" lang="ja-JP" altLang="en-US"/>
                    </a:p>
                  </a:txBody>
                  <a:tcPr/>
                </a:tc>
                <a:tc>
                  <a:txBody>
                    <a:bodyPr/>
                    <a:lstStyle/>
                    <a:p>
                      <a:pPr algn="ctr"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子育て活動支援事業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4665">
                <a:tc vMerge="1">
                  <a:txBody>
                    <a:bodyPr/>
                    <a:lstStyle/>
                    <a:p>
                      <a:endParaRPr kumimoji="1" lang="ja-JP" altLang="en-US"/>
                    </a:p>
                  </a:txBody>
                  <a:tcPr/>
                </a:tc>
                <a:tc>
                  <a:txBody>
                    <a:bodyPr/>
                    <a:lstStyle/>
                    <a:p>
                      <a:pPr algn="ctr" fontAlgn="ctr"/>
                      <a:r>
                        <a:rPr lang="ja-JP" altLang="en-US" sz="1100" b="0" i="0" u="none" strike="noStrike">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（屋内）プール管理運営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4665">
                <a:tc gridSpan="4">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改革効果額（未反映分）</a:t>
                      </a:r>
                      <a:r>
                        <a:rPr lang="en-US" altLang="ja-JP" sz="1000" b="0" i="0" u="none" strike="noStrike" dirty="0" smtClean="0">
                          <a:solidFill>
                            <a:srgbClr val="000000"/>
                          </a:solidFill>
                          <a:latin typeface="Meiryo UI" pitchFamily="50" charset="-128"/>
                          <a:ea typeface="Meiryo UI" pitchFamily="50" charset="-128"/>
                          <a:cs typeface="Meiryo UI" pitchFamily="50" charset="-128"/>
                        </a:rPr>
                        <a:t>B</a:t>
                      </a:r>
                      <a:r>
                        <a:rPr lang="zh-TW" altLang="en-US" sz="1000" b="0" i="0" u="none" strike="noStrike" dirty="0">
                          <a:solidFill>
                            <a:srgbClr val="000000"/>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zh-TW"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6"/>
                  </a:ext>
                </a:extLst>
              </a:tr>
            </a:tbl>
          </a:graphicData>
        </a:graphic>
      </p:graphicFrame>
      <p:sp>
        <p:nvSpPr>
          <p:cNvPr id="4" name="正方形/長方形 3"/>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２６</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00947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60511" y="1268760"/>
            <a:ext cx="8856985" cy="4464496"/>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200000"/>
              </a:lnSpc>
              <a:spcBef>
                <a:spcPts val="0"/>
              </a:spcBef>
              <a:spcAft>
                <a:spcPts val="0"/>
              </a:spcAft>
            </a:pPr>
            <a:endParaRPr lang="en-US" altLang="ja-JP" sz="2000" b="0" dirty="0">
              <a:solidFill>
                <a:schemeClr val="tx1"/>
              </a:solidFill>
              <a:latin typeface="Meiryo UI" pitchFamily="50" charset="-128"/>
              <a:ea typeface="Meiryo UI" pitchFamily="50" charset="-128"/>
              <a:cs typeface="Meiryo UI" pitchFamily="50" charset="-128"/>
            </a:endParaRPr>
          </a:p>
        </p:txBody>
      </p:sp>
      <p:sp>
        <p:nvSpPr>
          <p:cNvPr id="9" name="タイトル 1"/>
          <p:cNvSpPr txBox="1">
            <a:spLocks/>
          </p:cNvSpPr>
          <p:nvPr/>
        </p:nvSpPr>
        <p:spPr>
          <a:xfrm>
            <a:off x="848544" y="269776"/>
            <a:ext cx="8229600" cy="64892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schemeClr val="tx1"/>
                </a:solidFill>
                <a:effectLst/>
                <a:uLnTx/>
                <a:uFillTx/>
                <a:latin typeface="+mj-lt"/>
                <a:ea typeface="+mj-ea"/>
                <a:cs typeface="+mj-cs"/>
              </a:rPr>
              <a:t>目　　次</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正方形/長方形 13"/>
          <p:cNvSpPr/>
          <p:nvPr/>
        </p:nvSpPr>
        <p:spPr>
          <a:xfrm>
            <a:off x="549293" y="1268760"/>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１　</a:t>
            </a:r>
            <a:r>
              <a:rPr lang="ja-JP" altLang="en-US" sz="2000" b="1" dirty="0" smtClean="0">
                <a:solidFill>
                  <a:prstClr val="black"/>
                </a:solidFill>
                <a:latin typeface="Meiryo UI" pitchFamily="50" charset="-128"/>
                <a:ea typeface="Meiryo UI" pitchFamily="50" charset="-128"/>
                <a:cs typeface="Meiryo UI" pitchFamily="50" charset="-128"/>
              </a:rPr>
              <a:t>財政シミュレーションを行うにあたって</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5" name="正方形/長方形 14"/>
          <p:cNvSpPr/>
          <p:nvPr/>
        </p:nvSpPr>
        <p:spPr>
          <a:xfrm>
            <a:off x="549293" y="2180216"/>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２　</a:t>
            </a:r>
            <a:r>
              <a:rPr lang="ja-JP" altLang="en-US" sz="2000" b="1" dirty="0" smtClean="0">
                <a:solidFill>
                  <a:prstClr val="black"/>
                </a:solidFill>
                <a:latin typeface="Meiryo UI" pitchFamily="50" charset="-128"/>
                <a:ea typeface="Meiryo UI" pitchFamily="50" charset="-128"/>
                <a:cs typeface="Meiryo UI" pitchFamily="50" charset="-128"/>
              </a:rPr>
              <a:t>シミュレーション結果</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549290" y="2796089"/>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（１）特別区の収支</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560512" y="3189632"/>
            <a:ext cx="7356037" cy="124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各</a:t>
            </a:r>
            <a:r>
              <a:rPr lang="ja-JP" altLang="en-US" sz="1400" dirty="0">
                <a:solidFill>
                  <a:prstClr val="black"/>
                </a:solidFill>
                <a:latin typeface="Meiryo UI" pitchFamily="50" charset="-128"/>
                <a:ea typeface="Meiryo UI" pitchFamily="50" charset="-128"/>
                <a:cs typeface="Meiryo UI" pitchFamily="50" charset="-128"/>
              </a:rPr>
              <a:t>特別区の</a:t>
            </a:r>
            <a:r>
              <a:rPr lang="ja-JP" altLang="en-US" sz="1400" dirty="0" smtClean="0">
                <a:solidFill>
                  <a:prstClr val="black"/>
                </a:solidFill>
                <a:latin typeface="Meiryo UI" pitchFamily="50" charset="-128"/>
                <a:ea typeface="Meiryo UI" pitchFamily="50" charset="-128"/>
                <a:cs typeface="Meiryo UI" pitchFamily="50" charset="-128"/>
              </a:rPr>
              <a:t>収支</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31" name="正方形/長方形 30"/>
          <p:cNvSpPr/>
          <p:nvPr/>
        </p:nvSpPr>
        <p:spPr>
          <a:xfrm>
            <a:off x="549290" y="3569635"/>
            <a:ext cx="52246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参考資料</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2" name="正方形/長方形 31"/>
          <p:cNvSpPr/>
          <p:nvPr/>
        </p:nvSpPr>
        <p:spPr>
          <a:xfrm>
            <a:off x="549287" y="4109713"/>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itchFamily="50" charset="-128"/>
                <a:ea typeface="Meiryo UI" pitchFamily="50" charset="-128"/>
                <a:cs typeface="Meiryo UI" pitchFamily="50" charset="-128"/>
              </a:rPr>
              <a:t>　（１）前提条件（詳細）</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549287" y="4368452"/>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itchFamily="50" charset="-128"/>
                <a:ea typeface="Meiryo UI" pitchFamily="50" charset="-128"/>
                <a:cs typeface="Meiryo UI" pitchFamily="50" charset="-128"/>
              </a:rPr>
              <a:t>　（２）</a:t>
            </a:r>
            <a:r>
              <a:rPr lang="en-US" altLang="ja-JP" sz="1400" dirty="0">
                <a:solidFill>
                  <a:schemeClr val="tx1"/>
                </a:solidFill>
                <a:latin typeface="Meiryo UI" pitchFamily="50" charset="-128"/>
                <a:ea typeface="Meiryo UI" pitchFamily="50" charset="-128"/>
                <a:cs typeface="Meiryo UI" pitchFamily="50" charset="-128"/>
              </a:rPr>
              <a:t>AB</a:t>
            </a:r>
            <a:r>
              <a:rPr lang="ja-JP" altLang="en-US" sz="1400" dirty="0">
                <a:solidFill>
                  <a:schemeClr val="tx1"/>
                </a:solidFill>
                <a:latin typeface="Meiryo UI" pitchFamily="50" charset="-128"/>
                <a:ea typeface="Meiryo UI" pitchFamily="50" charset="-128"/>
                <a:cs typeface="Meiryo UI" pitchFamily="50" charset="-128"/>
              </a:rPr>
              <a:t>項目関係の改革効果</a:t>
            </a:r>
            <a:r>
              <a:rPr lang="ja-JP" altLang="en-US" sz="1400" dirty="0" smtClean="0">
                <a:solidFill>
                  <a:schemeClr val="tx1"/>
                </a:solidFill>
                <a:latin typeface="Meiryo UI" pitchFamily="50" charset="-128"/>
                <a:ea typeface="Meiryo UI" pitchFamily="50" charset="-128"/>
                <a:cs typeface="Meiryo UI" pitchFamily="50" charset="-128"/>
              </a:rPr>
              <a:t>額（未反映分）の内訳</a:t>
            </a:r>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2792760" y="2970880"/>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・・・・・・財シ</a:t>
            </a:r>
            <a:r>
              <a:rPr lang="en-US" altLang="ja-JP" sz="1400" b="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５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2781535" y="4114631"/>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１７</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1" name="正方形/長方形 40"/>
          <p:cNvSpPr/>
          <p:nvPr/>
        </p:nvSpPr>
        <p:spPr>
          <a:xfrm>
            <a:off x="2422255" y="4372083"/>
            <a:ext cx="68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財シ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１９</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549287" y="4627191"/>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（３）組織体制の影響額</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45" name="正方形/長方形 44"/>
          <p:cNvSpPr/>
          <p:nvPr/>
        </p:nvSpPr>
        <p:spPr>
          <a:xfrm>
            <a:off x="2422255" y="4629535"/>
            <a:ext cx="68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a:t>
            </a:r>
            <a:r>
              <a:rPr lang="ja-JP" altLang="en-US" sz="1400" dirty="0">
                <a:solidFill>
                  <a:prstClr val="black"/>
                </a:solidFill>
                <a:latin typeface="Meiryo UI" pitchFamily="50" charset="-128"/>
                <a:ea typeface="Meiryo UI" pitchFamily="50" charset="-128"/>
                <a:cs typeface="Meiryo UI" pitchFamily="50" charset="-128"/>
              </a:rPr>
              <a:t>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２</a:t>
            </a:r>
            <a:r>
              <a:rPr lang="ja-JP" altLang="en-US" sz="1400" dirty="0">
                <a:solidFill>
                  <a:prstClr val="black"/>
                </a:solidFill>
                <a:latin typeface="Meiryo UI" pitchFamily="50" charset="-128"/>
                <a:ea typeface="Meiryo UI" pitchFamily="50" charset="-128"/>
                <a:cs typeface="Meiryo UI" pitchFamily="50" charset="-128"/>
              </a:rPr>
              <a:t>３</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6" name="正方形/長方形 45"/>
          <p:cNvSpPr/>
          <p:nvPr/>
        </p:nvSpPr>
        <p:spPr>
          <a:xfrm>
            <a:off x="549287" y="4885930"/>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（４）設置コスト</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47" name="正方形/長方形 46"/>
          <p:cNvSpPr/>
          <p:nvPr/>
        </p:nvSpPr>
        <p:spPr>
          <a:xfrm>
            <a:off x="2422255" y="4886987"/>
            <a:ext cx="68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a:t>
            </a:r>
            <a:r>
              <a:rPr lang="ja-JP" altLang="en-US" sz="1400" dirty="0">
                <a:solidFill>
                  <a:prstClr val="black"/>
                </a:solidFill>
                <a:latin typeface="Meiryo UI" pitchFamily="50" charset="-128"/>
                <a:ea typeface="Meiryo UI" pitchFamily="50" charset="-128"/>
                <a:cs typeface="Meiryo UI" pitchFamily="50" charset="-128"/>
              </a:rPr>
              <a:t>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２</a:t>
            </a:r>
            <a:r>
              <a:rPr lang="ja-JP" altLang="en-US" sz="1400" dirty="0">
                <a:solidFill>
                  <a:prstClr val="black"/>
                </a:solidFill>
                <a:latin typeface="Meiryo UI" pitchFamily="50" charset="-128"/>
                <a:ea typeface="Meiryo UI" pitchFamily="50" charset="-128"/>
                <a:cs typeface="Meiryo UI" pitchFamily="50" charset="-128"/>
              </a:rPr>
              <a:t>４</a:t>
            </a:r>
            <a:r>
              <a:rPr lang="ja-JP" altLang="en-US" sz="1400" b="0" dirty="0" smtClean="0">
                <a:solidFill>
                  <a:prstClr val="black"/>
                </a:solidFill>
                <a:latin typeface="Meiryo UI" pitchFamily="50" charset="-128"/>
                <a:ea typeface="Meiryo UI" pitchFamily="50" charset="-128"/>
                <a:cs typeface="Meiryo UI" pitchFamily="50" charset="-128"/>
              </a:rPr>
              <a:t>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48" name="正方形/長方形 47"/>
          <p:cNvSpPr/>
          <p:nvPr/>
        </p:nvSpPr>
        <p:spPr>
          <a:xfrm>
            <a:off x="549287" y="5144669"/>
            <a:ext cx="7356037"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（５）財政シミュレーション計数表</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49" name="正方形/長方形 48"/>
          <p:cNvSpPr/>
          <p:nvPr/>
        </p:nvSpPr>
        <p:spPr>
          <a:xfrm>
            <a:off x="2422255" y="5144439"/>
            <a:ext cx="684000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a:t>
            </a:r>
            <a:r>
              <a:rPr lang="ja-JP" altLang="en-US" sz="1400" dirty="0">
                <a:solidFill>
                  <a:prstClr val="black"/>
                </a:solidFill>
                <a:latin typeface="Meiryo UI" pitchFamily="50" charset="-128"/>
                <a:ea typeface="Meiryo UI" pitchFamily="50" charset="-128"/>
                <a:cs typeface="Meiryo UI" pitchFamily="50" charset="-128"/>
              </a:rPr>
              <a:t>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２</a:t>
            </a:r>
            <a:r>
              <a:rPr lang="ja-JP" altLang="en-US" sz="1400" dirty="0">
                <a:solidFill>
                  <a:prstClr val="black"/>
                </a:solidFill>
                <a:latin typeface="Meiryo UI" pitchFamily="50" charset="-128"/>
                <a:ea typeface="Meiryo UI" pitchFamily="50" charset="-128"/>
                <a:cs typeface="Meiryo UI" pitchFamily="50" charset="-128"/>
              </a:rPr>
              <a:t>５</a:t>
            </a:r>
            <a:endParaRPr lang="en-US" altLang="ja-JP" sz="1400" b="0" dirty="0" smtClean="0">
              <a:solidFill>
                <a:srgbClr val="FF0000"/>
              </a:solidFill>
              <a:latin typeface="Meiryo UI" pitchFamily="50" charset="-128"/>
              <a:ea typeface="Meiryo UI" pitchFamily="50" charset="-128"/>
              <a:cs typeface="Meiryo UI" pitchFamily="50" charset="-128"/>
            </a:endParaRPr>
          </a:p>
        </p:txBody>
      </p:sp>
      <p:sp>
        <p:nvSpPr>
          <p:cNvPr id="26" name="正方形/長方形 25"/>
          <p:cNvSpPr/>
          <p:nvPr/>
        </p:nvSpPr>
        <p:spPr>
          <a:xfrm>
            <a:off x="549290" y="1901557"/>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（１）財政シミュレーションの算定方式</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27" name="正方形/長方形 26"/>
          <p:cNvSpPr/>
          <p:nvPr/>
        </p:nvSpPr>
        <p:spPr>
          <a:xfrm>
            <a:off x="2792760" y="1819847"/>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財シ</a:t>
            </a:r>
            <a:r>
              <a:rPr lang="en-US" altLang="ja-JP" sz="1400" b="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１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28" name="正方形/長方形 27"/>
          <p:cNvSpPr/>
          <p:nvPr/>
        </p:nvSpPr>
        <p:spPr>
          <a:xfrm>
            <a:off x="549290" y="2121188"/>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（２）財政シミュレーションの前提条件</a:t>
            </a:r>
            <a:endParaRPr lang="en-US" altLang="ja-JP" sz="1400" dirty="0" smtClean="0">
              <a:solidFill>
                <a:prstClr val="black"/>
              </a:solidFill>
              <a:latin typeface="Meiryo UI" pitchFamily="50" charset="-128"/>
              <a:ea typeface="Meiryo UI" pitchFamily="50" charset="-128"/>
              <a:cs typeface="Meiryo UI" pitchFamily="50" charset="-128"/>
            </a:endParaRPr>
          </a:p>
        </p:txBody>
      </p:sp>
      <p:sp>
        <p:nvSpPr>
          <p:cNvPr id="29" name="正方形/長方形 28"/>
          <p:cNvSpPr/>
          <p:nvPr/>
        </p:nvSpPr>
        <p:spPr>
          <a:xfrm>
            <a:off x="2792760" y="2107879"/>
            <a:ext cx="648072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・財シ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２　</a:t>
            </a:r>
            <a:endParaRPr lang="en-US" altLang="ja-JP" sz="1400" b="0" dirty="0" smtClean="0">
              <a:solidFill>
                <a:prstClr val="black"/>
              </a:solidFill>
              <a:latin typeface="Meiryo UI" pitchFamily="50" charset="-128"/>
              <a:ea typeface="Meiryo UI" pitchFamily="50" charset="-128"/>
              <a:cs typeface="Meiryo UI" pitchFamily="50" charset="-128"/>
            </a:endParaRPr>
          </a:p>
        </p:txBody>
      </p:sp>
      <p:sp>
        <p:nvSpPr>
          <p:cNvPr id="34" name="正方形/長方形 33"/>
          <p:cNvSpPr/>
          <p:nvPr/>
        </p:nvSpPr>
        <p:spPr>
          <a:xfrm>
            <a:off x="2792760" y="3180856"/>
            <a:ext cx="6480720" cy="178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財シ</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７</a:t>
            </a:r>
            <a:r>
              <a:rPr lang="ja-JP" altLang="en-US" sz="1400" b="0" dirty="0" smtClean="0">
                <a:solidFill>
                  <a:schemeClr val="tx1"/>
                </a:solidFill>
                <a:latin typeface="Meiryo UI" pitchFamily="50" charset="-128"/>
                <a:ea typeface="Meiryo UI" pitchFamily="50" charset="-128"/>
                <a:cs typeface="Meiryo UI" pitchFamily="50" charset="-128"/>
              </a:rPr>
              <a:t>　</a:t>
            </a:r>
            <a:endParaRPr lang="en-US" altLang="ja-JP" sz="1400" b="0" dirty="0" smtClean="0">
              <a:solidFill>
                <a:schemeClr val="tx1"/>
              </a:solidFill>
              <a:latin typeface="Meiryo UI" pitchFamily="50" charset="-128"/>
              <a:ea typeface="Meiryo UI" pitchFamily="50" charset="-128"/>
              <a:cs typeface="Meiryo UI" pitchFamily="50" charset="-128"/>
            </a:endParaRPr>
          </a:p>
        </p:txBody>
      </p:sp>
      <p:sp>
        <p:nvSpPr>
          <p:cNvPr id="36" name="テキスト ボックス 42"/>
          <p:cNvSpPr txBox="1">
            <a:spLocks noChangeArrowheads="1"/>
          </p:cNvSpPr>
          <p:nvPr/>
        </p:nvSpPr>
        <p:spPr bwMode="auto">
          <a:xfrm>
            <a:off x="585516" y="5773229"/>
            <a:ext cx="9283435" cy="215444"/>
          </a:xfrm>
          <a:prstGeom prst="rect">
            <a:avLst/>
          </a:prstGeom>
          <a:noFill/>
          <a:ln w="9525">
            <a:noFill/>
            <a:miter lim="800000"/>
            <a:headEnd/>
            <a:tailEnd/>
          </a:ln>
        </p:spPr>
        <p:txBody>
          <a:bodyPr wrap="square">
            <a:spAutoFit/>
          </a:bodyPr>
          <a:lstStyle/>
          <a:p>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　本資料の各表においては、表示単位未満を四捨五入しているため、合計が一致しないことがある</a:t>
            </a:r>
            <a:endParaRPr lang="en-US" altLang="ja-JP" sz="800" dirty="0" smtClean="0">
              <a:latin typeface="Meiryo UI" pitchFamily="50" charset="-128"/>
              <a:ea typeface="Meiryo UI" pitchFamily="50" charset="-128"/>
              <a:cs typeface="Meiryo UI" pitchFamily="50" charset="-128"/>
            </a:endParaRPr>
          </a:p>
        </p:txBody>
      </p:sp>
      <p:sp>
        <p:nvSpPr>
          <p:cNvPr id="52" name="正方形/長方形 51"/>
          <p:cNvSpPr/>
          <p:nvPr/>
        </p:nvSpPr>
        <p:spPr>
          <a:xfrm>
            <a:off x="549287" y="5407911"/>
            <a:ext cx="7356037" cy="17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（６）大阪府の財政収支</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53" name="正方形/長方形 52"/>
          <p:cNvSpPr/>
          <p:nvPr/>
        </p:nvSpPr>
        <p:spPr>
          <a:xfrm>
            <a:off x="2422255" y="5405107"/>
            <a:ext cx="6840000" cy="172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財</a:t>
            </a:r>
            <a:r>
              <a:rPr lang="ja-JP" altLang="en-US" sz="1400" dirty="0">
                <a:solidFill>
                  <a:prstClr val="black"/>
                </a:solidFill>
                <a:latin typeface="Meiryo UI" pitchFamily="50" charset="-128"/>
                <a:ea typeface="Meiryo UI" pitchFamily="50" charset="-128"/>
                <a:cs typeface="Meiryo UI" pitchFamily="50" charset="-128"/>
              </a:rPr>
              <a:t>シ</a:t>
            </a:r>
            <a:r>
              <a:rPr lang="en-US" altLang="ja-JP" sz="140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３１</a:t>
            </a:r>
            <a:endParaRPr lang="en-US" altLang="ja-JP" sz="1400" b="0" dirty="0" smtClean="0">
              <a:solidFill>
                <a:schemeClr val="tx1"/>
              </a:solidFill>
              <a:latin typeface="Meiryo UI" pitchFamily="50" charset="-128"/>
              <a:ea typeface="Meiryo UI" pitchFamily="50" charset="-128"/>
              <a:cs typeface="Meiryo UI" pitchFamily="50" charset="-128"/>
            </a:endParaRPr>
          </a:p>
        </p:txBody>
      </p:sp>
      <p:sp>
        <p:nvSpPr>
          <p:cNvPr id="39" name="正方形/長方形 38"/>
          <p:cNvSpPr/>
          <p:nvPr/>
        </p:nvSpPr>
        <p:spPr>
          <a:xfrm>
            <a:off x="560512" y="3436526"/>
            <a:ext cx="7356037" cy="1245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（２）大阪府</a:t>
            </a:r>
            <a:r>
              <a:rPr lang="ja-JP" altLang="en-US" sz="1400" dirty="0">
                <a:solidFill>
                  <a:prstClr val="black"/>
                </a:solidFill>
                <a:latin typeface="Meiryo UI" pitchFamily="50" charset="-128"/>
                <a:ea typeface="Meiryo UI" pitchFamily="50" charset="-128"/>
                <a:cs typeface="Meiryo UI" pitchFamily="50" charset="-128"/>
              </a:rPr>
              <a:t>の収支 </a:t>
            </a:r>
            <a:r>
              <a:rPr lang="en-US" altLang="ja-JP" sz="1400" dirty="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参考</a:t>
            </a:r>
            <a:r>
              <a:rPr lang="en-US" altLang="ja-JP" sz="1400" dirty="0" smtClean="0">
                <a:solidFill>
                  <a:prstClr val="black"/>
                </a:solidFill>
                <a:latin typeface="Meiryo UI" pitchFamily="50" charset="-128"/>
                <a:ea typeface="Meiryo UI" pitchFamily="50" charset="-128"/>
                <a:cs typeface="Meiryo UI" pitchFamily="50" charset="-128"/>
              </a:rPr>
              <a:t>]</a:t>
            </a:r>
            <a:endParaRPr lang="en-US" altLang="ja-JP" sz="1400" dirty="0">
              <a:solidFill>
                <a:prstClr val="black"/>
              </a:solidFill>
              <a:latin typeface="Meiryo UI" pitchFamily="50" charset="-128"/>
              <a:ea typeface="Meiryo UI" pitchFamily="50" charset="-128"/>
              <a:cs typeface="Meiryo UI" pitchFamily="50" charset="-128"/>
            </a:endParaRPr>
          </a:p>
        </p:txBody>
      </p:sp>
      <p:sp>
        <p:nvSpPr>
          <p:cNvPr id="42" name="正方形/長方形 41"/>
          <p:cNvSpPr/>
          <p:nvPr/>
        </p:nvSpPr>
        <p:spPr>
          <a:xfrm>
            <a:off x="2792760" y="3430414"/>
            <a:ext cx="6480720" cy="1782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auto">
              <a:spcBef>
                <a:spcPts val="0"/>
              </a:spcBef>
              <a:spcAft>
                <a:spcPts val="0"/>
              </a:spcAft>
            </a:pP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dirty="0" smtClean="0">
                <a:solidFill>
                  <a:prstClr val="black"/>
                </a:solidFill>
                <a:latin typeface="Meiryo UI" pitchFamily="50" charset="-128"/>
                <a:ea typeface="Meiryo UI" pitchFamily="50" charset="-128"/>
                <a:cs typeface="Meiryo UI" pitchFamily="50" charset="-128"/>
              </a:rPr>
              <a:t>・・・・</a:t>
            </a:r>
            <a:r>
              <a:rPr lang="ja-JP" altLang="en-US" sz="140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b="0" dirty="0">
                <a:solidFill>
                  <a:prstClr val="black"/>
                </a:solidFill>
                <a:latin typeface="Meiryo UI" pitchFamily="50" charset="-128"/>
                <a:ea typeface="Meiryo UI" pitchFamily="50" charset="-128"/>
                <a:cs typeface="Meiryo UI" pitchFamily="50" charset="-128"/>
              </a:rPr>
              <a:t>・・・・</a:t>
            </a:r>
            <a:r>
              <a:rPr lang="ja-JP" altLang="en-US" sz="1400" b="0" dirty="0" smtClean="0">
                <a:solidFill>
                  <a:prstClr val="black"/>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財シ</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１５</a:t>
            </a:r>
            <a:r>
              <a:rPr lang="ja-JP" altLang="en-US" sz="1400" b="0" dirty="0" smtClean="0">
                <a:solidFill>
                  <a:schemeClr val="tx1"/>
                </a:solidFill>
                <a:latin typeface="Meiryo UI" pitchFamily="50" charset="-128"/>
                <a:ea typeface="Meiryo UI" pitchFamily="50" charset="-128"/>
                <a:cs typeface="Meiryo UI" pitchFamily="50" charset="-128"/>
              </a:rPr>
              <a:t>　</a:t>
            </a:r>
            <a:endParaRPr lang="en-US" altLang="ja-JP" sz="1400" b="0" dirty="0" smtClean="0">
              <a:solidFill>
                <a:schemeClr val="tx1"/>
              </a:solidFill>
              <a:latin typeface="Meiryo UI" pitchFamily="50" charset="-128"/>
              <a:ea typeface="Meiryo UI" pitchFamily="50" charset="-128"/>
              <a:cs typeface="Meiryo UI" pitchFamily="50" charset="-128"/>
            </a:endParaRPr>
          </a:p>
        </p:txBody>
      </p:sp>
      <p:sp>
        <p:nvSpPr>
          <p:cNvPr id="37" name="正方形/長方形 36"/>
          <p:cNvSpPr/>
          <p:nvPr/>
        </p:nvSpPr>
        <p:spPr>
          <a:xfrm>
            <a:off x="549290" y="3027723"/>
            <a:ext cx="7356037" cy="45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Meiryo UI" pitchFamily="50" charset="-128"/>
                <a:ea typeface="Meiryo UI" pitchFamily="50" charset="-128"/>
                <a:cs typeface="Meiryo UI" pitchFamily="50" charset="-128"/>
              </a:rPr>
              <a:t>　</a:t>
            </a:r>
            <a:r>
              <a:rPr lang="ja-JP" altLang="en-US" sz="1400" dirty="0">
                <a:solidFill>
                  <a:prstClr val="black"/>
                </a:solidFill>
                <a:latin typeface="Meiryo UI" pitchFamily="50" charset="-128"/>
                <a:ea typeface="Meiryo UI" pitchFamily="50" charset="-128"/>
                <a:cs typeface="Meiryo UI" pitchFamily="50" charset="-128"/>
              </a:rPr>
              <a:t>　</a:t>
            </a:r>
            <a:r>
              <a:rPr lang="ja-JP" altLang="en-US" sz="1400" dirty="0" smtClean="0">
                <a:solidFill>
                  <a:prstClr val="black"/>
                </a:solidFill>
                <a:latin typeface="Meiryo UI" pitchFamily="50" charset="-128"/>
                <a:ea typeface="Meiryo UI" pitchFamily="50" charset="-128"/>
                <a:cs typeface="Meiryo UI" pitchFamily="50" charset="-128"/>
              </a:rPr>
              <a:t>　　　 ・特別区全体の収支</a:t>
            </a:r>
            <a:endParaRPr lang="en-US" altLang="ja-JP" sz="140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903914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47094438"/>
              </p:ext>
            </p:extLst>
          </p:nvPr>
        </p:nvGraphicFramePr>
        <p:xfrm>
          <a:off x="166591" y="2233628"/>
          <a:ext cx="9538933" cy="2981747"/>
        </p:xfrm>
        <a:graphic>
          <a:graphicData uri="http://schemas.openxmlformats.org/drawingml/2006/table">
            <a:tbl>
              <a:tblPr/>
              <a:tblGrid>
                <a:gridCol w="86289">
                  <a:extLst>
                    <a:ext uri="{9D8B030D-6E8A-4147-A177-3AD203B41FA5}">
                      <a16:colId xmlns:a16="http://schemas.microsoft.com/office/drawing/2014/main" val="20000"/>
                    </a:ext>
                  </a:extLst>
                </a:gridCol>
                <a:gridCol w="99679">
                  <a:extLst>
                    <a:ext uri="{9D8B030D-6E8A-4147-A177-3AD203B41FA5}">
                      <a16:colId xmlns:a16="http://schemas.microsoft.com/office/drawing/2014/main" val="20001"/>
                    </a:ext>
                  </a:extLst>
                </a:gridCol>
                <a:gridCol w="1864137">
                  <a:extLst>
                    <a:ext uri="{9D8B030D-6E8A-4147-A177-3AD203B41FA5}">
                      <a16:colId xmlns:a16="http://schemas.microsoft.com/office/drawing/2014/main" val="20002"/>
                    </a:ext>
                  </a:extLst>
                </a:gridCol>
                <a:gridCol w="624069">
                  <a:extLst>
                    <a:ext uri="{9D8B030D-6E8A-4147-A177-3AD203B41FA5}">
                      <a16:colId xmlns:a16="http://schemas.microsoft.com/office/drawing/2014/main" val="20006"/>
                    </a:ext>
                  </a:extLst>
                </a:gridCol>
                <a:gridCol w="624069">
                  <a:extLst>
                    <a:ext uri="{9D8B030D-6E8A-4147-A177-3AD203B41FA5}">
                      <a16:colId xmlns:a16="http://schemas.microsoft.com/office/drawing/2014/main" val="20007"/>
                    </a:ext>
                  </a:extLst>
                </a:gridCol>
                <a:gridCol w="624069">
                  <a:extLst>
                    <a:ext uri="{9D8B030D-6E8A-4147-A177-3AD203B41FA5}">
                      <a16:colId xmlns:a16="http://schemas.microsoft.com/office/drawing/2014/main" val="20008"/>
                    </a:ext>
                  </a:extLst>
                </a:gridCol>
                <a:gridCol w="624069">
                  <a:extLst>
                    <a:ext uri="{9D8B030D-6E8A-4147-A177-3AD203B41FA5}">
                      <a16:colId xmlns:a16="http://schemas.microsoft.com/office/drawing/2014/main" val="20009"/>
                    </a:ext>
                  </a:extLst>
                </a:gridCol>
                <a:gridCol w="624069">
                  <a:extLst>
                    <a:ext uri="{9D8B030D-6E8A-4147-A177-3AD203B41FA5}">
                      <a16:colId xmlns:a16="http://schemas.microsoft.com/office/drawing/2014/main" val="20010"/>
                    </a:ext>
                  </a:extLst>
                </a:gridCol>
                <a:gridCol w="624069">
                  <a:extLst>
                    <a:ext uri="{9D8B030D-6E8A-4147-A177-3AD203B41FA5}">
                      <a16:colId xmlns:a16="http://schemas.microsoft.com/office/drawing/2014/main" val="20011"/>
                    </a:ext>
                  </a:extLst>
                </a:gridCol>
                <a:gridCol w="624069">
                  <a:extLst>
                    <a:ext uri="{9D8B030D-6E8A-4147-A177-3AD203B41FA5}">
                      <a16:colId xmlns:a16="http://schemas.microsoft.com/office/drawing/2014/main" val="20012"/>
                    </a:ext>
                  </a:extLst>
                </a:gridCol>
                <a:gridCol w="624069">
                  <a:extLst>
                    <a:ext uri="{9D8B030D-6E8A-4147-A177-3AD203B41FA5}">
                      <a16:colId xmlns:a16="http://schemas.microsoft.com/office/drawing/2014/main" val="20013"/>
                    </a:ext>
                  </a:extLst>
                </a:gridCol>
                <a:gridCol w="624069">
                  <a:extLst>
                    <a:ext uri="{9D8B030D-6E8A-4147-A177-3AD203B41FA5}">
                      <a16:colId xmlns:a16="http://schemas.microsoft.com/office/drawing/2014/main" val="20014"/>
                    </a:ext>
                  </a:extLst>
                </a:gridCol>
                <a:gridCol w="624069">
                  <a:extLst>
                    <a:ext uri="{9D8B030D-6E8A-4147-A177-3AD203B41FA5}">
                      <a16:colId xmlns:a16="http://schemas.microsoft.com/office/drawing/2014/main" val="20015"/>
                    </a:ext>
                  </a:extLst>
                </a:gridCol>
                <a:gridCol w="624069">
                  <a:extLst>
                    <a:ext uri="{9D8B030D-6E8A-4147-A177-3AD203B41FA5}">
                      <a16:colId xmlns:a16="http://schemas.microsoft.com/office/drawing/2014/main" val="20016"/>
                    </a:ext>
                  </a:extLst>
                </a:gridCol>
                <a:gridCol w="624069">
                  <a:extLst>
                    <a:ext uri="{9D8B030D-6E8A-4147-A177-3AD203B41FA5}">
                      <a16:colId xmlns:a16="http://schemas.microsoft.com/office/drawing/2014/main" val="20017"/>
                    </a:ext>
                  </a:extLst>
                </a:gridCol>
              </a:tblGrid>
              <a:tr h="242413">
                <a:tc gridSpan="3">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設置コスト</a:t>
                      </a:r>
                      <a:r>
                        <a:rPr lang="en-US" altLang="ja-JP" sz="1050" b="1" i="0" u="none" strike="noStrike" dirty="0" smtClean="0">
                          <a:solidFill>
                            <a:srgbClr val="000000"/>
                          </a:solidFill>
                          <a:latin typeface="Meiryo UI" pitchFamily="50" charset="-128"/>
                          <a:ea typeface="Meiryo UI" pitchFamily="50" charset="-128"/>
                          <a:cs typeface="Meiryo UI" pitchFamily="50" charset="-128"/>
                        </a:rPr>
                        <a:t>D</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798">
                <a:tc gridSpan="3">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6272">
                <a:tc rowSpan="12">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イニシャルコスト</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196272">
                <a:tc vMerge="1">
                  <a:txBody>
                    <a:bodyPr/>
                    <a:lstStyle/>
                    <a:p>
                      <a:endParaRPr kumimoji="1" lang="ja-JP" altLang="en-US"/>
                    </a:p>
                  </a:txBody>
                  <a:tcPr/>
                </a:tc>
                <a:tc rowSpan="6">
                  <a:txBody>
                    <a:bodyPr/>
                    <a:lstStyle/>
                    <a:p>
                      <a:pPr algn="ctr" fontAlgn="ctr"/>
                      <a:r>
                        <a:rPr lang="ja-JP" altLang="en-US" sz="1050" b="0" i="0" u="none" strike="noStrike">
                          <a:solidFill>
                            <a:srgbClr val="000000"/>
                          </a:solidFill>
                          <a:latin typeface="Meiryo UI" pitchFamily="50" charset="-128"/>
                          <a:ea typeface="Meiryo UI" pitchFamily="50" charset="-128"/>
                          <a:cs typeface="Meiryo UI" pitchFamily="50" charset="-128"/>
                        </a:rPr>
                        <a:t>　</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システム改修経費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dirty="0" smtClean="0">
                          <a:solidFill>
                            <a:srgbClr val="000000"/>
                          </a:solidFill>
                          <a:latin typeface="Meiryo UI" pitchFamily="50" charset="-128"/>
                          <a:ea typeface="Meiryo UI" pitchFamily="50" charset="-128"/>
                          <a:cs typeface="Meiryo UI" pitchFamily="50" charset="-128"/>
                        </a:rPr>
                        <a:t>庁舎</a:t>
                      </a:r>
                      <a:r>
                        <a:rPr lang="ja-JP" altLang="en-US" sz="1000" b="0" i="0" u="none" strike="noStrike" dirty="0" smtClean="0">
                          <a:solidFill>
                            <a:srgbClr val="000000"/>
                          </a:solidFill>
                          <a:latin typeface="Meiryo UI" pitchFamily="50" charset="-128"/>
                          <a:ea typeface="Meiryo UI" pitchFamily="50" charset="-128"/>
                          <a:cs typeface="Meiryo UI" pitchFamily="50" charset="-128"/>
                        </a:rPr>
                        <a:t>等</a:t>
                      </a:r>
                      <a:r>
                        <a:rPr lang="zh-TW" altLang="en-US" sz="1000" b="0" i="0" u="none" strike="noStrike" dirty="0" smtClean="0">
                          <a:solidFill>
                            <a:srgbClr val="000000"/>
                          </a:solidFill>
                          <a:latin typeface="Meiryo UI" pitchFamily="50" charset="-128"/>
                          <a:ea typeface="Meiryo UI" pitchFamily="50" charset="-128"/>
                          <a:cs typeface="Meiryo UI" pitchFamily="50" charset="-128"/>
                        </a:rPr>
                        <a:t>改修</a:t>
                      </a:r>
                      <a:r>
                        <a:rPr lang="zh-TW" altLang="en-US" sz="1000" b="0" i="0" u="none" strike="noStrike" dirty="0">
                          <a:solidFill>
                            <a:srgbClr val="000000"/>
                          </a:solidFill>
                          <a:latin typeface="Meiryo UI" pitchFamily="50" charset="-128"/>
                          <a:ea typeface="Meiryo UI" pitchFamily="50" charset="-128"/>
                          <a:cs typeface="Meiryo UI" pitchFamily="50" charset="-128"/>
                        </a:rPr>
                        <a:t>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dirty="0">
                          <a:solidFill>
                            <a:srgbClr val="000000"/>
                          </a:solidFill>
                          <a:latin typeface="Meiryo UI" pitchFamily="50" charset="-128"/>
                          <a:ea typeface="Meiryo UI" pitchFamily="50" charset="-128"/>
                          <a:cs typeface="Meiryo UI" pitchFamily="50" charset="-128"/>
                        </a:rPr>
                        <a:t>新庁舎建設経費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民間ビル賃借保証金</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移転経費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その他</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0.08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6272">
                <a:tc vMerge="1">
                  <a:txBody>
                    <a:bodyPr/>
                    <a:lstStyle/>
                    <a:p>
                      <a:endParaRPr kumimoji="1" lang="ja-JP" altLang="en-US"/>
                    </a:p>
                  </a:txBody>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ランニングコスト</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0"/>
                  </a:ext>
                </a:extLst>
              </a:tr>
              <a:tr h="196272">
                <a:tc vMerge="1">
                  <a:txBody>
                    <a:bodyPr/>
                    <a:lstStyle/>
                    <a:p>
                      <a:endParaRPr kumimoji="1" lang="ja-JP" altLang="en-US"/>
                    </a:p>
                  </a:txBody>
                  <a:tcPr/>
                </a:tc>
                <a:tc rowSpan="4">
                  <a:txBody>
                    <a:bodyPr/>
                    <a:lstStyle/>
                    <a:p>
                      <a:pPr algn="ctr" fontAlgn="ctr"/>
                      <a:r>
                        <a:rPr lang="ja-JP" altLang="en-US" sz="1050" b="0" i="0" u="none" strike="noStrike">
                          <a:solidFill>
                            <a:srgbClr val="000000"/>
                          </a:solidFill>
                          <a:latin typeface="Meiryo UI" pitchFamily="50" charset="-128"/>
                          <a:ea typeface="Meiryo UI" pitchFamily="50" charset="-128"/>
                          <a:cs typeface="Meiryo UI" pitchFamily="50" charset="-128"/>
                        </a:rPr>
                        <a:t>　</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システム運用経費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民間</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ビル等賃借料</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dirty="0">
                          <a:solidFill>
                            <a:srgbClr val="000000"/>
                          </a:solidFill>
                          <a:latin typeface="Meiryo UI" pitchFamily="50" charset="-128"/>
                          <a:ea typeface="Meiryo UI" pitchFamily="50" charset="-128"/>
                          <a:cs typeface="Meiryo UI" pitchFamily="50" charset="-128"/>
                        </a:rPr>
                        <a:t>新庁舎維持</a:t>
                      </a:r>
                      <a:r>
                        <a:rPr lang="zh-TW" altLang="en-US" sz="1000" b="0" i="0" u="none" strike="noStrike" dirty="0" smtClean="0">
                          <a:solidFill>
                            <a:srgbClr val="000000"/>
                          </a:solidFill>
                          <a:latin typeface="Meiryo UI" pitchFamily="50" charset="-128"/>
                          <a:ea typeface="Meiryo UI" pitchFamily="50" charset="-128"/>
                          <a:cs typeface="Meiryo UI" pitchFamily="50" charset="-128"/>
                        </a:rPr>
                        <a:t>管理</a:t>
                      </a:r>
                      <a:r>
                        <a:rPr lang="ja-JP" altLang="en-US" sz="1000" b="0" i="0" u="none" strike="noStrike" dirty="0" smtClean="0">
                          <a:solidFill>
                            <a:srgbClr val="000000"/>
                          </a:solidFill>
                          <a:latin typeface="Meiryo UI" pitchFamily="50" charset="-128"/>
                          <a:ea typeface="Meiryo UI" pitchFamily="50" charset="-128"/>
                          <a:cs typeface="Meiryo UI" pitchFamily="50" charset="-128"/>
                        </a:rPr>
                        <a:t>等経費</a:t>
                      </a:r>
                      <a:endParaRPr lang="zh-TW"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各特別区に新たに必要となる経費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6272">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設置コスト</a:t>
                      </a:r>
                      <a:r>
                        <a:rPr lang="en-US" altLang="ja-JP" sz="1000" b="0" i="0" u="none" strike="noStrike" dirty="0" smtClean="0">
                          <a:solidFill>
                            <a:srgbClr val="000000"/>
                          </a:solidFill>
                          <a:latin typeface="Meiryo UI" pitchFamily="50" charset="-128"/>
                          <a:ea typeface="Meiryo UI" pitchFamily="50" charset="-128"/>
                          <a:cs typeface="Meiryo UI" pitchFamily="50" charset="-128"/>
                        </a:rPr>
                        <a:t>D</a:t>
                      </a:r>
                      <a:r>
                        <a:rPr lang="ja-JP" altLang="en-US" sz="1000" b="0" i="0" u="none" strike="noStrike" dirty="0">
                          <a:solidFill>
                            <a:srgbClr val="000000"/>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6DDE8"/>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5"/>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061191861"/>
              </p:ext>
            </p:extLst>
          </p:nvPr>
        </p:nvGraphicFramePr>
        <p:xfrm>
          <a:off x="146029" y="692696"/>
          <a:ext cx="9559495" cy="1166412"/>
        </p:xfrm>
        <a:graphic>
          <a:graphicData uri="http://schemas.openxmlformats.org/drawingml/2006/table">
            <a:tbl>
              <a:tblPr/>
              <a:tblGrid>
                <a:gridCol w="86007">
                  <a:extLst>
                    <a:ext uri="{9D8B030D-6E8A-4147-A177-3AD203B41FA5}">
                      <a16:colId xmlns:a16="http://schemas.microsoft.com/office/drawing/2014/main" val="20000"/>
                    </a:ext>
                  </a:extLst>
                </a:gridCol>
                <a:gridCol w="1984660">
                  <a:extLst>
                    <a:ext uri="{9D8B030D-6E8A-4147-A177-3AD203B41FA5}">
                      <a16:colId xmlns:a16="http://schemas.microsoft.com/office/drawing/2014/main" val="20001"/>
                    </a:ext>
                  </a:extLst>
                </a:gridCol>
                <a:gridCol w="624069">
                  <a:extLst>
                    <a:ext uri="{9D8B030D-6E8A-4147-A177-3AD203B41FA5}">
                      <a16:colId xmlns:a16="http://schemas.microsoft.com/office/drawing/2014/main" val="20005"/>
                    </a:ext>
                  </a:extLst>
                </a:gridCol>
                <a:gridCol w="624069">
                  <a:extLst>
                    <a:ext uri="{9D8B030D-6E8A-4147-A177-3AD203B41FA5}">
                      <a16:colId xmlns:a16="http://schemas.microsoft.com/office/drawing/2014/main" val="20006"/>
                    </a:ext>
                  </a:extLst>
                </a:gridCol>
                <a:gridCol w="624069">
                  <a:extLst>
                    <a:ext uri="{9D8B030D-6E8A-4147-A177-3AD203B41FA5}">
                      <a16:colId xmlns:a16="http://schemas.microsoft.com/office/drawing/2014/main" val="20007"/>
                    </a:ext>
                  </a:extLst>
                </a:gridCol>
                <a:gridCol w="624069">
                  <a:extLst>
                    <a:ext uri="{9D8B030D-6E8A-4147-A177-3AD203B41FA5}">
                      <a16:colId xmlns:a16="http://schemas.microsoft.com/office/drawing/2014/main" val="20008"/>
                    </a:ext>
                  </a:extLst>
                </a:gridCol>
                <a:gridCol w="624069">
                  <a:extLst>
                    <a:ext uri="{9D8B030D-6E8A-4147-A177-3AD203B41FA5}">
                      <a16:colId xmlns:a16="http://schemas.microsoft.com/office/drawing/2014/main" val="20009"/>
                    </a:ext>
                  </a:extLst>
                </a:gridCol>
                <a:gridCol w="624069">
                  <a:extLst>
                    <a:ext uri="{9D8B030D-6E8A-4147-A177-3AD203B41FA5}">
                      <a16:colId xmlns:a16="http://schemas.microsoft.com/office/drawing/2014/main" val="20010"/>
                    </a:ext>
                  </a:extLst>
                </a:gridCol>
                <a:gridCol w="624069">
                  <a:extLst>
                    <a:ext uri="{9D8B030D-6E8A-4147-A177-3AD203B41FA5}">
                      <a16:colId xmlns:a16="http://schemas.microsoft.com/office/drawing/2014/main" val="20011"/>
                    </a:ext>
                  </a:extLst>
                </a:gridCol>
                <a:gridCol w="624069">
                  <a:extLst>
                    <a:ext uri="{9D8B030D-6E8A-4147-A177-3AD203B41FA5}">
                      <a16:colId xmlns:a16="http://schemas.microsoft.com/office/drawing/2014/main" val="20012"/>
                    </a:ext>
                  </a:extLst>
                </a:gridCol>
                <a:gridCol w="624069">
                  <a:extLst>
                    <a:ext uri="{9D8B030D-6E8A-4147-A177-3AD203B41FA5}">
                      <a16:colId xmlns:a16="http://schemas.microsoft.com/office/drawing/2014/main" val="20013"/>
                    </a:ext>
                  </a:extLst>
                </a:gridCol>
                <a:gridCol w="624069">
                  <a:extLst>
                    <a:ext uri="{9D8B030D-6E8A-4147-A177-3AD203B41FA5}">
                      <a16:colId xmlns:a16="http://schemas.microsoft.com/office/drawing/2014/main" val="20014"/>
                    </a:ext>
                  </a:extLst>
                </a:gridCol>
                <a:gridCol w="624069">
                  <a:extLst>
                    <a:ext uri="{9D8B030D-6E8A-4147-A177-3AD203B41FA5}">
                      <a16:colId xmlns:a16="http://schemas.microsoft.com/office/drawing/2014/main" val="20015"/>
                    </a:ext>
                  </a:extLst>
                </a:gridCol>
                <a:gridCol w="624069">
                  <a:extLst>
                    <a:ext uri="{9D8B030D-6E8A-4147-A177-3AD203B41FA5}">
                      <a16:colId xmlns:a16="http://schemas.microsoft.com/office/drawing/2014/main" val="20016"/>
                    </a:ext>
                  </a:extLst>
                </a:gridCol>
              </a:tblGrid>
              <a:tr h="244818">
                <a:tc gridSpan="2">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組織体制の影響額</a:t>
                      </a:r>
                      <a:r>
                        <a:rPr lang="en-US" altLang="ja-JP" sz="1050" b="1" i="0" u="none" strike="noStrike" dirty="0" smtClean="0">
                          <a:solidFill>
                            <a:srgbClr val="000000"/>
                          </a:solidFill>
                          <a:latin typeface="Meiryo UI" pitchFamily="50" charset="-128"/>
                          <a:ea typeface="Meiryo UI" pitchFamily="50" charset="-128"/>
                          <a:cs typeface="Meiryo UI" pitchFamily="50" charset="-128"/>
                        </a:rPr>
                        <a:t>C</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230">
                <a:tc gridSpan="2">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244788">
                <a:tc rowSpan="2">
                  <a:txBody>
                    <a:bodyPr/>
                    <a:lstStyle/>
                    <a:p>
                      <a:pPr algn="ctr" fontAlgn="ctr"/>
                      <a:r>
                        <a:rPr lang="ja-JP" altLang="en-US" sz="1050" b="0" i="0" u="none" strike="noStrike" dirty="0">
                          <a:solidFill>
                            <a:schemeClr val="tx1"/>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歳出増</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788">
                <a:tc vMerge="1">
                  <a:txBody>
                    <a:bodyPr/>
                    <a:lstStyle/>
                    <a:p>
                      <a:endParaRPr kumimoji="1" lang="ja-JP" altLang="en-US"/>
                    </a:p>
                  </a:txBody>
                  <a:tcPr/>
                </a:tc>
                <a:tc>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歳出減</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4788">
                <a:tc gridSpan="2">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組織体制の影響額</a:t>
                      </a:r>
                      <a:r>
                        <a:rPr lang="en-US" altLang="ja-JP" sz="1000" b="0" i="0" u="none" strike="noStrike" dirty="0" smtClean="0">
                          <a:solidFill>
                            <a:schemeClr val="tx1"/>
                          </a:solidFill>
                          <a:latin typeface="Meiryo UI" pitchFamily="50" charset="-128"/>
                          <a:ea typeface="Meiryo UI" pitchFamily="50" charset="-128"/>
                          <a:cs typeface="Meiryo UI" pitchFamily="50" charset="-128"/>
                        </a:rPr>
                        <a:t>C</a:t>
                      </a:r>
                      <a:r>
                        <a:rPr lang="ja-JP" altLang="en-US" sz="1000" b="0" i="0" u="none" strike="noStrike" dirty="0">
                          <a:solidFill>
                            <a:schemeClr val="tx1"/>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4"/>
                  </a:ext>
                </a:extLst>
              </a:tr>
            </a:tbl>
          </a:graphicData>
        </a:graphic>
      </p:graphicFrame>
      <p:sp>
        <p:nvSpPr>
          <p:cNvPr id="8" name="正方形/長方形 7"/>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資料　（５）財政シミュレーション計数表</a:t>
            </a:r>
            <a:endParaRPr lang="ja-JP" altLang="en-US" sz="2000" b="1" dirty="0" smtClean="0">
              <a:solidFill>
                <a:prstClr val="black"/>
              </a:solidFill>
              <a:latin typeface="Meiryo UI" pitchFamily="50" charset="-128"/>
              <a:ea typeface="Meiryo UI" pitchFamily="50" charset="-128"/>
              <a:cs typeface="Meiryo UI" pitchFamily="50" charset="-128"/>
            </a:endParaRPr>
          </a:p>
        </p:txBody>
      </p:sp>
      <p:sp>
        <p:nvSpPr>
          <p:cNvPr id="6" name="正方形/長方形 27"/>
          <p:cNvSpPr>
            <a:spLocks noChangeArrowheads="1"/>
          </p:cNvSpPr>
          <p:nvPr/>
        </p:nvSpPr>
        <p:spPr bwMode="auto">
          <a:xfrm>
            <a:off x="8874125" y="4951"/>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２７</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14520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72480" y="1397701"/>
            <a:ext cx="9166802" cy="3039411"/>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200" dirty="0" smtClean="0">
              <a:solidFill>
                <a:schemeClr val="tx1"/>
              </a:solidFill>
              <a:latin typeface="Meiryo UI" pitchFamily="50" charset="-128"/>
              <a:ea typeface="Meiryo UI" pitchFamily="50" charset="-128"/>
              <a:cs typeface="Meiryo UI" pitchFamily="50" charset="-128"/>
            </a:endParaRPr>
          </a:p>
          <a:p>
            <a:pPr>
              <a:defRPr/>
            </a:pPr>
            <a:endParaRPr lang="en-US" altLang="ja-JP" sz="1200" dirty="0">
              <a:solidFill>
                <a:schemeClr val="tx1"/>
              </a:solidFill>
              <a:latin typeface="Meiryo UI" pitchFamily="50" charset="-128"/>
              <a:ea typeface="Meiryo UI" pitchFamily="50" charset="-128"/>
              <a:cs typeface="Meiryo UI" pitchFamily="50" charset="-128"/>
            </a:endParaRPr>
          </a:p>
          <a:p>
            <a:pPr>
              <a:defRPr/>
            </a:pPr>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特別区までの改革効果額（未反映分）・組織体制の影響額･設置コスト［大阪府分］</a:t>
            </a:r>
            <a:endParaRPr lang="en-US" altLang="ja-JP" sz="1200" b="1" dirty="0" smtClean="0">
              <a:solidFill>
                <a:schemeClr val="tx1"/>
              </a:solidFill>
              <a:latin typeface="Meiryo UI" pitchFamily="50" charset="-128"/>
              <a:ea typeface="Meiryo UI" pitchFamily="50" charset="-128"/>
              <a:cs typeface="Meiryo UI" pitchFamily="50" charset="-128"/>
            </a:endParaRPr>
          </a:p>
          <a:p>
            <a:pPr>
              <a:defRPr/>
            </a:pP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財政的影響額（</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改善額　▲悪化額）の試算は、以下のとおり</a:t>
            </a:r>
            <a:endParaRPr lang="ja-JP" altLang="en-US" sz="1200" dirty="0">
              <a:solidFill>
                <a:schemeClr val="tx1"/>
              </a:solidFill>
              <a:latin typeface="Meiryo UI" pitchFamily="50" charset="-128"/>
              <a:ea typeface="Meiryo UI" pitchFamily="50" charset="-128"/>
              <a:cs typeface="Meiryo UI"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673539350"/>
              </p:ext>
            </p:extLst>
          </p:nvPr>
        </p:nvGraphicFramePr>
        <p:xfrm>
          <a:off x="1066480" y="2276872"/>
          <a:ext cx="6910855" cy="1458250"/>
        </p:xfrm>
        <a:graphic>
          <a:graphicData uri="http://schemas.openxmlformats.org/drawingml/2006/table">
            <a:tbl>
              <a:tblPr firstRow="1" bandRow="1">
                <a:tableStyleId>{93296810-A885-4BE3-A3E7-6D5BEEA58F35}</a:tableStyleId>
              </a:tblPr>
              <a:tblGrid>
                <a:gridCol w="1845475">
                  <a:extLst>
                    <a:ext uri="{9D8B030D-6E8A-4147-A177-3AD203B41FA5}">
                      <a16:colId xmlns:a16="http://schemas.microsoft.com/office/drawing/2014/main" val="20000"/>
                    </a:ext>
                  </a:extLst>
                </a:gridCol>
                <a:gridCol w="844230">
                  <a:extLst>
                    <a:ext uri="{9D8B030D-6E8A-4147-A177-3AD203B41FA5}">
                      <a16:colId xmlns:a16="http://schemas.microsoft.com/office/drawing/2014/main" val="20001"/>
                    </a:ext>
                  </a:extLst>
                </a:gridCol>
                <a:gridCol w="844230">
                  <a:extLst>
                    <a:ext uri="{9D8B030D-6E8A-4147-A177-3AD203B41FA5}">
                      <a16:colId xmlns:a16="http://schemas.microsoft.com/office/drawing/2014/main" val="20002"/>
                    </a:ext>
                  </a:extLst>
                </a:gridCol>
                <a:gridCol w="844230">
                  <a:extLst>
                    <a:ext uri="{9D8B030D-6E8A-4147-A177-3AD203B41FA5}">
                      <a16:colId xmlns:a16="http://schemas.microsoft.com/office/drawing/2014/main" val="20003"/>
                    </a:ext>
                  </a:extLst>
                </a:gridCol>
                <a:gridCol w="844230">
                  <a:extLst>
                    <a:ext uri="{9D8B030D-6E8A-4147-A177-3AD203B41FA5}">
                      <a16:colId xmlns:a16="http://schemas.microsoft.com/office/drawing/2014/main" val="399918557"/>
                    </a:ext>
                  </a:extLst>
                </a:gridCol>
                <a:gridCol w="844230">
                  <a:extLst>
                    <a:ext uri="{9D8B030D-6E8A-4147-A177-3AD203B41FA5}">
                      <a16:colId xmlns:a16="http://schemas.microsoft.com/office/drawing/2014/main" val="734693007"/>
                    </a:ext>
                  </a:extLst>
                </a:gridCol>
                <a:gridCol w="844230">
                  <a:extLst>
                    <a:ext uri="{9D8B030D-6E8A-4147-A177-3AD203B41FA5}">
                      <a16:colId xmlns:a16="http://schemas.microsoft.com/office/drawing/2014/main" val="2642557645"/>
                    </a:ext>
                  </a:extLst>
                </a:gridCol>
              </a:tblGrid>
              <a:tr h="291650">
                <a:tc>
                  <a:txBody>
                    <a:bodyPr/>
                    <a:lstStyle/>
                    <a:p>
                      <a:pPr algn="ctr"/>
                      <a:endParaRPr kumimoji="1" lang="ja-JP" altLang="en-US" sz="1050" b="0" dirty="0">
                        <a:latin typeface="Meiryo UI" pitchFamily="50" charset="-128"/>
                        <a:ea typeface="Meiryo UI" pitchFamily="50" charset="-128"/>
                        <a:cs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R1</a:t>
                      </a:r>
                      <a:r>
                        <a:rPr kumimoji="1" lang="ja-JP" altLang="en-US" sz="1050" b="0" u="none" dirty="0" smtClean="0">
                          <a:latin typeface="Meiryo UI" pitchFamily="50" charset="-128"/>
                          <a:ea typeface="Meiryo UI" pitchFamily="50" charset="-128"/>
                          <a:cs typeface="Meiryo UI" pitchFamily="50" charset="-128"/>
                        </a:rPr>
                        <a:t>年度</a:t>
                      </a:r>
                      <a:endParaRPr kumimoji="1" lang="ja-JP" altLang="en-US" sz="1050" b="0" u="none" dirty="0">
                        <a:latin typeface="Meiryo UI" pitchFamily="50" charset="-128"/>
                        <a:ea typeface="Meiryo UI" pitchFamily="50" charset="-128"/>
                        <a:cs typeface="Meiryo UI"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R2</a:t>
                      </a:r>
                      <a:r>
                        <a:rPr kumimoji="1" lang="ja-JP" altLang="en-US" sz="1050" b="0" u="none" dirty="0" smtClean="0">
                          <a:latin typeface="Meiryo UI" pitchFamily="50" charset="-128"/>
                          <a:ea typeface="Meiryo UI" pitchFamily="50" charset="-128"/>
                          <a:cs typeface="Meiryo UI" pitchFamily="50" charset="-128"/>
                        </a:rPr>
                        <a:t>年度</a:t>
                      </a:r>
                      <a:endParaRPr kumimoji="1" lang="ja-JP" altLang="en-US" sz="1050" b="0" u="none" dirty="0">
                        <a:latin typeface="Meiryo UI" pitchFamily="50" charset="-128"/>
                        <a:ea typeface="Meiryo UI" pitchFamily="50" charset="-128"/>
                        <a:cs typeface="Meiryo UI"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R3</a:t>
                      </a:r>
                      <a:r>
                        <a:rPr kumimoji="1" lang="ja-JP" altLang="en-US" sz="1050" b="0" u="none" dirty="0" smtClean="0">
                          <a:latin typeface="Meiryo UI" pitchFamily="50" charset="-128"/>
                          <a:ea typeface="Meiryo UI" pitchFamily="50" charset="-128"/>
                          <a:cs typeface="Meiryo UI" pitchFamily="50" charset="-128"/>
                        </a:rPr>
                        <a:t>年度</a:t>
                      </a:r>
                      <a:endParaRPr kumimoji="1" lang="ja-JP" altLang="en-US" sz="1050" b="0" u="none" dirty="0">
                        <a:latin typeface="Meiryo UI" pitchFamily="50" charset="-128"/>
                        <a:ea typeface="Meiryo UI" pitchFamily="50" charset="-128"/>
                        <a:cs typeface="Meiryo UI"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R4</a:t>
                      </a:r>
                      <a:r>
                        <a:rPr kumimoji="1" lang="ja-JP" altLang="en-US" sz="1050" b="0" u="none" dirty="0" smtClean="0">
                          <a:latin typeface="Meiryo UI" pitchFamily="50" charset="-128"/>
                          <a:ea typeface="Meiryo UI" pitchFamily="50" charset="-128"/>
                          <a:cs typeface="Meiryo UI" pitchFamily="50" charset="-128"/>
                        </a:rPr>
                        <a:t>年度</a:t>
                      </a:r>
                      <a:endParaRPr kumimoji="1" lang="ja-JP" altLang="en-US" sz="1050" b="0" u="none" dirty="0">
                        <a:latin typeface="Meiryo UI" pitchFamily="50" charset="-128"/>
                        <a:ea typeface="Meiryo UI" pitchFamily="50" charset="-128"/>
                        <a:cs typeface="Meiryo UI"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u="none" baseline="0" dirty="0" smtClean="0">
                          <a:latin typeface="Meiryo UI" pitchFamily="50" charset="-128"/>
                          <a:ea typeface="Meiryo UI" pitchFamily="50" charset="-128"/>
                          <a:cs typeface="Meiryo UI" pitchFamily="50" charset="-128"/>
                        </a:rPr>
                        <a:t>R5</a:t>
                      </a:r>
                      <a:r>
                        <a:rPr kumimoji="1" lang="ja-JP" altLang="en-US" sz="1050" b="0" u="none" dirty="0" smtClean="0">
                          <a:latin typeface="Meiryo UI" pitchFamily="50" charset="-128"/>
                          <a:ea typeface="Meiryo UI" pitchFamily="50" charset="-128"/>
                          <a:cs typeface="Meiryo UI" pitchFamily="50" charset="-128"/>
                        </a:rPr>
                        <a:t>年度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u="none" baseline="0" dirty="0" smtClean="0">
                          <a:latin typeface="Meiryo UI" pitchFamily="50" charset="-128"/>
                          <a:ea typeface="Meiryo UI" pitchFamily="50" charset="-128"/>
                          <a:cs typeface="Meiryo UI" pitchFamily="50" charset="-128"/>
                        </a:rPr>
                        <a:t>R6</a:t>
                      </a:r>
                      <a:r>
                        <a:rPr kumimoji="1" lang="ja-JP" altLang="en-US" sz="1050" b="0" u="none" dirty="0" smtClean="0">
                          <a:latin typeface="Meiryo UI" pitchFamily="50" charset="-128"/>
                          <a:ea typeface="Meiryo UI" pitchFamily="50" charset="-128"/>
                          <a:cs typeface="Meiryo UI" pitchFamily="50" charset="-128"/>
                        </a:rPr>
                        <a:t>年度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91650">
                <a:tc>
                  <a:txBody>
                    <a:bodyPr/>
                    <a:lstStyle/>
                    <a:p>
                      <a:pPr algn="ctr"/>
                      <a:r>
                        <a:rPr kumimoji="1" lang="ja-JP" altLang="en-US" sz="1050" dirty="0" smtClean="0">
                          <a:latin typeface="Meiryo UI" pitchFamily="50" charset="-128"/>
                          <a:ea typeface="Meiryo UI" pitchFamily="50" charset="-128"/>
                          <a:cs typeface="Meiryo UI" pitchFamily="50" charset="-128"/>
                        </a:rPr>
                        <a:t>改革効果額（未反映分）</a:t>
                      </a:r>
                      <a:endParaRPr kumimoji="1" lang="ja-JP" altLang="en-US" sz="1050" dirty="0">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dirty="0" smtClean="0">
                          <a:solidFill>
                            <a:schemeClr val="tx1"/>
                          </a:solidFill>
                          <a:latin typeface="Meiryo UI" pitchFamily="50" charset="-128"/>
                          <a:ea typeface="Meiryo UI" pitchFamily="50" charset="-128"/>
                          <a:cs typeface="Meiryo UI" pitchFamily="50" charset="-128"/>
                        </a:rPr>
                        <a:t>6</a:t>
                      </a:r>
                      <a:endParaRPr kumimoji="1" lang="ja-JP" altLang="en-US" sz="100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dirty="0" smtClean="0">
                          <a:solidFill>
                            <a:schemeClr val="tx1"/>
                          </a:solidFill>
                          <a:latin typeface="Meiryo UI" pitchFamily="50" charset="-128"/>
                          <a:ea typeface="Meiryo UI" pitchFamily="50" charset="-128"/>
                          <a:cs typeface="Meiryo UI" pitchFamily="50" charset="-128"/>
                        </a:rPr>
                        <a:t>6</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dirty="0" smtClean="0">
                          <a:solidFill>
                            <a:schemeClr val="tx1"/>
                          </a:solidFill>
                          <a:latin typeface="Meiryo UI" pitchFamily="50" charset="-128"/>
                          <a:ea typeface="Meiryo UI" pitchFamily="50" charset="-128"/>
                          <a:cs typeface="Meiryo UI" pitchFamily="50" charset="-128"/>
                        </a:rPr>
                        <a:t>8</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12</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13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13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91650">
                <a:tc>
                  <a:txBody>
                    <a:bodyPr/>
                    <a:lstStyle/>
                    <a:p>
                      <a:pPr algn="ctr"/>
                      <a:r>
                        <a:rPr kumimoji="1" lang="ja-JP" altLang="en-US" sz="1050" dirty="0" smtClean="0">
                          <a:latin typeface="Meiryo UI" pitchFamily="50" charset="-128"/>
                          <a:ea typeface="Meiryo UI" pitchFamily="50" charset="-128"/>
                          <a:cs typeface="Meiryo UI" pitchFamily="50" charset="-128"/>
                        </a:rPr>
                        <a:t>組織体制の影響額</a:t>
                      </a:r>
                      <a:endParaRPr kumimoji="1" lang="ja-JP" altLang="en-US" sz="1050" dirty="0">
                        <a:latin typeface="Meiryo UI" pitchFamily="50" charset="-128"/>
                        <a:ea typeface="Meiryo UI" pitchFamily="50" charset="-128"/>
                        <a:cs typeface="Meiryo UI"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tx1"/>
                          </a:solidFill>
                          <a:latin typeface="Meiryo UI" pitchFamily="50" charset="-128"/>
                          <a:ea typeface="Meiryo UI" pitchFamily="50" charset="-128"/>
                          <a:cs typeface="Meiryo UI" pitchFamily="50" charset="-128"/>
                        </a:rPr>
                        <a:t>-</a:t>
                      </a:r>
                      <a:endParaRPr kumimoji="1" lang="ja-JP" altLang="en-US" sz="1000" dirty="0" smtClean="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0.4</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0.8</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1.2</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2"/>
                  </a:ext>
                </a:extLst>
              </a:tr>
              <a:tr h="291650">
                <a:tc>
                  <a:txBody>
                    <a:bodyPr/>
                    <a:lstStyle/>
                    <a:p>
                      <a:pPr algn="ctr"/>
                      <a:r>
                        <a:rPr kumimoji="1" lang="ja-JP" altLang="en-US" sz="1050" dirty="0" smtClean="0">
                          <a:latin typeface="Meiryo UI" pitchFamily="50" charset="-128"/>
                          <a:ea typeface="Meiryo UI" pitchFamily="50" charset="-128"/>
                          <a:cs typeface="Meiryo UI" pitchFamily="50" charset="-128"/>
                        </a:rPr>
                        <a:t>設置コスト</a:t>
                      </a:r>
                      <a:endParaRPr kumimoji="1" lang="ja-JP" altLang="en-US" sz="1050" dirty="0">
                        <a:latin typeface="Meiryo UI" pitchFamily="50" charset="-128"/>
                        <a:ea typeface="Meiryo UI" pitchFamily="50" charset="-128"/>
                        <a:cs typeface="Meiryo UI" pitchFamily="50" charset="-128"/>
                      </a:endParaRPr>
                    </a:p>
                  </a:txBody>
                  <a:tcPr/>
                </a:tc>
                <a:tc>
                  <a:txBody>
                    <a:bodyPr/>
                    <a:lstStyle/>
                    <a:p>
                      <a:pPr algn="r"/>
                      <a:r>
                        <a:rPr kumimoji="1" lang="en-US" altLang="ja-JP" sz="1000" dirty="0" smtClean="0">
                          <a:solidFill>
                            <a:schemeClr val="tx1"/>
                          </a:solidFill>
                          <a:latin typeface="Meiryo UI" pitchFamily="50" charset="-128"/>
                          <a:ea typeface="Meiryo UI" pitchFamily="50" charset="-128"/>
                          <a:cs typeface="Meiryo UI" pitchFamily="50" charset="-128"/>
                        </a:rPr>
                        <a:t>-</a:t>
                      </a:r>
                      <a:endParaRPr kumimoji="1" lang="ja-JP" altLang="en-US" sz="100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7</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13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13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3"/>
                  </a:ext>
                </a:extLst>
              </a:tr>
              <a:tr h="291650">
                <a:tc>
                  <a:txBody>
                    <a:bodyPr/>
                    <a:lstStyle/>
                    <a:p>
                      <a:pPr algn="ctr"/>
                      <a:r>
                        <a:rPr kumimoji="1" lang="ja-JP" altLang="en-US" sz="1050" b="1" dirty="0" smtClean="0">
                          <a:latin typeface="Meiryo UI" pitchFamily="50" charset="-128"/>
                          <a:ea typeface="Meiryo UI" pitchFamily="50" charset="-128"/>
                          <a:cs typeface="Meiryo UI" pitchFamily="50" charset="-128"/>
                        </a:rPr>
                        <a:t>合計</a:t>
                      </a:r>
                      <a:endParaRPr kumimoji="1" lang="ja-JP" altLang="en-US" sz="1050" b="1" dirty="0">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dirty="0" smtClean="0">
                          <a:solidFill>
                            <a:schemeClr val="tx1"/>
                          </a:solidFill>
                          <a:latin typeface="Meiryo UI" pitchFamily="50" charset="-128"/>
                          <a:ea typeface="Meiryo UI" pitchFamily="50" charset="-128"/>
                          <a:cs typeface="Meiryo UI" pitchFamily="50" charset="-128"/>
                        </a:rPr>
                        <a:t>6</a:t>
                      </a:r>
                      <a:endParaRPr kumimoji="1" lang="ja-JP" altLang="en-US" sz="1000" b="1"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dirty="0" smtClean="0">
                          <a:solidFill>
                            <a:schemeClr val="tx1"/>
                          </a:solidFill>
                          <a:latin typeface="Meiryo UI" pitchFamily="50" charset="-128"/>
                          <a:ea typeface="Meiryo UI" pitchFamily="50" charset="-128"/>
                          <a:cs typeface="Meiryo UI" pitchFamily="50" charset="-128"/>
                        </a:rPr>
                        <a:t>6</a:t>
                      </a:r>
                      <a:endParaRPr kumimoji="1" lang="ja-JP" altLang="en-US" sz="1000" b="1" u="none"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dirty="0" smtClean="0">
                          <a:solidFill>
                            <a:schemeClr val="tx1"/>
                          </a:solidFill>
                          <a:latin typeface="Meiryo UI" pitchFamily="50" charset="-128"/>
                          <a:ea typeface="Meiryo UI" pitchFamily="50" charset="-128"/>
                          <a:cs typeface="Meiryo UI" pitchFamily="50" charset="-128"/>
                        </a:rPr>
                        <a:t>8</a:t>
                      </a:r>
                      <a:endParaRPr kumimoji="1" lang="ja-JP" altLang="en-US" sz="1000" b="1" u="none"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baseline="0" dirty="0" smtClean="0">
                          <a:solidFill>
                            <a:schemeClr val="tx1"/>
                          </a:solidFill>
                          <a:latin typeface="Meiryo UI" pitchFamily="50" charset="-128"/>
                          <a:ea typeface="Meiryo UI" pitchFamily="50" charset="-128"/>
                          <a:cs typeface="Meiryo UI" pitchFamily="50" charset="-128"/>
                        </a:rPr>
                        <a:t>5</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baseline="0" dirty="0" smtClean="0">
                          <a:solidFill>
                            <a:schemeClr val="tx1"/>
                          </a:solidFill>
                          <a:latin typeface="Meiryo UI" pitchFamily="50" charset="-128"/>
                          <a:ea typeface="Meiryo UI" pitchFamily="50" charset="-128"/>
                          <a:cs typeface="Meiryo UI" pitchFamily="50" charset="-128"/>
                        </a:rPr>
                        <a:t>▲</a:t>
                      </a:r>
                      <a:r>
                        <a:rPr kumimoji="1" lang="en-US" altLang="ja-JP" sz="1000" b="1" u="none" baseline="0" dirty="0" smtClean="0">
                          <a:solidFill>
                            <a:schemeClr val="tx1"/>
                          </a:solidFill>
                          <a:latin typeface="Meiryo UI" pitchFamily="50" charset="-128"/>
                          <a:ea typeface="Meiryo UI" pitchFamily="50" charset="-128"/>
                          <a:cs typeface="Meiryo UI" pitchFamily="50" charset="-128"/>
                        </a:rPr>
                        <a:t>1</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ja-JP" altLang="en-US" sz="1000" b="1" u="none" baseline="0" dirty="0" smtClean="0">
                          <a:solidFill>
                            <a:schemeClr val="tx1"/>
                          </a:solidFill>
                          <a:latin typeface="Meiryo UI" pitchFamily="50" charset="-128"/>
                          <a:ea typeface="Meiryo UI" pitchFamily="50" charset="-128"/>
                          <a:cs typeface="Meiryo UI" pitchFamily="50" charset="-128"/>
                        </a:rPr>
                        <a:t>▲</a:t>
                      </a:r>
                      <a:r>
                        <a:rPr kumimoji="1" lang="en-US" altLang="ja-JP" sz="1000" b="1" u="none" baseline="0" dirty="0" smtClean="0">
                          <a:solidFill>
                            <a:schemeClr val="tx1"/>
                          </a:solidFill>
                          <a:latin typeface="Meiryo UI" pitchFamily="50" charset="-128"/>
                          <a:ea typeface="Meiryo UI" pitchFamily="50" charset="-128"/>
                          <a:cs typeface="Meiryo UI" pitchFamily="50" charset="-128"/>
                        </a:rPr>
                        <a:t>1</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992560" y="3710967"/>
            <a:ext cx="4463081" cy="230832"/>
          </a:xfrm>
          <a:prstGeom prst="rect">
            <a:avLst/>
          </a:prstGeom>
          <a:noFill/>
        </p:spPr>
        <p:txBody>
          <a:bodyPr wrap="non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円滑な特別区設置のため、段階的に職員採用、</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システム改修等を実施することとして推計</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317658" y="2070195"/>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タイトル 1"/>
          <p:cNvSpPr>
            <a:spLocks noGrp="1"/>
          </p:cNvSpPr>
          <p:nvPr>
            <p:ph type="title"/>
          </p:nvPr>
        </p:nvSpPr>
        <p:spPr>
          <a:xfrm>
            <a:off x="0" y="7938"/>
            <a:ext cx="9906000" cy="419100"/>
          </a:xfrm>
        </p:spPr>
        <p:txBody>
          <a:bodyPr>
            <a:normAutofit fontScale="90000"/>
          </a:bodyPr>
          <a:lstStyle/>
          <a:p>
            <a:pPr algn="l" eaLnBrk="1" hangingPunct="1"/>
            <a:r>
              <a:rPr lang="ja-JP" altLang="en-US" sz="2400" smtClean="0">
                <a:latin typeface="HGP創英角ｺﾞｼｯｸUB" pitchFamily="50" charset="-128"/>
                <a:ea typeface="HGP創英角ｺﾞｼｯｸUB" pitchFamily="50" charset="-128"/>
              </a:rPr>
              <a:t>　</a:t>
            </a:r>
          </a:p>
        </p:txBody>
      </p:sp>
      <p:sp>
        <p:nvSpPr>
          <p:cNvPr id="11" name="AutoShape 161"/>
          <p:cNvSpPr>
            <a:spLocks noChangeArrowheads="1"/>
          </p:cNvSpPr>
          <p:nvPr/>
        </p:nvSpPr>
        <p:spPr bwMode="auto">
          <a:xfrm>
            <a:off x="173902" y="865711"/>
            <a:ext cx="1970786"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大阪府</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13" name="正方形/長方形 27"/>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２８</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730451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title"/>
          </p:nvPr>
        </p:nvSpPr>
        <p:spPr>
          <a:xfrm>
            <a:off x="0" y="7938"/>
            <a:ext cx="9906000" cy="419100"/>
          </a:xfrm>
        </p:spPr>
        <p:txBody>
          <a:bodyPr>
            <a:normAutofit fontScale="90000"/>
          </a:bodyPr>
          <a:lstStyle/>
          <a:p>
            <a:pPr algn="l" eaLnBrk="1" hangingPunct="1"/>
            <a:r>
              <a:rPr lang="ja-JP" altLang="en-US" sz="2400" smtClean="0">
                <a:latin typeface="HGP創英角ｺﾞｼｯｸUB" pitchFamily="50" charset="-128"/>
                <a:ea typeface="HGP創英角ｺﾞｼｯｸUB" pitchFamily="50" charset="-128"/>
              </a:rPr>
              <a:t>　</a:t>
            </a:r>
          </a:p>
        </p:txBody>
      </p:sp>
      <p:graphicFrame>
        <p:nvGraphicFramePr>
          <p:cNvPr id="12" name="表 11"/>
          <p:cNvGraphicFramePr>
            <a:graphicFrameLocks noGrp="1"/>
          </p:cNvGraphicFramePr>
          <p:nvPr>
            <p:extLst>
              <p:ext uri="{D42A27DB-BD31-4B8C-83A1-F6EECF244321}">
                <p14:modId xmlns:p14="http://schemas.microsoft.com/office/powerpoint/2010/main" val="2967794414"/>
              </p:ext>
            </p:extLst>
          </p:nvPr>
        </p:nvGraphicFramePr>
        <p:xfrm>
          <a:off x="194472" y="1412776"/>
          <a:ext cx="9611996" cy="2072709"/>
        </p:xfrm>
        <a:graphic>
          <a:graphicData uri="http://schemas.openxmlformats.org/drawingml/2006/table">
            <a:tbl>
              <a:tblPr/>
              <a:tblGrid>
                <a:gridCol w="142217">
                  <a:extLst>
                    <a:ext uri="{9D8B030D-6E8A-4147-A177-3AD203B41FA5}">
                      <a16:colId xmlns:a16="http://schemas.microsoft.com/office/drawing/2014/main" val="20000"/>
                    </a:ext>
                  </a:extLst>
                </a:gridCol>
                <a:gridCol w="142217">
                  <a:extLst>
                    <a:ext uri="{9D8B030D-6E8A-4147-A177-3AD203B41FA5}">
                      <a16:colId xmlns:a16="http://schemas.microsoft.com/office/drawing/2014/main" val="20001"/>
                    </a:ext>
                  </a:extLst>
                </a:gridCol>
                <a:gridCol w="1521766">
                  <a:extLst>
                    <a:ext uri="{9D8B030D-6E8A-4147-A177-3AD203B41FA5}">
                      <a16:colId xmlns:a16="http://schemas.microsoft.com/office/drawing/2014/main" val="20002"/>
                    </a:ext>
                  </a:extLst>
                </a:gridCol>
                <a:gridCol w="650483">
                  <a:extLst>
                    <a:ext uri="{9D8B030D-6E8A-4147-A177-3AD203B41FA5}">
                      <a16:colId xmlns:a16="http://schemas.microsoft.com/office/drawing/2014/main" val="20006"/>
                    </a:ext>
                  </a:extLst>
                </a:gridCol>
                <a:gridCol w="650483">
                  <a:extLst>
                    <a:ext uri="{9D8B030D-6E8A-4147-A177-3AD203B41FA5}">
                      <a16:colId xmlns:a16="http://schemas.microsoft.com/office/drawing/2014/main" val="20007"/>
                    </a:ext>
                  </a:extLst>
                </a:gridCol>
                <a:gridCol w="650483">
                  <a:extLst>
                    <a:ext uri="{9D8B030D-6E8A-4147-A177-3AD203B41FA5}">
                      <a16:colId xmlns:a16="http://schemas.microsoft.com/office/drawing/2014/main" val="20008"/>
                    </a:ext>
                  </a:extLst>
                </a:gridCol>
                <a:gridCol w="650483">
                  <a:extLst>
                    <a:ext uri="{9D8B030D-6E8A-4147-A177-3AD203B41FA5}">
                      <a16:colId xmlns:a16="http://schemas.microsoft.com/office/drawing/2014/main" val="20009"/>
                    </a:ext>
                  </a:extLst>
                </a:gridCol>
                <a:gridCol w="650483">
                  <a:extLst>
                    <a:ext uri="{9D8B030D-6E8A-4147-A177-3AD203B41FA5}">
                      <a16:colId xmlns:a16="http://schemas.microsoft.com/office/drawing/2014/main" val="20010"/>
                    </a:ext>
                  </a:extLst>
                </a:gridCol>
                <a:gridCol w="650483">
                  <a:extLst>
                    <a:ext uri="{9D8B030D-6E8A-4147-A177-3AD203B41FA5}">
                      <a16:colId xmlns:a16="http://schemas.microsoft.com/office/drawing/2014/main" val="20011"/>
                    </a:ext>
                  </a:extLst>
                </a:gridCol>
                <a:gridCol w="650483">
                  <a:extLst>
                    <a:ext uri="{9D8B030D-6E8A-4147-A177-3AD203B41FA5}">
                      <a16:colId xmlns:a16="http://schemas.microsoft.com/office/drawing/2014/main" val="20012"/>
                    </a:ext>
                  </a:extLst>
                </a:gridCol>
                <a:gridCol w="650483">
                  <a:extLst>
                    <a:ext uri="{9D8B030D-6E8A-4147-A177-3AD203B41FA5}">
                      <a16:colId xmlns:a16="http://schemas.microsoft.com/office/drawing/2014/main" val="20013"/>
                    </a:ext>
                  </a:extLst>
                </a:gridCol>
                <a:gridCol w="650483">
                  <a:extLst>
                    <a:ext uri="{9D8B030D-6E8A-4147-A177-3AD203B41FA5}">
                      <a16:colId xmlns:a16="http://schemas.microsoft.com/office/drawing/2014/main" val="20014"/>
                    </a:ext>
                  </a:extLst>
                </a:gridCol>
                <a:gridCol w="650483">
                  <a:extLst>
                    <a:ext uri="{9D8B030D-6E8A-4147-A177-3AD203B41FA5}">
                      <a16:colId xmlns:a16="http://schemas.microsoft.com/office/drawing/2014/main" val="20015"/>
                    </a:ext>
                  </a:extLst>
                </a:gridCol>
                <a:gridCol w="650483">
                  <a:extLst>
                    <a:ext uri="{9D8B030D-6E8A-4147-A177-3AD203B41FA5}">
                      <a16:colId xmlns:a16="http://schemas.microsoft.com/office/drawing/2014/main" val="20016"/>
                    </a:ext>
                  </a:extLst>
                </a:gridCol>
                <a:gridCol w="650483">
                  <a:extLst>
                    <a:ext uri="{9D8B030D-6E8A-4147-A177-3AD203B41FA5}">
                      <a16:colId xmlns:a16="http://schemas.microsoft.com/office/drawing/2014/main" val="20017"/>
                    </a:ext>
                  </a:extLst>
                </a:gridCol>
              </a:tblGrid>
              <a:tr h="230597">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1" i="0" u="none" strike="noStrike" dirty="0" smtClean="0">
                          <a:solidFill>
                            <a:srgbClr val="000000"/>
                          </a:solidFill>
                          <a:latin typeface="Meiryo UI" pitchFamily="50" charset="-128"/>
                          <a:ea typeface="Meiryo UI" pitchFamily="50" charset="-128"/>
                          <a:cs typeface="Meiryo UI" pitchFamily="50" charset="-128"/>
                        </a:rPr>
                        <a:t>（ケース１）財政収支推計</a:t>
                      </a:r>
                      <a:r>
                        <a:rPr lang="en-US" altLang="ja-JP" sz="1050" b="1" i="0" u="none" strike="noStrike" dirty="0" smtClean="0">
                          <a:solidFill>
                            <a:srgbClr val="000000"/>
                          </a:solidFill>
                          <a:latin typeface="Meiryo UI" pitchFamily="50" charset="-128"/>
                          <a:ea typeface="Meiryo UI" pitchFamily="50" charset="-128"/>
                          <a:cs typeface="Meiryo UI" pitchFamily="50" charset="-128"/>
                        </a:rPr>
                        <a:t>A1</a:t>
                      </a:r>
                      <a:endParaRPr lang="ja-JP" altLang="en-US" sz="1050" b="1"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2164">
                <a:tc gridSpan="3">
                  <a:txBody>
                    <a:bodyPr/>
                    <a:lstStyle/>
                    <a:p>
                      <a:pPr algn="ctr" fontAlgn="ctr"/>
                      <a:r>
                        <a:rPr lang="ja-JP" altLang="en-US" sz="900" b="1" i="0" u="none" strike="noStrike" dirty="0">
                          <a:solidFill>
                            <a:schemeClr val="bg1"/>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2164">
                <a:tc rowSpan="7">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歳出　ア</a:t>
                      </a:r>
                    </a:p>
                  </a:txBody>
                  <a:tcPr marL="39000" marR="0" marT="0" marB="0"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2,645</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2,665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2,678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2,660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2,658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2,650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vert="eaVert" anchor="ct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人件費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1,317</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公債費・財務</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リスク</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459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その他</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889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歳入　イ</a:t>
                      </a:r>
                    </a:p>
                  </a:txBody>
                  <a:tcPr marL="39000" marR="0" marT="0" marB="0" anchor="ct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2,606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2,606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2,606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2,626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2,626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2164">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tc>
                <a:tc>
                  <a:txBody>
                    <a:bodyPr/>
                    <a:lstStyle/>
                    <a:p>
                      <a:pPr algn="l" fontAlgn="ctr"/>
                      <a:r>
                        <a:rPr lang="ja-JP" altLang="en-US" sz="900" b="0" i="0" u="none" strike="noStrike" dirty="0" smtClean="0">
                          <a:solidFill>
                            <a:srgbClr val="000000"/>
                          </a:solidFill>
                          <a:latin typeface="Meiryo UI" pitchFamily="50" charset="-128"/>
                          <a:ea typeface="Meiryo UI" pitchFamily="50" charset="-128"/>
                          <a:cs typeface="Meiryo UI" pitchFamily="50" charset="-128"/>
                        </a:rPr>
                        <a:t>移転</a:t>
                      </a:r>
                      <a:r>
                        <a:rPr lang="ja-JP" altLang="en-US" sz="900" b="0" i="0" u="none" strike="noStrike" dirty="0">
                          <a:solidFill>
                            <a:srgbClr val="000000"/>
                          </a:solidFill>
                          <a:latin typeface="Meiryo UI" pitchFamily="50" charset="-128"/>
                          <a:ea typeface="Meiryo UI" pitchFamily="50" charset="-128"/>
                          <a:cs typeface="Meiryo UI" pitchFamily="50" charset="-128"/>
                        </a:rPr>
                        <a:t>税</a:t>
                      </a:r>
                      <a:r>
                        <a:rPr lang="zh-CN" altLang="en-US" sz="900" b="0" i="0" u="none" strike="noStrike" dirty="0" smtClean="0">
                          <a:solidFill>
                            <a:srgbClr val="000000"/>
                          </a:solidFill>
                          <a:latin typeface="Meiryo UI" pitchFamily="50" charset="-128"/>
                          <a:ea typeface="Meiryo UI" pitchFamily="50" charset="-128"/>
                          <a:cs typeface="Meiryo UI" pitchFamily="50" charset="-128"/>
                        </a:rPr>
                        <a:t>、</a:t>
                      </a:r>
                      <a:r>
                        <a:rPr lang="ja-JP" altLang="en-US" sz="900" b="0" i="0" u="none" strike="noStrike" dirty="0" smtClean="0">
                          <a:solidFill>
                            <a:srgbClr val="000000"/>
                          </a:solidFill>
                          <a:latin typeface="Meiryo UI" pitchFamily="50" charset="-128"/>
                          <a:ea typeface="Meiryo UI" pitchFamily="50" charset="-128"/>
                          <a:cs typeface="Meiryo UI" pitchFamily="50" charset="-128"/>
                        </a:rPr>
                        <a:t>譲与税、交付税</a:t>
                      </a:r>
                      <a:r>
                        <a:rPr lang="zh-CN" altLang="en-US" sz="900" b="0" i="0" u="none" strike="noStrike" dirty="0" smtClean="0">
                          <a:solidFill>
                            <a:srgbClr val="000000"/>
                          </a:solidFill>
                          <a:latin typeface="Meiryo UI" pitchFamily="50" charset="-128"/>
                          <a:ea typeface="Meiryo UI" pitchFamily="50" charset="-128"/>
                          <a:cs typeface="Meiryo UI" pitchFamily="50" charset="-128"/>
                        </a:rPr>
                        <a:t>等</a:t>
                      </a:r>
                      <a:endParaRPr lang="zh-CN" altLang="en-US" sz="9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1,392</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2859">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財政</a:t>
                      </a:r>
                      <a:r>
                        <a:rPr lang="ja-JP" altLang="en-US" sz="1000" b="0" i="0" u="none" strike="noStrike" dirty="0" smtClean="0">
                          <a:solidFill>
                            <a:srgbClr val="000000"/>
                          </a:solidFill>
                          <a:latin typeface="Meiryo UI" pitchFamily="50" charset="-128"/>
                          <a:ea typeface="Meiryo UI" pitchFamily="50" charset="-128"/>
                          <a:cs typeface="Meiryo UI" pitchFamily="50" charset="-128"/>
                        </a:rPr>
                        <a:t>調整財源・</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目的税（府分）</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1,217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1,237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1,237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2164">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財政収支推計</a:t>
                      </a:r>
                      <a:r>
                        <a:rPr lang="en-US" altLang="ja-JP" sz="1000" b="0" i="0" u="none" strike="noStrike" dirty="0" smtClean="0">
                          <a:solidFill>
                            <a:srgbClr val="000000"/>
                          </a:solidFill>
                          <a:latin typeface="Meiryo UI" pitchFamily="50" charset="-128"/>
                          <a:ea typeface="Meiryo UI" pitchFamily="50" charset="-128"/>
                          <a:cs typeface="Meiryo UI" pitchFamily="50" charset="-128"/>
                        </a:rPr>
                        <a:t>A1</a:t>
                      </a:r>
                      <a:r>
                        <a:rPr lang="ja-JP" altLang="en-US" sz="1000" b="0" i="0" u="none" strike="noStrike" dirty="0">
                          <a:solidFill>
                            <a:srgbClr val="000000"/>
                          </a:solidFill>
                          <a:latin typeface="Meiryo UI" pitchFamily="50" charset="-128"/>
                          <a:ea typeface="Meiryo UI" pitchFamily="50" charset="-128"/>
                          <a:cs typeface="Meiryo UI" pitchFamily="50" charset="-128"/>
                        </a:rPr>
                        <a:t>　</a:t>
                      </a:r>
                      <a:r>
                        <a:rPr lang="ja-JP" altLang="en-US" sz="1000" b="0" i="0" u="none" strike="noStrike" dirty="0" smtClean="0">
                          <a:solidFill>
                            <a:srgbClr val="000000"/>
                          </a:solidFill>
                          <a:latin typeface="Meiryo UI" pitchFamily="50" charset="-128"/>
                          <a:ea typeface="Meiryo UI" pitchFamily="50" charset="-128"/>
                          <a:cs typeface="Meiryo UI" pitchFamily="50" charset="-128"/>
                        </a:rPr>
                        <a:t>イーア</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72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679837059"/>
              </p:ext>
            </p:extLst>
          </p:nvPr>
        </p:nvGraphicFramePr>
        <p:xfrm>
          <a:off x="194471" y="3645024"/>
          <a:ext cx="9611997" cy="2096270"/>
        </p:xfrm>
        <a:graphic>
          <a:graphicData uri="http://schemas.openxmlformats.org/drawingml/2006/table">
            <a:tbl>
              <a:tblPr/>
              <a:tblGrid>
                <a:gridCol w="142217">
                  <a:extLst>
                    <a:ext uri="{9D8B030D-6E8A-4147-A177-3AD203B41FA5}">
                      <a16:colId xmlns:a16="http://schemas.microsoft.com/office/drawing/2014/main" val="20000"/>
                    </a:ext>
                  </a:extLst>
                </a:gridCol>
                <a:gridCol w="142217">
                  <a:extLst>
                    <a:ext uri="{9D8B030D-6E8A-4147-A177-3AD203B41FA5}">
                      <a16:colId xmlns:a16="http://schemas.microsoft.com/office/drawing/2014/main" val="20001"/>
                    </a:ext>
                  </a:extLst>
                </a:gridCol>
                <a:gridCol w="1521767">
                  <a:extLst>
                    <a:ext uri="{9D8B030D-6E8A-4147-A177-3AD203B41FA5}">
                      <a16:colId xmlns:a16="http://schemas.microsoft.com/office/drawing/2014/main" val="20002"/>
                    </a:ext>
                  </a:extLst>
                </a:gridCol>
                <a:gridCol w="650483">
                  <a:extLst>
                    <a:ext uri="{9D8B030D-6E8A-4147-A177-3AD203B41FA5}">
                      <a16:colId xmlns:a16="http://schemas.microsoft.com/office/drawing/2014/main" val="20006"/>
                    </a:ext>
                  </a:extLst>
                </a:gridCol>
                <a:gridCol w="650483">
                  <a:extLst>
                    <a:ext uri="{9D8B030D-6E8A-4147-A177-3AD203B41FA5}">
                      <a16:colId xmlns:a16="http://schemas.microsoft.com/office/drawing/2014/main" val="20007"/>
                    </a:ext>
                  </a:extLst>
                </a:gridCol>
                <a:gridCol w="650483">
                  <a:extLst>
                    <a:ext uri="{9D8B030D-6E8A-4147-A177-3AD203B41FA5}">
                      <a16:colId xmlns:a16="http://schemas.microsoft.com/office/drawing/2014/main" val="20008"/>
                    </a:ext>
                  </a:extLst>
                </a:gridCol>
                <a:gridCol w="650483">
                  <a:extLst>
                    <a:ext uri="{9D8B030D-6E8A-4147-A177-3AD203B41FA5}">
                      <a16:colId xmlns:a16="http://schemas.microsoft.com/office/drawing/2014/main" val="20009"/>
                    </a:ext>
                  </a:extLst>
                </a:gridCol>
                <a:gridCol w="650483">
                  <a:extLst>
                    <a:ext uri="{9D8B030D-6E8A-4147-A177-3AD203B41FA5}">
                      <a16:colId xmlns:a16="http://schemas.microsoft.com/office/drawing/2014/main" val="20010"/>
                    </a:ext>
                  </a:extLst>
                </a:gridCol>
                <a:gridCol w="650483">
                  <a:extLst>
                    <a:ext uri="{9D8B030D-6E8A-4147-A177-3AD203B41FA5}">
                      <a16:colId xmlns:a16="http://schemas.microsoft.com/office/drawing/2014/main" val="20011"/>
                    </a:ext>
                  </a:extLst>
                </a:gridCol>
                <a:gridCol w="650483">
                  <a:extLst>
                    <a:ext uri="{9D8B030D-6E8A-4147-A177-3AD203B41FA5}">
                      <a16:colId xmlns:a16="http://schemas.microsoft.com/office/drawing/2014/main" val="20012"/>
                    </a:ext>
                  </a:extLst>
                </a:gridCol>
                <a:gridCol w="650483">
                  <a:extLst>
                    <a:ext uri="{9D8B030D-6E8A-4147-A177-3AD203B41FA5}">
                      <a16:colId xmlns:a16="http://schemas.microsoft.com/office/drawing/2014/main" val="20013"/>
                    </a:ext>
                  </a:extLst>
                </a:gridCol>
                <a:gridCol w="650483">
                  <a:extLst>
                    <a:ext uri="{9D8B030D-6E8A-4147-A177-3AD203B41FA5}">
                      <a16:colId xmlns:a16="http://schemas.microsoft.com/office/drawing/2014/main" val="20014"/>
                    </a:ext>
                  </a:extLst>
                </a:gridCol>
                <a:gridCol w="650483">
                  <a:extLst>
                    <a:ext uri="{9D8B030D-6E8A-4147-A177-3AD203B41FA5}">
                      <a16:colId xmlns:a16="http://schemas.microsoft.com/office/drawing/2014/main" val="20015"/>
                    </a:ext>
                  </a:extLst>
                </a:gridCol>
                <a:gridCol w="650483">
                  <a:extLst>
                    <a:ext uri="{9D8B030D-6E8A-4147-A177-3AD203B41FA5}">
                      <a16:colId xmlns:a16="http://schemas.microsoft.com/office/drawing/2014/main" val="20016"/>
                    </a:ext>
                  </a:extLst>
                </a:gridCol>
                <a:gridCol w="650483">
                  <a:extLst>
                    <a:ext uri="{9D8B030D-6E8A-4147-A177-3AD203B41FA5}">
                      <a16:colId xmlns:a16="http://schemas.microsoft.com/office/drawing/2014/main" val="20017"/>
                    </a:ext>
                  </a:extLst>
                </a:gridCol>
              </a:tblGrid>
              <a:tr h="233670">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50" b="1" i="0" u="none" strike="noStrike" dirty="0" smtClean="0">
                          <a:solidFill>
                            <a:srgbClr val="000000"/>
                          </a:solidFill>
                          <a:latin typeface="Meiryo UI" pitchFamily="50" charset="-128"/>
                          <a:ea typeface="Meiryo UI" pitchFamily="50" charset="-128"/>
                          <a:cs typeface="Meiryo UI" pitchFamily="50" charset="-128"/>
                        </a:rPr>
                        <a:t>（ケース２）財政収支推計</a:t>
                      </a:r>
                      <a:r>
                        <a:rPr lang="en-US" altLang="ja-JP" sz="1050" b="1" i="0" u="none" strike="noStrike" dirty="0" smtClean="0">
                          <a:solidFill>
                            <a:srgbClr val="000000"/>
                          </a:solidFill>
                          <a:latin typeface="Meiryo UI" pitchFamily="50" charset="-128"/>
                          <a:ea typeface="Meiryo UI" pitchFamily="50" charset="-128"/>
                          <a:cs typeface="Meiryo UI" pitchFamily="50" charset="-128"/>
                        </a:rPr>
                        <a:t>A2</a:t>
                      </a:r>
                      <a:endParaRPr lang="ja-JP" altLang="en-US" sz="1050" b="1"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ct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4725">
                <a:tc gridSpan="3">
                  <a:txBody>
                    <a:bodyPr/>
                    <a:lstStyle/>
                    <a:p>
                      <a:pPr algn="ctr" fontAlgn="ctr"/>
                      <a:r>
                        <a:rPr lang="ja-JP" altLang="en-US" sz="900" b="1" i="0" u="none" strike="noStrike" dirty="0">
                          <a:solidFill>
                            <a:schemeClr val="bg1"/>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4725">
                <a:tc rowSpan="7">
                  <a:txBody>
                    <a:bodyPr/>
                    <a:lstStyle/>
                    <a:p>
                      <a:pPr algn="ctr" fontAlgn="ctr"/>
                      <a:r>
                        <a:rPr lang="ja-JP" altLang="en-US" sz="9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歳出　ア</a:t>
                      </a:r>
                    </a:p>
                  </a:txBody>
                  <a:tcPr marL="39000" marR="0" marT="0" marB="0"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2,645</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2,649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2,665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2,678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2,660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2,658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2,663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2,651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2,650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3">
                  <a:txBody>
                    <a:bodyPr/>
                    <a:lstStyle/>
                    <a:p>
                      <a:pPr algn="ctr"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vert="eaVert" anchor="ct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人件費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1,317</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1,299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公債費・財務</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リスク</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459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その他</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889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歳入　イ</a:t>
                      </a:r>
                    </a:p>
                  </a:txBody>
                  <a:tcPr marL="39000" marR="0" marT="0" marB="0" anchor="ct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2,639</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2,640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2,653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2,653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4725">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ja-JP" altLang="en-US" sz="10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tc>
                <a:tc>
                  <a:txBody>
                    <a:bodyPr/>
                    <a:lstStyle/>
                    <a:p>
                      <a:pPr algn="l" fontAlgn="ctr"/>
                      <a:r>
                        <a:rPr lang="ja-JP" altLang="en-US" sz="900" b="0" i="0" u="none" strike="noStrike" dirty="0" smtClean="0">
                          <a:solidFill>
                            <a:srgbClr val="000000"/>
                          </a:solidFill>
                          <a:latin typeface="Meiryo UI" pitchFamily="50" charset="-128"/>
                          <a:ea typeface="Meiryo UI" pitchFamily="50" charset="-128"/>
                          <a:cs typeface="Meiryo UI" pitchFamily="50" charset="-128"/>
                        </a:rPr>
                        <a:t>移転</a:t>
                      </a:r>
                      <a:r>
                        <a:rPr lang="ja-JP" altLang="en-US" sz="900" b="0" i="0" u="none" strike="noStrike" dirty="0">
                          <a:solidFill>
                            <a:srgbClr val="000000"/>
                          </a:solidFill>
                          <a:latin typeface="Meiryo UI" pitchFamily="50" charset="-128"/>
                          <a:ea typeface="Meiryo UI" pitchFamily="50" charset="-128"/>
                          <a:cs typeface="Meiryo UI" pitchFamily="50" charset="-128"/>
                        </a:rPr>
                        <a:t>税</a:t>
                      </a:r>
                      <a:r>
                        <a:rPr lang="zh-CN" altLang="en-US" sz="900" b="0" i="0" u="none" strike="noStrike" dirty="0" smtClean="0">
                          <a:solidFill>
                            <a:srgbClr val="000000"/>
                          </a:solidFill>
                          <a:latin typeface="Meiryo UI" pitchFamily="50" charset="-128"/>
                          <a:ea typeface="Meiryo UI" pitchFamily="50" charset="-128"/>
                          <a:cs typeface="Meiryo UI" pitchFamily="50" charset="-128"/>
                        </a:rPr>
                        <a:t>、</a:t>
                      </a:r>
                      <a:r>
                        <a:rPr lang="ja-JP" altLang="en-US" sz="900" b="0" i="0" u="none" strike="noStrike" dirty="0" smtClean="0">
                          <a:solidFill>
                            <a:srgbClr val="000000"/>
                          </a:solidFill>
                          <a:latin typeface="Meiryo UI" pitchFamily="50" charset="-128"/>
                          <a:ea typeface="Meiryo UI" pitchFamily="50" charset="-128"/>
                          <a:cs typeface="Meiryo UI" pitchFamily="50" charset="-128"/>
                        </a:rPr>
                        <a:t>譲与税、交付税</a:t>
                      </a:r>
                      <a:r>
                        <a:rPr lang="zh-CN" altLang="en-US" sz="900" b="0" i="0" u="none" strike="noStrike" dirty="0" smtClean="0">
                          <a:solidFill>
                            <a:srgbClr val="000000"/>
                          </a:solidFill>
                          <a:latin typeface="Meiryo UI" pitchFamily="50" charset="-128"/>
                          <a:ea typeface="Meiryo UI" pitchFamily="50" charset="-128"/>
                          <a:cs typeface="Meiryo UI" pitchFamily="50" charset="-128"/>
                        </a:rPr>
                        <a:t>等</a:t>
                      </a:r>
                      <a:endParaRPr lang="zh-CN" altLang="en-US" sz="9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1,392</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1,390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1,389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6761">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財政</a:t>
                      </a:r>
                      <a:r>
                        <a:rPr lang="ja-JP" altLang="en-US" sz="1000" b="0" i="0" u="none" strike="noStrike" dirty="0" smtClean="0">
                          <a:solidFill>
                            <a:srgbClr val="000000"/>
                          </a:solidFill>
                          <a:latin typeface="Meiryo UI" pitchFamily="50" charset="-128"/>
                          <a:ea typeface="Meiryo UI" pitchFamily="50" charset="-128"/>
                          <a:cs typeface="Meiryo UI" pitchFamily="50" charset="-128"/>
                        </a:rPr>
                        <a:t>調整財源・</a:t>
                      </a:r>
                      <a:endParaRPr lang="en-US" altLang="ja-JP" sz="1000" b="0" i="0" u="none" strike="noStrike" dirty="0" smtClean="0">
                        <a:solidFill>
                          <a:srgbClr val="000000"/>
                        </a:solidFill>
                        <a:latin typeface="Meiryo UI" pitchFamily="50" charset="-128"/>
                        <a:ea typeface="Meiryo UI" pitchFamily="50" charset="-128"/>
                        <a:cs typeface="Meiryo UI" pitchFamily="50" charset="-128"/>
                      </a:endParaRPr>
                    </a:p>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目的税（府分）</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1,248</a:t>
                      </a:r>
                    </a:p>
                  </a:txBody>
                  <a:tcPr marL="9525" marR="39600"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1,250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1,244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1,264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1,264</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4725">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財政収支推計</a:t>
                      </a:r>
                      <a:r>
                        <a:rPr lang="en-US" altLang="ja-JP" sz="1000" b="0" i="0" u="none" strike="noStrike" dirty="0" smtClean="0">
                          <a:solidFill>
                            <a:srgbClr val="000000"/>
                          </a:solidFill>
                          <a:latin typeface="Meiryo UI" pitchFamily="50" charset="-128"/>
                          <a:ea typeface="Meiryo UI" pitchFamily="50" charset="-128"/>
                          <a:cs typeface="Meiryo UI" pitchFamily="50" charset="-128"/>
                        </a:rPr>
                        <a:t>A2</a:t>
                      </a:r>
                      <a:r>
                        <a:rPr lang="ja-JP" altLang="en-US" sz="1000" b="0" i="0" u="none" strike="noStrike" dirty="0" smtClean="0">
                          <a:solidFill>
                            <a:srgbClr val="000000"/>
                          </a:solidFill>
                          <a:latin typeface="Meiryo UI" pitchFamily="50" charset="-128"/>
                          <a:ea typeface="Meiryo UI" pitchFamily="50" charset="-128"/>
                          <a:cs typeface="Meiryo UI" pitchFamily="50" charset="-128"/>
                        </a:rPr>
                        <a:t>　イーア</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45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3960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9"/>
                  </a:ext>
                </a:extLst>
              </a:tr>
            </a:tbl>
          </a:graphicData>
        </a:graphic>
      </p:graphicFrame>
      <p:sp>
        <p:nvSpPr>
          <p:cNvPr id="11" name="AutoShape 161"/>
          <p:cNvSpPr>
            <a:spLocks noChangeArrowheads="1"/>
          </p:cNvSpPr>
          <p:nvPr/>
        </p:nvSpPr>
        <p:spPr bwMode="auto">
          <a:xfrm>
            <a:off x="173902" y="592754"/>
            <a:ext cx="1970786" cy="360362"/>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大阪府</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8" name="正方形/長方形 7"/>
          <p:cNvSpPr/>
          <p:nvPr/>
        </p:nvSpPr>
        <p:spPr>
          <a:xfrm>
            <a:off x="0"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３　</a:t>
            </a:r>
            <a:r>
              <a:rPr lang="ja-JP" altLang="en-US" sz="2000" b="1" dirty="0" smtClean="0">
                <a:solidFill>
                  <a:prstClr val="black"/>
                </a:solidFill>
                <a:latin typeface="Meiryo UI" pitchFamily="50" charset="-128"/>
                <a:ea typeface="Meiryo UI" pitchFamily="50" charset="-128"/>
                <a:cs typeface="Meiryo UI" pitchFamily="50" charset="-128"/>
              </a:rPr>
              <a:t>参考</a:t>
            </a:r>
            <a:r>
              <a:rPr lang="ja-JP" altLang="en-US" sz="2000" b="1" dirty="0">
                <a:solidFill>
                  <a:prstClr val="black"/>
                </a:solidFill>
                <a:latin typeface="Meiryo UI" pitchFamily="50" charset="-128"/>
                <a:ea typeface="Meiryo UI" pitchFamily="50" charset="-128"/>
                <a:cs typeface="Meiryo UI" pitchFamily="50" charset="-128"/>
              </a:rPr>
              <a:t>資料　（５）財政シミュレーション計数表</a:t>
            </a:r>
            <a:endParaRPr lang="ja-JP" altLang="en-US" sz="2000" b="1" dirty="0" smtClean="0">
              <a:solidFill>
                <a:prstClr val="black"/>
              </a:solidFill>
              <a:latin typeface="Meiryo UI" pitchFamily="50" charset="-128"/>
              <a:ea typeface="Meiryo UI" pitchFamily="50" charset="-128"/>
              <a:cs typeface="Meiryo UI" pitchFamily="50" charset="-128"/>
            </a:endParaRPr>
          </a:p>
        </p:txBody>
      </p:sp>
      <p:sp>
        <p:nvSpPr>
          <p:cNvPr id="16" name="正方形/長方形 15"/>
          <p:cNvSpPr>
            <a:spLocks noChangeArrowheads="1"/>
          </p:cNvSpPr>
          <p:nvPr/>
        </p:nvSpPr>
        <p:spPr bwMode="auto">
          <a:xfrm>
            <a:off x="8874125" y="4795"/>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２９</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09636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1201786897"/>
              </p:ext>
            </p:extLst>
          </p:nvPr>
        </p:nvGraphicFramePr>
        <p:xfrm>
          <a:off x="194465" y="261908"/>
          <a:ext cx="9511047" cy="1884000"/>
        </p:xfrm>
        <a:graphic>
          <a:graphicData uri="http://schemas.openxmlformats.org/drawingml/2006/table">
            <a:tbl>
              <a:tblPr/>
              <a:tblGrid>
                <a:gridCol w="85497">
                  <a:extLst>
                    <a:ext uri="{9D8B030D-6E8A-4147-A177-3AD203B41FA5}">
                      <a16:colId xmlns:a16="http://schemas.microsoft.com/office/drawing/2014/main" val="20000"/>
                    </a:ext>
                  </a:extLst>
                </a:gridCol>
                <a:gridCol w="85497">
                  <a:extLst>
                    <a:ext uri="{9D8B030D-6E8A-4147-A177-3AD203B41FA5}">
                      <a16:colId xmlns:a16="http://schemas.microsoft.com/office/drawing/2014/main" val="20001"/>
                    </a:ext>
                  </a:extLst>
                </a:gridCol>
                <a:gridCol w="1242455">
                  <a:extLst>
                    <a:ext uri="{9D8B030D-6E8A-4147-A177-3AD203B41FA5}">
                      <a16:colId xmlns:a16="http://schemas.microsoft.com/office/drawing/2014/main" val="20002"/>
                    </a:ext>
                  </a:extLst>
                </a:gridCol>
                <a:gridCol w="824806">
                  <a:extLst>
                    <a:ext uri="{9D8B030D-6E8A-4147-A177-3AD203B41FA5}">
                      <a16:colId xmlns:a16="http://schemas.microsoft.com/office/drawing/2014/main" val="20003"/>
                    </a:ext>
                  </a:extLst>
                </a:gridCol>
                <a:gridCol w="606066">
                  <a:extLst>
                    <a:ext uri="{9D8B030D-6E8A-4147-A177-3AD203B41FA5}">
                      <a16:colId xmlns:a16="http://schemas.microsoft.com/office/drawing/2014/main" val="20007"/>
                    </a:ext>
                  </a:extLst>
                </a:gridCol>
                <a:gridCol w="606066">
                  <a:extLst>
                    <a:ext uri="{9D8B030D-6E8A-4147-A177-3AD203B41FA5}">
                      <a16:colId xmlns:a16="http://schemas.microsoft.com/office/drawing/2014/main" val="20008"/>
                    </a:ext>
                  </a:extLst>
                </a:gridCol>
                <a:gridCol w="606066">
                  <a:extLst>
                    <a:ext uri="{9D8B030D-6E8A-4147-A177-3AD203B41FA5}">
                      <a16:colId xmlns:a16="http://schemas.microsoft.com/office/drawing/2014/main" val="20009"/>
                    </a:ext>
                  </a:extLst>
                </a:gridCol>
                <a:gridCol w="606066">
                  <a:extLst>
                    <a:ext uri="{9D8B030D-6E8A-4147-A177-3AD203B41FA5}">
                      <a16:colId xmlns:a16="http://schemas.microsoft.com/office/drawing/2014/main" val="20010"/>
                    </a:ext>
                  </a:extLst>
                </a:gridCol>
                <a:gridCol w="606066">
                  <a:extLst>
                    <a:ext uri="{9D8B030D-6E8A-4147-A177-3AD203B41FA5}">
                      <a16:colId xmlns:a16="http://schemas.microsoft.com/office/drawing/2014/main" val="20011"/>
                    </a:ext>
                  </a:extLst>
                </a:gridCol>
                <a:gridCol w="606066">
                  <a:extLst>
                    <a:ext uri="{9D8B030D-6E8A-4147-A177-3AD203B41FA5}">
                      <a16:colId xmlns:a16="http://schemas.microsoft.com/office/drawing/2014/main" val="20012"/>
                    </a:ext>
                  </a:extLst>
                </a:gridCol>
                <a:gridCol w="606066">
                  <a:extLst>
                    <a:ext uri="{9D8B030D-6E8A-4147-A177-3AD203B41FA5}">
                      <a16:colId xmlns:a16="http://schemas.microsoft.com/office/drawing/2014/main" val="20013"/>
                    </a:ext>
                  </a:extLst>
                </a:gridCol>
                <a:gridCol w="606066">
                  <a:extLst>
                    <a:ext uri="{9D8B030D-6E8A-4147-A177-3AD203B41FA5}">
                      <a16:colId xmlns:a16="http://schemas.microsoft.com/office/drawing/2014/main" val="20014"/>
                    </a:ext>
                  </a:extLst>
                </a:gridCol>
                <a:gridCol w="606066">
                  <a:extLst>
                    <a:ext uri="{9D8B030D-6E8A-4147-A177-3AD203B41FA5}">
                      <a16:colId xmlns:a16="http://schemas.microsoft.com/office/drawing/2014/main" val="20015"/>
                    </a:ext>
                  </a:extLst>
                </a:gridCol>
                <a:gridCol w="606066">
                  <a:extLst>
                    <a:ext uri="{9D8B030D-6E8A-4147-A177-3AD203B41FA5}">
                      <a16:colId xmlns:a16="http://schemas.microsoft.com/office/drawing/2014/main" val="20016"/>
                    </a:ext>
                  </a:extLst>
                </a:gridCol>
                <a:gridCol w="606066">
                  <a:extLst>
                    <a:ext uri="{9D8B030D-6E8A-4147-A177-3AD203B41FA5}">
                      <a16:colId xmlns:a16="http://schemas.microsoft.com/office/drawing/2014/main" val="20017"/>
                    </a:ext>
                  </a:extLst>
                </a:gridCol>
                <a:gridCol w="606066">
                  <a:extLst>
                    <a:ext uri="{9D8B030D-6E8A-4147-A177-3AD203B41FA5}">
                      <a16:colId xmlns:a16="http://schemas.microsoft.com/office/drawing/2014/main" val="20018"/>
                    </a:ext>
                  </a:extLst>
                </a:gridCol>
              </a:tblGrid>
              <a:tr h="188400">
                <a:tc gridSpan="4">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改革効果額（未反映額）</a:t>
                      </a:r>
                      <a:r>
                        <a:rPr lang="en-US" altLang="ja-JP" sz="1050" b="1" i="0" u="none" strike="noStrike" dirty="0" smtClean="0">
                          <a:solidFill>
                            <a:srgbClr val="000000"/>
                          </a:solidFill>
                          <a:latin typeface="Meiryo UI" pitchFamily="50" charset="-128"/>
                          <a:ea typeface="Meiryo UI" pitchFamily="50" charset="-128"/>
                          <a:cs typeface="Meiryo UI" pitchFamily="50" charset="-128"/>
                        </a:rPr>
                        <a:t>B</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endParaRPr lang="ja-JP" altLang="en-US" sz="1100" b="1"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ja-JP" altLang="en-US" sz="1050" b="1"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100" b="0" i="0" u="none" strike="noStrike">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10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8400">
                <a:tc gridSpan="3">
                  <a:txBody>
                    <a:bodyPr/>
                    <a:lstStyle/>
                    <a:p>
                      <a:pPr algn="ctr" fontAlgn="ctr"/>
                      <a:r>
                        <a:rPr lang="ja-JP" altLang="en-US" sz="110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endParaRPr lang="ja-JP" altLang="en-US" sz="1100" b="0" i="0" u="none" strike="noStrike" dirty="0">
                        <a:ln>
                          <a:solidFill>
                            <a:schemeClr val="bg1"/>
                          </a:solidFill>
                        </a:ln>
                        <a:solidFill>
                          <a:srgbClr val="000000"/>
                        </a:solidFill>
                        <a:latin typeface="Meiryo UI" pitchFamily="50" charset="-128"/>
                        <a:ea typeface="Meiryo UI" pitchFamily="50" charset="-128"/>
                        <a:cs typeface="Meiryo UI" pitchFamily="50" charset="-128"/>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88400">
                <a:tc rowSpan="7">
                  <a:txBody>
                    <a:bodyPr/>
                    <a:lstStyle/>
                    <a:p>
                      <a:pPr algn="ctr"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en-US" altLang="ja-JP" sz="1000" b="0" i="0" u="none" strike="noStrike" dirty="0" smtClean="0">
                          <a:solidFill>
                            <a:srgbClr val="000000"/>
                          </a:solidFill>
                          <a:latin typeface="Meiryo UI" pitchFamily="50" charset="-128"/>
                          <a:ea typeface="Meiryo UI" pitchFamily="50" charset="-128"/>
                          <a:cs typeface="Meiryo UI" pitchFamily="50" charset="-128"/>
                        </a:rPr>
                        <a:t>AB</a:t>
                      </a:r>
                      <a:r>
                        <a:rPr lang="ja-JP" altLang="en-US" sz="1000" b="0" i="0" u="none" strike="noStrike" dirty="0" smtClean="0">
                          <a:solidFill>
                            <a:srgbClr val="000000"/>
                          </a:solidFill>
                          <a:latin typeface="Meiryo UI" pitchFamily="50" charset="-128"/>
                          <a:ea typeface="Meiryo UI" pitchFamily="50" charset="-128"/>
                          <a:cs typeface="Meiryo UI" pitchFamily="50" charset="-128"/>
                        </a:rPr>
                        <a:t>項目</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hMerge="1">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188400">
                <a:tc vMerge="1">
                  <a:txBody>
                    <a:bodyPr/>
                    <a:lstStyle/>
                    <a:p>
                      <a:endParaRPr kumimoji="1" lang="ja-JP" altLang="en-US"/>
                    </a:p>
                  </a:txBody>
                  <a:tcPr/>
                </a:tc>
                <a:tc rowSpan="6">
                  <a:txBody>
                    <a:bodyPr/>
                    <a:lstStyle/>
                    <a:p>
                      <a:pPr algn="ctr" fontAlgn="ctr"/>
                      <a:r>
                        <a:rPr lang="ja-JP" altLang="en-US" sz="110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地下鉄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バス</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港湾</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産業技術総合研究所・工業研究所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公衆衛生研究所・環境科学研究所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88400">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▲地方交付税の減額等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96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88400">
                <a:tc gridSpan="4">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改革効果額（未反映分）</a:t>
                      </a:r>
                      <a:r>
                        <a:rPr lang="en-US" altLang="ja-JP" sz="1000" b="0" i="0" u="none" strike="noStrike" dirty="0" smtClean="0">
                          <a:solidFill>
                            <a:srgbClr val="000000"/>
                          </a:solidFill>
                          <a:latin typeface="Meiryo UI" pitchFamily="50" charset="-128"/>
                          <a:ea typeface="Meiryo UI" pitchFamily="50" charset="-128"/>
                          <a:cs typeface="Meiryo UI" pitchFamily="50" charset="-128"/>
                        </a:rPr>
                        <a:t>B</a:t>
                      </a:r>
                      <a:r>
                        <a:rPr lang="zh-TW" altLang="en-US" sz="1000" b="0" i="0" u="none" strike="noStrike" dirty="0">
                          <a:solidFill>
                            <a:srgbClr val="000000"/>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kumimoji="1" lang="ja-JP" altLang="en-US"/>
                    </a:p>
                  </a:txBody>
                  <a:tcPr/>
                </a:tc>
                <a:tc hMerge="1">
                  <a:txBody>
                    <a:bodyPr/>
                    <a:lstStyle/>
                    <a:p>
                      <a:endParaRPr kumimoji="1" lang="ja-JP" altLang="en-US"/>
                    </a:p>
                  </a:txBody>
                  <a:tcPr/>
                </a:tc>
                <a:tc hMerge="1">
                  <a:txBody>
                    <a:bodyPr/>
                    <a:lstStyle/>
                    <a:p>
                      <a:pPr algn="l" fontAlgn="ctr"/>
                      <a:endParaRPr lang="zh-TW" altLang="en-US" sz="1050" b="0" i="0" u="none" strike="noStrike" dirty="0">
                        <a:solidFill>
                          <a:srgbClr val="000000"/>
                        </a:solidFill>
                        <a:latin typeface="Meiryo UI" pitchFamily="50" charset="-128"/>
                        <a:ea typeface="Meiryo UI" pitchFamily="50" charset="-128"/>
                        <a:cs typeface="Meiryo UI" pitchFamily="50" charset="-128"/>
                      </a:endParaRPr>
                    </a:p>
                  </a:txBody>
                  <a:tcPr marL="36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9"/>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254283737"/>
              </p:ext>
            </p:extLst>
          </p:nvPr>
        </p:nvGraphicFramePr>
        <p:xfrm>
          <a:off x="194465" y="2303161"/>
          <a:ext cx="9511047" cy="974761"/>
        </p:xfrm>
        <a:graphic>
          <a:graphicData uri="http://schemas.openxmlformats.org/drawingml/2006/table">
            <a:tbl>
              <a:tblPr/>
              <a:tblGrid>
                <a:gridCol w="85569">
                  <a:extLst>
                    <a:ext uri="{9D8B030D-6E8A-4147-A177-3AD203B41FA5}">
                      <a16:colId xmlns:a16="http://schemas.microsoft.com/office/drawing/2014/main" val="20000"/>
                    </a:ext>
                  </a:extLst>
                </a:gridCol>
                <a:gridCol w="2152686">
                  <a:extLst>
                    <a:ext uri="{9D8B030D-6E8A-4147-A177-3AD203B41FA5}">
                      <a16:colId xmlns:a16="http://schemas.microsoft.com/office/drawing/2014/main" val="20001"/>
                    </a:ext>
                  </a:extLst>
                </a:gridCol>
                <a:gridCol w="606066">
                  <a:extLst>
                    <a:ext uri="{9D8B030D-6E8A-4147-A177-3AD203B41FA5}">
                      <a16:colId xmlns:a16="http://schemas.microsoft.com/office/drawing/2014/main" val="20005"/>
                    </a:ext>
                  </a:extLst>
                </a:gridCol>
                <a:gridCol w="606066">
                  <a:extLst>
                    <a:ext uri="{9D8B030D-6E8A-4147-A177-3AD203B41FA5}">
                      <a16:colId xmlns:a16="http://schemas.microsoft.com/office/drawing/2014/main" val="20006"/>
                    </a:ext>
                  </a:extLst>
                </a:gridCol>
                <a:gridCol w="606066">
                  <a:extLst>
                    <a:ext uri="{9D8B030D-6E8A-4147-A177-3AD203B41FA5}">
                      <a16:colId xmlns:a16="http://schemas.microsoft.com/office/drawing/2014/main" val="20007"/>
                    </a:ext>
                  </a:extLst>
                </a:gridCol>
                <a:gridCol w="606066">
                  <a:extLst>
                    <a:ext uri="{9D8B030D-6E8A-4147-A177-3AD203B41FA5}">
                      <a16:colId xmlns:a16="http://schemas.microsoft.com/office/drawing/2014/main" val="20008"/>
                    </a:ext>
                  </a:extLst>
                </a:gridCol>
                <a:gridCol w="606066">
                  <a:extLst>
                    <a:ext uri="{9D8B030D-6E8A-4147-A177-3AD203B41FA5}">
                      <a16:colId xmlns:a16="http://schemas.microsoft.com/office/drawing/2014/main" val="20009"/>
                    </a:ext>
                  </a:extLst>
                </a:gridCol>
                <a:gridCol w="606066">
                  <a:extLst>
                    <a:ext uri="{9D8B030D-6E8A-4147-A177-3AD203B41FA5}">
                      <a16:colId xmlns:a16="http://schemas.microsoft.com/office/drawing/2014/main" val="20010"/>
                    </a:ext>
                  </a:extLst>
                </a:gridCol>
                <a:gridCol w="606066">
                  <a:extLst>
                    <a:ext uri="{9D8B030D-6E8A-4147-A177-3AD203B41FA5}">
                      <a16:colId xmlns:a16="http://schemas.microsoft.com/office/drawing/2014/main" val="20011"/>
                    </a:ext>
                  </a:extLst>
                </a:gridCol>
                <a:gridCol w="606066">
                  <a:extLst>
                    <a:ext uri="{9D8B030D-6E8A-4147-A177-3AD203B41FA5}">
                      <a16:colId xmlns:a16="http://schemas.microsoft.com/office/drawing/2014/main" val="20012"/>
                    </a:ext>
                  </a:extLst>
                </a:gridCol>
                <a:gridCol w="606066">
                  <a:extLst>
                    <a:ext uri="{9D8B030D-6E8A-4147-A177-3AD203B41FA5}">
                      <a16:colId xmlns:a16="http://schemas.microsoft.com/office/drawing/2014/main" val="20013"/>
                    </a:ext>
                  </a:extLst>
                </a:gridCol>
                <a:gridCol w="606066">
                  <a:extLst>
                    <a:ext uri="{9D8B030D-6E8A-4147-A177-3AD203B41FA5}">
                      <a16:colId xmlns:a16="http://schemas.microsoft.com/office/drawing/2014/main" val="20014"/>
                    </a:ext>
                  </a:extLst>
                </a:gridCol>
                <a:gridCol w="606066">
                  <a:extLst>
                    <a:ext uri="{9D8B030D-6E8A-4147-A177-3AD203B41FA5}">
                      <a16:colId xmlns:a16="http://schemas.microsoft.com/office/drawing/2014/main" val="20015"/>
                    </a:ext>
                  </a:extLst>
                </a:gridCol>
                <a:gridCol w="606066">
                  <a:extLst>
                    <a:ext uri="{9D8B030D-6E8A-4147-A177-3AD203B41FA5}">
                      <a16:colId xmlns:a16="http://schemas.microsoft.com/office/drawing/2014/main" val="20016"/>
                    </a:ext>
                  </a:extLst>
                </a:gridCol>
              </a:tblGrid>
              <a:tr h="224825">
                <a:tc gridSpan="2">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組織体制の影響額</a:t>
                      </a:r>
                      <a:r>
                        <a:rPr lang="en-US" altLang="ja-JP" sz="1050" b="1" i="0" u="none" strike="noStrike" dirty="0" smtClean="0">
                          <a:solidFill>
                            <a:srgbClr val="000000"/>
                          </a:solidFill>
                          <a:latin typeface="Meiryo UI" pitchFamily="50" charset="-128"/>
                          <a:ea typeface="Meiryo UI" pitchFamily="50" charset="-128"/>
                          <a:cs typeface="Meiryo UI" pitchFamily="50" charset="-128"/>
                        </a:rPr>
                        <a:t>C</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484">
                <a:tc gridSpan="2">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87484">
                <a:tc rowSpan="2">
                  <a:txBody>
                    <a:bodyPr/>
                    <a:lstStyle/>
                    <a:p>
                      <a:pPr algn="ctr" fontAlgn="ctr"/>
                      <a:r>
                        <a:rPr lang="ja-JP" altLang="en-US" sz="1050" b="0" i="0" u="none" strike="noStrike" dirty="0">
                          <a:solidFill>
                            <a:schemeClr val="tx1"/>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歳出増</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7484">
                <a:tc vMerge="1">
                  <a:txBody>
                    <a:bodyPr/>
                    <a:lstStyle/>
                    <a:p>
                      <a:endParaRPr kumimoji="1" lang="ja-JP" altLang="en-US"/>
                    </a:p>
                  </a:txBody>
                  <a:tcPr/>
                </a:tc>
                <a:tc>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歳出減</a:t>
                      </a:r>
                      <a:endParaRPr lang="ja-JP" altLang="en-US" sz="1000" b="0" i="0" u="none" strike="noStrike" dirty="0">
                        <a:solidFill>
                          <a:schemeClr val="tx1"/>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7484">
                <a:tc gridSpan="2">
                  <a:txBody>
                    <a:bodyPr/>
                    <a:lstStyle/>
                    <a:p>
                      <a:pPr algn="l"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組織体制の影響額</a:t>
                      </a:r>
                      <a:r>
                        <a:rPr lang="en-US" altLang="ja-JP" sz="1000" b="0" i="0" u="none" strike="noStrike" dirty="0" smtClean="0">
                          <a:solidFill>
                            <a:schemeClr val="tx1"/>
                          </a:solidFill>
                          <a:latin typeface="Meiryo UI" pitchFamily="50" charset="-128"/>
                          <a:ea typeface="Meiryo UI" pitchFamily="50" charset="-128"/>
                          <a:cs typeface="Meiryo UI" pitchFamily="50" charset="-128"/>
                        </a:rPr>
                        <a:t>C</a:t>
                      </a:r>
                      <a:r>
                        <a:rPr lang="ja-JP" altLang="en-US" sz="1000" b="0" i="0" u="none" strike="noStrike" dirty="0">
                          <a:solidFill>
                            <a:schemeClr val="tx1"/>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hMerge="1">
                  <a:txBody>
                    <a:bodyPr/>
                    <a:lstStyle/>
                    <a:p>
                      <a:endParaRPr kumimoji="1" lang="ja-JP" altLang="en-US"/>
                    </a:p>
                  </a:txBody>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04"/>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294680446"/>
              </p:ext>
            </p:extLst>
          </p:nvPr>
        </p:nvGraphicFramePr>
        <p:xfrm>
          <a:off x="166583" y="3465474"/>
          <a:ext cx="9538929" cy="2981747"/>
        </p:xfrm>
        <a:graphic>
          <a:graphicData uri="http://schemas.openxmlformats.org/drawingml/2006/table">
            <a:tbl>
              <a:tblPr/>
              <a:tblGrid>
                <a:gridCol w="86290">
                  <a:extLst>
                    <a:ext uri="{9D8B030D-6E8A-4147-A177-3AD203B41FA5}">
                      <a16:colId xmlns:a16="http://schemas.microsoft.com/office/drawing/2014/main" val="20000"/>
                    </a:ext>
                  </a:extLst>
                </a:gridCol>
                <a:gridCol w="99679">
                  <a:extLst>
                    <a:ext uri="{9D8B030D-6E8A-4147-A177-3AD203B41FA5}">
                      <a16:colId xmlns:a16="http://schemas.microsoft.com/office/drawing/2014/main" val="20001"/>
                    </a:ext>
                  </a:extLst>
                </a:gridCol>
                <a:gridCol w="2080168">
                  <a:extLst>
                    <a:ext uri="{9D8B030D-6E8A-4147-A177-3AD203B41FA5}">
                      <a16:colId xmlns:a16="http://schemas.microsoft.com/office/drawing/2014/main" val="20002"/>
                    </a:ext>
                  </a:extLst>
                </a:gridCol>
                <a:gridCol w="606066">
                  <a:extLst>
                    <a:ext uri="{9D8B030D-6E8A-4147-A177-3AD203B41FA5}">
                      <a16:colId xmlns:a16="http://schemas.microsoft.com/office/drawing/2014/main" val="20006"/>
                    </a:ext>
                  </a:extLst>
                </a:gridCol>
                <a:gridCol w="606066">
                  <a:extLst>
                    <a:ext uri="{9D8B030D-6E8A-4147-A177-3AD203B41FA5}">
                      <a16:colId xmlns:a16="http://schemas.microsoft.com/office/drawing/2014/main" val="20007"/>
                    </a:ext>
                  </a:extLst>
                </a:gridCol>
                <a:gridCol w="606066">
                  <a:extLst>
                    <a:ext uri="{9D8B030D-6E8A-4147-A177-3AD203B41FA5}">
                      <a16:colId xmlns:a16="http://schemas.microsoft.com/office/drawing/2014/main" val="20008"/>
                    </a:ext>
                  </a:extLst>
                </a:gridCol>
                <a:gridCol w="606066">
                  <a:extLst>
                    <a:ext uri="{9D8B030D-6E8A-4147-A177-3AD203B41FA5}">
                      <a16:colId xmlns:a16="http://schemas.microsoft.com/office/drawing/2014/main" val="20009"/>
                    </a:ext>
                  </a:extLst>
                </a:gridCol>
                <a:gridCol w="606066">
                  <a:extLst>
                    <a:ext uri="{9D8B030D-6E8A-4147-A177-3AD203B41FA5}">
                      <a16:colId xmlns:a16="http://schemas.microsoft.com/office/drawing/2014/main" val="20010"/>
                    </a:ext>
                  </a:extLst>
                </a:gridCol>
                <a:gridCol w="606066">
                  <a:extLst>
                    <a:ext uri="{9D8B030D-6E8A-4147-A177-3AD203B41FA5}">
                      <a16:colId xmlns:a16="http://schemas.microsoft.com/office/drawing/2014/main" val="20011"/>
                    </a:ext>
                  </a:extLst>
                </a:gridCol>
                <a:gridCol w="606066">
                  <a:extLst>
                    <a:ext uri="{9D8B030D-6E8A-4147-A177-3AD203B41FA5}">
                      <a16:colId xmlns:a16="http://schemas.microsoft.com/office/drawing/2014/main" val="20012"/>
                    </a:ext>
                  </a:extLst>
                </a:gridCol>
                <a:gridCol w="606066">
                  <a:extLst>
                    <a:ext uri="{9D8B030D-6E8A-4147-A177-3AD203B41FA5}">
                      <a16:colId xmlns:a16="http://schemas.microsoft.com/office/drawing/2014/main" val="20013"/>
                    </a:ext>
                  </a:extLst>
                </a:gridCol>
                <a:gridCol w="606066">
                  <a:extLst>
                    <a:ext uri="{9D8B030D-6E8A-4147-A177-3AD203B41FA5}">
                      <a16:colId xmlns:a16="http://schemas.microsoft.com/office/drawing/2014/main" val="20014"/>
                    </a:ext>
                  </a:extLst>
                </a:gridCol>
                <a:gridCol w="606066">
                  <a:extLst>
                    <a:ext uri="{9D8B030D-6E8A-4147-A177-3AD203B41FA5}">
                      <a16:colId xmlns:a16="http://schemas.microsoft.com/office/drawing/2014/main" val="20015"/>
                    </a:ext>
                  </a:extLst>
                </a:gridCol>
                <a:gridCol w="606066">
                  <a:extLst>
                    <a:ext uri="{9D8B030D-6E8A-4147-A177-3AD203B41FA5}">
                      <a16:colId xmlns:a16="http://schemas.microsoft.com/office/drawing/2014/main" val="20016"/>
                    </a:ext>
                  </a:extLst>
                </a:gridCol>
                <a:gridCol w="606066">
                  <a:extLst>
                    <a:ext uri="{9D8B030D-6E8A-4147-A177-3AD203B41FA5}">
                      <a16:colId xmlns:a16="http://schemas.microsoft.com/office/drawing/2014/main" val="20017"/>
                    </a:ext>
                  </a:extLst>
                </a:gridCol>
              </a:tblGrid>
              <a:tr h="242413">
                <a:tc gridSpan="3">
                  <a:txBody>
                    <a:bodyPr/>
                    <a:lstStyle/>
                    <a:p>
                      <a:pPr algn="l" fontAlgn="ctr"/>
                      <a:r>
                        <a:rPr lang="ja-JP" altLang="en-US" sz="1050" b="1" i="0" u="none" strike="noStrike" dirty="0">
                          <a:solidFill>
                            <a:srgbClr val="000000"/>
                          </a:solidFill>
                          <a:latin typeface="Meiryo UI" pitchFamily="50" charset="-128"/>
                          <a:ea typeface="Meiryo UI" pitchFamily="50" charset="-128"/>
                          <a:cs typeface="Meiryo UI" pitchFamily="50" charset="-128"/>
                        </a:rPr>
                        <a:t>■　</a:t>
                      </a:r>
                      <a:r>
                        <a:rPr lang="ja-JP" altLang="en-US" sz="1050" b="1" i="0" u="none" strike="noStrike" dirty="0" smtClean="0">
                          <a:solidFill>
                            <a:srgbClr val="000000"/>
                          </a:solidFill>
                          <a:latin typeface="Meiryo UI" pitchFamily="50" charset="-128"/>
                          <a:ea typeface="Meiryo UI" pitchFamily="50" charset="-128"/>
                          <a:cs typeface="Meiryo UI" pitchFamily="50" charset="-128"/>
                        </a:rPr>
                        <a:t>設置コスト</a:t>
                      </a:r>
                      <a:r>
                        <a:rPr lang="en-US" altLang="ja-JP" sz="1050" b="1" i="0" u="none" strike="noStrike" dirty="0" smtClean="0">
                          <a:solidFill>
                            <a:srgbClr val="000000"/>
                          </a:solidFill>
                          <a:latin typeface="Meiryo UI" pitchFamily="50" charset="-128"/>
                          <a:ea typeface="Meiryo UI" pitchFamily="50" charset="-128"/>
                          <a:cs typeface="Meiryo UI" pitchFamily="50" charset="-128"/>
                        </a:rPr>
                        <a:t>D</a:t>
                      </a:r>
                      <a:r>
                        <a:rPr lang="ja-JP" altLang="en-US" sz="1050" b="1" i="0" u="none" strike="noStrike" dirty="0" smtClean="0">
                          <a:solidFill>
                            <a:srgbClr val="000000"/>
                          </a:solidFill>
                          <a:latin typeface="Meiryo UI" pitchFamily="50" charset="-128"/>
                          <a:ea typeface="Meiryo UI" pitchFamily="50" charset="-128"/>
                          <a:cs typeface="Meiryo UI" pitchFamily="50" charset="-128"/>
                        </a:rPr>
                        <a:t>の</a:t>
                      </a:r>
                      <a:r>
                        <a:rPr lang="ja-JP" altLang="en-US" sz="1050" b="1" i="0" u="none" strike="noStrike" dirty="0">
                          <a:solidFill>
                            <a:srgbClr val="000000"/>
                          </a:solidFill>
                          <a:latin typeface="Meiryo UI" pitchFamily="50" charset="-128"/>
                          <a:ea typeface="Meiryo UI" pitchFamily="50" charset="-128"/>
                          <a:cs typeface="Meiryo UI" pitchFamily="50" charset="-128"/>
                        </a:rPr>
                        <a:t>内訳</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latin typeface="Meiryo UI" pitchFamily="50" charset="-128"/>
                          <a:ea typeface="Meiryo UI" pitchFamily="50" charset="-128"/>
                          <a:cs typeface="Meiryo UI" pitchFamily="50" charset="-128"/>
                        </a:rPr>
                        <a:t>（億円）</a:t>
                      </a:r>
                    </a:p>
                  </a:txBody>
                  <a:tcPr marL="0" marR="0" marT="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smtClean="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7798">
                <a:tc gridSpan="3">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Ｒ８</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Ｒ９</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Ｒ１０</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Ｒ１１</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Ｒ１２</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Ｒ１３</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Ｒ１４</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Ｒ１５</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Ｒ１６</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Ｒ１７</a:t>
                      </a: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900" b="1" i="0" u="none" strike="noStrike" dirty="0" smtClean="0">
                          <a:solidFill>
                            <a:schemeClr val="bg1"/>
                          </a:solidFill>
                          <a:latin typeface="Meiryo UI" pitchFamily="50" charset="-128"/>
                          <a:ea typeface="Meiryo UI" pitchFamily="50" charset="-128"/>
                          <a:cs typeface="Meiryo UI" pitchFamily="50" charset="-128"/>
                        </a:rPr>
                        <a:t>Ｒ１８</a:t>
                      </a:r>
                      <a:endParaRPr lang="en-US" altLang="ja-JP" sz="900" b="1" i="0" u="none" strike="noStrike" dirty="0" smtClean="0">
                        <a:solidFill>
                          <a:schemeClr val="bg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6272">
                <a:tc rowSpan="12">
                  <a:txBody>
                    <a:bodyPr/>
                    <a:lstStyle/>
                    <a:p>
                      <a:pPr algn="ctr" fontAlgn="ctr"/>
                      <a:r>
                        <a:rPr lang="ja-JP" altLang="en-US" sz="1050" b="0" i="0" u="none" strike="noStrike" dirty="0">
                          <a:solidFill>
                            <a:srgbClr val="000000"/>
                          </a:solidFill>
                          <a:latin typeface="Meiryo UI" pitchFamily="50" charset="-128"/>
                          <a:ea typeface="Meiryo UI" pitchFamily="50" charset="-128"/>
                          <a:cs typeface="Meiryo UI" pitchFamily="50" charset="-128"/>
                        </a:rPr>
                        <a:t>　</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イニシャルコスト</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2"/>
                  </a:ext>
                </a:extLst>
              </a:tr>
              <a:tr h="196272">
                <a:tc vMerge="1">
                  <a:txBody>
                    <a:bodyPr/>
                    <a:lstStyle/>
                    <a:p>
                      <a:endParaRPr kumimoji="1" lang="ja-JP" altLang="en-US"/>
                    </a:p>
                  </a:txBody>
                  <a:tcPr/>
                </a:tc>
                <a:tc rowSpan="6">
                  <a:txBody>
                    <a:bodyPr/>
                    <a:lstStyle/>
                    <a:p>
                      <a:pPr algn="ctr" fontAlgn="ctr"/>
                      <a:r>
                        <a:rPr lang="ja-JP" altLang="en-US" sz="1050" b="0" i="0" u="none" strike="noStrike">
                          <a:solidFill>
                            <a:srgbClr val="000000"/>
                          </a:solidFill>
                          <a:latin typeface="Meiryo UI" pitchFamily="50" charset="-128"/>
                          <a:ea typeface="Meiryo UI" pitchFamily="50" charset="-128"/>
                          <a:cs typeface="Meiryo UI" pitchFamily="50" charset="-128"/>
                        </a:rPr>
                        <a:t>　</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システム改修経費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dirty="0" smtClean="0">
                          <a:solidFill>
                            <a:srgbClr val="000000"/>
                          </a:solidFill>
                          <a:latin typeface="Meiryo UI" pitchFamily="50" charset="-128"/>
                          <a:ea typeface="Meiryo UI" pitchFamily="50" charset="-128"/>
                          <a:cs typeface="Meiryo UI" pitchFamily="50" charset="-128"/>
                        </a:rPr>
                        <a:t>庁舎</a:t>
                      </a:r>
                      <a:r>
                        <a:rPr lang="ja-JP" altLang="en-US" sz="1000" b="0" i="0" u="none" strike="noStrike" dirty="0" smtClean="0">
                          <a:solidFill>
                            <a:srgbClr val="000000"/>
                          </a:solidFill>
                          <a:latin typeface="Meiryo UI" pitchFamily="50" charset="-128"/>
                          <a:ea typeface="Meiryo UI" pitchFamily="50" charset="-128"/>
                          <a:cs typeface="Meiryo UI" pitchFamily="50" charset="-128"/>
                        </a:rPr>
                        <a:t>等</a:t>
                      </a:r>
                      <a:r>
                        <a:rPr lang="zh-TW" altLang="en-US" sz="1000" b="0" i="0" u="none" strike="noStrike" dirty="0" smtClean="0">
                          <a:solidFill>
                            <a:srgbClr val="000000"/>
                          </a:solidFill>
                          <a:latin typeface="Meiryo UI" pitchFamily="50" charset="-128"/>
                          <a:ea typeface="Meiryo UI" pitchFamily="50" charset="-128"/>
                          <a:cs typeface="Meiryo UI" pitchFamily="50" charset="-128"/>
                        </a:rPr>
                        <a:t>改修</a:t>
                      </a:r>
                      <a:r>
                        <a:rPr lang="zh-TW" altLang="en-US" sz="1000" b="0" i="0" u="none" strike="noStrike" dirty="0">
                          <a:solidFill>
                            <a:srgbClr val="000000"/>
                          </a:solidFill>
                          <a:latin typeface="Meiryo UI" pitchFamily="50" charset="-128"/>
                          <a:ea typeface="Meiryo UI" pitchFamily="50" charset="-128"/>
                          <a:cs typeface="Meiryo UI" pitchFamily="50" charset="-128"/>
                        </a:rPr>
                        <a:t>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dirty="0">
                          <a:solidFill>
                            <a:srgbClr val="000000"/>
                          </a:solidFill>
                          <a:latin typeface="Meiryo UI" pitchFamily="50" charset="-128"/>
                          <a:ea typeface="Meiryo UI" pitchFamily="50" charset="-128"/>
                          <a:cs typeface="Meiryo UI" pitchFamily="50" charset="-128"/>
                        </a:rPr>
                        <a:t>新庁舎建設経費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民間ビル賃借保証金</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移転経費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0.2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その他</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6272">
                <a:tc vMerge="1">
                  <a:txBody>
                    <a:bodyPr/>
                    <a:lstStyle/>
                    <a:p>
                      <a:endParaRPr kumimoji="1" lang="ja-JP" altLang="en-US"/>
                    </a:p>
                  </a:txBody>
                  <a:tcPr/>
                </a:tc>
                <a:tc gridSpan="2">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ランニングコスト</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0"/>
                  </a:ext>
                </a:extLst>
              </a:tr>
              <a:tr h="196272">
                <a:tc vMerge="1">
                  <a:txBody>
                    <a:bodyPr/>
                    <a:lstStyle/>
                    <a:p>
                      <a:endParaRPr kumimoji="1" lang="ja-JP" altLang="en-US"/>
                    </a:p>
                  </a:txBody>
                  <a:tcPr/>
                </a:tc>
                <a:tc rowSpan="4">
                  <a:txBody>
                    <a:bodyPr/>
                    <a:lstStyle/>
                    <a:p>
                      <a:pPr algn="ctr" fontAlgn="ctr"/>
                      <a:r>
                        <a:rPr lang="ja-JP" altLang="en-US" sz="1050" b="0" i="0" u="none" strike="noStrike">
                          <a:solidFill>
                            <a:srgbClr val="000000"/>
                          </a:solidFill>
                          <a:latin typeface="Meiryo UI" pitchFamily="50" charset="-128"/>
                          <a:ea typeface="Meiryo UI" pitchFamily="50" charset="-128"/>
                          <a:cs typeface="Meiryo UI" pitchFamily="50" charset="-128"/>
                        </a:rPr>
                        <a:t>　</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システム運用経費</a:t>
                      </a: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latin typeface="Meiryo UI" pitchFamily="50" charset="-128"/>
                          <a:ea typeface="Meiryo UI" pitchFamily="50" charset="-128"/>
                          <a:cs typeface="Meiryo UI" pitchFamily="50" charset="-128"/>
                        </a:rPr>
                        <a:t>民間</a:t>
                      </a:r>
                      <a:r>
                        <a:rPr lang="ja-JP" altLang="en-US" sz="1000" b="0" i="0" u="none" strike="noStrike" dirty="0" smtClean="0">
                          <a:solidFill>
                            <a:srgbClr val="000000"/>
                          </a:solidFill>
                          <a:latin typeface="Meiryo UI" pitchFamily="50" charset="-128"/>
                          <a:ea typeface="Meiryo UI" pitchFamily="50" charset="-128"/>
                          <a:cs typeface="Meiryo UI" pitchFamily="50" charset="-128"/>
                        </a:rPr>
                        <a:t>ビル等賃借料</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TW" altLang="en-US" sz="1000" b="0" i="0" u="none" strike="noStrike" dirty="0">
                          <a:solidFill>
                            <a:srgbClr val="000000"/>
                          </a:solidFill>
                          <a:latin typeface="Meiryo UI" pitchFamily="50" charset="-128"/>
                          <a:ea typeface="Meiryo UI" pitchFamily="50" charset="-128"/>
                          <a:cs typeface="Meiryo UI" pitchFamily="50" charset="-128"/>
                        </a:rPr>
                        <a:t>新庁舎維持</a:t>
                      </a:r>
                      <a:r>
                        <a:rPr lang="zh-TW" altLang="en-US" sz="1000" b="0" i="0" u="none" strike="noStrike" dirty="0" smtClean="0">
                          <a:solidFill>
                            <a:srgbClr val="000000"/>
                          </a:solidFill>
                          <a:latin typeface="Meiryo UI" pitchFamily="50" charset="-128"/>
                          <a:ea typeface="Meiryo UI" pitchFamily="50" charset="-128"/>
                          <a:cs typeface="Meiryo UI" pitchFamily="50" charset="-128"/>
                        </a:rPr>
                        <a:t>管理</a:t>
                      </a:r>
                      <a:r>
                        <a:rPr lang="ja-JP" altLang="en-US" sz="1000" b="0" i="0" u="none" strike="noStrike" dirty="0" smtClean="0">
                          <a:solidFill>
                            <a:srgbClr val="000000"/>
                          </a:solidFill>
                          <a:latin typeface="Meiryo UI" pitchFamily="50" charset="-128"/>
                          <a:ea typeface="Meiryo UI" pitchFamily="50" charset="-128"/>
                          <a:cs typeface="Meiryo UI" pitchFamily="50" charset="-128"/>
                        </a:rPr>
                        <a:t>等経費</a:t>
                      </a:r>
                      <a:endParaRPr lang="zh-TW"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6272">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各特別区に新たに必要となる経費</a:t>
                      </a:r>
                      <a:endParaRPr lang="ja-JP" altLang="en-US" sz="1000" b="0" i="0" u="none" strike="noStrike" dirty="0">
                        <a:solidFill>
                          <a:srgbClr val="000000"/>
                        </a:solidFill>
                        <a:latin typeface="Meiryo UI" pitchFamily="50" charset="-128"/>
                        <a:ea typeface="Meiryo UI" pitchFamily="50" charset="-128"/>
                        <a:cs typeface="Meiryo UI" pitchFamily="50" charset="-128"/>
                      </a:endParaRPr>
                    </a:p>
                  </a:txBody>
                  <a:tcPr marL="39000" marR="10319"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6272">
                <a:tc gridSpan="3">
                  <a:txBody>
                    <a:bodyPr/>
                    <a:lstStyle/>
                    <a:p>
                      <a:pPr algn="l" fontAlgn="ctr"/>
                      <a:r>
                        <a:rPr lang="ja-JP" altLang="en-US" sz="1000" b="0" i="0" u="none" strike="noStrike" dirty="0" smtClean="0">
                          <a:solidFill>
                            <a:srgbClr val="000000"/>
                          </a:solidFill>
                          <a:latin typeface="Meiryo UI" pitchFamily="50" charset="-128"/>
                          <a:ea typeface="Meiryo UI" pitchFamily="50" charset="-128"/>
                          <a:cs typeface="Meiryo UI" pitchFamily="50" charset="-128"/>
                        </a:rPr>
                        <a:t>設置コスト</a:t>
                      </a:r>
                      <a:r>
                        <a:rPr lang="en-US" altLang="ja-JP" sz="1000" b="0" i="0" u="none" strike="noStrike" dirty="0" smtClean="0">
                          <a:solidFill>
                            <a:srgbClr val="000000"/>
                          </a:solidFill>
                          <a:latin typeface="Meiryo UI" pitchFamily="50" charset="-128"/>
                          <a:ea typeface="Meiryo UI" pitchFamily="50" charset="-128"/>
                          <a:cs typeface="Meiryo UI" pitchFamily="50" charset="-128"/>
                        </a:rPr>
                        <a:t>D</a:t>
                      </a:r>
                      <a:r>
                        <a:rPr lang="ja-JP" altLang="en-US" sz="1000" b="0" i="0" u="none" strike="noStrike" dirty="0">
                          <a:solidFill>
                            <a:srgbClr val="000000"/>
                          </a:solidFill>
                          <a:latin typeface="Meiryo UI" pitchFamily="50" charset="-128"/>
                          <a:ea typeface="Meiryo UI" pitchFamily="50" charset="-128"/>
                          <a:cs typeface="Meiryo UI" pitchFamily="50" charset="-128"/>
                        </a:rPr>
                        <a:t>　計</a:t>
                      </a:r>
                    </a:p>
                  </a:txBody>
                  <a:tcPr marL="390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6DDE8"/>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10015"/>
                  </a:ext>
                </a:extLst>
              </a:tr>
            </a:tbl>
          </a:graphicData>
        </a:graphic>
      </p:graphicFrame>
      <p:sp>
        <p:nvSpPr>
          <p:cNvPr id="12" name="正方形/長方形 27"/>
          <p:cNvSpPr>
            <a:spLocks noChangeArrowheads="1"/>
          </p:cNvSpPr>
          <p:nvPr/>
        </p:nvSpPr>
        <p:spPr bwMode="auto">
          <a:xfrm>
            <a:off x="8873087" y="66044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３０</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492908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4188292161"/>
              </p:ext>
            </p:extLst>
          </p:nvPr>
        </p:nvGraphicFramePr>
        <p:xfrm>
          <a:off x="272489" y="1809192"/>
          <a:ext cx="9361034" cy="1079536"/>
        </p:xfrm>
        <a:graphic>
          <a:graphicData uri="http://schemas.openxmlformats.org/drawingml/2006/table">
            <a:tbl>
              <a:tblPr/>
              <a:tblGrid>
                <a:gridCol w="663599">
                  <a:extLst>
                    <a:ext uri="{9D8B030D-6E8A-4147-A177-3AD203B41FA5}">
                      <a16:colId xmlns:a16="http://schemas.microsoft.com/office/drawing/2014/main" val="20000"/>
                    </a:ext>
                  </a:extLst>
                </a:gridCol>
                <a:gridCol w="631252">
                  <a:extLst>
                    <a:ext uri="{9D8B030D-6E8A-4147-A177-3AD203B41FA5}">
                      <a16:colId xmlns:a16="http://schemas.microsoft.com/office/drawing/2014/main" val="20005"/>
                    </a:ext>
                  </a:extLst>
                </a:gridCol>
                <a:gridCol w="746915">
                  <a:extLst>
                    <a:ext uri="{9D8B030D-6E8A-4147-A177-3AD203B41FA5}">
                      <a16:colId xmlns:a16="http://schemas.microsoft.com/office/drawing/2014/main" val="20009"/>
                    </a:ext>
                  </a:extLst>
                </a:gridCol>
                <a:gridCol w="665388">
                  <a:extLst>
                    <a:ext uri="{9D8B030D-6E8A-4147-A177-3AD203B41FA5}">
                      <a16:colId xmlns:a16="http://schemas.microsoft.com/office/drawing/2014/main" val="20010"/>
                    </a:ext>
                  </a:extLst>
                </a:gridCol>
                <a:gridCol w="665388">
                  <a:extLst>
                    <a:ext uri="{9D8B030D-6E8A-4147-A177-3AD203B41FA5}">
                      <a16:colId xmlns:a16="http://schemas.microsoft.com/office/drawing/2014/main" val="20011"/>
                    </a:ext>
                  </a:extLst>
                </a:gridCol>
                <a:gridCol w="665388">
                  <a:extLst>
                    <a:ext uri="{9D8B030D-6E8A-4147-A177-3AD203B41FA5}">
                      <a16:colId xmlns:a16="http://schemas.microsoft.com/office/drawing/2014/main" val="20012"/>
                    </a:ext>
                  </a:extLst>
                </a:gridCol>
                <a:gridCol w="665388">
                  <a:extLst>
                    <a:ext uri="{9D8B030D-6E8A-4147-A177-3AD203B41FA5}">
                      <a16:colId xmlns:a16="http://schemas.microsoft.com/office/drawing/2014/main" val="20013"/>
                    </a:ext>
                  </a:extLst>
                </a:gridCol>
                <a:gridCol w="665388">
                  <a:extLst>
                    <a:ext uri="{9D8B030D-6E8A-4147-A177-3AD203B41FA5}">
                      <a16:colId xmlns:a16="http://schemas.microsoft.com/office/drawing/2014/main" val="20014"/>
                    </a:ext>
                  </a:extLst>
                </a:gridCol>
                <a:gridCol w="665388">
                  <a:extLst>
                    <a:ext uri="{9D8B030D-6E8A-4147-A177-3AD203B41FA5}">
                      <a16:colId xmlns:a16="http://schemas.microsoft.com/office/drawing/2014/main" val="20015"/>
                    </a:ext>
                  </a:extLst>
                </a:gridCol>
                <a:gridCol w="665388">
                  <a:extLst>
                    <a:ext uri="{9D8B030D-6E8A-4147-A177-3AD203B41FA5}">
                      <a16:colId xmlns:a16="http://schemas.microsoft.com/office/drawing/2014/main" val="20016"/>
                    </a:ext>
                  </a:extLst>
                </a:gridCol>
                <a:gridCol w="665388">
                  <a:extLst>
                    <a:ext uri="{9D8B030D-6E8A-4147-A177-3AD203B41FA5}">
                      <a16:colId xmlns:a16="http://schemas.microsoft.com/office/drawing/2014/main" val="20017"/>
                    </a:ext>
                  </a:extLst>
                </a:gridCol>
                <a:gridCol w="665388">
                  <a:extLst>
                    <a:ext uri="{9D8B030D-6E8A-4147-A177-3AD203B41FA5}">
                      <a16:colId xmlns:a16="http://schemas.microsoft.com/office/drawing/2014/main" val="20018"/>
                    </a:ext>
                  </a:extLst>
                </a:gridCol>
                <a:gridCol w="665388">
                  <a:extLst>
                    <a:ext uri="{9D8B030D-6E8A-4147-A177-3AD203B41FA5}">
                      <a16:colId xmlns:a16="http://schemas.microsoft.com/office/drawing/2014/main" val="20019"/>
                    </a:ext>
                  </a:extLst>
                </a:gridCol>
                <a:gridCol w="665388">
                  <a:extLst>
                    <a:ext uri="{9D8B030D-6E8A-4147-A177-3AD203B41FA5}">
                      <a16:colId xmlns:a16="http://schemas.microsoft.com/office/drawing/2014/main" val="20020"/>
                    </a:ext>
                  </a:extLst>
                </a:gridCol>
              </a:tblGrid>
              <a:tr h="269884">
                <a:tc>
                  <a:txBody>
                    <a:bodyPr/>
                    <a:lstStyle/>
                    <a:p>
                      <a:pPr algn="l" fontAlgn="ctr"/>
                      <a:endParaRPr lang="ja-JP" altLang="en-US" sz="1050" b="0" i="0" u="none" strike="noStrike" dirty="0">
                        <a:solidFill>
                          <a:srgbClr val="FF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050" b="0" u="none" dirty="0">
                        <a:solidFill>
                          <a:srgbClr val="FF0000"/>
                        </a:solidFill>
                      </a:endParaRPr>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9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latin typeface="Meiryo UI" pitchFamily="50" charset="-128"/>
                          <a:ea typeface="Meiryo UI" pitchFamily="50" charset="-128"/>
                          <a:cs typeface="Meiryo UI" pitchFamily="50" charset="-128"/>
                        </a:rPr>
                        <a:t>（億円）</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884">
                <a:tc gridSpan="2">
                  <a:txBody>
                    <a:bodyPr/>
                    <a:lstStyle/>
                    <a:p>
                      <a:pPr algn="ctr" fontAlgn="ctr"/>
                      <a:r>
                        <a:rPr lang="ja-JP" altLang="en-US" sz="1050" b="0" i="0" u="none" strike="noStrike" dirty="0">
                          <a:ln>
                            <a:solidFill>
                              <a:schemeClr val="bg1"/>
                            </a:solidFill>
                          </a:ln>
                          <a:solidFill>
                            <a:srgbClr val="FF0000"/>
                          </a:solidFill>
                          <a:latin typeface="Meiryo UI" pitchFamily="50" charset="-128"/>
                          <a:ea typeface="Meiryo UI" pitchFamily="50" charset="-128"/>
                          <a:cs typeface="Meiryo UI" pitchFamily="50" charset="-128"/>
                        </a:rPr>
                        <a:t>　</a:t>
                      </a:r>
                    </a:p>
                  </a:txBody>
                  <a:tcPr marL="0" marR="0" marT="0" marB="0"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7</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8</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9</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10</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11</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12</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13</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14</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15</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16</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17</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chemeClr val="tx1"/>
                          </a:solidFill>
                          <a:latin typeface="Meiryo UI" pitchFamily="50" charset="-128"/>
                          <a:ea typeface="Meiryo UI" pitchFamily="50" charset="-128"/>
                          <a:cs typeface="Meiryo UI" pitchFamily="50" charset="-128"/>
                        </a:rPr>
                        <a:t>Ｒ</a:t>
                      </a:r>
                      <a:r>
                        <a:rPr lang="en-US" altLang="ja-JP" sz="1000" b="0" i="0" u="none" strike="noStrike" dirty="0" smtClean="0">
                          <a:solidFill>
                            <a:schemeClr val="tx1"/>
                          </a:solidFill>
                          <a:latin typeface="Meiryo UI" pitchFamily="50" charset="-128"/>
                          <a:ea typeface="Meiryo UI" pitchFamily="50" charset="-128"/>
                          <a:cs typeface="Meiryo UI" pitchFamily="50" charset="-128"/>
                        </a:rPr>
                        <a:t>18</a:t>
                      </a:r>
                      <a:endParaRPr lang="en-US" sz="1000" b="0" i="0" u="none" strike="noStrike" dirty="0">
                        <a:solidFill>
                          <a:schemeClr val="tx1"/>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6988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latin typeface="Meiryo UI" panose="020B0604030504040204" pitchFamily="50" charset="-128"/>
                          <a:ea typeface="Meiryo UI" panose="020B0604030504040204" pitchFamily="50" charset="-128"/>
                          <a:cs typeface="Meiryo UI" pitchFamily="50" charset="-128"/>
                        </a:rPr>
                        <a:t>ケース１</a:t>
                      </a:r>
                      <a:endParaRPr lang="en-US" altLang="ja-JP" sz="900" b="0" i="0" u="none" strike="noStrike"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u="none" dirty="0" smtClean="0">
                          <a:solidFill>
                            <a:schemeClr val="tx1"/>
                          </a:solidFill>
                          <a:latin typeface="Meiryo UI" panose="020B0604030504040204" pitchFamily="50" charset="-128"/>
                          <a:ea typeface="Meiryo UI" panose="020B0604030504040204" pitchFamily="50" charset="-128"/>
                          <a:cs typeface="Meiryo UI" pitchFamily="50" charset="-128"/>
                        </a:rPr>
                        <a:t>計</a:t>
                      </a:r>
                      <a:r>
                        <a:rPr kumimoji="1" lang="en-US" altLang="ja-JP" sz="800" b="0" u="none" baseline="0" dirty="0" smtClean="0">
                          <a:solidFill>
                            <a:schemeClr val="tx1"/>
                          </a:solidFill>
                          <a:latin typeface="Meiryo UI" panose="020B0604030504040204" pitchFamily="50" charset="-128"/>
                          <a:ea typeface="Meiryo UI" panose="020B0604030504040204" pitchFamily="50" charset="-128"/>
                          <a:cs typeface="Meiryo UI" pitchFamily="50" charset="-128"/>
                        </a:rPr>
                        <a:t>E1</a:t>
                      </a:r>
                      <a:r>
                        <a:rPr kumimoji="1" lang="en-US" altLang="ja-JP" sz="800" b="0" u="none" dirty="0" smtClean="0">
                          <a:solidFill>
                            <a:schemeClr val="tx1"/>
                          </a:solidFill>
                          <a:latin typeface="Meiryo UI" panose="020B0604030504040204" pitchFamily="50" charset="-128"/>
                          <a:ea typeface="Meiryo UI" panose="020B0604030504040204" pitchFamily="50" charset="-128"/>
                          <a:cs typeface="Meiryo UI" pitchFamily="50" charset="-128"/>
                        </a:rPr>
                        <a:t>=A1+B+C+D</a:t>
                      </a:r>
                      <a:endParaRPr kumimoji="1" lang="ja-JP" altLang="en-US" sz="800" b="0" u="none" dirty="0" smtClean="0">
                        <a:solidFill>
                          <a:schemeClr val="tx1"/>
                        </a:solidFill>
                        <a:latin typeface="Meiryo UI" panose="020B0604030504040204" pitchFamily="50" charset="-128"/>
                        <a:ea typeface="Meiryo UI" panose="020B0604030504040204"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r"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39000" marR="396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51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9884">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latin typeface="Meiryo UI" panose="020B0604030504040204" pitchFamily="50" charset="-128"/>
                          <a:ea typeface="Meiryo UI" panose="020B0604030504040204" pitchFamily="50" charset="-128"/>
                          <a:cs typeface="Meiryo UI" pitchFamily="50" charset="-128"/>
                        </a:rPr>
                        <a:t>ケース２</a:t>
                      </a:r>
                      <a:endParaRPr lang="en-US" altLang="ja-JP" sz="900" b="0" i="0" u="none" strike="noStrike" dirty="0" smtClean="0">
                        <a:solidFill>
                          <a:schemeClr val="tx1"/>
                        </a:solidFill>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800" b="0" u="none" dirty="0" smtClean="0">
                          <a:solidFill>
                            <a:schemeClr val="tx1"/>
                          </a:solidFill>
                          <a:latin typeface="Meiryo UI" panose="020B0604030504040204" pitchFamily="50" charset="-128"/>
                          <a:ea typeface="Meiryo UI" panose="020B0604030504040204" pitchFamily="50" charset="-128"/>
                          <a:cs typeface="Meiryo UI" pitchFamily="50" charset="-128"/>
                        </a:rPr>
                        <a:t>計</a:t>
                      </a:r>
                      <a:r>
                        <a:rPr kumimoji="1" lang="en-US" altLang="ja-JP" sz="800" b="0" u="none" baseline="0" dirty="0" smtClean="0">
                          <a:solidFill>
                            <a:schemeClr val="tx1"/>
                          </a:solidFill>
                          <a:latin typeface="Meiryo UI" panose="020B0604030504040204" pitchFamily="50" charset="-128"/>
                          <a:ea typeface="Meiryo UI" panose="020B0604030504040204" pitchFamily="50" charset="-128"/>
                          <a:cs typeface="Meiryo UI" pitchFamily="50" charset="-128"/>
                        </a:rPr>
                        <a:t>E2</a:t>
                      </a:r>
                      <a:r>
                        <a:rPr kumimoji="1" lang="en-US" altLang="ja-JP" sz="800" b="0" u="none" dirty="0" smtClean="0">
                          <a:solidFill>
                            <a:schemeClr val="tx1"/>
                          </a:solidFill>
                          <a:latin typeface="Meiryo UI" panose="020B0604030504040204" pitchFamily="50" charset="-128"/>
                          <a:ea typeface="Meiryo UI" panose="020B0604030504040204" pitchFamily="50" charset="-128"/>
                          <a:cs typeface="Meiryo UI" pitchFamily="50" charset="-128"/>
                        </a:rPr>
                        <a:t>=A2+B+C+D</a:t>
                      </a:r>
                      <a:endParaRPr kumimoji="1" lang="ja-JP" altLang="en-US" sz="800" b="0" u="none" dirty="0" smtClean="0">
                        <a:solidFill>
                          <a:schemeClr val="tx1"/>
                        </a:solidFill>
                        <a:latin typeface="Meiryo UI" panose="020B0604030504040204" pitchFamily="50" charset="-128"/>
                        <a:ea typeface="Meiryo UI" panose="020B0604030504040204" pitchFamily="50" charset="-128"/>
                        <a:cs typeface="Meiryo UI" pitchFamily="50" charset="-128"/>
                      </a:endParaRPr>
                    </a:p>
                  </a:txBody>
                  <a:tcPr marL="390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37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9</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6</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9362"/>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2000" b="1" dirty="0" smtClean="0">
                <a:solidFill>
                  <a:schemeClr val="tx1"/>
                </a:solidFill>
                <a:latin typeface="Meiryo UI" pitchFamily="50" charset="-128"/>
                <a:ea typeface="Meiryo UI" pitchFamily="50" charset="-128"/>
                <a:cs typeface="Meiryo UI" pitchFamily="50" charset="-128"/>
              </a:rPr>
              <a:t>３　参考資料</a:t>
            </a:r>
            <a:r>
              <a:rPr lang="ja-JP" altLang="en-US" sz="2000" b="1" dirty="0">
                <a:solidFill>
                  <a:schemeClr val="tx1"/>
                </a:solidFill>
                <a:latin typeface="Meiryo UI" pitchFamily="50" charset="-128"/>
                <a:ea typeface="Meiryo UI" pitchFamily="50" charset="-128"/>
                <a:cs typeface="Meiryo UI" pitchFamily="50" charset="-128"/>
              </a:rPr>
              <a:t>　</a:t>
            </a:r>
            <a:r>
              <a:rPr lang="ja-JP" altLang="en-US" sz="2000" b="1" dirty="0" smtClean="0">
                <a:solidFill>
                  <a:schemeClr val="tx1"/>
                </a:solidFill>
                <a:latin typeface="Meiryo UI" pitchFamily="50" charset="-128"/>
                <a:ea typeface="Meiryo UI" pitchFamily="50" charset="-128"/>
                <a:cs typeface="Meiryo UI" pitchFamily="50" charset="-128"/>
              </a:rPr>
              <a:t>（６）大阪府の財政収支</a:t>
            </a:r>
            <a:endParaRPr lang="ja-JP" altLang="en-US" sz="2000" b="1" dirty="0">
              <a:latin typeface="Meiryo UI" pitchFamily="50" charset="-128"/>
              <a:ea typeface="Meiryo UI" pitchFamily="50" charset="-128"/>
              <a:cs typeface="Meiryo UI" pitchFamily="50" charset="-128"/>
            </a:endParaRPr>
          </a:p>
        </p:txBody>
      </p:sp>
      <p:sp>
        <p:nvSpPr>
          <p:cNvPr id="27" name="正方形/長方形 26"/>
          <p:cNvSpPr/>
          <p:nvPr/>
        </p:nvSpPr>
        <p:spPr>
          <a:xfrm>
            <a:off x="216327" y="1715362"/>
            <a:ext cx="4506362" cy="307777"/>
          </a:xfrm>
          <a:prstGeom prst="rect">
            <a:avLst/>
          </a:prstGeom>
        </p:spPr>
        <p:txBody>
          <a:bodyPr wrap="none">
            <a:spAutoFit/>
          </a:bodyPr>
          <a:lstStyle/>
          <a:p>
            <a:r>
              <a:rPr lang="ja-JP" altLang="en-US" sz="1400" b="1"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財政</a:t>
            </a:r>
            <a:r>
              <a:rPr lang="ja-JP" altLang="en-US" sz="1400" dirty="0">
                <a:latin typeface="Meiryo UI" pitchFamily="50" charset="-128"/>
                <a:ea typeface="Meiryo UI" pitchFamily="50" charset="-128"/>
                <a:cs typeface="Meiryo UI" pitchFamily="50" charset="-128"/>
              </a:rPr>
              <a:t>シミュレーションによる大阪府の</a:t>
            </a:r>
            <a:r>
              <a:rPr lang="ja-JP" altLang="en-US" sz="1400" dirty="0" smtClean="0">
                <a:latin typeface="Meiryo UI" pitchFamily="50" charset="-128"/>
                <a:ea typeface="Meiryo UI" pitchFamily="50" charset="-128"/>
                <a:cs typeface="Meiryo UI" pitchFamily="50" charset="-128"/>
              </a:rPr>
              <a:t>収支</a:t>
            </a:r>
            <a:r>
              <a:rPr lang="ja-JP" altLang="en-US" sz="1400" b="1"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財</a:t>
            </a:r>
            <a:r>
              <a:rPr lang="ja-JP" altLang="en-US" sz="900" dirty="0">
                <a:latin typeface="Meiryo UI" pitchFamily="50" charset="-128"/>
                <a:ea typeface="Meiryo UI" pitchFamily="50" charset="-128"/>
                <a:cs typeface="Meiryo UI" pitchFamily="50" charset="-128"/>
              </a:rPr>
              <a:t>シ</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１</a:t>
            </a:r>
            <a:r>
              <a:rPr lang="ja-JP" altLang="en-US" sz="900" dirty="0">
                <a:latin typeface="Meiryo UI" pitchFamily="50" charset="-128"/>
                <a:ea typeface="Meiryo UI" pitchFamily="50" charset="-128"/>
                <a:cs typeface="Meiryo UI" pitchFamily="50" charset="-128"/>
              </a:rPr>
              <a:t>５</a:t>
            </a:r>
            <a:r>
              <a:rPr lang="ja-JP" altLang="en-US" sz="900" dirty="0" smtClean="0">
                <a:latin typeface="Meiryo UI" pitchFamily="50" charset="-128"/>
                <a:ea typeface="Meiryo UI" pitchFamily="50" charset="-128"/>
                <a:cs typeface="Meiryo UI" pitchFamily="50" charset="-128"/>
              </a:rPr>
              <a:t>参照</a:t>
            </a:r>
            <a:r>
              <a:rPr lang="en-US" altLang="ja-JP"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12" name="正方形/長方形 11"/>
          <p:cNvSpPr/>
          <p:nvPr/>
        </p:nvSpPr>
        <p:spPr>
          <a:xfrm>
            <a:off x="128463" y="1367065"/>
            <a:ext cx="9622663" cy="1773903"/>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a:spLocks noChangeArrowheads="1"/>
          </p:cNvSpPr>
          <p:nvPr/>
        </p:nvSpPr>
        <p:spPr bwMode="auto">
          <a:xfrm>
            <a:off x="8874125" y="9769"/>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３１</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 name="二等辺三角形 1"/>
          <p:cNvSpPr/>
          <p:nvPr/>
        </p:nvSpPr>
        <p:spPr>
          <a:xfrm>
            <a:off x="4088904" y="3470862"/>
            <a:ext cx="1800000" cy="36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446513" y="3902870"/>
            <a:ext cx="9304613" cy="2232248"/>
            <a:chOff x="446165" y="3074014"/>
            <a:chExt cx="9196663" cy="1829382"/>
          </a:xfrm>
        </p:grpSpPr>
        <p:sp>
          <p:nvSpPr>
            <p:cNvPr id="19" name="角丸四角形 18">
              <a:extLst>
                <a:ext uri="{FF2B5EF4-FFF2-40B4-BE49-F238E27FC236}">
                  <a16:creationId xmlns:a16="http://schemas.microsoft.com/office/drawing/2014/main" id="{2B42484F-CDD7-49BD-9EF6-668510D222E4}"/>
                </a:ext>
              </a:extLst>
            </p:cNvPr>
            <p:cNvSpPr/>
            <p:nvPr/>
          </p:nvSpPr>
          <p:spPr>
            <a:xfrm>
              <a:off x="748437" y="3181912"/>
              <a:ext cx="8894391" cy="1301972"/>
            </a:xfrm>
            <a:prstGeom prst="roundRect">
              <a:avLst>
                <a:gd name="adj" fmla="val 7528"/>
              </a:avLst>
            </a:prstGeom>
          </p:spPr>
          <p:style>
            <a:lnRef idx="0">
              <a:schemeClr val="accent5"/>
            </a:lnRef>
            <a:fillRef idx="3">
              <a:schemeClr val="accent5"/>
            </a:fillRef>
            <a:effectRef idx="3">
              <a:schemeClr val="accent5"/>
            </a:effectRef>
            <a:fontRef idx="minor">
              <a:schemeClr val="lt1"/>
            </a:fontRef>
          </p:style>
          <p:txBody>
            <a:bodyPr wrap="square" rtlCol="0" anchor="t">
              <a:noAutofit/>
            </a:bodyPr>
            <a:lstStyle/>
            <a:p>
              <a:pPr marL="444500" indent="-2857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現在大阪市が担っている役割のうち、大阪府が担うこととなるものは、</a:t>
              </a:r>
              <a:r>
                <a:rPr lang="en-US" altLang="ja-JP" sz="1400" dirty="0" smtClean="0">
                  <a:latin typeface="Meiryo UI" panose="020B0604030504040204" pitchFamily="50" charset="-128"/>
                  <a:ea typeface="Meiryo UI" panose="020B0604030504040204" pitchFamily="50" charset="-128"/>
                </a:rPr>
                <a:t/>
              </a:r>
              <a:br>
                <a:rPr lang="en-US" altLang="ja-JP" sz="1400" dirty="0" smtClean="0">
                  <a:latin typeface="Meiryo UI" panose="020B0604030504040204" pitchFamily="50" charset="-128"/>
                  <a:ea typeface="Meiryo UI" panose="020B0604030504040204" pitchFamily="50" charset="-128"/>
                </a:rPr>
              </a:br>
              <a:r>
                <a:rPr lang="ja-JP" altLang="en-US" sz="1400" dirty="0" smtClean="0">
                  <a:latin typeface="Meiryo UI" panose="020B0604030504040204" pitchFamily="50" charset="-128"/>
                  <a:ea typeface="Meiryo UI" panose="020B0604030504040204" pitchFamily="50" charset="-128"/>
                </a:rPr>
                <a:t>事務分担に応じて配分された財源</a:t>
              </a:r>
              <a:r>
                <a:rPr lang="ja-JP" altLang="en-US" sz="1400" dirty="0">
                  <a:latin typeface="Meiryo UI" panose="020B0604030504040204" pitchFamily="50" charset="-128"/>
                  <a:ea typeface="Meiryo UI" panose="020B0604030504040204" pitchFamily="50" charset="-128"/>
                </a:rPr>
                <a:t>と自主財源をマネジメントしながら</a:t>
              </a:r>
              <a:r>
                <a:rPr lang="ja-JP" altLang="en-US" sz="1400" dirty="0" smtClean="0">
                  <a:latin typeface="Meiryo UI" panose="020B0604030504040204" pitchFamily="50" charset="-128"/>
                  <a:ea typeface="Meiryo UI" panose="020B0604030504040204" pitchFamily="50" charset="-128"/>
                </a:rPr>
                <a:t>対応</a:t>
              </a:r>
              <a:endParaRPr lang="en-US" altLang="ja-JP" sz="1400" dirty="0" smtClean="0">
                <a:latin typeface="Meiryo UI" panose="020B0604030504040204" pitchFamily="50" charset="-128"/>
                <a:ea typeface="Meiryo UI" panose="020B0604030504040204" pitchFamily="50" charset="-128"/>
              </a:endParaRPr>
            </a:p>
          </p:txBody>
        </p:sp>
        <p:sp>
          <p:nvSpPr>
            <p:cNvPr id="20" name="角丸四角形 19">
              <a:extLst>
                <a:ext uri="{FF2B5EF4-FFF2-40B4-BE49-F238E27FC236}">
                  <a16:creationId xmlns:a16="http://schemas.microsoft.com/office/drawing/2014/main" id="{2B42484F-CDD7-49BD-9EF6-668510D222E4}"/>
                </a:ext>
              </a:extLst>
            </p:cNvPr>
            <p:cNvSpPr/>
            <p:nvPr/>
          </p:nvSpPr>
          <p:spPr>
            <a:xfrm>
              <a:off x="769500" y="4576517"/>
              <a:ext cx="8873328" cy="302400"/>
            </a:xfrm>
            <a:prstGeom prst="roundRect">
              <a:avLst>
                <a:gd name="adj" fmla="val 7528"/>
              </a:avLst>
            </a:prstGeom>
          </p:spPr>
          <p:style>
            <a:lnRef idx="0">
              <a:schemeClr val="accent5"/>
            </a:lnRef>
            <a:fillRef idx="3">
              <a:schemeClr val="accent5"/>
            </a:fillRef>
            <a:effectRef idx="3">
              <a:schemeClr val="accent5"/>
            </a:effectRef>
            <a:fontRef idx="minor">
              <a:schemeClr val="lt1"/>
            </a:fontRef>
          </p:style>
          <p:txBody>
            <a:bodyPr wrap="square" rtlCol="0" anchor="t">
              <a:noAutofit/>
            </a:bodyPr>
            <a:lstStyle/>
            <a:p>
              <a:pPr marL="444500" indent="-285750">
                <a:buFont typeface="Wingdings" panose="05000000000000000000" pitchFamily="2" charset="2"/>
                <a:buChar char="u"/>
              </a:pPr>
              <a:r>
                <a:rPr lang="ja-JP" altLang="en-US" sz="1400" dirty="0" smtClean="0">
                  <a:latin typeface="Meiryo UI" panose="020B0604030504040204" pitchFamily="50" charset="-128"/>
                  <a:ea typeface="Meiryo UI" panose="020B0604030504040204" pitchFamily="50" charset="-128"/>
                </a:rPr>
                <a:t>現在</a:t>
              </a:r>
              <a:r>
                <a:rPr lang="ja-JP" altLang="en-US" sz="1400" dirty="0">
                  <a:latin typeface="Meiryo UI" panose="020B0604030504040204" pitchFamily="50" charset="-128"/>
                  <a:ea typeface="Meiryo UI" panose="020B0604030504040204" pitchFamily="50" charset="-128"/>
                </a:rPr>
                <a:t>大阪府</a:t>
              </a:r>
              <a:r>
                <a:rPr lang="ja-JP" altLang="en-US" sz="1400" dirty="0" smtClean="0">
                  <a:latin typeface="Meiryo UI" panose="020B0604030504040204" pitchFamily="50" charset="-128"/>
                  <a:ea typeface="Meiryo UI" panose="020B0604030504040204" pitchFamily="50" charset="-128"/>
                </a:rPr>
                <a:t>が担っている役割は、従来の府税等をマネジメントしながら対応</a:t>
              </a:r>
              <a:endParaRPr lang="en-US" altLang="ja-JP" sz="1400" dirty="0" smtClean="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1360506" y="3720881"/>
              <a:ext cx="7560840" cy="767239"/>
              <a:chOff x="1426394" y="3680793"/>
              <a:chExt cx="7560840" cy="767239"/>
            </a:xfrm>
          </p:grpSpPr>
          <p:sp>
            <p:nvSpPr>
              <p:cNvPr id="31" name="角丸四角形 30">
                <a:extLst>
                  <a:ext uri="{FF2B5EF4-FFF2-40B4-BE49-F238E27FC236}">
                    <a16:creationId xmlns:a16="http://schemas.microsoft.com/office/drawing/2014/main" id="{2B42484F-CDD7-49BD-9EF6-668510D222E4}"/>
                  </a:ext>
                </a:extLst>
              </p:cNvPr>
              <p:cNvSpPr/>
              <p:nvPr/>
            </p:nvSpPr>
            <p:spPr>
              <a:xfrm>
                <a:off x="1468518" y="3714855"/>
                <a:ext cx="7518716" cy="671334"/>
              </a:xfrm>
              <a:prstGeom prst="roundRect">
                <a:avLst>
                  <a:gd name="adj" fmla="val 7528"/>
                </a:avLst>
              </a:prstGeom>
              <a:solidFill>
                <a:schemeClr val="bg1"/>
              </a:solidFill>
            </p:spPr>
            <p:style>
              <a:lnRef idx="0">
                <a:schemeClr val="accent5"/>
              </a:lnRef>
              <a:fillRef idx="3">
                <a:schemeClr val="accent5"/>
              </a:fillRef>
              <a:effectRef idx="3">
                <a:schemeClr val="accent5"/>
              </a:effectRef>
              <a:fontRef idx="minor">
                <a:schemeClr val="lt1"/>
              </a:fontRef>
            </p:style>
            <p:txBody>
              <a:bodyPr wrap="square" rtlCol="0" anchor="t">
                <a:spAutoFit/>
              </a:bodyPr>
              <a:lstStyle/>
              <a:p>
                <a:endParaRPr lang="en-US" altLang="ja-JP" sz="1200" dirty="0" smtClean="0">
                  <a:solidFill>
                    <a:schemeClr val="tx1"/>
                  </a:solidFill>
                  <a:latin typeface="Meiryo UI" panose="020B0604030504040204" pitchFamily="50" charset="-128"/>
                  <a:ea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32" name="角丸四角形 31">
                <a:extLst>
                  <a:ext uri="{FF2B5EF4-FFF2-40B4-BE49-F238E27FC236}">
                    <a16:creationId xmlns:a16="http://schemas.microsoft.com/office/drawing/2014/main" id="{2B42484F-CDD7-49BD-9EF6-668510D222E4}"/>
                  </a:ext>
                </a:extLst>
              </p:cNvPr>
              <p:cNvSpPr/>
              <p:nvPr/>
            </p:nvSpPr>
            <p:spPr>
              <a:xfrm>
                <a:off x="1426394" y="3680793"/>
                <a:ext cx="7560840" cy="767239"/>
              </a:xfrm>
              <a:prstGeom prst="roundRect">
                <a:avLst>
                  <a:gd name="adj" fmla="val 7528"/>
                </a:avLst>
              </a:prstGeom>
              <a:noFill/>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marL="285750" indent="-285750">
                  <a:buFont typeface="Wingdings" panose="05000000000000000000" pitchFamily="2" charset="2"/>
                  <a:buChar char="Ø"/>
                </a:pPr>
                <a:r>
                  <a:rPr lang="ja-JP" altLang="en-US" sz="1400" b="1" dirty="0" smtClean="0">
                    <a:solidFill>
                      <a:schemeClr val="tx1"/>
                    </a:solidFill>
                    <a:latin typeface="Meiryo UI" panose="020B0604030504040204" pitchFamily="50" charset="-128"/>
                    <a:ea typeface="Meiryo UI" panose="020B0604030504040204" pitchFamily="50" charset="-128"/>
                  </a:rPr>
                  <a:t>財政調整の透明性を確保</a:t>
                </a:r>
                <a:endParaRPr lang="en-US" altLang="ja-JP" sz="1400" b="1" dirty="0" smtClean="0">
                  <a:solidFill>
                    <a:schemeClr val="tx1"/>
                  </a:solidFill>
                  <a:latin typeface="Meiryo UI" panose="020B0604030504040204" pitchFamily="50" charset="-128"/>
                  <a:ea typeface="Meiryo UI" panose="020B0604030504040204" pitchFamily="50" charset="-128"/>
                </a:endParaRPr>
              </a:p>
              <a:p>
                <a:pPr marL="538163" indent="-285750">
                  <a:buFont typeface="Arial" panose="020B0604020202020204" pitchFamily="34" charset="0"/>
                  <a:buChar char="•"/>
                </a:pPr>
                <a:r>
                  <a:rPr lang="ja-JP" altLang="en-US" sz="1400" dirty="0" smtClean="0">
                    <a:solidFill>
                      <a:schemeClr val="tx1"/>
                    </a:solidFill>
                    <a:latin typeface="Meiryo UI" panose="020B0604030504040204" pitchFamily="50" charset="-128"/>
                    <a:ea typeface="Meiryo UI" panose="020B0604030504040204" pitchFamily="50" charset="-128"/>
                  </a:rPr>
                  <a:t>財政調整制度における特別区と大阪府に係る経理は全て「財政調整特別会計」で行う</a:t>
                </a:r>
                <a:endParaRPr lang="en-US" altLang="ja-JP" sz="1400" dirty="0">
                  <a:solidFill>
                    <a:schemeClr val="tx1"/>
                  </a:solidFill>
                  <a:latin typeface="Meiryo UI" panose="020B0604030504040204" pitchFamily="50" charset="-128"/>
                  <a:ea typeface="Meiryo UI" panose="020B0604030504040204" pitchFamily="50" charset="-128"/>
                </a:endParaRPr>
              </a:p>
              <a:p>
                <a:pPr marL="538163" indent="-285750">
                  <a:buFont typeface="Arial" panose="020B0604020202020204" pitchFamily="34" charset="0"/>
                  <a:buChar char="•"/>
                </a:pPr>
                <a:r>
                  <a:rPr lang="ja-JP" altLang="en-US" sz="1400" dirty="0" smtClean="0">
                    <a:solidFill>
                      <a:schemeClr val="tx1"/>
                    </a:solidFill>
                    <a:latin typeface="Meiryo UI" pitchFamily="50" charset="-128"/>
                    <a:ea typeface="Meiryo UI" pitchFamily="50" charset="-128"/>
                    <a:cs typeface="Meiryo UI" pitchFamily="50" charset="-128"/>
                  </a:rPr>
                  <a:t>財政</a:t>
                </a:r>
                <a:r>
                  <a:rPr lang="ja-JP" altLang="en-US" sz="1400" dirty="0">
                    <a:solidFill>
                      <a:schemeClr val="tx1"/>
                    </a:solidFill>
                    <a:latin typeface="Meiryo UI" pitchFamily="50" charset="-128"/>
                    <a:ea typeface="Meiryo UI" pitchFamily="50" charset="-128"/>
                    <a:cs typeface="Meiryo UI" pitchFamily="50" charset="-128"/>
                  </a:rPr>
                  <a:t>調整制度の運用状況や大阪府に配分された財政調整財源の充当状況などを</a:t>
                </a:r>
                <a:r>
                  <a:rPr lang="ja-JP" altLang="en-US" sz="1400" dirty="0" smtClean="0">
                    <a:solidFill>
                      <a:schemeClr val="tx1"/>
                    </a:solidFill>
                    <a:latin typeface="Meiryo UI" pitchFamily="50" charset="-128"/>
                    <a:ea typeface="Meiryo UI" pitchFamily="50" charset="-128"/>
                    <a:cs typeface="Meiryo UI" pitchFamily="50" charset="-128"/>
                  </a:rPr>
                  <a:t>公表</a:t>
                </a:r>
                <a:endParaRPr lang="en-US" altLang="ja-JP" sz="1400" dirty="0" smtClean="0">
                  <a:solidFill>
                    <a:schemeClr val="tx1"/>
                  </a:solidFill>
                  <a:latin typeface="Meiryo UI" panose="020B0604030504040204" pitchFamily="50" charset="-128"/>
                  <a:ea typeface="Meiryo UI" panose="020B0604030504040204" pitchFamily="50" charset="-128"/>
                </a:endParaRPr>
              </a:p>
            </p:txBody>
          </p:sp>
        </p:grpSp>
        <p:sp>
          <p:nvSpPr>
            <p:cNvPr id="25" name="AutoShape 161"/>
            <p:cNvSpPr>
              <a:spLocks noChangeArrowheads="1"/>
            </p:cNvSpPr>
            <p:nvPr/>
          </p:nvSpPr>
          <p:spPr bwMode="auto">
            <a:xfrm>
              <a:off x="446165" y="3074014"/>
              <a:ext cx="458339" cy="1829382"/>
            </a:xfrm>
            <a:prstGeom prst="roundRect">
              <a:avLst>
                <a:gd name="adj" fmla="val 18726"/>
              </a:avLst>
            </a:prstGeom>
            <a:ln>
              <a:headEnd/>
              <a:tailEnd/>
            </a:ln>
          </p:spPr>
          <p:style>
            <a:lnRef idx="0">
              <a:schemeClr val="accent1"/>
            </a:lnRef>
            <a:fillRef idx="3">
              <a:schemeClr val="accent1"/>
            </a:fillRef>
            <a:effectRef idx="3">
              <a:schemeClr val="accent1"/>
            </a:effectRef>
            <a:fontRef idx="minor">
              <a:schemeClr val="lt1"/>
            </a:fontRef>
          </p:style>
          <p:txBody>
            <a:bodyPr vert="eaVert" wrap="square" anchor="ctr">
              <a:spAutoFit/>
            </a:bodyPr>
            <a:lstStyle/>
            <a:p>
              <a:pPr algn="ctr"/>
              <a:r>
                <a:rPr lang="en-US" altLang="ja-JP" sz="1500" b="1" dirty="0" smtClean="0">
                  <a:latin typeface="Meiryo UI" panose="020B0604030504040204" pitchFamily="50" charset="-128"/>
                  <a:ea typeface="Meiryo UI" panose="020B0604030504040204" pitchFamily="50" charset="-128"/>
                  <a:cs typeface="Meiryo UI" pitchFamily="50" charset="-128"/>
                </a:rPr>
                <a:t>《 </a:t>
              </a:r>
              <a:r>
                <a:rPr lang="ja-JP" altLang="en-US" sz="1500" b="1" dirty="0" smtClean="0">
                  <a:latin typeface="Meiryo UI" panose="020B0604030504040204" pitchFamily="50" charset="-128"/>
                  <a:ea typeface="Meiryo UI" panose="020B0604030504040204" pitchFamily="50" charset="-128"/>
                  <a:cs typeface="Meiryo UI" pitchFamily="50" charset="-128"/>
                </a:rPr>
                <a:t>基本的な考え方 </a:t>
              </a:r>
              <a:r>
                <a:rPr lang="en-US" altLang="ja-JP" sz="1500" b="1" dirty="0" smtClean="0">
                  <a:latin typeface="Meiryo UI" panose="020B0604030504040204" pitchFamily="50" charset="-128"/>
                  <a:ea typeface="Meiryo UI" panose="020B0604030504040204" pitchFamily="50" charset="-128"/>
                  <a:cs typeface="Meiryo UI" pitchFamily="50" charset="-128"/>
                </a:rPr>
                <a:t>》</a:t>
              </a:r>
              <a:endParaRPr lang="ja-JP" altLang="en-US" sz="1500" b="1" dirty="0">
                <a:latin typeface="Meiryo UI" panose="020B0604030504040204" pitchFamily="50" charset="-128"/>
                <a:ea typeface="Meiryo UI" panose="020B0604030504040204" pitchFamily="50" charset="-128"/>
                <a:cs typeface="Meiryo UI" pitchFamily="50" charset="-128"/>
              </a:endParaRPr>
            </a:p>
          </p:txBody>
        </p:sp>
      </p:grpSp>
      <p:grpSp>
        <p:nvGrpSpPr>
          <p:cNvPr id="7" name="グループ化 6"/>
          <p:cNvGrpSpPr/>
          <p:nvPr/>
        </p:nvGrpSpPr>
        <p:grpSpPr>
          <a:xfrm>
            <a:off x="35827" y="1139610"/>
            <a:ext cx="3555782" cy="446603"/>
            <a:chOff x="131363" y="679670"/>
            <a:chExt cx="3555782" cy="446603"/>
          </a:xfrm>
        </p:grpSpPr>
        <p:sp>
          <p:nvSpPr>
            <p:cNvPr id="35" name="AutoShape 161"/>
            <p:cNvSpPr>
              <a:spLocks noChangeArrowheads="1"/>
            </p:cNvSpPr>
            <p:nvPr/>
          </p:nvSpPr>
          <p:spPr bwMode="auto">
            <a:xfrm>
              <a:off x="131363" y="731395"/>
              <a:ext cx="3555782" cy="334953"/>
            </a:xfrm>
            <a:prstGeom prst="roundRect">
              <a:avLst>
                <a:gd name="adj" fmla="val 42292"/>
              </a:avLst>
            </a:prstGeom>
            <a:solidFill>
              <a:srgbClr val="FFFF99"/>
            </a:solidFill>
            <a:ln w="9525">
              <a:solidFill>
                <a:srgbClr val="993300"/>
              </a:solidFill>
              <a:round/>
              <a:headEnd/>
              <a:tailEnd/>
            </a:ln>
          </p:spPr>
          <p:txBody>
            <a:bodyPr wrap="square" anchor="ctr">
              <a:spAutoFit/>
            </a:bodyPr>
            <a:lstStyle/>
            <a:p>
              <a:pPr algn="ctr"/>
              <a:endParaRPr lang="ja-JP" altLang="en-US" sz="1000" b="1" dirty="0">
                <a:latin typeface="Meiryo UI" panose="020B0604030504040204" pitchFamily="50" charset="-128"/>
                <a:ea typeface="Meiryo UI" panose="020B0604030504040204" pitchFamily="50" charset="-128"/>
                <a:cs typeface="Meiryo UI" pitchFamily="50" charset="-128"/>
              </a:endParaRPr>
            </a:p>
          </p:txBody>
        </p:sp>
        <p:sp>
          <p:nvSpPr>
            <p:cNvPr id="18" name="AutoShape 161"/>
            <p:cNvSpPr>
              <a:spLocks noChangeArrowheads="1"/>
            </p:cNvSpPr>
            <p:nvPr/>
          </p:nvSpPr>
          <p:spPr bwMode="auto">
            <a:xfrm>
              <a:off x="217892" y="679670"/>
              <a:ext cx="3469253" cy="446603"/>
            </a:xfrm>
            <a:prstGeom prst="roundRect">
              <a:avLst>
                <a:gd name="adj" fmla="val 42292"/>
              </a:avLst>
            </a:prstGeom>
            <a:noFill/>
            <a:ln w="9525">
              <a:noFill/>
              <a:round/>
              <a:headEnd/>
              <a:tailEnd/>
            </a:ln>
          </p:spPr>
          <p:txBody>
            <a:bodyPr wrap="none" anchor="ctr">
              <a:spAutoFit/>
            </a:bodyPr>
            <a:lstStyle/>
            <a:p>
              <a:pPr algn="ctr"/>
              <a:r>
                <a:rPr lang="ja-JP" altLang="en-US" sz="1600" b="1" dirty="0">
                  <a:latin typeface="Meiryo UI" panose="020B0604030504040204" pitchFamily="50" charset="-128"/>
                  <a:ea typeface="Meiryo UI" panose="020B0604030504040204" pitchFamily="50" charset="-128"/>
                  <a:cs typeface="Meiryo UI" pitchFamily="50" charset="-128"/>
                </a:rPr>
                <a:t>特別</a:t>
              </a:r>
              <a:r>
                <a:rPr lang="ja-JP" altLang="en-US" sz="1600" b="1" dirty="0" smtClean="0">
                  <a:latin typeface="Meiryo UI" panose="020B0604030504040204" pitchFamily="50" charset="-128"/>
                  <a:ea typeface="Meiryo UI" panose="020B0604030504040204" pitchFamily="50" charset="-128"/>
                  <a:cs typeface="Meiryo UI" pitchFamily="50" charset="-128"/>
                </a:rPr>
                <a:t>区設置後の財政調整に係る収支</a:t>
              </a:r>
              <a:endParaRPr lang="ja-JP" altLang="en-US" sz="1600" b="1" dirty="0">
                <a:latin typeface="Meiryo UI" panose="020B0604030504040204" pitchFamily="50" charset="-128"/>
                <a:ea typeface="Meiryo UI" panose="020B0604030504040204" pitchFamily="50" charset="-128"/>
                <a:cs typeface="Meiryo UI" pitchFamily="50" charset="-128"/>
              </a:endParaRPr>
            </a:p>
          </p:txBody>
        </p:sp>
      </p:grpSp>
      <p:sp>
        <p:nvSpPr>
          <p:cNvPr id="36" name="正方形/長方形 35"/>
          <p:cNvSpPr/>
          <p:nvPr/>
        </p:nvSpPr>
        <p:spPr bwMode="auto">
          <a:xfrm>
            <a:off x="146846" y="598597"/>
            <a:ext cx="9604280" cy="32463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fontAlgn="auto">
              <a:spcBef>
                <a:spcPts val="0"/>
              </a:spcBef>
              <a:spcAft>
                <a:spcPts val="0"/>
              </a:spcAft>
              <a:buFont typeface="Wingdings" panose="05000000000000000000" pitchFamily="2" charset="2"/>
              <a:buChar char="l"/>
              <a:defRPr/>
            </a:pPr>
            <a:r>
              <a:rPr lang="ja-JP" altLang="en-US" sz="1200" dirty="0">
                <a:solidFill>
                  <a:schemeClr val="tx1"/>
                </a:solidFill>
                <a:latin typeface="Meiryo UI" pitchFamily="50" charset="-128"/>
                <a:ea typeface="Meiryo UI" pitchFamily="50" charset="-128"/>
                <a:cs typeface="Meiryo UI" pitchFamily="50" charset="-128"/>
              </a:rPr>
              <a:t>大阪府の財政</a:t>
            </a:r>
            <a:r>
              <a:rPr lang="ja-JP" altLang="en-US" sz="1200" dirty="0" smtClean="0">
                <a:solidFill>
                  <a:schemeClr val="tx1"/>
                </a:solidFill>
                <a:latin typeface="Meiryo UI" pitchFamily="50" charset="-128"/>
                <a:ea typeface="Meiryo UI" pitchFamily="50" charset="-128"/>
                <a:cs typeface="Meiryo UI" pitchFamily="50" charset="-128"/>
              </a:rPr>
              <a:t>収支は、「特別区設置後の財政調整に係る収支」と「</a:t>
            </a:r>
            <a:r>
              <a:rPr lang="ja-JP" altLang="en-US" sz="1200" dirty="0">
                <a:solidFill>
                  <a:schemeClr val="tx1"/>
                </a:solidFill>
                <a:latin typeface="Meiryo UI" pitchFamily="50" charset="-128"/>
                <a:ea typeface="Meiryo UI" pitchFamily="50" charset="-128"/>
                <a:cs typeface="Meiryo UI" pitchFamily="50" charset="-128"/>
              </a:rPr>
              <a:t>現在</a:t>
            </a:r>
            <a:r>
              <a:rPr lang="ja-JP" altLang="en-US" sz="1200" dirty="0" smtClean="0">
                <a:solidFill>
                  <a:schemeClr val="tx1"/>
                </a:solidFill>
                <a:latin typeface="Meiryo UI" pitchFamily="50" charset="-128"/>
                <a:ea typeface="Meiryo UI" pitchFamily="50" charset="-128"/>
                <a:cs typeface="Meiryo UI" pitchFamily="50" charset="-128"/>
              </a:rPr>
              <a:t>の大阪府に係る収支」との単純合計により、判断することはできない</a:t>
            </a:r>
            <a:endParaRPr lang="en-US" altLang="ja-JP" sz="12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51718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a:spLocks noChangeArrowheads="1"/>
          </p:cNvSpPr>
          <p:nvPr/>
        </p:nvSpPr>
        <p:spPr bwMode="auto">
          <a:xfrm>
            <a:off x="8881254" y="659539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３２</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3" name="正方形/長方形 22"/>
          <p:cNvSpPr/>
          <p:nvPr/>
        </p:nvSpPr>
        <p:spPr>
          <a:xfrm>
            <a:off x="221986" y="2960915"/>
            <a:ext cx="9519702" cy="3595148"/>
          </a:xfrm>
          <a:prstGeom prst="rect">
            <a:avLst/>
          </a:prstGeom>
          <a:noFill/>
          <a:ln w="6350">
            <a:solidFill>
              <a:schemeClr val="tx1">
                <a:lumMod val="75000"/>
                <a:lumOff val="2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29148" y="3041425"/>
            <a:ext cx="9172338" cy="307777"/>
          </a:xfrm>
          <a:prstGeom prst="rect">
            <a:avLst/>
          </a:prstGeom>
        </p:spPr>
        <p:txBody>
          <a:bodyPr wrap="square">
            <a:spAutoFit/>
          </a:bodyPr>
          <a:lstStyle/>
          <a:p>
            <a:r>
              <a:rPr lang="ja-JP" altLang="en-US" sz="1400" b="1" dirty="0" smtClean="0">
                <a:latin typeface="Meiryo UI" pitchFamily="50" charset="-128"/>
                <a:ea typeface="Meiryo UI" pitchFamily="50" charset="-128"/>
                <a:cs typeface="Meiryo UI" pitchFamily="50" charset="-128"/>
              </a:rPr>
              <a:t>（参考）平成</a:t>
            </a:r>
            <a:r>
              <a:rPr lang="en-US" altLang="ja-JP" sz="1400" b="1" dirty="0" smtClean="0">
                <a:latin typeface="Meiryo UI" pitchFamily="50" charset="-128"/>
                <a:ea typeface="Meiryo UI" pitchFamily="50" charset="-128"/>
                <a:cs typeface="Meiryo UI" pitchFamily="50" charset="-128"/>
              </a:rPr>
              <a:t>30</a:t>
            </a:r>
            <a:r>
              <a:rPr lang="ja-JP" altLang="en-US" sz="1400" b="1" dirty="0" smtClean="0">
                <a:latin typeface="Meiryo UI" pitchFamily="50" charset="-128"/>
                <a:ea typeface="Meiryo UI" pitchFamily="50" charset="-128"/>
                <a:cs typeface="Meiryo UI" pitchFamily="50" charset="-128"/>
              </a:rPr>
              <a:t>年度　大阪府行政経営の取組み（平成</a:t>
            </a:r>
            <a:r>
              <a:rPr lang="en-US" altLang="ja-JP" sz="1400" b="1" dirty="0" smtClean="0">
                <a:latin typeface="Meiryo UI" pitchFamily="50" charset="-128"/>
                <a:ea typeface="Meiryo UI" pitchFamily="50" charset="-128"/>
                <a:cs typeface="Meiryo UI" pitchFamily="50" charset="-128"/>
              </a:rPr>
              <a:t>30</a:t>
            </a:r>
            <a:r>
              <a:rPr lang="ja-JP" altLang="en-US" sz="1400" b="1" dirty="0" smtClean="0">
                <a:latin typeface="Meiryo UI" pitchFamily="50" charset="-128"/>
                <a:ea typeface="Meiryo UI" pitchFamily="50" charset="-128"/>
                <a:cs typeface="Meiryo UI" pitchFamily="50" charset="-128"/>
              </a:rPr>
              <a:t>年</a:t>
            </a:r>
            <a:r>
              <a:rPr lang="en-US" altLang="ja-JP" sz="1400" b="1" dirty="0" smtClean="0">
                <a:latin typeface="Meiryo UI" pitchFamily="50" charset="-128"/>
                <a:ea typeface="Meiryo UI" pitchFamily="50" charset="-128"/>
                <a:cs typeface="Meiryo UI" pitchFamily="50" charset="-128"/>
              </a:rPr>
              <a:t>2</a:t>
            </a:r>
            <a:r>
              <a:rPr lang="ja-JP" altLang="en-US" sz="1400" b="1" dirty="0" smtClean="0">
                <a:latin typeface="Meiryo UI" pitchFamily="50" charset="-128"/>
                <a:ea typeface="Meiryo UI" pitchFamily="50" charset="-128"/>
                <a:cs typeface="Meiryo UI" pitchFamily="50" charset="-128"/>
              </a:rPr>
              <a:t>月）（抜粋）</a:t>
            </a:r>
            <a:endParaRPr lang="en-US" altLang="ja-JP" sz="1400" b="1" dirty="0">
              <a:solidFill>
                <a:prstClr val="black"/>
              </a:solidFill>
              <a:latin typeface="+mn-ea"/>
            </a:endParaRPr>
          </a:p>
        </p:txBody>
      </p:sp>
      <p:sp>
        <p:nvSpPr>
          <p:cNvPr id="27" name="テキスト ボックス 26"/>
          <p:cNvSpPr txBox="1"/>
          <p:nvPr/>
        </p:nvSpPr>
        <p:spPr>
          <a:xfrm>
            <a:off x="488504" y="3458879"/>
            <a:ext cx="9245700" cy="3065968"/>
          </a:xfrm>
          <a:prstGeom prst="rect">
            <a:avLst/>
          </a:prstGeom>
          <a:noFill/>
        </p:spPr>
        <p:txBody>
          <a:bodyPr wrap="square" rtlCol="0">
            <a:spAutoFit/>
          </a:bodyPr>
          <a:lstStyle/>
          <a:p>
            <a:pPr marL="252000" indent="-457200">
              <a:lnSpc>
                <a:spcPts val="1800"/>
              </a:lnSpc>
            </a:pP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財政規律の確保</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p>
          <a:p>
            <a:pPr marL="252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年度以降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も多額の収支</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不足が見込まれることから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、これまでの改革の取組みを継承しつつ、財政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運営基本条例に基づき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、将来世代に負担を先送りしないよう、健全で規律ある財政運営を行います。</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収支不足への対応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268288" indent="-17463">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「当面の財政運営の取組み（案）」に掲げた取組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み</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例などの歳入確保や歳出の見直しについて検討・具体化をすすめるとともに、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それでもなお収支不足額が生じる場合は、財政調整基金を機動的に活用したうえで、年度を通じた効果的・効率的な予算執行により</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17463">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していきます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減債</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基金</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積立不足</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額の計画的</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解消</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pPr marL="268288">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末までの減債基金の復元完了を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めざします（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ただし、税収の急激な落ち込み等不測の事態が生じた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場合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は、柔軟に対応します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減債基金積立不足額（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年度末見込み）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1,625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252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財政調整</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基金</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の確保</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268288">
              <a:lnSpc>
                <a:spcPts val="18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リスクの対応については、財政運営基本条例に基づく目標額</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億円）の確保</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努めます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pPr marL="252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財政調整基金残高（平成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末見込み）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7805475" y="6325231"/>
            <a:ext cx="1819729" cy="230832"/>
          </a:xfrm>
          <a:prstGeom prst="rect">
            <a:avLst/>
          </a:prstGeom>
        </p:spPr>
        <p:txBody>
          <a:bodyPr wrap="none">
            <a:spAutoFit/>
          </a:bodyPr>
          <a:lstStyle/>
          <a:p>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参考資料　財</a:t>
            </a:r>
            <a:r>
              <a:rPr lang="ja-JP" altLang="en-US" sz="900" dirty="0">
                <a:latin typeface="Meiryo UI" pitchFamily="50" charset="-128"/>
                <a:ea typeface="Meiryo UI" pitchFamily="50" charset="-128"/>
                <a:cs typeface="Meiryo UI" pitchFamily="50" charset="-128"/>
              </a:rPr>
              <a:t>シ</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３３</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３４参照</a:t>
            </a:r>
            <a:r>
              <a:rPr lang="en-US" altLang="ja-JP"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
        <p:nvSpPr>
          <p:cNvPr id="17" name="二等辺三角形 16"/>
          <p:cNvSpPr/>
          <p:nvPr/>
        </p:nvSpPr>
        <p:spPr>
          <a:xfrm flipV="1">
            <a:off x="3728864" y="2325215"/>
            <a:ext cx="2448272" cy="485305"/>
          </a:xfrm>
          <a:prstGeom prst="triangle">
            <a:avLst>
              <a:gd name="adj" fmla="val 4998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a:extLst>
              <a:ext uri="{FF2B5EF4-FFF2-40B4-BE49-F238E27FC236}">
                <a16:creationId xmlns:a16="http://schemas.microsoft.com/office/drawing/2014/main" id="{2B42484F-CDD7-49BD-9EF6-668510D222E4}"/>
              </a:ext>
            </a:extLst>
          </p:cNvPr>
          <p:cNvSpPr/>
          <p:nvPr/>
        </p:nvSpPr>
        <p:spPr>
          <a:xfrm>
            <a:off x="3296816" y="2346821"/>
            <a:ext cx="3240360" cy="351651"/>
          </a:xfrm>
          <a:prstGeom prst="roundRect">
            <a:avLst>
              <a:gd name="adj" fmla="val 7528"/>
            </a:avLst>
          </a:prstGeom>
          <a:noFill/>
          <a:ln>
            <a:noFill/>
          </a:ln>
        </p:spPr>
        <p:style>
          <a:lnRef idx="0">
            <a:schemeClr val="accent5"/>
          </a:lnRef>
          <a:fillRef idx="3">
            <a:schemeClr val="accent5"/>
          </a:fillRef>
          <a:effectRef idx="3">
            <a:schemeClr val="accent5"/>
          </a:effectRef>
          <a:fontRef idx="minor">
            <a:schemeClr val="lt1"/>
          </a:fontRef>
        </p:style>
        <p:txBody>
          <a:bodyPr wrap="square" rtlCol="0" anchor="t">
            <a:spAutoFit/>
          </a:bodyPr>
          <a:lstStyle/>
          <a:p>
            <a:pPr algn="ctr"/>
            <a:r>
              <a:rPr lang="ja-JP" altLang="en-US" sz="16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規律ある財政運営の取組みを継続</a:t>
            </a:r>
            <a:endParaRPr lang="ja-JP" altLang="en-US" sz="16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612616503"/>
              </p:ext>
            </p:extLst>
          </p:nvPr>
        </p:nvGraphicFramePr>
        <p:xfrm>
          <a:off x="272489" y="897842"/>
          <a:ext cx="9370339" cy="1123288"/>
        </p:xfrm>
        <a:graphic>
          <a:graphicData uri="http://schemas.openxmlformats.org/drawingml/2006/table">
            <a:tbl>
              <a:tblPr/>
              <a:tblGrid>
                <a:gridCol w="669697">
                  <a:extLst>
                    <a:ext uri="{9D8B030D-6E8A-4147-A177-3AD203B41FA5}">
                      <a16:colId xmlns:a16="http://schemas.microsoft.com/office/drawing/2014/main" val="20000"/>
                    </a:ext>
                  </a:extLst>
                </a:gridCol>
                <a:gridCol w="642630">
                  <a:extLst>
                    <a:ext uri="{9D8B030D-6E8A-4147-A177-3AD203B41FA5}">
                      <a16:colId xmlns:a16="http://schemas.microsoft.com/office/drawing/2014/main" val="20005"/>
                    </a:ext>
                  </a:extLst>
                </a:gridCol>
                <a:gridCol w="671501">
                  <a:extLst>
                    <a:ext uri="{9D8B030D-6E8A-4147-A177-3AD203B41FA5}">
                      <a16:colId xmlns:a16="http://schemas.microsoft.com/office/drawing/2014/main" val="20009"/>
                    </a:ext>
                  </a:extLst>
                </a:gridCol>
                <a:gridCol w="671501">
                  <a:extLst>
                    <a:ext uri="{9D8B030D-6E8A-4147-A177-3AD203B41FA5}">
                      <a16:colId xmlns:a16="http://schemas.microsoft.com/office/drawing/2014/main" val="20010"/>
                    </a:ext>
                  </a:extLst>
                </a:gridCol>
                <a:gridCol w="671501">
                  <a:extLst>
                    <a:ext uri="{9D8B030D-6E8A-4147-A177-3AD203B41FA5}">
                      <a16:colId xmlns:a16="http://schemas.microsoft.com/office/drawing/2014/main" val="20011"/>
                    </a:ext>
                  </a:extLst>
                </a:gridCol>
                <a:gridCol w="671501">
                  <a:extLst>
                    <a:ext uri="{9D8B030D-6E8A-4147-A177-3AD203B41FA5}">
                      <a16:colId xmlns:a16="http://schemas.microsoft.com/office/drawing/2014/main" val="20012"/>
                    </a:ext>
                  </a:extLst>
                </a:gridCol>
                <a:gridCol w="671501">
                  <a:extLst>
                    <a:ext uri="{9D8B030D-6E8A-4147-A177-3AD203B41FA5}">
                      <a16:colId xmlns:a16="http://schemas.microsoft.com/office/drawing/2014/main" val="20013"/>
                    </a:ext>
                  </a:extLst>
                </a:gridCol>
                <a:gridCol w="671501">
                  <a:extLst>
                    <a:ext uri="{9D8B030D-6E8A-4147-A177-3AD203B41FA5}">
                      <a16:colId xmlns:a16="http://schemas.microsoft.com/office/drawing/2014/main" val="20014"/>
                    </a:ext>
                  </a:extLst>
                </a:gridCol>
                <a:gridCol w="671501">
                  <a:extLst>
                    <a:ext uri="{9D8B030D-6E8A-4147-A177-3AD203B41FA5}">
                      <a16:colId xmlns:a16="http://schemas.microsoft.com/office/drawing/2014/main" val="20015"/>
                    </a:ext>
                  </a:extLst>
                </a:gridCol>
                <a:gridCol w="671501">
                  <a:extLst>
                    <a:ext uri="{9D8B030D-6E8A-4147-A177-3AD203B41FA5}">
                      <a16:colId xmlns:a16="http://schemas.microsoft.com/office/drawing/2014/main" val="20016"/>
                    </a:ext>
                  </a:extLst>
                </a:gridCol>
                <a:gridCol w="671501">
                  <a:extLst>
                    <a:ext uri="{9D8B030D-6E8A-4147-A177-3AD203B41FA5}">
                      <a16:colId xmlns:a16="http://schemas.microsoft.com/office/drawing/2014/main" val="20017"/>
                    </a:ext>
                  </a:extLst>
                </a:gridCol>
                <a:gridCol w="671501">
                  <a:extLst>
                    <a:ext uri="{9D8B030D-6E8A-4147-A177-3AD203B41FA5}">
                      <a16:colId xmlns:a16="http://schemas.microsoft.com/office/drawing/2014/main" val="20018"/>
                    </a:ext>
                  </a:extLst>
                </a:gridCol>
                <a:gridCol w="671501">
                  <a:extLst>
                    <a:ext uri="{9D8B030D-6E8A-4147-A177-3AD203B41FA5}">
                      <a16:colId xmlns:a16="http://schemas.microsoft.com/office/drawing/2014/main" val="20019"/>
                    </a:ext>
                  </a:extLst>
                </a:gridCol>
                <a:gridCol w="671501">
                  <a:extLst>
                    <a:ext uri="{9D8B030D-6E8A-4147-A177-3AD203B41FA5}">
                      <a16:colId xmlns:a16="http://schemas.microsoft.com/office/drawing/2014/main" val="20020"/>
                    </a:ext>
                  </a:extLst>
                </a:gridCol>
              </a:tblGrid>
              <a:tr h="152350">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kumimoji="1" lang="ja-JP" altLang="en-US" sz="1050" b="0" u="none" dirty="0"/>
                    </a:p>
                  </a:txBody>
                  <a:tcPr marL="0" marR="0" marT="0"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ct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9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latin typeface="Meiryo UI" pitchFamily="50" charset="-128"/>
                          <a:ea typeface="Meiryo UI" pitchFamily="50" charset="-128"/>
                          <a:cs typeface="Meiryo UI" pitchFamily="50" charset="-128"/>
                        </a:rPr>
                        <a:t>（億円）</a:t>
                      </a:r>
                    </a:p>
                  </a:txBody>
                  <a:tcPr marL="0" marR="0" marT="0" marB="0" anchor="b">
                    <a:lnL>
                      <a:noFill/>
                    </a:lnL>
                    <a:lnR>
                      <a:noFill/>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ja-JP" altLang="en-US" sz="1050" b="0" i="0" u="none" strike="noStrike" dirty="0">
                        <a:solidFill>
                          <a:srgbClr val="000000"/>
                        </a:solidFill>
                        <a:latin typeface="Meiryo UI" pitchFamily="50" charset="-128"/>
                        <a:ea typeface="Meiryo UI" pitchFamily="50" charset="-128"/>
                        <a:cs typeface="Meiryo UI"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6948">
                <a:tc gridSpan="2">
                  <a:txBody>
                    <a:bodyPr/>
                    <a:lstStyle/>
                    <a:p>
                      <a:pPr algn="ctr" fontAlgn="ctr"/>
                      <a:r>
                        <a:rPr lang="ja-JP" altLang="en-US" sz="1050" b="0" i="0" u="none" strike="noStrike" dirty="0">
                          <a:ln>
                            <a:solidFill>
                              <a:schemeClr val="bg1"/>
                            </a:solidFill>
                          </a:ln>
                          <a:solidFill>
                            <a:srgbClr val="000000"/>
                          </a:solidFill>
                          <a:latin typeface="Meiryo UI" pitchFamily="50" charset="-128"/>
                          <a:ea typeface="Meiryo UI" pitchFamily="50" charset="-128"/>
                          <a:cs typeface="Meiryo UI" pitchFamily="50" charset="-128"/>
                        </a:rPr>
                        <a:t>　</a:t>
                      </a:r>
                    </a:p>
                  </a:txBody>
                  <a:tcPr marL="0" marR="0" marT="0" marB="0"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ctr"/>
                      <a:endParaRPr lang="en-US" sz="900" b="1" i="0" u="none" strike="noStrike" dirty="0">
                        <a:solidFill>
                          <a:schemeClr val="bg1"/>
                        </a:solidFill>
                        <a:latin typeface="Meiryo UI" pitchFamily="50" charset="-128"/>
                        <a:ea typeface="Meiryo UI" pitchFamily="50" charset="-128"/>
                        <a:cs typeface="Meiryo UI" pitchFamily="50" charset="-128"/>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7</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952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8</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9</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10</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11</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12</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13</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14</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15</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16</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17</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000" b="0" i="0" u="none" strike="noStrike" dirty="0" smtClean="0">
                          <a:solidFill>
                            <a:sysClr val="windowText" lastClr="000000"/>
                          </a:solidFill>
                          <a:latin typeface="Meiryo UI" pitchFamily="50" charset="-128"/>
                          <a:ea typeface="Meiryo UI" pitchFamily="50" charset="-128"/>
                          <a:cs typeface="Meiryo UI" pitchFamily="50" charset="-128"/>
                        </a:rPr>
                        <a:t>Ｒ</a:t>
                      </a:r>
                      <a:r>
                        <a:rPr lang="en-US" altLang="ja-JP" sz="1000" b="0" i="0" u="none" strike="noStrike" dirty="0" smtClean="0">
                          <a:solidFill>
                            <a:sysClr val="windowText" lastClr="000000"/>
                          </a:solidFill>
                          <a:latin typeface="Meiryo UI" pitchFamily="50" charset="-128"/>
                          <a:ea typeface="Meiryo UI" pitchFamily="50" charset="-128"/>
                          <a:cs typeface="Meiryo UI" pitchFamily="50" charset="-128"/>
                        </a:rPr>
                        <a:t>18</a:t>
                      </a:r>
                      <a:endParaRPr lang="en-US" sz="1000" b="0" i="0" u="none" strike="noStrike" dirty="0">
                        <a:solidFill>
                          <a:sysClr val="windowText" lastClr="000000"/>
                        </a:solidFill>
                        <a:latin typeface="Meiryo UI" pitchFamily="50" charset="-128"/>
                        <a:ea typeface="Meiryo UI" pitchFamily="50" charset="-128"/>
                        <a:cs typeface="Meiryo UI" pitchFamily="50" charset="-128"/>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216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latin typeface="+mj-ea"/>
                          <a:ea typeface="+mj-ea"/>
                          <a:cs typeface="Meiryo UI" pitchFamily="50" charset="-128"/>
                        </a:rPr>
                        <a:t>単年度収支 </a:t>
                      </a:r>
                      <a:r>
                        <a:rPr lang="en-US" altLang="ja-JP" sz="900" b="0" i="0" u="none" strike="noStrike" dirty="0" smtClean="0">
                          <a:solidFill>
                            <a:srgbClr val="000000"/>
                          </a:solidFill>
                          <a:latin typeface="+mj-ea"/>
                          <a:ea typeface="+mj-ea"/>
                          <a:cs typeface="Meiryo UI" pitchFamily="50" charset="-128"/>
                        </a:rPr>
                        <a:t>A</a:t>
                      </a:r>
                    </a:p>
                  </a:txBody>
                  <a:tcPr marL="390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220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260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90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290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310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300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690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100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ja-JP" altLang="en-US" sz="1050" b="0" i="0" u="none" strike="noStrike" dirty="0" smtClean="0">
                          <a:solidFill>
                            <a:srgbClr val="000000"/>
                          </a:solidFill>
                          <a:effectLst/>
                          <a:latin typeface="+mj-ea"/>
                          <a:ea typeface="+mj-ea"/>
                        </a:rPr>
                        <a:t>▲ </a:t>
                      </a:r>
                      <a:r>
                        <a:rPr lang="en-US" altLang="ja-JP" sz="1050" b="0" i="0" u="none" strike="noStrike" dirty="0" smtClean="0">
                          <a:solidFill>
                            <a:srgbClr val="000000"/>
                          </a:solidFill>
                          <a:effectLst/>
                          <a:latin typeface="+mj-ea"/>
                          <a:ea typeface="+mj-ea"/>
                        </a:rPr>
                        <a:t>20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50" b="0" i="0" u="none" strike="noStrike" dirty="0" smtClean="0">
                          <a:solidFill>
                            <a:srgbClr val="000000"/>
                          </a:solidFill>
                          <a:effectLst/>
                          <a:latin typeface="+mj-ea"/>
                          <a:ea typeface="+mj-ea"/>
                        </a:rPr>
                        <a:t>60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50" b="0" i="0" u="none" strike="noStrike" dirty="0" smtClean="0">
                          <a:solidFill>
                            <a:srgbClr val="000000"/>
                          </a:solidFill>
                          <a:effectLst/>
                          <a:latin typeface="+mj-ea"/>
                          <a:ea typeface="+mj-ea"/>
                        </a:rPr>
                        <a:t>60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US" altLang="ja-JP" sz="1050" b="0" i="0" u="none" strike="noStrike" dirty="0" smtClean="0">
                          <a:solidFill>
                            <a:srgbClr val="000000"/>
                          </a:solidFill>
                          <a:effectLst/>
                          <a:latin typeface="+mj-ea"/>
                          <a:ea typeface="+mj-ea"/>
                        </a:rPr>
                        <a:t>120</a:t>
                      </a:r>
                      <a:endParaRPr lang="en-US" altLang="ja-JP" sz="105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216000">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latin typeface="+mj-ea"/>
                          <a:ea typeface="+mj-ea"/>
                          <a:cs typeface="Meiryo UI" pitchFamily="50" charset="-128"/>
                        </a:rPr>
                        <a:t>減債基金復元額 </a:t>
                      </a:r>
                      <a:r>
                        <a:rPr lang="en-US" altLang="ja-JP" sz="900" b="0" i="0" u="none" strike="noStrike" dirty="0" smtClean="0">
                          <a:solidFill>
                            <a:srgbClr val="000000"/>
                          </a:solidFill>
                          <a:latin typeface="+mj-ea"/>
                          <a:ea typeface="+mj-ea"/>
                          <a:cs typeface="Meiryo UI" pitchFamily="50" charset="-128"/>
                        </a:rPr>
                        <a:t>B</a:t>
                      </a:r>
                    </a:p>
                  </a:txBody>
                  <a:tcPr marL="390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smtClean="0">
                          <a:solidFill>
                            <a:srgbClr val="000000"/>
                          </a:solidFill>
                          <a:effectLst/>
                          <a:latin typeface="+mj-ea"/>
                          <a:ea typeface="+mn-ea"/>
                          <a:cs typeface="+mn-cs"/>
                        </a:rPr>
                        <a:t>―</a:t>
                      </a: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61172">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rPr>
                        <a:t>収支不足額</a:t>
                      </a:r>
                      <a:endParaRPr lang="en-US" altLang="ja-JP" sz="90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rPr>
                        <a:t>C</a:t>
                      </a:r>
                      <a:r>
                        <a:rPr lang="ja-JP" altLang="en-US" sz="90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en-US" altLang="ja-JP" sz="90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rPr>
                        <a:t>A</a:t>
                      </a:r>
                      <a:r>
                        <a:rPr lang="ja-JP" altLang="en-US" sz="90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en-US" altLang="ja-JP" sz="900" b="0" i="0" u="none" strike="noStrike" dirty="0" smtClean="0">
                          <a:solidFill>
                            <a:srgbClr val="000000"/>
                          </a:solidFill>
                          <a:latin typeface="Meiryo UI" panose="020B0604030504040204" pitchFamily="50" charset="-128"/>
                          <a:ea typeface="Meiryo UI" panose="020B0604030504040204" pitchFamily="50" charset="-128"/>
                          <a:cs typeface="Meiryo UI" pitchFamily="50" charset="-128"/>
                        </a:rPr>
                        <a:t>B</a:t>
                      </a:r>
                    </a:p>
                  </a:txBody>
                  <a:tcPr marL="39000" marR="0" marT="0"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r" fontAlgn="ct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endParaRPr>
                    </a:p>
                  </a:txBody>
                  <a:tcPr marL="39000" marR="396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220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260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90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290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310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300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690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100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ja-JP" altLang="en-US" sz="1100" b="0" i="0" u="none" strike="noStrike" dirty="0" smtClean="0">
                          <a:solidFill>
                            <a:srgbClr val="000000"/>
                          </a:solidFill>
                          <a:effectLst/>
                          <a:latin typeface="+mj-ea"/>
                          <a:ea typeface="+mj-ea"/>
                        </a:rPr>
                        <a:t>▲ </a:t>
                      </a:r>
                      <a:r>
                        <a:rPr lang="en-US" altLang="ja-JP" sz="1100" b="0" i="0" u="none" strike="noStrike" dirty="0" smtClean="0">
                          <a:solidFill>
                            <a:srgbClr val="000000"/>
                          </a:solidFill>
                          <a:effectLst/>
                          <a:latin typeface="+mj-ea"/>
                          <a:ea typeface="+mj-ea"/>
                        </a:rPr>
                        <a:t>20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smtClean="0">
                          <a:solidFill>
                            <a:srgbClr val="000000"/>
                          </a:solidFill>
                          <a:effectLst/>
                          <a:latin typeface="+mj-ea"/>
                          <a:ea typeface="+mj-ea"/>
                        </a:rPr>
                        <a:t>60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smtClean="0">
                          <a:solidFill>
                            <a:srgbClr val="000000"/>
                          </a:solidFill>
                          <a:effectLst/>
                          <a:latin typeface="+mj-ea"/>
                          <a:ea typeface="+mj-ea"/>
                        </a:rPr>
                        <a:t>60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100" b="0" i="0" u="none" strike="noStrike" dirty="0" smtClean="0">
                          <a:solidFill>
                            <a:srgbClr val="000000"/>
                          </a:solidFill>
                          <a:effectLst/>
                          <a:latin typeface="+mj-ea"/>
                          <a:ea typeface="+mj-ea"/>
                        </a:rPr>
                        <a:t>120</a:t>
                      </a:r>
                      <a:endParaRPr lang="en-US" altLang="ja-JP" sz="1100" b="0" i="0" u="none" strike="noStrike" dirty="0">
                        <a:solidFill>
                          <a:srgbClr val="000000"/>
                        </a:solidFill>
                        <a:effectLst/>
                        <a:latin typeface="+mj-ea"/>
                        <a:ea typeface="+mj-ea"/>
                      </a:endParaRPr>
                    </a:p>
                  </a:txBody>
                  <a:tcPr marL="9525" marR="39600"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sp>
        <p:nvSpPr>
          <p:cNvPr id="11" name="正方形/長方形 10"/>
          <p:cNvSpPr/>
          <p:nvPr/>
        </p:nvSpPr>
        <p:spPr>
          <a:xfrm>
            <a:off x="128463" y="542631"/>
            <a:ext cx="9622663" cy="1632190"/>
          </a:xfrm>
          <a:prstGeom prst="rect">
            <a:avLst/>
          </a:prstGeom>
          <a:noFill/>
          <a:ln w="63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10800000">
            <a:off x="4060076" y="102119"/>
            <a:ext cx="1800000" cy="360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35827" y="332656"/>
            <a:ext cx="2589388" cy="446603"/>
            <a:chOff x="131363" y="5114981"/>
            <a:chExt cx="2589388" cy="446603"/>
          </a:xfrm>
        </p:grpSpPr>
        <p:sp>
          <p:nvSpPr>
            <p:cNvPr id="15" name="AutoShape 161"/>
            <p:cNvSpPr>
              <a:spLocks noChangeArrowheads="1"/>
            </p:cNvSpPr>
            <p:nvPr/>
          </p:nvSpPr>
          <p:spPr bwMode="auto">
            <a:xfrm>
              <a:off x="131363" y="5156081"/>
              <a:ext cx="2589388" cy="334953"/>
            </a:xfrm>
            <a:prstGeom prst="roundRect">
              <a:avLst>
                <a:gd name="adj" fmla="val 42292"/>
              </a:avLst>
            </a:prstGeom>
            <a:solidFill>
              <a:srgbClr val="FFFF99"/>
            </a:solidFill>
            <a:ln w="9525">
              <a:solidFill>
                <a:srgbClr val="993300"/>
              </a:solidFill>
              <a:round/>
              <a:headEnd/>
              <a:tailEnd/>
            </a:ln>
          </p:spPr>
          <p:txBody>
            <a:bodyPr wrap="square" anchor="ctr">
              <a:spAutoFit/>
            </a:bodyPr>
            <a:lstStyle/>
            <a:p>
              <a:pPr algn="ctr"/>
              <a:endParaRPr lang="ja-JP" altLang="en-US" sz="1000" b="1" dirty="0">
                <a:latin typeface="Meiryo UI" panose="020B0604030504040204" pitchFamily="50" charset="-128"/>
                <a:ea typeface="Meiryo UI" panose="020B0604030504040204" pitchFamily="50" charset="-128"/>
                <a:cs typeface="Meiryo UI" pitchFamily="50" charset="-128"/>
              </a:endParaRPr>
            </a:p>
          </p:txBody>
        </p:sp>
        <p:sp>
          <p:nvSpPr>
            <p:cNvPr id="16" name="AutoShape 161"/>
            <p:cNvSpPr>
              <a:spLocks noChangeArrowheads="1"/>
            </p:cNvSpPr>
            <p:nvPr/>
          </p:nvSpPr>
          <p:spPr bwMode="auto">
            <a:xfrm>
              <a:off x="153462" y="5114981"/>
              <a:ext cx="2567289" cy="446603"/>
            </a:xfrm>
            <a:prstGeom prst="roundRect">
              <a:avLst>
                <a:gd name="adj" fmla="val 42292"/>
              </a:avLst>
            </a:prstGeom>
            <a:noFill/>
            <a:ln w="9525">
              <a:noFill/>
              <a:round/>
              <a:headEnd/>
              <a:tailEnd/>
            </a:ln>
          </p:spPr>
          <p:txBody>
            <a:bodyPr wrap="square" anchor="ctr">
              <a:spAutoFit/>
            </a:bodyPr>
            <a:lstStyle/>
            <a:p>
              <a:pPr algn="ctr"/>
              <a:r>
                <a:rPr lang="ja-JP" altLang="en-US" sz="1600" b="1" dirty="0" smtClean="0">
                  <a:latin typeface="Meiryo UI" panose="020B0604030504040204" pitchFamily="50" charset="-128"/>
                  <a:ea typeface="Meiryo UI" panose="020B0604030504040204" pitchFamily="50" charset="-128"/>
                  <a:cs typeface="Meiryo UI" pitchFamily="50" charset="-128"/>
                </a:rPr>
                <a:t>現在の大阪府に係る収支</a:t>
              </a:r>
              <a:endParaRPr lang="ja-JP" altLang="en-US" sz="1600" b="1" dirty="0">
                <a:latin typeface="Meiryo UI" panose="020B0604030504040204" pitchFamily="50" charset="-128"/>
                <a:ea typeface="Meiryo UI" panose="020B0604030504040204" pitchFamily="50" charset="-128"/>
                <a:cs typeface="Meiryo UI" pitchFamily="50" charset="-128"/>
              </a:endParaRPr>
            </a:p>
          </p:txBody>
        </p:sp>
      </p:grpSp>
      <p:sp>
        <p:nvSpPr>
          <p:cNvPr id="19" name="正方形/長方形 18"/>
          <p:cNvSpPr/>
          <p:nvPr/>
        </p:nvSpPr>
        <p:spPr>
          <a:xfrm>
            <a:off x="216326" y="813313"/>
            <a:ext cx="9426503" cy="307777"/>
          </a:xfrm>
          <a:prstGeom prst="rect">
            <a:avLst/>
          </a:prstGeom>
        </p:spPr>
        <p:txBody>
          <a:bodyPr wrap="square">
            <a:spAutoFit/>
          </a:bodyPr>
          <a:lstStyle/>
          <a:p>
            <a:r>
              <a:rPr lang="ja-JP" altLang="en-US" sz="1400" dirty="0" smtClean="0">
                <a:latin typeface="Meiryo UI" pitchFamily="50" charset="-128"/>
                <a:ea typeface="Meiryo UI" pitchFamily="50" charset="-128"/>
                <a:cs typeface="Meiryo UI" pitchFamily="50" charset="-128"/>
              </a:rPr>
              <a:t>◆　大阪府「</a:t>
            </a:r>
            <a:r>
              <a:rPr lang="ja-JP" altLang="en-US" sz="1400" dirty="0">
                <a:latin typeface="Meiryo UI" pitchFamily="50" charset="-128"/>
                <a:ea typeface="Meiryo UI" pitchFamily="50" charset="-128"/>
                <a:cs typeface="Meiryo UI" pitchFamily="50" charset="-128"/>
              </a:rPr>
              <a:t>財政状況に関する中長期試算</a:t>
            </a: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粗い試算</a:t>
            </a:r>
            <a:r>
              <a:rPr lang="en-US" altLang="ja-JP"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平成</a:t>
            </a:r>
            <a:r>
              <a:rPr lang="en-US" altLang="ja-JP" sz="1400" dirty="0" smtClean="0">
                <a:latin typeface="Meiryo UI" pitchFamily="50" charset="-128"/>
                <a:ea typeface="Meiryo UI" pitchFamily="50" charset="-128"/>
                <a:cs typeface="Meiryo UI" pitchFamily="50" charset="-128"/>
              </a:rPr>
              <a:t>30</a:t>
            </a:r>
            <a:r>
              <a:rPr lang="ja-JP" altLang="en-US" sz="1400" dirty="0" smtClean="0">
                <a:latin typeface="Meiryo UI" pitchFamily="50" charset="-128"/>
                <a:ea typeface="Meiryo UI" pitchFamily="50" charset="-128"/>
                <a:cs typeface="Meiryo UI" pitchFamily="50" charset="-128"/>
              </a:rPr>
              <a:t>年２月版の収支　　</a:t>
            </a:r>
            <a:r>
              <a:rPr lang="ja-JP" altLang="en-US" sz="900" dirty="0" smtClean="0">
                <a:latin typeface="Meiryo UI" pitchFamily="50" charset="-128"/>
                <a:ea typeface="Meiryo UI" pitchFamily="50" charset="-128"/>
                <a:cs typeface="Meiryo UI" pitchFamily="50" charset="-128"/>
              </a:rPr>
              <a:t>　</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財</a:t>
            </a:r>
            <a:r>
              <a:rPr lang="ja-JP" altLang="en-US" sz="900" dirty="0">
                <a:latin typeface="Meiryo UI" pitchFamily="50" charset="-128"/>
                <a:ea typeface="Meiryo UI" pitchFamily="50" charset="-128"/>
                <a:cs typeface="Meiryo UI" pitchFamily="50" charset="-128"/>
              </a:rPr>
              <a:t>シ</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３５</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３６参照</a:t>
            </a:r>
            <a:r>
              <a:rPr lang="en-US" altLang="ja-JP" sz="900" dirty="0" smtClean="0">
                <a:latin typeface="Meiryo UI" pitchFamily="50" charset="-128"/>
                <a:ea typeface="Meiryo UI" pitchFamily="50" charset="-128"/>
                <a:cs typeface="Meiryo UI" pitchFamily="50" charset="-128"/>
              </a:rPr>
              <a:t>)</a:t>
            </a:r>
            <a:endParaRPr lang="ja-JP" altLang="en-US" sz="9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6006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bwMode="auto">
          <a:xfrm>
            <a:off x="145143" y="4260192"/>
            <a:ext cx="9652000" cy="250093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260114" y="4246479"/>
            <a:ext cx="1005403" cy="338554"/>
          </a:xfrm>
          <a:prstGeom prst="rect">
            <a:avLst/>
          </a:prstGeom>
        </p:spPr>
        <p:txBody>
          <a:bodyPr wrap="none">
            <a:spAutoFit/>
          </a:bodyPr>
          <a:lstStyle/>
          <a:p>
            <a:pPr marL="252000" indent="-45720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参考②</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28464" y="6525344"/>
            <a:ext cx="3924472" cy="21544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）「大阪府の財政状況等について」</a:t>
            </a:r>
            <a:r>
              <a:rPr lang="en-US" altLang="ja-JP" sz="800" dirty="0">
                <a:latin typeface="Meiryo UI" panose="020B0604030504040204" pitchFamily="50" charset="-128"/>
                <a:ea typeface="Meiryo UI" panose="020B0604030504040204" pitchFamily="50" charset="-128"/>
              </a:rPr>
              <a:t>H</a:t>
            </a:r>
            <a:r>
              <a:rPr lang="en-US" altLang="ja-JP" sz="800" dirty="0" smtClean="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年６月版等をもとに副首都推進局にて編集</a:t>
            </a:r>
            <a:endParaRPr lang="ja-JP" altLang="en-US" sz="800" dirty="0">
              <a:latin typeface="Meiryo UI" panose="020B0604030504040204" pitchFamily="50" charset="-128"/>
              <a:ea typeface="Meiryo UI" panose="020B0604030504040204" pitchFamily="50" charset="-128"/>
            </a:endParaRPr>
          </a:p>
        </p:txBody>
      </p:sp>
      <p:sp>
        <p:nvSpPr>
          <p:cNvPr id="27" name="正方形/長方形 26"/>
          <p:cNvSpPr/>
          <p:nvPr/>
        </p:nvSpPr>
        <p:spPr>
          <a:xfrm>
            <a:off x="200472" y="4581128"/>
            <a:ext cx="5569167" cy="1200329"/>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府債残高の推移</a:t>
            </a:r>
            <a:r>
              <a:rPr lang="en-US" altLang="ja-JP" sz="1200" b="1" dirty="0" smtClean="0">
                <a:latin typeface="Meiryo UI" panose="020B0604030504040204" pitchFamily="50" charset="-128"/>
                <a:ea typeface="Meiryo UI" panose="020B0604030504040204" pitchFamily="50" charset="-128"/>
              </a:rPr>
              <a:t>】</a:t>
            </a:r>
          </a:p>
          <a:p>
            <a:pPr marL="174625" indent="-174625"/>
            <a:r>
              <a:rPr lang="ja-JP" altLang="en-US" sz="1200" dirty="0" smtClean="0">
                <a:latin typeface="Meiryo UI" panose="020B0604030504040204" pitchFamily="50" charset="-128"/>
                <a:ea typeface="Meiryo UI" panose="020B0604030504040204" pitchFamily="50" charset="-128"/>
              </a:rPr>
              <a:t>○臨財債等を除く府債残高は、</a:t>
            </a:r>
            <a:r>
              <a:rPr lang="en-US" altLang="ja-JP" sz="1200" dirty="0" smtClean="0">
                <a:latin typeface="Meiryo UI" panose="020B0604030504040204" pitchFamily="50" charset="-128"/>
                <a:ea typeface="Meiryo UI" panose="020B0604030504040204" pitchFamily="50" charset="-128"/>
              </a:rPr>
              <a:t>H19</a:t>
            </a:r>
            <a:r>
              <a:rPr lang="ja-JP" altLang="en-US" sz="1200" dirty="0" smtClean="0">
                <a:latin typeface="Meiryo UI" panose="020B0604030504040204" pitchFamily="50" charset="-128"/>
                <a:ea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から</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年連続で減少</a:t>
            </a:r>
            <a:endParaRPr lang="en-US" altLang="ja-JP" sz="1200" dirty="0">
              <a:latin typeface="Meiryo UI" panose="020B0604030504040204" pitchFamily="50" charset="-128"/>
              <a:ea typeface="Meiryo UI" panose="020B0604030504040204" pitchFamily="50" charset="-128"/>
            </a:endParaRPr>
          </a:p>
          <a:p>
            <a:pPr marL="174625" indent="-174625"/>
            <a:r>
              <a:rPr lang="ja-JP" altLang="en-US" sz="1200" dirty="0" smtClean="0">
                <a:latin typeface="Meiryo UI" panose="020B0604030504040204" pitchFamily="50" charset="-128"/>
                <a:ea typeface="Meiryo UI" panose="020B0604030504040204" pitchFamily="50" charset="-128"/>
              </a:rPr>
              <a:t>○全会計の府債残高は臨財債等の増加の</a:t>
            </a:r>
            <a:r>
              <a:rPr lang="en-US" altLang="ja-JP" sz="1200" dirty="0">
                <a:latin typeface="Meiryo UI" panose="020B0604030504040204" pitchFamily="50" charset="-128"/>
                <a:ea typeface="Meiryo UI" panose="020B0604030504040204" pitchFamily="50" charset="-128"/>
              </a:rPr>
              <a:t/>
            </a:r>
            <a:br>
              <a:rPr lang="en-US" altLang="ja-JP" sz="1200" dirty="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影響により前年度（</a:t>
            </a:r>
            <a:r>
              <a:rPr lang="en-US" altLang="ja-JP" sz="1200" dirty="0" smtClean="0">
                <a:latin typeface="Meiryo UI" panose="020B0604030504040204" pitchFamily="50" charset="-128"/>
                <a:ea typeface="Meiryo UI" panose="020B0604030504040204" pitchFamily="50" charset="-128"/>
              </a:rPr>
              <a:t>H29</a:t>
            </a:r>
            <a:r>
              <a:rPr lang="ja-JP" altLang="en-US" sz="1200" dirty="0" smtClean="0">
                <a:latin typeface="Meiryo UI" panose="020B0604030504040204" pitchFamily="50" charset="-128"/>
                <a:ea typeface="Meiryo UI" panose="020B0604030504040204" pitchFamily="50" charset="-128"/>
              </a:rPr>
              <a:t>年度）に比べて</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ほぼ横ばい</a:t>
            </a:r>
            <a:endParaRPr lang="ja-JP" altLang="en-US" sz="1200"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165032" y="5733257"/>
            <a:ext cx="5076000" cy="850093"/>
            <a:chOff x="4880992" y="2827433"/>
            <a:chExt cx="5076000" cy="432556"/>
          </a:xfrm>
        </p:grpSpPr>
        <p:sp>
          <p:nvSpPr>
            <p:cNvPr id="30" name="Text Box 169"/>
            <p:cNvSpPr txBox="1">
              <a:spLocks noChangeArrowheads="1"/>
            </p:cNvSpPr>
            <p:nvPr/>
          </p:nvSpPr>
          <p:spPr bwMode="auto">
            <a:xfrm>
              <a:off x="4880992" y="2827433"/>
              <a:ext cx="5076000" cy="15660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600">
                  <a:solidFill>
                    <a:srgbClr val="000000"/>
                  </a:solidFill>
                  <a:latin typeface="Arial" charset="0"/>
                  <a:ea typeface="ＭＳ Ｐゴシック" pitchFamily="50" charset="-128"/>
                </a:defRPr>
              </a:lvl1pPr>
              <a:lvl2pPr marL="742950" indent="-285750" eaLnBrk="0" hangingPunct="0">
                <a:defRPr kumimoji="1" sz="600">
                  <a:solidFill>
                    <a:srgbClr val="000000"/>
                  </a:solidFill>
                  <a:latin typeface="Arial" charset="0"/>
                  <a:ea typeface="ＭＳ Ｐゴシック" pitchFamily="50" charset="-128"/>
                </a:defRPr>
              </a:lvl2pPr>
              <a:lvl3pPr marL="1143000" indent="-228600" eaLnBrk="0" hangingPunct="0">
                <a:defRPr kumimoji="1" sz="600">
                  <a:solidFill>
                    <a:srgbClr val="000000"/>
                  </a:solidFill>
                  <a:latin typeface="Arial" charset="0"/>
                  <a:ea typeface="ＭＳ Ｐゴシック" pitchFamily="50" charset="-128"/>
                </a:defRPr>
              </a:lvl3pPr>
              <a:lvl4pPr marL="1600200" indent="-228600" eaLnBrk="0" hangingPunct="0">
                <a:defRPr kumimoji="1" sz="600">
                  <a:solidFill>
                    <a:srgbClr val="000000"/>
                  </a:solidFill>
                  <a:latin typeface="Arial" charset="0"/>
                  <a:ea typeface="ＭＳ Ｐゴシック" pitchFamily="50" charset="-128"/>
                </a:defRPr>
              </a:lvl4pPr>
              <a:lvl5pPr marL="2057400" indent="-228600" eaLnBrk="0" hangingPunct="0">
                <a:defRPr kumimoji="1" sz="600">
                  <a:solidFill>
                    <a:srgbClr val="000000"/>
                  </a:solidFill>
                  <a:latin typeface="Arial" charset="0"/>
                  <a:ea typeface="ＭＳ Ｐゴシック" pitchFamily="50" charset="-128"/>
                </a:defRPr>
              </a:lvl5pPr>
              <a:lvl6pPr marL="25146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6pPr>
              <a:lvl7pPr marL="29718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7pPr>
              <a:lvl8pPr marL="34290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8pPr>
              <a:lvl9pPr marL="38862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9pPr>
            </a:lstStyle>
            <a:p>
              <a:pPr eaLnBrk="1" hangingPunct="1">
                <a:spcBef>
                  <a:spcPts val="0"/>
                </a:spcBef>
                <a:buClr>
                  <a:srgbClr val="000000"/>
                </a:buClr>
                <a:buSzPct val="100000"/>
                <a:buFont typeface="Times New Roman" pitchFamily="18" charset="0"/>
                <a:buNone/>
                <a:defRPr/>
              </a:pPr>
              <a:r>
                <a:rPr lang="en-US" altLang="ja-JP" sz="700" dirty="0" smtClean="0">
                  <a:latin typeface="Meiryo UI" panose="020B0604030504040204" pitchFamily="50" charset="-128"/>
                  <a:ea typeface="Meiryo UI" panose="020B0604030504040204" pitchFamily="50" charset="-128"/>
                </a:rPr>
                <a:t>※ H28</a:t>
              </a:r>
              <a:r>
                <a:rPr lang="ja-JP" altLang="en-US" sz="700" dirty="0" smtClean="0">
                  <a:latin typeface="Meiryo UI" panose="020B0604030504040204" pitchFamily="50" charset="-128"/>
                  <a:ea typeface="Meiryo UI" panose="020B0604030504040204" pitchFamily="50" charset="-128"/>
                </a:rPr>
                <a:t>年度</a:t>
              </a:r>
              <a:r>
                <a:rPr lang="ja-JP" altLang="en-US" sz="700" dirty="0">
                  <a:latin typeface="Meiryo UI" panose="020B0604030504040204" pitchFamily="50" charset="-128"/>
                  <a:ea typeface="Meiryo UI" panose="020B0604030504040204" pitchFamily="50" charset="-128"/>
                </a:rPr>
                <a:t>までは決算額</a:t>
              </a:r>
              <a:r>
                <a:rPr lang="ja-JP" altLang="en-US" sz="700" dirty="0" smtClean="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H</a:t>
              </a:r>
              <a:r>
                <a:rPr kumimoji="0" lang="en-US" altLang="ja-JP" sz="700" dirty="0" smtClean="0">
                  <a:latin typeface="Meiryo UI" panose="020B0604030504040204" pitchFamily="50" charset="-128"/>
                  <a:ea typeface="Meiryo UI" panose="020B0604030504040204" pitchFamily="50" charset="-128"/>
                </a:rPr>
                <a:t>29</a:t>
              </a:r>
              <a:r>
                <a:rPr kumimoji="0" lang="ja-JP" altLang="en-US" sz="700" dirty="0" smtClean="0">
                  <a:latin typeface="Meiryo UI" panose="020B0604030504040204" pitchFamily="50" charset="-128"/>
                  <a:ea typeface="Meiryo UI" panose="020B0604030504040204" pitchFamily="50" charset="-128"/>
                </a:rPr>
                <a:t>年度は最終予算ベース、</a:t>
              </a:r>
              <a:r>
                <a:rPr kumimoji="0" lang="en-US" altLang="ja-JP" sz="700" dirty="0" smtClean="0">
                  <a:latin typeface="Meiryo UI" panose="020B0604030504040204" pitchFamily="50" charset="-128"/>
                  <a:ea typeface="Meiryo UI" panose="020B0604030504040204" pitchFamily="50" charset="-128"/>
                </a:rPr>
                <a:t> </a:t>
              </a:r>
              <a:r>
                <a:rPr kumimoji="0" lang="en-US" altLang="ja-JP" sz="700" dirty="0">
                  <a:latin typeface="Meiryo UI" panose="020B0604030504040204" pitchFamily="50" charset="-128"/>
                  <a:ea typeface="Meiryo UI" panose="020B0604030504040204" pitchFamily="50" charset="-128"/>
                </a:rPr>
                <a:t/>
              </a:r>
              <a:br>
                <a:rPr kumimoji="0" lang="en-US" altLang="ja-JP" sz="700" dirty="0">
                  <a:latin typeface="Meiryo UI" panose="020B0604030504040204" pitchFamily="50" charset="-128"/>
                  <a:ea typeface="Meiryo UI" panose="020B0604030504040204" pitchFamily="50" charset="-128"/>
                </a:rPr>
              </a:br>
              <a:r>
                <a:rPr kumimoji="0" lang="en-US" altLang="ja-JP" sz="700" dirty="0" smtClean="0">
                  <a:latin typeface="Meiryo UI" panose="020B0604030504040204" pitchFamily="50" charset="-128"/>
                  <a:ea typeface="Meiryo UI" panose="020B0604030504040204" pitchFamily="50" charset="-128"/>
                </a:rPr>
                <a:t>    H30</a:t>
              </a:r>
              <a:r>
                <a:rPr kumimoji="0" lang="ja-JP" altLang="en-US" sz="700" dirty="0" smtClean="0">
                  <a:latin typeface="Meiryo UI" panose="020B0604030504040204" pitchFamily="50" charset="-128"/>
                  <a:ea typeface="Meiryo UI" panose="020B0604030504040204" pitchFamily="50" charset="-128"/>
                </a:rPr>
                <a:t>年度</a:t>
              </a:r>
              <a:r>
                <a:rPr kumimoji="0" lang="ja-JP" altLang="en-US" sz="700" dirty="0">
                  <a:latin typeface="Meiryo UI" panose="020B0604030504040204" pitchFamily="50" charset="-128"/>
                  <a:ea typeface="Meiryo UI" panose="020B0604030504040204" pitchFamily="50" charset="-128"/>
                </a:rPr>
                <a:t>は当初予算</a:t>
              </a:r>
              <a:r>
                <a:rPr kumimoji="0" lang="ja-JP" altLang="en-US" sz="700" dirty="0" smtClean="0">
                  <a:latin typeface="Meiryo UI" panose="020B0604030504040204" pitchFamily="50" charset="-128"/>
                  <a:ea typeface="Meiryo UI" panose="020B0604030504040204" pitchFamily="50" charset="-128"/>
                </a:rPr>
                <a:t>ベース</a:t>
              </a:r>
              <a:endParaRPr kumimoji="0" lang="en-US" altLang="ja-JP" sz="700" dirty="0">
                <a:latin typeface="Meiryo UI" panose="020B0604030504040204" pitchFamily="50" charset="-128"/>
                <a:ea typeface="Meiryo UI" panose="020B0604030504040204" pitchFamily="50" charset="-128"/>
              </a:endParaRPr>
            </a:p>
          </p:txBody>
        </p:sp>
        <p:sp>
          <p:nvSpPr>
            <p:cNvPr id="32" name="Text Box 169"/>
            <p:cNvSpPr txBox="1">
              <a:spLocks noChangeArrowheads="1"/>
            </p:cNvSpPr>
            <p:nvPr/>
          </p:nvSpPr>
          <p:spPr bwMode="auto">
            <a:xfrm>
              <a:off x="4880992" y="2933705"/>
              <a:ext cx="5076000" cy="15660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600">
                  <a:solidFill>
                    <a:srgbClr val="000000"/>
                  </a:solidFill>
                  <a:latin typeface="Arial" charset="0"/>
                  <a:ea typeface="ＭＳ Ｐゴシック" pitchFamily="50" charset="-128"/>
                </a:defRPr>
              </a:lvl1pPr>
              <a:lvl2pPr marL="742950" indent="-285750" eaLnBrk="0" hangingPunct="0">
                <a:defRPr kumimoji="1" sz="600">
                  <a:solidFill>
                    <a:srgbClr val="000000"/>
                  </a:solidFill>
                  <a:latin typeface="Arial" charset="0"/>
                  <a:ea typeface="ＭＳ Ｐゴシック" pitchFamily="50" charset="-128"/>
                </a:defRPr>
              </a:lvl2pPr>
              <a:lvl3pPr marL="1143000" indent="-228600" eaLnBrk="0" hangingPunct="0">
                <a:defRPr kumimoji="1" sz="600">
                  <a:solidFill>
                    <a:srgbClr val="000000"/>
                  </a:solidFill>
                  <a:latin typeface="Arial" charset="0"/>
                  <a:ea typeface="ＭＳ Ｐゴシック" pitchFamily="50" charset="-128"/>
                </a:defRPr>
              </a:lvl3pPr>
              <a:lvl4pPr marL="1600200" indent="-228600" eaLnBrk="0" hangingPunct="0">
                <a:defRPr kumimoji="1" sz="600">
                  <a:solidFill>
                    <a:srgbClr val="000000"/>
                  </a:solidFill>
                  <a:latin typeface="Arial" charset="0"/>
                  <a:ea typeface="ＭＳ Ｐゴシック" pitchFamily="50" charset="-128"/>
                </a:defRPr>
              </a:lvl4pPr>
              <a:lvl5pPr marL="2057400" indent="-228600" eaLnBrk="0" hangingPunct="0">
                <a:defRPr kumimoji="1" sz="600">
                  <a:solidFill>
                    <a:srgbClr val="000000"/>
                  </a:solidFill>
                  <a:latin typeface="Arial" charset="0"/>
                  <a:ea typeface="ＭＳ Ｐゴシック" pitchFamily="50" charset="-128"/>
                </a:defRPr>
              </a:lvl5pPr>
              <a:lvl6pPr marL="25146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6pPr>
              <a:lvl7pPr marL="29718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7pPr>
              <a:lvl8pPr marL="34290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8pPr>
              <a:lvl9pPr marL="38862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9pPr>
            </a:lstStyle>
            <a:p>
              <a:pPr eaLnBrk="1" hangingPunct="1">
                <a:spcBef>
                  <a:spcPts val="0"/>
                </a:spcBef>
                <a:buClr>
                  <a:srgbClr val="000000"/>
                </a:buClr>
                <a:buSzPct val="100000"/>
                <a:buFont typeface="Times New Roman" pitchFamily="18" charset="0"/>
                <a:buNone/>
                <a:defRPr/>
              </a:pPr>
              <a:r>
                <a:rPr lang="en-US" altLang="ja-JP" sz="700" dirty="0" smtClean="0">
                  <a:latin typeface="Meiryo UI" panose="020B0604030504040204" pitchFamily="50" charset="-128"/>
                  <a:ea typeface="Meiryo UI" panose="020B0604030504040204" pitchFamily="50" charset="-128"/>
                </a:rPr>
                <a:t>※ </a:t>
              </a:r>
              <a:r>
                <a:rPr kumimoji="0" lang="ja-JP" altLang="en-US" sz="700" dirty="0" smtClean="0">
                  <a:latin typeface="Meiryo UI" panose="020B0604030504040204" pitchFamily="50" charset="-128"/>
                  <a:ea typeface="Meiryo UI" panose="020B0604030504040204" pitchFamily="50" charset="-128"/>
                </a:rPr>
                <a:t>臨財債</a:t>
              </a:r>
              <a:r>
                <a:rPr kumimoji="0" lang="ja-JP" altLang="en-US" sz="700" dirty="0">
                  <a:latin typeface="Meiryo UI" panose="020B0604030504040204" pitchFamily="50" charset="-128"/>
                  <a:ea typeface="Meiryo UI" panose="020B0604030504040204" pitchFamily="50" charset="-128"/>
                </a:rPr>
                <a:t>等：税や交付税の代替として発行した</a:t>
              </a:r>
              <a:r>
                <a:rPr kumimoji="0" lang="ja-JP" altLang="en-US" sz="700" dirty="0" smtClean="0">
                  <a:latin typeface="Meiryo UI" panose="020B0604030504040204" pitchFamily="50" charset="-128"/>
                  <a:ea typeface="Meiryo UI" panose="020B0604030504040204" pitchFamily="50" charset="-128"/>
                </a:rPr>
                <a:t>もの</a:t>
              </a:r>
              <a:r>
                <a:rPr kumimoji="0" lang="en-US" altLang="ja-JP" sz="700" dirty="0" smtClean="0">
                  <a:latin typeface="Meiryo UI" panose="020B0604030504040204" pitchFamily="50" charset="-128"/>
                  <a:ea typeface="Meiryo UI" panose="020B0604030504040204" pitchFamily="50" charset="-128"/>
                </a:rPr>
                <a:t/>
              </a:r>
              <a:br>
                <a:rPr kumimoji="0" lang="en-US" altLang="ja-JP" sz="700" dirty="0" smtClean="0">
                  <a:latin typeface="Meiryo UI" panose="020B0604030504040204" pitchFamily="50" charset="-128"/>
                  <a:ea typeface="Meiryo UI" panose="020B0604030504040204" pitchFamily="50" charset="-128"/>
                </a:rPr>
              </a:br>
              <a:r>
                <a:rPr kumimoji="0" lang="ja-JP" altLang="en-US" sz="700" dirty="0" smtClean="0">
                  <a:latin typeface="Meiryo UI" panose="020B0604030504040204" pitchFamily="50" charset="-128"/>
                  <a:ea typeface="Meiryo UI" panose="020B0604030504040204" pitchFamily="50" charset="-128"/>
                </a:rPr>
                <a:t>　　（</a:t>
              </a:r>
              <a:r>
                <a:rPr kumimoji="0" lang="ja-JP" altLang="en-US" sz="700" dirty="0">
                  <a:latin typeface="Meiryo UI" panose="020B0604030504040204" pitchFamily="50" charset="-128"/>
                  <a:ea typeface="Meiryo UI" panose="020B0604030504040204" pitchFamily="50" charset="-128"/>
                </a:rPr>
                <a:t>臨時財政対策債、減税補塡債、臨時税収補塡債、減収補塡債）</a:t>
              </a:r>
              <a:endParaRPr kumimoji="0" lang="en-US" altLang="ja-JP" sz="700" dirty="0" smtClean="0">
                <a:latin typeface="Meiryo UI" panose="020B0604030504040204" pitchFamily="50" charset="-128"/>
                <a:ea typeface="Meiryo UI" panose="020B0604030504040204" pitchFamily="50" charset="-128"/>
              </a:endParaRPr>
            </a:p>
          </p:txBody>
        </p:sp>
        <p:sp>
          <p:nvSpPr>
            <p:cNvPr id="33" name="Text Box 169"/>
            <p:cNvSpPr txBox="1">
              <a:spLocks noChangeArrowheads="1"/>
            </p:cNvSpPr>
            <p:nvPr/>
          </p:nvSpPr>
          <p:spPr bwMode="auto">
            <a:xfrm>
              <a:off x="4880992" y="3048570"/>
              <a:ext cx="5076000" cy="2114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600">
                  <a:solidFill>
                    <a:srgbClr val="000000"/>
                  </a:solidFill>
                  <a:latin typeface="Arial" charset="0"/>
                  <a:ea typeface="ＭＳ Ｐゴシック" pitchFamily="50" charset="-128"/>
                </a:defRPr>
              </a:lvl1pPr>
              <a:lvl2pPr marL="742950" indent="-285750" eaLnBrk="0" hangingPunct="0">
                <a:defRPr kumimoji="1" sz="600">
                  <a:solidFill>
                    <a:srgbClr val="000000"/>
                  </a:solidFill>
                  <a:latin typeface="Arial" charset="0"/>
                  <a:ea typeface="ＭＳ Ｐゴシック" pitchFamily="50" charset="-128"/>
                </a:defRPr>
              </a:lvl2pPr>
              <a:lvl3pPr marL="1143000" indent="-228600" eaLnBrk="0" hangingPunct="0">
                <a:defRPr kumimoji="1" sz="600">
                  <a:solidFill>
                    <a:srgbClr val="000000"/>
                  </a:solidFill>
                  <a:latin typeface="Arial" charset="0"/>
                  <a:ea typeface="ＭＳ Ｐゴシック" pitchFamily="50" charset="-128"/>
                </a:defRPr>
              </a:lvl3pPr>
              <a:lvl4pPr marL="1600200" indent="-228600" eaLnBrk="0" hangingPunct="0">
                <a:defRPr kumimoji="1" sz="600">
                  <a:solidFill>
                    <a:srgbClr val="000000"/>
                  </a:solidFill>
                  <a:latin typeface="Arial" charset="0"/>
                  <a:ea typeface="ＭＳ Ｐゴシック" pitchFamily="50" charset="-128"/>
                </a:defRPr>
              </a:lvl4pPr>
              <a:lvl5pPr marL="2057400" indent="-228600" eaLnBrk="0" hangingPunct="0">
                <a:defRPr kumimoji="1" sz="600">
                  <a:solidFill>
                    <a:srgbClr val="000000"/>
                  </a:solidFill>
                  <a:latin typeface="Arial" charset="0"/>
                  <a:ea typeface="ＭＳ Ｐゴシック" pitchFamily="50" charset="-128"/>
                </a:defRPr>
              </a:lvl5pPr>
              <a:lvl6pPr marL="25146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6pPr>
              <a:lvl7pPr marL="29718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7pPr>
              <a:lvl8pPr marL="34290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8pPr>
              <a:lvl9pPr marL="3886200" indent="-228600" algn="ctr" eaLnBrk="0" fontAlgn="base" hangingPunct="0">
                <a:spcBef>
                  <a:spcPct val="50000"/>
                </a:spcBef>
                <a:spcAft>
                  <a:spcPct val="0"/>
                </a:spcAft>
                <a:defRPr kumimoji="1" sz="600">
                  <a:solidFill>
                    <a:srgbClr val="000000"/>
                  </a:solidFill>
                  <a:latin typeface="Arial" charset="0"/>
                  <a:ea typeface="ＭＳ Ｐゴシック" pitchFamily="50" charset="-128"/>
                </a:defRPr>
              </a:lvl9pPr>
            </a:lstStyle>
            <a:p>
              <a:pPr eaLnBrk="1" hangingPunct="1">
                <a:spcBef>
                  <a:spcPts val="0"/>
                </a:spcBef>
                <a:buClr>
                  <a:srgbClr val="000000"/>
                </a:buClr>
                <a:buSzPct val="100000"/>
                <a:defRPr/>
              </a:pPr>
              <a:r>
                <a:rPr lang="en-US" altLang="ja-JP" sz="700" dirty="0" smtClean="0">
                  <a:latin typeface="Meiryo UI" panose="020B0604030504040204" pitchFamily="50" charset="-128"/>
                  <a:ea typeface="Meiryo UI" panose="020B0604030504040204" pitchFamily="50" charset="-128"/>
                </a:rPr>
                <a:t>※ </a:t>
              </a:r>
              <a:r>
                <a:rPr kumimoji="0" lang="ja-JP" altLang="en-US" sz="700" dirty="0" smtClean="0">
                  <a:latin typeface="Meiryo UI" panose="020B0604030504040204" pitchFamily="50" charset="-128"/>
                  <a:ea typeface="Meiryo UI" panose="020B0604030504040204" pitchFamily="50" charset="-128"/>
                </a:rPr>
                <a:t>その他：「全会計計」から「臨財債等」を</a:t>
              </a:r>
              <a:r>
                <a:rPr kumimoji="0" lang="ja-JP" altLang="en-US" sz="700" dirty="0">
                  <a:latin typeface="Meiryo UI" panose="020B0604030504040204" pitchFamily="50" charset="-128"/>
                  <a:ea typeface="Meiryo UI" panose="020B0604030504040204" pitchFamily="50" charset="-128"/>
                </a:rPr>
                <a:t>除いた</a:t>
              </a:r>
              <a:r>
                <a:rPr kumimoji="0" lang="ja-JP" altLang="en-US" sz="700" dirty="0" smtClean="0">
                  <a:latin typeface="Meiryo UI" panose="020B0604030504040204" pitchFamily="50" charset="-128"/>
                  <a:ea typeface="Meiryo UI" panose="020B0604030504040204" pitchFamily="50" charset="-128"/>
                </a:rPr>
                <a:t>もの</a:t>
              </a:r>
              <a:r>
                <a:rPr kumimoji="0" lang="en-US" altLang="ja-JP" sz="700" dirty="0" smtClean="0">
                  <a:latin typeface="Meiryo UI" panose="020B0604030504040204" pitchFamily="50" charset="-128"/>
                  <a:ea typeface="Meiryo UI" panose="020B0604030504040204" pitchFamily="50" charset="-128"/>
                </a:rPr>
                <a:t/>
              </a:r>
              <a:br>
                <a:rPr kumimoji="0" lang="en-US" altLang="ja-JP" sz="700" dirty="0" smtClean="0">
                  <a:latin typeface="Meiryo UI" panose="020B0604030504040204" pitchFamily="50" charset="-128"/>
                  <a:ea typeface="Meiryo UI" panose="020B0604030504040204" pitchFamily="50" charset="-128"/>
                </a:rPr>
              </a:br>
              <a:r>
                <a:rPr kumimoji="0" lang="ja-JP" altLang="en-US" sz="700" dirty="0" smtClean="0">
                  <a:latin typeface="Meiryo UI" panose="020B0604030504040204" pitchFamily="50" charset="-128"/>
                  <a:ea typeface="Meiryo UI" panose="020B0604030504040204" pitchFamily="50" charset="-128"/>
                </a:rPr>
                <a:t>　　（地方</a:t>
              </a:r>
              <a:r>
                <a:rPr kumimoji="0" lang="ja-JP" altLang="en-US" sz="700" dirty="0">
                  <a:latin typeface="Meiryo UI" panose="020B0604030504040204" pitchFamily="50" charset="-128"/>
                  <a:ea typeface="Meiryo UI" panose="020B0604030504040204" pitchFamily="50" charset="-128"/>
                </a:rPr>
                <a:t>財政法第</a:t>
              </a:r>
              <a:r>
                <a:rPr kumimoji="0" lang="en-US" altLang="ja-JP" sz="700" dirty="0">
                  <a:latin typeface="Meiryo UI" panose="020B0604030504040204" pitchFamily="50" charset="-128"/>
                  <a:ea typeface="Meiryo UI" panose="020B0604030504040204" pitchFamily="50" charset="-128"/>
                </a:rPr>
                <a:t>5</a:t>
              </a:r>
              <a:r>
                <a:rPr kumimoji="0" lang="ja-JP" altLang="en-US" sz="700" dirty="0">
                  <a:latin typeface="Meiryo UI" panose="020B0604030504040204" pitchFamily="50" charset="-128"/>
                  <a:ea typeface="Meiryo UI" panose="020B0604030504040204" pitchFamily="50" charset="-128"/>
                </a:rPr>
                <a:t>条に基づき公共施設又は公用施設の建設事業費の財源</a:t>
              </a:r>
              <a:r>
                <a:rPr kumimoji="0" lang="ja-JP" altLang="en-US" sz="700" dirty="0" smtClean="0">
                  <a:latin typeface="Meiryo UI" panose="020B0604030504040204" pitchFamily="50" charset="-128"/>
                  <a:ea typeface="Meiryo UI" panose="020B0604030504040204" pitchFamily="50" charset="-128"/>
                </a:rPr>
                <a:t>に</a:t>
              </a:r>
              <a:r>
                <a:rPr kumimoji="0" lang="en-US" altLang="ja-JP" sz="700" dirty="0" smtClean="0">
                  <a:latin typeface="Meiryo UI" panose="020B0604030504040204" pitchFamily="50" charset="-128"/>
                  <a:ea typeface="Meiryo UI" panose="020B0604030504040204" pitchFamily="50" charset="-128"/>
                </a:rPr>
                <a:t/>
              </a:r>
              <a:br>
                <a:rPr kumimoji="0" lang="en-US" altLang="ja-JP" sz="700" dirty="0" smtClean="0">
                  <a:latin typeface="Meiryo UI" panose="020B0604030504040204" pitchFamily="50" charset="-128"/>
                  <a:ea typeface="Meiryo UI" panose="020B0604030504040204" pitchFamily="50" charset="-128"/>
                </a:rPr>
              </a:br>
              <a:r>
                <a:rPr kumimoji="0" lang="ja-JP" altLang="en-US" sz="700" dirty="0" smtClean="0">
                  <a:latin typeface="Meiryo UI" panose="020B0604030504040204" pitchFamily="50" charset="-128"/>
                  <a:ea typeface="Meiryo UI" panose="020B0604030504040204" pitchFamily="50" charset="-128"/>
                </a:rPr>
                <a:t>　　　 充当</a:t>
              </a:r>
              <a:r>
                <a:rPr kumimoji="0" lang="ja-JP" altLang="en-US" sz="700" dirty="0">
                  <a:latin typeface="Meiryo UI" panose="020B0604030504040204" pitchFamily="50" charset="-128"/>
                  <a:ea typeface="Meiryo UI" panose="020B0604030504040204" pitchFamily="50" charset="-128"/>
                </a:rPr>
                <a:t>した府債</a:t>
              </a:r>
              <a:r>
                <a:rPr kumimoji="0" lang="ja-JP" altLang="en-US" sz="700" dirty="0" smtClean="0">
                  <a:latin typeface="Meiryo UI" panose="020B0604030504040204" pitchFamily="50" charset="-128"/>
                  <a:ea typeface="Meiryo UI" panose="020B0604030504040204" pitchFamily="50" charset="-128"/>
                </a:rPr>
                <a:t>等）</a:t>
              </a:r>
              <a:endParaRPr kumimoji="0" lang="en-US" altLang="ja-JP" sz="700" dirty="0">
                <a:latin typeface="Meiryo UI" panose="020B0604030504040204" pitchFamily="50" charset="-128"/>
                <a:ea typeface="Meiryo UI" panose="020B0604030504040204" pitchFamily="50" charset="-128"/>
              </a:endParaRPr>
            </a:p>
          </p:txBody>
        </p:sp>
      </p:grpSp>
      <p:sp>
        <p:nvSpPr>
          <p:cNvPr id="36" name="Rectangle 3"/>
          <p:cNvSpPr txBox="1">
            <a:spLocks noChangeArrowheads="1"/>
          </p:cNvSpPr>
          <p:nvPr/>
        </p:nvSpPr>
        <p:spPr>
          <a:xfrm>
            <a:off x="3296816" y="4329201"/>
            <a:ext cx="2622266" cy="312393"/>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265113">
              <a:lnSpc>
                <a:spcPct val="130000"/>
              </a:lnSpc>
              <a:spcBef>
                <a:spcPts val="1200"/>
              </a:spcBef>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＜府債残高の推移（全会計）＞</a:t>
            </a:r>
            <a:endParaRPr lang="en-US" altLang="ja-JP" sz="1100" dirty="0" smtClean="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8265368" y="6527853"/>
            <a:ext cx="1486978" cy="213515"/>
          </a:xfrm>
          <a:prstGeom prst="rect">
            <a:avLst/>
          </a:prstGeom>
          <a:solidFill>
            <a:schemeClr val="bg1"/>
          </a:solidFill>
        </p:spPr>
      </p:pic>
      <p:sp>
        <p:nvSpPr>
          <p:cNvPr id="24" name="正方形/長方形 23"/>
          <p:cNvSpPr/>
          <p:nvPr/>
        </p:nvSpPr>
        <p:spPr bwMode="auto">
          <a:xfrm>
            <a:off x="145143" y="495615"/>
            <a:ext cx="9652000" cy="36252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35" name="正方形/長方形 34"/>
          <p:cNvSpPr/>
          <p:nvPr/>
        </p:nvSpPr>
        <p:spPr>
          <a:xfrm>
            <a:off x="246466" y="539897"/>
            <a:ext cx="1005403" cy="338554"/>
          </a:xfrm>
          <a:prstGeom prst="rect">
            <a:avLst/>
          </a:prstGeom>
        </p:spPr>
        <p:txBody>
          <a:bodyPr wrap="none">
            <a:spAutoFit/>
          </a:bodyPr>
          <a:lstStyle/>
          <a:p>
            <a:pPr marL="252000" indent="-45720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参考</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97486" y="906198"/>
            <a:ext cx="4812095" cy="1708160"/>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減債基金の計画的な復元</a:t>
            </a:r>
            <a:r>
              <a:rPr lang="en-US" altLang="ja-JP" sz="1200" b="1" dirty="0" smtClean="0">
                <a:latin typeface="Meiryo UI" panose="020B0604030504040204" pitchFamily="50" charset="-128"/>
                <a:ea typeface="Meiryo UI" panose="020B0604030504040204" pitchFamily="50" charset="-128"/>
              </a:rPr>
              <a:t>】</a:t>
            </a:r>
          </a:p>
          <a:p>
            <a:pPr marL="174625" indent="-174625"/>
            <a:r>
              <a:rPr lang="ja-JP" altLang="en-US" sz="1200" dirty="0">
                <a:latin typeface="Meiryo UI" panose="020B0604030504040204" pitchFamily="50" charset="-128"/>
                <a:ea typeface="Meiryo UI" panose="020B0604030504040204" pitchFamily="50" charset="-128"/>
              </a:rPr>
              <a:t>○財源不足を補うために</a:t>
            </a:r>
            <a:r>
              <a:rPr lang="ja-JP" altLang="en-US" sz="1200" dirty="0" smtClean="0">
                <a:latin typeface="Meiryo UI" panose="020B0604030504040204" pitchFamily="50" charset="-128"/>
                <a:ea typeface="Meiryo UI" panose="020B0604030504040204" pitchFamily="50" charset="-128"/>
              </a:rPr>
              <a:t>借り入れた</a:t>
            </a:r>
            <a:r>
              <a:rPr lang="en-US" altLang="ja-JP" sz="1200" dirty="0" smtClean="0">
                <a:latin typeface="Meiryo UI" panose="020B0604030504040204" pitchFamily="50" charset="-128"/>
                <a:ea typeface="Meiryo UI" panose="020B0604030504040204" pitchFamily="50" charset="-128"/>
              </a:rPr>
              <a:t>5,202</a:t>
            </a:r>
            <a:r>
              <a:rPr lang="ja-JP" altLang="en-US" sz="1200" dirty="0" smtClean="0">
                <a:latin typeface="Meiryo UI" panose="020B0604030504040204" pitchFamily="50" charset="-128"/>
                <a:ea typeface="Meiryo UI" panose="020B0604030504040204" pitchFamily="50" charset="-128"/>
              </a:rPr>
              <a:t>億円</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について、</a:t>
            </a:r>
            <a:r>
              <a:rPr lang="en-US" altLang="ja-JP" sz="1200" dirty="0" smtClean="0">
                <a:latin typeface="Meiryo UI" panose="020B0604030504040204" pitchFamily="50" charset="-128"/>
                <a:ea typeface="Meiryo UI" panose="020B0604030504040204" pitchFamily="50" charset="-128"/>
              </a:rPr>
              <a:t>H21</a:t>
            </a:r>
            <a:r>
              <a:rPr lang="ja-JP" altLang="en-US" sz="1200" dirty="0">
                <a:latin typeface="Meiryo UI" panose="020B0604030504040204" pitchFamily="50" charset="-128"/>
                <a:ea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rPr>
              <a:t>から計画的に復元</a:t>
            </a:r>
            <a:r>
              <a:rPr lang="en-US" altLang="ja-JP" sz="1200" dirty="0" smtClean="0">
                <a:latin typeface="Meiryo UI" panose="020B0604030504040204" pitchFamily="50" charset="-128"/>
                <a:ea typeface="Meiryo UI" panose="020B0604030504040204" pitchFamily="50" charset="-128"/>
              </a:rPr>
              <a:t/>
            </a:r>
            <a:br>
              <a:rPr lang="en-US" altLang="ja-JP" sz="1200" dirty="0" smtClean="0">
                <a:latin typeface="Meiryo UI" panose="020B0604030504040204" pitchFamily="50" charset="-128"/>
                <a:ea typeface="Meiryo UI" panose="020B0604030504040204" pitchFamily="50" charset="-128"/>
              </a:rPr>
            </a:b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rPr>
              <a:t>年度：</a:t>
            </a:r>
            <a:r>
              <a:rPr lang="en-US" altLang="ja-JP" sz="1200" dirty="0">
                <a:latin typeface="Meiryo UI" panose="020B0604030504040204" pitchFamily="50" charset="-128"/>
                <a:ea typeface="Meiryo UI" panose="020B0604030504040204" pitchFamily="50" charset="-128"/>
              </a:rPr>
              <a:t>271</a:t>
            </a:r>
            <a:r>
              <a:rPr lang="ja-JP" altLang="en-US" sz="1200" dirty="0">
                <a:latin typeface="Meiryo UI" panose="020B0604030504040204" pitchFamily="50" charset="-128"/>
                <a:ea typeface="Meiryo UI" panose="020B0604030504040204" pitchFamily="50" charset="-128"/>
              </a:rPr>
              <a:t>億円復元</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4625" indent="-174625"/>
            <a:endParaRPr lang="en-US" altLang="ja-JP" sz="1200" dirty="0" smtClean="0">
              <a:latin typeface="Meiryo UI" panose="020B0604030504040204" pitchFamily="50" charset="-128"/>
              <a:ea typeface="Meiryo UI" panose="020B0604030504040204" pitchFamily="50" charset="-128"/>
            </a:endParaRPr>
          </a:p>
          <a:p>
            <a:pPr marL="174625" indent="-174625"/>
            <a:endParaRPr lang="en-US" altLang="ja-JP" sz="1200" dirty="0" smtClean="0">
              <a:latin typeface="Meiryo UI" panose="020B0604030504040204" pitchFamily="50" charset="-128"/>
              <a:ea typeface="Meiryo UI" panose="020B0604030504040204" pitchFamily="50" charset="-128"/>
            </a:endParaRPr>
          </a:p>
          <a:p>
            <a:pPr marL="174625" indent="-174625"/>
            <a:r>
              <a:rPr lang="ja-JP" altLang="en-US" sz="1200" dirty="0" smtClean="0">
                <a:latin typeface="Meiryo UI" panose="020B0604030504040204" pitchFamily="50" charset="-128"/>
                <a:ea typeface="Meiryo UI" panose="020B0604030504040204" pitchFamily="50" charset="-128"/>
              </a:rPr>
              <a:t>＜参考　実質公債費比率の推移＞</a:t>
            </a:r>
            <a:endParaRPr lang="en-US" altLang="ja-JP" sz="1200" dirty="0" smtClean="0">
              <a:latin typeface="Meiryo UI" panose="020B0604030504040204" pitchFamily="50" charset="-128"/>
              <a:ea typeface="Meiryo UI" panose="020B0604030504040204" pitchFamily="50" charset="-128"/>
            </a:endParaRPr>
          </a:p>
          <a:p>
            <a:pPr marL="174625" indent="-174625"/>
            <a:r>
              <a:rPr lang="ja-JP" altLang="en-US" sz="1050" dirty="0" smtClean="0">
                <a:latin typeface="Meiryo UI" panose="020B0604030504040204" pitchFamily="50" charset="-128"/>
                <a:ea typeface="Meiryo UI" panose="020B0604030504040204" pitchFamily="50" charset="-128"/>
              </a:rPr>
              <a:t>○右</a:t>
            </a:r>
            <a:r>
              <a:rPr lang="ja-JP" altLang="en-US" sz="1050" dirty="0">
                <a:latin typeface="Meiryo UI" panose="020B0604030504040204" pitchFamily="50" charset="-128"/>
                <a:ea typeface="Meiryo UI" panose="020B0604030504040204" pitchFamily="50" charset="-128"/>
              </a:rPr>
              <a:t>グラフ</a:t>
            </a:r>
            <a:r>
              <a:rPr lang="ja-JP" altLang="en-US" sz="1050" dirty="0" smtClean="0">
                <a:latin typeface="Meiryo UI" panose="020B0604030504040204" pitchFamily="50" charset="-128"/>
                <a:ea typeface="Meiryo UI" panose="020B0604030504040204" pitchFamily="50" charset="-128"/>
              </a:rPr>
              <a:t>のとおり減債基金の計画的な復元を行った</a:t>
            </a:r>
            <a:r>
              <a:rPr lang="en-US" altLang="ja-JP" sz="1050" dirty="0" smtClean="0">
                <a:latin typeface="Meiryo UI" panose="020B0604030504040204" pitchFamily="50" charset="-128"/>
                <a:ea typeface="Meiryo UI" panose="020B0604030504040204" pitchFamily="50" charset="-128"/>
              </a:rPr>
              <a:t/>
            </a:r>
            <a:br>
              <a:rPr lang="en-US" altLang="ja-JP" sz="1050" dirty="0" smtClean="0">
                <a:latin typeface="Meiryo UI" panose="020B0604030504040204" pitchFamily="50" charset="-128"/>
                <a:ea typeface="Meiryo UI" panose="020B0604030504040204" pitchFamily="50" charset="-128"/>
              </a:rPr>
            </a:br>
            <a:r>
              <a:rPr lang="ja-JP" altLang="en-US" sz="1050" dirty="0" smtClean="0">
                <a:latin typeface="Meiryo UI" panose="020B0604030504040204" pitchFamily="50" charset="-128"/>
                <a:ea typeface="Meiryo UI" panose="020B0604030504040204" pitchFamily="50" charset="-128"/>
              </a:rPr>
              <a:t>場合の実質公債費比率の</a:t>
            </a:r>
            <a:r>
              <a:rPr lang="ja-JP" altLang="en-US" sz="1050" dirty="0">
                <a:latin typeface="Meiryo UI" panose="020B0604030504040204" pitchFamily="50" charset="-128"/>
                <a:ea typeface="Meiryo UI" panose="020B0604030504040204" pitchFamily="50" charset="-128"/>
              </a:rPr>
              <a:t>推移</a:t>
            </a:r>
            <a:endParaRPr lang="en-US" altLang="ja-JP" sz="1050" dirty="0" smtClean="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5742891" y="3762263"/>
            <a:ext cx="4107215" cy="33855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出典</a:t>
            </a:r>
            <a:r>
              <a:rPr lang="ja-JP" altLang="en-US" sz="800" dirty="0" smtClean="0">
                <a:latin typeface="Meiryo UI" panose="020B0604030504040204" pitchFamily="50" charset="-128"/>
                <a:ea typeface="Meiryo UI" panose="020B0604030504040204" pitchFamily="50" charset="-128"/>
              </a:rPr>
              <a:t>）「大阪府の財政状況等について」</a:t>
            </a:r>
            <a:r>
              <a:rPr lang="en-US" altLang="ja-JP" sz="800" dirty="0">
                <a:latin typeface="Meiryo UI" panose="020B0604030504040204" pitchFamily="50" charset="-128"/>
                <a:ea typeface="Meiryo UI" panose="020B0604030504040204" pitchFamily="50" charset="-128"/>
              </a:rPr>
              <a:t>H</a:t>
            </a:r>
            <a:r>
              <a:rPr lang="en-US" altLang="ja-JP" sz="800" dirty="0" smtClean="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年６月版等をもとに副首都推進局にて編集</a:t>
            </a:r>
            <a:endParaRPr lang="en-US" altLang="ja-JP" sz="800" dirty="0" smtClean="0">
              <a:latin typeface="Meiryo UI" panose="020B0604030504040204" pitchFamily="50" charset="-128"/>
              <a:ea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rPr>
              <a:t>　　　　　　大阪府</a:t>
            </a:r>
            <a:r>
              <a:rPr lang="ja-JP" altLang="en-US" sz="800" dirty="0">
                <a:latin typeface="Meiryo UI" panose="020B0604030504040204" pitchFamily="50" charset="-128"/>
                <a:ea typeface="Meiryo UI" panose="020B0604030504040204" pitchFamily="50" charset="-128"/>
              </a:rPr>
              <a:t>「財政状況に関する中長期試算（粗い試算）」</a:t>
            </a:r>
            <a:r>
              <a:rPr lang="en-US" altLang="ja-JP" sz="800" dirty="0">
                <a:latin typeface="Meiryo UI" panose="020B0604030504040204" pitchFamily="50" charset="-128"/>
                <a:ea typeface="Meiryo UI" panose="020B0604030504040204" pitchFamily="50" charset="-128"/>
              </a:rPr>
              <a:t>H30</a:t>
            </a:r>
            <a:r>
              <a:rPr lang="ja-JP" altLang="en-US" sz="800" dirty="0">
                <a:latin typeface="Meiryo UI" panose="020B0604030504040204" pitchFamily="50" charset="-128"/>
                <a:ea typeface="Meiryo UI" panose="020B0604030504040204" pitchFamily="50" charset="-128"/>
              </a:rPr>
              <a:t>年</a:t>
            </a:r>
            <a:r>
              <a:rPr lang="ja-JP" altLang="en-US" sz="800" dirty="0" smtClean="0">
                <a:latin typeface="Meiryo UI" panose="020B0604030504040204" pitchFamily="50" charset="-128"/>
                <a:ea typeface="Meiryo UI" panose="020B0604030504040204" pitchFamily="50" charset="-128"/>
              </a:rPr>
              <a:t>２月版（一部編集）</a:t>
            </a:r>
            <a:endParaRPr lang="ja-JP" altLang="en-US" sz="800" dirty="0">
              <a:latin typeface="Meiryo UI" panose="020B0604030504040204" pitchFamily="50" charset="-128"/>
              <a:ea typeface="Meiryo UI" panose="020B0604030504040204" pitchFamily="50"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3935166347"/>
              </p:ext>
            </p:extLst>
          </p:nvPr>
        </p:nvGraphicFramePr>
        <p:xfrm>
          <a:off x="414611" y="2607884"/>
          <a:ext cx="2232000" cy="426720"/>
        </p:xfrm>
        <a:graphic>
          <a:graphicData uri="http://schemas.openxmlformats.org/drawingml/2006/table">
            <a:tbl>
              <a:tblPr firstRow="1" bandRow="1">
                <a:tableStyleId>{5940675A-B579-460E-94D1-54222C63F5DA}</a:tableStyleId>
              </a:tblPr>
              <a:tblGrid>
                <a:gridCol w="446400">
                  <a:extLst>
                    <a:ext uri="{9D8B030D-6E8A-4147-A177-3AD203B41FA5}">
                      <a16:colId xmlns:a16="http://schemas.microsoft.com/office/drawing/2014/main" val="20000"/>
                    </a:ext>
                  </a:extLst>
                </a:gridCol>
                <a:gridCol w="446400">
                  <a:extLst>
                    <a:ext uri="{9D8B030D-6E8A-4147-A177-3AD203B41FA5}">
                      <a16:colId xmlns:a16="http://schemas.microsoft.com/office/drawing/2014/main" val="20001"/>
                    </a:ext>
                  </a:extLst>
                </a:gridCol>
                <a:gridCol w="446400">
                  <a:extLst>
                    <a:ext uri="{9D8B030D-6E8A-4147-A177-3AD203B41FA5}">
                      <a16:colId xmlns:a16="http://schemas.microsoft.com/office/drawing/2014/main" val="20002"/>
                    </a:ext>
                  </a:extLst>
                </a:gridCol>
                <a:gridCol w="446400">
                  <a:extLst>
                    <a:ext uri="{9D8B030D-6E8A-4147-A177-3AD203B41FA5}">
                      <a16:colId xmlns:a16="http://schemas.microsoft.com/office/drawing/2014/main" val="20003"/>
                    </a:ext>
                  </a:extLst>
                </a:gridCol>
                <a:gridCol w="446400">
                  <a:extLst>
                    <a:ext uri="{9D8B030D-6E8A-4147-A177-3AD203B41FA5}">
                      <a16:colId xmlns:a16="http://schemas.microsoft.com/office/drawing/2014/main" val="20004"/>
                    </a:ext>
                  </a:extLst>
                </a:gridCol>
              </a:tblGrid>
              <a:tr h="0">
                <a:tc>
                  <a:txBody>
                    <a:bodyPr/>
                    <a:lstStyle/>
                    <a:p>
                      <a:pPr algn="ctr"/>
                      <a:r>
                        <a:rPr kumimoji="1" lang="en-US" altLang="ja-JP" sz="800" u="none" dirty="0" smtClean="0">
                          <a:latin typeface="Meiryo UI" panose="020B0604030504040204" pitchFamily="50" charset="-128"/>
                          <a:ea typeface="Meiryo UI" panose="020B0604030504040204" pitchFamily="50" charset="-128"/>
                        </a:rPr>
                        <a:t>H30</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1</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2</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3</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4</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800" u="none" dirty="0" smtClean="0">
                          <a:latin typeface="Meiryo UI" panose="020B0604030504040204" pitchFamily="50" charset="-128"/>
                          <a:ea typeface="Meiryo UI" panose="020B0604030504040204" pitchFamily="50" charset="-128"/>
                        </a:rPr>
                        <a:t>18.1</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17.8</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16.8</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16.4</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15.6</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3" name="正方形/長方形 42"/>
          <p:cNvSpPr/>
          <p:nvPr/>
        </p:nvSpPr>
        <p:spPr>
          <a:xfrm>
            <a:off x="263299" y="3603100"/>
            <a:ext cx="9362341" cy="488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00" dirty="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実質</a:t>
            </a:r>
            <a:r>
              <a:rPr lang="ja-JP" altLang="en-US" sz="800" dirty="0">
                <a:solidFill>
                  <a:schemeClr val="tx1"/>
                </a:solidFill>
                <a:latin typeface="Meiryo UI" panose="020B0604030504040204" pitchFamily="50" charset="-128"/>
                <a:ea typeface="Meiryo UI" panose="020B0604030504040204" pitchFamily="50" charset="-128"/>
              </a:rPr>
              <a:t>公債費比率</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地方</a:t>
            </a:r>
            <a:r>
              <a:rPr lang="ja-JP" altLang="en-US" sz="800" dirty="0">
                <a:solidFill>
                  <a:schemeClr val="tx1"/>
                </a:solidFill>
                <a:latin typeface="Meiryo UI" panose="020B0604030504040204" pitchFamily="50" charset="-128"/>
                <a:ea typeface="Meiryo UI" panose="020B0604030504040204" pitchFamily="50" charset="-128"/>
              </a:rPr>
              <a:t>財政法及び財政健全化法に基づく指標で、標準的な財政規模に対する実質的な公債費相当額の</a:t>
            </a:r>
            <a:r>
              <a:rPr lang="ja-JP" altLang="en-US" sz="800" dirty="0" smtClean="0">
                <a:solidFill>
                  <a:schemeClr val="tx1"/>
                </a:solidFill>
                <a:latin typeface="Meiryo UI" panose="020B0604030504040204" pitchFamily="50" charset="-128"/>
                <a:ea typeface="Meiryo UI" panose="020B0604030504040204" pitchFamily="50" charset="-128"/>
              </a:rPr>
              <a:t>占める</a:t>
            </a:r>
            <a:r>
              <a:rPr lang="en-US" altLang="ja-JP" sz="800" dirty="0" smtClean="0">
                <a:solidFill>
                  <a:schemeClr val="tx1"/>
                </a:solidFill>
                <a:latin typeface="Meiryo UI" panose="020B0604030504040204" pitchFamily="50" charset="-128"/>
                <a:ea typeface="Meiryo UI" panose="020B0604030504040204" pitchFamily="50" charset="-128"/>
              </a:rPr>
              <a:t/>
            </a:r>
            <a:br>
              <a:rPr lang="en-US" altLang="ja-JP" sz="800" dirty="0" smtClean="0">
                <a:solidFill>
                  <a:schemeClr val="tx1"/>
                </a:solidFill>
                <a:latin typeface="Meiryo UI" panose="020B0604030504040204" pitchFamily="50" charset="-128"/>
                <a:ea typeface="Meiryo UI" panose="020B0604030504040204" pitchFamily="50" charset="-128"/>
              </a:rPr>
            </a:br>
            <a:r>
              <a:rPr lang="ja-JP" altLang="en-US" sz="800" dirty="0" smtClean="0">
                <a:solidFill>
                  <a:schemeClr val="tx1"/>
                </a:solidFill>
                <a:latin typeface="Meiryo UI" panose="020B0604030504040204" pitchFamily="50" charset="-128"/>
                <a:ea typeface="Meiryo UI" panose="020B0604030504040204" pitchFamily="50" charset="-128"/>
              </a:rPr>
              <a:t>　　割合</a:t>
            </a:r>
            <a:r>
              <a:rPr lang="ja-JP" altLang="en-US" sz="800" dirty="0">
                <a:solidFill>
                  <a:schemeClr val="tx1"/>
                </a:solidFill>
                <a:latin typeface="Meiryo UI" panose="020B0604030504040204" pitchFamily="50" charset="-128"/>
                <a:ea typeface="Meiryo UI" panose="020B0604030504040204" pitchFamily="50" charset="-128"/>
              </a:rPr>
              <a:t>の過去３年度間平均の</a:t>
            </a:r>
            <a:r>
              <a:rPr lang="ja-JP" altLang="en-US" sz="800" dirty="0" smtClean="0">
                <a:solidFill>
                  <a:schemeClr val="tx1"/>
                </a:solidFill>
                <a:latin typeface="Meiryo UI" panose="020B0604030504040204" pitchFamily="50" charset="-128"/>
                <a:ea typeface="Meiryo UI" panose="020B0604030504040204" pitchFamily="50" charset="-128"/>
              </a:rPr>
              <a:t>こと</a:t>
            </a:r>
            <a:endParaRPr lang="en-US" altLang="ja-JP" sz="800" dirty="0">
              <a:solidFill>
                <a:schemeClr val="tx1"/>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　　この</a:t>
            </a:r>
            <a:r>
              <a:rPr lang="ja-JP" altLang="en-US" sz="800" dirty="0">
                <a:solidFill>
                  <a:schemeClr val="tx1"/>
                </a:solidFill>
                <a:latin typeface="Meiryo UI" panose="020B0604030504040204" pitchFamily="50" charset="-128"/>
                <a:ea typeface="Meiryo UI" panose="020B0604030504040204" pitchFamily="50" charset="-128"/>
              </a:rPr>
              <a:t>比率が</a:t>
            </a:r>
            <a:r>
              <a:rPr lang="en-US" altLang="ja-JP" sz="800" dirty="0">
                <a:solidFill>
                  <a:schemeClr val="tx1"/>
                </a:solidFill>
                <a:latin typeface="Meiryo UI" panose="020B0604030504040204" pitchFamily="50" charset="-128"/>
                <a:ea typeface="Meiryo UI" panose="020B0604030504040204" pitchFamily="50" charset="-128"/>
              </a:rPr>
              <a:t>18%</a:t>
            </a:r>
            <a:r>
              <a:rPr lang="ja-JP" altLang="en-US" sz="800" dirty="0">
                <a:solidFill>
                  <a:schemeClr val="tx1"/>
                </a:solidFill>
                <a:latin typeface="Meiryo UI" panose="020B0604030504040204" pitchFamily="50" charset="-128"/>
                <a:ea typeface="Meiryo UI" panose="020B0604030504040204" pitchFamily="50" charset="-128"/>
              </a:rPr>
              <a:t>以上になると起債許可団体に、</a:t>
            </a:r>
            <a:r>
              <a:rPr lang="en-US" altLang="ja-JP" sz="800" dirty="0">
                <a:solidFill>
                  <a:schemeClr val="tx1"/>
                </a:solidFill>
                <a:latin typeface="Meiryo UI" panose="020B0604030504040204" pitchFamily="50" charset="-128"/>
                <a:ea typeface="Meiryo UI" panose="020B0604030504040204" pitchFamily="50" charset="-128"/>
              </a:rPr>
              <a:t>25%</a:t>
            </a:r>
            <a:r>
              <a:rPr lang="ja-JP" altLang="en-US" sz="800" dirty="0">
                <a:solidFill>
                  <a:schemeClr val="tx1"/>
                </a:solidFill>
                <a:latin typeface="Meiryo UI" panose="020B0604030504040204" pitchFamily="50" charset="-128"/>
                <a:ea typeface="Meiryo UI" panose="020B0604030504040204" pitchFamily="50" charset="-128"/>
              </a:rPr>
              <a:t>以上になると「財政健全化団体」に、</a:t>
            </a:r>
            <a:r>
              <a:rPr lang="en-US" altLang="ja-JP" sz="800" dirty="0">
                <a:solidFill>
                  <a:schemeClr val="tx1"/>
                </a:solidFill>
                <a:latin typeface="Meiryo UI" panose="020B0604030504040204" pitchFamily="50" charset="-128"/>
                <a:ea typeface="Meiryo UI" panose="020B0604030504040204" pitchFamily="50" charset="-128"/>
              </a:rPr>
              <a:t>35%</a:t>
            </a:r>
            <a:r>
              <a:rPr lang="ja-JP" altLang="en-US" sz="800" dirty="0">
                <a:solidFill>
                  <a:schemeClr val="tx1"/>
                </a:solidFill>
                <a:latin typeface="Meiryo UI" panose="020B0604030504040204" pitchFamily="50" charset="-128"/>
                <a:ea typeface="Meiryo UI" panose="020B0604030504040204" pitchFamily="50" charset="-128"/>
              </a:rPr>
              <a:t>以上になると「財政再生団体」に</a:t>
            </a:r>
            <a:r>
              <a:rPr lang="ja-JP" altLang="en-US" sz="800" dirty="0" smtClean="0">
                <a:solidFill>
                  <a:schemeClr val="tx1"/>
                </a:solidFill>
                <a:latin typeface="Meiryo UI" panose="020B0604030504040204" pitchFamily="50" charset="-128"/>
                <a:ea typeface="Meiryo UI" panose="020B0604030504040204" pitchFamily="50" charset="-128"/>
              </a:rPr>
              <a:t>なる</a:t>
            </a:r>
            <a:endParaRPr lang="ja-JP" altLang="en-US" sz="8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0" y="-8649"/>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2000" b="1" dirty="0">
                <a:solidFill>
                  <a:schemeClr val="tx1"/>
                </a:solidFill>
                <a:latin typeface="Meiryo UI" pitchFamily="50" charset="-128"/>
                <a:ea typeface="Meiryo UI" pitchFamily="50" charset="-128"/>
                <a:cs typeface="Meiryo UI" pitchFamily="50" charset="-128"/>
              </a:rPr>
              <a:t>３　参考資料　（６）大阪府の財政収支</a:t>
            </a:r>
            <a:endParaRPr lang="ja-JP" altLang="en-US" sz="2000" b="1" dirty="0">
              <a:latin typeface="Meiryo UI" pitchFamily="50" charset="-128"/>
              <a:ea typeface="Meiryo UI" pitchFamily="50" charset="-128"/>
              <a:cs typeface="Meiryo UI" pitchFamily="50" charset="-128"/>
            </a:endParaRPr>
          </a:p>
        </p:txBody>
      </p:sp>
      <p:sp>
        <p:nvSpPr>
          <p:cNvPr id="37" name="正方形/長方形 27"/>
          <p:cNvSpPr>
            <a:spLocks noChangeArrowheads="1"/>
          </p:cNvSpPr>
          <p:nvPr/>
        </p:nvSpPr>
        <p:spPr bwMode="auto">
          <a:xfrm>
            <a:off x="8874125" y="1045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３３</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26" name="正方形/長方形 25"/>
          <p:cNvSpPr/>
          <p:nvPr/>
        </p:nvSpPr>
        <p:spPr>
          <a:xfrm>
            <a:off x="2460062" y="3324153"/>
            <a:ext cx="645374" cy="203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224102322"/>
              </p:ext>
            </p:extLst>
          </p:nvPr>
        </p:nvGraphicFramePr>
        <p:xfrm>
          <a:off x="415372" y="3063326"/>
          <a:ext cx="2232000" cy="426720"/>
        </p:xfrm>
        <a:graphic>
          <a:graphicData uri="http://schemas.openxmlformats.org/drawingml/2006/table">
            <a:tbl>
              <a:tblPr firstRow="1" bandRow="1">
                <a:tableStyleId>{5940675A-B579-460E-94D1-54222C63F5DA}</a:tableStyleId>
              </a:tblPr>
              <a:tblGrid>
                <a:gridCol w="446400">
                  <a:extLst>
                    <a:ext uri="{9D8B030D-6E8A-4147-A177-3AD203B41FA5}">
                      <a16:colId xmlns:a16="http://schemas.microsoft.com/office/drawing/2014/main" val="20000"/>
                    </a:ext>
                  </a:extLst>
                </a:gridCol>
                <a:gridCol w="446400">
                  <a:extLst>
                    <a:ext uri="{9D8B030D-6E8A-4147-A177-3AD203B41FA5}">
                      <a16:colId xmlns:a16="http://schemas.microsoft.com/office/drawing/2014/main" val="20001"/>
                    </a:ext>
                  </a:extLst>
                </a:gridCol>
                <a:gridCol w="446400">
                  <a:extLst>
                    <a:ext uri="{9D8B030D-6E8A-4147-A177-3AD203B41FA5}">
                      <a16:colId xmlns:a16="http://schemas.microsoft.com/office/drawing/2014/main" val="20002"/>
                    </a:ext>
                  </a:extLst>
                </a:gridCol>
                <a:gridCol w="446400">
                  <a:extLst>
                    <a:ext uri="{9D8B030D-6E8A-4147-A177-3AD203B41FA5}">
                      <a16:colId xmlns:a16="http://schemas.microsoft.com/office/drawing/2014/main" val="20003"/>
                    </a:ext>
                  </a:extLst>
                </a:gridCol>
                <a:gridCol w="446400">
                  <a:extLst>
                    <a:ext uri="{9D8B030D-6E8A-4147-A177-3AD203B41FA5}">
                      <a16:colId xmlns:a16="http://schemas.microsoft.com/office/drawing/2014/main" val="20004"/>
                    </a:ext>
                  </a:extLst>
                </a:gridCol>
              </a:tblGrid>
              <a:tr h="0">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5</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6</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7</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8</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800" u="none" baseline="0" dirty="0" smtClean="0">
                          <a:latin typeface="Meiryo UI" panose="020B0604030504040204" pitchFamily="50" charset="-128"/>
                          <a:ea typeface="Meiryo UI" panose="020B0604030504040204" pitchFamily="50" charset="-128"/>
                        </a:rPr>
                        <a:t>Ｒ</a:t>
                      </a:r>
                      <a:r>
                        <a:rPr kumimoji="1" lang="en-US" altLang="ja-JP" sz="800" u="none" baseline="0" dirty="0" smtClean="0">
                          <a:latin typeface="Meiryo UI" panose="020B0604030504040204" pitchFamily="50" charset="-128"/>
                          <a:ea typeface="Meiryo UI" panose="020B0604030504040204" pitchFamily="50" charset="-128"/>
                        </a:rPr>
                        <a:t>9</a:t>
                      </a:r>
                      <a:endParaRPr kumimoji="1" lang="ja-JP" altLang="en-US" sz="800" u="none" baseline="0"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800" u="none" dirty="0" smtClean="0">
                          <a:latin typeface="Meiryo UI" panose="020B0604030504040204" pitchFamily="50" charset="-128"/>
                          <a:ea typeface="Meiryo UI" panose="020B0604030504040204" pitchFamily="50" charset="-128"/>
                        </a:rPr>
                        <a:t>15.1</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14.6</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14.7</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14.3</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en-US" altLang="ja-JP" sz="800" u="none" dirty="0" smtClean="0">
                          <a:latin typeface="Meiryo UI" panose="020B0604030504040204" pitchFamily="50" charset="-128"/>
                          <a:ea typeface="Meiryo UI" panose="020B0604030504040204" pitchFamily="50" charset="-128"/>
                        </a:rPr>
                        <a:t>13.4</a:t>
                      </a:r>
                      <a:endParaRPr kumimoji="1" lang="ja-JP" altLang="en-US" sz="800" u="none" dirty="0">
                        <a:latin typeface="Meiryo UI" panose="020B0604030504040204" pitchFamily="50" charset="-128"/>
                        <a:ea typeface="Meiryo UI" panose="020B0604030504040204" pitchFamily="50" charset="-128"/>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図 2"/>
          <p:cNvPicPr>
            <a:picLocks noChangeAspect="1"/>
          </p:cNvPicPr>
          <p:nvPr/>
        </p:nvPicPr>
        <p:blipFill>
          <a:blip r:embed="rId3"/>
          <a:stretch>
            <a:fillRect/>
          </a:stretch>
        </p:blipFill>
        <p:spPr>
          <a:xfrm>
            <a:off x="2760617" y="4641594"/>
            <a:ext cx="6989025" cy="1863410"/>
          </a:xfrm>
          <a:prstGeom prst="rect">
            <a:avLst/>
          </a:prstGeom>
        </p:spPr>
      </p:pic>
      <p:pic>
        <p:nvPicPr>
          <p:cNvPr id="2" name="図 1"/>
          <p:cNvPicPr>
            <a:picLocks noChangeAspect="1"/>
          </p:cNvPicPr>
          <p:nvPr/>
        </p:nvPicPr>
        <p:blipFill>
          <a:blip r:embed="rId4"/>
          <a:stretch>
            <a:fillRect/>
          </a:stretch>
        </p:blipFill>
        <p:spPr>
          <a:xfrm>
            <a:off x="3245205" y="709174"/>
            <a:ext cx="6479075" cy="3163325"/>
          </a:xfrm>
          <a:prstGeom prst="rect">
            <a:avLst/>
          </a:prstGeom>
        </p:spPr>
      </p:pic>
    </p:spTree>
    <p:extLst>
      <p:ext uri="{BB962C8B-B14F-4D97-AF65-F5344CB8AC3E}">
        <p14:creationId xmlns:p14="http://schemas.microsoft.com/office/powerpoint/2010/main" val="823104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bwMode="auto">
          <a:xfrm>
            <a:off x="139338" y="404664"/>
            <a:ext cx="9648000" cy="507487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13" name="テキスト ボックス 12"/>
          <p:cNvSpPr txBox="1"/>
          <p:nvPr/>
        </p:nvSpPr>
        <p:spPr>
          <a:xfrm>
            <a:off x="5114834" y="1123229"/>
            <a:ext cx="4136069" cy="861774"/>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以下の考え方をもとに</a:t>
            </a:r>
            <a:r>
              <a:rPr lang="ja-JP" altLang="en-US" sz="1000" dirty="0">
                <a:latin typeface="Meiryo UI" panose="020B0604030504040204" pitchFamily="50" charset="-128"/>
                <a:ea typeface="Meiryo UI" panose="020B0604030504040204" pitchFamily="50" charset="-128"/>
              </a:rPr>
              <a:t>Ｒ</a:t>
            </a:r>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年度末時点の積立目標額を</a:t>
            </a:r>
            <a:r>
              <a:rPr kumimoji="1" lang="en-US" altLang="ja-JP" sz="1000" dirty="0" smtClean="0">
                <a:latin typeface="Meiryo UI" panose="020B0604030504040204" pitchFamily="50" charset="-128"/>
                <a:ea typeface="Meiryo UI" panose="020B0604030504040204" pitchFamily="50" charset="-128"/>
              </a:rPr>
              <a:t>1,400</a:t>
            </a:r>
            <a:r>
              <a:rPr kumimoji="1" lang="ja-JP" altLang="en-US" sz="1000" dirty="0" smtClean="0">
                <a:latin typeface="Meiryo UI" panose="020B0604030504040204" pitchFamily="50" charset="-128"/>
                <a:ea typeface="Meiryo UI" panose="020B0604030504040204" pitchFamily="50" charset="-128"/>
              </a:rPr>
              <a:t>億円と設定</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H</a:t>
            </a:r>
            <a:r>
              <a:rPr lang="en-US" altLang="ja-JP" sz="900" dirty="0" smtClean="0">
                <a:latin typeface="Meiryo UI" panose="020B0604030504040204" pitchFamily="50" charset="-128"/>
                <a:ea typeface="Meiryo UI" panose="020B0604030504040204" pitchFamily="50" charset="-128"/>
              </a:rPr>
              <a:t>29</a:t>
            </a:r>
            <a:r>
              <a:rPr lang="ja-JP" altLang="en-US" sz="900" dirty="0" smtClean="0">
                <a:latin typeface="Meiryo UI" panose="020B0604030504040204" pitchFamily="50" charset="-128"/>
                <a:ea typeface="Meiryo UI" panose="020B0604030504040204" pitchFamily="50" charset="-128"/>
              </a:rPr>
              <a:t>年度末試算）</a:t>
            </a:r>
            <a:endParaRPr kumimoji="1" lang="en-US" altLang="ja-JP" sz="9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①税収の急減、災害等　</a:t>
            </a:r>
            <a:r>
              <a:rPr kumimoji="1" lang="en-US" altLang="ja-JP" sz="1000" dirty="0" smtClean="0">
                <a:latin typeface="Meiryo UI" panose="020B0604030504040204" pitchFamily="50" charset="-128"/>
                <a:ea typeface="Meiryo UI" panose="020B0604030504040204" pitchFamily="50" charset="-128"/>
              </a:rPr>
              <a:t>600</a:t>
            </a:r>
            <a:r>
              <a:rPr kumimoji="1" lang="ja-JP" altLang="en-US" sz="1000" dirty="0" smtClean="0">
                <a:latin typeface="Meiryo UI" panose="020B0604030504040204" pitchFamily="50" charset="-128"/>
                <a:ea typeface="Meiryo UI" panose="020B0604030504040204" pitchFamily="50" charset="-128"/>
              </a:rPr>
              <a:t>億円</a:t>
            </a:r>
            <a:endParaRPr kumimoji="1"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②出資法人債務に係る損失補償等　</a:t>
            </a:r>
            <a:r>
              <a:rPr lang="en-US" altLang="ja-JP" sz="1000" dirty="0" smtClean="0">
                <a:latin typeface="Meiryo UI" panose="020B0604030504040204" pitchFamily="50" charset="-128"/>
                <a:ea typeface="Meiryo UI" panose="020B0604030504040204" pitchFamily="50" charset="-128"/>
              </a:rPr>
              <a:t>74</a:t>
            </a:r>
            <a:r>
              <a:rPr lang="ja-JP" altLang="en-US" sz="1000" dirty="0" smtClean="0">
                <a:latin typeface="Meiryo UI" panose="020B0604030504040204" pitchFamily="50" charset="-128"/>
                <a:ea typeface="Meiryo UI" panose="020B0604030504040204" pitchFamily="50" charset="-128"/>
              </a:rPr>
              <a:t>億円</a:t>
            </a:r>
            <a:endParaRPr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　　　③その他（事業進捗により発生する可能性のあるリスク）</a:t>
            </a:r>
            <a:r>
              <a:rPr kumimoji="1" lang="en-US" altLang="ja-JP" sz="1000" dirty="0" smtClean="0">
                <a:latin typeface="Meiryo UI" panose="020B0604030504040204" pitchFamily="50" charset="-128"/>
                <a:ea typeface="Meiryo UI" panose="020B0604030504040204" pitchFamily="50" charset="-128"/>
              </a:rPr>
              <a:t>640</a:t>
            </a:r>
            <a:r>
              <a:rPr kumimoji="1" lang="ja-JP" altLang="en-US" sz="1000" dirty="0" smtClean="0">
                <a:latin typeface="Meiryo UI" panose="020B0604030504040204" pitchFamily="50" charset="-128"/>
                <a:ea typeface="Meiryo UI" panose="020B0604030504040204" pitchFamily="50" charset="-128"/>
              </a:rPr>
              <a:t>億円</a:t>
            </a:r>
            <a:endParaRPr kumimoji="1" lang="en-US" altLang="ja-JP" sz="1000" dirty="0" smtClean="0">
              <a:latin typeface="Meiryo UI" panose="020B0604030504040204" pitchFamily="50" charset="-128"/>
              <a:ea typeface="Meiryo UI" panose="020B0604030504040204" pitchFamily="50" charset="-128"/>
            </a:endParaRPr>
          </a:p>
        </p:txBody>
      </p:sp>
      <p:sp>
        <p:nvSpPr>
          <p:cNvPr id="21" name="正方形/長方形 20"/>
          <p:cNvSpPr/>
          <p:nvPr/>
        </p:nvSpPr>
        <p:spPr>
          <a:xfrm>
            <a:off x="167414" y="477711"/>
            <a:ext cx="1005403" cy="338554"/>
          </a:xfrm>
          <a:prstGeom prst="rect">
            <a:avLst/>
          </a:prstGeom>
        </p:spPr>
        <p:txBody>
          <a:bodyPr wrap="none">
            <a:spAutoFit/>
          </a:bodyPr>
          <a:lstStyle/>
          <a:p>
            <a:pPr marL="252000" indent="-457200"/>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参考③</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05624" y="848422"/>
            <a:ext cx="4708474" cy="1015663"/>
          </a:xfrm>
          <a:prstGeom prst="rect">
            <a:avLst/>
          </a:prstGeom>
        </p:spPr>
        <p:txBody>
          <a:bodyPr wrap="square">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財政調整基金への積立目標額</a:t>
            </a:r>
            <a:r>
              <a:rPr lang="en-US" altLang="ja-JP" sz="1200" b="1" dirty="0" smtClean="0">
                <a:latin typeface="Meiryo UI" panose="020B0604030504040204" pitchFamily="50" charset="-128"/>
                <a:ea typeface="Meiryo UI" panose="020B0604030504040204" pitchFamily="50" charset="-128"/>
              </a:rPr>
              <a:t>】</a:t>
            </a:r>
          </a:p>
          <a:p>
            <a:pPr marL="87313" indent="-87313"/>
            <a:r>
              <a:rPr lang="ja-JP" altLang="en-US" sz="1200" dirty="0" smtClean="0">
                <a:latin typeface="Meiryo UI" panose="020B0604030504040204" pitchFamily="50" charset="-128"/>
                <a:ea typeface="Meiryo UI" panose="020B0604030504040204" pitchFamily="50" charset="-128"/>
              </a:rPr>
              <a:t>○財政</a:t>
            </a:r>
            <a:r>
              <a:rPr lang="ja-JP" altLang="en-US" sz="1200" dirty="0">
                <a:latin typeface="Meiryo UI" panose="020B0604030504040204" pitchFamily="50" charset="-128"/>
                <a:ea typeface="Meiryo UI" panose="020B0604030504040204" pitchFamily="50" charset="-128"/>
              </a:rPr>
              <a:t>運営基本条例第</a:t>
            </a:r>
            <a:r>
              <a:rPr lang="en-US" altLang="ja-JP" sz="1200" dirty="0">
                <a:latin typeface="Meiryo UI" panose="020B0604030504040204" pitchFamily="50" charset="-128"/>
                <a:ea typeface="Meiryo UI" panose="020B0604030504040204" pitchFamily="50" charset="-128"/>
              </a:rPr>
              <a:t>19</a:t>
            </a:r>
            <a:r>
              <a:rPr lang="ja-JP" altLang="en-US" sz="1200" dirty="0">
                <a:latin typeface="Meiryo UI" panose="020B0604030504040204" pitchFamily="50" charset="-128"/>
                <a:ea typeface="Meiryo UI" panose="020B0604030504040204" pitchFamily="50" charset="-128"/>
              </a:rPr>
              <a:t>条の規定に基づき、府税収入の急激な</a:t>
            </a:r>
            <a:r>
              <a:rPr lang="ja-JP" altLang="en-US" sz="1200" dirty="0" smtClean="0">
                <a:latin typeface="Meiryo UI" panose="020B0604030504040204" pitchFamily="50" charset="-128"/>
                <a:ea typeface="Meiryo UI" panose="020B0604030504040204" pitchFamily="50" charset="-128"/>
              </a:rPr>
              <a:t>減少、</a:t>
            </a:r>
            <a:endParaRPr lang="en-US" altLang="ja-JP" sz="1200" dirty="0" smtClean="0">
              <a:latin typeface="Meiryo UI" panose="020B0604030504040204" pitchFamily="50" charset="-128"/>
              <a:ea typeface="Meiryo UI" panose="020B0604030504040204" pitchFamily="50" charset="-128"/>
            </a:endParaRPr>
          </a:p>
          <a:p>
            <a:pPr marL="87313" indent="-87313"/>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災害</a:t>
            </a:r>
            <a:r>
              <a:rPr lang="ja-JP" altLang="en-US" sz="1200" dirty="0">
                <a:latin typeface="Meiryo UI" panose="020B0604030504040204" pitchFamily="50" charset="-128"/>
                <a:ea typeface="Meiryo UI" panose="020B0604030504040204" pitchFamily="50" charset="-128"/>
              </a:rPr>
              <a:t>に伴う歳出の増加その他臨時的な歳入の減少又は歳出の増加</a:t>
            </a:r>
            <a:r>
              <a:rPr lang="ja-JP" altLang="en-US" sz="1200" dirty="0" smtClean="0">
                <a:latin typeface="Meiryo UI" panose="020B0604030504040204" pitchFamily="50" charset="-128"/>
                <a:ea typeface="Meiryo UI" panose="020B0604030504040204" pitchFamily="50" charset="-128"/>
              </a:rPr>
              <a:t>を</a:t>
            </a:r>
            <a:endParaRPr lang="en-US" altLang="ja-JP" sz="1200" dirty="0" smtClean="0">
              <a:latin typeface="Meiryo UI" panose="020B0604030504040204" pitchFamily="50" charset="-128"/>
              <a:ea typeface="Meiryo UI" panose="020B0604030504040204" pitchFamily="50" charset="-128"/>
            </a:endParaRPr>
          </a:p>
          <a:p>
            <a:pPr marL="87313" indent="-87313"/>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伴う</a:t>
            </a:r>
            <a:r>
              <a:rPr lang="ja-JP" altLang="en-US" sz="1200" dirty="0">
                <a:latin typeface="Meiryo UI" panose="020B0604030504040204" pitchFamily="50" charset="-128"/>
                <a:ea typeface="Meiryo UI" panose="020B0604030504040204" pitchFamily="50" charset="-128"/>
              </a:rPr>
              <a:t>事象に対応するために</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年以内に達成すべき財政調整基金</a:t>
            </a:r>
            <a:r>
              <a:rPr lang="ja-JP" altLang="en-US" sz="1200" dirty="0" smtClean="0">
                <a:latin typeface="Meiryo UI" panose="020B0604030504040204" pitchFamily="50" charset="-128"/>
                <a:ea typeface="Meiryo UI" panose="020B0604030504040204" pitchFamily="50" charset="-128"/>
              </a:rPr>
              <a:t>の</a:t>
            </a:r>
            <a:endParaRPr lang="en-US" altLang="ja-JP" sz="1200" dirty="0" smtClean="0">
              <a:latin typeface="Meiryo UI" panose="020B0604030504040204" pitchFamily="50" charset="-128"/>
              <a:ea typeface="Meiryo UI" panose="020B0604030504040204" pitchFamily="50" charset="-128"/>
            </a:endParaRPr>
          </a:p>
          <a:p>
            <a:pPr marL="87313" indent="-87313"/>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積立</a:t>
            </a:r>
            <a:r>
              <a:rPr lang="ja-JP" altLang="en-US" sz="1200" dirty="0">
                <a:latin typeface="Meiryo UI" panose="020B0604030504040204" pitchFamily="50" charset="-128"/>
                <a:ea typeface="Meiryo UI" panose="020B0604030504040204" pitchFamily="50" charset="-128"/>
              </a:rPr>
              <a:t>目標額を</a:t>
            </a:r>
            <a:r>
              <a:rPr lang="ja-JP" altLang="en-US" sz="1200" dirty="0" smtClean="0">
                <a:latin typeface="Meiryo UI" panose="020B0604030504040204" pitchFamily="50" charset="-128"/>
                <a:ea typeface="Meiryo UI" panose="020B0604030504040204" pitchFamily="50" charset="-128"/>
              </a:rPr>
              <a:t>積算</a:t>
            </a:r>
            <a:endParaRPr lang="ja-JP" altLang="en-US" sz="12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24824" y="5177211"/>
            <a:ext cx="4104009" cy="338554"/>
          </a:xfrm>
          <a:prstGeom prst="rect">
            <a:avLst/>
          </a:prstGeom>
          <a:noFill/>
        </p:spPr>
        <p:txBody>
          <a:bodyPr wrap="none" rtlCol="0">
            <a:spAutoFit/>
          </a:bodyPr>
          <a:lstStyle/>
          <a:p>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出典）大阪府</a:t>
            </a:r>
            <a:r>
              <a:rPr lang="ja-JP" altLang="en-US" sz="800" dirty="0" smtClean="0">
                <a:latin typeface="Meiryo UI" panose="020B0604030504040204" pitchFamily="50" charset="-128"/>
                <a:ea typeface="Meiryo UI" panose="020B0604030504040204" pitchFamily="50" charset="-128"/>
              </a:rPr>
              <a:t>「財政</a:t>
            </a:r>
            <a:r>
              <a:rPr lang="ja-JP" altLang="en-US" sz="800" dirty="0">
                <a:latin typeface="Meiryo UI" panose="020B0604030504040204" pitchFamily="50" charset="-128"/>
                <a:ea typeface="Meiryo UI" panose="020B0604030504040204" pitchFamily="50" charset="-128"/>
              </a:rPr>
              <a:t>状況に関する中長期</a:t>
            </a:r>
            <a:r>
              <a:rPr lang="ja-JP" altLang="en-US" sz="800" dirty="0" smtClean="0">
                <a:latin typeface="Meiryo UI" panose="020B0604030504040204" pitchFamily="50" charset="-128"/>
                <a:ea typeface="Meiryo UI" panose="020B0604030504040204" pitchFamily="50" charset="-128"/>
              </a:rPr>
              <a:t>試算（粗い試算）」</a:t>
            </a:r>
            <a:r>
              <a:rPr lang="en-US" altLang="ja-JP" sz="800" dirty="0">
                <a:latin typeface="Meiryo UI" panose="020B0604030504040204" pitchFamily="50" charset="-128"/>
                <a:ea typeface="Meiryo UI" panose="020B0604030504040204" pitchFamily="50" charset="-128"/>
              </a:rPr>
              <a:t>H</a:t>
            </a:r>
            <a:r>
              <a:rPr lang="en-US" altLang="ja-JP" sz="800" dirty="0" smtClean="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年２月版（一部要約）</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大阪府「平成</a:t>
            </a:r>
            <a:r>
              <a:rPr lang="en-US" altLang="ja-JP" sz="800" dirty="0" smtClean="0">
                <a:latin typeface="Meiryo UI" panose="020B0604030504040204" pitchFamily="50" charset="-128"/>
                <a:ea typeface="Meiryo UI" panose="020B0604030504040204" pitchFamily="50" charset="-128"/>
              </a:rPr>
              <a:t>30</a:t>
            </a:r>
            <a:r>
              <a:rPr lang="ja-JP" altLang="en-US" sz="800" dirty="0" smtClean="0">
                <a:latin typeface="Meiryo UI" panose="020B0604030504040204" pitchFamily="50" charset="-128"/>
                <a:ea typeface="Meiryo UI" panose="020B0604030504040204" pitchFamily="50" charset="-128"/>
              </a:rPr>
              <a:t>年度当初予算案の概要」等をもとに副首都推進局にて編集</a:t>
            </a:r>
            <a:endParaRPr lang="ja-JP" altLang="en-US" sz="800" dirty="0">
              <a:latin typeface="Meiryo UI" panose="020B0604030504040204" pitchFamily="50" charset="-128"/>
              <a:ea typeface="Meiryo UI" panose="020B0604030504040204" pitchFamily="50" charset="-128"/>
            </a:endParaRPr>
          </a:p>
        </p:txBody>
      </p:sp>
      <p:sp>
        <p:nvSpPr>
          <p:cNvPr id="31" name="Rectangle 3"/>
          <p:cNvSpPr txBox="1">
            <a:spLocks noChangeArrowheads="1"/>
          </p:cNvSpPr>
          <p:nvPr/>
        </p:nvSpPr>
        <p:spPr>
          <a:xfrm>
            <a:off x="4880992" y="792013"/>
            <a:ext cx="4630030" cy="37216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265113">
              <a:lnSpc>
                <a:spcPct val="130000"/>
              </a:lnSpc>
              <a:spcBef>
                <a:spcPts val="1200"/>
              </a:spcBef>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＜財政</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調整</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基金への積立目標額＞</a:t>
            </a:r>
            <a:endParaRPr lang="en-US" altLang="ja-JP" sz="1100" dirty="0" smtClean="0">
              <a:latin typeface="Meiryo UI" panose="020B0604030504040204" pitchFamily="50" charset="-128"/>
              <a:ea typeface="Meiryo UI" panose="020B0604030504040204" pitchFamily="50" charset="-128"/>
            </a:endParaRPr>
          </a:p>
        </p:txBody>
      </p:sp>
      <p:sp>
        <p:nvSpPr>
          <p:cNvPr id="34" name="正方形/長方形 33"/>
          <p:cNvSpPr/>
          <p:nvPr/>
        </p:nvSpPr>
        <p:spPr>
          <a:xfrm>
            <a:off x="5091466" y="1064501"/>
            <a:ext cx="4129657" cy="94318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Rectangle 3"/>
          <p:cNvSpPr txBox="1">
            <a:spLocks noChangeArrowheads="1"/>
          </p:cNvSpPr>
          <p:nvPr/>
        </p:nvSpPr>
        <p:spPr>
          <a:xfrm>
            <a:off x="333308" y="1923255"/>
            <a:ext cx="4630030" cy="372169"/>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44000" indent="-265113">
              <a:lnSpc>
                <a:spcPct val="130000"/>
              </a:lnSpc>
              <a:spcBef>
                <a:spcPts val="1200"/>
              </a:spcBef>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＜財政調整基金残高（年度末）の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推移＞</a:t>
            </a:r>
            <a:endParaRPr lang="en-US" altLang="ja-JP" sz="1100" dirty="0" smtClean="0">
              <a:latin typeface="Meiryo UI" panose="020B0604030504040204" pitchFamily="50" charset="-128"/>
              <a:ea typeface="Meiryo UI" panose="020B0604030504040204" pitchFamily="50" charset="-128"/>
            </a:endParaRPr>
          </a:p>
        </p:txBody>
      </p:sp>
      <p:sp>
        <p:nvSpPr>
          <p:cNvPr id="35" name="正方形/長方形 34"/>
          <p:cNvSpPr>
            <a:spLocks noChangeArrowheads="1"/>
          </p:cNvSpPr>
          <p:nvPr/>
        </p:nvSpPr>
        <p:spPr bwMode="auto">
          <a:xfrm>
            <a:off x="8881254"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３４</a:t>
            </a:r>
            <a:endParaRPr lang="ja-JP" altLang="en-US" sz="1100" b="1" dirty="0">
              <a:solidFill>
                <a:srgbClr val="000000"/>
              </a:solidFill>
              <a:latin typeface="Meiryo UI" pitchFamily="50" charset="-128"/>
              <a:ea typeface="Meiryo UI" pitchFamily="50" charset="-128"/>
              <a:cs typeface="Meiryo UI" pitchFamily="50" charset="-128"/>
            </a:endParaRPr>
          </a:p>
        </p:txBody>
      </p:sp>
      <p:pic>
        <p:nvPicPr>
          <p:cNvPr id="14" name="図 13"/>
          <p:cNvPicPr>
            <a:picLocks noChangeAspect="1"/>
          </p:cNvPicPr>
          <p:nvPr/>
        </p:nvPicPr>
        <p:blipFill>
          <a:blip r:embed="rId2"/>
          <a:stretch>
            <a:fillRect/>
          </a:stretch>
        </p:blipFill>
        <p:spPr>
          <a:xfrm>
            <a:off x="951125" y="2245194"/>
            <a:ext cx="7901101" cy="2877561"/>
          </a:xfrm>
          <a:prstGeom prst="rect">
            <a:avLst/>
          </a:prstGeom>
        </p:spPr>
      </p:pic>
      <p:sp>
        <p:nvSpPr>
          <p:cNvPr id="18" name="正方形/長方形 17"/>
          <p:cNvSpPr/>
          <p:nvPr/>
        </p:nvSpPr>
        <p:spPr>
          <a:xfrm>
            <a:off x="5801020" y="4889197"/>
            <a:ext cx="3057247"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決算額は、</a:t>
            </a:r>
            <a:r>
              <a:rPr lang="en-US" altLang="ja-JP" sz="800" dirty="0" smtClean="0">
                <a:solidFill>
                  <a:schemeClr val="tx1"/>
                </a:solidFill>
                <a:latin typeface="Meiryo UI" panose="020B0604030504040204" pitchFamily="50" charset="-128"/>
                <a:ea typeface="Meiryo UI" panose="020B0604030504040204" pitchFamily="50" charset="-128"/>
              </a:rPr>
              <a:t>H28</a:t>
            </a:r>
            <a:r>
              <a:rPr lang="ja-JP" altLang="en-US" sz="800" dirty="0" smtClean="0">
                <a:solidFill>
                  <a:schemeClr val="tx1"/>
                </a:solidFill>
                <a:latin typeface="Meiryo UI" panose="020B0604030504040204" pitchFamily="50" charset="-128"/>
                <a:ea typeface="Meiryo UI" panose="020B0604030504040204" pitchFamily="50" charset="-128"/>
              </a:rPr>
              <a:t>年度までは決算額、</a:t>
            </a:r>
            <a:r>
              <a:rPr lang="en-US" altLang="ja-JP" sz="800" dirty="0" smtClean="0">
                <a:solidFill>
                  <a:schemeClr val="tx1"/>
                </a:solidFill>
                <a:latin typeface="Meiryo UI" panose="020B0604030504040204" pitchFamily="50" charset="-128"/>
                <a:ea typeface="Meiryo UI" panose="020B0604030504040204" pitchFamily="50" charset="-128"/>
              </a:rPr>
              <a:t>H29</a:t>
            </a:r>
            <a:r>
              <a:rPr lang="ja-JP" altLang="en-US" sz="800" dirty="0" smtClean="0">
                <a:solidFill>
                  <a:schemeClr val="tx1"/>
                </a:solidFill>
                <a:latin typeface="Meiryo UI" panose="020B0604030504040204" pitchFamily="50" charset="-128"/>
                <a:ea typeface="Meiryo UI" panose="020B0604030504040204" pitchFamily="50" charset="-128"/>
              </a:rPr>
              <a:t>年度は</a:t>
            </a:r>
            <a:r>
              <a:rPr lang="en-US" altLang="ja-JP" sz="800" dirty="0" smtClean="0">
                <a:solidFill>
                  <a:schemeClr val="tx1"/>
                </a:solidFill>
                <a:latin typeface="Meiryo UI" panose="020B0604030504040204" pitchFamily="50" charset="-128"/>
                <a:ea typeface="Meiryo UI" panose="020B0604030504040204" pitchFamily="50" charset="-128"/>
              </a:rPr>
              <a:t>6</a:t>
            </a:r>
            <a:r>
              <a:rPr lang="ja-JP" altLang="en-US" sz="800" dirty="0" smtClean="0">
                <a:solidFill>
                  <a:schemeClr val="tx1"/>
                </a:solidFill>
                <a:latin typeface="Meiryo UI" panose="020B0604030504040204" pitchFamily="50" charset="-128"/>
                <a:ea typeface="Meiryo UI" panose="020B0604030504040204" pitchFamily="50" charset="-128"/>
              </a:rPr>
              <a:t>号補正後見込み</a:t>
            </a:r>
            <a:endParaRPr lang="ja-JP" altLang="en-US" sz="8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4361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a:p>
        </p:txBody>
      </p:sp>
      <p:sp>
        <p:nvSpPr>
          <p:cNvPr id="6" name="正方形/長方形 5"/>
          <p:cNvSpPr/>
          <p:nvPr/>
        </p:nvSpPr>
        <p:spPr>
          <a:xfrm>
            <a:off x="1038" y="164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schemeClr val="tx1"/>
                </a:solidFill>
                <a:latin typeface="Meiryo UI" pitchFamily="50" charset="-128"/>
                <a:ea typeface="Meiryo UI" pitchFamily="50" charset="-128"/>
                <a:cs typeface="Meiryo UI" pitchFamily="50" charset="-128"/>
              </a:rPr>
              <a:t>３　参考資料　（６）大阪府の財政</a:t>
            </a:r>
            <a:r>
              <a:rPr lang="ja-JP" altLang="en-US" sz="2000" b="1" dirty="0" smtClean="0">
                <a:solidFill>
                  <a:schemeClr val="tx1"/>
                </a:solidFill>
                <a:latin typeface="Meiryo UI" pitchFamily="50" charset="-128"/>
                <a:ea typeface="Meiryo UI" pitchFamily="50" charset="-128"/>
                <a:cs typeface="Meiryo UI" pitchFamily="50" charset="-128"/>
              </a:rPr>
              <a:t>収支</a:t>
            </a:r>
            <a:endParaRPr lang="ja-JP" altLang="en-US" sz="2000" b="1" dirty="0">
              <a:latin typeface="Meiryo UI" pitchFamily="50" charset="-128"/>
              <a:ea typeface="Meiryo UI" pitchFamily="50" charset="-128"/>
              <a:cs typeface="Meiryo UI" pitchFamily="50" charset="-128"/>
            </a:endParaRPr>
          </a:p>
        </p:txBody>
      </p:sp>
      <p:sp>
        <p:nvSpPr>
          <p:cNvPr id="11" name="正方形/長方形 10"/>
          <p:cNvSpPr/>
          <p:nvPr/>
        </p:nvSpPr>
        <p:spPr>
          <a:xfrm>
            <a:off x="291340" y="781298"/>
            <a:ext cx="9395668" cy="581642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942" y="781298"/>
            <a:ext cx="8963084" cy="530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
          <p:cNvSpPr txBox="1">
            <a:spLocks noChangeArrowheads="1"/>
          </p:cNvSpPr>
          <p:nvPr/>
        </p:nvSpPr>
        <p:spPr bwMode="auto">
          <a:xfrm>
            <a:off x="9348926" y="883742"/>
            <a:ext cx="339725" cy="169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6pPr>
            <a:lvl7pPr marL="29718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7pPr>
            <a:lvl8pPr marL="34290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8pPr>
            <a:lvl9pPr marL="38862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9pPr>
          </a:lstStyle>
          <a:p>
            <a:pPr algn="l" eaLnBrk="1" hangingPunct="1">
              <a:spcBef>
                <a:spcPct val="50000"/>
              </a:spcBef>
              <a:buClrTx/>
              <a:buSzTx/>
              <a:buFontTx/>
              <a:buNone/>
            </a:pPr>
            <a:r>
              <a:rPr lang="en-US" altLang="ja-JP" sz="1000" b="1" i="1" dirty="0">
                <a:latin typeface="Verdana" pitchFamily="34" charset="0"/>
              </a:rPr>
              <a:t>5</a:t>
            </a:r>
          </a:p>
        </p:txBody>
      </p:sp>
      <p:sp>
        <p:nvSpPr>
          <p:cNvPr id="12" name="角丸四角形 11"/>
          <p:cNvSpPr/>
          <p:nvPr/>
        </p:nvSpPr>
        <p:spPr>
          <a:xfrm>
            <a:off x="696439" y="6091384"/>
            <a:ext cx="8805440" cy="410562"/>
          </a:xfrm>
          <a:prstGeom prst="round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ja-JP" altLang="en-US" sz="800" dirty="0" smtClean="0">
                <a:solidFill>
                  <a:schemeClr val="tx1"/>
                </a:solidFill>
                <a:latin typeface="ＭＳ ゴシック" pitchFamily="49" charset="-128"/>
                <a:ea typeface="ＭＳ ゴシック" pitchFamily="49" charset="-128"/>
              </a:rPr>
              <a:t>■実質公債費比率</a:t>
            </a:r>
            <a:endParaRPr lang="en-US" altLang="ja-JP" sz="800" dirty="0" smtClean="0">
              <a:solidFill>
                <a:schemeClr val="tx1"/>
              </a:solidFill>
              <a:latin typeface="ＭＳ ゴシック" pitchFamily="49" charset="-128"/>
              <a:ea typeface="ＭＳ ゴシック" pitchFamily="49" charset="-128"/>
            </a:endParaRPr>
          </a:p>
          <a:p>
            <a:pPr algn="l"/>
            <a:r>
              <a:rPr kumimoji="1" lang="ja-JP" altLang="en-US" sz="800" dirty="0">
                <a:solidFill>
                  <a:schemeClr val="tx1"/>
                </a:solidFill>
                <a:latin typeface="ＭＳ ゴシック" pitchFamily="49" charset="-128"/>
                <a:ea typeface="ＭＳ ゴシック" pitchFamily="49" charset="-128"/>
              </a:rPr>
              <a:t>　</a:t>
            </a:r>
            <a:r>
              <a:rPr kumimoji="1" lang="ja-JP" altLang="en-US" sz="800" dirty="0" smtClean="0">
                <a:solidFill>
                  <a:schemeClr val="tx1"/>
                </a:solidFill>
                <a:latin typeface="ＭＳ ゴシック" pitchFamily="49" charset="-128"/>
                <a:ea typeface="ＭＳ ゴシック" pitchFamily="49" charset="-128"/>
              </a:rPr>
              <a:t>地方財政法及び財政健全化法に基づく指標で、標準的な財政規模に対する実質的な公債費相当額の占める割合の過去３年度間平均のこと。</a:t>
            </a:r>
            <a:endParaRPr kumimoji="1" lang="en-US" altLang="ja-JP" sz="800" dirty="0" smtClean="0">
              <a:solidFill>
                <a:schemeClr val="tx1"/>
              </a:solidFill>
              <a:latin typeface="ＭＳ ゴシック" pitchFamily="49" charset="-128"/>
              <a:ea typeface="ＭＳ ゴシック" pitchFamily="49" charset="-128"/>
            </a:endParaRPr>
          </a:p>
          <a:p>
            <a:pPr algn="l"/>
            <a:r>
              <a:rPr lang="ja-JP" altLang="en-US" sz="800" dirty="0">
                <a:solidFill>
                  <a:schemeClr val="tx1"/>
                </a:solidFill>
                <a:latin typeface="ＭＳ ゴシック" pitchFamily="49" charset="-128"/>
                <a:ea typeface="ＭＳ ゴシック" pitchFamily="49" charset="-128"/>
              </a:rPr>
              <a:t>　</a:t>
            </a:r>
            <a:r>
              <a:rPr kumimoji="1" lang="ja-JP" altLang="en-US" sz="800" dirty="0" smtClean="0">
                <a:solidFill>
                  <a:schemeClr val="tx1"/>
                </a:solidFill>
                <a:latin typeface="ＭＳ ゴシック" pitchFamily="49" charset="-128"/>
                <a:ea typeface="ＭＳ ゴシック" pitchFamily="49" charset="-128"/>
              </a:rPr>
              <a:t>この比率が</a:t>
            </a:r>
            <a:r>
              <a:rPr kumimoji="1" lang="en-US" altLang="ja-JP" sz="800" dirty="0" smtClean="0">
                <a:solidFill>
                  <a:schemeClr val="tx1"/>
                </a:solidFill>
                <a:latin typeface="ＭＳ ゴシック" pitchFamily="49" charset="-128"/>
                <a:ea typeface="ＭＳ ゴシック" pitchFamily="49" charset="-128"/>
              </a:rPr>
              <a:t>18%</a:t>
            </a:r>
            <a:r>
              <a:rPr kumimoji="1" lang="ja-JP" altLang="en-US" sz="800" dirty="0" smtClean="0">
                <a:solidFill>
                  <a:schemeClr val="tx1"/>
                </a:solidFill>
                <a:latin typeface="ＭＳ ゴシック" pitchFamily="49" charset="-128"/>
                <a:ea typeface="ＭＳ ゴシック" pitchFamily="49" charset="-128"/>
              </a:rPr>
              <a:t>以上になると</a:t>
            </a:r>
            <a:r>
              <a:rPr lang="ja-JP" altLang="en-US" sz="800" dirty="0">
                <a:solidFill>
                  <a:schemeClr val="tx1"/>
                </a:solidFill>
                <a:latin typeface="ＭＳ ゴシック" pitchFamily="49" charset="-128"/>
                <a:ea typeface="ＭＳ ゴシック" pitchFamily="49" charset="-128"/>
              </a:rPr>
              <a:t>起債</a:t>
            </a:r>
            <a:r>
              <a:rPr kumimoji="1" lang="ja-JP" altLang="en-US" sz="800" dirty="0" smtClean="0">
                <a:solidFill>
                  <a:schemeClr val="tx1"/>
                </a:solidFill>
                <a:latin typeface="ＭＳ ゴシック" pitchFamily="49" charset="-128"/>
                <a:ea typeface="ＭＳ ゴシック" pitchFamily="49" charset="-128"/>
              </a:rPr>
              <a:t>許可団体に、</a:t>
            </a:r>
            <a:r>
              <a:rPr kumimoji="1" lang="en-US" altLang="ja-JP" sz="800" dirty="0" smtClean="0">
                <a:solidFill>
                  <a:schemeClr val="tx1"/>
                </a:solidFill>
                <a:latin typeface="ＭＳ ゴシック" pitchFamily="49" charset="-128"/>
                <a:ea typeface="ＭＳ ゴシック" pitchFamily="49" charset="-128"/>
              </a:rPr>
              <a:t>25%</a:t>
            </a:r>
            <a:r>
              <a:rPr lang="ja-JP" altLang="en-US" sz="800" dirty="0">
                <a:solidFill>
                  <a:schemeClr val="tx1"/>
                </a:solidFill>
                <a:latin typeface="ＭＳ ゴシック" pitchFamily="49" charset="-128"/>
                <a:ea typeface="ＭＳ ゴシック" pitchFamily="49" charset="-128"/>
              </a:rPr>
              <a:t>以上</a:t>
            </a:r>
            <a:r>
              <a:rPr lang="ja-JP" altLang="en-US" sz="800" dirty="0" smtClean="0">
                <a:solidFill>
                  <a:schemeClr val="tx1"/>
                </a:solidFill>
                <a:latin typeface="ＭＳ ゴシック" pitchFamily="49" charset="-128"/>
                <a:ea typeface="ＭＳ ゴシック" pitchFamily="49" charset="-128"/>
              </a:rPr>
              <a:t>に</a:t>
            </a:r>
            <a:r>
              <a:rPr lang="ja-JP" altLang="en-US" sz="800" dirty="0">
                <a:solidFill>
                  <a:schemeClr val="tx1"/>
                </a:solidFill>
                <a:latin typeface="ＭＳ ゴシック" pitchFamily="49" charset="-128"/>
                <a:ea typeface="ＭＳ ゴシック" pitchFamily="49" charset="-128"/>
              </a:rPr>
              <a:t>なる</a:t>
            </a:r>
            <a:r>
              <a:rPr lang="ja-JP" altLang="en-US" sz="800" dirty="0" smtClean="0">
                <a:solidFill>
                  <a:schemeClr val="tx1"/>
                </a:solidFill>
                <a:latin typeface="ＭＳ ゴシック" pitchFamily="49" charset="-128"/>
                <a:ea typeface="ＭＳ ゴシック" pitchFamily="49" charset="-128"/>
              </a:rPr>
              <a:t>と「財政健全化団体」に、</a:t>
            </a:r>
            <a:r>
              <a:rPr lang="en-US" altLang="ja-JP" sz="800" dirty="0" smtClean="0">
                <a:solidFill>
                  <a:schemeClr val="tx1"/>
                </a:solidFill>
                <a:latin typeface="ＭＳ ゴシック" pitchFamily="49" charset="-128"/>
                <a:ea typeface="ＭＳ ゴシック" pitchFamily="49" charset="-128"/>
              </a:rPr>
              <a:t>35%</a:t>
            </a:r>
            <a:r>
              <a:rPr lang="ja-JP" altLang="en-US" sz="800" dirty="0" smtClean="0">
                <a:solidFill>
                  <a:schemeClr val="tx1"/>
                </a:solidFill>
                <a:latin typeface="ＭＳ ゴシック" pitchFamily="49" charset="-128"/>
                <a:ea typeface="ＭＳ ゴシック" pitchFamily="49" charset="-128"/>
              </a:rPr>
              <a:t>以上になると「財政再生団体」になる。</a:t>
            </a:r>
            <a:endParaRPr kumimoji="1" lang="ja-JP" altLang="en-US" sz="800" dirty="0">
              <a:solidFill>
                <a:schemeClr val="tx1"/>
              </a:solidFill>
              <a:latin typeface="ＭＳ ゴシック" pitchFamily="49" charset="-128"/>
              <a:ea typeface="ＭＳ ゴシック" pitchFamily="49" charset="-128"/>
            </a:endParaRPr>
          </a:p>
        </p:txBody>
      </p:sp>
      <p:sp>
        <p:nvSpPr>
          <p:cNvPr id="9" name="正方形/長方形 8"/>
          <p:cNvSpPr>
            <a:spLocks noChangeArrowheads="1"/>
          </p:cNvSpPr>
          <p:nvPr/>
        </p:nvSpPr>
        <p:spPr bwMode="auto">
          <a:xfrm>
            <a:off x="8874125" y="17246"/>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３５</a:t>
            </a:r>
            <a:endParaRPr lang="ja-JP" altLang="en-US" sz="1100" b="1" dirty="0">
              <a:solidFill>
                <a:srgbClr val="000000"/>
              </a:solidFill>
              <a:latin typeface="Meiryo UI" pitchFamily="50" charset="-128"/>
              <a:ea typeface="Meiryo UI" pitchFamily="50" charset="-128"/>
              <a:cs typeface="Meiryo UI" pitchFamily="50" charset="-128"/>
            </a:endParaRPr>
          </a:p>
        </p:txBody>
      </p:sp>
      <p:sp>
        <p:nvSpPr>
          <p:cNvPr id="10" name="テキスト ボックス 9"/>
          <p:cNvSpPr txBox="1">
            <a:spLocks noChangeArrowheads="1"/>
          </p:cNvSpPr>
          <p:nvPr/>
        </p:nvSpPr>
        <p:spPr bwMode="auto">
          <a:xfrm>
            <a:off x="231086" y="452532"/>
            <a:ext cx="7336882" cy="338554"/>
          </a:xfrm>
          <a:prstGeom prst="rect">
            <a:avLst/>
          </a:prstGeom>
          <a:noFill/>
          <a:ln w="9525">
            <a:noFill/>
            <a:miter lim="800000"/>
            <a:headEnd/>
            <a:tailEnd/>
          </a:ln>
        </p:spPr>
        <p:txBody>
          <a:bodyPr wrap="square">
            <a:spAutoFit/>
          </a:bodyPr>
          <a:lstStyle/>
          <a:p>
            <a:r>
              <a:rPr lang="ja-JP" altLang="en-US" sz="1600" b="1" dirty="0">
                <a:solidFill>
                  <a:srgbClr val="000000"/>
                </a:solidFill>
                <a:latin typeface="Meiryo UI" pitchFamily="50" charset="-128"/>
                <a:ea typeface="Meiryo UI" pitchFamily="50" charset="-128"/>
                <a:cs typeface="Meiryo UI" pitchFamily="50" charset="-128"/>
              </a:rPr>
              <a:t>大阪府「財政状況に関する中長期試算</a:t>
            </a:r>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粗い試算</a:t>
            </a:r>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平成</a:t>
            </a:r>
            <a:r>
              <a:rPr lang="en-US" altLang="ja-JP" sz="1600" b="1" dirty="0">
                <a:solidFill>
                  <a:srgbClr val="000000"/>
                </a:solidFill>
                <a:latin typeface="Meiryo UI" pitchFamily="50" charset="-128"/>
                <a:ea typeface="Meiryo UI" pitchFamily="50" charset="-128"/>
                <a:cs typeface="Meiryo UI" pitchFamily="50" charset="-128"/>
              </a:rPr>
              <a:t>30</a:t>
            </a:r>
            <a:r>
              <a:rPr lang="ja-JP" altLang="en-US" sz="1600" b="1" dirty="0">
                <a:solidFill>
                  <a:srgbClr val="000000"/>
                </a:solidFill>
                <a:latin typeface="Meiryo UI" pitchFamily="50" charset="-128"/>
                <a:ea typeface="Meiryo UI" pitchFamily="50" charset="-128"/>
                <a:cs typeface="Meiryo UI" pitchFamily="50" charset="-128"/>
              </a:rPr>
              <a:t>年</a:t>
            </a:r>
            <a:r>
              <a:rPr lang="en-US" altLang="ja-JP" sz="1600" b="1" dirty="0">
                <a:solidFill>
                  <a:srgbClr val="000000"/>
                </a:solidFill>
                <a:latin typeface="Meiryo UI" pitchFamily="50" charset="-128"/>
                <a:ea typeface="Meiryo UI" pitchFamily="50" charset="-128"/>
                <a:cs typeface="Meiryo UI" pitchFamily="50" charset="-128"/>
              </a:rPr>
              <a:t>2</a:t>
            </a:r>
            <a:r>
              <a:rPr lang="ja-JP" altLang="en-US" sz="1600" b="1" dirty="0">
                <a:solidFill>
                  <a:srgbClr val="000000"/>
                </a:solidFill>
                <a:latin typeface="Meiryo UI" pitchFamily="50" charset="-128"/>
                <a:ea typeface="Meiryo UI" pitchFamily="50" charset="-128"/>
                <a:cs typeface="Meiryo UI" pitchFamily="50" charset="-128"/>
              </a:rPr>
              <a:t>月版」</a:t>
            </a:r>
            <a:r>
              <a:rPr lang="en-US" altLang="ja-JP" sz="1600" b="1" dirty="0">
                <a:solidFill>
                  <a:srgbClr val="000000"/>
                </a:solidFill>
                <a:latin typeface="Meiryo UI" pitchFamily="50" charset="-128"/>
                <a:ea typeface="Meiryo UI" pitchFamily="50" charset="-128"/>
                <a:cs typeface="Meiryo UI" pitchFamily="50" charset="-128"/>
              </a:rPr>
              <a:t>(</a:t>
            </a:r>
            <a:r>
              <a:rPr lang="ja-JP" altLang="en-US" sz="1600" b="1" dirty="0">
                <a:solidFill>
                  <a:srgbClr val="000000"/>
                </a:solidFill>
                <a:latin typeface="Meiryo UI" pitchFamily="50" charset="-128"/>
                <a:ea typeface="Meiryo UI" pitchFamily="50" charset="-128"/>
                <a:cs typeface="Meiryo UI" pitchFamily="50" charset="-128"/>
              </a:rPr>
              <a:t>抜粋</a:t>
            </a:r>
            <a:r>
              <a:rPr lang="en-US" altLang="ja-JP" sz="1600" b="1" dirty="0">
                <a:solidFill>
                  <a:srgbClr val="000000"/>
                </a:solidFill>
                <a:latin typeface="Meiryo UI" pitchFamily="50" charset="-128"/>
                <a:ea typeface="Meiryo UI" pitchFamily="50" charset="-128"/>
                <a:cs typeface="Meiryo UI" pitchFamily="50" charset="-128"/>
              </a:rPr>
              <a:t>)</a:t>
            </a:r>
          </a:p>
        </p:txBody>
      </p:sp>
    </p:spTree>
    <p:extLst>
      <p:ext uri="{BB962C8B-B14F-4D97-AF65-F5344CB8AC3E}">
        <p14:creationId xmlns:p14="http://schemas.microsoft.com/office/powerpoint/2010/main" val="28683476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91340" y="585584"/>
            <a:ext cx="9395668" cy="55675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6" y="709612"/>
            <a:ext cx="8477203" cy="530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9332931" y="5958876"/>
            <a:ext cx="339725" cy="169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6pPr>
            <a:lvl7pPr marL="29718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7pPr>
            <a:lvl8pPr marL="34290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8pPr>
            <a:lvl9pPr marL="3886200" indent="-228600" algn="ctr" eaLnBrk="0" fontAlgn="base" hangingPunct="0">
              <a:spcBef>
                <a:spcPct val="20000"/>
              </a:spcBef>
              <a:spcAft>
                <a:spcPct val="0"/>
              </a:spcAft>
              <a:buClr>
                <a:schemeClr val="bg2"/>
              </a:buClr>
              <a:buSzPct val="75000"/>
              <a:buFont typeface="Wingdings" pitchFamily="2" charset="2"/>
              <a:defRPr kumimoji="1">
                <a:solidFill>
                  <a:schemeClr val="tx1"/>
                </a:solidFill>
                <a:latin typeface="Arial" charset="0"/>
                <a:ea typeface="ＭＳ Ｐゴシック" pitchFamily="50" charset="-128"/>
              </a:defRPr>
            </a:lvl9pPr>
          </a:lstStyle>
          <a:p>
            <a:pPr algn="l" eaLnBrk="1" hangingPunct="1">
              <a:spcBef>
                <a:spcPct val="50000"/>
              </a:spcBef>
              <a:buClrTx/>
              <a:buSzTx/>
              <a:buFontTx/>
              <a:buNone/>
            </a:pPr>
            <a:r>
              <a:rPr lang="en-US" altLang="ja-JP" sz="1000" b="1" i="1" dirty="0">
                <a:latin typeface="Verdana" pitchFamily="34" charset="0"/>
              </a:rPr>
              <a:t>6</a:t>
            </a:r>
          </a:p>
        </p:txBody>
      </p:sp>
      <p:sp>
        <p:nvSpPr>
          <p:cNvPr id="8" name="正方形/長方形 27"/>
          <p:cNvSpPr>
            <a:spLocks noChangeArrowheads="1"/>
          </p:cNvSpPr>
          <p:nvPr/>
        </p:nvSpPr>
        <p:spPr bwMode="auto">
          <a:xfrm>
            <a:off x="8874125" y="659639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３６</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873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財政シミュレーションを行うにあたって</a:t>
            </a:r>
          </a:p>
        </p:txBody>
      </p:sp>
      <p:sp>
        <p:nvSpPr>
          <p:cNvPr id="37" name="正方形/長方形 36"/>
          <p:cNvSpPr/>
          <p:nvPr/>
        </p:nvSpPr>
        <p:spPr bwMode="auto">
          <a:xfrm>
            <a:off x="190946" y="4653136"/>
            <a:ext cx="9543515" cy="1791201"/>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r>
              <a:rPr lang="ja-JP" altLang="en-US" sz="1600" b="1" dirty="0">
                <a:solidFill>
                  <a:schemeClr val="tx1"/>
                </a:solidFill>
                <a:latin typeface="Meiryo UI" pitchFamily="50" charset="-128"/>
                <a:ea typeface="Meiryo UI" pitchFamily="50" charset="-128"/>
                <a:cs typeface="Meiryo UI" pitchFamily="50" charset="-128"/>
              </a:rPr>
              <a:t>　</a:t>
            </a:r>
            <a:r>
              <a:rPr lang="ja-JP" altLang="en-US" sz="1600" dirty="0">
                <a:solidFill>
                  <a:schemeClr val="tx1"/>
                </a:solidFill>
                <a:latin typeface="Meiryo UI" pitchFamily="50" charset="-128"/>
                <a:ea typeface="Meiryo UI" pitchFamily="50" charset="-128"/>
                <a:cs typeface="Meiryo UI" pitchFamily="50" charset="-128"/>
              </a:rPr>
              <a:t>この財政シミュレーションでは、</a:t>
            </a:r>
            <a:endParaRPr lang="en-US" altLang="ja-JP" sz="1400" dirty="0">
              <a:solidFill>
                <a:schemeClr val="tx1"/>
              </a:solidFill>
              <a:latin typeface="Meiryo UI" pitchFamily="50" charset="-128"/>
              <a:ea typeface="Meiryo UI" pitchFamily="50" charset="-128"/>
              <a:cs typeface="Meiryo UI" pitchFamily="50" charset="-128"/>
            </a:endParaRPr>
          </a:p>
          <a:p>
            <a:pPr marL="540000" indent="-288000">
              <a:spcBef>
                <a:spcPts val="600"/>
              </a:spcBef>
              <a:buFont typeface="Wingdings" pitchFamily="2" charset="2"/>
              <a:buChar char="l"/>
            </a:pPr>
            <a:r>
              <a:rPr lang="ja-JP" altLang="en-US" sz="1400" dirty="0" smtClean="0">
                <a:solidFill>
                  <a:schemeClr val="tx1"/>
                </a:solidFill>
                <a:latin typeface="Meiryo UI" pitchFamily="50" charset="-128"/>
                <a:ea typeface="Meiryo UI" pitchFamily="50" charset="-128"/>
                <a:cs typeface="Meiryo UI" pitchFamily="50" charset="-128"/>
              </a:rPr>
              <a:t>大阪市</a:t>
            </a:r>
            <a:r>
              <a:rPr lang="ja-JP" altLang="en-US" sz="1400" dirty="0">
                <a:solidFill>
                  <a:schemeClr val="tx1"/>
                </a:solidFill>
                <a:latin typeface="Meiryo UI" pitchFamily="50" charset="-128"/>
                <a:ea typeface="Meiryo UI" pitchFamily="50" charset="-128"/>
                <a:cs typeface="Meiryo UI" pitchFamily="50" charset="-128"/>
              </a:rPr>
              <a:t>の財政に関する将来推計を事務分担（案）等に基づき各特別</a:t>
            </a:r>
            <a:r>
              <a:rPr lang="ja-JP" altLang="en-US" sz="1400" dirty="0" smtClean="0">
                <a:solidFill>
                  <a:schemeClr val="tx1"/>
                </a:solidFill>
                <a:latin typeface="Meiryo UI" pitchFamily="50" charset="-128"/>
                <a:ea typeface="Meiryo UI" pitchFamily="50" charset="-128"/>
                <a:cs typeface="Meiryo UI" pitchFamily="50" charset="-128"/>
              </a:rPr>
              <a:t>区分と</a:t>
            </a:r>
            <a:r>
              <a:rPr lang="ja-JP" altLang="en-US" sz="1400" dirty="0">
                <a:solidFill>
                  <a:schemeClr val="tx1"/>
                </a:solidFill>
                <a:latin typeface="Meiryo UI" pitchFamily="50" charset="-128"/>
                <a:ea typeface="Meiryo UI" pitchFamily="50" charset="-128"/>
                <a:cs typeface="Meiryo UI" pitchFamily="50" charset="-128"/>
              </a:rPr>
              <a:t>大阪府分に分け</a:t>
            </a:r>
            <a:r>
              <a:rPr lang="ja-JP" altLang="en-US" sz="1400" dirty="0" smtClean="0">
                <a:solidFill>
                  <a:schemeClr val="tx1"/>
                </a:solidFill>
                <a:latin typeface="Meiryo UI" pitchFamily="50" charset="-128"/>
                <a:ea typeface="Meiryo UI" pitchFamily="50" charset="-128"/>
                <a:cs typeface="Meiryo UI" pitchFamily="50" charset="-128"/>
              </a:rPr>
              <a:t>、改革</a:t>
            </a:r>
            <a:r>
              <a:rPr lang="ja-JP" altLang="en-US" sz="1400" dirty="0">
                <a:solidFill>
                  <a:schemeClr val="tx1"/>
                </a:solidFill>
                <a:latin typeface="Meiryo UI" pitchFamily="50" charset="-128"/>
                <a:ea typeface="Meiryo UI" pitchFamily="50" charset="-128"/>
                <a:cs typeface="Meiryo UI" pitchFamily="50" charset="-128"/>
              </a:rPr>
              <a:t>効果</a:t>
            </a:r>
            <a:r>
              <a:rPr lang="ja-JP" altLang="en-US" sz="1400" dirty="0" smtClean="0">
                <a:solidFill>
                  <a:schemeClr val="tx1"/>
                </a:solidFill>
                <a:latin typeface="Meiryo UI" pitchFamily="50" charset="-128"/>
                <a:ea typeface="Meiryo UI" pitchFamily="50" charset="-128"/>
                <a:cs typeface="Meiryo UI" pitchFamily="50" charset="-128"/>
              </a:rPr>
              <a:t>額</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未反映分</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　　組織体制の影響額</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人件費</a:t>
            </a:r>
            <a:r>
              <a:rPr lang="en-US" altLang="ja-JP" sz="1400" dirty="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特別区設置に伴う</a:t>
            </a:r>
            <a:r>
              <a:rPr lang="ja-JP" altLang="en-US" sz="1400" dirty="0" smtClean="0">
                <a:solidFill>
                  <a:schemeClr val="tx1"/>
                </a:solidFill>
                <a:latin typeface="Meiryo UI" pitchFamily="50" charset="-128"/>
                <a:ea typeface="Meiryo UI" pitchFamily="50" charset="-128"/>
                <a:cs typeface="Meiryo UI" pitchFamily="50" charset="-128"/>
              </a:rPr>
              <a:t>コストを加味し</a:t>
            </a:r>
            <a:r>
              <a:rPr lang="ja-JP" altLang="en-US" sz="1400" dirty="0">
                <a:solidFill>
                  <a:schemeClr val="tx1"/>
                </a:solidFill>
                <a:latin typeface="Meiryo UI" pitchFamily="50" charset="-128"/>
                <a:ea typeface="Meiryo UI" pitchFamily="50" charset="-128"/>
                <a:cs typeface="Meiryo UI" pitchFamily="50" charset="-128"/>
              </a:rPr>
              <a:t>、特別区設置後の収支見通しとして作成</a:t>
            </a:r>
            <a:endParaRPr lang="en-US" altLang="ja-JP" sz="1400" dirty="0">
              <a:solidFill>
                <a:schemeClr val="tx1"/>
              </a:solidFill>
              <a:latin typeface="Meiryo UI" pitchFamily="50" charset="-128"/>
              <a:ea typeface="Meiryo UI" pitchFamily="50" charset="-128"/>
              <a:cs typeface="Meiryo UI" pitchFamily="50" charset="-128"/>
            </a:endParaRPr>
          </a:p>
          <a:p>
            <a:pPr marL="540000" indent="-288000">
              <a:spcBef>
                <a:spcPts val="600"/>
              </a:spcBef>
              <a:buFont typeface="Wingdings" pitchFamily="2" charset="2"/>
              <a:buChar char="l"/>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特別区設置の日を</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し、シミュレーション</a:t>
            </a:r>
            <a:r>
              <a:rPr lang="ja-JP" altLang="en-US" sz="1400" dirty="0" smtClean="0">
                <a:solidFill>
                  <a:schemeClr val="tx1"/>
                </a:solidFill>
                <a:latin typeface="+mn-ea"/>
                <a:ea typeface="Meiryo UI" pitchFamily="50" charset="-128"/>
                <a:cs typeface="Meiryo UI" pitchFamily="50" charset="-128"/>
              </a:rPr>
              <a:t>期間は、</a:t>
            </a:r>
            <a:r>
              <a:rPr lang="en-US" altLang="ja-JP" sz="1400" dirty="0" smtClean="0">
                <a:solidFill>
                  <a:schemeClr val="tx1"/>
                </a:solidFill>
                <a:latin typeface="Meiryo UI" pitchFamily="50" charset="-128"/>
                <a:ea typeface="Meiryo UI" pitchFamily="50" charset="-128"/>
                <a:cs typeface="Meiryo UI" pitchFamily="50" charset="-128"/>
              </a:rPr>
              <a:t>2025</a:t>
            </a:r>
            <a:r>
              <a:rPr lang="ja-JP" altLang="en-US" sz="1400" dirty="0" smtClean="0">
                <a:solidFill>
                  <a:schemeClr val="tx1"/>
                </a:solidFill>
                <a:latin typeface="Meiryo UI" pitchFamily="50" charset="-128"/>
                <a:ea typeface="Meiryo UI" pitchFamily="50" charset="-128"/>
                <a:cs typeface="Meiryo UI" pitchFamily="50" charset="-128"/>
              </a:rPr>
              <a:t>（</a:t>
            </a:r>
            <a:r>
              <a:rPr lang="en-US" altLang="ja-JP" sz="1400" dirty="0" smtClean="0">
                <a:solidFill>
                  <a:schemeClr val="tx1"/>
                </a:solidFill>
                <a:latin typeface="Meiryo UI" pitchFamily="50" charset="-128"/>
                <a:ea typeface="Meiryo UI" pitchFamily="50" charset="-128"/>
                <a:cs typeface="Meiryo UI" pitchFamily="50" charset="-128"/>
              </a:rPr>
              <a:t>R</a:t>
            </a:r>
            <a:r>
              <a:rPr lang="ja-JP" altLang="en-US" sz="1400" dirty="0" smtClean="0">
                <a:solidFill>
                  <a:schemeClr val="tx1"/>
                </a:solidFill>
                <a:latin typeface="Meiryo UI" pitchFamily="50" charset="-128"/>
                <a:ea typeface="Meiryo UI" pitchFamily="50" charset="-128"/>
                <a:cs typeface="Meiryo UI" pitchFamily="50" charset="-128"/>
              </a:rPr>
              <a:t>７）年度から</a:t>
            </a:r>
            <a:r>
              <a:rPr lang="en-US" altLang="ja-JP" sz="1400" dirty="0" smtClean="0">
                <a:solidFill>
                  <a:schemeClr val="tx1"/>
                </a:solidFill>
                <a:latin typeface="Meiryo UI" pitchFamily="50" charset="-128"/>
                <a:ea typeface="Meiryo UI" pitchFamily="50" charset="-128"/>
                <a:cs typeface="Meiryo UI" pitchFamily="50" charset="-128"/>
              </a:rPr>
              <a:t>2039</a:t>
            </a:r>
            <a:r>
              <a:rPr lang="ja-JP" altLang="en-US" sz="1400" dirty="0" smtClean="0">
                <a:solidFill>
                  <a:schemeClr val="tx1"/>
                </a:solidFill>
                <a:latin typeface="Meiryo UI" panose="020B0604030504040204" pitchFamily="50" charset="-128"/>
                <a:ea typeface="Meiryo UI" panose="020B0604030504040204" pitchFamily="50" charset="-128"/>
                <a:cs typeface="Meiryo UI" pitchFamily="50" charset="-128"/>
              </a:rPr>
              <a:t>（Ｒ</a:t>
            </a:r>
            <a:r>
              <a:rPr lang="en-US" altLang="ja-JP" sz="1400" dirty="0" smtClean="0">
                <a:solidFill>
                  <a:schemeClr val="tx1"/>
                </a:solidFill>
                <a:latin typeface="Meiryo UI" panose="020B0604030504040204" pitchFamily="50" charset="-128"/>
                <a:ea typeface="Meiryo UI" panose="020B0604030504040204" pitchFamily="50" charset="-128"/>
                <a:cs typeface="Meiryo UI" pitchFamily="50" charset="-128"/>
              </a:rPr>
              <a:t>21</a:t>
            </a:r>
            <a:r>
              <a:rPr lang="ja-JP" altLang="en-US" sz="1400" dirty="0" smtClean="0">
                <a:solidFill>
                  <a:schemeClr val="tx1"/>
                </a:solidFill>
                <a:latin typeface="Meiryo UI" panose="020B0604030504040204" pitchFamily="50" charset="-128"/>
                <a:ea typeface="Meiryo UI" panose="020B0604030504040204" pitchFamily="50" charset="-128"/>
                <a:cs typeface="Meiryo UI" pitchFamily="50" charset="-128"/>
              </a:rPr>
              <a:t>）年度まで</a:t>
            </a:r>
            <a:endParaRPr lang="en-US" altLang="ja-JP" sz="1400" dirty="0">
              <a:solidFill>
                <a:schemeClr val="tx1"/>
              </a:solidFill>
              <a:latin typeface="Meiryo UI" panose="020B0604030504040204" pitchFamily="50" charset="-128"/>
              <a:ea typeface="Meiryo UI" panose="020B0604030504040204" pitchFamily="50" charset="-128"/>
              <a:cs typeface="Meiryo UI" pitchFamily="50" charset="-128"/>
            </a:endParaRPr>
          </a:p>
          <a:p>
            <a:pPr marL="252000">
              <a:spcBef>
                <a:spcPts val="600"/>
              </a:spcBef>
            </a:pPr>
            <a:endParaRPr lang="en-US" altLang="ja-JP" sz="100" dirty="0">
              <a:solidFill>
                <a:schemeClr val="tx1"/>
              </a:solidFill>
              <a:latin typeface="+mn-ea"/>
              <a:ea typeface="Meiryo UI" pitchFamily="50" charset="-128"/>
              <a:cs typeface="Meiryo UI" pitchFamily="50" charset="-128"/>
            </a:endParaRPr>
          </a:p>
          <a:p>
            <a:pPr marL="252000">
              <a:spcBef>
                <a:spcPts val="600"/>
              </a:spcBef>
            </a:pPr>
            <a:r>
              <a:rPr lang="ja-JP" altLang="en-US" sz="120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大阪府の財政収支」についても示した</a:t>
            </a:r>
            <a:endParaRPr lang="en-US" altLang="ja-JP" sz="9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15552" y="611396"/>
            <a:ext cx="3882794"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（１）財政シミュレーションの算定方式</a:t>
            </a:r>
            <a:endParaRPr lang="ja-JP" altLang="en-US" b="1" dirty="0">
              <a:latin typeface="Meiryo UI" pitchFamily="50" charset="-128"/>
              <a:ea typeface="Meiryo UI" pitchFamily="50" charset="-128"/>
              <a:cs typeface="Meiryo UI" pitchFamily="50" charset="-128"/>
            </a:endParaRPr>
          </a:p>
        </p:txBody>
      </p:sp>
      <p:grpSp>
        <p:nvGrpSpPr>
          <p:cNvPr id="4" name="グループ化 3"/>
          <p:cNvGrpSpPr/>
          <p:nvPr/>
        </p:nvGrpSpPr>
        <p:grpSpPr>
          <a:xfrm>
            <a:off x="181242" y="1145449"/>
            <a:ext cx="9543515" cy="3147647"/>
            <a:chOff x="181242" y="1145449"/>
            <a:chExt cx="9543515" cy="3147647"/>
          </a:xfrm>
        </p:grpSpPr>
        <p:sp>
          <p:nvSpPr>
            <p:cNvPr id="39" name="正方形/長方形 38"/>
            <p:cNvSpPr/>
            <p:nvPr/>
          </p:nvSpPr>
          <p:spPr bwMode="auto">
            <a:xfrm>
              <a:off x="181242" y="1145449"/>
              <a:ext cx="9543515" cy="3147647"/>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180000" indent="-360000"/>
              <a:endParaRPr lang="en-US" altLang="ja-JP" sz="1400" dirty="0">
                <a:solidFill>
                  <a:schemeClr val="tx1"/>
                </a:solidFill>
                <a:latin typeface="Meiryo UI" pitchFamily="50" charset="-128"/>
                <a:ea typeface="Meiryo UI" pitchFamily="50" charset="-128"/>
                <a:cs typeface="Meiryo UI" pitchFamily="50" charset="-128"/>
              </a:endParaRPr>
            </a:p>
          </p:txBody>
        </p:sp>
        <p:sp>
          <p:nvSpPr>
            <p:cNvPr id="55" name="角丸四角形 54"/>
            <p:cNvSpPr/>
            <p:nvPr/>
          </p:nvSpPr>
          <p:spPr>
            <a:xfrm>
              <a:off x="3342490" y="1941984"/>
              <a:ext cx="6166833" cy="864096"/>
            </a:xfrm>
            <a:prstGeom prst="roundRect">
              <a:avLst>
                <a:gd name="adj" fmla="val 7191"/>
              </a:avLst>
            </a:prstGeom>
            <a:ln>
              <a:solidFill>
                <a:schemeClr val="accent2">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4" name="角丸四角形 53"/>
            <p:cNvSpPr/>
            <p:nvPr/>
          </p:nvSpPr>
          <p:spPr>
            <a:xfrm>
              <a:off x="3190090" y="1789584"/>
              <a:ext cx="6166833" cy="864096"/>
            </a:xfrm>
            <a:prstGeom prst="roundRect">
              <a:avLst>
                <a:gd name="adj" fmla="val 7191"/>
              </a:avLst>
            </a:prstGeom>
            <a:ln>
              <a:solidFill>
                <a:schemeClr val="accent2">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3" name="角丸四角形 52"/>
            <p:cNvSpPr/>
            <p:nvPr/>
          </p:nvSpPr>
          <p:spPr>
            <a:xfrm>
              <a:off x="3037690" y="1637184"/>
              <a:ext cx="6166833" cy="864096"/>
            </a:xfrm>
            <a:prstGeom prst="roundRect">
              <a:avLst>
                <a:gd name="adj" fmla="val 7191"/>
              </a:avLst>
            </a:prstGeom>
            <a:ln>
              <a:solidFill>
                <a:schemeClr val="accent2">
                  <a:lumMod val="7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7" name="角丸四角形 56"/>
            <p:cNvSpPr/>
            <p:nvPr/>
          </p:nvSpPr>
          <p:spPr>
            <a:xfrm>
              <a:off x="2925087" y="3049910"/>
              <a:ext cx="6184616" cy="864096"/>
            </a:xfrm>
            <a:prstGeom prst="roundRect">
              <a:avLst>
                <a:gd name="adj" fmla="val 719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50" name="角丸四角形 49"/>
            <p:cNvSpPr/>
            <p:nvPr/>
          </p:nvSpPr>
          <p:spPr>
            <a:xfrm>
              <a:off x="2925087" y="1484784"/>
              <a:ext cx="6184616" cy="864096"/>
            </a:xfrm>
            <a:prstGeom prst="roundRect">
              <a:avLst>
                <a:gd name="adj" fmla="val 719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正方形/長方形 9"/>
            <p:cNvSpPr/>
            <p:nvPr/>
          </p:nvSpPr>
          <p:spPr>
            <a:xfrm>
              <a:off x="362374" y="2022451"/>
              <a:ext cx="1661024" cy="72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smtClean="0">
                  <a:latin typeface="Meiryo UI" pitchFamily="50" charset="-128"/>
                  <a:ea typeface="Meiryo UI" pitchFamily="50" charset="-128"/>
                  <a:cs typeface="Meiryo UI" pitchFamily="50" charset="-128"/>
                </a:rPr>
                <a:t>大阪市の</a:t>
              </a:r>
              <a:endParaRPr lang="en-US" altLang="ja-JP" sz="1200" b="1" dirty="0" smtClean="0">
                <a:latin typeface="Meiryo UI" pitchFamily="50" charset="-128"/>
                <a:ea typeface="Meiryo UI" pitchFamily="50" charset="-128"/>
                <a:cs typeface="Meiryo UI" pitchFamily="50" charset="-128"/>
              </a:endParaRPr>
            </a:p>
            <a:p>
              <a:r>
                <a:rPr lang="ja-JP" altLang="en-US" sz="1200" b="1" dirty="0" smtClean="0">
                  <a:latin typeface="Meiryo UI" pitchFamily="50" charset="-128"/>
                  <a:ea typeface="Meiryo UI" pitchFamily="50" charset="-128"/>
                  <a:cs typeface="Meiryo UI" pitchFamily="50" charset="-128"/>
                </a:rPr>
                <a:t>財政に関する将来</a:t>
              </a:r>
              <a:r>
                <a:rPr lang="ja-JP" altLang="en-US" sz="1200" b="1" dirty="0">
                  <a:latin typeface="Meiryo UI" pitchFamily="50" charset="-128"/>
                  <a:ea typeface="Meiryo UI" pitchFamily="50" charset="-128"/>
                  <a:cs typeface="Meiryo UI" pitchFamily="50" charset="-128"/>
                </a:rPr>
                <a:t>推計</a:t>
              </a:r>
              <a:endParaRPr lang="en-US" altLang="ja-JP" sz="1200" b="1" dirty="0" smtClean="0">
                <a:latin typeface="Meiryo UI" pitchFamily="50" charset="-128"/>
                <a:ea typeface="Meiryo UI" pitchFamily="50" charset="-128"/>
                <a:cs typeface="Meiryo UI" pitchFamily="50" charset="-128"/>
              </a:endParaRPr>
            </a:p>
          </p:txBody>
        </p:sp>
        <p:sp>
          <p:nvSpPr>
            <p:cNvPr id="12" name="正方形/長方形 11"/>
            <p:cNvSpPr/>
            <p:nvPr/>
          </p:nvSpPr>
          <p:spPr>
            <a:xfrm>
              <a:off x="3019907" y="3166120"/>
              <a:ext cx="1290795" cy="6345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smtClean="0">
                  <a:latin typeface="Meiryo UI" pitchFamily="50" charset="-128"/>
                  <a:ea typeface="Meiryo UI" pitchFamily="50" charset="-128"/>
                  <a:cs typeface="Meiryo UI" pitchFamily="50" charset="-128"/>
                </a:rPr>
                <a:t>財政将来推計の</a:t>
              </a:r>
              <a:endParaRPr kumimoji="1" lang="en-US" altLang="ja-JP" sz="1200" b="1" dirty="0" smtClean="0">
                <a:latin typeface="Meiryo UI" pitchFamily="50" charset="-128"/>
                <a:ea typeface="Meiryo UI" pitchFamily="50" charset="-128"/>
                <a:cs typeface="Meiryo UI" pitchFamily="50" charset="-128"/>
              </a:endParaRPr>
            </a:p>
            <a:p>
              <a:r>
                <a:rPr kumimoji="1" lang="ja-JP" altLang="en-US" sz="1200" b="1" dirty="0" smtClean="0">
                  <a:latin typeface="Meiryo UI" pitchFamily="50" charset="-128"/>
                  <a:ea typeface="Meiryo UI" pitchFamily="50" charset="-128"/>
                  <a:cs typeface="Meiryo UI" pitchFamily="50" charset="-128"/>
                </a:rPr>
                <a:t>大阪府分</a:t>
              </a:r>
              <a:endParaRPr kumimoji="1" lang="en-US" altLang="ja-JP" sz="1200" b="1" dirty="0" smtClean="0">
                <a:latin typeface="Meiryo UI" pitchFamily="50" charset="-128"/>
                <a:ea typeface="Meiryo UI" pitchFamily="50" charset="-128"/>
                <a:cs typeface="Meiryo UI" pitchFamily="50" charset="-128"/>
              </a:endParaRPr>
            </a:p>
          </p:txBody>
        </p:sp>
        <p:sp>
          <p:nvSpPr>
            <p:cNvPr id="13" name="正方形/長方形 12"/>
            <p:cNvSpPr/>
            <p:nvPr/>
          </p:nvSpPr>
          <p:spPr>
            <a:xfrm>
              <a:off x="3019907" y="1635988"/>
              <a:ext cx="1270499" cy="598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smtClean="0">
                  <a:latin typeface="Meiryo UI" pitchFamily="50" charset="-128"/>
                  <a:ea typeface="Meiryo UI" pitchFamily="50" charset="-128"/>
                  <a:cs typeface="Meiryo UI" pitchFamily="50" charset="-128"/>
                </a:rPr>
                <a:t>財政将来推計の</a:t>
              </a:r>
              <a:endParaRPr lang="en-US" altLang="ja-JP" sz="1200" b="1" dirty="0" smtClean="0">
                <a:latin typeface="Meiryo UI" pitchFamily="50" charset="-128"/>
                <a:ea typeface="Meiryo UI" pitchFamily="50" charset="-128"/>
                <a:cs typeface="Meiryo UI" pitchFamily="50" charset="-128"/>
              </a:endParaRPr>
            </a:p>
            <a:p>
              <a:r>
                <a:rPr lang="ja-JP" altLang="en-US" sz="1200" b="1" dirty="0" smtClean="0">
                  <a:latin typeface="Meiryo UI" pitchFamily="50" charset="-128"/>
                  <a:ea typeface="Meiryo UI" pitchFamily="50" charset="-128"/>
                  <a:cs typeface="Meiryo UI" pitchFamily="50" charset="-128"/>
                </a:rPr>
                <a:t>各特別区分</a:t>
              </a:r>
              <a:endParaRPr lang="en-US" altLang="ja-JP" sz="1200" b="1" dirty="0" smtClean="0">
                <a:latin typeface="Meiryo UI" pitchFamily="50" charset="-128"/>
                <a:ea typeface="Meiryo UI" pitchFamily="50" charset="-128"/>
                <a:cs typeface="Meiryo UI" pitchFamily="50" charset="-128"/>
              </a:endParaRPr>
            </a:p>
          </p:txBody>
        </p:sp>
        <p:sp>
          <p:nvSpPr>
            <p:cNvPr id="16" name="正方形/長方形 15"/>
            <p:cNvSpPr/>
            <p:nvPr/>
          </p:nvSpPr>
          <p:spPr>
            <a:xfrm>
              <a:off x="7621515" y="3159063"/>
              <a:ext cx="1389371" cy="6416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200" b="1" dirty="0" smtClean="0">
                  <a:latin typeface="Meiryo UI" pitchFamily="50" charset="-128"/>
                  <a:ea typeface="Meiryo UI" pitchFamily="50" charset="-128"/>
                  <a:cs typeface="Meiryo UI" pitchFamily="50" charset="-128"/>
                </a:rPr>
                <a:t>大阪府の財政</a:t>
              </a:r>
              <a:endParaRPr kumimoji="1" lang="en-US" altLang="ja-JP" sz="1200" b="1" dirty="0" smtClean="0">
                <a:latin typeface="Meiryo UI" pitchFamily="50" charset="-128"/>
                <a:ea typeface="Meiryo UI" pitchFamily="50" charset="-128"/>
                <a:cs typeface="Meiryo UI" pitchFamily="50" charset="-128"/>
              </a:endParaRPr>
            </a:p>
            <a:p>
              <a:r>
                <a:rPr kumimoji="1" lang="ja-JP" altLang="en-US" sz="1200" b="1" dirty="0" smtClean="0">
                  <a:latin typeface="Meiryo UI" pitchFamily="50" charset="-128"/>
                  <a:ea typeface="Meiryo UI" pitchFamily="50" charset="-128"/>
                  <a:cs typeface="Meiryo UI" pitchFamily="50" charset="-128"/>
                </a:rPr>
                <a:t>シミュレーション</a:t>
              </a:r>
              <a:endParaRPr kumimoji="1" lang="en-US" altLang="ja-JP" sz="1200" b="1" dirty="0" smtClean="0">
                <a:latin typeface="Meiryo UI" pitchFamily="50" charset="-128"/>
                <a:ea typeface="Meiryo UI" pitchFamily="50" charset="-128"/>
                <a:cs typeface="Meiryo UI" pitchFamily="50" charset="-128"/>
              </a:endParaRPr>
            </a:p>
            <a:p>
              <a:r>
                <a:rPr kumimoji="1" lang="en-US" altLang="ja-JP" sz="1200" b="1" dirty="0" smtClean="0">
                  <a:latin typeface="Meiryo UI" pitchFamily="50" charset="-128"/>
                  <a:ea typeface="Meiryo UI" pitchFamily="50" charset="-128"/>
                  <a:cs typeface="Meiryo UI" pitchFamily="50" charset="-128"/>
                </a:rPr>
                <a:t>(</a:t>
              </a:r>
              <a:r>
                <a:rPr kumimoji="1" lang="ja-JP" altLang="en-US" sz="1200" b="1" dirty="0" smtClean="0">
                  <a:latin typeface="Meiryo UI" pitchFamily="50" charset="-128"/>
                  <a:ea typeface="Meiryo UI" pitchFamily="50" charset="-128"/>
                  <a:cs typeface="Meiryo UI" pitchFamily="50" charset="-128"/>
                </a:rPr>
                <a:t>参考</a:t>
              </a:r>
              <a:r>
                <a:rPr lang="en-US" altLang="ja-JP" sz="1200" b="1" dirty="0">
                  <a:latin typeface="Meiryo UI" pitchFamily="50" charset="-128"/>
                  <a:ea typeface="Meiryo UI" pitchFamily="50" charset="-128"/>
                  <a:cs typeface="Meiryo UI" pitchFamily="50" charset="-128"/>
                </a:rPr>
                <a:t>)</a:t>
              </a:r>
              <a:endParaRPr kumimoji="1" lang="ja-JP" altLang="en-US" sz="1200" b="1" dirty="0">
                <a:latin typeface="Meiryo UI" pitchFamily="50" charset="-128"/>
                <a:ea typeface="Meiryo UI" pitchFamily="50" charset="-128"/>
                <a:cs typeface="Meiryo UI" pitchFamily="50" charset="-128"/>
              </a:endParaRPr>
            </a:p>
          </p:txBody>
        </p:sp>
        <p:sp>
          <p:nvSpPr>
            <p:cNvPr id="20" name="正方形/長方形 19"/>
            <p:cNvSpPr/>
            <p:nvPr/>
          </p:nvSpPr>
          <p:spPr>
            <a:xfrm>
              <a:off x="7633913" y="1637184"/>
              <a:ext cx="1364574" cy="598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smtClean="0">
                  <a:latin typeface="Meiryo UI" pitchFamily="50" charset="-128"/>
                  <a:ea typeface="Meiryo UI" pitchFamily="50" charset="-128"/>
                  <a:cs typeface="Meiryo UI" pitchFamily="50" charset="-128"/>
                </a:rPr>
                <a:t>各特別区の財政</a:t>
              </a:r>
              <a:endParaRPr lang="en-US" altLang="ja-JP" sz="1200" b="1" dirty="0" smtClean="0">
                <a:latin typeface="Meiryo UI" pitchFamily="50" charset="-128"/>
                <a:ea typeface="Meiryo UI" pitchFamily="50" charset="-128"/>
                <a:cs typeface="Meiryo UI" pitchFamily="50" charset="-128"/>
              </a:endParaRPr>
            </a:p>
            <a:p>
              <a:r>
                <a:rPr lang="ja-JP" altLang="en-US" sz="1200" b="1" dirty="0">
                  <a:latin typeface="Meiryo UI" pitchFamily="50" charset="-128"/>
                  <a:ea typeface="Meiryo UI" pitchFamily="50" charset="-128"/>
                  <a:cs typeface="Meiryo UI" pitchFamily="50" charset="-128"/>
                </a:rPr>
                <a:t>シミュレーション</a:t>
              </a:r>
              <a:endParaRPr kumimoji="1" lang="ja-JP" altLang="en-US" sz="1200" b="1" dirty="0">
                <a:latin typeface="Meiryo UI" pitchFamily="50" charset="-128"/>
                <a:ea typeface="Meiryo UI" pitchFamily="50" charset="-128"/>
                <a:cs typeface="Meiryo UI" pitchFamily="50" charset="-128"/>
              </a:endParaRPr>
            </a:p>
          </p:txBody>
        </p:sp>
        <p:sp>
          <p:nvSpPr>
            <p:cNvPr id="24" name="加算記号 23"/>
            <p:cNvSpPr/>
            <p:nvPr/>
          </p:nvSpPr>
          <p:spPr>
            <a:xfrm>
              <a:off x="4349884" y="3404927"/>
              <a:ext cx="248148"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647655" y="1635988"/>
              <a:ext cx="2619781" cy="598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a:latin typeface="Meiryo UI" pitchFamily="50" charset="-128"/>
                  <a:ea typeface="Meiryo UI" pitchFamily="50" charset="-128"/>
                  <a:cs typeface="Meiryo UI" pitchFamily="50" charset="-128"/>
                </a:rPr>
                <a:t>改革効果</a:t>
              </a:r>
              <a:r>
                <a:rPr lang="ja-JP" altLang="en-US" sz="1200" b="1" dirty="0" smtClean="0">
                  <a:latin typeface="Meiryo UI" pitchFamily="50" charset="-128"/>
                  <a:ea typeface="Meiryo UI" pitchFamily="50" charset="-128"/>
                  <a:cs typeface="Meiryo UI" pitchFamily="50" charset="-128"/>
                </a:rPr>
                <a:t>額</a:t>
              </a:r>
              <a:r>
                <a:rPr lang="en-US" altLang="ja-JP" sz="1200" b="1" dirty="0" smtClean="0">
                  <a:solidFill>
                    <a:schemeClr val="bg1"/>
                  </a:solidFill>
                  <a:latin typeface="Meiryo UI" pitchFamily="50" charset="-128"/>
                  <a:ea typeface="Meiryo UI" pitchFamily="50" charset="-128"/>
                  <a:cs typeface="Meiryo UI" pitchFamily="50" charset="-128"/>
                </a:rPr>
                <a:t>(</a:t>
              </a:r>
              <a:r>
                <a:rPr lang="ja-JP" altLang="en-US" sz="1200" b="1" dirty="0" smtClean="0">
                  <a:solidFill>
                    <a:schemeClr val="bg1"/>
                  </a:solidFill>
                  <a:latin typeface="Meiryo UI" pitchFamily="50" charset="-128"/>
                  <a:ea typeface="Meiryo UI" pitchFamily="50" charset="-128"/>
                  <a:cs typeface="Meiryo UI" pitchFamily="50" charset="-128"/>
                </a:rPr>
                <a:t>未反映分</a:t>
              </a:r>
              <a:r>
                <a:rPr lang="en-US" altLang="ja-JP" sz="1200" b="1" dirty="0" smtClean="0">
                  <a:solidFill>
                    <a:schemeClr val="bg1"/>
                  </a:solidFill>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組織体制の影響</a:t>
              </a:r>
              <a:r>
                <a:rPr lang="ja-JP" altLang="en-US" sz="1200" b="1" dirty="0" smtClean="0">
                  <a:latin typeface="Meiryo UI" pitchFamily="50" charset="-128"/>
                  <a:ea typeface="Meiryo UI" pitchFamily="50" charset="-128"/>
                  <a:cs typeface="Meiryo UI" pitchFamily="50" charset="-128"/>
                </a:rPr>
                <a:t>額</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人件費</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特別区</a:t>
              </a:r>
              <a:r>
                <a:rPr lang="ja-JP" altLang="en-US" sz="1200" b="1" dirty="0" smtClean="0">
                  <a:latin typeface="Meiryo UI" pitchFamily="50" charset="-128"/>
                  <a:ea typeface="Meiryo UI" pitchFamily="50" charset="-128"/>
                  <a:cs typeface="Meiryo UI" pitchFamily="50" charset="-128"/>
                </a:rPr>
                <a:t>設置コスト</a:t>
              </a:r>
              <a:endParaRPr kumimoji="1" lang="ja-JP" altLang="en-US" sz="1200" b="1" dirty="0">
                <a:latin typeface="Meiryo UI" pitchFamily="50" charset="-128"/>
                <a:ea typeface="Meiryo UI" pitchFamily="50" charset="-128"/>
                <a:cs typeface="Meiryo UI" pitchFamily="50" charset="-128"/>
              </a:endParaRPr>
            </a:p>
          </p:txBody>
        </p:sp>
        <p:sp>
          <p:nvSpPr>
            <p:cNvPr id="28" name="等号 27"/>
            <p:cNvSpPr/>
            <p:nvPr/>
          </p:nvSpPr>
          <p:spPr>
            <a:xfrm>
              <a:off x="7319649" y="1748463"/>
              <a:ext cx="248148" cy="32003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加算記号 28"/>
            <p:cNvSpPr/>
            <p:nvPr/>
          </p:nvSpPr>
          <p:spPr>
            <a:xfrm>
              <a:off x="4327623" y="1820468"/>
              <a:ext cx="248148"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p:cNvCxnSpPr/>
            <p:nvPr/>
          </p:nvCxnSpPr>
          <p:spPr>
            <a:xfrm>
              <a:off x="2479535" y="3573016"/>
              <a:ext cx="248148"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479535" y="1947275"/>
              <a:ext cx="248148" cy="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479536" y="1947275"/>
              <a:ext cx="8890" cy="16341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2027814" y="2371725"/>
              <a:ext cx="461787" cy="75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2479536" y="2636912"/>
              <a:ext cx="330865" cy="36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latin typeface="Meiryo UI" pitchFamily="50" charset="-128"/>
                  <a:ea typeface="Meiryo UI" pitchFamily="50" charset="-128"/>
                  <a:cs typeface="Meiryo UI" pitchFamily="50" charset="-128"/>
                </a:rPr>
                <a:t>区分</a:t>
              </a:r>
              <a:endParaRPr kumimoji="1" lang="ja-JP" altLang="en-US" sz="1100" dirty="0">
                <a:latin typeface="Meiryo UI" pitchFamily="50" charset="-128"/>
                <a:ea typeface="Meiryo UI" pitchFamily="50" charset="-128"/>
                <a:cs typeface="Meiryo UI" pitchFamily="50" charset="-128"/>
              </a:endParaRPr>
            </a:p>
          </p:txBody>
        </p:sp>
        <p:sp>
          <p:nvSpPr>
            <p:cNvPr id="46" name="等号 45"/>
            <p:cNvSpPr/>
            <p:nvPr/>
          </p:nvSpPr>
          <p:spPr>
            <a:xfrm>
              <a:off x="7312476" y="3314770"/>
              <a:ext cx="248148" cy="32003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4647655" y="3175507"/>
              <a:ext cx="2619781" cy="59856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a:latin typeface="Meiryo UI" pitchFamily="50" charset="-128"/>
                  <a:ea typeface="Meiryo UI" pitchFamily="50" charset="-128"/>
                  <a:cs typeface="Meiryo UI" pitchFamily="50" charset="-128"/>
                </a:rPr>
                <a:t>改革効果</a:t>
              </a:r>
              <a:r>
                <a:rPr lang="ja-JP" altLang="en-US" sz="1200" b="1" dirty="0" smtClean="0">
                  <a:latin typeface="Meiryo UI" pitchFamily="50" charset="-128"/>
                  <a:ea typeface="Meiryo UI" pitchFamily="50" charset="-128"/>
                  <a:cs typeface="Meiryo UI" pitchFamily="50" charset="-128"/>
                </a:rPr>
                <a:t>額</a:t>
              </a:r>
              <a:r>
                <a:rPr lang="en-US" altLang="ja-JP" sz="1200" b="1" dirty="0" smtClean="0">
                  <a:solidFill>
                    <a:schemeClr val="bg1"/>
                  </a:solidFill>
                  <a:latin typeface="Meiryo UI" pitchFamily="50" charset="-128"/>
                  <a:ea typeface="Meiryo UI" pitchFamily="50" charset="-128"/>
                  <a:cs typeface="Meiryo UI" pitchFamily="50" charset="-128"/>
                </a:rPr>
                <a:t>(</a:t>
              </a:r>
              <a:r>
                <a:rPr lang="ja-JP" altLang="en-US" sz="1200" b="1" dirty="0" smtClean="0">
                  <a:solidFill>
                    <a:schemeClr val="bg1"/>
                  </a:solidFill>
                  <a:latin typeface="Meiryo UI" pitchFamily="50" charset="-128"/>
                  <a:ea typeface="Meiryo UI" pitchFamily="50" charset="-128"/>
                  <a:cs typeface="Meiryo UI" pitchFamily="50" charset="-128"/>
                </a:rPr>
                <a:t>未反映分</a:t>
              </a:r>
              <a:r>
                <a:rPr lang="en-US" altLang="ja-JP" sz="1200" b="1" dirty="0" smtClean="0">
                  <a:solidFill>
                    <a:schemeClr val="bg1"/>
                  </a:solidFill>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組織体制の影響</a:t>
              </a:r>
              <a:r>
                <a:rPr lang="ja-JP" altLang="en-US" sz="1200" b="1" dirty="0" smtClean="0">
                  <a:latin typeface="Meiryo UI" pitchFamily="50" charset="-128"/>
                  <a:ea typeface="Meiryo UI" pitchFamily="50" charset="-128"/>
                  <a:cs typeface="Meiryo UI" pitchFamily="50" charset="-128"/>
                </a:rPr>
                <a:t>額</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人件費</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a:t>
              </a:r>
              <a:r>
                <a:rPr lang="ja-JP" altLang="en-US" sz="1200" b="1" dirty="0">
                  <a:latin typeface="Meiryo UI" pitchFamily="50" charset="-128"/>
                  <a:ea typeface="Meiryo UI" pitchFamily="50" charset="-128"/>
                  <a:cs typeface="Meiryo UI" pitchFamily="50" charset="-128"/>
                </a:rPr>
                <a:t>特別区</a:t>
              </a:r>
              <a:r>
                <a:rPr lang="ja-JP" altLang="en-US" sz="1200" b="1" dirty="0" smtClean="0">
                  <a:latin typeface="Meiryo UI" pitchFamily="50" charset="-128"/>
                  <a:ea typeface="Meiryo UI" pitchFamily="50" charset="-128"/>
                  <a:cs typeface="Meiryo UI" pitchFamily="50" charset="-128"/>
                </a:rPr>
                <a:t>設置コスト</a:t>
              </a:r>
              <a:endParaRPr kumimoji="1" lang="ja-JP" altLang="en-US" sz="1200" b="1" dirty="0">
                <a:latin typeface="Meiryo UI" pitchFamily="50" charset="-128"/>
                <a:ea typeface="Meiryo UI" pitchFamily="50" charset="-128"/>
                <a:cs typeface="Meiryo UI" pitchFamily="50" charset="-128"/>
              </a:endParaRPr>
            </a:p>
          </p:txBody>
        </p:sp>
      </p:grpSp>
      <p:sp>
        <p:nvSpPr>
          <p:cNvPr id="36"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１</a:t>
            </a:r>
          </a:p>
        </p:txBody>
      </p:sp>
    </p:spTree>
    <p:extLst>
      <p:ext uri="{BB962C8B-B14F-4D97-AF65-F5344CB8AC3E}">
        <p14:creationId xmlns:p14="http://schemas.microsoft.com/office/powerpoint/2010/main" val="262675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283833" y="3444002"/>
            <a:ext cx="2908044" cy="2932430"/>
          </a:xfrm>
          <a:prstGeom prst="rect">
            <a:avLst/>
          </a:prstGeom>
        </p:spPr>
      </p:pic>
      <p:sp>
        <p:nvSpPr>
          <p:cNvPr id="11" name="正方形/長方形 10"/>
          <p:cNvSpPr/>
          <p:nvPr/>
        </p:nvSpPr>
        <p:spPr>
          <a:xfrm>
            <a:off x="-15552" y="146466"/>
            <a:ext cx="3882794" cy="369332"/>
          </a:xfrm>
          <a:prstGeom prst="rect">
            <a:avLst/>
          </a:prstGeom>
        </p:spPr>
        <p:txBody>
          <a:bodyPr wrap="none">
            <a:spAutoFit/>
          </a:bodyPr>
          <a:lstStyle/>
          <a:p>
            <a:r>
              <a:rPr lang="ja-JP" altLang="en-US" b="1" dirty="0" smtClean="0">
                <a:latin typeface="Meiryo UI" pitchFamily="50" charset="-128"/>
                <a:ea typeface="Meiryo UI" pitchFamily="50" charset="-128"/>
                <a:cs typeface="Meiryo UI" pitchFamily="50" charset="-128"/>
              </a:rPr>
              <a:t>（２）財政シミュレーションの前提条件</a:t>
            </a:r>
            <a:endParaRPr lang="ja-JP" altLang="en-US" b="1" dirty="0">
              <a:latin typeface="Meiryo UI" pitchFamily="50" charset="-128"/>
              <a:ea typeface="Meiryo UI" pitchFamily="50" charset="-128"/>
              <a:cs typeface="Meiryo UI" pitchFamily="50" charset="-128"/>
            </a:endParaRPr>
          </a:p>
        </p:txBody>
      </p:sp>
      <p:sp>
        <p:nvSpPr>
          <p:cNvPr id="12" name="角丸四角形 11"/>
          <p:cNvSpPr/>
          <p:nvPr/>
        </p:nvSpPr>
        <p:spPr>
          <a:xfrm>
            <a:off x="272480" y="506506"/>
            <a:ext cx="3888432" cy="360040"/>
          </a:xfrm>
          <a:prstGeom prst="roundRect">
            <a:avLst>
              <a:gd name="adj" fmla="val 8421"/>
            </a:avLst>
          </a:prstGeom>
          <a:solidFill>
            <a:schemeClr val="accent6">
              <a:lumMod val="75000"/>
            </a:schemeClr>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ts val="1900"/>
              </a:lnSpc>
              <a:spcBef>
                <a:spcPts val="0"/>
              </a:spcBef>
              <a:spcAft>
                <a:spcPts val="0"/>
              </a:spcAft>
              <a:defRPr/>
            </a:pPr>
            <a:r>
              <a:rPr lang="ja-JP" altLang="en-US" sz="1600" b="1" dirty="0" smtClean="0">
                <a:solidFill>
                  <a:schemeClr val="bg1"/>
                </a:solidFill>
                <a:latin typeface="Meiryo UI" pitchFamily="50" charset="-128"/>
                <a:ea typeface="Meiryo UI" pitchFamily="50" charset="-128"/>
                <a:cs typeface="Meiryo UI" pitchFamily="50" charset="-128"/>
              </a:rPr>
              <a:t>大阪市の財政に関する将来推計について</a:t>
            </a:r>
            <a:endParaRPr lang="en-US" altLang="ja-JP" sz="1600" b="1" dirty="0">
              <a:solidFill>
                <a:schemeClr val="bg1"/>
              </a:solidFill>
              <a:latin typeface="Meiryo UI" pitchFamily="50" charset="-128"/>
              <a:ea typeface="Meiryo UI" pitchFamily="50" charset="-128"/>
              <a:cs typeface="Meiryo UI" pitchFamily="50" charset="-128"/>
            </a:endParaRPr>
          </a:p>
        </p:txBody>
      </p:sp>
      <p:sp>
        <p:nvSpPr>
          <p:cNvPr id="15" name="正方形/長方形 14"/>
          <p:cNvSpPr/>
          <p:nvPr/>
        </p:nvSpPr>
        <p:spPr>
          <a:xfrm>
            <a:off x="272480" y="866548"/>
            <a:ext cx="9289032" cy="2015645"/>
          </a:xfrm>
          <a:prstGeom prst="rect">
            <a:avLst/>
          </a:prstGeom>
        </p:spPr>
        <p:style>
          <a:lnRef idx="2">
            <a:schemeClr val="accent6"/>
          </a:lnRef>
          <a:fillRef idx="1">
            <a:schemeClr val="lt1"/>
          </a:fillRef>
          <a:effectRef idx="0">
            <a:schemeClr val="accent6"/>
          </a:effectRef>
          <a:fontRef idx="minor">
            <a:schemeClr val="dk1"/>
          </a:fontRef>
        </p:style>
        <p:txBody>
          <a:bodyPr tIns="36000" bIns="36000" rtlCol="0" anchor="ctr"/>
          <a:lstStyle/>
          <a:p>
            <a:pPr marL="180000" indent="-180000">
              <a:spcBef>
                <a:spcPts val="600"/>
              </a:spcBef>
              <a:buFont typeface="Wingdings" pitchFamily="2" charset="2"/>
              <a:buChar char="Ø"/>
            </a:pPr>
            <a:r>
              <a:rPr lang="ja-JP" altLang="en-US" sz="1400" dirty="0" smtClean="0">
                <a:solidFill>
                  <a:schemeClr val="tx1"/>
                </a:solidFill>
                <a:latin typeface="Meiryo UI" pitchFamily="50" charset="-128"/>
                <a:ea typeface="Meiryo UI" pitchFamily="50" charset="-128"/>
                <a:cs typeface="Meiryo UI" pitchFamily="50" charset="-128"/>
              </a:rPr>
              <a:t>財政シミュレーション</a:t>
            </a:r>
            <a:r>
              <a:rPr kumimoji="1" lang="ja-JP" altLang="en-US" sz="1400" dirty="0" smtClean="0">
                <a:solidFill>
                  <a:schemeClr val="tx1"/>
                </a:solidFill>
                <a:latin typeface="Meiryo UI" pitchFamily="50" charset="-128"/>
                <a:ea typeface="Meiryo UI" pitchFamily="50" charset="-128"/>
                <a:cs typeface="Meiryo UI" pitchFamily="50" charset="-128"/>
              </a:rPr>
              <a:t>の基礎となる大阪市の財政に関する将来推計は、大阪市「今後の財政収支概算（粗い試算）」　　（</a:t>
            </a:r>
            <a:r>
              <a:rPr kumimoji="1" lang="en-US" altLang="ja-JP" sz="1400" dirty="0" smtClean="0">
                <a:solidFill>
                  <a:schemeClr val="tx1"/>
                </a:solidFill>
                <a:latin typeface="Meiryo UI" pitchFamily="50" charset="-128"/>
                <a:ea typeface="Meiryo UI" pitchFamily="50" charset="-128"/>
                <a:cs typeface="Meiryo UI" pitchFamily="50" charset="-128"/>
              </a:rPr>
              <a:t>2018</a:t>
            </a:r>
            <a:r>
              <a:rPr kumimoji="1" lang="ja-JP" altLang="en-US" sz="1400" dirty="0" smtClean="0">
                <a:solidFill>
                  <a:schemeClr val="tx1"/>
                </a:solidFill>
                <a:latin typeface="Meiryo UI" pitchFamily="50" charset="-128"/>
                <a:ea typeface="Meiryo UI" pitchFamily="50" charset="-128"/>
                <a:cs typeface="Meiryo UI" pitchFamily="50" charset="-128"/>
              </a:rPr>
              <a:t>（平成</a:t>
            </a:r>
            <a:r>
              <a:rPr lang="en-US" altLang="ja-JP" sz="1400" dirty="0" smtClean="0">
                <a:solidFill>
                  <a:schemeClr val="tx1"/>
                </a:solidFill>
                <a:latin typeface="Meiryo UI" pitchFamily="50" charset="-128"/>
                <a:ea typeface="Meiryo UI" pitchFamily="50" charset="-128"/>
                <a:cs typeface="Meiryo UI" pitchFamily="50" charset="-128"/>
              </a:rPr>
              <a:t>30</a:t>
            </a:r>
            <a:r>
              <a:rPr lang="ja-JP" altLang="en-US" sz="1400" dirty="0" smtClean="0">
                <a:solidFill>
                  <a:schemeClr val="tx1"/>
                </a:solidFill>
                <a:latin typeface="Meiryo UI" pitchFamily="50" charset="-128"/>
                <a:ea typeface="Meiryo UI" pitchFamily="50" charset="-128"/>
                <a:cs typeface="Meiryo UI" pitchFamily="50" charset="-128"/>
              </a:rPr>
              <a:t>）</a:t>
            </a:r>
            <a:r>
              <a:rPr kumimoji="1" lang="ja-JP" altLang="en-US" sz="1400" dirty="0" smtClean="0">
                <a:solidFill>
                  <a:schemeClr val="tx1"/>
                </a:solidFill>
                <a:latin typeface="Meiryo UI" pitchFamily="50" charset="-128"/>
                <a:ea typeface="Meiryo UI" pitchFamily="50" charset="-128"/>
                <a:cs typeface="Meiryo UI" pitchFamily="50" charset="-128"/>
              </a:rPr>
              <a:t>年</a:t>
            </a:r>
            <a:r>
              <a:rPr lang="en-US" altLang="ja-JP" sz="1400" dirty="0" smtClean="0">
                <a:solidFill>
                  <a:schemeClr val="tx1"/>
                </a:solidFill>
                <a:latin typeface="Meiryo UI" pitchFamily="50" charset="-128"/>
                <a:ea typeface="Meiryo UI" pitchFamily="50" charset="-128"/>
                <a:cs typeface="Meiryo UI" pitchFamily="50" charset="-128"/>
              </a:rPr>
              <a:t>2</a:t>
            </a:r>
            <a:r>
              <a:rPr kumimoji="1" lang="ja-JP" altLang="en-US" sz="1400" dirty="0" smtClean="0">
                <a:solidFill>
                  <a:schemeClr val="tx1"/>
                </a:solidFill>
                <a:latin typeface="Meiryo UI" pitchFamily="50" charset="-128"/>
                <a:ea typeface="Meiryo UI" pitchFamily="50" charset="-128"/>
                <a:cs typeface="Meiryo UI" pitchFamily="50" charset="-128"/>
              </a:rPr>
              <a:t>月版</a:t>
            </a:r>
            <a:r>
              <a:rPr lang="ja-JP" altLang="en-US" sz="1400" dirty="0" smtClean="0">
                <a:solidFill>
                  <a:schemeClr val="tx1"/>
                </a:solidFill>
                <a:latin typeface="Meiryo UI" pitchFamily="50" charset="-128"/>
                <a:ea typeface="Meiryo UI" pitchFamily="50" charset="-128"/>
                <a:cs typeface="Meiryo UI" pitchFamily="50" charset="-128"/>
              </a:rPr>
              <a:t>） （以下、「市</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粗い試算</a:t>
            </a:r>
            <a:r>
              <a:rPr lang="en-US" altLang="ja-JP" sz="1400" dirty="0" smtClean="0">
                <a:solidFill>
                  <a:schemeClr val="tx1"/>
                </a:solidFill>
                <a:latin typeface="Meiryo UI" pitchFamily="50" charset="-128"/>
                <a:ea typeface="Meiryo UI" pitchFamily="50" charset="-128"/>
                <a:cs typeface="Meiryo UI" pitchFamily="50" charset="-128"/>
              </a:rPr>
              <a:t>』</a:t>
            </a:r>
            <a:r>
              <a:rPr lang="ja-JP" altLang="en-US" sz="1400" dirty="0" smtClean="0">
                <a:solidFill>
                  <a:schemeClr val="tx1"/>
                </a:solidFill>
                <a:latin typeface="Meiryo UI" pitchFamily="50" charset="-128"/>
                <a:ea typeface="Meiryo UI" pitchFamily="50" charset="-128"/>
                <a:cs typeface="Meiryo UI" pitchFamily="50" charset="-128"/>
              </a:rPr>
              <a:t>」という）の数値を</a:t>
            </a:r>
            <a:r>
              <a:rPr kumimoji="1" lang="ja-JP" altLang="en-US" sz="1400" dirty="0" smtClean="0">
                <a:solidFill>
                  <a:schemeClr val="tx1"/>
                </a:solidFill>
                <a:latin typeface="Meiryo UI" pitchFamily="50" charset="-128"/>
                <a:ea typeface="Meiryo UI" pitchFamily="50" charset="-128"/>
                <a:cs typeface="Meiryo UI" pitchFamily="50" charset="-128"/>
              </a:rPr>
              <a:t>使用</a:t>
            </a:r>
            <a:endParaRPr kumimoji="1" lang="en-US" altLang="ja-JP" sz="1400" dirty="0" smtClean="0">
              <a:solidFill>
                <a:schemeClr val="tx1"/>
              </a:solidFill>
              <a:latin typeface="Meiryo UI" pitchFamily="50" charset="-128"/>
              <a:ea typeface="Meiryo UI" pitchFamily="50" charset="-128"/>
              <a:cs typeface="Meiryo UI" pitchFamily="50" charset="-128"/>
            </a:endParaRPr>
          </a:p>
          <a:p>
            <a:pPr marL="180000" indent="-180000">
              <a:spcBef>
                <a:spcPts val="600"/>
              </a:spcBef>
              <a:buFont typeface="Wingdings" pitchFamily="2" charset="2"/>
              <a:buChar char="Ø"/>
            </a:pPr>
            <a:r>
              <a:rPr lang="ja-JP" altLang="en-US" sz="1400" dirty="0" smtClean="0">
                <a:solidFill>
                  <a:schemeClr val="tx1"/>
                </a:solidFill>
                <a:latin typeface="Meiryo UI" pitchFamily="50" charset="-128"/>
                <a:ea typeface="Meiryo UI" pitchFamily="50" charset="-128"/>
                <a:cs typeface="Meiryo UI" pitchFamily="50" charset="-128"/>
              </a:rPr>
              <a:t>国の地方財政制度による歳入の影響については相当の幅を見込むこととして、地方交付税の推計値は　　　　　　　　　　　　　　２つのケース（「ケース１」と「ケース２」）を示す</a:t>
            </a:r>
            <a:endParaRPr kumimoji="1" lang="en-US" altLang="ja-JP" sz="1400" dirty="0" smtClean="0">
              <a:solidFill>
                <a:schemeClr val="tx1"/>
              </a:solidFill>
              <a:latin typeface="Meiryo UI" pitchFamily="50" charset="-128"/>
              <a:ea typeface="Meiryo UI" pitchFamily="50" charset="-128"/>
              <a:cs typeface="Meiryo UI" pitchFamily="50" charset="-128"/>
            </a:endParaRPr>
          </a:p>
          <a:p>
            <a:pPr marL="1252538" indent="-1252538">
              <a:spcBef>
                <a:spcPts val="600"/>
              </a:spcBef>
            </a:pPr>
            <a:r>
              <a:rPr lang="ja-JP" altLang="en-US" sz="1400" dirty="0" smtClean="0">
                <a:solidFill>
                  <a:schemeClr val="tx1"/>
                </a:solidFill>
                <a:latin typeface="Meiryo UI" pitchFamily="50" charset="-128"/>
                <a:ea typeface="Meiryo UI" pitchFamily="50" charset="-128"/>
                <a:cs typeface="Meiryo UI" pitchFamily="50" charset="-128"/>
              </a:rPr>
              <a:t>　　●ケース１・・・市税等収入の増を見込むものの、国の</a:t>
            </a:r>
            <a:r>
              <a:rPr lang="ja-JP" altLang="en-US" sz="1400" dirty="0">
                <a:solidFill>
                  <a:schemeClr val="tx1"/>
                </a:solidFill>
                <a:latin typeface="Meiryo UI" pitchFamily="50" charset="-128"/>
                <a:ea typeface="Meiryo UI" pitchFamily="50" charset="-128"/>
                <a:cs typeface="Meiryo UI" pitchFamily="50" charset="-128"/>
              </a:rPr>
              <a:t>「経済・財政再生計画</a:t>
            </a:r>
            <a:r>
              <a:rPr lang="ja-JP" altLang="en-US" sz="1400" dirty="0" smtClean="0">
                <a:solidFill>
                  <a:schemeClr val="tx1"/>
                </a:solidFill>
                <a:latin typeface="Meiryo UI" pitchFamily="50" charset="-128"/>
                <a:ea typeface="Meiryo UI" pitchFamily="50" charset="-128"/>
                <a:cs typeface="Meiryo UI" pitchFamily="50" charset="-128"/>
              </a:rPr>
              <a:t>」（Ｈ</a:t>
            </a:r>
            <a:r>
              <a:rPr lang="en-US" altLang="ja-JP" sz="1400" dirty="0" smtClean="0">
                <a:solidFill>
                  <a:schemeClr val="tx1"/>
                </a:solidFill>
                <a:latin typeface="Meiryo UI" pitchFamily="50" charset="-128"/>
                <a:ea typeface="Meiryo UI" pitchFamily="50" charset="-128"/>
                <a:cs typeface="Meiryo UI" pitchFamily="50" charset="-128"/>
              </a:rPr>
              <a:t>27.6</a:t>
            </a:r>
            <a:r>
              <a:rPr lang="ja-JP" altLang="en-US" sz="1400" dirty="0" smtClean="0">
                <a:solidFill>
                  <a:schemeClr val="tx1"/>
                </a:solidFill>
                <a:latin typeface="Meiryo UI" pitchFamily="50" charset="-128"/>
                <a:ea typeface="Meiryo UI" pitchFamily="50" charset="-128"/>
                <a:cs typeface="Meiryo UI" pitchFamily="50" charset="-128"/>
              </a:rPr>
              <a:t>月）等に基づき、税等一般財源総額は実質的に同水準を想定</a:t>
            </a:r>
            <a:endParaRPr lang="en-US" altLang="ja-JP" sz="1400" dirty="0" smtClean="0">
              <a:solidFill>
                <a:schemeClr val="tx1"/>
              </a:solidFill>
              <a:latin typeface="Meiryo UI" pitchFamily="50" charset="-128"/>
              <a:ea typeface="Meiryo UI" pitchFamily="50" charset="-128"/>
              <a:cs typeface="Meiryo UI" pitchFamily="50" charset="-128"/>
            </a:endParaRPr>
          </a:p>
          <a:p>
            <a:pPr marL="1252538" indent="-1252538">
              <a:spcBef>
                <a:spcPts val="600"/>
              </a:spcBef>
            </a:pPr>
            <a:r>
              <a:rPr lang="ja-JP" altLang="en-US" sz="1400" dirty="0" smtClean="0">
                <a:solidFill>
                  <a:schemeClr val="tx1"/>
                </a:solidFill>
                <a:latin typeface="Meiryo UI" pitchFamily="50" charset="-128"/>
                <a:ea typeface="Meiryo UI" pitchFamily="50" charset="-128"/>
                <a:cs typeface="Meiryo UI" pitchFamily="50" charset="-128"/>
              </a:rPr>
              <a:t>　　●ケース２・・・現行の地方交付税制度に即して、市税等収入</a:t>
            </a:r>
            <a:r>
              <a:rPr lang="ja-JP" altLang="en-US" sz="1400" dirty="0">
                <a:solidFill>
                  <a:schemeClr val="tx1"/>
                </a:solidFill>
                <a:latin typeface="Meiryo UI" pitchFamily="50" charset="-128"/>
                <a:ea typeface="Meiryo UI" pitchFamily="50" charset="-128"/>
                <a:cs typeface="Meiryo UI" pitchFamily="50" charset="-128"/>
              </a:rPr>
              <a:t>の増加分のうち</a:t>
            </a:r>
            <a:r>
              <a:rPr lang="ja-JP" altLang="en-US" sz="1400" dirty="0" smtClean="0">
                <a:solidFill>
                  <a:schemeClr val="tx1"/>
                </a:solidFill>
                <a:latin typeface="Meiryo UI" pitchFamily="50" charset="-128"/>
                <a:ea typeface="Meiryo UI" pitchFamily="50" charset="-128"/>
                <a:cs typeface="Meiryo UI" pitchFamily="50" charset="-128"/>
              </a:rPr>
              <a:t>一定割合が各地方公共団体の財源として留保されるものと想定</a:t>
            </a:r>
            <a:endParaRPr kumimoji="1" lang="en-US" altLang="ja-JP" sz="1400" dirty="0" smtClean="0">
              <a:solidFill>
                <a:schemeClr val="tx1"/>
              </a:solidFill>
              <a:latin typeface="Meiryo UI" pitchFamily="50" charset="-128"/>
              <a:ea typeface="Meiryo UI" pitchFamily="50" charset="-128"/>
              <a:cs typeface="Meiryo UI"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2460314700"/>
              </p:ext>
            </p:extLst>
          </p:nvPr>
        </p:nvGraphicFramePr>
        <p:xfrm>
          <a:off x="313291" y="3314380"/>
          <a:ext cx="5786596" cy="3010018"/>
        </p:xfrm>
        <a:graphic>
          <a:graphicData uri="http://schemas.openxmlformats.org/drawingml/2006/table">
            <a:tbl>
              <a:tblPr firstRow="1" bandRow="1">
                <a:tableStyleId>{93296810-A885-4BE3-A3E7-6D5BEEA58F35}</a:tableStyleId>
              </a:tblPr>
              <a:tblGrid>
                <a:gridCol w="679269">
                  <a:extLst>
                    <a:ext uri="{9D8B030D-6E8A-4147-A177-3AD203B41FA5}">
                      <a16:colId xmlns:a16="http://schemas.microsoft.com/office/drawing/2014/main" val="20000"/>
                    </a:ext>
                  </a:extLst>
                </a:gridCol>
                <a:gridCol w="5107327">
                  <a:extLst>
                    <a:ext uri="{9D8B030D-6E8A-4147-A177-3AD203B41FA5}">
                      <a16:colId xmlns:a16="http://schemas.microsoft.com/office/drawing/2014/main" val="20001"/>
                    </a:ext>
                  </a:extLst>
                </a:gridCol>
              </a:tblGrid>
              <a:tr h="1565182">
                <a:tc>
                  <a:txBody>
                    <a:bodyPr/>
                    <a:lstStyle/>
                    <a:p>
                      <a:pPr algn="ct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ケース１</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国の動向を踏まえ、</a:t>
                      </a:r>
                      <a:r>
                        <a:rPr lang="ja-JP" altLang="en-US" sz="1200" b="0" dirty="0" smtClean="0">
                          <a:solidFill>
                            <a:schemeClr val="tx1"/>
                          </a:solidFill>
                          <a:latin typeface="Meiryo UI" pitchFamily="50" charset="-128"/>
                          <a:ea typeface="Meiryo UI" pitchFamily="50" charset="-128"/>
                          <a:cs typeface="Meiryo UI" pitchFamily="50" charset="-128"/>
                        </a:rPr>
                        <a:t>市税等収入</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増加分は、</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％地方交付税の減少に反映されるものと推計</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4448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ケース２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市税等収入</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増加分のうち、</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％が地方交付税の減少に反映され、</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％が収支に寄与するものとして推計</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年度以降、他の減収要素があるため、税等一般財源の総額としては</a:t>
                      </a:r>
                      <a:endParaRPr kumimoji="1" lang="en-US" altLang="ja-JP"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ほぼ同水準</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bl>
          </a:graphicData>
        </a:graphic>
      </p:graphicFrame>
      <p:sp>
        <p:nvSpPr>
          <p:cNvPr id="38" name="AutoShape 6"/>
          <p:cNvSpPr>
            <a:spLocks noChangeArrowheads="1"/>
          </p:cNvSpPr>
          <p:nvPr/>
        </p:nvSpPr>
        <p:spPr bwMode="auto">
          <a:xfrm>
            <a:off x="272480" y="2957156"/>
            <a:ext cx="4608512" cy="282261"/>
          </a:xfrm>
          <a:prstGeom prst="roundRect">
            <a:avLst>
              <a:gd name="adj" fmla="val 50000"/>
            </a:avLst>
          </a:prstGeom>
          <a:solidFill>
            <a:srgbClr val="FFCC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ケース１とケース２における歳入（税等一般財源）の推計について</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40753" y="6411452"/>
            <a:ext cx="9232746" cy="233397"/>
          </a:xfrm>
          <a:prstGeom prst="rect">
            <a:avLst/>
          </a:prstGeom>
          <a:noFill/>
        </p:spPr>
        <p:txBody>
          <a:bodyPr wrap="square" rtlCol="0">
            <a:spAutoFit/>
          </a:bodyPr>
          <a:lstStyle/>
          <a:p>
            <a:pPr marL="285750" indent="-285750">
              <a:lnSpc>
                <a:spcPts val="1100"/>
              </a:lnSpc>
              <a:spcBef>
                <a:spcPts val="600"/>
              </a:spcBef>
            </a:pPr>
            <a:r>
              <a:rPr lang="ja-JP" altLang="en-US" sz="1100" b="1" dirty="0" smtClean="0">
                <a:solidFill>
                  <a:prstClr val="black"/>
                </a:solidFill>
                <a:latin typeface="Meiryo UI" pitchFamily="50" charset="-128"/>
                <a:ea typeface="Meiryo UI" pitchFamily="50" charset="-128"/>
                <a:cs typeface="Meiryo UI" pitchFamily="50" charset="-128"/>
              </a:rPr>
              <a:t>（注）</a:t>
            </a:r>
            <a:r>
              <a:rPr lang="ja-JP" altLang="en-US" sz="1050" b="1" dirty="0" smtClean="0">
                <a:solidFill>
                  <a:prstClr val="black"/>
                </a:solidFill>
                <a:latin typeface="Meiryo UI" pitchFamily="50" charset="-128"/>
                <a:ea typeface="Meiryo UI" pitchFamily="50" charset="-128"/>
                <a:cs typeface="Meiryo UI" pitchFamily="50" charset="-128"/>
              </a:rPr>
              <a:t>市「粗い試算」は、多くの不確定要素（税収や金利の動向、今後の新規事業、未織込みの財務リスクなど）があり、相当の幅をもって見る必要がある</a:t>
            </a:r>
            <a:endParaRPr lang="en-US" altLang="ja-JP" sz="1050" b="1" dirty="0" smtClean="0">
              <a:solidFill>
                <a:prstClr val="black"/>
              </a:solidFill>
              <a:latin typeface="Meiryo UI" pitchFamily="50" charset="-128"/>
              <a:ea typeface="Meiryo UI" pitchFamily="50" charset="-128"/>
              <a:cs typeface="Meiryo UI" pitchFamily="50" charset="-128"/>
            </a:endParaRPr>
          </a:p>
        </p:txBody>
      </p:sp>
      <p:sp>
        <p:nvSpPr>
          <p:cNvPr id="16" name="正方形/長方形 15"/>
          <p:cNvSpPr/>
          <p:nvPr/>
        </p:nvSpPr>
        <p:spPr>
          <a:xfrm>
            <a:off x="6139321" y="3513277"/>
            <a:ext cx="647700" cy="16772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24" name="線吹き出し 2 (枠付き) 23"/>
          <p:cNvSpPr/>
          <p:nvPr/>
        </p:nvSpPr>
        <p:spPr>
          <a:xfrm>
            <a:off x="7538996" y="3650908"/>
            <a:ext cx="940530" cy="176319"/>
          </a:xfrm>
          <a:prstGeom prst="borderCallout2">
            <a:avLst>
              <a:gd name="adj1" fmla="val 21452"/>
              <a:gd name="adj2" fmla="val 100345"/>
              <a:gd name="adj3" fmla="val 21451"/>
              <a:gd name="adj4" fmla="val 113396"/>
              <a:gd name="adj5" fmla="val 153416"/>
              <a:gd name="adj6" fmla="val 126968"/>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ケース２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線吹き出し 2 (枠付き) 25"/>
          <p:cNvSpPr/>
          <p:nvPr/>
        </p:nvSpPr>
        <p:spPr>
          <a:xfrm>
            <a:off x="7545288" y="4468321"/>
            <a:ext cx="908363" cy="192788"/>
          </a:xfrm>
          <a:prstGeom prst="borderCallout2">
            <a:avLst>
              <a:gd name="adj1" fmla="val 32909"/>
              <a:gd name="adj2" fmla="val 100131"/>
              <a:gd name="adj3" fmla="val 33572"/>
              <a:gd name="adj4" fmla="val 111261"/>
              <a:gd name="adj5" fmla="val -214863"/>
              <a:gd name="adj6" fmla="val 112641"/>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ケース１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8999922" y="4000263"/>
            <a:ext cx="229553" cy="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9138485" y="3757855"/>
            <a:ext cx="690073" cy="32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kumimoji="1" lang="ja-JP" altLang="en-US" sz="800" dirty="0" smtClean="0">
                <a:solidFill>
                  <a:sysClr val="windowText" lastClr="000000"/>
                </a:solidFill>
                <a:latin typeface="Meiryo UI" pitchFamily="50" charset="-128"/>
                <a:ea typeface="Meiryo UI" pitchFamily="50" charset="-128"/>
                <a:cs typeface="Meiryo UI" pitchFamily="50" charset="-128"/>
              </a:rPr>
              <a:t>差額</a:t>
            </a:r>
            <a:endParaRPr kumimoji="1" lang="en-US" altLang="ja-JP" sz="800" dirty="0" smtClean="0">
              <a:solidFill>
                <a:sysClr val="windowText" lastClr="000000"/>
              </a:solidFill>
              <a:latin typeface="Meiryo UI" pitchFamily="50" charset="-128"/>
              <a:ea typeface="Meiryo UI" pitchFamily="50" charset="-128"/>
              <a:cs typeface="Meiryo UI" pitchFamily="50" charset="-128"/>
            </a:endParaRPr>
          </a:p>
          <a:p>
            <a:r>
              <a:rPr kumimoji="1" lang="en-US" altLang="ja-JP" sz="800" dirty="0" smtClean="0">
                <a:solidFill>
                  <a:sysClr val="windowText" lastClr="000000"/>
                </a:solidFill>
                <a:latin typeface="Meiryo UI" pitchFamily="50" charset="-128"/>
                <a:ea typeface="Meiryo UI" pitchFamily="50" charset="-128"/>
                <a:cs typeface="Meiryo UI" pitchFamily="50" charset="-128"/>
              </a:rPr>
              <a:t>123</a:t>
            </a:r>
            <a:r>
              <a:rPr kumimoji="1" lang="ja-JP" altLang="en-US" sz="800" dirty="0" smtClean="0">
                <a:solidFill>
                  <a:sysClr val="windowText" lastClr="000000"/>
                </a:solidFill>
                <a:latin typeface="Meiryo UI" pitchFamily="50" charset="-128"/>
                <a:ea typeface="Meiryo UI" pitchFamily="50" charset="-128"/>
                <a:cs typeface="Meiryo UI" pitchFamily="50" charset="-128"/>
              </a:rPr>
              <a:t>億円</a:t>
            </a:r>
            <a:endParaRPr kumimoji="1" lang="ja-JP" altLang="en-US" sz="800" dirty="0">
              <a:solidFill>
                <a:sysClr val="windowText" lastClr="000000"/>
              </a:solidFill>
              <a:latin typeface="Meiryo UI" pitchFamily="50" charset="-128"/>
              <a:ea typeface="Meiryo UI" pitchFamily="50" charset="-128"/>
              <a:cs typeface="Meiryo UI" pitchFamily="50" charset="-128"/>
            </a:endParaRPr>
          </a:p>
        </p:txBody>
      </p:sp>
      <p:sp>
        <p:nvSpPr>
          <p:cNvPr id="30" name="フローチャート : 結合子 16"/>
          <p:cNvSpPr/>
          <p:nvPr/>
        </p:nvSpPr>
        <p:spPr>
          <a:xfrm>
            <a:off x="9000877" y="3981634"/>
            <a:ext cx="45719" cy="45719"/>
          </a:xfrm>
          <a:prstGeom prst="flowChartConnector">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31" name="フローチャート : 結合子 19"/>
          <p:cNvSpPr/>
          <p:nvPr/>
        </p:nvSpPr>
        <p:spPr>
          <a:xfrm>
            <a:off x="9000877" y="3894583"/>
            <a:ext cx="45719" cy="45719"/>
          </a:xfrm>
          <a:prstGeom prst="flowChartConnector">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cxnSp>
        <p:nvCxnSpPr>
          <p:cNvPr id="32" name="直線コネクタ 31"/>
          <p:cNvCxnSpPr/>
          <p:nvPr/>
        </p:nvCxnSpPr>
        <p:spPr>
          <a:xfrm>
            <a:off x="8999922" y="3907235"/>
            <a:ext cx="229553" cy="19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9195768" y="3907235"/>
            <a:ext cx="1" cy="930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6772842" y="3290617"/>
            <a:ext cx="2153084" cy="29328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歳入（税等一般財源）の推移</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（［ケース</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］と［ケース</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］の比較）</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線吹き出し 2 (枠付き) 49"/>
          <p:cNvSpPr/>
          <p:nvPr/>
        </p:nvSpPr>
        <p:spPr>
          <a:xfrm>
            <a:off x="8999922" y="4119404"/>
            <a:ext cx="442195" cy="149853"/>
          </a:xfrm>
          <a:prstGeom prst="borderCallout2">
            <a:avLst>
              <a:gd name="adj1" fmla="val 37850"/>
              <a:gd name="adj2" fmla="val -534"/>
              <a:gd name="adj3" fmla="val 38513"/>
              <a:gd name="adj4" fmla="val -6181"/>
              <a:gd name="adj5" fmla="val -76526"/>
              <a:gd name="adj6" fmla="val -15269"/>
            </a:avLst>
          </a:prstGeom>
          <a:noFill/>
          <a:ln w="9525">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9,091</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線吹き出し 2 (枠付き) 50"/>
          <p:cNvSpPr/>
          <p:nvPr/>
        </p:nvSpPr>
        <p:spPr>
          <a:xfrm>
            <a:off x="8980518" y="3650908"/>
            <a:ext cx="454182" cy="147675"/>
          </a:xfrm>
          <a:prstGeom prst="borderCallout2">
            <a:avLst>
              <a:gd name="adj1" fmla="val 72434"/>
              <a:gd name="adj2" fmla="val 515"/>
              <a:gd name="adj3" fmla="val 73097"/>
              <a:gd name="adj4" fmla="val -5132"/>
              <a:gd name="adj5" fmla="val 138393"/>
              <a:gd name="adj6" fmla="val -9520"/>
            </a:avLst>
          </a:prstGeom>
          <a:noFill/>
          <a:ln w="9525">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9,214</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flipV="1">
            <a:off x="9039901" y="3793338"/>
            <a:ext cx="50264" cy="106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9039901" y="4017376"/>
            <a:ext cx="42824" cy="112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a:solidFill>
                  <a:srgbClr val="000000"/>
                </a:solidFill>
                <a:latin typeface="Meiryo UI" pitchFamily="50" charset="-128"/>
                <a:ea typeface="Meiryo UI" pitchFamily="50" charset="-128"/>
                <a:cs typeface="Meiryo UI" pitchFamily="50" charset="-128"/>
              </a:rPr>
              <a:t>２</a:t>
            </a:r>
          </a:p>
        </p:txBody>
      </p:sp>
      <p:sp>
        <p:nvSpPr>
          <p:cNvPr id="2" name="テキスト ボックス 1"/>
          <p:cNvSpPr txBox="1"/>
          <p:nvPr/>
        </p:nvSpPr>
        <p:spPr>
          <a:xfrm>
            <a:off x="6493184" y="6212120"/>
            <a:ext cx="2704587" cy="246221"/>
          </a:xfrm>
          <a:prstGeom prst="rect">
            <a:avLst/>
          </a:prstGeom>
          <a:solidFill>
            <a:schemeClr val="bg1"/>
          </a:solidFill>
        </p:spPr>
        <p:txBody>
          <a:bodyPr wrap="none" rtlCol="0">
            <a:spAutoFit/>
          </a:bodyPr>
          <a:lstStyle/>
          <a:p>
            <a:r>
              <a:rPr kumimoji="1" lang="en-US" altLang="ja-JP" sz="1000" dirty="0" smtClean="0"/>
              <a:t> H30  R1    R2    R3     R4     R5    R6     R7    R8    R9</a:t>
            </a:r>
            <a:endParaRPr kumimoji="1" lang="ja-JP" altLang="en-US" sz="1000" dirty="0"/>
          </a:p>
        </p:txBody>
      </p:sp>
    </p:spTree>
    <p:extLst>
      <p:ext uri="{BB962C8B-B14F-4D97-AF65-F5344CB8AC3E}">
        <p14:creationId xmlns:p14="http://schemas.microsoft.com/office/powerpoint/2010/main" val="151852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smtClean="0">
                <a:solidFill>
                  <a:prstClr val="black"/>
                </a:solidFill>
                <a:latin typeface="Meiryo UI" pitchFamily="50" charset="-128"/>
                <a:ea typeface="Meiryo UI" pitchFamily="50" charset="-128"/>
                <a:cs typeface="Meiryo UI" pitchFamily="50" charset="-128"/>
              </a:rPr>
              <a:t>１　財政シミュレーションを行うにあたって</a:t>
            </a:r>
          </a:p>
        </p:txBody>
      </p:sp>
      <p:sp>
        <p:nvSpPr>
          <p:cNvPr id="8" name="正方形/長方形 7"/>
          <p:cNvSpPr/>
          <p:nvPr/>
        </p:nvSpPr>
        <p:spPr>
          <a:xfrm>
            <a:off x="344488" y="798381"/>
            <a:ext cx="9073008" cy="1512168"/>
          </a:xfrm>
          <a:prstGeom prst="rect">
            <a:avLst/>
          </a:prstGeom>
        </p:spPr>
        <p:style>
          <a:lnRef idx="2">
            <a:schemeClr val="accent6"/>
          </a:lnRef>
          <a:fillRef idx="1">
            <a:schemeClr val="lt1"/>
          </a:fillRef>
          <a:effectRef idx="0">
            <a:schemeClr val="accent6"/>
          </a:effectRef>
          <a:fontRef idx="minor">
            <a:schemeClr val="dk1"/>
          </a:fontRef>
        </p:style>
        <p:txBody>
          <a:bodyPr tIns="36000" bIns="36000" rtlCol="0" anchor="ctr"/>
          <a:lstStyle/>
          <a:p>
            <a:pPr marL="180000" indent="-180000">
              <a:spcBef>
                <a:spcPts val="600"/>
              </a:spcBef>
              <a:buFont typeface="Wingdings" pitchFamily="2" charset="2"/>
              <a:buChar char="Ø"/>
            </a:pPr>
            <a:r>
              <a:rPr lang="ja-JP" altLang="en-US" sz="1400" dirty="0" smtClean="0">
                <a:solidFill>
                  <a:schemeClr val="tx1"/>
                </a:solidFill>
                <a:latin typeface="Meiryo UI" pitchFamily="50" charset="-128"/>
                <a:ea typeface="Meiryo UI" pitchFamily="50" charset="-128"/>
                <a:cs typeface="Meiryo UI" pitchFamily="50" charset="-128"/>
              </a:rPr>
              <a:t>特別区制度（案）における区割り、事務分担、組織体制、財政調整などの制度設計案を前提</a:t>
            </a:r>
            <a:endParaRPr lang="en-US" altLang="ja-JP" sz="1400" dirty="0">
              <a:solidFill>
                <a:schemeClr val="tx1"/>
              </a:solidFill>
              <a:latin typeface="Meiryo UI" pitchFamily="50" charset="-128"/>
              <a:ea typeface="Meiryo UI" pitchFamily="50" charset="-128"/>
              <a:cs typeface="Meiryo UI" pitchFamily="50" charset="-128"/>
            </a:endParaRPr>
          </a:p>
          <a:p>
            <a:pPr marL="180000" indent="-180000">
              <a:spcBef>
                <a:spcPts val="600"/>
              </a:spcBef>
              <a:buFont typeface="Wingdings" pitchFamily="2" charset="2"/>
              <a:buChar char="Ø"/>
            </a:pPr>
            <a:r>
              <a:rPr kumimoji="1" lang="ja-JP" altLang="en-US" sz="1400" dirty="0" smtClean="0">
                <a:solidFill>
                  <a:schemeClr val="tx1"/>
                </a:solidFill>
                <a:latin typeface="Meiryo UI" pitchFamily="50" charset="-128"/>
                <a:ea typeface="Meiryo UI" pitchFamily="50" charset="-128"/>
                <a:cs typeface="Meiryo UI" pitchFamily="50" charset="-128"/>
              </a:rPr>
              <a:t>Ｒ</a:t>
            </a:r>
            <a:r>
              <a:rPr kumimoji="1" lang="en-US" altLang="ja-JP" sz="1400" dirty="0" smtClean="0">
                <a:solidFill>
                  <a:schemeClr val="tx1"/>
                </a:solidFill>
                <a:latin typeface="Meiryo UI" pitchFamily="50" charset="-128"/>
                <a:ea typeface="Meiryo UI" pitchFamily="50" charset="-128"/>
                <a:cs typeface="Meiryo UI" pitchFamily="50" charset="-128"/>
              </a:rPr>
              <a:t>10</a:t>
            </a:r>
            <a:r>
              <a:rPr kumimoji="1" lang="ja-JP" altLang="en-US" sz="1400" dirty="0" smtClean="0">
                <a:solidFill>
                  <a:schemeClr val="tx1"/>
                </a:solidFill>
                <a:latin typeface="Meiryo UI" pitchFamily="50" charset="-128"/>
                <a:ea typeface="Meiryo UI" pitchFamily="50" charset="-128"/>
                <a:cs typeface="Meiryo UI" pitchFamily="50" charset="-128"/>
              </a:rPr>
              <a:t>年度以降の数値は、財務リスク分を除き、</a:t>
            </a:r>
            <a:r>
              <a:rPr lang="ja-JP" altLang="en-US" sz="1400" dirty="0">
                <a:solidFill>
                  <a:schemeClr val="tx1"/>
                </a:solidFill>
                <a:latin typeface="Meiryo UI" pitchFamily="50" charset="-128"/>
                <a:ea typeface="Meiryo UI" pitchFamily="50" charset="-128"/>
                <a:cs typeface="Meiryo UI" pitchFamily="50" charset="-128"/>
              </a:rPr>
              <a:t>Ｒ</a:t>
            </a:r>
            <a:r>
              <a:rPr kumimoji="1" lang="en-US" altLang="ja-JP" sz="1400" dirty="0" smtClean="0">
                <a:solidFill>
                  <a:schemeClr val="tx1"/>
                </a:solidFill>
                <a:latin typeface="Meiryo UI" pitchFamily="50" charset="-128"/>
                <a:ea typeface="Meiryo UI" pitchFamily="50" charset="-128"/>
                <a:cs typeface="Meiryo UI" pitchFamily="50" charset="-128"/>
              </a:rPr>
              <a:t>9</a:t>
            </a:r>
            <a:r>
              <a:rPr kumimoji="1" lang="ja-JP" altLang="en-US" sz="1400" dirty="0" smtClean="0">
                <a:solidFill>
                  <a:schemeClr val="tx1"/>
                </a:solidFill>
                <a:latin typeface="Meiryo UI" pitchFamily="50" charset="-128"/>
                <a:ea typeface="Meiryo UI" pitchFamily="50" charset="-128"/>
                <a:cs typeface="Meiryo UI" pitchFamily="50" charset="-128"/>
              </a:rPr>
              <a:t>年度と同額と設定</a:t>
            </a:r>
            <a:endParaRPr kumimoji="1" lang="en-US" altLang="ja-JP" sz="1400" dirty="0" smtClean="0">
              <a:solidFill>
                <a:schemeClr val="tx1"/>
              </a:solidFill>
              <a:latin typeface="Meiryo UI" pitchFamily="50" charset="-128"/>
              <a:ea typeface="Meiryo UI" pitchFamily="50" charset="-128"/>
              <a:cs typeface="Meiryo UI" pitchFamily="50" charset="-128"/>
            </a:endParaRPr>
          </a:p>
          <a:p>
            <a:pPr marL="180000" indent="-180000">
              <a:spcBef>
                <a:spcPts val="600"/>
              </a:spcBef>
              <a:buFont typeface="Wingdings" pitchFamily="2" charset="2"/>
              <a:buChar char="Ø"/>
            </a:pPr>
            <a:r>
              <a:rPr lang="ja-JP" altLang="en-US" sz="1400" dirty="0">
                <a:solidFill>
                  <a:schemeClr val="tx1"/>
                </a:solidFill>
                <a:latin typeface="Meiryo UI" pitchFamily="50" charset="-128"/>
                <a:ea typeface="Meiryo UI" pitchFamily="50" charset="-128"/>
                <a:cs typeface="Meiryo UI" pitchFamily="50" charset="-128"/>
              </a:rPr>
              <a:t>政令指定都市に係る府費負担教職員制度の見直し</a:t>
            </a:r>
            <a:r>
              <a:rPr lang="en-US" altLang="ja-JP" sz="1400" dirty="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に伴う影響は、見直し前に戻して推計</a:t>
            </a:r>
            <a:endParaRPr kumimoji="1" lang="en-US" altLang="ja-JP" sz="1400" dirty="0" smtClean="0">
              <a:solidFill>
                <a:schemeClr val="tx1"/>
              </a:solidFill>
              <a:latin typeface="Meiryo UI" pitchFamily="50" charset="-128"/>
              <a:ea typeface="Meiryo UI" pitchFamily="50" charset="-128"/>
              <a:cs typeface="Meiryo UI" pitchFamily="50" charset="-128"/>
            </a:endParaRPr>
          </a:p>
          <a:p>
            <a:pPr marL="180000" lvl="2" indent="-180000">
              <a:defRPr/>
            </a:pPr>
            <a:r>
              <a:rPr lang="ja-JP" altLang="en-US" sz="1100" dirty="0" smtClean="0">
                <a:solidFill>
                  <a:schemeClr val="tx1"/>
                </a:solidFill>
                <a:latin typeface="Meiryo UI" pitchFamily="50" charset="-128"/>
                <a:ea typeface="Meiryo UI" pitchFamily="50" charset="-128"/>
                <a:cs typeface="Meiryo UI" pitchFamily="50" charset="-128"/>
              </a:rPr>
              <a:t>　　 </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市立小・中学校の教職員について、政令指定都市と道府県に分かれていた権限</a:t>
            </a:r>
            <a:r>
              <a:rPr lang="ja-JP" altLang="en-US" sz="1000" dirty="0">
                <a:solidFill>
                  <a:schemeClr val="tx1"/>
                </a:solidFill>
                <a:latin typeface="Meiryo UI" pitchFamily="50" charset="-128"/>
                <a:ea typeface="Meiryo UI" pitchFamily="50" charset="-128"/>
                <a:cs typeface="Meiryo UI" pitchFamily="50" charset="-128"/>
              </a:rPr>
              <a:t>と負担</a:t>
            </a:r>
            <a:r>
              <a:rPr lang="ja-JP" altLang="en-US" sz="1000" dirty="0" smtClean="0">
                <a:solidFill>
                  <a:schemeClr val="tx1"/>
                </a:solidFill>
                <a:latin typeface="Meiryo UI" pitchFamily="50" charset="-128"/>
                <a:ea typeface="Meiryo UI" pitchFamily="50" charset="-128"/>
                <a:cs typeface="Meiryo UI" pitchFamily="50" charset="-128"/>
              </a:rPr>
              <a:t>が、</a:t>
            </a:r>
            <a:r>
              <a:rPr lang="en-US" altLang="ja-JP" sz="1000" dirty="0" smtClean="0">
                <a:solidFill>
                  <a:schemeClr val="tx1"/>
                </a:solidFill>
                <a:latin typeface="Meiryo UI" pitchFamily="50" charset="-128"/>
                <a:ea typeface="Meiryo UI" pitchFamily="50" charset="-128"/>
                <a:cs typeface="Meiryo UI" pitchFamily="50" charset="-128"/>
              </a:rPr>
              <a:t>H29</a:t>
            </a:r>
            <a:r>
              <a:rPr lang="ja-JP" altLang="en-US" sz="1000" dirty="0" smtClean="0">
                <a:solidFill>
                  <a:schemeClr val="tx1"/>
                </a:solidFill>
                <a:latin typeface="Meiryo UI" pitchFamily="50" charset="-128"/>
                <a:ea typeface="Meiryo UI" pitchFamily="50" charset="-128"/>
                <a:cs typeface="Meiryo UI" pitchFamily="50" charset="-128"/>
              </a:rPr>
              <a:t>年度から政令指定都市に一元化された</a:t>
            </a:r>
            <a:endParaRPr lang="en-US" altLang="ja-JP" sz="1000" dirty="0" smtClean="0">
              <a:solidFill>
                <a:schemeClr val="tx1"/>
              </a:solidFill>
              <a:latin typeface="+mn-ea"/>
            </a:endParaRPr>
          </a:p>
          <a:p>
            <a:pPr marL="180000" indent="-180000">
              <a:spcBef>
                <a:spcPts val="600"/>
              </a:spcBef>
              <a:buFont typeface="Wingdings" pitchFamily="2" charset="2"/>
              <a:buChar char="Ø"/>
            </a:pPr>
            <a:r>
              <a:rPr kumimoji="1" lang="ja-JP" altLang="en-US" sz="1400" dirty="0" smtClean="0">
                <a:solidFill>
                  <a:schemeClr val="tx1"/>
                </a:solidFill>
                <a:latin typeface="Meiryo UI" pitchFamily="50" charset="-128"/>
                <a:ea typeface="Meiryo UI" pitchFamily="50" charset="-128"/>
                <a:cs typeface="Meiryo UI" pitchFamily="50" charset="-128"/>
              </a:rPr>
              <a:t>使用している数値は現時点で精査中のものを含んでおり、今後の予算編成において変動する可能性がある</a:t>
            </a:r>
            <a:endParaRPr kumimoji="1" lang="en-US" altLang="ja-JP" sz="1400" dirty="0" smtClean="0">
              <a:solidFill>
                <a:schemeClr val="tx1"/>
              </a:solidFill>
              <a:latin typeface="Meiryo UI" pitchFamily="50" charset="-128"/>
              <a:ea typeface="Meiryo UI" pitchFamily="50" charset="-128"/>
              <a:cs typeface="Meiryo UI"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594025759"/>
              </p:ext>
            </p:extLst>
          </p:nvPr>
        </p:nvGraphicFramePr>
        <p:xfrm>
          <a:off x="272483" y="2740987"/>
          <a:ext cx="9382904" cy="3619842"/>
        </p:xfrm>
        <a:graphic>
          <a:graphicData uri="http://schemas.openxmlformats.org/drawingml/2006/table">
            <a:tbl>
              <a:tblPr bandRow="1">
                <a:tableStyleId>{21E4AEA4-8DFA-4A89-87EB-49C32662AFE0}</a:tableStyleId>
              </a:tblPr>
              <a:tblGrid>
                <a:gridCol w="223518">
                  <a:extLst>
                    <a:ext uri="{9D8B030D-6E8A-4147-A177-3AD203B41FA5}">
                      <a16:colId xmlns:a16="http://schemas.microsoft.com/office/drawing/2014/main" val="20000"/>
                    </a:ext>
                  </a:extLst>
                </a:gridCol>
                <a:gridCol w="1280580">
                  <a:extLst>
                    <a:ext uri="{9D8B030D-6E8A-4147-A177-3AD203B41FA5}">
                      <a16:colId xmlns:a16="http://schemas.microsoft.com/office/drawing/2014/main" val="20001"/>
                    </a:ext>
                  </a:extLst>
                </a:gridCol>
                <a:gridCol w="7878806">
                  <a:extLst>
                    <a:ext uri="{9D8B030D-6E8A-4147-A177-3AD203B41FA5}">
                      <a16:colId xmlns:a16="http://schemas.microsoft.com/office/drawing/2014/main" val="20002"/>
                    </a:ext>
                  </a:extLst>
                </a:gridCol>
              </a:tblGrid>
              <a:tr h="656201">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itchFamily="50" charset="-128"/>
                          <a:ea typeface="Meiryo UI" pitchFamily="50" charset="-128"/>
                          <a:cs typeface="Meiryo UI" pitchFamily="50" charset="-128"/>
                        </a:rPr>
                        <a:t>歳入</a:t>
                      </a:r>
                      <a:endParaRPr kumimoji="1" lang="ja-JP" altLang="en-US" sz="1100" dirty="0">
                        <a:solidFill>
                          <a:schemeClr val="tx1"/>
                        </a:solidFill>
                      </a:endParaRPr>
                    </a:p>
                  </a:txBody>
                  <a:tcPr marL="99059" marR="99059" marT="45724" marB="45724" anchor="ctr"/>
                </a:tc>
                <a:tc hMerge="1">
                  <a:txBody>
                    <a:bodyPr/>
                    <a:lstStyle/>
                    <a:p>
                      <a:endParaRPr kumimoji="1" lang="ja-JP" altLang="en-US"/>
                    </a:p>
                  </a:txBody>
                  <a:tcP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dirty="0" smtClean="0">
                          <a:solidFill>
                            <a:schemeClr val="tx1"/>
                          </a:solidFill>
                          <a:latin typeface="Meiryo UI" pitchFamily="50" charset="-128"/>
                          <a:ea typeface="Meiryo UI" pitchFamily="50" charset="-128"/>
                          <a:cs typeface="Meiryo UI" pitchFamily="50" charset="-128"/>
                        </a:rPr>
                        <a:t>市「粗い試算」の数値</a:t>
                      </a:r>
                      <a:r>
                        <a:rPr lang="ja-JP" altLang="en-US" sz="1100" b="0" dirty="0" smtClean="0">
                          <a:solidFill>
                            <a:schemeClr val="tx1"/>
                          </a:solidFill>
                          <a:latin typeface="Meiryo UI" pitchFamily="50" charset="-128"/>
                          <a:ea typeface="Meiryo UI" pitchFamily="50" charset="-128"/>
                          <a:cs typeface="Meiryo UI" pitchFamily="50" charset="-128"/>
                        </a:rPr>
                        <a:t>を用いて算定（税等一般財源ベース</a:t>
                      </a:r>
                      <a:r>
                        <a:rPr lang="en-US" altLang="ja-JP" sz="900" b="0" dirty="0" smtClean="0">
                          <a:solidFill>
                            <a:schemeClr val="tx1"/>
                          </a:solidFill>
                          <a:latin typeface="Meiryo UI" pitchFamily="50" charset="-128"/>
                          <a:ea typeface="Meiryo UI" pitchFamily="50" charset="-128"/>
                          <a:cs typeface="Meiryo UI" pitchFamily="50" charset="-128"/>
                        </a:rPr>
                        <a:t>※1</a:t>
                      </a:r>
                      <a:r>
                        <a:rPr lang="ja-JP" altLang="en-US" sz="1100" b="0" dirty="0" smtClean="0">
                          <a:solidFill>
                            <a:schemeClr val="tx1"/>
                          </a:solidFill>
                          <a:latin typeface="Meiryo UI" pitchFamily="50" charset="-128"/>
                          <a:ea typeface="Meiryo UI" pitchFamily="50" charset="-128"/>
                          <a:cs typeface="Meiryo UI" pitchFamily="50" charset="-128"/>
                        </a:rPr>
                        <a:t>）</a:t>
                      </a:r>
                      <a:endParaRPr lang="en-US" altLang="ja-JP" sz="1100" b="0"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dirty="0" smtClean="0">
                          <a:solidFill>
                            <a:schemeClr val="tx1"/>
                          </a:solidFill>
                          <a:latin typeface="Meiryo UI" pitchFamily="50" charset="-128"/>
                          <a:ea typeface="Meiryo UI" pitchFamily="50" charset="-128"/>
                          <a:cs typeface="Meiryo UI" pitchFamily="50" charset="-128"/>
                        </a:rPr>
                        <a:t>歳入（税等一般財源）は、「ケース１」と「ケース２」の考え方に基づき推計</a:t>
                      </a:r>
                      <a:endParaRPr lang="en-US" altLang="ja-JP" sz="1100" b="0"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dirty="0" smtClean="0">
                          <a:solidFill>
                            <a:schemeClr val="tx1"/>
                          </a:solidFill>
                          <a:latin typeface="Meiryo UI" pitchFamily="50" charset="-128"/>
                          <a:ea typeface="Meiryo UI" pitchFamily="50" charset="-128"/>
                          <a:cs typeface="Meiryo UI" pitchFamily="50" charset="-128"/>
                        </a:rPr>
                        <a:t>政令指定都市に係る府費負担教職員制度の見直しに伴う影響は、見直し前に戻して推計</a:t>
                      </a:r>
                    </a:p>
                  </a:txBody>
                  <a:tcPr marL="99059" marR="99059" marT="45724" marB="45724" anchor="ctr"/>
                </a:tc>
                <a:extLst>
                  <a:ext uri="{0D108BD9-81ED-4DB2-BD59-A6C34878D82A}">
                    <a16:rowId xmlns:a16="http://schemas.microsoft.com/office/drawing/2014/main" val="10000"/>
                  </a:ext>
                </a:extLst>
              </a:tr>
              <a:tr h="794991">
                <a:tc rowSpan="3">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itchFamily="50" charset="-128"/>
                          <a:ea typeface="Meiryo UI" pitchFamily="50" charset="-128"/>
                          <a:cs typeface="Meiryo UI" pitchFamily="50" charset="-128"/>
                        </a:rPr>
                        <a:t>地方交付税</a:t>
                      </a: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180000" lvl="2" indent="-180000">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地方交付税額は、</a:t>
                      </a:r>
                      <a:r>
                        <a:rPr kumimoji="1" lang="ja-JP" altLang="en-US" sz="1100" u="none" dirty="0" smtClean="0">
                          <a:solidFill>
                            <a:schemeClr val="tx1"/>
                          </a:solidFill>
                          <a:latin typeface="Meiryo UI" pitchFamily="50" charset="-128"/>
                          <a:ea typeface="Meiryo UI" pitchFamily="50" charset="-128"/>
                          <a:cs typeface="Meiryo UI" pitchFamily="50" charset="-128"/>
                        </a:rPr>
                        <a:t>市「粗い試算」</a:t>
                      </a:r>
                      <a:r>
                        <a:rPr lang="ja-JP" altLang="en-US" sz="1100" b="0" u="none" dirty="0" smtClean="0">
                          <a:solidFill>
                            <a:schemeClr val="tx1"/>
                          </a:solidFill>
                          <a:latin typeface="Meiryo UI" pitchFamily="50" charset="-128"/>
                          <a:ea typeface="Meiryo UI" pitchFamily="50" charset="-128"/>
                          <a:cs typeface="Meiryo UI" pitchFamily="50" charset="-128"/>
                        </a:rPr>
                        <a:t>における推計額をベースに、「ケース１」と「ケース２」の考え方に基づき算定</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特別区（市町村算定）分の算定については、特別区全域を一つの市とみなし、特別区（中核市並み）の標準的な行政水準における補正係数等を適用</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0" lvl="2" indent="0">
                        <a:buFont typeface="Arial" pitchFamily="34" charset="0"/>
                        <a:buNone/>
                        <a:defRPr/>
                      </a:pPr>
                      <a:r>
                        <a:rPr lang="ja-JP" altLang="en-US" sz="1100" b="0" u="none" dirty="0" smtClean="0">
                          <a:solidFill>
                            <a:schemeClr val="tx1"/>
                          </a:solidFill>
                          <a:latin typeface="Meiryo UI" pitchFamily="50" charset="-128"/>
                          <a:ea typeface="Meiryo UI" pitchFamily="50" charset="-128"/>
                          <a:cs typeface="Meiryo UI" pitchFamily="50" charset="-128"/>
                        </a:rPr>
                        <a:t>　　</a:t>
                      </a:r>
                      <a:r>
                        <a:rPr lang="en-US" altLang="ja-JP" sz="800" b="0" u="none" dirty="0" smtClean="0">
                          <a:solidFill>
                            <a:schemeClr val="tx1"/>
                          </a:solidFill>
                          <a:latin typeface="Meiryo UI" pitchFamily="50" charset="-128"/>
                          <a:ea typeface="Meiryo UI" pitchFamily="50" charset="-128"/>
                          <a:cs typeface="Meiryo UI" pitchFamily="50" charset="-128"/>
                        </a:rPr>
                        <a:t>※</a:t>
                      </a:r>
                      <a:r>
                        <a:rPr lang="ja-JP" altLang="en-US" sz="800" b="0" u="none" dirty="0" smtClean="0">
                          <a:solidFill>
                            <a:schemeClr val="tx1"/>
                          </a:solidFill>
                          <a:latin typeface="Meiryo UI" pitchFamily="50" charset="-128"/>
                          <a:ea typeface="Meiryo UI" pitchFamily="50" charset="-128"/>
                          <a:cs typeface="Meiryo UI" pitchFamily="50" charset="-128"/>
                        </a:rPr>
                        <a:t>大阪府への移管事務は、原則、都道府県分として算定するが、算定項目のない消防・下水道は市町村分で算定</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1"/>
                  </a:ext>
                </a:extLst>
              </a:tr>
              <a:tr h="794991">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solidFill>
                          <a:schemeClr val="tx1"/>
                        </a:solidFill>
                      </a:endParaRPr>
                    </a:p>
                  </a:txBody>
                  <a:tcPr marL="99059" marR="99059" marT="45724" marB="45724"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zh-TW" altLang="en-US" sz="1100" b="1" dirty="0" smtClean="0">
                          <a:solidFill>
                            <a:schemeClr val="tx1"/>
                          </a:solidFill>
                          <a:latin typeface="Meiryo UI" pitchFamily="50" charset="-128"/>
                          <a:ea typeface="Meiryo UI" pitchFamily="50" charset="-128"/>
                          <a:cs typeface="Meiryo UI" pitchFamily="50" charset="-128"/>
                        </a:rPr>
                        <a:t>財政調整財源</a:t>
                      </a:r>
                      <a:endParaRPr kumimoji="1" lang="ja-JP" altLang="en-US" sz="1100" dirty="0" smtClean="0">
                        <a:solidFill>
                          <a:schemeClr val="tx1"/>
                        </a:solidFill>
                      </a:endParaRPr>
                    </a:p>
                  </a:txBody>
                  <a:tcPr marL="99059" marR="99059" marT="45724" marB="45724" anchor="ctr"/>
                </a:tc>
                <a:tc>
                  <a:txBody>
                    <a:bodyPr/>
                    <a:lstStyle/>
                    <a:p>
                      <a:pPr marL="180000" marR="0" lvl="2" indent="-180000" algn="l" defTabSz="914400" rtl="0" eaLnBrk="1" fontAlgn="auto" latinLnBrk="0" hangingPunct="1">
                        <a:lnSpc>
                          <a:spcPct val="100000"/>
                        </a:lnSpc>
                        <a:spcBef>
                          <a:spcPts val="30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法人市町村民税、固定資産税、特別土地保有税、</a:t>
                      </a:r>
                      <a:r>
                        <a:rPr lang="ja-JP" altLang="en-US" sz="1100" b="0" u="none" baseline="0" dirty="0" smtClean="0">
                          <a:solidFill>
                            <a:schemeClr val="tx1"/>
                          </a:solidFill>
                          <a:latin typeface="Meiryo UI" pitchFamily="50" charset="-128"/>
                          <a:ea typeface="Meiryo UI" pitchFamily="50" charset="-128"/>
                          <a:cs typeface="Meiryo UI" pitchFamily="50" charset="-128"/>
                        </a:rPr>
                        <a:t>法人事業税交付金相当額</a:t>
                      </a:r>
                      <a:r>
                        <a:rPr lang="ja-JP" altLang="en-US" sz="1100" b="0" u="none" dirty="0" smtClean="0">
                          <a:solidFill>
                            <a:schemeClr val="tx1"/>
                          </a:solidFill>
                          <a:latin typeface="Meiryo UI" pitchFamily="50" charset="-128"/>
                          <a:ea typeface="Meiryo UI" pitchFamily="50" charset="-128"/>
                          <a:cs typeface="Meiryo UI" pitchFamily="50" charset="-128"/>
                        </a:rPr>
                        <a:t>及び</a:t>
                      </a:r>
                      <a:r>
                        <a:rPr lang="en-US" altLang="ja-JP" sz="1100" b="0" u="none" dirty="0" smtClean="0">
                          <a:solidFill>
                            <a:schemeClr val="tx1"/>
                          </a:solidFill>
                          <a:latin typeface="Meiryo UI" pitchFamily="50" charset="-128"/>
                          <a:ea typeface="Meiryo UI" pitchFamily="50" charset="-128"/>
                          <a:cs typeface="Meiryo UI" pitchFamily="50" charset="-128"/>
                        </a:rPr>
                        <a:t/>
                      </a:r>
                      <a:br>
                        <a:rPr lang="en-US" altLang="ja-JP" sz="1100" b="0" u="none" dirty="0" smtClean="0">
                          <a:solidFill>
                            <a:schemeClr val="tx1"/>
                          </a:solidFill>
                          <a:latin typeface="Meiryo UI" pitchFamily="50" charset="-128"/>
                          <a:ea typeface="Meiryo UI" pitchFamily="50" charset="-128"/>
                          <a:cs typeface="Meiryo UI" pitchFamily="50" charset="-128"/>
                        </a:rPr>
                      </a:br>
                      <a:r>
                        <a:rPr lang="ja-JP" altLang="en-US" sz="1100" b="0" u="none" dirty="0" smtClean="0">
                          <a:solidFill>
                            <a:schemeClr val="tx1"/>
                          </a:solidFill>
                          <a:latin typeface="Meiryo UI" pitchFamily="50" charset="-128"/>
                          <a:ea typeface="Meiryo UI" pitchFamily="50" charset="-128"/>
                          <a:cs typeface="Meiryo UI" pitchFamily="50" charset="-128"/>
                        </a:rPr>
                        <a:t>地方交付税相当額（市町村算定分）（臨時財政対策債を含む）</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lvl="2" indent="-180000">
                        <a:buFont typeface="Arial" pitchFamily="34" charset="0"/>
                        <a:buChar char="•"/>
                        <a:defRPr/>
                      </a:pPr>
                      <a:r>
                        <a:rPr lang="ja-JP" altLang="en-US" sz="1100" b="0" u="none" dirty="0" smtClean="0">
                          <a:solidFill>
                            <a:schemeClr val="tx1"/>
                          </a:solidFill>
                          <a:latin typeface="Meiryo UI" pitchFamily="50" charset="-128"/>
                          <a:ea typeface="Meiryo UI" pitchFamily="50" charset="-128"/>
                          <a:cs typeface="Meiryo UI" pitchFamily="50" charset="-128"/>
                        </a:rPr>
                        <a:t>財政調整財源の特別区と大阪府間の配分割合は、特別区</a:t>
                      </a:r>
                      <a:r>
                        <a:rPr lang="en-US" altLang="ja-JP" sz="1100" b="0" u="none" baseline="0" dirty="0" smtClean="0">
                          <a:solidFill>
                            <a:schemeClr val="tx1"/>
                          </a:solidFill>
                          <a:latin typeface="Meiryo UI" pitchFamily="50" charset="-128"/>
                          <a:ea typeface="Meiryo UI" pitchFamily="50" charset="-128"/>
                          <a:cs typeface="Meiryo UI" pitchFamily="50" charset="-128"/>
                        </a:rPr>
                        <a:t>78.7</a:t>
                      </a:r>
                      <a:r>
                        <a:rPr lang="en-US" altLang="ja-JP" sz="1100" b="0" u="none" dirty="0" smtClean="0">
                          <a:solidFill>
                            <a:schemeClr val="tx1"/>
                          </a:solidFill>
                          <a:latin typeface="Meiryo UI" pitchFamily="50" charset="-128"/>
                          <a:ea typeface="Meiryo UI" pitchFamily="50" charset="-128"/>
                          <a:cs typeface="Meiryo UI" pitchFamily="50" charset="-128"/>
                        </a:rPr>
                        <a:t>%</a:t>
                      </a:r>
                      <a:r>
                        <a:rPr lang="ja-JP" altLang="en-US" sz="1100" b="0" u="none" dirty="0" err="1" smtClean="0">
                          <a:solidFill>
                            <a:schemeClr val="tx1"/>
                          </a:solidFill>
                          <a:latin typeface="Meiryo UI" pitchFamily="50" charset="-128"/>
                          <a:ea typeface="Meiryo UI" pitchFamily="50" charset="-128"/>
                          <a:cs typeface="Meiryo UI" pitchFamily="50" charset="-128"/>
                        </a:rPr>
                        <a:t>、</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baseline="0" dirty="0" smtClean="0">
                          <a:solidFill>
                            <a:schemeClr val="tx1"/>
                          </a:solidFill>
                          <a:latin typeface="Meiryo UI" pitchFamily="50" charset="-128"/>
                          <a:ea typeface="Meiryo UI" pitchFamily="50" charset="-128"/>
                          <a:cs typeface="Meiryo UI" pitchFamily="50" charset="-128"/>
                        </a:rPr>
                        <a:t>21.3</a:t>
                      </a:r>
                      <a:r>
                        <a:rPr lang="en-US" altLang="ja-JP" sz="1100" b="0" u="none" dirty="0" smtClean="0">
                          <a:solidFill>
                            <a:schemeClr val="tx1"/>
                          </a:solidFill>
                          <a:latin typeface="Meiryo UI" pitchFamily="50" charset="-128"/>
                          <a:ea typeface="Meiryo UI" pitchFamily="50" charset="-128"/>
                          <a:cs typeface="Meiryo UI" pitchFamily="50" charset="-128"/>
                        </a:rPr>
                        <a:t>%</a:t>
                      </a:r>
                    </a:p>
                    <a:p>
                      <a:pPr marL="180000" lvl="2" indent="-180000">
                        <a:buFont typeface="Arial" pitchFamily="34" charset="0"/>
                        <a:buChar char="•"/>
                        <a:defRPr/>
                      </a:pPr>
                      <a:r>
                        <a:rPr lang="zh-TW" altLang="en-US" sz="1100" b="0" u="none" dirty="0" smtClean="0">
                          <a:solidFill>
                            <a:schemeClr val="tx1"/>
                          </a:solidFill>
                          <a:latin typeface="Meiryo UI" pitchFamily="50" charset="-128"/>
                          <a:ea typeface="Meiryo UI" pitchFamily="50" charset="-128"/>
                          <a:cs typeface="Meiryo UI" pitchFamily="50" charset="-128"/>
                        </a:rPr>
                        <a:t>財政調整交付金</a:t>
                      </a:r>
                      <a:r>
                        <a:rPr lang="ja-JP" altLang="en-US" sz="1100" b="0" u="none" dirty="0" smtClean="0">
                          <a:solidFill>
                            <a:schemeClr val="tx1"/>
                          </a:solidFill>
                          <a:latin typeface="Meiryo UI" pitchFamily="50" charset="-128"/>
                          <a:ea typeface="Meiryo UI" pitchFamily="50" charset="-128"/>
                          <a:cs typeface="Meiryo UI" pitchFamily="50" charset="-128"/>
                        </a:rPr>
                        <a:t>の内訳は、</a:t>
                      </a:r>
                      <a:r>
                        <a:rPr lang="zh-TW" altLang="en-US" sz="1100" b="0" u="none" dirty="0" smtClean="0">
                          <a:solidFill>
                            <a:schemeClr val="tx1"/>
                          </a:solidFill>
                          <a:latin typeface="Meiryo UI" pitchFamily="50" charset="-128"/>
                          <a:ea typeface="Meiryo UI" pitchFamily="50" charset="-128"/>
                          <a:cs typeface="Meiryo UI" pitchFamily="50" charset="-128"/>
                        </a:rPr>
                        <a:t>普通交付金</a:t>
                      </a:r>
                      <a:r>
                        <a:rPr lang="en-US" altLang="zh-TW" sz="1100" b="0" u="none" dirty="0" smtClean="0">
                          <a:solidFill>
                            <a:schemeClr val="tx1"/>
                          </a:solidFill>
                          <a:latin typeface="Meiryo UI" pitchFamily="50" charset="-128"/>
                          <a:ea typeface="Meiryo UI" pitchFamily="50" charset="-128"/>
                          <a:cs typeface="Meiryo UI" pitchFamily="50" charset="-128"/>
                        </a:rPr>
                        <a:t>94</a:t>
                      </a:r>
                      <a:r>
                        <a:rPr lang="zh-TW" altLang="en-US" sz="1100" b="0" u="none" dirty="0" smtClean="0">
                          <a:solidFill>
                            <a:schemeClr val="tx1"/>
                          </a:solidFill>
                          <a:latin typeface="Meiryo UI" pitchFamily="50" charset="-128"/>
                          <a:ea typeface="Meiryo UI" pitchFamily="50" charset="-128"/>
                          <a:cs typeface="Meiryo UI" pitchFamily="50" charset="-128"/>
                        </a:rPr>
                        <a:t>％、特別交付金</a:t>
                      </a:r>
                      <a:r>
                        <a:rPr lang="en-US" altLang="zh-TW" sz="1100" b="0" u="none" dirty="0" smtClean="0">
                          <a:solidFill>
                            <a:schemeClr val="tx1"/>
                          </a:solidFill>
                          <a:latin typeface="Meiryo UI" pitchFamily="50" charset="-128"/>
                          <a:ea typeface="Meiryo UI" pitchFamily="50" charset="-128"/>
                          <a:cs typeface="Meiryo UI" pitchFamily="50" charset="-128"/>
                        </a:rPr>
                        <a:t>6</a:t>
                      </a:r>
                      <a:r>
                        <a:rPr lang="zh-TW" altLang="en-US" sz="1100" b="0" u="none" dirty="0" smtClean="0">
                          <a:solidFill>
                            <a:schemeClr val="tx1"/>
                          </a:solidFill>
                          <a:latin typeface="Meiryo UI" pitchFamily="50" charset="-128"/>
                          <a:ea typeface="Meiryo UI" pitchFamily="50" charset="-128"/>
                          <a:cs typeface="Meiryo UI" pitchFamily="50" charset="-128"/>
                        </a:rPr>
                        <a:t>％</a:t>
                      </a:r>
                      <a:endParaRPr lang="en-US" altLang="zh-TW"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baseline="0" dirty="0" smtClean="0">
                          <a:solidFill>
                            <a:schemeClr val="tx1"/>
                          </a:solidFill>
                          <a:latin typeface="Meiryo UI" pitchFamily="50" charset="-128"/>
                          <a:ea typeface="Meiryo UI" pitchFamily="50" charset="-128"/>
                          <a:cs typeface="Meiryo UI" pitchFamily="50" charset="-128"/>
                        </a:rPr>
                        <a:t>特別区の設置から</a:t>
                      </a:r>
                      <a:r>
                        <a:rPr lang="en-US" altLang="ja-JP" sz="1100" b="0" u="none" baseline="0" dirty="0" smtClean="0">
                          <a:solidFill>
                            <a:schemeClr val="tx1"/>
                          </a:solidFill>
                          <a:latin typeface="Meiryo UI" pitchFamily="50" charset="-128"/>
                          <a:ea typeface="Meiryo UI" pitchFamily="50" charset="-128"/>
                          <a:cs typeface="Meiryo UI" pitchFamily="50" charset="-128"/>
                        </a:rPr>
                        <a:t>10</a:t>
                      </a:r>
                      <a:r>
                        <a:rPr lang="ja-JP" altLang="en-US" sz="1100" b="0" u="none" baseline="0" dirty="0" smtClean="0">
                          <a:solidFill>
                            <a:schemeClr val="tx1"/>
                          </a:solidFill>
                          <a:latin typeface="Meiryo UI" pitchFamily="50" charset="-128"/>
                          <a:ea typeface="Meiryo UI" pitchFamily="50" charset="-128"/>
                          <a:cs typeface="Meiryo UI" pitchFamily="50" charset="-128"/>
                        </a:rPr>
                        <a:t>年間は、各年度</a:t>
                      </a:r>
                      <a:r>
                        <a:rPr lang="en-US" altLang="ja-JP" sz="1100" b="0" u="none" baseline="0" dirty="0" smtClean="0">
                          <a:solidFill>
                            <a:schemeClr val="tx1"/>
                          </a:solidFill>
                          <a:latin typeface="Meiryo UI" pitchFamily="50" charset="-128"/>
                          <a:ea typeface="Meiryo UI" pitchFamily="50" charset="-128"/>
                          <a:cs typeface="Meiryo UI" pitchFamily="50" charset="-128"/>
                        </a:rPr>
                        <a:t>20</a:t>
                      </a:r>
                      <a:r>
                        <a:rPr lang="ja-JP" altLang="en-US" sz="1100" b="0" u="none" baseline="0" dirty="0" smtClean="0">
                          <a:solidFill>
                            <a:schemeClr val="tx1"/>
                          </a:solidFill>
                          <a:latin typeface="Meiryo UI" pitchFamily="50" charset="-128"/>
                          <a:ea typeface="Meiryo UI" pitchFamily="50" charset="-128"/>
                          <a:cs typeface="Meiryo UI" pitchFamily="50" charset="-128"/>
                        </a:rPr>
                        <a:t>億円を特別区に特別加算（</a:t>
                      </a:r>
                      <a:r>
                        <a:rPr lang="en-US" altLang="ja-JP" sz="1100" b="0" u="none" baseline="0" dirty="0" smtClean="0">
                          <a:solidFill>
                            <a:schemeClr val="tx1"/>
                          </a:solidFill>
                          <a:latin typeface="Meiryo UI" pitchFamily="50" charset="-128"/>
                          <a:ea typeface="Meiryo UI" pitchFamily="50" charset="-128"/>
                          <a:cs typeface="Meiryo UI" pitchFamily="50" charset="-128"/>
                        </a:rPr>
                        <a:t>R7</a:t>
                      </a:r>
                      <a:r>
                        <a:rPr lang="ja-JP" altLang="en-US" sz="1100" b="0" u="none" baseline="0" dirty="0" smtClean="0">
                          <a:solidFill>
                            <a:schemeClr val="tx1"/>
                          </a:solidFill>
                          <a:latin typeface="Meiryo UI" pitchFamily="50" charset="-128"/>
                          <a:ea typeface="Meiryo UI" pitchFamily="50" charset="-128"/>
                          <a:cs typeface="Meiryo UI" pitchFamily="50" charset="-128"/>
                        </a:rPr>
                        <a:t>年度～</a:t>
                      </a:r>
                      <a:r>
                        <a:rPr lang="en-US" altLang="ja-JP" sz="1100" b="0" u="none" baseline="0" dirty="0" smtClean="0">
                          <a:solidFill>
                            <a:schemeClr val="tx1"/>
                          </a:solidFill>
                          <a:latin typeface="Meiryo UI" pitchFamily="50" charset="-128"/>
                          <a:ea typeface="Meiryo UI" pitchFamily="50" charset="-128"/>
                          <a:cs typeface="Meiryo UI" pitchFamily="50" charset="-128"/>
                        </a:rPr>
                        <a:t>R16</a:t>
                      </a:r>
                      <a:r>
                        <a:rPr lang="ja-JP" altLang="en-US" sz="1100" b="0" u="none" baseline="0" dirty="0" smtClean="0">
                          <a:solidFill>
                            <a:schemeClr val="tx1"/>
                          </a:solidFill>
                          <a:latin typeface="Meiryo UI" pitchFamily="50" charset="-128"/>
                          <a:ea typeface="Meiryo UI" pitchFamily="50" charset="-128"/>
                          <a:cs typeface="Meiryo UI" pitchFamily="50" charset="-128"/>
                        </a:rPr>
                        <a:t>年度）</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2"/>
                  </a:ext>
                </a:extLst>
              </a:tr>
              <a:tr h="476994">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itchFamily="50" charset="-128"/>
                          <a:ea typeface="Meiryo UI" pitchFamily="50" charset="-128"/>
                          <a:cs typeface="Meiryo UI" pitchFamily="50" charset="-128"/>
                        </a:rPr>
                        <a:t>目的税</a:t>
                      </a: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大阪市の過去の充当実績をもとに特別区と大阪府へ配分</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目的税（都市計画税、事業所税）の配分割合は、特別区</a:t>
                      </a:r>
                      <a:r>
                        <a:rPr lang="en-US" altLang="ja-JP" sz="1100" b="0" u="none" dirty="0" smtClean="0">
                          <a:solidFill>
                            <a:schemeClr val="tx1"/>
                          </a:solidFill>
                          <a:latin typeface="Meiryo UI" pitchFamily="50" charset="-128"/>
                          <a:ea typeface="Meiryo UI" pitchFamily="50" charset="-128"/>
                          <a:cs typeface="Meiryo UI" pitchFamily="50" charset="-128"/>
                        </a:rPr>
                        <a:t>53</a:t>
                      </a:r>
                      <a:r>
                        <a:rPr lang="ja-JP" altLang="en-US" sz="1100" b="0" u="none" dirty="0" smtClean="0">
                          <a:solidFill>
                            <a:schemeClr val="tx1"/>
                          </a:solidFill>
                          <a:latin typeface="Meiryo UI" pitchFamily="50" charset="-128"/>
                          <a:ea typeface="Meiryo UI" pitchFamily="50" charset="-128"/>
                          <a:cs typeface="Meiryo UI" pitchFamily="50" charset="-128"/>
                        </a:rPr>
                        <a:t>％、大阪府</a:t>
                      </a:r>
                      <a:r>
                        <a:rPr lang="en-US" altLang="ja-JP" sz="1100" b="0" u="none" dirty="0" smtClean="0">
                          <a:solidFill>
                            <a:schemeClr val="tx1"/>
                          </a:solidFill>
                          <a:latin typeface="Meiryo UI" pitchFamily="50" charset="-128"/>
                          <a:ea typeface="Meiryo UI" pitchFamily="50" charset="-128"/>
                          <a:cs typeface="Meiryo UI" pitchFamily="50" charset="-128"/>
                        </a:rPr>
                        <a:t>47</a:t>
                      </a:r>
                      <a:r>
                        <a:rPr lang="ja-JP" altLang="en-US" sz="1100" b="0" u="none" dirty="0" smtClean="0">
                          <a:solidFill>
                            <a:schemeClr val="tx1"/>
                          </a:solidFill>
                          <a:latin typeface="Meiryo UI" pitchFamily="50" charset="-128"/>
                          <a:ea typeface="Meiryo UI" pitchFamily="50" charset="-128"/>
                          <a:cs typeface="Meiryo UI" pitchFamily="50" charset="-128"/>
                        </a:rPr>
                        <a:t>％</a:t>
                      </a:r>
                      <a:endParaRPr lang="en-US" altLang="ja-JP" sz="1100" b="0" u="none"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3"/>
                  </a:ext>
                </a:extLst>
              </a:tr>
              <a:tr h="476994">
                <a:tc grid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eiryo UI" pitchFamily="50" charset="-128"/>
                          <a:ea typeface="Meiryo UI" pitchFamily="50" charset="-128"/>
                          <a:cs typeface="Meiryo UI" pitchFamily="50" charset="-128"/>
                        </a:rPr>
                        <a:t>歳出</a:t>
                      </a: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ja-JP" sz="11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lnB w="12700" cap="flat" cmpd="sng" algn="ctr">
                      <a:solidFill>
                        <a:schemeClr val="bg1"/>
                      </a:solidFill>
                      <a:prstDash val="solid"/>
                      <a:round/>
                      <a:headEnd type="none" w="med" len="med"/>
                      <a:tailEnd type="none" w="med" len="med"/>
                    </a:lnB>
                  </a:tcP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市「粗い試算」の数値を用いて算定（税等一般財源ベース</a:t>
                      </a:r>
                      <a:r>
                        <a:rPr lang="en-US" altLang="ja-JP" sz="900" b="0" u="none" dirty="0" smtClean="0">
                          <a:solidFill>
                            <a:schemeClr val="tx1"/>
                          </a:solidFill>
                          <a:latin typeface="Meiryo UI" pitchFamily="50" charset="-128"/>
                          <a:ea typeface="Meiryo UI" pitchFamily="50" charset="-128"/>
                          <a:cs typeface="Meiryo UI" pitchFamily="50" charset="-128"/>
                        </a:rPr>
                        <a:t>※1</a:t>
                      </a:r>
                      <a:r>
                        <a:rPr lang="ja-JP" altLang="en-US" sz="1100" b="0" u="none" dirty="0" smtClean="0">
                          <a:solidFill>
                            <a:schemeClr val="tx1"/>
                          </a:solidFill>
                          <a:latin typeface="Meiryo UI" pitchFamily="50" charset="-128"/>
                          <a:ea typeface="Meiryo UI" pitchFamily="50" charset="-128"/>
                          <a:cs typeface="Meiryo UI" pitchFamily="50" charset="-128"/>
                        </a:rPr>
                        <a:t>）</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dirty="0" smtClean="0">
                          <a:solidFill>
                            <a:schemeClr val="tx1"/>
                          </a:solidFill>
                          <a:latin typeface="Meiryo UI" pitchFamily="50" charset="-128"/>
                          <a:ea typeface="Meiryo UI" pitchFamily="50" charset="-128"/>
                          <a:cs typeface="Meiryo UI" pitchFamily="50" charset="-128"/>
                        </a:rPr>
                        <a:t>特別区ごとの数値は、実額又は関連性が高いと思われる指標等で推計した各特別区の</a:t>
                      </a:r>
                      <a:r>
                        <a:rPr lang="en-US" altLang="ja-JP" sz="1100" b="0" u="none" dirty="0" smtClean="0">
                          <a:solidFill>
                            <a:schemeClr val="tx1"/>
                          </a:solidFill>
                          <a:latin typeface="Meiryo UI" pitchFamily="50" charset="-128"/>
                          <a:ea typeface="Meiryo UI" pitchFamily="50" charset="-128"/>
                          <a:cs typeface="Meiryo UI" pitchFamily="50" charset="-128"/>
                        </a:rPr>
                        <a:t>H28</a:t>
                      </a:r>
                      <a:r>
                        <a:rPr lang="ja-JP" altLang="en-US" sz="1100" b="0" u="none" dirty="0" smtClean="0">
                          <a:solidFill>
                            <a:schemeClr val="tx1"/>
                          </a:solidFill>
                          <a:latin typeface="Meiryo UI" pitchFamily="50" charset="-128"/>
                          <a:ea typeface="Meiryo UI" pitchFamily="50" charset="-128"/>
                          <a:cs typeface="Meiryo UI" pitchFamily="50" charset="-128"/>
                        </a:rPr>
                        <a:t>年度歳出決算の数値で按分</a:t>
                      </a:r>
                      <a:endParaRPr lang="en-US" altLang="ja-JP" sz="1100" b="0" u="none" dirty="0" smtClean="0">
                        <a:solidFill>
                          <a:schemeClr val="tx1"/>
                        </a:solidFill>
                        <a:latin typeface="Meiryo UI" pitchFamily="50" charset="-128"/>
                        <a:ea typeface="Meiryo UI" pitchFamily="50" charset="-128"/>
                        <a:cs typeface="Meiryo UI" pitchFamily="50" charset="-128"/>
                      </a:endParaRP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ja-JP" altLang="en-US" sz="1100" b="0" u="none" baseline="0" dirty="0" smtClean="0">
                          <a:solidFill>
                            <a:schemeClr val="tx1"/>
                          </a:solidFill>
                          <a:latin typeface="Meiryo UI" pitchFamily="50" charset="-128"/>
                          <a:ea typeface="Meiryo UI" pitchFamily="50" charset="-128"/>
                          <a:cs typeface="Meiryo UI" pitchFamily="50" charset="-128"/>
                        </a:rPr>
                        <a:t>大都市制度（特別区）設置協議会で議論された以下項目にかかる影響額を反映</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ja-JP" altLang="en-US" sz="1100" b="0" u="none" dirty="0" smtClean="0">
                          <a:solidFill>
                            <a:schemeClr val="tx1"/>
                          </a:solidFill>
                          <a:latin typeface="Meiryo UI" pitchFamily="50" charset="-128"/>
                          <a:ea typeface="Meiryo UI" pitchFamily="50" charset="-128"/>
                          <a:cs typeface="Meiryo UI" pitchFamily="50" charset="-128"/>
                        </a:rPr>
                        <a:t>　</a:t>
                      </a:r>
                      <a:r>
                        <a:rPr lang="ja-JP" altLang="en-US" sz="1100" b="0" u="none" baseline="0" dirty="0" smtClean="0">
                          <a:solidFill>
                            <a:schemeClr val="tx1"/>
                          </a:solidFill>
                          <a:latin typeface="Meiryo UI" pitchFamily="50" charset="-128"/>
                          <a:ea typeface="Meiryo UI" pitchFamily="50" charset="-128"/>
                          <a:cs typeface="Meiryo UI" pitchFamily="50" charset="-128"/>
                        </a:rPr>
                        <a:t>（万博会場建設費負担額、関連事業費、児童相談所新設）</a:t>
                      </a:r>
                      <a:endParaRPr lang="en-US" altLang="ja-JP" sz="1100" b="0" u="none" baseline="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4"/>
                  </a:ext>
                </a:extLst>
              </a:tr>
            </a:tbl>
          </a:graphicData>
        </a:graphic>
      </p:graphicFrame>
      <p:sp>
        <p:nvSpPr>
          <p:cNvPr id="21" name="テキスト ボックス 42"/>
          <p:cNvSpPr txBox="1">
            <a:spLocks noChangeArrowheads="1"/>
          </p:cNvSpPr>
          <p:nvPr/>
        </p:nvSpPr>
        <p:spPr bwMode="auto">
          <a:xfrm>
            <a:off x="259957" y="6388391"/>
            <a:ext cx="9283435" cy="338554"/>
          </a:xfrm>
          <a:prstGeom prst="rect">
            <a:avLst/>
          </a:prstGeom>
          <a:noFill/>
          <a:ln w="9525">
            <a:noFill/>
            <a:miter lim="800000"/>
            <a:headEnd/>
            <a:tailEnd/>
          </a:ln>
        </p:spPr>
        <p:txBody>
          <a:bodyPr wrap="square">
            <a:spAutoFit/>
          </a:bodyPr>
          <a:lstStyle/>
          <a:p>
            <a:r>
              <a:rPr lang="en-US" altLang="ja-JP" sz="800" dirty="0" smtClean="0">
                <a:latin typeface="Meiryo UI" pitchFamily="50" charset="-128"/>
                <a:ea typeface="Meiryo UI" pitchFamily="50" charset="-128"/>
                <a:cs typeface="Meiryo UI" pitchFamily="50" charset="-128"/>
              </a:rPr>
              <a:t>※1</a:t>
            </a:r>
            <a:r>
              <a:rPr lang="ja-JP" altLang="en-US" sz="800" dirty="0" smtClean="0">
                <a:latin typeface="Meiryo UI" pitchFamily="50" charset="-128"/>
                <a:ea typeface="Meiryo UI" pitchFamily="50" charset="-128"/>
                <a:cs typeface="Meiryo UI" pitchFamily="50" charset="-128"/>
              </a:rPr>
              <a:t>　「税等一般財源」とは、財源の使途が特定されず、どのような経費にも使用することができるもので、地方税、地方譲与税、税交付金、地方特例交付金、交通安全対策特別交付金、</a:t>
            </a:r>
            <a:r>
              <a:rPr lang="en-US" altLang="ja-JP" sz="800" dirty="0" smtClean="0">
                <a:latin typeface="Meiryo UI" pitchFamily="50" charset="-128"/>
                <a:ea typeface="Meiryo UI" pitchFamily="50" charset="-128"/>
                <a:cs typeface="Meiryo UI" pitchFamily="50" charset="-128"/>
              </a:rPr>
              <a:t/>
            </a:r>
            <a:br>
              <a:rPr lang="en-US" altLang="ja-JP" sz="800" dirty="0" smtClean="0">
                <a:latin typeface="Meiryo UI" pitchFamily="50" charset="-128"/>
                <a:ea typeface="Meiryo UI" pitchFamily="50" charset="-128"/>
                <a:cs typeface="Meiryo UI" pitchFamily="50" charset="-128"/>
              </a:rPr>
            </a:br>
            <a:r>
              <a:rPr lang="ja-JP" altLang="en-US" sz="800" dirty="0" smtClean="0">
                <a:latin typeface="Meiryo UI" pitchFamily="50" charset="-128"/>
                <a:ea typeface="Meiryo UI" pitchFamily="50" charset="-128"/>
                <a:cs typeface="Meiryo UI" pitchFamily="50" charset="-128"/>
              </a:rPr>
              <a:t>　　　　地方交付税（臨時財政対策債を含む）などをいう</a:t>
            </a:r>
            <a:endParaRPr lang="en-US" altLang="ja-JP" sz="800" dirty="0" smtClean="0">
              <a:latin typeface="Meiryo UI" pitchFamily="50" charset="-128"/>
              <a:ea typeface="Meiryo UI" pitchFamily="50" charset="-128"/>
              <a:cs typeface="Meiryo UI" pitchFamily="50" charset="-128"/>
            </a:endParaRPr>
          </a:p>
        </p:txBody>
      </p:sp>
      <p:sp>
        <p:nvSpPr>
          <p:cNvPr id="2" name="角丸四角形 1"/>
          <p:cNvSpPr/>
          <p:nvPr/>
        </p:nvSpPr>
        <p:spPr>
          <a:xfrm>
            <a:off x="344488" y="453765"/>
            <a:ext cx="2664296" cy="3255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その他の前提条件について</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10452" y="2432295"/>
            <a:ext cx="5904735" cy="338554"/>
          </a:xfrm>
          <a:prstGeom prst="rect">
            <a:avLst/>
          </a:prstGeom>
        </p:spPr>
        <p:txBody>
          <a:bodyPr wrap="square">
            <a:spAutoFit/>
          </a:bodyPr>
          <a:lstStyle/>
          <a:p>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歳入・歳出</a:t>
            </a:r>
            <a:endParaRPr lang="ja-JP" altLang="en-US" sz="1600" b="1" dirty="0">
              <a:latin typeface="Meiryo UI" pitchFamily="50" charset="-128"/>
              <a:ea typeface="Meiryo UI" pitchFamily="50" charset="-128"/>
              <a:cs typeface="Meiryo UI" pitchFamily="50" charset="-128"/>
            </a:endParaRPr>
          </a:p>
        </p:txBody>
      </p:sp>
      <p:sp>
        <p:nvSpPr>
          <p:cNvPr id="11"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３</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0636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 17"/>
          <p:cNvGraphicFramePr>
            <a:graphicFrameLocks noGrp="1"/>
          </p:cNvGraphicFramePr>
          <p:nvPr>
            <p:extLst>
              <p:ext uri="{D42A27DB-BD31-4B8C-83A1-F6EECF244321}">
                <p14:modId xmlns:p14="http://schemas.microsoft.com/office/powerpoint/2010/main" val="849113521"/>
              </p:ext>
            </p:extLst>
          </p:nvPr>
        </p:nvGraphicFramePr>
        <p:xfrm>
          <a:off x="200392" y="806475"/>
          <a:ext cx="9505135" cy="1686922"/>
        </p:xfrm>
        <a:graphic>
          <a:graphicData uri="http://schemas.openxmlformats.org/drawingml/2006/table">
            <a:tbl>
              <a:tblPr bandRow="1">
                <a:tableStyleId>{21E4AEA4-8DFA-4A89-87EB-49C32662AFE0}</a:tableStyleId>
              </a:tblPr>
              <a:tblGrid>
                <a:gridCol w="1459001">
                  <a:extLst>
                    <a:ext uri="{9D8B030D-6E8A-4147-A177-3AD203B41FA5}">
                      <a16:colId xmlns:a16="http://schemas.microsoft.com/office/drawing/2014/main" val="20000"/>
                    </a:ext>
                  </a:extLst>
                </a:gridCol>
                <a:gridCol w="8046134">
                  <a:extLst>
                    <a:ext uri="{9D8B030D-6E8A-4147-A177-3AD203B41FA5}">
                      <a16:colId xmlns:a16="http://schemas.microsoft.com/office/drawing/2014/main" val="20001"/>
                    </a:ext>
                  </a:extLst>
                </a:gridCol>
              </a:tblGrid>
              <a:tr h="7562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改革効果額</a:t>
                      </a:r>
                      <a:endParaRPr lang="en-US" altLang="ja-JP" sz="1200" b="1"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tx1"/>
                          </a:solidFill>
                          <a:latin typeface="Meiryo UI" pitchFamily="50" charset="-128"/>
                          <a:ea typeface="Meiryo UI" pitchFamily="50" charset="-128"/>
                          <a:cs typeface="Meiryo UI" pitchFamily="50" charset="-128"/>
                        </a:rPr>
                        <a:t>（未反映分）</a:t>
                      </a:r>
                      <a:endParaRPr kumimoji="1" lang="ja-JP" altLang="en-US" sz="1200" dirty="0">
                        <a:solidFill>
                          <a:schemeClr val="tx1"/>
                        </a:solidFill>
                      </a:endParaRPr>
                    </a:p>
                  </a:txBody>
                  <a:tcPr marL="99059" marR="99059" marT="45724" marB="45724" anchor="ct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altLang="ja-JP" sz="1100" dirty="0" smtClean="0">
                          <a:solidFill>
                            <a:schemeClr val="tx1"/>
                          </a:solidFill>
                          <a:latin typeface="Meiryo UI" pitchFamily="50" charset="-128"/>
                          <a:ea typeface="Meiryo UI" pitchFamily="50" charset="-128"/>
                          <a:cs typeface="Meiryo UI" pitchFamily="50" charset="-128"/>
                        </a:rPr>
                        <a:t>H23</a:t>
                      </a:r>
                      <a:r>
                        <a:rPr lang="ja-JP" altLang="en-US" sz="1100" dirty="0" smtClean="0">
                          <a:solidFill>
                            <a:schemeClr val="tx1"/>
                          </a:solidFill>
                          <a:latin typeface="Meiryo UI" pitchFamily="50" charset="-128"/>
                          <a:ea typeface="Meiryo UI" pitchFamily="50" charset="-128"/>
                          <a:cs typeface="Meiryo UI" pitchFamily="50" charset="-128"/>
                        </a:rPr>
                        <a:t>年の大阪府市統合本部設置以降の大阪府・大阪市の改革の取組みのうち、ＡＢ項目及び市政改革プランについて、財政的効果を試算のうえ、</a:t>
                      </a:r>
                      <a:r>
                        <a:rPr kumimoji="1" lang="ja-JP" altLang="en-US" sz="1100" b="0" dirty="0" smtClean="0">
                          <a:solidFill>
                            <a:schemeClr val="tx1"/>
                          </a:solidFill>
                          <a:latin typeface="Meiryo UI" pitchFamily="50" charset="-128"/>
                          <a:ea typeface="Meiryo UI" pitchFamily="50" charset="-128"/>
                          <a:cs typeface="Meiryo UI" pitchFamily="50" charset="-128"/>
                        </a:rPr>
                        <a:t>大阪市の財政に関する将来推計</a:t>
                      </a:r>
                      <a:r>
                        <a:rPr lang="ja-JP" altLang="en-US" sz="1100" dirty="0" smtClean="0">
                          <a:solidFill>
                            <a:schemeClr val="tx1"/>
                          </a:solidFill>
                          <a:latin typeface="Meiryo UI" pitchFamily="50" charset="-128"/>
                          <a:ea typeface="Meiryo UI" pitchFamily="50" charset="-128"/>
                          <a:cs typeface="Meiryo UI" pitchFamily="50" charset="-128"/>
                        </a:rPr>
                        <a:t>及び「大阪府財政状況に関する中長期試算</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粗い試算</a:t>
                      </a:r>
                      <a:r>
                        <a:rPr lang="en-US" altLang="ja-JP" sz="1100" dirty="0" smtClean="0">
                          <a:solidFill>
                            <a:schemeClr val="tx1"/>
                          </a:solidFill>
                          <a:latin typeface="Meiryo UI" pitchFamily="50" charset="-128"/>
                          <a:ea typeface="Meiryo UI" pitchFamily="50" charset="-128"/>
                          <a:cs typeface="Meiryo UI" pitchFamily="50" charset="-128"/>
                        </a:rPr>
                        <a:t>〕</a:t>
                      </a:r>
                      <a:r>
                        <a:rPr lang="ja-JP" altLang="en-US" sz="1100" dirty="0" smtClean="0">
                          <a:solidFill>
                            <a:schemeClr val="tx1"/>
                          </a:solidFill>
                          <a:latin typeface="Meiryo UI" pitchFamily="50" charset="-128"/>
                          <a:ea typeface="Meiryo UI" pitchFamily="50" charset="-128"/>
                          <a:cs typeface="Meiryo UI" pitchFamily="50" charset="-128"/>
                        </a:rPr>
                        <a:t>平成</a:t>
                      </a:r>
                      <a:r>
                        <a:rPr lang="en-US" altLang="ja-JP" sz="1100" dirty="0" smtClean="0">
                          <a:solidFill>
                            <a:schemeClr val="tx1"/>
                          </a:solidFill>
                          <a:latin typeface="Meiryo UI" pitchFamily="50" charset="-128"/>
                          <a:ea typeface="Meiryo UI" pitchFamily="50" charset="-128"/>
                          <a:cs typeface="Meiryo UI" pitchFamily="50" charset="-128"/>
                        </a:rPr>
                        <a:t>30</a:t>
                      </a:r>
                      <a:r>
                        <a:rPr lang="ja-JP" altLang="en-US" sz="1100" dirty="0" smtClean="0">
                          <a:solidFill>
                            <a:schemeClr val="tx1"/>
                          </a:solidFill>
                          <a:latin typeface="Meiryo UI" pitchFamily="50" charset="-128"/>
                          <a:ea typeface="Meiryo UI" pitchFamily="50" charset="-128"/>
                          <a:cs typeface="Meiryo UI" pitchFamily="50" charset="-128"/>
                        </a:rPr>
                        <a:t>年２月版」</a:t>
                      </a:r>
                      <a:r>
                        <a:rPr kumimoji="1" lang="ja-JP" altLang="en-US" sz="1100" b="0" dirty="0" smtClean="0">
                          <a:solidFill>
                            <a:schemeClr val="tx1"/>
                          </a:solidFill>
                          <a:latin typeface="Meiryo UI" pitchFamily="50" charset="-128"/>
                          <a:ea typeface="Meiryo UI" pitchFamily="50" charset="-128"/>
                          <a:cs typeface="Meiryo UI" pitchFamily="50" charset="-128"/>
                        </a:rPr>
                        <a:t>に未反映の財政的効果額を算定</a:t>
                      </a:r>
                      <a:endParaRPr lang="ja-JP" altLang="en-US" sz="1100" b="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0"/>
                  </a:ext>
                </a:extLst>
              </a:tr>
              <a:tr h="58169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組織体制の影響額</a:t>
                      </a:r>
                      <a:endParaRPr lang="en-US" altLang="ja-JP" sz="1200" b="1"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（人件費）</a:t>
                      </a:r>
                      <a:endParaRPr lang="en-US" altLang="ja-JP" sz="1200" b="1"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tc>
                  <a:txBody>
                    <a:bodyPr/>
                    <a:lstStyle/>
                    <a:p>
                      <a:pPr marL="180000" lvl="2" indent="-180000">
                        <a:buFont typeface="Arial" pitchFamily="34" charset="0"/>
                        <a:buChar char="•"/>
                        <a:defRPr/>
                      </a:pPr>
                      <a:r>
                        <a:rPr lang="ja-JP" altLang="en-US" sz="1100" b="0" dirty="0" smtClean="0">
                          <a:solidFill>
                            <a:schemeClr val="tx1"/>
                          </a:solidFill>
                          <a:latin typeface="Meiryo UI" pitchFamily="50" charset="-128"/>
                          <a:ea typeface="Meiryo UI" pitchFamily="50" charset="-128"/>
                          <a:cs typeface="Meiryo UI" pitchFamily="50" charset="-128"/>
                        </a:rPr>
                        <a:t>大阪市の財政に関する将来推計に未反映の組織体制の構築に伴う財政的影響額を反映</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1"/>
                  </a:ext>
                </a:extLst>
              </a:tr>
              <a:tr h="34902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設置コスト</a:t>
                      </a:r>
                      <a:endParaRPr kumimoji="1" lang="ja-JP" altLang="en-US" sz="1200" dirty="0">
                        <a:solidFill>
                          <a:schemeClr val="tx1"/>
                        </a:solidFill>
                      </a:endParaRPr>
                    </a:p>
                  </a:txBody>
                  <a:tcPr marL="99059" marR="99059" marT="45724" marB="45724" anchor="ctr"/>
                </a:tc>
                <a:tc>
                  <a:txBody>
                    <a:bodyPr/>
                    <a:lstStyle/>
                    <a:p>
                      <a:pPr marL="180000" lvl="2" indent="-180000">
                        <a:buFont typeface="Arial" pitchFamily="34" charset="0"/>
                        <a:buChar char="•"/>
                        <a:defRPr/>
                      </a:pPr>
                      <a:r>
                        <a:rPr lang="ja-JP" altLang="en-US" sz="1100" b="0" dirty="0" smtClean="0">
                          <a:solidFill>
                            <a:schemeClr val="tx1"/>
                          </a:solidFill>
                          <a:latin typeface="Meiryo UI" pitchFamily="50" charset="-128"/>
                          <a:ea typeface="Meiryo UI" pitchFamily="50" charset="-128"/>
                          <a:cs typeface="Meiryo UI" pitchFamily="50" charset="-128"/>
                        </a:rPr>
                        <a:t>特別区設置に係るイニシャルコスト・ランニングコストを算定</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59" marR="99059" marT="45724" marB="45724" anchor="ctr"/>
                </a:tc>
                <a:extLst>
                  <a:ext uri="{0D108BD9-81ED-4DB2-BD59-A6C34878D82A}">
                    <a16:rowId xmlns:a16="http://schemas.microsoft.com/office/drawing/2014/main" val="10002"/>
                  </a:ext>
                </a:extLst>
              </a:tr>
            </a:tbl>
          </a:graphicData>
        </a:graphic>
      </p:graphicFrame>
      <p:sp>
        <p:nvSpPr>
          <p:cNvPr id="19" name="正方形/長方形 18"/>
          <p:cNvSpPr/>
          <p:nvPr/>
        </p:nvSpPr>
        <p:spPr>
          <a:xfrm>
            <a:off x="67588" y="496101"/>
            <a:ext cx="8629828" cy="338554"/>
          </a:xfrm>
          <a:prstGeom prst="rect">
            <a:avLst/>
          </a:prstGeom>
        </p:spPr>
        <p:txBody>
          <a:bodyPr wrap="square">
            <a:spAutoFit/>
          </a:bodyPr>
          <a:lstStyle/>
          <a:p>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改革効果額（未反映分）・組織体制の影響額・設置コスト</a:t>
            </a:r>
            <a:endParaRPr lang="ja-JP" altLang="en-US" sz="1600" b="1" dirty="0">
              <a:latin typeface="Meiryo UI" pitchFamily="50" charset="-128"/>
              <a:ea typeface="Meiryo UI" pitchFamily="50" charset="-128"/>
              <a:cs typeface="Meiryo UI"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413322012"/>
              </p:ext>
            </p:extLst>
          </p:nvPr>
        </p:nvGraphicFramePr>
        <p:xfrm>
          <a:off x="200473" y="5494071"/>
          <a:ext cx="9505054" cy="929648"/>
        </p:xfrm>
        <a:graphic>
          <a:graphicData uri="http://schemas.openxmlformats.org/drawingml/2006/table">
            <a:tbl>
              <a:tblPr bandRow="1">
                <a:tableStyleId>{21E4AEA4-8DFA-4A89-87EB-49C32662AFE0}</a:tableStyleId>
              </a:tblPr>
              <a:tblGrid>
                <a:gridCol w="1152127">
                  <a:extLst>
                    <a:ext uri="{9D8B030D-6E8A-4147-A177-3AD203B41FA5}">
                      <a16:colId xmlns:a16="http://schemas.microsoft.com/office/drawing/2014/main" val="20000"/>
                    </a:ext>
                  </a:extLst>
                </a:gridCol>
                <a:gridCol w="8352927">
                  <a:extLst>
                    <a:ext uri="{9D8B030D-6E8A-4147-A177-3AD203B41FA5}">
                      <a16:colId xmlns:a16="http://schemas.microsoft.com/office/drawing/2014/main" val="20001"/>
                    </a:ext>
                  </a:extLst>
                </a:gridCol>
              </a:tblGrid>
              <a:tr h="43362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itchFamily="50" charset="-128"/>
                          <a:ea typeface="Meiryo UI" pitchFamily="50" charset="-128"/>
                          <a:cs typeface="Meiryo UI" pitchFamily="50" charset="-128"/>
                        </a:rPr>
                        <a:t>財源対策</a:t>
                      </a:r>
                      <a:endParaRPr kumimoji="1" lang="ja-JP" altLang="en-US" sz="1200" dirty="0">
                        <a:solidFill>
                          <a:schemeClr val="tx1"/>
                        </a:solidFill>
                      </a:endParaRPr>
                    </a:p>
                  </a:txBody>
                  <a:tcPr marL="99059" marR="99059" marT="45724" marB="45724" anchor="ctr"/>
                </a:tc>
                <a:tc>
                  <a:txBody>
                    <a:bodyPr/>
                    <a:lstStyle/>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dirty="0" smtClean="0">
                          <a:solidFill>
                            <a:schemeClr val="tx1"/>
                          </a:solidFill>
                          <a:latin typeface="Meiryo UI" pitchFamily="50" charset="-128"/>
                          <a:ea typeface="Meiryo UI" pitchFamily="50" charset="-128"/>
                          <a:cs typeface="Meiryo UI" pitchFamily="50" charset="-128"/>
                        </a:rPr>
                        <a:t>特別区の収支（財源対策前）がマイナスとなる場合には、特別区に承継される財政調整基金を活用することと仮定して、シミュレーションを行った</a:t>
                      </a: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dirty="0" smtClean="0">
                          <a:solidFill>
                            <a:schemeClr val="tx1"/>
                          </a:solidFill>
                          <a:latin typeface="Meiryo UI" pitchFamily="50" charset="-128"/>
                          <a:ea typeface="Meiryo UI" pitchFamily="50" charset="-128"/>
                          <a:cs typeface="Meiryo UI" pitchFamily="50" charset="-128"/>
                        </a:rPr>
                        <a:t>ただし、実際の財政運営においては、歳出抑制（経費削減等）や歳入確保（公有地の売却・地方債（行政改革推進債など）の活用等）</a:t>
                      </a:r>
                      <a:endParaRPr kumimoji="1" lang="en-US" altLang="ja-JP" sz="1100" dirty="0" smtClean="0">
                        <a:solidFill>
                          <a:schemeClr val="tx1"/>
                        </a:solidFill>
                        <a:latin typeface="Meiryo UI" pitchFamily="50" charset="-128"/>
                        <a:ea typeface="Meiryo UI" pitchFamily="50" charset="-128"/>
                        <a:cs typeface="Meiryo UI" pitchFamily="50" charset="-128"/>
                      </a:endParaRPr>
                    </a:p>
                    <a:p>
                      <a:pPr marL="0"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dirty="0" smtClean="0">
                          <a:solidFill>
                            <a:schemeClr val="tx1"/>
                          </a:solidFill>
                          <a:latin typeface="Meiryo UI" pitchFamily="50" charset="-128"/>
                          <a:ea typeface="Meiryo UI" pitchFamily="50" charset="-128"/>
                          <a:cs typeface="Meiryo UI" pitchFamily="50" charset="-128"/>
                        </a:rPr>
                        <a:t>　　などの方策を講じることとなるものであり、特別区財政調整基金（以下、「区財政調整基金」という）の活用はあくまでも一例</a:t>
                      </a:r>
                      <a:r>
                        <a:rPr kumimoji="1" lang="en-US" altLang="ja-JP" sz="1100" dirty="0" smtClean="0">
                          <a:solidFill>
                            <a:schemeClr val="tx1"/>
                          </a:solidFill>
                          <a:latin typeface="Meiryo UI" pitchFamily="50" charset="-128"/>
                          <a:ea typeface="Meiryo UI" pitchFamily="50" charset="-128"/>
                          <a:cs typeface="Meiryo UI" pitchFamily="50" charset="-128"/>
                        </a:rPr>
                        <a:t>※</a:t>
                      </a:r>
                    </a:p>
                    <a:p>
                      <a:pPr marL="180000" marR="0" lvl="2"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dirty="0" smtClean="0">
                          <a:solidFill>
                            <a:schemeClr val="tx1"/>
                          </a:solidFill>
                          <a:latin typeface="Meiryo UI" pitchFamily="50" charset="-128"/>
                          <a:ea typeface="Meiryo UI" pitchFamily="50" charset="-128"/>
                          <a:cs typeface="Meiryo UI" pitchFamily="50" charset="-128"/>
                        </a:rPr>
                        <a:t>大阪府に承継した財務リスク</a:t>
                      </a:r>
                      <a:r>
                        <a:rPr kumimoji="1" lang="en-US" altLang="ja-JP" sz="1100" dirty="0" smtClean="0">
                          <a:solidFill>
                            <a:schemeClr val="tx1"/>
                          </a:solidFill>
                          <a:latin typeface="Meiryo UI" pitchFamily="50" charset="-128"/>
                          <a:ea typeface="Meiryo UI" pitchFamily="50" charset="-128"/>
                          <a:cs typeface="Meiryo UI" pitchFamily="50" charset="-128"/>
                        </a:rPr>
                        <a:t>(</a:t>
                      </a:r>
                      <a:r>
                        <a:rPr kumimoji="1" lang="ja-JP" altLang="en-US" sz="1100" dirty="0" smtClean="0">
                          <a:solidFill>
                            <a:schemeClr val="tx1"/>
                          </a:solidFill>
                          <a:latin typeface="Meiryo UI" pitchFamily="50" charset="-128"/>
                          <a:ea typeface="Meiryo UI" pitchFamily="50" charset="-128"/>
                          <a:cs typeface="Meiryo UI" pitchFamily="50" charset="-128"/>
                        </a:rPr>
                        <a:t>損失補償の債務</a:t>
                      </a:r>
                      <a:r>
                        <a:rPr kumimoji="1" lang="en-US" altLang="ja-JP" sz="1100" dirty="0" smtClean="0">
                          <a:solidFill>
                            <a:schemeClr val="tx1"/>
                          </a:solidFill>
                          <a:latin typeface="Meiryo UI" pitchFamily="50" charset="-128"/>
                          <a:ea typeface="Meiryo UI" pitchFamily="50" charset="-128"/>
                          <a:cs typeface="Meiryo UI" pitchFamily="50" charset="-128"/>
                        </a:rPr>
                        <a:t>)</a:t>
                      </a:r>
                      <a:r>
                        <a:rPr kumimoji="1" lang="ja-JP" altLang="en-US" sz="1100" dirty="0" smtClean="0">
                          <a:solidFill>
                            <a:schemeClr val="tx1"/>
                          </a:solidFill>
                          <a:latin typeface="Meiryo UI" pitchFamily="50" charset="-128"/>
                          <a:ea typeface="Meiryo UI" pitchFamily="50" charset="-128"/>
                          <a:cs typeface="Meiryo UI" pitchFamily="50" charset="-128"/>
                        </a:rPr>
                        <a:t>の引当財源として大阪府が管理するもの（以下、「府承継財政調整基金」という）のうち、毎年度減少する損失補償相当額は、特別区に人口按分により配分するものとした</a:t>
                      </a:r>
                    </a:p>
                  </a:txBody>
                  <a:tcPr marL="99059" marR="99059" marT="45724" marB="45724" anchor="ctr"/>
                </a:tc>
                <a:extLst>
                  <a:ext uri="{0D108BD9-81ED-4DB2-BD59-A6C34878D82A}">
                    <a16:rowId xmlns:a16="http://schemas.microsoft.com/office/drawing/2014/main" val="10000"/>
                  </a:ext>
                </a:extLst>
              </a:tr>
            </a:tbl>
          </a:graphicData>
        </a:graphic>
      </p:graphicFrame>
      <p:sp>
        <p:nvSpPr>
          <p:cNvPr id="21" name="正方形/長方形 20"/>
          <p:cNvSpPr/>
          <p:nvPr/>
        </p:nvSpPr>
        <p:spPr>
          <a:xfrm>
            <a:off x="110532" y="5146873"/>
            <a:ext cx="5904735" cy="338554"/>
          </a:xfrm>
          <a:prstGeom prst="rect">
            <a:avLst/>
          </a:prstGeom>
        </p:spPr>
        <p:txBody>
          <a:bodyPr wrap="square">
            <a:spAutoFit/>
          </a:bodyPr>
          <a:lstStyle/>
          <a:p>
            <a:r>
              <a:rPr lang="ja-JP" altLang="en-US" sz="1600" b="1" dirty="0" smtClean="0">
                <a:latin typeface="Meiryo UI" pitchFamily="50" charset="-128"/>
                <a:ea typeface="Meiryo UI" pitchFamily="50" charset="-128"/>
                <a:cs typeface="Meiryo UI" pitchFamily="50" charset="-128"/>
              </a:rPr>
              <a:t>■</a:t>
            </a:r>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財源対策</a:t>
            </a:r>
            <a:endParaRPr lang="ja-JP" altLang="en-US" sz="1600" b="1" dirty="0">
              <a:latin typeface="Meiryo UI" pitchFamily="50" charset="-128"/>
              <a:ea typeface="Meiryo UI" pitchFamily="50" charset="-128"/>
              <a:cs typeface="Meiryo UI" pitchFamily="50" charset="-128"/>
            </a:endParaRPr>
          </a:p>
        </p:txBody>
      </p:sp>
      <p:sp>
        <p:nvSpPr>
          <p:cNvPr id="22" name="正方形/長方形 21"/>
          <p:cNvSpPr/>
          <p:nvPr/>
        </p:nvSpPr>
        <p:spPr>
          <a:xfrm>
            <a:off x="416496" y="2787848"/>
            <a:ext cx="9166802" cy="2185928"/>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200" dirty="0" smtClean="0">
              <a:solidFill>
                <a:schemeClr val="tx1"/>
              </a:solidFill>
              <a:latin typeface="Meiryo UI" pitchFamily="50" charset="-128"/>
              <a:ea typeface="Meiryo UI" pitchFamily="50" charset="-128"/>
              <a:cs typeface="Meiryo UI" pitchFamily="50" charset="-128"/>
            </a:endParaRPr>
          </a:p>
          <a:p>
            <a:pPr>
              <a:defRPr/>
            </a:pPr>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b="1" dirty="0" smtClean="0">
                <a:solidFill>
                  <a:schemeClr val="tx1"/>
                </a:solidFill>
                <a:latin typeface="Meiryo UI" pitchFamily="50" charset="-128"/>
                <a:ea typeface="Meiryo UI" pitchFamily="50" charset="-128"/>
                <a:cs typeface="Meiryo UI" pitchFamily="50" charset="-128"/>
              </a:rPr>
              <a:t>特別区設置までの</a:t>
            </a:r>
            <a:r>
              <a:rPr lang="ja-JP" altLang="en-US" sz="1200" b="1" dirty="0">
                <a:solidFill>
                  <a:schemeClr val="tx1"/>
                </a:solidFill>
                <a:latin typeface="Meiryo UI" pitchFamily="50" charset="-128"/>
                <a:ea typeface="Meiryo UI" pitchFamily="50" charset="-128"/>
                <a:cs typeface="Meiryo UI" pitchFamily="50" charset="-128"/>
              </a:rPr>
              <a:t>改革効果額（未反映分）</a:t>
            </a:r>
            <a:r>
              <a:rPr lang="ja-JP" altLang="en-US" sz="1200" b="1" dirty="0" smtClean="0">
                <a:solidFill>
                  <a:schemeClr val="tx1"/>
                </a:solidFill>
                <a:latin typeface="Meiryo UI" pitchFamily="50" charset="-128"/>
                <a:ea typeface="Meiryo UI" pitchFamily="50" charset="-128"/>
                <a:cs typeface="Meiryo UI" pitchFamily="50" charset="-128"/>
              </a:rPr>
              <a:t>・組織</a:t>
            </a:r>
            <a:r>
              <a:rPr lang="ja-JP" altLang="en-US" sz="1200" b="1" dirty="0">
                <a:solidFill>
                  <a:schemeClr val="tx1"/>
                </a:solidFill>
                <a:latin typeface="Meiryo UI" pitchFamily="50" charset="-128"/>
                <a:ea typeface="Meiryo UI" pitchFamily="50" charset="-128"/>
                <a:cs typeface="Meiryo UI" pitchFamily="50" charset="-128"/>
              </a:rPr>
              <a:t>体制の影響額・設置</a:t>
            </a:r>
            <a:r>
              <a:rPr lang="ja-JP" altLang="en-US" sz="1200" b="1" dirty="0" smtClean="0">
                <a:solidFill>
                  <a:schemeClr val="tx1"/>
                </a:solidFill>
                <a:latin typeface="Meiryo UI" pitchFamily="50" charset="-128"/>
                <a:ea typeface="Meiryo UI" pitchFamily="50" charset="-128"/>
                <a:cs typeface="Meiryo UI" pitchFamily="50" charset="-128"/>
              </a:rPr>
              <a:t>コスト［大阪市分］</a:t>
            </a:r>
            <a:endParaRPr lang="en-US" altLang="ja-JP" sz="1200" b="1" dirty="0" smtClean="0">
              <a:solidFill>
                <a:schemeClr val="tx1"/>
              </a:solidFill>
              <a:latin typeface="Meiryo UI" pitchFamily="50" charset="-128"/>
              <a:ea typeface="Meiryo UI" pitchFamily="50" charset="-128"/>
              <a:cs typeface="Meiryo UI" pitchFamily="50" charset="-128"/>
            </a:endParaRPr>
          </a:p>
          <a:p>
            <a:pPr>
              <a:defRPr/>
            </a:pP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財政的影響額（</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改善額　▲悪化額）は以下のとおり試算</a:t>
            </a:r>
            <a:r>
              <a:rPr lang="en-US" altLang="ja-JP" sz="1200" dirty="0" smtClean="0">
                <a:solidFill>
                  <a:schemeClr val="tx1"/>
                </a:solidFill>
                <a:latin typeface="Meiryo UI" pitchFamily="50" charset="-128"/>
                <a:ea typeface="Meiryo UI" pitchFamily="50" charset="-128"/>
                <a:cs typeface="Meiryo UI" pitchFamily="50" charset="-128"/>
              </a:rPr>
              <a:t/>
            </a:r>
            <a:br>
              <a:rPr lang="en-US" altLang="ja-JP" sz="1200" dirty="0" smtClean="0">
                <a:solidFill>
                  <a:schemeClr val="tx1"/>
                </a:solidFill>
                <a:latin typeface="Meiryo UI" pitchFamily="50" charset="-128"/>
                <a:ea typeface="Meiryo UI" pitchFamily="50" charset="-128"/>
                <a:cs typeface="Meiryo UI" pitchFamily="50" charset="-128"/>
              </a:rPr>
            </a:br>
            <a:r>
              <a:rPr lang="ja-JP" altLang="en-US" sz="1200" dirty="0" smtClean="0">
                <a:solidFill>
                  <a:schemeClr val="tx1"/>
                </a:solidFill>
                <a:latin typeface="Meiryo UI" pitchFamily="50" charset="-128"/>
                <a:ea typeface="Meiryo UI" pitchFamily="50" charset="-128"/>
                <a:cs typeface="Meiryo UI" pitchFamily="50" charset="-128"/>
              </a:rPr>
              <a:t>　　　 </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各</a:t>
            </a:r>
            <a:r>
              <a:rPr lang="ja-JP" altLang="en-US" sz="1200" dirty="0">
                <a:solidFill>
                  <a:schemeClr val="tx1"/>
                </a:solidFill>
                <a:latin typeface="Meiryo UI" pitchFamily="50" charset="-128"/>
                <a:ea typeface="Meiryo UI" pitchFamily="50" charset="-128"/>
                <a:cs typeface="Meiryo UI" pitchFamily="50" charset="-128"/>
              </a:rPr>
              <a:t>特別区に承継される財政調整基金の額に</a:t>
            </a:r>
            <a:r>
              <a:rPr lang="ja-JP" altLang="en-US" sz="1200" dirty="0" smtClean="0">
                <a:solidFill>
                  <a:schemeClr val="tx1"/>
                </a:solidFill>
                <a:latin typeface="Meiryo UI" pitchFamily="50" charset="-128"/>
                <a:ea typeface="Meiryo UI" pitchFamily="50" charset="-128"/>
                <a:cs typeface="Meiryo UI" pitchFamily="50" charset="-128"/>
              </a:rPr>
              <a:t>反映</a:t>
            </a:r>
            <a:r>
              <a:rPr lang="en-US" altLang="ja-JP" sz="1200" dirty="0" smtClean="0">
                <a:solidFill>
                  <a:schemeClr val="tx1"/>
                </a:solidFill>
                <a:latin typeface="Meiryo UI" pitchFamily="50" charset="-128"/>
                <a:ea typeface="Meiryo UI" pitchFamily="50" charset="-128"/>
                <a:cs typeface="Meiryo UI" pitchFamily="50" charset="-128"/>
              </a:rPr>
              <a:t>)</a:t>
            </a:r>
            <a:endParaRPr lang="ja-JP" altLang="en-US" sz="1200" dirty="0">
              <a:solidFill>
                <a:schemeClr val="tx1"/>
              </a:solidFill>
              <a:latin typeface="Meiryo UI" pitchFamily="50" charset="-128"/>
              <a:ea typeface="Meiryo UI" pitchFamily="50" charset="-128"/>
              <a:cs typeface="Meiryo UI" pitchFamily="50" charset="-128"/>
            </a:endParaRPr>
          </a:p>
          <a:p>
            <a:pPr>
              <a:defRPr/>
            </a:pPr>
            <a:endParaRPr lang="en-US" altLang="ja-JP" sz="1200" dirty="0" smtClean="0">
              <a:solidFill>
                <a:schemeClr val="tx1"/>
              </a:solidFill>
              <a:latin typeface="Meiryo UI" pitchFamily="50" charset="-128"/>
              <a:ea typeface="Meiryo UI" pitchFamily="50" charset="-128"/>
              <a:cs typeface="Meiryo UI" pitchFamily="50" charset="-128"/>
            </a:endParaRPr>
          </a:p>
          <a:p>
            <a:pPr>
              <a:defRPr/>
            </a:pPr>
            <a:r>
              <a:rPr lang="ja-JP" altLang="en-US" sz="1200" dirty="0" smtClean="0">
                <a:solidFill>
                  <a:schemeClr val="tx1"/>
                </a:solidFill>
                <a:latin typeface="Meiryo UI" pitchFamily="50" charset="-128"/>
                <a:ea typeface="Meiryo UI" pitchFamily="50" charset="-128"/>
                <a:cs typeface="Meiryo UI" pitchFamily="50" charset="-128"/>
              </a:rPr>
              <a:t>　</a:t>
            </a:r>
            <a:endParaRPr lang="en-US" altLang="ja-JP" sz="1200" dirty="0" smtClean="0">
              <a:solidFill>
                <a:schemeClr val="tx1"/>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770119255"/>
              </p:ext>
            </p:extLst>
          </p:nvPr>
        </p:nvGraphicFramePr>
        <p:xfrm>
          <a:off x="1424608" y="3422025"/>
          <a:ext cx="6624737" cy="1257300"/>
        </p:xfrm>
        <a:graphic>
          <a:graphicData uri="http://schemas.openxmlformats.org/drawingml/2006/table">
            <a:tbl>
              <a:tblPr firstRow="1" bandRow="1">
                <a:tableStyleId>{93296810-A885-4BE3-A3E7-6D5BEEA58F35}</a:tableStyleId>
              </a:tblPr>
              <a:tblGrid>
                <a:gridCol w="1769069">
                  <a:extLst>
                    <a:ext uri="{9D8B030D-6E8A-4147-A177-3AD203B41FA5}">
                      <a16:colId xmlns:a16="http://schemas.microsoft.com/office/drawing/2014/main" val="20000"/>
                    </a:ext>
                  </a:extLst>
                </a:gridCol>
                <a:gridCol w="809278">
                  <a:extLst>
                    <a:ext uri="{9D8B030D-6E8A-4147-A177-3AD203B41FA5}">
                      <a16:colId xmlns:a16="http://schemas.microsoft.com/office/drawing/2014/main" val="20001"/>
                    </a:ext>
                  </a:extLst>
                </a:gridCol>
                <a:gridCol w="809278">
                  <a:extLst>
                    <a:ext uri="{9D8B030D-6E8A-4147-A177-3AD203B41FA5}">
                      <a16:colId xmlns:a16="http://schemas.microsoft.com/office/drawing/2014/main" val="526689171"/>
                    </a:ext>
                  </a:extLst>
                </a:gridCol>
                <a:gridCol w="809278">
                  <a:extLst>
                    <a:ext uri="{9D8B030D-6E8A-4147-A177-3AD203B41FA5}">
                      <a16:colId xmlns:a16="http://schemas.microsoft.com/office/drawing/2014/main" val="3551460909"/>
                    </a:ext>
                  </a:extLst>
                </a:gridCol>
                <a:gridCol w="809278">
                  <a:extLst>
                    <a:ext uri="{9D8B030D-6E8A-4147-A177-3AD203B41FA5}">
                      <a16:colId xmlns:a16="http://schemas.microsoft.com/office/drawing/2014/main" val="3283512936"/>
                    </a:ext>
                  </a:extLst>
                </a:gridCol>
                <a:gridCol w="809278">
                  <a:extLst>
                    <a:ext uri="{9D8B030D-6E8A-4147-A177-3AD203B41FA5}">
                      <a16:colId xmlns:a16="http://schemas.microsoft.com/office/drawing/2014/main" val="20002"/>
                    </a:ext>
                  </a:extLst>
                </a:gridCol>
                <a:gridCol w="809278">
                  <a:extLst>
                    <a:ext uri="{9D8B030D-6E8A-4147-A177-3AD203B41FA5}">
                      <a16:colId xmlns:a16="http://schemas.microsoft.com/office/drawing/2014/main" val="20003"/>
                    </a:ext>
                  </a:extLst>
                </a:gridCol>
              </a:tblGrid>
              <a:tr h="223827">
                <a:tc>
                  <a:txBody>
                    <a:bodyPr/>
                    <a:lstStyle/>
                    <a:p>
                      <a:pPr algn="ctr"/>
                      <a:endParaRPr kumimoji="1" lang="ja-JP" altLang="en-US" sz="1050" b="0" dirty="0">
                        <a:latin typeface="Meiryo UI" pitchFamily="50" charset="-128"/>
                        <a:ea typeface="Meiryo UI" pitchFamily="50" charset="-128"/>
                        <a:cs typeface="Meiryo UI" pitchFamily="50" charset="-128"/>
                      </a:endParaRPr>
                    </a:p>
                  </a:txBody>
                  <a:tcPr anchor="ct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R1</a:t>
                      </a:r>
                      <a:r>
                        <a:rPr kumimoji="1" lang="ja-JP" altLang="en-US" sz="1050" b="0" u="none" baseline="0" dirty="0" smtClean="0">
                          <a:latin typeface="Meiryo UI" pitchFamily="50" charset="-128"/>
                          <a:ea typeface="Meiryo UI" pitchFamily="50" charset="-128"/>
                          <a:cs typeface="Meiryo UI" pitchFamily="50" charset="-128"/>
                        </a:rPr>
                        <a:t>年度</a:t>
                      </a:r>
                      <a:endParaRPr kumimoji="1" lang="ja-JP" altLang="en-US" sz="1050" b="0" u="none" baseline="0" dirty="0">
                        <a:latin typeface="Meiryo UI" pitchFamily="50" charset="-128"/>
                        <a:ea typeface="Meiryo UI" pitchFamily="50" charset="-128"/>
                        <a:cs typeface="Meiryo UI" pitchFamily="50" charset="-128"/>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R2</a:t>
                      </a:r>
                      <a:r>
                        <a:rPr kumimoji="1" lang="ja-JP" altLang="en-US" sz="1050" b="0" u="none" baseline="0" dirty="0" smtClean="0">
                          <a:latin typeface="Meiryo UI" pitchFamily="50" charset="-128"/>
                          <a:ea typeface="Meiryo UI" pitchFamily="50" charset="-128"/>
                          <a:cs typeface="Meiryo UI" pitchFamily="50" charset="-128"/>
                        </a:rPr>
                        <a:t>年度</a:t>
                      </a:r>
                      <a:endParaRPr kumimoji="1" lang="ja-JP" altLang="en-US" sz="1050" b="0" u="none" baseline="0" dirty="0">
                        <a:latin typeface="Meiryo UI" pitchFamily="50" charset="-128"/>
                        <a:ea typeface="Meiryo UI" pitchFamily="50" charset="-128"/>
                        <a:cs typeface="Meiryo UI"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R3</a:t>
                      </a:r>
                      <a:r>
                        <a:rPr kumimoji="1" lang="ja-JP" altLang="en-US" sz="1050" b="0" u="none" baseline="0" dirty="0" smtClean="0">
                          <a:latin typeface="Meiryo UI" pitchFamily="50" charset="-128"/>
                          <a:ea typeface="Meiryo UI" pitchFamily="50" charset="-128"/>
                          <a:cs typeface="Meiryo UI" pitchFamily="50" charset="-128"/>
                        </a:rPr>
                        <a:t>年度</a:t>
                      </a:r>
                      <a:endParaRPr kumimoji="1" lang="ja-JP" altLang="en-US" sz="1050" b="0" u="none" baseline="0" dirty="0">
                        <a:latin typeface="Meiryo UI" pitchFamily="50" charset="-128"/>
                        <a:ea typeface="Meiryo UI" pitchFamily="50" charset="-128"/>
                        <a:cs typeface="Meiryo UI"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en-US" altLang="ja-JP" sz="1050" b="0" u="none" baseline="0" dirty="0" smtClean="0">
                          <a:latin typeface="Meiryo UI" pitchFamily="50" charset="-128"/>
                          <a:ea typeface="Meiryo UI" pitchFamily="50" charset="-128"/>
                          <a:cs typeface="Meiryo UI" pitchFamily="50" charset="-128"/>
                        </a:rPr>
                        <a:t>R4</a:t>
                      </a:r>
                      <a:r>
                        <a:rPr kumimoji="1" lang="ja-JP" altLang="en-US" sz="1050" b="0" u="none" baseline="0" dirty="0" smtClean="0">
                          <a:latin typeface="Meiryo UI" pitchFamily="50" charset="-128"/>
                          <a:ea typeface="Meiryo UI" pitchFamily="50" charset="-128"/>
                          <a:cs typeface="Meiryo UI" pitchFamily="50" charset="-128"/>
                        </a:rPr>
                        <a:t>年度</a:t>
                      </a:r>
                      <a:endParaRPr kumimoji="1" lang="ja-JP" altLang="en-US" sz="1050" b="0" u="none" baseline="0" dirty="0">
                        <a:latin typeface="Meiryo UI" pitchFamily="50" charset="-128"/>
                        <a:ea typeface="Meiryo UI" pitchFamily="50" charset="-128"/>
                        <a:cs typeface="Meiryo UI"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u="none" baseline="0" dirty="0" smtClean="0">
                          <a:latin typeface="Meiryo UI" pitchFamily="50" charset="-128"/>
                          <a:ea typeface="Meiryo UI" pitchFamily="50" charset="-128"/>
                          <a:cs typeface="Meiryo UI" pitchFamily="50" charset="-128"/>
                        </a:rPr>
                        <a:t>R5</a:t>
                      </a:r>
                      <a:r>
                        <a:rPr kumimoji="1" lang="ja-JP" altLang="en-US" sz="1050" b="0" u="none" baseline="0" dirty="0" smtClean="0">
                          <a:latin typeface="Meiryo UI" pitchFamily="50" charset="-128"/>
                          <a:ea typeface="Meiryo UI" pitchFamily="50" charset="-128"/>
                          <a:cs typeface="Meiryo UI" pitchFamily="50" charset="-128"/>
                        </a:rPr>
                        <a:t>年度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u="none" baseline="0" dirty="0" smtClean="0">
                          <a:latin typeface="Meiryo UI" pitchFamily="50" charset="-128"/>
                          <a:ea typeface="Meiryo UI" pitchFamily="50" charset="-128"/>
                          <a:cs typeface="Meiryo UI" pitchFamily="50" charset="-128"/>
                        </a:rPr>
                        <a:t>R6</a:t>
                      </a:r>
                      <a:r>
                        <a:rPr kumimoji="1" lang="ja-JP" altLang="en-US" sz="1050" b="0" u="none" baseline="0" dirty="0" smtClean="0">
                          <a:latin typeface="Meiryo UI" pitchFamily="50" charset="-128"/>
                          <a:ea typeface="Meiryo UI" pitchFamily="50" charset="-128"/>
                          <a:cs typeface="Meiryo UI" pitchFamily="50" charset="-128"/>
                        </a:rPr>
                        <a:t>年度</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23827">
                <a:tc>
                  <a:txBody>
                    <a:bodyPr/>
                    <a:lstStyle/>
                    <a:p>
                      <a:pPr algn="ctr"/>
                      <a:r>
                        <a:rPr kumimoji="1" lang="ja-JP" altLang="en-US" sz="1050" dirty="0" smtClean="0">
                          <a:latin typeface="Meiryo UI" pitchFamily="50" charset="-128"/>
                          <a:ea typeface="Meiryo UI" pitchFamily="50" charset="-128"/>
                          <a:cs typeface="Meiryo UI" pitchFamily="50" charset="-128"/>
                        </a:rPr>
                        <a:t>改革効果額（未反映分）</a:t>
                      </a:r>
                      <a:endParaRPr kumimoji="1" lang="ja-JP" altLang="en-US" sz="1050" dirty="0">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72</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72</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75</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92</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94</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tc>
                  <a:txBody>
                    <a:bodyPr/>
                    <a:lstStyle/>
                    <a:p>
                      <a:pPr algn="r"/>
                      <a:r>
                        <a:rPr kumimoji="1" lang="en-US" altLang="ja-JP" sz="1000" u="none" baseline="0" dirty="0" smtClean="0">
                          <a:solidFill>
                            <a:schemeClr val="tx1"/>
                          </a:solidFill>
                          <a:latin typeface="Meiryo UI" pitchFamily="50" charset="-128"/>
                          <a:ea typeface="Meiryo UI" pitchFamily="50" charset="-128"/>
                          <a:cs typeface="Meiryo UI" pitchFamily="50" charset="-128"/>
                        </a:rPr>
                        <a:t>103</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23827">
                <a:tc>
                  <a:txBody>
                    <a:bodyPr/>
                    <a:lstStyle/>
                    <a:p>
                      <a:pPr algn="ctr"/>
                      <a:r>
                        <a:rPr kumimoji="1" lang="ja-JP" altLang="en-US" sz="1050" dirty="0" smtClean="0">
                          <a:latin typeface="Meiryo UI" pitchFamily="50" charset="-128"/>
                          <a:ea typeface="Meiryo UI" pitchFamily="50" charset="-128"/>
                          <a:cs typeface="Meiryo UI" pitchFamily="50" charset="-128"/>
                        </a:rPr>
                        <a:t>組織体制の影響額</a:t>
                      </a:r>
                      <a:endParaRPr kumimoji="1" lang="ja-JP" altLang="en-US" sz="1050" dirty="0">
                        <a:latin typeface="Meiryo UI" pitchFamily="50" charset="-128"/>
                        <a:ea typeface="Meiryo UI" pitchFamily="50" charset="-128"/>
                        <a:cs typeface="Meiryo UI"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smtClean="0">
                        <a:solidFill>
                          <a:schemeClr val="tx1"/>
                        </a:solidFill>
                        <a:latin typeface="Meiryo UI" pitchFamily="50" charset="-128"/>
                        <a:ea typeface="Meiryo UI" pitchFamily="50" charset="-128"/>
                        <a:cs typeface="Meiryo UI"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smtClean="0">
                        <a:solidFill>
                          <a:schemeClr val="tx1"/>
                        </a:solidFill>
                        <a:latin typeface="Meiryo UI" pitchFamily="50" charset="-128"/>
                        <a:ea typeface="Meiryo UI" pitchFamily="50" charset="-128"/>
                        <a:cs typeface="Meiryo UI" pitchFamily="50"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smtClean="0">
                        <a:solidFill>
                          <a:schemeClr val="tx1"/>
                        </a:solidFill>
                        <a:latin typeface="Meiryo UI" pitchFamily="50" charset="-128"/>
                        <a:ea typeface="Meiryo UI" pitchFamily="50" charset="-128"/>
                        <a:cs typeface="Meiryo UI" pitchFamily="50" charset="-128"/>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3</a:t>
                      </a:r>
                      <a:endParaRPr kumimoji="1" lang="ja-JP" altLang="en-US" sz="1000" u="none" baseline="0" dirty="0" smtClean="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6</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9</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2"/>
                  </a:ext>
                </a:extLst>
              </a:tr>
              <a:tr h="223827">
                <a:tc>
                  <a:txBody>
                    <a:bodyPr/>
                    <a:lstStyle/>
                    <a:p>
                      <a:pPr algn="ctr"/>
                      <a:r>
                        <a:rPr kumimoji="1" lang="ja-JP" altLang="en-US" sz="1050" dirty="0" smtClean="0">
                          <a:latin typeface="Meiryo UI" pitchFamily="50" charset="-128"/>
                          <a:ea typeface="Meiryo UI" pitchFamily="50" charset="-128"/>
                          <a:cs typeface="Meiryo UI" pitchFamily="50" charset="-128"/>
                        </a:rPr>
                        <a:t>設置コスト</a:t>
                      </a:r>
                      <a:endParaRPr kumimoji="1" lang="ja-JP" altLang="en-US" sz="1050" dirty="0">
                        <a:latin typeface="Meiryo UI" pitchFamily="50" charset="-128"/>
                        <a:ea typeface="Meiryo UI" pitchFamily="50" charset="-128"/>
                        <a:cs typeface="Meiryo UI" pitchFamily="50" charset="-128"/>
                      </a:endParaRPr>
                    </a:p>
                  </a:txBody>
                  <a:tcPr/>
                </a:tc>
                <a:tc>
                  <a:txBody>
                    <a:bodyPr/>
                    <a:lstStyle/>
                    <a:p>
                      <a:pPr algn="ct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ct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ctr"/>
                      <a:r>
                        <a:rPr kumimoji="1" lang="en-US" altLang="ja-JP" sz="1000" u="none" dirty="0" smtClean="0">
                          <a:solidFill>
                            <a:schemeClr val="tx1"/>
                          </a:solidFill>
                          <a:latin typeface="Meiryo UI" pitchFamily="50" charset="-128"/>
                          <a:ea typeface="Meiryo UI" pitchFamily="50" charset="-128"/>
                          <a:cs typeface="Meiryo UI" pitchFamily="50" charset="-128"/>
                        </a:rPr>
                        <a:t>-</a:t>
                      </a:r>
                      <a:endParaRPr kumimoji="1" lang="ja-JP" altLang="en-US" sz="1000" u="none"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39</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78</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tc>
                  <a:txBody>
                    <a:bodyPr/>
                    <a:lstStyle/>
                    <a:p>
                      <a:pPr algn="r"/>
                      <a:r>
                        <a:rPr kumimoji="1" lang="ja-JP" altLang="en-US" sz="1000" u="none" baseline="0" dirty="0" smtClean="0">
                          <a:solidFill>
                            <a:schemeClr val="tx1"/>
                          </a:solidFill>
                          <a:latin typeface="Meiryo UI" pitchFamily="50" charset="-128"/>
                          <a:ea typeface="Meiryo UI" pitchFamily="50" charset="-128"/>
                          <a:cs typeface="Meiryo UI" pitchFamily="50" charset="-128"/>
                        </a:rPr>
                        <a:t>▲</a:t>
                      </a:r>
                      <a:r>
                        <a:rPr kumimoji="1" lang="en-US" altLang="ja-JP" sz="1000" u="none" baseline="0" dirty="0" smtClean="0">
                          <a:solidFill>
                            <a:schemeClr val="tx1"/>
                          </a:solidFill>
                          <a:latin typeface="Meiryo UI" pitchFamily="50" charset="-128"/>
                          <a:ea typeface="Meiryo UI" pitchFamily="50" charset="-128"/>
                          <a:cs typeface="Meiryo UI" pitchFamily="50" charset="-128"/>
                        </a:rPr>
                        <a:t>42</a:t>
                      </a:r>
                      <a:endParaRPr kumimoji="1" lang="ja-JP" altLang="en-US" sz="1000" u="none" baseline="0" dirty="0">
                        <a:solidFill>
                          <a:schemeClr val="tx1"/>
                        </a:solidFill>
                        <a:latin typeface="Meiryo UI" pitchFamily="50" charset="-128"/>
                        <a:ea typeface="Meiryo UI" pitchFamily="50" charset="-128"/>
                        <a:cs typeface="Meiryo UI" pitchFamily="50" charset="-128"/>
                      </a:endParaRPr>
                    </a:p>
                  </a:txBody>
                  <a:tcPr/>
                </a:tc>
                <a:extLst>
                  <a:ext uri="{0D108BD9-81ED-4DB2-BD59-A6C34878D82A}">
                    <a16:rowId xmlns:a16="http://schemas.microsoft.com/office/drawing/2014/main" val="10003"/>
                  </a:ext>
                </a:extLst>
              </a:tr>
              <a:tr h="223827">
                <a:tc>
                  <a:txBody>
                    <a:bodyPr/>
                    <a:lstStyle/>
                    <a:p>
                      <a:pPr algn="ctr"/>
                      <a:r>
                        <a:rPr kumimoji="1" lang="ja-JP" altLang="en-US" sz="1050" b="1" dirty="0" smtClean="0">
                          <a:latin typeface="Meiryo UI" pitchFamily="50" charset="-128"/>
                          <a:ea typeface="Meiryo UI" pitchFamily="50" charset="-128"/>
                          <a:cs typeface="Meiryo UI" pitchFamily="50" charset="-128"/>
                        </a:rPr>
                        <a:t>合計</a:t>
                      </a:r>
                      <a:endParaRPr kumimoji="1" lang="ja-JP" altLang="en-US" sz="1050" b="1" dirty="0">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baseline="0" dirty="0" smtClean="0">
                          <a:solidFill>
                            <a:schemeClr val="tx1"/>
                          </a:solidFill>
                          <a:latin typeface="Meiryo UI" pitchFamily="50" charset="-128"/>
                          <a:ea typeface="Meiryo UI" pitchFamily="50" charset="-128"/>
                          <a:cs typeface="Meiryo UI" pitchFamily="50" charset="-128"/>
                        </a:rPr>
                        <a:t>72</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baseline="0" dirty="0" smtClean="0">
                          <a:solidFill>
                            <a:schemeClr val="tx1"/>
                          </a:solidFill>
                          <a:latin typeface="Meiryo UI" pitchFamily="50" charset="-128"/>
                          <a:ea typeface="Meiryo UI" pitchFamily="50" charset="-128"/>
                          <a:cs typeface="Meiryo UI" pitchFamily="50" charset="-128"/>
                        </a:rPr>
                        <a:t>72</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baseline="0" dirty="0" smtClean="0">
                          <a:solidFill>
                            <a:schemeClr val="tx1"/>
                          </a:solidFill>
                          <a:latin typeface="Meiryo UI" pitchFamily="50" charset="-128"/>
                          <a:ea typeface="Meiryo UI" pitchFamily="50" charset="-128"/>
                          <a:cs typeface="Meiryo UI" pitchFamily="50" charset="-128"/>
                        </a:rPr>
                        <a:t>75</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baseline="0" dirty="0" smtClean="0">
                          <a:solidFill>
                            <a:schemeClr val="tx1"/>
                          </a:solidFill>
                          <a:latin typeface="Meiryo UI" pitchFamily="50" charset="-128"/>
                          <a:ea typeface="Meiryo UI" pitchFamily="50" charset="-128"/>
                          <a:cs typeface="Meiryo UI" pitchFamily="50" charset="-128"/>
                        </a:rPr>
                        <a:t>50</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baseline="0" dirty="0" smtClean="0">
                          <a:solidFill>
                            <a:schemeClr val="tx1"/>
                          </a:solidFill>
                          <a:latin typeface="Meiryo UI" pitchFamily="50" charset="-128"/>
                          <a:ea typeface="Meiryo UI" pitchFamily="50" charset="-128"/>
                          <a:cs typeface="Meiryo UI" pitchFamily="50" charset="-128"/>
                        </a:rPr>
                        <a:t>10</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tc>
                  <a:txBody>
                    <a:bodyPr/>
                    <a:lstStyle/>
                    <a:p>
                      <a:pPr algn="r"/>
                      <a:r>
                        <a:rPr kumimoji="1" lang="en-US" altLang="ja-JP" sz="1000" b="1" u="none" baseline="0" dirty="0" smtClean="0">
                          <a:solidFill>
                            <a:schemeClr val="tx1"/>
                          </a:solidFill>
                          <a:latin typeface="Meiryo UI" pitchFamily="50" charset="-128"/>
                          <a:ea typeface="Meiryo UI" pitchFamily="50" charset="-128"/>
                          <a:cs typeface="Meiryo UI" pitchFamily="50" charset="-128"/>
                        </a:rPr>
                        <a:t>52</a:t>
                      </a:r>
                      <a:endParaRPr kumimoji="1" lang="ja-JP" altLang="en-US" sz="1000" b="1" u="none" baseline="0" dirty="0">
                        <a:solidFill>
                          <a:schemeClr val="tx1"/>
                        </a:solidFill>
                        <a:latin typeface="Meiryo UI" pitchFamily="50" charset="-128"/>
                        <a:ea typeface="Meiryo UI" pitchFamily="50" charset="-128"/>
                        <a:cs typeface="Meiryo UI" pitchFamily="50" charset="-128"/>
                      </a:endParaRPr>
                    </a:p>
                  </a:txBody>
                  <a:tcPr>
                    <a:solidFill>
                      <a:schemeClr val="accent6">
                        <a:lumMod val="60000"/>
                        <a:lumOff val="40000"/>
                      </a:schemeClr>
                    </a:solidFill>
                  </a:tcPr>
                </a:tc>
                <a:extLst>
                  <a:ext uri="{0D108BD9-81ED-4DB2-BD59-A6C34878D82A}">
                    <a16:rowId xmlns:a16="http://schemas.microsoft.com/office/drawing/2014/main" val="10004"/>
                  </a:ext>
                </a:extLst>
              </a:tr>
            </a:tbl>
          </a:graphicData>
        </a:graphic>
      </p:graphicFrame>
      <p:sp>
        <p:nvSpPr>
          <p:cNvPr id="4" name="テキスト ボックス 3"/>
          <p:cNvSpPr txBox="1"/>
          <p:nvPr/>
        </p:nvSpPr>
        <p:spPr>
          <a:xfrm>
            <a:off x="1356368" y="4679325"/>
            <a:ext cx="6192688"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円滑な特別区設置のため、段階的に職員採用、</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システム改修等を実施することとして推計</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136575" y="6423719"/>
            <a:ext cx="8446721" cy="461665"/>
          </a:xfrm>
          <a:prstGeom prst="rect">
            <a:avLst/>
          </a:prstGeom>
          <a:noFill/>
        </p:spPr>
        <p:txBody>
          <a:bodyPr wrap="square" rtlCol="0">
            <a:spAutoFit/>
          </a:bodyPr>
          <a:lstStyle/>
          <a:p>
            <a:pPr marL="0" lvl="2">
              <a:defRPr/>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itchFamily="50" charset="-128"/>
                <a:ea typeface="Meiryo UI" pitchFamily="50" charset="-128"/>
                <a:cs typeface="Meiryo UI" pitchFamily="50" charset="-128"/>
              </a:rPr>
              <a:t>　（参考）主な保有資産　 処分</a:t>
            </a:r>
            <a:r>
              <a:rPr lang="ja-JP" altLang="en-US" sz="800" dirty="0">
                <a:latin typeface="Meiryo UI" pitchFamily="50" charset="-128"/>
                <a:ea typeface="Meiryo UI" pitchFamily="50" charset="-128"/>
                <a:cs typeface="Meiryo UI" pitchFamily="50" charset="-128"/>
              </a:rPr>
              <a:t>検討地：約</a:t>
            </a:r>
            <a:r>
              <a:rPr lang="en-US" altLang="ja-JP" sz="800" dirty="0">
                <a:latin typeface="Meiryo UI" pitchFamily="50" charset="-128"/>
                <a:ea typeface="Meiryo UI" pitchFamily="50" charset="-128"/>
                <a:cs typeface="Meiryo UI" pitchFamily="50" charset="-128"/>
              </a:rPr>
              <a:t>928</a:t>
            </a:r>
            <a:r>
              <a:rPr lang="ja-JP" altLang="en-US" sz="800" dirty="0">
                <a:latin typeface="Meiryo UI" pitchFamily="50" charset="-128"/>
                <a:ea typeface="Meiryo UI" pitchFamily="50" charset="-128"/>
                <a:cs typeface="Meiryo UI" pitchFamily="50" charset="-128"/>
              </a:rPr>
              <a:t>億</a:t>
            </a:r>
            <a:r>
              <a:rPr lang="ja-JP" altLang="en-US" sz="800" dirty="0" smtClean="0">
                <a:latin typeface="Meiryo UI" pitchFamily="50" charset="-128"/>
                <a:ea typeface="Meiryo UI" pitchFamily="50" charset="-128"/>
                <a:cs typeface="Meiryo UI" pitchFamily="50" charset="-128"/>
              </a:rPr>
              <a:t>円「大阪市未利用地活用方針一覧（</a:t>
            </a:r>
            <a:r>
              <a:rPr lang="en-US" altLang="ja-JP" sz="800" dirty="0" smtClean="0">
                <a:latin typeface="Meiryo UI" pitchFamily="50" charset="-128"/>
                <a:ea typeface="Meiryo UI" pitchFamily="50" charset="-128"/>
                <a:cs typeface="Meiryo UI" pitchFamily="50" charset="-128"/>
              </a:rPr>
              <a:t>H29</a:t>
            </a:r>
            <a:r>
              <a:rPr lang="ja-JP" altLang="en-US" sz="800" dirty="0" smtClean="0">
                <a:latin typeface="Meiryo UI" pitchFamily="50" charset="-128"/>
                <a:ea typeface="Meiryo UI" pitchFamily="50" charset="-128"/>
                <a:cs typeface="Meiryo UI" pitchFamily="50" charset="-128"/>
              </a:rPr>
              <a:t>年</a:t>
            </a:r>
            <a:r>
              <a:rPr lang="en-US" altLang="ja-JP" sz="800" dirty="0" smtClean="0">
                <a:latin typeface="Meiryo UI" pitchFamily="50" charset="-128"/>
                <a:ea typeface="Meiryo UI" pitchFamily="50" charset="-128"/>
                <a:cs typeface="Meiryo UI" pitchFamily="50" charset="-128"/>
              </a:rPr>
              <a:t>6</a:t>
            </a:r>
            <a:r>
              <a:rPr lang="ja-JP" altLang="en-US" sz="800" dirty="0" smtClean="0">
                <a:latin typeface="Meiryo UI" pitchFamily="50" charset="-128"/>
                <a:ea typeface="Meiryo UI" pitchFamily="50" charset="-128"/>
                <a:cs typeface="Meiryo UI" pitchFamily="50" charset="-128"/>
              </a:rPr>
              <a:t>月</a:t>
            </a:r>
            <a:r>
              <a:rPr lang="en-US" altLang="ja-JP" sz="800" dirty="0" smtClean="0">
                <a:latin typeface="Meiryo UI" pitchFamily="50" charset="-128"/>
                <a:ea typeface="Meiryo UI" pitchFamily="50" charset="-128"/>
                <a:cs typeface="Meiryo UI" pitchFamily="50" charset="-128"/>
              </a:rPr>
              <a:t>30</a:t>
            </a:r>
            <a:r>
              <a:rPr lang="ja-JP" altLang="en-US" sz="800" dirty="0" smtClean="0">
                <a:latin typeface="Meiryo UI" pitchFamily="50" charset="-128"/>
                <a:ea typeface="Meiryo UI" pitchFamily="50" charset="-128"/>
                <a:cs typeface="Meiryo UI" pitchFamily="50" charset="-128"/>
              </a:rPr>
              <a:t>日現在）」</a:t>
            </a:r>
            <a:r>
              <a:rPr lang="en-US" altLang="ja-JP" sz="800" dirty="0" smtClean="0">
                <a:latin typeface="Meiryo UI" pitchFamily="50" charset="-128"/>
                <a:ea typeface="Meiryo UI" pitchFamily="50" charset="-128"/>
                <a:cs typeface="Meiryo UI" pitchFamily="50" charset="-128"/>
              </a:rPr>
              <a:t/>
            </a:r>
            <a:br>
              <a:rPr lang="en-US" altLang="ja-JP" sz="800" dirty="0" smtClean="0">
                <a:latin typeface="Meiryo UI" pitchFamily="50" charset="-128"/>
                <a:ea typeface="Meiryo UI" pitchFamily="50" charset="-128"/>
                <a:cs typeface="Meiryo UI" pitchFamily="50" charset="-128"/>
              </a:rPr>
            </a:br>
            <a:r>
              <a:rPr lang="ja-JP" altLang="en-US" sz="800" dirty="0" smtClean="0">
                <a:latin typeface="Meiryo UI" pitchFamily="50" charset="-128"/>
                <a:ea typeface="Meiryo UI" pitchFamily="50" charset="-128"/>
                <a:cs typeface="Meiryo UI" pitchFamily="50" charset="-128"/>
              </a:rPr>
              <a:t>　　　　　　　　 　　　　　　　　　  出資財産等：（例）関西電力</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株</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株式：</a:t>
            </a:r>
            <a:r>
              <a:rPr lang="en-US" altLang="ja-JP" sz="800" dirty="0" smtClean="0">
                <a:latin typeface="Meiryo UI" pitchFamily="50" charset="-128"/>
                <a:ea typeface="Meiryo UI" pitchFamily="50" charset="-128"/>
                <a:cs typeface="Meiryo UI" pitchFamily="50" charset="-128"/>
              </a:rPr>
              <a:t>68,286,880</a:t>
            </a:r>
            <a:r>
              <a:rPr lang="ja-JP" altLang="en-US" sz="800" dirty="0" smtClean="0">
                <a:latin typeface="Meiryo UI" pitchFamily="50" charset="-128"/>
                <a:ea typeface="Meiryo UI" pitchFamily="50" charset="-128"/>
                <a:cs typeface="Meiryo UI" pitchFamily="50" charset="-128"/>
              </a:rPr>
              <a:t>株・簿価 約</a:t>
            </a:r>
            <a:r>
              <a:rPr lang="en-US" altLang="ja-JP" sz="800" dirty="0" smtClean="0">
                <a:latin typeface="Meiryo UI" pitchFamily="50" charset="-128"/>
                <a:ea typeface="Meiryo UI" pitchFamily="50" charset="-128"/>
                <a:cs typeface="Meiryo UI" pitchFamily="50" charset="-128"/>
              </a:rPr>
              <a:t>341</a:t>
            </a:r>
            <a:r>
              <a:rPr lang="ja-JP" altLang="en-US" sz="800" dirty="0" smtClean="0">
                <a:latin typeface="Meiryo UI" pitchFamily="50" charset="-128"/>
                <a:ea typeface="Meiryo UI" pitchFamily="50" charset="-128"/>
                <a:cs typeface="Meiryo UI" pitchFamily="50" charset="-128"/>
              </a:rPr>
              <a:t>億円（</a:t>
            </a:r>
            <a:r>
              <a:rPr lang="en-US" altLang="ja-JP" sz="800" dirty="0" smtClean="0">
                <a:latin typeface="Meiryo UI" pitchFamily="50" charset="-128"/>
                <a:ea typeface="Meiryo UI" pitchFamily="50" charset="-128"/>
                <a:cs typeface="Meiryo UI" pitchFamily="50" charset="-128"/>
              </a:rPr>
              <a:t>H30</a:t>
            </a:r>
            <a:r>
              <a:rPr lang="ja-JP" altLang="en-US" sz="800" dirty="0" smtClean="0">
                <a:latin typeface="Meiryo UI" pitchFamily="50" charset="-128"/>
                <a:ea typeface="Meiryo UI" pitchFamily="50" charset="-128"/>
                <a:cs typeface="Meiryo UI" pitchFamily="50" charset="-128"/>
              </a:rPr>
              <a:t>年</a:t>
            </a:r>
            <a:r>
              <a:rPr lang="en-US" altLang="ja-JP" sz="800" dirty="0" smtClean="0">
                <a:latin typeface="Meiryo UI" pitchFamily="50" charset="-128"/>
                <a:ea typeface="Meiryo UI" pitchFamily="50" charset="-128"/>
                <a:cs typeface="Meiryo UI" pitchFamily="50" charset="-128"/>
              </a:rPr>
              <a:t>3</a:t>
            </a:r>
            <a:r>
              <a:rPr lang="ja-JP" altLang="en-US" sz="800" dirty="0" smtClean="0">
                <a:latin typeface="Meiryo UI" pitchFamily="50" charset="-128"/>
                <a:ea typeface="Meiryo UI" pitchFamily="50" charset="-128"/>
                <a:cs typeface="Meiryo UI" pitchFamily="50" charset="-128"/>
              </a:rPr>
              <a:t>月</a:t>
            </a:r>
            <a:r>
              <a:rPr lang="en-US" altLang="ja-JP" sz="800" dirty="0" smtClean="0">
                <a:latin typeface="Meiryo UI" pitchFamily="50" charset="-128"/>
                <a:ea typeface="Meiryo UI" pitchFamily="50" charset="-128"/>
                <a:cs typeface="Meiryo UI" pitchFamily="50" charset="-128"/>
              </a:rPr>
              <a:t>30</a:t>
            </a:r>
            <a:r>
              <a:rPr lang="ja-JP" altLang="en-US" sz="800" dirty="0" smtClean="0">
                <a:latin typeface="Meiryo UI" pitchFamily="50" charset="-128"/>
                <a:ea typeface="Meiryo UI" pitchFamily="50" charset="-128"/>
                <a:cs typeface="Meiryo UI" pitchFamily="50" charset="-128"/>
              </a:rPr>
              <a:t>日終値換算</a:t>
            </a:r>
            <a:r>
              <a:rPr lang="en-US" altLang="ja-JP" sz="800" dirty="0" smtClean="0">
                <a:latin typeface="Meiryo UI" pitchFamily="50" charset="-128"/>
                <a:ea typeface="Meiryo UI" pitchFamily="50" charset="-128"/>
                <a:cs typeface="Meiryo UI" pitchFamily="50" charset="-128"/>
              </a:rPr>
              <a:t>=</a:t>
            </a:r>
            <a:r>
              <a:rPr lang="ja-JP" altLang="en-US" sz="800" dirty="0" smtClean="0">
                <a:latin typeface="Meiryo UI" pitchFamily="50" charset="-128"/>
                <a:ea typeface="Meiryo UI" pitchFamily="50" charset="-128"/>
                <a:cs typeface="Meiryo UI" pitchFamily="50" charset="-128"/>
              </a:rPr>
              <a:t>約</a:t>
            </a:r>
            <a:r>
              <a:rPr lang="en-US" altLang="ja-JP" sz="800" dirty="0" smtClean="0">
                <a:latin typeface="Meiryo UI" pitchFamily="50" charset="-128"/>
                <a:ea typeface="Meiryo UI" pitchFamily="50" charset="-128"/>
                <a:cs typeface="Meiryo UI" pitchFamily="50" charset="-128"/>
              </a:rPr>
              <a:t>933</a:t>
            </a:r>
            <a:r>
              <a:rPr lang="ja-JP" altLang="en-US" sz="800" dirty="0" smtClean="0">
                <a:latin typeface="Meiryo UI" pitchFamily="50" charset="-128"/>
                <a:ea typeface="Meiryo UI" pitchFamily="50" charset="-128"/>
                <a:cs typeface="Meiryo UI" pitchFamily="50" charset="-128"/>
              </a:rPr>
              <a:t>億円）</a:t>
            </a:r>
            <a:endParaRPr lang="en-US" altLang="ja-JP" sz="800" dirty="0" smtClean="0">
              <a:latin typeface="Meiryo UI" pitchFamily="50" charset="-128"/>
              <a:ea typeface="Meiryo UI" pitchFamily="50" charset="-128"/>
              <a:cs typeface="Meiryo UI" pitchFamily="50" charset="-128"/>
            </a:endParaRPr>
          </a:p>
          <a:p>
            <a:pPr marL="0" lvl="2">
              <a:defRPr/>
            </a:pPr>
            <a:r>
              <a:rPr lang="ja-JP" altLang="en-US" sz="800" dirty="0">
                <a:latin typeface="Meiryo UI" pitchFamily="50" charset="-128"/>
                <a:ea typeface="Meiryo UI" pitchFamily="50" charset="-128"/>
                <a:cs typeface="Meiryo UI" pitchFamily="50" charset="-128"/>
              </a:rPr>
              <a:t>　</a:t>
            </a:r>
            <a:r>
              <a:rPr lang="ja-JP" altLang="en-US" sz="800" dirty="0" smtClean="0">
                <a:latin typeface="Meiryo UI" pitchFamily="50" charset="-128"/>
                <a:ea typeface="Meiryo UI" pitchFamily="50" charset="-128"/>
                <a:cs typeface="Meiryo UI" pitchFamily="50" charset="-128"/>
              </a:rPr>
              <a:t>　　　　　　　　　　　　　　　　　　　　 　         （注）この記載は売却方針を表すものではない</a:t>
            </a:r>
            <a:endParaRPr lang="en-US" altLang="ja-JP" sz="800" dirty="0">
              <a:latin typeface="Meiryo UI" pitchFamily="50" charset="-128"/>
              <a:ea typeface="Meiryo UI" pitchFamily="50" charset="-128"/>
              <a:cs typeface="Meiryo UI" pitchFamily="50" charset="-128"/>
            </a:endParaRPr>
          </a:p>
        </p:txBody>
      </p:sp>
      <p:sp>
        <p:nvSpPr>
          <p:cNvPr id="11" name="正方形/長方形 10"/>
          <p:cNvSpPr/>
          <p:nvPr/>
        </p:nvSpPr>
        <p:spPr>
          <a:xfrm>
            <a:off x="7410217" y="3230191"/>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a:spLocks noChangeArrowheads="1"/>
          </p:cNvSpPr>
          <p:nvPr/>
        </p:nvSpPr>
        <p:spPr bwMode="auto">
          <a:xfrm>
            <a:off x="8874125" y="6591540"/>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４</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12849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94319" y="1462769"/>
            <a:ext cx="8986283" cy="3127519"/>
          </a:xfrm>
          <a:prstGeom prst="rect">
            <a:avLst/>
          </a:prstGeom>
        </p:spPr>
      </p:pic>
      <p:sp>
        <p:nvSpPr>
          <p:cNvPr id="25" name="正方形/長方形 24"/>
          <p:cNvSpPr/>
          <p:nvPr/>
        </p:nvSpPr>
        <p:spPr>
          <a:xfrm>
            <a:off x="0" y="-27384"/>
            <a:ext cx="9906000" cy="432000"/>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lang="ja-JP" altLang="en-US" sz="2000" b="1" dirty="0">
                <a:solidFill>
                  <a:prstClr val="black"/>
                </a:solidFill>
                <a:latin typeface="Meiryo UI" pitchFamily="50" charset="-128"/>
                <a:ea typeface="Meiryo UI" pitchFamily="50" charset="-128"/>
                <a:cs typeface="Meiryo UI" pitchFamily="50" charset="-128"/>
              </a:rPr>
              <a:t>２　シミュレーション結果　　～（１）特別</a:t>
            </a:r>
            <a:r>
              <a:rPr lang="ja-JP" altLang="en-US" sz="2000" b="1" dirty="0" smtClean="0">
                <a:solidFill>
                  <a:prstClr val="black"/>
                </a:solidFill>
                <a:latin typeface="Meiryo UI" pitchFamily="50" charset="-128"/>
                <a:ea typeface="Meiryo UI" pitchFamily="50" charset="-128"/>
                <a:cs typeface="Meiryo UI" pitchFamily="50" charset="-128"/>
              </a:rPr>
              <a:t>区の</a:t>
            </a:r>
            <a:r>
              <a:rPr lang="ja-JP" altLang="en-US" sz="2000" b="1" dirty="0">
                <a:solidFill>
                  <a:prstClr val="black"/>
                </a:solidFill>
                <a:latin typeface="Meiryo UI" pitchFamily="50" charset="-128"/>
                <a:ea typeface="Meiryo UI" pitchFamily="50" charset="-128"/>
                <a:cs typeface="Meiryo UI" pitchFamily="50" charset="-128"/>
              </a:rPr>
              <a:t>収支～</a:t>
            </a:r>
          </a:p>
        </p:txBody>
      </p:sp>
      <p:graphicFrame>
        <p:nvGraphicFramePr>
          <p:cNvPr id="9" name="表 8"/>
          <p:cNvGraphicFramePr>
            <a:graphicFrameLocks noGrp="1"/>
          </p:cNvGraphicFramePr>
          <p:nvPr>
            <p:extLst>
              <p:ext uri="{D42A27DB-BD31-4B8C-83A1-F6EECF244321}">
                <p14:modId xmlns:p14="http://schemas.microsoft.com/office/powerpoint/2010/main" val="2550819284"/>
              </p:ext>
            </p:extLst>
          </p:nvPr>
        </p:nvGraphicFramePr>
        <p:xfrm>
          <a:off x="125732" y="6040374"/>
          <a:ext cx="9507783" cy="457200"/>
        </p:xfrm>
        <a:graphic>
          <a:graphicData uri="http://schemas.openxmlformats.org/drawingml/2006/table">
            <a:tbl>
              <a:tblPr firstRow="1" bandRow="1">
                <a:tableStyleId>{5940675A-B579-460E-94D1-54222C63F5DA}</a:tableStyleId>
              </a:tblPr>
              <a:tblGrid>
                <a:gridCol w="1226868">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3501645060"/>
                    </a:ext>
                  </a:extLst>
                </a:gridCol>
                <a:gridCol w="552061">
                  <a:extLst>
                    <a:ext uri="{9D8B030D-6E8A-4147-A177-3AD203B41FA5}">
                      <a16:colId xmlns:a16="http://schemas.microsoft.com/office/drawing/2014/main" val="1734826683"/>
                    </a:ext>
                  </a:extLst>
                </a:gridCol>
                <a:gridCol w="552061">
                  <a:extLst>
                    <a:ext uri="{9D8B030D-6E8A-4147-A177-3AD203B41FA5}">
                      <a16:colId xmlns:a16="http://schemas.microsoft.com/office/drawing/2014/main" val="1341898932"/>
                    </a:ext>
                  </a:extLst>
                </a:gridCol>
              </a:tblGrid>
              <a:tr h="0">
                <a:tc>
                  <a:txBody>
                    <a:bodyPr/>
                    <a:lstStyle/>
                    <a:p>
                      <a:pPr algn="ctr"/>
                      <a:r>
                        <a:rPr kumimoji="1" lang="ja-JP" altLang="en-US" sz="900" b="0" dirty="0" smtClean="0">
                          <a:solidFill>
                            <a:schemeClr val="tx1"/>
                          </a:solidFill>
                          <a:latin typeface="+mn-ea"/>
                          <a:ea typeface="+mn-ea"/>
                          <a:cs typeface="Meiryo UI" pitchFamily="50" charset="-128"/>
                        </a:rPr>
                        <a:t>財政収支推計 Ａ</a:t>
                      </a:r>
                      <a:r>
                        <a:rPr kumimoji="1" lang="en-US" altLang="ja-JP" sz="900" b="0" dirty="0" smtClean="0">
                          <a:solidFill>
                            <a:schemeClr val="tx1"/>
                          </a:solidFill>
                          <a:latin typeface="+mn-ea"/>
                          <a:ea typeface="+mn-ea"/>
                          <a:cs typeface="Meiryo UI" pitchFamily="50" charset="-128"/>
                        </a:rPr>
                        <a:t>2</a:t>
                      </a:r>
                    </a:p>
                  </a:txBody>
                  <a:tcPr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116</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123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43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69</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74</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81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62</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65</a:t>
                      </a:r>
                    </a:p>
                  </a:txBody>
                  <a:tcPr marL="9525" marR="39600"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0">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E2</a:t>
                      </a:r>
                      <a:r>
                        <a:rPr kumimoji="1" lang="en-US" altLang="ja-JP" sz="900" b="1" dirty="0" smtClean="0">
                          <a:latin typeface="+mn-ea"/>
                          <a:ea typeface="+mn-ea"/>
                          <a:cs typeface="Meiryo UI" pitchFamily="50" charset="-128"/>
                        </a:rPr>
                        <a:t>=A2+B+C+D</a:t>
                      </a:r>
                      <a:endParaRPr kumimoji="1" lang="ja-JP" altLang="en-US" sz="900" b="1" dirty="0">
                        <a:latin typeface="+mn-ea"/>
                        <a:ea typeface="+mn-ea"/>
                        <a:cs typeface="Meiryo UI" pitchFamily="50" charset="-128"/>
                      </a:endParaRPr>
                    </a:p>
                  </a:txBody>
                  <a:tcPr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195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125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173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201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213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200</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211</a:t>
                      </a:r>
                    </a:p>
                  </a:txBody>
                  <a:tcPr marL="9525" marR="39600" marT="9525" marB="0" anchor="ctr">
                    <a:solidFill>
                      <a:srgbClr val="FFFF00"/>
                    </a:solidFill>
                  </a:tcPr>
                </a:tc>
                <a:tc>
                  <a:txBody>
                    <a:bodyPr/>
                    <a:lstStyle/>
                    <a:p>
                      <a:pPr algn="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211</a:t>
                      </a:r>
                    </a:p>
                  </a:txBody>
                  <a:tcPr marL="9525" marR="39600" marT="9525" marB="0" anchor="ctr">
                    <a:solidFill>
                      <a:srgbClr val="FFFF00"/>
                    </a:solidFill>
                  </a:tcPr>
                </a:tc>
                <a:tc>
                  <a:txBody>
                    <a:bodyPr/>
                    <a:lstStyle/>
                    <a:p>
                      <a:pPr algn="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211</a:t>
                      </a:r>
                    </a:p>
                  </a:txBody>
                  <a:tcPr marL="9525" marR="39600" marT="9525" marB="0" anchor="ctr">
                    <a:solidFill>
                      <a:srgbClr val="FFFF00"/>
                    </a:solidFill>
                  </a:tcPr>
                </a:tc>
                <a:tc>
                  <a:txBody>
                    <a:bodyPr/>
                    <a:lstStyle/>
                    <a:p>
                      <a:pPr algn="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211</a:t>
                      </a:r>
                    </a:p>
                  </a:txBody>
                  <a:tcPr marL="9525" marR="39600" marT="9525" marB="0" anchor="ctr">
                    <a:solidFill>
                      <a:srgbClr val="FFFF00"/>
                    </a:solidFill>
                  </a:tcPr>
                </a:tc>
                <a:extLst>
                  <a:ext uri="{0D108BD9-81ED-4DB2-BD59-A6C34878D82A}">
                    <a16:rowId xmlns:a16="http://schemas.microsoft.com/office/drawing/2014/main" val="10001"/>
                  </a:ext>
                </a:extLst>
              </a:tr>
            </a:tbl>
          </a:graphicData>
        </a:graphic>
      </p:graphicFrame>
      <p:sp>
        <p:nvSpPr>
          <p:cNvPr id="2" name="正方形/長方形 1"/>
          <p:cNvSpPr/>
          <p:nvPr/>
        </p:nvSpPr>
        <p:spPr>
          <a:xfrm>
            <a:off x="247236" y="1522710"/>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057516107"/>
              </p:ext>
            </p:extLst>
          </p:nvPr>
        </p:nvGraphicFramePr>
        <p:xfrm>
          <a:off x="116408" y="4595255"/>
          <a:ext cx="9517107" cy="1143000"/>
        </p:xfrm>
        <a:graphic>
          <a:graphicData uri="http://schemas.openxmlformats.org/drawingml/2006/table">
            <a:tbl>
              <a:tblPr firstRow="1" bandRow="1">
                <a:tableStyleId>{5940675A-B579-460E-94D1-54222C63F5DA}</a:tableStyleId>
              </a:tblPr>
              <a:tblGrid>
                <a:gridCol w="1236192">
                  <a:extLst>
                    <a:ext uri="{9D8B030D-6E8A-4147-A177-3AD203B41FA5}">
                      <a16:colId xmlns:a16="http://schemas.microsoft.com/office/drawing/2014/main" val="20000"/>
                    </a:ext>
                  </a:extLst>
                </a:gridCol>
                <a:gridCol w="552061">
                  <a:extLst>
                    <a:ext uri="{9D8B030D-6E8A-4147-A177-3AD203B41FA5}">
                      <a16:colId xmlns:a16="http://schemas.microsoft.com/office/drawing/2014/main" val="20004"/>
                    </a:ext>
                  </a:extLst>
                </a:gridCol>
                <a:gridCol w="552061">
                  <a:extLst>
                    <a:ext uri="{9D8B030D-6E8A-4147-A177-3AD203B41FA5}">
                      <a16:colId xmlns:a16="http://schemas.microsoft.com/office/drawing/2014/main" val="20005"/>
                    </a:ext>
                  </a:extLst>
                </a:gridCol>
                <a:gridCol w="552061">
                  <a:extLst>
                    <a:ext uri="{9D8B030D-6E8A-4147-A177-3AD203B41FA5}">
                      <a16:colId xmlns:a16="http://schemas.microsoft.com/office/drawing/2014/main" val="20006"/>
                    </a:ext>
                  </a:extLst>
                </a:gridCol>
                <a:gridCol w="552061">
                  <a:extLst>
                    <a:ext uri="{9D8B030D-6E8A-4147-A177-3AD203B41FA5}">
                      <a16:colId xmlns:a16="http://schemas.microsoft.com/office/drawing/2014/main" val="20007"/>
                    </a:ext>
                  </a:extLst>
                </a:gridCol>
                <a:gridCol w="552061">
                  <a:extLst>
                    <a:ext uri="{9D8B030D-6E8A-4147-A177-3AD203B41FA5}">
                      <a16:colId xmlns:a16="http://schemas.microsoft.com/office/drawing/2014/main" val="20008"/>
                    </a:ext>
                  </a:extLst>
                </a:gridCol>
                <a:gridCol w="552061">
                  <a:extLst>
                    <a:ext uri="{9D8B030D-6E8A-4147-A177-3AD203B41FA5}">
                      <a16:colId xmlns:a16="http://schemas.microsoft.com/office/drawing/2014/main" val="20009"/>
                    </a:ext>
                  </a:extLst>
                </a:gridCol>
                <a:gridCol w="552061">
                  <a:extLst>
                    <a:ext uri="{9D8B030D-6E8A-4147-A177-3AD203B41FA5}">
                      <a16:colId xmlns:a16="http://schemas.microsoft.com/office/drawing/2014/main" val="20010"/>
                    </a:ext>
                  </a:extLst>
                </a:gridCol>
                <a:gridCol w="552061">
                  <a:extLst>
                    <a:ext uri="{9D8B030D-6E8A-4147-A177-3AD203B41FA5}">
                      <a16:colId xmlns:a16="http://schemas.microsoft.com/office/drawing/2014/main" val="20011"/>
                    </a:ext>
                  </a:extLst>
                </a:gridCol>
                <a:gridCol w="552061">
                  <a:extLst>
                    <a:ext uri="{9D8B030D-6E8A-4147-A177-3AD203B41FA5}">
                      <a16:colId xmlns:a16="http://schemas.microsoft.com/office/drawing/2014/main" val="20012"/>
                    </a:ext>
                  </a:extLst>
                </a:gridCol>
                <a:gridCol w="552061">
                  <a:extLst>
                    <a:ext uri="{9D8B030D-6E8A-4147-A177-3AD203B41FA5}">
                      <a16:colId xmlns:a16="http://schemas.microsoft.com/office/drawing/2014/main" val="20013"/>
                    </a:ext>
                  </a:extLst>
                </a:gridCol>
                <a:gridCol w="552061">
                  <a:extLst>
                    <a:ext uri="{9D8B030D-6E8A-4147-A177-3AD203B41FA5}">
                      <a16:colId xmlns:a16="http://schemas.microsoft.com/office/drawing/2014/main" val="20014"/>
                    </a:ext>
                  </a:extLst>
                </a:gridCol>
                <a:gridCol w="552061">
                  <a:extLst>
                    <a:ext uri="{9D8B030D-6E8A-4147-A177-3AD203B41FA5}">
                      <a16:colId xmlns:a16="http://schemas.microsoft.com/office/drawing/2014/main" val="20015"/>
                    </a:ext>
                  </a:extLst>
                </a:gridCol>
                <a:gridCol w="552061">
                  <a:extLst>
                    <a:ext uri="{9D8B030D-6E8A-4147-A177-3AD203B41FA5}">
                      <a16:colId xmlns:a16="http://schemas.microsoft.com/office/drawing/2014/main" val="1949387514"/>
                    </a:ext>
                  </a:extLst>
                </a:gridCol>
                <a:gridCol w="552061">
                  <a:extLst>
                    <a:ext uri="{9D8B030D-6E8A-4147-A177-3AD203B41FA5}">
                      <a16:colId xmlns:a16="http://schemas.microsoft.com/office/drawing/2014/main" val="574755357"/>
                    </a:ext>
                  </a:extLst>
                </a:gridCol>
                <a:gridCol w="552061">
                  <a:extLst>
                    <a:ext uri="{9D8B030D-6E8A-4147-A177-3AD203B41FA5}">
                      <a16:colId xmlns:a16="http://schemas.microsoft.com/office/drawing/2014/main" val="988320270"/>
                    </a:ext>
                  </a:extLst>
                </a:gridCol>
              </a:tblGrid>
              <a:tr h="192745">
                <a:tc>
                  <a:txBody>
                    <a:bodyPr/>
                    <a:lstStyle/>
                    <a:p>
                      <a:pPr algn="ctr"/>
                      <a:r>
                        <a:rPr kumimoji="1" lang="ja-JP" altLang="en-US" sz="900" b="0" dirty="0" smtClean="0">
                          <a:latin typeface="+mn-ea"/>
                          <a:ea typeface="+mn-ea"/>
                          <a:cs typeface="Meiryo UI" pitchFamily="50" charset="-128"/>
                        </a:rPr>
                        <a:t>財政収支推計</a:t>
                      </a:r>
                      <a:r>
                        <a:rPr kumimoji="1" lang="ja-JP" altLang="en-US" sz="900" b="0" baseline="0" dirty="0" smtClean="0">
                          <a:latin typeface="+mn-ea"/>
                          <a:ea typeface="+mn-ea"/>
                          <a:cs typeface="Meiryo UI" pitchFamily="50" charset="-128"/>
                        </a:rPr>
                        <a:t> </a:t>
                      </a:r>
                      <a:r>
                        <a:rPr kumimoji="1" lang="ja-JP" altLang="en-US" sz="900" b="0" dirty="0" smtClean="0">
                          <a:latin typeface="+mn-ea"/>
                          <a:ea typeface="+mn-ea"/>
                          <a:cs typeface="Meiryo UI" pitchFamily="50" charset="-128"/>
                        </a:rPr>
                        <a:t>Ａ</a:t>
                      </a:r>
                      <a:r>
                        <a:rPr kumimoji="1" lang="en-US" altLang="ja-JP" sz="900" b="0" dirty="0" smtClean="0">
                          <a:latin typeface="+mn-ea"/>
                          <a:ea typeface="+mn-ea"/>
                          <a:cs typeface="Meiryo UI" pitchFamily="50" charset="-128"/>
                        </a:rPr>
                        <a:t>1</a:t>
                      </a:r>
                      <a:endParaRPr kumimoji="1" lang="ja-JP" altLang="en-US" sz="900" b="0" dirty="0">
                        <a:latin typeface="+mn-ea"/>
                        <a:ea typeface="+mn-ea"/>
                        <a:cs typeface="Meiryo UI" pitchFamily="50" charset="-128"/>
                      </a:endParaRPr>
                    </a:p>
                  </a:txBody>
                  <a:tcPr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46</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80</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53</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23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34</a:t>
                      </a:r>
                    </a:p>
                  </a:txBody>
                  <a:tcPr marL="9525" marR="39600" marT="9525" marB="0" anchor="ct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31</a:t>
                      </a:r>
                    </a:p>
                  </a:txBody>
                  <a:tcPr marL="9525" marR="39600" marT="9525" marB="0" anchor="ctr"/>
                </a:tc>
                <a:tc rowSpan="4"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Ｒ</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年度同額と見込む</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rowSpan="4" h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rowSpan="4" h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0"/>
                  </a:ext>
                </a:extLst>
              </a:tr>
              <a:tr h="1927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n-ea"/>
                          <a:ea typeface="+mn-ea"/>
                          <a:cs typeface="Meiryo UI" pitchFamily="50" charset="-128"/>
                        </a:rPr>
                        <a:t>改革効果額</a:t>
                      </a:r>
                      <a:r>
                        <a:rPr kumimoji="1" lang="en-US" altLang="ja-JP" sz="500" b="0" dirty="0" smtClean="0">
                          <a:latin typeface="+mn-ea"/>
                          <a:ea typeface="+mn-ea"/>
                          <a:cs typeface="Meiryo UI" pitchFamily="50" charset="-128"/>
                        </a:rPr>
                        <a:t>(</a:t>
                      </a:r>
                      <a:r>
                        <a:rPr kumimoji="1" lang="ja-JP" altLang="en-US" sz="500" b="0" dirty="0" smtClean="0">
                          <a:latin typeface="+mn-ea"/>
                          <a:ea typeface="+mn-ea"/>
                          <a:cs typeface="Meiryo UI" pitchFamily="50" charset="-128"/>
                        </a:rPr>
                        <a:t>未反映分</a:t>
                      </a:r>
                      <a:r>
                        <a:rPr kumimoji="1" lang="en-US" altLang="ja-JP" sz="500" b="0" dirty="0" smtClean="0">
                          <a:latin typeface="+mn-ea"/>
                          <a:ea typeface="+mn-ea"/>
                          <a:cs typeface="Meiryo UI" pitchFamily="50" charset="-128"/>
                        </a:rPr>
                        <a:t>) </a:t>
                      </a:r>
                      <a:r>
                        <a:rPr kumimoji="1" lang="ja-JP" altLang="en-US" sz="900" b="0" dirty="0" smtClean="0">
                          <a:latin typeface="+mn-ea"/>
                          <a:ea typeface="+mn-ea"/>
                          <a:cs typeface="Meiryo UI" pitchFamily="50" charset="-128"/>
                        </a:rPr>
                        <a:t>Ｂ</a:t>
                      </a:r>
                    </a:p>
                  </a:txBody>
                  <a:tcPr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116</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140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140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139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141</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1"/>
                  </a:ext>
                </a:extLst>
              </a:tr>
              <a:tr h="161888">
                <a:tc>
                  <a:txBody>
                    <a:bodyPr/>
                    <a:lstStyle/>
                    <a:p>
                      <a:pPr algn="ctr"/>
                      <a:r>
                        <a:rPr kumimoji="1" lang="ja-JP" altLang="en-US" sz="900" b="0" dirty="0" smtClean="0">
                          <a:latin typeface="+mn-ea"/>
                          <a:ea typeface="+mn-ea"/>
                          <a:cs typeface="Meiryo UI" pitchFamily="50" charset="-128"/>
                        </a:rPr>
                        <a:t>組織体制の影響額</a:t>
                      </a:r>
                      <a:r>
                        <a:rPr kumimoji="1" lang="en-US" altLang="ja-JP" sz="900" b="0" dirty="0" smtClean="0">
                          <a:latin typeface="+mn-ea"/>
                          <a:ea typeface="+mn-ea"/>
                          <a:cs typeface="Meiryo UI" pitchFamily="50" charset="-128"/>
                        </a:rPr>
                        <a:t>C</a:t>
                      </a:r>
                    </a:p>
                  </a:txBody>
                  <a:tcPr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22</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13</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8</a:t>
                      </a:r>
                    </a:p>
                  </a:txBody>
                  <a:tcPr marL="9525" marR="39600" marT="9525" marB="0" anchor="ct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tc>
                <a:tc gridSpan="3"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tc>
                <a:extLst>
                  <a:ext uri="{0D108BD9-81ED-4DB2-BD59-A6C34878D82A}">
                    <a16:rowId xmlns:a16="http://schemas.microsoft.com/office/drawing/2014/main" val="10002"/>
                  </a:ext>
                </a:extLst>
              </a:tr>
              <a:tr h="192745">
                <a:tc>
                  <a:txBody>
                    <a:bodyPr/>
                    <a:lstStyle/>
                    <a:p>
                      <a:pPr algn="ctr"/>
                      <a:r>
                        <a:rPr kumimoji="1" lang="ja-JP" altLang="en-US" sz="900" b="0" dirty="0" smtClean="0">
                          <a:latin typeface="+mn-ea"/>
                          <a:ea typeface="+mn-ea"/>
                          <a:cs typeface="Meiryo UI" pitchFamily="50" charset="-128"/>
                        </a:rPr>
                        <a:t>設置コスト　</a:t>
                      </a:r>
                      <a:r>
                        <a:rPr kumimoji="1" lang="en-US" altLang="ja-JP" sz="900" b="0" dirty="0" smtClean="0">
                          <a:latin typeface="+mn-ea"/>
                          <a:ea typeface="+mn-ea"/>
                          <a:cs typeface="Meiryo UI" pitchFamily="50" charset="-128"/>
                        </a:rPr>
                        <a:t>D</a:t>
                      </a:r>
                    </a:p>
                  </a:txBody>
                  <a:tcPr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33</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p>
                  </a:txBody>
                  <a:tcPr marL="9525" marR="39600" marT="9525" marB="0" anchor="ctr">
                    <a:lnB w="12700" cap="flat" cmpd="sng" algn="ctr">
                      <a:solidFill>
                        <a:schemeClr val="tx1"/>
                      </a:solidFill>
                      <a:prstDash val="solid"/>
                      <a:round/>
                      <a:headEnd type="none" w="med" len="med"/>
                      <a:tailEnd type="none" w="med" len="med"/>
                    </a:lnB>
                  </a:tcPr>
                </a:tc>
                <a:tc>
                  <a:txBody>
                    <a:bodyPr/>
                    <a:lstStyle/>
                    <a:p>
                      <a:pPr algn="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39600" marT="9525" marB="0" anchor="ctr">
                    <a:lnB w="12700" cap="flat" cmpd="sng" algn="ctr">
                      <a:solidFill>
                        <a:schemeClr val="tx1"/>
                      </a:solidFill>
                      <a:prstDash val="solid"/>
                      <a:round/>
                      <a:headEnd type="none" w="med" len="med"/>
                      <a:tailEnd type="none" w="med" len="med"/>
                    </a:lnB>
                  </a:tcPr>
                </a:tc>
                <a:tc gridSpan="3"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tc hMerge="1" vMerge="1">
                  <a:txBody>
                    <a:bodyPr/>
                    <a:lstStyle/>
                    <a:p>
                      <a:pPr algn="r" fontAlgn="ctr"/>
                      <a:endPar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39600"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92745">
                <a:tc>
                  <a:txBody>
                    <a:bodyPr/>
                    <a:lstStyle/>
                    <a:p>
                      <a:pPr algn="ctr"/>
                      <a:r>
                        <a:rPr kumimoji="1" lang="ja-JP" altLang="en-US" sz="900" b="1" dirty="0" smtClean="0">
                          <a:latin typeface="+mn-ea"/>
                          <a:ea typeface="+mn-ea"/>
                          <a:cs typeface="Meiryo UI" pitchFamily="50" charset="-128"/>
                        </a:rPr>
                        <a:t>計</a:t>
                      </a:r>
                      <a:r>
                        <a:rPr kumimoji="1" lang="ja-JP" altLang="en-US" sz="900" b="1" baseline="0" dirty="0" smtClean="0">
                          <a:latin typeface="+mn-ea"/>
                          <a:ea typeface="+mn-ea"/>
                          <a:cs typeface="Meiryo UI" pitchFamily="50" charset="-128"/>
                        </a:rPr>
                        <a:t> </a:t>
                      </a:r>
                      <a:r>
                        <a:rPr kumimoji="1" lang="en-US" altLang="ja-JP" sz="900" b="1" baseline="0" dirty="0" smtClean="0">
                          <a:latin typeface="+mn-ea"/>
                          <a:ea typeface="+mn-ea"/>
                          <a:cs typeface="Meiryo UI" pitchFamily="50" charset="-128"/>
                        </a:rPr>
                        <a:t>E1</a:t>
                      </a:r>
                      <a:r>
                        <a:rPr kumimoji="1" lang="en-US" altLang="ja-JP" sz="900" b="1" dirty="0" smtClean="0">
                          <a:latin typeface="+mn-ea"/>
                          <a:ea typeface="+mn-ea"/>
                          <a:cs typeface="Meiryo UI" pitchFamily="50" charset="-128"/>
                        </a:rPr>
                        <a:t>=A1+B+C+D</a:t>
                      </a:r>
                      <a:endParaRPr kumimoji="1" lang="ja-JP" altLang="en-US" sz="900" b="1" dirty="0">
                        <a:latin typeface="+mn-ea"/>
                        <a:ea typeface="+mn-ea"/>
                        <a:cs typeface="Meiryo UI" pitchFamily="50" charset="-128"/>
                      </a:endParaRPr>
                    </a:p>
                  </a:txBody>
                  <a:tcPr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59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77</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64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93</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105</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116</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104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114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114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tc>
                  <a:txBody>
                    <a:bodyPr/>
                    <a:lstStyle/>
                    <a:p>
                      <a:pPr algn="r" fontAlgn="ctr"/>
                      <a:r>
                        <a:rPr lang="en-US" altLang="ja-JP" sz="1050" b="1" i="0" u="none" strike="noStrike" dirty="0">
                          <a:solidFill>
                            <a:srgbClr val="000000"/>
                          </a:solidFill>
                          <a:effectLst/>
                          <a:latin typeface="ＭＳ Ｐゴシック" panose="020B0600070205080204" pitchFamily="50" charset="-128"/>
                          <a:ea typeface="ＭＳ Ｐゴシック" panose="020B0600070205080204" pitchFamily="50" charset="-128"/>
                        </a:rPr>
                        <a:t>114</a:t>
                      </a:r>
                    </a:p>
                  </a:txBody>
                  <a:tcPr marL="9525" marR="39600" marT="9525" marB="0" anchor="ctr">
                    <a:lnT w="12700" cap="flat" cmpd="sng" algn="ctr">
                      <a:solidFill>
                        <a:schemeClr val="tx1"/>
                      </a:solidFill>
                      <a:prstDash val="solid"/>
                      <a:round/>
                      <a:headEnd type="none" w="med" len="med"/>
                      <a:tailEnd type="none" w="med" len="med"/>
                    </a:lnT>
                    <a:solidFill>
                      <a:srgbClr val="FFFF00"/>
                    </a:solidFill>
                  </a:tcPr>
                </a:tc>
                <a:extLst>
                  <a:ext uri="{0D108BD9-81ED-4DB2-BD59-A6C34878D82A}">
                    <a16:rowId xmlns:a16="http://schemas.microsoft.com/office/drawing/2014/main" val="10004"/>
                  </a:ext>
                </a:extLst>
              </a:tr>
            </a:tbl>
          </a:graphicData>
        </a:graphic>
      </p:graphicFrame>
      <p:sp>
        <p:nvSpPr>
          <p:cNvPr id="14" name="AutoShape 161"/>
          <p:cNvSpPr>
            <a:spLocks noChangeArrowheads="1"/>
          </p:cNvSpPr>
          <p:nvPr/>
        </p:nvSpPr>
        <p:spPr bwMode="auto">
          <a:xfrm>
            <a:off x="56272" y="4374359"/>
            <a:ext cx="1296328" cy="220896"/>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3" name="線吹き出し 2 (枠付き) 2"/>
          <p:cNvSpPr/>
          <p:nvPr/>
        </p:nvSpPr>
        <p:spPr>
          <a:xfrm>
            <a:off x="2594203" y="1807562"/>
            <a:ext cx="1080120" cy="276779"/>
          </a:xfrm>
          <a:prstGeom prst="borderCallout2">
            <a:avLst>
              <a:gd name="adj1" fmla="val 18751"/>
              <a:gd name="adj2" fmla="val -80"/>
              <a:gd name="adj3" fmla="val 18750"/>
              <a:gd name="adj4" fmla="val -16667"/>
              <a:gd name="adj5" fmla="val 158534"/>
              <a:gd name="adj6" fmla="val -22427"/>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線吹き出し 2 (枠付き) 18"/>
          <p:cNvSpPr/>
          <p:nvPr/>
        </p:nvSpPr>
        <p:spPr>
          <a:xfrm>
            <a:off x="5601072" y="3645024"/>
            <a:ext cx="1080120" cy="247771"/>
          </a:xfrm>
          <a:prstGeom prst="borderCallout2">
            <a:avLst>
              <a:gd name="adj1" fmla="val 18751"/>
              <a:gd name="adj2" fmla="val -80"/>
              <a:gd name="adj3" fmla="val 18750"/>
              <a:gd name="adj4" fmla="val -16667"/>
              <a:gd name="adj5" fmla="val -282197"/>
              <a:gd name="adj6" fmla="val -45052"/>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ケース１</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AutoShape 161"/>
          <p:cNvSpPr>
            <a:spLocks noChangeArrowheads="1"/>
          </p:cNvSpPr>
          <p:nvPr/>
        </p:nvSpPr>
        <p:spPr bwMode="auto">
          <a:xfrm>
            <a:off x="56272" y="5827823"/>
            <a:ext cx="1296328" cy="227061"/>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26" name="AutoShape 161"/>
          <p:cNvSpPr>
            <a:spLocks noChangeArrowheads="1"/>
          </p:cNvSpPr>
          <p:nvPr/>
        </p:nvSpPr>
        <p:spPr bwMode="auto">
          <a:xfrm>
            <a:off x="116408" y="503168"/>
            <a:ext cx="2532336" cy="299200"/>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b="1" dirty="0" smtClean="0">
                <a:latin typeface="Meiryo UI" panose="020B0604030504040204" pitchFamily="50" charset="-128"/>
                <a:ea typeface="Meiryo UI" panose="020B0604030504040204" pitchFamily="50" charset="-128"/>
                <a:cs typeface="Meiryo UI" pitchFamily="50" charset="-128"/>
              </a:rPr>
              <a:t>特別区全体</a:t>
            </a:r>
            <a:endParaRPr lang="ja-JP" altLang="en-US" b="1" dirty="0">
              <a:latin typeface="Meiryo UI" panose="020B0604030504040204" pitchFamily="50" charset="-128"/>
              <a:ea typeface="Meiryo UI" panose="020B0604030504040204" pitchFamily="50" charset="-128"/>
              <a:cs typeface="Meiryo UI" pitchFamily="50" charset="-128"/>
            </a:endParaRPr>
          </a:p>
        </p:txBody>
      </p:sp>
      <p:sp>
        <p:nvSpPr>
          <p:cNvPr id="27" name="正方形/長方形 26"/>
          <p:cNvSpPr/>
          <p:nvPr/>
        </p:nvSpPr>
        <p:spPr bwMode="auto">
          <a:xfrm>
            <a:off x="233896" y="917342"/>
            <a:ext cx="9361040" cy="472876"/>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○ケース１・ケース２とも、Ｒ</a:t>
            </a:r>
            <a:r>
              <a:rPr lang="en-US" altLang="ja-JP" sz="1600" dirty="0" smtClean="0">
                <a:solidFill>
                  <a:schemeClr val="tx1"/>
                </a:solidFill>
                <a:latin typeface="Meiryo UI" pitchFamily="50" charset="-128"/>
                <a:ea typeface="Meiryo UI" pitchFamily="50" charset="-128"/>
                <a:cs typeface="Meiryo UI" pitchFamily="50" charset="-128"/>
              </a:rPr>
              <a:t>7</a:t>
            </a:r>
            <a:r>
              <a:rPr lang="ja-JP" altLang="en-US" sz="1600" dirty="0" smtClean="0">
                <a:solidFill>
                  <a:schemeClr val="tx1"/>
                </a:solidFill>
                <a:latin typeface="Meiryo UI" pitchFamily="50" charset="-128"/>
                <a:ea typeface="Meiryo UI" pitchFamily="50" charset="-128"/>
                <a:cs typeface="Meiryo UI" pitchFamily="50" charset="-128"/>
              </a:rPr>
              <a:t>年度以降、収支不足は発生しない</a:t>
            </a:r>
            <a:endParaRPr lang="en-US" altLang="ja-JP" sz="1600" dirty="0" smtClean="0">
              <a:solidFill>
                <a:schemeClr val="tx1"/>
              </a:solidFill>
              <a:latin typeface="Meiryo UI" pitchFamily="50" charset="-128"/>
              <a:ea typeface="Meiryo UI" pitchFamily="50" charset="-128"/>
              <a:cs typeface="Meiryo UI" pitchFamily="50" charset="-128"/>
            </a:endParaRPr>
          </a:p>
        </p:txBody>
      </p:sp>
      <p:sp>
        <p:nvSpPr>
          <p:cNvPr id="28" name="正方形/長方形 27"/>
          <p:cNvSpPr/>
          <p:nvPr/>
        </p:nvSpPr>
        <p:spPr>
          <a:xfrm>
            <a:off x="1625849" y="1461163"/>
            <a:ext cx="3240331" cy="288009"/>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収支（財源対策前）</a:t>
            </a:r>
            <a:endPar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9018607" y="4189797"/>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27"/>
          <p:cNvSpPr>
            <a:spLocks noChangeArrowheads="1"/>
          </p:cNvSpPr>
          <p:nvPr/>
        </p:nvSpPr>
        <p:spPr bwMode="auto">
          <a:xfrm>
            <a:off x="8874125" y="-962"/>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５</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33650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848334" y="1423109"/>
            <a:ext cx="9096020" cy="2822693"/>
          </a:xfrm>
          <a:prstGeom prst="rect">
            <a:avLst/>
          </a:prstGeom>
        </p:spPr>
      </p:pic>
      <p:sp>
        <p:nvSpPr>
          <p:cNvPr id="12" name="二等辺三角形 11"/>
          <p:cNvSpPr/>
          <p:nvPr/>
        </p:nvSpPr>
        <p:spPr>
          <a:xfrm flipV="1">
            <a:off x="3382972" y="43543"/>
            <a:ext cx="3111092" cy="386062"/>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p:cNvSpPr txBox="1"/>
          <p:nvPr/>
        </p:nvSpPr>
        <p:spPr>
          <a:xfrm>
            <a:off x="4333224" y="17019"/>
            <a:ext cx="1210588" cy="338554"/>
          </a:xfrm>
          <a:prstGeom prst="rect">
            <a:avLst/>
          </a:prstGeom>
          <a:noFill/>
        </p:spPr>
        <p:txBody>
          <a:bodyPr wrap="none" rtlCol="0">
            <a:spAutoFit/>
          </a:bodyPr>
          <a:lstStyle/>
          <a:p>
            <a:r>
              <a:rPr kumimoji="1" lang="ja-JP" altLang="en-US" sz="1600" b="1" dirty="0" smtClean="0">
                <a:solidFill>
                  <a:schemeClr val="bg1"/>
                </a:solidFill>
                <a:latin typeface="Meiryo UI" pitchFamily="50" charset="-128"/>
                <a:ea typeface="Meiryo UI" pitchFamily="50" charset="-128"/>
                <a:cs typeface="Meiryo UI" pitchFamily="50" charset="-128"/>
              </a:rPr>
              <a:t>財源対策後</a:t>
            </a:r>
            <a:endParaRPr kumimoji="1" lang="ja-JP" altLang="en-US" sz="1600" b="1" dirty="0">
              <a:solidFill>
                <a:schemeClr val="bg1"/>
              </a:solidFill>
              <a:latin typeface="Meiryo UI" pitchFamily="50" charset="-128"/>
              <a:ea typeface="Meiryo UI" pitchFamily="50" charset="-128"/>
              <a:cs typeface="Meiryo UI"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568620640"/>
              </p:ext>
            </p:extLst>
          </p:nvPr>
        </p:nvGraphicFramePr>
        <p:xfrm>
          <a:off x="188755" y="5717926"/>
          <a:ext cx="9516770" cy="865066"/>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913678778"/>
                    </a:ext>
                  </a:extLst>
                </a:gridCol>
                <a:gridCol w="532859">
                  <a:extLst>
                    <a:ext uri="{9D8B030D-6E8A-4147-A177-3AD203B41FA5}">
                      <a16:colId xmlns:a16="http://schemas.microsoft.com/office/drawing/2014/main" val="3914580719"/>
                    </a:ext>
                  </a:extLst>
                </a:gridCol>
                <a:gridCol w="532859">
                  <a:extLst>
                    <a:ext uri="{9D8B030D-6E8A-4147-A177-3AD203B41FA5}">
                      <a16:colId xmlns:a16="http://schemas.microsoft.com/office/drawing/2014/main" val="3289504030"/>
                    </a:ext>
                  </a:extLst>
                </a:gridCol>
              </a:tblGrid>
              <a:tr h="187552">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区財政調整基金の活用</a:t>
                      </a: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altLang="ja-JP"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24124">
                <a:tc>
                  <a:txBody>
                    <a:bodyPr/>
                    <a:lstStyle/>
                    <a:p>
                      <a:pPr algn="ctr" fontAlgn="ctr"/>
                      <a:r>
                        <a:rPr lang="ja-JP"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rPr>
                        <a:t>収支合計 </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G2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E2</a:t>
                      </a:r>
                      <a:r>
                        <a:rPr 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F2</a:t>
                      </a:r>
                      <a:endParaRPr 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168</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195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125</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103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160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189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213</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200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211</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211</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chemeClr val="tx1"/>
                          </a:solidFill>
                          <a:effectLst/>
                          <a:latin typeface="+mn-ea"/>
                          <a:ea typeface="+mn-ea"/>
                          <a:cs typeface="Meiryo UI" panose="020B0604030504040204" pitchFamily="50" charset="-128"/>
                        </a:rPr>
                        <a:t>府承継財政調整基金の配分</a:t>
                      </a:r>
                      <a:endParaRPr lang="ja-JP" altLang="en-US" sz="900" b="0" i="0" u="none" strike="noStrike" dirty="0">
                        <a:solidFill>
                          <a:schemeClr val="tx1"/>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mn-ea"/>
                        </a:rPr>
                        <a:t>財源活用可能額</a:t>
                      </a:r>
                      <a:endParaRPr lang="en-US" altLang="ja-JP" sz="900" b="1" i="0" u="none" strike="noStrike" dirty="0" smtClean="0">
                        <a:solidFill>
                          <a:schemeClr val="tx1"/>
                        </a:solidFill>
                        <a:effectLst/>
                        <a:latin typeface="ＭＳ Ｐゴシック" panose="020B0600070205080204" pitchFamily="50" charset="-128"/>
                        <a:ea typeface="+mn-ea"/>
                      </a:endParaRPr>
                    </a:p>
                    <a:p>
                      <a:pPr algn="ctr" fontAlgn="ctr"/>
                      <a:r>
                        <a:rPr lang="ja-JP" altLang="en-US" sz="900" b="1" i="0" u="none" strike="noStrike" dirty="0" smtClean="0">
                          <a:solidFill>
                            <a:schemeClr val="tx1"/>
                          </a:solidFill>
                          <a:effectLst/>
                          <a:latin typeface="ＭＳ Ｐゴシック" panose="020B0600070205080204" pitchFamily="50" charset="-128"/>
                          <a:ea typeface="+mn-ea"/>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1,618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1,830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1,972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2,092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2,269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2,459</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2,636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2,843</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3,061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3,277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3,504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3,715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3,925</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4,136</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4,346</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14" name="正方形/長方形 13"/>
          <p:cNvSpPr/>
          <p:nvPr/>
        </p:nvSpPr>
        <p:spPr>
          <a:xfrm>
            <a:off x="592000" y="1443905"/>
            <a:ext cx="914400" cy="25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4207375042"/>
              </p:ext>
            </p:extLst>
          </p:nvPr>
        </p:nvGraphicFramePr>
        <p:xfrm>
          <a:off x="188755" y="4292683"/>
          <a:ext cx="9516770" cy="903988"/>
        </p:xfrm>
        <a:graphic>
          <a:graphicData uri="http://schemas.openxmlformats.org/drawingml/2006/table">
            <a:tbl>
              <a:tblPr firstRow="1" bandRow="1">
                <a:tableStyleId>{5940675A-B579-460E-94D1-54222C63F5DA}</a:tableStyleId>
              </a:tblPr>
              <a:tblGrid>
                <a:gridCol w="1523885">
                  <a:extLst>
                    <a:ext uri="{9D8B030D-6E8A-4147-A177-3AD203B41FA5}">
                      <a16:colId xmlns:a16="http://schemas.microsoft.com/office/drawing/2014/main" val="20000"/>
                    </a:ext>
                  </a:extLst>
                </a:gridCol>
                <a:gridCol w="532859">
                  <a:extLst>
                    <a:ext uri="{9D8B030D-6E8A-4147-A177-3AD203B41FA5}">
                      <a16:colId xmlns:a16="http://schemas.microsoft.com/office/drawing/2014/main" val="20004"/>
                    </a:ext>
                  </a:extLst>
                </a:gridCol>
                <a:gridCol w="532859">
                  <a:extLst>
                    <a:ext uri="{9D8B030D-6E8A-4147-A177-3AD203B41FA5}">
                      <a16:colId xmlns:a16="http://schemas.microsoft.com/office/drawing/2014/main" val="20005"/>
                    </a:ext>
                  </a:extLst>
                </a:gridCol>
                <a:gridCol w="532859">
                  <a:extLst>
                    <a:ext uri="{9D8B030D-6E8A-4147-A177-3AD203B41FA5}">
                      <a16:colId xmlns:a16="http://schemas.microsoft.com/office/drawing/2014/main" val="20006"/>
                    </a:ext>
                  </a:extLst>
                </a:gridCol>
                <a:gridCol w="532859">
                  <a:extLst>
                    <a:ext uri="{9D8B030D-6E8A-4147-A177-3AD203B41FA5}">
                      <a16:colId xmlns:a16="http://schemas.microsoft.com/office/drawing/2014/main" val="20007"/>
                    </a:ext>
                  </a:extLst>
                </a:gridCol>
                <a:gridCol w="532859">
                  <a:extLst>
                    <a:ext uri="{9D8B030D-6E8A-4147-A177-3AD203B41FA5}">
                      <a16:colId xmlns:a16="http://schemas.microsoft.com/office/drawing/2014/main" val="20008"/>
                    </a:ext>
                  </a:extLst>
                </a:gridCol>
                <a:gridCol w="532859">
                  <a:extLst>
                    <a:ext uri="{9D8B030D-6E8A-4147-A177-3AD203B41FA5}">
                      <a16:colId xmlns:a16="http://schemas.microsoft.com/office/drawing/2014/main" val="20009"/>
                    </a:ext>
                  </a:extLst>
                </a:gridCol>
                <a:gridCol w="532859">
                  <a:extLst>
                    <a:ext uri="{9D8B030D-6E8A-4147-A177-3AD203B41FA5}">
                      <a16:colId xmlns:a16="http://schemas.microsoft.com/office/drawing/2014/main" val="20010"/>
                    </a:ext>
                  </a:extLst>
                </a:gridCol>
                <a:gridCol w="532859">
                  <a:extLst>
                    <a:ext uri="{9D8B030D-6E8A-4147-A177-3AD203B41FA5}">
                      <a16:colId xmlns:a16="http://schemas.microsoft.com/office/drawing/2014/main" val="20011"/>
                    </a:ext>
                  </a:extLst>
                </a:gridCol>
                <a:gridCol w="532859">
                  <a:extLst>
                    <a:ext uri="{9D8B030D-6E8A-4147-A177-3AD203B41FA5}">
                      <a16:colId xmlns:a16="http://schemas.microsoft.com/office/drawing/2014/main" val="20012"/>
                    </a:ext>
                  </a:extLst>
                </a:gridCol>
                <a:gridCol w="532859">
                  <a:extLst>
                    <a:ext uri="{9D8B030D-6E8A-4147-A177-3AD203B41FA5}">
                      <a16:colId xmlns:a16="http://schemas.microsoft.com/office/drawing/2014/main" val="20013"/>
                    </a:ext>
                  </a:extLst>
                </a:gridCol>
                <a:gridCol w="532859">
                  <a:extLst>
                    <a:ext uri="{9D8B030D-6E8A-4147-A177-3AD203B41FA5}">
                      <a16:colId xmlns:a16="http://schemas.microsoft.com/office/drawing/2014/main" val="20014"/>
                    </a:ext>
                  </a:extLst>
                </a:gridCol>
                <a:gridCol w="532859">
                  <a:extLst>
                    <a:ext uri="{9D8B030D-6E8A-4147-A177-3AD203B41FA5}">
                      <a16:colId xmlns:a16="http://schemas.microsoft.com/office/drawing/2014/main" val="20015"/>
                    </a:ext>
                  </a:extLst>
                </a:gridCol>
                <a:gridCol w="532859">
                  <a:extLst>
                    <a:ext uri="{9D8B030D-6E8A-4147-A177-3AD203B41FA5}">
                      <a16:colId xmlns:a16="http://schemas.microsoft.com/office/drawing/2014/main" val="4233117504"/>
                    </a:ext>
                  </a:extLst>
                </a:gridCol>
                <a:gridCol w="532859">
                  <a:extLst>
                    <a:ext uri="{9D8B030D-6E8A-4147-A177-3AD203B41FA5}">
                      <a16:colId xmlns:a16="http://schemas.microsoft.com/office/drawing/2014/main" val="4235487261"/>
                    </a:ext>
                  </a:extLst>
                </a:gridCol>
                <a:gridCol w="532859">
                  <a:extLst>
                    <a:ext uri="{9D8B030D-6E8A-4147-A177-3AD203B41FA5}">
                      <a16:colId xmlns:a16="http://schemas.microsoft.com/office/drawing/2014/main" val="1914975255"/>
                    </a:ext>
                  </a:extLst>
                </a:gridCol>
              </a:tblGrid>
              <a:tr h="187552">
                <a:tc>
                  <a:txBody>
                    <a:bodyPr/>
                    <a:lstStyle/>
                    <a:p>
                      <a:pPr algn="ctr" fontAlgn="ctr"/>
                      <a:r>
                        <a:rPr lang="ja-JP" altLang="en-US" sz="900" b="1" i="0" u="none" strike="noStrike" dirty="0" smtClean="0">
                          <a:solidFill>
                            <a:srgbClr val="000000"/>
                          </a:solidFill>
                          <a:effectLst/>
                          <a:latin typeface="ＭＳ Ｐゴシック" panose="020B0600070205080204" pitchFamily="50" charset="-128"/>
                          <a:ea typeface="+mn-ea"/>
                        </a:rPr>
                        <a:t>区財政調整基金の活用</a:t>
                      </a:r>
                      <a:r>
                        <a:rPr lang="ja-JP" altLang="en-US" sz="900" b="1" i="0" u="none" strike="noStrike" dirty="0">
                          <a:solidFill>
                            <a:srgbClr val="000000"/>
                          </a:solidFill>
                          <a:effectLst/>
                          <a:latin typeface="+mn-ea"/>
                          <a:ea typeface="+mn-ea"/>
                        </a:rPr>
                        <a:t>　</a:t>
                      </a:r>
                      <a:r>
                        <a:rPr lang="en-US" altLang="ja-JP" sz="900" b="1" i="0" u="none" strike="noStrike" dirty="0" smtClean="0">
                          <a:solidFill>
                            <a:srgbClr val="000000"/>
                          </a:solidFill>
                          <a:effectLst/>
                          <a:latin typeface="+mn-ea"/>
                          <a:ea typeface="+mn-ea"/>
                        </a:rPr>
                        <a:t>F1</a:t>
                      </a:r>
                      <a:endParaRPr lang="en-US" altLang="ja-JP" sz="900" b="1"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0"/>
                  </a:ext>
                </a:extLst>
              </a:tr>
              <a:tr h="263046">
                <a:tc>
                  <a:txBody>
                    <a:bodyPr/>
                    <a:lstStyle/>
                    <a:p>
                      <a:pPr algn="ctr" fontAlgn="ctr"/>
                      <a:r>
                        <a:rPr lang="ja-JP" altLang="en-US" sz="900" b="1" i="0" u="none" strike="noStrike" dirty="0">
                          <a:solidFill>
                            <a:srgbClr val="000000"/>
                          </a:solidFill>
                          <a:effectLst/>
                          <a:latin typeface="+mn-ea"/>
                          <a:ea typeface="+mn-ea"/>
                          <a:cs typeface="Meiryo UI" panose="020B0604030504040204" pitchFamily="50" charset="-128"/>
                        </a:rPr>
                        <a:t>収支合計 </a:t>
                      </a:r>
                      <a:r>
                        <a:rPr lang="en-US" altLang="ja-JP" sz="900" b="1" i="0" u="none" strike="noStrike" dirty="0" smtClean="0">
                          <a:solidFill>
                            <a:srgbClr val="000000"/>
                          </a:solidFill>
                          <a:effectLst/>
                          <a:latin typeface="+mn-ea"/>
                          <a:ea typeface="+mn-ea"/>
                          <a:cs typeface="Meiryo UI" panose="020B0604030504040204" pitchFamily="50" charset="-128"/>
                        </a:rPr>
                        <a:t>G1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E1</a:t>
                      </a:r>
                      <a:r>
                        <a:rPr lang="en-US" sz="900" b="1" i="0" u="none" strike="noStrike" dirty="0" smtClean="0">
                          <a:solidFill>
                            <a:srgbClr val="000000"/>
                          </a:solidFill>
                          <a:effectLst/>
                          <a:latin typeface="+mn-ea"/>
                          <a:ea typeface="+mn-ea"/>
                          <a:cs typeface="Meiryo UI" panose="020B0604030504040204" pitchFamily="50" charset="-128"/>
                        </a:rPr>
                        <a:t>+</a:t>
                      </a:r>
                      <a:r>
                        <a:rPr lang="en-US" altLang="ja-JP" sz="900" b="1" i="0" u="none" strike="noStrike" dirty="0" smtClean="0">
                          <a:solidFill>
                            <a:srgbClr val="000000"/>
                          </a:solidFill>
                          <a:effectLst/>
                          <a:latin typeface="+mn-ea"/>
                          <a:ea typeface="+mn-ea"/>
                          <a:cs typeface="Meiryo UI" panose="020B0604030504040204" pitchFamily="50" charset="-128"/>
                        </a:rPr>
                        <a:t>F1</a:t>
                      </a:r>
                      <a:endParaRPr lang="en-US" sz="900" b="1"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59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29</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63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77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64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93</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105</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116</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104</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114</a:t>
                      </a:r>
                    </a:p>
                  </a:txBody>
                  <a:tcPr marL="9525" marR="39600" marT="9525" marB="0" anchor="ctr"/>
                </a:tc>
                <a:extLst>
                  <a:ext uri="{0D108BD9-81ED-4DB2-BD59-A6C34878D82A}">
                    <a16:rowId xmlns:a16="http://schemas.microsoft.com/office/drawing/2014/main" val="10001"/>
                  </a:ext>
                </a:extLst>
              </a:tr>
              <a:tr h="0">
                <a:tc>
                  <a:txBody>
                    <a:bodyPr/>
                    <a:lstStyle/>
                    <a:p>
                      <a:pPr algn="ctr" fontAlgn="ctr"/>
                      <a:r>
                        <a:rPr lang="ja-JP" altLang="en-US" sz="900" b="0" i="0" u="none" strike="noStrike" dirty="0" smtClean="0">
                          <a:solidFill>
                            <a:srgbClr val="000000"/>
                          </a:solidFill>
                          <a:effectLst/>
                          <a:latin typeface="+mn-ea"/>
                          <a:ea typeface="+mn-ea"/>
                          <a:cs typeface="Meiryo UI" panose="020B0604030504040204" pitchFamily="50" charset="-128"/>
                        </a:rPr>
                        <a:t>府承継財政調整基金の配分</a:t>
                      </a:r>
                      <a:endParaRPr lang="ja-JP" altLang="en-US" sz="900" b="0" i="0" u="none" strike="noStrike" dirty="0">
                        <a:solidFill>
                          <a:srgbClr val="000000"/>
                        </a:solidFill>
                        <a:effectLst/>
                        <a:latin typeface="+mn-ea"/>
                        <a:ea typeface="+mn-ea"/>
                        <a:cs typeface="Meiryo UI" panose="020B0604030504040204" pitchFamily="50" charset="-128"/>
                      </a:endParaRPr>
                    </a:p>
                  </a:txBody>
                  <a:tcPr marL="9525" marR="9525"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17</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4</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27</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tc>
                  <a:txBody>
                    <a:bodyPr/>
                    <a:lstStyle/>
                    <a:p>
                      <a:pPr algn="r" fontAlgn="ct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0</a:t>
                      </a:r>
                    </a:p>
                  </a:txBody>
                  <a:tcPr marL="9525" marR="39600" marT="9525" marB="0" anchor="ctr"/>
                </a:tc>
                <a:extLst>
                  <a:ext uri="{0D108BD9-81ED-4DB2-BD59-A6C34878D82A}">
                    <a16:rowId xmlns:a16="http://schemas.microsoft.com/office/drawing/2014/main" val="10002"/>
                  </a:ext>
                </a:extLst>
              </a:tr>
              <a:tr h="0">
                <a:tc>
                  <a:txBody>
                    <a:bodyPr/>
                    <a:lstStyle/>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財源活用可能額</a:t>
                      </a:r>
                      <a:endParaRPr lang="en-US" altLang="ja-JP"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endParaRPr>
                    </a:p>
                    <a:p>
                      <a:pPr algn="ctr" fontAlgn="ctr"/>
                      <a:r>
                        <a:rPr lang="ja-JP" altLang="en-US" sz="900" b="1" i="0" u="none" strike="noStrike" dirty="0" smtClean="0">
                          <a:solidFill>
                            <a:schemeClr val="tx1"/>
                          </a:solidFill>
                          <a:effectLst/>
                          <a:latin typeface="ＭＳ Ｐゴシック" panose="020B0600070205080204" pitchFamily="50" charset="-128"/>
                          <a:ea typeface="ＭＳ Ｐゴシック" panose="020B0600070205080204" pitchFamily="50" charset="-128"/>
                        </a:rPr>
                        <a:t>（区財政調整基金含む）</a:t>
                      </a:r>
                      <a:endParaRPr lang="zh-TW" altLang="en-US" sz="900" b="1"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1,114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1,191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1,236</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1,260</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1,341</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1,434</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1,515</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1,625</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1,747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1,867</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1,998</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2,112</a:t>
                      </a:r>
                    </a:p>
                  </a:txBody>
                  <a:tcPr marL="9525" marR="39600" marT="9525" marB="0" anchor="ctr">
                    <a:solidFill>
                      <a:srgbClr val="FFFF00"/>
                    </a:solidFill>
                  </a:tcPr>
                </a:tc>
                <a:tc>
                  <a:txBody>
                    <a:bodyPr/>
                    <a:lstStyle/>
                    <a:p>
                      <a:pPr algn="r" fontAlgn="ctr"/>
                      <a:r>
                        <a:rPr lang="en-US" altLang="ja-JP" sz="1100" b="1" i="0" u="none" strike="noStrike">
                          <a:solidFill>
                            <a:srgbClr val="000000"/>
                          </a:solidFill>
                          <a:effectLst/>
                          <a:latin typeface="ＭＳ Ｐゴシック" panose="020B0600070205080204" pitchFamily="50" charset="-128"/>
                          <a:ea typeface="ＭＳ Ｐゴシック" panose="020B0600070205080204" pitchFamily="50" charset="-128"/>
                        </a:rPr>
                        <a:t>2,226</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2,341</a:t>
                      </a:r>
                    </a:p>
                  </a:txBody>
                  <a:tcPr marL="9525" marR="39600" marT="9525" marB="0" anchor="ctr">
                    <a:solidFill>
                      <a:srgbClr val="FFFF00"/>
                    </a:solidFill>
                  </a:tcPr>
                </a:tc>
                <a:tc>
                  <a:txBody>
                    <a:bodyPr/>
                    <a:lstStyle/>
                    <a:p>
                      <a:pPr algn="r" fontAlgn="ctr"/>
                      <a:r>
                        <a:rPr lang="en-US" altLang="ja-JP" sz="1100" b="1" i="0" u="none" strike="noStrike" dirty="0">
                          <a:solidFill>
                            <a:srgbClr val="000000"/>
                          </a:solidFill>
                          <a:effectLst/>
                          <a:latin typeface="ＭＳ Ｐゴシック" panose="020B0600070205080204" pitchFamily="50" charset="-128"/>
                          <a:ea typeface="ＭＳ Ｐゴシック" panose="020B0600070205080204" pitchFamily="50" charset="-128"/>
                        </a:rPr>
                        <a:t>2,455</a:t>
                      </a:r>
                    </a:p>
                  </a:txBody>
                  <a:tcPr marL="9525" marR="39600" marT="9525" marB="0" anchor="ctr">
                    <a:solidFill>
                      <a:srgbClr val="FFFF00"/>
                    </a:solidFill>
                  </a:tcPr>
                </a:tc>
                <a:extLst>
                  <a:ext uri="{0D108BD9-81ED-4DB2-BD59-A6C34878D82A}">
                    <a16:rowId xmlns:a16="http://schemas.microsoft.com/office/drawing/2014/main" val="10003"/>
                  </a:ext>
                </a:extLst>
              </a:tr>
            </a:tbl>
          </a:graphicData>
        </a:graphic>
      </p:graphicFrame>
      <p:sp>
        <p:nvSpPr>
          <p:cNvPr id="15" name="AutoShape 161"/>
          <p:cNvSpPr>
            <a:spLocks noChangeArrowheads="1"/>
          </p:cNvSpPr>
          <p:nvPr/>
        </p:nvSpPr>
        <p:spPr bwMode="auto">
          <a:xfrm>
            <a:off x="44400" y="4000854"/>
            <a:ext cx="1596232" cy="27637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ケース１</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16" name="AutoShape 161"/>
          <p:cNvSpPr>
            <a:spLocks noChangeArrowheads="1"/>
          </p:cNvSpPr>
          <p:nvPr/>
        </p:nvSpPr>
        <p:spPr bwMode="auto">
          <a:xfrm>
            <a:off x="44400" y="5422683"/>
            <a:ext cx="1596232" cy="266834"/>
          </a:xfrm>
          <a:prstGeom prst="roundRect">
            <a:avLst>
              <a:gd name="adj" fmla="val 42292"/>
            </a:avLst>
          </a:prstGeom>
          <a:solidFill>
            <a:srgbClr val="FFFF99"/>
          </a:solidFill>
          <a:ln w="9525">
            <a:solidFill>
              <a:srgbClr val="993300"/>
            </a:solidFill>
            <a:round/>
            <a:headEnd/>
            <a:tailEnd/>
          </a:ln>
        </p:spPr>
        <p:txBody>
          <a:bodyPr wrap="none" anchor="ctr"/>
          <a:lstStyle/>
          <a:p>
            <a:pPr algn="ctr"/>
            <a:r>
              <a:rPr lang="ja-JP" altLang="en-US" sz="1200" b="1" dirty="0" smtClean="0">
                <a:latin typeface="Meiryo UI" panose="020B0604030504040204" pitchFamily="50" charset="-128"/>
                <a:ea typeface="Meiryo UI" panose="020B0604030504040204" pitchFamily="50" charset="-128"/>
                <a:cs typeface="Meiryo UI" pitchFamily="50" charset="-128"/>
              </a:rPr>
              <a:t>ケース２</a:t>
            </a:r>
            <a:endParaRPr lang="ja-JP" altLang="en-US" sz="1200" b="1" dirty="0">
              <a:latin typeface="Meiryo UI" panose="020B0604030504040204" pitchFamily="50" charset="-128"/>
              <a:ea typeface="Meiryo UI" panose="020B0604030504040204" pitchFamily="50" charset="-128"/>
              <a:cs typeface="Meiryo UI" pitchFamily="50" charset="-128"/>
            </a:endParaRPr>
          </a:p>
        </p:txBody>
      </p:sp>
      <p:sp>
        <p:nvSpPr>
          <p:cNvPr id="18" name="正方形/長方形 17"/>
          <p:cNvSpPr/>
          <p:nvPr/>
        </p:nvSpPr>
        <p:spPr>
          <a:xfrm>
            <a:off x="21747" y="5205258"/>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1,040</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bwMode="auto">
          <a:xfrm>
            <a:off x="171797" y="493198"/>
            <a:ext cx="9361040" cy="79208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pPr marL="273050" indent="-273050" fontAlgn="auto">
              <a:spcBef>
                <a:spcPts val="0"/>
              </a:spcBef>
              <a:spcAft>
                <a:spcPts val="0"/>
              </a:spcAft>
              <a:defRPr/>
            </a:pPr>
            <a:r>
              <a:rPr lang="ja-JP" altLang="en-US" sz="1600" dirty="0" smtClean="0">
                <a:solidFill>
                  <a:schemeClr val="tx1"/>
                </a:solidFill>
                <a:latin typeface="Meiryo UI" pitchFamily="50" charset="-128"/>
                <a:ea typeface="Meiryo UI" pitchFamily="50" charset="-128"/>
                <a:cs typeface="Meiryo UI" pitchFamily="50" charset="-128"/>
              </a:rPr>
              <a:t> ○ケース</a:t>
            </a:r>
            <a:r>
              <a:rPr lang="ja-JP" altLang="en-US" sz="1600" dirty="0">
                <a:solidFill>
                  <a:schemeClr val="tx1"/>
                </a:solidFill>
                <a:latin typeface="Meiryo UI" pitchFamily="50" charset="-128"/>
                <a:ea typeface="Meiryo UI" pitchFamily="50" charset="-128"/>
                <a:cs typeface="Meiryo UI" pitchFamily="50" charset="-128"/>
              </a:rPr>
              <a:t>１・ケース２とも、 </a:t>
            </a:r>
            <a:r>
              <a:rPr lang="ja-JP" altLang="en-US" sz="1600" dirty="0" smtClean="0">
                <a:solidFill>
                  <a:schemeClr val="tx1"/>
                </a:solidFill>
                <a:latin typeface="Meiryo UI" pitchFamily="50" charset="-128"/>
                <a:ea typeface="Meiryo UI" pitchFamily="50" charset="-128"/>
                <a:cs typeface="Meiryo UI" pitchFamily="50" charset="-128"/>
              </a:rPr>
              <a:t>収支不足は発生しない</a:t>
            </a:r>
            <a:endParaRPr lang="en-US" altLang="ja-JP" sz="1600" dirty="0" smtClean="0">
              <a:solidFill>
                <a:schemeClr val="tx1"/>
              </a:solidFill>
              <a:latin typeface="Meiryo UI" pitchFamily="50" charset="-128"/>
              <a:ea typeface="Meiryo UI" pitchFamily="50" charset="-128"/>
              <a:cs typeface="Meiryo UI" pitchFamily="50" charset="-128"/>
            </a:endParaRPr>
          </a:p>
          <a:p>
            <a:pPr marL="273050" indent="-273050" fontAlgn="auto">
              <a:spcBef>
                <a:spcPts val="0"/>
              </a:spcBef>
              <a:spcAft>
                <a:spcPts val="0"/>
              </a:spcAft>
              <a:defRPr/>
            </a:pP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財源活用可能額の実際の取扱いは、特別区長のマネジメントによる</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31" name="正方形/長方形 30"/>
          <p:cNvSpPr/>
          <p:nvPr/>
        </p:nvSpPr>
        <p:spPr>
          <a:xfrm>
            <a:off x="21747" y="6573415"/>
            <a:ext cx="9661140" cy="212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特別区設置時点</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で特別区に承継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る</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財政調整基金：約</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1,433</a:t>
            </a: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1762702" y="1604709"/>
            <a:ext cx="4614416" cy="399063"/>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財源活用可能額</a:t>
            </a:r>
            <a:r>
              <a:rPr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（区財政調整基金含む）</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188171" y="2520464"/>
            <a:ext cx="1198788" cy="921127"/>
            <a:chOff x="188171" y="2520464"/>
            <a:chExt cx="1198788" cy="921127"/>
          </a:xfrm>
        </p:grpSpPr>
        <p:sp>
          <p:nvSpPr>
            <p:cNvPr id="34" name="正方形/長方形 33"/>
            <p:cNvSpPr/>
            <p:nvPr/>
          </p:nvSpPr>
          <p:spPr>
            <a:xfrm>
              <a:off x="433548" y="2903155"/>
              <a:ext cx="156651" cy="162801"/>
            </a:xfrm>
            <a:prstGeom prst="rect">
              <a:avLst/>
            </a:prstGeom>
            <a:solidFill>
              <a:schemeClr val="bg2">
                <a:lumMod val="9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bwMode="auto">
            <a:xfrm>
              <a:off x="188171" y="2520464"/>
              <a:ext cx="647403" cy="316329"/>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（凡例）</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866649" y="2903155"/>
              <a:ext cx="158110" cy="168902"/>
            </a:xfrm>
            <a:prstGeom prst="rect">
              <a:avLst/>
            </a:prstGeom>
            <a:solidFill>
              <a:schemeClr val="tx1">
                <a:lumMod val="50000"/>
                <a:lumOff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bwMode="auto">
            <a:xfrm>
              <a:off x="188171" y="3094879"/>
              <a:ext cx="647403" cy="31434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ケース</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bwMode="auto">
            <a:xfrm>
              <a:off x="702153" y="3060526"/>
              <a:ext cx="684806" cy="381065"/>
            </a:xfrm>
            <a:prstGeom prst="rect">
              <a:avLst/>
            </a:prstGeom>
            <a:noFill/>
            <a:ln>
              <a:no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no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ケース２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9" name="正方形/長方形 38"/>
          <p:cNvSpPr/>
          <p:nvPr/>
        </p:nvSpPr>
        <p:spPr>
          <a:xfrm>
            <a:off x="1659129" y="2024258"/>
            <a:ext cx="3977855" cy="4101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特別区に承継される財政調整基金に区財政調整基金の活用による減、</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収支合計のプラス分及び府承継財政調整基金の配分による増を累計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9018607" y="3916176"/>
            <a:ext cx="914400" cy="206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a:spLocks noChangeArrowheads="1"/>
          </p:cNvSpPr>
          <p:nvPr/>
        </p:nvSpPr>
        <p:spPr bwMode="auto">
          <a:xfrm>
            <a:off x="8874125" y="6623774"/>
            <a:ext cx="1031875" cy="261610"/>
          </a:xfrm>
          <a:prstGeom prst="rect">
            <a:avLst/>
          </a:prstGeom>
          <a:noFill/>
          <a:ln w="9525">
            <a:noFill/>
            <a:miter lim="800000"/>
            <a:headEnd/>
            <a:tailEnd/>
          </a:ln>
        </p:spPr>
        <p:txBody>
          <a:bodyPr>
            <a:spAutoFit/>
          </a:bodyPr>
          <a:lstStyle/>
          <a:p>
            <a:pPr algn="r" fontAlgn="base">
              <a:spcBef>
                <a:spcPct val="0"/>
              </a:spcBef>
              <a:spcAft>
                <a:spcPct val="0"/>
              </a:spcAft>
            </a:pPr>
            <a:r>
              <a:rPr lang="ja-JP" altLang="en-US" sz="1100" b="1" dirty="0">
                <a:solidFill>
                  <a:srgbClr val="000000"/>
                </a:solidFill>
                <a:latin typeface="Meiryo UI" pitchFamily="50" charset="-128"/>
                <a:ea typeface="Meiryo UI" pitchFamily="50" charset="-128"/>
                <a:cs typeface="Meiryo UI" pitchFamily="50" charset="-128"/>
              </a:rPr>
              <a:t> </a:t>
            </a:r>
            <a:r>
              <a:rPr lang="ja-JP" altLang="en-US" sz="1100" b="1" dirty="0" smtClean="0">
                <a:solidFill>
                  <a:srgbClr val="000000"/>
                </a:solidFill>
                <a:latin typeface="Meiryo UI" pitchFamily="50" charset="-128"/>
                <a:ea typeface="Meiryo UI" pitchFamily="50" charset="-128"/>
                <a:cs typeface="Meiryo UI" pitchFamily="50" charset="-128"/>
              </a:rPr>
              <a:t>財シ</a:t>
            </a:r>
            <a:r>
              <a:rPr lang="en-US" altLang="ja-JP" sz="1100" b="1" dirty="0" smtClean="0">
                <a:solidFill>
                  <a:srgbClr val="000000"/>
                </a:solidFill>
                <a:latin typeface="Meiryo UI" pitchFamily="50" charset="-128"/>
                <a:ea typeface="Meiryo UI" pitchFamily="50" charset="-128"/>
                <a:cs typeface="Meiryo UI" pitchFamily="50" charset="-128"/>
              </a:rPr>
              <a:t>-</a:t>
            </a:r>
            <a:r>
              <a:rPr lang="ja-JP" altLang="en-US" sz="1100" b="1" dirty="0" smtClean="0">
                <a:solidFill>
                  <a:srgbClr val="000000"/>
                </a:solidFill>
                <a:latin typeface="Meiryo UI" pitchFamily="50" charset="-128"/>
                <a:ea typeface="Meiryo UI" pitchFamily="50" charset="-128"/>
                <a:cs typeface="Meiryo UI" pitchFamily="50" charset="-128"/>
              </a:rPr>
              <a:t>６</a:t>
            </a:r>
            <a:endParaRPr lang="ja-JP" altLang="en-US" sz="1100" b="1" dirty="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75361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8954</Words>
  <PresentationFormat>A4 210 x 297 mm</PresentationFormat>
  <Paragraphs>3552</Paragraphs>
  <Slides>39</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39</vt:i4>
      </vt:variant>
    </vt:vector>
  </HeadingPairs>
  <TitlesOfParts>
    <vt:vector size="51" baseType="lpstr">
      <vt:lpstr>HGP創英角ｺﾞｼｯｸUB</vt:lpstr>
      <vt:lpstr>HGS創英角ｺﾞｼｯｸUB</vt:lpstr>
      <vt:lpstr>Meiryo UI</vt:lpstr>
      <vt:lpstr>ＭＳ Ｐゴシック</vt:lpstr>
      <vt:lpstr>ＭＳ ゴシック</vt:lpstr>
      <vt:lpstr>メイリオ</vt:lpstr>
      <vt:lpstr>Arial</vt:lpstr>
      <vt:lpstr>Calibri</vt:lpstr>
      <vt:lpstr>Times New Roman</vt:lpstr>
      <vt:lpstr>Verdana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　</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2019-12-24T04:39:05Z</cp:lastPrinted>
  <dcterms:modified xsi:type="dcterms:W3CDTF">2020-01-06T02:36:04Z</dcterms:modified>
</cp:coreProperties>
</file>