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  <p:sldMasterId id="2147483686" r:id="rId2"/>
  </p:sldMasterIdLst>
  <p:notesMasterIdLst>
    <p:notesMasterId r:id="rId11"/>
  </p:notesMasterIdLst>
  <p:sldIdLst>
    <p:sldId id="434" r:id="rId3"/>
    <p:sldId id="421" r:id="rId4"/>
    <p:sldId id="432" r:id="rId5"/>
    <p:sldId id="420" r:id="rId6"/>
    <p:sldId id="406" r:id="rId7"/>
    <p:sldId id="433" r:id="rId8"/>
    <p:sldId id="408" r:id="rId9"/>
    <p:sldId id="435" r:id="rId10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3399FF"/>
    <a:srgbClr val="99FF66"/>
    <a:srgbClr val="000099"/>
    <a:srgbClr val="FF6699"/>
    <a:srgbClr val="FF99CC"/>
    <a:srgbClr val="FFFF66"/>
    <a:srgbClr val="FFCC00"/>
    <a:srgbClr val="33CC33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8370" autoAdjust="0"/>
  </p:normalViewPr>
  <p:slideViewPr>
    <p:cSldViewPr>
      <p:cViewPr varScale="1">
        <p:scale>
          <a:sx n="73" d="100"/>
          <a:sy n="73" d="100"/>
        </p:scale>
        <p:origin x="516" y="5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621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445" tIns="31223" rIns="62445" bIns="31223" numCol="1" anchor="t" anchorCtr="0" compatLnSpc="1">
            <a:prstTxWarp prst="textNoShape">
              <a:avLst/>
            </a:prstTxWarp>
          </a:bodyPr>
          <a:lstStyle>
            <a:lvl1pPr defTabSz="624755">
              <a:defRPr sz="8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572" y="0"/>
            <a:ext cx="2918621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445" tIns="31223" rIns="62445" bIns="31223" numCol="1" anchor="t" anchorCtr="0" compatLnSpc="1">
            <a:prstTxWarp prst="textNoShape">
              <a:avLst/>
            </a:prstTxWarp>
          </a:bodyPr>
          <a:lstStyle>
            <a:lvl1pPr algn="r" defTabSz="624755">
              <a:defRPr sz="8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0" y="741363"/>
            <a:ext cx="5340350" cy="3697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891" y="4686538"/>
            <a:ext cx="5387982" cy="443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445" tIns="31223" rIns="62445" bIns="31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1501"/>
            <a:ext cx="2918621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445" tIns="31223" rIns="62445" bIns="31223" numCol="1" anchor="b" anchorCtr="0" compatLnSpc="1">
            <a:prstTxWarp prst="textNoShape">
              <a:avLst/>
            </a:prstTxWarp>
          </a:bodyPr>
          <a:lstStyle>
            <a:lvl1pPr defTabSz="624755">
              <a:defRPr sz="8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572" y="9371501"/>
            <a:ext cx="2918621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445" tIns="31223" rIns="62445" bIns="31223" numCol="1" anchor="b" anchorCtr="0" compatLnSpc="1">
            <a:prstTxWarp prst="textNoShape">
              <a:avLst/>
            </a:prstTxWarp>
          </a:bodyPr>
          <a:lstStyle>
            <a:lvl1pPr algn="r" defTabSz="624755">
              <a:defRPr sz="8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14AB508-BE4A-43B9-809F-03CD811AA1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69528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4AB508-BE4A-43B9-809F-03CD811AA1D6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6391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A857FC-A8D3-4B1E-B1C5-FE88ACE180B7}" type="slidenum">
              <a:rPr lang="ja-JP" altLang="en-US" smtClean="0">
                <a:solidFill>
                  <a:srgbClr val="000000"/>
                </a:solidFill>
              </a:rPr>
              <a:pPr/>
              <a:t>7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32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688F5-0645-46C2-9C9F-1CF320432B63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70AE7-4BA1-453C-A6D9-69A04A95B6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354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69BC9-3DC3-4753-A887-4F35B1F48863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5D08E-2993-469C-BE55-99A1437BE4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546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DFCD-9F12-4384-BFCA-D538610E9950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9B117-830C-4AB9-A628-F894F55D21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0289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274642"/>
            <a:ext cx="8229600" cy="585152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C1E06-59AC-4ACD-A24B-88917FED26DF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02460-2EFE-44BD-B880-48C099D5BB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7914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4"/>
            <a:ext cx="8229600" cy="4525963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187A2-8006-4E36-9FF3-831BA5665FE2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7A10-CE3A-48DC-B41E-F2DDF1423B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4641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221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53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879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377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7986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46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419A5-650E-46AF-8EC2-0251F98E9736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68FCF-4500-4078-9715-569FA88456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4322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610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273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515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56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42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ACC85-3DE5-4256-A035-EB0B0611671B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04AE5-5EBF-46F3-AD7C-FEE4838A9D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351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5B947-FF47-48BE-8834-DD9F21802051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24082-ACE0-4FA4-A32B-0708C9B6FC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923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D8D25-E94A-4931-831A-72BAFCDBDD26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16BAD-E545-40FA-9C66-949FF548CE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563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1C0AC-454E-4AC0-8E80-AF9A4DF24DDB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01B84-37B7-45B8-9B73-15EB7477D5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73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384A6-CD1E-48DF-B8E8-3AFA297BF30B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2D682-1824-4F3D-8BD4-3E2B2C6483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8089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58268-AF69-4977-A993-421ADDCC5E25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849C9-CD4E-4A88-AACB-C05CAFEE30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340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9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9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45B1-F53D-4B16-9BF1-4CE16AA9CAA5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80D4E-A5C8-4FDB-B0C6-BDEE9DF320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082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AAEDD5B-CFD0-4F02-A868-D05FFFC2E219}" type="datetime1">
              <a:rPr lang="en-US"/>
              <a:pPr>
                <a:defRPr/>
              </a:pPr>
              <a:t>12/23/2019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155837E-4802-4EEE-B422-5E2E98CDC7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b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2019/12/23</a:t>
            </a:fld>
            <a:endParaRPr lang="ja-JP" altLang="en-US" b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b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b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b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8434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2420888"/>
            <a:ext cx="9906000" cy="2232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500" b="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　大阪府・特別区協議会（仮称）</a:t>
            </a:r>
            <a:endParaRPr lang="en-US" altLang="ja-JP" sz="4500" b="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500" b="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～大阪版「都区協議会」～</a:t>
            </a:r>
            <a:endParaRPr kumimoji="1" lang="ja-JP" altLang="en-US" sz="4500" b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5298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76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85916" y="800964"/>
            <a:ext cx="8915400" cy="1143000"/>
          </a:xfrm>
        </p:spPr>
        <p:txBody>
          <a:bodyPr>
            <a:noAutofit/>
          </a:bodyPr>
          <a:lstStyle/>
          <a:p>
            <a:r>
              <a:rPr kumimoji="1" lang="ja-JP" altLang="en-US" sz="3600" dirty="0" smtClean="0"/>
              <a:t>目　　次</a:t>
            </a:r>
            <a:endParaRPr kumimoji="1" lang="ja-JP" altLang="en-US" sz="3600" dirty="0"/>
          </a:p>
        </p:txBody>
      </p:sp>
      <p:sp>
        <p:nvSpPr>
          <p:cNvPr id="7" name="正方形/長方形 6"/>
          <p:cNvSpPr/>
          <p:nvPr/>
        </p:nvSpPr>
        <p:spPr>
          <a:xfrm>
            <a:off x="713207" y="2348880"/>
            <a:ext cx="8394400" cy="245172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　</a:t>
            </a:r>
            <a:r>
              <a:rPr lang="ja-JP" altLang="en-US" sz="20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基本的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な考え方</a:t>
            </a:r>
            <a:endParaRPr lang="en-US" altLang="ja-JP" sz="20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　</a:t>
            </a:r>
            <a:r>
              <a:rPr lang="ja-JP" altLang="en-US" sz="20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協議会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の仕組み</a:t>
            </a:r>
            <a:endParaRPr lang="en-US" altLang="ja-JP" sz="20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３</a:t>
            </a:r>
            <a:r>
              <a:rPr lang="ja-JP" altLang="en-US" sz="20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協議会運営の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イメージ</a:t>
            </a:r>
            <a:endParaRPr lang="ja-JP" altLang="en-US" sz="20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971800" y="2667000"/>
            <a:ext cx="6140569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・・・・・・・・・・・・・・・・・・・・・・・・・・・・・・・・・・・・府区協</a:t>
            </a: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</a:t>
            </a:r>
            <a:endParaRPr lang="ja-JP" altLang="en-US" sz="20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048000" y="3264373"/>
            <a:ext cx="6064369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・・・・・・・・・・・・・・・・・・・・・・・・・・・・・・・・・・・・府区協</a:t>
            </a: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</a:t>
            </a:r>
            <a:endParaRPr lang="ja-JP" altLang="en-US" sz="20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048000" y="3909743"/>
            <a:ext cx="6064369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・・・・・・・・・・・・・・・・・・・・・・・・・・・・・・・・府区協</a:t>
            </a: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20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３</a:t>
            </a:r>
          </a:p>
        </p:txBody>
      </p:sp>
    </p:spTree>
    <p:extLst>
      <p:ext uri="{BB962C8B-B14F-4D97-AF65-F5344CB8AC3E}">
        <p14:creationId xmlns:p14="http://schemas.microsoft.com/office/powerpoint/2010/main" val="1696234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正方形/長方形 56"/>
          <p:cNvSpPr/>
          <p:nvPr/>
        </p:nvSpPr>
        <p:spPr>
          <a:xfrm>
            <a:off x="0" y="0"/>
            <a:ext cx="9919252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１　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基本的な考え方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381000" y="4953000"/>
            <a:ext cx="9220200" cy="914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4D4D4D">
                <a:alpha val="50000"/>
              </a:srgbClr>
            </a:outerShdw>
          </a:effectLst>
        </p:spPr>
        <p:txBody>
          <a:bodyPr rtlCol="0" anchor="t" anchorCtr="0"/>
          <a:lstStyle/>
          <a:p>
            <a:pPr eaLnBrk="1" hangingPunct="1">
              <a:lnSpc>
                <a:spcPts val="3000"/>
              </a:lnSpc>
            </a:pP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○特別区重視の委員構成</a:t>
            </a:r>
            <a:r>
              <a:rPr lang="ja-JP" altLang="en-US" spc="-1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（全特別区の区長と知事等</a:t>
            </a:r>
            <a:r>
              <a:rPr lang="ja-JP" altLang="en-US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で構成</a:t>
            </a:r>
            <a:r>
              <a:rPr lang="ja-JP" altLang="en-US" spc="-1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協議不調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時に「第三者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機関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」が調停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ts val="3000"/>
              </a:lnSpc>
            </a:pP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○東京都より幅広い協議事項</a:t>
            </a:r>
            <a:r>
              <a:rPr lang="ja-JP" altLang="en-US" spc="-1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（財政調整の他、財産・債務の処理等を協議）</a:t>
            </a:r>
            <a:endParaRPr lang="en-US" altLang="ja-JP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3000"/>
              </a:lnSpc>
            </a:pPr>
            <a:endParaRPr kumimoji="1" lang="ja-JP" altLang="en-US" sz="1400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二等辺三角形 53"/>
          <p:cNvSpPr/>
          <p:nvPr/>
        </p:nvSpPr>
        <p:spPr>
          <a:xfrm rot="10800000">
            <a:off x="3892828" y="4472608"/>
            <a:ext cx="2200200" cy="381000"/>
          </a:xfrm>
          <a:prstGeom prst="triangle">
            <a:avLst/>
          </a:prstGeom>
          <a:solidFill>
            <a:srgbClr val="99FF66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 bwMode="auto">
          <a:xfrm>
            <a:off x="251520" y="609599"/>
            <a:ext cx="9425880" cy="15376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rtlCol="0" anchor="ctr" anchorCtr="0"/>
          <a:lstStyle/>
          <a:p>
            <a:pPr>
              <a:spcBef>
                <a:spcPts val="0"/>
              </a:spcBef>
            </a:pP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現行の都区協議会</a:t>
            </a:r>
            <a:endParaRPr lang="en-US" altLang="ja-JP" sz="1400" dirty="0" smtClean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■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目　的</a:t>
            </a:r>
            <a:endParaRPr lang="en-US" altLang="ja-JP" sz="1400" dirty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都と特別区の事務の処理について</a:t>
            </a:r>
            <a:r>
              <a:rPr lang="ja-JP" altLang="en-US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、都と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特別区及び特別区相互の間の連絡調整を</a:t>
            </a:r>
            <a:r>
              <a:rPr lang="ja-JP" altLang="en-US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図る（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地方自治法第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282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条の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  <a:endParaRPr lang="en-US" altLang="ja-JP" sz="1400" dirty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■主な役割</a:t>
            </a:r>
            <a:endParaRPr lang="en-US" altLang="ja-JP" sz="1400" dirty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地方自治法第</a:t>
            </a:r>
            <a:r>
              <a:rPr lang="en-US" altLang="ja-JP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282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条の</a:t>
            </a:r>
            <a:r>
              <a:rPr lang="en-US" altLang="ja-JP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及び同法施行令第</a:t>
            </a:r>
            <a:r>
              <a:rPr lang="en-US" altLang="ja-JP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210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条の</a:t>
            </a:r>
            <a:r>
              <a:rPr lang="en-US" altLang="ja-JP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16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の規定に基づき、特別区財政調整交付金に係る条例を制定</a:t>
            </a: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する</a:t>
            </a:r>
            <a:endParaRPr lang="en-US" altLang="ja-JP" sz="1400" dirty="0" smtClean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場合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</a:t>
            </a: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おいて、都知事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に対して意見を述べるほか、都及び特別区の事務の処理に</a:t>
            </a: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ついて必要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な協議を</a:t>
            </a: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行う</a:t>
            </a:r>
            <a:endParaRPr kumimoji="1" lang="ja-JP" altLang="en-US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" name="ストライプ矢印 11"/>
          <p:cNvSpPr/>
          <p:nvPr/>
        </p:nvSpPr>
        <p:spPr>
          <a:xfrm rot="5400000">
            <a:off x="4686301" y="1125353"/>
            <a:ext cx="533398" cy="2808311"/>
          </a:xfrm>
          <a:prstGeom prst="stripedRightArrow">
            <a:avLst>
              <a:gd name="adj1" fmla="val 59803"/>
              <a:gd name="adj2" fmla="val 43508"/>
            </a:avLst>
          </a:prstGeom>
          <a:gradFill flip="none" rotWithShape="1"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角丸四角形 13"/>
          <p:cNvSpPr/>
          <p:nvPr/>
        </p:nvSpPr>
        <p:spPr bwMode="auto">
          <a:xfrm>
            <a:off x="384312" y="6082352"/>
            <a:ext cx="9220200" cy="547048"/>
          </a:xfrm>
          <a:prstGeom prst="roundRect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4D4D4D">
                <a:alpha val="50000"/>
              </a:srgbClr>
            </a:outerShdw>
          </a:effectLst>
        </p:spPr>
        <p:txBody>
          <a:bodyPr rtlCol="0" anchor="ctr" anchorCtr="0"/>
          <a:lstStyle/>
          <a:p>
            <a:pPr algn="ctr" eaLnBrk="1" hangingPunct="1"/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将来的には、“特別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区相互間の事柄は、特別区が主体的に決定できる仕組み”</a:t>
            </a:r>
            <a:r>
              <a:rPr lang="ja-JP" altLang="en-US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もめざして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いく</a:t>
            </a:r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304800" y="2898516"/>
            <a:ext cx="9372600" cy="1454245"/>
            <a:chOff x="304800" y="2805752"/>
            <a:chExt cx="9372600" cy="1454245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304800" y="3429000"/>
              <a:ext cx="9372600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altLang="ja-JP" u="sng" spc="6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endParaRPr lang="en-US" altLang="ja-JP" u="sng" spc="6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endParaRPr lang="en-US" altLang="ja-JP" u="sng" spc="6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04800" y="2805752"/>
              <a:ext cx="9372600" cy="74635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000" b="1" spc="600" dirty="0" smtClean="0">
                  <a:solidFill>
                    <a:schemeClr val="bg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現行の都区協議会の仕組みを発展・充実</a:t>
              </a:r>
              <a:endParaRPr lang="en-US" altLang="ja-JP" sz="2000" b="1" spc="6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>
                <a:spcBef>
                  <a:spcPts val="300"/>
                </a:spcBef>
              </a:pPr>
              <a:r>
                <a:rPr lang="ja-JP" altLang="en-US" sz="2000" b="1" spc="600" dirty="0" smtClean="0">
                  <a:solidFill>
                    <a:schemeClr val="bg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特別区の考えがより反映される“特別区重視”の仕組みへ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04800" y="3667540"/>
              <a:ext cx="937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000" spc="-15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特別区と大阪府、特別区相互の関係が、「対等・協力」で、「連携を強化」する仕組みを構築</a:t>
              </a:r>
            </a:p>
          </p:txBody>
        </p:sp>
      </p:grpSp>
      <p:sp>
        <p:nvSpPr>
          <p:cNvPr id="13" name="正方形/長方形 12"/>
          <p:cNvSpPr/>
          <p:nvPr/>
        </p:nvSpPr>
        <p:spPr>
          <a:xfrm>
            <a:off x="9001404" y="-76200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672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正方形/長方形 72"/>
          <p:cNvSpPr/>
          <p:nvPr/>
        </p:nvSpPr>
        <p:spPr bwMode="auto">
          <a:xfrm>
            <a:off x="4762500" y="685799"/>
            <a:ext cx="5105400" cy="32364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rtlCol="0" anchor="t" anchorCtr="0"/>
          <a:lstStyle/>
          <a:p>
            <a:pPr eaLnBrk="1" hangingPunct="1"/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5" name="正方形/長方形 184"/>
          <p:cNvSpPr/>
          <p:nvPr/>
        </p:nvSpPr>
        <p:spPr bwMode="auto">
          <a:xfrm>
            <a:off x="142874" y="4208620"/>
            <a:ext cx="4429125" cy="24969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prstDash val="solid"/>
            <a:round/>
            <a:headEnd/>
            <a:tailEnd/>
          </a:ln>
          <a:effectLst/>
        </p:spPr>
        <p:txBody>
          <a:bodyPr rtlCol="0" anchor="t" anchorCtr="0"/>
          <a:lstStyle/>
          <a:p>
            <a:pPr eaLnBrk="1" hangingPunct="1"/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 bwMode="auto">
          <a:xfrm>
            <a:off x="152400" y="685799"/>
            <a:ext cx="4419600" cy="32605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prstDash val="solid"/>
            <a:round/>
            <a:headEnd/>
            <a:tailEnd/>
          </a:ln>
          <a:effectLst/>
        </p:spPr>
        <p:txBody>
          <a:bodyPr rtlCol="0" anchor="t" anchorCtr="0"/>
          <a:lstStyle/>
          <a:p>
            <a:pPr eaLnBrk="1" hangingPunct="1"/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0" y="0"/>
            <a:ext cx="9914490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２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協議会の仕組み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sp>
        <p:nvSpPr>
          <p:cNvPr id="42" name="AutoShape 6"/>
          <p:cNvSpPr>
            <a:spLocks noChangeArrowheads="1"/>
          </p:cNvSpPr>
          <p:nvPr/>
        </p:nvSpPr>
        <p:spPr bwMode="auto">
          <a:xfrm>
            <a:off x="268356" y="556591"/>
            <a:ext cx="2170044" cy="346515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（１）委員の構成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78904" y="987465"/>
            <a:ext cx="4393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ts val="2000"/>
              </a:lnSpc>
            </a:pPr>
            <a:r>
              <a:rPr lang="ja-JP" altLang="en-US" sz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○各特別区の区長</a:t>
            </a:r>
            <a:r>
              <a:rPr lang="ja-JP" altLang="en-US" sz="1200" spc="-1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（４人）</a:t>
            </a:r>
            <a:r>
              <a:rPr lang="ja-JP" altLang="en-US" sz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と知事を基本とする</a:t>
            </a:r>
            <a:r>
              <a:rPr lang="ja-JP" altLang="en-US" sz="14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</a:p>
          <a:p>
            <a:pPr eaLnBrk="1" hangingPunct="1">
              <a:lnSpc>
                <a:spcPts val="1600"/>
              </a:lnSpc>
            </a:pPr>
            <a:r>
              <a:rPr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（自治体運営に責任のある者を基本に構成）</a:t>
            </a:r>
            <a:endParaRPr lang="en-US" altLang="ja-JP" sz="120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○必要に応じ、議会の代表者、職員、学識経験者等を加えることが</a:t>
            </a:r>
            <a:endParaRPr lang="en-US" altLang="ja-JP" sz="120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lang="ja-JP" altLang="en-US" sz="1200" b="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できる  </a:t>
            </a:r>
            <a:r>
              <a:rPr lang="en-US" altLang="ja-JP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</a:p>
          <a:p>
            <a:pPr eaLnBrk="1" hangingPunct="1">
              <a:lnSpc>
                <a:spcPts val="2000"/>
              </a:lnSpc>
            </a:pPr>
            <a:r>
              <a:rPr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○会長は、委員の互選による</a:t>
            </a:r>
            <a:endParaRPr kumimoji="1" lang="ja-JP" altLang="en-US" sz="1200" b="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1" name="正方形/長方形 140"/>
          <p:cNvSpPr/>
          <p:nvPr/>
        </p:nvSpPr>
        <p:spPr bwMode="auto">
          <a:xfrm>
            <a:off x="4724400" y="4208620"/>
            <a:ext cx="5105400" cy="24969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rtlCol="0" anchor="t" anchorCtr="0"/>
          <a:lstStyle/>
          <a:p>
            <a:pPr eaLnBrk="1" hangingPunct="1"/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2" name="AutoShape 6"/>
          <p:cNvSpPr>
            <a:spLocks noChangeArrowheads="1"/>
          </p:cNvSpPr>
          <p:nvPr/>
        </p:nvSpPr>
        <p:spPr bwMode="auto">
          <a:xfrm>
            <a:off x="4865204" y="4037706"/>
            <a:ext cx="2068996" cy="305694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（４）第三者機関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44" name="表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593210"/>
              </p:ext>
            </p:extLst>
          </p:nvPr>
        </p:nvGraphicFramePr>
        <p:xfrm>
          <a:off x="4876800" y="990599"/>
          <a:ext cx="4800600" cy="2697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6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項目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想定する協議事項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43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財政調整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○財政調整交付金条例制定（改正含む）時の知事への意見具申</a:t>
                      </a:r>
                      <a:endParaRPr kumimoji="1" lang="en-US" altLang="ja-JP" sz="1050" spc="0" baseline="3000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/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　　　　　　　　　　　　　　　　　　　　　　　　　　　　　　　</a:t>
                      </a:r>
                      <a:r>
                        <a:rPr kumimoji="1" lang="en-US" altLang="ja-JP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【</a:t>
                      </a: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法定協議事項</a:t>
                      </a:r>
                      <a:r>
                        <a:rPr kumimoji="1" lang="en-US" altLang="ja-JP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】</a:t>
                      </a:r>
                    </a:p>
                    <a:p>
                      <a:pPr algn="l">
                        <a:lnSpc>
                          <a:spcPts val="960"/>
                        </a:lnSpc>
                      </a:pPr>
                      <a:r>
                        <a:rPr kumimoji="1" lang="ja-JP" altLang="en-US" sz="800" u="none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　　　</a:t>
                      </a:r>
                      <a:r>
                        <a:rPr kumimoji="1" lang="ja-JP" altLang="en-US" sz="800" u="none" spc="0" baseline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・財政調整財源の特別区・大阪府間の配分割合</a:t>
                      </a:r>
                      <a:endParaRPr kumimoji="1" lang="en-US" altLang="ja-JP" sz="800" u="none" spc="0" baseline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960"/>
                        </a:lnSpc>
                      </a:pPr>
                      <a:r>
                        <a:rPr kumimoji="1" lang="ja-JP" altLang="en-US" sz="800" u="none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　　　</a:t>
                      </a:r>
                      <a:r>
                        <a:rPr kumimoji="1" lang="ja-JP" altLang="en-US" sz="800" u="none" spc="0" baseline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・普通交付税の算定方法（基準財政需要額等</a:t>
                      </a:r>
                      <a:r>
                        <a:rPr kumimoji="1" lang="ja-JP" altLang="en-US" sz="800" u="none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）</a:t>
                      </a:r>
                      <a:endParaRPr kumimoji="1" lang="en-US" altLang="ja-JP" sz="800" u="none" spc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960"/>
                        </a:lnSpc>
                      </a:pPr>
                      <a:r>
                        <a:rPr kumimoji="1" lang="ja-JP" altLang="en-US" sz="800" u="none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　　　</a:t>
                      </a:r>
                      <a:r>
                        <a:rPr kumimoji="1" lang="ja-JP" altLang="en-US" sz="800" u="none" spc="0" baseline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・特別交付金の算定方法（庁舎整備に係る措置を含む）</a:t>
                      </a:r>
                      <a:r>
                        <a:rPr kumimoji="1" lang="ja-JP" altLang="en-US" sz="800" u="none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　</a:t>
                      </a:r>
                      <a:endParaRPr kumimoji="1" lang="en-US" altLang="ja-JP" sz="1050" spc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559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財産・債務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○大阪府が承継する財産の事業終了後の取扱い</a:t>
                      </a:r>
                      <a:endParaRPr kumimoji="1" lang="en-US" altLang="ja-JP" sz="1050" spc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dist">
                        <a:lnSpc>
                          <a:spcPts val="14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○</a:t>
                      </a:r>
                      <a:r>
                        <a:rPr kumimoji="1" lang="ja-JP" altLang="en-US" sz="1050" spc="-15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大阪府が承継する株式等の権利処分、貸付金債権の償還収入等の取扱い</a:t>
                      </a:r>
                      <a:endParaRPr kumimoji="1" lang="en-US" altLang="ja-JP" sz="1050" spc="-15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○</a:t>
                      </a:r>
                      <a:r>
                        <a:rPr kumimoji="1" lang="ja-JP" altLang="en-US" sz="1050" spc="-100" baseline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大阪府が承継する財務リスク解消時の残余財産の取扱い、引当財源が不足</a:t>
                      </a:r>
                      <a:endParaRPr kumimoji="1" lang="en-US" altLang="ja-JP" sz="1050" spc="-100" baseline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1050" spc="-100" baseline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　する場合の財源の捻出、特別区の負担方法の協議</a:t>
                      </a:r>
                      <a:endParaRPr kumimoji="1" lang="en-US" altLang="ja-JP" sz="1050" spc="-100" baseline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○特別区設置日前の要因による損失の発生が特別区設置日以後に</a:t>
                      </a:r>
                      <a:endParaRPr kumimoji="1" lang="en-US" altLang="ja-JP" sz="1050" spc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 明らかとなった場合の財源捻出、特別区の負担方法等の協議</a:t>
                      </a:r>
                      <a:endParaRPr kumimoji="1" lang="ja-JP" altLang="en-US" sz="1050" spc="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7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その他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特別区設置日以後の事務の分担に関する取扱いの協議　等</a:t>
                      </a:r>
                      <a:endParaRPr kumimoji="1" lang="ja-JP" altLang="en-US" sz="1050" spc="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8" name="AutoShape 6"/>
          <p:cNvSpPr>
            <a:spLocks noChangeArrowheads="1"/>
          </p:cNvSpPr>
          <p:nvPr/>
        </p:nvSpPr>
        <p:spPr bwMode="auto">
          <a:xfrm>
            <a:off x="4876800" y="555351"/>
            <a:ext cx="2438400" cy="311424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（２）幅広い協議事項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6" name="AutoShape 6"/>
          <p:cNvSpPr>
            <a:spLocks noChangeArrowheads="1"/>
          </p:cNvSpPr>
          <p:nvPr/>
        </p:nvSpPr>
        <p:spPr bwMode="auto">
          <a:xfrm>
            <a:off x="251864" y="4019405"/>
            <a:ext cx="2034136" cy="323995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（３）協議会運営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0" name="テキスト ボックス 189"/>
          <p:cNvSpPr txBox="1"/>
          <p:nvPr/>
        </p:nvSpPr>
        <p:spPr>
          <a:xfrm>
            <a:off x="181348" y="4371201"/>
            <a:ext cx="297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kumimoji="1"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○合意による運営を基本とする</a:t>
            </a:r>
            <a:endParaRPr kumimoji="1" lang="en-US" altLang="ja-JP" sz="120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4" name="角丸四角形 203"/>
          <p:cNvSpPr/>
          <p:nvPr/>
        </p:nvSpPr>
        <p:spPr>
          <a:xfrm>
            <a:off x="5715000" y="4505046"/>
            <a:ext cx="4038600" cy="371754"/>
          </a:xfrm>
          <a:prstGeom prst="roundRect">
            <a:avLst>
              <a:gd name="adj" fmla="val 8696"/>
            </a:avLst>
          </a:prstGeom>
          <a:ln w="127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ctr"/>
          <a:lstStyle/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○協議不調時に、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第三者機関を設置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5" name="テキスト ボックス 204"/>
          <p:cNvSpPr txBox="1"/>
          <p:nvPr/>
        </p:nvSpPr>
        <p:spPr>
          <a:xfrm>
            <a:off x="4838700" y="4505046"/>
            <a:ext cx="778440" cy="371754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rIns="36000" rtlCol="0" anchor="ctr">
            <a:noAutofit/>
          </a:bodyPr>
          <a:lstStyle/>
          <a:p>
            <a:pPr algn="ctr"/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設　置</a:t>
            </a:r>
            <a:endParaRPr lang="en-US" altLang="ja-JP" sz="12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4848225" y="4953378"/>
            <a:ext cx="778440" cy="685422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rIns="36000" rtlCol="0" anchor="ctr">
            <a:noAutofit/>
          </a:bodyPr>
          <a:lstStyle/>
          <a:p>
            <a:pPr algn="ctr"/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委員構成</a:t>
            </a:r>
            <a:endParaRPr lang="en-US" altLang="ja-JP" sz="12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7" name="角丸四角形 206"/>
          <p:cNvSpPr/>
          <p:nvPr/>
        </p:nvSpPr>
        <p:spPr>
          <a:xfrm>
            <a:off x="5715000" y="4941761"/>
            <a:ext cx="4038600" cy="697039"/>
          </a:xfrm>
          <a:prstGeom prst="roundRect">
            <a:avLst>
              <a:gd name="adj" fmla="val 8696"/>
            </a:avLst>
          </a:prstGeom>
          <a:ln w="127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ctr"/>
          <a:lstStyle/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３名</a:t>
            </a:r>
            <a:r>
              <a:rPr lang="ja-JP" altLang="en-US" sz="1050" b="0" spc="-11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1050" spc="-11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各協議会委員の同意を得て、会長</a:t>
            </a:r>
            <a:r>
              <a:rPr lang="ja-JP" altLang="en-US" sz="1050" spc="-11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が「調整委員</a:t>
            </a:r>
            <a:r>
              <a:rPr lang="ja-JP" altLang="en-US" sz="1050" spc="-11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」を任命</a:t>
            </a:r>
            <a:r>
              <a:rPr lang="ja-JP" altLang="en-US" sz="1050" b="0" spc="-11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する）</a:t>
            </a:r>
            <a:endParaRPr lang="en-US" altLang="ja-JP" sz="1050" b="0" spc="-11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ja-JP" altLang="en-US" sz="1050" b="0" spc="-1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地方行政、地方財政、法律（権利</a:t>
            </a:r>
            <a:r>
              <a:rPr lang="ja-JP" altLang="en-US" sz="1050" b="0" spc="-1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</a:t>
            </a:r>
            <a:r>
              <a:rPr lang="ja-JP" altLang="en-US" sz="1050" b="0" spc="-1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財産）関係の学識経験者、弁護士等を想定</a:t>
            </a:r>
            <a:endParaRPr lang="en-US" altLang="ja-JP" sz="1050" b="0" spc="-1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○事件の都度、関係分野の学識経験者等から選定</a:t>
            </a:r>
            <a:endParaRPr lang="en-US" altLang="ja-JP" sz="105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8" name="テキスト ボックス 207"/>
          <p:cNvSpPr txBox="1"/>
          <p:nvPr/>
        </p:nvSpPr>
        <p:spPr>
          <a:xfrm>
            <a:off x="4857750" y="5724246"/>
            <a:ext cx="778440" cy="371754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rIns="36000" rtlCol="0" anchor="ctr">
            <a:noAutofit/>
          </a:bodyPr>
          <a:lstStyle/>
          <a:p>
            <a:pPr algn="ctr"/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運　営</a:t>
            </a:r>
            <a:endParaRPr lang="en-US" altLang="ja-JP" sz="12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9" name="角丸四角形 208"/>
          <p:cNvSpPr/>
          <p:nvPr/>
        </p:nvSpPr>
        <p:spPr>
          <a:xfrm>
            <a:off x="5715000" y="5724246"/>
            <a:ext cx="4038600" cy="371754"/>
          </a:xfrm>
          <a:prstGeom prst="roundRect">
            <a:avLst>
              <a:gd name="adj" fmla="val 8696"/>
            </a:avLst>
          </a:prstGeom>
          <a:ln w="127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ctr"/>
          <a:lstStyle/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○協議会委員から意見聴取を行い、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合議により「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調停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案」を提示</a:t>
            </a:r>
            <a:endParaRPr lang="en-US" altLang="ja-JP" sz="105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10" name="テキスト ボックス 209"/>
          <p:cNvSpPr txBox="1"/>
          <p:nvPr/>
        </p:nvSpPr>
        <p:spPr>
          <a:xfrm>
            <a:off x="4857750" y="6229428"/>
            <a:ext cx="778440" cy="371754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rIns="36000" rtlCol="0" anchor="ctr">
            <a:noAutofit/>
          </a:bodyPr>
          <a:lstStyle/>
          <a:p>
            <a:pPr algn="ctr"/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結果取扱</a:t>
            </a:r>
            <a:endParaRPr lang="en-US" altLang="ja-JP" sz="12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11" name="角丸四角形 210"/>
          <p:cNvSpPr/>
          <p:nvPr/>
        </p:nvSpPr>
        <p:spPr>
          <a:xfrm>
            <a:off x="5715000" y="6210378"/>
            <a:ext cx="4038600" cy="371754"/>
          </a:xfrm>
          <a:prstGeom prst="roundRect">
            <a:avLst>
              <a:gd name="adj" fmla="val 8696"/>
            </a:avLst>
          </a:prstGeom>
          <a:ln w="127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ctr"/>
          <a:lstStyle/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○各協議会委員に対し、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調停案への尊重義務</a:t>
            </a:r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を課す</a:t>
            </a:r>
            <a:endParaRPr lang="en-US" altLang="ja-JP" sz="105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66" name="グループ化 65"/>
          <p:cNvGrpSpPr/>
          <p:nvPr/>
        </p:nvGrpSpPr>
        <p:grpSpPr>
          <a:xfrm>
            <a:off x="381000" y="4703711"/>
            <a:ext cx="3670853" cy="1849489"/>
            <a:chOff x="225887" y="4656196"/>
            <a:chExt cx="3186807" cy="1849489"/>
          </a:xfrm>
        </p:grpSpPr>
        <p:sp>
          <p:nvSpPr>
            <p:cNvPr id="166" name="正方形/長方形 165"/>
            <p:cNvSpPr/>
            <p:nvPr/>
          </p:nvSpPr>
          <p:spPr>
            <a:xfrm>
              <a:off x="1355959" y="4798159"/>
              <a:ext cx="1967557" cy="17075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167" name="正方形/長方形 166"/>
            <p:cNvSpPr/>
            <p:nvPr/>
          </p:nvSpPr>
          <p:spPr>
            <a:xfrm>
              <a:off x="412643" y="4947912"/>
              <a:ext cx="646836" cy="554981"/>
            </a:xfrm>
            <a:prstGeom prst="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特別</a:t>
              </a:r>
              <a:r>
                <a:rPr lang="ja-JP" altLang="en-US" sz="10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区側</a:t>
              </a:r>
              <a:endPara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r>
                <a:rPr lang="ja-JP" altLang="en-US" sz="10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提案</a:t>
              </a:r>
              <a:endParaRPr kumimoji="1"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69" name="角丸四角形 168"/>
            <p:cNvSpPr/>
            <p:nvPr/>
          </p:nvSpPr>
          <p:spPr>
            <a:xfrm>
              <a:off x="1447800" y="5032268"/>
              <a:ext cx="585737" cy="1307655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500"/>
                </a:lnSpc>
              </a:pPr>
              <a:r>
                <a:rPr lang="ja-JP" altLang="en-US" sz="10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それぞれの提案を協議</a:t>
              </a:r>
              <a:endParaRPr kumimoji="1"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71" name="正方形/長方形 170"/>
            <p:cNvSpPr/>
            <p:nvPr/>
          </p:nvSpPr>
          <p:spPr>
            <a:xfrm>
              <a:off x="3174105" y="5235644"/>
              <a:ext cx="238589" cy="964774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000" spc="600" dirty="0" smtClean="0">
                  <a:solidFill>
                    <a:schemeClr val="tx1"/>
                  </a:solidFill>
                </a:rPr>
                <a:t>合意</a:t>
              </a:r>
              <a:endParaRPr kumimoji="1" lang="ja-JP" altLang="en-US" sz="1000" spc="600" dirty="0">
                <a:solidFill>
                  <a:schemeClr val="tx1"/>
                </a:solidFill>
              </a:endParaRPr>
            </a:p>
          </p:txBody>
        </p:sp>
        <p:sp>
          <p:nvSpPr>
            <p:cNvPr id="172" name="右矢印 171"/>
            <p:cNvSpPr/>
            <p:nvPr/>
          </p:nvSpPr>
          <p:spPr>
            <a:xfrm>
              <a:off x="1132744" y="5045890"/>
              <a:ext cx="173435" cy="387252"/>
            </a:xfrm>
            <a:prstGeom prst="rightArrow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173" name="右矢印 172"/>
            <p:cNvSpPr/>
            <p:nvPr/>
          </p:nvSpPr>
          <p:spPr>
            <a:xfrm>
              <a:off x="1132744" y="5813167"/>
              <a:ext cx="173435" cy="387252"/>
            </a:xfrm>
            <a:prstGeom prst="rightArrow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177" name="角丸四角形 176"/>
            <p:cNvSpPr/>
            <p:nvPr/>
          </p:nvSpPr>
          <p:spPr>
            <a:xfrm>
              <a:off x="1752600" y="4656196"/>
              <a:ext cx="1256600" cy="291714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/>
                <a:t>協議会</a:t>
              </a:r>
              <a:endParaRPr kumimoji="1" lang="ja-JP" altLang="en-US" sz="1000" dirty="0"/>
            </a:p>
          </p:txBody>
        </p:sp>
        <p:sp>
          <p:nvSpPr>
            <p:cNvPr id="180" name="正方形/長方形 179"/>
            <p:cNvSpPr/>
            <p:nvPr/>
          </p:nvSpPr>
          <p:spPr>
            <a:xfrm>
              <a:off x="412642" y="5729337"/>
              <a:ext cx="651525" cy="540834"/>
            </a:xfrm>
            <a:prstGeom prst="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大阪府側</a:t>
              </a:r>
              <a:endPara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r>
                <a:rPr lang="ja-JP" altLang="en-US" sz="10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提案</a:t>
              </a:r>
              <a:endParaRPr kumimoji="1"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81" name="角丸四角形 180"/>
            <p:cNvSpPr/>
            <p:nvPr/>
          </p:nvSpPr>
          <p:spPr>
            <a:xfrm>
              <a:off x="229123" y="5729337"/>
              <a:ext cx="186978" cy="540834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0" dirty="0"/>
                <a:t>知事</a:t>
              </a:r>
              <a:endParaRPr kumimoji="1" lang="ja-JP" altLang="en-US" sz="1000" b="0" dirty="0"/>
            </a:p>
          </p:txBody>
        </p:sp>
        <p:sp>
          <p:nvSpPr>
            <p:cNvPr id="182" name="右矢印 181"/>
            <p:cNvSpPr/>
            <p:nvPr/>
          </p:nvSpPr>
          <p:spPr>
            <a:xfrm>
              <a:off x="2934459" y="5464405"/>
              <a:ext cx="173435" cy="387252"/>
            </a:xfrm>
            <a:prstGeom prst="rightArrow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187" name="角丸四角形 186"/>
            <p:cNvSpPr/>
            <p:nvPr/>
          </p:nvSpPr>
          <p:spPr>
            <a:xfrm>
              <a:off x="225887" y="4947910"/>
              <a:ext cx="190213" cy="558043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0" dirty="0"/>
                <a:t>区長</a:t>
              </a:r>
              <a:endParaRPr kumimoji="1" lang="ja-JP" altLang="en-US" sz="1000" b="0" dirty="0"/>
            </a:p>
          </p:txBody>
        </p:sp>
        <p:sp>
          <p:nvSpPr>
            <p:cNvPr id="70" name="右矢印 69"/>
            <p:cNvSpPr/>
            <p:nvPr/>
          </p:nvSpPr>
          <p:spPr>
            <a:xfrm>
              <a:off x="2070279" y="5444353"/>
              <a:ext cx="173435" cy="423047"/>
            </a:xfrm>
            <a:prstGeom prst="rightArrow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76" name="角丸四角形 75"/>
            <p:cNvSpPr/>
            <p:nvPr/>
          </p:nvSpPr>
          <p:spPr>
            <a:xfrm>
              <a:off x="2305318" y="5050482"/>
              <a:ext cx="551482" cy="1274118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500"/>
                </a:lnSpc>
              </a:pPr>
              <a:r>
                <a:rPr kumimoji="1" lang="ja-JP" altLang="en-US" sz="10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合意事項を確認</a:t>
              </a:r>
              <a:endParaRPr kumimoji="1"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sp>
        <p:nvSpPr>
          <p:cNvPr id="78" name="テキスト ボックス 77"/>
          <p:cNvSpPr txBox="1"/>
          <p:nvPr/>
        </p:nvSpPr>
        <p:spPr>
          <a:xfrm>
            <a:off x="3124200" y="685800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altLang="ja-JP" sz="1000" b="0" dirty="0" smtClean="0">
                <a:latin typeface="+mj-ea"/>
                <a:ea typeface="+mj-ea"/>
              </a:rPr>
              <a:t>[</a:t>
            </a:r>
            <a:r>
              <a:rPr lang="ja-JP" altLang="en-US" sz="1000" b="0" smtClean="0">
                <a:latin typeface="+mj-ea"/>
                <a:ea typeface="+mj-ea"/>
              </a:rPr>
              <a:t>東京は都８人、区８人</a:t>
            </a:r>
            <a:r>
              <a:rPr lang="en-US" altLang="ja-JP" sz="1000" b="0" dirty="0" smtClean="0">
                <a:latin typeface="+mj-ea"/>
                <a:ea typeface="+mj-ea"/>
              </a:rPr>
              <a:t>]</a:t>
            </a:r>
            <a:endParaRPr kumimoji="1" lang="ja-JP" altLang="en-US" sz="1300" b="0" dirty="0">
              <a:latin typeface="+mj-ea"/>
              <a:ea typeface="+mj-ea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2438400" y="1825665"/>
            <a:ext cx="245970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altLang="ja-JP" sz="1050" b="0" dirty="0" smtClean="0">
                <a:latin typeface="+mj-ea"/>
                <a:ea typeface="+mj-ea"/>
              </a:rPr>
              <a:t>※</a:t>
            </a:r>
            <a:r>
              <a:rPr lang="ja-JP" altLang="en-US" sz="1050" b="0" dirty="0" smtClean="0">
                <a:latin typeface="+mj-ea"/>
                <a:ea typeface="+mj-ea"/>
              </a:rPr>
              <a:t>地方自治法施行令の改正必要</a:t>
            </a:r>
            <a:endParaRPr kumimoji="1" lang="ja-JP" altLang="en-US" sz="1050" b="0" dirty="0">
              <a:latin typeface="+mj-ea"/>
              <a:ea typeface="+mj-ea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8991600" y="4173379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ja-JP" altLang="en-US" sz="1000" b="0" dirty="0">
                <a:latin typeface="+mj-ea"/>
                <a:ea typeface="+mj-ea"/>
              </a:rPr>
              <a:t>［</a:t>
            </a:r>
            <a:r>
              <a:rPr lang="ja-JP" altLang="en-US" sz="1000" b="0" dirty="0" smtClean="0">
                <a:latin typeface="+mj-ea"/>
                <a:ea typeface="+mj-ea"/>
              </a:rPr>
              <a:t>大阪独自</a:t>
            </a:r>
            <a:r>
              <a:rPr lang="ja-JP" altLang="en-US" sz="1000" b="0" dirty="0">
                <a:latin typeface="+mj-ea"/>
                <a:ea typeface="+mj-ea"/>
              </a:rPr>
              <a:t>］</a:t>
            </a:r>
            <a:endParaRPr kumimoji="1" lang="ja-JP" altLang="en-US" sz="1300" b="0" dirty="0">
              <a:latin typeface="+mj-ea"/>
              <a:ea typeface="+mj-ea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8067675" y="685800"/>
            <a:ext cx="1905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0" dirty="0" smtClean="0">
                <a:latin typeface="+mj-ea"/>
                <a:ea typeface="+mj-ea"/>
              </a:rPr>
              <a:t>[</a:t>
            </a:r>
            <a:r>
              <a:rPr lang="ja-JP" altLang="en-US" sz="1000" b="0" dirty="0">
                <a:latin typeface="+mj-ea"/>
              </a:rPr>
              <a:t>東京は主に財政調整を</a:t>
            </a:r>
            <a:r>
              <a:rPr lang="ja-JP" altLang="en-US" sz="1000" b="0" dirty="0" smtClean="0">
                <a:latin typeface="+mj-ea"/>
              </a:rPr>
              <a:t>協議</a:t>
            </a:r>
            <a:r>
              <a:rPr lang="en-US" altLang="ja-JP" sz="1000" b="0" dirty="0" smtClean="0">
                <a:latin typeface="+mj-ea"/>
                <a:ea typeface="+mj-ea"/>
              </a:rPr>
              <a:t>]</a:t>
            </a:r>
            <a:endParaRPr kumimoji="1" lang="ja-JP" altLang="en-US" sz="1300" b="0" dirty="0">
              <a:latin typeface="+mj-ea"/>
              <a:ea typeface="+mj-ea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9034811" y="6529536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221154" y="2323395"/>
            <a:ext cx="2893646" cy="1334205"/>
            <a:chOff x="1221154" y="2323395"/>
            <a:chExt cx="2893646" cy="1334205"/>
          </a:xfrm>
        </p:grpSpPr>
        <p:grpSp>
          <p:nvGrpSpPr>
            <p:cNvPr id="85" name="グループ化 84"/>
            <p:cNvGrpSpPr/>
            <p:nvPr/>
          </p:nvGrpSpPr>
          <p:grpSpPr>
            <a:xfrm>
              <a:off x="1221154" y="2438291"/>
              <a:ext cx="2893646" cy="1219309"/>
              <a:chOff x="228600" y="2438291"/>
              <a:chExt cx="2893646" cy="1219309"/>
            </a:xfrm>
          </p:grpSpPr>
          <p:grpSp>
            <p:nvGrpSpPr>
              <p:cNvPr id="135" name="グループ化 134"/>
              <p:cNvGrpSpPr/>
              <p:nvPr/>
            </p:nvGrpSpPr>
            <p:grpSpPr>
              <a:xfrm>
                <a:off x="228600" y="2438291"/>
                <a:ext cx="2717800" cy="1219309"/>
                <a:chOff x="143691" y="1828797"/>
                <a:chExt cx="3028406" cy="1524109"/>
              </a:xfrm>
            </p:grpSpPr>
            <p:grpSp>
              <p:nvGrpSpPr>
                <p:cNvPr id="45" name="グループ化 44"/>
                <p:cNvGrpSpPr/>
                <p:nvPr/>
              </p:nvGrpSpPr>
              <p:grpSpPr>
                <a:xfrm>
                  <a:off x="655676" y="2971776"/>
                  <a:ext cx="252192" cy="290323"/>
                  <a:chOff x="945668" y="6403526"/>
                  <a:chExt cx="252192" cy="290323"/>
                </a:xfrm>
              </p:grpSpPr>
              <p:sp>
                <p:nvSpPr>
                  <p:cNvPr id="43" name="二等辺三角形 42"/>
                  <p:cNvSpPr/>
                  <p:nvPr/>
                </p:nvSpPr>
                <p:spPr>
                  <a:xfrm>
                    <a:off x="951001" y="6500407"/>
                    <a:ext cx="246859" cy="193442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4" name="円/楕円 43"/>
                  <p:cNvSpPr/>
                  <p:nvPr/>
                </p:nvSpPr>
                <p:spPr>
                  <a:xfrm>
                    <a:off x="945668" y="6403526"/>
                    <a:ext cx="246858" cy="12896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47" name="円/楕円 46"/>
                <p:cNvSpPr/>
                <p:nvPr/>
              </p:nvSpPr>
              <p:spPr bwMode="auto">
                <a:xfrm rot="2180010">
                  <a:off x="994489" y="1905106"/>
                  <a:ext cx="990600" cy="1447800"/>
                </a:xfrm>
                <a:prstGeom prst="ellipse">
                  <a:avLst/>
                </a:prstGeom>
                <a:solidFill>
                  <a:schemeClr val="accent6">
                    <a:lumMod val="50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07763" dir="2700000" algn="ctr" rotWithShape="0">
                    <a:srgbClr val="4D4D4D">
                      <a:alpha val="50000"/>
                    </a:srgbClr>
                  </a:outerShdw>
                </a:effectLst>
              </p:spPr>
              <p:txBody>
                <a:bodyPr rtlCol="0" anchor="ctr" anchorCtr="0"/>
                <a:lstStyle/>
                <a:p>
                  <a:pPr algn="ctr" eaLnBrk="1" hangingPunct="1"/>
                  <a:endParaRPr kumimoji="1" lang="ja-JP" altLang="en-US" sz="1400" dirty="0" smtClean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endParaRPr>
                </a:p>
              </p:txBody>
            </p:sp>
            <p:grpSp>
              <p:nvGrpSpPr>
                <p:cNvPr id="48" name="グループ化 47"/>
                <p:cNvGrpSpPr/>
                <p:nvPr/>
              </p:nvGrpSpPr>
              <p:grpSpPr>
                <a:xfrm>
                  <a:off x="820782" y="2007189"/>
                  <a:ext cx="252908" cy="281887"/>
                  <a:chOff x="690018" y="5909391"/>
                  <a:chExt cx="252908" cy="281887"/>
                </a:xfrm>
              </p:grpSpPr>
              <p:sp>
                <p:nvSpPr>
                  <p:cNvPr id="49" name="二等辺三角形 48"/>
                  <p:cNvSpPr/>
                  <p:nvPr/>
                </p:nvSpPr>
                <p:spPr>
                  <a:xfrm>
                    <a:off x="690018" y="5997835"/>
                    <a:ext cx="246858" cy="193443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0" name="円/楕円 49"/>
                  <p:cNvSpPr/>
                  <p:nvPr/>
                </p:nvSpPr>
                <p:spPr>
                  <a:xfrm>
                    <a:off x="696069" y="5909391"/>
                    <a:ext cx="246857" cy="12896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6" name="グループ化 55"/>
                <p:cNvGrpSpPr/>
                <p:nvPr/>
              </p:nvGrpSpPr>
              <p:grpSpPr>
                <a:xfrm>
                  <a:off x="1905000" y="3048000"/>
                  <a:ext cx="252191" cy="290321"/>
                  <a:chOff x="899592" y="5793950"/>
                  <a:chExt cx="252191" cy="290321"/>
                </a:xfrm>
              </p:grpSpPr>
              <p:sp>
                <p:nvSpPr>
                  <p:cNvPr id="58" name="二等辺三角形 57"/>
                  <p:cNvSpPr/>
                  <p:nvPr/>
                </p:nvSpPr>
                <p:spPr>
                  <a:xfrm>
                    <a:off x="904925" y="5890829"/>
                    <a:ext cx="246858" cy="193442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9" name="円/楕円 58"/>
                  <p:cNvSpPr/>
                  <p:nvPr/>
                </p:nvSpPr>
                <p:spPr>
                  <a:xfrm>
                    <a:off x="899592" y="5793950"/>
                    <a:ext cx="246858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3" name="グループ化 62"/>
                <p:cNvGrpSpPr/>
                <p:nvPr/>
              </p:nvGrpSpPr>
              <p:grpSpPr>
                <a:xfrm>
                  <a:off x="2133600" y="2743200"/>
                  <a:ext cx="252191" cy="290321"/>
                  <a:chOff x="899592" y="5793950"/>
                  <a:chExt cx="252191" cy="290321"/>
                </a:xfrm>
              </p:grpSpPr>
              <p:sp>
                <p:nvSpPr>
                  <p:cNvPr id="64" name="二等辺三角形 63"/>
                  <p:cNvSpPr/>
                  <p:nvPr/>
                </p:nvSpPr>
                <p:spPr>
                  <a:xfrm>
                    <a:off x="904925" y="5890829"/>
                    <a:ext cx="246858" cy="193442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5" name="円/楕円 64"/>
                  <p:cNvSpPr/>
                  <p:nvPr/>
                </p:nvSpPr>
                <p:spPr>
                  <a:xfrm>
                    <a:off x="899592" y="5793950"/>
                    <a:ext cx="246858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7" name="グループ化 76"/>
                <p:cNvGrpSpPr/>
                <p:nvPr/>
              </p:nvGrpSpPr>
              <p:grpSpPr>
                <a:xfrm>
                  <a:off x="2181497" y="2019298"/>
                  <a:ext cx="252191" cy="290318"/>
                  <a:chOff x="871289" y="5527248"/>
                  <a:chExt cx="252191" cy="290318"/>
                </a:xfrm>
                <a:solidFill>
                  <a:srgbClr val="000099"/>
                </a:solidFill>
              </p:grpSpPr>
              <p:sp>
                <p:nvSpPr>
                  <p:cNvPr id="79" name="二等辺三角形 78"/>
                  <p:cNvSpPr/>
                  <p:nvPr/>
                </p:nvSpPr>
                <p:spPr>
                  <a:xfrm>
                    <a:off x="876622" y="5624125"/>
                    <a:ext cx="246858" cy="193441"/>
                  </a:xfrm>
                  <a:prstGeom prst="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1" name="円/楕円 80"/>
                  <p:cNvSpPr/>
                  <p:nvPr/>
                </p:nvSpPr>
                <p:spPr>
                  <a:xfrm>
                    <a:off x="871289" y="5527248"/>
                    <a:ext cx="246858" cy="128960"/>
                  </a:xfrm>
                  <a:prstGeom prst="ellips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82" name="テキスト ボックス 81"/>
                <p:cNvSpPr txBox="1"/>
                <p:nvPr/>
              </p:nvSpPr>
              <p:spPr>
                <a:xfrm>
                  <a:off x="2410097" y="2019297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200" b="0" dirty="0" smtClean="0"/>
                    <a:t>知事</a:t>
                  </a:r>
                  <a:endParaRPr kumimoji="1" lang="ja-JP" altLang="en-US" sz="1200" b="0" dirty="0"/>
                </a:p>
              </p:txBody>
            </p:sp>
            <p:sp>
              <p:nvSpPr>
                <p:cNvPr id="83" name="テキスト ボックス 82"/>
                <p:cNvSpPr txBox="1"/>
                <p:nvPr/>
              </p:nvSpPr>
              <p:spPr>
                <a:xfrm>
                  <a:off x="143691" y="1828797"/>
                  <a:ext cx="762000" cy="5193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200" b="0" dirty="0" smtClean="0"/>
                    <a:t>全区長</a:t>
                  </a:r>
                  <a:endParaRPr kumimoji="1" lang="en-US" altLang="ja-JP" sz="1200" b="0" dirty="0" smtClean="0"/>
                </a:p>
                <a:p>
                  <a:r>
                    <a:rPr lang="ja-JP" altLang="en-US" sz="800" b="0" dirty="0" smtClean="0"/>
                    <a:t>　 （</a:t>
                  </a:r>
                  <a:r>
                    <a:rPr lang="en-US" altLang="ja-JP" sz="800" b="0" dirty="0" smtClean="0"/>
                    <a:t>4</a:t>
                  </a:r>
                  <a:r>
                    <a:rPr lang="ja-JP" altLang="en-US" sz="800" b="0" dirty="0" smtClean="0"/>
                    <a:t>人）</a:t>
                  </a:r>
                  <a:endParaRPr kumimoji="1" lang="ja-JP" altLang="en-US" sz="800" b="0" dirty="0"/>
                </a:p>
              </p:txBody>
            </p:sp>
          </p:grpSp>
          <p:sp>
            <p:nvSpPr>
              <p:cNvPr id="84" name="大かっこ 83"/>
              <p:cNvSpPr/>
              <p:nvPr/>
            </p:nvSpPr>
            <p:spPr bwMode="auto">
              <a:xfrm>
                <a:off x="1659836" y="3124200"/>
                <a:ext cx="762000" cy="533400"/>
              </a:xfrm>
              <a:prstGeom prst="bracketPair">
                <a:avLst/>
              </a:prstGeom>
              <a:noFill/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endParaRPr>
              </a:p>
            </p:txBody>
          </p:sp>
          <p:sp>
            <p:nvSpPr>
              <p:cNvPr id="71" name="テキスト ボックス 70"/>
              <p:cNvSpPr txBox="1"/>
              <p:nvPr/>
            </p:nvSpPr>
            <p:spPr>
              <a:xfrm>
                <a:off x="2438400" y="3200400"/>
                <a:ext cx="6838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900" b="0" dirty="0" smtClean="0"/>
                  <a:t>学識</a:t>
                </a:r>
                <a:endParaRPr lang="en-US" altLang="ja-JP" sz="900" b="0" dirty="0" smtClean="0"/>
              </a:p>
              <a:p>
                <a:r>
                  <a:rPr lang="ja-JP" altLang="en-US" sz="900" b="0" dirty="0" smtClean="0"/>
                  <a:t>経験者等</a:t>
                </a:r>
                <a:endParaRPr kumimoji="1" lang="ja-JP" altLang="en-US" sz="900" b="0" dirty="0"/>
              </a:p>
            </p:txBody>
          </p:sp>
          <p:sp>
            <p:nvSpPr>
              <p:cNvPr id="74" name="二等辺三角形 73"/>
              <p:cNvSpPr/>
              <p:nvPr/>
            </p:nvSpPr>
            <p:spPr>
              <a:xfrm>
                <a:off x="659330" y="3045643"/>
                <a:ext cx="221540" cy="154757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5" name="円/楕円 74"/>
            <p:cNvSpPr/>
            <p:nvPr/>
          </p:nvSpPr>
          <p:spPr>
            <a:xfrm>
              <a:off x="1644582" y="2970585"/>
              <a:ext cx="221539" cy="1031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二等辺三角形 86"/>
            <p:cNvSpPr/>
            <p:nvPr/>
          </p:nvSpPr>
          <p:spPr>
            <a:xfrm>
              <a:off x="2190160" y="2396860"/>
              <a:ext cx="221539" cy="15475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円/楕円 79"/>
            <p:cNvSpPr/>
            <p:nvPr/>
          </p:nvSpPr>
          <p:spPr>
            <a:xfrm>
              <a:off x="2186188" y="2323395"/>
              <a:ext cx="221538" cy="1031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" name="テキスト ボックス 3"/>
          <p:cNvSpPr txBox="1"/>
          <p:nvPr/>
        </p:nvSpPr>
        <p:spPr>
          <a:xfrm>
            <a:off x="5875121" y="1649184"/>
            <a:ext cx="195814" cy="3841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lIns="36000" rIns="36000" bIns="36000" rtlCol="0">
            <a:spAutoFit/>
          </a:bodyPr>
          <a:lstStyle/>
          <a:p>
            <a:r>
              <a:rPr lang="ja-JP" altLang="en-US" sz="800" dirty="0" smtClean="0"/>
              <a:t>具体</a:t>
            </a:r>
            <a:r>
              <a:rPr lang="ja-JP" altLang="en-US" sz="800" dirty="0"/>
              <a:t>例</a:t>
            </a:r>
            <a:endParaRPr kumimoji="1" lang="ja-JP" alt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二等辺三角形 93"/>
          <p:cNvSpPr/>
          <p:nvPr/>
        </p:nvSpPr>
        <p:spPr>
          <a:xfrm>
            <a:off x="6211910" y="6287037"/>
            <a:ext cx="192331" cy="1287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92" name="二等辺三角形 91"/>
          <p:cNvSpPr/>
          <p:nvPr/>
        </p:nvSpPr>
        <p:spPr>
          <a:xfrm>
            <a:off x="4841982" y="3748275"/>
            <a:ext cx="319854" cy="2141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0"/>
            <a:ext cx="9914490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３　協議会運営のイメージ　～財政調整交付金にかかる流れ～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sp>
        <p:nvSpPr>
          <p:cNvPr id="5" name="正方形/長方形 4"/>
          <p:cNvSpPr/>
          <p:nvPr/>
        </p:nvSpPr>
        <p:spPr bwMode="auto">
          <a:xfrm>
            <a:off x="228600" y="877956"/>
            <a:ext cx="9525000" cy="36576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t" anchorCtr="0"/>
          <a:lstStyle/>
          <a:p>
            <a:endParaRPr lang="en-US" altLang="ja-JP" sz="14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533400" y="725557"/>
            <a:ext cx="4962526" cy="347860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財政調整財源の特別区と大阪府間の配分割合</a:t>
            </a:r>
            <a:endParaRPr lang="ja-JP" altLang="en-US" sz="1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4800" y="1106556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○特別区と大阪府間の配分割合が適正であることについて、原則として大阪府側が説明責任を負う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3429000" y="2293004"/>
            <a:ext cx="173435" cy="38725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4403557" y="1598071"/>
            <a:ext cx="1905000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必要に応じて協議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3429000" y="3512204"/>
            <a:ext cx="173435" cy="38725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405064" y="1611637"/>
            <a:ext cx="2819400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検　証（毎年度）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7676682" y="1611636"/>
            <a:ext cx="1691315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制度反映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7620000" y="2223056"/>
            <a:ext cx="1910860" cy="1905000"/>
          </a:xfrm>
          <a:prstGeom prst="roundRect">
            <a:avLst>
              <a:gd name="adj" fmla="val 5306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配分割合を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変更する場合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lnSpc>
                <a:spcPts val="1500"/>
              </a:lnSpc>
            </a:pP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条例を改正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（大阪府）</a:t>
            </a:r>
            <a:endParaRPr lang="ja-JP" altLang="en-US" sz="14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5" name="正方形/長方形 74"/>
          <p:cNvSpPr/>
          <p:nvPr/>
        </p:nvSpPr>
        <p:spPr bwMode="auto">
          <a:xfrm>
            <a:off x="228600" y="4886740"/>
            <a:ext cx="9525000" cy="1742768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t" anchorCtr="0"/>
          <a:lstStyle/>
          <a:p>
            <a:endParaRPr lang="en-US" altLang="ja-JP" sz="14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6" name="AutoShape 6"/>
          <p:cNvSpPr>
            <a:spLocks noChangeArrowheads="1"/>
          </p:cNvSpPr>
          <p:nvPr/>
        </p:nvSpPr>
        <p:spPr bwMode="auto">
          <a:xfrm>
            <a:off x="533400" y="4734341"/>
            <a:ext cx="3276600" cy="304799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特別区間の交付金の交付基準</a:t>
            </a:r>
            <a:endParaRPr lang="ja-JP" altLang="en-US" sz="1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304800" y="5115340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○地方交付税制度や地方財政計画の動向等を踏まえて、毎年度精査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79" name="グループ化 78"/>
          <p:cNvGrpSpPr/>
          <p:nvPr/>
        </p:nvGrpSpPr>
        <p:grpSpPr>
          <a:xfrm>
            <a:off x="3048000" y="5444204"/>
            <a:ext cx="1676399" cy="457200"/>
            <a:chOff x="590832" y="827680"/>
            <a:chExt cx="2095499" cy="457200"/>
          </a:xfrm>
        </p:grpSpPr>
        <p:sp>
          <p:nvSpPr>
            <p:cNvPr id="80" name="正方形/長方形 79"/>
            <p:cNvSpPr/>
            <p:nvPr/>
          </p:nvSpPr>
          <p:spPr>
            <a:xfrm>
              <a:off x="762144" y="827680"/>
              <a:ext cx="1924187" cy="457200"/>
            </a:xfrm>
            <a:prstGeom prst="rect">
              <a:avLst/>
            </a:prstGeom>
            <a:ln w="952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r>
                <a:rPr lang="ja-JP" altLang="en-US" sz="1200" b="0" dirty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特別区</a:t>
              </a:r>
              <a:r>
                <a:rPr lang="ja-JP" altLang="en-US" sz="12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側提案</a:t>
              </a:r>
              <a:endParaRPr lang="ja-JP" altLang="en-US" sz="14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590832" y="827680"/>
              <a:ext cx="381000" cy="457200"/>
            </a:xfrm>
            <a:prstGeom prst="roundRect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0" dirty="0">
                  <a:solidFill>
                    <a:prstClr val="white"/>
                  </a:solidFill>
                </a:rPr>
                <a:t>区長</a:t>
              </a:r>
              <a:endParaRPr lang="en-US" altLang="ja-JP" sz="1200" b="0" dirty="0" smtClean="0">
                <a:solidFill>
                  <a:prstClr val="white"/>
                </a:solidFill>
              </a:endParaRPr>
            </a:p>
          </p:txBody>
        </p:sp>
      </p:grpSp>
      <p:sp>
        <p:nvSpPr>
          <p:cNvPr id="82" name="角丸四角形 81"/>
          <p:cNvSpPr/>
          <p:nvPr/>
        </p:nvSpPr>
        <p:spPr>
          <a:xfrm>
            <a:off x="304800" y="5444204"/>
            <a:ext cx="2590800" cy="1022080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lang="en-US" altLang="ja-JP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&lt;</a:t>
            </a: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協議内容</a:t>
            </a:r>
            <a:r>
              <a:rPr lang="en-US" altLang="ja-JP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&gt;</a:t>
            </a:r>
          </a:p>
          <a:p>
            <a:pPr>
              <a:lnSpc>
                <a:spcPts val="2500"/>
              </a:lnSpc>
            </a:pP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・基準財政需要額の算定等</a:t>
            </a:r>
            <a:endParaRPr lang="en-US" altLang="ja-JP" sz="12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・普通交付金と特別交付金の割合等</a:t>
            </a:r>
            <a:endParaRPr lang="ja-JP" altLang="en-US" sz="12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9" name="右矢印 88"/>
          <p:cNvSpPr/>
          <p:nvPr/>
        </p:nvSpPr>
        <p:spPr>
          <a:xfrm>
            <a:off x="4953000" y="6053804"/>
            <a:ext cx="360000" cy="38725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</a:endParaRPr>
          </a:p>
        </p:txBody>
      </p:sp>
      <p:sp>
        <p:nvSpPr>
          <p:cNvPr id="90" name="右矢印 89"/>
          <p:cNvSpPr/>
          <p:nvPr/>
        </p:nvSpPr>
        <p:spPr>
          <a:xfrm>
            <a:off x="4953000" y="5444204"/>
            <a:ext cx="360000" cy="38725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</a:endParaRPr>
          </a:p>
        </p:txBody>
      </p:sp>
      <p:sp>
        <p:nvSpPr>
          <p:cNvPr id="117" name="角丸四角形 116"/>
          <p:cNvSpPr/>
          <p:nvPr/>
        </p:nvSpPr>
        <p:spPr>
          <a:xfrm>
            <a:off x="8089200" y="5343940"/>
            <a:ext cx="1512000" cy="1066800"/>
          </a:xfrm>
          <a:prstGeom prst="roundRect">
            <a:avLst>
              <a:gd name="adj" fmla="val 5306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>
              <a:lnSpc>
                <a:spcPts val="1500"/>
              </a:lnSpc>
            </a:pP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必要な条例・規則を改正</a:t>
            </a:r>
            <a:endParaRPr lang="en-US" altLang="ja-JP" sz="12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（大阪府）</a:t>
            </a:r>
            <a:endParaRPr lang="ja-JP" altLang="en-US" sz="12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8" name="右矢印 117"/>
          <p:cNvSpPr/>
          <p:nvPr/>
        </p:nvSpPr>
        <p:spPr>
          <a:xfrm>
            <a:off x="7696200" y="5572540"/>
            <a:ext cx="288000" cy="76200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</a:endParaRPr>
          </a:p>
        </p:txBody>
      </p:sp>
      <p:sp>
        <p:nvSpPr>
          <p:cNvPr id="121" name="右矢印 120"/>
          <p:cNvSpPr/>
          <p:nvPr/>
        </p:nvSpPr>
        <p:spPr>
          <a:xfrm>
            <a:off x="7010400" y="2527856"/>
            <a:ext cx="228600" cy="137160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114" name="表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244324"/>
              </p:ext>
            </p:extLst>
          </p:nvPr>
        </p:nvGraphicFramePr>
        <p:xfrm>
          <a:off x="533400" y="2070656"/>
          <a:ext cx="2743200" cy="90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1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特別区</a:t>
                      </a:r>
                      <a:endParaRPr kumimoji="1" lang="ja-JP" altLang="en-US" sz="1400" b="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543">
                <a:tc>
                  <a:txBody>
                    <a:bodyPr/>
                    <a:lstStyle/>
                    <a:p>
                      <a:pPr marL="88900" indent="0"/>
                      <a:r>
                        <a:rPr kumimoji="1" lang="ja-JP" altLang="en-US" sz="14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・意見や協議の要請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2" name="表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373972"/>
              </p:ext>
            </p:extLst>
          </p:nvPr>
        </p:nvGraphicFramePr>
        <p:xfrm>
          <a:off x="533400" y="3289856"/>
          <a:ext cx="2743200" cy="898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66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大阪府</a:t>
                      </a:r>
                      <a:endParaRPr kumimoji="1" lang="ja-JP" altLang="en-US" sz="1400" b="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332">
                <a:tc>
                  <a:txBody>
                    <a:bodyPr/>
                    <a:lstStyle/>
                    <a:p>
                      <a:pPr marL="88900" indent="0"/>
                      <a:r>
                        <a:rPr kumimoji="1" lang="ja-JP" altLang="en-US" sz="14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・財政調整制度の運用状況報告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6" name="角丸四角形 125"/>
          <p:cNvSpPr/>
          <p:nvPr/>
        </p:nvSpPr>
        <p:spPr>
          <a:xfrm>
            <a:off x="5715000" y="4962940"/>
            <a:ext cx="1512000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7" name="角丸四角形 126"/>
          <p:cNvSpPr/>
          <p:nvPr/>
        </p:nvSpPr>
        <p:spPr>
          <a:xfrm>
            <a:off x="8083340" y="4962940"/>
            <a:ext cx="1512000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制度反映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8" name="大かっこ 127"/>
          <p:cNvSpPr/>
          <p:nvPr/>
        </p:nvSpPr>
        <p:spPr bwMode="auto">
          <a:xfrm>
            <a:off x="7763343" y="2650760"/>
            <a:ext cx="1691317" cy="45720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 sz="1800" b="0" smtClean="0">
              <a:solidFill>
                <a:prstClr val="black"/>
              </a:solidFill>
              <a:latin typeface="Arial" charset="0"/>
            </a:endParaRPr>
          </a:p>
        </p:txBody>
      </p:sp>
      <p:grpSp>
        <p:nvGrpSpPr>
          <p:cNvPr id="86" name="グループ化 85"/>
          <p:cNvGrpSpPr/>
          <p:nvPr/>
        </p:nvGrpSpPr>
        <p:grpSpPr>
          <a:xfrm>
            <a:off x="3048000" y="5977604"/>
            <a:ext cx="1676400" cy="457200"/>
            <a:chOff x="590832" y="827680"/>
            <a:chExt cx="1676400" cy="457200"/>
          </a:xfrm>
        </p:grpSpPr>
        <p:sp>
          <p:nvSpPr>
            <p:cNvPr id="87" name="正方形/長方形 86"/>
            <p:cNvSpPr/>
            <p:nvPr/>
          </p:nvSpPr>
          <p:spPr>
            <a:xfrm>
              <a:off x="838344" y="827680"/>
              <a:ext cx="1428888" cy="457200"/>
            </a:xfrm>
            <a:prstGeom prst="rect">
              <a:avLst/>
            </a:prstGeom>
            <a:ln w="952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0" dirty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大阪府</a:t>
              </a:r>
              <a:r>
                <a:rPr lang="ja-JP" altLang="en-US" sz="12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側提案</a:t>
              </a:r>
              <a:endParaRPr lang="ja-JP" altLang="en-US" sz="12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88" name="角丸四角形 87"/>
            <p:cNvSpPr/>
            <p:nvPr/>
          </p:nvSpPr>
          <p:spPr>
            <a:xfrm>
              <a:off x="590832" y="827680"/>
              <a:ext cx="304800" cy="457200"/>
            </a:xfrm>
            <a:prstGeom prst="roundRect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0" dirty="0">
                  <a:solidFill>
                    <a:prstClr val="white"/>
                  </a:solidFill>
                </a:rPr>
                <a:t>知事</a:t>
              </a: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86201" y="2299257"/>
            <a:ext cx="3010760" cy="1831031"/>
            <a:chOff x="711786" y="2554678"/>
            <a:chExt cx="2085348" cy="1323366"/>
          </a:xfrm>
        </p:grpSpPr>
        <p:sp>
          <p:nvSpPr>
            <p:cNvPr id="228" name="大かっこ 227"/>
            <p:cNvSpPr/>
            <p:nvPr/>
          </p:nvSpPr>
          <p:spPr bwMode="auto">
            <a:xfrm>
              <a:off x="1952329" y="3200483"/>
              <a:ext cx="696172" cy="533400"/>
            </a:xfrm>
            <a:prstGeom prst="bracketPair">
              <a:avLst/>
            </a:prstGeom>
            <a:noFill/>
            <a:ln w="952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ja-JP" altLang="en-US" sz="1800" b="0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29" name="テキスト ボックス 228"/>
            <p:cNvSpPr txBox="1"/>
            <p:nvPr/>
          </p:nvSpPr>
          <p:spPr>
            <a:xfrm>
              <a:off x="1978470" y="3711212"/>
              <a:ext cx="804796" cy="166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学識経験者等</a:t>
              </a:r>
              <a:endParaRPr lang="ja-JP" altLang="en-US" sz="9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grpSp>
          <p:nvGrpSpPr>
            <p:cNvPr id="230" name="グループ化 72"/>
            <p:cNvGrpSpPr/>
            <p:nvPr/>
          </p:nvGrpSpPr>
          <p:grpSpPr>
            <a:xfrm>
              <a:off x="711786" y="2554678"/>
              <a:ext cx="2085348" cy="1150580"/>
              <a:chOff x="711786" y="2554678"/>
              <a:chExt cx="2085348" cy="1150580"/>
            </a:xfrm>
          </p:grpSpPr>
          <p:grpSp>
            <p:nvGrpSpPr>
              <p:cNvPr id="231" name="グループ化 134"/>
              <p:cNvGrpSpPr/>
              <p:nvPr/>
            </p:nvGrpSpPr>
            <p:grpSpPr>
              <a:xfrm>
                <a:off x="711786" y="2554678"/>
                <a:ext cx="2085348" cy="1150580"/>
                <a:chOff x="597189" y="1974275"/>
                <a:chExt cx="2323674" cy="1438199"/>
              </a:xfrm>
            </p:grpSpPr>
            <p:grpSp>
              <p:nvGrpSpPr>
                <p:cNvPr id="235" name="グループ化 44"/>
                <p:cNvGrpSpPr/>
                <p:nvPr/>
              </p:nvGrpSpPr>
              <p:grpSpPr>
                <a:xfrm>
                  <a:off x="998921" y="2845586"/>
                  <a:ext cx="256800" cy="273918"/>
                  <a:chOff x="1288913" y="6277336"/>
                  <a:chExt cx="256800" cy="273918"/>
                </a:xfrm>
              </p:grpSpPr>
              <p:sp>
                <p:nvSpPr>
                  <p:cNvPr id="251" name="二等辺三角形 250"/>
                  <p:cNvSpPr/>
                  <p:nvPr/>
                </p:nvSpPr>
                <p:spPr>
                  <a:xfrm>
                    <a:off x="1298853" y="6357810"/>
                    <a:ext cx="246860" cy="193444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52" name="円/楕円 251"/>
                  <p:cNvSpPr/>
                  <p:nvPr/>
                </p:nvSpPr>
                <p:spPr>
                  <a:xfrm>
                    <a:off x="1288913" y="6277336"/>
                    <a:ext cx="246859" cy="12896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236" name="円/楕円 235"/>
                <p:cNvSpPr/>
                <p:nvPr/>
              </p:nvSpPr>
              <p:spPr bwMode="auto">
                <a:xfrm rot="2180010">
                  <a:off x="1283374" y="2061133"/>
                  <a:ext cx="686763" cy="1071053"/>
                </a:xfrm>
                <a:prstGeom prst="ellipse">
                  <a:avLst/>
                </a:prstGeom>
                <a:solidFill>
                  <a:schemeClr val="accent6">
                    <a:lumMod val="50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07763" dir="2700000" algn="ctr" rotWithShape="0">
                    <a:srgbClr val="4D4D4D">
                      <a:alpha val="50000"/>
                    </a:srgbClr>
                  </a:outerShdw>
                </a:effectLst>
              </p:spPr>
              <p:txBody>
                <a:bodyPr rtlCol="0" anchor="ctr" anchorCtr="0"/>
                <a:lstStyle/>
                <a:p>
                  <a:pPr algn="ctr"/>
                  <a:endParaRPr lang="ja-JP" altLang="en-US" sz="1400" dirty="0" smtClean="0">
                    <a:solidFill>
                      <a:prstClr val="black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endParaRPr>
                </a:p>
              </p:txBody>
            </p:sp>
            <p:grpSp>
              <p:nvGrpSpPr>
                <p:cNvPr id="237" name="グループ化 47"/>
                <p:cNvGrpSpPr/>
                <p:nvPr/>
              </p:nvGrpSpPr>
              <p:grpSpPr>
                <a:xfrm>
                  <a:off x="1100736" y="1974275"/>
                  <a:ext cx="251576" cy="290184"/>
                  <a:chOff x="969972" y="5876477"/>
                  <a:chExt cx="251576" cy="290184"/>
                </a:xfrm>
              </p:grpSpPr>
              <p:sp>
                <p:nvSpPr>
                  <p:cNvPr id="249" name="二等辺三角形 248"/>
                  <p:cNvSpPr/>
                  <p:nvPr/>
                </p:nvSpPr>
                <p:spPr>
                  <a:xfrm>
                    <a:off x="969972" y="5973218"/>
                    <a:ext cx="246859" cy="193443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50" name="円/楕円 249"/>
                  <p:cNvSpPr/>
                  <p:nvPr/>
                </p:nvSpPr>
                <p:spPr>
                  <a:xfrm>
                    <a:off x="974690" y="5876477"/>
                    <a:ext cx="246858" cy="12896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238" name="グループ化 55"/>
                <p:cNvGrpSpPr/>
                <p:nvPr/>
              </p:nvGrpSpPr>
              <p:grpSpPr>
                <a:xfrm>
                  <a:off x="2097769" y="3122152"/>
                  <a:ext cx="252190" cy="290322"/>
                  <a:chOff x="1092361" y="5868102"/>
                  <a:chExt cx="252190" cy="290322"/>
                </a:xfrm>
              </p:grpSpPr>
              <p:sp>
                <p:nvSpPr>
                  <p:cNvPr id="247" name="二等辺三角形 246"/>
                  <p:cNvSpPr/>
                  <p:nvPr/>
                </p:nvSpPr>
                <p:spPr>
                  <a:xfrm>
                    <a:off x="1097694" y="5964981"/>
                    <a:ext cx="246857" cy="193443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48" name="円/楕円 247"/>
                  <p:cNvSpPr/>
                  <p:nvPr/>
                </p:nvSpPr>
                <p:spPr>
                  <a:xfrm>
                    <a:off x="1092361" y="5868102"/>
                    <a:ext cx="246857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239" name="グループ化 62"/>
                <p:cNvGrpSpPr/>
                <p:nvPr/>
              </p:nvGrpSpPr>
              <p:grpSpPr>
                <a:xfrm>
                  <a:off x="2326368" y="2817353"/>
                  <a:ext cx="252191" cy="290322"/>
                  <a:chOff x="1092360" y="5868103"/>
                  <a:chExt cx="252191" cy="290322"/>
                </a:xfrm>
              </p:grpSpPr>
              <p:sp>
                <p:nvSpPr>
                  <p:cNvPr id="245" name="二等辺三角形 244"/>
                  <p:cNvSpPr/>
                  <p:nvPr/>
                </p:nvSpPr>
                <p:spPr>
                  <a:xfrm>
                    <a:off x="1097693" y="5964982"/>
                    <a:ext cx="246858" cy="193443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46" name="円/楕円 245"/>
                  <p:cNvSpPr/>
                  <p:nvPr/>
                </p:nvSpPr>
                <p:spPr>
                  <a:xfrm>
                    <a:off x="1092360" y="5868103"/>
                    <a:ext cx="246857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240" name="グループ化 76"/>
                <p:cNvGrpSpPr/>
                <p:nvPr/>
              </p:nvGrpSpPr>
              <p:grpSpPr>
                <a:xfrm>
                  <a:off x="2132590" y="2112327"/>
                  <a:ext cx="252191" cy="290319"/>
                  <a:chOff x="822382" y="5620277"/>
                  <a:chExt cx="252191" cy="290319"/>
                </a:xfrm>
                <a:solidFill>
                  <a:srgbClr val="000099"/>
                </a:solidFill>
              </p:grpSpPr>
              <p:sp>
                <p:nvSpPr>
                  <p:cNvPr id="243" name="二等辺三角形 242"/>
                  <p:cNvSpPr/>
                  <p:nvPr/>
                </p:nvSpPr>
                <p:spPr>
                  <a:xfrm>
                    <a:off x="827715" y="5717154"/>
                    <a:ext cx="246858" cy="193442"/>
                  </a:xfrm>
                  <a:prstGeom prst="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44" name="円/楕円 243"/>
                  <p:cNvSpPr/>
                  <p:nvPr/>
                </p:nvSpPr>
                <p:spPr>
                  <a:xfrm>
                    <a:off x="822382" y="5620277"/>
                    <a:ext cx="246858" cy="128960"/>
                  </a:xfrm>
                  <a:prstGeom prst="ellips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241" name="テキスト ボックス 240"/>
                <p:cNvSpPr txBox="1"/>
                <p:nvPr/>
              </p:nvSpPr>
              <p:spPr>
                <a:xfrm>
                  <a:off x="2158862" y="2367818"/>
                  <a:ext cx="762001" cy="3468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9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知事</a:t>
                  </a:r>
                  <a:endParaRPr lang="ja-JP" altLang="en-US" sz="900" b="0" dirty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</p:txBody>
            </p:sp>
            <p:sp>
              <p:nvSpPr>
                <p:cNvPr id="242" name="テキスト ボックス 241"/>
                <p:cNvSpPr txBox="1"/>
                <p:nvPr/>
              </p:nvSpPr>
              <p:spPr>
                <a:xfrm>
                  <a:off x="597189" y="2662676"/>
                  <a:ext cx="423071" cy="3197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9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全区長</a:t>
                  </a:r>
                  <a:endParaRPr lang="en-US" altLang="ja-JP" sz="900" b="0" dirty="0" smtClean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  <a:p>
                  <a:r>
                    <a:rPr lang="ja-JP" altLang="en-US" sz="800" b="0" dirty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 </a:t>
                  </a:r>
                  <a:r>
                    <a:rPr lang="en-US" altLang="ja-JP" sz="800" b="0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(4</a:t>
                  </a:r>
                  <a:r>
                    <a:rPr lang="ja-JP" altLang="en-US" sz="800" b="0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人</a:t>
                  </a:r>
                  <a:r>
                    <a:rPr lang="en-US" altLang="ja-JP" sz="8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)</a:t>
                  </a:r>
                  <a:endParaRPr lang="ja-JP" altLang="en-US" sz="800" b="0" dirty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</p:txBody>
            </p:sp>
          </p:grpSp>
          <p:grpSp>
            <p:nvGrpSpPr>
              <p:cNvPr id="232" name="グループ化 71"/>
              <p:cNvGrpSpPr/>
              <p:nvPr/>
            </p:nvGrpSpPr>
            <p:grpSpPr>
              <a:xfrm>
                <a:off x="971255" y="2897435"/>
                <a:ext cx="255071" cy="202201"/>
                <a:chOff x="971255" y="2897435"/>
                <a:chExt cx="255071" cy="202201"/>
              </a:xfrm>
            </p:grpSpPr>
            <p:sp>
              <p:nvSpPr>
                <p:cNvPr id="233" name="二等辺三角形 232"/>
                <p:cNvSpPr/>
                <p:nvPr/>
              </p:nvSpPr>
              <p:spPr>
                <a:xfrm>
                  <a:off x="971255" y="2983039"/>
                  <a:ext cx="255071" cy="116597"/>
                </a:xfrm>
                <a:prstGeom prst="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4" name="円/楕円 233"/>
                <p:cNvSpPr/>
                <p:nvPr/>
              </p:nvSpPr>
              <p:spPr>
                <a:xfrm>
                  <a:off x="981342" y="2897435"/>
                  <a:ext cx="236055" cy="10974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grpSp>
        <p:nvGrpSpPr>
          <p:cNvPr id="179" name="グループ化 178"/>
          <p:cNvGrpSpPr/>
          <p:nvPr/>
        </p:nvGrpSpPr>
        <p:grpSpPr>
          <a:xfrm>
            <a:off x="5495926" y="5377273"/>
            <a:ext cx="1966907" cy="1191311"/>
            <a:chOff x="553450" y="2554678"/>
            <a:chExt cx="2265633" cy="1431900"/>
          </a:xfrm>
        </p:grpSpPr>
        <p:sp>
          <p:nvSpPr>
            <p:cNvPr id="180" name="大かっこ 179"/>
            <p:cNvSpPr/>
            <p:nvPr/>
          </p:nvSpPr>
          <p:spPr bwMode="auto">
            <a:xfrm>
              <a:off x="1952329" y="3200483"/>
              <a:ext cx="696172" cy="533400"/>
            </a:xfrm>
            <a:prstGeom prst="bracketPair">
              <a:avLst/>
            </a:prstGeom>
            <a:noFill/>
            <a:ln w="952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ja-JP" altLang="en-US" sz="1800" b="0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1" name="テキスト ボックス 180"/>
            <p:cNvSpPr txBox="1"/>
            <p:nvPr/>
          </p:nvSpPr>
          <p:spPr>
            <a:xfrm>
              <a:off x="1754239" y="3709129"/>
              <a:ext cx="1064844" cy="277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学識経験者等</a:t>
              </a:r>
              <a:endParaRPr lang="ja-JP" altLang="en-US" sz="9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grpSp>
          <p:nvGrpSpPr>
            <p:cNvPr id="182" name="グループ化 72"/>
            <p:cNvGrpSpPr/>
            <p:nvPr/>
          </p:nvGrpSpPr>
          <p:grpSpPr>
            <a:xfrm>
              <a:off x="553450" y="2554678"/>
              <a:ext cx="2243683" cy="1150580"/>
              <a:chOff x="553450" y="2554678"/>
              <a:chExt cx="2243683" cy="1150580"/>
            </a:xfrm>
          </p:grpSpPr>
          <p:grpSp>
            <p:nvGrpSpPr>
              <p:cNvPr id="183" name="グループ化 134"/>
              <p:cNvGrpSpPr/>
              <p:nvPr/>
            </p:nvGrpSpPr>
            <p:grpSpPr>
              <a:xfrm>
                <a:off x="553450" y="2554678"/>
                <a:ext cx="2243683" cy="1150580"/>
                <a:chOff x="420758" y="1974275"/>
                <a:chExt cx="2500105" cy="1438199"/>
              </a:xfrm>
            </p:grpSpPr>
            <p:grpSp>
              <p:nvGrpSpPr>
                <p:cNvPr id="187" name="グループ化 44"/>
                <p:cNvGrpSpPr/>
                <p:nvPr/>
              </p:nvGrpSpPr>
              <p:grpSpPr>
                <a:xfrm>
                  <a:off x="995356" y="2939617"/>
                  <a:ext cx="246860" cy="307927"/>
                  <a:chOff x="1285348" y="6371367"/>
                  <a:chExt cx="246860" cy="307927"/>
                </a:xfrm>
              </p:grpSpPr>
              <p:sp>
                <p:nvSpPr>
                  <p:cNvPr id="255" name="二等辺三角形 254"/>
                  <p:cNvSpPr/>
                  <p:nvPr/>
                </p:nvSpPr>
                <p:spPr>
                  <a:xfrm>
                    <a:off x="1285348" y="6485851"/>
                    <a:ext cx="246860" cy="193443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56" name="円/楕円 255"/>
                  <p:cNvSpPr/>
                  <p:nvPr/>
                </p:nvSpPr>
                <p:spPr>
                  <a:xfrm>
                    <a:off x="1285348" y="6371367"/>
                    <a:ext cx="246858" cy="128963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188" name="円/楕円 187"/>
                <p:cNvSpPr/>
                <p:nvPr/>
              </p:nvSpPr>
              <p:spPr bwMode="auto">
                <a:xfrm rot="2180010">
                  <a:off x="1283374" y="2061133"/>
                  <a:ext cx="686763" cy="1071053"/>
                </a:xfrm>
                <a:prstGeom prst="ellipse">
                  <a:avLst/>
                </a:prstGeom>
                <a:solidFill>
                  <a:schemeClr val="accent6">
                    <a:lumMod val="50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07763" dir="2700000" algn="ctr" rotWithShape="0">
                    <a:srgbClr val="4D4D4D">
                      <a:alpha val="50000"/>
                    </a:srgbClr>
                  </a:outerShdw>
                </a:effectLst>
              </p:spPr>
              <p:txBody>
                <a:bodyPr rtlCol="0" anchor="ctr" anchorCtr="0"/>
                <a:lstStyle/>
                <a:p>
                  <a:pPr algn="ctr"/>
                  <a:endParaRPr lang="ja-JP" altLang="en-US" sz="1400" dirty="0" smtClean="0">
                    <a:solidFill>
                      <a:prstClr val="black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endParaRPr>
                </a:p>
              </p:txBody>
            </p:sp>
            <p:grpSp>
              <p:nvGrpSpPr>
                <p:cNvPr id="189" name="グループ化 47"/>
                <p:cNvGrpSpPr/>
                <p:nvPr/>
              </p:nvGrpSpPr>
              <p:grpSpPr>
                <a:xfrm>
                  <a:off x="1100736" y="1974275"/>
                  <a:ext cx="251576" cy="290184"/>
                  <a:chOff x="969972" y="5876477"/>
                  <a:chExt cx="251576" cy="290184"/>
                </a:xfrm>
              </p:grpSpPr>
              <p:sp>
                <p:nvSpPr>
                  <p:cNvPr id="253" name="二等辺三角形 252"/>
                  <p:cNvSpPr/>
                  <p:nvPr/>
                </p:nvSpPr>
                <p:spPr>
                  <a:xfrm>
                    <a:off x="969972" y="5973218"/>
                    <a:ext cx="246859" cy="193443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54" name="円/楕円 253"/>
                  <p:cNvSpPr/>
                  <p:nvPr/>
                </p:nvSpPr>
                <p:spPr>
                  <a:xfrm>
                    <a:off x="974690" y="5876477"/>
                    <a:ext cx="246858" cy="12896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190" name="グループ化 55"/>
                <p:cNvGrpSpPr/>
                <p:nvPr/>
              </p:nvGrpSpPr>
              <p:grpSpPr>
                <a:xfrm>
                  <a:off x="2097769" y="3122152"/>
                  <a:ext cx="252190" cy="290322"/>
                  <a:chOff x="1092361" y="5868102"/>
                  <a:chExt cx="252190" cy="290322"/>
                </a:xfrm>
              </p:grpSpPr>
              <p:sp>
                <p:nvSpPr>
                  <p:cNvPr id="199" name="二等辺三角形 198"/>
                  <p:cNvSpPr/>
                  <p:nvPr/>
                </p:nvSpPr>
                <p:spPr>
                  <a:xfrm>
                    <a:off x="1097694" y="5964981"/>
                    <a:ext cx="246857" cy="193443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00" name="円/楕円 199"/>
                  <p:cNvSpPr/>
                  <p:nvPr/>
                </p:nvSpPr>
                <p:spPr>
                  <a:xfrm>
                    <a:off x="1092361" y="5868102"/>
                    <a:ext cx="246857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191" name="グループ化 62"/>
                <p:cNvGrpSpPr/>
                <p:nvPr/>
              </p:nvGrpSpPr>
              <p:grpSpPr>
                <a:xfrm>
                  <a:off x="2326368" y="2817353"/>
                  <a:ext cx="252191" cy="290322"/>
                  <a:chOff x="1092360" y="5868103"/>
                  <a:chExt cx="252191" cy="290322"/>
                </a:xfrm>
              </p:grpSpPr>
              <p:sp>
                <p:nvSpPr>
                  <p:cNvPr id="197" name="二等辺三角形 196"/>
                  <p:cNvSpPr/>
                  <p:nvPr/>
                </p:nvSpPr>
                <p:spPr>
                  <a:xfrm>
                    <a:off x="1097693" y="5964982"/>
                    <a:ext cx="246858" cy="193443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98" name="円/楕円 197"/>
                  <p:cNvSpPr/>
                  <p:nvPr/>
                </p:nvSpPr>
                <p:spPr>
                  <a:xfrm>
                    <a:off x="1092360" y="5868103"/>
                    <a:ext cx="246857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192" name="グループ化 76"/>
                <p:cNvGrpSpPr/>
                <p:nvPr/>
              </p:nvGrpSpPr>
              <p:grpSpPr>
                <a:xfrm>
                  <a:off x="2132590" y="2112327"/>
                  <a:ext cx="252191" cy="290319"/>
                  <a:chOff x="822382" y="5620277"/>
                  <a:chExt cx="252191" cy="290319"/>
                </a:xfrm>
                <a:solidFill>
                  <a:srgbClr val="000099"/>
                </a:solidFill>
              </p:grpSpPr>
              <p:sp>
                <p:nvSpPr>
                  <p:cNvPr id="195" name="二等辺三角形 194"/>
                  <p:cNvSpPr/>
                  <p:nvPr/>
                </p:nvSpPr>
                <p:spPr>
                  <a:xfrm>
                    <a:off x="827715" y="5717154"/>
                    <a:ext cx="246858" cy="193442"/>
                  </a:xfrm>
                  <a:prstGeom prst="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96" name="円/楕円 195"/>
                  <p:cNvSpPr/>
                  <p:nvPr/>
                </p:nvSpPr>
                <p:spPr>
                  <a:xfrm>
                    <a:off x="822382" y="5620277"/>
                    <a:ext cx="246858" cy="128960"/>
                  </a:xfrm>
                  <a:prstGeom prst="ellips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193" name="テキスト ボックス 192"/>
                <p:cNvSpPr txBox="1"/>
                <p:nvPr/>
              </p:nvSpPr>
              <p:spPr>
                <a:xfrm>
                  <a:off x="2158862" y="2367818"/>
                  <a:ext cx="762001" cy="3468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9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知事</a:t>
                  </a:r>
                  <a:endParaRPr lang="ja-JP" altLang="en-US" sz="900" b="0" dirty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</p:txBody>
            </p:sp>
            <p:sp>
              <p:nvSpPr>
                <p:cNvPr id="194" name="テキスト ボックス 193"/>
                <p:cNvSpPr txBox="1"/>
                <p:nvPr/>
              </p:nvSpPr>
              <p:spPr>
                <a:xfrm>
                  <a:off x="420758" y="2635773"/>
                  <a:ext cx="679978" cy="5317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9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全区長</a:t>
                  </a:r>
                  <a:endParaRPr lang="en-US" altLang="ja-JP" sz="900" b="0" dirty="0" smtClean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  <a:p>
                  <a:r>
                    <a:rPr lang="ja-JP" altLang="en-US" sz="8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 </a:t>
                  </a:r>
                  <a:r>
                    <a:rPr lang="en-US" altLang="ja-JP" sz="800" b="0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(4</a:t>
                  </a:r>
                  <a:r>
                    <a:rPr lang="ja-JP" altLang="en-US" sz="800" b="0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人</a:t>
                  </a:r>
                  <a:r>
                    <a:rPr lang="en-US" altLang="ja-JP" sz="800" b="0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)</a:t>
                  </a:r>
                  <a:endParaRPr lang="ja-JP" altLang="en-US" sz="800" b="0" dirty="0"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</p:txBody>
            </p:sp>
          </p:grpSp>
          <p:grpSp>
            <p:nvGrpSpPr>
              <p:cNvPr id="184" name="グループ化 71"/>
              <p:cNvGrpSpPr/>
              <p:nvPr/>
            </p:nvGrpSpPr>
            <p:grpSpPr>
              <a:xfrm>
                <a:off x="971255" y="2869510"/>
                <a:ext cx="255071" cy="230126"/>
                <a:chOff x="971255" y="2869510"/>
                <a:chExt cx="255071" cy="230126"/>
              </a:xfrm>
            </p:grpSpPr>
            <p:sp>
              <p:nvSpPr>
                <p:cNvPr id="185" name="二等辺三角形 184"/>
                <p:cNvSpPr/>
                <p:nvPr/>
              </p:nvSpPr>
              <p:spPr>
                <a:xfrm>
                  <a:off x="971255" y="2983039"/>
                  <a:ext cx="255071" cy="116597"/>
                </a:xfrm>
                <a:prstGeom prst="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6" name="円/楕円 185"/>
                <p:cNvSpPr/>
                <p:nvPr/>
              </p:nvSpPr>
              <p:spPr>
                <a:xfrm>
                  <a:off x="981342" y="2869510"/>
                  <a:ext cx="236055" cy="10974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sp>
        <p:nvSpPr>
          <p:cNvPr id="124" name="片側の 2 つの角を丸めた四角形 123"/>
          <p:cNvSpPr/>
          <p:nvPr/>
        </p:nvSpPr>
        <p:spPr bwMode="auto">
          <a:xfrm rot="16200000">
            <a:off x="52001" y="2398888"/>
            <a:ext cx="920335" cy="252000"/>
          </a:xfrm>
          <a:prstGeom prst="round2SameRect">
            <a:avLst>
              <a:gd name="adj1" fmla="val 26117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rtlCol="0" anchor="ctr" anchorCtr="0"/>
          <a:lstStyle/>
          <a:p>
            <a:pPr algn="ctr"/>
            <a:r>
              <a:rPr lang="ja-JP" altLang="en-US" sz="1400" b="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区長</a:t>
            </a:r>
            <a:endParaRPr lang="en-US" altLang="ja-JP" sz="1400" b="0" dirty="0" smtClean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5" name="片側の 2 つの角を丸めた四角形 124"/>
          <p:cNvSpPr/>
          <p:nvPr/>
        </p:nvSpPr>
        <p:spPr bwMode="auto">
          <a:xfrm rot="16200000">
            <a:off x="53576" y="3608564"/>
            <a:ext cx="906847" cy="252000"/>
          </a:xfrm>
          <a:prstGeom prst="round2SameRect">
            <a:avLst>
              <a:gd name="adj1" fmla="val 26117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rtlCol="0" anchor="ctr" anchorCtr="0"/>
          <a:lstStyle/>
          <a:p>
            <a:pPr algn="ctr"/>
            <a:r>
              <a:rPr lang="ja-JP" altLang="en-US" sz="1400" b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知事</a:t>
            </a:r>
            <a:endParaRPr lang="ja-JP" altLang="en-US" sz="1400" b="0" dirty="0" smtClean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8" name="正方形/長方形 147"/>
          <p:cNvSpPr/>
          <p:nvPr/>
        </p:nvSpPr>
        <p:spPr>
          <a:xfrm>
            <a:off x="9001404" y="-76200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1" name="円/楕円 90"/>
          <p:cNvSpPr/>
          <p:nvPr/>
        </p:nvSpPr>
        <p:spPr>
          <a:xfrm>
            <a:off x="4832386" y="3667250"/>
            <a:ext cx="319853" cy="142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93" name="円/楕円 92"/>
          <p:cNvSpPr/>
          <p:nvPr/>
        </p:nvSpPr>
        <p:spPr>
          <a:xfrm>
            <a:off x="6211737" y="6224755"/>
            <a:ext cx="192329" cy="85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1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角丸四角形 44"/>
          <p:cNvSpPr/>
          <p:nvPr/>
        </p:nvSpPr>
        <p:spPr bwMode="gray">
          <a:xfrm>
            <a:off x="1198448" y="4370825"/>
            <a:ext cx="575535" cy="348748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ja-JP" altLang="en-US" sz="1200" b="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任命</a:t>
            </a:r>
            <a:endParaRPr lang="ja-JP" altLang="ja-JP" sz="1200" b="0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 bwMode="gray">
          <a:xfrm>
            <a:off x="671802" y="4739689"/>
            <a:ext cx="547398" cy="348748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ja-JP" altLang="en-US" sz="1200" b="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同意</a:t>
            </a:r>
            <a:endParaRPr lang="en-US" altLang="ja-JP" sz="1200" b="0" kern="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 bwMode="gray">
          <a:xfrm>
            <a:off x="4617865" y="4766172"/>
            <a:ext cx="575535" cy="348748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ja-JP" altLang="en-US" sz="1200" b="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提示</a:t>
            </a:r>
            <a:endParaRPr lang="en-US" altLang="ja-JP" sz="1200" b="0" kern="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148064" y="3957303"/>
            <a:ext cx="2268252" cy="234137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 bwMode="gray">
          <a:xfrm>
            <a:off x="1857375" y="3840718"/>
            <a:ext cx="417540" cy="1981200"/>
          </a:xfrm>
          <a:prstGeom prst="roundRect">
            <a:avLst>
              <a:gd name="adj" fmla="val 7174"/>
            </a:avLst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整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委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員</a:t>
            </a:r>
            <a:endParaRPr lang="ja-JP" altLang="en-US" sz="13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 bwMode="gray">
          <a:xfrm>
            <a:off x="1691680" y="3633646"/>
            <a:ext cx="2926185" cy="2874072"/>
          </a:xfrm>
          <a:prstGeom prst="rect">
            <a:avLst/>
          </a:prstGeom>
          <a:noFill/>
          <a:ln w="31750">
            <a:solidFill>
              <a:schemeClr val="accent2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51" name="角丸四角形 50"/>
          <p:cNvSpPr/>
          <p:nvPr/>
        </p:nvSpPr>
        <p:spPr bwMode="gray">
          <a:xfrm>
            <a:off x="450128" y="3702606"/>
            <a:ext cx="912394" cy="450726"/>
          </a:xfrm>
          <a:prstGeom prst="roundRect">
            <a:avLst>
              <a:gd name="adj" fmla="val 7174"/>
            </a:avLst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2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協議会会長</a:t>
            </a:r>
            <a:endParaRPr lang="ja-JP" altLang="en-US" sz="12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 bwMode="gray">
          <a:xfrm>
            <a:off x="431969" y="5336118"/>
            <a:ext cx="930553" cy="682052"/>
          </a:xfrm>
          <a:prstGeom prst="roundRect">
            <a:avLst>
              <a:gd name="adj" fmla="val 7174"/>
            </a:avLst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>
              <a:defRPr/>
            </a:pPr>
            <a:r>
              <a:rPr lang="ja-JP" altLang="en-US" sz="12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</a:t>
            </a:r>
            <a:r>
              <a:rPr lang="ja-JP" altLang="en-US" sz="1200" b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議会委員</a:t>
            </a:r>
            <a:endParaRPr lang="ja-JP" altLang="en-US" sz="12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 bwMode="gray">
          <a:xfrm>
            <a:off x="4028432" y="3840718"/>
            <a:ext cx="446482" cy="1954191"/>
          </a:xfrm>
          <a:prstGeom prst="roundRect">
            <a:avLst>
              <a:gd name="adj" fmla="val 7174"/>
            </a:avLst>
          </a:prstGeom>
          <a:ln>
            <a:solidFill>
              <a:srgbClr val="00B050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停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案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作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成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54" name="直線矢印コネクタ 53"/>
          <p:cNvCxnSpPr>
            <a:stCxn id="52" idx="0"/>
          </p:cNvCxnSpPr>
          <p:nvPr/>
        </p:nvCxnSpPr>
        <p:spPr bwMode="gray">
          <a:xfrm flipV="1">
            <a:off x="897246" y="4695017"/>
            <a:ext cx="493672" cy="641101"/>
          </a:xfrm>
          <a:prstGeom prst="straightConnector1">
            <a:avLst/>
          </a:prstGeom>
          <a:ln w="127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 bwMode="gray">
          <a:xfrm>
            <a:off x="1198448" y="4157242"/>
            <a:ext cx="639877" cy="38795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角丸四角形 55"/>
          <p:cNvSpPr/>
          <p:nvPr/>
        </p:nvSpPr>
        <p:spPr bwMode="gray">
          <a:xfrm>
            <a:off x="2550437" y="3842868"/>
            <a:ext cx="433871" cy="1979050"/>
          </a:xfrm>
          <a:prstGeom prst="roundRect">
            <a:avLst>
              <a:gd name="adj" fmla="val 7174"/>
            </a:avLst>
          </a:prstGeom>
          <a:solidFill>
            <a:schemeClr val="bg1"/>
          </a:solidFill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議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会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委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員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へ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意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見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聴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取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2341698" y="3429000"/>
            <a:ext cx="1620702" cy="28789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/>
              <a:t>第三者機関</a:t>
            </a:r>
            <a:endParaRPr kumimoji="1" lang="ja-JP" altLang="en-US" sz="1400" dirty="0"/>
          </a:p>
        </p:txBody>
      </p:sp>
      <p:sp>
        <p:nvSpPr>
          <p:cNvPr id="58" name="角丸四角形 57"/>
          <p:cNvSpPr/>
          <p:nvPr/>
        </p:nvSpPr>
        <p:spPr bwMode="gray">
          <a:xfrm>
            <a:off x="3273296" y="3840718"/>
            <a:ext cx="450775" cy="1954191"/>
          </a:xfrm>
          <a:prstGeom prst="roundRect">
            <a:avLst>
              <a:gd name="adj" fmla="val 7174"/>
            </a:avLst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整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委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員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合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議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9" name="右矢印 58"/>
          <p:cNvSpPr/>
          <p:nvPr/>
        </p:nvSpPr>
        <p:spPr>
          <a:xfrm>
            <a:off x="7200528" y="4203801"/>
            <a:ext cx="625559" cy="62453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合意</a:t>
            </a:r>
            <a:endParaRPr kumimoji="1" lang="ja-JP" altLang="en-US" sz="11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817728" y="876584"/>
            <a:ext cx="5107072" cy="2160240"/>
          </a:xfrm>
          <a:prstGeom prst="rect">
            <a:avLst/>
          </a:pr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762144" y="903880"/>
            <a:ext cx="1512168" cy="761024"/>
          </a:xfrm>
          <a:prstGeom prst="rect">
            <a:avLst/>
          </a:prstGeom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特別区</a:t>
            </a:r>
            <a:r>
              <a:rPr lang="ja-JP" altLang="en-US" sz="14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側提案</a:t>
            </a:r>
            <a:endParaRPr kumimoji="1" lang="ja-JP" altLang="en-US" sz="1400" b="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3049632" y="1066800"/>
            <a:ext cx="2084948" cy="945880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lang="ja-JP" altLang="en-US" sz="14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・それぞれの提案を協議</a:t>
            </a:r>
            <a:endParaRPr lang="en-US" altLang="ja-JP" sz="14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4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・合意事項を確認</a:t>
            </a:r>
            <a:endParaRPr kumimoji="1" lang="ja-JP" altLang="en-US" sz="14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4" name="右矢印 63"/>
          <p:cNvSpPr/>
          <p:nvPr/>
        </p:nvSpPr>
        <p:spPr>
          <a:xfrm>
            <a:off x="2378968" y="1047896"/>
            <a:ext cx="288032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右矢印 64"/>
          <p:cNvSpPr/>
          <p:nvPr/>
        </p:nvSpPr>
        <p:spPr>
          <a:xfrm>
            <a:off x="2378968" y="2200024"/>
            <a:ext cx="288032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角丸四角形 65"/>
          <p:cNvSpPr/>
          <p:nvPr/>
        </p:nvSpPr>
        <p:spPr>
          <a:xfrm>
            <a:off x="4771592" y="643210"/>
            <a:ext cx="1241652" cy="3266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協議会</a:t>
            </a:r>
            <a:endParaRPr kumimoji="1" lang="ja-JP" altLang="en-US" sz="1400" dirty="0"/>
          </a:p>
        </p:txBody>
      </p:sp>
      <p:sp>
        <p:nvSpPr>
          <p:cNvPr id="67" name="角丸四角形 66"/>
          <p:cNvSpPr/>
          <p:nvPr/>
        </p:nvSpPr>
        <p:spPr>
          <a:xfrm>
            <a:off x="590832" y="903880"/>
            <a:ext cx="278578" cy="761024"/>
          </a:xfrm>
          <a:prstGeom prst="round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0" dirty="0"/>
              <a:t>区長</a:t>
            </a:r>
            <a:endParaRPr kumimoji="1" lang="en-US" altLang="ja-JP" sz="1400" b="0" dirty="0" smtClean="0"/>
          </a:p>
        </p:txBody>
      </p:sp>
      <p:sp>
        <p:nvSpPr>
          <p:cNvPr id="68" name="正方形/長方形 67"/>
          <p:cNvSpPr/>
          <p:nvPr/>
        </p:nvSpPr>
        <p:spPr>
          <a:xfrm>
            <a:off x="762144" y="2056008"/>
            <a:ext cx="1512168" cy="761024"/>
          </a:xfrm>
          <a:prstGeom prst="rect">
            <a:avLst/>
          </a:prstGeom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</a:t>
            </a:r>
            <a:r>
              <a:rPr lang="ja-JP" altLang="en-US" sz="14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側提案</a:t>
            </a:r>
            <a:endParaRPr kumimoji="1" lang="ja-JP" altLang="en-US" sz="1400" b="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604480" y="2056008"/>
            <a:ext cx="263298" cy="761024"/>
          </a:xfrm>
          <a:prstGeom prst="round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0" dirty="0"/>
              <a:t>知事</a:t>
            </a:r>
            <a:endParaRPr kumimoji="1" lang="en-US" altLang="ja-JP" sz="1400" b="0" dirty="0" smtClean="0"/>
          </a:p>
        </p:txBody>
      </p:sp>
      <p:sp>
        <p:nvSpPr>
          <p:cNvPr id="70" name="右矢印 69"/>
          <p:cNvSpPr/>
          <p:nvPr/>
        </p:nvSpPr>
        <p:spPr>
          <a:xfrm>
            <a:off x="5283520" y="1425701"/>
            <a:ext cx="384858" cy="96131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6001550" y="2015808"/>
            <a:ext cx="1594786" cy="34639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b="0" dirty="0" smtClean="0">
                <a:solidFill>
                  <a:schemeClr val="tx1"/>
                </a:solidFill>
              </a:rPr>
              <a:t>特別区長と</a:t>
            </a:r>
            <a:r>
              <a:rPr lang="ja-JP" altLang="en-US" sz="1300" b="0" dirty="0" smtClean="0">
                <a:solidFill>
                  <a:schemeClr val="tx1"/>
                </a:solidFill>
              </a:rPr>
              <a:t>知事</a:t>
            </a:r>
            <a:r>
              <a:rPr kumimoji="1" lang="ja-JP" altLang="en-US" sz="1300" b="0" dirty="0" smtClean="0">
                <a:solidFill>
                  <a:schemeClr val="tx1"/>
                </a:solidFill>
              </a:rPr>
              <a:t>間</a:t>
            </a:r>
            <a:endParaRPr kumimoji="1" lang="ja-JP" altLang="en-US" sz="1300" b="0" dirty="0">
              <a:solidFill>
                <a:schemeClr val="tx1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6001550" y="2473008"/>
            <a:ext cx="1594786" cy="34639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b="0" dirty="0" smtClean="0">
                <a:solidFill>
                  <a:schemeClr val="tx1"/>
                </a:solidFill>
              </a:rPr>
              <a:t>特別区長間</a:t>
            </a:r>
            <a:endParaRPr kumimoji="1" lang="ja-JP" altLang="en-US" sz="1300" b="0" dirty="0">
              <a:solidFill>
                <a:schemeClr val="tx1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5899630" y="1664904"/>
            <a:ext cx="1823695" cy="1251423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0" dirty="0" smtClean="0">
                <a:solidFill>
                  <a:schemeClr val="tx1"/>
                </a:solidFill>
              </a:rPr>
              <a:t>不調</a:t>
            </a:r>
            <a:endParaRPr kumimoji="1" lang="ja-JP" altLang="en-US" sz="900" b="0" dirty="0">
              <a:solidFill>
                <a:schemeClr val="tx1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7927201" y="4029682"/>
            <a:ext cx="1064399" cy="891986"/>
          </a:xfrm>
          <a:prstGeom prst="rect">
            <a:avLst/>
          </a:prstGeom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0" dirty="0" smtClean="0"/>
              <a:t>知事</a:t>
            </a:r>
            <a:endParaRPr kumimoji="1" lang="en-US" altLang="ja-JP" sz="1400" b="0" dirty="0" smtClean="0"/>
          </a:p>
          <a:p>
            <a:pPr algn="ctr"/>
            <a:r>
              <a:rPr kumimoji="1" lang="ja-JP" altLang="en-US" sz="1400" b="0" dirty="0" smtClean="0"/>
              <a:t>による</a:t>
            </a:r>
            <a:endParaRPr kumimoji="1" lang="en-US" altLang="ja-JP" sz="1400" b="0" dirty="0" smtClean="0"/>
          </a:p>
          <a:p>
            <a:pPr algn="ctr"/>
            <a:r>
              <a:rPr kumimoji="1" lang="ja-JP" altLang="en-US" sz="1400" b="0" dirty="0" smtClean="0"/>
              <a:t>条例提案</a:t>
            </a:r>
            <a:endParaRPr kumimoji="1" lang="ja-JP" altLang="en-US" sz="1400" b="0" dirty="0"/>
          </a:p>
        </p:txBody>
      </p:sp>
      <p:sp>
        <p:nvSpPr>
          <p:cNvPr id="75" name="正方形/長方形 74"/>
          <p:cNvSpPr/>
          <p:nvPr/>
        </p:nvSpPr>
        <p:spPr>
          <a:xfrm>
            <a:off x="7923830" y="5232269"/>
            <a:ext cx="1064399" cy="891986"/>
          </a:xfrm>
          <a:prstGeom prst="rect">
            <a:avLst/>
          </a:prstGeom>
          <a:solidFill>
            <a:schemeClr val="accent3"/>
          </a:solidFill>
          <a:ln w="19050">
            <a:prstDash val="sysDash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0" dirty="0" smtClean="0"/>
              <a:t>自治紛争処理へ</a:t>
            </a:r>
            <a:endParaRPr kumimoji="1" lang="ja-JP" altLang="en-US" sz="1400" b="0" dirty="0"/>
          </a:p>
        </p:txBody>
      </p:sp>
      <p:cxnSp>
        <p:nvCxnSpPr>
          <p:cNvPr id="76" name="直線矢印コネクタ 75"/>
          <p:cNvCxnSpPr/>
          <p:nvPr/>
        </p:nvCxnSpPr>
        <p:spPr>
          <a:xfrm flipH="1" flipV="1">
            <a:off x="4038600" y="3454759"/>
            <a:ext cx="4716000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右矢印 76"/>
          <p:cNvSpPr/>
          <p:nvPr/>
        </p:nvSpPr>
        <p:spPr>
          <a:xfrm>
            <a:off x="7828420" y="2234952"/>
            <a:ext cx="288032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/>
          <p:nvPr/>
        </p:nvSpPr>
        <p:spPr>
          <a:xfrm>
            <a:off x="8218489" y="2045098"/>
            <a:ext cx="1075509" cy="87500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400" b="0" dirty="0" smtClean="0">
                <a:solidFill>
                  <a:schemeClr val="tx1"/>
                </a:solidFill>
              </a:rPr>
              <a:t>第三者</a:t>
            </a:r>
            <a:endParaRPr lang="en-US" altLang="ja-JP" sz="1400" b="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400" b="0" dirty="0" smtClean="0">
                <a:solidFill>
                  <a:schemeClr val="tx1"/>
                </a:solidFill>
              </a:rPr>
              <a:t>機関へ</a:t>
            </a:r>
            <a:endParaRPr kumimoji="1" lang="ja-JP" altLang="en-US" sz="1400" b="0" dirty="0">
              <a:solidFill>
                <a:schemeClr val="tx1"/>
              </a:solidFill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5521879" y="4217950"/>
            <a:ext cx="1488521" cy="1832791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lang="ja-JP" altLang="en-US" sz="1300" b="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調停案</a:t>
            </a: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を尊重し再協議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1" name="右矢印 80"/>
          <p:cNvSpPr/>
          <p:nvPr/>
        </p:nvSpPr>
        <p:spPr>
          <a:xfrm>
            <a:off x="7200528" y="5336118"/>
            <a:ext cx="648072" cy="648072"/>
          </a:xfrm>
          <a:prstGeom prst="rightArrow">
            <a:avLst/>
          </a:prstGeom>
          <a:solidFill>
            <a:srgbClr val="92D050"/>
          </a:solidFill>
          <a:ln w="127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不調</a:t>
            </a:r>
            <a:endParaRPr kumimoji="1" lang="ja-JP" altLang="en-US" sz="11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82" name="直線矢印コネクタ 81"/>
          <p:cNvCxnSpPr>
            <a:stCxn id="58" idx="3"/>
            <a:endCxn id="53" idx="1"/>
          </p:cNvCxnSpPr>
          <p:nvPr/>
        </p:nvCxnSpPr>
        <p:spPr bwMode="gray">
          <a:xfrm>
            <a:off x="3724071" y="4817814"/>
            <a:ext cx="30436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/>
          <p:nvPr/>
        </p:nvCxnSpPr>
        <p:spPr bwMode="gray">
          <a:xfrm>
            <a:off x="2968935" y="4831318"/>
            <a:ext cx="30436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/>
          <p:nvPr/>
        </p:nvCxnSpPr>
        <p:spPr bwMode="gray">
          <a:xfrm>
            <a:off x="2274312" y="4831318"/>
            <a:ext cx="30436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右矢印 84"/>
          <p:cNvSpPr/>
          <p:nvPr/>
        </p:nvSpPr>
        <p:spPr>
          <a:xfrm>
            <a:off x="4514052" y="4979484"/>
            <a:ext cx="925328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6" name="直線コネクタ 85"/>
          <p:cNvCxnSpPr>
            <a:stCxn id="78" idx="2"/>
          </p:cNvCxnSpPr>
          <p:nvPr/>
        </p:nvCxnSpPr>
        <p:spPr>
          <a:xfrm>
            <a:off x="8756244" y="2920103"/>
            <a:ext cx="0" cy="54000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 bwMode="auto">
          <a:xfrm>
            <a:off x="228600" y="571500"/>
            <a:ext cx="9372600" cy="6048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rtlCol="0" anchor="ctr" anchorCtr="0"/>
          <a:lstStyle/>
          <a:p>
            <a:pPr algn="ctr" eaLnBrk="1" hangingPunct="1"/>
            <a:endParaRPr kumimoji="1" lang="ja-JP" altLang="en-US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89" name="グループ化 88"/>
          <p:cNvGrpSpPr/>
          <p:nvPr/>
        </p:nvGrpSpPr>
        <p:grpSpPr>
          <a:xfrm>
            <a:off x="3505200" y="2057400"/>
            <a:ext cx="1676400" cy="914505"/>
            <a:chOff x="585216" y="1828801"/>
            <a:chExt cx="2615184" cy="1524105"/>
          </a:xfrm>
        </p:grpSpPr>
        <p:grpSp>
          <p:nvGrpSpPr>
            <p:cNvPr id="90" name="グループ化 44"/>
            <p:cNvGrpSpPr/>
            <p:nvPr/>
          </p:nvGrpSpPr>
          <p:grpSpPr>
            <a:xfrm>
              <a:off x="597010" y="2209784"/>
              <a:ext cx="255152" cy="320437"/>
              <a:chOff x="887002" y="5641534"/>
              <a:chExt cx="255152" cy="320437"/>
            </a:xfrm>
          </p:grpSpPr>
          <p:sp>
            <p:nvSpPr>
              <p:cNvPr id="112" name="二等辺三角形 111"/>
              <p:cNvSpPr/>
              <p:nvPr/>
            </p:nvSpPr>
            <p:spPr>
              <a:xfrm>
                <a:off x="887002" y="5768528"/>
                <a:ext cx="246859" cy="193443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3" name="円/楕円 112"/>
              <p:cNvSpPr/>
              <p:nvPr/>
            </p:nvSpPr>
            <p:spPr>
              <a:xfrm>
                <a:off x="895298" y="5641534"/>
                <a:ext cx="246856" cy="12895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1" name="円/楕円 90"/>
            <p:cNvSpPr/>
            <p:nvPr/>
          </p:nvSpPr>
          <p:spPr bwMode="auto">
            <a:xfrm rot="2180010">
              <a:off x="994489" y="1905106"/>
              <a:ext cx="990600" cy="14478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4D4D4D">
                  <a:alpha val="50000"/>
                </a:srgbClr>
              </a:outerShdw>
            </a:effectLst>
          </p:spPr>
          <p:txBody>
            <a:bodyPr rtlCol="0" anchor="ctr" anchorCtr="0"/>
            <a:lstStyle/>
            <a:p>
              <a:pPr algn="ctr" eaLnBrk="1" hangingPunct="1"/>
              <a:endPara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grpSp>
          <p:nvGrpSpPr>
            <p:cNvPr id="92" name="グループ化 47"/>
            <p:cNvGrpSpPr/>
            <p:nvPr/>
          </p:nvGrpSpPr>
          <p:grpSpPr>
            <a:xfrm>
              <a:off x="932718" y="1828801"/>
              <a:ext cx="246859" cy="320436"/>
              <a:chOff x="801954" y="5731003"/>
              <a:chExt cx="246859" cy="320436"/>
            </a:xfrm>
          </p:grpSpPr>
          <p:sp>
            <p:nvSpPr>
              <p:cNvPr id="110" name="二等辺三角形 109"/>
              <p:cNvSpPr/>
              <p:nvPr/>
            </p:nvSpPr>
            <p:spPr>
              <a:xfrm>
                <a:off x="801954" y="5857997"/>
                <a:ext cx="246859" cy="193442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円/楕円 110"/>
              <p:cNvSpPr/>
              <p:nvPr/>
            </p:nvSpPr>
            <p:spPr>
              <a:xfrm>
                <a:off x="801957" y="5731003"/>
                <a:ext cx="246856" cy="12895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3" name="グループ化 50"/>
            <p:cNvGrpSpPr/>
            <p:nvPr/>
          </p:nvGrpSpPr>
          <p:grpSpPr>
            <a:xfrm>
              <a:off x="585216" y="2633695"/>
              <a:ext cx="246858" cy="298741"/>
              <a:chOff x="799008" y="5455845"/>
              <a:chExt cx="246858" cy="298741"/>
            </a:xfrm>
          </p:grpSpPr>
          <p:sp>
            <p:nvSpPr>
              <p:cNvPr id="108" name="二等辺三角形 107"/>
              <p:cNvSpPr/>
              <p:nvPr/>
            </p:nvSpPr>
            <p:spPr>
              <a:xfrm>
                <a:off x="799008" y="5561145"/>
                <a:ext cx="246858" cy="193441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9" name="円/楕円 108"/>
              <p:cNvSpPr/>
              <p:nvPr/>
            </p:nvSpPr>
            <p:spPr>
              <a:xfrm>
                <a:off x="799008" y="5455845"/>
                <a:ext cx="246858" cy="12895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4" name="グループ化 55"/>
            <p:cNvGrpSpPr/>
            <p:nvPr/>
          </p:nvGrpSpPr>
          <p:grpSpPr>
            <a:xfrm>
              <a:off x="1905000" y="3048000"/>
              <a:ext cx="252191" cy="290321"/>
              <a:chOff x="899592" y="5793950"/>
              <a:chExt cx="252191" cy="290321"/>
            </a:xfrm>
          </p:grpSpPr>
          <p:sp>
            <p:nvSpPr>
              <p:cNvPr id="106" name="二等辺三角形 105"/>
              <p:cNvSpPr/>
              <p:nvPr/>
            </p:nvSpPr>
            <p:spPr>
              <a:xfrm>
                <a:off x="904925" y="5890829"/>
                <a:ext cx="246858" cy="19344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7" name="円/楕円 106"/>
              <p:cNvSpPr/>
              <p:nvPr/>
            </p:nvSpPr>
            <p:spPr>
              <a:xfrm>
                <a:off x="899592" y="5793950"/>
                <a:ext cx="246858" cy="1289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6" name="グループ化 62"/>
            <p:cNvGrpSpPr/>
            <p:nvPr/>
          </p:nvGrpSpPr>
          <p:grpSpPr>
            <a:xfrm>
              <a:off x="2133600" y="2743200"/>
              <a:ext cx="252191" cy="290321"/>
              <a:chOff x="899592" y="5793950"/>
              <a:chExt cx="252191" cy="290321"/>
            </a:xfrm>
          </p:grpSpPr>
          <p:sp>
            <p:nvSpPr>
              <p:cNvPr id="102" name="二等辺三角形 101"/>
              <p:cNvSpPr/>
              <p:nvPr/>
            </p:nvSpPr>
            <p:spPr>
              <a:xfrm>
                <a:off x="904925" y="5890829"/>
                <a:ext cx="246858" cy="19344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" name="円/楕円 102"/>
              <p:cNvSpPr/>
              <p:nvPr/>
            </p:nvSpPr>
            <p:spPr>
              <a:xfrm>
                <a:off x="899592" y="5793950"/>
                <a:ext cx="246858" cy="1289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7" name="グループ化 76"/>
            <p:cNvGrpSpPr/>
            <p:nvPr/>
          </p:nvGrpSpPr>
          <p:grpSpPr>
            <a:xfrm>
              <a:off x="2209800" y="2286000"/>
              <a:ext cx="252191" cy="290321"/>
              <a:chOff x="899592" y="5793950"/>
              <a:chExt cx="252191" cy="290321"/>
            </a:xfrm>
            <a:solidFill>
              <a:srgbClr val="000099"/>
            </a:solidFill>
          </p:grpSpPr>
          <p:sp>
            <p:nvSpPr>
              <p:cNvPr id="100" name="二等辺三角形 99"/>
              <p:cNvSpPr/>
              <p:nvPr/>
            </p:nvSpPr>
            <p:spPr>
              <a:xfrm>
                <a:off x="904925" y="5890829"/>
                <a:ext cx="246858" cy="193442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1" name="円/楕円 100"/>
              <p:cNvSpPr/>
              <p:nvPr/>
            </p:nvSpPr>
            <p:spPr>
              <a:xfrm>
                <a:off x="899592" y="5793950"/>
                <a:ext cx="246858" cy="12896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8" name="テキスト ボックス 97"/>
            <p:cNvSpPr txBox="1"/>
            <p:nvPr/>
          </p:nvSpPr>
          <p:spPr>
            <a:xfrm>
              <a:off x="2438399" y="2286000"/>
              <a:ext cx="762001" cy="384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b="0" dirty="0" smtClean="0"/>
                <a:t>知事</a:t>
              </a:r>
              <a:endParaRPr kumimoji="1" lang="ja-JP" altLang="en-US" sz="900" b="0" dirty="0"/>
            </a:p>
          </p:txBody>
        </p:sp>
      </p:grpSp>
      <p:grpSp>
        <p:nvGrpSpPr>
          <p:cNvPr id="130" name="グループ化 129"/>
          <p:cNvGrpSpPr/>
          <p:nvPr/>
        </p:nvGrpSpPr>
        <p:grpSpPr>
          <a:xfrm>
            <a:off x="3581400" y="5898118"/>
            <a:ext cx="637911" cy="523260"/>
            <a:chOff x="3419475" y="5746941"/>
            <a:chExt cx="637911" cy="523260"/>
          </a:xfrm>
        </p:grpSpPr>
        <p:sp>
          <p:nvSpPr>
            <p:cNvPr id="114" name="円/楕円 113"/>
            <p:cNvSpPr/>
            <p:nvPr/>
          </p:nvSpPr>
          <p:spPr bwMode="auto">
            <a:xfrm rot="19193521">
              <a:off x="3560529" y="5746941"/>
              <a:ext cx="407147" cy="43867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 anchorCtr="0"/>
            <a:lstStyle/>
            <a:p>
              <a:pPr algn="ctr" eaLnBrk="1" hangingPunct="1"/>
              <a:endPara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grpSp>
          <p:nvGrpSpPr>
            <p:cNvPr id="118" name="グループ化 117"/>
            <p:cNvGrpSpPr/>
            <p:nvPr/>
          </p:nvGrpSpPr>
          <p:grpSpPr>
            <a:xfrm>
              <a:off x="3419475" y="5819775"/>
              <a:ext cx="161661" cy="174201"/>
              <a:chOff x="4808415" y="2712754"/>
              <a:chExt cx="161661" cy="174201"/>
            </a:xfrm>
            <a:solidFill>
              <a:srgbClr val="FF6699"/>
            </a:solidFill>
          </p:grpSpPr>
          <p:sp>
            <p:nvSpPr>
              <p:cNvPr id="116" name="二等辺三角形 115"/>
              <p:cNvSpPr/>
              <p:nvPr/>
            </p:nvSpPr>
            <p:spPr>
              <a:xfrm>
                <a:off x="4811834" y="2770884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7" name="円/楕円 116"/>
              <p:cNvSpPr/>
              <p:nvPr/>
            </p:nvSpPr>
            <p:spPr>
              <a:xfrm>
                <a:off x="4808415" y="2712754"/>
                <a:ext cx="158242" cy="77380"/>
              </a:xfrm>
              <a:prstGeom prst="ellipse">
                <a:avLst/>
              </a:prstGeom>
              <a:grpFill/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19" name="グループ化 118"/>
            <p:cNvGrpSpPr/>
            <p:nvPr/>
          </p:nvGrpSpPr>
          <p:grpSpPr>
            <a:xfrm>
              <a:off x="3657600" y="6096000"/>
              <a:ext cx="161661" cy="174201"/>
              <a:chOff x="4808415" y="2712754"/>
              <a:chExt cx="161661" cy="174201"/>
            </a:xfrm>
            <a:solidFill>
              <a:srgbClr val="FF6699"/>
            </a:solidFill>
          </p:grpSpPr>
          <p:sp>
            <p:nvSpPr>
              <p:cNvPr id="120" name="二等辺三角形 119"/>
              <p:cNvSpPr/>
              <p:nvPr/>
            </p:nvSpPr>
            <p:spPr>
              <a:xfrm>
                <a:off x="4811834" y="2770884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1" name="円/楕円 120"/>
              <p:cNvSpPr/>
              <p:nvPr/>
            </p:nvSpPr>
            <p:spPr>
              <a:xfrm>
                <a:off x="4808415" y="2712754"/>
                <a:ext cx="158242" cy="77380"/>
              </a:xfrm>
              <a:prstGeom prst="ellipse">
                <a:avLst/>
              </a:prstGeom>
              <a:grpFill/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2" name="グループ化 121"/>
            <p:cNvGrpSpPr/>
            <p:nvPr/>
          </p:nvGrpSpPr>
          <p:grpSpPr>
            <a:xfrm>
              <a:off x="3895725" y="5810250"/>
              <a:ext cx="161661" cy="174201"/>
              <a:chOff x="4808415" y="2712754"/>
              <a:chExt cx="161661" cy="174201"/>
            </a:xfrm>
            <a:solidFill>
              <a:srgbClr val="FF6699"/>
            </a:solidFill>
          </p:grpSpPr>
          <p:sp>
            <p:nvSpPr>
              <p:cNvPr id="123" name="二等辺三角形 122"/>
              <p:cNvSpPr/>
              <p:nvPr/>
            </p:nvSpPr>
            <p:spPr>
              <a:xfrm>
                <a:off x="4811834" y="2770884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4" name="円/楕円 123"/>
              <p:cNvSpPr/>
              <p:nvPr/>
            </p:nvSpPr>
            <p:spPr>
              <a:xfrm>
                <a:off x="4808415" y="2712754"/>
                <a:ext cx="158242" cy="77380"/>
              </a:xfrm>
              <a:prstGeom prst="ellipse">
                <a:avLst/>
              </a:prstGeom>
              <a:grpFill/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51" name="グループ化 150"/>
          <p:cNvGrpSpPr/>
          <p:nvPr/>
        </p:nvGrpSpPr>
        <p:grpSpPr>
          <a:xfrm>
            <a:off x="2552700" y="5850493"/>
            <a:ext cx="618861" cy="631401"/>
            <a:chOff x="2438400" y="5791200"/>
            <a:chExt cx="618861" cy="631401"/>
          </a:xfrm>
        </p:grpSpPr>
        <p:sp>
          <p:nvSpPr>
            <p:cNvPr id="131" name="角丸四角形 130"/>
            <p:cNvSpPr/>
            <p:nvPr/>
          </p:nvSpPr>
          <p:spPr bwMode="auto">
            <a:xfrm>
              <a:off x="2590800" y="5867400"/>
              <a:ext cx="228600" cy="457200"/>
            </a:xfrm>
            <a:prstGeom prst="round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4D4D4D">
                  <a:alpha val="50000"/>
                </a:srgbClr>
              </a:outerShdw>
            </a:effectLst>
          </p:spPr>
          <p:txBody>
            <a:bodyPr rtlCol="0" anchor="ctr" anchorCtr="0"/>
            <a:lstStyle/>
            <a:p>
              <a:pPr algn="ctr" eaLnBrk="1" hangingPunct="1"/>
              <a:endPara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grpSp>
          <p:nvGrpSpPr>
            <p:cNvPr id="136" name="グループ化 135"/>
            <p:cNvGrpSpPr/>
            <p:nvPr/>
          </p:nvGrpSpPr>
          <p:grpSpPr>
            <a:xfrm>
              <a:off x="2438400" y="5791200"/>
              <a:ext cx="161661" cy="174201"/>
              <a:chOff x="3971925" y="6216459"/>
              <a:chExt cx="161661" cy="174201"/>
            </a:xfrm>
          </p:grpSpPr>
          <p:sp>
            <p:nvSpPr>
              <p:cNvPr id="134" name="二等辺三角形 133"/>
              <p:cNvSpPr/>
              <p:nvPr/>
            </p:nvSpPr>
            <p:spPr>
              <a:xfrm>
                <a:off x="3975344" y="6274589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5" name="円/楕円 134"/>
              <p:cNvSpPr/>
              <p:nvPr/>
            </p:nvSpPr>
            <p:spPr>
              <a:xfrm>
                <a:off x="3971925" y="6216459"/>
                <a:ext cx="158242" cy="77380"/>
              </a:xfrm>
              <a:prstGeom prst="ellipse">
                <a:avLst/>
              </a:prstGeom>
              <a:solidFill>
                <a:srgbClr val="FF6699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38" name="グループ化 137"/>
            <p:cNvGrpSpPr/>
            <p:nvPr/>
          </p:nvGrpSpPr>
          <p:grpSpPr>
            <a:xfrm>
              <a:off x="2438400" y="6019800"/>
              <a:ext cx="161661" cy="174201"/>
              <a:chOff x="3971925" y="6216459"/>
              <a:chExt cx="161661" cy="174201"/>
            </a:xfrm>
          </p:grpSpPr>
          <p:sp>
            <p:nvSpPr>
              <p:cNvPr id="139" name="二等辺三角形 138"/>
              <p:cNvSpPr/>
              <p:nvPr/>
            </p:nvSpPr>
            <p:spPr>
              <a:xfrm>
                <a:off x="3975344" y="6274589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円/楕円 139"/>
              <p:cNvSpPr/>
              <p:nvPr/>
            </p:nvSpPr>
            <p:spPr>
              <a:xfrm>
                <a:off x="3971925" y="6216459"/>
                <a:ext cx="158242" cy="77380"/>
              </a:xfrm>
              <a:prstGeom prst="ellipse">
                <a:avLst/>
              </a:prstGeom>
              <a:solidFill>
                <a:srgbClr val="FF6699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1" name="グループ化 140"/>
            <p:cNvGrpSpPr/>
            <p:nvPr/>
          </p:nvGrpSpPr>
          <p:grpSpPr>
            <a:xfrm>
              <a:off x="2438400" y="6248400"/>
              <a:ext cx="161661" cy="174201"/>
              <a:chOff x="3971925" y="6216459"/>
              <a:chExt cx="161661" cy="174201"/>
            </a:xfrm>
          </p:grpSpPr>
          <p:sp>
            <p:nvSpPr>
              <p:cNvPr id="142" name="二等辺三角形 141"/>
              <p:cNvSpPr/>
              <p:nvPr/>
            </p:nvSpPr>
            <p:spPr>
              <a:xfrm>
                <a:off x="3975344" y="6274589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" name="円/楕円 142"/>
              <p:cNvSpPr/>
              <p:nvPr/>
            </p:nvSpPr>
            <p:spPr>
              <a:xfrm>
                <a:off x="3971925" y="6216459"/>
                <a:ext cx="158242" cy="77380"/>
              </a:xfrm>
              <a:prstGeom prst="ellipse">
                <a:avLst/>
              </a:prstGeom>
              <a:solidFill>
                <a:srgbClr val="FF6699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9" name="グループ化 148"/>
            <p:cNvGrpSpPr/>
            <p:nvPr/>
          </p:nvGrpSpPr>
          <p:grpSpPr>
            <a:xfrm>
              <a:off x="2895600" y="6019800"/>
              <a:ext cx="161661" cy="174201"/>
              <a:chOff x="4954954" y="2529865"/>
              <a:chExt cx="161661" cy="174201"/>
            </a:xfrm>
          </p:grpSpPr>
          <p:sp>
            <p:nvSpPr>
              <p:cNvPr id="147" name="二等辺三角形 146"/>
              <p:cNvSpPr/>
              <p:nvPr/>
            </p:nvSpPr>
            <p:spPr>
              <a:xfrm>
                <a:off x="4958373" y="2587995"/>
                <a:ext cx="158242" cy="116071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8" name="円/楕円 147"/>
              <p:cNvSpPr/>
              <p:nvPr/>
            </p:nvSpPr>
            <p:spPr>
              <a:xfrm>
                <a:off x="4954954" y="2529865"/>
                <a:ext cx="158242" cy="773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52" name="大かっこ 151"/>
          <p:cNvSpPr/>
          <p:nvPr/>
        </p:nvSpPr>
        <p:spPr bwMode="auto">
          <a:xfrm>
            <a:off x="4191000" y="2600325"/>
            <a:ext cx="626164" cy="390940"/>
          </a:xfrm>
          <a:prstGeom prst="bracketPair">
            <a:avLst/>
          </a:prstGeom>
          <a:noFill/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27" name="Form"/>
          <p:cNvSpPr>
            <a:spLocks noEditPoints="1" noChangeArrowheads="1"/>
          </p:cNvSpPr>
          <p:nvPr/>
        </p:nvSpPr>
        <p:spPr bwMode="auto">
          <a:xfrm>
            <a:off x="3790950" y="5831443"/>
            <a:ext cx="228600" cy="271463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5" name="Form"/>
          <p:cNvSpPr>
            <a:spLocks noEditPoints="1" noChangeArrowheads="1"/>
          </p:cNvSpPr>
          <p:nvPr/>
        </p:nvSpPr>
        <p:spPr bwMode="auto">
          <a:xfrm>
            <a:off x="4772025" y="5193268"/>
            <a:ext cx="228600" cy="271463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1691680" y="6048332"/>
            <a:ext cx="7093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b="0" dirty="0" smtClean="0"/>
              <a:t>調整委員</a:t>
            </a:r>
            <a:endParaRPr kumimoji="1" lang="ja-JP" altLang="en-US" sz="900" b="0" dirty="0"/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3048000" y="2084457"/>
            <a:ext cx="55296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0" dirty="0" smtClean="0"/>
              <a:t>全区長</a:t>
            </a:r>
            <a:endParaRPr kumimoji="1" lang="en-US" altLang="ja-JP" sz="900" b="0" dirty="0" smtClean="0"/>
          </a:p>
          <a:p>
            <a:r>
              <a:rPr lang="ja-JP" altLang="en-US" sz="800" b="0" dirty="0" smtClean="0"/>
              <a:t> （</a:t>
            </a:r>
            <a:r>
              <a:rPr lang="en-US" altLang="ja-JP" sz="800" b="0" dirty="0" smtClean="0"/>
              <a:t>4</a:t>
            </a:r>
            <a:r>
              <a:rPr lang="ja-JP" altLang="en-US" sz="800" b="0" dirty="0" smtClean="0"/>
              <a:t>人）</a:t>
            </a:r>
            <a:endParaRPr kumimoji="1" lang="ja-JP" altLang="en-US" sz="800" b="0" dirty="0"/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4858727" y="2678668"/>
            <a:ext cx="683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b="0" dirty="0" smtClean="0"/>
              <a:t>学識経</a:t>
            </a:r>
            <a:endParaRPr lang="en-US" altLang="ja-JP" sz="900" b="0" dirty="0" smtClean="0"/>
          </a:p>
          <a:p>
            <a:r>
              <a:rPr lang="ja-JP" altLang="en-US" sz="900" b="0" dirty="0" smtClean="0"/>
              <a:t>験者等</a:t>
            </a:r>
            <a:endParaRPr kumimoji="1" lang="ja-JP" altLang="en-US" sz="900" b="0" dirty="0"/>
          </a:p>
        </p:txBody>
      </p:sp>
      <p:sp>
        <p:nvSpPr>
          <p:cNvPr id="133" name="正方形/長方形 132"/>
          <p:cNvSpPr/>
          <p:nvPr/>
        </p:nvSpPr>
        <p:spPr>
          <a:xfrm>
            <a:off x="0" y="0"/>
            <a:ext cx="9914490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３　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協議会運営の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イメージ　～第三者機関の運営の流れ</a:t>
            </a:r>
            <a:r>
              <a:rPr lang="ja-JP" altLang="en-US" sz="14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14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財政調整交付金の場合）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～</a:t>
            </a:r>
            <a:r>
              <a:rPr lang="ja-JP" altLang="en-US" sz="14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sp>
        <p:nvSpPr>
          <p:cNvPr id="2" name="左中かっこ 1"/>
          <p:cNvSpPr/>
          <p:nvPr/>
        </p:nvSpPr>
        <p:spPr bwMode="auto">
          <a:xfrm>
            <a:off x="2362424" y="5876075"/>
            <a:ext cx="128136" cy="592711"/>
          </a:xfrm>
          <a:prstGeom prst="leftBrace">
            <a:avLst>
              <a:gd name="adj1" fmla="val 64084"/>
              <a:gd name="adj2" fmla="val 50000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8229600" y="936814"/>
            <a:ext cx="1064399" cy="891986"/>
          </a:xfrm>
          <a:prstGeom prst="rect">
            <a:avLst/>
          </a:prstGeom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0" dirty="0" smtClean="0"/>
              <a:t>知事</a:t>
            </a:r>
            <a:endParaRPr kumimoji="1" lang="en-US" altLang="ja-JP" sz="1400" b="0" dirty="0" smtClean="0"/>
          </a:p>
          <a:p>
            <a:pPr algn="ctr"/>
            <a:r>
              <a:rPr kumimoji="1" lang="ja-JP" altLang="en-US" sz="1400" b="0" dirty="0" smtClean="0"/>
              <a:t>による</a:t>
            </a:r>
            <a:endParaRPr kumimoji="1" lang="en-US" altLang="ja-JP" sz="1400" b="0" dirty="0" smtClean="0"/>
          </a:p>
          <a:p>
            <a:pPr algn="ctr"/>
            <a:r>
              <a:rPr kumimoji="1" lang="ja-JP" altLang="en-US" sz="1400" b="0" dirty="0" smtClean="0"/>
              <a:t>条例提案</a:t>
            </a:r>
            <a:endParaRPr kumimoji="1" lang="ja-JP" altLang="en-US" sz="1400" b="0" dirty="0"/>
          </a:p>
        </p:txBody>
      </p:sp>
      <p:sp>
        <p:nvSpPr>
          <p:cNvPr id="127" name="正方形/長方形 126"/>
          <p:cNvSpPr/>
          <p:nvPr/>
        </p:nvSpPr>
        <p:spPr>
          <a:xfrm>
            <a:off x="5907741" y="1114303"/>
            <a:ext cx="1823695" cy="333497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0" dirty="0" smtClean="0">
                <a:solidFill>
                  <a:schemeClr val="tx1"/>
                </a:solidFill>
              </a:rPr>
              <a:t>合意</a:t>
            </a:r>
            <a:endParaRPr kumimoji="1" lang="ja-JP" altLang="en-US" sz="1600" b="0" dirty="0">
              <a:solidFill>
                <a:schemeClr val="tx1"/>
              </a:solidFill>
            </a:endParaRPr>
          </a:p>
        </p:txBody>
      </p:sp>
      <p:sp>
        <p:nvSpPr>
          <p:cNvPr id="132" name="右矢印 131"/>
          <p:cNvSpPr/>
          <p:nvPr/>
        </p:nvSpPr>
        <p:spPr>
          <a:xfrm>
            <a:off x="7848600" y="1066800"/>
            <a:ext cx="288032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角丸四角形 136"/>
          <p:cNvSpPr/>
          <p:nvPr/>
        </p:nvSpPr>
        <p:spPr bwMode="gray">
          <a:xfrm>
            <a:off x="5584136" y="2971800"/>
            <a:ext cx="3026220" cy="352254"/>
          </a:xfrm>
          <a:prstGeom prst="roundRect">
            <a:avLst>
              <a:gd name="adj" fmla="val 7174"/>
            </a:avLst>
          </a:prstGeom>
          <a:noFill/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eaLnBrk="1" hangingPunct="1">
              <a:defRPr/>
            </a:pPr>
            <a:r>
              <a:rPr lang="en-US" altLang="ja-JP" sz="900" b="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※</a:t>
            </a:r>
            <a:r>
              <a:rPr lang="ja-JP" altLang="en-US" sz="900" b="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合意に達するよう最大限努めた結果、不調となった場合</a:t>
            </a:r>
            <a:endParaRPr lang="ja-JP" altLang="en-US" sz="900" b="0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144" name="角丸四角形 143"/>
          <p:cNvSpPr/>
          <p:nvPr/>
        </p:nvSpPr>
        <p:spPr bwMode="gray">
          <a:xfrm>
            <a:off x="6934200" y="1660426"/>
            <a:ext cx="381000" cy="352254"/>
          </a:xfrm>
          <a:prstGeom prst="roundRect">
            <a:avLst>
              <a:gd name="adj" fmla="val 7174"/>
            </a:avLst>
          </a:prstGeom>
          <a:noFill/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en-US" altLang="ja-JP" sz="900" b="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※</a:t>
            </a:r>
            <a:endParaRPr lang="ja-JP" altLang="en-US" sz="900" b="0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145" name="角丸四角形 144"/>
          <p:cNvSpPr/>
          <p:nvPr/>
        </p:nvSpPr>
        <p:spPr>
          <a:xfrm>
            <a:off x="5668378" y="3764518"/>
            <a:ext cx="1189622" cy="3266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協議会</a:t>
            </a:r>
            <a:endParaRPr kumimoji="1" lang="ja-JP" altLang="en-US" sz="1400" dirty="0"/>
          </a:p>
        </p:txBody>
      </p:sp>
      <p:sp>
        <p:nvSpPr>
          <p:cNvPr id="104" name="正方形/長方形 103"/>
          <p:cNvSpPr/>
          <p:nvPr/>
        </p:nvSpPr>
        <p:spPr>
          <a:xfrm>
            <a:off x="9008307" y="6529536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0" name="二等辺三角形 149"/>
          <p:cNvSpPr/>
          <p:nvPr/>
        </p:nvSpPr>
        <p:spPr>
          <a:xfrm>
            <a:off x="3575558" y="2858973"/>
            <a:ext cx="158242" cy="1160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円/楕円 145"/>
          <p:cNvSpPr/>
          <p:nvPr/>
        </p:nvSpPr>
        <p:spPr>
          <a:xfrm>
            <a:off x="3575558" y="2795790"/>
            <a:ext cx="158242" cy="77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9919252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参考）東京都との比較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551053"/>
              </p:ext>
            </p:extLst>
          </p:nvPr>
        </p:nvGraphicFramePr>
        <p:xfrm>
          <a:off x="304800" y="685801"/>
          <a:ext cx="9372600" cy="5898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0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24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33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/>
                        <a:t>大阪府・特別区協議会（仮称）</a:t>
                      </a:r>
                      <a:endParaRPr kumimoji="1" lang="ja-JP" alt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東京都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備考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42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委員構成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/>
                        <a:t>○委員数：</a:t>
                      </a:r>
                      <a:r>
                        <a:rPr kumimoji="1" lang="ja-JP" altLang="en-US" sz="1400" u="none" dirty="0" smtClean="0">
                          <a:solidFill>
                            <a:schemeClr val="tx1"/>
                          </a:solidFill>
                        </a:rPr>
                        <a:t>５人</a:t>
                      </a:r>
                      <a:r>
                        <a:rPr kumimoji="1" lang="ja-JP" altLang="en-US" sz="1200" i="1" dirty="0" smtClean="0"/>
                        <a:t>　</a:t>
                      </a:r>
                      <a:r>
                        <a:rPr kumimoji="1" lang="en-US" altLang="ja-JP" sz="1050" i="0" dirty="0" smtClean="0"/>
                        <a:t>※</a:t>
                      </a:r>
                    </a:p>
                    <a:p>
                      <a:pPr algn="l"/>
                      <a:endParaRPr kumimoji="1" lang="en-US" altLang="ja-JP" sz="1200" dirty="0" smtClean="0"/>
                    </a:p>
                    <a:p>
                      <a:pPr algn="l"/>
                      <a:r>
                        <a:rPr kumimoji="1" lang="ja-JP" altLang="en-US" sz="1200" dirty="0" smtClean="0"/>
                        <a:t>　　</a:t>
                      </a:r>
                      <a:r>
                        <a:rPr kumimoji="1" lang="ja-JP" altLang="en-US" sz="1200" baseline="0" dirty="0" smtClean="0"/>
                        <a:t> </a:t>
                      </a:r>
                      <a:r>
                        <a:rPr kumimoji="1" lang="ja-JP" altLang="en-US" sz="1200" dirty="0" smtClean="0"/>
                        <a:t>特別区：</a:t>
                      </a:r>
                      <a:r>
                        <a:rPr kumimoji="1" lang="ja-JP" altLang="en-US" sz="1200" u="none" dirty="0" smtClean="0">
                          <a:solidFill>
                            <a:schemeClr val="tx1"/>
                          </a:solidFill>
                        </a:rPr>
                        <a:t>４人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ja-JP" altLang="en-US" sz="1200" dirty="0" smtClean="0"/>
                        <a:t>全区長）</a:t>
                      </a:r>
                      <a:endParaRPr kumimoji="1" lang="en-US" altLang="ja-JP" sz="1200" dirty="0" smtClean="0"/>
                    </a:p>
                    <a:p>
                      <a:pPr algn="l"/>
                      <a:r>
                        <a:rPr kumimoji="1" lang="ja-JP" altLang="en-US" sz="1200" dirty="0" smtClean="0"/>
                        <a:t>　　 大阪府：１人（知事）</a:t>
                      </a:r>
                    </a:p>
                    <a:p>
                      <a:pPr algn="l"/>
                      <a:endParaRPr kumimoji="1" lang="en-US" altLang="ja-JP" sz="1000" dirty="0" smtClean="0"/>
                    </a:p>
                    <a:p>
                      <a:pPr algn="l"/>
                      <a:r>
                        <a:rPr kumimoji="1" lang="ja-JP" altLang="en-US" sz="1400" dirty="0" smtClean="0"/>
                        <a:t>○必要に応じ議会代表者、職員、学識経験者等の追加可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 smtClean="0"/>
                    </a:p>
                    <a:p>
                      <a:pPr algn="l"/>
                      <a:r>
                        <a:rPr kumimoji="1" lang="ja-JP" altLang="en-US" sz="1400" dirty="0" smtClean="0"/>
                        <a:t>○委員数：１６人</a:t>
                      </a:r>
                      <a:endParaRPr kumimoji="1" lang="en-US" altLang="ja-JP" sz="1400" dirty="0" smtClean="0"/>
                    </a:p>
                    <a:p>
                      <a:pPr algn="l"/>
                      <a:endParaRPr kumimoji="1" lang="en-US" altLang="ja-JP" sz="1200" dirty="0" smtClean="0"/>
                    </a:p>
                    <a:p>
                      <a:pPr algn="l"/>
                      <a:r>
                        <a:rPr kumimoji="1" lang="ja-JP" altLang="en-US" sz="1200" dirty="0" smtClean="0"/>
                        <a:t>      特別区：８人（区長から指名）</a:t>
                      </a:r>
                      <a:endParaRPr kumimoji="1" lang="en-US" altLang="ja-JP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      東京都：８人</a:t>
                      </a:r>
                      <a:r>
                        <a:rPr kumimoji="1" lang="ja-JP" altLang="en-US" sz="1200" spc="-150" dirty="0" smtClean="0"/>
                        <a:t>（知事、副知事、職員）</a:t>
                      </a:r>
                      <a:endParaRPr kumimoji="1" lang="en-US" altLang="ja-JP" sz="1200" spc="-150" dirty="0" smtClean="0"/>
                    </a:p>
                    <a:p>
                      <a:pPr algn="l"/>
                      <a:endParaRPr kumimoji="1" lang="en-US" altLang="ja-JP" sz="1200" dirty="0" smtClean="0"/>
                    </a:p>
                    <a:p>
                      <a:pPr algn="l"/>
                      <a:endParaRPr kumimoji="1" lang="en-US" altLang="ja-JP" sz="1200" dirty="0" smtClean="0"/>
                    </a:p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※</a:t>
                      </a:r>
                      <a:r>
                        <a:rPr kumimoji="1" lang="ja-JP" altLang="en-US" sz="1100" dirty="0" smtClean="0"/>
                        <a:t>地方自治法施行令第</a:t>
                      </a:r>
                      <a:r>
                        <a:rPr kumimoji="1" lang="en-US" altLang="ja-JP" sz="1100" dirty="0" smtClean="0"/>
                        <a:t>210</a:t>
                      </a:r>
                      <a:r>
                        <a:rPr kumimoji="1" lang="ja-JP" altLang="en-US" sz="1100" dirty="0" smtClean="0"/>
                        <a:t>条の</a:t>
                      </a:r>
                      <a:r>
                        <a:rPr kumimoji="1" lang="en-US" altLang="ja-JP" sz="1100" dirty="0" smtClean="0"/>
                        <a:t>16</a:t>
                      </a:r>
                      <a:r>
                        <a:rPr kumimoji="1" lang="ja-JP" altLang="en-US" sz="1100" dirty="0" smtClean="0"/>
                        <a:t>の改正が必要</a:t>
                      </a:r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8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協議事項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400" dirty="0" smtClean="0"/>
                        <a:t>○財政調整に関すること</a:t>
                      </a: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・財政調整交付金に係る条例への意見具申</a:t>
                      </a:r>
                      <a:r>
                        <a:rPr kumimoji="1" lang="ja-JP" altLang="en-US" sz="1400" i="1" dirty="0" smtClean="0"/>
                        <a:t>　</a:t>
                      </a:r>
                      <a:r>
                        <a:rPr kumimoji="1" lang="en-US" altLang="ja-JP" sz="1050" i="0" dirty="0" smtClean="0"/>
                        <a:t>※</a:t>
                      </a:r>
                      <a:endParaRPr kumimoji="1" lang="en-US" altLang="ja-JP" sz="105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400" dirty="0" smtClean="0"/>
                        <a:t>○財産債務に関すること</a:t>
                      </a: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・承継財産の事業終了時の扱い</a:t>
                      </a:r>
                      <a:endParaRPr kumimoji="1" lang="en-US" altLang="ja-JP" sz="12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・承継株式等の処分収入等の扱い</a:t>
                      </a:r>
                      <a:endParaRPr kumimoji="1" lang="en-US" altLang="ja-JP" sz="12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・財務</a:t>
                      </a:r>
                      <a:r>
                        <a:rPr kumimoji="1" lang="ja-JP" altLang="en-US" sz="1200" spc="-110" baseline="0" dirty="0" smtClean="0"/>
                        <a:t>リスク解消時の残余財産の扱い、財源の捻出、負担方法の扱い等</a:t>
                      </a:r>
                      <a:endParaRPr kumimoji="1" lang="en-US" altLang="ja-JP" sz="1200" spc="-110" baseline="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</a:t>
                      </a:r>
                      <a:r>
                        <a:rPr kumimoji="1" lang="ja-JP" altLang="en-US" sz="1200" spc="-150" baseline="0" dirty="0" smtClean="0"/>
                        <a:t>特別区設置の日以後に明らかになった、設置の日前の要因に係る損失の扱い</a:t>
                      </a:r>
                      <a:endParaRPr kumimoji="1" lang="en-US" altLang="ja-JP" sz="1200" spc="-150" baseline="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400" dirty="0" smtClean="0"/>
                        <a:t>○その他</a:t>
                      </a: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・特別区設置の日以後の事務分担の扱い　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/>
                        <a:t>○財政調整に関すること</a:t>
                      </a: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200" dirty="0" smtClean="0"/>
                        <a:t>　</a:t>
                      </a:r>
                      <a:r>
                        <a:rPr kumimoji="1" lang="ja-JP" altLang="en-US" sz="1200" spc="-150" dirty="0" smtClean="0"/>
                        <a:t>　・財政調整</a:t>
                      </a:r>
                      <a:r>
                        <a:rPr kumimoji="1" lang="ja-JP" altLang="en-US" sz="1200" spc="-150" smtClean="0"/>
                        <a:t>交付金に</a:t>
                      </a:r>
                      <a:r>
                        <a:rPr kumimoji="1" lang="ja-JP" altLang="en-US" sz="1200" spc="-150" dirty="0" smtClean="0"/>
                        <a:t>係る条例への</a:t>
                      </a:r>
                      <a:endParaRPr kumimoji="1" lang="en-US" altLang="ja-JP" sz="1200" spc="-15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200" spc="-150" dirty="0" smtClean="0"/>
                        <a:t>　　　意見具申　</a:t>
                      </a:r>
                      <a:r>
                        <a:rPr kumimoji="1" lang="en-US" altLang="ja-JP" sz="1050" i="0" spc="-150" dirty="0" smtClean="0"/>
                        <a:t>※</a:t>
                      </a:r>
                      <a:endParaRPr kumimoji="1" lang="en-US" altLang="ja-JP" sz="1050" spc="-15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/>
                        <a:t>○</a:t>
                      </a:r>
                      <a:r>
                        <a:rPr kumimoji="1" lang="ja-JP" altLang="en-US" sz="1400" spc="-150" dirty="0" smtClean="0"/>
                        <a:t>その他</a:t>
                      </a:r>
                      <a:endParaRPr kumimoji="1" lang="en-US" altLang="ja-JP" sz="1400" spc="-15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200" dirty="0" smtClean="0"/>
                        <a:t>　　・特別区と東京都の事務分担</a:t>
                      </a:r>
                      <a:endParaRPr kumimoji="1" lang="en-US" altLang="ja-JP" sz="120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200" dirty="0" smtClean="0"/>
                        <a:t>　　・特別区の区域の在り方</a:t>
                      </a:r>
                      <a:r>
                        <a:rPr kumimoji="1" lang="ja-JP" altLang="en-US" sz="1200" dirty="0"/>
                        <a:t>　</a:t>
                      </a:r>
                      <a:r>
                        <a:rPr kumimoji="1" lang="ja-JP" altLang="en-US" sz="1200" dirty="0" smtClean="0"/>
                        <a:t>等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※</a:t>
                      </a:r>
                      <a:r>
                        <a:rPr kumimoji="1" lang="ja-JP" altLang="en-US" sz="1100" dirty="0" smtClean="0"/>
                        <a:t>法定の協議事項</a:t>
                      </a:r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5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第三者機関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○調整委員３名を任命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（地方行政、地方財政、法律（権利・財産）関係等）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○調整委員の合議による「調停案」を提示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○協議会委員は「調停案」を尊重し再協議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―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大かっこ 4"/>
          <p:cNvSpPr/>
          <p:nvPr/>
        </p:nvSpPr>
        <p:spPr bwMode="auto">
          <a:xfrm>
            <a:off x="1600200" y="1811897"/>
            <a:ext cx="1905000" cy="455053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 sz="1800" b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大かっこ 6"/>
          <p:cNvSpPr/>
          <p:nvPr/>
        </p:nvSpPr>
        <p:spPr bwMode="auto">
          <a:xfrm>
            <a:off x="6553200" y="1832036"/>
            <a:ext cx="2209800" cy="418563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 sz="1800" b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001404" y="-76200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1313107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>
            <a:lumMod val="75000"/>
          </a:schemeClr>
        </a:solidFill>
        <a:ln w="9525">
          <a:solidFill>
            <a:schemeClr val="tx1"/>
          </a:solidFill>
          <a:round/>
          <a:headEnd/>
          <a:tailEnd/>
        </a:ln>
        <a:effectLst>
          <a:outerShdw dist="107763" dir="2700000" algn="ctr" rotWithShape="0">
            <a:srgbClr val="4D4D4D">
              <a:alpha val="50000"/>
            </a:srgbClr>
          </a:outerShdw>
        </a:effectLst>
      </a:spPr>
      <a:bodyPr anchor="ctr" anchorCtr="0"/>
      <a:lstStyle>
        <a:defPPr algn="ctr" eaLnBrk="1" hangingPunct="1">
          <a:defRPr sz="1400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チームサイト用共有ライブラリ" ma:contentTypeID="0x01010016B13BF77A90F249889FB5DD587B167C0039D37C264BF6024199D1523A07C22F7B" ma:contentTypeVersion="" ma:contentTypeDescription="" ma:contentTypeScope="" ma:versionID="2fd4aecbf0a67636e045d890bab3e494">
  <xsd:schema xmlns:xsd="http://www.w3.org/2001/XMLSchema" xmlns:xs="http://www.w3.org/2001/XMLSchema" xmlns:p="http://schemas.microsoft.com/office/2006/metadata/properties" xmlns:ns2="2be2acaf-88a6-4029-b366-c28176c79890" targetNamespace="http://schemas.microsoft.com/office/2006/metadata/properties" ma:root="true" ma:fieldsID="2f1a7762e99f23df00567060dae6aafc" ns2:_="">
    <xsd:import namespace="2be2acaf-88a6-4029-b366-c28176c79890"/>
    <xsd:element name="properties">
      <xsd:complexType>
        <xsd:sequence>
          <xsd:element name="documentManagement">
            <xsd:complexType>
              <xsd:all>
                <xsd:element ref="ns2:コメント_x300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e2acaf-88a6-4029-b366-c28176c79890" elementFormDefault="qualified">
    <xsd:import namespace="http://schemas.microsoft.com/office/2006/documentManagement/types"/>
    <xsd:import namespace="http://schemas.microsoft.com/office/infopath/2007/PartnerControls"/>
    <xsd:element name="コメント_x3000_" ma:index="8" nillable="true" ma:displayName="コメント　" ma:internalName="_x30b3__x30e1__x30f3__x30c8__x3000_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コメント_x3000_ xmlns="2be2acaf-88a6-4029-b366-c28176c79890" xsi:nil="true"/>
  </documentManagement>
</p:properties>
</file>

<file path=customXml/itemProps1.xml><?xml version="1.0" encoding="utf-8"?>
<ds:datastoreItem xmlns:ds="http://schemas.openxmlformats.org/officeDocument/2006/customXml" ds:itemID="{3829971C-7B0A-4AAC-A964-D3C2FD998272}"/>
</file>

<file path=customXml/itemProps2.xml><?xml version="1.0" encoding="utf-8"?>
<ds:datastoreItem xmlns:ds="http://schemas.openxmlformats.org/officeDocument/2006/customXml" ds:itemID="{75B8F32D-6A95-440B-BC35-03C1FC356D3B}"/>
</file>

<file path=customXml/itemProps3.xml><?xml version="1.0" encoding="utf-8"?>
<ds:datastoreItem xmlns:ds="http://schemas.openxmlformats.org/officeDocument/2006/customXml" ds:itemID="{90731635-EC9C-4DC3-8B2C-561079794D9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986</Words>
  <PresentationFormat>A4 210 x 297 mm</PresentationFormat>
  <Paragraphs>233</Paragraphs>
  <Slides>8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HG丸ｺﾞｼｯｸM-PRO</vt:lpstr>
      <vt:lpstr>Malgun Gothic</vt:lpstr>
      <vt:lpstr>Meiryo UI</vt:lpstr>
      <vt:lpstr>ＭＳ Ｐゴシック</vt:lpstr>
      <vt:lpstr>ＭＳ Ｐ明朝</vt:lpstr>
      <vt:lpstr>Arial</vt:lpstr>
      <vt:lpstr>Calibri</vt:lpstr>
      <vt:lpstr>標準デザイン</vt:lpstr>
      <vt:lpstr>Office テーマ</vt:lpstr>
      <vt:lpstr>PowerPoint プレゼンテーション</vt:lpstr>
      <vt:lpstr>PowerPoint プレゼンテーション</vt:lpstr>
      <vt:lpstr>目　　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2019-12-23T06:09:23Z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0x01010016B13BF77A90F249889FB5DD587B167C0039D37C264BF6024199D1523A07C22F7B</vt:lpwstr>
  </property>
</Properties>
</file>