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1004" r:id="rId2"/>
    <p:sldId id="1022" r:id="rId3"/>
    <p:sldId id="937" r:id="rId4"/>
    <p:sldId id="977" r:id="rId5"/>
    <p:sldId id="978" r:id="rId6"/>
    <p:sldId id="940" r:id="rId7"/>
    <p:sldId id="941" r:id="rId8"/>
    <p:sldId id="979" r:id="rId9"/>
    <p:sldId id="980" r:id="rId10"/>
    <p:sldId id="1005" r:id="rId11"/>
    <p:sldId id="945" r:id="rId12"/>
    <p:sldId id="982" r:id="rId13"/>
    <p:sldId id="947" r:id="rId14"/>
    <p:sldId id="983" r:id="rId15"/>
    <p:sldId id="984" r:id="rId16"/>
    <p:sldId id="1006" r:id="rId17"/>
    <p:sldId id="1007" r:id="rId18"/>
    <p:sldId id="1008" r:id="rId19"/>
    <p:sldId id="987" r:id="rId20"/>
    <p:sldId id="954" r:id="rId21"/>
    <p:sldId id="955" r:id="rId22"/>
    <p:sldId id="988" r:id="rId23"/>
    <p:sldId id="1002" r:id="rId24"/>
    <p:sldId id="1010" r:id="rId25"/>
    <p:sldId id="959" r:id="rId26"/>
    <p:sldId id="960" r:id="rId27"/>
    <p:sldId id="961" r:id="rId28"/>
    <p:sldId id="962" r:id="rId29"/>
    <p:sldId id="1009" r:id="rId30"/>
    <p:sldId id="964" r:id="rId31"/>
    <p:sldId id="1011" r:id="rId32"/>
    <p:sldId id="1012" r:id="rId33"/>
    <p:sldId id="1013" r:id="rId34"/>
    <p:sldId id="1014" r:id="rId35"/>
    <p:sldId id="1015" r:id="rId36"/>
    <p:sldId id="1016" r:id="rId37"/>
    <p:sldId id="1017" r:id="rId38"/>
    <p:sldId id="1018" r:id="rId39"/>
    <p:sldId id="1019" r:id="rId40"/>
    <p:sldId id="1020" r:id="rId41"/>
    <p:sldId id="1021" r:id="rId42"/>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大阪市" initials="大阪市"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221" autoAdjust="0"/>
    <p:restoredTop sz="99274" autoAdjust="0"/>
  </p:normalViewPr>
  <p:slideViewPr>
    <p:cSldViewPr>
      <p:cViewPr varScale="1">
        <p:scale>
          <a:sx n="73" d="100"/>
          <a:sy n="73" d="100"/>
        </p:scale>
        <p:origin x="1338" y="66"/>
      </p:cViewPr>
      <p:guideLst>
        <p:guide orient="horz" pos="2160"/>
        <p:guide pos="312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doughnutChart>
        <c:varyColors val="1"/>
        <c:ser>
          <c:idx val="0"/>
          <c:order val="0"/>
          <c:val>
            <c:numRef>
              <c:f>Sheet1!$B$10:$B$16</c:f>
              <c:numCache>
                <c:formatCode>General</c:formatCode>
                <c:ptCount val="7"/>
                <c:pt idx="0">
                  <c:v>54</c:v>
                </c:pt>
                <c:pt idx="1">
                  <c:v>19</c:v>
                </c:pt>
                <c:pt idx="2">
                  <c:v>12</c:v>
                </c:pt>
                <c:pt idx="3">
                  <c:v>10</c:v>
                </c:pt>
                <c:pt idx="4">
                  <c:v>9</c:v>
                </c:pt>
                <c:pt idx="5">
                  <c:v>4</c:v>
                </c:pt>
                <c:pt idx="6">
                  <c:v>7</c:v>
                </c:pt>
              </c:numCache>
            </c:numRef>
          </c:val>
          <c:extLst>
            <c:ext xmlns:c16="http://schemas.microsoft.com/office/drawing/2014/chart" uri="{C3380CC4-5D6E-409C-BE32-E72D297353CC}">
              <c16:uniqueId val="{00000000-D0EE-446E-A78D-A510240B6EC4}"/>
            </c:ext>
          </c:extLst>
        </c:ser>
        <c:dLbls>
          <c:showLegendKey val="0"/>
          <c:showVal val="0"/>
          <c:showCatName val="0"/>
          <c:showSerName val="0"/>
          <c:showPercent val="0"/>
          <c:showBubbleSize val="0"/>
          <c:showLeaderLines val="0"/>
        </c:dLbls>
        <c:firstSliceAng val="0"/>
        <c:holeSize val="50"/>
      </c:doughnutChart>
    </c:plotArea>
    <c:plotVisOnly val="1"/>
    <c:dispBlanksAs val="zero"/>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val>
            <c:numRef>
              <c:f>Sheet1!$B$10:$B$16</c:f>
              <c:numCache>
                <c:formatCode>General</c:formatCode>
                <c:ptCount val="7"/>
                <c:pt idx="0">
                  <c:v>54</c:v>
                </c:pt>
                <c:pt idx="1">
                  <c:v>19</c:v>
                </c:pt>
                <c:pt idx="2">
                  <c:v>12</c:v>
                </c:pt>
                <c:pt idx="3">
                  <c:v>10</c:v>
                </c:pt>
                <c:pt idx="4">
                  <c:v>9</c:v>
                </c:pt>
                <c:pt idx="5">
                  <c:v>4</c:v>
                </c:pt>
                <c:pt idx="6">
                  <c:v>7</c:v>
                </c:pt>
              </c:numCache>
            </c:numRef>
          </c:val>
          <c:extLst>
            <c:ext xmlns:c16="http://schemas.microsoft.com/office/drawing/2014/chart" uri="{C3380CC4-5D6E-409C-BE32-E72D297353CC}">
              <c16:uniqueId val="{00000000-D0EE-446E-A78D-A510240B6EC4}"/>
            </c:ext>
          </c:extLst>
        </c:ser>
        <c:dLbls>
          <c:showLegendKey val="0"/>
          <c:showVal val="0"/>
          <c:showCatName val="0"/>
          <c:showSerName val="0"/>
          <c:showPercent val="0"/>
          <c:showBubbleSize val="0"/>
          <c:showLeaderLines val="0"/>
        </c:dLbls>
        <c:firstSliceAng val="0"/>
        <c:holeSize val="50"/>
      </c:doughnutChart>
    </c:plotArea>
    <c:plotVisOnly val="1"/>
    <c:dispBlanksAs val="zero"/>
    <c:showDLblsOverMax val="0"/>
  </c:chart>
  <c:txPr>
    <a:bodyPr/>
    <a:lstStyle/>
    <a:p>
      <a:pPr>
        <a:defRPr sz="1800"/>
      </a:pPr>
      <a:endParaRPr lang="ja-JP"/>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0"/>
            <a:ext cx="4307047" cy="340360"/>
          </a:xfrm>
          <a:prstGeom prst="rect">
            <a:avLst/>
          </a:prstGeom>
        </p:spPr>
        <p:txBody>
          <a:bodyPr vert="horz" lIns="91406" tIns="45700" rIns="91406" bIns="45700"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7" y="0"/>
            <a:ext cx="4307047" cy="340360"/>
          </a:xfrm>
          <a:prstGeom prst="rect">
            <a:avLst/>
          </a:prstGeom>
        </p:spPr>
        <p:txBody>
          <a:bodyPr vert="horz" lIns="91406" tIns="45700" rIns="91406" bIns="45700" rtlCol="0"/>
          <a:lstStyle>
            <a:lvl1pPr algn="r">
              <a:defRPr sz="1200"/>
            </a:lvl1pPr>
          </a:lstStyle>
          <a:p>
            <a:fld id="{4179279C-853F-4F34-A5D2-B95F4823AB07}" type="datetimeFigureOut">
              <a:rPr kumimoji="1" lang="ja-JP" altLang="en-US" smtClean="0"/>
              <a:pPr/>
              <a:t>2020/1/6</a:t>
            </a:fld>
            <a:endParaRPr kumimoji="1" lang="ja-JP" altLang="en-US"/>
          </a:p>
        </p:txBody>
      </p:sp>
      <p:sp>
        <p:nvSpPr>
          <p:cNvPr id="4" name="スライド イメージ プレースホルダ 3"/>
          <p:cNvSpPr>
            <a:spLocks noGrp="1" noRot="1" noChangeAspect="1"/>
          </p:cNvSpPr>
          <p:nvPr>
            <p:ph type="sldImg" idx="2"/>
          </p:nvPr>
        </p:nvSpPr>
        <p:spPr>
          <a:xfrm>
            <a:off x="3128963" y="511175"/>
            <a:ext cx="3683000" cy="2551113"/>
          </a:xfrm>
          <a:prstGeom prst="rect">
            <a:avLst/>
          </a:prstGeom>
          <a:noFill/>
          <a:ln w="12700">
            <a:solidFill>
              <a:prstClr val="black"/>
            </a:solidFill>
          </a:ln>
        </p:spPr>
        <p:txBody>
          <a:bodyPr vert="horz" lIns="91406" tIns="45700" rIns="91406" bIns="45700" rtlCol="0" anchor="ctr"/>
          <a:lstStyle/>
          <a:p>
            <a:endParaRPr lang="ja-JP" altLang="en-US"/>
          </a:p>
        </p:txBody>
      </p:sp>
      <p:sp>
        <p:nvSpPr>
          <p:cNvPr id="5" name="ノート プレースホルダ 4"/>
          <p:cNvSpPr>
            <a:spLocks noGrp="1"/>
          </p:cNvSpPr>
          <p:nvPr>
            <p:ph type="body" sz="quarter" idx="3"/>
          </p:nvPr>
        </p:nvSpPr>
        <p:spPr>
          <a:xfrm>
            <a:off x="993935" y="3233425"/>
            <a:ext cx="7951470" cy="3063240"/>
          </a:xfrm>
          <a:prstGeom prst="rect">
            <a:avLst/>
          </a:prstGeom>
        </p:spPr>
        <p:txBody>
          <a:bodyPr vert="horz" lIns="91406" tIns="45700" rIns="91406" bIns="4570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6" y="6465659"/>
            <a:ext cx="4307047" cy="340360"/>
          </a:xfrm>
          <a:prstGeom prst="rect">
            <a:avLst/>
          </a:prstGeom>
        </p:spPr>
        <p:txBody>
          <a:bodyPr vert="horz" lIns="91406" tIns="45700" rIns="91406" bIns="4570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7" y="6465659"/>
            <a:ext cx="4307047" cy="340360"/>
          </a:xfrm>
          <a:prstGeom prst="rect">
            <a:avLst/>
          </a:prstGeom>
        </p:spPr>
        <p:txBody>
          <a:bodyPr vert="horz" lIns="91406" tIns="45700" rIns="91406" bIns="45700"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スライド イメージ プレースホルダー 1"/>
          <p:cNvSpPr>
            <a:spLocks noGrp="1" noRot="1" noChangeAspect="1"/>
          </p:cNvSpPr>
          <p:nvPr>
            <p:ph type="sldImg"/>
          </p:nvPr>
        </p:nvSpPr>
        <p:spPr bwMode="auto">
          <a:xfrm>
            <a:off x="3127375" y="511175"/>
            <a:ext cx="3684588" cy="2551113"/>
          </a:xfrm>
          <a:prstGeom prst="rect">
            <a:avLst/>
          </a:prstGeom>
          <a:noFill/>
          <a:ln>
            <a:solidFill>
              <a:srgbClr val="000000"/>
            </a:solidFill>
            <a:miter lim="800000"/>
            <a:headEnd/>
            <a:tailEnd/>
          </a:ln>
        </p:spPr>
      </p:sp>
      <p:sp>
        <p:nvSpPr>
          <p:cNvPr id="1536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15363"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389F0FC-4190-4FFE-AB08-4DED16EE2F4D}" type="slidenum">
              <a:rPr lang="ja-JP" altLang="en-US">
                <a:solidFill>
                  <a:prstClr val="black"/>
                </a:solidFill>
              </a:rPr>
              <a:pPr fontAlgn="base">
                <a:spcBef>
                  <a:spcPct val="0"/>
                </a:spcBef>
                <a:spcAft>
                  <a:spcPct val="0"/>
                </a:spcAft>
                <a:defRPr/>
              </a:pPr>
              <a:t>1</a:t>
            </a:fld>
            <a:endParaRPr lang="en-US" altLang="ja-JP" dirty="0">
              <a:solidFill>
                <a:prstClr val="black"/>
              </a:solidFill>
            </a:endParaRPr>
          </a:p>
        </p:txBody>
      </p:sp>
    </p:spTree>
    <p:extLst>
      <p:ext uri="{BB962C8B-B14F-4D97-AF65-F5344CB8AC3E}">
        <p14:creationId xmlns:p14="http://schemas.microsoft.com/office/powerpoint/2010/main" val="35445083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12</a:t>
            </a:fld>
            <a:endParaRPr kumimoji="1" lang="ja-JP" altLang="en-US"/>
          </a:p>
        </p:txBody>
      </p:sp>
    </p:spTree>
    <p:extLst>
      <p:ext uri="{BB962C8B-B14F-4D97-AF65-F5344CB8AC3E}">
        <p14:creationId xmlns:p14="http://schemas.microsoft.com/office/powerpoint/2010/main" val="33209080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13</a:t>
            </a:fld>
            <a:endParaRPr kumimoji="1" lang="ja-JP" altLang="en-US"/>
          </a:p>
        </p:txBody>
      </p:sp>
    </p:spTree>
    <p:extLst>
      <p:ext uri="{BB962C8B-B14F-4D97-AF65-F5344CB8AC3E}">
        <p14:creationId xmlns:p14="http://schemas.microsoft.com/office/powerpoint/2010/main" val="23829587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14</a:t>
            </a:fld>
            <a:endParaRPr kumimoji="1" lang="ja-JP" altLang="en-US"/>
          </a:p>
        </p:txBody>
      </p:sp>
    </p:spTree>
    <p:extLst>
      <p:ext uri="{BB962C8B-B14F-4D97-AF65-F5344CB8AC3E}">
        <p14:creationId xmlns:p14="http://schemas.microsoft.com/office/powerpoint/2010/main" val="34602610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15</a:t>
            </a:fld>
            <a:endParaRPr kumimoji="1" lang="ja-JP" altLang="en-US"/>
          </a:p>
        </p:txBody>
      </p:sp>
    </p:spTree>
    <p:extLst>
      <p:ext uri="{BB962C8B-B14F-4D97-AF65-F5344CB8AC3E}">
        <p14:creationId xmlns:p14="http://schemas.microsoft.com/office/powerpoint/2010/main" val="199968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16</a:t>
            </a:fld>
            <a:endParaRPr kumimoji="1" lang="ja-JP" altLang="en-US"/>
          </a:p>
        </p:txBody>
      </p:sp>
    </p:spTree>
    <p:extLst>
      <p:ext uri="{BB962C8B-B14F-4D97-AF65-F5344CB8AC3E}">
        <p14:creationId xmlns:p14="http://schemas.microsoft.com/office/powerpoint/2010/main" val="36634266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17</a:t>
            </a:fld>
            <a:endParaRPr kumimoji="1" lang="ja-JP" altLang="en-US"/>
          </a:p>
        </p:txBody>
      </p:sp>
    </p:spTree>
    <p:extLst>
      <p:ext uri="{BB962C8B-B14F-4D97-AF65-F5344CB8AC3E}">
        <p14:creationId xmlns:p14="http://schemas.microsoft.com/office/powerpoint/2010/main" val="2518290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18</a:t>
            </a:fld>
            <a:endParaRPr kumimoji="1" lang="ja-JP" altLang="en-US"/>
          </a:p>
        </p:txBody>
      </p:sp>
    </p:spTree>
    <p:extLst>
      <p:ext uri="{BB962C8B-B14F-4D97-AF65-F5344CB8AC3E}">
        <p14:creationId xmlns:p14="http://schemas.microsoft.com/office/powerpoint/2010/main" val="6991297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19</a:t>
            </a:fld>
            <a:endParaRPr kumimoji="1" lang="ja-JP" altLang="en-US"/>
          </a:p>
        </p:txBody>
      </p:sp>
    </p:spTree>
    <p:extLst>
      <p:ext uri="{BB962C8B-B14F-4D97-AF65-F5344CB8AC3E}">
        <p14:creationId xmlns:p14="http://schemas.microsoft.com/office/powerpoint/2010/main" val="7580845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20</a:t>
            </a:fld>
            <a:endParaRPr kumimoji="1" lang="ja-JP" altLang="en-US"/>
          </a:p>
        </p:txBody>
      </p:sp>
    </p:spTree>
    <p:extLst>
      <p:ext uri="{BB962C8B-B14F-4D97-AF65-F5344CB8AC3E}">
        <p14:creationId xmlns:p14="http://schemas.microsoft.com/office/powerpoint/2010/main" val="273161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21</a:t>
            </a:fld>
            <a:endParaRPr kumimoji="1" lang="ja-JP" altLang="en-US"/>
          </a:p>
        </p:txBody>
      </p:sp>
    </p:spTree>
    <p:extLst>
      <p:ext uri="{BB962C8B-B14F-4D97-AF65-F5344CB8AC3E}">
        <p14:creationId xmlns:p14="http://schemas.microsoft.com/office/powerpoint/2010/main" val="17866669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4</a:t>
            </a:fld>
            <a:endParaRPr kumimoji="1" lang="ja-JP" altLang="en-US"/>
          </a:p>
        </p:txBody>
      </p:sp>
    </p:spTree>
    <p:extLst>
      <p:ext uri="{BB962C8B-B14F-4D97-AF65-F5344CB8AC3E}">
        <p14:creationId xmlns:p14="http://schemas.microsoft.com/office/powerpoint/2010/main" val="38753143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22</a:t>
            </a:fld>
            <a:endParaRPr kumimoji="1" lang="ja-JP" altLang="en-US"/>
          </a:p>
        </p:txBody>
      </p:sp>
    </p:spTree>
    <p:extLst>
      <p:ext uri="{BB962C8B-B14F-4D97-AF65-F5344CB8AC3E}">
        <p14:creationId xmlns:p14="http://schemas.microsoft.com/office/powerpoint/2010/main" val="28827970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23</a:t>
            </a:fld>
            <a:endParaRPr kumimoji="1" lang="ja-JP" altLang="en-US"/>
          </a:p>
        </p:txBody>
      </p:sp>
    </p:spTree>
    <p:extLst>
      <p:ext uri="{BB962C8B-B14F-4D97-AF65-F5344CB8AC3E}">
        <p14:creationId xmlns:p14="http://schemas.microsoft.com/office/powerpoint/2010/main" val="20352942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24</a:t>
            </a:fld>
            <a:endParaRPr kumimoji="1" lang="ja-JP" altLang="en-US"/>
          </a:p>
        </p:txBody>
      </p:sp>
    </p:spTree>
    <p:extLst>
      <p:ext uri="{BB962C8B-B14F-4D97-AF65-F5344CB8AC3E}">
        <p14:creationId xmlns:p14="http://schemas.microsoft.com/office/powerpoint/2010/main" val="10592180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25</a:t>
            </a:fld>
            <a:endParaRPr kumimoji="1" lang="ja-JP" altLang="en-US"/>
          </a:p>
        </p:txBody>
      </p:sp>
    </p:spTree>
    <p:extLst>
      <p:ext uri="{BB962C8B-B14F-4D97-AF65-F5344CB8AC3E}">
        <p14:creationId xmlns:p14="http://schemas.microsoft.com/office/powerpoint/2010/main" val="36561845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27</a:t>
            </a:fld>
            <a:endParaRPr kumimoji="1" lang="ja-JP" altLang="en-US"/>
          </a:p>
        </p:txBody>
      </p:sp>
    </p:spTree>
    <p:extLst>
      <p:ext uri="{BB962C8B-B14F-4D97-AF65-F5344CB8AC3E}">
        <p14:creationId xmlns:p14="http://schemas.microsoft.com/office/powerpoint/2010/main" val="35544177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28</a:t>
            </a:fld>
            <a:endParaRPr kumimoji="1" lang="ja-JP" altLang="en-US"/>
          </a:p>
        </p:txBody>
      </p:sp>
    </p:spTree>
    <p:extLst>
      <p:ext uri="{BB962C8B-B14F-4D97-AF65-F5344CB8AC3E}">
        <p14:creationId xmlns:p14="http://schemas.microsoft.com/office/powerpoint/2010/main" val="27481214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6175" cy="2552700"/>
          </a:xfrm>
          <a:prstGeom prst="rect">
            <a:avLst/>
          </a:prstGeom>
          <a:noFill/>
          <a:ln w="12700">
            <a:solidFill>
              <a:prstClr val="black"/>
            </a:solidFill>
          </a:ln>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29</a:t>
            </a:fld>
            <a:endParaRPr kumimoji="1" lang="ja-JP" altLang="en-US"/>
          </a:p>
        </p:txBody>
      </p:sp>
    </p:spTree>
    <p:extLst>
      <p:ext uri="{BB962C8B-B14F-4D97-AF65-F5344CB8AC3E}">
        <p14:creationId xmlns:p14="http://schemas.microsoft.com/office/powerpoint/2010/main" val="263957782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7375" y="511175"/>
            <a:ext cx="3686175" cy="2552700"/>
          </a:xfrm>
          <a:prstGeom prst="rect">
            <a:avLst/>
          </a:prstGeo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308C615-631D-4AD2-8CDC-5C132F111DAD}" type="slidenum">
              <a:rPr kumimoji="1" lang="ja-JP" altLang="en-US" smtClean="0"/>
              <a:pPr/>
              <a:t>31</a:t>
            </a:fld>
            <a:endParaRPr kumimoji="1" lang="ja-JP" altLang="en-US"/>
          </a:p>
        </p:txBody>
      </p:sp>
    </p:spTree>
    <p:extLst>
      <p:ext uri="{BB962C8B-B14F-4D97-AF65-F5344CB8AC3E}">
        <p14:creationId xmlns:p14="http://schemas.microsoft.com/office/powerpoint/2010/main" val="218546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スライド イメージ プレースホルダ 1"/>
          <p:cNvSpPr>
            <a:spLocks noGrp="1" noRot="1" noChangeAspect="1" noTextEdit="1"/>
          </p:cNvSpPr>
          <p:nvPr>
            <p:ph type="sldImg"/>
          </p:nvPr>
        </p:nvSpPr>
        <p:spPr bwMode="auto">
          <a:xfrm>
            <a:off x="3127375" y="511175"/>
            <a:ext cx="3686175" cy="2552700"/>
          </a:xfrm>
          <a:prstGeom prst="rect">
            <a:avLst/>
          </a:prstGeom>
          <a:noFill/>
          <a:ln>
            <a:solidFill>
              <a:srgbClr val="000000"/>
            </a:solidFill>
            <a:miter lim="800000"/>
            <a:headEnd/>
            <a:tailEnd/>
          </a:ln>
        </p:spPr>
      </p:sp>
      <p:sp>
        <p:nvSpPr>
          <p:cNvPr id="45059"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2" name="スライド番号プレースホルダー 1"/>
          <p:cNvSpPr>
            <a:spLocks noGrp="1"/>
          </p:cNvSpPr>
          <p:nvPr>
            <p:ph type="sldNum" sz="quarter" idx="10"/>
          </p:nvPr>
        </p:nvSpPr>
        <p:spPr/>
        <p:txBody>
          <a:bodyPr/>
          <a:lstStyle/>
          <a:p>
            <a:fld id="{4308C615-631D-4AD2-8CDC-5C132F111DAD}" type="slidenum">
              <a:rPr kumimoji="1" lang="ja-JP" altLang="en-US" smtClean="0"/>
              <a:pPr/>
              <a:t>33</a:t>
            </a:fld>
            <a:endParaRPr kumimoji="1" lang="ja-JP" altLang="en-US"/>
          </a:p>
        </p:txBody>
      </p:sp>
    </p:spTree>
    <p:extLst>
      <p:ext uri="{BB962C8B-B14F-4D97-AF65-F5344CB8AC3E}">
        <p14:creationId xmlns:p14="http://schemas.microsoft.com/office/powerpoint/2010/main" val="389424668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noTextEdit="1"/>
          </p:cNvSpPr>
          <p:nvPr>
            <p:ph type="sldImg"/>
          </p:nvPr>
        </p:nvSpPr>
        <p:spPr bwMode="auto">
          <a:xfrm>
            <a:off x="3127375" y="511175"/>
            <a:ext cx="3686175" cy="2552700"/>
          </a:xfrm>
          <a:prstGeom prst="rect">
            <a:avLst/>
          </a:prstGeom>
          <a:noFill/>
          <a:ln>
            <a:solidFill>
              <a:srgbClr val="000000"/>
            </a:solidFill>
            <a:miter lim="800000"/>
            <a:headEnd/>
            <a:tailEnd/>
          </a:ln>
        </p:spPr>
      </p:sp>
      <p:sp>
        <p:nvSpPr>
          <p:cNvPr id="46083"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2" name="スライド番号プレースホルダー 1"/>
          <p:cNvSpPr>
            <a:spLocks noGrp="1"/>
          </p:cNvSpPr>
          <p:nvPr>
            <p:ph type="sldNum" sz="quarter" idx="10"/>
          </p:nvPr>
        </p:nvSpPr>
        <p:spPr/>
        <p:txBody>
          <a:bodyPr/>
          <a:lstStyle/>
          <a:p>
            <a:fld id="{4308C615-631D-4AD2-8CDC-5C132F111DAD}" type="slidenum">
              <a:rPr kumimoji="1" lang="ja-JP" altLang="en-US" smtClean="0"/>
              <a:pPr/>
              <a:t>34</a:t>
            </a:fld>
            <a:endParaRPr kumimoji="1" lang="ja-JP" altLang="en-US"/>
          </a:p>
        </p:txBody>
      </p:sp>
    </p:spTree>
    <p:extLst>
      <p:ext uri="{BB962C8B-B14F-4D97-AF65-F5344CB8AC3E}">
        <p14:creationId xmlns:p14="http://schemas.microsoft.com/office/powerpoint/2010/main" val="30376552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5</a:t>
            </a:fld>
            <a:endParaRPr kumimoji="1" lang="ja-JP" altLang="en-US"/>
          </a:p>
        </p:txBody>
      </p:sp>
    </p:spTree>
    <p:extLst>
      <p:ext uri="{BB962C8B-B14F-4D97-AF65-F5344CB8AC3E}">
        <p14:creationId xmlns:p14="http://schemas.microsoft.com/office/powerpoint/2010/main" val="278562380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6175" cy="2552700"/>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38</a:t>
            </a:fld>
            <a:endParaRPr kumimoji="1" lang="ja-JP" altLang="en-US"/>
          </a:p>
        </p:txBody>
      </p:sp>
    </p:spTree>
    <p:extLst>
      <p:ext uri="{BB962C8B-B14F-4D97-AF65-F5344CB8AC3E}">
        <p14:creationId xmlns:p14="http://schemas.microsoft.com/office/powerpoint/2010/main" val="17693357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6</a:t>
            </a:fld>
            <a:endParaRPr kumimoji="1" lang="ja-JP" altLang="en-US"/>
          </a:p>
        </p:txBody>
      </p:sp>
    </p:spTree>
    <p:extLst>
      <p:ext uri="{BB962C8B-B14F-4D97-AF65-F5344CB8AC3E}">
        <p14:creationId xmlns:p14="http://schemas.microsoft.com/office/powerpoint/2010/main" val="33171023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7</a:t>
            </a:fld>
            <a:endParaRPr kumimoji="1" lang="ja-JP" altLang="en-US"/>
          </a:p>
        </p:txBody>
      </p:sp>
    </p:spTree>
    <p:extLst>
      <p:ext uri="{BB962C8B-B14F-4D97-AF65-F5344CB8AC3E}">
        <p14:creationId xmlns:p14="http://schemas.microsoft.com/office/powerpoint/2010/main" val="4078061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8</a:t>
            </a:fld>
            <a:endParaRPr kumimoji="1" lang="ja-JP" altLang="en-US"/>
          </a:p>
        </p:txBody>
      </p:sp>
    </p:spTree>
    <p:extLst>
      <p:ext uri="{BB962C8B-B14F-4D97-AF65-F5344CB8AC3E}">
        <p14:creationId xmlns:p14="http://schemas.microsoft.com/office/powerpoint/2010/main" val="29716404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9</a:t>
            </a:fld>
            <a:endParaRPr kumimoji="1" lang="ja-JP" altLang="en-US"/>
          </a:p>
        </p:txBody>
      </p:sp>
    </p:spTree>
    <p:extLst>
      <p:ext uri="{BB962C8B-B14F-4D97-AF65-F5344CB8AC3E}">
        <p14:creationId xmlns:p14="http://schemas.microsoft.com/office/powerpoint/2010/main" val="7721282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10</a:t>
            </a:fld>
            <a:endParaRPr kumimoji="1" lang="ja-JP" altLang="en-US"/>
          </a:p>
        </p:txBody>
      </p:sp>
    </p:spTree>
    <p:extLst>
      <p:ext uri="{BB962C8B-B14F-4D97-AF65-F5344CB8AC3E}">
        <p14:creationId xmlns:p14="http://schemas.microsoft.com/office/powerpoint/2010/main" val="1297380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11</a:t>
            </a:fld>
            <a:endParaRPr kumimoji="1" lang="ja-JP" altLang="en-US"/>
          </a:p>
        </p:txBody>
      </p:sp>
    </p:spTree>
    <p:extLst>
      <p:ext uri="{BB962C8B-B14F-4D97-AF65-F5344CB8AC3E}">
        <p14:creationId xmlns:p14="http://schemas.microsoft.com/office/powerpoint/2010/main" val="3616667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2" y="213043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1" y="3886200"/>
            <a:ext cx="69342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2"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8" y="440690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2"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1"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2"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2020/1/6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2020/1/6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2020/1/6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3"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6"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2" y="274638"/>
            <a:ext cx="8915399"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600205"/>
            <a:ext cx="8915399"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1"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2020/1/6</a:t>
            </a:fld>
            <a:endParaRPr kumimoji="1" lang="ja-JP" altLang="en-US"/>
          </a:p>
        </p:txBody>
      </p:sp>
      <p:sp>
        <p:nvSpPr>
          <p:cNvPr id="5" name="フッター プレースホルダ 4"/>
          <p:cNvSpPr>
            <a:spLocks noGrp="1"/>
          </p:cNvSpPr>
          <p:nvPr>
            <p:ph type="ftr" sz="quarter" idx="3"/>
          </p:nvPr>
        </p:nvSpPr>
        <p:spPr>
          <a:xfrm>
            <a:off x="3384552"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1"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420888"/>
            <a:ext cx="9906000" cy="2232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500" dirty="0" smtClean="0">
                <a:solidFill>
                  <a:schemeClr val="tx1"/>
                </a:solidFill>
                <a:latin typeface="Meiryo UI" panose="020B0604030504040204" pitchFamily="50" charset="-128"/>
                <a:ea typeface="Meiryo UI" panose="020B0604030504040204" pitchFamily="50" charset="-128"/>
              </a:rPr>
              <a:t>６　財政調整</a:t>
            </a:r>
            <a:endParaRPr kumimoji="1" lang="ja-JP" altLang="en-US" sz="45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135257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正方形/長方形 32"/>
          <p:cNvSpPr/>
          <p:nvPr/>
        </p:nvSpPr>
        <p:spPr>
          <a:xfrm>
            <a:off x="128464" y="4236898"/>
            <a:ext cx="9649072" cy="2504470"/>
          </a:xfrm>
          <a:prstGeom prst="rect">
            <a:avLst/>
          </a:prstGeo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marL="254250" lvl="1">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25" name="正方形/長方形 2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a:t>
            </a:r>
          </a:p>
        </p:txBody>
      </p:sp>
      <p:grpSp>
        <p:nvGrpSpPr>
          <p:cNvPr id="4" name="グループ化 42"/>
          <p:cNvGrpSpPr/>
          <p:nvPr/>
        </p:nvGrpSpPr>
        <p:grpSpPr>
          <a:xfrm>
            <a:off x="203374" y="2132856"/>
            <a:ext cx="9486602" cy="738872"/>
            <a:chOff x="193151" y="476672"/>
            <a:chExt cx="9486602" cy="1008112"/>
          </a:xfrm>
        </p:grpSpPr>
        <p:sp>
          <p:nvSpPr>
            <p:cNvPr id="44" name="角丸四角形 43"/>
            <p:cNvSpPr/>
            <p:nvPr/>
          </p:nvSpPr>
          <p:spPr>
            <a:xfrm>
              <a:off x="7535065" y="476672"/>
              <a:ext cx="2144688" cy="1008112"/>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地方税法</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b="0" dirty="0" smtClean="0">
                  <a:solidFill>
                    <a:prstClr val="black"/>
                  </a:solidFill>
                  <a:latin typeface="Meiryo UI" pitchFamily="50" charset="-128"/>
                  <a:ea typeface="Meiryo UI" pitchFamily="50" charset="-128"/>
                  <a:cs typeface="Meiryo UI" pitchFamily="50" charset="-128"/>
                </a:rPr>
                <a:t>・普通税三税</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dirty="0" smtClean="0">
                  <a:solidFill>
                    <a:prstClr val="black"/>
                  </a:solidFill>
                  <a:latin typeface="Meiryo UI" pitchFamily="50" charset="-128"/>
                  <a:ea typeface="Meiryo UI" pitchFamily="50" charset="-128"/>
                  <a:cs typeface="Meiryo UI" pitchFamily="50" charset="-128"/>
                </a:rPr>
                <a:t>・目的税二税</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45" name="角丸四角形 44"/>
            <p:cNvSpPr/>
            <p:nvPr/>
          </p:nvSpPr>
          <p:spPr>
            <a:xfrm>
              <a:off x="1568624" y="476672"/>
              <a:ext cx="5966441" cy="1008112"/>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buFont typeface="Arial" pitchFamily="34" charset="0"/>
                <a:buChar char="•"/>
                <a:defRPr/>
              </a:pPr>
              <a:r>
                <a:rPr lang="ja-JP" altLang="en-US" sz="1400" b="0" dirty="0" smtClean="0">
                  <a:solidFill>
                    <a:prstClr val="black"/>
                  </a:solidFill>
                  <a:latin typeface="Meiryo UI" pitchFamily="50" charset="-128"/>
                  <a:ea typeface="Meiryo UI" pitchFamily="50" charset="-128"/>
                  <a:cs typeface="Meiryo UI" pitchFamily="50" charset="-128"/>
                </a:rPr>
                <a:t>次の市町村民税を府税として</a:t>
              </a:r>
              <a:r>
                <a:rPr lang="ja-JP" altLang="en-US" sz="1400" dirty="0" smtClean="0">
                  <a:solidFill>
                    <a:prstClr val="black"/>
                  </a:solidFill>
                  <a:latin typeface="Meiryo UI" pitchFamily="50" charset="-128"/>
                  <a:ea typeface="Meiryo UI" pitchFamily="50" charset="-128"/>
                  <a:cs typeface="Meiryo UI" pitchFamily="50" charset="-128"/>
                </a:rPr>
                <a:t>大阪</a:t>
              </a:r>
              <a:r>
                <a:rPr lang="ja-JP" altLang="en-US" sz="1400" b="0" dirty="0" smtClean="0">
                  <a:solidFill>
                    <a:prstClr val="black"/>
                  </a:solidFill>
                  <a:latin typeface="Meiryo UI" pitchFamily="50" charset="-128"/>
                  <a:ea typeface="Meiryo UI" pitchFamily="50" charset="-128"/>
                  <a:cs typeface="Meiryo UI" pitchFamily="50" charset="-128"/>
                </a:rPr>
                <a:t>府が徴収</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b="0" dirty="0" smtClean="0">
                  <a:solidFill>
                    <a:prstClr val="black"/>
                  </a:solidFill>
                  <a:latin typeface="Meiryo UI" pitchFamily="50" charset="-128"/>
                  <a:ea typeface="Meiryo UI" pitchFamily="50" charset="-128"/>
                  <a:cs typeface="Meiryo UI" pitchFamily="50" charset="-128"/>
                </a:rPr>
                <a:t>　　➢普通税三</a:t>
              </a:r>
              <a:r>
                <a:rPr lang="ja-JP" altLang="en-US" sz="1400" b="0" dirty="0">
                  <a:solidFill>
                    <a:prstClr val="black"/>
                  </a:solidFill>
                  <a:latin typeface="Meiryo UI" pitchFamily="50" charset="-128"/>
                  <a:ea typeface="Meiryo UI" pitchFamily="50" charset="-128"/>
                  <a:cs typeface="Meiryo UI" pitchFamily="50" charset="-128"/>
                </a:rPr>
                <a:t>税（法人市町村民税、固定資産税、特別土地保有税</a:t>
              </a:r>
              <a:r>
                <a:rPr lang="ja-JP" altLang="en-US" sz="1400" b="0" dirty="0" smtClean="0">
                  <a:solidFill>
                    <a:prstClr val="black"/>
                  </a:solidFill>
                  <a:latin typeface="Meiryo UI" pitchFamily="50" charset="-128"/>
                  <a:ea typeface="Meiryo UI" pitchFamily="50" charset="-128"/>
                  <a:cs typeface="Meiryo UI" pitchFamily="50" charset="-128"/>
                </a:rPr>
                <a:t>）</a:t>
              </a:r>
              <a:endParaRPr lang="en-US" altLang="ja-JP" sz="1400" b="0" dirty="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b="0" dirty="0" smtClean="0">
                  <a:solidFill>
                    <a:prstClr val="black"/>
                  </a:solidFill>
                  <a:latin typeface="Meiryo UI" pitchFamily="50" charset="-128"/>
                  <a:ea typeface="Meiryo UI" pitchFamily="50" charset="-128"/>
                  <a:cs typeface="Meiryo UI" pitchFamily="50" charset="-128"/>
                </a:rPr>
                <a:t>　　➢目的税二税（都市計画税、事業所税）</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46" name="角丸四角形 45"/>
            <p:cNvSpPr/>
            <p:nvPr/>
          </p:nvSpPr>
          <p:spPr>
            <a:xfrm>
              <a:off x="193151" y="476672"/>
              <a:ext cx="1365250" cy="1008112"/>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 税制上の特例</a:t>
              </a:r>
              <a:endParaRPr lang="en-US" altLang="ja-JP" sz="1400" dirty="0" smtClean="0">
                <a:solidFill>
                  <a:prstClr val="black"/>
                </a:solidFill>
                <a:latin typeface="Meiryo UI" pitchFamily="50" charset="-128"/>
                <a:ea typeface="Meiryo UI" pitchFamily="50" charset="-128"/>
                <a:cs typeface="Meiryo UI" pitchFamily="50" charset="-128"/>
              </a:endParaRPr>
            </a:p>
            <a:p>
              <a:pPr>
                <a:defRPr/>
              </a:pPr>
              <a:r>
                <a:rPr lang="ja-JP" altLang="en-US" sz="1400" dirty="0" smtClean="0">
                  <a:solidFill>
                    <a:prstClr val="black"/>
                  </a:solidFill>
                  <a:latin typeface="Meiryo UI" pitchFamily="50" charset="-128"/>
                  <a:ea typeface="Meiryo UI" pitchFamily="50" charset="-128"/>
                  <a:cs typeface="Meiryo UI" pitchFamily="50" charset="-128"/>
                </a:rPr>
                <a:t>（府税とされる　　 　</a:t>
              </a:r>
              <a:endParaRPr lang="en-US" altLang="ja-JP" sz="1400" dirty="0" smtClean="0">
                <a:solidFill>
                  <a:prstClr val="black"/>
                </a:solidFill>
                <a:latin typeface="Meiryo UI" pitchFamily="50" charset="-128"/>
                <a:ea typeface="Meiryo UI" pitchFamily="50" charset="-128"/>
                <a:cs typeface="Meiryo UI" pitchFamily="50" charset="-128"/>
              </a:endParaRPr>
            </a:p>
            <a:p>
              <a:pPr>
                <a:defRPr/>
              </a:pPr>
              <a:r>
                <a:rPr lang="ja-JP" altLang="en-US" sz="1400" dirty="0" smtClean="0">
                  <a:solidFill>
                    <a:prstClr val="black"/>
                  </a:solidFill>
                  <a:latin typeface="Meiryo UI" pitchFamily="50" charset="-128"/>
                  <a:ea typeface="Meiryo UI" pitchFamily="50" charset="-128"/>
                  <a:cs typeface="Meiryo UI" pitchFamily="50" charset="-128"/>
                </a:rPr>
                <a:t>　市町村税）</a:t>
              </a:r>
              <a:endParaRPr lang="ja-JP" altLang="en-US" sz="1400" dirty="0">
                <a:solidFill>
                  <a:prstClr val="black"/>
                </a:solidFill>
                <a:latin typeface="Meiryo UI" pitchFamily="50" charset="-128"/>
                <a:ea typeface="Meiryo UI" pitchFamily="50" charset="-128"/>
                <a:cs typeface="Meiryo UI" pitchFamily="50" charset="-128"/>
              </a:endParaRPr>
            </a:p>
          </p:txBody>
        </p:sp>
      </p:grpSp>
      <p:sp>
        <p:nvSpPr>
          <p:cNvPr id="49" name="正方形/長方形 48"/>
          <p:cNvSpPr/>
          <p:nvPr/>
        </p:nvSpPr>
        <p:spPr bwMode="auto">
          <a:xfrm>
            <a:off x="128464" y="548680"/>
            <a:ext cx="9649072" cy="1440160"/>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176213" indent="-176213" fontAlgn="base">
              <a:lnSpc>
                <a:spcPts val="2200"/>
              </a:lnSpc>
              <a:spcBef>
                <a:spcPct val="0"/>
              </a:spcBef>
              <a:spcAft>
                <a:spcPct val="0"/>
              </a:spcAft>
            </a:pPr>
            <a:r>
              <a:rPr lang="ja-JP" altLang="en-US" sz="1700" dirty="0" smtClean="0">
                <a:latin typeface="Meiryo UI" pitchFamily="50" charset="-128"/>
                <a:ea typeface="Meiryo UI" pitchFamily="50" charset="-128"/>
                <a:cs typeface="Meiryo UI" pitchFamily="50" charset="-128"/>
              </a:rPr>
              <a:t>　○現行法上の「都区財政調整制度」の仕組みを適用しながら、大阪が現在実施している住民サービスを</a:t>
            </a:r>
            <a:endParaRPr lang="en-US" altLang="ja-JP" sz="1700" dirty="0" smtClean="0">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r>
              <a:rPr lang="ja-JP" altLang="en-US" sz="1700" dirty="0" smtClean="0">
                <a:latin typeface="Meiryo UI" pitchFamily="50" charset="-128"/>
                <a:ea typeface="Meiryo UI" pitchFamily="50" charset="-128"/>
                <a:cs typeface="Meiryo UI" pitchFamily="50" charset="-128"/>
              </a:rPr>
              <a:t>　　 適切に</a:t>
            </a:r>
            <a:r>
              <a:rPr lang="ja-JP" altLang="en-US" sz="1700" dirty="0" smtClean="0">
                <a:solidFill>
                  <a:schemeClr val="tx1"/>
                </a:solidFill>
                <a:latin typeface="Meiryo UI" pitchFamily="50" charset="-128"/>
                <a:ea typeface="Meiryo UI" pitchFamily="50" charset="-128"/>
                <a:cs typeface="Meiryo UI" pitchFamily="50" charset="-128"/>
              </a:rPr>
              <a:t>提供</a:t>
            </a:r>
            <a:r>
              <a:rPr lang="ja-JP" altLang="en-US" sz="1700" dirty="0" smtClean="0">
                <a:latin typeface="Meiryo UI" pitchFamily="50" charset="-128"/>
                <a:ea typeface="Meiryo UI" pitchFamily="50" charset="-128"/>
                <a:cs typeface="Meiryo UI" pitchFamily="50" charset="-128"/>
              </a:rPr>
              <a:t>できるよう、財源の配分を行うとともに、大阪の実情を踏まえた制度設計を行う</a:t>
            </a:r>
            <a:endParaRPr lang="en-US" altLang="ja-JP" sz="1700" dirty="0" smtClean="0">
              <a:latin typeface="+mj-ea"/>
              <a:cs typeface="Meiryo UI" pitchFamily="50" charset="-128"/>
            </a:endParaRPr>
          </a:p>
        </p:txBody>
      </p:sp>
      <p:sp>
        <p:nvSpPr>
          <p:cNvPr id="23" name="角丸四角形 22"/>
          <p:cNvSpPr/>
          <p:nvPr/>
        </p:nvSpPr>
        <p:spPr>
          <a:xfrm>
            <a:off x="344488" y="4019450"/>
            <a:ext cx="2160240" cy="360040"/>
          </a:xfrm>
          <a:prstGeom prst="roundRect">
            <a:avLst>
              <a:gd name="adj" fmla="val 8421"/>
            </a:avLst>
          </a:prstGeom>
          <a:solidFill>
            <a:schemeClr val="accent1"/>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b="1" dirty="0" smtClean="0">
                <a:solidFill>
                  <a:schemeClr val="bg1"/>
                </a:solidFill>
                <a:latin typeface="Meiryo UI" pitchFamily="50" charset="-128"/>
                <a:ea typeface="Meiryo UI" pitchFamily="50" charset="-128"/>
                <a:cs typeface="Meiryo UI" pitchFamily="50" charset="-128"/>
              </a:rPr>
              <a:t>財政調整財源の配分</a:t>
            </a:r>
            <a:endParaRPr lang="en-US" altLang="ja-JP" sz="1400" b="1" dirty="0">
              <a:solidFill>
                <a:schemeClr val="bg1"/>
              </a:solidFill>
              <a:latin typeface="Meiryo UI" pitchFamily="50" charset="-128"/>
              <a:ea typeface="Meiryo UI" pitchFamily="50" charset="-128"/>
              <a:cs typeface="Meiryo UI" pitchFamily="50" charset="-128"/>
            </a:endParaRPr>
          </a:p>
        </p:txBody>
      </p:sp>
      <p:grpSp>
        <p:nvGrpSpPr>
          <p:cNvPr id="42" name="グループ化 41"/>
          <p:cNvGrpSpPr/>
          <p:nvPr/>
        </p:nvGrpSpPr>
        <p:grpSpPr>
          <a:xfrm>
            <a:off x="200472" y="4445386"/>
            <a:ext cx="9502154" cy="727614"/>
            <a:chOff x="200472" y="4861624"/>
            <a:chExt cx="9502154" cy="727614"/>
          </a:xfrm>
        </p:grpSpPr>
        <p:sp>
          <p:nvSpPr>
            <p:cNvPr id="27" name="角丸四角形 26"/>
            <p:cNvSpPr/>
            <p:nvPr/>
          </p:nvSpPr>
          <p:spPr>
            <a:xfrm>
              <a:off x="7542386" y="4861624"/>
              <a:ext cx="2160240" cy="727614"/>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wrap="none" lIns="36000" tIns="72000" rIns="36000" bIns="36000" anchor="ctr">
              <a:noAutofit/>
            </a:bodyP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地方自治法</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b="0" dirty="0" smtClean="0">
                  <a:solidFill>
                    <a:prstClr val="black"/>
                  </a:solidFill>
                  <a:latin typeface="Meiryo UI" pitchFamily="50" charset="-128"/>
                  <a:ea typeface="Meiryo UI" pitchFamily="50" charset="-128"/>
                  <a:cs typeface="Meiryo UI" pitchFamily="50" charset="-128"/>
                </a:rPr>
                <a:t>・普通税三税</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dirty="0">
                  <a:solidFill>
                    <a:prstClr val="black"/>
                  </a:solidFill>
                  <a:latin typeface="Meiryo UI" pitchFamily="50" charset="-128"/>
                  <a:ea typeface="Meiryo UI" pitchFamily="50" charset="-128"/>
                  <a:cs typeface="Meiryo UI" pitchFamily="50" charset="-128"/>
                </a:rPr>
                <a:t>・</a:t>
              </a:r>
              <a:r>
                <a:rPr lang="ja-JP" altLang="en-US" sz="1300" b="0" dirty="0" smtClean="0">
                  <a:solidFill>
                    <a:prstClr val="black"/>
                  </a:solidFill>
                  <a:latin typeface="Meiryo UI" pitchFamily="50" charset="-128"/>
                  <a:ea typeface="Meiryo UI" pitchFamily="50" charset="-128"/>
                  <a:cs typeface="Meiryo UI" pitchFamily="50" charset="-128"/>
                </a:rPr>
                <a:t>法人</a:t>
              </a:r>
              <a:r>
                <a:rPr lang="ja-JP" altLang="en-US" sz="1300" dirty="0" smtClean="0">
                  <a:solidFill>
                    <a:prstClr val="black"/>
                  </a:solidFill>
                  <a:latin typeface="Meiryo UI" pitchFamily="50" charset="-128"/>
                  <a:ea typeface="Meiryo UI" pitchFamily="50" charset="-128"/>
                  <a:cs typeface="Meiryo UI" pitchFamily="50" charset="-128"/>
                </a:rPr>
                <a:t>事業税交付金相当額</a:t>
              </a:r>
              <a:endParaRPr lang="en-US" altLang="ja-JP" sz="1300" b="0" dirty="0">
                <a:solidFill>
                  <a:prstClr val="black"/>
                </a:solidFill>
                <a:latin typeface="Meiryo UI" pitchFamily="50" charset="-128"/>
                <a:ea typeface="Meiryo UI" pitchFamily="50" charset="-128"/>
                <a:cs typeface="Meiryo UI" pitchFamily="50" charset="-128"/>
              </a:endParaRPr>
            </a:p>
          </p:txBody>
        </p:sp>
        <p:sp>
          <p:nvSpPr>
            <p:cNvPr id="15" name="角丸四角形 14"/>
            <p:cNvSpPr/>
            <p:nvPr/>
          </p:nvSpPr>
          <p:spPr>
            <a:xfrm>
              <a:off x="1565722" y="4861624"/>
              <a:ext cx="5976664" cy="716312"/>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t"/>
            <a:lstStyle/>
            <a:p>
              <a:pPr marL="252000" lvl="2" indent="-180000">
                <a:buFont typeface="Arial" pitchFamily="34" charset="0"/>
                <a:buChar char="•"/>
                <a:defRPr/>
              </a:pPr>
              <a:r>
                <a:rPr lang="ja-JP" altLang="en-US" sz="1400" b="0" dirty="0" smtClean="0">
                  <a:solidFill>
                    <a:prstClr val="black"/>
                  </a:solidFill>
                  <a:latin typeface="Meiryo UI" pitchFamily="50" charset="-128"/>
                  <a:ea typeface="Meiryo UI" pitchFamily="50" charset="-128"/>
                  <a:cs typeface="Meiryo UI" pitchFamily="50" charset="-128"/>
                </a:rPr>
                <a:t>普通税三</a:t>
              </a:r>
              <a:r>
                <a:rPr lang="ja-JP" altLang="en-US" sz="1400" b="0" dirty="0">
                  <a:solidFill>
                    <a:prstClr val="black"/>
                  </a:solidFill>
                  <a:latin typeface="Meiryo UI" pitchFamily="50" charset="-128"/>
                  <a:ea typeface="Meiryo UI" pitchFamily="50" charset="-128"/>
                  <a:cs typeface="Meiryo UI" pitchFamily="50" charset="-128"/>
                </a:rPr>
                <a:t>税（法人市町村民税、固定資産税、特別土地保有税</a:t>
              </a:r>
              <a:r>
                <a:rPr lang="ja-JP" altLang="en-US" sz="1400" b="0" dirty="0" smtClean="0">
                  <a:solidFill>
                    <a:prstClr val="black"/>
                  </a:solidFill>
                  <a:latin typeface="Meiryo UI" pitchFamily="50" charset="-128"/>
                  <a:ea typeface="Meiryo UI" pitchFamily="50" charset="-128"/>
                  <a:cs typeface="Meiryo UI" pitchFamily="50" charset="-128"/>
                </a:rPr>
                <a:t>）</a:t>
              </a:r>
              <a:endParaRPr lang="en-US" altLang="ja-JP" sz="1050" b="0" dirty="0">
                <a:solidFill>
                  <a:prstClr val="black"/>
                </a:solidFill>
                <a:latin typeface="Meiryo UI" pitchFamily="50" charset="-128"/>
                <a:ea typeface="Meiryo UI" pitchFamily="50" charset="-128"/>
                <a:cs typeface="Meiryo UI" pitchFamily="50" charset="-128"/>
              </a:endParaRPr>
            </a:p>
            <a:p>
              <a:pPr marL="252000" lvl="2" indent="-180000">
                <a:buFont typeface="Arial" pitchFamily="34" charset="0"/>
                <a:buChar char="•"/>
                <a:defRPr/>
              </a:pPr>
              <a:r>
                <a:rPr lang="ja-JP" altLang="en-US" sz="1400" b="0" dirty="0" smtClean="0">
                  <a:solidFill>
                    <a:prstClr val="black"/>
                  </a:solidFill>
                  <a:latin typeface="Meiryo UI" pitchFamily="50" charset="-128"/>
                  <a:ea typeface="Meiryo UI" pitchFamily="50" charset="-128"/>
                  <a:cs typeface="Meiryo UI" pitchFamily="50" charset="-128"/>
                </a:rPr>
                <a:t>法人事業税交付金相当額　</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buFont typeface="Arial" pitchFamily="34" charset="0"/>
                <a:buChar char="•"/>
                <a:defRPr/>
              </a:pPr>
              <a:r>
                <a:rPr lang="ja-JP" altLang="en-US" sz="1400" b="0" dirty="0" smtClean="0">
                  <a:solidFill>
                    <a:prstClr val="black"/>
                  </a:solidFill>
                  <a:latin typeface="Meiryo UI" pitchFamily="50" charset="-128"/>
                  <a:ea typeface="Meiryo UI" pitchFamily="50" charset="-128"/>
                  <a:cs typeface="Meiryo UI" pitchFamily="50" charset="-128"/>
                </a:rPr>
                <a:t>地方交付税相当額</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16" name="角丸四角形 15"/>
            <p:cNvSpPr/>
            <p:nvPr/>
          </p:nvSpPr>
          <p:spPr>
            <a:xfrm>
              <a:off x="200472" y="4861624"/>
              <a:ext cx="1365250" cy="716312"/>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zh-TW" altLang="en-US" sz="1400" dirty="0" smtClean="0">
                  <a:solidFill>
                    <a:prstClr val="black"/>
                  </a:solidFill>
                  <a:latin typeface="Meiryo UI" pitchFamily="50" charset="-128"/>
                  <a:ea typeface="Meiryo UI" pitchFamily="50" charset="-128"/>
                  <a:cs typeface="Meiryo UI" pitchFamily="50" charset="-128"/>
                </a:rPr>
                <a:t>財政調整財源</a:t>
              </a: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21" name="テキスト ボックス 14"/>
            <p:cNvSpPr txBox="1">
              <a:spLocks noChangeArrowheads="1"/>
            </p:cNvSpPr>
            <p:nvPr/>
          </p:nvSpPr>
          <p:spPr bwMode="auto">
            <a:xfrm>
              <a:off x="4011673" y="5174890"/>
              <a:ext cx="1661407" cy="230832"/>
            </a:xfrm>
            <a:prstGeom prst="rect">
              <a:avLst/>
            </a:prstGeom>
            <a:noFill/>
            <a:ln w="9525">
              <a:noFill/>
              <a:miter lim="800000"/>
              <a:headEnd/>
              <a:tailEnd/>
            </a:ln>
          </p:spPr>
          <p:txBody>
            <a:bodyPr wrap="square">
              <a:spAutoFit/>
            </a:bodyPr>
            <a:lstStyle/>
            <a:p>
              <a:r>
                <a:rPr lang="en-US" altLang="ja-JP" sz="900" b="0" dirty="0" smtClean="0">
                  <a:latin typeface="Meiryo UI" pitchFamily="50" charset="-128"/>
                  <a:ea typeface="Meiryo UI" pitchFamily="50" charset="-128"/>
                  <a:cs typeface="Meiryo UI" pitchFamily="50" charset="-128"/>
                </a:rPr>
                <a:t>※</a:t>
              </a:r>
              <a:r>
                <a:rPr lang="ja-JP" altLang="en-US" sz="900" b="0" dirty="0">
                  <a:latin typeface="Meiryo UI" pitchFamily="50" charset="-128"/>
                  <a:ea typeface="Meiryo UI" pitchFamily="50" charset="-128"/>
                  <a:cs typeface="Meiryo UI" pitchFamily="50" charset="-128"/>
                </a:rPr>
                <a:t>　</a:t>
              </a:r>
              <a:r>
                <a:rPr lang="ja-JP" altLang="en-US" sz="900" dirty="0" smtClean="0">
                  <a:latin typeface="Meiryo UI" pitchFamily="50" charset="-128"/>
                  <a:ea typeface="Meiryo UI" pitchFamily="50" charset="-128"/>
                  <a:cs typeface="Meiryo UI" pitchFamily="50" charset="-128"/>
                </a:rPr>
                <a:t>令和元</a:t>
              </a:r>
              <a:r>
                <a:rPr lang="ja-JP" altLang="en-US" sz="900" b="0" dirty="0" smtClean="0">
                  <a:latin typeface="Meiryo UI" pitchFamily="50" charset="-128"/>
                  <a:ea typeface="Meiryo UI" pitchFamily="50" charset="-128"/>
                  <a:cs typeface="Meiryo UI" pitchFamily="50" charset="-128"/>
                </a:rPr>
                <a:t>年度創設</a:t>
              </a:r>
              <a:endParaRPr lang="ja-JP" altLang="en-US" sz="900" b="0" dirty="0">
                <a:latin typeface="Meiryo UI" pitchFamily="50" charset="-128"/>
                <a:ea typeface="Meiryo UI" pitchFamily="50" charset="-128"/>
                <a:cs typeface="Meiryo UI" pitchFamily="50" charset="-128"/>
              </a:endParaRPr>
            </a:p>
          </p:txBody>
        </p:sp>
        <p:sp>
          <p:nvSpPr>
            <p:cNvPr id="48" name="テキスト ボックス 14"/>
            <p:cNvSpPr txBox="1">
              <a:spLocks noChangeArrowheads="1"/>
            </p:cNvSpPr>
            <p:nvPr/>
          </p:nvSpPr>
          <p:spPr bwMode="auto">
            <a:xfrm>
              <a:off x="560512" y="5317200"/>
              <a:ext cx="1077218"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-11</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grpSp>
      <p:grpSp>
        <p:nvGrpSpPr>
          <p:cNvPr id="3" name="グループ化 37"/>
          <p:cNvGrpSpPr/>
          <p:nvPr/>
        </p:nvGrpSpPr>
        <p:grpSpPr>
          <a:xfrm>
            <a:off x="203374" y="5173001"/>
            <a:ext cx="9498959" cy="1510187"/>
            <a:chOff x="193151" y="1474904"/>
            <a:chExt cx="9498959" cy="1349313"/>
          </a:xfrm>
        </p:grpSpPr>
        <p:sp>
          <p:nvSpPr>
            <p:cNvPr id="29" name="角丸四角形 28"/>
            <p:cNvSpPr/>
            <p:nvPr/>
          </p:nvSpPr>
          <p:spPr>
            <a:xfrm>
              <a:off x="7532163" y="1474904"/>
              <a:ext cx="2159947" cy="1349313"/>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defRPr/>
              </a:pPr>
              <a:r>
                <a:rPr lang="en-US" altLang="ja-JP" sz="1400" b="0" dirty="0" smtClean="0">
                  <a:solidFill>
                    <a:prstClr val="black"/>
                  </a:solidFill>
                  <a:latin typeface="Meiryo UI" pitchFamily="50" charset="-128"/>
                  <a:ea typeface="Meiryo UI" pitchFamily="50" charset="-128"/>
                  <a:cs typeface="Meiryo UI" pitchFamily="50" charset="-128"/>
                </a:rPr>
                <a:t>&lt;</a:t>
              </a:r>
              <a:r>
                <a:rPr lang="ja-JP" altLang="en-US" sz="1400" b="0" dirty="0" smtClean="0">
                  <a:solidFill>
                    <a:prstClr val="black"/>
                  </a:solidFill>
                  <a:latin typeface="Meiryo UI" pitchFamily="50" charset="-128"/>
                  <a:ea typeface="Meiryo UI" pitchFamily="50" charset="-128"/>
                  <a:cs typeface="Meiryo UI" pitchFamily="50" charset="-128"/>
                </a:rPr>
                <a:t>東京都</a:t>
              </a:r>
              <a:r>
                <a:rPr lang="en-US" altLang="ja-JP" sz="1400" b="0" dirty="0" smtClean="0">
                  <a:solidFill>
                    <a:prstClr val="black"/>
                  </a:solidFill>
                  <a:latin typeface="Meiryo UI" pitchFamily="50" charset="-128"/>
                  <a:ea typeface="Meiryo UI" pitchFamily="50" charset="-128"/>
                  <a:cs typeface="Meiryo UI" pitchFamily="50" charset="-128"/>
                </a:rPr>
                <a:t>&gt;</a:t>
              </a:r>
            </a:p>
            <a:p>
              <a:pPr marL="252000" lvl="2" indent="-180000">
                <a:defRPr/>
              </a:pPr>
              <a:r>
                <a:rPr lang="ja-JP" altLang="en-US" sz="1400" b="0" dirty="0" smtClean="0">
                  <a:solidFill>
                    <a:prstClr val="black"/>
                  </a:solidFill>
                  <a:latin typeface="Meiryo UI" pitchFamily="50" charset="-128"/>
                  <a:ea typeface="Meiryo UI" pitchFamily="50" charset="-128"/>
                  <a:cs typeface="Meiryo UI" pitchFamily="50" charset="-128"/>
                </a:rPr>
                <a:t>・配分割合は、</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dirty="0" smtClean="0">
                  <a:solidFill>
                    <a:prstClr val="black"/>
                  </a:solidFill>
                  <a:latin typeface="Meiryo UI" pitchFamily="50" charset="-128"/>
                  <a:ea typeface="Meiryo UI" pitchFamily="50" charset="-128"/>
                  <a:cs typeface="Meiryo UI" pitchFamily="50" charset="-128"/>
                </a:rPr>
                <a:t>　</a:t>
              </a:r>
              <a:r>
                <a:rPr lang="ja-JP" altLang="en-US" sz="1400" b="0" dirty="0" smtClean="0">
                  <a:solidFill>
                    <a:prstClr val="black"/>
                  </a:solidFill>
                  <a:latin typeface="Meiryo UI" pitchFamily="50" charset="-128"/>
                  <a:ea typeface="Meiryo UI" pitchFamily="50" charset="-128"/>
                  <a:cs typeface="Meiryo UI" pitchFamily="50" charset="-128"/>
                </a:rPr>
                <a:t>特別区</a:t>
              </a:r>
              <a:r>
                <a:rPr lang="en-US" altLang="ja-JP" sz="1400" b="0" dirty="0" smtClean="0">
                  <a:solidFill>
                    <a:prstClr val="black"/>
                  </a:solidFill>
                  <a:latin typeface="Meiryo UI" pitchFamily="50" charset="-128"/>
                  <a:ea typeface="Meiryo UI" pitchFamily="50" charset="-128"/>
                  <a:cs typeface="Meiryo UI" pitchFamily="50" charset="-128"/>
                </a:rPr>
                <a:t>55</a:t>
              </a:r>
              <a:r>
                <a:rPr lang="ja-JP" altLang="en-US" sz="1400" dirty="0" smtClean="0">
                  <a:solidFill>
                    <a:prstClr val="black"/>
                  </a:solidFill>
                  <a:latin typeface="Meiryo UI" pitchFamily="50" charset="-128"/>
                  <a:ea typeface="Meiryo UI" pitchFamily="50" charset="-128"/>
                  <a:cs typeface="Meiryo UI" pitchFamily="50" charset="-128"/>
                </a:rPr>
                <a:t>％、都</a:t>
              </a:r>
              <a:r>
                <a:rPr lang="en-US" altLang="ja-JP" sz="1400" dirty="0" smtClean="0">
                  <a:solidFill>
                    <a:prstClr val="black"/>
                  </a:solidFill>
                  <a:latin typeface="Meiryo UI" pitchFamily="50" charset="-128"/>
                  <a:ea typeface="Meiryo UI" pitchFamily="50" charset="-128"/>
                  <a:cs typeface="Meiryo UI" pitchFamily="50" charset="-128"/>
                </a:rPr>
                <a:t>45</a:t>
              </a:r>
              <a:r>
                <a:rPr lang="ja-JP" altLang="en-US" sz="1400" dirty="0" smtClean="0">
                  <a:solidFill>
                    <a:prstClr val="black"/>
                  </a:solidFill>
                  <a:latin typeface="Meiryo UI" pitchFamily="50" charset="-128"/>
                  <a:ea typeface="Meiryo UI" pitchFamily="50" charset="-128"/>
                  <a:cs typeface="Meiryo UI" pitchFamily="50" charset="-128"/>
                </a:rPr>
                <a:t>％</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28" name="角丸四角形 27"/>
            <p:cNvSpPr/>
            <p:nvPr/>
          </p:nvSpPr>
          <p:spPr>
            <a:xfrm>
              <a:off x="1558401" y="1474904"/>
              <a:ext cx="5976664" cy="1349313"/>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36000" rIns="0" bIns="36000" anchor="ctr" anchorCtr="0"/>
            <a:lstStyle/>
            <a:p>
              <a:pPr marL="252000" lvl="2" indent="-180000">
                <a:buFont typeface="Arial" pitchFamily="34" charset="0"/>
                <a:buChar char="•"/>
                <a:defRPr/>
              </a:pPr>
              <a:r>
                <a:rPr lang="ja-JP" altLang="en-US" sz="1400" dirty="0" smtClean="0">
                  <a:latin typeface="Meiryo UI" pitchFamily="50" charset="-128"/>
                  <a:ea typeface="Meiryo UI" pitchFamily="50" charset="-128"/>
                  <a:cs typeface="Meiryo UI" pitchFamily="50" charset="-128"/>
                </a:rPr>
                <a:t>特別区と大阪府それぞれの事務分担（案）に応じてサービスを提供できるよう過去の実績を勘案し財源を配分</a:t>
              </a:r>
              <a:endParaRPr lang="en-US" altLang="ja-JP" sz="1400" dirty="0" smtClean="0">
                <a:latin typeface="Meiryo UI" pitchFamily="50" charset="-128"/>
                <a:ea typeface="Meiryo UI" pitchFamily="50" charset="-128"/>
                <a:cs typeface="Meiryo UI" pitchFamily="50" charset="-128"/>
              </a:endParaRPr>
            </a:p>
            <a:p>
              <a:pPr marL="252000" lvl="2" indent="-180000">
                <a:buFont typeface="Arial" pitchFamily="34" charset="0"/>
                <a:buChar char="•"/>
                <a:defRPr/>
              </a:pPr>
              <a:r>
                <a:rPr lang="ja-JP" altLang="en-US" sz="1400" dirty="0" smtClean="0">
                  <a:latin typeface="Meiryo UI" pitchFamily="50" charset="-128"/>
                  <a:ea typeface="Meiryo UI" pitchFamily="50" charset="-128"/>
                  <a:cs typeface="Meiryo UI" pitchFamily="50" charset="-128"/>
                </a:rPr>
                <a:t>配分割合は、</a:t>
              </a:r>
              <a:r>
                <a:rPr lang="ja-JP" altLang="en-US" sz="1400" dirty="0" smtClean="0">
                  <a:solidFill>
                    <a:schemeClr val="tx1"/>
                  </a:solidFill>
                  <a:latin typeface="Meiryo UI" pitchFamily="50" charset="-128"/>
                  <a:ea typeface="Meiryo UI" pitchFamily="50" charset="-128"/>
                  <a:cs typeface="Meiryo UI" pitchFamily="50" charset="-128"/>
                </a:rPr>
                <a:t>特別区</a:t>
              </a:r>
              <a:r>
                <a:rPr lang="en-US" altLang="ja-JP" sz="1400" dirty="0" smtClean="0">
                  <a:solidFill>
                    <a:schemeClr val="tx1"/>
                  </a:solidFill>
                  <a:latin typeface="Meiryo UI" pitchFamily="50" charset="-128"/>
                  <a:ea typeface="Meiryo UI" pitchFamily="50" charset="-128"/>
                  <a:cs typeface="Meiryo UI" pitchFamily="50" charset="-128"/>
                </a:rPr>
                <a:t>78.7</a:t>
              </a:r>
              <a:r>
                <a:rPr lang="ja-JP" altLang="en-US" sz="1400" dirty="0" smtClean="0">
                  <a:solidFill>
                    <a:schemeClr val="tx1"/>
                  </a:solidFill>
                  <a:latin typeface="Meiryo UI" pitchFamily="50" charset="-128"/>
                  <a:ea typeface="Meiryo UI" pitchFamily="50" charset="-128"/>
                  <a:cs typeface="Meiryo UI" pitchFamily="50" charset="-128"/>
                </a:rPr>
                <a:t>％、大阪府</a:t>
              </a:r>
              <a:r>
                <a:rPr lang="en-US" altLang="ja-JP" sz="1400" dirty="0" smtClean="0">
                  <a:solidFill>
                    <a:schemeClr val="tx1"/>
                  </a:solidFill>
                  <a:latin typeface="Meiryo UI" pitchFamily="50" charset="-128"/>
                  <a:ea typeface="Meiryo UI" pitchFamily="50" charset="-128"/>
                  <a:cs typeface="Meiryo UI" pitchFamily="50" charset="-128"/>
                </a:rPr>
                <a:t>21.3</a:t>
              </a:r>
              <a:r>
                <a:rPr lang="ja-JP" altLang="en-US" sz="1400" dirty="0" smtClean="0">
                  <a:solidFill>
                    <a:schemeClr val="tx1"/>
                  </a:solidFill>
                  <a:latin typeface="Meiryo UI" pitchFamily="50" charset="-128"/>
                  <a:ea typeface="Meiryo UI" pitchFamily="50" charset="-128"/>
                  <a:cs typeface="Meiryo UI" pitchFamily="50" charset="-128"/>
                </a:rPr>
                <a:t>％（過去</a:t>
              </a:r>
              <a:r>
                <a:rPr lang="en-US" altLang="ja-JP" sz="1400" dirty="0" smtClean="0">
                  <a:solidFill>
                    <a:schemeClr val="tx1"/>
                  </a:solidFill>
                  <a:latin typeface="Meiryo UI" pitchFamily="50" charset="-128"/>
                  <a:ea typeface="Meiryo UI" pitchFamily="50" charset="-128"/>
                  <a:cs typeface="Meiryo UI" pitchFamily="50" charset="-128"/>
                </a:rPr>
                <a:t>3</a:t>
              </a:r>
              <a:r>
                <a:rPr lang="ja-JP" altLang="en-US" sz="1400" dirty="0" smtClean="0">
                  <a:latin typeface="Meiryo UI" pitchFamily="50" charset="-128"/>
                  <a:ea typeface="Meiryo UI" pitchFamily="50" charset="-128"/>
                  <a:cs typeface="Meiryo UI" pitchFamily="50" charset="-128"/>
                </a:rPr>
                <a:t>年間の平均値）</a:t>
              </a:r>
              <a:endParaRPr lang="en-US" altLang="ja-JP" sz="1400" dirty="0">
                <a:latin typeface="Meiryo UI" pitchFamily="50" charset="-128"/>
                <a:ea typeface="Meiryo UI" pitchFamily="50" charset="-128"/>
                <a:cs typeface="Meiryo UI" pitchFamily="50" charset="-128"/>
              </a:endParaRPr>
            </a:p>
            <a:p>
              <a:pPr marL="72000" lvl="2">
                <a:lnSpc>
                  <a:spcPts val="1200"/>
                </a:lnSpc>
                <a:defRPr/>
              </a:pPr>
              <a:endParaRPr lang="ja-JP" altLang="en-US" sz="1400" dirty="0" smtClean="0">
                <a:latin typeface="Meiryo UI" pitchFamily="50" charset="-128"/>
                <a:ea typeface="Meiryo UI" pitchFamily="50" charset="-128"/>
                <a:cs typeface="Meiryo UI" pitchFamily="50" charset="-128"/>
              </a:endParaRPr>
            </a:p>
            <a:p>
              <a:pPr marL="252000" lvl="2" indent="-180000">
                <a:buFont typeface="Arial" pitchFamily="34" charset="0"/>
                <a:buChar char="•"/>
                <a:defRPr/>
              </a:pPr>
              <a:r>
                <a:rPr lang="ja-JP" altLang="en-US" sz="1400" dirty="0" smtClean="0">
                  <a:latin typeface="Meiryo UI" pitchFamily="50" charset="-128"/>
                  <a:ea typeface="Meiryo UI" pitchFamily="50" charset="-128"/>
                  <a:cs typeface="Meiryo UI" pitchFamily="50" charset="-128"/>
                </a:rPr>
                <a:t>特別区設置の日までの地方財政制度の動向などを踏まえて、必要に応じて知事と市長で調整</a:t>
              </a:r>
              <a:endParaRPr lang="en-US" altLang="ja-JP" sz="1400" dirty="0" smtClean="0">
                <a:latin typeface="Meiryo UI" pitchFamily="50" charset="-128"/>
                <a:ea typeface="Meiryo UI" pitchFamily="50" charset="-128"/>
                <a:cs typeface="Meiryo UI" pitchFamily="50" charset="-128"/>
              </a:endParaRPr>
            </a:p>
            <a:p>
              <a:pPr marL="252000" lvl="2" indent="-180000">
                <a:buFont typeface="Arial" pitchFamily="34" charset="0"/>
                <a:buChar char="•"/>
                <a:defRPr/>
              </a:pPr>
              <a:r>
                <a:rPr lang="ja-JP" altLang="en-US" sz="1400" b="0" dirty="0">
                  <a:solidFill>
                    <a:prstClr val="black"/>
                  </a:solidFill>
                  <a:latin typeface="Meiryo UI" pitchFamily="50" charset="-128"/>
                  <a:ea typeface="Meiryo UI" pitchFamily="50" charset="-128"/>
                  <a:cs typeface="Meiryo UI" pitchFamily="50" charset="-128"/>
                </a:rPr>
                <a:t>特別</a:t>
              </a:r>
              <a:r>
                <a:rPr lang="ja-JP" altLang="en-US" sz="1400" b="0" dirty="0" smtClean="0">
                  <a:solidFill>
                    <a:prstClr val="black"/>
                  </a:solidFill>
                  <a:latin typeface="Meiryo UI" pitchFamily="50" charset="-128"/>
                  <a:ea typeface="Meiryo UI" pitchFamily="50" charset="-128"/>
                  <a:cs typeface="Meiryo UI" pitchFamily="50" charset="-128"/>
                </a:rPr>
                <a:t>区の設置から</a:t>
              </a:r>
              <a:r>
                <a:rPr lang="en-US" altLang="ja-JP" sz="1400" b="0" dirty="0" smtClean="0">
                  <a:solidFill>
                    <a:prstClr val="black"/>
                  </a:solidFill>
                  <a:latin typeface="Meiryo UI" pitchFamily="50" charset="-128"/>
                  <a:ea typeface="Meiryo UI" pitchFamily="50" charset="-128"/>
                  <a:cs typeface="Meiryo UI" pitchFamily="50" charset="-128"/>
                </a:rPr>
                <a:t>10</a:t>
              </a:r>
              <a:r>
                <a:rPr lang="ja-JP" altLang="en-US" sz="1400" b="0" dirty="0" smtClean="0">
                  <a:solidFill>
                    <a:prstClr val="black"/>
                  </a:solidFill>
                  <a:latin typeface="Meiryo UI" pitchFamily="50" charset="-128"/>
                  <a:ea typeface="Meiryo UI" pitchFamily="50" charset="-128"/>
                  <a:cs typeface="Meiryo UI" pitchFamily="50" charset="-128"/>
                </a:rPr>
                <a:t>年間は、各年度</a:t>
              </a:r>
              <a:r>
                <a:rPr lang="en-US" altLang="ja-JP" sz="1400" b="0" dirty="0" smtClean="0">
                  <a:solidFill>
                    <a:prstClr val="black"/>
                  </a:solidFill>
                  <a:latin typeface="Meiryo UI" pitchFamily="50" charset="-128"/>
                  <a:ea typeface="Meiryo UI" pitchFamily="50" charset="-128"/>
                  <a:cs typeface="Meiryo UI" pitchFamily="50" charset="-128"/>
                </a:rPr>
                <a:t>20</a:t>
              </a:r>
              <a:r>
                <a:rPr lang="ja-JP" altLang="en-US" sz="1400" b="0" dirty="0" smtClean="0">
                  <a:solidFill>
                    <a:prstClr val="black"/>
                  </a:solidFill>
                  <a:latin typeface="Meiryo UI" pitchFamily="50" charset="-128"/>
                  <a:ea typeface="Meiryo UI" pitchFamily="50" charset="-128"/>
                  <a:cs typeface="Meiryo UI" pitchFamily="50" charset="-128"/>
                </a:rPr>
                <a:t>億円を特別区に特別加算</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20" name="角丸四角形 19"/>
            <p:cNvSpPr/>
            <p:nvPr/>
          </p:nvSpPr>
          <p:spPr>
            <a:xfrm>
              <a:off x="193151" y="1474905"/>
              <a:ext cx="1365250" cy="1349312"/>
            </a:xfrm>
            <a:prstGeom prst="roundRect">
              <a:avLst>
                <a:gd name="adj" fmla="val 7132"/>
              </a:avLst>
            </a:prstGeom>
          </p:spPr>
          <p:style>
            <a:lnRef idx="2">
              <a:schemeClr val="accent2"/>
            </a:lnRef>
            <a:fillRef idx="1">
              <a:schemeClr val="lt1"/>
            </a:fillRef>
            <a:effectRef idx="0">
              <a:schemeClr val="accent2"/>
            </a:effectRef>
            <a:fontRef idx="minor">
              <a:schemeClr val="dk1"/>
            </a:fontRef>
          </p:style>
          <p:txBody>
            <a:bodyPr rIns="72000" anchor="t" anchorCtr="0"/>
            <a:lstStyle/>
            <a:p>
              <a:pPr>
                <a:defRPr/>
              </a:pPr>
              <a:r>
                <a:rPr lang="ja-JP" altLang="en-US" sz="1400" dirty="0" smtClean="0">
                  <a:solidFill>
                    <a:prstClr val="black"/>
                  </a:solidFill>
                  <a:latin typeface="Meiryo UI" pitchFamily="50" charset="-128"/>
                  <a:ea typeface="Meiryo UI" pitchFamily="50" charset="-128"/>
                  <a:cs typeface="Meiryo UI" pitchFamily="50" charset="-128"/>
                </a:rPr>
                <a:t>財政調整財源の配分</a:t>
              </a:r>
              <a:endParaRPr lang="en-US" altLang="ja-JP" sz="1400" dirty="0" smtClean="0">
                <a:solidFill>
                  <a:prstClr val="black"/>
                </a:solidFill>
                <a:latin typeface="Meiryo UI" pitchFamily="50" charset="-128"/>
                <a:ea typeface="Meiryo UI" pitchFamily="50" charset="-128"/>
                <a:cs typeface="Meiryo UI" pitchFamily="50" charset="-128"/>
              </a:endParaRPr>
            </a:p>
            <a:p>
              <a:pPr marL="269875" indent="-269875">
                <a:defRPr/>
              </a:pPr>
              <a:r>
                <a:rPr lang="ja-JP" altLang="en-US" sz="1100" dirty="0" smtClean="0">
                  <a:solidFill>
                    <a:prstClr val="black"/>
                  </a:solidFill>
                  <a:latin typeface="Meiryo UI" pitchFamily="50" charset="-128"/>
                  <a:ea typeface="Meiryo UI" pitchFamily="50" charset="-128"/>
                  <a:cs typeface="Meiryo UI" pitchFamily="50" charset="-128"/>
                </a:rPr>
                <a:t>（特別区と大阪府間の配分）</a:t>
              </a:r>
              <a:endParaRPr lang="en-US" altLang="ja-JP" sz="1100" dirty="0" smtClean="0">
                <a:solidFill>
                  <a:prstClr val="black"/>
                </a:solidFill>
                <a:latin typeface="Meiryo UI" pitchFamily="50" charset="-128"/>
                <a:ea typeface="Meiryo UI" pitchFamily="50" charset="-128"/>
                <a:cs typeface="Meiryo UI" pitchFamily="50" charset="-128"/>
              </a:endParaRPr>
            </a:p>
          </p:txBody>
        </p:sp>
      </p:grpSp>
      <p:grpSp>
        <p:nvGrpSpPr>
          <p:cNvPr id="30" name="グループ化 20"/>
          <p:cNvGrpSpPr/>
          <p:nvPr/>
        </p:nvGrpSpPr>
        <p:grpSpPr>
          <a:xfrm>
            <a:off x="206569" y="2875690"/>
            <a:ext cx="9486602" cy="1069550"/>
            <a:chOff x="193151" y="476672"/>
            <a:chExt cx="9486602" cy="1296144"/>
          </a:xfrm>
        </p:grpSpPr>
        <p:sp>
          <p:nvSpPr>
            <p:cNvPr id="31" name="角丸四角形 30"/>
            <p:cNvSpPr/>
            <p:nvPr/>
          </p:nvSpPr>
          <p:spPr>
            <a:xfrm>
              <a:off x="7535065" y="476672"/>
              <a:ext cx="2144688" cy="1296144"/>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東京都</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・地方交付税法上、都の特例として合算算定</a:t>
              </a:r>
              <a:endParaRPr lang="en-US" altLang="ja-JP" sz="140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050" b="0" dirty="0" smtClean="0">
                  <a:solidFill>
                    <a:prstClr val="black"/>
                  </a:solidFill>
                  <a:latin typeface="Meiryo UI" pitchFamily="50" charset="-128"/>
                  <a:ea typeface="Meiryo UI" pitchFamily="50" charset="-128"/>
                  <a:cs typeface="Meiryo UI" pitchFamily="50" charset="-128"/>
                </a:rPr>
                <a:t>（ただし、東京都は不交付団体）</a:t>
              </a:r>
              <a:endParaRPr lang="en-US" altLang="ja-JP" sz="1050" b="0" dirty="0" smtClean="0">
                <a:solidFill>
                  <a:prstClr val="black"/>
                </a:solidFill>
                <a:latin typeface="Meiryo UI" pitchFamily="50" charset="-128"/>
                <a:ea typeface="Meiryo UI" pitchFamily="50" charset="-128"/>
                <a:cs typeface="Meiryo UI" pitchFamily="50" charset="-128"/>
              </a:endParaRPr>
            </a:p>
          </p:txBody>
        </p:sp>
        <p:sp>
          <p:nvSpPr>
            <p:cNvPr id="34" name="角丸四角形 33"/>
            <p:cNvSpPr/>
            <p:nvPr/>
          </p:nvSpPr>
          <p:spPr>
            <a:xfrm>
              <a:off x="1568624" y="476672"/>
              <a:ext cx="5966441" cy="1296144"/>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buFont typeface="Arial" pitchFamily="34" charset="0"/>
                <a:buChar char="•"/>
                <a:defRPr/>
              </a:pPr>
              <a:r>
                <a:rPr lang="ja-JP" altLang="en-US" sz="1400" dirty="0" smtClean="0">
                  <a:latin typeface="Meiryo UI" pitchFamily="50" charset="-128"/>
                  <a:ea typeface="Meiryo UI" pitchFamily="50" charset="-128"/>
                  <a:cs typeface="Meiryo UI" pitchFamily="50" charset="-128"/>
                </a:rPr>
                <a:t>地方交付税は、地方交付税法に則り、特別区全域を一つの市とみなし、大阪府と合わせて算定</a:t>
              </a:r>
              <a:endParaRPr lang="en-US" altLang="ja-JP" sz="1400" dirty="0" smtClean="0">
                <a:latin typeface="Meiryo UI" pitchFamily="50" charset="-128"/>
                <a:ea typeface="Meiryo UI" pitchFamily="50" charset="-128"/>
                <a:cs typeface="Meiryo UI" pitchFamily="50" charset="-128"/>
              </a:endParaRPr>
            </a:p>
            <a:p>
              <a:pPr marL="252000" lvl="2" indent="-180000">
                <a:buFont typeface="Arial" pitchFamily="34" charset="0"/>
                <a:buChar char="•"/>
                <a:defRPr/>
              </a:pPr>
              <a:r>
                <a:rPr lang="ja-JP" altLang="en-US" sz="1400" dirty="0" smtClean="0">
                  <a:latin typeface="Meiryo UI" pitchFamily="50" charset="-128"/>
                  <a:ea typeface="Meiryo UI" pitchFamily="50" charset="-128"/>
                  <a:cs typeface="Meiryo UI" pitchFamily="50" charset="-128"/>
                </a:rPr>
                <a:t>臨時財政対策債（市町村算定分</a:t>
              </a:r>
              <a:r>
                <a:rPr lang="en-US" altLang="ja-JP" sz="105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）は特別区で発行（特別区全域を一つの市とみなして発行可能額を算定し、総務大臣が特別区ごとに按分）</a:t>
              </a:r>
              <a:endParaRPr lang="en-US" altLang="ja-JP" sz="1400" dirty="0" smtClean="0">
                <a:latin typeface="Meiryo UI" pitchFamily="50" charset="-128"/>
                <a:ea typeface="Meiryo UI" pitchFamily="50" charset="-128"/>
                <a:cs typeface="Meiryo UI" pitchFamily="50" charset="-128"/>
              </a:endParaRPr>
            </a:p>
            <a:p>
              <a:pPr marL="252000" lvl="2" indent="-180000">
                <a:defRPr/>
              </a:pPr>
              <a:r>
                <a:rPr lang="ja-JP" altLang="en-US" sz="900" dirty="0" smtClean="0">
                  <a:latin typeface="Meiryo UI" pitchFamily="50" charset="-128"/>
                  <a:ea typeface="Meiryo UI" pitchFamily="50" charset="-128"/>
                  <a:cs typeface="Meiryo UI" pitchFamily="50" charset="-128"/>
                </a:rPr>
                <a:t>　　　</a:t>
              </a:r>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大阪府に移転する地方交付税の一部は、臨時財政対策債として大阪府が発行</a:t>
              </a:r>
              <a:endParaRPr lang="en-US" altLang="ja-JP" sz="900" dirty="0" smtClean="0">
                <a:latin typeface="Meiryo UI" pitchFamily="50" charset="-128"/>
                <a:ea typeface="Meiryo UI" pitchFamily="50" charset="-128"/>
                <a:cs typeface="Meiryo UI" pitchFamily="50" charset="-128"/>
              </a:endParaRPr>
            </a:p>
          </p:txBody>
        </p:sp>
        <p:sp>
          <p:nvSpPr>
            <p:cNvPr id="35" name="角丸四角形 34"/>
            <p:cNvSpPr/>
            <p:nvPr/>
          </p:nvSpPr>
          <p:spPr>
            <a:xfrm>
              <a:off x="193151" y="476672"/>
              <a:ext cx="1365250" cy="1296144"/>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地方交付税の合算算定</a:t>
              </a:r>
              <a:endParaRPr lang="ja-JP" altLang="en-US" sz="1400" dirty="0">
                <a:solidFill>
                  <a:prstClr val="black"/>
                </a:solidFill>
                <a:latin typeface="Meiryo UI" pitchFamily="50" charset="-128"/>
                <a:ea typeface="Meiryo UI" pitchFamily="50" charset="-128"/>
                <a:cs typeface="Meiryo UI" pitchFamily="50" charset="-128"/>
              </a:endParaRPr>
            </a:p>
          </p:txBody>
        </p:sp>
      </p:grpSp>
      <p:sp>
        <p:nvSpPr>
          <p:cNvPr id="26" name="正方形/長方形 25"/>
          <p:cNvSpPr/>
          <p:nvPr/>
        </p:nvSpPr>
        <p:spPr>
          <a:xfrm>
            <a:off x="416496" y="1196752"/>
            <a:ext cx="9289032" cy="720080"/>
          </a:xfrm>
          <a:prstGeom prst="rect">
            <a:avLst/>
          </a:prstGeom>
          <a:noFill/>
          <a:ln w="9525">
            <a:prstDash val="sysDash"/>
          </a:ln>
        </p:spPr>
        <p:style>
          <a:lnRef idx="2">
            <a:schemeClr val="accent2"/>
          </a:lnRef>
          <a:fillRef idx="1">
            <a:schemeClr val="lt1"/>
          </a:fillRef>
          <a:effectRef idx="0">
            <a:schemeClr val="accent2"/>
          </a:effectRef>
          <a:fontRef idx="minor">
            <a:schemeClr val="dk1"/>
          </a:fontRef>
        </p:style>
        <p:txBody>
          <a:bodyPr/>
          <a:lstStyle/>
          <a:p>
            <a:pPr marL="0" lvl="1">
              <a:lnSpc>
                <a:spcPts val="1300"/>
              </a:lnSpc>
              <a:defRPr/>
            </a:pP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留意点</a:t>
            </a:r>
            <a:r>
              <a:rPr lang="en-US" altLang="ja-JP" sz="1200" dirty="0" smtClean="0">
                <a:solidFill>
                  <a:schemeClr val="tx1"/>
                </a:solidFill>
                <a:latin typeface="Meiryo UI" pitchFamily="50" charset="-128"/>
                <a:ea typeface="Meiryo UI" pitchFamily="50" charset="-128"/>
                <a:cs typeface="Meiryo UI" pitchFamily="50" charset="-128"/>
              </a:rPr>
              <a:t>〕</a:t>
            </a:r>
          </a:p>
          <a:p>
            <a:pPr marL="0" lvl="1">
              <a:lnSpc>
                <a:spcPts val="1300"/>
              </a:lnSpc>
              <a:buFont typeface="Wingdings" pitchFamily="2" charset="2"/>
              <a:buChar char="Ø"/>
              <a:defRPr/>
            </a:pPr>
            <a:r>
              <a:rPr lang="ja-JP" altLang="en-US" sz="1200" dirty="0" smtClean="0">
                <a:solidFill>
                  <a:schemeClr val="tx1"/>
                </a:solidFill>
                <a:latin typeface="Meiryo UI" pitchFamily="50" charset="-128"/>
                <a:ea typeface="Meiryo UI" pitchFamily="50" charset="-128"/>
                <a:cs typeface="Meiryo UI" pitchFamily="50" charset="-128"/>
              </a:rPr>
              <a:t>財政調整制度は限られた財源を配分するもの</a:t>
            </a:r>
            <a:endParaRPr lang="en-US" altLang="ja-JP" sz="1200" dirty="0" smtClean="0">
              <a:solidFill>
                <a:schemeClr val="tx1"/>
              </a:solidFill>
              <a:latin typeface="Meiryo UI" pitchFamily="50" charset="-128"/>
              <a:ea typeface="Meiryo UI" pitchFamily="50" charset="-128"/>
              <a:cs typeface="Meiryo UI" pitchFamily="50" charset="-128"/>
            </a:endParaRPr>
          </a:p>
          <a:p>
            <a:pPr marL="85725" lvl="1" indent="-85725">
              <a:lnSpc>
                <a:spcPts val="1300"/>
              </a:lnSpc>
              <a:buFont typeface="Wingdings" pitchFamily="2" charset="2"/>
              <a:buChar char="Ø"/>
              <a:defRPr/>
            </a:pPr>
            <a:r>
              <a:rPr lang="ja-JP" altLang="en-US" sz="1200" dirty="0" smtClean="0">
                <a:solidFill>
                  <a:schemeClr val="tx1"/>
                </a:solidFill>
                <a:latin typeface="Meiryo UI" pitchFamily="50" charset="-128"/>
                <a:ea typeface="Meiryo UI" pitchFamily="50" charset="-128"/>
                <a:cs typeface="Meiryo UI" pitchFamily="50" charset="-128"/>
              </a:rPr>
              <a:t>あらかじめ見込まれる通常収支不足</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や、突発的な歳出の増加などによる収支の悪化に対しては、財政調整とは別に行財政改革等の取組みが必要</a:t>
            </a:r>
            <a:endParaRPr lang="en-US" altLang="ja-JP" sz="1200" dirty="0">
              <a:solidFill>
                <a:schemeClr val="tx1"/>
              </a:solidFill>
              <a:latin typeface="Meiryo UI" pitchFamily="50" charset="-128"/>
              <a:ea typeface="Meiryo UI" pitchFamily="50" charset="-128"/>
              <a:cs typeface="Meiryo UI" pitchFamily="50" charset="-128"/>
            </a:endParaRPr>
          </a:p>
        </p:txBody>
      </p:sp>
      <p:sp>
        <p:nvSpPr>
          <p:cNvPr id="32" name="テキスト ボックス 14"/>
          <p:cNvSpPr txBox="1">
            <a:spLocks noChangeArrowheads="1"/>
          </p:cNvSpPr>
          <p:nvPr/>
        </p:nvSpPr>
        <p:spPr bwMode="auto">
          <a:xfrm>
            <a:off x="7272114" y="1722347"/>
            <a:ext cx="2576736" cy="215444"/>
          </a:xfrm>
          <a:prstGeom prst="rect">
            <a:avLst/>
          </a:prstGeom>
          <a:noFill/>
          <a:ln w="9525">
            <a:noFill/>
            <a:miter lim="800000"/>
            <a:headEnd/>
            <a:tailEnd/>
          </a:ln>
        </p:spPr>
        <p:txBody>
          <a:bodyPr wrap="square">
            <a:spAutoFit/>
          </a:bodyPr>
          <a:lstStyle/>
          <a:p>
            <a:r>
              <a:rPr lang="en-US" altLang="ja-JP" sz="800" b="0" dirty="0" smtClean="0">
                <a:latin typeface="Meiryo UI" pitchFamily="50" charset="-128"/>
                <a:ea typeface="Meiryo UI" pitchFamily="50" charset="-128"/>
                <a:cs typeface="Meiryo UI" pitchFamily="50" charset="-128"/>
              </a:rPr>
              <a:t>※</a:t>
            </a:r>
            <a:r>
              <a:rPr lang="ja-JP" altLang="en-US" sz="800" b="0" dirty="0">
                <a:latin typeface="Meiryo UI" pitchFamily="50" charset="-128"/>
                <a:ea typeface="Meiryo UI" pitchFamily="50" charset="-128"/>
                <a:cs typeface="Meiryo UI" pitchFamily="50" charset="-128"/>
              </a:rPr>
              <a:t>　</a:t>
            </a:r>
            <a:r>
              <a:rPr lang="ja-JP" altLang="en-US" sz="800" b="0" dirty="0" smtClean="0">
                <a:latin typeface="Meiryo UI" pitchFamily="50" charset="-128"/>
                <a:ea typeface="Meiryo UI" pitchFamily="50" charset="-128"/>
                <a:cs typeface="Meiryo UI" pitchFamily="50" charset="-128"/>
              </a:rPr>
              <a:t>「通常収支」は、補てん財源を活用しない収支のこと</a:t>
            </a:r>
            <a:endParaRPr lang="ja-JP" altLang="en-US" sz="800" b="0" dirty="0">
              <a:latin typeface="Meiryo UI" pitchFamily="50" charset="-128"/>
              <a:ea typeface="Meiryo UI" pitchFamily="50" charset="-128"/>
              <a:cs typeface="Meiryo UI" pitchFamily="50" charset="-128"/>
            </a:endParaRPr>
          </a:p>
        </p:txBody>
      </p:sp>
      <p:sp>
        <p:nvSpPr>
          <p:cNvPr id="37" name="テキスト ボックス 14"/>
          <p:cNvSpPr txBox="1">
            <a:spLocks noChangeArrowheads="1"/>
          </p:cNvSpPr>
          <p:nvPr/>
        </p:nvSpPr>
        <p:spPr bwMode="auto">
          <a:xfrm>
            <a:off x="560512" y="6060069"/>
            <a:ext cx="1077218"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-13</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sp>
        <p:nvSpPr>
          <p:cNvPr id="38"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７</a:t>
            </a:r>
          </a:p>
        </p:txBody>
      </p:sp>
      <p:sp>
        <p:nvSpPr>
          <p:cNvPr id="36" name="テキスト ボックス 35"/>
          <p:cNvSpPr txBox="1"/>
          <p:nvPr/>
        </p:nvSpPr>
        <p:spPr>
          <a:xfrm>
            <a:off x="4730105" y="5800401"/>
            <a:ext cx="2811988" cy="246221"/>
          </a:xfrm>
          <a:prstGeom prst="rect">
            <a:avLst/>
          </a:prstGeom>
          <a:noFill/>
        </p:spPr>
        <p:txBody>
          <a:bodyPr wrap="none" rtlCol="0">
            <a:spAutoFit/>
          </a:bodyPr>
          <a:lstStyle/>
          <a:p>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市立高校の大阪府への移管による影響額を勘案</a:t>
            </a:r>
            <a:endParaRPr kumimoji="1" lang="ja-JP" altLang="en-US" sz="2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666114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135927" y="620688"/>
            <a:ext cx="9649072" cy="5904656"/>
          </a:xfrm>
          <a:prstGeom prst="rect">
            <a:avLst/>
          </a:prstGeo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marL="254250" lvl="1">
              <a:defRPr/>
            </a:pPr>
            <a:endParaRPr lang="en-US" altLang="ja-JP" dirty="0">
              <a:solidFill>
                <a:prstClr val="black"/>
              </a:solidFill>
              <a:latin typeface="Meiryo UI" pitchFamily="50" charset="-128"/>
              <a:ea typeface="Meiryo UI" pitchFamily="50" charset="-128"/>
              <a:cs typeface="Meiryo UI" pitchFamily="50" charset="-128"/>
            </a:endParaRPr>
          </a:p>
        </p:txBody>
      </p:sp>
      <p:grpSp>
        <p:nvGrpSpPr>
          <p:cNvPr id="2" name="グループ化 16"/>
          <p:cNvGrpSpPr/>
          <p:nvPr/>
        </p:nvGrpSpPr>
        <p:grpSpPr>
          <a:xfrm>
            <a:off x="619994" y="2035117"/>
            <a:ext cx="9069982" cy="2983392"/>
            <a:chOff x="609771" y="476672"/>
            <a:chExt cx="9069982" cy="2952328"/>
          </a:xfrm>
        </p:grpSpPr>
        <p:sp>
          <p:nvSpPr>
            <p:cNvPr id="18" name="角丸四角形 17"/>
            <p:cNvSpPr/>
            <p:nvPr/>
          </p:nvSpPr>
          <p:spPr>
            <a:xfrm>
              <a:off x="7535065" y="476672"/>
              <a:ext cx="2144688" cy="2952328"/>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0" tIns="72000" rIns="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東京都</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dirty="0" smtClean="0">
                  <a:solidFill>
                    <a:prstClr val="black"/>
                  </a:solidFill>
                  <a:latin typeface="Meiryo UI" pitchFamily="50" charset="-128"/>
                  <a:ea typeface="Meiryo UI" pitchFamily="50" charset="-128"/>
                  <a:cs typeface="Meiryo UI" pitchFamily="50" charset="-128"/>
                </a:rPr>
                <a:t>・地方交付税の算定に準拠</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dirty="0" smtClean="0">
                  <a:solidFill>
                    <a:prstClr val="black"/>
                  </a:solidFill>
                  <a:latin typeface="Meiryo UI" pitchFamily="50" charset="-128"/>
                  <a:ea typeface="Meiryo UI" pitchFamily="50" charset="-128"/>
                  <a:cs typeface="Meiryo UI" pitchFamily="50" charset="-128"/>
                </a:rPr>
                <a:t>・その他行政費として基準税</a:t>
              </a:r>
              <a:endParaRPr lang="en-US" altLang="ja-JP" sz="140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 </a:t>
              </a:r>
              <a:r>
                <a:rPr lang="ja-JP" altLang="en-US" sz="1400" dirty="0" smtClean="0">
                  <a:solidFill>
                    <a:prstClr val="black"/>
                  </a:solidFill>
                  <a:latin typeface="Meiryo UI" pitchFamily="50" charset="-128"/>
                  <a:ea typeface="Meiryo UI" pitchFamily="50" charset="-128"/>
                  <a:cs typeface="Meiryo UI" pitchFamily="50" charset="-128"/>
                </a:rPr>
                <a:t>率差</a:t>
              </a:r>
              <a:r>
                <a:rPr lang="en-US" altLang="ja-JP" sz="1400" dirty="0" smtClean="0">
                  <a:solidFill>
                    <a:prstClr val="black"/>
                  </a:solidFill>
                  <a:latin typeface="Meiryo UI" pitchFamily="50" charset="-128"/>
                  <a:ea typeface="Meiryo UI" pitchFamily="50" charset="-128"/>
                  <a:cs typeface="Meiryo UI" pitchFamily="50" charset="-128"/>
                </a:rPr>
                <a:t>10</a:t>
              </a:r>
              <a:r>
                <a:rPr lang="ja-JP" altLang="en-US" sz="1400" dirty="0" smtClean="0">
                  <a:solidFill>
                    <a:prstClr val="black"/>
                  </a:solidFill>
                  <a:latin typeface="Meiryo UI" pitchFamily="50" charset="-128"/>
                  <a:ea typeface="Meiryo UI" pitchFamily="50" charset="-128"/>
                  <a:cs typeface="Meiryo UI" pitchFamily="50" charset="-128"/>
                </a:rPr>
                <a:t>％相当分を特別区</a:t>
              </a:r>
              <a:endParaRPr lang="en-US" altLang="ja-JP" sz="140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 </a:t>
              </a:r>
              <a:r>
                <a:rPr lang="ja-JP" altLang="en-US" sz="1400" dirty="0" smtClean="0">
                  <a:solidFill>
                    <a:prstClr val="black"/>
                  </a:solidFill>
                  <a:latin typeface="Meiryo UI" pitchFamily="50" charset="-128"/>
                  <a:ea typeface="Meiryo UI" pitchFamily="50" charset="-128"/>
                  <a:cs typeface="Meiryo UI" pitchFamily="50" charset="-128"/>
                </a:rPr>
                <a:t>の人口比で配分</a:t>
              </a:r>
              <a:endParaRPr lang="en-US" altLang="ja-JP" sz="1400" dirty="0" smtClean="0">
                <a:solidFill>
                  <a:prstClr val="black"/>
                </a:solidFill>
                <a:latin typeface="Meiryo UI" pitchFamily="50" charset="-128"/>
                <a:ea typeface="Meiryo UI" pitchFamily="50" charset="-128"/>
                <a:cs typeface="Meiryo UI" pitchFamily="50" charset="-128"/>
              </a:endParaRPr>
            </a:p>
            <a:p>
              <a:pPr marL="252000" lvl="2" indent="-180000">
                <a:defRPr/>
              </a:pPr>
              <a:endParaRPr lang="en-US" altLang="ja-JP" sz="140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地方自治法施行令</a:t>
              </a:r>
              <a:r>
                <a:rPr lang="en-US" altLang="ja-JP" sz="1400" dirty="0" smtClean="0">
                  <a:solidFill>
                    <a:prstClr val="black"/>
                  </a:solidFill>
                  <a:latin typeface="Meiryo UI" pitchFamily="50" charset="-128"/>
                  <a:ea typeface="Meiryo UI" pitchFamily="50" charset="-128"/>
                  <a:cs typeface="Meiryo UI" pitchFamily="50" charset="-128"/>
                </a:rPr>
                <a:t>&gt;</a:t>
              </a: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・基準税率</a:t>
              </a:r>
              <a:r>
                <a:rPr lang="en-US" altLang="ja-JP" sz="1400" dirty="0" smtClean="0">
                  <a:solidFill>
                    <a:prstClr val="black"/>
                  </a:solidFill>
                  <a:latin typeface="Meiryo UI" pitchFamily="50" charset="-128"/>
                  <a:ea typeface="Meiryo UI" pitchFamily="50" charset="-128"/>
                  <a:cs typeface="Meiryo UI" pitchFamily="50" charset="-128"/>
                </a:rPr>
                <a:t>85</a:t>
              </a:r>
              <a:r>
                <a:rPr lang="ja-JP" altLang="en-US" sz="1400" dirty="0" smtClean="0">
                  <a:solidFill>
                    <a:prstClr val="black"/>
                  </a:solidFill>
                  <a:latin typeface="Meiryo UI" pitchFamily="50" charset="-128"/>
                  <a:ea typeface="Meiryo UI" pitchFamily="50" charset="-128"/>
                  <a:cs typeface="Meiryo UI" pitchFamily="50" charset="-128"/>
                </a:rPr>
                <a:t>％</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19" name="角丸四角形 18"/>
            <p:cNvSpPr/>
            <p:nvPr/>
          </p:nvSpPr>
          <p:spPr>
            <a:xfrm>
              <a:off x="1568624" y="476672"/>
              <a:ext cx="5966441" cy="2952328"/>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0" bIns="36000" anchor="ctr"/>
            <a:lstStyle/>
            <a:p>
              <a:pPr marL="252000" lvl="2" indent="-180000">
                <a:buFont typeface="Arial" pitchFamily="34" charset="0"/>
                <a:buChar char="•"/>
                <a:defRPr/>
              </a:pPr>
              <a:r>
                <a:rPr lang="ja-JP" altLang="en-US" sz="1400" dirty="0" smtClean="0">
                  <a:latin typeface="Meiryo UI" pitchFamily="50" charset="-128"/>
                  <a:ea typeface="Meiryo UI" pitchFamily="50" charset="-128"/>
                  <a:cs typeface="Meiryo UI" pitchFamily="50" charset="-128"/>
                </a:rPr>
                <a:t>地方交付税に準じた算定方法による配分</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各特別区ごとに基準財政需要額及び基準財政収入額を算定し、不足額を</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交付</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基準財政需要額</a:t>
              </a:r>
              <a:r>
                <a:rPr lang="ja-JP" altLang="en-US" sz="1400" dirty="0" err="1" smtClean="0">
                  <a:latin typeface="Meiryo UI" pitchFamily="50" charset="-128"/>
                  <a:ea typeface="Meiryo UI" pitchFamily="50" charset="-128"/>
                  <a:cs typeface="Meiryo UI" pitchFamily="50" charset="-128"/>
                </a:rPr>
                <a:t>ー</a:t>
              </a:r>
              <a:r>
                <a:rPr lang="ja-JP" altLang="en-US" sz="1400" dirty="0" smtClean="0">
                  <a:latin typeface="Meiryo UI" pitchFamily="50" charset="-128"/>
                  <a:ea typeface="Meiryo UI" pitchFamily="50" charset="-128"/>
                  <a:cs typeface="Meiryo UI" pitchFamily="50" charset="-128"/>
                </a:rPr>
                <a:t>基準財政収入額＝財源不足額</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ａ）基準財政需要額　</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➢地方交付税の算定に準拠</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➢大阪特有の実情を反映するため生活保護費等の義務度の高い</a:t>
              </a:r>
              <a:r>
                <a:rPr lang="ja-JP" altLang="en-US" sz="1400" dirty="0" smtClean="0">
                  <a:solidFill>
                    <a:schemeClr val="tx1"/>
                  </a:solidFill>
                  <a:latin typeface="Meiryo UI" pitchFamily="50" charset="-128"/>
                  <a:ea typeface="Meiryo UI" pitchFamily="50" charset="-128"/>
                  <a:cs typeface="Meiryo UI" pitchFamily="50" charset="-128"/>
                </a:rPr>
                <a:t>経費</a:t>
              </a:r>
              <a:r>
                <a:rPr lang="ja-JP" altLang="en-US" sz="1400" dirty="0" smtClean="0">
                  <a:latin typeface="Meiryo UI" pitchFamily="50" charset="-128"/>
                  <a:ea typeface="Meiryo UI" pitchFamily="50" charset="-128"/>
                  <a:cs typeface="Meiryo UI" pitchFamily="50" charset="-128"/>
                </a:rPr>
                <a:t>を</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加算（生活保護費、児童扶養手当）</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➢大阪市で発行した地方債（既発債）の償還に係る費用を全額加算</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➢単独の事業を行う財源枠を加算</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ｂ）基準財政収入額　</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➢地方税収入等に基準税率</a:t>
              </a:r>
              <a:r>
                <a:rPr lang="en-US" altLang="ja-JP" sz="1400" dirty="0" smtClean="0">
                  <a:latin typeface="Meiryo UI" pitchFamily="50" charset="-128"/>
                  <a:ea typeface="Meiryo UI" pitchFamily="50" charset="-128"/>
                  <a:cs typeface="Meiryo UI" pitchFamily="50" charset="-128"/>
                </a:rPr>
                <a:t>85</a:t>
              </a:r>
              <a:r>
                <a:rPr lang="ja-JP" altLang="en-US" sz="1400" dirty="0" smtClean="0">
                  <a:latin typeface="Meiryo UI" pitchFamily="50" charset="-128"/>
                  <a:ea typeface="Meiryo UI" pitchFamily="50" charset="-128"/>
                  <a:cs typeface="Meiryo UI" pitchFamily="50" charset="-128"/>
                </a:rPr>
                <a:t>％を乗じる</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20" name="角丸四角形 19"/>
            <p:cNvSpPr/>
            <p:nvPr/>
          </p:nvSpPr>
          <p:spPr>
            <a:xfrm>
              <a:off x="609771" y="476672"/>
              <a:ext cx="936104" cy="2952328"/>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普通交付金の算定</a:t>
              </a:r>
              <a:endParaRPr lang="ja-JP" altLang="en-US" sz="1400" dirty="0">
                <a:solidFill>
                  <a:prstClr val="black"/>
                </a:solidFill>
                <a:latin typeface="Meiryo UI" pitchFamily="50" charset="-128"/>
                <a:ea typeface="Meiryo UI" pitchFamily="50" charset="-128"/>
                <a:cs typeface="Meiryo UI" pitchFamily="50" charset="-128"/>
              </a:endParaRPr>
            </a:p>
          </p:txBody>
        </p:sp>
      </p:grpSp>
      <p:grpSp>
        <p:nvGrpSpPr>
          <p:cNvPr id="3" name="グループ化 20"/>
          <p:cNvGrpSpPr/>
          <p:nvPr/>
        </p:nvGrpSpPr>
        <p:grpSpPr>
          <a:xfrm>
            <a:off x="619994" y="5194367"/>
            <a:ext cx="9069982" cy="1008113"/>
            <a:chOff x="609771" y="476671"/>
            <a:chExt cx="9069982" cy="1080121"/>
          </a:xfrm>
        </p:grpSpPr>
        <p:sp>
          <p:nvSpPr>
            <p:cNvPr id="22" name="角丸四角形 21"/>
            <p:cNvSpPr/>
            <p:nvPr/>
          </p:nvSpPr>
          <p:spPr>
            <a:xfrm>
              <a:off x="7535065" y="476672"/>
              <a:ext cx="2144688" cy="1080120"/>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東京都</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・特別な財政需要等に応じて配分</a:t>
              </a:r>
              <a:endParaRPr lang="en-US" altLang="ja-JP" sz="1400" b="0" dirty="0" smtClean="0">
                <a:solidFill>
                  <a:prstClr val="black"/>
                </a:solidFill>
                <a:latin typeface="Meiryo UI" pitchFamily="50" charset="-128"/>
                <a:ea typeface="Meiryo UI" pitchFamily="50" charset="-128"/>
                <a:cs typeface="Meiryo UI" pitchFamily="50" charset="-128"/>
              </a:endParaRPr>
            </a:p>
          </p:txBody>
        </p:sp>
        <p:sp>
          <p:nvSpPr>
            <p:cNvPr id="23" name="角丸四角形 22"/>
            <p:cNvSpPr/>
            <p:nvPr/>
          </p:nvSpPr>
          <p:spPr>
            <a:xfrm>
              <a:off x="1568624" y="476671"/>
              <a:ext cx="5966441" cy="1080120"/>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spcBef>
                  <a:spcPts val="200"/>
                </a:spcBef>
                <a:buFont typeface="Arial" pitchFamily="34" charset="0"/>
                <a:buChar char="•"/>
                <a:defRPr/>
              </a:pPr>
              <a:r>
                <a:rPr lang="ja-JP" altLang="en-US" sz="1400" dirty="0" smtClean="0">
                  <a:latin typeface="Meiryo UI" pitchFamily="50" charset="-128"/>
                  <a:ea typeface="Meiryo UI" pitchFamily="50" charset="-128"/>
                  <a:cs typeface="Meiryo UI" pitchFamily="50" charset="-128"/>
                </a:rPr>
                <a:t>特別な財政需要等に応じて配分</a:t>
              </a:r>
              <a:endParaRPr lang="en-US" altLang="ja-JP" sz="1400" dirty="0" smtClean="0">
                <a:latin typeface="Meiryo UI" pitchFamily="50" charset="-128"/>
                <a:ea typeface="Meiryo UI" pitchFamily="50" charset="-128"/>
                <a:cs typeface="Meiryo UI" pitchFamily="50" charset="-128"/>
              </a:endParaRPr>
            </a:p>
            <a:p>
              <a:pPr marL="252000" lvl="2" indent="-180000">
                <a:spcBef>
                  <a:spcPts val="200"/>
                </a:spcBef>
                <a:buFont typeface="Arial" pitchFamily="34" charset="0"/>
                <a:buChar char="•"/>
                <a:defRPr/>
              </a:pPr>
              <a:r>
                <a:rPr lang="ja-JP" altLang="en-US" sz="1400" dirty="0" smtClean="0">
                  <a:latin typeface="Meiryo UI" pitchFamily="50" charset="-128"/>
                  <a:ea typeface="Meiryo UI" pitchFamily="50" charset="-128"/>
                  <a:cs typeface="Meiryo UI" pitchFamily="50" charset="-128"/>
                </a:rPr>
                <a:t>特別区設置後当面の間はサービスの継続性や安定性に重点を置いて配分</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26" name="角丸四角形 25"/>
            <p:cNvSpPr/>
            <p:nvPr/>
          </p:nvSpPr>
          <p:spPr>
            <a:xfrm>
              <a:off x="609771" y="476672"/>
              <a:ext cx="936104" cy="1080120"/>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特別交付金の算定</a:t>
              </a:r>
              <a:endParaRPr lang="ja-JP" altLang="en-US" sz="1400" dirty="0">
                <a:solidFill>
                  <a:prstClr val="black"/>
                </a:solidFill>
                <a:latin typeface="Meiryo UI" pitchFamily="50" charset="-128"/>
                <a:ea typeface="Meiryo UI" pitchFamily="50" charset="-128"/>
                <a:cs typeface="Meiryo UI" pitchFamily="50" charset="-128"/>
              </a:endParaRPr>
            </a:p>
          </p:txBody>
        </p:sp>
      </p:grpSp>
      <p:grpSp>
        <p:nvGrpSpPr>
          <p:cNvPr id="28" name="グループ化 46"/>
          <p:cNvGrpSpPr/>
          <p:nvPr/>
        </p:nvGrpSpPr>
        <p:grpSpPr>
          <a:xfrm>
            <a:off x="607468" y="836712"/>
            <a:ext cx="9098060" cy="1008112"/>
            <a:chOff x="607468" y="5589240"/>
            <a:chExt cx="9098060" cy="1152128"/>
          </a:xfrm>
        </p:grpSpPr>
        <p:sp>
          <p:nvSpPr>
            <p:cNvPr id="29" name="角丸四角形 28"/>
            <p:cNvSpPr/>
            <p:nvPr/>
          </p:nvSpPr>
          <p:spPr>
            <a:xfrm>
              <a:off x="7476475" y="5589240"/>
              <a:ext cx="2229053" cy="1152128"/>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defRPr/>
              </a:pPr>
              <a:r>
                <a:rPr lang="en-US" altLang="ja-JP" sz="1400" b="0" dirty="0" smtClean="0">
                  <a:solidFill>
                    <a:prstClr val="black"/>
                  </a:solidFill>
                  <a:latin typeface="Meiryo UI" pitchFamily="50" charset="-128"/>
                  <a:ea typeface="Meiryo UI" pitchFamily="50" charset="-128"/>
                  <a:cs typeface="Meiryo UI" pitchFamily="50" charset="-128"/>
                </a:rPr>
                <a:t>&lt;</a:t>
              </a:r>
              <a:r>
                <a:rPr lang="ja-JP" altLang="en-US" sz="1400" b="0" dirty="0" smtClean="0">
                  <a:solidFill>
                    <a:prstClr val="black"/>
                  </a:solidFill>
                  <a:latin typeface="Meiryo UI" pitchFamily="50" charset="-128"/>
                  <a:ea typeface="Meiryo UI" pitchFamily="50" charset="-128"/>
                  <a:cs typeface="Meiryo UI" pitchFamily="50" charset="-128"/>
                </a:rPr>
                <a:t>東京都</a:t>
              </a:r>
              <a:r>
                <a:rPr lang="en-US" altLang="ja-JP" sz="1400" b="0" dirty="0" smtClean="0">
                  <a:solidFill>
                    <a:prstClr val="black"/>
                  </a:solidFill>
                  <a:latin typeface="Meiryo UI" pitchFamily="50" charset="-128"/>
                  <a:ea typeface="Meiryo UI" pitchFamily="50" charset="-128"/>
                  <a:cs typeface="Meiryo UI" pitchFamily="50" charset="-128"/>
                </a:rPr>
                <a:t>&gt;</a:t>
              </a:r>
            </a:p>
            <a:p>
              <a:pPr marL="252000" lvl="2" indent="-180000">
                <a:defRPr/>
              </a:pPr>
              <a:r>
                <a:rPr lang="ja-JP" altLang="en-US" sz="1400" dirty="0" smtClean="0">
                  <a:solidFill>
                    <a:prstClr val="black"/>
                  </a:solidFill>
                  <a:latin typeface="Meiryo UI" pitchFamily="50" charset="-128"/>
                  <a:ea typeface="Meiryo UI" pitchFamily="50" charset="-128"/>
                  <a:cs typeface="Meiryo UI" pitchFamily="50" charset="-128"/>
                </a:rPr>
                <a:t>・普通交付金（</a:t>
              </a:r>
              <a:r>
                <a:rPr lang="en-US" altLang="ja-JP" sz="1400" dirty="0" smtClean="0">
                  <a:solidFill>
                    <a:prstClr val="black"/>
                  </a:solidFill>
                  <a:latin typeface="Meiryo UI" pitchFamily="50" charset="-128"/>
                  <a:ea typeface="Meiryo UI" pitchFamily="50" charset="-128"/>
                  <a:cs typeface="Meiryo UI" pitchFamily="50" charset="-128"/>
                </a:rPr>
                <a:t>95</a:t>
              </a:r>
              <a:r>
                <a:rPr lang="ja-JP" altLang="en-US" sz="1400" dirty="0" smtClean="0">
                  <a:solidFill>
                    <a:prstClr val="black"/>
                  </a:solidFill>
                  <a:latin typeface="Meiryo UI" pitchFamily="50" charset="-128"/>
                  <a:ea typeface="Meiryo UI" pitchFamily="50" charset="-128"/>
                  <a:cs typeface="Meiryo UI" pitchFamily="50" charset="-128"/>
                </a:rPr>
                <a:t>％）</a:t>
              </a:r>
              <a:endParaRPr lang="en-US" altLang="ja-JP" sz="140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b="0" dirty="0" smtClean="0">
                  <a:solidFill>
                    <a:prstClr val="black"/>
                  </a:solidFill>
                  <a:latin typeface="Meiryo UI" pitchFamily="50" charset="-128"/>
                  <a:ea typeface="Meiryo UI" pitchFamily="50" charset="-128"/>
                  <a:cs typeface="Meiryo UI" pitchFamily="50" charset="-128"/>
                </a:rPr>
                <a:t>・特別交付金（ </a:t>
              </a:r>
              <a:r>
                <a:rPr lang="en-US" altLang="ja-JP" sz="1400" b="0" dirty="0" smtClean="0">
                  <a:solidFill>
                    <a:prstClr val="black"/>
                  </a:solidFill>
                  <a:latin typeface="Meiryo UI" pitchFamily="50" charset="-128"/>
                  <a:ea typeface="Meiryo UI" pitchFamily="50" charset="-128"/>
                  <a:cs typeface="Meiryo UI" pitchFamily="50" charset="-128"/>
                </a:rPr>
                <a:t>5</a:t>
              </a:r>
              <a:r>
                <a:rPr lang="ja-JP" altLang="en-US" sz="1400" b="0" dirty="0" smtClean="0">
                  <a:solidFill>
                    <a:prstClr val="black"/>
                  </a:solidFill>
                  <a:latin typeface="Meiryo UI" pitchFamily="50" charset="-128"/>
                  <a:ea typeface="Meiryo UI" pitchFamily="50" charset="-128"/>
                  <a:cs typeface="Meiryo UI" pitchFamily="50" charset="-128"/>
                </a:rPr>
                <a:t>％）</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31" name="角丸四角形 30"/>
            <p:cNvSpPr/>
            <p:nvPr/>
          </p:nvSpPr>
          <p:spPr>
            <a:xfrm>
              <a:off x="607468" y="5589240"/>
              <a:ext cx="936104" cy="1152128"/>
            </a:xfrm>
            <a:prstGeom prst="roundRect">
              <a:avLst>
                <a:gd name="adj" fmla="val 7132"/>
              </a:avLst>
            </a:prstGeom>
          </p:spPr>
          <p:style>
            <a:lnRef idx="2">
              <a:schemeClr val="accent2"/>
            </a:lnRef>
            <a:fillRef idx="1">
              <a:schemeClr val="lt1"/>
            </a:fillRef>
            <a:effectRef idx="0">
              <a:schemeClr val="accent2"/>
            </a:effectRef>
            <a:fontRef idx="minor">
              <a:schemeClr val="dk1"/>
            </a:fontRef>
          </p:style>
          <p:txBody>
            <a:bodyPr rIns="72000" anchor="ctr"/>
            <a:lstStyle/>
            <a:p>
              <a:pPr>
                <a:defRPr/>
              </a:pPr>
              <a:r>
                <a:rPr lang="ja-JP" altLang="en-US" sz="1300" spc="-150" dirty="0" smtClean="0">
                  <a:solidFill>
                    <a:prstClr val="black"/>
                  </a:solidFill>
                  <a:latin typeface="Meiryo UI" pitchFamily="50" charset="-128"/>
                  <a:ea typeface="Meiryo UI" pitchFamily="50" charset="-128"/>
                  <a:cs typeface="Meiryo UI" pitchFamily="50" charset="-128"/>
                </a:rPr>
                <a:t>特別区財政調整交付金の算定</a:t>
              </a:r>
              <a:endParaRPr lang="en-US" altLang="ja-JP" sz="1300" spc="-150" dirty="0" smtClean="0">
                <a:solidFill>
                  <a:prstClr val="black"/>
                </a:solidFill>
                <a:latin typeface="Meiryo UI" pitchFamily="50" charset="-128"/>
                <a:ea typeface="Meiryo UI" pitchFamily="50" charset="-128"/>
                <a:cs typeface="Meiryo UI" pitchFamily="50" charset="-128"/>
              </a:endParaRPr>
            </a:p>
          </p:txBody>
        </p:sp>
        <p:sp>
          <p:nvSpPr>
            <p:cNvPr id="32" name="角丸四角形 31"/>
            <p:cNvSpPr/>
            <p:nvPr/>
          </p:nvSpPr>
          <p:spPr>
            <a:xfrm>
              <a:off x="1568624" y="5589240"/>
              <a:ext cx="5976664" cy="1152128"/>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36000" rIns="36000" bIns="36000" anchor="ctr" anchorCtr="0"/>
            <a:lstStyle/>
            <a:p>
              <a:pPr marL="252000" lvl="2" indent="-180000">
                <a:lnSpc>
                  <a:spcPts val="18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財政調整財源の各特別区への配分は、特別区財政調整交付金として交付</a:t>
              </a:r>
              <a:endParaRPr lang="en-US" altLang="ja-JP" sz="1400" dirty="0" smtClean="0">
                <a:latin typeface="Meiryo UI" pitchFamily="50" charset="-128"/>
                <a:ea typeface="Meiryo UI" pitchFamily="50" charset="-128"/>
                <a:cs typeface="Meiryo UI" pitchFamily="50" charset="-128"/>
              </a:endParaRPr>
            </a:p>
            <a:p>
              <a:pPr marL="252000" lvl="2" indent="-180000">
                <a:lnSpc>
                  <a:spcPts val="18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普通交付金（財政調整交付金総額の</a:t>
              </a:r>
              <a:r>
                <a:rPr lang="en-US" altLang="ja-JP" sz="1400" dirty="0" smtClean="0">
                  <a:latin typeface="Meiryo UI" pitchFamily="50" charset="-128"/>
                  <a:ea typeface="Meiryo UI" pitchFamily="50" charset="-128"/>
                  <a:cs typeface="Meiryo UI" pitchFamily="50" charset="-128"/>
                </a:rPr>
                <a:t>94</a:t>
              </a:r>
              <a:r>
                <a:rPr lang="ja-JP" altLang="en-US" sz="1400" dirty="0" smtClean="0">
                  <a:latin typeface="Meiryo UI" pitchFamily="50" charset="-128"/>
                  <a:ea typeface="Meiryo UI" pitchFamily="50" charset="-128"/>
                  <a:cs typeface="Meiryo UI" pitchFamily="50" charset="-128"/>
                </a:rPr>
                <a:t>％）と特別交付金（同総額の６％）を設定</a:t>
              </a:r>
              <a:endParaRPr lang="en-US" altLang="ja-JP" sz="1400" b="0" dirty="0">
                <a:solidFill>
                  <a:prstClr val="black"/>
                </a:solidFill>
                <a:latin typeface="Meiryo UI" pitchFamily="50" charset="-128"/>
                <a:ea typeface="Meiryo UI" pitchFamily="50" charset="-128"/>
                <a:cs typeface="Meiryo UI" pitchFamily="50" charset="-128"/>
              </a:endParaRPr>
            </a:p>
          </p:txBody>
        </p:sp>
      </p:grpSp>
      <p:sp>
        <p:nvSpPr>
          <p:cNvPr id="33" name="テキスト ボックス 14"/>
          <p:cNvSpPr txBox="1">
            <a:spLocks noChangeArrowheads="1"/>
          </p:cNvSpPr>
          <p:nvPr/>
        </p:nvSpPr>
        <p:spPr bwMode="auto">
          <a:xfrm>
            <a:off x="579562" y="1615152"/>
            <a:ext cx="1080120" cy="215444"/>
          </a:xfrm>
          <a:prstGeom prst="rect">
            <a:avLst/>
          </a:prstGeom>
          <a:noFill/>
          <a:ln w="9525">
            <a:noFill/>
            <a:miter lim="800000"/>
            <a:headEnd/>
            <a:tailEnd/>
          </a:ln>
        </p:spPr>
        <p:txBody>
          <a:bodyPr wrap="square">
            <a:spAutoFit/>
          </a:bodyPr>
          <a:lstStyle/>
          <a:p>
            <a:r>
              <a:rPr lang="en-US" altLang="ja-JP" sz="800" b="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財政</a:t>
            </a:r>
            <a:r>
              <a:rPr lang="en-US" altLang="ja-JP" sz="800" dirty="0" smtClean="0">
                <a:latin typeface="Meiryo UI" pitchFamily="50" charset="-128"/>
                <a:ea typeface="Meiryo UI" pitchFamily="50" charset="-128"/>
                <a:cs typeface="Meiryo UI" pitchFamily="50" charset="-128"/>
              </a:rPr>
              <a:t>-15.16</a:t>
            </a:r>
            <a:r>
              <a:rPr lang="ja-JP" altLang="en-US" sz="800" b="0" dirty="0" smtClean="0">
                <a:latin typeface="Meiryo UI" pitchFamily="50" charset="-128"/>
                <a:ea typeface="Meiryo UI" pitchFamily="50" charset="-128"/>
                <a:cs typeface="Meiryo UI" pitchFamily="50" charset="-128"/>
              </a:rPr>
              <a:t>参照</a:t>
            </a:r>
            <a:r>
              <a:rPr lang="en-US" altLang="ja-JP" sz="800" b="0" dirty="0" smtClean="0">
                <a:latin typeface="Meiryo UI" pitchFamily="50" charset="-128"/>
                <a:ea typeface="Meiryo UI" pitchFamily="50" charset="-128"/>
                <a:cs typeface="Meiryo UI" pitchFamily="50" charset="-128"/>
              </a:rPr>
              <a:t>】</a:t>
            </a:r>
            <a:endParaRPr lang="ja-JP" altLang="en-US" sz="800" b="0" dirty="0">
              <a:latin typeface="Meiryo UI" pitchFamily="50" charset="-128"/>
              <a:ea typeface="Meiryo UI" pitchFamily="50" charset="-128"/>
              <a:cs typeface="Meiryo UI" pitchFamily="50" charset="-128"/>
            </a:endParaRPr>
          </a:p>
        </p:txBody>
      </p:sp>
      <p:sp>
        <p:nvSpPr>
          <p:cNvPr id="36" name="角丸四角形 35"/>
          <p:cNvSpPr/>
          <p:nvPr/>
        </p:nvSpPr>
        <p:spPr>
          <a:xfrm>
            <a:off x="200472" y="836712"/>
            <a:ext cx="360040" cy="5400600"/>
          </a:xfrm>
          <a:prstGeom prst="roundRect">
            <a:avLst>
              <a:gd name="adj" fmla="val 7132"/>
            </a:avLst>
          </a:prstGeom>
        </p:spPr>
        <p:style>
          <a:lnRef idx="2">
            <a:schemeClr val="accent2"/>
          </a:lnRef>
          <a:fillRef idx="1">
            <a:schemeClr val="lt1"/>
          </a:fillRef>
          <a:effectRef idx="0">
            <a:schemeClr val="accent2"/>
          </a:effectRef>
          <a:fontRef idx="minor">
            <a:schemeClr val="dk1"/>
          </a:fontRef>
        </p:style>
        <p:txBody>
          <a:bodyPr vert="wordArtVertRtl" lIns="0" tIns="0" rIns="0" bIns="0" anchor="ctr"/>
          <a:lstStyle/>
          <a:p>
            <a:pPr algn="ctr">
              <a:defRPr/>
            </a:pPr>
            <a:r>
              <a:rPr lang="ja-JP" altLang="en-US" sz="1400" dirty="0" smtClean="0">
                <a:solidFill>
                  <a:prstClr val="black"/>
                </a:solidFill>
                <a:latin typeface="Meiryo UI" pitchFamily="50" charset="-128"/>
                <a:ea typeface="Meiryo UI" pitchFamily="50" charset="-128"/>
                <a:cs typeface="Meiryo UI" pitchFamily="50" charset="-128"/>
              </a:rPr>
              <a:t>特別区間の配分について</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24" name="テキスト ボックス 14"/>
          <p:cNvSpPr txBox="1">
            <a:spLocks noChangeArrowheads="1"/>
          </p:cNvSpPr>
          <p:nvPr/>
        </p:nvSpPr>
        <p:spPr bwMode="auto">
          <a:xfrm>
            <a:off x="694648" y="3861048"/>
            <a:ext cx="864096" cy="215444"/>
          </a:xfrm>
          <a:prstGeom prst="rect">
            <a:avLst/>
          </a:prstGeom>
          <a:noFill/>
          <a:ln w="9525">
            <a:noFill/>
            <a:miter lim="800000"/>
            <a:headEnd/>
            <a:tailEnd/>
          </a:ln>
        </p:spPr>
        <p:txBody>
          <a:bodyPr wrap="square">
            <a:spAutoFit/>
          </a:bodyPr>
          <a:lstStyle/>
          <a:p>
            <a:r>
              <a:rPr lang="en-US" altLang="ja-JP" sz="800" b="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財政</a:t>
            </a:r>
            <a:r>
              <a:rPr lang="en-US" altLang="ja-JP" sz="800" dirty="0" smtClean="0">
                <a:latin typeface="Meiryo UI" pitchFamily="50" charset="-128"/>
                <a:ea typeface="Meiryo UI" pitchFamily="50" charset="-128"/>
                <a:cs typeface="Meiryo UI" pitchFamily="50" charset="-128"/>
              </a:rPr>
              <a:t>-16</a:t>
            </a:r>
            <a:r>
              <a:rPr lang="ja-JP" altLang="en-US" sz="800" b="0" dirty="0" smtClean="0">
                <a:latin typeface="Meiryo UI" pitchFamily="50" charset="-128"/>
                <a:ea typeface="Meiryo UI" pitchFamily="50" charset="-128"/>
                <a:cs typeface="Meiryo UI" pitchFamily="50" charset="-128"/>
              </a:rPr>
              <a:t>参照</a:t>
            </a:r>
            <a:r>
              <a:rPr lang="en-US" altLang="ja-JP" sz="800" b="0" dirty="0" smtClean="0">
                <a:latin typeface="Meiryo UI" pitchFamily="50" charset="-128"/>
                <a:ea typeface="Meiryo UI" pitchFamily="50" charset="-128"/>
                <a:cs typeface="Meiryo UI" pitchFamily="50" charset="-128"/>
              </a:rPr>
              <a:t>】</a:t>
            </a:r>
            <a:endParaRPr lang="ja-JP" altLang="en-US" sz="800" b="0" dirty="0">
              <a:latin typeface="Meiryo UI" pitchFamily="50" charset="-128"/>
              <a:ea typeface="Meiryo UI" pitchFamily="50" charset="-128"/>
              <a:cs typeface="Meiryo UI" pitchFamily="50" charset="-128"/>
            </a:endParaRPr>
          </a:p>
        </p:txBody>
      </p:sp>
      <p:sp>
        <p:nvSpPr>
          <p:cNvPr id="25" name="テキスト ボックス 14"/>
          <p:cNvSpPr txBox="1">
            <a:spLocks noChangeArrowheads="1"/>
          </p:cNvSpPr>
          <p:nvPr/>
        </p:nvSpPr>
        <p:spPr bwMode="auto">
          <a:xfrm>
            <a:off x="681000" y="5976643"/>
            <a:ext cx="864096" cy="215444"/>
          </a:xfrm>
          <a:prstGeom prst="rect">
            <a:avLst/>
          </a:prstGeom>
          <a:noFill/>
          <a:ln w="9525">
            <a:noFill/>
            <a:miter lim="800000"/>
            <a:headEnd/>
            <a:tailEnd/>
          </a:ln>
        </p:spPr>
        <p:txBody>
          <a:bodyPr wrap="square">
            <a:spAutoFit/>
          </a:bodyPr>
          <a:lstStyle/>
          <a:p>
            <a:r>
              <a:rPr lang="en-US" altLang="ja-JP" sz="800" b="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財政</a:t>
            </a:r>
            <a:r>
              <a:rPr lang="en-US" altLang="ja-JP" sz="800" dirty="0" smtClean="0">
                <a:latin typeface="Meiryo UI" pitchFamily="50" charset="-128"/>
                <a:ea typeface="Meiryo UI" pitchFamily="50" charset="-128"/>
                <a:cs typeface="Meiryo UI" pitchFamily="50" charset="-128"/>
              </a:rPr>
              <a:t>-16</a:t>
            </a:r>
            <a:r>
              <a:rPr lang="ja-JP" altLang="en-US" sz="800" b="0" dirty="0" smtClean="0">
                <a:latin typeface="Meiryo UI" pitchFamily="50" charset="-128"/>
                <a:ea typeface="Meiryo UI" pitchFamily="50" charset="-128"/>
                <a:cs typeface="Meiryo UI" pitchFamily="50" charset="-128"/>
              </a:rPr>
              <a:t>参照</a:t>
            </a:r>
            <a:r>
              <a:rPr lang="en-US" altLang="ja-JP" sz="800" b="0" dirty="0" smtClean="0">
                <a:latin typeface="Meiryo UI" pitchFamily="50" charset="-128"/>
                <a:ea typeface="Meiryo UI" pitchFamily="50" charset="-128"/>
                <a:cs typeface="Meiryo UI" pitchFamily="50" charset="-128"/>
              </a:rPr>
              <a:t>】</a:t>
            </a:r>
            <a:endParaRPr lang="ja-JP" altLang="en-US" sz="800" b="0" dirty="0">
              <a:latin typeface="Meiryo UI" pitchFamily="50" charset="-128"/>
              <a:ea typeface="Meiryo UI" pitchFamily="50" charset="-128"/>
              <a:cs typeface="Meiryo UI" pitchFamily="50" charset="-128"/>
            </a:endParaRPr>
          </a:p>
        </p:txBody>
      </p:sp>
      <p:sp>
        <p:nvSpPr>
          <p:cNvPr id="21" name="正方形/長方形 20"/>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８</a:t>
            </a:r>
          </a:p>
        </p:txBody>
      </p:sp>
    </p:spTree>
    <p:extLst>
      <p:ext uri="{BB962C8B-B14F-4D97-AF65-F5344CB8AC3E}">
        <p14:creationId xmlns:p14="http://schemas.microsoft.com/office/powerpoint/2010/main" val="39831804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a:t>
            </a:r>
          </a:p>
        </p:txBody>
      </p:sp>
      <p:grpSp>
        <p:nvGrpSpPr>
          <p:cNvPr id="2" name="グループ化 44"/>
          <p:cNvGrpSpPr/>
          <p:nvPr/>
        </p:nvGrpSpPr>
        <p:grpSpPr>
          <a:xfrm>
            <a:off x="128464" y="620688"/>
            <a:ext cx="9649072" cy="3528392"/>
            <a:chOff x="128464" y="3573016"/>
            <a:chExt cx="9649072" cy="3528392"/>
          </a:xfrm>
        </p:grpSpPr>
        <p:sp>
          <p:nvSpPr>
            <p:cNvPr id="28" name="正方形/長方形 27"/>
            <p:cNvSpPr/>
            <p:nvPr/>
          </p:nvSpPr>
          <p:spPr>
            <a:xfrm>
              <a:off x="128464" y="3744416"/>
              <a:ext cx="9649072" cy="3356992"/>
            </a:xfrm>
            <a:prstGeom prst="rect">
              <a:avLst/>
            </a:prstGeo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marL="254250" lvl="1">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27" name="角丸四角形 26"/>
            <p:cNvSpPr/>
            <p:nvPr/>
          </p:nvSpPr>
          <p:spPr>
            <a:xfrm>
              <a:off x="272480" y="3573016"/>
              <a:ext cx="2016224" cy="360040"/>
            </a:xfrm>
            <a:prstGeom prst="roundRect">
              <a:avLst>
                <a:gd name="adj" fmla="val 8421"/>
              </a:avLst>
            </a:prstGeom>
            <a:solidFill>
              <a:schemeClr val="accent1"/>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b="1" dirty="0" smtClean="0">
                  <a:solidFill>
                    <a:schemeClr val="bg1"/>
                  </a:solidFill>
                  <a:latin typeface="Meiryo UI" pitchFamily="50" charset="-128"/>
                  <a:ea typeface="Meiryo UI" pitchFamily="50" charset="-128"/>
                  <a:cs typeface="Meiryo UI" pitchFamily="50" charset="-128"/>
                </a:rPr>
                <a:t>目的税交付金の創設</a:t>
              </a:r>
              <a:endParaRPr lang="en-US" altLang="ja-JP" sz="1400" b="1" dirty="0">
                <a:solidFill>
                  <a:schemeClr val="bg1"/>
                </a:solidFill>
                <a:latin typeface="Meiryo UI" pitchFamily="50" charset="-128"/>
                <a:ea typeface="Meiryo UI" pitchFamily="50" charset="-128"/>
                <a:cs typeface="Meiryo UI" pitchFamily="50" charset="-128"/>
              </a:endParaRPr>
            </a:p>
          </p:txBody>
        </p:sp>
      </p:grpSp>
      <p:grpSp>
        <p:nvGrpSpPr>
          <p:cNvPr id="3" name="グループ化 28"/>
          <p:cNvGrpSpPr/>
          <p:nvPr/>
        </p:nvGrpSpPr>
        <p:grpSpPr>
          <a:xfrm>
            <a:off x="200472" y="1052736"/>
            <a:ext cx="9486602" cy="1368152"/>
            <a:chOff x="193151" y="476672"/>
            <a:chExt cx="9486602" cy="1224136"/>
          </a:xfrm>
        </p:grpSpPr>
        <p:sp>
          <p:nvSpPr>
            <p:cNvPr id="31" name="角丸四角形 30"/>
            <p:cNvSpPr/>
            <p:nvPr/>
          </p:nvSpPr>
          <p:spPr>
            <a:xfrm>
              <a:off x="7535065" y="476672"/>
              <a:ext cx="2144688" cy="1224136"/>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0" tIns="72000" rIns="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東京都</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・特別区</a:t>
              </a:r>
              <a:r>
                <a:rPr lang="en-US" altLang="ja-JP" sz="1400" dirty="0" smtClean="0">
                  <a:solidFill>
                    <a:prstClr val="black"/>
                  </a:solidFill>
                  <a:latin typeface="Meiryo UI" pitchFamily="50" charset="-128"/>
                  <a:ea typeface="Meiryo UI" pitchFamily="50" charset="-128"/>
                  <a:cs typeface="Meiryo UI" pitchFamily="50" charset="-128"/>
                </a:rPr>
                <a:t>6</a:t>
              </a:r>
              <a:r>
                <a:rPr lang="ja-JP" altLang="en-US" sz="1400" dirty="0" smtClean="0">
                  <a:solidFill>
                    <a:prstClr val="black"/>
                  </a:solidFill>
                  <a:latin typeface="Meiryo UI" pitchFamily="50" charset="-128"/>
                  <a:ea typeface="Meiryo UI" pitchFamily="50" charset="-128"/>
                  <a:cs typeface="Meiryo UI" pitchFamily="50" charset="-128"/>
                </a:rPr>
                <a:t>％、都</a:t>
              </a:r>
              <a:r>
                <a:rPr lang="en-US" altLang="ja-JP" sz="1400" dirty="0" smtClean="0">
                  <a:solidFill>
                    <a:prstClr val="black"/>
                  </a:solidFill>
                  <a:latin typeface="Meiryo UI" pitchFamily="50" charset="-128"/>
                  <a:ea typeface="Meiryo UI" pitchFamily="50" charset="-128"/>
                  <a:cs typeface="Meiryo UI" pitchFamily="50" charset="-128"/>
                </a:rPr>
                <a:t>94</a:t>
              </a:r>
              <a:r>
                <a:rPr lang="ja-JP" altLang="en-US" sz="1400" dirty="0" smtClean="0">
                  <a:solidFill>
                    <a:prstClr val="black"/>
                  </a:solidFill>
                  <a:latin typeface="Meiryo UI" pitchFamily="50" charset="-128"/>
                  <a:ea typeface="Meiryo UI" pitchFamily="50" charset="-128"/>
                  <a:cs typeface="Meiryo UI" pitchFamily="50" charset="-128"/>
                </a:rPr>
                <a:t>％</a:t>
              </a:r>
              <a:endParaRPr lang="en-US" altLang="ja-JP" sz="140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（Ｈ</a:t>
              </a:r>
              <a:r>
                <a:rPr lang="en-US" altLang="ja-JP" sz="1200" dirty="0" smtClean="0">
                  <a:solidFill>
                    <a:prstClr val="black"/>
                  </a:solidFill>
                  <a:latin typeface="Meiryo UI" pitchFamily="50" charset="-128"/>
                  <a:ea typeface="Meiryo UI" pitchFamily="50" charset="-128"/>
                  <a:cs typeface="Meiryo UI" pitchFamily="50" charset="-128"/>
                </a:rPr>
                <a:t>30</a:t>
              </a:r>
              <a:r>
                <a:rPr lang="ja-JP" altLang="en-US" sz="1200" dirty="0" smtClean="0">
                  <a:solidFill>
                    <a:prstClr val="black"/>
                  </a:solidFill>
                  <a:latin typeface="Meiryo UI" pitchFamily="50" charset="-128"/>
                  <a:ea typeface="Meiryo UI" pitchFamily="50" charset="-128"/>
                  <a:cs typeface="Meiryo UI" pitchFamily="50" charset="-128"/>
                </a:rPr>
                <a:t>予算ベース）</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32" name="角丸四角形 31"/>
            <p:cNvSpPr/>
            <p:nvPr/>
          </p:nvSpPr>
          <p:spPr>
            <a:xfrm>
              <a:off x="1568624" y="476672"/>
              <a:ext cx="5966441" cy="1224136"/>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buFont typeface="Arial" pitchFamily="34" charset="0"/>
                <a:buChar char="•"/>
                <a:defRPr/>
              </a:pPr>
              <a:r>
                <a:rPr lang="ja-JP" altLang="en-US" sz="1400" b="0" dirty="0" smtClean="0">
                  <a:solidFill>
                    <a:schemeClr val="tx1"/>
                  </a:solidFill>
                  <a:latin typeface="Meiryo UI" pitchFamily="50" charset="-128"/>
                  <a:ea typeface="Meiryo UI" pitchFamily="50" charset="-128"/>
                  <a:cs typeface="Meiryo UI" pitchFamily="50" charset="-128"/>
                </a:rPr>
                <a:t>目的税二税（都市計画税、事業所税）は</a:t>
              </a:r>
              <a:r>
                <a:rPr lang="ja-JP" altLang="en-US" sz="1400" dirty="0" smtClean="0">
                  <a:solidFill>
                    <a:schemeClr val="tx1"/>
                  </a:solidFill>
                  <a:latin typeface="Meiryo UI" pitchFamily="50" charset="-128"/>
                  <a:ea typeface="Meiryo UI" pitchFamily="50" charset="-128"/>
                  <a:cs typeface="Meiryo UI" pitchFamily="50" charset="-128"/>
                </a:rPr>
                <a:t>、事務分担（案）に応じて、特別区と大阪府双方の事業に充当</a:t>
              </a:r>
              <a:endParaRPr lang="en-US" altLang="ja-JP" sz="1400" dirty="0" smtClean="0">
                <a:solidFill>
                  <a:schemeClr val="tx1"/>
                </a:solidFill>
                <a:latin typeface="Meiryo UI" pitchFamily="50" charset="-128"/>
                <a:ea typeface="Meiryo UI" pitchFamily="50" charset="-128"/>
                <a:cs typeface="Meiryo UI" pitchFamily="50" charset="-128"/>
              </a:endParaRPr>
            </a:p>
            <a:p>
              <a:pPr marL="252000" lvl="2" indent="-180000">
                <a:buFont typeface="Arial" pitchFamily="34" charset="0"/>
                <a:buChar char="•"/>
                <a:defRPr/>
              </a:pPr>
              <a:r>
                <a:rPr lang="ja-JP" altLang="en-US" sz="1400" dirty="0" smtClean="0">
                  <a:solidFill>
                    <a:schemeClr val="tx1"/>
                  </a:solidFill>
                  <a:latin typeface="Meiryo UI" pitchFamily="50" charset="-128"/>
                  <a:ea typeface="Meiryo UI" pitchFamily="50" charset="-128"/>
                  <a:cs typeface="Meiryo UI" pitchFamily="50" charset="-128"/>
                </a:rPr>
                <a:t>大阪市</a:t>
              </a:r>
              <a:r>
                <a:rPr lang="ja-JP" altLang="en-US" sz="1400" b="0" dirty="0" smtClean="0">
                  <a:solidFill>
                    <a:schemeClr val="tx1"/>
                  </a:solidFill>
                  <a:latin typeface="Meiryo UI" pitchFamily="50" charset="-128"/>
                  <a:ea typeface="Meiryo UI" pitchFamily="50" charset="-128"/>
                  <a:cs typeface="Meiryo UI" pitchFamily="50" charset="-128"/>
                </a:rPr>
                <a:t>の過去の事業実績を勘案し、</a:t>
              </a:r>
              <a:r>
                <a:rPr lang="ja-JP" altLang="en-US" sz="1400" dirty="0" smtClean="0">
                  <a:solidFill>
                    <a:schemeClr val="tx1"/>
                  </a:solidFill>
                  <a:latin typeface="Meiryo UI" pitchFamily="50" charset="-128"/>
                  <a:ea typeface="Meiryo UI" pitchFamily="50" charset="-128"/>
                  <a:cs typeface="Meiryo UI" pitchFamily="50" charset="-128"/>
                </a:rPr>
                <a:t>配分割合は、特別区</a:t>
              </a:r>
              <a:r>
                <a:rPr lang="en-US" altLang="ja-JP" sz="1400" dirty="0" smtClean="0">
                  <a:solidFill>
                    <a:schemeClr val="tx1"/>
                  </a:solidFill>
                  <a:latin typeface="Meiryo UI" pitchFamily="50" charset="-128"/>
                  <a:ea typeface="Meiryo UI" pitchFamily="50" charset="-128"/>
                  <a:cs typeface="Meiryo UI" pitchFamily="50" charset="-128"/>
                </a:rPr>
                <a:t>53</a:t>
              </a:r>
              <a:r>
                <a:rPr lang="ja-JP" altLang="en-US" sz="1400" dirty="0" smtClean="0">
                  <a:solidFill>
                    <a:schemeClr val="tx1"/>
                  </a:solidFill>
                  <a:latin typeface="Meiryo UI" pitchFamily="50" charset="-128"/>
                  <a:ea typeface="Meiryo UI" pitchFamily="50" charset="-128"/>
                  <a:cs typeface="Meiryo UI" pitchFamily="50" charset="-128"/>
                </a:rPr>
                <a:t>％、大阪府</a:t>
              </a:r>
              <a:r>
                <a:rPr lang="en-US" altLang="ja-JP" sz="1400" dirty="0" smtClean="0">
                  <a:solidFill>
                    <a:schemeClr val="tx1"/>
                  </a:solidFill>
                  <a:latin typeface="Meiryo UI" pitchFamily="50" charset="-128"/>
                  <a:ea typeface="Meiryo UI" pitchFamily="50" charset="-128"/>
                  <a:cs typeface="Meiryo UI" pitchFamily="50" charset="-128"/>
                </a:rPr>
                <a:t>47</a:t>
              </a:r>
              <a:r>
                <a:rPr lang="ja-JP" altLang="en-US" sz="1400" dirty="0" smtClean="0">
                  <a:solidFill>
                    <a:schemeClr val="tx1"/>
                  </a:solidFill>
                  <a:latin typeface="Meiryo UI" pitchFamily="50" charset="-128"/>
                  <a:ea typeface="Meiryo UI" pitchFamily="50" charset="-128"/>
                  <a:cs typeface="Meiryo UI" pitchFamily="50" charset="-128"/>
                </a:rPr>
                <a:t>％（過去</a:t>
              </a:r>
              <a:r>
                <a:rPr lang="en-US" altLang="ja-JP" sz="1400" dirty="0" smtClean="0">
                  <a:solidFill>
                    <a:schemeClr val="tx1"/>
                  </a:solidFill>
                  <a:latin typeface="Meiryo UI" pitchFamily="50" charset="-128"/>
                  <a:ea typeface="Meiryo UI" pitchFamily="50" charset="-128"/>
                  <a:cs typeface="Meiryo UI" pitchFamily="50" charset="-128"/>
                </a:rPr>
                <a:t>3</a:t>
              </a:r>
              <a:r>
                <a:rPr lang="ja-JP" altLang="en-US" sz="1400" dirty="0" smtClean="0">
                  <a:solidFill>
                    <a:schemeClr val="tx1"/>
                  </a:solidFill>
                  <a:latin typeface="Meiryo UI" pitchFamily="50" charset="-128"/>
                  <a:ea typeface="Meiryo UI" pitchFamily="50" charset="-128"/>
                  <a:cs typeface="Meiryo UI" pitchFamily="50" charset="-128"/>
                </a:rPr>
                <a:t>年間の平均値）</a:t>
              </a:r>
              <a:endParaRPr lang="en-US" altLang="ja-JP" sz="1400" dirty="0" smtClean="0">
                <a:solidFill>
                  <a:schemeClr val="tx1"/>
                </a:solidFill>
                <a:latin typeface="Meiryo UI" pitchFamily="50" charset="-128"/>
                <a:ea typeface="Meiryo UI" pitchFamily="50" charset="-128"/>
                <a:cs typeface="Meiryo UI" pitchFamily="50" charset="-128"/>
              </a:endParaRPr>
            </a:p>
            <a:p>
              <a:pPr marL="252000" lvl="2" indent="-180000">
                <a:buFont typeface="Arial" pitchFamily="34" charset="0"/>
                <a:buChar char="•"/>
                <a:defRPr/>
              </a:pPr>
              <a:r>
                <a:rPr lang="ja-JP" altLang="en-US" sz="1400" b="0" dirty="0" smtClean="0">
                  <a:solidFill>
                    <a:prstClr val="black"/>
                  </a:solidFill>
                  <a:latin typeface="Meiryo UI" pitchFamily="50" charset="-128"/>
                  <a:ea typeface="Meiryo UI" pitchFamily="50" charset="-128"/>
                  <a:cs typeface="Meiryo UI" pitchFamily="50" charset="-128"/>
                </a:rPr>
                <a:t>特別区設置の日までの充当事業の状況などを踏まえて、必要に応じて知事と市長で調整</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33" name="角丸四角形 32"/>
            <p:cNvSpPr/>
            <p:nvPr/>
          </p:nvSpPr>
          <p:spPr>
            <a:xfrm>
              <a:off x="193151" y="476672"/>
              <a:ext cx="1365250" cy="1224136"/>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ja-JP" altLang="en-US" sz="1400" dirty="0" smtClean="0">
                  <a:solidFill>
                    <a:prstClr val="black"/>
                  </a:solidFill>
                  <a:latin typeface="Meiryo UI" pitchFamily="50" charset="-128"/>
                  <a:ea typeface="Meiryo UI" pitchFamily="50" charset="-128"/>
                  <a:cs typeface="Meiryo UI" pitchFamily="50" charset="-128"/>
                </a:rPr>
                <a:t>特別区と</a:t>
              </a:r>
              <a:endParaRPr lang="en-US" altLang="ja-JP" sz="1400" dirty="0" smtClean="0">
                <a:solidFill>
                  <a:prstClr val="black"/>
                </a:solidFill>
                <a:latin typeface="Meiryo UI" pitchFamily="50" charset="-128"/>
                <a:ea typeface="Meiryo UI" pitchFamily="50" charset="-128"/>
                <a:cs typeface="Meiryo UI" pitchFamily="50" charset="-128"/>
              </a:endParaRPr>
            </a:p>
            <a:p>
              <a:pPr algn="ctr">
                <a:defRPr/>
              </a:pPr>
              <a:r>
                <a:rPr lang="ja-JP" altLang="en-US" sz="1400" dirty="0" smtClean="0">
                  <a:solidFill>
                    <a:prstClr val="black"/>
                  </a:solidFill>
                  <a:latin typeface="Meiryo UI" pitchFamily="50" charset="-128"/>
                  <a:ea typeface="Meiryo UI" pitchFamily="50" charset="-128"/>
                  <a:cs typeface="Meiryo UI" pitchFamily="50" charset="-128"/>
                </a:rPr>
                <a:t>大阪府間</a:t>
              </a:r>
              <a:endParaRPr lang="en-US" altLang="ja-JP" sz="1400" dirty="0" smtClean="0">
                <a:solidFill>
                  <a:prstClr val="black"/>
                </a:solidFill>
                <a:latin typeface="Meiryo UI" pitchFamily="50" charset="-128"/>
                <a:ea typeface="Meiryo UI" pitchFamily="50" charset="-128"/>
                <a:cs typeface="Meiryo UI" pitchFamily="50" charset="-128"/>
              </a:endParaRPr>
            </a:p>
            <a:p>
              <a:pPr algn="ctr">
                <a:defRPr/>
              </a:pPr>
              <a:r>
                <a:rPr lang="ja-JP" altLang="en-US" sz="1400" dirty="0" smtClean="0">
                  <a:solidFill>
                    <a:prstClr val="black"/>
                  </a:solidFill>
                  <a:latin typeface="Meiryo UI" pitchFamily="50" charset="-128"/>
                  <a:ea typeface="Meiryo UI" pitchFamily="50" charset="-128"/>
                  <a:cs typeface="Meiryo UI" pitchFamily="50" charset="-128"/>
                </a:rPr>
                <a:t>の配分</a:t>
              </a:r>
              <a:endParaRPr lang="ja-JP" altLang="en-US" sz="1400" dirty="0">
                <a:solidFill>
                  <a:prstClr val="black"/>
                </a:solidFill>
                <a:latin typeface="Meiryo UI" pitchFamily="50" charset="-128"/>
                <a:ea typeface="Meiryo UI" pitchFamily="50" charset="-128"/>
                <a:cs typeface="Meiryo UI" pitchFamily="50" charset="-128"/>
              </a:endParaRPr>
            </a:p>
          </p:txBody>
        </p:sp>
      </p:grpSp>
      <p:grpSp>
        <p:nvGrpSpPr>
          <p:cNvPr id="4" name="グループ化 33"/>
          <p:cNvGrpSpPr/>
          <p:nvPr/>
        </p:nvGrpSpPr>
        <p:grpSpPr>
          <a:xfrm>
            <a:off x="200472" y="2492896"/>
            <a:ext cx="9486602" cy="1512168"/>
            <a:chOff x="193151" y="476672"/>
            <a:chExt cx="9486602" cy="1380626"/>
          </a:xfrm>
        </p:grpSpPr>
        <p:sp>
          <p:nvSpPr>
            <p:cNvPr id="36" name="角丸四角形 35"/>
            <p:cNvSpPr/>
            <p:nvPr/>
          </p:nvSpPr>
          <p:spPr>
            <a:xfrm>
              <a:off x="7535065" y="476672"/>
              <a:ext cx="2144688" cy="1380626"/>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0" tIns="72000" rIns="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東京都</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・都市計画交付金（国庫補助が採択された都市計画事業に限定）</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37" name="角丸四角形 36"/>
            <p:cNvSpPr/>
            <p:nvPr/>
          </p:nvSpPr>
          <p:spPr>
            <a:xfrm>
              <a:off x="1568624" y="476672"/>
              <a:ext cx="5966441" cy="1380626"/>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lnSpc>
                  <a:spcPts val="18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特別区に配分される目的税二税は、目的税交付金として各特別区に配分</a:t>
              </a:r>
              <a:endParaRPr lang="en-US" altLang="ja-JP" sz="1400" dirty="0" smtClean="0">
                <a:latin typeface="Meiryo UI" pitchFamily="50" charset="-128"/>
                <a:ea typeface="Meiryo UI" pitchFamily="50" charset="-128"/>
                <a:cs typeface="Meiryo UI" pitchFamily="50" charset="-128"/>
              </a:endParaRPr>
            </a:p>
            <a:p>
              <a:pPr marL="252000" lvl="2" indent="-180000">
                <a:lnSpc>
                  <a:spcPts val="1800"/>
                </a:lnSpc>
                <a:buFont typeface="Arial" pitchFamily="34" charset="0"/>
                <a:buChar char="•"/>
                <a:defRPr/>
              </a:pPr>
              <a:r>
                <a:rPr lang="ja-JP" altLang="en-US" sz="1400" dirty="0" smtClean="0">
                  <a:solidFill>
                    <a:prstClr val="black"/>
                  </a:solidFill>
                  <a:latin typeface="Meiryo UI" pitchFamily="50" charset="-128"/>
                  <a:ea typeface="Meiryo UI" pitchFamily="50" charset="-128"/>
                  <a:cs typeface="Meiryo UI" pitchFamily="50" charset="-128"/>
                </a:rPr>
                <a:t>各特別区への配分は、次のとおり算定</a:t>
              </a:r>
              <a:endParaRPr lang="en-US" altLang="ja-JP" sz="1400" dirty="0" smtClean="0">
                <a:solidFill>
                  <a:prstClr val="black"/>
                </a:solidFill>
                <a:latin typeface="Meiryo UI" pitchFamily="50" charset="-128"/>
                <a:ea typeface="Meiryo UI" pitchFamily="50" charset="-128"/>
                <a:cs typeface="Meiryo UI" pitchFamily="50" charset="-128"/>
              </a:endParaRPr>
            </a:p>
            <a:p>
              <a:pPr marL="358775" lvl="2" indent="-287338">
                <a:lnSpc>
                  <a:spcPts val="1800"/>
                </a:lnSpc>
                <a:defRPr/>
              </a:pPr>
              <a:r>
                <a:rPr lang="ja-JP" altLang="en-US" sz="1400" dirty="0" smtClean="0">
                  <a:solidFill>
                    <a:prstClr val="black"/>
                  </a:solidFill>
                  <a:latin typeface="Meiryo UI" pitchFamily="50" charset="-128"/>
                  <a:ea typeface="Meiryo UI" pitchFamily="50" charset="-128"/>
                  <a:cs typeface="Meiryo UI" pitchFamily="50" charset="-128"/>
                </a:rPr>
                <a:t>　　➢既に着手している区画整理事業や連続立体交差事業などの大規模事業は </a:t>
              </a:r>
              <a:endParaRPr lang="en-US" altLang="ja-JP" sz="1400" dirty="0" smtClean="0">
                <a:solidFill>
                  <a:prstClr val="black"/>
                </a:solidFill>
                <a:latin typeface="Meiryo UI" pitchFamily="50" charset="-128"/>
                <a:ea typeface="Meiryo UI" pitchFamily="50" charset="-128"/>
                <a:cs typeface="Meiryo UI" pitchFamily="50" charset="-128"/>
              </a:endParaRPr>
            </a:p>
            <a:p>
              <a:pPr marL="358775" lvl="2" indent="-287338">
                <a:lnSpc>
                  <a:spcPts val="1800"/>
                </a:lnSpc>
                <a:defRPr/>
              </a:pPr>
              <a:r>
                <a:rPr lang="en-US" altLang="ja-JP" sz="1400" dirty="0" smtClean="0">
                  <a:solidFill>
                    <a:prstClr val="black"/>
                  </a:solidFill>
                  <a:latin typeface="Meiryo UI" pitchFamily="50" charset="-128"/>
                  <a:ea typeface="Meiryo UI" pitchFamily="50" charset="-128"/>
                  <a:cs typeface="Meiryo UI" pitchFamily="50" charset="-128"/>
                </a:rPr>
                <a:t>      </a:t>
              </a:r>
              <a:r>
                <a:rPr lang="ja-JP" altLang="en-US" sz="1400" dirty="0" smtClean="0">
                  <a:solidFill>
                    <a:prstClr val="black"/>
                  </a:solidFill>
                  <a:latin typeface="Meiryo UI" pitchFamily="50" charset="-128"/>
                  <a:ea typeface="Meiryo UI" pitchFamily="50" charset="-128"/>
                  <a:cs typeface="Meiryo UI" pitchFamily="50" charset="-128"/>
                </a:rPr>
                <a:t>優先的に配分</a:t>
              </a:r>
              <a:endParaRPr lang="en-US" altLang="ja-JP" sz="1400" dirty="0" smtClean="0">
                <a:solidFill>
                  <a:prstClr val="black"/>
                </a:solidFill>
                <a:latin typeface="Meiryo UI" pitchFamily="50" charset="-128"/>
                <a:ea typeface="Meiryo UI" pitchFamily="50" charset="-128"/>
                <a:cs typeface="Meiryo UI" pitchFamily="50" charset="-128"/>
              </a:endParaRPr>
            </a:p>
            <a:p>
              <a:pPr marL="271463" lvl="2" indent="-200025">
                <a:lnSpc>
                  <a:spcPts val="1800"/>
                </a:lnSpc>
                <a:defRPr/>
              </a:pPr>
              <a:r>
                <a:rPr lang="en-US" altLang="ja-JP" sz="1400" b="0" dirty="0" smtClean="0">
                  <a:solidFill>
                    <a:prstClr val="black"/>
                  </a:solidFill>
                  <a:latin typeface="Meiryo UI" pitchFamily="50" charset="-128"/>
                  <a:ea typeface="Meiryo UI" pitchFamily="50" charset="-128"/>
                  <a:cs typeface="Meiryo UI" pitchFamily="50" charset="-128"/>
                </a:rPr>
                <a:t>   ➢</a:t>
              </a:r>
              <a:r>
                <a:rPr lang="ja-JP" altLang="en-US" sz="1400" dirty="0" smtClean="0">
                  <a:solidFill>
                    <a:prstClr val="black"/>
                  </a:solidFill>
                  <a:latin typeface="Meiryo UI" pitchFamily="50" charset="-128"/>
                  <a:ea typeface="Meiryo UI" pitchFamily="50" charset="-128"/>
                  <a:cs typeface="Meiryo UI" pitchFamily="50" charset="-128"/>
                </a:rPr>
                <a:t>残りは、各特別区の人口及び面積といった客観的指標で配分</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40" name="角丸四角形 39"/>
            <p:cNvSpPr/>
            <p:nvPr/>
          </p:nvSpPr>
          <p:spPr>
            <a:xfrm>
              <a:off x="193151" y="476672"/>
              <a:ext cx="1365250" cy="1380626"/>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ja-JP" altLang="en-US" sz="1400" dirty="0" smtClean="0">
                  <a:solidFill>
                    <a:prstClr val="black"/>
                  </a:solidFill>
                  <a:latin typeface="Meiryo UI" pitchFamily="50" charset="-128"/>
                  <a:ea typeface="Meiryo UI" pitchFamily="50" charset="-128"/>
                  <a:cs typeface="Meiryo UI" pitchFamily="50" charset="-128"/>
                </a:rPr>
                <a:t>特別区間の</a:t>
              </a:r>
              <a:endParaRPr lang="en-US" altLang="ja-JP" sz="1400" dirty="0" smtClean="0">
                <a:solidFill>
                  <a:prstClr val="black"/>
                </a:solidFill>
                <a:latin typeface="Meiryo UI" pitchFamily="50" charset="-128"/>
                <a:ea typeface="Meiryo UI" pitchFamily="50" charset="-128"/>
                <a:cs typeface="Meiryo UI" pitchFamily="50" charset="-128"/>
              </a:endParaRPr>
            </a:p>
            <a:p>
              <a:pPr algn="ctr">
                <a:defRPr/>
              </a:pPr>
              <a:r>
                <a:rPr lang="ja-JP" altLang="en-US" sz="1400" dirty="0" smtClean="0">
                  <a:solidFill>
                    <a:prstClr val="black"/>
                  </a:solidFill>
                  <a:latin typeface="Meiryo UI" pitchFamily="50" charset="-128"/>
                  <a:ea typeface="Meiryo UI" pitchFamily="50" charset="-128"/>
                  <a:cs typeface="Meiryo UI" pitchFamily="50" charset="-128"/>
                </a:rPr>
                <a:t>配分</a:t>
              </a:r>
              <a:endParaRPr lang="ja-JP" altLang="en-US" sz="1400" dirty="0">
                <a:solidFill>
                  <a:prstClr val="black"/>
                </a:solidFill>
                <a:latin typeface="Meiryo UI" pitchFamily="50" charset="-128"/>
                <a:ea typeface="Meiryo UI" pitchFamily="50" charset="-128"/>
                <a:cs typeface="Meiryo UI" pitchFamily="50" charset="-128"/>
              </a:endParaRPr>
            </a:p>
          </p:txBody>
        </p:sp>
      </p:grpSp>
      <p:grpSp>
        <p:nvGrpSpPr>
          <p:cNvPr id="5" name="グループ化 45"/>
          <p:cNvGrpSpPr/>
          <p:nvPr/>
        </p:nvGrpSpPr>
        <p:grpSpPr>
          <a:xfrm>
            <a:off x="128464" y="4365104"/>
            <a:ext cx="9649072" cy="2160240"/>
            <a:chOff x="128464" y="3528010"/>
            <a:chExt cx="9649072" cy="3645406"/>
          </a:xfrm>
        </p:grpSpPr>
        <p:sp>
          <p:nvSpPr>
            <p:cNvPr id="47" name="正方形/長方形 46"/>
            <p:cNvSpPr/>
            <p:nvPr/>
          </p:nvSpPr>
          <p:spPr>
            <a:xfrm>
              <a:off x="128464" y="3744416"/>
              <a:ext cx="9649072" cy="3429000"/>
            </a:xfrm>
            <a:prstGeom prst="rect">
              <a:avLst/>
            </a:prstGeo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marL="254250" lvl="1">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48" name="角丸四角形 47"/>
            <p:cNvSpPr/>
            <p:nvPr/>
          </p:nvSpPr>
          <p:spPr>
            <a:xfrm>
              <a:off x="272480" y="3528010"/>
              <a:ext cx="2088232" cy="607568"/>
            </a:xfrm>
            <a:prstGeom prst="roundRect">
              <a:avLst>
                <a:gd name="adj" fmla="val 8421"/>
              </a:avLst>
            </a:prstGeom>
            <a:solidFill>
              <a:schemeClr val="accent1"/>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solidFill>
                    <a:schemeClr val="bg1"/>
                  </a:solidFill>
                  <a:latin typeface="Meiryo UI" pitchFamily="50" charset="-128"/>
                  <a:ea typeface="Meiryo UI" pitchFamily="50" charset="-128"/>
                  <a:cs typeface="Meiryo UI" pitchFamily="50" charset="-128"/>
                </a:rPr>
                <a:t>  </a:t>
              </a:r>
              <a:r>
                <a:rPr lang="ja-JP" altLang="en-US" sz="1400" b="1" dirty="0" smtClean="0">
                  <a:solidFill>
                    <a:schemeClr val="bg1"/>
                  </a:solidFill>
                  <a:latin typeface="Meiryo UI" pitchFamily="50" charset="-128"/>
                  <a:ea typeface="Meiryo UI" pitchFamily="50" charset="-128"/>
                  <a:cs typeface="Meiryo UI" pitchFamily="50" charset="-128"/>
                </a:rPr>
                <a:t>公債費（既発債）</a:t>
              </a:r>
              <a:endParaRPr lang="en-US" altLang="ja-JP" sz="1400" b="1" dirty="0">
                <a:solidFill>
                  <a:schemeClr val="bg1"/>
                </a:solidFill>
                <a:latin typeface="Meiryo UI" pitchFamily="50" charset="-128"/>
                <a:ea typeface="Meiryo UI" pitchFamily="50" charset="-128"/>
                <a:cs typeface="Meiryo UI" pitchFamily="50" charset="-128"/>
              </a:endParaRPr>
            </a:p>
          </p:txBody>
        </p:sp>
      </p:grpSp>
      <p:grpSp>
        <p:nvGrpSpPr>
          <p:cNvPr id="6" name="グループ化 48"/>
          <p:cNvGrpSpPr/>
          <p:nvPr/>
        </p:nvGrpSpPr>
        <p:grpSpPr>
          <a:xfrm>
            <a:off x="200472" y="4869160"/>
            <a:ext cx="9505057" cy="1440160"/>
            <a:chOff x="193151" y="476672"/>
            <a:chExt cx="7341915" cy="1008112"/>
          </a:xfrm>
        </p:grpSpPr>
        <p:sp>
          <p:nvSpPr>
            <p:cNvPr id="51" name="角丸四角形 50"/>
            <p:cNvSpPr/>
            <p:nvPr/>
          </p:nvSpPr>
          <p:spPr>
            <a:xfrm>
              <a:off x="1249942" y="476672"/>
              <a:ext cx="6285124" cy="1008112"/>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lnSpc>
                  <a:spcPts val="2000"/>
                </a:lnSpc>
                <a:buFont typeface="Arial" pitchFamily="34" charset="0"/>
                <a:buChar char="•"/>
                <a:defRPr/>
              </a:pPr>
              <a:r>
                <a:rPr lang="ja-JP" altLang="en-US" sz="1400" b="0" dirty="0" smtClean="0">
                  <a:solidFill>
                    <a:prstClr val="black"/>
                  </a:solidFill>
                  <a:latin typeface="Meiryo UI" pitchFamily="50" charset="-128"/>
                  <a:ea typeface="Meiryo UI" pitchFamily="50" charset="-128"/>
                  <a:cs typeface="Meiryo UI" pitchFamily="50" charset="-128"/>
                </a:rPr>
                <a:t>発行済みの大阪市債（既発債）は、大阪府に一元化して承継し償還</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lnSpc>
                  <a:spcPts val="2000"/>
                </a:lnSpc>
                <a:buFont typeface="Arial" pitchFamily="34" charset="0"/>
                <a:buChar char="•"/>
                <a:defRPr/>
              </a:pPr>
              <a:r>
                <a:rPr lang="ja-JP" altLang="en-US" sz="1400" dirty="0" smtClean="0">
                  <a:solidFill>
                    <a:prstClr val="black"/>
                  </a:solidFill>
                  <a:latin typeface="Meiryo UI" pitchFamily="50" charset="-128"/>
                  <a:ea typeface="Meiryo UI" pitchFamily="50" charset="-128"/>
                  <a:cs typeface="Meiryo UI" pitchFamily="50" charset="-128"/>
                </a:rPr>
                <a:t>償還に係る公債費の負担割合は、</a:t>
              </a:r>
              <a:r>
                <a:rPr lang="ja-JP" altLang="en-US" sz="1400" dirty="0" smtClean="0">
                  <a:solidFill>
                    <a:schemeClr val="tx1"/>
                  </a:solidFill>
                  <a:latin typeface="Meiryo UI" pitchFamily="50" charset="-128"/>
                  <a:ea typeface="Meiryo UI" pitchFamily="50" charset="-128"/>
                  <a:cs typeface="Meiryo UI" pitchFamily="50" charset="-128"/>
                </a:rPr>
                <a:t>特別区</a:t>
              </a:r>
              <a:r>
                <a:rPr lang="en-US" altLang="ja-JP" sz="1400" dirty="0" smtClean="0">
                  <a:solidFill>
                    <a:schemeClr val="tx1"/>
                  </a:solidFill>
                  <a:latin typeface="Meiryo UI" pitchFamily="50" charset="-128"/>
                  <a:ea typeface="Meiryo UI" pitchFamily="50" charset="-128"/>
                  <a:cs typeface="Meiryo UI" pitchFamily="50" charset="-128"/>
                </a:rPr>
                <a:t>72</a:t>
              </a:r>
              <a:r>
                <a:rPr lang="ja-JP" altLang="en-US" sz="1400" dirty="0" smtClean="0">
                  <a:solidFill>
                    <a:schemeClr val="tx1"/>
                  </a:solidFill>
                  <a:latin typeface="Meiryo UI" pitchFamily="50" charset="-128"/>
                  <a:ea typeface="Meiryo UI" pitchFamily="50" charset="-128"/>
                  <a:cs typeface="Meiryo UI" pitchFamily="50" charset="-128"/>
                </a:rPr>
                <a:t>％、大阪府</a:t>
              </a:r>
              <a:r>
                <a:rPr lang="en-US" altLang="ja-JP" sz="1400" dirty="0" smtClean="0">
                  <a:solidFill>
                    <a:schemeClr val="tx1"/>
                  </a:solidFill>
                  <a:latin typeface="Meiryo UI" pitchFamily="50" charset="-128"/>
                  <a:ea typeface="Meiryo UI" pitchFamily="50" charset="-128"/>
                  <a:cs typeface="Meiryo UI" pitchFamily="50" charset="-128"/>
                </a:rPr>
                <a:t>28</a:t>
              </a:r>
              <a:r>
                <a:rPr lang="ja-JP" altLang="en-US" sz="1400" dirty="0" smtClean="0">
                  <a:solidFill>
                    <a:schemeClr val="tx1"/>
                  </a:solidFill>
                  <a:latin typeface="Meiryo UI" pitchFamily="50" charset="-128"/>
                  <a:ea typeface="Meiryo UI" pitchFamily="50" charset="-128"/>
                  <a:cs typeface="Meiryo UI" pitchFamily="50" charset="-128"/>
                </a:rPr>
                <a:t>％（</a:t>
              </a:r>
              <a:r>
                <a:rPr lang="ja-JP" altLang="en-US" sz="1400" spc="-150" dirty="0" smtClean="0">
                  <a:latin typeface="Meiryo UI" pitchFamily="50" charset="-128"/>
                  <a:ea typeface="Meiryo UI" pitchFamily="50" charset="-128"/>
                  <a:cs typeface="Meiryo UI" pitchFamily="50" charset="-128"/>
                </a:rPr>
                <a:t>既発債の残高を事務分担</a:t>
              </a:r>
              <a:r>
                <a:rPr lang="en-US" altLang="ja-JP" sz="1400" spc="-150" dirty="0" smtClean="0">
                  <a:latin typeface="Meiryo UI" pitchFamily="50" charset="-128"/>
                  <a:ea typeface="Meiryo UI" pitchFamily="50" charset="-128"/>
                  <a:cs typeface="Meiryo UI" pitchFamily="50" charset="-128"/>
                </a:rPr>
                <a:t>(</a:t>
              </a:r>
              <a:r>
                <a:rPr lang="ja-JP" altLang="en-US" sz="1400" spc="-150" dirty="0" smtClean="0">
                  <a:latin typeface="Meiryo UI" pitchFamily="50" charset="-128"/>
                  <a:ea typeface="Meiryo UI" pitchFamily="50" charset="-128"/>
                  <a:cs typeface="Meiryo UI" pitchFamily="50" charset="-128"/>
                </a:rPr>
                <a:t>案</a:t>
              </a:r>
              <a:r>
                <a:rPr lang="en-US" altLang="ja-JP" sz="1400" spc="-150" dirty="0" smtClean="0">
                  <a:latin typeface="Meiryo UI" pitchFamily="50" charset="-128"/>
                  <a:ea typeface="Meiryo UI" pitchFamily="50" charset="-128"/>
                  <a:cs typeface="Meiryo UI" pitchFamily="50" charset="-128"/>
                </a:rPr>
                <a:t>)</a:t>
              </a:r>
              <a:r>
                <a:rPr lang="ja-JP" altLang="en-US" sz="1400" spc="-150" dirty="0" smtClean="0">
                  <a:latin typeface="Meiryo UI" pitchFamily="50" charset="-128"/>
                  <a:ea typeface="Meiryo UI" pitchFamily="50" charset="-128"/>
                  <a:cs typeface="Meiryo UI" pitchFamily="50" charset="-128"/>
                </a:rPr>
                <a:t>により区分）</a:t>
              </a:r>
              <a:endParaRPr lang="en-US" altLang="ja-JP" sz="1400" spc="-150" dirty="0" smtClean="0">
                <a:latin typeface="Meiryo UI" pitchFamily="50" charset="-128"/>
                <a:ea typeface="Meiryo UI" pitchFamily="50" charset="-128"/>
                <a:cs typeface="Meiryo UI" pitchFamily="50" charset="-128"/>
              </a:endParaRPr>
            </a:p>
            <a:p>
              <a:pPr marL="252000" lvl="2" indent="-180000">
                <a:lnSpc>
                  <a:spcPts val="20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各特別区が大阪府に償還負担金を支出して、大阪府が一括で償還</a:t>
              </a:r>
              <a:endParaRPr lang="en-US" altLang="ja-JP" sz="1400" dirty="0" smtClean="0">
                <a:latin typeface="Meiryo UI" pitchFamily="50" charset="-128"/>
                <a:ea typeface="Meiryo UI" pitchFamily="50" charset="-128"/>
                <a:cs typeface="Meiryo UI" pitchFamily="50" charset="-128"/>
              </a:endParaRPr>
            </a:p>
            <a:p>
              <a:pPr marL="252000" lvl="2" indent="-180000">
                <a:lnSpc>
                  <a:spcPts val="20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公債費の負担は、財政調整財源及び目的税二税によって財源を確保</a:t>
              </a:r>
              <a:endParaRPr lang="en-US" altLang="ja-JP" sz="1400" dirty="0" smtClean="0">
                <a:latin typeface="Meiryo UI" pitchFamily="50" charset="-128"/>
                <a:ea typeface="Meiryo UI" pitchFamily="50" charset="-128"/>
                <a:cs typeface="Meiryo UI" pitchFamily="50" charset="-128"/>
              </a:endParaRPr>
            </a:p>
          </p:txBody>
        </p:sp>
        <p:sp>
          <p:nvSpPr>
            <p:cNvPr id="52" name="角丸四角形 51"/>
            <p:cNvSpPr/>
            <p:nvPr/>
          </p:nvSpPr>
          <p:spPr>
            <a:xfrm>
              <a:off x="193151" y="476672"/>
              <a:ext cx="1056791" cy="1008112"/>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公債費の負担</a:t>
              </a:r>
              <a:endParaRPr lang="en-US" altLang="ja-JP" sz="1400" dirty="0" smtClean="0">
                <a:solidFill>
                  <a:prstClr val="black"/>
                </a:solidFill>
                <a:latin typeface="Meiryo UI" pitchFamily="50" charset="-128"/>
                <a:ea typeface="Meiryo UI" pitchFamily="50" charset="-128"/>
                <a:cs typeface="Meiryo UI" pitchFamily="50" charset="-128"/>
              </a:endParaRPr>
            </a:p>
          </p:txBody>
        </p:sp>
      </p:grpSp>
      <p:sp>
        <p:nvSpPr>
          <p:cNvPr id="57" name="テキスト ボックス 14"/>
          <p:cNvSpPr txBox="1">
            <a:spLocks noChangeArrowheads="1"/>
          </p:cNvSpPr>
          <p:nvPr/>
        </p:nvSpPr>
        <p:spPr bwMode="auto">
          <a:xfrm>
            <a:off x="2288704" y="806515"/>
            <a:ext cx="1368152"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-19</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sp>
        <p:nvSpPr>
          <p:cNvPr id="59" name="テキスト ボックス 14"/>
          <p:cNvSpPr txBox="1">
            <a:spLocks noChangeArrowheads="1"/>
          </p:cNvSpPr>
          <p:nvPr/>
        </p:nvSpPr>
        <p:spPr bwMode="auto">
          <a:xfrm>
            <a:off x="2360712" y="4509120"/>
            <a:ext cx="1296144"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-20</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sp>
        <p:nvSpPr>
          <p:cNvPr id="24"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９</a:t>
            </a:r>
          </a:p>
        </p:txBody>
      </p:sp>
    </p:spTree>
    <p:extLst>
      <p:ext uri="{BB962C8B-B14F-4D97-AF65-F5344CB8AC3E}">
        <p14:creationId xmlns:p14="http://schemas.microsoft.com/office/powerpoint/2010/main" val="37746150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44"/>
          <p:cNvGrpSpPr/>
          <p:nvPr/>
        </p:nvGrpSpPr>
        <p:grpSpPr>
          <a:xfrm>
            <a:off x="120780" y="332656"/>
            <a:ext cx="9649072" cy="4042919"/>
            <a:chOff x="128464" y="2869278"/>
            <a:chExt cx="9649072" cy="3546490"/>
          </a:xfrm>
        </p:grpSpPr>
        <p:sp>
          <p:nvSpPr>
            <p:cNvPr id="28" name="正方形/長方形 27"/>
            <p:cNvSpPr/>
            <p:nvPr/>
          </p:nvSpPr>
          <p:spPr>
            <a:xfrm>
              <a:off x="128464" y="3058776"/>
              <a:ext cx="9649072" cy="3356992"/>
            </a:xfrm>
            <a:prstGeom prst="rect">
              <a:avLst/>
            </a:prstGeo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marL="254250" lvl="1">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27" name="角丸四角形 26"/>
            <p:cNvSpPr/>
            <p:nvPr/>
          </p:nvSpPr>
          <p:spPr>
            <a:xfrm>
              <a:off x="258832" y="2869278"/>
              <a:ext cx="1403132" cy="360040"/>
            </a:xfrm>
            <a:prstGeom prst="roundRect">
              <a:avLst>
                <a:gd name="adj" fmla="val 8421"/>
              </a:avLst>
            </a:prstGeom>
            <a:solidFill>
              <a:schemeClr val="accent1"/>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b="1" dirty="0" smtClean="0">
                  <a:solidFill>
                    <a:schemeClr val="bg1"/>
                  </a:solidFill>
                  <a:latin typeface="Meiryo UI" pitchFamily="50" charset="-128"/>
                  <a:ea typeface="Meiryo UI" pitchFamily="50" charset="-128"/>
                  <a:cs typeface="Meiryo UI" pitchFamily="50" charset="-128"/>
                </a:rPr>
                <a:t>透明性の確保</a:t>
              </a:r>
              <a:endParaRPr lang="en-US" altLang="ja-JP" sz="1400" b="1" dirty="0">
                <a:solidFill>
                  <a:schemeClr val="bg1"/>
                </a:solidFill>
                <a:latin typeface="Meiryo UI" pitchFamily="50" charset="-128"/>
                <a:ea typeface="Meiryo UI" pitchFamily="50" charset="-128"/>
                <a:cs typeface="Meiryo UI" pitchFamily="50" charset="-128"/>
              </a:endParaRPr>
            </a:p>
          </p:txBody>
        </p:sp>
      </p:grpSp>
      <p:grpSp>
        <p:nvGrpSpPr>
          <p:cNvPr id="3" name="グループ化 28"/>
          <p:cNvGrpSpPr/>
          <p:nvPr/>
        </p:nvGrpSpPr>
        <p:grpSpPr>
          <a:xfrm>
            <a:off x="214120" y="908720"/>
            <a:ext cx="9486602" cy="1419254"/>
            <a:chOff x="193151" y="476672"/>
            <a:chExt cx="9486602" cy="1419254"/>
          </a:xfrm>
        </p:grpSpPr>
        <p:sp>
          <p:nvSpPr>
            <p:cNvPr id="31" name="角丸四角形 30"/>
            <p:cNvSpPr/>
            <p:nvPr/>
          </p:nvSpPr>
          <p:spPr>
            <a:xfrm>
              <a:off x="7535065" y="476672"/>
              <a:ext cx="2144688" cy="1419254"/>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0" tIns="72000" rIns="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東京都</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・財政調整財源（普通税三税）・目的税二税を一般会計で歳入</a:t>
              </a:r>
              <a:endParaRPr lang="en-US" altLang="ja-JP" sz="140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・財政調整交付金総額を特別会計へ繰出し</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32" name="角丸四角形 31"/>
            <p:cNvSpPr/>
            <p:nvPr/>
          </p:nvSpPr>
          <p:spPr>
            <a:xfrm>
              <a:off x="1568624" y="476672"/>
              <a:ext cx="5966441" cy="1419254"/>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lnSpc>
                  <a:spcPct val="150000"/>
                </a:lnSpc>
                <a:buFont typeface="Arial" pitchFamily="34" charset="0"/>
                <a:buChar char="•"/>
                <a:defRPr/>
              </a:pPr>
              <a:r>
                <a:rPr lang="ja-JP" altLang="en-US" sz="1400" dirty="0" smtClean="0">
                  <a:solidFill>
                    <a:prstClr val="black"/>
                  </a:solidFill>
                  <a:latin typeface="Meiryo UI" pitchFamily="50" charset="-128"/>
                  <a:ea typeface="Meiryo UI" pitchFamily="50" charset="-128"/>
                  <a:cs typeface="Meiryo UI" pitchFamily="50" charset="-128"/>
                </a:rPr>
                <a:t>財政調整制度における特別区と大阪府に係る経理は</a:t>
              </a:r>
              <a:endParaRPr lang="en-US" altLang="ja-JP" sz="1400" dirty="0" smtClean="0">
                <a:solidFill>
                  <a:prstClr val="black"/>
                </a:solidFill>
                <a:latin typeface="Meiryo UI" pitchFamily="50" charset="-128"/>
                <a:ea typeface="Meiryo UI" pitchFamily="50" charset="-128"/>
                <a:cs typeface="Meiryo UI" pitchFamily="50" charset="-128"/>
              </a:endParaRPr>
            </a:p>
            <a:p>
              <a:pPr marL="252000" lvl="2" indent="-180000">
                <a:lnSpc>
                  <a:spcPct val="150000"/>
                </a:lnSpc>
                <a:defRPr/>
              </a:pPr>
              <a:r>
                <a:rPr lang="ja-JP" altLang="en-US" sz="1400" dirty="0" smtClean="0">
                  <a:solidFill>
                    <a:prstClr val="black"/>
                  </a:solidFill>
                  <a:latin typeface="Meiryo UI" pitchFamily="50" charset="-128"/>
                  <a:ea typeface="Meiryo UI" pitchFamily="50" charset="-128"/>
                  <a:cs typeface="Meiryo UI" pitchFamily="50" charset="-128"/>
                </a:rPr>
                <a:t>　 全て「財政調整特別会計（仮称）」で行う</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lnSpc>
                  <a:spcPct val="150000"/>
                </a:lnSpc>
                <a:buFont typeface="Arial" pitchFamily="34" charset="0"/>
                <a:buChar char="•"/>
                <a:defRPr/>
              </a:pPr>
              <a:r>
                <a:rPr lang="ja-JP" altLang="en-US" sz="1400" dirty="0" smtClean="0">
                  <a:solidFill>
                    <a:prstClr val="black"/>
                  </a:solidFill>
                  <a:latin typeface="Meiryo UI" pitchFamily="50" charset="-128"/>
                  <a:ea typeface="Meiryo UI" pitchFamily="50" charset="-128"/>
                  <a:cs typeface="Meiryo UI" pitchFamily="50" charset="-128"/>
                </a:rPr>
                <a:t>普通税三税及び目的税二税は、「財政調整特別会計」で直接歳入</a:t>
              </a:r>
              <a:endParaRPr lang="en-US" altLang="ja-JP" sz="1400" dirty="0" smtClean="0">
                <a:latin typeface="Meiryo UI" pitchFamily="50" charset="-128"/>
                <a:ea typeface="Meiryo UI" pitchFamily="50" charset="-128"/>
                <a:cs typeface="Meiryo UI" pitchFamily="50" charset="-128"/>
              </a:endParaRPr>
            </a:p>
            <a:p>
              <a:pPr marL="252000" lvl="2" indent="-180000">
                <a:lnSpc>
                  <a:spcPct val="150000"/>
                </a:lnSpc>
                <a:buFont typeface="Arial" pitchFamily="34" charset="0"/>
                <a:buChar char="•"/>
                <a:defRPr/>
              </a:pPr>
              <a:r>
                <a:rPr lang="ja-JP" altLang="en-US" sz="1400" dirty="0" smtClean="0">
                  <a:solidFill>
                    <a:prstClr val="black"/>
                  </a:solidFill>
                  <a:latin typeface="Meiryo UI" pitchFamily="50" charset="-128"/>
                  <a:ea typeface="Meiryo UI" pitchFamily="50" charset="-128"/>
                  <a:cs typeface="Meiryo UI" pitchFamily="50" charset="-128"/>
                </a:rPr>
                <a:t>財務リスクへの引当財源として大阪府に承継した</a:t>
              </a:r>
              <a:r>
                <a:rPr lang="ja-JP" altLang="en-US" sz="1400" b="0" dirty="0" smtClean="0">
                  <a:solidFill>
                    <a:prstClr val="black"/>
                  </a:solidFill>
                  <a:latin typeface="Meiryo UI" pitchFamily="50" charset="-128"/>
                  <a:ea typeface="Meiryo UI" pitchFamily="50" charset="-128"/>
                  <a:cs typeface="Meiryo UI" pitchFamily="50" charset="-128"/>
                </a:rPr>
                <a:t>基金を管理</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33" name="角丸四角形 32"/>
            <p:cNvSpPr/>
            <p:nvPr/>
          </p:nvSpPr>
          <p:spPr>
            <a:xfrm>
              <a:off x="193151" y="476672"/>
              <a:ext cx="1365250" cy="1419254"/>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透明性の高い会計の仕組み</a:t>
              </a:r>
              <a:endParaRPr lang="ja-JP" altLang="en-US" sz="1400" dirty="0">
                <a:solidFill>
                  <a:prstClr val="black"/>
                </a:solidFill>
                <a:latin typeface="Meiryo UI" pitchFamily="50" charset="-128"/>
                <a:ea typeface="Meiryo UI" pitchFamily="50" charset="-128"/>
                <a:cs typeface="Meiryo UI" pitchFamily="50" charset="-128"/>
              </a:endParaRPr>
            </a:p>
          </p:txBody>
        </p:sp>
      </p:grpSp>
      <p:sp>
        <p:nvSpPr>
          <p:cNvPr id="26" name="角丸四角形 25"/>
          <p:cNvSpPr/>
          <p:nvPr/>
        </p:nvSpPr>
        <p:spPr>
          <a:xfrm>
            <a:off x="1559692" y="2420888"/>
            <a:ext cx="8159484" cy="1872208"/>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lnSpc>
                <a:spcPts val="1900"/>
              </a:lnSpc>
              <a:defRPr/>
            </a:pPr>
            <a:r>
              <a:rPr lang="en-US" altLang="ja-JP" sz="140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財政調整財源の特別区と大阪府の配分割合</a:t>
            </a:r>
            <a:r>
              <a:rPr lang="en-US" altLang="ja-JP" sz="1400" dirty="0" smtClean="0">
                <a:solidFill>
                  <a:prstClr val="black"/>
                </a:solidFill>
                <a:latin typeface="Meiryo UI" pitchFamily="50" charset="-128"/>
                <a:ea typeface="Meiryo UI" pitchFamily="50" charset="-128"/>
                <a:cs typeface="Meiryo UI" pitchFamily="50" charset="-128"/>
              </a:rPr>
              <a:t>〕</a:t>
            </a:r>
          </a:p>
          <a:p>
            <a:pPr marL="252000" lvl="2" indent="-180000">
              <a:lnSpc>
                <a:spcPts val="19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特別区と大阪府の配分割合が適正であることについて、原則として大阪府側が説明責任を負う</a:t>
            </a:r>
            <a:endParaRPr lang="en-US" altLang="ja-JP" sz="1400" dirty="0" smtClean="0">
              <a:latin typeface="Meiryo UI" pitchFamily="50" charset="-128"/>
              <a:ea typeface="Meiryo UI" pitchFamily="50" charset="-128"/>
              <a:cs typeface="Meiryo UI" pitchFamily="50" charset="-128"/>
            </a:endParaRPr>
          </a:p>
          <a:p>
            <a:pPr marL="252000" lvl="2" indent="-180000">
              <a:lnSpc>
                <a:spcPts val="19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大阪府から財政調整制度の運用状況等の報告を行うなど毎年度検証を行ったうえ、必要に応じて協議を行う</a:t>
            </a:r>
            <a:endParaRPr lang="en-US" altLang="ja-JP" sz="1400" dirty="0" smtClean="0">
              <a:latin typeface="Meiryo UI" pitchFamily="50" charset="-128"/>
              <a:ea typeface="Meiryo UI" pitchFamily="50" charset="-128"/>
              <a:cs typeface="Meiryo UI" pitchFamily="50" charset="-128"/>
            </a:endParaRPr>
          </a:p>
          <a:p>
            <a:pPr marL="252000" lvl="2" indent="-180000">
              <a:lnSpc>
                <a:spcPts val="19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配分割合は、税制改正など地方財政制度に大きな変更があった場合には、適宜検証・協議</a:t>
            </a:r>
            <a:endParaRPr lang="en-US" altLang="ja-JP" sz="1400" dirty="0" smtClean="0">
              <a:latin typeface="Meiryo UI" pitchFamily="50" charset="-128"/>
              <a:ea typeface="Meiryo UI" pitchFamily="50" charset="-128"/>
              <a:cs typeface="Meiryo UI" pitchFamily="50" charset="-128"/>
            </a:endParaRPr>
          </a:p>
          <a:p>
            <a:pPr marL="252000" lvl="2" indent="-180000">
              <a:lnSpc>
                <a:spcPts val="1900"/>
              </a:lnSpc>
              <a:defRPr/>
            </a:pP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特別区間の交付基準</a:t>
            </a:r>
            <a:r>
              <a:rPr lang="en-US" altLang="ja-JP" sz="1400" dirty="0" smtClean="0">
                <a:latin typeface="Meiryo UI" pitchFamily="50" charset="-128"/>
                <a:ea typeface="Meiryo UI" pitchFamily="50" charset="-128"/>
                <a:cs typeface="Meiryo UI" pitchFamily="50" charset="-128"/>
              </a:rPr>
              <a:t>〕</a:t>
            </a:r>
          </a:p>
          <a:p>
            <a:pPr marL="252000" lvl="2" indent="-180000">
              <a:lnSpc>
                <a:spcPts val="1900"/>
              </a:lnSpc>
              <a:buFont typeface="Arial" pitchFamily="34" charset="0"/>
              <a:buChar char="•"/>
              <a:defRPr/>
            </a:pPr>
            <a:r>
              <a:rPr lang="ja-JP" altLang="en-US" sz="1400" b="0" dirty="0" smtClean="0">
                <a:solidFill>
                  <a:prstClr val="black"/>
                </a:solidFill>
                <a:latin typeface="Meiryo UI" pitchFamily="50" charset="-128"/>
                <a:ea typeface="Meiryo UI" pitchFamily="50" charset="-128"/>
                <a:cs typeface="Meiryo UI" pitchFamily="50" charset="-128"/>
              </a:rPr>
              <a:t>地方交付税制度や地方財政計画の動向等を踏まえて、毎年度精査</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40" name="角丸四角形 39"/>
          <p:cNvSpPr/>
          <p:nvPr/>
        </p:nvSpPr>
        <p:spPr>
          <a:xfrm>
            <a:off x="214120" y="2420888"/>
            <a:ext cx="1365250" cy="1872208"/>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schemeClr val="tx1"/>
                </a:solidFill>
                <a:latin typeface="Meiryo UI" pitchFamily="50" charset="-128"/>
                <a:ea typeface="Meiryo UI" pitchFamily="50" charset="-128"/>
                <a:cs typeface="Meiryo UI" pitchFamily="50" charset="-128"/>
              </a:rPr>
              <a:t>大阪府・特別区協議会</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仮称</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における検証・協議</a:t>
            </a: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30" name="テキスト ボックス 14"/>
          <p:cNvSpPr txBox="1">
            <a:spLocks noChangeArrowheads="1"/>
          </p:cNvSpPr>
          <p:nvPr/>
        </p:nvSpPr>
        <p:spPr bwMode="auto">
          <a:xfrm>
            <a:off x="533216" y="2060848"/>
            <a:ext cx="1093768"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-21</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sp>
        <p:nvSpPr>
          <p:cNvPr id="34" name="テキスト ボックス 14"/>
          <p:cNvSpPr txBox="1">
            <a:spLocks noChangeArrowheads="1"/>
          </p:cNvSpPr>
          <p:nvPr/>
        </p:nvSpPr>
        <p:spPr bwMode="auto">
          <a:xfrm>
            <a:off x="533216" y="4005064"/>
            <a:ext cx="1093768"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-22</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sp>
        <p:nvSpPr>
          <p:cNvPr id="15" name="正方形/長方形 14"/>
          <p:cNvSpPr/>
          <p:nvPr/>
        </p:nvSpPr>
        <p:spPr>
          <a:xfrm>
            <a:off x="128464" y="4869160"/>
            <a:ext cx="9649072" cy="1584176"/>
          </a:xfrm>
          <a:prstGeom prst="rect">
            <a:avLst/>
          </a:prstGeo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marL="254250" lvl="1">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16" name="角丸四角形 15"/>
          <p:cNvSpPr/>
          <p:nvPr/>
        </p:nvSpPr>
        <p:spPr>
          <a:xfrm>
            <a:off x="326938" y="4725144"/>
            <a:ext cx="1097670" cy="338430"/>
          </a:xfrm>
          <a:prstGeom prst="roundRect">
            <a:avLst>
              <a:gd name="adj" fmla="val 8421"/>
            </a:avLst>
          </a:prstGeom>
          <a:solidFill>
            <a:schemeClr val="accent1"/>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b="1" dirty="0" smtClean="0">
                <a:solidFill>
                  <a:schemeClr val="bg1"/>
                </a:solidFill>
                <a:latin typeface="Meiryo UI" pitchFamily="50" charset="-128"/>
                <a:ea typeface="Meiryo UI" pitchFamily="50" charset="-128"/>
                <a:cs typeface="Meiryo UI" pitchFamily="50" charset="-128"/>
              </a:rPr>
              <a:t>その他</a:t>
            </a:r>
            <a:endParaRPr lang="en-US" altLang="ja-JP" sz="1400" b="1" dirty="0">
              <a:solidFill>
                <a:schemeClr val="bg1"/>
              </a:solidFill>
              <a:latin typeface="Meiryo UI" pitchFamily="50" charset="-128"/>
              <a:ea typeface="Meiryo UI" pitchFamily="50" charset="-128"/>
              <a:cs typeface="Meiryo UI" pitchFamily="50" charset="-128"/>
            </a:endParaRPr>
          </a:p>
        </p:txBody>
      </p:sp>
      <p:sp>
        <p:nvSpPr>
          <p:cNvPr id="17" name="角丸四角形 16"/>
          <p:cNvSpPr/>
          <p:nvPr/>
        </p:nvSpPr>
        <p:spPr>
          <a:xfrm>
            <a:off x="1659086" y="5157192"/>
            <a:ext cx="8064896" cy="1224135"/>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lnSpc>
                <a:spcPct val="150000"/>
              </a:lnSpc>
              <a:buFont typeface="Arial" pitchFamily="34" charset="0"/>
              <a:buChar char="•"/>
              <a:defRPr/>
            </a:pPr>
            <a:r>
              <a:rPr lang="ja-JP" altLang="en-US" sz="1400" dirty="0" smtClean="0">
                <a:solidFill>
                  <a:prstClr val="black"/>
                </a:solidFill>
                <a:latin typeface="Meiryo UI" pitchFamily="50" charset="-128"/>
                <a:ea typeface="Meiryo UI" pitchFamily="50" charset="-128"/>
                <a:cs typeface="Meiryo UI" pitchFamily="50" charset="-128"/>
              </a:rPr>
              <a:t>特別区設置後当面の間に財源不足が生じた場合の対応として、</a:t>
            </a:r>
            <a:r>
              <a:rPr lang="ja-JP" altLang="en-US" sz="1400" dirty="0">
                <a:solidFill>
                  <a:prstClr val="black"/>
                </a:solidFill>
                <a:latin typeface="Meiryo UI" pitchFamily="50" charset="-128"/>
                <a:ea typeface="Meiryo UI" pitchFamily="50" charset="-128"/>
                <a:cs typeface="Meiryo UI" pitchFamily="50" charset="-128"/>
              </a:rPr>
              <a:t>必要に応じて、財務リスクへの引当財源として大阪府が管理する基金の活用により、特別区の財政運営が円滑に行われる仕組みを</a:t>
            </a:r>
            <a:r>
              <a:rPr lang="ja-JP" altLang="en-US" sz="1400" dirty="0" smtClean="0">
                <a:solidFill>
                  <a:prstClr val="black"/>
                </a:solidFill>
                <a:latin typeface="Meiryo UI" pitchFamily="50" charset="-128"/>
                <a:ea typeface="Meiryo UI" pitchFamily="50" charset="-128"/>
                <a:cs typeface="Meiryo UI" pitchFamily="50" charset="-128"/>
              </a:rPr>
              <a:t>検討</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18" name="角丸四角形 17"/>
          <p:cNvSpPr/>
          <p:nvPr/>
        </p:nvSpPr>
        <p:spPr>
          <a:xfrm>
            <a:off x="290934" y="5157192"/>
            <a:ext cx="1365250" cy="1224136"/>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財源不足が生じた場合の当面の対応</a:t>
            </a: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21" name="テキスト ボックス 14"/>
          <p:cNvSpPr txBox="1">
            <a:spLocks noChangeArrowheads="1"/>
          </p:cNvSpPr>
          <p:nvPr/>
        </p:nvSpPr>
        <p:spPr bwMode="auto">
          <a:xfrm>
            <a:off x="564358" y="6128007"/>
            <a:ext cx="1093768"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-24</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sp>
        <p:nvSpPr>
          <p:cNvPr id="19" name="正方形/長方形 18"/>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１０</a:t>
            </a:r>
          </a:p>
        </p:txBody>
      </p:sp>
    </p:spTree>
    <p:extLst>
      <p:ext uri="{BB962C8B-B14F-4D97-AF65-F5344CB8AC3E}">
        <p14:creationId xmlns:p14="http://schemas.microsoft.com/office/powerpoint/2010/main" val="4350681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～財政調整財源～</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5" name="テキスト ボックス 20"/>
          <p:cNvSpPr txBox="1">
            <a:spLocks noChangeArrowheads="1"/>
          </p:cNvSpPr>
          <p:nvPr/>
        </p:nvSpPr>
        <p:spPr bwMode="auto">
          <a:xfrm>
            <a:off x="344289" y="6536925"/>
            <a:ext cx="5184775" cy="261937"/>
          </a:xfrm>
          <a:prstGeom prst="rect">
            <a:avLst/>
          </a:prstGeom>
          <a:noFill/>
          <a:ln w="9525">
            <a:noFill/>
            <a:miter lim="800000"/>
            <a:headEnd/>
            <a:tailEnd/>
          </a:ln>
        </p:spPr>
        <p:txBody>
          <a:bodyPr>
            <a:spAutoFit/>
          </a:bodyPr>
          <a:lstStyle/>
          <a:p>
            <a:r>
              <a:rPr lang="ja-JP" altLang="en-US" sz="1050" dirty="0">
                <a:latin typeface="Meiryo UI" pitchFamily="50" charset="-128"/>
                <a:ea typeface="Meiryo UI" pitchFamily="50" charset="-128"/>
                <a:cs typeface="Meiryo UI" pitchFamily="50" charset="-128"/>
              </a:rPr>
              <a:t>（注）特別土地保有税</a:t>
            </a:r>
            <a:r>
              <a:rPr lang="ja-JP" altLang="en-US" sz="1050" dirty="0" smtClean="0">
                <a:latin typeface="Meiryo UI" pitchFamily="50" charset="-128"/>
                <a:ea typeface="Meiryo UI" pitchFamily="50" charset="-128"/>
                <a:cs typeface="Meiryo UI" pitchFamily="50" charset="-128"/>
              </a:rPr>
              <a:t>は課税停止中</a:t>
            </a:r>
            <a:endParaRPr lang="ja-JP" altLang="en-US" sz="1050" dirty="0">
              <a:latin typeface="Meiryo UI" pitchFamily="50" charset="-128"/>
              <a:ea typeface="Meiryo UI" pitchFamily="50" charset="-128"/>
              <a:cs typeface="Meiryo UI" pitchFamily="50" charset="-128"/>
            </a:endParaRPr>
          </a:p>
        </p:txBody>
      </p:sp>
      <p:sp>
        <p:nvSpPr>
          <p:cNvPr id="17" name="右中かっこ 16"/>
          <p:cNvSpPr/>
          <p:nvPr/>
        </p:nvSpPr>
        <p:spPr>
          <a:xfrm>
            <a:off x="5302374" y="5420841"/>
            <a:ext cx="144016" cy="360040"/>
          </a:xfrm>
          <a:prstGeom prst="rightBrace">
            <a:avLst>
              <a:gd name="adj1" fmla="val 23450"/>
              <a:gd name="adj2" fmla="val 50000"/>
            </a:avLst>
          </a:prstGeom>
          <a:ln w="22225"/>
        </p:spPr>
        <p:style>
          <a:lnRef idx="1">
            <a:schemeClr val="dk1"/>
          </a:lnRef>
          <a:fillRef idx="0">
            <a:schemeClr val="dk1"/>
          </a:fillRef>
          <a:effectRef idx="0">
            <a:schemeClr val="dk1"/>
          </a:effectRef>
          <a:fontRef idx="minor">
            <a:schemeClr val="tx1"/>
          </a:fontRef>
        </p:style>
        <p:txBody>
          <a:bodyPr anchor="ctr"/>
          <a:lstStyle/>
          <a:p>
            <a:pPr algn="ctr" fontAlgn="auto">
              <a:spcBef>
                <a:spcPts val="0"/>
              </a:spcBef>
              <a:spcAft>
                <a:spcPts val="0"/>
              </a:spcAft>
              <a:defRPr/>
            </a:pPr>
            <a:endParaRPr lang="ja-JP" altLang="en-US">
              <a:latin typeface="Meiryo UI" pitchFamily="50" charset="-128"/>
              <a:ea typeface="Meiryo UI" pitchFamily="50" charset="-128"/>
              <a:cs typeface="Meiryo UI" pitchFamily="50" charset="-128"/>
            </a:endParaRPr>
          </a:p>
        </p:txBody>
      </p:sp>
      <p:sp>
        <p:nvSpPr>
          <p:cNvPr id="18" name="角丸四角形 17"/>
          <p:cNvSpPr/>
          <p:nvPr/>
        </p:nvSpPr>
        <p:spPr>
          <a:xfrm>
            <a:off x="5586908" y="4004496"/>
            <a:ext cx="4232920" cy="1008112"/>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fontAlgn="auto">
              <a:lnSpc>
                <a:spcPts val="1900"/>
              </a:lnSpc>
              <a:spcBef>
                <a:spcPts val="0"/>
              </a:spcBef>
              <a:spcAft>
                <a:spcPts val="0"/>
              </a:spcAft>
              <a:defRPr/>
            </a:pPr>
            <a:r>
              <a:rPr lang="ja-JP" altLang="en-US" sz="1400" b="1" dirty="0" smtClean="0">
                <a:latin typeface="Meiryo UI" pitchFamily="50" charset="-128"/>
                <a:ea typeface="Meiryo UI" pitchFamily="50" charset="-128"/>
                <a:cs typeface="Meiryo UI" pitchFamily="50" charset="-128"/>
              </a:rPr>
              <a:t>「法人市町村民税」及び「固定資産税」</a:t>
            </a:r>
            <a:endParaRPr lang="en-US" altLang="ja-JP" sz="1400" b="1" dirty="0" smtClean="0">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　➢一定の税収規模があり、かつ税源が偏在している</a:t>
            </a:r>
            <a:endParaRPr lang="en-US" altLang="ja-JP" sz="1400" dirty="0" smtClean="0">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b="1" dirty="0" smtClean="0">
                <a:latin typeface="Meiryo UI" pitchFamily="50" charset="-128"/>
                <a:ea typeface="Meiryo UI" pitchFamily="50" charset="-128"/>
                <a:cs typeface="Meiryo UI" pitchFamily="50" charset="-128"/>
              </a:rPr>
              <a:t>　⇒財政調整財源にふさわしい</a:t>
            </a:r>
            <a:r>
              <a:rPr lang="ja-JP" altLang="en-US" sz="1400" b="1" dirty="0">
                <a:latin typeface="Meiryo UI" pitchFamily="50" charset="-128"/>
                <a:ea typeface="Meiryo UI" pitchFamily="50" charset="-128"/>
                <a:cs typeface="Meiryo UI" pitchFamily="50" charset="-128"/>
              </a:rPr>
              <a:t>　</a:t>
            </a:r>
            <a:endParaRPr lang="en-US" altLang="ja-JP" sz="1600" dirty="0">
              <a:latin typeface="Meiryo UI" pitchFamily="50" charset="-128"/>
              <a:ea typeface="Meiryo UI" pitchFamily="50" charset="-128"/>
              <a:cs typeface="Meiryo UI" pitchFamily="50" charset="-128"/>
            </a:endParaRPr>
          </a:p>
        </p:txBody>
      </p:sp>
      <p:cxnSp>
        <p:nvCxnSpPr>
          <p:cNvPr id="19" name="直線矢印コネクタ 18"/>
          <p:cNvCxnSpPr>
            <a:stCxn id="17" idx="1"/>
            <a:endCxn id="18" idx="1"/>
          </p:cNvCxnSpPr>
          <p:nvPr/>
        </p:nvCxnSpPr>
        <p:spPr>
          <a:xfrm flipV="1">
            <a:off x="5446390" y="4508552"/>
            <a:ext cx="140518" cy="1092309"/>
          </a:xfrm>
          <a:prstGeom prst="straightConnector1">
            <a:avLst/>
          </a:prstGeom>
          <a:ln w="25400">
            <a:tailEnd type="arrow"/>
          </a:ln>
        </p:spPr>
        <p:style>
          <a:lnRef idx="1">
            <a:schemeClr val="dk1"/>
          </a:lnRef>
          <a:fillRef idx="0">
            <a:schemeClr val="dk1"/>
          </a:fillRef>
          <a:effectRef idx="0">
            <a:schemeClr val="dk1"/>
          </a:effectRef>
          <a:fontRef idx="minor">
            <a:schemeClr val="tx1"/>
          </a:fontRef>
        </p:style>
      </p:cxnSp>
      <p:sp>
        <p:nvSpPr>
          <p:cNvPr id="31" name="角丸四角形 30"/>
          <p:cNvSpPr/>
          <p:nvPr/>
        </p:nvSpPr>
        <p:spPr>
          <a:xfrm>
            <a:off x="5590406" y="5229200"/>
            <a:ext cx="4248472" cy="144016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fontAlgn="auto">
              <a:lnSpc>
                <a:spcPts val="1900"/>
              </a:lnSpc>
              <a:spcBef>
                <a:spcPts val="0"/>
              </a:spcBef>
              <a:spcAft>
                <a:spcPts val="0"/>
              </a:spcAft>
              <a:defRPr/>
            </a:pPr>
            <a:r>
              <a:rPr lang="ja-JP" altLang="en-US" sz="1400" b="1" dirty="0" smtClean="0">
                <a:latin typeface="Meiryo UI" pitchFamily="50" charset="-128"/>
                <a:ea typeface="Meiryo UI" pitchFamily="50" charset="-128"/>
                <a:cs typeface="Meiryo UI" pitchFamily="50" charset="-128"/>
              </a:rPr>
              <a:t>「都市計画税」及び「</a:t>
            </a:r>
            <a:r>
              <a:rPr lang="ja-JP" altLang="en-US" sz="1400" b="1" dirty="0" smtClean="0">
                <a:solidFill>
                  <a:schemeClr val="tx1"/>
                </a:solidFill>
                <a:latin typeface="Meiryo UI" pitchFamily="50" charset="-128"/>
                <a:ea typeface="Meiryo UI" pitchFamily="50" charset="-128"/>
                <a:cs typeface="Meiryo UI" pitchFamily="50" charset="-128"/>
              </a:rPr>
              <a:t>事業所税」（目的税）</a:t>
            </a:r>
            <a:endParaRPr lang="en-US" altLang="ja-JP" sz="1400" b="1" dirty="0" smtClean="0">
              <a:solidFill>
                <a:schemeClr val="tx1"/>
              </a:solidFill>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b="1"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➢税源が偏在しているものの、法令上使用目的が</a:t>
            </a:r>
            <a:endParaRPr lang="en-US" altLang="ja-JP" sz="1400" dirty="0" smtClean="0">
              <a:solidFill>
                <a:schemeClr val="tx1"/>
              </a:solidFill>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制限されている（地方税法</a:t>
            </a:r>
            <a:r>
              <a:rPr lang="en-US" altLang="ja-JP" sz="1400" dirty="0" smtClean="0">
                <a:solidFill>
                  <a:schemeClr val="tx1"/>
                </a:solidFill>
                <a:latin typeface="Meiryo UI" pitchFamily="50" charset="-128"/>
                <a:ea typeface="Meiryo UI" pitchFamily="50" charset="-128"/>
                <a:cs typeface="Meiryo UI" pitchFamily="50" charset="-128"/>
              </a:rPr>
              <a:t>701</a:t>
            </a:r>
            <a:r>
              <a:rPr lang="ja-JP" altLang="en-US" sz="1400" dirty="0" smtClean="0">
                <a:solidFill>
                  <a:schemeClr val="tx1"/>
                </a:solidFill>
                <a:latin typeface="Meiryo UI" pitchFamily="50" charset="-128"/>
                <a:ea typeface="Meiryo UI" pitchFamily="50" charset="-128"/>
                <a:cs typeface="Meiryo UI" pitchFamily="50" charset="-128"/>
              </a:rPr>
              <a:t>条の</a:t>
            </a:r>
            <a:r>
              <a:rPr lang="en-US" altLang="ja-JP" sz="1400" dirty="0" smtClean="0">
                <a:solidFill>
                  <a:schemeClr val="tx1"/>
                </a:solidFill>
                <a:latin typeface="Meiryo UI" pitchFamily="50" charset="-128"/>
                <a:ea typeface="Meiryo UI" pitchFamily="50" charset="-128"/>
                <a:cs typeface="Meiryo UI" pitchFamily="50" charset="-128"/>
              </a:rPr>
              <a:t>73</a:t>
            </a:r>
            <a:r>
              <a:rPr lang="ja-JP" altLang="en-US" sz="1400" dirty="0" err="1" smtClean="0">
                <a:solidFill>
                  <a:schemeClr val="tx1"/>
                </a:solidFill>
                <a:latin typeface="Meiryo UI" pitchFamily="50" charset="-128"/>
                <a:ea typeface="Meiryo UI" pitchFamily="50" charset="-128"/>
                <a:cs typeface="Meiryo UI" pitchFamily="50" charset="-128"/>
              </a:rPr>
              <a:t>、</a:t>
            </a:r>
            <a:r>
              <a:rPr lang="en-US" altLang="ja-JP" sz="1400" dirty="0" smtClean="0">
                <a:solidFill>
                  <a:schemeClr val="tx1"/>
                </a:solidFill>
                <a:latin typeface="Meiryo UI" pitchFamily="50" charset="-128"/>
                <a:ea typeface="Meiryo UI" pitchFamily="50" charset="-128"/>
                <a:cs typeface="Meiryo UI" pitchFamily="50" charset="-128"/>
              </a:rPr>
              <a:t>702</a:t>
            </a:r>
            <a:r>
              <a:rPr lang="ja-JP" altLang="en-US" sz="1400" dirty="0" smtClean="0">
                <a:solidFill>
                  <a:schemeClr val="tx1"/>
                </a:solidFill>
                <a:latin typeface="Meiryo UI" pitchFamily="50" charset="-128"/>
                <a:ea typeface="Meiryo UI" pitchFamily="50" charset="-128"/>
                <a:cs typeface="Meiryo UI" pitchFamily="50" charset="-128"/>
              </a:rPr>
              <a:t>条）</a:t>
            </a:r>
            <a:endParaRPr lang="en-US" altLang="ja-JP" sz="1400" dirty="0" smtClean="0">
              <a:solidFill>
                <a:schemeClr val="tx1"/>
              </a:solidFill>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a:t>
            </a:r>
            <a:r>
              <a:rPr lang="ja-JP" altLang="en-US" sz="1400" b="1" dirty="0" smtClean="0">
                <a:solidFill>
                  <a:schemeClr val="tx1"/>
                </a:solidFill>
                <a:latin typeface="Meiryo UI" pitchFamily="50" charset="-128"/>
                <a:ea typeface="Meiryo UI" pitchFamily="50" charset="-128"/>
                <a:cs typeface="Meiryo UI" pitchFamily="50" charset="-128"/>
              </a:rPr>
              <a:t>⇒目的税としての使途を明確にするため</a:t>
            </a:r>
            <a:endParaRPr lang="en-US" altLang="ja-JP" sz="1400" b="1" dirty="0" smtClean="0">
              <a:solidFill>
                <a:schemeClr val="tx1"/>
              </a:solidFill>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b="1" dirty="0" smtClean="0">
                <a:latin typeface="Meiryo UI" pitchFamily="50" charset="-128"/>
                <a:ea typeface="Meiryo UI" pitchFamily="50" charset="-128"/>
                <a:cs typeface="Meiryo UI" pitchFamily="50" charset="-128"/>
              </a:rPr>
              <a:t>　　 「目的税交付金制度」による配分</a:t>
            </a:r>
            <a:r>
              <a:rPr lang="ja-JP" altLang="en-US" sz="1400" dirty="0" smtClean="0">
                <a:latin typeface="Meiryo UI" pitchFamily="50" charset="-128"/>
                <a:ea typeface="Meiryo UI" pitchFamily="50" charset="-128"/>
                <a:cs typeface="Meiryo UI" pitchFamily="50" charset="-128"/>
              </a:rPr>
              <a:t>　　</a:t>
            </a: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財政</a:t>
            </a:r>
            <a:r>
              <a:rPr lang="en-US" altLang="ja-JP" sz="1050" dirty="0" smtClean="0">
                <a:latin typeface="Meiryo UI" pitchFamily="50" charset="-128"/>
                <a:ea typeface="Meiryo UI" pitchFamily="50" charset="-128"/>
                <a:cs typeface="Meiryo UI" pitchFamily="50" charset="-128"/>
              </a:rPr>
              <a:t>-19</a:t>
            </a:r>
            <a:r>
              <a:rPr lang="ja-JP" altLang="en-US" sz="1050" dirty="0" smtClean="0">
                <a:latin typeface="Meiryo UI" pitchFamily="50" charset="-128"/>
                <a:ea typeface="Meiryo UI" pitchFamily="50" charset="-128"/>
                <a:cs typeface="Meiryo UI" pitchFamily="50" charset="-128"/>
              </a:rPr>
              <a:t>参照</a:t>
            </a:r>
            <a:r>
              <a:rPr lang="en-US" altLang="ja-JP" sz="1050" dirty="0" smtClean="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　</a:t>
            </a:r>
            <a:endParaRPr lang="en-US" altLang="ja-JP" sz="1600" dirty="0">
              <a:latin typeface="Meiryo UI" pitchFamily="50" charset="-128"/>
              <a:ea typeface="Meiryo UI" pitchFamily="50" charset="-128"/>
              <a:cs typeface="Meiryo UI" pitchFamily="50" charset="-128"/>
            </a:endParaRPr>
          </a:p>
        </p:txBody>
      </p:sp>
      <p:sp>
        <p:nvSpPr>
          <p:cNvPr id="33" name="右中かっこ 32"/>
          <p:cNvSpPr/>
          <p:nvPr/>
        </p:nvSpPr>
        <p:spPr>
          <a:xfrm>
            <a:off x="5302374" y="5810597"/>
            <a:ext cx="144016" cy="360040"/>
          </a:xfrm>
          <a:prstGeom prst="rightBrace">
            <a:avLst>
              <a:gd name="adj1" fmla="val 23450"/>
              <a:gd name="adj2" fmla="val 50000"/>
            </a:avLst>
          </a:prstGeom>
          <a:ln w="22225"/>
        </p:spPr>
        <p:style>
          <a:lnRef idx="1">
            <a:schemeClr val="dk1"/>
          </a:lnRef>
          <a:fillRef idx="0">
            <a:schemeClr val="dk1"/>
          </a:fillRef>
          <a:effectRef idx="0">
            <a:schemeClr val="dk1"/>
          </a:effectRef>
          <a:fontRef idx="minor">
            <a:schemeClr val="tx1"/>
          </a:fontRef>
        </p:style>
        <p:txBody>
          <a:bodyPr anchor="ctr"/>
          <a:lstStyle/>
          <a:p>
            <a:pPr algn="ctr" fontAlgn="auto">
              <a:spcBef>
                <a:spcPts val="0"/>
              </a:spcBef>
              <a:spcAft>
                <a:spcPts val="0"/>
              </a:spcAft>
              <a:defRPr/>
            </a:pPr>
            <a:endParaRPr lang="ja-JP" altLang="en-US">
              <a:latin typeface="Meiryo UI" pitchFamily="50" charset="-128"/>
              <a:ea typeface="Meiryo UI" pitchFamily="50" charset="-128"/>
              <a:cs typeface="Meiryo UI" pitchFamily="50" charset="-128"/>
            </a:endParaRPr>
          </a:p>
        </p:txBody>
      </p:sp>
      <p:cxnSp>
        <p:nvCxnSpPr>
          <p:cNvPr id="34" name="直線矢印コネクタ 33"/>
          <p:cNvCxnSpPr>
            <a:stCxn id="33" idx="1"/>
            <a:endCxn id="31" idx="1"/>
          </p:cNvCxnSpPr>
          <p:nvPr/>
        </p:nvCxnSpPr>
        <p:spPr>
          <a:xfrm flipV="1">
            <a:off x="5446390" y="5949280"/>
            <a:ext cx="144016" cy="41337"/>
          </a:xfrm>
          <a:prstGeom prst="straightConnector1">
            <a:avLst/>
          </a:prstGeom>
          <a:ln w="25400">
            <a:tailEnd type="arrow"/>
          </a:ln>
        </p:spPr>
        <p:style>
          <a:lnRef idx="1">
            <a:schemeClr val="dk1"/>
          </a:lnRef>
          <a:fillRef idx="0">
            <a:schemeClr val="dk1"/>
          </a:fillRef>
          <a:effectRef idx="0">
            <a:schemeClr val="dk1"/>
          </a:effectRef>
          <a:fontRef idx="minor">
            <a:schemeClr val="tx1"/>
          </a:fontRef>
        </p:style>
      </p:cxnSp>
      <p:graphicFrame>
        <p:nvGraphicFramePr>
          <p:cNvPr id="50" name="表 49"/>
          <p:cNvGraphicFramePr>
            <a:graphicFrameLocks noGrp="1"/>
          </p:cNvGraphicFramePr>
          <p:nvPr>
            <p:extLst>
              <p:ext uri="{D42A27DB-BD31-4B8C-83A1-F6EECF244321}">
                <p14:modId xmlns:p14="http://schemas.microsoft.com/office/powerpoint/2010/main" val="2480460332"/>
              </p:ext>
            </p:extLst>
          </p:nvPr>
        </p:nvGraphicFramePr>
        <p:xfrm>
          <a:off x="416496" y="1269980"/>
          <a:ext cx="9361040" cy="2228364"/>
        </p:xfrm>
        <a:graphic>
          <a:graphicData uri="http://schemas.openxmlformats.org/drawingml/2006/table">
            <a:tbl>
              <a:tblPr firstRow="1" bandRow="1">
                <a:tableStyleId>{93296810-A885-4BE3-A3E7-6D5BEEA58F35}</a:tableStyleId>
              </a:tblPr>
              <a:tblGrid>
                <a:gridCol w="2465705">
                  <a:extLst>
                    <a:ext uri="{9D8B030D-6E8A-4147-A177-3AD203B41FA5}">
                      <a16:colId xmlns:a16="http://schemas.microsoft.com/office/drawing/2014/main" val="20000"/>
                    </a:ext>
                  </a:extLst>
                </a:gridCol>
                <a:gridCol w="6895335">
                  <a:extLst>
                    <a:ext uri="{9D8B030D-6E8A-4147-A177-3AD203B41FA5}">
                      <a16:colId xmlns:a16="http://schemas.microsoft.com/office/drawing/2014/main" val="20001"/>
                    </a:ext>
                  </a:extLst>
                </a:gridCol>
              </a:tblGrid>
              <a:tr h="233861">
                <a:tc>
                  <a:txBody>
                    <a:bodyPr/>
                    <a:lstStyle/>
                    <a:p>
                      <a:pPr algn="ctr"/>
                      <a:r>
                        <a:rPr kumimoji="1" lang="ja-JP" altLang="en-US" sz="1400" b="0" dirty="0" smtClean="0">
                          <a:solidFill>
                            <a:schemeClr val="tx1"/>
                          </a:solidFill>
                          <a:latin typeface="Meiryo UI" pitchFamily="50" charset="-128"/>
                          <a:ea typeface="Meiryo UI" pitchFamily="50" charset="-128"/>
                          <a:cs typeface="Meiryo UI" pitchFamily="50" charset="-128"/>
                        </a:rPr>
                        <a:t>財政調整財源</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tcPr>
                </a:tc>
                <a:tc>
                  <a:txBody>
                    <a:bodyPr/>
                    <a:lstStyle/>
                    <a:p>
                      <a:pPr algn="ctr"/>
                      <a:r>
                        <a:rPr kumimoji="1" lang="ja-JP" altLang="en-US" sz="1400" b="0" dirty="0" smtClean="0">
                          <a:solidFill>
                            <a:schemeClr val="tx1"/>
                          </a:solidFill>
                          <a:latin typeface="Meiryo UI" pitchFamily="50" charset="-128"/>
                          <a:ea typeface="Meiryo UI" pitchFamily="50" charset="-128"/>
                          <a:cs typeface="Meiryo UI" pitchFamily="50" charset="-128"/>
                        </a:rPr>
                        <a:t>財政調整財源とする理由など</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tcPr>
                </a:tc>
                <a:extLst>
                  <a:ext uri="{0D108BD9-81ED-4DB2-BD59-A6C34878D82A}">
                    <a16:rowId xmlns:a16="http://schemas.microsoft.com/office/drawing/2014/main" val="10000"/>
                  </a:ext>
                </a:extLst>
              </a:tr>
              <a:tr h="397563">
                <a:tc>
                  <a:txBody>
                    <a:bodyPr/>
                    <a:lstStyle/>
                    <a:p>
                      <a:r>
                        <a:rPr kumimoji="1" lang="ja-JP" altLang="en-US" sz="1400" dirty="0" smtClean="0">
                          <a:latin typeface="Meiryo UI" pitchFamily="50" charset="-128"/>
                          <a:ea typeface="Meiryo UI" pitchFamily="50" charset="-128"/>
                          <a:cs typeface="Meiryo UI" pitchFamily="50" charset="-128"/>
                        </a:rPr>
                        <a:t>現行法上の普通税三税　</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・法人市町村民税</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・固定資産税</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・特別土地保有税</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u="none" baseline="0" dirty="0" smtClean="0">
                          <a:latin typeface="Meiryo UI" pitchFamily="50" charset="-128"/>
                          <a:ea typeface="Meiryo UI" pitchFamily="50" charset="-128"/>
                          <a:cs typeface="Meiryo UI" pitchFamily="50" charset="-128"/>
                        </a:rPr>
                        <a:t>法人事業税交付金相当額</a:t>
                      </a:r>
                      <a:r>
                        <a:rPr kumimoji="1" lang="en-US" altLang="ja-JP" sz="1100" u="none" baseline="0" dirty="0" smtClean="0">
                          <a:latin typeface="Meiryo UI" pitchFamily="50" charset="-128"/>
                          <a:ea typeface="Meiryo UI" pitchFamily="50" charset="-128"/>
                          <a:cs typeface="Meiryo UI" pitchFamily="50" charset="-128"/>
                        </a:rPr>
                        <a:t>※</a:t>
                      </a:r>
                      <a:endParaRPr kumimoji="1" lang="ja-JP" altLang="en-US" sz="1400" u="none" baseline="0" dirty="0">
                        <a:latin typeface="Meiryo UI" pitchFamily="50" charset="-128"/>
                        <a:ea typeface="Meiryo UI" pitchFamily="50" charset="-128"/>
                        <a:cs typeface="Meiryo UI" pitchFamily="50" charset="-128"/>
                      </a:endParaRP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noFill/>
                  </a:tcPr>
                </a:tc>
                <a:tc>
                  <a:txBody>
                    <a:bodyPr/>
                    <a:lstStyle/>
                    <a:p>
                      <a:pPr fontAlgn="base">
                        <a:lnSpc>
                          <a:spcPct val="100000"/>
                        </a:lnSpc>
                        <a:spcBef>
                          <a:spcPct val="0"/>
                        </a:spcBef>
                        <a:spcAft>
                          <a:spcPct val="0"/>
                        </a:spcAft>
                      </a:pPr>
                      <a:r>
                        <a:rPr lang="ja-JP" altLang="en-US" sz="1400" dirty="0" smtClean="0">
                          <a:latin typeface="Meiryo UI" pitchFamily="50" charset="-128"/>
                          <a:ea typeface="Meiryo UI" pitchFamily="50" charset="-128"/>
                          <a:cs typeface="Meiryo UI" pitchFamily="50" charset="-128"/>
                        </a:rPr>
                        <a:t>・ 財政調整では、「特別区と大阪府間の財源配分」と「特別区相互間の財源調整」に対応する</a:t>
                      </a:r>
                      <a:endParaRPr lang="en-US" altLang="ja-JP" sz="1400" dirty="0" smtClean="0">
                        <a:latin typeface="Meiryo UI" pitchFamily="50" charset="-128"/>
                        <a:ea typeface="Meiryo UI" pitchFamily="50" charset="-128"/>
                        <a:cs typeface="Meiryo UI" pitchFamily="50" charset="-128"/>
                      </a:endParaRPr>
                    </a:p>
                    <a:p>
                      <a:pPr fontAlgn="base">
                        <a:lnSpc>
                          <a:spcPct val="100000"/>
                        </a:lnSpc>
                        <a:spcBef>
                          <a:spcPct val="0"/>
                        </a:spcBef>
                        <a:spcAft>
                          <a:spcPct val="0"/>
                        </a:spcAft>
                      </a:pPr>
                      <a:r>
                        <a:rPr lang="ja-JP" altLang="en-US" sz="1400" dirty="0" smtClean="0">
                          <a:latin typeface="Meiryo UI" pitchFamily="50" charset="-128"/>
                          <a:ea typeface="Meiryo UI" pitchFamily="50" charset="-128"/>
                          <a:cs typeface="Meiryo UI" pitchFamily="50" charset="-128"/>
                        </a:rPr>
                        <a:t>　必要があるため、</a:t>
                      </a:r>
                      <a:r>
                        <a:rPr lang="ja-JP" altLang="en-US" sz="1400" b="1" u="none" dirty="0" smtClean="0">
                          <a:latin typeface="Meiryo UI" pitchFamily="50" charset="-128"/>
                          <a:ea typeface="Meiryo UI" pitchFamily="50" charset="-128"/>
                          <a:cs typeface="Meiryo UI" pitchFamily="50" charset="-128"/>
                        </a:rPr>
                        <a:t>一定の税収規模があり、かつ、税源が偏在している税目</a:t>
                      </a:r>
                      <a:r>
                        <a:rPr lang="ja-JP" altLang="en-US" sz="1400" dirty="0" smtClean="0">
                          <a:latin typeface="Meiryo UI" pitchFamily="50" charset="-128"/>
                          <a:ea typeface="Meiryo UI" pitchFamily="50" charset="-128"/>
                          <a:cs typeface="Meiryo UI" pitchFamily="50" charset="-128"/>
                        </a:rPr>
                        <a:t>を選択</a:t>
                      </a:r>
                      <a:endParaRPr lang="en-US" altLang="ja-JP" sz="14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noFill/>
                  </a:tcPr>
                </a:tc>
                <a:extLst>
                  <a:ext uri="{0D108BD9-81ED-4DB2-BD59-A6C34878D82A}">
                    <a16:rowId xmlns:a16="http://schemas.microsoft.com/office/drawing/2014/main" val="10001"/>
                  </a:ext>
                </a:extLst>
              </a:tr>
              <a:tr h="765324">
                <a:tc>
                  <a:txBody>
                    <a:bodyPr/>
                    <a:lstStyle/>
                    <a:p>
                      <a:r>
                        <a:rPr kumimoji="1" lang="ja-JP" altLang="en-US" sz="1400" dirty="0" smtClean="0">
                          <a:latin typeface="Meiryo UI" pitchFamily="50" charset="-128"/>
                          <a:ea typeface="Meiryo UI" pitchFamily="50" charset="-128"/>
                          <a:cs typeface="Meiryo UI" pitchFamily="50" charset="-128"/>
                        </a:rPr>
                        <a:t>地方交付税相当額</a:t>
                      </a:r>
                      <a:endParaRPr kumimoji="1" lang="en-US" altLang="ja-JP" sz="14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noFill/>
                  </a:tcPr>
                </a:tc>
                <a:tc>
                  <a:txBody>
                    <a:bodyPr/>
                    <a:lstStyle/>
                    <a:p>
                      <a:pPr fontAlgn="base">
                        <a:lnSpc>
                          <a:spcPct val="100000"/>
                        </a:lnSpc>
                        <a:spcBef>
                          <a:spcPct val="0"/>
                        </a:spcBef>
                        <a:spcAft>
                          <a:spcPct val="0"/>
                        </a:spcAft>
                      </a:pPr>
                      <a:r>
                        <a:rPr lang="ja-JP" altLang="en-US" sz="1400" dirty="0" smtClean="0">
                          <a:latin typeface="Meiryo UI" pitchFamily="50" charset="-128"/>
                          <a:ea typeface="Meiryo UI" pitchFamily="50" charset="-128"/>
                          <a:cs typeface="Meiryo UI" pitchFamily="50" charset="-128"/>
                        </a:rPr>
                        <a:t>・大阪府・大阪市ともに交付団体であり、地方交付税相当額についても財源を移転する仕組み</a:t>
                      </a:r>
                      <a:endParaRPr lang="en-US" altLang="ja-JP" sz="1400" dirty="0" smtClean="0">
                        <a:latin typeface="Meiryo UI" pitchFamily="50" charset="-128"/>
                        <a:ea typeface="Meiryo UI" pitchFamily="50" charset="-128"/>
                        <a:cs typeface="Meiryo UI" pitchFamily="50" charset="-128"/>
                      </a:endParaRPr>
                    </a:p>
                    <a:p>
                      <a:pPr fontAlgn="base">
                        <a:lnSpc>
                          <a:spcPct val="100000"/>
                        </a:lnSpc>
                        <a:spcBef>
                          <a:spcPct val="0"/>
                        </a:spcBef>
                        <a:spcAft>
                          <a:spcPct val="0"/>
                        </a:spcAft>
                      </a:pPr>
                      <a:r>
                        <a:rPr lang="ja-JP" altLang="en-US" sz="1400" dirty="0" smtClean="0">
                          <a:latin typeface="Meiryo UI" pitchFamily="50" charset="-128"/>
                          <a:ea typeface="Meiryo UI" pitchFamily="50" charset="-128"/>
                          <a:cs typeface="Meiryo UI" pitchFamily="50" charset="-128"/>
                        </a:rPr>
                        <a:t>　が必要　</a:t>
                      </a:r>
                      <a:endParaRPr lang="en-US" altLang="ja-JP" sz="14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51" name="正方形/長方形 50"/>
          <p:cNvSpPr/>
          <p:nvPr/>
        </p:nvSpPr>
        <p:spPr bwMode="auto">
          <a:xfrm>
            <a:off x="0" y="332656"/>
            <a:ext cx="9906000" cy="792088"/>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lnSpc>
                <a:spcPts val="2600"/>
              </a:lnSpc>
            </a:pPr>
            <a:r>
              <a:rPr lang="ja-JP" altLang="en-US" sz="1600" b="1" dirty="0" smtClean="0">
                <a:latin typeface="Meiryo UI" pitchFamily="50" charset="-128"/>
                <a:ea typeface="Meiryo UI" pitchFamily="50" charset="-128"/>
                <a:cs typeface="Meiryo UI" pitchFamily="50" charset="-128"/>
              </a:rPr>
              <a:t>（１）財政調整財源の選択について</a:t>
            </a:r>
            <a:endParaRPr lang="en-US" altLang="ja-JP" sz="1600" b="1" dirty="0" smtClean="0">
              <a:latin typeface="Meiryo UI" pitchFamily="50" charset="-128"/>
              <a:ea typeface="Meiryo UI" pitchFamily="50" charset="-128"/>
              <a:cs typeface="Meiryo UI" pitchFamily="50" charset="-128"/>
            </a:endParaRPr>
          </a:p>
          <a:p>
            <a:pPr fontAlgn="t">
              <a:lnSpc>
                <a:spcPts val="2600"/>
              </a:lnSpc>
            </a:pPr>
            <a:r>
              <a:rPr lang="ja-JP" altLang="en-US" sz="1600" dirty="0" smtClean="0">
                <a:latin typeface="+mn-ea"/>
                <a:cs typeface="Meiryo UI" panose="020B0604030504040204" pitchFamily="50" charset="-128"/>
              </a:rPr>
              <a:t>　　</a:t>
            </a:r>
            <a:endParaRPr lang="ja-JP" altLang="ja-JP" sz="1600" dirty="0"/>
          </a:p>
        </p:txBody>
      </p:sp>
      <p:sp>
        <p:nvSpPr>
          <p:cNvPr id="16" name="正方形/長方形 15"/>
          <p:cNvSpPr/>
          <p:nvPr/>
        </p:nvSpPr>
        <p:spPr bwMode="auto">
          <a:xfrm>
            <a:off x="-41160" y="4004496"/>
            <a:ext cx="7905328" cy="360040"/>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r>
              <a:rPr lang="ja-JP" altLang="en-US" sz="1400" b="1" dirty="0" smtClean="0">
                <a:latin typeface="Meiryo UI" pitchFamily="50" charset="-128"/>
                <a:ea typeface="Meiryo UI" pitchFamily="50" charset="-128"/>
                <a:cs typeface="Meiryo UI" pitchFamily="50" charset="-128"/>
              </a:rPr>
              <a:t>◆普通税三税の選択　　　</a:t>
            </a:r>
            <a:endParaRPr lang="ja-JP" altLang="ja-JP" sz="1400" b="1" dirty="0">
              <a:latin typeface="Meiryo UI" pitchFamily="50" charset="-128"/>
              <a:ea typeface="Meiryo UI" pitchFamily="50" charset="-128"/>
              <a:cs typeface="Meiryo UI" pitchFamily="50" charset="-128"/>
            </a:endParaRPr>
          </a:p>
        </p:txBody>
      </p:sp>
      <p:sp>
        <p:nvSpPr>
          <p:cNvPr id="22" name="正方形/長方形 21"/>
          <p:cNvSpPr/>
          <p:nvPr/>
        </p:nvSpPr>
        <p:spPr bwMode="auto">
          <a:xfrm>
            <a:off x="344488" y="764704"/>
            <a:ext cx="9289032" cy="360040"/>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spcBef>
                <a:spcPts val="0"/>
              </a:spcBef>
              <a:spcAft>
                <a:spcPts val="0"/>
              </a:spcAft>
              <a:defRPr/>
            </a:pPr>
            <a:r>
              <a:rPr lang="ja-JP" altLang="en-US" sz="1600" dirty="0" smtClean="0">
                <a:latin typeface="Meiryo UI" pitchFamily="50" charset="-128"/>
                <a:ea typeface="Meiryo UI" pitchFamily="50" charset="-128"/>
                <a:cs typeface="Meiryo UI" pitchFamily="50" charset="-128"/>
              </a:rPr>
              <a:t>○現行法上の普通税三税・法人事業税交付金相当額に加え、地方交付税相当額を財政調整財源とする　　　</a:t>
            </a:r>
          </a:p>
        </p:txBody>
      </p:sp>
      <p:sp>
        <p:nvSpPr>
          <p:cNvPr id="20" name="テキスト ボックス 20"/>
          <p:cNvSpPr txBox="1">
            <a:spLocks noChangeArrowheads="1"/>
          </p:cNvSpPr>
          <p:nvPr/>
        </p:nvSpPr>
        <p:spPr bwMode="auto">
          <a:xfrm>
            <a:off x="373632" y="3524933"/>
            <a:ext cx="9409311" cy="264496"/>
          </a:xfrm>
          <a:prstGeom prst="rect">
            <a:avLst/>
          </a:prstGeom>
          <a:noFill/>
          <a:ln w="9525">
            <a:noFill/>
            <a:miter lim="800000"/>
            <a:headEnd/>
            <a:tailEnd/>
          </a:ln>
        </p:spPr>
        <p:txBody>
          <a:bodyPr wrap="square">
            <a:spAutoFit/>
          </a:bodyPr>
          <a:lstStyle/>
          <a:p>
            <a:pPr>
              <a:lnSpc>
                <a:spcPct val="120000"/>
              </a:lnSpc>
            </a:pP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 令和元年度創設</a:t>
            </a:r>
            <a:endParaRPr lang="ja-JP" altLang="en-US" sz="1050" dirty="0">
              <a:latin typeface="Meiryo UI" pitchFamily="50" charset="-128"/>
              <a:ea typeface="Meiryo UI" pitchFamily="50" charset="-128"/>
              <a:cs typeface="Meiryo UI" pitchFamily="50" charset="-128"/>
            </a:endParaRPr>
          </a:p>
        </p:txBody>
      </p:sp>
      <p:sp>
        <p:nvSpPr>
          <p:cNvPr id="21"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１１</a:t>
            </a:r>
          </a:p>
        </p:txBody>
      </p:sp>
      <p:graphicFrame>
        <p:nvGraphicFramePr>
          <p:cNvPr id="4" name="表 3"/>
          <p:cNvGraphicFramePr>
            <a:graphicFrameLocks noGrp="1"/>
          </p:cNvGraphicFramePr>
          <p:nvPr>
            <p:extLst>
              <p:ext uri="{D42A27DB-BD31-4B8C-83A1-F6EECF244321}">
                <p14:modId xmlns:p14="http://schemas.microsoft.com/office/powerpoint/2010/main" val="2065031037"/>
              </p:ext>
            </p:extLst>
          </p:nvPr>
        </p:nvGraphicFramePr>
        <p:xfrm>
          <a:off x="120776" y="4430241"/>
          <a:ext cx="5181598" cy="1981200"/>
        </p:xfrm>
        <a:graphic>
          <a:graphicData uri="http://schemas.openxmlformats.org/drawingml/2006/table">
            <a:tbl>
              <a:tblPr/>
              <a:tblGrid>
                <a:gridCol w="1663872">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2005558">
                  <a:extLst>
                    <a:ext uri="{9D8B030D-6E8A-4147-A177-3AD203B41FA5}">
                      <a16:colId xmlns:a16="http://schemas.microsoft.com/office/drawing/2014/main" val="20002"/>
                    </a:ext>
                  </a:extLst>
                </a:gridCol>
              </a:tblGrid>
              <a:tr h="781050">
                <a:tc>
                  <a:txBody>
                    <a:bodyPr/>
                    <a:lstStyle/>
                    <a:p>
                      <a:pPr algn="ctr" rtl="0" fontAlgn="ctr"/>
                      <a:r>
                        <a:rPr lang="ja-JP" altLang="en-US" sz="1050" b="1"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主要税目</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C0504D"/>
                    </a:solidFill>
                  </a:tcPr>
                </a:tc>
                <a:tc>
                  <a:txBody>
                    <a:bodyPr/>
                    <a:lstStyle/>
                    <a:p>
                      <a:pPr algn="ctr" rtl="0" fontAlgn="ctr"/>
                      <a:r>
                        <a:rPr lang="en-US" altLang="ja-JP" sz="1050" b="1"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H</a:t>
                      </a:r>
                      <a:r>
                        <a:rPr lang="en-US" sz="1050" b="1"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28</a:t>
                      </a:r>
                      <a:r>
                        <a:rPr lang="ja-JP" altLang="en-US" sz="1050" b="1"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年度</a:t>
                      </a:r>
                      <a:r>
                        <a:rPr lang="ja-JP" altLang="en-US" sz="1050" b="1"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税収</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C0504D"/>
                    </a:solidFill>
                  </a:tcPr>
                </a:tc>
                <a:tc>
                  <a:txBody>
                    <a:bodyPr/>
                    <a:lstStyle/>
                    <a:p>
                      <a:pPr algn="ctr" rtl="0" fontAlgn="ctr"/>
                      <a:r>
                        <a:rPr lang="ja-JP" altLang="en-US" sz="1050" b="1"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特別区間の格差</a:t>
                      </a:r>
                    </a:p>
                    <a:p>
                      <a:pPr algn="ctr" rtl="0" fontAlgn="ctr"/>
                      <a:r>
                        <a:rPr lang="ja-JP" altLang="en-US" sz="1050" b="1"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（人口一人当たり）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C0504D"/>
                    </a:solidFill>
                  </a:tcPr>
                </a:tc>
                <a:extLst>
                  <a:ext uri="{0D108BD9-81ED-4DB2-BD59-A6C34878D82A}">
                    <a16:rowId xmlns:a16="http://schemas.microsoft.com/office/drawing/2014/main" val="10000"/>
                  </a:ext>
                </a:extLst>
              </a:tr>
              <a:tr h="200025">
                <a:tc>
                  <a:txBody>
                    <a:bodyPr/>
                    <a:lstStyle/>
                    <a:p>
                      <a:pPr algn="ctr" rtl="0"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個人市町村民税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4E9E9"/>
                    </a:solidFill>
                  </a:tcPr>
                </a:tc>
                <a:tc>
                  <a:txBody>
                    <a:bodyPr/>
                    <a:lstStyle/>
                    <a:p>
                      <a:pPr algn="ctr" rtl="0" fontAlgn="ctr"/>
                      <a:r>
                        <a:rPr lang="en-US" altLang="ja-JP" sz="105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1,465</a:t>
                      </a: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億円</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4E9E9"/>
                    </a:solidFill>
                  </a:tcPr>
                </a:tc>
                <a:tc>
                  <a:txBody>
                    <a:bodyPr/>
                    <a:lstStyle/>
                    <a:p>
                      <a:pPr algn="ctr" rtl="0"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a:t>
                      </a:r>
                      <a:r>
                        <a:rPr lang="en-US" altLang="ja-JP"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4E9E9"/>
                    </a:solidFill>
                  </a:tcPr>
                </a:tc>
                <a:extLst>
                  <a:ext uri="{0D108BD9-81ED-4DB2-BD59-A6C34878D82A}">
                    <a16:rowId xmlns:a16="http://schemas.microsoft.com/office/drawing/2014/main" val="10002"/>
                  </a:ext>
                </a:extLst>
              </a:tr>
              <a:tr h="200025">
                <a:tc>
                  <a:txBody>
                    <a:bodyPr/>
                    <a:lstStyle/>
                    <a:p>
                      <a:pPr algn="ctr" rtl="0" fontAlgn="ctr"/>
                      <a:r>
                        <a:rPr lang="zh-CN"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法人市町村民税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lvl="0" algn="ctr" rtl="0" fontAlgn="ctr"/>
                      <a:r>
                        <a:rPr lang="en-US" altLang="ja-JP" sz="105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1,224</a:t>
                      </a:r>
                      <a:r>
                        <a:rPr lang="ja-JP" altLang="en-US" sz="105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億円</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３</a:t>
                      </a:r>
                      <a:r>
                        <a:rPr lang="en-US" altLang="ja-JP"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６倍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extLst>
                  <a:ext uri="{0D108BD9-81ED-4DB2-BD59-A6C34878D82A}">
                    <a16:rowId xmlns:a16="http://schemas.microsoft.com/office/drawing/2014/main" val="10003"/>
                  </a:ext>
                </a:extLst>
              </a:tr>
              <a:tr h="200025">
                <a:tc>
                  <a:txBody>
                    <a:bodyPr/>
                    <a:lstStyle/>
                    <a:p>
                      <a:pPr algn="ctr" rtl="0" fontAlgn="ct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固定資産税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en-US" altLang="ja-JP" sz="105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2,750</a:t>
                      </a:r>
                      <a:r>
                        <a:rPr lang="ja-JP" altLang="en-US" sz="105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億円</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r>
                        <a:rPr lang="en-US" altLang="ja-JP"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４倍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extLst>
                  <a:ext uri="{0D108BD9-81ED-4DB2-BD59-A6C34878D82A}">
                    <a16:rowId xmlns:a16="http://schemas.microsoft.com/office/drawing/2014/main" val="10004"/>
                  </a:ext>
                </a:extLst>
              </a:tr>
              <a:tr h="200025">
                <a:tc>
                  <a:txBody>
                    <a:bodyPr/>
                    <a:lstStyle/>
                    <a:p>
                      <a:pPr algn="ctr" rtl="0" fontAlgn="ctr"/>
                      <a:r>
                        <a:rPr lang="ja-JP" altLang="en-US"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都市計画税</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en-US" altLang="ja-JP" sz="105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560</a:t>
                      </a:r>
                      <a:r>
                        <a:rPr lang="ja-JP" altLang="en-US" sz="105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億円 </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r>
                        <a:rPr lang="en-US" altLang="ja-JP"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extLst>
                  <a:ext uri="{0D108BD9-81ED-4DB2-BD59-A6C34878D82A}">
                    <a16:rowId xmlns:a16="http://schemas.microsoft.com/office/drawing/2014/main" val="10005"/>
                  </a:ext>
                </a:extLst>
              </a:tr>
              <a:tr h="200025">
                <a:tc>
                  <a:txBody>
                    <a:bodyPr/>
                    <a:lstStyle/>
                    <a:p>
                      <a:pPr algn="ctr" rtl="0" fontAlgn="ctr"/>
                      <a:r>
                        <a:rPr lang="ja-JP" altLang="en-US"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事業所税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en-US" altLang="ja-JP" sz="105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273</a:t>
                      </a:r>
                      <a:r>
                        <a:rPr lang="ja-JP" altLang="en-US" sz="105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億円 </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r>
                        <a:rPr lang="en-US" altLang="ja-JP"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７倍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extLst>
                  <a:ext uri="{0D108BD9-81ED-4DB2-BD59-A6C34878D82A}">
                    <a16:rowId xmlns:a16="http://schemas.microsoft.com/office/drawing/2014/main" val="10006"/>
                  </a:ext>
                </a:extLst>
              </a:tr>
              <a:tr h="200025">
                <a:tc>
                  <a:txBody>
                    <a:bodyPr/>
                    <a:lstStyle/>
                    <a:p>
                      <a:pPr algn="ctr" rtl="0"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市町村たばこ税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4E9E9"/>
                    </a:solidFill>
                  </a:tcPr>
                </a:tc>
                <a:tc>
                  <a:txBody>
                    <a:bodyPr/>
                    <a:lstStyle/>
                    <a:p>
                      <a:pPr algn="ctr" rtl="0" fontAlgn="ctr"/>
                      <a:r>
                        <a:rPr lang="en-US" altLang="ja-JP" sz="105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301</a:t>
                      </a: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億円 </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4E9E9"/>
                    </a:solidFill>
                  </a:tcPr>
                </a:tc>
                <a:tc>
                  <a:txBody>
                    <a:bodyPr/>
                    <a:lstStyle/>
                    <a:p>
                      <a:pPr algn="ctr" rtl="0"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a:t>
                      </a:r>
                      <a:r>
                        <a:rPr lang="en-US" altLang="ja-JP"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５倍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4E9E9"/>
                    </a:soli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41856192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bwMode="auto">
          <a:xfrm>
            <a:off x="0" y="654096"/>
            <a:ext cx="9906000" cy="360040"/>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base">
              <a:lnSpc>
                <a:spcPts val="1900"/>
              </a:lnSpc>
              <a:spcBef>
                <a:spcPct val="0"/>
              </a:spcBef>
              <a:spcAft>
                <a:spcPct val="0"/>
              </a:spcAft>
            </a:pPr>
            <a:r>
              <a:rPr lang="ja-JP" altLang="en-US" sz="1600" b="1" dirty="0" smtClean="0">
                <a:latin typeface="Meiryo UI" pitchFamily="50" charset="-128"/>
                <a:ea typeface="Meiryo UI" pitchFamily="50" charset="-128"/>
                <a:cs typeface="Meiryo UI" pitchFamily="50" charset="-128"/>
              </a:rPr>
              <a:t>（２）地方交付税相当額を財政調整財源とする必要性について</a:t>
            </a:r>
            <a:endParaRPr lang="en-US" altLang="ja-JP" sz="1600" b="1" dirty="0" smtClean="0">
              <a:latin typeface="Meiryo UI" pitchFamily="50" charset="-128"/>
              <a:ea typeface="Meiryo UI" pitchFamily="50" charset="-128"/>
              <a:cs typeface="Meiryo UI" pitchFamily="50" charset="-128"/>
            </a:endParaRPr>
          </a:p>
          <a:p>
            <a:pPr fontAlgn="base">
              <a:lnSpc>
                <a:spcPts val="1200"/>
              </a:lnSpc>
              <a:spcBef>
                <a:spcPct val="0"/>
              </a:spcBef>
              <a:spcAft>
                <a:spcPct val="0"/>
              </a:spcAft>
            </a:pPr>
            <a:endParaRPr lang="en-US" altLang="ja-JP" sz="1400" dirty="0" smtClean="0">
              <a:latin typeface="+mj-ea"/>
              <a:ea typeface="+mj-ea"/>
              <a:cs typeface="Meiryo UI" pitchFamily="50" charset="-128"/>
            </a:endParaRPr>
          </a:p>
          <a:p>
            <a:pPr fontAlgn="base">
              <a:lnSpc>
                <a:spcPts val="2200"/>
              </a:lnSpc>
              <a:spcBef>
                <a:spcPct val="0"/>
              </a:spcBef>
              <a:spcAft>
                <a:spcPct val="0"/>
              </a:spcAft>
            </a:pPr>
            <a:r>
              <a:rPr lang="ja-JP" altLang="en-US" sz="1400" dirty="0" smtClean="0">
                <a:latin typeface="+mn-ea"/>
                <a:cs typeface="Meiryo UI" panose="020B0604030504040204" pitchFamily="50" charset="-128"/>
              </a:rPr>
              <a:t>　</a:t>
            </a:r>
            <a:endParaRPr lang="ja-JP" altLang="en-US" sz="1400" dirty="0">
              <a:latin typeface="+mn-ea"/>
              <a:cs typeface="Meiryo UI" panose="020B0604030504040204" pitchFamily="50" charset="-128"/>
            </a:endParaRPr>
          </a:p>
        </p:txBody>
      </p:sp>
      <p:sp>
        <p:nvSpPr>
          <p:cNvPr id="9" name="角丸四角形 8"/>
          <p:cNvSpPr/>
          <p:nvPr/>
        </p:nvSpPr>
        <p:spPr>
          <a:xfrm>
            <a:off x="416496" y="1052736"/>
            <a:ext cx="9145016" cy="2664296"/>
          </a:xfrm>
          <a:prstGeom prst="roundRect">
            <a:avLst>
              <a:gd name="adj" fmla="val 2570"/>
            </a:avLst>
          </a:prstGeom>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144000" tIns="36000" rIns="108000" bIns="36000" anchor="ctr"/>
          <a:lstStyle/>
          <a:p>
            <a:pPr marL="176213" indent="-176213" fontAlgn="base">
              <a:lnSpc>
                <a:spcPts val="2200"/>
              </a:lnSpc>
              <a:spcBef>
                <a:spcPct val="0"/>
              </a:spcBef>
              <a:spcAft>
                <a:spcPct val="0"/>
              </a:spcAft>
            </a:pPr>
            <a:r>
              <a:rPr lang="ja-JP" altLang="en-US" sz="1400" b="1" dirty="0" smtClean="0">
                <a:latin typeface="Meiryo UI" pitchFamily="50" charset="-128"/>
                <a:ea typeface="Meiryo UI" pitchFamily="50" charset="-128"/>
                <a:cs typeface="Meiryo UI" pitchFamily="50" charset="-128"/>
              </a:rPr>
              <a:t>○大阪府・大阪市ともに地方交付税の交付団体</a:t>
            </a:r>
            <a:endParaRPr lang="en-US" altLang="ja-JP" sz="1400" b="1" dirty="0" smtClean="0">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r>
              <a:rPr lang="ja-JP" altLang="en-US" sz="1400" dirty="0" smtClean="0">
                <a:latin typeface="Meiryo UI" pitchFamily="50" charset="-128"/>
                <a:ea typeface="Meiryo UI" pitchFamily="50" charset="-128"/>
                <a:cs typeface="Meiryo UI" pitchFamily="50" charset="-128"/>
              </a:rPr>
              <a:t>　　・大阪府・大阪市ともに、地方交付税の交付団体であり、こうした財政の実情に応じた制度設計が必要</a:t>
            </a:r>
            <a:endParaRPr lang="en-US" altLang="ja-JP" sz="1400" dirty="0" smtClean="0">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endParaRPr lang="ja-JP" altLang="en-US" sz="1400" dirty="0" smtClean="0">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r>
              <a:rPr lang="ja-JP" altLang="en-US" sz="1400" b="1" dirty="0" smtClean="0">
                <a:latin typeface="Meiryo UI" pitchFamily="50" charset="-128"/>
                <a:ea typeface="Meiryo UI" pitchFamily="50" charset="-128"/>
                <a:cs typeface="Meiryo UI" pitchFamily="50" charset="-128"/>
              </a:rPr>
              <a:t>○制度の安定的な運営</a:t>
            </a:r>
            <a:endParaRPr lang="en-US" altLang="ja-JP" sz="1400" b="1" dirty="0" smtClean="0">
              <a:latin typeface="Meiryo UI" pitchFamily="50" charset="-128"/>
              <a:ea typeface="Meiryo UI" pitchFamily="50" charset="-128"/>
              <a:cs typeface="Meiryo UI" pitchFamily="50" charset="-128"/>
            </a:endParaRPr>
          </a:p>
          <a:p>
            <a:pPr marL="354013" indent="-354013" fontAlgn="base">
              <a:lnSpc>
                <a:spcPts val="2200"/>
              </a:lnSpc>
              <a:spcBef>
                <a:spcPct val="0"/>
              </a:spcBef>
              <a:spcAft>
                <a:spcPct val="0"/>
              </a:spcAft>
            </a:pPr>
            <a:r>
              <a:rPr lang="ja-JP" altLang="en-US" sz="1400" dirty="0" smtClean="0">
                <a:latin typeface="Meiryo UI" pitchFamily="50" charset="-128"/>
                <a:ea typeface="Meiryo UI" pitchFamily="50" charset="-128"/>
                <a:cs typeface="Meiryo UI" pitchFamily="50" charset="-128"/>
              </a:rPr>
              <a:t>　　・財政調整財源の特別区と</a:t>
            </a:r>
            <a:r>
              <a:rPr lang="ja-JP" altLang="en-US" sz="1400" dirty="0" smtClean="0">
                <a:solidFill>
                  <a:schemeClr val="tx1"/>
                </a:solidFill>
                <a:latin typeface="Meiryo UI" pitchFamily="50" charset="-128"/>
                <a:ea typeface="Meiryo UI" pitchFamily="50" charset="-128"/>
                <a:cs typeface="Meiryo UI" pitchFamily="50" charset="-128"/>
              </a:rPr>
              <a:t>大阪府間の配分試算</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‐14</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によると、特別区の財政調整に必要な財源が</a:t>
            </a:r>
            <a:r>
              <a:rPr lang="en-US" altLang="ja-JP" sz="1400" dirty="0" smtClean="0">
                <a:solidFill>
                  <a:schemeClr val="tx1"/>
                </a:solidFill>
                <a:latin typeface="Meiryo UI" pitchFamily="50" charset="-128"/>
                <a:ea typeface="Meiryo UI" pitchFamily="50" charset="-128"/>
                <a:cs typeface="Meiryo UI" pitchFamily="50" charset="-128"/>
              </a:rPr>
              <a:t>3,633</a:t>
            </a:r>
            <a:r>
              <a:rPr lang="ja-JP" altLang="en-US" sz="1400" dirty="0" smtClean="0">
                <a:solidFill>
                  <a:schemeClr val="tx1"/>
                </a:solidFill>
                <a:latin typeface="Meiryo UI" pitchFamily="50" charset="-128"/>
                <a:ea typeface="Meiryo UI" pitchFamily="50" charset="-128"/>
                <a:cs typeface="Meiryo UI" pitchFamily="50" charset="-128"/>
              </a:rPr>
              <a:t>億円であるのに対し、普通税三税は</a:t>
            </a:r>
            <a:r>
              <a:rPr lang="en-US" altLang="ja-JP" sz="1400" dirty="0" smtClean="0">
                <a:solidFill>
                  <a:schemeClr val="tx1"/>
                </a:solidFill>
                <a:latin typeface="Meiryo UI" pitchFamily="50" charset="-128"/>
                <a:ea typeface="Meiryo UI" pitchFamily="50" charset="-128"/>
                <a:cs typeface="Meiryo UI" pitchFamily="50" charset="-128"/>
              </a:rPr>
              <a:t>3,974</a:t>
            </a:r>
            <a:r>
              <a:rPr lang="ja-JP" altLang="en-US" sz="1400" dirty="0" smtClean="0">
                <a:solidFill>
                  <a:schemeClr val="tx1"/>
                </a:solidFill>
                <a:latin typeface="Meiryo UI" pitchFamily="50" charset="-128"/>
                <a:ea typeface="Meiryo UI" pitchFamily="50" charset="-128"/>
                <a:cs typeface="Meiryo UI" pitchFamily="50" charset="-128"/>
              </a:rPr>
              <a:t>億</a:t>
            </a:r>
            <a:r>
              <a:rPr lang="ja-JP" altLang="en-US" sz="1400" dirty="0" smtClean="0">
                <a:latin typeface="Meiryo UI" pitchFamily="50" charset="-128"/>
                <a:ea typeface="Meiryo UI" pitchFamily="50" charset="-128"/>
                <a:cs typeface="Meiryo UI" pitchFamily="50" charset="-128"/>
              </a:rPr>
              <a:t>円</a:t>
            </a: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財政</a:t>
            </a:r>
            <a:r>
              <a:rPr lang="en-US" altLang="ja-JP" sz="1050" dirty="0" smtClean="0">
                <a:latin typeface="Meiryo UI" pitchFamily="50" charset="-128"/>
                <a:ea typeface="Meiryo UI" pitchFamily="50" charset="-128"/>
                <a:cs typeface="Meiryo UI" pitchFamily="50" charset="-128"/>
              </a:rPr>
              <a:t>‐11</a:t>
            </a:r>
            <a:r>
              <a:rPr lang="ja-JP" altLang="en-US" sz="1050" dirty="0" smtClean="0">
                <a:latin typeface="Meiryo UI" pitchFamily="50" charset="-128"/>
                <a:ea typeface="Meiryo UI" pitchFamily="50" charset="-128"/>
                <a:cs typeface="Meiryo UI" pitchFamily="50" charset="-128"/>
              </a:rPr>
              <a:t>参照</a:t>
            </a:r>
            <a:r>
              <a:rPr lang="en-US" altLang="ja-JP" sz="105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であり、普通税三税だけで財政調整を安定的にカバーできるとは言えない状況</a:t>
            </a:r>
            <a:endParaRPr lang="en-US" altLang="ja-JP" sz="1400" dirty="0" smtClean="0">
              <a:latin typeface="Meiryo UI" pitchFamily="50" charset="-128"/>
              <a:ea typeface="Meiryo UI" pitchFamily="50" charset="-128"/>
              <a:cs typeface="Meiryo UI" pitchFamily="50" charset="-128"/>
            </a:endParaRPr>
          </a:p>
          <a:p>
            <a:pPr marL="354013" indent="-354013" fontAlgn="base">
              <a:lnSpc>
                <a:spcPts val="2200"/>
              </a:lnSpc>
              <a:spcBef>
                <a:spcPct val="0"/>
              </a:spcBef>
              <a:spcAft>
                <a:spcPct val="0"/>
              </a:spcAft>
            </a:pPr>
            <a:r>
              <a:rPr lang="ja-JP" altLang="en-US" sz="1400" dirty="0" smtClean="0">
                <a:latin typeface="Meiryo UI" pitchFamily="50" charset="-128"/>
                <a:ea typeface="Meiryo UI" pitchFamily="50" charset="-128"/>
                <a:cs typeface="Meiryo UI" pitchFamily="50" charset="-128"/>
              </a:rPr>
              <a:t>　　・制度を安定的に運営していくためには、地方交付税相当額を加えることが不可欠</a:t>
            </a:r>
            <a:endParaRPr lang="en-US" altLang="ja-JP" sz="1400" dirty="0" smtClean="0">
              <a:latin typeface="Meiryo UI" pitchFamily="50" charset="-128"/>
              <a:ea typeface="Meiryo UI" pitchFamily="50" charset="-128"/>
              <a:cs typeface="Meiryo UI" pitchFamily="50" charset="-128"/>
            </a:endParaRPr>
          </a:p>
        </p:txBody>
      </p:sp>
      <p:sp>
        <p:nvSpPr>
          <p:cNvPr id="10" name="正方形/長方形 9"/>
          <p:cNvSpPr/>
          <p:nvPr/>
        </p:nvSpPr>
        <p:spPr bwMode="auto">
          <a:xfrm>
            <a:off x="416496" y="4509120"/>
            <a:ext cx="9001000" cy="648072"/>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176213" indent="-176213"/>
            <a:r>
              <a:rPr lang="en-US" altLang="ja-JP" sz="1400" dirty="0" smtClean="0">
                <a:latin typeface="+mj-ea"/>
                <a:ea typeface="ＭＳ 明朝"/>
                <a:cs typeface="Meiryo UI" pitchFamily="50" charset="-128"/>
              </a:rPr>
              <a:t> </a:t>
            </a:r>
            <a:r>
              <a:rPr lang="ja-JP" altLang="ja-JP" sz="1600" b="1" dirty="0" smtClean="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地方自治法上、財政調整財源は普通税三税（法人市町村民税、固定資産税、特別土地保有税）</a:t>
            </a:r>
            <a:r>
              <a:rPr lang="en-US" altLang="ja-JP" sz="1600" b="1" dirty="0" smtClean="0">
                <a:latin typeface="Meiryo UI" pitchFamily="50" charset="-128"/>
                <a:ea typeface="Meiryo UI" pitchFamily="50" charset="-128"/>
                <a:cs typeface="Meiryo UI" pitchFamily="50" charset="-128"/>
              </a:rPr>
              <a:t/>
            </a:r>
            <a:br>
              <a:rPr lang="en-US" altLang="ja-JP" sz="1600" b="1" dirty="0" smtClean="0">
                <a:latin typeface="Meiryo UI" pitchFamily="50" charset="-128"/>
                <a:ea typeface="Meiryo UI" pitchFamily="50" charset="-128"/>
                <a:cs typeface="Meiryo UI" pitchFamily="50" charset="-128"/>
              </a:rPr>
            </a:br>
            <a:r>
              <a:rPr lang="ja-JP" altLang="en-US" sz="1600" b="1" dirty="0" smtClean="0">
                <a:latin typeface="Meiryo UI" pitchFamily="50" charset="-128"/>
                <a:ea typeface="Meiryo UI" pitchFamily="50" charset="-128"/>
                <a:cs typeface="Meiryo UI" pitchFamily="50" charset="-128"/>
              </a:rPr>
              <a:t>及び法人事業税交付金相当額に限られていることから、法改正が必要</a:t>
            </a:r>
            <a:r>
              <a:rPr lang="en-US" altLang="ja-JP" sz="1600" b="1" dirty="0" smtClean="0">
                <a:latin typeface="Meiryo UI" pitchFamily="50" charset="-128"/>
                <a:ea typeface="Meiryo UI" pitchFamily="50" charset="-128"/>
                <a:cs typeface="Meiryo UI" pitchFamily="50" charset="-128"/>
              </a:rPr>
              <a:t> </a:t>
            </a:r>
          </a:p>
          <a:p>
            <a:pPr fontAlgn="base">
              <a:lnSpc>
                <a:spcPts val="2200"/>
              </a:lnSpc>
              <a:spcBef>
                <a:spcPct val="0"/>
              </a:spcBef>
              <a:spcAft>
                <a:spcPct val="0"/>
              </a:spcAft>
            </a:pPr>
            <a:endParaRPr lang="en-US" altLang="ja-JP" sz="1600" dirty="0" smtClean="0">
              <a:latin typeface="+mj-ea"/>
              <a:cs typeface="Meiryo UI" pitchFamily="50" charset="-128"/>
            </a:endParaRPr>
          </a:p>
        </p:txBody>
      </p:sp>
      <p:sp>
        <p:nvSpPr>
          <p:cNvPr id="12" name="二等辺三角形 11"/>
          <p:cNvSpPr/>
          <p:nvPr/>
        </p:nvSpPr>
        <p:spPr>
          <a:xfrm flipV="1">
            <a:off x="3440832" y="3933056"/>
            <a:ext cx="3168352" cy="404284"/>
          </a:xfrm>
          <a:prstGeom prst="triangl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１２</a:t>
            </a:r>
          </a:p>
        </p:txBody>
      </p:sp>
    </p:spTree>
    <p:extLst>
      <p:ext uri="{BB962C8B-B14F-4D97-AF65-F5344CB8AC3E}">
        <p14:creationId xmlns:p14="http://schemas.microsoft.com/office/powerpoint/2010/main" val="18751609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bwMode="auto">
          <a:xfrm>
            <a:off x="272480" y="692696"/>
            <a:ext cx="9361040" cy="1368152"/>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lnSpc>
                <a:spcPts val="20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○事務分担（案）に応じて、特別区と大阪府間の適切な財源配分を行う</a:t>
            </a:r>
            <a:endParaRPr lang="en-US" altLang="ja-JP" sz="1400" dirty="0" smtClean="0">
              <a:latin typeface="Meiryo UI" pitchFamily="50" charset="-128"/>
              <a:ea typeface="Meiryo UI" pitchFamily="50" charset="-128"/>
              <a:cs typeface="Meiryo UI" pitchFamily="50" charset="-128"/>
            </a:endParaRPr>
          </a:p>
          <a:p>
            <a:pPr marL="273050" indent="-273050">
              <a:lnSpc>
                <a:spcPts val="2000"/>
              </a:lnSpc>
              <a:defRPr/>
            </a:pPr>
            <a:r>
              <a:rPr lang="ja-JP" altLang="en-US" sz="1400" dirty="0" smtClean="0">
                <a:latin typeface="Meiryo UI" pitchFamily="50" charset="-128"/>
                <a:ea typeface="Meiryo UI" pitchFamily="50" charset="-128"/>
                <a:cs typeface="Meiryo UI" pitchFamily="50" charset="-128"/>
              </a:rPr>
              <a:t>○配分割合は、</a:t>
            </a:r>
            <a:r>
              <a:rPr lang="ja-JP" altLang="en-US" sz="1400" dirty="0" smtClean="0">
                <a:solidFill>
                  <a:schemeClr val="tx1"/>
                </a:solidFill>
                <a:latin typeface="Meiryo UI" pitchFamily="50" charset="-128"/>
                <a:ea typeface="Meiryo UI" pitchFamily="50" charset="-128"/>
                <a:cs typeface="Meiryo UI" pitchFamily="50" charset="-128"/>
              </a:rPr>
              <a:t>特別区</a:t>
            </a:r>
            <a:r>
              <a:rPr lang="en-US" altLang="ja-JP" sz="1400" dirty="0" smtClean="0">
                <a:solidFill>
                  <a:schemeClr val="tx1"/>
                </a:solidFill>
                <a:latin typeface="Meiryo UI" pitchFamily="50" charset="-128"/>
                <a:ea typeface="Meiryo UI" pitchFamily="50" charset="-128"/>
                <a:cs typeface="Meiryo UI" pitchFamily="50" charset="-128"/>
              </a:rPr>
              <a:t>78.7</a:t>
            </a:r>
            <a:r>
              <a:rPr lang="ja-JP" altLang="en-US" sz="1400" dirty="0" smtClean="0">
                <a:solidFill>
                  <a:schemeClr val="tx1"/>
                </a:solidFill>
                <a:latin typeface="Meiryo UI" pitchFamily="50" charset="-128"/>
                <a:ea typeface="Meiryo UI" pitchFamily="50" charset="-128"/>
                <a:cs typeface="Meiryo UI" pitchFamily="50" charset="-128"/>
              </a:rPr>
              <a:t>％、大阪府</a:t>
            </a:r>
            <a:r>
              <a:rPr lang="en-US" altLang="ja-JP" sz="1400" dirty="0" smtClean="0">
                <a:solidFill>
                  <a:schemeClr val="tx1"/>
                </a:solidFill>
                <a:latin typeface="Meiryo UI" pitchFamily="50" charset="-128"/>
                <a:ea typeface="Meiryo UI" pitchFamily="50" charset="-128"/>
                <a:cs typeface="Meiryo UI" pitchFamily="50" charset="-128"/>
              </a:rPr>
              <a:t>21.3</a:t>
            </a:r>
            <a:r>
              <a:rPr lang="ja-JP" altLang="en-US" sz="1400" dirty="0" smtClean="0">
                <a:solidFill>
                  <a:schemeClr val="tx1"/>
                </a:solidFill>
                <a:latin typeface="Meiryo UI" pitchFamily="50" charset="-128"/>
                <a:ea typeface="Meiryo UI" pitchFamily="50" charset="-128"/>
                <a:cs typeface="Meiryo UI" pitchFamily="50" charset="-128"/>
              </a:rPr>
              <a:t>％</a:t>
            </a:r>
            <a:endParaRPr lang="en-US" altLang="ja-JP" sz="1400" dirty="0" smtClean="0">
              <a:solidFill>
                <a:schemeClr val="tx1"/>
              </a:solidFill>
              <a:latin typeface="Meiryo UI" pitchFamily="50" charset="-128"/>
              <a:ea typeface="Meiryo UI" pitchFamily="50" charset="-128"/>
              <a:cs typeface="Meiryo UI" pitchFamily="50" charset="-128"/>
            </a:endParaRPr>
          </a:p>
          <a:p>
            <a:pPr marL="273050" indent="-273050">
              <a:lnSpc>
                <a:spcPts val="2000"/>
              </a:lnSpc>
              <a:defRPr/>
            </a:pPr>
            <a:r>
              <a:rPr lang="ja-JP" altLang="en-US" sz="1600" dirty="0" smtClean="0">
                <a:latin typeface="Meiryo UI" pitchFamily="50" charset="-128"/>
                <a:ea typeface="Meiryo UI" pitchFamily="50" charset="-128"/>
                <a:cs typeface="Meiryo UI" pitchFamily="50" charset="-128"/>
              </a:rPr>
              <a:t>　</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下記の算定方法（案）により、過去３年間の配分割合を算出し、その平均値とする</a:t>
            </a:r>
            <a:endParaRPr lang="en-US" altLang="ja-JP" sz="1200" dirty="0" smtClean="0">
              <a:latin typeface="Meiryo UI" pitchFamily="50" charset="-128"/>
              <a:ea typeface="Meiryo UI" pitchFamily="50" charset="-128"/>
              <a:cs typeface="Meiryo UI" pitchFamily="50" charset="-128"/>
            </a:endParaRPr>
          </a:p>
          <a:p>
            <a:pPr marL="273050" indent="-273050">
              <a:lnSpc>
                <a:spcPts val="2000"/>
              </a:lnSpc>
              <a:defRPr/>
            </a:pPr>
            <a:r>
              <a:rPr lang="ja-JP" altLang="en-US" sz="1400" dirty="0" smtClean="0">
                <a:latin typeface="Meiryo UI" pitchFamily="50" charset="-128"/>
                <a:ea typeface="Meiryo UI" pitchFamily="50" charset="-128"/>
                <a:cs typeface="Meiryo UI" pitchFamily="50" charset="-128"/>
              </a:rPr>
              <a:t>○なお、特別区設置の日までの地方財政制度の動向などを踏まえて、必要に応じて知事と市長で調整するものとする</a:t>
            </a:r>
            <a:endParaRPr lang="en-US" altLang="ja-JP" sz="1400" dirty="0" smtClean="0">
              <a:latin typeface="Meiryo UI" pitchFamily="50" charset="-128"/>
              <a:ea typeface="Meiryo UI" pitchFamily="50" charset="-128"/>
              <a:cs typeface="Meiryo UI" pitchFamily="50" charset="-128"/>
            </a:endParaRPr>
          </a:p>
          <a:p>
            <a:pPr marL="273050" indent="-273050">
              <a:lnSpc>
                <a:spcPts val="2000"/>
              </a:lnSpc>
              <a:defRPr/>
            </a:pPr>
            <a:r>
              <a:rPr lang="ja-JP" altLang="en-US" sz="1400" dirty="0">
                <a:latin typeface="Meiryo UI" pitchFamily="50" charset="-128"/>
                <a:ea typeface="Meiryo UI" pitchFamily="50" charset="-128"/>
                <a:cs typeface="Meiryo UI" pitchFamily="50" charset="-128"/>
              </a:rPr>
              <a:t>○特別区の設置から</a:t>
            </a:r>
            <a:r>
              <a:rPr lang="en-US" altLang="ja-JP" sz="1400" dirty="0">
                <a:latin typeface="Meiryo UI" pitchFamily="50" charset="-128"/>
                <a:ea typeface="Meiryo UI" pitchFamily="50" charset="-128"/>
                <a:cs typeface="Meiryo UI" pitchFamily="50" charset="-128"/>
              </a:rPr>
              <a:t>10</a:t>
            </a:r>
            <a:r>
              <a:rPr lang="ja-JP" altLang="en-US" sz="1400" dirty="0">
                <a:latin typeface="Meiryo UI" pitchFamily="50" charset="-128"/>
                <a:ea typeface="Meiryo UI" pitchFamily="50" charset="-128"/>
                <a:cs typeface="Meiryo UI" pitchFamily="50" charset="-128"/>
              </a:rPr>
              <a:t>年間は、各年度</a:t>
            </a:r>
            <a:r>
              <a:rPr lang="en-US" altLang="ja-JP" sz="1400" dirty="0">
                <a:latin typeface="Meiryo UI" pitchFamily="50" charset="-128"/>
                <a:ea typeface="Meiryo UI" pitchFamily="50" charset="-128"/>
                <a:cs typeface="Meiryo UI" pitchFamily="50" charset="-128"/>
              </a:rPr>
              <a:t>20</a:t>
            </a:r>
            <a:r>
              <a:rPr lang="ja-JP" altLang="en-US" sz="1400" dirty="0">
                <a:latin typeface="Meiryo UI" pitchFamily="50" charset="-128"/>
                <a:ea typeface="Meiryo UI" pitchFamily="50" charset="-128"/>
                <a:cs typeface="Meiryo UI" pitchFamily="50" charset="-128"/>
              </a:rPr>
              <a:t>億円を特別区</a:t>
            </a:r>
            <a:r>
              <a:rPr lang="ja-JP" altLang="en-US" sz="1400" dirty="0" smtClean="0">
                <a:latin typeface="Meiryo UI" pitchFamily="50" charset="-128"/>
                <a:ea typeface="Meiryo UI" pitchFamily="50" charset="-128"/>
                <a:cs typeface="Meiryo UI" pitchFamily="50" charset="-128"/>
              </a:rPr>
              <a:t>に特別加算</a:t>
            </a:r>
            <a:endParaRPr lang="en-US" altLang="ja-JP" sz="1400" dirty="0" smtClean="0">
              <a:latin typeface="Meiryo UI" pitchFamily="50" charset="-128"/>
              <a:ea typeface="Meiryo UI" pitchFamily="50" charset="-128"/>
              <a:cs typeface="Meiryo UI" pitchFamily="50" charset="-128"/>
            </a:endParaRPr>
          </a:p>
        </p:txBody>
      </p:sp>
      <p:sp>
        <p:nvSpPr>
          <p:cNvPr id="31" name="テキスト ボックス 30"/>
          <p:cNvSpPr txBox="1"/>
          <p:nvPr/>
        </p:nvSpPr>
        <p:spPr>
          <a:xfrm>
            <a:off x="272480" y="2060848"/>
            <a:ext cx="1826141" cy="338554"/>
          </a:xfrm>
          <a:prstGeom prst="rect">
            <a:avLst/>
          </a:prstGeom>
          <a:noFill/>
        </p:spPr>
        <p:txBody>
          <a:bodyPr wrap="none" rtlCol="0">
            <a:spAutoFit/>
          </a:bodyPr>
          <a:lstStyle/>
          <a:p>
            <a:r>
              <a:rPr lang="ja-JP" altLang="en-US" sz="1600" b="1" dirty="0" smtClean="0">
                <a:latin typeface="Meiryo UI" pitchFamily="50" charset="-128"/>
                <a:ea typeface="Meiryo UI" pitchFamily="50" charset="-128"/>
                <a:cs typeface="Meiryo UI" pitchFamily="50" charset="-128"/>
              </a:rPr>
              <a:t>◆算定方法（案）</a:t>
            </a:r>
            <a:endParaRPr kumimoji="1" lang="ja-JP" altLang="en-US" sz="1600" b="1" dirty="0">
              <a:latin typeface="Meiryo UI" pitchFamily="50" charset="-128"/>
              <a:ea typeface="Meiryo UI" pitchFamily="50" charset="-128"/>
              <a:cs typeface="Meiryo UI" pitchFamily="50" charset="-128"/>
            </a:endParaRPr>
          </a:p>
        </p:txBody>
      </p:sp>
      <p:sp>
        <p:nvSpPr>
          <p:cNvPr id="32" name="正方形/長方形 31"/>
          <p:cNvSpPr/>
          <p:nvPr/>
        </p:nvSpPr>
        <p:spPr>
          <a:xfrm>
            <a:off x="344488" y="2348880"/>
            <a:ext cx="9289032" cy="4464496"/>
          </a:xfrm>
          <a:prstGeom prst="rect">
            <a:avLst/>
          </a:prstGeom>
          <a:solidFill>
            <a:schemeClr val="accent1">
              <a:lumMod val="20000"/>
              <a:lumOff val="8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marL="360000" indent="-360000" fontAlgn="auto">
              <a:lnSpc>
                <a:spcPts val="1700"/>
              </a:lnSpc>
              <a:spcBef>
                <a:spcPts val="300"/>
              </a:spcBef>
              <a:spcAft>
                <a:spcPts val="0"/>
              </a:spcAft>
              <a:defRPr/>
            </a:pPr>
            <a:r>
              <a:rPr lang="en-US" altLang="ja-JP" sz="1400" b="1" dirty="0" smtClean="0">
                <a:solidFill>
                  <a:schemeClr val="tx1"/>
                </a:solidFill>
                <a:latin typeface="Meiryo UI" pitchFamily="50" charset="-128"/>
                <a:ea typeface="Meiryo UI" pitchFamily="50" charset="-128"/>
                <a:cs typeface="Meiryo UI" pitchFamily="50" charset="-128"/>
              </a:rPr>
              <a:t>1</a:t>
            </a:r>
            <a:r>
              <a:rPr lang="ja-JP" altLang="en-US" sz="1400" b="1" dirty="0" smtClean="0">
                <a:solidFill>
                  <a:schemeClr val="tx1"/>
                </a:solidFill>
                <a:latin typeface="Meiryo UI" pitchFamily="50" charset="-128"/>
                <a:ea typeface="Meiryo UI" pitchFamily="50" charset="-128"/>
                <a:cs typeface="Meiryo UI" pitchFamily="50" charset="-128"/>
              </a:rPr>
              <a:t>）歳出側の算定</a:t>
            </a:r>
            <a:endParaRPr lang="en-US" altLang="ja-JP" sz="1400" b="1"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○大阪市の歳出決算額から、事務分担（案）に応じて、特別区が実施する事務に係る所要一般財源額（Ａ）と</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大阪府が実施する事務に係る所要一般財源額（Ｂ）を算出</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400"/>
              </a:lnSpc>
              <a:spcBef>
                <a:spcPts val="300"/>
              </a:spcBef>
              <a:spcAft>
                <a:spcPts val="0"/>
              </a:spcAft>
              <a:defRPr/>
            </a:pP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en-US" altLang="ja-JP" sz="1400" b="1" dirty="0" smtClean="0">
                <a:solidFill>
                  <a:schemeClr val="tx1"/>
                </a:solidFill>
                <a:latin typeface="Meiryo UI" pitchFamily="50" charset="-128"/>
                <a:ea typeface="Meiryo UI" pitchFamily="50" charset="-128"/>
                <a:cs typeface="Meiryo UI" pitchFamily="50" charset="-128"/>
              </a:rPr>
              <a:t>2</a:t>
            </a:r>
            <a:r>
              <a:rPr lang="ja-JP" altLang="en-US" sz="1400" b="1" dirty="0" smtClean="0">
                <a:solidFill>
                  <a:schemeClr val="tx1"/>
                </a:solidFill>
                <a:latin typeface="Meiryo UI" pitchFamily="50" charset="-128"/>
                <a:ea typeface="Meiryo UI" pitchFamily="50" charset="-128"/>
                <a:cs typeface="Meiryo UI" pitchFamily="50" charset="-128"/>
              </a:rPr>
              <a:t>）歳入側の算定</a:t>
            </a:r>
            <a:endParaRPr lang="en-US" altLang="ja-JP" sz="1400" b="1"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○特別区の自主財源等（Ｃ）と</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地方財政制度により大阪府に移転する一般財源等（Ｄ）を算出</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400"/>
              </a:lnSpc>
              <a:spcBef>
                <a:spcPts val="300"/>
              </a:spcBef>
              <a:spcAft>
                <a:spcPts val="0"/>
              </a:spcAft>
              <a:defRPr/>
            </a:pP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en-US" altLang="ja-JP" sz="1400" b="1" dirty="0" smtClean="0">
                <a:solidFill>
                  <a:schemeClr val="tx1"/>
                </a:solidFill>
                <a:latin typeface="Meiryo UI" pitchFamily="50" charset="-128"/>
                <a:ea typeface="Meiryo UI" pitchFamily="50" charset="-128"/>
                <a:cs typeface="Meiryo UI" pitchFamily="50" charset="-128"/>
              </a:rPr>
              <a:t>3</a:t>
            </a:r>
            <a:r>
              <a:rPr lang="ja-JP" altLang="en-US" sz="1400" b="1" dirty="0" smtClean="0">
                <a:solidFill>
                  <a:schemeClr val="tx1"/>
                </a:solidFill>
                <a:latin typeface="Meiryo UI" pitchFamily="50" charset="-128"/>
                <a:ea typeface="Meiryo UI" pitchFamily="50" charset="-128"/>
                <a:cs typeface="Meiryo UI" pitchFamily="50" charset="-128"/>
              </a:rPr>
              <a:t>）必要財政調整額の算定</a:t>
            </a:r>
            <a:endParaRPr lang="en-US" altLang="ja-JP" sz="1400" b="1"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○特別区及び大阪府の必要財政調整額（不足額）を算定　</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（Ｅ）必要財政調整額（特別区）・・・ＡーＣ</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（Ｆ）必要財政調整額（大阪府）・・・Ｂ－Ｄ</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 （Ｇ）必要財政調整額　・・・・・・・・・・・・Ｅ</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Ｆ</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400"/>
              </a:lnSpc>
              <a:spcBef>
                <a:spcPts val="300"/>
              </a:spcBef>
              <a:spcAft>
                <a:spcPts val="0"/>
              </a:spcAft>
              <a:defRPr/>
            </a:pP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en-US" altLang="ja-JP" sz="1400" b="1" dirty="0" smtClean="0">
                <a:solidFill>
                  <a:schemeClr val="tx1"/>
                </a:solidFill>
                <a:latin typeface="Meiryo UI" pitchFamily="50" charset="-128"/>
                <a:ea typeface="Meiryo UI" pitchFamily="50" charset="-128"/>
                <a:cs typeface="Meiryo UI" pitchFamily="50" charset="-128"/>
              </a:rPr>
              <a:t>4</a:t>
            </a:r>
            <a:r>
              <a:rPr lang="ja-JP" altLang="en-US" sz="1400" b="1" dirty="0" smtClean="0">
                <a:solidFill>
                  <a:schemeClr val="tx1"/>
                </a:solidFill>
                <a:latin typeface="Meiryo UI" pitchFamily="50" charset="-128"/>
                <a:ea typeface="Meiryo UI" pitchFamily="50" charset="-128"/>
                <a:cs typeface="Meiryo UI" pitchFamily="50" charset="-128"/>
              </a:rPr>
              <a:t>）特別区と大阪府間の財政調整財源の配分割合の算定</a:t>
            </a:r>
            <a:endParaRPr lang="en-US" altLang="ja-JP" sz="1400" b="1"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a:t>
            </a:r>
            <a:r>
              <a:rPr lang="ja-JP" altLang="en-US" sz="1400" spc="-150" dirty="0" smtClean="0">
                <a:solidFill>
                  <a:schemeClr val="tx1"/>
                </a:solidFill>
                <a:latin typeface="Meiryo UI" pitchFamily="50" charset="-128"/>
                <a:ea typeface="Meiryo UI" pitchFamily="50" charset="-128"/>
                <a:cs typeface="Meiryo UI" pitchFamily="50" charset="-128"/>
              </a:rPr>
              <a:t>必要財政調整額の特別区と大阪府の割合を財政調整財源の配分割合として算定</a:t>
            </a:r>
            <a:r>
              <a:rPr lang="ja-JP" altLang="en-US" sz="1400" dirty="0" smtClean="0">
                <a:solidFill>
                  <a:schemeClr val="tx1"/>
                </a:solidFill>
                <a:latin typeface="Meiryo UI" pitchFamily="50" charset="-128"/>
                <a:ea typeface="Meiryo UI" pitchFamily="50" charset="-128"/>
                <a:cs typeface="Meiryo UI" pitchFamily="50" charset="-128"/>
              </a:rPr>
              <a:t>　　</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➢特別区への配分割合　・・・　Ｅ ／Ｇ </a:t>
            </a:r>
            <a:r>
              <a:rPr lang="en-US" altLang="ja-JP" sz="1400" dirty="0" smtClean="0">
                <a:solidFill>
                  <a:schemeClr val="tx1"/>
                </a:solidFill>
                <a:latin typeface="Meiryo UI" pitchFamily="50" charset="-128"/>
                <a:ea typeface="Meiryo UI" pitchFamily="50" charset="-128"/>
                <a:cs typeface="Meiryo UI" pitchFamily="50" charset="-128"/>
              </a:rPr>
              <a:t>× 100</a:t>
            </a:r>
            <a:r>
              <a:rPr lang="en-US" altLang="ja-JP" sz="1050" dirty="0" smtClean="0">
                <a:solidFill>
                  <a:schemeClr val="tx1"/>
                </a:solidFill>
                <a:latin typeface="Meiryo UI" pitchFamily="50" charset="-128"/>
                <a:ea typeface="Meiryo UI" pitchFamily="50" charset="-128"/>
                <a:cs typeface="Meiryo UI" pitchFamily="50" charset="-128"/>
              </a:rPr>
              <a:t> (%)  (</a:t>
            </a:r>
            <a:r>
              <a:rPr lang="ja-JP" altLang="en-US" sz="1050" dirty="0" smtClean="0">
                <a:solidFill>
                  <a:schemeClr val="tx1"/>
                </a:solidFill>
                <a:latin typeface="Meiryo UI" pitchFamily="50" charset="-128"/>
                <a:ea typeface="Meiryo UI" pitchFamily="50" charset="-128"/>
                <a:cs typeface="Meiryo UI" pitchFamily="50" charset="-128"/>
              </a:rPr>
              <a:t>小数点第二位を四捨五入）</a:t>
            </a:r>
            <a:endParaRPr lang="en-US" altLang="ja-JP" sz="105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➢大阪府への配分割合　・・・　Ｆ ／Ｇ </a:t>
            </a:r>
            <a:r>
              <a:rPr lang="en-US" altLang="ja-JP" sz="1400" dirty="0" smtClean="0">
                <a:solidFill>
                  <a:schemeClr val="tx1"/>
                </a:solidFill>
                <a:latin typeface="Meiryo UI" pitchFamily="50" charset="-128"/>
                <a:ea typeface="Meiryo UI" pitchFamily="50" charset="-128"/>
                <a:cs typeface="Meiryo UI" pitchFamily="50" charset="-128"/>
              </a:rPr>
              <a:t>× 100</a:t>
            </a:r>
            <a:r>
              <a:rPr lang="en-US" altLang="ja-JP" sz="1050" dirty="0" smtClean="0">
                <a:solidFill>
                  <a:schemeClr val="tx1"/>
                </a:solidFill>
                <a:latin typeface="Meiryo UI" pitchFamily="50" charset="-128"/>
                <a:ea typeface="Meiryo UI" pitchFamily="50" charset="-128"/>
                <a:cs typeface="Meiryo UI" pitchFamily="50" charset="-128"/>
              </a:rPr>
              <a:t> (%)  (</a:t>
            </a:r>
            <a:r>
              <a:rPr lang="ja-JP" altLang="en-US" sz="1050" dirty="0" smtClean="0">
                <a:solidFill>
                  <a:schemeClr val="tx1"/>
                </a:solidFill>
                <a:latin typeface="Meiryo UI" pitchFamily="50" charset="-128"/>
                <a:ea typeface="Meiryo UI" pitchFamily="50" charset="-128"/>
                <a:cs typeface="Meiryo UI" pitchFamily="50" charset="-128"/>
              </a:rPr>
              <a:t>小数点第二位を四捨五入）</a:t>
            </a:r>
            <a:endParaRPr lang="en-US" altLang="ja-JP" sz="105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400"/>
              </a:lnSpc>
              <a:spcBef>
                <a:spcPts val="300"/>
              </a:spcBef>
              <a:spcAft>
                <a:spcPts val="0"/>
              </a:spcAft>
              <a:defRPr/>
            </a:pPr>
            <a:endParaRPr lang="en-US" altLang="ja-JP" sz="105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800"/>
              </a:lnSpc>
              <a:spcBef>
                <a:spcPts val="300"/>
              </a:spcBef>
              <a:spcAft>
                <a:spcPts val="0"/>
              </a:spcAft>
              <a:defRPr/>
            </a:pPr>
            <a:r>
              <a:rPr lang="en-US" altLang="ja-JP" sz="1400" b="1" dirty="0" smtClean="0">
                <a:solidFill>
                  <a:schemeClr val="tx1"/>
                </a:solidFill>
                <a:latin typeface="Meiryo UI" pitchFamily="50" charset="-128"/>
                <a:ea typeface="Meiryo UI" pitchFamily="50" charset="-128"/>
                <a:cs typeface="Meiryo UI" pitchFamily="50" charset="-128"/>
              </a:rPr>
              <a:t>5</a:t>
            </a:r>
            <a:r>
              <a:rPr lang="ja-JP" altLang="en-US" sz="1400" b="1" dirty="0" smtClean="0">
                <a:solidFill>
                  <a:schemeClr val="tx1"/>
                </a:solidFill>
                <a:latin typeface="Meiryo UI" pitchFamily="50" charset="-128"/>
                <a:ea typeface="Meiryo UI" pitchFamily="50" charset="-128"/>
                <a:cs typeface="Meiryo UI" pitchFamily="50" charset="-128"/>
              </a:rPr>
              <a:t>）過去３年間の平均値を算定</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spcBef>
                <a:spcPts val="300"/>
              </a:spcBef>
              <a:spcAft>
                <a:spcPts val="0"/>
              </a:spcAft>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～財政調整財源の配分の考え方～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7" name="正方形/長方形 6"/>
          <p:cNvSpPr/>
          <p:nvPr/>
        </p:nvSpPr>
        <p:spPr bwMode="auto">
          <a:xfrm>
            <a:off x="0" y="332656"/>
            <a:ext cx="9906000" cy="360040"/>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t">
              <a:lnSpc>
                <a:spcPts val="2600"/>
              </a:lnSpc>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（１）特別区と大阪府間の配分割合</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n-ea"/>
                <a:cs typeface="Meiryo UI" panose="020B0604030504040204" pitchFamily="50" charset="-128"/>
              </a:rPr>
              <a:t>　　　　　　　　　　　　　　　　　　　　　　　　　　　　　　　　　　　　　　　</a:t>
            </a:r>
            <a:endParaRPr lang="ja-JP" altLang="ja-JP" sz="1600" dirty="0"/>
          </a:p>
        </p:txBody>
      </p:sp>
      <p:graphicFrame>
        <p:nvGraphicFramePr>
          <p:cNvPr id="9" name="表 8"/>
          <p:cNvGraphicFramePr>
            <a:graphicFrameLocks noGrp="1"/>
          </p:cNvGraphicFramePr>
          <p:nvPr>
            <p:extLst>
              <p:ext uri="{D42A27DB-BD31-4B8C-83A1-F6EECF244321}">
                <p14:modId xmlns:p14="http://schemas.microsoft.com/office/powerpoint/2010/main" val="4043155176"/>
              </p:ext>
            </p:extLst>
          </p:nvPr>
        </p:nvGraphicFramePr>
        <p:xfrm>
          <a:off x="6465169" y="3521270"/>
          <a:ext cx="3024336" cy="1656185"/>
        </p:xfrm>
        <a:graphic>
          <a:graphicData uri="http://schemas.openxmlformats.org/drawingml/2006/table">
            <a:tbl>
              <a:tblPr firstRow="1" bandRow="1">
                <a:tableStyleId>{93296810-A885-4BE3-A3E7-6D5BEEA58F35}</a:tableStyleId>
              </a:tblPr>
              <a:tblGrid>
                <a:gridCol w="1008112">
                  <a:extLst>
                    <a:ext uri="{9D8B030D-6E8A-4147-A177-3AD203B41FA5}">
                      <a16:colId xmlns:a16="http://schemas.microsoft.com/office/drawing/2014/main" val="20000"/>
                    </a:ext>
                  </a:extLst>
                </a:gridCol>
                <a:gridCol w="1008112">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tblGrid>
              <a:tr h="331237">
                <a:tc>
                  <a:txBody>
                    <a:bodyPr/>
                    <a:lstStyle/>
                    <a:p>
                      <a:pPr algn="ctr"/>
                      <a:r>
                        <a:rPr kumimoji="1" lang="ja-JP" altLang="en-US" sz="1400" b="0" u="none" dirty="0" smtClean="0">
                          <a:latin typeface="Meiryo UI" pitchFamily="50" charset="-128"/>
                          <a:ea typeface="Meiryo UI" pitchFamily="50" charset="-128"/>
                          <a:cs typeface="Meiryo UI" pitchFamily="50" charset="-128"/>
                        </a:rPr>
                        <a:t>年度</a:t>
                      </a:r>
                      <a:endParaRPr kumimoji="1" lang="ja-JP" altLang="en-US" sz="1400" b="0" u="none" dirty="0">
                        <a:latin typeface="Meiryo UI" pitchFamily="50" charset="-128"/>
                        <a:ea typeface="Meiryo UI" pitchFamily="50" charset="-128"/>
                        <a:cs typeface="Meiryo UI" pitchFamily="50" charset="-128"/>
                      </a:endParaRPr>
                    </a:p>
                  </a:txBody>
                  <a:tcPr>
                    <a:lnB w="12700" cap="flat" cmpd="sng" algn="ctr">
                      <a:solidFill>
                        <a:schemeClr val="bg1"/>
                      </a:solidFill>
                      <a:prstDash val="solid"/>
                      <a:round/>
                      <a:headEnd type="none" w="med" len="med"/>
                      <a:tailEnd type="none" w="med" len="med"/>
                    </a:lnB>
                  </a:tcPr>
                </a:tc>
                <a:tc>
                  <a:txBody>
                    <a:bodyPr/>
                    <a:lstStyle/>
                    <a:p>
                      <a:pPr algn="ctr"/>
                      <a:r>
                        <a:rPr kumimoji="1" lang="ja-JP" altLang="en-US" sz="1400" b="0" u="none" dirty="0" smtClean="0">
                          <a:latin typeface="Meiryo UI" pitchFamily="50" charset="-128"/>
                          <a:ea typeface="Meiryo UI" pitchFamily="50" charset="-128"/>
                          <a:cs typeface="Meiryo UI" pitchFamily="50" charset="-128"/>
                        </a:rPr>
                        <a:t>特別区</a:t>
                      </a:r>
                      <a:endParaRPr kumimoji="1" lang="ja-JP" altLang="en-US" sz="1400" b="0" u="none" dirty="0">
                        <a:latin typeface="Meiryo UI" pitchFamily="50" charset="-128"/>
                        <a:ea typeface="Meiryo UI" pitchFamily="50" charset="-128"/>
                        <a:cs typeface="Meiryo UI" pitchFamily="50" charset="-128"/>
                      </a:endParaRPr>
                    </a:p>
                  </a:txBody>
                  <a:tcPr>
                    <a:lnB w="12700" cap="flat" cmpd="sng" algn="ctr">
                      <a:solidFill>
                        <a:schemeClr val="bg1"/>
                      </a:solidFill>
                      <a:prstDash val="solid"/>
                      <a:round/>
                      <a:headEnd type="none" w="med" len="med"/>
                      <a:tailEnd type="none" w="med" len="med"/>
                    </a:lnB>
                  </a:tcPr>
                </a:tc>
                <a:tc>
                  <a:txBody>
                    <a:bodyPr/>
                    <a:lstStyle/>
                    <a:p>
                      <a:pPr algn="ctr"/>
                      <a:r>
                        <a:rPr kumimoji="1" lang="ja-JP" altLang="en-US" sz="1400" b="0" u="none" dirty="0" smtClean="0">
                          <a:latin typeface="Meiryo UI" pitchFamily="50" charset="-128"/>
                          <a:ea typeface="Meiryo UI" pitchFamily="50" charset="-128"/>
                          <a:cs typeface="Meiryo UI" pitchFamily="50" charset="-128"/>
                        </a:rPr>
                        <a:t>大阪府</a:t>
                      </a:r>
                      <a:endParaRPr kumimoji="1" lang="ja-JP" altLang="en-US" sz="1400" b="0" u="none" dirty="0">
                        <a:latin typeface="Meiryo UI" pitchFamily="50" charset="-128"/>
                        <a:ea typeface="Meiryo UI" pitchFamily="50" charset="-128"/>
                        <a:cs typeface="Meiryo UI" pitchFamily="50" charset="-128"/>
                      </a:endParaRPr>
                    </a:p>
                  </a:txBody>
                  <a:tcP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331237">
                <a:tc>
                  <a:txBody>
                    <a:bodyPr/>
                    <a:lstStyle/>
                    <a:p>
                      <a:pPr algn="ctr"/>
                      <a:r>
                        <a:rPr kumimoji="1" lang="en-US" altLang="ja-JP" sz="1400" u="none" dirty="0" smtClean="0">
                          <a:latin typeface="Meiryo UI" pitchFamily="50" charset="-128"/>
                          <a:ea typeface="Meiryo UI" pitchFamily="50" charset="-128"/>
                          <a:cs typeface="Meiryo UI" pitchFamily="50" charset="-128"/>
                        </a:rPr>
                        <a:t>H28</a:t>
                      </a:r>
                      <a:endParaRPr kumimoji="1" lang="ja-JP" altLang="en-US" sz="1400" u="none" dirty="0">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c>
                  <a:txBody>
                    <a:bodyPr/>
                    <a:lstStyle/>
                    <a:p>
                      <a:pPr algn="ctr"/>
                      <a:r>
                        <a:rPr kumimoji="1" lang="en-US" altLang="ja-JP" sz="1400" u="none" baseline="0" dirty="0" smtClean="0">
                          <a:solidFill>
                            <a:schemeClr val="tx1"/>
                          </a:solidFill>
                          <a:latin typeface="Meiryo UI" pitchFamily="50" charset="-128"/>
                          <a:ea typeface="Meiryo UI" pitchFamily="50" charset="-128"/>
                          <a:cs typeface="Meiryo UI" pitchFamily="50" charset="-128"/>
                        </a:rPr>
                        <a:t>78.3%</a:t>
                      </a:r>
                      <a:endParaRPr kumimoji="1" lang="ja-JP" altLang="en-US" sz="1400" u="none" baseline="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c>
                  <a:txBody>
                    <a:bodyPr/>
                    <a:lstStyle/>
                    <a:p>
                      <a:pPr algn="ctr"/>
                      <a:r>
                        <a:rPr kumimoji="1" lang="en-US" altLang="ja-JP" sz="1400" u="none" baseline="0" dirty="0" smtClean="0">
                          <a:solidFill>
                            <a:schemeClr val="tx1"/>
                          </a:solidFill>
                          <a:latin typeface="Meiryo UI" pitchFamily="50" charset="-128"/>
                          <a:ea typeface="Meiryo UI" pitchFamily="50" charset="-128"/>
                          <a:cs typeface="Meiryo UI" pitchFamily="50" charset="-128"/>
                        </a:rPr>
                        <a:t>21.7%</a:t>
                      </a:r>
                      <a:endParaRPr kumimoji="1" lang="ja-JP" altLang="en-US" sz="1400" u="none" baseline="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1"/>
                  </a:ext>
                </a:extLst>
              </a:tr>
              <a:tr h="331237">
                <a:tc>
                  <a:txBody>
                    <a:bodyPr/>
                    <a:lstStyle/>
                    <a:p>
                      <a:pPr algn="ctr"/>
                      <a:r>
                        <a:rPr kumimoji="1" lang="en-US" altLang="ja-JP" sz="1400" u="none" dirty="0" smtClean="0">
                          <a:latin typeface="Meiryo UI" pitchFamily="50" charset="-128"/>
                          <a:ea typeface="Meiryo UI" pitchFamily="50" charset="-128"/>
                          <a:cs typeface="Meiryo UI" pitchFamily="50" charset="-128"/>
                        </a:rPr>
                        <a:t>H27</a:t>
                      </a:r>
                      <a:endParaRPr kumimoji="1" lang="ja-JP" altLang="en-US" sz="1400" u="none" dirty="0">
                        <a:latin typeface="Meiryo UI" pitchFamily="50" charset="-128"/>
                        <a:ea typeface="Meiryo UI" pitchFamily="50" charset="-128"/>
                        <a:cs typeface="Meiryo UI" pitchFamily="50" charset="-128"/>
                      </a:endParaRPr>
                    </a:p>
                  </a:txBody>
                  <a:tcPr/>
                </a:tc>
                <a:tc>
                  <a:txBody>
                    <a:bodyPr/>
                    <a:lstStyle/>
                    <a:p>
                      <a:pPr algn="ctr"/>
                      <a:r>
                        <a:rPr kumimoji="1" lang="en-US" altLang="ja-JP" sz="1400" u="none" baseline="0" dirty="0" smtClean="0">
                          <a:solidFill>
                            <a:schemeClr val="tx1"/>
                          </a:solidFill>
                          <a:latin typeface="Meiryo UI" pitchFamily="50" charset="-128"/>
                          <a:ea typeface="Meiryo UI" pitchFamily="50" charset="-128"/>
                          <a:cs typeface="Meiryo UI" pitchFamily="50" charset="-128"/>
                        </a:rPr>
                        <a:t>78.7%</a:t>
                      </a:r>
                      <a:endParaRPr kumimoji="1" lang="ja-JP" altLang="en-US" sz="1400" u="none" baseline="0" dirty="0">
                        <a:solidFill>
                          <a:schemeClr val="tx1"/>
                        </a:solidFill>
                        <a:latin typeface="Meiryo UI" pitchFamily="50" charset="-128"/>
                        <a:ea typeface="Meiryo UI" pitchFamily="50" charset="-128"/>
                        <a:cs typeface="Meiryo UI" pitchFamily="50" charset="-128"/>
                      </a:endParaRPr>
                    </a:p>
                  </a:txBody>
                  <a:tcPr/>
                </a:tc>
                <a:tc>
                  <a:txBody>
                    <a:bodyPr/>
                    <a:lstStyle/>
                    <a:p>
                      <a:pPr algn="ctr"/>
                      <a:r>
                        <a:rPr kumimoji="1" lang="en-US" altLang="ja-JP" sz="1400" u="none" baseline="0" dirty="0" smtClean="0">
                          <a:solidFill>
                            <a:schemeClr val="tx1"/>
                          </a:solidFill>
                          <a:latin typeface="Meiryo UI" pitchFamily="50" charset="-128"/>
                          <a:ea typeface="Meiryo UI" pitchFamily="50" charset="-128"/>
                          <a:cs typeface="Meiryo UI" pitchFamily="50" charset="-128"/>
                        </a:rPr>
                        <a:t>21.3%</a:t>
                      </a:r>
                      <a:endParaRPr kumimoji="1" lang="ja-JP" altLang="en-US" sz="1400" u="none" baseline="0" dirty="0">
                        <a:solidFill>
                          <a:schemeClr val="tx1"/>
                        </a:solidFill>
                        <a:latin typeface="Meiryo UI" pitchFamily="50" charset="-128"/>
                        <a:ea typeface="Meiryo UI" pitchFamily="50" charset="-128"/>
                        <a:cs typeface="Meiryo UI" pitchFamily="50" charset="-128"/>
                      </a:endParaRPr>
                    </a:p>
                  </a:txBody>
                  <a:tcPr/>
                </a:tc>
                <a:extLst>
                  <a:ext uri="{0D108BD9-81ED-4DB2-BD59-A6C34878D82A}">
                    <a16:rowId xmlns:a16="http://schemas.microsoft.com/office/drawing/2014/main" val="10002"/>
                  </a:ext>
                </a:extLst>
              </a:tr>
              <a:tr h="331237">
                <a:tc>
                  <a:txBody>
                    <a:bodyPr/>
                    <a:lstStyle/>
                    <a:p>
                      <a:pPr algn="ctr"/>
                      <a:r>
                        <a:rPr kumimoji="1" lang="en-US" altLang="ja-JP" sz="1400" u="none" dirty="0" smtClean="0">
                          <a:latin typeface="Meiryo UI" pitchFamily="50" charset="-128"/>
                          <a:ea typeface="Meiryo UI" pitchFamily="50" charset="-128"/>
                          <a:cs typeface="Meiryo UI" pitchFamily="50" charset="-128"/>
                        </a:rPr>
                        <a:t>H26</a:t>
                      </a:r>
                      <a:endParaRPr kumimoji="1" lang="ja-JP" altLang="en-US" sz="1400" u="none" dirty="0">
                        <a:latin typeface="Meiryo UI" pitchFamily="50" charset="-128"/>
                        <a:ea typeface="Meiryo UI" pitchFamily="50" charset="-128"/>
                        <a:cs typeface="Meiryo UI" pitchFamily="50" charset="-128"/>
                      </a:endParaRPr>
                    </a:p>
                  </a:txBody>
                  <a:tcPr/>
                </a:tc>
                <a:tc>
                  <a:txBody>
                    <a:bodyPr/>
                    <a:lstStyle/>
                    <a:p>
                      <a:pPr algn="ctr"/>
                      <a:r>
                        <a:rPr kumimoji="1" lang="en-US" altLang="ja-JP" sz="1400" u="none" baseline="0" dirty="0" smtClean="0">
                          <a:solidFill>
                            <a:schemeClr val="tx1"/>
                          </a:solidFill>
                          <a:latin typeface="Meiryo UI" pitchFamily="50" charset="-128"/>
                          <a:ea typeface="Meiryo UI" pitchFamily="50" charset="-128"/>
                          <a:cs typeface="Meiryo UI" pitchFamily="50" charset="-128"/>
                        </a:rPr>
                        <a:t>79.0%</a:t>
                      </a:r>
                      <a:endParaRPr kumimoji="1" lang="ja-JP" altLang="en-US" sz="1400" u="none" baseline="0" dirty="0">
                        <a:solidFill>
                          <a:schemeClr val="tx1"/>
                        </a:solidFill>
                        <a:latin typeface="Meiryo UI" pitchFamily="50" charset="-128"/>
                        <a:ea typeface="Meiryo UI" pitchFamily="50" charset="-128"/>
                        <a:cs typeface="Meiryo UI" pitchFamily="50" charset="-128"/>
                      </a:endParaRPr>
                    </a:p>
                  </a:txBody>
                  <a:tcPr/>
                </a:tc>
                <a:tc>
                  <a:txBody>
                    <a:bodyPr/>
                    <a:lstStyle/>
                    <a:p>
                      <a:pPr algn="ctr"/>
                      <a:r>
                        <a:rPr kumimoji="1" lang="en-US" altLang="ja-JP" sz="1400" u="none" baseline="0" dirty="0" smtClean="0">
                          <a:solidFill>
                            <a:schemeClr val="tx1"/>
                          </a:solidFill>
                          <a:latin typeface="Meiryo UI" pitchFamily="50" charset="-128"/>
                          <a:ea typeface="Meiryo UI" pitchFamily="50" charset="-128"/>
                          <a:cs typeface="Meiryo UI" pitchFamily="50" charset="-128"/>
                        </a:rPr>
                        <a:t>21.0%</a:t>
                      </a:r>
                      <a:endParaRPr kumimoji="1" lang="ja-JP" altLang="en-US" sz="1400" u="none" baseline="0" dirty="0">
                        <a:solidFill>
                          <a:schemeClr val="tx1"/>
                        </a:solidFill>
                        <a:latin typeface="Meiryo UI" pitchFamily="50" charset="-128"/>
                        <a:ea typeface="Meiryo UI" pitchFamily="50" charset="-128"/>
                        <a:cs typeface="Meiryo UI" pitchFamily="50" charset="-128"/>
                      </a:endParaRPr>
                    </a:p>
                  </a:txBody>
                  <a:tcPr/>
                </a:tc>
                <a:extLst>
                  <a:ext uri="{0D108BD9-81ED-4DB2-BD59-A6C34878D82A}">
                    <a16:rowId xmlns:a16="http://schemas.microsoft.com/office/drawing/2014/main" val="10003"/>
                  </a:ext>
                </a:extLst>
              </a:tr>
              <a:tr h="331237">
                <a:tc>
                  <a:txBody>
                    <a:bodyPr/>
                    <a:lstStyle/>
                    <a:p>
                      <a:pPr algn="ctr"/>
                      <a:r>
                        <a:rPr kumimoji="1" lang="ja-JP" altLang="en-US" sz="1400" b="1" u="none" dirty="0" smtClean="0">
                          <a:latin typeface="Meiryo UI" pitchFamily="50" charset="-128"/>
                          <a:ea typeface="Meiryo UI" pitchFamily="50" charset="-128"/>
                          <a:cs typeface="Meiryo UI" pitchFamily="50" charset="-128"/>
                        </a:rPr>
                        <a:t>３年平均</a:t>
                      </a:r>
                      <a:endParaRPr kumimoji="1" lang="ja-JP" altLang="en-US" sz="1400" b="1" u="none" dirty="0">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ctr"/>
                      <a:r>
                        <a:rPr kumimoji="1" lang="en-US" altLang="ja-JP" sz="1400" b="1" u="none" baseline="0" dirty="0" smtClean="0">
                          <a:solidFill>
                            <a:schemeClr val="tx1"/>
                          </a:solidFill>
                          <a:latin typeface="Meiryo UI" pitchFamily="50" charset="-128"/>
                          <a:ea typeface="Meiryo UI" pitchFamily="50" charset="-128"/>
                          <a:cs typeface="Meiryo UI" pitchFamily="50" charset="-128"/>
                        </a:rPr>
                        <a:t>78.7%</a:t>
                      </a:r>
                      <a:endParaRPr kumimoji="1" lang="ja-JP" altLang="en-US" sz="1400" b="1" u="none" baseline="0"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ctr"/>
                      <a:r>
                        <a:rPr kumimoji="1" lang="en-US" altLang="ja-JP" sz="1400" b="1" u="none" baseline="0" dirty="0" smtClean="0">
                          <a:solidFill>
                            <a:schemeClr val="tx1"/>
                          </a:solidFill>
                          <a:latin typeface="Meiryo UI" pitchFamily="50" charset="-128"/>
                          <a:ea typeface="Meiryo UI" pitchFamily="50" charset="-128"/>
                          <a:cs typeface="Meiryo UI" pitchFamily="50" charset="-128"/>
                        </a:rPr>
                        <a:t>21.3%</a:t>
                      </a:r>
                      <a:endParaRPr kumimoji="1" lang="ja-JP" altLang="en-US" sz="1400" b="1" u="none" baseline="0"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extLst>
                  <a:ext uri="{0D108BD9-81ED-4DB2-BD59-A6C34878D82A}">
                    <a16:rowId xmlns:a16="http://schemas.microsoft.com/office/drawing/2014/main" val="10004"/>
                  </a:ext>
                </a:extLst>
              </a:tr>
            </a:tbl>
          </a:graphicData>
        </a:graphic>
      </p:graphicFrame>
      <p:sp>
        <p:nvSpPr>
          <p:cNvPr id="12" name="テキスト ボックス 11"/>
          <p:cNvSpPr txBox="1"/>
          <p:nvPr/>
        </p:nvSpPr>
        <p:spPr>
          <a:xfrm>
            <a:off x="6431760" y="3219592"/>
            <a:ext cx="1082348" cy="307777"/>
          </a:xfrm>
          <a:prstGeom prst="rect">
            <a:avLst/>
          </a:prstGeom>
          <a:noFill/>
        </p:spPr>
        <p:txBody>
          <a:bodyPr wrap="none" rtlCol="0">
            <a:spAutoFit/>
          </a:bodyPr>
          <a:lstStyle/>
          <a:p>
            <a:r>
              <a:rPr lang="ja-JP" altLang="en-US" sz="1400" b="1" dirty="0" smtClean="0">
                <a:latin typeface="Meiryo UI" pitchFamily="50" charset="-128"/>
                <a:ea typeface="Meiryo UI" pitchFamily="50" charset="-128"/>
                <a:cs typeface="Meiryo UI" pitchFamily="50" charset="-128"/>
              </a:rPr>
              <a:t>■算定結果</a:t>
            </a:r>
            <a:endParaRPr kumimoji="1" lang="ja-JP" altLang="en-US" sz="1400" b="1" dirty="0">
              <a:latin typeface="Meiryo UI" pitchFamily="50" charset="-128"/>
              <a:ea typeface="Meiryo UI" pitchFamily="50" charset="-128"/>
              <a:cs typeface="Meiryo UI" pitchFamily="50" charset="-128"/>
            </a:endParaRPr>
          </a:p>
        </p:txBody>
      </p:sp>
      <p:sp>
        <p:nvSpPr>
          <p:cNvPr id="13"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１３</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4" name="テキスト ボックス 20"/>
          <p:cNvSpPr txBox="1">
            <a:spLocks noChangeArrowheads="1"/>
          </p:cNvSpPr>
          <p:nvPr/>
        </p:nvSpPr>
        <p:spPr bwMode="auto">
          <a:xfrm>
            <a:off x="5192017" y="2899520"/>
            <a:ext cx="3888432" cy="246221"/>
          </a:xfrm>
          <a:prstGeom prst="rect">
            <a:avLst/>
          </a:prstGeom>
          <a:noFill/>
          <a:ln w="9525">
            <a:noFill/>
            <a:miter lim="800000"/>
            <a:headEnd/>
            <a:tailEnd/>
          </a:ln>
        </p:spPr>
        <p:txBody>
          <a:bodyPr wrap="square">
            <a:spAutoFit/>
          </a:bodyPr>
          <a:lstStyle/>
          <a:p>
            <a:r>
              <a:rPr lang="ja-JP" altLang="en-US" sz="1000" dirty="0" smtClean="0">
                <a:latin typeface="Meiryo UI" pitchFamily="50" charset="-128"/>
                <a:ea typeface="Meiryo UI" pitchFamily="50" charset="-128"/>
                <a:cs typeface="Meiryo UI" pitchFamily="50" charset="-128"/>
              </a:rPr>
              <a:t>（年度間の財政調整に係る歳出（財政調整基金積立金など）を除く）</a:t>
            </a:r>
            <a:endParaRPr lang="ja-JP" altLang="en-US" sz="1000" dirty="0">
              <a:latin typeface="Meiryo UI" pitchFamily="50" charset="-128"/>
              <a:ea typeface="Meiryo UI" pitchFamily="50" charset="-128"/>
              <a:cs typeface="Meiryo UI" pitchFamily="50" charset="-128"/>
            </a:endParaRPr>
          </a:p>
        </p:txBody>
      </p:sp>
      <p:sp>
        <p:nvSpPr>
          <p:cNvPr id="15" name="テキスト ボックス 14"/>
          <p:cNvSpPr txBox="1"/>
          <p:nvPr/>
        </p:nvSpPr>
        <p:spPr>
          <a:xfrm>
            <a:off x="6431759" y="5157198"/>
            <a:ext cx="2873605" cy="400110"/>
          </a:xfrm>
          <a:prstGeom prst="rect">
            <a:avLst/>
          </a:prstGeom>
          <a:noFill/>
        </p:spPr>
        <p:txBody>
          <a:bodyPr wrap="square" rtlCol="0">
            <a:spAutoFit/>
          </a:bodyPr>
          <a:lstStyle/>
          <a:p>
            <a:pPr algn="r"/>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市立高校の</a:t>
            </a:r>
            <a:r>
              <a:rPr lang="ja-JP" altLang="en-US" sz="1000" dirty="0">
                <a:latin typeface="Meiryo UI" panose="020B0604030504040204" pitchFamily="50" charset="-128"/>
                <a:ea typeface="Meiryo UI" panose="020B0604030504040204" pitchFamily="50" charset="-128"/>
              </a:rPr>
              <a:t>大阪</a:t>
            </a:r>
            <a:r>
              <a:rPr kumimoji="1" lang="ja-JP" altLang="en-US" sz="1000" dirty="0" smtClean="0">
                <a:latin typeface="Meiryo UI" panose="020B0604030504040204" pitchFamily="50" charset="-128"/>
                <a:ea typeface="Meiryo UI" panose="020B0604030504040204" pitchFamily="50" charset="-128"/>
              </a:rPr>
              <a:t>府への移管による影響額を勘案</a:t>
            </a:r>
            <a:r>
              <a:rPr kumimoji="1" lang="en-US" altLang="ja-JP" sz="1000" dirty="0" smtClean="0">
                <a:latin typeface="Meiryo UI" panose="020B0604030504040204" pitchFamily="50" charset="-128"/>
                <a:ea typeface="Meiryo UI" panose="020B0604030504040204" pitchFamily="50" charset="-128"/>
              </a:rPr>
              <a:t/>
            </a:r>
            <a:br>
              <a:rPr kumimoji="1" lang="en-US" altLang="ja-JP" sz="1000" dirty="0" smtClean="0">
                <a:latin typeface="Meiryo UI" panose="020B0604030504040204" pitchFamily="50" charset="-128"/>
                <a:ea typeface="Meiryo UI" panose="020B0604030504040204" pitchFamily="50" charset="-128"/>
              </a:rPr>
            </a:br>
            <a:r>
              <a:rPr kumimoji="1" lang="ja-JP" altLang="en-US" sz="1000" dirty="0" smtClean="0">
                <a:latin typeface="Meiryo UI" panose="020B0604030504040204" pitchFamily="50" charset="-128"/>
                <a:ea typeface="Meiryo UI" panose="020B0604030504040204" pitchFamily="50" charset="-128"/>
              </a:rPr>
              <a:t>　</a:t>
            </a:r>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財政</a:t>
            </a:r>
            <a:r>
              <a:rPr kumimoji="1" lang="en-US" altLang="ja-JP" sz="1000" dirty="0" smtClean="0">
                <a:latin typeface="Meiryo UI" panose="020B0604030504040204" pitchFamily="50" charset="-128"/>
                <a:ea typeface="Meiryo UI" panose="020B0604030504040204" pitchFamily="50" charset="-128"/>
              </a:rPr>
              <a:t>-27</a:t>
            </a:r>
            <a:r>
              <a:rPr kumimoji="1" lang="ja-JP" altLang="en-US" sz="1000" dirty="0" smtClean="0">
                <a:latin typeface="Meiryo UI" panose="020B0604030504040204" pitchFamily="50" charset="-128"/>
                <a:ea typeface="Meiryo UI" panose="020B0604030504040204" pitchFamily="50" charset="-128"/>
              </a:rPr>
              <a:t>参照</a:t>
            </a:r>
            <a:r>
              <a:rPr kumimoji="1" lang="en-US" altLang="ja-JP" sz="1000" dirty="0" smtClean="0">
                <a:latin typeface="Meiryo UI" panose="020B0604030504040204" pitchFamily="50" charset="-128"/>
                <a:ea typeface="Meiryo UI" panose="020B0604030504040204" pitchFamily="50" charset="-128"/>
              </a:rPr>
              <a:t>】</a:t>
            </a:r>
            <a:endParaRPr kumimoji="1" lang="ja-JP" altLang="en-US" sz="2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150149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正方形/長方形 68"/>
          <p:cNvSpPr/>
          <p:nvPr/>
        </p:nvSpPr>
        <p:spPr>
          <a:xfrm>
            <a:off x="704528" y="980728"/>
            <a:ext cx="3024336" cy="29523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t"/>
          <a:lstStyle/>
          <a:p>
            <a:pPr algn="ctr">
              <a:defRPr/>
            </a:pPr>
            <a:endParaRPr lang="en-US" altLang="ja-JP" sz="1600" dirty="0" smtClean="0">
              <a:latin typeface="Meiryo UI" pitchFamily="50" charset="-128"/>
              <a:ea typeface="Meiryo UI" pitchFamily="50" charset="-128"/>
              <a:cs typeface="Meiryo UI" pitchFamily="50" charset="-128"/>
            </a:endParaRPr>
          </a:p>
          <a:p>
            <a:pPr algn="ctr">
              <a:defRPr/>
            </a:pPr>
            <a:endParaRPr lang="en-US" altLang="ja-JP" sz="1600" dirty="0" smtClean="0">
              <a:latin typeface="Meiryo UI" pitchFamily="50" charset="-128"/>
              <a:ea typeface="Meiryo UI" pitchFamily="50" charset="-128"/>
              <a:cs typeface="Meiryo UI" pitchFamily="50" charset="-128"/>
            </a:endParaRPr>
          </a:p>
          <a:p>
            <a:pPr algn="ctr">
              <a:defRPr/>
            </a:pPr>
            <a:endParaRPr lang="en-US" altLang="ja-JP" sz="16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a:latin typeface="Meiryo UI" pitchFamily="50" charset="-128"/>
              <a:ea typeface="Meiryo UI" pitchFamily="50" charset="-128"/>
              <a:cs typeface="Meiryo UI" pitchFamily="50" charset="-128"/>
            </a:endParaRPr>
          </a:p>
        </p:txBody>
      </p:sp>
      <p:sp>
        <p:nvSpPr>
          <p:cNvPr id="71" name="左中かっこ 70"/>
          <p:cNvSpPr/>
          <p:nvPr/>
        </p:nvSpPr>
        <p:spPr>
          <a:xfrm>
            <a:off x="478979" y="1033686"/>
            <a:ext cx="216024" cy="5400599"/>
          </a:xfrm>
          <a:prstGeom prst="leftBrace">
            <a:avLst>
              <a:gd name="adj1" fmla="val 50030"/>
              <a:gd name="adj2" fmla="val 50000"/>
            </a:avLst>
          </a:prstGeom>
          <a:ln w="22225"/>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73" name="正方形/長方形 72"/>
          <p:cNvSpPr/>
          <p:nvPr/>
        </p:nvSpPr>
        <p:spPr>
          <a:xfrm>
            <a:off x="704528" y="4077072"/>
            <a:ext cx="3024336" cy="2376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t"/>
          <a:lstStyle/>
          <a:p>
            <a:pPr>
              <a:defRPr/>
            </a:pPr>
            <a:endParaRPr lang="en-US" altLang="ja-JP" sz="1100" dirty="0" smtClean="0">
              <a:latin typeface="Meiryo UI" pitchFamily="50" charset="-128"/>
              <a:ea typeface="Meiryo UI" pitchFamily="50" charset="-128"/>
              <a:cs typeface="Meiryo UI" pitchFamily="50" charset="-128"/>
            </a:endParaRPr>
          </a:p>
          <a:p>
            <a:pPr algn="ctr">
              <a:defRPr/>
            </a:pPr>
            <a:endParaRPr lang="en-US" altLang="ja-JP" sz="1100" dirty="0">
              <a:latin typeface="Meiryo UI" pitchFamily="50" charset="-128"/>
              <a:ea typeface="Meiryo UI" pitchFamily="50" charset="-128"/>
              <a:cs typeface="Meiryo UI" pitchFamily="50" charset="-128"/>
            </a:endParaRPr>
          </a:p>
        </p:txBody>
      </p:sp>
      <p:cxnSp>
        <p:nvCxnSpPr>
          <p:cNvPr id="74" name="直線コネクタ 73"/>
          <p:cNvCxnSpPr/>
          <p:nvPr/>
        </p:nvCxnSpPr>
        <p:spPr>
          <a:xfrm>
            <a:off x="704528" y="4005064"/>
            <a:ext cx="6984776" cy="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75" name="正方形/長方形 74"/>
          <p:cNvSpPr/>
          <p:nvPr/>
        </p:nvSpPr>
        <p:spPr>
          <a:xfrm>
            <a:off x="4448646" y="980728"/>
            <a:ext cx="3168650" cy="18722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200" dirty="0">
              <a:latin typeface="Meiryo UI" pitchFamily="50" charset="-128"/>
              <a:ea typeface="Meiryo UI" pitchFamily="50" charset="-128"/>
              <a:cs typeface="Meiryo UI" pitchFamily="50" charset="-128"/>
            </a:endParaRPr>
          </a:p>
        </p:txBody>
      </p:sp>
      <p:sp>
        <p:nvSpPr>
          <p:cNvPr id="77" name="正方形/長方形 76"/>
          <p:cNvSpPr/>
          <p:nvPr/>
        </p:nvSpPr>
        <p:spPr>
          <a:xfrm>
            <a:off x="4424231" y="4797152"/>
            <a:ext cx="3193066" cy="16561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200" dirty="0">
              <a:latin typeface="Meiryo UI" pitchFamily="50" charset="-128"/>
              <a:ea typeface="Meiryo UI" pitchFamily="50" charset="-128"/>
              <a:cs typeface="Meiryo UI" pitchFamily="50" charset="-128"/>
            </a:endParaRPr>
          </a:p>
        </p:txBody>
      </p:sp>
      <p:sp>
        <p:nvSpPr>
          <p:cNvPr id="78" name="正方形/長方形 77"/>
          <p:cNvSpPr/>
          <p:nvPr/>
        </p:nvSpPr>
        <p:spPr>
          <a:xfrm>
            <a:off x="4436587" y="2943995"/>
            <a:ext cx="3168650" cy="1800199"/>
          </a:xfrm>
          <a:prstGeom prst="rect">
            <a:avLst/>
          </a:prstGeom>
          <a:solidFill>
            <a:schemeClr val="accent1">
              <a:lumMod val="20000"/>
              <a:lumOff val="80000"/>
              <a:alpha val="49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82" name="上下矢印 81"/>
          <p:cNvSpPr/>
          <p:nvPr/>
        </p:nvSpPr>
        <p:spPr>
          <a:xfrm>
            <a:off x="3800103" y="993085"/>
            <a:ext cx="576833" cy="3011979"/>
          </a:xfrm>
          <a:prstGeom prst="upDownArrow">
            <a:avLst>
              <a:gd name="adj1" fmla="val 50000"/>
              <a:gd name="adj2" fmla="val 43574"/>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dirty="0">
                <a:solidFill>
                  <a:schemeClr val="bg1"/>
                </a:solidFill>
                <a:latin typeface="Meiryo UI" pitchFamily="50" charset="-128"/>
                <a:ea typeface="Meiryo UI" pitchFamily="50" charset="-128"/>
                <a:cs typeface="Meiryo UI" pitchFamily="50" charset="-128"/>
              </a:rPr>
              <a:t>特別区</a:t>
            </a:r>
          </a:p>
        </p:txBody>
      </p:sp>
      <p:sp>
        <p:nvSpPr>
          <p:cNvPr id="29" name="テキスト ボックス 28"/>
          <p:cNvSpPr txBox="1"/>
          <p:nvPr/>
        </p:nvSpPr>
        <p:spPr>
          <a:xfrm>
            <a:off x="200472" y="260648"/>
            <a:ext cx="4657044" cy="338554"/>
          </a:xfrm>
          <a:prstGeom prst="rect">
            <a:avLst/>
          </a:prstGeom>
          <a:noFill/>
        </p:spPr>
        <p:txBody>
          <a:bodyPr wrap="none" rtlCol="0">
            <a:spAutoFit/>
          </a:bodyPr>
          <a:lstStyle/>
          <a:p>
            <a:r>
              <a:rPr lang="ja-JP" altLang="en-US" sz="1600" b="1" dirty="0" smtClean="0">
                <a:latin typeface="Meiryo UI" pitchFamily="50" charset="-128"/>
                <a:ea typeface="Meiryo UI" pitchFamily="50" charset="-128"/>
                <a:cs typeface="Meiryo UI" pitchFamily="50" charset="-128"/>
              </a:rPr>
              <a:t>◆</a:t>
            </a:r>
            <a:r>
              <a:rPr kumimoji="1" lang="ja-JP" altLang="en-US" sz="1600" b="1" dirty="0" smtClean="0">
                <a:latin typeface="Meiryo UI" pitchFamily="50" charset="-128"/>
                <a:ea typeface="Meiryo UI" pitchFamily="50" charset="-128"/>
                <a:cs typeface="Meiryo UI" pitchFamily="50" charset="-128"/>
              </a:rPr>
              <a:t>配分割合の算出（平成</a:t>
            </a:r>
            <a:r>
              <a:rPr kumimoji="1" lang="en-US" altLang="ja-JP" sz="1600" b="1" dirty="0" smtClean="0">
                <a:latin typeface="Meiryo UI" pitchFamily="50" charset="-128"/>
                <a:ea typeface="Meiryo UI" pitchFamily="50" charset="-128"/>
                <a:cs typeface="Meiryo UI" pitchFamily="50" charset="-128"/>
              </a:rPr>
              <a:t>28</a:t>
            </a:r>
            <a:r>
              <a:rPr kumimoji="1" lang="ja-JP" altLang="en-US" sz="1600" b="1" dirty="0" smtClean="0">
                <a:latin typeface="Meiryo UI" pitchFamily="50" charset="-128"/>
                <a:ea typeface="Meiryo UI" pitchFamily="50" charset="-128"/>
                <a:cs typeface="Meiryo UI" pitchFamily="50" charset="-128"/>
              </a:rPr>
              <a:t>年度決算ベース試算）</a:t>
            </a:r>
            <a:endParaRPr kumimoji="1" lang="ja-JP" altLang="en-US" sz="1600" b="1" dirty="0">
              <a:latin typeface="Meiryo UI" pitchFamily="50" charset="-128"/>
              <a:ea typeface="Meiryo UI" pitchFamily="50" charset="-128"/>
              <a:cs typeface="Meiryo UI" pitchFamily="50" charset="-128"/>
            </a:endParaRPr>
          </a:p>
        </p:txBody>
      </p:sp>
      <p:sp>
        <p:nvSpPr>
          <p:cNvPr id="40" name="正方形/長方形 39"/>
          <p:cNvSpPr/>
          <p:nvPr/>
        </p:nvSpPr>
        <p:spPr>
          <a:xfrm>
            <a:off x="734276" y="5373216"/>
            <a:ext cx="2963524" cy="1008111"/>
          </a:xfrm>
          <a:prstGeom prst="rect">
            <a:avLst/>
          </a:prstGeom>
          <a:solidFill>
            <a:schemeClr val="accent1">
              <a:lumMod val="20000"/>
              <a:lumOff val="80000"/>
            </a:schemeClr>
          </a:solidFill>
          <a:ln w="19050">
            <a:solidFill>
              <a:schemeClr val="tx2">
                <a:lumMod val="20000"/>
                <a:lumOff val="8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◆大阪府の事務　　　　　　 </a:t>
            </a:r>
            <a:r>
              <a:rPr lang="en-US" altLang="ja-JP" sz="1100" dirty="0" smtClean="0">
                <a:solidFill>
                  <a:schemeClr val="tx1"/>
                </a:solidFill>
                <a:latin typeface="Meiryo UI" pitchFamily="50" charset="-128"/>
                <a:ea typeface="Meiryo UI" pitchFamily="50" charset="-128"/>
                <a:cs typeface="Meiryo UI" pitchFamily="50" charset="-128"/>
              </a:rPr>
              <a:t>1,341</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a:t>
            </a:r>
            <a:r>
              <a:rPr lang="en-US" altLang="ja-JP" sz="1100" dirty="0" smtClean="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消防、高等学校、大学、上下水道、病院など</a:t>
            </a:r>
            <a:r>
              <a:rPr lang="en-US" altLang="ja-JP" sz="1100" dirty="0" smtClean="0">
                <a:solidFill>
                  <a:schemeClr val="tx1"/>
                </a:solidFill>
                <a:latin typeface="Meiryo UI" pitchFamily="50" charset="-128"/>
                <a:ea typeface="Meiryo UI" pitchFamily="50" charset="-128"/>
                <a:cs typeface="Meiryo UI" pitchFamily="50" charset="-128"/>
              </a:rPr>
              <a:t>〕</a:t>
            </a:r>
          </a:p>
          <a:p>
            <a:pPr>
              <a:defRPr/>
            </a:pPr>
            <a:r>
              <a:rPr lang="ja-JP" altLang="en-US" sz="1100" dirty="0" smtClean="0">
                <a:solidFill>
                  <a:schemeClr val="tx1"/>
                </a:solidFill>
                <a:latin typeface="Meiryo UI" pitchFamily="50" charset="-128"/>
                <a:ea typeface="Meiryo UI" pitchFamily="50" charset="-128"/>
                <a:cs typeface="Meiryo UI" pitchFamily="50" charset="-128"/>
              </a:rPr>
              <a:t>◆公債費等 　　　　          　</a:t>
            </a:r>
            <a:r>
              <a:rPr lang="en-US" altLang="ja-JP" sz="1100" dirty="0" smtClean="0">
                <a:solidFill>
                  <a:schemeClr val="tx1"/>
                </a:solidFill>
                <a:latin typeface="Meiryo UI" pitchFamily="50" charset="-128"/>
                <a:ea typeface="Meiryo UI" pitchFamily="50" charset="-128"/>
                <a:cs typeface="Meiryo UI" pitchFamily="50" charset="-128"/>
              </a:rPr>
              <a:t>690</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a:solidFill>
                <a:schemeClr val="tx1"/>
              </a:solidFill>
              <a:latin typeface="Meiryo UI" pitchFamily="50" charset="-128"/>
              <a:ea typeface="Meiryo UI" pitchFamily="50" charset="-128"/>
              <a:cs typeface="Meiryo UI" pitchFamily="50" charset="-128"/>
            </a:endParaRPr>
          </a:p>
        </p:txBody>
      </p:sp>
      <p:sp>
        <p:nvSpPr>
          <p:cNvPr id="43" name="テキスト ボックス 42"/>
          <p:cNvSpPr txBox="1"/>
          <p:nvPr/>
        </p:nvSpPr>
        <p:spPr>
          <a:xfrm>
            <a:off x="1645017" y="4725144"/>
            <a:ext cx="1180131" cy="584775"/>
          </a:xfrm>
          <a:prstGeom prst="rect">
            <a:avLst/>
          </a:prstGeom>
          <a:noFill/>
        </p:spPr>
        <p:txBody>
          <a:bodyPr wrap="none" rtlCol="0">
            <a:spAutoFit/>
          </a:bodyPr>
          <a:lstStyle/>
          <a:p>
            <a:pPr algn="ctr">
              <a:defRPr/>
            </a:pPr>
            <a:r>
              <a:rPr lang="en-US" altLang="ja-JP" sz="1600" dirty="0" smtClean="0">
                <a:solidFill>
                  <a:schemeClr val="bg1"/>
                </a:solidFill>
                <a:latin typeface="Meiryo UI" pitchFamily="50" charset="-128"/>
                <a:ea typeface="Meiryo UI" pitchFamily="50" charset="-128"/>
                <a:cs typeface="Meiryo UI" pitchFamily="50" charset="-128"/>
              </a:rPr>
              <a:t>428</a:t>
            </a:r>
            <a:r>
              <a:rPr lang="ja-JP" altLang="en-US" sz="1600" dirty="0" smtClean="0">
                <a:solidFill>
                  <a:schemeClr val="bg1"/>
                </a:solidFill>
                <a:latin typeface="Meiryo UI" pitchFamily="50" charset="-128"/>
                <a:ea typeface="Meiryo UI" pitchFamily="50" charset="-128"/>
                <a:cs typeface="Meiryo UI" pitchFamily="50" charset="-128"/>
              </a:rPr>
              <a:t>事務</a:t>
            </a:r>
            <a:endParaRPr lang="en-US" altLang="ja-JP" sz="1600" dirty="0" smtClean="0">
              <a:solidFill>
                <a:schemeClr val="bg1"/>
              </a:solidFill>
              <a:latin typeface="Meiryo UI" pitchFamily="50" charset="-128"/>
              <a:ea typeface="Meiryo UI" pitchFamily="50" charset="-128"/>
              <a:cs typeface="Meiryo UI" pitchFamily="50" charset="-128"/>
            </a:endParaRPr>
          </a:p>
          <a:p>
            <a:pPr algn="ctr">
              <a:defRPr/>
            </a:pPr>
            <a:r>
              <a:rPr lang="en-US" altLang="ja-JP" sz="1600" dirty="0" smtClean="0">
                <a:solidFill>
                  <a:schemeClr val="bg1"/>
                </a:solidFill>
                <a:latin typeface="Meiryo UI" pitchFamily="50" charset="-128"/>
                <a:ea typeface="Meiryo UI" pitchFamily="50" charset="-128"/>
                <a:cs typeface="Meiryo UI" pitchFamily="50" charset="-128"/>
              </a:rPr>
              <a:t>2,031</a:t>
            </a:r>
            <a:r>
              <a:rPr lang="ja-JP" altLang="en-US" sz="1600" dirty="0" smtClean="0">
                <a:solidFill>
                  <a:schemeClr val="bg1"/>
                </a:solidFill>
                <a:latin typeface="Meiryo UI" pitchFamily="50" charset="-128"/>
                <a:ea typeface="Meiryo UI" pitchFamily="50" charset="-128"/>
                <a:cs typeface="Meiryo UI" pitchFamily="50" charset="-128"/>
              </a:rPr>
              <a:t>億円</a:t>
            </a:r>
            <a:endParaRPr lang="en-US" altLang="ja-JP" sz="1600" dirty="0" smtClean="0">
              <a:solidFill>
                <a:schemeClr val="bg1"/>
              </a:solidFill>
              <a:latin typeface="Meiryo UI" pitchFamily="50" charset="-128"/>
              <a:ea typeface="Meiryo UI" pitchFamily="50" charset="-128"/>
              <a:cs typeface="Meiryo UI" pitchFamily="50" charset="-128"/>
            </a:endParaRPr>
          </a:p>
        </p:txBody>
      </p:sp>
      <p:grpSp>
        <p:nvGrpSpPr>
          <p:cNvPr id="2" name="グループ化 44"/>
          <p:cNvGrpSpPr/>
          <p:nvPr/>
        </p:nvGrpSpPr>
        <p:grpSpPr>
          <a:xfrm>
            <a:off x="811473" y="4221087"/>
            <a:ext cx="2808312" cy="432049"/>
            <a:chOff x="848544" y="1196752"/>
            <a:chExt cx="2808312" cy="432049"/>
          </a:xfrm>
        </p:grpSpPr>
        <p:sp>
          <p:nvSpPr>
            <p:cNvPr id="46" name="AutoShape 6"/>
            <p:cNvSpPr>
              <a:spLocks noChangeArrowheads="1"/>
            </p:cNvSpPr>
            <p:nvPr/>
          </p:nvSpPr>
          <p:spPr bwMode="auto">
            <a:xfrm>
              <a:off x="1136576" y="1209109"/>
              <a:ext cx="2520280" cy="419692"/>
            </a:xfrm>
            <a:prstGeom prst="rect">
              <a:avLst/>
            </a:prstGeom>
            <a:solidFill>
              <a:schemeClr val="accent5">
                <a:lumMod val="20000"/>
                <a:lumOff val="80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大阪府が実施する事務に係る</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所要一般財源額</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円/楕円 46"/>
            <p:cNvSpPr/>
            <p:nvPr/>
          </p:nvSpPr>
          <p:spPr>
            <a:xfrm>
              <a:off x="848544" y="1196752"/>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Meiryo UI" pitchFamily="50" charset="-128"/>
                  <a:ea typeface="Meiryo UI" pitchFamily="50" charset="-128"/>
                  <a:cs typeface="Meiryo UI" pitchFamily="50" charset="-128"/>
                </a:rPr>
                <a:t>Ｂ</a:t>
              </a:r>
              <a:endParaRPr kumimoji="1" lang="ja-JP" altLang="en-US" sz="2000" b="1" dirty="0">
                <a:solidFill>
                  <a:schemeClr val="tx1"/>
                </a:solidFill>
                <a:latin typeface="Meiryo UI" pitchFamily="50" charset="-128"/>
                <a:ea typeface="Meiryo UI" pitchFamily="50" charset="-128"/>
                <a:cs typeface="Meiryo UI" pitchFamily="50" charset="-128"/>
              </a:endParaRPr>
            </a:p>
          </p:txBody>
        </p:sp>
      </p:grpSp>
      <p:sp>
        <p:nvSpPr>
          <p:cNvPr id="48" name="AutoShape 6"/>
          <p:cNvSpPr>
            <a:spLocks noChangeArrowheads="1"/>
          </p:cNvSpPr>
          <p:nvPr/>
        </p:nvSpPr>
        <p:spPr bwMode="auto">
          <a:xfrm>
            <a:off x="1784648" y="620688"/>
            <a:ext cx="864096" cy="304800"/>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歳出</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AutoShape 6"/>
          <p:cNvSpPr>
            <a:spLocks noChangeArrowheads="1"/>
          </p:cNvSpPr>
          <p:nvPr/>
        </p:nvSpPr>
        <p:spPr bwMode="auto">
          <a:xfrm>
            <a:off x="5529064" y="620688"/>
            <a:ext cx="864096" cy="304800"/>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歳入</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AutoShape 6"/>
          <p:cNvSpPr>
            <a:spLocks noChangeArrowheads="1"/>
          </p:cNvSpPr>
          <p:nvPr/>
        </p:nvSpPr>
        <p:spPr bwMode="auto">
          <a:xfrm>
            <a:off x="4880992" y="1077450"/>
            <a:ext cx="2611338" cy="275675"/>
          </a:xfrm>
          <a:prstGeom prst="rect">
            <a:avLst/>
          </a:prstGeom>
          <a:solidFill>
            <a:schemeClr val="accent5">
              <a:lumMod val="20000"/>
              <a:lumOff val="80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特別区の自主財源、目的税交付金</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円/楕円 51"/>
          <p:cNvSpPr/>
          <p:nvPr/>
        </p:nvSpPr>
        <p:spPr>
          <a:xfrm>
            <a:off x="4497710" y="993085"/>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Meiryo UI" pitchFamily="50" charset="-128"/>
                <a:ea typeface="Meiryo UI" pitchFamily="50" charset="-128"/>
                <a:cs typeface="Meiryo UI" pitchFamily="50" charset="-128"/>
              </a:rPr>
              <a:t>Ｃ</a:t>
            </a:r>
            <a:endParaRPr kumimoji="1" lang="ja-JP" altLang="en-US" sz="2000" b="1" dirty="0">
              <a:solidFill>
                <a:schemeClr val="tx1"/>
              </a:solidFill>
              <a:latin typeface="Meiryo UI" pitchFamily="50" charset="-128"/>
              <a:ea typeface="Meiryo UI" pitchFamily="50" charset="-128"/>
              <a:cs typeface="Meiryo UI" pitchFamily="50" charset="-128"/>
            </a:endParaRPr>
          </a:p>
        </p:txBody>
      </p:sp>
      <p:sp>
        <p:nvSpPr>
          <p:cNvPr id="53" name="正方形/長方形 52"/>
          <p:cNvSpPr/>
          <p:nvPr/>
        </p:nvSpPr>
        <p:spPr>
          <a:xfrm>
            <a:off x="4664968" y="1728645"/>
            <a:ext cx="2736304" cy="648072"/>
          </a:xfrm>
          <a:prstGeom prst="rect">
            <a:avLst/>
          </a:prstGeom>
          <a:solidFill>
            <a:schemeClr val="accent1">
              <a:lumMod val="20000"/>
              <a:lumOff val="80000"/>
            </a:schemeClr>
          </a:solidFill>
          <a:ln w="19050">
            <a:solidFill>
              <a:schemeClr val="tx2">
                <a:lumMod val="20000"/>
                <a:lumOff val="8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100" dirty="0" smtClean="0">
                <a:solidFill>
                  <a:schemeClr val="tx1"/>
                </a:solidFill>
                <a:latin typeface="Meiryo UI" pitchFamily="50" charset="-128"/>
                <a:ea typeface="Meiryo UI" pitchFamily="50" charset="-128"/>
                <a:cs typeface="Meiryo UI" pitchFamily="50" charset="-128"/>
              </a:rPr>
              <a:t>◆個人市町村民税　　</a:t>
            </a:r>
            <a:r>
              <a:rPr lang="en-US" altLang="ja-JP" sz="1100" dirty="0" smtClean="0">
                <a:solidFill>
                  <a:schemeClr val="tx1"/>
                </a:solidFill>
                <a:latin typeface="Meiryo UI" pitchFamily="50" charset="-128"/>
                <a:ea typeface="Meiryo UI" pitchFamily="50" charset="-128"/>
                <a:cs typeface="Meiryo UI" pitchFamily="50" charset="-128"/>
              </a:rPr>
              <a:t>1,465</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en-US" altLang="ja-JP" sz="1100" dirty="0" smtClean="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地方消費税交付金　　</a:t>
            </a:r>
            <a:r>
              <a:rPr lang="en-US" altLang="ja-JP" sz="1100" dirty="0" smtClean="0">
                <a:solidFill>
                  <a:schemeClr val="tx1"/>
                </a:solidFill>
                <a:latin typeface="Meiryo UI" pitchFamily="50" charset="-128"/>
                <a:ea typeface="Meiryo UI" pitchFamily="50" charset="-128"/>
                <a:cs typeface="Meiryo UI" pitchFamily="50" charset="-128"/>
              </a:rPr>
              <a:t>596</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◆市町村たばこ税　　　　 </a:t>
            </a:r>
            <a:r>
              <a:rPr lang="en-US" altLang="ja-JP" sz="1100" dirty="0" smtClean="0">
                <a:solidFill>
                  <a:schemeClr val="tx1"/>
                </a:solidFill>
                <a:latin typeface="Meiryo UI" pitchFamily="50" charset="-128"/>
                <a:ea typeface="Meiryo UI" pitchFamily="50" charset="-128"/>
                <a:cs typeface="Meiryo UI" pitchFamily="50" charset="-128"/>
              </a:rPr>
              <a:t>301</a:t>
            </a:r>
            <a:r>
              <a:rPr lang="ja-JP" altLang="en-US" sz="1100" dirty="0" smtClean="0">
                <a:solidFill>
                  <a:schemeClr val="tx1"/>
                </a:solidFill>
                <a:latin typeface="Meiryo UI" pitchFamily="50" charset="-128"/>
                <a:ea typeface="Meiryo UI" pitchFamily="50" charset="-128"/>
                <a:cs typeface="Meiryo UI" pitchFamily="50" charset="-128"/>
              </a:rPr>
              <a:t>億円　　など</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54" name="テキスト ボックス 53"/>
          <p:cNvSpPr txBox="1"/>
          <p:nvPr/>
        </p:nvSpPr>
        <p:spPr>
          <a:xfrm>
            <a:off x="5352655" y="1371437"/>
            <a:ext cx="1180130" cy="338554"/>
          </a:xfrm>
          <a:prstGeom prst="rect">
            <a:avLst/>
          </a:prstGeom>
          <a:noFill/>
        </p:spPr>
        <p:txBody>
          <a:bodyPr wrap="none" rtlCol="0">
            <a:spAutoFit/>
          </a:bodyPr>
          <a:lstStyle/>
          <a:p>
            <a:pPr algn="ctr">
              <a:defRPr/>
            </a:pPr>
            <a:r>
              <a:rPr lang="en-US" altLang="ja-JP" sz="1600" dirty="0" smtClean="0">
                <a:solidFill>
                  <a:schemeClr val="bg1"/>
                </a:solidFill>
                <a:latin typeface="Meiryo UI" pitchFamily="50" charset="-128"/>
                <a:ea typeface="Meiryo UI" pitchFamily="50" charset="-128"/>
                <a:cs typeface="Meiryo UI" pitchFamily="50" charset="-128"/>
              </a:rPr>
              <a:t>2,938</a:t>
            </a:r>
            <a:r>
              <a:rPr lang="ja-JP" altLang="en-US" sz="1600" dirty="0" smtClean="0">
                <a:solidFill>
                  <a:schemeClr val="bg1"/>
                </a:solidFill>
                <a:latin typeface="Meiryo UI" pitchFamily="50" charset="-128"/>
                <a:ea typeface="Meiryo UI" pitchFamily="50" charset="-128"/>
                <a:cs typeface="Meiryo UI" pitchFamily="50" charset="-128"/>
              </a:rPr>
              <a:t>億円</a:t>
            </a:r>
            <a:endParaRPr lang="en-US" altLang="ja-JP" sz="1600" dirty="0" smtClean="0">
              <a:solidFill>
                <a:schemeClr val="bg1"/>
              </a:solidFill>
              <a:latin typeface="Meiryo UI" pitchFamily="50" charset="-128"/>
              <a:ea typeface="Meiryo UI" pitchFamily="50" charset="-128"/>
              <a:cs typeface="Meiryo UI" pitchFamily="50" charset="-128"/>
            </a:endParaRPr>
          </a:p>
        </p:txBody>
      </p:sp>
      <p:sp>
        <p:nvSpPr>
          <p:cNvPr id="65" name="正方形/長方形 64"/>
          <p:cNvSpPr/>
          <p:nvPr/>
        </p:nvSpPr>
        <p:spPr>
          <a:xfrm>
            <a:off x="4592960" y="5445224"/>
            <a:ext cx="2808312" cy="720079"/>
          </a:xfrm>
          <a:prstGeom prst="rect">
            <a:avLst/>
          </a:prstGeom>
          <a:solidFill>
            <a:schemeClr val="accent1">
              <a:lumMod val="20000"/>
              <a:lumOff val="80000"/>
            </a:schemeClr>
          </a:solidFill>
          <a:ln w="19050">
            <a:solidFill>
              <a:schemeClr val="tx2">
                <a:lumMod val="20000"/>
                <a:lumOff val="8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100" dirty="0" smtClean="0">
                <a:solidFill>
                  <a:schemeClr val="tx1"/>
                </a:solidFill>
                <a:latin typeface="Meiryo UI" pitchFamily="50" charset="-128"/>
                <a:ea typeface="Meiryo UI" pitchFamily="50" charset="-128"/>
                <a:cs typeface="Meiryo UI" pitchFamily="50" charset="-128"/>
              </a:rPr>
              <a:t>◆府税　　　　　　　　　　　　　　　</a:t>
            </a:r>
            <a:r>
              <a:rPr lang="en-US" altLang="ja-JP" sz="1100" dirty="0">
                <a:solidFill>
                  <a:schemeClr val="tx1"/>
                </a:solidFill>
                <a:latin typeface="Meiryo UI" pitchFamily="50" charset="-128"/>
                <a:ea typeface="Meiryo UI" pitchFamily="50" charset="-128"/>
                <a:cs typeface="Meiryo UI" pitchFamily="50" charset="-128"/>
              </a:rPr>
              <a:t>2</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◆地方交付税の移転　　 　　</a:t>
            </a:r>
            <a:r>
              <a:rPr lang="en-US" altLang="ja-JP" sz="1100" dirty="0" smtClean="0">
                <a:solidFill>
                  <a:schemeClr val="tx1"/>
                </a:solidFill>
                <a:latin typeface="Meiryo UI" pitchFamily="50" charset="-128"/>
                <a:ea typeface="Meiryo UI" pitchFamily="50" charset="-128"/>
                <a:cs typeface="Meiryo UI" pitchFamily="50" charset="-128"/>
              </a:rPr>
              <a:t>342</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800" dirty="0" smtClean="0">
                <a:solidFill>
                  <a:schemeClr val="tx1"/>
                </a:solidFill>
                <a:latin typeface="Meiryo UI" pitchFamily="50" charset="-128"/>
                <a:ea typeface="Meiryo UI" pitchFamily="50" charset="-128"/>
                <a:cs typeface="Meiryo UI" pitchFamily="50" charset="-128"/>
              </a:rPr>
              <a:t>　　（臨時財政対策債含む）</a:t>
            </a:r>
            <a:endParaRPr lang="en-US" altLang="ja-JP" sz="8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◆地方譲与税・宝くじ等　　　</a:t>
            </a:r>
            <a:r>
              <a:rPr lang="en-US" altLang="ja-JP" sz="1100" dirty="0" smtClean="0">
                <a:solidFill>
                  <a:schemeClr val="tx1"/>
                </a:solidFill>
                <a:latin typeface="Meiryo UI" pitchFamily="50" charset="-128"/>
                <a:ea typeface="Meiryo UI" pitchFamily="50" charset="-128"/>
                <a:cs typeface="Meiryo UI" pitchFamily="50" charset="-128"/>
              </a:rPr>
              <a:t>265</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66" name="上下矢印 65"/>
          <p:cNvSpPr/>
          <p:nvPr/>
        </p:nvSpPr>
        <p:spPr>
          <a:xfrm>
            <a:off x="4664968" y="2974371"/>
            <a:ext cx="144016" cy="1144991"/>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 name="グループ化 66"/>
          <p:cNvGrpSpPr/>
          <p:nvPr/>
        </p:nvGrpSpPr>
        <p:grpSpPr>
          <a:xfrm>
            <a:off x="4545666" y="3198485"/>
            <a:ext cx="2446138" cy="360000"/>
            <a:chOff x="848544" y="1124744"/>
            <a:chExt cx="2446138" cy="360000"/>
          </a:xfrm>
        </p:grpSpPr>
        <p:sp>
          <p:nvSpPr>
            <p:cNvPr id="68" name="AutoShape 6"/>
            <p:cNvSpPr>
              <a:spLocks noChangeArrowheads="1"/>
            </p:cNvSpPr>
            <p:nvPr/>
          </p:nvSpPr>
          <p:spPr bwMode="auto">
            <a:xfrm>
              <a:off x="1122085" y="1237687"/>
              <a:ext cx="2172597" cy="216000"/>
            </a:xfrm>
            <a:prstGeom prst="rect">
              <a:avLst/>
            </a:prstGeom>
            <a:solidFill>
              <a:schemeClr val="accent5">
                <a:lumMod val="20000"/>
                <a:lumOff val="80000"/>
              </a:schemeClr>
            </a:solidFill>
            <a:ln>
              <a:solidFill>
                <a:schemeClr val="accent5"/>
              </a:solid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必要財政調整額（特別区）</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4" name="円/楕円 83"/>
            <p:cNvSpPr/>
            <p:nvPr/>
          </p:nvSpPr>
          <p:spPr>
            <a:xfrm>
              <a:off x="848544" y="1124744"/>
              <a:ext cx="396000" cy="360000"/>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Meiryo UI" pitchFamily="50" charset="-128"/>
                  <a:ea typeface="Meiryo UI" pitchFamily="50" charset="-128"/>
                  <a:cs typeface="Meiryo UI" pitchFamily="50" charset="-128"/>
                </a:rPr>
                <a:t>Ｅ</a:t>
              </a:r>
              <a:endParaRPr kumimoji="1" lang="ja-JP" altLang="en-US" sz="2000" b="1" dirty="0">
                <a:solidFill>
                  <a:schemeClr val="tx1"/>
                </a:solidFill>
                <a:latin typeface="Meiryo UI" pitchFamily="50" charset="-128"/>
                <a:ea typeface="Meiryo UI" pitchFamily="50" charset="-128"/>
                <a:cs typeface="Meiryo UI" pitchFamily="50" charset="-128"/>
              </a:endParaRPr>
            </a:p>
          </p:txBody>
        </p:sp>
      </p:grpSp>
      <p:sp>
        <p:nvSpPr>
          <p:cNvPr id="93" name="テキスト ボックス 92"/>
          <p:cNvSpPr txBox="1"/>
          <p:nvPr/>
        </p:nvSpPr>
        <p:spPr>
          <a:xfrm>
            <a:off x="5471323" y="3573016"/>
            <a:ext cx="1180130" cy="338554"/>
          </a:xfrm>
          <a:prstGeom prst="rect">
            <a:avLst/>
          </a:prstGeom>
          <a:noFill/>
        </p:spPr>
        <p:txBody>
          <a:bodyPr wrap="none" rtlCol="0">
            <a:spAutoFit/>
          </a:bodyPr>
          <a:lstStyle/>
          <a:p>
            <a:pPr algn="ctr">
              <a:defRPr/>
            </a:pPr>
            <a:r>
              <a:rPr lang="en-US" altLang="ja-JP" sz="1600" dirty="0" smtClean="0">
                <a:latin typeface="Meiryo UI" pitchFamily="50" charset="-128"/>
                <a:ea typeface="Meiryo UI" pitchFamily="50" charset="-128"/>
                <a:cs typeface="Meiryo UI" pitchFamily="50" charset="-128"/>
              </a:rPr>
              <a:t>3,650</a:t>
            </a:r>
            <a:r>
              <a:rPr lang="ja-JP" altLang="en-US" sz="1600" dirty="0" smtClean="0">
                <a:latin typeface="Meiryo UI" pitchFamily="50" charset="-128"/>
                <a:ea typeface="Meiryo UI" pitchFamily="50" charset="-128"/>
                <a:cs typeface="Meiryo UI" pitchFamily="50" charset="-128"/>
              </a:rPr>
              <a:t>億円</a:t>
            </a:r>
            <a:endParaRPr lang="en-US" altLang="ja-JP" sz="1600" dirty="0" smtClean="0">
              <a:latin typeface="Meiryo UI" pitchFamily="50" charset="-128"/>
              <a:ea typeface="Meiryo UI" pitchFamily="50" charset="-128"/>
              <a:cs typeface="Meiryo UI" pitchFamily="50" charset="-128"/>
            </a:endParaRPr>
          </a:p>
        </p:txBody>
      </p:sp>
      <p:sp>
        <p:nvSpPr>
          <p:cNvPr id="95" name="上下矢印 94"/>
          <p:cNvSpPr/>
          <p:nvPr/>
        </p:nvSpPr>
        <p:spPr>
          <a:xfrm>
            <a:off x="4664968" y="4141247"/>
            <a:ext cx="144016" cy="583898"/>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 name="グループ化 95"/>
          <p:cNvGrpSpPr/>
          <p:nvPr/>
        </p:nvGrpSpPr>
        <p:grpSpPr>
          <a:xfrm>
            <a:off x="4541802" y="4263955"/>
            <a:ext cx="2447868" cy="360000"/>
            <a:chOff x="785029" y="1057297"/>
            <a:chExt cx="2447868" cy="360000"/>
          </a:xfrm>
        </p:grpSpPr>
        <p:sp>
          <p:nvSpPr>
            <p:cNvPr id="97" name="AutoShape 6"/>
            <p:cNvSpPr>
              <a:spLocks noChangeArrowheads="1"/>
            </p:cNvSpPr>
            <p:nvPr/>
          </p:nvSpPr>
          <p:spPr bwMode="auto">
            <a:xfrm>
              <a:off x="1060300" y="1088502"/>
              <a:ext cx="2172597" cy="194546"/>
            </a:xfrm>
            <a:prstGeom prst="rect">
              <a:avLst/>
            </a:prstGeom>
            <a:solidFill>
              <a:schemeClr val="accent5">
                <a:lumMod val="20000"/>
                <a:lumOff val="80000"/>
              </a:schemeClr>
            </a:solidFill>
            <a:ln>
              <a:solidFill>
                <a:schemeClr val="accent5"/>
              </a:solid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必要財政調整額（大阪府）</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8" name="円/楕円 97"/>
            <p:cNvSpPr/>
            <p:nvPr/>
          </p:nvSpPr>
          <p:spPr>
            <a:xfrm>
              <a:off x="785029" y="1057297"/>
              <a:ext cx="396000" cy="360000"/>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Meiryo UI" pitchFamily="50" charset="-128"/>
                  <a:ea typeface="Meiryo UI" pitchFamily="50" charset="-128"/>
                  <a:cs typeface="Meiryo UI" pitchFamily="50" charset="-128"/>
                </a:rPr>
                <a:t>Ｆ</a:t>
              </a:r>
              <a:endParaRPr kumimoji="1" lang="ja-JP" altLang="en-US" sz="2000" b="1" dirty="0">
                <a:solidFill>
                  <a:schemeClr val="tx1"/>
                </a:solidFill>
                <a:latin typeface="Meiryo UI" pitchFamily="50" charset="-128"/>
                <a:ea typeface="Meiryo UI" pitchFamily="50" charset="-128"/>
                <a:cs typeface="Meiryo UI" pitchFamily="50" charset="-128"/>
              </a:endParaRPr>
            </a:p>
          </p:txBody>
        </p:sp>
      </p:grpSp>
      <p:sp>
        <p:nvSpPr>
          <p:cNvPr id="99" name="テキスト ボックス 98"/>
          <p:cNvSpPr txBox="1"/>
          <p:nvPr/>
        </p:nvSpPr>
        <p:spPr>
          <a:xfrm>
            <a:off x="5461443" y="4445042"/>
            <a:ext cx="1180131" cy="338554"/>
          </a:xfrm>
          <a:prstGeom prst="rect">
            <a:avLst/>
          </a:prstGeom>
          <a:noFill/>
        </p:spPr>
        <p:txBody>
          <a:bodyPr wrap="none" rtlCol="0">
            <a:spAutoFit/>
          </a:bodyPr>
          <a:lstStyle/>
          <a:p>
            <a:pPr algn="ctr">
              <a:defRPr/>
            </a:pPr>
            <a:r>
              <a:rPr lang="en-US" altLang="ja-JP" sz="1600" dirty="0" smtClean="0">
                <a:latin typeface="Meiryo UI" pitchFamily="50" charset="-128"/>
                <a:ea typeface="Meiryo UI" pitchFamily="50" charset="-128"/>
                <a:cs typeface="Meiryo UI" pitchFamily="50" charset="-128"/>
              </a:rPr>
              <a:t>1,014</a:t>
            </a:r>
            <a:r>
              <a:rPr lang="ja-JP" altLang="en-US" sz="1600" dirty="0" smtClean="0">
                <a:latin typeface="Meiryo UI" pitchFamily="50" charset="-128"/>
                <a:ea typeface="Meiryo UI" pitchFamily="50" charset="-128"/>
                <a:cs typeface="Meiryo UI" pitchFamily="50" charset="-128"/>
              </a:rPr>
              <a:t>億円</a:t>
            </a:r>
            <a:endParaRPr lang="en-US" altLang="ja-JP" sz="1600" dirty="0" smtClean="0">
              <a:latin typeface="Meiryo UI" pitchFamily="50" charset="-128"/>
              <a:ea typeface="Meiryo UI" pitchFamily="50" charset="-128"/>
              <a:cs typeface="Meiryo UI" pitchFamily="50" charset="-128"/>
            </a:endParaRPr>
          </a:p>
        </p:txBody>
      </p:sp>
      <p:grpSp>
        <p:nvGrpSpPr>
          <p:cNvPr id="6" name="グループ化 110"/>
          <p:cNvGrpSpPr/>
          <p:nvPr/>
        </p:nvGrpSpPr>
        <p:grpSpPr>
          <a:xfrm>
            <a:off x="776536" y="1196752"/>
            <a:ext cx="2880320" cy="2664296"/>
            <a:chOff x="776536" y="1340768"/>
            <a:chExt cx="2880320" cy="2664296"/>
          </a:xfrm>
        </p:grpSpPr>
        <p:sp>
          <p:nvSpPr>
            <p:cNvPr id="41" name="テキスト ボックス 40"/>
            <p:cNvSpPr txBox="1"/>
            <p:nvPr/>
          </p:nvSpPr>
          <p:spPr>
            <a:xfrm>
              <a:off x="1501003" y="1844824"/>
              <a:ext cx="1180130" cy="584775"/>
            </a:xfrm>
            <a:prstGeom prst="rect">
              <a:avLst/>
            </a:prstGeom>
            <a:noFill/>
          </p:spPr>
          <p:txBody>
            <a:bodyPr wrap="none" rtlCol="0">
              <a:spAutoFit/>
            </a:bodyPr>
            <a:lstStyle/>
            <a:p>
              <a:pPr algn="ctr">
                <a:defRPr/>
              </a:pPr>
              <a:r>
                <a:rPr lang="en-US" altLang="ja-JP" sz="1600" dirty="0" smtClean="0">
                  <a:solidFill>
                    <a:schemeClr val="bg1"/>
                  </a:solidFill>
                  <a:latin typeface="Meiryo UI" pitchFamily="50" charset="-128"/>
                  <a:ea typeface="Meiryo UI" pitchFamily="50" charset="-128"/>
                  <a:cs typeface="Meiryo UI" pitchFamily="50" charset="-128"/>
                </a:rPr>
                <a:t>2,503</a:t>
              </a:r>
              <a:r>
                <a:rPr lang="ja-JP" altLang="en-US" sz="1600" dirty="0" smtClean="0">
                  <a:solidFill>
                    <a:schemeClr val="bg1"/>
                  </a:solidFill>
                  <a:latin typeface="Meiryo UI" pitchFamily="50" charset="-128"/>
                  <a:ea typeface="Meiryo UI" pitchFamily="50" charset="-128"/>
                  <a:cs typeface="Meiryo UI" pitchFamily="50" charset="-128"/>
                </a:rPr>
                <a:t>事務</a:t>
              </a:r>
              <a:endParaRPr lang="en-US" altLang="ja-JP" sz="1600" dirty="0" smtClean="0">
                <a:solidFill>
                  <a:schemeClr val="bg1"/>
                </a:solidFill>
                <a:latin typeface="Meiryo UI" pitchFamily="50" charset="-128"/>
                <a:ea typeface="Meiryo UI" pitchFamily="50" charset="-128"/>
                <a:cs typeface="Meiryo UI" pitchFamily="50" charset="-128"/>
              </a:endParaRPr>
            </a:p>
            <a:p>
              <a:pPr algn="ctr">
                <a:defRPr/>
              </a:pPr>
              <a:r>
                <a:rPr lang="en-US" altLang="ja-JP" sz="1600" dirty="0" smtClean="0">
                  <a:solidFill>
                    <a:schemeClr val="bg1"/>
                  </a:solidFill>
                  <a:latin typeface="Meiryo UI" pitchFamily="50" charset="-128"/>
                  <a:ea typeface="Meiryo UI" pitchFamily="50" charset="-128"/>
                  <a:cs typeface="Meiryo UI" pitchFamily="50" charset="-128"/>
                </a:rPr>
                <a:t>6,571</a:t>
              </a:r>
              <a:r>
                <a:rPr lang="ja-JP" altLang="en-US" sz="1600" dirty="0" smtClean="0">
                  <a:solidFill>
                    <a:schemeClr val="bg1"/>
                  </a:solidFill>
                  <a:latin typeface="Meiryo UI" pitchFamily="50" charset="-128"/>
                  <a:ea typeface="Meiryo UI" pitchFamily="50" charset="-128"/>
                  <a:cs typeface="Meiryo UI" pitchFamily="50" charset="-128"/>
                </a:rPr>
                <a:t>億円</a:t>
              </a:r>
              <a:endParaRPr lang="en-US" altLang="ja-JP" sz="1600" dirty="0" smtClean="0">
                <a:solidFill>
                  <a:schemeClr val="bg1"/>
                </a:solidFill>
                <a:latin typeface="Meiryo UI" pitchFamily="50" charset="-128"/>
                <a:ea typeface="Meiryo UI" pitchFamily="50" charset="-128"/>
                <a:cs typeface="Meiryo UI" pitchFamily="50" charset="-128"/>
              </a:endParaRPr>
            </a:p>
          </p:txBody>
        </p:sp>
        <p:grpSp>
          <p:nvGrpSpPr>
            <p:cNvPr id="7" name="グループ化 43"/>
            <p:cNvGrpSpPr/>
            <p:nvPr/>
          </p:nvGrpSpPr>
          <p:grpSpPr>
            <a:xfrm>
              <a:off x="811473" y="1340768"/>
              <a:ext cx="2808312" cy="432049"/>
              <a:chOff x="848544" y="1196752"/>
              <a:chExt cx="2808312" cy="432049"/>
            </a:xfrm>
          </p:grpSpPr>
          <p:sp>
            <p:nvSpPr>
              <p:cNvPr id="42" name="AutoShape 6"/>
              <p:cNvSpPr>
                <a:spLocks noChangeArrowheads="1"/>
              </p:cNvSpPr>
              <p:nvPr/>
            </p:nvSpPr>
            <p:spPr bwMode="auto">
              <a:xfrm>
                <a:off x="1136576" y="1209109"/>
                <a:ext cx="2520280" cy="419692"/>
              </a:xfrm>
              <a:prstGeom prst="rect">
                <a:avLst/>
              </a:prstGeom>
              <a:solidFill>
                <a:schemeClr val="accent5">
                  <a:lumMod val="20000"/>
                  <a:lumOff val="80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特別区が実施する事務に係る</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所要一般財源額</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円/楕円 29"/>
              <p:cNvSpPr/>
              <p:nvPr/>
            </p:nvSpPr>
            <p:spPr>
              <a:xfrm>
                <a:off x="848544" y="1196752"/>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Meiryo UI" pitchFamily="50" charset="-128"/>
                    <a:ea typeface="Meiryo UI" pitchFamily="50" charset="-128"/>
                    <a:cs typeface="Meiryo UI" pitchFamily="50" charset="-128"/>
                  </a:rPr>
                  <a:t>Ａ</a:t>
                </a:r>
                <a:endParaRPr kumimoji="1" lang="ja-JP" altLang="en-US" sz="2000" b="1" dirty="0">
                  <a:solidFill>
                    <a:schemeClr val="tx1"/>
                  </a:solidFill>
                  <a:latin typeface="Meiryo UI" pitchFamily="50" charset="-128"/>
                  <a:ea typeface="Meiryo UI" pitchFamily="50" charset="-128"/>
                  <a:cs typeface="Meiryo UI" pitchFamily="50" charset="-128"/>
                </a:endParaRPr>
              </a:p>
            </p:txBody>
          </p:sp>
        </p:grpSp>
        <p:sp>
          <p:nvSpPr>
            <p:cNvPr id="28" name="正方形/長方形 27"/>
            <p:cNvSpPr/>
            <p:nvPr/>
          </p:nvSpPr>
          <p:spPr>
            <a:xfrm>
              <a:off x="776536" y="2492896"/>
              <a:ext cx="2880320" cy="1512168"/>
            </a:xfrm>
            <a:prstGeom prst="rect">
              <a:avLst/>
            </a:prstGeom>
            <a:solidFill>
              <a:schemeClr val="accent1">
                <a:lumMod val="20000"/>
                <a:lumOff val="80000"/>
              </a:schemeClr>
            </a:solidFill>
            <a:ln w="19050">
              <a:solidFill>
                <a:schemeClr val="tx2">
                  <a:lumMod val="20000"/>
                  <a:lumOff val="8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特別区の事務　　　　　　 </a:t>
              </a:r>
              <a:r>
                <a:rPr lang="en-US" altLang="ja-JP" sz="1100" dirty="0" smtClean="0">
                  <a:solidFill>
                    <a:schemeClr val="tx1"/>
                  </a:solidFill>
                  <a:latin typeface="Meiryo UI" pitchFamily="50" charset="-128"/>
                  <a:ea typeface="Meiryo UI" pitchFamily="50" charset="-128"/>
                  <a:cs typeface="Meiryo UI" pitchFamily="50" charset="-128"/>
                </a:rPr>
                <a:t>4,795</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・中核市並み権限</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・任意事務</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a:t>
              </a:r>
              <a:r>
                <a:rPr lang="en-US" altLang="ja-JP" sz="1100" dirty="0" smtClean="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敬老パス、医療費助成、</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市民プール等市民利用施設　など</a:t>
              </a:r>
              <a:r>
                <a:rPr lang="en-US" altLang="ja-JP" sz="1100" dirty="0" smtClean="0">
                  <a:solidFill>
                    <a:schemeClr val="tx1"/>
                  </a:solidFill>
                  <a:latin typeface="Meiryo UI" pitchFamily="50" charset="-128"/>
                  <a:ea typeface="Meiryo UI" pitchFamily="50" charset="-128"/>
                  <a:cs typeface="Meiryo UI" pitchFamily="50" charset="-128"/>
                </a:rPr>
                <a:t>〕</a:t>
              </a:r>
            </a:p>
            <a:p>
              <a:pPr>
                <a:defRPr/>
              </a:pPr>
              <a:r>
                <a:rPr lang="ja-JP" altLang="en-US" sz="1100" dirty="0" smtClean="0">
                  <a:solidFill>
                    <a:schemeClr val="tx1"/>
                  </a:solidFill>
                  <a:latin typeface="Meiryo UI" pitchFamily="50" charset="-128"/>
                  <a:ea typeface="Meiryo UI" pitchFamily="50" charset="-128"/>
                  <a:cs typeface="Meiryo UI" pitchFamily="50" charset="-128"/>
                </a:rPr>
                <a:t>◆公債費等  　　　　　　　　</a:t>
              </a:r>
              <a:r>
                <a:rPr lang="en-US" altLang="ja-JP" sz="1100" dirty="0" smtClean="0">
                  <a:solidFill>
                    <a:schemeClr val="tx1"/>
                  </a:solidFill>
                  <a:latin typeface="Meiryo UI" pitchFamily="50" charset="-128"/>
                  <a:ea typeface="Meiryo UI" pitchFamily="50" charset="-128"/>
                  <a:cs typeface="Meiryo UI" pitchFamily="50" charset="-128"/>
                </a:rPr>
                <a:t>1,776</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p:txBody>
        </p:sp>
      </p:grpSp>
      <p:sp>
        <p:nvSpPr>
          <p:cNvPr id="118" name="テキスト ボックス 117"/>
          <p:cNvSpPr txBox="1"/>
          <p:nvPr/>
        </p:nvSpPr>
        <p:spPr>
          <a:xfrm>
            <a:off x="5389436" y="5124425"/>
            <a:ext cx="1180130" cy="338554"/>
          </a:xfrm>
          <a:prstGeom prst="rect">
            <a:avLst/>
          </a:prstGeom>
          <a:noFill/>
        </p:spPr>
        <p:txBody>
          <a:bodyPr wrap="none" rtlCol="0">
            <a:spAutoFit/>
          </a:bodyPr>
          <a:lstStyle/>
          <a:p>
            <a:pPr algn="ctr">
              <a:defRPr/>
            </a:pPr>
            <a:r>
              <a:rPr lang="en-US" altLang="ja-JP" sz="1600" dirty="0" smtClean="0">
                <a:solidFill>
                  <a:schemeClr val="bg1"/>
                </a:solidFill>
                <a:latin typeface="Meiryo UI" pitchFamily="50" charset="-128"/>
                <a:ea typeface="Meiryo UI" pitchFamily="50" charset="-128"/>
                <a:cs typeface="Meiryo UI" pitchFamily="50" charset="-128"/>
              </a:rPr>
              <a:t>1,000</a:t>
            </a:r>
            <a:r>
              <a:rPr lang="ja-JP" altLang="en-US" sz="1600" dirty="0" smtClean="0">
                <a:solidFill>
                  <a:schemeClr val="bg1"/>
                </a:solidFill>
                <a:latin typeface="Meiryo UI" pitchFamily="50" charset="-128"/>
                <a:ea typeface="Meiryo UI" pitchFamily="50" charset="-128"/>
                <a:cs typeface="Meiryo UI" pitchFamily="50" charset="-128"/>
              </a:rPr>
              <a:t>億円</a:t>
            </a:r>
            <a:endParaRPr lang="en-US" altLang="ja-JP" sz="1600" dirty="0" smtClean="0">
              <a:solidFill>
                <a:schemeClr val="bg1"/>
              </a:solidFill>
              <a:latin typeface="Meiryo UI" pitchFamily="50" charset="-128"/>
              <a:ea typeface="Meiryo UI" pitchFamily="50" charset="-128"/>
              <a:cs typeface="Meiryo UI" pitchFamily="50" charset="-128"/>
            </a:endParaRPr>
          </a:p>
        </p:txBody>
      </p:sp>
      <p:sp>
        <p:nvSpPr>
          <p:cNvPr id="123" name="角丸四角形 122"/>
          <p:cNvSpPr/>
          <p:nvPr/>
        </p:nvSpPr>
        <p:spPr>
          <a:xfrm>
            <a:off x="7889776" y="2996952"/>
            <a:ext cx="1959768" cy="1728192"/>
          </a:xfrm>
          <a:prstGeom prst="roundRect">
            <a:avLst>
              <a:gd name="adj" fmla="val 0"/>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79" name="AutoShape 6"/>
          <p:cNvSpPr>
            <a:spLocks noChangeArrowheads="1"/>
          </p:cNvSpPr>
          <p:nvPr/>
        </p:nvSpPr>
        <p:spPr bwMode="auto">
          <a:xfrm>
            <a:off x="8289432" y="3153325"/>
            <a:ext cx="1368152" cy="275675"/>
          </a:xfrm>
          <a:prstGeom prst="rect">
            <a:avLst/>
          </a:prstGeom>
          <a:solidFill>
            <a:schemeClr val="accent5">
              <a:lumMod val="20000"/>
              <a:lumOff val="80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必要財政調整額</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円/楕円 79"/>
          <p:cNvSpPr/>
          <p:nvPr/>
        </p:nvSpPr>
        <p:spPr>
          <a:xfrm>
            <a:off x="7929392" y="3068960"/>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Meiryo UI" pitchFamily="50" charset="-128"/>
                <a:ea typeface="Meiryo UI" pitchFamily="50" charset="-128"/>
                <a:cs typeface="Meiryo UI" pitchFamily="50" charset="-128"/>
              </a:rPr>
              <a:t>Ｇ</a:t>
            </a:r>
            <a:endParaRPr kumimoji="1" lang="ja-JP" altLang="en-US" sz="2000" b="1" dirty="0">
              <a:solidFill>
                <a:schemeClr val="tx1"/>
              </a:solidFill>
              <a:latin typeface="Meiryo UI" pitchFamily="50" charset="-128"/>
              <a:ea typeface="Meiryo UI" pitchFamily="50" charset="-128"/>
              <a:cs typeface="Meiryo UI" pitchFamily="50" charset="-128"/>
            </a:endParaRPr>
          </a:p>
        </p:txBody>
      </p:sp>
      <p:sp>
        <p:nvSpPr>
          <p:cNvPr id="96" name="テキスト ボックス 95"/>
          <p:cNvSpPr txBox="1"/>
          <p:nvPr/>
        </p:nvSpPr>
        <p:spPr>
          <a:xfrm>
            <a:off x="8263232" y="3409542"/>
            <a:ext cx="1385316" cy="338554"/>
          </a:xfrm>
          <a:prstGeom prst="rect">
            <a:avLst/>
          </a:prstGeom>
          <a:noFill/>
        </p:spPr>
        <p:txBody>
          <a:bodyPr wrap="none" rtlCol="0">
            <a:spAutoFit/>
          </a:bodyPr>
          <a:lstStyle/>
          <a:p>
            <a:pPr algn="ctr">
              <a:defRPr/>
            </a:pPr>
            <a:r>
              <a:rPr lang="en-US" altLang="ja-JP" sz="1600" dirty="0" smtClean="0">
                <a:latin typeface="Meiryo UI" pitchFamily="50" charset="-128"/>
                <a:ea typeface="Meiryo UI" pitchFamily="50" charset="-128"/>
                <a:cs typeface="Meiryo UI" pitchFamily="50" charset="-128"/>
              </a:rPr>
              <a:t>4,664</a:t>
            </a:r>
            <a:r>
              <a:rPr lang="ja-JP" altLang="en-US" sz="1600" dirty="0" smtClean="0">
                <a:latin typeface="Meiryo UI" pitchFamily="50" charset="-128"/>
                <a:ea typeface="Meiryo UI" pitchFamily="50" charset="-128"/>
                <a:cs typeface="Meiryo UI" pitchFamily="50" charset="-128"/>
              </a:rPr>
              <a:t>億円</a:t>
            </a:r>
            <a:r>
              <a:rPr lang="en-US" altLang="ja-JP" sz="1600" dirty="0" smtClean="0">
                <a:latin typeface="Meiryo UI" pitchFamily="50" charset="-128"/>
                <a:ea typeface="Meiryo UI" pitchFamily="50" charset="-128"/>
                <a:cs typeface="Meiryo UI" pitchFamily="50" charset="-128"/>
              </a:rPr>
              <a:t>※</a:t>
            </a:r>
          </a:p>
        </p:txBody>
      </p:sp>
      <p:sp>
        <p:nvSpPr>
          <p:cNvPr id="106" name="正方形/長方形 105"/>
          <p:cNvSpPr/>
          <p:nvPr/>
        </p:nvSpPr>
        <p:spPr>
          <a:xfrm>
            <a:off x="7989774" y="3742293"/>
            <a:ext cx="1800200" cy="931095"/>
          </a:xfrm>
          <a:prstGeom prst="rect">
            <a:avLst/>
          </a:prstGeom>
          <a:solidFill>
            <a:schemeClr val="accent1">
              <a:lumMod val="20000"/>
              <a:lumOff val="80000"/>
            </a:schemeClr>
          </a:solidFill>
          <a:ln w="19050">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defRPr/>
            </a:pPr>
            <a:r>
              <a:rPr lang="en-US" altLang="ja-JP" sz="900" dirty="0" smtClean="0">
                <a:solidFill>
                  <a:schemeClr val="tx1"/>
                </a:solidFill>
                <a:latin typeface="Meiryo UI" pitchFamily="50" charset="-128"/>
                <a:ea typeface="Meiryo UI" pitchFamily="50" charset="-128"/>
                <a:cs typeface="Meiryo UI" pitchFamily="50" charset="-128"/>
              </a:rPr>
              <a:t>&lt;</a:t>
            </a:r>
            <a:r>
              <a:rPr lang="ja-JP" altLang="en-US" sz="900" dirty="0" smtClean="0">
                <a:solidFill>
                  <a:schemeClr val="tx1"/>
                </a:solidFill>
                <a:latin typeface="Meiryo UI" pitchFamily="50" charset="-128"/>
                <a:ea typeface="Meiryo UI" pitchFamily="50" charset="-128"/>
                <a:cs typeface="Meiryo UI" pitchFamily="50" charset="-128"/>
              </a:rPr>
              <a:t>財政調整財源</a:t>
            </a:r>
            <a:r>
              <a:rPr lang="en-US" altLang="ja-JP" sz="900" dirty="0" smtClean="0">
                <a:solidFill>
                  <a:schemeClr val="tx1"/>
                </a:solidFill>
                <a:latin typeface="Meiryo UI" pitchFamily="50" charset="-128"/>
                <a:ea typeface="Meiryo UI" pitchFamily="50" charset="-128"/>
                <a:cs typeface="Meiryo UI" pitchFamily="50" charset="-128"/>
              </a:rPr>
              <a:t>4,515</a:t>
            </a:r>
            <a:r>
              <a:rPr lang="ja-JP" altLang="en-US" sz="900" dirty="0" smtClean="0">
                <a:solidFill>
                  <a:schemeClr val="tx1"/>
                </a:solidFill>
                <a:latin typeface="Meiryo UI" pitchFamily="50" charset="-128"/>
                <a:ea typeface="Meiryo UI" pitchFamily="50" charset="-128"/>
                <a:cs typeface="Meiryo UI" pitchFamily="50" charset="-128"/>
              </a:rPr>
              <a:t>億円</a:t>
            </a:r>
            <a:r>
              <a:rPr lang="en-US" altLang="ja-JP" sz="900" dirty="0" smtClean="0">
                <a:solidFill>
                  <a:schemeClr val="tx1"/>
                </a:solidFill>
                <a:latin typeface="Meiryo UI" pitchFamily="50" charset="-128"/>
                <a:ea typeface="Meiryo UI" pitchFamily="50" charset="-128"/>
                <a:cs typeface="Meiryo UI" pitchFamily="50" charset="-128"/>
              </a:rPr>
              <a:t>&gt;</a:t>
            </a:r>
          </a:p>
          <a:p>
            <a:pPr>
              <a:defRPr/>
            </a:pPr>
            <a:endParaRPr lang="en-US" altLang="ja-JP" sz="7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・法人市町村民税</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en-US" altLang="ja-JP" sz="1100" dirty="0" smtClean="0">
                <a:solidFill>
                  <a:schemeClr val="tx1"/>
                </a:solidFill>
                <a:latin typeface="Meiryo UI" pitchFamily="50" charset="-128"/>
                <a:ea typeface="Meiryo UI" pitchFamily="50" charset="-128"/>
                <a:cs typeface="Meiryo UI" pitchFamily="50" charset="-128"/>
              </a:rPr>
              <a:t> </a:t>
            </a:r>
            <a:r>
              <a:rPr lang="ja-JP" altLang="en-US" sz="1100" dirty="0" smtClean="0">
                <a:solidFill>
                  <a:schemeClr val="tx1"/>
                </a:solidFill>
                <a:latin typeface="Meiryo UI" pitchFamily="50" charset="-128"/>
                <a:ea typeface="Meiryo UI" pitchFamily="50" charset="-128"/>
                <a:cs typeface="Meiryo UI" pitchFamily="50" charset="-128"/>
              </a:rPr>
              <a:t>　・固定資産税</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・地方交付税相当額</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124" name="左中かっこ 123"/>
          <p:cNvSpPr/>
          <p:nvPr/>
        </p:nvSpPr>
        <p:spPr>
          <a:xfrm>
            <a:off x="8109320" y="4068446"/>
            <a:ext cx="92666" cy="451098"/>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7" name="右中かっこ 106"/>
          <p:cNvSpPr/>
          <p:nvPr/>
        </p:nvSpPr>
        <p:spPr>
          <a:xfrm>
            <a:off x="7617296" y="2929455"/>
            <a:ext cx="216024" cy="1843314"/>
          </a:xfrm>
          <a:prstGeom prst="rightBrace">
            <a:avLst>
              <a:gd name="adj1" fmla="val 68484"/>
              <a:gd name="adj2" fmla="val 57898"/>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0" name="右矢印 109"/>
          <p:cNvSpPr/>
          <p:nvPr/>
        </p:nvSpPr>
        <p:spPr>
          <a:xfrm rot="16200000">
            <a:off x="8716466" y="2564904"/>
            <a:ext cx="216024"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右矢印 110"/>
          <p:cNvSpPr/>
          <p:nvPr/>
        </p:nvSpPr>
        <p:spPr>
          <a:xfrm rot="16200000" flipH="1">
            <a:off x="8697416" y="4653136"/>
            <a:ext cx="216024"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0" name="グループ化 103"/>
          <p:cNvGrpSpPr/>
          <p:nvPr/>
        </p:nvGrpSpPr>
        <p:grpSpPr>
          <a:xfrm>
            <a:off x="7833320" y="980728"/>
            <a:ext cx="1944216" cy="1584176"/>
            <a:chOff x="7833320" y="1196752"/>
            <a:chExt cx="1944216" cy="1296144"/>
          </a:xfrm>
        </p:grpSpPr>
        <p:sp>
          <p:nvSpPr>
            <p:cNvPr id="85" name="テキスト ボックス 23"/>
            <p:cNvSpPr txBox="1">
              <a:spLocks noChangeArrowheads="1"/>
            </p:cNvSpPr>
            <p:nvPr/>
          </p:nvSpPr>
          <p:spPr bwMode="auto">
            <a:xfrm>
              <a:off x="7863651" y="1698782"/>
              <a:ext cx="1010213" cy="390317"/>
            </a:xfrm>
            <a:prstGeom prst="rect">
              <a:avLst/>
            </a:prstGeom>
            <a:noFill/>
            <a:ln w="9525">
              <a:noFill/>
              <a:miter lim="800000"/>
              <a:headEnd/>
              <a:tailEnd/>
            </a:ln>
          </p:spPr>
          <p:txBody>
            <a:bodyPr wrap="none">
              <a:spAutoFit/>
            </a:bodyPr>
            <a:lstStyle/>
            <a:p>
              <a:pPr algn="ctr">
                <a:lnSpc>
                  <a:spcPts val="1500"/>
                </a:lnSpc>
              </a:pPr>
              <a:r>
                <a:rPr lang="ja-JP" altLang="en-US" sz="1600" b="1" dirty="0" smtClean="0">
                  <a:latin typeface="Meiryo UI" pitchFamily="50" charset="-128"/>
                  <a:ea typeface="Meiryo UI" pitchFamily="50" charset="-128"/>
                  <a:cs typeface="Meiryo UI" pitchFamily="50" charset="-128"/>
                </a:rPr>
                <a:t>Ｅ／Ｇ＝</a:t>
              </a:r>
              <a:endParaRPr lang="en-US" altLang="ja-JP" sz="1600" b="1" dirty="0" smtClean="0">
                <a:latin typeface="Meiryo UI" pitchFamily="50" charset="-128"/>
                <a:ea typeface="Meiryo UI" pitchFamily="50" charset="-128"/>
                <a:cs typeface="Meiryo UI" pitchFamily="50" charset="-128"/>
              </a:endParaRPr>
            </a:p>
            <a:p>
              <a:pPr>
                <a:lnSpc>
                  <a:spcPts val="1500"/>
                </a:lnSpc>
              </a:pPr>
              <a:endParaRPr lang="en-US" altLang="ja-JP" sz="1200" b="1" dirty="0">
                <a:latin typeface="Meiryo UI" pitchFamily="50" charset="-128"/>
                <a:ea typeface="Meiryo UI" pitchFamily="50" charset="-128"/>
                <a:cs typeface="Meiryo UI" pitchFamily="50" charset="-128"/>
              </a:endParaRPr>
            </a:p>
          </p:txBody>
        </p:sp>
        <p:sp>
          <p:nvSpPr>
            <p:cNvPr id="91" name="テキスト ボックス 90"/>
            <p:cNvSpPr txBox="1"/>
            <p:nvPr/>
          </p:nvSpPr>
          <p:spPr>
            <a:xfrm>
              <a:off x="8837664" y="1621332"/>
              <a:ext cx="764953" cy="302181"/>
            </a:xfrm>
            <a:prstGeom prst="rect">
              <a:avLst/>
            </a:prstGeom>
            <a:noFill/>
            <a:ln w="25400">
              <a:solidFill>
                <a:schemeClr val="accent1">
                  <a:shade val="95000"/>
                  <a:satMod val="105000"/>
                </a:schemeClr>
              </a:solidFill>
            </a:ln>
          </p:spPr>
          <p:txBody>
            <a:bodyPr wrap="square">
              <a:spAutoFit/>
            </a:bodyPr>
            <a:lstStyle/>
            <a:p>
              <a:pPr>
                <a:defRPr/>
              </a:pPr>
              <a:r>
                <a:rPr lang="en-US" altLang="ja-JP" b="1" dirty="0" smtClean="0"/>
                <a:t>78.3%</a:t>
              </a:r>
              <a:endParaRPr lang="ja-JP" altLang="en-US" b="1" dirty="0"/>
            </a:p>
          </p:txBody>
        </p:sp>
        <p:sp>
          <p:nvSpPr>
            <p:cNvPr id="102" name="角丸四角形 101"/>
            <p:cNvSpPr/>
            <p:nvPr/>
          </p:nvSpPr>
          <p:spPr>
            <a:xfrm>
              <a:off x="7833320" y="1340768"/>
              <a:ext cx="1944216" cy="1152128"/>
            </a:xfrm>
            <a:prstGeom prst="roundRect">
              <a:avLst>
                <a:gd name="adj" fmla="val 820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3" name="角丸四角形 82"/>
            <p:cNvSpPr/>
            <p:nvPr/>
          </p:nvSpPr>
          <p:spPr>
            <a:xfrm>
              <a:off x="7977336" y="1196752"/>
              <a:ext cx="1656184"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200" b="1" dirty="0" smtClean="0">
                  <a:solidFill>
                    <a:schemeClr val="tx1"/>
                  </a:solidFill>
                  <a:latin typeface="Meiryo UI" pitchFamily="50" charset="-128"/>
                  <a:ea typeface="Meiryo UI" pitchFamily="50" charset="-128"/>
                  <a:cs typeface="Meiryo UI" pitchFamily="50" charset="-128"/>
                </a:rPr>
                <a:t>特別区への配分割合</a:t>
              </a:r>
              <a:endParaRPr lang="en-US" altLang="ja-JP" sz="1200" b="1" dirty="0">
                <a:solidFill>
                  <a:schemeClr val="tx1"/>
                </a:solidFill>
                <a:latin typeface="Meiryo UI" pitchFamily="50" charset="-128"/>
                <a:ea typeface="Meiryo UI" pitchFamily="50" charset="-128"/>
                <a:cs typeface="Meiryo UI" pitchFamily="50" charset="-128"/>
              </a:endParaRPr>
            </a:p>
          </p:txBody>
        </p:sp>
      </p:grpSp>
      <p:grpSp>
        <p:nvGrpSpPr>
          <p:cNvPr id="11" name="グループ化 104"/>
          <p:cNvGrpSpPr/>
          <p:nvPr/>
        </p:nvGrpSpPr>
        <p:grpSpPr>
          <a:xfrm>
            <a:off x="7833320" y="5172050"/>
            <a:ext cx="1944216" cy="1425302"/>
            <a:chOff x="7833320" y="1340768"/>
            <a:chExt cx="1944216" cy="1152128"/>
          </a:xfrm>
        </p:grpSpPr>
        <p:sp>
          <p:nvSpPr>
            <p:cNvPr id="112" name="テキスト ボックス 23"/>
            <p:cNvSpPr txBox="1">
              <a:spLocks noChangeArrowheads="1"/>
            </p:cNvSpPr>
            <p:nvPr/>
          </p:nvSpPr>
          <p:spPr bwMode="auto">
            <a:xfrm>
              <a:off x="7863650" y="1641628"/>
              <a:ext cx="1010213" cy="385622"/>
            </a:xfrm>
            <a:prstGeom prst="rect">
              <a:avLst/>
            </a:prstGeom>
            <a:noFill/>
            <a:ln w="9525">
              <a:noFill/>
              <a:miter lim="800000"/>
              <a:headEnd/>
              <a:tailEnd/>
            </a:ln>
          </p:spPr>
          <p:txBody>
            <a:bodyPr wrap="none">
              <a:spAutoFit/>
            </a:bodyPr>
            <a:lstStyle/>
            <a:p>
              <a:pPr algn="ctr">
                <a:lnSpc>
                  <a:spcPts val="1500"/>
                </a:lnSpc>
              </a:pPr>
              <a:r>
                <a:rPr lang="ja-JP" altLang="en-US" sz="1600" b="1" dirty="0" smtClean="0">
                  <a:latin typeface="Meiryo UI" pitchFamily="50" charset="-128"/>
                  <a:ea typeface="Meiryo UI" pitchFamily="50" charset="-128"/>
                  <a:cs typeface="Meiryo UI" pitchFamily="50" charset="-128"/>
                </a:rPr>
                <a:t>Ｆ／Ｇ＝</a:t>
              </a:r>
              <a:endParaRPr lang="en-US" altLang="ja-JP" sz="1600" b="1" dirty="0" smtClean="0">
                <a:latin typeface="Meiryo UI" pitchFamily="50" charset="-128"/>
                <a:ea typeface="Meiryo UI" pitchFamily="50" charset="-128"/>
                <a:cs typeface="Meiryo UI" pitchFamily="50" charset="-128"/>
              </a:endParaRPr>
            </a:p>
            <a:p>
              <a:pPr>
                <a:lnSpc>
                  <a:spcPts val="1500"/>
                </a:lnSpc>
              </a:pPr>
              <a:endParaRPr lang="en-US" altLang="ja-JP" sz="1200" b="1" dirty="0">
                <a:latin typeface="Meiryo UI" pitchFamily="50" charset="-128"/>
                <a:ea typeface="Meiryo UI" pitchFamily="50" charset="-128"/>
                <a:cs typeface="Meiryo UI" pitchFamily="50" charset="-128"/>
              </a:endParaRPr>
            </a:p>
          </p:txBody>
        </p:sp>
        <p:sp>
          <p:nvSpPr>
            <p:cNvPr id="114" name="テキスト ボックス 113"/>
            <p:cNvSpPr txBox="1"/>
            <p:nvPr/>
          </p:nvSpPr>
          <p:spPr>
            <a:xfrm>
              <a:off x="8837664" y="1607720"/>
              <a:ext cx="764953" cy="298546"/>
            </a:xfrm>
            <a:prstGeom prst="rect">
              <a:avLst/>
            </a:prstGeom>
            <a:noFill/>
            <a:ln w="25400">
              <a:solidFill>
                <a:schemeClr val="accent1">
                  <a:shade val="95000"/>
                  <a:satMod val="105000"/>
                </a:schemeClr>
              </a:solidFill>
            </a:ln>
          </p:spPr>
          <p:txBody>
            <a:bodyPr wrap="square">
              <a:spAutoFit/>
            </a:bodyPr>
            <a:lstStyle/>
            <a:p>
              <a:pPr>
                <a:defRPr/>
              </a:pPr>
              <a:r>
                <a:rPr lang="en-US" altLang="ja-JP" b="1" dirty="0" smtClean="0"/>
                <a:t>21.7%</a:t>
              </a:r>
              <a:endParaRPr lang="ja-JP" altLang="en-US" b="1" dirty="0"/>
            </a:p>
          </p:txBody>
        </p:sp>
        <p:sp>
          <p:nvSpPr>
            <p:cNvPr id="119" name="角丸四角形 118"/>
            <p:cNvSpPr/>
            <p:nvPr/>
          </p:nvSpPr>
          <p:spPr>
            <a:xfrm>
              <a:off x="7833320" y="1340768"/>
              <a:ext cx="1944216" cy="1152128"/>
            </a:xfrm>
            <a:prstGeom prst="roundRect">
              <a:avLst>
                <a:gd name="adj" fmla="val 820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86" name="正方形/長方形 85"/>
          <p:cNvSpPr/>
          <p:nvPr/>
        </p:nvSpPr>
        <p:spPr>
          <a:xfrm>
            <a:off x="4664968" y="2478038"/>
            <a:ext cx="2736304" cy="288032"/>
          </a:xfrm>
          <a:prstGeom prst="rect">
            <a:avLst/>
          </a:prstGeom>
          <a:solidFill>
            <a:schemeClr val="accent1">
              <a:lumMod val="20000"/>
              <a:lumOff val="80000"/>
            </a:schemeClr>
          </a:solidFill>
          <a:ln w="19050">
            <a:solidFill>
              <a:schemeClr val="tx2">
                <a:lumMod val="20000"/>
                <a:lumOff val="8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100" dirty="0" smtClean="0">
                <a:solidFill>
                  <a:schemeClr val="tx1"/>
                </a:solidFill>
                <a:latin typeface="Meiryo UI" pitchFamily="50" charset="-128"/>
                <a:ea typeface="Meiryo UI" pitchFamily="50" charset="-128"/>
                <a:cs typeface="Meiryo UI" pitchFamily="50" charset="-128"/>
              </a:rPr>
              <a:t>◆目的税交付金　　　　　</a:t>
            </a:r>
            <a:r>
              <a:rPr lang="en-US" altLang="ja-JP" sz="1100" dirty="0" smtClean="0">
                <a:solidFill>
                  <a:schemeClr val="tx1"/>
                </a:solidFill>
                <a:latin typeface="Meiryo UI" pitchFamily="50" charset="-128"/>
                <a:ea typeface="Meiryo UI" pitchFamily="50" charset="-128"/>
                <a:cs typeface="Meiryo UI" pitchFamily="50" charset="-128"/>
              </a:rPr>
              <a:t>441</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87" name="正方形/長方形 86"/>
          <p:cNvSpPr/>
          <p:nvPr/>
        </p:nvSpPr>
        <p:spPr>
          <a:xfrm>
            <a:off x="4592960" y="6218262"/>
            <a:ext cx="2808312" cy="187450"/>
          </a:xfrm>
          <a:prstGeom prst="rect">
            <a:avLst/>
          </a:prstGeom>
          <a:solidFill>
            <a:schemeClr val="accent1">
              <a:lumMod val="20000"/>
              <a:lumOff val="80000"/>
            </a:schemeClr>
          </a:solidFill>
          <a:ln w="19050">
            <a:solidFill>
              <a:schemeClr val="tx2">
                <a:lumMod val="20000"/>
                <a:lumOff val="8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100" dirty="0" smtClean="0">
                <a:solidFill>
                  <a:schemeClr val="tx1"/>
                </a:solidFill>
                <a:latin typeface="Meiryo UI" pitchFamily="50" charset="-128"/>
                <a:ea typeface="Meiryo UI" pitchFamily="50" charset="-128"/>
                <a:cs typeface="Meiryo UI" pitchFamily="50" charset="-128"/>
              </a:rPr>
              <a:t>◆目的税（府分）　　　 　　</a:t>
            </a:r>
            <a:r>
              <a:rPr lang="en-US" altLang="ja-JP" sz="1100" dirty="0" smtClean="0">
                <a:solidFill>
                  <a:schemeClr val="tx1"/>
                </a:solidFill>
                <a:latin typeface="Meiryo UI" pitchFamily="50" charset="-128"/>
                <a:ea typeface="Meiryo UI" pitchFamily="50" charset="-128"/>
                <a:cs typeface="Meiryo UI" pitchFamily="50" charset="-128"/>
              </a:rPr>
              <a:t>391</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76" name="AutoShape 6"/>
          <p:cNvSpPr>
            <a:spLocks noChangeArrowheads="1"/>
          </p:cNvSpPr>
          <p:nvPr/>
        </p:nvSpPr>
        <p:spPr bwMode="auto">
          <a:xfrm>
            <a:off x="128464" y="1772816"/>
            <a:ext cx="288032" cy="3816424"/>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wordArtVertRtl" wrap="none"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特別区と大阪府に配分した事務</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8" name="AutoShape 6"/>
          <p:cNvSpPr>
            <a:spLocks noChangeArrowheads="1"/>
          </p:cNvSpPr>
          <p:nvPr/>
        </p:nvSpPr>
        <p:spPr bwMode="auto">
          <a:xfrm>
            <a:off x="4843920" y="4889351"/>
            <a:ext cx="2700000" cy="275674"/>
          </a:xfrm>
          <a:prstGeom prst="rect">
            <a:avLst/>
          </a:prstGeom>
          <a:solidFill>
            <a:schemeClr val="accent5">
              <a:lumMod val="20000"/>
              <a:lumOff val="80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100" b="1" spc="-150" dirty="0" smtClean="0">
                <a:latin typeface="Meiryo UI" panose="020B0604030504040204" pitchFamily="50" charset="-128"/>
                <a:ea typeface="Meiryo UI" panose="020B0604030504040204" pitchFamily="50" charset="-128"/>
                <a:cs typeface="Meiryo UI" panose="020B0604030504040204" pitchFamily="50" charset="-128"/>
              </a:rPr>
              <a:t>地方財政制度により大阪府に移転する一般財源等</a:t>
            </a:r>
            <a:endParaRPr lang="ja-JP" altLang="en-US" sz="1100" b="1" spc="-1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9" name="円/楕円 108"/>
          <p:cNvSpPr/>
          <p:nvPr/>
        </p:nvSpPr>
        <p:spPr>
          <a:xfrm>
            <a:off x="4475130" y="4817343"/>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Meiryo UI" pitchFamily="50" charset="-128"/>
                <a:ea typeface="Meiryo UI" pitchFamily="50" charset="-128"/>
                <a:cs typeface="Meiryo UI" pitchFamily="50" charset="-128"/>
              </a:rPr>
              <a:t>Ｄ</a:t>
            </a:r>
            <a:endParaRPr kumimoji="1" lang="ja-JP" altLang="en-US" sz="2000" b="1" dirty="0">
              <a:solidFill>
                <a:schemeClr val="tx1"/>
              </a:solidFill>
              <a:latin typeface="Meiryo UI" pitchFamily="50" charset="-128"/>
              <a:ea typeface="Meiryo UI" pitchFamily="50" charset="-128"/>
              <a:cs typeface="Meiryo UI" pitchFamily="50" charset="-128"/>
            </a:endParaRPr>
          </a:p>
        </p:txBody>
      </p:sp>
      <p:sp>
        <p:nvSpPr>
          <p:cNvPr id="89" name="角丸四角形 88"/>
          <p:cNvSpPr/>
          <p:nvPr/>
        </p:nvSpPr>
        <p:spPr>
          <a:xfrm>
            <a:off x="7977336" y="5047084"/>
            <a:ext cx="1656184"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200" b="1" dirty="0" smtClean="0">
                <a:latin typeface="Meiryo UI" pitchFamily="50" charset="-128"/>
                <a:ea typeface="Meiryo UI" pitchFamily="50" charset="-128"/>
                <a:cs typeface="Meiryo UI" pitchFamily="50" charset="-128"/>
              </a:rPr>
              <a:t>大阪府への配分割合</a:t>
            </a:r>
            <a:endParaRPr lang="en-US" altLang="ja-JP" sz="1200" b="1" dirty="0">
              <a:latin typeface="Meiryo UI" pitchFamily="50" charset="-128"/>
              <a:ea typeface="Meiryo UI" pitchFamily="50" charset="-128"/>
              <a:cs typeface="Meiryo UI" pitchFamily="50" charset="-128"/>
            </a:endParaRPr>
          </a:p>
        </p:txBody>
      </p:sp>
      <p:sp>
        <p:nvSpPr>
          <p:cNvPr id="90" name="テキスト ボックス 23"/>
          <p:cNvSpPr txBox="1">
            <a:spLocks noChangeArrowheads="1"/>
          </p:cNvSpPr>
          <p:nvPr/>
        </p:nvSpPr>
        <p:spPr bwMode="auto">
          <a:xfrm>
            <a:off x="8259728" y="2191474"/>
            <a:ext cx="992579" cy="369332"/>
          </a:xfrm>
          <a:prstGeom prst="rect">
            <a:avLst/>
          </a:prstGeom>
          <a:noFill/>
          <a:ln w="9525">
            <a:noFill/>
            <a:miter lim="800000"/>
            <a:headEnd/>
            <a:tailEnd/>
          </a:ln>
        </p:spPr>
        <p:txBody>
          <a:bodyPr wrap="none">
            <a:spAutoFit/>
          </a:bodyPr>
          <a:lstStyle/>
          <a:p>
            <a:pPr algn="ctr"/>
            <a:r>
              <a:rPr lang="en-US" altLang="ja-JP" sz="900" dirty="0" smtClean="0">
                <a:latin typeface="Meiryo UI" pitchFamily="50" charset="-128"/>
                <a:ea typeface="Meiryo UI" pitchFamily="50" charset="-128"/>
                <a:cs typeface="Meiryo UI" pitchFamily="50" charset="-128"/>
              </a:rPr>
              <a:t>H26</a:t>
            </a:r>
            <a:r>
              <a:rPr lang="ja-JP" altLang="en-US" sz="900" dirty="0" smtClean="0">
                <a:latin typeface="Meiryo UI" pitchFamily="50" charset="-128"/>
                <a:ea typeface="Meiryo UI" pitchFamily="50" charset="-128"/>
                <a:cs typeface="Meiryo UI" pitchFamily="50" charset="-128"/>
              </a:rPr>
              <a:t>～</a:t>
            </a:r>
            <a:r>
              <a:rPr lang="en-US" altLang="ja-JP" sz="900" dirty="0" smtClean="0">
                <a:latin typeface="Meiryo UI" pitchFamily="50" charset="-128"/>
                <a:ea typeface="Meiryo UI" pitchFamily="50" charset="-128"/>
                <a:cs typeface="Meiryo UI" pitchFamily="50" charset="-128"/>
              </a:rPr>
              <a:t>H28</a:t>
            </a:r>
            <a:r>
              <a:rPr lang="ja-JP" altLang="en-US" sz="900" dirty="0" smtClean="0">
                <a:latin typeface="Meiryo UI" pitchFamily="50" charset="-128"/>
                <a:ea typeface="Meiryo UI" pitchFamily="50" charset="-128"/>
                <a:cs typeface="Meiryo UI" pitchFamily="50" charset="-128"/>
              </a:rPr>
              <a:t>年度</a:t>
            </a:r>
            <a:endParaRPr lang="en-US" altLang="ja-JP" sz="900" dirty="0" smtClean="0">
              <a:latin typeface="Meiryo UI" pitchFamily="50" charset="-128"/>
              <a:ea typeface="Meiryo UI" pitchFamily="50" charset="-128"/>
              <a:cs typeface="Meiryo UI" pitchFamily="50" charset="-128"/>
            </a:endParaRPr>
          </a:p>
          <a:p>
            <a:pPr algn="ctr"/>
            <a:r>
              <a:rPr lang="ja-JP" altLang="en-US" sz="900" dirty="0" smtClean="0">
                <a:latin typeface="Meiryo UI" pitchFamily="50" charset="-128"/>
                <a:ea typeface="Meiryo UI" pitchFamily="50" charset="-128"/>
                <a:cs typeface="Meiryo UI" pitchFamily="50" charset="-128"/>
              </a:rPr>
              <a:t>３年平均</a:t>
            </a:r>
            <a:endParaRPr lang="en-US" altLang="ja-JP" sz="900" dirty="0">
              <a:latin typeface="Meiryo UI" pitchFamily="50" charset="-128"/>
              <a:ea typeface="Meiryo UI" pitchFamily="50" charset="-128"/>
              <a:cs typeface="Meiryo UI" pitchFamily="50" charset="-128"/>
            </a:endParaRPr>
          </a:p>
        </p:txBody>
      </p:sp>
      <p:sp>
        <p:nvSpPr>
          <p:cNvPr id="92" name="テキスト ボックス 23"/>
          <p:cNvSpPr txBox="1">
            <a:spLocks noChangeArrowheads="1"/>
          </p:cNvSpPr>
          <p:nvPr/>
        </p:nvSpPr>
        <p:spPr bwMode="auto">
          <a:xfrm>
            <a:off x="9203720" y="2263482"/>
            <a:ext cx="556563" cy="259495"/>
          </a:xfrm>
          <a:prstGeom prst="rect">
            <a:avLst/>
          </a:prstGeom>
          <a:noFill/>
          <a:ln w="9525">
            <a:noFill/>
            <a:miter lim="800000"/>
            <a:headEnd/>
            <a:tailEnd/>
          </a:ln>
        </p:spPr>
        <p:txBody>
          <a:bodyPr wrap="none">
            <a:spAutoFit/>
          </a:bodyPr>
          <a:lstStyle/>
          <a:p>
            <a:pPr>
              <a:lnSpc>
                <a:spcPts val="1500"/>
              </a:lnSpc>
            </a:pPr>
            <a:r>
              <a:rPr lang="en-US" altLang="ja-JP" sz="900" dirty="0" smtClean="0">
                <a:latin typeface="Meiryo UI" pitchFamily="50" charset="-128"/>
                <a:ea typeface="Meiryo UI" pitchFamily="50" charset="-128"/>
                <a:cs typeface="Meiryo UI" pitchFamily="50" charset="-128"/>
              </a:rPr>
              <a:t>78.7</a:t>
            </a:r>
            <a:r>
              <a:rPr lang="ja-JP" altLang="en-US" sz="900" dirty="0" smtClean="0">
                <a:latin typeface="Meiryo UI" pitchFamily="50" charset="-128"/>
                <a:ea typeface="Meiryo UI" pitchFamily="50" charset="-128"/>
                <a:cs typeface="Meiryo UI" pitchFamily="50" charset="-128"/>
              </a:rPr>
              <a:t>％</a:t>
            </a:r>
            <a:endParaRPr lang="en-US" altLang="ja-JP" sz="900" dirty="0">
              <a:latin typeface="Meiryo UI" pitchFamily="50" charset="-128"/>
              <a:ea typeface="Meiryo UI" pitchFamily="50" charset="-128"/>
              <a:cs typeface="Meiryo UI" pitchFamily="50" charset="-128"/>
            </a:endParaRPr>
          </a:p>
        </p:txBody>
      </p:sp>
      <p:sp>
        <p:nvSpPr>
          <p:cNvPr id="94" name="テキスト ボックス 23"/>
          <p:cNvSpPr txBox="1">
            <a:spLocks noChangeArrowheads="1"/>
          </p:cNvSpPr>
          <p:nvPr/>
        </p:nvSpPr>
        <p:spPr bwMode="auto">
          <a:xfrm>
            <a:off x="8267917" y="6228020"/>
            <a:ext cx="992579" cy="369332"/>
          </a:xfrm>
          <a:prstGeom prst="rect">
            <a:avLst/>
          </a:prstGeom>
          <a:noFill/>
          <a:ln w="9525">
            <a:noFill/>
            <a:miter lim="800000"/>
            <a:headEnd/>
            <a:tailEnd/>
          </a:ln>
        </p:spPr>
        <p:txBody>
          <a:bodyPr wrap="none">
            <a:spAutoFit/>
          </a:bodyPr>
          <a:lstStyle/>
          <a:p>
            <a:pPr algn="ctr"/>
            <a:r>
              <a:rPr lang="en-US" altLang="ja-JP" sz="900" dirty="0" smtClean="0">
                <a:latin typeface="Meiryo UI" pitchFamily="50" charset="-128"/>
                <a:ea typeface="Meiryo UI" pitchFamily="50" charset="-128"/>
                <a:cs typeface="Meiryo UI" pitchFamily="50" charset="-128"/>
              </a:rPr>
              <a:t>H26</a:t>
            </a:r>
            <a:r>
              <a:rPr lang="ja-JP" altLang="en-US" sz="900" dirty="0" smtClean="0">
                <a:latin typeface="Meiryo UI" pitchFamily="50" charset="-128"/>
                <a:ea typeface="Meiryo UI" pitchFamily="50" charset="-128"/>
                <a:cs typeface="Meiryo UI" pitchFamily="50" charset="-128"/>
              </a:rPr>
              <a:t>～</a:t>
            </a:r>
            <a:r>
              <a:rPr lang="en-US" altLang="ja-JP" sz="900" dirty="0" smtClean="0">
                <a:latin typeface="Meiryo UI" pitchFamily="50" charset="-128"/>
                <a:ea typeface="Meiryo UI" pitchFamily="50" charset="-128"/>
                <a:cs typeface="Meiryo UI" pitchFamily="50" charset="-128"/>
              </a:rPr>
              <a:t>H28</a:t>
            </a:r>
            <a:r>
              <a:rPr lang="ja-JP" altLang="en-US" sz="900" dirty="0" smtClean="0">
                <a:latin typeface="Meiryo UI" pitchFamily="50" charset="-128"/>
                <a:ea typeface="Meiryo UI" pitchFamily="50" charset="-128"/>
                <a:cs typeface="Meiryo UI" pitchFamily="50" charset="-128"/>
              </a:rPr>
              <a:t>年度</a:t>
            </a:r>
            <a:endParaRPr lang="en-US" altLang="ja-JP" sz="900" dirty="0" smtClean="0">
              <a:latin typeface="Meiryo UI" pitchFamily="50" charset="-128"/>
              <a:ea typeface="Meiryo UI" pitchFamily="50" charset="-128"/>
              <a:cs typeface="Meiryo UI" pitchFamily="50" charset="-128"/>
            </a:endParaRPr>
          </a:p>
          <a:p>
            <a:pPr algn="ctr"/>
            <a:r>
              <a:rPr lang="ja-JP" altLang="en-US" sz="900" dirty="0" smtClean="0">
                <a:latin typeface="Meiryo UI" pitchFamily="50" charset="-128"/>
                <a:ea typeface="Meiryo UI" pitchFamily="50" charset="-128"/>
                <a:cs typeface="Meiryo UI" pitchFamily="50" charset="-128"/>
              </a:rPr>
              <a:t>３年平均</a:t>
            </a:r>
            <a:endParaRPr lang="en-US" altLang="ja-JP" sz="900" dirty="0">
              <a:latin typeface="Meiryo UI" pitchFamily="50" charset="-128"/>
              <a:ea typeface="Meiryo UI" pitchFamily="50" charset="-128"/>
              <a:cs typeface="Meiryo UI" pitchFamily="50" charset="-128"/>
            </a:endParaRPr>
          </a:p>
        </p:txBody>
      </p:sp>
      <p:sp>
        <p:nvSpPr>
          <p:cNvPr id="100" name="テキスト ボックス 23"/>
          <p:cNvSpPr txBox="1">
            <a:spLocks noChangeArrowheads="1"/>
          </p:cNvSpPr>
          <p:nvPr/>
        </p:nvSpPr>
        <p:spPr bwMode="auto">
          <a:xfrm>
            <a:off x="9232748" y="6299466"/>
            <a:ext cx="556563" cy="259495"/>
          </a:xfrm>
          <a:prstGeom prst="rect">
            <a:avLst/>
          </a:prstGeom>
          <a:noFill/>
          <a:ln w="9525">
            <a:noFill/>
            <a:miter lim="800000"/>
            <a:headEnd/>
            <a:tailEnd/>
          </a:ln>
        </p:spPr>
        <p:txBody>
          <a:bodyPr wrap="none">
            <a:spAutoFit/>
          </a:bodyPr>
          <a:lstStyle/>
          <a:p>
            <a:pPr>
              <a:lnSpc>
                <a:spcPts val="1500"/>
              </a:lnSpc>
            </a:pPr>
            <a:r>
              <a:rPr lang="en-US" altLang="ja-JP" sz="900" dirty="0" smtClean="0">
                <a:latin typeface="Meiryo UI" pitchFamily="50" charset="-128"/>
                <a:ea typeface="Meiryo UI" pitchFamily="50" charset="-128"/>
                <a:cs typeface="Meiryo UI" pitchFamily="50" charset="-128"/>
              </a:rPr>
              <a:t>21.3</a:t>
            </a:r>
            <a:r>
              <a:rPr lang="ja-JP" altLang="en-US" sz="900" dirty="0" smtClean="0">
                <a:latin typeface="Meiryo UI" pitchFamily="50" charset="-128"/>
                <a:ea typeface="Meiryo UI" pitchFamily="50" charset="-128"/>
                <a:cs typeface="Meiryo UI" pitchFamily="50" charset="-128"/>
              </a:rPr>
              <a:t>％</a:t>
            </a:r>
            <a:endParaRPr lang="en-US" altLang="ja-JP" sz="900" dirty="0">
              <a:latin typeface="Meiryo UI" pitchFamily="50" charset="-128"/>
              <a:ea typeface="Meiryo UI" pitchFamily="50" charset="-128"/>
              <a:cs typeface="Meiryo UI" pitchFamily="50" charset="-128"/>
            </a:endParaRPr>
          </a:p>
        </p:txBody>
      </p:sp>
      <p:sp>
        <p:nvSpPr>
          <p:cNvPr id="101" name="正方形/長方形 100"/>
          <p:cNvSpPr/>
          <p:nvPr/>
        </p:nvSpPr>
        <p:spPr>
          <a:xfrm>
            <a:off x="776536" y="2377455"/>
            <a:ext cx="2880320" cy="360040"/>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ja-JP" altLang="en-US" sz="1100" b="1" dirty="0" smtClean="0">
                <a:solidFill>
                  <a:schemeClr val="tx1"/>
                </a:solidFill>
                <a:latin typeface="Meiryo UI" panose="020B0604030504040204" pitchFamily="50" charset="-128"/>
                <a:ea typeface="Meiryo UI" panose="020B0604030504040204" pitchFamily="50" charset="-128"/>
                <a:cs typeface="Meiryo UI" pitchFamily="50" charset="-128"/>
              </a:rPr>
              <a:t>中核市並みの権限を基本とした</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itchFamily="50" charset="-128"/>
            </a:endParaRPr>
          </a:p>
          <a:p>
            <a:pPr algn="ctr">
              <a:defRPr/>
            </a:pPr>
            <a:r>
              <a:rPr lang="ja-JP" altLang="en-US" sz="1100" b="1" dirty="0" smtClean="0">
                <a:solidFill>
                  <a:schemeClr val="tx1"/>
                </a:solidFill>
                <a:latin typeface="Meiryo UI" panose="020B0604030504040204" pitchFamily="50" charset="-128"/>
                <a:ea typeface="Meiryo UI" panose="020B0604030504040204" pitchFamily="50" charset="-128"/>
                <a:cs typeface="Meiryo UI" pitchFamily="50" charset="-128"/>
              </a:rPr>
              <a:t>住民に身近な事務</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itchFamily="50" charset="-128"/>
            </a:endParaRPr>
          </a:p>
        </p:txBody>
      </p:sp>
      <p:sp>
        <p:nvSpPr>
          <p:cNvPr id="103" name="正方形/長方形 102"/>
          <p:cNvSpPr/>
          <p:nvPr/>
        </p:nvSpPr>
        <p:spPr>
          <a:xfrm>
            <a:off x="776536" y="5392266"/>
            <a:ext cx="2880320" cy="360040"/>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ja-JP" altLang="en-US" sz="1100" b="1" dirty="0" smtClean="0">
                <a:solidFill>
                  <a:schemeClr val="tx1"/>
                </a:solidFill>
                <a:latin typeface="Meiryo UI" panose="020B0604030504040204" pitchFamily="50" charset="-128"/>
                <a:ea typeface="Meiryo UI" panose="020B0604030504040204" pitchFamily="50" charset="-128"/>
                <a:cs typeface="Meiryo UI" pitchFamily="50" charset="-128"/>
              </a:rPr>
              <a:t>大阪全体の成長、都市の発展、安全・安心に</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itchFamily="50" charset="-128"/>
            </a:endParaRPr>
          </a:p>
          <a:p>
            <a:pPr algn="ctr">
              <a:defRPr/>
            </a:pPr>
            <a:r>
              <a:rPr lang="ja-JP" altLang="en-US" sz="1100" b="1" dirty="0" smtClean="0">
                <a:solidFill>
                  <a:schemeClr val="tx1"/>
                </a:solidFill>
                <a:latin typeface="Meiryo UI" panose="020B0604030504040204" pitchFamily="50" charset="-128"/>
                <a:ea typeface="Meiryo UI" panose="020B0604030504040204" pitchFamily="50" charset="-128"/>
                <a:cs typeface="Meiryo UI" pitchFamily="50" charset="-128"/>
              </a:rPr>
              <a:t>関して大阪市</a:t>
            </a:r>
            <a:r>
              <a:rPr lang="ja-JP" altLang="en-US" sz="1100" b="1" dirty="0">
                <a:solidFill>
                  <a:schemeClr val="tx1"/>
                </a:solidFill>
                <a:latin typeface="Meiryo UI" panose="020B0604030504040204" pitchFamily="50" charset="-128"/>
                <a:ea typeface="Meiryo UI" panose="020B0604030504040204" pitchFamily="50" charset="-128"/>
                <a:cs typeface="Meiryo UI" pitchFamily="50" charset="-128"/>
              </a:rPr>
              <a:t>が</a:t>
            </a:r>
            <a:r>
              <a:rPr lang="ja-JP" altLang="en-US" sz="1100" b="1" dirty="0" smtClean="0">
                <a:solidFill>
                  <a:schemeClr val="tx1"/>
                </a:solidFill>
                <a:latin typeface="Meiryo UI" panose="020B0604030504040204" pitchFamily="50" charset="-128"/>
                <a:ea typeface="Meiryo UI" panose="020B0604030504040204" pitchFamily="50" charset="-128"/>
                <a:cs typeface="Meiryo UI" pitchFamily="50" charset="-128"/>
              </a:rPr>
              <a:t>現在担っている</a:t>
            </a:r>
            <a:r>
              <a:rPr lang="ja-JP" altLang="en-US" sz="1100" b="1" dirty="0">
                <a:solidFill>
                  <a:schemeClr val="tx1"/>
                </a:solidFill>
                <a:latin typeface="Meiryo UI" panose="020B0604030504040204" pitchFamily="50" charset="-128"/>
                <a:ea typeface="Meiryo UI" panose="020B0604030504040204" pitchFamily="50" charset="-128"/>
                <a:cs typeface="Meiryo UI" pitchFamily="50" charset="-128"/>
              </a:rPr>
              <a:t>事務</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itchFamily="50" charset="-128"/>
            </a:endParaRPr>
          </a:p>
        </p:txBody>
      </p:sp>
      <p:sp>
        <p:nvSpPr>
          <p:cNvPr id="104" name="正方形/長方形 103"/>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１４</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81" name="上下矢印 80"/>
          <p:cNvSpPr/>
          <p:nvPr/>
        </p:nvSpPr>
        <p:spPr>
          <a:xfrm>
            <a:off x="3841816" y="4005064"/>
            <a:ext cx="504825" cy="2448272"/>
          </a:xfrm>
          <a:prstGeom prst="upDownArrow">
            <a:avLst>
              <a:gd name="adj1" fmla="val 55659"/>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dirty="0">
                <a:solidFill>
                  <a:schemeClr val="bg1"/>
                </a:solidFill>
                <a:latin typeface="Meiryo UI" pitchFamily="50" charset="-128"/>
                <a:ea typeface="Meiryo UI" pitchFamily="50" charset="-128"/>
                <a:cs typeface="Meiryo UI" pitchFamily="50" charset="-128"/>
              </a:rPr>
              <a:t>大阪府</a:t>
            </a:r>
          </a:p>
        </p:txBody>
      </p:sp>
      <p:sp>
        <p:nvSpPr>
          <p:cNvPr id="105" name="テキスト ボックス 20"/>
          <p:cNvSpPr txBox="1">
            <a:spLocks noChangeArrowheads="1"/>
          </p:cNvSpPr>
          <p:nvPr/>
        </p:nvSpPr>
        <p:spPr bwMode="auto">
          <a:xfrm>
            <a:off x="628328" y="6453336"/>
            <a:ext cx="8424936" cy="400110"/>
          </a:xfrm>
          <a:prstGeom prst="rect">
            <a:avLst/>
          </a:prstGeom>
          <a:noFill/>
          <a:ln w="9525">
            <a:noFill/>
            <a:miter lim="800000"/>
            <a:headEnd/>
            <a:tailEnd/>
          </a:ln>
        </p:spPr>
        <p:txBody>
          <a:bodyPr wrap="square">
            <a:spAutoFit/>
          </a:bodyPr>
          <a:lstStyle/>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必要財政調整額（</a:t>
            </a:r>
            <a:r>
              <a:rPr lang="en-US" altLang="ja-JP" sz="1000" dirty="0" smtClean="0">
                <a:latin typeface="Meiryo UI" pitchFamily="50" charset="-128"/>
                <a:ea typeface="Meiryo UI" pitchFamily="50" charset="-128"/>
                <a:cs typeface="Meiryo UI" pitchFamily="50" charset="-128"/>
              </a:rPr>
              <a:t>G</a:t>
            </a:r>
            <a:r>
              <a:rPr lang="ja-JP" altLang="en-US" sz="1000" dirty="0" smtClean="0">
                <a:latin typeface="Meiryo UI" pitchFamily="50" charset="-128"/>
                <a:ea typeface="Meiryo UI" pitchFamily="50" charset="-128"/>
                <a:cs typeface="Meiryo UI" pitchFamily="50" charset="-128"/>
              </a:rPr>
              <a:t>）と財政調整財源（</a:t>
            </a:r>
            <a:r>
              <a:rPr lang="en-US" altLang="ja-JP" sz="1000" dirty="0" smtClean="0">
                <a:latin typeface="Meiryo UI" pitchFamily="50" charset="-128"/>
                <a:ea typeface="Meiryo UI" pitchFamily="50" charset="-128"/>
                <a:cs typeface="Meiryo UI" pitchFamily="50" charset="-128"/>
              </a:rPr>
              <a:t>G’</a:t>
            </a:r>
            <a:r>
              <a:rPr lang="ja-JP" altLang="en-US" sz="1000" dirty="0" smtClean="0">
                <a:latin typeface="Meiryo UI" pitchFamily="50" charset="-128"/>
                <a:ea typeface="Meiryo UI" pitchFamily="50" charset="-128"/>
                <a:cs typeface="Meiryo UI" pitchFamily="50" charset="-128"/>
              </a:rPr>
              <a:t>）の差額が生じ、不足額がある場合は、配分割合に応じて特別区と府で行財政改革等の</a:t>
            </a:r>
            <a:endParaRPr lang="en-US" altLang="ja-JP" sz="1000" dirty="0" smtClean="0">
              <a:latin typeface="Meiryo UI" pitchFamily="50" charset="-128"/>
              <a:ea typeface="Meiryo UI" pitchFamily="50" charset="-128"/>
              <a:cs typeface="Meiryo UI" pitchFamily="50" charset="-128"/>
            </a:endParaRPr>
          </a:p>
          <a:p>
            <a:r>
              <a:rPr lang="ja-JP" altLang="en-US" sz="1000" dirty="0" smtClean="0">
                <a:latin typeface="Meiryo UI" pitchFamily="50" charset="-128"/>
                <a:ea typeface="Meiryo UI" pitchFamily="50" charset="-128"/>
                <a:cs typeface="Meiryo UI" pitchFamily="50" charset="-128"/>
              </a:rPr>
              <a:t>　 対応が必要。余剰額がある場合は、財源として活用が可能（</a:t>
            </a:r>
            <a:r>
              <a:rPr lang="en-US" altLang="ja-JP" sz="1000" dirty="0" smtClean="0">
                <a:latin typeface="Meiryo UI" pitchFamily="50" charset="-128"/>
                <a:ea typeface="Meiryo UI" pitchFamily="50" charset="-128"/>
                <a:cs typeface="Meiryo UI" pitchFamily="50" charset="-128"/>
              </a:rPr>
              <a:t>H28</a:t>
            </a:r>
            <a:r>
              <a:rPr lang="ja-JP" altLang="en-US" sz="1000" dirty="0" smtClean="0">
                <a:latin typeface="Meiryo UI" pitchFamily="50" charset="-128"/>
                <a:ea typeface="Meiryo UI" pitchFamily="50" charset="-128"/>
                <a:cs typeface="Meiryo UI" pitchFamily="50" charset="-128"/>
              </a:rPr>
              <a:t>決算では不足額</a:t>
            </a:r>
            <a:r>
              <a:rPr lang="en-US" altLang="ja-JP" sz="1000" dirty="0" smtClean="0">
                <a:latin typeface="Meiryo UI" pitchFamily="50" charset="-128"/>
                <a:ea typeface="Meiryo UI" pitchFamily="50" charset="-128"/>
                <a:cs typeface="Meiryo UI" pitchFamily="50" charset="-128"/>
              </a:rPr>
              <a:t>149</a:t>
            </a:r>
            <a:r>
              <a:rPr lang="ja-JP" altLang="en-US" sz="1000" dirty="0" smtClean="0">
                <a:latin typeface="Meiryo UI" pitchFamily="50" charset="-128"/>
                <a:ea typeface="Meiryo UI" pitchFamily="50" charset="-128"/>
                <a:cs typeface="Meiryo UI" pitchFamily="50" charset="-128"/>
              </a:rPr>
              <a:t>億円：うち特別区分</a:t>
            </a:r>
            <a:r>
              <a:rPr lang="en-US" altLang="ja-JP" sz="1000" dirty="0" smtClean="0">
                <a:latin typeface="Meiryo UI" pitchFamily="50" charset="-128"/>
                <a:ea typeface="Meiryo UI" pitchFamily="50" charset="-128"/>
                <a:cs typeface="Meiryo UI" pitchFamily="50" charset="-128"/>
              </a:rPr>
              <a:t>98</a:t>
            </a:r>
            <a:r>
              <a:rPr lang="ja-JP" altLang="en-US" sz="1000" dirty="0" smtClean="0">
                <a:latin typeface="Meiryo UI" pitchFamily="50" charset="-128"/>
                <a:ea typeface="Meiryo UI" pitchFamily="50" charset="-128"/>
                <a:cs typeface="Meiryo UI" pitchFamily="50" charset="-128"/>
              </a:rPr>
              <a:t>億円、大阪府分</a:t>
            </a:r>
            <a:r>
              <a:rPr lang="en-US" altLang="ja-JP" sz="1000" dirty="0" smtClean="0">
                <a:latin typeface="Meiryo UI" pitchFamily="50" charset="-128"/>
                <a:ea typeface="Meiryo UI" pitchFamily="50" charset="-128"/>
                <a:cs typeface="Meiryo UI" pitchFamily="50" charset="-128"/>
              </a:rPr>
              <a:t>51</a:t>
            </a:r>
            <a:r>
              <a:rPr lang="ja-JP" altLang="en-US" sz="1000" dirty="0" smtClean="0">
                <a:latin typeface="Meiryo UI" pitchFamily="50" charset="-128"/>
                <a:ea typeface="Meiryo UI" pitchFamily="50" charset="-128"/>
                <a:cs typeface="Meiryo UI" pitchFamily="50" charset="-128"/>
              </a:rPr>
              <a:t>億円）</a:t>
            </a:r>
            <a:endParaRPr lang="ja-JP" altLang="en-US" sz="1000" dirty="0">
              <a:latin typeface="Meiryo UI" pitchFamily="50" charset="-128"/>
              <a:ea typeface="Meiryo UI" pitchFamily="50" charset="-128"/>
              <a:cs typeface="Meiryo UI" pitchFamily="50" charset="-128"/>
            </a:endParaRPr>
          </a:p>
        </p:txBody>
      </p:sp>
      <p:grpSp>
        <p:nvGrpSpPr>
          <p:cNvPr id="115" name="グループ化 114"/>
          <p:cNvGrpSpPr/>
          <p:nvPr/>
        </p:nvGrpSpPr>
        <p:grpSpPr>
          <a:xfrm>
            <a:off x="9227350" y="3967560"/>
            <a:ext cx="792088" cy="441573"/>
            <a:chOff x="9182422" y="3923531"/>
            <a:chExt cx="792088" cy="441573"/>
          </a:xfrm>
        </p:grpSpPr>
        <p:sp>
          <p:nvSpPr>
            <p:cNvPr id="108" name="円/楕円 107"/>
            <p:cNvSpPr/>
            <p:nvPr/>
          </p:nvSpPr>
          <p:spPr>
            <a:xfrm>
              <a:off x="9345488" y="3933056"/>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b="1" dirty="0">
                <a:solidFill>
                  <a:schemeClr val="tx1"/>
                </a:solidFill>
                <a:latin typeface="Meiryo UI" pitchFamily="50" charset="-128"/>
                <a:ea typeface="Meiryo UI" pitchFamily="50" charset="-128"/>
                <a:cs typeface="Meiryo UI" pitchFamily="50" charset="-128"/>
              </a:endParaRPr>
            </a:p>
          </p:txBody>
        </p:sp>
        <p:sp>
          <p:nvSpPr>
            <p:cNvPr id="113" name="円/楕円 112"/>
            <p:cNvSpPr/>
            <p:nvPr/>
          </p:nvSpPr>
          <p:spPr>
            <a:xfrm>
              <a:off x="9182422" y="3923531"/>
              <a:ext cx="792088" cy="432048"/>
            </a:xfrm>
            <a:prstGeom prst="ellipse">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Meiryo UI" pitchFamily="50" charset="-128"/>
                  <a:ea typeface="Meiryo UI" pitchFamily="50" charset="-128"/>
                  <a:cs typeface="Meiryo UI" pitchFamily="50" charset="-128"/>
                </a:rPr>
                <a:t>Ｇ‘</a:t>
              </a:r>
              <a:endParaRPr kumimoji="1" lang="ja-JP" altLang="en-US" sz="2000" b="1" dirty="0">
                <a:solidFill>
                  <a:schemeClr val="tx1"/>
                </a:solidFill>
                <a:latin typeface="Meiryo UI" pitchFamily="50" charset="-128"/>
                <a:ea typeface="Meiryo UI" pitchFamily="50" charset="-128"/>
                <a:cs typeface="Meiryo UI" pitchFamily="50" charset="-128"/>
              </a:endParaRPr>
            </a:p>
          </p:txBody>
        </p:sp>
      </p:grpSp>
      <p:sp>
        <p:nvSpPr>
          <p:cNvPr id="116" name="テキスト ボックス 20"/>
          <p:cNvSpPr txBox="1">
            <a:spLocks noChangeArrowheads="1"/>
          </p:cNvSpPr>
          <p:nvPr/>
        </p:nvSpPr>
        <p:spPr bwMode="auto">
          <a:xfrm>
            <a:off x="7905328" y="5977855"/>
            <a:ext cx="1800200" cy="246221"/>
          </a:xfrm>
          <a:prstGeom prst="rect">
            <a:avLst/>
          </a:prstGeom>
          <a:noFill/>
          <a:ln w="9525">
            <a:noFill/>
            <a:miter lim="800000"/>
            <a:headEnd/>
            <a:tailEnd/>
          </a:ln>
        </p:spPr>
        <p:txBody>
          <a:bodyPr wrap="square">
            <a:spAutoFit/>
          </a:bodyPr>
          <a:lstStyle/>
          <a:p>
            <a:r>
              <a:rPr lang="ja-JP" altLang="en-US" sz="1000" dirty="0" smtClean="0">
                <a:latin typeface="Meiryo UI" pitchFamily="50" charset="-128"/>
                <a:ea typeface="Meiryo UI" pitchFamily="50" charset="-128"/>
                <a:cs typeface="Meiryo UI" pitchFamily="50" charset="-128"/>
              </a:rPr>
              <a:t>財政調整配分額　</a:t>
            </a:r>
            <a:r>
              <a:rPr lang="en-US" altLang="ja-JP" sz="1000" dirty="0">
                <a:latin typeface="Meiryo UI" pitchFamily="50" charset="-128"/>
                <a:ea typeface="Meiryo UI" pitchFamily="50" charset="-128"/>
                <a:cs typeface="Meiryo UI" pitchFamily="50" charset="-128"/>
              </a:rPr>
              <a:t> </a:t>
            </a:r>
            <a:r>
              <a:rPr lang="en-US" altLang="ja-JP" sz="1000" dirty="0" smtClean="0">
                <a:latin typeface="Meiryo UI" pitchFamily="50" charset="-128"/>
                <a:ea typeface="Meiryo UI" pitchFamily="50" charset="-128"/>
                <a:cs typeface="Meiryo UI" pitchFamily="50" charset="-128"/>
              </a:rPr>
              <a:t> 980</a:t>
            </a:r>
            <a:r>
              <a:rPr lang="ja-JP" altLang="en-US" sz="1000" dirty="0" smtClean="0">
                <a:latin typeface="Meiryo UI" pitchFamily="50" charset="-128"/>
                <a:ea typeface="Meiryo UI" pitchFamily="50" charset="-128"/>
                <a:cs typeface="Meiryo UI" pitchFamily="50" charset="-128"/>
              </a:rPr>
              <a:t>億円</a:t>
            </a:r>
            <a:endParaRPr lang="ja-JP" altLang="en-US" sz="1000" dirty="0">
              <a:latin typeface="Meiryo UI" pitchFamily="50" charset="-128"/>
              <a:ea typeface="Meiryo UI" pitchFamily="50" charset="-128"/>
              <a:cs typeface="Meiryo UI" pitchFamily="50" charset="-128"/>
            </a:endParaRPr>
          </a:p>
        </p:txBody>
      </p:sp>
      <p:sp>
        <p:nvSpPr>
          <p:cNvPr id="117" name="テキスト ボックス 20"/>
          <p:cNvSpPr txBox="1">
            <a:spLocks noChangeArrowheads="1"/>
          </p:cNvSpPr>
          <p:nvPr/>
        </p:nvSpPr>
        <p:spPr bwMode="auto">
          <a:xfrm>
            <a:off x="7905328" y="1950740"/>
            <a:ext cx="1800200" cy="246221"/>
          </a:xfrm>
          <a:prstGeom prst="rect">
            <a:avLst/>
          </a:prstGeom>
          <a:noFill/>
          <a:ln w="9525">
            <a:noFill/>
            <a:miter lim="800000"/>
            <a:headEnd/>
            <a:tailEnd/>
          </a:ln>
        </p:spPr>
        <p:txBody>
          <a:bodyPr wrap="square">
            <a:spAutoFit/>
          </a:bodyPr>
          <a:lstStyle/>
          <a:p>
            <a:r>
              <a:rPr lang="ja-JP" altLang="en-US" sz="1000" dirty="0" smtClean="0">
                <a:latin typeface="Meiryo UI" pitchFamily="50" charset="-128"/>
                <a:ea typeface="Meiryo UI" pitchFamily="50" charset="-128"/>
                <a:cs typeface="Meiryo UI" pitchFamily="50" charset="-128"/>
              </a:rPr>
              <a:t>財政調整配分額　</a:t>
            </a:r>
            <a:r>
              <a:rPr lang="en-US" altLang="ja-JP" sz="1000" dirty="0" smtClean="0">
                <a:latin typeface="Meiryo UI" pitchFamily="50" charset="-128"/>
                <a:ea typeface="Meiryo UI" pitchFamily="50" charset="-128"/>
                <a:cs typeface="Meiryo UI" pitchFamily="50" charset="-128"/>
              </a:rPr>
              <a:t>3,535</a:t>
            </a:r>
            <a:r>
              <a:rPr lang="ja-JP" altLang="en-US" sz="1000" dirty="0" smtClean="0">
                <a:latin typeface="Meiryo UI" pitchFamily="50" charset="-128"/>
                <a:ea typeface="Meiryo UI" pitchFamily="50" charset="-128"/>
                <a:cs typeface="Meiryo UI" pitchFamily="50" charset="-128"/>
              </a:rPr>
              <a:t>億円</a:t>
            </a:r>
            <a:endParaRPr lang="ja-JP" altLang="en-US" sz="1000" dirty="0">
              <a:latin typeface="Meiryo UI" pitchFamily="50" charset="-128"/>
              <a:ea typeface="Meiryo UI" pitchFamily="50" charset="-128"/>
              <a:cs typeface="Meiryo UI" pitchFamily="50" charset="-128"/>
            </a:endParaRPr>
          </a:p>
        </p:txBody>
      </p:sp>
      <p:sp>
        <p:nvSpPr>
          <p:cNvPr id="120" name="テキスト ボックス 23"/>
          <p:cNvSpPr txBox="1">
            <a:spLocks noChangeArrowheads="1"/>
          </p:cNvSpPr>
          <p:nvPr/>
        </p:nvSpPr>
        <p:spPr bwMode="auto">
          <a:xfrm>
            <a:off x="8768902" y="2030386"/>
            <a:ext cx="1111202" cy="284693"/>
          </a:xfrm>
          <a:prstGeom prst="rect">
            <a:avLst/>
          </a:prstGeom>
          <a:noFill/>
          <a:ln w="9525">
            <a:noFill/>
            <a:miter lim="800000"/>
            <a:headEnd/>
            <a:tailEnd/>
          </a:ln>
        </p:spPr>
        <p:txBody>
          <a:bodyPr wrap="none">
            <a:spAutoFit/>
          </a:bodyPr>
          <a:lstStyle/>
          <a:p>
            <a:pPr>
              <a:lnSpc>
                <a:spcPts val="1500"/>
              </a:lnSpc>
            </a:pPr>
            <a:r>
              <a:rPr lang="ja-JP" altLang="en-US" sz="700" dirty="0" smtClean="0">
                <a:latin typeface="Meiryo UI" pitchFamily="50" charset="-128"/>
                <a:ea typeface="Meiryo UI" pitchFamily="50" charset="-128"/>
                <a:cs typeface="Meiryo UI" pitchFamily="50" charset="-128"/>
              </a:rPr>
              <a:t>（Ｅとの差額</a:t>
            </a:r>
            <a:r>
              <a:rPr lang="en-US" altLang="ja-JP" sz="700" dirty="0" smtClean="0">
                <a:latin typeface="Meiryo UI" pitchFamily="50" charset="-128"/>
                <a:ea typeface="Meiryo UI" pitchFamily="50" charset="-128"/>
                <a:cs typeface="Meiryo UI" pitchFamily="50" charset="-128"/>
              </a:rPr>
              <a:t>115</a:t>
            </a:r>
            <a:r>
              <a:rPr lang="ja-JP" altLang="en-US" sz="700" dirty="0" smtClean="0">
                <a:latin typeface="Meiryo UI" pitchFamily="50" charset="-128"/>
                <a:ea typeface="Meiryo UI" pitchFamily="50" charset="-128"/>
                <a:cs typeface="Meiryo UI" pitchFamily="50" charset="-128"/>
              </a:rPr>
              <a:t>億円）</a:t>
            </a:r>
            <a:endParaRPr lang="en-US" altLang="ja-JP" sz="700" dirty="0">
              <a:latin typeface="Meiryo UI" pitchFamily="50" charset="-128"/>
              <a:ea typeface="Meiryo UI" pitchFamily="50" charset="-128"/>
              <a:cs typeface="Meiryo UI" pitchFamily="50" charset="-128"/>
            </a:endParaRPr>
          </a:p>
        </p:txBody>
      </p:sp>
      <p:sp>
        <p:nvSpPr>
          <p:cNvPr id="121" name="テキスト ボックス 23"/>
          <p:cNvSpPr txBox="1">
            <a:spLocks noChangeArrowheads="1"/>
          </p:cNvSpPr>
          <p:nvPr/>
        </p:nvSpPr>
        <p:spPr bwMode="auto">
          <a:xfrm>
            <a:off x="8795797" y="6055792"/>
            <a:ext cx="1055097" cy="284693"/>
          </a:xfrm>
          <a:prstGeom prst="rect">
            <a:avLst/>
          </a:prstGeom>
          <a:noFill/>
          <a:ln w="9525">
            <a:noFill/>
            <a:miter lim="800000"/>
            <a:headEnd/>
            <a:tailEnd/>
          </a:ln>
        </p:spPr>
        <p:txBody>
          <a:bodyPr wrap="none">
            <a:spAutoFit/>
          </a:bodyPr>
          <a:lstStyle/>
          <a:p>
            <a:pPr>
              <a:lnSpc>
                <a:spcPts val="1500"/>
              </a:lnSpc>
            </a:pPr>
            <a:r>
              <a:rPr lang="ja-JP" altLang="en-US" sz="700" dirty="0" smtClean="0">
                <a:latin typeface="Meiryo UI" pitchFamily="50" charset="-128"/>
                <a:ea typeface="Meiryo UI" pitchFamily="50" charset="-128"/>
                <a:cs typeface="Meiryo UI" pitchFamily="50" charset="-128"/>
              </a:rPr>
              <a:t>（Ｆとの差額</a:t>
            </a:r>
            <a:r>
              <a:rPr lang="en-US" altLang="ja-JP" sz="700" dirty="0" smtClean="0">
                <a:latin typeface="Meiryo UI" pitchFamily="50" charset="-128"/>
                <a:ea typeface="Meiryo UI" pitchFamily="50" charset="-128"/>
                <a:cs typeface="Meiryo UI" pitchFamily="50" charset="-128"/>
              </a:rPr>
              <a:t>34</a:t>
            </a:r>
            <a:r>
              <a:rPr lang="ja-JP" altLang="en-US" sz="700" dirty="0" smtClean="0">
                <a:latin typeface="Meiryo UI" pitchFamily="50" charset="-128"/>
                <a:ea typeface="Meiryo UI" pitchFamily="50" charset="-128"/>
                <a:cs typeface="Meiryo UI" pitchFamily="50" charset="-128"/>
              </a:rPr>
              <a:t>億円）</a:t>
            </a:r>
            <a:endParaRPr lang="en-US" altLang="ja-JP" sz="700" dirty="0">
              <a:latin typeface="Meiryo UI" pitchFamily="50" charset="-128"/>
              <a:ea typeface="Meiryo UI" pitchFamily="50" charset="-128"/>
              <a:cs typeface="Meiryo UI" pitchFamily="50" charset="-128"/>
            </a:endParaRPr>
          </a:p>
        </p:txBody>
      </p:sp>
      <p:sp>
        <p:nvSpPr>
          <p:cNvPr id="122" name="テキスト ボックス 23"/>
          <p:cNvSpPr txBox="1">
            <a:spLocks noChangeArrowheads="1"/>
          </p:cNvSpPr>
          <p:nvPr/>
        </p:nvSpPr>
        <p:spPr bwMode="auto">
          <a:xfrm>
            <a:off x="8591500" y="3822643"/>
            <a:ext cx="1111202" cy="284693"/>
          </a:xfrm>
          <a:prstGeom prst="rect">
            <a:avLst/>
          </a:prstGeom>
          <a:noFill/>
          <a:ln w="9525">
            <a:noFill/>
            <a:miter lim="800000"/>
            <a:headEnd/>
            <a:tailEnd/>
          </a:ln>
        </p:spPr>
        <p:txBody>
          <a:bodyPr wrap="none">
            <a:spAutoFit/>
          </a:bodyPr>
          <a:lstStyle/>
          <a:p>
            <a:pPr>
              <a:lnSpc>
                <a:spcPts val="1500"/>
              </a:lnSpc>
            </a:pPr>
            <a:r>
              <a:rPr lang="ja-JP" altLang="en-US" sz="700" dirty="0" smtClean="0">
                <a:latin typeface="Meiryo UI" pitchFamily="50" charset="-128"/>
                <a:ea typeface="Meiryo UI" pitchFamily="50" charset="-128"/>
                <a:cs typeface="Meiryo UI" pitchFamily="50" charset="-128"/>
              </a:rPr>
              <a:t>（Ｇとの差額</a:t>
            </a:r>
            <a:r>
              <a:rPr lang="en-US" altLang="ja-JP" sz="700" dirty="0" smtClean="0">
                <a:latin typeface="Meiryo UI" pitchFamily="50" charset="-128"/>
                <a:ea typeface="Meiryo UI" pitchFamily="50" charset="-128"/>
                <a:cs typeface="Meiryo UI" pitchFamily="50" charset="-128"/>
              </a:rPr>
              <a:t>149</a:t>
            </a:r>
            <a:r>
              <a:rPr lang="ja-JP" altLang="en-US" sz="700" dirty="0" smtClean="0">
                <a:latin typeface="Meiryo UI" pitchFamily="50" charset="-128"/>
                <a:ea typeface="Meiryo UI" pitchFamily="50" charset="-128"/>
                <a:cs typeface="Meiryo UI" pitchFamily="50" charset="-128"/>
              </a:rPr>
              <a:t>億円）</a:t>
            </a:r>
            <a:endParaRPr lang="en-US" altLang="ja-JP" sz="700" dirty="0">
              <a:latin typeface="Meiryo UI" pitchFamily="50" charset="-128"/>
              <a:ea typeface="Meiryo UI" pitchFamily="50" charset="-128"/>
              <a:cs typeface="Meiryo UI" pitchFamily="50" charset="-128"/>
            </a:endParaRPr>
          </a:p>
        </p:txBody>
      </p:sp>
      <p:sp>
        <p:nvSpPr>
          <p:cNvPr id="125" name="テキスト ボックス 23"/>
          <p:cNvSpPr txBox="1">
            <a:spLocks noChangeArrowheads="1"/>
          </p:cNvSpPr>
          <p:nvPr/>
        </p:nvSpPr>
        <p:spPr bwMode="auto">
          <a:xfrm>
            <a:off x="8174310" y="4433645"/>
            <a:ext cx="1826078" cy="284693"/>
          </a:xfrm>
          <a:prstGeom prst="rect">
            <a:avLst/>
          </a:prstGeom>
          <a:noFill/>
          <a:ln w="9525">
            <a:noFill/>
            <a:miter lim="800000"/>
            <a:headEnd/>
            <a:tailEnd/>
          </a:ln>
        </p:spPr>
        <p:txBody>
          <a:bodyPr wrap="square">
            <a:spAutoFit/>
          </a:bodyPr>
          <a:lstStyle/>
          <a:p>
            <a:pPr>
              <a:lnSpc>
                <a:spcPts val="1500"/>
              </a:lnSpc>
            </a:pPr>
            <a:r>
              <a:rPr lang="en-US" altLang="ja-JP" sz="700" dirty="0" smtClean="0">
                <a:latin typeface="Meiryo UI" pitchFamily="50" charset="-128"/>
                <a:ea typeface="Meiryo UI" pitchFamily="50" charset="-128"/>
                <a:cs typeface="Meiryo UI" pitchFamily="50" charset="-128"/>
              </a:rPr>
              <a:t>(</a:t>
            </a:r>
            <a:r>
              <a:rPr lang="ja-JP" altLang="en-US" sz="700" dirty="0" smtClean="0">
                <a:latin typeface="Meiryo UI" pitchFamily="50" charset="-128"/>
                <a:ea typeface="Meiryo UI" pitchFamily="50" charset="-128"/>
                <a:cs typeface="Meiryo UI" pitchFamily="50" charset="-128"/>
              </a:rPr>
              <a:t>市町村算定分</a:t>
            </a:r>
            <a:r>
              <a:rPr lang="en-US" altLang="ja-JP" sz="700" dirty="0" smtClean="0">
                <a:latin typeface="Meiryo UI" pitchFamily="50" charset="-128"/>
                <a:ea typeface="Meiryo UI" pitchFamily="50" charset="-128"/>
                <a:cs typeface="Meiryo UI" pitchFamily="50" charset="-128"/>
              </a:rPr>
              <a:t>)</a:t>
            </a:r>
            <a:r>
              <a:rPr lang="ja-JP" altLang="en-US" sz="700" dirty="0" smtClean="0">
                <a:latin typeface="Meiryo UI" pitchFamily="50" charset="-128"/>
                <a:ea typeface="Meiryo UI" pitchFamily="50" charset="-128"/>
                <a:cs typeface="Meiryo UI" pitchFamily="50" charset="-128"/>
              </a:rPr>
              <a:t> </a:t>
            </a:r>
            <a:r>
              <a:rPr lang="en-US" altLang="ja-JP" sz="700" dirty="0" smtClean="0">
                <a:latin typeface="Meiryo UI" pitchFamily="50" charset="-128"/>
                <a:ea typeface="Meiryo UI" pitchFamily="50" charset="-128"/>
                <a:cs typeface="Meiryo UI" pitchFamily="50" charset="-128"/>
              </a:rPr>
              <a:t>(</a:t>
            </a:r>
            <a:r>
              <a:rPr lang="ja-JP" altLang="en-US" sz="700" dirty="0" smtClean="0">
                <a:latin typeface="Meiryo UI" pitchFamily="50" charset="-128"/>
                <a:ea typeface="Meiryo UI" pitchFamily="50" charset="-128"/>
                <a:cs typeface="Meiryo UI" pitchFamily="50" charset="-128"/>
              </a:rPr>
              <a:t>臨時財政対策債含む）</a:t>
            </a:r>
            <a:endParaRPr lang="en-US" altLang="ja-JP" sz="700" dirty="0">
              <a:latin typeface="Meiryo UI" pitchFamily="50" charset="-128"/>
              <a:ea typeface="Meiryo UI" pitchFamily="50" charset="-128"/>
              <a:cs typeface="Meiryo UI" pitchFamily="50" charset="-128"/>
            </a:endParaRPr>
          </a:p>
        </p:txBody>
      </p:sp>
      <p:cxnSp>
        <p:nvCxnSpPr>
          <p:cNvPr id="127" name="直線コネクタ 126"/>
          <p:cNvCxnSpPr/>
          <p:nvPr/>
        </p:nvCxnSpPr>
        <p:spPr>
          <a:xfrm>
            <a:off x="4446621" y="4138412"/>
            <a:ext cx="3168000" cy="0"/>
          </a:xfrm>
          <a:prstGeom prst="line">
            <a:avLst/>
          </a:prstGeom>
          <a:ln w="25400">
            <a:solidFill>
              <a:schemeClr val="accent2"/>
            </a:solidFill>
            <a:prstDash val="sysDash"/>
          </a:ln>
        </p:spPr>
        <p:style>
          <a:lnRef idx="1">
            <a:schemeClr val="accent1"/>
          </a:lnRef>
          <a:fillRef idx="0">
            <a:schemeClr val="accent1"/>
          </a:fillRef>
          <a:effectRef idx="0">
            <a:schemeClr val="accent1"/>
          </a:effectRef>
          <a:fontRef idx="minor">
            <a:schemeClr val="tx1"/>
          </a:fontRef>
        </p:style>
      </p:cxnSp>
      <p:sp>
        <p:nvSpPr>
          <p:cNvPr id="3" name="下矢印 2"/>
          <p:cNvSpPr/>
          <p:nvPr/>
        </p:nvSpPr>
        <p:spPr bwMode="auto">
          <a:xfrm>
            <a:off x="4880992" y="4016222"/>
            <a:ext cx="144016" cy="124663"/>
          </a:xfrm>
          <a:prstGeom prst="downArrow">
            <a:avLst/>
          </a:prstGeom>
          <a:solidFill>
            <a:schemeClr val="accent2"/>
          </a:solidFill>
          <a:ln>
            <a:solidFill>
              <a:schemeClr val="accent2"/>
            </a:solidFill>
          </a:ln>
          <a:effectLst/>
        </p:spPr>
        <p:style>
          <a:lnRef idx="1">
            <a:schemeClr val="dk1"/>
          </a:lnRef>
          <a:fillRef idx="2">
            <a:schemeClr val="dk1"/>
          </a:fillRef>
          <a:effectRef idx="1">
            <a:schemeClr val="dk1"/>
          </a:effectRef>
          <a:fontRef idx="minor">
            <a:schemeClr val="dk1"/>
          </a:fontRef>
        </p:style>
        <p:txBody>
          <a:bodyPr rtlCol="0" anchor="ctr"/>
          <a:lstStyle/>
          <a:p>
            <a:pPr algn="ctr" fontAlgn="auto">
              <a:spcBef>
                <a:spcPts val="0"/>
              </a:spcBef>
              <a:spcAft>
                <a:spcPts val="0"/>
              </a:spcAft>
            </a:pPr>
            <a:endParaRPr kumimoji="1" lang="ja-JP" altLang="en-US" sz="900" b="1" u="sng" dirty="0" smtClean="0">
              <a:solidFill>
                <a:prstClr val="black"/>
              </a:solidFill>
              <a:latin typeface="Meiryo UI" pitchFamily="50" charset="-128"/>
              <a:ea typeface="Meiryo UI" pitchFamily="50" charset="-128"/>
              <a:cs typeface="Meiryo UI" pitchFamily="50" charset="-128"/>
            </a:endParaRPr>
          </a:p>
        </p:txBody>
      </p:sp>
      <p:sp>
        <p:nvSpPr>
          <p:cNvPr id="8" name="テキスト ボックス 7"/>
          <p:cNvSpPr txBox="1"/>
          <p:nvPr/>
        </p:nvSpPr>
        <p:spPr>
          <a:xfrm>
            <a:off x="4955783" y="3968140"/>
            <a:ext cx="2438488" cy="215444"/>
          </a:xfrm>
          <a:prstGeom prst="rect">
            <a:avLst/>
          </a:prstGeom>
          <a:noFill/>
        </p:spPr>
        <p:txBody>
          <a:bodyPr wrap="none" rtlCol="0">
            <a:spAutoFit/>
          </a:bodyPr>
          <a:lstStyle/>
          <a:p>
            <a:r>
              <a:rPr kumimoji="1" lang="en-US" altLang="ja-JP" sz="800" b="1" dirty="0" smtClean="0">
                <a:latin typeface="Meiryo UI" panose="020B0604030504040204" pitchFamily="50" charset="-128"/>
                <a:ea typeface="Meiryo UI" panose="020B0604030504040204" pitchFamily="50" charset="-128"/>
              </a:rPr>
              <a:t>17</a:t>
            </a:r>
            <a:r>
              <a:rPr kumimoji="1" lang="ja-JP" altLang="en-US" sz="800" b="1" dirty="0" smtClean="0">
                <a:latin typeface="Meiryo UI" panose="020B0604030504040204" pitchFamily="50" charset="-128"/>
                <a:ea typeface="Meiryo UI" panose="020B0604030504040204" pitchFamily="50" charset="-128"/>
              </a:rPr>
              <a:t>億円</a:t>
            </a:r>
            <a:r>
              <a:rPr kumimoji="1" lang="ja-JP" altLang="en-US" sz="800" dirty="0" smtClean="0">
                <a:latin typeface="Meiryo UI" panose="020B0604030504040204" pitchFamily="50" charset="-128"/>
                <a:ea typeface="Meiryo UI" panose="020B0604030504040204" pitchFamily="50" charset="-128"/>
              </a:rPr>
              <a:t>　</a:t>
            </a:r>
            <a:r>
              <a:rPr kumimoji="1" lang="en-US" altLang="ja-JP" sz="700" dirty="0" smtClean="0">
                <a:latin typeface="Meiryo UI" panose="020B0604030504040204" pitchFamily="50" charset="-128"/>
                <a:ea typeface="Meiryo UI" panose="020B0604030504040204" pitchFamily="50" charset="-128"/>
              </a:rPr>
              <a:t>※</a:t>
            </a:r>
            <a:r>
              <a:rPr kumimoji="1" lang="ja-JP" altLang="en-US" sz="700" dirty="0" smtClean="0">
                <a:latin typeface="Meiryo UI" panose="020B0604030504040204" pitchFamily="50" charset="-128"/>
                <a:ea typeface="Meiryo UI" panose="020B0604030504040204" pitchFamily="50" charset="-128"/>
              </a:rPr>
              <a:t>市立高校の大阪府への移管による影響額を勘案</a:t>
            </a:r>
            <a:endParaRPr kumimoji="1" lang="ja-JP" altLang="en-US" sz="1600" dirty="0">
              <a:latin typeface="Meiryo UI" panose="020B0604030504040204" pitchFamily="50" charset="-128"/>
              <a:ea typeface="Meiryo UI" panose="020B0604030504040204" pitchFamily="50" charset="-128"/>
            </a:endParaRPr>
          </a:p>
        </p:txBody>
      </p:sp>
      <p:sp>
        <p:nvSpPr>
          <p:cNvPr id="128" name="下矢印 127"/>
          <p:cNvSpPr/>
          <p:nvPr/>
        </p:nvSpPr>
        <p:spPr bwMode="auto">
          <a:xfrm>
            <a:off x="7410797" y="4014589"/>
            <a:ext cx="144016" cy="124663"/>
          </a:xfrm>
          <a:prstGeom prst="downArrow">
            <a:avLst/>
          </a:prstGeom>
          <a:solidFill>
            <a:schemeClr val="accent2"/>
          </a:solidFill>
          <a:ln>
            <a:solidFill>
              <a:schemeClr val="accent2"/>
            </a:solidFill>
          </a:ln>
          <a:effectLst/>
        </p:spPr>
        <p:style>
          <a:lnRef idx="1">
            <a:schemeClr val="dk1"/>
          </a:lnRef>
          <a:fillRef idx="2">
            <a:schemeClr val="dk1"/>
          </a:fillRef>
          <a:effectRef idx="1">
            <a:schemeClr val="dk1"/>
          </a:effectRef>
          <a:fontRef idx="minor">
            <a:schemeClr val="dk1"/>
          </a:fontRef>
        </p:style>
        <p:txBody>
          <a:bodyPr rtlCol="0" anchor="ctr"/>
          <a:lstStyle/>
          <a:p>
            <a:pPr algn="ctr" fontAlgn="auto">
              <a:spcBef>
                <a:spcPts val="0"/>
              </a:spcBef>
              <a:spcAft>
                <a:spcPts val="0"/>
              </a:spcAft>
            </a:pPr>
            <a:endParaRPr kumimoji="1" lang="ja-JP" altLang="en-US" sz="900" b="1" u="sng" dirty="0" smtClean="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4015136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角丸四角形 55"/>
          <p:cNvSpPr/>
          <p:nvPr/>
        </p:nvSpPr>
        <p:spPr>
          <a:xfrm>
            <a:off x="344488" y="1926378"/>
            <a:ext cx="9289032" cy="1019818"/>
          </a:xfrm>
          <a:prstGeom prst="roundRect">
            <a:avLst>
              <a:gd name="adj" fmla="val 3924"/>
            </a:avLst>
          </a:prstGeom>
          <a:solidFill>
            <a:schemeClr val="accent6">
              <a:lumMod val="40000"/>
              <a:lumOff val="60000"/>
            </a:schemeClr>
          </a:solidFill>
        </p:spPr>
        <p:style>
          <a:lnRef idx="1">
            <a:schemeClr val="accent2"/>
          </a:lnRef>
          <a:fillRef idx="2">
            <a:schemeClr val="accent2"/>
          </a:fillRef>
          <a:effectRef idx="1">
            <a:schemeClr val="accent2"/>
          </a:effectRef>
          <a:fontRef idx="minor">
            <a:schemeClr val="dk1"/>
          </a:fontRef>
        </p:style>
        <p:txBody>
          <a:bodyPr lIns="0" rIns="0" anchor="ctr"/>
          <a:lstStyle/>
          <a:p>
            <a:pPr algn="ctr" fontAlgn="auto">
              <a:lnSpc>
                <a:spcPts val="1900"/>
              </a:lnSpc>
              <a:spcBef>
                <a:spcPts val="0"/>
              </a:spcBef>
              <a:spcAft>
                <a:spcPts val="0"/>
              </a:spcAft>
              <a:defRPr/>
            </a:pPr>
            <a:endParaRPr lang="en-US" altLang="ja-JP" sz="1400" b="1" dirty="0">
              <a:solidFill>
                <a:schemeClr val="bg1"/>
              </a:solidFill>
              <a:latin typeface="Meiryo UI" pitchFamily="50" charset="-128"/>
              <a:ea typeface="Meiryo UI" pitchFamily="50" charset="-128"/>
              <a:cs typeface="Meiryo UI" pitchFamily="50" charset="-128"/>
            </a:endParaRPr>
          </a:p>
        </p:txBody>
      </p:sp>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～財政調整財源の配分の考え方～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21" name="正方形/長方形 20"/>
          <p:cNvSpPr/>
          <p:nvPr/>
        </p:nvSpPr>
        <p:spPr bwMode="auto">
          <a:xfrm>
            <a:off x="426516" y="1822703"/>
            <a:ext cx="9906000" cy="389070"/>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lnSpc>
                <a:spcPts val="2600"/>
              </a:lnSpc>
            </a:pPr>
            <a:r>
              <a:rPr lang="ja-JP" altLang="en-US" sz="1600" b="1" dirty="0" smtClean="0">
                <a:latin typeface="Meiryo UI" pitchFamily="50" charset="-128"/>
                <a:ea typeface="Meiryo UI" pitchFamily="50" charset="-128"/>
                <a:cs typeface="Meiryo UI" pitchFamily="50" charset="-128"/>
              </a:rPr>
              <a:t>■特別区財政調整交付金（特別区への配分）の総額</a:t>
            </a:r>
            <a:endParaRPr lang="en-US" altLang="ja-JP" sz="1600" b="1" dirty="0" smtClean="0">
              <a:latin typeface="Meiryo UI" pitchFamily="50" charset="-128"/>
              <a:ea typeface="Meiryo UI" pitchFamily="50" charset="-128"/>
              <a:cs typeface="Meiryo UI" pitchFamily="50" charset="-128"/>
            </a:endParaRPr>
          </a:p>
          <a:p>
            <a:pPr fontAlgn="t">
              <a:lnSpc>
                <a:spcPts val="2600"/>
              </a:lnSpc>
            </a:pPr>
            <a:r>
              <a:rPr lang="ja-JP" altLang="en-US" sz="1600" dirty="0" smtClean="0">
                <a:latin typeface="+mn-ea"/>
                <a:cs typeface="Meiryo UI" panose="020B0604030504040204" pitchFamily="50" charset="-128"/>
              </a:rPr>
              <a:t>　　　　</a:t>
            </a:r>
            <a:endParaRPr lang="ja-JP" altLang="ja-JP" sz="1600" dirty="0"/>
          </a:p>
        </p:txBody>
      </p:sp>
      <p:sp>
        <p:nvSpPr>
          <p:cNvPr id="57" name="角丸四角形 56"/>
          <p:cNvSpPr/>
          <p:nvPr/>
        </p:nvSpPr>
        <p:spPr>
          <a:xfrm>
            <a:off x="560512" y="2227858"/>
            <a:ext cx="8928992" cy="683270"/>
          </a:xfrm>
          <a:prstGeom prst="roundRect">
            <a:avLst>
              <a:gd name="adj" fmla="val 8421"/>
            </a:avLst>
          </a:prstGeom>
          <a:solidFill>
            <a:schemeClr val="bg1"/>
          </a:soli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600" dirty="0">
                <a:latin typeface="ＭＳ Ｐゴシック" pitchFamily="50" charset="-128"/>
                <a:ea typeface="ＭＳ Ｐゴシック" pitchFamily="50" charset="-128"/>
                <a:cs typeface="Meiryo UI" pitchFamily="50" charset="-128"/>
              </a:rPr>
              <a:t>　</a:t>
            </a:r>
            <a:endParaRPr lang="en-US" altLang="ja-JP" dirty="0">
              <a:latin typeface="ＭＳ Ｐゴシック" pitchFamily="50" charset="-128"/>
              <a:ea typeface="ＭＳ Ｐゴシック" pitchFamily="50" charset="-128"/>
              <a:cs typeface="Meiryo UI" pitchFamily="50" charset="-128"/>
            </a:endParaRPr>
          </a:p>
        </p:txBody>
      </p:sp>
      <p:sp>
        <p:nvSpPr>
          <p:cNvPr id="28" name="正方形/長方形 27"/>
          <p:cNvSpPr/>
          <p:nvPr/>
        </p:nvSpPr>
        <p:spPr>
          <a:xfrm>
            <a:off x="4990832" y="2252954"/>
            <a:ext cx="798676" cy="646331"/>
          </a:xfrm>
          <a:prstGeom prst="rect">
            <a:avLst/>
          </a:prstGeom>
          <a:noFill/>
        </p:spPr>
        <p:txBody>
          <a:bodyPr wrap="square" lIns="91440" tIns="45720" rIns="91440" bIns="45720">
            <a:spAutoFit/>
          </a:bodyPr>
          <a:lstStyle/>
          <a:p>
            <a:pPr algn="ctr"/>
            <a:r>
              <a:rPr lang="en-US" altLang="ja-JP" sz="36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rPr>
              <a:t>×</a:t>
            </a:r>
            <a:endParaRPr lang="ja-JP" altLang="en-US" sz="36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endParaRPr>
          </a:p>
        </p:txBody>
      </p:sp>
      <p:sp>
        <p:nvSpPr>
          <p:cNvPr id="29" name="角丸四角形 28"/>
          <p:cNvSpPr/>
          <p:nvPr/>
        </p:nvSpPr>
        <p:spPr>
          <a:xfrm>
            <a:off x="5679618" y="2324238"/>
            <a:ext cx="1512168" cy="485814"/>
          </a:xfrm>
          <a:prstGeom prst="roundRect">
            <a:avLst/>
          </a:prstGeom>
          <a:solidFill>
            <a:schemeClr val="accent6">
              <a:lumMod val="50000"/>
            </a:schemeClr>
          </a:solidFill>
        </p:spPr>
        <p:style>
          <a:lnRef idx="1">
            <a:schemeClr val="accent2"/>
          </a:lnRef>
          <a:fillRef idx="2">
            <a:schemeClr val="accent2"/>
          </a:fillRef>
          <a:effectRef idx="1">
            <a:schemeClr val="accent2"/>
          </a:effectRef>
          <a:fontRef idx="minor">
            <a:schemeClr val="dk1"/>
          </a:fontRef>
        </p:style>
        <p:txBody>
          <a:bodyPr lIns="0" rIns="0" anchor="ctr"/>
          <a:lstStyle/>
          <a:p>
            <a:pPr algn="ctr" fontAlgn="auto">
              <a:lnSpc>
                <a:spcPts val="1900"/>
              </a:lnSpc>
              <a:spcBef>
                <a:spcPts val="0"/>
              </a:spcBef>
              <a:spcAft>
                <a:spcPts val="0"/>
              </a:spcAft>
              <a:defRPr/>
            </a:pPr>
            <a:r>
              <a:rPr lang="ja-JP" altLang="en-US" sz="1600" b="1" dirty="0" smtClean="0">
                <a:solidFill>
                  <a:schemeClr val="bg1"/>
                </a:solidFill>
                <a:latin typeface="Meiryo UI" pitchFamily="50" charset="-128"/>
                <a:ea typeface="Meiryo UI" pitchFamily="50" charset="-128"/>
                <a:cs typeface="Meiryo UI" pitchFamily="50" charset="-128"/>
              </a:rPr>
              <a:t>特別区への</a:t>
            </a:r>
            <a:endParaRPr lang="en-US" altLang="ja-JP" sz="1600" b="1" dirty="0" smtClean="0">
              <a:solidFill>
                <a:schemeClr val="bg1"/>
              </a:solidFill>
              <a:latin typeface="Meiryo UI" pitchFamily="50" charset="-128"/>
              <a:ea typeface="Meiryo UI" pitchFamily="50" charset="-128"/>
              <a:cs typeface="Meiryo UI" pitchFamily="50" charset="-128"/>
            </a:endParaRPr>
          </a:p>
          <a:p>
            <a:pPr algn="ctr" fontAlgn="auto">
              <a:lnSpc>
                <a:spcPts val="1900"/>
              </a:lnSpc>
              <a:spcBef>
                <a:spcPts val="0"/>
              </a:spcBef>
              <a:spcAft>
                <a:spcPts val="0"/>
              </a:spcAft>
              <a:defRPr/>
            </a:pPr>
            <a:r>
              <a:rPr lang="ja-JP" altLang="en-US" sz="1600" b="1" dirty="0" smtClean="0">
                <a:solidFill>
                  <a:schemeClr val="bg1"/>
                </a:solidFill>
                <a:latin typeface="Meiryo UI" pitchFamily="50" charset="-128"/>
                <a:ea typeface="Meiryo UI" pitchFamily="50" charset="-128"/>
                <a:cs typeface="Meiryo UI" pitchFamily="50" charset="-128"/>
              </a:rPr>
              <a:t>配分割合</a:t>
            </a:r>
            <a:endParaRPr lang="en-US" altLang="ja-JP" sz="1600" b="1" dirty="0">
              <a:solidFill>
                <a:schemeClr val="bg1"/>
              </a:solidFill>
              <a:latin typeface="Meiryo UI" pitchFamily="50" charset="-128"/>
              <a:ea typeface="Meiryo UI" pitchFamily="50" charset="-128"/>
              <a:cs typeface="Meiryo UI" pitchFamily="50" charset="-128"/>
            </a:endParaRPr>
          </a:p>
        </p:txBody>
      </p:sp>
      <p:sp>
        <p:nvSpPr>
          <p:cNvPr id="79" name="正方形/長方形 78"/>
          <p:cNvSpPr/>
          <p:nvPr/>
        </p:nvSpPr>
        <p:spPr bwMode="auto">
          <a:xfrm>
            <a:off x="272480" y="710916"/>
            <a:ext cx="9361040" cy="1102698"/>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176213" indent="-176213" fontAlgn="base">
              <a:lnSpc>
                <a:spcPts val="2200"/>
              </a:lnSpc>
              <a:spcBef>
                <a:spcPct val="0"/>
              </a:spcBef>
              <a:spcAft>
                <a:spcPct val="0"/>
              </a:spcAft>
            </a:pPr>
            <a:r>
              <a:rPr lang="ja-JP" altLang="en-US" sz="1500" dirty="0" smtClean="0">
                <a:solidFill>
                  <a:schemeClr val="tx1"/>
                </a:solidFill>
                <a:latin typeface="Meiryo UI" pitchFamily="50" charset="-128"/>
                <a:ea typeface="Meiryo UI" pitchFamily="50" charset="-128"/>
                <a:cs typeface="Meiryo UI" pitchFamily="50" charset="-128"/>
              </a:rPr>
              <a:t>○</a:t>
            </a:r>
            <a:r>
              <a:rPr lang="ja-JP" altLang="en-US" sz="1500" spc="-150" dirty="0" smtClean="0">
                <a:solidFill>
                  <a:schemeClr val="tx1"/>
                </a:solidFill>
                <a:latin typeface="Meiryo UI" pitchFamily="50" charset="-128"/>
                <a:ea typeface="Meiryo UI" pitchFamily="50" charset="-128"/>
                <a:cs typeface="Meiryo UI" pitchFamily="50" charset="-128"/>
              </a:rPr>
              <a:t>特別区と大阪府間の配分割合の考え方に沿って、特別区財政調整交付金の総額を以下の通り算定</a:t>
            </a:r>
            <a:endParaRPr lang="en-US" altLang="ja-JP" sz="1500" spc="-150" dirty="0" smtClean="0">
              <a:solidFill>
                <a:schemeClr val="tx1"/>
              </a:solidFill>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r>
              <a:rPr lang="ja-JP" altLang="en-US" sz="1500" dirty="0" smtClean="0">
                <a:solidFill>
                  <a:schemeClr val="tx1"/>
                </a:solidFill>
                <a:latin typeface="Meiryo UI" pitchFamily="50" charset="-128"/>
                <a:ea typeface="Meiryo UI" pitchFamily="50" charset="-128"/>
                <a:cs typeface="Meiryo UI" pitchFamily="50" charset="-128"/>
              </a:rPr>
              <a:t>○普通税三税及び法人事業税交付金相当額だけでは、財政調整交付金の総額を安定的にカバーできないことから、地方交付税相当額に特別区への配分割合を乗じた額を大阪府条例で加算</a:t>
            </a:r>
            <a:endParaRPr lang="en-US" altLang="ja-JP" sz="1500" dirty="0" smtClean="0">
              <a:solidFill>
                <a:schemeClr val="tx1"/>
              </a:solidFill>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r>
              <a:rPr lang="ja-JP" altLang="en-US" sz="1500" dirty="0" smtClean="0">
                <a:solidFill>
                  <a:schemeClr val="tx1"/>
                </a:solidFill>
                <a:latin typeface="Meiryo UI" pitchFamily="50" charset="-128"/>
                <a:ea typeface="Meiryo UI" pitchFamily="50" charset="-128"/>
                <a:cs typeface="Meiryo UI" pitchFamily="50" charset="-128"/>
              </a:rPr>
              <a:t>○上記に加え、特別区の設置から</a:t>
            </a:r>
            <a:r>
              <a:rPr lang="en-US" altLang="ja-JP" sz="1500" dirty="0" smtClean="0">
                <a:solidFill>
                  <a:schemeClr val="tx1"/>
                </a:solidFill>
                <a:latin typeface="Meiryo UI" pitchFamily="50" charset="-128"/>
                <a:ea typeface="Meiryo UI" pitchFamily="50" charset="-128"/>
                <a:cs typeface="Meiryo UI" pitchFamily="50" charset="-128"/>
              </a:rPr>
              <a:t>10</a:t>
            </a:r>
            <a:r>
              <a:rPr lang="ja-JP" altLang="en-US" sz="1500" dirty="0" smtClean="0">
                <a:solidFill>
                  <a:schemeClr val="tx1"/>
                </a:solidFill>
                <a:latin typeface="Meiryo UI" pitchFamily="50" charset="-128"/>
                <a:ea typeface="Meiryo UI" pitchFamily="50" charset="-128"/>
                <a:cs typeface="Meiryo UI" pitchFamily="50" charset="-128"/>
              </a:rPr>
              <a:t>年間は、各年度</a:t>
            </a:r>
            <a:r>
              <a:rPr lang="en-US" altLang="ja-JP" sz="1500" dirty="0" smtClean="0">
                <a:solidFill>
                  <a:schemeClr val="tx1"/>
                </a:solidFill>
                <a:latin typeface="Meiryo UI" pitchFamily="50" charset="-128"/>
                <a:ea typeface="Meiryo UI" pitchFamily="50" charset="-128"/>
                <a:cs typeface="Meiryo UI" pitchFamily="50" charset="-128"/>
              </a:rPr>
              <a:t>20</a:t>
            </a:r>
            <a:r>
              <a:rPr lang="ja-JP" altLang="en-US" sz="1500" dirty="0" smtClean="0">
                <a:solidFill>
                  <a:schemeClr val="tx1"/>
                </a:solidFill>
                <a:latin typeface="Meiryo UI" pitchFamily="50" charset="-128"/>
                <a:ea typeface="Meiryo UI" pitchFamily="50" charset="-128"/>
                <a:cs typeface="Meiryo UI" pitchFamily="50" charset="-128"/>
              </a:rPr>
              <a:t>億円を大阪府条例で特別加算　</a:t>
            </a:r>
            <a:endParaRPr lang="en-US" altLang="ja-JP" sz="1500" dirty="0" smtClean="0">
              <a:solidFill>
                <a:schemeClr val="tx1"/>
              </a:solidFill>
              <a:latin typeface="+mj-ea"/>
              <a:cs typeface="Meiryo UI" pitchFamily="50" charset="-128"/>
            </a:endParaRPr>
          </a:p>
        </p:txBody>
      </p:sp>
      <p:sp>
        <p:nvSpPr>
          <p:cNvPr id="62" name="角丸四角形 61"/>
          <p:cNvSpPr/>
          <p:nvPr/>
        </p:nvSpPr>
        <p:spPr>
          <a:xfrm>
            <a:off x="632520" y="3386595"/>
            <a:ext cx="8856984" cy="1996494"/>
          </a:xfrm>
          <a:prstGeom prst="roundRect">
            <a:avLst>
              <a:gd name="adj" fmla="val 4772"/>
            </a:avLst>
          </a:prstGeom>
          <a:solidFill>
            <a:schemeClr val="bg1"/>
          </a:soli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600" dirty="0">
                <a:latin typeface="ＭＳ Ｐゴシック" pitchFamily="50" charset="-128"/>
                <a:ea typeface="ＭＳ Ｐゴシック" pitchFamily="50" charset="-128"/>
                <a:cs typeface="Meiryo UI" pitchFamily="50" charset="-128"/>
              </a:rPr>
              <a:t>　</a:t>
            </a:r>
            <a:endParaRPr lang="en-US" altLang="ja-JP" dirty="0">
              <a:latin typeface="ＭＳ Ｐゴシック" pitchFamily="50" charset="-128"/>
              <a:ea typeface="ＭＳ Ｐゴシック" pitchFamily="50" charset="-128"/>
              <a:cs typeface="Meiryo UI" pitchFamily="50" charset="-128"/>
            </a:endParaRPr>
          </a:p>
        </p:txBody>
      </p:sp>
      <p:sp>
        <p:nvSpPr>
          <p:cNvPr id="48" name="正方形/長方形 47"/>
          <p:cNvSpPr/>
          <p:nvPr/>
        </p:nvSpPr>
        <p:spPr>
          <a:xfrm>
            <a:off x="1136576" y="4271454"/>
            <a:ext cx="8235586" cy="1002890"/>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marL="360000" indent="-360000" fontAlgn="auto">
              <a:spcBef>
                <a:spcPts val="300"/>
              </a:spcBef>
              <a:spcAft>
                <a:spcPts val="0"/>
              </a:spcAft>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38" name="角丸四角形 37"/>
          <p:cNvSpPr/>
          <p:nvPr/>
        </p:nvSpPr>
        <p:spPr>
          <a:xfrm>
            <a:off x="1953017" y="3748243"/>
            <a:ext cx="2495927" cy="442291"/>
          </a:xfrm>
          <a:prstGeom prst="roundRect">
            <a:avLst>
              <a:gd name="adj" fmla="val 8421"/>
            </a:avLst>
          </a:prstGeom>
          <a:solidFill>
            <a:schemeClr val="bg1"/>
          </a:soli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200" dirty="0" smtClean="0">
                <a:latin typeface="Meiryo UI" pitchFamily="50" charset="-128"/>
                <a:ea typeface="Meiryo UI" pitchFamily="50" charset="-128"/>
                <a:cs typeface="Meiryo UI" pitchFamily="50" charset="-128"/>
              </a:rPr>
              <a:t>地方交付税相当額</a:t>
            </a:r>
            <a:endParaRPr lang="en-US" altLang="ja-JP" sz="1200" dirty="0" smtClean="0">
              <a:latin typeface="Meiryo UI" pitchFamily="50" charset="-128"/>
              <a:ea typeface="Meiryo UI" pitchFamily="50" charset="-128"/>
              <a:cs typeface="Meiryo UI" pitchFamily="50" charset="-128"/>
            </a:endParaRPr>
          </a:p>
          <a:p>
            <a:pPr algn="ctr" fontAlgn="auto">
              <a:lnSpc>
                <a:spcPts val="1900"/>
              </a:lnSpc>
              <a:spcBef>
                <a:spcPts val="0"/>
              </a:spcBef>
              <a:spcAft>
                <a:spcPts val="0"/>
              </a:spcAft>
              <a:defRPr/>
            </a:pPr>
            <a:r>
              <a:rPr lang="ja-JP" altLang="en-US" sz="1200" dirty="0" smtClean="0">
                <a:latin typeface="Meiryo UI" pitchFamily="50" charset="-128"/>
                <a:ea typeface="Meiryo UI" pitchFamily="50" charset="-128"/>
                <a:cs typeface="Meiryo UI" pitchFamily="50" charset="-128"/>
              </a:rPr>
              <a:t>（市町村算定分）</a:t>
            </a:r>
            <a:endParaRPr lang="en-US" altLang="ja-JP" sz="1200" dirty="0" smtClean="0">
              <a:latin typeface="Meiryo UI" pitchFamily="50" charset="-128"/>
              <a:ea typeface="Meiryo UI" pitchFamily="50" charset="-128"/>
              <a:cs typeface="Meiryo UI" pitchFamily="50" charset="-128"/>
            </a:endParaRPr>
          </a:p>
        </p:txBody>
      </p:sp>
      <p:sp>
        <p:nvSpPr>
          <p:cNvPr id="55" name="正方形/長方形 54"/>
          <p:cNvSpPr/>
          <p:nvPr/>
        </p:nvSpPr>
        <p:spPr>
          <a:xfrm>
            <a:off x="4308911" y="3634286"/>
            <a:ext cx="860113" cy="646331"/>
          </a:xfrm>
          <a:prstGeom prst="rect">
            <a:avLst/>
          </a:prstGeom>
          <a:noFill/>
        </p:spPr>
        <p:txBody>
          <a:bodyPr wrap="square" lIns="91440" tIns="45720" rIns="91440" bIns="45720">
            <a:spAutoFit/>
          </a:bodyPr>
          <a:lstStyle/>
          <a:p>
            <a:pPr algn="ctr"/>
            <a:r>
              <a:rPr lang="en-US" altLang="ja-JP" sz="36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rPr>
              <a:t>×</a:t>
            </a:r>
            <a:endParaRPr lang="ja-JP" altLang="en-US" sz="36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endParaRPr>
          </a:p>
        </p:txBody>
      </p:sp>
      <p:sp>
        <p:nvSpPr>
          <p:cNvPr id="80" name="角丸四角形 79"/>
          <p:cNvSpPr/>
          <p:nvPr/>
        </p:nvSpPr>
        <p:spPr>
          <a:xfrm>
            <a:off x="5025008" y="3748243"/>
            <a:ext cx="1638768" cy="451988"/>
          </a:xfrm>
          <a:prstGeom prst="roundRect">
            <a:avLst/>
          </a:prstGeom>
          <a:solidFill>
            <a:schemeClr val="accent6">
              <a:lumMod val="50000"/>
            </a:schemeClr>
          </a:solidFill>
        </p:spPr>
        <p:style>
          <a:lnRef idx="1">
            <a:schemeClr val="accent2"/>
          </a:lnRef>
          <a:fillRef idx="2">
            <a:schemeClr val="accent2"/>
          </a:fillRef>
          <a:effectRef idx="1">
            <a:schemeClr val="accent2"/>
          </a:effectRef>
          <a:fontRef idx="minor">
            <a:schemeClr val="dk1"/>
          </a:fontRef>
        </p:style>
        <p:txBody>
          <a:bodyPr lIns="0" rIns="0" anchor="ctr"/>
          <a:lstStyle/>
          <a:p>
            <a:pPr algn="ctr" fontAlgn="auto">
              <a:lnSpc>
                <a:spcPts val="1900"/>
              </a:lnSpc>
              <a:spcBef>
                <a:spcPts val="0"/>
              </a:spcBef>
              <a:spcAft>
                <a:spcPts val="0"/>
              </a:spcAft>
              <a:defRPr/>
            </a:pPr>
            <a:r>
              <a:rPr lang="ja-JP" altLang="en-US" sz="1200" b="1" dirty="0" smtClean="0">
                <a:solidFill>
                  <a:schemeClr val="bg1"/>
                </a:solidFill>
                <a:latin typeface="Meiryo UI" pitchFamily="50" charset="-128"/>
                <a:ea typeface="Meiryo UI" pitchFamily="50" charset="-128"/>
                <a:cs typeface="Meiryo UI" pitchFamily="50" charset="-128"/>
              </a:rPr>
              <a:t>特別区への</a:t>
            </a:r>
            <a:endParaRPr lang="en-US" altLang="ja-JP" sz="1200" b="1" dirty="0" smtClean="0">
              <a:solidFill>
                <a:schemeClr val="bg1"/>
              </a:solidFill>
              <a:latin typeface="Meiryo UI" pitchFamily="50" charset="-128"/>
              <a:ea typeface="Meiryo UI" pitchFamily="50" charset="-128"/>
              <a:cs typeface="Meiryo UI" pitchFamily="50" charset="-128"/>
            </a:endParaRPr>
          </a:p>
          <a:p>
            <a:pPr algn="ctr" fontAlgn="auto">
              <a:lnSpc>
                <a:spcPts val="1900"/>
              </a:lnSpc>
              <a:spcBef>
                <a:spcPts val="0"/>
              </a:spcBef>
              <a:spcAft>
                <a:spcPts val="0"/>
              </a:spcAft>
              <a:defRPr/>
            </a:pPr>
            <a:r>
              <a:rPr lang="ja-JP" altLang="en-US" sz="1200" b="1" dirty="0" smtClean="0">
                <a:solidFill>
                  <a:schemeClr val="bg1"/>
                </a:solidFill>
                <a:latin typeface="Meiryo UI" pitchFamily="50" charset="-128"/>
                <a:ea typeface="Meiryo UI" pitchFamily="50" charset="-128"/>
                <a:cs typeface="Meiryo UI" pitchFamily="50" charset="-128"/>
              </a:rPr>
              <a:t>配分割合</a:t>
            </a:r>
            <a:endParaRPr lang="en-US" altLang="ja-JP" sz="1200" b="1" dirty="0">
              <a:solidFill>
                <a:schemeClr val="bg1"/>
              </a:solidFill>
              <a:latin typeface="Meiryo UI" pitchFamily="50" charset="-128"/>
              <a:ea typeface="Meiryo UI" pitchFamily="50" charset="-128"/>
              <a:cs typeface="Meiryo UI" pitchFamily="50" charset="-128"/>
            </a:endParaRPr>
          </a:p>
        </p:txBody>
      </p:sp>
      <p:grpSp>
        <p:nvGrpSpPr>
          <p:cNvPr id="2" name="グループ化 46"/>
          <p:cNvGrpSpPr/>
          <p:nvPr/>
        </p:nvGrpSpPr>
        <p:grpSpPr>
          <a:xfrm>
            <a:off x="1091864" y="4065673"/>
            <a:ext cx="8613664" cy="1133634"/>
            <a:chOff x="963400" y="5103170"/>
            <a:chExt cx="8613664" cy="1133634"/>
          </a:xfrm>
        </p:grpSpPr>
        <p:sp>
          <p:nvSpPr>
            <p:cNvPr id="41" name="テキスト ボックス 20"/>
            <p:cNvSpPr txBox="1">
              <a:spLocks noChangeArrowheads="1"/>
            </p:cNvSpPr>
            <p:nvPr/>
          </p:nvSpPr>
          <p:spPr bwMode="auto">
            <a:xfrm>
              <a:off x="1224136" y="5434182"/>
              <a:ext cx="8352928" cy="400110"/>
            </a:xfrm>
            <a:prstGeom prst="rect">
              <a:avLst/>
            </a:prstGeom>
            <a:noFill/>
            <a:ln w="9525">
              <a:noFill/>
              <a:miter lim="800000"/>
              <a:headEnd/>
              <a:tailEnd/>
            </a:ln>
          </p:spPr>
          <p:txBody>
            <a:bodyPr wrap="square">
              <a:spAutoFit/>
            </a:bodyPr>
            <a:lstStyle/>
            <a:p>
              <a:r>
                <a:rPr lang="ja-JP" altLang="en-US" sz="1000" dirty="0" smtClean="0">
                  <a:latin typeface="Meiryo UI" pitchFamily="50" charset="-128"/>
                  <a:ea typeface="Meiryo UI" pitchFamily="50" charset="-128"/>
                  <a:cs typeface="Meiryo UI" pitchFamily="50" charset="-128"/>
                </a:rPr>
                <a:t>・特別区が臨時財政対策債を発行するため、発行可能額は算定式から控除</a:t>
              </a:r>
              <a:endParaRPr lang="en-US" altLang="ja-JP" sz="1000" dirty="0" smtClean="0">
                <a:latin typeface="Meiryo UI" pitchFamily="50" charset="-128"/>
                <a:ea typeface="Meiryo UI" pitchFamily="50" charset="-128"/>
                <a:cs typeface="Meiryo UI" pitchFamily="50" charset="-128"/>
              </a:endParaRPr>
            </a:p>
            <a:p>
              <a:r>
                <a:rPr lang="ja-JP" altLang="en-US" sz="1000" dirty="0" smtClean="0">
                  <a:latin typeface="Meiryo UI" pitchFamily="50" charset="-128"/>
                  <a:ea typeface="Meiryo UI" pitchFamily="50" charset="-128"/>
                  <a:cs typeface="Meiryo UI" pitchFamily="50" charset="-128"/>
                </a:rPr>
                <a:t>・地方交付税で措置される臨時財政対策債の償還財源は、そのまま特別区財政調整交付金で措置できるよう確保</a:t>
              </a:r>
              <a:endParaRPr lang="ja-JP" altLang="en-US" sz="1000" dirty="0">
                <a:latin typeface="Meiryo UI" pitchFamily="50" charset="-128"/>
                <a:ea typeface="Meiryo UI" pitchFamily="50" charset="-128"/>
                <a:cs typeface="Meiryo UI" pitchFamily="50" charset="-128"/>
              </a:endParaRPr>
            </a:p>
          </p:txBody>
        </p:sp>
        <p:grpSp>
          <p:nvGrpSpPr>
            <p:cNvPr id="3" name="グループ化 62"/>
            <p:cNvGrpSpPr/>
            <p:nvPr/>
          </p:nvGrpSpPr>
          <p:grpSpPr>
            <a:xfrm>
              <a:off x="963400" y="5876804"/>
              <a:ext cx="4005152" cy="360000"/>
              <a:chOff x="963400" y="5082975"/>
              <a:chExt cx="4005152" cy="360000"/>
            </a:xfrm>
          </p:grpSpPr>
          <p:sp>
            <p:nvSpPr>
              <p:cNvPr id="40" name="角丸四角形 39"/>
              <p:cNvSpPr/>
              <p:nvPr/>
            </p:nvSpPr>
            <p:spPr>
              <a:xfrm>
                <a:off x="1281496" y="5082975"/>
                <a:ext cx="1620000" cy="36000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地方交付税相当額</a:t>
                </a:r>
                <a:r>
                  <a:rPr lang="ja-JP" altLang="en-US" sz="900" dirty="0">
                    <a:latin typeface="Meiryo UI" pitchFamily="50" charset="-128"/>
                    <a:ea typeface="Meiryo UI" pitchFamily="50" charset="-128"/>
                    <a:cs typeface="Meiryo UI" pitchFamily="50" charset="-128"/>
                  </a:rPr>
                  <a:t>　</a:t>
                </a:r>
                <a:endParaRPr lang="en-US" altLang="ja-JP" sz="900" dirty="0">
                  <a:latin typeface="Meiryo UI" pitchFamily="50" charset="-128"/>
                  <a:ea typeface="Meiryo UI" pitchFamily="50" charset="-128"/>
                  <a:cs typeface="Meiryo UI" pitchFamily="50" charset="-128"/>
                </a:endParaRPr>
              </a:p>
            </p:txBody>
          </p:sp>
          <p:sp>
            <p:nvSpPr>
              <p:cNvPr id="43" name="正方形/長方形 42"/>
              <p:cNvSpPr/>
              <p:nvPr/>
            </p:nvSpPr>
            <p:spPr>
              <a:xfrm>
                <a:off x="963400" y="5139865"/>
                <a:ext cx="432048" cy="246221"/>
              </a:xfrm>
              <a:prstGeom prst="rect">
                <a:avLst/>
              </a:prstGeom>
              <a:noFill/>
            </p:spPr>
            <p:txBody>
              <a:bodyPr wrap="square" lIns="91440" tIns="45720" rIns="91440" bIns="45720">
                <a:spAutoFit/>
              </a:bodyPr>
              <a:lstStyle/>
              <a:p>
                <a:pPr algn="ctr"/>
                <a:r>
                  <a:rPr lang="ja-JP" altLang="en-US" sz="10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10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sp>
            <p:nvSpPr>
              <p:cNvPr id="44" name="正方形/長方形 43"/>
              <p:cNvSpPr/>
              <p:nvPr/>
            </p:nvSpPr>
            <p:spPr>
              <a:xfrm>
                <a:off x="2829496" y="5139865"/>
                <a:ext cx="432048" cy="246221"/>
              </a:xfrm>
              <a:prstGeom prst="rect">
                <a:avLst/>
              </a:prstGeom>
              <a:noFill/>
            </p:spPr>
            <p:txBody>
              <a:bodyPr wrap="square" lIns="91440" tIns="45720" rIns="91440" bIns="45720">
                <a:spAutoFit/>
              </a:bodyPr>
              <a:lstStyle/>
              <a:p>
                <a:pPr algn="ctr"/>
                <a:r>
                  <a:rPr lang="ja-JP" altLang="en-US" sz="10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10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sp>
            <p:nvSpPr>
              <p:cNvPr id="45" name="角丸四角形 44"/>
              <p:cNvSpPr/>
              <p:nvPr/>
            </p:nvSpPr>
            <p:spPr>
              <a:xfrm>
                <a:off x="3153696" y="5082975"/>
                <a:ext cx="1476000" cy="36000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臨時財政対策債償還財源（特別区発行分）</a:t>
                </a:r>
                <a:r>
                  <a:rPr lang="en-US" altLang="ja-JP" sz="900" dirty="0" smtClean="0">
                    <a:latin typeface="Meiryo UI" pitchFamily="50" charset="-128"/>
                    <a:ea typeface="Meiryo UI" pitchFamily="50" charset="-128"/>
                    <a:cs typeface="Meiryo UI" pitchFamily="50" charset="-128"/>
                  </a:rPr>
                  <a:t>※2</a:t>
                </a:r>
                <a:r>
                  <a:rPr lang="ja-JP" altLang="en-US" sz="900" dirty="0">
                    <a:latin typeface="Meiryo UI" pitchFamily="50" charset="-128"/>
                    <a:ea typeface="Meiryo UI" pitchFamily="50" charset="-128"/>
                    <a:cs typeface="Meiryo UI" pitchFamily="50" charset="-128"/>
                  </a:rPr>
                  <a:t>　</a:t>
                </a:r>
                <a:endParaRPr lang="en-US" altLang="ja-JP" sz="900" dirty="0">
                  <a:latin typeface="Meiryo UI" pitchFamily="50" charset="-128"/>
                  <a:ea typeface="Meiryo UI" pitchFamily="50" charset="-128"/>
                  <a:cs typeface="Meiryo UI" pitchFamily="50" charset="-128"/>
                </a:endParaRPr>
              </a:p>
            </p:txBody>
          </p:sp>
          <p:sp>
            <p:nvSpPr>
              <p:cNvPr id="46" name="正方形/長方形 45"/>
              <p:cNvSpPr/>
              <p:nvPr/>
            </p:nvSpPr>
            <p:spPr>
              <a:xfrm>
                <a:off x="4536504" y="5139865"/>
                <a:ext cx="432048" cy="246221"/>
              </a:xfrm>
              <a:prstGeom prst="rect">
                <a:avLst/>
              </a:prstGeom>
              <a:noFill/>
            </p:spPr>
            <p:txBody>
              <a:bodyPr wrap="square" lIns="91440" tIns="45720" rIns="91440" bIns="45720">
                <a:spAutoFit/>
              </a:bodyPr>
              <a:lstStyle/>
              <a:p>
                <a:pPr algn="ctr"/>
                <a:r>
                  <a:rPr lang="ja-JP" altLang="en-US" sz="10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10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grpSp>
        <p:grpSp>
          <p:nvGrpSpPr>
            <p:cNvPr id="4" name="グループ化 63"/>
            <p:cNvGrpSpPr/>
            <p:nvPr/>
          </p:nvGrpSpPr>
          <p:grpSpPr>
            <a:xfrm>
              <a:off x="4440492" y="5876804"/>
              <a:ext cx="4740404" cy="360000"/>
              <a:chOff x="4440492" y="5056250"/>
              <a:chExt cx="4740404" cy="360000"/>
            </a:xfrm>
          </p:grpSpPr>
          <p:sp>
            <p:nvSpPr>
              <p:cNvPr id="32" name="正方形/長方形 31"/>
              <p:cNvSpPr/>
              <p:nvPr/>
            </p:nvSpPr>
            <p:spPr>
              <a:xfrm>
                <a:off x="4440492" y="5113140"/>
                <a:ext cx="798676" cy="246221"/>
              </a:xfrm>
              <a:prstGeom prst="rect">
                <a:avLst/>
              </a:prstGeom>
              <a:noFill/>
            </p:spPr>
            <p:txBody>
              <a:bodyPr wrap="square" lIns="91440" tIns="45720" rIns="91440" bIns="45720">
                <a:spAutoFit/>
              </a:bodyPr>
              <a:lstStyle/>
              <a:p>
                <a:pPr algn="ctr"/>
                <a:r>
                  <a:rPr lang="en-US" altLang="ja-JP" sz="10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10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sp>
            <p:nvSpPr>
              <p:cNvPr id="49" name="正方形/長方形 48"/>
              <p:cNvSpPr/>
              <p:nvPr/>
            </p:nvSpPr>
            <p:spPr>
              <a:xfrm>
                <a:off x="5736636" y="5113140"/>
                <a:ext cx="798676" cy="246221"/>
              </a:xfrm>
              <a:prstGeom prst="rect">
                <a:avLst/>
              </a:prstGeom>
              <a:noFill/>
            </p:spPr>
            <p:txBody>
              <a:bodyPr wrap="square" lIns="91440" tIns="45720" rIns="91440" bIns="45720">
                <a:spAutoFit/>
              </a:bodyPr>
              <a:lstStyle/>
              <a:p>
                <a:pPr algn="ctr"/>
                <a:r>
                  <a:rPr lang="ja-JP" altLang="en-US" sz="10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10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sp>
            <p:nvSpPr>
              <p:cNvPr id="52" name="正方形/長方形 51"/>
              <p:cNvSpPr/>
              <p:nvPr/>
            </p:nvSpPr>
            <p:spPr>
              <a:xfrm>
                <a:off x="7776864" y="5113140"/>
                <a:ext cx="432048" cy="246221"/>
              </a:xfrm>
              <a:prstGeom prst="rect">
                <a:avLst/>
              </a:prstGeom>
              <a:noFill/>
            </p:spPr>
            <p:txBody>
              <a:bodyPr wrap="square" lIns="91440" tIns="45720" rIns="91440" bIns="45720">
                <a:spAutoFit/>
              </a:bodyPr>
              <a:lstStyle/>
              <a:p>
                <a:pPr algn="ctr"/>
                <a:r>
                  <a:rPr lang="ja-JP" altLang="en-US" sz="10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10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sp>
            <p:nvSpPr>
              <p:cNvPr id="53" name="角丸四角形 52"/>
              <p:cNvSpPr/>
              <p:nvPr/>
            </p:nvSpPr>
            <p:spPr>
              <a:xfrm>
                <a:off x="8064896" y="5056250"/>
                <a:ext cx="1116000" cy="36000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臨時財政対策債</a:t>
                </a:r>
                <a:endParaRPr lang="en-US" altLang="ja-JP" sz="900" dirty="0" smtClean="0">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（全発行可能額）</a:t>
                </a:r>
                <a:r>
                  <a:rPr lang="ja-JP" altLang="en-US" sz="900" dirty="0">
                    <a:latin typeface="Meiryo UI" pitchFamily="50" charset="-128"/>
                    <a:ea typeface="Meiryo UI" pitchFamily="50" charset="-128"/>
                    <a:cs typeface="Meiryo UI" pitchFamily="50" charset="-128"/>
                  </a:rPr>
                  <a:t>　</a:t>
                </a:r>
                <a:endParaRPr lang="en-US" altLang="ja-JP" sz="900" dirty="0">
                  <a:latin typeface="Meiryo UI" pitchFamily="50" charset="-128"/>
                  <a:ea typeface="Meiryo UI" pitchFamily="50" charset="-128"/>
                  <a:cs typeface="Meiryo UI" pitchFamily="50" charset="-128"/>
                </a:endParaRPr>
              </a:p>
            </p:txBody>
          </p:sp>
          <p:sp>
            <p:nvSpPr>
              <p:cNvPr id="54" name="角丸四角形 53"/>
              <p:cNvSpPr/>
              <p:nvPr/>
            </p:nvSpPr>
            <p:spPr>
              <a:xfrm>
                <a:off x="6228856" y="5056250"/>
                <a:ext cx="1476000" cy="36000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臨時財政対策債償還財源（特別区発行分）</a:t>
                </a:r>
                <a:r>
                  <a:rPr lang="en-US" altLang="ja-JP" sz="900" dirty="0" smtClean="0">
                    <a:latin typeface="Meiryo UI" pitchFamily="50" charset="-128"/>
                    <a:ea typeface="Meiryo UI" pitchFamily="50" charset="-128"/>
                    <a:cs typeface="Meiryo UI" pitchFamily="50" charset="-128"/>
                  </a:rPr>
                  <a:t>※2</a:t>
                </a:r>
                <a:r>
                  <a:rPr lang="ja-JP" altLang="en-US" sz="900" dirty="0">
                    <a:latin typeface="Meiryo UI" pitchFamily="50" charset="-128"/>
                    <a:ea typeface="Meiryo UI" pitchFamily="50" charset="-128"/>
                    <a:cs typeface="Meiryo UI" pitchFamily="50" charset="-128"/>
                  </a:rPr>
                  <a:t>　</a:t>
                </a:r>
                <a:endParaRPr lang="en-US" altLang="ja-JP" sz="900" dirty="0">
                  <a:latin typeface="Meiryo UI" pitchFamily="50" charset="-128"/>
                  <a:ea typeface="Meiryo UI" pitchFamily="50" charset="-128"/>
                  <a:cs typeface="Meiryo UI" pitchFamily="50" charset="-128"/>
                </a:endParaRPr>
              </a:p>
            </p:txBody>
          </p:sp>
        </p:grpSp>
        <p:sp>
          <p:nvSpPr>
            <p:cNvPr id="77" name="正方形/長方形 76"/>
            <p:cNvSpPr/>
            <p:nvPr/>
          </p:nvSpPr>
          <p:spPr bwMode="auto">
            <a:xfrm>
              <a:off x="1008112" y="5103170"/>
              <a:ext cx="4032448" cy="432048"/>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lnSpc>
                  <a:spcPts val="2600"/>
                </a:lnSpc>
              </a:pPr>
              <a:r>
                <a:rPr lang="ja-JP" altLang="en-US" sz="1000" dirty="0" smtClean="0">
                  <a:latin typeface="Meiryo UI" pitchFamily="50" charset="-128"/>
                  <a:ea typeface="Meiryo UI" pitchFamily="50" charset="-128"/>
                  <a:cs typeface="Meiryo UI" pitchFamily="50" charset="-128"/>
                </a:rPr>
                <a:t>●臨時財政対策債がある場合は次のとおり算定する</a:t>
              </a:r>
              <a:endParaRPr lang="ja-JP" altLang="ja-JP" sz="1000" dirty="0">
                <a:latin typeface="Meiryo UI" pitchFamily="50" charset="-128"/>
                <a:ea typeface="Meiryo UI" pitchFamily="50" charset="-128"/>
                <a:cs typeface="Meiryo UI" pitchFamily="50" charset="-128"/>
              </a:endParaRPr>
            </a:p>
          </p:txBody>
        </p:sp>
        <p:sp>
          <p:nvSpPr>
            <p:cNvPr id="81" name="角丸四角形 80"/>
            <p:cNvSpPr/>
            <p:nvPr/>
          </p:nvSpPr>
          <p:spPr>
            <a:xfrm>
              <a:off x="4923960" y="5876804"/>
              <a:ext cx="1080000" cy="360000"/>
            </a:xfrm>
            <a:prstGeom prst="roundRect">
              <a:avLst/>
            </a:prstGeom>
            <a:solidFill>
              <a:schemeClr val="accent6">
                <a:lumMod val="50000"/>
              </a:schemeClr>
            </a:solidFill>
          </p:spPr>
          <p:style>
            <a:lnRef idx="1">
              <a:schemeClr val="accent2"/>
            </a:lnRef>
            <a:fillRef idx="2">
              <a:schemeClr val="accent2"/>
            </a:fillRef>
            <a:effectRef idx="1">
              <a:schemeClr val="accent2"/>
            </a:effectRef>
            <a:fontRef idx="minor">
              <a:schemeClr val="dk1"/>
            </a:fontRef>
          </p:style>
          <p:txBody>
            <a:bodyPr lIns="0" rIns="0" anchor="ctr"/>
            <a:lstStyle/>
            <a:p>
              <a:pPr algn="ctr" fontAlgn="auto">
                <a:spcBef>
                  <a:spcPts val="0"/>
                </a:spcBef>
                <a:spcAft>
                  <a:spcPts val="0"/>
                </a:spcAft>
                <a:defRPr/>
              </a:pPr>
              <a:r>
                <a:rPr lang="ja-JP" altLang="en-US" sz="900" b="1" dirty="0" smtClean="0">
                  <a:solidFill>
                    <a:schemeClr val="bg1"/>
                  </a:solidFill>
                  <a:latin typeface="Meiryo UI" pitchFamily="50" charset="-128"/>
                  <a:ea typeface="Meiryo UI" pitchFamily="50" charset="-128"/>
                  <a:cs typeface="Meiryo UI" pitchFamily="50" charset="-128"/>
                </a:rPr>
                <a:t>特別区への</a:t>
              </a:r>
              <a:endParaRPr lang="en-US" altLang="ja-JP" sz="900" b="1" dirty="0" smtClean="0">
                <a:solidFill>
                  <a:schemeClr val="bg1"/>
                </a:solidFill>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900" b="1" dirty="0" smtClean="0">
                  <a:solidFill>
                    <a:schemeClr val="bg1"/>
                  </a:solidFill>
                  <a:latin typeface="Meiryo UI" pitchFamily="50" charset="-128"/>
                  <a:ea typeface="Meiryo UI" pitchFamily="50" charset="-128"/>
                  <a:cs typeface="Meiryo UI" pitchFamily="50" charset="-128"/>
                </a:rPr>
                <a:t>配分割合</a:t>
              </a:r>
              <a:endParaRPr lang="en-US" altLang="ja-JP" sz="900" b="1" dirty="0">
                <a:solidFill>
                  <a:schemeClr val="bg1"/>
                </a:solidFill>
                <a:latin typeface="Meiryo UI" pitchFamily="50" charset="-128"/>
                <a:ea typeface="Meiryo UI" pitchFamily="50" charset="-128"/>
                <a:cs typeface="Meiryo UI" pitchFamily="50" charset="-128"/>
              </a:endParaRPr>
            </a:p>
          </p:txBody>
        </p:sp>
      </p:grpSp>
      <p:sp>
        <p:nvSpPr>
          <p:cNvPr id="65" name="角丸四角形 64"/>
          <p:cNvSpPr/>
          <p:nvPr/>
        </p:nvSpPr>
        <p:spPr>
          <a:xfrm>
            <a:off x="626224" y="2309122"/>
            <a:ext cx="4354398" cy="528730"/>
          </a:xfrm>
          <a:prstGeom prst="roundRect">
            <a:avLst>
              <a:gd name="adj" fmla="val 8421"/>
            </a:avLst>
          </a:prstGeom>
          <a:solidFill>
            <a:schemeClr val="bg1"/>
          </a:solidFill>
        </p:spPr>
        <p:style>
          <a:lnRef idx="1">
            <a:schemeClr val="accent2"/>
          </a:lnRef>
          <a:fillRef idx="2">
            <a:schemeClr val="accent2"/>
          </a:fillRef>
          <a:effectRef idx="1">
            <a:schemeClr val="accent2"/>
          </a:effectRef>
          <a:fontRef idx="minor">
            <a:schemeClr val="dk1"/>
          </a:fontRef>
        </p:style>
        <p:txBody>
          <a:bodyPr anchor="ctr"/>
          <a:lstStyle/>
          <a:p>
            <a:pPr fontAlgn="auto">
              <a:lnSpc>
                <a:spcPts val="1900"/>
              </a:lnSpc>
              <a:spcBef>
                <a:spcPts val="0"/>
              </a:spcBef>
              <a:spcAft>
                <a:spcPts val="0"/>
              </a:spcAft>
              <a:defRPr/>
            </a:pPr>
            <a:r>
              <a:rPr lang="ja-JP" altLang="en-US" sz="1600" dirty="0" smtClean="0">
                <a:latin typeface="Meiryo UI" pitchFamily="50" charset="-128"/>
                <a:ea typeface="Meiryo UI" pitchFamily="50" charset="-128"/>
                <a:cs typeface="Meiryo UI" pitchFamily="50" charset="-128"/>
              </a:rPr>
              <a:t>普通税三</a:t>
            </a:r>
            <a:r>
              <a:rPr lang="ja-JP" altLang="en-US" sz="1600" dirty="0">
                <a:latin typeface="Meiryo UI" pitchFamily="50" charset="-128"/>
                <a:ea typeface="Meiryo UI" pitchFamily="50" charset="-128"/>
                <a:cs typeface="Meiryo UI" pitchFamily="50" charset="-128"/>
              </a:rPr>
              <a:t>税</a:t>
            </a:r>
            <a:r>
              <a:rPr lang="ja-JP" altLang="en-US" sz="1100" dirty="0">
                <a:latin typeface="Meiryo UI" pitchFamily="50" charset="-128"/>
                <a:ea typeface="Meiryo UI" pitchFamily="50" charset="-128"/>
                <a:cs typeface="Meiryo UI" pitchFamily="50" charset="-128"/>
              </a:rPr>
              <a:t>（法人市町村民税・固定資産税・特別土地保有税）</a:t>
            </a:r>
            <a:endParaRPr lang="en-US" altLang="ja-JP" sz="1100" dirty="0" smtClean="0">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600" dirty="0" smtClean="0">
                <a:latin typeface="Meiryo UI" pitchFamily="50" charset="-128"/>
                <a:ea typeface="Meiryo UI" pitchFamily="50" charset="-128"/>
                <a:cs typeface="Meiryo UI" pitchFamily="50" charset="-128"/>
              </a:rPr>
              <a:t>法人事業税交付金相当額 </a:t>
            </a:r>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１</a:t>
            </a:r>
            <a:r>
              <a:rPr lang="ja-JP" altLang="en-US" sz="1400" dirty="0">
                <a:latin typeface="Meiryo UI" pitchFamily="50" charset="-128"/>
                <a:ea typeface="Meiryo UI" pitchFamily="50" charset="-128"/>
                <a:cs typeface="Meiryo UI" pitchFamily="50" charset="-128"/>
              </a:rPr>
              <a:t>　</a:t>
            </a:r>
            <a:endParaRPr lang="en-US" altLang="ja-JP" sz="1600" dirty="0">
              <a:latin typeface="Meiryo UI" pitchFamily="50" charset="-128"/>
              <a:ea typeface="Meiryo UI" pitchFamily="50" charset="-128"/>
              <a:cs typeface="Meiryo UI" pitchFamily="50" charset="-128"/>
            </a:endParaRPr>
          </a:p>
        </p:txBody>
      </p:sp>
      <p:sp>
        <p:nvSpPr>
          <p:cNvPr id="42" name="テキスト ボックス 20"/>
          <p:cNvSpPr txBox="1">
            <a:spLocks noChangeArrowheads="1"/>
          </p:cNvSpPr>
          <p:nvPr/>
        </p:nvSpPr>
        <p:spPr bwMode="auto">
          <a:xfrm>
            <a:off x="3600142" y="2975011"/>
            <a:ext cx="5328592" cy="231066"/>
          </a:xfrm>
          <a:prstGeom prst="rect">
            <a:avLst/>
          </a:prstGeom>
          <a:noFill/>
          <a:ln w="9525">
            <a:noFill/>
            <a:miter lim="800000"/>
            <a:headEnd/>
            <a:tailEnd/>
          </a:ln>
        </p:spPr>
        <p:txBody>
          <a:bodyPr wrap="square">
            <a:spAutoFit/>
          </a:bodyPr>
          <a:lstStyle/>
          <a:p>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１令和元年度創設</a:t>
            </a:r>
            <a:endParaRPr lang="ja-JP" altLang="en-US" sz="900" dirty="0">
              <a:latin typeface="Meiryo UI" pitchFamily="50" charset="-128"/>
              <a:ea typeface="Meiryo UI" pitchFamily="50" charset="-128"/>
              <a:cs typeface="Meiryo UI" pitchFamily="50" charset="-128"/>
            </a:endParaRPr>
          </a:p>
        </p:txBody>
      </p:sp>
      <p:sp>
        <p:nvSpPr>
          <p:cNvPr id="60" name="正方形/長方形 59"/>
          <p:cNvSpPr/>
          <p:nvPr/>
        </p:nvSpPr>
        <p:spPr>
          <a:xfrm>
            <a:off x="1006208" y="4724787"/>
            <a:ext cx="432048" cy="584775"/>
          </a:xfrm>
          <a:prstGeom prst="rect">
            <a:avLst/>
          </a:prstGeom>
          <a:noFill/>
        </p:spPr>
        <p:txBody>
          <a:bodyPr wrap="square" lIns="91440" tIns="45720" rIns="91440" bIns="45720">
            <a:spAutoFit/>
          </a:bodyPr>
          <a:lstStyle/>
          <a:p>
            <a:pPr algn="ctr"/>
            <a:r>
              <a:rPr lang="en-US" altLang="ja-JP" sz="3200" cap="none" spc="0" dirty="0" smtClean="0">
                <a:ln w="18000">
                  <a:solidFill>
                    <a:schemeClr val="accent2">
                      <a:satMod val="140000"/>
                    </a:schemeClr>
                  </a:solidFill>
                  <a:prstDash val="solid"/>
                  <a:miter lim="800000"/>
                </a:ln>
                <a:solidFill>
                  <a:schemeClr val="accent6">
                    <a:lumMod val="50000"/>
                  </a:schemeClr>
                </a:solidFill>
                <a:latin typeface="Meiryo UI" pitchFamily="50" charset="-128"/>
                <a:ea typeface="Meiryo UI" pitchFamily="50" charset="-128"/>
                <a:cs typeface="Meiryo UI" pitchFamily="50" charset="-128"/>
              </a:rPr>
              <a:t>〔</a:t>
            </a:r>
            <a:endParaRPr lang="ja-JP" altLang="en-US" sz="3200" cap="none" spc="0" dirty="0">
              <a:ln w="18000">
                <a:solidFill>
                  <a:schemeClr val="accent2">
                    <a:satMod val="140000"/>
                  </a:schemeClr>
                </a:solidFill>
                <a:prstDash val="solid"/>
                <a:miter lim="800000"/>
              </a:ln>
              <a:solidFill>
                <a:schemeClr val="accent6">
                  <a:lumMod val="50000"/>
                </a:schemeClr>
              </a:solidFill>
              <a:latin typeface="Meiryo UI" pitchFamily="50" charset="-128"/>
              <a:ea typeface="Meiryo UI" pitchFamily="50" charset="-128"/>
              <a:cs typeface="Meiryo UI" pitchFamily="50" charset="-128"/>
            </a:endParaRPr>
          </a:p>
        </p:txBody>
      </p:sp>
      <p:sp>
        <p:nvSpPr>
          <p:cNvPr id="63" name="正方形/長方形 62"/>
          <p:cNvSpPr/>
          <p:nvPr/>
        </p:nvSpPr>
        <p:spPr>
          <a:xfrm>
            <a:off x="7761312" y="4724787"/>
            <a:ext cx="432048" cy="584775"/>
          </a:xfrm>
          <a:prstGeom prst="rect">
            <a:avLst/>
          </a:prstGeom>
          <a:noFill/>
        </p:spPr>
        <p:txBody>
          <a:bodyPr wrap="square" lIns="91440" tIns="45720" rIns="91440" bIns="45720">
            <a:spAutoFit/>
          </a:bodyPr>
          <a:lstStyle/>
          <a:p>
            <a:pPr algn="ctr"/>
            <a:r>
              <a:rPr lang="en-US" altLang="ja-JP" sz="3200" cap="none" spc="0" dirty="0" smtClean="0">
                <a:ln w="18000">
                  <a:solidFill>
                    <a:schemeClr val="accent2">
                      <a:satMod val="140000"/>
                    </a:schemeClr>
                  </a:solidFill>
                  <a:prstDash val="solid"/>
                  <a:miter lim="800000"/>
                </a:ln>
                <a:solidFill>
                  <a:schemeClr val="accent6">
                    <a:lumMod val="50000"/>
                  </a:schemeClr>
                </a:solidFill>
                <a:latin typeface="Meiryo UI" pitchFamily="50" charset="-128"/>
                <a:ea typeface="Meiryo UI" pitchFamily="50" charset="-128"/>
                <a:cs typeface="Meiryo UI" pitchFamily="50" charset="-128"/>
              </a:rPr>
              <a:t>〕</a:t>
            </a:r>
            <a:endParaRPr lang="ja-JP" altLang="en-US" sz="3200" cap="none" spc="0" dirty="0">
              <a:ln w="18000">
                <a:solidFill>
                  <a:schemeClr val="accent2">
                    <a:satMod val="140000"/>
                  </a:schemeClr>
                </a:solidFill>
                <a:prstDash val="solid"/>
                <a:miter lim="800000"/>
              </a:ln>
              <a:solidFill>
                <a:schemeClr val="accent6">
                  <a:lumMod val="50000"/>
                </a:schemeClr>
              </a:solidFill>
              <a:latin typeface="Meiryo UI" pitchFamily="50" charset="-128"/>
              <a:ea typeface="Meiryo UI" pitchFamily="50" charset="-128"/>
              <a:cs typeface="Meiryo UI" pitchFamily="50" charset="-128"/>
            </a:endParaRPr>
          </a:p>
        </p:txBody>
      </p:sp>
      <p:sp>
        <p:nvSpPr>
          <p:cNvPr id="59" name="正方形/長方形 58"/>
          <p:cNvSpPr/>
          <p:nvPr/>
        </p:nvSpPr>
        <p:spPr bwMode="auto">
          <a:xfrm>
            <a:off x="0" y="323982"/>
            <a:ext cx="9906000" cy="360040"/>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t">
              <a:lnSpc>
                <a:spcPts val="2600"/>
              </a:lnSpc>
            </a:pPr>
            <a:r>
              <a:rPr lang="ja-JP" altLang="en-US" sz="1600" b="1" dirty="0" smtClean="0">
                <a:latin typeface="Meiryo UI" pitchFamily="50" charset="-128"/>
                <a:ea typeface="Meiryo UI" pitchFamily="50" charset="-128"/>
                <a:cs typeface="Meiryo UI" pitchFamily="50" charset="-128"/>
              </a:rPr>
              <a:t>（２）特別区財政調整交付金の算定方法</a:t>
            </a:r>
            <a:r>
              <a:rPr lang="ja-JP" altLang="en-US" sz="1600" dirty="0" smtClean="0">
                <a:latin typeface="+mn-ea"/>
                <a:cs typeface="Meiryo UI" panose="020B0604030504040204" pitchFamily="50" charset="-128"/>
              </a:rPr>
              <a:t>　　　　　　　　　　　　　　　　　　　　　　　　　　　　　　　　　　　　　　　</a:t>
            </a:r>
            <a:endParaRPr lang="ja-JP" altLang="ja-JP" sz="1600" dirty="0"/>
          </a:p>
        </p:txBody>
      </p:sp>
      <p:sp>
        <p:nvSpPr>
          <p:cNvPr id="64" name="正方形/長方形 63"/>
          <p:cNvSpPr/>
          <p:nvPr/>
        </p:nvSpPr>
        <p:spPr>
          <a:xfrm>
            <a:off x="7077186" y="2178458"/>
            <a:ext cx="798676" cy="646331"/>
          </a:xfrm>
          <a:prstGeom prst="rect">
            <a:avLst/>
          </a:prstGeom>
          <a:noFill/>
        </p:spPr>
        <p:txBody>
          <a:bodyPr wrap="square" lIns="91440" tIns="45720" rIns="91440" bIns="45720">
            <a:spAutoFit/>
          </a:bodyPr>
          <a:lstStyle/>
          <a:p>
            <a:pPr algn="ctr"/>
            <a:r>
              <a:rPr lang="ja-JP" altLang="en-US" sz="36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36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sp>
        <p:nvSpPr>
          <p:cNvPr id="66" name="角丸四角形 65"/>
          <p:cNvSpPr/>
          <p:nvPr/>
        </p:nvSpPr>
        <p:spPr>
          <a:xfrm>
            <a:off x="7761312" y="2312695"/>
            <a:ext cx="1584176" cy="497358"/>
          </a:xfrm>
          <a:prstGeom prst="roundRect">
            <a:avLst>
              <a:gd name="adj" fmla="val 2570"/>
            </a:avLst>
          </a:prstGeom>
          <a:solidFill>
            <a:schemeClr val="accent6">
              <a:lumMod val="75000"/>
            </a:schemeClr>
          </a:solidFill>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144000" tIns="36000" rIns="108000" bIns="36000" anchor="ctr"/>
          <a:lstStyle/>
          <a:p>
            <a:pPr algn="ctr" fontAlgn="base">
              <a:lnSpc>
                <a:spcPts val="1900"/>
              </a:lnSpc>
              <a:spcBef>
                <a:spcPct val="0"/>
              </a:spcBef>
              <a:spcAft>
                <a:spcPct val="0"/>
              </a:spcAft>
            </a:pPr>
            <a:r>
              <a:rPr lang="ja-JP" altLang="en-US" sz="1600" b="1" dirty="0" smtClean="0">
                <a:solidFill>
                  <a:schemeClr val="bg1"/>
                </a:solidFill>
                <a:latin typeface="Meiryo UI" pitchFamily="50" charset="-128"/>
                <a:ea typeface="Meiryo UI" pitchFamily="50" charset="-128"/>
                <a:cs typeface="Meiryo UI" pitchFamily="50" charset="-128"/>
              </a:rPr>
              <a:t>大阪府条例で</a:t>
            </a:r>
            <a:endParaRPr lang="en-US" altLang="ja-JP" sz="1600" b="1" dirty="0" smtClean="0">
              <a:solidFill>
                <a:schemeClr val="bg1"/>
              </a:solidFill>
              <a:latin typeface="Meiryo UI" pitchFamily="50" charset="-128"/>
              <a:ea typeface="Meiryo UI" pitchFamily="50" charset="-128"/>
              <a:cs typeface="Meiryo UI" pitchFamily="50" charset="-128"/>
            </a:endParaRPr>
          </a:p>
          <a:p>
            <a:pPr algn="ctr" fontAlgn="base">
              <a:lnSpc>
                <a:spcPts val="1900"/>
              </a:lnSpc>
              <a:spcBef>
                <a:spcPct val="0"/>
              </a:spcBef>
              <a:spcAft>
                <a:spcPct val="0"/>
              </a:spcAft>
            </a:pPr>
            <a:r>
              <a:rPr lang="ja-JP" altLang="en-US" sz="1600" b="1" dirty="0" smtClean="0">
                <a:solidFill>
                  <a:schemeClr val="bg1"/>
                </a:solidFill>
                <a:latin typeface="Meiryo UI" pitchFamily="50" charset="-128"/>
                <a:ea typeface="Meiryo UI" pitchFamily="50" charset="-128"/>
                <a:cs typeface="Meiryo UI" pitchFamily="50" charset="-128"/>
              </a:rPr>
              <a:t>加算する額</a:t>
            </a:r>
            <a:endParaRPr lang="en-US" altLang="ja-JP" sz="1600" b="1" dirty="0" smtClean="0">
              <a:solidFill>
                <a:schemeClr val="bg1"/>
              </a:solidFill>
              <a:latin typeface="Meiryo UI" pitchFamily="50" charset="-128"/>
              <a:ea typeface="Meiryo UI" pitchFamily="50" charset="-128"/>
              <a:cs typeface="Meiryo UI" pitchFamily="50" charset="-128"/>
            </a:endParaRPr>
          </a:p>
        </p:txBody>
      </p:sp>
      <p:sp>
        <p:nvSpPr>
          <p:cNvPr id="83" name="角丸四角形 82"/>
          <p:cNvSpPr/>
          <p:nvPr/>
        </p:nvSpPr>
        <p:spPr>
          <a:xfrm>
            <a:off x="776536" y="3188790"/>
            <a:ext cx="2592288" cy="324000"/>
          </a:xfrm>
          <a:prstGeom prst="roundRect">
            <a:avLst>
              <a:gd name="adj" fmla="val 2570"/>
            </a:avLst>
          </a:prstGeom>
          <a:solidFill>
            <a:schemeClr val="accent6">
              <a:lumMod val="75000"/>
            </a:schemeClr>
          </a:solidFill>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144000" tIns="36000" rIns="108000" bIns="36000" anchor="ctr"/>
          <a:lstStyle/>
          <a:p>
            <a:pPr algn="ctr" fontAlgn="base">
              <a:lnSpc>
                <a:spcPts val="2600"/>
              </a:lnSpc>
              <a:spcBef>
                <a:spcPct val="0"/>
              </a:spcBef>
              <a:spcAft>
                <a:spcPct val="0"/>
              </a:spcAft>
            </a:pPr>
            <a:r>
              <a:rPr lang="ja-JP" altLang="en-US" sz="1600" dirty="0" smtClean="0">
                <a:solidFill>
                  <a:schemeClr val="bg1"/>
                </a:solidFill>
                <a:latin typeface="Meiryo UI" pitchFamily="50" charset="-128"/>
                <a:ea typeface="Meiryo UI" pitchFamily="50" charset="-128"/>
                <a:cs typeface="Meiryo UI" pitchFamily="50" charset="-128"/>
              </a:rPr>
              <a:t>大阪府条例で加算する額</a:t>
            </a:r>
            <a:endParaRPr lang="en-US" altLang="ja-JP" sz="1600" dirty="0" smtClean="0">
              <a:solidFill>
                <a:schemeClr val="bg1"/>
              </a:solidFill>
              <a:latin typeface="Meiryo UI" pitchFamily="50" charset="-128"/>
              <a:ea typeface="Meiryo UI" pitchFamily="50" charset="-128"/>
              <a:cs typeface="Meiryo UI" pitchFamily="50" charset="-128"/>
            </a:endParaRPr>
          </a:p>
        </p:txBody>
      </p:sp>
      <p:sp>
        <p:nvSpPr>
          <p:cNvPr id="50"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１５</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47" name="テキスト ボックス 20"/>
          <p:cNvSpPr txBox="1">
            <a:spLocks noChangeArrowheads="1"/>
          </p:cNvSpPr>
          <p:nvPr/>
        </p:nvSpPr>
        <p:spPr bwMode="auto">
          <a:xfrm>
            <a:off x="848544" y="3495044"/>
            <a:ext cx="936104" cy="307777"/>
          </a:xfrm>
          <a:prstGeom prst="rect">
            <a:avLst/>
          </a:prstGeom>
          <a:noFill/>
          <a:ln w="9525">
            <a:noFill/>
            <a:miter lim="800000"/>
            <a:headEnd/>
            <a:tailEnd/>
          </a:ln>
        </p:spPr>
        <p:txBody>
          <a:bodyPr wrap="square">
            <a:spAutoFit/>
          </a:bodyPr>
          <a:lstStyle/>
          <a:p>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基本 </a:t>
            </a:r>
            <a:r>
              <a:rPr lang="en-US" altLang="ja-JP"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51" name="テキスト ボックス 20"/>
          <p:cNvSpPr txBox="1">
            <a:spLocks noChangeArrowheads="1"/>
          </p:cNvSpPr>
          <p:nvPr/>
        </p:nvSpPr>
        <p:spPr bwMode="auto">
          <a:xfrm>
            <a:off x="1496616" y="3539755"/>
            <a:ext cx="5328592" cy="231066"/>
          </a:xfrm>
          <a:prstGeom prst="rect">
            <a:avLst/>
          </a:prstGeom>
          <a:noFill/>
          <a:ln w="9525">
            <a:noFill/>
            <a:miter lim="800000"/>
            <a:headEnd/>
            <a:tailEnd/>
          </a:ln>
        </p:spPr>
        <p:txBody>
          <a:bodyPr wrap="square">
            <a:spAutoFit/>
          </a:bodyPr>
          <a:lstStyle/>
          <a:p>
            <a:r>
              <a:rPr lang="ja-JP" altLang="en-US" sz="900" dirty="0" smtClean="0">
                <a:latin typeface="Meiryo UI" pitchFamily="50" charset="-128"/>
                <a:ea typeface="Meiryo UI" pitchFamily="50" charset="-128"/>
                <a:cs typeface="Meiryo UI" pitchFamily="50" charset="-128"/>
              </a:rPr>
              <a:t>・・・ 臨時財政対策債の発行・償還がない状態</a:t>
            </a:r>
            <a:endParaRPr lang="ja-JP" altLang="en-US" sz="900" dirty="0">
              <a:latin typeface="Meiryo UI" pitchFamily="50" charset="-128"/>
              <a:ea typeface="Meiryo UI" pitchFamily="50" charset="-128"/>
              <a:cs typeface="Meiryo UI" pitchFamily="50" charset="-128"/>
            </a:endParaRPr>
          </a:p>
        </p:txBody>
      </p:sp>
      <p:sp>
        <p:nvSpPr>
          <p:cNvPr id="68" name="テキスト ボックス 20"/>
          <p:cNvSpPr txBox="1">
            <a:spLocks noChangeArrowheads="1"/>
          </p:cNvSpPr>
          <p:nvPr/>
        </p:nvSpPr>
        <p:spPr bwMode="auto">
          <a:xfrm>
            <a:off x="3404480" y="5407673"/>
            <a:ext cx="5601072" cy="230832"/>
          </a:xfrm>
          <a:prstGeom prst="rect">
            <a:avLst/>
          </a:prstGeom>
          <a:noFill/>
          <a:ln w="9525">
            <a:noFill/>
            <a:miter lim="800000"/>
            <a:headEnd/>
            <a:tailEnd/>
          </a:ln>
        </p:spPr>
        <p:txBody>
          <a:bodyPr wrap="square">
            <a:spAutoFit/>
          </a:bodyPr>
          <a:lstStyle/>
          <a:p>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２「臨時財政対策債償還財源」とは、特別区設置後の年度分に係る臨時財政対策債の償還費</a:t>
            </a:r>
            <a:endParaRPr lang="ja-JP" altLang="en-US" sz="900" dirty="0">
              <a:latin typeface="Meiryo UI" pitchFamily="50" charset="-128"/>
              <a:ea typeface="Meiryo UI" pitchFamily="50" charset="-128"/>
              <a:cs typeface="Meiryo UI" pitchFamily="50" charset="-128"/>
            </a:endParaRPr>
          </a:p>
        </p:txBody>
      </p:sp>
      <p:sp>
        <p:nvSpPr>
          <p:cNvPr id="67" name="角丸四角形 66"/>
          <p:cNvSpPr/>
          <p:nvPr/>
        </p:nvSpPr>
        <p:spPr>
          <a:xfrm>
            <a:off x="596516" y="5771915"/>
            <a:ext cx="8856984" cy="975023"/>
          </a:xfrm>
          <a:prstGeom prst="roundRect">
            <a:avLst>
              <a:gd name="adj" fmla="val 4772"/>
            </a:avLst>
          </a:prstGeom>
          <a:solidFill>
            <a:schemeClr val="bg1"/>
          </a:soli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600" dirty="0">
                <a:latin typeface="ＭＳ Ｐゴシック" pitchFamily="50" charset="-128"/>
                <a:ea typeface="ＭＳ Ｐゴシック" pitchFamily="50" charset="-128"/>
                <a:cs typeface="Meiryo UI" pitchFamily="50" charset="-128"/>
              </a:rPr>
              <a:t>　</a:t>
            </a:r>
            <a:endParaRPr lang="en-US" altLang="ja-JP" dirty="0">
              <a:latin typeface="ＭＳ Ｐゴシック" pitchFamily="50" charset="-128"/>
              <a:ea typeface="ＭＳ Ｐゴシック" pitchFamily="50" charset="-128"/>
              <a:cs typeface="Meiryo UI" pitchFamily="50" charset="-128"/>
            </a:endParaRPr>
          </a:p>
        </p:txBody>
      </p:sp>
      <p:sp>
        <p:nvSpPr>
          <p:cNvPr id="69" name="角丸四角形 68"/>
          <p:cNvSpPr/>
          <p:nvPr/>
        </p:nvSpPr>
        <p:spPr>
          <a:xfrm>
            <a:off x="740532" y="5616632"/>
            <a:ext cx="2592288" cy="324000"/>
          </a:xfrm>
          <a:prstGeom prst="roundRect">
            <a:avLst>
              <a:gd name="adj" fmla="val 2570"/>
            </a:avLst>
          </a:prstGeom>
          <a:solidFill>
            <a:schemeClr val="accent6">
              <a:lumMod val="75000"/>
            </a:schemeClr>
          </a:solidFill>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144000" tIns="36000" rIns="108000" bIns="36000" anchor="ctr"/>
          <a:lstStyle/>
          <a:p>
            <a:pPr algn="ctr" fontAlgn="base">
              <a:lnSpc>
                <a:spcPts val="2600"/>
              </a:lnSpc>
              <a:spcBef>
                <a:spcPct val="0"/>
              </a:spcBef>
              <a:spcAft>
                <a:spcPct val="0"/>
              </a:spcAft>
            </a:pPr>
            <a:r>
              <a:rPr lang="ja-JP" altLang="en-US" sz="1600" dirty="0" smtClean="0">
                <a:solidFill>
                  <a:schemeClr val="bg1"/>
                </a:solidFill>
                <a:latin typeface="Meiryo UI" pitchFamily="50" charset="-128"/>
                <a:ea typeface="Meiryo UI" pitchFamily="50" charset="-128"/>
                <a:cs typeface="Meiryo UI" pitchFamily="50" charset="-128"/>
              </a:rPr>
              <a:t>特別加算</a:t>
            </a:r>
            <a:endParaRPr lang="en-US" altLang="ja-JP" sz="1600" dirty="0" smtClean="0">
              <a:solidFill>
                <a:schemeClr val="bg1"/>
              </a:solidFill>
              <a:latin typeface="Meiryo UI" pitchFamily="50" charset="-128"/>
              <a:ea typeface="Meiryo UI" pitchFamily="50" charset="-128"/>
              <a:cs typeface="Meiryo UI" pitchFamily="50" charset="-128"/>
            </a:endParaRPr>
          </a:p>
        </p:txBody>
      </p:sp>
      <p:sp>
        <p:nvSpPr>
          <p:cNvPr id="70" name="テキスト ボックス 20"/>
          <p:cNvSpPr txBox="1">
            <a:spLocks noChangeArrowheads="1"/>
          </p:cNvSpPr>
          <p:nvPr/>
        </p:nvSpPr>
        <p:spPr bwMode="auto">
          <a:xfrm>
            <a:off x="848544" y="6020344"/>
            <a:ext cx="8523618" cy="738664"/>
          </a:xfrm>
          <a:prstGeom prst="rect">
            <a:avLst/>
          </a:prstGeom>
          <a:noFill/>
          <a:ln w="9525">
            <a:noFill/>
            <a:miter lim="800000"/>
            <a:headEnd/>
            <a:tailEnd/>
          </a:ln>
        </p:spPr>
        <p:txBody>
          <a:bodyPr wrap="square">
            <a:spAutoFit/>
          </a:bodyPr>
          <a:lstStyle/>
          <a:p>
            <a:r>
              <a:rPr lang="ja-JP" altLang="en-US" sz="1400" dirty="0" smtClean="0">
                <a:latin typeface="Meiryo UI" pitchFamily="50" charset="-128"/>
                <a:ea typeface="Meiryo UI" pitchFamily="50" charset="-128"/>
                <a:cs typeface="Meiryo UI" pitchFamily="50" charset="-128"/>
              </a:rPr>
              <a:t>決算額の積上げに基づく配分割合（過去３年間の平均値）を基本割合とした上で、</a:t>
            </a:r>
            <a:endParaRPr lang="en-US" altLang="ja-JP" sz="1400" dirty="0" smtClean="0">
              <a:latin typeface="Meiryo UI" pitchFamily="50" charset="-128"/>
              <a:ea typeface="Meiryo UI" pitchFamily="50" charset="-128"/>
              <a:cs typeface="Meiryo UI" pitchFamily="50" charset="-128"/>
            </a:endParaRPr>
          </a:p>
          <a:p>
            <a:r>
              <a:rPr lang="ja-JP" altLang="en-US" sz="1400" dirty="0">
                <a:latin typeface="Meiryo UI" pitchFamily="50" charset="-128"/>
                <a:ea typeface="Meiryo UI" pitchFamily="50" charset="-128"/>
                <a:cs typeface="Meiryo UI" pitchFamily="50" charset="-128"/>
              </a:rPr>
              <a:t>特別</a:t>
            </a:r>
            <a:r>
              <a:rPr lang="ja-JP" altLang="en-US" sz="1400" dirty="0" smtClean="0">
                <a:latin typeface="Meiryo UI" pitchFamily="50" charset="-128"/>
                <a:ea typeface="Meiryo UI" pitchFamily="50" charset="-128"/>
                <a:cs typeface="Meiryo UI" pitchFamily="50" charset="-128"/>
              </a:rPr>
              <a:t>区の設置から</a:t>
            </a:r>
            <a:r>
              <a:rPr lang="en-US" altLang="ja-JP" sz="1400" dirty="0" smtClean="0">
                <a:latin typeface="Meiryo UI" pitchFamily="50" charset="-128"/>
                <a:ea typeface="Meiryo UI" pitchFamily="50" charset="-128"/>
                <a:cs typeface="Meiryo UI" pitchFamily="50" charset="-128"/>
              </a:rPr>
              <a:t>10</a:t>
            </a:r>
            <a:r>
              <a:rPr lang="ja-JP" altLang="en-US" sz="1400" dirty="0" smtClean="0">
                <a:latin typeface="Meiryo UI" pitchFamily="50" charset="-128"/>
                <a:ea typeface="Meiryo UI" pitchFamily="50" charset="-128"/>
                <a:cs typeface="Meiryo UI" pitchFamily="50" charset="-128"/>
              </a:rPr>
              <a:t>年間にわたり、各年度</a:t>
            </a:r>
            <a:r>
              <a:rPr lang="en-US" altLang="ja-JP" sz="1400" dirty="0" smtClean="0">
                <a:latin typeface="Meiryo UI" pitchFamily="50" charset="-128"/>
                <a:ea typeface="Meiryo UI" pitchFamily="50" charset="-128"/>
                <a:cs typeface="Meiryo UI" pitchFamily="50" charset="-128"/>
              </a:rPr>
              <a:t>20</a:t>
            </a:r>
            <a:r>
              <a:rPr lang="ja-JP" altLang="en-US" sz="1400" dirty="0" smtClean="0">
                <a:latin typeface="Meiryo UI" pitchFamily="50" charset="-128"/>
                <a:ea typeface="Meiryo UI" pitchFamily="50" charset="-128"/>
                <a:cs typeface="Meiryo UI" pitchFamily="50" charset="-128"/>
              </a:rPr>
              <a:t>億円規模の財源を「大阪府条例で加算する額」として特別加算を行う</a:t>
            </a:r>
            <a:r>
              <a:rPr lang="en-US" altLang="ja-JP" sz="1400" dirty="0" smtClean="0">
                <a:latin typeface="Meiryo UI" pitchFamily="50" charset="-128"/>
                <a:ea typeface="Meiryo UI" pitchFamily="50" charset="-128"/>
                <a:cs typeface="Meiryo UI" pitchFamily="50" charset="-128"/>
              </a:rPr>
              <a:t/>
            </a:r>
            <a:br>
              <a:rPr lang="en-US" altLang="ja-JP" sz="1400" dirty="0" smtClean="0">
                <a:latin typeface="Meiryo UI" pitchFamily="50" charset="-128"/>
                <a:ea typeface="Meiryo UI" pitchFamily="50" charset="-128"/>
                <a:cs typeface="Meiryo UI" pitchFamily="50" charset="-128"/>
              </a:rPr>
            </a:br>
            <a:r>
              <a:rPr lang="ja-JP" altLang="en-US" sz="1400" dirty="0" smtClean="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a:t>
            </a: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財政</a:t>
            </a:r>
            <a:r>
              <a:rPr lang="en-US" altLang="ja-JP" sz="1050" dirty="0">
                <a:latin typeface="Meiryo UI" pitchFamily="50" charset="-128"/>
                <a:ea typeface="Meiryo UI" pitchFamily="50" charset="-128"/>
                <a:cs typeface="Meiryo UI" pitchFamily="50" charset="-128"/>
              </a:rPr>
              <a:t>-27</a:t>
            </a:r>
            <a:r>
              <a:rPr lang="ja-JP" altLang="en-US" sz="1050" dirty="0" smtClean="0">
                <a:latin typeface="Meiryo UI" pitchFamily="50" charset="-128"/>
                <a:ea typeface="Meiryo UI" pitchFamily="50" charset="-128"/>
                <a:cs typeface="Meiryo UI" pitchFamily="50" charset="-128"/>
              </a:rPr>
              <a:t>参照</a:t>
            </a:r>
            <a:r>
              <a:rPr lang="en-US" altLang="ja-JP" sz="1050" dirty="0" smtClean="0">
                <a:latin typeface="Meiryo UI" pitchFamily="50" charset="-128"/>
                <a:ea typeface="Meiryo UI" pitchFamily="50" charset="-128"/>
                <a:cs typeface="Meiryo UI" pitchFamily="50" charset="-128"/>
              </a:rPr>
              <a:t>】</a:t>
            </a:r>
            <a:endParaRPr lang="en-US" altLang="ja-JP" sz="105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7072557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正方形/長方形 50"/>
          <p:cNvSpPr/>
          <p:nvPr/>
        </p:nvSpPr>
        <p:spPr bwMode="auto">
          <a:xfrm>
            <a:off x="0" y="6081"/>
            <a:ext cx="9906000" cy="576064"/>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lnSpc>
                <a:spcPts val="2600"/>
              </a:lnSpc>
            </a:pPr>
            <a:r>
              <a:rPr lang="ja-JP" altLang="en-US" sz="1600" dirty="0" smtClean="0">
                <a:latin typeface="+mn-ea"/>
                <a:cs typeface="Meiryo UI" panose="020B0604030504040204" pitchFamily="50" charset="-128"/>
              </a:rPr>
              <a:t>　　　　　　　　　　　　　　　　　　　　　　　　　　　　　　　　　　　　　　　　　　</a:t>
            </a:r>
            <a:endParaRPr lang="ja-JP" altLang="ja-JP" sz="1600" dirty="0"/>
          </a:p>
        </p:txBody>
      </p:sp>
      <p:graphicFrame>
        <p:nvGraphicFramePr>
          <p:cNvPr id="27" name="表 26"/>
          <p:cNvGraphicFramePr>
            <a:graphicFrameLocks noGrp="1"/>
          </p:cNvGraphicFramePr>
          <p:nvPr>
            <p:extLst>
              <p:ext uri="{D42A27DB-BD31-4B8C-83A1-F6EECF244321}">
                <p14:modId xmlns:p14="http://schemas.microsoft.com/office/powerpoint/2010/main" val="1488022792"/>
              </p:ext>
            </p:extLst>
          </p:nvPr>
        </p:nvGraphicFramePr>
        <p:xfrm>
          <a:off x="560513" y="1086201"/>
          <a:ext cx="8928991" cy="5074920"/>
        </p:xfrm>
        <a:graphic>
          <a:graphicData uri="http://schemas.openxmlformats.org/drawingml/2006/table">
            <a:tbl>
              <a:tblPr firstRow="1" bandRow="1">
                <a:tableStyleId>{93296810-A885-4BE3-A3E7-6D5BEEA58F35}</a:tableStyleId>
              </a:tblPr>
              <a:tblGrid>
                <a:gridCol w="375556">
                  <a:extLst>
                    <a:ext uri="{9D8B030D-6E8A-4147-A177-3AD203B41FA5}">
                      <a16:colId xmlns:a16="http://schemas.microsoft.com/office/drawing/2014/main" val="20000"/>
                    </a:ext>
                  </a:extLst>
                </a:gridCol>
                <a:gridCol w="375556">
                  <a:extLst>
                    <a:ext uri="{9D8B030D-6E8A-4147-A177-3AD203B41FA5}">
                      <a16:colId xmlns:a16="http://schemas.microsoft.com/office/drawing/2014/main" val="20001"/>
                    </a:ext>
                  </a:extLst>
                </a:gridCol>
                <a:gridCol w="782011">
                  <a:extLst>
                    <a:ext uri="{9D8B030D-6E8A-4147-A177-3AD203B41FA5}">
                      <a16:colId xmlns:a16="http://schemas.microsoft.com/office/drawing/2014/main" val="20002"/>
                    </a:ext>
                  </a:extLst>
                </a:gridCol>
                <a:gridCol w="375556">
                  <a:extLst>
                    <a:ext uri="{9D8B030D-6E8A-4147-A177-3AD203B41FA5}">
                      <a16:colId xmlns:a16="http://schemas.microsoft.com/office/drawing/2014/main" val="20003"/>
                    </a:ext>
                  </a:extLst>
                </a:gridCol>
                <a:gridCol w="676002">
                  <a:extLst>
                    <a:ext uri="{9D8B030D-6E8A-4147-A177-3AD203B41FA5}">
                      <a16:colId xmlns:a16="http://schemas.microsoft.com/office/drawing/2014/main" val="20004"/>
                    </a:ext>
                  </a:extLst>
                </a:gridCol>
                <a:gridCol w="6344310">
                  <a:extLst>
                    <a:ext uri="{9D8B030D-6E8A-4147-A177-3AD203B41FA5}">
                      <a16:colId xmlns:a16="http://schemas.microsoft.com/office/drawing/2014/main" val="20005"/>
                    </a:ext>
                  </a:extLst>
                </a:gridCol>
              </a:tblGrid>
              <a:tr h="2793424">
                <a:tc rowSpan="3">
                  <a:txBody>
                    <a:bodyPr/>
                    <a:lstStyle/>
                    <a:p>
                      <a:pPr algn="ctr"/>
                      <a:r>
                        <a:rPr kumimoji="1" lang="ja-JP" altLang="en-US" sz="1400" b="0" dirty="0" smtClean="0">
                          <a:solidFill>
                            <a:schemeClr val="bg1"/>
                          </a:solidFill>
                          <a:latin typeface="Meiryo UI" pitchFamily="50" charset="-128"/>
                          <a:ea typeface="Meiryo UI" pitchFamily="50" charset="-128"/>
                          <a:cs typeface="Meiryo UI" pitchFamily="50" charset="-128"/>
                        </a:rPr>
                        <a:t>財政調整財源</a:t>
                      </a:r>
                      <a:endParaRPr kumimoji="1" lang="ja-JP" altLang="en-US" sz="1400" b="0" dirty="0">
                        <a:solidFill>
                          <a:schemeClr val="bg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bg1"/>
                          </a:solidFill>
                          <a:latin typeface="Meiryo UI" pitchFamily="50" charset="-128"/>
                          <a:ea typeface="Meiryo UI" pitchFamily="50" charset="-128"/>
                          <a:cs typeface="Meiryo UI" pitchFamily="50" charset="-128"/>
                        </a:rPr>
                        <a:t>特別区財政調整交付金</a:t>
                      </a:r>
                      <a:endParaRPr kumimoji="1" lang="ja-JP" altLang="en-US" sz="1400" b="0" dirty="0">
                        <a:solidFill>
                          <a:schemeClr val="bg1"/>
                        </a:solidFill>
                        <a:latin typeface="Meiryo UI" pitchFamily="50" charset="-128"/>
                        <a:ea typeface="Meiryo UI" pitchFamily="50" charset="-128"/>
                        <a:cs typeface="Meiryo UI" pitchFamily="50" charset="-128"/>
                      </a:endParaRPr>
                    </a:p>
                  </a:txBody>
                  <a:tcPr vert="eaVert" anchor="ctr">
                    <a:lnL w="12700" cap="flat" cmpd="sng" algn="ctr">
                      <a:solidFill>
                        <a:schemeClr val="bg1"/>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75000"/>
                      </a:schemeClr>
                    </a:solidFill>
                  </a:tcPr>
                </a:tc>
                <a:tc rowSpan="2">
                  <a:txBody>
                    <a:bodyPr/>
                    <a:lstStyle/>
                    <a:p>
                      <a:pPr algn="ctr"/>
                      <a:r>
                        <a:rPr kumimoji="1" lang="en-US" altLang="ja-JP" sz="1400" b="0" u="none" baseline="0" dirty="0" smtClean="0">
                          <a:solidFill>
                            <a:schemeClr val="tx1"/>
                          </a:solidFill>
                          <a:latin typeface="Meiryo UI" pitchFamily="50" charset="-128"/>
                          <a:ea typeface="Meiryo UI" pitchFamily="50" charset="-128"/>
                          <a:cs typeface="Meiryo UI" pitchFamily="50" charset="-128"/>
                        </a:rPr>
                        <a:t>78.7</a:t>
                      </a:r>
                    </a:p>
                    <a:p>
                      <a:pPr algn="ctr"/>
                      <a:r>
                        <a:rPr kumimoji="1" lang="en-US" altLang="ja-JP" sz="1400" b="0" u="none" dirty="0" smtClean="0">
                          <a:solidFill>
                            <a:schemeClr val="tx1"/>
                          </a:solidFill>
                          <a:latin typeface="Meiryo UI" pitchFamily="50" charset="-128"/>
                          <a:ea typeface="Meiryo UI" pitchFamily="50" charset="-128"/>
                          <a:cs typeface="Meiryo UI" pitchFamily="50" charset="-128"/>
                        </a:rPr>
                        <a:t>%</a:t>
                      </a:r>
                    </a:p>
                    <a:p>
                      <a:pPr algn="ctr"/>
                      <a:r>
                        <a:rPr kumimoji="1" lang="en-US" altLang="ja-JP" sz="1000" b="0" u="none" baseline="0" dirty="0" smtClean="0">
                          <a:solidFill>
                            <a:schemeClr val="tx1"/>
                          </a:solidFill>
                          <a:latin typeface="Meiryo UI" pitchFamily="50" charset="-128"/>
                          <a:ea typeface="Meiryo UI" pitchFamily="50" charset="-128"/>
                          <a:cs typeface="Meiryo UI" pitchFamily="50" charset="-128"/>
                        </a:rPr>
                        <a:t>※1</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itchFamily="50" charset="-128"/>
                          <a:ea typeface="Meiryo UI" pitchFamily="50" charset="-128"/>
                          <a:cs typeface="Meiryo UI" pitchFamily="50" charset="-128"/>
                        </a:rPr>
                        <a:t>普通</a:t>
                      </a:r>
                      <a:endParaRPr kumimoji="1" lang="en-US" altLang="ja-JP" sz="1400" b="0" dirty="0" smtClean="0">
                        <a:solidFill>
                          <a:schemeClr val="tx1"/>
                        </a:solidFill>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itchFamily="50" charset="-128"/>
                          <a:ea typeface="Meiryo UI" pitchFamily="50" charset="-128"/>
                          <a:cs typeface="Meiryo UI" pitchFamily="50" charset="-128"/>
                        </a:rPr>
                        <a:t>交付金</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400" b="0" dirty="0" smtClean="0">
                          <a:solidFill>
                            <a:schemeClr val="tx1"/>
                          </a:solidFill>
                          <a:latin typeface="Meiryo UI" pitchFamily="50" charset="-128"/>
                          <a:ea typeface="Meiryo UI" pitchFamily="50" charset="-128"/>
                          <a:cs typeface="Meiryo UI" pitchFamily="50" charset="-128"/>
                        </a:rPr>
                        <a:t>94</a:t>
                      </a:r>
                      <a:r>
                        <a:rPr kumimoji="1" lang="ja-JP" altLang="en-US" sz="1400" b="0" dirty="0" smtClean="0">
                          <a:solidFill>
                            <a:schemeClr val="tx1"/>
                          </a:solidFill>
                          <a:latin typeface="Meiryo UI" pitchFamily="50" charset="-128"/>
                          <a:ea typeface="Meiryo UI" pitchFamily="50" charset="-128"/>
                          <a:cs typeface="Meiryo UI" pitchFamily="50" charset="-128"/>
                        </a:rPr>
                        <a:t>％</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algn="l"/>
                      <a:r>
                        <a:rPr kumimoji="1" lang="ja-JP" altLang="en-US" sz="1400" b="0" dirty="0" smtClean="0">
                          <a:solidFill>
                            <a:schemeClr val="tx1"/>
                          </a:solidFill>
                          <a:latin typeface="Meiryo UI" pitchFamily="50" charset="-128"/>
                          <a:ea typeface="Meiryo UI" pitchFamily="50" charset="-128"/>
                          <a:cs typeface="Meiryo UI" pitchFamily="50" charset="-128"/>
                        </a:rPr>
                        <a:t>・地方交付税に準じた算出方法により各特別区へ配分</a:t>
                      </a:r>
                      <a:r>
                        <a:rPr kumimoji="1" lang="en-US" altLang="ja-JP" sz="1400" b="0" dirty="0" smtClean="0">
                          <a:solidFill>
                            <a:schemeClr val="tx1"/>
                          </a:solidFill>
                          <a:latin typeface="Meiryo UI" pitchFamily="50" charset="-128"/>
                          <a:ea typeface="Meiryo UI" pitchFamily="50" charset="-128"/>
                          <a:cs typeface="Meiryo UI" pitchFamily="50" charset="-128"/>
                        </a:rPr>
                        <a:t/>
                      </a:r>
                      <a:br>
                        <a:rPr kumimoji="1" lang="en-US" altLang="ja-JP" sz="1400" b="0" dirty="0" smtClean="0">
                          <a:solidFill>
                            <a:schemeClr val="tx1"/>
                          </a:solidFill>
                          <a:latin typeface="Meiryo UI" pitchFamily="50" charset="-128"/>
                          <a:ea typeface="Meiryo UI" pitchFamily="50" charset="-128"/>
                          <a:cs typeface="Meiryo UI" pitchFamily="50" charset="-128"/>
                        </a:rPr>
                      </a:br>
                      <a:r>
                        <a:rPr kumimoji="1" lang="ja-JP" altLang="en-US" sz="1400" b="0" dirty="0" smtClean="0">
                          <a:solidFill>
                            <a:schemeClr val="tx1"/>
                          </a:solidFill>
                          <a:latin typeface="Meiryo UI" pitchFamily="50" charset="-128"/>
                          <a:ea typeface="Meiryo UI" pitchFamily="50" charset="-128"/>
                          <a:cs typeface="Meiryo UI" pitchFamily="50" charset="-128"/>
                        </a:rPr>
                        <a:t>・各特別区ごとに基準財政需要額及び基準財政収入額を算定し、不足額を交付　</a:t>
                      </a:r>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r>
                        <a:rPr kumimoji="1" lang="ja-JP" altLang="en-US" sz="1400" b="0" dirty="0" smtClean="0">
                          <a:solidFill>
                            <a:schemeClr val="tx1"/>
                          </a:solidFill>
                          <a:latin typeface="Meiryo UI" pitchFamily="50" charset="-128"/>
                          <a:ea typeface="Meiryo UI" pitchFamily="50" charset="-128"/>
                          <a:cs typeface="Meiryo UI" pitchFamily="50" charset="-128"/>
                        </a:rPr>
                        <a:t>　　　　</a:t>
                      </a:r>
                      <a:r>
                        <a:rPr kumimoji="1" lang="ja-JP" altLang="en-US" sz="1400" b="1" dirty="0" smtClean="0">
                          <a:solidFill>
                            <a:schemeClr val="tx1"/>
                          </a:solidFill>
                          <a:latin typeface="Meiryo UI" pitchFamily="50" charset="-128"/>
                          <a:ea typeface="Meiryo UI" pitchFamily="50" charset="-128"/>
                          <a:cs typeface="Meiryo UI" pitchFamily="50" charset="-128"/>
                        </a:rPr>
                        <a:t>基準財政需要額－基準財政収入額　＝　財源不足額</a:t>
                      </a:r>
                      <a:endParaRPr kumimoji="1" lang="en-US" altLang="ja-JP" sz="1400" b="1"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0"/>
                  </a:ext>
                </a:extLst>
              </a:tr>
              <a:tr h="576064">
                <a:tc vMerge="1">
                  <a:txBody>
                    <a:bodyPr/>
                    <a:lstStyle/>
                    <a:p>
                      <a:pPr algn="ctr"/>
                      <a:endParaRPr kumimoji="1" lang="ja-JP" altLang="en-US" sz="16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vMerge="1">
                  <a:txBody>
                    <a:bodyPr/>
                    <a:lstStyle/>
                    <a:p>
                      <a:pPr algn="ctr"/>
                      <a:endParaRPr kumimoji="1" lang="ja-JP" altLang="en-US" sz="16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itchFamily="50" charset="-128"/>
                          <a:ea typeface="Meiryo UI" pitchFamily="50" charset="-128"/>
                          <a:cs typeface="Meiryo UI" pitchFamily="50" charset="-128"/>
                        </a:rPr>
                        <a:t>特別</a:t>
                      </a:r>
                      <a:endParaRPr kumimoji="1" lang="en-US" altLang="ja-JP" sz="1400" b="0" dirty="0" smtClean="0">
                        <a:solidFill>
                          <a:schemeClr val="tx1"/>
                        </a:solidFill>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itchFamily="50" charset="-128"/>
                          <a:ea typeface="Meiryo UI" pitchFamily="50" charset="-128"/>
                          <a:cs typeface="Meiryo UI" pitchFamily="50" charset="-128"/>
                        </a:rPr>
                        <a:t>交付金</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400" b="0" dirty="0" smtClean="0">
                          <a:solidFill>
                            <a:schemeClr val="tx1"/>
                          </a:solidFill>
                          <a:latin typeface="Meiryo UI" pitchFamily="50" charset="-128"/>
                          <a:ea typeface="Meiryo UI" pitchFamily="50" charset="-128"/>
                          <a:cs typeface="Meiryo UI" pitchFamily="50" charset="-128"/>
                        </a:rPr>
                        <a:t>6</a:t>
                      </a:r>
                      <a:r>
                        <a:rPr kumimoji="1" lang="ja-JP" altLang="en-US" sz="1400" b="0" dirty="0" smtClean="0">
                          <a:solidFill>
                            <a:schemeClr val="tx1"/>
                          </a:solidFill>
                          <a:latin typeface="Meiryo UI" pitchFamily="50" charset="-128"/>
                          <a:ea typeface="Meiryo UI" pitchFamily="50" charset="-128"/>
                          <a:cs typeface="Meiryo UI" pitchFamily="50" charset="-128"/>
                        </a:rPr>
                        <a:t>％</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itchFamily="50" charset="-128"/>
                          <a:ea typeface="Meiryo UI" pitchFamily="50" charset="-128"/>
                          <a:cs typeface="Meiryo UI" pitchFamily="50" charset="-128"/>
                        </a:rPr>
                        <a:t>・各特別区の特別な需要等</a:t>
                      </a:r>
                      <a:r>
                        <a:rPr kumimoji="1" lang="en-US" altLang="ja-JP" sz="1000" b="0" u="none" baseline="0" dirty="0" smtClean="0">
                          <a:solidFill>
                            <a:schemeClr val="tx1"/>
                          </a:solidFill>
                          <a:latin typeface="Meiryo UI" pitchFamily="50" charset="-128"/>
                          <a:ea typeface="Meiryo UI" pitchFamily="50" charset="-128"/>
                          <a:cs typeface="Meiryo UI" pitchFamily="50" charset="-128"/>
                        </a:rPr>
                        <a:t>※2</a:t>
                      </a:r>
                      <a:r>
                        <a:rPr kumimoji="1" lang="ja-JP" altLang="en-US" sz="1400" b="0" u="none" dirty="0" smtClean="0">
                          <a:solidFill>
                            <a:schemeClr val="tx1"/>
                          </a:solidFill>
                          <a:latin typeface="Meiryo UI" pitchFamily="50" charset="-128"/>
                          <a:ea typeface="Meiryo UI" pitchFamily="50" charset="-128"/>
                          <a:cs typeface="Meiryo UI" pitchFamily="50" charset="-128"/>
                        </a:rPr>
                        <a:t>に</a:t>
                      </a:r>
                      <a:r>
                        <a:rPr kumimoji="1" lang="ja-JP" altLang="en-US" sz="1400" b="0" dirty="0" smtClean="0">
                          <a:solidFill>
                            <a:schemeClr val="tx1"/>
                          </a:solidFill>
                          <a:latin typeface="Meiryo UI" pitchFamily="50" charset="-128"/>
                          <a:ea typeface="Meiryo UI" pitchFamily="50" charset="-128"/>
                          <a:cs typeface="Meiryo UI" pitchFamily="50" charset="-128"/>
                        </a:rPr>
                        <a:t>応じて配分</a:t>
                      </a:r>
                      <a:endParaRPr kumimoji="1" lang="en-US" altLang="ja-JP" sz="1400" b="0" dirty="0" smtClean="0">
                        <a:solidFill>
                          <a:schemeClr val="tx1"/>
                        </a:solidFill>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itchFamily="50" charset="-128"/>
                          <a:ea typeface="Meiryo UI" pitchFamily="50" charset="-128"/>
                          <a:cs typeface="Meiryo UI" pitchFamily="50" charset="-128"/>
                        </a:rPr>
                        <a:t>・特別区設置後の当面の間は、サービスの継続性や安定性に重点を置いて配分</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1"/>
                  </a:ext>
                </a:extLst>
              </a:tr>
              <a:tr h="370840">
                <a:tc vMerge="1">
                  <a:txBody>
                    <a:bodyPr/>
                    <a:lstStyle/>
                    <a:p>
                      <a:pPr algn="ctr"/>
                      <a:endParaRPr kumimoji="1" lang="ja-JP" altLang="en-US" sz="16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spc="0" dirty="0" smtClean="0">
                          <a:solidFill>
                            <a:schemeClr val="tx1"/>
                          </a:solidFill>
                          <a:latin typeface="Meiryo UI" pitchFamily="50" charset="-128"/>
                          <a:ea typeface="Meiryo UI" pitchFamily="50" charset="-128"/>
                          <a:cs typeface="Meiryo UI" pitchFamily="50" charset="-128"/>
                        </a:rPr>
                        <a:t>大阪府へ</a:t>
                      </a:r>
                      <a:endParaRPr kumimoji="1" lang="en-US" altLang="ja-JP" sz="1050" b="0" spc="0" dirty="0" smtClean="0">
                        <a:solidFill>
                          <a:schemeClr val="tx1"/>
                        </a:solidFill>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spc="0" dirty="0" smtClean="0">
                          <a:solidFill>
                            <a:schemeClr val="tx1"/>
                          </a:solidFill>
                          <a:latin typeface="Meiryo UI" pitchFamily="50" charset="-128"/>
                          <a:ea typeface="Meiryo UI" pitchFamily="50" charset="-128"/>
                          <a:cs typeface="Meiryo UI" pitchFamily="50" charset="-128"/>
                        </a:rPr>
                        <a:t>配分</a:t>
                      </a:r>
                      <a:endParaRPr kumimoji="1" lang="ja-JP" altLang="en-US" sz="1050" b="0" spc="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algn="ctr"/>
                      <a:r>
                        <a:rPr kumimoji="1" lang="en-US" altLang="ja-JP" sz="1400" u="none" baseline="0" dirty="0" smtClean="0">
                          <a:solidFill>
                            <a:schemeClr val="tx1"/>
                          </a:solidFill>
                          <a:latin typeface="Meiryo UI" pitchFamily="50" charset="-128"/>
                          <a:ea typeface="Meiryo UI" pitchFamily="50" charset="-128"/>
                          <a:cs typeface="Meiryo UI" pitchFamily="50" charset="-128"/>
                        </a:rPr>
                        <a:t>21.3</a:t>
                      </a:r>
                    </a:p>
                    <a:p>
                      <a:pPr algn="ctr"/>
                      <a:r>
                        <a:rPr kumimoji="1" lang="en-US" altLang="ja-JP" sz="1400" dirty="0" smtClean="0">
                          <a:solidFill>
                            <a:schemeClr val="tx1"/>
                          </a:solidFill>
                          <a:latin typeface="Meiryo UI" pitchFamily="50" charset="-128"/>
                          <a:ea typeface="Meiryo UI" pitchFamily="50" charset="-128"/>
                          <a:cs typeface="Meiryo UI" pitchFamily="50" charset="-128"/>
                        </a:rPr>
                        <a:t>%</a:t>
                      </a:r>
                      <a:endParaRPr kumimoji="1" lang="ja-JP" altLang="en-US" sz="140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gridSpan="3">
                  <a:txBody>
                    <a:bodyPr/>
                    <a:lstStyle/>
                    <a:p>
                      <a:pPr algn="l"/>
                      <a:r>
                        <a:rPr kumimoji="1" lang="ja-JP" altLang="en-US" sz="1400" b="0" dirty="0" smtClean="0">
                          <a:solidFill>
                            <a:schemeClr val="tx1"/>
                          </a:solidFill>
                          <a:latin typeface="Meiryo UI" pitchFamily="50" charset="-128"/>
                          <a:ea typeface="Meiryo UI" pitchFamily="50" charset="-128"/>
                          <a:cs typeface="Meiryo UI" pitchFamily="50" charset="-128"/>
                        </a:rPr>
                        <a:t>・事務分担（案）に応じて大阪府に配分</a:t>
                      </a:r>
                      <a:endParaRPr kumimoji="1" lang="en-US" altLang="ja-JP" sz="1400" b="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bl>
          </a:graphicData>
        </a:graphic>
      </p:graphicFrame>
      <p:graphicFrame>
        <p:nvGraphicFramePr>
          <p:cNvPr id="32" name="表 31"/>
          <p:cNvGraphicFramePr>
            <a:graphicFrameLocks noGrp="1"/>
          </p:cNvGraphicFramePr>
          <p:nvPr>
            <p:extLst>
              <p:ext uri="{D42A27DB-BD31-4B8C-83A1-F6EECF244321}">
                <p14:modId xmlns:p14="http://schemas.microsoft.com/office/powerpoint/2010/main" val="3736864344"/>
              </p:ext>
            </p:extLst>
          </p:nvPr>
        </p:nvGraphicFramePr>
        <p:xfrm>
          <a:off x="3301744" y="1806281"/>
          <a:ext cx="5971736" cy="2042160"/>
        </p:xfrm>
        <a:graphic>
          <a:graphicData uri="http://schemas.openxmlformats.org/drawingml/2006/table">
            <a:tbl>
              <a:tblPr firstRow="1" bandRow="1">
                <a:tableStyleId>{22838BEF-8BB2-4498-84A7-C5851F593DF1}</a:tableStyleId>
              </a:tblPr>
              <a:tblGrid>
                <a:gridCol w="1233956">
                  <a:extLst>
                    <a:ext uri="{9D8B030D-6E8A-4147-A177-3AD203B41FA5}">
                      <a16:colId xmlns:a16="http://schemas.microsoft.com/office/drawing/2014/main" val="20000"/>
                    </a:ext>
                  </a:extLst>
                </a:gridCol>
                <a:gridCol w="4737780">
                  <a:extLst>
                    <a:ext uri="{9D8B030D-6E8A-4147-A177-3AD203B41FA5}">
                      <a16:colId xmlns:a16="http://schemas.microsoft.com/office/drawing/2014/main" val="20001"/>
                    </a:ext>
                  </a:extLst>
                </a:gridCol>
              </a:tblGrid>
              <a:tr h="1169679">
                <a:tc>
                  <a:txBody>
                    <a:bodyPr/>
                    <a:lstStyle/>
                    <a:p>
                      <a:pPr algn="ctr"/>
                      <a:r>
                        <a:rPr kumimoji="1" lang="en-US" altLang="ja-JP" sz="1400" b="0" dirty="0" smtClean="0">
                          <a:latin typeface="Meiryo UI" pitchFamily="50" charset="-128"/>
                          <a:ea typeface="Meiryo UI" pitchFamily="50" charset="-128"/>
                          <a:cs typeface="Meiryo UI" pitchFamily="50" charset="-128"/>
                        </a:rPr>
                        <a:t/>
                      </a:r>
                      <a:br>
                        <a:rPr kumimoji="1" lang="en-US" altLang="ja-JP" sz="1400" b="0" dirty="0" smtClean="0">
                          <a:latin typeface="Meiryo UI" pitchFamily="50" charset="-128"/>
                          <a:ea typeface="Meiryo UI" pitchFamily="50" charset="-128"/>
                          <a:cs typeface="Meiryo UI" pitchFamily="50" charset="-128"/>
                        </a:rPr>
                      </a:br>
                      <a:r>
                        <a:rPr kumimoji="1" lang="ja-JP" altLang="en-US" sz="1400" b="0" dirty="0" smtClean="0">
                          <a:latin typeface="Meiryo UI" pitchFamily="50" charset="-128"/>
                          <a:ea typeface="Meiryo UI" pitchFamily="50" charset="-128"/>
                          <a:cs typeface="Meiryo UI" pitchFamily="50" charset="-128"/>
                        </a:rPr>
                        <a:t>基準財政</a:t>
                      </a:r>
                      <a:endParaRPr kumimoji="1" lang="en-US" altLang="ja-JP" sz="1400" b="0" dirty="0" smtClean="0">
                        <a:latin typeface="Meiryo UI" pitchFamily="50" charset="-128"/>
                        <a:ea typeface="Meiryo UI" pitchFamily="50" charset="-128"/>
                        <a:cs typeface="Meiryo UI" pitchFamily="50" charset="-128"/>
                      </a:endParaRPr>
                    </a:p>
                    <a:p>
                      <a:pPr algn="ctr"/>
                      <a:r>
                        <a:rPr kumimoji="1" lang="ja-JP" altLang="en-US" sz="1400" b="0" dirty="0" smtClean="0">
                          <a:latin typeface="Meiryo UI" pitchFamily="50" charset="-128"/>
                          <a:ea typeface="Meiryo UI" pitchFamily="50" charset="-128"/>
                          <a:cs typeface="Meiryo UI" pitchFamily="50" charset="-128"/>
                        </a:rPr>
                        <a:t>需要額</a:t>
                      </a:r>
                      <a:endParaRPr kumimoji="1" lang="en-US" altLang="ja-JP" sz="1400" b="0" dirty="0" smtClean="0">
                        <a:latin typeface="Meiryo UI" pitchFamily="50" charset="-128"/>
                        <a:ea typeface="Meiryo UI" pitchFamily="50" charset="-128"/>
                        <a:cs typeface="Meiryo UI" pitchFamily="50" charset="-128"/>
                      </a:endParaRPr>
                    </a:p>
                    <a:p>
                      <a:pPr algn="ctr">
                        <a:lnSpc>
                          <a:spcPts val="1000"/>
                        </a:lnSpc>
                      </a:pPr>
                      <a:r>
                        <a:rPr kumimoji="1" lang="en-US" altLang="ja-JP" sz="1000" b="0" dirty="0" smtClean="0">
                          <a:latin typeface="Meiryo UI" pitchFamily="50" charset="-128"/>
                          <a:ea typeface="Meiryo UI" pitchFamily="50" charset="-128"/>
                          <a:cs typeface="Meiryo UI" pitchFamily="50" charset="-128"/>
                        </a:rPr>
                        <a:t/>
                      </a:r>
                      <a:br>
                        <a:rPr kumimoji="1" lang="en-US" altLang="ja-JP" sz="1000" b="0" dirty="0" smtClean="0">
                          <a:latin typeface="Meiryo UI" pitchFamily="50" charset="-128"/>
                          <a:ea typeface="Meiryo UI" pitchFamily="50" charset="-128"/>
                          <a:cs typeface="Meiryo UI" pitchFamily="50" charset="-128"/>
                        </a:rPr>
                      </a:br>
                      <a:r>
                        <a:rPr kumimoji="1" lang="en-US" altLang="ja-JP" sz="1000" b="0" dirty="0" smtClean="0">
                          <a:solidFill>
                            <a:schemeClr val="tx1"/>
                          </a:solidFill>
                          <a:latin typeface="Meiryo UI" pitchFamily="50" charset="-128"/>
                          <a:ea typeface="Meiryo UI" pitchFamily="50" charset="-128"/>
                          <a:cs typeface="Meiryo UI" pitchFamily="50" charset="-128"/>
                        </a:rPr>
                        <a:t>【</a:t>
                      </a:r>
                      <a:r>
                        <a:rPr kumimoji="1" lang="ja-JP" altLang="en-US" sz="1000" b="0" dirty="0" smtClean="0">
                          <a:solidFill>
                            <a:schemeClr val="tx1"/>
                          </a:solidFill>
                          <a:latin typeface="Meiryo UI" pitchFamily="50" charset="-128"/>
                          <a:ea typeface="Meiryo UI" pitchFamily="50" charset="-128"/>
                          <a:cs typeface="Meiryo UI" pitchFamily="50" charset="-128"/>
                        </a:rPr>
                        <a:t>財政</a:t>
                      </a:r>
                      <a:r>
                        <a:rPr kumimoji="1" lang="en-US" altLang="ja-JP" sz="1000" b="0" dirty="0" smtClean="0">
                          <a:solidFill>
                            <a:schemeClr val="tx1"/>
                          </a:solidFill>
                          <a:latin typeface="Meiryo UI" pitchFamily="50" charset="-128"/>
                          <a:ea typeface="Meiryo UI" pitchFamily="50" charset="-128"/>
                          <a:cs typeface="Meiryo UI" pitchFamily="50" charset="-128"/>
                        </a:rPr>
                        <a:t>‐17</a:t>
                      </a:r>
                      <a:r>
                        <a:rPr kumimoji="1" lang="ja-JP" altLang="en-US" sz="1000" b="0" dirty="0" smtClean="0">
                          <a:solidFill>
                            <a:schemeClr val="tx1"/>
                          </a:solidFill>
                          <a:latin typeface="Meiryo UI" pitchFamily="50" charset="-128"/>
                          <a:ea typeface="Meiryo UI" pitchFamily="50" charset="-128"/>
                          <a:cs typeface="Meiryo UI" pitchFamily="50" charset="-128"/>
                        </a:rPr>
                        <a:t>参照</a:t>
                      </a:r>
                      <a:r>
                        <a:rPr kumimoji="1" lang="en-US" altLang="ja-JP" sz="1000" b="0" dirty="0" smtClean="0">
                          <a:solidFill>
                            <a:schemeClr val="tx1"/>
                          </a:solidFill>
                          <a:latin typeface="Meiryo UI" pitchFamily="50" charset="-128"/>
                          <a:ea typeface="Meiryo UI" pitchFamily="50" charset="-128"/>
                          <a:cs typeface="Meiryo UI" pitchFamily="50" charset="-128"/>
                        </a:rPr>
                        <a:t>】</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solidFill>
                      <a:schemeClr val="accent5">
                        <a:lumMod val="20000"/>
                        <a:lumOff val="80000"/>
                      </a:schemeClr>
                    </a:solidFill>
                  </a:tcPr>
                </a:tc>
                <a:tc>
                  <a:txBody>
                    <a:bodyPr/>
                    <a:lstStyle/>
                    <a:p>
                      <a:pPr marL="87313" indent="-87313"/>
                      <a:r>
                        <a:rPr kumimoji="1" lang="ja-JP" altLang="en-US" sz="1400" b="0" dirty="0" smtClean="0">
                          <a:latin typeface="Meiryo UI" pitchFamily="50" charset="-128"/>
                          <a:ea typeface="Meiryo UI" pitchFamily="50" charset="-128"/>
                          <a:cs typeface="Meiryo UI" pitchFamily="50" charset="-128"/>
                        </a:rPr>
                        <a:t>・地方交付税に準じ、各経費の種類について、単位費用に測定単位や補正係数を乗じて得た額を積み上げる</a:t>
                      </a:r>
                      <a:endParaRPr kumimoji="1" lang="en-US" altLang="ja-JP" sz="1400" b="0" dirty="0" smtClean="0">
                        <a:latin typeface="Meiryo UI" pitchFamily="50" charset="-128"/>
                        <a:ea typeface="Meiryo UI" pitchFamily="50" charset="-128"/>
                        <a:cs typeface="Meiryo UI" pitchFamily="50" charset="-128"/>
                      </a:endParaRPr>
                    </a:p>
                    <a:p>
                      <a:pPr marL="87313" indent="-87313"/>
                      <a:r>
                        <a:rPr kumimoji="1" lang="ja-JP" altLang="en-US" sz="1400" b="0" dirty="0" smtClean="0">
                          <a:latin typeface="Meiryo UI" pitchFamily="50" charset="-128"/>
                          <a:ea typeface="Meiryo UI" pitchFamily="50" charset="-128"/>
                          <a:cs typeface="Meiryo UI" pitchFamily="50" charset="-128"/>
                        </a:rPr>
                        <a:t>・大阪特有の実情を反映するため生活保護等の扶助費の実額を加算する</a:t>
                      </a:r>
                      <a:endParaRPr kumimoji="1" lang="en-US" altLang="ja-JP" sz="1400" b="0" dirty="0" smtClean="0">
                        <a:latin typeface="Meiryo UI" pitchFamily="50" charset="-128"/>
                        <a:ea typeface="Meiryo UI" pitchFamily="50" charset="-128"/>
                        <a:cs typeface="Meiryo UI" pitchFamily="50" charset="-128"/>
                      </a:endParaRPr>
                    </a:p>
                    <a:p>
                      <a:pPr marL="87313" indent="-87313"/>
                      <a:r>
                        <a:rPr kumimoji="1" lang="ja-JP" altLang="en-US" sz="1400" b="0" dirty="0" smtClean="0">
                          <a:latin typeface="Meiryo UI" pitchFamily="50" charset="-128"/>
                          <a:ea typeface="Meiryo UI" pitchFamily="50" charset="-128"/>
                          <a:cs typeface="Meiryo UI" pitchFamily="50" charset="-128"/>
                        </a:rPr>
                        <a:t>・大阪市が過去に発行した地方債の償還に係る費用のうち特別区負担分を全額算入する</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solidFill>
                      <a:schemeClr val="accent5">
                        <a:lumMod val="20000"/>
                        <a:lumOff val="80000"/>
                      </a:schemeClr>
                    </a:solidFill>
                  </a:tcPr>
                </a:tc>
                <a:extLst>
                  <a:ext uri="{0D108BD9-81ED-4DB2-BD59-A6C34878D82A}">
                    <a16:rowId xmlns:a16="http://schemas.microsoft.com/office/drawing/2014/main" val="10000"/>
                  </a:ext>
                </a:extLst>
              </a:tr>
              <a:tr h="216024">
                <a:tc>
                  <a:txBody>
                    <a:bodyPr/>
                    <a:lstStyle/>
                    <a:p>
                      <a:pPr algn="ctr">
                        <a:lnSpc>
                          <a:spcPct val="100000"/>
                        </a:lnSpc>
                      </a:pPr>
                      <a:r>
                        <a:rPr kumimoji="1" lang="ja-JP" altLang="en-US" sz="1400" b="0" dirty="0" smtClean="0">
                          <a:latin typeface="Meiryo UI" pitchFamily="50" charset="-128"/>
                          <a:ea typeface="Meiryo UI" pitchFamily="50" charset="-128"/>
                          <a:cs typeface="Meiryo UI" pitchFamily="50" charset="-128"/>
                        </a:rPr>
                        <a:t>基準財政</a:t>
                      </a:r>
                      <a:endParaRPr kumimoji="1" lang="en-US" altLang="ja-JP" sz="1400" b="0" dirty="0" smtClean="0">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収入額</a:t>
                      </a:r>
                      <a:r>
                        <a:rPr kumimoji="1" lang="en-US" altLang="ja-JP" sz="1400" b="0" dirty="0" smtClean="0">
                          <a:latin typeface="Meiryo UI" pitchFamily="50" charset="-128"/>
                          <a:ea typeface="Meiryo UI" pitchFamily="50" charset="-128"/>
                          <a:cs typeface="Meiryo UI" pitchFamily="50" charset="-128"/>
                        </a:rPr>
                        <a:t/>
                      </a:r>
                      <a:br>
                        <a:rPr kumimoji="1" lang="en-US" altLang="ja-JP" sz="1400" b="0" dirty="0" smtClean="0">
                          <a:latin typeface="Meiryo UI" pitchFamily="50" charset="-128"/>
                          <a:ea typeface="Meiryo UI" pitchFamily="50" charset="-128"/>
                          <a:cs typeface="Meiryo UI" pitchFamily="50" charset="-128"/>
                        </a:rPr>
                      </a:br>
                      <a:r>
                        <a:rPr kumimoji="1" lang="en-US" altLang="ja-JP" sz="1000" b="0" dirty="0" smtClean="0">
                          <a:solidFill>
                            <a:schemeClr val="tx1"/>
                          </a:solidFill>
                          <a:latin typeface="Meiryo UI" pitchFamily="50" charset="-128"/>
                          <a:ea typeface="Meiryo UI" pitchFamily="50" charset="-128"/>
                          <a:cs typeface="Meiryo UI" pitchFamily="50" charset="-128"/>
                        </a:rPr>
                        <a:t>【</a:t>
                      </a:r>
                      <a:r>
                        <a:rPr kumimoji="1" lang="ja-JP" altLang="en-US" sz="1000" b="0" dirty="0" smtClean="0">
                          <a:solidFill>
                            <a:schemeClr val="tx1"/>
                          </a:solidFill>
                          <a:latin typeface="Meiryo UI" pitchFamily="50" charset="-128"/>
                          <a:ea typeface="Meiryo UI" pitchFamily="50" charset="-128"/>
                          <a:cs typeface="Meiryo UI" pitchFamily="50" charset="-128"/>
                        </a:rPr>
                        <a:t>財政</a:t>
                      </a:r>
                      <a:r>
                        <a:rPr kumimoji="1" lang="en-US" altLang="ja-JP" sz="1000" b="0" dirty="0" smtClean="0">
                          <a:solidFill>
                            <a:schemeClr val="tx1"/>
                          </a:solidFill>
                          <a:latin typeface="Meiryo UI" pitchFamily="50" charset="-128"/>
                          <a:ea typeface="Meiryo UI" pitchFamily="50" charset="-128"/>
                          <a:cs typeface="Meiryo UI" pitchFamily="50" charset="-128"/>
                        </a:rPr>
                        <a:t>‐18</a:t>
                      </a:r>
                      <a:r>
                        <a:rPr kumimoji="1" lang="ja-JP" altLang="en-US" sz="1000" b="0" dirty="0" smtClean="0">
                          <a:solidFill>
                            <a:schemeClr val="tx1"/>
                          </a:solidFill>
                          <a:latin typeface="Meiryo UI" pitchFamily="50" charset="-128"/>
                          <a:ea typeface="Meiryo UI" pitchFamily="50" charset="-128"/>
                          <a:cs typeface="Meiryo UI" pitchFamily="50" charset="-128"/>
                        </a:rPr>
                        <a:t>参照</a:t>
                      </a:r>
                      <a:r>
                        <a:rPr kumimoji="1" lang="en-US" altLang="ja-JP" sz="1000" b="0" dirty="0" smtClean="0">
                          <a:solidFill>
                            <a:schemeClr val="tx1"/>
                          </a:solidFill>
                          <a:latin typeface="Meiryo UI" pitchFamily="50" charset="-128"/>
                          <a:ea typeface="Meiryo UI" pitchFamily="50" charset="-128"/>
                          <a:cs typeface="Meiryo UI" pitchFamily="50" charset="-128"/>
                        </a:rPr>
                        <a:t>】</a:t>
                      </a:r>
                      <a:endParaRPr kumimoji="1" lang="ja-JP" altLang="en-US" sz="1600" b="0" dirty="0">
                        <a:solidFill>
                          <a:schemeClr val="tx1"/>
                        </a:solidFill>
                        <a:latin typeface="Meiryo UI" pitchFamily="50" charset="-128"/>
                        <a:ea typeface="Meiryo UI" pitchFamily="50" charset="-128"/>
                        <a:cs typeface="Meiryo UI" pitchFamily="50" charset="-128"/>
                      </a:endParaRPr>
                    </a:p>
                  </a:txBody>
                  <a:tcPr anchor="ctr"/>
                </a:tc>
                <a:tc>
                  <a:txBody>
                    <a:bodyPr/>
                    <a:lstStyle/>
                    <a:p>
                      <a:r>
                        <a:rPr kumimoji="1" lang="ja-JP" altLang="en-US" sz="1400" b="0" dirty="0" smtClean="0">
                          <a:latin typeface="Meiryo UI" pitchFamily="50" charset="-128"/>
                          <a:ea typeface="Meiryo UI" pitchFamily="50" charset="-128"/>
                          <a:cs typeface="Meiryo UI" pitchFamily="50" charset="-128"/>
                        </a:rPr>
                        <a:t>・地方交付税に準じた対象税目に基準税率を乗じる</a:t>
                      </a:r>
                      <a:endParaRPr kumimoji="1" lang="en-US" altLang="ja-JP" sz="1400" b="0" dirty="0" smtClean="0">
                        <a:latin typeface="Meiryo UI" pitchFamily="50" charset="-128"/>
                        <a:ea typeface="Meiryo UI" pitchFamily="50" charset="-128"/>
                        <a:cs typeface="Meiryo UI" pitchFamily="50" charset="-128"/>
                      </a:endParaRPr>
                    </a:p>
                    <a:p>
                      <a:r>
                        <a:rPr kumimoji="1" lang="ja-JP" altLang="en-US" sz="1400" b="0" dirty="0" smtClean="0">
                          <a:latin typeface="Meiryo UI" pitchFamily="50" charset="-128"/>
                          <a:ea typeface="Meiryo UI" pitchFamily="50" charset="-128"/>
                          <a:cs typeface="Meiryo UI" pitchFamily="50" charset="-128"/>
                        </a:rPr>
                        <a:t>・標準的な地方税収入</a:t>
                      </a:r>
                      <a:r>
                        <a:rPr kumimoji="1" lang="en-US" altLang="ja-JP" sz="1400" b="0" dirty="0" smtClean="0">
                          <a:latin typeface="Meiryo UI" pitchFamily="50" charset="-128"/>
                          <a:ea typeface="Meiryo UI" pitchFamily="50" charset="-128"/>
                          <a:cs typeface="Meiryo UI" pitchFamily="50" charset="-128"/>
                        </a:rPr>
                        <a:t>×</a:t>
                      </a:r>
                      <a:r>
                        <a:rPr kumimoji="1" lang="ja-JP" altLang="en-US" sz="1400" b="0" dirty="0" smtClean="0">
                          <a:latin typeface="Meiryo UI" pitchFamily="50" charset="-128"/>
                          <a:ea typeface="Meiryo UI" pitchFamily="50" charset="-128"/>
                          <a:cs typeface="Meiryo UI" pitchFamily="50" charset="-128"/>
                        </a:rPr>
                        <a:t>基準税率</a:t>
                      </a:r>
                      <a:r>
                        <a:rPr kumimoji="1" lang="en-US" altLang="ja-JP" sz="1400" b="0" dirty="0" smtClean="0">
                          <a:latin typeface="Meiryo UI" pitchFamily="50" charset="-128"/>
                          <a:ea typeface="Meiryo UI" pitchFamily="50" charset="-128"/>
                          <a:cs typeface="Meiryo UI" pitchFamily="50" charset="-128"/>
                        </a:rPr>
                        <a:t>85</a:t>
                      </a:r>
                      <a:r>
                        <a:rPr kumimoji="1" lang="ja-JP" altLang="en-US" sz="1400" b="0" dirty="0" smtClean="0">
                          <a:latin typeface="Meiryo UI" pitchFamily="50" charset="-128"/>
                          <a:ea typeface="Meiryo UI" pitchFamily="50" charset="-128"/>
                          <a:cs typeface="Meiryo UI" pitchFamily="50" charset="-128"/>
                        </a:rPr>
                        <a:t>％＋地方譲与税等</a:t>
                      </a:r>
                      <a:endParaRPr kumimoji="1" lang="ja-JP" altLang="en-US" sz="1400" b="0" dirty="0">
                        <a:latin typeface="Meiryo UI" pitchFamily="50" charset="-128"/>
                        <a:ea typeface="Meiryo UI" pitchFamily="50" charset="-128"/>
                        <a:cs typeface="Meiryo UI" pitchFamily="50" charset="-128"/>
                      </a:endParaRPr>
                    </a:p>
                  </a:txBody>
                  <a:tcPr anchor="ctr"/>
                </a:tc>
                <a:extLst>
                  <a:ext uri="{0D108BD9-81ED-4DB2-BD59-A6C34878D82A}">
                    <a16:rowId xmlns:a16="http://schemas.microsoft.com/office/drawing/2014/main" val="10001"/>
                  </a:ext>
                </a:extLst>
              </a:tr>
            </a:tbl>
          </a:graphicData>
        </a:graphic>
      </p:graphicFrame>
      <p:sp>
        <p:nvSpPr>
          <p:cNvPr id="8" name="テキスト ボックス 7"/>
          <p:cNvSpPr txBox="1"/>
          <p:nvPr/>
        </p:nvSpPr>
        <p:spPr>
          <a:xfrm>
            <a:off x="272480" y="25514"/>
            <a:ext cx="3449983" cy="338554"/>
          </a:xfrm>
          <a:prstGeom prst="rect">
            <a:avLst/>
          </a:prstGeom>
          <a:noFill/>
        </p:spPr>
        <p:txBody>
          <a:bodyPr wrap="none" rtlCol="0">
            <a:spAutoFit/>
          </a:bodyPr>
          <a:lstStyle/>
          <a:p>
            <a:r>
              <a:rPr lang="ja-JP" altLang="en-US" sz="1600" b="1" dirty="0" smtClean="0">
                <a:latin typeface="Meiryo UI" pitchFamily="50" charset="-128"/>
                <a:ea typeface="Meiryo UI" pitchFamily="50" charset="-128"/>
                <a:cs typeface="Meiryo UI" pitchFamily="50" charset="-128"/>
              </a:rPr>
              <a:t>（３）特別区財政調整交付金の配分</a:t>
            </a:r>
            <a:endParaRPr kumimoji="1" lang="ja-JP" altLang="en-US" sz="1600" b="1" dirty="0">
              <a:latin typeface="Meiryo UI" pitchFamily="50" charset="-128"/>
              <a:ea typeface="Meiryo UI" pitchFamily="50" charset="-128"/>
              <a:cs typeface="Meiryo UI" pitchFamily="50" charset="-128"/>
            </a:endParaRPr>
          </a:p>
        </p:txBody>
      </p:sp>
      <p:sp>
        <p:nvSpPr>
          <p:cNvPr id="14" name="正方形/長方形 13"/>
          <p:cNvSpPr/>
          <p:nvPr/>
        </p:nvSpPr>
        <p:spPr bwMode="auto">
          <a:xfrm>
            <a:off x="344488" y="366121"/>
            <a:ext cx="9145016" cy="648072"/>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spcBef>
                <a:spcPts val="0"/>
              </a:spcBef>
              <a:spcAft>
                <a:spcPts val="0"/>
              </a:spcAft>
              <a:defRPr/>
            </a:pPr>
            <a:r>
              <a:rPr lang="ja-JP" altLang="en-US" sz="1500" dirty="0" smtClean="0">
                <a:solidFill>
                  <a:schemeClr val="tx1"/>
                </a:solidFill>
                <a:latin typeface="Meiryo UI" pitchFamily="50" charset="-128"/>
                <a:ea typeface="Meiryo UI" pitchFamily="50" charset="-128"/>
                <a:cs typeface="Meiryo UI" pitchFamily="50" charset="-128"/>
              </a:rPr>
              <a:t>○財政調整財源の各特別区への配分は、以下の仕組みで「特別区財政調整交付金」として交付</a:t>
            </a:r>
            <a:r>
              <a:rPr lang="en-US" altLang="ja-JP" sz="1600" dirty="0" smtClean="0">
                <a:solidFill>
                  <a:schemeClr val="tx1"/>
                </a:solidFill>
                <a:latin typeface="Meiryo UI" pitchFamily="50" charset="-128"/>
                <a:ea typeface="Meiryo UI" pitchFamily="50" charset="-128"/>
                <a:cs typeface="Meiryo UI" pitchFamily="50" charset="-128"/>
              </a:rPr>
              <a:t/>
            </a:r>
            <a:br>
              <a:rPr lang="en-US" altLang="ja-JP" sz="1600" dirty="0" smtClean="0">
                <a:solidFill>
                  <a:schemeClr val="tx1"/>
                </a:solidFill>
                <a:latin typeface="Meiryo UI" pitchFamily="50" charset="-128"/>
                <a:ea typeface="Meiryo UI" pitchFamily="50" charset="-128"/>
                <a:cs typeface="Meiryo UI" pitchFamily="50" charset="-128"/>
              </a:rPr>
            </a:br>
            <a:r>
              <a:rPr lang="ja-JP" altLang="en-US" sz="1600" dirty="0" smtClean="0">
                <a:solidFill>
                  <a:schemeClr val="tx1"/>
                </a:solidFill>
                <a:latin typeface="Meiryo UI" pitchFamily="50" charset="-128"/>
                <a:ea typeface="Meiryo UI" pitchFamily="50" charset="-128"/>
                <a:cs typeface="Meiryo UI" pitchFamily="50" charset="-128"/>
              </a:rPr>
              <a:t>　　　　　　　　　　　</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特別区財政調整交付金は、特別区固有の一般財源（地方公共団体が自主的判断で使用できる財源）</a:t>
            </a:r>
            <a:endParaRPr lang="en-US" altLang="ja-JP" sz="1600" dirty="0" smtClean="0">
              <a:solidFill>
                <a:schemeClr val="tx1"/>
              </a:solidFill>
              <a:latin typeface="Meiryo UI" pitchFamily="50" charset="-128"/>
              <a:ea typeface="Meiryo UI" pitchFamily="50" charset="-128"/>
              <a:cs typeface="Meiryo UI" pitchFamily="50" charset="-128"/>
            </a:endParaRPr>
          </a:p>
        </p:txBody>
      </p:sp>
      <p:sp>
        <p:nvSpPr>
          <p:cNvPr id="9" name="正方形/長方形 8"/>
          <p:cNvSpPr>
            <a:spLocks noChangeArrowheads="1"/>
          </p:cNvSpPr>
          <p:nvPr/>
        </p:nvSpPr>
        <p:spPr bwMode="auto">
          <a:xfrm>
            <a:off x="8874125" y="655845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１６</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2" name="正方形/長方形 1"/>
          <p:cNvSpPr/>
          <p:nvPr/>
        </p:nvSpPr>
        <p:spPr>
          <a:xfrm>
            <a:off x="490558" y="6161121"/>
            <a:ext cx="8998945" cy="646331"/>
          </a:xfrm>
          <a:prstGeom prst="rect">
            <a:avLst/>
          </a:prstGeom>
        </p:spPr>
        <p:txBody>
          <a:bodyPr wrap="square">
            <a:spAutoFit/>
          </a:bodyPr>
          <a:lstStyle/>
          <a:p>
            <a:r>
              <a:rPr lang="en-US" altLang="ja-JP" sz="1200" dirty="0" smtClean="0">
                <a:latin typeface="Meiryo UI" panose="020B0604030504040204" pitchFamily="50" charset="-128"/>
                <a:ea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特別</a:t>
            </a:r>
            <a:r>
              <a:rPr lang="ja-JP" altLang="en-US" sz="1200" dirty="0">
                <a:latin typeface="Meiryo UI" panose="020B0604030504040204" pitchFamily="50" charset="-128"/>
                <a:ea typeface="Meiryo UI" panose="020B0604030504040204" pitchFamily="50" charset="-128"/>
              </a:rPr>
              <a:t>区の設置から</a:t>
            </a:r>
            <a:r>
              <a:rPr lang="en-US" altLang="ja-JP" sz="1200" dirty="0">
                <a:latin typeface="Meiryo UI" panose="020B0604030504040204" pitchFamily="50" charset="-128"/>
                <a:ea typeface="Meiryo UI" panose="020B0604030504040204" pitchFamily="50" charset="-128"/>
              </a:rPr>
              <a:t>10</a:t>
            </a:r>
            <a:r>
              <a:rPr lang="ja-JP" altLang="en-US" sz="1200" dirty="0">
                <a:latin typeface="Meiryo UI" panose="020B0604030504040204" pitchFamily="50" charset="-128"/>
                <a:ea typeface="Meiryo UI" panose="020B0604030504040204" pitchFamily="50" charset="-128"/>
              </a:rPr>
              <a:t>年間は</a:t>
            </a:r>
            <a:r>
              <a:rPr lang="ja-JP" altLang="en-US" sz="1200" dirty="0" smtClean="0">
                <a:latin typeface="Meiryo UI" panose="020B0604030504040204" pitchFamily="50" charset="-128"/>
                <a:ea typeface="Meiryo UI" panose="020B0604030504040204" pitchFamily="50" charset="-128"/>
              </a:rPr>
              <a:t>、上記により配分される特別区財政調整交付金に、各年度</a:t>
            </a:r>
            <a:r>
              <a:rPr lang="en-US" altLang="ja-JP" sz="1200" dirty="0">
                <a:latin typeface="Meiryo UI" panose="020B0604030504040204" pitchFamily="50" charset="-128"/>
                <a:ea typeface="Meiryo UI" panose="020B0604030504040204" pitchFamily="50" charset="-128"/>
              </a:rPr>
              <a:t>20</a:t>
            </a:r>
            <a:r>
              <a:rPr lang="ja-JP" altLang="en-US" sz="1200" dirty="0">
                <a:latin typeface="Meiryo UI" panose="020B0604030504040204" pitchFamily="50" charset="-128"/>
                <a:ea typeface="Meiryo UI" panose="020B0604030504040204" pitchFamily="50" charset="-128"/>
              </a:rPr>
              <a:t>億円</a:t>
            </a:r>
            <a:r>
              <a:rPr lang="ja-JP" altLang="en-US" sz="1200" dirty="0" smtClean="0">
                <a:latin typeface="Meiryo UI" panose="020B0604030504040204" pitchFamily="50" charset="-128"/>
                <a:ea typeface="Meiryo UI" panose="020B0604030504040204" pitchFamily="50" charset="-128"/>
              </a:rPr>
              <a:t>を特別加算</a:t>
            </a:r>
            <a:endParaRPr lang="en-US" altLang="ja-JP" sz="1200" dirty="0" smtClean="0">
              <a:latin typeface="Meiryo UI" panose="020B0604030504040204" pitchFamily="50" charset="-128"/>
              <a:ea typeface="Meiryo UI" panose="020B0604030504040204" pitchFamily="50" charset="-128"/>
            </a:endParaRPr>
          </a:p>
          <a:p>
            <a:r>
              <a:rPr lang="en-US" altLang="ja-JP" sz="1200" dirty="0" smtClean="0">
                <a:latin typeface="Meiryo UI" panose="020B0604030504040204" pitchFamily="50" charset="-128"/>
                <a:ea typeface="Meiryo UI" panose="020B0604030504040204" pitchFamily="50" charset="-128"/>
              </a:rPr>
              <a:t>※2 </a:t>
            </a:r>
            <a:r>
              <a:rPr lang="ja-JP" altLang="en-US" sz="1200" dirty="0" smtClean="0">
                <a:latin typeface="Meiryo UI" panose="020B0604030504040204" pitchFamily="50" charset="-128"/>
                <a:ea typeface="Meiryo UI" panose="020B0604030504040204" pitchFamily="50" charset="-128"/>
              </a:rPr>
              <a:t>最初</a:t>
            </a:r>
            <a:r>
              <a:rPr lang="ja-JP" altLang="en-US" sz="1200" dirty="0">
                <a:latin typeface="Meiryo UI" panose="020B0604030504040204" pitchFamily="50" charset="-128"/>
                <a:ea typeface="Meiryo UI" panose="020B0604030504040204" pitchFamily="50" charset="-128"/>
              </a:rPr>
              <a:t>の庁舎整備に限り、庁舎整備に係る特別区債の元利償還金の</a:t>
            </a:r>
            <a:r>
              <a:rPr lang="ja-JP" altLang="en-US" sz="1200" dirty="0" smtClean="0">
                <a:latin typeface="Meiryo UI" panose="020B0604030504040204" pitchFamily="50" charset="-128"/>
                <a:ea typeface="Meiryo UI" panose="020B0604030504040204" pitchFamily="50" charset="-128"/>
              </a:rPr>
              <a:t>一部について特別</a:t>
            </a:r>
            <a:r>
              <a:rPr lang="ja-JP" altLang="en-US" sz="1200" dirty="0">
                <a:latin typeface="Meiryo UI" panose="020B0604030504040204" pitchFamily="50" charset="-128"/>
                <a:ea typeface="Meiryo UI" panose="020B0604030504040204" pitchFamily="50" charset="-128"/>
              </a:rPr>
              <a:t>交付金で財政</a:t>
            </a:r>
            <a:r>
              <a:rPr lang="ja-JP" altLang="en-US" sz="1200" dirty="0" smtClean="0">
                <a:latin typeface="Meiryo UI" panose="020B0604030504040204" pitchFamily="50" charset="-128"/>
                <a:ea typeface="Meiryo UI" panose="020B0604030504040204" pitchFamily="50" charset="-128"/>
              </a:rPr>
              <a:t>措置</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（具体的な算定ルールの設定については</a:t>
            </a:r>
            <a:r>
              <a:rPr lang="ja-JP" altLang="en-US" sz="1200" dirty="0" smtClean="0">
                <a:latin typeface="Meiryo UI" panose="020B0604030504040204" pitchFamily="50" charset="-128"/>
                <a:ea typeface="Meiryo UI" panose="020B0604030504040204" pitchFamily="50" charset="-128"/>
              </a:rPr>
              <a:t>、大阪府</a:t>
            </a:r>
            <a:r>
              <a:rPr lang="ja-JP" altLang="en-US" sz="1200" dirty="0">
                <a:latin typeface="Meiryo UI" panose="020B0604030504040204" pitchFamily="50" charset="-128"/>
                <a:ea typeface="Meiryo UI" panose="020B0604030504040204" pitchFamily="50" charset="-128"/>
              </a:rPr>
              <a:t>・特別区協議会（仮称）で協議して定める）</a:t>
            </a:r>
          </a:p>
        </p:txBody>
      </p:sp>
    </p:spTree>
    <p:extLst>
      <p:ext uri="{BB962C8B-B14F-4D97-AF65-F5344CB8AC3E}">
        <p14:creationId xmlns:p14="http://schemas.microsoft.com/office/powerpoint/2010/main" val="12014829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36784209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a:t>
            </a:r>
            <a:r>
              <a:rPr lang="ja-JP" altLang="en-US" sz="2000" b="1" spc="-150" dirty="0" smtClean="0">
                <a:solidFill>
                  <a:prstClr val="black"/>
                </a:solidFill>
                <a:latin typeface="Meiryo UI" pitchFamily="50" charset="-128"/>
                <a:ea typeface="Meiryo UI" pitchFamily="50" charset="-128"/>
                <a:cs typeface="Meiryo UI" pitchFamily="50" charset="-128"/>
              </a:rPr>
              <a:t>～普通交付金の算定　</a:t>
            </a:r>
            <a:r>
              <a:rPr lang="en-US" altLang="ja-JP" sz="2000" b="1" spc="-150" dirty="0" smtClean="0">
                <a:solidFill>
                  <a:prstClr val="black"/>
                </a:solidFill>
                <a:latin typeface="Meiryo UI" pitchFamily="50" charset="-128"/>
                <a:ea typeface="Meiryo UI" pitchFamily="50" charset="-128"/>
                <a:cs typeface="Meiryo UI" pitchFamily="50" charset="-128"/>
              </a:rPr>
              <a:t>【</a:t>
            </a:r>
            <a:r>
              <a:rPr lang="ja-JP" altLang="en-US" sz="2000" b="1" spc="-150" dirty="0" smtClean="0">
                <a:solidFill>
                  <a:prstClr val="black"/>
                </a:solidFill>
                <a:latin typeface="Meiryo UI" pitchFamily="50" charset="-128"/>
                <a:ea typeface="Meiryo UI" pitchFamily="50" charset="-128"/>
                <a:cs typeface="Meiryo UI" pitchFamily="50" charset="-128"/>
              </a:rPr>
              <a:t>特別区間の配分</a:t>
            </a:r>
            <a:r>
              <a:rPr lang="en-US" altLang="ja-JP" sz="2000" b="1" spc="-150" dirty="0" smtClean="0">
                <a:solidFill>
                  <a:prstClr val="black"/>
                </a:solidFill>
                <a:latin typeface="Meiryo UI" pitchFamily="50" charset="-128"/>
                <a:ea typeface="Meiryo UI" pitchFamily="50" charset="-128"/>
                <a:cs typeface="Meiryo UI" pitchFamily="50" charset="-128"/>
              </a:rPr>
              <a:t>】</a:t>
            </a:r>
            <a:r>
              <a:rPr lang="ja-JP" altLang="en-US" sz="2000" b="1" spc="-150" dirty="0" smtClean="0">
                <a:solidFill>
                  <a:prstClr val="black"/>
                </a:solidFill>
                <a:latin typeface="Meiryo UI" pitchFamily="50" charset="-128"/>
                <a:ea typeface="Meiryo UI" pitchFamily="50" charset="-128"/>
                <a:cs typeface="Meiryo UI" pitchFamily="50" charset="-128"/>
              </a:rPr>
              <a:t>～</a:t>
            </a:r>
            <a:endParaRPr lang="ja-JP" altLang="en-US" sz="2000" b="1" spc="-150" dirty="0">
              <a:solidFill>
                <a:prstClr val="black"/>
              </a:solidFill>
              <a:latin typeface="Meiryo UI" pitchFamily="50" charset="-128"/>
              <a:ea typeface="Meiryo UI" pitchFamily="50" charset="-128"/>
              <a:cs typeface="Meiryo UI" pitchFamily="50" charset="-128"/>
            </a:endParaRPr>
          </a:p>
        </p:txBody>
      </p:sp>
      <p:sp>
        <p:nvSpPr>
          <p:cNvPr id="51" name="正方形/長方形 50"/>
          <p:cNvSpPr/>
          <p:nvPr/>
        </p:nvSpPr>
        <p:spPr bwMode="auto">
          <a:xfrm>
            <a:off x="0" y="317580"/>
            <a:ext cx="9906000" cy="360040"/>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lnSpc>
                <a:spcPts val="2600"/>
              </a:lnSpc>
            </a:pPr>
            <a:r>
              <a:rPr lang="ja-JP" altLang="en-US" sz="1600" b="1" dirty="0" smtClean="0">
                <a:latin typeface="Meiryo UI" pitchFamily="50" charset="-128"/>
                <a:ea typeface="Meiryo UI" pitchFamily="50" charset="-128"/>
                <a:cs typeface="Meiryo UI" pitchFamily="50" charset="-128"/>
              </a:rPr>
              <a:t>（１）基準財政需要額（各特別区）の算定方法</a:t>
            </a:r>
            <a:endParaRPr lang="en-US" altLang="ja-JP" sz="1600" b="1" dirty="0" smtClean="0">
              <a:latin typeface="Meiryo UI" pitchFamily="50" charset="-128"/>
              <a:ea typeface="Meiryo UI" pitchFamily="50" charset="-128"/>
              <a:cs typeface="Meiryo UI" pitchFamily="50" charset="-128"/>
            </a:endParaRPr>
          </a:p>
          <a:p>
            <a:pPr fontAlgn="t">
              <a:lnSpc>
                <a:spcPts val="2600"/>
              </a:lnSpc>
            </a:pPr>
            <a:r>
              <a:rPr lang="ja-JP" altLang="en-US" sz="1600" dirty="0" smtClean="0">
                <a:latin typeface="+mn-ea"/>
                <a:cs typeface="Meiryo UI" panose="020B0604030504040204" pitchFamily="50" charset="-128"/>
              </a:rPr>
              <a:t>　　　　　　　　　　　　　　　　　　　　　　　　　　　　　　　　　　　　　　　　　　</a:t>
            </a:r>
            <a:endParaRPr lang="ja-JP" altLang="ja-JP" sz="1600" dirty="0"/>
          </a:p>
        </p:txBody>
      </p:sp>
      <p:graphicFrame>
        <p:nvGraphicFramePr>
          <p:cNvPr id="43" name="表 42"/>
          <p:cNvGraphicFramePr>
            <a:graphicFrameLocks noGrp="1"/>
          </p:cNvGraphicFramePr>
          <p:nvPr>
            <p:extLst/>
          </p:nvPr>
        </p:nvGraphicFramePr>
        <p:xfrm>
          <a:off x="560512" y="927919"/>
          <a:ext cx="9001000" cy="1889760"/>
        </p:xfrm>
        <a:graphic>
          <a:graphicData uri="http://schemas.openxmlformats.org/drawingml/2006/table">
            <a:tbl>
              <a:tblPr firstRow="1" bandRow="1">
                <a:tableStyleId>{93296810-A885-4BE3-A3E7-6D5BEEA58F35}</a:tableStyleId>
              </a:tblPr>
              <a:tblGrid>
                <a:gridCol w="3528392">
                  <a:extLst>
                    <a:ext uri="{9D8B030D-6E8A-4147-A177-3AD203B41FA5}">
                      <a16:colId xmlns:a16="http://schemas.microsoft.com/office/drawing/2014/main" val="20000"/>
                    </a:ext>
                  </a:extLst>
                </a:gridCol>
                <a:gridCol w="5472608">
                  <a:extLst>
                    <a:ext uri="{9D8B030D-6E8A-4147-A177-3AD203B41FA5}">
                      <a16:colId xmlns:a16="http://schemas.microsoft.com/office/drawing/2014/main" val="20001"/>
                    </a:ext>
                  </a:extLst>
                </a:gridCol>
              </a:tblGrid>
              <a:tr h="319067">
                <a:tc gridSpan="2">
                  <a:txBody>
                    <a:bodyPr/>
                    <a:lstStyle/>
                    <a:p>
                      <a:pPr algn="l"/>
                      <a:r>
                        <a:rPr kumimoji="1" lang="ja-JP" altLang="en-US" sz="1600" b="0" dirty="0" smtClean="0">
                          <a:latin typeface="Meiryo UI" pitchFamily="50" charset="-128"/>
                          <a:ea typeface="Meiryo UI" pitchFamily="50" charset="-128"/>
                          <a:cs typeface="Meiryo UI" pitchFamily="50" charset="-128"/>
                        </a:rPr>
                        <a:t>　（ア）地方交付税の算定に準拠</a:t>
                      </a:r>
                      <a:endParaRPr kumimoji="1" lang="ja-JP" altLang="en-US" sz="1600" b="0" dirty="0">
                        <a:latin typeface="Meiryo UI" pitchFamily="50" charset="-128"/>
                        <a:ea typeface="Meiryo UI" pitchFamily="50" charset="-128"/>
                        <a:cs typeface="Meiryo UI" pitchFamily="50" charset="-128"/>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1553141">
                <a:tc>
                  <a:txBody>
                    <a:bodyPr/>
                    <a:lstStyle/>
                    <a:p>
                      <a:r>
                        <a:rPr kumimoji="1" lang="ja-JP" altLang="en-US" sz="1400" dirty="0" smtClean="0">
                          <a:latin typeface="Meiryo UI" pitchFamily="50" charset="-128"/>
                          <a:ea typeface="Meiryo UI" pitchFamily="50" charset="-128"/>
                          <a:cs typeface="Meiryo UI" pitchFamily="50" charset="-128"/>
                        </a:rPr>
                        <a:t>地方交付税に準拠して積上げ算定</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a:t>
                      </a:r>
                      <a:r>
                        <a:rPr kumimoji="1" lang="ja-JP" altLang="en-US" sz="1200" dirty="0" smtClean="0">
                          <a:latin typeface="Meiryo UI" pitchFamily="50" charset="-128"/>
                          <a:ea typeface="Meiryo UI" pitchFamily="50" charset="-128"/>
                          <a:cs typeface="Meiryo UI" pitchFamily="50" charset="-128"/>
                        </a:rPr>
                        <a:t>○個別算定経費</a:t>
                      </a:r>
                      <a:endParaRPr kumimoji="1" lang="en-US" altLang="ja-JP" sz="1400" dirty="0" smtClean="0">
                        <a:latin typeface="Meiryo UI" pitchFamily="50" charset="-128"/>
                        <a:ea typeface="Meiryo UI" pitchFamily="50" charset="-128"/>
                        <a:cs typeface="Meiryo UI" pitchFamily="50" charset="-128"/>
                      </a:endParaRPr>
                    </a:p>
                    <a:p>
                      <a:pPr>
                        <a:lnSpc>
                          <a:spcPts val="1200"/>
                        </a:lnSpc>
                      </a:pPr>
                      <a:r>
                        <a:rPr kumimoji="1" lang="ja-JP" altLang="en-US" sz="1200" dirty="0" smtClean="0">
                          <a:latin typeface="Meiryo UI" pitchFamily="50" charset="-128"/>
                          <a:ea typeface="Meiryo UI" pitchFamily="50" charset="-128"/>
                          <a:cs typeface="Meiryo UI" pitchFamily="50" charset="-128"/>
                        </a:rPr>
                        <a:t>　</a:t>
                      </a:r>
                      <a:r>
                        <a:rPr kumimoji="1" lang="ja-JP" altLang="en-US" sz="1100" dirty="0" smtClean="0">
                          <a:latin typeface="Meiryo UI" pitchFamily="50" charset="-128"/>
                          <a:ea typeface="Meiryo UI" pitchFamily="50" charset="-128"/>
                          <a:cs typeface="Meiryo UI" pitchFamily="50" charset="-128"/>
                        </a:rPr>
                        <a:t>　・土木費（道路橋りょう費、公園費など）</a:t>
                      </a:r>
                      <a:endParaRPr kumimoji="1" lang="en-US" altLang="ja-JP" sz="1100" dirty="0" smtClean="0">
                        <a:latin typeface="Meiryo UI" pitchFamily="50" charset="-128"/>
                        <a:ea typeface="Meiryo UI" pitchFamily="50" charset="-128"/>
                        <a:cs typeface="Meiryo UI" pitchFamily="50" charset="-128"/>
                      </a:endParaRPr>
                    </a:p>
                    <a:p>
                      <a:pPr>
                        <a:lnSpc>
                          <a:spcPts val="1200"/>
                        </a:lnSpc>
                      </a:pPr>
                      <a:r>
                        <a:rPr kumimoji="1" lang="ja-JP" altLang="en-US" sz="1100" dirty="0" smtClean="0">
                          <a:latin typeface="Meiryo UI" pitchFamily="50" charset="-128"/>
                          <a:ea typeface="Meiryo UI" pitchFamily="50" charset="-128"/>
                          <a:cs typeface="Meiryo UI" pitchFamily="50" charset="-128"/>
                        </a:rPr>
                        <a:t>　　・教育費（小学校費、中学校費など）</a:t>
                      </a:r>
                      <a:endParaRPr kumimoji="1" lang="en-US" altLang="ja-JP" sz="1100" dirty="0" smtClean="0">
                        <a:latin typeface="Meiryo UI" pitchFamily="50" charset="-128"/>
                        <a:ea typeface="Meiryo UI" pitchFamily="50" charset="-128"/>
                        <a:cs typeface="Meiryo UI" pitchFamily="50" charset="-128"/>
                      </a:endParaRPr>
                    </a:p>
                    <a:p>
                      <a:pPr>
                        <a:lnSpc>
                          <a:spcPts val="1200"/>
                        </a:lnSpc>
                      </a:pPr>
                      <a:r>
                        <a:rPr kumimoji="1" lang="ja-JP" altLang="en-US" sz="1100" dirty="0" smtClean="0">
                          <a:latin typeface="Meiryo UI" pitchFamily="50" charset="-128"/>
                          <a:ea typeface="Meiryo UI" pitchFamily="50" charset="-128"/>
                          <a:cs typeface="Meiryo UI" pitchFamily="50" charset="-128"/>
                        </a:rPr>
                        <a:t>　　・厚生費（生活保護費、社会福祉費など）</a:t>
                      </a:r>
                      <a:endParaRPr kumimoji="1" lang="en-US" altLang="ja-JP" sz="1100" dirty="0" smtClean="0">
                        <a:latin typeface="Meiryo UI" pitchFamily="50" charset="-128"/>
                        <a:ea typeface="Meiryo UI" pitchFamily="50" charset="-128"/>
                        <a:cs typeface="Meiryo UI" pitchFamily="50" charset="-128"/>
                      </a:endParaRPr>
                    </a:p>
                    <a:p>
                      <a:pPr>
                        <a:lnSpc>
                          <a:spcPts val="1200"/>
                        </a:lnSpc>
                      </a:pPr>
                      <a:r>
                        <a:rPr kumimoji="1" lang="ja-JP" altLang="en-US" sz="1100" dirty="0" smtClean="0">
                          <a:latin typeface="Meiryo UI" pitchFamily="50" charset="-128"/>
                          <a:ea typeface="Meiryo UI" pitchFamily="50" charset="-128"/>
                          <a:cs typeface="Meiryo UI" pitchFamily="50" charset="-128"/>
                        </a:rPr>
                        <a:t>　　・総務費（徴税費、地域振興費など）　など</a:t>
                      </a:r>
                      <a:endParaRPr kumimoji="1" lang="en-US" altLang="ja-JP" sz="12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a:t>
                      </a:r>
                      <a:r>
                        <a:rPr kumimoji="1" lang="ja-JP" altLang="en-US" sz="1200" dirty="0" smtClean="0">
                          <a:latin typeface="Meiryo UI" pitchFamily="50" charset="-128"/>
                          <a:ea typeface="Meiryo UI" pitchFamily="50" charset="-128"/>
                          <a:cs typeface="Meiryo UI" pitchFamily="50" charset="-128"/>
                        </a:rPr>
                        <a:t>○包括算定経費</a:t>
                      </a:r>
                      <a:r>
                        <a:rPr kumimoji="1" lang="ja-JP" altLang="en-US" sz="1400" dirty="0" smtClean="0">
                          <a:latin typeface="Meiryo UI" pitchFamily="50" charset="-128"/>
                          <a:ea typeface="Meiryo UI" pitchFamily="50" charset="-128"/>
                          <a:cs typeface="Meiryo UI" pitchFamily="50" charset="-128"/>
                        </a:rPr>
                        <a:t>　</a:t>
                      </a:r>
                      <a:r>
                        <a:rPr kumimoji="1" lang="en-US" altLang="ja-JP" sz="1050" dirty="0" smtClean="0">
                          <a:latin typeface="Meiryo UI" pitchFamily="50" charset="-128"/>
                          <a:ea typeface="Meiryo UI" pitchFamily="50" charset="-128"/>
                          <a:cs typeface="Meiryo UI" pitchFamily="50" charset="-128"/>
                        </a:rPr>
                        <a:t>※</a:t>
                      </a:r>
                      <a:r>
                        <a:rPr kumimoji="1" lang="ja-JP" altLang="en-US" sz="1050" dirty="0" smtClean="0">
                          <a:latin typeface="Meiryo UI" pitchFamily="50" charset="-128"/>
                          <a:ea typeface="Meiryo UI" pitchFamily="50" charset="-128"/>
                          <a:cs typeface="Meiryo UI" pitchFamily="50" charset="-128"/>
                        </a:rPr>
                        <a:t>人口、面積に応じて算定</a:t>
                      </a:r>
                      <a:endParaRPr kumimoji="1" lang="en-US" altLang="ja-JP" sz="11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itchFamily="50" charset="-128"/>
                          <a:ea typeface="Meiryo UI" pitchFamily="50" charset="-128"/>
                          <a:cs typeface="Meiryo UI" pitchFamily="50" charset="-128"/>
                        </a:rPr>
                        <a:t>　</a:t>
                      </a:r>
                      <a:r>
                        <a:rPr kumimoji="1" lang="ja-JP" altLang="en-US" sz="1200" dirty="0" smtClean="0">
                          <a:latin typeface="Meiryo UI" pitchFamily="50" charset="-128"/>
                          <a:ea typeface="Meiryo UI" pitchFamily="50" charset="-128"/>
                          <a:cs typeface="Meiryo UI" pitchFamily="50" charset="-128"/>
                        </a:rPr>
                        <a:t>○公債費（特別区設置後の新発分）</a:t>
                      </a:r>
                      <a:endParaRPr kumimoji="1" lang="en-US" altLang="ja-JP" sz="12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r>
                        <a:rPr kumimoji="1" lang="ja-JP" altLang="en-US" sz="1400" b="1" u="none" dirty="0" smtClean="0">
                          <a:solidFill>
                            <a:schemeClr val="tx1"/>
                          </a:solidFill>
                          <a:latin typeface="Meiryo UI" pitchFamily="50" charset="-128"/>
                          <a:ea typeface="Meiryo UI" pitchFamily="50" charset="-128"/>
                          <a:cs typeface="Meiryo UI" pitchFamily="50" charset="-128"/>
                        </a:rPr>
                        <a:t>特別区（中核市並み）の標準的な水準における</a:t>
                      </a:r>
                      <a:r>
                        <a:rPr kumimoji="1" lang="ja-JP" altLang="en-US" sz="1400" b="1" u="none" dirty="0" smtClean="0">
                          <a:latin typeface="Meiryo UI" pitchFamily="50" charset="-128"/>
                          <a:ea typeface="Meiryo UI" pitchFamily="50" charset="-128"/>
                          <a:cs typeface="Meiryo UI" pitchFamily="50" charset="-128"/>
                        </a:rPr>
                        <a:t>行政</a:t>
                      </a:r>
                      <a:r>
                        <a:rPr kumimoji="1" lang="ja-JP" altLang="en-US" sz="1400" dirty="0" smtClean="0">
                          <a:latin typeface="Meiryo UI" pitchFamily="50" charset="-128"/>
                          <a:ea typeface="Meiryo UI" pitchFamily="50" charset="-128"/>
                          <a:cs typeface="Meiryo UI" pitchFamily="50" charset="-128"/>
                        </a:rPr>
                        <a:t>を行うために必要となる一般財源を算定</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a:t>
                      </a:r>
                      <a:endParaRPr kumimoji="1" lang="en-US" altLang="ja-JP" sz="1400" dirty="0" smtClean="0">
                        <a:latin typeface="Meiryo UI" pitchFamily="50" charset="-128"/>
                        <a:ea typeface="Meiryo UI" pitchFamily="50" charset="-128"/>
                        <a:cs typeface="Meiryo UI" pitchFamily="50" charset="-128"/>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65" name="表 64"/>
          <p:cNvGraphicFramePr>
            <a:graphicFrameLocks noGrp="1"/>
          </p:cNvGraphicFramePr>
          <p:nvPr/>
        </p:nvGraphicFramePr>
        <p:xfrm>
          <a:off x="560512" y="2890622"/>
          <a:ext cx="9001000" cy="899715"/>
        </p:xfrm>
        <a:graphic>
          <a:graphicData uri="http://schemas.openxmlformats.org/drawingml/2006/table">
            <a:tbl>
              <a:tblPr firstRow="1" bandRow="1">
                <a:tableStyleId>{93296810-A885-4BE3-A3E7-6D5BEEA58F35}</a:tableStyleId>
              </a:tblPr>
              <a:tblGrid>
                <a:gridCol w="3600400">
                  <a:extLst>
                    <a:ext uri="{9D8B030D-6E8A-4147-A177-3AD203B41FA5}">
                      <a16:colId xmlns:a16="http://schemas.microsoft.com/office/drawing/2014/main" val="20000"/>
                    </a:ext>
                  </a:extLst>
                </a:gridCol>
                <a:gridCol w="5400600">
                  <a:extLst>
                    <a:ext uri="{9D8B030D-6E8A-4147-A177-3AD203B41FA5}">
                      <a16:colId xmlns:a16="http://schemas.microsoft.com/office/drawing/2014/main" val="20001"/>
                    </a:ext>
                  </a:extLst>
                </a:gridCol>
              </a:tblGrid>
              <a:tr h="29966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eiryo UI" pitchFamily="50" charset="-128"/>
                          <a:ea typeface="Meiryo UI" pitchFamily="50" charset="-128"/>
                          <a:cs typeface="Meiryo UI" pitchFamily="50" charset="-128"/>
                        </a:rPr>
                        <a:t>　（イ）大阪特有の実情を反映するため生活保護費等の義務度の高い</a:t>
                      </a:r>
                      <a:r>
                        <a:rPr kumimoji="1" lang="ja-JP" altLang="en-US" sz="1600" b="0" dirty="0" smtClean="0">
                          <a:solidFill>
                            <a:schemeClr val="bg1"/>
                          </a:solidFill>
                          <a:latin typeface="Meiryo UI" pitchFamily="50" charset="-128"/>
                          <a:ea typeface="Meiryo UI" pitchFamily="50" charset="-128"/>
                          <a:cs typeface="Meiryo UI" pitchFamily="50" charset="-128"/>
                        </a:rPr>
                        <a:t>経費</a:t>
                      </a:r>
                      <a:r>
                        <a:rPr kumimoji="1" lang="ja-JP" altLang="en-US" sz="1600" b="0" dirty="0" smtClean="0">
                          <a:latin typeface="Meiryo UI" pitchFamily="50" charset="-128"/>
                          <a:ea typeface="Meiryo UI" pitchFamily="50" charset="-128"/>
                          <a:cs typeface="Meiryo UI" pitchFamily="50" charset="-128"/>
                        </a:rPr>
                        <a:t>を加算</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hMerge="1">
                  <a:txBody>
                    <a:bodyPr/>
                    <a:lstStyle/>
                    <a:p>
                      <a:endParaRPr kumimoji="1" lang="ja-JP" altLang="en-US" sz="1400" dirty="0"/>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564435">
                <a:tc>
                  <a:txBody>
                    <a:bodyPr/>
                    <a:lstStyle/>
                    <a:p>
                      <a:r>
                        <a:rPr kumimoji="1" lang="ja-JP" altLang="en-US" sz="1400" dirty="0" smtClean="0">
                          <a:latin typeface="Meiryo UI" pitchFamily="50" charset="-128"/>
                          <a:ea typeface="Meiryo UI" pitchFamily="50" charset="-128"/>
                          <a:cs typeface="Meiryo UI" pitchFamily="50" charset="-128"/>
                        </a:rPr>
                        <a:t>生活</a:t>
                      </a:r>
                      <a:r>
                        <a:rPr kumimoji="1" lang="ja-JP" altLang="en-US" sz="1400" dirty="0" smtClean="0">
                          <a:solidFill>
                            <a:schemeClr val="tx1"/>
                          </a:solidFill>
                          <a:latin typeface="Meiryo UI" pitchFamily="50" charset="-128"/>
                          <a:ea typeface="Meiryo UI" pitchFamily="50" charset="-128"/>
                          <a:cs typeface="Meiryo UI" pitchFamily="50" charset="-128"/>
                        </a:rPr>
                        <a:t>保護費、児童扶養手当</a:t>
                      </a:r>
                      <a:endParaRPr kumimoji="1" lang="en-US" altLang="ja-JP" sz="140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endParaRPr kumimoji="1" lang="en-US" altLang="ja-JP" sz="1400" b="1" dirty="0" smtClean="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72" name="表 71"/>
          <p:cNvGraphicFramePr>
            <a:graphicFrameLocks noGrp="1"/>
          </p:cNvGraphicFramePr>
          <p:nvPr/>
        </p:nvGraphicFramePr>
        <p:xfrm>
          <a:off x="560512" y="4249456"/>
          <a:ext cx="9001000" cy="1121859"/>
        </p:xfrm>
        <a:graphic>
          <a:graphicData uri="http://schemas.openxmlformats.org/drawingml/2006/table">
            <a:tbl>
              <a:tblPr firstRow="1" bandRow="1">
                <a:tableStyleId>{93296810-A885-4BE3-A3E7-6D5BEEA58F35}</a:tableStyleId>
              </a:tblPr>
              <a:tblGrid>
                <a:gridCol w="3600400">
                  <a:extLst>
                    <a:ext uri="{9D8B030D-6E8A-4147-A177-3AD203B41FA5}">
                      <a16:colId xmlns:a16="http://schemas.microsoft.com/office/drawing/2014/main" val="20000"/>
                    </a:ext>
                  </a:extLst>
                </a:gridCol>
                <a:gridCol w="5400600">
                  <a:extLst>
                    <a:ext uri="{9D8B030D-6E8A-4147-A177-3AD203B41FA5}">
                      <a16:colId xmlns:a16="http://schemas.microsoft.com/office/drawing/2014/main" val="20001"/>
                    </a:ext>
                  </a:extLst>
                </a:gridCol>
              </a:tblGrid>
              <a:tr h="288032">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eiryo UI" pitchFamily="50" charset="-128"/>
                          <a:ea typeface="Meiryo UI" pitchFamily="50" charset="-128"/>
                          <a:cs typeface="Meiryo UI" pitchFamily="50" charset="-128"/>
                        </a:rPr>
                        <a:t>　（ウ）大阪市で発行した地方債（既発債）の償還に係る費用を全額加算</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786579">
                <a:tc>
                  <a:txBody>
                    <a:bodyPr/>
                    <a:lstStyle/>
                    <a:p>
                      <a:r>
                        <a:rPr kumimoji="1" lang="ja-JP" altLang="en-US" sz="1400" dirty="0" smtClean="0">
                          <a:latin typeface="Meiryo UI" pitchFamily="50" charset="-128"/>
                          <a:ea typeface="Meiryo UI" pitchFamily="50" charset="-128"/>
                          <a:cs typeface="Meiryo UI" pitchFamily="50" charset="-128"/>
                        </a:rPr>
                        <a:t>大阪市で発行した地方債の償還に係る費用（既発債の公債費）のうち特別区負担分</a:t>
                      </a:r>
                      <a:endParaRPr kumimoji="1" lang="ja-JP" altLang="en-US" sz="14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endParaRPr kumimoji="1" lang="ja-JP" altLang="en-US" sz="1400" dirty="0"/>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1"/>
                  </a:ext>
                </a:extLst>
              </a:tr>
            </a:tbl>
          </a:graphicData>
        </a:graphic>
      </p:graphicFrame>
      <p:grpSp>
        <p:nvGrpSpPr>
          <p:cNvPr id="2" name="グループ化 36"/>
          <p:cNvGrpSpPr/>
          <p:nvPr/>
        </p:nvGrpSpPr>
        <p:grpSpPr>
          <a:xfrm>
            <a:off x="4448944" y="3322670"/>
            <a:ext cx="5069588" cy="379090"/>
            <a:chOff x="4448944" y="3697982"/>
            <a:chExt cx="5069588" cy="379090"/>
          </a:xfrm>
        </p:grpSpPr>
        <p:sp>
          <p:nvSpPr>
            <p:cNvPr id="17" name="角丸四角形 16"/>
            <p:cNvSpPr/>
            <p:nvPr/>
          </p:nvSpPr>
          <p:spPr>
            <a:xfrm>
              <a:off x="4448944" y="3717032"/>
              <a:ext cx="1296144"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前年度決算額</a:t>
              </a:r>
              <a:endParaRPr lang="en-US" altLang="ja-JP" sz="1400" dirty="0">
                <a:latin typeface="Meiryo UI" pitchFamily="50" charset="-128"/>
                <a:ea typeface="Meiryo UI" pitchFamily="50" charset="-128"/>
                <a:cs typeface="Meiryo UI" pitchFamily="50" charset="-128"/>
              </a:endParaRPr>
            </a:p>
          </p:txBody>
        </p:sp>
        <p:sp>
          <p:nvSpPr>
            <p:cNvPr id="18" name="テキスト ボックス 20"/>
            <p:cNvSpPr txBox="1">
              <a:spLocks noChangeArrowheads="1"/>
            </p:cNvSpPr>
            <p:nvPr/>
          </p:nvSpPr>
          <p:spPr bwMode="auto">
            <a:xfrm flipH="1">
              <a:off x="5745088" y="3800073"/>
              <a:ext cx="360040" cy="276999"/>
            </a:xfrm>
            <a:prstGeom prst="rect">
              <a:avLst/>
            </a:prstGeom>
            <a:noFill/>
            <a:ln w="9525">
              <a:noFill/>
              <a:miter lim="800000"/>
              <a:headEnd/>
              <a:tailEnd/>
            </a:ln>
          </p:spPr>
          <p:txBody>
            <a:bodyPr wrap="square">
              <a:spAutoFit/>
            </a:bodyPr>
            <a:lstStyle/>
            <a:p>
              <a:r>
                <a:rPr lang="ja-JP" altLang="en-US" sz="1200" dirty="0" smtClean="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19" name="角丸四角形 18"/>
            <p:cNvSpPr/>
            <p:nvPr/>
          </p:nvSpPr>
          <p:spPr>
            <a:xfrm>
              <a:off x="6105128" y="3697982"/>
              <a:ext cx="3413404" cy="37909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地方交付税に準拠して算定した額</a:t>
              </a:r>
              <a:r>
                <a:rPr lang="ja-JP" altLang="en-US" sz="1100" dirty="0" smtClean="0">
                  <a:latin typeface="Meiryo UI" pitchFamily="50" charset="-128"/>
                  <a:ea typeface="Meiryo UI" pitchFamily="50" charset="-128"/>
                  <a:cs typeface="Meiryo UI" pitchFamily="50" charset="-128"/>
                </a:rPr>
                <a:t>（重複分）</a:t>
              </a:r>
              <a:endParaRPr lang="en-US" altLang="ja-JP" sz="1100" dirty="0">
                <a:latin typeface="Meiryo UI" pitchFamily="50" charset="-128"/>
                <a:ea typeface="Meiryo UI" pitchFamily="50" charset="-128"/>
                <a:cs typeface="Meiryo UI" pitchFamily="50" charset="-128"/>
              </a:endParaRPr>
            </a:p>
          </p:txBody>
        </p:sp>
      </p:grpSp>
      <p:grpSp>
        <p:nvGrpSpPr>
          <p:cNvPr id="3" name="グループ化 35"/>
          <p:cNvGrpSpPr/>
          <p:nvPr/>
        </p:nvGrpSpPr>
        <p:grpSpPr>
          <a:xfrm>
            <a:off x="4088904" y="1746428"/>
            <a:ext cx="5688633" cy="621650"/>
            <a:chOff x="4088904" y="1916832"/>
            <a:chExt cx="5688633" cy="621650"/>
          </a:xfrm>
        </p:grpSpPr>
        <p:sp>
          <p:nvSpPr>
            <p:cNvPr id="44" name="角丸四角形 43"/>
            <p:cNvSpPr/>
            <p:nvPr/>
          </p:nvSpPr>
          <p:spPr>
            <a:xfrm>
              <a:off x="4448944" y="1916832"/>
              <a:ext cx="1008112"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単位費用</a:t>
              </a:r>
              <a:endParaRPr lang="en-US" altLang="ja-JP" sz="1400" dirty="0">
                <a:latin typeface="Meiryo UI" pitchFamily="50" charset="-128"/>
                <a:ea typeface="Meiryo UI" pitchFamily="50" charset="-128"/>
                <a:cs typeface="Meiryo UI" pitchFamily="50" charset="-128"/>
              </a:endParaRPr>
            </a:p>
          </p:txBody>
        </p:sp>
        <p:sp>
          <p:nvSpPr>
            <p:cNvPr id="45" name="角丸四角形 44"/>
            <p:cNvSpPr/>
            <p:nvPr/>
          </p:nvSpPr>
          <p:spPr>
            <a:xfrm>
              <a:off x="6177136" y="1916832"/>
              <a:ext cx="1008112"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測定単位</a:t>
              </a:r>
              <a:endParaRPr lang="en-US" altLang="ja-JP" sz="1400" dirty="0">
                <a:latin typeface="Meiryo UI" pitchFamily="50" charset="-128"/>
                <a:ea typeface="Meiryo UI" pitchFamily="50" charset="-128"/>
                <a:cs typeface="Meiryo UI" pitchFamily="50" charset="-128"/>
              </a:endParaRPr>
            </a:p>
          </p:txBody>
        </p:sp>
        <p:sp>
          <p:nvSpPr>
            <p:cNvPr id="47" name="角丸四角形 46"/>
            <p:cNvSpPr/>
            <p:nvPr/>
          </p:nvSpPr>
          <p:spPr>
            <a:xfrm>
              <a:off x="8121353" y="1916832"/>
              <a:ext cx="1008112"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補正係数　　</a:t>
              </a:r>
              <a:endParaRPr lang="en-US" altLang="ja-JP" sz="1400" dirty="0">
                <a:latin typeface="Meiryo UI" pitchFamily="50" charset="-128"/>
                <a:ea typeface="Meiryo UI" pitchFamily="50" charset="-128"/>
                <a:cs typeface="Meiryo UI" pitchFamily="50" charset="-128"/>
              </a:endParaRPr>
            </a:p>
          </p:txBody>
        </p:sp>
        <p:sp>
          <p:nvSpPr>
            <p:cNvPr id="49" name="テキスト ボックス 20"/>
            <p:cNvSpPr txBox="1">
              <a:spLocks noChangeArrowheads="1"/>
            </p:cNvSpPr>
            <p:nvPr/>
          </p:nvSpPr>
          <p:spPr bwMode="auto">
            <a:xfrm flipH="1">
              <a:off x="4088904" y="2276872"/>
              <a:ext cx="1872208" cy="261610"/>
            </a:xfrm>
            <a:prstGeom prst="rect">
              <a:avLst/>
            </a:prstGeom>
            <a:noFill/>
            <a:ln w="9525">
              <a:noFill/>
              <a:miter lim="800000"/>
              <a:headEnd/>
              <a:tailEnd/>
            </a:ln>
          </p:spPr>
          <p:txBody>
            <a:bodyPr wrap="square">
              <a:spAutoFit/>
            </a:bodyPr>
            <a:lstStyle/>
            <a:p>
              <a:r>
                <a:rPr lang="ja-JP" altLang="en-US" sz="1100" dirty="0" smtClean="0">
                  <a:latin typeface="Meiryo UI" pitchFamily="50" charset="-128"/>
                  <a:ea typeface="Meiryo UI" pitchFamily="50" charset="-128"/>
                  <a:cs typeface="Meiryo UI" pitchFamily="50" charset="-128"/>
                </a:rPr>
                <a:t>（測定単位１当たり費用）</a:t>
              </a:r>
              <a:endParaRPr lang="ja-JP" altLang="en-US" sz="1100" dirty="0">
                <a:latin typeface="Meiryo UI" pitchFamily="50" charset="-128"/>
                <a:ea typeface="Meiryo UI" pitchFamily="50" charset="-128"/>
                <a:cs typeface="Meiryo UI" pitchFamily="50" charset="-128"/>
              </a:endParaRPr>
            </a:p>
          </p:txBody>
        </p:sp>
        <p:sp>
          <p:nvSpPr>
            <p:cNvPr id="50" name="テキスト ボックス 20"/>
            <p:cNvSpPr txBox="1">
              <a:spLocks noChangeArrowheads="1"/>
            </p:cNvSpPr>
            <p:nvPr/>
          </p:nvSpPr>
          <p:spPr bwMode="auto">
            <a:xfrm flipH="1">
              <a:off x="5889104" y="2276872"/>
              <a:ext cx="1872208" cy="261610"/>
            </a:xfrm>
            <a:prstGeom prst="rect">
              <a:avLst/>
            </a:prstGeom>
            <a:noFill/>
            <a:ln w="9525">
              <a:noFill/>
              <a:miter lim="800000"/>
              <a:headEnd/>
              <a:tailEnd/>
            </a:ln>
          </p:spPr>
          <p:txBody>
            <a:bodyPr wrap="square">
              <a:spAutoFit/>
            </a:bodyPr>
            <a:lstStyle/>
            <a:p>
              <a:r>
                <a:rPr lang="ja-JP" altLang="en-US" sz="1100" dirty="0" smtClean="0">
                  <a:latin typeface="Meiryo UI" pitchFamily="50" charset="-128"/>
                  <a:ea typeface="Meiryo UI" pitchFamily="50" charset="-128"/>
                  <a:cs typeface="Meiryo UI" pitchFamily="50" charset="-128"/>
                </a:rPr>
                <a:t>（道路延長や人口など）</a:t>
              </a:r>
              <a:endParaRPr lang="ja-JP" altLang="en-US" sz="1100" dirty="0">
                <a:latin typeface="Meiryo UI" pitchFamily="50" charset="-128"/>
                <a:ea typeface="Meiryo UI" pitchFamily="50" charset="-128"/>
                <a:cs typeface="Meiryo UI" pitchFamily="50" charset="-128"/>
              </a:endParaRPr>
            </a:p>
          </p:txBody>
        </p:sp>
        <p:sp>
          <p:nvSpPr>
            <p:cNvPr id="52" name="テキスト ボックス 20"/>
            <p:cNvSpPr txBox="1">
              <a:spLocks noChangeArrowheads="1"/>
            </p:cNvSpPr>
            <p:nvPr/>
          </p:nvSpPr>
          <p:spPr bwMode="auto">
            <a:xfrm flipH="1">
              <a:off x="7689305" y="2276872"/>
              <a:ext cx="2088232" cy="261610"/>
            </a:xfrm>
            <a:prstGeom prst="rect">
              <a:avLst/>
            </a:prstGeom>
            <a:noFill/>
            <a:ln w="9525">
              <a:noFill/>
              <a:miter lim="800000"/>
              <a:headEnd/>
              <a:tailEnd/>
            </a:ln>
          </p:spPr>
          <p:txBody>
            <a:bodyPr wrap="square">
              <a:spAutoFit/>
            </a:bodyPr>
            <a:lstStyle/>
            <a:p>
              <a:r>
                <a:rPr lang="ja-JP" altLang="en-US" sz="1050" dirty="0" smtClean="0">
                  <a:latin typeface="Meiryo UI" pitchFamily="50" charset="-128"/>
                  <a:ea typeface="Meiryo UI" pitchFamily="50" charset="-128"/>
                  <a:cs typeface="Meiryo UI" pitchFamily="50" charset="-128"/>
                </a:rPr>
                <a:t>（人口規模等の段階補正など）</a:t>
              </a:r>
              <a:endParaRPr lang="ja-JP" altLang="en-US" sz="1050" dirty="0">
                <a:latin typeface="Meiryo UI" pitchFamily="50" charset="-128"/>
                <a:ea typeface="Meiryo UI" pitchFamily="50" charset="-128"/>
                <a:cs typeface="Meiryo UI" pitchFamily="50" charset="-128"/>
              </a:endParaRPr>
            </a:p>
          </p:txBody>
        </p:sp>
        <p:sp>
          <p:nvSpPr>
            <p:cNvPr id="20" name="テキスト ボックス 20"/>
            <p:cNvSpPr txBox="1">
              <a:spLocks noChangeArrowheads="1"/>
            </p:cNvSpPr>
            <p:nvPr/>
          </p:nvSpPr>
          <p:spPr bwMode="auto">
            <a:xfrm flipH="1">
              <a:off x="5673080" y="1988840"/>
              <a:ext cx="360040" cy="276999"/>
            </a:xfrm>
            <a:prstGeom prst="rect">
              <a:avLst/>
            </a:prstGeom>
            <a:noFill/>
            <a:ln w="9525">
              <a:noFill/>
              <a:miter lim="800000"/>
              <a:headEnd/>
              <a:tailEnd/>
            </a:ln>
          </p:spPr>
          <p:txBody>
            <a:bodyPr wrap="square">
              <a:spAutoFit/>
            </a:bodyPr>
            <a:lstStyle/>
            <a:p>
              <a:r>
                <a:rPr lang="en-US" altLang="ja-JP" sz="1200" dirty="0" smtClean="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21" name="テキスト ボックス 20"/>
            <p:cNvSpPr txBox="1">
              <a:spLocks noChangeArrowheads="1"/>
            </p:cNvSpPr>
            <p:nvPr/>
          </p:nvSpPr>
          <p:spPr bwMode="auto">
            <a:xfrm flipH="1">
              <a:off x="7473280" y="1999873"/>
              <a:ext cx="360040" cy="276999"/>
            </a:xfrm>
            <a:prstGeom prst="rect">
              <a:avLst/>
            </a:prstGeom>
            <a:noFill/>
            <a:ln w="9525">
              <a:noFill/>
              <a:miter lim="800000"/>
              <a:headEnd/>
              <a:tailEnd/>
            </a:ln>
          </p:spPr>
          <p:txBody>
            <a:bodyPr wrap="square">
              <a:spAutoFit/>
            </a:bodyPr>
            <a:lstStyle/>
            <a:p>
              <a:r>
                <a:rPr lang="en-US" altLang="ja-JP" sz="1200" dirty="0" smtClean="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grpSp>
      <p:sp>
        <p:nvSpPr>
          <p:cNvPr id="24" name="角丸四角形 23"/>
          <p:cNvSpPr/>
          <p:nvPr/>
        </p:nvSpPr>
        <p:spPr>
          <a:xfrm>
            <a:off x="4448944" y="4635654"/>
            <a:ext cx="1728192" cy="504056"/>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既発債の公債費</a:t>
            </a:r>
            <a:endParaRPr lang="en-US" altLang="ja-JP" sz="1400" dirty="0" smtClean="0">
              <a:latin typeface="Meiryo UI" pitchFamily="50" charset="-128"/>
              <a:ea typeface="Meiryo UI" pitchFamily="50" charset="-128"/>
              <a:cs typeface="Meiryo UI" pitchFamily="50" charset="-128"/>
            </a:endParaRPr>
          </a:p>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（特別区負担分）</a:t>
            </a:r>
            <a:endParaRPr lang="en-US" altLang="ja-JP" sz="1400" dirty="0">
              <a:latin typeface="Meiryo UI" pitchFamily="50" charset="-128"/>
              <a:ea typeface="Meiryo UI" pitchFamily="50" charset="-128"/>
              <a:cs typeface="Meiryo UI" pitchFamily="50" charset="-128"/>
            </a:endParaRPr>
          </a:p>
        </p:txBody>
      </p:sp>
      <p:sp>
        <p:nvSpPr>
          <p:cNvPr id="25" name="テキスト ボックス 20"/>
          <p:cNvSpPr txBox="1">
            <a:spLocks noChangeArrowheads="1"/>
          </p:cNvSpPr>
          <p:nvPr/>
        </p:nvSpPr>
        <p:spPr bwMode="auto">
          <a:xfrm flipH="1">
            <a:off x="6306638" y="4765107"/>
            <a:ext cx="360040" cy="276999"/>
          </a:xfrm>
          <a:prstGeom prst="rect">
            <a:avLst/>
          </a:prstGeom>
          <a:noFill/>
          <a:ln w="9525">
            <a:noFill/>
            <a:miter lim="800000"/>
            <a:headEnd/>
            <a:tailEnd/>
          </a:ln>
        </p:spPr>
        <p:txBody>
          <a:bodyPr wrap="square">
            <a:spAutoFit/>
          </a:bodyPr>
          <a:lstStyle/>
          <a:p>
            <a:r>
              <a:rPr lang="ja-JP" altLang="en-US" sz="1200" dirty="0" smtClean="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26" name="角丸四角形 25"/>
          <p:cNvSpPr/>
          <p:nvPr/>
        </p:nvSpPr>
        <p:spPr>
          <a:xfrm>
            <a:off x="6753200" y="4639086"/>
            <a:ext cx="2520000" cy="504056"/>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・目的税交付金による負担分</a:t>
            </a:r>
            <a:endParaRPr lang="en-US" altLang="ja-JP" sz="1400" dirty="0" smtClean="0">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公債費に充当する特定財源</a:t>
            </a:r>
            <a:r>
              <a:rPr lang="en-US" altLang="ja-JP" sz="1050" dirty="0" smtClean="0">
                <a:solidFill>
                  <a:schemeClr val="tx1"/>
                </a:solidFill>
                <a:latin typeface="Meiryo UI" pitchFamily="50" charset="-128"/>
                <a:ea typeface="Meiryo UI" pitchFamily="50" charset="-128"/>
                <a:cs typeface="Meiryo UI" pitchFamily="50" charset="-128"/>
              </a:rPr>
              <a:t>※</a:t>
            </a: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29" name="テキスト ボックス 20"/>
          <p:cNvSpPr txBox="1">
            <a:spLocks noChangeArrowheads="1"/>
          </p:cNvSpPr>
          <p:nvPr/>
        </p:nvSpPr>
        <p:spPr bwMode="auto">
          <a:xfrm flipH="1">
            <a:off x="5097016" y="2394500"/>
            <a:ext cx="4464496" cy="261610"/>
          </a:xfrm>
          <a:prstGeom prst="rect">
            <a:avLst/>
          </a:prstGeom>
          <a:noFill/>
          <a:ln w="9525">
            <a:noFill/>
            <a:miter lim="800000"/>
            <a:headEnd/>
            <a:tailEnd/>
          </a:ln>
        </p:spPr>
        <p:txBody>
          <a:bodyPr wrap="square">
            <a:spAutoFit/>
          </a:bodyPr>
          <a:lstStyle/>
          <a:p>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地方交付税の法令に定められた単位費用及び測定単位を基本に算定</a:t>
            </a:r>
            <a:endParaRPr lang="en-US" altLang="ja-JP" sz="1100" dirty="0" smtClean="0">
              <a:latin typeface="Meiryo UI" pitchFamily="50" charset="-128"/>
              <a:ea typeface="Meiryo UI" pitchFamily="50" charset="-128"/>
              <a:cs typeface="Meiryo UI" pitchFamily="50" charset="-128"/>
            </a:endParaRPr>
          </a:p>
        </p:txBody>
      </p:sp>
      <p:sp>
        <p:nvSpPr>
          <p:cNvPr id="33" name="四角形吹き出し 32"/>
          <p:cNvSpPr/>
          <p:nvPr/>
        </p:nvSpPr>
        <p:spPr>
          <a:xfrm>
            <a:off x="4736976" y="3842972"/>
            <a:ext cx="4536504" cy="360040"/>
          </a:xfrm>
          <a:prstGeom prst="wedgeRectCallout">
            <a:avLst>
              <a:gd name="adj1" fmla="val 1581"/>
              <a:gd name="adj2" fmla="val 94105"/>
            </a:avLst>
          </a:prstGeom>
          <a:solidFill>
            <a:schemeClr val="accent1">
              <a:lumMod val="20000"/>
              <a:lumOff val="80000"/>
            </a:schemeClr>
          </a:solidFill>
          <a:ln w="9525">
            <a:solidFill>
              <a:schemeClr val="accent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smtClean="0">
                <a:solidFill>
                  <a:schemeClr val="tx1"/>
                </a:solidFill>
                <a:latin typeface="Meiryo UI" pitchFamily="50" charset="-128"/>
                <a:ea typeface="Meiryo UI" pitchFamily="50" charset="-128"/>
                <a:cs typeface="Meiryo UI" pitchFamily="50" charset="-128"/>
              </a:rPr>
              <a:t>既発債の償還に伴い公債費が減少していく分、</a:t>
            </a:r>
            <a:r>
              <a:rPr lang="ja-JP" altLang="en-US" sz="1000" dirty="0" smtClean="0">
                <a:solidFill>
                  <a:schemeClr val="tx1"/>
                </a:solidFill>
                <a:latin typeface="Meiryo UI" pitchFamily="50" charset="-128"/>
                <a:ea typeface="Meiryo UI" pitchFamily="50" charset="-128"/>
                <a:cs typeface="Meiryo UI" pitchFamily="50" charset="-128"/>
              </a:rPr>
              <a:t>（ア）（イ）（エ）の算定を増加させて交付金を配分するため、単独事業や新たな起債の償還等に充当可能となる</a:t>
            </a:r>
            <a:endParaRPr kumimoji="1" lang="ja-JP" altLang="en-US" sz="1000" dirty="0">
              <a:solidFill>
                <a:schemeClr val="tx1"/>
              </a:solidFill>
              <a:latin typeface="Meiryo UI" pitchFamily="50" charset="-128"/>
              <a:ea typeface="Meiryo UI" pitchFamily="50" charset="-128"/>
              <a:cs typeface="Meiryo UI" pitchFamily="50" charset="-128"/>
            </a:endParaRPr>
          </a:p>
        </p:txBody>
      </p:sp>
      <p:sp>
        <p:nvSpPr>
          <p:cNvPr id="31" name="テキスト ボックス 30"/>
          <p:cNvSpPr txBox="1"/>
          <p:nvPr/>
        </p:nvSpPr>
        <p:spPr>
          <a:xfrm>
            <a:off x="5225339" y="5157656"/>
            <a:ext cx="4339650" cy="230832"/>
          </a:xfrm>
          <a:prstGeom prst="rect">
            <a:avLst/>
          </a:prstGeom>
          <a:noFill/>
        </p:spPr>
        <p:txBody>
          <a:bodyPr wrap="none" rtlCol="0">
            <a:spAutoFit/>
          </a:bodyPr>
          <a:lstStyle/>
          <a:p>
            <a:pPr algn="ctr"/>
            <a:r>
              <a:rPr kumimoji="1" lang="en-US" altLang="ja-JP" sz="900" dirty="0" smtClean="0">
                <a:latin typeface="Meiryo UI" pitchFamily="50" charset="-128"/>
                <a:ea typeface="Meiryo UI" pitchFamily="50" charset="-128"/>
                <a:cs typeface="Meiryo UI" pitchFamily="50" charset="-128"/>
              </a:rPr>
              <a:t>※</a:t>
            </a:r>
            <a:r>
              <a:rPr kumimoji="1" lang="ja-JP" altLang="en-US" sz="900" dirty="0" smtClean="0">
                <a:latin typeface="Meiryo UI" pitchFamily="50" charset="-128"/>
                <a:ea typeface="Meiryo UI" pitchFamily="50" charset="-128"/>
                <a:cs typeface="Meiryo UI" pitchFamily="50" charset="-128"/>
              </a:rPr>
              <a:t>住宅使用料、駐車場収益、阿倍野再開発事業賃料、此花西部臨海保留地使用料等</a:t>
            </a:r>
            <a:endParaRPr kumimoji="1" lang="ja-JP" altLang="en-US" sz="1400" dirty="0" smtClean="0">
              <a:latin typeface="Meiryo UI" pitchFamily="50" charset="-128"/>
              <a:ea typeface="Meiryo UI" pitchFamily="50" charset="-128"/>
              <a:cs typeface="Meiryo UI" pitchFamily="50" charset="-128"/>
            </a:endParaRPr>
          </a:p>
        </p:txBody>
      </p:sp>
      <p:graphicFrame>
        <p:nvGraphicFramePr>
          <p:cNvPr id="34" name="表 33"/>
          <p:cNvGraphicFramePr>
            <a:graphicFrameLocks noGrp="1"/>
          </p:cNvGraphicFramePr>
          <p:nvPr/>
        </p:nvGraphicFramePr>
        <p:xfrm>
          <a:off x="560512" y="5461125"/>
          <a:ext cx="9001000" cy="808931"/>
        </p:xfrm>
        <a:graphic>
          <a:graphicData uri="http://schemas.openxmlformats.org/drawingml/2006/table">
            <a:tbl>
              <a:tblPr firstRow="1" bandRow="1">
                <a:tableStyleId>{93296810-A885-4BE3-A3E7-6D5BEEA58F35}</a:tableStyleId>
              </a:tblPr>
              <a:tblGrid>
                <a:gridCol w="3600400">
                  <a:extLst>
                    <a:ext uri="{9D8B030D-6E8A-4147-A177-3AD203B41FA5}">
                      <a16:colId xmlns:a16="http://schemas.microsoft.com/office/drawing/2014/main" val="20000"/>
                    </a:ext>
                  </a:extLst>
                </a:gridCol>
                <a:gridCol w="5400600">
                  <a:extLst>
                    <a:ext uri="{9D8B030D-6E8A-4147-A177-3AD203B41FA5}">
                      <a16:colId xmlns:a16="http://schemas.microsoft.com/office/drawing/2014/main" val="20001"/>
                    </a:ext>
                  </a:extLst>
                </a:gridCol>
              </a:tblGrid>
              <a:tr h="302536">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eiryo UI" pitchFamily="50" charset="-128"/>
                          <a:ea typeface="Meiryo UI" pitchFamily="50" charset="-128"/>
                          <a:cs typeface="Meiryo UI" pitchFamily="50" charset="-128"/>
                        </a:rPr>
                        <a:t>　（エ）単独事業枠</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473651">
                <a:tc>
                  <a:txBody>
                    <a:bodyPr/>
                    <a:lstStyle/>
                    <a:p>
                      <a:r>
                        <a:rPr kumimoji="1" lang="ja-JP" altLang="en-US" sz="1400" dirty="0" smtClean="0">
                          <a:latin typeface="Meiryo UI" pitchFamily="50" charset="-128"/>
                          <a:ea typeface="Meiryo UI" pitchFamily="50" charset="-128"/>
                          <a:cs typeface="Meiryo UI" pitchFamily="50" charset="-128"/>
                        </a:rPr>
                        <a:t>単独で事業を行う財源枠</a:t>
                      </a:r>
                      <a:r>
                        <a:rPr kumimoji="1" lang="en-US" altLang="ja-JP" sz="1200" dirty="0" smtClean="0">
                          <a:latin typeface="Meiryo UI" pitchFamily="50" charset="-128"/>
                          <a:ea typeface="Meiryo UI" pitchFamily="50" charset="-128"/>
                          <a:cs typeface="Meiryo UI" pitchFamily="50" charset="-128"/>
                        </a:rPr>
                        <a:t>※</a:t>
                      </a: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endParaRPr kumimoji="1" lang="ja-JP" altLang="en-US" sz="1400" dirty="0"/>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1"/>
                  </a:ext>
                </a:extLst>
              </a:tr>
            </a:tbl>
          </a:graphicData>
        </a:graphic>
      </p:graphicFrame>
      <p:sp>
        <p:nvSpPr>
          <p:cNvPr id="39" name="角丸四角形 38"/>
          <p:cNvSpPr/>
          <p:nvPr/>
        </p:nvSpPr>
        <p:spPr>
          <a:xfrm>
            <a:off x="4461136" y="5836023"/>
            <a:ext cx="1296144"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人口按分</a:t>
            </a:r>
            <a:endParaRPr lang="en-US" altLang="ja-JP" sz="1400" dirty="0">
              <a:latin typeface="Meiryo UI" pitchFamily="50" charset="-128"/>
              <a:ea typeface="Meiryo UI" pitchFamily="50" charset="-128"/>
              <a:cs typeface="Meiryo UI" pitchFamily="50" charset="-128"/>
            </a:endParaRPr>
          </a:p>
        </p:txBody>
      </p:sp>
      <p:sp>
        <p:nvSpPr>
          <p:cNvPr id="40" name="テキスト ボックス 39"/>
          <p:cNvSpPr txBox="1"/>
          <p:nvPr/>
        </p:nvSpPr>
        <p:spPr>
          <a:xfrm>
            <a:off x="560512" y="6302544"/>
            <a:ext cx="9001000" cy="230832"/>
          </a:xfrm>
          <a:prstGeom prst="rect">
            <a:avLst/>
          </a:prstGeom>
          <a:noFill/>
        </p:spPr>
        <p:txBody>
          <a:bodyPr wrap="square" rtlCol="0">
            <a:spAutoFit/>
          </a:bodyPr>
          <a:lstStyle/>
          <a:p>
            <a:pPr marL="115888" indent="-115888"/>
            <a:r>
              <a:rPr kumimoji="1" lang="en-US" altLang="ja-JP" sz="900" dirty="0" smtClean="0">
                <a:latin typeface="Meiryo UI" pitchFamily="50" charset="-128"/>
                <a:ea typeface="Meiryo UI" pitchFamily="50" charset="-128"/>
                <a:cs typeface="Meiryo UI" pitchFamily="50" charset="-128"/>
              </a:rPr>
              <a:t>※</a:t>
            </a:r>
            <a:r>
              <a:rPr kumimoji="1" lang="ja-JP" altLang="en-US" sz="900" dirty="0" smtClean="0">
                <a:latin typeface="Meiryo UI" pitchFamily="50" charset="-128"/>
                <a:ea typeface="Meiryo UI" pitchFamily="50" charset="-128"/>
                <a:cs typeface="Meiryo UI" pitchFamily="50" charset="-128"/>
              </a:rPr>
              <a:t>留保財源</a:t>
            </a:r>
            <a:r>
              <a:rPr kumimoji="1" lang="en-US" altLang="ja-JP" sz="900" dirty="0" smtClean="0">
                <a:latin typeface="Meiryo UI" pitchFamily="50" charset="-128"/>
                <a:ea typeface="Meiryo UI" pitchFamily="50" charset="-128"/>
                <a:cs typeface="Meiryo UI" pitchFamily="50" charset="-128"/>
              </a:rPr>
              <a:t>【</a:t>
            </a:r>
            <a:r>
              <a:rPr kumimoji="1" lang="ja-JP" altLang="en-US" sz="900" dirty="0" smtClean="0">
                <a:latin typeface="Meiryo UI" pitchFamily="50" charset="-128"/>
                <a:ea typeface="Meiryo UI" pitchFamily="50" charset="-128"/>
                <a:cs typeface="Meiryo UI" pitchFamily="50" charset="-128"/>
              </a:rPr>
              <a:t>財政</a:t>
            </a:r>
            <a:r>
              <a:rPr kumimoji="1" lang="en-US" altLang="ja-JP" sz="900" dirty="0" smtClean="0">
                <a:latin typeface="Meiryo UI" pitchFamily="50" charset="-128"/>
                <a:ea typeface="Meiryo UI" pitchFamily="50" charset="-128"/>
                <a:cs typeface="Meiryo UI" pitchFamily="50" charset="-128"/>
              </a:rPr>
              <a:t>‐18</a:t>
            </a:r>
            <a:r>
              <a:rPr kumimoji="1" lang="ja-JP" altLang="en-US" sz="900" dirty="0" smtClean="0">
                <a:latin typeface="Meiryo UI" pitchFamily="50" charset="-128"/>
                <a:ea typeface="Meiryo UI" pitchFamily="50" charset="-128"/>
                <a:cs typeface="Meiryo UI" pitchFamily="50" charset="-128"/>
              </a:rPr>
              <a:t>参照</a:t>
            </a:r>
            <a:r>
              <a:rPr kumimoji="1" lang="en-US" altLang="ja-JP" sz="900" dirty="0" smtClean="0">
                <a:latin typeface="Meiryo UI" pitchFamily="50" charset="-128"/>
                <a:ea typeface="Meiryo UI" pitchFamily="50" charset="-128"/>
                <a:cs typeface="Meiryo UI" pitchFamily="50" charset="-128"/>
              </a:rPr>
              <a:t>】</a:t>
            </a:r>
            <a:r>
              <a:rPr kumimoji="1" lang="ja-JP" altLang="en-US" sz="900" dirty="0" smtClean="0">
                <a:latin typeface="Meiryo UI" pitchFamily="50" charset="-128"/>
                <a:ea typeface="Meiryo UI" pitchFamily="50" charset="-128"/>
                <a:cs typeface="Meiryo UI" pitchFamily="50" charset="-128"/>
              </a:rPr>
              <a:t>とあわせて</a:t>
            </a:r>
            <a:r>
              <a:rPr lang="ja-JP" altLang="en-US" sz="900" dirty="0" smtClean="0">
                <a:latin typeface="Meiryo UI" pitchFamily="50" charset="-128"/>
                <a:ea typeface="Meiryo UI" pitchFamily="50" charset="-128"/>
                <a:cs typeface="Meiryo UI" pitchFamily="50" charset="-128"/>
              </a:rPr>
              <a:t>特別区長の政策選択に活用　　　事業例</a:t>
            </a:r>
            <a:r>
              <a:rPr kumimoji="1" lang="ja-JP" altLang="en-US" sz="900" dirty="0" smtClean="0">
                <a:latin typeface="Meiryo UI" pitchFamily="50" charset="-128"/>
                <a:ea typeface="Meiryo UI" pitchFamily="50" charset="-128"/>
                <a:cs typeface="Meiryo UI" pitchFamily="50" charset="-128"/>
              </a:rPr>
              <a:t>として、大阪市で実施している単独事業（敬老パス、医療費助成、幼児教育無償化など）などが想定される</a:t>
            </a:r>
            <a:endParaRPr kumimoji="1" lang="ja-JP" altLang="en-US" sz="1400" dirty="0" smtClean="0">
              <a:latin typeface="Meiryo UI" pitchFamily="50" charset="-128"/>
              <a:ea typeface="Meiryo UI" pitchFamily="50" charset="-128"/>
              <a:cs typeface="Meiryo UI" pitchFamily="50" charset="-128"/>
            </a:endParaRPr>
          </a:p>
        </p:txBody>
      </p:sp>
      <p:sp>
        <p:nvSpPr>
          <p:cNvPr id="36"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１７</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37" name="テキスト ボックス 36"/>
          <p:cNvSpPr txBox="1"/>
          <p:nvPr/>
        </p:nvSpPr>
        <p:spPr>
          <a:xfrm>
            <a:off x="515800" y="665400"/>
            <a:ext cx="9145016" cy="307777"/>
          </a:xfrm>
          <a:prstGeom prst="rect">
            <a:avLst/>
          </a:prstGeom>
          <a:noFill/>
        </p:spPr>
        <p:txBody>
          <a:bodyPr wrap="square" rtlCol="0">
            <a:spAutoFit/>
          </a:bodyPr>
          <a:lstStyle/>
          <a:p>
            <a:pPr marL="115888" indent="-115888"/>
            <a:r>
              <a:rPr lang="ja-JP" altLang="en-US" sz="1400" dirty="0" smtClean="0">
                <a:latin typeface="Meiryo UI" pitchFamily="50" charset="-128"/>
                <a:ea typeface="Meiryo UI" pitchFamily="50" charset="-128"/>
                <a:cs typeface="Meiryo UI" pitchFamily="50" charset="-128"/>
              </a:rPr>
              <a:t>所定の普通交付金総額を各特別区に配分するため、標準的な行政経費や義務的経費から順に基準財政需要額を算定</a:t>
            </a:r>
            <a:endParaRPr kumimoji="1" lang="ja-JP" altLang="en-US" sz="1400" dirty="0" smtClean="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2523614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正方形/長方形 50"/>
          <p:cNvSpPr/>
          <p:nvPr/>
        </p:nvSpPr>
        <p:spPr bwMode="auto">
          <a:xfrm>
            <a:off x="72008" y="332656"/>
            <a:ext cx="5025008" cy="504056"/>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lnSpc>
                <a:spcPts val="2600"/>
              </a:lnSpc>
            </a:pPr>
            <a:r>
              <a:rPr lang="ja-JP" altLang="en-US" sz="1600" b="1" dirty="0" smtClean="0">
                <a:latin typeface="Meiryo UI" pitchFamily="50" charset="-128"/>
                <a:ea typeface="Meiryo UI" pitchFamily="50" charset="-128"/>
                <a:cs typeface="Meiryo UI" pitchFamily="50" charset="-128"/>
              </a:rPr>
              <a:t>（２）基準財政収入額（各特別区）の算定方法</a:t>
            </a:r>
            <a:r>
              <a:rPr lang="ja-JP" altLang="en-US" sz="1600" dirty="0" smtClean="0">
                <a:latin typeface="+mn-ea"/>
                <a:cs typeface="Meiryo UI" panose="020B0604030504040204" pitchFamily="50" charset="-128"/>
              </a:rPr>
              <a:t>　　　　　　　　　　　　　　　　　　　　　　　　　　　　　　　　　　　　　　　　　　</a:t>
            </a:r>
            <a:endParaRPr lang="ja-JP" altLang="ja-JP" sz="1600" dirty="0"/>
          </a:p>
        </p:txBody>
      </p:sp>
      <p:graphicFrame>
        <p:nvGraphicFramePr>
          <p:cNvPr id="43" name="表 42"/>
          <p:cNvGraphicFramePr>
            <a:graphicFrameLocks noGrp="1"/>
          </p:cNvGraphicFramePr>
          <p:nvPr>
            <p:extLst>
              <p:ext uri="{D42A27DB-BD31-4B8C-83A1-F6EECF244321}">
                <p14:modId xmlns:p14="http://schemas.microsoft.com/office/powerpoint/2010/main" val="4135551579"/>
              </p:ext>
            </p:extLst>
          </p:nvPr>
        </p:nvGraphicFramePr>
        <p:xfrm>
          <a:off x="704528" y="975395"/>
          <a:ext cx="8928991" cy="2961037"/>
        </p:xfrm>
        <a:graphic>
          <a:graphicData uri="http://schemas.openxmlformats.org/drawingml/2006/table">
            <a:tbl>
              <a:tblPr firstRow="1" bandRow="1">
                <a:tableStyleId>{93296810-A885-4BE3-A3E7-6D5BEEA58F35}</a:tableStyleId>
              </a:tblPr>
              <a:tblGrid>
                <a:gridCol w="3096344">
                  <a:extLst>
                    <a:ext uri="{9D8B030D-6E8A-4147-A177-3AD203B41FA5}">
                      <a16:colId xmlns:a16="http://schemas.microsoft.com/office/drawing/2014/main" val="20000"/>
                    </a:ext>
                  </a:extLst>
                </a:gridCol>
                <a:gridCol w="5832647">
                  <a:extLst>
                    <a:ext uri="{9D8B030D-6E8A-4147-A177-3AD203B41FA5}">
                      <a16:colId xmlns:a16="http://schemas.microsoft.com/office/drawing/2014/main" val="20001"/>
                    </a:ext>
                  </a:extLst>
                </a:gridCol>
              </a:tblGrid>
              <a:tr h="397597">
                <a:tc gridSpan="2">
                  <a:txBody>
                    <a:bodyPr/>
                    <a:lstStyle/>
                    <a:p>
                      <a:pPr algn="ctr"/>
                      <a:r>
                        <a:rPr kumimoji="1" lang="ja-JP" altLang="en-US" sz="1600" b="0" dirty="0" smtClean="0">
                          <a:latin typeface="Meiryo UI" pitchFamily="50" charset="-128"/>
                          <a:ea typeface="Meiryo UI" pitchFamily="50" charset="-128"/>
                          <a:cs typeface="Meiryo UI" pitchFamily="50" charset="-128"/>
                        </a:rPr>
                        <a:t>標準的な地方税収入</a:t>
                      </a:r>
                      <a:endParaRPr kumimoji="1" lang="ja-JP" altLang="en-US" sz="1600" b="0" dirty="0">
                        <a:latin typeface="Meiryo UI" pitchFamily="50" charset="-128"/>
                        <a:ea typeface="Meiryo UI" pitchFamily="50" charset="-128"/>
                        <a:cs typeface="Meiryo UI" pitchFamily="50" charset="-128"/>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2563440">
                <a:tc>
                  <a:txBody>
                    <a:bodyPr/>
                    <a:lstStyle/>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個人市町村民税</a:t>
                      </a:r>
                      <a:r>
                        <a:rPr kumimoji="1" lang="ja-JP" altLang="en-US" sz="800" dirty="0" smtClean="0">
                          <a:latin typeface="Meiryo UI" pitchFamily="50" charset="-128"/>
                          <a:ea typeface="Meiryo UI" pitchFamily="50" charset="-128"/>
                          <a:cs typeface="Meiryo UI" pitchFamily="50" charset="-128"/>
                        </a:rPr>
                        <a:t>　</a:t>
                      </a:r>
                      <a:r>
                        <a:rPr kumimoji="1" lang="en-US" altLang="ja-JP" sz="800" dirty="0" smtClean="0">
                          <a:latin typeface="Meiryo UI" pitchFamily="50" charset="-128"/>
                          <a:ea typeface="Meiryo UI" pitchFamily="50" charset="-128"/>
                          <a:cs typeface="Meiryo UI" pitchFamily="50" charset="-128"/>
                        </a:rPr>
                        <a:t>※1</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軽自動車税</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市町村たばこ税</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利子割交付金</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配当割交付金</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株式等譲渡所得割交付金</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地方消費税交付金</a:t>
                      </a:r>
                      <a:r>
                        <a:rPr kumimoji="1" lang="ja-JP" altLang="en-US" sz="800" dirty="0" smtClean="0">
                          <a:latin typeface="Meiryo UI" pitchFamily="50" charset="-128"/>
                          <a:ea typeface="Meiryo UI" pitchFamily="50" charset="-128"/>
                          <a:cs typeface="Meiryo UI" pitchFamily="50" charset="-128"/>
                        </a:rPr>
                        <a:t>　</a:t>
                      </a:r>
                      <a:r>
                        <a:rPr kumimoji="1" lang="en-US" altLang="ja-JP" sz="800" dirty="0" smtClean="0">
                          <a:latin typeface="Meiryo UI" pitchFamily="50" charset="-128"/>
                          <a:ea typeface="Meiryo UI" pitchFamily="50" charset="-128"/>
                          <a:cs typeface="Meiryo UI" pitchFamily="50" charset="-128"/>
                        </a:rPr>
                        <a:t>※2</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zh-TW" altLang="en-US" sz="1400" dirty="0" smtClean="0">
                          <a:latin typeface="Meiryo UI" pitchFamily="50" charset="-128"/>
                          <a:ea typeface="Meiryo UI" pitchFamily="50" charset="-128"/>
                          <a:cs typeface="Meiryo UI" pitchFamily="50" charset="-128"/>
                        </a:rPr>
                        <a:t>自動車税環境性能割交付金</a:t>
                      </a:r>
                      <a:r>
                        <a:rPr kumimoji="1" lang="en-US" altLang="ja-JP" sz="800" dirty="0" smtClean="0">
                          <a:latin typeface="Meiryo UI" pitchFamily="50" charset="-128"/>
                          <a:ea typeface="Meiryo UI" pitchFamily="50" charset="-128"/>
                          <a:cs typeface="Meiryo UI" pitchFamily="50" charset="-128"/>
                        </a:rPr>
                        <a:t>※3</a:t>
                      </a: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地方特例交付金</a:t>
                      </a:r>
                      <a:endParaRPr kumimoji="1" lang="en-US" altLang="ja-JP" sz="14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r>
                        <a:rPr kumimoji="1" lang="ja-JP" altLang="en-US" sz="1400" dirty="0" smtClean="0">
                          <a:latin typeface="Meiryo UI" pitchFamily="50" charset="-128"/>
                          <a:ea typeface="Meiryo UI" pitchFamily="50" charset="-128"/>
                          <a:cs typeface="Meiryo UI" pitchFamily="50" charset="-128"/>
                        </a:rPr>
                        <a:t>・地方交付税に準じ、法定普通税を主体とした標準的な地方税収入を対象税</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目とする</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・基準税率は、</a:t>
                      </a:r>
                      <a:r>
                        <a:rPr kumimoji="1" lang="en-US" altLang="ja-JP" sz="1400" dirty="0" smtClean="0">
                          <a:latin typeface="Meiryo UI" pitchFamily="50" charset="-128"/>
                          <a:ea typeface="Meiryo UI" pitchFamily="50" charset="-128"/>
                          <a:cs typeface="Meiryo UI" pitchFamily="50" charset="-128"/>
                        </a:rPr>
                        <a:t>85</a:t>
                      </a:r>
                      <a:r>
                        <a:rPr kumimoji="1" lang="ja-JP" altLang="en-US" sz="1400" dirty="0" smtClean="0">
                          <a:latin typeface="Meiryo UI" pitchFamily="50" charset="-128"/>
                          <a:ea typeface="Meiryo UI" pitchFamily="50" charset="-128"/>
                          <a:cs typeface="Meiryo UI" pitchFamily="50" charset="-128"/>
                        </a:rPr>
                        <a:t>％（地方自治法施行令第</a:t>
                      </a:r>
                      <a:r>
                        <a:rPr kumimoji="1" lang="en-US" altLang="ja-JP" sz="1400" dirty="0" smtClean="0">
                          <a:latin typeface="Meiryo UI" pitchFamily="50" charset="-128"/>
                          <a:ea typeface="Meiryo UI" pitchFamily="50" charset="-128"/>
                          <a:cs typeface="Meiryo UI" pitchFamily="50" charset="-128"/>
                        </a:rPr>
                        <a:t>210</a:t>
                      </a:r>
                      <a:r>
                        <a:rPr kumimoji="1" lang="ja-JP" altLang="en-US" sz="1400" dirty="0" smtClean="0">
                          <a:latin typeface="Meiryo UI" pitchFamily="50" charset="-128"/>
                          <a:ea typeface="Meiryo UI" pitchFamily="50" charset="-128"/>
                          <a:cs typeface="Meiryo UI" pitchFamily="50" charset="-128"/>
                        </a:rPr>
                        <a:t>条の</a:t>
                      </a:r>
                      <a:r>
                        <a:rPr kumimoji="1" lang="en-US" altLang="ja-JP" sz="1400" dirty="0" smtClean="0">
                          <a:latin typeface="Meiryo UI" pitchFamily="50" charset="-128"/>
                          <a:ea typeface="Meiryo UI" pitchFamily="50" charset="-128"/>
                          <a:cs typeface="Meiryo UI" pitchFamily="50" charset="-128"/>
                        </a:rPr>
                        <a:t>12</a:t>
                      </a:r>
                      <a:r>
                        <a:rPr kumimoji="1" lang="ja-JP" altLang="en-US" sz="1400" dirty="0" smtClean="0">
                          <a:latin typeface="Meiryo UI" pitchFamily="50" charset="-128"/>
                          <a:ea typeface="Meiryo UI" pitchFamily="50" charset="-128"/>
                          <a:cs typeface="Meiryo UI" pitchFamily="50" charset="-128"/>
                        </a:rPr>
                        <a:t>第</a:t>
                      </a:r>
                      <a:r>
                        <a:rPr kumimoji="1" lang="en-US" altLang="ja-JP" sz="1400" dirty="0" smtClean="0">
                          <a:latin typeface="Meiryo UI" pitchFamily="50" charset="-128"/>
                          <a:ea typeface="Meiryo UI" pitchFamily="50" charset="-128"/>
                          <a:cs typeface="Meiryo UI" pitchFamily="50" charset="-128"/>
                        </a:rPr>
                        <a:t>1</a:t>
                      </a:r>
                      <a:r>
                        <a:rPr kumimoji="1" lang="ja-JP" altLang="en-US" sz="1400" dirty="0" smtClean="0">
                          <a:latin typeface="Meiryo UI" pitchFamily="50" charset="-128"/>
                          <a:ea typeface="Meiryo UI" pitchFamily="50" charset="-128"/>
                          <a:cs typeface="Meiryo UI" pitchFamily="50" charset="-128"/>
                        </a:rPr>
                        <a:t>項）</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（残り</a:t>
                      </a:r>
                      <a:r>
                        <a:rPr kumimoji="1" lang="en-US" altLang="ja-JP" sz="1400" dirty="0" smtClean="0">
                          <a:latin typeface="Meiryo UI" pitchFamily="50" charset="-128"/>
                          <a:ea typeface="Meiryo UI" pitchFamily="50" charset="-128"/>
                          <a:cs typeface="Meiryo UI" pitchFamily="50" charset="-128"/>
                        </a:rPr>
                        <a:t>15%</a:t>
                      </a:r>
                      <a:r>
                        <a:rPr kumimoji="1" lang="ja-JP" altLang="en-US" sz="1400" dirty="0" smtClean="0">
                          <a:latin typeface="Meiryo UI" pitchFamily="50" charset="-128"/>
                          <a:ea typeface="Meiryo UI" pitchFamily="50" charset="-128"/>
                          <a:cs typeface="Meiryo UI" pitchFamily="50" charset="-128"/>
                        </a:rPr>
                        <a:t>は、各特別区が独自施策等を行うための留保財源）</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a:t>
                      </a:r>
                      <a:endParaRPr kumimoji="1" lang="en-US" altLang="ja-JP" sz="1400" dirty="0" smtClean="0">
                        <a:latin typeface="Meiryo UI" pitchFamily="50" charset="-128"/>
                        <a:ea typeface="Meiryo UI" pitchFamily="50" charset="-128"/>
                        <a:cs typeface="Meiryo UI" pitchFamily="50" charset="-128"/>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1"/>
                  </a:ext>
                </a:extLst>
              </a:tr>
            </a:tbl>
          </a:graphicData>
        </a:graphic>
      </p:graphicFrame>
      <p:sp>
        <p:nvSpPr>
          <p:cNvPr id="44" name="角丸四角形 43"/>
          <p:cNvSpPr/>
          <p:nvPr/>
        </p:nvSpPr>
        <p:spPr>
          <a:xfrm>
            <a:off x="4016896" y="2595575"/>
            <a:ext cx="2016224"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標準的な地方税収入</a:t>
            </a:r>
            <a:endParaRPr lang="en-US" altLang="ja-JP" sz="1400" dirty="0">
              <a:latin typeface="Meiryo UI" pitchFamily="50" charset="-128"/>
              <a:ea typeface="Meiryo UI" pitchFamily="50" charset="-128"/>
              <a:cs typeface="Meiryo UI" pitchFamily="50" charset="-128"/>
            </a:endParaRPr>
          </a:p>
        </p:txBody>
      </p:sp>
      <p:sp>
        <p:nvSpPr>
          <p:cNvPr id="45" name="角丸四角形 44"/>
          <p:cNvSpPr/>
          <p:nvPr/>
        </p:nvSpPr>
        <p:spPr>
          <a:xfrm>
            <a:off x="6537176" y="2595575"/>
            <a:ext cx="1872208"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基準税率</a:t>
            </a:r>
            <a:r>
              <a:rPr lang="en-US" altLang="ja-JP" sz="1400" dirty="0" smtClean="0">
                <a:latin typeface="Meiryo UI" pitchFamily="50" charset="-128"/>
                <a:ea typeface="Meiryo UI" pitchFamily="50" charset="-128"/>
                <a:cs typeface="Meiryo UI" pitchFamily="50" charset="-128"/>
              </a:rPr>
              <a:t>85</a:t>
            </a:r>
            <a:r>
              <a:rPr lang="ja-JP" altLang="en-US" sz="1400" dirty="0" smtClean="0">
                <a:latin typeface="Meiryo UI" pitchFamily="50" charset="-128"/>
                <a:ea typeface="Meiryo UI" pitchFamily="50" charset="-128"/>
                <a:cs typeface="Meiryo UI" pitchFamily="50" charset="-128"/>
              </a:rPr>
              <a:t>％</a:t>
            </a:r>
            <a:endParaRPr lang="en-US" altLang="ja-JP" sz="1400" dirty="0">
              <a:latin typeface="Meiryo UI" pitchFamily="50" charset="-128"/>
              <a:ea typeface="Meiryo UI" pitchFamily="50" charset="-128"/>
              <a:cs typeface="Meiryo UI" pitchFamily="50" charset="-128"/>
            </a:endParaRPr>
          </a:p>
        </p:txBody>
      </p:sp>
      <p:graphicFrame>
        <p:nvGraphicFramePr>
          <p:cNvPr id="65" name="表 64"/>
          <p:cNvGraphicFramePr>
            <a:graphicFrameLocks noGrp="1"/>
          </p:cNvGraphicFramePr>
          <p:nvPr/>
        </p:nvGraphicFramePr>
        <p:xfrm>
          <a:off x="704528" y="4415827"/>
          <a:ext cx="8928991" cy="1592885"/>
        </p:xfrm>
        <a:graphic>
          <a:graphicData uri="http://schemas.openxmlformats.org/drawingml/2006/table">
            <a:tbl>
              <a:tblPr firstRow="1" bandRow="1">
                <a:tableStyleId>{93296810-A885-4BE3-A3E7-6D5BEEA58F35}</a:tableStyleId>
              </a:tblPr>
              <a:tblGrid>
                <a:gridCol w="3096344">
                  <a:extLst>
                    <a:ext uri="{9D8B030D-6E8A-4147-A177-3AD203B41FA5}">
                      <a16:colId xmlns:a16="http://schemas.microsoft.com/office/drawing/2014/main" val="20000"/>
                    </a:ext>
                  </a:extLst>
                </a:gridCol>
                <a:gridCol w="5832647">
                  <a:extLst>
                    <a:ext uri="{9D8B030D-6E8A-4147-A177-3AD203B41FA5}">
                      <a16:colId xmlns:a16="http://schemas.microsoft.com/office/drawing/2014/main" val="20001"/>
                    </a:ext>
                  </a:extLst>
                </a:gridCol>
              </a:tblGrid>
              <a:tr h="326571">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eiryo UI" pitchFamily="50" charset="-128"/>
                          <a:ea typeface="Meiryo UI" pitchFamily="50" charset="-128"/>
                          <a:cs typeface="Meiryo UI" pitchFamily="50" charset="-128"/>
                        </a:rPr>
                        <a:t>地方譲与税等</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hMerge="1">
                  <a:txBody>
                    <a:bodyPr/>
                    <a:lstStyle/>
                    <a:p>
                      <a:endParaRPr kumimoji="1" lang="ja-JP" altLang="en-US" sz="1400" dirty="0"/>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1257605">
                <a:tc>
                  <a:txBody>
                    <a:bodyPr/>
                    <a:lstStyle/>
                    <a:p>
                      <a:pPr>
                        <a:buFont typeface="Wingdings" pitchFamily="2" charset="2"/>
                        <a:buChar char="l"/>
                      </a:pPr>
                      <a:r>
                        <a:rPr kumimoji="1" lang="ja-JP" altLang="en-US" sz="1400" dirty="0" smtClean="0">
                          <a:latin typeface="Meiryo UI" pitchFamily="50" charset="-128"/>
                          <a:ea typeface="Meiryo UI" pitchFamily="50" charset="-128"/>
                          <a:cs typeface="Meiryo UI" pitchFamily="50" charset="-128"/>
                        </a:rPr>
                        <a:t>地方揮発油譲与税</a:t>
                      </a:r>
                      <a:endParaRPr kumimoji="1" lang="en-US" altLang="ja-JP" sz="1400" dirty="0" smtClean="0">
                        <a:latin typeface="Meiryo UI" pitchFamily="50" charset="-128"/>
                        <a:ea typeface="Meiryo UI" pitchFamily="50" charset="-128"/>
                        <a:cs typeface="Meiryo UI" pitchFamily="50" charset="-128"/>
                      </a:endParaRPr>
                    </a:p>
                    <a:p>
                      <a:pPr>
                        <a:buFont typeface="Wingdings" pitchFamily="2" charset="2"/>
                        <a:buChar char="l"/>
                      </a:pPr>
                      <a:r>
                        <a:rPr kumimoji="1" lang="ja-JP" altLang="en-US" sz="1400" dirty="0" smtClean="0">
                          <a:latin typeface="Meiryo UI" pitchFamily="50" charset="-128"/>
                          <a:ea typeface="Meiryo UI" pitchFamily="50" charset="-128"/>
                          <a:cs typeface="Meiryo UI" pitchFamily="50" charset="-128"/>
                        </a:rPr>
                        <a:t>自動車重量譲与税</a:t>
                      </a:r>
                      <a:endParaRPr kumimoji="1" lang="en-US" altLang="ja-JP" sz="1400" dirty="0" smtClean="0">
                        <a:latin typeface="Meiryo UI" pitchFamily="50" charset="-128"/>
                        <a:ea typeface="Meiryo UI" pitchFamily="50" charset="-128"/>
                        <a:cs typeface="Meiryo UI" pitchFamily="50" charset="-128"/>
                      </a:endParaRPr>
                    </a:p>
                    <a:p>
                      <a:pPr>
                        <a:buFont typeface="Wingdings" pitchFamily="2" charset="2"/>
                        <a:buChar char="l"/>
                      </a:pPr>
                      <a:r>
                        <a:rPr kumimoji="1" lang="ja-JP" altLang="en-US" sz="1400" dirty="0" smtClean="0">
                          <a:latin typeface="Meiryo UI" pitchFamily="50" charset="-128"/>
                          <a:ea typeface="Meiryo UI" pitchFamily="50" charset="-128"/>
                          <a:cs typeface="Meiryo UI" pitchFamily="50" charset="-128"/>
                        </a:rPr>
                        <a:t>航空機燃料譲与税</a:t>
                      </a:r>
                      <a:endParaRPr kumimoji="1" lang="en-US" altLang="ja-JP" sz="1400" dirty="0" smtClean="0">
                        <a:latin typeface="Meiryo UI" pitchFamily="50" charset="-128"/>
                        <a:ea typeface="Meiryo UI" pitchFamily="50" charset="-128"/>
                        <a:cs typeface="Meiryo UI" pitchFamily="50" charset="-128"/>
                      </a:endParaRPr>
                    </a:p>
                    <a:p>
                      <a:pPr>
                        <a:buFont typeface="Wingdings" pitchFamily="2" charset="2"/>
                        <a:buChar char="l"/>
                      </a:pPr>
                      <a:r>
                        <a:rPr kumimoji="1" lang="ja-JP" altLang="en-US" sz="1400" dirty="0" smtClean="0">
                          <a:latin typeface="Meiryo UI" pitchFamily="50" charset="-128"/>
                          <a:ea typeface="Meiryo UI" pitchFamily="50" charset="-128"/>
                          <a:cs typeface="Meiryo UI" pitchFamily="50" charset="-128"/>
                        </a:rPr>
                        <a:t>交通安全対策特別交付金</a:t>
                      </a:r>
                      <a:endParaRPr kumimoji="1" lang="en-US" altLang="ja-JP" sz="14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endParaRPr kumimoji="1" lang="en-US" altLang="ja-JP" sz="1400" b="0" dirty="0" smtClean="0">
                        <a:latin typeface="Meiryo UI" pitchFamily="50" charset="-128"/>
                        <a:ea typeface="Meiryo UI" pitchFamily="50" charset="-128"/>
                        <a:cs typeface="Meiryo UI" pitchFamily="50" charset="-128"/>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1"/>
                  </a:ext>
                </a:extLst>
              </a:tr>
            </a:tbl>
          </a:graphicData>
        </a:graphic>
      </p:graphicFrame>
      <p:sp>
        <p:nvSpPr>
          <p:cNvPr id="17" name="角丸四角形 16"/>
          <p:cNvSpPr/>
          <p:nvPr/>
        </p:nvSpPr>
        <p:spPr>
          <a:xfrm>
            <a:off x="4160912" y="5144616"/>
            <a:ext cx="1584176"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地方譲与税等</a:t>
            </a:r>
            <a:endParaRPr lang="en-US" altLang="ja-JP" sz="1400" dirty="0">
              <a:latin typeface="Meiryo UI" pitchFamily="50" charset="-128"/>
              <a:ea typeface="Meiryo UI" pitchFamily="50" charset="-128"/>
              <a:cs typeface="Meiryo UI" pitchFamily="50" charset="-128"/>
            </a:endParaRPr>
          </a:p>
        </p:txBody>
      </p:sp>
      <p:sp>
        <p:nvSpPr>
          <p:cNvPr id="20" name="テキスト ボックス 20"/>
          <p:cNvSpPr txBox="1">
            <a:spLocks noChangeArrowheads="1"/>
          </p:cNvSpPr>
          <p:nvPr/>
        </p:nvSpPr>
        <p:spPr bwMode="auto">
          <a:xfrm flipH="1">
            <a:off x="6105128" y="2637096"/>
            <a:ext cx="360040" cy="276999"/>
          </a:xfrm>
          <a:prstGeom prst="rect">
            <a:avLst/>
          </a:prstGeom>
          <a:noFill/>
          <a:ln w="9525">
            <a:noFill/>
            <a:miter lim="800000"/>
            <a:headEnd/>
            <a:tailEnd/>
          </a:ln>
        </p:spPr>
        <p:txBody>
          <a:bodyPr wrap="square">
            <a:spAutoFit/>
          </a:bodyPr>
          <a:lstStyle/>
          <a:p>
            <a:r>
              <a:rPr lang="en-US" altLang="ja-JP" sz="1200" dirty="0" smtClean="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27" name="テキスト ボックス 20"/>
          <p:cNvSpPr txBox="1">
            <a:spLocks noChangeArrowheads="1"/>
          </p:cNvSpPr>
          <p:nvPr/>
        </p:nvSpPr>
        <p:spPr bwMode="auto">
          <a:xfrm flipH="1">
            <a:off x="5961112" y="5155649"/>
            <a:ext cx="360040" cy="276999"/>
          </a:xfrm>
          <a:prstGeom prst="rect">
            <a:avLst/>
          </a:prstGeom>
          <a:noFill/>
          <a:ln w="9525">
            <a:noFill/>
            <a:miter lim="800000"/>
            <a:headEnd/>
            <a:tailEnd/>
          </a:ln>
        </p:spPr>
        <p:txBody>
          <a:bodyPr wrap="square">
            <a:spAutoFit/>
          </a:bodyPr>
          <a:lstStyle/>
          <a:p>
            <a:r>
              <a:rPr lang="en-US" altLang="ja-JP" sz="1200" dirty="0" smtClean="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29" name="角丸四角形 28"/>
          <p:cNvSpPr/>
          <p:nvPr/>
        </p:nvSpPr>
        <p:spPr>
          <a:xfrm>
            <a:off x="6537176" y="5144616"/>
            <a:ext cx="1872208"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en-US" altLang="ja-JP" sz="1400" dirty="0" smtClean="0">
                <a:latin typeface="Meiryo UI" pitchFamily="50" charset="-128"/>
                <a:ea typeface="Meiryo UI" pitchFamily="50" charset="-128"/>
                <a:cs typeface="Meiryo UI" pitchFamily="50" charset="-128"/>
              </a:rPr>
              <a:t>100</a:t>
            </a:r>
            <a:r>
              <a:rPr lang="ja-JP" altLang="en-US" sz="1400" dirty="0" smtClean="0">
                <a:latin typeface="Meiryo UI" pitchFamily="50" charset="-128"/>
                <a:ea typeface="Meiryo UI" pitchFamily="50" charset="-128"/>
                <a:cs typeface="Meiryo UI" pitchFamily="50" charset="-128"/>
              </a:rPr>
              <a:t>％</a:t>
            </a:r>
            <a:endParaRPr lang="en-US" altLang="ja-JP" sz="1400" dirty="0">
              <a:latin typeface="Meiryo UI" pitchFamily="50" charset="-128"/>
              <a:ea typeface="Meiryo UI" pitchFamily="50" charset="-128"/>
              <a:cs typeface="Meiryo UI" pitchFamily="50" charset="-128"/>
            </a:endParaRPr>
          </a:p>
        </p:txBody>
      </p:sp>
      <p:sp>
        <p:nvSpPr>
          <p:cNvPr id="14" name="テキスト ボックス 20"/>
          <p:cNvSpPr txBox="1">
            <a:spLocks noChangeArrowheads="1"/>
          </p:cNvSpPr>
          <p:nvPr/>
        </p:nvSpPr>
        <p:spPr bwMode="auto">
          <a:xfrm>
            <a:off x="3800872" y="3061283"/>
            <a:ext cx="6840760" cy="230832"/>
          </a:xfrm>
          <a:prstGeom prst="rect">
            <a:avLst/>
          </a:prstGeom>
          <a:noFill/>
          <a:ln w="9525">
            <a:noFill/>
            <a:miter lim="800000"/>
            <a:headEnd/>
            <a:tailEnd/>
          </a:ln>
        </p:spPr>
        <p:txBody>
          <a:bodyPr wrap="square">
            <a:spAutoFit/>
          </a:bodyPr>
          <a:lstStyle/>
          <a:p>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１　個人市町村民税のうち、三位一体改革における所得税から個人市町村民税への税源移譲分は、基準税率</a:t>
            </a:r>
            <a:r>
              <a:rPr lang="en-US" altLang="ja-JP" sz="900" dirty="0" smtClean="0">
                <a:latin typeface="Meiryo UI" pitchFamily="50" charset="-128"/>
                <a:ea typeface="Meiryo UI" pitchFamily="50" charset="-128"/>
                <a:cs typeface="Meiryo UI" pitchFamily="50" charset="-128"/>
              </a:rPr>
              <a:t>100</a:t>
            </a:r>
            <a:r>
              <a:rPr lang="ja-JP" altLang="en-US" sz="900" dirty="0" smtClean="0">
                <a:latin typeface="Meiryo UI" pitchFamily="50" charset="-128"/>
                <a:ea typeface="Meiryo UI" pitchFamily="50" charset="-128"/>
                <a:cs typeface="Meiryo UI" pitchFamily="50" charset="-128"/>
              </a:rPr>
              <a:t>％</a:t>
            </a:r>
            <a:endParaRPr lang="ja-JP" altLang="en-US" sz="900" dirty="0">
              <a:latin typeface="Meiryo UI" pitchFamily="50" charset="-128"/>
              <a:ea typeface="Meiryo UI" pitchFamily="50" charset="-128"/>
              <a:cs typeface="Meiryo UI" pitchFamily="50" charset="-128"/>
            </a:endParaRPr>
          </a:p>
        </p:txBody>
      </p:sp>
      <p:sp>
        <p:nvSpPr>
          <p:cNvPr id="15" name="テキスト ボックス 20"/>
          <p:cNvSpPr txBox="1">
            <a:spLocks noChangeArrowheads="1"/>
          </p:cNvSpPr>
          <p:nvPr/>
        </p:nvSpPr>
        <p:spPr bwMode="auto">
          <a:xfrm>
            <a:off x="3800872" y="3239207"/>
            <a:ext cx="6840760" cy="369332"/>
          </a:xfrm>
          <a:prstGeom prst="rect">
            <a:avLst/>
          </a:prstGeom>
          <a:noFill/>
          <a:ln w="9525">
            <a:noFill/>
            <a:miter lim="800000"/>
            <a:headEnd/>
            <a:tailEnd/>
          </a:ln>
        </p:spPr>
        <p:txBody>
          <a:bodyPr wrap="square">
            <a:spAutoFit/>
          </a:bodyPr>
          <a:lstStyle/>
          <a:p>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２　地方消費税交付金のうち、社会保障施策に要する経費に充てることとされた地方消費税の税率引き上げ分は、</a:t>
            </a:r>
            <a:endParaRPr lang="en-US" altLang="ja-JP" sz="900" dirty="0" smtClean="0">
              <a:latin typeface="Meiryo UI" pitchFamily="50" charset="-128"/>
              <a:ea typeface="Meiryo UI" pitchFamily="50" charset="-128"/>
              <a:cs typeface="Meiryo UI" pitchFamily="50" charset="-128"/>
            </a:endParaRPr>
          </a:p>
          <a:p>
            <a:r>
              <a:rPr lang="ja-JP" altLang="en-US" sz="900" dirty="0" smtClean="0">
                <a:latin typeface="Meiryo UI" pitchFamily="50" charset="-128"/>
                <a:ea typeface="Meiryo UI" pitchFamily="50" charset="-128"/>
                <a:cs typeface="Meiryo UI" pitchFamily="50" charset="-128"/>
              </a:rPr>
              <a:t>　　　　基準税率</a:t>
            </a:r>
            <a:r>
              <a:rPr lang="en-US" altLang="ja-JP" sz="900" dirty="0" smtClean="0">
                <a:latin typeface="Meiryo UI" pitchFamily="50" charset="-128"/>
                <a:ea typeface="Meiryo UI" pitchFamily="50" charset="-128"/>
                <a:cs typeface="Meiryo UI" pitchFamily="50" charset="-128"/>
              </a:rPr>
              <a:t>100</a:t>
            </a:r>
            <a:r>
              <a:rPr lang="ja-JP" altLang="en-US" sz="900" dirty="0" smtClean="0">
                <a:latin typeface="Meiryo UI" pitchFamily="50" charset="-128"/>
                <a:ea typeface="Meiryo UI" pitchFamily="50" charset="-128"/>
                <a:cs typeface="Meiryo UI" pitchFamily="50" charset="-128"/>
              </a:rPr>
              <a:t>％</a:t>
            </a:r>
            <a:endParaRPr lang="ja-JP" altLang="en-US" sz="900" dirty="0">
              <a:latin typeface="Meiryo UI" pitchFamily="50" charset="-128"/>
              <a:ea typeface="Meiryo UI" pitchFamily="50" charset="-128"/>
              <a:cs typeface="Meiryo UI" pitchFamily="50" charset="-128"/>
            </a:endParaRPr>
          </a:p>
        </p:txBody>
      </p:sp>
      <p:sp>
        <p:nvSpPr>
          <p:cNvPr id="18" name="正方形/長方形 1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１８</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6" name="テキスト ボックス 20"/>
          <p:cNvSpPr txBox="1">
            <a:spLocks noChangeArrowheads="1"/>
          </p:cNvSpPr>
          <p:nvPr/>
        </p:nvSpPr>
        <p:spPr bwMode="auto">
          <a:xfrm>
            <a:off x="3800872" y="3526739"/>
            <a:ext cx="4896544" cy="230832"/>
          </a:xfrm>
          <a:prstGeom prst="rect">
            <a:avLst/>
          </a:prstGeom>
          <a:noFill/>
          <a:ln w="9525">
            <a:noFill/>
            <a:miter lim="800000"/>
            <a:headEnd/>
            <a:tailEnd/>
          </a:ln>
        </p:spPr>
        <p:txBody>
          <a:bodyPr wrap="square">
            <a:spAutoFit/>
          </a:bodyPr>
          <a:lstStyle/>
          <a:p>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３　令和元年度に自動車取得税交付金が廃止され、自動車税環境性能割交付金が創設</a:t>
            </a:r>
            <a:endParaRPr lang="ja-JP" altLang="en-US" sz="9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2373239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a:t>
            </a:r>
            <a:r>
              <a:rPr lang="ja-JP" altLang="en-US" sz="2000" b="1" spc="-150"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目的税交付金制度の創設～</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4" name="正方形/長方形 13"/>
          <p:cNvSpPr/>
          <p:nvPr/>
        </p:nvSpPr>
        <p:spPr bwMode="auto">
          <a:xfrm>
            <a:off x="200472" y="548680"/>
            <a:ext cx="9505056" cy="1184940"/>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marL="176213" indent="-176213" fontAlgn="base">
              <a:lnSpc>
                <a:spcPts val="2200"/>
              </a:lnSpc>
              <a:spcBef>
                <a:spcPct val="0"/>
              </a:spcBef>
              <a:spcAft>
                <a:spcPct val="0"/>
              </a:spcAft>
            </a:pPr>
            <a:r>
              <a:rPr lang="ja-JP" altLang="en-US" sz="1500" dirty="0" smtClean="0">
                <a:latin typeface="+mj-ea"/>
                <a:ea typeface="ＭＳ 明朝"/>
                <a:cs typeface="Meiryo UI" pitchFamily="50" charset="-128"/>
              </a:rPr>
              <a:t>○</a:t>
            </a:r>
            <a:r>
              <a:rPr lang="ja-JP" altLang="en-US" sz="1500" dirty="0" smtClean="0">
                <a:latin typeface="Meiryo UI" pitchFamily="50" charset="-128"/>
                <a:ea typeface="Meiryo UI" pitchFamily="50" charset="-128"/>
                <a:cs typeface="Meiryo UI" pitchFamily="50" charset="-128"/>
              </a:rPr>
              <a:t>大阪府が徴収する目的税二税（都市計画税・事業所税）は、大阪市の過去の事業への充当実績を勘案し、</a:t>
            </a:r>
            <a:endParaRPr lang="en-US" altLang="ja-JP" sz="1500" dirty="0" smtClean="0">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r>
              <a:rPr lang="ja-JP" altLang="en-US" sz="1500" dirty="0" smtClean="0">
                <a:latin typeface="Meiryo UI" pitchFamily="50" charset="-128"/>
                <a:ea typeface="Meiryo UI" pitchFamily="50" charset="-128"/>
                <a:cs typeface="Meiryo UI" pitchFamily="50" charset="-128"/>
              </a:rPr>
              <a:t>　 事務分担（案）に応じて、特別区と大阪府双方の事業に充当することとし、交付金により特別区に配分</a:t>
            </a:r>
            <a:endParaRPr lang="en-US" altLang="ja-JP" sz="1500" dirty="0" smtClean="0">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r>
              <a:rPr lang="ja-JP" altLang="en-US" sz="1500" dirty="0" smtClean="0">
                <a:latin typeface="Meiryo UI" pitchFamily="50" charset="-128"/>
                <a:ea typeface="Meiryo UI" pitchFamily="50" charset="-128"/>
                <a:cs typeface="Meiryo UI" pitchFamily="50" charset="-128"/>
              </a:rPr>
              <a:t>○特別区と大阪府の配分割合は、特別区</a:t>
            </a:r>
            <a:r>
              <a:rPr lang="en-US" altLang="ja-JP" sz="1500" dirty="0" smtClean="0">
                <a:solidFill>
                  <a:schemeClr val="tx1"/>
                </a:solidFill>
                <a:latin typeface="Meiryo UI" pitchFamily="50" charset="-128"/>
                <a:ea typeface="Meiryo UI" pitchFamily="50" charset="-128"/>
                <a:cs typeface="Meiryo UI" pitchFamily="50" charset="-128"/>
              </a:rPr>
              <a:t>53</a:t>
            </a:r>
            <a:r>
              <a:rPr lang="ja-JP" altLang="en-US" sz="1500" dirty="0" smtClean="0">
                <a:solidFill>
                  <a:schemeClr val="tx1"/>
                </a:solidFill>
                <a:latin typeface="Meiryo UI" pitchFamily="50" charset="-128"/>
                <a:ea typeface="Meiryo UI" pitchFamily="50" charset="-128"/>
                <a:cs typeface="Meiryo UI" pitchFamily="50" charset="-128"/>
              </a:rPr>
              <a:t>％、大阪府</a:t>
            </a:r>
            <a:r>
              <a:rPr lang="en-US" altLang="ja-JP" sz="1500" dirty="0" smtClean="0">
                <a:solidFill>
                  <a:schemeClr val="tx1"/>
                </a:solidFill>
                <a:latin typeface="Meiryo UI" pitchFamily="50" charset="-128"/>
                <a:ea typeface="Meiryo UI" pitchFamily="50" charset="-128"/>
                <a:cs typeface="Meiryo UI" pitchFamily="50" charset="-128"/>
              </a:rPr>
              <a:t>47</a:t>
            </a:r>
            <a:r>
              <a:rPr lang="ja-JP" altLang="en-US" sz="1500" dirty="0" smtClean="0">
                <a:solidFill>
                  <a:schemeClr val="tx1"/>
                </a:solidFill>
                <a:latin typeface="Meiryo UI" pitchFamily="50" charset="-128"/>
                <a:ea typeface="Meiryo UI" pitchFamily="50" charset="-128"/>
                <a:cs typeface="Meiryo UI" pitchFamily="50" charset="-128"/>
              </a:rPr>
              <a:t>％</a:t>
            </a:r>
            <a:r>
              <a:rPr lang="ja-JP" altLang="en-US" sz="1500" dirty="0" smtClean="0">
                <a:latin typeface="Meiryo UI" pitchFamily="50" charset="-128"/>
                <a:ea typeface="Meiryo UI" pitchFamily="50" charset="-128"/>
                <a:cs typeface="Meiryo UI" pitchFamily="50" charset="-128"/>
              </a:rPr>
              <a:t>（過去３年間の平均値）</a:t>
            </a:r>
            <a:endParaRPr lang="en-US" altLang="ja-JP" sz="1500" dirty="0" smtClean="0">
              <a:latin typeface="Meiryo UI" pitchFamily="50" charset="-128"/>
              <a:ea typeface="Meiryo UI" pitchFamily="50" charset="-128"/>
              <a:cs typeface="Meiryo UI" pitchFamily="50" charset="-128"/>
            </a:endParaRPr>
          </a:p>
          <a:p>
            <a:pPr marL="273050" indent="-273050">
              <a:defRPr/>
            </a:pPr>
            <a:r>
              <a:rPr lang="ja-JP" altLang="en-US" sz="1500" dirty="0" smtClean="0">
                <a:latin typeface="Meiryo UI" pitchFamily="50" charset="-128"/>
                <a:ea typeface="Meiryo UI" pitchFamily="50" charset="-128"/>
                <a:cs typeface="Meiryo UI" pitchFamily="50" charset="-128"/>
              </a:rPr>
              <a:t>○なお、特別区設置の日までの充当事業の状況など踏まえて、必要に応じて知事と市長で調整するものとする</a:t>
            </a:r>
            <a:endParaRPr lang="en-US" altLang="ja-JP" sz="1500" dirty="0" smtClean="0">
              <a:latin typeface="+mj-ea"/>
              <a:cs typeface="Meiryo UI" pitchFamily="50" charset="-128"/>
            </a:endParaRPr>
          </a:p>
        </p:txBody>
      </p:sp>
      <p:sp>
        <p:nvSpPr>
          <p:cNvPr id="15" name="テキスト ボックス 14"/>
          <p:cNvSpPr txBox="1"/>
          <p:nvPr/>
        </p:nvSpPr>
        <p:spPr>
          <a:xfrm>
            <a:off x="72008" y="1934534"/>
            <a:ext cx="3096344" cy="323165"/>
          </a:xfrm>
          <a:prstGeom prst="rect">
            <a:avLst/>
          </a:prstGeom>
          <a:noFill/>
        </p:spPr>
        <p:txBody>
          <a:bodyPr wrap="square" rtlCol="0">
            <a:spAutoFit/>
          </a:bodyPr>
          <a:lstStyle/>
          <a:p>
            <a:pPr marL="285750" indent="-285750">
              <a:spcBef>
                <a:spcPts val="600"/>
              </a:spcBef>
            </a:pPr>
            <a:r>
              <a:rPr lang="ja-JP" altLang="en-US" sz="1500" b="1" dirty="0" smtClean="0">
                <a:solidFill>
                  <a:prstClr val="black"/>
                </a:solidFill>
                <a:latin typeface="Meiryo UI" pitchFamily="50" charset="-128"/>
                <a:ea typeface="Meiryo UI" pitchFamily="50" charset="-128"/>
                <a:cs typeface="Meiryo UI" pitchFamily="50" charset="-128"/>
              </a:rPr>
              <a:t>（１）目的税交付金制度の概要</a:t>
            </a:r>
            <a:endParaRPr lang="en-US" altLang="ja-JP" sz="1500" dirty="0" smtClean="0">
              <a:solidFill>
                <a:prstClr val="black"/>
              </a:solidFill>
              <a:latin typeface="Meiryo UI" pitchFamily="50" charset="-128"/>
              <a:ea typeface="Meiryo UI" pitchFamily="50" charset="-128"/>
              <a:cs typeface="Meiryo UI"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2718807291"/>
              </p:ext>
            </p:extLst>
          </p:nvPr>
        </p:nvGraphicFramePr>
        <p:xfrm>
          <a:off x="216024" y="2263155"/>
          <a:ext cx="6120680" cy="2011680"/>
        </p:xfrm>
        <a:graphic>
          <a:graphicData uri="http://schemas.openxmlformats.org/drawingml/2006/table">
            <a:tbl>
              <a:tblPr bandRow="1">
                <a:tableStyleId>{93296810-A885-4BE3-A3E7-6D5BEEA58F35}</a:tableStyleId>
              </a:tblPr>
              <a:tblGrid>
                <a:gridCol w="1368152">
                  <a:extLst>
                    <a:ext uri="{9D8B030D-6E8A-4147-A177-3AD203B41FA5}">
                      <a16:colId xmlns:a16="http://schemas.microsoft.com/office/drawing/2014/main" val="20000"/>
                    </a:ext>
                  </a:extLst>
                </a:gridCol>
                <a:gridCol w="4752528">
                  <a:extLst>
                    <a:ext uri="{9D8B030D-6E8A-4147-A177-3AD203B41FA5}">
                      <a16:colId xmlns:a16="http://schemas.microsoft.com/office/drawing/2014/main" val="20001"/>
                    </a:ext>
                  </a:extLst>
                </a:gridCol>
              </a:tblGrid>
              <a:tr h="216023">
                <a:tc>
                  <a:txBody>
                    <a:bodyPr/>
                    <a:lstStyle/>
                    <a:p>
                      <a:r>
                        <a:rPr kumimoji="1" lang="ja-JP" altLang="en-US" sz="1200" u="none" dirty="0" smtClean="0">
                          <a:latin typeface="Meiryo UI" pitchFamily="50" charset="-128"/>
                          <a:ea typeface="Meiryo UI" pitchFamily="50" charset="-128"/>
                          <a:cs typeface="Meiryo UI" pitchFamily="50" charset="-128"/>
                        </a:rPr>
                        <a:t>交付金の財源</a:t>
                      </a:r>
                      <a:endParaRPr kumimoji="1" lang="en-US" altLang="ja-JP" sz="1200" u="none"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r>
                        <a:rPr kumimoji="1" lang="ja-JP" altLang="en-US" sz="1200" u="none" dirty="0" smtClean="0">
                          <a:latin typeface="Meiryo UI" pitchFamily="50" charset="-128"/>
                          <a:ea typeface="Meiryo UI" pitchFamily="50" charset="-128"/>
                          <a:cs typeface="Meiryo UI" pitchFamily="50" charset="-128"/>
                        </a:rPr>
                        <a:t>都市計画税</a:t>
                      </a:r>
                      <a:r>
                        <a:rPr kumimoji="1" lang="ja-JP" altLang="en-US" sz="1200" u="none" baseline="0" dirty="0" smtClean="0">
                          <a:latin typeface="Meiryo UI" pitchFamily="50" charset="-128"/>
                          <a:ea typeface="Meiryo UI" pitchFamily="50" charset="-128"/>
                          <a:cs typeface="Meiryo UI" pitchFamily="50" charset="-128"/>
                        </a:rPr>
                        <a:t> </a:t>
                      </a:r>
                      <a:r>
                        <a:rPr kumimoji="1" lang="en-US" altLang="ja-JP" sz="1200" u="none" dirty="0" smtClean="0">
                          <a:latin typeface="Meiryo UI" pitchFamily="50" charset="-128"/>
                          <a:ea typeface="Meiryo UI" pitchFamily="50" charset="-128"/>
                          <a:cs typeface="Meiryo UI" pitchFamily="50" charset="-128"/>
                        </a:rPr>
                        <a:t>560</a:t>
                      </a:r>
                      <a:r>
                        <a:rPr kumimoji="1" lang="ja-JP" altLang="en-US" sz="1200" u="none" dirty="0" smtClean="0">
                          <a:latin typeface="Meiryo UI" pitchFamily="50" charset="-128"/>
                          <a:ea typeface="Meiryo UI" pitchFamily="50" charset="-128"/>
                          <a:cs typeface="Meiryo UI" pitchFamily="50" charset="-128"/>
                        </a:rPr>
                        <a:t>億円、事業所税 </a:t>
                      </a:r>
                      <a:r>
                        <a:rPr kumimoji="1" lang="en-US" altLang="ja-JP" sz="1200" u="none" dirty="0" smtClean="0">
                          <a:latin typeface="Meiryo UI" pitchFamily="50" charset="-128"/>
                          <a:ea typeface="Meiryo UI" pitchFamily="50" charset="-128"/>
                          <a:cs typeface="Meiryo UI" pitchFamily="50" charset="-128"/>
                        </a:rPr>
                        <a:t>273</a:t>
                      </a:r>
                      <a:r>
                        <a:rPr kumimoji="1" lang="ja-JP" altLang="en-US" sz="1200" u="none" dirty="0" smtClean="0">
                          <a:latin typeface="Meiryo UI" pitchFamily="50" charset="-128"/>
                          <a:ea typeface="Meiryo UI" pitchFamily="50" charset="-128"/>
                          <a:cs typeface="Meiryo UI" pitchFamily="50" charset="-128"/>
                        </a:rPr>
                        <a:t>億円　（</a:t>
                      </a:r>
                      <a:r>
                        <a:rPr kumimoji="1" lang="en-US" altLang="ja-JP" sz="1200" u="none" dirty="0" smtClean="0">
                          <a:latin typeface="Meiryo UI" pitchFamily="50" charset="-128"/>
                          <a:ea typeface="Meiryo UI" pitchFamily="50" charset="-128"/>
                          <a:cs typeface="Meiryo UI" pitchFamily="50" charset="-128"/>
                        </a:rPr>
                        <a:t>H28</a:t>
                      </a:r>
                      <a:r>
                        <a:rPr kumimoji="1" lang="ja-JP" altLang="en-US" sz="1200" u="none" dirty="0" smtClean="0">
                          <a:latin typeface="Meiryo UI" pitchFamily="50" charset="-128"/>
                          <a:ea typeface="Meiryo UI" pitchFamily="50" charset="-128"/>
                          <a:cs typeface="Meiryo UI" pitchFamily="50" charset="-128"/>
                        </a:rPr>
                        <a:t>年度決算）</a:t>
                      </a:r>
                      <a:endParaRPr kumimoji="1" lang="ja-JP" altLang="en-US" sz="1200" u="none"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648072">
                <a:tc>
                  <a:txBody>
                    <a:bodyPr/>
                    <a:lstStyle/>
                    <a:p>
                      <a:r>
                        <a:rPr kumimoji="1" lang="ja-JP" altLang="en-US" sz="1200" b="0" u="none" dirty="0" smtClean="0">
                          <a:latin typeface="Meiryo UI" pitchFamily="50" charset="-128"/>
                          <a:ea typeface="Meiryo UI" pitchFamily="50" charset="-128"/>
                          <a:cs typeface="Meiryo UI" pitchFamily="50" charset="-128"/>
                        </a:rPr>
                        <a:t>特別区と大阪府の配分算定方法</a:t>
                      </a:r>
                      <a:endParaRPr kumimoji="1" lang="en-US" altLang="ja-JP" sz="1200" b="0" u="none"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200" u="none" dirty="0" smtClean="0">
                          <a:solidFill>
                            <a:schemeClr val="tx1"/>
                          </a:solidFill>
                          <a:latin typeface="Meiryo UI" pitchFamily="50" charset="-128"/>
                          <a:ea typeface="Meiryo UI" pitchFamily="50" charset="-128"/>
                          <a:cs typeface="Meiryo UI" pitchFamily="50" charset="-128"/>
                        </a:rPr>
                        <a:t>・　大阪市</a:t>
                      </a:r>
                      <a:r>
                        <a:rPr lang="ja-JP" altLang="en-US" sz="1200" b="0" u="none" dirty="0" smtClean="0">
                          <a:solidFill>
                            <a:schemeClr val="tx1"/>
                          </a:solidFill>
                          <a:latin typeface="Meiryo UI" pitchFamily="50" charset="-128"/>
                          <a:ea typeface="Meiryo UI" pitchFamily="50" charset="-128"/>
                          <a:cs typeface="Meiryo UI" pitchFamily="50" charset="-128"/>
                        </a:rPr>
                        <a:t>の過去の事業実績を勘案し、</a:t>
                      </a:r>
                      <a:r>
                        <a:rPr lang="ja-JP" altLang="en-US" sz="1200" u="none" dirty="0" smtClean="0">
                          <a:solidFill>
                            <a:schemeClr val="tx1"/>
                          </a:solidFill>
                          <a:latin typeface="Meiryo UI" pitchFamily="50" charset="-128"/>
                          <a:ea typeface="Meiryo UI" pitchFamily="50" charset="-128"/>
                          <a:cs typeface="Meiryo UI" pitchFamily="50" charset="-128"/>
                        </a:rPr>
                        <a:t>配分割合は、特別区</a:t>
                      </a:r>
                      <a:r>
                        <a:rPr lang="en-US" altLang="ja-JP" sz="1200" u="none" dirty="0" smtClean="0">
                          <a:solidFill>
                            <a:schemeClr val="tx1"/>
                          </a:solidFill>
                          <a:latin typeface="Meiryo UI" pitchFamily="50" charset="-128"/>
                          <a:ea typeface="Meiryo UI" pitchFamily="50" charset="-128"/>
                          <a:cs typeface="Meiryo UI" pitchFamily="50" charset="-128"/>
                        </a:rPr>
                        <a:t>53</a:t>
                      </a:r>
                      <a:r>
                        <a:rPr lang="ja-JP" altLang="en-US" sz="1200" u="none" dirty="0" smtClean="0">
                          <a:solidFill>
                            <a:schemeClr val="tx1"/>
                          </a:solidFill>
                          <a:latin typeface="Meiryo UI" pitchFamily="50" charset="-128"/>
                          <a:ea typeface="Meiryo UI" pitchFamily="50" charset="-128"/>
                          <a:cs typeface="Meiryo UI" pitchFamily="50" charset="-128"/>
                        </a:rPr>
                        <a:t>％、</a:t>
                      </a:r>
                      <a:endParaRPr lang="en-US" altLang="ja-JP" sz="1200" u="none" dirty="0" smtClean="0">
                        <a:solidFill>
                          <a:schemeClr val="tx1"/>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200" u="none" dirty="0" smtClean="0">
                          <a:solidFill>
                            <a:schemeClr val="tx1"/>
                          </a:solidFill>
                          <a:latin typeface="Meiryo UI" pitchFamily="50" charset="-128"/>
                          <a:ea typeface="Meiryo UI" pitchFamily="50" charset="-128"/>
                          <a:cs typeface="Meiryo UI" pitchFamily="50" charset="-128"/>
                        </a:rPr>
                        <a:t>　 大阪府</a:t>
                      </a:r>
                      <a:r>
                        <a:rPr lang="en-US" altLang="ja-JP" sz="1200" u="none" dirty="0" smtClean="0">
                          <a:solidFill>
                            <a:schemeClr val="tx1"/>
                          </a:solidFill>
                          <a:latin typeface="Meiryo UI" pitchFamily="50" charset="-128"/>
                          <a:ea typeface="Meiryo UI" pitchFamily="50" charset="-128"/>
                          <a:cs typeface="Meiryo UI" pitchFamily="50" charset="-128"/>
                        </a:rPr>
                        <a:t>47</a:t>
                      </a:r>
                      <a:r>
                        <a:rPr lang="ja-JP" altLang="en-US" sz="1200" u="none" dirty="0" smtClean="0">
                          <a:solidFill>
                            <a:schemeClr val="tx1"/>
                          </a:solidFill>
                          <a:latin typeface="Meiryo UI" pitchFamily="50" charset="-128"/>
                          <a:ea typeface="Meiryo UI" pitchFamily="50" charset="-128"/>
                          <a:cs typeface="Meiryo UI" pitchFamily="50" charset="-128"/>
                        </a:rPr>
                        <a:t>％（過去</a:t>
                      </a:r>
                      <a:r>
                        <a:rPr lang="en-US" altLang="ja-JP" sz="1200" u="none" dirty="0" smtClean="0">
                          <a:solidFill>
                            <a:schemeClr val="tx1"/>
                          </a:solidFill>
                          <a:latin typeface="Meiryo UI" pitchFamily="50" charset="-128"/>
                          <a:ea typeface="Meiryo UI" pitchFamily="50" charset="-128"/>
                          <a:cs typeface="Meiryo UI" pitchFamily="50" charset="-128"/>
                        </a:rPr>
                        <a:t>3</a:t>
                      </a:r>
                      <a:r>
                        <a:rPr lang="ja-JP" altLang="en-US" sz="1200" u="none" dirty="0" smtClean="0">
                          <a:solidFill>
                            <a:schemeClr val="tx1"/>
                          </a:solidFill>
                          <a:latin typeface="Meiryo UI" pitchFamily="50" charset="-128"/>
                          <a:ea typeface="Meiryo UI" pitchFamily="50" charset="-128"/>
                          <a:cs typeface="Meiryo UI" pitchFamily="50" charset="-128"/>
                        </a:rPr>
                        <a:t>年間の平均値）</a:t>
                      </a:r>
                      <a:endParaRPr lang="en-US" altLang="ja-JP" sz="1200" u="none" dirty="0" smtClean="0">
                        <a:solidFill>
                          <a:schemeClr val="tx1"/>
                        </a:solidFill>
                        <a:latin typeface="Meiryo UI" pitchFamily="50" charset="-128"/>
                        <a:ea typeface="Meiryo UI" pitchFamily="50" charset="-128"/>
                        <a:cs typeface="Meiryo UI" pitchFamily="50" charset="-128"/>
                      </a:endParaRPr>
                    </a:p>
                    <a:p>
                      <a:r>
                        <a:rPr kumimoji="1" lang="ja-JP" altLang="en-US" sz="1200" b="1" u="none" dirty="0" smtClean="0">
                          <a:latin typeface="Meiryo UI" pitchFamily="50" charset="-128"/>
                          <a:ea typeface="Meiryo UI" pitchFamily="50" charset="-128"/>
                          <a:cs typeface="Meiryo UI" pitchFamily="50" charset="-128"/>
                        </a:rPr>
                        <a:t>・　</a:t>
                      </a:r>
                      <a:r>
                        <a:rPr lang="ja-JP" altLang="en-US" sz="1200" b="0" u="none" dirty="0" smtClean="0">
                          <a:solidFill>
                            <a:prstClr val="black"/>
                          </a:solidFill>
                          <a:latin typeface="Meiryo UI" pitchFamily="50" charset="-128"/>
                          <a:ea typeface="Meiryo UI" pitchFamily="50" charset="-128"/>
                          <a:cs typeface="Meiryo UI" pitchFamily="50" charset="-128"/>
                        </a:rPr>
                        <a:t>特別区設置の日までの充当事業の状況などを踏まえて、</a:t>
                      </a:r>
                      <a:endParaRPr lang="en-US" altLang="ja-JP" sz="1200" b="0" u="none" dirty="0" smtClean="0">
                        <a:solidFill>
                          <a:prstClr val="black"/>
                        </a:solidFill>
                        <a:latin typeface="Meiryo UI" pitchFamily="50" charset="-128"/>
                        <a:ea typeface="Meiryo UI" pitchFamily="50" charset="-128"/>
                        <a:cs typeface="Meiryo UI" pitchFamily="50" charset="-128"/>
                      </a:endParaRPr>
                    </a:p>
                    <a:p>
                      <a:r>
                        <a:rPr lang="ja-JP" altLang="en-US" sz="1200" b="0" u="none" dirty="0" smtClean="0">
                          <a:solidFill>
                            <a:prstClr val="black"/>
                          </a:solidFill>
                          <a:latin typeface="Meiryo UI" pitchFamily="50" charset="-128"/>
                          <a:ea typeface="Meiryo UI" pitchFamily="50" charset="-128"/>
                          <a:cs typeface="Meiryo UI" pitchFamily="50" charset="-128"/>
                        </a:rPr>
                        <a:t>　</a:t>
                      </a:r>
                      <a:r>
                        <a:rPr lang="ja-JP" altLang="en-US" sz="1200" b="0" u="none" baseline="0" dirty="0" smtClean="0">
                          <a:solidFill>
                            <a:prstClr val="black"/>
                          </a:solidFill>
                          <a:latin typeface="Meiryo UI" pitchFamily="50" charset="-128"/>
                          <a:ea typeface="Meiryo UI" pitchFamily="50" charset="-128"/>
                          <a:cs typeface="Meiryo UI" pitchFamily="50" charset="-128"/>
                        </a:rPr>
                        <a:t> </a:t>
                      </a:r>
                      <a:r>
                        <a:rPr lang="ja-JP" altLang="en-US" sz="1200" b="0" u="none" dirty="0" smtClean="0">
                          <a:solidFill>
                            <a:prstClr val="black"/>
                          </a:solidFill>
                          <a:latin typeface="Meiryo UI" pitchFamily="50" charset="-128"/>
                          <a:ea typeface="Meiryo UI" pitchFamily="50" charset="-128"/>
                          <a:cs typeface="Meiryo UI" pitchFamily="50" charset="-128"/>
                        </a:rPr>
                        <a:t>必要に応じて知事と市長で調整</a:t>
                      </a:r>
                      <a:endParaRPr kumimoji="1" lang="en-US" altLang="ja-JP" sz="1200" b="1" u="none"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229735">
                <a:tc>
                  <a:txBody>
                    <a:bodyPr/>
                    <a:lstStyle/>
                    <a:p>
                      <a:r>
                        <a:rPr kumimoji="1" lang="ja-JP" altLang="en-US" sz="1200" u="none" dirty="0" smtClean="0">
                          <a:latin typeface="Meiryo UI" pitchFamily="50" charset="-128"/>
                          <a:ea typeface="Meiryo UI" pitchFamily="50" charset="-128"/>
                          <a:cs typeface="Meiryo UI" pitchFamily="50" charset="-128"/>
                        </a:rPr>
                        <a:t>各特別区への配分</a:t>
                      </a:r>
                      <a:endParaRPr kumimoji="1" lang="ja-JP" altLang="en-US" sz="1200" u="none"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r>
                        <a:rPr kumimoji="1" lang="ja-JP" altLang="en-US" sz="1200" u="none" dirty="0" smtClean="0">
                          <a:latin typeface="Meiryo UI" pitchFamily="50" charset="-128"/>
                          <a:ea typeface="Meiryo UI" pitchFamily="50" charset="-128"/>
                          <a:cs typeface="Meiryo UI" pitchFamily="50" charset="-128"/>
                        </a:rPr>
                        <a:t>・　人口及び面積といった客観的指標で配分</a:t>
                      </a:r>
                      <a:endParaRPr kumimoji="1" lang="en-US" altLang="ja-JP" sz="1200" u="none" dirty="0" smtClean="0">
                        <a:latin typeface="Meiryo UI" pitchFamily="50" charset="-128"/>
                        <a:ea typeface="Meiryo UI" pitchFamily="50" charset="-128"/>
                        <a:cs typeface="Meiryo UI" pitchFamily="50" charset="-128"/>
                      </a:endParaRPr>
                    </a:p>
                    <a:p>
                      <a:r>
                        <a:rPr kumimoji="1" lang="ja-JP" altLang="en-US" sz="1200" u="none" dirty="0" smtClean="0">
                          <a:latin typeface="Meiryo UI" pitchFamily="50" charset="-128"/>
                          <a:ea typeface="Meiryo UI" pitchFamily="50" charset="-128"/>
                          <a:cs typeface="Meiryo UI" pitchFamily="50" charset="-128"/>
                        </a:rPr>
                        <a:t>・　</a:t>
                      </a:r>
                      <a:r>
                        <a:rPr kumimoji="1" lang="ja-JP" altLang="en-US" sz="1200" u="none" dirty="0" smtClean="0">
                          <a:solidFill>
                            <a:schemeClr val="tx1"/>
                          </a:solidFill>
                          <a:latin typeface="Meiryo UI" pitchFamily="50" charset="-128"/>
                          <a:ea typeface="Meiryo UI" pitchFamily="50" charset="-128"/>
                          <a:cs typeface="Meiryo UI" pitchFamily="50" charset="-128"/>
                        </a:rPr>
                        <a:t>既存事業に係る財政負担に配慮</a:t>
                      </a:r>
                      <a:endParaRPr kumimoji="1" lang="en-US" altLang="ja-JP" sz="1200" u="none" dirty="0" smtClean="0">
                        <a:solidFill>
                          <a:schemeClr val="tx1"/>
                        </a:solidFill>
                        <a:latin typeface="Meiryo UI" pitchFamily="50" charset="-128"/>
                        <a:ea typeface="Meiryo UI" pitchFamily="50" charset="-128"/>
                        <a:cs typeface="Meiryo UI" pitchFamily="50" charset="-128"/>
                      </a:endParaRPr>
                    </a:p>
                    <a:p>
                      <a:r>
                        <a:rPr kumimoji="1" lang="ja-JP" altLang="en-US" sz="1200" u="none" dirty="0" smtClean="0">
                          <a:solidFill>
                            <a:schemeClr val="tx1"/>
                          </a:solidFill>
                          <a:latin typeface="Meiryo UI" pitchFamily="50" charset="-128"/>
                          <a:ea typeface="Meiryo UI" pitchFamily="50" charset="-128"/>
                          <a:cs typeface="Meiryo UI" pitchFamily="50" charset="-128"/>
                        </a:rPr>
                        <a:t>　　（既に着手済みの連続立体交差・区画整理事業等）</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204583">
                <a:tc>
                  <a:txBody>
                    <a:bodyPr/>
                    <a:lstStyle/>
                    <a:p>
                      <a:r>
                        <a:rPr kumimoji="1" lang="ja-JP" altLang="en-US" sz="1200" u="none" dirty="0" smtClean="0">
                          <a:latin typeface="Meiryo UI" pitchFamily="50" charset="-128"/>
                          <a:ea typeface="Meiryo UI" pitchFamily="50" charset="-128"/>
                          <a:cs typeface="Meiryo UI" pitchFamily="50" charset="-128"/>
                        </a:rPr>
                        <a:t>交付金の使途</a:t>
                      </a:r>
                      <a:endParaRPr kumimoji="1" lang="ja-JP" altLang="en-US" sz="1200" u="none"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marL="0" indent="-95250"/>
                      <a:r>
                        <a:rPr kumimoji="1" lang="ja-JP" altLang="en-US" sz="1200" u="none" dirty="0" smtClean="0">
                          <a:latin typeface="Meiryo UI" pitchFamily="50" charset="-128"/>
                          <a:ea typeface="Meiryo UI" pitchFamily="50" charset="-128"/>
                          <a:cs typeface="Meiryo UI" pitchFamily="50" charset="-128"/>
                        </a:rPr>
                        <a:t>地方税法に定める都市計画税及び事業所税の使途とする</a:t>
                      </a:r>
                      <a:endParaRPr kumimoji="1" lang="en-US" altLang="ja-JP" sz="1200" u="none"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135763162"/>
              </p:ext>
            </p:extLst>
          </p:nvPr>
        </p:nvGraphicFramePr>
        <p:xfrm>
          <a:off x="216024" y="4564665"/>
          <a:ext cx="6048673" cy="2248711"/>
        </p:xfrm>
        <a:graphic>
          <a:graphicData uri="http://schemas.openxmlformats.org/drawingml/2006/table">
            <a:tbl>
              <a:tblPr firstRow="1" bandRow="1">
                <a:tableStyleId>{93296810-A885-4BE3-A3E7-6D5BEEA58F35}</a:tableStyleId>
              </a:tblPr>
              <a:tblGrid>
                <a:gridCol w="969784">
                  <a:extLst>
                    <a:ext uri="{9D8B030D-6E8A-4147-A177-3AD203B41FA5}">
                      <a16:colId xmlns:a16="http://schemas.microsoft.com/office/drawing/2014/main" val="20000"/>
                    </a:ext>
                  </a:extLst>
                </a:gridCol>
                <a:gridCol w="830416">
                  <a:extLst>
                    <a:ext uri="{9D8B030D-6E8A-4147-A177-3AD203B41FA5}">
                      <a16:colId xmlns:a16="http://schemas.microsoft.com/office/drawing/2014/main" val="20001"/>
                    </a:ext>
                  </a:extLst>
                </a:gridCol>
                <a:gridCol w="3347607">
                  <a:extLst>
                    <a:ext uri="{9D8B030D-6E8A-4147-A177-3AD203B41FA5}">
                      <a16:colId xmlns:a16="http://schemas.microsoft.com/office/drawing/2014/main" val="20002"/>
                    </a:ext>
                  </a:extLst>
                </a:gridCol>
                <a:gridCol w="900866">
                  <a:extLst>
                    <a:ext uri="{9D8B030D-6E8A-4147-A177-3AD203B41FA5}">
                      <a16:colId xmlns:a16="http://schemas.microsoft.com/office/drawing/2014/main" val="20003"/>
                    </a:ext>
                  </a:extLst>
                </a:gridCol>
              </a:tblGrid>
              <a:tr h="284197">
                <a:tc>
                  <a:txBody>
                    <a:bodyPr/>
                    <a:lstStyle/>
                    <a:p>
                      <a:endParaRPr kumimoji="1" lang="ja-JP" altLang="en-US" sz="1200" b="0" u="none" dirty="0">
                        <a:solidFill>
                          <a:schemeClr val="tx1"/>
                        </a:solidFill>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algn="ctr"/>
                      <a:r>
                        <a:rPr kumimoji="1" lang="ja-JP" altLang="en-US" sz="1200" b="0" u="none" dirty="0" smtClean="0">
                          <a:solidFill>
                            <a:schemeClr val="tx1"/>
                          </a:solidFill>
                        </a:rPr>
                        <a:t>配分先</a:t>
                      </a:r>
                      <a:endParaRPr kumimoji="1" lang="ja-JP" altLang="en-US" sz="1200" b="0" u="none"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algn="ctr"/>
                      <a:r>
                        <a:rPr kumimoji="1" lang="ja-JP" altLang="en-US" sz="1200" b="0" u="none" dirty="0" smtClean="0">
                          <a:solidFill>
                            <a:schemeClr val="tx1"/>
                          </a:solidFill>
                        </a:rPr>
                        <a:t>充当事業</a:t>
                      </a:r>
                      <a:endParaRPr kumimoji="1" lang="ja-JP" altLang="en-US" sz="1200" b="0" u="none"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algn="ctr"/>
                      <a:r>
                        <a:rPr kumimoji="1" lang="ja-JP" altLang="en-US" sz="1200" b="0" u="none" dirty="0" smtClean="0">
                          <a:solidFill>
                            <a:schemeClr val="tx1"/>
                          </a:solidFill>
                        </a:rPr>
                        <a:t>充当額</a:t>
                      </a:r>
                      <a:endParaRPr kumimoji="1" lang="ja-JP" altLang="en-US" sz="1200" b="0" u="none"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455200">
                <a:tc rowSpan="2">
                  <a:txBody>
                    <a:bodyPr/>
                    <a:lstStyle/>
                    <a:p>
                      <a:pPr algn="ctr"/>
                      <a:r>
                        <a:rPr kumimoji="1" lang="ja-JP" altLang="en-US" sz="1200" b="0" u="none" dirty="0" smtClean="0">
                          <a:solidFill>
                            <a:schemeClr val="tx1"/>
                          </a:solidFill>
                        </a:rPr>
                        <a:t>都市計画税</a:t>
                      </a:r>
                      <a:endParaRPr kumimoji="1" lang="ja-JP" altLang="en-US" sz="1200" b="0" u="none"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algn="ctr"/>
                      <a:r>
                        <a:rPr kumimoji="1" lang="ja-JP" altLang="en-US" sz="1200" b="0" u="none" dirty="0" smtClean="0">
                          <a:solidFill>
                            <a:schemeClr val="tx1"/>
                          </a:solidFill>
                        </a:rPr>
                        <a:t>特別区</a:t>
                      </a:r>
                      <a:endParaRPr kumimoji="1" lang="ja-JP" altLang="en-US" sz="1200" b="0" u="none"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r>
                        <a:rPr lang="ja-JP" altLang="en-US" sz="1200" u="none" dirty="0" smtClean="0">
                          <a:latin typeface="Meiryo UI" pitchFamily="50" charset="-128"/>
                          <a:ea typeface="Meiryo UI" pitchFamily="50" charset="-128"/>
                          <a:cs typeface="Meiryo UI" pitchFamily="50" charset="-128"/>
                        </a:rPr>
                        <a:t>街路・再開発・区画整理・都市公園・高速鉄道・鉄道整備</a:t>
                      </a:r>
                      <a:endParaRPr kumimoji="1" lang="ja-JP" altLang="en-US" sz="1200" b="0" u="none"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200" b="0" u="none" dirty="0" smtClean="0">
                          <a:solidFill>
                            <a:schemeClr val="tx1"/>
                          </a:solidFill>
                        </a:rPr>
                        <a:t>349</a:t>
                      </a:r>
                      <a:r>
                        <a:rPr kumimoji="1" lang="ja-JP" altLang="en-US" sz="1200" b="0" u="none" dirty="0" smtClean="0">
                          <a:solidFill>
                            <a:schemeClr val="tx1"/>
                          </a:solidFill>
                        </a:rPr>
                        <a:t>億円</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86663">
                <a:tc vMerge="1">
                  <a:txBody>
                    <a:bodyPr/>
                    <a:lstStyle/>
                    <a:p>
                      <a:endParaRPr kumimoji="1" lang="ja-JP" altLang="en-US" sz="1200" b="0" dirty="0">
                        <a:solidFill>
                          <a:schemeClr val="tx1"/>
                        </a:solidFill>
                      </a:endParaRPr>
                    </a:p>
                  </a:txBody>
                  <a:tcPr/>
                </a:tc>
                <a:tc>
                  <a:txBody>
                    <a:bodyPr/>
                    <a:lstStyle/>
                    <a:p>
                      <a:pPr algn="ctr"/>
                      <a:r>
                        <a:rPr kumimoji="1" lang="ja-JP" altLang="en-US" sz="1200" b="0" u="none" dirty="0" smtClean="0">
                          <a:solidFill>
                            <a:schemeClr val="tx1"/>
                          </a:solidFill>
                        </a:rPr>
                        <a:t>大阪府</a:t>
                      </a:r>
                      <a:endParaRPr kumimoji="1" lang="ja-JP" altLang="en-US" sz="1200" b="0" u="none"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r>
                        <a:rPr lang="ja-JP" altLang="en-US" sz="1200" u="none" dirty="0" smtClean="0">
                          <a:latin typeface="Meiryo UI" pitchFamily="50" charset="-128"/>
                          <a:ea typeface="Meiryo UI" pitchFamily="50" charset="-128"/>
                          <a:cs typeface="Meiryo UI" pitchFamily="50" charset="-128"/>
                        </a:rPr>
                        <a:t>街路・都市公園・高速道路</a:t>
                      </a:r>
                      <a:endParaRPr kumimoji="1" lang="ja-JP" altLang="en-US" sz="1200" b="0" u="none"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200" b="0" u="none" dirty="0" smtClean="0">
                          <a:solidFill>
                            <a:schemeClr val="tx1"/>
                          </a:solidFill>
                        </a:rPr>
                        <a:t>211</a:t>
                      </a:r>
                      <a:r>
                        <a:rPr kumimoji="1" lang="ja-JP" altLang="en-US" sz="1200" b="0" u="none" dirty="0" smtClean="0">
                          <a:solidFill>
                            <a:schemeClr val="tx1"/>
                          </a:solidFill>
                        </a:rPr>
                        <a:t>億円</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637281">
                <a:tc rowSpan="2">
                  <a:txBody>
                    <a:bodyPr/>
                    <a:lstStyle/>
                    <a:p>
                      <a:pPr algn="ctr"/>
                      <a:r>
                        <a:rPr kumimoji="1" lang="ja-JP" altLang="en-US" sz="1200" b="0" u="none" dirty="0" smtClean="0">
                          <a:solidFill>
                            <a:schemeClr val="tx1"/>
                          </a:solidFill>
                        </a:rPr>
                        <a:t>事業所税</a:t>
                      </a:r>
                      <a:endParaRPr kumimoji="1" lang="ja-JP" altLang="en-US" sz="1200" b="0" u="none"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rPr>
                        <a:t>特別区</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latin typeface="Meiryo UI" pitchFamily="50" charset="-128"/>
                          <a:ea typeface="Meiryo UI" pitchFamily="50" charset="-128"/>
                          <a:cs typeface="Meiryo UI" pitchFamily="50" charset="-128"/>
                          <a:sym typeface="Wingdings" pitchFamily="2" charset="2"/>
                        </a:rPr>
                        <a:t>河川・橋りょう・</a:t>
                      </a:r>
                      <a:r>
                        <a:rPr lang="ja-JP" altLang="en-US" sz="1200" u="none" dirty="0" smtClean="0">
                          <a:latin typeface="Meiryo UI" pitchFamily="50" charset="-128"/>
                          <a:ea typeface="Meiryo UI" pitchFamily="50" charset="-128"/>
                          <a:cs typeface="Meiryo UI" pitchFamily="50" charset="-128"/>
                        </a:rPr>
                        <a:t>公園</a:t>
                      </a:r>
                      <a:r>
                        <a:rPr kumimoji="1" lang="ja-JP" altLang="en-US" sz="1200" u="none" dirty="0" smtClean="0">
                          <a:latin typeface="Meiryo UI" pitchFamily="50" charset="-128"/>
                          <a:ea typeface="Meiryo UI" pitchFamily="50" charset="-128"/>
                          <a:cs typeface="Meiryo UI" pitchFamily="50" charset="-128"/>
                          <a:sym typeface="Wingdings" pitchFamily="2" charset="2"/>
                        </a:rPr>
                        <a:t>・街路・区画整理・廃棄物処理施設・社会福祉施設・</a:t>
                      </a:r>
                      <a:r>
                        <a:rPr lang="ja-JP" altLang="en-US" sz="1200" u="none" dirty="0" smtClean="0">
                          <a:latin typeface="Meiryo UI" pitchFamily="50" charset="-128"/>
                          <a:ea typeface="Meiryo UI" pitchFamily="50" charset="-128"/>
                          <a:cs typeface="Meiryo UI" pitchFamily="50" charset="-128"/>
                          <a:sym typeface="Wingdings" pitchFamily="2" charset="2"/>
                        </a:rPr>
                        <a:t>学校施設・教育文化施設・高速</a:t>
                      </a:r>
                      <a:r>
                        <a:rPr lang="ja-JP" altLang="en-US" sz="1200" u="none" dirty="0" smtClean="0">
                          <a:solidFill>
                            <a:schemeClr val="tx1"/>
                          </a:solidFill>
                          <a:latin typeface="Meiryo UI" pitchFamily="50" charset="-128"/>
                          <a:ea typeface="Meiryo UI" pitchFamily="50" charset="-128"/>
                          <a:cs typeface="Meiryo UI" pitchFamily="50" charset="-128"/>
                          <a:sym typeface="Wingdings" pitchFamily="2" charset="2"/>
                        </a:rPr>
                        <a:t>鉄道</a:t>
                      </a:r>
                      <a:r>
                        <a:rPr lang="en-US" altLang="ja-JP" sz="900" u="none" dirty="0" smtClean="0">
                          <a:solidFill>
                            <a:schemeClr val="tx1"/>
                          </a:solidFill>
                          <a:latin typeface="Meiryo UI" pitchFamily="50" charset="-128"/>
                          <a:ea typeface="Meiryo UI" pitchFamily="50" charset="-128"/>
                          <a:cs typeface="Meiryo UI" pitchFamily="50" charset="-128"/>
                          <a:sym typeface="Wingdings" pitchFamily="2" charset="2"/>
                        </a:rPr>
                        <a:t>(</a:t>
                      </a:r>
                      <a:r>
                        <a:rPr lang="ja-JP" altLang="en-US" sz="900" u="none" dirty="0" smtClean="0">
                          <a:solidFill>
                            <a:schemeClr val="tx1"/>
                          </a:solidFill>
                          <a:latin typeface="Meiryo UI" pitchFamily="50" charset="-128"/>
                          <a:ea typeface="Meiryo UI" pitchFamily="50" charset="-128"/>
                          <a:cs typeface="Meiryo UI" pitchFamily="50" charset="-128"/>
                          <a:sym typeface="Wingdings" pitchFamily="2" charset="2"/>
                        </a:rPr>
                        <a:t>地下鉄エレベーター設置補助等</a:t>
                      </a:r>
                      <a:r>
                        <a:rPr lang="en-US" altLang="ja-JP" sz="900" u="none" dirty="0" smtClean="0">
                          <a:solidFill>
                            <a:schemeClr val="tx1"/>
                          </a:solidFill>
                          <a:latin typeface="Meiryo UI" pitchFamily="50" charset="-128"/>
                          <a:ea typeface="Meiryo UI" pitchFamily="50" charset="-128"/>
                          <a:cs typeface="Meiryo UI" pitchFamily="50" charset="-128"/>
                          <a:sym typeface="Wingdings" pitchFamily="2" charset="2"/>
                        </a:rPr>
                        <a:t>)</a:t>
                      </a:r>
                      <a:endParaRPr kumimoji="1" lang="ja-JP" altLang="en-US" sz="1200" b="0" u="none" dirty="0" smtClean="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200" b="0" u="none" dirty="0" smtClean="0">
                          <a:solidFill>
                            <a:schemeClr val="tx1"/>
                          </a:solidFill>
                        </a:rPr>
                        <a:t>115</a:t>
                      </a:r>
                      <a:r>
                        <a:rPr kumimoji="1" lang="ja-JP" altLang="en-US" sz="1200" b="0" u="none" dirty="0" smtClean="0">
                          <a:solidFill>
                            <a:schemeClr val="tx1"/>
                          </a:solidFill>
                        </a:rPr>
                        <a:t>億円</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580571">
                <a:tc vMerge="1">
                  <a:txBody>
                    <a:bodyPr/>
                    <a:lstStyle/>
                    <a:p>
                      <a:endParaRPr kumimoji="1" lang="ja-JP" altLang="en-US" sz="1200" b="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rPr>
                        <a:t>大阪府</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indent="0">
                        <a:lnSpc>
                          <a:spcPts val="1600"/>
                        </a:lnSpc>
                        <a:spcBef>
                          <a:spcPts val="300"/>
                        </a:spcBef>
                      </a:pPr>
                      <a:r>
                        <a:rPr kumimoji="1" lang="ja-JP" altLang="en-US" sz="1200" u="none" dirty="0" smtClean="0">
                          <a:latin typeface="Meiryo UI" pitchFamily="50" charset="-128"/>
                          <a:ea typeface="Meiryo UI" pitchFamily="50" charset="-128"/>
                          <a:cs typeface="Meiryo UI" pitchFamily="50" charset="-128"/>
                          <a:sym typeface="Wingdings" pitchFamily="2" charset="2"/>
                        </a:rPr>
                        <a:t>河川・橋りょう・</a:t>
                      </a:r>
                      <a:r>
                        <a:rPr lang="ja-JP" altLang="en-US" sz="1200" u="none" dirty="0" smtClean="0">
                          <a:latin typeface="Meiryo UI" pitchFamily="50" charset="-128"/>
                          <a:ea typeface="Meiryo UI" pitchFamily="50" charset="-128"/>
                          <a:cs typeface="Meiryo UI" pitchFamily="50" charset="-128"/>
                          <a:sym typeface="Wingdings" pitchFamily="2" charset="2"/>
                        </a:rPr>
                        <a:t>文化推進施策・</a:t>
                      </a:r>
                      <a:r>
                        <a:rPr lang="ja-JP" altLang="en-US" sz="1200" u="none" dirty="0" smtClean="0">
                          <a:latin typeface="Meiryo UI" pitchFamily="50" charset="-128"/>
                          <a:ea typeface="Meiryo UI" pitchFamily="50" charset="-128"/>
                          <a:cs typeface="Meiryo UI" pitchFamily="50" charset="-128"/>
                        </a:rPr>
                        <a:t>公園</a:t>
                      </a:r>
                      <a:r>
                        <a:rPr lang="ja-JP" altLang="en-US" sz="1200" u="none" dirty="0" smtClean="0">
                          <a:latin typeface="Meiryo UI" pitchFamily="50" charset="-128"/>
                          <a:ea typeface="Meiryo UI" pitchFamily="50" charset="-128"/>
                          <a:cs typeface="Meiryo UI" pitchFamily="50" charset="-128"/>
                          <a:sym typeface="Wingdings" pitchFamily="2" charset="2"/>
                        </a:rPr>
                        <a:t>・街路・下水道</a:t>
                      </a:r>
                      <a:endParaRPr kumimoji="1" lang="ja-JP" altLang="en-US" sz="1200" b="0" u="none"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200" b="0" u="none" dirty="0" smtClean="0">
                          <a:solidFill>
                            <a:schemeClr val="tx1"/>
                          </a:solidFill>
                        </a:rPr>
                        <a:t>158</a:t>
                      </a:r>
                      <a:r>
                        <a:rPr kumimoji="1" lang="ja-JP" altLang="en-US" sz="1200" b="0" u="none" dirty="0" smtClean="0">
                          <a:solidFill>
                            <a:schemeClr val="tx1"/>
                          </a:solidFill>
                        </a:rPr>
                        <a:t>億円</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
        <p:nvSpPr>
          <p:cNvPr id="19" name="テキスト ボックス 18"/>
          <p:cNvSpPr txBox="1"/>
          <p:nvPr/>
        </p:nvSpPr>
        <p:spPr>
          <a:xfrm>
            <a:off x="72008" y="4273351"/>
            <a:ext cx="6681192" cy="307777"/>
          </a:xfrm>
          <a:prstGeom prst="rect">
            <a:avLst/>
          </a:prstGeom>
          <a:noFill/>
        </p:spPr>
        <p:txBody>
          <a:bodyPr wrap="square" rtlCol="0">
            <a:spAutoFit/>
          </a:bodyPr>
          <a:lstStyle/>
          <a:p>
            <a:pPr marL="285750" indent="-285750">
              <a:spcBef>
                <a:spcPts val="600"/>
              </a:spcBef>
            </a:pPr>
            <a:r>
              <a:rPr lang="ja-JP" altLang="en-US" sz="1400" b="1" dirty="0" smtClean="0">
                <a:solidFill>
                  <a:prstClr val="black"/>
                </a:solidFill>
                <a:latin typeface="Meiryo UI" pitchFamily="50" charset="-128"/>
                <a:ea typeface="Meiryo UI" pitchFamily="50" charset="-128"/>
                <a:cs typeface="Meiryo UI" pitchFamily="50" charset="-128"/>
              </a:rPr>
              <a:t>（２）目的税二税の充当事業を特別区と大阪府に配分</a:t>
            </a:r>
            <a:r>
              <a:rPr lang="ja-JP" altLang="en-US" sz="1050" b="1" spc="-150" dirty="0" smtClean="0">
                <a:solidFill>
                  <a:prstClr val="black"/>
                </a:solidFill>
                <a:latin typeface="Meiryo UI" pitchFamily="50" charset="-128"/>
                <a:ea typeface="Meiryo UI" pitchFamily="50" charset="-128"/>
                <a:cs typeface="Meiryo UI" pitchFamily="50" charset="-128"/>
              </a:rPr>
              <a:t>（</a:t>
            </a:r>
            <a:r>
              <a:rPr lang="en-US" altLang="ja-JP" sz="1050" b="1" spc="-150" dirty="0" smtClean="0">
                <a:solidFill>
                  <a:prstClr val="black"/>
                </a:solidFill>
                <a:latin typeface="Meiryo UI" pitchFamily="50" charset="-128"/>
                <a:ea typeface="Meiryo UI" pitchFamily="50" charset="-128"/>
                <a:cs typeface="Meiryo UI" pitchFamily="50" charset="-128"/>
              </a:rPr>
              <a:t>H28</a:t>
            </a:r>
            <a:r>
              <a:rPr lang="ja-JP" altLang="en-US" sz="1050" b="1" spc="-150" dirty="0" smtClean="0">
                <a:solidFill>
                  <a:prstClr val="black"/>
                </a:solidFill>
                <a:latin typeface="Meiryo UI" pitchFamily="50" charset="-128"/>
                <a:ea typeface="Meiryo UI" pitchFamily="50" charset="-128"/>
                <a:cs typeface="Meiryo UI" pitchFamily="50" charset="-128"/>
              </a:rPr>
              <a:t>年度決算ベース試算）</a:t>
            </a:r>
            <a:endParaRPr lang="en-US" altLang="ja-JP" sz="1050" spc="-150" dirty="0" smtClean="0">
              <a:solidFill>
                <a:prstClr val="black"/>
              </a:solidFill>
              <a:latin typeface="Meiryo UI" pitchFamily="50" charset="-128"/>
              <a:ea typeface="Meiryo UI" pitchFamily="50" charset="-128"/>
              <a:cs typeface="Meiryo UI" pitchFamily="50" charset="-128"/>
            </a:endParaRPr>
          </a:p>
        </p:txBody>
      </p:sp>
      <p:graphicFrame>
        <p:nvGraphicFramePr>
          <p:cNvPr id="21" name="表 20"/>
          <p:cNvGraphicFramePr>
            <a:graphicFrameLocks noGrp="1"/>
          </p:cNvGraphicFramePr>
          <p:nvPr>
            <p:extLst>
              <p:ext uri="{D42A27DB-BD31-4B8C-83A1-F6EECF244321}">
                <p14:modId xmlns:p14="http://schemas.microsoft.com/office/powerpoint/2010/main" val="4044884142"/>
              </p:ext>
            </p:extLst>
          </p:nvPr>
        </p:nvGraphicFramePr>
        <p:xfrm>
          <a:off x="6465169" y="2348884"/>
          <a:ext cx="3240359" cy="4087980"/>
        </p:xfrm>
        <a:graphic>
          <a:graphicData uri="http://schemas.openxmlformats.org/drawingml/2006/table">
            <a:tbl>
              <a:tblPr firstRow="1" bandRow="1">
                <a:tableStyleId>{93296810-A885-4BE3-A3E7-6D5BEEA58F35}</a:tableStyleId>
              </a:tblPr>
              <a:tblGrid>
                <a:gridCol w="575115">
                  <a:extLst>
                    <a:ext uri="{9D8B030D-6E8A-4147-A177-3AD203B41FA5}">
                      <a16:colId xmlns:a16="http://schemas.microsoft.com/office/drawing/2014/main" val="20000"/>
                    </a:ext>
                  </a:extLst>
                </a:gridCol>
                <a:gridCol w="691327">
                  <a:extLst>
                    <a:ext uri="{9D8B030D-6E8A-4147-A177-3AD203B41FA5}">
                      <a16:colId xmlns:a16="http://schemas.microsoft.com/office/drawing/2014/main" val="20001"/>
                    </a:ext>
                  </a:extLst>
                </a:gridCol>
                <a:gridCol w="674571">
                  <a:extLst>
                    <a:ext uri="{9D8B030D-6E8A-4147-A177-3AD203B41FA5}">
                      <a16:colId xmlns:a16="http://schemas.microsoft.com/office/drawing/2014/main" val="20002"/>
                    </a:ext>
                  </a:extLst>
                </a:gridCol>
                <a:gridCol w="647005">
                  <a:extLst>
                    <a:ext uri="{9D8B030D-6E8A-4147-A177-3AD203B41FA5}">
                      <a16:colId xmlns:a16="http://schemas.microsoft.com/office/drawing/2014/main" val="20003"/>
                    </a:ext>
                  </a:extLst>
                </a:gridCol>
                <a:gridCol w="652341">
                  <a:extLst>
                    <a:ext uri="{9D8B030D-6E8A-4147-A177-3AD203B41FA5}">
                      <a16:colId xmlns:a16="http://schemas.microsoft.com/office/drawing/2014/main" val="20004"/>
                    </a:ext>
                  </a:extLst>
                </a:gridCol>
              </a:tblGrid>
              <a:tr h="576060">
                <a:tc gridSpan="2">
                  <a:txBody>
                    <a:bodyPr/>
                    <a:lstStyle/>
                    <a:p>
                      <a:pPr algn="ctr"/>
                      <a:endParaRPr kumimoji="1" lang="ja-JP" altLang="en-US" sz="1200" u="none"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hMerge="1">
                  <a:txBody>
                    <a:bodyPr/>
                    <a:lstStyle/>
                    <a:p>
                      <a:pPr algn="ctr"/>
                      <a:endParaRPr kumimoji="1" lang="ja-JP" altLang="en-US" sz="12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a:r>
                        <a:rPr kumimoji="1" lang="ja-JP" altLang="en-US" sz="1200" b="0" u="none" dirty="0" smtClean="0">
                          <a:latin typeface="Meiryo UI" pitchFamily="50" charset="-128"/>
                          <a:ea typeface="Meiryo UI" pitchFamily="50" charset="-128"/>
                          <a:cs typeface="Meiryo UI" pitchFamily="50" charset="-128"/>
                        </a:rPr>
                        <a:t>都市</a:t>
                      </a:r>
                      <a:endParaRPr kumimoji="1" lang="en-US" altLang="ja-JP" sz="1200" b="0" u="none" dirty="0" smtClean="0">
                        <a:latin typeface="Meiryo UI" pitchFamily="50" charset="-128"/>
                        <a:ea typeface="Meiryo UI" pitchFamily="50" charset="-128"/>
                        <a:cs typeface="Meiryo UI" pitchFamily="50" charset="-128"/>
                      </a:endParaRPr>
                    </a:p>
                    <a:p>
                      <a:pPr algn="ctr"/>
                      <a:r>
                        <a:rPr kumimoji="1" lang="ja-JP" altLang="en-US" sz="1200" b="0" u="none" dirty="0" smtClean="0">
                          <a:latin typeface="Meiryo UI" pitchFamily="50" charset="-128"/>
                          <a:ea typeface="Meiryo UI" pitchFamily="50" charset="-128"/>
                          <a:cs typeface="Meiryo UI" pitchFamily="50" charset="-128"/>
                        </a:rPr>
                        <a:t>計画税</a:t>
                      </a:r>
                      <a:endParaRPr kumimoji="1" lang="ja-JP" altLang="en-US" sz="1200" b="0" u="none"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latin typeface="Meiryo UI" pitchFamily="50" charset="-128"/>
                          <a:ea typeface="Meiryo UI" pitchFamily="50" charset="-128"/>
                          <a:cs typeface="Meiryo UI" pitchFamily="50" charset="-128"/>
                        </a:rPr>
                        <a:t>事業</a:t>
                      </a:r>
                      <a:endParaRPr kumimoji="1" lang="en-US" altLang="ja-JP" sz="1200" b="0" u="none" dirty="0" smtClean="0">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latin typeface="Meiryo UI" pitchFamily="50" charset="-128"/>
                          <a:ea typeface="Meiryo UI" pitchFamily="50" charset="-128"/>
                          <a:cs typeface="Meiryo UI" pitchFamily="50" charset="-128"/>
                        </a:rPr>
                        <a:t>所税</a:t>
                      </a:r>
                      <a:endParaRPr kumimoji="1" lang="ja-JP" altLang="en-US" sz="1200" b="0" u="none"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a:r>
                        <a:rPr kumimoji="1" lang="ja-JP" altLang="en-US" sz="1200" b="1" u="none" dirty="0" smtClean="0">
                          <a:latin typeface="Meiryo UI" pitchFamily="50" charset="-128"/>
                          <a:ea typeface="Meiryo UI" pitchFamily="50" charset="-128"/>
                          <a:cs typeface="Meiryo UI" pitchFamily="50" charset="-128"/>
                        </a:rPr>
                        <a:t>配分</a:t>
                      </a:r>
                      <a:endParaRPr kumimoji="1" lang="en-US" altLang="ja-JP" sz="1200" b="1" u="none" dirty="0" smtClean="0">
                        <a:latin typeface="Meiryo UI" pitchFamily="50" charset="-128"/>
                        <a:ea typeface="Meiryo UI" pitchFamily="50" charset="-128"/>
                        <a:cs typeface="Meiryo UI" pitchFamily="50" charset="-128"/>
                      </a:endParaRPr>
                    </a:p>
                    <a:p>
                      <a:pPr algn="ctr"/>
                      <a:r>
                        <a:rPr kumimoji="1" lang="ja-JP" altLang="en-US" sz="1200" b="1" u="none" dirty="0" smtClean="0">
                          <a:latin typeface="Meiryo UI" pitchFamily="50" charset="-128"/>
                          <a:ea typeface="Meiryo UI" pitchFamily="50" charset="-128"/>
                          <a:cs typeface="Meiryo UI" pitchFamily="50" charset="-128"/>
                        </a:rPr>
                        <a:t>割合</a:t>
                      </a:r>
                      <a:endParaRPr kumimoji="1" lang="ja-JP" altLang="en-US" sz="1200" b="1" u="none"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438990">
                <a:tc rowSpan="2">
                  <a:txBody>
                    <a:bodyPr/>
                    <a:lstStyle/>
                    <a:p>
                      <a:pPr algn="ctr"/>
                      <a:r>
                        <a:rPr kumimoji="1" lang="ja-JP" altLang="en-US" sz="1200" u="none" dirty="0" smtClean="0">
                          <a:latin typeface="Meiryo UI" pitchFamily="50" charset="-128"/>
                          <a:ea typeface="Meiryo UI" pitchFamily="50" charset="-128"/>
                          <a:cs typeface="Meiryo UI" pitchFamily="50" charset="-128"/>
                        </a:rPr>
                        <a:t>Ｈ</a:t>
                      </a:r>
                      <a:r>
                        <a:rPr kumimoji="1" lang="en-US" altLang="ja-JP" sz="1200" u="none" dirty="0" smtClean="0">
                          <a:latin typeface="Meiryo UI" pitchFamily="50" charset="-128"/>
                          <a:ea typeface="Meiryo UI" pitchFamily="50" charset="-128"/>
                          <a:cs typeface="Meiryo UI" pitchFamily="50" charset="-128"/>
                        </a:rPr>
                        <a:t>26</a:t>
                      </a:r>
                      <a:endParaRPr kumimoji="1" lang="ja-JP" altLang="en-US" sz="1200" u="none"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dirty="0">
                          <a:solidFill>
                            <a:srgbClr val="000000"/>
                          </a:solidFill>
                          <a:latin typeface="Meiryo UI"/>
                        </a:rPr>
                        <a:t>特別区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a:solidFill>
                            <a:srgbClr val="000000"/>
                          </a:solidFill>
                          <a:latin typeface="Meiryo UI"/>
                        </a:rPr>
                        <a:t>51%</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smtClean="0">
                          <a:solidFill>
                            <a:srgbClr val="000000"/>
                          </a:solidFill>
                          <a:latin typeface="Meiryo UI"/>
                        </a:rPr>
                        <a:t>68%</a:t>
                      </a:r>
                      <a:endParaRPr lang="en-US" altLang="ja-JP" sz="1000" b="0"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a:solidFill>
                            <a:srgbClr val="000000"/>
                          </a:solidFill>
                          <a:latin typeface="Meiryo UI"/>
                        </a:rPr>
                        <a:t>57%</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438990">
                <a:tc vMerge="1">
                  <a:txBody>
                    <a:bodyPr/>
                    <a:lstStyle/>
                    <a:p>
                      <a:pPr algn="ctr"/>
                      <a:endParaRPr kumimoji="1" lang="ja-JP" altLang="en-US" sz="12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dirty="0">
                          <a:solidFill>
                            <a:srgbClr val="000000"/>
                          </a:solidFill>
                          <a:latin typeface="Meiryo UI"/>
                        </a:rPr>
                        <a:t>大阪府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a:solidFill>
                            <a:srgbClr val="000000"/>
                          </a:solidFill>
                          <a:latin typeface="Meiryo UI"/>
                        </a:rPr>
                        <a:t>49%</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smtClean="0">
                          <a:solidFill>
                            <a:srgbClr val="000000"/>
                          </a:solidFill>
                          <a:latin typeface="Meiryo UI"/>
                        </a:rPr>
                        <a:t>32%</a:t>
                      </a:r>
                      <a:endParaRPr lang="en-US" altLang="ja-JP" sz="1000" b="0"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a:solidFill>
                            <a:srgbClr val="000000"/>
                          </a:solidFill>
                          <a:latin typeface="Meiryo UI"/>
                        </a:rPr>
                        <a:t>43%</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438990">
                <a:tc rowSpan="2">
                  <a:txBody>
                    <a:bodyPr/>
                    <a:lstStyle/>
                    <a:p>
                      <a:pPr algn="ctr"/>
                      <a:r>
                        <a:rPr kumimoji="1" lang="ja-JP" altLang="en-US" sz="1200" u="none" dirty="0" smtClean="0">
                          <a:latin typeface="Meiryo UI" pitchFamily="50" charset="-128"/>
                          <a:ea typeface="Meiryo UI" pitchFamily="50" charset="-128"/>
                          <a:cs typeface="Meiryo UI" pitchFamily="50" charset="-128"/>
                        </a:rPr>
                        <a:t>Ｈ</a:t>
                      </a:r>
                      <a:r>
                        <a:rPr kumimoji="1" lang="en-US" altLang="ja-JP" sz="1200" u="none" dirty="0" smtClean="0">
                          <a:latin typeface="Meiryo UI" pitchFamily="50" charset="-128"/>
                          <a:ea typeface="Meiryo UI" pitchFamily="50" charset="-128"/>
                          <a:cs typeface="Meiryo UI" pitchFamily="50" charset="-128"/>
                        </a:rPr>
                        <a:t>27</a:t>
                      </a:r>
                      <a:endParaRPr kumimoji="1" lang="ja-JP" altLang="en-US" sz="1200" u="none"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a:solidFill>
                            <a:srgbClr val="000000"/>
                          </a:solidFill>
                          <a:latin typeface="Meiryo UI"/>
                        </a:rPr>
                        <a:t>特別区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a:solidFill>
                            <a:srgbClr val="000000"/>
                          </a:solidFill>
                          <a:latin typeface="Meiryo UI"/>
                        </a:rPr>
                        <a:t>52%</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smtClean="0">
                          <a:solidFill>
                            <a:srgbClr val="000000"/>
                          </a:solidFill>
                          <a:latin typeface="Meiryo UI"/>
                        </a:rPr>
                        <a:t>41%</a:t>
                      </a:r>
                      <a:endParaRPr lang="en-US" altLang="ja-JP" sz="1000" b="0"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dirty="0">
                          <a:solidFill>
                            <a:srgbClr val="000000"/>
                          </a:solidFill>
                          <a:latin typeface="Meiryo UI"/>
                        </a:rPr>
                        <a:t>48%</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r h="438990">
                <a:tc vMerge="1">
                  <a:txBody>
                    <a:bodyPr/>
                    <a:lstStyle/>
                    <a:p>
                      <a:pPr algn="ctr"/>
                      <a:endParaRPr kumimoji="1" lang="ja-JP" altLang="en-US" sz="120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dirty="0">
                          <a:solidFill>
                            <a:srgbClr val="000000"/>
                          </a:solidFill>
                          <a:latin typeface="Meiryo UI"/>
                        </a:rPr>
                        <a:t>大阪府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a:solidFill>
                            <a:srgbClr val="000000"/>
                          </a:solidFill>
                          <a:latin typeface="Meiryo UI"/>
                        </a:rPr>
                        <a:t>48%</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smtClean="0">
                          <a:solidFill>
                            <a:srgbClr val="000000"/>
                          </a:solidFill>
                          <a:latin typeface="Meiryo UI"/>
                        </a:rPr>
                        <a:t>59%</a:t>
                      </a:r>
                      <a:endParaRPr lang="en-US" altLang="ja-JP" sz="1000" b="0"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dirty="0">
                          <a:solidFill>
                            <a:srgbClr val="000000"/>
                          </a:solidFill>
                          <a:latin typeface="Meiryo UI"/>
                        </a:rPr>
                        <a:t>52%</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0004"/>
                  </a:ext>
                </a:extLst>
              </a:tr>
              <a:tr h="438990">
                <a:tc rowSpan="2">
                  <a:txBody>
                    <a:bodyPr/>
                    <a:lstStyle/>
                    <a:p>
                      <a:pPr algn="ctr"/>
                      <a:r>
                        <a:rPr kumimoji="1" lang="ja-JP" altLang="en-US" sz="1200" u="none" dirty="0" smtClean="0">
                          <a:latin typeface="Meiryo UI" pitchFamily="50" charset="-128"/>
                          <a:ea typeface="Meiryo UI" pitchFamily="50" charset="-128"/>
                          <a:cs typeface="Meiryo UI" pitchFamily="50" charset="-128"/>
                        </a:rPr>
                        <a:t>Ｈ</a:t>
                      </a:r>
                      <a:r>
                        <a:rPr kumimoji="1" lang="en-US" altLang="ja-JP" sz="1200" u="none" dirty="0" smtClean="0">
                          <a:latin typeface="Meiryo UI" pitchFamily="50" charset="-128"/>
                          <a:ea typeface="Meiryo UI" pitchFamily="50" charset="-128"/>
                          <a:cs typeface="Meiryo UI" pitchFamily="50" charset="-128"/>
                        </a:rPr>
                        <a:t>28</a:t>
                      </a:r>
                      <a:endParaRPr kumimoji="1" lang="ja-JP" altLang="en-US" sz="1200" u="none"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a:solidFill>
                            <a:srgbClr val="000000"/>
                          </a:solidFill>
                          <a:latin typeface="Meiryo UI"/>
                        </a:rPr>
                        <a:t>特別区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smtClean="0">
                          <a:solidFill>
                            <a:srgbClr val="000000"/>
                          </a:solidFill>
                          <a:latin typeface="Meiryo UI"/>
                        </a:rPr>
                        <a:t>62</a:t>
                      </a:r>
                      <a:r>
                        <a:rPr lang="en-US" altLang="ja-JP" sz="1000" b="0" i="0" u="none" strike="noStrike" dirty="0">
                          <a:solidFill>
                            <a:srgbClr val="000000"/>
                          </a:solidFill>
                          <a:latin typeface="Meiryo UI"/>
                        </a:rPr>
                        <a:t>%</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smtClean="0">
                          <a:solidFill>
                            <a:srgbClr val="000000"/>
                          </a:solidFill>
                          <a:latin typeface="Meiryo UI"/>
                        </a:rPr>
                        <a:t>42%</a:t>
                      </a:r>
                      <a:endParaRPr lang="en-US" altLang="ja-JP" sz="1000" b="0"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dirty="0" smtClean="0">
                          <a:solidFill>
                            <a:srgbClr val="000000"/>
                          </a:solidFill>
                          <a:latin typeface="Meiryo UI"/>
                        </a:rPr>
                        <a:t>56%</a:t>
                      </a:r>
                      <a:endParaRPr lang="en-US" altLang="ja-JP" sz="1200" b="1"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0005"/>
                  </a:ext>
                </a:extLst>
              </a:tr>
              <a:tr h="438990">
                <a:tc vMerge="1">
                  <a:txBody>
                    <a:bodyPr/>
                    <a:lstStyle/>
                    <a:p>
                      <a:pPr algn="ctr"/>
                      <a:endParaRPr kumimoji="1" lang="ja-JP" altLang="en-US" sz="120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dirty="0">
                          <a:solidFill>
                            <a:srgbClr val="000000"/>
                          </a:solidFill>
                          <a:latin typeface="Meiryo UI"/>
                        </a:rPr>
                        <a:t>大阪府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a:solidFill>
                            <a:srgbClr val="000000"/>
                          </a:solidFill>
                          <a:latin typeface="Meiryo UI"/>
                        </a:rPr>
                        <a:t>3</a:t>
                      </a:r>
                      <a:r>
                        <a:rPr lang="en-US" altLang="ja-JP" sz="1000" b="0" i="0" u="none" strike="noStrike" dirty="0" smtClean="0">
                          <a:solidFill>
                            <a:srgbClr val="000000"/>
                          </a:solidFill>
                          <a:latin typeface="Meiryo UI"/>
                        </a:rPr>
                        <a:t>8</a:t>
                      </a:r>
                      <a:r>
                        <a:rPr lang="en-US" altLang="ja-JP" sz="1000" b="0" i="0" u="none" strike="noStrike" dirty="0">
                          <a:solidFill>
                            <a:srgbClr val="000000"/>
                          </a:solidFill>
                          <a:latin typeface="Meiryo UI"/>
                        </a:rPr>
                        <a:t>%</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smtClean="0">
                          <a:solidFill>
                            <a:srgbClr val="000000"/>
                          </a:solidFill>
                          <a:latin typeface="Meiryo UI"/>
                        </a:rPr>
                        <a:t>58%</a:t>
                      </a:r>
                      <a:endParaRPr lang="en-US" altLang="ja-JP" sz="1000" b="0"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dirty="0" smtClean="0">
                          <a:solidFill>
                            <a:srgbClr val="000000"/>
                          </a:solidFill>
                          <a:latin typeface="Meiryo UI"/>
                        </a:rPr>
                        <a:t>44%</a:t>
                      </a:r>
                      <a:endParaRPr lang="en-US" altLang="ja-JP" sz="1200" b="1"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0006"/>
                  </a:ext>
                </a:extLst>
              </a:tr>
              <a:tr h="438990">
                <a:tc rowSpan="2">
                  <a:txBody>
                    <a:bodyPr/>
                    <a:lstStyle/>
                    <a:p>
                      <a:pPr algn="ctr"/>
                      <a:r>
                        <a:rPr kumimoji="1" lang="en-US" altLang="ja-JP" sz="1200" u="none" dirty="0" smtClean="0">
                          <a:latin typeface="Meiryo UI" pitchFamily="50" charset="-128"/>
                          <a:ea typeface="Meiryo UI" pitchFamily="50" charset="-128"/>
                          <a:cs typeface="Meiryo UI" pitchFamily="50" charset="-128"/>
                        </a:rPr>
                        <a:t>3</a:t>
                      </a:r>
                      <a:r>
                        <a:rPr kumimoji="1" lang="ja-JP" altLang="en-US" sz="1200" u="none" dirty="0" smtClean="0">
                          <a:latin typeface="Meiryo UI" pitchFamily="50" charset="-128"/>
                          <a:ea typeface="Meiryo UI" pitchFamily="50" charset="-128"/>
                          <a:cs typeface="Meiryo UI" pitchFamily="50" charset="-128"/>
                        </a:rPr>
                        <a:t>年</a:t>
                      </a:r>
                      <a:endParaRPr kumimoji="1" lang="en-US" altLang="ja-JP" sz="1200" u="none" dirty="0" smtClean="0">
                        <a:latin typeface="Meiryo UI" pitchFamily="50" charset="-128"/>
                        <a:ea typeface="Meiryo UI" pitchFamily="50" charset="-128"/>
                        <a:cs typeface="Meiryo UI" pitchFamily="50" charset="-128"/>
                      </a:endParaRPr>
                    </a:p>
                    <a:p>
                      <a:pPr algn="ctr"/>
                      <a:r>
                        <a:rPr kumimoji="1" lang="ja-JP" altLang="en-US" sz="1200" u="none" dirty="0" smtClean="0">
                          <a:latin typeface="Meiryo UI" pitchFamily="50" charset="-128"/>
                          <a:ea typeface="Meiryo UI" pitchFamily="50" charset="-128"/>
                          <a:cs typeface="Meiryo UI" pitchFamily="50" charset="-128"/>
                        </a:rPr>
                        <a:t>平均</a:t>
                      </a:r>
                      <a:endParaRPr kumimoji="1" lang="ja-JP" altLang="en-US" sz="1200" u="none"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a:solidFill>
                            <a:srgbClr val="000000"/>
                          </a:solidFill>
                          <a:latin typeface="Meiryo UI"/>
                        </a:rPr>
                        <a:t>特別区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smtClean="0">
                          <a:solidFill>
                            <a:srgbClr val="000000"/>
                          </a:solidFill>
                          <a:latin typeface="Meiryo UI"/>
                        </a:rPr>
                        <a:t>55%</a:t>
                      </a:r>
                      <a:endParaRPr lang="en-US" altLang="ja-JP" sz="1000" b="0"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smtClean="0">
                          <a:solidFill>
                            <a:srgbClr val="000000"/>
                          </a:solidFill>
                          <a:latin typeface="Meiryo UI"/>
                        </a:rPr>
                        <a:t>50%</a:t>
                      </a:r>
                      <a:endParaRPr lang="en-US" altLang="ja-JP" sz="1000" b="0"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dirty="0" smtClean="0">
                          <a:solidFill>
                            <a:srgbClr val="000000"/>
                          </a:solidFill>
                          <a:latin typeface="Meiryo UI"/>
                        </a:rPr>
                        <a:t>53%</a:t>
                      </a:r>
                      <a:endParaRPr lang="en-US" altLang="ja-JP" sz="1200" b="1"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0007"/>
                  </a:ext>
                </a:extLst>
              </a:tr>
              <a:tr h="438990">
                <a:tc vMerge="1">
                  <a:txBody>
                    <a:bodyPr/>
                    <a:lstStyle/>
                    <a:p>
                      <a:pPr algn="ct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dirty="0">
                          <a:solidFill>
                            <a:srgbClr val="000000"/>
                          </a:solidFill>
                          <a:latin typeface="Meiryo UI"/>
                        </a:rPr>
                        <a:t>大阪府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smtClean="0">
                          <a:solidFill>
                            <a:srgbClr val="000000"/>
                          </a:solidFill>
                          <a:latin typeface="Meiryo UI"/>
                        </a:rPr>
                        <a:t>45%</a:t>
                      </a:r>
                      <a:endParaRPr lang="en-US" altLang="ja-JP" sz="1000" b="0"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smtClean="0">
                          <a:solidFill>
                            <a:srgbClr val="000000"/>
                          </a:solidFill>
                          <a:latin typeface="Meiryo UI"/>
                        </a:rPr>
                        <a:t>50%</a:t>
                      </a:r>
                      <a:endParaRPr lang="en-US" altLang="ja-JP" sz="1000" b="0"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dirty="0" smtClean="0">
                          <a:solidFill>
                            <a:srgbClr val="000000"/>
                          </a:solidFill>
                          <a:latin typeface="Meiryo UI"/>
                        </a:rPr>
                        <a:t>47%</a:t>
                      </a:r>
                      <a:endParaRPr lang="en-US" altLang="ja-JP" sz="1200" b="1"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22" name="テキスト ボックス 21"/>
          <p:cNvSpPr txBox="1"/>
          <p:nvPr/>
        </p:nvSpPr>
        <p:spPr>
          <a:xfrm>
            <a:off x="6259024" y="2097151"/>
            <a:ext cx="3096344" cy="276999"/>
          </a:xfrm>
          <a:prstGeom prst="rect">
            <a:avLst/>
          </a:prstGeom>
          <a:noFill/>
        </p:spPr>
        <p:txBody>
          <a:bodyPr wrap="square" rtlCol="0">
            <a:spAutoFit/>
          </a:bodyPr>
          <a:lstStyle/>
          <a:p>
            <a:pPr marL="285750" indent="-285750">
              <a:spcBef>
                <a:spcPts val="600"/>
              </a:spcBef>
            </a:pPr>
            <a:r>
              <a:rPr lang="ja-JP" altLang="en-US" sz="1200" b="1" dirty="0" smtClean="0">
                <a:solidFill>
                  <a:prstClr val="black"/>
                </a:solidFill>
                <a:latin typeface="Meiryo UI" pitchFamily="50" charset="-128"/>
                <a:ea typeface="Meiryo UI" pitchFamily="50" charset="-128"/>
                <a:cs typeface="Meiryo UI" pitchFamily="50" charset="-128"/>
              </a:rPr>
              <a:t>（参考）過去</a:t>
            </a:r>
            <a:r>
              <a:rPr lang="en-US" altLang="ja-JP" sz="1200" b="1" dirty="0" smtClean="0">
                <a:solidFill>
                  <a:prstClr val="black"/>
                </a:solidFill>
                <a:latin typeface="Meiryo UI" pitchFamily="50" charset="-128"/>
                <a:ea typeface="Meiryo UI" pitchFamily="50" charset="-128"/>
                <a:cs typeface="Meiryo UI" pitchFamily="50" charset="-128"/>
              </a:rPr>
              <a:t>3</a:t>
            </a:r>
            <a:r>
              <a:rPr lang="ja-JP" altLang="en-US" sz="1200" b="1" dirty="0" smtClean="0">
                <a:solidFill>
                  <a:prstClr val="black"/>
                </a:solidFill>
                <a:latin typeface="Meiryo UI" pitchFamily="50" charset="-128"/>
                <a:ea typeface="Meiryo UI" pitchFamily="50" charset="-128"/>
                <a:cs typeface="Meiryo UI" pitchFamily="50" charset="-128"/>
              </a:rPr>
              <a:t>年間の実績</a:t>
            </a:r>
            <a:endParaRPr lang="en-US" altLang="ja-JP" sz="1200" dirty="0" smtClean="0">
              <a:solidFill>
                <a:prstClr val="black"/>
              </a:solidFill>
              <a:latin typeface="Meiryo UI" pitchFamily="50" charset="-128"/>
              <a:ea typeface="Meiryo UI" pitchFamily="50" charset="-128"/>
              <a:cs typeface="Meiryo UI" pitchFamily="50" charset="-128"/>
            </a:endParaRPr>
          </a:p>
        </p:txBody>
      </p:sp>
      <p:sp>
        <p:nvSpPr>
          <p:cNvPr id="11" name="テキスト ボックス 10"/>
          <p:cNvSpPr txBox="1"/>
          <p:nvPr/>
        </p:nvSpPr>
        <p:spPr>
          <a:xfrm>
            <a:off x="6393160" y="6468335"/>
            <a:ext cx="3512840" cy="230832"/>
          </a:xfrm>
          <a:prstGeom prst="rect">
            <a:avLst/>
          </a:prstGeom>
          <a:noFill/>
        </p:spPr>
        <p:txBody>
          <a:bodyPr wrap="square" rtlCol="0">
            <a:spAutoFit/>
          </a:bodyPr>
          <a:lstStyle/>
          <a:p>
            <a:pPr marL="285750" indent="-285750">
              <a:spcBef>
                <a:spcPts val="600"/>
              </a:spcBef>
            </a:pPr>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端数処理のため、平均が一致しないことがある</a:t>
            </a:r>
            <a:endParaRPr lang="en-US" altLang="ja-JP" sz="900" dirty="0" smtClean="0">
              <a:latin typeface="Meiryo UI" pitchFamily="50" charset="-128"/>
              <a:ea typeface="Meiryo UI" pitchFamily="50" charset="-128"/>
              <a:cs typeface="Meiryo UI" pitchFamily="50" charset="-128"/>
            </a:endParaRPr>
          </a:p>
        </p:txBody>
      </p:sp>
      <p:sp>
        <p:nvSpPr>
          <p:cNvPr id="13"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１９</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0796571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bwMode="auto">
          <a:xfrm>
            <a:off x="272480" y="667744"/>
            <a:ext cx="9361040" cy="1118255"/>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36000" tIns="45720" rIns="0" bIns="45720" numCol="1" rtlCol="0" anchor="t" anchorCtr="0" compatLnSpc="1">
            <a:prstTxWarp prst="textNoShape">
              <a:avLst/>
            </a:prstTxWarp>
            <a:spAutoFit/>
          </a:bodyPr>
          <a:lstStyle/>
          <a:p>
            <a:pPr marL="176213" indent="-176213">
              <a:lnSpc>
                <a:spcPts val="2000"/>
              </a:lnSpc>
            </a:pPr>
            <a:r>
              <a:rPr lang="ja-JP" altLang="en-US" sz="1500" dirty="0" smtClean="0">
                <a:solidFill>
                  <a:schemeClr val="tx1"/>
                </a:solidFill>
                <a:latin typeface="Meiryo UI" pitchFamily="50" charset="-128"/>
                <a:ea typeface="Meiryo UI" pitchFamily="50" charset="-128"/>
                <a:cs typeface="Meiryo UI" pitchFamily="50" charset="-128"/>
              </a:rPr>
              <a:t>　○「財産・債務の承継（案）」のとおり、発行済みの大阪市債は、大阪府に一元化して承継し、償還することを基本とする</a:t>
            </a:r>
            <a:endParaRPr lang="en-US" altLang="ja-JP" sz="1500" dirty="0" smtClean="0">
              <a:solidFill>
                <a:schemeClr val="tx1"/>
              </a:solidFill>
              <a:latin typeface="Meiryo UI" pitchFamily="50" charset="-128"/>
              <a:ea typeface="Meiryo UI" pitchFamily="50" charset="-128"/>
              <a:cs typeface="Meiryo UI" pitchFamily="50" charset="-128"/>
            </a:endParaRPr>
          </a:p>
          <a:p>
            <a:pPr marL="176213" indent="-176213">
              <a:lnSpc>
                <a:spcPts val="2000"/>
              </a:lnSpc>
            </a:pPr>
            <a:r>
              <a:rPr lang="ja-JP" altLang="en-US" sz="1500" dirty="0" smtClean="0">
                <a:solidFill>
                  <a:schemeClr val="tx1"/>
                </a:solidFill>
                <a:latin typeface="Meiryo UI" pitchFamily="50" charset="-128"/>
                <a:ea typeface="Meiryo UI" pitchFamily="50" charset="-128"/>
                <a:cs typeface="Meiryo UI" pitchFamily="50" charset="-128"/>
              </a:rPr>
              <a:t>　○償還に係る公債費の負担割合は、特別区が</a:t>
            </a:r>
            <a:r>
              <a:rPr lang="en-US" altLang="ja-JP" sz="1500" dirty="0" smtClean="0">
                <a:solidFill>
                  <a:schemeClr val="tx1"/>
                </a:solidFill>
                <a:latin typeface="Meiryo UI" pitchFamily="50" charset="-128"/>
                <a:ea typeface="Meiryo UI" pitchFamily="50" charset="-128"/>
                <a:cs typeface="Meiryo UI" pitchFamily="50" charset="-128"/>
              </a:rPr>
              <a:t>72</a:t>
            </a:r>
            <a:r>
              <a:rPr lang="ja-JP" altLang="en-US" sz="1500" dirty="0" smtClean="0">
                <a:solidFill>
                  <a:schemeClr val="tx1"/>
                </a:solidFill>
                <a:latin typeface="Meiryo UI" pitchFamily="50" charset="-128"/>
                <a:ea typeface="Meiryo UI" pitchFamily="50" charset="-128"/>
                <a:cs typeface="Meiryo UI" pitchFamily="50" charset="-128"/>
              </a:rPr>
              <a:t>％、大阪府</a:t>
            </a:r>
            <a:r>
              <a:rPr lang="en-US" altLang="ja-JP" sz="1500" dirty="0" smtClean="0">
                <a:solidFill>
                  <a:schemeClr val="tx1"/>
                </a:solidFill>
                <a:latin typeface="Meiryo UI" pitchFamily="50" charset="-128"/>
                <a:ea typeface="Meiryo UI" pitchFamily="50" charset="-128"/>
                <a:cs typeface="Meiryo UI" pitchFamily="50" charset="-128"/>
              </a:rPr>
              <a:t>28</a:t>
            </a:r>
            <a:r>
              <a:rPr lang="ja-JP" altLang="en-US" sz="1500" dirty="0" smtClean="0">
                <a:solidFill>
                  <a:schemeClr val="tx1"/>
                </a:solidFill>
                <a:latin typeface="Meiryo UI" pitchFamily="50" charset="-128"/>
                <a:ea typeface="Meiryo UI" pitchFamily="50" charset="-128"/>
                <a:cs typeface="Meiryo UI" pitchFamily="50" charset="-128"/>
              </a:rPr>
              <a:t>％（既発債の残高を事務分担（案）により区分）</a:t>
            </a:r>
            <a:endParaRPr lang="en-US" altLang="ja-JP" sz="1500" dirty="0" smtClean="0">
              <a:solidFill>
                <a:schemeClr val="tx1"/>
              </a:solidFill>
              <a:latin typeface="Meiryo UI" pitchFamily="50" charset="-128"/>
              <a:ea typeface="Meiryo UI" pitchFamily="50" charset="-128"/>
              <a:cs typeface="Meiryo UI" pitchFamily="50" charset="-128"/>
            </a:endParaRPr>
          </a:p>
          <a:p>
            <a:pPr marL="176213" indent="-176213">
              <a:lnSpc>
                <a:spcPts val="2000"/>
              </a:lnSpc>
            </a:pPr>
            <a:r>
              <a:rPr lang="ja-JP" altLang="en-US" sz="1500" dirty="0" smtClean="0">
                <a:solidFill>
                  <a:schemeClr val="tx1"/>
                </a:solidFill>
                <a:latin typeface="Meiryo UI" pitchFamily="50" charset="-128"/>
                <a:ea typeface="Meiryo UI" pitchFamily="50" charset="-128"/>
                <a:cs typeface="Meiryo UI" pitchFamily="50" charset="-128"/>
              </a:rPr>
              <a:t>　○各特別区及び大阪府の負担額は、財政調整（</a:t>
            </a:r>
            <a:r>
              <a:rPr lang="en-US" altLang="ja-JP" sz="1500" dirty="0" smtClean="0">
                <a:solidFill>
                  <a:schemeClr val="tx1"/>
                </a:solidFill>
                <a:latin typeface="Meiryo UI" pitchFamily="50" charset="-128"/>
                <a:ea typeface="Meiryo UI" pitchFamily="50" charset="-128"/>
                <a:cs typeface="Meiryo UI" pitchFamily="50" charset="-128"/>
              </a:rPr>
              <a:t>※</a:t>
            </a:r>
            <a:r>
              <a:rPr lang="ja-JP" altLang="en-US" sz="1500" dirty="0" smtClean="0">
                <a:solidFill>
                  <a:schemeClr val="tx1"/>
                </a:solidFill>
                <a:latin typeface="Meiryo UI" pitchFamily="50" charset="-128"/>
                <a:ea typeface="Meiryo UI" pitchFamily="50" charset="-128"/>
                <a:cs typeface="Meiryo UI" pitchFamily="50" charset="-128"/>
              </a:rPr>
              <a:t>）により必要な財源を確保</a:t>
            </a:r>
            <a:endParaRPr lang="en-US" altLang="ja-JP" sz="1500" dirty="0" smtClean="0">
              <a:solidFill>
                <a:schemeClr val="tx1"/>
              </a:solidFill>
              <a:latin typeface="Meiryo UI" pitchFamily="50" charset="-128"/>
              <a:ea typeface="Meiryo UI" pitchFamily="50" charset="-128"/>
              <a:cs typeface="Meiryo UI" pitchFamily="50" charset="-128"/>
            </a:endParaRPr>
          </a:p>
          <a:p>
            <a:pPr marL="176213" indent="-176213">
              <a:lnSpc>
                <a:spcPts val="2000"/>
              </a:lnSpc>
            </a:pPr>
            <a:r>
              <a:rPr lang="ja-JP" altLang="en-US" sz="1500" dirty="0" smtClean="0">
                <a:solidFill>
                  <a:schemeClr val="tx1"/>
                </a:solidFill>
                <a:latin typeface="Meiryo UI" pitchFamily="50" charset="-128"/>
                <a:ea typeface="Meiryo UI" pitchFamily="50" charset="-128"/>
                <a:cs typeface="Meiryo UI" pitchFamily="50" charset="-128"/>
              </a:rPr>
              <a:t>　○既発債の公債費は毎年減少。この減少分に充てていた財源は、新規発行債の償還等に充当可能</a:t>
            </a:r>
          </a:p>
        </p:txBody>
      </p:sp>
      <p:sp>
        <p:nvSpPr>
          <p:cNvPr id="13" name="正方形/長方形 12"/>
          <p:cNvSpPr/>
          <p:nvPr/>
        </p:nvSpPr>
        <p:spPr>
          <a:xfrm>
            <a:off x="6949466" y="1978960"/>
            <a:ext cx="2792762" cy="1512168"/>
          </a:xfrm>
          <a:prstGeom prst="rect">
            <a:avLst/>
          </a:prstGeom>
          <a:solidFill>
            <a:schemeClr val="accent1">
              <a:lumMod val="20000"/>
              <a:lumOff val="8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60000" indent="-360000" fontAlgn="auto">
              <a:spcBef>
                <a:spcPts val="300"/>
              </a:spcBef>
              <a:spcAft>
                <a:spcPts val="0"/>
              </a:spcAft>
              <a:defRPr/>
            </a:pPr>
            <a:r>
              <a:rPr lang="en-US" altLang="ja-JP" sz="1100" b="1" dirty="0" smtClean="0">
                <a:solidFill>
                  <a:schemeClr val="tx1"/>
                </a:solidFill>
                <a:latin typeface="Meiryo UI" pitchFamily="50" charset="-128"/>
                <a:ea typeface="Meiryo UI" pitchFamily="50" charset="-128"/>
                <a:cs typeface="Meiryo UI" pitchFamily="50" charset="-128"/>
              </a:rPr>
              <a:t>※</a:t>
            </a:r>
            <a:r>
              <a:rPr lang="ja-JP" altLang="en-US" sz="1100" b="1" dirty="0" smtClean="0">
                <a:solidFill>
                  <a:schemeClr val="tx1"/>
                </a:solidFill>
                <a:latin typeface="Meiryo UI" pitchFamily="50" charset="-128"/>
                <a:ea typeface="Meiryo UI" pitchFamily="50" charset="-128"/>
                <a:cs typeface="Meiryo UI" pitchFamily="50" charset="-128"/>
              </a:rPr>
              <a:t>財政調整による必要な財源の確保方法</a:t>
            </a:r>
            <a:endParaRPr lang="en-US" altLang="ja-JP" sz="1100" b="1" dirty="0" smtClean="0">
              <a:solidFill>
                <a:schemeClr val="tx1"/>
              </a:solidFill>
              <a:latin typeface="Meiryo UI" pitchFamily="50" charset="-128"/>
              <a:ea typeface="Meiryo UI" pitchFamily="50" charset="-128"/>
              <a:cs typeface="Meiryo UI" pitchFamily="50" charset="-128"/>
            </a:endParaRPr>
          </a:p>
          <a:p>
            <a:pPr marL="174625" indent="-174625" fontAlgn="auto">
              <a:spcBef>
                <a:spcPts val="300"/>
              </a:spcBef>
              <a:spcAft>
                <a:spcPts val="0"/>
              </a:spcAft>
              <a:defRPr/>
            </a:pPr>
            <a:r>
              <a:rPr lang="ja-JP" altLang="en-US" sz="1100" dirty="0" smtClean="0">
                <a:solidFill>
                  <a:schemeClr val="tx1"/>
                </a:solidFill>
                <a:latin typeface="Meiryo UI" pitchFamily="50" charset="-128"/>
                <a:ea typeface="Meiryo UI" pitchFamily="50" charset="-128"/>
                <a:cs typeface="Meiryo UI" pitchFamily="50" charset="-128"/>
              </a:rPr>
              <a:t>　○財政調整交付金の配分（各特別区へは</a:t>
            </a:r>
            <a:endParaRPr lang="en-US" altLang="ja-JP" sz="1100" dirty="0" smtClean="0">
              <a:solidFill>
                <a:schemeClr val="tx1"/>
              </a:solidFill>
              <a:latin typeface="Meiryo UI" pitchFamily="50" charset="-128"/>
              <a:ea typeface="Meiryo UI" pitchFamily="50" charset="-128"/>
              <a:cs typeface="Meiryo UI" pitchFamily="50" charset="-128"/>
            </a:endParaRPr>
          </a:p>
          <a:p>
            <a:pPr marL="174625" indent="-174625" fontAlgn="auto">
              <a:spcBef>
                <a:spcPts val="300"/>
              </a:spcBef>
              <a:spcAft>
                <a:spcPts val="0"/>
              </a:spcAft>
              <a:defRPr/>
            </a:pPr>
            <a:r>
              <a:rPr lang="en-US" altLang="ja-JP" sz="1100" dirty="0">
                <a:solidFill>
                  <a:schemeClr val="tx1"/>
                </a:solidFill>
                <a:latin typeface="Meiryo UI" pitchFamily="50" charset="-128"/>
                <a:ea typeface="Meiryo UI" pitchFamily="50" charset="-128"/>
                <a:cs typeface="Meiryo UI" pitchFamily="50" charset="-128"/>
              </a:rPr>
              <a:t> </a:t>
            </a:r>
            <a:r>
              <a:rPr lang="en-US" altLang="ja-JP" sz="1100" dirty="0" smtClean="0">
                <a:solidFill>
                  <a:schemeClr val="tx1"/>
                </a:solidFill>
                <a:latin typeface="Meiryo UI" pitchFamily="50" charset="-128"/>
                <a:ea typeface="Meiryo UI" pitchFamily="50" charset="-128"/>
                <a:cs typeface="Meiryo UI" pitchFamily="50" charset="-128"/>
              </a:rPr>
              <a:t>    </a:t>
            </a:r>
            <a:r>
              <a:rPr lang="ja-JP" altLang="en-US" sz="1100" dirty="0" smtClean="0">
                <a:solidFill>
                  <a:schemeClr val="tx1"/>
                </a:solidFill>
                <a:latin typeface="Meiryo UI" pitchFamily="50" charset="-128"/>
                <a:ea typeface="Meiryo UI" pitchFamily="50" charset="-128"/>
                <a:cs typeface="Meiryo UI" pitchFamily="50" charset="-128"/>
              </a:rPr>
              <a:t>人口を基本に按分し、財政調整交付金</a:t>
            </a:r>
            <a:endParaRPr lang="en-US" altLang="ja-JP" sz="1100" dirty="0" smtClean="0">
              <a:solidFill>
                <a:schemeClr val="tx1"/>
              </a:solidFill>
              <a:latin typeface="Meiryo UI" pitchFamily="50" charset="-128"/>
              <a:ea typeface="Meiryo UI" pitchFamily="50" charset="-128"/>
              <a:cs typeface="Meiryo UI" pitchFamily="50" charset="-128"/>
            </a:endParaRPr>
          </a:p>
          <a:p>
            <a:pPr marL="174625" indent="-174625" fontAlgn="auto">
              <a:spcBef>
                <a:spcPts val="300"/>
              </a:spcBef>
              <a:spcAft>
                <a:spcPts val="0"/>
              </a:spcAft>
              <a:defRPr/>
            </a:pPr>
            <a:r>
              <a:rPr lang="en-US" altLang="ja-JP" sz="1100" dirty="0">
                <a:solidFill>
                  <a:schemeClr val="tx1"/>
                </a:solidFill>
                <a:latin typeface="Meiryo UI" pitchFamily="50" charset="-128"/>
                <a:ea typeface="Meiryo UI" pitchFamily="50" charset="-128"/>
                <a:cs typeface="Meiryo UI" pitchFamily="50" charset="-128"/>
              </a:rPr>
              <a:t> </a:t>
            </a:r>
            <a:r>
              <a:rPr lang="en-US" altLang="ja-JP" sz="1100" dirty="0" smtClean="0">
                <a:solidFill>
                  <a:schemeClr val="tx1"/>
                </a:solidFill>
                <a:latin typeface="Meiryo UI" pitchFamily="50" charset="-128"/>
                <a:ea typeface="Meiryo UI" pitchFamily="50" charset="-128"/>
                <a:cs typeface="Meiryo UI" pitchFamily="50" charset="-128"/>
              </a:rPr>
              <a:t>    </a:t>
            </a:r>
            <a:r>
              <a:rPr lang="ja-JP" altLang="en-US" sz="1100" dirty="0" smtClean="0">
                <a:solidFill>
                  <a:schemeClr val="tx1"/>
                </a:solidFill>
                <a:latin typeface="Meiryo UI" pitchFamily="50" charset="-128"/>
                <a:ea typeface="Meiryo UI" pitchFamily="50" charset="-128"/>
                <a:cs typeface="Meiryo UI" pitchFamily="50" charset="-128"/>
              </a:rPr>
              <a:t>（普通交付金）の基準財政需要額に</a:t>
            </a:r>
            <a:endParaRPr lang="en-US" altLang="ja-JP" sz="1100" dirty="0" smtClean="0">
              <a:solidFill>
                <a:schemeClr val="tx1"/>
              </a:solidFill>
              <a:latin typeface="Meiryo UI" pitchFamily="50" charset="-128"/>
              <a:ea typeface="Meiryo UI" pitchFamily="50" charset="-128"/>
              <a:cs typeface="Meiryo UI" pitchFamily="50" charset="-128"/>
            </a:endParaRPr>
          </a:p>
          <a:p>
            <a:pPr marL="174625" indent="-174625" fontAlgn="auto">
              <a:spcBef>
                <a:spcPts val="300"/>
              </a:spcBef>
              <a:spcAft>
                <a:spcPts val="0"/>
              </a:spcAft>
              <a:defRPr/>
            </a:pPr>
            <a:r>
              <a:rPr lang="en-US" altLang="ja-JP" sz="1100" dirty="0">
                <a:solidFill>
                  <a:schemeClr val="tx1"/>
                </a:solidFill>
                <a:latin typeface="Meiryo UI" pitchFamily="50" charset="-128"/>
                <a:ea typeface="Meiryo UI" pitchFamily="50" charset="-128"/>
                <a:cs typeface="Meiryo UI" pitchFamily="50" charset="-128"/>
              </a:rPr>
              <a:t> </a:t>
            </a:r>
            <a:r>
              <a:rPr lang="en-US" altLang="ja-JP" sz="1100" dirty="0" smtClean="0">
                <a:solidFill>
                  <a:schemeClr val="tx1"/>
                </a:solidFill>
                <a:latin typeface="Meiryo UI" pitchFamily="50" charset="-128"/>
                <a:ea typeface="Meiryo UI" pitchFamily="50" charset="-128"/>
                <a:cs typeface="Meiryo UI" pitchFamily="50" charset="-128"/>
              </a:rPr>
              <a:t>    </a:t>
            </a:r>
            <a:r>
              <a:rPr lang="ja-JP" altLang="en-US" sz="1100" dirty="0" smtClean="0">
                <a:solidFill>
                  <a:schemeClr val="tx1"/>
                </a:solidFill>
                <a:latin typeface="Meiryo UI" pitchFamily="50" charset="-128"/>
                <a:ea typeface="Meiryo UI" pitchFamily="50" charset="-128"/>
                <a:cs typeface="Meiryo UI" pitchFamily="50" charset="-128"/>
              </a:rPr>
              <a:t>全額算入することにより償還財源を保障）</a:t>
            </a:r>
            <a:endParaRPr lang="en-US" altLang="ja-JP" sz="1100" dirty="0" smtClean="0">
              <a:solidFill>
                <a:schemeClr val="tx1"/>
              </a:solidFill>
              <a:latin typeface="Meiryo UI" pitchFamily="50" charset="-128"/>
              <a:ea typeface="Meiryo UI" pitchFamily="50" charset="-128"/>
              <a:cs typeface="Meiryo UI" pitchFamily="50" charset="-128"/>
            </a:endParaRPr>
          </a:p>
          <a:p>
            <a:pPr marL="174625" indent="-174625" fontAlgn="auto">
              <a:spcBef>
                <a:spcPts val="300"/>
              </a:spcBef>
              <a:spcAft>
                <a:spcPts val="0"/>
              </a:spcAft>
              <a:defRPr/>
            </a:pPr>
            <a:r>
              <a:rPr lang="ja-JP" altLang="en-US" sz="1100" dirty="0" smtClean="0">
                <a:solidFill>
                  <a:schemeClr val="tx1"/>
                </a:solidFill>
                <a:latin typeface="Meiryo UI" pitchFamily="50" charset="-128"/>
                <a:ea typeface="Meiryo UI" pitchFamily="50" charset="-128"/>
                <a:cs typeface="Meiryo UI" pitchFamily="50" charset="-128"/>
              </a:rPr>
              <a:t>　○目的税交付金の配分（大阪市の過去の</a:t>
            </a:r>
            <a:endParaRPr lang="en-US" altLang="ja-JP" sz="1100" dirty="0" smtClean="0">
              <a:solidFill>
                <a:schemeClr val="tx1"/>
              </a:solidFill>
              <a:latin typeface="Meiryo UI" pitchFamily="50" charset="-128"/>
              <a:ea typeface="Meiryo UI" pitchFamily="50" charset="-128"/>
              <a:cs typeface="Meiryo UI" pitchFamily="50" charset="-128"/>
            </a:endParaRPr>
          </a:p>
          <a:p>
            <a:pPr marL="174625" indent="-174625" fontAlgn="auto">
              <a:spcBef>
                <a:spcPts val="300"/>
              </a:spcBef>
              <a:spcAft>
                <a:spcPts val="0"/>
              </a:spcAft>
              <a:defRPr/>
            </a:pPr>
            <a:r>
              <a:rPr lang="en-US" altLang="ja-JP" sz="1100" dirty="0">
                <a:solidFill>
                  <a:schemeClr val="tx1"/>
                </a:solidFill>
                <a:latin typeface="Meiryo UI" pitchFamily="50" charset="-128"/>
                <a:ea typeface="Meiryo UI" pitchFamily="50" charset="-128"/>
                <a:cs typeface="Meiryo UI" pitchFamily="50" charset="-128"/>
              </a:rPr>
              <a:t> </a:t>
            </a:r>
            <a:r>
              <a:rPr lang="en-US" altLang="ja-JP" sz="1100" dirty="0" smtClean="0">
                <a:solidFill>
                  <a:schemeClr val="tx1"/>
                </a:solidFill>
                <a:latin typeface="Meiryo UI" pitchFamily="50" charset="-128"/>
                <a:ea typeface="Meiryo UI" pitchFamily="50" charset="-128"/>
                <a:cs typeface="Meiryo UI" pitchFamily="50" charset="-128"/>
              </a:rPr>
              <a:t>    </a:t>
            </a:r>
            <a:r>
              <a:rPr lang="ja-JP" altLang="en-US" sz="1100" dirty="0" smtClean="0">
                <a:solidFill>
                  <a:schemeClr val="tx1"/>
                </a:solidFill>
                <a:latin typeface="Meiryo UI" pitchFamily="50" charset="-128"/>
                <a:ea typeface="Meiryo UI" pitchFamily="50" charset="-128"/>
                <a:cs typeface="Meiryo UI" pitchFamily="50" charset="-128"/>
              </a:rPr>
              <a:t>充当実績に基づき配分）　</a:t>
            </a:r>
            <a:endParaRPr lang="ja-JP" altLang="en-US" sz="1100" dirty="0">
              <a:solidFill>
                <a:schemeClr val="tx1"/>
              </a:solidFill>
              <a:latin typeface="Meiryo UI" pitchFamily="50" charset="-128"/>
              <a:ea typeface="Meiryo UI" pitchFamily="50" charset="-128"/>
              <a:cs typeface="Meiryo UI" pitchFamily="50" charset="-128"/>
            </a:endParaRPr>
          </a:p>
        </p:txBody>
      </p:sp>
      <p:sp>
        <p:nvSpPr>
          <p:cNvPr id="69" name="正方形/長方形 68"/>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a:t>
            </a:r>
            <a:r>
              <a:rPr lang="ja-JP" altLang="en-US" sz="2000" b="1" spc="-150"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公債費</a:t>
            </a:r>
            <a:r>
              <a:rPr lang="ja-JP" altLang="en-US" sz="2000" b="1" dirty="0" smtClean="0">
                <a:solidFill>
                  <a:schemeClr val="tx1"/>
                </a:solidFill>
                <a:latin typeface="Meiryo UI" pitchFamily="50" charset="-128"/>
                <a:ea typeface="Meiryo UI" pitchFamily="50" charset="-128"/>
                <a:cs typeface="Meiryo UI" pitchFamily="50" charset="-128"/>
              </a:rPr>
              <a:t>（既発債）</a:t>
            </a:r>
            <a:r>
              <a:rPr lang="ja-JP" altLang="en-US" sz="2000" b="1" dirty="0" smtClean="0">
                <a:solidFill>
                  <a:prstClr val="black"/>
                </a:solidFill>
                <a:latin typeface="Meiryo UI" pitchFamily="50" charset="-128"/>
                <a:ea typeface="Meiryo UI" pitchFamily="50" charset="-128"/>
                <a:cs typeface="Meiryo UI" pitchFamily="50" charset="-128"/>
              </a:rPr>
              <a:t>について～</a:t>
            </a:r>
            <a:endParaRPr lang="ja-JP" altLang="en-US" sz="2000" b="1" dirty="0">
              <a:solidFill>
                <a:prstClr val="black"/>
              </a:solidFill>
              <a:latin typeface="Meiryo UI" pitchFamily="50" charset="-128"/>
              <a:ea typeface="Meiryo UI" pitchFamily="50" charset="-128"/>
              <a:cs typeface="Meiryo UI" pitchFamily="50" charset="-128"/>
            </a:endParaRPr>
          </a:p>
        </p:txBody>
      </p:sp>
      <p:grpSp>
        <p:nvGrpSpPr>
          <p:cNvPr id="2" name="グループ化 57"/>
          <p:cNvGrpSpPr/>
          <p:nvPr/>
        </p:nvGrpSpPr>
        <p:grpSpPr>
          <a:xfrm>
            <a:off x="7031854" y="3667971"/>
            <a:ext cx="2586270" cy="2847493"/>
            <a:chOff x="7072514" y="1988840"/>
            <a:chExt cx="2586270" cy="2847493"/>
          </a:xfrm>
        </p:grpSpPr>
        <p:grpSp>
          <p:nvGrpSpPr>
            <p:cNvPr id="3" name="グループ化 55"/>
            <p:cNvGrpSpPr/>
            <p:nvPr/>
          </p:nvGrpSpPr>
          <p:grpSpPr>
            <a:xfrm>
              <a:off x="7113240" y="1988840"/>
              <a:ext cx="2545544" cy="2847493"/>
              <a:chOff x="8491560" y="3789040"/>
              <a:chExt cx="2545544" cy="2847493"/>
            </a:xfrm>
          </p:grpSpPr>
          <p:sp>
            <p:nvSpPr>
              <p:cNvPr id="15" name="角丸四角形 14"/>
              <p:cNvSpPr/>
              <p:nvPr/>
            </p:nvSpPr>
            <p:spPr>
              <a:xfrm>
                <a:off x="8491560" y="3789040"/>
                <a:ext cx="2545544" cy="2847493"/>
              </a:xfrm>
              <a:prstGeom prst="roundRect">
                <a:avLst>
                  <a:gd name="adj" fmla="val 3446"/>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endParaRPr lang="en-US" altLang="ja-JP" sz="1400" dirty="0">
                  <a:latin typeface="Meiryo UI" pitchFamily="50" charset="-128"/>
                  <a:ea typeface="Meiryo UI" pitchFamily="50" charset="-128"/>
                  <a:cs typeface="Meiryo UI" pitchFamily="50" charset="-128"/>
                </a:endParaRPr>
              </a:p>
            </p:txBody>
          </p:sp>
          <p:grpSp>
            <p:nvGrpSpPr>
              <p:cNvPr id="4" name="グループ化 34"/>
              <p:cNvGrpSpPr/>
              <p:nvPr/>
            </p:nvGrpSpPr>
            <p:grpSpPr>
              <a:xfrm>
                <a:off x="8769424" y="4221088"/>
                <a:ext cx="1152128" cy="2263824"/>
                <a:chOff x="7248302" y="4005064"/>
                <a:chExt cx="1152128" cy="2263824"/>
              </a:xfrm>
            </p:grpSpPr>
            <p:sp>
              <p:nvSpPr>
                <p:cNvPr id="32" name="正方形/長方形 31"/>
                <p:cNvSpPr/>
                <p:nvPr/>
              </p:nvSpPr>
              <p:spPr bwMode="auto">
                <a:xfrm>
                  <a:off x="7248302" y="4005064"/>
                  <a:ext cx="1152128" cy="2263824"/>
                </a:xfrm>
                <a:prstGeom prst="rect">
                  <a:avLst/>
                </a:prstGeom>
                <a:solidFill>
                  <a:schemeClr val="accent6">
                    <a:lumMod val="20000"/>
                    <a:lumOff val="80000"/>
                  </a:schemeClr>
                </a:solidFill>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0" tIns="36000" rIns="0" bIns="0" numCol="1" rtlCol="0" anchor="t" anchorCtr="0" compatLnSpc="1">
                  <a:prstTxWarp prst="textNoShape">
                    <a:avLst/>
                  </a:prstTxWarp>
                  <a:noAutofit/>
                </a:bodyPr>
                <a:lstStyle/>
                <a:p>
                  <a:pPr algn="ctr" fontAlgn="base">
                    <a:lnSpc>
                      <a:spcPts val="1400"/>
                    </a:lnSpc>
                    <a:spcBef>
                      <a:spcPct val="0"/>
                    </a:spcBef>
                    <a:spcAft>
                      <a:spcPct val="0"/>
                    </a:spcAft>
                  </a:pPr>
                  <a:r>
                    <a:rPr lang="ja-JP" altLang="en-US" sz="1200" dirty="0" smtClean="0">
                      <a:latin typeface="Meiryo UI" pitchFamily="50" charset="-128"/>
                      <a:ea typeface="Meiryo UI" pitchFamily="50" charset="-128"/>
                      <a:cs typeface="Meiryo UI" pitchFamily="50" charset="-128"/>
                    </a:rPr>
                    <a:t>大阪府</a:t>
                  </a:r>
                  <a:endParaRPr lang="en-US" altLang="ja-JP" sz="1200" dirty="0" smtClean="0">
                    <a:latin typeface="Meiryo UI" pitchFamily="50" charset="-128"/>
                    <a:ea typeface="Meiryo UI" pitchFamily="50" charset="-128"/>
                    <a:cs typeface="Meiryo UI" pitchFamily="50" charset="-128"/>
                  </a:endParaRPr>
                </a:p>
              </p:txBody>
            </p:sp>
            <p:grpSp>
              <p:nvGrpSpPr>
                <p:cNvPr id="5" name="グループ化 32"/>
                <p:cNvGrpSpPr/>
                <p:nvPr/>
              </p:nvGrpSpPr>
              <p:grpSpPr>
                <a:xfrm>
                  <a:off x="7321575" y="5661247"/>
                  <a:ext cx="1016391" cy="517094"/>
                  <a:chOff x="7185248" y="5677420"/>
                  <a:chExt cx="943792" cy="484417"/>
                </a:xfrm>
              </p:grpSpPr>
              <p:sp>
                <p:nvSpPr>
                  <p:cNvPr id="18" name="正方形/長方形 17"/>
                  <p:cNvSpPr/>
                  <p:nvPr/>
                </p:nvSpPr>
                <p:spPr>
                  <a:xfrm>
                    <a:off x="7185248" y="5677420"/>
                    <a:ext cx="943244" cy="484417"/>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7192936" y="5744871"/>
                    <a:ext cx="936104" cy="403658"/>
                  </a:xfrm>
                  <a:prstGeom prst="rect">
                    <a:avLst/>
                  </a:prstGeom>
                  <a:noFill/>
                </p:spPr>
                <p:txBody>
                  <a:bodyPr wrap="square" rtlCol="0">
                    <a:spAutoFit/>
                  </a:bodyPr>
                  <a:lstStyle/>
                  <a:p>
                    <a:pPr algn="ctr"/>
                    <a:r>
                      <a:rPr kumimoji="1" lang="ja-JP" altLang="en-US" sz="1100" dirty="0" smtClean="0">
                        <a:latin typeface="Meiryo UI" pitchFamily="50" charset="-128"/>
                        <a:ea typeface="Meiryo UI" pitchFamily="50" charset="-128"/>
                        <a:cs typeface="Meiryo UI" pitchFamily="50" charset="-128"/>
                      </a:rPr>
                      <a:t>新たな特別会計</a:t>
                    </a:r>
                    <a:r>
                      <a:rPr kumimoji="1" lang="en-US" altLang="ja-JP" sz="1050" dirty="0" smtClean="0">
                        <a:latin typeface="Meiryo UI" pitchFamily="50" charset="-128"/>
                        <a:ea typeface="Meiryo UI" pitchFamily="50" charset="-128"/>
                        <a:cs typeface="Meiryo UI" pitchFamily="50" charset="-128"/>
                      </a:rPr>
                      <a:t>〔</a:t>
                    </a:r>
                    <a:r>
                      <a:rPr kumimoji="1" lang="ja-JP" altLang="en-US" sz="1050" dirty="0" smtClean="0">
                        <a:latin typeface="Meiryo UI" pitchFamily="50" charset="-128"/>
                        <a:ea typeface="Meiryo UI" pitchFamily="50" charset="-128"/>
                        <a:cs typeface="Meiryo UI" pitchFamily="50" charset="-128"/>
                      </a:rPr>
                      <a:t>大阪市債</a:t>
                    </a:r>
                    <a:r>
                      <a:rPr kumimoji="1" lang="en-US" altLang="ja-JP" sz="1050" dirty="0" smtClean="0">
                        <a:latin typeface="Meiryo UI" pitchFamily="50" charset="-128"/>
                        <a:ea typeface="Meiryo UI" pitchFamily="50" charset="-128"/>
                        <a:cs typeface="Meiryo UI" pitchFamily="50" charset="-128"/>
                      </a:rPr>
                      <a:t>〕</a:t>
                    </a:r>
                    <a:endParaRPr kumimoji="1" lang="ja-JP" altLang="en-US" sz="1100" dirty="0">
                      <a:latin typeface="Meiryo UI" pitchFamily="50" charset="-128"/>
                      <a:ea typeface="Meiryo UI" pitchFamily="50" charset="-128"/>
                      <a:cs typeface="Meiryo UI" pitchFamily="50" charset="-128"/>
                    </a:endParaRPr>
                  </a:p>
                </p:txBody>
              </p:sp>
            </p:grpSp>
            <p:grpSp>
              <p:nvGrpSpPr>
                <p:cNvPr id="6" name="グループ化 33"/>
                <p:cNvGrpSpPr/>
                <p:nvPr/>
              </p:nvGrpSpPr>
              <p:grpSpPr>
                <a:xfrm>
                  <a:off x="7329269" y="4304167"/>
                  <a:ext cx="1008111" cy="1296149"/>
                  <a:chOff x="7329267" y="4294349"/>
                  <a:chExt cx="936103" cy="1214232"/>
                </a:xfrm>
              </p:grpSpPr>
              <p:grpSp>
                <p:nvGrpSpPr>
                  <p:cNvPr id="7" name="グループ化 28"/>
                  <p:cNvGrpSpPr/>
                  <p:nvPr/>
                </p:nvGrpSpPr>
                <p:grpSpPr>
                  <a:xfrm>
                    <a:off x="7329267" y="4294349"/>
                    <a:ext cx="936103" cy="1214232"/>
                    <a:chOff x="7300422" y="5511049"/>
                    <a:chExt cx="792088" cy="1152127"/>
                  </a:xfrm>
                </p:grpSpPr>
                <p:sp>
                  <p:nvSpPr>
                    <p:cNvPr id="19" name="正方形/長方形 18"/>
                    <p:cNvSpPr/>
                    <p:nvPr/>
                  </p:nvSpPr>
                  <p:spPr>
                    <a:xfrm>
                      <a:off x="7300422" y="5511049"/>
                      <a:ext cx="792088" cy="1152127"/>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7377048" y="5546591"/>
                      <a:ext cx="588440" cy="383009"/>
                    </a:xfrm>
                    <a:prstGeom prst="rect">
                      <a:avLst/>
                    </a:prstGeom>
                    <a:noFill/>
                  </p:spPr>
                  <p:txBody>
                    <a:bodyPr wrap="none" rtlCol="0">
                      <a:spAutoFit/>
                    </a:bodyPr>
                    <a:lstStyle/>
                    <a:p>
                      <a:r>
                        <a:rPr kumimoji="1" lang="ja-JP" altLang="en-US" sz="1100" dirty="0" smtClean="0">
                          <a:latin typeface="Meiryo UI" pitchFamily="50" charset="-128"/>
                          <a:ea typeface="Meiryo UI" pitchFamily="50" charset="-128"/>
                          <a:cs typeface="Meiryo UI" pitchFamily="50" charset="-128"/>
                        </a:rPr>
                        <a:t>財政調整</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特別会計</a:t>
                      </a:r>
                      <a:endParaRPr kumimoji="1" lang="ja-JP" altLang="en-US" sz="1100" dirty="0">
                        <a:latin typeface="Meiryo UI" pitchFamily="50" charset="-128"/>
                        <a:ea typeface="Meiryo UI" pitchFamily="50" charset="-128"/>
                        <a:cs typeface="Meiryo UI" pitchFamily="50" charset="-128"/>
                      </a:endParaRPr>
                    </a:p>
                  </p:txBody>
                </p:sp>
                <p:sp>
                  <p:nvSpPr>
                    <p:cNvPr id="24" name="テキスト ボックス 23"/>
                    <p:cNvSpPr txBox="1"/>
                    <p:nvPr/>
                  </p:nvSpPr>
                  <p:spPr>
                    <a:xfrm>
                      <a:off x="7372429" y="5913635"/>
                      <a:ext cx="648071" cy="300935"/>
                    </a:xfrm>
                    <a:prstGeom prst="rect">
                      <a:avLst/>
                    </a:prstGeom>
                    <a:solidFill>
                      <a:schemeClr val="accent6">
                        <a:lumMod val="75000"/>
                      </a:schemeClr>
                    </a:solidFill>
                  </p:spPr>
                  <p:txBody>
                    <a:bodyPr wrap="square" lIns="0" tIns="0" rIns="0" bIns="0" rtlCol="0">
                      <a:spAutoFit/>
                    </a:bodyPr>
                    <a:lstStyle/>
                    <a:p>
                      <a:pPr algn="ctr"/>
                      <a:r>
                        <a:rPr kumimoji="1" lang="ja-JP" altLang="en-US" sz="1100" dirty="0" smtClean="0">
                          <a:solidFill>
                            <a:schemeClr val="bg1"/>
                          </a:solidFill>
                          <a:latin typeface="Meiryo UI" pitchFamily="50" charset="-128"/>
                          <a:ea typeface="Meiryo UI" pitchFamily="50" charset="-128"/>
                          <a:cs typeface="Meiryo UI" pitchFamily="50" charset="-128"/>
                        </a:rPr>
                        <a:t>財政調</a:t>
                      </a:r>
                      <a:endParaRPr kumimoji="1" lang="en-US" altLang="ja-JP" sz="1100" dirty="0" smtClean="0">
                        <a:solidFill>
                          <a:schemeClr val="bg1"/>
                        </a:solidFill>
                        <a:latin typeface="Meiryo UI" pitchFamily="50" charset="-128"/>
                        <a:ea typeface="Meiryo UI" pitchFamily="50" charset="-128"/>
                        <a:cs typeface="Meiryo UI" pitchFamily="50" charset="-128"/>
                      </a:endParaRPr>
                    </a:p>
                    <a:p>
                      <a:pPr algn="ctr"/>
                      <a:r>
                        <a:rPr kumimoji="1" lang="ja-JP" altLang="en-US" sz="1100" dirty="0" smtClean="0">
                          <a:solidFill>
                            <a:schemeClr val="bg1"/>
                          </a:solidFill>
                          <a:latin typeface="Meiryo UI" pitchFamily="50" charset="-128"/>
                          <a:ea typeface="Meiryo UI" pitchFamily="50" charset="-128"/>
                          <a:cs typeface="Meiryo UI" pitchFamily="50" charset="-128"/>
                        </a:rPr>
                        <a:t>整財源</a:t>
                      </a:r>
                      <a:endParaRPr kumimoji="1" lang="ja-JP" altLang="en-US" sz="1100" dirty="0">
                        <a:solidFill>
                          <a:schemeClr val="bg1"/>
                        </a:solidFill>
                        <a:latin typeface="Meiryo UI" pitchFamily="50" charset="-128"/>
                        <a:ea typeface="Meiryo UI" pitchFamily="50" charset="-128"/>
                        <a:cs typeface="Meiryo UI" pitchFamily="50" charset="-128"/>
                      </a:endParaRPr>
                    </a:p>
                  </p:txBody>
                </p:sp>
              </p:grpSp>
              <p:sp>
                <p:nvSpPr>
                  <p:cNvPr id="31" name="テキスト ボックス 30"/>
                  <p:cNvSpPr txBox="1"/>
                  <p:nvPr/>
                </p:nvSpPr>
                <p:spPr>
                  <a:xfrm>
                    <a:off x="7401272" y="5144108"/>
                    <a:ext cx="765901" cy="308411"/>
                  </a:xfrm>
                  <a:prstGeom prst="rect">
                    <a:avLst/>
                  </a:prstGeom>
                  <a:solidFill>
                    <a:schemeClr val="accent6">
                      <a:lumMod val="75000"/>
                    </a:schemeClr>
                  </a:solidFill>
                </p:spPr>
                <p:txBody>
                  <a:bodyPr wrap="square" lIns="0" tIns="0" rIns="0" bIns="0" rtlCol="0" anchor="ctr">
                    <a:noAutofit/>
                  </a:bodyPr>
                  <a:lstStyle/>
                  <a:p>
                    <a:pPr algn="ctr"/>
                    <a:r>
                      <a:rPr kumimoji="1" lang="ja-JP" altLang="en-US" sz="1100" dirty="0" smtClean="0">
                        <a:solidFill>
                          <a:schemeClr val="bg1"/>
                        </a:solidFill>
                        <a:latin typeface="Meiryo UI" pitchFamily="50" charset="-128"/>
                        <a:ea typeface="Meiryo UI" pitchFamily="50" charset="-128"/>
                        <a:cs typeface="Meiryo UI" pitchFamily="50" charset="-128"/>
                      </a:rPr>
                      <a:t>目的税</a:t>
                    </a:r>
                    <a:endParaRPr kumimoji="1" lang="ja-JP" altLang="en-US" sz="1100" dirty="0">
                      <a:solidFill>
                        <a:schemeClr val="bg1"/>
                      </a:solidFill>
                      <a:latin typeface="Meiryo UI" pitchFamily="50" charset="-128"/>
                      <a:ea typeface="Meiryo UI" pitchFamily="50" charset="-128"/>
                      <a:cs typeface="Meiryo UI" pitchFamily="50" charset="-128"/>
                    </a:endParaRPr>
                  </a:p>
                </p:txBody>
              </p:sp>
            </p:grpSp>
          </p:grpSp>
          <p:sp>
            <p:nvSpPr>
              <p:cNvPr id="36" name="正方形/長方形 35"/>
              <p:cNvSpPr/>
              <p:nvPr/>
            </p:nvSpPr>
            <p:spPr bwMode="auto">
              <a:xfrm>
                <a:off x="10209584" y="4221088"/>
                <a:ext cx="648072" cy="2263824"/>
              </a:xfrm>
              <a:prstGeom prst="rect">
                <a:avLst/>
              </a:prstGeom>
              <a:solidFill>
                <a:schemeClr val="accent6">
                  <a:lumMod val="20000"/>
                  <a:lumOff val="80000"/>
                </a:schemeClr>
              </a:solidFill>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0" tIns="36000" rIns="0" bIns="0" numCol="1" rtlCol="0" anchor="t" anchorCtr="0" compatLnSpc="1">
                <a:prstTxWarp prst="textNoShape">
                  <a:avLst/>
                </a:prstTxWarp>
                <a:noAutofit/>
              </a:bodyPr>
              <a:lstStyle/>
              <a:p>
                <a:pPr algn="ctr" fontAlgn="base">
                  <a:lnSpc>
                    <a:spcPts val="1400"/>
                  </a:lnSpc>
                  <a:spcBef>
                    <a:spcPct val="0"/>
                  </a:spcBef>
                  <a:spcAft>
                    <a:spcPct val="0"/>
                  </a:spcAft>
                </a:pPr>
                <a:r>
                  <a:rPr lang="ja-JP" altLang="en-US" sz="1100" dirty="0" smtClean="0">
                    <a:latin typeface="Meiryo UI" pitchFamily="50" charset="-128"/>
                    <a:ea typeface="Meiryo UI" pitchFamily="50" charset="-128"/>
                    <a:cs typeface="Meiryo UI" pitchFamily="50" charset="-128"/>
                  </a:rPr>
                  <a:t>特別区</a:t>
                </a:r>
                <a:endParaRPr lang="en-US" altLang="ja-JP" sz="1100" dirty="0" smtClean="0">
                  <a:latin typeface="Meiryo UI" pitchFamily="50" charset="-128"/>
                  <a:ea typeface="Meiryo UI" pitchFamily="50" charset="-128"/>
                  <a:cs typeface="Meiryo UI" pitchFamily="50" charset="-128"/>
                </a:endParaRPr>
              </a:p>
            </p:txBody>
          </p:sp>
          <p:grpSp>
            <p:nvGrpSpPr>
              <p:cNvPr id="8" name="グループ化 140"/>
              <p:cNvGrpSpPr/>
              <p:nvPr/>
            </p:nvGrpSpPr>
            <p:grpSpPr>
              <a:xfrm>
                <a:off x="9778690" y="4941168"/>
                <a:ext cx="646930" cy="396000"/>
                <a:chOff x="8460867" y="5661250"/>
                <a:chExt cx="333221" cy="396000"/>
              </a:xfrm>
            </p:grpSpPr>
            <p:sp>
              <p:nvSpPr>
                <p:cNvPr id="27" name="下矢印 26"/>
                <p:cNvSpPr/>
                <p:nvPr/>
              </p:nvSpPr>
              <p:spPr>
                <a:xfrm rot="5400000" flipV="1">
                  <a:off x="8429478" y="5692639"/>
                  <a:ext cx="396000" cy="333221"/>
                </a:xfrm>
                <a:prstGeom prst="downArrow">
                  <a:avLst>
                    <a:gd name="adj1" fmla="val 50000"/>
                    <a:gd name="adj2" fmla="val 2789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8508875" y="5768690"/>
                  <a:ext cx="248117" cy="169277"/>
                </a:xfrm>
                <a:prstGeom prst="rect">
                  <a:avLst/>
                </a:prstGeom>
                <a:solidFill>
                  <a:schemeClr val="accent6">
                    <a:lumMod val="75000"/>
                  </a:schemeClr>
                </a:solidFill>
                <a:ln>
                  <a:noFill/>
                </a:ln>
              </p:spPr>
              <p:txBody>
                <a:bodyPr wrap="square" lIns="0" tIns="0" rIns="0" bIns="0">
                  <a:spAutoFit/>
                </a:bodyPr>
                <a:lstStyle/>
                <a:p>
                  <a:r>
                    <a:rPr lang="ja-JP" altLang="en-US" sz="1100" dirty="0" smtClean="0">
                      <a:solidFill>
                        <a:schemeClr val="bg1"/>
                      </a:solidFill>
                      <a:latin typeface="Meiryo UI" pitchFamily="50" charset="-128"/>
                      <a:ea typeface="Meiryo UI" pitchFamily="50" charset="-128"/>
                      <a:cs typeface="Meiryo UI" pitchFamily="50" charset="-128"/>
                    </a:rPr>
                    <a:t>交付金</a:t>
                  </a:r>
                  <a:endParaRPr lang="en-US" altLang="ja-JP" sz="1100" dirty="0" smtClean="0">
                    <a:solidFill>
                      <a:schemeClr val="bg1"/>
                    </a:solidFill>
                    <a:latin typeface="Meiryo UI" pitchFamily="50" charset="-128"/>
                    <a:ea typeface="Meiryo UI" pitchFamily="50" charset="-128"/>
                    <a:cs typeface="Meiryo UI" pitchFamily="50" charset="-128"/>
                  </a:endParaRPr>
                </a:p>
              </p:txBody>
            </p:sp>
          </p:grpSp>
          <p:grpSp>
            <p:nvGrpSpPr>
              <p:cNvPr id="9" name="グループ化 42"/>
              <p:cNvGrpSpPr/>
              <p:nvPr/>
            </p:nvGrpSpPr>
            <p:grpSpPr>
              <a:xfrm>
                <a:off x="10425608" y="4653136"/>
                <a:ext cx="409842" cy="1728191"/>
                <a:chOff x="9561512" y="4653137"/>
                <a:chExt cx="409842" cy="1315604"/>
              </a:xfrm>
            </p:grpSpPr>
            <p:sp>
              <p:nvSpPr>
                <p:cNvPr id="40" name="正方形/長方形 39"/>
                <p:cNvSpPr/>
                <p:nvPr/>
              </p:nvSpPr>
              <p:spPr>
                <a:xfrm>
                  <a:off x="9561512" y="4653137"/>
                  <a:ext cx="344488" cy="1315604"/>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p:cNvSpPr txBox="1"/>
                <p:nvPr/>
              </p:nvSpPr>
              <p:spPr>
                <a:xfrm>
                  <a:off x="9573044" y="5042140"/>
                  <a:ext cx="398310" cy="585745"/>
                </a:xfrm>
                <a:prstGeom prst="rect">
                  <a:avLst/>
                </a:prstGeom>
                <a:noFill/>
              </p:spPr>
              <p:txBody>
                <a:bodyPr wrap="square" rtlCol="0">
                  <a:spAutoFit/>
                </a:bodyPr>
                <a:lstStyle/>
                <a:p>
                  <a:r>
                    <a:rPr kumimoji="1" lang="ja-JP" altLang="en-US" sz="1100" dirty="0" smtClean="0">
                      <a:latin typeface="Meiryo UI" pitchFamily="50" charset="-128"/>
                      <a:ea typeface="Meiryo UI" pitchFamily="50" charset="-128"/>
                      <a:cs typeface="Meiryo UI" pitchFamily="50" charset="-128"/>
                    </a:rPr>
                    <a:t>一般会計</a:t>
                  </a:r>
                  <a:endParaRPr kumimoji="1" lang="ja-JP" altLang="en-US" sz="1100" dirty="0">
                    <a:latin typeface="Meiryo UI" pitchFamily="50" charset="-128"/>
                    <a:ea typeface="Meiryo UI" pitchFamily="50" charset="-128"/>
                    <a:cs typeface="Meiryo UI" pitchFamily="50" charset="-128"/>
                  </a:endParaRPr>
                </a:p>
              </p:txBody>
            </p:sp>
          </p:grpSp>
          <p:grpSp>
            <p:nvGrpSpPr>
              <p:cNvPr id="11" name="グループ化 140"/>
              <p:cNvGrpSpPr/>
              <p:nvPr/>
            </p:nvGrpSpPr>
            <p:grpSpPr>
              <a:xfrm>
                <a:off x="9777556" y="5935945"/>
                <a:ext cx="585780" cy="396000"/>
                <a:chOff x="8097989" y="5661251"/>
                <a:chExt cx="301724" cy="396000"/>
              </a:xfrm>
            </p:grpSpPr>
            <p:sp>
              <p:nvSpPr>
                <p:cNvPr id="45" name="下矢印 44"/>
                <p:cNvSpPr/>
                <p:nvPr/>
              </p:nvSpPr>
              <p:spPr>
                <a:xfrm rot="5400000">
                  <a:off x="8048345" y="5710895"/>
                  <a:ext cx="396000" cy="296712"/>
                </a:xfrm>
                <a:prstGeom prst="downArrow">
                  <a:avLst>
                    <a:gd name="adj1" fmla="val 50000"/>
                    <a:gd name="adj2" fmla="val 2789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8145312" y="5768690"/>
                  <a:ext cx="254401" cy="169277"/>
                </a:xfrm>
                <a:prstGeom prst="rect">
                  <a:avLst/>
                </a:prstGeom>
                <a:solidFill>
                  <a:schemeClr val="accent6">
                    <a:lumMod val="75000"/>
                  </a:schemeClr>
                </a:solidFill>
                <a:ln>
                  <a:noFill/>
                </a:ln>
              </p:spPr>
              <p:txBody>
                <a:bodyPr wrap="square" lIns="0" tIns="0" rIns="0" bIns="0">
                  <a:spAutoFit/>
                </a:bodyPr>
                <a:lstStyle/>
                <a:p>
                  <a:r>
                    <a:rPr lang="ja-JP" altLang="en-US" sz="1100" dirty="0" smtClean="0">
                      <a:solidFill>
                        <a:schemeClr val="bg1"/>
                      </a:solidFill>
                      <a:latin typeface="Meiryo UI" pitchFamily="50" charset="-128"/>
                      <a:ea typeface="Meiryo UI" pitchFamily="50" charset="-128"/>
                      <a:cs typeface="Meiryo UI" pitchFamily="50" charset="-128"/>
                    </a:rPr>
                    <a:t>負担金</a:t>
                  </a:r>
                  <a:endParaRPr lang="en-US" altLang="ja-JP" sz="1100" dirty="0" smtClean="0">
                    <a:solidFill>
                      <a:schemeClr val="bg1"/>
                    </a:solidFill>
                    <a:latin typeface="Meiryo UI" pitchFamily="50" charset="-128"/>
                    <a:ea typeface="Meiryo UI" pitchFamily="50" charset="-128"/>
                    <a:cs typeface="Meiryo UI" pitchFamily="50" charset="-128"/>
                  </a:endParaRPr>
                </a:p>
              </p:txBody>
            </p:sp>
          </p:grpSp>
          <p:sp>
            <p:nvSpPr>
              <p:cNvPr id="47" name="U ターン矢印 46"/>
              <p:cNvSpPr/>
              <p:nvPr/>
            </p:nvSpPr>
            <p:spPr>
              <a:xfrm rot="5400000" flipV="1">
                <a:off x="8301372" y="5553236"/>
                <a:ext cx="1080120" cy="288032"/>
              </a:xfrm>
              <a:prstGeom prst="uturnArrow">
                <a:avLst>
                  <a:gd name="adj1" fmla="val 22178"/>
                  <a:gd name="adj2" fmla="val 25000"/>
                  <a:gd name="adj3" fmla="val 25000"/>
                  <a:gd name="adj4" fmla="val 43750"/>
                  <a:gd name="adj5" fmla="val 75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nvGrpSpPr>
              <p:cNvPr id="12" name="グループ化 140"/>
              <p:cNvGrpSpPr/>
              <p:nvPr/>
            </p:nvGrpSpPr>
            <p:grpSpPr>
              <a:xfrm>
                <a:off x="9765344" y="5373216"/>
                <a:ext cx="646930" cy="396000"/>
                <a:chOff x="8460867" y="5661250"/>
                <a:chExt cx="333221" cy="396000"/>
              </a:xfrm>
            </p:grpSpPr>
            <p:sp>
              <p:nvSpPr>
                <p:cNvPr id="49" name="下矢印 48"/>
                <p:cNvSpPr/>
                <p:nvPr/>
              </p:nvSpPr>
              <p:spPr>
                <a:xfrm rot="5400000" flipV="1">
                  <a:off x="8429478" y="5692639"/>
                  <a:ext cx="396000" cy="333221"/>
                </a:xfrm>
                <a:prstGeom prst="downArrow">
                  <a:avLst>
                    <a:gd name="adj1" fmla="val 50000"/>
                    <a:gd name="adj2" fmla="val 2789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正方形/長方形 49"/>
                <p:cNvSpPr/>
                <p:nvPr/>
              </p:nvSpPr>
              <p:spPr>
                <a:xfrm>
                  <a:off x="8508875" y="5768690"/>
                  <a:ext cx="248117" cy="169277"/>
                </a:xfrm>
                <a:prstGeom prst="rect">
                  <a:avLst/>
                </a:prstGeom>
                <a:solidFill>
                  <a:schemeClr val="accent6">
                    <a:lumMod val="75000"/>
                  </a:schemeClr>
                </a:solidFill>
                <a:ln>
                  <a:noFill/>
                </a:ln>
              </p:spPr>
              <p:txBody>
                <a:bodyPr wrap="square" lIns="0" tIns="0" rIns="0" bIns="0">
                  <a:spAutoFit/>
                </a:bodyPr>
                <a:lstStyle/>
                <a:p>
                  <a:r>
                    <a:rPr lang="ja-JP" altLang="en-US" sz="1100" dirty="0" smtClean="0">
                      <a:solidFill>
                        <a:schemeClr val="bg1"/>
                      </a:solidFill>
                      <a:latin typeface="Meiryo UI" pitchFamily="50" charset="-128"/>
                      <a:ea typeface="Meiryo UI" pitchFamily="50" charset="-128"/>
                      <a:cs typeface="Meiryo UI" pitchFamily="50" charset="-128"/>
                    </a:rPr>
                    <a:t>交付金</a:t>
                  </a:r>
                  <a:endParaRPr lang="en-US" altLang="ja-JP" sz="1100" dirty="0" smtClean="0">
                    <a:solidFill>
                      <a:schemeClr val="bg1"/>
                    </a:solidFill>
                    <a:latin typeface="Meiryo UI" pitchFamily="50" charset="-128"/>
                    <a:ea typeface="Meiryo UI" pitchFamily="50" charset="-128"/>
                    <a:cs typeface="Meiryo UI" pitchFamily="50" charset="-128"/>
                  </a:endParaRPr>
                </a:p>
              </p:txBody>
            </p:sp>
          </p:grpSp>
        </p:grpSp>
        <p:sp>
          <p:nvSpPr>
            <p:cNvPr id="57" name="テキスト ボックス 56"/>
            <p:cNvSpPr txBox="1"/>
            <p:nvPr/>
          </p:nvSpPr>
          <p:spPr>
            <a:xfrm>
              <a:off x="7072514" y="2060848"/>
              <a:ext cx="2160240" cy="288032"/>
            </a:xfrm>
            <a:prstGeom prst="rect">
              <a:avLst/>
            </a:prstGeom>
            <a:noFill/>
          </p:spPr>
          <p:txBody>
            <a:bodyPr wrap="square" rtlCol="0">
              <a:spAutoFit/>
            </a:bodyPr>
            <a:lstStyle/>
            <a:p>
              <a:r>
                <a:rPr lang="ja-JP" altLang="en-US" sz="1200" b="1" dirty="0" smtClean="0">
                  <a:latin typeface="Meiryo UI" pitchFamily="50" charset="-128"/>
                  <a:ea typeface="Meiryo UI" pitchFamily="50" charset="-128"/>
                  <a:cs typeface="Meiryo UI" pitchFamily="50" charset="-128"/>
                </a:rPr>
                <a:t>（参考）公債費償還の仕組み</a:t>
              </a:r>
              <a:endParaRPr kumimoji="1" lang="ja-JP" altLang="en-US" sz="1200" dirty="0">
                <a:latin typeface="Meiryo UI" pitchFamily="50" charset="-128"/>
                <a:ea typeface="Meiryo UI" pitchFamily="50" charset="-128"/>
                <a:cs typeface="Meiryo UI" pitchFamily="50" charset="-128"/>
              </a:endParaRPr>
            </a:p>
          </p:txBody>
        </p:sp>
      </p:grpSp>
      <p:sp>
        <p:nvSpPr>
          <p:cNvPr id="63" name="正方形/長方形 62"/>
          <p:cNvSpPr/>
          <p:nvPr/>
        </p:nvSpPr>
        <p:spPr>
          <a:xfrm flipV="1">
            <a:off x="7329264" y="5517232"/>
            <a:ext cx="375592" cy="72008"/>
          </a:xfrm>
          <a:prstGeom prst="rect">
            <a:avLst/>
          </a:prstGeom>
          <a:solidFill>
            <a:schemeClr val="accent6">
              <a:lumMod val="75000"/>
            </a:schemeClr>
          </a:solidFill>
          <a:ln>
            <a:noFill/>
          </a:ln>
        </p:spPr>
        <p:txBody>
          <a:bodyPr wrap="square" lIns="0" tIns="0" rIns="0" bIns="0">
            <a:noAutofit/>
          </a:bodyPr>
          <a:lstStyle/>
          <a:p>
            <a:endParaRPr lang="en-US" altLang="ja-JP" sz="1100" dirty="0" smtClean="0">
              <a:solidFill>
                <a:schemeClr val="bg1"/>
              </a:solidFill>
              <a:latin typeface="Meiryo UI" pitchFamily="50" charset="-128"/>
              <a:ea typeface="Meiryo UI" pitchFamily="50" charset="-128"/>
              <a:cs typeface="Meiryo UI" pitchFamily="50" charset="-128"/>
            </a:endParaRPr>
          </a:p>
        </p:txBody>
      </p:sp>
      <p:sp>
        <p:nvSpPr>
          <p:cNvPr id="41" name="角丸四角形 40"/>
          <p:cNvSpPr/>
          <p:nvPr/>
        </p:nvSpPr>
        <p:spPr>
          <a:xfrm>
            <a:off x="270553" y="1979754"/>
            <a:ext cx="6626661" cy="4761614"/>
          </a:xfrm>
          <a:prstGeom prst="roundRect">
            <a:avLst>
              <a:gd name="adj" fmla="val 6102"/>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endParaRPr lang="en-US" altLang="ja-JP" sz="1400" dirty="0">
              <a:latin typeface="Meiryo UI" pitchFamily="50" charset="-128"/>
              <a:ea typeface="Meiryo UI" pitchFamily="50" charset="-128"/>
              <a:cs typeface="Meiryo UI" pitchFamily="50" charset="-128"/>
            </a:endParaRPr>
          </a:p>
        </p:txBody>
      </p:sp>
      <p:sp>
        <p:nvSpPr>
          <p:cNvPr id="51" name="テキスト ボックス 50"/>
          <p:cNvSpPr txBox="1"/>
          <p:nvPr/>
        </p:nvSpPr>
        <p:spPr>
          <a:xfrm>
            <a:off x="342562" y="2143101"/>
            <a:ext cx="6482645" cy="276999"/>
          </a:xfrm>
          <a:prstGeom prst="rect">
            <a:avLst/>
          </a:prstGeom>
          <a:noFill/>
        </p:spPr>
        <p:txBody>
          <a:bodyPr wrap="square" rtlCol="0">
            <a:spAutoFit/>
          </a:bodyPr>
          <a:lstStyle/>
          <a:p>
            <a:r>
              <a:rPr kumimoji="1" lang="ja-JP" altLang="en-US" sz="1200" b="1" dirty="0" smtClean="0">
                <a:latin typeface="Meiryo UI" pitchFamily="50" charset="-128"/>
                <a:ea typeface="Meiryo UI" pitchFamily="50" charset="-128"/>
                <a:cs typeface="Meiryo UI" pitchFamily="50" charset="-128"/>
              </a:rPr>
              <a:t>◆Ｈ</a:t>
            </a:r>
            <a:r>
              <a:rPr kumimoji="1" lang="en-US" altLang="ja-JP" sz="1200" b="1" dirty="0" smtClean="0">
                <a:latin typeface="Meiryo UI" pitchFamily="50" charset="-128"/>
                <a:ea typeface="Meiryo UI" pitchFamily="50" charset="-128"/>
                <a:cs typeface="Meiryo UI" pitchFamily="50" charset="-128"/>
              </a:rPr>
              <a:t>28</a:t>
            </a:r>
            <a:r>
              <a:rPr kumimoji="1" lang="ja-JP" altLang="en-US" sz="1200" b="1" dirty="0" smtClean="0">
                <a:latin typeface="Meiryo UI" pitchFamily="50" charset="-128"/>
                <a:ea typeface="Meiryo UI" pitchFamily="50" charset="-128"/>
                <a:cs typeface="Meiryo UI" pitchFamily="50" charset="-128"/>
              </a:rPr>
              <a:t>年度</a:t>
            </a:r>
            <a:r>
              <a:rPr lang="ja-JP" altLang="en-US" sz="1200" b="1" dirty="0" smtClean="0">
                <a:latin typeface="Meiryo UI" pitchFamily="50" charset="-128"/>
                <a:ea typeface="Meiryo UI" pitchFamily="50" charset="-128"/>
                <a:cs typeface="Meiryo UI" pitchFamily="50" charset="-128"/>
              </a:rPr>
              <a:t>末市債残高の内訳（一般会計）</a:t>
            </a:r>
            <a:r>
              <a:rPr lang="ja-JP" altLang="en-US" sz="1200" dirty="0" smtClean="0">
                <a:latin typeface="Meiryo UI" pitchFamily="50" charset="-128"/>
                <a:ea typeface="Meiryo UI" pitchFamily="50" charset="-128"/>
                <a:cs typeface="Meiryo UI" pitchFamily="50" charset="-128"/>
              </a:rPr>
              <a:t>　　　　　　　　　　　　　　　　　　　　　　　　　　</a:t>
            </a:r>
            <a:r>
              <a:rPr lang="ja-JP" altLang="en-US" sz="1050" dirty="0" smtClean="0">
                <a:latin typeface="Meiryo UI" pitchFamily="50" charset="-128"/>
                <a:ea typeface="Meiryo UI" pitchFamily="50" charset="-128"/>
                <a:cs typeface="Meiryo UI" pitchFamily="50" charset="-128"/>
              </a:rPr>
              <a:t>（億円）</a:t>
            </a:r>
            <a:endParaRPr kumimoji="1" lang="ja-JP" altLang="en-US" sz="1050" dirty="0">
              <a:latin typeface="Meiryo UI" pitchFamily="50" charset="-128"/>
              <a:ea typeface="Meiryo UI" pitchFamily="50" charset="-128"/>
              <a:cs typeface="Meiryo UI" pitchFamily="50" charset="-128"/>
            </a:endParaRPr>
          </a:p>
        </p:txBody>
      </p:sp>
      <p:graphicFrame>
        <p:nvGraphicFramePr>
          <p:cNvPr id="52" name="表 51"/>
          <p:cNvGraphicFramePr>
            <a:graphicFrameLocks noGrp="1"/>
          </p:cNvGraphicFramePr>
          <p:nvPr>
            <p:extLst>
              <p:ext uri="{D42A27DB-BD31-4B8C-83A1-F6EECF244321}">
                <p14:modId xmlns:p14="http://schemas.microsoft.com/office/powerpoint/2010/main" val="3997997495"/>
              </p:ext>
            </p:extLst>
          </p:nvPr>
        </p:nvGraphicFramePr>
        <p:xfrm>
          <a:off x="599992" y="2411008"/>
          <a:ext cx="6128346" cy="3833376"/>
        </p:xfrm>
        <a:graphic>
          <a:graphicData uri="http://schemas.openxmlformats.org/drawingml/2006/table">
            <a:tbl>
              <a:tblPr firstRow="1" bandRow="1">
                <a:tableStyleId>{5940675A-B579-460E-94D1-54222C63F5DA}</a:tableStyleId>
              </a:tblPr>
              <a:tblGrid>
                <a:gridCol w="962244">
                  <a:extLst>
                    <a:ext uri="{9D8B030D-6E8A-4147-A177-3AD203B41FA5}">
                      <a16:colId xmlns:a16="http://schemas.microsoft.com/office/drawing/2014/main" val="20000"/>
                    </a:ext>
                  </a:extLst>
                </a:gridCol>
                <a:gridCol w="2120450">
                  <a:extLst>
                    <a:ext uri="{9D8B030D-6E8A-4147-A177-3AD203B41FA5}">
                      <a16:colId xmlns:a16="http://schemas.microsoft.com/office/drawing/2014/main" val="20001"/>
                    </a:ext>
                  </a:extLst>
                </a:gridCol>
                <a:gridCol w="927424">
                  <a:extLst>
                    <a:ext uri="{9D8B030D-6E8A-4147-A177-3AD203B41FA5}">
                      <a16:colId xmlns:a16="http://schemas.microsoft.com/office/drawing/2014/main" val="20002"/>
                    </a:ext>
                  </a:extLst>
                </a:gridCol>
                <a:gridCol w="987106">
                  <a:extLst>
                    <a:ext uri="{9D8B030D-6E8A-4147-A177-3AD203B41FA5}">
                      <a16:colId xmlns:a16="http://schemas.microsoft.com/office/drawing/2014/main" val="20003"/>
                    </a:ext>
                  </a:extLst>
                </a:gridCol>
                <a:gridCol w="1131122">
                  <a:extLst>
                    <a:ext uri="{9D8B030D-6E8A-4147-A177-3AD203B41FA5}">
                      <a16:colId xmlns:a16="http://schemas.microsoft.com/office/drawing/2014/main" val="20004"/>
                    </a:ext>
                  </a:extLst>
                </a:gridCol>
              </a:tblGrid>
              <a:tr h="84311">
                <a:tc gridSpan="3">
                  <a:txBody>
                    <a:bodyPr/>
                    <a:lstStyle/>
                    <a:p>
                      <a:pPr algn="ctr"/>
                      <a:r>
                        <a:rPr kumimoji="1" lang="ja-JP" altLang="en-US" sz="1100" u="none" dirty="0" smtClean="0"/>
                        <a:t>区　　　　　　　　　　分</a:t>
                      </a:r>
                      <a:endParaRPr kumimoji="1" lang="ja-JP" altLang="en-US" sz="1100" u="none"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hMerge="1">
                  <a:txBody>
                    <a:bodyPr/>
                    <a:lstStyle/>
                    <a:p>
                      <a:endParaRPr kumimoji="1" lang="ja-JP" altLang="en-US"/>
                    </a:p>
                  </a:txBody>
                  <a:tcPr/>
                </a:tc>
                <a:tc hMerge="1">
                  <a:txBody>
                    <a:bodyPr/>
                    <a:lstStyle/>
                    <a:p>
                      <a:endParaRPr kumimoji="1" lang="ja-JP" altLang="en-US" sz="1400">
                        <a:latin typeface="Meiryo UI" pitchFamily="50" charset="-128"/>
                        <a:ea typeface="Meiryo UI" pitchFamily="50" charset="-128"/>
                        <a:cs typeface="Meiryo UI" pitchFamily="50" charset="-128"/>
                      </a:endParaRPr>
                    </a:p>
                  </a:txBody>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1100" u="none" dirty="0" smtClean="0"/>
                        <a:t>特別区</a:t>
                      </a:r>
                      <a:endParaRPr kumimoji="1" lang="ja-JP" altLang="en-US" sz="1100" u="none" dirty="0" smtClean="0">
                        <a:latin typeface="Meiryo UI" pitchFamily="50" charset="-128"/>
                        <a:ea typeface="Meiryo UI" pitchFamily="50" charset="-128"/>
                        <a:cs typeface="Meiryo UI" pitchFamily="50" charset="-128"/>
                      </a:endParaRPr>
                    </a:p>
                  </a:txBody>
                  <a:tcPr marL="93772" marR="93772" marT="18455" marB="18455" anchor="ctr" anchorCtr="1">
                    <a:solidFill>
                      <a:schemeClr val="bg1"/>
                    </a:solid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1100" u="none" dirty="0" smtClean="0"/>
                        <a:t>大阪府</a:t>
                      </a:r>
                      <a:endParaRPr kumimoji="1" lang="ja-JP" altLang="en-US" sz="1100" u="none" dirty="0" smtClean="0">
                        <a:latin typeface="ＭＳ Ｐゴシック" panose="020B0600070205080204" pitchFamily="50" charset="-128"/>
                        <a:ea typeface="ＭＳ Ｐゴシック" panose="020B0600070205080204" pitchFamily="50" charset="-128"/>
                        <a:cs typeface="Meiryo UI" pitchFamily="50" charset="-128"/>
                      </a:endParaRPr>
                    </a:p>
                  </a:txBody>
                  <a:tcPr marL="93772" marR="93772" marT="18455" marB="18455" anchor="ctr">
                    <a:solidFill>
                      <a:schemeClr val="bg1"/>
                    </a:solidFill>
                  </a:tcPr>
                </a:tc>
                <a:extLst>
                  <a:ext uri="{0D108BD9-81ED-4DB2-BD59-A6C34878D82A}">
                    <a16:rowId xmlns:a16="http://schemas.microsoft.com/office/drawing/2014/main" val="10000"/>
                  </a:ext>
                </a:extLst>
              </a:tr>
              <a:tr h="171963">
                <a:tc rowSpan="11">
                  <a:txBody>
                    <a:bodyPr/>
                    <a:lstStyle/>
                    <a:p>
                      <a:pPr algn="l"/>
                      <a:r>
                        <a:rPr kumimoji="1" lang="ja-JP" altLang="en-US" sz="1000" u="none" dirty="0" smtClean="0"/>
                        <a:t>普通債</a:t>
                      </a:r>
                      <a:endParaRPr kumimoji="1" lang="ja-JP" altLang="en-US" sz="1000" u="none"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l"/>
                      <a:r>
                        <a:rPr kumimoji="1" lang="ja-JP" altLang="en-US" sz="1000" u="none" dirty="0" smtClean="0"/>
                        <a:t>まちづくり・都市基盤整備</a:t>
                      </a:r>
                      <a:endParaRPr kumimoji="1" lang="ja-JP" altLang="en-US" sz="1000" u="none"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ct val="100000"/>
                        </a:lnSpc>
                      </a:pPr>
                      <a:r>
                        <a:rPr kumimoji="1" lang="en-US" altLang="ja-JP" sz="1000" u="none" dirty="0" smtClean="0"/>
                        <a:t>14,565</a:t>
                      </a:r>
                      <a:endParaRPr kumimoji="1" lang="ja-JP" altLang="en-US" sz="1000" u="none"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t>8,108</a:t>
                      </a:r>
                      <a:endParaRPr kumimoji="1" lang="ja-JP" altLang="en-US" sz="1000" u="none"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t>6,457</a:t>
                      </a:r>
                      <a:endParaRPr kumimoji="1" lang="ja-JP" altLang="en-US" sz="1000" u="none"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extLst>
                  <a:ext uri="{0D108BD9-81ED-4DB2-BD59-A6C34878D82A}">
                    <a16:rowId xmlns:a16="http://schemas.microsoft.com/office/drawing/2014/main" val="10001"/>
                  </a:ext>
                </a:extLst>
              </a:tr>
              <a:tr h="725704">
                <a:tc vMerge="1">
                  <a:txBody>
                    <a:bodyPr/>
                    <a:lstStyle/>
                    <a:p>
                      <a:endParaRPr kumimoji="1" lang="ja-JP" altLang="en-US" dirty="0"/>
                    </a:p>
                  </a:txBody>
                  <a:tcPr/>
                </a:tc>
                <a:tc>
                  <a:txBody>
                    <a:bodyPr/>
                    <a:lstStyle/>
                    <a:p>
                      <a:pPr algn="l"/>
                      <a:r>
                        <a:rPr kumimoji="1" lang="ja-JP" altLang="en-US" sz="1000" u="none" baseline="0" dirty="0" smtClean="0"/>
                        <a:t>   </a:t>
                      </a:r>
                      <a:r>
                        <a:rPr kumimoji="1" lang="ja-JP" altLang="en-US" sz="1000" u="none" dirty="0" smtClean="0"/>
                        <a:t>うち道路・橋りょう・街路等</a:t>
                      </a:r>
                      <a:endParaRPr kumimoji="1" lang="en-US" altLang="ja-JP" sz="1000" u="none" dirty="0" smtClean="0"/>
                    </a:p>
                    <a:p>
                      <a:pPr algn="l"/>
                      <a:r>
                        <a:rPr kumimoji="1" lang="en-US" altLang="ja-JP" sz="1000" u="none" baseline="0" dirty="0" smtClean="0"/>
                        <a:t>         </a:t>
                      </a:r>
                      <a:r>
                        <a:rPr kumimoji="1" lang="ja-JP" altLang="en-US" sz="1000" u="none" dirty="0" smtClean="0"/>
                        <a:t> 住宅</a:t>
                      </a:r>
                      <a:endParaRPr kumimoji="1" lang="en-US" altLang="ja-JP" sz="1000" u="none" dirty="0" smtClean="0"/>
                    </a:p>
                    <a:p>
                      <a:pPr algn="l"/>
                      <a:r>
                        <a:rPr kumimoji="1" lang="ja-JP" altLang="en-US" sz="1000" u="none" baseline="0" dirty="0" smtClean="0"/>
                        <a:t>          鉄道</a:t>
                      </a:r>
                      <a:endParaRPr kumimoji="1" lang="en-US" altLang="ja-JP" sz="1000" u="none" dirty="0" smtClean="0"/>
                    </a:p>
                    <a:p>
                      <a:pPr algn="l"/>
                      <a:r>
                        <a:rPr kumimoji="1" lang="ja-JP" altLang="en-US" sz="1000" u="none" baseline="0" dirty="0" smtClean="0"/>
                        <a:t>         </a:t>
                      </a:r>
                      <a:r>
                        <a:rPr kumimoji="1" lang="ja-JP" altLang="en-US" sz="1000" u="none" dirty="0" smtClean="0"/>
                        <a:t> 港湾</a:t>
                      </a:r>
                      <a:endParaRPr kumimoji="1" lang="en-US" altLang="ja-JP" sz="1000" u="none" dirty="0" smtClean="0"/>
                    </a:p>
                    <a:p>
                      <a:pPr algn="l"/>
                      <a:r>
                        <a:rPr kumimoji="1" lang="ja-JP" altLang="en-US" sz="1000" u="none" baseline="0" dirty="0" smtClean="0"/>
                        <a:t>         </a:t>
                      </a:r>
                      <a:r>
                        <a:rPr kumimoji="1" lang="ja-JP" altLang="en-US" sz="1000" u="none" dirty="0" smtClean="0"/>
                        <a:t> 公園　　</a:t>
                      </a:r>
                      <a:endParaRPr kumimoji="1" lang="ja-JP" altLang="en-US" sz="1000" u="none"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ct val="100000"/>
                        </a:lnSpc>
                      </a:pPr>
                      <a:r>
                        <a:rPr kumimoji="1" lang="en-US" altLang="ja-JP" sz="1000" u="none" dirty="0" smtClean="0"/>
                        <a:t>4,471</a:t>
                      </a:r>
                    </a:p>
                    <a:p>
                      <a:pPr algn="r">
                        <a:lnSpc>
                          <a:spcPct val="100000"/>
                        </a:lnSpc>
                      </a:pPr>
                      <a:r>
                        <a:rPr kumimoji="1" lang="en-US" altLang="ja-JP" sz="1000" u="none" dirty="0" smtClean="0"/>
                        <a:t>2,119</a:t>
                      </a:r>
                    </a:p>
                    <a:p>
                      <a:pPr algn="r">
                        <a:lnSpc>
                          <a:spcPct val="100000"/>
                        </a:lnSpc>
                      </a:pPr>
                      <a:r>
                        <a:rPr kumimoji="1" lang="en-US" altLang="ja-JP" sz="1000" u="none" dirty="0" smtClean="0"/>
                        <a:t>2,041</a:t>
                      </a:r>
                    </a:p>
                    <a:p>
                      <a:pPr algn="r">
                        <a:lnSpc>
                          <a:spcPct val="100000"/>
                        </a:lnSpc>
                      </a:pPr>
                      <a:r>
                        <a:rPr kumimoji="1" lang="en-US" altLang="ja-JP" sz="1000" u="none" dirty="0" smtClean="0"/>
                        <a:t>1,628</a:t>
                      </a:r>
                    </a:p>
                    <a:p>
                      <a:pPr algn="r">
                        <a:lnSpc>
                          <a:spcPct val="100000"/>
                        </a:lnSpc>
                      </a:pPr>
                      <a:r>
                        <a:rPr kumimoji="1" lang="en-US" altLang="ja-JP" sz="1000" u="none" dirty="0" smtClean="0"/>
                        <a:t>1,122</a:t>
                      </a:r>
                      <a:endParaRPr kumimoji="1" lang="en-US" altLang="ja-JP" sz="1000" u="none"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t>2,773</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t>2,119</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t>164</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t>0</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t>645</a:t>
                      </a:r>
                      <a:endParaRPr kumimoji="1" lang="en-US" altLang="ja-JP" sz="1000" u="none"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t>1,699</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t>0</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t>1,877</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t>1,628</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t>477</a:t>
                      </a:r>
                      <a:endParaRPr kumimoji="1" lang="ja-JP" altLang="en-US" sz="1000" u="none"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extLst>
                  <a:ext uri="{0D108BD9-81ED-4DB2-BD59-A6C34878D82A}">
                    <a16:rowId xmlns:a16="http://schemas.microsoft.com/office/drawing/2014/main" val="10002"/>
                  </a:ext>
                </a:extLst>
              </a:tr>
              <a:tr h="171963">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smtClean="0"/>
                        <a:t>教育</a:t>
                      </a:r>
                      <a:endParaRPr kumimoji="1" lang="en-US" altLang="ja-JP" sz="1000" u="none" dirty="0" smtClean="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u="none" dirty="0" smtClean="0"/>
                        <a:t>1,207</a:t>
                      </a:r>
                      <a:endParaRPr kumimoji="1" lang="en-US" altLang="ja-JP" sz="1000" u="none"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smtClean="0">
                          <a:solidFill>
                            <a:srgbClr val="000000"/>
                          </a:solidFill>
                          <a:latin typeface="Calibri"/>
                        </a:rPr>
                        <a:t>1,058</a:t>
                      </a:r>
                      <a:endParaRPr lang="en-US" altLang="ja-JP" sz="1000" b="0" i="0" u="none" strike="noStrike" dirty="0">
                        <a:solidFill>
                          <a:srgbClr val="000000"/>
                        </a:solidFill>
                        <a:latin typeface="Calibri"/>
                      </a:endParaRPr>
                    </a:p>
                  </a:txBody>
                  <a:tcPr marL="10800" marR="93600" marT="10800" marB="0" anchor="ctr">
                    <a:solidFill>
                      <a:schemeClr val="bg1"/>
                    </a:solidFill>
                  </a:tcPr>
                </a:tc>
                <a:tc>
                  <a:txBody>
                    <a:bodyPr/>
                    <a:lstStyle/>
                    <a:p>
                      <a:pPr algn="r" rtl="0" fontAlgn="ctr"/>
                      <a:r>
                        <a:rPr lang="en-US" altLang="ja-JP" sz="1000" b="0" i="0" u="none" strike="noStrike" dirty="0" smtClean="0">
                          <a:solidFill>
                            <a:srgbClr val="000000"/>
                          </a:solidFill>
                          <a:latin typeface="Calibri"/>
                        </a:rPr>
                        <a:t>149</a:t>
                      </a:r>
                      <a:endParaRPr lang="en-US" altLang="ja-JP" sz="1000" b="0" i="0" u="none" strike="noStrike" dirty="0">
                        <a:solidFill>
                          <a:srgbClr val="000000"/>
                        </a:solidFill>
                        <a:latin typeface="Calibri"/>
                      </a:endParaRPr>
                    </a:p>
                  </a:txBody>
                  <a:tcPr marL="10800" marR="93600" marT="10800" marB="0" anchor="ctr">
                    <a:solidFill>
                      <a:schemeClr val="bg1"/>
                    </a:solidFill>
                  </a:tcPr>
                </a:tc>
                <a:extLst>
                  <a:ext uri="{0D108BD9-81ED-4DB2-BD59-A6C34878D82A}">
                    <a16:rowId xmlns:a16="http://schemas.microsoft.com/office/drawing/2014/main" val="10003"/>
                  </a:ext>
                </a:extLst>
              </a:tr>
              <a:tr h="171963">
                <a:tc vMerge="1">
                  <a:txBody>
                    <a:bodyPr/>
                    <a:lstStyle/>
                    <a:p>
                      <a:endParaRPr kumimoji="1" lang="ja-JP" altLang="en-US"/>
                    </a:p>
                  </a:txBody>
                  <a:tcPr/>
                </a:tc>
                <a:tc>
                  <a:txBody>
                    <a:bodyPr/>
                    <a:lstStyle/>
                    <a:p>
                      <a:pPr algn="l"/>
                      <a:r>
                        <a:rPr kumimoji="1" lang="ja-JP" altLang="en-US" sz="1000" u="none" dirty="0" smtClean="0"/>
                        <a:t>    うち幼稚園・小中学校</a:t>
                      </a:r>
                      <a:endParaRPr kumimoji="1" lang="ja-JP" altLang="en-US" sz="1000" u="none"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u="none" dirty="0" smtClean="0"/>
                        <a:t>988</a:t>
                      </a:r>
                      <a:endParaRPr kumimoji="1" lang="en-US" altLang="ja-JP" sz="1000" u="none"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smtClean="0">
                          <a:solidFill>
                            <a:srgbClr val="000000"/>
                          </a:solidFill>
                          <a:latin typeface="Calibri"/>
                        </a:rPr>
                        <a:t>988</a:t>
                      </a:r>
                      <a:endParaRPr lang="en-US" altLang="ja-JP" sz="1000" b="0" i="0" u="none" strike="noStrike" dirty="0">
                        <a:solidFill>
                          <a:srgbClr val="000000"/>
                        </a:solidFill>
                        <a:latin typeface="Calibri"/>
                      </a:endParaRPr>
                    </a:p>
                  </a:txBody>
                  <a:tcPr marL="10800" marR="93600" marT="10800" marB="0" anchor="ctr">
                    <a:solidFill>
                      <a:schemeClr val="bg1"/>
                    </a:solidFill>
                  </a:tcPr>
                </a:tc>
                <a:tc>
                  <a:txBody>
                    <a:bodyPr/>
                    <a:lstStyle/>
                    <a:p>
                      <a:pPr algn="r" rtl="0" fontAlgn="ctr"/>
                      <a:r>
                        <a:rPr lang="en-US" altLang="ja-JP" sz="1000" b="0" i="0" u="none" strike="noStrike" dirty="0">
                          <a:solidFill>
                            <a:srgbClr val="000000"/>
                          </a:solidFill>
                          <a:latin typeface="Calibri"/>
                        </a:rPr>
                        <a:t>0</a:t>
                      </a:r>
                    </a:p>
                  </a:txBody>
                  <a:tcPr marL="10800" marR="93600" marT="10800" marB="0" anchor="ctr">
                    <a:solidFill>
                      <a:schemeClr val="bg1"/>
                    </a:solidFill>
                  </a:tcPr>
                </a:tc>
                <a:extLst>
                  <a:ext uri="{0D108BD9-81ED-4DB2-BD59-A6C34878D82A}">
                    <a16:rowId xmlns:a16="http://schemas.microsoft.com/office/drawing/2014/main" val="10004"/>
                  </a:ext>
                </a:extLst>
              </a:tr>
              <a:tr h="171963">
                <a:tc vMerge="1">
                  <a:txBody>
                    <a:bodyPr/>
                    <a:lstStyle/>
                    <a:p>
                      <a:endParaRPr kumimoji="1" lang="ja-JP" altLang="en-US" dirty="0"/>
                    </a:p>
                  </a:txBody>
                  <a:tcPr/>
                </a:tc>
                <a:tc>
                  <a:txBody>
                    <a:bodyPr/>
                    <a:lstStyle/>
                    <a:p>
                      <a:pPr algn="l"/>
                      <a:r>
                        <a:rPr kumimoji="1" lang="ja-JP" altLang="en-US" sz="1000" u="none" dirty="0" smtClean="0"/>
                        <a:t>消防・防災</a:t>
                      </a:r>
                      <a:endParaRPr kumimoji="1" lang="ja-JP" altLang="en-US" sz="1000" u="none"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u="none" dirty="0" smtClean="0"/>
                        <a:t>296</a:t>
                      </a:r>
                      <a:endParaRPr kumimoji="1" lang="en-US" altLang="ja-JP" sz="1000" u="none"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smtClean="0">
                          <a:solidFill>
                            <a:srgbClr val="000000"/>
                          </a:solidFill>
                          <a:latin typeface="Calibri"/>
                        </a:rPr>
                        <a:t>80</a:t>
                      </a:r>
                      <a:endParaRPr lang="en-US" altLang="ja-JP" sz="1000" b="0" i="0" u="none" strike="noStrike" dirty="0">
                        <a:solidFill>
                          <a:srgbClr val="000000"/>
                        </a:solidFill>
                        <a:latin typeface="Calibri"/>
                      </a:endParaRPr>
                    </a:p>
                  </a:txBody>
                  <a:tcPr marL="10800" marR="93600" marT="10800" marB="0" anchor="ctr">
                    <a:solidFill>
                      <a:schemeClr val="bg1"/>
                    </a:solidFill>
                  </a:tcPr>
                </a:tc>
                <a:tc>
                  <a:txBody>
                    <a:bodyPr/>
                    <a:lstStyle/>
                    <a:p>
                      <a:pPr algn="r" rtl="0" fontAlgn="ctr"/>
                      <a:r>
                        <a:rPr lang="en-US" altLang="ja-JP" sz="1000" b="0" i="0" u="none" strike="noStrike" dirty="0" smtClean="0">
                          <a:solidFill>
                            <a:srgbClr val="000000"/>
                          </a:solidFill>
                          <a:latin typeface="Calibri"/>
                        </a:rPr>
                        <a:t>217</a:t>
                      </a:r>
                      <a:endParaRPr lang="en-US" altLang="ja-JP" sz="1000" b="0" i="0" u="none" strike="noStrike" dirty="0">
                        <a:solidFill>
                          <a:srgbClr val="000000"/>
                        </a:solidFill>
                        <a:latin typeface="Calibri"/>
                      </a:endParaRPr>
                    </a:p>
                  </a:txBody>
                  <a:tcPr marL="10800" marR="93600" marT="10800" marB="0" anchor="ctr">
                    <a:solidFill>
                      <a:schemeClr val="bg1"/>
                    </a:solidFill>
                  </a:tcPr>
                </a:tc>
                <a:extLst>
                  <a:ext uri="{0D108BD9-81ED-4DB2-BD59-A6C34878D82A}">
                    <a16:rowId xmlns:a16="http://schemas.microsoft.com/office/drawing/2014/main" val="10005"/>
                  </a:ext>
                </a:extLst>
              </a:tr>
              <a:tr h="171963">
                <a:tc vMerge="1">
                  <a:txBody>
                    <a:bodyPr/>
                    <a:lstStyle/>
                    <a:p>
                      <a:endParaRPr kumimoji="1" lang="ja-JP" altLang="en-US" dirty="0"/>
                    </a:p>
                  </a:txBody>
                  <a:tcPr/>
                </a:tc>
                <a:tc>
                  <a:txBody>
                    <a:bodyPr/>
                    <a:lstStyle/>
                    <a:p>
                      <a:pPr algn="l"/>
                      <a:r>
                        <a:rPr kumimoji="1" lang="ja-JP" altLang="en-US" sz="1000" u="none" dirty="0" smtClean="0"/>
                        <a:t>産業・市場・都市魅力　　</a:t>
                      </a:r>
                      <a:endParaRPr kumimoji="1" lang="ja-JP" altLang="en-US" sz="1000" u="none"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u="none" dirty="0" smtClean="0"/>
                        <a:t>1,082</a:t>
                      </a:r>
                      <a:endParaRPr kumimoji="1" lang="en-US" altLang="ja-JP" sz="1000" u="none"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smtClean="0">
                          <a:solidFill>
                            <a:srgbClr val="000000"/>
                          </a:solidFill>
                          <a:latin typeface="Calibri"/>
                        </a:rPr>
                        <a:t>266</a:t>
                      </a:r>
                      <a:endParaRPr lang="en-US" altLang="ja-JP" sz="1000" b="0" i="0" u="none" strike="noStrike" dirty="0">
                        <a:solidFill>
                          <a:srgbClr val="000000"/>
                        </a:solidFill>
                        <a:latin typeface="Calibri"/>
                      </a:endParaRPr>
                    </a:p>
                  </a:txBody>
                  <a:tcPr marL="10800" marR="93600" marT="10800" marB="0" anchor="ctr">
                    <a:solidFill>
                      <a:schemeClr val="bg1"/>
                    </a:solidFill>
                  </a:tcPr>
                </a:tc>
                <a:tc>
                  <a:txBody>
                    <a:bodyPr/>
                    <a:lstStyle/>
                    <a:p>
                      <a:pPr algn="r" rtl="0" fontAlgn="ctr"/>
                      <a:r>
                        <a:rPr lang="en-US" altLang="ja-JP" sz="1000" b="0" i="0" u="none" strike="noStrike" dirty="0" smtClean="0">
                          <a:solidFill>
                            <a:srgbClr val="000000"/>
                          </a:solidFill>
                          <a:latin typeface="Calibri"/>
                        </a:rPr>
                        <a:t>816</a:t>
                      </a:r>
                      <a:endParaRPr lang="en-US" altLang="ja-JP" sz="1000" b="0" i="0" u="none" strike="noStrike" dirty="0">
                        <a:solidFill>
                          <a:srgbClr val="000000"/>
                        </a:solidFill>
                        <a:latin typeface="Calibri"/>
                      </a:endParaRPr>
                    </a:p>
                  </a:txBody>
                  <a:tcPr marL="10800" marR="93600" marT="10800" marB="0" anchor="ctr">
                    <a:solidFill>
                      <a:schemeClr val="bg1"/>
                    </a:solidFill>
                  </a:tcPr>
                </a:tc>
                <a:extLst>
                  <a:ext uri="{0D108BD9-81ED-4DB2-BD59-A6C34878D82A}">
                    <a16:rowId xmlns:a16="http://schemas.microsoft.com/office/drawing/2014/main" val="10006"/>
                  </a:ext>
                </a:extLst>
              </a:tr>
              <a:tr h="160427">
                <a:tc vMerge="1">
                  <a:txBody>
                    <a:bodyPr/>
                    <a:lstStyle/>
                    <a:p>
                      <a:endParaRPr kumimoji="1" lang="ja-JP" altLang="en-US"/>
                    </a:p>
                  </a:txBody>
                  <a:tcPr/>
                </a:tc>
                <a:tc>
                  <a:txBody>
                    <a:bodyPr/>
                    <a:lstStyle/>
                    <a:p>
                      <a:pPr algn="l"/>
                      <a:r>
                        <a:rPr kumimoji="1" lang="ja-JP" altLang="en-US" sz="900" u="none" dirty="0" smtClean="0"/>
                        <a:t>     うち文化・スポーツ施設等</a:t>
                      </a:r>
                      <a:endParaRPr kumimoji="1" lang="ja-JP" altLang="en-US" sz="900" u="none"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en-US" altLang="ja-JP" sz="1000" u="none" dirty="0" smtClean="0"/>
                        <a:t>589</a:t>
                      </a:r>
                      <a:endParaRPr kumimoji="1" lang="ja-JP" altLang="en-US" sz="1000" u="none"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smtClean="0">
                          <a:solidFill>
                            <a:srgbClr val="000000"/>
                          </a:solidFill>
                          <a:latin typeface="Calibri"/>
                        </a:rPr>
                        <a:t>230</a:t>
                      </a:r>
                      <a:endParaRPr lang="en-US" altLang="ja-JP" sz="1000" b="0" i="0" u="none" strike="noStrike" dirty="0">
                        <a:solidFill>
                          <a:srgbClr val="000000"/>
                        </a:solidFill>
                        <a:latin typeface="Calibri"/>
                      </a:endParaRPr>
                    </a:p>
                  </a:txBody>
                  <a:tcPr marL="10800" marR="93600" marT="10800" marB="0" anchor="ctr">
                    <a:solidFill>
                      <a:schemeClr val="bg1"/>
                    </a:solidFill>
                  </a:tcPr>
                </a:tc>
                <a:tc>
                  <a:txBody>
                    <a:bodyPr/>
                    <a:lstStyle/>
                    <a:p>
                      <a:pPr algn="r" rtl="0" fontAlgn="ctr"/>
                      <a:r>
                        <a:rPr lang="en-US" altLang="ja-JP" sz="1000" b="0" i="0" u="none" strike="noStrike" dirty="0" smtClean="0">
                          <a:solidFill>
                            <a:srgbClr val="000000"/>
                          </a:solidFill>
                          <a:latin typeface="Calibri"/>
                        </a:rPr>
                        <a:t>359</a:t>
                      </a:r>
                      <a:endParaRPr lang="en-US" altLang="ja-JP" sz="1000" b="0" i="0" u="none" strike="noStrike" dirty="0">
                        <a:solidFill>
                          <a:srgbClr val="000000"/>
                        </a:solidFill>
                        <a:latin typeface="Calibri"/>
                      </a:endParaRPr>
                    </a:p>
                  </a:txBody>
                  <a:tcPr marL="10800" marR="93600" marT="10800" marB="0" anchor="ctr">
                    <a:solidFill>
                      <a:schemeClr val="bg1"/>
                    </a:solidFill>
                  </a:tcPr>
                </a:tc>
                <a:extLst>
                  <a:ext uri="{0D108BD9-81ED-4DB2-BD59-A6C34878D82A}">
                    <a16:rowId xmlns:a16="http://schemas.microsoft.com/office/drawing/2014/main" val="10007"/>
                  </a:ext>
                </a:extLst>
              </a:tr>
              <a:tr h="251394">
                <a:tc vMerge="1">
                  <a:txBody>
                    <a:bodyPr/>
                    <a:lstStyle/>
                    <a:p>
                      <a:endParaRPr kumimoji="1" lang="ja-JP" altLang="en-US" dirty="0"/>
                    </a:p>
                  </a:txBody>
                  <a:tcPr/>
                </a:tc>
                <a:tc>
                  <a:txBody>
                    <a:bodyPr/>
                    <a:lstStyle/>
                    <a:p>
                      <a:pPr algn="l"/>
                      <a:r>
                        <a:rPr kumimoji="1" lang="ja-JP" altLang="en-US" sz="1000" u="none" dirty="0" smtClean="0"/>
                        <a:t>健康・保健・環境（</a:t>
                      </a:r>
                      <a:r>
                        <a:rPr kumimoji="1" lang="ja-JP" altLang="en-US" sz="800" u="none" dirty="0" smtClean="0"/>
                        <a:t>一般廃棄物施設等</a:t>
                      </a:r>
                      <a:r>
                        <a:rPr kumimoji="1" lang="ja-JP" altLang="en-US" sz="1000" u="none" dirty="0" smtClean="0"/>
                        <a:t>）</a:t>
                      </a:r>
                      <a:endParaRPr kumimoji="1" lang="ja-JP" altLang="en-US" sz="900" u="none"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u="none" dirty="0" smtClean="0">
                          <a:latin typeface="+mn-lt"/>
                          <a:ea typeface="+mn-ea"/>
                          <a:cs typeface="+mn-cs"/>
                        </a:rPr>
                        <a:t>925</a:t>
                      </a:r>
                      <a:endParaRPr kumimoji="1" lang="ja-JP" altLang="en-US" sz="1000" u="none"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smtClean="0">
                          <a:solidFill>
                            <a:srgbClr val="000000"/>
                          </a:solidFill>
                          <a:latin typeface="Calibri"/>
                        </a:rPr>
                        <a:t>341</a:t>
                      </a:r>
                      <a:endParaRPr lang="en-US" altLang="ja-JP" sz="1000" b="0" i="0" u="none" strike="noStrike" dirty="0">
                        <a:solidFill>
                          <a:srgbClr val="000000"/>
                        </a:solidFill>
                        <a:latin typeface="Calibri"/>
                      </a:endParaRPr>
                    </a:p>
                  </a:txBody>
                  <a:tcPr marL="10800" marR="93600" marT="10800" marB="0" anchor="ctr">
                    <a:solidFill>
                      <a:schemeClr val="bg1"/>
                    </a:solidFill>
                  </a:tcPr>
                </a:tc>
                <a:tc>
                  <a:txBody>
                    <a:bodyPr/>
                    <a:lstStyle/>
                    <a:p>
                      <a:pPr algn="r" rtl="0" fontAlgn="ctr"/>
                      <a:r>
                        <a:rPr lang="en-US" altLang="ja-JP" sz="1000" b="0" i="0" u="none" strike="noStrike" dirty="0" smtClean="0">
                          <a:solidFill>
                            <a:srgbClr val="000000"/>
                          </a:solidFill>
                          <a:latin typeface="Calibri"/>
                        </a:rPr>
                        <a:t>584</a:t>
                      </a:r>
                      <a:endParaRPr lang="en-US" altLang="ja-JP" sz="1000" b="0" i="0" u="none" strike="noStrike" dirty="0">
                        <a:solidFill>
                          <a:srgbClr val="000000"/>
                        </a:solidFill>
                        <a:latin typeface="Calibri"/>
                      </a:endParaRPr>
                    </a:p>
                  </a:txBody>
                  <a:tcPr marL="10800" marR="93600" marT="10800" marB="0" anchor="ctr">
                    <a:solidFill>
                      <a:schemeClr val="bg1"/>
                    </a:solidFill>
                  </a:tcPr>
                </a:tc>
                <a:extLst>
                  <a:ext uri="{0D108BD9-81ED-4DB2-BD59-A6C34878D82A}">
                    <a16:rowId xmlns:a16="http://schemas.microsoft.com/office/drawing/2014/main" val="10008"/>
                  </a:ext>
                </a:extLst>
              </a:tr>
              <a:tr h="240182">
                <a:tc vMerge="1">
                  <a:txBody>
                    <a:bodyPr/>
                    <a:lstStyle/>
                    <a:p>
                      <a:endParaRPr kumimoji="1" lang="ja-JP" altLang="en-US" dirty="0"/>
                    </a:p>
                  </a:txBody>
                  <a:tcPr/>
                </a:tc>
                <a:tc>
                  <a:txBody>
                    <a:bodyPr/>
                    <a:lstStyle/>
                    <a:p>
                      <a:pPr algn="l"/>
                      <a:r>
                        <a:rPr kumimoji="1" lang="ja-JP" altLang="en-US" sz="1000" u="none" dirty="0" smtClean="0"/>
                        <a:t>こども・福祉</a:t>
                      </a:r>
                      <a:r>
                        <a:rPr kumimoji="1" lang="ja-JP" altLang="en-US" sz="900" u="none" dirty="0" smtClean="0"/>
                        <a:t>（老人福祉・生活福祉等）</a:t>
                      </a:r>
                      <a:endParaRPr kumimoji="1" lang="ja-JP" altLang="en-US" sz="900" u="none"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u="none" dirty="0" smtClean="0"/>
                        <a:t>440</a:t>
                      </a:r>
                      <a:endParaRPr kumimoji="1" lang="ja-JP" altLang="en-US" sz="1000" u="none"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smtClean="0">
                          <a:solidFill>
                            <a:srgbClr val="000000"/>
                          </a:solidFill>
                          <a:latin typeface="Calibri"/>
                        </a:rPr>
                        <a:t>440</a:t>
                      </a:r>
                      <a:endParaRPr lang="en-US" altLang="ja-JP" sz="1000" b="0" i="0" u="none" strike="noStrike" dirty="0">
                        <a:solidFill>
                          <a:srgbClr val="000000"/>
                        </a:solidFill>
                        <a:latin typeface="Calibri"/>
                      </a:endParaRPr>
                    </a:p>
                  </a:txBody>
                  <a:tcPr marL="10800" marR="93600" marT="10800" marB="0" anchor="ctr">
                    <a:solidFill>
                      <a:schemeClr val="bg1"/>
                    </a:solidFill>
                  </a:tcPr>
                </a:tc>
                <a:tc>
                  <a:txBody>
                    <a:bodyPr/>
                    <a:lstStyle/>
                    <a:p>
                      <a:pPr algn="r" rtl="0" fontAlgn="ctr"/>
                      <a:r>
                        <a:rPr lang="en-US" altLang="ja-JP" sz="1000" b="0" i="0" u="none" strike="noStrike" dirty="0">
                          <a:solidFill>
                            <a:srgbClr val="000000"/>
                          </a:solidFill>
                          <a:latin typeface="Calibri"/>
                        </a:rPr>
                        <a:t>0</a:t>
                      </a:r>
                    </a:p>
                  </a:txBody>
                  <a:tcPr marL="10800" marR="93600" marT="10800" marB="0" anchor="ctr">
                    <a:solidFill>
                      <a:schemeClr val="bg1"/>
                    </a:solidFill>
                  </a:tcPr>
                </a:tc>
                <a:extLst>
                  <a:ext uri="{0D108BD9-81ED-4DB2-BD59-A6C34878D82A}">
                    <a16:rowId xmlns:a16="http://schemas.microsoft.com/office/drawing/2014/main" val="10009"/>
                  </a:ext>
                </a:extLst>
              </a:tr>
              <a:tr h="206546">
                <a:tc vMerge="1">
                  <a:txBody>
                    <a:bodyPr/>
                    <a:lstStyle/>
                    <a:p>
                      <a:endParaRPr kumimoji="1" lang="ja-JP" altLang="en-US" dirty="0"/>
                    </a:p>
                  </a:txBody>
                  <a:tcPr/>
                </a:tc>
                <a:tc>
                  <a:txBody>
                    <a:bodyPr/>
                    <a:lstStyle/>
                    <a:p>
                      <a:pPr algn="l"/>
                      <a:r>
                        <a:rPr kumimoji="1" lang="ja-JP" altLang="en-US" sz="800" u="none" dirty="0" smtClean="0"/>
                        <a:t>住民生活・自治体運営（本庁舎・区庁舎等）</a:t>
                      </a:r>
                      <a:endParaRPr kumimoji="1" lang="ja-JP" altLang="en-US" sz="800" u="none"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u="none" dirty="0" smtClean="0"/>
                        <a:t>325</a:t>
                      </a:r>
                      <a:endParaRPr kumimoji="1" lang="ja-JP" altLang="en-US" sz="1000" u="none"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smtClean="0">
                          <a:solidFill>
                            <a:srgbClr val="000000"/>
                          </a:solidFill>
                          <a:latin typeface="Calibri"/>
                        </a:rPr>
                        <a:t>325</a:t>
                      </a:r>
                      <a:endParaRPr lang="en-US" altLang="ja-JP" sz="1000" b="0" i="0" u="none" strike="noStrike" dirty="0">
                        <a:solidFill>
                          <a:srgbClr val="000000"/>
                        </a:solidFill>
                        <a:latin typeface="Calibri"/>
                      </a:endParaRPr>
                    </a:p>
                  </a:txBody>
                  <a:tcPr marL="10800" marR="93600" marT="10800" marB="0" anchor="ctr">
                    <a:solidFill>
                      <a:schemeClr val="bg1"/>
                    </a:solidFill>
                  </a:tcPr>
                </a:tc>
                <a:tc>
                  <a:txBody>
                    <a:bodyPr/>
                    <a:lstStyle/>
                    <a:p>
                      <a:pPr algn="r" rtl="0" fontAlgn="ctr"/>
                      <a:r>
                        <a:rPr lang="en-US" altLang="ja-JP" sz="1000" b="0" i="0" u="none" strike="noStrike" dirty="0">
                          <a:solidFill>
                            <a:srgbClr val="000000"/>
                          </a:solidFill>
                          <a:latin typeface="Calibri"/>
                        </a:rPr>
                        <a:t>0</a:t>
                      </a:r>
                    </a:p>
                  </a:txBody>
                  <a:tcPr marL="10800" marR="93600" marT="10800" marB="0" anchor="ctr">
                    <a:solidFill>
                      <a:schemeClr val="bg1"/>
                    </a:solidFill>
                  </a:tcPr>
                </a:tc>
                <a:extLst>
                  <a:ext uri="{0D108BD9-81ED-4DB2-BD59-A6C34878D82A}">
                    <a16:rowId xmlns:a16="http://schemas.microsoft.com/office/drawing/2014/main" val="10010"/>
                  </a:ext>
                </a:extLst>
              </a:tr>
              <a:tr h="171963">
                <a:tc vMerge="1">
                  <a:txBody>
                    <a:bodyPr/>
                    <a:lstStyle/>
                    <a:p>
                      <a:endParaRPr kumimoji="1" lang="ja-JP" altLang="en-US" dirty="0"/>
                    </a:p>
                  </a:txBody>
                  <a:tcPr/>
                </a:tc>
                <a:tc>
                  <a:txBody>
                    <a:bodyPr/>
                    <a:lstStyle/>
                    <a:p>
                      <a:pPr algn="l"/>
                      <a:r>
                        <a:rPr kumimoji="1" lang="ja-JP" altLang="en-US" sz="1000" u="none" dirty="0" smtClean="0"/>
                        <a:t>計</a:t>
                      </a:r>
                      <a:endParaRPr kumimoji="1" lang="ja-JP" altLang="en-US" sz="1000" u="none"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u="none" dirty="0" smtClean="0"/>
                        <a:t>18,840</a:t>
                      </a:r>
                      <a:endParaRPr kumimoji="1" lang="ja-JP" altLang="en-US" sz="1000" u="none"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smtClean="0">
                          <a:solidFill>
                            <a:srgbClr val="000000"/>
                          </a:solidFill>
                          <a:latin typeface="Calibri"/>
                        </a:rPr>
                        <a:t>10,618</a:t>
                      </a:r>
                      <a:endParaRPr lang="en-US" altLang="ja-JP" sz="1000" b="0" i="0" u="none" strike="noStrike" dirty="0">
                        <a:solidFill>
                          <a:srgbClr val="000000"/>
                        </a:solidFill>
                        <a:latin typeface="Calibri"/>
                      </a:endParaRPr>
                    </a:p>
                  </a:txBody>
                  <a:tcPr marL="10800" marR="93600" marT="10800" marB="0" anchor="ctr">
                    <a:solidFill>
                      <a:schemeClr val="bg1"/>
                    </a:solidFill>
                  </a:tcPr>
                </a:tc>
                <a:tc>
                  <a:txBody>
                    <a:bodyPr/>
                    <a:lstStyle/>
                    <a:p>
                      <a:pPr algn="r" rtl="0" fontAlgn="ctr"/>
                      <a:r>
                        <a:rPr lang="en-US" altLang="ja-JP" sz="1000" b="0" i="0" u="none" strike="noStrike" dirty="0" smtClean="0">
                          <a:solidFill>
                            <a:srgbClr val="000000"/>
                          </a:solidFill>
                          <a:latin typeface="Calibri"/>
                        </a:rPr>
                        <a:t>8,222</a:t>
                      </a:r>
                      <a:endParaRPr lang="en-US" altLang="ja-JP" sz="1000" b="0" i="0" u="none" strike="noStrike" dirty="0">
                        <a:solidFill>
                          <a:srgbClr val="000000"/>
                        </a:solidFill>
                        <a:latin typeface="Calibri"/>
                      </a:endParaRPr>
                    </a:p>
                  </a:txBody>
                  <a:tcPr marL="10800" marR="93600" marT="10800" marB="0" anchor="ctr">
                    <a:solidFill>
                      <a:schemeClr val="bg1"/>
                    </a:solidFill>
                  </a:tcPr>
                </a:tc>
                <a:extLst>
                  <a:ext uri="{0D108BD9-81ED-4DB2-BD59-A6C34878D82A}">
                    <a16:rowId xmlns:a16="http://schemas.microsoft.com/office/drawing/2014/main" val="10011"/>
                  </a:ext>
                </a:extLst>
              </a:tr>
              <a:tr h="251394">
                <a:tc>
                  <a:txBody>
                    <a:bodyPr/>
                    <a:lstStyle/>
                    <a:p>
                      <a:pPr algn="l"/>
                      <a:r>
                        <a:rPr kumimoji="1" lang="ja-JP" altLang="en-US" sz="1000" u="none" dirty="0" smtClean="0"/>
                        <a:t>その他</a:t>
                      </a:r>
                      <a:endParaRPr kumimoji="1" lang="ja-JP" altLang="en-US" sz="1000" u="none"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l"/>
                      <a:r>
                        <a:rPr kumimoji="1" lang="ja-JP" altLang="en-US" sz="1000" u="none" dirty="0" smtClean="0"/>
                        <a:t>臨時財政対策債・減収補てん債等</a:t>
                      </a:r>
                      <a:endParaRPr kumimoji="1" lang="ja-JP" altLang="en-US" sz="1000" u="none"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u="none" dirty="0" smtClean="0"/>
                        <a:t>10,527</a:t>
                      </a:r>
                      <a:endParaRPr kumimoji="1" lang="ja-JP" altLang="en-US" sz="1000" u="none"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smtClean="0">
                          <a:solidFill>
                            <a:srgbClr val="000000"/>
                          </a:solidFill>
                          <a:latin typeface="Calibri"/>
                        </a:rPr>
                        <a:t>10,527</a:t>
                      </a:r>
                      <a:endParaRPr lang="en-US" altLang="ja-JP" sz="1000" b="0" i="0" u="none" strike="noStrike" dirty="0">
                        <a:solidFill>
                          <a:srgbClr val="000000"/>
                        </a:solidFill>
                        <a:latin typeface="Calibri"/>
                      </a:endParaRPr>
                    </a:p>
                  </a:txBody>
                  <a:tcPr marL="10800" marR="93600" marT="10800" marB="0" anchor="ctr">
                    <a:solidFill>
                      <a:schemeClr val="bg1"/>
                    </a:solidFill>
                  </a:tcPr>
                </a:tc>
                <a:tc>
                  <a:txBody>
                    <a:bodyPr/>
                    <a:lstStyle/>
                    <a:p>
                      <a:pPr algn="r" rtl="0" fontAlgn="ctr"/>
                      <a:r>
                        <a:rPr lang="en-US" altLang="ja-JP" sz="1000" b="0" i="0" u="none" strike="noStrike" dirty="0">
                          <a:solidFill>
                            <a:srgbClr val="000000"/>
                          </a:solidFill>
                          <a:latin typeface="Calibri"/>
                        </a:rPr>
                        <a:t>0</a:t>
                      </a:r>
                    </a:p>
                  </a:txBody>
                  <a:tcPr marL="10800" marR="93600" marT="10800" marB="0" anchor="ctr">
                    <a:solidFill>
                      <a:schemeClr val="bg1"/>
                    </a:solidFill>
                  </a:tcPr>
                </a:tc>
                <a:extLst>
                  <a:ext uri="{0D108BD9-81ED-4DB2-BD59-A6C34878D82A}">
                    <a16:rowId xmlns:a16="http://schemas.microsoft.com/office/drawing/2014/main" val="10012"/>
                  </a:ext>
                </a:extLst>
              </a:tr>
              <a:tr h="171963">
                <a:tc gridSpan="2">
                  <a:txBody>
                    <a:bodyPr/>
                    <a:lstStyle/>
                    <a:p>
                      <a:pPr algn="l"/>
                      <a:r>
                        <a:rPr kumimoji="1" lang="ja-JP" altLang="en-US" sz="1000" u="none" dirty="0" smtClean="0"/>
                        <a:t>計</a:t>
                      </a:r>
                      <a:endParaRPr kumimoji="1" lang="ja-JP" altLang="en-US" sz="1000" b="1" i="0" u="none" dirty="0">
                        <a:latin typeface="Meiryo UI" pitchFamily="50" charset="-128"/>
                        <a:ea typeface="Meiryo UI" pitchFamily="50" charset="-128"/>
                        <a:cs typeface="Meiryo UI" pitchFamily="50" charset="-128"/>
                      </a:endParaRPr>
                    </a:p>
                  </a:txBody>
                  <a:tcPr marL="93772" marR="93772" marT="18455" marB="18455">
                    <a:solidFill>
                      <a:schemeClr val="bg1"/>
                    </a:solidFill>
                  </a:tcPr>
                </a:tc>
                <a:tc hMerge="1">
                  <a:txBody>
                    <a:bodyPr/>
                    <a:lstStyle/>
                    <a:p>
                      <a:endParaRPr kumimoji="1" lang="ja-JP" altLang="en-US"/>
                    </a:p>
                  </a:txBody>
                  <a:tcPr/>
                </a:tc>
                <a:tc>
                  <a:txBody>
                    <a:bodyPr/>
                    <a:lstStyle/>
                    <a:p>
                      <a:pPr algn="r">
                        <a:lnSpc>
                          <a:spcPts val="1100"/>
                        </a:lnSpc>
                      </a:pPr>
                      <a:r>
                        <a:rPr kumimoji="1" lang="en-US" altLang="ja-JP" sz="1000" u="none" dirty="0" smtClean="0"/>
                        <a:t>29,367</a:t>
                      </a:r>
                      <a:endParaRPr kumimoji="1" lang="ja-JP" altLang="en-US" sz="1000" b="1" i="1" u="none"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en-US" altLang="ja-JP" sz="1000" u="none" dirty="0" smtClean="0"/>
                        <a:t>21,145(72</a:t>
                      </a:r>
                      <a:r>
                        <a:rPr kumimoji="1" lang="ja-JP" altLang="en-US" sz="1000" u="none" dirty="0" smtClean="0"/>
                        <a:t>％</a:t>
                      </a:r>
                      <a:r>
                        <a:rPr kumimoji="1" lang="en-US" altLang="ja-JP" sz="1000" u="none" dirty="0" smtClean="0"/>
                        <a:t>)</a:t>
                      </a:r>
                      <a:endParaRPr kumimoji="1" lang="ja-JP" altLang="en-US" sz="1000" b="1" i="1" u="none"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en-US" altLang="ja-JP" sz="1000" u="none" dirty="0" smtClean="0"/>
                        <a:t>8,222(28</a:t>
                      </a:r>
                      <a:r>
                        <a:rPr kumimoji="1" lang="ja-JP" altLang="en-US" sz="1000" u="none" dirty="0" smtClean="0"/>
                        <a:t>％</a:t>
                      </a:r>
                      <a:r>
                        <a:rPr kumimoji="1" lang="en-US" altLang="ja-JP" sz="1000" u="none" dirty="0" smtClean="0"/>
                        <a:t>)</a:t>
                      </a:r>
                      <a:endParaRPr kumimoji="1" lang="ja-JP" altLang="en-US" sz="1000" b="1" i="1" u="none"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extLst>
                  <a:ext uri="{0D108BD9-81ED-4DB2-BD59-A6C34878D82A}">
                    <a16:rowId xmlns:a16="http://schemas.microsoft.com/office/drawing/2014/main" val="10013"/>
                  </a:ext>
                </a:extLst>
              </a:tr>
              <a:tr h="171963">
                <a:tc>
                  <a:txBody>
                    <a:bodyPr/>
                    <a:lstStyle/>
                    <a:p>
                      <a:pPr algn="l"/>
                      <a:r>
                        <a:rPr kumimoji="1" lang="ja-JP" altLang="en-US" sz="1000" u="none" dirty="0" smtClean="0"/>
                        <a:t>対象から除外</a:t>
                      </a:r>
                      <a:endParaRPr kumimoji="1" lang="ja-JP" altLang="en-US" sz="1000" b="0" i="0" u="none" dirty="0">
                        <a:latin typeface="ＭＳ Ｐゴシック" panose="020B0600070205080204" pitchFamily="50" charset="-128"/>
                        <a:ea typeface="ＭＳ Ｐゴシック" panose="020B0600070205080204" pitchFamily="50" charset="-128"/>
                        <a:cs typeface="Meiryo UI" pitchFamily="50" charset="-128"/>
                      </a:endParaRPr>
                    </a:p>
                  </a:txBody>
                  <a:tcPr marL="93772" marR="93772" marT="18455" marB="18455">
                    <a:solidFill>
                      <a:schemeClr val="bg1"/>
                    </a:solidFill>
                  </a:tcPr>
                </a:tc>
                <a:tc>
                  <a:txBody>
                    <a:bodyPr/>
                    <a:lstStyle/>
                    <a:p>
                      <a:pPr algn="l"/>
                      <a:r>
                        <a:rPr kumimoji="1" lang="en-US" altLang="ja-JP" sz="1000" u="none" dirty="0" smtClean="0"/>
                        <a:t>H30</a:t>
                      </a:r>
                      <a:r>
                        <a:rPr kumimoji="1" lang="ja-JP" altLang="en-US" sz="1000" u="none" dirty="0" smtClean="0"/>
                        <a:t>年度までに廃止・償還満了</a:t>
                      </a:r>
                      <a:endParaRPr kumimoji="1" lang="ja-JP" altLang="en-US" sz="1000" b="0" i="0" u="none" dirty="0">
                        <a:latin typeface="ＭＳ Ｐゴシック" panose="020B0600070205080204" pitchFamily="50" charset="-128"/>
                        <a:ea typeface="ＭＳ Ｐゴシック" panose="020B0600070205080204"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b="0" i="0" u="none" smtClean="0">
                          <a:latin typeface="+mn-lt"/>
                          <a:ea typeface="ＭＳ Ｐゴシック" panose="020B0600070205080204" pitchFamily="50" charset="-128"/>
                          <a:cs typeface="Meiryo UI" pitchFamily="50" charset="-128"/>
                        </a:rPr>
                        <a:t>44</a:t>
                      </a:r>
                      <a:endParaRPr kumimoji="1" lang="ja-JP" altLang="en-US" sz="1000" b="0" i="0" u="none" dirty="0">
                        <a:latin typeface="+mn-lt"/>
                        <a:ea typeface="ＭＳ Ｐゴシック" panose="020B0600070205080204"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ja-JP" altLang="en-US" sz="1000" u="none" dirty="0" smtClean="0"/>
                        <a:t>－</a:t>
                      </a:r>
                      <a:endParaRPr kumimoji="1" lang="ja-JP" altLang="en-US" sz="1000" b="0" i="0" u="none" dirty="0" smtClean="0">
                        <a:latin typeface="+mn-lt"/>
                        <a:ea typeface="ＭＳ Ｐゴシック" panose="020B0600070205080204"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ja-JP" altLang="en-US" sz="1000" u="none" dirty="0" smtClean="0"/>
                        <a:t>－</a:t>
                      </a:r>
                      <a:endParaRPr kumimoji="1" lang="ja-JP" altLang="en-US" sz="1000" b="0" i="0" u="none" dirty="0" smtClean="0">
                        <a:latin typeface="+mn-lt"/>
                        <a:ea typeface="ＭＳ Ｐゴシック" panose="020B0600070205080204" pitchFamily="50" charset="-128"/>
                        <a:cs typeface="Meiryo UI" pitchFamily="50" charset="-128"/>
                      </a:endParaRPr>
                    </a:p>
                  </a:txBody>
                  <a:tcPr marL="93772" marR="93772" marT="18455" marB="18455" anchor="ctr">
                    <a:solidFill>
                      <a:schemeClr val="bg1"/>
                    </a:solidFill>
                  </a:tcPr>
                </a:tc>
                <a:extLst>
                  <a:ext uri="{0D108BD9-81ED-4DB2-BD59-A6C34878D82A}">
                    <a16:rowId xmlns:a16="http://schemas.microsoft.com/office/drawing/2014/main" val="10014"/>
                  </a:ext>
                </a:extLst>
              </a:tr>
              <a:tr h="171963">
                <a:tc gridSpan="2">
                  <a:txBody>
                    <a:bodyPr/>
                    <a:lstStyle/>
                    <a:p>
                      <a:pPr algn="l"/>
                      <a:r>
                        <a:rPr kumimoji="1" lang="ja-JP" altLang="en-US" sz="1000" u="none" dirty="0" smtClean="0"/>
                        <a:t>合計</a:t>
                      </a:r>
                      <a:endParaRPr kumimoji="1" lang="ja-JP" altLang="en-US" sz="1000" b="0" i="0" u="none" dirty="0">
                        <a:latin typeface="ＭＳ Ｐゴシック" panose="020B0600070205080204" pitchFamily="50" charset="-128"/>
                        <a:ea typeface="ＭＳ Ｐゴシック" panose="020B0600070205080204" pitchFamily="50" charset="-128"/>
                        <a:cs typeface="Meiryo UI" pitchFamily="50" charset="-128"/>
                      </a:endParaRPr>
                    </a:p>
                  </a:txBody>
                  <a:tcPr marL="93772" marR="93772" marT="18455" marB="18455">
                    <a:solidFill>
                      <a:schemeClr val="bg1"/>
                    </a:solidFill>
                  </a:tcPr>
                </a:tc>
                <a:tc hMerge="1">
                  <a:txBody>
                    <a:bodyPr/>
                    <a:lstStyle/>
                    <a:p>
                      <a:endParaRPr kumimoji="1" lang="ja-JP" altLang="en-US"/>
                    </a:p>
                  </a:txBody>
                  <a:tcPr/>
                </a:tc>
                <a:tc>
                  <a:txBody>
                    <a:bodyPr/>
                    <a:lstStyle/>
                    <a:p>
                      <a:pPr algn="r">
                        <a:lnSpc>
                          <a:spcPts val="1100"/>
                        </a:lnSpc>
                      </a:pPr>
                      <a:r>
                        <a:rPr kumimoji="1" lang="en-US" altLang="ja-JP" sz="1000" u="none" dirty="0" smtClean="0"/>
                        <a:t>29,411</a:t>
                      </a:r>
                      <a:endParaRPr kumimoji="1" lang="ja-JP" altLang="en-US" sz="1000" b="0" i="0" u="none" dirty="0">
                        <a:latin typeface="+mn-lt"/>
                        <a:ea typeface="ＭＳ Ｐゴシック" panose="020B0600070205080204"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ja-JP" altLang="en-US" sz="1000" u="none" dirty="0" smtClean="0"/>
                        <a:t>－</a:t>
                      </a:r>
                      <a:endParaRPr kumimoji="1" lang="ja-JP" altLang="en-US" sz="1000" b="0" i="0" u="none" dirty="0" smtClean="0">
                        <a:latin typeface="+mn-lt"/>
                        <a:ea typeface="ＭＳ Ｐゴシック" panose="020B0600070205080204"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ja-JP" altLang="en-US" sz="1000" u="none" dirty="0" smtClean="0"/>
                        <a:t>－</a:t>
                      </a:r>
                      <a:endParaRPr kumimoji="1" lang="ja-JP" altLang="en-US" sz="1000" b="0" i="0" u="none" dirty="0" smtClean="0">
                        <a:latin typeface="+mn-lt"/>
                        <a:ea typeface="ＭＳ Ｐゴシック" panose="020B0600070205080204" pitchFamily="50" charset="-128"/>
                        <a:cs typeface="Meiryo UI" pitchFamily="50" charset="-128"/>
                      </a:endParaRPr>
                    </a:p>
                  </a:txBody>
                  <a:tcPr marL="93772" marR="93772" marT="18455" marB="18455" anchor="ctr">
                    <a:solidFill>
                      <a:schemeClr val="bg1"/>
                    </a:solidFill>
                  </a:tcPr>
                </a:tc>
                <a:extLst>
                  <a:ext uri="{0D108BD9-81ED-4DB2-BD59-A6C34878D82A}">
                    <a16:rowId xmlns:a16="http://schemas.microsoft.com/office/drawing/2014/main" val="10015"/>
                  </a:ext>
                </a:extLst>
              </a:tr>
            </a:tbl>
          </a:graphicData>
        </a:graphic>
      </p:graphicFrame>
      <p:sp>
        <p:nvSpPr>
          <p:cNvPr id="53" name="テキスト ボックス 52"/>
          <p:cNvSpPr txBox="1"/>
          <p:nvPr/>
        </p:nvSpPr>
        <p:spPr>
          <a:xfrm>
            <a:off x="599991" y="6246610"/>
            <a:ext cx="3488913" cy="369332"/>
          </a:xfrm>
          <a:prstGeom prst="rect">
            <a:avLst/>
          </a:prstGeom>
          <a:noFill/>
        </p:spPr>
        <p:txBody>
          <a:bodyPr wrap="square" rtlCol="0">
            <a:spAutoFit/>
          </a:bodyPr>
          <a:lstStyle/>
          <a:p>
            <a:r>
              <a:rPr kumimoji="1" lang="en-US" altLang="ja-JP" sz="900" dirty="0" smtClean="0">
                <a:latin typeface="Meiryo UI" pitchFamily="50" charset="-128"/>
                <a:ea typeface="Meiryo UI" pitchFamily="50" charset="-128"/>
                <a:cs typeface="Meiryo UI" pitchFamily="50" charset="-128"/>
              </a:rPr>
              <a:t>※</a:t>
            </a:r>
            <a:r>
              <a:rPr kumimoji="1" lang="ja-JP" altLang="en-US" sz="900" dirty="0" smtClean="0">
                <a:latin typeface="Meiryo UI" pitchFamily="50" charset="-128"/>
                <a:ea typeface="Meiryo UI" pitchFamily="50" charset="-128"/>
                <a:cs typeface="Meiryo UI" pitchFamily="50" charset="-128"/>
              </a:rPr>
              <a:t>事務分担（案）をベースに</a:t>
            </a:r>
            <a:r>
              <a:rPr lang="ja-JP" altLang="en-US" sz="900" dirty="0" smtClean="0">
                <a:latin typeface="Meiryo UI" pitchFamily="50" charset="-128"/>
                <a:ea typeface="Meiryo UI" pitchFamily="50" charset="-128"/>
                <a:cs typeface="Meiryo UI" pitchFamily="50" charset="-128"/>
              </a:rPr>
              <a:t>特別区と大阪府</a:t>
            </a:r>
            <a:r>
              <a:rPr kumimoji="1" lang="ja-JP" altLang="en-US" sz="900" dirty="0" smtClean="0">
                <a:latin typeface="Meiryo UI" pitchFamily="50" charset="-128"/>
                <a:ea typeface="Meiryo UI" pitchFamily="50" charset="-128"/>
                <a:cs typeface="Meiryo UI" pitchFamily="50" charset="-128"/>
              </a:rPr>
              <a:t>に分類</a:t>
            </a:r>
            <a:endParaRPr kumimoji="1" lang="en-US" altLang="ja-JP" sz="900" dirty="0" smtClean="0">
              <a:latin typeface="Meiryo UI" pitchFamily="50" charset="-128"/>
              <a:ea typeface="Meiryo UI" pitchFamily="50" charset="-128"/>
              <a:cs typeface="Meiryo UI" pitchFamily="50" charset="-128"/>
            </a:endParaRPr>
          </a:p>
          <a:p>
            <a:r>
              <a:rPr lang="en-US" altLang="ja-JP" sz="900" smtClean="0">
                <a:latin typeface="Meiryo UI" pitchFamily="50" charset="-128"/>
                <a:ea typeface="Meiryo UI" pitchFamily="50" charset="-128"/>
                <a:cs typeface="Meiryo UI" pitchFamily="50" charset="-128"/>
              </a:rPr>
              <a:t>※</a:t>
            </a:r>
            <a:r>
              <a:rPr lang="ja-JP" altLang="en-US" sz="900" smtClean="0">
                <a:latin typeface="Meiryo UI" pitchFamily="50" charset="-128"/>
                <a:ea typeface="Meiryo UI" pitchFamily="50" charset="-128"/>
                <a:cs typeface="Meiryo UI" pitchFamily="50" charset="-128"/>
              </a:rPr>
              <a:t>端数</a:t>
            </a:r>
            <a:r>
              <a:rPr lang="ja-JP" altLang="en-US" sz="900" dirty="0">
                <a:latin typeface="Meiryo UI" pitchFamily="50" charset="-128"/>
                <a:ea typeface="Meiryo UI" pitchFamily="50" charset="-128"/>
                <a:cs typeface="Meiryo UI" pitchFamily="50" charset="-128"/>
              </a:rPr>
              <a:t>処理</a:t>
            </a:r>
            <a:r>
              <a:rPr lang="ja-JP" altLang="en-US" sz="900" dirty="0" smtClean="0">
                <a:latin typeface="Meiryo UI" pitchFamily="50" charset="-128"/>
                <a:ea typeface="Meiryo UI" pitchFamily="50" charset="-128"/>
                <a:cs typeface="Meiryo UI" pitchFamily="50" charset="-128"/>
              </a:rPr>
              <a:t>の</a:t>
            </a:r>
            <a:r>
              <a:rPr lang="ja-JP" altLang="en-US" sz="900" dirty="0">
                <a:latin typeface="Meiryo UI" pitchFamily="50" charset="-128"/>
                <a:ea typeface="Meiryo UI" pitchFamily="50" charset="-128"/>
                <a:cs typeface="Meiryo UI" pitchFamily="50" charset="-128"/>
              </a:rPr>
              <a:t>関係</a:t>
            </a:r>
            <a:r>
              <a:rPr lang="ja-JP" altLang="en-US" sz="900" dirty="0" smtClean="0">
                <a:latin typeface="Meiryo UI" pitchFamily="50" charset="-128"/>
                <a:ea typeface="Meiryo UI" pitchFamily="50" charset="-128"/>
                <a:cs typeface="Meiryo UI" pitchFamily="50" charset="-128"/>
              </a:rPr>
              <a:t>で、内訳と合計が合わない場合がある</a:t>
            </a:r>
            <a:endParaRPr kumimoji="1" lang="ja-JP" altLang="en-US" sz="900" dirty="0">
              <a:latin typeface="Meiryo UI" pitchFamily="50" charset="-128"/>
              <a:ea typeface="Meiryo UI" pitchFamily="50" charset="-128"/>
              <a:cs typeface="Meiryo UI" pitchFamily="50" charset="-128"/>
            </a:endParaRPr>
          </a:p>
        </p:txBody>
      </p:sp>
      <p:sp>
        <p:nvSpPr>
          <p:cNvPr id="44" name="正方形/長方形 43"/>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２０</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6017745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4" name="グループ化 143"/>
          <p:cNvGrpSpPr/>
          <p:nvPr/>
        </p:nvGrpSpPr>
        <p:grpSpPr>
          <a:xfrm>
            <a:off x="7185248" y="3501008"/>
            <a:ext cx="2576736" cy="2664296"/>
            <a:chOff x="6321152" y="4120980"/>
            <a:chExt cx="2576736" cy="2404365"/>
          </a:xfrm>
        </p:grpSpPr>
        <p:sp>
          <p:nvSpPr>
            <p:cNvPr id="142" name="角丸四角形 141"/>
            <p:cNvSpPr/>
            <p:nvPr/>
          </p:nvSpPr>
          <p:spPr>
            <a:xfrm>
              <a:off x="6321152" y="4120980"/>
              <a:ext cx="2576736" cy="2404365"/>
            </a:xfrm>
            <a:prstGeom prst="roundRect">
              <a:avLst>
                <a:gd name="adj" fmla="val 3446"/>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endParaRPr lang="en-US" altLang="ja-JP" sz="1400" dirty="0">
                <a:latin typeface="Meiryo UI" pitchFamily="50" charset="-128"/>
                <a:ea typeface="Meiryo UI" pitchFamily="50" charset="-128"/>
                <a:cs typeface="Meiryo UI" pitchFamily="50" charset="-128"/>
              </a:endParaRPr>
            </a:p>
          </p:txBody>
        </p:sp>
        <p:sp>
          <p:nvSpPr>
            <p:cNvPr id="140" name="テキスト ボックス 139"/>
            <p:cNvSpPr txBox="1"/>
            <p:nvPr/>
          </p:nvSpPr>
          <p:spPr>
            <a:xfrm>
              <a:off x="6321152" y="4257495"/>
              <a:ext cx="2576736" cy="708261"/>
            </a:xfrm>
            <a:prstGeom prst="rect">
              <a:avLst/>
            </a:prstGeom>
            <a:noFill/>
          </p:spPr>
          <p:txBody>
            <a:bodyPr wrap="square" rtlCol="0">
              <a:spAutoFit/>
            </a:bodyPr>
            <a:lstStyle/>
            <a:p>
              <a:r>
                <a:rPr lang="ja-JP" altLang="en-US" sz="1100" b="1" dirty="0" smtClean="0">
                  <a:latin typeface="Meiryo UI" pitchFamily="50" charset="-128"/>
                  <a:ea typeface="Meiryo UI" pitchFamily="50" charset="-128"/>
                  <a:cs typeface="Meiryo UI" pitchFamily="50" charset="-128"/>
                </a:rPr>
                <a:t>（参考）東京都の会計の仕組み</a:t>
              </a:r>
              <a:endParaRPr lang="en-US" altLang="ja-JP" sz="1100" b="1" dirty="0" smtClean="0">
                <a:latin typeface="Meiryo UI" pitchFamily="50" charset="-128"/>
                <a:ea typeface="Meiryo UI" pitchFamily="50" charset="-128"/>
                <a:cs typeface="Meiryo UI" pitchFamily="50" charset="-128"/>
              </a:endParaRPr>
            </a:p>
            <a:p>
              <a:r>
                <a:rPr kumimoji="1" lang="ja-JP" altLang="en-US" sz="1200" b="1" dirty="0" smtClean="0">
                  <a:latin typeface="Meiryo UI" pitchFamily="50" charset="-128"/>
                  <a:ea typeface="Meiryo UI" pitchFamily="50" charset="-128"/>
                  <a:cs typeface="Meiryo UI" pitchFamily="50" charset="-128"/>
                </a:rPr>
                <a:t>　・</a:t>
              </a:r>
              <a:r>
                <a:rPr kumimoji="1" lang="ja-JP" altLang="en-US" sz="1100" dirty="0" smtClean="0">
                  <a:latin typeface="Meiryo UI" pitchFamily="50" charset="-128"/>
                  <a:ea typeface="Meiryo UI" pitchFamily="50" charset="-128"/>
                  <a:cs typeface="Meiryo UI" pitchFamily="50" charset="-128"/>
                </a:rPr>
                <a:t>財政調整財源を一般会計で歳入</a:t>
              </a:r>
              <a:endParaRPr kumimoji="1" lang="en-US" altLang="ja-JP" sz="1100" dirty="0" smtClean="0">
                <a:latin typeface="Meiryo UI" pitchFamily="50" charset="-128"/>
                <a:ea typeface="Meiryo UI" pitchFamily="50" charset="-128"/>
                <a:cs typeface="Meiryo UI" pitchFamily="50" charset="-128"/>
              </a:endParaRPr>
            </a:p>
            <a:p>
              <a:r>
                <a:rPr lang="ja-JP" altLang="en-US" sz="1100" dirty="0" smtClean="0">
                  <a:latin typeface="Meiryo UI" pitchFamily="50" charset="-128"/>
                  <a:ea typeface="Meiryo UI" pitchFamily="50" charset="-128"/>
                  <a:cs typeface="Meiryo UI" pitchFamily="50" charset="-128"/>
                </a:rPr>
                <a:t>　・</a:t>
              </a:r>
              <a:r>
                <a:rPr kumimoji="1" lang="ja-JP" altLang="en-US" sz="1100" dirty="0" smtClean="0">
                  <a:latin typeface="Meiryo UI" pitchFamily="50" charset="-128"/>
                  <a:ea typeface="Meiryo UI" pitchFamily="50" charset="-128"/>
                  <a:cs typeface="Meiryo UI" pitchFamily="50" charset="-128"/>
                </a:rPr>
                <a:t>財政調整交付金の総額のみを</a:t>
              </a:r>
              <a:r>
                <a:rPr kumimoji="1" lang="en-US" altLang="ja-JP" sz="1100" dirty="0" smtClean="0">
                  <a:latin typeface="Meiryo UI" pitchFamily="50" charset="-128"/>
                  <a:ea typeface="Meiryo UI" pitchFamily="50" charset="-128"/>
                  <a:cs typeface="Meiryo UI" pitchFamily="50" charset="-128"/>
                </a:rPr>
                <a:t/>
              </a:r>
              <a:br>
                <a:rPr kumimoji="1" lang="en-US" altLang="ja-JP" sz="1100" dirty="0" smtClean="0">
                  <a:latin typeface="Meiryo UI" pitchFamily="50" charset="-128"/>
                  <a:ea typeface="Meiryo UI" pitchFamily="50" charset="-128"/>
                  <a:cs typeface="Meiryo UI" pitchFamily="50" charset="-128"/>
                </a:rPr>
              </a:br>
              <a:r>
                <a:rPr kumimoji="1" lang="ja-JP" altLang="en-US" sz="1100" dirty="0" smtClean="0">
                  <a:latin typeface="Meiryo UI" pitchFamily="50" charset="-128"/>
                  <a:ea typeface="Meiryo UI" pitchFamily="50" charset="-128"/>
                  <a:cs typeface="Meiryo UI" pitchFamily="50" charset="-128"/>
                </a:rPr>
                <a:t>　　特別会計へ繰出し</a:t>
              </a:r>
              <a:endParaRPr kumimoji="1" lang="ja-JP" altLang="en-US" sz="1100" dirty="0">
                <a:latin typeface="Meiryo UI" pitchFamily="50" charset="-128"/>
                <a:ea typeface="Meiryo UI" pitchFamily="50" charset="-128"/>
                <a:cs typeface="Meiryo UI" pitchFamily="50" charset="-128"/>
              </a:endParaRPr>
            </a:p>
          </p:txBody>
        </p:sp>
      </p:grpSp>
      <p:sp>
        <p:nvSpPr>
          <p:cNvPr id="64" name="テキスト ボックス 63"/>
          <p:cNvSpPr txBox="1"/>
          <p:nvPr/>
        </p:nvSpPr>
        <p:spPr>
          <a:xfrm>
            <a:off x="128464" y="3789040"/>
            <a:ext cx="1512168" cy="2592288"/>
          </a:xfrm>
          <a:prstGeom prst="roundRect">
            <a:avLst>
              <a:gd name="adj" fmla="val 4628"/>
            </a:avLst>
          </a:prstGeom>
          <a:solidFill>
            <a:schemeClr val="accent5">
              <a:lumMod val="20000"/>
              <a:lumOff val="80000"/>
            </a:schemeClr>
          </a:solidFill>
          <a:ln w="3175">
            <a:solidFill>
              <a:schemeClr val="accent1">
                <a:shade val="50000"/>
              </a:schemeClr>
            </a:solidFill>
          </a:ln>
        </p:spPr>
        <p:txBody>
          <a:bodyPr wrap="square" rtlCol="0">
            <a:noAutofit/>
          </a:bodyPr>
          <a:lstStyle/>
          <a:p>
            <a:pPr algn="ctr"/>
            <a:endParaRPr kumimoji="1" lang="ja-JP" altLang="en-US" sz="1200" dirty="0">
              <a:solidFill>
                <a:schemeClr val="bg1"/>
              </a:solidFill>
              <a:latin typeface="Meiryo UI" pitchFamily="50" charset="-128"/>
              <a:ea typeface="Meiryo UI" pitchFamily="50" charset="-128"/>
              <a:cs typeface="Meiryo UI" pitchFamily="50" charset="-128"/>
            </a:endParaRPr>
          </a:p>
        </p:txBody>
      </p:sp>
      <p:sp>
        <p:nvSpPr>
          <p:cNvPr id="57" name="テキスト ボックス 56"/>
          <p:cNvSpPr txBox="1"/>
          <p:nvPr/>
        </p:nvSpPr>
        <p:spPr>
          <a:xfrm>
            <a:off x="1784648" y="3789040"/>
            <a:ext cx="3168352" cy="2592288"/>
          </a:xfrm>
          <a:prstGeom prst="roundRect">
            <a:avLst>
              <a:gd name="adj" fmla="val 2367"/>
            </a:avLst>
          </a:prstGeom>
          <a:solidFill>
            <a:schemeClr val="accent5">
              <a:lumMod val="20000"/>
              <a:lumOff val="80000"/>
            </a:schemeClr>
          </a:solidFill>
          <a:ln w="3175">
            <a:solidFill>
              <a:schemeClr val="accent1">
                <a:shade val="50000"/>
              </a:schemeClr>
            </a:solidFill>
          </a:ln>
        </p:spPr>
        <p:txBody>
          <a:bodyPr wrap="square" rtlCol="0">
            <a:noAutofit/>
          </a:bodyPr>
          <a:lstStyle/>
          <a:p>
            <a:pPr algn="ctr"/>
            <a:endParaRPr kumimoji="1" lang="ja-JP" altLang="en-US" sz="1200" dirty="0">
              <a:solidFill>
                <a:schemeClr val="bg1"/>
              </a:solidFill>
              <a:latin typeface="Meiryo UI" pitchFamily="50" charset="-128"/>
              <a:ea typeface="Meiryo UI" pitchFamily="50" charset="-128"/>
              <a:cs typeface="Meiryo UI" pitchFamily="50" charset="-128"/>
            </a:endParaRPr>
          </a:p>
        </p:txBody>
      </p:sp>
      <p:sp>
        <p:nvSpPr>
          <p:cNvPr id="10" name="正方形/長方形 9"/>
          <p:cNvSpPr/>
          <p:nvPr/>
        </p:nvSpPr>
        <p:spPr bwMode="auto">
          <a:xfrm>
            <a:off x="272480" y="714792"/>
            <a:ext cx="9361040" cy="105802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spcBef>
                <a:spcPts val="0"/>
              </a:spcBef>
              <a:spcAft>
                <a:spcPts val="0"/>
              </a:spcAft>
              <a:defRPr/>
            </a:pPr>
            <a:r>
              <a:rPr lang="ja-JP" altLang="en-US" sz="1500" dirty="0" smtClean="0">
                <a:latin typeface="Meiryo UI" pitchFamily="50" charset="-128"/>
                <a:ea typeface="Meiryo UI" pitchFamily="50" charset="-128"/>
                <a:cs typeface="Meiryo UI" pitchFamily="50" charset="-128"/>
              </a:rPr>
              <a:t>○</a:t>
            </a:r>
            <a:r>
              <a:rPr lang="ja-JP" altLang="en-US" sz="1500" dirty="0" smtClean="0">
                <a:solidFill>
                  <a:schemeClr val="tx1"/>
                </a:solidFill>
                <a:latin typeface="Meiryo UI" pitchFamily="50" charset="-128"/>
                <a:ea typeface="Meiryo UI" pitchFamily="50" charset="-128"/>
                <a:cs typeface="Meiryo UI" pitchFamily="50" charset="-128"/>
              </a:rPr>
              <a:t>「財政調整特別会計（仮称）」の設置</a:t>
            </a:r>
            <a:endParaRPr lang="en-US" altLang="ja-JP" sz="1500" dirty="0" smtClean="0">
              <a:solidFill>
                <a:schemeClr val="tx1"/>
              </a:solidFill>
              <a:latin typeface="Meiryo UI" pitchFamily="50" charset="-128"/>
              <a:ea typeface="Meiryo UI" pitchFamily="50" charset="-128"/>
              <a:cs typeface="Meiryo UI" pitchFamily="50" charset="-128"/>
            </a:endParaRPr>
          </a:p>
          <a:p>
            <a:pPr marL="531813" lvl="1" indent="-273050">
              <a:buFont typeface="Wingdings" pitchFamily="2" charset="2"/>
              <a:buChar char="Ø"/>
              <a:defRPr/>
            </a:pPr>
            <a:r>
              <a:rPr lang="ja-JP" altLang="en-US" sz="1500" dirty="0" smtClean="0">
                <a:solidFill>
                  <a:schemeClr val="tx1"/>
                </a:solidFill>
                <a:latin typeface="Meiryo UI" pitchFamily="50" charset="-128"/>
                <a:ea typeface="Meiryo UI" pitchFamily="50" charset="-128"/>
                <a:cs typeface="Meiryo UI" pitchFamily="50" charset="-128"/>
              </a:rPr>
              <a:t>財政調整制度における特別区と大阪府に係る経理は全て「財政調整特別会計」で行う</a:t>
            </a:r>
            <a:endParaRPr lang="en-US" altLang="ja-JP" sz="1500" dirty="0" smtClean="0">
              <a:solidFill>
                <a:schemeClr val="tx1"/>
              </a:solidFill>
              <a:latin typeface="Meiryo UI" pitchFamily="50" charset="-128"/>
              <a:ea typeface="Meiryo UI" pitchFamily="50" charset="-128"/>
              <a:cs typeface="Meiryo UI" pitchFamily="50" charset="-128"/>
            </a:endParaRPr>
          </a:p>
          <a:p>
            <a:pPr marL="531813" lvl="1" indent="-273050">
              <a:buFont typeface="Wingdings" pitchFamily="2" charset="2"/>
              <a:buChar char="Ø"/>
              <a:defRPr/>
            </a:pPr>
            <a:r>
              <a:rPr lang="ja-JP" altLang="en-US" sz="1500" dirty="0" smtClean="0">
                <a:solidFill>
                  <a:schemeClr val="tx1"/>
                </a:solidFill>
                <a:latin typeface="Meiryo UI" pitchFamily="50" charset="-128"/>
                <a:ea typeface="Meiryo UI" pitchFamily="50" charset="-128"/>
                <a:cs typeface="Meiryo UI" pitchFamily="50" charset="-128"/>
              </a:rPr>
              <a:t>大阪府への配分も、「財政調整特別会計」を経由した上で、大阪府の一般会計等に繰出すなどの手法</a:t>
            </a:r>
            <a:r>
              <a:rPr lang="en-US" altLang="ja-JP" sz="1050" dirty="0" smtClean="0">
                <a:solidFill>
                  <a:schemeClr val="tx1"/>
                </a:solidFill>
                <a:latin typeface="Meiryo UI" pitchFamily="50" charset="-128"/>
                <a:ea typeface="Meiryo UI" pitchFamily="50" charset="-128"/>
                <a:cs typeface="Meiryo UI" pitchFamily="50" charset="-128"/>
              </a:rPr>
              <a:t>※</a:t>
            </a:r>
          </a:p>
          <a:p>
            <a:pPr marL="531813" lvl="1" indent="-273050">
              <a:buFont typeface="Wingdings" pitchFamily="2" charset="2"/>
              <a:buChar char="Ø"/>
              <a:defRPr/>
            </a:pPr>
            <a:r>
              <a:rPr lang="ja-JP" altLang="en-US" sz="1500" spc="-150" dirty="0" smtClean="0">
                <a:solidFill>
                  <a:schemeClr val="tx1"/>
                </a:solidFill>
                <a:latin typeface="Meiryo UI" pitchFamily="50" charset="-128"/>
                <a:ea typeface="Meiryo UI" pitchFamily="50" charset="-128"/>
                <a:cs typeface="Meiryo UI" pitchFamily="50" charset="-128"/>
              </a:rPr>
              <a:t>財務リスク（損失補償の債務）への引当財源として大阪府に承継した基金を管理</a:t>
            </a:r>
            <a:endParaRPr lang="en-US" altLang="ja-JP" sz="1500" spc="-150" dirty="0" smtClean="0">
              <a:solidFill>
                <a:schemeClr val="tx1"/>
              </a:solidFill>
              <a:latin typeface="Meiryo UI" pitchFamily="50" charset="-128"/>
              <a:ea typeface="Meiryo UI" pitchFamily="50" charset="-128"/>
              <a:cs typeface="Meiryo UI" pitchFamily="50" charset="-128"/>
            </a:endParaRPr>
          </a:p>
        </p:txBody>
      </p:sp>
      <p:sp>
        <p:nvSpPr>
          <p:cNvPr id="69" name="正方形/長方形 68"/>
          <p:cNvSpPr/>
          <p:nvPr/>
        </p:nvSpPr>
        <p:spPr>
          <a:xfrm>
            <a:off x="82488" y="2636912"/>
            <a:ext cx="2016224" cy="288032"/>
          </a:xfrm>
          <a:prstGeom prst="rect">
            <a:avLst/>
          </a:prstGeom>
          <a:solidFill>
            <a:schemeClr val="accent1">
              <a:lumMod val="20000"/>
              <a:lumOff val="8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ja-JP" altLang="en-US" sz="1400" b="1" dirty="0" smtClean="0">
                <a:solidFill>
                  <a:schemeClr val="tx1"/>
                </a:solidFill>
                <a:latin typeface="Meiryo UI" pitchFamily="50" charset="-128"/>
                <a:ea typeface="Meiryo UI" pitchFamily="50" charset="-128"/>
                <a:cs typeface="Meiryo UI" pitchFamily="50" charset="-128"/>
              </a:rPr>
              <a:t>財政調整財源の流れ</a:t>
            </a:r>
            <a:endParaRPr lang="ja-JP" altLang="en-US" sz="1400" b="1" dirty="0">
              <a:solidFill>
                <a:schemeClr val="tx1"/>
              </a:solidFill>
              <a:latin typeface="Meiryo UI" pitchFamily="50" charset="-128"/>
              <a:ea typeface="Meiryo UI" pitchFamily="50" charset="-128"/>
              <a:cs typeface="Meiryo UI" pitchFamily="50" charset="-128"/>
            </a:endParaRPr>
          </a:p>
        </p:txBody>
      </p:sp>
      <p:sp>
        <p:nvSpPr>
          <p:cNvPr id="70" name="正方形/長方形 69"/>
          <p:cNvSpPr/>
          <p:nvPr/>
        </p:nvSpPr>
        <p:spPr>
          <a:xfrm>
            <a:off x="72571" y="3501008"/>
            <a:ext cx="5024445" cy="2952328"/>
          </a:xfrm>
          <a:prstGeom prst="rect">
            <a:avLst/>
          </a:prstGeom>
          <a:noFill/>
          <a:ln w="12700">
            <a:prstDash val="lg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79" name="テキスト ボックス 78"/>
          <p:cNvSpPr txBox="1"/>
          <p:nvPr/>
        </p:nvSpPr>
        <p:spPr>
          <a:xfrm>
            <a:off x="73872" y="3481263"/>
            <a:ext cx="723275" cy="307777"/>
          </a:xfrm>
          <a:prstGeom prst="rect">
            <a:avLst/>
          </a:prstGeom>
          <a:noFill/>
        </p:spPr>
        <p:txBody>
          <a:bodyPr wrap="none" rtlCol="0">
            <a:spAutoFit/>
          </a:bodyPr>
          <a:lstStyle/>
          <a:p>
            <a:r>
              <a:rPr kumimoji="1" lang="ja-JP" altLang="en-US" sz="1400" b="1" dirty="0" smtClean="0">
                <a:latin typeface="Meiryo UI" pitchFamily="50" charset="-128"/>
                <a:ea typeface="Meiryo UI" pitchFamily="50" charset="-128"/>
                <a:cs typeface="Meiryo UI" pitchFamily="50" charset="-128"/>
              </a:rPr>
              <a:t>大阪府</a:t>
            </a:r>
            <a:endParaRPr kumimoji="1" lang="ja-JP" altLang="en-US" sz="1200" b="1" dirty="0">
              <a:latin typeface="Meiryo UI" pitchFamily="50" charset="-128"/>
              <a:ea typeface="Meiryo UI" pitchFamily="50" charset="-128"/>
              <a:cs typeface="Meiryo UI" pitchFamily="50" charset="-128"/>
            </a:endParaRPr>
          </a:p>
        </p:txBody>
      </p:sp>
      <p:sp>
        <p:nvSpPr>
          <p:cNvPr id="82" name="正方形/長方形 81"/>
          <p:cNvSpPr/>
          <p:nvPr/>
        </p:nvSpPr>
        <p:spPr>
          <a:xfrm>
            <a:off x="344488" y="3933056"/>
            <a:ext cx="1080120" cy="1800200"/>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テキスト ボックス 82"/>
          <p:cNvSpPr txBox="1"/>
          <p:nvPr/>
        </p:nvSpPr>
        <p:spPr>
          <a:xfrm>
            <a:off x="488504" y="4736177"/>
            <a:ext cx="800219" cy="276999"/>
          </a:xfrm>
          <a:prstGeom prst="rect">
            <a:avLst/>
          </a:prstGeom>
          <a:noFill/>
        </p:spPr>
        <p:txBody>
          <a:bodyPr wrap="none" rtlCol="0">
            <a:spAutoFit/>
          </a:bodyPr>
          <a:lstStyle/>
          <a:p>
            <a:r>
              <a:rPr kumimoji="1" lang="ja-JP" altLang="en-US" sz="1200" dirty="0" smtClean="0">
                <a:latin typeface="Meiryo UI" pitchFamily="50" charset="-128"/>
                <a:ea typeface="Meiryo UI" pitchFamily="50" charset="-128"/>
                <a:cs typeface="Meiryo UI" pitchFamily="50" charset="-128"/>
              </a:rPr>
              <a:t>一般会計</a:t>
            </a:r>
            <a:endParaRPr kumimoji="1" lang="ja-JP" altLang="en-US" sz="1200" dirty="0">
              <a:latin typeface="Meiryo UI" pitchFamily="50" charset="-128"/>
              <a:ea typeface="Meiryo UI" pitchFamily="50" charset="-128"/>
              <a:cs typeface="Meiryo UI" pitchFamily="50" charset="-128"/>
            </a:endParaRPr>
          </a:p>
        </p:txBody>
      </p:sp>
      <p:sp>
        <p:nvSpPr>
          <p:cNvPr id="86" name="下矢印 85"/>
          <p:cNvSpPr/>
          <p:nvPr/>
        </p:nvSpPr>
        <p:spPr>
          <a:xfrm rot="5400000" flipV="1">
            <a:off x="5853100" y="4934192"/>
            <a:ext cx="1368152" cy="288032"/>
          </a:xfrm>
          <a:prstGeom prst="downArrow">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テキスト ボックス 86"/>
          <p:cNvSpPr txBox="1"/>
          <p:nvPr/>
        </p:nvSpPr>
        <p:spPr>
          <a:xfrm>
            <a:off x="2527336" y="2996952"/>
            <a:ext cx="2425664" cy="432048"/>
          </a:xfrm>
          <a:prstGeom prst="rect">
            <a:avLst/>
          </a:prstGeom>
          <a:solidFill>
            <a:schemeClr val="tx2">
              <a:lumMod val="60000"/>
              <a:lumOff val="40000"/>
            </a:schemeClr>
          </a:solidFill>
        </p:spPr>
        <p:txBody>
          <a:bodyPr wrap="square" rtlCol="0">
            <a:noAutofit/>
          </a:bodyPr>
          <a:lstStyle/>
          <a:p>
            <a:pPr algn="ctr"/>
            <a:r>
              <a:rPr lang="ja-JP" altLang="en-US" sz="1200" dirty="0" smtClean="0">
                <a:solidFill>
                  <a:schemeClr val="bg1"/>
                </a:solidFill>
                <a:latin typeface="Meiryo UI" pitchFamily="50" charset="-128"/>
                <a:ea typeface="Meiryo UI" pitchFamily="50" charset="-128"/>
                <a:cs typeface="Meiryo UI" pitchFamily="50" charset="-128"/>
              </a:rPr>
              <a:t>普通税三税</a:t>
            </a:r>
            <a:endParaRPr lang="en-US" altLang="ja-JP" sz="1200" dirty="0" smtClean="0">
              <a:solidFill>
                <a:schemeClr val="bg1"/>
              </a:solidFill>
              <a:latin typeface="Meiryo UI" pitchFamily="50" charset="-128"/>
              <a:ea typeface="Meiryo UI" pitchFamily="50" charset="-128"/>
              <a:cs typeface="Meiryo UI" pitchFamily="50" charset="-128"/>
            </a:endParaRPr>
          </a:p>
          <a:p>
            <a:pPr algn="ctr"/>
            <a:r>
              <a:rPr lang="ja-JP" altLang="en-US" sz="1100" dirty="0" smtClean="0">
                <a:solidFill>
                  <a:schemeClr val="bg1"/>
                </a:solidFill>
                <a:latin typeface="Meiryo UI" pitchFamily="50" charset="-128"/>
                <a:ea typeface="Meiryo UI" pitchFamily="50" charset="-128"/>
                <a:cs typeface="Meiryo UI" pitchFamily="50" charset="-128"/>
              </a:rPr>
              <a:t>（法人市町村民税・固定資産税等）</a:t>
            </a:r>
            <a:endParaRPr kumimoji="1" lang="ja-JP" altLang="en-US" sz="1100" dirty="0">
              <a:solidFill>
                <a:schemeClr val="bg1"/>
              </a:solidFill>
              <a:latin typeface="Meiryo UI" pitchFamily="50" charset="-128"/>
              <a:ea typeface="Meiryo UI" pitchFamily="50" charset="-128"/>
              <a:cs typeface="Meiryo UI" pitchFamily="50" charset="-128"/>
            </a:endParaRPr>
          </a:p>
        </p:txBody>
      </p:sp>
      <p:sp>
        <p:nvSpPr>
          <p:cNvPr id="88" name="テキスト ボックス 87"/>
          <p:cNvSpPr txBox="1"/>
          <p:nvPr/>
        </p:nvSpPr>
        <p:spPr>
          <a:xfrm>
            <a:off x="128463" y="2996953"/>
            <a:ext cx="2250356" cy="446272"/>
          </a:xfrm>
          <a:prstGeom prst="rect">
            <a:avLst/>
          </a:prstGeom>
          <a:solidFill>
            <a:schemeClr val="tx2">
              <a:lumMod val="60000"/>
              <a:lumOff val="40000"/>
            </a:schemeClr>
          </a:solidFill>
        </p:spPr>
        <p:txBody>
          <a:bodyPr wrap="none" rtlCol="0">
            <a:noAutofit/>
          </a:bodyPr>
          <a:lstStyle/>
          <a:p>
            <a:r>
              <a:rPr kumimoji="1" lang="ja-JP" altLang="en-US" sz="1200" dirty="0" smtClean="0">
                <a:solidFill>
                  <a:schemeClr val="bg1"/>
                </a:solidFill>
                <a:latin typeface="Meiryo UI" pitchFamily="50" charset="-128"/>
                <a:ea typeface="Meiryo UI" pitchFamily="50" charset="-128"/>
                <a:cs typeface="Meiryo UI" pitchFamily="50" charset="-128"/>
              </a:rPr>
              <a:t>地方交付税</a:t>
            </a:r>
            <a:r>
              <a:rPr lang="ja-JP" altLang="en-US" sz="1200" dirty="0" smtClean="0">
                <a:solidFill>
                  <a:schemeClr val="bg1"/>
                </a:solidFill>
                <a:latin typeface="Meiryo UI" pitchFamily="50" charset="-128"/>
                <a:ea typeface="Meiryo UI" pitchFamily="50" charset="-128"/>
                <a:cs typeface="Meiryo UI" pitchFamily="50" charset="-128"/>
              </a:rPr>
              <a:t>（市町村算定分）</a:t>
            </a:r>
            <a:endParaRPr lang="en-US" altLang="ja-JP" sz="1200" dirty="0" smtClean="0">
              <a:solidFill>
                <a:schemeClr val="bg1"/>
              </a:solidFill>
              <a:latin typeface="Meiryo UI" pitchFamily="50" charset="-128"/>
              <a:ea typeface="Meiryo UI" pitchFamily="50" charset="-128"/>
              <a:cs typeface="Meiryo UI" pitchFamily="50" charset="-128"/>
            </a:endParaRPr>
          </a:p>
          <a:p>
            <a:r>
              <a:rPr lang="ja-JP" altLang="en-US" sz="1200" dirty="0" smtClean="0">
                <a:solidFill>
                  <a:schemeClr val="bg1"/>
                </a:solidFill>
                <a:latin typeface="Meiryo UI" pitchFamily="50" charset="-128"/>
                <a:ea typeface="Meiryo UI" pitchFamily="50" charset="-128"/>
                <a:cs typeface="Meiryo UI" pitchFamily="50" charset="-128"/>
              </a:rPr>
              <a:t>法人事業税</a:t>
            </a:r>
            <a:endParaRPr lang="en-US" altLang="ja-JP" sz="1200" dirty="0" smtClean="0">
              <a:solidFill>
                <a:schemeClr val="bg1"/>
              </a:solidFill>
              <a:latin typeface="Meiryo UI" pitchFamily="50" charset="-128"/>
              <a:ea typeface="Meiryo UI" pitchFamily="50" charset="-128"/>
              <a:cs typeface="Meiryo UI" pitchFamily="50" charset="-128"/>
            </a:endParaRPr>
          </a:p>
        </p:txBody>
      </p:sp>
      <p:sp>
        <p:nvSpPr>
          <p:cNvPr id="111" name="正方形/長方形 110"/>
          <p:cNvSpPr/>
          <p:nvPr/>
        </p:nvSpPr>
        <p:spPr>
          <a:xfrm>
            <a:off x="56456" y="6525344"/>
            <a:ext cx="2016224" cy="288032"/>
          </a:xfrm>
          <a:prstGeom prst="rect">
            <a:avLst/>
          </a:prstGeom>
          <a:solidFill>
            <a:schemeClr val="accent1">
              <a:lumMod val="20000"/>
              <a:lumOff val="8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ja-JP" altLang="en-US" sz="1400" b="1" dirty="0" smtClean="0">
                <a:solidFill>
                  <a:schemeClr val="tx1"/>
                </a:solidFill>
                <a:latin typeface="Meiryo UI" pitchFamily="50" charset="-128"/>
                <a:ea typeface="Meiryo UI" pitchFamily="50" charset="-128"/>
                <a:cs typeface="Meiryo UI" pitchFamily="50" charset="-128"/>
              </a:rPr>
              <a:t>目的税交付金の流れ</a:t>
            </a:r>
            <a:endParaRPr lang="ja-JP" altLang="en-US" sz="1400" b="1" dirty="0">
              <a:solidFill>
                <a:schemeClr val="tx1"/>
              </a:solidFill>
              <a:latin typeface="Meiryo UI" pitchFamily="50" charset="-128"/>
              <a:ea typeface="Meiryo UI" pitchFamily="50" charset="-128"/>
              <a:cs typeface="Meiryo UI" pitchFamily="50" charset="-128"/>
            </a:endParaRPr>
          </a:p>
        </p:txBody>
      </p:sp>
      <p:sp>
        <p:nvSpPr>
          <p:cNvPr id="80" name="正方形/長方形 79"/>
          <p:cNvSpPr/>
          <p:nvPr/>
        </p:nvSpPr>
        <p:spPr>
          <a:xfrm>
            <a:off x="2241084" y="3933056"/>
            <a:ext cx="2392134" cy="1944215"/>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正方形/長方形 116"/>
          <p:cNvSpPr/>
          <p:nvPr/>
        </p:nvSpPr>
        <p:spPr>
          <a:xfrm>
            <a:off x="2385100" y="4200524"/>
            <a:ext cx="1656184" cy="560010"/>
          </a:xfrm>
          <a:prstGeom prst="rect">
            <a:avLst/>
          </a:prstGeom>
          <a:solidFill>
            <a:schemeClr val="tx2">
              <a:lumMod val="60000"/>
              <a:lumOff val="4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81" name="テキスト ボックス 80"/>
          <p:cNvSpPr txBox="1"/>
          <p:nvPr/>
        </p:nvSpPr>
        <p:spPr>
          <a:xfrm>
            <a:off x="2817148" y="3928258"/>
            <a:ext cx="1415772" cy="322326"/>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財政調整特別会計</a:t>
            </a:r>
            <a:endParaRPr kumimoji="1" lang="ja-JP" altLang="en-US" sz="1200" b="1" dirty="0">
              <a:latin typeface="Meiryo UI" pitchFamily="50" charset="-128"/>
              <a:ea typeface="Meiryo UI" pitchFamily="50" charset="-128"/>
              <a:cs typeface="Meiryo UI" pitchFamily="50" charset="-128"/>
            </a:endParaRPr>
          </a:p>
        </p:txBody>
      </p:sp>
      <p:sp>
        <p:nvSpPr>
          <p:cNvPr id="118" name="テキスト ボックス 117"/>
          <p:cNvSpPr txBox="1"/>
          <p:nvPr/>
        </p:nvSpPr>
        <p:spPr>
          <a:xfrm>
            <a:off x="2432720" y="4515801"/>
            <a:ext cx="1579533" cy="253916"/>
          </a:xfrm>
          <a:prstGeom prst="rect">
            <a:avLst/>
          </a:prstGeom>
          <a:solidFill>
            <a:schemeClr val="tx2">
              <a:lumMod val="60000"/>
              <a:lumOff val="40000"/>
            </a:schemeClr>
          </a:solidFill>
        </p:spPr>
        <p:txBody>
          <a:bodyPr wrap="square" rtlCol="0" anchor="ctr">
            <a:spAutoFit/>
          </a:bodyPr>
          <a:lstStyle/>
          <a:p>
            <a:r>
              <a:rPr lang="en-US" altLang="ja-JP" sz="1050" dirty="0" smtClean="0">
                <a:solidFill>
                  <a:schemeClr val="bg1"/>
                </a:solidFill>
                <a:latin typeface="Meiryo UI" pitchFamily="50" charset="-128"/>
                <a:ea typeface="Meiryo UI" pitchFamily="50" charset="-128"/>
                <a:cs typeface="Meiryo UI" pitchFamily="50" charset="-128"/>
              </a:rPr>
              <a:t>【</a:t>
            </a:r>
            <a:r>
              <a:rPr lang="ja-JP" altLang="en-US" sz="1050" dirty="0" smtClean="0">
                <a:solidFill>
                  <a:schemeClr val="bg1"/>
                </a:solidFill>
                <a:latin typeface="Meiryo UI" pitchFamily="50" charset="-128"/>
                <a:ea typeface="Meiryo UI" pitchFamily="50" charset="-128"/>
                <a:cs typeface="Meiryo UI" pitchFamily="50" charset="-128"/>
              </a:rPr>
              <a:t>財政調整交付金勘定</a:t>
            </a:r>
            <a:r>
              <a:rPr lang="en-US" altLang="ja-JP" sz="1050" dirty="0" smtClean="0">
                <a:solidFill>
                  <a:schemeClr val="bg1"/>
                </a:solidFill>
                <a:latin typeface="Meiryo UI" pitchFamily="50" charset="-128"/>
                <a:ea typeface="Meiryo UI" pitchFamily="50" charset="-128"/>
                <a:cs typeface="Meiryo UI" pitchFamily="50" charset="-128"/>
              </a:rPr>
              <a:t>】</a:t>
            </a:r>
            <a:endParaRPr kumimoji="1" lang="ja-JP" altLang="en-US" sz="1050" dirty="0">
              <a:solidFill>
                <a:schemeClr val="bg1"/>
              </a:solidFill>
              <a:latin typeface="Meiryo UI" pitchFamily="50" charset="-128"/>
              <a:ea typeface="Meiryo UI" pitchFamily="50" charset="-128"/>
              <a:cs typeface="Meiryo UI" pitchFamily="50" charset="-128"/>
            </a:endParaRPr>
          </a:p>
        </p:txBody>
      </p:sp>
      <p:sp>
        <p:nvSpPr>
          <p:cNvPr id="121" name="正方形/長方形 120"/>
          <p:cNvSpPr/>
          <p:nvPr/>
        </p:nvSpPr>
        <p:spPr>
          <a:xfrm>
            <a:off x="2360712" y="5130711"/>
            <a:ext cx="1656184" cy="664952"/>
          </a:xfrm>
          <a:prstGeom prst="rect">
            <a:avLst/>
          </a:prstGeom>
          <a:solidFill>
            <a:schemeClr val="tx2">
              <a:lumMod val="60000"/>
              <a:lumOff val="4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125" name="テキスト ボックス 124"/>
          <p:cNvSpPr txBox="1"/>
          <p:nvPr/>
        </p:nvSpPr>
        <p:spPr>
          <a:xfrm>
            <a:off x="2720752" y="5350990"/>
            <a:ext cx="925253" cy="461665"/>
          </a:xfrm>
          <a:prstGeom prst="rect">
            <a:avLst/>
          </a:prstGeom>
          <a:solidFill>
            <a:schemeClr val="tx2">
              <a:lumMod val="60000"/>
              <a:lumOff val="40000"/>
            </a:schemeClr>
          </a:solidFill>
        </p:spPr>
        <p:txBody>
          <a:bodyPr wrap="square" rtlCol="0">
            <a:spAutoFit/>
          </a:bodyPr>
          <a:lstStyle/>
          <a:p>
            <a:pPr algn="ctr"/>
            <a:r>
              <a:rPr kumimoji="1" lang="ja-JP" altLang="en-US" sz="1200" dirty="0" smtClean="0">
                <a:solidFill>
                  <a:schemeClr val="bg1"/>
                </a:solidFill>
                <a:latin typeface="Meiryo UI" pitchFamily="50" charset="-128"/>
                <a:ea typeface="Meiryo UI" pitchFamily="50" charset="-128"/>
                <a:cs typeface="Meiryo UI" pitchFamily="50" charset="-128"/>
              </a:rPr>
              <a:t>目的税</a:t>
            </a:r>
            <a:endParaRPr kumimoji="1" lang="en-US" altLang="ja-JP" sz="1200" dirty="0" smtClean="0">
              <a:solidFill>
                <a:schemeClr val="bg1"/>
              </a:solidFill>
              <a:latin typeface="Meiryo UI" pitchFamily="50" charset="-128"/>
              <a:ea typeface="Meiryo UI" pitchFamily="50" charset="-128"/>
              <a:cs typeface="Meiryo UI" pitchFamily="50" charset="-128"/>
            </a:endParaRPr>
          </a:p>
          <a:p>
            <a:pPr algn="ctr"/>
            <a:r>
              <a:rPr kumimoji="1" lang="ja-JP" altLang="en-US" sz="1200" dirty="0" smtClean="0">
                <a:solidFill>
                  <a:schemeClr val="bg1"/>
                </a:solidFill>
                <a:latin typeface="Meiryo UI" pitchFamily="50" charset="-128"/>
                <a:ea typeface="Meiryo UI" pitchFamily="50" charset="-128"/>
                <a:cs typeface="Meiryo UI" pitchFamily="50" charset="-128"/>
              </a:rPr>
              <a:t>財源</a:t>
            </a:r>
            <a:r>
              <a:rPr lang="ja-JP" altLang="en-US" sz="1200" dirty="0" smtClean="0">
                <a:solidFill>
                  <a:schemeClr val="bg1"/>
                </a:solidFill>
                <a:latin typeface="Meiryo UI" pitchFamily="50" charset="-128"/>
                <a:ea typeface="Meiryo UI" pitchFamily="50" charset="-128"/>
                <a:cs typeface="Meiryo UI" pitchFamily="50" charset="-128"/>
              </a:rPr>
              <a:t>の配分</a:t>
            </a:r>
            <a:endParaRPr kumimoji="1" lang="ja-JP" altLang="en-US" sz="1200" dirty="0">
              <a:solidFill>
                <a:schemeClr val="bg1"/>
              </a:solidFill>
              <a:latin typeface="Meiryo UI" pitchFamily="50" charset="-128"/>
              <a:ea typeface="Meiryo UI" pitchFamily="50" charset="-128"/>
              <a:cs typeface="Meiryo UI" pitchFamily="50" charset="-128"/>
            </a:endParaRPr>
          </a:p>
        </p:txBody>
      </p:sp>
      <p:sp>
        <p:nvSpPr>
          <p:cNvPr id="95" name="テキスト ボックス 94"/>
          <p:cNvSpPr txBox="1"/>
          <p:nvPr/>
        </p:nvSpPr>
        <p:spPr>
          <a:xfrm>
            <a:off x="2737126" y="4221256"/>
            <a:ext cx="941283" cy="354389"/>
          </a:xfrm>
          <a:prstGeom prst="rect">
            <a:avLst/>
          </a:prstGeom>
          <a:solidFill>
            <a:schemeClr val="tx2">
              <a:lumMod val="60000"/>
              <a:lumOff val="40000"/>
            </a:schemeClr>
          </a:solidFill>
        </p:spPr>
        <p:txBody>
          <a:bodyPr wrap="none" rtlCol="0" anchor="ctr">
            <a:noAutofit/>
          </a:bodyPr>
          <a:lstStyle/>
          <a:p>
            <a:pPr algn="ctr"/>
            <a:r>
              <a:rPr kumimoji="1" lang="ja-JP" altLang="en-US" sz="1200" dirty="0" smtClean="0">
                <a:solidFill>
                  <a:schemeClr val="bg1"/>
                </a:solidFill>
                <a:latin typeface="Meiryo UI" pitchFamily="50" charset="-128"/>
                <a:ea typeface="Meiryo UI" pitchFamily="50" charset="-128"/>
                <a:cs typeface="Meiryo UI" pitchFamily="50" charset="-128"/>
              </a:rPr>
              <a:t>財政調整</a:t>
            </a:r>
            <a:endParaRPr kumimoji="1" lang="en-US" altLang="ja-JP" sz="1200" dirty="0" smtClean="0">
              <a:solidFill>
                <a:schemeClr val="bg1"/>
              </a:solidFill>
              <a:latin typeface="Meiryo UI" pitchFamily="50" charset="-128"/>
              <a:ea typeface="Meiryo UI" pitchFamily="50" charset="-128"/>
              <a:cs typeface="Meiryo UI" pitchFamily="50" charset="-128"/>
            </a:endParaRPr>
          </a:p>
          <a:p>
            <a:pPr algn="ctr"/>
            <a:r>
              <a:rPr kumimoji="1" lang="ja-JP" altLang="en-US" sz="1200" dirty="0" smtClean="0">
                <a:solidFill>
                  <a:schemeClr val="bg1"/>
                </a:solidFill>
                <a:latin typeface="Meiryo UI" pitchFamily="50" charset="-128"/>
                <a:ea typeface="Meiryo UI" pitchFamily="50" charset="-128"/>
                <a:cs typeface="Meiryo UI" pitchFamily="50" charset="-128"/>
              </a:rPr>
              <a:t>財源</a:t>
            </a:r>
            <a:r>
              <a:rPr lang="ja-JP" altLang="en-US" sz="1200" dirty="0" smtClean="0">
                <a:solidFill>
                  <a:schemeClr val="bg1"/>
                </a:solidFill>
                <a:latin typeface="Meiryo UI" pitchFamily="50" charset="-128"/>
                <a:ea typeface="Meiryo UI" pitchFamily="50" charset="-128"/>
                <a:cs typeface="Meiryo UI" pitchFamily="50" charset="-128"/>
              </a:rPr>
              <a:t>の配分</a:t>
            </a:r>
            <a:endParaRPr kumimoji="1" lang="ja-JP" altLang="en-US" sz="1200" dirty="0">
              <a:solidFill>
                <a:schemeClr val="bg1"/>
              </a:solidFill>
              <a:latin typeface="Meiryo UI" pitchFamily="50" charset="-128"/>
              <a:ea typeface="Meiryo UI" pitchFamily="50" charset="-128"/>
              <a:cs typeface="Meiryo UI" pitchFamily="50" charset="-128"/>
            </a:endParaRPr>
          </a:p>
        </p:txBody>
      </p:sp>
      <p:sp>
        <p:nvSpPr>
          <p:cNvPr id="122" name="テキスト ボックス 121"/>
          <p:cNvSpPr txBox="1"/>
          <p:nvPr/>
        </p:nvSpPr>
        <p:spPr>
          <a:xfrm>
            <a:off x="2432720" y="5151858"/>
            <a:ext cx="1454244" cy="261610"/>
          </a:xfrm>
          <a:prstGeom prst="rect">
            <a:avLst/>
          </a:prstGeom>
          <a:solidFill>
            <a:schemeClr val="tx2">
              <a:lumMod val="60000"/>
              <a:lumOff val="40000"/>
            </a:schemeClr>
          </a:solidFill>
        </p:spPr>
        <p:txBody>
          <a:bodyPr wrap="none" rtlCol="0">
            <a:spAutoFit/>
          </a:bodyPr>
          <a:lstStyle/>
          <a:p>
            <a:r>
              <a:rPr lang="en-US" altLang="ja-JP" sz="1100" dirty="0" smtClean="0">
                <a:solidFill>
                  <a:schemeClr val="bg1"/>
                </a:solidFill>
                <a:latin typeface="Meiryo UI" pitchFamily="50" charset="-128"/>
                <a:ea typeface="Meiryo UI" pitchFamily="50" charset="-128"/>
                <a:cs typeface="Meiryo UI" pitchFamily="50" charset="-128"/>
              </a:rPr>
              <a:t>【</a:t>
            </a:r>
            <a:r>
              <a:rPr lang="ja-JP" altLang="en-US" sz="1100" dirty="0" smtClean="0">
                <a:solidFill>
                  <a:schemeClr val="bg1"/>
                </a:solidFill>
                <a:latin typeface="Meiryo UI" pitchFamily="50" charset="-128"/>
                <a:ea typeface="Meiryo UI" pitchFamily="50" charset="-128"/>
                <a:cs typeface="Meiryo UI" pitchFamily="50" charset="-128"/>
              </a:rPr>
              <a:t>目的税交付金勘定</a:t>
            </a:r>
            <a:r>
              <a:rPr lang="en-US" altLang="ja-JP" sz="1100" dirty="0" smtClean="0">
                <a:solidFill>
                  <a:schemeClr val="bg1"/>
                </a:solidFill>
                <a:latin typeface="Meiryo UI" pitchFamily="50" charset="-128"/>
                <a:ea typeface="Meiryo UI" pitchFamily="50" charset="-128"/>
                <a:cs typeface="Meiryo UI" pitchFamily="50" charset="-128"/>
              </a:rPr>
              <a:t>】</a:t>
            </a:r>
            <a:endParaRPr kumimoji="1" lang="ja-JP" altLang="en-US" sz="1100" dirty="0">
              <a:solidFill>
                <a:schemeClr val="bg1"/>
              </a:solidFill>
              <a:latin typeface="Meiryo UI" pitchFamily="50" charset="-128"/>
              <a:ea typeface="Meiryo UI" pitchFamily="50" charset="-128"/>
              <a:cs typeface="Meiryo UI" pitchFamily="50" charset="-128"/>
            </a:endParaRPr>
          </a:p>
        </p:txBody>
      </p:sp>
      <p:sp>
        <p:nvSpPr>
          <p:cNvPr id="127" name="テキスト ボックス 126"/>
          <p:cNvSpPr txBox="1"/>
          <p:nvPr/>
        </p:nvSpPr>
        <p:spPr>
          <a:xfrm>
            <a:off x="1811948" y="4908926"/>
            <a:ext cx="461665" cy="627948"/>
          </a:xfrm>
          <a:prstGeom prst="rect">
            <a:avLst/>
          </a:prstGeom>
          <a:noFill/>
        </p:spPr>
        <p:txBody>
          <a:bodyPr vert="eaVert" wrap="square" rtlCol="0">
            <a:spAutoFit/>
          </a:bodyPr>
          <a:lstStyle/>
          <a:p>
            <a:r>
              <a:rPr kumimoji="1" lang="ja-JP" altLang="en-US" sz="900" dirty="0" smtClean="0">
                <a:latin typeface="Meiryo UI" pitchFamily="50" charset="-128"/>
                <a:ea typeface="Meiryo UI" pitchFamily="50" charset="-128"/>
                <a:cs typeface="Meiryo UI" pitchFamily="50" charset="-128"/>
              </a:rPr>
              <a:t>　へ配分</a:t>
            </a:r>
            <a:endParaRPr kumimoji="1" lang="en-US" altLang="ja-JP" sz="900" dirty="0" smtClean="0">
              <a:latin typeface="Meiryo UI" pitchFamily="50" charset="-128"/>
              <a:ea typeface="Meiryo UI" pitchFamily="50" charset="-128"/>
              <a:cs typeface="Meiryo UI" pitchFamily="50" charset="-128"/>
            </a:endParaRPr>
          </a:p>
          <a:p>
            <a:r>
              <a:rPr kumimoji="1" lang="ja-JP" altLang="en-US" sz="900" dirty="0" smtClean="0">
                <a:latin typeface="Meiryo UI" pitchFamily="50" charset="-128"/>
                <a:ea typeface="Meiryo UI" pitchFamily="50" charset="-128"/>
                <a:cs typeface="Meiryo UI" pitchFamily="50" charset="-128"/>
              </a:rPr>
              <a:t>大阪府</a:t>
            </a:r>
            <a:endParaRPr kumimoji="1" lang="en-US" altLang="ja-JP" sz="900" dirty="0" smtClean="0">
              <a:latin typeface="Meiryo UI" pitchFamily="50" charset="-128"/>
              <a:ea typeface="Meiryo UI" pitchFamily="50" charset="-128"/>
              <a:cs typeface="Meiryo UI" pitchFamily="50" charset="-128"/>
            </a:endParaRPr>
          </a:p>
        </p:txBody>
      </p:sp>
      <p:sp>
        <p:nvSpPr>
          <p:cNvPr id="165" name="テキスト ボックス 164"/>
          <p:cNvSpPr txBox="1"/>
          <p:nvPr/>
        </p:nvSpPr>
        <p:spPr>
          <a:xfrm>
            <a:off x="2320930" y="6536377"/>
            <a:ext cx="2723823" cy="276999"/>
          </a:xfrm>
          <a:prstGeom prst="rect">
            <a:avLst/>
          </a:prstGeom>
          <a:solidFill>
            <a:schemeClr val="tx2">
              <a:lumMod val="60000"/>
              <a:lumOff val="40000"/>
            </a:schemeClr>
          </a:solidFill>
        </p:spPr>
        <p:txBody>
          <a:bodyPr wrap="none" rtlCol="0">
            <a:spAutoFit/>
          </a:bodyPr>
          <a:lstStyle/>
          <a:p>
            <a:r>
              <a:rPr kumimoji="1" lang="ja-JP" altLang="en-US" sz="1200" dirty="0" smtClean="0">
                <a:solidFill>
                  <a:schemeClr val="bg1"/>
                </a:solidFill>
                <a:latin typeface="Meiryo UI" pitchFamily="50" charset="-128"/>
                <a:ea typeface="Meiryo UI" pitchFamily="50" charset="-128"/>
                <a:cs typeface="Meiryo UI" pitchFamily="50" charset="-128"/>
              </a:rPr>
              <a:t>目的税二税（都市計画税・事業所税）</a:t>
            </a:r>
            <a:endParaRPr kumimoji="1" lang="ja-JP" altLang="en-US" sz="1200" dirty="0">
              <a:solidFill>
                <a:schemeClr val="bg1"/>
              </a:solidFill>
              <a:latin typeface="Meiryo UI" pitchFamily="50" charset="-128"/>
              <a:ea typeface="Meiryo UI" pitchFamily="50" charset="-128"/>
              <a:cs typeface="Meiryo UI" pitchFamily="50" charset="-128"/>
            </a:endParaRPr>
          </a:p>
        </p:txBody>
      </p:sp>
      <p:grpSp>
        <p:nvGrpSpPr>
          <p:cNvPr id="61" name="グループ化 60"/>
          <p:cNvGrpSpPr/>
          <p:nvPr/>
        </p:nvGrpSpPr>
        <p:grpSpPr>
          <a:xfrm>
            <a:off x="378396" y="5747117"/>
            <a:ext cx="1008112" cy="620563"/>
            <a:chOff x="200472" y="5805264"/>
            <a:chExt cx="1008112" cy="620563"/>
          </a:xfrm>
        </p:grpSpPr>
        <p:sp>
          <p:nvSpPr>
            <p:cNvPr id="56" name="フローチャート : 磁気ディスク 55"/>
            <p:cNvSpPr/>
            <p:nvPr/>
          </p:nvSpPr>
          <p:spPr>
            <a:xfrm>
              <a:off x="200472" y="5805264"/>
              <a:ext cx="1008112" cy="576064"/>
            </a:xfrm>
            <a:prstGeom prst="flowChartMagneticDisk">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テキスト ボックス 57"/>
            <p:cNvSpPr txBox="1"/>
            <p:nvPr/>
          </p:nvSpPr>
          <p:spPr>
            <a:xfrm>
              <a:off x="341045" y="5994940"/>
              <a:ext cx="748923" cy="430887"/>
            </a:xfrm>
            <a:prstGeom prst="rect">
              <a:avLst/>
            </a:prstGeom>
            <a:noFill/>
          </p:spPr>
          <p:txBody>
            <a:bodyPr wrap="square" rtlCol="0">
              <a:spAutoFit/>
            </a:bodyPr>
            <a:lstStyle/>
            <a:p>
              <a:pPr algn="ctr"/>
              <a:r>
                <a:rPr kumimoji="1" lang="ja-JP" altLang="en-US" sz="1100" dirty="0" smtClean="0">
                  <a:latin typeface="Meiryo UI" pitchFamily="50" charset="-128"/>
                  <a:ea typeface="Meiryo UI" pitchFamily="50" charset="-128"/>
                  <a:cs typeface="Meiryo UI" pitchFamily="50" charset="-128"/>
                </a:rPr>
                <a:t>財政調整</a:t>
              </a:r>
              <a:endParaRPr kumimoji="1" lang="en-US" altLang="ja-JP" sz="1100" dirty="0" smtClean="0">
                <a:latin typeface="Meiryo UI" pitchFamily="50" charset="-128"/>
                <a:ea typeface="Meiryo UI" pitchFamily="50" charset="-128"/>
                <a:cs typeface="Meiryo UI" pitchFamily="50" charset="-128"/>
              </a:endParaRPr>
            </a:p>
            <a:p>
              <a:pPr algn="ctr"/>
              <a:r>
                <a:rPr kumimoji="1" lang="ja-JP" altLang="en-US" sz="1100" dirty="0" smtClean="0">
                  <a:latin typeface="Meiryo UI" pitchFamily="50" charset="-128"/>
                  <a:ea typeface="Meiryo UI" pitchFamily="50" charset="-128"/>
                  <a:cs typeface="Meiryo UI" pitchFamily="50" charset="-128"/>
                </a:rPr>
                <a:t>基金</a:t>
              </a:r>
              <a:endParaRPr kumimoji="1" lang="ja-JP" altLang="en-US" sz="1100" dirty="0">
                <a:latin typeface="Meiryo UI" pitchFamily="50" charset="-128"/>
                <a:ea typeface="Meiryo UI" pitchFamily="50" charset="-128"/>
                <a:cs typeface="Meiryo UI" pitchFamily="50" charset="-128"/>
              </a:endParaRPr>
            </a:p>
          </p:txBody>
        </p:sp>
      </p:grpSp>
      <p:grpSp>
        <p:nvGrpSpPr>
          <p:cNvPr id="73" name="グループ化 72"/>
          <p:cNvGrpSpPr/>
          <p:nvPr/>
        </p:nvGrpSpPr>
        <p:grpSpPr>
          <a:xfrm>
            <a:off x="3536041" y="5733258"/>
            <a:ext cx="1440160" cy="677662"/>
            <a:chOff x="4590467" y="3864415"/>
            <a:chExt cx="789928" cy="726456"/>
          </a:xfrm>
        </p:grpSpPr>
        <p:sp>
          <p:nvSpPr>
            <p:cNvPr id="59" name="フローチャート : 磁気ディスク 58"/>
            <p:cNvSpPr/>
            <p:nvPr/>
          </p:nvSpPr>
          <p:spPr>
            <a:xfrm>
              <a:off x="4638136" y="3864415"/>
              <a:ext cx="676145" cy="726456"/>
            </a:xfrm>
            <a:prstGeom prst="flowChartMagneticDisk">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p:cNvSpPr txBox="1"/>
            <p:nvPr/>
          </p:nvSpPr>
          <p:spPr>
            <a:xfrm>
              <a:off x="4590467" y="4080741"/>
              <a:ext cx="789928" cy="461912"/>
            </a:xfrm>
            <a:prstGeom prst="rect">
              <a:avLst/>
            </a:prstGeom>
            <a:noFill/>
          </p:spPr>
          <p:txBody>
            <a:bodyPr wrap="square" rtlCol="0">
              <a:spAutoFit/>
            </a:bodyPr>
            <a:lstStyle/>
            <a:p>
              <a:pPr algn="ctr"/>
              <a:r>
                <a:rPr kumimoji="1" lang="en-US" altLang="ja-JP" sz="1100" b="1" dirty="0" smtClean="0">
                  <a:latin typeface="Meiryo UI" pitchFamily="50" charset="-128"/>
                  <a:ea typeface="Meiryo UI" pitchFamily="50" charset="-128"/>
                  <a:cs typeface="Meiryo UI" pitchFamily="50" charset="-128"/>
                </a:rPr>
                <a:t>※</a:t>
              </a:r>
              <a:r>
                <a:rPr kumimoji="1" lang="ja-JP" altLang="en-US" sz="1100" b="1" dirty="0" smtClean="0">
                  <a:latin typeface="Meiryo UI" pitchFamily="50" charset="-128"/>
                  <a:ea typeface="Meiryo UI" pitchFamily="50" charset="-128"/>
                  <a:cs typeface="Meiryo UI" pitchFamily="50" charset="-128"/>
                </a:rPr>
                <a:t>財務リスクへの引当財源としての基金</a:t>
              </a:r>
              <a:endParaRPr kumimoji="1" lang="ja-JP" altLang="en-US" sz="1100" b="1" dirty="0">
                <a:latin typeface="Meiryo UI" pitchFamily="50" charset="-128"/>
                <a:ea typeface="Meiryo UI" pitchFamily="50" charset="-128"/>
                <a:cs typeface="Meiryo UI" pitchFamily="50" charset="-128"/>
              </a:endParaRPr>
            </a:p>
          </p:txBody>
        </p:sp>
      </p:grpSp>
      <p:grpSp>
        <p:nvGrpSpPr>
          <p:cNvPr id="92" name="グループ化 91"/>
          <p:cNvGrpSpPr/>
          <p:nvPr/>
        </p:nvGrpSpPr>
        <p:grpSpPr>
          <a:xfrm>
            <a:off x="5073151" y="3068960"/>
            <a:ext cx="520824" cy="288032"/>
            <a:chOff x="6393160" y="3013441"/>
            <a:chExt cx="520824" cy="288032"/>
          </a:xfrm>
        </p:grpSpPr>
        <p:grpSp>
          <p:nvGrpSpPr>
            <p:cNvPr id="2" name="グループ化 60"/>
            <p:cNvGrpSpPr/>
            <p:nvPr/>
          </p:nvGrpSpPr>
          <p:grpSpPr>
            <a:xfrm>
              <a:off x="6393160" y="3013441"/>
              <a:ext cx="216024" cy="288032"/>
              <a:chOff x="827584" y="404664"/>
              <a:chExt cx="1080120" cy="1634480"/>
            </a:xfrm>
          </p:grpSpPr>
          <p:sp>
            <p:nvSpPr>
              <p:cNvPr id="62" name="二等辺三角形 61"/>
              <p:cNvSpPr/>
              <p:nvPr/>
            </p:nvSpPr>
            <p:spPr>
              <a:xfrm>
                <a:off x="827584" y="1124744"/>
                <a:ext cx="1060704" cy="914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フローチャート : 結合子 62"/>
              <p:cNvSpPr/>
              <p:nvPr/>
            </p:nvSpPr>
            <p:spPr>
              <a:xfrm>
                <a:off x="827584" y="404664"/>
                <a:ext cx="1080120" cy="108012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 name="グループ化 63"/>
            <p:cNvGrpSpPr/>
            <p:nvPr/>
          </p:nvGrpSpPr>
          <p:grpSpPr>
            <a:xfrm>
              <a:off x="6545560" y="3013441"/>
              <a:ext cx="216024" cy="288032"/>
              <a:chOff x="827584" y="404664"/>
              <a:chExt cx="1080120" cy="1634480"/>
            </a:xfrm>
          </p:grpSpPr>
          <p:sp>
            <p:nvSpPr>
              <p:cNvPr id="65" name="二等辺三角形 64"/>
              <p:cNvSpPr/>
              <p:nvPr/>
            </p:nvSpPr>
            <p:spPr>
              <a:xfrm>
                <a:off x="827584" y="1124744"/>
                <a:ext cx="1060704" cy="914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フローチャート : 結合子 65"/>
              <p:cNvSpPr/>
              <p:nvPr/>
            </p:nvSpPr>
            <p:spPr>
              <a:xfrm>
                <a:off x="827584" y="404664"/>
                <a:ext cx="1080120" cy="108012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 name="グループ化 66"/>
            <p:cNvGrpSpPr/>
            <p:nvPr/>
          </p:nvGrpSpPr>
          <p:grpSpPr>
            <a:xfrm>
              <a:off x="6697960" y="3013441"/>
              <a:ext cx="216024" cy="288032"/>
              <a:chOff x="827584" y="404664"/>
              <a:chExt cx="1080120" cy="1634480"/>
            </a:xfrm>
          </p:grpSpPr>
          <p:sp>
            <p:nvSpPr>
              <p:cNvPr id="68" name="二等辺三角形 67"/>
              <p:cNvSpPr/>
              <p:nvPr/>
            </p:nvSpPr>
            <p:spPr>
              <a:xfrm>
                <a:off x="827584" y="1124744"/>
                <a:ext cx="1060704" cy="914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フローチャート : 結合子 88"/>
              <p:cNvSpPr/>
              <p:nvPr/>
            </p:nvSpPr>
            <p:spPr>
              <a:xfrm>
                <a:off x="827584" y="404664"/>
                <a:ext cx="1080120" cy="108012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90" name="テキスト ボックス 89"/>
          <p:cNvSpPr txBox="1"/>
          <p:nvPr/>
        </p:nvSpPr>
        <p:spPr>
          <a:xfrm>
            <a:off x="5756742" y="2641903"/>
            <a:ext cx="3142526" cy="715089"/>
          </a:xfrm>
          <a:prstGeom prst="wedgeRoundRectCallout">
            <a:avLst>
              <a:gd name="adj1" fmla="val -56102"/>
              <a:gd name="adj2" fmla="val 37636"/>
              <a:gd name="adj3" fmla="val 16667"/>
            </a:avLst>
          </a:prstGeom>
          <a:noFill/>
          <a:ln>
            <a:solidFill>
              <a:schemeClr val="accent6">
                <a:lumMod val="75000"/>
              </a:schemeClr>
            </a:solidFill>
          </a:ln>
        </p:spPr>
        <p:txBody>
          <a:bodyPr wrap="none" rtlCol="0">
            <a:spAutoFit/>
          </a:bodyPr>
          <a:lstStyle/>
          <a:p>
            <a:r>
              <a:rPr lang="ja-JP" altLang="en-US" sz="1200" b="1" dirty="0" smtClean="0">
                <a:latin typeface="Meiryo UI" pitchFamily="50" charset="-128"/>
                <a:ea typeface="Meiryo UI" pitchFamily="50" charset="-128"/>
                <a:cs typeface="Meiryo UI" pitchFamily="50" charset="-128"/>
              </a:rPr>
              <a:t>○大阪府・特別区協議会</a:t>
            </a:r>
            <a:r>
              <a:rPr lang="en-US" altLang="ja-JP" sz="1200" b="1" dirty="0" smtClean="0">
                <a:latin typeface="Meiryo UI" pitchFamily="50" charset="-128"/>
                <a:ea typeface="Meiryo UI" pitchFamily="50" charset="-128"/>
                <a:cs typeface="Meiryo UI" pitchFamily="50" charset="-128"/>
              </a:rPr>
              <a:t>(</a:t>
            </a:r>
            <a:r>
              <a:rPr lang="ja-JP" altLang="en-US" sz="1200" b="1" dirty="0" smtClean="0">
                <a:latin typeface="Meiryo UI" pitchFamily="50" charset="-128"/>
                <a:ea typeface="Meiryo UI" pitchFamily="50" charset="-128"/>
                <a:cs typeface="Meiryo UI" pitchFamily="50" charset="-128"/>
              </a:rPr>
              <a:t>仮称</a:t>
            </a:r>
            <a:r>
              <a:rPr lang="en-US" altLang="ja-JP" sz="1200" b="1" dirty="0" smtClean="0">
                <a:latin typeface="Meiryo UI" pitchFamily="50" charset="-128"/>
                <a:ea typeface="Meiryo UI" pitchFamily="50" charset="-128"/>
                <a:cs typeface="Meiryo UI" pitchFamily="50" charset="-128"/>
              </a:rPr>
              <a:t>)</a:t>
            </a:r>
            <a:r>
              <a:rPr lang="ja-JP" altLang="en-US" sz="1200" b="1" dirty="0" smtClean="0">
                <a:latin typeface="Meiryo UI" pitchFamily="50" charset="-128"/>
                <a:ea typeface="Meiryo UI" pitchFamily="50" charset="-128"/>
                <a:cs typeface="Meiryo UI" pitchFamily="50" charset="-128"/>
              </a:rPr>
              <a:t>の検証　</a:t>
            </a:r>
            <a:endParaRPr lang="en-US" altLang="ja-JP" sz="1200" b="1" dirty="0" smtClean="0">
              <a:latin typeface="Meiryo UI" pitchFamily="50" charset="-128"/>
              <a:ea typeface="Meiryo UI" pitchFamily="50" charset="-128"/>
              <a:cs typeface="Meiryo UI" pitchFamily="50" charset="-128"/>
            </a:endParaRPr>
          </a:p>
          <a:p>
            <a:r>
              <a:rPr kumimoji="1" lang="ja-JP" altLang="en-US" sz="1200" b="1" dirty="0" smtClean="0">
                <a:latin typeface="Meiryo UI" pitchFamily="50" charset="-128"/>
                <a:ea typeface="Meiryo UI" pitchFamily="50" charset="-128"/>
                <a:cs typeface="Meiryo UI" pitchFamily="50" charset="-128"/>
              </a:rPr>
              <a:t>○各議会のチェック（予算・決算）</a:t>
            </a:r>
            <a:endParaRPr kumimoji="1" lang="en-US" altLang="ja-JP" sz="1200" b="1" dirty="0" smtClean="0">
              <a:latin typeface="Meiryo UI" pitchFamily="50" charset="-128"/>
              <a:ea typeface="Meiryo UI" pitchFamily="50" charset="-128"/>
              <a:cs typeface="Meiryo UI" pitchFamily="50" charset="-128"/>
            </a:endParaRPr>
          </a:p>
          <a:p>
            <a:r>
              <a:rPr lang="ja-JP" altLang="en-US" sz="1200" b="1" dirty="0" smtClean="0">
                <a:latin typeface="Meiryo UI" pitchFamily="50" charset="-128"/>
                <a:ea typeface="Meiryo UI" pitchFamily="50" charset="-128"/>
                <a:cs typeface="Meiryo UI" pitchFamily="50" charset="-128"/>
              </a:rPr>
              <a:t>○特別区民・府民のチェック（資料の公表）</a:t>
            </a:r>
            <a:endParaRPr kumimoji="1" lang="ja-JP" altLang="en-US" sz="1200" b="1" dirty="0">
              <a:latin typeface="Meiryo UI" pitchFamily="50" charset="-128"/>
              <a:ea typeface="Meiryo UI" pitchFamily="50" charset="-128"/>
              <a:cs typeface="Meiryo UI" pitchFamily="50" charset="-128"/>
            </a:endParaRPr>
          </a:p>
        </p:txBody>
      </p:sp>
      <p:sp>
        <p:nvSpPr>
          <p:cNvPr id="107" name="正方形/長方形 106"/>
          <p:cNvSpPr/>
          <p:nvPr/>
        </p:nvSpPr>
        <p:spPr>
          <a:xfrm>
            <a:off x="38244" y="400964"/>
            <a:ext cx="3497797" cy="338554"/>
          </a:xfrm>
          <a:prstGeom prst="rect">
            <a:avLst/>
          </a:prstGeom>
        </p:spPr>
        <p:txBody>
          <a:bodyPr wrap="square">
            <a:spAutoFit/>
          </a:bodyPr>
          <a:lstStyle/>
          <a:p>
            <a:pPr marL="273050" indent="-273050" fontAlgn="auto">
              <a:spcBef>
                <a:spcPts val="0"/>
              </a:spcBef>
              <a:spcAft>
                <a:spcPts val="0"/>
              </a:spcAft>
              <a:defRPr/>
            </a:pPr>
            <a:r>
              <a:rPr lang="ja-JP" altLang="en-US" sz="1600" b="1" dirty="0" smtClean="0">
                <a:latin typeface="Meiryo UI" pitchFamily="50" charset="-128"/>
                <a:ea typeface="Meiryo UI" pitchFamily="50" charset="-128"/>
                <a:cs typeface="Meiryo UI" pitchFamily="50" charset="-128"/>
              </a:rPr>
              <a:t>（１）</a:t>
            </a:r>
            <a:r>
              <a:rPr lang="en-US" altLang="ja-JP" sz="1600" b="1" dirty="0" smtClean="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透明性の高い会計の仕組み</a:t>
            </a:r>
            <a:endParaRPr lang="en-US" altLang="ja-JP" sz="1600" b="1" dirty="0" smtClean="0">
              <a:latin typeface="Meiryo UI" pitchFamily="50" charset="-128"/>
              <a:ea typeface="Meiryo UI" pitchFamily="50" charset="-128"/>
              <a:cs typeface="Meiryo UI" pitchFamily="50" charset="-128"/>
            </a:endParaRPr>
          </a:p>
        </p:txBody>
      </p:sp>
      <p:sp>
        <p:nvSpPr>
          <p:cNvPr id="108" name="正方形/長方形 107"/>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a:t>
            </a:r>
            <a:r>
              <a:rPr lang="ja-JP" altLang="en-US" sz="2000" b="1" spc="-150"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透明性の確保～</a:t>
            </a:r>
            <a:endParaRPr lang="ja-JP" altLang="en-US" sz="2000" b="1" dirty="0">
              <a:solidFill>
                <a:prstClr val="black"/>
              </a:solidFill>
              <a:latin typeface="Meiryo UI" pitchFamily="50" charset="-128"/>
              <a:ea typeface="Meiryo UI" pitchFamily="50" charset="-128"/>
              <a:cs typeface="Meiryo UI" pitchFamily="50" charset="-128"/>
            </a:endParaRPr>
          </a:p>
        </p:txBody>
      </p:sp>
      <p:grpSp>
        <p:nvGrpSpPr>
          <p:cNvPr id="93" name="グループ化 92"/>
          <p:cNvGrpSpPr/>
          <p:nvPr/>
        </p:nvGrpSpPr>
        <p:grpSpPr>
          <a:xfrm>
            <a:off x="5363840" y="3429000"/>
            <a:ext cx="1440024" cy="2761704"/>
            <a:chOff x="7473416" y="4149080"/>
            <a:chExt cx="1440024" cy="2016224"/>
          </a:xfrm>
        </p:grpSpPr>
        <p:sp>
          <p:nvSpPr>
            <p:cNvPr id="109" name="正方形/長方形 108"/>
            <p:cNvSpPr/>
            <p:nvPr/>
          </p:nvSpPr>
          <p:spPr>
            <a:xfrm>
              <a:off x="7689440" y="4365104"/>
              <a:ext cx="1224000" cy="1800200"/>
            </a:xfrm>
            <a:prstGeom prst="rect">
              <a:avLst/>
            </a:prstGeom>
            <a:solidFill>
              <a:schemeClr val="accent3">
                <a:lumMod val="40000"/>
                <a:lumOff val="6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110" name="正方形/長方形 109"/>
            <p:cNvSpPr/>
            <p:nvPr/>
          </p:nvSpPr>
          <p:spPr>
            <a:xfrm>
              <a:off x="7617432" y="4293096"/>
              <a:ext cx="1224000" cy="1800200"/>
            </a:xfrm>
            <a:prstGeom prst="rect">
              <a:avLst/>
            </a:prstGeom>
            <a:solidFill>
              <a:schemeClr val="accent3">
                <a:lumMod val="40000"/>
                <a:lumOff val="6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112" name="正方形/長方形 111"/>
            <p:cNvSpPr/>
            <p:nvPr/>
          </p:nvSpPr>
          <p:spPr>
            <a:xfrm>
              <a:off x="7545424" y="4221088"/>
              <a:ext cx="1224000" cy="1800200"/>
            </a:xfrm>
            <a:prstGeom prst="rect">
              <a:avLst/>
            </a:prstGeom>
            <a:solidFill>
              <a:schemeClr val="accent3">
                <a:lumMod val="40000"/>
                <a:lumOff val="6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113" name="正方形/長方形 112"/>
            <p:cNvSpPr/>
            <p:nvPr/>
          </p:nvSpPr>
          <p:spPr>
            <a:xfrm>
              <a:off x="7473416" y="4149080"/>
              <a:ext cx="1224000" cy="1800200"/>
            </a:xfrm>
            <a:prstGeom prst="rect">
              <a:avLst/>
            </a:prstGeom>
            <a:solidFill>
              <a:schemeClr val="accent3">
                <a:lumMod val="40000"/>
                <a:lumOff val="6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114" name="テキスト ボックス 113"/>
            <p:cNvSpPr txBox="1"/>
            <p:nvPr/>
          </p:nvSpPr>
          <p:spPr>
            <a:xfrm>
              <a:off x="7473416" y="4149080"/>
              <a:ext cx="902811" cy="307777"/>
            </a:xfrm>
            <a:prstGeom prst="rect">
              <a:avLst/>
            </a:prstGeom>
            <a:noFill/>
          </p:spPr>
          <p:txBody>
            <a:bodyPr wrap="square" rtlCol="0">
              <a:spAutoFit/>
            </a:bodyPr>
            <a:lstStyle/>
            <a:p>
              <a:r>
                <a:rPr kumimoji="1" lang="ja-JP" altLang="en-US" sz="1400" b="1" dirty="0" smtClean="0">
                  <a:latin typeface="Meiryo UI" pitchFamily="50" charset="-128"/>
                  <a:ea typeface="Meiryo UI" pitchFamily="50" charset="-128"/>
                  <a:cs typeface="Meiryo UI" pitchFamily="50" charset="-128"/>
                </a:rPr>
                <a:t>各特別区</a:t>
              </a:r>
              <a:endParaRPr kumimoji="1" lang="ja-JP" altLang="en-US" sz="1400" b="1" dirty="0">
                <a:latin typeface="Meiryo UI" pitchFamily="50" charset="-128"/>
                <a:ea typeface="Meiryo UI" pitchFamily="50" charset="-128"/>
                <a:cs typeface="Meiryo UI" pitchFamily="50" charset="-128"/>
              </a:endParaRPr>
            </a:p>
          </p:txBody>
        </p:sp>
        <p:sp>
          <p:nvSpPr>
            <p:cNvPr id="115" name="正方形/長方形 114"/>
            <p:cNvSpPr/>
            <p:nvPr/>
          </p:nvSpPr>
          <p:spPr>
            <a:xfrm>
              <a:off x="7545424" y="4584950"/>
              <a:ext cx="1075840" cy="1292323"/>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 name="テキスト ボックス 115"/>
            <p:cNvSpPr txBox="1"/>
            <p:nvPr/>
          </p:nvSpPr>
          <p:spPr>
            <a:xfrm>
              <a:off x="7617432" y="5181819"/>
              <a:ext cx="800219" cy="209621"/>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一般会計</a:t>
              </a:r>
              <a:endParaRPr kumimoji="1" lang="ja-JP" altLang="en-US" sz="1200" b="1" dirty="0">
                <a:latin typeface="Meiryo UI" pitchFamily="50" charset="-128"/>
                <a:ea typeface="Meiryo UI" pitchFamily="50" charset="-128"/>
                <a:cs typeface="Meiryo UI" pitchFamily="50" charset="-128"/>
              </a:endParaRPr>
            </a:p>
          </p:txBody>
        </p:sp>
      </p:grpSp>
      <p:sp>
        <p:nvSpPr>
          <p:cNvPr id="72" name="下矢印 71"/>
          <p:cNvSpPr/>
          <p:nvPr/>
        </p:nvSpPr>
        <p:spPr>
          <a:xfrm rot="5400000">
            <a:off x="1676636" y="5091472"/>
            <a:ext cx="432048" cy="936104"/>
          </a:xfrm>
          <a:prstGeom prst="downArrow">
            <a:avLst>
              <a:gd name="adj1" fmla="val 55879"/>
              <a:gd name="adj2" fmla="val 5000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下矢印 84"/>
          <p:cNvSpPr/>
          <p:nvPr/>
        </p:nvSpPr>
        <p:spPr>
          <a:xfrm rot="5400000">
            <a:off x="1686820" y="4113100"/>
            <a:ext cx="432000" cy="936104"/>
          </a:xfrm>
          <a:prstGeom prst="downArrow">
            <a:avLst>
              <a:gd name="adj1" fmla="val 55879"/>
              <a:gd name="adj2" fmla="val 5000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下矢印 83"/>
          <p:cNvSpPr/>
          <p:nvPr/>
        </p:nvSpPr>
        <p:spPr>
          <a:xfrm>
            <a:off x="2477728" y="3429000"/>
            <a:ext cx="387039" cy="720080"/>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曲折矢印 104"/>
          <p:cNvSpPr/>
          <p:nvPr/>
        </p:nvSpPr>
        <p:spPr>
          <a:xfrm flipV="1">
            <a:off x="704528" y="3429000"/>
            <a:ext cx="1656184" cy="864096"/>
          </a:xfrm>
          <a:prstGeom prst="bentArrow">
            <a:avLst>
              <a:gd name="adj1" fmla="val 23734"/>
              <a:gd name="adj2" fmla="val 22780"/>
              <a:gd name="adj3" fmla="val 27366"/>
              <a:gd name="adj4" fmla="val 30132"/>
            </a:avLst>
          </a:prstGeom>
          <a:solidFill>
            <a:schemeClr val="tx2">
              <a:lumMod val="60000"/>
              <a:lumOff val="40000"/>
            </a:schemeClr>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8" name="テキスト ボックス 127"/>
          <p:cNvSpPr txBox="1"/>
          <p:nvPr/>
        </p:nvSpPr>
        <p:spPr>
          <a:xfrm>
            <a:off x="4742274" y="4908926"/>
            <a:ext cx="300082" cy="630407"/>
          </a:xfrm>
          <a:prstGeom prst="rect">
            <a:avLst/>
          </a:prstGeom>
          <a:noFill/>
        </p:spPr>
        <p:txBody>
          <a:bodyPr vert="eaVert" wrap="none" rtlCol="0">
            <a:noAutofit/>
          </a:bodyPr>
          <a:lstStyle/>
          <a:p>
            <a:r>
              <a:rPr kumimoji="1" lang="ja-JP" altLang="en-US" sz="900" dirty="0" smtClean="0">
                <a:latin typeface="Meiryo UI" pitchFamily="50" charset="-128"/>
                <a:ea typeface="Meiryo UI" pitchFamily="50" charset="-128"/>
                <a:cs typeface="Meiryo UI" pitchFamily="50" charset="-128"/>
              </a:rPr>
              <a:t>　へ配分</a:t>
            </a:r>
            <a:endParaRPr kumimoji="1" lang="en-US" altLang="ja-JP" sz="900" dirty="0" smtClean="0">
              <a:latin typeface="Meiryo UI" pitchFamily="50" charset="-128"/>
              <a:ea typeface="Meiryo UI" pitchFamily="50" charset="-128"/>
              <a:cs typeface="Meiryo UI" pitchFamily="50" charset="-128"/>
            </a:endParaRPr>
          </a:p>
          <a:p>
            <a:r>
              <a:rPr kumimoji="1" lang="ja-JP" altLang="en-US" sz="900" dirty="0" smtClean="0">
                <a:latin typeface="Meiryo UI" pitchFamily="50" charset="-128"/>
                <a:ea typeface="Meiryo UI" pitchFamily="50" charset="-128"/>
                <a:cs typeface="Meiryo UI" pitchFamily="50" charset="-128"/>
              </a:rPr>
              <a:t>特別区</a:t>
            </a:r>
            <a:endParaRPr kumimoji="1" lang="en-US" altLang="ja-JP" sz="900" dirty="0" smtClean="0">
              <a:latin typeface="Meiryo UI" pitchFamily="50" charset="-128"/>
              <a:ea typeface="Meiryo UI" pitchFamily="50" charset="-128"/>
              <a:cs typeface="Meiryo UI" pitchFamily="50" charset="-128"/>
            </a:endParaRPr>
          </a:p>
          <a:p>
            <a:endParaRPr kumimoji="1" lang="ja-JP" altLang="en-US" sz="900" dirty="0">
              <a:latin typeface="Meiryo UI" pitchFamily="50" charset="-128"/>
              <a:ea typeface="Meiryo UI" pitchFamily="50" charset="-128"/>
              <a:cs typeface="Meiryo UI" pitchFamily="50" charset="-128"/>
            </a:endParaRPr>
          </a:p>
        </p:txBody>
      </p:sp>
      <p:sp>
        <p:nvSpPr>
          <p:cNvPr id="120" name="下矢印 119"/>
          <p:cNvSpPr/>
          <p:nvPr/>
        </p:nvSpPr>
        <p:spPr>
          <a:xfrm rot="5400000" flipV="1">
            <a:off x="4827409" y="3929342"/>
            <a:ext cx="771182" cy="1389937"/>
          </a:xfrm>
          <a:prstGeom prst="downArrow">
            <a:avLst>
              <a:gd name="adj1" fmla="val 68543"/>
              <a:gd name="adj2" fmla="val 30131"/>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4" name="テキスト ボックス 103"/>
          <p:cNvSpPr txBox="1"/>
          <p:nvPr/>
        </p:nvSpPr>
        <p:spPr>
          <a:xfrm>
            <a:off x="4575178" y="4432249"/>
            <a:ext cx="1157976" cy="338554"/>
          </a:xfrm>
          <a:prstGeom prst="rect">
            <a:avLst/>
          </a:prstGeom>
          <a:solidFill>
            <a:schemeClr val="tx2">
              <a:lumMod val="60000"/>
              <a:lumOff val="40000"/>
            </a:schemeClr>
          </a:solidFill>
          <a:ln>
            <a:noFill/>
          </a:ln>
        </p:spPr>
        <p:txBody>
          <a:bodyPr wrap="none" lIns="0" tIns="0" rIns="0" bIns="0" rtlCol="0">
            <a:noAutofit/>
          </a:bodyPr>
          <a:lstStyle/>
          <a:p>
            <a:pPr algn="ctr"/>
            <a:r>
              <a:rPr kumimoji="1" lang="ja-JP" altLang="en-US" sz="1100" dirty="0" smtClean="0">
                <a:solidFill>
                  <a:schemeClr val="bg1"/>
                </a:solidFill>
                <a:latin typeface="Meiryo UI" pitchFamily="50" charset="-128"/>
                <a:ea typeface="Meiryo UI" pitchFamily="50" charset="-128"/>
                <a:cs typeface="Meiryo UI" pitchFamily="50" charset="-128"/>
              </a:rPr>
              <a:t>特別区</a:t>
            </a:r>
            <a:endParaRPr kumimoji="1" lang="en-US" altLang="ja-JP" sz="1100" dirty="0" smtClean="0">
              <a:solidFill>
                <a:schemeClr val="bg1"/>
              </a:solidFill>
              <a:latin typeface="Meiryo UI" pitchFamily="50" charset="-128"/>
              <a:ea typeface="Meiryo UI" pitchFamily="50" charset="-128"/>
              <a:cs typeface="Meiryo UI" pitchFamily="50" charset="-128"/>
            </a:endParaRPr>
          </a:p>
          <a:p>
            <a:pPr algn="ctr"/>
            <a:r>
              <a:rPr kumimoji="1" lang="ja-JP" altLang="en-US" sz="1100" dirty="0" smtClean="0">
                <a:solidFill>
                  <a:schemeClr val="bg1"/>
                </a:solidFill>
                <a:latin typeface="Meiryo UI" pitchFamily="50" charset="-128"/>
                <a:ea typeface="Meiryo UI" pitchFamily="50" charset="-128"/>
                <a:cs typeface="Meiryo UI" pitchFamily="50" charset="-128"/>
              </a:rPr>
              <a:t>財政調整</a:t>
            </a:r>
            <a:r>
              <a:rPr lang="ja-JP" altLang="en-US" sz="1100" dirty="0" smtClean="0">
                <a:solidFill>
                  <a:schemeClr val="bg1"/>
                </a:solidFill>
                <a:latin typeface="Meiryo UI" pitchFamily="50" charset="-128"/>
                <a:ea typeface="Meiryo UI" pitchFamily="50" charset="-128"/>
                <a:cs typeface="Meiryo UI" pitchFamily="50" charset="-128"/>
              </a:rPr>
              <a:t>交付金</a:t>
            </a:r>
            <a:endParaRPr kumimoji="1" lang="ja-JP" altLang="en-US" sz="1100" dirty="0">
              <a:solidFill>
                <a:schemeClr val="bg1"/>
              </a:solidFill>
              <a:latin typeface="Meiryo UI" pitchFamily="50" charset="-128"/>
              <a:ea typeface="Meiryo UI" pitchFamily="50" charset="-128"/>
              <a:cs typeface="Meiryo UI" pitchFamily="50" charset="-128"/>
            </a:endParaRPr>
          </a:p>
        </p:txBody>
      </p:sp>
      <p:grpSp>
        <p:nvGrpSpPr>
          <p:cNvPr id="75" name="グループ化 74"/>
          <p:cNvGrpSpPr/>
          <p:nvPr/>
        </p:nvGrpSpPr>
        <p:grpSpPr>
          <a:xfrm>
            <a:off x="4029596" y="5343500"/>
            <a:ext cx="1944216" cy="468000"/>
            <a:chOff x="4050804" y="4221088"/>
            <a:chExt cx="1982316" cy="504056"/>
          </a:xfrm>
        </p:grpSpPr>
        <p:sp>
          <p:nvSpPr>
            <p:cNvPr id="76" name="下矢印 75"/>
            <p:cNvSpPr/>
            <p:nvPr/>
          </p:nvSpPr>
          <p:spPr>
            <a:xfrm rot="5400000" flipV="1">
              <a:off x="4789934" y="3481958"/>
              <a:ext cx="504056" cy="1982316"/>
            </a:xfrm>
            <a:prstGeom prst="downArrow">
              <a:avLst>
                <a:gd name="adj1" fmla="val 55038"/>
                <a:gd name="adj2" fmla="val 5000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テキスト ボックス 76"/>
            <p:cNvSpPr txBox="1"/>
            <p:nvPr/>
          </p:nvSpPr>
          <p:spPr>
            <a:xfrm>
              <a:off x="4088904" y="4377805"/>
              <a:ext cx="1531233" cy="184666"/>
            </a:xfrm>
            <a:prstGeom prst="rect">
              <a:avLst/>
            </a:prstGeom>
            <a:solidFill>
              <a:schemeClr val="tx2">
                <a:lumMod val="60000"/>
                <a:lumOff val="40000"/>
              </a:schemeClr>
            </a:solidFill>
          </p:spPr>
          <p:txBody>
            <a:bodyPr wrap="square" lIns="0" tIns="0" rIns="0" bIns="0" rtlCol="0">
              <a:spAutoFit/>
            </a:bodyPr>
            <a:lstStyle/>
            <a:p>
              <a:pPr algn="ctr"/>
              <a:r>
                <a:rPr lang="ja-JP" altLang="en-US" sz="1200" dirty="0" smtClean="0">
                  <a:solidFill>
                    <a:schemeClr val="bg1"/>
                  </a:solidFill>
                  <a:latin typeface="Meiryo UI" pitchFamily="50" charset="-128"/>
                  <a:ea typeface="Meiryo UI" pitchFamily="50" charset="-128"/>
                  <a:cs typeface="Meiryo UI" pitchFamily="50" charset="-128"/>
                </a:rPr>
                <a:t>目的税交付金</a:t>
              </a:r>
              <a:endParaRPr kumimoji="1" lang="ja-JP" altLang="en-US" sz="1200" dirty="0">
                <a:solidFill>
                  <a:schemeClr val="bg1"/>
                </a:solidFill>
                <a:latin typeface="Meiryo UI" pitchFamily="50" charset="-128"/>
                <a:ea typeface="Meiryo UI" pitchFamily="50" charset="-128"/>
                <a:cs typeface="Meiryo UI" pitchFamily="50" charset="-128"/>
              </a:endParaRPr>
            </a:p>
          </p:txBody>
        </p:sp>
      </p:grpSp>
      <p:grpSp>
        <p:nvGrpSpPr>
          <p:cNvPr id="145" name="グループ化 144"/>
          <p:cNvGrpSpPr/>
          <p:nvPr/>
        </p:nvGrpSpPr>
        <p:grpSpPr>
          <a:xfrm>
            <a:off x="7300421" y="4509120"/>
            <a:ext cx="2415079" cy="1584176"/>
            <a:chOff x="6498361" y="4797152"/>
            <a:chExt cx="2415079" cy="1584176"/>
          </a:xfrm>
        </p:grpSpPr>
        <p:sp>
          <p:nvSpPr>
            <p:cNvPr id="99" name="正方形/長方形 98"/>
            <p:cNvSpPr/>
            <p:nvPr/>
          </p:nvSpPr>
          <p:spPr>
            <a:xfrm>
              <a:off x="7895356" y="5301208"/>
              <a:ext cx="1018084" cy="1080120"/>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正方形/長方形 93"/>
            <p:cNvSpPr/>
            <p:nvPr/>
          </p:nvSpPr>
          <p:spPr>
            <a:xfrm>
              <a:off x="6527204" y="5301208"/>
              <a:ext cx="936104" cy="1080120"/>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テキスト ボックス 95"/>
            <p:cNvSpPr txBox="1"/>
            <p:nvPr/>
          </p:nvSpPr>
          <p:spPr>
            <a:xfrm>
              <a:off x="6498361" y="5301208"/>
              <a:ext cx="748923" cy="261610"/>
            </a:xfrm>
            <a:prstGeom prst="rect">
              <a:avLst/>
            </a:prstGeom>
            <a:noFill/>
          </p:spPr>
          <p:txBody>
            <a:bodyPr wrap="none" rtlCol="0">
              <a:spAutoFit/>
            </a:bodyPr>
            <a:lstStyle/>
            <a:p>
              <a:r>
                <a:rPr kumimoji="1" lang="ja-JP" altLang="en-US" sz="1100" dirty="0" smtClean="0">
                  <a:latin typeface="Meiryo UI" pitchFamily="50" charset="-128"/>
                  <a:ea typeface="Meiryo UI" pitchFamily="50" charset="-128"/>
                  <a:cs typeface="Meiryo UI" pitchFamily="50" charset="-128"/>
                </a:rPr>
                <a:t>一般会計</a:t>
              </a:r>
              <a:endParaRPr kumimoji="1" lang="ja-JP" altLang="en-US" sz="1100" dirty="0">
                <a:latin typeface="Meiryo UI" pitchFamily="50" charset="-128"/>
                <a:ea typeface="Meiryo UI" pitchFamily="50" charset="-128"/>
                <a:cs typeface="Meiryo UI" pitchFamily="50" charset="-128"/>
              </a:endParaRPr>
            </a:p>
          </p:txBody>
        </p:sp>
        <p:sp>
          <p:nvSpPr>
            <p:cNvPr id="97" name="テキスト ボックス 96"/>
            <p:cNvSpPr txBox="1"/>
            <p:nvPr/>
          </p:nvSpPr>
          <p:spPr>
            <a:xfrm>
              <a:off x="6527204" y="4797152"/>
              <a:ext cx="1008112" cy="432048"/>
            </a:xfrm>
            <a:prstGeom prst="rect">
              <a:avLst/>
            </a:prstGeom>
            <a:solidFill>
              <a:schemeClr val="accent6">
                <a:lumMod val="75000"/>
              </a:schemeClr>
            </a:solidFill>
          </p:spPr>
          <p:txBody>
            <a:bodyPr wrap="square" rtlCol="0">
              <a:noAutofit/>
            </a:bodyPr>
            <a:lstStyle/>
            <a:p>
              <a:pPr algn="ctr"/>
              <a:r>
                <a:rPr lang="ja-JP" altLang="en-US" sz="1200" dirty="0" smtClean="0">
                  <a:solidFill>
                    <a:schemeClr val="bg1"/>
                  </a:solidFill>
                  <a:latin typeface="Meiryo UI" pitchFamily="50" charset="-128"/>
                  <a:ea typeface="Meiryo UI" pitchFamily="50" charset="-128"/>
                  <a:cs typeface="Meiryo UI" pitchFamily="50" charset="-128"/>
                </a:rPr>
                <a:t>普通税三税</a:t>
              </a:r>
              <a:endParaRPr lang="en-US" altLang="ja-JP" sz="1200" dirty="0" smtClean="0">
                <a:solidFill>
                  <a:schemeClr val="bg1"/>
                </a:solidFill>
                <a:latin typeface="Meiryo UI" pitchFamily="50" charset="-128"/>
                <a:ea typeface="Meiryo UI" pitchFamily="50" charset="-128"/>
                <a:cs typeface="Meiryo UI" pitchFamily="50" charset="-128"/>
              </a:endParaRPr>
            </a:p>
            <a:p>
              <a:pPr algn="ctr"/>
              <a:r>
                <a:rPr lang="ja-JP" altLang="en-US" sz="1200" dirty="0" smtClean="0">
                  <a:solidFill>
                    <a:schemeClr val="bg1"/>
                  </a:solidFill>
                  <a:latin typeface="Meiryo UI" pitchFamily="50" charset="-128"/>
                  <a:ea typeface="Meiryo UI" pitchFamily="50" charset="-128"/>
                  <a:cs typeface="Meiryo UI" pitchFamily="50" charset="-128"/>
                </a:rPr>
                <a:t>目的税二税</a:t>
              </a:r>
              <a:endParaRPr lang="en-US" altLang="ja-JP" sz="1200" dirty="0" smtClean="0">
                <a:solidFill>
                  <a:schemeClr val="bg1"/>
                </a:solidFill>
                <a:latin typeface="Meiryo UI" pitchFamily="50" charset="-128"/>
                <a:ea typeface="Meiryo UI" pitchFamily="50" charset="-128"/>
                <a:cs typeface="Meiryo UI" pitchFamily="50" charset="-128"/>
              </a:endParaRPr>
            </a:p>
          </p:txBody>
        </p:sp>
        <p:sp>
          <p:nvSpPr>
            <p:cNvPr id="98" name="下矢印 97"/>
            <p:cNvSpPr/>
            <p:nvPr/>
          </p:nvSpPr>
          <p:spPr>
            <a:xfrm>
              <a:off x="7175276" y="5229200"/>
              <a:ext cx="216024" cy="432048"/>
            </a:xfrm>
            <a:prstGeom prst="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テキスト ボックス 99"/>
            <p:cNvSpPr txBox="1"/>
            <p:nvPr/>
          </p:nvSpPr>
          <p:spPr>
            <a:xfrm>
              <a:off x="7951812" y="5301208"/>
              <a:ext cx="936104" cy="430887"/>
            </a:xfrm>
            <a:prstGeom prst="rect">
              <a:avLst/>
            </a:prstGeom>
            <a:noFill/>
          </p:spPr>
          <p:txBody>
            <a:bodyPr wrap="square" rtlCol="0">
              <a:spAutoFit/>
            </a:bodyPr>
            <a:lstStyle/>
            <a:p>
              <a:r>
                <a:rPr kumimoji="1" lang="ja-JP" altLang="en-US" sz="1100" dirty="0" smtClean="0">
                  <a:latin typeface="Meiryo UI" pitchFamily="50" charset="-128"/>
                  <a:ea typeface="Meiryo UI" pitchFamily="50" charset="-128"/>
                  <a:cs typeface="Meiryo UI" pitchFamily="50" charset="-128"/>
                </a:rPr>
                <a:t>財政調整</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特別会計</a:t>
              </a:r>
              <a:endParaRPr kumimoji="1" lang="ja-JP" altLang="en-US" sz="1100" dirty="0">
                <a:latin typeface="Meiryo UI" pitchFamily="50" charset="-128"/>
                <a:ea typeface="Meiryo UI" pitchFamily="50" charset="-128"/>
                <a:cs typeface="Meiryo UI" pitchFamily="50" charset="-128"/>
              </a:endParaRPr>
            </a:p>
          </p:txBody>
        </p:sp>
        <p:sp>
          <p:nvSpPr>
            <p:cNvPr id="102" name="テキスト ボックス 101"/>
            <p:cNvSpPr txBox="1"/>
            <p:nvPr/>
          </p:nvSpPr>
          <p:spPr>
            <a:xfrm>
              <a:off x="6642377" y="5733256"/>
              <a:ext cx="748923" cy="600164"/>
            </a:xfrm>
            <a:prstGeom prst="rect">
              <a:avLst/>
            </a:prstGeom>
            <a:solidFill>
              <a:schemeClr val="accent6">
                <a:lumMod val="75000"/>
              </a:schemeClr>
            </a:solidFill>
          </p:spPr>
          <p:txBody>
            <a:bodyPr wrap="none" rtlCol="0">
              <a:spAutoFit/>
            </a:bodyPr>
            <a:lstStyle/>
            <a:p>
              <a:pPr algn="ctr"/>
              <a:r>
                <a:rPr kumimoji="1" lang="ja-JP" altLang="en-US" sz="1100" dirty="0" smtClean="0">
                  <a:solidFill>
                    <a:schemeClr val="bg1"/>
                  </a:solidFill>
                  <a:latin typeface="Meiryo UI" pitchFamily="50" charset="-128"/>
                  <a:ea typeface="Meiryo UI" pitchFamily="50" charset="-128"/>
                  <a:cs typeface="Meiryo UI" pitchFamily="50" charset="-128"/>
                </a:rPr>
                <a:t>財政調整</a:t>
              </a:r>
              <a:endParaRPr kumimoji="1" lang="en-US" altLang="ja-JP" sz="1100" dirty="0" smtClean="0">
                <a:solidFill>
                  <a:schemeClr val="bg1"/>
                </a:solidFill>
                <a:latin typeface="Meiryo UI" pitchFamily="50" charset="-128"/>
                <a:ea typeface="Meiryo UI" pitchFamily="50" charset="-128"/>
                <a:cs typeface="Meiryo UI" pitchFamily="50" charset="-128"/>
              </a:endParaRPr>
            </a:p>
            <a:p>
              <a:pPr algn="ctr"/>
              <a:r>
                <a:rPr kumimoji="1" lang="ja-JP" altLang="en-US" sz="1100" dirty="0" smtClean="0">
                  <a:solidFill>
                    <a:schemeClr val="bg1"/>
                  </a:solidFill>
                  <a:latin typeface="Meiryo UI" pitchFamily="50" charset="-128"/>
                  <a:ea typeface="Meiryo UI" pitchFamily="50" charset="-128"/>
                  <a:cs typeface="Meiryo UI" pitchFamily="50" charset="-128"/>
                </a:rPr>
                <a:t>財源</a:t>
              </a:r>
              <a:r>
                <a:rPr lang="en-US" altLang="ja-JP" sz="1100" dirty="0" smtClean="0">
                  <a:solidFill>
                    <a:schemeClr val="bg1"/>
                  </a:solidFill>
                  <a:latin typeface="Meiryo UI" pitchFamily="50" charset="-128"/>
                  <a:ea typeface="Meiryo UI" pitchFamily="50" charset="-128"/>
                  <a:cs typeface="Meiryo UI" pitchFamily="50" charset="-128"/>
                </a:rPr>
                <a:t/>
              </a:r>
              <a:br>
                <a:rPr lang="en-US" altLang="ja-JP" sz="1100" dirty="0" smtClean="0">
                  <a:solidFill>
                    <a:schemeClr val="bg1"/>
                  </a:solidFill>
                  <a:latin typeface="Meiryo UI" pitchFamily="50" charset="-128"/>
                  <a:ea typeface="Meiryo UI" pitchFamily="50" charset="-128"/>
                  <a:cs typeface="Meiryo UI" pitchFamily="50" charset="-128"/>
                </a:rPr>
              </a:br>
              <a:r>
                <a:rPr lang="ja-JP" altLang="en-US" sz="1100" dirty="0" smtClean="0">
                  <a:solidFill>
                    <a:schemeClr val="bg1"/>
                  </a:solidFill>
                  <a:latin typeface="Meiryo UI" pitchFamily="50" charset="-128"/>
                  <a:ea typeface="Meiryo UI" pitchFamily="50" charset="-128"/>
                  <a:cs typeface="Meiryo UI" pitchFamily="50" charset="-128"/>
                </a:rPr>
                <a:t>の配分</a:t>
              </a:r>
              <a:endParaRPr kumimoji="1" lang="ja-JP" altLang="en-US" sz="1100" dirty="0">
                <a:solidFill>
                  <a:schemeClr val="bg1"/>
                </a:solidFill>
                <a:latin typeface="Meiryo UI" pitchFamily="50" charset="-128"/>
                <a:ea typeface="Meiryo UI" pitchFamily="50" charset="-128"/>
                <a:cs typeface="Meiryo UI" pitchFamily="50" charset="-128"/>
              </a:endParaRPr>
            </a:p>
          </p:txBody>
        </p:sp>
        <p:grpSp>
          <p:nvGrpSpPr>
            <p:cNvPr id="141" name="グループ化 140"/>
            <p:cNvGrpSpPr/>
            <p:nvPr/>
          </p:nvGrpSpPr>
          <p:grpSpPr>
            <a:xfrm>
              <a:off x="7499364" y="5805265"/>
              <a:ext cx="468000" cy="396000"/>
              <a:chOff x="8460870" y="5661250"/>
              <a:chExt cx="468000" cy="396000"/>
            </a:xfrm>
          </p:grpSpPr>
          <p:sp>
            <p:nvSpPr>
              <p:cNvPr id="133" name="下矢印 132"/>
              <p:cNvSpPr/>
              <p:nvPr/>
            </p:nvSpPr>
            <p:spPr>
              <a:xfrm rot="5400000" flipV="1">
                <a:off x="8496870" y="5625250"/>
                <a:ext cx="396000" cy="468000"/>
              </a:xfrm>
              <a:prstGeom prst="downArrow">
                <a:avLst>
                  <a:gd name="adj1" fmla="val 50000"/>
                  <a:gd name="adj2" fmla="val 61757"/>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5" name="正方形/長方形 134"/>
              <p:cNvSpPr/>
              <p:nvPr/>
            </p:nvSpPr>
            <p:spPr>
              <a:xfrm>
                <a:off x="8471201" y="5788512"/>
                <a:ext cx="337370" cy="169277"/>
              </a:xfrm>
              <a:prstGeom prst="rect">
                <a:avLst/>
              </a:prstGeom>
              <a:solidFill>
                <a:schemeClr val="accent6">
                  <a:lumMod val="75000"/>
                </a:schemeClr>
              </a:solidFill>
              <a:ln>
                <a:noFill/>
              </a:ln>
            </p:spPr>
            <p:txBody>
              <a:bodyPr wrap="square" lIns="0" tIns="0" rIns="0" bIns="0">
                <a:spAutoFit/>
              </a:bodyPr>
              <a:lstStyle/>
              <a:p>
                <a:r>
                  <a:rPr lang="ja-JP" altLang="en-US" sz="1100" dirty="0" smtClean="0">
                    <a:solidFill>
                      <a:schemeClr val="bg1"/>
                    </a:solidFill>
                    <a:latin typeface="Meiryo UI" pitchFamily="50" charset="-128"/>
                    <a:ea typeface="Meiryo UI" pitchFamily="50" charset="-128"/>
                    <a:cs typeface="Meiryo UI" pitchFamily="50" charset="-128"/>
                  </a:rPr>
                  <a:t>繰出</a:t>
                </a:r>
                <a:endParaRPr lang="en-US" altLang="ja-JP" sz="1100" dirty="0" smtClean="0">
                  <a:solidFill>
                    <a:schemeClr val="bg1"/>
                  </a:solidFill>
                  <a:latin typeface="Meiryo UI" pitchFamily="50" charset="-128"/>
                  <a:ea typeface="Meiryo UI" pitchFamily="50" charset="-128"/>
                  <a:cs typeface="Meiryo UI" pitchFamily="50" charset="-128"/>
                </a:endParaRPr>
              </a:p>
            </p:txBody>
          </p:sp>
        </p:grpSp>
        <p:sp>
          <p:nvSpPr>
            <p:cNvPr id="139" name="テキスト ボックス 138"/>
            <p:cNvSpPr txBox="1"/>
            <p:nvPr/>
          </p:nvSpPr>
          <p:spPr>
            <a:xfrm>
              <a:off x="8042080" y="5733256"/>
              <a:ext cx="789380" cy="600164"/>
            </a:xfrm>
            <a:prstGeom prst="rect">
              <a:avLst/>
            </a:prstGeom>
            <a:solidFill>
              <a:schemeClr val="accent6">
                <a:lumMod val="75000"/>
              </a:schemeClr>
            </a:solidFill>
          </p:spPr>
          <p:txBody>
            <a:bodyPr wrap="square" rtlCol="0">
              <a:spAutoFit/>
            </a:bodyPr>
            <a:lstStyle/>
            <a:p>
              <a:pPr algn="ctr"/>
              <a:r>
                <a:rPr kumimoji="1" lang="ja-JP" altLang="en-US" sz="1100" dirty="0" smtClean="0">
                  <a:solidFill>
                    <a:schemeClr val="bg1"/>
                  </a:solidFill>
                  <a:latin typeface="Meiryo UI" pitchFamily="50" charset="-128"/>
                  <a:ea typeface="Meiryo UI" pitchFamily="50" charset="-128"/>
                  <a:cs typeface="Meiryo UI" pitchFamily="50" charset="-128"/>
                </a:rPr>
                <a:t>財政調整</a:t>
              </a:r>
              <a:r>
                <a:rPr kumimoji="1" lang="en-US" altLang="ja-JP" sz="1100" dirty="0" smtClean="0">
                  <a:solidFill>
                    <a:schemeClr val="bg1"/>
                  </a:solidFill>
                  <a:latin typeface="Meiryo UI" pitchFamily="50" charset="-128"/>
                  <a:ea typeface="Meiryo UI" pitchFamily="50" charset="-128"/>
                  <a:cs typeface="Meiryo UI" pitchFamily="50" charset="-128"/>
                </a:rPr>
                <a:t/>
              </a:r>
              <a:br>
                <a:rPr kumimoji="1" lang="en-US" altLang="ja-JP" sz="1100" dirty="0" smtClean="0">
                  <a:solidFill>
                    <a:schemeClr val="bg1"/>
                  </a:solidFill>
                  <a:latin typeface="Meiryo UI" pitchFamily="50" charset="-128"/>
                  <a:ea typeface="Meiryo UI" pitchFamily="50" charset="-128"/>
                  <a:cs typeface="Meiryo UI" pitchFamily="50" charset="-128"/>
                </a:rPr>
              </a:br>
              <a:r>
                <a:rPr lang="ja-JP" altLang="en-US" sz="1100" dirty="0" smtClean="0">
                  <a:solidFill>
                    <a:schemeClr val="bg1"/>
                  </a:solidFill>
                  <a:latin typeface="Meiryo UI" pitchFamily="50" charset="-128"/>
                  <a:ea typeface="Meiryo UI" pitchFamily="50" charset="-128"/>
                  <a:cs typeface="Meiryo UI" pitchFamily="50" charset="-128"/>
                </a:rPr>
                <a:t>交付金</a:t>
              </a:r>
              <a:r>
                <a:rPr lang="en-US" altLang="ja-JP" sz="1100" dirty="0" smtClean="0">
                  <a:solidFill>
                    <a:schemeClr val="bg1"/>
                  </a:solidFill>
                  <a:latin typeface="Meiryo UI" pitchFamily="50" charset="-128"/>
                  <a:ea typeface="Meiryo UI" pitchFamily="50" charset="-128"/>
                  <a:cs typeface="Meiryo UI" pitchFamily="50" charset="-128"/>
                </a:rPr>
                <a:t/>
              </a:r>
              <a:br>
                <a:rPr lang="en-US" altLang="ja-JP" sz="1100" dirty="0" smtClean="0">
                  <a:solidFill>
                    <a:schemeClr val="bg1"/>
                  </a:solidFill>
                  <a:latin typeface="Meiryo UI" pitchFamily="50" charset="-128"/>
                  <a:ea typeface="Meiryo UI" pitchFamily="50" charset="-128"/>
                  <a:cs typeface="Meiryo UI" pitchFamily="50" charset="-128"/>
                </a:rPr>
              </a:br>
              <a:r>
                <a:rPr lang="ja-JP" altLang="en-US" sz="1100" dirty="0" smtClean="0">
                  <a:solidFill>
                    <a:schemeClr val="bg1"/>
                  </a:solidFill>
                  <a:latin typeface="Meiryo UI" pitchFamily="50" charset="-128"/>
                  <a:ea typeface="Meiryo UI" pitchFamily="50" charset="-128"/>
                  <a:cs typeface="Meiryo UI" pitchFamily="50" charset="-128"/>
                </a:rPr>
                <a:t>の配分</a:t>
              </a:r>
              <a:endParaRPr kumimoji="1" lang="ja-JP" altLang="en-US" sz="1100" dirty="0">
                <a:solidFill>
                  <a:schemeClr val="bg1"/>
                </a:solidFill>
                <a:latin typeface="Meiryo UI" pitchFamily="50" charset="-128"/>
                <a:ea typeface="Meiryo UI" pitchFamily="50" charset="-128"/>
                <a:cs typeface="Meiryo UI" pitchFamily="50" charset="-128"/>
              </a:endParaRPr>
            </a:p>
          </p:txBody>
        </p:sp>
      </p:grpSp>
      <p:sp>
        <p:nvSpPr>
          <p:cNvPr id="147" name="テキスト ボックス 146"/>
          <p:cNvSpPr txBox="1"/>
          <p:nvPr/>
        </p:nvSpPr>
        <p:spPr>
          <a:xfrm>
            <a:off x="1784648" y="4472720"/>
            <a:ext cx="492443" cy="184666"/>
          </a:xfrm>
          <a:prstGeom prst="rect">
            <a:avLst/>
          </a:prstGeom>
          <a:solidFill>
            <a:schemeClr val="tx2">
              <a:lumMod val="60000"/>
              <a:lumOff val="40000"/>
            </a:schemeClr>
          </a:solidFill>
        </p:spPr>
        <p:txBody>
          <a:bodyPr wrap="square" lIns="0" tIns="0" rIns="0" bIns="0" rtlCol="0">
            <a:spAutoFit/>
          </a:bodyPr>
          <a:lstStyle/>
          <a:p>
            <a:pPr algn="ctr"/>
            <a:r>
              <a:rPr kumimoji="1" lang="ja-JP" altLang="en-US" sz="1200" dirty="0" smtClean="0">
                <a:solidFill>
                  <a:schemeClr val="bg1"/>
                </a:solidFill>
                <a:latin typeface="Meiryo UI" pitchFamily="50" charset="-128"/>
                <a:ea typeface="Meiryo UI" pitchFamily="50" charset="-128"/>
                <a:cs typeface="Meiryo UI" pitchFamily="50" charset="-128"/>
              </a:rPr>
              <a:t>繰出</a:t>
            </a:r>
            <a:endParaRPr kumimoji="1" lang="ja-JP" altLang="en-US" sz="1200" dirty="0">
              <a:solidFill>
                <a:schemeClr val="bg1"/>
              </a:solidFill>
              <a:latin typeface="Meiryo UI" pitchFamily="50" charset="-128"/>
              <a:ea typeface="Meiryo UI" pitchFamily="50" charset="-128"/>
              <a:cs typeface="Meiryo UI" pitchFamily="50" charset="-128"/>
            </a:endParaRPr>
          </a:p>
        </p:txBody>
      </p:sp>
      <p:sp>
        <p:nvSpPr>
          <p:cNvPr id="148" name="テキスト ボックス 147"/>
          <p:cNvSpPr txBox="1"/>
          <p:nvPr/>
        </p:nvSpPr>
        <p:spPr>
          <a:xfrm>
            <a:off x="1771948" y="5466309"/>
            <a:ext cx="492443" cy="184666"/>
          </a:xfrm>
          <a:prstGeom prst="rect">
            <a:avLst/>
          </a:prstGeom>
          <a:solidFill>
            <a:schemeClr val="tx2">
              <a:lumMod val="60000"/>
              <a:lumOff val="40000"/>
            </a:schemeClr>
          </a:solidFill>
        </p:spPr>
        <p:txBody>
          <a:bodyPr wrap="square" lIns="0" tIns="0" rIns="0" bIns="0" rtlCol="0">
            <a:spAutoFit/>
          </a:bodyPr>
          <a:lstStyle/>
          <a:p>
            <a:pPr algn="ctr"/>
            <a:r>
              <a:rPr kumimoji="1" lang="ja-JP" altLang="en-US" sz="1200" dirty="0" smtClean="0">
                <a:solidFill>
                  <a:schemeClr val="bg1"/>
                </a:solidFill>
                <a:latin typeface="Meiryo UI" pitchFamily="50" charset="-128"/>
                <a:ea typeface="Meiryo UI" pitchFamily="50" charset="-128"/>
                <a:cs typeface="Meiryo UI" pitchFamily="50" charset="-128"/>
              </a:rPr>
              <a:t>繰出</a:t>
            </a:r>
            <a:endParaRPr kumimoji="1" lang="ja-JP" altLang="en-US" sz="1200" dirty="0">
              <a:solidFill>
                <a:schemeClr val="bg1"/>
              </a:solidFill>
              <a:latin typeface="Meiryo UI" pitchFamily="50" charset="-128"/>
              <a:ea typeface="Meiryo UI" pitchFamily="50" charset="-128"/>
              <a:cs typeface="Meiryo UI" pitchFamily="50" charset="-128"/>
            </a:endParaRPr>
          </a:p>
        </p:txBody>
      </p:sp>
      <p:sp>
        <p:nvSpPr>
          <p:cNvPr id="123" name="下矢印 122"/>
          <p:cNvSpPr/>
          <p:nvPr/>
        </p:nvSpPr>
        <p:spPr>
          <a:xfrm flipH="1" flipV="1">
            <a:off x="2648744" y="5817964"/>
            <a:ext cx="216024" cy="720080"/>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二等辺三角形 90"/>
          <p:cNvSpPr/>
          <p:nvPr/>
        </p:nvSpPr>
        <p:spPr>
          <a:xfrm rot="16200000" flipV="1">
            <a:off x="547929" y="2017903"/>
            <a:ext cx="418166" cy="360040"/>
          </a:xfrm>
          <a:prstGeom prst="triangl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正方形/長方形 118"/>
          <p:cNvSpPr/>
          <p:nvPr/>
        </p:nvSpPr>
        <p:spPr bwMode="auto">
          <a:xfrm>
            <a:off x="1121828" y="1885604"/>
            <a:ext cx="7560840" cy="57606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noAutofit/>
          </a:bodyPr>
          <a:lstStyle/>
          <a:p>
            <a:pPr fontAlgn="base">
              <a:spcBef>
                <a:spcPct val="0"/>
              </a:spcBef>
              <a:spcAft>
                <a:spcPct val="0"/>
              </a:spcAft>
            </a:pPr>
            <a:r>
              <a:rPr lang="ja-JP" altLang="en-US" sz="1500" dirty="0" smtClean="0">
                <a:solidFill>
                  <a:schemeClr val="tx1"/>
                </a:solidFill>
                <a:latin typeface="Meiryo UI" pitchFamily="50" charset="-128"/>
                <a:ea typeface="Meiryo UI" pitchFamily="50" charset="-128"/>
                <a:cs typeface="Meiryo UI" pitchFamily="50" charset="-128"/>
              </a:rPr>
              <a:t>東京と比べ、財政調整財源（普通税三税）・目的税二税を直接特別会計で歳入し、　</a:t>
            </a:r>
            <a:r>
              <a:rPr lang="en-US" altLang="ja-JP" sz="1500" dirty="0" smtClean="0">
                <a:solidFill>
                  <a:schemeClr val="tx1"/>
                </a:solidFill>
                <a:latin typeface="Meiryo UI" pitchFamily="50" charset="-128"/>
                <a:ea typeface="Meiryo UI" pitchFamily="50" charset="-128"/>
                <a:cs typeface="Meiryo UI" pitchFamily="50" charset="-128"/>
              </a:rPr>
              <a:t/>
            </a:r>
            <a:br>
              <a:rPr lang="en-US" altLang="ja-JP" sz="1500" dirty="0" smtClean="0">
                <a:solidFill>
                  <a:schemeClr val="tx1"/>
                </a:solidFill>
                <a:latin typeface="Meiryo UI" pitchFamily="50" charset="-128"/>
                <a:ea typeface="Meiryo UI" pitchFamily="50" charset="-128"/>
                <a:cs typeface="Meiryo UI" pitchFamily="50" charset="-128"/>
              </a:rPr>
            </a:br>
            <a:r>
              <a:rPr lang="ja-JP" altLang="en-US" sz="1500" spc="-110" dirty="0" smtClean="0">
                <a:solidFill>
                  <a:schemeClr val="tx1"/>
                </a:solidFill>
                <a:latin typeface="Meiryo UI" pitchFamily="50" charset="-128"/>
                <a:ea typeface="Meiryo UI" pitchFamily="50" charset="-128"/>
                <a:cs typeface="Meiryo UI" pitchFamily="50" charset="-128"/>
              </a:rPr>
              <a:t>特別区と大阪府に係る経費は全て特別会計で経理するなど、より透明性が高い仕組みを構築</a:t>
            </a:r>
          </a:p>
          <a:p>
            <a:pPr fontAlgn="base">
              <a:spcBef>
                <a:spcPct val="0"/>
              </a:spcBef>
              <a:spcAft>
                <a:spcPct val="0"/>
              </a:spcAft>
            </a:pPr>
            <a:endParaRPr lang="en-US" altLang="ja-JP" sz="1500" b="1" spc="-150" dirty="0" smtClean="0">
              <a:latin typeface="Meiryo UI" pitchFamily="50" charset="-128"/>
              <a:ea typeface="Meiryo UI" pitchFamily="50" charset="-128"/>
              <a:cs typeface="Meiryo UI" pitchFamily="50" charset="-128"/>
            </a:endParaRPr>
          </a:p>
        </p:txBody>
      </p:sp>
      <p:sp>
        <p:nvSpPr>
          <p:cNvPr id="124" name="正方形/長方形 123"/>
          <p:cNvSpPr/>
          <p:nvPr/>
        </p:nvSpPr>
        <p:spPr>
          <a:xfrm>
            <a:off x="7201416" y="1525564"/>
            <a:ext cx="2607840" cy="253916"/>
          </a:xfrm>
          <a:prstGeom prst="rect">
            <a:avLst/>
          </a:prstGeom>
        </p:spPr>
        <p:txBody>
          <a:bodyPr wrap="square">
            <a:spAutoFit/>
          </a:bodyPr>
          <a:lstStyle/>
          <a:p>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「目的税交付金」についても同様の手法</a:t>
            </a:r>
            <a:endParaRPr lang="ja-JP" altLang="en-US" sz="1050" dirty="0"/>
          </a:p>
        </p:txBody>
      </p:sp>
      <p:sp>
        <p:nvSpPr>
          <p:cNvPr id="101" name="テキスト ボックス 100"/>
          <p:cNvSpPr txBox="1"/>
          <p:nvPr/>
        </p:nvSpPr>
        <p:spPr>
          <a:xfrm>
            <a:off x="1136576" y="4032360"/>
            <a:ext cx="720080" cy="161583"/>
          </a:xfrm>
          <a:prstGeom prst="rect">
            <a:avLst/>
          </a:prstGeom>
          <a:solidFill>
            <a:schemeClr val="tx2">
              <a:lumMod val="60000"/>
              <a:lumOff val="40000"/>
            </a:schemeClr>
          </a:solidFill>
        </p:spPr>
        <p:txBody>
          <a:bodyPr wrap="square" lIns="0" tIns="0" rIns="0" bIns="0" rtlCol="0">
            <a:spAutoFit/>
          </a:bodyPr>
          <a:lstStyle/>
          <a:p>
            <a:pPr algn="ctr"/>
            <a:r>
              <a:rPr lang="ja-JP" altLang="en-US" sz="1050" dirty="0" smtClean="0">
                <a:solidFill>
                  <a:schemeClr val="bg1"/>
                </a:solidFill>
                <a:latin typeface="Meiryo UI" pitchFamily="50" charset="-128"/>
                <a:ea typeface="Meiryo UI" pitchFamily="50" charset="-128"/>
                <a:cs typeface="Meiryo UI" pitchFamily="50" charset="-128"/>
              </a:rPr>
              <a:t>相当額</a:t>
            </a:r>
            <a:r>
              <a:rPr lang="en-US" altLang="ja-JP" sz="1050" dirty="0" smtClean="0">
                <a:solidFill>
                  <a:schemeClr val="bg1"/>
                </a:solidFill>
                <a:latin typeface="Meiryo UI" pitchFamily="50" charset="-128"/>
                <a:ea typeface="Meiryo UI" pitchFamily="50" charset="-128"/>
                <a:cs typeface="Meiryo UI" pitchFamily="50" charset="-128"/>
              </a:rPr>
              <a:t>※1</a:t>
            </a:r>
            <a:endParaRPr lang="ja-JP" altLang="en-US" sz="1050" dirty="0" smtClean="0">
              <a:solidFill>
                <a:schemeClr val="bg1"/>
              </a:solidFill>
              <a:latin typeface="Meiryo UI" pitchFamily="50" charset="-128"/>
              <a:ea typeface="Meiryo UI" pitchFamily="50" charset="-128"/>
              <a:cs typeface="Meiryo UI" pitchFamily="50" charset="-128"/>
            </a:endParaRPr>
          </a:p>
        </p:txBody>
      </p:sp>
      <p:sp>
        <p:nvSpPr>
          <p:cNvPr id="106"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２１</a:t>
            </a:r>
          </a:p>
        </p:txBody>
      </p:sp>
      <p:sp>
        <p:nvSpPr>
          <p:cNvPr id="126" name="下矢印 125"/>
          <p:cNvSpPr/>
          <p:nvPr/>
        </p:nvSpPr>
        <p:spPr>
          <a:xfrm rot="5400000" flipV="1">
            <a:off x="3043902" y="3438594"/>
            <a:ext cx="108000" cy="2808000"/>
          </a:xfrm>
          <a:prstGeom prst="downArrow">
            <a:avLst>
              <a:gd name="adj1" fmla="val 68283"/>
              <a:gd name="adj2" fmla="val 60168"/>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29" name="曲折矢印 128"/>
          <p:cNvSpPr/>
          <p:nvPr/>
        </p:nvSpPr>
        <p:spPr>
          <a:xfrm flipV="1">
            <a:off x="1415083" y="4786486"/>
            <a:ext cx="288000" cy="108000"/>
          </a:xfrm>
          <a:prstGeom prst="bentArrow">
            <a:avLst>
              <a:gd name="adj1" fmla="val 70392"/>
              <a:gd name="adj2" fmla="val 50000"/>
              <a:gd name="adj3" fmla="val 0"/>
              <a:gd name="adj4" fmla="val 99132"/>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テキスト ボックス 4"/>
          <p:cNvSpPr txBox="1"/>
          <p:nvPr/>
        </p:nvSpPr>
        <p:spPr>
          <a:xfrm>
            <a:off x="3306822" y="4779070"/>
            <a:ext cx="949299" cy="230832"/>
          </a:xfrm>
          <a:prstGeom prst="rect">
            <a:avLst/>
          </a:prstGeom>
          <a:noFill/>
        </p:spPr>
        <p:txBody>
          <a:bodyPr wrap="none" rtlCol="0">
            <a:spAutoFit/>
          </a:bodyPr>
          <a:lstStyle/>
          <a:p>
            <a:r>
              <a:rPr kumimoji="1" lang="ja-JP" altLang="en-US" sz="900" dirty="0" smtClean="0">
                <a:latin typeface="Meiryo UI" panose="020B0604030504040204" pitchFamily="50" charset="-128"/>
                <a:ea typeface="Meiryo UI" panose="020B0604030504040204" pitchFamily="50" charset="-128"/>
              </a:rPr>
              <a:t>特別加算分</a:t>
            </a:r>
            <a:r>
              <a:rPr kumimoji="1" lang="en-US" altLang="ja-JP" sz="900" dirty="0" smtClean="0">
                <a:latin typeface="Meiryo UI" panose="020B0604030504040204" pitchFamily="50" charset="-128"/>
                <a:ea typeface="Meiryo UI" panose="020B0604030504040204" pitchFamily="50" charset="-128"/>
              </a:rPr>
              <a:t>※2</a:t>
            </a:r>
            <a:endParaRPr kumimoji="1" lang="ja-JP" altLang="en-US" sz="900" dirty="0">
              <a:latin typeface="Meiryo UI" panose="020B0604030504040204" pitchFamily="50" charset="-128"/>
              <a:ea typeface="Meiryo UI" panose="020B0604030504040204" pitchFamily="50" charset="-128"/>
            </a:endParaRPr>
          </a:p>
        </p:txBody>
      </p:sp>
      <p:sp>
        <p:nvSpPr>
          <p:cNvPr id="131" name="下矢印 130"/>
          <p:cNvSpPr/>
          <p:nvPr/>
        </p:nvSpPr>
        <p:spPr>
          <a:xfrm rot="5400000" flipV="1">
            <a:off x="4116759" y="4324188"/>
            <a:ext cx="335451" cy="435042"/>
          </a:xfrm>
          <a:prstGeom prst="downArrow">
            <a:avLst>
              <a:gd name="adj1" fmla="val 80064"/>
              <a:gd name="adj2" fmla="val 2705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lang="ja-JP" altLang="en-US" sz="1100" dirty="0">
              <a:solidFill>
                <a:prstClr val="white"/>
              </a:solidFill>
            </a:endParaRPr>
          </a:p>
        </p:txBody>
      </p:sp>
      <p:sp>
        <p:nvSpPr>
          <p:cNvPr id="134" name="テキスト ボックス 133"/>
          <p:cNvSpPr txBox="1"/>
          <p:nvPr/>
        </p:nvSpPr>
        <p:spPr>
          <a:xfrm>
            <a:off x="4011564" y="4354933"/>
            <a:ext cx="530915" cy="369332"/>
          </a:xfrm>
          <a:prstGeom prst="rect">
            <a:avLst/>
          </a:prstGeom>
          <a:noFill/>
        </p:spPr>
        <p:txBody>
          <a:bodyPr wrap="none" rtlCol="0">
            <a:spAutoFit/>
          </a:bodyPr>
          <a:lstStyle/>
          <a:p>
            <a:r>
              <a:rPr kumimoji="1" lang="ja-JP" altLang="en-US" sz="900" dirty="0" smtClean="0">
                <a:solidFill>
                  <a:schemeClr val="bg1"/>
                </a:solidFill>
                <a:latin typeface="Meiryo UI" panose="020B0604030504040204" pitchFamily="50" charset="-128"/>
                <a:ea typeface="Meiryo UI" panose="020B0604030504040204" pitchFamily="50" charset="-128"/>
              </a:rPr>
              <a:t>本来</a:t>
            </a:r>
            <a:endParaRPr kumimoji="1" lang="en-US" altLang="ja-JP" sz="900" dirty="0" smtClean="0">
              <a:solidFill>
                <a:schemeClr val="bg1"/>
              </a:solidFill>
              <a:latin typeface="Meiryo UI" panose="020B0604030504040204" pitchFamily="50" charset="-128"/>
              <a:ea typeface="Meiryo UI" panose="020B0604030504040204" pitchFamily="50" charset="-128"/>
            </a:endParaRPr>
          </a:p>
          <a:p>
            <a:r>
              <a:rPr kumimoji="1" lang="ja-JP" altLang="en-US" sz="900" dirty="0" smtClean="0">
                <a:solidFill>
                  <a:schemeClr val="bg1"/>
                </a:solidFill>
                <a:latin typeface="Meiryo UI" panose="020B0604030504040204" pitchFamily="50" charset="-128"/>
                <a:ea typeface="Meiryo UI" panose="020B0604030504040204" pitchFamily="50" charset="-128"/>
              </a:rPr>
              <a:t>割合分</a:t>
            </a:r>
            <a:endParaRPr kumimoji="1" lang="ja-JP" altLang="en-US" sz="900" dirty="0">
              <a:solidFill>
                <a:schemeClr val="bg1"/>
              </a:solidFill>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5067300" y="6183044"/>
            <a:ext cx="4881465" cy="646331"/>
          </a:xfrm>
          <a:prstGeom prst="rect">
            <a:avLst/>
          </a:prstGeom>
          <a:noFill/>
        </p:spPr>
        <p:txBody>
          <a:bodyPr wrap="none" rtlCol="0">
            <a:spAutoFit/>
          </a:bodyPr>
          <a:lstStyle/>
          <a:p>
            <a:r>
              <a:rPr kumimoji="1" lang="en-US" altLang="ja-JP" sz="900" dirty="0" smtClean="0">
                <a:latin typeface="Meiryo UI" panose="020B0604030504040204" pitchFamily="50" charset="-128"/>
                <a:ea typeface="Meiryo UI" panose="020B0604030504040204" pitchFamily="50" charset="-128"/>
              </a:rPr>
              <a:t>※1</a:t>
            </a:r>
            <a:r>
              <a:rPr kumimoji="1" lang="ja-JP" altLang="en-US" sz="900" dirty="0" smtClean="0">
                <a:latin typeface="Meiryo UI" panose="020B0604030504040204" pitchFamily="50" charset="-128"/>
                <a:ea typeface="Meiryo UI" panose="020B0604030504040204" pitchFamily="50" charset="-128"/>
              </a:rPr>
              <a:t>相当額とは、地方交付税相当額（市町村算定分）と法人事業税交付金相当額の合計額をいう</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※2</a:t>
            </a:r>
            <a:r>
              <a:rPr lang="ja-JP" altLang="en-US" sz="900" dirty="0" smtClean="0">
                <a:latin typeface="Meiryo UI" panose="020B0604030504040204" pitchFamily="50" charset="-128"/>
                <a:ea typeface="Meiryo UI" panose="020B0604030504040204" pitchFamily="50" charset="-128"/>
              </a:rPr>
              <a:t>大阪府</a:t>
            </a:r>
            <a:r>
              <a:rPr lang="ja-JP" altLang="en-US" sz="900" dirty="0">
                <a:latin typeface="Meiryo UI" panose="020B0604030504040204" pitchFamily="50" charset="-128"/>
                <a:ea typeface="Meiryo UI" panose="020B0604030504040204" pitchFamily="50" charset="-128"/>
              </a:rPr>
              <a:t>への配分財源は、本来の配分割合に</a:t>
            </a:r>
            <a:r>
              <a:rPr lang="ja-JP" altLang="en-US" sz="900" dirty="0" smtClean="0">
                <a:latin typeface="Meiryo UI" panose="020B0604030504040204" pitchFamily="50" charset="-128"/>
                <a:ea typeface="Meiryo UI" panose="020B0604030504040204" pitchFamily="50" charset="-128"/>
              </a:rPr>
              <a:t>基づき、一般</a:t>
            </a:r>
            <a:r>
              <a:rPr lang="ja-JP" altLang="en-US" sz="900" dirty="0">
                <a:latin typeface="Meiryo UI" panose="020B0604030504040204" pitchFamily="50" charset="-128"/>
                <a:ea typeface="Meiryo UI" panose="020B0604030504040204" pitchFamily="50" charset="-128"/>
              </a:rPr>
              <a:t>会計へ</a:t>
            </a:r>
            <a:r>
              <a:rPr lang="ja-JP" altLang="en-US" sz="900" dirty="0" smtClean="0">
                <a:latin typeface="Meiryo UI" panose="020B0604030504040204" pitchFamily="50" charset="-128"/>
                <a:ea typeface="Meiryo UI" panose="020B0604030504040204" pitchFamily="50" charset="-128"/>
              </a:rPr>
              <a:t>繰出し。その上で、特別加算分に</a:t>
            </a:r>
            <a:endParaRPr lang="en-US" altLang="ja-JP" sz="900" dirty="0" smtClean="0">
              <a:latin typeface="Meiryo UI" panose="020B0604030504040204" pitchFamily="50" charset="-128"/>
              <a:ea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rPr>
              <a:t> </a:t>
            </a:r>
            <a:r>
              <a:rPr lang="en-US" altLang="ja-JP" sz="900" dirty="0" smtClean="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ついては、</a:t>
            </a:r>
            <a:r>
              <a:rPr lang="ja-JP" altLang="en-US" sz="900" dirty="0">
                <a:latin typeface="Meiryo UI" panose="020B0604030504040204" pitchFamily="50" charset="-128"/>
                <a:ea typeface="Meiryo UI" panose="020B0604030504040204" pitchFamily="50" charset="-128"/>
              </a:rPr>
              <a:t>大阪府の一般会計から「財政調整特別会計」を経由し</a:t>
            </a:r>
            <a:r>
              <a:rPr lang="ja-JP" altLang="en-US" sz="900" dirty="0" smtClean="0">
                <a:latin typeface="Meiryo UI" panose="020B0604030504040204" pitchFamily="50" charset="-128"/>
                <a:ea typeface="Meiryo UI" panose="020B0604030504040204" pitchFamily="50" charset="-128"/>
              </a:rPr>
              <a:t>、本来割合分</a:t>
            </a:r>
            <a:r>
              <a:rPr lang="ja-JP" altLang="en-US" sz="900" dirty="0">
                <a:latin typeface="Meiryo UI" panose="020B0604030504040204" pitchFamily="50" charset="-128"/>
                <a:ea typeface="Meiryo UI" panose="020B0604030504040204" pitchFamily="50" charset="-128"/>
              </a:rPr>
              <a:t>と一体の財政</a:t>
            </a:r>
            <a:r>
              <a:rPr lang="ja-JP" altLang="en-US" sz="900" dirty="0" smtClean="0">
                <a:latin typeface="Meiryo UI" panose="020B0604030504040204" pitchFamily="50" charset="-128"/>
                <a:ea typeface="Meiryo UI" panose="020B0604030504040204" pitchFamily="50" charset="-128"/>
              </a:rPr>
              <a:t>調整</a:t>
            </a:r>
            <a:endParaRPr lang="en-US" altLang="ja-JP" sz="900" dirty="0" smtClean="0">
              <a:latin typeface="Meiryo UI" panose="020B0604030504040204" pitchFamily="50" charset="-128"/>
              <a:ea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rPr>
              <a:t> </a:t>
            </a:r>
            <a:r>
              <a:rPr lang="en-US" altLang="ja-JP" sz="900" dirty="0" smtClean="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交付</a:t>
            </a:r>
            <a:r>
              <a:rPr lang="ja-JP" altLang="en-US" sz="900" dirty="0">
                <a:latin typeface="Meiryo UI" panose="020B0604030504040204" pitchFamily="50" charset="-128"/>
                <a:ea typeface="Meiryo UI" panose="020B0604030504040204" pitchFamily="50" charset="-128"/>
              </a:rPr>
              <a:t>金として各特別区に</a:t>
            </a:r>
            <a:r>
              <a:rPr lang="ja-JP" altLang="en-US" sz="900" dirty="0" smtClean="0">
                <a:latin typeface="Meiryo UI" panose="020B0604030504040204" pitchFamily="50" charset="-128"/>
                <a:ea typeface="Meiryo UI" panose="020B0604030504040204" pitchFamily="50" charset="-128"/>
              </a:rPr>
              <a:t>交付</a:t>
            </a:r>
            <a:endParaRPr lang="ja-JP" altLang="en-US" sz="9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603507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bwMode="auto">
          <a:xfrm>
            <a:off x="416496" y="798478"/>
            <a:ext cx="9145016" cy="2990562"/>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marL="273050" indent="-273050" fontAlgn="auto">
              <a:spcBef>
                <a:spcPts val="0"/>
              </a:spcBef>
              <a:spcAft>
                <a:spcPts val="0"/>
              </a:spcAft>
              <a:defRPr/>
            </a:pPr>
            <a:r>
              <a:rPr lang="ja-JP" altLang="en-US" sz="1500" b="1" dirty="0" smtClean="0">
                <a:latin typeface="Meiryo UI" pitchFamily="50" charset="-128"/>
                <a:ea typeface="Meiryo UI" pitchFamily="50" charset="-128"/>
                <a:cs typeface="Meiryo UI" pitchFamily="50" charset="-128"/>
              </a:rPr>
              <a:t>◆財政調整財源の特別区と大阪府間の配分割合</a:t>
            </a:r>
            <a:endParaRPr lang="en-US" altLang="ja-JP" sz="1500" b="1" dirty="0" smtClean="0">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ja-JP" altLang="en-US" sz="1500" dirty="0" smtClean="0">
                <a:latin typeface="Meiryo UI" pitchFamily="50" charset="-128"/>
                <a:ea typeface="Meiryo UI" pitchFamily="50" charset="-128"/>
                <a:cs typeface="Meiryo UI" pitchFamily="50" charset="-128"/>
              </a:rPr>
              <a:t>　</a:t>
            </a:r>
            <a:endParaRPr lang="en-US" altLang="ja-JP" sz="1500" dirty="0" smtClean="0">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ja-JP" altLang="en-US" sz="1500" dirty="0" smtClean="0">
                <a:latin typeface="Meiryo UI" pitchFamily="50" charset="-128"/>
                <a:ea typeface="Meiryo UI" pitchFamily="50" charset="-128"/>
                <a:cs typeface="Meiryo UI" pitchFamily="50" charset="-128"/>
              </a:rPr>
              <a:t>　　　</a:t>
            </a:r>
            <a:r>
              <a:rPr lang="en-US" altLang="ja-JP" sz="1500" dirty="0" smtClean="0">
                <a:latin typeface="Meiryo UI" pitchFamily="50" charset="-128"/>
                <a:ea typeface="Meiryo UI" pitchFamily="50" charset="-128"/>
                <a:cs typeface="Meiryo UI" pitchFamily="50" charset="-128"/>
              </a:rPr>
              <a:t>【</a:t>
            </a:r>
            <a:r>
              <a:rPr lang="ja-JP" altLang="en-US" sz="1500" dirty="0" smtClean="0">
                <a:latin typeface="Meiryo UI" pitchFamily="50" charset="-128"/>
                <a:ea typeface="Meiryo UI" pitchFamily="50" charset="-128"/>
                <a:cs typeface="Meiryo UI" pitchFamily="50" charset="-128"/>
              </a:rPr>
              <a:t>基本的な考え方</a:t>
            </a:r>
            <a:r>
              <a:rPr lang="en-US" altLang="ja-JP" sz="1500" dirty="0" smtClean="0">
                <a:latin typeface="Meiryo UI" pitchFamily="50" charset="-128"/>
                <a:ea typeface="Meiryo UI" pitchFamily="50" charset="-128"/>
                <a:cs typeface="Meiryo UI" pitchFamily="50" charset="-128"/>
              </a:rPr>
              <a:t>】</a:t>
            </a:r>
          </a:p>
          <a:p>
            <a:pPr marL="628650" lvl="1" indent="-280988">
              <a:buFont typeface="Wingdings" pitchFamily="2" charset="2"/>
              <a:buChar char="Ø"/>
              <a:defRPr/>
            </a:pPr>
            <a:r>
              <a:rPr lang="ja-JP" altLang="en-US" sz="1500" dirty="0" smtClean="0">
                <a:latin typeface="Meiryo UI" pitchFamily="50" charset="-128"/>
                <a:ea typeface="Meiryo UI" pitchFamily="50" charset="-128"/>
                <a:cs typeface="Meiryo UI" pitchFamily="50" charset="-128"/>
              </a:rPr>
              <a:t>特別区と大阪府間の配分割合が適正であることについて、原則として大阪府側が説明責任を負う</a:t>
            </a:r>
            <a:endParaRPr lang="en-US" altLang="ja-JP" sz="1500" dirty="0" smtClean="0">
              <a:latin typeface="Meiryo UI" pitchFamily="50" charset="-128"/>
              <a:ea typeface="Meiryo UI" pitchFamily="50" charset="-128"/>
              <a:cs typeface="Meiryo UI" pitchFamily="50" charset="-128"/>
            </a:endParaRPr>
          </a:p>
          <a:p>
            <a:pPr marL="628650" lvl="1" indent="-280988">
              <a:buFont typeface="Wingdings" pitchFamily="2" charset="2"/>
              <a:buChar char="Ø"/>
              <a:defRPr/>
            </a:pPr>
            <a:r>
              <a:rPr lang="ja-JP" altLang="en-US" sz="1500" dirty="0" smtClean="0">
                <a:solidFill>
                  <a:schemeClr val="tx1"/>
                </a:solidFill>
                <a:latin typeface="Meiryo UI" pitchFamily="50" charset="-128"/>
                <a:ea typeface="Meiryo UI" pitchFamily="50" charset="-128"/>
                <a:cs typeface="Meiryo UI" pitchFamily="50" charset="-128"/>
              </a:rPr>
              <a:t>大阪府に配分された財源は、現在大阪市が担っている広域的な役割を果たすための事業に充当</a:t>
            </a:r>
            <a:endParaRPr lang="en-US" altLang="ja-JP" sz="1500" dirty="0" smtClean="0">
              <a:solidFill>
                <a:schemeClr val="tx1"/>
              </a:solidFill>
              <a:latin typeface="Meiryo UI" pitchFamily="50" charset="-128"/>
              <a:ea typeface="Meiryo UI" pitchFamily="50" charset="-128"/>
              <a:cs typeface="Meiryo UI" pitchFamily="50" charset="-128"/>
            </a:endParaRPr>
          </a:p>
          <a:p>
            <a:pPr marL="628650" lvl="1" indent="-280988">
              <a:buFont typeface="Wingdings" pitchFamily="2" charset="2"/>
              <a:buChar char="Ø"/>
              <a:defRPr/>
            </a:pPr>
            <a:r>
              <a:rPr lang="ja-JP" altLang="en-US" sz="1500" dirty="0" smtClean="0">
                <a:latin typeface="Meiryo UI" pitchFamily="50" charset="-128"/>
                <a:ea typeface="Meiryo UI" pitchFamily="50" charset="-128"/>
                <a:cs typeface="Meiryo UI" pitchFamily="50" charset="-128"/>
              </a:rPr>
              <a:t>税制改正など地方財政制度に大きな変更があった場合には適宜協議</a:t>
            </a:r>
            <a:endParaRPr lang="en-US" altLang="ja-JP" sz="1500" dirty="0" smtClean="0">
              <a:latin typeface="Meiryo UI" pitchFamily="50" charset="-128"/>
              <a:ea typeface="Meiryo UI" pitchFamily="50" charset="-128"/>
              <a:cs typeface="Meiryo UI" pitchFamily="50" charset="-128"/>
            </a:endParaRPr>
          </a:p>
          <a:p>
            <a:pPr marL="628650" lvl="1" indent="-280988">
              <a:lnSpc>
                <a:spcPts val="1000"/>
              </a:lnSpc>
              <a:defRPr/>
            </a:pPr>
            <a:endParaRPr lang="en-US" altLang="ja-JP" sz="1500" dirty="0" smtClean="0">
              <a:latin typeface="Meiryo UI" pitchFamily="50" charset="-128"/>
              <a:ea typeface="Meiryo UI" pitchFamily="50" charset="-128"/>
              <a:cs typeface="Meiryo UI" pitchFamily="50" charset="-128"/>
            </a:endParaRPr>
          </a:p>
          <a:p>
            <a:pPr marL="628650" lvl="1" indent="-280988">
              <a:defRPr/>
            </a:pPr>
            <a:r>
              <a:rPr lang="en-US" altLang="ja-JP" sz="1500" dirty="0" smtClean="0">
                <a:latin typeface="Meiryo UI" pitchFamily="50" charset="-128"/>
                <a:ea typeface="Meiryo UI" pitchFamily="50" charset="-128"/>
                <a:cs typeface="Meiryo UI" pitchFamily="50" charset="-128"/>
              </a:rPr>
              <a:t>【</a:t>
            </a:r>
            <a:r>
              <a:rPr lang="ja-JP" altLang="en-US" sz="1500" dirty="0" smtClean="0">
                <a:latin typeface="Meiryo UI" pitchFamily="50" charset="-128"/>
                <a:ea typeface="Meiryo UI" pitchFamily="50" charset="-128"/>
                <a:cs typeface="Meiryo UI" pitchFamily="50" charset="-128"/>
              </a:rPr>
              <a:t>毎年度の検証</a:t>
            </a:r>
            <a:r>
              <a:rPr lang="en-US" altLang="ja-JP" sz="1500" dirty="0" smtClean="0">
                <a:latin typeface="Meiryo UI" pitchFamily="50" charset="-128"/>
                <a:ea typeface="Meiryo UI" pitchFamily="50" charset="-128"/>
                <a:cs typeface="Meiryo UI" pitchFamily="50" charset="-128"/>
              </a:rPr>
              <a:t>】</a:t>
            </a:r>
          </a:p>
          <a:p>
            <a:pPr marL="1073150" lvl="1" indent="-280988">
              <a:buFont typeface="Wingdings" pitchFamily="2" charset="2"/>
              <a:buChar char="l"/>
              <a:defRPr/>
            </a:pPr>
            <a:r>
              <a:rPr lang="ja-JP" altLang="en-US" sz="1500" dirty="0" smtClean="0">
                <a:latin typeface="Meiryo UI" pitchFamily="50" charset="-128"/>
                <a:ea typeface="Meiryo UI" pitchFamily="50" charset="-128"/>
                <a:cs typeface="Meiryo UI" pitchFamily="50" charset="-128"/>
              </a:rPr>
              <a:t>大阪府は、財政調整制度の運用状況や大阪府に配分された財政調整財源の充当状況などを公表し、</a:t>
            </a:r>
            <a:r>
              <a:rPr lang="ja-JP" altLang="en-US" sz="1500" dirty="0" smtClean="0">
                <a:solidFill>
                  <a:schemeClr val="tx1"/>
                </a:solidFill>
                <a:latin typeface="Meiryo UI" pitchFamily="50" charset="-128"/>
                <a:ea typeface="Meiryo UI" pitchFamily="50" charset="-128"/>
                <a:cs typeface="Meiryo UI" pitchFamily="50" charset="-128"/>
              </a:rPr>
              <a:t>大阪府・特別区協議会</a:t>
            </a:r>
            <a:r>
              <a:rPr lang="en-US" altLang="ja-JP" sz="1500" dirty="0" smtClean="0">
                <a:solidFill>
                  <a:schemeClr val="tx1"/>
                </a:solidFill>
                <a:latin typeface="Meiryo UI" pitchFamily="50" charset="-128"/>
                <a:ea typeface="Meiryo UI" pitchFamily="50" charset="-128"/>
                <a:cs typeface="Meiryo UI" pitchFamily="50" charset="-128"/>
              </a:rPr>
              <a:t>(</a:t>
            </a:r>
            <a:r>
              <a:rPr lang="ja-JP" altLang="en-US" sz="1500" dirty="0" smtClean="0">
                <a:solidFill>
                  <a:schemeClr val="tx1"/>
                </a:solidFill>
                <a:latin typeface="Meiryo UI" pitchFamily="50" charset="-128"/>
                <a:ea typeface="Meiryo UI" pitchFamily="50" charset="-128"/>
                <a:cs typeface="Meiryo UI" pitchFamily="50" charset="-128"/>
              </a:rPr>
              <a:t>仮称</a:t>
            </a:r>
            <a:r>
              <a:rPr lang="en-US" altLang="ja-JP" sz="1500" dirty="0" smtClean="0">
                <a:solidFill>
                  <a:schemeClr val="tx1"/>
                </a:solidFill>
                <a:latin typeface="Meiryo UI" pitchFamily="50" charset="-128"/>
                <a:ea typeface="Meiryo UI" pitchFamily="50" charset="-128"/>
                <a:cs typeface="Meiryo UI" pitchFamily="50" charset="-128"/>
              </a:rPr>
              <a:t>)</a:t>
            </a:r>
            <a:r>
              <a:rPr lang="ja-JP" altLang="en-US" sz="1500" dirty="0" smtClean="0">
                <a:latin typeface="Meiryo UI" pitchFamily="50" charset="-128"/>
                <a:ea typeface="Meiryo UI" pitchFamily="50" charset="-128"/>
                <a:cs typeface="Meiryo UI" pitchFamily="50" charset="-128"/>
              </a:rPr>
              <a:t>に報告</a:t>
            </a:r>
            <a:endParaRPr lang="en-US" altLang="ja-JP" sz="1500" dirty="0" smtClean="0">
              <a:latin typeface="Meiryo UI" pitchFamily="50" charset="-128"/>
              <a:ea typeface="Meiryo UI" pitchFamily="50" charset="-128"/>
              <a:cs typeface="Meiryo UI" pitchFamily="50" charset="-128"/>
            </a:endParaRPr>
          </a:p>
          <a:p>
            <a:pPr marL="1073150" lvl="1" indent="-280988">
              <a:buFont typeface="Wingdings" pitchFamily="2" charset="2"/>
              <a:buChar char="l"/>
              <a:defRPr/>
            </a:pPr>
            <a:r>
              <a:rPr lang="ja-JP" altLang="en-US" sz="1500" dirty="0" smtClean="0">
                <a:latin typeface="Meiryo UI" pitchFamily="50" charset="-128"/>
                <a:ea typeface="Meiryo UI" pitchFamily="50" charset="-128"/>
                <a:cs typeface="Meiryo UI" pitchFamily="50" charset="-128"/>
              </a:rPr>
              <a:t>大阪府の報告内容や、特別区の財政状況、その他社会情勢等を踏まえて、協議会で検証</a:t>
            </a:r>
            <a:endParaRPr lang="en-US" altLang="ja-JP" sz="1500" dirty="0" smtClean="0">
              <a:latin typeface="Meiryo UI" pitchFamily="50" charset="-128"/>
              <a:ea typeface="Meiryo UI" pitchFamily="50" charset="-128"/>
              <a:cs typeface="Meiryo UI" pitchFamily="50" charset="-128"/>
            </a:endParaRPr>
          </a:p>
          <a:p>
            <a:pPr marL="1073150" lvl="1" indent="-280988">
              <a:buFont typeface="Wingdings" pitchFamily="2" charset="2"/>
              <a:buChar char="l"/>
              <a:defRPr/>
            </a:pPr>
            <a:r>
              <a:rPr lang="ja-JP" altLang="en-US" sz="1500" dirty="0" smtClean="0">
                <a:latin typeface="Meiryo UI" pitchFamily="50" charset="-128"/>
                <a:ea typeface="Meiryo UI" pitchFamily="50" charset="-128"/>
                <a:cs typeface="Meiryo UI" pitchFamily="50" charset="-128"/>
              </a:rPr>
              <a:t>特別区から意見や協議の</a:t>
            </a:r>
            <a:r>
              <a:rPr lang="ja-JP" altLang="en-US" sz="1500" dirty="0" smtClean="0">
                <a:solidFill>
                  <a:schemeClr val="tx1"/>
                </a:solidFill>
                <a:latin typeface="Meiryo UI" pitchFamily="50" charset="-128"/>
                <a:ea typeface="Meiryo UI" pitchFamily="50" charset="-128"/>
                <a:cs typeface="Meiryo UI" pitchFamily="50" charset="-128"/>
              </a:rPr>
              <a:t>要請があれば、協議会で議論を行い、必要に応じて協議</a:t>
            </a:r>
            <a:endParaRPr lang="en-US" altLang="ja-JP" sz="1500" dirty="0" smtClean="0">
              <a:solidFill>
                <a:schemeClr val="tx1"/>
              </a:solidFill>
              <a:latin typeface="Meiryo UI" pitchFamily="50" charset="-128"/>
              <a:ea typeface="Meiryo UI" pitchFamily="50" charset="-128"/>
              <a:cs typeface="Meiryo UI" pitchFamily="50" charset="-128"/>
            </a:endParaRPr>
          </a:p>
          <a:p>
            <a:pPr marL="1073150" lvl="1" indent="-280988">
              <a:buFont typeface="Wingdings" pitchFamily="2" charset="2"/>
              <a:buChar char="l"/>
              <a:defRPr/>
            </a:pPr>
            <a:r>
              <a:rPr lang="ja-JP" altLang="en-US" sz="1500" dirty="0" smtClean="0">
                <a:solidFill>
                  <a:schemeClr val="tx1"/>
                </a:solidFill>
                <a:latin typeface="Meiryo UI" pitchFamily="50" charset="-128"/>
                <a:ea typeface="Meiryo UI" pitchFamily="50" charset="-128"/>
                <a:cs typeface="Meiryo UI" pitchFamily="50" charset="-128"/>
              </a:rPr>
              <a:t>配分割合を変更する場合は、府条例を改正</a:t>
            </a:r>
            <a:r>
              <a:rPr lang="ja-JP" altLang="en-US" sz="1500" b="1" dirty="0" smtClean="0">
                <a:latin typeface="Meiryo UI" pitchFamily="50" charset="-128"/>
                <a:ea typeface="Meiryo UI" pitchFamily="50" charset="-128"/>
                <a:cs typeface="Meiryo UI" pitchFamily="50" charset="-128"/>
              </a:rPr>
              <a:t>　</a:t>
            </a:r>
            <a:endParaRPr lang="en-US" altLang="ja-JP" sz="1500" dirty="0" smtClean="0">
              <a:solidFill>
                <a:schemeClr val="tx1"/>
              </a:solidFill>
              <a:latin typeface="Meiryo UI" pitchFamily="50" charset="-128"/>
              <a:ea typeface="Meiryo UI" pitchFamily="50" charset="-128"/>
              <a:cs typeface="Meiryo UI" pitchFamily="50" charset="-128"/>
            </a:endParaRPr>
          </a:p>
        </p:txBody>
      </p:sp>
      <p:sp>
        <p:nvSpPr>
          <p:cNvPr id="26" name="正方形/長方形 25"/>
          <p:cNvSpPr/>
          <p:nvPr/>
        </p:nvSpPr>
        <p:spPr>
          <a:xfrm>
            <a:off x="0" y="188640"/>
            <a:ext cx="4974439" cy="338554"/>
          </a:xfrm>
          <a:prstGeom prst="rect">
            <a:avLst/>
          </a:prstGeom>
        </p:spPr>
        <p:txBody>
          <a:bodyPr wrap="none">
            <a:spAutoFit/>
          </a:bodyPr>
          <a:lstStyle/>
          <a:p>
            <a:pPr marL="273050" indent="-273050">
              <a:defRPr/>
            </a:pPr>
            <a:r>
              <a:rPr lang="ja-JP" altLang="en-US" sz="1600" b="1" dirty="0" smtClean="0">
                <a:latin typeface="Meiryo UI" pitchFamily="50" charset="-128"/>
                <a:ea typeface="Meiryo UI" pitchFamily="50" charset="-128"/>
                <a:cs typeface="Meiryo UI" pitchFamily="50" charset="-128"/>
              </a:rPr>
              <a:t>（２）大阪府・特別区協議会</a:t>
            </a:r>
            <a:r>
              <a:rPr lang="en-US" altLang="ja-JP" sz="1600" b="1" dirty="0" smtClean="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仮称</a:t>
            </a:r>
            <a:r>
              <a:rPr lang="en-US" altLang="ja-JP" sz="1600" b="1" dirty="0" smtClean="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における検証・協議</a:t>
            </a:r>
            <a:endParaRPr lang="en-US" altLang="ja-JP" sz="1600" b="1" dirty="0" smtClean="0">
              <a:latin typeface="Meiryo UI" pitchFamily="50" charset="-128"/>
              <a:ea typeface="Meiryo UI" pitchFamily="50" charset="-128"/>
              <a:cs typeface="Meiryo UI" pitchFamily="50" charset="-128"/>
            </a:endParaRPr>
          </a:p>
        </p:txBody>
      </p:sp>
      <p:sp>
        <p:nvSpPr>
          <p:cNvPr id="10" name="正方形/長方形 9"/>
          <p:cNvSpPr/>
          <p:nvPr/>
        </p:nvSpPr>
        <p:spPr bwMode="auto">
          <a:xfrm>
            <a:off x="416496" y="4199696"/>
            <a:ext cx="9145016" cy="160556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marL="273050" indent="-273050" fontAlgn="auto">
              <a:spcBef>
                <a:spcPts val="0"/>
              </a:spcBef>
              <a:spcAft>
                <a:spcPts val="0"/>
              </a:spcAft>
              <a:defRPr/>
            </a:pPr>
            <a:r>
              <a:rPr lang="ja-JP" altLang="en-US" sz="1500" b="1" dirty="0" smtClean="0">
                <a:latin typeface="Meiryo UI" pitchFamily="50" charset="-128"/>
                <a:ea typeface="Meiryo UI" pitchFamily="50" charset="-128"/>
                <a:cs typeface="Meiryo UI" pitchFamily="50" charset="-128"/>
              </a:rPr>
              <a:t>◆特別区間の交付基準</a:t>
            </a:r>
            <a:endParaRPr lang="en-US" altLang="ja-JP" sz="1500" b="1" dirty="0" smtClean="0">
              <a:latin typeface="Meiryo UI" pitchFamily="50" charset="-128"/>
              <a:ea typeface="Meiryo UI" pitchFamily="50" charset="-128"/>
              <a:cs typeface="Meiryo UI" pitchFamily="50" charset="-128"/>
            </a:endParaRPr>
          </a:p>
          <a:p>
            <a:pPr marL="273050" indent="-273050" fontAlgn="auto">
              <a:lnSpc>
                <a:spcPts val="1000"/>
              </a:lnSpc>
              <a:spcBef>
                <a:spcPts val="0"/>
              </a:spcBef>
              <a:spcAft>
                <a:spcPts val="0"/>
              </a:spcAft>
              <a:defRPr/>
            </a:pPr>
            <a:endParaRPr lang="en-US" altLang="ja-JP" sz="1500" dirty="0" smtClean="0">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ja-JP" altLang="en-US" sz="1500" dirty="0" smtClean="0">
                <a:latin typeface="Meiryo UI" pitchFamily="50" charset="-128"/>
                <a:ea typeface="Meiryo UI" pitchFamily="50" charset="-128"/>
                <a:cs typeface="Meiryo UI" pitchFamily="50" charset="-128"/>
              </a:rPr>
              <a:t>　○地方交付税制度や地方財政計画の動向等を踏まえて、毎年度精査</a:t>
            </a:r>
            <a:endParaRPr lang="en-US" altLang="ja-JP" sz="1500" dirty="0" smtClean="0">
              <a:latin typeface="Meiryo UI" pitchFamily="50" charset="-128"/>
              <a:ea typeface="Meiryo UI" pitchFamily="50" charset="-128"/>
              <a:cs typeface="Meiryo UI" pitchFamily="50" charset="-128"/>
            </a:endParaRPr>
          </a:p>
          <a:p>
            <a:pPr marL="636588" lvl="1" indent="-342900">
              <a:buFont typeface="Wingdings" pitchFamily="2" charset="2"/>
              <a:buChar char="Ø"/>
              <a:defRPr/>
            </a:pPr>
            <a:r>
              <a:rPr lang="ja-JP" altLang="en-US" sz="1500" dirty="0" smtClean="0">
                <a:latin typeface="Meiryo UI" pitchFamily="50" charset="-128"/>
                <a:ea typeface="Meiryo UI" pitchFamily="50" charset="-128"/>
                <a:cs typeface="Meiryo UI" pitchFamily="50" charset="-128"/>
              </a:rPr>
              <a:t>基準財政需要額の算定</a:t>
            </a:r>
            <a:endParaRPr lang="en-US" altLang="ja-JP" sz="1500" dirty="0" smtClean="0">
              <a:latin typeface="Meiryo UI" pitchFamily="50" charset="-128"/>
              <a:ea typeface="Meiryo UI" pitchFamily="50" charset="-128"/>
              <a:cs typeface="Meiryo UI" pitchFamily="50" charset="-128"/>
            </a:endParaRPr>
          </a:p>
          <a:p>
            <a:pPr marL="636588" lvl="1" indent="-342900">
              <a:defRPr/>
            </a:pPr>
            <a:r>
              <a:rPr lang="ja-JP" altLang="en-US" sz="1500" dirty="0" smtClean="0">
                <a:latin typeface="Meiryo UI" pitchFamily="50" charset="-128"/>
                <a:ea typeface="Meiryo UI" pitchFamily="50" charset="-128"/>
                <a:cs typeface="Meiryo UI" pitchFamily="50" charset="-128"/>
              </a:rPr>
              <a:t>　　　・地方交付税の算定に準拠する分（算入する経費の種類、単位費用、測定単位、補正係数等）</a:t>
            </a:r>
            <a:endParaRPr lang="en-US" altLang="ja-JP" sz="1500" dirty="0" smtClean="0">
              <a:latin typeface="Meiryo UI" pitchFamily="50" charset="-128"/>
              <a:ea typeface="Meiryo UI" pitchFamily="50" charset="-128"/>
              <a:cs typeface="Meiryo UI" pitchFamily="50" charset="-128"/>
            </a:endParaRPr>
          </a:p>
          <a:p>
            <a:pPr marL="636588" lvl="1" indent="-342900">
              <a:defRPr/>
            </a:pPr>
            <a:r>
              <a:rPr lang="ja-JP" altLang="en-US" sz="1500" dirty="0" smtClean="0">
                <a:latin typeface="Meiryo UI" pitchFamily="50" charset="-128"/>
                <a:ea typeface="Meiryo UI" pitchFamily="50" charset="-128"/>
                <a:cs typeface="Meiryo UI" pitchFamily="50" charset="-128"/>
              </a:rPr>
              <a:t>　　　・大阪の実情を反映するため加算する分（生活保護等）</a:t>
            </a:r>
            <a:endParaRPr lang="en-US" altLang="ja-JP" sz="1500" dirty="0" smtClean="0">
              <a:latin typeface="Meiryo UI" pitchFamily="50" charset="-128"/>
              <a:ea typeface="Meiryo UI" pitchFamily="50" charset="-128"/>
              <a:cs typeface="Meiryo UI" pitchFamily="50" charset="-128"/>
            </a:endParaRPr>
          </a:p>
          <a:p>
            <a:pPr marL="636588" lvl="1" indent="-342900">
              <a:buFont typeface="Wingdings" pitchFamily="2" charset="2"/>
              <a:buChar char="Ø"/>
              <a:defRPr/>
            </a:pPr>
            <a:r>
              <a:rPr lang="ja-JP" altLang="en-US" sz="1500" dirty="0" smtClean="0">
                <a:latin typeface="Meiryo UI" pitchFamily="50" charset="-128"/>
                <a:ea typeface="Meiryo UI" pitchFamily="50" charset="-128"/>
                <a:cs typeface="Meiryo UI" pitchFamily="50" charset="-128"/>
              </a:rPr>
              <a:t>普通交付金と特別交付金の割合</a:t>
            </a:r>
            <a:endParaRPr lang="en-US" altLang="ja-JP" sz="1500" dirty="0" smtClean="0">
              <a:latin typeface="Meiryo UI" pitchFamily="50" charset="-128"/>
              <a:ea typeface="Meiryo UI" pitchFamily="50" charset="-128"/>
              <a:cs typeface="Meiryo UI" pitchFamily="50" charset="-128"/>
            </a:endParaRPr>
          </a:p>
        </p:txBody>
      </p:sp>
      <p:sp>
        <p:nvSpPr>
          <p:cNvPr id="11" name="正方形/長方形 10"/>
          <p:cNvSpPr/>
          <p:nvPr/>
        </p:nvSpPr>
        <p:spPr bwMode="auto">
          <a:xfrm>
            <a:off x="416496" y="6248539"/>
            <a:ext cx="9145016" cy="322845"/>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marL="273050" indent="-273050" fontAlgn="auto">
              <a:lnSpc>
                <a:spcPts val="2000"/>
              </a:lnSpc>
              <a:spcBef>
                <a:spcPts val="0"/>
              </a:spcBef>
              <a:spcAft>
                <a:spcPts val="0"/>
              </a:spcAft>
              <a:defRPr/>
            </a:pPr>
            <a:r>
              <a:rPr lang="ja-JP" altLang="en-US" sz="1500" b="1" dirty="0" smtClean="0">
                <a:latin typeface="Meiryo UI" pitchFamily="50" charset="-128"/>
                <a:ea typeface="Meiryo UI" pitchFamily="50" charset="-128"/>
                <a:cs typeface="Meiryo UI" pitchFamily="50" charset="-128"/>
              </a:rPr>
              <a:t>◆財政調整の将来的なあり方　　</a:t>
            </a:r>
            <a:r>
              <a:rPr lang="ja-JP" altLang="en-US" sz="1500" dirty="0" smtClean="0">
                <a:latin typeface="Meiryo UI" pitchFamily="50" charset="-128"/>
                <a:ea typeface="Meiryo UI" pitchFamily="50" charset="-128"/>
                <a:cs typeface="Meiryo UI" pitchFamily="50" charset="-128"/>
              </a:rPr>
              <a:t>特別区が主体的に財政調整を行う制度をめざす</a:t>
            </a:r>
            <a:endParaRPr lang="en-US" altLang="ja-JP" sz="1500" dirty="0" smtClean="0">
              <a:latin typeface="Meiryo UI" pitchFamily="50" charset="-128"/>
              <a:ea typeface="Meiryo UI" pitchFamily="50" charset="-128"/>
              <a:cs typeface="Meiryo UI" pitchFamily="50" charset="-128"/>
            </a:endParaRPr>
          </a:p>
        </p:txBody>
      </p:sp>
      <p:sp>
        <p:nvSpPr>
          <p:cNvPr id="13" name="正方形/長方形 12"/>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２２</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3528767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タイトル 1"/>
          <p:cNvSpPr>
            <a:spLocks noGrp="1"/>
          </p:cNvSpPr>
          <p:nvPr>
            <p:ph type="title"/>
          </p:nvPr>
        </p:nvSpPr>
        <p:spPr>
          <a:xfrm>
            <a:off x="0" y="7938"/>
            <a:ext cx="9906000" cy="419100"/>
          </a:xfrm>
        </p:spPr>
        <p:txBody>
          <a:bodyPr rtlCol="0">
            <a:normAutofit fontScale="90000"/>
          </a:bodyPr>
          <a:lstStyle/>
          <a:p>
            <a:pPr algn="l" eaLnBrk="1" fontAlgn="auto" hangingPunct="1">
              <a:spcAft>
                <a:spcPts val="0"/>
              </a:spcAft>
              <a:defRPr/>
            </a:pPr>
            <a:r>
              <a:rPr lang="ja-JP" altLang="en-US" sz="2400" dirty="0" smtClean="0">
                <a:latin typeface="HGP創英角ｺﾞｼｯｸUB" pitchFamily="50" charset="-128"/>
                <a:ea typeface="HGP創英角ｺﾞｼｯｸUB" pitchFamily="50" charset="-128"/>
              </a:rPr>
              <a:t>　</a:t>
            </a:r>
          </a:p>
        </p:txBody>
      </p:sp>
      <p:sp>
        <p:nvSpPr>
          <p:cNvPr id="14" name="正方形/長方形 13"/>
          <p:cNvSpPr/>
          <p:nvPr/>
        </p:nvSpPr>
        <p:spPr>
          <a:xfrm>
            <a:off x="271728" y="908720"/>
            <a:ext cx="9441656" cy="5674643"/>
          </a:xfrm>
          <a:prstGeom prst="rect">
            <a:avLst/>
          </a:prstGeo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lstStyle/>
          <a:p>
            <a:pPr marL="254250" lvl="1" fontAlgn="auto">
              <a:spcBef>
                <a:spcPts val="0"/>
              </a:spcBef>
              <a:spcAft>
                <a:spcPts val="0"/>
              </a:spcAft>
              <a:defRPr/>
            </a:pPr>
            <a:endParaRPr lang="en-US" altLang="ja-JP" dirty="0">
              <a:solidFill>
                <a:prstClr val="black"/>
              </a:solidFill>
              <a:latin typeface="Meiryo UI" pitchFamily="50" charset="-128"/>
              <a:ea typeface="Meiryo UI" pitchFamily="50" charset="-128"/>
              <a:cs typeface="Meiryo UI" pitchFamily="50" charset="-128"/>
            </a:endParaRPr>
          </a:p>
        </p:txBody>
      </p:sp>
      <p:grpSp>
        <p:nvGrpSpPr>
          <p:cNvPr id="2" name="グループ化 41"/>
          <p:cNvGrpSpPr>
            <a:grpSpLocks/>
          </p:cNvGrpSpPr>
          <p:nvPr/>
        </p:nvGrpSpPr>
        <p:grpSpPr bwMode="auto">
          <a:xfrm>
            <a:off x="344488" y="908721"/>
            <a:ext cx="4998902" cy="5423147"/>
            <a:chOff x="4328220" y="2490687"/>
            <a:chExt cx="4595628" cy="3355800"/>
          </a:xfrm>
        </p:grpSpPr>
        <p:sp>
          <p:nvSpPr>
            <p:cNvPr id="21" name="正方形/長方形 20"/>
            <p:cNvSpPr/>
            <p:nvPr/>
          </p:nvSpPr>
          <p:spPr>
            <a:xfrm>
              <a:off x="4474771" y="2771771"/>
              <a:ext cx="1750224" cy="224954"/>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1400" b="1" dirty="0">
                  <a:solidFill>
                    <a:prstClr val="black"/>
                  </a:solidFill>
                  <a:latin typeface="Meiryo UI" pitchFamily="50" charset="-128"/>
                  <a:ea typeface="Meiryo UI" pitchFamily="50" charset="-128"/>
                  <a:cs typeface="Meiryo UI" pitchFamily="50" charset="-128"/>
                </a:rPr>
                <a:t>国</a:t>
              </a:r>
            </a:p>
          </p:txBody>
        </p:sp>
        <p:sp>
          <p:nvSpPr>
            <p:cNvPr id="23" name="正方形/長方形 22"/>
            <p:cNvSpPr/>
            <p:nvPr/>
          </p:nvSpPr>
          <p:spPr>
            <a:xfrm>
              <a:off x="4964897" y="4847870"/>
              <a:ext cx="3853022" cy="684686"/>
            </a:xfrm>
            <a:prstGeom prst="rect">
              <a:avLst/>
            </a:prstGeom>
          </p:spPr>
          <p:style>
            <a:lnRef idx="1">
              <a:schemeClr val="accent1"/>
            </a:lnRef>
            <a:fillRef idx="2">
              <a:schemeClr val="accent1"/>
            </a:fillRef>
            <a:effectRef idx="1">
              <a:schemeClr val="accent1"/>
            </a:effectRef>
            <a:fontRef idx="minor">
              <a:schemeClr val="dk1"/>
            </a:fontRef>
          </p:style>
          <p:txBody>
            <a:bodyPr/>
            <a:lstStyle/>
            <a:p>
              <a:pPr algn="ctr" fontAlgn="auto">
                <a:spcBef>
                  <a:spcPts val="0"/>
                </a:spcBef>
                <a:spcAft>
                  <a:spcPts val="0"/>
                </a:spcAft>
                <a:defRPr/>
              </a:pPr>
              <a:endParaRPr lang="en-US" altLang="ja-JP" sz="1100" b="1" u="sng" dirty="0">
                <a:solidFill>
                  <a:prstClr val="black"/>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a:p>
              <a:pPr algn="ctr" fontAlgn="auto">
                <a:spcBef>
                  <a:spcPts val="0"/>
                </a:spcBef>
                <a:spcAft>
                  <a:spcPts val="0"/>
                </a:spcAft>
                <a:defRPr/>
              </a:pPr>
              <a:endParaRPr lang="ja-JP" altLang="en-US" sz="1100" b="1" u="sng" dirty="0">
                <a:solidFill>
                  <a:prstClr val="black"/>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cxnSp>
          <p:nvCxnSpPr>
            <p:cNvPr id="25" name="直線矢印コネクタ 24"/>
            <p:cNvCxnSpPr>
              <a:stCxn id="21" idx="2"/>
              <a:endCxn id="27" idx="0"/>
            </p:cNvCxnSpPr>
            <p:nvPr/>
          </p:nvCxnSpPr>
          <p:spPr>
            <a:xfrm flipH="1">
              <a:off x="5332492" y="2996725"/>
              <a:ext cx="17392" cy="536784"/>
            </a:xfrm>
            <a:prstGeom prst="straightConnector1">
              <a:avLst/>
            </a:prstGeom>
            <a:ln w="57150">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26" name="正方形/長方形 25"/>
            <p:cNvSpPr/>
            <p:nvPr/>
          </p:nvSpPr>
          <p:spPr>
            <a:xfrm>
              <a:off x="4786238" y="3096586"/>
              <a:ext cx="1127290" cy="240702"/>
            </a:xfrm>
            <a:prstGeom prst="rect">
              <a:avLst/>
            </a:prstGeom>
            <a:ln w="19050"/>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200" b="1" dirty="0">
                  <a:solidFill>
                    <a:prstClr val="black"/>
                  </a:solidFill>
                  <a:latin typeface="Meiryo UI" pitchFamily="50" charset="-128"/>
                  <a:ea typeface="Meiryo UI" pitchFamily="50" charset="-128"/>
                  <a:cs typeface="Meiryo UI" pitchFamily="50" charset="-128"/>
                </a:rPr>
                <a:t>地方</a:t>
              </a:r>
              <a:r>
                <a:rPr lang="ja-JP" altLang="en-US" sz="1200" b="1" dirty="0" smtClean="0">
                  <a:solidFill>
                    <a:prstClr val="black"/>
                  </a:solidFill>
                  <a:latin typeface="Meiryo UI" pitchFamily="50" charset="-128"/>
                  <a:ea typeface="Meiryo UI" pitchFamily="50" charset="-128"/>
                  <a:cs typeface="Meiryo UI" pitchFamily="50" charset="-128"/>
                </a:rPr>
                <a:t>交付税</a:t>
              </a:r>
              <a:endParaRPr lang="en-US" altLang="ja-JP" sz="1200" b="1" dirty="0" smtClean="0">
                <a:solidFill>
                  <a:prstClr val="black"/>
                </a:solidFill>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200" b="1" dirty="0" smtClean="0">
                  <a:solidFill>
                    <a:prstClr val="black"/>
                  </a:solidFill>
                  <a:latin typeface="Meiryo UI" pitchFamily="50" charset="-128"/>
                  <a:ea typeface="Meiryo UI" pitchFamily="50" charset="-128"/>
                  <a:cs typeface="Meiryo UI" pitchFamily="50" charset="-128"/>
                </a:rPr>
                <a:t>法人事業税</a:t>
              </a: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27" name="正方形/長方形 26"/>
            <p:cNvSpPr/>
            <p:nvPr/>
          </p:nvSpPr>
          <p:spPr>
            <a:xfrm>
              <a:off x="4468447" y="3533509"/>
              <a:ext cx="1728089" cy="246566"/>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r>
                <a:rPr lang="ja-JP" altLang="en-US" sz="1400" b="1" dirty="0" smtClean="0">
                  <a:solidFill>
                    <a:prstClr val="black"/>
                  </a:solidFill>
                  <a:latin typeface="Meiryo UI" pitchFamily="50" charset="-128"/>
                  <a:ea typeface="Meiryo UI" pitchFamily="50" charset="-128"/>
                  <a:cs typeface="Meiryo UI" pitchFamily="50" charset="-128"/>
                </a:rPr>
                <a:t>大阪府</a:t>
              </a:r>
              <a:endParaRPr lang="ja-JP" altLang="en-US" sz="1400" b="1" dirty="0">
                <a:solidFill>
                  <a:prstClr val="black"/>
                </a:solidFill>
                <a:latin typeface="Meiryo UI" pitchFamily="50" charset="-128"/>
                <a:ea typeface="Meiryo UI" pitchFamily="50" charset="-128"/>
                <a:cs typeface="Meiryo UI" pitchFamily="50" charset="-128"/>
              </a:endParaRPr>
            </a:p>
          </p:txBody>
        </p:sp>
        <p:cxnSp>
          <p:nvCxnSpPr>
            <p:cNvPr id="32" name="直線矢印コネクタ 31"/>
            <p:cNvCxnSpPr>
              <a:stCxn id="27" idx="2"/>
            </p:cNvCxnSpPr>
            <p:nvPr/>
          </p:nvCxnSpPr>
          <p:spPr>
            <a:xfrm>
              <a:off x="5332492" y="3780074"/>
              <a:ext cx="17393" cy="1067796"/>
            </a:xfrm>
            <a:prstGeom prst="straightConnector1">
              <a:avLst/>
            </a:prstGeom>
            <a:ln w="28575">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33" name="正方形/長方形 32"/>
            <p:cNvSpPr/>
            <p:nvPr/>
          </p:nvSpPr>
          <p:spPr>
            <a:xfrm>
              <a:off x="6370081" y="4833938"/>
              <a:ext cx="1032426" cy="23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b="1" dirty="0">
                  <a:solidFill>
                    <a:prstClr val="black"/>
                  </a:solidFill>
                  <a:latin typeface="Meiryo UI" pitchFamily="50" charset="-128"/>
                  <a:ea typeface="Meiryo UI" pitchFamily="50" charset="-128"/>
                  <a:cs typeface="Meiryo UI" pitchFamily="50" charset="-128"/>
                </a:rPr>
                <a:t>特別区</a:t>
              </a:r>
              <a:endParaRPr lang="en-US" altLang="ja-JP" sz="1600" b="1" dirty="0">
                <a:solidFill>
                  <a:prstClr val="black"/>
                </a:solidFill>
                <a:latin typeface="Meiryo UI" pitchFamily="50" charset="-128"/>
                <a:ea typeface="Meiryo UI" pitchFamily="50" charset="-128"/>
                <a:cs typeface="Meiryo UI" pitchFamily="50" charset="-128"/>
              </a:endParaRPr>
            </a:p>
          </p:txBody>
        </p:sp>
        <p:sp>
          <p:nvSpPr>
            <p:cNvPr id="37" name="正方形/長方形 36"/>
            <p:cNvSpPr/>
            <p:nvPr/>
          </p:nvSpPr>
          <p:spPr>
            <a:xfrm>
              <a:off x="4863710" y="4256506"/>
              <a:ext cx="2244865" cy="353640"/>
            </a:xfrm>
            <a:prstGeom prst="rect">
              <a:avLst/>
            </a:prstGeom>
            <a:ln w="19050"/>
          </p:spPr>
          <p:style>
            <a:lnRef idx="2">
              <a:schemeClr val="dk1"/>
            </a:lnRef>
            <a:fillRef idx="1">
              <a:schemeClr val="lt1"/>
            </a:fillRef>
            <a:effectRef idx="0">
              <a:schemeClr val="dk1"/>
            </a:effectRef>
            <a:fontRef idx="minor">
              <a:schemeClr val="dk1"/>
            </a:fontRef>
          </p:style>
          <p:txBody>
            <a:bodyPr lIns="0" rIns="0" anchor="ctr"/>
            <a:lstStyle/>
            <a:p>
              <a:pPr algn="ctr" fontAlgn="auto">
                <a:spcBef>
                  <a:spcPts val="0"/>
                </a:spcBef>
                <a:spcAft>
                  <a:spcPts val="0"/>
                </a:spcAft>
                <a:defRPr/>
              </a:pPr>
              <a:r>
                <a:rPr lang="ja-JP" altLang="en-US" sz="1200" b="1" dirty="0">
                  <a:solidFill>
                    <a:prstClr val="black"/>
                  </a:solidFill>
                  <a:latin typeface="Meiryo UI" pitchFamily="50" charset="-128"/>
                  <a:ea typeface="Meiryo UI" pitchFamily="50" charset="-128"/>
                  <a:cs typeface="Meiryo UI" pitchFamily="50" charset="-128"/>
                </a:rPr>
                <a:t>財政調整交付金</a:t>
              </a:r>
              <a:endParaRPr lang="en-US" altLang="ja-JP" sz="1200" b="1" dirty="0">
                <a:solidFill>
                  <a:prstClr val="black"/>
                </a:solidFill>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200" b="1" dirty="0" smtClean="0">
                  <a:solidFill>
                    <a:prstClr val="black"/>
                  </a:solidFill>
                  <a:latin typeface="Meiryo UI" pitchFamily="50" charset="-128"/>
                  <a:ea typeface="Meiryo UI" pitchFamily="50" charset="-128"/>
                  <a:cs typeface="Meiryo UI" pitchFamily="50" charset="-128"/>
                </a:rPr>
                <a:t>（普通税三税、法人事業税交付金相当額＋地方交付税相当額）</a:t>
              </a:r>
              <a:endParaRPr lang="ja-JP" altLang="en-US" sz="1200" b="1" dirty="0">
                <a:solidFill>
                  <a:prstClr val="black"/>
                </a:solidFill>
                <a:latin typeface="Meiryo UI" pitchFamily="50" charset="-128"/>
                <a:ea typeface="Meiryo UI" pitchFamily="50" charset="-128"/>
                <a:cs typeface="Meiryo UI" pitchFamily="50" charset="-128"/>
              </a:endParaRPr>
            </a:p>
          </p:txBody>
        </p:sp>
        <p:sp>
          <p:nvSpPr>
            <p:cNvPr id="83" name="テキスト ボックス 24"/>
            <p:cNvSpPr txBox="1">
              <a:spLocks noChangeArrowheads="1"/>
            </p:cNvSpPr>
            <p:nvPr/>
          </p:nvSpPr>
          <p:spPr bwMode="auto">
            <a:xfrm>
              <a:off x="4468447" y="5609745"/>
              <a:ext cx="4349473" cy="23674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r>
                <a:rPr lang="ja-JP" altLang="en-US" sz="1400" b="1" dirty="0">
                  <a:solidFill>
                    <a:srgbClr val="000000"/>
                  </a:solidFill>
                  <a:latin typeface="Meiryo UI" pitchFamily="50" charset="-128"/>
                  <a:ea typeface="Meiryo UI" pitchFamily="50" charset="-128"/>
                  <a:cs typeface="Meiryo UI" pitchFamily="50" charset="-128"/>
                </a:rPr>
                <a:t>住　民</a:t>
              </a:r>
            </a:p>
          </p:txBody>
        </p:sp>
        <p:grpSp>
          <p:nvGrpSpPr>
            <p:cNvPr id="3" name="グループ化 46"/>
            <p:cNvGrpSpPr>
              <a:grpSpLocks/>
            </p:cNvGrpSpPr>
            <p:nvPr/>
          </p:nvGrpSpPr>
          <p:grpSpPr bwMode="auto">
            <a:xfrm>
              <a:off x="6506420" y="3337288"/>
              <a:ext cx="2417428" cy="801337"/>
              <a:chOff x="7027372" y="3780095"/>
              <a:chExt cx="2454081" cy="801337"/>
            </a:xfrm>
          </p:grpSpPr>
          <p:sp>
            <p:nvSpPr>
              <p:cNvPr id="38" name="正方形/長方形 37"/>
              <p:cNvSpPr>
                <a:spLocks noChangeArrowheads="1"/>
              </p:cNvSpPr>
              <p:nvPr/>
            </p:nvSpPr>
            <p:spPr bwMode="auto">
              <a:xfrm>
                <a:off x="7027372" y="3780095"/>
                <a:ext cx="2454081" cy="801337"/>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a:lstStyle/>
              <a:p>
                <a:pPr algn="ctr" fontAlgn="auto">
                  <a:spcBef>
                    <a:spcPts val="0"/>
                  </a:spcBef>
                  <a:spcAft>
                    <a:spcPts val="0"/>
                  </a:spcAft>
                  <a:defRPr/>
                </a:pPr>
                <a:r>
                  <a:rPr lang="ja-JP" altLang="en-US" sz="1400" b="1" dirty="0" smtClean="0">
                    <a:solidFill>
                      <a:schemeClr val="tx1"/>
                    </a:solidFill>
                    <a:latin typeface="Meiryo UI" pitchFamily="50" charset="-128"/>
                    <a:ea typeface="Meiryo UI" pitchFamily="50" charset="-128"/>
                    <a:cs typeface="Meiryo UI" pitchFamily="50" charset="-128"/>
                  </a:rPr>
                  <a:t>大阪府・特別区協議会</a:t>
                </a:r>
                <a:r>
                  <a:rPr lang="en-US" altLang="ja-JP" sz="1400" b="1" dirty="0" smtClean="0">
                    <a:solidFill>
                      <a:schemeClr val="tx1"/>
                    </a:solidFill>
                    <a:latin typeface="Meiryo UI" pitchFamily="50" charset="-128"/>
                    <a:ea typeface="Meiryo UI" pitchFamily="50" charset="-128"/>
                    <a:cs typeface="Meiryo UI" pitchFamily="50" charset="-128"/>
                  </a:rPr>
                  <a:t>(</a:t>
                </a:r>
                <a:r>
                  <a:rPr lang="ja-JP" altLang="en-US" sz="1400" b="1" dirty="0" smtClean="0">
                    <a:solidFill>
                      <a:schemeClr val="tx1"/>
                    </a:solidFill>
                    <a:latin typeface="Meiryo UI" pitchFamily="50" charset="-128"/>
                    <a:ea typeface="Meiryo UI" pitchFamily="50" charset="-128"/>
                    <a:cs typeface="Meiryo UI" pitchFamily="50" charset="-128"/>
                  </a:rPr>
                  <a:t>仮称</a:t>
                </a:r>
                <a:r>
                  <a:rPr lang="en-US" altLang="ja-JP" sz="1400" b="1" dirty="0" smtClean="0">
                    <a:solidFill>
                      <a:schemeClr val="tx1"/>
                    </a:solidFill>
                    <a:latin typeface="Meiryo UI" pitchFamily="50" charset="-128"/>
                    <a:ea typeface="Meiryo UI" pitchFamily="50" charset="-128"/>
                    <a:cs typeface="Meiryo UI" pitchFamily="50" charset="-128"/>
                  </a:rPr>
                  <a:t>)</a:t>
                </a:r>
                <a:r>
                  <a:rPr lang="ja-JP" altLang="en-US" sz="1400" b="1" dirty="0" smtClean="0">
                    <a:solidFill>
                      <a:schemeClr val="tx1"/>
                    </a:solidFill>
                    <a:latin typeface="Meiryo UI" pitchFamily="50" charset="-128"/>
                    <a:ea typeface="Meiryo UI" pitchFamily="50" charset="-128"/>
                    <a:cs typeface="Meiryo UI" pitchFamily="50" charset="-128"/>
                  </a:rPr>
                  <a:t> </a:t>
                </a:r>
                <a:endParaRPr lang="en-US" altLang="ja-JP" sz="1400" b="1" dirty="0">
                  <a:solidFill>
                    <a:srgbClr val="FF0000"/>
                  </a:solidFill>
                  <a:latin typeface="Meiryo UI" pitchFamily="50" charset="-128"/>
                  <a:ea typeface="Meiryo UI" pitchFamily="50" charset="-128"/>
                  <a:cs typeface="Meiryo UI" pitchFamily="50" charset="-128"/>
                </a:endParaRPr>
              </a:p>
            </p:txBody>
          </p:sp>
          <p:sp>
            <p:nvSpPr>
              <p:cNvPr id="39" name="正方形/長方形 38"/>
              <p:cNvSpPr/>
              <p:nvPr/>
            </p:nvSpPr>
            <p:spPr>
              <a:xfrm>
                <a:off x="7122070" y="4002885"/>
                <a:ext cx="2253454" cy="197402"/>
              </a:xfrm>
              <a:prstGeom prst="rect">
                <a:avLst/>
              </a:prstGeom>
            </p:spPr>
            <p:style>
              <a:lnRef idx="2">
                <a:schemeClr val="accent5"/>
              </a:lnRef>
              <a:fillRef idx="1">
                <a:schemeClr val="lt1"/>
              </a:fillRef>
              <a:effectRef idx="0">
                <a:schemeClr val="accent5"/>
              </a:effectRef>
              <a:fontRef idx="minor">
                <a:schemeClr val="dk1"/>
              </a:fontRef>
            </p:style>
            <p:txBody>
              <a:bodyPr lIns="0" rIns="0" anchor="ctr"/>
              <a:lstStyle/>
              <a:p>
                <a:pPr algn="ctr" fontAlgn="auto">
                  <a:spcBef>
                    <a:spcPts val="0"/>
                  </a:spcBef>
                  <a:spcAft>
                    <a:spcPts val="0"/>
                  </a:spcAft>
                  <a:defRPr/>
                </a:pPr>
                <a:r>
                  <a:rPr lang="ja-JP" altLang="en-US" sz="1100" dirty="0" smtClean="0">
                    <a:solidFill>
                      <a:prstClr val="black"/>
                    </a:solidFill>
                    <a:latin typeface="Meiryo UI" pitchFamily="50" charset="-128"/>
                    <a:ea typeface="Meiryo UI" pitchFamily="50" charset="-128"/>
                    <a:cs typeface="Meiryo UI" pitchFamily="50" charset="-128"/>
                  </a:rPr>
                  <a:t>特別区と大阪府の</a:t>
                </a:r>
                <a:r>
                  <a:rPr lang="ja-JP" altLang="en-US" sz="1100" dirty="0">
                    <a:solidFill>
                      <a:prstClr val="black"/>
                    </a:solidFill>
                    <a:latin typeface="Meiryo UI" pitchFamily="50" charset="-128"/>
                    <a:ea typeface="Meiryo UI" pitchFamily="50" charset="-128"/>
                    <a:cs typeface="Meiryo UI" pitchFamily="50" charset="-128"/>
                  </a:rPr>
                  <a:t>間</a:t>
                </a:r>
                <a:r>
                  <a:rPr lang="ja-JP" altLang="en-US" sz="1100" dirty="0" smtClean="0">
                    <a:solidFill>
                      <a:prstClr val="black"/>
                    </a:solidFill>
                    <a:latin typeface="Meiryo UI" pitchFamily="50" charset="-128"/>
                    <a:ea typeface="Meiryo UI" pitchFamily="50" charset="-128"/>
                    <a:cs typeface="Meiryo UI" pitchFamily="50" charset="-128"/>
                  </a:rPr>
                  <a:t>の財政</a:t>
                </a:r>
                <a:r>
                  <a:rPr lang="ja-JP" altLang="en-US" sz="1100" dirty="0">
                    <a:solidFill>
                      <a:prstClr val="black"/>
                    </a:solidFill>
                    <a:latin typeface="Meiryo UI" pitchFamily="50" charset="-128"/>
                    <a:ea typeface="Meiryo UI" pitchFamily="50" charset="-128"/>
                    <a:cs typeface="Meiryo UI" pitchFamily="50" charset="-128"/>
                  </a:rPr>
                  <a:t>調整 </a:t>
                </a:r>
              </a:p>
            </p:txBody>
          </p:sp>
          <p:sp>
            <p:nvSpPr>
              <p:cNvPr id="41" name="正方形/長方形 40"/>
              <p:cNvSpPr/>
              <p:nvPr/>
            </p:nvSpPr>
            <p:spPr>
              <a:xfrm>
                <a:off x="7112440" y="4246458"/>
                <a:ext cx="2253453" cy="216113"/>
              </a:xfrm>
              <a:prstGeom prst="rect">
                <a:avLst/>
              </a:prstGeom>
            </p:spPr>
            <p:style>
              <a:lnRef idx="2">
                <a:schemeClr val="accent5"/>
              </a:lnRef>
              <a:fillRef idx="1">
                <a:schemeClr val="lt1"/>
              </a:fillRef>
              <a:effectRef idx="0">
                <a:schemeClr val="accent5"/>
              </a:effectRef>
              <a:fontRef idx="minor">
                <a:schemeClr val="dk1"/>
              </a:fontRef>
            </p:style>
            <p:txBody>
              <a:bodyPr lIns="0" rIns="0" anchor="ctr"/>
              <a:lstStyle/>
              <a:p>
                <a:pPr algn="ctr" fontAlgn="auto">
                  <a:spcBef>
                    <a:spcPts val="0"/>
                  </a:spcBef>
                  <a:spcAft>
                    <a:spcPts val="0"/>
                  </a:spcAft>
                  <a:defRPr/>
                </a:pPr>
                <a:r>
                  <a:rPr lang="ja-JP" altLang="en-US" sz="1100" dirty="0">
                    <a:solidFill>
                      <a:prstClr val="black"/>
                    </a:solidFill>
                    <a:latin typeface="Meiryo UI" pitchFamily="50" charset="-128"/>
                    <a:ea typeface="Meiryo UI" pitchFamily="50" charset="-128"/>
                    <a:cs typeface="Meiryo UI" pitchFamily="50" charset="-128"/>
                  </a:rPr>
                  <a:t>特別区相互間の財政調整</a:t>
                </a:r>
              </a:p>
            </p:txBody>
          </p:sp>
        </p:grpSp>
        <p:cxnSp>
          <p:nvCxnSpPr>
            <p:cNvPr id="49" name="直線矢印コネクタ 48"/>
            <p:cNvCxnSpPr/>
            <p:nvPr/>
          </p:nvCxnSpPr>
          <p:spPr>
            <a:xfrm flipV="1">
              <a:off x="6204442" y="3664160"/>
              <a:ext cx="301980" cy="3929"/>
            </a:xfrm>
            <a:prstGeom prst="straightConnector1">
              <a:avLst/>
            </a:prstGeom>
            <a:ln w="31750" cmpd="dbl">
              <a:tailEnd type="arrow"/>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p:nvPr/>
          </p:nvCxnSpPr>
          <p:spPr>
            <a:xfrm rot="60000" flipH="1" flipV="1">
              <a:off x="7734900" y="4138626"/>
              <a:ext cx="18973" cy="720050"/>
            </a:xfrm>
            <a:prstGeom prst="straightConnector1">
              <a:avLst/>
            </a:prstGeom>
            <a:ln w="31750" cmpd="dbl">
              <a:tailEnd type="arrow"/>
            </a:ln>
          </p:spPr>
          <p:style>
            <a:lnRef idx="1">
              <a:schemeClr val="accent1"/>
            </a:lnRef>
            <a:fillRef idx="0">
              <a:schemeClr val="accent1"/>
            </a:fillRef>
            <a:effectRef idx="0">
              <a:schemeClr val="accent1"/>
            </a:effectRef>
            <a:fontRef idx="minor">
              <a:schemeClr val="tx1"/>
            </a:fontRef>
          </p:style>
        </p:cxnSp>
        <p:sp>
          <p:nvSpPr>
            <p:cNvPr id="25650" name="テキスト ボックス 54"/>
            <p:cNvSpPr txBox="1">
              <a:spLocks noChangeArrowheads="1"/>
            </p:cNvSpPr>
            <p:nvPr/>
          </p:nvSpPr>
          <p:spPr bwMode="auto">
            <a:xfrm>
              <a:off x="6264052" y="3284984"/>
              <a:ext cx="198064" cy="360000"/>
            </a:xfrm>
            <a:prstGeom prst="rect">
              <a:avLst/>
            </a:prstGeom>
            <a:noFill/>
            <a:ln w="9525">
              <a:noFill/>
              <a:miter lim="800000"/>
              <a:headEnd/>
              <a:tailEnd/>
            </a:ln>
          </p:spPr>
          <p:txBody>
            <a:bodyPr vert="eaVert" lIns="0" tIns="0" rIns="0" bIns="0">
              <a:spAutoFit/>
            </a:bodyPr>
            <a:lstStyle/>
            <a:p>
              <a:r>
                <a:rPr lang="ja-JP" altLang="en-US" sz="1400">
                  <a:latin typeface="Meiryo UI" pitchFamily="50" charset="-128"/>
                  <a:ea typeface="Meiryo UI" pitchFamily="50" charset="-128"/>
                  <a:cs typeface="Meiryo UI" pitchFamily="50" charset="-128"/>
                </a:rPr>
                <a:t>参画</a:t>
              </a:r>
            </a:p>
          </p:txBody>
        </p:sp>
        <p:sp>
          <p:nvSpPr>
            <p:cNvPr id="25651" name="テキスト ボックス 55"/>
            <p:cNvSpPr txBox="1">
              <a:spLocks noChangeArrowheads="1"/>
            </p:cNvSpPr>
            <p:nvPr/>
          </p:nvSpPr>
          <p:spPr bwMode="auto">
            <a:xfrm>
              <a:off x="7819363" y="4366669"/>
              <a:ext cx="531304" cy="133311"/>
            </a:xfrm>
            <a:prstGeom prst="rect">
              <a:avLst/>
            </a:prstGeom>
            <a:noFill/>
            <a:ln w="9525">
              <a:noFill/>
              <a:miter lim="800000"/>
              <a:headEnd/>
              <a:tailEnd/>
            </a:ln>
          </p:spPr>
          <p:txBody>
            <a:bodyPr lIns="0" tIns="0" rIns="0" bIns="0">
              <a:spAutoFit/>
            </a:bodyPr>
            <a:lstStyle/>
            <a:p>
              <a:r>
                <a:rPr lang="ja-JP" altLang="en-US" sz="1400" dirty="0">
                  <a:latin typeface="Meiryo UI" pitchFamily="50" charset="-128"/>
                  <a:ea typeface="Meiryo UI" pitchFamily="50" charset="-128"/>
                  <a:cs typeface="Meiryo UI" pitchFamily="50" charset="-128"/>
                </a:rPr>
                <a:t>参画</a:t>
              </a:r>
            </a:p>
          </p:txBody>
        </p:sp>
        <p:sp>
          <p:nvSpPr>
            <p:cNvPr id="44" name="AutoShape 45"/>
            <p:cNvSpPr>
              <a:spLocks noChangeArrowheads="1"/>
            </p:cNvSpPr>
            <p:nvPr/>
          </p:nvSpPr>
          <p:spPr bwMode="auto">
            <a:xfrm>
              <a:off x="4394137" y="3783021"/>
              <a:ext cx="504356" cy="1782166"/>
            </a:xfrm>
            <a:prstGeom prst="upArrow">
              <a:avLst>
                <a:gd name="adj1" fmla="val 45454"/>
                <a:gd name="adj2" fmla="val 53227"/>
              </a:avLst>
            </a:prstGeom>
            <a:ln>
              <a:headEnd/>
              <a:tailEnd/>
            </a:ln>
            <a:extLst/>
          </p:spPr>
          <p:style>
            <a:lnRef idx="1">
              <a:schemeClr val="accent2"/>
            </a:lnRef>
            <a:fillRef idx="2">
              <a:schemeClr val="accent2"/>
            </a:fillRef>
            <a:effectRef idx="1">
              <a:schemeClr val="accent2"/>
            </a:effectRef>
            <a:fontRef idx="minor">
              <a:schemeClr val="dk1"/>
            </a:fontRef>
          </p:style>
          <p:txBody>
            <a:bodyPr vert="eaVert" wrap="none" lIns="0" tIns="0" rIns="0" bIns="0" anchor="ctr"/>
            <a:lstStyle/>
            <a:p>
              <a:pPr algn="ctr" fontAlgn="auto">
                <a:spcBef>
                  <a:spcPts val="0"/>
                </a:spcBef>
                <a:spcAft>
                  <a:spcPts val="0"/>
                </a:spcAft>
                <a:defRPr/>
              </a:pPr>
              <a:r>
                <a:rPr lang="ja-JP" altLang="en-US" sz="1100" b="1" dirty="0">
                  <a:latin typeface="Meiryo UI" pitchFamily="50" charset="-128"/>
                  <a:ea typeface="Meiryo UI" pitchFamily="50" charset="-128"/>
                  <a:cs typeface="Meiryo UI" pitchFamily="50" charset="-128"/>
                </a:rPr>
                <a:t>普通税三税を賦課徴収</a:t>
              </a:r>
            </a:p>
          </p:txBody>
        </p:sp>
        <p:sp>
          <p:nvSpPr>
            <p:cNvPr id="45" name="正方形/長方形 44"/>
            <p:cNvSpPr/>
            <p:nvPr/>
          </p:nvSpPr>
          <p:spPr>
            <a:xfrm>
              <a:off x="4328220" y="2490687"/>
              <a:ext cx="2510710" cy="267194"/>
            </a:xfrm>
            <a:prstGeom prst="rect">
              <a:avLst/>
            </a:prstGeom>
            <a:noFill/>
            <a:ln>
              <a:noFill/>
            </a:ln>
          </p:spPr>
          <p:style>
            <a:lnRef idx="2">
              <a:schemeClr val="dk1"/>
            </a:lnRef>
            <a:fillRef idx="1">
              <a:schemeClr val="lt1"/>
            </a:fillRef>
            <a:effectRef idx="0">
              <a:schemeClr val="dk1"/>
            </a:effectRef>
            <a:fontRef idx="minor">
              <a:schemeClr val="dk1"/>
            </a:fontRef>
          </p:style>
          <p:txBody>
            <a:bodyPr anchor="ctr"/>
            <a:lstStyle/>
            <a:p>
              <a:pPr fontAlgn="auto">
                <a:spcBef>
                  <a:spcPts val="0"/>
                </a:spcBef>
                <a:spcAft>
                  <a:spcPts val="0"/>
                </a:spcAft>
                <a:defRPr/>
              </a:pPr>
              <a:r>
                <a:rPr lang="en-US" altLang="ja-JP" sz="1600" b="1" dirty="0">
                  <a:solidFill>
                    <a:prstClr val="black"/>
                  </a:solidFill>
                  <a:latin typeface="Meiryo UI" pitchFamily="50" charset="-128"/>
                  <a:ea typeface="Meiryo UI" pitchFamily="50" charset="-128"/>
                  <a:cs typeface="Meiryo UI" pitchFamily="50" charset="-128"/>
                </a:rPr>
                <a:t>〔</a:t>
              </a:r>
              <a:r>
                <a:rPr lang="ja-JP" altLang="en-US" sz="1600" b="1" dirty="0">
                  <a:solidFill>
                    <a:prstClr val="black"/>
                  </a:solidFill>
                  <a:latin typeface="Meiryo UI" pitchFamily="50" charset="-128"/>
                  <a:ea typeface="Meiryo UI" pitchFamily="50" charset="-128"/>
                  <a:cs typeface="Meiryo UI" pitchFamily="50" charset="-128"/>
                </a:rPr>
                <a:t>制度スタート時の姿</a:t>
              </a:r>
              <a:r>
                <a:rPr lang="en-US" altLang="ja-JP" sz="1600" b="1" dirty="0">
                  <a:solidFill>
                    <a:prstClr val="black"/>
                  </a:solidFill>
                  <a:latin typeface="Meiryo UI" pitchFamily="50" charset="-128"/>
                  <a:ea typeface="Meiryo UI" pitchFamily="50" charset="-128"/>
                  <a:cs typeface="Meiryo UI" pitchFamily="50" charset="-128"/>
                </a:rPr>
                <a:t>〕</a:t>
              </a:r>
              <a:endParaRPr lang="ja-JP" altLang="en-US" sz="1600" b="1" dirty="0">
                <a:solidFill>
                  <a:prstClr val="black"/>
                </a:solidFill>
                <a:latin typeface="Meiryo UI" pitchFamily="50" charset="-128"/>
                <a:ea typeface="Meiryo UI" pitchFamily="50" charset="-128"/>
                <a:cs typeface="Meiryo UI" pitchFamily="50" charset="-128"/>
              </a:endParaRPr>
            </a:p>
          </p:txBody>
        </p:sp>
      </p:grpSp>
      <p:sp>
        <p:nvSpPr>
          <p:cNvPr id="40" name="二等辺三角形 39"/>
          <p:cNvSpPr/>
          <p:nvPr/>
        </p:nvSpPr>
        <p:spPr>
          <a:xfrm rot="5400000">
            <a:off x="4539985" y="3561557"/>
            <a:ext cx="2346325" cy="350838"/>
          </a:xfrm>
          <a:prstGeom prst="triangle">
            <a:avLst/>
          </a:prstGeom>
          <a:ln w="9525"/>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endParaRPr lang="ja-JP" altLang="en-US" sz="1600"/>
          </a:p>
        </p:txBody>
      </p:sp>
      <p:grpSp>
        <p:nvGrpSpPr>
          <p:cNvPr id="4" name="グループ化 45"/>
          <p:cNvGrpSpPr>
            <a:grpSpLocks/>
          </p:cNvGrpSpPr>
          <p:nvPr/>
        </p:nvGrpSpPr>
        <p:grpSpPr bwMode="auto">
          <a:xfrm>
            <a:off x="5995194" y="1029338"/>
            <a:ext cx="3486019" cy="4847934"/>
            <a:chOff x="5478589" y="665027"/>
            <a:chExt cx="3269745" cy="4484946"/>
          </a:xfrm>
        </p:grpSpPr>
        <p:grpSp>
          <p:nvGrpSpPr>
            <p:cNvPr id="5" name="グループ化 151"/>
            <p:cNvGrpSpPr>
              <a:grpSpLocks/>
            </p:cNvGrpSpPr>
            <p:nvPr/>
          </p:nvGrpSpPr>
          <p:grpSpPr bwMode="auto">
            <a:xfrm>
              <a:off x="5478589" y="665027"/>
              <a:ext cx="3269745" cy="4484946"/>
              <a:chOff x="5334846" y="2678477"/>
              <a:chExt cx="3269745" cy="2945734"/>
            </a:xfrm>
          </p:grpSpPr>
          <p:grpSp>
            <p:nvGrpSpPr>
              <p:cNvPr id="6" name="グループ化 150"/>
              <p:cNvGrpSpPr>
                <a:grpSpLocks/>
              </p:cNvGrpSpPr>
              <p:nvPr/>
            </p:nvGrpSpPr>
            <p:grpSpPr bwMode="auto">
              <a:xfrm>
                <a:off x="5334846" y="2678477"/>
                <a:ext cx="3269745" cy="2945734"/>
                <a:chOff x="5334846" y="2678477"/>
                <a:chExt cx="3269745" cy="2945734"/>
              </a:xfrm>
            </p:grpSpPr>
            <p:sp>
              <p:nvSpPr>
                <p:cNvPr id="62" name="正方形/長方形 61"/>
                <p:cNvSpPr/>
                <p:nvPr/>
              </p:nvSpPr>
              <p:spPr>
                <a:xfrm>
                  <a:off x="5334846" y="2678477"/>
                  <a:ext cx="1656649" cy="236329"/>
                </a:xfrm>
                <a:prstGeom prst="rect">
                  <a:avLst/>
                </a:prstGeom>
                <a:noFill/>
                <a:ln>
                  <a:noFill/>
                </a:ln>
              </p:spPr>
              <p:style>
                <a:lnRef idx="2">
                  <a:schemeClr val="dk1"/>
                </a:lnRef>
                <a:fillRef idx="1">
                  <a:schemeClr val="lt1"/>
                </a:fillRef>
                <a:effectRef idx="0">
                  <a:schemeClr val="dk1"/>
                </a:effectRef>
                <a:fontRef idx="minor">
                  <a:schemeClr val="dk1"/>
                </a:fontRef>
              </p:style>
              <p:txBody>
                <a:bodyPr anchor="ctr"/>
                <a:lstStyle/>
                <a:p>
                  <a:pPr fontAlgn="auto">
                    <a:spcBef>
                      <a:spcPts val="0"/>
                    </a:spcBef>
                    <a:spcAft>
                      <a:spcPts val="0"/>
                    </a:spcAft>
                    <a:defRPr/>
                  </a:pPr>
                  <a:r>
                    <a:rPr lang="en-US" altLang="ja-JP" sz="1600" b="1" dirty="0">
                      <a:solidFill>
                        <a:prstClr val="black"/>
                      </a:solidFill>
                      <a:latin typeface="Meiryo UI" pitchFamily="50" charset="-128"/>
                      <a:ea typeface="Meiryo UI" pitchFamily="50" charset="-128"/>
                      <a:cs typeface="Meiryo UI" pitchFamily="50" charset="-128"/>
                    </a:rPr>
                    <a:t>〔</a:t>
                  </a:r>
                  <a:r>
                    <a:rPr lang="ja-JP" altLang="en-US" sz="1600" b="1" dirty="0">
                      <a:solidFill>
                        <a:prstClr val="black"/>
                      </a:solidFill>
                      <a:latin typeface="Meiryo UI" pitchFamily="50" charset="-128"/>
                      <a:ea typeface="Meiryo UI" pitchFamily="50" charset="-128"/>
                      <a:cs typeface="Meiryo UI" pitchFamily="50" charset="-128"/>
                    </a:rPr>
                    <a:t>あるべき姿</a:t>
                  </a:r>
                  <a:r>
                    <a:rPr lang="en-US" altLang="ja-JP" sz="1600" b="1" dirty="0">
                      <a:solidFill>
                        <a:prstClr val="black"/>
                      </a:solidFill>
                      <a:latin typeface="Meiryo UI" pitchFamily="50" charset="-128"/>
                      <a:ea typeface="Meiryo UI" pitchFamily="50" charset="-128"/>
                      <a:cs typeface="Meiryo UI" pitchFamily="50" charset="-128"/>
                    </a:rPr>
                    <a:t>〕</a:t>
                  </a:r>
                  <a:endParaRPr lang="ja-JP" altLang="en-US" sz="1600" b="1" dirty="0">
                    <a:solidFill>
                      <a:prstClr val="black"/>
                    </a:solidFill>
                    <a:latin typeface="Meiryo UI" pitchFamily="50" charset="-128"/>
                    <a:ea typeface="Meiryo UI" pitchFamily="50" charset="-128"/>
                    <a:cs typeface="Meiryo UI" pitchFamily="50" charset="-128"/>
                  </a:endParaRPr>
                </a:p>
              </p:txBody>
            </p:sp>
            <p:sp>
              <p:nvSpPr>
                <p:cNvPr id="63" name="正方形/長方形 62"/>
                <p:cNvSpPr>
                  <a:spLocks noChangeArrowheads="1"/>
                </p:cNvSpPr>
                <p:nvPr/>
              </p:nvSpPr>
              <p:spPr bwMode="auto">
                <a:xfrm>
                  <a:off x="5507448" y="4980818"/>
                  <a:ext cx="3097143" cy="643393"/>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fontAlgn="auto">
                    <a:spcBef>
                      <a:spcPts val="0"/>
                    </a:spcBef>
                    <a:spcAft>
                      <a:spcPts val="0"/>
                    </a:spcAft>
                    <a:defRPr/>
                  </a:pPr>
                  <a:endParaRPr lang="en-US" altLang="ja-JP" sz="300" b="1" u="sng" smtClean="0">
                    <a:solidFill>
                      <a:srgbClr val="000000"/>
                    </a:solidFill>
                    <a:effectLst>
                      <a:outerShdw blurRad="38100" dist="38100" dir="2700000" algn="tl">
                        <a:srgbClr val="FFFFFF"/>
                      </a:outerShdw>
                    </a:effectLst>
                    <a:latin typeface="Arial Unicode MS" panose="020B0604020202020204" pitchFamily="50" charset="-128"/>
                    <a:ea typeface="Arial Unicode MS" panose="020B0604020202020204" pitchFamily="50" charset="-128"/>
                    <a:cs typeface="Meiryo UI" panose="020B0604030504040204" pitchFamily="50" charset="-128"/>
                  </a:endParaRPr>
                </a:p>
                <a:p>
                  <a:pPr fontAlgn="auto">
                    <a:spcBef>
                      <a:spcPts val="0"/>
                    </a:spcBef>
                    <a:spcAft>
                      <a:spcPts val="0"/>
                    </a:spcAft>
                    <a:defRPr/>
                  </a:pPr>
                  <a:endParaRPr lang="en-US" altLang="ja-JP" sz="1600" b="1" u="sng" smtClean="0">
                    <a:solidFill>
                      <a:srgbClr val="000000"/>
                    </a:solidFill>
                    <a:effectLst>
                      <a:outerShdw blurRad="38100" dist="38100" dir="2700000" algn="tl">
                        <a:srgbClr val="FFFFFF"/>
                      </a:outerShdw>
                    </a:effectLst>
                    <a:latin typeface="Arial Unicode MS" panose="020B0604020202020204" pitchFamily="50" charset="-128"/>
                    <a:ea typeface="Arial Unicode MS" panose="020B0604020202020204" pitchFamily="50" charset="-128"/>
                    <a:cs typeface="Meiryo UI" panose="020B0604030504040204" pitchFamily="50" charset="-128"/>
                  </a:endParaRPr>
                </a:p>
              </p:txBody>
            </p:sp>
            <p:sp>
              <p:nvSpPr>
                <p:cNvPr id="66" name="正方形/長方形 17"/>
                <p:cNvSpPr>
                  <a:spLocks noChangeArrowheads="1"/>
                </p:cNvSpPr>
                <p:nvPr/>
              </p:nvSpPr>
              <p:spPr bwMode="auto">
                <a:xfrm>
                  <a:off x="5802644" y="3928431"/>
                  <a:ext cx="2414804" cy="234400"/>
                </a:xfrm>
                <a:prstGeom prst="rect">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r>
                    <a:rPr lang="ja-JP" altLang="en-US" sz="1600" b="1" dirty="0">
                      <a:solidFill>
                        <a:schemeClr val="bg1"/>
                      </a:solidFill>
                      <a:latin typeface="Arial Unicode MS" pitchFamily="50" charset="-128"/>
                      <a:ea typeface="Arial Unicode MS" pitchFamily="50" charset="-128"/>
                      <a:cs typeface="Meiryo UI" pitchFamily="50" charset="-128"/>
                    </a:rPr>
                    <a:t>特別区共同機関</a:t>
                  </a:r>
                  <a:endParaRPr lang="ja-JP" altLang="en-US" sz="1600" dirty="0">
                    <a:solidFill>
                      <a:schemeClr val="bg1"/>
                    </a:solidFill>
                    <a:latin typeface="Arial Unicode MS" pitchFamily="50" charset="-128"/>
                    <a:ea typeface="Arial Unicode MS" pitchFamily="50" charset="-128"/>
                    <a:cs typeface="Meiryo UI" pitchFamily="50" charset="-128"/>
                  </a:endParaRPr>
                </a:p>
              </p:txBody>
            </p:sp>
            <p:sp>
              <p:nvSpPr>
                <p:cNvPr id="69" name="正方形/長方形 68"/>
                <p:cNvSpPr/>
                <p:nvPr/>
              </p:nvSpPr>
              <p:spPr>
                <a:xfrm>
                  <a:off x="6724019" y="4998691"/>
                  <a:ext cx="1029155" cy="1620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fontAlgn="auto">
                    <a:spcBef>
                      <a:spcPts val="0"/>
                    </a:spcBef>
                    <a:spcAft>
                      <a:spcPts val="0"/>
                    </a:spcAft>
                    <a:defRPr/>
                  </a:pPr>
                  <a:r>
                    <a:rPr lang="ja-JP" altLang="en-US"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特別区</a:t>
                  </a:r>
                </a:p>
              </p:txBody>
            </p:sp>
            <p:sp>
              <p:nvSpPr>
                <p:cNvPr id="25625" name="Text Box 53"/>
                <p:cNvSpPr txBox="1">
                  <a:spLocks noChangeArrowheads="1"/>
                </p:cNvSpPr>
                <p:nvPr/>
              </p:nvSpPr>
              <p:spPr bwMode="auto">
                <a:xfrm>
                  <a:off x="7713750" y="4441636"/>
                  <a:ext cx="370892" cy="144162"/>
                </a:xfrm>
                <a:prstGeom prst="rect">
                  <a:avLst/>
                </a:prstGeom>
                <a:noFill/>
                <a:ln w="9525">
                  <a:noFill/>
                  <a:miter lim="800000"/>
                  <a:headEnd/>
                  <a:tailEnd/>
                </a:ln>
              </p:spPr>
              <p:txBody>
                <a:bodyPr wrap="none" lIns="18000" tIns="10800" rIns="18000" bIns="10800" anchor="ctr">
                  <a:spAutoFit/>
                </a:bodyPr>
                <a:lstStyle/>
                <a:p>
                  <a:r>
                    <a:rPr lang="ja-JP" altLang="en-US" sz="1400" dirty="0">
                      <a:ea typeface="Arial Unicode MS" pitchFamily="50" charset="-128"/>
                      <a:cs typeface="Arial Unicode MS" pitchFamily="50" charset="-128"/>
                    </a:rPr>
                    <a:t>参画</a:t>
                  </a:r>
                </a:p>
              </p:txBody>
            </p:sp>
            <p:sp>
              <p:nvSpPr>
                <p:cNvPr id="25626" name="Text Box 41"/>
                <p:cNvSpPr txBox="1">
                  <a:spLocks noChangeArrowheads="1"/>
                </p:cNvSpPr>
                <p:nvPr/>
              </p:nvSpPr>
              <p:spPr bwMode="auto">
                <a:xfrm>
                  <a:off x="5605666" y="3746378"/>
                  <a:ext cx="1897683" cy="168319"/>
                </a:xfrm>
                <a:prstGeom prst="rect">
                  <a:avLst/>
                </a:prstGeom>
                <a:noFill/>
                <a:ln w="9525">
                  <a:noFill/>
                  <a:miter lim="800000"/>
                  <a:headEnd/>
                  <a:tailEnd/>
                </a:ln>
              </p:spPr>
              <p:txBody>
                <a:bodyPr>
                  <a:spAutoFit/>
                </a:bodyPr>
                <a:lstStyle/>
                <a:p>
                  <a:r>
                    <a:rPr lang="ja-JP" altLang="en-US" sz="1200" i="1" dirty="0"/>
                    <a:t>全特別区長が参画</a:t>
                  </a:r>
                </a:p>
              </p:txBody>
            </p:sp>
            <p:cxnSp>
              <p:nvCxnSpPr>
                <p:cNvPr id="79" name="直線矢印コネクタ 78"/>
                <p:cNvCxnSpPr/>
                <p:nvPr/>
              </p:nvCxnSpPr>
              <p:spPr>
                <a:xfrm flipH="1" flipV="1">
                  <a:off x="7612332" y="4176486"/>
                  <a:ext cx="11291" cy="783547"/>
                </a:xfrm>
                <a:prstGeom prst="straightConnector1">
                  <a:avLst/>
                </a:prstGeom>
                <a:ln w="25400">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25631" name="直線矢印コネクタ 14"/>
                <p:cNvCxnSpPr>
                  <a:cxnSpLocks noChangeShapeType="1"/>
                </p:cNvCxnSpPr>
                <p:nvPr/>
              </p:nvCxnSpPr>
              <p:spPr bwMode="auto">
                <a:xfrm flipH="1">
                  <a:off x="6313790" y="4162801"/>
                  <a:ext cx="670" cy="818017"/>
                </a:xfrm>
                <a:prstGeom prst="straightConnector1">
                  <a:avLst/>
                </a:prstGeom>
                <a:noFill/>
                <a:ln w="28575" algn="ctr">
                  <a:solidFill>
                    <a:schemeClr val="tx1"/>
                  </a:solidFill>
                  <a:prstDash val="sysDot"/>
                  <a:round/>
                  <a:headEnd/>
                  <a:tailEnd type="arrow" w="med" len="med"/>
                </a:ln>
              </p:spPr>
            </p:cxnSp>
          </p:grpSp>
          <p:sp>
            <p:nvSpPr>
              <p:cNvPr id="61" name="正方形/長方形 60"/>
              <p:cNvSpPr/>
              <p:nvPr/>
            </p:nvSpPr>
            <p:spPr>
              <a:xfrm>
                <a:off x="5720170" y="4373387"/>
                <a:ext cx="1187238" cy="278771"/>
              </a:xfrm>
              <a:prstGeom prst="rect">
                <a:avLst/>
              </a:prstGeom>
              <a:ln w="19050"/>
            </p:spPr>
            <p:style>
              <a:lnRef idx="2">
                <a:schemeClr val="dk1"/>
              </a:lnRef>
              <a:fillRef idx="1">
                <a:schemeClr val="lt1"/>
              </a:fillRef>
              <a:effectRef idx="0">
                <a:schemeClr val="dk1"/>
              </a:effectRef>
              <a:fontRef idx="minor">
                <a:schemeClr val="dk1"/>
              </a:fontRef>
            </p:style>
            <p:txBody>
              <a:bodyPr lIns="0" rIns="0" anchor="ctr"/>
              <a:lstStyle/>
              <a:p>
                <a:pPr algn="ctr" fontAlgn="auto">
                  <a:spcBef>
                    <a:spcPts val="0"/>
                  </a:spcBef>
                  <a:spcAft>
                    <a:spcPts val="0"/>
                  </a:spcAft>
                  <a:defRPr/>
                </a:pPr>
                <a:r>
                  <a:rPr lang="ja-JP" altLang="en-US" sz="1200" b="1" dirty="0">
                    <a:solidFill>
                      <a:prstClr val="black"/>
                    </a:solidFill>
                    <a:latin typeface="Meiryo UI" pitchFamily="50" charset="-128"/>
                    <a:ea typeface="Meiryo UI" pitchFamily="50" charset="-128"/>
                    <a:cs typeface="Meiryo UI" pitchFamily="50" charset="-128"/>
                  </a:rPr>
                  <a:t>財政調整交付金</a:t>
                </a:r>
                <a:endParaRPr lang="en-US" altLang="ja-JP" sz="1200" b="1" dirty="0">
                  <a:solidFill>
                    <a:prstClr val="black"/>
                  </a:solidFill>
                  <a:latin typeface="Meiryo UI" pitchFamily="50" charset="-128"/>
                  <a:ea typeface="Meiryo UI" pitchFamily="50" charset="-128"/>
                  <a:cs typeface="Meiryo UI" pitchFamily="50" charset="-128"/>
                </a:endParaRPr>
              </a:p>
            </p:txBody>
          </p:sp>
        </p:grpSp>
        <p:sp>
          <p:nvSpPr>
            <p:cNvPr id="52" name="正方形/長方形 51"/>
            <p:cNvSpPr/>
            <p:nvPr/>
          </p:nvSpPr>
          <p:spPr>
            <a:xfrm>
              <a:off x="5825405" y="1149878"/>
              <a:ext cx="2772910" cy="1081981"/>
            </a:xfrm>
            <a:prstGeom prst="rect">
              <a:avLst/>
            </a:prstGeom>
            <a:ln w="22225">
              <a:prstDash val="sysDot"/>
            </a:ln>
          </p:spPr>
          <p:style>
            <a:lnRef idx="2">
              <a:schemeClr val="accent2"/>
            </a:lnRef>
            <a:fillRef idx="1">
              <a:schemeClr val="lt1"/>
            </a:fillRef>
            <a:effectRef idx="0">
              <a:schemeClr val="accent2"/>
            </a:effectRef>
            <a:fontRef idx="minor">
              <a:schemeClr val="dk1"/>
            </a:fontRef>
          </p:style>
          <p:txBody>
            <a:bodyPr lIns="36000" rIns="36000" anchor="ctr">
              <a:spAutoFit/>
            </a:bodyPr>
            <a:lstStyle/>
            <a:p>
              <a:pPr marL="90488" lvl="2" fontAlgn="auto">
                <a:lnSpc>
                  <a:spcPct val="125000"/>
                </a:lnSpc>
                <a:spcBef>
                  <a:spcPts val="0"/>
                </a:spcBef>
                <a:spcAft>
                  <a:spcPts val="0"/>
                </a:spcAft>
                <a:defRPr/>
              </a:pPr>
              <a:r>
                <a:rPr lang="ja-JP" altLang="en-US" sz="1400" b="1" dirty="0">
                  <a:latin typeface="Meiryo UI"/>
                  <a:ea typeface="Meiryo UI"/>
                  <a:cs typeface="Meiryo UI"/>
                </a:rPr>
                <a:t>特別区による「共同機関」を設け、特別区が主体的に財政調整を行う制度の実現を</a:t>
              </a:r>
              <a:r>
                <a:rPr lang="ja-JP" altLang="en-US" sz="1400" b="1" dirty="0" smtClean="0">
                  <a:latin typeface="Meiryo UI"/>
                  <a:ea typeface="Meiryo UI"/>
                  <a:cs typeface="Meiryo UI"/>
                </a:rPr>
                <a:t>めざす</a:t>
              </a:r>
              <a:endParaRPr lang="en-US" altLang="ja-JP" sz="1400" b="1" dirty="0" smtClean="0">
                <a:latin typeface="Meiryo UI"/>
                <a:ea typeface="Meiryo UI"/>
                <a:cs typeface="Meiryo UI"/>
              </a:endParaRPr>
            </a:p>
            <a:p>
              <a:pPr marL="90488" lvl="2" algn="ctr" fontAlgn="auto">
                <a:lnSpc>
                  <a:spcPct val="125000"/>
                </a:lnSpc>
                <a:spcBef>
                  <a:spcPts val="0"/>
                </a:spcBef>
                <a:spcAft>
                  <a:spcPts val="0"/>
                </a:spcAft>
                <a:defRPr/>
              </a:pPr>
              <a:r>
                <a:rPr lang="ja-JP" altLang="en-US" sz="1400" b="1" dirty="0" smtClean="0">
                  <a:solidFill>
                    <a:prstClr val="black"/>
                  </a:solidFill>
                  <a:latin typeface="Meiryo UI"/>
                  <a:ea typeface="Meiryo UI"/>
                  <a:cs typeface="Meiryo UI"/>
                </a:rPr>
                <a:t>（今後、さらに課題整理・研究）</a:t>
              </a:r>
              <a:endParaRPr lang="ja-JP" altLang="en-US" sz="1400" b="1" dirty="0">
                <a:solidFill>
                  <a:prstClr val="black"/>
                </a:solidFill>
                <a:latin typeface="Meiryo UI" pitchFamily="50" charset="-128"/>
                <a:ea typeface="Meiryo UI" pitchFamily="50" charset="-128"/>
                <a:cs typeface="Meiryo UI" pitchFamily="50" charset="-128"/>
              </a:endParaRPr>
            </a:p>
          </p:txBody>
        </p:sp>
      </p:grpSp>
      <p:sp>
        <p:nvSpPr>
          <p:cNvPr id="54" name="正方形/長方形 53"/>
          <p:cNvSpPr/>
          <p:nvPr/>
        </p:nvSpPr>
        <p:spPr>
          <a:xfrm>
            <a:off x="200472" y="476672"/>
            <a:ext cx="8270479" cy="409575"/>
          </a:xfrm>
          <a:prstGeom prst="rect">
            <a:avLst/>
          </a:prstGeom>
          <a:noFill/>
          <a:ln>
            <a:noFill/>
          </a:ln>
        </p:spPr>
        <p:style>
          <a:lnRef idx="2">
            <a:schemeClr val="dk1"/>
          </a:lnRef>
          <a:fillRef idx="1">
            <a:schemeClr val="lt1"/>
          </a:fillRef>
          <a:effectRef idx="0">
            <a:schemeClr val="dk1"/>
          </a:effectRef>
          <a:fontRef idx="minor">
            <a:schemeClr val="dk1"/>
          </a:fontRef>
        </p:style>
        <p:txBody>
          <a:bodyPr anchor="ctr"/>
          <a:lstStyle/>
          <a:p>
            <a:pPr fontAlgn="auto">
              <a:spcBef>
                <a:spcPts val="0"/>
              </a:spcBef>
              <a:spcAft>
                <a:spcPts val="0"/>
              </a:spcAft>
              <a:defRPr/>
            </a:pPr>
            <a:r>
              <a:rPr lang="ja-JP" altLang="en-US" sz="1600" b="1" dirty="0" smtClean="0">
                <a:solidFill>
                  <a:prstClr val="black"/>
                </a:solidFill>
                <a:latin typeface="Meiryo UI" pitchFamily="50" charset="-128"/>
                <a:ea typeface="Meiryo UI" pitchFamily="50" charset="-128"/>
                <a:cs typeface="Meiryo UI" pitchFamily="50" charset="-128"/>
              </a:rPr>
              <a:t>（参考）財政</a:t>
            </a:r>
            <a:r>
              <a:rPr lang="ja-JP" altLang="en-US" sz="1600" b="1" dirty="0">
                <a:solidFill>
                  <a:prstClr val="black"/>
                </a:solidFill>
                <a:latin typeface="Meiryo UI" pitchFamily="50" charset="-128"/>
                <a:ea typeface="Meiryo UI" pitchFamily="50" charset="-128"/>
                <a:cs typeface="Meiryo UI" pitchFamily="50" charset="-128"/>
              </a:rPr>
              <a:t>調整制度のイメージ図</a:t>
            </a:r>
          </a:p>
        </p:txBody>
      </p:sp>
      <p:sp>
        <p:nvSpPr>
          <p:cNvPr id="57" name="正方形/長方形 56"/>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a:t>
            </a:r>
            <a:r>
              <a:rPr lang="ja-JP" altLang="en-US" sz="2000" b="1" spc="-150"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透明性の確保～</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58" name="正方形/長方形 57"/>
          <p:cNvSpPr/>
          <p:nvPr/>
        </p:nvSpPr>
        <p:spPr bwMode="auto">
          <a:xfrm>
            <a:off x="5313040" y="6021288"/>
            <a:ext cx="4320480" cy="504056"/>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0" lvl="1">
              <a:defRPr/>
            </a:pPr>
            <a:r>
              <a:rPr lang="ja-JP" altLang="en-US" sz="1400" dirty="0" smtClean="0">
                <a:latin typeface="Meiryo UI" pitchFamily="50" charset="-128"/>
                <a:ea typeface="Meiryo UI" pitchFamily="50" charset="-128"/>
                <a:cs typeface="Meiryo UI" pitchFamily="50" charset="-128"/>
              </a:rPr>
              <a:t>その過渡期において、特別区相互間の配分方法について</a:t>
            </a:r>
            <a:endParaRPr lang="en-US" altLang="ja-JP" sz="1400" dirty="0" smtClean="0">
              <a:latin typeface="Meiryo UI" pitchFamily="50" charset="-128"/>
              <a:ea typeface="Meiryo UI" pitchFamily="50" charset="-128"/>
              <a:cs typeface="Meiryo UI" pitchFamily="50" charset="-128"/>
            </a:endParaRPr>
          </a:p>
          <a:p>
            <a:pPr marL="0" lvl="1">
              <a:defRPr/>
            </a:pPr>
            <a:r>
              <a:rPr lang="ja-JP" altLang="en-US" sz="1400" dirty="0" smtClean="0">
                <a:latin typeface="Meiryo UI" pitchFamily="50" charset="-128"/>
                <a:ea typeface="Meiryo UI" pitchFamily="50" charset="-128"/>
                <a:cs typeface="Meiryo UI" pitchFamily="50" charset="-128"/>
              </a:rPr>
              <a:t>特別区が主体的に協議を行うなどの枠組みも視野</a:t>
            </a:r>
            <a:endParaRPr lang="en-US" altLang="ja-JP" sz="1400" dirty="0" smtClean="0">
              <a:latin typeface="Meiryo UI" pitchFamily="50" charset="-128"/>
              <a:ea typeface="Meiryo UI" pitchFamily="50" charset="-128"/>
              <a:cs typeface="Meiryo UI" pitchFamily="50" charset="-128"/>
            </a:endParaRPr>
          </a:p>
        </p:txBody>
      </p:sp>
      <p:sp>
        <p:nvSpPr>
          <p:cNvPr id="56"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２３</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64" name="円/楕円 63"/>
          <p:cNvSpPr/>
          <p:nvPr/>
        </p:nvSpPr>
        <p:spPr bwMode="auto">
          <a:xfrm>
            <a:off x="2171386" y="5036468"/>
            <a:ext cx="919921" cy="612775"/>
          </a:xfrm>
          <a:prstGeom prst="ellipse">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1200" b="1" dirty="0" smtClean="0">
                <a:solidFill>
                  <a:prstClr val="black"/>
                </a:solidFill>
                <a:latin typeface="Meiryo UI" pitchFamily="50" charset="-128"/>
                <a:ea typeface="Meiryo UI" pitchFamily="50" charset="-128"/>
                <a:cs typeface="Meiryo UI" pitchFamily="50" charset="-128"/>
              </a:rPr>
              <a:t>北区</a:t>
            </a:r>
            <a:r>
              <a:rPr lang="ja-JP" altLang="en-US" sz="1400" dirty="0">
                <a:solidFill>
                  <a:prstClr val="black"/>
                </a:solidFill>
                <a:latin typeface="Meiryo UI" pitchFamily="50" charset="-128"/>
                <a:ea typeface="Meiryo UI" pitchFamily="50" charset="-128"/>
                <a:cs typeface="Meiryo UI" pitchFamily="50" charset="-128"/>
              </a:rPr>
              <a:t>　</a:t>
            </a:r>
          </a:p>
        </p:txBody>
      </p:sp>
      <p:sp>
        <p:nvSpPr>
          <p:cNvPr id="65" name="円/楕円 64"/>
          <p:cNvSpPr/>
          <p:nvPr/>
        </p:nvSpPr>
        <p:spPr bwMode="auto">
          <a:xfrm>
            <a:off x="3171510" y="5036468"/>
            <a:ext cx="919921" cy="612775"/>
          </a:xfrm>
          <a:prstGeom prst="ellipse">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1200" b="1" dirty="0" smtClean="0">
                <a:solidFill>
                  <a:prstClr val="black"/>
                </a:solidFill>
                <a:latin typeface="Meiryo UI" pitchFamily="50" charset="-128"/>
                <a:ea typeface="Meiryo UI" pitchFamily="50" charset="-128"/>
                <a:cs typeface="Meiryo UI" pitchFamily="50" charset="-128"/>
              </a:rPr>
              <a:t>中央区</a:t>
            </a:r>
            <a:r>
              <a:rPr lang="ja-JP" altLang="en-US" sz="1400" dirty="0">
                <a:solidFill>
                  <a:prstClr val="black"/>
                </a:solidFill>
                <a:latin typeface="Meiryo UI" pitchFamily="50" charset="-128"/>
                <a:ea typeface="Meiryo UI" pitchFamily="50" charset="-128"/>
                <a:cs typeface="Meiryo UI" pitchFamily="50" charset="-128"/>
              </a:rPr>
              <a:t>　</a:t>
            </a:r>
          </a:p>
        </p:txBody>
      </p:sp>
      <p:sp>
        <p:nvSpPr>
          <p:cNvPr id="74" name="円/楕円 73"/>
          <p:cNvSpPr/>
          <p:nvPr/>
        </p:nvSpPr>
        <p:spPr bwMode="auto">
          <a:xfrm>
            <a:off x="6237620" y="5114525"/>
            <a:ext cx="767027" cy="611188"/>
          </a:xfrm>
          <a:prstGeom prst="ellipse">
            <a:avLst/>
          </a:prstGeom>
        </p:spPr>
        <p:style>
          <a:lnRef idx="1">
            <a:schemeClr val="dk1"/>
          </a:lnRef>
          <a:fillRef idx="2">
            <a:schemeClr val="dk1"/>
          </a:fillRef>
          <a:effectRef idx="1">
            <a:schemeClr val="dk1"/>
          </a:effectRef>
          <a:fontRef idx="minor">
            <a:schemeClr val="dk1"/>
          </a:fontRef>
        </p:style>
        <p:txBody>
          <a:bodyPr lIns="72000" rIns="72000"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fontAlgn="auto">
              <a:spcBef>
                <a:spcPts val="0"/>
              </a:spcBef>
              <a:spcAft>
                <a:spcPts val="0"/>
              </a:spcAft>
              <a:defRPr/>
            </a:pPr>
            <a:r>
              <a:rPr lang="ja-JP" altLang="en-US" sz="1000" b="1"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淀川区</a:t>
            </a:r>
            <a:r>
              <a:rPr lang="ja-JP" altLang="en-US" sz="1400"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　</a:t>
            </a:r>
          </a:p>
        </p:txBody>
      </p:sp>
      <p:sp>
        <p:nvSpPr>
          <p:cNvPr id="75" name="円/楕円 74"/>
          <p:cNvSpPr/>
          <p:nvPr/>
        </p:nvSpPr>
        <p:spPr bwMode="auto">
          <a:xfrm>
            <a:off x="7044272" y="5114525"/>
            <a:ext cx="767027" cy="611188"/>
          </a:xfrm>
          <a:prstGeom prst="ellipse">
            <a:avLst/>
          </a:prstGeom>
        </p:spPr>
        <p:style>
          <a:lnRef idx="1">
            <a:schemeClr val="dk1"/>
          </a:lnRef>
          <a:fillRef idx="2">
            <a:schemeClr val="dk1"/>
          </a:fillRef>
          <a:effectRef idx="1">
            <a:schemeClr val="dk1"/>
          </a:effectRef>
          <a:fontRef idx="minor">
            <a:schemeClr val="dk1"/>
          </a:fontRef>
        </p:style>
        <p:txBody>
          <a:bodyPr lIns="72000" rIns="72000"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fontAlgn="auto">
              <a:spcBef>
                <a:spcPts val="0"/>
              </a:spcBef>
              <a:spcAft>
                <a:spcPts val="0"/>
              </a:spcAft>
              <a:defRPr/>
            </a:pPr>
            <a:r>
              <a:rPr lang="ja-JP" altLang="en-US" sz="1000" b="1"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北区</a:t>
            </a:r>
            <a:r>
              <a:rPr lang="ja-JP" altLang="en-US" sz="1400"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　</a:t>
            </a:r>
          </a:p>
        </p:txBody>
      </p:sp>
      <p:sp>
        <p:nvSpPr>
          <p:cNvPr id="76" name="円/楕円 75"/>
          <p:cNvSpPr/>
          <p:nvPr/>
        </p:nvSpPr>
        <p:spPr bwMode="auto">
          <a:xfrm>
            <a:off x="7850924" y="5114525"/>
            <a:ext cx="767027" cy="611188"/>
          </a:xfrm>
          <a:prstGeom prst="ellipse">
            <a:avLst/>
          </a:prstGeom>
        </p:spPr>
        <p:style>
          <a:lnRef idx="1">
            <a:schemeClr val="dk1"/>
          </a:lnRef>
          <a:fillRef idx="2">
            <a:schemeClr val="dk1"/>
          </a:fillRef>
          <a:effectRef idx="1">
            <a:schemeClr val="dk1"/>
          </a:effectRef>
          <a:fontRef idx="minor">
            <a:schemeClr val="dk1"/>
          </a:fontRef>
        </p:style>
        <p:txBody>
          <a:bodyPr lIns="72000" rIns="72000"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fontAlgn="auto">
              <a:spcBef>
                <a:spcPts val="0"/>
              </a:spcBef>
              <a:spcAft>
                <a:spcPts val="0"/>
              </a:spcAft>
              <a:defRPr/>
            </a:pPr>
            <a:r>
              <a:rPr lang="ja-JP" altLang="en-US" sz="1000" b="1"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中央区</a:t>
            </a:r>
            <a:r>
              <a:rPr lang="ja-JP" altLang="en-US" sz="1400" u="dottedHeavy"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　</a:t>
            </a:r>
          </a:p>
        </p:txBody>
      </p:sp>
      <p:sp>
        <p:nvSpPr>
          <p:cNvPr id="81" name="円/楕円 80"/>
          <p:cNvSpPr/>
          <p:nvPr/>
        </p:nvSpPr>
        <p:spPr bwMode="auto">
          <a:xfrm>
            <a:off x="1171262" y="5036468"/>
            <a:ext cx="919921" cy="612775"/>
          </a:xfrm>
          <a:prstGeom prst="ellipse">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1200" b="1" dirty="0" smtClean="0">
                <a:solidFill>
                  <a:prstClr val="black"/>
                </a:solidFill>
                <a:latin typeface="Meiryo UI" pitchFamily="50" charset="-128"/>
                <a:ea typeface="Meiryo UI" pitchFamily="50" charset="-128"/>
                <a:cs typeface="Meiryo UI" pitchFamily="50" charset="-128"/>
              </a:rPr>
              <a:t>淀川区</a:t>
            </a:r>
            <a:r>
              <a:rPr lang="ja-JP" altLang="en-US" sz="1400" dirty="0">
                <a:solidFill>
                  <a:prstClr val="black"/>
                </a:solidFill>
                <a:latin typeface="Meiryo UI" pitchFamily="50" charset="-128"/>
                <a:ea typeface="Meiryo UI" pitchFamily="50" charset="-128"/>
                <a:cs typeface="Meiryo UI" pitchFamily="50" charset="-128"/>
              </a:rPr>
              <a:t>　</a:t>
            </a:r>
          </a:p>
        </p:txBody>
      </p:sp>
      <p:sp>
        <p:nvSpPr>
          <p:cNvPr id="53" name="円/楕円 64"/>
          <p:cNvSpPr/>
          <p:nvPr/>
        </p:nvSpPr>
        <p:spPr bwMode="auto">
          <a:xfrm>
            <a:off x="4179636" y="5036468"/>
            <a:ext cx="919921" cy="612775"/>
          </a:xfrm>
          <a:prstGeom prst="ellipse">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1400" dirty="0">
                <a:solidFill>
                  <a:prstClr val="black"/>
                </a:solidFill>
                <a:latin typeface="Meiryo UI" pitchFamily="50" charset="-128"/>
                <a:ea typeface="Meiryo UI" pitchFamily="50" charset="-128"/>
                <a:cs typeface="Meiryo UI" pitchFamily="50" charset="-128"/>
              </a:rPr>
              <a:t>　</a:t>
            </a:r>
          </a:p>
        </p:txBody>
      </p:sp>
      <p:sp>
        <p:nvSpPr>
          <p:cNvPr id="51" name="円/楕円 70"/>
          <p:cNvSpPr/>
          <p:nvPr/>
        </p:nvSpPr>
        <p:spPr bwMode="auto">
          <a:xfrm>
            <a:off x="4080901" y="5148098"/>
            <a:ext cx="1136208" cy="389513"/>
          </a:xfrm>
          <a:prstGeom prst="ellipse">
            <a:avLst/>
          </a:prstGeom>
          <a:noFill/>
          <a:ln>
            <a:noFill/>
          </a:ln>
        </p:spPr>
        <p:style>
          <a:lnRef idx="1">
            <a:schemeClr val="dk1"/>
          </a:lnRef>
          <a:fillRef idx="2">
            <a:schemeClr val="dk1"/>
          </a:fillRef>
          <a:effectRef idx="1">
            <a:schemeClr val="dk1"/>
          </a:effectRef>
          <a:fontRef idx="minor">
            <a:schemeClr val="dk1"/>
          </a:fontRef>
        </p:style>
        <p:txBody>
          <a:bodyPr wrap="square" anchor="ctr">
            <a:spAutoFit/>
          </a:bodyPr>
          <a:lstStyle/>
          <a:p>
            <a:pPr algn="ctr" fontAlgn="auto">
              <a:spcBef>
                <a:spcPts val="0"/>
              </a:spcBef>
              <a:spcAft>
                <a:spcPts val="0"/>
              </a:spcAft>
              <a:defRPr/>
            </a:pPr>
            <a:r>
              <a:rPr lang="ja-JP" altLang="en-US" sz="1200" b="1" dirty="0" smtClean="0">
                <a:solidFill>
                  <a:prstClr val="black"/>
                </a:solidFill>
                <a:latin typeface="Meiryo UI" pitchFamily="50" charset="-128"/>
                <a:ea typeface="Meiryo UI" pitchFamily="50" charset="-128"/>
                <a:cs typeface="Meiryo UI" pitchFamily="50" charset="-128"/>
              </a:rPr>
              <a:t>天王寺区</a:t>
            </a:r>
            <a:r>
              <a:rPr lang="ja-JP" altLang="en-US" sz="1200" dirty="0">
                <a:solidFill>
                  <a:prstClr val="black"/>
                </a:solidFill>
                <a:latin typeface="Meiryo UI" pitchFamily="50" charset="-128"/>
                <a:ea typeface="Meiryo UI" pitchFamily="50" charset="-128"/>
                <a:cs typeface="Meiryo UI" pitchFamily="50" charset="-128"/>
              </a:rPr>
              <a:t>　</a:t>
            </a:r>
          </a:p>
        </p:txBody>
      </p:sp>
      <p:sp>
        <p:nvSpPr>
          <p:cNvPr id="55" name="円/楕円 75"/>
          <p:cNvSpPr/>
          <p:nvPr/>
        </p:nvSpPr>
        <p:spPr bwMode="auto">
          <a:xfrm>
            <a:off x="8661570" y="5114525"/>
            <a:ext cx="767027" cy="611188"/>
          </a:xfrm>
          <a:prstGeom prst="ellipse">
            <a:avLst/>
          </a:prstGeom>
        </p:spPr>
        <p:style>
          <a:lnRef idx="1">
            <a:schemeClr val="dk1"/>
          </a:lnRef>
          <a:fillRef idx="2">
            <a:schemeClr val="dk1"/>
          </a:fillRef>
          <a:effectRef idx="1">
            <a:schemeClr val="dk1"/>
          </a:effectRef>
          <a:fontRef idx="minor">
            <a:schemeClr val="dk1"/>
          </a:fontRef>
        </p:style>
        <p:txBody>
          <a:bodyPr lIns="72000" rIns="72000"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fontAlgn="auto">
              <a:spcBef>
                <a:spcPts val="0"/>
              </a:spcBef>
              <a:spcAft>
                <a:spcPts val="0"/>
              </a:spcAft>
              <a:defRPr/>
            </a:pPr>
            <a:r>
              <a:rPr lang="ja-JP" altLang="en-US" sz="1400"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　</a:t>
            </a:r>
          </a:p>
        </p:txBody>
      </p:sp>
      <p:sp>
        <p:nvSpPr>
          <p:cNvPr id="78" name="円/楕円 77"/>
          <p:cNvSpPr/>
          <p:nvPr/>
        </p:nvSpPr>
        <p:spPr bwMode="auto">
          <a:xfrm>
            <a:off x="8524846" y="5247001"/>
            <a:ext cx="1040474" cy="346234"/>
          </a:xfrm>
          <a:prstGeom prst="ellipse">
            <a:avLst/>
          </a:prstGeom>
          <a:noFill/>
          <a:ln>
            <a:noFill/>
          </a:ln>
        </p:spPr>
        <p:style>
          <a:lnRef idx="1">
            <a:schemeClr val="dk1"/>
          </a:lnRef>
          <a:fillRef idx="2">
            <a:schemeClr val="dk1"/>
          </a:fillRef>
          <a:effectRef idx="1">
            <a:schemeClr val="dk1"/>
          </a:effectRef>
          <a:fontRef idx="minor">
            <a:schemeClr val="dk1"/>
          </a:fontRef>
        </p:style>
        <p:txBody>
          <a:bodyPr wrap="square" lIns="72000" rIns="720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fontAlgn="auto">
              <a:spcBef>
                <a:spcPts val="0"/>
              </a:spcBef>
              <a:spcAft>
                <a:spcPts val="0"/>
              </a:spcAft>
              <a:defRPr/>
            </a:pPr>
            <a:r>
              <a:rPr lang="ja-JP" altLang="en-US" sz="1000" b="1"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天王寺区</a:t>
            </a:r>
            <a:r>
              <a:rPr lang="ja-JP" altLang="en-US" sz="1000" u="dottedHeavy"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　</a:t>
            </a:r>
          </a:p>
        </p:txBody>
      </p:sp>
    </p:spTree>
    <p:extLst>
      <p:ext uri="{BB962C8B-B14F-4D97-AF65-F5344CB8AC3E}">
        <p14:creationId xmlns:p14="http://schemas.microsoft.com/office/powerpoint/2010/main" val="23397947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a:t>
            </a:r>
            <a:r>
              <a:rPr lang="ja-JP" altLang="en-US" sz="2000" b="1" spc="-150"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財源不足が生じた場合の当面の対応～</a:t>
            </a:r>
            <a:endParaRPr lang="en-US" altLang="ja-JP" sz="2000" b="1" dirty="0" smtClean="0">
              <a:solidFill>
                <a:srgbClr val="000000"/>
              </a:solidFill>
              <a:latin typeface="ＭＳ Ｐゴシック" pitchFamily="50" charset="-128"/>
              <a:ea typeface="Meiryo UI" pitchFamily="50" charset="-128"/>
              <a:cs typeface="Meiryo UI" pitchFamily="50" charset="-128"/>
            </a:endParaRPr>
          </a:p>
        </p:txBody>
      </p:sp>
      <p:sp>
        <p:nvSpPr>
          <p:cNvPr id="10" name="正方形/長方形 9"/>
          <p:cNvSpPr/>
          <p:nvPr/>
        </p:nvSpPr>
        <p:spPr bwMode="auto">
          <a:xfrm>
            <a:off x="116463" y="640448"/>
            <a:ext cx="9527580" cy="113236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176213" indent="-176213">
              <a:lnSpc>
                <a:spcPct val="150000"/>
              </a:lnSpc>
            </a:pPr>
            <a:r>
              <a:rPr lang="ja-JP" altLang="en-US" sz="1700" dirty="0" smtClean="0">
                <a:solidFill>
                  <a:schemeClr val="tx1"/>
                </a:solidFill>
                <a:latin typeface="Meiryo UI" pitchFamily="50" charset="-128"/>
                <a:ea typeface="Meiryo UI" pitchFamily="50" charset="-128"/>
                <a:cs typeface="Meiryo UI" pitchFamily="50" charset="-128"/>
              </a:rPr>
              <a:t>○特別区財政調整交付金の交付のほか、必要に応じて、財務リスクへの引当財源として大阪府が管理する</a:t>
            </a:r>
            <a:endParaRPr lang="en-US" altLang="ja-JP" sz="1700" dirty="0" smtClean="0">
              <a:solidFill>
                <a:schemeClr val="tx1"/>
              </a:solidFill>
              <a:latin typeface="Meiryo UI" pitchFamily="50" charset="-128"/>
              <a:ea typeface="Meiryo UI" pitchFamily="50" charset="-128"/>
              <a:cs typeface="Meiryo UI" pitchFamily="50" charset="-128"/>
            </a:endParaRPr>
          </a:p>
          <a:p>
            <a:pPr marL="176213" indent="-176213">
              <a:lnSpc>
                <a:spcPct val="150000"/>
              </a:lnSpc>
            </a:pPr>
            <a:r>
              <a:rPr lang="en-US" altLang="ja-JP" sz="1700" dirty="0" smtClean="0">
                <a:solidFill>
                  <a:schemeClr val="tx1"/>
                </a:solidFill>
                <a:latin typeface="Meiryo UI" pitchFamily="50" charset="-128"/>
                <a:ea typeface="Meiryo UI" pitchFamily="50" charset="-128"/>
                <a:cs typeface="Meiryo UI" pitchFamily="50" charset="-128"/>
              </a:rPr>
              <a:t>   </a:t>
            </a:r>
            <a:r>
              <a:rPr lang="ja-JP" altLang="en-US" sz="1700" dirty="0" smtClean="0">
                <a:solidFill>
                  <a:schemeClr val="tx1"/>
                </a:solidFill>
                <a:latin typeface="Meiryo UI" pitchFamily="50" charset="-128"/>
                <a:ea typeface="Meiryo UI" pitchFamily="50" charset="-128"/>
                <a:cs typeface="Meiryo UI" pitchFamily="50" charset="-128"/>
              </a:rPr>
              <a:t>基金の活用により、特別区の財政運営が円滑に行われる仕組みを検討</a:t>
            </a:r>
          </a:p>
        </p:txBody>
      </p:sp>
      <p:sp>
        <p:nvSpPr>
          <p:cNvPr id="13" name="正方形/長方形 12"/>
          <p:cNvSpPr/>
          <p:nvPr/>
        </p:nvSpPr>
        <p:spPr>
          <a:xfrm>
            <a:off x="377308" y="5517352"/>
            <a:ext cx="8824163" cy="1080000"/>
          </a:xfrm>
          <a:prstGeom prst="rect">
            <a:avLst/>
          </a:prstGeom>
          <a:ln w="12700"/>
        </p:spPr>
        <p:style>
          <a:lnRef idx="2">
            <a:schemeClr val="accent2"/>
          </a:lnRef>
          <a:fillRef idx="1">
            <a:schemeClr val="lt1"/>
          </a:fillRef>
          <a:effectRef idx="0">
            <a:schemeClr val="accent2"/>
          </a:effectRef>
          <a:fontRef idx="minor">
            <a:schemeClr val="dk1"/>
          </a:fontRef>
        </p:style>
        <p:txBody>
          <a:bodyPr rtlCol="0" anchor="ctr"/>
          <a:lstStyle/>
          <a:p>
            <a:pPr marL="95250" indent="-95250">
              <a:lnSpc>
                <a:spcPts val="1800"/>
              </a:lnSpc>
              <a:spcBef>
                <a:spcPts val="300"/>
              </a:spcBef>
              <a:buFont typeface="Arial" pitchFamily="34" charset="0"/>
              <a:buChar char="•"/>
            </a:pPr>
            <a:r>
              <a:rPr lang="ja-JP" altLang="en-US" sz="1400" dirty="0" smtClean="0">
                <a:solidFill>
                  <a:schemeClr val="tx1"/>
                </a:solidFill>
                <a:latin typeface="Meiryo UI" pitchFamily="50" charset="-128"/>
                <a:ea typeface="Meiryo UI" pitchFamily="50" charset="-128"/>
                <a:cs typeface="Meiryo UI" pitchFamily="50" charset="-128"/>
              </a:rPr>
              <a:t>　</a:t>
            </a:r>
            <a:r>
              <a:rPr lang="ja-JP" altLang="en-US" sz="1400" spc="-150" dirty="0" smtClean="0">
                <a:solidFill>
                  <a:schemeClr val="tx1"/>
                </a:solidFill>
                <a:latin typeface="Meiryo UI" pitchFamily="50" charset="-128"/>
                <a:ea typeface="Meiryo UI" pitchFamily="50" charset="-128"/>
                <a:cs typeface="Meiryo UI" pitchFamily="50" charset="-128"/>
              </a:rPr>
              <a:t>大阪府が承継する財政調整基金は、大阪府に承継した財務リスク（損失補償の債務）の引当財源として大阪府が管理するもの</a:t>
            </a:r>
            <a:endParaRPr lang="en-US" altLang="ja-JP" sz="1400" spc="-150" dirty="0" smtClean="0">
              <a:solidFill>
                <a:schemeClr val="tx1"/>
              </a:solidFill>
              <a:latin typeface="Meiryo UI" pitchFamily="50" charset="-128"/>
              <a:ea typeface="Meiryo UI" pitchFamily="50" charset="-128"/>
              <a:cs typeface="Meiryo UI" pitchFamily="50" charset="-128"/>
            </a:endParaRPr>
          </a:p>
          <a:p>
            <a:pPr marL="95250" indent="-95250">
              <a:lnSpc>
                <a:spcPts val="1800"/>
              </a:lnSpc>
              <a:spcBef>
                <a:spcPts val="300"/>
              </a:spcBef>
              <a:buFont typeface="Arial" pitchFamily="34" charset="0"/>
              <a:buChar char="•"/>
            </a:pPr>
            <a:r>
              <a:rPr lang="ja-JP" altLang="en-US" sz="1400" dirty="0" smtClean="0">
                <a:solidFill>
                  <a:schemeClr val="tx1"/>
                </a:solidFill>
                <a:latin typeface="Meiryo UI" pitchFamily="50" charset="-128"/>
                <a:ea typeface="Meiryo UI" pitchFamily="50" charset="-128"/>
                <a:cs typeface="Meiryo UI" pitchFamily="50" charset="-128"/>
              </a:rPr>
              <a:t>　特別区の共有の財産として大阪府が管理するが、毎年度減少する損失補償相当額は、特別区に配分することを基本と</a:t>
            </a:r>
            <a:endParaRPr lang="en-US" altLang="ja-JP" sz="1400" dirty="0" smtClean="0">
              <a:solidFill>
                <a:schemeClr val="tx1"/>
              </a:solidFill>
              <a:latin typeface="Meiryo UI" pitchFamily="50" charset="-128"/>
              <a:ea typeface="Meiryo UI" pitchFamily="50" charset="-128"/>
              <a:cs typeface="Meiryo UI" pitchFamily="50" charset="-128"/>
            </a:endParaRPr>
          </a:p>
          <a:p>
            <a:pPr marL="95250" indent="-95250">
              <a:lnSpc>
                <a:spcPts val="1800"/>
              </a:lnSpc>
              <a:spcBef>
                <a:spcPts val="300"/>
              </a:spcBef>
            </a:pPr>
            <a:r>
              <a:rPr lang="ja-JP" altLang="en-US" sz="1400" dirty="0" smtClean="0">
                <a:solidFill>
                  <a:schemeClr val="tx1"/>
                </a:solidFill>
                <a:latin typeface="Meiryo UI" pitchFamily="50" charset="-128"/>
                <a:ea typeface="Meiryo UI" pitchFamily="50" charset="-128"/>
                <a:cs typeface="Meiryo UI" pitchFamily="50" charset="-128"/>
              </a:rPr>
              <a:t>　　しつつ、引当中の財源についても各特別区の財政運営の状況に応じて活用（借入）することも検討</a:t>
            </a:r>
            <a:endParaRPr kumimoji="1" lang="ja-JP" altLang="en-US" sz="1400" dirty="0">
              <a:solidFill>
                <a:schemeClr val="tx1"/>
              </a:solidFill>
            </a:endParaRPr>
          </a:p>
        </p:txBody>
      </p:sp>
      <p:sp>
        <p:nvSpPr>
          <p:cNvPr id="14" name="正方形/長方形 13"/>
          <p:cNvSpPr/>
          <p:nvPr/>
        </p:nvSpPr>
        <p:spPr>
          <a:xfrm>
            <a:off x="381432" y="5160015"/>
            <a:ext cx="8820040" cy="357217"/>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ja-JP" altLang="en-US" b="1" dirty="0" smtClean="0">
                <a:latin typeface="Meiryo UI" pitchFamily="50" charset="-128"/>
                <a:ea typeface="Meiryo UI" pitchFamily="50" charset="-128"/>
                <a:cs typeface="Meiryo UI" pitchFamily="50" charset="-128"/>
              </a:rPr>
              <a:t>財務リスクへの引当財源の取扱い</a:t>
            </a:r>
            <a:endParaRPr kumimoji="1" lang="ja-JP" altLang="en-US" sz="1600" b="1" dirty="0"/>
          </a:p>
        </p:txBody>
      </p:sp>
      <p:sp>
        <p:nvSpPr>
          <p:cNvPr id="15" name="上矢印 14"/>
          <p:cNvSpPr/>
          <p:nvPr/>
        </p:nvSpPr>
        <p:spPr>
          <a:xfrm rot="5400000">
            <a:off x="338049" y="3213096"/>
            <a:ext cx="2160000" cy="720080"/>
          </a:xfrm>
          <a:prstGeom prst="upArrow">
            <a:avLst>
              <a:gd name="adj1" fmla="val 50000"/>
              <a:gd name="adj2" fmla="val 29324"/>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テキスト ボックス 16"/>
          <p:cNvSpPr txBox="1"/>
          <p:nvPr/>
        </p:nvSpPr>
        <p:spPr>
          <a:xfrm>
            <a:off x="1146224" y="1995365"/>
            <a:ext cx="400110" cy="2822600"/>
          </a:xfrm>
          <a:prstGeom prst="rect">
            <a:avLst/>
          </a:prstGeom>
          <a:noFill/>
        </p:spPr>
        <p:txBody>
          <a:bodyPr vert="eaVert" wrap="square" rtlCol="0">
            <a:spAutoFit/>
          </a:bodyPr>
          <a:lstStyle/>
          <a:p>
            <a:pPr algn="ctr"/>
            <a:r>
              <a:rPr kumimoji="1" lang="ja-JP" altLang="en-US" sz="1400" dirty="0" smtClean="0">
                <a:latin typeface="ＭＳ ゴシック" pitchFamily="49" charset="-128"/>
                <a:ea typeface="ＭＳ ゴシック" pitchFamily="49" charset="-128"/>
                <a:cs typeface="Meiryo UI" pitchFamily="50" charset="-128"/>
              </a:rPr>
              <a:t>財源不足が見込まれる場合</a:t>
            </a:r>
            <a:endParaRPr kumimoji="1" lang="ja-JP" altLang="en-US" sz="1400" dirty="0">
              <a:latin typeface="ＭＳ ゴシック" pitchFamily="49" charset="-128"/>
              <a:ea typeface="ＭＳ ゴシック" pitchFamily="49" charset="-128"/>
              <a:cs typeface="Meiryo UI" pitchFamily="50" charset="-128"/>
            </a:endParaRPr>
          </a:p>
        </p:txBody>
      </p:sp>
      <p:sp>
        <p:nvSpPr>
          <p:cNvPr id="18" name="下矢印 17"/>
          <p:cNvSpPr/>
          <p:nvPr/>
        </p:nvSpPr>
        <p:spPr>
          <a:xfrm>
            <a:off x="7341756" y="4565671"/>
            <a:ext cx="674088" cy="539984"/>
          </a:xfrm>
          <a:prstGeom prst="downArrow">
            <a:avLst>
              <a:gd name="adj1" fmla="val 50000"/>
              <a:gd name="adj2" fmla="val 44888"/>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9" name="角丸四角形 18"/>
          <p:cNvSpPr/>
          <p:nvPr/>
        </p:nvSpPr>
        <p:spPr>
          <a:xfrm>
            <a:off x="6530618" y="2117399"/>
            <a:ext cx="2304256" cy="2376264"/>
          </a:xfrm>
          <a:prstGeom prst="roundRect">
            <a:avLst>
              <a:gd name="adj" fmla="val 11491"/>
            </a:avLst>
          </a:prstGeom>
          <a:ln w="19050"/>
        </p:spPr>
        <p:style>
          <a:lnRef idx="2">
            <a:schemeClr val="accent2"/>
          </a:lnRef>
          <a:fillRef idx="1">
            <a:schemeClr val="lt1"/>
          </a:fillRef>
          <a:effectRef idx="0">
            <a:schemeClr val="accent2"/>
          </a:effectRef>
          <a:fontRef idx="minor">
            <a:schemeClr val="dk1"/>
          </a:fontRef>
        </p:style>
        <p:txBody>
          <a:bodyPr rtlCol="0" anchor="t"/>
          <a:lstStyle/>
          <a:p>
            <a:pPr>
              <a:lnSpc>
                <a:spcPct val="125000"/>
              </a:lnSpc>
            </a:pPr>
            <a:r>
              <a:rPr lang="ja-JP" altLang="en-US" sz="1300" smtClean="0">
                <a:latin typeface="Meiryo UI" pitchFamily="50" charset="-128"/>
                <a:ea typeface="Meiryo UI" pitchFamily="50" charset="-128"/>
                <a:cs typeface="Meiryo UI" pitchFamily="50" charset="-128"/>
              </a:rPr>
              <a:t>　特別区設置当初</a:t>
            </a:r>
            <a:r>
              <a:rPr lang="ja-JP" altLang="en-US" sz="1300" dirty="0" smtClean="0">
                <a:latin typeface="Meiryo UI" pitchFamily="50" charset="-128"/>
                <a:ea typeface="Meiryo UI" pitchFamily="50" charset="-128"/>
                <a:cs typeface="Meiryo UI" pitchFamily="50" charset="-128"/>
              </a:rPr>
              <a:t>は、特別区によっては十分な財源対策が実施できない可能性も考えられる</a:t>
            </a:r>
            <a:endParaRPr lang="en-US" altLang="ja-JP" sz="1300" dirty="0" smtClean="0">
              <a:latin typeface="Meiryo UI" pitchFamily="50" charset="-128"/>
              <a:ea typeface="Meiryo UI" pitchFamily="50" charset="-128"/>
              <a:cs typeface="Meiryo UI" pitchFamily="50" charset="-128"/>
            </a:endParaRPr>
          </a:p>
          <a:p>
            <a:pPr marL="85725" indent="-85725">
              <a:lnSpc>
                <a:spcPct val="125000"/>
              </a:lnSpc>
            </a:pPr>
            <a:endParaRPr kumimoji="1" lang="ja-JP" altLang="en-US" sz="1300" dirty="0">
              <a:latin typeface="Meiryo UI" pitchFamily="50" charset="-128"/>
              <a:ea typeface="Meiryo UI" pitchFamily="50" charset="-128"/>
              <a:cs typeface="Meiryo UI" pitchFamily="50" charset="-128"/>
            </a:endParaRPr>
          </a:p>
        </p:txBody>
      </p:sp>
      <p:sp>
        <p:nvSpPr>
          <p:cNvPr id="20" name="角丸四角形 19"/>
          <p:cNvSpPr/>
          <p:nvPr/>
        </p:nvSpPr>
        <p:spPr>
          <a:xfrm>
            <a:off x="309424" y="2061168"/>
            <a:ext cx="644706" cy="2880000"/>
          </a:xfrm>
          <a:prstGeom prst="roundRect">
            <a:avLst/>
          </a:prstGeom>
        </p:spPr>
        <p:style>
          <a:lnRef idx="2">
            <a:schemeClr val="accent6"/>
          </a:lnRef>
          <a:fillRef idx="1">
            <a:schemeClr val="lt1"/>
          </a:fillRef>
          <a:effectRef idx="0">
            <a:schemeClr val="accent6"/>
          </a:effectRef>
          <a:fontRef idx="minor">
            <a:schemeClr val="dk1"/>
          </a:fontRef>
        </p:style>
        <p:txBody>
          <a:bodyPr vert="eaVert" rtlCol="0" anchor="ctr"/>
          <a:lstStyle/>
          <a:p>
            <a:pPr algn="ctr"/>
            <a:r>
              <a:rPr kumimoji="1" lang="ja-JP" altLang="en-US" sz="1400" dirty="0" smtClean="0">
                <a:latin typeface="ＭＳ ゴシック" pitchFamily="49" charset="-128"/>
                <a:ea typeface="ＭＳ ゴシック" pitchFamily="49" charset="-128"/>
                <a:cs typeface="Meiryo UI" pitchFamily="50" charset="-128"/>
              </a:rPr>
              <a:t>特別区と大阪府の財政収支見通し</a:t>
            </a:r>
            <a:endParaRPr kumimoji="1" lang="ja-JP" altLang="en-US" sz="1400" dirty="0">
              <a:latin typeface="ＭＳ ゴシック" pitchFamily="49" charset="-128"/>
              <a:ea typeface="ＭＳ ゴシック" pitchFamily="49" charset="-128"/>
              <a:cs typeface="Meiryo UI" pitchFamily="50" charset="-128"/>
            </a:endParaRPr>
          </a:p>
        </p:txBody>
      </p:sp>
      <p:sp>
        <p:nvSpPr>
          <p:cNvPr id="21" name="正方形/長方形 20"/>
          <p:cNvSpPr/>
          <p:nvPr/>
        </p:nvSpPr>
        <p:spPr>
          <a:xfrm>
            <a:off x="1850098" y="2348880"/>
            <a:ext cx="3931934" cy="2520000"/>
          </a:xfrm>
          <a:prstGeom prst="rect">
            <a:avLst/>
          </a:prstGeom>
          <a:solidFill>
            <a:schemeClr val="bg1"/>
          </a:solidFill>
          <a:ln w="19050"/>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22" name="正方形/長方形 21"/>
          <p:cNvSpPr/>
          <p:nvPr/>
        </p:nvSpPr>
        <p:spPr>
          <a:xfrm>
            <a:off x="3148800" y="2092733"/>
            <a:ext cx="1440160" cy="516756"/>
          </a:xfrm>
          <a:prstGeom prst="rect">
            <a:avLst/>
          </a:prstGeom>
          <a:ln w="19050"/>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500" dirty="0" smtClean="0">
                <a:latin typeface="Meiryo UI" pitchFamily="50" charset="-128"/>
                <a:ea typeface="Meiryo UI" pitchFamily="50" charset="-128"/>
                <a:cs typeface="Meiryo UI" pitchFamily="50" charset="-128"/>
              </a:rPr>
              <a:t>自律的対応</a:t>
            </a:r>
            <a:endParaRPr kumimoji="1" lang="ja-JP" altLang="en-US" sz="1500" dirty="0"/>
          </a:p>
        </p:txBody>
      </p:sp>
      <p:sp>
        <p:nvSpPr>
          <p:cNvPr id="23" name="角丸四角形 22"/>
          <p:cNvSpPr/>
          <p:nvPr/>
        </p:nvSpPr>
        <p:spPr>
          <a:xfrm>
            <a:off x="1994114" y="2780928"/>
            <a:ext cx="1656184" cy="57606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600" dirty="0" smtClean="0">
                <a:latin typeface="Meiryo UI" pitchFamily="50" charset="-128"/>
                <a:ea typeface="Meiryo UI" pitchFamily="50" charset="-128"/>
                <a:cs typeface="Meiryo UI" pitchFamily="50" charset="-128"/>
              </a:rPr>
              <a:t>大阪府</a:t>
            </a:r>
            <a:endParaRPr kumimoji="1" lang="ja-JP" altLang="en-US" sz="1600" dirty="0">
              <a:latin typeface="Meiryo UI" pitchFamily="50" charset="-128"/>
              <a:ea typeface="Meiryo UI" pitchFamily="50" charset="-128"/>
              <a:cs typeface="Meiryo UI" pitchFamily="50" charset="-128"/>
            </a:endParaRPr>
          </a:p>
        </p:txBody>
      </p:sp>
      <p:sp>
        <p:nvSpPr>
          <p:cNvPr id="24" name="角丸四角形 23"/>
          <p:cNvSpPr/>
          <p:nvPr/>
        </p:nvSpPr>
        <p:spPr>
          <a:xfrm>
            <a:off x="1994114" y="3501008"/>
            <a:ext cx="1656184" cy="57606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600" dirty="0" smtClean="0">
                <a:latin typeface="Meiryo UI" pitchFamily="50" charset="-128"/>
                <a:ea typeface="Meiryo UI" pitchFamily="50" charset="-128"/>
                <a:cs typeface="Meiryo UI" pitchFamily="50" charset="-128"/>
              </a:rPr>
              <a:t>特別区</a:t>
            </a:r>
            <a:endParaRPr kumimoji="1" lang="ja-JP" altLang="en-US" sz="1600" dirty="0">
              <a:latin typeface="Meiryo UI" pitchFamily="50" charset="-128"/>
              <a:ea typeface="Meiryo UI" pitchFamily="50" charset="-128"/>
              <a:cs typeface="Meiryo UI" pitchFamily="50" charset="-128"/>
            </a:endParaRPr>
          </a:p>
        </p:txBody>
      </p:sp>
      <p:sp>
        <p:nvSpPr>
          <p:cNvPr id="25" name="右中かっこ 24"/>
          <p:cNvSpPr/>
          <p:nvPr/>
        </p:nvSpPr>
        <p:spPr>
          <a:xfrm>
            <a:off x="3794314" y="2780928"/>
            <a:ext cx="288032" cy="1296144"/>
          </a:xfrm>
          <a:prstGeom prst="rightBrace">
            <a:avLst>
              <a:gd name="adj1" fmla="val 8333"/>
              <a:gd name="adj2" fmla="val 5073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6" name="正方形/長方形 25"/>
          <p:cNvSpPr/>
          <p:nvPr/>
        </p:nvSpPr>
        <p:spPr>
          <a:xfrm>
            <a:off x="4154354" y="3169543"/>
            <a:ext cx="1656184" cy="576064"/>
          </a:xfrm>
          <a:prstGeom prst="rect">
            <a:avLst/>
          </a:prstGeom>
          <a:noFill/>
          <a:ln w="9525">
            <a:noFill/>
            <a:prstDash val="sysDash"/>
          </a:ln>
        </p:spPr>
        <p:style>
          <a:lnRef idx="2">
            <a:schemeClr val="accent3"/>
          </a:lnRef>
          <a:fillRef idx="1">
            <a:schemeClr val="lt1"/>
          </a:fillRef>
          <a:effectRef idx="0">
            <a:schemeClr val="accent3"/>
          </a:effectRef>
          <a:fontRef idx="minor">
            <a:schemeClr val="dk1"/>
          </a:fontRef>
        </p:style>
        <p:txBody>
          <a:bodyPr rtlCol="0" anchor="ctr"/>
          <a:lstStyle/>
          <a:p>
            <a:r>
              <a:rPr kumimoji="1" lang="ja-JP" altLang="en-US" sz="1600" dirty="0" smtClean="0">
                <a:latin typeface="Meiryo UI" pitchFamily="50" charset="-128"/>
                <a:ea typeface="Meiryo UI" pitchFamily="50" charset="-128"/>
                <a:cs typeface="Meiryo UI" pitchFamily="50" charset="-128"/>
              </a:rPr>
              <a:t>それぞれで必要な</a:t>
            </a:r>
            <a:endParaRPr kumimoji="1" lang="en-US" altLang="ja-JP" sz="1600" dirty="0" smtClean="0">
              <a:latin typeface="Meiryo UI" pitchFamily="50" charset="-128"/>
              <a:ea typeface="Meiryo UI" pitchFamily="50" charset="-128"/>
              <a:cs typeface="Meiryo UI" pitchFamily="50" charset="-128"/>
            </a:endParaRPr>
          </a:p>
          <a:p>
            <a:r>
              <a:rPr kumimoji="1" lang="ja-JP" altLang="en-US" sz="1600" dirty="0" smtClean="0">
                <a:latin typeface="Meiryo UI" pitchFamily="50" charset="-128"/>
                <a:ea typeface="Meiryo UI" pitchFamily="50" charset="-128"/>
                <a:cs typeface="Meiryo UI" pitchFamily="50" charset="-128"/>
              </a:rPr>
              <a:t>財源対策を実施</a:t>
            </a:r>
            <a:endParaRPr kumimoji="1" lang="ja-JP" altLang="en-US" sz="1600" dirty="0">
              <a:latin typeface="Meiryo UI" pitchFamily="50" charset="-128"/>
              <a:ea typeface="Meiryo UI" pitchFamily="50" charset="-128"/>
              <a:cs typeface="Meiryo UI" pitchFamily="50" charset="-128"/>
            </a:endParaRPr>
          </a:p>
        </p:txBody>
      </p:sp>
      <p:sp>
        <p:nvSpPr>
          <p:cNvPr id="27" name="正方形/長方形 26"/>
          <p:cNvSpPr/>
          <p:nvPr/>
        </p:nvSpPr>
        <p:spPr>
          <a:xfrm>
            <a:off x="1893600" y="4221088"/>
            <a:ext cx="3888432" cy="648072"/>
          </a:xfrm>
          <a:prstGeom prst="rect">
            <a:avLst/>
          </a:prstGeom>
          <a:noFill/>
          <a:ln w="9525">
            <a:noFill/>
            <a:prstDash val="sysDash"/>
          </a:ln>
        </p:spPr>
        <p:style>
          <a:lnRef idx="2">
            <a:schemeClr val="accent3"/>
          </a:lnRef>
          <a:fillRef idx="1">
            <a:schemeClr val="lt1"/>
          </a:fillRef>
          <a:effectRef idx="0">
            <a:schemeClr val="accent3"/>
          </a:effectRef>
          <a:fontRef idx="minor">
            <a:schemeClr val="dk1"/>
          </a:fontRef>
        </p:style>
        <p:txBody>
          <a:bodyPr rtlCol="0" anchor="ctr"/>
          <a:lstStyle/>
          <a:p>
            <a:pPr>
              <a:spcBef>
                <a:spcPts val="600"/>
              </a:spcBef>
            </a:pPr>
            <a:r>
              <a:rPr lang="ja-JP" altLang="en-US" sz="1400" dirty="0" smtClean="0">
                <a:latin typeface="Meiryo UI" pitchFamily="50" charset="-128"/>
                <a:ea typeface="Meiryo UI" pitchFamily="50" charset="-128"/>
                <a:cs typeface="Meiryo UI" pitchFamily="50" charset="-128"/>
              </a:rPr>
              <a:t>・　</a:t>
            </a:r>
            <a:r>
              <a:rPr kumimoji="1" lang="ja-JP" altLang="en-US" sz="1400" dirty="0" smtClean="0">
                <a:latin typeface="Meiryo UI" pitchFamily="50" charset="-128"/>
                <a:ea typeface="Meiryo UI" pitchFamily="50" charset="-128"/>
                <a:cs typeface="Meiryo UI" pitchFamily="50" charset="-128"/>
              </a:rPr>
              <a:t>歳出抑制（経費節減など）</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歳入確保（公有地の売却による歳入確保など）</a:t>
            </a:r>
            <a:endParaRPr kumimoji="1" lang="ja-JP" altLang="en-US" sz="1400" dirty="0">
              <a:latin typeface="Meiryo UI" pitchFamily="50" charset="-128"/>
              <a:ea typeface="Meiryo UI" pitchFamily="50" charset="-128"/>
              <a:cs typeface="Meiryo UI" pitchFamily="50" charset="-128"/>
            </a:endParaRPr>
          </a:p>
        </p:txBody>
      </p:sp>
      <p:cxnSp>
        <p:nvCxnSpPr>
          <p:cNvPr id="28" name="直線矢印コネクタ 27"/>
          <p:cNvCxnSpPr/>
          <p:nvPr/>
        </p:nvCxnSpPr>
        <p:spPr>
          <a:xfrm>
            <a:off x="3722306" y="3789040"/>
            <a:ext cx="2736000" cy="0"/>
          </a:xfrm>
          <a:prstGeom prst="straightConnector1">
            <a:avLst/>
          </a:prstGeom>
          <a:ln w="38100">
            <a:solidFill>
              <a:schemeClr val="tx1"/>
            </a:solidFill>
            <a:prstDash val="sysDash"/>
            <a:tailEnd type="arrow" w="lg" len="lg"/>
          </a:ln>
        </p:spPr>
        <p:style>
          <a:lnRef idx="1">
            <a:schemeClr val="accent1"/>
          </a:lnRef>
          <a:fillRef idx="0">
            <a:schemeClr val="accent1"/>
          </a:fillRef>
          <a:effectRef idx="0">
            <a:schemeClr val="accent1"/>
          </a:effectRef>
          <a:fontRef idx="minor">
            <a:schemeClr val="tx1"/>
          </a:fontRef>
        </p:style>
      </p:cxnSp>
      <p:sp>
        <p:nvSpPr>
          <p:cNvPr id="29" name="角丸四角形 28"/>
          <p:cNvSpPr/>
          <p:nvPr/>
        </p:nvSpPr>
        <p:spPr>
          <a:xfrm>
            <a:off x="6674634" y="3557559"/>
            <a:ext cx="2016224" cy="720080"/>
          </a:xfrm>
          <a:prstGeom prst="roundRect">
            <a:avLst>
              <a:gd name="adj" fmla="val 11491"/>
            </a:avLst>
          </a:prstGeom>
          <a:ln/>
        </p:spPr>
        <p:style>
          <a:lnRef idx="1">
            <a:schemeClr val="accent6"/>
          </a:lnRef>
          <a:fillRef idx="2">
            <a:schemeClr val="accent6"/>
          </a:fillRef>
          <a:effectRef idx="1">
            <a:schemeClr val="accent6"/>
          </a:effectRef>
          <a:fontRef idx="minor">
            <a:schemeClr val="dk1"/>
          </a:fontRef>
        </p:style>
        <p:txBody>
          <a:bodyPr rtlCol="0" anchor="ctr"/>
          <a:lstStyle/>
          <a:p>
            <a:pPr>
              <a:lnSpc>
                <a:spcPct val="125000"/>
              </a:lnSpc>
            </a:pPr>
            <a:r>
              <a:rPr lang="ja-JP" altLang="en-US" sz="1300" dirty="0" smtClean="0">
                <a:latin typeface="Meiryo UI" pitchFamily="50" charset="-128"/>
                <a:ea typeface="Meiryo UI" pitchFamily="50" charset="-128"/>
                <a:cs typeface="Meiryo UI" pitchFamily="50" charset="-128"/>
              </a:rPr>
              <a:t>一定期間はそれらに対するセーフティーネットが必要</a:t>
            </a:r>
            <a:endParaRPr kumimoji="1" lang="ja-JP" altLang="en-US" sz="1300" dirty="0">
              <a:latin typeface="Meiryo UI" pitchFamily="50" charset="-128"/>
              <a:ea typeface="Meiryo UI" pitchFamily="50" charset="-128"/>
              <a:cs typeface="Meiryo UI" pitchFamily="50" charset="-128"/>
            </a:endParaRPr>
          </a:p>
        </p:txBody>
      </p:sp>
      <p:sp>
        <p:nvSpPr>
          <p:cNvPr id="30" name="二等辺三角形 29"/>
          <p:cNvSpPr/>
          <p:nvPr/>
        </p:nvSpPr>
        <p:spPr>
          <a:xfrm rot="10800000">
            <a:off x="6971530" y="3269527"/>
            <a:ext cx="1404000" cy="144000"/>
          </a:xfrm>
          <a:prstGeom prst="triangle">
            <a:avLst/>
          </a:prstGeom>
          <a:ln w="952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sz="1600"/>
          </a:p>
        </p:txBody>
      </p:sp>
      <p:sp>
        <p:nvSpPr>
          <p:cNvPr id="32" name="正方形/長方形 31"/>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２４</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8862505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（参考）　地方交付税の合算算定</a:t>
            </a:r>
          </a:p>
        </p:txBody>
      </p:sp>
      <p:sp>
        <p:nvSpPr>
          <p:cNvPr id="8" name="正方形/長方形 7"/>
          <p:cNvSpPr/>
          <p:nvPr/>
        </p:nvSpPr>
        <p:spPr bwMode="auto">
          <a:xfrm>
            <a:off x="200472" y="764704"/>
            <a:ext cx="9505056" cy="5904656"/>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fontAlgn="base">
              <a:lnSpc>
                <a:spcPts val="2200"/>
              </a:lnSpc>
              <a:spcBef>
                <a:spcPct val="0"/>
              </a:spcBef>
              <a:spcAft>
                <a:spcPct val="0"/>
              </a:spcAft>
            </a:pPr>
            <a:r>
              <a:rPr lang="en-US" altLang="ja-JP" sz="1600" dirty="0" smtClean="0">
                <a:latin typeface="Meiryo UI" pitchFamily="50" charset="-128"/>
                <a:ea typeface="Meiryo UI" pitchFamily="50" charset="-128"/>
                <a:cs typeface="Meiryo UI" pitchFamily="50" charset="-128"/>
              </a:rPr>
              <a:t>◆</a:t>
            </a:r>
            <a:r>
              <a:rPr lang="ja-JP" altLang="en-US" sz="1600" dirty="0" smtClean="0">
                <a:latin typeface="Meiryo UI" pitchFamily="50" charset="-128"/>
                <a:ea typeface="Meiryo UI" pitchFamily="50" charset="-128"/>
                <a:cs typeface="Meiryo UI" pitchFamily="50" charset="-128"/>
              </a:rPr>
              <a:t>地方交付税法上、特別区全域を一つの市とみなし、大阪府と合わせて合算算定</a:t>
            </a:r>
            <a:endParaRPr lang="en-US" altLang="ja-JP" sz="1600" dirty="0" smtClean="0">
              <a:latin typeface="Meiryo UI" pitchFamily="50" charset="-128"/>
              <a:ea typeface="Meiryo UI" pitchFamily="50" charset="-128"/>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r>
              <a:rPr lang="en-US" altLang="ja-JP" sz="1400" dirty="0" smtClean="0">
                <a:latin typeface="+mj-ea"/>
                <a:ea typeface="ＭＳ 明朝"/>
                <a:cs typeface="Meiryo UI" pitchFamily="50" charset="-128"/>
              </a:rPr>
              <a:t> </a:t>
            </a:r>
            <a:r>
              <a:rPr lang="en-US" altLang="ja-JP" sz="1600" b="1" dirty="0" smtClean="0">
                <a:latin typeface="Meiryo UI" pitchFamily="50" charset="-128"/>
                <a:ea typeface="Meiryo UI" pitchFamily="50" charset="-128"/>
                <a:cs typeface="Meiryo UI" pitchFamily="50" charset="-128"/>
              </a:rPr>
              <a:t> </a:t>
            </a:r>
          </a:p>
          <a:p>
            <a:pPr fontAlgn="base">
              <a:lnSpc>
                <a:spcPts val="2200"/>
              </a:lnSpc>
              <a:spcBef>
                <a:spcPct val="0"/>
              </a:spcBef>
              <a:spcAft>
                <a:spcPct val="0"/>
              </a:spcAft>
            </a:pPr>
            <a:endParaRPr lang="en-US" altLang="ja-JP" sz="1600" dirty="0" smtClean="0">
              <a:latin typeface="+mj-ea"/>
              <a:cs typeface="Meiryo UI" pitchFamily="50" charset="-128"/>
            </a:endParaRPr>
          </a:p>
        </p:txBody>
      </p:sp>
      <p:sp>
        <p:nvSpPr>
          <p:cNvPr id="9" name="角丸四角形 8"/>
          <p:cNvSpPr/>
          <p:nvPr/>
        </p:nvSpPr>
        <p:spPr>
          <a:xfrm>
            <a:off x="344488" y="1196753"/>
            <a:ext cx="9145016" cy="792088"/>
          </a:xfrm>
          <a:prstGeom prst="roundRect">
            <a:avLst>
              <a:gd name="adj" fmla="val 2570"/>
            </a:avLst>
          </a:prstGeom>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144000" tIns="36000" rIns="108000" bIns="36000" anchor="ctr"/>
          <a:lstStyle/>
          <a:p>
            <a:pPr marL="174625" indent="-174625" fontAlgn="base">
              <a:lnSpc>
                <a:spcPts val="2000"/>
              </a:lnSpc>
              <a:spcBef>
                <a:spcPct val="0"/>
              </a:spcBef>
              <a:spcAft>
                <a:spcPct val="0"/>
              </a:spcAft>
            </a:pPr>
            <a:r>
              <a:rPr lang="ja-JP" altLang="en-US" sz="1400" dirty="0" smtClean="0">
                <a:latin typeface="Meiryo UI" pitchFamily="50" charset="-128"/>
                <a:ea typeface="Meiryo UI" pitchFamily="50" charset="-128"/>
                <a:cs typeface="Meiryo UI" pitchFamily="50" charset="-128"/>
              </a:rPr>
              <a:t>○地方交付税法では、都の特例として、都全域を道府県とみなし、特別区全域を一つの市とみなして、それぞれに算定した基準財政需要額及び基準財政収入額の各合算額を都の交付税算定として用いるとされる</a:t>
            </a:r>
            <a:endParaRPr lang="en-US" altLang="ja-JP" sz="1400" dirty="0" smtClean="0">
              <a:latin typeface="Meiryo UI" pitchFamily="50" charset="-128"/>
              <a:ea typeface="Meiryo UI" pitchFamily="50" charset="-128"/>
              <a:cs typeface="Meiryo UI" pitchFamily="50" charset="-128"/>
            </a:endParaRPr>
          </a:p>
        </p:txBody>
      </p:sp>
      <p:sp>
        <p:nvSpPr>
          <p:cNvPr id="24" name="正方形/長方形 23"/>
          <p:cNvSpPr/>
          <p:nvPr/>
        </p:nvSpPr>
        <p:spPr>
          <a:xfrm>
            <a:off x="416496" y="2060849"/>
            <a:ext cx="9073008" cy="3168351"/>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ja-JP" altLang="en-US" sz="1400" dirty="0" smtClean="0">
                <a:solidFill>
                  <a:schemeClr val="tx1"/>
                </a:solidFill>
                <a:latin typeface="Meiryo UI" pitchFamily="50" charset="-128"/>
                <a:ea typeface="Meiryo UI" pitchFamily="50" charset="-128"/>
                <a:cs typeface="Meiryo UI" pitchFamily="50" charset="-128"/>
              </a:rPr>
              <a:t>◆合算算定の概略</a:t>
            </a: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r>
              <a:rPr lang="ja-JP" altLang="en-US" sz="1400" dirty="0" smtClean="0">
                <a:solidFill>
                  <a:schemeClr val="tx1"/>
                </a:solidFill>
                <a:latin typeface="Meiryo UI" pitchFamily="50" charset="-128"/>
                <a:ea typeface="Meiryo UI" pitchFamily="50" charset="-128"/>
                <a:cs typeface="Meiryo UI" pitchFamily="50" charset="-128"/>
              </a:rPr>
              <a:t>　　特別区全域を一つの市とみなすため、現行の算定方法と大きく変わることがなく、地方交付税総額が増えない</a:t>
            </a: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45" name="正方形/長方形 44"/>
          <p:cNvSpPr/>
          <p:nvPr/>
        </p:nvSpPr>
        <p:spPr>
          <a:xfrm>
            <a:off x="416496" y="5373216"/>
            <a:ext cx="9073008" cy="1224285"/>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地方制度調査会答申（</a:t>
            </a:r>
            <a:r>
              <a:rPr lang="en-US" altLang="ja-JP" sz="1200" dirty="0" smtClean="0">
                <a:solidFill>
                  <a:schemeClr val="tx1"/>
                </a:solidFill>
                <a:latin typeface="Meiryo UI" pitchFamily="50" charset="-128"/>
                <a:ea typeface="Meiryo UI" pitchFamily="50" charset="-128"/>
                <a:cs typeface="Meiryo UI" pitchFamily="50" charset="-128"/>
              </a:rPr>
              <a:t>H25.6.25</a:t>
            </a:r>
            <a:r>
              <a:rPr lang="ja-JP" altLang="en-US" sz="1200" dirty="0" smtClean="0">
                <a:solidFill>
                  <a:schemeClr val="tx1"/>
                </a:solidFill>
                <a:latin typeface="Meiryo UI" pitchFamily="50" charset="-128"/>
                <a:ea typeface="Meiryo UI" pitchFamily="50" charset="-128"/>
                <a:cs typeface="Meiryo UI" pitchFamily="50" charset="-128"/>
              </a:rPr>
              <a:t>）</a:t>
            </a:r>
            <a:r>
              <a:rPr lang="en-US" altLang="ja-JP" sz="1200" dirty="0" smtClean="0">
                <a:solidFill>
                  <a:schemeClr val="tx1"/>
                </a:solidFill>
                <a:latin typeface="Meiryo UI" pitchFamily="50" charset="-128"/>
                <a:ea typeface="Meiryo UI" pitchFamily="50" charset="-128"/>
                <a:cs typeface="Meiryo UI" pitchFamily="50" charset="-128"/>
              </a:rPr>
              <a:t>〉</a:t>
            </a:r>
            <a:endParaRPr lang="en-US" altLang="ja-JP" sz="1200" dirty="0">
              <a:solidFill>
                <a:schemeClr val="tx1"/>
              </a:solidFill>
              <a:latin typeface="Meiryo UI" pitchFamily="50" charset="-128"/>
              <a:ea typeface="Meiryo UI" pitchFamily="50" charset="-128"/>
              <a:cs typeface="Meiryo UI" pitchFamily="50" charset="-128"/>
            </a:endParaRPr>
          </a:p>
          <a:p>
            <a:pPr marL="360000" indent="-360000" fontAlgn="auto">
              <a:spcBef>
                <a:spcPts val="300"/>
              </a:spcBef>
              <a:spcAft>
                <a:spcPts val="0"/>
              </a:spcAft>
              <a:defRPr/>
            </a:pPr>
            <a:r>
              <a:rPr lang="ja-JP" altLang="en-US" sz="1200" dirty="0">
                <a:solidFill>
                  <a:schemeClr val="tx1"/>
                </a:solidFill>
                <a:latin typeface="Meiryo UI" pitchFamily="50" charset="-128"/>
                <a:ea typeface="Meiryo UI" pitchFamily="50" charset="-128"/>
                <a:cs typeface="Meiryo UI" pitchFamily="50" charset="-128"/>
              </a:rPr>
              <a:t>　・　道府県における特別区の設置によって、国や他の地方公共団体の財政に影響が生じないよう特に留意すべき</a:t>
            </a:r>
            <a:endParaRPr lang="en-US" altLang="ja-JP" sz="1200" dirty="0">
              <a:solidFill>
                <a:schemeClr val="tx1"/>
              </a:solidFill>
              <a:latin typeface="Meiryo UI" pitchFamily="50" charset="-128"/>
              <a:ea typeface="Meiryo UI" pitchFamily="50" charset="-128"/>
              <a:cs typeface="Meiryo UI" pitchFamily="50" charset="-128"/>
            </a:endParaRPr>
          </a:p>
          <a:p>
            <a:pPr marL="360000" indent="-360000" fontAlgn="auto">
              <a:spcBef>
                <a:spcPts val="300"/>
              </a:spcBef>
              <a:spcAft>
                <a:spcPts val="0"/>
              </a:spcAft>
              <a:defRPr/>
            </a:pPr>
            <a:r>
              <a:rPr lang="ja-JP" altLang="en-US" sz="1200" dirty="0">
                <a:solidFill>
                  <a:schemeClr val="tx1"/>
                </a:solidFill>
                <a:latin typeface="Meiryo UI" pitchFamily="50" charset="-128"/>
                <a:ea typeface="Meiryo UI" pitchFamily="50" charset="-128"/>
                <a:cs typeface="Meiryo UI" pitchFamily="50" charset="-128"/>
              </a:rPr>
              <a:t>　・　指定都市を特別区に分割した場合、現行制度と同様に、地方交付税の算定については、特別区を一つの市とみなすことが必要</a:t>
            </a:r>
            <a:endParaRPr lang="en-US" altLang="ja-JP" sz="1200" dirty="0">
              <a:solidFill>
                <a:schemeClr val="tx1"/>
              </a:solidFill>
              <a:latin typeface="Meiryo UI" pitchFamily="50" charset="-128"/>
              <a:ea typeface="Meiryo UI" pitchFamily="50" charset="-128"/>
              <a:cs typeface="Meiryo UI" pitchFamily="50" charset="-128"/>
            </a:endParaRPr>
          </a:p>
          <a:p>
            <a:pPr marL="273050" indent="-273050" fontAlgn="auto">
              <a:spcBef>
                <a:spcPts val="300"/>
              </a:spcBef>
              <a:spcAft>
                <a:spcPts val="0"/>
              </a:spcAft>
              <a:defRPr/>
            </a:pPr>
            <a:r>
              <a:rPr lang="ja-JP" altLang="en-US" sz="1200" dirty="0">
                <a:solidFill>
                  <a:schemeClr val="tx1"/>
                </a:solidFill>
                <a:latin typeface="Meiryo UI" pitchFamily="50" charset="-128"/>
                <a:ea typeface="Meiryo UI" pitchFamily="50" charset="-128"/>
                <a:cs typeface="Meiryo UI" pitchFamily="50" charset="-128"/>
              </a:rPr>
              <a:t>　・　道府県と特別区の事務の分担や税源の配分が一般の道府県と市町村と異なることから、現行の都区合算制度と同様の仕組みによることが基本となることに留意すべき</a:t>
            </a:r>
            <a:endParaRPr lang="en-US" altLang="ja-JP" sz="1200" dirty="0">
              <a:solidFill>
                <a:schemeClr val="tx1"/>
              </a:solidFill>
              <a:latin typeface="Meiryo UI" pitchFamily="50" charset="-128"/>
              <a:ea typeface="Meiryo UI" pitchFamily="50" charset="-128"/>
              <a:cs typeface="Meiryo UI" pitchFamily="50" charset="-128"/>
            </a:endParaRPr>
          </a:p>
          <a:p>
            <a:pPr>
              <a:buFont typeface="Wingdings" pitchFamily="2" charset="2"/>
              <a:buChar char="ü"/>
              <a:defRPr/>
            </a:pPr>
            <a:endParaRPr lang="en-US" altLang="ja-JP" sz="1200" dirty="0">
              <a:solidFill>
                <a:schemeClr val="tx1"/>
              </a:solidFill>
              <a:latin typeface="Meiryo UI" pitchFamily="50" charset="-128"/>
              <a:ea typeface="Meiryo UI" pitchFamily="50" charset="-128"/>
              <a:cs typeface="Meiryo UI" pitchFamily="50" charset="-128"/>
            </a:endParaRPr>
          </a:p>
          <a:p>
            <a:pPr>
              <a:buFont typeface="Wingdings" pitchFamily="2" charset="2"/>
              <a:buChar char="ü"/>
              <a:defRPr/>
            </a:pPr>
            <a:endParaRPr lang="ja-JP" altLang="en-US" sz="1200" dirty="0">
              <a:solidFill>
                <a:schemeClr val="tx1"/>
              </a:solidFill>
              <a:latin typeface="Meiryo UI" pitchFamily="50" charset="-128"/>
              <a:ea typeface="Meiryo UI" pitchFamily="50" charset="-128"/>
              <a:cs typeface="Meiryo UI" pitchFamily="50" charset="-128"/>
            </a:endParaRPr>
          </a:p>
        </p:txBody>
      </p:sp>
      <p:grpSp>
        <p:nvGrpSpPr>
          <p:cNvPr id="2" name="グループ化 79"/>
          <p:cNvGrpSpPr/>
          <p:nvPr/>
        </p:nvGrpSpPr>
        <p:grpSpPr>
          <a:xfrm>
            <a:off x="848545" y="2895328"/>
            <a:ext cx="8352927" cy="2261865"/>
            <a:chOff x="848545" y="2607295"/>
            <a:chExt cx="8352927" cy="2261865"/>
          </a:xfrm>
        </p:grpSpPr>
        <p:grpSp>
          <p:nvGrpSpPr>
            <p:cNvPr id="3" name="グループ化 47"/>
            <p:cNvGrpSpPr/>
            <p:nvPr/>
          </p:nvGrpSpPr>
          <p:grpSpPr>
            <a:xfrm>
              <a:off x="848545" y="2607295"/>
              <a:ext cx="8352927" cy="1800200"/>
              <a:chOff x="2699793" y="3092897"/>
              <a:chExt cx="8352927" cy="1800200"/>
            </a:xfrm>
          </p:grpSpPr>
          <p:sp>
            <p:nvSpPr>
              <p:cNvPr id="49" name="正方形/長方形 48"/>
              <p:cNvSpPr/>
              <p:nvPr/>
            </p:nvSpPr>
            <p:spPr>
              <a:xfrm>
                <a:off x="2967012" y="3357563"/>
                <a:ext cx="1008063" cy="431800"/>
              </a:xfrm>
              <a:prstGeom prst="rect">
                <a:avLst/>
              </a:prstGeom>
            </p:spPr>
            <p:style>
              <a:lnRef idx="1">
                <a:schemeClr val="dk1"/>
              </a:lnRef>
              <a:fillRef idx="2">
                <a:schemeClr val="dk1"/>
              </a:fillRef>
              <a:effectRef idx="1">
                <a:schemeClr val="dk1"/>
              </a:effectRef>
              <a:fontRef idx="minor">
                <a:schemeClr val="dk1"/>
              </a:fontRef>
            </p:style>
            <p:txBody>
              <a:bodyPr lIns="36000" tIns="36000" rIns="36000" bIns="36000"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基準財政需要額 </a:t>
                </a:r>
                <a:r>
                  <a:rPr lang="en-US" altLang="ja-JP" sz="800" b="1" dirty="0">
                    <a:latin typeface="Meiryo UI" pitchFamily="50" charset="-128"/>
                    <a:ea typeface="Meiryo UI" pitchFamily="50" charset="-128"/>
                    <a:cs typeface="Meiryo UI" pitchFamily="50" charset="-128"/>
                  </a:rPr>
                  <a:t>[A</a:t>
                </a:r>
                <a:r>
                  <a:rPr lang="ja-JP" altLang="en-US" sz="800" b="1" dirty="0">
                    <a:latin typeface="Meiryo UI" pitchFamily="50" charset="-128"/>
                    <a:ea typeface="Meiryo UI" pitchFamily="50" charset="-128"/>
                    <a:cs typeface="Meiryo UI" pitchFamily="50" charset="-128"/>
                  </a:rPr>
                  <a:t>区</a:t>
                </a:r>
                <a:r>
                  <a:rPr lang="en-US" altLang="ja-JP" sz="800" b="1" dirty="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sp>
            <p:nvSpPr>
              <p:cNvPr id="50" name="正方形/長方形 49"/>
              <p:cNvSpPr/>
              <p:nvPr/>
            </p:nvSpPr>
            <p:spPr>
              <a:xfrm>
                <a:off x="2967013" y="3956993"/>
                <a:ext cx="884908" cy="396875"/>
              </a:xfrm>
              <a:prstGeom prst="rect">
                <a:avLst/>
              </a:prstGeom>
            </p:spPr>
            <p:style>
              <a:lnRef idx="1">
                <a:schemeClr val="accent2"/>
              </a:lnRef>
              <a:fillRef idx="2">
                <a:schemeClr val="accent2"/>
              </a:fillRef>
              <a:effectRef idx="1">
                <a:schemeClr val="accent2"/>
              </a:effectRef>
              <a:fontRef idx="minor">
                <a:schemeClr val="dk1"/>
              </a:fontRef>
            </p:style>
            <p:txBody>
              <a:bodyPr lIns="36000" tIns="36000" rIns="36000" bIns="36000"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基準財政収入額 </a:t>
                </a:r>
                <a:r>
                  <a:rPr lang="en-US" altLang="ja-JP" sz="800" b="1" dirty="0">
                    <a:latin typeface="Meiryo UI" pitchFamily="50" charset="-128"/>
                    <a:ea typeface="Meiryo UI" pitchFamily="50" charset="-128"/>
                    <a:cs typeface="Meiryo UI" pitchFamily="50" charset="-128"/>
                  </a:rPr>
                  <a:t>[A</a:t>
                </a:r>
                <a:r>
                  <a:rPr lang="ja-JP" altLang="en-US" sz="800" b="1" dirty="0">
                    <a:latin typeface="Meiryo UI" pitchFamily="50" charset="-128"/>
                    <a:ea typeface="Meiryo UI" pitchFamily="50" charset="-128"/>
                    <a:cs typeface="Meiryo UI" pitchFamily="50" charset="-128"/>
                  </a:rPr>
                  <a:t>区</a:t>
                </a:r>
                <a:r>
                  <a:rPr lang="en-US" altLang="ja-JP" sz="800" b="1" dirty="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cxnSp>
            <p:nvCxnSpPr>
              <p:cNvPr id="51" name="直線コネクタ 50"/>
              <p:cNvCxnSpPr/>
              <p:nvPr/>
            </p:nvCxnSpPr>
            <p:spPr>
              <a:xfrm>
                <a:off x="3970560" y="3361681"/>
                <a:ext cx="14288" cy="1004887"/>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sp>
            <p:nvSpPr>
              <p:cNvPr id="52" name="正方形/長方形 51"/>
              <p:cNvSpPr/>
              <p:nvPr/>
            </p:nvSpPr>
            <p:spPr>
              <a:xfrm>
                <a:off x="4043337" y="3956993"/>
                <a:ext cx="1032719" cy="396875"/>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基準財政収入額</a:t>
                </a:r>
                <a:endParaRPr lang="en-US" altLang="ja-JP" sz="900" b="1" dirty="0">
                  <a:latin typeface="Meiryo UI" pitchFamily="50" charset="-128"/>
                  <a:ea typeface="Meiryo UI" pitchFamily="50" charset="-128"/>
                  <a:cs typeface="Meiryo UI" pitchFamily="50" charset="-128"/>
                </a:endParaRPr>
              </a:p>
              <a:p>
                <a:pPr algn="ctr" fontAlgn="auto">
                  <a:spcBef>
                    <a:spcPts val="0"/>
                  </a:spcBef>
                  <a:spcAft>
                    <a:spcPts val="0"/>
                  </a:spcAft>
                  <a:defRPr/>
                </a:pPr>
                <a:r>
                  <a:rPr lang="en-US" altLang="ja-JP" sz="800" b="1" dirty="0">
                    <a:latin typeface="Meiryo UI" pitchFamily="50" charset="-128"/>
                    <a:ea typeface="Meiryo UI" pitchFamily="50" charset="-128"/>
                    <a:cs typeface="Meiryo UI" pitchFamily="50" charset="-128"/>
                  </a:rPr>
                  <a:t>[B</a:t>
                </a:r>
                <a:r>
                  <a:rPr lang="ja-JP" altLang="en-US" sz="800" b="1" dirty="0">
                    <a:latin typeface="Meiryo UI" pitchFamily="50" charset="-128"/>
                    <a:ea typeface="Meiryo UI" pitchFamily="50" charset="-128"/>
                    <a:cs typeface="Meiryo UI" pitchFamily="50" charset="-128"/>
                  </a:rPr>
                  <a:t>区</a:t>
                </a:r>
                <a:r>
                  <a:rPr lang="en-US" altLang="ja-JP" sz="800" b="1" dirty="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sp>
            <p:nvSpPr>
              <p:cNvPr id="53" name="正方形/長方形 52"/>
              <p:cNvSpPr/>
              <p:nvPr/>
            </p:nvSpPr>
            <p:spPr>
              <a:xfrm>
                <a:off x="4043337" y="3357563"/>
                <a:ext cx="935038" cy="431800"/>
              </a:xfrm>
              <a:prstGeom prst="rect">
                <a:avLst/>
              </a:prstGeom>
            </p:spPr>
            <p:style>
              <a:lnRef idx="1">
                <a:schemeClr val="dk1"/>
              </a:lnRef>
              <a:fillRef idx="2">
                <a:schemeClr val="dk1"/>
              </a:fillRef>
              <a:effectRef idx="1">
                <a:schemeClr val="dk1"/>
              </a:effectRef>
              <a:fontRef idx="minor">
                <a:schemeClr val="dk1"/>
              </a:fontRef>
            </p:style>
            <p:txBody>
              <a:bodyPr lIns="36000" tIns="36000" rIns="36000" bIns="36000"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基準財政需要額</a:t>
                </a:r>
                <a:r>
                  <a:rPr lang="ja-JP" altLang="en-US" sz="1000" b="1" dirty="0">
                    <a:latin typeface="Meiryo UI" pitchFamily="50" charset="-128"/>
                    <a:ea typeface="Meiryo UI" pitchFamily="50" charset="-128"/>
                    <a:cs typeface="Meiryo UI" pitchFamily="50" charset="-128"/>
                  </a:rPr>
                  <a:t> </a:t>
                </a:r>
                <a:r>
                  <a:rPr lang="en-US" altLang="ja-JP" sz="800" b="1" dirty="0">
                    <a:latin typeface="Meiryo UI" pitchFamily="50" charset="-128"/>
                    <a:ea typeface="Meiryo UI" pitchFamily="50" charset="-128"/>
                    <a:cs typeface="Meiryo UI" pitchFamily="50" charset="-128"/>
                  </a:rPr>
                  <a:t>[B</a:t>
                </a:r>
                <a:r>
                  <a:rPr lang="ja-JP" altLang="en-US" sz="800" b="1" dirty="0">
                    <a:latin typeface="Meiryo UI" pitchFamily="50" charset="-128"/>
                    <a:ea typeface="Meiryo UI" pitchFamily="50" charset="-128"/>
                    <a:cs typeface="Meiryo UI" pitchFamily="50" charset="-128"/>
                  </a:rPr>
                  <a:t>区</a:t>
                </a:r>
                <a:r>
                  <a:rPr lang="en-US" altLang="ja-JP" sz="800" b="1" dirty="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sp>
            <p:nvSpPr>
              <p:cNvPr id="54" name="正方形/長方形 53"/>
              <p:cNvSpPr/>
              <p:nvPr/>
            </p:nvSpPr>
            <p:spPr>
              <a:xfrm>
                <a:off x="5483200" y="3357563"/>
                <a:ext cx="1295400" cy="431800"/>
              </a:xfrm>
              <a:prstGeom prst="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基準財政需要額</a:t>
                </a:r>
                <a:endParaRPr lang="en-US" altLang="ja-JP" sz="900" b="1" dirty="0">
                  <a:latin typeface="Meiryo UI" pitchFamily="50" charset="-128"/>
                  <a:ea typeface="Meiryo UI" pitchFamily="50" charset="-128"/>
                  <a:cs typeface="Meiryo UI" pitchFamily="50" charset="-128"/>
                </a:endParaRPr>
              </a:p>
              <a:p>
                <a:pPr algn="ctr" fontAlgn="auto">
                  <a:spcBef>
                    <a:spcPts val="0"/>
                  </a:spcBef>
                  <a:spcAft>
                    <a:spcPts val="0"/>
                  </a:spcAft>
                  <a:defRPr/>
                </a:pPr>
                <a:r>
                  <a:rPr lang="en-US" altLang="ja-JP" sz="800" b="1" dirty="0" smtClean="0">
                    <a:latin typeface="Meiryo UI" pitchFamily="50" charset="-128"/>
                    <a:ea typeface="Meiryo UI" pitchFamily="50" charset="-128"/>
                    <a:cs typeface="Meiryo UI" pitchFamily="50" charset="-128"/>
                  </a:rPr>
                  <a:t>[</a:t>
                </a:r>
                <a:r>
                  <a:rPr lang="ja-JP" altLang="en-US" sz="800" b="1" dirty="0" smtClean="0">
                    <a:latin typeface="Meiryo UI" pitchFamily="50" charset="-128"/>
                    <a:ea typeface="Meiryo UI" pitchFamily="50" charset="-128"/>
                    <a:cs typeface="Meiryo UI" pitchFamily="50" charset="-128"/>
                  </a:rPr>
                  <a:t>大阪府</a:t>
                </a:r>
                <a:r>
                  <a:rPr lang="en-US" altLang="ja-JP" sz="800" b="1" dirty="0" smtClean="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sp>
            <p:nvSpPr>
              <p:cNvPr id="55" name="正方形/長方形 54"/>
              <p:cNvSpPr/>
              <p:nvPr/>
            </p:nvSpPr>
            <p:spPr>
              <a:xfrm>
                <a:off x="5483200" y="3956993"/>
                <a:ext cx="1008062" cy="396875"/>
              </a:xfrm>
              <a:prstGeom prst="rect">
                <a:avLst/>
              </a:prstGeom>
            </p:spPr>
            <p:style>
              <a:lnRef idx="1">
                <a:schemeClr val="accent2"/>
              </a:lnRef>
              <a:fillRef idx="2">
                <a:schemeClr val="accent2"/>
              </a:fillRef>
              <a:effectRef idx="1">
                <a:schemeClr val="accent2"/>
              </a:effectRef>
              <a:fontRef idx="minor">
                <a:schemeClr val="dk1"/>
              </a:fontRef>
            </p:style>
            <p:txBody>
              <a:bodyPr lIns="36000" rIns="36000"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基準財政収入額</a:t>
                </a:r>
                <a:r>
                  <a:rPr lang="en-US" altLang="ja-JP" sz="800" b="1" dirty="0" smtClean="0">
                    <a:latin typeface="Meiryo UI" pitchFamily="50" charset="-128"/>
                    <a:ea typeface="Meiryo UI" pitchFamily="50" charset="-128"/>
                    <a:cs typeface="Meiryo UI" pitchFamily="50" charset="-128"/>
                  </a:rPr>
                  <a:t>[</a:t>
                </a:r>
                <a:r>
                  <a:rPr lang="ja-JP" altLang="en-US" sz="800" b="1" dirty="0" smtClean="0">
                    <a:latin typeface="Meiryo UI" pitchFamily="50" charset="-128"/>
                    <a:ea typeface="Meiryo UI" pitchFamily="50" charset="-128"/>
                    <a:cs typeface="Meiryo UI" pitchFamily="50" charset="-128"/>
                  </a:rPr>
                  <a:t>大阪府</a:t>
                </a:r>
                <a:r>
                  <a:rPr lang="en-US" altLang="ja-JP" sz="800" b="1" dirty="0" smtClean="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sp>
            <p:nvSpPr>
              <p:cNvPr id="56" name="円/楕円 55"/>
              <p:cNvSpPr/>
              <p:nvPr/>
            </p:nvSpPr>
            <p:spPr>
              <a:xfrm>
                <a:off x="2699793" y="3092898"/>
                <a:ext cx="2520280" cy="1800199"/>
              </a:xfrm>
              <a:prstGeom prst="ellipse">
                <a:avLst/>
              </a:prstGeom>
              <a:noFill/>
              <a:ln w="9525">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7" name="角丸四角形 56"/>
              <p:cNvSpPr/>
              <p:nvPr/>
            </p:nvSpPr>
            <p:spPr>
              <a:xfrm>
                <a:off x="2771800" y="3092897"/>
                <a:ext cx="2447925" cy="212725"/>
              </a:xfrm>
              <a:prstGeom prst="round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200" dirty="0" smtClean="0">
                    <a:latin typeface="Meiryo UI" pitchFamily="50" charset="-128"/>
                    <a:ea typeface="Meiryo UI" pitchFamily="50" charset="-128"/>
                    <a:cs typeface="Meiryo UI" pitchFamily="50" charset="-128"/>
                  </a:rPr>
                  <a:t>特別区全域を</a:t>
                </a:r>
                <a:r>
                  <a:rPr lang="ja-JP" altLang="en-US" sz="1200" dirty="0">
                    <a:latin typeface="Meiryo UI" pitchFamily="50" charset="-128"/>
                    <a:ea typeface="Meiryo UI" pitchFamily="50" charset="-128"/>
                    <a:cs typeface="Meiryo UI" pitchFamily="50" charset="-128"/>
                  </a:rPr>
                  <a:t>一つの市として算定</a:t>
                </a:r>
              </a:p>
            </p:txBody>
          </p:sp>
          <p:sp>
            <p:nvSpPr>
              <p:cNvPr id="58" name="加算記号 57"/>
              <p:cNvSpPr/>
              <p:nvPr/>
            </p:nvSpPr>
            <p:spPr>
              <a:xfrm>
                <a:off x="5148064" y="3698801"/>
                <a:ext cx="288925" cy="3302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9" name="等号 58"/>
              <p:cNvSpPr/>
              <p:nvPr/>
            </p:nvSpPr>
            <p:spPr>
              <a:xfrm>
                <a:off x="6778600" y="3668961"/>
                <a:ext cx="360362" cy="360363"/>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schemeClr val="tx1"/>
                  </a:solidFill>
                </a:endParaRPr>
              </a:p>
            </p:txBody>
          </p:sp>
          <p:sp>
            <p:nvSpPr>
              <p:cNvPr id="60" name="正方形/長方形 59"/>
              <p:cNvSpPr/>
              <p:nvPr/>
            </p:nvSpPr>
            <p:spPr>
              <a:xfrm>
                <a:off x="7177062" y="3357563"/>
                <a:ext cx="1978025" cy="431800"/>
              </a:xfrm>
              <a:prstGeom prst="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基準財政需要額 </a:t>
                </a:r>
                <a:endParaRPr lang="en-US" altLang="ja-JP" sz="900" b="1" dirty="0">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850" b="1" dirty="0">
                    <a:latin typeface="Meiryo UI" pitchFamily="50" charset="-128"/>
                    <a:ea typeface="Meiryo UI" pitchFamily="50" charset="-128"/>
                    <a:cs typeface="Meiryo UI" pitchFamily="50" charset="-128"/>
                  </a:rPr>
                  <a:t>　　</a:t>
                </a:r>
                <a:r>
                  <a:rPr lang="en-US" altLang="ja-JP" sz="850" b="1" dirty="0">
                    <a:latin typeface="Meiryo UI" pitchFamily="50" charset="-128"/>
                    <a:ea typeface="Meiryo UI" pitchFamily="50" charset="-128"/>
                    <a:cs typeface="Meiryo UI" pitchFamily="50" charset="-128"/>
                  </a:rPr>
                  <a:t>[A</a:t>
                </a:r>
                <a:r>
                  <a:rPr lang="ja-JP" altLang="en-US" sz="850" b="1" dirty="0">
                    <a:latin typeface="Meiryo UI" pitchFamily="50" charset="-128"/>
                    <a:ea typeface="Meiryo UI" pitchFamily="50" charset="-128"/>
                    <a:cs typeface="Meiryo UI" pitchFamily="50" charset="-128"/>
                  </a:rPr>
                  <a:t>区・Ｂ区を一つの市とみなす</a:t>
                </a:r>
                <a:r>
                  <a:rPr lang="en-US" altLang="ja-JP" sz="850" b="1" dirty="0">
                    <a:latin typeface="Meiryo UI" pitchFamily="50" charset="-128"/>
                    <a:ea typeface="Meiryo UI" pitchFamily="50" charset="-128"/>
                    <a:cs typeface="Meiryo UI" pitchFamily="50" charset="-128"/>
                  </a:rPr>
                  <a:t>]</a:t>
                </a:r>
                <a:endParaRPr lang="ja-JP" altLang="en-US" sz="850" b="1" dirty="0">
                  <a:latin typeface="Meiryo UI" pitchFamily="50" charset="-128"/>
                  <a:ea typeface="Meiryo UI" pitchFamily="50" charset="-128"/>
                  <a:cs typeface="Meiryo UI" pitchFamily="50" charset="-128"/>
                </a:endParaRPr>
              </a:p>
            </p:txBody>
          </p:sp>
          <p:sp>
            <p:nvSpPr>
              <p:cNvPr id="61" name="正方形/長方形 60"/>
              <p:cNvSpPr/>
              <p:nvPr/>
            </p:nvSpPr>
            <p:spPr>
              <a:xfrm>
                <a:off x="9155087" y="3357563"/>
                <a:ext cx="1262063" cy="431800"/>
              </a:xfrm>
              <a:prstGeom prst="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基準財政需要額</a:t>
                </a:r>
                <a:endParaRPr lang="en-US" altLang="ja-JP" sz="900" b="1" dirty="0">
                  <a:latin typeface="Meiryo UI" pitchFamily="50" charset="-128"/>
                  <a:ea typeface="Meiryo UI" pitchFamily="50" charset="-128"/>
                  <a:cs typeface="Meiryo UI" pitchFamily="50" charset="-128"/>
                </a:endParaRPr>
              </a:p>
              <a:p>
                <a:pPr algn="ctr" fontAlgn="auto">
                  <a:spcBef>
                    <a:spcPts val="0"/>
                  </a:spcBef>
                  <a:spcAft>
                    <a:spcPts val="0"/>
                  </a:spcAft>
                  <a:defRPr/>
                </a:pPr>
                <a:r>
                  <a:rPr lang="en-US" altLang="ja-JP" sz="800" b="1" dirty="0" smtClean="0">
                    <a:latin typeface="Meiryo UI" pitchFamily="50" charset="-128"/>
                    <a:ea typeface="Meiryo UI" pitchFamily="50" charset="-128"/>
                    <a:cs typeface="Meiryo UI" pitchFamily="50" charset="-128"/>
                  </a:rPr>
                  <a:t>[</a:t>
                </a:r>
                <a:r>
                  <a:rPr lang="ja-JP" altLang="en-US" sz="800" b="1" dirty="0" smtClean="0">
                    <a:latin typeface="Meiryo UI" pitchFamily="50" charset="-128"/>
                    <a:ea typeface="Meiryo UI" pitchFamily="50" charset="-128"/>
                    <a:cs typeface="Meiryo UI" pitchFamily="50" charset="-128"/>
                  </a:rPr>
                  <a:t>大阪府</a:t>
                </a:r>
                <a:r>
                  <a:rPr lang="en-US" altLang="ja-JP" sz="800" b="1" dirty="0" smtClean="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sp>
            <p:nvSpPr>
              <p:cNvPr id="62" name="正方形/長方形 61"/>
              <p:cNvSpPr/>
              <p:nvPr/>
            </p:nvSpPr>
            <p:spPr>
              <a:xfrm>
                <a:off x="7177062" y="3956993"/>
                <a:ext cx="1906588" cy="396875"/>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800"/>
                  </a:lnSpc>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基準財政収入額 </a:t>
                </a:r>
                <a:endParaRPr lang="en-US" altLang="ja-JP" sz="900" b="1" dirty="0">
                  <a:latin typeface="Meiryo UI" pitchFamily="50" charset="-128"/>
                  <a:ea typeface="Meiryo UI" pitchFamily="50" charset="-128"/>
                  <a:cs typeface="Meiryo UI" pitchFamily="50" charset="-128"/>
                </a:endParaRPr>
              </a:p>
              <a:p>
                <a:pPr fontAlgn="auto">
                  <a:lnSpc>
                    <a:spcPts val="300"/>
                  </a:lnSpc>
                  <a:spcBef>
                    <a:spcPts val="0"/>
                  </a:spcBef>
                  <a:spcAft>
                    <a:spcPts val="0"/>
                  </a:spcAft>
                  <a:defRPr/>
                </a:pPr>
                <a:endParaRPr lang="en-US" altLang="ja-JP" sz="1000" b="1" dirty="0">
                  <a:latin typeface="Meiryo UI" pitchFamily="50" charset="-128"/>
                  <a:ea typeface="Meiryo UI" pitchFamily="50" charset="-128"/>
                  <a:cs typeface="Meiryo UI" pitchFamily="50" charset="-128"/>
                </a:endParaRPr>
              </a:p>
              <a:p>
                <a:pPr fontAlgn="auto">
                  <a:lnSpc>
                    <a:spcPts val="800"/>
                  </a:lnSpc>
                  <a:spcBef>
                    <a:spcPts val="0"/>
                  </a:spcBef>
                  <a:spcAft>
                    <a:spcPts val="0"/>
                  </a:spcAft>
                  <a:defRPr/>
                </a:pPr>
                <a:r>
                  <a:rPr lang="ja-JP" altLang="en-US" sz="850" b="1" dirty="0">
                    <a:latin typeface="Meiryo UI" pitchFamily="50" charset="-128"/>
                    <a:ea typeface="Meiryo UI" pitchFamily="50" charset="-128"/>
                    <a:cs typeface="Meiryo UI" pitchFamily="50" charset="-128"/>
                  </a:rPr>
                  <a:t>　　</a:t>
                </a:r>
                <a:r>
                  <a:rPr lang="en-US" altLang="ja-JP" sz="850" b="1" dirty="0">
                    <a:latin typeface="Meiryo UI" pitchFamily="50" charset="-128"/>
                    <a:ea typeface="Meiryo UI" pitchFamily="50" charset="-128"/>
                    <a:cs typeface="Meiryo UI" pitchFamily="50" charset="-128"/>
                  </a:rPr>
                  <a:t>[A</a:t>
                </a:r>
                <a:r>
                  <a:rPr lang="ja-JP" altLang="en-US" sz="850" b="1" dirty="0">
                    <a:latin typeface="Meiryo UI" pitchFamily="50" charset="-128"/>
                    <a:ea typeface="Meiryo UI" pitchFamily="50" charset="-128"/>
                    <a:cs typeface="Meiryo UI" pitchFamily="50" charset="-128"/>
                  </a:rPr>
                  <a:t>区・Ｂ区を一つの市とみなす</a:t>
                </a:r>
                <a:r>
                  <a:rPr lang="en-US" altLang="ja-JP" sz="850" b="1" dirty="0">
                    <a:latin typeface="Meiryo UI" pitchFamily="50" charset="-128"/>
                    <a:ea typeface="Meiryo UI" pitchFamily="50" charset="-128"/>
                    <a:cs typeface="Meiryo UI" pitchFamily="50" charset="-128"/>
                  </a:rPr>
                  <a:t>]</a:t>
                </a:r>
                <a:endParaRPr lang="ja-JP" altLang="en-US" sz="1000" b="1" dirty="0">
                  <a:latin typeface="Meiryo UI" pitchFamily="50" charset="-128"/>
                  <a:ea typeface="Meiryo UI" pitchFamily="50" charset="-128"/>
                  <a:cs typeface="Meiryo UI" pitchFamily="50" charset="-128"/>
                </a:endParaRPr>
              </a:p>
            </p:txBody>
          </p:sp>
          <p:sp>
            <p:nvSpPr>
              <p:cNvPr id="63" name="テキスト ボックス 79"/>
              <p:cNvSpPr txBox="1">
                <a:spLocks noChangeArrowheads="1"/>
              </p:cNvSpPr>
              <p:nvPr/>
            </p:nvSpPr>
            <p:spPr bwMode="auto">
              <a:xfrm>
                <a:off x="6707162" y="3976936"/>
                <a:ext cx="504825" cy="246063"/>
              </a:xfrm>
              <a:prstGeom prst="rect">
                <a:avLst/>
              </a:prstGeom>
              <a:noFill/>
              <a:ln w="9525">
                <a:noFill/>
                <a:miter lim="800000"/>
                <a:headEnd/>
                <a:tailEnd/>
              </a:ln>
            </p:spPr>
            <p:txBody>
              <a:bodyPr anchor="ctr">
                <a:spAutoFit/>
              </a:bodyPr>
              <a:lstStyle/>
              <a:p>
                <a:pPr algn="ctr"/>
                <a:r>
                  <a:rPr lang="ja-JP" altLang="en-US" sz="1000" b="1">
                    <a:latin typeface="Meiryo UI" pitchFamily="50" charset="-128"/>
                    <a:ea typeface="Meiryo UI" pitchFamily="50" charset="-128"/>
                    <a:cs typeface="Meiryo UI" pitchFamily="50" charset="-128"/>
                  </a:rPr>
                  <a:t>合算</a:t>
                </a:r>
                <a:endParaRPr lang="en-US" altLang="ja-JP" sz="1000" b="1">
                  <a:latin typeface="Meiryo UI" pitchFamily="50" charset="-128"/>
                  <a:ea typeface="Meiryo UI" pitchFamily="50" charset="-128"/>
                  <a:cs typeface="Meiryo UI" pitchFamily="50" charset="-128"/>
                </a:endParaRPr>
              </a:p>
            </p:txBody>
          </p:sp>
          <p:sp>
            <p:nvSpPr>
              <p:cNvPr id="64" name="正方形/長方形 63"/>
              <p:cNvSpPr/>
              <p:nvPr/>
            </p:nvSpPr>
            <p:spPr>
              <a:xfrm>
                <a:off x="10368631" y="4089376"/>
                <a:ext cx="684089" cy="394841"/>
              </a:xfrm>
              <a:prstGeom prst="rect">
                <a:avLst/>
              </a:prstGeom>
              <a:noFill/>
              <a:ln>
                <a:noFill/>
                <a:prstDash val="sysDash"/>
              </a:ln>
            </p:spPr>
            <p:style>
              <a:lnRef idx="2">
                <a:schemeClr val="dk1"/>
              </a:lnRef>
              <a:fillRef idx="1">
                <a:schemeClr val="lt1"/>
              </a:fillRef>
              <a:effectRef idx="0">
                <a:schemeClr val="dk1"/>
              </a:effectRef>
              <a:fontRef idx="minor">
                <a:schemeClr val="dk1"/>
              </a:fontRef>
            </p:style>
            <p:txBody>
              <a:bodyPr anchor="ctr"/>
              <a:lstStyle/>
              <a:p>
                <a:pPr fontAlgn="auto">
                  <a:spcBef>
                    <a:spcPts val="0"/>
                  </a:spcBef>
                  <a:spcAft>
                    <a:spcPts val="0"/>
                  </a:spcAft>
                  <a:defRPr/>
                </a:pPr>
                <a:r>
                  <a:rPr lang="ja-JP" altLang="en-US" sz="1100" b="1" dirty="0" smtClean="0">
                    <a:latin typeface="Meiryo UI" pitchFamily="50" charset="-128"/>
                    <a:ea typeface="Meiryo UI" pitchFamily="50" charset="-128"/>
                    <a:cs typeface="Meiryo UI" pitchFamily="50" charset="-128"/>
                  </a:rPr>
                  <a:t>財源</a:t>
                </a:r>
                <a:endParaRPr lang="en-US" altLang="ja-JP" sz="1100" b="1" dirty="0" smtClean="0">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100" b="1" dirty="0" smtClean="0">
                    <a:latin typeface="Meiryo UI" pitchFamily="50" charset="-128"/>
                    <a:ea typeface="Meiryo UI" pitchFamily="50" charset="-128"/>
                    <a:cs typeface="Meiryo UI" pitchFamily="50" charset="-128"/>
                  </a:rPr>
                  <a:t>不足</a:t>
                </a:r>
                <a:r>
                  <a:rPr lang="ja-JP" altLang="en-US" sz="1100" b="1" dirty="0">
                    <a:latin typeface="Meiryo UI" pitchFamily="50" charset="-128"/>
                    <a:ea typeface="Meiryo UI" pitchFamily="50" charset="-128"/>
                    <a:cs typeface="Meiryo UI" pitchFamily="50" charset="-128"/>
                  </a:rPr>
                  <a:t>額</a:t>
                </a:r>
              </a:p>
            </p:txBody>
          </p:sp>
          <p:sp>
            <p:nvSpPr>
              <p:cNvPr id="65" name="角丸四角形 64"/>
              <p:cNvSpPr/>
              <p:nvPr/>
            </p:nvSpPr>
            <p:spPr>
              <a:xfrm>
                <a:off x="7380312" y="3092897"/>
                <a:ext cx="2881313" cy="215900"/>
              </a:xfrm>
              <a:prstGeom prst="round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200" dirty="0" smtClean="0">
                    <a:latin typeface="Meiryo UI" pitchFamily="50" charset="-128"/>
                    <a:ea typeface="Meiryo UI" pitchFamily="50" charset="-128"/>
                    <a:cs typeface="Meiryo UI" pitchFamily="50" charset="-128"/>
                  </a:rPr>
                  <a:t>特別区全域と大阪府を</a:t>
                </a:r>
                <a:r>
                  <a:rPr lang="ja-JP" altLang="en-US" sz="1200" dirty="0">
                    <a:latin typeface="Meiryo UI" pitchFamily="50" charset="-128"/>
                    <a:ea typeface="Meiryo UI" pitchFamily="50" charset="-128"/>
                    <a:cs typeface="Meiryo UI" pitchFamily="50" charset="-128"/>
                  </a:rPr>
                  <a:t>合算算定</a:t>
                </a:r>
              </a:p>
            </p:txBody>
          </p:sp>
          <p:sp>
            <p:nvSpPr>
              <p:cNvPr id="66" name="正方形/長方形 65"/>
              <p:cNvSpPr/>
              <p:nvPr/>
            </p:nvSpPr>
            <p:spPr>
              <a:xfrm>
                <a:off x="10091712" y="3956993"/>
                <a:ext cx="287338" cy="396875"/>
              </a:xfrm>
              <a:prstGeom prst="rect">
                <a:avLst/>
              </a:prstGeom>
              <a:solidFill>
                <a:srgbClr val="0070C0"/>
              </a:solidFill>
              <a:ln>
                <a:prstDash val="sysDash"/>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ja-JP" altLang="en-US" sz="800" b="1" dirty="0">
                  <a:latin typeface="Meiryo UI" pitchFamily="50" charset="-128"/>
                  <a:ea typeface="Meiryo UI" pitchFamily="50" charset="-128"/>
                  <a:cs typeface="Meiryo UI" pitchFamily="50" charset="-128"/>
                </a:endParaRPr>
              </a:p>
            </p:txBody>
          </p:sp>
          <p:sp>
            <p:nvSpPr>
              <p:cNvPr id="67" name="正方形/長方形 66"/>
              <p:cNvSpPr/>
              <p:nvPr/>
            </p:nvSpPr>
            <p:spPr>
              <a:xfrm>
                <a:off x="9083650" y="3956993"/>
                <a:ext cx="1008062" cy="396875"/>
              </a:xfrm>
              <a:prstGeom prst="rect">
                <a:avLst/>
              </a:prstGeom>
            </p:spPr>
            <p:style>
              <a:lnRef idx="1">
                <a:schemeClr val="accent2"/>
              </a:lnRef>
              <a:fillRef idx="2">
                <a:schemeClr val="accent2"/>
              </a:fillRef>
              <a:effectRef idx="1">
                <a:schemeClr val="accent2"/>
              </a:effectRef>
              <a:fontRef idx="minor">
                <a:schemeClr val="dk1"/>
              </a:fontRef>
            </p:style>
            <p:txBody>
              <a:bodyPr lIns="36000" rIns="36000"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基準財政収入額</a:t>
                </a:r>
                <a:r>
                  <a:rPr lang="en-US" altLang="ja-JP" sz="800" b="1" dirty="0" smtClean="0">
                    <a:latin typeface="Meiryo UI" pitchFamily="50" charset="-128"/>
                    <a:ea typeface="Meiryo UI" pitchFamily="50" charset="-128"/>
                    <a:cs typeface="Meiryo UI" pitchFamily="50" charset="-128"/>
                  </a:rPr>
                  <a:t>[</a:t>
                </a:r>
                <a:r>
                  <a:rPr lang="ja-JP" altLang="en-US" sz="800" b="1" dirty="0" smtClean="0">
                    <a:latin typeface="Meiryo UI" pitchFamily="50" charset="-128"/>
                    <a:ea typeface="Meiryo UI" pitchFamily="50" charset="-128"/>
                    <a:cs typeface="Meiryo UI" pitchFamily="50" charset="-128"/>
                  </a:rPr>
                  <a:t>大阪府</a:t>
                </a:r>
                <a:r>
                  <a:rPr lang="en-US" altLang="ja-JP" sz="800" b="1" dirty="0" smtClean="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grpSp>
        <p:sp>
          <p:nvSpPr>
            <p:cNvPr id="68" name="角丸四角形吹き出し 67"/>
            <p:cNvSpPr/>
            <p:nvPr/>
          </p:nvSpPr>
          <p:spPr>
            <a:xfrm>
              <a:off x="1496704" y="4047455"/>
              <a:ext cx="792000" cy="252000"/>
            </a:xfrm>
            <a:prstGeom prst="wedgeRoundRectCallout">
              <a:avLst>
                <a:gd name="adj1" fmla="val 23260"/>
                <a:gd name="adj2" fmla="val -151348"/>
                <a:gd name="adj3" fmla="val 16667"/>
              </a:avLst>
            </a:prstGeom>
            <a:solidFill>
              <a:schemeClr val="accent1">
                <a:lumMod val="40000"/>
                <a:lumOff val="6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smtClean="0">
                  <a:solidFill>
                    <a:schemeClr val="tx1"/>
                  </a:solidFill>
                  <a:latin typeface="Meiryo UI" pitchFamily="50" charset="-128"/>
                  <a:ea typeface="Meiryo UI" pitchFamily="50" charset="-128"/>
                  <a:cs typeface="Meiryo UI" pitchFamily="50" charset="-128"/>
                </a:rPr>
                <a:t>不足額 </a:t>
              </a:r>
              <a:r>
                <a:rPr kumimoji="1" lang="en-US" altLang="ja-JP" sz="1050" dirty="0" smtClean="0">
                  <a:solidFill>
                    <a:schemeClr val="tx1"/>
                  </a:solidFill>
                  <a:latin typeface="Meiryo UI" pitchFamily="50" charset="-128"/>
                  <a:ea typeface="Meiryo UI" pitchFamily="50" charset="-128"/>
                  <a:cs typeface="Meiryo UI" pitchFamily="50" charset="-128"/>
                </a:rPr>
                <a:t>a</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69" name="角丸四角形吹き出し 68"/>
            <p:cNvSpPr/>
            <p:nvPr/>
          </p:nvSpPr>
          <p:spPr>
            <a:xfrm>
              <a:off x="2648832" y="4047455"/>
              <a:ext cx="792000" cy="252000"/>
            </a:xfrm>
            <a:prstGeom prst="wedgeRoundRectCallout">
              <a:avLst>
                <a:gd name="adj1" fmla="val 18850"/>
                <a:gd name="adj2" fmla="val -164576"/>
                <a:gd name="adj3" fmla="val 16667"/>
              </a:avLst>
            </a:prstGeom>
            <a:solidFill>
              <a:schemeClr val="accent1">
                <a:lumMod val="40000"/>
                <a:lumOff val="6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latin typeface="Meiryo UI" pitchFamily="50" charset="-128"/>
                  <a:ea typeface="Meiryo UI" pitchFamily="50" charset="-128"/>
                  <a:cs typeface="Meiryo UI" pitchFamily="50" charset="-128"/>
                </a:rPr>
                <a:t>余剰額 </a:t>
              </a:r>
              <a:r>
                <a:rPr kumimoji="1" lang="en-US" altLang="ja-JP" sz="1050" dirty="0" smtClean="0">
                  <a:solidFill>
                    <a:schemeClr val="tx1"/>
                  </a:solidFill>
                  <a:latin typeface="Meiryo UI" pitchFamily="50" charset="-128"/>
                  <a:ea typeface="Meiryo UI" pitchFamily="50" charset="-128"/>
                  <a:cs typeface="Meiryo UI" pitchFamily="50" charset="-128"/>
                </a:rPr>
                <a:t>b</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70" name="角丸四角形吹き出し 69"/>
            <p:cNvSpPr/>
            <p:nvPr/>
          </p:nvSpPr>
          <p:spPr>
            <a:xfrm>
              <a:off x="4232920" y="4047455"/>
              <a:ext cx="792000" cy="252000"/>
            </a:xfrm>
            <a:prstGeom prst="wedgeRoundRectCallout">
              <a:avLst>
                <a:gd name="adj1" fmla="val 20614"/>
                <a:gd name="adj2" fmla="val -151348"/>
                <a:gd name="adj3" fmla="val 16667"/>
              </a:avLst>
            </a:prstGeom>
            <a:solidFill>
              <a:schemeClr val="accent1">
                <a:lumMod val="40000"/>
                <a:lumOff val="6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latin typeface="Meiryo UI" pitchFamily="50" charset="-128"/>
                  <a:ea typeface="Meiryo UI" pitchFamily="50" charset="-128"/>
                  <a:cs typeface="Meiryo UI" pitchFamily="50" charset="-128"/>
                </a:rPr>
                <a:t>不足額</a:t>
              </a:r>
              <a:r>
                <a:rPr kumimoji="1" lang="en-US" altLang="ja-JP" sz="1050" dirty="0" smtClean="0">
                  <a:solidFill>
                    <a:schemeClr val="tx1"/>
                  </a:solidFill>
                  <a:latin typeface="Meiryo UI" pitchFamily="50" charset="-128"/>
                  <a:ea typeface="Meiryo UI" pitchFamily="50" charset="-128"/>
                  <a:cs typeface="Meiryo UI" pitchFamily="50" charset="-128"/>
                </a:rPr>
                <a:t>c</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71" name="テキスト ボックス 70"/>
            <p:cNvSpPr txBox="1"/>
            <p:nvPr/>
          </p:nvSpPr>
          <p:spPr>
            <a:xfrm>
              <a:off x="3080792" y="4407495"/>
              <a:ext cx="2068195" cy="461665"/>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a:t>
              </a:r>
              <a:r>
                <a:rPr kumimoji="1" lang="ja-JP" altLang="en-US" sz="1200" dirty="0" smtClean="0">
                  <a:latin typeface="Meiryo UI" pitchFamily="50" charset="-128"/>
                  <a:ea typeface="Meiryo UI" pitchFamily="50" charset="-128"/>
                  <a:cs typeface="Meiryo UI" pitchFamily="50" charset="-128"/>
                </a:rPr>
                <a:t>仮に個別で算定すると・・・</a:t>
              </a:r>
              <a:endParaRPr kumimoji="1" lang="en-US" altLang="ja-JP" sz="1200" dirty="0" smtClean="0">
                <a:latin typeface="Meiryo UI" pitchFamily="50" charset="-128"/>
                <a:ea typeface="Meiryo UI" pitchFamily="50" charset="-128"/>
                <a:cs typeface="Meiryo UI" pitchFamily="50" charset="-128"/>
              </a:endParaRPr>
            </a:p>
            <a:p>
              <a:r>
                <a:rPr lang="ja-JP" altLang="en-US" sz="1200" dirty="0" smtClean="0">
                  <a:latin typeface="Meiryo UI" pitchFamily="50" charset="-128"/>
                  <a:ea typeface="Meiryo UI" pitchFamily="50" charset="-128"/>
                  <a:cs typeface="Meiryo UI" pitchFamily="50" charset="-128"/>
                </a:rPr>
                <a:t>　　　</a:t>
              </a:r>
              <a:r>
                <a:rPr lang="ja-JP" altLang="en-US" sz="1200" b="1" dirty="0" smtClean="0">
                  <a:latin typeface="Meiryo UI" pitchFamily="50" charset="-128"/>
                  <a:ea typeface="Meiryo UI" pitchFamily="50" charset="-128"/>
                  <a:cs typeface="Meiryo UI" pitchFamily="50" charset="-128"/>
                </a:rPr>
                <a:t>地方交付税額は、</a:t>
              </a:r>
              <a:r>
                <a:rPr lang="en-US" altLang="ja-JP" sz="1200" b="1" dirty="0" smtClean="0">
                  <a:latin typeface="Meiryo UI" pitchFamily="50" charset="-128"/>
                  <a:ea typeface="Meiryo UI" pitchFamily="50" charset="-128"/>
                  <a:cs typeface="Meiryo UI" pitchFamily="50" charset="-128"/>
                </a:rPr>
                <a:t>a + c</a:t>
              </a:r>
              <a:endParaRPr kumimoji="1" lang="ja-JP" altLang="en-US" sz="1200" b="1" dirty="0">
                <a:latin typeface="Meiryo UI" pitchFamily="50" charset="-128"/>
                <a:ea typeface="Meiryo UI" pitchFamily="50" charset="-128"/>
                <a:cs typeface="Meiryo UI" pitchFamily="50" charset="-128"/>
              </a:endParaRPr>
            </a:p>
          </p:txBody>
        </p:sp>
        <p:sp>
          <p:nvSpPr>
            <p:cNvPr id="72" name="角丸四角形吹き出し 71"/>
            <p:cNvSpPr/>
            <p:nvPr/>
          </p:nvSpPr>
          <p:spPr>
            <a:xfrm>
              <a:off x="6609400" y="4047455"/>
              <a:ext cx="1944000" cy="252000"/>
            </a:xfrm>
            <a:prstGeom prst="wedgeRoundRectCallout">
              <a:avLst>
                <a:gd name="adj1" fmla="val 39071"/>
                <a:gd name="adj2" fmla="val -129522"/>
                <a:gd name="adj3" fmla="val 16667"/>
              </a:avLst>
            </a:prstGeom>
            <a:solidFill>
              <a:schemeClr val="accent1">
                <a:lumMod val="40000"/>
                <a:lumOff val="6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latin typeface="Meiryo UI" pitchFamily="50" charset="-128"/>
                  <a:ea typeface="Meiryo UI" pitchFamily="50" charset="-128"/>
                  <a:cs typeface="Meiryo UI" pitchFamily="50" charset="-128"/>
                </a:rPr>
                <a:t>合算後の財源不足額</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73" name="テキスト ボックス 72"/>
            <p:cNvSpPr txBox="1"/>
            <p:nvPr/>
          </p:nvSpPr>
          <p:spPr>
            <a:xfrm>
              <a:off x="5169024" y="4470211"/>
              <a:ext cx="415498" cy="369332"/>
            </a:xfrm>
            <a:prstGeom prst="rect">
              <a:avLst/>
            </a:prstGeom>
            <a:noFill/>
          </p:spPr>
          <p:txBody>
            <a:bodyPr wrap="none" rtlCol="0">
              <a:spAutoFit/>
            </a:bodyPr>
            <a:lstStyle/>
            <a:p>
              <a:r>
                <a:rPr lang="ja-JP" altLang="en-US" dirty="0" smtClean="0"/>
                <a:t>＞</a:t>
              </a:r>
              <a:endParaRPr kumimoji="1" lang="ja-JP" altLang="en-US" dirty="0"/>
            </a:p>
          </p:txBody>
        </p:sp>
        <p:sp>
          <p:nvSpPr>
            <p:cNvPr id="74" name="テキスト ボックス 73"/>
            <p:cNvSpPr txBox="1"/>
            <p:nvPr/>
          </p:nvSpPr>
          <p:spPr>
            <a:xfrm>
              <a:off x="5673080" y="4407495"/>
              <a:ext cx="2345514" cy="461665"/>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合算算定すると</a:t>
              </a:r>
              <a:endParaRPr lang="en-US" altLang="ja-JP" sz="1200" dirty="0" smtClean="0">
                <a:latin typeface="Meiryo UI" pitchFamily="50" charset="-128"/>
                <a:ea typeface="Meiryo UI" pitchFamily="50" charset="-128"/>
                <a:cs typeface="Meiryo UI" pitchFamily="50" charset="-128"/>
              </a:endParaRPr>
            </a:p>
            <a:p>
              <a:r>
                <a:rPr lang="ja-JP" altLang="en-US" sz="1200" dirty="0" smtClean="0">
                  <a:latin typeface="Meiryo UI" pitchFamily="50" charset="-128"/>
                  <a:ea typeface="Meiryo UI" pitchFamily="50" charset="-128"/>
                  <a:cs typeface="Meiryo UI" pitchFamily="50" charset="-128"/>
                </a:rPr>
                <a:t>　　　</a:t>
              </a:r>
              <a:r>
                <a:rPr lang="ja-JP" altLang="en-US" sz="1200" b="1" dirty="0" smtClean="0">
                  <a:latin typeface="Meiryo UI" pitchFamily="50" charset="-128"/>
                  <a:ea typeface="Meiryo UI" pitchFamily="50" charset="-128"/>
                  <a:cs typeface="Meiryo UI" pitchFamily="50" charset="-128"/>
                </a:rPr>
                <a:t>地方交付税額は、</a:t>
              </a:r>
              <a:r>
                <a:rPr lang="en-US" altLang="ja-JP" sz="1200" b="1" dirty="0" smtClean="0">
                  <a:latin typeface="Meiryo UI" pitchFamily="50" charset="-128"/>
                  <a:ea typeface="Meiryo UI" pitchFamily="50" charset="-128"/>
                  <a:cs typeface="Meiryo UI" pitchFamily="50" charset="-128"/>
                </a:rPr>
                <a:t>a + c</a:t>
              </a:r>
              <a:r>
                <a:rPr lang="ja-JP" altLang="en-US" sz="1200" b="1" dirty="0" smtClean="0">
                  <a:latin typeface="Meiryo UI" pitchFamily="50" charset="-128"/>
                  <a:ea typeface="Meiryo UI" pitchFamily="50" charset="-128"/>
                  <a:cs typeface="Meiryo UI" pitchFamily="50" charset="-128"/>
                </a:rPr>
                <a:t> </a:t>
              </a:r>
              <a:r>
                <a:rPr lang="en-US" altLang="ja-JP" sz="1200" b="1" dirty="0" smtClean="0">
                  <a:latin typeface="Meiryo UI" pitchFamily="50" charset="-128"/>
                  <a:ea typeface="Meiryo UI" pitchFamily="50" charset="-128"/>
                  <a:cs typeface="Meiryo UI" pitchFamily="50" charset="-128"/>
                </a:rPr>
                <a:t>- b</a:t>
              </a:r>
              <a:endParaRPr kumimoji="1" lang="ja-JP" altLang="en-US" sz="1200" b="1" dirty="0">
                <a:latin typeface="Meiryo UI" pitchFamily="50" charset="-128"/>
                <a:ea typeface="Meiryo UI" pitchFamily="50" charset="-128"/>
                <a:cs typeface="Meiryo UI" pitchFamily="50" charset="-128"/>
              </a:endParaRPr>
            </a:p>
          </p:txBody>
        </p:sp>
        <p:cxnSp>
          <p:nvCxnSpPr>
            <p:cNvPr id="75" name="直線コネクタ 74"/>
            <p:cNvCxnSpPr/>
            <p:nvPr/>
          </p:nvCxnSpPr>
          <p:spPr>
            <a:xfrm>
              <a:off x="1990725" y="2880841"/>
              <a:ext cx="9525" cy="99060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76" name="直線コネクタ 75"/>
            <p:cNvCxnSpPr/>
            <p:nvPr/>
          </p:nvCxnSpPr>
          <p:spPr>
            <a:xfrm>
              <a:off x="3123660" y="2869972"/>
              <a:ext cx="9525" cy="99060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p:nvPr/>
          </p:nvCxnSpPr>
          <p:spPr>
            <a:xfrm>
              <a:off x="3218904" y="2869956"/>
              <a:ext cx="9525" cy="99060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p:nvPr/>
          </p:nvCxnSpPr>
          <p:spPr>
            <a:xfrm>
              <a:off x="4628736" y="2869940"/>
              <a:ext cx="9525" cy="99060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p:nvPr/>
          </p:nvCxnSpPr>
          <p:spPr>
            <a:xfrm>
              <a:off x="4924026" y="2874687"/>
              <a:ext cx="9525" cy="99060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grpSp>
      <p:sp>
        <p:nvSpPr>
          <p:cNvPr id="42"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２５</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8567476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9" name="直線コネクタ 108"/>
          <p:cNvCxnSpPr/>
          <p:nvPr/>
        </p:nvCxnSpPr>
        <p:spPr>
          <a:xfrm>
            <a:off x="4736976" y="5445224"/>
            <a:ext cx="4441256" cy="0"/>
          </a:xfrm>
          <a:prstGeom prst="line">
            <a:avLst/>
          </a:prstGeom>
          <a:ln w="25400">
            <a:solidFill>
              <a:schemeClr val="tx2">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08" name="直線コネクタ 107"/>
          <p:cNvCxnSpPr/>
          <p:nvPr/>
        </p:nvCxnSpPr>
        <p:spPr>
          <a:xfrm>
            <a:off x="4679376" y="4570080"/>
            <a:ext cx="4520952" cy="11048"/>
          </a:xfrm>
          <a:prstGeom prst="line">
            <a:avLst/>
          </a:prstGeom>
          <a:ln w="25400">
            <a:solidFill>
              <a:schemeClr val="tx2">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 name="正方形/長方形 1"/>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（参考）　財政調整のイメージ（Ｈ</a:t>
            </a:r>
            <a:r>
              <a:rPr lang="en-US" altLang="ja-JP" sz="2000" b="1" dirty="0" smtClean="0">
                <a:solidFill>
                  <a:prstClr val="black"/>
                </a:solidFill>
                <a:latin typeface="Meiryo UI" pitchFamily="50" charset="-128"/>
                <a:ea typeface="Meiryo UI" pitchFamily="50" charset="-128"/>
                <a:cs typeface="Meiryo UI" pitchFamily="50" charset="-128"/>
              </a:rPr>
              <a:t>28</a:t>
            </a:r>
            <a:r>
              <a:rPr lang="ja-JP" altLang="en-US" sz="2000" b="1" dirty="0" smtClean="0">
                <a:solidFill>
                  <a:prstClr val="black"/>
                </a:solidFill>
                <a:latin typeface="Meiryo UI" pitchFamily="50" charset="-128"/>
                <a:ea typeface="Meiryo UI" pitchFamily="50" charset="-128"/>
                <a:cs typeface="Meiryo UI" pitchFamily="50" charset="-128"/>
              </a:rPr>
              <a:t>年度決算ベース試算）</a:t>
            </a:r>
          </a:p>
        </p:txBody>
      </p:sp>
      <p:sp>
        <p:nvSpPr>
          <p:cNvPr id="3" name="ホームベース 2"/>
          <p:cNvSpPr/>
          <p:nvPr/>
        </p:nvSpPr>
        <p:spPr bwMode="auto">
          <a:xfrm>
            <a:off x="3440832" y="476672"/>
            <a:ext cx="2232248" cy="360040"/>
          </a:xfrm>
          <a:prstGeom prst="homePlate">
            <a:avLst/>
          </a:prstGeom>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algn="ctr" fontAlgn="base">
              <a:spcBef>
                <a:spcPct val="0"/>
              </a:spcBef>
              <a:spcAft>
                <a:spcPct val="0"/>
              </a:spcAft>
            </a:pPr>
            <a:r>
              <a:rPr lang="ja-JP" altLang="en-US" sz="1100" b="1" dirty="0" smtClean="0">
                <a:solidFill>
                  <a:schemeClr val="tx1"/>
                </a:solidFill>
                <a:latin typeface="Meiryo UI" pitchFamily="50" charset="-128"/>
                <a:ea typeface="Meiryo UI" pitchFamily="50" charset="-128"/>
                <a:cs typeface="Meiryo UI" pitchFamily="50" charset="-128"/>
              </a:rPr>
              <a:t>地方財政制度上の財源移転</a:t>
            </a:r>
            <a:endParaRPr lang="en-US" altLang="ja-JP" sz="1100" b="1" dirty="0" smtClean="0">
              <a:solidFill>
                <a:schemeClr val="tx1"/>
              </a:solidFill>
              <a:latin typeface="Meiryo UI" pitchFamily="50" charset="-128"/>
              <a:ea typeface="Meiryo UI" pitchFamily="50" charset="-128"/>
              <a:cs typeface="Meiryo UI" pitchFamily="50" charset="-128"/>
            </a:endParaRPr>
          </a:p>
        </p:txBody>
      </p:sp>
      <p:sp>
        <p:nvSpPr>
          <p:cNvPr id="7" name="テキスト ボックス 6"/>
          <p:cNvSpPr txBox="1"/>
          <p:nvPr/>
        </p:nvSpPr>
        <p:spPr>
          <a:xfrm>
            <a:off x="344488" y="1268760"/>
            <a:ext cx="1066318" cy="430887"/>
          </a:xfrm>
          <a:prstGeom prst="rect">
            <a:avLst/>
          </a:prstGeom>
          <a:noFill/>
        </p:spPr>
        <p:txBody>
          <a:bodyPr wrap="none" rtlCol="0">
            <a:spAutoFit/>
          </a:bodyPr>
          <a:lstStyle/>
          <a:p>
            <a:pPr algn="ctr"/>
            <a:r>
              <a:rPr kumimoji="1" lang="ja-JP" altLang="en-US" sz="1200" dirty="0" smtClean="0">
                <a:latin typeface="Meiryo UI" pitchFamily="50" charset="-128"/>
                <a:ea typeface="Meiryo UI" pitchFamily="50" charset="-128"/>
                <a:cs typeface="Meiryo UI" pitchFamily="50" charset="-128"/>
              </a:rPr>
              <a:t>歳出</a:t>
            </a:r>
            <a:endParaRPr kumimoji="1" lang="en-US" altLang="ja-JP" sz="1200" dirty="0" smtClean="0">
              <a:latin typeface="Meiryo UI" pitchFamily="50" charset="-128"/>
              <a:ea typeface="Meiryo UI" pitchFamily="50" charset="-128"/>
              <a:cs typeface="Meiryo UI" pitchFamily="50" charset="-128"/>
            </a:endParaRPr>
          </a:p>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所要一般財源</a:t>
            </a:r>
            <a:r>
              <a:rPr lang="en-US" altLang="ja-JP" sz="1000" dirty="0" smtClean="0">
                <a:latin typeface="Meiryo UI" pitchFamily="50" charset="-128"/>
                <a:ea typeface="Meiryo UI" pitchFamily="50" charset="-128"/>
                <a:cs typeface="Meiryo UI" pitchFamily="50" charset="-128"/>
              </a:rPr>
              <a:t>)</a:t>
            </a:r>
            <a:endParaRPr kumimoji="1" lang="ja-JP" altLang="en-US" sz="1000" dirty="0">
              <a:latin typeface="Meiryo UI" pitchFamily="50" charset="-128"/>
              <a:ea typeface="Meiryo UI" pitchFamily="50" charset="-128"/>
              <a:cs typeface="Meiryo UI" pitchFamily="50" charset="-128"/>
            </a:endParaRPr>
          </a:p>
        </p:txBody>
      </p:sp>
      <p:sp>
        <p:nvSpPr>
          <p:cNvPr id="8" name="テキスト ボックス 7"/>
          <p:cNvSpPr txBox="1"/>
          <p:nvPr/>
        </p:nvSpPr>
        <p:spPr>
          <a:xfrm>
            <a:off x="1332612" y="1412776"/>
            <a:ext cx="1172116" cy="261610"/>
          </a:xfrm>
          <a:prstGeom prst="rect">
            <a:avLst/>
          </a:prstGeom>
          <a:noFill/>
        </p:spPr>
        <p:txBody>
          <a:bodyPr wrap="none" rtlCol="0">
            <a:spAutoFit/>
          </a:bodyPr>
          <a:lstStyle/>
          <a:p>
            <a:pPr algn="ctr"/>
            <a:r>
              <a:rPr lang="ja-JP" altLang="en-US" sz="1050" dirty="0" smtClean="0">
                <a:latin typeface="Meiryo UI" pitchFamily="50" charset="-128"/>
                <a:ea typeface="Meiryo UI" pitchFamily="50" charset="-128"/>
                <a:cs typeface="Meiryo UI" pitchFamily="50" charset="-128"/>
              </a:rPr>
              <a:t>一般財源収入額</a:t>
            </a:r>
            <a:endParaRPr kumimoji="1" lang="ja-JP" altLang="en-US" sz="1050" dirty="0">
              <a:latin typeface="Meiryo UI" pitchFamily="50" charset="-128"/>
              <a:ea typeface="Meiryo UI" pitchFamily="50" charset="-128"/>
              <a:cs typeface="Meiryo UI" pitchFamily="50" charset="-128"/>
            </a:endParaRPr>
          </a:p>
        </p:txBody>
      </p:sp>
      <p:grpSp>
        <p:nvGrpSpPr>
          <p:cNvPr id="4" name="グループ化 32"/>
          <p:cNvGrpSpPr/>
          <p:nvPr/>
        </p:nvGrpSpPr>
        <p:grpSpPr>
          <a:xfrm>
            <a:off x="344488" y="1916832"/>
            <a:ext cx="2088232" cy="4032448"/>
            <a:chOff x="496842" y="1916832"/>
            <a:chExt cx="1818956" cy="4032448"/>
          </a:xfrm>
        </p:grpSpPr>
        <p:sp>
          <p:nvSpPr>
            <p:cNvPr id="5" name="正方形/長方形 4"/>
            <p:cNvSpPr/>
            <p:nvPr/>
          </p:nvSpPr>
          <p:spPr>
            <a:xfrm>
              <a:off x="496842" y="1916832"/>
              <a:ext cx="855758" cy="4032447"/>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1050" dirty="0" smtClean="0">
                  <a:solidFill>
                    <a:schemeClr val="tx1"/>
                  </a:solidFill>
                  <a:latin typeface="Meiryo UI" pitchFamily="50" charset="-128"/>
                  <a:ea typeface="Meiryo UI" pitchFamily="50" charset="-128"/>
                  <a:cs typeface="Meiryo UI" pitchFamily="50" charset="-128"/>
                </a:rPr>
                <a:t>8,602</a:t>
              </a:r>
              <a:r>
                <a:rPr kumimoji="1" lang="ja-JP" altLang="en-US" sz="1050" dirty="0" smtClean="0">
                  <a:solidFill>
                    <a:schemeClr val="tx1"/>
                  </a:solidFill>
                  <a:latin typeface="Meiryo UI" pitchFamily="50" charset="-128"/>
                  <a:ea typeface="Meiryo UI" pitchFamily="50" charset="-128"/>
                  <a:cs typeface="Meiryo UI" pitchFamily="50" charset="-128"/>
                </a:rPr>
                <a:t>億円</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00" dirty="0" smtClean="0">
                  <a:solidFill>
                    <a:schemeClr val="tx1"/>
                  </a:solidFill>
                  <a:latin typeface="Meiryo UI" pitchFamily="50" charset="-128"/>
                  <a:ea typeface="Meiryo UI" pitchFamily="50" charset="-128"/>
                  <a:cs typeface="Meiryo UI" pitchFamily="50" charset="-128"/>
                </a:rPr>
                <a:t>(2,931</a:t>
              </a:r>
              <a:r>
                <a:rPr lang="ja-JP" altLang="en-US" sz="1000" dirty="0" smtClean="0">
                  <a:solidFill>
                    <a:schemeClr val="tx1"/>
                  </a:solidFill>
                  <a:latin typeface="Meiryo UI" pitchFamily="50" charset="-128"/>
                  <a:ea typeface="Meiryo UI" pitchFamily="50" charset="-128"/>
                  <a:cs typeface="Meiryo UI" pitchFamily="50" charset="-128"/>
                </a:rPr>
                <a:t>事務</a:t>
              </a:r>
              <a:r>
                <a:rPr lang="en-US" altLang="ja-JP" sz="1000" dirty="0" smtClean="0">
                  <a:solidFill>
                    <a:schemeClr val="tx1"/>
                  </a:solidFill>
                  <a:latin typeface="Meiryo UI" pitchFamily="50" charset="-128"/>
                  <a:ea typeface="Meiryo UI" pitchFamily="50" charset="-128"/>
                  <a:cs typeface="Meiryo UI" pitchFamily="50" charset="-128"/>
                </a:rPr>
                <a:t>)</a:t>
              </a: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ja-JP" altLang="en-US" sz="1050" dirty="0" smtClean="0">
                  <a:solidFill>
                    <a:schemeClr val="tx1"/>
                  </a:solidFill>
                  <a:latin typeface="Meiryo UI" pitchFamily="50" charset="-128"/>
                  <a:ea typeface="Meiryo UI" pitchFamily="50" charset="-128"/>
                  <a:cs typeface="Meiryo UI" pitchFamily="50" charset="-128"/>
                </a:rPr>
                <a:t>大阪市</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smtClean="0">
                  <a:solidFill>
                    <a:schemeClr val="tx1"/>
                  </a:solidFill>
                  <a:latin typeface="Meiryo UI" pitchFamily="50" charset="-128"/>
                  <a:ea typeface="Meiryo UI" pitchFamily="50" charset="-128"/>
                  <a:cs typeface="Meiryo UI" pitchFamily="50" charset="-128"/>
                </a:rPr>
                <a:t>8,600</a:t>
              </a:r>
              <a:r>
                <a:rPr lang="ja-JP" altLang="en-US" sz="1050" dirty="0" smtClean="0">
                  <a:solidFill>
                    <a:schemeClr val="tx1"/>
                  </a:solidFill>
                  <a:latin typeface="Meiryo UI" pitchFamily="50" charset="-128"/>
                  <a:ea typeface="Meiryo UI" pitchFamily="50" charset="-128"/>
                  <a:cs typeface="Meiryo UI" pitchFamily="50" charset="-128"/>
                </a:rPr>
                <a:t>億円</a:t>
              </a: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en-US" altLang="ja-JP" sz="1000" dirty="0" smtClean="0">
                  <a:solidFill>
                    <a:schemeClr val="tx1"/>
                  </a:solidFill>
                  <a:latin typeface="Meiryo UI" pitchFamily="50" charset="-128"/>
                  <a:ea typeface="Meiryo UI" pitchFamily="50" charset="-128"/>
                  <a:cs typeface="Meiryo UI" pitchFamily="50" charset="-128"/>
                </a:rPr>
                <a:t>(2,923</a:t>
              </a:r>
              <a:r>
                <a:rPr kumimoji="1" lang="ja-JP" altLang="en-US" sz="1000" dirty="0" smtClean="0">
                  <a:solidFill>
                    <a:schemeClr val="tx1"/>
                  </a:solidFill>
                  <a:latin typeface="Meiryo UI" pitchFamily="50" charset="-128"/>
                  <a:ea typeface="Meiryo UI" pitchFamily="50" charset="-128"/>
                  <a:cs typeface="Meiryo UI" pitchFamily="50" charset="-128"/>
                </a:rPr>
                <a:t>事務</a:t>
              </a:r>
              <a:r>
                <a:rPr kumimoji="1" lang="en-US" altLang="ja-JP" sz="1000" dirty="0" smtClean="0">
                  <a:solidFill>
                    <a:schemeClr val="tx1"/>
                  </a:solidFill>
                  <a:latin typeface="Meiryo UI" pitchFamily="50" charset="-128"/>
                  <a:ea typeface="Meiryo UI" pitchFamily="50" charset="-128"/>
                  <a:cs typeface="Meiryo UI" pitchFamily="50" charset="-128"/>
                </a:rPr>
                <a:t>)</a:t>
              </a: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ja-JP" altLang="en-US" sz="1050" dirty="0" smtClean="0">
                  <a:solidFill>
                    <a:schemeClr val="tx1"/>
                  </a:solidFill>
                  <a:latin typeface="Meiryo UI" pitchFamily="50" charset="-128"/>
                  <a:ea typeface="Meiryo UI" pitchFamily="50" charset="-128"/>
                  <a:cs typeface="Meiryo UI" pitchFamily="50" charset="-128"/>
                </a:rPr>
                <a:t>大阪府</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a:solidFill>
                    <a:schemeClr val="tx1"/>
                  </a:solidFill>
                  <a:latin typeface="Meiryo UI" pitchFamily="50" charset="-128"/>
                  <a:ea typeface="Meiryo UI" pitchFamily="50" charset="-128"/>
                  <a:cs typeface="Meiryo UI" pitchFamily="50" charset="-128"/>
                </a:rPr>
                <a:t>2</a:t>
              </a:r>
              <a:r>
                <a:rPr lang="ja-JP" altLang="en-US" sz="1050" dirty="0" smtClean="0">
                  <a:solidFill>
                    <a:schemeClr val="tx1"/>
                  </a:solidFill>
                  <a:latin typeface="Meiryo UI" pitchFamily="50" charset="-128"/>
                  <a:ea typeface="Meiryo UI" pitchFamily="50" charset="-128"/>
                  <a:cs typeface="Meiryo UI" pitchFamily="50" charset="-128"/>
                </a:rPr>
                <a:t>億円</a:t>
              </a: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en-US" altLang="ja-JP" sz="1000" dirty="0" smtClean="0">
                  <a:solidFill>
                    <a:schemeClr val="tx1"/>
                  </a:solidFill>
                  <a:latin typeface="Meiryo UI" pitchFamily="50" charset="-128"/>
                  <a:ea typeface="Meiryo UI" pitchFamily="50" charset="-128"/>
                  <a:cs typeface="Meiryo UI" pitchFamily="50" charset="-128"/>
                </a:rPr>
                <a:t>(</a:t>
              </a:r>
              <a:r>
                <a:rPr lang="en-US" altLang="ja-JP" sz="1000" dirty="0">
                  <a:solidFill>
                    <a:schemeClr val="tx1"/>
                  </a:solidFill>
                  <a:latin typeface="Meiryo UI" pitchFamily="50" charset="-128"/>
                  <a:ea typeface="Meiryo UI" pitchFamily="50" charset="-128"/>
                  <a:cs typeface="Meiryo UI" pitchFamily="50" charset="-128"/>
                </a:rPr>
                <a:t>8</a:t>
              </a:r>
              <a:r>
                <a:rPr kumimoji="1" lang="ja-JP" altLang="en-US" sz="1000" dirty="0" smtClean="0">
                  <a:solidFill>
                    <a:schemeClr val="tx1"/>
                  </a:solidFill>
                  <a:latin typeface="Meiryo UI" pitchFamily="50" charset="-128"/>
                  <a:ea typeface="Meiryo UI" pitchFamily="50" charset="-128"/>
                  <a:cs typeface="Meiryo UI" pitchFamily="50" charset="-128"/>
                </a:rPr>
                <a:t>事務</a:t>
              </a:r>
              <a:r>
                <a:rPr kumimoji="1" lang="en-US" altLang="ja-JP" sz="1000" dirty="0" smtClean="0">
                  <a:solidFill>
                    <a:schemeClr val="tx1"/>
                  </a:solidFill>
                  <a:latin typeface="Meiryo UI" pitchFamily="50" charset="-128"/>
                  <a:ea typeface="Meiryo UI" pitchFamily="50" charset="-128"/>
                  <a:cs typeface="Meiryo UI" pitchFamily="50" charset="-128"/>
                </a:rPr>
                <a:t>)</a:t>
              </a:r>
            </a:p>
          </p:txBody>
        </p:sp>
        <p:sp>
          <p:nvSpPr>
            <p:cNvPr id="32" name="正方形/長方形 31"/>
            <p:cNvSpPr/>
            <p:nvPr/>
          </p:nvSpPr>
          <p:spPr>
            <a:xfrm>
              <a:off x="1460040" y="2276872"/>
              <a:ext cx="855758" cy="3672408"/>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smtClean="0">
                  <a:solidFill>
                    <a:schemeClr val="tx1"/>
                  </a:solidFill>
                  <a:latin typeface="Meiryo UI" pitchFamily="50" charset="-128"/>
                  <a:ea typeface="Meiryo UI" pitchFamily="50" charset="-128"/>
                  <a:cs typeface="Meiryo UI" pitchFamily="50" charset="-128"/>
                </a:rPr>
                <a:t>8,453</a:t>
              </a:r>
              <a:r>
                <a:rPr lang="ja-JP" altLang="en-US" sz="1050" dirty="0" smtClean="0">
                  <a:solidFill>
                    <a:schemeClr val="tx1"/>
                  </a:solidFill>
                  <a:latin typeface="Meiryo UI" pitchFamily="50" charset="-128"/>
                  <a:ea typeface="Meiryo UI" pitchFamily="50" charset="-128"/>
                  <a:cs typeface="Meiryo UI" pitchFamily="50" charset="-128"/>
                </a:rPr>
                <a:t>億円</a:t>
              </a:r>
              <a:endParaRPr lang="en-US" altLang="ja-JP" sz="105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ja-JP" altLang="en-US" sz="1050" dirty="0" smtClean="0">
                  <a:solidFill>
                    <a:schemeClr val="tx1"/>
                  </a:solidFill>
                  <a:latin typeface="Meiryo UI" pitchFamily="50" charset="-128"/>
                  <a:ea typeface="Meiryo UI" pitchFamily="50" charset="-128"/>
                  <a:cs typeface="Meiryo UI" pitchFamily="50" charset="-128"/>
                </a:rPr>
                <a:t>大阪市</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smtClean="0">
                  <a:solidFill>
                    <a:schemeClr val="tx1"/>
                  </a:solidFill>
                  <a:latin typeface="Meiryo UI" pitchFamily="50" charset="-128"/>
                  <a:ea typeface="Meiryo UI" pitchFamily="50" charset="-128"/>
                  <a:cs typeface="Meiryo UI" pitchFamily="50" charset="-128"/>
                </a:rPr>
                <a:t>8,451</a:t>
              </a:r>
              <a:r>
                <a:rPr lang="ja-JP" altLang="en-US" sz="1050" dirty="0" smtClean="0">
                  <a:solidFill>
                    <a:schemeClr val="tx1"/>
                  </a:solidFill>
                  <a:latin typeface="Meiryo UI" pitchFamily="50" charset="-128"/>
                  <a:ea typeface="Meiryo UI" pitchFamily="50" charset="-128"/>
                  <a:cs typeface="Meiryo UI" pitchFamily="50" charset="-128"/>
                </a:rPr>
                <a:t>億円</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ja-JP" altLang="en-US" sz="1050" dirty="0" smtClean="0">
                  <a:solidFill>
                    <a:schemeClr val="tx1"/>
                  </a:solidFill>
                  <a:latin typeface="Meiryo UI" pitchFamily="50" charset="-128"/>
                  <a:ea typeface="Meiryo UI" pitchFamily="50" charset="-128"/>
                  <a:cs typeface="Meiryo UI" pitchFamily="50" charset="-128"/>
                </a:rPr>
                <a:t>大阪府</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a:solidFill>
                    <a:schemeClr val="tx1"/>
                  </a:solidFill>
                  <a:latin typeface="Meiryo UI" pitchFamily="50" charset="-128"/>
                  <a:ea typeface="Meiryo UI" pitchFamily="50" charset="-128"/>
                  <a:cs typeface="Meiryo UI" pitchFamily="50" charset="-128"/>
                </a:rPr>
                <a:t>2</a:t>
              </a:r>
              <a:r>
                <a:rPr lang="ja-JP" altLang="en-US" sz="1050" dirty="0" smtClean="0">
                  <a:solidFill>
                    <a:schemeClr val="tx1"/>
                  </a:solidFill>
                  <a:latin typeface="Meiryo UI" pitchFamily="50" charset="-128"/>
                  <a:ea typeface="Meiryo UI" pitchFamily="50" charset="-128"/>
                  <a:cs typeface="Meiryo UI" pitchFamily="50" charset="-128"/>
                </a:rPr>
                <a:t>億円</a:t>
              </a:r>
              <a:endParaRPr kumimoji="1" lang="en-US" altLang="ja-JP" sz="1050" dirty="0" smtClean="0">
                <a:solidFill>
                  <a:schemeClr val="tx1"/>
                </a:solidFill>
                <a:latin typeface="Meiryo UI" pitchFamily="50" charset="-128"/>
                <a:ea typeface="Meiryo UI" pitchFamily="50" charset="-128"/>
                <a:cs typeface="Meiryo UI" pitchFamily="50" charset="-128"/>
              </a:endParaRPr>
            </a:p>
          </p:txBody>
        </p:sp>
      </p:grpSp>
      <p:sp>
        <p:nvSpPr>
          <p:cNvPr id="43" name="正方形/長方形 42"/>
          <p:cNvSpPr/>
          <p:nvPr/>
        </p:nvSpPr>
        <p:spPr>
          <a:xfrm>
            <a:off x="1436800" y="1929024"/>
            <a:ext cx="1008112" cy="300224"/>
          </a:xfrm>
          <a:prstGeom prst="rect">
            <a:avLst/>
          </a:prstGeom>
          <a:solidFill>
            <a:srgbClr val="FFFF00"/>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dirty="0" smtClean="0">
                <a:solidFill>
                  <a:schemeClr val="tx1"/>
                </a:solidFill>
                <a:latin typeface="Meiryo UI" pitchFamily="50" charset="-128"/>
                <a:ea typeface="Meiryo UI" pitchFamily="50" charset="-128"/>
                <a:cs typeface="Meiryo UI" pitchFamily="50" charset="-128"/>
              </a:rPr>
              <a:t>補てん財源</a:t>
            </a:r>
            <a:endParaRPr lang="en-US" altLang="ja-JP" sz="800" dirty="0" smtClean="0">
              <a:solidFill>
                <a:schemeClr val="tx1"/>
              </a:solidFill>
              <a:latin typeface="Meiryo UI" pitchFamily="50" charset="-128"/>
              <a:ea typeface="Meiryo UI" pitchFamily="50" charset="-128"/>
              <a:cs typeface="Meiryo UI" pitchFamily="50" charset="-128"/>
            </a:endParaRPr>
          </a:p>
          <a:p>
            <a:pPr algn="ctr"/>
            <a:r>
              <a:rPr lang="en-US" altLang="ja-JP" sz="800" dirty="0" smtClean="0">
                <a:solidFill>
                  <a:schemeClr val="tx1"/>
                </a:solidFill>
                <a:latin typeface="Meiryo UI" pitchFamily="50" charset="-128"/>
                <a:ea typeface="Meiryo UI" pitchFamily="50" charset="-128"/>
                <a:cs typeface="Meiryo UI" pitchFamily="50" charset="-128"/>
              </a:rPr>
              <a:t>149</a:t>
            </a:r>
            <a:r>
              <a:rPr lang="ja-JP" altLang="en-US" sz="800" dirty="0" smtClean="0">
                <a:solidFill>
                  <a:schemeClr val="tx1"/>
                </a:solidFill>
                <a:latin typeface="Meiryo UI" pitchFamily="50" charset="-128"/>
                <a:ea typeface="Meiryo UI" pitchFamily="50" charset="-128"/>
                <a:cs typeface="Meiryo UI" pitchFamily="50" charset="-128"/>
              </a:rPr>
              <a:t>億円</a:t>
            </a:r>
            <a:r>
              <a:rPr lang="en-US" altLang="ja-JP" sz="800" dirty="0" smtClean="0">
                <a:solidFill>
                  <a:schemeClr val="tx1"/>
                </a:solidFill>
                <a:latin typeface="Meiryo UI" pitchFamily="50" charset="-128"/>
                <a:ea typeface="Meiryo UI" pitchFamily="50" charset="-128"/>
                <a:cs typeface="Meiryo UI" pitchFamily="50" charset="-128"/>
              </a:rPr>
              <a:t>※1</a:t>
            </a:r>
            <a:endParaRPr kumimoji="1" lang="en-US" altLang="ja-JP" sz="800" dirty="0" smtClean="0">
              <a:solidFill>
                <a:schemeClr val="tx1"/>
              </a:solidFill>
              <a:latin typeface="Meiryo UI" pitchFamily="50" charset="-128"/>
              <a:ea typeface="Meiryo UI" pitchFamily="50" charset="-128"/>
              <a:cs typeface="Meiryo UI" pitchFamily="50" charset="-128"/>
            </a:endParaRPr>
          </a:p>
        </p:txBody>
      </p:sp>
      <p:grpSp>
        <p:nvGrpSpPr>
          <p:cNvPr id="6" name="グループ化 52"/>
          <p:cNvGrpSpPr/>
          <p:nvPr/>
        </p:nvGrpSpPr>
        <p:grpSpPr>
          <a:xfrm>
            <a:off x="3440832" y="1556792"/>
            <a:ext cx="2201484" cy="4968552"/>
            <a:chOff x="2720752" y="1293144"/>
            <a:chExt cx="1927601" cy="4968552"/>
          </a:xfrm>
        </p:grpSpPr>
        <p:grpSp>
          <p:nvGrpSpPr>
            <p:cNvPr id="10" name="グループ化 50"/>
            <p:cNvGrpSpPr/>
            <p:nvPr/>
          </p:nvGrpSpPr>
          <p:grpSpPr>
            <a:xfrm>
              <a:off x="2720752" y="1293144"/>
              <a:ext cx="855758" cy="4968552"/>
              <a:chOff x="2720752" y="1293144"/>
              <a:chExt cx="855758" cy="4968552"/>
            </a:xfrm>
          </p:grpSpPr>
          <p:sp>
            <p:nvSpPr>
              <p:cNvPr id="44" name="正方形/長方形 43"/>
              <p:cNvSpPr/>
              <p:nvPr/>
            </p:nvSpPr>
            <p:spPr>
              <a:xfrm>
                <a:off x="2720752" y="1293144"/>
                <a:ext cx="855758" cy="3024336"/>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1000" dirty="0" smtClean="0">
                    <a:solidFill>
                      <a:schemeClr val="tx1"/>
                    </a:solidFill>
                    <a:latin typeface="Meiryo UI" pitchFamily="50" charset="-128"/>
                    <a:ea typeface="Meiryo UI" pitchFamily="50" charset="-128"/>
                    <a:cs typeface="Meiryo UI" pitchFamily="50" charset="-128"/>
                  </a:rPr>
                  <a:t>6,571</a:t>
                </a:r>
                <a:r>
                  <a:rPr kumimoji="1" lang="ja-JP" altLang="en-US" sz="1000" dirty="0" smtClean="0">
                    <a:solidFill>
                      <a:schemeClr val="tx1"/>
                    </a:solidFill>
                    <a:latin typeface="Meiryo UI" pitchFamily="50" charset="-128"/>
                    <a:ea typeface="Meiryo UI" pitchFamily="50" charset="-128"/>
                    <a:cs typeface="Meiryo UI" pitchFamily="50" charset="-128"/>
                  </a:rPr>
                  <a:t>億円</a:t>
                </a: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r>
                  <a:rPr lang="en-US" altLang="ja-JP" sz="1000" dirty="0" smtClean="0">
                    <a:solidFill>
                      <a:schemeClr val="tx1"/>
                    </a:solidFill>
                    <a:latin typeface="Meiryo UI" pitchFamily="50" charset="-128"/>
                    <a:ea typeface="Meiryo UI" pitchFamily="50" charset="-128"/>
                    <a:cs typeface="Meiryo UI" pitchFamily="50" charset="-128"/>
                  </a:rPr>
                  <a:t>(2,503</a:t>
                </a:r>
                <a:r>
                  <a:rPr lang="ja-JP" altLang="en-US" sz="1000" dirty="0" smtClean="0">
                    <a:solidFill>
                      <a:schemeClr val="tx1"/>
                    </a:solidFill>
                    <a:latin typeface="Meiryo UI" pitchFamily="50" charset="-128"/>
                    <a:ea typeface="Meiryo UI" pitchFamily="50" charset="-128"/>
                    <a:cs typeface="Meiryo UI" pitchFamily="50" charset="-128"/>
                  </a:rPr>
                  <a:t>事務</a:t>
                </a:r>
                <a:r>
                  <a:rPr lang="en-US" altLang="ja-JP" sz="1000" dirty="0" smtClean="0">
                    <a:solidFill>
                      <a:schemeClr val="tx1"/>
                    </a:solidFill>
                    <a:latin typeface="Meiryo UI" pitchFamily="50" charset="-128"/>
                    <a:ea typeface="Meiryo UI" pitchFamily="50" charset="-128"/>
                    <a:cs typeface="Meiryo UI" pitchFamily="50" charset="-128"/>
                  </a:rPr>
                  <a:t>)</a:t>
                </a: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sp>
            <p:nvSpPr>
              <p:cNvPr id="45" name="正方形/長方形 44"/>
              <p:cNvSpPr/>
              <p:nvPr/>
            </p:nvSpPr>
            <p:spPr>
              <a:xfrm>
                <a:off x="2720752" y="5181576"/>
                <a:ext cx="855758" cy="1080120"/>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1000" dirty="0" smtClean="0">
                    <a:solidFill>
                      <a:schemeClr val="tx1"/>
                    </a:solidFill>
                    <a:latin typeface="Meiryo UI" pitchFamily="50" charset="-128"/>
                    <a:ea typeface="Meiryo UI" pitchFamily="50" charset="-128"/>
                    <a:cs typeface="Meiryo UI" pitchFamily="50" charset="-128"/>
                  </a:rPr>
                  <a:t>2,031</a:t>
                </a:r>
                <a:r>
                  <a:rPr kumimoji="1" lang="ja-JP" altLang="en-US" sz="1000" dirty="0" smtClean="0">
                    <a:solidFill>
                      <a:schemeClr val="tx1"/>
                    </a:solidFill>
                    <a:latin typeface="Meiryo UI" pitchFamily="50" charset="-128"/>
                    <a:ea typeface="Meiryo UI" pitchFamily="50" charset="-128"/>
                    <a:cs typeface="Meiryo UI" pitchFamily="50" charset="-128"/>
                  </a:rPr>
                  <a:t>億円</a:t>
                </a: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r>
                  <a:rPr lang="en-US" altLang="ja-JP" sz="1000" dirty="0" smtClean="0">
                    <a:solidFill>
                      <a:schemeClr val="tx1"/>
                    </a:solidFill>
                    <a:latin typeface="Meiryo UI" pitchFamily="50" charset="-128"/>
                    <a:ea typeface="Meiryo UI" pitchFamily="50" charset="-128"/>
                    <a:cs typeface="Meiryo UI" pitchFamily="50" charset="-128"/>
                  </a:rPr>
                  <a:t>(428</a:t>
                </a:r>
                <a:r>
                  <a:rPr lang="ja-JP" altLang="en-US" sz="1000" dirty="0" smtClean="0">
                    <a:solidFill>
                      <a:schemeClr val="tx1"/>
                    </a:solidFill>
                    <a:latin typeface="Meiryo UI" pitchFamily="50" charset="-128"/>
                    <a:ea typeface="Meiryo UI" pitchFamily="50" charset="-128"/>
                    <a:cs typeface="Meiryo UI" pitchFamily="50" charset="-128"/>
                  </a:rPr>
                  <a:t>事務</a:t>
                </a:r>
                <a:r>
                  <a:rPr lang="en-US" altLang="ja-JP" sz="1000" dirty="0" smtClean="0">
                    <a:solidFill>
                      <a:schemeClr val="tx1"/>
                    </a:solidFill>
                    <a:latin typeface="Meiryo UI" pitchFamily="50" charset="-128"/>
                    <a:ea typeface="Meiryo UI" pitchFamily="50" charset="-128"/>
                    <a:cs typeface="Meiryo UI" pitchFamily="50" charset="-128"/>
                  </a:rPr>
                  <a:t>)</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grpSp>
        <p:grpSp>
          <p:nvGrpSpPr>
            <p:cNvPr id="11" name="グループ化 51"/>
            <p:cNvGrpSpPr/>
            <p:nvPr/>
          </p:nvGrpSpPr>
          <p:grpSpPr>
            <a:xfrm>
              <a:off x="3788368" y="1653184"/>
              <a:ext cx="859985" cy="4608512"/>
              <a:chOff x="3788368" y="1653184"/>
              <a:chExt cx="859985" cy="4608512"/>
            </a:xfrm>
          </p:grpSpPr>
          <p:sp>
            <p:nvSpPr>
              <p:cNvPr id="46" name="正方形/長方形 45"/>
              <p:cNvSpPr/>
              <p:nvPr/>
            </p:nvSpPr>
            <p:spPr>
              <a:xfrm>
                <a:off x="3792595" y="1653184"/>
                <a:ext cx="855758" cy="3384376"/>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smtClean="0">
                    <a:solidFill>
                      <a:schemeClr val="tx1"/>
                    </a:solidFill>
                    <a:latin typeface="Meiryo UI" pitchFamily="50" charset="-128"/>
                    <a:ea typeface="Meiryo UI" pitchFamily="50" charset="-128"/>
                    <a:cs typeface="Meiryo UI" pitchFamily="50" charset="-128"/>
                  </a:rPr>
                  <a:t>7,844</a:t>
                </a:r>
                <a:r>
                  <a:rPr lang="ja-JP" altLang="en-US" sz="1050" dirty="0" smtClean="0">
                    <a:solidFill>
                      <a:schemeClr val="tx1"/>
                    </a:solidFill>
                    <a:latin typeface="Meiryo UI" pitchFamily="50" charset="-128"/>
                    <a:ea typeface="Meiryo UI" pitchFamily="50" charset="-128"/>
                    <a:cs typeface="Meiryo UI" pitchFamily="50" charset="-128"/>
                  </a:rPr>
                  <a:t>億円</a:t>
                </a:r>
                <a:endParaRPr lang="en-US" altLang="ja-JP" sz="1050" dirty="0" smtClean="0">
                  <a:solidFill>
                    <a:schemeClr val="tx1"/>
                  </a:solidFill>
                  <a:latin typeface="Meiryo UI" pitchFamily="50" charset="-128"/>
                  <a:ea typeface="Meiryo UI" pitchFamily="50" charset="-128"/>
                  <a:cs typeface="Meiryo UI" pitchFamily="50" charset="-128"/>
                </a:endParaRPr>
              </a:p>
            </p:txBody>
          </p:sp>
          <p:sp>
            <p:nvSpPr>
              <p:cNvPr id="47" name="正方形/長方形 46"/>
              <p:cNvSpPr/>
              <p:nvPr/>
            </p:nvSpPr>
            <p:spPr>
              <a:xfrm>
                <a:off x="3788368" y="6045672"/>
                <a:ext cx="855758" cy="216024"/>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1000" dirty="0" smtClean="0">
                    <a:solidFill>
                      <a:schemeClr val="tx1"/>
                    </a:solidFill>
                    <a:latin typeface="Meiryo UI" pitchFamily="50" charset="-128"/>
                    <a:ea typeface="Meiryo UI" pitchFamily="50" charset="-128"/>
                    <a:cs typeface="Meiryo UI" pitchFamily="50" charset="-128"/>
                  </a:rPr>
                  <a:t>609</a:t>
                </a:r>
                <a:r>
                  <a:rPr kumimoji="1" lang="ja-JP" altLang="en-US" sz="1000" dirty="0" smtClean="0">
                    <a:solidFill>
                      <a:schemeClr val="tx1"/>
                    </a:solidFill>
                    <a:latin typeface="Meiryo UI" pitchFamily="50" charset="-128"/>
                    <a:ea typeface="Meiryo UI" pitchFamily="50" charset="-128"/>
                    <a:cs typeface="Meiryo UI" pitchFamily="50" charset="-128"/>
                  </a:rPr>
                  <a:t>億円</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sp>
            <p:nvSpPr>
              <p:cNvPr id="49" name="正方形/長方形 48"/>
              <p:cNvSpPr/>
              <p:nvPr/>
            </p:nvSpPr>
            <p:spPr>
              <a:xfrm>
                <a:off x="3789513" y="5181576"/>
                <a:ext cx="855758" cy="792088"/>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chemeClr val="tx1"/>
                    </a:solidFill>
                    <a:latin typeface="Meiryo UI" pitchFamily="50" charset="-128"/>
                    <a:ea typeface="Meiryo UI" pitchFamily="50" charset="-128"/>
                    <a:cs typeface="Meiryo UI" pitchFamily="50" charset="-128"/>
                  </a:rPr>
                  <a:t>▲</a:t>
                </a:r>
                <a:r>
                  <a:rPr lang="en-US" altLang="ja-JP" sz="900" dirty="0" smtClean="0">
                    <a:solidFill>
                      <a:schemeClr val="tx1"/>
                    </a:solidFill>
                    <a:latin typeface="Meiryo UI" pitchFamily="50" charset="-128"/>
                    <a:ea typeface="Meiryo UI" pitchFamily="50" charset="-128"/>
                    <a:cs typeface="Meiryo UI" pitchFamily="50" charset="-128"/>
                  </a:rPr>
                  <a:t>1,422</a:t>
                </a:r>
                <a:r>
                  <a:rPr lang="ja-JP" altLang="en-US" sz="900" dirty="0" smtClean="0">
                    <a:solidFill>
                      <a:schemeClr val="tx1"/>
                    </a:solidFill>
                    <a:latin typeface="Meiryo UI" pitchFamily="50" charset="-128"/>
                    <a:ea typeface="Meiryo UI" pitchFamily="50" charset="-128"/>
                    <a:cs typeface="Meiryo UI" pitchFamily="50" charset="-128"/>
                  </a:rPr>
                  <a:t>億円</a:t>
                </a:r>
                <a:endParaRPr kumimoji="1" lang="en-US" altLang="ja-JP" sz="900" dirty="0" smtClean="0">
                  <a:solidFill>
                    <a:schemeClr val="tx1"/>
                  </a:solidFill>
                  <a:latin typeface="Meiryo UI" pitchFamily="50" charset="-128"/>
                  <a:ea typeface="Meiryo UI" pitchFamily="50" charset="-128"/>
                  <a:cs typeface="Meiryo UI" pitchFamily="50" charset="-128"/>
                </a:endParaRPr>
              </a:p>
            </p:txBody>
          </p:sp>
          <p:sp>
            <p:nvSpPr>
              <p:cNvPr id="50" name="正方形/長方形 49"/>
              <p:cNvSpPr/>
              <p:nvPr/>
            </p:nvSpPr>
            <p:spPr>
              <a:xfrm>
                <a:off x="3826974" y="4317480"/>
                <a:ext cx="795942" cy="695696"/>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dirty="0" smtClean="0">
                    <a:solidFill>
                      <a:schemeClr val="tx1"/>
                    </a:solidFill>
                    <a:latin typeface="Meiryo UI" pitchFamily="50" charset="-128"/>
                    <a:ea typeface="Meiryo UI" pitchFamily="50" charset="-128"/>
                    <a:cs typeface="Meiryo UI" pitchFamily="50" charset="-128"/>
                  </a:rPr>
                  <a:t>1,422</a:t>
                </a:r>
                <a:r>
                  <a:rPr lang="ja-JP" altLang="en-US" sz="900" dirty="0" smtClean="0">
                    <a:solidFill>
                      <a:schemeClr val="tx1"/>
                    </a:solidFill>
                    <a:latin typeface="Meiryo UI" pitchFamily="50" charset="-128"/>
                    <a:ea typeface="Meiryo UI" pitchFamily="50" charset="-128"/>
                    <a:cs typeface="Meiryo UI" pitchFamily="50" charset="-128"/>
                  </a:rPr>
                  <a:t>億円</a:t>
                </a:r>
                <a:endParaRPr kumimoji="1" lang="en-US" altLang="ja-JP" sz="900" dirty="0" smtClean="0">
                  <a:solidFill>
                    <a:schemeClr val="tx1"/>
                  </a:solidFill>
                  <a:latin typeface="Meiryo UI" pitchFamily="50" charset="-128"/>
                  <a:ea typeface="Meiryo UI" pitchFamily="50" charset="-128"/>
                  <a:cs typeface="Meiryo UI" pitchFamily="50" charset="-128"/>
                </a:endParaRPr>
              </a:p>
            </p:txBody>
          </p:sp>
        </p:grpSp>
      </p:grpSp>
      <p:sp>
        <p:nvSpPr>
          <p:cNvPr id="9" name="大かっこ 8"/>
          <p:cNvSpPr/>
          <p:nvPr/>
        </p:nvSpPr>
        <p:spPr>
          <a:xfrm>
            <a:off x="404304" y="3573016"/>
            <a:ext cx="864096" cy="1152128"/>
          </a:xfrm>
          <a:prstGeom prst="bracketPair">
            <a:avLst>
              <a:gd name="adj" fmla="val 1051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9" name="大かっこ 78"/>
          <p:cNvSpPr/>
          <p:nvPr/>
        </p:nvSpPr>
        <p:spPr>
          <a:xfrm>
            <a:off x="1496616" y="3789040"/>
            <a:ext cx="864096" cy="1008112"/>
          </a:xfrm>
          <a:prstGeom prst="bracketPair">
            <a:avLst>
              <a:gd name="adj" fmla="val 1051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5" name="テキスト ボックス 84"/>
          <p:cNvSpPr txBox="1"/>
          <p:nvPr/>
        </p:nvSpPr>
        <p:spPr>
          <a:xfrm>
            <a:off x="2720752" y="5768688"/>
            <a:ext cx="646331" cy="276999"/>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大阪府</a:t>
            </a:r>
            <a:endParaRPr kumimoji="1" lang="ja-JP" altLang="en-US" sz="1200" b="1" dirty="0">
              <a:latin typeface="Meiryo UI" pitchFamily="50" charset="-128"/>
              <a:ea typeface="Meiryo UI" pitchFamily="50" charset="-128"/>
              <a:cs typeface="Meiryo UI" pitchFamily="50" charset="-128"/>
            </a:endParaRPr>
          </a:p>
        </p:txBody>
      </p:sp>
      <p:sp>
        <p:nvSpPr>
          <p:cNvPr id="87" name="テキスト ボックス 86"/>
          <p:cNvSpPr txBox="1"/>
          <p:nvPr/>
        </p:nvSpPr>
        <p:spPr>
          <a:xfrm>
            <a:off x="2720752" y="1916832"/>
            <a:ext cx="646331" cy="276999"/>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特別区</a:t>
            </a:r>
            <a:endParaRPr kumimoji="1" lang="ja-JP" altLang="en-US" sz="1200" b="1" dirty="0">
              <a:latin typeface="Meiryo UI" pitchFamily="50" charset="-128"/>
              <a:ea typeface="Meiryo UI" pitchFamily="50" charset="-128"/>
              <a:cs typeface="Meiryo UI" pitchFamily="50" charset="-128"/>
            </a:endParaRPr>
          </a:p>
        </p:txBody>
      </p:sp>
      <p:grpSp>
        <p:nvGrpSpPr>
          <p:cNvPr id="12" name="グループ化 127"/>
          <p:cNvGrpSpPr/>
          <p:nvPr/>
        </p:nvGrpSpPr>
        <p:grpSpPr>
          <a:xfrm>
            <a:off x="6609183" y="1593368"/>
            <a:ext cx="1080121" cy="4945312"/>
            <a:chOff x="6033119" y="1449352"/>
            <a:chExt cx="1080121" cy="4945312"/>
          </a:xfrm>
        </p:grpSpPr>
        <p:grpSp>
          <p:nvGrpSpPr>
            <p:cNvPr id="13" name="グループ化 81"/>
            <p:cNvGrpSpPr/>
            <p:nvPr/>
          </p:nvGrpSpPr>
          <p:grpSpPr>
            <a:xfrm>
              <a:off x="6033119" y="1449352"/>
              <a:ext cx="1080121" cy="4945312"/>
              <a:chOff x="6196522" y="1509168"/>
              <a:chExt cx="871805" cy="4945312"/>
            </a:xfrm>
          </p:grpSpPr>
          <p:grpSp>
            <p:nvGrpSpPr>
              <p:cNvPr id="14" name="グループ化 51"/>
              <p:cNvGrpSpPr/>
              <p:nvPr/>
            </p:nvGrpSpPr>
            <p:grpSpPr>
              <a:xfrm>
                <a:off x="6197666" y="1509168"/>
                <a:ext cx="870661" cy="4945312"/>
                <a:chOff x="3677386" y="1593368"/>
                <a:chExt cx="870661" cy="4945312"/>
              </a:xfrm>
            </p:grpSpPr>
            <p:sp>
              <p:nvSpPr>
                <p:cNvPr id="57" name="正方形/長方形 56"/>
                <p:cNvSpPr/>
                <p:nvPr/>
              </p:nvSpPr>
              <p:spPr>
                <a:xfrm>
                  <a:off x="3677386" y="1593368"/>
                  <a:ext cx="855758" cy="804280"/>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smtClean="0">
                      <a:solidFill>
                        <a:schemeClr val="tx1"/>
                      </a:solidFill>
                      <a:latin typeface="Meiryo UI" pitchFamily="50" charset="-128"/>
                      <a:ea typeface="Meiryo UI" pitchFamily="50" charset="-128"/>
                      <a:cs typeface="Meiryo UI" pitchFamily="50" charset="-128"/>
                    </a:rPr>
                    <a:t>2,497</a:t>
                  </a:r>
                  <a:r>
                    <a:rPr lang="ja-JP" altLang="en-US" sz="1050" dirty="0" smtClean="0">
                      <a:solidFill>
                        <a:schemeClr val="tx1"/>
                      </a:solidFill>
                      <a:latin typeface="Meiryo UI" pitchFamily="50" charset="-128"/>
                      <a:ea typeface="Meiryo UI" pitchFamily="50" charset="-128"/>
                      <a:cs typeface="Meiryo UI" pitchFamily="50" charset="-128"/>
                    </a:rPr>
                    <a:t>億円</a:t>
                  </a:r>
                  <a:endParaRPr lang="en-US" altLang="ja-JP" sz="1050" dirty="0" smtClean="0">
                    <a:solidFill>
                      <a:schemeClr val="tx1"/>
                    </a:solidFill>
                    <a:latin typeface="Meiryo UI" pitchFamily="50" charset="-128"/>
                    <a:ea typeface="Meiryo UI" pitchFamily="50" charset="-128"/>
                    <a:cs typeface="Meiryo UI" pitchFamily="50" charset="-128"/>
                  </a:endParaRPr>
                </a:p>
              </p:txBody>
            </p:sp>
            <p:sp>
              <p:nvSpPr>
                <p:cNvPr id="58" name="正方形/長方形 57"/>
                <p:cNvSpPr/>
                <p:nvPr/>
              </p:nvSpPr>
              <p:spPr>
                <a:xfrm>
                  <a:off x="3692289" y="4725144"/>
                  <a:ext cx="855758" cy="1813536"/>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endParaRPr lang="en-US" altLang="ja-JP" sz="1000" dirty="0" smtClean="0">
                    <a:solidFill>
                      <a:schemeClr val="tx1"/>
                    </a:solidFill>
                    <a:latin typeface="Meiryo UI" pitchFamily="50" charset="-128"/>
                    <a:ea typeface="Meiryo UI" pitchFamily="50" charset="-128"/>
                    <a:cs typeface="Meiryo UI" pitchFamily="50" charset="-128"/>
                  </a:endParaRPr>
                </a:p>
                <a:p>
                  <a:pPr algn="ct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endParaRPr lang="en-US" altLang="ja-JP" sz="1000" dirty="0" smtClean="0">
                    <a:solidFill>
                      <a:schemeClr val="tx1"/>
                    </a:solidFill>
                    <a:latin typeface="Meiryo UI" pitchFamily="50" charset="-128"/>
                    <a:ea typeface="Meiryo UI" pitchFamily="50" charset="-128"/>
                    <a:cs typeface="Meiryo UI" pitchFamily="50" charset="-128"/>
                  </a:endParaRPr>
                </a:p>
                <a:p>
                  <a:pPr algn="ct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endParaRPr lang="en-US" altLang="ja-JP" sz="1000" dirty="0" smtClean="0">
                    <a:solidFill>
                      <a:schemeClr val="tx1"/>
                    </a:solidFill>
                    <a:latin typeface="Meiryo UI" pitchFamily="50" charset="-128"/>
                    <a:ea typeface="Meiryo UI" pitchFamily="50" charset="-128"/>
                    <a:cs typeface="Meiryo UI" pitchFamily="50" charset="-128"/>
                  </a:endParaRPr>
                </a:p>
                <a:p>
                  <a:pPr algn="ct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endParaRPr lang="en-US" altLang="ja-JP" sz="1000" dirty="0" smtClean="0">
                    <a:solidFill>
                      <a:schemeClr val="tx1"/>
                    </a:solidFill>
                    <a:latin typeface="Meiryo UI" pitchFamily="50" charset="-128"/>
                    <a:ea typeface="Meiryo UI" pitchFamily="50" charset="-128"/>
                    <a:cs typeface="Meiryo UI" pitchFamily="50" charset="-128"/>
                  </a:endParaRPr>
                </a:p>
                <a:p>
                  <a:pPr algn="ct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endParaRPr lang="en-US" altLang="ja-JP" sz="1000" dirty="0" smtClean="0">
                    <a:solidFill>
                      <a:schemeClr val="tx1"/>
                    </a:solidFill>
                    <a:latin typeface="Meiryo UI" pitchFamily="50" charset="-128"/>
                    <a:ea typeface="Meiryo UI" pitchFamily="50" charset="-128"/>
                    <a:cs typeface="Meiryo UI" pitchFamily="50" charset="-128"/>
                  </a:endParaRPr>
                </a:p>
                <a:p>
                  <a:pPr algn="ctr"/>
                  <a:r>
                    <a:rPr lang="en-US" altLang="ja-JP" sz="1000" dirty="0" smtClean="0">
                      <a:solidFill>
                        <a:schemeClr val="tx1"/>
                      </a:solidFill>
                      <a:latin typeface="Meiryo UI" pitchFamily="50" charset="-128"/>
                      <a:ea typeface="Meiryo UI" pitchFamily="50" charset="-128"/>
                      <a:cs typeface="Meiryo UI" pitchFamily="50" charset="-128"/>
                    </a:rPr>
                    <a:t>5,607</a:t>
                  </a:r>
                  <a:r>
                    <a:rPr kumimoji="1" lang="ja-JP" altLang="en-US" sz="1000" dirty="0" smtClean="0">
                      <a:solidFill>
                        <a:schemeClr val="tx1"/>
                      </a:solidFill>
                      <a:latin typeface="Meiryo UI" pitchFamily="50" charset="-128"/>
                      <a:ea typeface="Meiryo UI" pitchFamily="50" charset="-128"/>
                      <a:cs typeface="Meiryo UI" pitchFamily="50" charset="-128"/>
                    </a:rPr>
                    <a:t>億円</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grpSp>
          <p:sp>
            <p:nvSpPr>
              <p:cNvPr id="64" name="正方形/長方形 63"/>
              <p:cNvSpPr/>
              <p:nvPr/>
            </p:nvSpPr>
            <p:spPr>
              <a:xfrm>
                <a:off x="6234961" y="4712952"/>
                <a:ext cx="795942" cy="1440160"/>
              </a:xfrm>
              <a:prstGeom prst="rect">
                <a:avLst/>
              </a:prstGeom>
              <a:solidFill>
                <a:schemeClr val="tx2"/>
              </a:solidFill>
              <a:ln w="12700">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ja-JP" sz="900" dirty="0" smtClean="0">
                    <a:solidFill>
                      <a:schemeClr val="bg1"/>
                    </a:solidFill>
                    <a:latin typeface="Meiryo UI" pitchFamily="50" charset="-128"/>
                    <a:ea typeface="Meiryo UI" pitchFamily="50" charset="-128"/>
                    <a:cs typeface="Meiryo UI" pitchFamily="50" charset="-128"/>
                  </a:rPr>
                  <a:t>4,998</a:t>
                </a:r>
                <a:r>
                  <a:rPr lang="ja-JP" altLang="en-US" sz="900" dirty="0" smtClean="0">
                    <a:solidFill>
                      <a:schemeClr val="bg1"/>
                    </a:solidFill>
                    <a:latin typeface="Meiryo UI" pitchFamily="50" charset="-128"/>
                    <a:ea typeface="Meiryo UI" pitchFamily="50" charset="-128"/>
                    <a:cs typeface="Meiryo UI" pitchFamily="50" charset="-128"/>
                  </a:rPr>
                  <a:t>億円</a:t>
                </a:r>
                <a:endParaRPr lang="en-US" altLang="ja-JP" sz="900" dirty="0" smtClean="0">
                  <a:solidFill>
                    <a:schemeClr val="bg1"/>
                  </a:solidFill>
                  <a:latin typeface="Meiryo UI" pitchFamily="50" charset="-128"/>
                  <a:ea typeface="Meiryo UI" pitchFamily="50" charset="-128"/>
                  <a:cs typeface="Meiryo UI" pitchFamily="50" charset="-128"/>
                </a:endParaRPr>
              </a:p>
              <a:p>
                <a:pPr algn="ctr"/>
                <a:endParaRPr kumimoji="1" lang="en-US" altLang="ja-JP" sz="900" dirty="0" smtClean="0">
                  <a:solidFill>
                    <a:schemeClr val="bg1"/>
                  </a:solidFill>
                  <a:latin typeface="Meiryo UI" pitchFamily="50" charset="-128"/>
                  <a:ea typeface="Meiryo UI" pitchFamily="50" charset="-128"/>
                  <a:cs typeface="Meiryo UI" pitchFamily="50" charset="-128"/>
                </a:endParaRPr>
              </a:p>
              <a:p>
                <a:pPr algn="ctr"/>
                <a:r>
                  <a:rPr kumimoji="1" lang="ja-JP" altLang="en-US" sz="900" dirty="0" smtClean="0">
                    <a:solidFill>
                      <a:schemeClr val="bg1"/>
                    </a:solidFill>
                    <a:latin typeface="Meiryo UI" pitchFamily="50" charset="-128"/>
                    <a:ea typeface="Meiryo UI" pitchFamily="50" charset="-128"/>
                    <a:cs typeface="Meiryo UI" pitchFamily="50" charset="-128"/>
                  </a:rPr>
                  <a:t>財政調整財源</a:t>
                </a:r>
                <a:endParaRPr kumimoji="1" lang="en-US" altLang="ja-JP" sz="900" dirty="0" smtClean="0">
                  <a:solidFill>
                    <a:schemeClr val="bg1"/>
                  </a:solidFill>
                  <a:latin typeface="Meiryo UI" pitchFamily="50" charset="-128"/>
                  <a:ea typeface="Meiryo UI" pitchFamily="50" charset="-128"/>
                  <a:cs typeface="Meiryo UI" pitchFamily="50" charset="-128"/>
                </a:endParaRPr>
              </a:p>
              <a:p>
                <a:pPr algn="ctr"/>
                <a:r>
                  <a:rPr lang="en-US" altLang="ja-JP" sz="900" dirty="0" smtClean="0">
                    <a:solidFill>
                      <a:schemeClr val="bg1"/>
                    </a:solidFill>
                    <a:latin typeface="Meiryo UI" pitchFamily="50" charset="-128"/>
                    <a:ea typeface="Meiryo UI" pitchFamily="50" charset="-128"/>
                    <a:cs typeface="Meiryo UI" pitchFamily="50" charset="-128"/>
                  </a:rPr>
                  <a:t>(</a:t>
                </a:r>
                <a:r>
                  <a:rPr lang="ja-JP" altLang="en-US" sz="900" dirty="0" smtClean="0">
                    <a:solidFill>
                      <a:schemeClr val="bg1"/>
                    </a:solidFill>
                    <a:latin typeface="Meiryo UI" pitchFamily="50" charset="-128"/>
                    <a:ea typeface="Meiryo UI" pitchFamily="50" charset="-128"/>
                    <a:cs typeface="Meiryo UI" pitchFamily="50" charset="-128"/>
                  </a:rPr>
                  <a:t>普通税三税</a:t>
                </a:r>
                <a:endParaRPr lang="en-US" altLang="ja-JP" sz="900" dirty="0" smtClean="0">
                  <a:solidFill>
                    <a:schemeClr val="bg1"/>
                  </a:solidFill>
                  <a:latin typeface="Meiryo UI" pitchFamily="50" charset="-128"/>
                  <a:ea typeface="Meiryo UI" pitchFamily="50" charset="-128"/>
                  <a:cs typeface="Meiryo UI" pitchFamily="50" charset="-128"/>
                </a:endParaRPr>
              </a:p>
              <a:p>
                <a:pPr algn="ctr"/>
                <a:r>
                  <a:rPr lang="ja-JP" altLang="en-US" sz="900" dirty="0" smtClean="0">
                    <a:solidFill>
                      <a:schemeClr val="bg1"/>
                    </a:solidFill>
                    <a:latin typeface="Meiryo UI" pitchFamily="50" charset="-128"/>
                    <a:ea typeface="Meiryo UI" pitchFamily="50" charset="-128"/>
                    <a:cs typeface="Meiryo UI" pitchFamily="50" charset="-128"/>
                  </a:rPr>
                  <a:t>地方交付税</a:t>
                </a:r>
                <a:endParaRPr lang="en-US" altLang="ja-JP" sz="900" dirty="0" smtClean="0">
                  <a:solidFill>
                    <a:schemeClr val="bg1"/>
                  </a:solidFill>
                  <a:latin typeface="Meiryo UI" pitchFamily="50" charset="-128"/>
                  <a:ea typeface="Meiryo UI" pitchFamily="50" charset="-128"/>
                  <a:cs typeface="Meiryo UI" pitchFamily="50" charset="-128"/>
                </a:endParaRPr>
              </a:p>
              <a:p>
                <a:pPr algn="ctr"/>
                <a:r>
                  <a:rPr lang="ja-JP" altLang="en-US" sz="900" dirty="0" smtClean="0">
                    <a:solidFill>
                      <a:schemeClr val="bg1"/>
                    </a:solidFill>
                    <a:latin typeface="Meiryo UI" pitchFamily="50" charset="-128"/>
                    <a:ea typeface="Meiryo UI" pitchFamily="50" charset="-128"/>
                    <a:cs typeface="Meiryo UI" pitchFamily="50" charset="-128"/>
                  </a:rPr>
                  <a:t>（市町村算定分</a:t>
                </a:r>
                <a:r>
                  <a:rPr lang="en-US" altLang="ja-JP" sz="900" dirty="0" smtClean="0">
                    <a:solidFill>
                      <a:schemeClr val="bg1"/>
                    </a:solidFill>
                    <a:latin typeface="Meiryo UI" pitchFamily="50" charset="-128"/>
                    <a:ea typeface="Meiryo UI" pitchFamily="50" charset="-128"/>
                    <a:cs typeface="Meiryo UI" pitchFamily="50" charset="-128"/>
                  </a:rPr>
                  <a:t>))</a:t>
                </a:r>
                <a:endParaRPr kumimoji="1" lang="en-US" altLang="ja-JP" sz="900" dirty="0" smtClean="0">
                  <a:solidFill>
                    <a:schemeClr val="bg1"/>
                  </a:solidFill>
                  <a:latin typeface="Meiryo UI" pitchFamily="50" charset="-128"/>
                  <a:ea typeface="Meiryo UI" pitchFamily="50" charset="-128"/>
                  <a:cs typeface="Meiryo UI" pitchFamily="50" charset="-128"/>
                </a:endParaRPr>
              </a:p>
              <a:p>
                <a:pPr algn="ctr"/>
                <a:r>
                  <a:rPr lang="en-US" altLang="ja-JP" sz="900" dirty="0" smtClean="0">
                    <a:solidFill>
                      <a:schemeClr val="bg1"/>
                    </a:solidFill>
                    <a:latin typeface="Meiryo UI" pitchFamily="50" charset="-128"/>
                    <a:ea typeface="Meiryo UI" pitchFamily="50" charset="-128"/>
                    <a:cs typeface="Meiryo UI" pitchFamily="50" charset="-128"/>
                  </a:rPr>
                  <a:t>4,166</a:t>
                </a:r>
                <a:r>
                  <a:rPr lang="ja-JP" altLang="en-US" sz="900" dirty="0" smtClean="0">
                    <a:solidFill>
                      <a:schemeClr val="bg1"/>
                    </a:solidFill>
                    <a:latin typeface="Meiryo UI" pitchFamily="50" charset="-128"/>
                    <a:ea typeface="Meiryo UI" pitchFamily="50" charset="-128"/>
                    <a:cs typeface="Meiryo UI" pitchFamily="50" charset="-128"/>
                  </a:rPr>
                  <a:t>億円</a:t>
                </a:r>
                <a:endParaRPr lang="en-US" altLang="ja-JP" sz="900" dirty="0" smtClean="0">
                  <a:solidFill>
                    <a:schemeClr val="bg1"/>
                  </a:solidFill>
                  <a:latin typeface="Meiryo UI" pitchFamily="50" charset="-128"/>
                  <a:ea typeface="Meiryo UI" pitchFamily="50" charset="-128"/>
                  <a:cs typeface="Meiryo UI" pitchFamily="50" charset="-128"/>
                </a:endParaRPr>
              </a:p>
              <a:p>
                <a:pPr algn="ctr"/>
                <a:endParaRPr kumimoji="1" lang="en-US" altLang="ja-JP" sz="900" dirty="0" smtClean="0">
                  <a:solidFill>
                    <a:schemeClr val="bg1"/>
                  </a:solidFill>
                  <a:latin typeface="Meiryo UI" pitchFamily="50" charset="-128"/>
                  <a:ea typeface="Meiryo UI" pitchFamily="50" charset="-128"/>
                  <a:cs typeface="Meiryo UI" pitchFamily="50" charset="-128"/>
                </a:endParaRPr>
              </a:p>
              <a:p>
                <a:pPr algn="ctr"/>
                <a:r>
                  <a:rPr lang="ja-JP" altLang="en-US" sz="900" dirty="0" smtClean="0">
                    <a:solidFill>
                      <a:schemeClr val="bg1"/>
                    </a:solidFill>
                    <a:latin typeface="Meiryo UI" pitchFamily="50" charset="-128"/>
                    <a:ea typeface="Meiryo UI" pitchFamily="50" charset="-128"/>
                    <a:cs typeface="Meiryo UI" pitchFamily="50" charset="-128"/>
                  </a:rPr>
                  <a:t>目的税二税</a:t>
                </a:r>
                <a:endParaRPr lang="en-US" altLang="ja-JP" sz="900" dirty="0" smtClean="0">
                  <a:solidFill>
                    <a:schemeClr val="bg1"/>
                  </a:solidFill>
                  <a:latin typeface="Meiryo UI" pitchFamily="50" charset="-128"/>
                  <a:ea typeface="Meiryo UI" pitchFamily="50" charset="-128"/>
                  <a:cs typeface="Meiryo UI" pitchFamily="50" charset="-128"/>
                </a:endParaRPr>
              </a:p>
              <a:p>
                <a:pPr algn="ctr"/>
                <a:r>
                  <a:rPr kumimoji="1" lang="en-US" altLang="ja-JP" sz="900" dirty="0" smtClean="0">
                    <a:solidFill>
                      <a:schemeClr val="bg1"/>
                    </a:solidFill>
                    <a:latin typeface="Meiryo UI" pitchFamily="50" charset="-128"/>
                    <a:ea typeface="Meiryo UI" pitchFamily="50" charset="-128"/>
                    <a:cs typeface="Meiryo UI" pitchFamily="50" charset="-128"/>
                  </a:rPr>
                  <a:t>832</a:t>
                </a:r>
                <a:r>
                  <a:rPr kumimoji="1" lang="ja-JP" altLang="en-US" sz="900" dirty="0" smtClean="0">
                    <a:solidFill>
                      <a:schemeClr val="bg1"/>
                    </a:solidFill>
                    <a:latin typeface="Meiryo UI" pitchFamily="50" charset="-128"/>
                    <a:ea typeface="Meiryo UI" pitchFamily="50" charset="-128"/>
                    <a:cs typeface="Meiryo UI" pitchFamily="50" charset="-128"/>
                  </a:rPr>
                  <a:t>億円</a:t>
                </a:r>
                <a:endParaRPr kumimoji="1" lang="en-US" altLang="ja-JP" sz="900" dirty="0" smtClean="0">
                  <a:solidFill>
                    <a:schemeClr val="bg1"/>
                  </a:solidFill>
                  <a:latin typeface="Meiryo UI" pitchFamily="50" charset="-128"/>
                  <a:ea typeface="Meiryo UI" pitchFamily="50" charset="-128"/>
                  <a:cs typeface="Meiryo UI" pitchFamily="50" charset="-128"/>
                </a:endParaRPr>
              </a:p>
            </p:txBody>
          </p:sp>
          <p:sp>
            <p:nvSpPr>
              <p:cNvPr id="65" name="正方形/長方形 64"/>
              <p:cNvSpPr/>
              <p:nvPr/>
            </p:nvSpPr>
            <p:spPr>
              <a:xfrm>
                <a:off x="6196522" y="2793120"/>
                <a:ext cx="871804" cy="1427968"/>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900" dirty="0" smtClean="0">
                    <a:solidFill>
                      <a:schemeClr val="tx1"/>
                    </a:solidFill>
                    <a:latin typeface="Meiryo UI" pitchFamily="50" charset="-128"/>
                    <a:ea typeface="Meiryo UI" pitchFamily="50" charset="-128"/>
                    <a:cs typeface="Meiryo UI" pitchFamily="50" charset="-128"/>
                  </a:rPr>
                  <a:t>▲</a:t>
                </a:r>
                <a:r>
                  <a:rPr lang="en-US" altLang="ja-JP" sz="900" dirty="0" smtClean="0">
                    <a:solidFill>
                      <a:schemeClr val="tx1"/>
                    </a:solidFill>
                    <a:latin typeface="Meiryo UI" pitchFamily="50" charset="-128"/>
                    <a:ea typeface="Meiryo UI" pitchFamily="50" charset="-128"/>
                    <a:cs typeface="Meiryo UI" pitchFamily="50" charset="-128"/>
                  </a:rPr>
                  <a:t>3,609</a:t>
                </a:r>
                <a:r>
                  <a:rPr lang="ja-JP" altLang="en-US" sz="900" dirty="0" smtClean="0">
                    <a:solidFill>
                      <a:schemeClr val="tx1"/>
                    </a:solidFill>
                    <a:latin typeface="Meiryo UI" pitchFamily="50" charset="-128"/>
                    <a:ea typeface="Meiryo UI" pitchFamily="50" charset="-128"/>
                    <a:cs typeface="Meiryo UI" pitchFamily="50" charset="-128"/>
                  </a:rPr>
                  <a:t>億円</a:t>
                </a:r>
                <a:endParaRPr kumimoji="1" lang="en-US" altLang="ja-JP" sz="900" dirty="0" smtClean="0">
                  <a:solidFill>
                    <a:schemeClr val="tx1"/>
                  </a:solidFill>
                  <a:latin typeface="Meiryo UI" pitchFamily="50" charset="-128"/>
                  <a:ea typeface="Meiryo UI" pitchFamily="50" charset="-128"/>
                  <a:cs typeface="Meiryo UI" pitchFamily="50" charset="-128"/>
                </a:endParaRPr>
              </a:p>
            </p:txBody>
          </p:sp>
        </p:grpSp>
        <p:sp>
          <p:nvSpPr>
            <p:cNvPr id="92" name="正方形/長方形 91"/>
            <p:cNvSpPr/>
            <p:nvPr/>
          </p:nvSpPr>
          <p:spPr>
            <a:xfrm>
              <a:off x="6033120" y="2313448"/>
              <a:ext cx="1080120" cy="360040"/>
            </a:xfrm>
            <a:prstGeom prst="rect">
              <a:avLst/>
            </a:prstGeom>
            <a:solidFill>
              <a:schemeClr val="tx2"/>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900" dirty="0" smtClean="0">
                  <a:solidFill>
                    <a:schemeClr val="bg1"/>
                  </a:solidFill>
                  <a:latin typeface="Meiryo UI" pitchFamily="50" charset="-128"/>
                  <a:ea typeface="Meiryo UI" pitchFamily="50" charset="-128"/>
                  <a:cs typeface="Meiryo UI" pitchFamily="50" charset="-128"/>
                </a:rPr>
                <a:t>臨時財政対策債</a:t>
              </a:r>
              <a:endParaRPr lang="en-US" altLang="ja-JP" sz="900" dirty="0" smtClean="0">
                <a:solidFill>
                  <a:schemeClr val="bg1"/>
                </a:solidFill>
                <a:latin typeface="Meiryo UI" pitchFamily="50" charset="-128"/>
                <a:ea typeface="Meiryo UI" pitchFamily="50" charset="-128"/>
                <a:cs typeface="Meiryo UI" pitchFamily="50" charset="-128"/>
              </a:endParaRPr>
            </a:p>
            <a:p>
              <a:pPr algn="ctr"/>
              <a:r>
                <a:rPr lang="en-US" altLang="ja-JP" sz="900" dirty="0" smtClean="0">
                  <a:solidFill>
                    <a:schemeClr val="bg1"/>
                  </a:solidFill>
                  <a:latin typeface="Meiryo UI" pitchFamily="50" charset="-128"/>
                  <a:ea typeface="Meiryo UI" pitchFamily="50" charset="-128"/>
                  <a:cs typeface="Meiryo UI" pitchFamily="50" charset="-128"/>
                </a:rPr>
                <a:t>349</a:t>
              </a:r>
              <a:r>
                <a:rPr lang="ja-JP" altLang="en-US" sz="900" dirty="0" smtClean="0">
                  <a:solidFill>
                    <a:schemeClr val="bg1"/>
                  </a:solidFill>
                  <a:latin typeface="Meiryo UI" pitchFamily="50" charset="-128"/>
                  <a:ea typeface="Meiryo UI" pitchFamily="50" charset="-128"/>
                  <a:cs typeface="Meiryo UI" pitchFamily="50" charset="-128"/>
                </a:rPr>
                <a:t>億円</a:t>
              </a:r>
              <a:endParaRPr kumimoji="1" lang="en-US" altLang="ja-JP" sz="900" dirty="0" smtClean="0">
                <a:solidFill>
                  <a:schemeClr val="bg1"/>
                </a:solidFill>
                <a:latin typeface="Meiryo UI" pitchFamily="50" charset="-128"/>
                <a:ea typeface="Meiryo UI" pitchFamily="50" charset="-128"/>
                <a:cs typeface="Meiryo UI" pitchFamily="50" charset="-128"/>
              </a:endParaRPr>
            </a:p>
          </p:txBody>
        </p:sp>
      </p:grpSp>
      <p:grpSp>
        <p:nvGrpSpPr>
          <p:cNvPr id="15" name="グループ化 113"/>
          <p:cNvGrpSpPr/>
          <p:nvPr/>
        </p:nvGrpSpPr>
        <p:grpSpPr>
          <a:xfrm>
            <a:off x="8121352" y="1601376"/>
            <a:ext cx="1096136" cy="4926256"/>
            <a:chOff x="8193360" y="1662336"/>
            <a:chExt cx="1096136" cy="4926256"/>
          </a:xfrm>
        </p:grpSpPr>
        <p:sp>
          <p:nvSpPr>
            <p:cNvPr id="69" name="正方形/長方形 68"/>
            <p:cNvSpPr/>
            <p:nvPr/>
          </p:nvSpPr>
          <p:spPr>
            <a:xfrm>
              <a:off x="8209376" y="1662336"/>
              <a:ext cx="1080120" cy="804280"/>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smtClean="0">
                  <a:solidFill>
                    <a:schemeClr val="tx1"/>
                  </a:solidFill>
                  <a:latin typeface="Meiryo UI" pitchFamily="50" charset="-128"/>
                  <a:ea typeface="Meiryo UI" pitchFamily="50" charset="-128"/>
                  <a:cs typeface="Meiryo UI" pitchFamily="50" charset="-128"/>
                </a:rPr>
                <a:t>2,497</a:t>
              </a:r>
              <a:r>
                <a:rPr lang="ja-JP" altLang="en-US" sz="1050" dirty="0" smtClean="0">
                  <a:solidFill>
                    <a:schemeClr val="tx1"/>
                  </a:solidFill>
                  <a:latin typeface="Meiryo UI" pitchFamily="50" charset="-128"/>
                  <a:ea typeface="Meiryo UI" pitchFamily="50" charset="-128"/>
                  <a:cs typeface="Meiryo UI" pitchFamily="50" charset="-128"/>
                </a:rPr>
                <a:t>億円</a:t>
              </a:r>
              <a:endParaRPr lang="en-US" altLang="ja-JP" sz="1050" dirty="0" smtClean="0">
                <a:solidFill>
                  <a:schemeClr val="tx1"/>
                </a:solidFill>
                <a:latin typeface="Meiryo UI" pitchFamily="50" charset="-128"/>
                <a:ea typeface="Meiryo UI" pitchFamily="50" charset="-128"/>
                <a:cs typeface="Meiryo UI" pitchFamily="50" charset="-128"/>
              </a:endParaRPr>
            </a:p>
          </p:txBody>
        </p:sp>
        <p:sp>
          <p:nvSpPr>
            <p:cNvPr id="70" name="正方形/長方形 69"/>
            <p:cNvSpPr/>
            <p:nvPr/>
          </p:nvSpPr>
          <p:spPr>
            <a:xfrm>
              <a:off x="8211648" y="6359232"/>
              <a:ext cx="1050196" cy="229360"/>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1000" dirty="0" smtClean="0">
                  <a:solidFill>
                    <a:schemeClr val="tx1"/>
                  </a:solidFill>
                  <a:latin typeface="Meiryo UI" pitchFamily="50" charset="-128"/>
                  <a:ea typeface="Meiryo UI" pitchFamily="50" charset="-128"/>
                  <a:cs typeface="Meiryo UI" pitchFamily="50" charset="-128"/>
                </a:rPr>
                <a:t>609</a:t>
              </a:r>
              <a:r>
                <a:rPr kumimoji="1" lang="ja-JP" altLang="en-US" sz="1000" dirty="0" smtClean="0">
                  <a:solidFill>
                    <a:schemeClr val="tx1"/>
                  </a:solidFill>
                  <a:latin typeface="Meiryo UI" pitchFamily="50" charset="-128"/>
                  <a:ea typeface="Meiryo UI" pitchFamily="50" charset="-128"/>
                  <a:cs typeface="Meiryo UI" pitchFamily="50" charset="-128"/>
                </a:rPr>
                <a:t>億円</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sp>
          <p:nvSpPr>
            <p:cNvPr id="74" name="正方形/長方形 73"/>
            <p:cNvSpPr/>
            <p:nvPr/>
          </p:nvSpPr>
          <p:spPr>
            <a:xfrm>
              <a:off x="8193360" y="2511952"/>
              <a:ext cx="1092312" cy="360040"/>
            </a:xfrm>
            <a:prstGeom prst="rect">
              <a:avLst/>
            </a:prstGeom>
            <a:solidFill>
              <a:schemeClr val="tx2"/>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900" dirty="0" smtClean="0">
                  <a:solidFill>
                    <a:schemeClr val="bg1"/>
                  </a:solidFill>
                  <a:latin typeface="Meiryo UI" pitchFamily="50" charset="-128"/>
                  <a:ea typeface="Meiryo UI" pitchFamily="50" charset="-128"/>
                  <a:cs typeface="Meiryo UI" pitchFamily="50" charset="-128"/>
                </a:rPr>
                <a:t>目的税交付金</a:t>
              </a:r>
              <a:endParaRPr lang="en-US" altLang="ja-JP" sz="900" dirty="0" smtClean="0">
                <a:solidFill>
                  <a:schemeClr val="bg1"/>
                </a:solidFill>
                <a:latin typeface="Meiryo UI" pitchFamily="50" charset="-128"/>
                <a:ea typeface="Meiryo UI" pitchFamily="50" charset="-128"/>
                <a:cs typeface="Meiryo UI" pitchFamily="50" charset="-128"/>
              </a:endParaRPr>
            </a:p>
            <a:p>
              <a:pPr algn="ctr"/>
              <a:r>
                <a:rPr lang="en-US" altLang="ja-JP" sz="900" dirty="0" smtClean="0">
                  <a:solidFill>
                    <a:schemeClr val="bg1"/>
                  </a:solidFill>
                  <a:latin typeface="Meiryo UI" pitchFamily="50" charset="-128"/>
                  <a:ea typeface="Meiryo UI" pitchFamily="50" charset="-128"/>
                  <a:cs typeface="Meiryo UI" pitchFamily="50" charset="-128"/>
                </a:rPr>
                <a:t>441</a:t>
              </a:r>
              <a:r>
                <a:rPr lang="ja-JP" altLang="en-US" sz="900" dirty="0" smtClean="0">
                  <a:solidFill>
                    <a:schemeClr val="bg1"/>
                  </a:solidFill>
                  <a:latin typeface="Meiryo UI" pitchFamily="50" charset="-128"/>
                  <a:ea typeface="Meiryo UI" pitchFamily="50" charset="-128"/>
                  <a:cs typeface="Meiryo UI" pitchFamily="50" charset="-128"/>
                </a:rPr>
                <a:t>億円</a:t>
              </a:r>
              <a:endParaRPr kumimoji="1" lang="en-US" altLang="ja-JP" sz="900" dirty="0" smtClean="0">
                <a:solidFill>
                  <a:schemeClr val="bg1"/>
                </a:solidFill>
                <a:latin typeface="Meiryo UI" pitchFamily="50" charset="-128"/>
                <a:ea typeface="Meiryo UI" pitchFamily="50" charset="-128"/>
                <a:cs typeface="Meiryo UI" pitchFamily="50" charset="-128"/>
              </a:endParaRPr>
            </a:p>
          </p:txBody>
        </p:sp>
        <p:sp>
          <p:nvSpPr>
            <p:cNvPr id="75" name="正方形/長方形 74"/>
            <p:cNvSpPr/>
            <p:nvPr/>
          </p:nvSpPr>
          <p:spPr>
            <a:xfrm>
              <a:off x="8193360" y="3345944"/>
              <a:ext cx="1080120" cy="1100320"/>
            </a:xfrm>
            <a:prstGeom prst="rect">
              <a:avLst/>
            </a:prstGeom>
            <a:solidFill>
              <a:schemeClr val="tx2"/>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900" dirty="0" smtClean="0">
                  <a:solidFill>
                    <a:schemeClr val="bg1"/>
                  </a:solidFill>
                  <a:latin typeface="Meiryo UI" pitchFamily="50" charset="-128"/>
                  <a:ea typeface="Meiryo UI" pitchFamily="50" charset="-128"/>
                  <a:cs typeface="Meiryo UI" pitchFamily="50" charset="-128"/>
                </a:rPr>
                <a:t>財政調整交付金</a:t>
              </a:r>
              <a:endParaRPr lang="en-US" altLang="ja-JP" sz="900" dirty="0" smtClean="0">
                <a:solidFill>
                  <a:schemeClr val="bg1"/>
                </a:solidFill>
                <a:latin typeface="Meiryo UI" pitchFamily="50" charset="-128"/>
                <a:ea typeface="Meiryo UI" pitchFamily="50" charset="-128"/>
                <a:cs typeface="Meiryo UI" pitchFamily="50" charset="-128"/>
              </a:endParaRPr>
            </a:p>
            <a:p>
              <a:pPr algn="ctr"/>
              <a:r>
                <a:rPr lang="en-US" altLang="ja-JP" sz="900" dirty="0" smtClean="0">
                  <a:solidFill>
                    <a:schemeClr val="bg1"/>
                  </a:solidFill>
                  <a:latin typeface="Meiryo UI" pitchFamily="50" charset="-128"/>
                  <a:ea typeface="Meiryo UI" pitchFamily="50" charset="-128"/>
                  <a:cs typeface="Meiryo UI" pitchFamily="50" charset="-128"/>
                </a:rPr>
                <a:t>3,186</a:t>
              </a:r>
              <a:r>
                <a:rPr lang="ja-JP" altLang="en-US" sz="900" dirty="0" smtClean="0">
                  <a:solidFill>
                    <a:schemeClr val="bg1"/>
                  </a:solidFill>
                  <a:latin typeface="Meiryo UI" pitchFamily="50" charset="-128"/>
                  <a:ea typeface="Meiryo UI" pitchFamily="50" charset="-128"/>
                  <a:cs typeface="Meiryo UI" pitchFamily="50" charset="-128"/>
                </a:rPr>
                <a:t>億円</a:t>
              </a:r>
              <a:endParaRPr kumimoji="1" lang="en-US" altLang="ja-JP" sz="900" dirty="0" smtClean="0">
                <a:solidFill>
                  <a:schemeClr val="bg1"/>
                </a:solidFill>
                <a:latin typeface="Meiryo UI" pitchFamily="50" charset="-128"/>
                <a:ea typeface="Meiryo UI" pitchFamily="50" charset="-128"/>
                <a:cs typeface="Meiryo UI" pitchFamily="50" charset="-128"/>
              </a:endParaRPr>
            </a:p>
          </p:txBody>
        </p:sp>
        <p:sp>
          <p:nvSpPr>
            <p:cNvPr id="76" name="正方形/長方形 75"/>
            <p:cNvSpPr/>
            <p:nvPr/>
          </p:nvSpPr>
          <p:spPr>
            <a:xfrm>
              <a:off x="8213052" y="6082248"/>
              <a:ext cx="1060428" cy="241552"/>
            </a:xfrm>
            <a:prstGeom prst="rect">
              <a:avLst/>
            </a:prstGeom>
            <a:solidFill>
              <a:schemeClr val="tx2"/>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800" dirty="0" smtClean="0">
                  <a:solidFill>
                    <a:schemeClr val="bg1"/>
                  </a:solidFill>
                  <a:latin typeface="Meiryo UI" pitchFamily="50" charset="-128"/>
                  <a:ea typeface="Meiryo UI" pitchFamily="50" charset="-128"/>
                  <a:cs typeface="Meiryo UI" pitchFamily="50" charset="-128"/>
                </a:rPr>
                <a:t>目的税</a:t>
              </a:r>
              <a:r>
                <a:rPr lang="en-US" altLang="ja-JP" sz="800" dirty="0" smtClean="0">
                  <a:solidFill>
                    <a:schemeClr val="bg1"/>
                  </a:solidFill>
                  <a:latin typeface="Meiryo UI" pitchFamily="50" charset="-128"/>
                  <a:ea typeface="Meiryo UI" pitchFamily="50" charset="-128"/>
                  <a:cs typeface="Meiryo UI" pitchFamily="50" charset="-128"/>
                </a:rPr>
                <a:t>(</a:t>
              </a:r>
              <a:r>
                <a:rPr lang="ja-JP" altLang="en-US" sz="800" dirty="0" smtClean="0">
                  <a:solidFill>
                    <a:schemeClr val="bg1"/>
                  </a:solidFill>
                  <a:latin typeface="Meiryo UI" pitchFamily="50" charset="-128"/>
                  <a:ea typeface="Meiryo UI" pitchFamily="50" charset="-128"/>
                  <a:cs typeface="Meiryo UI" pitchFamily="50" charset="-128"/>
                </a:rPr>
                <a:t>府分</a:t>
              </a:r>
              <a:r>
                <a:rPr lang="en-US" altLang="ja-JP" sz="800" dirty="0" smtClean="0">
                  <a:solidFill>
                    <a:schemeClr val="bg1"/>
                  </a:solidFill>
                  <a:latin typeface="Meiryo UI" pitchFamily="50" charset="-128"/>
                  <a:ea typeface="Meiryo UI" pitchFamily="50" charset="-128"/>
                  <a:cs typeface="Meiryo UI" pitchFamily="50" charset="-128"/>
                </a:rPr>
                <a:t>)</a:t>
              </a:r>
            </a:p>
            <a:p>
              <a:pPr algn="ctr"/>
              <a:r>
                <a:rPr lang="en-US" altLang="ja-JP" sz="800" dirty="0" smtClean="0">
                  <a:solidFill>
                    <a:schemeClr val="bg1"/>
                  </a:solidFill>
                  <a:latin typeface="Meiryo UI" pitchFamily="50" charset="-128"/>
                  <a:ea typeface="Meiryo UI" pitchFamily="50" charset="-128"/>
                  <a:cs typeface="Meiryo UI" pitchFamily="50" charset="-128"/>
                </a:rPr>
                <a:t>391</a:t>
              </a:r>
              <a:r>
                <a:rPr lang="ja-JP" altLang="en-US" sz="800" dirty="0" smtClean="0">
                  <a:solidFill>
                    <a:schemeClr val="bg1"/>
                  </a:solidFill>
                  <a:latin typeface="Meiryo UI" pitchFamily="50" charset="-128"/>
                  <a:ea typeface="Meiryo UI" pitchFamily="50" charset="-128"/>
                  <a:cs typeface="Meiryo UI" pitchFamily="50" charset="-128"/>
                </a:rPr>
                <a:t>億円</a:t>
              </a:r>
              <a:endParaRPr kumimoji="1" lang="en-US" altLang="ja-JP" sz="800" dirty="0" smtClean="0">
                <a:solidFill>
                  <a:schemeClr val="bg1"/>
                </a:solidFill>
                <a:latin typeface="Meiryo UI" pitchFamily="50" charset="-128"/>
                <a:ea typeface="Meiryo UI" pitchFamily="50" charset="-128"/>
                <a:cs typeface="Meiryo UI" pitchFamily="50" charset="-128"/>
              </a:endParaRPr>
            </a:p>
          </p:txBody>
        </p:sp>
        <p:sp>
          <p:nvSpPr>
            <p:cNvPr id="77" name="正方形/長方形 76"/>
            <p:cNvSpPr/>
            <p:nvPr/>
          </p:nvSpPr>
          <p:spPr>
            <a:xfrm>
              <a:off x="8213052" y="5711161"/>
              <a:ext cx="1060428" cy="346704"/>
            </a:xfrm>
            <a:prstGeom prst="rect">
              <a:avLst/>
            </a:prstGeom>
            <a:solidFill>
              <a:schemeClr val="tx2"/>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900" dirty="0" smtClean="0">
                  <a:solidFill>
                    <a:schemeClr val="bg1"/>
                  </a:solidFill>
                  <a:latin typeface="Meiryo UI" pitchFamily="50" charset="-128"/>
                  <a:ea typeface="Meiryo UI" pitchFamily="50" charset="-128"/>
                  <a:cs typeface="Meiryo UI" pitchFamily="50" charset="-128"/>
                </a:rPr>
                <a:t>財政調整財源</a:t>
              </a:r>
              <a:r>
                <a:rPr lang="en-US" altLang="ja-JP" sz="900" dirty="0" smtClean="0">
                  <a:solidFill>
                    <a:schemeClr val="bg1"/>
                  </a:solidFill>
                  <a:latin typeface="Meiryo UI" pitchFamily="50" charset="-128"/>
                  <a:ea typeface="Meiryo UI" pitchFamily="50" charset="-128"/>
                  <a:cs typeface="Meiryo UI" pitchFamily="50" charset="-128"/>
                </a:rPr>
                <a:t>(</a:t>
              </a:r>
              <a:r>
                <a:rPr lang="ja-JP" altLang="en-US" sz="900" dirty="0" smtClean="0">
                  <a:solidFill>
                    <a:schemeClr val="bg1"/>
                  </a:solidFill>
                  <a:latin typeface="Meiryo UI" pitchFamily="50" charset="-128"/>
                  <a:ea typeface="Meiryo UI" pitchFamily="50" charset="-128"/>
                  <a:cs typeface="Meiryo UI" pitchFamily="50" charset="-128"/>
                </a:rPr>
                <a:t>府分</a:t>
              </a:r>
              <a:r>
                <a:rPr lang="en-US" altLang="ja-JP" sz="900" dirty="0" smtClean="0">
                  <a:solidFill>
                    <a:schemeClr val="bg1"/>
                  </a:solidFill>
                  <a:latin typeface="Meiryo UI" pitchFamily="50" charset="-128"/>
                  <a:ea typeface="Meiryo UI" pitchFamily="50" charset="-128"/>
                  <a:cs typeface="Meiryo UI" pitchFamily="50" charset="-128"/>
                </a:rPr>
                <a:t>)</a:t>
              </a:r>
            </a:p>
            <a:p>
              <a:pPr algn="ctr"/>
              <a:r>
                <a:rPr lang="en-US" altLang="ja-JP" sz="900" dirty="0" smtClean="0">
                  <a:solidFill>
                    <a:schemeClr val="bg1"/>
                  </a:solidFill>
                  <a:latin typeface="Meiryo UI" pitchFamily="50" charset="-128"/>
                  <a:ea typeface="Meiryo UI" pitchFamily="50" charset="-128"/>
                  <a:cs typeface="Meiryo UI" pitchFamily="50" charset="-128"/>
                </a:rPr>
                <a:t>980</a:t>
              </a:r>
              <a:r>
                <a:rPr lang="ja-JP" altLang="en-US" sz="900" dirty="0" smtClean="0">
                  <a:solidFill>
                    <a:schemeClr val="bg1"/>
                  </a:solidFill>
                  <a:latin typeface="Meiryo UI" pitchFamily="50" charset="-128"/>
                  <a:ea typeface="Meiryo UI" pitchFamily="50" charset="-128"/>
                  <a:cs typeface="Meiryo UI" pitchFamily="50" charset="-128"/>
                </a:rPr>
                <a:t>億円</a:t>
              </a:r>
              <a:endParaRPr kumimoji="1" lang="en-US" altLang="ja-JP" sz="900" dirty="0" smtClean="0">
                <a:solidFill>
                  <a:schemeClr val="bg1"/>
                </a:solidFill>
                <a:latin typeface="Meiryo UI" pitchFamily="50" charset="-128"/>
                <a:ea typeface="Meiryo UI" pitchFamily="50" charset="-128"/>
                <a:cs typeface="Meiryo UI" pitchFamily="50" charset="-128"/>
              </a:endParaRPr>
            </a:p>
          </p:txBody>
        </p:sp>
        <p:sp>
          <p:nvSpPr>
            <p:cNvPr id="78" name="正方形/長方形 77"/>
            <p:cNvSpPr/>
            <p:nvPr/>
          </p:nvSpPr>
          <p:spPr>
            <a:xfrm>
              <a:off x="8213052" y="5599748"/>
              <a:ext cx="1050196" cy="96553"/>
            </a:xfrm>
            <a:prstGeom prst="rect">
              <a:avLst/>
            </a:prstGeom>
            <a:solidFill>
              <a:srgbClr val="FFFF00"/>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100"/>
                </a:lnSpc>
              </a:pPr>
              <a:r>
                <a:rPr lang="ja-JP" altLang="en-US" sz="700" dirty="0" smtClean="0">
                  <a:solidFill>
                    <a:schemeClr val="tx1"/>
                  </a:solidFill>
                  <a:latin typeface="Meiryo UI" pitchFamily="50" charset="-128"/>
                  <a:ea typeface="Meiryo UI" pitchFamily="50" charset="-128"/>
                  <a:cs typeface="Meiryo UI" pitchFamily="50" charset="-128"/>
                </a:rPr>
                <a:t>要対応額 </a:t>
              </a:r>
              <a:r>
                <a:rPr lang="en-US" altLang="ja-JP" sz="700" dirty="0" smtClean="0">
                  <a:solidFill>
                    <a:schemeClr val="tx1"/>
                  </a:solidFill>
                  <a:latin typeface="Meiryo UI" pitchFamily="50" charset="-128"/>
                  <a:ea typeface="Meiryo UI" pitchFamily="50" charset="-128"/>
                  <a:cs typeface="Meiryo UI" pitchFamily="50" charset="-128"/>
                </a:rPr>
                <a:t>34</a:t>
              </a:r>
              <a:r>
                <a:rPr lang="ja-JP" altLang="en-US" sz="700" dirty="0" smtClean="0">
                  <a:solidFill>
                    <a:schemeClr val="tx1"/>
                  </a:solidFill>
                  <a:latin typeface="Meiryo UI" pitchFamily="50" charset="-128"/>
                  <a:ea typeface="Meiryo UI" pitchFamily="50" charset="-128"/>
                  <a:cs typeface="Meiryo UI" pitchFamily="50" charset="-128"/>
                </a:rPr>
                <a:t>億円</a:t>
              </a:r>
              <a:endParaRPr kumimoji="1" lang="en-US" altLang="ja-JP" sz="700" dirty="0" smtClean="0">
                <a:solidFill>
                  <a:schemeClr val="tx1"/>
                </a:solidFill>
                <a:latin typeface="Meiryo UI" pitchFamily="50" charset="-128"/>
                <a:ea typeface="Meiryo UI" pitchFamily="50" charset="-128"/>
                <a:cs typeface="Meiryo UI" pitchFamily="50" charset="-128"/>
              </a:endParaRPr>
            </a:p>
          </p:txBody>
        </p:sp>
        <p:sp>
          <p:nvSpPr>
            <p:cNvPr id="107" name="正方形/長方形 106"/>
            <p:cNvSpPr/>
            <p:nvPr/>
          </p:nvSpPr>
          <p:spPr>
            <a:xfrm>
              <a:off x="8193360" y="2913896"/>
              <a:ext cx="1092312" cy="360040"/>
            </a:xfrm>
            <a:prstGeom prst="rect">
              <a:avLst/>
            </a:prstGeom>
            <a:solidFill>
              <a:schemeClr val="tx2"/>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900" dirty="0" smtClean="0">
                  <a:solidFill>
                    <a:schemeClr val="bg1"/>
                  </a:solidFill>
                  <a:latin typeface="Meiryo UI" pitchFamily="50" charset="-128"/>
                  <a:ea typeface="Meiryo UI" pitchFamily="50" charset="-128"/>
                  <a:cs typeface="Meiryo UI" pitchFamily="50" charset="-128"/>
                </a:rPr>
                <a:t>臨時財政対策債</a:t>
              </a:r>
              <a:endParaRPr lang="en-US" altLang="ja-JP" sz="900" dirty="0" smtClean="0">
                <a:solidFill>
                  <a:schemeClr val="bg1"/>
                </a:solidFill>
                <a:latin typeface="Meiryo UI" pitchFamily="50" charset="-128"/>
                <a:ea typeface="Meiryo UI" pitchFamily="50" charset="-128"/>
                <a:cs typeface="Meiryo UI" pitchFamily="50" charset="-128"/>
              </a:endParaRPr>
            </a:p>
            <a:p>
              <a:pPr algn="ctr"/>
              <a:r>
                <a:rPr lang="en-US" altLang="ja-JP" sz="900" dirty="0" smtClean="0">
                  <a:solidFill>
                    <a:schemeClr val="bg1"/>
                  </a:solidFill>
                  <a:latin typeface="Meiryo UI" pitchFamily="50" charset="-128"/>
                  <a:ea typeface="Meiryo UI" pitchFamily="50" charset="-128"/>
                  <a:cs typeface="Meiryo UI" pitchFamily="50" charset="-128"/>
                </a:rPr>
                <a:t>349</a:t>
              </a:r>
              <a:r>
                <a:rPr lang="ja-JP" altLang="en-US" sz="900" dirty="0" smtClean="0">
                  <a:solidFill>
                    <a:schemeClr val="bg1"/>
                  </a:solidFill>
                  <a:latin typeface="Meiryo UI" pitchFamily="50" charset="-128"/>
                  <a:ea typeface="Meiryo UI" pitchFamily="50" charset="-128"/>
                  <a:cs typeface="Meiryo UI" pitchFamily="50" charset="-128"/>
                </a:rPr>
                <a:t>億円</a:t>
              </a:r>
              <a:endParaRPr kumimoji="1" lang="en-US" altLang="ja-JP" sz="900" dirty="0" smtClean="0">
                <a:solidFill>
                  <a:schemeClr val="bg1"/>
                </a:solidFill>
                <a:latin typeface="Meiryo UI" pitchFamily="50" charset="-128"/>
                <a:ea typeface="Meiryo UI" pitchFamily="50" charset="-128"/>
                <a:cs typeface="Meiryo UI" pitchFamily="50" charset="-128"/>
              </a:endParaRPr>
            </a:p>
          </p:txBody>
        </p:sp>
      </p:grpSp>
      <p:sp>
        <p:nvSpPr>
          <p:cNvPr id="121" name="ホームベース 120"/>
          <p:cNvSpPr/>
          <p:nvPr/>
        </p:nvSpPr>
        <p:spPr bwMode="auto">
          <a:xfrm>
            <a:off x="6681192" y="476672"/>
            <a:ext cx="2448272" cy="360040"/>
          </a:xfrm>
          <a:prstGeom prst="homePlate">
            <a:avLst/>
          </a:prstGeom>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algn="ctr" fontAlgn="base">
              <a:spcBef>
                <a:spcPct val="0"/>
              </a:spcBef>
              <a:spcAft>
                <a:spcPct val="0"/>
              </a:spcAft>
            </a:pPr>
            <a:r>
              <a:rPr lang="ja-JP" altLang="en-US" sz="1200" b="1" dirty="0" smtClean="0">
                <a:solidFill>
                  <a:schemeClr val="tx1"/>
                </a:solidFill>
                <a:latin typeface="Meiryo UI" pitchFamily="50" charset="-128"/>
                <a:ea typeface="Meiryo UI" pitchFamily="50" charset="-128"/>
                <a:cs typeface="Meiryo UI" pitchFamily="50" charset="-128"/>
              </a:rPr>
              <a:t>財政調整制度を適用</a:t>
            </a:r>
            <a:endParaRPr lang="en-US" altLang="ja-JP" sz="1200" b="1" dirty="0" smtClean="0">
              <a:solidFill>
                <a:schemeClr val="tx1"/>
              </a:solidFill>
              <a:latin typeface="Meiryo UI" pitchFamily="50" charset="-128"/>
              <a:ea typeface="Meiryo UI" pitchFamily="50" charset="-128"/>
              <a:cs typeface="Meiryo UI" pitchFamily="50" charset="-128"/>
            </a:endParaRPr>
          </a:p>
        </p:txBody>
      </p:sp>
      <p:sp>
        <p:nvSpPr>
          <p:cNvPr id="122" name="テキスト ボックス 121"/>
          <p:cNvSpPr txBox="1"/>
          <p:nvPr/>
        </p:nvSpPr>
        <p:spPr>
          <a:xfrm>
            <a:off x="3440832" y="1125905"/>
            <a:ext cx="1066318" cy="430887"/>
          </a:xfrm>
          <a:prstGeom prst="rect">
            <a:avLst/>
          </a:prstGeom>
          <a:noFill/>
        </p:spPr>
        <p:txBody>
          <a:bodyPr wrap="none" rtlCol="0">
            <a:spAutoFit/>
          </a:bodyPr>
          <a:lstStyle/>
          <a:p>
            <a:pPr algn="ctr"/>
            <a:r>
              <a:rPr kumimoji="1" lang="ja-JP" altLang="en-US" sz="1200" dirty="0" smtClean="0">
                <a:latin typeface="Meiryo UI" pitchFamily="50" charset="-128"/>
                <a:ea typeface="Meiryo UI" pitchFamily="50" charset="-128"/>
                <a:cs typeface="Meiryo UI" pitchFamily="50" charset="-128"/>
              </a:rPr>
              <a:t>歳出</a:t>
            </a:r>
            <a:endParaRPr kumimoji="1" lang="en-US" altLang="ja-JP" sz="1200" dirty="0" smtClean="0">
              <a:latin typeface="Meiryo UI" pitchFamily="50" charset="-128"/>
              <a:ea typeface="Meiryo UI" pitchFamily="50" charset="-128"/>
              <a:cs typeface="Meiryo UI" pitchFamily="50" charset="-128"/>
            </a:endParaRPr>
          </a:p>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所要一般財源</a:t>
            </a:r>
            <a:r>
              <a:rPr lang="en-US" altLang="ja-JP" sz="1000" dirty="0" smtClean="0">
                <a:latin typeface="Meiryo UI" pitchFamily="50" charset="-128"/>
                <a:ea typeface="Meiryo UI" pitchFamily="50" charset="-128"/>
                <a:cs typeface="Meiryo UI" pitchFamily="50" charset="-128"/>
              </a:rPr>
              <a:t>)</a:t>
            </a:r>
            <a:endParaRPr kumimoji="1" lang="ja-JP" altLang="en-US" sz="1000" dirty="0">
              <a:latin typeface="Meiryo UI" pitchFamily="50" charset="-128"/>
              <a:ea typeface="Meiryo UI" pitchFamily="50" charset="-128"/>
              <a:cs typeface="Meiryo UI" pitchFamily="50" charset="-128"/>
            </a:endParaRPr>
          </a:p>
        </p:txBody>
      </p:sp>
      <p:sp>
        <p:nvSpPr>
          <p:cNvPr id="123" name="テキスト ボックス 122"/>
          <p:cNvSpPr txBox="1"/>
          <p:nvPr/>
        </p:nvSpPr>
        <p:spPr>
          <a:xfrm>
            <a:off x="4592960" y="1295182"/>
            <a:ext cx="1172116" cy="261610"/>
          </a:xfrm>
          <a:prstGeom prst="rect">
            <a:avLst/>
          </a:prstGeom>
          <a:noFill/>
        </p:spPr>
        <p:txBody>
          <a:bodyPr wrap="none" rtlCol="0">
            <a:spAutoFit/>
          </a:bodyPr>
          <a:lstStyle/>
          <a:p>
            <a:pPr algn="ctr"/>
            <a:r>
              <a:rPr lang="ja-JP" altLang="en-US" sz="1050" dirty="0" smtClean="0">
                <a:latin typeface="Meiryo UI" pitchFamily="50" charset="-128"/>
                <a:ea typeface="Meiryo UI" pitchFamily="50" charset="-128"/>
                <a:cs typeface="Meiryo UI" pitchFamily="50" charset="-128"/>
              </a:rPr>
              <a:t>一般財源収入額</a:t>
            </a:r>
            <a:endParaRPr kumimoji="1" lang="ja-JP" altLang="en-US" sz="1050" dirty="0">
              <a:latin typeface="Meiryo UI" pitchFamily="50" charset="-128"/>
              <a:ea typeface="Meiryo UI" pitchFamily="50" charset="-128"/>
              <a:cs typeface="Meiryo UI" pitchFamily="50" charset="-128"/>
            </a:endParaRPr>
          </a:p>
        </p:txBody>
      </p:sp>
      <p:cxnSp>
        <p:nvCxnSpPr>
          <p:cNvPr id="132" name="カギ線コネクタ 131"/>
          <p:cNvCxnSpPr/>
          <p:nvPr/>
        </p:nvCxnSpPr>
        <p:spPr>
          <a:xfrm>
            <a:off x="5649840" y="4856968"/>
            <a:ext cx="25532" cy="984300"/>
          </a:xfrm>
          <a:prstGeom prst="bentConnector3">
            <a:avLst>
              <a:gd name="adj1" fmla="val 995347"/>
            </a:avLst>
          </a:prstGeom>
          <a:ln w="41275">
            <a:headEnd type="arrow" w="med" len="sm"/>
            <a:tailEnd type="arrow" w="med" len="sm"/>
          </a:ln>
        </p:spPr>
        <p:style>
          <a:lnRef idx="1">
            <a:schemeClr val="accent1"/>
          </a:lnRef>
          <a:fillRef idx="0">
            <a:schemeClr val="accent1"/>
          </a:fillRef>
          <a:effectRef idx="0">
            <a:schemeClr val="accent1"/>
          </a:effectRef>
          <a:fontRef idx="minor">
            <a:schemeClr val="tx1"/>
          </a:fontRef>
        </p:style>
      </p:cxnSp>
      <p:sp>
        <p:nvSpPr>
          <p:cNvPr id="137" name="正方形/長方形 136"/>
          <p:cNvSpPr/>
          <p:nvPr/>
        </p:nvSpPr>
        <p:spPr>
          <a:xfrm>
            <a:off x="5768328" y="4977744"/>
            <a:ext cx="204976" cy="720080"/>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smtClean="0">
                <a:solidFill>
                  <a:schemeClr val="tx1"/>
                </a:solidFill>
                <a:latin typeface="Meiryo UI" pitchFamily="50" charset="-128"/>
                <a:ea typeface="Meiryo UI" pitchFamily="50" charset="-128"/>
                <a:cs typeface="Meiryo UI" pitchFamily="50" charset="-128"/>
              </a:rPr>
              <a:t>財源過不足</a:t>
            </a:r>
            <a:endParaRPr kumimoji="1" lang="en-US" altLang="ja-JP" sz="900" dirty="0" smtClean="0">
              <a:solidFill>
                <a:schemeClr val="tx1"/>
              </a:solidFill>
              <a:latin typeface="Meiryo UI" pitchFamily="50" charset="-128"/>
              <a:ea typeface="Meiryo UI" pitchFamily="50" charset="-128"/>
              <a:cs typeface="Meiryo UI" pitchFamily="50" charset="-128"/>
            </a:endParaRPr>
          </a:p>
        </p:txBody>
      </p:sp>
      <p:sp>
        <p:nvSpPr>
          <p:cNvPr id="138" name="ホームベース 137"/>
          <p:cNvSpPr/>
          <p:nvPr/>
        </p:nvSpPr>
        <p:spPr bwMode="auto">
          <a:xfrm>
            <a:off x="488504" y="476672"/>
            <a:ext cx="1944216" cy="360040"/>
          </a:xfrm>
          <a:prstGeom prst="homePlate">
            <a:avLst/>
          </a:prstGeom>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0" tIns="0" rIns="0" bIns="0" numCol="1" rtlCol="0" anchor="ctr" anchorCtr="0" compatLnSpc="1">
            <a:prstTxWarp prst="textNoShape">
              <a:avLst/>
            </a:prstTxWarp>
            <a:noAutofit/>
          </a:bodyPr>
          <a:lstStyle/>
          <a:p>
            <a:pPr algn="ctr" fontAlgn="base">
              <a:spcBef>
                <a:spcPct val="0"/>
              </a:spcBef>
              <a:spcAft>
                <a:spcPct val="0"/>
              </a:spcAft>
            </a:pPr>
            <a:r>
              <a:rPr lang="ja-JP" altLang="en-US" sz="1200" b="1" dirty="0" smtClean="0">
                <a:solidFill>
                  <a:schemeClr val="tx1"/>
                </a:solidFill>
                <a:latin typeface="Meiryo UI" pitchFamily="50" charset="-128"/>
                <a:ea typeface="Meiryo UI" pitchFamily="50" charset="-128"/>
                <a:cs typeface="Meiryo UI" pitchFamily="50" charset="-128"/>
              </a:rPr>
              <a:t>Ｈ</a:t>
            </a:r>
            <a:r>
              <a:rPr lang="en-US" altLang="ja-JP" sz="1200" b="1" dirty="0" smtClean="0">
                <a:solidFill>
                  <a:schemeClr val="tx1"/>
                </a:solidFill>
                <a:latin typeface="Meiryo UI" pitchFamily="50" charset="-128"/>
                <a:ea typeface="Meiryo UI" pitchFamily="50" charset="-128"/>
                <a:cs typeface="Meiryo UI" pitchFamily="50" charset="-128"/>
              </a:rPr>
              <a:t>28</a:t>
            </a:r>
            <a:r>
              <a:rPr lang="ja-JP" altLang="en-US" sz="1200" b="1" dirty="0" smtClean="0">
                <a:solidFill>
                  <a:schemeClr val="tx1"/>
                </a:solidFill>
                <a:latin typeface="Meiryo UI" pitchFamily="50" charset="-128"/>
                <a:ea typeface="Meiryo UI" pitchFamily="50" charset="-128"/>
                <a:cs typeface="Meiryo UI" pitchFamily="50" charset="-128"/>
              </a:rPr>
              <a:t>年度決算</a:t>
            </a:r>
            <a:endParaRPr lang="en-US" altLang="ja-JP" sz="1200" b="1" dirty="0" smtClean="0">
              <a:solidFill>
                <a:schemeClr val="tx1"/>
              </a:solidFill>
              <a:latin typeface="Meiryo UI" pitchFamily="50" charset="-128"/>
              <a:ea typeface="Meiryo UI" pitchFamily="50" charset="-128"/>
              <a:cs typeface="Meiryo UI" pitchFamily="50" charset="-128"/>
            </a:endParaRPr>
          </a:p>
        </p:txBody>
      </p:sp>
      <p:sp>
        <p:nvSpPr>
          <p:cNvPr id="140" name="テキスト ボックス 139"/>
          <p:cNvSpPr txBox="1"/>
          <p:nvPr/>
        </p:nvSpPr>
        <p:spPr>
          <a:xfrm>
            <a:off x="6537176" y="1340768"/>
            <a:ext cx="1172116" cy="261610"/>
          </a:xfrm>
          <a:prstGeom prst="rect">
            <a:avLst/>
          </a:prstGeom>
          <a:noFill/>
        </p:spPr>
        <p:txBody>
          <a:bodyPr wrap="none" rtlCol="0">
            <a:spAutoFit/>
          </a:bodyPr>
          <a:lstStyle/>
          <a:p>
            <a:pPr algn="ctr"/>
            <a:r>
              <a:rPr lang="ja-JP" altLang="en-US" sz="1050" dirty="0" smtClean="0">
                <a:latin typeface="Meiryo UI" pitchFamily="50" charset="-128"/>
                <a:ea typeface="Meiryo UI" pitchFamily="50" charset="-128"/>
                <a:cs typeface="Meiryo UI" pitchFamily="50" charset="-128"/>
              </a:rPr>
              <a:t>一般財源収入額</a:t>
            </a:r>
            <a:endParaRPr kumimoji="1" lang="ja-JP" altLang="en-US" sz="1050" dirty="0">
              <a:latin typeface="Meiryo UI" pitchFamily="50" charset="-128"/>
              <a:ea typeface="Meiryo UI" pitchFamily="50" charset="-128"/>
              <a:cs typeface="Meiryo UI" pitchFamily="50" charset="-128"/>
            </a:endParaRPr>
          </a:p>
        </p:txBody>
      </p:sp>
      <p:sp>
        <p:nvSpPr>
          <p:cNvPr id="141" name="テキスト ボックス 140"/>
          <p:cNvSpPr txBox="1"/>
          <p:nvPr/>
        </p:nvSpPr>
        <p:spPr>
          <a:xfrm>
            <a:off x="8049344" y="1340768"/>
            <a:ext cx="1172116" cy="261610"/>
          </a:xfrm>
          <a:prstGeom prst="rect">
            <a:avLst/>
          </a:prstGeom>
          <a:noFill/>
        </p:spPr>
        <p:txBody>
          <a:bodyPr wrap="none" rtlCol="0">
            <a:spAutoFit/>
          </a:bodyPr>
          <a:lstStyle/>
          <a:p>
            <a:pPr algn="ctr"/>
            <a:r>
              <a:rPr lang="ja-JP" altLang="en-US" sz="1050" dirty="0" smtClean="0">
                <a:latin typeface="Meiryo UI" pitchFamily="50" charset="-128"/>
                <a:ea typeface="Meiryo UI" pitchFamily="50" charset="-128"/>
                <a:cs typeface="Meiryo UI" pitchFamily="50" charset="-128"/>
              </a:rPr>
              <a:t>一般財源収入額</a:t>
            </a:r>
            <a:endParaRPr kumimoji="1" lang="ja-JP" altLang="en-US" sz="1050" dirty="0">
              <a:latin typeface="Meiryo UI" pitchFamily="50" charset="-128"/>
              <a:ea typeface="Meiryo UI" pitchFamily="50" charset="-128"/>
              <a:cs typeface="Meiryo UI" pitchFamily="50" charset="-128"/>
            </a:endParaRPr>
          </a:p>
        </p:txBody>
      </p:sp>
      <p:sp>
        <p:nvSpPr>
          <p:cNvPr id="72" name="二等辺三角形 71"/>
          <p:cNvSpPr/>
          <p:nvPr/>
        </p:nvSpPr>
        <p:spPr>
          <a:xfrm rot="5400000">
            <a:off x="1496616" y="3356992"/>
            <a:ext cx="2880320" cy="43204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AutoShape 6"/>
          <p:cNvSpPr>
            <a:spLocks noChangeArrowheads="1"/>
          </p:cNvSpPr>
          <p:nvPr/>
        </p:nvSpPr>
        <p:spPr bwMode="auto">
          <a:xfrm>
            <a:off x="2756184" y="3068960"/>
            <a:ext cx="231576" cy="864096"/>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事務分担</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二等辺三角形 72"/>
          <p:cNvSpPr/>
          <p:nvPr/>
        </p:nvSpPr>
        <p:spPr>
          <a:xfrm rot="5400000">
            <a:off x="4808984" y="3356992"/>
            <a:ext cx="2880320" cy="43204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大かっこ 92"/>
          <p:cNvSpPr/>
          <p:nvPr/>
        </p:nvSpPr>
        <p:spPr>
          <a:xfrm>
            <a:off x="8121352" y="908720"/>
            <a:ext cx="1224136" cy="216024"/>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200" b="1" dirty="0" smtClean="0">
                <a:latin typeface="Meiryo UI" pitchFamily="50" charset="-128"/>
                <a:ea typeface="Meiryo UI" pitchFamily="50" charset="-128"/>
                <a:cs typeface="Meiryo UI" pitchFamily="50" charset="-128"/>
              </a:rPr>
              <a:t>財政調整後</a:t>
            </a:r>
            <a:endParaRPr kumimoji="1" lang="ja-JP" altLang="en-US" sz="1200" b="1" dirty="0">
              <a:latin typeface="Meiryo UI" pitchFamily="50" charset="-128"/>
              <a:ea typeface="Meiryo UI" pitchFamily="50" charset="-128"/>
              <a:cs typeface="Meiryo UI" pitchFamily="50" charset="-128"/>
            </a:endParaRPr>
          </a:p>
        </p:txBody>
      </p:sp>
      <p:sp>
        <p:nvSpPr>
          <p:cNvPr id="95" name="AutoShape 6"/>
          <p:cNvSpPr>
            <a:spLocks noChangeArrowheads="1"/>
          </p:cNvSpPr>
          <p:nvPr/>
        </p:nvSpPr>
        <p:spPr bwMode="auto">
          <a:xfrm>
            <a:off x="6068552" y="3068960"/>
            <a:ext cx="231576" cy="864096"/>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財政調整</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大かっこ 79"/>
          <p:cNvSpPr/>
          <p:nvPr/>
        </p:nvSpPr>
        <p:spPr>
          <a:xfrm>
            <a:off x="6693383" y="5091113"/>
            <a:ext cx="917091" cy="1100137"/>
          </a:xfrm>
          <a:prstGeom prst="bracketPair">
            <a:avLst>
              <a:gd name="adj" fmla="val 10510"/>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6" name="AutoShape 6"/>
          <p:cNvSpPr>
            <a:spLocks noChangeArrowheads="1"/>
          </p:cNvSpPr>
          <p:nvPr/>
        </p:nvSpPr>
        <p:spPr bwMode="auto">
          <a:xfrm>
            <a:off x="4736976" y="1052736"/>
            <a:ext cx="864096" cy="216024"/>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ステップ１</a:t>
            </a:r>
            <a:endParaRPr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7" name="大かっこ 96"/>
          <p:cNvSpPr/>
          <p:nvPr/>
        </p:nvSpPr>
        <p:spPr>
          <a:xfrm>
            <a:off x="6537176" y="908720"/>
            <a:ext cx="1224136" cy="216024"/>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200" b="1" dirty="0" smtClean="0">
                <a:latin typeface="Meiryo UI" pitchFamily="50" charset="-128"/>
                <a:ea typeface="Meiryo UI" pitchFamily="50" charset="-128"/>
                <a:cs typeface="Meiryo UI" pitchFamily="50" charset="-128"/>
              </a:rPr>
              <a:t>財政調整前</a:t>
            </a:r>
            <a:endParaRPr kumimoji="1" lang="ja-JP" altLang="en-US" sz="1200" b="1" dirty="0">
              <a:latin typeface="Meiryo UI" pitchFamily="50" charset="-128"/>
              <a:ea typeface="Meiryo UI" pitchFamily="50" charset="-128"/>
              <a:cs typeface="Meiryo UI" pitchFamily="50" charset="-128"/>
            </a:endParaRPr>
          </a:p>
        </p:txBody>
      </p:sp>
      <p:sp>
        <p:nvSpPr>
          <p:cNvPr id="98" name="AutoShape 6"/>
          <p:cNvSpPr>
            <a:spLocks noChangeArrowheads="1"/>
          </p:cNvSpPr>
          <p:nvPr/>
        </p:nvSpPr>
        <p:spPr bwMode="auto">
          <a:xfrm>
            <a:off x="6717768" y="1136936"/>
            <a:ext cx="864096" cy="216024"/>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ステップ２</a:t>
            </a:r>
            <a:endParaRPr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AutoShape 6"/>
          <p:cNvSpPr>
            <a:spLocks noChangeArrowheads="1"/>
          </p:cNvSpPr>
          <p:nvPr/>
        </p:nvSpPr>
        <p:spPr bwMode="auto">
          <a:xfrm>
            <a:off x="8265368" y="1124744"/>
            <a:ext cx="864096" cy="216024"/>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ステップ３</a:t>
            </a:r>
            <a:endParaRPr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1" name="正方形/長方形 100"/>
          <p:cNvSpPr/>
          <p:nvPr/>
        </p:nvSpPr>
        <p:spPr>
          <a:xfrm>
            <a:off x="4664968" y="1556792"/>
            <a:ext cx="1008112" cy="300224"/>
          </a:xfrm>
          <a:prstGeom prst="rect">
            <a:avLst/>
          </a:prstGeom>
          <a:solidFill>
            <a:srgbClr val="FFFF00"/>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dirty="0" smtClean="0">
                <a:solidFill>
                  <a:schemeClr val="tx1"/>
                </a:solidFill>
                <a:latin typeface="Meiryo UI" pitchFamily="50" charset="-128"/>
                <a:ea typeface="Meiryo UI" pitchFamily="50" charset="-128"/>
                <a:cs typeface="Meiryo UI" pitchFamily="50" charset="-128"/>
              </a:rPr>
              <a:t>補てん財源</a:t>
            </a:r>
            <a:endParaRPr lang="en-US" altLang="ja-JP" sz="800" dirty="0" smtClean="0">
              <a:solidFill>
                <a:schemeClr val="tx1"/>
              </a:solidFill>
              <a:latin typeface="Meiryo UI" pitchFamily="50" charset="-128"/>
              <a:ea typeface="Meiryo UI" pitchFamily="50" charset="-128"/>
              <a:cs typeface="Meiryo UI" pitchFamily="50" charset="-128"/>
            </a:endParaRPr>
          </a:p>
          <a:p>
            <a:pPr algn="ctr"/>
            <a:r>
              <a:rPr lang="en-US" altLang="ja-JP" sz="800" dirty="0" smtClean="0">
                <a:solidFill>
                  <a:schemeClr val="tx1"/>
                </a:solidFill>
                <a:latin typeface="Meiryo UI" pitchFamily="50" charset="-128"/>
                <a:ea typeface="Meiryo UI" pitchFamily="50" charset="-128"/>
                <a:cs typeface="Meiryo UI" pitchFamily="50" charset="-128"/>
              </a:rPr>
              <a:t>149</a:t>
            </a:r>
            <a:r>
              <a:rPr lang="ja-JP" altLang="en-US" sz="800" dirty="0" smtClean="0">
                <a:solidFill>
                  <a:schemeClr val="tx1"/>
                </a:solidFill>
                <a:latin typeface="Meiryo UI" pitchFamily="50" charset="-128"/>
                <a:ea typeface="Meiryo UI" pitchFamily="50" charset="-128"/>
                <a:cs typeface="Meiryo UI" pitchFamily="50" charset="-128"/>
              </a:rPr>
              <a:t>億円</a:t>
            </a:r>
            <a:r>
              <a:rPr lang="en-US" altLang="ja-JP" sz="800" dirty="0" smtClean="0">
                <a:solidFill>
                  <a:schemeClr val="tx1"/>
                </a:solidFill>
                <a:latin typeface="Meiryo UI" pitchFamily="50" charset="-128"/>
                <a:ea typeface="Meiryo UI" pitchFamily="50" charset="-128"/>
                <a:cs typeface="Meiryo UI" pitchFamily="50" charset="-128"/>
              </a:rPr>
              <a:t>※1</a:t>
            </a:r>
            <a:endParaRPr kumimoji="1" lang="en-US" altLang="ja-JP" sz="800" dirty="0" smtClean="0">
              <a:solidFill>
                <a:schemeClr val="tx1"/>
              </a:solidFill>
              <a:latin typeface="Meiryo UI" pitchFamily="50" charset="-128"/>
              <a:ea typeface="Meiryo UI" pitchFamily="50" charset="-128"/>
              <a:cs typeface="Meiryo UI" pitchFamily="50" charset="-128"/>
            </a:endParaRPr>
          </a:p>
        </p:txBody>
      </p:sp>
      <p:sp>
        <p:nvSpPr>
          <p:cNvPr id="102" name="正方形/長方形 101"/>
          <p:cNvSpPr/>
          <p:nvPr/>
        </p:nvSpPr>
        <p:spPr>
          <a:xfrm>
            <a:off x="6609184" y="4345088"/>
            <a:ext cx="1080120" cy="222150"/>
          </a:xfrm>
          <a:prstGeom prst="rect">
            <a:avLst/>
          </a:prstGeom>
          <a:solidFill>
            <a:srgbClr val="FFFF00"/>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lang="ja-JP" altLang="en-US" sz="800" dirty="0" smtClean="0">
                <a:solidFill>
                  <a:schemeClr val="tx1"/>
                </a:solidFill>
                <a:latin typeface="Meiryo UI" pitchFamily="50" charset="-128"/>
                <a:ea typeface="Meiryo UI" pitchFamily="50" charset="-128"/>
                <a:cs typeface="Meiryo UI" pitchFamily="50" charset="-128"/>
              </a:rPr>
              <a:t>要対応額  </a:t>
            </a:r>
            <a:r>
              <a:rPr lang="en-US" altLang="ja-JP" sz="800" dirty="0" smtClean="0">
                <a:solidFill>
                  <a:schemeClr val="tx1"/>
                </a:solidFill>
                <a:latin typeface="Meiryo UI" pitchFamily="50" charset="-128"/>
                <a:ea typeface="Meiryo UI" pitchFamily="50" charset="-128"/>
                <a:cs typeface="Meiryo UI" pitchFamily="50" charset="-128"/>
              </a:rPr>
              <a:t>132</a:t>
            </a:r>
            <a:r>
              <a:rPr lang="ja-JP" altLang="en-US" sz="800" dirty="0" smtClean="0">
                <a:solidFill>
                  <a:schemeClr val="tx1"/>
                </a:solidFill>
                <a:latin typeface="Meiryo UI" pitchFamily="50" charset="-128"/>
                <a:ea typeface="Meiryo UI" pitchFamily="50" charset="-128"/>
                <a:cs typeface="Meiryo UI" pitchFamily="50" charset="-128"/>
              </a:rPr>
              <a:t>億円</a:t>
            </a:r>
            <a:endParaRPr kumimoji="1" lang="en-US" altLang="ja-JP" sz="800" dirty="0" smtClean="0">
              <a:solidFill>
                <a:schemeClr val="tx1"/>
              </a:solidFill>
              <a:latin typeface="Meiryo UI" pitchFamily="50" charset="-128"/>
              <a:ea typeface="Meiryo UI" pitchFamily="50" charset="-128"/>
              <a:cs typeface="Meiryo UI" pitchFamily="50" charset="-128"/>
            </a:endParaRPr>
          </a:p>
        </p:txBody>
      </p:sp>
      <p:sp>
        <p:nvSpPr>
          <p:cNvPr id="103" name="正方形/長方形 102"/>
          <p:cNvSpPr/>
          <p:nvPr/>
        </p:nvSpPr>
        <p:spPr>
          <a:xfrm>
            <a:off x="8121352" y="4409688"/>
            <a:ext cx="1055736" cy="171440"/>
          </a:xfrm>
          <a:prstGeom prst="rect">
            <a:avLst/>
          </a:prstGeom>
          <a:solidFill>
            <a:srgbClr val="FFFF00"/>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dirty="0" smtClean="0">
                <a:solidFill>
                  <a:schemeClr val="tx1"/>
                </a:solidFill>
                <a:latin typeface="Meiryo UI" pitchFamily="50" charset="-128"/>
                <a:ea typeface="Meiryo UI" pitchFamily="50" charset="-128"/>
                <a:cs typeface="Meiryo UI" pitchFamily="50" charset="-128"/>
              </a:rPr>
              <a:t>要対応額</a:t>
            </a:r>
            <a:r>
              <a:rPr lang="en-US" altLang="ja-JP" sz="800" dirty="0" smtClean="0">
                <a:solidFill>
                  <a:schemeClr val="tx1"/>
                </a:solidFill>
                <a:latin typeface="Meiryo UI" pitchFamily="50" charset="-128"/>
                <a:ea typeface="Meiryo UI" pitchFamily="50" charset="-128"/>
                <a:cs typeface="Meiryo UI" pitchFamily="50" charset="-128"/>
              </a:rPr>
              <a:t>98</a:t>
            </a:r>
            <a:r>
              <a:rPr lang="ja-JP" altLang="en-US" sz="800" dirty="0" smtClean="0">
                <a:solidFill>
                  <a:schemeClr val="tx1"/>
                </a:solidFill>
                <a:latin typeface="Meiryo UI" pitchFamily="50" charset="-128"/>
                <a:ea typeface="Meiryo UI" pitchFamily="50" charset="-128"/>
                <a:cs typeface="Meiryo UI" pitchFamily="50" charset="-128"/>
              </a:rPr>
              <a:t>億円</a:t>
            </a:r>
            <a:endParaRPr kumimoji="1" lang="en-US" altLang="ja-JP" sz="800" dirty="0" smtClean="0">
              <a:solidFill>
                <a:schemeClr val="tx1"/>
              </a:solidFill>
              <a:latin typeface="Meiryo UI" pitchFamily="50" charset="-128"/>
              <a:ea typeface="Meiryo UI" pitchFamily="50" charset="-128"/>
              <a:cs typeface="Meiryo UI" pitchFamily="50" charset="-128"/>
            </a:endParaRPr>
          </a:p>
        </p:txBody>
      </p:sp>
      <p:sp>
        <p:nvSpPr>
          <p:cNvPr id="66" name="正方形/長方形 65"/>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２６</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67" name="テキスト ボックス 66"/>
          <p:cNvSpPr txBox="1"/>
          <p:nvPr/>
        </p:nvSpPr>
        <p:spPr>
          <a:xfrm>
            <a:off x="272480" y="6078488"/>
            <a:ext cx="2448272" cy="230832"/>
          </a:xfrm>
          <a:prstGeom prst="rect">
            <a:avLst/>
          </a:prstGeom>
          <a:noFill/>
        </p:spPr>
        <p:txBody>
          <a:bodyPr wrap="square" rtlCol="0">
            <a:spAutoFit/>
          </a:bodyPr>
          <a:lstStyle/>
          <a:p>
            <a:pPr lvl="0"/>
            <a:r>
              <a:rPr lang="en-US" altLang="ja-JP" sz="900" dirty="0" smtClean="0">
                <a:solidFill>
                  <a:prstClr val="black"/>
                </a:solidFill>
                <a:latin typeface="Meiryo UI" pitchFamily="50" charset="-128"/>
                <a:ea typeface="Meiryo UI" pitchFamily="50" charset="-128"/>
                <a:cs typeface="Meiryo UI" pitchFamily="50" charset="-128"/>
              </a:rPr>
              <a:t>※1</a:t>
            </a:r>
            <a:r>
              <a:rPr lang="ja-JP" altLang="en-US" sz="900" dirty="0" smtClean="0">
                <a:solidFill>
                  <a:prstClr val="black"/>
                </a:solidFill>
                <a:latin typeface="Meiryo UI" pitchFamily="50" charset="-128"/>
                <a:ea typeface="Meiryo UI" pitchFamily="50" charset="-128"/>
                <a:cs typeface="Meiryo UI" pitchFamily="50" charset="-128"/>
              </a:rPr>
              <a:t>Ｈ</a:t>
            </a:r>
            <a:r>
              <a:rPr lang="en-US" altLang="ja-JP" sz="900" dirty="0" smtClean="0">
                <a:solidFill>
                  <a:prstClr val="black"/>
                </a:solidFill>
                <a:latin typeface="Meiryo UI" pitchFamily="50" charset="-128"/>
                <a:ea typeface="Meiryo UI" pitchFamily="50" charset="-128"/>
                <a:cs typeface="Meiryo UI" pitchFamily="50" charset="-128"/>
              </a:rPr>
              <a:t>28</a:t>
            </a:r>
            <a:r>
              <a:rPr lang="ja-JP" altLang="en-US" sz="900" dirty="0" smtClean="0">
                <a:solidFill>
                  <a:prstClr val="black"/>
                </a:solidFill>
                <a:latin typeface="Meiryo UI" pitchFamily="50" charset="-128"/>
                <a:ea typeface="Meiryo UI" pitchFamily="50" charset="-128"/>
                <a:cs typeface="Meiryo UI" pitchFamily="50" charset="-128"/>
              </a:rPr>
              <a:t>年度</a:t>
            </a:r>
            <a:r>
              <a:rPr lang="ja-JP" altLang="en-US" sz="900" dirty="0">
                <a:solidFill>
                  <a:prstClr val="black"/>
                </a:solidFill>
                <a:latin typeface="Meiryo UI" pitchFamily="50" charset="-128"/>
                <a:ea typeface="Meiryo UI" pitchFamily="50" charset="-128"/>
                <a:cs typeface="Meiryo UI" pitchFamily="50" charset="-128"/>
              </a:rPr>
              <a:t>は補てん財源で収支対策を行った</a:t>
            </a:r>
          </a:p>
        </p:txBody>
      </p:sp>
      <p:sp>
        <p:nvSpPr>
          <p:cNvPr id="90" name="右中かっこ 89"/>
          <p:cNvSpPr/>
          <p:nvPr/>
        </p:nvSpPr>
        <p:spPr>
          <a:xfrm>
            <a:off x="9273480" y="1628800"/>
            <a:ext cx="72008" cy="1152128"/>
          </a:xfrm>
          <a:prstGeom prst="rightBrace">
            <a:avLst>
              <a:gd name="adj1" fmla="val 33729"/>
              <a:gd name="adj2" fmla="val 50547"/>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1" name="テキスト ボックス 90"/>
          <p:cNvSpPr txBox="1"/>
          <p:nvPr/>
        </p:nvSpPr>
        <p:spPr>
          <a:xfrm>
            <a:off x="9236904" y="1927880"/>
            <a:ext cx="720080" cy="577081"/>
          </a:xfrm>
          <a:prstGeom prst="rect">
            <a:avLst/>
          </a:prstGeom>
          <a:noFill/>
        </p:spPr>
        <p:txBody>
          <a:bodyPr wrap="square" rtlCol="0">
            <a:spAutoFit/>
          </a:bodyPr>
          <a:lstStyle/>
          <a:p>
            <a:pPr algn="ctr"/>
            <a:r>
              <a:rPr lang="ja-JP" altLang="en-US" sz="1050" dirty="0" smtClean="0">
                <a:latin typeface="Meiryo UI" pitchFamily="50" charset="-128"/>
                <a:ea typeface="Meiryo UI" pitchFamily="50" charset="-128"/>
                <a:cs typeface="Meiryo UI" pitchFamily="50" charset="-128"/>
              </a:rPr>
              <a:t>Ⓒ</a:t>
            </a:r>
            <a:endParaRPr lang="en-US" altLang="ja-JP" sz="1050" dirty="0" smtClean="0">
              <a:latin typeface="Meiryo UI" pitchFamily="50" charset="-128"/>
              <a:ea typeface="Meiryo UI" pitchFamily="50" charset="-128"/>
              <a:cs typeface="Meiryo UI" pitchFamily="50" charset="-128"/>
            </a:endParaRPr>
          </a:p>
          <a:p>
            <a:pPr algn="ctr"/>
            <a:r>
              <a:rPr kumimoji="1" lang="en-US" altLang="ja-JP" sz="1050" dirty="0" smtClean="0">
                <a:latin typeface="Meiryo UI" pitchFamily="50" charset="-128"/>
                <a:ea typeface="Meiryo UI" pitchFamily="50" charset="-128"/>
                <a:cs typeface="Meiryo UI" pitchFamily="50" charset="-128"/>
              </a:rPr>
              <a:t>2,938</a:t>
            </a:r>
          </a:p>
          <a:p>
            <a:pPr algn="ctr"/>
            <a:r>
              <a:rPr lang="ja-JP" altLang="en-US" sz="1050" dirty="0" smtClean="0">
                <a:latin typeface="Meiryo UI" pitchFamily="50" charset="-128"/>
                <a:ea typeface="Meiryo UI" pitchFamily="50" charset="-128"/>
                <a:cs typeface="Meiryo UI" pitchFamily="50" charset="-128"/>
              </a:rPr>
              <a:t>億円</a:t>
            </a:r>
            <a:endParaRPr kumimoji="1" lang="ja-JP" altLang="en-US" sz="1050" dirty="0">
              <a:latin typeface="Meiryo UI" pitchFamily="50" charset="-128"/>
              <a:ea typeface="Meiryo UI" pitchFamily="50" charset="-128"/>
              <a:cs typeface="Meiryo UI" pitchFamily="50" charset="-128"/>
            </a:endParaRPr>
          </a:p>
        </p:txBody>
      </p:sp>
      <p:sp>
        <p:nvSpPr>
          <p:cNvPr id="99" name="テキスト ボックス 98"/>
          <p:cNvSpPr txBox="1"/>
          <p:nvPr/>
        </p:nvSpPr>
        <p:spPr>
          <a:xfrm>
            <a:off x="9249096" y="3429000"/>
            <a:ext cx="720080" cy="577081"/>
          </a:xfrm>
          <a:prstGeom prst="rect">
            <a:avLst/>
          </a:prstGeom>
          <a:noFill/>
        </p:spPr>
        <p:txBody>
          <a:bodyPr wrap="square" rtlCol="0">
            <a:spAutoFit/>
          </a:bodyPr>
          <a:lstStyle/>
          <a:p>
            <a:pPr algn="ctr"/>
            <a:r>
              <a:rPr lang="ja-JP" altLang="en-US" sz="1050" dirty="0" smtClean="0">
                <a:latin typeface="Meiryo UI" pitchFamily="50" charset="-128"/>
                <a:ea typeface="Meiryo UI" pitchFamily="50" charset="-128"/>
                <a:cs typeface="Meiryo UI" pitchFamily="50" charset="-128"/>
              </a:rPr>
              <a:t>Ⓔ</a:t>
            </a:r>
            <a:endParaRPr lang="en-US" altLang="ja-JP" sz="1050" dirty="0" smtClean="0">
              <a:latin typeface="Meiryo UI" pitchFamily="50" charset="-128"/>
              <a:ea typeface="Meiryo UI" pitchFamily="50" charset="-128"/>
              <a:cs typeface="Meiryo UI" pitchFamily="50" charset="-128"/>
            </a:endParaRPr>
          </a:p>
          <a:p>
            <a:pPr algn="ctr"/>
            <a:r>
              <a:rPr kumimoji="1" lang="en-US" altLang="ja-JP" sz="1050" dirty="0" smtClean="0">
                <a:latin typeface="Meiryo UI" pitchFamily="50" charset="-128"/>
                <a:ea typeface="Meiryo UI" pitchFamily="50" charset="-128"/>
                <a:cs typeface="Meiryo UI" pitchFamily="50" charset="-128"/>
              </a:rPr>
              <a:t>3,650</a:t>
            </a:r>
          </a:p>
          <a:p>
            <a:pPr algn="ctr"/>
            <a:r>
              <a:rPr lang="ja-JP" altLang="en-US" sz="1050" dirty="0" smtClean="0">
                <a:latin typeface="Meiryo UI" pitchFamily="50" charset="-128"/>
                <a:ea typeface="Meiryo UI" pitchFamily="50" charset="-128"/>
                <a:cs typeface="Meiryo UI" pitchFamily="50" charset="-128"/>
              </a:rPr>
              <a:t>億円</a:t>
            </a:r>
            <a:endParaRPr kumimoji="1" lang="ja-JP" altLang="en-US" sz="1050" dirty="0">
              <a:latin typeface="Meiryo UI" pitchFamily="50" charset="-128"/>
              <a:ea typeface="Meiryo UI" pitchFamily="50" charset="-128"/>
              <a:cs typeface="Meiryo UI" pitchFamily="50" charset="-128"/>
            </a:endParaRPr>
          </a:p>
        </p:txBody>
      </p:sp>
      <p:sp>
        <p:nvSpPr>
          <p:cNvPr id="104" name="右中かっこ 103"/>
          <p:cNvSpPr/>
          <p:nvPr/>
        </p:nvSpPr>
        <p:spPr>
          <a:xfrm>
            <a:off x="9246998" y="5545810"/>
            <a:ext cx="72000" cy="468000"/>
          </a:xfrm>
          <a:prstGeom prst="rightBrace">
            <a:avLst>
              <a:gd name="adj1" fmla="val 33729"/>
              <a:gd name="adj2" fmla="val 50547"/>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5" name="テキスト ボックス 104"/>
          <p:cNvSpPr txBox="1"/>
          <p:nvPr/>
        </p:nvSpPr>
        <p:spPr>
          <a:xfrm>
            <a:off x="9249096" y="5494740"/>
            <a:ext cx="656904" cy="466010"/>
          </a:xfrm>
          <a:prstGeom prst="rect">
            <a:avLst/>
          </a:prstGeom>
          <a:noFill/>
        </p:spPr>
        <p:txBody>
          <a:bodyPr wrap="none" rtlCol="0">
            <a:noAutofit/>
          </a:bodyPr>
          <a:lstStyle/>
          <a:p>
            <a:pPr algn="ctr">
              <a:lnSpc>
                <a:spcPts val="1100"/>
              </a:lnSpc>
            </a:pPr>
            <a:r>
              <a:rPr lang="ja-JP" altLang="en-US" sz="1050" dirty="0" smtClean="0">
                <a:latin typeface="Meiryo UI" pitchFamily="50" charset="-128"/>
                <a:ea typeface="Meiryo UI" pitchFamily="50" charset="-128"/>
                <a:cs typeface="Meiryo UI" pitchFamily="50" charset="-128"/>
              </a:rPr>
              <a:t>Ⓕ</a:t>
            </a:r>
            <a:endParaRPr lang="en-US" altLang="ja-JP" sz="1050" dirty="0" smtClean="0">
              <a:latin typeface="Meiryo UI" pitchFamily="50" charset="-128"/>
              <a:ea typeface="Meiryo UI" pitchFamily="50" charset="-128"/>
              <a:cs typeface="Meiryo UI" pitchFamily="50" charset="-128"/>
            </a:endParaRPr>
          </a:p>
          <a:p>
            <a:pPr algn="ctr">
              <a:lnSpc>
                <a:spcPts val="1100"/>
              </a:lnSpc>
            </a:pPr>
            <a:r>
              <a:rPr lang="en-US" altLang="ja-JP" sz="1050" dirty="0" smtClean="0">
                <a:latin typeface="Meiryo UI" pitchFamily="50" charset="-128"/>
                <a:ea typeface="Meiryo UI" pitchFamily="50" charset="-128"/>
                <a:cs typeface="Meiryo UI" pitchFamily="50" charset="-128"/>
              </a:rPr>
              <a:t>1,014</a:t>
            </a:r>
            <a:endParaRPr kumimoji="1" lang="en-US" altLang="ja-JP" sz="1050" dirty="0" smtClean="0">
              <a:latin typeface="Meiryo UI" pitchFamily="50" charset="-128"/>
              <a:ea typeface="Meiryo UI" pitchFamily="50" charset="-128"/>
              <a:cs typeface="Meiryo UI" pitchFamily="50" charset="-128"/>
            </a:endParaRPr>
          </a:p>
          <a:p>
            <a:pPr algn="ctr">
              <a:lnSpc>
                <a:spcPts val="1100"/>
              </a:lnSpc>
            </a:pPr>
            <a:r>
              <a:rPr lang="ja-JP" altLang="en-US" sz="1050" dirty="0" smtClean="0">
                <a:latin typeface="Meiryo UI" pitchFamily="50" charset="-128"/>
                <a:ea typeface="Meiryo UI" pitchFamily="50" charset="-128"/>
                <a:cs typeface="Meiryo UI" pitchFamily="50" charset="-128"/>
              </a:rPr>
              <a:t>億円</a:t>
            </a:r>
            <a:endParaRPr kumimoji="1" lang="ja-JP" altLang="en-US" sz="1050" dirty="0">
              <a:latin typeface="Meiryo UI" pitchFamily="50" charset="-128"/>
              <a:ea typeface="Meiryo UI" pitchFamily="50" charset="-128"/>
              <a:cs typeface="Meiryo UI" pitchFamily="50" charset="-128"/>
            </a:endParaRPr>
          </a:p>
        </p:txBody>
      </p:sp>
      <p:sp>
        <p:nvSpPr>
          <p:cNvPr id="106" name="テキスト ボックス 105"/>
          <p:cNvSpPr txBox="1"/>
          <p:nvPr/>
        </p:nvSpPr>
        <p:spPr>
          <a:xfrm>
            <a:off x="9185920" y="6009818"/>
            <a:ext cx="720080" cy="515526"/>
          </a:xfrm>
          <a:prstGeom prst="rect">
            <a:avLst/>
          </a:prstGeom>
          <a:noFill/>
        </p:spPr>
        <p:txBody>
          <a:bodyPr wrap="square" rtlCol="0">
            <a:spAutoFit/>
          </a:bodyPr>
          <a:lstStyle/>
          <a:p>
            <a:pPr algn="ctr">
              <a:lnSpc>
                <a:spcPts val="1100"/>
              </a:lnSpc>
            </a:pPr>
            <a:r>
              <a:rPr lang="ja-JP" altLang="en-US" sz="1050" dirty="0" smtClean="0">
                <a:latin typeface="Meiryo UI" pitchFamily="50" charset="-128"/>
                <a:ea typeface="Meiryo UI" pitchFamily="50" charset="-128"/>
                <a:cs typeface="Meiryo UI" pitchFamily="50" charset="-128"/>
              </a:rPr>
              <a:t>Ⓓ</a:t>
            </a:r>
            <a:endParaRPr lang="en-US" altLang="ja-JP" sz="1050" dirty="0" smtClean="0">
              <a:latin typeface="Meiryo UI" pitchFamily="50" charset="-128"/>
              <a:ea typeface="Meiryo UI" pitchFamily="50" charset="-128"/>
              <a:cs typeface="Meiryo UI" pitchFamily="50" charset="-128"/>
            </a:endParaRPr>
          </a:p>
          <a:p>
            <a:pPr algn="ctr">
              <a:lnSpc>
                <a:spcPts val="1100"/>
              </a:lnSpc>
            </a:pPr>
            <a:r>
              <a:rPr lang="en-US" altLang="ja-JP" sz="1050" dirty="0" smtClean="0">
                <a:latin typeface="Meiryo UI" pitchFamily="50" charset="-128"/>
                <a:ea typeface="Meiryo UI" pitchFamily="50" charset="-128"/>
                <a:cs typeface="Meiryo UI" pitchFamily="50" charset="-128"/>
              </a:rPr>
              <a:t>1,000</a:t>
            </a:r>
            <a:endParaRPr kumimoji="1" lang="en-US" altLang="ja-JP" sz="1050" dirty="0" smtClean="0">
              <a:latin typeface="Meiryo UI" pitchFamily="50" charset="-128"/>
              <a:ea typeface="Meiryo UI" pitchFamily="50" charset="-128"/>
              <a:cs typeface="Meiryo UI" pitchFamily="50" charset="-128"/>
            </a:endParaRPr>
          </a:p>
          <a:p>
            <a:pPr algn="ctr">
              <a:lnSpc>
                <a:spcPts val="1100"/>
              </a:lnSpc>
            </a:pPr>
            <a:r>
              <a:rPr lang="ja-JP" altLang="en-US" sz="1050" dirty="0" smtClean="0">
                <a:latin typeface="Meiryo UI" pitchFamily="50" charset="-128"/>
                <a:ea typeface="Meiryo UI" pitchFamily="50" charset="-128"/>
                <a:cs typeface="Meiryo UI" pitchFamily="50" charset="-128"/>
              </a:rPr>
              <a:t>億円</a:t>
            </a:r>
            <a:endParaRPr kumimoji="1" lang="ja-JP" altLang="en-US" sz="1050" dirty="0">
              <a:latin typeface="Meiryo UI" pitchFamily="50" charset="-128"/>
              <a:ea typeface="Meiryo UI" pitchFamily="50" charset="-128"/>
              <a:cs typeface="Meiryo UI" pitchFamily="50" charset="-128"/>
            </a:endParaRPr>
          </a:p>
        </p:txBody>
      </p:sp>
      <p:sp>
        <p:nvSpPr>
          <p:cNvPr id="110" name="右中かっこ 109"/>
          <p:cNvSpPr/>
          <p:nvPr/>
        </p:nvSpPr>
        <p:spPr>
          <a:xfrm>
            <a:off x="9261288" y="6046816"/>
            <a:ext cx="45719" cy="467480"/>
          </a:xfrm>
          <a:prstGeom prst="rightBrace">
            <a:avLst>
              <a:gd name="adj1" fmla="val 33729"/>
              <a:gd name="adj2" fmla="val 50547"/>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1" name="テキスト ボックス 110"/>
          <p:cNvSpPr txBox="1"/>
          <p:nvPr/>
        </p:nvSpPr>
        <p:spPr>
          <a:xfrm>
            <a:off x="8003436" y="6489912"/>
            <a:ext cx="1744388" cy="230832"/>
          </a:xfrm>
          <a:prstGeom prst="rect">
            <a:avLst/>
          </a:prstGeom>
          <a:noFill/>
        </p:spPr>
        <p:txBody>
          <a:bodyPr wrap="none" rtlCol="0">
            <a:spAutoFit/>
          </a:bodyPr>
          <a:lstStyle/>
          <a:p>
            <a:pPr algn="ctr"/>
            <a:r>
              <a:rPr kumimoji="1"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 Ⓒ</a:t>
            </a:r>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Ⓕの記号は財政</a:t>
            </a:r>
            <a:r>
              <a:rPr lang="en-US" altLang="ja-JP" sz="900" dirty="0" smtClean="0">
                <a:latin typeface="Meiryo UI" pitchFamily="50" charset="-128"/>
                <a:ea typeface="Meiryo UI" pitchFamily="50" charset="-128"/>
                <a:cs typeface="Meiryo UI" pitchFamily="50" charset="-128"/>
              </a:rPr>
              <a:t>‐14</a:t>
            </a:r>
            <a:r>
              <a:rPr lang="ja-JP" altLang="en-US" sz="900" dirty="0" smtClean="0">
                <a:latin typeface="Meiryo UI" pitchFamily="50" charset="-128"/>
                <a:ea typeface="Meiryo UI" pitchFamily="50" charset="-128"/>
                <a:cs typeface="Meiryo UI" pitchFamily="50" charset="-128"/>
              </a:rPr>
              <a:t>参照</a:t>
            </a:r>
            <a:r>
              <a:rPr kumimoji="1" lang="en-US" altLang="ja-JP" sz="900" dirty="0" smtClean="0">
                <a:latin typeface="Meiryo UI" pitchFamily="50" charset="-128"/>
                <a:ea typeface="Meiryo UI" pitchFamily="50" charset="-128"/>
                <a:cs typeface="Meiryo UI" pitchFamily="50" charset="-128"/>
              </a:rPr>
              <a:t>】</a:t>
            </a:r>
            <a:endParaRPr kumimoji="1" lang="ja-JP" altLang="en-US" sz="900" dirty="0">
              <a:latin typeface="Meiryo UI" pitchFamily="50" charset="-128"/>
              <a:ea typeface="Meiryo UI" pitchFamily="50" charset="-128"/>
              <a:cs typeface="Meiryo UI" pitchFamily="50" charset="-128"/>
            </a:endParaRPr>
          </a:p>
        </p:txBody>
      </p:sp>
      <p:sp>
        <p:nvSpPr>
          <p:cNvPr id="94" name="右中かっこ 93"/>
          <p:cNvSpPr/>
          <p:nvPr/>
        </p:nvSpPr>
        <p:spPr>
          <a:xfrm>
            <a:off x="9255711" y="2852936"/>
            <a:ext cx="88631" cy="1844392"/>
          </a:xfrm>
          <a:prstGeom prst="rightBrace">
            <a:avLst>
              <a:gd name="adj1" fmla="val 33729"/>
              <a:gd name="adj2" fmla="val 50547"/>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3" name="テキスト ボックス 112"/>
          <p:cNvSpPr txBox="1"/>
          <p:nvPr/>
        </p:nvSpPr>
        <p:spPr>
          <a:xfrm>
            <a:off x="7661555" y="4640311"/>
            <a:ext cx="1035861" cy="281038"/>
          </a:xfrm>
          <a:prstGeom prst="rect">
            <a:avLst/>
          </a:prstGeom>
          <a:noFill/>
        </p:spPr>
        <p:txBody>
          <a:bodyPr wrap="none" rtlCol="0">
            <a:noAutofit/>
          </a:bodyPr>
          <a:lstStyle/>
          <a:p>
            <a:r>
              <a:rPr kumimoji="1" lang="en-US" altLang="ja-JP" sz="600" dirty="0" smtClean="0">
                <a:latin typeface="Meiryo UI" panose="020B0604030504040204" pitchFamily="50" charset="-128"/>
                <a:ea typeface="Meiryo UI" panose="020B0604030504040204" pitchFamily="50" charset="-128"/>
              </a:rPr>
              <a:t>※2</a:t>
            </a:r>
            <a:r>
              <a:rPr kumimoji="1" lang="ja-JP" altLang="en-US" sz="600" dirty="0" smtClean="0">
                <a:latin typeface="Meiryo UI" panose="020B0604030504040204" pitchFamily="50" charset="-128"/>
                <a:ea typeface="Meiryo UI" panose="020B0604030504040204" pitchFamily="50" charset="-128"/>
              </a:rPr>
              <a:t>市立高校の大阪府への</a:t>
            </a:r>
            <a:r>
              <a:rPr kumimoji="1" lang="en-US" altLang="ja-JP" sz="600" dirty="0" smtClean="0">
                <a:latin typeface="Meiryo UI" panose="020B0604030504040204" pitchFamily="50" charset="-128"/>
                <a:ea typeface="Meiryo UI" panose="020B0604030504040204" pitchFamily="50" charset="-128"/>
              </a:rPr>
              <a:t/>
            </a:r>
            <a:br>
              <a:rPr kumimoji="1" lang="en-US" altLang="ja-JP" sz="600" dirty="0" smtClean="0">
                <a:latin typeface="Meiryo UI" panose="020B0604030504040204" pitchFamily="50" charset="-128"/>
                <a:ea typeface="Meiryo UI" panose="020B0604030504040204" pitchFamily="50" charset="-128"/>
              </a:rPr>
            </a:br>
            <a:r>
              <a:rPr kumimoji="1" lang="en-US" altLang="ja-JP" sz="600" dirty="0" smtClean="0">
                <a:latin typeface="Meiryo UI" panose="020B0604030504040204" pitchFamily="50" charset="-128"/>
                <a:ea typeface="Meiryo UI" panose="020B0604030504040204" pitchFamily="50" charset="-128"/>
              </a:rPr>
              <a:t>     </a:t>
            </a:r>
            <a:r>
              <a:rPr kumimoji="1" lang="ja-JP" altLang="en-US" sz="600" dirty="0" smtClean="0">
                <a:latin typeface="Meiryo UI" panose="020B0604030504040204" pitchFamily="50" charset="-128"/>
                <a:ea typeface="Meiryo UI" panose="020B0604030504040204" pitchFamily="50" charset="-128"/>
              </a:rPr>
              <a:t>移管による影響額を勘案</a:t>
            </a:r>
            <a:endParaRPr kumimoji="1" lang="ja-JP" altLang="en-US" sz="1400" dirty="0">
              <a:latin typeface="Meiryo UI" panose="020B0604030504040204" pitchFamily="50" charset="-128"/>
              <a:ea typeface="Meiryo UI" panose="020B0604030504040204" pitchFamily="50" charset="-128"/>
            </a:endParaRPr>
          </a:p>
        </p:txBody>
      </p:sp>
      <p:sp>
        <p:nvSpPr>
          <p:cNvPr id="112" name="正方形/長方形 111"/>
          <p:cNvSpPr/>
          <p:nvPr/>
        </p:nvSpPr>
        <p:spPr>
          <a:xfrm>
            <a:off x="6629815" y="4576763"/>
            <a:ext cx="1064568" cy="128587"/>
          </a:xfrm>
          <a:prstGeom prst="rect">
            <a:avLst/>
          </a:prstGeom>
          <a:solidFill>
            <a:schemeClr val="accent6">
              <a:lumMod val="40000"/>
              <a:lumOff val="6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700" dirty="0" smtClean="0">
                <a:solidFill>
                  <a:schemeClr val="tx1"/>
                </a:solidFill>
                <a:latin typeface="Meiryo UI" pitchFamily="50" charset="-128"/>
                <a:ea typeface="Meiryo UI" pitchFamily="50" charset="-128"/>
                <a:cs typeface="Meiryo UI" pitchFamily="50" charset="-128"/>
              </a:rPr>
              <a:t>府税で対応　</a:t>
            </a:r>
            <a:r>
              <a:rPr kumimoji="1" lang="en-US" altLang="ja-JP" sz="700" dirty="0" smtClean="0">
                <a:solidFill>
                  <a:schemeClr val="tx1"/>
                </a:solidFill>
                <a:latin typeface="Meiryo UI" pitchFamily="50" charset="-128"/>
                <a:ea typeface="Meiryo UI" pitchFamily="50" charset="-128"/>
                <a:cs typeface="Meiryo UI" pitchFamily="50" charset="-128"/>
              </a:rPr>
              <a:t>17</a:t>
            </a:r>
            <a:r>
              <a:rPr kumimoji="1" lang="ja-JP" altLang="en-US" sz="700" dirty="0" smtClean="0">
                <a:solidFill>
                  <a:schemeClr val="tx1"/>
                </a:solidFill>
                <a:latin typeface="Meiryo UI" pitchFamily="50" charset="-128"/>
                <a:ea typeface="Meiryo UI" pitchFamily="50" charset="-128"/>
                <a:cs typeface="Meiryo UI" pitchFamily="50" charset="-128"/>
              </a:rPr>
              <a:t>億円</a:t>
            </a:r>
            <a:r>
              <a:rPr kumimoji="1" lang="en-US" altLang="ja-JP" sz="600" dirty="0" smtClean="0">
                <a:solidFill>
                  <a:schemeClr val="tx1"/>
                </a:solidFill>
                <a:latin typeface="Meiryo UI" pitchFamily="50" charset="-128"/>
                <a:ea typeface="Meiryo UI" pitchFamily="50" charset="-128"/>
                <a:cs typeface="Meiryo UI" pitchFamily="50" charset="-128"/>
              </a:rPr>
              <a:t>※2</a:t>
            </a:r>
            <a:endParaRPr kumimoji="1" lang="en-US" altLang="ja-JP" sz="700" dirty="0" smtClean="0">
              <a:solidFill>
                <a:schemeClr val="tx1"/>
              </a:solidFill>
              <a:latin typeface="Meiryo UI" pitchFamily="50" charset="-128"/>
              <a:ea typeface="Meiryo UI" pitchFamily="50" charset="-128"/>
              <a:cs typeface="Meiryo UI" pitchFamily="50" charset="-128"/>
            </a:endParaRPr>
          </a:p>
        </p:txBody>
      </p:sp>
      <p:sp>
        <p:nvSpPr>
          <p:cNvPr id="117" name="正方形/長方形 116"/>
          <p:cNvSpPr/>
          <p:nvPr/>
        </p:nvSpPr>
        <p:spPr>
          <a:xfrm>
            <a:off x="8135760" y="5443537"/>
            <a:ext cx="1064568" cy="100013"/>
          </a:xfrm>
          <a:prstGeom prst="rect">
            <a:avLst/>
          </a:prstGeom>
          <a:solidFill>
            <a:schemeClr val="accent6">
              <a:lumMod val="40000"/>
              <a:lumOff val="6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700" dirty="0" smtClean="0">
                <a:solidFill>
                  <a:schemeClr val="tx1"/>
                </a:solidFill>
                <a:latin typeface="Meiryo UI" pitchFamily="50" charset="-128"/>
                <a:ea typeface="Meiryo UI" pitchFamily="50" charset="-128"/>
                <a:cs typeface="Meiryo UI" pitchFamily="50" charset="-128"/>
              </a:rPr>
              <a:t>府税で対応　</a:t>
            </a:r>
            <a:r>
              <a:rPr kumimoji="1" lang="en-US" altLang="ja-JP" sz="700" dirty="0" smtClean="0">
                <a:solidFill>
                  <a:schemeClr val="tx1"/>
                </a:solidFill>
                <a:latin typeface="Meiryo UI" pitchFamily="50" charset="-128"/>
                <a:ea typeface="Meiryo UI" pitchFamily="50" charset="-128"/>
                <a:cs typeface="Meiryo UI" pitchFamily="50" charset="-128"/>
              </a:rPr>
              <a:t>17</a:t>
            </a:r>
            <a:r>
              <a:rPr kumimoji="1" lang="ja-JP" altLang="en-US" sz="700" dirty="0" smtClean="0">
                <a:solidFill>
                  <a:schemeClr val="tx1"/>
                </a:solidFill>
                <a:latin typeface="Meiryo UI" pitchFamily="50" charset="-128"/>
                <a:ea typeface="Meiryo UI" pitchFamily="50" charset="-128"/>
                <a:cs typeface="Meiryo UI" pitchFamily="50" charset="-128"/>
              </a:rPr>
              <a:t>億円</a:t>
            </a:r>
            <a:r>
              <a:rPr kumimoji="1" lang="en-US" altLang="ja-JP" sz="600" dirty="0" smtClean="0">
                <a:solidFill>
                  <a:schemeClr val="tx1"/>
                </a:solidFill>
                <a:latin typeface="Meiryo UI" pitchFamily="50" charset="-128"/>
                <a:ea typeface="Meiryo UI" pitchFamily="50" charset="-128"/>
                <a:cs typeface="Meiryo UI" pitchFamily="50" charset="-128"/>
              </a:rPr>
              <a:t>※2</a:t>
            </a:r>
            <a:endParaRPr kumimoji="1" lang="en-US" altLang="ja-JP" sz="700" dirty="0" smtClean="0">
              <a:solidFill>
                <a:schemeClr val="tx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93855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829538" y="487345"/>
            <a:ext cx="8229600" cy="1143000"/>
          </a:xfrm>
        </p:spPr>
        <p:txBody>
          <a:bodyPr>
            <a:noAutofit/>
          </a:bodyPr>
          <a:lstStyle/>
          <a:p>
            <a:r>
              <a:rPr lang="ja-JP" altLang="en-US" sz="3600" dirty="0"/>
              <a:t>目　　次</a:t>
            </a:r>
          </a:p>
        </p:txBody>
      </p:sp>
      <p:grpSp>
        <p:nvGrpSpPr>
          <p:cNvPr id="12" name="グループ化 11"/>
          <p:cNvGrpSpPr/>
          <p:nvPr/>
        </p:nvGrpSpPr>
        <p:grpSpPr>
          <a:xfrm>
            <a:off x="920552" y="1772816"/>
            <a:ext cx="8136904" cy="2664296"/>
            <a:chOff x="920552" y="2410908"/>
            <a:chExt cx="8136904" cy="2242228"/>
          </a:xfrm>
        </p:grpSpPr>
        <p:sp>
          <p:nvSpPr>
            <p:cNvPr id="4" name="正方形/長方形 3"/>
            <p:cNvSpPr/>
            <p:nvPr/>
          </p:nvSpPr>
          <p:spPr>
            <a:xfrm>
              <a:off x="920552" y="2410908"/>
              <a:ext cx="8136904" cy="2242228"/>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lnSpc>
                  <a:spcPct val="200000"/>
                </a:lnSpc>
                <a:spcBef>
                  <a:spcPts val="0"/>
                </a:spcBef>
                <a:spcAft>
                  <a:spcPts val="0"/>
                </a:spcAft>
              </a:pPr>
              <a:r>
                <a:rPr lang="en-US" altLang="ja-JP" sz="2000" b="0" dirty="0">
                  <a:solidFill>
                    <a:schemeClr val="tx1"/>
                  </a:solidFill>
                  <a:latin typeface="Meiryo UI" pitchFamily="50" charset="-128"/>
                  <a:ea typeface="Meiryo UI" pitchFamily="50" charset="-128"/>
                  <a:cs typeface="Meiryo UI" pitchFamily="50" charset="-128"/>
                </a:rPr>
                <a:t> </a:t>
              </a:r>
              <a:r>
                <a:rPr lang="ja-JP" altLang="en-US" sz="2000" b="0" dirty="0">
                  <a:solidFill>
                    <a:schemeClr val="tx1"/>
                  </a:solidFill>
                  <a:latin typeface="Meiryo UI" pitchFamily="50" charset="-128"/>
                  <a:ea typeface="Meiryo UI" pitchFamily="50" charset="-128"/>
                  <a:cs typeface="Meiryo UI" pitchFamily="50" charset="-128"/>
                </a:rPr>
                <a:t>１　</a:t>
              </a:r>
              <a:r>
                <a:rPr lang="ja-JP" altLang="en-US" sz="2000" dirty="0">
                  <a:solidFill>
                    <a:schemeClr val="tx1"/>
                  </a:solidFill>
                  <a:latin typeface="Meiryo UI" pitchFamily="50" charset="-128"/>
                  <a:ea typeface="Meiryo UI" pitchFamily="50" charset="-128"/>
                  <a:cs typeface="Meiryo UI" pitchFamily="50" charset="-128"/>
                </a:rPr>
                <a:t>基本的</a:t>
              </a:r>
              <a:r>
                <a:rPr lang="ja-JP" altLang="en-US" sz="2000" dirty="0" smtClean="0">
                  <a:solidFill>
                    <a:schemeClr val="tx1"/>
                  </a:solidFill>
                  <a:latin typeface="Meiryo UI" pitchFamily="50" charset="-128"/>
                  <a:ea typeface="Meiryo UI" pitchFamily="50" charset="-128"/>
                  <a:cs typeface="Meiryo UI" pitchFamily="50" charset="-128"/>
                </a:rPr>
                <a:t>な考え方</a:t>
              </a:r>
              <a:endParaRPr lang="en-US" altLang="ja-JP" sz="2000" b="0" dirty="0">
                <a:solidFill>
                  <a:schemeClr val="tx1"/>
                </a:solidFill>
                <a:latin typeface="Meiryo UI" pitchFamily="50" charset="-128"/>
                <a:ea typeface="Meiryo UI" pitchFamily="50" charset="-128"/>
                <a:cs typeface="Meiryo UI" pitchFamily="50" charset="-128"/>
              </a:endParaRPr>
            </a:p>
            <a:p>
              <a:pPr fontAlgn="auto">
                <a:lnSpc>
                  <a:spcPct val="200000"/>
                </a:lnSpc>
                <a:spcBef>
                  <a:spcPts val="0"/>
                </a:spcBef>
                <a:spcAft>
                  <a:spcPts val="0"/>
                </a:spcAft>
              </a:pPr>
              <a:r>
                <a:rPr lang="en-US" altLang="ja-JP" sz="2000" b="0" dirty="0">
                  <a:solidFill>
                    <a:schemeClr val="tx1"/>
                  </a:solidFill>
                  <a:latin typeface="Meiryo UI" pitchFamily="50" charset="-128"/>
                  <a:ea typeface="Meiryo UI" pitchFamily="50" charset="-128"/>
                  <a:cs typeface="Meiryo UI" pitchFamily="50" charset="-128"/>
                </a:rPr>
                <a:t> </a:t>
              </a:r>
              <a:r>
                <a:rPr lang="ja-JP" altLang="en-US" sz="2000" b="0" dirty="0">
                  <a:solidFill>
                    <a:schemeClr val="tx1"/>
                  </a:solidFill>
                  <a:latin typeface="Meiryo UI" pitchFamily="50" charset="-128"/>
                  <a:ea typeface="Meiryo UI" pitchFamily="50" charset="-128"/>
                  <a:cs typeface="Meiryo UI" pitchFamily="50" charset="-128"/>
                </a:rPr>
                <a:t>２  </a:t>
              </a:r>
              <a:r>
                <a:rPr lang="ja-JP" altLang="en-US" sz="2000" dirty="0">
                  <a:solidFill>
                    <a:schemeClr val="tx1"/>
                  </a:solidFill>
                  <a:latin typeface="Meiryo UI" pitchFamily="50" charset="-128"/>
                  <a:ea typeface="Meiryo UI" pitchFamily="50" charset="-128"/>
                  <a:cs typeface="Meiryo UI" pitchFamily="50" charset="-128"/>
                </a:rPr>
                <a:t>財政調整制度</a:t>
              </a:r>
              <a:r>
                <a:rPr lang="ja-JP" altLang="en-US" sz="2000" dirty="0" smtClean="0">
                  <a:solidFill>
                    <a:schemeClr val="tx1"/>
                  </a:solidFill>
                  <a:latin typeface="Meiryo UI" pitchFamily="50" charset="-128"/>
                  <a:ea typeface="Meiryo UI" pitchFamily="50" charset="-128"/>
                  <a:cs typeface="Meiryo UI" pitchFamily="50" charset="-128"/>
                </a:rPr>
                <a:t>の設計</a:t>
              </a:r>
              <a:endParaRPr lang="en-US" altLang="ja-JP" sz="2000" b="0" dirty="0">
                <a:solidFill>
                  <a:schemeClr val="tx1"/>
                </a:solidFill>
                <a:latin typeface="Meiryo UI" pitchFamily="50" charset="-128"/>
                <a:ea typeface="Meiryo UI" pitchFamily="50" charset="-128"/>
                <a:cs typeface="Meiryo UI" pitchFamily="50" charset="-128"/>
              </a:endParaRPr>
            </a:p>
            <a:p>
              <a:pPr fontAlgn="auto">
                <a:lnSpc>
                  <a:spcPct val="200000"/>
                </a:lnSpc>
                <a:spcBef>
                  <a:spcPts val="0"/>
                </a:spcBef>
                <a:spcAft>
                  <a:spcPts val="0"/>
                </a:spcAft>
              </a:pPr>
              <a:r>
                <a:rPr lang="ja-JP" altLang="en-US" sz="2000" b="0" dirty="0">
                  <a:solidFill>
                    <a:schemeClr val="tx1"/>
                  </a:solidFill>
                  <a:latin typeface="Meiryo UI" pitchFamily="50" charset="-128"/>
                  <a:ea typeface="Meiryo UI" pitchFamily="50" charset="-128"/>
                  <a:cs typeface="Meiryo UI" pitchFamily="50" charset="-128"/>
                </a:rPr>
                <a:t> ３　</a:t>
              </a:r>
              <a:r>
                <a:rPr lang="ja-JP" altLang="en-US" sz="2000" dirty="0" smtClean="0">
                  <a:solidFill>
                    <a:schemeClr val="tx1"/>
                  </a:solidFill>
                  <a:latin typeface="Meiryo UI" pitchFamily="50" charset="-128"/>
                  <a:ea typeface="Meiryo UI" pitchFamily="50" charset="-128"/>
                  <a:cs typeface="Meiryo UI" pitchFamily="50" charset="-128"/>
                </a:rPr>
                <a:t>財政調整制度の検証</a:t>
              </a:r>
              <a:endParaRPr lang="en-US" altLang="ja-JP" sz="2000" dirty="0" smtClean="0">
                <a:solidFill>
                  <a:schemeClr val="tx1"/>
                </a:solidFill>
                <a:latin typeface="Meiryo UI" pitchFamily="50" charset="-128"/>
                <a:ea typeface="Meiryo UI" pitchFamily="50" charset="-128"/>
                <a:cs typeface="Meiryo UI" pitchFamily="50" charset="-128"/>
              </a:endParaRPr>
            </a:p>
            <a:p>
              <a:pPr fontAlgn="auto">
                <a:lnSpc>
                  <a:spcPct val="200000"/>
                </a:lnSpc>
                <a:spcBef>
                  <a:spcPts val="0"/>
                </a:spcBef>
                <a:spcAft>
                  <a:spcPts val="0"/>
                </a:spcAft>
              </a:pPr>
              <a:r>
                <a:rPr lang="ja-JP" altLang="en-US" sz="2000" b="0" dirty="0">
                  <a:solidFill>
                    <a:schemeClr val="tx1"/>
                  </a:solidFill>
                  <a:latin typeface="Meiryo UI" pitchFamily="50" charset="-128"/>
                  <a:ea typeface="Meiryo UI" pitchFamily="50" charset="-128"/>
                  <a:cs typeface="Meiryo UI" pitchFamily="50" charset="-128"/>
                </a:rPr>
                <a:t>　</a:t>
              </a:r>
              <a:r>
                <a:rPr lang="ja-JP" altLang="en-US" sz="2000" b="0" dirty="0" smtClean="0">
                  <a:solidFill>
                    <a:schemeClr val="tx1"/>
                  </a:solidFill>
                  <a:latin typeface="Meiryo UI" pitchFamily="50" charset="-128"/>
                  <a:ea typeface="Meiryo UI" pitchFamily="50" charset="-128"/>
                  <a:cs typeface="Meiryo UI" pitchFamily="50" charset="-128"/>
                </a:rPr>
                <a:t>　　参考資料</a:t>
              </a:r>
              <a:endParaRPr lang="en-US" altLang="ja-JP" sz="2000" b="0" dirty="0" smtClean="0">
                <a:solidFill>
                  <a:schemeClr val="tx1"/>
                </a:solidFill>
                <a:latin typeface="Meiryo UI" pitchFamily="50" charset="-128"/>
                <a:ea typeface="Meiryo UI" pitchFamily="50" charset="-128"/>
                <a:cs typeface="Meiryo UI" pitchFamily="50" charset="-128"/>
              </a:endParaRPr>
            </a:p>
          </p:txBody>
        </p:sp>
        <p:sp>
          <p:nvSpPr>
            <p:cNvPr id="6" name="正方形/長方形 5"/>
            <p:cNvSpPr/>
            <p:nvPr/>
          </p:nvSpPr>
          <p:spPr>
            <a:xfrm>
              <a:off x="3872880" y="3501722"/>
              <a:ext cx="517563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b="0" dirty="0">
                  <a:solidFill>
                    <a:prstClr val="black"/>
                  </a:solidFill>
                  <a:latin typeface="Meiryo UI" pitchFamily="50" charset="-128"/>
                  <a:ea typeface="Meiryo UI" pitchFamily="50" charset="-128"/>
                  <a:cs typeface="Meiryo UI" pitchFamily="50" charset="-128"/>
                </a:rPr>
                <a:t>　</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・財政</a:t>
              </a:r>
              <a:r>
                <a:rPr lang="en-US" altLang="ja-JP" sz="2000" b="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２８</a:t>
              </a:r>
              <a:endParaRPr lang="ja-JP" altLang="en-US" sz="2000" b="0" dirty="0">
                <a:solidFill>
                  <a:prstClr val="black"/>
                </a:solidFill>
                <a:latin typeface="Meiryo UI" pitchFamily="50" charset="-128"/>
                <a:ea typeface="Meiryo UI" pitchFamily="50" charset="-128"/>
                <a:cs typeface="Meiryo UI" pitchFamily="50" charset="-128"/>
              </a:endParaRPr>
            </a:p>
          </p:txBody>
        </p:sp>
        <p:sp>
          <p:nvSpPr>
            <p:cNvPr id="8" name="正方形/長方形 7"/>
            <p:cNvSpPr/>
            <p:nvPr/>
          </p:nvSpPr>
          <p:spPr>
            <a:xfrm>
              <a:off x="3224808" y="2471509"/>
              <a:ext cx="582370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・財政</a:t>
              </a:r>
              <a:r>
                <a:rPr lang="en-US" altLang="ja-JP" sz="2000" b="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１</a:t>
              </a:r>
              <a:endParaRPr lang="ja-JP" altLang="en-US" sz="2000" b="0" dirty="0">
                <a:solidFill>
                  <a:prstClr val="black"/>
                </a:solidFill>
                <a:latin typeface="Meiryo UI" pitchFamily="50" charset="-128"/>
                <a:ea typeface="Meiryo UI" pitchFamily="50" charset="-128"/>
                <a:cs typeface="Meiryo UI" pitchFamily="50" charset="-128"/>
              </a:endParaRPr>
            </a:p>
          </p:txBody>
        </p:sp>
        <p:sp>
          <p:nvSpPr>
            <p:cNvPr id="11" name="正方形/長方形 10"/>
            <p:cNvSpPr/>
            <p:nvPr/>
          </p:nvSpPr>
          <p:spPr>
            <a:xfrm>
              <a:off x="3972140" y="3016916"/>
              <a:ext cx="507637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・・財政</a:t>
              </a:r>
              <a:r>
                <a:rPr lang="en-US" altLang="ja-JP" sz="2000" b="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７</a:t>
              </a:r>
              <a:endParaRPr lang="ja-JP" altLang="en-US" sz="2000" b="0" dirty="0">
                <a:solidFill>
                  <a:prstClr val="black"/>
                </a:solidFill>
                <a:latin typeface="Meiryo UI" pitchFamily="50" charset="-128"/>
                <a:ea typeface="Meiryo UI" pitchFamily="50" charset="-128"/>
                <a:cs typeface="Meiryo UI" pitchFamily="50" charset="-128"/>
              </a:endParaRPr>
            </a:p>
          </p:txBody>
        </p:sp>
      </p:grpSp>
      <p:sp>
        <p:nvSpPr>
          <p:cNvPr id="10" name="正方形/長方形 9"/>
          <p:cNvSpPr/>
          <p:nvPr/>
        </p:nvSpPr>
        <p:spPr>
          <a:xfrm>
            <a:off x="632520" y="4797152"/>
            <a:ext cx="8640960" cy="194421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Meiryo UI" pitchFamily="50" charset="-128"/>
                <a:ea typeface="Meiryo UI" pitchFamily="50" charset="-128"/>
                <a:cs typeface="Meiryo UI" pitchFamily="50" charset="-128"/>
              </a:rPr>
              <a:t>◆資料中、特段の注記がない限り、下記のとおりとしている。</a:t>
            </a:r>
            <a:endParaRPr kumimoji="1"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（１）「一般財源」とは、財源の使途が特定されず、どのような経費にも使用することができるもので、</a:t>
            </a:r>
            <a:r>
              <a:rPr kumimoji="1" lang="ja-JP" altLang="en-US" sz="1400" dirty="0" smtClean="0">
                <a:solidFill>
                  <a:schemeClr val="tx1"/>
                </a:solidFill>
                <a:latin typeface="Meiryo UI" pitchFamily="50" charset="-128"/>
                <a:ea typeface="Meiryo UI" pitchFamily="50" charset="-128"/>
                <a:cs typeface="Meiryo UI" pitchFamily="50" charset="-128"/>
              </a:rPr>
              <a:t>地方税、地方譲与</a:t>
            </a:r>
            <a:endParaRPr kumimoji="1"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a:t>
            </a:r>
            <a:r>
              <a:rPr kumimoji="1" lang="ja-JP" altLang="en-US" sz="1400" dirty="0" smtClean="0">
                <a:solidFill>
                  <a:schemeClr val="tx1"/>
                </a:solidFill>
                <a:latin typeface="Meiryo UI" pitchFamily="50" charset="-128"/>
                <a:ea typeface="Meiryo UI" pitchFamily="50" charset="-128"/>
                <a:cs typeface="Meiryo UI" pitchFamily="50" charset="-128"/>
              </a:rPr>
              <a:t>税、税交付金、地方特例交付金、交通安全対策特別交付金、地方交付税（臨時財政対策債を含む）など</a:t>
            </a:r>
            <a:endParaRPr kumimoji="1"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a:t>
            </a:r>
            <a:r>
              <a:rPr kumimoji="1" lang="ja-JP" altLang="en-US" sz="1400" dirty="0" smtClean="0">
                <a:solidFill>
                  <a:schemeClr val="tx1"/>
                </a:solidFill>
                <a:latin typeface="Meiryo UI" pitchFamily="50" charset="-128"/>
                <a:ea typeface="Meiryo UI" pitchFamily="50" charset="-128"/>
                <a:cs typeface="Meiryo UI" pitchFamily="50" charset="-128"/>
              </a:rPr>
              <a:t>をいう</a:t>
            </a:r>
            <a:endParaRPr kumimoji="1" lang="en-US" altLang="ja-JP" sz="8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（２）「歳入」に係る金額については、（１）の「一般財源」の額</a:t>
            </a:r>
            <a:endParaRPr lang="en-US" altLang="ja-JP" sz="1400" dirty="0" smtClean="0">
              <a:solidFill>
                <a:schemeClr val="tx1"/>
              </a:solidFill>
              <a:latin typeface="Meiryo UI" pitchFamily="50" charset="-128"/>
              <a:ea typeface="Meiryo UI" pitchFamily="50" charset="-128"/>
              <a:cs typeface="Meiryo UI" pitchFamily="50" charset="-128"/>
            </a:endParaRPr>
          </a:p>
          <a:p>
            <a:r>
              <a:rPr kumimoji="1" lang="ja-JP" altLang="en-US" sz="1400" dirty="0" smtClean="0">
                <a:solidFill>
                  <a:schemeClr val="tx1"/>
                </a:solidFill>
                <a:latin typeface="Meiryo UI" pitchFamily="50" charset="-128"/>
                <a:ea typeface="Meiryo UI" pitchFamily="50" charset="-128"/>
                <a:cs typeface="Meiryo UI" pitchFamily="50" charset="-128"/>
              </a:rPr>
              <a:t>　（３）「歳出」に係る金額については、</a:t>
            </a:r>
            <a:r>
              <a:rPr lang="ja-JP" altLang="en-US" sz="1400" dirty="0" smtClean="0">
                <a:solidFill>
                  <a:schemeClr val="tx1"/>
                </a:solidFill>
                <a:latin typeface="Meiryo UI" pitchFamily="50" charset="-128"/>
                <a:ea typeface="Meiryo UI" pitchFamily="50" charset="-128"/>
                <a:cs typeface="Meiryo UI" pitchFamily="50" charset="-128"/>
              </a:rPr>
              <a:t>歳出において（１）の「一般財源」を充てた金額の合計額</a:t>
            </a:r>
            <a:r>
              <a:rPr lang="ja-JP" altLang="en-US" sz="800" dirty="0" smtClean="0">
                <a:solidFill>
                  <a:prstClr val="black"/>
                </a:solidFill>
                <a:latin typeface="Meiryo UI" pitchFamily="50" charset="-128"/>
                <a:ea typeface="Meiryo UI" pitchFamily="50" charset="-128"/>
                <a:cs typeface="Meiryo UI" pitchFamily="50" charset="-128"/>
              </a:rPr>
              <a:t>　</a:t>
            </a:r>
            <a:endParaRPr kumimoji="1" lang="ja-JP" altLang="en-US" sz="1600" dirty="0">
              <a:latin typeface="Meiryo UI" pitchFamily="50" charset="-128"/>
              <a:ea typeface="Meiryo UI" pitchFamily="50" charset="-128"/>
              <a:cs typeface="Meiryo UI" pitchFamily="50" charset="-128"/>
            </a:endParaRPr>
          </a:p>
        </p:txBody>
      </p:sp>
      <p:sp>
        <p:nvSpPr>
          <p:cNvPr id="9" name="正方形/長方形 8"/>
          <p:cNvSpPr/>
          <p:nvPr/>
        </p:nvSpPr>
        <p:spPr>
          <a:xfrm>
            <a:off x="3233752" y="3667050"/>
            <a:ext cx="5823704" cy="7700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・財政</a:t>
            </a:r>
            <a:r>
              <a:rPr lang="en-US" altLang="ja-JP" sz="2000" b="0" dirty="0" smtClean="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３２</a:t>
            </a:r>
            <a:endParaRPr lang="ja-JP" altLang="en-US" sz="2000" b="0" dirty="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17681674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（参考）　特別区への財源配分の充実</a:t>
            </a:r>
          </a:p>
        </p:txBody>
      </p:sp>
      <p:sp>
        <p:nvSpPr>
          <p:cNvPr id="2"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２７</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9" name="右矢印 8"/>
          <p:cNvSpPr/>
          <p:nvPr/>
        </p:nvSpPr>
        <p:spPr>
          <a:xfrm>
            <a:off x="334079" y="5469350"/>
            <a:ext cx="690487" cy="515744"/>
          </a:xfrm>
          <a:prstGeom prst="rightArrow">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1152128" y="5164365"/>
            <a:ext cx="8205202" cy="1272432"/>
          </a:xfrm>
          <a:prstGeom prst="roundRect">
            <a:avLst>
              <a:gd name="adj" fmla="val 34734"/>
            </a:avLst>
          </a:prstGeom>
          <a:solidFill>
            <a:schemeClr val="accent6">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08000" tIns="0" rIns="108000" bIns="0" rtlCol="0" anchor="t" anchorCtr="0">
            <a:noAutofit/>
          </a:bodyPr>
          <a:lstStyle/>
          <a:p>
            <a:r>
              <a:rPr lang="ja-JP" altLang="en-US" sz="1200" dirty="0">
                <a:solidFill>
                  <a:schemeClr val="tx1"/>
                </a:solidFill>
                <a:latin typeface="Meiryo UI" panose="020B0604030504040204" pitchFamily="50" charset="-128"/>
                <a:ea typeface="Meiryo UI" panose="020B0604030504040204" pitchFamily="50" charset="-128"/>
              </a:rPr>
              <a:t>１，２</a:t>
            </a:r>
            <a:r>
              <a:rPr lang="ja-JP" altLang="en-US" sz="1200" dirty="0" smtClean="0">
                <a:solidFill>
                  <a:schemeClr val="tx1"/>
                </a:solidFill>
                <a:latin typeface="Meiryo UI" panose="020B0604030504040204" pitchFamily="50" charset="-128"/>
                <a:ea typeface="Meiryo UI" panose="020B0604030504040204" pitchFamily="50" charset="-128"/>
              </a:rPr>
              <a:t>あわせると</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400" b="1" dirty="0" smtClean="0">
                <a:solidFill>
                  <a:schemeClr val="tx1"/>
                </a:solidFill>
                <a:latin typeface="Meiryo UI" panose="020B0604030504040204" pitchFamily="50" charset="-128"/>
                <a:ea typeface="Meiryo UI" panose="020B0604030504040204" pitchFamily="50" charset="-128"/>
              </a:rPr>
              <a:t>　　　　　特別区素案に</a:t>
            </a:r>
            <a:r>
              <a:rPr lang="ja-JP" altLang="en-US" sz="1400" b="1" dirty="0">
                <a:solidFill>
                  <a:schemeClr val="tx1"/>
                </a:solidFill>
                <a:latin typeface="Meiryo UI" panose="020B0604030504040204" pitchFamily="50" charset="-128"/>
                <a:ea typeface="Meiryo UI" panose="020B0604030504040204" pitchFamily="50" charset="-128"/>
              </a:rPr>
              <a:t>比べ</a:t>
            </a:r>
            <a:r>
              <a:rPr lang="ja-JP" altLang="en-US" sz="1400" b="1" u="sng" dirty="0">
                <a:solidFill>
                  <a:schemeClr val="tx1"/>
                </a:solidFill>
                <a:latin typeface="Meiryo UI" panose="020B0604030504040204" pitchFamily="50" charset="-128"/>
                <a:ea typeface="Meiryo UI" panose="020B0604030504040204" pitchFamily="50" charset="-128"/>
              </a:rPr>
              <a:t>各年度３７億円</a:t>
            </a:r>
            <a:r>
              <a:rPr lang="ja-JP" altLang="en-US" sz="1400" b="1" u="sng" dirty="0" smtClean="0">
                <a:solidFill>
                  <a:schemeClr val="tx1"/>
                </a:solidFill>
                <a:latin typeface="Meiryo UI" panose="020B0604030504040204" pitchFamily="50" charset="-128"/>
                <a:ea typeface="Meiryo UI" panose="020B0604030504040204" pitchFamily="50" charset="-128"/>
              </a:rPr>
              <a:t>規模の財源が</a:t>
            </a:r>
            <a:r>
              <a:rPr lang="ja-JP" altLang="en-US" sz="1400" b="1" u="sng" dirty="0">
                <a:solidFill>
                  <a:schemeClr val="tx1"/>
                </a:solidFill>
                <a:latin typeface="Meiryo UI" panose="020B0604030504040204" pitchFamily="50" charset="-128"/>
                <a:ea typeface="Meiryo UI" panose="020B0604030504040204" pitchFamily="50" charset="-128"/>
              </a:rPr>
              <a:t>充実</a:t>
            </a:r>
            <a:r>
              <a:rPr lang="ja-JP" altLang="en-US" sz="1400" b="1" dirty="0">
                <a:solidFill>
                  <a:schemeClr val="tx1"/>
                </a:solidFill>
                <a:latin typeface="Meiryo UI" panose="020B0604030504040204" pitchFamily="50" charset="-128"/>
                <a:ea typeface="Meiryo UI" panose="020B0604030504040204" pitchFamily="50" charset="-128"/>
              </a:rPr>
              <a:t>（特別区設置</a:t>
            </a:r>
            <a:r>
              <a:rPr lang="ja-JP" altLang="en-US" sz="1400" b="1" dirty="0" smtClean="0">
                <a:solidFill>
                  <a:schemeClr val="tx1"/>
                </a:solidFill>
                <a:latin typeface="Meiryo UI" panose="020B0604030504040204" pitchFamily="50" charset="-128"/>
                <a:ea typeface="Meiryo UI" panose="020B0604030504040204" pitchFamily="50" charset="-128"/>
              </a:rPr>
              <a:t>後</a:t>
            </a:r>
            <a:r>
              <a:rPr lang="en-US" altLang="ja-JP" sz="1400" b="1" dirty="0" smtClean="0">
                <a:solidFill>
                  <a:schemeClr val="tx1"/>
                </a:solidFill>
                <a:latin typeface="Meiryo UI" panose="020B0604030504040204" pitchFamily="50" charset="-128"/>
                <a:ea typeface="Meiryo UI" panose="020B0604030504040204" pitchFamily="50" charset="-128"/>
              </a:rPr>
              <a:t>10</a:t>
            </a:r>
            <a:r>
              <a:rPr lang="ja-JP" altLang="en-US" sz="1400" b="1" dirty="0" smtClean="0">
                <a:solidFill>
                  <a:schemeClr val="tx1"/>
                </a:solidFill>
                <a:latin typeface="Meiryo UI" panose="020B0604030504040204" pitchFamily="50" charset="-128"/>
                <a:ea typeface="Meiryo UI" panose="020B0604030504040204" pitchFamily="50" charset="-128"/>
              </a:rPr>
              <a:t>年間</a:t>
            </a:r>
            <a:r>
              <a:rPr lang="ja-JP" altLang="en-US" sz="1400" b="1" dirty="0">
                <a:solidFill>
                  <a:schemeClr val="tx1"/>
                </a:solidFill>
                <a:latin typeface="Meiryo UI" panose="020B0604030504040204" pitchFamily="50" charset="-128"/>
                <a:ea typeface="Meiryo UI" panose="020B0604030504040204" pitchFamily="50" charset="-128"/>
              </a:rPr>
              <a:t>）</a:t>
            </a:r>
            <a:endParaRPr lang="en-US" altLang="ja-JP" sz="1400" b="1" dirty="0" smtClean="0">
              <a:solidFill>
                <a:schemeClr val="tx1"/>
              </a:solidFill>
              <a:latin typeface="Meiryo UI" panose="020B0604030504040204" pitchFamily="50" charset="-128"/>
              <a:ea typeface="Meiryo UI" panose="020B0604030504040204" pitchFamily="50" charset="-128"/>
            </a:endParaRPr>
          </a:p>
          <a:p>
            <a:pPr algn="r"/>
            <a:r>
              <a:rPr lang="ja-JP" altLang="en-US" sz="1200" b="1" dirty="0" smtClean="0">
                <a:solidFill>
                  <a:schemeClr val="tx1"/>
                </a:solidFill>
                <a:latin typeface="Meiryo UI" panose="020B0604030504040204" pitchFamily="50" charset="-128"/>
                <a:ea typeface="Meiryo UI" panose="020B0604030504040204" pitchFamily="50" charset="-128"/>
              </a:rPr>
              <a:t>（継続分含む</a:t>
            </a:r>
            <a:r>
              <a:rPr lang="en-US" altLang="ja-JP" sz="1200" b="1" dirty="0" smtClean="0">
                <a:solidFill>
                  <a:schemeClr val="tx1"/>
                </a:solidFill>
                <a:latin typeface="Meiryo UI" panose="020B0604030504040204" pitchFamily="50" charset="-128"/>
                <a:ea typeface="Meiryo UI" panose="020B0604030504040204" pitchFamily="50" charset="-128"/>
              </a:rPr>
              <a:t>15</a:t>
            </a:r>
            <a:r>
              <a:rPr lang="ja-JP" altLang="en-US" sz="1200" b="1" dirty="0" smtClean="0">
                <a:solidFill>
                  <a:schemeClr val="tx1"/>
                </a:solidFill>
                <a:latin typeface="Meiryo UI" panose="020B0604030504040204" pitchFamily="50" charset="-128"/>
                <a:ea typeface="Meiryo UI" panose="020B0604030504040204" pitchFamily="50" charset="-128"/>
              </a:rPr>
              <a:t>年間累計　</a:t>
            </a:r>
            <a:r>
              <a:rPr lang="en-US" altLang="ja-JP" sz="1200" b="1" dirty="0">
                <a:solidFill>
                  <a:schemeClr val="tx1"/>
                </a:solidFill>
                <a:latin typeface="Meiryo UI" panose="020B0604030504040204" pitchFamily="50" charset="-128"/>
                <a:ea typeface="Meiryo UI" panose="020B0604030504040204" pitchFamily="50" charset="-128"/>
              </a:rPr>
              <a:t>455</a:t>
            </a:r>
            <a:r>
              <a:rPr lang="ja-JP" altLang="en-US" sz="1200" b="1" dirty="0" smtClean="0">
                <a:solidFill>
                  <a:schemeClr val="tx1"/>
                </a:solidFill>
                <a:latin typeface="Meiryo UI" panose="020B0604030504040204" pitchFamily="50" charset="-128"/>
                <a:ea typeface="Meiryo UI" panose="020B0604030504040204" pitchFamily="50" charset="-128"/>
              </a:rPr>
              <a:t>億円）</a:t>
            </a:r>
            <a:endParaRPr lang="en-US" altLang="ja-JP" sz="1200" b="1" dirty="0" smtClean="0">
              <a:solidFill>
                <a:schemeClr val="tx1"/>
              </a:solidFill>
              <a:latin typeface="Meiryo UI" panose="020B0604030504040204" pitchFamily="50" charset="-128"/>
              <a:ea typeface="Meiryo UI" panose="020B0604030504040204" pitchFamily="50" charset="-128"/>
            </a:endParaRPr>
          </a:p>
        </p:txBody>
      </p:sp>
      <p:sp>
        <p:nvSpPr>
          <p:cNvPr id="11" name="Text Box 5"/>
          <p:cNvSpPr txBox="1">
            <a:spLocks noChangeArrowheads="1"/>
          </p:cNvSpPr>
          <p:nvPr/>
        </p:nvSpPr>
        <p:spPr bwMode="auto">
          <a:xfrm>
            <a:off x="5011110" y="6478010"/>
            <a:ext cx="4821536" cy="380480"/>
          </a:xfrm>
          <a:prstGeom prst="rect">
            <a:avLst/>
          </a:prstGeom>
          <a:noFill/>
          <a:ln w="9525">
            <a:no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tIns="36000" bIns="3600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参考</a:t>
            </a:r>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 特別区における設置コスト（特別区設置後）（システム、庁舎、</a:t>
            </a:r>
            <a:r>
              <a:rPr lang="ja-JP" altLang="en-US" sz="1000" dirty="0">
                <a:latin typeface="Meiryo UI" panose="020B0604030504040204" pitchFamily="50" charset="-128"/>
                <a:ea typeface="Meiryo UI" panose="020B0604030504040204" pitchFamily="50" charset="-128"/>
              </a:rPr>
              <a:t>街区</a:t>
            </a:r>
            <a:r>
              <a:rPr lang="ja-JP" altLang="en-US" sz="1000" dirty="0" smtClean="0">
                <a:latin typeface="Meiryo UI" panose="020B0604030504040204" pitchFamily="50" charset="-128"/>
                <a:ea typeface="Meiryo UI" panose="020B0604030504040204" pitchFamily="50" charset="-128"/>
              </a:rPr>
              <a:t>表示板等）</a:t>
            </a:r>
            <a:endParaRPr lang="en-US" altLang="ja-JP" sz="1000" dirty="0" smtClean="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　イニシャルコスト　</a:t>
            </a:r>
            <a:r>
              <a:rPr lang="en-US" altLang="ja-JP" sz="1000" dirty="0" smtClean="0">
                <a:latin typeface="Meiryo UI" panose="020B0604030504040204" pitchFamily="50" charset="-128"/>
                <a:ea typeface="Meiryo UI" panose="020B0604030504040204" pitchFamily="50" charset="-128"/>
              </a:rPr>
              <a:t>43</a:t>
            </a:r>
            <a:r>
              <a:rPr lang="ja-JP" altLang="en-US" sz="1000" dirty="0" smtClean="0">
                <a:latin typeface="Meiryo UI" panose="020B0604030504040204" pitchFamily="50" charset="-128"/>
                <a:ea typeface="Meiryo UI" panose="020B0604030504040204" pitchFamily="50" charset="-128"/>
              </a:rPr>
              <a:t>億円　＋　ランニングコスト　</a:t>
            </a:r>
            <a:r>
              <a:rPr lang="en-US" altLang="ja-JP" sz="1000" dirty="0" smtClean="0">
                <a:latin typeface="Meiryo UI" panose="020B0604030504040204" pitchFamily="50" charset="-128"/>
                <a:ea typeface="Meiryo UI" panose="020B0604030504040204" pitchFamily="50" charset="-128"/>
              </a:rPr>
              <a:t>17</a:t>
            </a:r>
            <a:r>
              <a:rPr lang="ja-JP" altLang="en-US" sz="1000" dirty="0" smtClean="0">
                <a:latin typeface="Meiryo UI" panose="020B0604030504040204" pitchFamily="50" charset="-128"/>
                <a:ea typeface="Meiryo UI" panose="020B0604030504040204" pitchFamily="50" charset="-128"/>
              </a:rPr>
              <a:t>億円</a:t>
            </a:r>
            <a:r>
              <a:rPr lang="en-US" altLang="ja-JP" sz="1000" dirty="0" smtClean="0">
                <a:latin typeface="Meiryo UI" panose="020B0604030504040204" pitchFamily="50" charset="-128"/>
                <a:ea typeface="Meiryo UI" panose="020B0604030504040204" pitchFamily="50" charset="-128"/>
              </a:rPr>
              <a:t>×10</a:t>
            </a:r>
            <a:r>
              <a:rPr lang="ja-JP" altLang="en-US" sz="1000" dirty="0" smtClean="0">
                <a:latin typeface="Meiryo UI" panose="020B0604030504040204" pitchFamily="50" charset="-128"/>
                <a:ea typeface="Meiryo UI" panose="020B0604030504040204" pitchFamily="50" charset="-128"/>
              </a:rPr>
              <a:t>年　＝</a:t>
            </a:r>
            <a:r>
              <a:rPr lang="en-US" altLang="ja-JP" sz="1000" dirty="0" smtClean="0">
                <a:latin typeface="Meiryo UI" panose="020B0604030504040204" pitchFamily="50" charset="-128"/>
                <a:ea typeface="Meiryo UI" panose="020B0604030504040204" pitchFamily="50" charset="-128"/>
              </a:rPr>
              <a:t>213</a:t>
            </a:r>
            <a:r>
              <a:rPr lang="ja-JP" altLang="en-US" sz="1000" dirty="0" smtClean="0">
                <a:latin typeface="Meiryo UI" panose="020B0604030504040204" pitchFamily="50" charset="-128"/>
                <a:ea typeface="Meiryo UI" panose="020B0604030504040204" pitchFamily="50" charset="-128"/>
              </a:rPr>
              <a:t>億円</a:t>
            </a:r>
            <a:endParaRPr lang="en-US" altLang="ja-JP" sz="1000" dirty="0" smtClean="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2285267" y="5985093"/>
            <a:ext cx="5482126" cy="276999"/>
          </a:xfrm>
          <a:prstGeom prst="rect">
            <a:avLst/>
          </a:prstGeom>
          <a:solidFill>
            <a:schemeClr val="accent2">
              <a:lumMod val="75000"/>
            </a:schemeClr>
          </a:solidFill>
          <a:ln>
            <a:noFill/>
          </a:ln>
        </p:spPr>
        <p:txBody>
          <a:bodyPr wrap="square" rtlCol="0">
            <a:spAutoFit/>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rPr>
              <a:t>充実分の財源は、特別区の判断</a:t>
            </a:r>
            <a:r>
              <a:rPr lang="ja-JP" altLang="en-US" sz="1200" b="1" dirty="0">
                <a:solidFill>
                  <a:schemeClr val="bg1"/>
                </a:solidFill>
                <a:latin typeface="Meiryo UI" panose="020B0604030504040204" pitchFamily="50" charset="-128"/>
                <a:ea typeface="Meiryo UI" panose="020B0604030504040204" pitchFamily="50" charset="-128"/>
              </a:rPr>
              <a:t>で</a:t>
            </a:r>
            <a:r>
              <a:rPr lang="ja-JP" altLang="en-US" sz="1200" b="1" dirty="0" smtClean="0">
                <a:solidFill>
                  <a:schemeClr val="bg1"/>
                </a:solidFill>
                <a:latin typeface="Meiryo UI" panose="020B0604030504040204" pitchFamily="50" charset="-128"/>
                <a:ea typeface="Meiryo UI" panose="020B0604030504040204" pitchFamily="50" charset="-128"/>
              </a:rPr>
              <a:t>自由に活用</a:t>
            </a:r>
            <a:r>
              <a:rPr kumimoji="1" lang="ja-JP" altLang="en-US" sz="1200" b="1" dirty="0" smtClean="0">
                <a:solidFill>
                  <a:schemeClr val="bg1"/>
                </a:solidFill>
                <a:latin typeface="Meiryo UI" panose="020B0604030504040204" pitchFamily="50" charset="-128"/>
                <a:ea typeface="Meiryo UI" panose="020B0604030504040204" pitchFamily="50" charset="-128"/>
              </a:rPr>
              <a:t>することが可能</a:t>
            </a:r>
            <a:endParaRPr kumimoji="1" lang="ja-JP" altLang="en-US" sz="1200" b="1" dirty="0">
              <a:solidFill>
                <a:schemeClr val="bg1"/>
              </a:solidFill>
              <a:latin typeface="Meiryo UI" panose="020B0604030504040204" pitchFamily="50" charset="-128"/>
              <a:ea typeface="Meiryo UI" panose="020B0604030504040204" pitchFamily="50" charset="-128"/>
            </a:endParaRPr>
          </a:p>
        </p:txBody>
      </p:sp>
      <p:sp>
        <p:nvSpPr>
          <p:cNvPr id="14" name="正方形/長方形 13"/>
          <p:cNvSpPr/>
          <p:nvPr/>
        </p:nvSpPr>
        <p:spPr bwMode="auto">
          <a:xfrm>
            <a:off x="632520" y="745455"/>
            <a:ext cx="8568952" cy="1484702"/>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285750" indent="-285750">
              <a:lnSpc>
                <a:spcPct val="150000"/>
              </a:lnSpc>
              <a:buFont typeface="Wingdings" panose="05000000000000000000" pitchFamily="2" charset="2"/>
              <a:buChar char="Ø"/>
            </a:pPr>
            <a:r>
              <a:rPr lang="ja-JP" altLang="en-US" sz="1200" dirty="0" smtClean="0">
                <a:solidFill>
                  <a:schemeClr val="tx1"/>
                </a:solidFill>
                <a:latin typeface="Meiryo UI" panose="020B0604030504040204" pitchFamily="50" charset="-128"/>
                <a:ea typeface="Meiryo UI" panose="020B0604030504040204" pitchFamily="50" charset="-128"/>
              </a:rPr>
              <a:t>財政</a:t>
            </a:r>
            <a:r>
              <a:rPr lang="ja-JP" altLang="en-US" sz="1200" dirty="0">
                <a:solidFill>
                  <a:schemeClr val="tx1"/>
                </a:solidFill>
                <a:latin typeface="Meiryo UI" panose="020B0604030504040204" pitchFamily="50" charset="-128"/>
                <a:ea typeface="Meiryo UI" panose="020B0604030504040204" pitchFamily="50" charset="-128"/>
              </a:rPr>
              <a:t>調整制度による特別区と大阪府の財源配分に当たっては、</a:t>
            </a:r>
            <a:r>
              <a:rPr lang="ja-JP" altLang="en-US" sz="1200" b="1" dirty="0">
                <a:solidFill>
                  <a:schemeClr val="tx1"/>
                </a:solidFill>
                <a:latin typeface="Meiryo UI" panose="020B0604030504040204" pitchFamily="50" charset="-128"/>
                <a:ea typeface="Meiryo UI" panose="020B0604030504040204" pitchFamily="50" charset="-128"/>
              </a:rPr>
              <a:t>事務の分担に応じて財源を配分することを基本</a:t>
            </a:r>
            <a:r>
              <a:rPr lang="ja-JP" altLang="en-US" sz="1200" dirty="0">
                <a:solidFill>
                  <a:schemeClr val="tx1"/>
                </a:solidFill>
                <a:latin typeface="Meiryo UI" panose="020B0604030504040204" pitchFamily="50" charset="-128"/>
                <a:ea typeface="Meiryo UI" panose="020B0604030504040204" pitchFamily="50" charset="-128"/>
              </a:rPr>
              <a:t>とする</a:t>
            </a:r>
            <a:endParaRPr lang="en-US" altLang="ja-JP" sz="1200" dirty="0">
              <a:solidFill>
                <a:schemeClr val="tx1"/>
              </a:solidFill>
              <a:latin typeface="Meiryo UI" panose="020B0604030504040204" pitchFamily="50" charset="-128"/>
              <a:ea typeface="Meiryo UI" panose="020B0604030504040204" pitchFamily="50" charset="-128"/>
            </a:endParaRPr>
          </a:p>
          <a:p>
            <a:pPr marL="285750" indent="-285750">
              <a:lnSpc>
                <a:spcPct val="150000"/>
              </a:lnSpc>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rPr>
              <a:t>ただし、本協議会における協議を踏まえ、</a:t>
            </a:r>
            <a:r>
              <a:rPr lang="ja-JP" altLang="en-US" sz="1200" b="1" dirty="0">
                <a:solidFill>
                  <a:schemeClr val="tx1"/>
                </a:solidFill>
                <a:latin typeface="Meiryo UI" panose="020B0604030504040204" pitchFamily="50" charset="-128"/>
                <a:ea typeface="Meiryo UI" panose="020B0604030504040204" pitchFamily="50" charset="-128"/>
              </a:rPr>
              <a:t>特別区設置期において住民サービスをより安定的に提供できるよう、特別区に対して追加的な財源配分の措置を講ずる</a:t>
            </a:r>
            <a:endParaRPr lang="en-US" altLang="ja-JP" sz="1200" dirty="0">
              <a:solidFill>
                <a:schemeClr val="tx1"/>
              </a:solidFill>
              <a:latin typeface="Meiryo UI" panose="020B0604030504040204" pitchFamily="50" charset="-128"/>
              <a:ea typeface="Meiryo UI" panose="020B0604030504040204" pitchFamily="50" charset="-128"/>
            </a:endParaRPr>
          </a:p>
          <a:p>
            <a:pPr marL="285750" indent="-285750">
              <a:lnSpc>
                <a:spcPct val="150000"/>
              </a:lnSpc>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rPr>
              <a:t>上記の趣旨から、追加的な財源配分は特別区設置期の経過措置とし、特別区・大阪府双方に引き継がれる住民サービスの維持の要請を考慮したものとする</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255958" y="414474"/>
            <a:ext cx="1152128" cy="409575"/>
          </a:xfrm>
          <a:prstGeom prst="rect">
            <a:avLst/>
          </a:prstGeom>
          <a:noFill/>
          <a:ln>
            <a:noFill/>
          </a:ln>
        </p:spPr>
        <p:style>
          <a:lnRef idx="2">
            <a:schemeClr val="dk1"/>
          </a:lnRef>
          <a:fillRef idx="1">
            <a:schemeClr val="lt1"/>
          </a:fillRef>
          <a:effectRef idx="0">
            <a:schemeClr val="dk1"/>
          </a:effectRef>
          <a:fontRef idx="minor">
            <a:schemeClr val="dk1"/>
          </a:fontRef>
        </p:style>
        <p:txBody>
          <a:bodyPr anchor="ctr"/>
          <a:lstStyle/>
          <a:p>
            <a:pPr fontAlgn="auto">
              <a:spcBef>
                <a:spcPts val="0"/>
              </a:spcBef>
              <a:spcAft>
                <a:spcPts val="0"/>
              </a:spcAft>
              <a:defRPr/>
            </a:pPr>
            <a:r>
              <a:rPr lang="ja-JP" altLang="en-US" sz="1400" b="1" dirty="0" smtClean="0">
                <a:solidFill>
                  <a:prstClr val="black"/>
                </a:solidFill>
                <a:latin typeface="Meiryo UI" pitchFamily="50" charset="-128"/>
                <a:ea typeface="Meiryo UI" pitchFamily="50" charset="-128"/>
                <a:cs typeface="Meiryo UI" pitchFamily="50" charset="-128"/>
              </a:rPr>
              <a:t>◆考え方</a:t>
            </a:r>
            <a:endParaRPr lang="ja-JP" altLang="en-US" sz="1400" b="1" dirty="0">
              <a:solidFill>
                <a:prstClr val="black"/>
              </a:solidFill>
              <a:latin typeface="Meiryo UI" pitchFamily="50" charset="-128"/>
              <a:ea typeface="Meiryo UI" pitchFamily="50" charset="-128"/>
              <a:cs typeface="Meiryo UI" pitchFamily="50" charset="-128"/>
            </a:endParaRPr>
          </a:p>
        </p:txBody>
      </p:sp>
      <p:sp>
        <p:nvSpPr>
          <p:cNvPr id="16" name="正方形/長方形 15"/>
          <p:cNvSpPr/>
          <p:nvPr/>
        </p:nvSpPr>
        <p:spPr>
          <a:xfrm>
            <a:off x="255958" y="2406569"/>
            <a:ext cx="6065194" cy="409575"/>
          </a:xfrm>
          <a:prstGeom prst="rect">
            <a:avLst/>
          </a:prstGeom>
          <a:noFill/>
          <a:ln>
            <a:noFill/>
          </a:ln>
        </p:spPr>
        <p:style>
          <a:lnRef idx="2">
            <a:schemeClr val="dk1"/>
          </a:lnRef>
          <a:fillRef idx="1">
            <a:schemeClr val="lt1"/>
          </a:fillRef>
          <a:effectRef idx="0">
            <a:schemeClr val="dk1"/>
          </a:effectRef>
          <a:fontRef idx="minor">
            <a:schemeClr val="dk1"/>
          </a:fontRef>
        </p:style>
        <p:txBody>
          <a:bodyPr anchor="ctr"/>
          <a:lstStyle/>
          <a:p>
            <a:pPr fontAlgn="auto">
              <a:spcBef>
                <a:spcPts val="0"/>
              </a:spcBef>
              <a:spcAft>
                <a:spcPts val="0"/>
              </a:spcAft>
              <a:defRPr/>
            </a:pPr>
            <a:r>
              <a:rPr lang="ja-JP" altLang="en-US" sz="1400" b="1" dirty="0" smtClean="0">
                <a:solidFill>
                  <a:prstClr val="black"/>
                </a:solidFill>
                <a:latin typeface="Meiryo UI" pitchFamily="50" charset="-128"/>
                <a:ea typeface="Meiryo UI" pitchFamily="50" charset="-128"/>
                <a:cs typeface="Meiryo UI" pitchFamily="50" charset="-128"/>
              </a:rPr>
              <a:t>◆特別区財源充実の内容</a:t>
            </a:r>
            <a:endParaRPr lang="ja-JP" altLang="en-US" sz="1400" b="1" dirty="0">
              <a:solidFill>
                <a:prstClr val="black"/>
              </a:solidFill>
              <a:latin typeface="Meiryo UI" pitchFamily="50" charset="-128"/>
              <a:ea typeface="Meiryo UI" pitchFamily="50" charset="-128"/>
              <a:cs typeface="Meiryo UI" pitchFamily="50" charset="-128"/>
            </a:endParaRPr>
          </a:p>
        </p:txBody>
      </p:sp>
      <p:sp>
        <p:nvSpPr>
          <p:cNvPr id="17" name="正方形/長方形 16"/>
          <p:cNvSpPr/>
          <p:nvPr/>
        </p:nvSpPr>
        <p:spPr bwMode="auto">
          <a:xfrm>
            <a:off x="632520" y="2729666"/>
            <a:ext cx="8568952" cy="2211782"/>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355600" indent="-273050">
              <a:lnSpc>
                <a:spcPct val="150000"/>
              </a:lnSpc>
            </a:pPr>
            <a:r>
              <a:rPr lang="ja-JP" altLang="en-US" sz="1200" dirty="0">
                <a:solidFill>
                  <a:schemeClr val="tx1"/>
                </a:solidFill>
                <a:latin typeface="Meiryo UI" panose="020B0604030504040204" pitchFamily="50" charset="-128"/>
                <a:ea typeface="Meiryo UI" panose="020B0604030504040204" pitchFamily="50" charset="-128"/>
              </a:rPr>
              <a:t>１　決算額の積上げに基づく配分割合（過去３年間の平均値）を基本割合とした上で、</a:t>
            </a:r>
            <a:r>
              <a:rPr lang="ja-JP" altLang="en-US" sz="1200" b="1" u="sng" dirty="0">
                <a:solidFill>
                  <a:schemeClr val="tx1"/>
                </a:solidFill>
                <a:latin typeface="Meiryo UI" panose="020B0604030504040204" pitchFamily="50" charset="-128"/>
                <a:ea typeface="Meiryo UI" panose="020B0604030504040204" pitchFamily="50" charset="-128"/>
              </a:rPr>
              <a:t>特別区の設置から</a:t>
            </a:r>
            <a:r>
              <a:rPr lang="ja-JP" altLang="en-US" sz="1200" b="1" u="sng" dirty="0" smtClean="0">
                <a:solidFill>
                  <a:schemeClr val="tx1"/>
                </a:solidFill>
                <a:latin typeface="Meiryo UI" panose="020B0604030504040204" pitchFamily="50" charset="-128"/>
                <a:ea typeface="Meiryo UI" panose="020B0604030504040204" pitchFamily="50" charset="-128"/>
              </a:rPr>
              <a:t>１０年</a:t>
            </a:r>
            <a:r>
              <a:rPr lang="ja-JP" altLang="en-US" sz="1200" b="1" u="sng" dirty="0">
                <a:solidFill>
                  <a:schemeClr val="tx1"/>
                </a:solidFill>
                <a:latin typeface="Meiryo UI" panose="020B0604030504040204" pitchFamily="50" charset="-128"/>
                <a:ea typeface="Meiryo UI" panose="020B0604030504040204" pitchFamily="50" charset="-128"/>
              </a:rPr>
              <a:t>間</a:t>
            </a:r>
            <a:r>
              <a:rPr lang="ja-JP" altLang="en-US" sz="1200" b="1" u="sng" dirty="0" smtClean="0">
                <a:solidFill>
                  <a:schemeClr val="tx1"/>
                </a:solidFill>
                <a:latin typeface="Meiryo UI" panose="020B0604030504040204" pitchFamily="50" charset="-128"/>
                <a:ea typeface="Meiryo UI" panose="020B0604030504040204" pitchFamily="50" charset="-128"/>
              </a:rPr>
              <a:t>にわたり</a:t>
            </a:r>
            <a:r>
              <a:rPr lang="en-US" altLang="ja-JP" sz="1200" b="1" u="sng" dirty="0" smtClean="0">
                <a:solidFill>
                  <a:schemeClr val="tx1"/>
                </a:solidFill>
                <a:latin typeface="Meiryo UI" panose="020B0604030504040204" pitchFamily="50" charset="-128"/>
                <a:ea typeface="Meiryo UI" panose="020B0604030504040204" pitchFamily="50" charset="-128"/>
              </a:rPr>
              <a:t/>
            </a:r>
            <a:br>
              <a:rPr lang="en-US" altLang="ja-JP" sz="1200" b="1" u="sng" dirty="0" smtClean="0">
                <a:solidFill>
                  <a:schemeClr val="tx1"/>
                </a:solidFill>
                <a:latin typeface="Meiryo UI" panose="020B0604030504040204" pitchFamily="50" charset="-128"/>
                <a:ea typeface="Meiryo UI" panose="020B0604030504040204" pitchFamily="50" charset="-128"/>
              </a:rPr>
            </a:br>
            <a:r>
              <a:rPr lang="ja-JP" altLang="en-US" sz="1200" b="1" u="sng" dirty="0" smtClean="0">
                <a:solidFill>
                  <a:schemeClr val="tx1"/>
                </a:solidFill>
                <a:latin typeface="Meiryo UI" panose="020B0604030504040204" pitchFamily="50" charset="-128"/>
                <a:ea typeface="Meiryo UI" panose="020B0604030504040204" pitchFamily="50" charset="-128"/>
              </a:rPr>
              <a:t>各年度</a:t>
            </a:r>
            <a:r>
              <a:rPr lang="ja-JP" altLang="en-US" sz="1200" b="1" u="sng" dirty="0">
                <a:solidFill>
                  <a:schemeClr val="tx1"/>
                </a:solidFill>
                <a:latin typeface="Meiryo UI" panose="020B0604030504040204" pitchFamily="50" charset="-128"/>
                <a:ea typeface="Meiryo UI" panose="020B0604030504040204" pitchFamily="50" charset="-128"/>
              </a:rPr>
              <a:t>２０億円規模の財源を追加配分</a:t>
            </a:r>
            <a:endParaRPr lang="en-US" altLang="ja-JP" sz="1200" b="1" u="sng" dirty="0">
              <a:solidFill>
                <a:schemeClr val="tx1"/>
              </a:solidFill>
              <a:latin typeface="Meiryo UI" panose="020B0604030504040204" pitchFamily="50" charset="-128"/>
              <a:ea typeface="Meiryo UI" panose="020B0604030504040204" pitchFamily="50" charset="-128"/>
            </a:endParaRPr>
          </a:p>
          <a:p>
            <a:pPr marL="723900" indent="-273050">
              <a:lnSpc>
                <a:spcPct val="150000"/>
              </a:lnSpc>
            </a:pPr>
            <a:r>
              <a:rPr lang="ja-JP" altLang="en-US" sz="1200" dirty="0">
                <a:solidFill>
                  <a:schemeClr val="tx1"/>
                </a:solidFill>
                <a:latin typeface="Meiryo UI" panose="020B0604030504040204" pitchFamily="50" charset="-128"/>
                <a:ea typeface="Meiryo UI" panose="020B0604030504040204" pitchFamily="50" charset="-128"/>
              </a:rPr>
              <a:t>①　追加配分の規模は、特別区設置によるイニシャルコストとランニングコスト（</a:t>
            </a:r>
            <a:r>
              <a:rPr lang="en-US" altLang="ja-JP" sz="1200" dirty="0">
                <a:solidFill>
                  <a:schemeClr val="tx1"/>
                </a:solidFill>
                <a:latin typeface="Meiryo UI" panose="020B0604030504040204" pitchFamily="50" charset="-128"/>
                <a:ea typeface="Meiryo UI" panose="020B0604030504040204" pitchFamily="50" charset="-128"/>
              </a:rPr>
              <a:t>10</a:t>
            </a:r>
            <a:r>
              <a:rPr lang="ja-JP" altLang="en-US" sz="1200" dirty="0">
                <a:solidFill>
                  <a:schemeClr val="tx1"/>
                </a:solidFill>
                <a:latin typeface="Meiryo UI" panose="020B0604030504040204" pitchFamily="50" charset="-128"/>
                <a:ea typeface="Meiryo UI" panose="020B0604030504040204" pitchFamily="50" charset="-128"/>
              </a:rPr>
              <a:t>年間）の規模も勘案</a:t>
            </a:r>
            <a:endParaRPr lang="en-US" altLang="ja-JP" sz="1200" dirty="0">
              <a:solidFill>
                <a:schemeClr val="tx1"/>
              </a:solidFill>
              <a:latin typeface="Meiryo UI" panose="020B0604030504040204" pitchFamily="50" charset="-128"/>
              <a:ea typeface="Meiryo UI" panose="020B0604030504040204" pitchFamily="50" charset="-128"/>
            </a:endParaRPr>
          </a:p>
          <a:p>
            <a:pPr marL="723900" indent="-273050">
              <a:lnSpc>
                <a:spcPct val="150000"/>
              </a:lnSpc>
            </a:pPr>
            <a:r>
              <a:rPr lang="ja-JP" altLang="en-US" sz="1200" dirty="0">
                <a:solidFill>
                  <a:schemeClr val="tx1"/>
                </a:solidFill>
                <a:latin typeface="Meiryo UI" panose="020B0604030504040204" pitchFamily="50" charset="-128"/>
                <a:ea typeface="Meiryo UI" panose="020B0604030504040204" pitchFamily="50" charset="-128"/>
              </a:rPr>
              <a:t>②　特別区財政調整交付金の総額に定額を特別加算するよう、大阪府条例に明記</a:t>
            </a:r>
            <a:endParaRPr lang="en-US" altLang="ja-JP" sz="1200" dirty="0">
              <a:solidFill>
                <a:schemeClr val="tx1"/>
              </a:solidFill>
              <a:latin typeface="Meiryo UI" panose="020B0604030504040204" pitchFamily="50" charset="-128"/>
              <a:ea typeface="Meiryo UI" panose="020B0604030504040204" pitchFamily="50" charset="-128"/>
            </a:endParaRPr>
          </a:p>
          <a:p>
            <a:pPr marL="355600" indent="-273050">
              <a:lnSpc>
                <a:spcPct val="150000"/>
              </a:lnSpc>
            </a:pPr>
            <a:r>
              <a:rPr lang="ja-JP" altLang="en-US" sz="1200" dirty="0" smtClean="0">
                <a:solidFill>
                  <a:schemeClr val="tx1"/>
                </a:solidFill>
                <a:latin typeface="Meiryo UI" panose="020B0604030504040204" pitchFamily="50" charset="-128"/>
                <a:ea typeface="Meiryo UI" panose="020B0604030504040204" pitchFamily="50" charset="-128"/>
              </a:rPr>
              <a:t>２</a:t>
            </a:r>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b="1" u="sng" dirty="0">
                <a:solidFill>
                  <a:schemeClr val="tx1"/>
                </a:solidFill>
                <a:latin typeface="Meiryo UI" panose="020B0604030504040204" pitchFamily="50" charset="-128"/>
                <a:ea typeface="Meiryo UI" panose="020B0604030504040204" pitchFamily="50" charset="-128"/>
              </a:rPr>
              <a:t>市立高校の大阪府への移管により、特別区の財源を継続的に充実</a:t>
            </a:r>
            <a:r>
              <a:rPr lang="ja-JP" altLang="en-US" sz="1200" dirty="0">
                <a:solidFill>
                  <a:schemeClr val="tx1"/>
                </a:solidFill>
                <a:latin typeface="Meiryo UI" panose="020B0604030504040204" pitchFamily="50" charset="-128"/>
                <a:ea typeface="Meiryo UI" panose="020B0604030504040204" pitchFamily="50" charset="-128"/>
              </a:rPr>
              <a:t>（各年度</a:t>
            </a:r>
            <a:r>
              <a:rPr lang="en-US" altLang="ja-JP" sz="1200" dirty="0">
                <a:solidFill>
                  <a:schemeClr val="tx1"/>
                </a:solidFill>
                <a:latin typeface="Meiryo UI" panose="020B0604030504040204" pitchFamily="50" charset="-128"/>
                <a:ea typeface="Meiryo UI" panose="020B0604030504040204" pitchFamily="50" charset="-128"/>
              </a:rPr>
              <a:t>17</a:t>
            </a:r>
            <a:r>
              <a:rPr lang="ja-JP" altLang="en-US" sz="1200" dirty="0">
                <a:solidFill>
                  <a:schemeClr val="tx1"/>
                </a:solidFill>
                <a:latin typeface="Meiryo UI" panose="020B0604030504040204" pitchFamily="50" charset="-128"/>
                <a:ea typeface="Meiryo UI" panose="020B0604030504040204" pitchFamily="50" charset="-128"/>
              </a:rPr>
              <a:t>億円程度</a:t>
            </a:r>
            <a:r>
              <a:rPr lang="en-US" altLang="ja-JP" sz="900" dirty="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a:t>
            </a:r>
            <a:endParaRPr lang="en-US" altLang="ja-JP" sz="1200" dirty="0">
              <a:solidFill>
                <a:schemeClr val="tx1"/>
              </a:solidFill>
              <a:latin typeface="Meiryo UI" panose="020B0604030504040204" pitchFamily="50" charset="-128"/>
              <a:ea typeface="Meiryo UI" panose="020B0604030504040204" pitchFamily="50" charset="-128"/>
            </a:endParaRPr>
          </a:p>
          <a:p>
            <a:pPr marL="355600" indent="-273050">
              <a:lnSpc>
                <a:spcPct val="150000"/>
              </a:lnSpc>
            </a:pPr>
            <a:r>
              <a:rPr lang="ja-JP" altLang="en-US" sz="1200" dirty="0">
                <a:solidFill>
                  <a:schemeClr val="tx1"/>
                </a:solidFill>
                <a:latin typeface="Meiryo UI" panose="020B0604030504040204" pitchFamily="50" charset="-128"/>
                <a:ea typeface="Meiryo UI" panose="020B0604030504040204" pitchFamily="50" charset="-128"/>
              </a:rPr>
              <a:t>　　＊移管前の年度における決算額の積上げに際して影響額を勘案し、財政調整財源の配分割合を算定</a:t>
            </a:r>
            <a:endParaRPr lang="en-US" altLang="ja-JP" sz="1200" dirty="0">
              <a:solidFill>
                <a:schemeClr val="tx1"/>
              </a:solidFill>
              <a:latin typeface="Meiryo UI" panose="020B0604030504040204" pitchFamily="50" charset="-128"/>
              <a:ea typeface="Meiryo UI" panose="020B0604030504040204" pitchFamily="50" charset="-128"/>
            </a:endParaRPr>
          </a:p>
          <a:p>
            <a:pPr marL="630238">
              <a:lnSpc>
                <a:spcPct val="150000"/>
              </a:lnSpc>
            </a:pPr>
            <a:r>
              <a:rPr lang="ja-JP" altLang="en-US" sz="1100" dirty="0">
                <a:solidFill>
                  <a:schemeClr val="tx1"/>
                </a:solidFill>
                <a:latin typeface="Meiryo UI" panose="020B0604030504040204" pitchFamily="50" charset="-128"/>
                <a:ea typeface="Meiryo UI" panose="020B0604030504040204" pitchFamily="50" charset="-128"/>
              </a:rPr>
              <a:t>（この措置は、今後府市の両議会の議決を経て、特別区設置の日までに移管が行われた場合に適用</a:t>
            </a:r>
            <a:r>
              <a:rPr lang="ja-JP" altLang="en-US" sz="1100" dirty="0" smtClean="0">
                <a:solidFill>
                  <a:schemeClr val="tx1"/>
                </a:solidFill>
                <a:latin typeface="Meiryo UI" panose="020B0604030504040204" pitchFamily="50" charset="-128"/>
                <a:ea typeface="Meiryo UI" panose="020B0604030504040204" pitchFamily="50" charset="-128"/>
              </a:rPr>
              <a:t>）</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6" name="Text Box 5"/>
          <p:cNvSpPr txBox="1">
            <a:spLocks noChangeArrowheads="1"/>
          </p:cNvSpPr>
          <p:nvPr/>
        </p:nvSpPr>
        <p:spPr bwMode="auto">
          <a:xfrm>
            <a:off x="3553853" y="4697968"/>
            <a:ext cx="6336704" cy="284693"/>
          </a:xfrm>
          <a:prstGeom prst="rect">
            <a:avLst/>
          </a:prstGeom>
          <a:noFill/>
          <a:ln w="9525">
            <a:no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ts val="1500"/>
              </a:lnSpc>
              <a:spcBef>
                <a:spcPts val="0"/>
              </a:spcBef>
              <a:buNone/>
            </a:pPr>
            <a:r>
              <a:rPr lang="en-US" altLang="ja-JP" sz="900" dirty="0" smtClean="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 市立高校にかかる経費（公債費含む）の額から同経費にかかる移転財源の額を差し引いた額（一定の前提で試算）</a:t>
            </a:r>
            <a:endParaRPr lang="en-US" altLang="ja-JP" sz="9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113356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0" y="0"/>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pitchFamily="50" charset="-128"/>
                <a:ea typeface="Meiryo UI" pitchFamily="50" charset="-128"/>
                <a:cs typeface="Meiryo UI" pitchFamily="50" charset="-128"/>
              </a:rPr>
              <a:t>３　財政</a:t>
            </a:r>
            <a:r>
              <a:rPr lang="ja-JP" altLang="en-US" sz="2000" b="1" dirty="0" smtClean="0">
                <a:solidFill>
                  <a:srgbClr val="000000"/>
                </a:solidFill>
                <a:latin typeface="ＭＳ Ｐゴシック" pitchFamily="50" charset="-128"/>
                <a:ea typeface="Meiryo UI" pitchFamily="50" charset="-128"/>
                <a:cs typeface="Meiryo UI" pitchFamily="50" charset="-128"/>
              </a:rPr>
              <a:t>調整制度の検証</a:t>
            </a:r>
            <a:r>
              <a:rPr lang="ja-JP" altLang="en-US" sz="2000" b="1" dirty="0">
                <a:solidFill>
                  <a:srgbClr val="000000"/>
                </a:solidFill>
                <a:latin typeface="ＭＳ Ｐゴシック" pitchFamily="50" charset="-128"/>
                <a:ea typeface="Meiryo UI" pitchFamily="50" charset="-128"/>
                <a:cs typeface="Meiryo UI" pitchFamily="50" charset="-128"/>
              </a:rPr>
              <a:t>　　　　　</a:t>
            </a:r>
            <a:endParaRPr lang="ja-JP" altLang="en-US" sz="1400" b="1" dirty="0">
              <a:solidFill>
                <a:srgbClr val="000000"/>
              </a:solidFill>
              <a:latin typeface="ＭＳ Ｐゴシック" pitchFamily="50" charset="-128"/>
              <a:ea typeface="Meiryo UI" pitchFamily="50" charset="-128"/>
              <a:cs typeface="Meiryo UI" pitchFamily="50" charset="-128"/>
            </a:endParaRPr>
          </a:p>
        </p:txBody>
      </p:sp>
      <p:sp>
        <p:nvSpPr>
          <p:cNvPr id="15" name="角丸四角形 14"/>
          <p:cNvSpPr/>
          <p:nvPr/>
        </p:nvSpPr>
        <p:spPr>
          <a:xfrm>
            <a:off x="272480" y="836712"/>
            <a:ext cx="9361040" cy="2304256"/>
          </a:xfrm>
          <a:prstGeom prst="roundRect">
            <a:avLst>
              <a:gd name="adj" fmla="val 3413"/>
            </a:avLst>
          </a:prstGeom>
          <a:ln w="22225">
            <a:prstDash val="sysDash"/>
          </a:ln>
        </p:spPr>
        <p:style>
          <a:lnRef idx="2">
            <a:schemeClr val="accent2"/>
          </a:lnRef>
          <a:fillRef idx="1">
            <a:schemeClr val="lt1"/>
          </a:fillRef>
          <a:effectRef idx="0">
            <a:schemeClr val="accent2"/>
          </a:effectRef>
          <a:fontRef idx="minor">
            <a:schemeClr val="dk1"/>
          </a:fontRef>
        </p:style>
        <p:txBody>
          <a:bodyPr/>
          <a:lstStyle/>
          <a:p>
            <a:pPr marL="288000" indent="-288000" fontAlgn="auto">
              <a:spcBef>
                <a:spcPts val="0"/>
              </a:spcBef>
              <a:spcAft>
                <a:spcPts val="0"/>
              </a:spcAft>
              <a:defRPr/>
            </a:pPr>
            <a:r>
              <a:rPr lang="ja-JP" altLang="en-US" dirty="0" smtClean="0">
                <a:latin typeface="Meiryo UI" pitchFamily="50" charset="-128"/>
                <a:ea typeface="Meiryo UI" pitchFamily="50" charset="-128"/>
                <a:cs typeface="Meiryo UI" pitchFamily="50" charset="-128"/>
              </a:rPr>
              <a:t>○財政</a:t>
            </a:r>
            <a:r>
              <a:rPr lang="ja-JP" altLang="en-US" dirty="0">
                <a:latin typeface="Meiryo UI" pitchFamily="50" charset="-128"/>
                <a:ea typeface="Meiryo UI" pitchFamily="50" charset="-128"/>
                <a:cs typeface="Meiryo UI" pitchFamily="50" charset="-128"/>
              </a:rPr>
              <a:t>調整</a:t>
            </a:r>
            <a:r>
              <a:rPr lang="ja-JP" altLang="en-US" dirty="0" smtClean="0">
                <a:latin typeface="Meiryo UI" pitchFamily="50" charset="-128"/>
                <a:ea typeface="Meiryo UI" pitchFamily="50" charset="-128"/>
                <a:cs typeface="Meiryo UI" pitchFamily="50" charset="-128"/>
              </a:rPr>
              <a:t>制度は、大阪市が現在実施している住民サービスを特別区と大阪府が適切に提供できるよう、特別区と大阪府の事務分担（案）や、特別区間における税源格差などに対応するための制度として設計</a:t>
            </a:r>
            <a:endParaRPr lang="en-US" altLang="ja-JP" dirty="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dirty="0" smtClean="0">
                <a:latin typeface="Meiryo UI" pitchFamily="50" charset="-128"/>
                <a:ea typeface="Meiryo UI" pitchFamily="50" charset="-128"/>
                <a:cs typeface="Meiryo UI" pitchFamily="50" charset="-128"/>
              </a:rPr>
              <a:t>○財政調整の結果を、</a:t>
            </a:r>
            <a:r>
              <a:rPr lang="en-US" altLang="ja-JP" dirty="0" smtClean="0">
                <a:latin typeface="Meiryo UI" pitchFamily="50" charset="-128"/>
                <a:ea typeface="Meiryo UI" pitchFamily="50" charset="-128"/>
                <a:cs typeface="Meiryo UI" pitchFamily="50" charset="-128"/>
              </a:rPr>
              <a:t>H28</a:t>
            </a:r>
            <a:r>
              <a:rPr lang="ja-JP" altLang="en-US" dirty="0" smtClean="0">
                <a:latin typeface="Meiryo UI" pitchFamily="50" charset="-128"/>
                <a:ea typeface="Meiryo UI" pitchFamily="50" charset="-128"/>
                <a:cs typeface="Meiryo UI" pitchFamily="50" charset="-128"/>
              </a:rPr>
              <a:t>年度決算データを用いて検証</a:t>
            </a:r>
            <a:endParaRPr lang="en-US" altLang="ja-JP"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dirty="0" smtClean="0">
                <a:latin typeface="Meiryo UI" pitchFamily="50" charset="-128"/>
                <a:ea typeface="Meiryo UI" pitchFamily="50" charset="-128"/>
                <a:cs typeface="Meiryo UI" pitchFamily="50" charset="-128"/>
              </a:rPr>
              <a:t>○下記の視点で、各特別区の状況について検証</a:t>
            </a:r>
            <a:endParaRPr lang="en-US" altLang="ja-JP"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endParaRPr lang="en-US" altLang="ja-JP" sz="1600" dirty="0">
              <a:latin typeface="Meiryo UI" pitchFamily="50" charset="-128"/>
              <a:ea typeface="Meiryo UI" pitchFamily="50" charset="-128"/>
              <a:cs typeface="Meiryo UI" pitchFamily="50" charset="-128"/>
            </a:endParaRPr>
          </a:p>
        </p:txBody>
      </p:sp>
      <p:sp>
        <p:nvSpPr>
          <p:cNvPr id="19" name="角丸四角形 18"/>
          <p:cNvSpPr/>
          <p:nvPr/>
        </p:nvSpPr>
        <p:spPr>
          <a:xfrm>
            <a:off x="0" y="475475"/>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a:solidFill>
                  <a:srgbClr val="000000"/>
                </a:solidFill>
                <a:latin typeface="ＭＳ Ｐゴシック" pitchFamily="50" charset="-128"/>
                <a:ea typeface="Meiryo UI" pitchFamily="50" charset="-128"/>
                <a:cs typeface="Meiryo UI" pitchFamily="50" charset="-128"/>
              </a:rPr>
              <a:t>（１）財政</a:t>
            </a:r>
            <a:r>
              <a:rPr lang="ja-JP" altLang="en-US" b="1" dirty="0" smtClean="0">
                <a:solidFill>
                  <a:srgbClr val="000000"/>
                </a:solidFill>
                <a:latin typeface="ＭＳ Ｐゴシック" pitchFamily="50" charset="-128"/>
                <a:ea typeface="Meiryo UI" pitchFamily="50" charset="-128"/>
                <a:cs typeface="Meiryo UI" pitchFamily="50" charset="-128"/>
              </a:rPr>
              <a:t>調整制度の検証を</a:t>
            </a:r>
            <a:r>
              <a:rPr lang="ja-JP" altLang="en-US" b="1" dirty="0">
                <a:solidFill>
                  <a:srgbClr val="000000"/>
                </a:solidFill>
                <a:latin typeface="ＭＳ Ｐゴシック" pitchFamily="50" charset="-128"/>
                <a:ea typeface="Meiryo UI" pitchFamily="50" charset="-128"/>
                <a:cs typeface="Meiryo UI" pitchFamily="50" charset="-128"/>
              </a:rPr>
              <a:t>行うにあたって </a:t>
            </a:r>
            <a:endParaRPr lang="ja-JP" altLang="en-US" dirty="0">
              <a:solidFill>
                <a:srgbClr val="000000"/>
              </a:solidFill>
              <a:latin typeface="ＭＳ Ｐゴシック" pitchFamily="50" charset="-128"/>
            </a:endParaRPr>
          </a:p>
        </p:txBody>
      </p:sp>
      <p:sp>
        <p:nvSpPr>
          <p:cNvPr id="20" name="テキスト ボックス 30"/>
          <p:cNvSpPr txBox="1">
            <a:spLocks noChangeArrowheads="1"/>
          </p:cNvSpPr>
          <p:nvPr/>
        </p:nvSpPr>
        <p:spPr bwMode="auto">
          <a:xfrm>
            <a:off x="56456" y="3121720"/>
            <a:ext cx="2808419" cy="338137"/>
          </a:xfrm>
          <a:prstGeom prst="rect">
            <a:avLst/>
          </a:prstGeom>
          <a:noFill/>
          <a:ln w="9525">
            <a:noFill/>
            <a:miter lim="800000"/>
            <a:headEnd/>
            <a:tailEnd/>
          </a:ln>
        </p:spPr>
        <p:txBody>
          <a:bodyPr>
            <a:spAutoFit/>
          </a:bodyPr>
          <a:lstStyle/>
          <a:p>
            <a:r>
              <a:rPr lang="ja-JP" altLang="en-US" sz="1600" b="1" dirty="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前提条件</a:t>
            </a:r>
            <a:endParaRPr lang="ja-JP" altLang="en-US" sz="1600" b="1" dirty="0">
              <a:latin typeface="Meiryo UI" pitchFamily="50" charset="-128"/>
              <a:ea typeface="Meiryo UI" pitchFamily="50" charset="-128"/>
              <a:cs typeface="Meiryo UI"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1715451617"/>
              </p:ext>
            </p:extLst>
          </p:nvPr>
        </p:nvGraphicFramePr>
        <p:xfrm>
          <a:off x="272480" y="3425949"/>
          <a:ext cx="9380788" cy="2964083"/>
        </p:xfrm>
        <a:graphic>
          <a:graphicData uri="http://schemas.openxmlformats.org/drawingml/2006/table">
            <a:tbl>
              <a:tblPr bandRow="1">
                <a:tableStyleId>{21E4AEA4-8DFA-4A89-87EB-49C32662AFE0}</a:tableStyleId>
              </a:tblPr>
              <a:tblGrid>
                <a:gridCol w="223518">
                  <a:extLst>
                    <a:ext uri="{9D8B030D-6E8A-4147-A177-3AD203B41FA5}">
                      <a16:colId xmlns:a16="http://schemas.microsoft.com/office/drawing/2014/main" val="20000"/>
                    </a:ext>
                  </a:extLst>
                </a:gridCol>
                <a:gridCol w="1278464">
                  <a:extLst>
                    <a:ext uri="{9D8B030D-6E8A-4147-A177-3AD203B41FA5}">
                      <a16:colId xmlns:a16="http://schemas.microsoft.com/office/drawing/2014/main" val="20001"/>
                    </a:ext>
                  </a:extLst>
                </a:gridCol>
                <a:gridCol w="7878806">
                  <a:extLst>
                    <a:ext uri="{9D8B030D-6E8A-4147-A177-3AD203B41FA5}">
                      <a16:colId xmlns:a16="http://schemas.microsoft.com/office/drawing/2014/main" val="20002"/>
                    </a:ext>
                  </a:extLst>
                </a:gridCol>
              </a:tblGrid>
              <a:tr h="360412">
                <a:tc grid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u="none" dirty="0" smtClean="0">
                          <a:solidFill>
                            <a:prstClr val="black"/>
                          </a:solidFill>
                          <a:latin typeface="Meiryo UI" pitchFamily="50" charset="-128"/>
                          <a:ea typeface="Meiryo UI" pitchFamily="50" charset="-128"/>
                          <a:cs typeface="Meiryo UI" pitchFamily="50" charset="-128"/>
                        </a:rPr>
                        <a:t>歳入及び歳出</a:t>
                      </a:r>
                      <a:endParaRPr kumimoji="1" lang="ja-JP" altLang="en-US" sz="1100" u="none" dirty="0"/>
                    </a:p>
                  </a:txBody>
                  <a:tcPr marL="99059" marR="99059" marT="45724" marB="45724" anchor="ctr"/>
                </a:tc>
                <a:tc hMerge="1">
                  <a:txBody>
                    <a:bodyPr/>
                    <a:lstStyle/>
                    <a:p>
                      <a:endParaRPr kumimoji="1" lang="ja-JP" altLang="en-US"/>
                    </a:p>
                  </a:txBody>
                  <a:tcPr/>
                </a:tc>
                <a:tc>
                  <a:txBody>
                    <a:bodyPr/>
                    <a:lstStyle/>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u="none" dirty="0" smtClean="0">
                          <a:solidFill>
                            <a:prstClr val="black"/>
                          </a:solidFill>
                          <a:latin typeface="Meiryo UI" pitchFamily="50" charset="-128"/>
                          <a:ea typeface="Meiryo UI" pitchFamily="50" charset="-128"/>
                          <a:cs typeface="Meiryo UI" pitchFamily="50" charset="-128"/>
                        </a:rPr>
                        <a:t>Ｈ</a:t>
                      </a:r>
                      <a:r>
                        <a:rPr lang="en-US" altLang="ja-JP" sz="1100" b="0" u="none" dirty="0" smtClean="0">
                          <a:solidFill>
                            <a:prstClr val="black"/>
                          </a:solidFill>
                          <a:latin typeface="Meiryo UI" pitchFamily="50" charset="-128"/>
                          <a:ea typeface="Meiryo UI" pitchFamily="50" charset="-128"/>
                          <a:cs typeface="Meiryo UI" pitchFamily="50" charset="-128"/>
                        </a:rPr>
                        <a:t>28</a:t>
                      </a:r>
                      <a:r>
                        <a:rPr lang="ja-JP" altLang="en-US" sz="1100" b="0" u="none" dirty="0" smtClean="0">
                          <a:solidFill>
                            <a:prstClr val="black"/>
                          </a:solidFill>
                          <a:latin typeface="Meiryo UI" pitchFamily="50" charset="-128"/>
                          <a:ea typeface="Meiryo UI" pitchFamily="50" charset="-128"/>
                          <a:cs typeface="Meiryo UI" pitchFamily="50" charset="-128"/>
                        </a:rPr>
                        <a:t>年度の一般会計決算を用いて算定（税等一般財源ベース、補てん財源</a:t>
                      </a:r>
                      <a:r>
                        <a:rPr lang="en-US" altLang="ja-JP" sz="1100" u="none" baseline="30000" dirty="0" smtClean="0">
                          <a:latin typeface="Meiryo UI" pitchFamily="50" charset="-128"/>
                          <a:ea typeface="Meiryo UI" pitchFamily="50" charset="-128"/>
                          <a:cs typeface="Meiryo UI" pitchFamily="50" charset="-128"/>
                        </a:rPr>
                        <a:t>※</a:t>
                      </a:r>
                      <a:r>
                        <a:rPr lang="ja-JP" altLang="en-US" sz="1100" b="0" u="none" dirty="0" smtClean="0">
                          <a:solidFill>
                            <a:prstClr val="black"/>
                          </a:solidFill>
                          <a:latin typeface="Meiryo UI" pitchFamily="50" charset="-128"/>
                          <a:ea typeface="Meiryo UI" pitchFamily="50" charset="-128"/>
                          <a:cs typeface="Meiryo UI" pitchFamily="50" charset="-128"/>
                        </a:rPr>
                        <a:t>を含まない）</a:t>
                      </a:r>
                      <a:r>
                        <a:rPr lang="ja-JP" altLang="en-US" sz="300" b="0" u="none" dirty="0" smtClean="0">
                          <a:solidFill>
                            <a:prstClr val="black"/>
                          </a:solidFill>
                          <a:latin typeface="Meiryo UI" pitchFamily="50" charset="-128"/>
                          <a:ea typeface="Meiryo UI" pitchFamily="50" charset="-128"/>
                          <a:cs typeface="Meiryo UI" pitchFamily="50" charset="-128"/>
                        </a:rPr>
                        <a:t>　　</a:t>
                      </a:r>
                      <a:endParaRPr lang="en-US" altLang="ja-JP" sz="300" b="0" u="none" dirty="0" smtClean="0">
                        <a:solidFill>
                          <a:prstClr val="black"/>
                        </a:solidFill>
                        <a:latin typeface="Meiryo UI" pitchFamily="50" charset="-128"/>
                        <a:ea typeface="Meiryo UI" pitchFamily="50" charset="-128"/>
                        <a:cs typeface="Meiryo UI" pitchFamily="50" charset="-128"/>
                      </a:endParaRPr>
                    </a:p>
                    <a:p>
                      <a:pPr marL="180000" marR="0" lvl="2" indent="-180000" algn="r"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1000" b="0" u="none" dirty="0" smtClean="0">
                          <a:solidFill>
                            <a:prstClr val="black"/>
                          </a:solidFill>
                          <a:latin typeface="Meiryo UI" pitchFamily="50" charset="-128"/>
                          <a:ea typeface="Meiryo UI" pitchFamily="50" charset="-128"/>
                          <a:cs typeface="Meiryo UI" pitchFamily="50" charset="-128"/>
                        </a:rPr>
                        <a:t>　　　　</a:t>
                      </a:r>
                      <a:r>
                        <a:rPr lang="en-US" altLang="ja-JP" sz="800" b="0" u="none" dirty="0" smtClean="0">
                          <a:solidFill>
                            <a:prstClr val="black"/>
                          </a:solidFill>
                          <a:latin typeface="Meiryo UI" pitchFamily="50" charset="-128"/>
                          <a:ea typeface="Meiryo UI" pitchFamily="50" charset="-128"/>
                          <a:cs typeface="Meiryo UI" pitchFamily="50" charset="-128"/>
                        </a:rPr>
                        <a:t>※</a:t>
                      </a:r>
                      <a:r>
                        <a:rPr lang="ja-JP" altLang="en-US" sz="800" b="0" u="none" dirty="0" smtClean="0">
                          <a:solidFill>
                            <a:prstClr val="black"/>
                          </a:solidFill>
                          <a:latin typeface="Meiryo UI" pitchFamily="50" charset="-128"/>
                          <a:ea typeface="Meiryo UI" pitchFamily="50" charset="-128"/>
                          <a:cs typeface="Meiryo UI" pitchFamily="50" charset="-128"/>
                        </a:rPr>
                        <a:t>　補てん財源・・・不用地等売却代や財政調整基金など</a:t>
                      </a:r>
                      <a:endParaRPr lang="en-US" altLang="ja-JP" sz="1100" b="0" u="none"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extLst>
                  <a:ext uri="{0D108BD9-81ED-4DB2-BD59-A6C34878D82A}">
                    <a16:rowId xmlns:a16="http://schemas.microsoft.com/office/drawing/2014/main" val="10000"/>
                  </a:ext>
                </a:extLst>
              </a:tr>
              <a:tr h="596996">
                <a:tc grid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u="none" dirty="0" smtClean="0">
                          <a:solidFill>
                            <a:prstClr val="black"/>
                          </a:solidFill>
                          <a:latin typeface="Meiryo UI" pitchFamily="50" charset="-128"/>
                          <a:ea typeface="Meiryo UI" pitchFamily="50" charset="-128"/>
                          <a:cs typeface="Meiryo UI" pitchFamily="50" charset="-128"/>
                        </a:rPr>
                        <a:t>地方交付税の</a:t>
                      </a:r>
                      <a:endParaRPr lang="en-US" altLang="ja-JP" sz="1100" b="1" u="none" dirty="0" smtClean="0">
                        <a:solidFill>
                          <a:prstClr val="black"/>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u="none" dirty="0" smtClean="0">
                          <a:solidFill>
                            <a:prstClr val="black"/>
                          </a:solidFill>
                          <a:latin typeface="Meiryo UI" pitchFamily="50" charset="-128"/>
                          <a:ea typeface="Meiryo UI" pitchFamily="50" charset="-128"/>
                          <a:cs typeface="Meiryo UI" pitchFamily="50" charset="-128"/>
                        </a:rPr>
                        <a:t>算定</a:t>
                      </a:r>
                      <a:endParaRPr lang="en-US" altLang="ja-JP" sz="1100" b="1" u="none"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tc hMerge="1">
                  <a:txBody>
                    <a:bodyPr/>
                    <a:lstStyle/>
                    <a:p>
                      <a:endParaRPr kumimoji="1" lang="ja-JP" altLang="en-US"/>
                    </a:p>
                  </a:txBody>
                  <a:tcPr/>
                </a:tc>
                <a:tc>
                  <a:txBody>
                    <a:bodyPr/>
                    <a:lstStyle/>
                    <a:p>
                      <a:pPr marL="180000" lvl="2" indent="-180000">
                        <a:buFont typeface="Arial" pitchFamily="34" charset="0"/>
                        <a:buChar char="•"/>
                        <a:defRPr/>
                      </a:pPr>
                      <a:r>
                        <a:rPr lang="ja-JP" altLang="en-US" sz="1100" b="0" u="none" dirty="0" smtClean="0">
                          <a:solidFill>
                            <a:prstClr val="black"/>
                          </a:solidFill>
                          <a:latin typeface="Meiryo UI" pitchFamily="50" charset="-128"/>
                          <a:ea typeface="Meiryo UI" pitchFamily="50" charset="-128"/>
                          <a:cs typeface="Meiryo UI" pitchFamily="50" charset="-128"/>
                        </a:rPr>
                        <a:t>地方交付税額は、</a:t>
                      </a:r>
                      <a:r>
                        <a:rPr lang="en-US" altLang="ja-JP" sz="1100" b="0" u="none" dirty="0" smtClean="0">
                          <a:solidFill>
                            <a:prstClr val="black"/>
                          </a:solidFill>
                          <a:latin typeface="Meiryo UI" pitchFamily="50" charset="-128"/>
                          <a:ea typeface="Meiryo UI" pitchFamily="50" charset="-128"/>
                          <a:cs typeface="Meiryo UI" pitchFamily="50" charset="-128"/>
                        </a:rPr>
                        <a:t>H28</a:t>
                      </a:r>
                      <a:r>
                        <a:rPr lang="ja-JP" altLang="en-US" sz="1100" b="0" u="none" dirty="0" smtClean="0">
                          <a:solidFill>
                            <a:prstClr val="black"/>
                          </a:solidFill>
                          <a:latin typeface="Meiryo UI" pitchFamily="50" charset="-128"/>
                          <a:ea typeface="Meiryo UI" pitchFamily="50" charset="-128"/>
                          <a:cs typeface="Meiryo UI" pitchFamily="50" charset="-128"/>
                        </a:rPr>
                        <a:t>年度における大阪市の算定額をベースに算定</a:t>
                      </a:r>
                      <a:endParaRPr lang="en-US" altLang="ja-JP" sz="1100" b="0" u="none" dirty="0" smtClean="0">
                        <a:solidFill>
                          <a:prstClr val="black"/>
                        </a:solidFill>
                        <a:latin typeface="Meiryo UI" pitchFamily="50" charset="-128"/>
                        <a:ea typeface="Meiryo UI" pitchFamily="50" charset="-128"/>
                        <a:cs typeface="Meiryo UI" pitchFamily="50" charset="-128"/>
                      </a:endParaRPr>
                    </a:p>
                    <a:p>
                      <a:pPr marL="180000" lvl="2" indent="-180000">
                        <a:buFont typeface="Arial" pitchFamily="34" charset="0"/>
                        <a:buChar char="•"/>
                        <a:defRPr/>
                      </a:pPr>
                      <a:r>
                        <a:rPr lang="ja-JP" altLang="en-US" sz="1100" b="0" u="none" dirty="0" smtClean="0">
                          <a:solidFill>
                            <a:prstClr val="black"/>
                          </a:solidFill>
                          <a:latin typeface="Meiryo UI" pitchFamily="50" charset="-128"/>
                          <a:ea typeface="Meiryo UI" pitchFamily="50" charset="-128"/>
                          <a:cs typeface="Meiryo UI" pitchFamily="50" charset="-128"/>
                        </a:rPr>
                        <a:t>特別区（中核市並み）の標準的な行政水準における補正係数等を適用</a:t>
                      </a:r>
                      <a:endParaRPr lang="en-US" altLang="ja-JP" sz="1100" b="0" u="none" dirty="0" smtClean="0">
                        <a:solidFill>
                          <a:prstClr val="black"/>
                        </a:solidFill>
                        <a:latin typeface="Meiryo UI" pitchFamily="50" charset="-128"/>
                        <a:ea typeface="Meiryo UI" pitchFamily="50" charset="-128"/>
                        <a:cs typeface="Meiryo UI" pitchFamily="50" charset="-128"/>
                      </a:endParaRPr>
                    </a:p>
                    <a:p>
                      <a:pPr marL="180000" lvl="2" indent="-180000">
                        <a:buFont typeface="Arial" pitchFamily="34" charset="0"/>
                        <a:buNone/>
                        <a:defRPr/>
                      </a:pPr>
                      <a:r>
                        <a:rPr lang="ja-JP" altLang="en-US" sz="1100" b="0" u="none" dirty="0" smtClean="0">
                          <a:solidFill>
                            <a:prstClr val="black"/>
                          </a:solidFill>
                          <a:latin typeface="Meiryo UI" pitchFamily="50" charset="-128"/>
                          <a:ea typeface="Meiryo UI" pitchFamily="50" charset="-128"/>
                          <a:cs typeface="Meiryo UI" pitchFamily="50" charset="-128"/>
                        </a:rPr>
                        <a:t>　　　　　</a:t>
                      </a:r>
                      <a:r>
                        <a:rPr lang="en-US" altLang="ja-JP" sz="800" b="0" u="none" dirty="0" smtClean="0">
                          <a:solidFill>
                            <a:prstClr val="black"/>
                          </a:solidFill>
                          <a:latin typeface="Meiryo UI" pitchFamily="50" charset="-128"/>
                          <a:ea typeface="Meiryo UI" pitchFamily="50" charset="-128"/>
                          <a:cs typeface="Meiryo UI" pitchFamily="50" charset="-128"/>
                        </a:rPr>
                        <a:t>※</a:t>
                      </a:r>
                      <a:r>
                        <a:rPr lang="ja-JP" altLang="en-US" sz="800" b="0" u="none" dirty="0" smtClean="0">
                          <a:solidFill>
                            <a:prstClr val="black"/>
                          </a:solidFill>
                          <a:latin typeface="Meiryo UI" pitchFamily="50" charset="-128"/>
                          <a:ea typeface="Meiryo UI" pitchFamily="50" charset="-128"/>
                          <a:cs typeface="Meiryo UI" pitchFamily="50" charset="-128"/>
                        </a:rPr>
                        <a:t>大阪府への移管事務は、原則、都道府県分として算定するが、算定項目のない消防・下水道は市町村分で算定</a:t>
                      </a:r>
                      <a:endParaRPr lang="en-US" altLang="ja-JP" sz="1100" b="0" u="none"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extLst>
                  <a:ext uri="{0D108BD9-81ED-4DB2-BD59-A6C34878D82A}">
                    <a16:rowId xmlns:a16="http://schemas.microsoft.com/office/drawing/2014/main" val="10001"/>
                  </a:ext>
                </a:extLst>
              </a:tr>
              <a:tr h="385855">
                <a:tc grid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zh-TW" altLang="en-US" sz="1100" b="1" u="none" dirty="0" smtClean="0">
                          <a:solidFill>
                            <a:prstClr val="black"/>
                          </a:solidFill>
                          <a:latin typeface="Meiryo UI" pitchFamily="50" charset="-128"/>
                          <a:ea typeface="Meiryo UI" pitchFamily="50" charset="-128"/>
                          <a:cs typeface="Meiryo UI" pitchFamily="50" charset="-128"/>
                        </a:rPr>
                        <a:t>財政調整財源</a:t>
                      </a:r>
                      <a:endParaRPr kumimoji="1" lang="ja-JP" altLang="en-US" sz="1100" u="none" dirty="0"/>
                    </a:p>
                  </a:txBody>
                  <a:tcPr marL="99059" marR="99059" marT="45724" marB="45724" anchor="ctr"/>
                </a:tc>
                <a:tc hMerge="1">
                  <a:txBody>
                    <a:bodyPr/>
                    <a:lstStyle/>
                    <a:p>
                      <a:endParaRPr kumimoji="1" lang="ja-JP" altLang="en-US"/>
                    </a:p>
                  </a:txBody>
                  <a:tcPr/>
                </a:tc>
                <a:tc>
                  <a:txBody>
                    <a:bodyPr/>
                    <a:lstStyle/>
                    <a:p>
                      <a:pPr marL="180000" lvl="2" indent="-180000">
                        <a:buFont typeface="Arial" pitchFamily="34" charset="0"/>
                        <a:buChar char="•"/>
                        <a:defRPr/>
                      </a:pPr>
                      <a:r>
                        <a:rPr lang="ja-JP" altLang="en-US" sz="1100" b="0" u="none" dirty="0" smtClean="0">
                          <a:solidFill>
                            <a:prstClr val="black"/>
                          </a:solidFill>
                          <a:latin typeface="Meiryo UI" pitchFamily="50" charset="-128"/>
                          <a:ea typeface="Meiryo UI" pitchFamily="50" charset="-128"/>
                          <a:cs typeface="Meiryo UI" pitchFamily="50" charset="-128"/>
                        </a:rPr>
                        <a:t>法人市町村民税、固定資産税、特別土地保有税及び地方交付税相当額</a:t>
                      </a:r>
                      <a:endParaRPr lang="en-US" altLang="ja-JP" sz="1100" b="0" u="none"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extLst>
                  <a:ext uri="{0D108BD9-81ED-4DB2-BD59-A6C34878D82A}">
                    <a16:rowId xmlns:a16="http://schemas.microsoft.com/office/drawing/2014/main" val="10002"/>
                  </a:ext>
                </a:extLst>
              </a:tr>
              <a:tr h="385855">
                <a:tc row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u="none" dirty="0" smtClean="0">
                          <a:solidFill>
                            <a:prstClr val="black"/>
                          </a:solidFill>
                          <a:latin typeface="Meiryo UI" pitchFamily="50" charset="-128"/>
                          <a:ea typeface="Meiryo UI" pitchFamily="50" charset="-128"/>
                          <a:cs typeface="Meiryo UI" pitchFamily="50" charset="-128"/>
                        </a:rPr>
                        <a:t>　　</a:t>
                      </a:r>
                      <a:endParaRPr lang="en-US" altLang="ja-JP" sz="1100" b="1" u="none" dirty="0" smtClean="0">
                        <a:solidFill>
                          <a:prstClr val="black"/>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u="none" dirty="0" smtClean="0">
                          <a:solidFill>
                            <a:prstClr val="black"/>
                          </a:solidFill>
                          <a:latin typeface="Meiryo UI" pitchFamily="50" charset="-128"/>
                          <a:ea typeface="Meiryo UI" pitchFamily="50" charset="-128"/>
                          <a:cs typeface="Meiryo UI" pitchFamily="50" charset="-128"/>
                        </a:rPr>
                        <a:t>　　</a:t>
                      </a:r>
                      <a:endParaRPr lang="en-US" altLang="ja-JP" sz="1100" b="1" u="none"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lnR w="12700" cap="flat" cmpd="sng" algn="ctr">
                      <a:solidFill>
                        <a:schemeClr val="bg1"/>
                      </a:solidFill>
                      <a:prstDash val="solid"/>
                      <a:round/>
                      <a:headEnd type="none" w="med" len="med"/>
                      <a:tailEnd type="none" w="med" len="med"/>
                    </a:lnR>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u="none" dirty="0" smtClean="0">
                          <a:solidFill>
                            <a:prstClr val="black"/>
                          </a:solidFill>
                          <a:latin typeface="Meiryo UI" pitchFamily="50" charset="-128"/>
                          <a:ea typeface="Meiryo UI" pitchFamily="50" charset="-128"/>
                          <a:cs typeface="Meiryo UI" pitchFamily="50" charset="-128"/>
                        </a:rPr>
                        <a:t>特別区と大阪府間</a:t>
                      </a:r>
                      <a:endParaRPr lang="en-US" altLang="ja-JP" sz="1100" b="1" u="none" dirty="0" smtClean="0">
                        <a:solidFill>
                          <a:prstClr val="black"/>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u="none" dirty="0" smtClean="0">
                          <a:solidFill>
                            <a:prstClr val="black"/>
                          </a:solidFill>
                          <a:latin typeface="Meiryo UI" pitchFamily="50" charset="-128"/>
                          <a:ea typeface="Meiryo UI" pitchFamily="50" charset="-128"/>
                          <a:cs typeface="Meiryo UI" pitchFamily="50" charset="-128"/>
                        </a:rPr>
                        <a:t>の配分</a:t>
                      </a:r>
                      <a:endParaRPr lang="en-US" altLang="ja-JP" sz="1100" b="1" u="none"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lnL w="12700" cap="flat" cmpd="sng" algn="ctr">
                      <a:solidFill>
                        <a:schemeClr val="bg1"/>
                      </a:solidFill>
                      <a:prstDash val="solid"/>
                      <a:round/>
                      <a:headEnd type="none" w="med" len="med"/>
                      <a:tailEnd type="none" w="med" len="med"/>
                    </a:lnL>
                  </a:tcPr>
                </a:tc>
                <a:tc>
                  <a:txBody>
                    <a:bodyPr/>
                    <a:lstStyle/>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u="none" dirty="0" smtClean="0">
                          <a:solidFill>
                            <a:prstClr val="black"/>
                          </a:solidFill>
                          <a:latin typeface="Meiryo UI" pitchFamily="50" charset="-128"/>
                          <a:ea typeface="Meiryo UI" pitchFamily="50" charset="-128"/>
                          <a:cs typeface="Meiryo UI" pitchFamily="50" charset="-128"/>
                        </a:rPr>
                        <a:t>財政調整財源の配分割合は、</a:t>
                      </a:r>
                      <a:r>
                        <a:rPr lang="ja-JP" altLang="en-US" sz="1100" b="0" u="none" dirty="0" smtClean="0">
                          <a:solidFill>
                            <a:schemeClr val="tx1"/>
                          </a:solidFill>
                          <a:latin typeface="Meiryo UI" pitchFamily="50" charset="-128"/>
                          <a:ea typeface="Meiryo UI" pitchFamily="50" charset="-128"/>
                          <a:cs typeface="Meiryo UI" pitchFamily="50" charset="-128"/>
                        </a:rPr>
                        <a:t>特別区</a:t>
                      </a:r>
                      <a:r>
                        <a:rPr lang="en-US" altLang="ja-JP" sz="1100" b="0" u="none" baseline="0" dirty="0" smtClean="0">
                          <a:solidFill>
                            <a:schemeClr val="tx1"/>
                          </a:solidFill>
                          <a:latin typeface="Meiryo UI" pitchFamily="50" charset="-128"/>
                          <a:ea typeface="Meiryo UI" pitchFamily="50" charset="-128"/>
                          <a:cs typeface="Meiryo UI" pitchFamily="50" charset="-128"/>
                        </a:rPr>
                        <a:t>78.3</a:t>
                      </a:r>
                      <a:r>
                        <a:rPr lang="en-US" altLang="ja-JP" sz="1100" b="0" u="none" dirty="0" smtClean="0">
                          <a:solidFill>
                            <a:schemeClr val="tx1"/>
                          </a:solidFill>
                          <a:latin typeface="Meiryo UI" pitchFamily="50" charset="-128"/>
                          <a:ea typeface="Meiryo UI" pitchFamily="50" charset="-128"/>
                          <a:cs typeface="Meiryo UI" pitchFamily="50" charset="-128"/>
                        </a:rPr>
                        <a:t>%</a:t>
                      </a:r>
                      <a:r>
                        <a:rPr lang="ja-JP" altLang="en-US" sz="1100" b="0" u="none" dirty="0" err="1" smtClean="0">
                          <a:solidFill>
                            <a:schemeClr val="tx1"/>
                          </a:solidFill>
                          <a:latin typeface="Meiryo UI" pitchFamily="50" charset="-128"/>
                          <a:ea typeface="Meiryo UI" pitchFamily="50" charset="-128"/>
                          <a:cs typeface="Meiryo UI" pitchFamily="50" charset="-128"/>
                        </a:rPr>
                        <a:t>、</a:t>
                      </a:r>
                      <a:r>
                        <a:rPr lang="ja-JP" altLang="en-US" sz="1100" b="0" u="none" dirty="0" smtClean="0">
                          <a:solidFill>
                            <a:schemeClr val="tx1"/>
                          </a:solidFill>
                          <a:latin typeface="Meiryo UI" pitchFamily="50" charset="-128"/>
                          <a:ea typeface="Meiryo UI" pitchFamily="50" charset="-128"/>
                          <a:cs typeface="Meiryo UI" pitchFamily="50" charset="-128"/>
                        </a:rPr>
                        <a:t>大阪府</a:t>
                      </a:r>
                      <a:r>
                        <a:rPr lang="en-US" altLang="ja-JP" sz="1100" b="0" u="none" baseline="0" dirty="0" smtClean="0">
                          <a:solidFill>
                            <a:schemeClr val="tx1"/>
                          </a:solidFill>
                          <a:latin typeface="Meiryo UI" pitchFamily="50" charset="-128"/>
                          <a:ea typeface="Meiryo UI" pitchFamily="50" charset="-128"/>
                          <a:cs typeface="Meiryo UI" pitchFamily="50" charset="-128"/>
                        </a:rPr>
                        <a:t>21.7</a:t>
                      </a:r>
                      <a:r>
                        <a:rPr lang="en-US" altLang="ja-JP" sz="1100" b="0" u="none" dirty="0" smtClean="0">
                          <a:solidFill>
                            <a:schemeClr val="tx1"/>
                          </a:solidFill>
                          <a:latin typeface="Meiryo UI" pitchFamily="50" charset="-128"/>
                          <a:ea typeface="Meiryo UI" pitchFamily="50" charset="-128"/>
                          <a:cs typeface="Meiryo UI" pitchFamily="50" charset="-128"/>
                        </a:rPr>
                        <a:t>%</a:t>
                      </a:r>
                      <a:r>
                        <a:rPr lang="en-US" altLang="ja-JP" sz="1100" b="0" u="none" dirty="0" smtClean="0">
                          <a:solidFill>
                            <a:prstClr val="black"/>
                          </a:solidFill>
                          <a:latin typeface="Meiryo UI" pitchFamily="50" charset="-128"/>
                          <a:ea typeface="Meiryo UI" pitchFamily="50" charset="-128"/>
                          <a:cs typeface="Meiryo UI" pitchFamily="50" charset="-128"/>
                        </a:rPr>
                        <a:t/>
                      </a:r>
                      <a:br>
                        <a:rPr lang="en-US" altLang="ja-JP" sz="1100" b="0" u="none" dirty="0" smtClean="0">
                          <a:solidFill>
                            <a:prstClr val="black"/>
                          </a:solidFill>
                          <a:latin typeface="Meiryo UI" pitchFamily="50" charset="-128"/>
                          <a:ea typeface="Meiryo UI" pitchFamily="50" charset="-128"/>
                          <a:cs typeface="Meiryo UI" pitchFamily="50" charset="-128"/>
                        </a:rPr>
                      </a:br>
                      <a:r>
                        <a:rPr lang="ja-JP" altLang="en-US" sz="800" b="0" u="none" dirty="0" smtClean="0">
                          <a:solidFill>
                            <a:prstClr val="black"/>
                          </a:solidFill>
                          <a:latin typeface="Meiryo UI" pitchFamily="50" charset="-128"/>
                          <a:ea typeface="Meiryo UI" pitchFamily="50" charset="-128"/>
                          <a:cs typeface="Meiryo UI" pitchFamily="50" charset="-128"/>
                        </a:rPr>
                        <a:t>　　　　</a:t>
                      </a:r>
                      <a:r>
                        <a:rPr lang="en-US" altLang="ja-JP" sz="800" b="0" u="none" dirty="0" smtClean="0">
                          <a:solidFill>
                            <a:prstClr val="black"/>
                          </a:solidFill>
                          <a:latin typeface="Meiryo UI" pitchFamily="50" charset="-128"/>
                          <a:ea typeface="Meiryo UI" pitchFamily="50" charset="-128"/>
                          <a:cs typeface="Meiryo UI" pitchFamily="50" charset="-128"/>
                        </a:rPr>
                        <a:t>※H28</a:t>
                      </a:r>
                      <a:r>
                        <a:rPr lang="ja-JP" altLang="en-US" sz="800" b="0" u="none" dirty="0" smtClean="0">
                          <a:solidFill>
                            <a:prstClr val="black"/>
                          </a:solidFill>
                          <a:latin typeface="Meiryo UI" pitchFamily="50" charset="-128"/>
                          <a:ea typeface="Meiryo UI" pitchFamily="50" charset="-128"/>
                          <a:cs typeface="Meiryo UI" pitchFamily="50" charset="-128"/>
                        </a:rPr>
                        <a:t>年度の一般会計決算をベースにした検証のため、</a:t>
                      </a:r>
                      <a:r>
                        <a:rPr lang="en-US" altLang="ja-JP" sz="800" b="0" u="none" dirty="0" smtClean="0">
                          <a:solidFill>
                            <a:prstClr val="black"/>
                          </a:solidFill>
                          <a:latin typeface="Meiryo UI" pitchFamily="50" charset="-128"/>
                          <a:ea typeface="Meiryo UI" pitchFamily="50" charset="-128"/>
                          <a:cs typeface="Meiryo UI" pitchFamily="50" charset="-128"/>
                        </a:rPr>
                        <a:t>3</a:t>
                      </a:r>
                      <a:r>
                        <a:rPr lang="ja-JP" altLang="en-US" sz="800" b="0" u="none" dirty="0" smtClean="0">
                          <a:solidFill>
                            <a:prstClr val="black"/>
                          </a:solidFill>
                          <a:latin typeface="Meiryo UI" pitchFamily="50" charset="-128"/>
                          <a:ea typeface="Meiryo UI" pitchFamily="50" charset="-128"/>
                          <a:cs typeface="Meiryo UI" pitchFamily="50" charset="-128"/>
                        </a:rPr>
                        <a:t>カ年平均の値ではなく</a:t>
                      </a:r>
                      <a:r>
                        <a:rPr lang="en-US" altLang="ja-JP" sz="800" b="0" u="none" dirty="0" smtClean="0">
                          <a:solidFill>
                            <a:prstClr val="black"/>
                          </a:solidFill>
                          <a:latin typeface="Meiryo UI" pitchFamily="50" charset="-128"/>
                          <a:ea typeface="Meiryo UI" pitchFamily="50" charset="-128"/>
                          <a:cs typeface="Meiryo UI" pitchFamily="50" charset="-128"/>
                        </a:rPr>
                        <a:t>H28</a:t>
                      </a:r>
                      <a:r>
                        <a:rPr lang="ja-JP" altLang="en-US" sz="800" b="0" u="none" dirty="0" smtClean="0">
                          <a:solidFill>
                            <a:prstClr val="black"/>
                          </a:solidFill>
                          <a:latin typeface="Meiryo UI" pitchFamily="50" charset="-128"/>
                          <a:ea typeface="Meiryo UI" pitchFamily="50" charset="-128"/>
                          <a:cs typeface="Meiryo UI" pitchFamily="50" charset="-128"/>
                        </a:rPr>
                        <a:t>年度</a:t>
                      </a:r>
                      <a:r>
                        <a:rPr lang="en-US" altLang="ja-JP" sz="800" b="0" u="none" dirty="0" smtClean="0">
                          <a:solidFill>
                            <a:prstClr val="black"/>
                          </a:solidFill>
                          <a:latin typeface="Meiryo UI" pitchFamily="50" charset="-128"/>
                          <a:ea typeface="Meiryo UI" pitchFamily="50" charset="-128"/>
                          <a:cs typeface="Meiryo UI" pitchFamily="50" charset="-128"/>
                        </a:rPr>
                        <a:t>(</a:t>
                      </a:r>
                      <a:r>
                        <a:rPr lang="ja-JP" altLang="en-US" sz="800" b="0" u="none" dirty="0" smtClean="0">
                          <a:solidFill>
                            <a:prstClr val="black"/>
                          </a:solidFill>
                          <a:latin typeface="Meiryo UI" pitchFamily="50" charset="-128"/>
                          <a:ea typeface="Meiryo UI" pitchFamily="50" charset="-128"/>
                          <a:cs typeface="Meiryo UI" pitchFamily="50" charset="-128"/>
                        </a:rPr>
                        <a:t>単年度</a:t>
                      </a:r>
                      <a:r>
                        <a:rPr lang="en-US" altLang="ja-JP" sz="800" b="0" u="none" dirty="0" smtClean="0">
                          <a:solidFill>
                            <a:prstClr val="black"/>
                          </a:solidFill>
                          <a:latin typeface="Meiryo UI" pitchFamily="50" charset="-128"/>
                          <a:ea typeface="Meiryo UI" pitchFamily="50" charset="-128"/>
                          <a:cs typeface="Meiryo UI" pitchFamily="50" charset="-128"/>
                        </a:rPr>
                        <a:t>)</a:t>
                      </a:r>
                      <a:r>
                        <a:rPr lang="ja-JP" altLang="en-US" sz="800" b="0" u="none" dirty="0" smtClean="0">
                          <a:solidFill>
                            <a:prstClr val="black"/>
                          </a:solidFill>
                          <a:latin typeface="Meiryo UI" pitchFamily="50" charset="-128"/>
                          <a:ea typeface="Meiryo UI" pitchFamily="50" charset="-128"/>
                          <a:cs typeface="Meiryo UI" pitchFamily="50" charset="-128"/>
                        </a:rPr>
                        <a:t>の値を用いている</a:t>
                      </a:r>
                      <a:endParaRPr lang="en-US" altLang="ja-JP" sz="800" b="1" u="none" dirty="0" smtClean="0">
                        <a:solidFill>
                          <a:srgbClr val="FF0000"/>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u="none" dirty="0" smtClean="0">
                          <a:solidFill>
                            <a:prstClr val="black"/>
                          </a:solidFill>
                          <a:latin typeface="Meiryo UI" pitchFamily="50" charset="-128"/>
                          <a:ea typeface="Meiryo UI" pitchFamily="50" charset="-128"/>
                          <a:cs typeface="Meiryo UI" pitchFamily="50" charset="-128"/>
                        </a:rPr>
                        <a:t>公債費の負担割合は、特別区</a:t>
                      </a:r>
                      <a:r>
                        <a:rPr lang="en-US" altLang="ja-JP" sz="1100" b="0" u="none" dirty="0" smtClean="0">
                          <a:solidFill>
                            <a:prstClr val="black"/>
                          </a:solidFill>
                          <a:latin typeface="Meiryo UI" pitchFamily="50" charset="-128"/>
                          <a:ea typeface="Meiryo UI" pitchFamily="50" charset="-128"/>
                          <a:cs typeface="Meiryo UI" pitchFamily="50" charset="-128"/>
                        </a:rPr>
                        <a:t>72</a:t>
                      </a:r>
                      <a:r>
                        <a:rPr lang="ja-JP" altLang="en-US" sz="1100" b="0" u="none" dirty="0" smtClean="0">
                          <a:solidFill>
                            <a:prstClr val="black"/>
                          </a:solidFill>
                          <a:latin typeface="Meiryo UI" pitchFamily="50" charset="-128"/>
                          <a:ea typeface="Meiryo UI" pitchFamily="50" charset="-128"/>
                          <a:cs typeface="Meiryo UI" pitchFamily="50" charset="-128"/>
                        </a:rPr>
                        <a:t>％、大阪府</a:t>
                      </a:r>
                      <a:r>
                        <a:rPr lang="en-US" altLang="ja-JP" sz="1100" b="0" u="none" dirty="0" smtClean="0">
                          <a:solidFill>
                            <a:prstClr val="black"/>
                          </a:solidFill>
                          <a:latin typeface="Meiryo UI" pitchFamily="50" charset="-128"/>
                          <a:ea typeface="Meiryo UI" pitchFamily="50" charset="-128"/>
                          <a:cs typeface="Meiryo UI" pitchFamily="50" charset="-128"/>
                        </a:rPr>
                        <a:t>28</a:t>
                      </a:r>
                      <a:r>
                        <a:rPr lang="ja-JP" altLang="en-US" sz="1100" b="0" u="none" dirty="0" smtClean="0">
                          <a:solidFill>
                            <a:prstClr val="black"/>
                          </a:solidFill>
                          <a:latin typeface="Meiryo UI" pitchFamily="50" charset="-128"/>
                          <a:ea typeface="Meiryo UI" pitchFamily="50" charset="-128"/>
                          <a:cs typeface="Meiryo UI" pitchFamily="50" charset="-128"/>
                        </a:rPr>
                        <a:t>％</a:t>
                      </a:r>
                      <a:endParaRPr lang="en-US" altLang="ja-JP" sz="1100" b="0" u="none"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extLst>
                  <a:ext uri="{0D108BD9-81ED-4DB2-BD59-A6C34878D82A}">
                    <a16:rowId xmlns:a16="http://schemas.microsoft.com/office/drawing/2014/main" val="10003"/>
                  </a:ext>
                </a:extLst>
              </a:tr>
              <a:tr h="579237">
                <a:tc vMerge="1">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lang="en-US" altLang="ja-JP" sz="1100" b="1"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lnR w="12700" cap="flat" cmpd="sng" algn="ctr">
                      <a:solidFill>
                        <a:schemeClr val="bg1"/>
                      </a:solidFill>
                      <a:prstDash val="solid"/>
                      <a:round/>
                      <a:headEnd type="none" w="med" len="med"/>
                      <a:tailEnd type="none" w="med" len="med"/>
                    </a:lnR>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u="none" dirty="0" smtClean="0">
                          <a:solidFill>
                            <a:prstClr val="black"/>
                          </a:solidFill>
                          <a:latin typeface="Meiryo UI" pitchFamily="50" charset="-128"/>
                          <a:ea typeface="Meiryo UI" pitchFamily="50" charset="-128"/>
                          <a:cs typeface="Meiryo UI" pitchFamily="50" charset="-128"/>
                        </a:rPr>
                        <a:t>財政調整交付金の配分（特別区間の配分）</a:t>
                      </a:r>
                      <a:endParaRPr lang="en-US" altLang="ja-JP" sz="1100" b="1" u="none"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lnL w="12700" cap="flat" cmpd="sng" algn="ctr">
                      <a:solidFill>
                        <a:schemeClr val="bg1"/>
                      </a:solidFill>
                      <a:prstDash val="solid"/>
                      <a:round/>
                      <a:headEnd type="none" w="med" len="med"/>
                      <a:tailEnd type="none" w="med" len="med"/>
                    </a:lnL>
                  </a:tcPr>
                </a:tc>
                <a:tc>
                  <a:txBody>
                    <a:bodyPr/>
                    <a:lstStyle/>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u="none" dirty="0" smtClean="0">
                          <a:solidFill>
                            <a:prstClr val="black"/>
                          </a:solidFill>
                          <a:latin typeface="Meiryo UI" pitchFamily="50" charset="-128"/>
                          <a:ea typeface="Meiryo UI" pitchFamily="50" charset="-128"/>
                          <a:cs typeface="Meiryo UI" pitchFamily="50" charset="-128"/>
                        </a:rPr>
                        <a:t>普通交付金</a:t>
                      </a:r>
                      <a:r>
                        <a:rPr lang="en-US" altLang="ja-JP" sz="1100" b="0" u="none" dirty="0" smtClean="0">
                          <a:solidFill>
                            <a:prstClr val="black"/>
                          </a:solidFill>
                          <a:latin typeface="Meiryo UI" pitchFamily="50" charset="-128"/>
                          <a:ea typeface="Meiryo UI" pitchFamily="50" charset="-128"/>
                          <a:cs typeface="Meiryo UI" pitchFamily="50" charset="-128"/>
                        </a:rPr>
                        <a:t>94</a:t>
                      </a:r>
                      <a:r>
                        <a:rPr lang="ja-JP" altLang="en-US" sz="1100" b="0" u="none" dirty="0" smtClean="0">
                          <a:solidFill>
                            <a:prstClr val="black"/>
                          </a:solidFill>
                          <a:latin typeface="Meiryo UI" pitchFamily="50" charset="-128"/>
                          <a:ea typeface="Meiryo UI" pitchFamily="50" charset="-128"/>
                          <a:cs typeface="Meiryo UI" pitchFamily="50" charset="-128"/>
                        </a:rPr>
                        <a:t>％、特別交付金</a:t>
                      </a:r>
                      <a:r>
                        <a:rPr lang="en-US" altLang="ja-JP" sz="1100" b="0" u="none" dirty="0" smtClean="0">
                          <a:solidFill>
                            <a:prstClr val="black"/>
                          </a:solidFill>
                          <a:latin typeface="Meiryo UI" pitchFamily="50" charset="-128"/>
                          <a:ea typeface="Meiryo UI" pitchFamily="50" charset="-128"/>
                          <a:cs typeface="Meiryo UI" pitchFamily="50" charset="-128"/>
                        </a:rPr>
                        <a:t>6</a:t>
                      </a:r>
                      <a:r>
                        <a:rPr lang="ja-JP" altLang="en-US" sz="1100" b="0" u="none" dirty="0" smtClean="0">
                          <a:solidFill>
                            <a:prstClr val="black"/>
                          </a:solidFill>
                          <a:latin typeface="Meiryo UI" pitchFamily="50" charset="-128"/>
                          <a:ea typeface="Meiryo UI" pitchFamily="50" charset="-128"/>
                          <a:cs typeface="Meiryo UI" pitchFamily="50" charset="-128"/>
                        </a:rPr>
                        <a:t>％</a:t>
                      </a:r>
                      <a:endParaRPr lang="en-US" altLang="ja-JP" sz="1100" b="0" u="none" dirty="0" smtClean="0">
                        <a:solidFill>
                          <a:prstClr val="black"/>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u="none" dirty="0" smtClean="0">
                          <a:solidFill>
                            <a:prstClr val="black"/>
                          </a:solidFill>
                          <a:latin typeface="Meiryo UI" pitchFamily="50" charset="-128"/>
                          <a:ea typeface="Meiryo UI" pitchFamily="50" charset="-128"/>
                          <a:cs typeface="Meiryo UI" pitchFamily="50" charset="-128"/>
                        </a:rPr>
                        <a:t>基準財政需要額の算定は、地方交付税に準ずる（生活保護費などの義務度の高い経費を加算（生活保護費、児童扶養手当））</a:t>
                      </a:r>
                      <a:endParaRPr lang="en-US" altLang="ja-JP" sz="1100" b="0" u="none" baseline="0" dirty="0" smtClean="0">
                        <a:solidFill>
                          <a:prstClr val="black"/>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u="none" dirty="0" smtClean="0">
                          <a:solidFill>
                            <a:prstClr val="black"/>
                          </a:solidFill>
                          <a:latin typeface="Meiryo UI" pitchFamily="50" charset="-128"/>
                          <a:ea typeface="Meiryo UI" pitchFamily="50" charset="-128"/>
                          <a:cs typeface="Meiryo UI" pitchFamily="50" charset="-128"/>
                        </a:rPr>
                        <a:t>基準財政収入額の算定は、地方交付税に準ずる（標準税等の算入率は</a:t>
                      </a:r>
                      <a:r>
                        <a:rPr lang="en-US" altLang="ja-JP" sz="1100" b="0" u="none" dirty="0" smtClean="0">
                          <a:solidFill>
                            <a:prstClr val="black"/>
                          </a:solidFill>
                          <a:latin typeface="Meiryo UI" pitchFamily="50" charset="-128"/>
                          <a:ea typeface="Meiryo UI" pitchFamily="50" charset="-128"/>
                          <a:cs typeface="Meiryo UI" pitchFamily="50" charset="-128"/>
                        </a:rPr>
                        <a:t>85</a:t>
                      </a:r>
                      <a:r>
                        <a:rPr lang="ja-JP" altLang="en-US" sz="1100" b="0" u="none" dirty="0" smtClean="0">
                          <a:solidFill>
                            <a:prstClr val="black"/>
                          </a:solidFill>
                          <a:latin typeface="Meiryo UI" pitchFamily="50" charset="-128"/>
                          <a:ea typeface="Meiryo UI" pitchFamily="50" charset="-128"/>
                          <a:cs typeface="Meiryo UI" pitchFamily="50" charset="-128"/>
                        </a:rPr>
                        <a:t>％）</a:t>
                      </a:r>
                      <a:endParaRPr lang="en-US" altLang="ja-JP" sz="1100" b="0" u="none"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extLst>
                  <a:ext uri="{0D108BD9-81ED-4DB2-BD59-A6C34878D82A}">
                    <a16:rowId xmlns:a16="http://schemas.microsoft.com/office/drawing/2014/main" val="10004"/>
                  </a:ext>
                </a:extLst>
              </a:tr>
              <a:tr h="304036">
                <a:tc grid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u="none" dirty="0" smtClean="0">
                          <a:solidFill>
                            <a:prstClr val="black"/>
                          </a:solidFill>
                          <a:latin typeface="Meiryo UI" pitchFamily="50" charset="-128"/>
                          <a:ea typeface="Meiryo UI" pitchFamily="50" charset="-128"/>
                          <a:cs typeface="Meiryo UI" pitchFamily="50" charset="-128"/>
                        </a:rPr>
                        <a:t>目的税</a:t>
                      </a:r>
                      <a:endParaRPr lang="en-US" altLang="ja-JP" sz="1100" b="1" u="none"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tc hMerge="1">
                  <a:txBody>
                    <a:bodyPr/>
                    <a:lstStyle/>
                    <a:p>
                      <a:endParaRPr kumimoji="1" lang="ja-JP" altLang="en-US"/>
                    </a:p>
                  </a:txBody>
                  <a:tcPr/>
                </a:tc>
                <a:tc>
                  <a:txBody>
                    <a:bodyPr/>
                    <a:lstStyle/>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u="none" dirty="0" smtClean="0">
                          <a:solidFill>
                            <a:prstClr val="black"/>
                          </a:solidFill>
                          <a:latin typeface="Meiryo UI" pitchFamily="50" charset="-128"/>
                          <a:ea typeface="Meiryo UI" pitchFamily="50" charset="-128"/>
                          <a:cs typeface="Meiryo UI" pitchFamily="50" charset="-128"/>
                        </a:rPr>
                        <a:t>大阪市の過去の充当実績をもとに特別区と大阪府へ配分</a:t>
                      </a:r>
                      <a:endParaRPr lang="en-US" altLang="ja-JP" sz="1100" b="0" u="none" dirty="0" smtClean="0">
                        <a:solidFill>
                          <a:prstClr val="black"/>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u="none" dirty="0" smtClean="0">
                          <a:solidFill>
                            <a:prstClr val="black"/>
                          </a:solidFill>
                          <a:latin typeface="Meiryo UI" pitchFamily="50" charset="-128"/>
                          <a:ea typeface="Meiryo UI" pitchFamily="50" charset="-128"/>
                          <a:cs typeface="Meiryo UI" pitchFamily="50" charset="-128"/>
                        </a:rPr>
                        <a:t>配分割合は、特別区</a:t>
                      </a:r>
                      <a:r>
                        <a:rPr lang="en-US" altLang="ja-JP" sz="1100" b="0" u="none" dirty="0" smtClean="0">
                          <a:solidFill>
                            <a:prstClr val="black"/>
                          </a:solidFill>
                          <a:latin typeface="Meiryo UI" pitchFamily="50" charset="-128"/>
                          <a:ea typeface="Meiryo UI" pitchFamily="50" charset="-128"/>
                          <a:cs typeface="Meiryo UI" pitchFamily="50" charset="-128"/>
                        </a:rPr>
                        <a:t>53</a:t>
                      </a:r>
                      <a:r>
                        <a:rPr lang="ja-JP" altLang="en-US" sz="1100" b="0" u="none" dirty="0" smtClean="0">
                          <a:solidFill>
                            <a:prstClr val="black"/>
                          </a:solidFill>
                          <a:latin typeface="Meiryo UI" pitchFamily="50" charset="-128"/>
                          <a:ea typeface="Meiryo UI" pitchFamily="50" charset="-128"/>
                          <a:cs typeface="Meiryo UI" pitchFamily="50" charset="-128"/>
                        </a:rPr>
                        <a:t>％、大阪府</a:t>
                      </a:r>
                      <a:r>
                        <a:rPr lang="en-US" altLang="ja-JP" sz="1100" b="0" u="none" dirty="0" smtClean="0">
                          <a:solidFill>
                            <a:prstClr val="black"/>
                          </a:solidFill>
                          <a:latin typeface="Meiryo UI" pitchFamily="50" charset="-128"/>
                          <a:ea typeface="Meiryo UI" pitchFamily="50" charset="-128"/>
                          <a:cs typeface="Meiryo UI" pitchFamily="50" charset="-128"/>
                        </a:rPr>
                        <a:t>47</a:t>
                      </a:r>
                      <a:r>
                        <a:rPr lang="ja-JP" altLang="en-US" sz="1100" b="0" u="none" dirty="0" smtClean="0">
                          <a:solidFill>
                            <a:prstClr val="black"/>
                          </a:solidFill>
                          <a:latin typeface="Meiryo UI" pitchFamily="50" charset="-128"/>
                          <a:ea typeface="Meiryo UI" pitchFamily="50" charset="-128"/>
                          <a:cs typeface="Meiryo UI" pitchFamily="50" charset="-128"/>
                        </a:rPr>
                        <a:t>％</a:t>
                      </a:r>
                      <a:endParaRPr lang="en-US" altLang="ja-JP" sz="1100" b="0" u="none"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extLst>
                  <a:ext uri="{0D108BD9-81ED-4DB2-BD59-A6C34878D82A}">
                    <a16:rowId xmlns:a16="http://schemas.microsoft.com/office/drawing/2014/main" val="10005"/>
                  </a:ext>
                </a:extLst>
              </a:tr>
            </a:tbl>
          </a:graphicData>
        </a:graphic>
      </p:graphicFrame>
      <p:sp>
        <p:nvSpPr>
          <p:cNvPr id="13" name="テキスト ボックス 42"/>
          <p:cNvSpPr txBox="1">
            <a:spLocks noChangeArrowheads="1"/>
          </p:cNvSpPr>
          <p:nvPr/>
        </p:nvSpPr>
        <p:spPr bwMode="auto">
          <a:xfrm>
            <a:off x="397710" y="6382469"/>
            <a:ext cx="9283435" cy="461665"/>
          </a:xfrm>
          <a:prstGeom prst="rect">
            <a:avLst/>
          </a:prstGeom>
          <a:noFill/>
          <a:ln w="9525">
            <a:noFill/>
            <a:miter lim="800000"/>
            <a:headEnd/>
            <a:tailEnd/>
          </a:ln>
        </p:spPr>
        <p:txBody>
          <a:bodyPr wrap="square">
            <a:spAutoFit/>
          </a:bodyPr>
          <a:lstStyle/>
          <a:p>
            <a:r>
              <a:rPr lang="en-US" altLang="ja-JP" sz="800" dirty="0" smtClean="0">
                <a:latin typeface="Meiryo UI" pitchFamily="50" charset="-128"/>
                <a:ea typeface="Meiryo UI" pitchFamily="50" charset="-128"/>
                <a:cs typeface="Meiryo UI" pitchFamily="50" charset="-128"/>
              </a:rPr>
              <a:t>※</a:t>
            </a:r>
            <a:r>
              <a:rPr lang="ja-JP" altLang="en-US" sz="800" dirty="0">
                <a:latin typeface="Meiryo UI" pitchFamily="50" charset="-128"/>
                <a:ea typeface="Meiryo UI" pitchFamily="50" charset="-128"/>
                <a:cs typeface="Meiryo UI" pitchFamily="50" charset="-128"/>
              </a:rPr>
              <a:t>　</a:t>
            </a:r>
            <a:r>
              <a:rPr lang="ja-JP" altLang="en-US" sz="800" dirty="0" smtClean="0">
                <a:latin typeface="Meiryo UI" pitchFamily="50" charset="-128"/>
                <a:ea typeface="Meiryo UI" pitchFamily="50" charset="-128"/>
                <a:cs typeface="Meiryo UI" pitchFamily="50" charset="-128"/>
              </a:rPr>
              <a:t>現行の各行政区別の決算が存在しないため、Ｈ</a:t>
            </a:r>
            <a:r>
              <a:rPr lang="en-US" altLang="ja-JP" sz="800" dirty="0" smtClean="0">
                <a:latin typeface="Meiryo UI" pitchFamily="50" charset="-128"/>
                <a:ea typeface="Meiryo UI" pitchFamily="50" charset="-128"/>
                <a:cs typeface="Meiryo UI" pitchFamily="50" charset="-128"/>
              </a:rPr>
              <a:t>28</a:t>
            </a:r>
            <a:r>
              <a:rPr lang="ja-JP" altLang="en-US" sz="800" dirty="0" smtClean="0">
                <a:latin typeface="Meiryo UI" pitchFamily="50" charset="-128"/>
                <a:ea typeface="Meiryo UI" pitchFamily="50" charset="-128"/>
                <a:cs typeface="Meiryo UI" pitchFamily="50" charset="-128"/>
              </a:rPr>
              <a:t>年度における一般会計決算額を各区別で把握可能なものは積み上げ、把握が困難なものは人口按分等により推計を行った</a:t>
            </a:r>
            <a:endParaRPr lang="en-US" altLang="ja-JP" sz="800" dirty="0" smtClean="0">
              <a:latin typeface="Meiryo UI" pitchFamily="50" charset="-128"/>
              <a:ea typeface="Meiryo UI" pitchFamily="50" charset="-128"/>
              <a:cs typeface="Meiryo UI" pitchFamily="50" charset="-128"/>
            </a:endParaRPr>
          </a:p>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本資料の各表においては、表示単位未満を四捨五入しているため、合計が一致しないことがある</a:t>
            </a:r>
            <a:endParaRPr lang="en-US" altLang="ja-JP" sz="800" dirty="0" smtClean="0">
              <a:latin typeface="Meiryo UI" pitchFamily="50" charset="-128"/>
              <a:ea typeface="Meiryo UI" pitchFamily="50" charset="-128"/>
              <a:cs typeface="Meiryo UI" pitchFamily="50" charset="-128"/>
            </a:endParaRPr>
          </a:p>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a:t>
            </a:r>
            <a:r>
              <a:rPr lang="en-US" altLang="ja-JP" sz="800" dirty="0" smtClean="0">
                <a:latin typeface="Meiryo UI" pitchFamily="50" charset="-128"/>
                <a:ea typeface="Meiryo UI" pitchFamily="50" charset="-128"/>
                <a:cs typeface="Meiryo UI" pitchFamily="50" charset="-128"/>
              </a:rPr>
              <a:t>H28</a:t>
            </a:r>
            <a:r>
              <a:rPr lang="ja-JP" altLang="en-US" sz="800" dirty="0" smtClean="0">
                <a:latin typeface="Meiryo UI" pitchFamily="50" charset="-128"/>
                <a:ea typeface="Meiryo UI" pitchFamily="50" charset="-128"/>
                <a:cs typeface="Meiryo UI" pitchFamily="50" charset="-128"/>
              </a:rPr>
              <a:t>年度の一般会計決算では、補てん財源が活用されたため、一般財源ベースでの歳出額は、各特別区での行財政改革等の対応を前提にその分（</a:t>
            </a:r>
            <a:r>
              <a:rPr lang="en-US" altLang="ja-JP" sz="800" dirty="0" smtClean="0">
                <a:latin typeface="Meiryo UI" pitchFamily="50" charset="-128"/>
                <a:ea typeface="Meiryo UI" pitchFamily="50" charset="-128"/>
                <a:cs typeface="Meiryo UI" pitchFamily="50" charset="-128"/>
              </a:rPr>
              <a:t>98</a:t>
            </a:r>
            <a:r>
              <a:rPr lang="ja-JP" altLang="en-US" sz="800" dirty="0" smtClean="0">
                <a:latin typeface="Meiryo UI" pitchFamily="50" charset="-128"/>
                <a:ea typeface="Meiryo UI" pitchFamily="50" charset="-128"/>
                <a:cs typeface="Meiryo UI" pitchFamily="50" charset="-128"/>
              </a:rPr>
              <a:t>億円）減少させて検証を実施</a:t>
            </a:r>
            <a:endParaRPr lang="en-US" altLang="ja-JP" sz="800" dirty="0" smtClean="0">
              <a:latin typeface="Meiryo UI" pitchFamily="50" charset="-128"/>
              <a:ea typeface="Meiryo UI" pitchFamily="50" charset="-128"/>
              <a:cs typeface="Meiryo UI" pitchFamily="50" charset="-128"/>
            </a:endParaRPr>
          </a:p>
        </p:txBody>
      </p:sp>
      <p:sp>
        <p:nvSpPr>
          <p:cNvPr id="14" name="正方形/長方形 13"/>
          <p:cNvSpPr/>
          <p:nvPr/>
        </p:nvSpPr>
        <p:spPr bwMode="auto">
          <a:xfrm>
            <a:off x="442020" y="2292871"/>
            <a:ext cx="2952000" cy="79208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noAutofit/>
          </a:bodyPr>
          <a:lstStyle/>
          <a:p>
            <a:pPr algn="ctr"/>
            <a:r>
              <a:rPr lang="ja-JP" altLang="en-US" sz="1200" b="1" dirty="0" smtClean="0">
                <a:latin typeface="Meiryo UI" pitchFamily="50" charset="-128"/>
                <a:ea typeface="Meiryo UI" pitchFamily="50" charset="-128"/>
                <a:cs typeface="Meiryo UI" pitchFamily="50" charset="-128"/>
              </a:rPr>
              <a:t>収支の状況</a:t>
            </a:r>
          </a:p>
        </p:txBody>
      </p:sp>
      <p:sp>
        <p:nvSpPr>
          <p:cNvPr id="16" name="正方形/長方形 15"/>
          <p:cNvSpPr/>
          <p:nvPr/>
        </p:nvSpPr>
        <p:spPr bwMode="auto">
          <a:xfrm>
            <a:off x="3495091" y="2292871"/>
            <a:ext cx="2952000" cy="79208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noAutofit/>
          </a:bodyPr>
          <a:lstStyle/>
          <a:p>
            <a:pPr algn="ctr"/>
            <a:r>
              <a:rPr lang="ja-JP" altLang="en-US" sz="1200" b="1" dirty="0" smtClean="0">
                <a:latin typeface="Meiryo UI" pitchFamily="50" charset="-128"/>
                <a:ea typeface="Meiryo UI" pitchFamily="50" charset="-128"/>
                <a:cs typeface="Meiryo UI" pitchFamily="50" charset="-128"/>
              </a:rPr>
              <a:t>税の偏在の解消状況</a:t>
            </a:r>
          </a:p>
        </p:txBody>
      </p:sp>
      <p:sp>
        <p:nvSpPr>
          <p:cNvPr id="17" name="正方形/長方形 16"/>
          <p:cNvSpPr/>
          <p:nvPr/>
        </p:nvSpPr>
        <p:spPr bwMode="auto">
          <a:xfrm>
            <a:off x="6537176" y="2292871"/>
            <a:ext cx="3001086" cy="79208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noAutofit/>
          </a:bodyPr>
          <a:lstStyle/>
          <a:p>
            <a:pPr algn="ctr"/>
            <a:r>
              <a:rPr lang="ja-JP" altLang="en-US" sz="1200" b="1" dirty="0" smtClean="0">
                <a:latin typeface="Meiryo UI" pitchFamily="50" charset="-128"/>
                <a:ea typeface="Meiryo UI" pitchFamily="50" charset="-128"/>
                <a:cs typeface="Meiryo UI" pitchFamily="50" charset="-128"/>
              </a:rPr>
              <a:t>裁量経費の配分状況</a:t>
            </a:r>
          </a:p>
        </p:txBody>
      </p:sp>
      <p:sp>
        <p:nvSpPr>
          <p:cNvPr id="21" name="テキスト ボックス 20"/>
          <p:cNvSpPr txBox="1"/>
          <p:nvPr/>
        </p:nvSpPr>
        <p:spPr>
          <a:xfrm>
            <a:off x="638994" y="2633223"/>
            <a:ext cx="2590774" cy="253916"/>
          </a:xfrm>
          <a:prstGeom prst="rect">
            <a:avLst/>
          </a:prstGeom>
          <a:noFill/>
        </p:spPr>
        <p:txBody>
          <a:bodyPr wrap="none" rtlCol="0">
            <a:spAutoFit/>
          </a:bodyPr>
          <a:lstStyle/>
          <a:p>
            <a:pPr>
              <a:buFont typeface="Wingdings" pitchFamily="2" charset="2"/>
              <a:buChar char="ü"/>
            </a:pPr>
            <a:r>
              <a:rPr kumimoji="1" lang="ja-JP" altLang="en-US" sz="1050" dirty="0" smtClean="0">
                <a:latin typeface="Meiryo UI" pitchFamily="50" charset="-128"/>
                <a:ea typeface="Meiryo UI" pitchFamily="50" charset="-128"/>
                <a:cs typeface="Meiryo UI" pitchFamily="50" charset="-128"/>
              </a:rPr>
              <a:t> すべての特別区において収支が均衡するか</a:t>
            </a:r>
            <a:endParaRPr kumimoji="1" lang="ja-JP" altLang="en-US" sz="1050" dirty="0">
              <a:latin typeface="Meiryo UI" pitchFamily="50" charset="-128"/>
              <a:ea typeface="Meiryo UI" pitchFamily="50" charset="-128"/>
              <a:cs typeface="Meiryo UI" pitchFamily="50" charset="-128"/>
            </a:endParaRPr>
          </a:p>
        </p:txBody>
      </p:sp>
      <p:sp>
        <p:nvSpPr>
          <p:cNvPr id="22" name="テキスト ボックス 21"/>
          <p:cNvSpPr txBox="1"/>
          <p:nvPr/>
        </p:nvSpPr>
        <p:spPr>
          <a:xfrm>
            <a:off x="3502182" y="2581007"/>
            <a:ext cx="2962986" cy="415498"/>
          </a:xfrm>
          <a:prstGeom prst="rect">
            <a:avLst/>
          </a:prstGeom>
          <a:noFill/>
        </p:spPr>
        <p:txBody>
          <a:bodyPr wrap="square" rtlCol="0">
            <a:spAutoFit/>
          </a:bodyPr>
          <a:lstStyle/>
          <a:p>
            <a:pPr marL="180975" indent="-180975">
              <a:buFont typeface="Wingdings" pitchFamily="2" charset="2"/>
              <a:buChar char="ü"/>
            </a:pPr>
            <a:r>
              <a:rPr lang="ja-JP" altLang="en-US" sz="1050" dirty="0" smtClean="0">
                <a:latin typeface="Meiryo UI" pitchFamily="50" charset="-128"/>
                <a:ea typeface="Meiryo UI" pitchFamily="50" charset="-128"/>
                <a:cs typeface="Meiryo UI" pitchFamily="50" charset="-128"/>
              </a:rPr>
              <a:t>特別区間の歳入格差が、大阪府内都市間の格差や大阪市隣接</a:t>
            </a:r>
            <a:r>
              <a:rPr lang="en-US" altLang="ja-JP" sz="1050" dirty="0" smtClean="0">
                <a:latin typeface="Meiryo UI" pitchFamily="50" charset="-128"/>
                <a:ea typeface="Meiryo UI" pitchFamily="50" charset="-128"/>
                <a:cs typeface="Meiryo UI" pitchFamily="50" charset="-128"/>
              </a:rPr>
              <a:t>9</a:t>
            </a:r>
            <a:r>
              <a:rPr lang="ja-JP" altLang="en-US" sz="1050" dirty="0" smtClean="0">
                <a:latin typeface="Meiryo UI" pitchFamily="50" charset="-128"/>
                <a:ea typeface="Meiryo UI" pitchFamily="50" charset="-128"/>
                <a:cs typeface="Meiryo UI" pitchFamily="50" charset="-128"/>
              </a:rPr>
              <a:t>市間の格差と同程度となるか</a:t>
            </a:r>
            <a:endParaRPr kumimoji="1" lang="ja-JP" altLang="en-US" sz="1050" dirty="0">
              <a:latin typeface="Meiryo UI" pitchFamily="50" charset="-128"/>
              <a:ea typeface="Meiryo UI" pitchFamily="50" charset="-128"/>
              <a:cs typeface="Meiryo UI" pitchFamily="50" charset="-128"/>
            </a:endParaRPr>
          </a:p>
        </p:txBody>
      </p:sp>
      <p:sp>
        <p:nvSpPr>
          <p:cNvPr id="24" name="テキスト ボックス 23"/>
          <p:cNvSpPr txBox="1"/>
          <p:nvPr/>
        </p:nvSpPr>
        <p:spPr>
          <a:xfrm>
            <a:off x="6499076" y="2580903"/>
            <a:ext cx="3096344" cy="415498"/>
          </a:xfrm>
          <a:prstGeom prst="rect">
            <a:avLst/>
          </a:prstGeom>
          <a:noFill/>
        </p:spPr>
        <p:txBody>
          <a:bodyPr wrap="square" rtlCol="0">
            <a:spAutoFit/>
          </a:bodyPr>
          <a:lstStyle/>
          <a:p>
            <a:pPr marL="180975" indent="-180975">
              <a:buFont typeface="Wingdings" pitchFamily="2" charset="2"/>
              <a:buChar char="ü"/>
            </a:pPr>
            <a:r>
              <a:rPr lang="ja-JP" altLang="en-US" sz="1050" dirty="0" smtClean="0">
                <a:latin typeface="Meiryo UI" pitchFamily="50" charset="-128"/>
                <a:ea typeface="Meiryo UI" pitchFamily="50" charset="-128"/>
                <a:cs typeface="Meiryo UI" pitchFamily="50" charset="-128"/>
              </a:rPr>
              <a:t>特別区間の裁量経費の格差が大阪府内都市間の格差や大阪市隣接</a:t>
            </a:r>
            <a:r>
              <a:rPr lang="en-US" altLang="ja-JP" sz="1050" dirty="0" smtClean="0">
                <a:latin typeface="Meiryo UI" pitchFamily="50" charset="-128"/>
                <a:ea typeface="Meiryo UI" pitchFamily="50" charset="-128"/>
                <a:cs typeface="Meiryo UI" pitchFamily="50" charset="-128"/>
              </a:rPr>
              <a:t>9</a:t>
            </a:r>
            <a:r>
              <a:rPr lang="ja-JP" altLang="en-US" sz="1050" dirty="0" smtClean="0">
                <a:latin typeface="Meiryo UI" pitchFamily="50" charset="-128"/>
                <a:ea typeface="Meiryo UI" pitchFamily="50" charset="-128"/>
                <a:cs typeface="Meiryo UI" pitchFamily="50" charset="-128"/>
              </a:rPr>
              <a:t>市間の格差と同程度となるか</a:t>
            </a:r>
            <a:endParaRPr kumimoji="1" lang="ja-JP" altLang="en-US" sz="1050" dirty="0">
              <a:latin typeface="Meiryo UI" pitchFamily="50" charset="-128"/>
              <a:ea typeface="Meiryo UI" pitchFamily="50" charset="-128"/>
              <a:cs typeface="Meiryo UI" pitchFamily="50" charset="-128"/>
            </a:endParaRPr>
          </a:p>
        </p:txBody>
      </p:sp>
      <p:sp>
        <p:nvSpPr>
          <p:cNvPr id="23" name="正方形/長方形 22"/>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２８</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11563234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5328066" y="2389285"/>
            <a:ext cx="4133446" cy="2828789"/>
          </a:xfrm>
          <a:prstGeom prst="rect">
            <a:avLst/>
          </a:prstGeom>
        </p:spPr>
      </p:pic>
      <p:pic>
        <p:nvPicPr>
          <p:cNvPr id="2" name="図 1"/>
          <p:cNvPicPr>
            <a:picLocks noChangeAspect="1"/>
          </p:cNvPicPr>
          <p:nvPr/>
        </p:nvPicPr>
        <p:blipFill>
          <a:blip r:embed="rId3"/>
          <a:stretch>
            <a:fillRect/>
          </a:stretch>
        </p:blipFill>
        <p:spPr>
          <a:xfrm>
            <a:off x="210853" y="2115847"/>
            <a:ext cx="4700423" cy="1609483"/>
          </a:xfrm>
          <a:prstGeom prst="rect">
            <a:avLst/>
          </a:prstGeom>
        </p:spPr>
      </p:pic>
      <p:sp>
        <p:nvSpPr>
          <p:cNvPr id="63" name="角丸四角形 62"/>
          <p:cNvSpPr/>
          <p:nvPr/>
        </p:nvSpPr>
        <p:spPr>
          <a:xfrm>
            <a:off x="0" y="504989"/>
            <a:ext cx="9906000" cy="288290"/>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rgbClr val="000000"/>
                </a:solidFill>
                <a:latin typeface="ＭＳ Ｐゴシック" pitchFamily="50" charset="-128"/>
                <a:ea typeface="Meiryo UI" pitchFamily="50" charset="-128"/>
                <a:cs typeface="Meiryo UI" pitchFamily="50" charset="-128"/>
              </a:rPr>
              <a:t>（２）検証結果</a:t>
            </a:r>
            <a:endParaRPr lang="ja-JP" altLang="en-US" b="1" dirty="0">
              <a:solidFill>
                <a:schemeClr val="tx1"/>
              </a:solidFill>
              <a:latin typeface="ＭＳ Ｐゴシック" pitchFamily="50" charset="-128"/>
              <a:ea typeface="Meiryo UI" pitchFamily="50" charset="-128"/>
              <a:cs typeface="Meiryo UI" pitchFamily="50" charset="-128"/>
            </a:endParaRPr>
          </a:p>
        </p:txBody>
      </p:sp>
      <p:sp>
        <p:nvSpPr>
          <p:cNvPr id="33" name="テキスト ボックス 32"/>
          <p:cNvSpPr txBox="1"/>
          <p:nvPr/>
        </p:nvSpPr>
        <p:spPr>
          <a:xfrm>
            <a:off x="272480" y="742757"/>
            <a:ext cx="1808508" cy="338554"/>
          </a:xfrm>
          <a:prstGeom prst="rect">
            <a:avLst/>
          </a:prstGeom>
          <a:noFill/>
        </p:spPr>
        <p:txBody>
          <a:bodyPr wrap="none" rtlCol="0">
            <a:spAutoFit/>
          </a:bodyPr>
          <a:lstStyle/>
          <a:p>
            <a:r>
              <a:rPr kumimoji="1" lang="ja-JP" altLang="en-US" sz="1600" b="1" dirty="0" smtClean="0">
                <a:latin typeface="Meiryo UI" pitchFamily="50" charset="-128"/>
                <a:ea typeface="Meiryo UI" pitchFamily="50" charset="-128"/>
                <a:cs typeface="Meiryo UI" pitchFamily="50" charset="-128"/>
              </a:rPr>
              <a:t>①収支の均衡状況</a:t>
            </a:r>
            <a:endParaRPr kumimoji="1" lang="ja-JP" altLang="en-US" sz="1600" b="1" dirty="0">
              <a:latin typeface="Meiryo UI" pitchFamily="50" charset="-128"/>
              <a:ea typeface="Meiryo UI" pitchFamily="50" charset="-128"/>
              <a:cs typeface="Meiryo UI" pitchFamily="50" charset="-128"/>
            </a:endParaRPr>
          </a:p>
        </p:txBody>
      </p:sp>
      <p:sp>
        <p:nvSpPr>
          <p:cNvPr id="34" name="角丸四角形 33"/>
          <p:cNvSpPr/>
          <p:nvPr/>
        </p:nvSpPr>
        <p:spPr>
          <a:xfrm>
            <a:off x="488503" y="1075978"/>
            <a:ext cx="4115427" cy="360040"/>
          </a:xfrm>
          <a:prstGeom prst="roundRect">
            <a:avLst>
              <a:gd name="adj" fmla="val 3413"/>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nchor="ctr" anchorCtr="0"/>
          <a:lstStyle/>
          <a:p>
            <a:pPr marL="288000" indent="-288000">
              <a:defRPr/>
            </a:pPr>
            <a:r>
              <a:rPr lang="ja-JP" altLang="en-US" sz="1400" dirty="0" smtClean="0">
                <a:latin typeface="Meiryo UI" pitchFamily="50" charset="-128"/>
                <a:ea typeface="Meiryo UI" pitchFamily="50" charset="-128"/>
                <a:cs typeface="Meiryo UI" pitchFamily="50" charset="-128"/>
              </a:rPr>
              <a:t>　○すべての特別区が収支均衡</a:t>
            </a:r>
            <a:endParaRPr lang="en-US" altLang="ja-JP" sz="1400" dirty="0" smtClean="0">
              <a:latin typeface="Meiryo UI" pitchFamily="50" charset="-128"/>
              <a:ea typeface="Meiryo UI" pitchFamily="50" charset="-128"/>
              <a:cs typeface="Meiryo UI" pitchFamily="50" charset="-128"/>
            </a:endParaRPr>
          </a:p>
        </p:txBody>
      </p:sp>
      <p:sp>
        <p:nvSpPr>
          <p:cNvPr id="41" name="正方形/長方形 40"/>
          <p:cNvSpPr/>
          <p:nvPr/>
        </p:nvSpPr>
        <p:spPr>
          <a:xfrm>
            <a:off x="0" y="0"/>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rgbClr val="000000"/>
                </a:solidFill>
                <a:latin typeface="ＭＳ Ｐゴシック" pitchFamily="50" charset="-128"/>
                <a:ea typeface="Meiryo UI" pitchFamily="50" charset="-128"/>
                <a:cs typeface="Meiryo UI" pitchFamily="50" charset="-128"/>
              </a:rPr>
              <a:t>３　財政調整制度の検証</a:t>
            </a:r>
            <a:r>
              <a:rPr lang="ja-JP" altLang="en-US" sz="2000" b="1" dirty="0">
                <a:solidFill>
                  <a:srgbClr val="000000"/>
                </a:solidFill>
                <a:latin typeface="ＭＳ Ｐゴシック" pitchFamily="50" charset="-128"/>
                <a:ea typeface="Meiryo UI" pitchFamily="50" charset="-128"/>
                <a:cs typeface="Meiryo UI" pitchFamily="50" charset="-128"/>
              </a:rPr>
              <a:t>　　　　　</a:t>
            </a:r>
            <a:endParaRPr lang="ja-JP" altLang="en-US" sz="1400" b="1" dirty="0">
              <a:solidFill>
                <a:srgbClr val="000000"/>
              </a:solidFill>
              <a:latin typeface="ＭＳ Ｐゴシック" pitchFamily="50" charset="-128"/>
              <a:ea typeface="Meiryo UI" pitchFamily="50" charset="-128"/>
              <a:cs typeface="Meiryo UI" pitchFamily="50" charset="-128"/>
            </a:endParaRPr>
          </a:p>
        </p:txBody>
      </p:sp>
      <p:sp>
        <p:nvSpPr>
          <p:cNvPr id="73" name="正方形/長方形 72"/>
          <p:cNvSpPr/>
          <p:nvPr/>
        </p:nvSpPr>
        <p:spPr>
          <a:xfrm>
            <a:off x="1539795" y="6230563"/>
            <a:ext cx="2088232" cy="278100"/>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latin typeface="Meiryo UI" pitchFamily="50" charset="-128"/>
                <a:ea typeface="Meiryo UI" pitchFamily="50" charset="-128"/>
                <a:cs typeface="Meiryo UI" pitchFamily="50" charset="-128"/>
              </a:rPr>
              <a:t>収支</a:t>
            </a:r>
            <a:r>
              <a:rPr kumimoji="1" lang="ja-JP" altLang="en-US" sz="1400" b="1" dirty="0" smtClean="0">
                <a:latin typeface="Meiryo UI" pitchFamily="50" charset="-128"/>
                <a:ea typeface="Meiryo UI" pitchFamily="50" charset="-128"/>
                <a:cs typeface="Meiryo UI" pitchFamily="50" charset="-128"/>
              </a:rPr>
              <a:t>均衡</a:t>
            </a:r>
            <a:endParaRPr kumimoji="1" lang="ja-JP" altLang="en-US" sz="1400" b="1" dirty="0">
              <a:latin typeface="Meiryo UI" pitchFamily="50" charset="-128"/>
              <a:ea typeface="Meiryo UI" pitchFamily="50" charset="-128"/>
              <a:cs typeface="Meiryo UI" pitchFamily="50" charset="-128"/>
            </a:endParaRPr>
          </a:p>
        </p:txBody>
      </p:sp>
      <p:sp>
        <p:nvSpPr>
          <p:cNvPr id="74" name="右矢印 73"/>
          <p:cNvSpPr/>
          <p:nvPr/>
        </p:nvSpPr>
        <p:spPr>
          <a:xfrm rot="5400000">
            <a:off x="2484269" y="5374434"/>
            <a:ext cx="181565" cy="1439863"/>
          </a:xfrm>
          <a:prstGeom prst="rightArrow">
            <a:avLst>
              <a:gd name="adj1" fmla="val 50000"/>
              <a:gd name="adj2" fmla="val 100000"/>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ja-JP" altLang="en-US" dirty="0"/>
          </a:p>
        </p:txBody>
      </p:sp>
      <p:graphicFrame>
        <p:nvGraphicFramePr>
          <p:cNvPr id="76" name="表 75"/>
          <p:cNvGraphicFramePr>
            <a:graphicFrameLocks noGrp="1"/>
          </p:cNvGraphicFramePr>
          <p:nvPr>
            <p:extLst>
              <p:ext uri="{D42A27DB-BD31-4B8C-83A1-F6EECF244321}">
                <p14:modId xmlns:p14="http://schemas.microsoft.com/office/powerpoint/2010/main" val="1938945160"/>
              </p:ext>
            </p:extLst>
          </p:nvPr>
        </p:nvGraphicFramePr>
        <p:xfrm>
          <a:off x="223916" y="4321361"/>
          <a:ext cx="4608511" cy="1555911"/>
        </p:xfrm>
        <a:graphic>
          <a:graphicData uri="http://schemas.openxmlformats.org/drawingml/2006/table">
            <a:tbl>
              <a:tblPr/>
              <a:tblGrid>
                <a:gridCol w="436200">
                  <a:extLst>
                    <a:ext uri="{9D8B030D-6E8A-4147-A177-3AD203B41FA5}">
                      <a16:colId xmlns:a16="http://schemas.microsoft.com/office/drawing/2014/main" val="20000"/>
                    </a:ext>
                  </a:extLst>
                </a:gridCol>
                <a:gridCol w="518033">
                  <a:extLst>
                    <a:ext uri="{9D8B030D-6E8A-4147-A177-3AD203B41FA5}">
                      <a16:colId xmlns:a16="http://schemas.microsoft.com/office/drawing/2014/main" val="20001"/>
                    </a:ext>
                  </a:extLst>
                </a:gridCol>
                <a:gridCol w="587221">
                  <a:extLst>
                    <a:ext uri="{9D8B030D-6E8A-4147-A177-3AD203B41FA5}">
                      <a16:colId xmlns:a16="http://schemas.microsoft.com/office/drawing/2014/main" val="20002"/>
                    </a:ext>
                  </a:extLst>
                </a:gridCol>
                <a:gridCol w="474770">
                  <a:extLst>
                    <a:ext uri="{9D8B030D-6E8A-4147-A177-3AD203B41FA5}">
                      <a16:colId xmlns:a16="http://schemas.microsoft.com/office/drawing/2014/main" val="20003"/>
                    </a:ext>
                  </a:extLst>
                </a:gridCol>
                <a:gridCol w="576064">
                  <a:extLst>
                    <a:ext uri="{9D8B030D-6E8A-4147-A177-3AD203B41FA5}">
                      <a16:colId xmlns:a16="http://schemas.microsoft.com/office/drawing/2014/main" val="20004"/>
                    </a:ext>
                  </a:extLst>
                </a:gridCol>
                <a:gridCol w="432048">
                  <a:extLst>
                    <a:ext uri="{9D8B030D-6E8A-4147-A177-3AD203B41FA5}">
                      <a16:colId xmlns:a16="http://schemas.microsoft.com/office/drawing/2014/main" val="20005"/>
                    </a:ext>
                  </a:extLst>
                </a:gridCol>
                <a:gridCol w="576064">
                  <a:extLst>
                    <a:ext uri="{9D8B030D-6E8A-4147-A177-3AD203B41FA5}">
                      <a16:colId xmlns:a16="http://schemas.microsoft.com/office/drawing/2014/main" val="20006"/>
                    </a:ext>
                  </a:extLst>
                </a:gridCol>
                <a:gridCol w="504056">
                  <a:extLst>
                    <a:ext uri="{9D8B030D-6E8A-4147-A177-3AD203B41FA5}">
                      <a16:colId xmlns:a16="http://schemas.microsoft.com/office/drawing/2014/main" val="20007"/>
                    </a:ext>
                  </a:extLst>
                </a:gridCol>
                <a:gridCol w="504055">
                  <a:extLst>
                    <a:ext uri="{9D8B030D-6E8A-4147-A177-3AD203B41FA5}">
                      <a16:colId xmlns:a16="http://schemas.microsoft.com/office/drawing/2014/main" val="20008"/>
                    </a:ext>
                  </a:extLst>
                </a:gridCol>
              </a:tblGrid>
              <a:tr h="159707">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歳出</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39002" marR="390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6">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歳入</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収支差</a:t>
                      </a:r>
                      <a:endParaRPr kumimoji="1" lang="en-US" altLang="ja-JP"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[G-A]</a:t>
                      </a:r>
                      <a:endParaRPr kumimoji="1" lang="ja-JP" altLang="en-US"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0"/>
                  </a:ext>
                </a:extLst>
              </a:tr>
              <a:tr h="159707">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税等</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自主財源</a:t>
                      </a:r>
                      <a:r>
                        <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[B]</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zh-CN"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目的税</a:t>
                      </a:r>
                      <a:endParaRPr kumimoji="1" lang="en-US" altLang="zh-CN"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zh-CN"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交付金</a:t>
                      </a:r>
                      <a:endParaRPr kumimoji="1" lang="en-US" altLang="zh-CN"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[C]</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財政調整交付金</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臨時</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財政</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対策債</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F</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歳入計</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[B</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F]</a:t>
                      </a: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G</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1"/>
                  </a:ext>
                </a:extLst>
              </a:tr>
              <a:tr h="47912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普通</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交付金</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D</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46802"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交付金</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E</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2"/>
                  </a:ext>
                </a:extLst>
              </a:tr>
              <a:tr h="15505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淀川区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baseline="0" dirty="0">
                          <a:solidFill>
                            <a:srgbClr val="000000"/>
                          </a:solidFill>
                          <a:effectLst/>
                          <a:latin typeface="Meiryo UI" panose="020B0604030504040204" pitchFamily="50" charset="-128"/>
                          <a:ea typeface="Meiryo UI" panose="020B0604030504040204" pitchFamily="50" charset="-128"/>
                        </a:rPr>
                        <a:t>139,576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49,753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10,638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baseline="0" dirty="0">
                          <a:solidFill>
                            <a:srgbClr val="000000"/>
                          </a:solidFill>
                          <a:effectLst/>
                          <a:latin typeface="Meiryo UI" panose="020B0604030504040204" pitchFamily="50" charset="-128"/>
                          <a:ea typeface="Meiryo UI" panose="020B0604030504040204" pitchFamily="50" charset="-128"/>
                        </a:rPr>
                        <a:t>66,544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baseline="0" dirty="0">
                          <a:solidFill>
                            <a:srgbClr val="000000"/>
                          </a:solidFill>
                          <a:effectLst/>
                          <a:latin typeface="Meiryo UI" panose="020B0604030504040204" pitchFamily="50" charset="-128"/>
                          <a:ea typeface="Meiryo UI" panose="020B0604030504040204" pitchFamily="50" charset="-128"/>
                        </a:rPr>
                        <a:t>4,882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7,759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baseline="0" dirty="0">
                          <a:solidFill>
                            <a:srgbClr val="000000"/>
                          </a:solidFill>
                          <a:effectLst/>
                          <a:latin typeface="Meiryo UI" panose="020B0604030504040204" pitchFamily="50" charset="-128"/>
                          <a:ea typeface="Meiryo UI" panose="020B0604030504040204" pitchFamily="50" charset="-128"/>
                        </a:rPr>
                        <a:t>139,576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1"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3"/>
                  </a:ext>
                </a:extLst>
              </a:tr>
              <a:tr h="15505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北区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baseline="0" dirty="0">
                          <a:solidFill>
                            <a:srgbClr val="000000"/>
                          </a:solidFill>
                          <a:effectLst/>
                          <a:latin typeface="Meiryo UI" panose="020B0604030504040204" pitchFamily="50" charset="-128"/>
                          <a:ea typeface="Meiryo UI" panose="020B0604030504040204" pitchFamily="50" charset="-128"/>
                        </a:rPr>
                        <a:t>166,940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75,030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11,573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baseline="0" dirty="0">
                          <a:solidFill>
                            <a:srgbClr val="000000"/>
                          </a:solidFill>
                          <a:effectLst/>
                          <a:latin typeface="Meiryo UI" panose="020B0604030504040204" pitchFamily="50" charset="-128"/>
                          <a:ea typeface="Meiryo UI" panose="020B0604030504040204" pitchFamily="50" charset="-128"/>
                        </a:rPr>
                        <a:t>67,697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baseline="0" dirty="0">
                          <a:solidFill>
                            <a:srgbClr val="000000"/>
                          </a:solidFill>
                          <a:effectLst/>
                          <a:latin typeface="Meiryo UI" panose="020B0604030504040204" pitchFamily="50" charset="-128"/>
                          <a:ea typeface="Meiryo UI" panose="020B0604030504040204" pitchFamily="50" charset="-128"/>
                        </a:rPr>
                        <a:t>4,756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7,883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baseline="0" dirty="0">
                          <a:solidFill>
                            <a:srgbClr val="000000"/>
                          </a:solidFill>
                          <a:effectLst/>
                          <a:latin typeface="Meiryo UI" panose="020B0604030504040204" pitchFamily="50" charset="-128"/>
                          <a:ea typeface="Meiryo UI" panose="020B0604030504040204" pitchFamily="50" charset="-128"/>
                        </a:rPr>
                        <a:t>166,940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1"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4"/>
                  </a:ext>
                </a:extLst>
              </a:tr>
              <a:tr h="15505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中央区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baseline="0" dirty="0">
                          <a:solidFill>
                            <a:srgbClr val="000000"/>
                          </a:solidFill>
                          <a:effectLst/>
                          <a:latin typeface="Meiryo UI" panose="020B0604030504040204" pitchFamily="50" charset="-128"/>
                          <a:ea typeface="Meiryo UI" panose="020B0604030504040204" pitchFamily="50" charset="-128"/>
                        </a:rPr>
                        <a:t>185,146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69,742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11,926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baseline="0" dirty="0">
                          <a:solidFill>
                            <a:srgbClr val="000000"/>
                          </a:solidFill>
                          <a:effectLst/>
                          <a:latin typeface="Meiryo UI" panose="020B0604030504040204" pitchFamily="50" charset="-128"/>
                          <a:ea typeface="Meiryo UI" panose="020B0604030504040204" pitchFamily="50" charset="-128"/>
                        </a:rPr>
                        <a:t>87,807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baseline="0" dirty="0">
                          <a:solidFill>
                            <a:srgbClr val="000000"/>
                          </a:solidFill>
                          <a:effectLst/>
                          <a:latin typeface="Meiryo UI" panose="020B0604030504040204" pitchFamily="50" charset="-128"/>
                          <a:ea typeface="Meiryo UI" panose="020B0604030504040204" pitchFamily="50" charset="-128"/>
                        </a:rPr>
                        <a:t>5,426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10,244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baseline="0" dirty="0">
                          <a:solidFill>
                            <a:srgbClr val="000000"/>
                          </a:solidFill>
                          <a:effectLst/>
                          <a:latin typeface="Meiryo UI" panose="020B0604030504040204" pitchFamily="50" charset="-128"/>
                          <a:ea typeface="Meiryo UI" panose="020B0604030504040204" pitchFamily="50" charset="-128"/>
                        </a:rPr>
                        <a:t>185,146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1"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5"/>
                  </a:ext>
                </a:extLst>
              </a:tr>
              <a:tr h="15505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天王寺区</a:t>
                      </a:r>
                      <a:endParaRPr kumimoji="1" lang="en-US"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baseline="0" dirty="0">
                          <a:solidFill>
                            <a:srgbClr val="000000"/>
                          </a:solidFill>
                          <a:effectLst/>
                          <a:latin typeface="Meiryo UI" panose="020B0604030504040204" pitchFamily="50" charset="-128"/>
                          <a:ea typeface="Meiryo UI" panose="020B0604030504040204" pitchFamily="50" charset="-128"/>
                        </a:rPr>
                        <a:t>155,616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55,107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9,981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baseline="0">
                          <a:solidFill>
                            <a:srgbClr val="000000"/>
                          </a:solidFill>
                          <a:effectLst/>
                          <a:latin typeface="Meiryo UI" panose="020B0604030504040204" pitchFamily="50" charset="-128"/>
                          <a:ea typeface="Meiryo UI" panose="020B0604030504040204" pitchFamily="50" charset="-128"/>
                        </a:rPr>
                        <a:t>77,442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baseline="0" dirty="0">
                          <a:solidFill>
                            <a:srgbClr val="000000"/>
                          </a:solidFill>
                          <a:effectLst/>
                          <a:latin typeface="Meiryo UI" panose="020B0604030504040204" pitchFamily="50" charset="-128"/>
                          <a:ea typeface="Meiryo UI" panose="020B0604030504040204" pitchFamily="50" charset="-128"/>
                        </a:rPr>
                        <a:t>4,052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9,034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none" strike="noStrike" baseline="0" dirty="0">
                          <a:solidFill>
                            <a:srgbClr val="000000"/>
                          </a:solidFill>
                          <a:effectLst/>
                          <a:latin typeface="Meiryo UI" panose="020B0604030504040204" pitchFamily="50" charset="-128"/>
                          <a:ea typeface="Meiryo UI" panose="020B0604030504040204" pitchFamily="50" charset="-128"/>
                        </a:rPr>
                        <a:t>155,616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1"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6"/>
                  </a:ext>
                </a:extLst>
              </a:tr>
              <a:tr h="7693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合計</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rtl="0" fontAlgn="ctr"/>
                      <a:r>
                        <a:rPr lang="en-US" altLang="ja-JP" sz="800" b="0" i="0" u="none" strike="noStrike" baseline="0" dirty="0">
                          <a:solidFill>
                            <a:srgbClr val="000000"/>
                          </a:solidFill>
                          <a:effectLst/>
                          <a:latin typeface="Meiryo UI" panose="020B0604030504040204" pitchFamily="50" charset="-128"/>
                          <a:ea typeface="Meiryo UI" panose="020B0604030504040204" pitchFamily="50" charset="-128"/>
                        </a:rPr>
                        <a:t>647,278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rtl="0"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249,632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rtl="0"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44,118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rtl="0" fontAlgn="ctr"/>
                      <a:r>
                        <a:rPr lang="en-US" altLang="ja-JP" sz="800" b="0" i="0" u="none" strike="noStrike" baseline="0" dirty="0">
                          <a:solidFill>
                            <a:srgbClr val="000000"/>
                          </a:solidFill>
                          <a:effectLst/>
                          <a:latin typeface="Meiryo UI" panose="020B0604030504040204" pitchFamily="50" charset="-128"/>
                          <a:ea typeface="Meiryo UI" panose="020B0604030504040204" pitchFamily="50" charset="-128"/>
                        </a:rPr>
                        <a:t>299,490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rtl="0" fontAlgn="ctr"/>
                      <a:r>
                        <a:rPr lang="en-US" altLang="ja-JP" sz="800" b="0" i="0" u="none" strike="noStrike" baseline="0" dirty="0">
                          <a:solidFill>
                            <a:srgbClr val="000000"/>
                          </a:solidFill>
                          <a:effectLst/>
                          <a:latin typeface="Meiryo UI" panose="020B0604030504040204" pitchFamily="50" charset="-128"/>
                          <a:ea typeface="Meiryo UI" panose="020B0604030504040204" pitchFamily="50" charset="-128"/>
                        </a:rPr>
                        <a:t>19,116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rtl="0"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34,921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rtl="0" fontAlgn="ctr"/>
                      <a:r>
                        <a:rPr lang="en-US" altLang="ja-JP" sz="800" b="0" i="0" u="none" strike="noStrike" baseline="0" dirty="0">
                          <a:solidFill>
                            <a:srgbClr val="000000"/>
                          </a:solidFill>
                          <a:effectLst/>
                          <a:latin typeface="Meiryo UI" panose="020B0604030504040204" pitchFamily="50" charset="-128"/>
                          <a:ea typeface="Meiryo UI" panose="020B0604030504040204" pitchFamily="50" charset="-128"/>
                        </a:rPr>
                        <a:t>647,278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rtl="0" fontAlgn="ctr"/>
                      <a:r>
                        <a:rPr lang="en-US" altLang="ja-JP" sz="800" b="1"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7"/>
                  </a:ext>
                </a:extLst>
              </a:tr>
            </a:tbl>
          </a:graphicData>
        </a:graphic>
      </p:graphicFrame>
      <p:sp>
        <p:nvSpPr>
          <p:cNvPr id="77" name="テキスト ボックス 38"/>
          <p:cNvSpPr txBox="1">
            <a:spLocks noChangeArrowheads="1"/>
          </p:cNvSpPr>
          <p:nvPr/>
        </p:nvSpPr>
        <p:spPr bwMode="auto">
          <a:xfrm>
            <a:off x="4081905" y="4127276"/>
            <a:ext cx="935567" cy="246062"/>
          </a:xfrm>
          <a:prstGeom prst="rect">
            <a:avLst/>
          </a:prstGeom>
          <a:noFill/>
          <a:ln w="9525">
            <a:noFill/>
            <a:miter lim="800000"/>
            <a:headEnd/>
            <a:tailEnd/>
          </a:ln>
        </p:spPr>
        <p:txBody>
          <a:bodyPr>
            <a:spAutoFit/>
          </a:bodyPr>
          <a:lstStyle/>
          <a:p>
            <a:r>
              <a:rPr lang="ja-JP" altLang="en-US" sz="1000" dirty="0">
                <a:latin typeface="Meiryo UI" pitchFamily="50" charset="-128"/>
                <a:ea typeface="Meiryo UI" pitchFamily="50" charset="-128"/>
                <a:cs typeface="Meiryo UI" pitchFamily="50" charset="-128"/>
              </a:rPr>
              <a:t>（百万円）</a:t>
            </a:r>
          </a:p>
        </p:txBody>
      </p:sp>
      <p:sp>
        <p:nvSpPr>
          <p:cNvPr id="82" name="テキスト ボックス 81"/>
          <p:cNvSpPr txBox="1"/>
          <p:nvPr/>
        </p:nvSpPr>
        <p:spPr>
          <a:xfrm>
            <a:off x="121465" y="1970781"/>
            <a:ext cx="1559851" cy="230832"/>
          </a:xfrm>
          <a:prstGeom prst="rect">
            <a:avLst/>
          </a:prstGeom>
          <a:noFill/>
        </p:spPr>
        <p:txBody>
          <a:bodyPr>
            <a:spAutoFit/>
          </a:bodyPr>
          <a:lstStyle/>
          <a:p>
            <a:pPr fontAlgn="auto">
              <a:spcBef>
                <a:spcPts val="0"/>
              </a:spcBef>
              <a:spcAft>
                <a:spcPts val="0"/>
              </a:spcAft>
              <a:defRPr/>
            </a:pPr>
            <a:r>
              <a:rPr lang="ja-JP" altLang="en-US" sz="900" dirty="0">
                <a:solidFill>
                  <a:prstClr val="black"/>
                </a:solidFill>
                <a:latin typeface="Meiryo UI" pitchFamily="50" charset="-128"/>
                <a:ea typeface="Meiryo UI" pitchFamily="50" charset="-128"/>
                <a:cs typeface="Meiryo UI" pitchFamily="50" charset="-128"/>
              </a:rPr>
              <a:t>（百万円）</a:t>
            </a:r>
          </a:p>
        </p:txBody>
      </p:sp>
      <p:sp>
        <p:nvSpPr>
          <p:cNvPr id="45" name="角丸四角形 44"/>
          <p:cNvSpPr/>
          <p:nvPr/>
        </p:nvSpPr>
        <p:spPr>
          <a:xfrm>
            <a:off x="182945" y="1850936"/>
            <a:ext cx="4716025" cy="4735626"/>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2"/>
          <p:cNvSpPr txBox="1">
            <a:spLocks noChangeArrowheads="1"/>
          </p:cNvSpPr>
          <p:nvPr/>
        </p:nvSpPr>
        <p:spPr bwMode="auto">
          <a:xfrm>
            <a:off x="2045384" y="792000"/>
            <a:ext cx="3240359" cy="288032"/>
          </a:xfrm>
          <a:prstGeom prst="rect">
            <a:avLst/>
          </a:prstGeom>
          <a:noFill/>
          <a:ln w="9525">
            <a:noFill/>
            <a:miter lim="800000"/>
            <a:headEnd/>
            <a:tailEnd/>
          </a:ln>
        </p:spPr>
        <p:txBody>
          <a:bodyPr wrap="square">
            <a:spAutoFit/>
          </a:bodyPr>
          <a:lstStyle/>
          <a:p>
            <a:r>
              <a:rPr lang="en-US" altLang="ja-JP" sz="1200" dirty="0">
                <a:solidFill>
                  <a:srgbClr val="000000"/>
                </a:solidFill>
                <a:latin typeface="Meiryo UI" pitchFamily="50" charset="-128"/>
                <a:ea typeface="Meiryo UI" pitchFamily="50" charset="-128"/>
                <a:cs typeface="Meiryo UI" pitchFamily="50" charset="-128"/>
              </a:rPr>
              <a:t>※</a:t>
            </a:r>
            <a:r>
              <a:rPr lang="ja-JP" altLang="en-US" sz="1200" dirty="0">
                <a:solidFill>
                  <a:srgbClr val="000000"/>
                </a:solidFill>
                <a:latin typeface="Meiryo UI" pitchFamily="50" charset="-128"/>
                <a:ea typeface="Meiryo UI" pitchFamily="50" charset="-128"/>
                <a:cs typeface="Meiryo UI" pitchFamily="50" charset="-128"/>
              </a:rPr>
              <a:t>　</a:t>
            </a:r>
            <a:r>
              <a:rPr lang="ja-JP" altLang="en-US" sz="1200" dirty="0" smtClean="0">
                <a:solidFill>
                  <a:srgbClr val="000000"/>
                </a:solidFill>
                <a:latin typeface="Meiryo UI" pitchFamily="50" charset="-128"/>
                <a:ea typeface="Meiryo UI" pitchFamily="50" charset="-128"/>
                <a:cs typeface="Meiryo UI" pitchFamily="50" charset="-128"/>
              </a:rPr>
              <a:t>内訳については、財政</a:t>
            </a:r>
            <a:r>
              <a:rPr lang="en-US" altLang="ja-JP" sz="1200" dirty="0" smtClean="0">
                <a:solidFill>
                  <a:srgbClr val="000000"/>
                </a:solidFill>
                <a:latin typeface="Meiryo UI" pitchFamily="50" charset="-128"/>
                <a:ea typeface="Meiryo UI" pitchFamily="50" charset="-128"/>
                <a:cs typeface="Meiryo UI" pitchFamily="50" charset="-128"/>
              </a:rPr>
              <a:t>‐33.34</a:t>
            </a:r>
            <a:r>
              <a:rPr lang="ja-JP" altLang="en-US" sz="1200" dirty="0" smtClean="0">
                <a:solidFill>
                  <a:srgbClr val="000000"/>
                </a:solidFill>
                <a:latin typeface="Meiryo UI" pitchFamily="50" charset="-128"/>
                <a:ea typeface="Meiryo UI" pitchFamily="50" charset="-128"/>
                <a:cs typeface="Meiryo UI" pitchFamily="50" charset="-128"/>
              </a:rPr>
              <a:t>参照</a:t>
            </a:r>
            <a:endParaRPr lang="ja-JP" altLang="en-US" sz="1200" dirty="0">
              <a:solidFill>
                <a:srgbClr val="000000"/>
              </a:solidFill>
              <a:latin typeface="Meiryo UI" pitchFamily="50" charset="-128"/>
              <a:ea typeface="Meiryo UI" pitchFamily="50" charset="-128"/>
              <a:cs typeface="Meiryo UI" pitchFamily="50" charset="-128"/>
            </a:endParaRPr>
          </a:p>
        </p:txBody>
      </p:sp>
      <p:sp>
        <p:nvSpPr>
          <p:cNvPr id="27" name="テキスト ボックス 26"/>
          <p:cNvSpPr txBox="1"/>
          <p:nvPr/>
        </p:nvSpPr>
        <p:spPr>
          <a:xfrm>
            <a:off x="5053377" y="1917398"/>
            <a:ext cx="1559851" cy="230832"/>
          </a:xfrm>
          <a:prstGeom prst="rect">
            <a:avLst/>
          </a:prstGeom>
          <a:noFill/>
        </p:spPr>
        <p:txBody>
          <a:bodyPr>
            <a:spAutoFit/>
          </a:bodyPr>
          <a:lstStyle/>
          <a:p>
            <a:pPr fontAlgn="auto">
              <a:spcBef>
                <a:spcPts val="0"/>
              </a:spcBef>
              <a:spcAft>
                <a:spcPts val="0"/>
              </a:spcAft>
              <a:defRPr/>
            </a:pPr>
            <a:r>
              <a:rPr lang="ja-JP" altLang="en-US" sz="900" dirty="0">
                <a:solidFill>
                  <a:prstClr val="black"/>
                </a:solidFill>
                <a:latin typeface="Meiryo UI" pitchFamily="50" charset="-128"/>
                <a:ea typeface="Meiryo UI" pitchFamily="50" charset="-128"/>
                <a:cs typeface="Meiryo UI" pitchFamily="50" charset="-128"/>
              </a:rPr>
              <a:t>（百万円）</a:t>
            </a:r>
          </a:p>
        </p:txBody>
      </p:sp>
      <p:sp>
        <p:nvSpPr>
          <p:cNvPr id="32" name="テキスト ボックス 31"/>
          <p:cNvSpPr txBox="1"/>
          <p:nvPr/>
        </p:nvSpPr>
        <p:spPr>
          <a:xfrm>
            <a:off x="4880992" y="786190"/>
            <a:ext cx="1757212" cy="338554"/>
          </a:xfrm>
          <a:prstGeom prst="rect">
            <a:avLst/>
          </a:prstGeom>
          <a:noFill/>
        </p:spPr>
        <p:txBody>
          <a:bodyPr wrap="none" rtlCol="0">
            <a:spAutoFit/>
          </a:bodyPr>
          <a:lstStyle/>
          <a:p>
            <a:r>
              <a:rPr kumimoji="1" lang="ja-JP" altLang="en-US" sz="1600" b="1" dirty="0" smtClean="0">
                <a:latin typeface="Meiryo UI" pitchFamily="50" charset="-128"/>
                <a:ea typeface="Meiryo UI" pitchFamily="50" charset="-128"/>
                <a:cs typeface="Meiryo UI" pitchFamily="50" charset="-128"/>
              </a:rPr>
              <a:t>②</a:t>
            </a:r>
            <a:r>
              <a:rPr lang="ja-JP" altLang="en-US" sz="1600" b="1" dirty="0" smtClean="0">
                <a:latin typeface="Meiryo UI" pitchFamily="50" charset="-128"/>
                <a:ea typeface="Meiryo UI" pitchFamily="50" charset="-128"/>
                <a:cs typeface="Meiryo UI" pitchFamily="50" charset="-128"/>
              </a:rPr>
              <a:t>－１　歳入規模</a:t>
            </a:r>
            <a:endParaRPr kumimoji="1" lang="ja-JP" altLang="en-US" sz="1600" b="1" dirty="0">
              <a:latin typeface="Meiryo UI" pitchFamily="50" charset="-128"/>
              <a:ea typeface="Meiryo UI" pitchFamily="50" charset="-128"/>
              <a:cs typeface="Meiryo UI" pitchFamily="50" charset="-128"/>
            </a:endParaRPr>
          </a:p>
        </p:txBody>
      </p:sp>
      <p:sp>
        <p:nvSpPr>
          <p:cNvPr id="35" name="角丸四角形 34"/>
          <p:cNvSpPr/>
          <p:nvPr/>
        </p:nvSpPr>
        <p:spPr>
          <a:xfrm>
            <a:off x="5097016" y="1095716"/>
            <a:ext cx="4608512" cy="573200"/>
          </a:xfrm>
          <a:prstGeom prst="roundRect">
            <a:avLst>
              <a:gd name="adj" fmla="val 3413"/>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lstStyle/>
          <a:p>
            <a:pPr marL="288000" indent="-288000">
              <a:defRPr/>
            </a:pPr>
            <a:r>
              <a:rPr lang="ja-JP" altLang="en-US" sz="1400" dirty="0" smtClean="0">
                <a:solidFill>
                  <a:schemeClr val="tx1"/>
                </a:solidFill>
                <a:latin typeface="Meiryo UI" pitchFamily="50" charset="-128"/>
                <a:ea typeface="Meiryo UI" pitchFamily="50" charset="-128"/>
                <a:cs typeface="Meiryo UI" pitchFamily="50" charset="-128"/>
              </a:rPr>
              <a:t>○最小区で概ね東大阪市並みの歳入規模</a:t>
            </a:r>
            <a:endParaRPr lang="en-US" altLang="ja-JP" sz="1400" dirty="0" smtClean="0">
              <a:solidFill>
                <a:schemeClr val="tx1"/>
              </a:solidFill>
              <a:latin typeface="Meiryo UI" pitchFamily="50" charset="-128"/>
              <a:ea typeface="Meiryo UI" pitchFamily="50" charset="-128"/>
              <a:cs typeface="Meiryo UI" pitchFamily="50" charset="-128"/>
            </a:endParaRPr>
          </a:p>
          <a:p>
            <a:pPr marL="288000" indent="-288000">
              <a:defRPr/>
            </a:pPr>
            <a:r>
              <a:rPr lang="ja-JP" altLang="en-US" sz="1200" dirty="0" smtClean="0">
                <a:solidFill>
                  <a:schemeClr val="tx1"/>
                </a:solidFill>
                <a:latin typeface="Meiryo UI" pitchFamily="50" charset="-128"/>
                <a:ea typeface="Meiryo UI" pitchFamily="50" charset="-128"/>
                <a:cs typeface="Meiryo UI" pitchFamily="50" charset="-128"/>
              </a:rPr>
              <a:t>　　　・最大区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中央区</a:t>
            </a:r>
            <a:r>
              <a:rPr lang="en-US" altLang="ja-JP" sz="1200" dirty="0" smtClean="0">
                <a:solidFill>
                  <a:schemeClr val="tx1"/>
                </a:solidFill>
                <a:latin typeface="Meiryo UI" pitchFamily="50" charset="-128"/>
                <a:ea typeface="Meiryo UI" pitchFamily="50" charset="-128"/>
                <a:cs typeface="Meiryo UI" pitchFamily="50" charset="-128"/>
              </a:rPr>
              <a:t>(1,851</a:t>
            </a:r>
            <a:r>
              <a:rPr lang="ja-JP" altLang="en-US" sz="1200" dirty="0" smtClean="0">
                <a:solidFill>
                  <a:schemeClr val="tx1"/>
                </a:solidFill>
                <a:latin typeface="Meiryo UI" pitchFamily="50" charset="-128"/>
                <a:ea typeface="Meiryo UI" pitchFamily="50" charset="-128"/>
                <a:cs typeface="Meiryo UI" pitchFamily="50" charset="-128"/>
              </a:rPr>
              <a:t>億円</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最小区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淀川区</a:t>
            </a:r>
            <a:r>
              <a:rPr lang="en-US" altLang="ja-JP" sz="1200" dirty="0" smtClean="0">
                <a:solidFill>
                  <a:schemeClr val="tx1"/>
                </a:solidFill>
                <a:latin typeface="Meiryo UI" pitchFamily="50" charset="-128"/>
                <a:ea typeface="Meiryo UI" pitchFamily="50" charset="-128"/>
                <a:cs typeface="Meiryo UI" pitchFamily="50" charset="-128"/>
              </a:rPr>
              <a:t>(1,396</a:t>
            </a:r>
            <a:r>
              <a:rPr lang="ja-JP" altLang="en-US" sz="1200" dirty="0" smtClean="0">
                <a:solidFill>
                  <a:schemeClr val="tx1"/>
                </a:solidFill>
                <a:latin typeface="Meiryo UI" pitchFamily="50" charset="-128"/>
                <a:ea typeface="Meiryo UI" pitchFamily="50" charset="-128"/>
                <a:cs typeface="Meiryo UI" pitchFamily="50" charset="-128"/>
              </a:rPr>
              <a:t>億円</a:t>
            </a:r>
            <a:r>
              <a:rPr lang="en-US" altLang="ja-JP" sz="1200" dirty="0" smtClean="0">
                <a:solidFill>
                  <a:schemeClr val="tx1"/>
                </a:solidFill>
                <a:latin typeface="Meiryo UI" pitchFamily="50" charset="-128"/>
                <a:ea typeface="Meiryo UI" pitchFamily="50" charset="-128"/>
                <a:cs typeface="Meiryo UI" pitchFamily="50" charset="-128"/>
              </a:rPr>
              <a:t>)</a:t>
            </a:r>
          </a:p>
        </p:txBody>
      </p:sp>
      <p:sp>
        <p:nvSpPr>
          <p:cNvPr id="36" name="テキスト ボックス 42"/>
          <p:cNvSpPr txBox="1">
            <a:spLocks noChangeArrowheads="1"/>
          </p:cNvSpPr>
          <p:nvPr/>
        </p:nvSpPr>
        <p:spPr bwMode="auto">
          <a:xfrm>
            <a:off x="6758216" y="796448"/>
            <a:ext cx="3240359" cy="288032"/>
          </a:xfrm>
          <a:prstGeom prst="rect">
            <a:avLst/>
          </a:prstGeom>
          <a:noFill/>
          <a:ln w="9525">
            <a:noFill/>
            <a:miter lim="800000"/>
            <a:headEnd/>
            <a:tailEnd/>
          </a:ln>
        </p:spPr>
        <p:txBody>
          <a:bodyPr wrap="square">
            <a:spAutoFit/>
          </a:bodyPr>
          <a:lstStyle/>
          <a:p>
            <a:r>
              <a:rPr lang="en-US" altLang="ja-JP" sz="1200" dirty="0">
                <a:solidFill>
                  <a:srgbClr val="000000"/>
                </a:solidFill>
                <a:latin typeface="Meiryo UI" pitchFamily="50" charset="-128"/>
                <a:ea typeface="Meiryo UI" pitchFamily="50" charset="-128"/>
                <a:cs typeface="Meiryo UI" pitchFamily="50" charset="-128"/>
              </a:rPr>
              <a:t>※</a:t>
            </a:r>
            <a:r>
              <a:rPr lang="ja-JP" altLang="en-US" sz="1200" dirty="0">
                <a:solidFill>
                  <a:srgbClr val="000000"/>
                </a:solidFill>
                <a:latin typeface="Meiryo UI" pitchFamily="50" charset="-128"/>
                <a:ea typeface="Meiryo UI" pitchFamily="50" charset="-128"/>
                <a:cs typeface="Meiryo UI" pitchFamily="50" charset="-128"/>
              </a:rPr>
              <a:t>　</a:t>
            </a:r>
            <a:r>
              <a:rPr lang="ja-JP" altLang="en-US" sz="1200" dirty="0" smtClean="0">
                <a:solidFill>
                  <a:srgbClr val="000000"/>
                </a:solidFill>
                <a:latin typeface="Meiryo UI" pitchFamily="50" charset="-128"/>
                <a:ea typeface="Meiryo UI" pitchFamily="50" charset="-128"/>
                <a:cs typeface="Meiryo UI" pitchFamily="50" charset="-128"/>
              </a:rPr>
              <a:t>内訳については、財政</a:t>
            </a:r>
            <a:r>
              <a:rPr lang="en-US" altLang="ja-JP" sz="1200" dirty="0" smtClean="0">
                <a:solidFill>
                  <a:srgbClr val="000000"/>
                </a:solidFill>
                <a:latin typeface="Meiryo UI" pitchFamily="50" charset="-128"/>
                <a:ea typeface="Meiryo UI" pitchFamily="50" charset="-128"/>
                <a:cs typeface="Meiryo UI" pitchFamily="50" charset="-128"/>
              </a:rPr>
              <a:t>‐33.34</a:t>
            </a:r>
            <a:r>
              <a:rPr lang="ja-JP" altLang="en-US" sz="1200" dirty="0" smtClean="0">
                <a:solidFill>
                  <a:srgbClr val="000000"/>
                </a:solidFill>
                <a:latin typeface="Meiryo UI" pitchFamily="50" charset="-128"/>
                <a:ea typeface="Meiryo UI" pitchFamily="50" charset="-128"/>
                <a:cs typeface="Meiryo UI" pitchFamily="50" charset="-128"/>
              </a:rPr>
              <a:t>参照</a:t>
            </a:r>
            <a:endParaRPr lang="ja-JP" altLang="en-US" sz="1200" dirty="0">
              <a:solidFill>
                <a:srgbClr val="000000"/>
              </a:solidFill>
              <a:latin typeface="Meiryo UI" pitchFamily="50" charset="-128"/>
              <a:ea typeface="Meiryo UI" pitchFamily="50" charset="-128"/>
              <a:cs typeface="Meiryo UI" pitchFamily="50" charset="-128"/>
            </a:endParaRPr>
          </a:p>
        </p:txBody>
      </p:sp>
      <p:sp>
        <p:nvSpPr>
          <p:cNvPr id="37" name="角丸四角形 36"/>
          <p:cNvSpPr/>
          <p:nvPr/>
        </p:nvSpPr>
        <p:spPr>
          <a:xfrm>
            <a:off x="5123542" y="5570189"/>
            <a:ext cx="4486450" cy="1007405"/>
          </a:xfrm>
          <a:prstGeom prst="roundRect">
            <a:avLst>
              <a:gd name="adj" fmla="val 3413"/>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lstStyle/>
          <a:p>
            <a:pPr marL="288000" indent="-288000" fontAlgn="auto">
              <a:spcBef>
                <a:spcPts val="0"/>
              </a:spcBef>
              <a:spcAft>
                <a:spcPts val="0"/>
              </a:spcAft>
              <a:defRPr/>
            </a:pPr>
            <a:r>
              <a:rPr lang="ja-JP" altLang="en-US" sz="1200" dirty="0" smtClean="0">
                <a:latin typeface="Meiryo UI" pitchFamily="50" charset="-128"/>
                <a:ea typeface="Meiryo UI" pitchFamily="50" charset="-128"/>
                <a:cs typeface="Meiryo UI" pitchFamily="50" charset="-128"/>
              </a:rPr>
              <a:t>（参考）</a:t>
            </a:r>
            <a:endParaRPr lang="en-US" altLang="ja-JP" sz="1200"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200" dirty="0" smtClean="0">
                <a:latin typeface="Meiryo UI" pitchFamily="50" charset="-128"/>
                <a:ea typeface="Meiryo UI" pitchFamily="50" charset="-128"/>
                <a:cs typeface="Meiryo UI" pitchFamily="50" charset="-128"/>
              </a:rPr>
              <a:t>　　大阪府内の政令指定都市・中核市の歳入規模</a:t>
            </a:r>
            <a:endParaRPr lang="en-US" altLang="ja-JP" sz="1200"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200" dirty="0" smtClean="0">
                <a:latin typeface="Meiryo UI" pitchFamily="50" charset="-128"/>
                <a:ea typeface="Meiryo UI" pitchFamily="50" charset="-128"/>
                <a:cs typeface="Meiryo UI" pitchFamily="50" charset="-128"/>
              </a:rPr>
              <a:t>　　　○政令指定都市　</a:t>
            </a:r>
            <a:r>
              <a:rPr lang="ja-JP" altLang="en-US" sz="1100" dirty="0" smtClean="0">
                <a:latin typeface="Meiryo UI" pitchFamily="50" charset="-128"/>
                <a:ea typeface="Meiryo UI" pitchFamily="50" charset="-128"/>
                <a:cs typeface="Meiryo UI" pitchFamily="50" charset="-128"/>
              </a:rPr>
              <a:t>・堺市（</a:t>
            </a:r>
            <a:r>
              <a:rPr lang="en-US" altLang="ja-JP" sz="1100" dirty="0" smtClean="0">
                <a:latin typeface="Meiryo UI" pitchFamily="50" charset="-128"/>
                <a:ea typeface="Meiryo UI" pitchFamily="50" charset="-128"/>
                <a:cs typeface="Meiryo UI" pitchFamily="50" charset="-128"/>
              </a:rPr>
              <a:t>1,972</a:t>
            </a:r>
            <a:r>
              <a:rPr lang="ja-JP" altLang="en-US" sz="1100" dirty="0" smtClean="0">
                <a:latin typeface="Meiryo UI" pitchFamily="50" charset="-128"/>
                <a:ea typeface="Meiryo UI" pitchFamily="50" charset="-128"/>
                <a:cs typeface="Meiryo UI" pitchFamily="50" charset="-128"/>
              </a:rPr>
              <a:t>億円）</a:t>
            </a:r>
            <a:endParaRPr lang="en-US" altLang="ja-JP" sz="1100"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200" dirty="0" smtClean="0">
                <a:latin typeface="Meiryo UI" pitchFamily="50" charset="-128"/>
                <a:ea typeface="Meiryo UI" pitchFamily="50" charset="-128"/>
                <a:cs typeface="Meiryo UI" pitchFamily="50" charset="-128"/>
              </a:rPr>
              <a:t>　　　○中核市　</a:t>
            </a:r>
            <a:r>
              <a:rPr lang="ja-JP" altLang="en-US" sz="1100" dirty="0" smtClean="0">
                <a:latin typeface="Meiryo UI" pitchFamily="50" charset="-128"/>
                <a:ea typeface="Meiryo UI" pitchFamily="50" charset="-128"/>
                <a:cs typeface="Meiryo UI" pitchFamily="50" charset="-128"/>
              </a:rPr>
              <a:t>・東大阪市（</a:t>
            </a:r>
            <a:r>
              <a:rPr lang="en-US" altLang="ja-JP" sz="1100" dirty="0" smtClean="0">
                <a:latin typeface="Meiryo UI" pitchFamily="50" charset="-128"/>
                <a:ea typeface="Meiryo UI" pitchFamily="50" charset="-128"/>
                <a:cs typeface="Meiryo UI" pitchFamily="50" charset="-128"/>
              </a:rPr>
              <a:t>1,151</a:t>
            </a:r>
            <a:r>
              <a:rPr lang="ja-JP" altLang="en-US" sz="1100" dirty="0" smtClean="0">
                <a:latin typeface="Meiryo UI" pitchFamily="50" charset="-128"/>
                <a:ea typeface="Meiryo UI" pitchFamily="50" charset="-128"/>
                <a:cs typeface="Meiryo UI" pitchFamily="50" charset="-128"/>
              </a:rPr>
              <a:t>億円）　 ・豊中市（</a:t>
            </a:r>
            <a:r>
              <a:rPr lang="en-US" altLang="ja-JP" sz="1100" dirty="0" smtClean="0">
                <a:latin typeface="Meiryo UI" pitchFamily="50" charset="-128"/>
                <a:ea typeface="Meiryo UI" pitchFamily="50" charset="-128"/>
                <a:cs typeface="Meiryo UI" pitchFamily="50" charset="-128"/>
              </a:rPr>
              <a:t>883</a:t>
            </a:r>
            <a:r>
              <a:rPr lang="ja-JP" altLang="en-US" sz="1100" dirty="0" smtClean="0">
                <a:latin typeface="Meiryo UI" pitchFamily="50" charset="-128"/>
                <a:ea typeface="Meiryo UI" pitchFamily="50" charset="-128"/>
                <a:cs typeface="Meiryo UI" pitchFamily="50" charset="-128"/>
              </a:rPr>
              <a:t>億円）</a:t>
            </a:r>
            <a:endParaRPr lang="en-US" altLang="ja-JP" sz="1100"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 　　　　　　　　　　　・枚方市（</a:t>
            </a:r>
            <a:r>
              <a:rPr lang="en-US" altLang="ja-JP" sz="1100" dirty="0" smtClean="0">
                <a:latin typeface="Meiryo UI" pitchFamily="50" charset="-128"/>
                <a:ea typeface="Meiryo UI" pitchFamily="50" charset="-128"/>
                <a:cs typeface="Meiryo UI" pitchFamily="50" charset="-128"/>
              </a:rPr>
              <a:t>808</a:t>
            </a:r>
            <a:r>
              <a:rPr lang="ja-JP" altLang="en-US" sz="1100" dirty="0" smtClean="0">
                <a:latin typeface="Meiryo UI" pitchFamily="50" charset="-128"/>
                <a:ea typeface="Meiryo UI" pitchFamily="50" charset="-128"/>
                <a:cs typeface="Meiryo UI" pitchFamily="50" charset="-128"/>
              </a:rPr>
              <a:t>億円）　　　　・高槻市（</a:t>
            </a:r>
            <a:r>
              <a:rPr lang="en-US" altLang="ja-JP" sz="1100" dirty="0" smtClean="0">
                <a:latin typeface="Meiryo UI" pitchFamily="50" charset="-128"/>
                <a:ea typeface="Meiryo UI" pitchFamily="50" charset="-128"/>
                <a:cs typeface="Meiryo UI" pitchFamily="50" charset="-128"/>
              </a:rPr>
              <a:t>698</a:t>
            </a:r>
            <a:r>
              <a:rPr lang="ja-JP" altLang="en-US" sz="1100" dirty="0" smtClean="0">
                <a:latin typeface="Meiryo UI" pitchFamily="50" charset="-128"/>
                <a:ea typeface="Meiryo UI" pitchFamily="50" charset="-128"/>
                <a:cs typeface="Meiryo UI" pitchFamily="50" charset="-128"/>
              </a:rPr>
              <a:t>億円）　</a:t>
            </a:r>
            <a:endParaRPr lang="en-US" altLang="ja-JP" sz="1100" dirty="0" smtClean="0">
              <a:latin typeface="Meiryo UI" pitchFamily="50" charset="-128"/>
              <a:ea typeface="Meiryo UI" pitchFamily="50" charset="-128"/>
              <a:cs typeface="Meiryo UI" pitchFamily="50" charset="-128"/>
            </a:endParaRPr>
          </a:p>
        </p:txBody>
      </p:sp>
      <p:sp>
        <p:nvSpPr>
          <p:cNvPr id="38" name="正方形/長方形 27"/>
          <p:cNvSpPr>
            <a:spLocks noChangeArrowheads="1"/>
          </p:cNvSpPr>
          <p:nvPr/>
        </p:nvSpPr>
        <p:spPr bwMode="auto">
          <a:xfrm>
            <a:off x="8874125" y="12686"/>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２９</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39" name="正方形/長方形 38"/>
          <p:cNvSpPr/>
          <p:nvPr/>
        </p:nvSpPr>
        <p:spPr>
          <a:xfrm>
            <a:off x="8495040" y="5604018"/>
            <a:ext cx="1296144" cy="245958"/>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‐36</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40" name="テキスト ボックス 42"/>
          <p:cNvSpPr txBox="1">
            <a:spLocks noChangeArrowheads="1"/>
          </p:cNvSpPr>
          <p:nvPr/>
        </p:nvSpPr>
        <p:spPr bwMode="auto">
          <a:xfrm>
            <a:off x="140535" y="6631274"/>
            <a:ext cx="9283435" cy="215444"/>
          </a:xfrm>
          <a:prstGeom prst="rect">
            <a:avLst/>
          </a:prstGeom>
          <a:noFill/>
          <a:ln w="9525">
            <a:noFill/>
            <a:miter lim="800000"/>
            <a:headEnd/>
            <a:tailEnd/>
          </a:ln>
        </p:spPr>
        <p:txBody>
          <a:bodyPr wrap="square">
            <a:spAutoFit/>
          </a:bodyPr>
          <a:lstStyle/>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a:t>
            </a:r>
            <a:r>
              <a:rPr lang="en-US" altLang="ja-JP" sz="800" dirty="0" smtClean="0">
                <a:latin typeface="Meiryo UI" pitchFamily="50" charset="-128"/>
                <a:ea typeface="Meiryo UI" pitchFamily="50" charset="-128"/>
                <a:cs typeface="Meiryo UI" pitchFamily="50" charset="-128"/>
              </a:rPr>
              <a:t>H28</a:t>
            </a:r>
            <a:r>
              <a:rPr lang="ja-JP" altLang="en-US" sz="800" dirty="0" smtClean="0">
                <a:latin typeface="Meiryo UI" pitchFamily="50" charset="-128"/>
                <a:ea typeface="Meiryo UI" pitchFamily="50" charset="-128"/>
                <a:cs typeface="Meiryo UI" pitchFamily="50" charset="-128"/>
              </a:rPr>
              <a:t>年度の一般会計決算では、補てん財源が活用されたため、一般財源ベースでの歳出額は、各特別区での行財政改革等の対応を前提にその分（</a:t>
            </a:r>
            <a:r>
              <a:rPr lang="en-US" altLang="ja-JP" sz="800" dirty="0" smtClean="0">
                <a:latin typeface="Meiryo UI" pitchFamily="50" charset="-128"/>
                <a:ea typeface="Meiryo UI" pitchFamily="50" charset="-128"/>
                <a:cs typeface="Meiryo UI" pitchFamily="50" charset="-128"/>
              </a:rPr>
              <a:t>98</a:t>
            </a:r>
            <a:r>
              <a:rPr lang="ja-JP" altLang="en-US" sz="800" dirty="0" smtClean="0">
                <a:latin typeface="Meiryo UI" pitchFamily="50" charset="-128"/>
                <a:ea typeface="Meiryo UI" pitchFamily="50" charset="-128"/>
                <a:cs typeface="Meiryo UI" pitchFamily="50" charset="-128"/>
              </a:rPr>
              <a:t>億円）減少させて検証を実施</a:t>
            </a:r>
            <a:endParaRPr lang="en-US" altLang="ja-JP" sz="800" dirty="0" smtClean="0">
              <a:latin typeface="Meiryo UI" pitchFamily="50" charset="-128"/>
              <a:ea typeface="Meiryo UI" pitchFamily="50" charset="-128"/>
              <a:cs typeface="Meiryo UI" pitchFamily="50" charset="-128"/>
            </a:endParaRPr>
          </a:p>
        </p:txBody>
      </p:sp>
      <p:sp>
        <p:nvSpPr>
          <p:cNvPr id="87" name="正方形/長方形 86"/>
          <p:cNvSpPr/>
          <p:nvPr/>
        </p:nvSpPr>
        <p:spPr>
          <a:xfrm>
            <a:off x="898346" y="2066960"/>
            <a:ext cx="641937" cy="224357"/>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淀川区</a:t>
            </a:r>
            <a:endParaRPr lang="ja-JP" altLang="en-US" sz="1100" dirty="0">
              <a:latin typeface="Meiryo UI" pitchFamily="50" charset="-128"/>
              <a:ea typeface="Meiryo UI" pitchFamily="50" charset="-128"/>
              <a:cs typeface="Meiryo UI" pitchFamily="50" charset="-128"/>
            </a:endParaRPr>
          </a:p>
        </p:txBody>
      </p:sp>
      <p:sp>
        <p:nvSpPr>
          <p:cNvPr id="79" name="正方形/長方形 78"/>
          <p:cNvSpPr/>
          <p:nvPr/>
        </p:nvSpPr>
        <p:spPr>
          <a:xfrm>
            <a:off x="1935848" y="2066960"/>
            <a:ext cx="606179" cy="219160"/>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北区</a:t>
            </a:r>
            <a:endParaRPr lang="ja-JP" altLang="en-US" sz="1100" dirty="0">
              <a:latin typeface="Meiryo UI" pitchFamily="50" charset="-128"/>
              <a:ea typeface="Meiryo UI" pitchFamily="50" charset="-128"/>
              <a:cs typeface="Meiryo UI" pitchFamily="50" charset="-128"/>
            </a:endParaRPr>
          </a:p>
        </p:txBody>
      </p:sp>
      <p:sp>
        <p:nvSpPr>
          <p:cNvPr id="80" name="正方形/長方形 79"/>
          <p:cNvSpPr/>
          <p:nvPr/>
        </p:nvSpPr>
        <p:spPr>
          <a:xfrm>
            <a:off x="2944029" y="2066960"/>
            <a:ext cx="677390" cy="219160"/>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中央区</a:t>
            </a:r>
            <a:endParaRPr lang="ja-JP" altLang="en-US" sz="1100" dirty="0">
              <a:latin typeface="Meiryo UI" pitchFamily="50" charset="-128"/>
              <a:ea typeface="Meiryo UI" pitchFamily="50" charset="-128"/>
              <a:cs typeface="Meiryo UI" pitchFamily="50" charset="-128"/>
            </a:endParaRPr>
          </a:p>
        </p:txBody>
      </p:sp>
      <p:sp>
        <p:nvSpPr>
          <p:cNvPr id="81" name="正方形/長方形 80"/>
          <p:cNvSpPr/>
          <p:nvPr/>
        </p:nvSpPr>
        <p:spPr>
          <a:xfrm>
            <a:off x="3953749" y="2066960"/>
            <a:ext cx="696078" cy="219160"/>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000" dirty="0" smtClean="0">
                <a:latin typeface="Meiryo UI" pitchFamily="50" charset="-128"/>
                <a:ea typeface="Meiryo UI" pitchFamily="50" charset="-128"/>
                <a:cs typeface="Meiryo UI" pitchFamily="50" charset="-128"/>
              </a:rPr>
              <a:t>天王寺区</a:t>
            </a:r>
            <a:endParaRPr lang="ja-JP" altLang="en-US" sz="1000" dirty="0">
              <a:latin typeface="Meiryo UI" pitchFamily="50" charset="-128"/>
              <a:ea typeface="Meiryo UI" pitchFamily="50" charset="-128"/>
              <a:cs typeface="Meiryo UI" pitchFamily="50" charset="-128"/>
            </a:endParaRPr>
          </a:p>
        </p:txBody>
      </p:sp>
      <p:graphicFrame>
        <p:nvGraphicFramePr>
          <p:cNvPr id="108" name="表 107"/>
          <p:cNvGraphicFramePr>
            <a:graphicFrameLocks noGrp="1"/>
          </p:cNvGraphicFramePr>
          <p:nvPr>
            <p:extLst/>
          </p:nvPr>
        </p:nvGraphicFramePr>
        <p:xfrm>
          <a:off x="738279" y="3594813"/>
          <a:ext cx="902928" cy="514350"/>
        </p:xfrm>
        <a:graphic>
          <a:graphicData uri="http://schemas.openxmlformats.org/drawingml/2006/table">
            <a:tbl>
              <a:tblPr>
                <a:tableStyleId>{5C22544A-7EE6-4342-B048-85BDC9FD1C3A}</a:tableStyleId>
              </a:tblPr>
              <a:tblGrid>
                <a:gridCol w="470880">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tblGrid>
              <a:tr h="5143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111" name="表 110"/>
          <p:cNvGraphicFramePr>
            <a:graphicFrameLocks noGrp="1"/>
          </p:cNvGraphicFramePr>
          <p:nvPr>
            <p:extLst/>
          </p:nvPr>
        </p:nvGraphicFramePr>
        <p:xfrm>
          <a:off x="1820745" y="3575011"/>
          <a:ext cx="864096" cy="514350"/>
        </p:xfrm>
        <a:graphic>
          <a:graphicData uri="http://schemas.openxmlformats.org/drawingml/2006/table">
            <a:tbl>
              <a:tblPr>
                <a:tableStyleId>{5C22544A-7EE6-4342-B048-85BDC9FD1C3A}</a:tableStyleId>
              </a:tblPr>
              <a:tblGrid>
                <a:gridCol w="432048">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tblGrid>
              <a:tr h="5143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112" name="表 111"/>
          <p:cNvGraphicFramePr>
            <a:graphicFrameLocks noGrp="1"/>
          </p:cNvGraphicFramePr>
          <p:nvPr>
            <p:extLst/>
          </p:nvPr>
        </p:nvGraphicFramePr>
        <p:xfrm>
          <a:off x="2896970" y="3572631"/>
          <a:ext cx="864096" cy="514350"/>
        </p:xfrm>
        <a:graphic>
          <a:graphicData uri="http://schemas.openxmlformats.org/drawingml/2006/table">
            <a:tbl>
              <a:tblPr>
                <a:tableStyleId>{5C22544A-7EE6-4342-B048-85BDC9FD1C3A}</a:tableStyleId>
              </a:tblPr>
              <a:tblGrid>
                <a:gridCol w="432048">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tblGrid>
              <a:tr h="5143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113" name="表 112"/>
          <p:cNvGraphicFramePr>
            <a:graphicFrameLocks noGrp="1"/>
          </p:cNvGraphicFramePr>
          <p:nvPr>
            <p:extLst/>
          </p:nvPr>
        </p:nvGraphicFramePr>
        <p:xfrm>
          <a:off x="3907381" y="3582154"/>
          <a:ext cx="864096" cy="514350"/>
        </p:xfrm>
        <a:graphic>
          <a:graphicData uri="http://schemas.openxmlformats.org/drawingml/2006/table">
            <a:tbl>
              <a:tblPr>
                <a:tableStyleId>{5C22544A-7EE6-4342-B048-85BDC9FD1C3A}</a:tableStyleId>
              </a:tblPr>
              <a:tblGrid>
                <a:gridCol w="432048">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tblGrid>
              <a:tr h="5143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4" name="角丸四角形 3"/>
          <p:cNvSpPr/>
          <p:nvPr/>
        </p:nvSpPr>
        <p:spPr bwMode="auto">
          <a:xfrm>
            <a:off x="5103808" y="1841863"/>
            <a:ext cx="4645990" cy="3636484"/>
          </a:xfrm>
          <a:prstGeom prst="roundRect">
            <a:avLst>
              <a:gd name="adj" fmla="val 5773"/>
            </a:avLst>
          </a:prstGeom>
          <a:noFill/>
          <a:ln>
            <a:solidFill>
              <a:schemeClr val="tx2"/>
            </a:solidFill>
          </a:ln>
        </p:spPr>
        <p:style>
          <a:lnRef idx="1">
            <a:schemeClr val="dk1"/>
          </a:lnRef>
          <a:fillRef idx="2">
            <a:schemeClr val="dk1"/>
          </a:fillRef>
          <a:effectRef idx="1">
            <a:schemeClr val="dk1"/>
          </a:effectRef>
          <a:fontRef idx="minor">
            <a:schemeClr val="dk1"/>
          </a:fontRef>
        </p:style>
        <p:txBody>
          <a:bodyPr rtlCol="0" anchor="ctr"/>
          <a:lstStyle/>
          <a:p>
            <a:pPr algn="ctr" fontAlgn="auto">
              <a:spcBef>
                <a:spcPts val="0"/>
              </a:spcBef>
              <a:spcAft>
                <a:spcPts val="0"/>
              </a:spcAft>
            </a:pPr>
            <a:endParaRPr kumimoji="1" lang="ja-JP" altLang="en-US" sz="900" b="1" u="sng" dirty="0" smtClean="0">
              <a:solidFill>
                <a:prstClr val="black"/>
              </a:solidFill>
              <a:latin typeface="Meiryo UI" pitchFamily="50" charset="-128"/>
              <a:ea typeface="Meiryo UI" pitchFamily="50" charset="-128"/>
              <a:cs typeface="Meiryo UI" pitchFamily="50" charset="-128"/>
            </a:endParaRPr>
          </a:p>
        </p:txBody>
      </p:sp>
      <p:sp>
        <p:nvSpPr>
          <p:cNvPr id="42" name="テキスト ボックス 41"/>
          <p:cNvSpPr txBox="1"/>
          <p:nvPr/>
        </p:nvSpPr>
        <p:spPr>
          <a:xfrm>
            <a:off x="6033120" y="4927090"/>
            <a:ext cx="3312368" cy="246221"/>
          </a:xfrm>
          <a:prstGeom prst="rect">
            <a:avLst/>
          </a:prstGeom>
          <a:noFill/>
        </p:spPr>
        <p:txBody>
          <a:bodyPr wrap="square">
            <a:spAutoFit/>
          </a:bodyPr>
          <a:lstStyle/>
          <a:p>
            <a:pPr fontAlgn="auto">
              <a:spcBef>
                <a:spcPts val="0"/>
              </a:spcBef>
              <a:spcAft>
                <a:spcPts val="0"/>
              </a:spcAft>
              <a:defRPr/>
            </a:pPr>
            <a:r>
              <a:rPr lang="ja-JP" altLang="en-US" sz="1000" b="1" dirty="0" smtClean="0">
                <a:solidFill>
                  <a:prstClr val="black"/>
                </a:solidFill>
                <a:latin typeface="Meiryo UI" pitchFamily="50" charset="-128"/>
                <a:ea typeface="Meiryo UI" pitchFamily="50" charset="-128"/>
                <a:cs typeface="Meiryo UI" pitchFamily="50" charset="-128"/>
              </a:rPr>
              <a:t>淀川区　　　　　　 北区　　　　　　 中央区　　　　　天王寺区</a:t>
            </a:r>
            <a:endParaRPr lang="ja-JP" altLang="en-US" sz="1000" b="1" dirty="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39723209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3"/>
          <a:stretch>
            <a:fillRect/>
          </a:stretch>
        </p:blipFill>
        <p:spPr>
          <a:xfrm>
            <a:off x="547450" y="1765144"/>
            <a:ext cx="3792041" cy="1579001"/>
          </a:xfrm>
          <a:prstGeom prst="rect">
            <a:avLst/>
          </a:prstGeom>
        </p:spPr>
      </p:pic>
      <p:sp>
        <p:nvSpPr>
          <p:cNvPr id="24" name="テキスト ボックス 23"/>
          <p:cNvSpPr txBox="1"/>
          <p:nvPr/>
        </p:nvSpPr>
        <p:spPr>
          <a:xfrm>
            <a:off x="272480" y="435556"/>
            <a:ext cx="2871299" cy="338554"/>
          </a:xfrm>
          <a:prstGeom prst="rect">
            <a:avLst/>
          </a:prstGeom>
          <a:noFill/>
        </p:spPr>
        <p:txBody>
          <a:bodyPr wrap="none" rtlCol="0">
            <a:spAutoFit/>
          </a:bodyPr>
          <a:lstStyle/>
          <a:p>
            <a:r>
              <a:rPr kumimoji="1" lang="ja-JP" altLang="en-US" sz="1600" b="1" dirty="0" smtClean="0">
                <a:latin typeface="Meiryo UI" pitchFamily="50" charset="-128"/>
                <a:ea typeface="Meiryo UI" pitchFamily="50" charset="-128"/>
                <a:cs typeface="Meiryo UI" pitchFamily="50" charset="-128"/>
              </a:rPr>
              <a:t>②</a:t>
            </a:r>
            <a:r>
              <a:rPr lang="ja-JP" altLang="en-US" sz="1600" b="1" dirty="0" smtClean="0">
                <a:latin typeface="Meiryo UI" pitchFamily="50" charset="-128"/>
                <a:ea typeface="Meiryo UI" pitchFamily="50" charset="-128"/>
                <a:cs typeface="Meiryo UI" pitchFamily="50" charset="-128"/>
              </a:rPr>
              <a:t>－２　人口一人当たりの歳入</a:t>
            </a:r>
            <a:endParaRPr kumimoji="1" lang="ja-JP" altLang="en-US" sz="1600" b="1" dirty="0">
              <a:latin typeface="Meiryo UI" pitchFamily="50" charset="-128"/>
              <a:ea typeface="Meiryo UI" pitchFamily="50" charset="-128"/>
              <a:cs typeface="Meiryo UI" pitchFamily="50" charset="-128"/>
            </a:endParaRPr>
          </a:p>
        </p:txBody>
      </p:sp>
      <p:sp>
        <p:nvSpPr>
          <p:cNvPr id="28" name="角丸四角形 27"/>
          <p:cNvSpPr/>
          <p:nvPr/>
        </p:nvSpPr>
        <p:spPr>
          <a:xfrm>
            <a:off x="416496" y="757496"/>
            <a:ext cx="9073008" cy="583272"/>
          </a:xfrm>
          <a:prstGeom prst="roundRect">
            <a:avLst>
              <a:gd name="adj" fmla="val 3413"/>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lstStyle/>
          <a:p>
            <a:pPr marL="288000" indent="-288000">
              <a:defRPr/>
            </a:pPr>
            <a:r>
              <a:rPr lang="ja-JP" altLang="en-US" sz="1400" dirty="0" smtClean="0">
                <a:solidFill>
                  <a:schemeClr val="tx1"/>
                </a:solidFill>
                <a:latin typeface="Meiryo UI" pitchFamily="50" charset="-128"/>
                <a:ea typeface="Meiryo UI" pitchFamily="50" charset="-128"/>
                <a:cs typeface="Meiryo UI" pitchFamily="50" charset="-128"/>
              </a:rPr>
              <a:t>○格差は</a:t>
            </a:r>
            <a:r>
              <a:rPr lang="en-US" altLang="ja-JP" sz="1400" dirty="0" smtClean="0">
                <a:solidFill>
                  <a:schemeClr val="tx1"/>
                </a:solidFill>
                <a:latin typeface="Meiryo UI" pitchFamily="50" charset="-128"/>
                <a:ea typeface="Meiryo UI" pitchFamily="50" charset="-128"/>
                <a:cs typeface="Meiryo UI" pitchFamily="50" charset="-128"/>
              </a:rPr>
              <a:t>1.2</a:t>
            </a:r>
            <a:r>
              <a:rPr lang="ja-JP" altLang="en-US" sz="1400" dirty="0" smtClean="0">
                <a:solidFill>
                  <a:schemeClr val="tx1"/>
                </a:solidFill>
                <a:latin typeface="Meiryo UI" pitchFamily="50" charset="-128"/>
                <a:ea typeface="Meiryo UI" pitchFamily="50" charset="-128"/>
                <a:cs typeface="Meiryo UI" pitchFamily="50" charset="-128"/>
              </a:rPr>
              <a:t>倍</a:t>
            </a:r>
            <a:endParaRPr lang="en-US" altLang="ja-JP" sz="1400" dirty="0" smtClean="0">
              <a:solidFill>
                <a:schemeClr val="tx1"/>
              </a:solidFill>
              <a:latin typeface="Meiryo UI" pitchFamily="50" charset="-128"/>
              <a:ea typeface="Meiryo UI" pitchFamily="50" charset="-128"/>
              <a:cs typeface="Meiryo UI" pitchFamily="50" charset="-128"/>
            </a:endParaRPr>
          </a:p>
          <a:p>
            <a:pPr marL="288000" indent="-288000">
              <a:defRPr/>
            </a:pPr>
            <a:r>
              <a:rPr lang="ja-JP" altLang="en-US" sz="1200" dirty="0" smtClean="0">
                <a:solidFill>
                  <a:schemeClr val="tx1"/>
                </a:solidFill>
                <a:latin typeface="Meiryo UI" pitchFamily="50" charset="-128"/>
                <a:ea typeface="Meiryo UI" pitchFamily="50" charset="-128"/>
                <a:cs typeface="Meiryo UI" pitchFamily="50" charset="-128"/>
              </a:rPr>
              <a:t>　　　・ 最大区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中央区</a:t>
            </a:r>
            <a:r>
              <a:rPr lang="en-US" altLang="ja-JP" sz="1200" dirty="0" smtClean="0">
                <a:solidFill>
                  <a:schemeClr val="tx1"/>
                </a:solidFill>
                <a:latin typeface="Meiryo UI" pitchFamily="50" charset="-128"/>
                <a:ea typeface="Meiryo UI" pitchFamily="50" charset="-128"/>
                <a:cs typeface="Meiryo UI" pitchFamily="50" charset="-128"/>
              </a:rPr>
              <a:t>(260,946</a:t>
            </a:r>
            <a:r>
              <a:rPr lang="ja-JP" altLang="en-US" sz="1200" dirty="0" smtClean="0">
                <a:solidFill>
                  <a:schemeClr val="tx1"/>
                </a:solidFill>
                <a:latin typeface="Meiryo UI" pitchFamily="50" charset="-128"/>
                <a:ea typeface="Meiryo UI" pitchFamily="50" charset="-128"/>
                <a:cs typeface="Meiryo UI" pitchFamily="50" charset="-128"/>
              </a:rPr>
              <a:t>円</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最小区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北区</a:t>
            </a:r>
            <a:r>
              <a:rPr lang="en-US" altLang="ja-JP" sz="1200" dirty="0" smtClean="0">
                <a:solidFill>
                  <a:schemeClr val="tx1"/>
                </a:solidFill>
                <a:latin typeface="Meiryo UI" pitchFamily="50" charset="-128"/>
                <a:ea typeface="Meiryo UI" pitchFamily="50" charset="-128"/>
                <a:cs typeface="Meiryo UI" pitchFamily="50" charset="-128"/>
              </a:rPr>
              <a:t>(222,793</a:t>
            </a:r>
            <a:r>
              <a:rPr lang="ja-JP" altLang="en-US" sz="1200" dirty="0" smtClean="0">
                <a:solidFill>
                  <a:schemeClr val="tx1"/>
                </a:solidFill>
                <a:latin typeface="Meiryo UI" pitchFamily="50" charset="-128"/>
                <a:ea typeface="Meiryo UI" pitchFamily="50" charset="-128"/>
                <a:cs typeface="Meiryo UI" pitchFamily="50" charset="-128"/>
              </a:rPr>
              <a:t>円</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格差</a:t>
            </a:r>
            <a:r>
              <a:rPr lang="en-US" altLang="ja-JP" sz="1200" dirty="0" smtClean="0">
                <a:solidFill>
                  <a:schemeClr val="tx1"/>
                </a:solidFill>
                <a:latin typeface="Meiryo UI" pitchFamily="50" charset="-128"/>
                <a:ea typeface="Meiryo UI" pitchFamily="50" charset="-128"/>
                <a:cs typeface="Meiryo UI" pitchFamily="50" charset="-128"/>
              </a:rPr>
              <a:t>1.2</a:t>
            </a:r>
            <a:r>
              <a:rPr lang="ja-JP" altLang="en-US" sz="1200" dirty="0" smtClean="0">
                <a:solidFill>
                  <a:schemeClr val="tx1"/>
                </a:solidFill>
                <a:latin typeface="Meiryo UI" pitchFamily="50" charset="-128"/>
                <a:ea typeface="Meiryo UI" pitchFamily="50" charset="-128"/>
                <a:cs typeface="Meiryo UI" pitchFamily="50" charset="-128"/>
              </a:rPr>
              <a:t>倍</a:t>
            </a:r>
            <a:endParaRPr lang="en-US" altLang="ja-JP" sz="1200" dirty="0" smtClean="0">
              <a:solidFill>
                <a:schemeClr val="tx1"/>
              </a:solidFill>
              <a:latin typeface="Meiryo UI" pitchFamily="50" charset="-128"/>
              <a:ea typeface="Meiryo UI" pitchFamily="50" charset="-128"/>
              <a:cs typeface="Meiryo UI" pitchFamily="50" charset="-128"/>
            </a:endParaRPr>
          </a:p>
        </p:txBody>
      </p:sp>
      <p:sp>
        <p:nvSpPr>
          <p:cNvPr id="40" name="正方形/長方形 27"/>
          <p:cNvSpPr>
            <a:spLocks noChangeArrowheads="1"/>
          </p:cNvSpPr>
          <p:nvPr/>
        </p:nvSpPr>
        <p:spPr bwMode="auto">
          <a:xfrm>
            <a:off x="8845989" y="656605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３０</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51" name="正方形/長方形 50"/>
          <p:cNvSpPr/>
          <p:nvPr/>
        </p:nvSpPr>
        <p:spPr>
          <a:xfrm>
            <a:off x="1972097" y="5858812"/>
            <a:ext cx="2088232" cy="353516"/>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latin typeface="Meiryo UI" pitchFamily="50" charset="-128"/>
                <a:ea typeface="Meiryo UI" pitchFamily="50" charset="-128"/>
                <a:cs typeface="Meiryo UI" pitchFamily="50" charset="-128"/>
              </a:rPr>
              <a:t>１．２倍</a:t>
            </a:r>
            <a:endParaRPr kumimoji="1" lang="ja-JP" altLang="en-US" sz="1400" b="1" dirty="0">
              <a:solidFill>
                <a:schemeClr val="bg1"/>
              </a:solidFill>
              <a:latin typeface="Meiryo UI" pitchFamily="50" charset="-128"/>
              <a:ea typeface="Meiryo UI" pitchFamily="50" charset="-128"/>
              <a:cs typeface="Meiryo UI" pitchFamily="50" charset="-128"/>
            </a:endParaRPr>
          </a:p>
        </p:txBody>
      </p:sp>
      <p:sp>
        <p:nvSpPr>
          <p:cNvPr id="52" name="右矢印 51"/>
          <p:cNvSpPr/>
          <p:nvPr/>
        </p:nvSpPr>
        <p:spPr>
          <a:xfrm rot="5400000">
            <a:off x="2934988" y="5016800"/>
            <a:ext cx="143866" cy="1439863"/>
          </a:xfrm>
          <a:prstGeom prst="rightArrow">
            <a:avLst>
              <a:gd name="adj1" fmla="val 50000"/>
              <a:gd name="adj2" fmla="val 100000"/>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ja-JP" altLang="en-US" dirty="0"/>
          </a:p>
        </p:txBody>
      </p:sp>
      <p:graphicFrame>
        <p:nvGraphicFramePr>
          <p:cNvPr id="55" name="表 54"/>
          <p:cNvGraphicFramePr>
            <a:graphicFrameLocks noGrp="1"/>
          </p:cNvGraphicFramePr>
          <p:nvPr>
            <p:extLst>
              <p:ext uri="{D42A27DB-BD31-4B8C-83A1-F6EECF244321}">
                <p14:modId xmlns:p14="http://schemas.microsoft.com/office/powerpoint/2010/main" val="1643438443"/>
              </p:ext>
            </p:extLst>
          </p:nvPr>
        </p:nvGraphicFramePr>
        <p:xfrm>
          <a:off x="589089" y="3755987"/>
          <a:ext cx="4766817" cy="1852325"/>
        </p:xfrm>
        <a:graphic>
          <a:graphicData uri="http://schemas.openxmlformats.org/drawingml/2006/table">
            <a:tbl>
              <a:tblPr/>
              <a:tblGrid>
                <a:gridCol w="510728">
                  <a:extLst>
                    <a:ext uri="{9D8B030D-6E8A-4147-A177-3AD203B41FA5}">
                      <a16:colId xmlns:a16="http://schemas.microsoft.com/office/drawing/2014/main" val="20000"/>
                    </a:ext>
                  </a:extLst>
                </a:gridCol>
                <a:gridCol w="624227">
                  <a:extLst>
                    <a:ext uri="{9D8B030D-6E8A-4147-A177-3AD203B41FA5}">
                      <a16:colId xmlns:a16="http://schemas.microsoft.com/office/drawing/2014/main" val="20001"/>
                    </a:ext>
                  </a:extLst>
                </a:gridCol>
                <a:gridCol w="115282">
                  <a:extLst>
                    <a:ext uri="{9D8B030D-6E8A-4147-A177-3AD203B41FA5}">
                      <a16:colId xmlns:a16="http://schemas.microsoft.com/office/drawing/2014/main" val="20002"/>
                    </a:ext>
                  </a:extLst>
                </a:gridCol>
                <a:gridCol w="622440">
                  <a:extLst>
                    <a:ext uri="{9D8B030D-6E8A-4147-A177-3AD203B41FA5}">
                      <a16:colId xmlns:a16="http://schemas.microsoft.com/office/drawing/2014/main" val="20003"/>
                    </a:ext>
                  </a:extLst>
                </a:gridCol>
                <a:gridCol w="624226">
                  <a:extLst>
                    <a:ext uri="{9D8B030D-6E8A-4147-A177-3AD203B41FA5}">
                      <a16:colId xmlns:a16="http://schemas.microsoft.com/office/drawing/2014/main" val="20004"/>
                    </a:ext>
                  </a:extLst>
                </a:gridCol>
                <a:gridCol w="567479">
                  <a:extLst>
                    <a:ext uri="{9D8B030D-6E8A-4147-A177-3AD203B41FA5}">
                      <a16:colId xmlns:a16="http://schemas.microsoft.com/office/drawing/2014/main" val="20005"/>
                    </a:ext>
                  </a:extLst>
                </a:gridCol>
                <a:gridCol w="567479">
                  <a:extLst>
                    <a:ext uri="{9D8B030D-6E8A-4147-A177-3AD203B41FA5}">
                      <a16:colId xmlns:a16="http://schemas.microsoft.com/office/drawing/2014/main" val="20006"/>
                    </a:ext>
                  </a:extLst>
                </a:gridCol>
                <a:gridCol w="530714">
                  <a:extLst>
                    <a:ext uri="{9D8B030D-6E8A-4147-A177-3AD203B41FA5}">
                      <a16:colId xmlns:a16="http://schemas.microsoft.com/office/drawing/2014/main" val="20007"/>
                    </a:ext>
                  </a:extLst>
                </a:gridCol>
                <a:gridCol w="604242">
                  <a:extLst>
                    <a:ext uri="{9D8B030D-6E8A-4147-A177-3AD203B41FA5}">
                      <a16:colId xmlns:a16="http://schemas.microsoft.com/office/drawing/2014/main" val="20008"/>
                    </a:ext>
                  </a:extLst>
                </a:gridCol>
              </a:tblGrid>
              <a:tr h="210290">
                <a:tc rowSpan="3">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fontAlgn="ctr"/>
                      <a:r>
                        <a:rPr lang="en-US" altLang="ja-JP" sz="1000" b="0" i="0" u="none" strike="noStrike" dirty="0" smtClean="0">
                          <a:latin typeface="Meiryo UI" pitchFamily="50" charset="-128"/>
                          <a:ea typeface="Meiryo UI" pitchFamily="50" charset="-128"/>
                          <a:cs typeface="Meiryo UI" pitchFamily="50" charset="-128"/>
                        </a:rPr>
                        <a:t>H27</a:t>
                      </a:r>
                      <a:r>
                        <a:rPr lang="ja-JP" altLang="en-US" sz="1000" b="0" i="0" u="none" strike="noStrike" dirty="0" smtClean="0">
                          <a:latin typeface="Meiryo UI" pitchFamily="50" charset="-128"/>
                          <a:ea typeface="Meiryo UI" pitchFamily="50" charset="-128"/>
                          <a:cs typeface="Meiryo UI" pitchFamily="50" charset="-128"/>
                        </a:rPr>
                        <a:t>年</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国勢調査</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人口（人）</a:t>
                      </a: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1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3">
                  <a:txBody>
                    <a:bodyPr/>
                    <a:lstStyle/>
                    <a:p>
                      <a:pPr algn="ctr"/>
                      <a:r>
                        <a:rPr lang="ja-JP" altLang="en-US" sz="1000" u="none" dirty="0" smtClean="0">
                          <a:latin typeface="Meiryo UI" pitchFamily="50" charset="-128"/>
                          <a:ea typeface="Meiryo UI" pitchFamily="50" charset="-128"/>
                          <a:cs typeface="Meiryo UI" pitchFamily="50" charset="-128"/>
                        </a:rPr>
                        <a:t>歳入</a:t>
                      </a:r>
                      <a:endParaRPr lang="en-US" altLang="ja-JP" sz="1000" u="none" dirty="0" smtClean="0">
                        <a:latin typeface="Meiryo UI" pitchFamily="50" charset="-128"/>
                        <a:ea typeface="Meiryo UI" pitchFamily="50" charset="-128"/>
                        <a:cs typeface="Meiryo UI" pitchFamily="50" charset="-128"/>
                      </a:endParaRPr>
                    </a:p>
                    <a:p>
                      <a:pPr algn="ctr"/>
                      <a:r>
                        <a:rPr lang="ja-JP" altLang="en-US" sz="800" u="none" dirty="0" smtClean="0">
                          <a:latin typeface="Meiryo UI" pitchFamily="50" charset="-128"/>
                          <a:ea typeface="Meiryo UI" pitchFamily="50" charset="-128"/>
                          <a:cs typeface="Meiryo UI" pitchFamily="50" charset="-128"/>
                        </a:rPr>
                        <a:t>（百万円）</a:t>
                      </a:r>
                      <a:endParaRPr lang="ja-JP" altLang="en-US" sz="800" u="non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5">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人口一人当たり（円）</a:t>
                      </a: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78046">
                <a:tc vMerge="1">
                  <a:txBody>
                    <a:bodyPr/>
                    <a:lstStyle/>
                    <a:p>
                      <a:pPr algn="ctr" fontAlgn="ctr"/>
                      <a:endParaRPr lang="ja-JP" altLang="en-US" sz="900" b="0" i="0" u="none" strike="noStrike" dirty="0">
                        <a:solidFill>
                          <a:srgbClr val="000000"/>
                        </a:solidFill>
                        <a:latin typeface="Meiryo UI" pitchFamily="50" charset="-128"/>
                        <a:ea typeface="Meiryo UI" pitchFamily="50" charset="-128"/>
                        <a:cs typeface="Meiryo UI"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6350" cap="flat" cmpd="sng" algn="ctr">
                      <a:solidFill>
                        <a:srgbClr val="000000"/>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ja-JP" altLang="en-US" sz="8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000" u="none" dirty="0" smtClean="0">
                          <a:latin typeface="Meiryo UI" pitchFamily="50" charset="-128"/>
                          <a:ea typeface="Meiryo UI" pitchFamily="50" charset="-128"/>
                          <a:cs typeface="Meiryo UI" pitchFamily="50" charset="-128"/>
                        </a:rPr>
                        <a:t>特別区</a:t>
                      </a:r>
                      <a:endParaRPr lang="en-US" altLang="ja-JP" sz="1000" u="none" dirty="0" smtClean="0">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000" u="none" dirty="0" smtClean="0">
                          <a:latin typeface="Meiryo UI" pitchFamily="50" charset="-128"/>
                          <a:ea typeface="Meiryo UI" pitchFamily="50" charset="-128"/>
                          <a:cs typeface="Meiryo UI" pitchFamily="50" charset="-128"/>
                        </a:rPr>
                        <a:t>税等</a:t>
                      </a:r>
                      <a:endParaRPr lang="en-US" altLang="ja-JP" sz="1000" u="none" dirty="0" smtClean="0">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700" u="none" dirty="0" smtClean="0">
                          <a:latin typeface="Meiryo UI" pitchFamily="50" charset="-128"/>
                          <a:ea typeface="Meiryo UI" pitchFamily="50" charset="-128"/>
                          <a:cs typeface="Meiryo UI" pitchFamily="50" charset="-128"/>
                        </a:rPr>
                        <a:t>（自主財源）</a:t>
                      </a: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ja-JP" altLang="en-US" sz="1000" u="none" dirty="0" smtClean="0">
                          <a:latin typeface="Meiryo UI" pitchFamily="50" charset="-128"/>
                          <a:ea typeface="Meiryo UI" pitchFamily="50" charset="-128"/>
                          <a:cs typeface="Meiryo UI" pitchFamily="50" charset="-128"/>
                        </a:rPr>
                        <a:t>目的税</a:t>
                      </a:r>
                      <a:endParaRPr lang="en-US" altLang="ja-JP" sz="1000" u="none" dirty="0" smtClean="0">
                        <a:latin typeface="Meiryo UI" pitchFamily="50" charset="-128"/>
                        <a:ea typeface="Meiryo UI" pitchFamily="50" charset="-128"/>
                        <a:cs typeface="Meiryo UI" pitchFamily="50" charset="-128"/>
                      </a:endParaRPr>
                    </a:p>
                    <a:p>
                      <a:pPr algn="ctr"/>
                      <a:r>
                        <a:rPr lang="ja-JP" altLang="en-US" sz="1000" u="none" dirty="0" smtClean="0">
                          <a:latin typeface="Meiryo UI" pitchFamily="50" charset="-128"/>
                          <a:ea typeface="Meiryo UI" pitchFamily="50" charset="-128"/>
                          <a:cs typeface="Meiryo UI" pitchFamily="50" charset="-128"/>
                        </a:rPr>
                        <a:t>交付金</a:t>
                      </a:r>
                      <a:endParaRPr lang="ja-JP" altLang="en-US" sz="1000" u="non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ja-JP" altLang="en-US" sz="1000" u="none" dirty="0" smtClean="0">
                          <a:latin typeface="Meiryo UI" pitchFamily="50" charset="-128"/>
                          <a:ea typeface="Meiryo UI" pitchFamily="50" charset="-128"/>
                          <a:cs typeface="Meiryo UI" pitchFamily="50" charset="-128"/>
                        </a:rPr>
                        <a:t>財政</a:t>
                      </a:r>
                      <a:endParaRPr lang="en-US" altLang="ja-JP" sz="1000" u="none" dirty="0" smtClean="0">
                        <a:latin typeface="Meiryo UI" pitchFamily="50" charset="-128"/>
                        <a:ea typeface="Meiryo UI" pitchFamily="50" charset="-128"/>
                        <a:cs typeface="Meiryo UI" pitchFamily="50" charset="-128"/>
                      </a:endParaRPr>
                    </a:p>
                    <a:p>
                      <a:pPr algn="ctr"/>
                      <a:r>
                        <a:rPr lang="ja-JP" altLang="en-US" sz="1000" u="none" dirty="0" smtClean="0">
                          <a:latin typeface="Meiryo UI" pitchFamily="50" charset="-128"/>
                          <a:ea typeface="Meiryo UI" pitchFamily="50" charset="-128"/>
                          <a:cs typeface="Meiryo UI" pitchFamily="50" charset="-128"/>
                        </a:rPr>
                        <a:t>調整</a:t>
                      </a:r>
                      <a:endParaRPr lang="en-US" altLang="ja-JP" sz="1000" u="none" dirty="0" smtClean="0">
                        <a:latin typeface="Meiryo UI" pitchFamily="50" charset="-128"/>
                        <a:ea typeface="Meiryo UI" pitchFamily="50" charset="-128"/>
                        <a:cs typeface="Meiryo UI" pitchFamily="50" charset="-128"/>
                      </a:endParaRPr>
                    </a:p>
                    <a:p>
                      <a:pPr algn="ctr"/>
                      <a:r>
                        <a:rPr lang="ja-JP" altLang="en-US" sz="1000" u="none" dirty="0" smtClean="0">
                          <a:latin typeface="Meiryo UI" pitchFamily="50" charset="-128"/>
                          <a:ea typeface="Meiryo UI" pitchFamily="50" charset="-128"/>
                          <a:cs typeface="Meiryo UI" pitchFamily="50" charset="-128"/>
                        </a:rPr>
                        <a:t>交付金</a:t>
                      </a:r>
                      <a:endParaRPr lang="ja-JP" altLang="en-US" sz="1000" u="non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ja-JP" altLang="en-US" sz="1000" u="none" dirty="0" smtClean="0">
                          <a:latin typeface="Meiryo UI" pitchFamily="50" charset="-128"/>
                          <a:ea typeface="Meiryo UI" pitchFamily="50" charset="-128"/>
                          <a:cs typeface="Meiryo UI" pitchFamily="50" charset="-128"/>
                        </a:rPr>
                        <a:t>臨時</a:t>
                      </a:r>
                      <a:endParaRPr lang="en-US" altLang="ja-JP" sz="1000" u="none" dirty="0" smtClean="0">
                        <a:latin typeface="Meiryo UI" pitchFamily="50" charset="-128"/>
                        <a:ea typeface="Meiryo UI" pitchFamily="50" charset="-128"/>
                        <a:cs typeface="Meiryo UI" pitchFamily="50" charset="-128"/>
                      </a:endParaRPr>
                    </a:p>
                    <a:p>
                      <a:pPr algn="ctr"/>
                      <a:r>
                        <a:rPr lang="ja-JP" altLang="en-US" sz="1000" u="none" dirty="0" smtClean="0">
                          <a:latin typeface="Meiryo UI" pitchFamily="50" charset="-128"/>
                          <a:ea typeface="Meiryo UI" pitchFamily="50" charset="-128"/>
                          <a:cs typeface="Meiryo UI" pitchFamily="50" charset="-128"/>
                        </a:rPr>
                        <a:t>財政</a:t>
                      </a:r>
                      <a:endParaRPr lang="en-US" altLang="ja-JP" sz="1000" u="none" dirty="0" smtClean="0">
                        <a:latin typeface="Meiryo UI" pitchFamily="50" charset="-128"/>
                        <a:ea typeface="Meiryo UI" pitchFamily="50" charset="-128"/>
                        <a:cs typeface="Meiryo UI" pitchFamily="50" charset="-128"/>
                      </a:endParaRPr>
                    </a:p>
                    <a:p>
                      <a:pPr algn="ctr"/>
                      <a:r>
                        <a:rPr lang="ja-JP" altLang="en-US" sz="1000" u="none" dirty="0" smtClean="0">
                          <a:latin typeface="Meiryo UI" pitchFamily="50" charset="-128"/>
                          <a:ea typeface="Meiryo UI" pitchFamily="50" charset="-128"/>
                          <a:cs typeface="Meiryo UI" pitchFamily="50" charset="-128"/>
                        </a:rPr>
                        <a:t>対策債</a:t>
                      </a:r>
                      <a:endParaRPr lang="ja-JP" altLang="en-US" sz="1000" u="non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1"/>
                  </a:ext>
                </a:extLst>
              </a:tr>
              <a:tr h="308503">
                <a:tc vMerge="1">
                  <a:txBody>
                    <a:bodyPr/>
                    <a:lstStyle/>
                    <a:p>
                      <a:pPr algn="ctr" fontAlgn="ctr"/>
                      <a:endParaRPr lang="ja-JP" altLang="en-US" sz="900" b="0" i="0" u="none" strike="noStrike" dirty="0">
                        <a:solidFill>
                          <a:srgbClr val="000000"/>
                        </a:solidFill>
                        <a:latin typeface="Meiryo UI" pitchFamily="50" charset="-128"/>
                        <a:ea typeface="Meiryo UI" pitchFamily="50" charset="-128"/>
                        <a:cs typeface="Meiryo UI"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ja-JP" altLang="en-US" sz="1000"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en-US" sz="1000" dirty="0" smtClean="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ja-JP" altLang="en-US" sz="1000"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ja-JP" altLang="en-US"/>
                    </a:p>
                  </a:txBody>
                  <a:tcPr/>
                </a:tc>
                <a:tc vMerge="1">
                  <a:txBody>
                    <a:bodyPr/>
                    <a:lstStyle/>
                    <a:p>
                      <a:endParaRPr kumimoji="1" lang="ja-JP" altLang="en-US"/>
                    </a:p>
                  </a:txBody>
                  <a:tcPr/>
                </a:tc>
                <a:tc vMerge="1">
                  <a:txBody>
                    <a:bodyPr/>
                    <a:lstStyle/>
                    <a:p>
                      <a:pPr algn="ct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淀川区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595,912</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139,576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83,491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17,851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119,860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13,021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234,223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3"/>
                  </a:ext>
                </a:extLst>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北区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749,303</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166,940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100,134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15,445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96,694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10,521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1" i="0" u="none" strike="noStrike" baseline="0" dirty="0">
                          <a:solidFill>
                            <a:srgbClr val="000000"/>
                          </a:solidFill>
                          <a:effectLst/>
                          <a:latin typeface="Meiryo UI" panose="020B0604030504040204" pitchFamily="50" charset="-128"/>
                          <a:ea typeface="Meiryo UI" panose="020B0604030504040204" pitchFamily="50" charset="-128"/>
                        </a:rPr>
                        <a:t>222,793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4"/>
                  </a:ext>
                </a:extLst>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中央区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709,516</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185,146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98,295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16,809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131,404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14,438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900" b="1" i="0" u="none" strike="noStrike" baseline="0" dirty="0">
                          <a:solidFill>
                            <a:srgbClr val="000000"/>
                          </a:solidFill>
                          <a:effectLst/>
                          <a:latin typeface="Meiryo UI" panose="020B0604030504040204" pitchFamily="50" charset="-128"/>
                          <a:ea typeface="Meiryo UI" panose="020B0604030504040204" pitchFamily="50" charset="-128"/>
                        </a:rPr>
                        <a:t>260,946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5"/>
                  </a:ext>
                </a:extLst>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天王寺区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636,454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baseline="0">
                          <a:solidFill>
                            <a:srgbClr val="000000"/>
                          </a:solidFill>
                          <a:effectLst/>
                          <a:latin typeface="Meiryo UI" panose="020B0604030504040204" pitchFamily="50" charset="-128"/>
                          <a:ea typeface="Meiryo UI" panose="020B0604030504040204" pitchFamily="50" charset="-128"/>
                        </a:rPr>
                        <a:t>155,616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86,584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15,683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128,043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14,195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244,504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6"/>
                  </a:ext>
                </a:extLst>
              </a:tr>
              <a:tr h="299317">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合計</a:t>
                      </a:r>
                      <a:r>
                        <a:rPr lang="en-US" altLang="ja-JP" sz="1000" b="0" i="0" u="none" strike="noStrike" dirty="0" smtClean="0">
                          <a:solidFill>
                            <a:srgbClr val="000000"/>
                          </a:solidFill>
                          <a:latin typeface="Meiryo UI" pitchFamily="50" charset="-128"/>
                          <a:ea typeface="Meiryo UI" pitchFamily="50" charset="-128"/>
                          <a:cs typeface="Meiryo UI" pitchFamily="50" charset="-128"/>
                        </a:rPr>
                        <a:t>/</a:t>
                      </a:r>
                    </a:p>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平均</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2,691,185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647,278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rtl="0"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92,759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rtl="0"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16,394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118,389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rtl="0"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12,976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240,518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7"/>
                  </a:ext>
                </a:extLst>
              </a:tr>
            </a:tbl>
          </a:graphicData>
        </a:graphic>
      </p:graphicFrame>
      <p:sp>
        <p:nvSpPr>
          <p:cNvPr id="25" name="テキスト ボックス 35"/>
          <p:cNvSpPr txBox="1">
            <a:spLocks noChangeArrowheads="1"/>
          </p:cNvSpPr>
          <p:nvPr/>
        </p:nvSpPr>
        <p:spPr bwMode="auto">
          <a:xfrm>
            <a:off x="4016896" y="1683552"/>
            <a:ext cx="856456" cy="246063"/>
          </a:xfrm>
          <a:prstGeom prst="rect">
            <a:avLst/>
          </a:prstGeom>
          <a:noFill/>
          <a:ln w="9525">
            <a:noFill/>
            <a:miter lim="800000"/>
            <a:headEnd/>
            <a:tailEnd/>
          </a:ln>
        </p:spPr>
        <p:txBody>
          <a:bodyPr>
            <a:spAutoFit/>
          </a:bodyPr>
          <a:lstStyle/>
          <a:p>
            <a:pPr algn="r"/>
            <a:r>
              <a:rPr lang="ja-JP" altLang="en-US" sz="1000" dirty="0">
                <a:solidFill>
                  <a:srgbClr val="000000"/>
                </a:solidFill>
                <a:latin typeface="Meiryo UI" pitchFamily="50" charset="-128"/>
                <a:ea typeface="Meiryo UI" pitchFamily="50" charset="-128"/>
                <a:cs typeface="Meiryo UI" pitchFamily="50" charset="-128"/>
              </a:rPr>
              <a:t>（千円）</a:t>
            </a:r>
          </a:p>
        </p:txBody>
      </p:sp>
      <p:sp>
        <p:nvSpPr>
          <p:cNvPr id="32" name="角丸四角形 31"/>
          <p:cNvSpPr/>
          <p:nvPr/>
        </p:nvSpPr>
        <p:spPr>
          <a:xfrm>
            <a:off x="560512" y="1653205"/>
            <a:ext cx="4824536" cy="4675187"/>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42"/>
          <p:cNvSpPr txBox="1">
            <a:spLocks noChangeArrowheads="1"/>
          </p:cNvSpPr>
          <p:nvPr/>
        </p:nvSpPr>
        <p:spPr bwMode="auto">
          <a:xfrm>
            <a:off x="3728864" y="490562"/>
            <a:ext cx="3240359" cy="288032"/>
          </a:xfrm>
          <a:prstGeom prst="rect">
            <a:avLst/>
          </a:prstGeom>
          <a:noFill/>
          <a:ln w="9525">
            <a:noFill/>
            <a:miter lim="800000"/>
            <a:headEnd/>
            <a:tailEnd/>
          </a:ln>
        </p:spPr>
        <p:txBody>
          <a:bodyPr wrap="square">
            <a:spAutoFit/>
          </a:bodyPr>
          <a:lstStyle/>
          <a:p>
            <a:r>
              <a:rPr lang="en-US" altLang="ja-JP" sz="1200" dirty="0">
                <a:solidFill>
                  <a:srgbClr val="000000"/>
                </a:solidFill>
                <a:latin typeface="Meiryo UI" pitchFamily="50" charset="-128"/>
                <a:ea typeface="Meiryo UI" pitchFamily="50" charset="-128"/>
                <a:cs typeface="Meiryo UI" pitchFamily="50" charset="-128"/>
              </a:rPr>
              <a:t>※</a:t>
            </a:r>
            <a:r>
              <a:rPr lang="ja-JP" altLang="en-US" sz="1200" dirty="0">
                <a:solidFill>
                  <a:srgbClr val="000000"/>
                </a:solidFill>
                <a:latin typeface="Meiryo UI" pitchFamily="50" charset="-128"/>
                <a:ea typeface="Meiryo UI" pitchFamily="50" charset="-128"/>
                <a:cs typeface="Meiryo UI" pitchFamily="50" charset="-128"/>
              </a:rPr>
              <a:t>　</a:t>
            </a:r>
            <a:r>
              <a:rPr lang="ja-JP" altLang="en-US" sz="1200" dirty="0" smtClean="0">
                <a:solidFill>
                  <a:srgbClr val="000000"/>
                </a:solidFill>
                <a:latin typeface="Meiryo UI" pitchFamily="50" charset="-128"/>
                <a:ea typeface="Meiryo UI" pitchFamily="50" charset="-128"/>
                <a:cs typeface="Meiryo UI" pitchFamily="50" charset="-128"/>
              </a:rPr>
              <a:t>内訳については、財政</a:t>
            </a:r>
            <a:r>
              <a:rPr lang="en-US" altLang="ja-JP" sz="1200" dirty="0" smtClean="0">
                <a:solidFill>
                  <a:srgbClr val="000000"/>
                </a:solidFill>
                <a:latin typeface="Meiryo UI" pitchFamily="50" charset="-128"/>
                <a:ea typeface="Meiryo UI" pitchFamily="50" charset="-128"/>
                <a:cs typeface="Meiryo UI" pitchFamily="50" charset="-128"/>
              </a:rPr>
              <a:t>‐33.34</a:t>
            </a:r>
            <a:r>
              <a:rPr lang="ja-JP" altLang="en-US" sz="1200" dirty="0" smtClean="0">
                <a:solidFill>
                  <a:srgbClr val="000000"/>
                </a:solidFill>
                <a:latin typeface="Meiryo UI" pitchFamily="50" charset="-128"/>
                <a:ea typeface="Meiryo UI" pitchFamily="50" charset="-128"/>
                <a:cs typeface="Meiryo UI" pitchFamily="50" charset="-128"/>
              </a:rPr>
              <a:t>参照</a:t>
            </a:r>
            <a:endParaRPr lang="ja-JP" altLang="en-US" sz="1200" dirty="0">
              <a:solidFill>
                <a:srgbClr val="000000"/>
              </a:solidFill>
              <a:latin typeface="Meiryo UI" pitchFamily="50" charset="-128"/>
              <a:ea typeface="Meiryo UI" pitchFamily="50" charset="-128"/>
              <a:cs typeface="Meiryo UI" pitchFamily="50" charset="-128"/>
            </a:endParaRPr>
          </a:p>
        </p:txBody>
      </p:sp>
      <p:sp>
        <p:nvSpPr>
          <p:cNvPr id="26" name="線吹き出し 1 (枠付き) 25"/>
          <p:cNvSpPr/>
          <p:nvPr/>
        </p:nvSpPr>
        <p:spPr>
          <a:xfrm>
            <a:off x="1499634" y="3310750"/>
            <a:ext cx="935567" cy="323850"/>
          </a:xfrm>
          <a:prstGeom prst="borderCallout1">
            <a:avLst>
              <a:gd name="adj1" fmla="val -3557"/>
              <a:gd name="adj2" fmla="val 19417"/>
              <a:gd name="adj3" fmla="val -70534"/>
              <a:gd name="adj4" fmla="val 33497"/>
            </a:avLst>
          </a:prstGeom>
        </p:spPr>
        <p:style>
          <a:lnRef idx="2">
            <a:schemeClr val="accent2"/>
          </a:lnRef>
          <a:fillRef idx="1">
            <a:schemeClr val="lt1"/>
          </a:fillRef>
          <a:effectRef idx="0">
            <a:schemeClr val="accent2"/>
          </a:effectRef>
          <a:fontRef idx="minor">
            <a:schemeClr val="dk1"/>
          </a:fontRef>
        </p:style>
        <p:txBody>
          <a:bodyPr tIns="0" bIns="0" anchor="ctr"/>
          <a:lstStyle/>
          <a:p>
            <a:pPr algn="ctr" fontAlgn="auto">
              <a:spcBef>
                <a:spcPts val="0"/>
              </a:spcBef>
              <a:spcAft>
                <a:spcPts val="0"/>
              </a:spcAft>
              <a:defRPr/>
            </a:pPr>
            <a:r>
              <a:rPr lang="ja-JP" altLang="en-US" sz="900" dirty="0">
                <a:latin typeface="Meiryo UI" pitchFamily="50" charset="-128"/>
                <a:ea typeface="Meiryo UI" pitchFamily="50" charset="-128"/>
                <a:cs typeface="Meiryo UI" pitchFamily="50" charset="-128"/>
              </a:rPr>
              <a:t>特別区税等</a:t>
            </a:r>
            <a:endParaRPr lang="en-US" altLang="ja-JP" sz="900" dirty="0">
              <a:latin typeface="Meiryo UI" pitchFamily="50" charset="-128"/>
              <a:ea typeface="Meiryo UI" pitchFamily="50" charset="-128"/>
              <a:cs typeface="Meiryo UI" pitchFamily="50" charset="-128"/>
            </a:endParaRPr>
          </a:p>
          <a:p>
            <a:pPr algn="ctr" fontAlgn="auto">
              <a:spcBef>
                <a:spcPts val="0"/>
              </a:spcBef>
              <a:spcAft>
                <a:spcPts val="0"/>
              </a:spcAft>
              <a:defRPr/>
            </a:pPr>
            <a:r>
              <a:rPr lang="en-US" altLang="ja-JP" sz="900" dirty="0">
                <a:latin typeface="Meiryo UI" pitchFamily="50" charset="-128"/>
                <a:ea typeface="Meiryo UI" pitchFamily="50" charset="-128"/>
                <a:cs typeface="Meiryo UI" pitchFamily="50" charset="-128"/>
              </a:rPr>
              <a:t>(</a:t>
            </a:r>
            <a:r>
              <a:rPr lang="ja-JP" altLang="en-US" sz="900" dirty="0">
                <a:latin typeface="Meiryo UI" pitchFamily="50" charset="-128"/>
                <a:ea typeface="Meiryo UI" pitchFamily="50" charset="-128"/>
                <a:cs typeface="Meiryo UI" pitchFamily="50" charset="-128"/>
              </a:rPr>
              <a:t>自主財源）</a:t>
            </a:r>
          </a:p>
        </p:txBody>
      </p:sp>
      <p:sp>
        <p:nvSpPr>
          <p:cNvPr id="27" name="線吹き出し 1 (枠付き) 26"/>
          <p:cNvSpPr/>
          <p:nvPr/>
        </p:nvSpPr>
        <p:spPr>
          <a:xfrm>
            <a:off x="2730689" y="3340039"/>
            <a:ext cx="1992328" cy="330896"/>
          </a:xfrm>
          <a:prstGeom prst="borderCallout1">
            <a:avLst>
              <a:gd name="adj1" fmla="val 419"/>
              <a:gd name="adj2" fmla="val 13321"/>
              <a:gd name="adj3" fmla="val -78822"/>
              <a:gd name="adj4" fmla="val 20266"/>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900" dirty="0">
                <a:latin typeface="Meiryo UI" pitchFamily="50" charset="-128"/>
                <a:ea typeface="Meiryo UI" pitchFamily="50" charset="-128"/>
                <a:cs typeface="Meiryo UI" pitchFamily="50" charset="-128"/>
              </a:rPr>
              <a:t>目的税交付</a:t>
            </a:r>
            <a:r>
              <a:rPr lang="ja-JP" altLang="en-US" sz="900" dirty="0" smtClean="0">
                <a:latin typeface="Meiryo UI" pitchFamily="50" charset="-128"/>
                <a:ea typeface="Meiryo UI" pitchFamily="50" charset="-128"/>
                <a:cs typeface="Meiryo UI" pitchFamily="50" charset="-128"/>
              </a:rPr>
              <a:t>金＋</a:t>
            </a:r>
            <a:r>
              <a:rPr lang="ja-JP" altLang="en-US" sz="900" dirty="0">
                <a:latin typeface="Meiryo UI" pitchFamily="50" charset="-128"/>
                <a:ea typeface="Meiryo UI" pitchFamily="50" charset="-128"/>
                <a:cs typeface="Meiryo UI" pitchFamily="50" charset="-128"/>
              </a:rPr>
              <a:t>財政</a:t>
            </a:r>
            <a:r>
              <a:rPr lang="ja-JP" altLang="en-US" sz="900" dirty="0" smtClean="0">
                <a:latin typeface="Meiryo UI" pitchFamily="50" charset="-128"/>
                <a:ea typeface="Meiryo UI" pitchFamily="50" charset="-128"/>
                <a:cs typeface="Meiryo UI" pitchFamily="50" charset="-128"/>
              </a:rPr>
              <a:t>調整交付金</a:t>
            </a:r>
            <a:endParaRPr lang="en-US" altLang="ja-JP" sz="900" dirty="0" smtClean="0">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＋臨時財政対策債</a:t>
            </a:r>
            <a:endParaRPr lang="ja-JP" altLang="en-US" sz="900" dirty="0">
              <a:latin typeface="Meiryo UI" pitchFamily="50" charset="-128"/>
              <a:ea typeface="Meiryo UI" pitchFamily="50" charset="-128"/>
              <a:cs typeface="Meiryo UI" pitchFamily="50" charset="-128"/>
            </a:endParaRPr>
          </a:p>
        </p:txBody>
      </p:sp>
      <p:cxnSp>
        <p:nvCxnSpPr>
          <p:cNvPr id="30" name="直線コネクタ 29"/>
          <p:cNvCxnSpPr/>
          <p:nvPr/>
        </p:nvCxnSpPr>
        <p:spPr>
          <a:xfrm>
            <a:off x="3296816" y="2204117"/>
            <a:ext cx="399392" cy="865009"/>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6" name="角丸四角形 35"/>
          <p:cNvSpPr/>
          <p:nvPr/>
        </p:nvSpPr>
        <p:spPr>
          <a:xfrm>
            <a:off x="5766333" y="1672691"/>
            <a:ext cx="3692568" cy="4490368"/>
          </a:xfrm>
          <a:prstGeom prst="roundRect">
            <a:avLst>
              <a:gd name="adj" fmla="val 5318"/>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lstStyle/>
          <a:p>
            <a:pPr marL="288000" indent="-288000" fontAlgn="auto">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288000" indent="-288000"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（参考）</a:t>
            </a:r>
            <a:endParaRPr lang="en-US" altLang="ja-JP" sz="1400" dirty="0" smtClean="0">
              <a:latin typeface="Meiryo UI" pitchFamily="50" charset="-128"/>
              <a:ea typeface="Meiryo UI" pitchFamily="50" charset="-128"/>
              <a:cs typeface="Meiryo UI" pitchFamily="50" charset="-128"/>
            </a:endParaRPr>
          </a:p>
          <a:p>
            <a:pPr marL="288000" indent="-288000" fontAlgn="auto">
              <a:lnSpc>
                <a:spcPts val="1000"/>
              </a:lnSpc>
              <a:spcBef>
                <a:spcPts val="0"/>
              </a:spcBef>
              <a:spcAft>
                <a:spcPts val="0"/>
              </a:spcAft>
              <a:defRPr/>
            </a:pPr>
            <a:endParaRPr lang="en-US" altLang="ja-JP" sz="1400" b="1" dirty="0" smtClean="0">
              <a:solidFill>
                <a:srgbClr val="FF0000"/>
              </a:solidFill>
              <a:latin typeface="Meiryo UI" pitchFamily="50" charset="-128"/>
              <a:ea typeface="Meiryo UI" pitchFamily="50" charset="-128"/>
              <a:cs typeface="Meiryo UI" pitchFamily="50" charset="-128"/>
            </a:endParaRPr>
          </a:p>
          <a:p>
            <a:pPr marL="288000" indent="-288000"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　　大阪府内都市の歳入状況</a:t>
            </a:r>
            <a:endParaRPr lang="en-US" altLang="ja-JP" sz="1400" dirty="0" smtClean="0">
              <a:latin typeface="Meiryo UI" pitchFamily="50" charset="-128"/>
              <a:ea typeface="Meiryo UI" pitchFamily="50" charset="-128"/>
              <a:cs typeface="Meiryo UI" pitchFamily="50" charset="-128"/>
            </a:endParaRPr>
          </a:p>
          <a:p>
            <a:pPr marL="288000" indent="-288000">
              <a:lnSpc>
                <a:spcPts val="1900"/>
              </a:lnSpc>
              <a:defRPr/>
            </a:pPr>
            <a:r>
              <a:rPr lang="ja-JP" altLang="en-US" sz="1400" dirty="0" smtClean="0">
                <a:latin typeface="Meiryo UI" pitchFamily="50" charset="-128"/>
                <a:ea typeface="Meiryo UI" pitchFamily="50" charset="-128"/>
                <a:cs typeface="Meiryo UI" pitchFamily="50" charset="-128"/>
              </a:rPr>
              <a:t>　　　最大</a:t>
            </a:r>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泉佐野市（</a:t>
            </a:r>
            <a:r>
              <a:rPr lang="en-US" altLang="ja-JP" sz="1400" dirty="0" smtClean="0">
                <a:latin typeface="Meiryo UI" pitchFamily="50" charset="-128"/>
                <a:ea typeface="Meiryo UI" pitchFamily="50" charset="-128"/>
                <a:cs typeface="Meiryo UI" pitchFamily="50" charset="-128"/>
              </a:rPr>
              <a:t>261,403</a:t>
            </a:r>
            <a:r>
              <a:rPr lang="ja-JP" altLang="en-US" sz="1400" dirty="0" smtClean="0">
                <a:latin typeface="Meiryo UI" pitchFamily="50" charset="-128"/>
                <a:ea typeface="Meiryo UI" pitchFamily="50" charset="-128"/>
                <a:cs typeface="Meiryo UI" pitchFamily="50" charset="-128"/>
              </a:rPr>
              <a:t>円）</a:t>
            </a:r>
            <a:endParaRPr lang="en-US" altLang="ja-JP" sz="1400" dirty="0" smtClean="0">
              <a:latin typeface="Meiryo UI" pitchFamily="50" charset="-128"/>
              <a:ea typeface="Meiryo UI" pitchFamily="50" charset="-128"/>
              <a:cs typeface="Meiryo UI" pitchFamily="50" charset="-128"/>
            </a:endParaRPr>
          </a:p>
          <a:p>
            <a:pPr marL="288000" indent="-288000">
              <a:lnSpc>
                <a:spcPts val="1900"/>
              </a:lnSpc>
              <a:defRPr/>
            </a:pPr>
            <a:r>
              <a:rPr lang="ja-JP" altLang="en-US" sz="1400" dirty="0" smtClean="0">
                <a:latin typeface="Meiryo UI" pitchFamily="50" charset="-128"/>
                <a:ea typeface="Meiryo UI" pitchFamily="50" charset="-128"/>
                <a:cs typeface="Meiryo UI" pitchFamily="50" charset="-128"/>
              </a:rPr>
              <a:t>　　　最小</a:t>
            </a:r>
            <a:r>
              <a:rPr lang="en-US" altLang="ja-JP" sz="1400" dirty="0" smtClean="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茨木</a:t>
            </a:r>
            <a:r>
              <a:rPr lang="ja-JP" altLang="en-US" sz="1400" dirty="0" smtClean="0">
                <a:latin typeface="Meiryo UI" pitchFamily="50" charset="-128"/>
                <a:ea typeface="Meiryo UI" pitchFamily="50" charset="-128"/>
                <a:cs typeface="Meiryo UI" pitchFamily="50" charset="-128"/>
              </a:rPr>
              <a:t>市　 （</a:t>
            </a:r>
            <a:r>
              <a:rPr lang="en-US" altLang="ja-JP" sz="1400" dirty="0" smtClean="0">
                <a:latin typeface="Meiryo UI" pitchFamily="50" charset="-128"/>
                <a:ea typeface="Meiryo UI" pitchFamily="50" charset="-128"/>
                <a:cs typeface="Meiryo UI" pitchFamily="50" charset="-128"/>
              </a:rPr>
              <a:t>191,321</a:t>
            </a:r>
            <a:r>
              <a:rPr lang="ja-JP" altLang="en-US" sz="1400" dirty="0" smtClean="0">
                <a:latin typeface="Meiryo UI" pitchFamily="50" charset="-128"/>
                <a:ea typeface="Meiryo UI" pitchFamily="50" charset="-128"/>
                <a:cs typeface="Meiryo UI" pitchFamily="50" charset="-128"/>
              </a:rPr>
              <a:t>円）</a:t>
            </a:r>
            <a:endParaRPr lang="en-US" altLang="ja-JP" sz="1400" dirty="0" smtClean="0">
              <a:latin typeface="Meiryo UI" pitchFamily="50" charset="-128"/>
              <a:ea typeface="Meiryo UI" pitchFamily="50" charset="-128"/>
              <a:cs typeface="Meiryo UI" pitchFamily="50" charset="-128"/>
            </a:endParaRPr>
          </a:p>
          <a:p>
            <a:pPr marL="288000" indent="-288000">
              <a:lnSpc>
                <a:spcPts val="1900"/>
              </a:lnSpc>
              <a:defRPr/>
            </a:pPr>
            <a:r>
              <a:rPr lang="ja-JP" altLang="en-US" sz="1400" dirty="0" smtClean="0">
                <a:latin typeface="Meiryo UI" pitchFamily="50" charset="-128"/>
                <a:ea typeface="Meiryo UI" pitchFamily="50" charset="-128"/>
                <a:cs typeface="Meiryo UI" pitchFamily="50" charset="-128"/>
              </a:rPr>
              <a:t>　　　格差</a:t>
            </a:r>
            <a:r>
              <a:rPr lang="en-US" altLang="ja-JP" sz="1400" b="1" dirty="0" smtClean="0">
                <a:latin typeface="Meiryo UI" pitchFamily="50" charset="-128"/>
                <a:ea typeface="Meiryo UI" pitchFamily="50" charset="-128"/>
                <a:cs typeface="Meiryo UI" pitchFamily="50" charset="-128"/>
              </a:rPr>
              <a:t>1.4</a:t>
            </a:r>
            <a:r>
              <a:rPr lang="ja-JP" altLang="en-US" sz="1400" dirty="0" smtClean="0">
                <a:latin typeface="Meiryo UI" pitchFamily="50" charset="-128"/>
                <a:ea typeface="Meiryo UI" pitchFamily="50" charset="-128"/>
                <a:cs typeface="Meiryo UI" pitchFamily="50" charset="-128"/>
              </a:rPr>
              <a:t>倍</a:t>
            </a:r>
            <a:endParaRPr lang="en-US" altLang="ja-JP" sz="1400" dirty="0">
              <a:latin typeface="Meiryo UI" pitchFamily="50" charset="-128"/>
              <a:ea typeface="Meiryo UI" pitchFamily="50" charset="-128"/>
              <a:cs typeface="Meiryo UI" pitchFamily="50" charset="-128"/>
            </a:endParaRPr>
          </a:p>
          <a:p>
            <a:pPr marL="288000" indent="-288000" fontAlgn="auto">
              <a:lnSpc>
                <a:spcPts val="1900"/>
              </a:lnSpc>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288000" indent="-288000"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　　大阪市隣接</a:t>
            </a:r>
            <a:r>
              <a:rPr lang="en-US" altLang="ja-JP" sz="1400" dirty="0" smtClean="0">
                <a:latin typeface="Meiryo UI" pitchFamily="50" charset="-128"/>
                <a:ea typeface="Meiryo UI" pitchFamily="50" charset="-128"/>
                <a:cs typeface="Meiryo UI" pitchFamily="50" charset="-128"/>
              </a:rPr>
              <a:t>9</a:t>
            </a:r>
            <a:r>
              <a:rPr lang="ja-JP" altLang="en-US" sz="1400" dirty="0" smtClean="0">
                <a:latin typeface="Meiryo UI" pitchFamily="50" charset="-128"/>
                <a:ea typeface="Meiryo UI" pitchFamily="50" charset="-128"/>
                <a:cs typeface="Meiryo UI" pitchFamily="50" charset="-128"/>
              </a:rPr>
              <a:t>市</a:t>
            </a:r>
            <a:r>
              <a:rPr lang="en-US" altLang="ja-JP" sz="1000" dirty="0" smtClean="0">
                <a:latin typeface="Meiryo UI" pitchFamily="50" charset="-128"/>
                <a:ea typeface="Meiryo UI" pitchFamily="50" charset="-128"/>
                <a:cs typeface="Meiryo UI" pitchFamily="50" charset="-128"/>
              </a:rPr>
              <a:t>※1</a:t>
            </a:r>
            <a:r>
              <a:rPr lang="ja-JP" altLang="en-US" sz="1400" dirty="0" smtClean="0">
                <a:latin typeface="Meiryo UI" pitchFamily="50" charset="-128"/>
                <a:ea typeface="Meiryo UI" pitchFamily="50" charset="-128"/>
                <a:cs typeface="Meiryo UI" pitchFamily="50" charset="-128"/>
              </a:rPr>
              <a:t>の歳入状況</a:t>
            </a:r>
            <a:endParaRPr lang="en-US" altLang="ja-JP" sz="1400" dirty="0" smtClean="0">
              <a:latin typeface="Meiryo UI" pitchFamily="50" charset="-128"/>
              <a:ea typeface="Meiryo UI" pitchFamily="50" charset="-128"/>
              <a:cs typeface="Meiryo UI" pitchFamily="50" charset="-128"/>
            </a:endParaRPr>
          </a:p>
          <a:p>
            <a:pPr marL="288000" indent="-288000">
              <a:lnSpc>
                <a:spcPts val="1900"/>
              </a:lnSpc>
              <a:defRPr/>
            </a:pPr>
            <a:r>
              <a:rPr lang="ja-JP" altLang="en-US" sz="1400" dirty="0" smtClean="0">
                <a:latin typeface="Meiryo UI" pitchFamily="50" charset="-128"/>
                <a:ea typeface="Meiryo UI" pitchFamily="50" charset="-128"/>
                <a:cs typeface="Meiryo UI" pitchFamily="50" charset="-128"/>
              </a:rPr>
              <a:t>　　　最大</a:t>
            </a:r>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摂津市（</a:t>
            </a:r>
            <a:r>
              <a:rPr lang="en-US" altLang="ja-JP" sz="1400" dirty="0" smtClean="0">
                <a:latin typeface="Meiryo UI" pitchFamily="50" charset="-128"/>
                <a:ea typeface="Meiryo UI" pitchFamily="50" charset="-128"/>
                <a:cs typeface="Meiryo UI" pitchFamily="50" charset="-128"/>
              </a:rPr>
              <a:t>256,025</a:t>
            </a:r>
            <a:r>
              <a:rPr lang="ja-JP" altLang="en-US" sz="1400" dirty="0" smtClean="0">
                <a:latin typeface="Meiryo UI" pitchFamily="50" charset="-128"/>
                <a:ea typeface="Meiryo UI" pitchFamily="50" charset="-128"/>
                <a:cs typeface="Meiryo UI" pitchFamily="50" charset="-128"/>
              </a:rPr>
              <a:t>円）</a:t>
            </a:r>
            <a:endParaRPr lang="en-US" altLang="ja-JP" sz="1400" dirty="0" smtClean="0">
              <a:latin typeface="Meiryo UI" pitchFamily="50" charset="-128"/>
              <a:ea typeface="Meiryo UI" pitchFamily="50" charset="-128"/>
              <a:cs typeface="Meiryo UI" pitchFamily="50" charset="-128"/>
            </a:endParaRPr>
          </a:p>
          <a:p>
            <a:pPr marL="288000" indent="-288000">
              <a:lnSpc>
                <a:spcPts val="1900"/>
              </a:lnSpc>
              <a:defRPr/>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最小</a:t>
            </a:r>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吹田市（</a:t>
            </a:r>
            <a:r>
              <a:rPr lang="en-US" altLang="ja-JP" sz="1400" dirty="0" smtClean="0">
                <a:latin typeface="Meiryo UI" pitchFamily="50" charset="-128"/>
                <a:ea typeface="Meiryo UI" pitchFamily="50" charset="-128"/>
                <a:cs typeface="Meiryo UI" pitchFamily="50" charset="-128"/>
              </a:rPr>
              <a:t>198,939</a:t>
            </a:r>
            <a:r>
              <a:rPr lang="ja-JP" altLang="en-US" sz="1400" dirty="0" smtClean="0">
                <a:latin typeface="Meiryo UI" pitchFamily="50" charset="-128"/>
                <a:ea typeface="Meiryo UI" pitchFamily="50" charset="-128"/>
                <a:cs typeface="Meiryo UI" pitchFamily="50" charset="-128"/>
              </a:rPr>
              <a:t>円）</a:t>
            </a:r>
            <a:endParaRPr lang="en-US" altLang="ja-JP" sz="1400" dirty="0" smtClean="0">
              <a:latin typeface="Meiryo UI" pitchFamily="50" charset="-128"/>
              <a:ea typeface="Meiryo UI" pitchFamily="50" charset="-128"/>
              <a:cs typeface="Meiryo UI" pitchFamily="50" charset="-128"/>
            </a:endParaRPr>
          </a:p>
          <a:p>
            <a:pPr marL="288000" indent="-288000">
              <a:lnSpc>
                <a:spcPts val="1900"/>
              </a:lnSpc>
              <a:defRPr/>
            </a:pPr>
            <a:r>
              <a:rPr lang="ja-JP" altLang="en-US" sz="1400" dirty="0" smtClean="0">
                <a:latin typeface="Meiryo UI" pitchFamily="50" charset="-128"/>
                <a:ea typeface="Meiryo UI" pitchFamily="50" charset="-128"/>
                <a:cs typeface="Meiryo UI" pitchFamily="50" charset="-128"/>
              </a:rPr>
              <a:t>　　　格差</a:t>
            </a:r>
            <a:r>
              <a:rPr lang="en-US" altLang="ja-JP" sz="1400" b="1" dirty="0">
                <a:latin typeface="Meiryo UI" pitchFamily="50" charset="-128"/>
                <a:ea typeface="Meiryo UI" pitchFamily="50" charset="-128"/>
                <a:cs typeface="Meiryo UI" pitchFamily="50" charset="-128"/>
              </a:rPr>
              <a:t>1.3</a:t>
            </a:r>
            <a:r>
              <a:rPr lang="ja-JP" altLang="en-US" sz="1400" dirty="0">
                <a:latin typeface="Meiryo UI" pitchFamily="50" charset="-128"/>
                <a:ea typeface="Meiryo UI" pitchFamily="50" charset="-128"/>
                <a:cs typeface="Meiryo UI" pitchFamily="50" charset="-128"/>
              </a:rPr>
              <a:t>倍</a:t>
            </a:r>
            <a:endParaRPr lang="en-US" altLang="ja-JP" sz="1400" dirty="0">
              <a:latin typeface="Meiryo UI" pitchFamily="50" charset="-128"/>
              <a:ea typeface="Meiryo UI" pitchFamily="50" charset="-128"/>
              <a:cs typeface="Meiryo UI" pitchFamily="50" charset="-128"/>
            </a:endParaRPr>
          </a:p>
          <a:p>
            <a:pPr marL="288000" indent="-288000" fontAlgn="auto">
              <a:lnSpc>
                <a:spcPts val="1900"/>
              </a:lnSpc>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288000" indent="-288000"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　　東京特別区の歳入状況</a:t>
            </a:r>
            <a:endParaRPr lang="en-US" altLang="ja-JP" sz="1400" dirty="0" smtClean="0">
              <a:latin typeface="Meiryo UI" pitchFamily="50" charset="-128"/>
              <a:ea typeface="Meiryo UI" pitchFamily="50" charset="-128"/>
              <a:cs typeface="Meiryo UI" pitchFamily="50" charset="-128"/>
            </a:endParaRPr>
          </a:p>
          <a:p>
            <a:pPr marL="288000" indent="-288000" fontAlgn="auto">
              <a:lnSpc>
                <a:spcPts val="1900"/>
              </a:lnSpc>
              <a:spcBef>
                <a:spcPts val="0"/>
              </a:spcBef>
              <a:spcAft>
                <a:spcPts val="0"/>
              </a:spcAft>
              <a:defRPr/>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最大</a:t>
            </a:r>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港区（</a:t>
            </a:r>
            <a:r>
              <a:rPr lang="en-US" altLang="ja-JP" sz="1400" dirty="0" smtClean="0">
                <a:latin typeface="Meiryo UI" pitchFamily="50" charset="-128"/>
                <a:ea typeface="Meiryo UI" pitchFamily="50" charset="-128"/>
                <a:cs typeface="Meiryo UI" pitchFamily="50" charset="-128"/>
              </a:rPr>
              <a:t>392,545</a:t>
            </a:r>
            <a:r>
              <a:rPr lang="ja-JP" altLang="en-US" sz="1400" dirty="0" smtClean="0">
                <a:latin typeface="Meiryo UI" pitchFamily="50" charset="-128"/>
                <a:ea typeface="Meiryo UI" pitchFamily="50" charset="-128"/>
                <a:cs typeface="Meiryo UI" pitchFamily="50" charset="-128"/>
              </a:rPr>
              <a:t>円</a:t>
            </a:r>
            <a:r>
              <a:rPr lang="ja-JP" altLang="en-US" sz="1400" dirty="0">
                <a:latin typeface="Meiryo UI" pitchFamily="50" charset="-128"/>
                <a:ea typeface="Meiryo UI" pitchFamily="50" charset="-128"/>
                <a:cs typeface="Meiryo UI" pitchFamily="50" charset="-128"/>
              </a:rPr>
              <a:t>）</a:t>
            </a:r>
            <a:r>
              <a:rPr lang="en-US" altLang="ja-JP" sz="1000" dirty="0">
                <a:latin typeface="Meiryo UI" pitchFamily="50" charset="-128"/>
                <a:ea typeface="Meiryo UI" pitchFamily="50" charset="-128"/>
                <a:cs typeface="Meiryo UI" pitchFamily="50" charset="-128"/>
              </a:rPr>
              <a:t>※2 </a:t>
            </a:r>
            <a:endParaRPr lang="en-US" altLang="ja-JP" sz="1000" dirty="0" smtClean="0">
              <a:latin typeface="Meiryo UI" pitchFamily="50" charset="-128"/>
              <a:ea typeface="Meiryo UI" pitchFamily="50" charset="-128"/>
              <a:cs typeface="Meiryo UI" pitchFamily="50" charset="-128"/>
            </a:endParaRPr>
          </a:p>
          <a:p>
            <a:pPr marL="288000" indent="-288000">
              <a:lnSpc>
                <a:spcPts val="1900"/>
              </a:lnSpc>
              <a:defRPr/>
            </a:pPr>
            <a:r>
              <a:rPr lang="ja-JP" altLang="en-US" sz="1400" dirty="0" smtClean="0">
                <a:latin typeface="Meiryo UI" pitchFamily="50" charset="-128"/>
                <a:ea typeface="Meiryo UI" pitchFamily="50" charset="-128"/>
                <a:cs typeface="Meiryo UI" pitchFamily="50" charset="-128"/>
              </a:rPr>
              <a:t>　　　最小</a:t>
            </a:r>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世田谷区（</a:t>
            </a:r>
            <a:r>
              <a:rPr lang="en-US" altLang="ja-JP" sz="1400" dirty="0" smtClean="0">
                <a:latin typeface="Meiryo UI" pitchFamily="50" charset="-128"/>
                <a:ea typeface="Meiryo UI" pitchFamily="50" charset="-128"/>
                <a:cs typeface="Meiryo UI" pitchFamily="50" charset="-128"/>
              </a:rPr>
              <a:t>206,413</a:t>
            </a:r>
            <a:r>
              <a:rPr lang="ja-JP" altLang="en-US" sz="1400" dirty="0" smtClean="0">
                <a:latin typeface="Meiryo UI" pitchFamily="50" charset="-128"/>
                <a:ea typeface="Meiryo UI" pitchFamily="50" charset="-128"/>
                <a:cs typeface="Meiryo UI" pitchFamily="50" charset="-128"/>
              </a:rPr>
              <a:t>円）</a:t>
            </a:r>
            <a:endParaRPr lang="en-US" altLang="ja-JP" sz="1400" dirty="0" smtClean="0">
              <a:latin typeface="Meiryo UI" pitchFamily="50" charset="-128"/>
              <a:ea typeface="Meiryo UI" pitchFamily="50" charset="-128"/>
              <a:cs typeface="Meiryo UI" pitchFamily="50" charset="-128"/>
            </a:endParaRPr>
          </a:p>
          <a:p>
            <a:pPr marL="288000" indent="-288000">
              <a:lnSpc>
                <a:spcPts val="1900"/>
              </a:lnSpc>
              <a:defRPr/>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　格差</a:t>
            </a:r>
            <a:r>
              <a:rPr lang="en-US" altLang="ja-JP" sz="1400" b="1" dirty="0" smtClean="0">
                <a:latin typeface="Meiryo UI" pitchFamily="50" charset="-128"/>
                <a:ea typeface="Meiryo UI" pitchFamily="50" charset="-128"/>
                <a:cs typeface="Meiryo UI" pitchFamily="50" charset="-128"/>
              </a:rPr>
              <a:t>1.9</a:t>
            </a:r>
            <a:r>
              <a:rPr lang="ja-JP" altLang="en-US" sz="1400" dirty="0" smtClean="0">
                <a:latin typeface="Meiryo UI" pitchFamily="50" charset="-128"/>
                <a:ea typeface="Meiryo UI" pitchFamily="50" charset="-128"/>
                <a:cs typeface="Meiryo UI" pitchFamily="50" charset="-128"/>
              </a:rPr>
              <a:t>倍</a:t>
            </a:r>
            <a:endParaRPr lang="en-US" altLang="ja-JP" sz="1400" dirty="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　　　 　 </a:t>
            </a:r>
            <a:endParaRPr lang="en-US" altLang="ja-JP" sz="1400" dirty="0">
              <a:latin typeface="Meiryo UI" pitchFamily="50" charset="-128"/>
              <a:ea typeface="Meiryo UI" pitchFamily="50" charset="-128"/>
              <a:cs typeface="Meiryo UI" pitchFamily="50" charset="-128"/>
            </a:endParaRPr>
          </a:p>
        </p:txBody>
      </p:sp>
      <p:sp>
        <p:nvSpPr>
          <p:cNvPr id="37" name="正方形/長方形 36"/>
          <p:cNvSpPr/>
          <p:nvPr/>
        </p:nvSpPr>
        <p:spPr>
          <a:xfrm>
            <a:off x="5713555" y="6302616"/>
            <a:ext cx="4285725" cy="314320"/>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smtClean="0">
                <a:solidFill>
                  <a:schemeClr val="tx1"/>
                </a:solidFill>
                <a:latin typeface="Meiryo UI" pitchFamily="50" charset="-128"/>
                <a:ea typeface="Meiryo UI" pitchFamily="50" charset="-128"/>
                <a:cs typeface="Meiryo UI" pitchFamily="50" charset="-128"/>
              </a:rPr>
              <a:t>※2 </a:t>
            </a:r>
            <a:r>
              <a:rPr kumimoji="1" lang="ja-JP" altLang="en-US" sz="1050" dirty="0" smtClean="0">
                <a:solidFill>
                  <a:schemeClr val="tx1"/>
                </a:solidFill>
                <a:latin typeface="Meiryo UI" pitchFamily="50" charset="-128"/>
                <a:ea typeface="Meiryo UI" pitchFamily="50" charset="-128"/>
                <a:cs typeface="Meiryo UI" pitchFamily="50" charset="-128"/>
              </a:rPr>
              <a:t>数値の突出した千代田区（</a:t>
            </a:r>
            <a:r>
              <a:rPr kumimoji="1" lang="en-US" altLang="ja-JP" sz="1050" dirty="0" smtClean="0">
                <a:solidFill>
                  <a:schemeClr val="tx1"/>
                </a:solidFill>
                <a:latin typeface="Meiryo UI" pitchFamily="50" charset="-128"/>
                <a:ea typeface="Meiryo UI" pitchFamily="50" charset="-128"/>
                <a:cs typeface="Meiryo UI" pitchFamily="50" charset="-128"/>
              </a:rPr>
              <a:t>619,972</a:t>
            </a:r>
            <a:r>
              <a:rPr kumimoji="1" lang="ja-JP" altLang="en-US" sz="1050" dirty="0" smtClean="0">
                <a:solidFill>
                  <a:schemeClr val="tx1"/>
                </a:solidFill>
                <a:latin typeface="Meiryo UI" pitchFamily="50" charset="-128"/>
                <a:ea typeface="Meiryo UI" pitchFamily="50" charset="-128"/>
                <a:cs typeface="Meiryo UI" pitchFamily="50" charset="-128"/>
              </a:rPr>
              <a:t>円）格差</a:t>
            </a:r>
            <a:r>
              <a:rPr kumimoji="1" lang="en-US" altLang="ja-JP" sz="1050" dirty="0" smtClean="0">
                <a:solidFill>
                  <a:schemeClr val="tx1"/>
                </a:solidFill>
                <a:latin typeface="Meiryo UI" pitchFamily="50" charset="-128"/>
                <a:ea typeface="Meiryo UI" pitchFamily="50" charset="-128"/>
                <a:cs typeface="Meiryo UI" pitchFamily="50" charset="-128"/>
              </a:rPr>
              <a:t>3.0</a:t>
            </a:r>
            <a:r>
              <a:rPr kumimoji="1" lang="ja-JP" altLang="en-US" sz="1050" dirty="0" smtClean="0">
                <a:solidFill>
                  <a:schemeClr val="tx1"/>
                </a:solidFill>
                <a:latin typeface="Meiryo UI" pitchFamily="50" charset="-128"/>
                <a:ea typeface="Meiryo UI" pitchFamily="50" charset="-128"/>
                <a:cs typeface="Meiryo UI" pitchFamily="50" charset="-128"/>
              </a:rPr>
              <a:t>倍を除く</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38" name="正方形/長方形 37"/>
          <p:cNvSpPr/>
          <p:nvPr/>
        </p:nvSpPr>
        <p:spPr>
          <a:xfrm>
            <a:off x="8019540" y="5805264"/>
            <a:ext cx="1296144" cy="245958"/>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‐36.37</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43" name="テキスト ボックス 42"/>
          <p:cNvSpPr txBox="1">
            <a:spLocks noChangeArrowheads="1"/>
          </p:cNvSpPr>
          <p:nvPr/>
        </p:nvSpPr>
        <p:spPr bwMode="auto">
          <a:xfrm>
            <a:off x="5718620" y="6165304"/>
            <a:ext cx="3353803" cy="253916"/>
          </a:xfrm>
          <a:prstGeom prst="rect">
            <a:avLst/>
          </a:prstGeom>
          <a:noFill/>
          <a:ln w="9525">
            <a:noFill/>
            <a:miter lim="800000"/>
            <a:headEnd/>
            <a:tailEnd/>
          </a:ln>
        </p:spPr>
        <p:txBody>
          <a:bodyPr wrap="none">
            <a:spAutoFit/>
          </a:bodyPr>
          <a:lstStyle/>
          <a:p>
            <a:r>
              <a:rPr lang="en-US" altLang="ja-JP" sz="1050" dirty="0" smtClean="0">
                <a:latin typeface="Meiryo UI" pitchFamily="50" charset="-128"/>
                <a:ea typeface="Meiryo UI" pitchFamily="50" charset="-128"/>
                <a:cs typeface="Meiryo UI" pitchFamily="50" charset="-128"/>
              </a:rPr>
              <a:t>※1 </a:t>
            </a:r>
            <a:r>
              <a:rPr lang="ja-JP" altLang="en-US" sz="1050" dirty="0" smtClean="0">
                <a:latin typeface="Meiryo UI" pitchFamily="50" charset="-128"/>
                <a:ea typeface="Meiryo UI" pitchFamily="50" charset="-128"/>
                <a:cs typeface="Meiryo UI" pitchFamily="50" charset="-128"/>
              </a:rPr>
              <a:t>堺市は政令指定都市であるため隣接市から除いている</a:t>
            </a:r>
            <a:endParaRPr lang="en-US" altLang="ja-JP" sz="1050" dirty="0">
              <a:latin typeface="Meiryo UI" pitchFamily="50" charset="-128"/>
              <a:ea typeface="Meiryo UI" pitchFamily="50" charset="-128"/>
              <a:cs typeface="Meiryo UI" pitchFamily="50" charset="-128"/>
            </a:endParaRPr>
          </a:p>
        </p:txBody>
      </p:sp>
      <p:sp>
        <p:nvSpPr>
          <p:cNvPr id="20" name="テキスト ボックス 19"/>
          <p:cNvSpPr txBox="1"/>
          <p:nvPr/>
        </p:nvSpPr>
        <p:spPr>
          <a:xfrm>
            <a:off x="488504" y="2082118"/>
            <a:ext cx="700691" cy="1061829"/>
          </a:xfrm>
          <a:prstGeom prst="rect">
            <a:avLst/>
          </a:prstGeom>
          <a:noFill/>
        </p:spPr>
        <p:txBody>
          <a:bodyPr wrap="square">
            <a:spAutoFit/>
          </a:bodyPr>
          <a:lstStyle/>
          <a:p>
            <a:pPr algn="r">
              <a:defRPr/>
            </a:pPr>
            <a:r>
              <a:rPr lang="ja-JP" altLang="en-US" sz="900" b="1" dirty="0" smtClean="0">
                <a:solidFill>
                  <a:prstClr val="black"/>
                </a:solidFill>
                <a:latin typeface="Meiryo UI" pitchFamily="50" charset="-128"/>
                <a:ea typeface="Meiryo UI" pitchFamily="50" charset="-128"/>
                <a:cs typeface="Meiryo UI" pitchFamily="50" charset="-128"/>
              </a:rPr>
              <a:t>北区</a:t>
            </a:r>
            <a:endParaRPr lang="en-US" altLang="ja-JP" sz="900" b="1" dirty="0" smtClean="0">
              <a:solidFill>
                <a:prstClr val="black"/>
              </a:solidFill>
              <a:latin typeface="Meiryo UI" pitchFamily="50" charset="-128"/>
              <a:ea typeface="Meiryo UI" pitchFamily="50" charset="-128"/>
              <a:cs typeface="Meiryo UI" pitchFamily="50" charset="-128"/>
            </a:endParaRPr>
          </a:p>
          <a:p>
            <a:pPr algn="r">
              <a:defRPr/>
            </a:pPr>
            <a:endParaRPr lang="en-US" altLang="ja-JP" sz="900" b="1" dirty="0">
              <a:solidFill>
                <a:prstClr val="black"/>
              </a:solidFill>
              <a:latin typeface="Meiryo UI" pitchFamily="50" charset="-128"/>
              <a:ea typeface="Meiryo UI" pitchFamily="50" charset="-128"/>
              <a:cs typeface="Meiryo UI" pitchFamily="50" charset="-128"/>
            </a:endParaRPr>
          </a:p>
          <a:p>
            <a:pPr algn="r">
              <a:defRPr/>
            </a:pPr>
            <a:r>
              <a:rPr lang="ja-JP" altLang="en-US" sz="900" b="1" dirty="0" smtClean="0">
                <a:solidFill>
                  <a:prstClr val="black"/>
                </a:solidFill>
                <a:latin typeface="Meiryo UI" pitchFamily="50" charset="-128"/>
                <a:ea typeface="Meiryo UI" pitchFamily="50" charset="-128"/>
                <a:cs typeface="Meiryo UI" pitchFamily="50" charset="-128"/>
              </a:rPr>
              <a:t>淀川区</a:t>
            </a:r>
            <a:endParaRPr lang="en-US" altLang="ja-JP" sz="900" b="1" dirty="0">
              <a:solidFill>
                <a:prstClr val="black"/>
              </a:solidFill>
              <a:latin typeface="Meiryo UI" pitchFamily="50" charset="-128"/>
              <a:ea typeface="Meiryo UI" pitchFamily="50" charset="-128"/>
              <a:cs typeface="Meiryo UI" pitchFamily="50" charset="-128"/>
            </a:endParaRPr>
          </a:p>
          <a:p>
            <a:pPr algn="r" fontAlgn="auto">
              <a:spcBef>
                <a:spcPts val="0"/>
              </a:spcBef>
              <a:spcAft>
                <a:spcPts val="0"/>
              </a:spcAft>
              <a:defRPr/>
            </a:pPr>
            <a:endParaRPr lang="en-US" altLang="ja-JP" sz="900" b="1" dirty="0" smtClean="0">
              <a:solidFill>
                <a:prstClr val="black"/>
              </a:solidFill>
              <a:latin typeface="Meiryo UI" pitchFamily="50" charset="-128"/>
              <a:ea typeface="Meiryo UI" pitchFamily="50" charset="-128"/>
              <a:cs typeface="Meiryo UI" pitchFamily="50" charset="-128"/>
            </a:endParaRPr>
          </a:p>
          <a:p>
            <a:pPr algn="r">
              <a:defRPr/>
            </a:pPr>
            <a:r>
              <a:rPr lang="ja-JP" altLang="en-US" sz="900" b="1" dirty="0" smtClean="0">
                <a:solidFill>
                  <a:prstClr val="black"/>
                </a:solidFill>
                <a:latin typeface="Meiryo UI" pitchFamily="50" charset="-128"/>
                <a:ea typeface="Meiryo UI" pitchFamily="50" charset="-128"/>
                <a:cs typeface="Meiryo UI" pitchFamily="50" charset="-128"/>
              </a:rPr>
              <a:t>天王寺区</a:t>
            </a:r>
            <a:endParaRPr lang="en-US" altLang="ja-JP" sz="900" b="1" dirty="0" smtClean="0">
              <a:solidFill>
                <a:prstClr val="black"/>
              </a:solidFill>
              <a:latin typeface="Meiryo UI" pitchFamily="50" charset="-128"/>
              <a:ea typeface="Meiryo UI" pitchFamily="50" charset="-128"/>
              <a:cs typeface="Meiryo UI" pitchFamily="50" charset="-128"/>
            </a:endParaRPr>
          </a:p>
          <a:p>
            <a:pPr algn="r">
              <a:defRPr/>
            </a:pPr>
            <a:endParaRPr lang="en-US" altLang="ja-JP" sz="900" b="1" dirty="0" smtClean="0">
              <a:solidFill>
                <a:prstClr val="black"/>
              </a:solidFill>
              <a:latin typeface="Meiryo UI" pitchFamily="50" charset="-128"/>
              <a:ea typeface="Meiryo UI" pitchFamily="50" charset="-128"/>
              <a:cs typeface="Meiryo UI" pitchFamily="50" charset="-128"/>
            </a:endParaRPr>
          </a:p>
          <a:p>
            <a:pPr algn="r">
              <a:defRPr/>
            </a:pPr>
            <a:r>
              <a:rPr lang="ja-JP" altLang="en-US" sz="900" b="1" dirty="0" smtClean="0">
                <a:solidFill>
                  <a:prstClr val="black"/>
                </a:solidFill>
                <a:latin typeface="Meiryo UI" pitchFamily="50" charset="-128"/>
                <a:ea typeface="Meiryo UI" pitchFamily="50" charset="-128"/>
                <a:cs typeface="Meiryo UI" pitchFamily="50" charset="-128"/>
              </a:rPr>
              <a:t>中央区</a:t>
            </a:r>
            <a:endParaRPr lang="en-US" altLang="ja-JP" sz="900" b="1" dirty="0">
              <a:solidFill>
                <a:prstClr val="black"/>
              </a:solidFill>
              <a:latin typeface="Meiryo UI" pitchFamily="50" charset="-128"/>
              <a:ea typeface="Meiryo UI" pitchFamily="50" charset="-128"/>
              <a:cs typeface="Meiryo UI" pitchFamily="50" charset="-128"/>
            </a:endParaRPr>
          </a:p>
        </p:txBody>
      </p:sp>
      <p:sp>
        <p:nvSpPr>
          <p:cNvPr id="29" name="正方形/長方形 28"/>
          <p:cNvSpPr/>
          <p:nvPr/>
        </p:nvSpPr>
        <p:spPr>
          <a:xfrm>
            <a:off x="3916313" y="2013246"/>
            <a:ext cx="1403350" cy="864095"/>
          </a:xfrm>
          <a:prstGeom prst="rect">
            <a:avLst/>
          </a:prstGeom>
          <a:ln w="12700">
            <a:prstDash val="sysDash"/>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050" dirty="0">
                <a:solidFill>
                  <a:schemeClr val="tx1"/>
                </a:solidFill>
                <a:latin typeface="Meiryo UI" pitchFamily="50" charset="-128"/>
                <a:ea typeface="Meiryo UI" pitchFamily="50" charset="-128"/>
                <a:cs typeface="Meiryo UI" pitchFamily="50" charset="-128"/>
              </a:rPr>
              <a:t>最大</a:t>
            </a:r>
            <a:r>
              <a:rPr lang="ja-JP" altLang="en-US" sz="1050" dirty="0" smtClean="0">
                <a:solidFill>
                  <a:schemeClr val="tx1"/>
                </a:solidFill>
                <a:latin typeface="Meiryo UI" pitchFamily="50" charset="-128"/>
                <a:ea typeface="Meiryo UI" pitchFamily="50" charset="-128"/>
                <a:cs typeface="Meiryo UI" pitchFamily="50" charset="-128"/>
              </a:rPr>
              <a:t>区</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中央区</a:t>
            </a:r>
            <a:r>
              <a:rPr lang="en-US" altLang="ja-JP" sz="1050" dirty="0" smtClean="0">
                <a:solidFill>
                  <a:schemeClr val="tx1"/>
                </a:solidFill>
                <a:latin typeface="Meiryo UI" pitchFamily="50" charset="-128"/>
                <a:ea typeface="Meiryo UI" pitchFamily="50" charset="-128"/>
                <a:cs typeface="Meiryo UI" pitchFamily="50" charset="-128"/>
              </a:rPr>
              <a:t>)</a:t>
            </a:r>
          </a:p>
          <a:p>
            <a:pPr algn="ctr" fontAlgn="auto">
              <a:spcBef>
                <a:spcPts val="0"/>
              </a:spcBef>
              <a:spcAft>
                <a:spcPts val="0"/>
              </a:spcAft>
              <a:defRPr/>
            </a:pPr>
            <a:r>
              <a:rPr lang="ja-JP" altLang="en-US" sz="1050" dirty="0" smtClean="0">
                <a:solidFill>
                  <a:schemeClr val="tx1"/>
                </a:solidFill>
                <a:latin typeface="Meiryo UI" pitchFamily="50" charset="-128"/>
                <a:ea typeface="Meiryo UI" pitchFamily="50" charset="-128"/>
                <a:cs typeface="Meiryo UI" pitchFamily="50" charset="-128"/>
              </a:rPr>
              <a:t>／</a:t>
            </a:r>
            <a:endParaRPr lang="en-US" altLang="ja-JP" sz="1050" dirty="0" smtClean="0">
              <a:solidFill>
                <a:schemeClr val="tx1"/>
              </a:solidFill>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050" dirty="0" smtClean="0">
                <a:solidFill>
                  <a:schemeClr val="tx1"/>
                </a:solidFill>
                <a:latin typeface="Meiryo UI" pitchFamily="50" charset="-128"/>
                <a:ea typeface="Meiryo UI" pitchFamily="50" charset="-128"/>
                <a:cs typeface="Meiryo UI" pitchFamily="50" charset="-128"/>
              </a:rPr>
              <a:t>最小区</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北区</a:t>
            </a:r>
            <a:r>
              <a:rPr lang="en-US" altLang="ja-JP" sz="1050" dirty="0" smtClean="0">
                <a:solidFill>
                  <a:schemeClr val="tx1"/>
                </a:solidFill>
                <a:latin typeface="Meiryo UI" pitchFamily="50" charset="-128"/>
                <a:ea typeface="Meiryo UI" pitchFamily="50" charset="-128"/>
                <a:cs typeface="Meiryo UI" pitchFamily="50" charset="-128"/>
              </a:rPr>
              <a:t>)</a:t>
            </a:r>
            <a:endParaRPr lang="en-US" altLang="ja-JP" sz="1050" dirty="0">
              <a:solidFill>
                <a:schemeClr val="tx1"/>
              </a:solidFill>
              <a:latin typeface="Meiryo UI" pitchFamily="50" charset="-128"/>
              <a:ea typeface="Meiryo UI" pitchFamily="50" charset="-128"/>
              <a:cs typeface="Meiryo UI" pitchFamily="50" charset="-128"/>
            </a:endParaRPr>
          </a:p>
          <a:p>
            <a:pPr algn="r" fontAlgn="auto">
              <a:spcBef>
                <a:spcPts val="0"/>
              </a:spcBef>
              <a:spcAft>
                <a:spcPts val="0"/>
              </a:spcAft>
              <a:defRPr/>
            </a:pPr>
            <a:r>
              <a:rPr lang="ja-JP" altLang="en-US" sz="1050" dirty="0">
                <a:solidFill>
                  <a:schemeClr val="tx1"/>
                </a:solidFill>
                <a:latin typeface="Meiryo UI" pitchFamily="50" charset="-128"/>
                <a:ea typeface="Meiryo UI" pitchFamily="50" charset="-128"/>
                <a:cs typeface="Meiryo UI" pitchFamily="50" charset="-128"/>
              </a:rPr>
              <a:t>＝　</a:t>
            </a:r>
            <a:r>
              <a:rPr lang="en-US" altLang="ja-JP" sz="1050" b="1" dirty="0" smtClean="0">
                <a:solidFill>
                  <a:schemeClr val="tx1"/>
                </a:solidFill>
                <a:latin typeface="Meiryo UI" pitchFamily="50" charset="-128"/>
                <a:ea typeface="Meiryo UI" pitchFamily="50" charset="-128"/>
                <a:cs typeface="Meiryo UI" pitchFamily="50" charset="-128"/>
              </a:rPr>
              <a:t>1.2</a:t>
            </a:r>
            <a:r>
              <a:rPr lang="ja-JP" altLang="en-US" sz="1050" b="1" dirty="0" smtClean="0">
                <a:solidFill>
                  <a:schemeClr val="tx1"/>
                </a:solidFill>
                <a:latin typeface="Meiryo UI" pitchFamily="50" charset="-128"/>
                <a:ea typeface="Meiryo UI" pitchFamily="50" charset="-128"/>
                <a:cs typeface="Meiryo UI" pitchFamily="50" charset="-128"/>
              </a:rPr>
              <a:t>倍</a:t>
            </a:r>
            <a:endParaRPr lang="ja-JP" altLang="en-US" sz="1050" b="1" dirty="0">
              <a:solidFill>
                <a:schemeClr val="tx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59454077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3"/>
          <a:stretch>
            <a:fillRect/>
          </a:stretch>
        </p:blipFill>
        <p:spPr>
          <a:xfrm>
            <a:off x="172419" y="2433555"/>
            <a:ext cx="4017612" cy="1207113"/>
          </a:xfrm>
          <a:prstGeom prst="rect">
            <a:avLst/>
          </a:prstGeom>
        </p:spPr>
      </p:pic>
      <p:graphicFrame>
        <p:nvGraphicFramePr>
          <p:cNvPr id="58" name="表 57"/>
          <p:cNvGraphicFramePr>
            <a:graphicFrameLocks noGrp="1"/>
          </p:cNvGraphicFramePr>
          <p:nvPr>
            <p:extLst>
              <p:ext uri="{D42A27DB-BD31-4B8C-83A1-F6EECF244321}">
                <p14:modId xmlns:p14="http://schemas.microsoft.com/office/powerpoint/2010/main" val="3843806992"/>
              </p:ext>
            </p:extLst>
          </p:nvPr>
        </p:nvGraphicFramePr>
        <p:xfrm>
          <a:off x="275214" y="3841224"/>
          <a:ext cx="4333294" cy="1790259"/>
        </p:xfrm>
        <a:graphic>
          <a:graphicData uri="http://schemas.openxmlformats.org/drawingml/2006/table">
            <a:tbl>
              <a:tblPr/>
              <a:tblGrid>
                <a:gridCol w="699986">
                  <a:extLst>
                    <a:ext uri="{9D8B030D-6E8A-4147-A177-3AD203B41FA5}">
                      <a16:colId xmlns:a16="http://schemas.microsoft.com/office/drawing/2014/main" val="20000"/>
                    </a:ext>
                  </a:extLst>
                </a:gridCol>
                <a:gridCol w="695659">
                  <a:extLst>
                    <a:ext uri="{9D8B030D-6E8A-4147-A177-3AD203B41FA5}">
                      <a16:colId xmlns:a16="http://schemas.microsoft.com/office/drawing/2014/main" val="20001"/>
                    </a:ext>
                  </a:extLst>
                </a:gridCol>
                <a:gridCol w="103408">
                  <a:extLst>
                    <a:ext uri="{9D8B030D-6E8A-4147-A177-3AD203B41FA5}">
                      <a16:colId xmlns:a16="http://schemas.microsoft.com/office/drawing/2014/main" val="20002"/>
                    </a:ext>
                  </a:extLst>
                </a:gridCol>
                <a:gridCol w="628165">
                  <a:extLst>
                    <a:ext uri="{9D8B030D-6E8A-4147-A177-3AD203B41FA5}">
                      <a16:colId xmlns:a16="http://schemas.microsoft.com/office/drawing/2014/main" val="20003"/>
                    </a:ext>
                  </a:extLst>
                </a:gridCol>
                <a:gridCol w="750368">
                  <a:extLst>
                    <a:ext uri="{9D8B030D-6E8A-4147-A177-3AD203B41FA5}">
                      <a16:colId xmlns:a16="http://schemas.microsoft.com/office/drawing/2014/main" val="20004"/>
                    </a:ext>
                  </a:extLst>
                </a:gridCol>
                <a:gridCol w="792088">
                  <a:extLst>
                    <a:ext uri="{9D8B030D-6E8A-4147-A177-3AD203B41FA5}">
                      <a16:colId xmlns:a16="http://schemas.microsoft.com/office/drawing/2014/main" val="20005"/>
                    </a:ext>
                  </a:extLst>
                </a:gridCol>
                <a:gridCol w="663620">
                  <a:extLst>
                    <a:ext uri="{9D8B030D-6E8A-4147-A177-3AD203B41FA5}">
                      <a16:colId xmlns:a16="http://schemas.microsoft.com/office/drawing/2014/main" val="20006"/>
                    </a:ext>
                  </a:extLst>
                </a:gridCol>
              </a:tblGrid>
              <a:tr h="640834">
                <a:tc>
                  <a:txBody>
                    <a:bodyPr/>
                    <a:lstStyle/>
                    <a:p>
                      <a:pPr algn="ctr" fontAlgn="ctr"/>
                      <a:r>
                        <a:rPr lang="ja-JP" altLang="en-US" sz="1000" b="1" i="0" u="none" strike="noStrike" dirty="0">
                          <a:latin typeface="Meiryo UI" pitchFamily="50" charset="-128"/>
                          <a:ea typeface="Meiryo UI" pitchFamily="50" charset="-128"/>
                          <a:cs typeface="Meiryo UI" pitchFamily="50" charset="-128"/>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000" b="0" i="0" u="none" strike="noStrike" dirty="0" smtClean="0">
                          <a:latin typeface="Meiryo UI" pitchFamily="50" charset="-128"/>
                          <a:ea typeface="Meiryo UI" pitchFamily="50" charset="-128"/>
                          <a:cs typeface="Meiryo UI" pitchFamily="50" charset="-128"/>
                        </a:rPr>
                        <a:t>H27</a:t>
                      </a:r>
                      <a:r>
                        <a:rPr lang="ja-JP" altLang="en-US" sz="1000" b="0" i="0" u="none" strike="noStrike" dirty="0" smtClean="0">
                          <a:latin typeface="Meiryo UI" pitchFamily="50" charset="-128"/>
                          <a:ea typeface="Meiryo UI" pitchFamily="50" charset="-128"/>
                          <a:cs typeface="Meiryo UI" pitchFamily="50" charset="-128"/>
                        </a:rPr>
                        <a:t>年</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国勢調査</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人口</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（人）</a:t>
                      </a:r>
                      <a:endParaRPr lang="zh-TW" altLang="en-US" sz="1000" b="0" i="0" u="none" strike="noStrike" dirty="0">
                        <a:latin typeface="Meiryo UI" pitchFamily="50" charset="-128"/>
                        <a:ea typeface="Meiryo UI" pitchFamily="50" charset="-128"/>
                        <a:cs typeface="Meiryo UI" pitchFamily="50" charset="-128"/>
                      </a:endParaRPr>
                    </a:p>
                  </a:txBody>
                  <a:tcPr marL="39004"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39004"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000" u="none" dirty="0" smtClean="0">
                          <a:latin typeface="Meiryo UI" pitchFamily="50" charset="-128"/>
                          <a:ea typeface="Meiryo UI" pitchFamily="50" charset="-128"/>
                          <a:cs typeface="Meiryo UI" pitchFamily="50" charset="-128"/>
                        </a:rPr>
                        <a:t>歳入</a:t>
                      </a:r>
                      <a:endParaRPr kumimoji="1" lang="en-US" altLang="ja-JP" sz="1000" u="none" dirty="0" smtClean="0">
                        <a:latin typeface="Meiryo UI" pitchFamily="50" charset="-128"/>
                        <a:ea typeface="Meiryo UI" pitchFamily="50" charset="-128"/>
                        <a:cs typeface="Meiryo UI" pitchFamily="50" charset="-128"/>
                      </a:endParaRPr>
                    </a:p>
                    <a:p>
                      <a:pPr algn="ctr"/>
                      <a:r>
                        <a:rPr kumimoji="1" lang="en-US" altLang="ja-JP" sz="1000" u="none" dirty="0" smtClean="0">
                          <a:latin typeface="Meiryo UI" pitchFamily="50" charset="-128"/>
                          <a:ea typeface="Meiryo UI" pitchFamily="50" charset="-128"/>
                          <a:cs typeface="Meiryo UI" pitchFamily="50" charset="-128"/>
                        </a:rPr>
                        <a:t>[</a:t>
                      </a:r>
                      <a:r>
                        <a:rPr kumimoji="1" lang="ja-JP" altLang="en-US" sz="1000" u="none" dirty="0" smtClean="0">
                          <a:latin typeface="Meiryo UI" pitchFamily="50" charset="-128"/>
                          <a:ea typeface="Meiryo UI" pitchFamily="50" charset="-128"/>
                          <a:cs typeface="Meiryo UI" pitchFamily="50" charset="-128"/>
                        </a:rPr>
                        <a:t>Ａ</a:t>
                      </a:r>
                      <a:r>
                        <a:rPr kumimoji="1" lang="en-US" altLang="ja-JP" sz="1000" u="none" dirty="0" smtClean="0">
                          <a:latin typeface="Meiryo UI" pitchFamily="50" charset="-128"/>
                          <a:ea typeface="Meiryo UI" pitchFamily="50" charset="-128"/>
                          <a:cs typeface="Meiryo UI" pitchFamily="50" charset="-128"/>
                        </a:rPr>
                        <a:t>]</a:t>
                      </a:r>
                    </a:p>
                    <a:p>
                      <a:pPr algn="ctr"/>
                      <a:r>
                        <a:rPr kumimoji="1" lang="ja-JP" altLang="en-US" sz="900" u="none" dirty="0" smtClean="0">
                          <a:latin typeface="Meiryo UI" pitchFamily="50" charset="-128"/>
                          <a:ea typeface="Meiryo UI" pitchFamily="50" charset="-128"/>
                          <a:cs typeface="Meiryo UI" pitchFamily="50" charset="-128"/>
                        </a:rPr>
                        <a:t>（百万円）</a:t>
                      </a:r>
                      <a:endParaRPr kumimoji="1" lang="ja-JP" altLang="en-US" sz="900" u="non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基準財政</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需要額</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 </a:t>
                      </a: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Ｂ</a:t>
                      </a:r>
                      <a:r>
                        <a:rPr lang="en-US" altLang="ja-JP" sz="1000" b="0" i="0" u="none" strike="noStrike" dirty="0" smtClean="0">
                          <a:latin typeface="Meiryo UI" pitchFamily="50" charset="-128"/>
                          <a:ea typeface="Meiryo UI" pitchFamily="50" charset="-128"/>
                          <a:cs typeface="Meiryo UI" pitchFamily="50" charset="-128"/>
                        </a:rPr>
                        <a:t>]</a:t>
                      </a:r>
                    </a:p>
                    <a:p>
                      <a:pPr algn="ctr" fontAlgn="ctr"/>
                      <a:r>
                        <a:rPr lang="ja-JP" altLang="en-US" sz="900" b="0" i="0" u="none" strike="noStrike" dirty="0" smtClean="0">
                          <a:latin typeface="Meiryo UI" pitchFamily="50" charset="-128"/>
                          <a:ea typeface="Meiryo UI" pitchFamily="50" charset="-128"/>
                          <a:cs typeface="Meiryo UI" pitchFamily="50" charset="-128"/>
                        </a:rPr>
                        <a:t>（百万円）</a:t>
                      </a:r>
                      <a:endParaRPr lang="ja-JP" altLang="en-US" sz="1100" b="1"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裁量経費</a:t>
                      </a:r>
                      <a:endParaRPr lang="en-US" altLang="ja-JP" sz="1000" b="0" i="0" u="none" strike="noStrike" dirty="0" smtClean="0">
                        <a:latin typeface="Meiryo UI" pitchFamily="50" charset="-128"/>
                        <a:ea typeface="Meiryo UI" pitchFamily="50" charset="-128"/>
                        <a:cs typeface="Meiryo UI" pitchFamily="50" charset="-128"/>
                      </a:endParaRPr>
                    </a:p>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ja-JP" sz="1000" u="none" dirty="0" smtClean="0">
                          <a:latin typeface="Meiryo UI" pitchFamily="50" charset="-128"/>
                          <a:ea typeface="Meiryo UI" pitchFamily="50" charset="-128"/>
                          <a:cs typeface="Meiryo UI" pitchFamily="50" charset="-128"/>
                        </a:rPr>
                        <a:t>[</a:t>
                      </a:r>
                      <a:r>
                        <a:rPr kumimoji="1" lang="ja-JP" altLang="en-US" sz="1000" u="none" dirty="0" smtClean="0">
                          <a:latin typeface="Meiryo UI" pitchFamily="50" charset="-128"/>
                          <a:ea typeface="Meiryo UI" pitchFamily="50" charset="-128"/>
                          <a:cs typeface="Meiryo UI" pitchFamily="50" charset="-128"/>
                        </a:rPr>
                        <a:t>Ａ</a:t>
                      </a:r>
                      <a:r>
                        <a:rPr kumimoji="1" lang="en-US" altLang="ja-JP" sz="1000" u="none" dirty="0" smtClean="0">
                          <a:latin typeface="Meiryo UI" pitchFamily="50" charset="-128"/>
                          <a:ea typeface="Meiryo UI" pitchFamily="50" charset="-128"/>
                          <a:cs typeface="Meiryo UI" pitchFamily="50" charset="-128"/>
                        </a:rPr>
                        <a:t>-</a:t>
                      </a:r>
                      <a:r>
                        <a:rPr kumimoji="1" lang="ja-JP" altLang="en-US" sz="1000" u="none" dirty="0" smtClean="0">
                          <a:latin typeface="Meiryo UI" pitchFamily="50" charset="-128"/>
                          <a:ea typeface="Meiryo UI" pitchFamily="50" charset="-128"/>
                          <a:cs typeface="Meiryo UI" pitchFamily="50" charset="-128"/>
                        </a:rPr>
                        <a:t>Ｂ</a:t>
                      </a:r>
                      <a:r>
                        <a:rPr kumimoji="1" lang="en-US" altLang="ja-JP" sz="1000" u="none" dirty="0" smtClean="0">
                          <a:latin typeface="Meiryo UI" pitchFamily="50" charset="-128"/>
                          <a:ea typeface="Meiryo UI" pitchFamily="50" charset="-128"/>
                          <a:cs typeface="Meiryo UI" pitchFamily="50" charset="-128"/>
                        </a:rPr>
                        <a:t>]</a:t>
                      </a:r>
                    </a:p>
                    <a:p>
                      <a:pPr algn="ctr" fontAlgn="ctr"/>
                      <a:r>
                        <a:rPr lang="ja-JP" altLang="en-US" sz="900" b="0" i="0" u="none" strike="noStrike" dirty="0" smtClean="0">
                          <a:latin typeface="Meiryo UI" pitchFamily="50" charset="-128"/>
                          <a:ea typeface="Meiryo UI" pitchFamily="50" charset="-128"/>
                          <a:cs typeface="Meiryo UI" pitchFamily="50" charset="-128"/>
                        </a:rPr>
                        <a:t>（百万円）</a:t>
                      </a:r>
                      <a:endParaRPr lang="ja-JP" altLang="en-US" sz="9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人口</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一人</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当たり</a:t>
                      </a:r>
                      <a:r>
                        <a:rPr lang="en-US" altLang="ja-JP" sz="1000" b="0" i="0" u="none" strike="noStrike" dirty="0" smtClean="0">
                          <a:latin typeface="Meiryo UI" pitchFamily="50" charset="-128"/>
                          <a:ea typeface="Meiryo UI" pitchFamily="50" charset="-128"/>
                          <a:cs typeface="Meiryo UI" pitchFamily="50" charset="-128"/>
                        </a:rPr>
                        <a:t/>
                      </a:r>
                      <a:br>
                        <a:rPr lang="en-US" altLang="ja-JP" sz="1000" b="0" i="0" u="none" strike="noStrike" dirty="0" smtClean="0">
                          <a:latin typeface="Meiryo UI" pitchFamily="50" charset="-128"/>
                          <a:ea typeface="Meiryo UI" pitchFamily="50" charset="-128"/>
                          <a:cs typeface="Meiryo UI" pitchFamily="50" charset="-128"/>
                        </a:rPr>
                      </a:br>
                      <a:r>
                        <a:rPr lang="ja-JP" altLang="en-US" sz="1000" b="0" i="0" u="none" strike="noStrike" dirty="0" smtClean="0">
                          <a:latin typeface="Meiryo UI" pitchFamily="50" charset="-128"/>
                          <a:ea typeface="Meiryo UI" pitchFamily="50" charset="-128"/>
                          <a:cs typeface="Meiryo UI" pitchFamily="50" charset="-128"/>
                        </a:rPr>
                        <a:t>（円）</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淀川区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595,912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139,576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118,808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20,768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34,851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北区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749,303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166,940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142,422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24,518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32,721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2"/>
                  </a:ext>
                </a:extLst>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中央区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709,516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185,146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160,304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24,841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1" i="0" u="none" strike="noStrike" baseline="0" dirty="0">
                          <a:solidFill>
                            <a:srgbClr val="000000"/>
                          </a:solidFill>
                          <a:effectLst/>
                          <a:latin typeface="Meiryo UI" panose="020B0604030504040204" pitchFamily="50" charset="-128"/>
                          <a:ea typeface="Meiryo UI" panose="020B0604030504040204" pitchFamily="50" charset="-128"/>
                        </a:rPr>
                        <a:t>35,012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3"/>
                  </a:ext>
                </a:extLst>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天王寺区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636,454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155,616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135,647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19,969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1" i="0" u="none" strike="noStrike" baseline="0" dirty="0">
                          <a:solidFill>
                            <a:srgbClr val="000000"/>
                          </a:solidFill>
                          <a:effectLst/>
                          <a:latin typeface="Meiryo UI" panose="020B0604030504040204" pitchFamily="50" charset="-128"/>
                          <a:ea typeface="Meiryo UI" panose="020B0604030504040204" pitchFamily="50" charset="-128"/>
                        </a:rPr>
                        <a:t>31,376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4"/>
                  </a:ext>
                </a:extLst>
              </a:tr>
              <a:tr h="229885">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合計</a:t>
                      </a: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平均</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2,691,185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647,278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557,181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90,097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rtl="0" fontAlgn="ctr"/>
                      <a:r>
                        <a:rPr lang="en-US" altLang="ja-JP" sz="900" b="0" i="0" u="none" strike="noStrike" baseline="0" dirty="0">
                          <a:solidFill>
                            <a:srgbClr val="000000"/>
                          </a:solidFill>
                          <a:effectLst/>
                          <a:latin typeface="Meiryo UI" panose="020B0604030504040204" pitchFamily="50" charset="-128"/>
                          <a:ea typeface="Meiryo UI" panose="020B0604030504040204" pitchFamily="50" charset="-128"/>
                        </a:rPr>
                        <a:t>33,478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5"/>
                  </a:ext>
                </a:extLst>
              </a:tr>
            </a:tbl>
          </a:graphicData>
        </a:graphic>
      </p:graphicFrame>
      <p:sp>
        <p:nvSpPr>
          <p:cNvPr id="26" name="テキスト ボックス 25"/>
          <p:cNvSpPr txBox="1"/>
          <p:nvPr/>
        </p:nvSpPr>
        <p:spPr>
          <a:xfrm>
            <a:off x="172419" y="450533"/>
            <a:ext cx="2735044" cy="338554"/>
          </a:xfrm>
          <a:prstGeom prst="rect">
            <a:avLst/>
          </a:prstGeom>
          <a:noFill/>
        </p:spPr>
        <p:txBody>
          <a:bodyPr wrap="none" rtlCol="0">
            <a:spAutoFit/>
          </a:bodyPr>
          <a:lstStyle/>
          <a:p>
            <a:r>
              <a:rPr lang="ja-JP" altLang="en-US" sz="1600" b="1" dirty="0" smtClean="0">
                <a:latin typeface="Meiryo UI" pitchFamily="50" charset="-128"/>
                <a:ea typeface="Meiryo UI" pitchFamily="50" charset="-128"/>
                <a:cs typeface="Meiryo UI" pitchFamily="50" charset="-128"/>
              </a:rPr>
              <a:t>③人口一人当たりの裁量経費</a:t>
            </a:r>
            <a:endParaRPr kumimoji="1" lang="ja-JP" altLang="en-US" sz="1600" b="1" dirty="0">
              <a:latin typeface="Meiryo UI" pitchFamily="50" charset="-128"/>
              <a:ea typeface="Meiryo UI" pitchFamily="50" charset="-128"/>
              <a:cs typeface="Meiryo UI" pitchFamily="50" charset="-128"/>
            </a:endParaRPr>
          </a:p>
        </p:txBody>
      </p:sp>
      <p:sp>
        <p:nvSpPr>
          <p:cNvPr id="28" name="角丸四角形 27"/>
          <p:cNvSpPr/>
          <p:nvPr/>
        </p:nvSpPr>
        <p:spPr>
          <a:xfrm>
            <a:off x="344488" y="798612"/>
            <a:ext cx="9289032" cy="1124962"/>
          </a:xfrm>
          <a:prstGeom prst="roundRect">
            <a:avLst>
              <a:gd name="adj" fmla="val 3413"/>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lstStyle/>
          <a:p>
            <a:pPr marL="288000" indent="-288000">
              <a:defRPr/>
            </a:pPr>
            <a:r>
              <a:rPr lang="ja-JP" altLang="en-US" sz="1400" dirty="0" smtClean="0">
                <a:solidFill>
                  <a:schemeClr val="tx1"/>
                </a:solidFill>
                <a:latin typeface="Meiryo UI" pitchFamily="50" charset="-128"/>
                <a:ea typeface="Meiryo UI" pitchFamily="50" charset="-128"/>
                <a:cs typeface="Meiryo UI" pitchFamily="50" charset="-128"/>
              </a:rPr>
              <a:t>○格差は</a:t>
            </a:r>
            <a:r>
              <a:rPr lang="en-US" altLang="ja-JP" sz="1400" dirty="0" smtClean="0">
                <a:solidFill>
                  <a:schemeClr val="tx1"/>
                </a:solidFill>
                <a:latin typeface="Meiryo UI" pitchFamily="50" charset="-128"/>
                <a:ea typeface="Meiryo UI" pitchFamily="50" charset="-128"/>
                <a:cs typeface="Meiryo UI" pitchFamily="50" charset="-128"/>
              </a:rPr>
              <a:t>1.1</a:t>
            </a:r>
            <a:r>
              <a:rPr lang="ja-JP" altLang="en-US" sz="1400" dirty="0" smtClean="0">
                <a:solidFill>
                  <a:schemeClr val="tx1"/>
                </a:solidFill>
                <a:latin typeface="Meiryo UI" pitchFamily="50" charset="-128"/>
                <a:ea typeface="Meiryo UI" pitchFamily="50" charset="-128"/>
                <a:cs typeface="Meiryo UI" pitchFamily="50" charset="-128"/>
              </a:rPr>
              <a:t>倍</a:t>
            </a:r>
            <a:endParaRPr lang="en-US" altLang="ja-JP" sz="1400" dirty="0" smtClean="0">
              <a:solidFill>
                <a:schemeClr val="tx1"/>
              </a:solidFill>
              <a:latin typeface="Meiryo UI" pitchFamily="50" charset="-128"/>
              <a:ea typeface="Meiryo UI" pitchFamily="50" charset="-128"/>
              <a:cs typeface="Meiryo UI" pitchFamily="50" charset="-128"/>
            </a:endParaRPr>
          </a:p>
          <a:p>
            <a:pPr marL="288000" indent="-288000">
              <a:defRPr/>
            </a:pPr>
            <a:r>
              <a:rPr lang="ja-JP" altLang="en-US" sz="1200" dirty="0" smtClean="0">
                <a:solidFill>
                  <a:schemeClr val="tx1"/>
                </a:solidFill>
                <a:latin typeface="Meiryo UI" pitchFamily="50" charset="-128"/>
                <a:ea typeface="Meiryo UI" pitchFamily="50" charset="-128"/>
                <a:cs typeface="Meiryo UI" pitchFamily="50" charset="-128"/>
              </a:rPr>
              <a:t>　　　　・ 最大区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中央区</a:t>
            </a:r>
            <a:r>
              <a:rPr lang="en-US" altLang="ja-JP" sz="1200" dirty="0" smtClean="0">
                <a:solidFill>
                  <a:schemeClr val="tx1"/>
                </a:solidFill>
                <a:latin typeface="Meiryo UI" pitchFamily="50" charset="-128"/>
                <a:ea typeface="Meiryo UI" pitchFamily="50" charset="-128"/>
                <a:cs typeface="Meiryo UI" pitchFamily="50" charset="-128"/>
              </a:rPr>
              <a:t>(35,012</a:t>
            </a:r>
            <a:r>
              <a:rPr lang="ja-JP" altLang="en-US" sz="1200" dirty="0" smtClean="0">
                <a:solidFill>
                  <a:schemeClr val="tx1"/>
                </a:solidFill>
                <a:latin typeface="Meiryo UI" pitchFamily="50" charset="-128"/>
                <a:ea typeface="Meiryo UI" pitchFamily="50" charset="-128"/>
                <a:cs typeface="Meiryo UI" pitchFamily="50" charset="-128"/>
              </a:rPr>
              <a:t>円</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最小区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天王寺区</a:t>
            </a:r>
            <a:r>
              <a:rPr lang="en-US" altLang="ja-JP" sz="1200" dirty="0" smtClean="0">
                <a:solidFill>
                  <a:schemeClr val="tx1"/>
                </a:solidFill>
                <a:latin typeface="Meiryo UI" pitchFamily="50" charset="-128"/>
                <a:ea typeface="Meiryo UI" pitchFamily="50" charset="-128"/>
                <a:cs typeface="Meiryo UI" pitchFamily="50" charset="-128"/>
              </a:rPr>
              <a:t>(31,376</a:t>
            </a:r>
            <a:r>
              <a:rPr lang="ja-JP" altLang="en-US" sz="1200" dirty="0" smtClean="0">
                <a:solidFill>
                  <a:schemeClr val="tx1"/>
                </a:solidFill>
                <a:latin typeface="Meiryo UI" pitchFamily="50" charset="-128"/>
                <a:ea typeface="Meiryo UI" pitchFamily="50" charset="-128"/>
                <a:cs typeface="Meiryo UI" pitchFamily="50" charset="-128"/>
              </a:rPr>
              <a:t>円</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格差</a:t>
            </a:r>
            <a:r>
              <a:rPr lang="en-US" altLang="ja-JP" sz="1200" dirty="0" smtClean="0">
                <a:solidFill>
                  <a:schemeClr val="tx1"/>
                </a:solidFill>
                <a:latin typeface="Meiryo UI" pitchFamily="50" charset="-128"/>
                <a:ea typeface="Meiryo UI" pitchFamily="50" charset="-128"/>
                <a:cs typeface="Meiryo UI" pitchFamily="50" charset="-128"/>
              </a:rPr>
              <a:t>1.1</a:t>
            </a:r>
            <a:r>
              <a:rPr lang="ja-JP" altLang="en-US" sz="1200" dirty="0" smtClean="0">
                <a:solidFill>
                  <a:schemeClr val="tx1"/>
                </a:solidFill>
                <a:latin typeface="Meiryo UI" pitchFamily="50" charset="-128"/>
                <a:ea typeface="Meiryo UI" pitchFamily="50" charset="-128"/>
                <a:cs typeface="Meiryo UI" pitchFamily="50" charset="-128"/>
              </a:rPr>
              <a:t>倍</a:t>
            </a:r>
            <a:endParaRPr lang="en-US" altLang="ja-JP" sz="1200" dirty="0" smtClean="0">
              <a:solidFill>
                <a:schemeClr val="tx1"/>
              </a:solidFill>
              <a:latin typeface="Meiryo UI" pitchFamily="50" charset="-128"/>
              <a:ea typeface="Meiryo UI" pitchFamily="50" charset="-128"/>
              <a:cs typeface="Meiryo UI" pitchFamily="50" charset="-128"/>
            </a:endParaRPr>
          </a:p>
        </p:txBody>
      </p:sp>
      <p:sp>
        <p:nvSpPr>
          <p:cNvPr id="27" name="正方形/長方形 26"/>
          <p:cNvSpPr/>
          <p:nvPr/>
        </p:nvSpPr>
        <p:spPr>
          <a:xfrm>
            <a:off x="0" y="0"/>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rgbClr val="000000"/>
                </a:solidFill>
                <a:latin typeface="ＭＳ Ｐゴシック" pitchFamily="50" charset="-128"/>
                <a:ea typeface="Meiryo UI" pitchFamily="50" charset="-128"/>
                <a:cs typeface="Meiryo UI" pitchFamily="50" charset="-128"/>
              </a:rPr>
              <a:t>３　財政調整制度の検証</a:t>
            </a:r>
            <a:r>
              <a:rPr lang="ja-JP" altLang="en-US" sz="2000" b="1" dirty="0">
                <a:solidFill>
                  <a:srgbClr val="000000"/>
                </a:solidFill>
                <a:latin typeface="ＭＳ Ｐゴシック" pitchFamily="50" charset="-128"/>
                <a:ea typeface="Meiryo UI" pitchFamily="50" charset="-128"/>
                <a:cs typeface="Meiryo UI" pitchFamily="50" charset="-128"/>
              </a:rPr>
              <a:t>　　　　　</a:t>
            </a:r>
            <a:endParaRPr lang="ja-JP" altLang="en-US" sz="1400" b="1" dirty="0">
              <a:solidFill>
                <a:srgbClr val="000000"/>
              </a:solidFill>
              <a:latin typeface="ＭＳ Ｐゴシック" pitchFamily="50" charset="-128"/>
              <a:ea typeface="Meiryo UI" pitchFamily="50" charset="-128"/>
              <a:cs typeface="Meiryo UI" pitchFamily="50" charset="-128"/>
            </a:endParaRPr>
          </a:p>
        </p:txBody>
      </p:sp>
      <p:sp>
        <p:nvSpPr>
          <p:cNvPr id="44"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３１</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53" name="正方形/長方形 52"/>
          <p:cNvSpPr/>
          <p:nvPr/>
        </p:nvSpPr>
        <p:spPr>
          <a:xfrm>
            <a:off x="1485494" y="5884317"/>
            <a:ext cx="2088232" cy="345752"/>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latin typeface="Meiryo UI" pitchFamily="50" charset="-128"/>
                <a:ea typeface="Meiryo UI" pitchFamily="50" charset="-128"/>
                <a:cs typeface="Meiryo UI" pitchFamily="50" charset="-128"/>
              </a:rPr>
              <a:t>１．１倍</a:t>
            </a:r>
            <a:endParaRPr kumimoji="1" lang="ja-JP" altLang="en-US" sz="1400" b="1" dirty="0">
              <a:solidFill>
                <a:schemeClr val="bg1"/>
              </a:solidFill>
              <a:latin typeface="Meiryo UI" pitchFamily="50" charset="-128"/>
              <a:ea typeface="Meiryo UI" pitchFamily="50" charset="-128"/>
              <a:cs typeface="Meiryo UI" pitchFamily="50" charset="-128"/>
            </a:endParaRPr>
          </a:p>
        </p:txBody>
      </p:sp>
      <p:sp>
        <p:nvSpPr>
          <p:cNvPr id="55" name="右矢印 54"/>
          <p:cNvSpPr/>
          <p:nvPr/>
        </p:nvSpPr>
        <p:spPr>
          <a:xfrm rot="5400000">
            <a:off x="2421524" y="5028059"/>
            <a:ext cx="143866" cy="1439863"/>
          </a:xfrm>
          <a:prstGeom prst="rightArrow">
            <a:avLst>
              <a:gd name="adj1" fmla="val 50000"/>
              <a:gd name="adj2" fmla="val 100000"/>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ja-JP" altLang="en-US" dirty="0"/>
          </a:p>
        </p:txBody>
      </p:sp>
      <p:sp>
        <p:nvSpPr>
          <p:cNvPr id="29" name="テキスト ボックス 17"/>
          <p:cNvSpPr txBox="1">
            <a:spLocks noChangeArrowheads="1"/>
          </p:cNvSpPr>
          <p:nvPr/>
        </p:nvSpPr>
        <p:spPr bwMode="auto">
          <a:xfrm>
            <a:off x="3811804" y="2318533"/>
            <a:ext cx="858176" cy="246062"/>
          </a:xfrm>
          <a:prstGeom prst="rect">
            <a:avLst/>
          </a:prstGeom>
          <a:noFill/>
          <a:ln w="9525">
            <a:noFill/>
            <a:miter lim="800000"/>
            <a:headEnd/>
            <a:tailEnd/>
          </a:ln>
        </p:spPr>
        <p:txBody>
          <a:bodyPr>
            <a:spAutoFit/>
          </a:bodyPr>
          <a:lstStyle/>
          <a:p>
            <a:pPr algn="r"/>
            <a:r>
              <a:rPr lang="ja-JP" altLang="en-US" sz="1000" dirty="0">
                <a:solidFill>
                  <a:srgbClr val="000000"/>
                </a:solidFill>
                <a:latin typeface="Meiryo UI" pitchFamily="50" charset="-128"/>
                <a:ea typeface="Meiryo UI" pitchFamily="50" charset="-128"/>
                <a:cs typeface="Meiryo UI" pitchFamily="50" charset="-128"/>
              </a:rPr>
              <a:t>（円）</a:t>
            </a:r>
          </a:p>
        </p:txBody>
      </p:sp>
      <p:sp>
        <p:nvSpPr>
          <p:cNvPr id="35" name="角丸四角形 34"/>
          <p:cNvSpPr/>
          <p:nvPr/>
        </p:nvSpPr>
        <p:spPr>
          <a:xfrm>
            <a:off x="200472" y="2269629"/>
            <a:ext cx="4536504" cy="4008064"/>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709861" y="1279393"/>
            <a:ext cx="8567811" cy="584775"/>
          </a:xfrm>
          <a:prstGeom prst="rect">
            <a:avLst/>
          </a:prstGeom>
          <a:solidFill>
            <a:schemeClr val="bg1"/>
          </a:solidFill>
        </p:spPr>
        <p:txBody>
          <a:bodyPr wrap="square" rtlCol="0">
            <a:spAutoFit/>
          </a:bodyPr>
          <a:lstStyle/>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裁量経費の定義については、財政</a:t>
            </a:r>
            <a:r>
              <a:rPr lang="en-US" altLang="ja-JP" sz="800" dirty="0" smtClean="0">
                <a:latin typeface="Meiryo UI" pitchFamily="50" charset="-128"/>
                <a:ea typeface="Meiryo UI" pitchFamily="50" charset="-128"/>
                <a:cs typeface="Meiryo UI" pitchFamily="50" charset="-128"/>
              </a:rPr>
              <a:t>‐35</a:t>
            </a:r>
            <a:r>
              <a:rPr lang="ja-JP" altLang="en-US" sz="800" dirty="0" smtClean="0">
                <a:latin typeface="Meiryo UI" pitchFamily="50" charset="-128"/>
                <a:ea typeface="Meiryo UI" pitchFamily="50" charset="-128"/>
                <a:cs typeface="Meiryo UI" pitchFamily="50" charset="-128"/>
              </a:rPr>
              <a:t>参照</a:t>
            </a:r>
            <a:endParaRPr lang="en-US" altLang="ja-JP" sz="800" dirty="0" smtClean="0">
              <a:latin typeface="Meiryo UI" pitchFamily="50" charset="-128"/>
              <a:ea typeface="Meiryo UI" pitchFamily="50" charset="-128"/>
              <a:cs typeface="Meiryo UI" pitchFamily="50" charset="-128"/>
            </a:endParaRPr>
          </a:p>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a:t>
            </a:r>
            <a:r>
              <a:rPr lang="ja-JP" altLang="en-US" sz="800" dirty="0">
                <a:latin typeface="Meiryo UI" pitchFamily="50" charset="-128"/>
                <a:ea typeface="Meiryo UI" pitchFamily="50" charset="-128"/>
                <a:cs typeface="Meiryo UI" pitchFamily="50" charset="-128"/>
              </a:rPr>
              <a:t>大阪</a:t>
            </a:r>
            <a:r>
              <a:rPr lang="ja-JP" altLang="ja-JP" sz="800" dirty="0" smtClean="0">
                <a:latin typeface="Meiryo UI" pitchFamily="50" charset="-128"/>
                <a:ea typeface="Meiryo UI" pitchFamily="50" charset="-128"/>
                <a:cs typeface="Meiryo UI" pitchFamily="50" charset="-128"/>
              </a:rPr>
              <a:t>府内都市間・大阪市隣接</a:t>
            </a:r>
            <a:r>
              <a:rPr lang="en-US" altLang="ja-JP" sz="800" dirty="0" smtClean="0">
                <a:latin typeface="Meiryo UI" pitchFamily="50" charset="-128"/>
                <a:ea typeface="Meiryo UI" pitchFamily="50" charset="-128"/>
                <a:cs typeface="Meiryo UI" pitchFamily="50" charset="-128"/>
              </a:rPr>
              <a:t>9</a:t>
            </a:r>
            <a:r>
              <a:rPr lang="ja-JP" altLang="ja-JP" sz="800" dirty="0" smtClean="0">
                <a:latin typeface="Meiryo UI" pitchFamily="50" charset="-128"/>
                <a:ea typeface="Meiryo UI" pitchFamily="50" charset="-128"/>
                <a:cs typeface="Meiryo UI" pitchFamily="50" charset="-128"/>
              </a:rPr>
              <a:t>市間は、地方財政状況調査（普通会計）ベース・</a:t>
            </a:r>
            <a:r>
              <a:rPr lang="ja-JP" altLang="en-US" sz="800" dirty="0" smtClean="0">
                <a:latin typeface="Meiryo UI" pitchFamily="50" charset="-128"/>
                <a:ea typeface="Meiryo UI" pitchFamily="50" charset="-128"/>
                <a:cs typeface="Meiryo UI" pitchFamily="50" charset="-128"/>
              </a:rPr>
              <a:t>基準</a:t>
            </a:r>
            <a:r>
              <a:rPr lang="ja-JP" altLang="ja-JP" sz="800" dirty="0" smtClean="0">
                <a:latin typeface="Meiryo UI" pitchFamily="50" charset="-128"/>
                <a:ea typeface="Meiryo UI" pitchFamily="50" charset="-128"/>
                <a:cs typeface="Meiryo UI" pitchFamily="50" charset="-128"/>
              </a:rPr>
              <a:t>税率</a:t>
            </a:r>
            <a:r>
              <a:rPr lang="en-US" altLang="ja-JP" sz="800" dirty="0" smtClean="0">
                <a:latin typeface="Meiryo UI" pitchFamily="50" charset="-128"/>
                <a:ea typeface="Meiryo UI" pitchFamily="50" charset="-128"/>
                <a:cs typeface="Meiryo UI" pitchFamily="50" charset="-128"/>
              </a:rPr>
              <a:t>75%</a:t>
            </a:r>
            <a:r>
              <a:rPr lang="ja-JP" altLang="ja-JP" sz="800" dirty="0" err="1" smtClean="0">
                <a:latin typeface="Meiryo UI" pitchFamily="50" charset="-128"/>
                <a:ea typeface="Meiryo UI" pitchFamily="50" charset="-128"/>
                <a:cs typeface="Meiryo UI" pitchFamily="50" charset="-128"/>
              </a:rPr>
              <a:t>、</a:t>
            </a:r>
            <a:r>
              <a:rPr lang="ja-JP" altLang="ja-JP" sz="800" dirty="0" smtClean="0">
                <a:latin typeface="Meiryo UI" pitchFamily="50" charset="-128"/>
                <a:ea typeface="Meiryo UI" pitchFamily="50" charset="-128"/>
                <a:cs typeface="Meiryo UI" pitchFamily="50" charset="-128"/>
              </a:rPr>
              <a:t>特別区は一般会計ベース・</a:t>
            </a:r>
            <a:r>
              <a:rPr lang="ja-JP" altLang="en-US" sz="800" dirty="0" smtClean="0">
                <a:latin typeface="Meiryo UI" pitchFamily="50" charset="-128"/>
                <a:ea typeface="Meiryo UI" pitchFamily="50" charset="-128"/>
                <a:cs typeface="Meiryo UI" pitchFamily="50" charset="-128"/>
              </a:rPr>
              <a:t>基準</a:t>
            </a:r>
            <a:r>
              <a:rPr lang="ja-JP" altLang="ja-JP" sz="800" dirty="0" smtClean="0">
                <a:latin typeface="Meiryo UI" pitchFamily="50" charset="-128"/>
                <a:ea typeface="Meiryo UI" pitchFamily="50" charset="-128"/>
                <a:cs typeface="Meiryo UI" pitchFamily="50" charset="-128"/>
              </a:rPr>
              <a:t>税率</a:t>
            </a:r>
            <a:r>
              <a:rPr lang="en-US" altLang="ja-JP" sz="800" dirty="0" smtClean="0">
                <a:latin typeface="Meiryo UI" pitchFamily="50" charset="-128"/>
                <a:ea typeface="Meiryo UI" pitchFamily="50" charset="-128"/>
                <a:cs typeface="Meiryo UI" pitchFamily="50" charset="-128"/>
              </a:rPr>
              <a:t>85</a:t>
            </a:r>
            <a:r>
              <a:rPr lang="ja-JP" altLang="ja-JP" sz="800" dirty="0" smtClean="0">
                <a:latin typeface="Meiryo UI" pitchFamily="50" charset="-128"/>
                <a:ea typeface="Meiryo UI" pitchFamily="50" charset="-128"/>
                <a:cs typeface="Meiryo UI" pitchFamily="50" charset="-128"/>
              </a:rPr>
              <a:t>％であるため、額の大きさ自体について</a:t>
            </a:r>
            <a:endParaRPr lang="en-US" altLang="ja-JP" sz="800" dirty="0" smtClean="0">
              <a:latin typeface="Meiryo UI" pitchFamily="50" charset="-128"/>
              <a:ea typeface="Meiryo UI" pitchFamily="50" charset="-128"/>
              <a:cs typeface="Meiryo UI" pitchFamily="50" charset="-128"/>
            </a:endParaRPr>
          </a:p>
          <a:p>
            <a:r>
              <a:rPr lang="ja-JP" altLang="en-US" sz="800" dirty="0" smtClean="0">
                <a:latin typeface="Meiryo UI" pitchFamily="50" charset="-128"/>
                <a:ea typeface="Meiryo UI" pitchFamily="50" charset="-128"/>
                <a:cs typeface="Meiryo UI" pitchFamily="50" charset="-128"/>
              </a:rPr>
              <a:t>　　 </a:t>
            </a:r>
            <a:r>
              <a:rPr lang="ja-JP" altLang="ja-JP" sz="800" dirty="0" smtClean="0">
                <a:latin typeface="Meiryo UI" pitchFamily="50" charset="-128"/>
                <a:ea typeface="Meiryo UI" pitchFamily="50" charset="-128"/>
                <a:cs typeface="Meiryo UI" pitchFamily="50" charset="-128"/>
              </a:rPr>
              <a:t>単純比較はできない（都市間の格差を比較するもの）</a:t>
            </a:r>
            <a:endParaRPr lang="en-US" altLang="ja-JP" sz="800" dirty="0" smtClean="0">
              <a:latin typeface="Meiryo UI" pitchFamily="50" charset="-128"/>
              <a:ea typeface="Meiryo UI" pitchFamily="50" charset="-128"/>
              <a:cs typeface="Meiryo UI" pitchFamily="50" charset="-128"/>
            </a:endParaRPr>
          </a:p>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歳出内容を特別区にあわせるため、特別区で実施しない消防、上下水道、病院、高等学校、特別支援学校、港湾にかかる費用は控除</a:t>
            </a:r>
            <a:endParaRPr kumimoji="1" lang="en-US" altLang="ja-JP" sz="800" dirty="0" smtClean="0">
              <a:latin typeface="Meiryo UI" pitchFamily="50" charset="-128"/>
              <a:ea typeface="Meiryo UI" pitchFamily="50" charset="-128"/>
              <a:cs typeface="Meiryo UI" pitchFamily="50" charset="-128"/>
            </a:endParaRPr>
          </a:p>
        </p:txBody>
      </p:sp>
      <p:sp>
        <p:nvSpPr>
          <p:cNvPr id="33" name="テキスト ボックス 42"/>
          <p:cNvSpPr txBox="1">
            <a:spLocks noChangeArrowheads="1"/>
          </p:cNvSpPr>
          <p:nvPr/>
        </p:nvSpPr>
        <p:spPr bwMode="auto">
          <a:xfrm>
            <a:off x="3728864" y="490527"/>
            <a:ext cx="3240359" cy="288032"/>
          </a:xfrm>
          <a:prstGeom prst="rect">
            <a:avLst/>
          </a:prstGeom>
          <a:noFill/>
          <a:ln w="9525">
            <a:noFill/>
            <a:miter lim="800000"/>
            <a:headEnd/>
            <a:tailEnd/>
          </a:ln>
        </p:spPr>
        <p:txBody>
          <a:bodyPr wrap="square">
            <a:spAutoFit/>
          </a:bodyPr>
          <a:lstStyle/>
          <a:p>
            <a:r>
              <a:rPr lang="en-US" altLang="ja-JP" sz="1200" dirty="0">
                <a:solidFill>
                  <a:srgbClr val="000000"/>
                </a:solidFill>
                <a:latin typeface="Meiryo UI" pitchFamily="50" charset="-128"/>
                <a:ea typeface="Meiryo UI" pitchFamily="50" charset="-128"/>
                <a:cs typeface="Meiryo UI" pitchFamily="50" charset="-128"/>
              </a:rPr>
              <a:t>※</a:t>
            </a:r>
            <a:r>
              <a:rPr lang="ja-JP" altLang="en-US" sz="1200" dirty="0">
                <a:solidFill>
                  <a:srgbClr val="000000"/>
                </a:solidFill>
                <a:latin typeface="Meiryo UI" pitchFamily="50" charset="-128"/>
                <a:ea typeface="Meiryo UI" pitchFamily="50" charset="-128"/>
                <a:cs typeface="Meiryo UI" pitchFamily="50" charset="-128"/>
              </a:rPr>
              <a:t>　</a:t>
            </a:r>
            <a:r>
              <a:rPr lang="ja-JP" altLang="en-US" sz="1200" dirty="0" smtClean="0">
                <a:solidFill>
                  <a:srgbClr val="000000"/>
                </a:solidFill>
                <a:latin typeface="Meiryo UI" pitchFamily="50" charset="-128"/>
                <a:ea typeface="Meiryo UI" pitchFamily="50" charset="-128"/>
                <a:cs typeface="Meiryo UI" pitchFamily="50" charset="-128"/>
              </a:rPr>
              <a:t>内訳については、財政</a:t>
            </a:r>
            <a:r>
              <a:rPr lang="en-US" altLang="ja-JP" sz="1200" dirty="0" smtClean="0">
                <a:solidFill>
                  <a:srgbClr val="000000"/>
                </a:solidFill>
                <a:latin typeface="Meiryo UI" pitchFamily="50" charset="-128"/>
                <a:ea typeface="Meiryo UI" pitchFamily="50" charset="-128"/>
                <a:cs typeface="Meiryo UI" pitchFamily="50" charset="-128"/>
              </a:rPr>
              <a:t>‐33.34</a:t>
            </a:r>
            <a:r>
              <a:rPr lang="ja-JP" altLang="en-US" sz="1200" dirty="0" smtClean="0">
                <a:solidFill>
                  <a:srgbClr val="000000"/>
                </a:solidFill>
                <a:latin typeface="Meiryo UI" pitchFamily="50" charset="-128"/>
                <a:ea typeface="Meiryo UI" pitchFamily="50" charset="-128"/>
                <a:cs typeface="Meiryo UI" pitchFamily="50" charset="-128"/>
              </a:rPr>
              <a:t>参照</a:t>
            </a:r>
            <a:endParaRPr lang="ja-JP" altLang="en-US" sz="1200" dirty="0">
              <a:solidFill>
                <a:srgbClr val="000000"/>
              </a:solidFill>
              <a:latin typeface="Meiryo UI" pitchFamily="50" charset="-128"/>
              <a:ea typeface="Meiryo UI" pitchFamily="50" charset="-128"/>
              <a:cs typeface="Meiryo UI" pitchFamily="50" charset="-128"/>
            </a:endParaRPr>
          </a:p>
        </p:txBody>
      </p:sp>
      <p:cxnSp>
        <p:nvCxnSpPr>
          <p:cNvPr id="30" name="直線コネクタ 29"/>
          <p:cNvCxnSpPr/>
          <p:nvPr/>
        </p:nvCxnSpPr>
        <p:spPr>
          <a:xfrm>
            <a:off x="2430436" y="2791632"/>
            <a:ext cx="198348" cy="68487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1" name="正方形/長方形 30"/>
          <p:cNvSpPr/>
          <p:nvPr/>
        </p:nvSpPr>
        <p:spPr>
          <a:xfrm>
            <a:off x="3298786" y="2623379"/>
            <a:ext cx="1331649" cy="864095"/>
          </a:xfrm>
          <a:prstGeom prst="rect">
            <a:avLst/>
          </a:prstGeom>
          <a:ln w="12700">
            <a:prstDash val="sysDash"/>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050" dirty="0">
                <a:solidFill>
                  <a:schemeClr val="tx1"/>
                </a:solidFill>
                <a:latin typeface="Meiryo UI" pitchFamily="50" charset="-128"/>
                <a:ea typeface="Meiryo UI" pitchFamily="50" charset="-128"/>
                <a:cs typeface="Meiryo UI" pitchFamily="50" charset="-128"/>
              </a:rPr>
              <a:t>最大</a:t>
            </a:r>
            <a:r>
              <a:rPr lang="ja-JP" altLang="en-US" sz="1050" dirty="0" smtClean="0">
                <a:solidFill>
                  <a:schemeClr val="tx1"/>
                </a:solidFill>
                <a:latin typeface="Meiryo UI" pitchFamily="50" charset="-128"/>
                <a:ea typeface="Meiryo UI" pitchFamily="50" charset="-128"/>
                <a:cs typeface="Meiryo UI" pitchFamily="50" charset="-128"/>
              </a:rPr>
              <a:t>区</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中央区</a:t>
            </a:r>
            <a:r>
              <a:rPr lang="en-US" altLang="ja-JP" sz="1050" dirty="0" smtClean="0">
                <a:solidFill>
                  <a:schemeClr val="tx1"/>
                </a:solidFill>
                <a:latin typeface="Meiryo UI" pitchFamily="50" charset="-128"/>
                <a:ea typeface="Meiryo UI" pitchFamily="50" charset="-128"/>
                <a:cs typeface="Meiryo UI" pitchFamily="50" charset="-128"/>
              </a:rPr>
              <a:t>)</a:t>
            </a:r>
          </a:p>
          <a:p>
            <a:pPr algn="ctr" fontAlgn="auto">
              <a:spcBef>
                <a:spcPts val="0"/>
              </a:spcBef>
              <a:spcAft>
                <a:spcPts val="0"/>
              </a:spcAft>
              <a:defRPr/>
            </a:pPr>
            <a:r>
              <a:rPr lang="ja-JP" altLang="en-US" sz="1050" dirty="0" smtClean="0">
                <a:solidFill>
                  <a:schemeClr val="tx1"/>
                </a:solidFill>
                <a:latin typeface="Meiryo UI" pitchFamily="50" charset="-128"/>
                <a:ea typeface="Meiryo UI" pitchFamily="50" charset="-128"/>
                <a:cs typeface="Meiryo UI" pitchFamily="50" charset="-128"/>
              </a:rPr>
              <a:t>／</a:t>
            </a:r>
            <a:endParaRPr lang="en-US" altLang="ja-JP" sz="1050" dirty="0" smtClean="0">
              <a:solidFill>
                <a:schemeClr val="tx1"/>
              </a:solidFill>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050" dirty="0" smtClean="0">
                <a:solidFill>
                  <a:schemeClr val="tx1"/>
                </a:solidFill>
                <a:latin typeface="Meiryo UI" pitchFamily="50" charset="-128"/>
                <a:ea typeface="Meiryo UI" pitchFamily="50" charset="-128"/>
                <a:cs typeface="Meiryo UI" pitchFamily="50" charset="-128"/>
              </a:rPr>
              <a:t>最小区</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天王寺区</a:t>
            </a:r>
            <a:r>
              <a:rPr lang="en-US" altLang="ja-JP" sz="1050" dirty="0" smtClean="0">
                <a:solidFill>
                  <a:schemeClr val="tx1"/>
                </a:solidFill>
                <a:latin typeface="Meiryo UI" pitchFamily="50" charset="-128"/>
                <a:ea typeface="Meiryo UI" pitchFamily="50" charset="-128"/>
                <a:cs typeface="Meiryo UI" pitchFamily="50" charset="-128"/>
              </a:rPr>
              <a:t>)</a:t>
            </a:r>
            <a:endParaRPr lang="en-US" altLang="ja-JP" sz="1050" dirty="0">
              <a:solidFill>
                <a:schemeClr val="tx1"/>
              </a:solidFill>
              <a:latin typeface="Meiryo UI" pitchFamily="50" charset="-128"/>
              <a:ea typeface="Meiryo UI" pitchFamily="50" charset="-128"/>
              <a:cs typeface="Meiryo UI" pitchFamily="50" charset="-128"/>
            </a:endParaRPr>
          </a:p>
          <a:p>
            <a:pPr algn="r" fontAlgn="auto">
              <a:spcBef>
                <a:spcPts val="0"/>
              </a:spcBef>
              <a:spcAft>
                <a:spcPts val="0"/>
              </a:spcAft>
              <a:defRPr/>
            </a:pPr>
            <a:r>
              <a:rPr lang="ja-JP" altLang="en-US" sz="1050" dirty="0">
                <a:solidFill>
                  <a:schemeClr val="tx1"/>
                </a:solidFill>
                <a:latin typeface="Meiryo UI" pitchFamily="50" charset="-128"/>
                <a:ea typeface="Meiryo UI" pitchFamily="50" charset="-128"/>
                <a:cs typeface="Meiryo UI" pitchFamily="50" charset="-128"/>
              </a:rPr>
              <a:t>＝　</a:t>
            </a:r>
            <a:r>
              <a:rPr lang="en-US" altLang="ja-JP" sz="1050" b="1" dirty="0" smtClean="0">
                <a:solidFill>
                  <a:schemeClr val="tx1"/>
                </a:solidFill>
                <a:latin typeface="Meiryo UI" pitchFamily="50" charset="-128"/>
                <a:ea typeface="Meiryo UI" pitchFamily="50" charset="-128"/>
                <a:cs typeface="Meiryo UI" pitchFamily="50" charset="-128"/>
              </a:rPr>
              <a:t>1.1</a:t>
            </a:r>
            <a:r>
              <a:rPr lang="ja-JP" altLang="en-US" sz="1050" b="1" dirty="0" smtClean="0">
                <a:solidFill>
                  <a:schemeClr val="tx1"/>
                </a:solidFill>
                <a:latin typeface="Meiryo UI" pitchFamily="50" charset="-128"/>
                <a:ea typeface="Meiryo UI" pitchFamily="50" charset="-128"/>
                <a:cs typeface="Meiryo UI" pitchFamily="50" charset="-128"/>
              </a:rPr>
              <a:t>倍</a:t>
            </a:r>
            <a:endParaRPr lang="ja-JP" altLang="en-US" sz="1050" b="1" dirty="0">
              <a:solidFill>
                <a:schemeClr val="tx1"/>
              </a:solidFill>
              <a:latin typeface="Meiryo UI" pitchFamily="50" charset="-128"/>
              <a:ea typeface="Meiryo UI" pitchFamily="50" charset="-128"/>
              <a:cs typeface="Meiryo UI" pitchFamily="50" charset="-128"/>
            </a:endParaRPr>
          </a:p>
        </p:txBody>
      </p:sp>
      <p:grpSp>
        <p:nvGrpSpPr>
          <p:cNvPr id="2" name="グループ化 1"/>
          <p:cNvGrpSpPr/>
          <p:nvPr/>
        </p:nvGrpSpPr>
        <p:grpSpPr>
          <a:xfrm>
            <a:off x="4974543" y="2276875"/>
            <a:ext cx="4551646" cy="3711617"/>
            <a:chOff x="461149" y="5088344"/>
            <a:chExt cx="4376144" cy="1694795"/>
          </a:xfrm>
        </p:grpSpPr>
        <p:sp>
          <p:nvSpPr>
            <p:cNvPr id="37" name="角丸四角形 36"/>
            <p:cNvSpPr/>
            <p:nvPr/>
          </p:nvSpPr>
          <p:spPr>
            <a:xfrm>
              <a:off x="461149" y="5088344"/>
              <a:ext cx="4376144" cy="1432943"/>
            </a:xfrm>
            <a:prstGeom prst="roundRect">
              <a:avLst>
                <a:gd name="adj" fmla="val 6103"/>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nchor="t" anchorCtr="0"/>
            <a:lstStyle/>
            <a:p>
              <a:pPr marL="288000" indent="-288000" fontAlgn="auto">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（参考）　</a:t>
              </a:r>
              <a:endParaRPr lang="en-US" altLang="ja-JP" sz="1400" dirty="0" smtClean="0">
                <a:latin typeface="Meiryo UI" pitchFamily="50" charset="-128"/>
                <a:ea typeface="Meiryo UI" pitchFamily="50" charset="-128"/>
                <a:cs typeface="Meiryo UI" pitchFamily="50" charset="-128"/>
              </a:endParaRPr>
            </a:p>
            <a:p>
              <a:pPr marL="288000" indent="-288000" fontAlgn="auto">
                <a:lnSpc>
                  <a:spcPts val="1000"/>
                </a:lnSpc>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288000" indent="-288000"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　　大阪府内都市の裁量経費の状況</a:t>
              </a:r>
              <a:endParaRPr lang="en-US" altLang="ja-JP" sz="1400" dirty="0" smtClean="0">
                <a:latin typeface="Meiryo UI" pitchFamily="50" charset="-128"/>
                <a:ea typeface="Meiryo UI" pitchFamily="50" charset="-128"/>
                <a:cs typeface="Meiryo UI" pitchFamily="50" charset="-128"/>
              </a:endParaRPr>
            </a:p>
            <a:p>
              <a:pPr marL="288000" indent="-288000" fontAlgn="auto">
                <a:lnSpc>
                  <a:spcPts val="1900"/>
                </a:lnSpc>
                <a:spcBef>
                  <a:spcPts val="0"/>
                </a:spcBef>
                <a:spcAft>
                  <a:spcPts val="0"/>
                </a:spcAft>
                <a:defRPr/>
              </a:pP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最大：箕面市</a:t>
              </a:r>
              <a:r>
                <a:rPr lang="en-US" altLang="ja-JP" sz="1400" dirty="0" smtClean="0">
                  <a:solidFill>
                    <a:schemeClr val="tx1"/>
                  </a:solidFill>
                  <a:latin typeface="Meiryo UI" pitchFamily="50" charset="-128"/>
                  <a:ea typeface="Meiryo UI" pitchFamily="50" charset="-128"/>
                  <a:cs typeface="Meiryo UI" pitchFamily="50" charset="-128"/>
                </a:rPr>
                <a:t>(92,399</a:t>
              </a:r>
              <a:r>
                <a:rPr lang="ja-JP" altLang="en-US" sz="1400" dirty="0" smtClean="0">
                  <a:solidFill>
                    <a:schemeClr val="tx1"/>
                  </a:solidFill>
                  <a:latin typeface="Meiryo UI" pitchFamily="50" charset="-128"/>
                  <a:ea typeface="Meiryo UI" pitchFamily="50" charset="-128"/>
                  <a:cs typeface="Meiryo UI" pitchFamily="50" charset="-128"/>
                </a:rPr>
                <a:t>円</a:t>
              </a:r>
              <a:r>
                <a:rPr lang="en-US" altLang="ja-JP" sz="1400" dirty="0" smtClean="0">
                  <a:solidFill>
                    <a:schemeClr val="tx1"/>
                  </a:solidFill>
                  <a:latin typeface="Meiryo UI" pitchFamily="50" charset="-128"/>
                  <a:ea typeface="Meiryo UI" pitchFamily="50" charset="-128"/>
                  <a:cs typeface="Meiryo UI" pitchFamily="50" charset="-128"/>
                </a:rPr>
                <a:t>)</a:t>
              </a:r>
              <a:r>
                <a:rPr lang="en-US" altLang="ja-JP" sz="1000" dirty="0" smtClean="0">
                  <a:solidFill>
                    <a:schemeClr val="tx1"/>
                  </a:solidFill>
                  <a:latin typeface="Meiryo UI" pitchFamily="50" charset="-128"/>
                  <a:ea typeface="Meiryo UI" pitchFamily="50" charset="-128"/>
                  <a:cs typeface="Meiryo UI" pitchFamily="50" charset="-128"/>
                </a:rPr>
                <a:t>※1</a:t>
              </a:r>
            </a:p>
            <a:p>
              <a:pPr marL="288000" indent="-288000" fontAlgn="auto">
                <a:lnSpc>
                  <a:spcPts val="1900"/>
                </a:lnSpc>
                <a:spcBef>
                  <a:spcPts val="0"/>
                </a:spcBef>
                <a:spcAft>
                  <a:spcPts val="0"/>
                </a:spcAft>
                <a:defRPr/>
              </a:pP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最</a:t>
              </a:r>
              <a:r>
                <a:rPr lang="ja-JP" altLang="en-US" sz="1400" dirty="0" smtClean="0">
                  <a:latin typeface="Meiryo UI" pitchFamily="50" charset="-128"/>
                  <a:ea typeface="Meiryo UI" pitchFamily="50" charset="-128"/>
                  <a:cs typeface="Meiryo UI" pitchFamily="50" charset="-128"/>
                </a:rPr>
                <a:t>小：</a:t>
              </a:r>
              <a:r>
                <a:rPr lang="ja-JP" altLang="en-US" sz="1400" dirty="0">
                  <a:latin typeface="Meiryo UI" pitchFamily="50" charset="-128"/>
                  <a:ea typeface="Meiryo UI" pitchFamily="50" charset="-128"/>
                  <a:cs typeface="Meiryo UI" pitchFamily="50" charset="-128"/>
                </a:rPr>
                <a:t>貝塚</a:t>
              </a:r>
              <a:r>
                <a:rPr lang="ja-JP" altLang="en-US" sz="1400" dirty="0" smtClean="0">
                  <a:latin typeface="Meiryo UI" pitchFamily="50" charset="-128"/>
                  <a:ea typeface="Meiryo UI" pitchFamily="50" charset="-128"/>
                  <a:cs typeface="Meiryo UI" pitchFamily="50" charset="-128"/>
                </a:rPr>
                <a:t>市</a:t>
              </a:r>
              <a:r>
                <a:rPr lang="en-US" altLang="ja-JP" sz="1400" dirty="0" smtClean="0">
                  <a:latin typeface="Meiryo UI" pitchFamily="50" charset="-128"/>
                  <a:ea typeface="Meiryo UI" pitchFamily="50" charset="-128"/>
                  <a:cs typeface="Meiryo UI" pitchFamily="50" charset="-128"/>
                </a:rPr>
                <a:t>(39,968</a:t>
              </a:r>
              <a:r>
                <a:rPr lang="ja-JP" altLang="en-US" sz="1400" dirty="0" smtClean="0">
                  <a:latin typeface="Meiryo UI" pitchFamily="50" charset="-128"/>
                  <a:ea typeface="Meiryo UI" pitchFamily="50" charset="-128"/>
                  <a:cs typeface="Meiryo UI" pitchFamily="50" charset="-128"/>
                </a:rPr>
                <a:t>円</a:t>
              </a:r>
              <a:r>
                <a:rPr lang="en-US" altLang="ja-JP" sz="1400" dirty="0" smtClean="0">
                  <a:latin typeface="Meiryo UI" pitchFamily="50" charset="-128"/>
                  <a:ea typeface="Meiryo UI" pitchFamily="50" charset="-128"/>
                  <a:cs typeface="Meiryo UI" pitchFamily="50" charset="-128"/>
                </a:rPr>
                <a:t>)</a:t>
              </a:r>
            </a:p>
            <a:p>
              <a:pPr marL="288000" indent="-288000" fontAlgn="auto">
                <a:lnSpc>
                  <a:spcPts val="1900"/>
                </a:lnSpc>
                <a:spcBef>
                  <a:spcPts val="0"/>
                </a:spcBef>
                <a:spcAft>
                  <a:spcPts val="0"/>
                </a:spcAft>
                <a:defRPr/>
              </a:pPr>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格差 </a:t>
              </a:r>
              <a:r>
                <a:rPr lang="en-US" altLang="ja-JP" sz="1400" b="1" dirty="0" smtClean="0">
                  <a:latin typeface="Meiryo UI" pitchFamily="50" charset="-128"/>
                  <a:ea typeface="Meiryo UI" pitchFamily="50" charset="-128"/>
                  <a:cs typeface="Meiryo UI" pitchFamily="50" charset="-128"/>
                </a:rPr>
                <a:t>2.3</a:t>
              </a:r>
              <a:r>
                <a:rPr lang="ja-JP" altLang="en-US" sz="1400" dirty="0" smtClean="0">
                  <a:solidFill>
                    <a:schemeClr val="tx1"/>
                  </a:solidFill>
                  <a:latin typeface="Meiryo UI" pitchFamily="50" charset="-128"/>
                  <a:ea typeface="Meiryo UI" pitchFamily="50" charset="-128"/>
                  <a:cs typeface="Meiryo UI" pitchFamily="50" charset="-128"/>
                </a:rPr>
                <a:t>倍</a:t>
              </a:r>
              <a:endParaRPr lang="en-US" altLang="ja-JP" sz="1400" dirty="0" smtClean="0">
                <a:solidFill>
                  <a:schemeClr val="tx1"/>
                </a:solidFill>
                <a:latin typeface="Meiryo UI" pitchFamily="50" charset="-128"/>
                <a:ea typeface="Meiryo UI" pitchFamily="50" charset="-128"/>
                <a:cs typeface="Meiryo UI" pitchFamily="50" charset="-128"/>
              </a:endParaRPr>
            </a:p>
            <a:p>
              <a:pPr marL="288000" indent="-288000" fontAlgn="auto">
                <a:lnSpc>
                  <a:spcPts val="1000"/>
                </a:lnSpc>
                <a:spcBef>
                  <a:spcPts val="0"/>
                </a:spcBef>
                <a:spcAft>
                  <a:spcPts val="0"/>
                </a:spcAft>
                <a:defRPr/>
              </a:pPr>
              <a:endParaRPr lang="en-US" altLang="ja-JP" dirty="0" smtClean="0">
                <a:latin typeface="Meiryo UI" pitchFamily="50" charset="-128"/>
                <a:ea typeface="Meiryo UI" pitchFamily="50" charset="-128"/>
                <a:cs typeface="Meiryo UI" pitchFamily="50" charset="-128"/>
              </a:endParaRPr>
            </a:p>
            <a:p>
              <a:pPr marL="288000" indent="-288000">
                <a:lnSpc>
                  <a:spcPts val="1900"/>
                </a:lnSpc>
                <a:defRPr/>
              </a:pPr>
              <a:r>
                <a:rPr lang="ja-JP" altLang="en-US" sz="1400" dirty="0" smtClean="0">
                  <a:latin typeface="Meiryo UI" pitchFamily="50" charset="-128"/>
                  <a:ea typeface="Meiryo UI" pitchFamily="50" charset="-128"/>
                  <a:cs typeface="Meiryo UI" pitchFamily="50" charset="-128"/>
                </a:rPr>
                <a:t>　　大阪市隣接</a:t>
              </a:r>
              <a:r>
                <a:rPr lang="en-US" altLang="ja-JP" sz="1400" dirty="0" smtClean="0">
                  <a:latin typeface="Meiryo UI" pitchFamily="50" charset="-128"/>
                  <a:ea typeface="Meiryo UI" pitchFamily="50" charset="-128"/>
                  <a:cs typeface="Meiryo UI" pitchFamily="50" charset="-128"/>
                </a:rPr>
                <a:t>9</a:t>
              </a:r>
              <a:r>
                <a:rPr lang="ja-JP" altLang="en-US" sz="1400" dirty="0" smtClean="0">
                  <a:latin typeface="Meiryo UI" pitchFamily="50" charset="-128"/>
                  <a:ea typeface="Meiryo UI" pitchFamily="50" charset="-128"/>
                  <a:cs typeface="Meiryo UI" pitchFamily="50" charset="-128"/>
                </a:rPr>
                <a:t>市</a:t>
              </a:r>
              <a:r>
                <a:rPr lang="en-US" altLang="ja-JP" sz="1000" dirty="0" smtClean="0">
                  <a:latin typeface="Meiryo UI" pitchFamily="50" charset="-128"/>
                  <a:ea typeface="Meiryo UI" pitchFamily="50" charset="-128"/>
                  <a:cs typeface="Meiryo UI" pitchFamily="50" charset="-128"/>
                </a:rPr>
                <a:t>※2</a:t>
              </a:r>
              <a:r>
                <a:rPr lang="ja-JP" altLang="en-US" sz="1400" dirty="0" smtClean="0">
                  <a:latin typeface="Meiryo UI" pitchFamily="50" charset="-128"/>
                  <a:ea typeface="Meiryo UI" pitchFamily="50" charset="-128"/>
                  <a:cs typeface="Meiryo UI" pitchFamily="50" charset="-128"/>
                </a:rPr>
                <a:t>の裁量経費の状況</a:t>
              </a:r>
              <a:endParaRPr lang="en-US" altLang="ja-JP" sz="1400" dirty="0">
                <a:latin typeface="Meiryo UI" pitchFamily="50" charset="-128"/>
                <a:ea typeface="Meiryo UI" pitchFamily="50" charset="-128"/>
                <a:cs typeface="Meiryo UI" pitchFamily="50" charset="-128"/>
              </a:endParaRPr>
            </a:p>
            <a:p>
              <a:pPr marL="288000" indent="-288000">
                <a:lnSpc>
                  <a:spcPts val="1900"/>
                </a:lnSpc>
                <a:defRPr/>
              </a:pPr>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最大：摂津</a:t>
              </a:r>
              <a:r>
                <a:rPr lang="ja-JP" altLang="en-US" sz="1400" dirty="0" smtClean="0">
                  <a:solidFill>
                    <a:schemeClr val="tx1"/>
                  </a:solidFill>
                  <a:latin typeface="Meiryo UI" pitchFamily="50" charset="-128"/>
                  <a:ea typeface="Meiryo UI" pitchFamily="50" charset="-128"/>
                  <a:cs typeface="Meiryo UI" pitchFamily="50" charset="-128"/>
                </a:rPr>
                <a:t>市</a:t>
              </a:r>
              <a:r>
                <a:rPr lang="en-US" altLang="ja-JP" sz="1400" dirty="0" smtClean="0">
                  <a:solidFill>
                    <a:schemeClr val="tx1"/>
                  </a:solidFill>
                  <a:latin typeface="Meiryo UI" pitchFamily="50" charset="-128"/>
                  <a:ea typeface="Meiryo UI" pitchFamily="50" charset="-128"/>
                  <a:cs typeface="Meiryo UI" pitchFamily="50" charset="-128"/>
                </a:rPr>
                <a:t>(86,769</a:t>
              </a:r>
              <a:r>
                <a:rPr lang="ja-JP" altLang="en-US" sz="1400" dirty="0" smtClean="0">
                  <a:solidFill>
                    <a:schemeClr val="tx1"/>
                  </a:solidFill>
                  <a:latin typeface="Meiryo UI" pitchFamily="50" charset="-128"/>
                  <a:ea typeface="Meiryo UI" pitchFamily="50" charset="-128"/>
                  <a:cs typeface="Meiryo UI" pitchFamily="50" charset="-128"/>
                </a:rPr>
                <a:t>円</a:t>
              </a:r>
              <a:r>
                <a:rPr lang="en-US" altLang="ja-JP" sz="1400" dirty="0" smtClean="0">
                  <a:solidFill>
                    <a:schemeClr val="tx1"/>
                  </a:solidFill>
                  <a:latin typeface="Meiryo UI" pitchFamily="50" charset="-128"/>
                  <a:ea typeface="Meiryo UI" pitchFamily="50" charset="-128"/>
                  <a:cs typeface="Meiryo UI" pitchFamily="50" charset="-128"/>
                </a:rPr>
                <a:t>)</a:t>
              </a:r>
              <a:endParaRPr lang="en-US" altLang="ja-JP" sz="1400" dirty="0" smtClean="0">
                <a:latin typeface="Meiryo UI" pitchFamily="50" charset="-128"/>
                <a:ea typeface="Meiryo UI" pitchFamily="50" charset="-128"/>
                <a:cs typeface="Meiryo UI" pitchFamily="50" charset="-128"/>
              </a:endParaRPr>
            </a:p>
            <a:p>
              <a:pPr marL="288000" indent="-288000">
                <a:lnSpc>
                  <a:spcPts val="1900"/>
                </a:lnSpc>
                <a:defRPr/>
              </a:pPr>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最小：</a:t>
              </a:r>
              <a:r>
                <a:rPr lang="ja-JP" altLang="en-US" sz="1400" dirty="0">
                  <a:latin typeface="Meiryo UI" pitchFamily="50" charset="-128"/>
                  <a:ea typeface="Meiryo UI" pitchFamily="50" charset="-128"/>
                  <a:cs typeface="Meiryo UI" pitchFamily="50" charset="-128"/>
                </a:rPr>
                <a:t>八尾</a:t>
              </a:r>
              <a:r>
                <a:rPr lang="ja-JP" altLang="en-US" sz="1400" dirty="0" smtClean="0">
                  <a:latin typeface="Meiryo UI" pitchFamily="50" charset="-128"/>
                  <a:ea typeface="Meiryo UI" pitchFamily="50" charset="-128"/>
                  <a:cs typeface="Meiryo UI" pitchFamily="50" charset="-128"/>
                </a:rPr>
                <a:t>市</a:t>
              </a:r>
              <a:r>
                <a:rPr lang="en-US" altLang="ja-JP" sz="1400" dirty="0" smtClean="0">
                  <a:latin typeface="Meiryo UI" pitchFamily="50" charset="-128"/>
                  <a:ea typeface="Meiryo UI" pitchFamily="50" charset="-128"/>
                  <a:cs typeface="Meiryo UI" pitchFamily="50" charset="-128"/>
                </a:rPr>
                <a:t>(49,066</a:t>
              </a:r>
              <a:r>
                <a:rPr lang="ja-JP" altLang="en-US" sz="1400" dirty="0" smtClean="0">
                  <a:latin typeface="Meiryo UI" pitchFamily="50" charset="-128"/>
                  <a:ea typeface="Meiryo UI" pitchFamily="50" charset="-128"/>
                  <a:cs typeface="Meiryo UI" pitchFamily="50" charset="-128"/>
                </a:rPr>
                <a:t>円</a:t>
              </a:r>
              <a:r>
                <a:rPr lang="en-US" altLang="ja-JP" sz="1400" dirty="0" smtClean="0">
                  <a:latin typeface="Meiryo UI" pitchFamily="50" charset="-128"/>
                  <a:ea typeface="Meiryo UI" pitchFamily="50" charset="-128"/>
                  <a:cs typeface="Meiryo UI" pitchFamily="50" charset="-128"/>
                </a:rPr>
                <a:t>)</a:t>
              </a:r>
            </a:p>
            <a:p>
              <a:pPr marL="288000" indent="-288000">
                <a:lnSpc>
                  <a:spcPts val="1900"/>
                </a:lnSpc>
                <a:defRPr/>
              </a:pP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格差 </a:t>
              </a:r>
              <a:r>
                <a:rPr lang="en-US" altLang="ja-JP" sz="1400" b="1" dirty="0" smtClean="0">
                  <a:solidFill>
                    <a:schemeClr val="tx1"/>
                  </a:solidFill>
                  <a:latin typeface="Meiryo UI" pitchFamily="50" charset="-128"/>
                  <a:ea typeface="Meiryo UI" pitchFamily="50" charset="-128"/>
                  <a:cs typeface="Meiryo UI" pitchFamily="50" charset="-128"/>
                </a:rPr>
                <a:t>1.8</a:t>
              </a:r>
              <a:r>
                <a:rPr lang="ja-JP" altLang="en-US" sz="1400" dirty="0" smtClean="0">
                  <a:solidFill>
                    <a:schemeClr val="tx1"/>
                  </a:solidFill>
                  <a:latin typeface="Meiryo UI" pitchFamily="50" charset="-128"/>
                  <a:ea typeface="Meiryo UI" pitchFamily="50" charset="-128"/>
                  <a:cs typeface="Meiryo UI" pitchFamily="50" charset="-128"/>
                </a:rPr>
                <a:t>倍</a:t>
              </a:r>
              <a:endParaRPr lang="en-US" altLang="ja-JP" sz="1400" dirty="0" smtClean="0">
                <a:solidFill>
                  <a:schemeClr val="tx1"/>
                </a:solidFill>
                <a:latin typeface="Meiryo UI" pitchFamily="50" charset="-128"/>
                <a:ea typeface="Meiryo UI" pitchFamily="50" charset="-128"/>
                <a:cs typeface="Meiryo UI" pitchFamily="50" charset="-128"/>
              </a:endParaRPr>
            </a:p>
            <a:p>
              <a:pPr marL="288000" indent="-288000">
                <a:defRPr/>
              </a:pPr>
              <a:endParaRPr lang="en-US" altLang="ja-JP" sz="1400" dirty="0">
                <a:solidFill>
                  <a:schemeClr val="tx1"/>
                </a:solidFill>
                <a:latin typeface="Meiryo UI" pitchFamily="50" charset="-128"/>
                <a:ea typeface="Meiryo UI" pitchFamily="50" charset="-128"/>
                <a:cs typeface="Meiryo UI" pitchFamily="50" charset="-128"/>
              </a:endParaRPr>
            </a:p>
            <a:p>
              <a:pPr marL="288000" indent="-288000">
                <a:defRPr/>
              </a:pP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39" name="正方形/長方形 38"/>
            <p:cNvSpPr/>
            <p:nvPr/>
          </p:nvSpPr>
          <p:spPr>
            <a:xfrm>
              <a:off x="3670311" y="6337794"/>
              <a:ext cx="1080120" cy="183681"/>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‐38</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40" name="正方形/長方形 39"/>
            <p:cNvSpPr/>
            <p:nvPr/>
          </p:nvSpPr>
          <p:spPr>
            <a:xfrm>
              <a:off x="588057" y="6547746"/>
              <a:ext cx="3592694" cy="235393"/>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smtClean="0">
                  <a:solidFill>
                    <a:schemeClr val="tx1"/>
                  </a:solidFill>
                  <a:latin typeface="Meiryo UI" pitchFamily="50" charset="-128"/>
                  <a:ea typeface="Meiryo UI" pitchFamily="50" charset="-128"/>
                  <a:cs typeface="Meiryo UI" pitchFamily="50" charset="-128"/>
                </a:rPr>
                <a:t>※1 </a:t>
              </a:r>
              <a:r>
                <a:rPr kumimoji="1" lang="ja-JP" altLang="en-US" sz="1050" dirty="0" smtClean="0">
                  <a:solidFill>
                    <a:schemeClr val="tx1"/>
                  </a:solidFill>
                  <a:latin typeface="Meiryo UI" pitchFamily="50" charset="-128"/>
                  <a:ea typeface="Meiryo UI" pitchFamily="50" charset="-128"/>
                  <a:cs typeface="Meiryo UI" pitchFamily="50" charset="-128"/>
                </a:rPr>
                <a:t>数値の突出した泉佐野市（</a:t>
              </a:r>
              <a:r>
                <a:rPr kumimoji="1" lang="en-US" altLang="ja-JP" sz="1050" dirty="0" smtClean="0">
                  <a:solidFill>
                    <a:schemeClr val="tx1"/>
                  </a:solidFill>
                  <a:latin typeface="Meiryo UI" pitchFamily="50" charset="-128"/>
                  <a:ea typeface="Meiryo UI" pitchFamily="50" charset="-128"/>
                  <a:cs typeface="Meiryo UI" pitchFamily="50" charset="-128"/>
                </a:rPr>
                <a:t>214,282</a:t>
              </a:r>
              <a:r>
                <a:rPr kumimoji="1" lang="ja-JP" altLang="en-US" sz="1050" dirty="0" smtClean="0">
                  <a:solidFill>
                    <a:schemeClr val="tx1"/>
                  </a:solidFill>
                  <a:latin typeface="Meiryo UI" pitchFamily="50" charset="-128"/>
                  <a:ea typeface="Meiryo UI" pitchFamily="50" charset="-128"/>
                  <a:cs typeface="Meiryo UI" pitchFamily="50" charset="-128"/>
                </a:rPr>
                <a:t>円）格差</a:t>
              </a:r>
              <a:r>
                <a:rPr kumimoji="1" lang="en-US" altLang="ja-JP" sz="1050" dirty="0" smtClean="0">
                  <a:solidFill>
                    <a:schemeClr val="tx1"/>
                  </a:solidFill>
                  <a:latin typeface="Meiryo UI" pitchFamily="50" charset="-128"/>
                  <a:ea typeface="Meiryo UI" pitchFamily="50" charset="-128"/>
                  <a:cs typeface="Meiryo UI" pitchFamily="50" charset="-128"/>
                </a:rPr>
                <a:t>5</a:t>
              </a:r>
              <a:r>
                <a:rPr lang="en-US" altLang="ja-JP" sz="1050" dirty="0" smtClean="0">
                  <a:solidFill>
                    <a:schemeClr val="tx1"/>
                  </a:solidFill>
                  <a:latin typeface="Meiryo UI" pitchFamily="50" charset="-128"/>
                  <a:ea typeface="Meiryo UI" pitchFamily="50" charset="-128"/>
                  <a:cs typeface="Meiryo UI" pitchFamily="50" charset="-128"/>
                </a:rPr>
                <a:t>.4</a:t>
              </a:r>
              <a:r>
                <a:rPr kumimoji="1" lang="ja-JP" altLang="en-US" sz="1050" dirty="0" smtClean="0">
                  <a:solidFill>
                    <a:schemeClr val="tx1"/>
                  </a:solidFill>
                  <a:latin typeface="Meiryo UI" pitchFamily="50" charset="-128"/>
                  <a:ea typeface="Meiryo UI" pitchFamily="50" charset="-128"/>
                  <a:cs typeface="Meiryo UI" pitchFamily="50" charset="-128"/>
                </a:rPr>
                <a:t>倍</a:t>
              </a:r>
              <a:r>
                <a:rPr lang="ja-JP" altLang="en-US" sz="1050" dirty="0" smtClean="0">
                  <a:solidFill>
                    <a:schemeClr val="tx1"/>
                  </a:solidFill>
                  <a:latin typeface="Meiryo UI" pitchFamily="50" charset="-128"/>
                  <a:ea typeface="Meiryo UI" pitchFamily="50" charset="-128"/>
                  <a:cs typeface="Meiryo UI" pitchFamily="50" charset="-128"/>
                </a:rPr>
                <a:t>を</a:t>
              </a:r>
              <a:r>
                <a:rPr kumimoji="1" lang="ja-JP" altLang="en-US" sz="1050" dirty="0" smtClean="0">
                  <a:solidFill>
                    <a:schemeClr val="tx1"/>
                  </a:solidFill>
                  <a:latin typeface="Meiryo UI" pitchFamily="50" charset="-128"/>
                  <a:ea typeface="Meiryo UI" pitchFamily="50" charset="-128"/>
                  <a:cs typeface="Meiryo UI" pitchFamily="50" charset="-128"/>
                </a:rPr>
                <a:t>除く</a:t>
              </a:r>
              <a:endParaRPr kumimoji="1" lang="en-US" altLang="ja-JP" sz="1050" dirty="0" smtClean="0">
                <a:solidFill>
                  <a:schemeClr val="tx1"/>
                </a:solidFill>
                <a:latin typeface="Meiryo UI" pitchFamily="50" charset="-128"/>
                <a:ea typeface="Meiryo UI" pitchFamily="50" charset="-128"/>
                <a:cs typeface="Meiryo UI" pitchFamily="50" charset="-128"/>
              </a:endParaRPr>
            </a:p>
            <a:p>
              <a:r>
                <a:rPr lang="en-US" altLang="ja-JP" sz="1050" dirty="0">
                  <a:solidFill>
                    <a:schemeClr val="tx1"/>
                  </a:solidFill>
                  <a:latin typeface="Meiryo UI" pitchFamily="50" charset="-128"/>
                  <a:ea typeface="Meiryo UI" pitchFamily="50" charset="-128"/>
                  <a:cs typeface="Meiryo UI" pitchFamily="50" charset="-128"/>
                </a:rPr>
                <a:t>※2 </a:t>
              </a:r>
              <a:r>
                <a:rPr lang="ja-JP" altLang="en-US" sz="1050" dirty="0">
                  <a:solidFill>
                    <a:schemeClr val="tx1"/>
                  </a:solidFill>
                  <a:latin typeface="Meiryo UI" pitchFamily="50" charset="-128"/>
                  <a:ea typeface="Meiryo UI" pitchFamily="50" charset="-128"/>
                  <a:cs typeface="Meiryo UI" pitchFamily="50" charset="-128"/>
                </a:rPr>
                <a:t>堺市は政令指定都市であるため隣接市から除いている</a:t>
              </a:r>
              <a:endParaRPr lang="en-US" altLang="ja-JP" sz="1050" dirty="0">
                <a:solidFill>
                  <a:schemeClr val="tx1"/>
                </a:solidFill>
                <a:latin typeface="Meiryo UI" pitchFamily="50" charset="-128"/>
                <a:ea typeface="Meiryo UI" pitchFamily="50" charset="-128"/>
                <a:cs typeface="Meiryo UI" pitchFamily="50" charset="-128"/>
              </a:endParaRPr>
            </a:p>
            <a:p>
              <a:endParaRPr kumimoji="1" lang="ja-JP" altLang="en-US" sz="1050" dirty="0">
                <a:solidFill>
                  <a:schemeClr val="tx1"/>
                </a:solidFill>
                <a:latin typeface="Meiryo UI" pitchFamily="50" charset="-128"/>
                <a:ea typeface="Meiryo UI" pitchFamily="50" charset="-128"/>
                <a:cs typeface="Meiryo UI" pitchFamily="50" charset="-128"/>
              </a:endParaRPr>
            </a:p>
          </p:txBody>
        </p:sp>
      </p:grpSp>
      <p:sp>
        <p:nvSpPr>
          <p:cNvPr id="20" name="テキスト ボックス 19"/>
          <p:cNvSpPr txBox="1"/>
          <p:nvPr/>
        </p:nvSpPr>
        <p:spPr>
          <a:xfrm>
            <a:off x="200472" y="2667862"/>
            <a:ext cx="700691" cy="877163"/>
          </a:xfrm>
          <a:prstGeom prst="rect">
            <a:avLst/>
          </a:prstGeom>
          <a:noFill/>
        </p:spPr>
        <p:txBody>
          <a:bodyPr wrap="square">
            <a:spAutoFit/>
          </a:bodyPr>
          <a:lstStyle/>
          <a:p>
            <a:pPr algn="r">
              <a:defRPr/>
            </a:pPr>
            <a:r>
              <a:rPr lang="ja-JP" altLang="en-US" sz="900" b="1" dirty="0" smtClean="0">
                <a:solidFill>
                  <a:prstClr val="black"/>
                </a:solidFill>
                <a:latin typeface="Meiryo UI" pitchFamily="50" charset="-128"/>
                <a:ea typeface="Meiryo UI" pitchFamily="50" charset="-128"/>
                <a:cs typeface="Meiryo UI" pitchFamily="50" charset="-128"/>
              </a:rPr>
              <a:t>天王寺区</a:t>
            </a:r>
            <a:endParaRPr lang="en-US" altLang="ja-JP" sz="900" b="1" dirty="0" smtClean="0">
              <a:solidFill>
                <a:prstClr val="black"/>
              </a:solidFill>
              <a:latin typeface="Meiryo UI" pitchFamily="50" charset="-128"/>
              <a:ea typeface="Meiryo UI" pitchFamily="50" charset="-128"/>
              <a:cs typeface="Meiryo UI" pitchFamily="50" charset="-128"/>
            </a:endParaRPr>
          </a:p>
          <a:p>
            <a:pPr algn="r">
              <a:defRPr/>
            </a:pPr>
            <a:endParaRPr lang="en-US" altLang="ja-JP" sz="500" b="1" dirty="0">
              <a:solidFill>
                <a:prstClr val="black"/>
              </a:solidFill>
              <a:latin typeface="Meiryo UI" pitchFamily="50" charset="-128"/>
              <a:ea typeface="Meiryo UI" pitchFamily="50" charset="-128"/>
              <a:cs typeface="Meiryo UI" pitchFamily="50" charset="-128"/>
            </a:endParaRPr>
          </a:p>
          <a:p>
            <a:pPr algn="r">
              <a:defRPr/>
            </a:pPr>
            <a:r>
              <a:rPr lang="ja-JP" altLang="en-US" sz="900" b="1" dirty="0">
                <a:solidFill>
                  <a:prstClr val="black"/>
                </a:solidFill>
                <a:latin typeface="Meiryo UI" pitchFamily="50" charset="-128"/>
                <a:ea typeface="Meiryo UI" pitchFamily="50" charset="-128"/>
                <a:cs typeface="Meiryo UI" pitchFamily="50" charset="-128"/>
              </a:rPr>
              <a:t>北区</a:t>
            </a:r>
            <a:endParaRPr lang="en-US" altLang="ja-JP" sz="900" b="1" dirty="0">
              <a:solidFill>
                <a:prstClr val="black"/>
              </a:solidFill>
              <a:latin typeface="Meiryo UI" pitchFamily="50" charset="-128"/>
              <a:ea typeface="Meiryo UI" pitchFamily="50" charset="-128"/>
              <a:cs typeface="Meiryo UI" pitchFamily="50" charset="-128"/>
            </a:endParaRPr>
          </a:p>
          <a:p>
            <a:pPr algn="r" fontAlgn="auto">
              <a:spcBef>
                <a:spcPts val="0"/>
              </a:spcBef>
              <a:spcAft>
                <a:spcPts val="0"/>
              </a:spcAft>
              <a:defRPr/>
            </a:pPr>
            <a:endParaRPr lang="en-US" altLang="ja-JP" sz="500" b="1" dirty="0" smtClean="0">
              <a:solidFill>
                <a:prstClr val="black"/>
              </a:solidFill>
              <a:latin typeface="Meiryo UI" pitchFamily="50" charset="-128"/>
              <a:ea typeface="Meiryo UI" pitchFamily="50" charset="-128"/>
              <a:cs typeface="Meiryo UI" pitchFamily="50" charset="-128"/>
            </a:endParaRPr>
          </a:p>
          <a:p>
            <a:pPr algn="r" fontAlgn="auto">
              <a:spcBef>
                <a:spcPts val="0"/>
              </a:spcBef>
              <a:spcAft>
                <a:spcPts val="0"/>
              </a:spcAft>
              <a:defRPr/>
            </a:pPr>
            <a:r>
              <a:rPr lang="ja-JP" altLang="en-US" sz="900" b="1" dirty="0" smtClean="0">
                <a:solidFill>
                  <a:prstClr val="black"/>
                </a:solidFill>
                <a:latin typeface="Meiryo UI" pitchFamily="50" charset="-128"/>
                <a:ea typeface="Meiryo UI" pitchFamily="50" charset="-128"/>
                <a:cs typeface="Meiryo UI" pitchFamily="50" charset="-128"/>
              </a:rPr>
              <a:t>淀川区</a:t>
            </a:r>
            <a:endParaRPr lang="en-US" altLang="ja-JP" sz="900" b="1" dirty="0" smtClean="0">
              <a:solidFill>
                <a:prstClr val="black"/>
              </a:solidFill>
              <a:latin typeface="Meiryo UI" pitchFamily="50" charset="-128"/>
              <a:ea typeface="Meiryo UI" pitchFamily="50" charset="-128"/>
              <a:cs typeface="Meiryo UI" pitchFamily="50" charset="-128"/>
            </a:endParaRPr>
          </a:p>
          <a:p>
            <a:pPr algn="r">
              <a:defRPr/>
            </a:pPr>
            <a:endParaRPr lang="en-US" altLang="ja-JP" sz="500" b="1" dirty="0" smtClean="0">
              <a:solidFill>
                <a:prstClr val="black"/>
              </a:solidFill>
              <a:latin typeface="Meiryo UI" pitchFamily="50" charset="-128"/>
              <a:ea typeface="Meiryo UI" pitchFamily="50" charset="-128"/>
              <a:cs typeface="Meiryo UI" pitchFamily="50" charset="-128"/>
            </a:endParaRPr>
          </a:p>
          <a:p>
            <a:pPr algn="r">
              <a:defRPr/>
            </a:pPr>
            <a:r>
              <a:rPr lang="ja-JP" altLang="en-US" sz="900" b="1" dirty="0" smtClean="0">
                <a:solidFill>
                  <a:prstClr val="black"/>
                </a:solidFill>
                <a:latin typeface="Meiryo UI" pitchFamily="50" charset="-128"/>
                <a:ea typeface="Meiryo UI" pitchFamily="50" charset="-128"/>
                <a:cs typeface="Meiryo UI" pitchFamily="50" charset="-128"/>
              </a:rPr>
              <a:t>中央区</a:t>
            </a:r>
            <a:endParaRPr lang="en-US" altLang="ja-JP" sz="900" b="1" dirty="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1512755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18622" y="2276475"/>
            <a:ext cx="8191368" cy="603250"/>
          </a:xfrm>
          <a:solidFill>
            <a:schemeClr val="accent2">
              <a:lumMod val="20000"/>
              <a:lumOff val="80000"/>
            </a:schemeClr>
          </a:solidFill>
        </p:spPr>
        <p:txBody>
          <a:bodyPr>
            <a:noAutofit/>
          </a:bodyPr>
          <a:lstStyle/>
          <a:p>
            <a:pPr eaLnBrk="1" hangingPunct="1">
              <a:defRPr/>
            </a:pPr>
            <a:r>
              <a:rPr lang="ja-JP" altLang="en-US" sz="2800" b="1" dirty="0" smtClean="0">
                <a:latin typeface="ＭＳ Ｐゴシック" pitchFamily="50" charset="-128"/>
                <a:ea typeface="Meiryo UI" pitchFamily="50" charset="-128"/>
                <a:cs typeface="Meiryo UI" pitchFamily="50" charset="-128"/>
              </a:rPr>
              <a:t>参考資料</a:t>
            </a:r>
            <a:endParaRPr lang="ja-JP" altLang="en-US" sz="1800" b="1" dirty="0" smtClean="0">
              <a:latin typeface="ＭＳ Ｐゴシック" pitchFamily="50" charset="-128"/>
              <a:ea typeface="Meiryo UI" pitchFamily="50" charset="-128"/>
              <a:cs typeface="Meiryo UI" pitchFamily="50" charset="-128"/>
            </a:endParaRPr>
          </a:p>
        </p:txBody>
      </p:sp>
      <p:graphicFrame>
        <p:nvGraphicFramePr>
          <p:cNvPr id="4" name="表 3"/>
          <p:cNvGraphicFramePr>
            <a:graphicFrameLocks noGrp="1"/>
          </p:cNvGraphicFramePr>
          <p:nvPr>
            <p:extLst/>
          </p:nvPr>
        </p:nvGraphicFramePr>
        <p:xfrm>
          <a:off x="1712640" y="3366848"/>
          <a:ext cx="6480720" cy="1884050"/>
        </p:xfrm>
        <a:graphic>
          <a:graphicData uri="http://schemas.openxmlformats.org/drawingml/2006/table">
            <a:tbl>
              <a:tblPr firstRow="1" bandRow="1">
                <a:tableStyleId>{5940675A-B579-460E-94D1-54222C63F5DA}</a:tableStyleId>
              </a:tblPr>
              <a:tblGrid>
                <a:gridCol w="4974700">
                  <a:extLst>
                    <a:ext uri="{9D8B030D-6E8A-4147-A177-3AD203B41FA5}">
                      <a16:colId xmlns:a16="http://schemas.microsoft.com/office/drawing/2014/main" val="20000"/>
                    </a:ext>
                  </a:extLst>
                </a:gridCol>
                <a:gridCol w="1506020">
                  <a:extLst>
                    <a:ext uri="{9D8B030D-6E8A-4147-A177-3AD203B41FA5}">
                      <a16:colId xmlns:a16="http://schemas.microsoft.com/office/drawing/2014/main" val="20001"/>
                    </a:ext>
                  </a:extLst>
                </a:gridCol>
              </a:tblGrid>
              <a:tr h="360040">
                <a:tc>
                  <a:txBody>
                    <a:bodyPr/>
                    <a:lstStyle/>
                    <a:p>
                      <a:pPr algn="ctr"/>
                      <a:r>
                        <a:rPr kumimoji="1" lang="ja-JP" altLang="en-US" sz="1400" b="0" dirty="0" smtClean="0">
                          <a:latin typeface="Meiryo UI" pitchFamily="50" charset="-128"/>
                          <a:ea typeface="Meiryo UI" pitchFamily="50" charset="-128"/>
                          <a:cs typeface="Meiryo UI" pitchFamily="50" charset="-128"/>
                        </a:rPr>
                        <a:t>資料名</a:t>
                      </a:r>
                      <a:endParaRPr kumimoji="1" lang="ja-JP" altLang="en-US" sz="1400" b="0" dirty="0">
                        <a:latin typeface="Meiryo UI" pitchFamily="50" charset="-128"/>
                        <a:ea typeface="Meiryo UI" pitchFamily="50" charset="-128"/>
                        <a:cs typeface="Meiryo UI" pitchFamily="50" charset="-128"/>
                      </a:endParaRPr>
                    </a:p>
                  </a:txBody>
                  <a:tcPr marL="99059" marR="99059" marT="45721" marB="45721" anchor="ctr">
                    <a:lnR w="12700" cap="flat" cmpd="sng" algn="ctr">
                      <a:solidFill>
                        <a:schemeClr val="tx1"/>
                      </a:solidFill>
                      <a:prstDash val="solid"/>
                      <a:round/>
                      <a:headEnd type="none" w="med" len="med"/>
                      <a:tailEnd type="none" w="med" len="med"/>
                    </a:lnR>
                    <a:noFill/>
                  </a:tcPr>
                </a:tc>
                <a:tc>
                  <a:txBody>
                    <a:bodyPr/>
                    <a:lstStyle/>
                    <a:p>
                      <a:pPr algn="ctr"/>
                      <a:r>
                        <a:rPr kumimoji="1" lang="ja-JP" altLang="en-US" sz="1400" b="0" dirty="0" smtClean="0">
                          <a:latin typeface="Meiryo UI" pitchFamily="50" charset="-128"/>
                          <a:ea typeface="Meiryo UI" pitchFamily="50" charset="-128"/>
                          <a:cs typeface="Meiryo UI" pitchFamily="50" charset="-128"/>
                        </a:rPr>
                        <a:t>ページ</a:t>
                      </a:r>
                      <a:endParaRPr kumimoji="1" lang="ja-JP" altLang="en-US" sz="1400" b="0" dirty="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10000"/>
                  </a:ext>
                </a:extLst>
              </a:tr>
              <a:tr h="1943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特別区の歳入・歳出・裁量経費</a:t>
                      </a: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u="none" dirty="0" smtClean="0">
                          <a:latin typeface="Meiryo UI" pitchFamily="50" charset="-128"/>
                          <a:ea typeface="Meiryo UI" pitchFamily="50" charset="-128"/>
                          <a:cs typeface="Meiryo UI" pitchFamily="50" charset="-128"/>
                        </a:rPr>
                        <a:t>財政</a:t>
                      </a:r>
                      <a:r>
                        <a:rPr kumimoji="1" lang="en-US" altLang="ja-JP" sz="1400" b="0" u="none" dirty="0" smtClean="0">
                          <a:latin typeface="Meiryo UI" pitchFamily="50" charset="-128"/>
                          <a:ea typeface="Meiryo UI" pitchFamily="50" charset="-128"/>
                          <a:cs typeface="Meiryo UI" pitchFamily="50" charset="-128"/>
                        </a:rPr>
                        <a:t>‐33</a:t>
                      </a:r>
                      <a:endParaRPr kumimoji="1" lang="ja-JP" altLang="en-US" sz="1400" b="0" u="none" dirty="0" smtClean="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10001"/>
                  </a:ext>
                </a:extLst>
              </a:tr>
              <a:tr h="177556">
                <a:tc>
                  <a:txBody>
                    <a:bodyPr/>
                    <a:lstStyle/>
                    <a:p>
                      <a:pPr algn="l"/>
                      <a:r>
                        <a:rPr lang="ja-JP" altLang="en-US" sz="1400" b="0" dirty="0" smtClean="0">
                          <a:latin typeface="Meiryo UI" pitchFamily="50" charset="-128"/>
                          <a:ea typeface="Meiryo UI" pitchFamily="50" charset="-128"/>
                          <a:cs typeface="Meiryo UI" pitchFamily="50" charset="-128"/>
                        </a:rPr>
                        <a:t>この財政調整制度の検証における「裁量経費」について</a:t>
                      </a:r>
                      <a:endParaRPr kumimoji="1" lang="ja-JP" altLang="en-US" sz="1400" b="0" dirty="0">
                        <a:latin typeface="Meiryo UI" pitchFamily="50" charset="-128"/>
                        <a:ea typeface="Meiryo UI" pitchFamily="50" charset="-128"/>
                        <a:cs typeface="Meiryo UI" pitchFamily="50" charset="-128"/>
                      </a:endParaRP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algn="ctr"/>
                      <a:r>
                        <a:rPr kumimoji="1" lang="ja-JP" altLang="en-US" sz="1400" b="0" u="none" dirty="0" smtClean="0">
                          <a:latin typeface="Meiryo UI" pitchFamily="50" charset="-128"/>
                          <a:ea typeface="Meiryo UI" pitchFamily="50" charset="-128"/>
                          <a:cs typeface="Meiryo UI" pitchFamily="50" charset="-128"/>
                        </a:rPr>
                        <a:t>財政</a:t>
                      </a:r>
                      <a:r>
                        <a:rPr kumimoji="1" lang="en-US" altLang="ja-JP" sz="1400" b="0" u="none" dirty="0" smtClean="0">
                          <a:latin typeface="Meiryo UI" pitchFamily="50" charset="-128"/>
                          <a:ea typeface="Meiryo UI" pitchFamily="50" charset="-128"/>
                          <a:cs typeface="Meiryo UI" pitchFamily="50" charset="-128"/>
                        </a:rPr>
                        <a:t>‐35</a:t>
                      </a:r>
                      <a:endParaRPr kumimoji="1" lang="ja-JP" altLang="en-US" sz="1400" b="0" u="none" dirty="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10002"/>
                  </a:ext>
                </a:extLst>
              </a:tr>
              <a:tr h="2327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大阪府内都市の歳入状況</a:t>
                      </a: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algn="ctr"/>
                      <a:r>
                        <a:rPr kumimoji="1" lang="ja-JP" altLang="en-US" sz="1400" b="0" u="none" dirty="0" smtClean="0">
                          <a:latin typeface="Meiryo UI" pitchFamily="50" charset="-128"/>
                          <a:ea typeface="Meiryo UI" pitchFamily="50" charset="-128"/>
                          <a:cs typeface="Meiryo UI" pitchFamily="50" charset="-128"/>
                        </a:rPr>
                        <a:t>財政</a:t>
                      </a:r>
                      <a:r>
                        <a:rPr kumimoji="1" lang="en-US" altLang="ja-JP" sz="1400" b="0" u="none" dirty="0" smtClean="0">
                          <a:latin typeface="Meiryo UI" pitchFamily="50" charset="-128"/>
                          <a:ea typeface="Meiryo UI" pitchFamily="50" charset="-128"/>
                          <a:cs typeface="Meiryo UI" pitchFamily="50" charset="-128"/>
                        </a:rPr>
                        <a:t>‐36</a:t>
                      </a:r>
                      <a:endParaRPr kumimoji="1" lang="ja-JP" altLang="en-US" sz="1400" b="0" u="none" dirty="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10003"/>
                  </a:ext>
                </a:extLst>
              </a:tr>
              <a:tr h="14401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東京特別区の歳入状況</a:t>
                      </a: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u="none" dirty="0" smtClean="0">
                          <a:latin typeface="Meiryo UI" pitchFamily="50" charset="-128"/>
                          <a:ea typeface="Meiryo UI" pitchFamily="50" charset="-128"/>
                          <a:cs typeface="Meiryo UI" pitchFamily="50" charset="-128"/>
                        </a:rPr>
                        <a:t>財政</a:t>
                      </a:r>
                      <a:r>
                        <a:rPr kumimoji="1" lang="en-US" altLang="ja-JP" sz="1400" b="0" u="none" dirty="0" smtClean="0">
                          <a:latin typeface="Meiryo UI" pitchFamily="50" charset="-128"/>
                          <a:ea typeface="Meiryo UI" pitchFamily="50" charset="-128"/>
                          <a:cs typeface="Meiryo UI" pitchFamily="50" charset="-128"/>
                        </a:rPr>
                        <a:t>‐37</a:t>
                      </a:r>
                      <a:endParaRPr kumimoji="1" lang="ja-JP" altLang="en-US" sz="1400" b="0" u="none" dirty="0" smtClean="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10004"/>
                  </a:ext>
                </a:extLst>
              </a:tr>
              <a:tr h="127246">
                <a:tc>
                  <a:txBody>
                    <a:bodyPr/>
                    <a:lstStyle/>
                    <a:p>
                      <a:pPr algn="l"/>
                      <a:r>
                        <a:rPr kumimoji="1" lang="ja-JP" altLang="en-US" sz="1400" b="0" dirty="0" smtClean="0">
                          <a:latin typeface="Meiryo UI" pitchFamily="50" charset="-128"/>
                          <a:ea typeface="Meiryo UI" pitchFamily="50" charset="-128"/>
                          <a:cs typeface="Meiryo UI" pitchFamily="50" charset="-128"/>
                        </a:rPr>
                        <a:t>大阪府内都市の裁量経費の状況</a:t>
                      </a:r>
                      <a:endParaRPr kumimoji="1" lang="ja-JP" altLang="en-US" sz="1400" b="0" dirty="0">
                        <a:latin typeface="Meiryo UI" pitchFamily="50" charset="-128"/>
                        <a:ea typeface="Meiryo UI" pitchFamily="50" charset="-128"/>
                        <a:cs typeface="Meiryo UI" pitchFamily="50" charset="-128"/>
                      </a:endParaRP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u="none" dirty="0" smtClean="0">
                          <a:latin typeface="Meiryo UI" pitchFamily="50" charset="-128"/>
                          <a:ea typeface="Meiryo UI" pitchFamily="50" charset="-128"/>
                          <a:cs typeface="Meiryo UI" pitchFamily="50" charset="-128"/>
                        </a:rPr>
                        <a:t>財政</a:t>
                      </a:r>
                      <a:r>
                        <a:rPr kumimoji="1" lang="en-US" altLang="ja-JP" sz="1400" b="0" u="none" dirty="0" smtClean="0">
                          <a:latin typeface="Meiryo UI" pitchFamily="50" charset="-128"/>
                          <a:ea typeface="Meiryo UI" pitchFamily="50" charset="-128"/>
                          <a:cs typeface="Meiryo UI" pitchFamily="50" charset="-128"/>
                        </a:rPr>
                        <a:t>‐38</a:t>
                      </a:r>
                      <a:endParaRPr kumimoji="1" lang="ja-JP" altLang="en-US" sz="1400" b="0" u="none" dirty="0" smtClean="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10005"/>
                  </a:ext>
                </a:extLst>
              </a:tr>
            </a:tbl>
          </a:graphicData>
        </a:graphic>
      </p:graphicFrame>
      <p:sp>
        <p:nvSpPr>
          <p:cNvPr id="5" name="正方形/長方形 27"/>
          <p:cNvSpPr>
            <a:spLocks noChangeArrowheads="1"/>
          </p:cNvSpPr>
          <p:nvPr/>
        </p:nvSpPr>
        <p:spPr bwMode="auto">
          <a:xfrm>
            <a:off x="8874125" y="658100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３２</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4550945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271727" y="404813"/>
            <a:ext cx="9362546" cy="6119812"/>
          </a:xfrm>
          <a:prstGeom prst="rect">
            <a:avLst/>
          </a:prstGeom>
        </p:spPr>
        <p:style>
          <a:lnRef idx="2">
            <a:schemeClr val="accent2"/>
          </a:lnRef>
          <a:fillRef idx="1">
            <a:schemeClr val="lt1"/>
          </a:fillRef>
          <a:effectRef idx="0">
            <a:schemeClr val="accent2"/>
          </a:effectRef>
          <a:fontRef idx="minor">
            <a:schemeClr val="dk1"/>
          </a:fontRef>
        </p:style>
        <p:txBody>
          <a:bodyPr/>
          <a:lstStyle/>
          <a:p>
            <a:pPr marL="0" lvl="2" fontAlgn="auto">
              <a:spcBef>
                <a:spcPts val="0"/>
              </a:spcBef>
              <a:spcAft>
                <a:spcPts val="0"/>
              </a:spcAft>
              <a:defRPr/>
            </a:pPr>
            <a:endParaRPr lang="en-US" altLang="ja-JP" sz="400" dirty="0">
              <a:solidFill>
                <a:prstClr val="black"/>
              </a:solidFill>
              <a:latin typeface="Meiryo UI" pitchFamily="50" charset="-128"/>
              <a:ea typeface="Meiryo UI" pitchFamily="50" charset="-128"/>
              <a:cs typeface="Meiryo UI" pitchFamily="50" charset="-128"/>
            </a:endParaRPr>
          </a:p>
          <a:p>
            <a:pPr marL="285750" lvl="2" indent="-285750" fontAlgn="auto">
              <a:spcBef>
                <a:spcPts val="0"/>
              </a:spcBef>
              <a:spcAft>
                <a:spcPts val="0"/>
              </a:spcAft>
              <a:buFont typeface="Wingdings" pitchFamily="2" charset="2"/>
              <a:buChar char="n"/>
              <a:defRPr/>
            </a:pPr>
            <a:r>
              <a:rPr lang="ja-JP" altLang="en-US" sz="1400" b="1" dirty="0">
                <a:solidFill>
                  <a:prstClr val="black"/>
                </a:solidFill>
                <a:latin typeface="Meiryo UI" pitchFamily="50" charset="-128"/>
                <a:ea typeface="Meiryo UI" pitchFamily="50" charset="-128"/>
                <a:cs typeface="Meiryo UI" pitchFamily="50" charset="-128"/>
              </a:rPr>
              <a:t>特別区の歳入・歳出・裁量経費</a:t>
            </a:r>
            <a:endParaRPr lang="en-US" altLang="ja-JP" sz="1400" b="1" dirty="0">
              <a:solidFill>
                <a:prstClr val="black"/>
              </a:solidFill>
              <a:latin typeface="Meiryo UI" pitchFamily="50" charset="-128"/>
              <a:ea typeface="Meiryo UI" pitchFamily="50" charset="-128"/>
              <a:cs typeface="Meiryo UI" pitchFamily="50" charset="-128"/>
            </a:endParaRPr>
          </a:p>
          <a:p>
            <a:pPr marL="0" lvl="2" fontAlgn="auto">
              <a:spcBef>
                <a:spcPts val="0"/>
              </a:spcBef>
              <a:spcAft>
                <a:spcPts val="0"/>
              </a:spcAft>
              <a:defRPr/>
            </a:pP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88066" name="タイトル 1"/>
          <p:cNvSpPr>
            <a:spLocks noGrp="1"/>
          </p:cNvSpPr>
          <p:nvPr>
            <p:ph type="title"/>
          </p:nvPr>
        </p:nvSpPr>
        <p:spPr>
          <a:xfrm>
            <a:off x="0" y="7938"/>
            <a:ext cx="9906000" cy="419100"/>
          </a:xfrm>
        </p:spPr>
        <p:txBody>
          <a:bodyPr rtlCol="0">
            <a:normAutofit fontScale="90000"/>
          </a:bodyPr>
          <a:lstStyle/>
          <a:p>
            <a:pPr algn="l" eaLnBrk="1" fontAlgn="auto" hangingPunct="1">
              <a:spcAft>
                <a:spcPts val="0"/>
              </a:spcAft>
              <a:defRPr/>
            </a:pPr>
            <a:r>
              <a:rPr lang="ja-JP" altLang="en-US" sz="2400" smtClean="0">
                <a:latin typeface="HGP創英角ｺﾞｼｯｸUB" pitchFamily="50" charset="-128"/>
                <a:ea typeface="HGP創英角ｺﾞｼｯｸUB" pitchFamily="50" charset="-128"/>
              </a:rPr>
              <a:t>　</a:t>
            </a:r>
          </a:p>
        </p:txBody>
      </p:sp>
      <p:sp>
        <p:nvSpPr>
          <p:cNvPr id="32772" name="テキスト ボックス 14"/>
          <p:cNvSpPr txBox="1">
            <a:spLocks noChangeArrowheads="1"/>
          </p:cNvSpPr>
          <p:nvPr/>
        </p:nvSpPr>
        <p:spPr bwMode="auto">
          <a:xfrm>
            <a:off x="481831" y="736601"/>
            <a:ext cx="3823097" cy="277813"/>
          </a:xfrm>
          <a:prstGeom prst="rect">
            <a:avLst/>
          </a:prstGeom>
          <a:noFill/>
          <a:ln w="9525">
            <a:noFill/>
            <a:miter lim="800000"/>
            <a:headEnd/>
            <a:tailEnd/>
          </a:ln>
        </p:spPr>
        <p:txBody>
          <a:bodyPr>
            <a:spAutoFit/>
          </a:bodyPr>
          <a:lstStyle/>
          <a:p>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特別区の歳入</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2773" name="テキスト ボックス 16"/>
          <p:cNvSpPr txBox="1">
            <a:spLocks noChangeArrowheads="1"/>
          </p:cNvSpPr>
          <p:nvPr/>
        </p:nvSpPr>
        <p:spPr bwMode="auto">
          <a:xfrm>
            <a:off x="8625408" y="736600"/>
            <a:ext cx="897731" cy="261938"/>
          </a:xfrm>
          <a:prstGeom prst="rect">
            <a:avLst/>
          </a:prstGeom>
          <a:noFill/>
          <a:ln w="9525">
            <a:noFill/>
            <a:miter lim="800000"/>
            <a:headEnd/>
            <a:tailEnd/>
          </a:ln>
        </p:spPr>
        <p:txBody>
          <a:bodyPr>
            <a:spAutoFit/>
          </a:bodyPr>
          <a:lstStyle/>
          <a:p>
            <a:r>
              <a:rPr lang="ja-JP" altLang="en-US" sz="1100" dirty="0">
                <a:latin typeface="Meiryo UI" pitchFamily="50" charset="-128"/>
                <a:ea typeface="Meiryo UI" pitchFamily="50" charset="-128"/>
                <a:cs typeface="Meiryo UI" pitchFamily="50" charset="-128"/>
              </a:rPr>
              <a:t>（千円）</a:t>
            </a:r>
          </a:p>
        </p:txBody>
      </p:sp>
      <p:sp>
        <p:nvSpPr>
          <p:cNvPr id="32776" name="テキスト ボックス 19"/>
          <p:cNvSpPr txBox="1">
            <a:spLocks noChangeArrowheads="1"/>
          </p:cNvSpPr>
          <p:nvPr/>
        </p:nvSpPr>
        <p:spPr bwMode="auto">
          <a:xfrm>
            <a:off x="2067727" y="3789364"/>
            <a:ext cx="897731" cy="261937"/>
          </a:xfrm>
          <a:prstGeom prst="rect">
            <a:avLst/>
          </a:prstGeom>
          <a:noFill/>
          <a:ln w="9525">
            <a:noFill/>
            <a:miter lim="800000"/>
            <a:headEnd/>
            <a:tailEnd/>
          </a:ln>
        </p:spPr>
        <p:txBody>
          <a:bodyPr>
            <a:spAutoFit/>
          </a:bodyPr>
          <a:lstStyle/>
          <a:p>
            <a:r>
              <a:rPr lang="ja-JP" altLang="en-US" sz="1100" dirty="0">
                <a:latin typeface="Meiryo UI" pitchFamily="50" charset="-128"/>
                <a:ea typeface="Meiryo UI" pitchFamily="50" charset="-128"/>
                <a:cs typeface="Meiryo UI" pitchFamily="50" charset="-128"/>
              </a:rPr>
              <a:t>（千円）</a:t>
            </a:r>
          </a:p>
        </p:txBody>
      </p:sp>
      <p:graphicFrame>
        <p:nvGraphicFramePr>
          <p:cNvPr id="22" name="表 21"/>
          <p:cNvGraphicFramePr>
            <a:graphicFrameLocks noGrp="1"/>
          </p:cNvGraphicFramePr>
          <p:nvPr>
            <p:extLst>
              <p:ext uri="{D42A27DB-BD31-4B8C-83A1-F6EECF244321}">
                <p14:modId xmlns:p14="http://schemas.microsoft.com/office/powerpoint/2010/main" val="766471102"/>
              </p:ext>
            </p:extLst>
          </p:nvPr>
        </p:nvGraphicFramePr>
        <p:xfrm>
          <a:off x="934434" y="4077073"/>
          <a:ext cx="1709357" cy="2376266"/>
        </p:xfrm>
        <a:graphic>
          <a:graphicData uri="http://schemas.openxmlformats.org/drawingml/2006/table">
            <a:tbl>
              <a:tblPr>
                <a:tableStyleId>{5940675A-B579-460E-94D1-54222C63F5DA}</a:tableStyleId>
              </a:tblPr>
              <a:tblGrid>
                <a:gridCol w="629237">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tblGrid>
              <a:tr h="896381">
                <a:tc>
                  <a:txBody>
                    <a:bodyPr/>
                    <a:lstStyle/>
                    <a:p>
                      <a:pPr algn="ctr" fontAlgn="ctr"/>
                      <a:r>
                        <a:rPr lang="ja-JP" altLang="en-US" sz="1000" u="none" strike="noStrike" dirty="0">
                          <a:latin typeface="Meiryo UI" pitchFamily="50" charset="-128"/>
                          <a:ea typeface="Meiryo UI" pitchFamily="50" charset="-128"/>
                          <a:cs typeface="Meiryo UI" pitchFamily="50" charset="-128"/>
                        </a:rPr>
                        <a:t>　</a:t>
                      </a:r>
                      <a:endParaRPr lang="ja-JP" altLang="en-US" sz="1000" b="1"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歳出合計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solidFill>
                      <a:schemeClr val="bg1">
                        <a:lumMod val="85000"/>
                      </a:schemeClr>
                    </a:solidFill>
                  </a:tcPr>
                </a:tc>
                <a:extLst>
                  <a:ext uri="{0D108BD9-81ED-4DB2-BD59-A6C34878D82A}">
                    <a16:rowId xmlns:a16="http://schemas.microsoft.com/office/drawing/2014/main" val="10000"/>
                  </a:ext>
                </a:extLst>
              </a:tr>
              <a:tr h="295977">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淀川区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139,576,452</a:t>
                      </a:r>
                    </a:p>
                  </a:txBody>
                  <a:tcPr marL="0" marR="39600" marT="0" marB="0" anchor="ctr">
                    <a:solidFill>
                      <a:schemeClr val="bg1">
                        <a:lumMod val="85000"/>
                      </a:schemeClr>
                    </a:solidFill>
                  </a:tcPr>
                </a:tc>
                <a:extLst>
                  <a:ext uri="{0D108BD9-81ED-4DB2-BD59-A6C34878D82A}">
                    <a16:rowId xmlns:a16="http://schemas.microsoft.com/office/drawing/2014/main" val="10001"/>
                  </a:ext>
                </a:extLst>
              </a:tr>
              <a:tr h="295977">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北区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166,939,802</a:t>
                      </a:r>
                    </a:p>
                  </a:txBody>
                  <a:tcPr marL="0" marR="39600" marT="0" marB="0" anchor="ctr">
                    <a:solidFill>
                      <a:schemeClr val="bg1">
                        <a:lumMod val="85000"/>
                      </a:schemeClr>
                    </a:solidFill>
                  </a:tcPr>
                </a:tc>
                <a:extLst>
                  <a:ext uri="{0D108BD9-81ED-4DB2-BD59-A6C34878D82A}">
                    <a16:rowId xmlns:a16="http://schemas.microsoft.com/office/drawing/2014/main" val="10002"/>
                  </a:ext>
                </a:extLst>
              </a:tr>
              <a:tr h="295977">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中央区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185,145,707</a:t>
                      </a:r>
                    </a:p>
                  </a:txBody>
                  <a:tcPr marL="0" marR="39600" marT="0" marB="0" anchor="ctr">
                    <a:solidFill>
                      <a:schemeClr val="bg1">
                        <a:lumMod val="85000"/>
                      </a:schemeClr>
                    </a:solidFill>
                  </a:tcPr>
                </a:tc>
                <a:extLst>
                  <a:ext uri="{0D108BD9-81ED-4DB2-BD59-A6C34878D82A}">
                    <a16:rowId xmlns:a16="http://schemas.microsoft.com/office/drawing/2014/main" val="10003"/>
                  </a:ext>
                </a:extLst>
              </a:tr>
              <a:tr h="295977">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天王寺区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155,615,745</a:t>
                      </a:r>
                    </a:p>
                  </a:txBody>
                  <a:tcPr marL="0" marR="39600" marT="0" marB="0" anchor="ctr">
                    <a:solidFill>
                      <a:schemeClr val="bg1">
                        <a:lumMod val="85000"/>
                      </a:schemeClr>
                    </a:solidFill>
                  </a:tcPr>
                </a:tc>
                <a:extLst>
                  <a:ext uri="{0D108BD9-81ED-4DB2-BD59-A6C34878D82A}">
                    <a16:rowId xmlns:a16="http://schemas.microsoft.com/office/drawing/2014/main" val="10004"/>
                  </a:ext>
                </a:extLst>
              </a:tr>
              <a:tr h="295977">
                <a:tc>
                  <a:txBody>
                    <a:bodyPr/>
                    <a:lstStyle/>
                    <a:p>
                      <a:pPr algn="ctr" fontAlgn="ctr"/>
                      <a:r>
                        <a:rPr lang="ja-JP" altLang="en-US" sz="1000" u="none" strike="noStrike" dirty="0">
                          <a:latin typeface="Meiryo UI" pitchFamily="50" charset="-128"/>
                          <a:ea typeface="Meiryo UI" pitchFamily="50" charset="-128"/>
                          <a:cs typeface="Meiryo UI" pitchFamily="50" charset="-128"/>
                        </a:rPr>
                        <a:t>合　　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647,277,706</a:t>
                      </a:r>
                    </a:p>
                  </a:txBody>
                  <a:tcPr marL="0" marR="39600" marT="0" marB="0" anchor="ctr">
                    <a:solidFill>
                      <a:schemeClr val="bg1">
                        <a:lumMod val="85000"/>
                      </a:schemeClr>
                    </a:solidFill>
                  </a:tcPr>
                </a:tc>
                <a:extLst>
                  <a:ext uri="{0D108BD9-81ED-4DB2-BD59-A6C34878D82A}">
                    <a16:rowId xmlns:a16="http://schemas.microsoft.com/office/drawing/2014/main" val="10005"/>
                  </a:ext>
                </a:extLst>
              </a:tr>
            </a:tbl>
          </a:graphicData>
        </a:graphic>
      </p:graphicFrame>
      <p:graphicFrame>
        <p:nvGraphicFramePr>
          <p:cNvPr id="23" name="表 22"/>
          <p:cNvGraphicFramePr>
            <a:graphicFrameLocks noGrp="1"/>
          </p:cNvGraphicFramePr>
          <p:nvPr>
            <p:extLst>
              <p:ext uri="{D42A27DB-BD31-4B8C-83A1-F6EECF244321}">
                <p14:modId xmlns:p14="http://schemas.microsoft.com/office/powerpoint/2010/main" val="4187943807"/>
              </p:ext>
            </p:extLst>
          </p:nvPr>
        </p:nvGraphicFramePr>
        <p:xfrm>
          <a:off x="428228" y="1020764"/>
          <a:ext cx="8852761" cy="2624258"/>
        </p:xfrm>
        <a:graphic>
          <a:graphicData uri="http://schemas.openxmlformats.org/drawingml/2006/table">
            <a:tbl>
              <a:tblPr>
                <a:tableStyleId>{5940675A-B579-460E-94D1-54222C63F5DA}</a:tableStyleId>
              </a:tblPr>
              <a:tblGrid>
                <a:gridCol w="465137">
                  <a:extLst>
                    <a:ext uri="{9D8B030D-6E8A-4147-A177-3AD203B41FA5}">
                      <a16:colId xmlns:a16="http://schemas.microsoft.com/office/drawing/2014/main" val="20000"/>
                    </a:ext>
                  </a:extLst>
                </a:gridCol>
                <a:gridCol w="901476">
                  <a:extLst>
                    <a:ext uri="{9D8B030D-6E8A-4147-A177-3AD203B41FA5}">
                      <a16:colId xmlns:a16="http://schemas.microsoft.com/office/drawing/2014/main" val="20001"/>
                    </a:ext>
                  </a:extLst>
                </a:gridCol>
                <a:gridCol w="823084">
                  <a:extLst>
                    <a:ext uri="{9D8B030D-6E8A-4147-A177-3AD203B41FA5}">
                      <a16:colId xmlns:a16="http://schemas.microsoft.com/office/drawing/2014/main" val="20002"/>
                    </a:ext>
                  </a:extLst>
                </a:gridCol>
                <a:gridCol w="823084">
                  <a:extLst>
                    <a:ext uri="{9D8B030D-6E8A-4147-A177-3AD203B41FA5}">
                      <a16:colId xmlns:a16="http://schemas.microsoft.com/office/drawing/2014/main" val="20003"/>
                    </a:ext>
                  </a:extLst>
                </a:gridCol>
                <a:gridCol w="823084">
                  <a:extLst>
                    <a:ext uri="{9D8B030D-6E8A-4147-A177-3AD203B41FA5}">
                      <a16:colId xmlns:a16="http://schemas.microsoft.com/office/drawing/2014/main" val="20004"/>
                    </a:ext>
                  </a:extLst>
                </a:gridCol>
                <a:gridCol w="823084">
                  <a:extLst>
                    <a:ext uri="{9D8B030D-6E8A-4147-A177-3AD203B41FA5}">
                      <a16:colId xmlns:a16="http://schemas.microsoft.com/office/drawing/2014/main" val="20005"/>
                    </a:ext>
                  </a:extLst>
                </a:gridCol>
                <a:gridCol w="823084">
                  <a:extLst>
                    <a:ext uri="{9D8B030D-6E8A-4147-A177-3AD203B41FA5}">
                      <a16:colId xmlns:a16="http://schemas.microsoft.com/office/drawing/2014/main" val="20006"/>
                    </a:ext>
                  </a:extLst>
                </a:gridCol>
                <a:gridCol w="823084">
                  <a:extLst>
                    <a:ext uri="{9D8B030D-6E8A-4147-A177-3AD203B41FA5}">
                      <a16:colId xmlns:a16="http://schemas.microsoft.com/office/drawing/2014/main" val="20007"/>
                    </a:ext>
                  </a:extLst>
                </a:gridCol>
                <a:gridCol w="823084">
                  <a:extLst>
                    <a:ext uri="{9D8B030D-6E8A-4147-A177-3AD203B41FA5}">
                      <a16:colId xmlns:a16="http://schemas.microsoft.com/office/drawing/2014/main" val="20008"/>
                    </a:ext>
                  </a:extLst>
                </a:gridCol>
                <a:gridCol w="823084">
                  <a:extLst>
                    <a:ext uri="{9D8B030D-6E8A-4147-A177-3AD203B41FA5}">
                      <a16:colId xmlns:a16="http://schemas.microsoft.com/office/drawing/2014/main" val="20009"/>
                    </a:ext>
                  </a:extLst>
                </a:gridCol>
                <a:gridCol w="901476">
                  <a:extLst>
                    <a:ext uri="{9D8B030D-6E8A-4147-A177-3AD203B41FA5}">
                      <a16:colId xmlns:a16="http://schemas.microsoft.com/office/drawing/2014/main" val="20010"/>
                    </a:ext>
                  </a:extLst>
                </a:gridCol>
              </a:tblGrid>
              <a:tr h="410994">
                <a:tc rowSpan="2">
                  <a:txBody>
                    <a:bodyPr/>
                    <a:lstStyle/>
                    <a:p>
                      <a:pPr algn="ctr" fontAlgn="ctr"/>
                      <a:r>
                        <a:rPr lang="ja-JP" altLang="en-US" sz="1000" u="none" strike="noStrike" dirty="0">
                          <a:latin typeface="Meiryo UI" pitchFamily="50" charset="-128"/>
                          <a:ea typeface="Meiryo UI" pitchFamily="50" charset="-128"/>
                          <a:cs typeface="Meiryo UI" pitchFamily="50" charset="-128"/>
                        </a:rPr>
                        <a:t>　</a:t>
                      </a:r>
                      <a:endParaRPr lang="ja-JP" altLang="en-US" sz="1000" b="1" i="0" u="none" strike="noStrike" dirty="0">
                        <a:latin typeface="Meiryo UI" pitchFamily="50" charset="-128"/>
                        <a:ea typeface="Meiryo UI" pitchFamily="50" charset="-128"/>
                        <a:cs typeface="Meiryo UI" pitchFamily="50" charset="-128"/>
                      </a:endParaRPr>
                    </a:p>
                  </a:txBody>
                  <a:tcPr marL="0" marR="0" marT="0" marB="0" anchor="ctr"/>
                </a:tc>
                <a:tc gridSpan="3">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自主財源（内訳次ページ）</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zh-TW" altLang="en-US" sz="1000" b="0" i="0" u="none" strike="noStrike" dirty="0" smtClean="0">
                          <a:latin typeface="Meiryo UI" pitchFamily="50" charset="-128"/>
                          <a:ea typeface="Meiryo UI" pitchFamily="50" charset="-128"/>
                          <a:cs typeface="Meiryo UI" pitchFamily="50" charset="-128"/>
                        </a:rPr>
                        <a:t>財政調整財源</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hMerge="1">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目的税</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交付金</a:t>
                      </a:r>
                      <a:endParaRPr lang="en-US" altLang="ja-JP"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solidFill>
                      <a:schemeClr val="bg1">
                        <a:lumMod val="85000"/>
                      </a:schemeClr>
                    </a:solidFill>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歳入合計</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solidFill>
                      <a:schemeClr val="bg1">
                        <a:lumMod val="85000"/>
                      </a:schemeClr>
                    </a:solidFill>
                  </a:tcPr>
                </a:tc>
                <a:extLst>
                  <a:ext uri="{0D108BD9-81ED-4DB2-BD59-A6C34878D82A}">
                    <a16:rowId xmlns:a16="http://schemas.microsoft.com/office/drawing/2014/main" val="10000"/>
                  </a:ext>
                </a:extLst>
              </a:tr>
              <a:tr h="706564">
                <a:tc vMerge="1">
                  <a:txBody>
                    <a:bodyPr/>
                    <a:lstStyle/>
                    <a:p>
                      <a:endParaRPr kumimoji="1" lang="ja-JP" altLang="en-US"/>
                    </a:p>
                  </a:txBody>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特別区税</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譲与税等</a:t>
                      </a:r>
                      <a:endParaRPr lang="zh-CN"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普通交付金</a:t>
                      </a:r>
                      <a:endParaRPr lang="en-US" altLang="ja-JP"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特別交付金</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T w="12700" cap="flat" cmpd="sng" algn="ctr">
                      <a:solidFill>
                        <a:schemeClr val="tx1"/>
                      </a:solidFill>
                      <a:prstDash val="solid"/>
                      <a:round/>
                      <a:headEnd type="none" w="med" len="med"/>
                      <a:tailEnd type="none" w="med" len="med"/>
                    </a:lnT>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小計</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臨時財政</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対策債</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vMerge="1">
                  <a:txBody>
                    <a:bodyPr/>
                    <a:lstStyle/>
                    <a:p>
                      <a:pPr algn="ctr" fontAlgn="ctr"/>
                      <a:endParaRPr lang="en-US" altLang="ja-JP"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solidFill>
                      <a:schemeClr val="bg1">
                        <a:lumMod val="85000"/>
                      </a:schemeClr>
                    </a:solidFill>
                  </a:tcPr>
                </a:tc>
                <a:tc vMerge="1">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tc>
                <a:extLst>
                  <a:ext uri="{0D108BD9-81ED-4DB2-BD59-A6C34878D82A}">
                    <a16:rowId xmlns:a16="http://schemas.microsoft.com/office/drawing/2014/main" val="10001"/>
                  </a:ext>
                </a:extLst>
              </a:tr>
              <a:tr h="30134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淀川区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dirty="0">
                          <a:effectLst/>
                          <a:latin typeface="Meiryo UI" panose="020B0604030504040204" pitchFamily="50" charset="-128"/>
                          <a:ea typeface="Meiryo UI" panose="020B0604030504040204" pitchFamily="50" charset="-128"/>
                        </a:rPr>
                        <a:t>35,263,934</a:t>
                      </a:r>
                    </a:p>
                  </a:txBody>
                  <a:tcPr marL="0" marR="39600" marT="0" marB="0" anchor="ctr">
                    <a:noFill/>
                  </a:tcPr>
                </a:tc>
                <a:tc>
                  <a:txBody>
                    <a:bodyPr/>
                    <a:lstStyle/>
                    <a:p>
                      <a:pPr algn="r" fontAlgn="ctr"/>
                      <a:r>
                        <a:rPr lang="en-US" altLang="ja-JP" sz="900" b="0" i="0" u="none" strike="noStrike" dirty="0">
                          <a:effectLst/>
                          <a:latin typeface="Meiryo UI" panose="020B0604030504040204" pitchFamily="50" charset="-128"/>
                          <a:ea typeface="Meiryo UI" panose="020B0604030504040204" pitchFamily="50" charset="-128"/>
                        </a:rPr>
                        <a:t>14,489,377</a:t>
                      </a:r>
                    </a:p>
                  </a:txBody>
                  <a:tcPr marL="0" marR="39600" marT="0" marB="0" anchor="ctr"/>
                </a:tc>
                <a:tc>
                  <a:txBody>
                    <a:bodyPr/>
                    <a:lstStyle/>
                    <a:p>
                      <a:pPr algn="r" fontAlgn="ctr"/>
                      <a:r>
                        <a:rPr lang="en-US" altLang="ja-JP" sz="900" b="0" i="0" u="none" strike="noStrike" dirty="0">
                          <a:effectLst/>
                          <a:latin typeface="Meiryo UI" panose="020B0604030504040204" pitchFamily="50" charset="-128"/>
                          <a:ea typeface="Meiryo UI" panose="020B0604030504040204" pitchFamily="50" charset="-128"/>
                        </a:rPr>
                        <a:t>49,753,311</a:t>
                      </a:r>
                    </a:p>
                  </a:txBody>
                  <a:tcPr marL="0" marR="39600" marT="0" marB="0" anchor="ctr">
                    <a:solidFill>
                      <a:schemeClr val="bg1">
                        <a:lumMod val="85000"/>
                      </a:schemeClr>
                    </a:solidFill>
                  </a:tcP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66,544,022</a:t>
                      </a:r>
                    </a:p>
                  </a:txBody>
                  <a:tcPr marL="0" marR="39600" marT="0" marB="0" anchor="ct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4,882,174</a:t>
                      </a:r>
                    </a:p>
                  </a:txBody>
                  <a:tcPr marL="0" marR="39600" marT="0" marB="0" anchor="ct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71,426,196</a:t>
                      </a:r>
                    </a:p>
                  </a:txBody>
                  <a:tcPr marL="0" marR="39600" marT="0" marB="0" anchor="ctr">
                    <a:solidFill>
                      <a:schemeClr val="bg1">
                        <a:lumMod val="85000"/>
                      </a:schemeClr>
                    </a:solidFill>
                  </a:tcPr>
                </a:tc>
                <a:tc>
                  <a:txBody>
                    <a:bodyPr/>
                    <a:lstStyle/>
                    <a:p>
                      <a:pPr algn="r" fontAlgn="ctr"/>
                      <a:r>
                        <a:rPr lang="en-US" altLang="ja-JP" sz="900" b="0" i="0" u="none" strike="noStrike">
                          <a:effectLst/>
                          <a:latin typeface="Meiryo UI" panose="020B0604030504040204" pitchFamily="50" charset="-128"/>
                          <a:ea typeface="Meiryo UI" panose="020B0604030504040204" pitchFamily="50" charset="-128"/>
                        </a:rPr>
                        <a:t>7,759,291</a:t>
                      </a:r>
                    </a:p>
                  </a:txBody>
                  <a:tcPr marL="0" marR="39600" marT="0" marB="0" anchor="ctr">
                    <a:noFill/>
                  </a:tcP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79,185,487</a:t>
                      </a:r>
                    </a:p>
                  </a:txBody>
                  <a:tcPr marL="0" marR="39600" marT="0" marB="0" anchor="ctr">
                    <a:solidFill>
                      <a:schemeClr val="bg1">
                        <a:lumMod val="85000"/>
                      </a:schemeClr>
                    </a:solidFill>
                  </a:tcPr>
                </a:tc>
                <a:tc>
                  <a:txBody>
                    <a:bodyPr/>
                    <a:lstStyle/>
                    <a:p>
                      <a:pPr algn="r" fontAlgn="ctr"/>
                      <a:r>
                        <a:rPr lang="en-US" altLang="ja-JP" sz="900" b="0" i="0" u="none" strike="noStrike">
                          <a:effectLst/>
                          <a:latin typeface="Meiryo UI" panose="020B0604030504040204" pitchFamily="50" charset="-128"/>
                          <a:ea typeface="Meiryo UI" panose="020B0604030504040204" pitchFamily="50" charset="-128"/>
                        </a:rPr>
                        <a:t>10,637,654</a:t>
                      </a:r>
                    </a:p>
                  </a:txBody>
                  <a:tcPr marL="0" marR="39600" marT="0" marB="0" anchor="ctr">
                    <a:solidFill>
                      <a:schemeClr val="bg1">
                        <a:lumMod val="85000"/>
                      </a:schemeClr>
                    </a:solidFill>
                  </a:tcP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139,576,452</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extLst>
                  <a:ext uri="{0D108BD9-81ED-4DB2-BD59-A6C34878D82A}">
                    <a16:rowId xmlns:a16="http://schemas.microsoft.com/office/drawing/2014/main" val="10002"/>
                  </a:ext>
                </a:extLst>
              </a:tr>
              <a:tr h="30134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北区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a:effectLst/>
                          <a:latin typeface="Meiryo UI" panose="020B0604030504040204" pitchFamily="50" charset="-128"/>
                          <a:ea typeface="Meiryo UI" panose="020B0604030504040204" pitchFamily="50" charset="-128"/>
                        </a:rPr>
                        <a:t>54,498,172</a:t>
                      </a:r>
                    </a:p>
                  </a:txBody>
                  <a:tcPr marL="0" marR="39600" marT="0" marB="0" anchor="ctr">
                    <a:noFill/>
                  </a:tcPr>
                </a:tc>
                <a:tc>
                  <a:txBody>
                    <a:bodyPr/>
                    <a:lstStyle/>
                    <a:p>
                      <a:pPr algn="r" fontAlgn="ctr"/>
                      <a:r>
                        <a:rPr lang="en-US" altLang="ja-JP" sz="900" b="0" i="0" u="none" strike="noStrike" dirty="0">
                          <a:effectLst/>
                          <a:latin typeface="Meiryo UI" panose="020B0604030504040204" pitchFamily="50" charset="-128"/>
                          <a:ea typeface="Meiryo UI" panose="020B0604030504040204" pitchFamily="50" charset="-128"/>
                        </a:rPr>
                        <a:t>20,532,302</a:t>
                      </a:r>
                    </a:p>
                  </a:txBody>
                  <a:tcPr marL="0" marR="39600" marT="0" marB="0" anchor="ctr"/>
                </a:tc>
                <a:tc>
                  <a:txBody>
                    <a:bodyPr/>
                    <a:lstStyle/>
                    <a:p>
                      <a:pPr algn="r" fontAlgn="ctr"/>
                      <a:r>
                        <a:rPr lang="en-US" altLang="ja-JP" sz="900" b="0" i="0" u="none" strike="noStrike">
                          <a:effectLst/>
                          <a:latin typeface="Meiryo UI" panose="020B0604030504040204" pitchFamily="50" charset="-128"/>
                          <a:ea typeface="Meiryo UI" panose="020B0604030504040204" pitchFamily="50" charset="-128"/>
                        </a:rPr>
                        <a:t>75,030,474</a:t>
                      </a:r>
                    </a:p>
                  </a:txBody>
                  <a:tcPr marL="0" marR="39600" marT="0" marB="0" anchor="ctr">
                    <a:solidFill>
                      <a:schemeClr val="bg1">
                        <a:lumMod val="85000"/>
                      </a:schemeClr>
                    </a:solidFill>
                  </a:tcP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67,696,876</a:t>
                      </a:r>
                    </a:p>
                  </a:txBody>
                  <a:tcPr marL="0" marR="39600" marT="0" marB="0" anchor="ct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4,756,373</a:t>
                      </a:r>
                    </a:p>
                  </a:txBody>
                  <a:tcPr marL="0" marR="39600" marT="0" marB="0" anchor="ct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72,453,249</a:t>
                      </a:r>
                    </a:p>
                  </a:txBody>
                  <a:tcPr marL="0" marR="39600" marT="0" marB="0" anchor="ctr">
                    <a:solidFill>
                      <a:schemeClr val="bg1">
                        <a:lumMod val="85000"/>
                      </a:schemeClr>
                    </a:solidFill>
                  </a:tcPr>
                </a:tc>
                <a:tc>
                  <a:txBody>
                    <a:bodyPr/>
                    <a:lstStyle/>
                    <a:p>
                      <a:pPr algn="r" fontAlgn="ctr"/>
                      <a:r>
                        <a:rPr lang="en-US" altLang="ja-JP" sz="900" b="0" i="0" u="none" strike="noStrike">
                          <a:effectLst/>
                          <a:latin typeface="Meiryo UI" panose="020B0604030504040204" pitchFamily="50" charset="-128"/>
                          <a:ea typeface="Meiryo UI" panose="020B0604030504040204" pitchFamily="50" charset="-128"/>
                        </a:rPr>
                        <a:t>7,883,136</a:t>
                      </a:r>
                    </a:p>
                  </a:txBody>
                  <a:tcPr marL="0" marR="39600" marT="0" marB="0" anchor="ctr">
                    <a:noFill/>
                  </a:tcP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80,336,385</a:t>
                      </a:r>
                    </a:p>
                  </a:txBody>
                  <a:tcPr marL="0" marR="39600" marT="0" marB="0" anchor="ctr">
                    <a:solidFill>
                      <a:schemeClr val="bg1">
                        <a:lumMod val="85000"/>
                      </a:schemeClr>
                    </a:solidFill>
                  </a:tcPr>
                </a:tc>
                <a:tc>
                  <a:txBody>
                    <a:bodyPr/>
                    <a:lstStyle/>
                    <a:p>
                      <a:pPr algn="r" fontAlgn="ctr"/>
                      <a:r>
                        <a:rPr lang="en-US" altLang="ja-JP" sz="900" b="0" i="0" u="none" strike="noStrike">
                          <a:effectLst/>
                          <a:latin typeface="Meiryo UI" panose="020B0604030504040204" pitchFamily="50" charset="-128"/>
                          <a:ea typeface="Meiryo UI" panose="020B0604030504040204" pitchFamily="50" charset="-128"/>
                        </a:rPr>
                        <a:t>11,572,943</a:t>
                      </a:r>
                    </a:p>
                  </a:txBody>
                  <a:tcPr marL="0" marR="39600" marT="0" marB="0" anchor="ctr">
                    <a:solidFill>
                      <a:schemeClr val="bg1">
                        <a:lumMod val="85000"/>
                      </a:schemeClr>
                    </a:solidFill>
                  </a:tcP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166,939,802</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extLst>
                  <a:ext uri="{0D108BD9-81ED-4DB2-BD59-A6C34878D82A}">
                    <a16:rowId xmlns:a16="http://schemas.microsoft.com/office/drawing/2014/main" val="10003"/>
                  </a:ext>
                </a:extLst>
              </a:tr>
              <a:tr h="30134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中央区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a:effectLst/>
                          <a:latin typeface="Meiryo UI" panose="020B0604030504040204" pitchFamily="50" charset="-128"/>
                          <a:ea typeface="Meiryo UI" panose="020B0604030504040204" pitchFamily="50" charset="-128"/>
                        </a:rPr>
                        <a:t>48,015,341</a:t>
                      </a:r>
                    </a:p>
                  </a:txBody>
                  <a:tcPr marL="0" marR="39600" marT="0" marB="0" anchor="ctr">
                    <a:noFill/>
                  </a:tcPr>
                </a:tc>
                <a:tc>
                  <a:txBody>
                    <a:bodyPr/>
                    <a:lstStyle/>
                    <a:p>
                      <a:pPr algn="r" fontAlgn="ctr"/>
                      <a:r>
                        <a:rPr lang="en-US" altLang="ja-JP" sz="900" b="0" i="0" u="none" strike="noStrike" dirty="0">
                          <a:effectLst/>
                          <a:latin typeface="Meiryo UI" panose="020B0604030504040204" pitchFamily="50" charset="-128"/>
                          <a:ea typeface="Meiryo UI" panose="020B0604030504040204" pitchFamily="50" charset="-128"/>
                        </a:rPr>
                        <a:t>21,726,178</a:t>
                      </a:r>
                    </a:p>
                  </a:txBody>
                  <a:tcPr marL="0" marR="39600" marT="0" marB="0" anchor="ctr"/>
                </a:tc>
                <a:tc>
                  <a:txBody>
                    <a:bodyPr/>
                    <a:lstStyle/>
                    <a:p>
                      <a:pPr algn="r" fontAlgn="ctr"/>
                      <a:r>
                        <a:rPr lang="en-US" altLang="ja-JP" sz="900" b="0" i="0" u="none" strike="noStrike">
                          <a:effectLst/>
                          <a:latin typeface="Meiryo UI" panose="020B0604030504040204" pitchFamily="50" charset="-128"/>
                          <a:ea typeface="Meiryo UI" panose="020B0604030504040204" pitchFamily="50" charset="-128"/>
                        </a:rPr>
                        <a:t>69,741,519</a:t>
                      </a:r>
                    </a:p>
                  </a:txBody>
                  <a:tcPr marL="0" marR="39600" marT="0" marB="0" anchor="ctr">
                    <a:solidFill>
                      <a:schemeClr val="bg1">
                        <a:lumMod val="85000"/>
                      </a:schemeClr>
                    </a:solidFill>
                  </a:tcPr>
                </a:tc>
                <a:tc>
                  <a:txBody>
                    <a:bodyPr/>
                    <a:lstStyle/>
                    <a:p>
                      <a:pPr algn="r" fontAlgn="ctr"/>
                      <a:r>
                        <a:rPr lang="en-US" altLang="ja-JP" sz="900" b="0" i="0" u="none" strike="noStrike" baseline="0">
                          <a:effectLst/>
                          <a:latin typeface="Meiryo UI" panose="020B0604030504040204" pitchFamily="50" charset="-128"/>
                          <a:ea typeface="Meiryo UI" panose="020B0604030504040204" pitchFamily="50" charset="-128"/>
                        </a:rPr>
                        <a:t>87,807,141</a:t>
                      </a:r>
                    </a:p>
                  </a:txBody>
                  <a:tcPr marL="0" marR="39600" marT="0" marB="0" anchor="ct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5,426,242</a:t>
                      </a:r>
                    </a:p>
                  </a:txBody>
                  <a:tcPr marL="0" marR="39600" marT="0" marB="0" anchor="ct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93,233,383</a:t>
                      </a:r>
                    </a:p>
                  </a:txBody>
                  <a:tcPr marL="0" marR="39600" marT="0" marB="0" anchor="ctr">
                    <a:solidFill>
                      <a:schemeClr val="bg1">
                        <a:lumMod val="85000"/>
                      </a:schemeClr>
                    </a:solidFill>
                  </a:tcPr>
                </a:tc>
                <a:tc>
                  <a:txBody>
                    <a:bodyPr/>
                    <a:lstStyle/>
                    <a:p>
                      <a:pPr algn="r" fontAlgn="ctr"/>
                      <a:r>
                        <a:rPr lang="en-US" altLang="ja-JP" sz="900" b="0" i="0" u="none" strike="noStrike" dirty="0">
                          <a:effectLst/>
                          <a:latin typeface="Meiryo UI" panose="020B0604030504040204" pitchFamily="50" charset="-128"/>
                          <a:ea typeface="Meiryo UI" panose="020B0604030504040204" pitchFamily="50" charset="-128"/>
                        </a:rPr>
                        <a:t>10,244,336</a:t>
                      </a:r>
                    </a:p>
                  </a:txBody>
                  <a:tcPr marL="0" marR="39600" marT="0" marB="0" anchor="ctr">
                    <a:noFill/>
                  </a:tcP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103,477,719</a:t>
                      </a:r>
                    </a:p>
                  </a:txBody>
                  <a:tcPr marL="0" marR="39600" marT="0" marB="0" anchor="ctr">
                    <a:solidFill>
                      <a:schemeClr val="bg1">
                        <a:lumMod val="85000"/>
                      </a:schemeClr>
                    </a:solidFill>
                  </a:tcPr>
                </a:tc>
                <a:tc>
                  <a:txBody>
                    <a:bodyPr/>
                    <a:lstStyle/>
                    <a:p>
                      <a:pPr algn="r" fontAlgn="ctr"/>
                      <a:r>
                        <a:rPr lang="en-US" altLang="ja-JP" sz="900" b="0" i="0" u="none" strike="noStrike">
                          <a:effectLst/>
                          <a:latin typeface="Meiryo UI" panose="020B0604030504040204" pitchFamily="50" charset="-128"/>
                          <a:ea typeface="Meiryo UI" panose="020B0604030504040204" pitchFamily="50" charset="-128"/>
                        </a:rPr>
                        <a:t>11,926,469</a:t>
                      </a:r>
                    </a:p>
                  </a:txBody>
                  <a:tcPr marL="0" marR="39600" marT="0" marB="0" anchor="ctr">
                    <a:solidFill>
                      <a:schemeClr val="bg1">
                        <a:lumMod val="85000"/>
                      </a:schemeClr>
                    </a:solidFill>
                  </a:tcP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185,145,707</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extLst>
                  <a:ext uri="{0D108BD9-81ED-4DB2-BD59-A6C34878D82A}">
                    <a16:rowId xmlns:a16="http://schemas.microsoft.com/office/drawing/2014/main" val="10004"/>
                  </a:ext>
                </a:extLst>
              </a:tr>
              <a:tr h="30134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天王寺区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dirty="0">
                          <a:effectLst/>
                          <a:latin typeface="Meiryo UI" panose="020B0604030504040204" pitchFamily="50" charset="-128"/>
                          <a:ea typeface="Meiryo UI" panose="020B0604030504040204" pitchFamily="50" charset="-128"/>
                        </a:rPr>
                        <a:t>40,390,303</a:t>
                      </a:r>
                    </a:p>
                  </a:txBody>
                  <a:tcPr marL="0" marR="39600" marT="0" marB="0" anchor="ctr">
                    <a:noFill/>
                  </a:tcPr>
                </a:tc>
                <a:tc>
                  <a:txBody>
                    <a:bodyPr/>
                    <a:lstStyle/>
                    <a:p>
                      <a:pPr algn="r" fontAlgn="ctr"/>
                      <a:r>
                        <a:rPr lang="en-US" altLang="ja-JP" sz="900" b="0" i="0" u="none" strike="noStrike" dirty="0">
                          <a:effectLst/>
                          <a:latin typeface="Meiryo UI" panose="020B0604030504040204" pitchFamily="50" charset="-128"/>
                          <a:ea typeface="Meiryo UI" panose="020B0604030504040204" pitchFamily="50" charset="-128"/>
                        </a:rPr>
                        <a:t>14,716,595</a:t>
                      </a:r>
                    </a:p>
                  </a:txBody>
                  <a:tcPr marL="0" marR="39600" marT="0" marB="0" anchor="ctr"/>
                </a:tc>
                <a:tc>
                  <a:txBody>
                    <a:bodyPr/>
                    <a:lstStyle/>
                    <a:p>
                      <a:pPr algn="r" fontAlgn="ctr"/>
                      <a:r>
                        <a:rPr lang="en-US" altLang="ja-JP" sz="900" b="0" i="0" u="none" strike="noStrike">
                          <a:effectLst/>
                          <a:latin typeface="Meiryo UI" panose="020B0604030504040204" pitchFamily="50" charset="-128"/>
                          <a:ea typeface="Meiryo UI" panose="020B0604030504040204" pitchFamily="50" charset="-128"/>
                        </a:rPr>
                        <a:t>55,106,898</a:t>
                      </a:r>
                    </a:p>
                  </a:txBody>
                  <a:tcPr marL="0" marR="39600" marT="0" marB="0" anchor="ctr">
                    <a:solidFill>
                      <a:schemeClr val="bg1">
                        <a:lumMod val="85000"/>
                      </a:schemeClr>
                    </a:solidFill>
                  </a:tcPr>
                </a:tc>
                <a:tc>
                  <a:txBody>
                    <a:bodyPr/>
                    <a:lstStyle/>
                    <a:p>
                      <a:pPr algn="r" fontAlgn="ctr"/>
                      <a:r>
                        <a:rPr lang="en-US" altLang="ja-JP" sz="900" b="0" i="0" u="none" strike="noStrike" baseline="0">
                          <a:effectLst/>
                          <a:latin typeface="Meiryo UI" panose="020B0604030504040204" pitchFamily="50" charset="-128"/>
                          <a:ea typeface="Meiryo UI" panose="020B0604030504040204" pitchFamily="50" charset="-128"/>
                        </a:rPr>
                        <a:t>77,441,776</a:t>
                      </a:r>
                    </a:p>
                  </a:txBody>
                  <a:tcPr marL="0" marR="39600" marT="0" marB="0" anchor="ct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4,051,582</a:t>
                      </a:r>
                    </a:p>
                  </a:txBody>
                  <a:tcPr marL="0" marR="39600" marT="0" marB="0" anchor="ct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81,493,358</a:t>
                      </a:r>
                    </a:p>
                  </a:txBody>
                  <a:tcPr marL="0" marR="39600" marT="0" marB="0" anchor="ctr">
                    <a:solidFill>
                      <a:schemeClr val="bg1">
                        <a:lumMod val="85000"/>
                      </a:schemeClr>
                    </a:solidFill>
                  </a:tcPr>
                </a:tc>
                <a:tc>
                  <a:txBody>
                    <a:bodyPr/>
                    <a:lstStyle/>
                    <a:p>
                      <a:pPr algn="r" fontAlgn="ctr"/>
                      <a:r>
                        <a:rPr lang="en-US" altLang="ja-JP" sz="900" b="0" i="0" u="none" strike="noStrike">
                          <a:effectLst/>
                          <a:latin typeface="Meiryo UI" panose="020B0604030504040204" pitchFamily="50" charset="-128"/>
                          <a:ea typeface="Meiryo UI" panose="020B0604030504040204" pitchFamily="50" charset="-128"/>
                        </a:rPr>
                        <a:t>9,034,232</a:t>
                      </a:r>
                    </a:p>
                  </a:txBody>
                  <a:tcPr marL="0" marR="39600" marT="0" marB="0" anchor="ctr">
                    <a:noFill/>
                  </a:tcP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90,527,590</a:t>
                      </a:r>
                    </a:p>
                  </a:txBody>
                  <a:tcPr marL="0" marR="39600" marT="0" marB="0" anchor="ctr">
                    <a:solidFill>
                      <a:schemeClr val="bg1">
                        <a:lumMod val="85000"/>
                      </a:schemeClr>
                    </a:solidFill>
                  </a:tcPr>
                </a:tc>
                <a:tc>
                  <a:txBody>
                    <a:bodyPr/>
                    <a:lstStyle/>
                    <a:p>
                      <a:pPr algn="r" fontAlgn="ctr"/>
                      <a:r>
                        <a:rPr lang="en-US" altLang="ja-JP" sz="900" b="0" i="0" u="none" strike="noStrike" dirty="0">
                          <a:effectLst/>
                          <a:latin typeface="Meiryo UI" panose="020B0604030504040204" pitchFamily="50" charset="-128"/>
                          <a:ea typeface="Meiryo UI" panose="020B0604030504040204" pitchFamily="50" charset="-128"/>
                        </a:rPr>
                        <a:t>9,981,257</a:t>
                      </a:r>
                    </a:p>
                  </a:txBody>
                  <a:tcPr marL="0" marR="39600" marT="0" marB="0" anchor="ctr">
                    <a:solidFill>
                      <a:schemeClr val="bg1">
                        <a:lumMod val="85000"/>
                      </a:schemeClr>
                    </a:solidFill>
                  </a:tcP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155,615,745</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extLst>
                  <a:ext uri="{0D108BD9-81ED-4DB2-BD59-A6C34878D82A}">
                    <a16:rowId xmlns:a16="http://schemas.microsoft.com/office/drawing/2014/main" val="10005"/>
                  </a:ext>
                </a:extLst>
              </a:tr>
              <a:tr h="301340">
                <a:tc>
                  <a:txBody>
                    <a:bodyPr/>
                    <a:lstStyle/>
                    <a:p>
                      <a:pPr algn="ctr" fontAlgn="ctr"/>
                      <a:r>
                        <a:rPr lang="ja-JP" altLang="en-US" sz="1000" u="none" strike="noStrike" dirty="0">
                          <a:latin typeface="Meiryo UI" pitchFamily="50" charset="-128"/>
                          <a:ea typeface="Meiryo UI" pitchFamily="50" charset="-128"/>
                          <a:cs typeface="Meiryo UI" pitchFamily="50" charset="-128"/>
                        </a:rPr>
                        <a:t>合　　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r" fontAlgn="ctr"/>
                      <a:r>
                        <a:rPr lang="en-US" altLang="ja-JP" sz="900" b="0" i="0" u="none" strike="noStrike">
                          <a:effectLst/>
                          <a:latin typeface="Meiryo UI" panose="020B0604030504040204" pitchFamily="50" charset="-128"/>
                          <a:ea typeface="Meiryo UI" panose="020B0604030504040204" pitchFamily="50" charset="-128"/>
                        </a:rPr>
                        <a:t>178,167,750</a:t>
                      </a:r>
                    </a:p>
                  </a:txBody>
                  <a:tcPr marL="0" marR="39600" marT="0" marB="0" anchor="ctr">
                    <a:noFill/>
                  </a:tcPr>
                </a:tc>
                <a:tc>
                  <a:txBody>
                    <a:bodyPr/>
                    <a:lstStyle/>
                    <a:p>
                      <a:pPr algn="r" fontAlgn="ctr"/>
                      <a:r>
                        <a:rPr lang="en-US" altLang="ja-JP" sz="900" b="0" i="0" u="none" strike="noStrike">
                          <a:effectLst/>
                          <a:latin typeface="Meiryo UI" panose="020B0604030504040204" pitchFamily="50" charset="-128"/>
                          <a:ea typeface="Meiryo UI" panose="020B0604030504040204" pitchFamily="50" charset="-128"/>
                        </a:rPr>
                        <a:t>71,464,452</a:t>
                      </a:r>
                    </a:p>
                  </a:txBody>
                  <a:tcPr marL="0" marR="39600" marT="0" marB="0" anchor="ctr"/>
                </a:tc>
                <a:tc>
                  <a:txBody>
                    <a:bodyPr/>
                    <a:lstStyle/>
                    <a:p>
                      <a:pPr algn="r" fontAlgn="ctr"/>
                      <a:r>
                        <a:rPr lang="en-US" altLang="ja-JP" sz="900" b="0" i="0" u="none" strike="noStrike" dirty="0">
                          <a:effectLst/>
                          <a:latin typeface="Meiryo UI" panose="020B0604030504040204" pitchFamily="50" charset="-128"/>
                          <a:ea typeface="Meiryo UI" panose="020B0604030504040204" pitchFamily="50" charset="-128"/>
                        </a:rPr>
                        <a:t>249,632,202</a:t>
                      </a:r>
                    </a:p>
                  </a:txBody>
                  <a:tcPr marL="0" marR="39600" marT="0" marB="0" anchor="ctr">
                    <a:solidFill>
                      <a:schemeClr val="bg1">
                        <a:lumMod val="85000"/>
                      </a:schemeClr>
                    </a:solidFill>
                  </a:tcPr>
                </a:tc>
                <a:tc>
                  <a:txBody>
                    <a:bodyPr/>
                    <a:lstStyle/>
                    <a:p>
                      <a:pPr algn="r" fontAlgn="ctr"/>
                      <a:r>
                        <a:rPr lang="en-US" altLang="ja-JP" sz="900" b="0" i="0" u="none" strike="noStrike" baseline="0">
                          <a:effectLst/>
                          <a:latin typeface="Meiryo UI" panose="020B0604030504040204" pitchFamily="50" charset="-128"/>
                          <a:ea typeface="Meiryo UI" panose="020B0604030504040204" pitchFamily="50" charset="-128"/>
                        </a:rPr>
                        <a:t>299,489,815</a:t>
                      </a:r>
                    </a:p>
                  </a:txBody>
                  <a:tcPr marL="0" marR="39600" marT="0" marB="0" anchor="ct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19,116,371</a:t>
                      </a:r>
                    </a:p>
                  </a:txBody>
                  <a:tcPr marL="0" marR="39600" marT="0" marB="0" anchor="ct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318,606,186</a:t>
                      </a:r>
                    </a:p>
                  </a:txBody>
                  <a:tcPr marL="0" marR="39600" marT="0" marB="0" anchor="ctr">
                    <a:solidFill>
                      <a:schemeClr val="bg1">
                        <a:lumMod val="85000"/>
                      </a:schemeClr>
                    </a:solidFill>
                  </a:tcPr>
                </a:tc>
                <a:tc>
                  <a:txBody>
                    <a:bodyPr/>
                    <a:lstStyle/>
                    <a:p>
                      <a:pPr algn="r" fontAlgn="ctr"/>
                      <a:r>
                        <a:rPr lang="en-US" altLang="ja-JP" sz="900" b="0" i="0" u="none" strike="noStrike" dirty="0">
                          <a:effectLst/>
                          <a:latin typeface="Meiryo UI" panose="020B0604030504040204" pitchFamily="50" charset="-128"/>
                          <a:ea typeface="Meiryo UI" panose="020B0604030504040204" pitchFamily="50" charset="-128"/>
                        </a:rPr>
                        <a:t>34,920,995</a:t>
                      </a:r>
                    </a:p>
                  </a:txBody>
                  <a:tcPr marL="0" marR="39600" marT="0" marB="0" anchor="ctr">
                    <a:noFill/>
                  </a:tcP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353,527,181</a:t>
                      </a:r>
                    </a:p>
                  </a:txBody>
                  <a:tcPr marL="0" marR="39600" marT="0" marB="0" anchor="ctr">
                    <a:solidFill>
                      <a:schemeClr val="bg1">
                        <a:lumMod val="85000"/>
                      </a:schemeClr>
                    </a:solidFill>
                  </a:tcPr>
                </a:tc>
                <a:tc>
                  <a:txBody>
                    <a:bodyPr/>
                    <a:lstStyle/>
                    <a:p>
                      <a:pPr algn="r" fontAlgn="ctr"/>
                      <a:r>
                        <a:rPr lang="en-US" altLang="ja-JP" sz="900" b="0" i="0" u="none" strike="noStrike" dirty="0">
                          <a:effectLst/>
                          <a:latin typeface="Meiryo UI" panose="020B0604030504040204" pitchFamily="50" charset="-128"/>
                          <a:ea typeface="Meiryo UI" panose="020B0604030504040204" pitchFamily="50" charset="-128"/>
                        </a:rPr>
                        <a:t>44,118,323</a:t>
                      </a:r>
                    </a:p>
                  </a:txBody>
                  <a:tcPr marL="0" marR="39600" marT="0" marB="0" anchor="ctr">
                    <a:solidFill>
                      <a:schemeClr val="bg1">
                        <a:lumMod val="85000"/>
                      </a:schemeClr>
                    </a:solidFill>
                  </a:tcP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647,277,706</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extLst>
                  <a:ext uri="{0D108BD9-81ED-4DB2-BD59-A6C34878D82A}">
                    <a16:rowId xmlns:a16="http://schemas.microsoft.com/office/drawing/2014/main" val="10006"/>
                  </a:ext>
                </a:extLst>
              </a:tr>
            </a:tbl>
          </a:graphicData>
        </a:graphic>
      </p:graphicFrame>
      <p:graphicFrame>
        <p:nvGraphicFramePr>
          <p:cNvPr id="24" name="表 23"/>
          <p:cNvGraphicFramePr>
            <a:graphicFrameLocks noGrp="1"/>
          </p:cNvGraphicFramePr>
          <p:nvPr>
            <p:extLst>
              <p:ext uri="{D42A27DB-BD31-4B8C-83A1-F6EECF244321}">
                <p14:modId xmlns:p14="http://schemas.microsoft.com/office/powerpoint/2010/main" val="2879130314"/>
              </p:ext>
            </p:extLst>
          </p:nvPr>
        </p:nvGraphicFramePr>
        <p:xfrm>
          <a:off x="3584848" y="4077073"/>
          <a:ext cx="5184577" cy="2376265"/>
        </p:xfrm>
        <a:graphic>
          <a:graphicData uri="http://schemas.openxmlformats.org/drawingml/2006/table">
            <a:tbl>
              <a:tblPr>
                <a:tableStyleId>{5940675A-B579-460E-94D1-54222C63F5DA}</a:tableStyleId>
              </a:tblPr>
              <a:tblGrid>
                <a:gridCol w="541259">
                  <a:extLst>
                    <a:ext uri="{9D8B030D-6E8A-4147-A177-3AD203B41FA5}">
                      <a16:colId xmlns:a16="http://schemas.microsoft.com/office/drawing/2014/main" val="20000"/>
                    </a:ext>
                  </a:extLst>
                </a:gridCol>
                <a:gridCol w="1042917">
                  <a:extLst>
                    <a:ext uri="{9D8B030D-6E8A-4147-A177-3AD203B41FA5}">
                      <a16:colId xmlns:a16="http://schemas.microsoft.com/office/drawing/2014/main" val="20001"/>
                    </a:ext>
                  </a:extLst>
                </a:gridCol>
                <a:gridCol w="1152128">
                  <a:extLst>
                    <a:ext uri="{9D8B030D-6E8A-4147-A177-3AD203B41FA5}">
                      <a16:colId xmlns:a16="http://schemas.microsoft.com/office/drawing/2014/main" val="20002"/>
                    </a:ext>
                  </a:extLst>
                </a:gridCol>
                <a:gridCol w="1224136">
                  <a:extLst>
                    <a:ext uri="{9D8B030D-6E8A-4147-A177-3AD203B41FA5}">
                      <a16:colId xmlns:a16="http://schemas.microsoft.com/office/drawing/2014/main" val="20003"/>
                    </a:ext>
                  </a:extLst>
                </a:gridCol>
                <a:gridCol w="1224137">
                  <a:extLst>
                    <a:ext uri="{9D8B030D-6E8A-4147-A177-3AD203B41FA5}">
                      <a16:colId xmlns:a16="http://schemas.microsoft.com/office/drawing/2014/main" val="20004"/>
                    </a:ext>
                  </a:extLst>
                </a:gridCol>
              </a:tblGrid>
              <a:tr h="335785">
                <a:tc rowSpan="3">
                  <a:txBody>
                    <a:bodyPr/>
                    <a:lstStyle/>
                    <a:p>
                      <a:pPr algn="ctr" fontAlgn="ctr"/>
                      <a:r>
                        <a:rPr lang="ja-JP" altLang="en-US" sz="1000" u="none" strike="noStrike" dirty="0">
                          <a:latin typeface="Meiryo UI" pitchFamily="50" charset="-128"/>
                          <a:ea typeface="Meiryo UI" pitchFamily="50" charset="-128"/>
                          <a:cs typeface="Meiryo UI" pitchFamily="50" charset="-128"/>
                        </a:rPr>
                        <a:t>　</a:t>
                      </a:r>
                      <a:endParaRPr lang="ja-JP" altLang="en-US" sz="1000" b="1" i="0" u="none" strike="noStrike" dirty="0">
                        <a:latin typeface="Meiryo UI" pitchFamily="50" charset="-128"/>
                        <a:ea typeface="Meiryo UI" pitchFamily="50" charset="-128"/>
                        <a:cs typeface="Meiryo UI" pitchFamily="50" charset="-128"/>
                      </a:endParaRPr>
                    </a:p>
                  </a:txBody>
                  <a:tcPr marL="0" marR="0" marT="0" marB="0" anchor="ctr"/>
                </a:tc>
                <a:tc rowSpan="3">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歳入</a:t>
                      </a:r>
                      <a:endParaRPr lang="en-US" altLang="ja-JP" sz="1000" b="0" i="0" u="none" strike="noStrike" dirty="0" smtClean="0">
                        <a:latin typeface="Meiryo UI" pitchFamily="50" charset="-128"/>
                        <a:ea typeface="Meiryo UI" pitchFamily="50" charset="-128"/>
                        <a:cs typeface="Meiryo UI" pitchFamily="50" charset="-128"/>
                      </a:endParaRPr>
                    </a:p>
                    <a:p>
                      <a:pPr algn="ctr" fontAlgn="ct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Ａ</a:t>
                      </a:r>
                      <a:r>
                        <a:rPr lang="en-US" altLang="ja-JP" sz="1000" b="0" i="0" u="none" strike="noStrike" dirty="0" smtClean="0">
                          <a:latin typeface="Meiryo UI" pitchFamily="50" charset="-128"/>
                          <a:ea typeface="Meiryo UI" pitchFamily="50" charset="-128"/>
                          <a:cs typeface="Meiryo UI" pitchFamily="50" charset="-128"/>
                        </a:rPr>
                        <a:t>]</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solidFill>
                      <a:schemeClr val="bg1">
                        <a:lumMod val="85000"/>
                      </a:schemeClr>
                    </a:solidFill>
                  </a:tcPr>
                </a:tc>
                <a:tc grid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基準財政需要額 </a:t>
                      </a: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Ｂ</a:t>
                      </a:r>
                      <a:r>
                        <a:rPr lang="en-US" altLang="ja-JP" sz="1000" b="0" i="0" u="none" strike="noStrike" dirty="0" smtClean="0">
                          <a:latin typeface="Meiryo UI" pitchFamily="50" charset="-128"/>
                          <a:ea typeface="Meiryo UI" pitchFamily="50" charset="-128"/>
                          <a:cs typeface="Meiryo UI" pitchFamily="50" charset="-128"/>
                        </a:rPr>
                        <a:t>]</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rowSpan="3">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裁量経費</a:t>
                      </a:r>
                      <a:endParaRPr lang="en-US" altLang="ja-JP" sz="1000" b="0" i="0" u="none" strike="noStrike" dirty="0" smtClean="0">
                        <a:latin typeface="Meiryo UI" pitchFamily="50" charset="-128"/>
                        <a:ea typeface="Meiryo UI" pitchFamily="50" charset="-128"/>
                        <a:cs typeface="Meiryo UI" pitchFamily="50" charset="-128"/>
                      </a:endParaRPr>
                    </a:p>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Ａ－Ｂ</a:t>
                      </a:r>
                      <a:r>
                        <a:rPr lang="en-US" altLang="ja-JP" sz="1000" b="0" i="0" u="none" strike="noStrike" dirty="0" smtClean="0">
                          <a:latin typeface="Meiryo UI" pitchFamily="50" charset="-128"/>
                          <a:ea typeface="Meiryo UI" pitchFamily="50" charset="-128"/>
                          <a:cs typeface="Meiryo UI" pitchFamily="50" charset="-128"/>
                        </a:rPr>
                        <a:t>]</a:t>
                      </a:r>
                      <a:endParaRPr lang="ja-JP" altLang="en-US"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solidFill>
                      <a:schemeClr val="bg1">
                        <a:lumMod val="85000"/>
                      </a:schemeClr>
                    </a:solidFill>
                  </a:tcPr>
                </a:tc>
                <a:extLst>
                  <a:ext uri="{0D108BD9-81ED-4DB2-BD59-A6C34878D82A}">
                    <a16:rowId xmlns:a16="http://schemas.microsoft.com/office/drawing/2014/main" val="10000"/>
                  </a:ext>
                </a:extLst>
              </a:tr>
              <a:tr h="246833">
                <a:tc vMerge="1">
                  <a:txBody>
                    <a:bodyPr/>
                    <a:lstStyle/>
                    <a:p>
                      <a:endParaRPr kumimoji="1" lang="ja-JP" altLang="en-US"/>
                    </a:p>
                  </a:txBody>
                  <a:tcPr/>
                </a:tc>
                <a:tc vMerge="1">
                  <a:txBody>
                    <a:bodyPr/>
                    <a:lstStyle/>
                    <a:p>
                      <a:endParaRPr kumimoji="1" lang="ja-JP" altLang="en-US"/>
                    </a:p>
                  </a:txBody>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10001"/>
                  </a:ext>
                </a:extLst>
              </a:tr>
              <a:tr h="24683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latin typeface="Meiryo UI" pitchFamily="50" charset="-128"/>
                          <a:ea typeface="Meiryo UI" pitchFamily="50" charset="-128"/>
                          <a:cs typeface="Meiryo UI" pitchFamily="50" charset="-128"/>
                        </a:rPr>
                        <a:t>うち生保等加算</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vMerge="1">
                  <a:txBody>
                    <a:bodyPr/>
                    <a:lstStyle/>
                    <a:p>
                      <a:endParaRPr kumimoji="1" lang="ja-JP" altLang="en-US"/>
                    </a:p>
                  </a:txBody>
                  <a:tcPr/>
                </a:tc>
                <a:extLst>
                  <a:ext uri="{0D108BD9-81ED-4DB2-BD59-A6C34878D82A}">
                    <a16:rowId xmlns:a16="http://schemas.microsoft.com/office/drawing/2014/main" val="10002"/>
                  </a:ext>
                </a:extLst>
              </a:tr>
              <a:tr h="30824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淀川区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139,576,452</a:t>
                      </a:r>
                    </a:p>
                  </a:txBody>
                  <a:tcPr marL="0" marR="39600" marT="0" marB="0" anchor="ctr">
                    <a:solidFill>
                      <a:schemeClr val="bg1">
                        <a:lumMod val="85000"/>
                      </a:schemeClr>
                    </a:solidFill>
                  </a:tcP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118,808,283</a:t>
                      </a:r>
                    </a:p>
                  </a:txBody>
                  <a:tcPr marL="0" marR="39600" marT="0" marB="0" anchor="ctr">
                    <a:solidFill>
                      <a:schemeClr val="bg1">
                        <a:lumMod val="85000"/>
                      </a:schemeClr>
                    </a:solidFill>
                  </a:tcPr>
                </a:tc>
                <a:tc>
                  <a:txBody>
                    <a:bodyPr/>
                    <a:lstStyle/>
                    <a:p>
                      <a:pPr algn="r" fontAlgn="ctr"/>
                      <a:r>
                        <a:rPr lang="en-US" altLang="ja-JP" sz="900" b="0" i="0" u="none" strike="noStrike" dirty="0">
                          <a:effectLst/>
                          <a:latin typeface="Meiryo UI" panose="020B0604030504040204" pitchFamily="50" charset="-128"/>
                          <a:ea typeface="Meiryo UI" panose="020B0604030504040204" pitchFamily="50" charset="-128"/>
                        </a:rPr>
                        <a:t>863,856</a:t>
                      </a:r>
                    </a:p>
                  </a:txBody>
                  <a:tcPr marL="0" marR="39600" marT="0" marB="0" anchor="ctr">
                    <a:noFill/>
                  </a:tcP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20,768,169</a:t>
                      </a:r>
                    </a:p>
                  </a:txBody>
                  <a:tcPr marL="0" marR="39600" marT="0" marB="0" anchor="ctr">
                    <a:solidFill>
                      <a:schemeClr val="bg1">
                        <a:lumMod val="85000"/>
                      </a:schemeClr>
                    </a:solidFill>
                  </a:tcPr>
                </a:tc>
                <a:extLst>
                  <a:ext uri="{0D108BD9-81ED-4DB2-BD59-A6C34878D82A}">
                    <a16:rowId xmlns:a16="http://schemas.microsoft.com/office/drawing/2014/main" val="10003"/>
                  </a:ext>
                </a:extLst>
              </a:tr>
              <a:tr h="313846">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北区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166,939,802</a:t>
                      </a:r>
                    </a:p>
                  </a:txBody>
                  <a:tcPr marL="0" marR="39600" marT="0" marB="0" anchor="ctr">
                    <a:solidFill>
                      <a:schemeClr val="bg1">
                        <a:lumMod val="85000"/>
                      </a:schemeClr>
                    </a:solidFill>
                  </a:tcP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142,421,605</a:t>
                      </a:r>
                    </a:p>
                  </a:txBody>
                  <a:tcPr marL="0" marR="39600" marT="0" marB="0" anchor="ctr">
                    <a:solidFill>
                      <a:schemeClr val="bg1">
                        <a:lumMod val="85000"/>
                      </a:schemeClr>
                    </a:solidFill>
                  </a:tcPr>
                </a:tc>
                <a:tc>
                  <a:txBody>
                    <a:bodyPr/>
                    <a:lstStyle/>
                    <a:p>
                      <a:pPr algn="r" fontAlgn="ctr"/>
                      <a:r>
                        <a:rPr lang="en-US" altLang="ja-JP" sz="900" b="0" i="0" u="none" strike="noStrike" dirty="0">
                          <a:effectLst/>
                          <a:latin typeface="Meiryo UI" panose="020B0604030504040204" pitchFamily="50" charset="-128"/>
                          <a:ea typeface="Meiryo UI" panose="020B0604030504040204" pitchFamily="50" charset="-128"/>
                        </a:rPr>
                        <a:t>855,661</a:t>
                      </a:r>
                    </a:p>
                  </a:txBody>
                  <a:tcPr marL="0" marR="39600" marT="0" marB="0" anchor="ctr">
                    <a:noFill/>
                  </a:tcP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24,518,197</a:t>
                      </a:r>
                    </a:p>
                  </a:txBody>
                  <a:tcPr marL="0" marR="39600" marT="0" marB="0" anchor="ctr">
                    <a:solidFill>
                      <a:schemeClr val="bg1">
                        <a:lumMod val="85000"/>
                      </a:schemeClr>
                    </a:solidFill>
                  </a:tcPr>
                </a:tc>
                <a:extLst>
                  <a:ext uri="{0D108BD9-81ED-4DB2-BD59-A6C34878D82A}">
                    <a16:rowId xmlns:a16="http://schemas.microsoft.com/office/drawing/2014/main" val="10004"/>
                  </a:ext>
                </a:extLst>
              </a:tr>
              <a:tr h="30824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中央区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185,145,707</a:t>
                      </a:r>
                    </a:p>
                  </a:txBody>
                  <a:tcPr marL="0" marR="39600" marT="0" marB="0" anchor="ctr">
                    <a:solidFill>
                      <a:schemeClr val="bg1">
                        <a:lumMod val="85000"/>
                      </a:schemeClr>
                    </a:solidFill>
                  </a:tcP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160,304,448</a:t>
                      </a:r>
                    </a:p>
                  </a:txBody>
                  <a:tcPr marL="0" marR="39600" marT="0" marB="0" anchor="ctr">
                    <a:solidFill>
                      <a:schemeClr val="bg1">
                        <a:lumMod val="85000"/>
                      </a:schemeClr>
                    </a:solidFill>
                  </a:tcPr>
                </a:tc>
                <a:tc>
                  <a:txBody>
                    <a:bodyPr/>
                    <a:lstStyle/>
                    <a:p>
                      <a:pPr algn="r" fontAlgn="ctr"/>
                      <a:r>
                        <a:rPr lang="en-US" altLang="ja-JP" sz="900" b="0" i="0" u="none" strike="noStrike" dirty="0">
                          <a:effectLst/>
                          <a:latin typeface="Meiryo UI" panose="020B0604030504040204" pitchFamily="50" charset="-128"/>
                          <a:ea typeface="Meiryo UI" panose="020B0604030504040204" pitchFamily="50" charset="-128"/>
                        </a:rPr>
                        <a:t>4,499,353</a:t>
                      </a:r>
                    </a:p>
                  </a:txBody>
                  <a:tcPr marL="0" marR="39600" marT="0" marB="0" anchor="ctr">
                    <a:noFill/>
                  </a:tcP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24,841,259</a:t>
                      </a:r>
                    </a:p>
                  </a:txBody>
                  <a:tcPr marL="0" marR="39600" marT="0" marB="0" anchor="ctr">
                    <a:solidFill>
                      <a:schemeClr val="bg1">
                        <a:lumMod val="85000"/>
                      </a:schemeClr>
                    </a:solidFill>
                  </a:tcPr>
                </a:tc>
                <a:extLst>
                  <a:ext uri="{0D108BD9-81ED-4DB2-BD59-A6C34878D82A}">
                    <a16:rowId xmlns:a16="http://schemas.microsoft.com/office/drawing/2014/main" val="10005"/>
                  </a:ext>
                </a:extLst>
              </a:tr>
              <a:tr h="30824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天王寺区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baseline="0">
                          <a:effectLst/>
                          <a:latin typeface="Meiryo UI" panose="020B0604030504040204" pitchFamily="50" charset="-128"/>
                          <a:ea typeface="Meiryo UI" panose="020B0604030504040204" pitchFamily="50" charset="-128"/>
                        </a:rPr>
                        <a:t>155,615,745</a:t>
                      </a:r>
                    </a:p>
                  </a:txBody>
                  <a:tcPr marL="0" marR="39600" marT="0" marB="0" anchor="ctr">
                    <a:solidFill>
                      <a:schemeClr val="bg1">
                        <a:lumMod val="85000"/>
                      </a:schemeClr>
                    </a:solidFill>
                  </a:tcP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135,646,617</a:t>
                      </a:r>
                    </a:p>
                  </a:txBody>
                  <a:tcPr marL="0" marR="39600" marT="0" marB="0" anchor="ctr">
                    <a:solidFill>
                      <a:schemeClr val="bg1">
                        <a:lumMod val="85000"/>
                      </a:schemeClr>
                    </a:solidFill>
                  </a:tcPr>
                </a:tc>
                <a:tc>
                  <a:txBody>
                    <a:bodyPr/>
                    <a:lstStyle/>
                    <a:p>
                      <a:pPr algn="r" fontAlgn="ctr"/>
                      <a:r>
                        <a:rPr lang="en-US" altLang="ja-JP" sz="900" b="0" i="0" u="none" strike="noStrike" dirty="0">
                          <a:effectLst/>
                          <a:latin typeface="Meiryo UI" panose="020B0604030504040204" pitchFamily="50" charset="-128"/>
                          <a:ea typeface="Meiryo UI" panose="020B0604030504040204" pitchFamily="50" charset="-128"/>
                        </a:rPr>
                        <a:t>1,720,047</a:t>
                      </a:r>
                    </a:p>
                  </a:txBody>
                  <a:tcPr marL="0" marR="39600" marT="0" marB="0" anchor="ctr">
                    <a:noFill/>
                  </a:tcP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19,969,128</a:t>
                      </a:r>
                    </a:p>
                  </a:txBody>
                  <a:tcPr marL="0" marR="39600" marT="0" marB="0" anchor="ctr">
                    <a:solidFill>
                      <a:schemeClr val="bg1">
                        <a:lumMod val="85000"/>
                      </a:schemeClr>
                    </a:solidFill>
                  </a:tcPr>
                </a:tc>
                <a:extLst>
                  <a:ext uri="{0D108BD9-81ED-4DB2-BD59-A6C34878D82A}">
                    <a16:rowId xmlns:a16="http://schemas.microsoft.com/office/drawing/2014/main" val="10006"/>
                  </a:ext>
                </a:extLst>
              </a:tr>
              <a:tr h="308242">
                <a:tc>
                  <a:txBody>
                    <a:bodyPr/>
                    <a:lstStyle/>
                    <a:p>
                      <a:pPr algn="ctr" fontAlgn="ctr"/>
                      <a:r>
                        <a:rPr lang="ja-JP" altLang="en-US" sz="1000" u="none" strike="noStrike" dirty="0">
                          <a:latin typeface="Meiryo UI" pitchFamily="50" charset="-128"/>
                          <a:ea typeface="Meiryo UI" pitchFamily="50" charset="-128"/>
                          <a:cs typeface="Meiryo UI" pitchFamily="50" charset="-128"/>
                        </a:rPr>
                        <a:t>合　　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647,277,706</a:t>
                      </a:r>
                    </a:p>
                  </a:txBody>
                  <a:tcPr marL="0" marR="39600" marT="0" marB="0" anchor="ctr">
                    <a:solidFill>
                      <a:schemeClr val="bg1">
                        <a:lumMod val="85000"/>
                      </a:schemeClr>
                    </a:solidFill>
                  </a:tcP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557,180,953</a:t>
                      </a:r>
                    </a:p>
                  </a:txBody>
                  <a:tcPr marL="0" marR="39600" marT="0" marB="0" anchor="ctr">
                    <a:solidFill>
                      <a:schemeClr val="bg1">
                        <a:lumMod val="85000"/>
                      </a:schemeClr>
                    </a:solidFill>
                  </a:tcPr>
                </a:tc>
                <a:tc>
                  <a:txBody>
                    <a:bodyPr/>
                    <a:lstStyle/>
                    <a:p>
                      <a:pPr algn="r" fontAlgn="ctr"/>
                      <a:r>
                        <a:rPr lang="en-US" altLang="ja-JP" sz="900" b="0" i="0" u="none" strike="noStrike" dirty="0">
                          <a:effectLst/>
                          <a:latin typeface="Meiryo UI" panose="020B0604030504040204" pitchFamily="50" charset="-128"/>
                          <a:ea typeface="Meiryo UI" panose="020B0604030504040204" pitchFamily="50" charset="-128"/>
                        </a:rPr>
                        <a:t>7,938,917</a:t>
                      </a:r>
                    </a:p>
                  </a:txBody>
                  <a:tcPr marL="0" marR="39600" marT="0" marB="0" anchor="ctr">
                    <a:noFill/>
                  </a:tcPr>
                </a:tc>
                <a:tc>
                  <a:txBody>
                    <a:bodyPr/>
                    <a:lstStyle/>
                    <a:p>
                      <a:pPr algn="r" fontAlgn="ctr"/>
                      <a:r>
                        <a:rPr lang="en-US" altLang="ja-JP" sz="900" b="0" i="0" u="none" strike="noStrike" baseline="0" dirty="0">
                          <a:effectLst/>
                          <a:latin typeface="Meiryo UI" panose="020B0604030504040204" pitchFamily="50" charset="-128"/>
                          <a:ea typeface="Meiryo UI" panose="020B0604030504040204" pitchFamily="50" charset="-128"/>
                        </a:rPr>
                        <a:t>90,096,753</a:t>
                      </a:r>
                    </a:p>
                  </a:txBody>
                  <a:tcPr marL="0" marR="39600" marT="0" marB="0" anchor="ctr">
                    <a:solidFill>
                      <a:schemeClr val="bg1">
                        <a:lumMod val="85000"/>
                      </a:schemeClr>
                    </a:solidFill>
                  </a:tcPr>
                </a:tc>
                <a:extLst>
                  <a:ext uri="{0D108BD9-81ED-4DB2-BD59-A6C34878D82A}">
                    <a16:rowId xmlns:a16="http://schemas.microsoft.com/office/drawing/2014/main" val="10007"/>
                  </a:ext>
                </a:extLst>
              </a:tr>
            </a:tbl>
          </a:graphicData>
        </a:graphic>
      </p:graphicFrame>
      <p:sp>
        <p:nvSpPr>
          <p:cNvPr id="32775" name="テキスト ボックス 11"/>
          <p:cNvSpPr txBox="1">
            <a:spLocks noChangeArrowheads="1"/>
          </p:cNvSpPr>
          <p:nvPr/>
        </p:nvSpPr>
        <p:spPr bwMode="auto">
          <a:xfrm>
            <a:off x="3584848" y="3744913"/>
            <a:ext cx="2340637" cy="277812"/>
          </a:xfrm>
          <a:prstGeom prst="rect">
            <a:avLst/>
          </a:prstGeom>
          <a:noFill/>
          <a:ln w="9525">
            <a:noFill/>
            <a:miter lim="800000"/>
            <a:headEnd/>
            <a:tailEnd/>
          </a:ln>
        </p:spPr>
        <p:txBody>
          <a:bodyPr>
            <a:spAutoFit/>
          </a:bodyPr>
          <a:lstStyle/>
          <a:p>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特別区の裁量経費（財源）</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2774" name="テキスト ボックス 17"/>
          <p:cNvSpPr txBox="1">
            <a:spLocks noChangeArrowheads="1"/>
          </p:cNvSpPr>
          <p:nvPr/>
        </p:nvSpPr>
        <p:spPr bwMode="auto">
          <a:xfrm>
            <a:off x="915599" y="3733801"/>
            <a:ext cx="3821377" cy="277813"/>
          </a:xfrm>
          <a:prstGeom prst="rect">
            <a:avLst/>
          </a:prstGeom>
          <a:noFill/>
          <a:ln w="9525">
            <a:noFill/>
            <a:miter lim="800000"/>
            <a:headEnd/>
            <a:tailEnd/>
          </a:ln>
        </p:spPr>
        <p:txBody>
          <a:bodyPr>
            <a:spAutoFit/>
          </a:bodyPr>
          <a:lstStyle/>
          <a:p>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特別区の歳出</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2777" name="テキスト ボックス 20"/>
          <p:cNvSpPr txBox="1">
            <a:spLocks noChangeArrowheads="1"/>
          </p:cNvSpPr>
          <p:nvPr/>
        </p:nvSpPr>
        <p:spPr bwMode="auto">
          <a:xfrm>
            <a:off x="8159725" y="3789364"/>
            <a:ext cx="897731" cy="261937"/>
          </a:xfrm>
          <a:prstGeom prst="rect">
            <a:avLst/>
          </a:prstGeom>
          <a:noFill/>
          <a:ln w="9525">
            <a:noFill/>
            <a:miter lim="800000"/>
            <a:headEnd/>
            <a:tailEnd/>
          </a:ln>
        </p:spPr>
        <p:txBody>
          <a:bodyPr>
            <a:spAutoFit/>
          </a:bodyPr>
          <a:lstStyle/>
          <a:p>
            <a:r>
              <a:rPr lang="ja-JP" altLang="en-US" sz="1100" dirty="0">
                <a:latin typeface="Meiryo UI" pitchFamily="50" charset="-128"/>
                <a:ea typeface="Meiryo UI" pitchFamily="50" charset="-128"/>
                <a:cs typeface="Meiryo UI" pitchFamily="50" charset="-128"/>
              </a:rPr>
              <a:t>（千円）</a:t>
            </a:r>
          </a:p>
        </p:txBody>
      </p:sp>
      <p:sp>
        <p:nvSpPr>
          <p:cNvPr id="18"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３３</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83750217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271727" y="404813"/>
            <a:ext cx="9362546" cy="6119812"/>
          </a:xfrm>
          <a:prstGeom prst="rect">
            <a:avLst/>
          </a:prstGeom>
        </p:spPr>
        <p:style>
          <a:lnRef idx="2">
            <a:schemeClr val="accent2"/>
          </a:lnRef>
          <a:fillRef idx="1">
            <a:schemeClr val="lt1"/>
          </a:fillRef>
          <a:effectRef idx="0">
            <a:schemeClr val="accent2"/>
          </a:effectRef>
          <a:fontRef idx="minor">
            <a:schemeClr val="dk1"/>
          </a:fontRef>
        </p:style>
        <p:txBody>
          <a:bodyPr/>
          <a:lstStyle/>
          <a:p>
            <a:pPr marL="0" lvl="2" fontAlgn="auto">
              <a:spcBef>
                <a:spcPts val="0"/>
              </a:spcBef>
              <a:spcAft>
                <a:spcPts val="0"/>
              </a:spcAft>
              <a:defRPr/>
            </a:pPr>
            <a:endParaRPr lang="en-US" altLang="ja-JP" sz="400" dirty="0">
              <a:solidFill>
                <a:prstClr val="black"/>
              </a:solidFill>
              <a:latin typeface="Meiryo UI" pitchFamily="50" charset="-128"/>
              <a:ea typeface="Meiryo UI" pitchFamily="50" charset="-128"/>
              <a:cs typeface="Meiryo UI" pitchFamily="50" charset="-128"/>
            </a:endParaRPr>
          </a:p>
          <a:p>
            <a:pPr marL="285750" lvl="2" indent="-285750" fontAlgn="auto">
              <a:spcBef>
                <a:spcPts val="0"/>
              </a:spcBef>
              <a:spcAft>
                <a:spcPts val="0"/>
              </a:spcAft>
              <a:buFont typeface="Wingdings" pitchFamily="2" charset="2"/>
              <a:buChar char="n"/>
              <a:defRPr/>
            </a:pPr>
            <a:endParaRPr lang="en-US" altLang="ja-JP" sz="1600" b="1" dirty="0">
              <a:solidFill>
                <a:prstClr val="black"/>
              </a:solidFill>
              <a:latin typeface="Meiryo UI" pitchFamily="50" charset="-128"/>
              <a:ea typeface="Meiryo UI" pitchFamily="50" charset="-128"/>
              <a:cs typeface="Meiryo UI" pitchFamily="50" charset="-128"/>
            </a:endParaRPr>
          </a:p>
          <a:p>
            <a:pPr marL="0" lvl="2" fontAlgn="auto">
              <a:spcBef>
                <a:spcPts val="0"/>
              </a:spcBef>
              <a:spcAft>
                <a:spcPts val="0"/>
              </a:spcAft>
              <a:defRPr/>
            </a:pP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88066" name="タイトル 1"/>
          <p:cNvSpPr>
            <a:spLocks noGrp="1"/>
          </p:cNvSpPr>
          <p:nvPr>
            <p:ph type="title"/>
          </p:nvPr>
        </p:nvSpPr>
        <p:spPr>
          <a:xfrm>
            <a:off x="0" y="7938"/>
            <a:ext cx="9906000" cy="419100"/>
          </a:xfrm>
        </p:spPr>
        <p:txBody>
          <a:bodyPr rtlCol="0">
            <a:normAutofit fontScale="90000"/>
          </a:bodyPr>
          <a:lstStyle/>
          <a:p>
            <a:pPr algn="l" eaLnBrk="1" fontAlgn="auto" hangingPunct="1">
              <a:spcAft>
                <a:spcPts val="0"/>
              </a:spcAft>
              <a:defRPr/>
            </a:pPr>
            <a:r>
              <a:rPr lang="ja-JP" altLang="en-US" sz="2400" dirty="0" smtClean="0">
                <a:latin typeface="HGP創英角ｺﾞｼｯｸUB" pitchFamily="50" charset="-128"/>
                <a:ea typeface="HGP創英角ｺﾞｼｯｸUB" pitchFamily="50" charset="-128"/>
              </a:rPr>
              <a:t>　</a:t>
            </a:r>
          </a:p>
        </p:txBody>
      </p:sp>
      <p:sp>
        <p:nvSpPr>
          <p:cNvPr id="33796" name="テキスト ボックス 14"/>
          <p:cNvSpPr txBox="1">
            <a:spLocks noChangeArrowheads="1"/>
          </p:cNvSpPr>
          <p:nvPr/>
        </p:nvSpPr>
        <p:spPr bwMode="auto">
          <a:xfrm>
            <a:off x="428229" y="528639"/>
            <a:ext cx="3823096" cy="307975"/>
          </a:xfrm>
          <a:prstGeom prst="rect">
            <a:avLst/>
          </a:prstGeom>
          <a:noFill/>
          <a:ln w="9525">
            <a:noFill/>
            <a:miter lim="800000"/>
            <a:headEnd/>
            <a:tailEnd/>
          </a:ln>
        </p:spPr>
        <p:txBody>
          <a:bodyPr>
            <a:spAutoFit/>
          </a:bodyPr>
          <a:lstStyle/>
          <a:p>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特別区の自主財源の内訳</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3797" name="テキスト ボックス 16"/>
          <p:cNvSpPr txBox="1">
            <a:spLocks noChangeArrowheads="1"/>
          </p:cNvSpPr>
          <p:nvPr/>
        </p:nvSpPr>
        <p:spPr bwMode="auto">
          <a:xfrm>
            <a:off x="8736542" y="798514"/>
            <a:ext cx="897731" cy="276225"/>
          </a:xfrm>
          <a:prstGeom prst="rect">
            <a:avLst/>
          </a:prstGeom>
          <a:noFill/>
          <a:ln w="9525">
            <a:noFill/>
            <a:miter lim="800000"/>
            <a:headEnd/>
            <a:tailEnd/>
          </a:ln>
        </p:spPr>
        <p:txBody>
          <a:bodyPr>
            <a:spAutoFit/>
          </a:bodyPr>
          <a:lstStyle/>
          <a:p>
            <a:r>
              <a:rPr lang="ja-JP" altLang="en-US" sz="1200" dirty="0">
                <a:latin typeface="Meiryo UI" pitchFamily="50" charset="-128"/>
                <a:ea typeface="Meiryo UI" pitchFamily="50" charset="-128"/>
                <a:cs typeface="Meiryo UI" pitchFamily="50" charset="-128"/>
              </a:rPr>
              <a:t>（千円）</a:t>
            </a:r>
          </a:p>
        </p:txBody>
      </p:sp>
      <p:sp>
        <p:nvSpPr>
          <p:cNvPr id="33798" name="テキスト ボックス 9"/>
          <p:cNvSpPr txBox="1">
            <a:spLocks noChangeArrowheads="1"/>
          </p:cNvSpPr>
          <p:nvPr/>
        </p:nvSpPr>
        <p:spPr bwMode="auto">
          <a:xfrm>
            <a:off x="8696988" y="3573464"/>
            <a:ext cx="897731" cy="276225"/>
          </a:xfrm>
          <a:prstGeom prst="rect">
            <a:avLst/>
          </a:prstGeom>
          <a:noFill/>
          <a:ln w="9525">
            <a:noFill/>
            <a:miter lim="800000"/>
            <a:headEnd/>
            <a:tailEnd/>
          </a:ln>
        </p:spPr>
        <p:txBody>
          <a:bodyPr>
            <a:spAutoFit/>
          </a:bodyPr>
          <a:lstStyle/>
          <a:p>
            <a:r>
              <a:rPr lang="ja-JP" altLang="en-US" sz="1200">
                <a:latin typeface="Meiryo UI" pitchFamily="50" charset="-128"/>
                <a:ea typeface="Meiryo UI" pitchFamily="50" charset="-128"/>
                <a:cs typeface="Meiryo UI" pitchFamily="50" charset="-128"/>
              </a:rPr>
              <a:t>（千円）</a:t>
            </a:r>
          </a:p>
        </p:txBody>
      </p:sp>
      <p:graphicFrame>
        <p:nvGraphicFramePr>
          <p:cNvPr id="19" name="表 18"/>
          <p:cNvGraphicFramePr>
            <a:graphicFrameLocks noGrp="1"/>
          </p:cNvGraphicFramePr>
          <p:nvPr>
            <p:extLst>
              <p:ext uri="{D42A27DB-BD31-4B8C-83A1-F6EECF244321}">
                <p14:modId xmlns:p14="http://schemas.microsoft.com/office/powerpoint/2010/main" val="4232617481"/>
              </p:ext>
            </p:extLst>
          </p:nvPr>
        </p:nvGraphicFramePr>
        <p:xfrm>
          <a:off x="416495" y="1052737"/>
          <a:ext cx="9001001" cy="2376262"/>
        </p:xfrm>
        <a:graphic>
          <a:graphicData uri="http://schemas.openxmlformats.org/drawingml/2006/table">
            <a:tbl>
              <a:tblPr/>
              <a:tblGrid>
                <a:gridCol w="1042133">
                  <a:extLst>
                    <a:ext uri="{9D8B030D-6E8A-4147-A177-3AD203B41FA5}">
                      <a16:colId xmlns:a16="http://schemas.microsoft.com/office/drawing/2014/main" val="20000"/>
                    </a:ext>
                  </a:extLst>
                </a:gridCol>
                <a:gridCol w="1046336">
                  <a:extLst>
                    <a:ext uri="{9D8B030D-6E8A-4147-A177-3AD203B41FA5}">
                      <a16:colId xmlns:a16="http://schemas.microsoft.com/office/drawing/2014/main" val="20001"/>
                    </a:ext>
                  </a:extLst>
                </a:gridCol>
                <a:gridCol w="958089">
                  <a:extLst>
                    <a:ext uri="{9D8B030D-6E8A-4147-A177-3AD203B41FA5}">
                      <a16:colId xmlns:a16="http://schemas.microsoft.com/office/drawing/2014/main" val="20002"/>
                    </a:ext>
                  </a:extLst>
                </a:gridCol>
                <a:gridCol w="1075750">
                  <a:extLst>
                    <a:ext uri="{9D8B030D-6E8A-4147-A177-3AD203B41FA5}">
                      <a16:colId xmlns:a16="http://schemas.microsoft.com/office/drawing/2014/main" val="20003"/>
                    </a:ext>
                  </a:extLst>
                </a:gridCol>
                <a:gridCol w="1075750">
                  <a:extLst>
                    <a:ext uri="{9D8B030D-6E8A-4147-A177-3AD203B41FA5}">
                      <a16:colId xmlns:a16="http://schemas.microsoft.com/office/drawing/2014/main" val="20004"/>
                    </a:ext>
                  </a:extLst>
                </a:gridCol>
                <a:gridCol w="958089">
                  <a:extLst>
                    <a:ext uri="{9D8B030D-6E8A-4147-A177-3AD203B41FA5}">
                      <a16:colId xmlns:a16="http://schemas.microsoft.com/office/drawing/2014/main" val="20005"/>
                    </a:ext>
                  </a:extLst>
                </a:gridCol>
                <a:gridCol w="958089">
                  <a:extLst>
                    <a:ext uri="{9D8B030D-6E8A-4147-A177-3AD203B41FA5}">
                      <a16:colId xmlns:a16="http://schemas.microsoft.com/office/drawing/2014/main" val="20006"/>
                    </a:ext>
                  </a:extLst>
                </a:gridCol>
                <a:gridCol w="941282">
                  <a:extLst>
                    <a:ext uri="{9D8B030D-6E8A-4147-A177-3AD203B41FA5}">
                      <a16:colId xmlns:a16="http://schemas.microsoft.com/office/drawing/2014/main" val="20007"/>
                    </a:ext>
                  </a:extLst>
                </a:gridCol>
                <a:gridCol w="945483">
                  <a:extLst>
                    <a:ext uri="{9D8B030D-6E8A-4147-A177-3AD203B41FA5}">
                      <a16:colId xmlns:a16="http://schemas.microsoft.com/office/drawing/2014/main" val="20008"/>
                    </a:ext>
                  </a:extLst>
                </a:gridCol>
              </a:tblGrid>
              <a:tr h="317258">
                <a:tc rowSpan="2">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特別区税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地方譲与税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72714">
                <a:tc vMerge="1">
                  <a:txBody>
                    <a:bodyPr/>
                    <a:lstStyle/>
                    <a:p>
                      <a:endParaRPr kumimoji="1" lang="ja-JP" altLang="en-US"/>
                    </a:p>
                  </a:txBody>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個人区民税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軽自動車税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区たばこ税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計</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地方揮発油</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zh-TW" altLang="en-US" sz="1000" b="0" i="0" u="none" strike="noStrike" dirty="0">
                          <a:solidFill>
                            <a:srgbClr val="000000"/>
                          </a:solidFill>
                          <a:latin typeface="Meiryo UI" pitchFamily="50" charset="-128"/>
                          <a:ea typeface="Meiryo UI" pitchFamily="50" charset="-128"/>
                          <a:cs typeface="Meiryo UI" pitchFamily="50" charset="-128"/>
                        </a:rPr>
                        <a:t>自動車重量</a:t>
                      </a:r>
                      <a:br>
                        <a:rPr lang="zh-TW" altLang="en-US" sz="1000" b="0" i="0" u="none" strike="noStrike" dirty="0">
                          <a:solidFill>
                            <a:srgbClr val="000000"/>
                          </a:solidFill>
                          <a:latin typeface="Meiryo UI" pitchFamily="50" charset="-128"/>
                          <a:ea typeface="Meiryo UI" pitchFamily="50" charset="-128"/>
                          <a:cs typeface="Meiryo UI" pitchFamily="50" charset="-128"/>
                        </a:rPr>
                      </a:br>
                      <a:r>
                        <a:rPr lang="zh-TW" altLang="en-US" sz="1000" b="0" i="0" u="none" strike="noStrike" dirty="0">
                          <a:solidFill>
                            <a:srgbClr val="000000"/>
                          </a:solidFill>
                          <a:latin typeface="Meiryo UI" pitchFamily="50" charset="-128"/>
                          <a:ea typeface="Meiryo UI" pitchFamily="50" charset="-128"/>
                          <a:cs typeface="Meiryo UI" pitchFamily="50" charset="-128"/>
                        </a:rPr>
                        <a:t>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航空機燃料</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計</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1"/>
                  </a:ext>
                </a:extLst>
              </a:tr>
              <a:tr h="3172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淀川区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28,902,003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378,251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5,983,680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35,263,934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321,970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780,309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1,102,279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2"/>
                  </a:ext>
                </a:extLst>
              </a:tr>
              <a:tr h="3172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北区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45,365,718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422,260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8,710,194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54,498,172</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331,485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803,367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1,134,852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3"/>
                  </a:ext>
                </a:extLst>
              </a:tr>
              <a:tr h="3172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中央区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37,958,490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417,991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9,638,860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48,015,341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368,224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892,405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1,260,629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4"/>
                  </a:ext>
                </a:extLst>
              </a:tr>
              <a:tr h="3172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天王寺区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34,241,000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427,454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5,721,849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40,390,303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302,331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732,712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1,035,043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5"/>
                  </a:ext>
                </a:extLst>
              </a:tr>
              <a:tr h="317258">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合　　計</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146,467,211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1,645,956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30,054,583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178,167,750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1,324,010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3,208,793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4,532,803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6"/>
                  </a:ext>
                </a:extLst>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615781711"/>
              </p:ext>
            </p:extLst>
          </p:nvPr>
        </p:nvGraphicFramePr>
        <p:xfrm>
          <a:off x="416496" y="3861048"/>
          <a:ext cx="9001003" cy="2520282"/>
        </p:xfrm>
        <a:graphic>
          <a:graphicData uri="http://schemas.openxmlformats.org/drawingml/2006/table">
            <a:tbl>
              <a:tblPr/>
              <a:tblGrid>
                <a:gridCol w="854939">
                  <a:extLst>
                    <a:ext uri="{9D8B030D-6E8A-4147-A177-3AD203B41FA5}">
                      <a16:colId xmlns:a16="http://schemas.microsoft.com/office/drawing/2014/main" val="20000"/>
                    </a:ext>
                  </a:extLst>
                </a:gridCol>
                <a:gridCol w="858389">
                  <a:extLst>
                    <a:ext uri="{9D8B030D-6E8A-4147-A177-3AD203B41FA5}">
                      <a16:colId xmlns:a16="http://schemas.microsoft.com/office/drawing/2014/main" val="20001"/>
                    </a:ext>
                  </a:extLst>
                </a:gridCol>
                <a:gridCol w="785993">
                  <a:extLst>
                    <a:ext uri="{9D8B030D-6E8A-4147-A177-3AD203B41FA5}">
                      <a16:colId xmlns:a16="http://schemas.microsoft.com/office/drawing/2014/main" val="20002"/>
                    </a:ext>
                  </a:extLst>
                </a:gridCol>
                <a:gridCol w="882518">
                  <a:extLst>
                    <a:ext uri="{9D8B030D-6E8A-4147-A177-3AD203B41FA5}">
                      <a16:colId xmlns:a16="http://schemas.microsoft.com/office/drawing/2014/main" val="20003"/>
                    </a:ext>
                  </a:extLst>
                </a:gridCol>
                <a:gridCol w="882518">
                  <a:extLst>
                    <a:ext uri="{9D8B030D-6E8A-4147-A177-3AD203B41FA5}">
                      <a16:colId xmlns:a16="http://schemas.microsoft.com/office/drawing/2014/main" val="20004"/>
                    </a:ext>
                  </a:extLst>
                </a:gridCol>
                <a:gridCol w="785993">
                  <a:extLst>
                    <a:ext uri="{9D8B030D-6E8A-4147-A177-3AD203B41FA5}">
                      <a16:colId xmlns:a16="http://schemas.microsoft.com/office/drawing/2014/main" val="20005"/>
                    </a:ext>
                  </a:extLst>
                </a:gridCol>
                <a:gridCol w="785993">
                  <a:extLst>
                    <a:ext uri="{9D8B030D-6E8A-4147-A177-3AD203B41FA5}">
                      <a16:colId xmlns:a16="http://schemas.microsoft.com/office/drawing/2014/main" val="20006"/>
                    </a:ext>
                  </a:extLst>
                </a:gridCol>
                <a:gridCol w="772204">
                  <a:extLst>
                    <a:ext uri="{9D8B030D-6E8A-4147-A177-3AD203B41FA5}">
                      <a16:colId xmlns:a16="http://schemas.microsoft.com/office/drawing/2014/main" val="20007"/>
                    </a:ext>
                  </a:extLst>
                </a:gridCol>
                <a:gridCol w="775651">
                  <a:extLst>
                    <a:ext uri="{9D8B030D-6E8A-4147-A177-3AD203B41FA5}">
                      <a16:colId xmlns:a16="http://schemas.microsoft.com/office/drawing/2014/main" val="20008"/>
                    </a:ext>
                  </a:extLst>
                </a:gridCol>
                <a:gridCol w="758416">
                  <a:extLst>
                    <a:ext uri="{9D8B030D-6E8A-4147-A177-3AD203B41FA5}">
                      <a16:colId xmlns:a16="http://schemas.microsoft.com/office/drawing/2014/main" val="20009"/>
                    </a:ext>
                  </a:extLst>
                </a:gridCol>
                <a:gridCol w="858389">
                  <a:extLst>
                    <a:ext uri="{9D8B030D-6E8A-4147-A177-3AD203B41FA5}">
                      <a16:colId xmlns:a16="http://schemas.microsoft.com/office/drawing/2014/main" val="20010"/>
                    </a:ext>
                  </a:extLst>
                </a:gridCol>
              </a:tblGrid>
              <a:tr h="265292">
                <a:tc rowSpan="2">
                  <a:txBody>
                    <a:bodyPr/>
                    <a:lstStyle/>
                    <a:p>
                      <a:pPr algn="ctr" rtl="0" fontAlgn="ctr"/>
                      <a:r>
                        <a:rPr lang="ja-JP" altLang="en-US" sz="800" b="0" i="0" u="none" strike="noStrike" dirty="0">
                          <a:solidFill>
                            <a:srgbClr val="000000"/>
                          </a:solidFill>
                          <a:latin typeface="Meiryo UI"/>
                        </a:rPr>
                        <a:t>　</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税交付金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交付金など</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rowSpan="2">
                  <a:txBody>
                    <a:bodyPr/>
                    <a:lstStyle/>
                    <a:p>
                      <a:pPr algn="ctr" rtl="0" fontAlgn="ctr"/>
                      <a:r>
                        <a:rPr lang="zh-TW" altLang="en-US" sz="1000" b="0" i="0" u="none" strike="noStrike">
                          <a:solidFill>
                            <a:srgbClr val="000000"/>
                          </a:solidFill>
                          <a:latin typeface="Meiryo UI" pitchFamily="50" charset="-128"/>
                          <a:ea typeface="Meiryo UI" pitchFamily="50" charset="-128"/>
                          <a:cs typeface="Meiryo UI" pitchFamily="50" charset="-128"/>
                        </a:rPr>
                        <a:t>自主財源</a:t>
                      </a:r>
                      <a:br>
                        <a:rPr lang="zh-TW" altLang="en-US" sz="1000" b="0" i="0" u="none" strike="noStrike">
                          <a:solidFill>
                            <a:srgbClr val="000000"/>
                          </a:solidFill>
                          <a:latin typeface="Meiryo UI" pitchFamily="50" charset="-128"/>
                          <a:ea typeface="Meiryo UI" pitchFamily="50" charset="-128"/>
                          <a:cs typeface="Meiryo UI" pitchFamily="50" charset="-128"/>
                        </a:rPr>
                      </a:br>
                      <a:r>
                        <a:rPr lang="zh-TW" altLang="en-US" sz="1000" b="0" i="0" u="none" strike="noStrike">
                          <a:solidFill>
                            <a:srgbClr val="000000"/>
                          </a:solidFill>
                          <a:latin typeface="Meiryo UI" pitchFamily="50" charset="-128"/>
                          <a:ea typeface="Meiryo UI" pitchFamily="50" charset="-128"/>
                          <a:cs typeface="Meiryo UI" pitchFamily="50" charset="-128"/>
                        </a:rPr>
                        <a:t>合計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0"/>
                  </a:ext>
                </a:extLst>
              </a:tr>
              <a:tr h="862200">
                <a:tc vMerge="1">
                  <a:txBody>
                    <a:bodyPr/>
                    <a:lstStyle/>
                    <a:p>
                      <a:endParaRPr kumimoji="1" lang="ja-JP" altLang="en-US"/>
                    </a:p>
                  </a:txBody>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利子割</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zh-CN" altLang="en-US" sz="1000" b="0" i="0" u="none" strike="noStrike" dirty="0">
                          <a:solidFill>
                            <a:srgbClr val="000000"/>
                          </a:solidFill>
                          <a:latin typeface="Meiryo UI" pitchFamily="50" charset="-128"/>
                          <a:ea typeface="Meiryo UI" pitchFamily="50" charset="-128"/>
                          <a:cs typeface="Meiryo UI" pitchFamily="50" charset="-128"/>
                        </a:rPr>
                        <a:t>配当割</a:t>
                      </a:r>
                      <a:br>
                        <a:rPr lang="zh-CN" altLang="en-US" sz="1000" b="0" i="0" u="none" strike="noStrike" dirty="0">
                          <a:solidFill>
                            <a:srgbClr val="000000"/>
                          </a:solidFill>
                          <a:latin typeface="Meiryo UI" pitchFamily="50" charset="-128"/>
                          <a:ea typeface="Meiryo UI" pitchFamily="50" charset="-128"/>
                          <a:cs typeface="Meiryo UI" pitchFamily="50" charset="-128"/>
                        </a:rPr>
                      </a:br>
                      <a:r>
                        <a:rPr lang="zh-CN"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株式等</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譲渡</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所得割</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地方消費税</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自動車</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取得税</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交付金</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en-US" altLang="ja-JP" sz="1000" b="0" i="0" u="none" strike="noStrike" dirty="0">
                          <a:solidFill>
                            <a:srgbClr val="000000"/>
                          </a:solidFill>
                          <a:latin typeface="Meiryo UI" pitchFamily="50" charset="-128"/>
                          <a:ea typeface="Meiryo UI" pitchFamily="50" charset="-128"/>
                          <a:cs typeface="Meiryo UI" pitchFamily="50" charset="-128"/>
                        </a:rPr>
                        <a:t>(</a:t>
                      </a:r>
                      <a:r>
                        <a:rPr lang="ja-JP" altLang="en-US" sz="1000" b="0" i="0" u="none" strike="noStrike" dirty="0">
                          <a:solidFill>
                            <a:srgbClr val="000000"/>
                          </a:solidFill>
                          <a:latin typeface="Meiryo UI" pitchFamily="50" charset="-128"/>
                          <a:ea typeface="Meiryo UI" pitchFamily="50" charset="-128"/>
                          <a:cs typeface="Meiryo UI" pitchFamily="50" charset="-128"/>
                        </a:rPr>
                        <a:t>旧法含む</a:t>
                      </a:r>
                      <a:r>
                        <a:rPr lang="en-US" altLang="ja-JP" sz="1000" b="0" i="0" u="none" strike="noStrike" dirty="0">
                          <a:solidFill>
                            <a:srgbClr val="000000"/>
                          </a:solidFill>
                          <a:latin typeface="Meiryo UI" pitchFamily="50" charset="-128"/>
                          <a:ea typeface="Meiryo UI" pitchFamily="50" charset="-128"/>
                          <a:cs typeface="Meiryo UI" pitchFamily="50" charset="-128"/>
                        </a:rPr>
                        <a:t>)</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zh-TW" altLang="en-US" sz="1000" b="0" i="0" u="none" strike="noStrike" dirty="0">
                          <a:solidFill>
                            <a:srgbClr val="000000"/>
                          </a:solidFill>
                          <a:latin typeface="Meiryo UI" pitchFamily="50" charset="-128"/>
                          <a:ea typeface="Meiryo UI" pitchFamily="50" charset="-128"/>
                          <a:cs typeface="Meiryo UI" pitchFamily="50" charset="-128"/>
                        </a:rPr>
                        <a:t>交通安全</a:t>
                      </a:r>
                      <a:br>
                        <a:rPr lang="zh-TW" altLang="en-US" sz="1000" b="0" i="0" u="none" strike="noStrike" dirty="0">
                          <a:solidFill>
                            <a:srgbClr val="000000"/>
                          </a:solidFill>
                          <a:latin typeface="Meiryo UI" pitchFamily="50" charset="-128"/>
                          <a:ea typeface="Meiryo UI" pitchFamily="50" charset="-128"/>
                          <a:cs typeface="Meiryo UI" pitchFamily="50" charset="-128"/>
                        </a:rPr>
                      </a:br>
                      <a:r>
                        <a:rPr lang="zh-TW" altLang="en-US" sz="1000" b="0" i="0" u="none" strike="noStrike" dirty="0">
                          <a:solidFill>
                            <a:srgbClr val="000000"/>
                          </a:solidFill>
                          <a:latin typeface="Meiryo UI" pitchFamily="50" charset="-128"/>
                          <a:ea typeface="Meiryo UI" pitchFamily="50" charset="-128"/>
                          <a:cs typeface="Meiryo UI" pitchFamily="50" charset="-128"/>
                        </a:rPr>
                        <a:t>対策特別</a:t>
                      </a:r>
                      <a:br>
                        <a:rPr lang="zh-TW" altLang="en-US" sz="1000" b="0" i="0" u="none" strike="noStrike" dirty="0">
                          <a:solidFill>
                            <a:srgbClr val="000000"/>
                          </a:solidFill>
                          <a:latin typeface="Meiryo UI" pitchFamily="50" charset="-128"/>
                          <a:ea typeface="Meiryo UI" pitchFamily="50" charset="-128"/>
                          <a:cs typeface="Meiryo UI" pitchFamily="50" charset="-128"/>
                        </a:rPr>
                      </a:br>
                      <a:r>
                        <a:rPr lang="zh-TW"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地方特例</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vMerge="1">
                  <a:txBody>
                    <a:bodyPr/>
                    <a:lstStyle/>
                    <a:p>
                      <a:endParaRPr kumimoji="1" lang="ja-JP" altLang="en-US"/>
                    </a:p>
                  </a:txBody>
                  <a:tcPr/>
                </a:tc>
                <a:extLst>
                  <a:ext uri="{0D108BD9-81ED-4DB2-BD59-A6C34878D82A}">
                    <a16:rowId xmlns:a16="http://schemas.microsoft.com/office/drawing/2014/main" val="10001"/>
                  </a:ext>
                </a:extLst>
              </a:tr>
              <a:tr h="2785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淀川区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102,158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372,500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220,501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11,855,856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439,530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12,990,545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77,449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319,104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396,553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49,753,311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2"/>
                  </a:ext>
                </a:extLst>
              </a:tr>
              <a:tr h="2785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北区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160,351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584,695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346,106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17,245,825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452,498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18,789,475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107,098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500,877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altLang="ja-JP" sz="900" b="0" i="0" u="none" strike="noStrike" dirty="0">
                          <a:solidFill>
                            <a:schemeClr val="tx1"/>
                          </a:solidFill>
                          <a:effectLst/>
                          <a:latin typeface="Meiryo UI" panose="020B0604030504040204" pitchFamily="50" charset="-128"/>
                          <a:ea typeface="Meiryo UI" panose="020B0604030504040204" pitchFamily="50" charset="-128"/>
                        </a:rPr>
                        <a:t>607,975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75,030,474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3"/>
                  </a:ext>
                </a:extLst>
              </a:tr>
              <a:tr h="2785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中央区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134,169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489,224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289,594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none" strike="noStrike">
                          <a:solidFill>
                            <a:schemeClr val="tx1"/>
                          </a:solidFill>
                          <a:effectLst/>
                          <a:latin typeface="Meiryo UI" panose="020B0604030504040204" pitchFamily="50" charset="-128"/>
                          <a:ea typeface="Meiryo UI" panose="020B0604030504040204" pitchFamily="50" charset="-128"/>
                        </a:rPr>
                        <a:t>18,521,695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502,777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19,937,459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108,995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419,095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528,090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69,741,519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4"/>
                  </a:ext>
                </a:extLst>
              </a:tr>
              <a:tr h="2785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天王寺区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121,029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441,314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261,234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11,974,863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412,564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13,211,004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92,498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378,050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470,548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55,106,898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5"/>
                  </a:ext>
                </a:extLst>
              </a:tr>
              <a:tr h="278558">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合　　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517,707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none" strike="noStrike">
                          <a:solidFill>
                            <a:schemeClr val="tx1"/>
                          </a:solidFill>
                          <a:effectLst/>
                          <a:latin typeface="Meiryo UI" panose="020B0604030504040204" pitchFamily="50" charset="-128"/>
                          <a:ea typeface="Meiryo UI" panose="020B0604030504040204" pitchFamily="50" charset="-128"/>
                        </a:rPr>
                        <a:t>1,887,733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1,117,435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59,598,239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1,807,369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none" strike="noStrike" dirty="0">
                          <a:solidFill>
                            <a:schemeClr val="tx1"/>
                          </a:solidFill>
                          <a:effectLst/>
                          <a:latin typeface="Meiryo UI" panose="020B0604030504040204" pitchFamily="50" charset="-128"/>
                          <a:ea typeface="Meiryo UI" panose="020B0604030504040204" pitchFamily="50" charset="-128"/>
                        </a:rPr>
                        <a:t>64,928,483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386,040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1,617,126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2,003,166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249,632,202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6"/>
                  </a:ext>
                </a:extLst>
              </a:tr>
            </a:tbl>
          </a:graphicData>
        </a:graphic>
      </p:graphicFrame>
      <p:sp>
        <p:nvSpPr>
          <p:cNvPr id="15" name="正方形/長方形 27"/>
          <p:cNvSpPr>
            <a:spLocks noChangeArrowheads="1"/>
          </p:cNvSpPr>
          <p:nvPr/>
        </p:nvSpPr>
        <p:spPr bwMode="auto">
          <a:xfrm>
            <a:off x="8874125" y="658100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３４</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2" name="テキスト ボックス 42"/>
          <p:cNvSpPr txBox="1">
            <a:spLocks noChangeArrowheads="1"/>
          </p:cNvSpPr>
          <p:nvPr/>
        </p:nvSpPr>
        <p:spPr bwMode="auto">
          <a:xfrm>
            <a:off x="278077" y="6540782"/>
            <a:ext cx="9283435" cy="215444"/>
          </a:xfrm>
          <a:prstGeom prst="rect">
            <a:avLst/>
          </a:prstGeom>
          <a:noFill/>
          <a:ln w="9525">
            <a:noFill/>
            <a:miter lim="800000"/>
            <a:headEnd/>
            <a:tailEnd/>
          </a:ln>
        </p:spPr>
        <p:txBody>
          <a:bodyPr wrap="square">
            <a:spAutoFit/>
          </a:bodyPr>
          <a:lstStyle/>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a:t>
            </a:r>
            <a:r>
              <a:rPr lang="en-US" altLang="ja-JP" sz="800" dirty="0" smtClean="0">
                <a:latin typeface="Meiryo UI" pitchFamily="50" charset="-128"/>
                <a:ea typeface="Meiryo UI" pitchFamily="50" charset="-128"/>
                <a:cs typeface="Meiryo UI" pitchFamily="50" charset="-128"/>
              </a:rPr>
              <a:t>H28</a:t>
            </a:r>
            <a:r>
              <a:rPr lang="ja-JP" altLang="en-US" sz="800" dirty="0" smtClean="0">
                <a:latin typeface="Meiryo UI" pitchFamily="50" charset="-128"/>
                <a:ea typeface="Meiryo UI" pitchFamily="50" charset="-128"/>
                <a:cs typeface="Meiryo UI" pitchFamily="50" charset="-128"/>
              </a:rPr>
              <a:t>年度の一般会計決算では、補てん財源が活用されたため、一般財源ベースでの歳出額は、各特別区での行財政改革等の対応を前提にその分（</a:t>
            </a:r>
            <a:r>
              <a:rPr lang="en-US" altLang="ja-JP" sz="800" dirty="0">
                <a:latin typeface="Meiryo UI" pitchFamily="50" charset="-128"/>
                <a:ea typeface="Meiryo UI" pitchFamily="50" charset="-128"/>
                <a:cs typeface="Meiryo UI" pitchFamily="50" charset="-128"/>
              </a:rPr>
              <a:t>98</a:t>
            </a:r>
            <a:r>
              <a:rPr lang="ja-JP" altLang="en-US" sz="800" dirty="0" smtClean="0">
                <a:latin typeface="Meiryo UI" pitchFamily="50" charset="-128"/>
                <a:ea typeface="Meiryo UI" pitchFamily="50" charset="-128"/>
                <a:cs typeface="Meiryo UI" pitchFamily="50" charset="-128"/>
              </a:rPr>
              <a:t>億円）減少させて検証を実施</a:t>
            </a:r>
            <a:endParaRPr lang="en-US" altLang="ja-JP" sz="800" dirty="0" smtClean="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4796393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86" name="テキスト ボックス 54"/>
          <p:cNvSpPr txBox="1">
            <a:spLocks noChangeArrowheads="1"/>
          </p:cNvSpPr>
          <p:nvPr/>
        </p:nvSpPr>
        <p:spPr bwMode="auto">
          <a:xfrm>
            <a:off x="1861907" y="2132856"/>
            <a:ext cx="1074869" cy="338554"/>
          </a:xfrm>
          <a:prstGeom prst="rect">
            <a:avLst/>
          </a:prstGeom>
          <a:noFill/>
          <a:ln w="9525">
            <a:noFill/>
            <a:miter lim="800000"/>
            <a:headEnd/>
            <a:tailEnd/>
          </a:ln>
        </p:spPr>
        <p:txBody>
          <a:bodyPr>
            <a:spAutoFit/>
          </a:bodyPr>
          <a:lstStyle/>
          <a:p>
            <a:r>
              <a:rPr lang="en-US" altLang="ja-JP" sz="1600" b="1" dirty="0">
                <a:solidFill>
                  <a:srgbClr val="000000"/>
                </a:solidFill>
              </a:rPr>
              <a:t>《</a:t>
            </a:r>
            <a:r>
              <a:rPr lang="ja-JP" altLang="en-US" sz="1600" b="1" dirty="0">
                <a:solidFill>
                  <a:srgbClr val="000000"/>
                </a:solidFill>
              </a:rPr>
              <a:t>歳出</a:t>
            </a:r>
            <a:r>
              <a:rPr lang="en-US" altLang="ja-JP" sz="1600" b="1" dirty="0">
                <a:solidFill>
                  <a:srgbClr val="000000"/>
                </a:solidFill>
              </a:rPr>
              <a:t>》</a:t>
            </a:r>
            <a:endParaRPr lang="ja-JP" altLang="en-US" sz="1600" b="1" dirty="0">
              <a:solidFill>
                <a:srgbClr val="000000"/>
              </a:solidFill>
            </a:endParaRPr>
          </a:p>
        </p:txBody>
      </p:sp>
      <p:sp>
        <p:nvSpPr>
          <p:cNvPr id="28687" name="テキスト ボックス 78"/>
          <p:cNvSpPr txBox="1">
            <a:spLocks noChangeArrowheads="1"/>
          </p:cNvSpPr>
          <p:nvPr/>
        </p:nvSpPr>
        <p:spPr bwMode="auto">
          <a:xfrm>
            <a:off x="6088468" y="2198192"/>
            <a:ext cx="2123942" cy="338137"/>
          </a:xfrm>
          <a:prstGeom prst="rect">
            <a:avLst/>
          </a:prstGeom>
          <a:noFill/>
          <a:ln w="9525">
            <a:noFill/>
            <a:miter lim="800000"/>
            <a:headEnd/>
            <a:tailEnd/>
          </a:ln>
        </p:spPr>
        <p:txBody>
          <a:bodyPr>
            <a:spAutoFit/>
          </a:bodyPr>
          <a:lstStyle/>
          <a:p>
            <a:r>
              <a:rPr lang="en-US" altLang="ja-JP" sz="1600" b="1" dirty="0">
                <a:solidFill>
                  <a:srgbClr val="000000"/>
                </a:solidFill>
              </a:rPr>
              <a:t>《</a:t>
            </a:r>
            <a:r>
              <a:rPr lang="ja-JP" altLang="en-US" sz="1600" b="1" dirty="0">
                <a:solidFill>
                  <a:srgbClr val="000000"/>
                </a:solidFill>
              </a:rPr>
              <a:t>主な財源構成</a:t>
            </a:r>
            <a:r>
              <a:rPr lang="en-US" altLang="ja-JP" sz="1600" b="1" dirty="0">
                <a:solidFill>
                  <a:srgbClr val="000000"/>
                </a:solidFill>
              </a:rPr>
              <a:t>》</a:t>
            </a:r>
            <a:endParaRPr lang="ja-JP" altLang="en-US" sz="1600" b="1" dirty="0">
              <a:solidFill>
                <a:srgbClr val="000000"/>
              </a:solidFill>
            </a:endParaRPr>
          </a:p>
        </p:txBody>
      </p:sp>
      <p:grpSp>
        <p:nvGrpSpPr>
          <p:cNvPr id="2" name="グループ化 43"/>
          <p:cNvGrpSpPr/>
          <p:nvPr/>
        </p:nvGrpSpPr>
        <p:grpSpPr>
          <a:xfrm>
            <a:off x="3561622" y="2449463"/>
            <a:ext cx="671298" cy="4064000"/>
            <a:chOff x="2985558" y="2450252"/>
            <a:chExt cx="671298" cy="4064000"/>
          </a:xfrm>
        </p:grpSpPr>
        <p:sp>
          <p:nvSpPr>
            <p:cNvPr id="5" name="正方形/長方形 4"/>
            <p:cNvSpPr/>
            <p:nvPr/>
          </p:nvSpPr>
          <p:spPr>
            <a:xfrm>
              <a:off x="2985558" y="2450252"/>
              <a:ext cx="671298" cy="4064000"/>
            </a:xfrm>
            <a:prstGeom prst="rect">
              <a:avLst/>
            </a:prstGeom>
            <a:ln w="25400">
              <a:solidFill>
                <a:schemeClr val="tx1"/>
              </a:solidFill>
              <a:prstDash val="sysDash"/>
            </a:ln>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ja-JP" altLang="en-US" sz="1600">
                <a:solidFill>
                  <a:prstClr val="white"/>
                </a:solidFill>
                <a:latin typeface="Meiryo UI" pitchFamily="50" charset="-128"/>
                <a:ea typeface="Meiryo UI" pitchFamily="50" charset="-128"/>
                <a:cs typeface="Meiryo UI" pitchFamily="50" charset="-128"/>
              </a:endParaRPr>
            </a:p>
          </p:txBody>
        </p:sp>
        <p:sp>
          <p:nvSpPr>
            <p:cNvPr id="57" name="正方形/長方形 56"/>
            <p:cNvSpPr/>
            <p:nvPr/>
          </p:nvSpPr>
          <p:spPr>
            <a:xfrm>
              <a:off x="3109367" y="2636912"/>
              <a:ext cx="432048" cy="3744913"/>
            </a:xfrm>
            <a:prstGeom prst="rect">
              <a:avLst/>
            </a:prstGeom>
          </p:spPr>
          <p:style>
            <a:lnRef idx="2">
              <a:schemeClr val="accent1"/>
            </a:lnRef>
            <a:fillRef idx="1">
              <a:schemeClr val="lt1"/>
            </a:fillRef>
            <a:effectRef idx="0">
              <a:schemeClr val="accent1"/>
            </a:effectRef>
            <a:fontRef idx="minor">
              <a:schemeClr val="dk1"/>
            </a:fontRef>
          </p:style>
          <p:txBody>
            <a:bodyPr vert="eaVert" anchor="ctr"/>
            <a:lstStyle/>
            <a:p>
              <a:pPr algn="ctr" fontAlgn="auto">
                <a:spcBef>
                  <a:spcPts val="0"/>
                </a:spcBef>
                <a:spcAft>
                  <a:spcPts val="0"/>
                </a:spcAft>
                <a:defRPr/>
              </a:pPr>
              <a:r>
                <a:rPr lang="ja-JP" altLang="en-US" sz="1400" b="1" dirty="0">
                  <a:solidFill>
                    <a:prstClr val="black"/>
                  </a:solidFill>
                  <a:latin typeface="Meiryo UI" pitchFamily="50" charset="-128"/>
                  <a:ea typeface="Meiryo UI" pitchFamily="50" charset="-128"/>
                  <a:cs typeface="Meiryo UI" pitchFamily="50" charset="-128"/>
                </a:rPr>
                <a:t>裁量</a:t>
              </a:r>
              <a:r>
                <a:rPr lang="ja-JP" altLang="en-US" sz="1400" b="1" dirty="0" smtClean="0">
                  <a:solidFill>
                    <a:prstClr val="black"/>
                  </a:solidFill>
                  <a:latin typeface="Meiryo UI" pitchFamily="50" charset="-128"/>
                  <a:ea typeface="Meiryo UI" pitchFamily="50" charset="-128"/>
                  <a:cs typeface="Meiryo UI" pitchFamily="50" charset="-128"/>
                </a:rPr>
                <a:t>経費</a:t>
              </a:r>
              <a:endParaRPr lang="ja-JP" altLang="en-US" sz="2400" dirty="0"/>
            </a:p>
          </p:txBody>
        </p:sp>
      </p:grpSp>
      <p:sp>
        <p:nvSpPr>
          <p:cNvPr id="53" name="角丸四角形 52"/>
          <p:cNvSpPr/>
          <p:nvPr/>
        </p:nvSpPr>
        <p:spPr>
          <a:xfrm>
            <a:off x="428229" y="670243"/>
            <a:ext cx="9126934" cy="1081087"/>
          </a:xfrm>
          <a:prstGeom prst="roundRect">
            <a:avLst>
              <a:gd name="adj" fmla="val 13594"/>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marL="355600" indent="-355600" fontAlgn="auto">
              <a:spcBef>
                <a:spcPts val="0"/>
              </a:spcBef>
              <a:spcAft>
                <a:spcPts val="0"/>
              </a:spcAft>
              <a:buFont typeface="Wingdings" pitchFamily="2" charset="2"/>
              <a:buChar char="u"/>
              <a:defRPr/>
            </a:pPr>
            <a:r>
              <a:rPr lang="ja-JP" altLang="en-US" sz="1400" b="1" dirty="0">
                <a:solidFill>
                  <a:schemeClr val="bg1"/>
                </a:solidFill>
                <a:latin typeface="Meiryo UI" pitchFamily="50" charset="-128"/>
                <a:ea typeface="Meiryo UI" pitchFamily="50" charset="-128"/>
                <a:cs typeface="Meiryo UI" pitchFamily="50" charset="-128"/>
              </a:rPr>
              <a:t>特別区長が将来にわたってマネジメントできる財源として、財政調整交付金制度における基準財政需要額（標準的な行政サービスを行うのに必要な経費）を超える財源を裁量経費として算定</a:t>
            </a:r>
            <a:endParaRPr lang="en-US" altLang="ja-JP" sz="1400" b="1" dirty="0">
              <a:solidFill>
                <a:schemeClr val="bg1"/>
              </a:solidFill>
              <a:latin typeface="Meiryo UI" pitchFamily="50" charset="-128"/>
              <a:ea typeface="Meiryo UI" pitchFamily="50" charset="-128"/>
              <a:cs typeface="Meiryo UI" pitchFamily="50" charset="-128"/>
            </a:endParaRPr>
          </a:p>
          <a:p>
            <a:pPr indent="360000" fontAlgn="auto">
              <a:spcBef>
                <a:spcPts val="0"/>
              </a:spcBef>
              <a:spcAft>
                <a:spcPts val="0"/>
              </a:spcAft>
              <a:buFont typeface="Wingdings" pitchFamily="2" charset="2"/>
              <a:buChar char="u"/>
              <a:defRPr/>
            </a:pPr>
            <a:endParaRPr lang="en-US" altLang="ja-JP" sz="800" b="1" dirty="0">
              <a:solidFill>
                <a:schemeClr val="bg1"/>
              </a:solidFill>
              <a:latin typeface="Meiryo UI" pitchFamily="50" charset="-128"/>
              <a:ea typeface="Meiryo UI" pitchFamily="50" charset="-128"/>
              <a:cs typeface="Meiryo UI" pitchFamily="50" charset="-128"/>
            </a:endParaRPr>
          </a:p>
          <a:p>
            <a:pPr indent="176213" fontAlgn="auto">
              <a:spcBef>
                <a:spcPts val="0"/>
              </a:spcBef>
              <a:spcAft>
                <a:spcPts val="0"/>
              </a:spcAft>
              <a:defRPr/>
            </a:pPr>
            <a:r>
              <a:rPr lang="en-US" altLang="ja-JP" sz="1200" dirty="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裁量経費には人件費や公債費などの義務的経費が含まれているが、これらは標準行政を超える事業に要した経費であり、</a:t>
            </a:r>
            <a:r>
              <a:rPr lang="en-US" altLang="ja-JP" sz="1200" dirty="0">
                <a:latin typeface="Meiryo UI" pitchFamily="50" charset="-128"/>
                <a:ea typeface="Meiryo UI" pitchFamily="50" charset="-128"/>
                <a:cs typeface="Meiryo UI" pitchFamily="50" charset="-128"/>
              </a:rPr>
              <a:t/>
            </a:r>
            <a:br>
              <a:rPr lang="en-US" altLang="ja-JP" sz="1200" dirty="0">
                <a:latin typeface="Meiryo UI" pitchFamily="50" charset="-128"/>
                <a:ea typeface="Meiryo UI" pitchFamily="50" charset="-128"/>
                <a:cs typeface="Meiryo UI" pitchFamily="50" charset="-128"/>
              </a:rPr>
            </a:br>
            <a:r>
              <a:rPr lang="ja-JP" altLang="en-US" sz="1200" dirty="0">
                <a:latin typeface="Meiryo UI" pitchFamily="50" charset="-128"/>
                <a:ea typeface="Meiryo UI" pitchFamily="50" charset="-128"/>
                <a:cs typeface="Meiryo UI" pitchFamily="50" charset="-128"/>
              </a:rPr>
              <a:t>　　　　時間軸を設定すれば他の施策への振替も可能であることから、特別区長の政策選択の余地は存在している</a:t>
            </a:r>
            <a:endParaRPr lang="en-US" altLang="ja-JP" sz="1200" dirty="0">
              <a:latin typeface="Meiryo UI" pitchFamily="50" charset="-128"/>
              <a:ea typeface="Meiryo UI" pitchFamily="50" charset="-128"/>
              <a:cs typeface="Meiryo UI" pitchFamily="50" charset="-128"/>
            </a:endParaRPr>
          </a:p>
        </p:txBody>
      </p:sp>
      <p:sp>
        <p:nvSpPr>
          <p:cNvPr id="28697" name="テキスト ボックス 30"/>
          <p:cNvSpPr txBox="1">
            <a:spLocks noChangeArrowheads="1"/>
          </p:cNvSpPr>
          <p:nvPr/>
        </p:nvSpPr>
        <p:spPr bwMode="auto">
          <a:xfrm>
            <a:off x="428229" y="332656"/>
            <a:ext cx="5532883" cy="338554"/>
          </a:xfrm>
          <a:prstGeom prst="rect">
            <a:avLst/>
          </a:prstGeom>
          <a:noFill/>
          <a:ln w="9525">
            <a:noFill/>
            <a:miter lim="800000"/>
            <a:headEnd/>
            <a:tailEnd/>
          </a:ln>
        </p:spPr>
        <p:txBody>
          <a:bodyPr wrap="square">
            <a:spAutoFit/>
          </a:bodyPr>
          <a:lstStyle/>
          <a:p>
            <a:r>
              <a:rPr lang="ja-JP" altLang="en-US" sz="1600" b="1" dirty="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この財政調整制度の検証における「裁量経費」に</a:t>
            </a:r>
            <a:r>
              <a:rPr lang="ja-JP" altLang="en-US" sz="1600" b="1" dirty="0">
                <a:latin typeface="Meiryo UI" pitchFamily="50" charset="-128"/>
                <a:ea typeface="Meiryo UI" pitchFamily="50" charset="-128"/>
                <a:cs typeface="Meiryo UI" pitchFamily="50" charset="-128"/>
              </a:rPr>
              <a:t>ついて</a:t>
            </a:r>
          </a:p>
        </p:txBody>
      </p:sp>
      <p:sp>
        <p:nvSpPr>
          <p:cNvPr id="40" name="正方形/長方形 39"/>
          <p:cNvSpPr/>
          <p:nvPr/>
        </p:nvSpPr>
        <p:spPr>
          <a:xfrm>
            <a:off x="3393150" y="1823015"/>
            <a:ext cx="2885810" cy="360363"/>
          </a:xfrm>
          <a:prstGeom prst="rect">
            <a:avLst/>
          </a:prstGeom>
          <a:ln w="19050"/>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ja-JP" altLang="en-US" sz="1400" b="1" dirty="0"/>
              <a:t>歳出と財源構成のイメージ</a:t>
            </a:r>
          </a:p>
        </p:txBody>
      </p:sp>
      <p:sp>
        <p:nvSpPr>
          <p:cNvPr id="29"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３５</a:t>
            </a:r>
            <a:endParaRPr lang="ja-JP" altLang="en-US" sz="1100" b="1" dirty="0">
              <a:solidFill>
                <a:srgbClr val="000000"/>
              </a:solidFill>
              <a:latin typeface="Meiryo UI" pitchFamily="50" charset="-128"/>
              <a:ea typeface="Meiryo UI" pitchFamily="50" charset="-128"/>
              <a:cs typeface="Meiryo UI" pitchFamily="50" charset="-128"/>
            </a:endParaRPr>
          </a:p>
        </p:txBody>
      </p:sp>
      <p:grpSp>
        <p:nvGrpSpPr>
          <p:cNvPr id="4" name="グループ化 68"/>
          <p:cNvGrpSpPr/>
          <p:nvPr/>
        </p:nvGrpSpPr>
        <p:grpSpPr>
          <a:xfrm>
            <a:off x="810444" y="2450252"/>
            <a:ext cx="2736304" cy="4064000"/>
            <a:chOff x="560512" y="2450252"/>
            <a:chExt cx="2736304" cy="4064000"/>
          </a:xfrm>
        </p:grpSpPr>
        <p:sp>
          <p:nvSpPr>
            <p:cNvPr id="3" name="正方形/長方形 2"/>
            <p:cNvSpPr/>
            <p:nvPr/>
          </p:nvSpPr>
          <p:spPr>
            <a:xfrm>
              <a:off x="560512" y="2450252"/>
              <a:ext cx="2736304" cy="4064000"/>
            </a:xfrm>
            <a:prstGeom prst="rect">
              <a:avLst/>
            </a:prstGeom>
            <a:noFill/>
            <a:ln w="254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400" dirty="0">
                <a:solidFill>
                  <a:prstClr val="black"/>
                </a:solidFill>
                <a:latin typeface="Meiryo UI" pitchFamily="50" charset="-128"/>
                <a:ea typeface="Meiryo UI" pitchFamily="50" charset="-128"/>
                <a:cs typeface="Meiryo UI" pitchFamily="50" charset="-128"/>
              </a:endParaRPr>
            </a:p>
          </p:txBody>
        </p:sp>
        <p:cxnSp>
          <p:nvCxnSpPr>
            <p:cNvPr id="74" name="直線コネクタ 73"/>
            <p:cNvCxnSpPr/>
            <p:nvPr/>
          </p:nvCxnSpPr>
          <p:spPr>
            <a:xfrm>
              <a:off x="560512" y="4725144"/>
              <a:ext cx="2736304"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a:off x="584895" y="5085184"/>
              <a:ext cx="2683346"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560512" y="5877272"/>
              <a:ext cx="2736304"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7" name="テキスト ボックス 46"/>
            <p:cNvSpPr txBox="1"/>
            <p:nvPr/>
          </p:nvSpPr>
          <p:spPr>
            <a:xfrm>
              <a:off x="661095" y="2564904"/>
              <a:ext cx="400110" cy="3888432"/>
            </a:xfrm>
            <a:prstGeom prst="rect">
              <a:avLst/>
            </a:prstGeom>
            <a:ln/>
          </p:spPr>
          <p:style>
            <a:lnRef idx="2">
              <a:schemeClr val="accent2"/>
            </a:lnRef>
            <a:fillRef idx="1">
              <a:schemeClr val="lt1"/>
            </a:fillRef>
            <a:effectRef idx="0">
              <a:schemeClr val="accent2"/>
            </a:effectRef>
            <a:fontRef idx="minor">
              <a:schemeClr val="dk1"/>
            </a:fontRef>
          </p:style>
          <p:txBody>
            <a:bodyPr vert="eaVert" wrap="square">
              <a:spAutoFit/>
            </a:bodyPr>
            <a:lstStyle/>
            <a:p>
              <a:pPr algn="ctr" fontAlgn="auto">
                <a:spcBef>
                  <a:spcPts val="0"/>
                </a:spcBef>
                <a:spcAft>
                  <a:spcPts val="0"/>
                </a:spcAft>
                <a:defRPr/>
              </a:pPr>
              <a:r>
                <a:rPr lang="ja-JP" altLang="en-US" sz="1400" b="1" dirty="0">
                  <a:solidFill>
                    <a:prstClr val="black"/>
                  </a:solidFill>
                  <a:latin typeface="Meiryo UI" pitchFamily="50" charset="-128"/>
                  <a:ea typeface="Meiryo UI" pitchFamily="50" charset="-128"/>
                  <a:cs typeface="Meiryo UI" pitchFamily="50" charset="-128"/>
                </a:rPr>
                <a:t>基準財政需要</a:t>
              </a:r>
              <a:r>
                <a:rPr lang="ja-JP" altLang="en-US" sz="1400" b="1" dirty="0" smtClean="0">
                  <a:solidFill>
                    <a:prstClr val="black"/>
                  </a:solidFill>
                  <a:latin typeface="Meiryo UI" pitchFamily="50" charset="-128"/>
                  <a:ea typeface="Meiryo UI" pitchFamily="50" charset="-128"/>
                  <a:cs typeface="Meiryo UI" pitchFamily="50" charset="-128"/>
                </a:rPr>
                <a:t>額</a:t>
              </a:r>
              <a:r>
                <a:rPr lang="ja-JP" altLang="en-US" sz="1200" b="1" dirty="0" smtClean="0">
                  <a:solidFill>
                    <a:prstClr val="black"/>
                  </a:solidFill>
                  <a:latin typeface="Meiryo UI" pitchFamily="50" charset="-128"/>
                  <a:ea typeface="Meiryo UI" pitchFamily="50" charset="-128"/>
                  <a:cs typeface="Meiryo UI" pitchFamily="50" charset="-128"/>
                </a:rPr>
                <a:t>（</a:t>
              </a:r>
              <a:r>
                <a:rPr lang="ja-JP" altLang="en-US" sz="1200" b="1" dirty="0">
                  <a:solidFill>
                    <a:prstClr val="black"/>
                  </a:solidFill>
                  <a:latin typeface="Meiryo UI" pitchFamily="50" charset="-128"/>
                  <a:ea typeface="Meiryo UI" pitchFamily="50" charset="-128"/>
                  <a:cs typeface="Meiryo UI" pitchFamily="50" charset="-128"/>
                </a:rPr>
                <a:t>特別区に</a:t>
              </a:r>
              <a:r>
                <a:rPr lang="ja-JP" altLang="en-US" sz="1200" b="1" dirty="0" smtClean="0">
                  <a:solidFill>
                    <a:prstClr val="black"/>
                  </a:solidFill>
                  <a:latin typeface="Meiryo UI" pitchFamily="50" charset="-128"/>
                  <a:ea typeface="Meiryo UI" pitchFamily="50" charset="-128"/>
                  <a:cs typeface="Meiryo UI" pitchFamily="50" charset="-128"/>
                </a:rPr>
                <a:t>おける標準</a:t>
              </a:r>
              <a:r>
                <a:rPr lang="ja-JP" altLang="en-US" sz="1200" b="1" dirty="0">
                  <a:solidFill>
                    <a:prstClr val="black"/>
                  </a:solidFill>
                  <a:latin typeface="Meiryo UI" pitchFamily="50" charset="-128"/>
                  <a:ea typeface="Meiryo UI" pitchFamily="50" charset="-128"/>
                  <a:cs typeface="Meiryo UI" pitchFamily="50" charset="-128"/>
                </a:rPr>
                <a:t>行政経費）</a:t>
              </a:r>
              <a:endParaRPr lang="en-US" altLang="ja-JP" sz="1200" b="1" dirty="0">
                <a:solidFill>
                  <a:prstClr val="black"/>
                </a:solidFill>
                <a:latin typeface="Meiryo UI" pitchFamily="50" charset="-128"/>
                <a:ea typeface="Meiryo UI" pitchFamily="50" charset="-128"/>
                <a:cs typeface="Meiryo UI" pitchFamily="50" charset="-128"/>
              </a:endParaRPr>
            </a:p>
          </p:txBody>
        </p:sp>
      </p:grpSp>
      <p:grpSp>
        <p:nvGrpSpPr>
          <p:cNvPr id="6" name="グループ化 66"/>
          <p:cNvGrpSpPr/>
          <p:nvPr/>
        </p:nvGrpSpPr>
        <p:grpSpPr>
          <a:xfrm>
            <a:off x="6969224" y="2492896"/>
            <a:ext cx="1935923" cy="4064372"/>
            <a:chOff x="6249144" y="2492896"/>
            <a:chExt cx="1935923" cy="4064372"/>
          </a:xfrm>
        </p:grpSpPr>
        <p:sp>
          <p:nvSpPr>
            <p:cNvPr id="12" name="正方形/長方形 11"/>
            <p:cNvSpPr/>
            <p:nvPr/>
          </p:nvSpPr>
          <p:spPr>
            <a:xfrm>
              <a:off x="7338789" y="2493268"/>
              <a:ext cx="648072" cy="4064000"/>
            </a:xfrm>
            <a:prstGeom prst="rect">
              <a:avLst/>
            </a:prstGeom>
            <a:ln w="25400">
              <a:solidFill>
                <a:schemeClr val="tx1"/>
              </a:solidFill>
              <a:prstDash val="sysDash"/>
            </a:ln>
          </p:spPr>
          <p:style>
            <a:lnRef idx="1">
              <a:schemeClr val="accent5"/>
            </a:lnRef>
            <a:fillRef idx="2">
              <a:schemeClr val="accent5"/>
            </a:fillRef>
            <a:effectRef idx="1">
              <a:schemeClr val="accent5"/>
            </a:effectRef>
            <a:fontRef idx="minor">
              <a:schemeClr val="dk1"/>
            </a:fontRef>
          </p:style>
          <p:txBody>
            <a:bodyPr anchor="ctr"/>
            <a:lstStyle/>
            <a:p>
              <a:pPr algn="ctr" fontAlgn="auto">
                <a:spcBef>
                  <a:spcPts val="0"/>
                </a:spcBef>
                <a:spcAft>
                  <a:spcPts val="0"/>
                </a:spcAft>
                <a:defRPr/>
              </a:pPr>
              <a:endParaRPr lang="ja-JP" altLang="en-US" sz="1600">
                <a:solidFill>
                  <a:prstClr val="white"/>
                </a:solidFill>
                <a:latin typeface="Meiryo UI" pitchFamily="50" charset="-128"/>
                <a:ea typeface="Meiryo UI" pitchFamily="50" charset="-128"/>
                <a:cs typeface="Meiryo UI" pitchFamily="50" charset="-128"/>
              </a:endParaRPr>
            </a:p>
          </p:txBody>
        </p:sp>
        <p:sp>
          <p:nvSpPr>
            <p:cNvPr id="58" name="角丸四角形 57"/>
            <p:cNvSpPr/>
            <p:nvPr/>
          </p:nvSpPr>
          <p:spPr>
            <a:xfrm>
              <a:off x="6393160" y="2636912"/>
              <a:ext cx="720080" cy="2952328"/>
            </a:xfrm>
            <a:prstGeom prst="roundRect">
              <a:avLst>
                <a:gd name="adj" fmla="val 2097"/>
              </a:avLst>
            </a:prstGeom>
            <a:ln>
              <a:solidFill>
                <a:schemeClr val="accent2"/>
              </a:solidFill>
            </a:ln>
          </p:spPr>
          <p:style>
            <a:lnRef idx="2">
              <a:schemeClr val="accent1"/>
            </a:lnRef>
            <a:fillRef idx="1">
              <a:schemeClr val="lt1"/>
            </a:fillRef>
            <a:effectRef idx="0">
              <a:schemeClr val="accent1"/>
            </a:effectRef>
            <a:fontRef idx="minor">
              <a:schemeClr val="dk1"/>
            </a:fontRef>
          </p:style>
          <p:txBody>
            <a:bodyPr vert="eaVert" anchor="ctr"/>
            <a:lstStyle/>
            <a:p>
              <a:pPr algn="ctr" fontAlgn="auto">
                <a:spcBef>
                  <a:spcPts val="0"/>
                </a:spcBef>
                <a:spcAft>
                  <a:spcPts val="0"/>
                </a:spcAft>
                <a:defRPr/>
              </a:pPr>
              <a:r>
                <a:rPr lang="ja-JP" altLang="en-US" sz="1400" b="1" dirty="0" smtClean="0">
                  <a:solidFill>
                    <a:prstClr val="black"/>
                  </a:solidFill>
                  <a:latin typeface="Meiryo UI" pitchFamily="50" charset="-128"/>
                  <a:ea typeface="Meiryo UI" pitchFamily="50" charset="-128"/>
                  <a:cs typeface="Meiryo UI" pitchFamily="50" charset="-128"/>
                </a:rPr>
                <a:t>基準財政収入額</a:t>
              </a:r>
              <a:endParaRPr lang="en-US" altLang="ja-JP" sz="1400" b="1" dirty="0">
                <a:solidFill>
                  <a:prstClr val="black"/>
                </a:solidFill>
                <a:latin typeface="Meiryo UI" pitchFamily="50" charset="-128"/>
                <a:ea typeface="Meiryo UI" pitchFamily="50" charset="-128"/>
                <a:cs typeface="Meiryo UI" pitchFamily="50" charset="-128"/>
              </a:endParaRPr>
            </a:p>
          </p:txBody>
        </p:sp>
        <p:sp>
          <p:nvSpPr>
            <p:cNvPr id="63" name="正方形/長方形 62"/>
            <p:cNvSpPr/>
            <p:nvPr/>
          </p:nvSpPr>
          <p:spPr>
            <a:xfrm>
              <a:off x="6249144" y="2492896"/>
              <a:ext cx="1080120" cy="406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600" dirty="0">
                <a:solidFill>
                  <a:prstClr val="black"/>
                </a:solidFill>
                <a:latin typeface="Meiryo UI" pitchFamily="50" charset="-128"/>
                <a:ea typeface="Meiryo UI" pitchFamily="50" charset="-128"/>
                <a:cs typeface="Meiryo UI" pitchFamily="50" charset="-128"/>
              </a:endParaRPr>
            </a:p>
          </p:txBody>
        </p:sp>
        <p:sp>
          <p:nvSpPr>
            <p:cNvPr id="35" name="角丸四角形 34"/>
            <p:cNvSpPr/>
            <p:nvPr/>
          </p:nvSpPr>
          <p:spPr>
            <a:xfrm>
              <a:off x="6326485" y="5877272"/>
              <a:ext cx="1584176" cy="596007"/>
            </a:xfrm>
            <a:prstGeom prst="roundRect">
              <a:avLst>
                <a:gd name="adj" fmla="val 6065"/>
              </a:avLst>
            </a:prstGeom>
            <a:ln w="9525">
              <a:prstDash val="sysDash"/>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ja-JP" altLang="en-US" sz="1400" b="1" dirty="0" smtClean="0">
                  <a:solidFill>
                    <a:prstClr val="black"/>
                  </a:solidFill>
                  <a:latin typeface="Meiryo UI" pitchFamily="50" charset="-128"/>
                  <a:ea typeface="Meiryo UI" pitchFamily="50" charset="-128"/>
                  <a:cs typeface="Meiryo UI" pitchFamily="50" charset="-128"/>
                </a:rPr>
                <a:t>自主財源</a:t>
              </a:r>
              <a:endParaRPr lang="en-US" altLang="ja-JP" sz="1400" b="1" dirty="0" smtClean="0">
                <a:solidFill>
                  <a:prstClr val="black"/>
                </a:solidFill>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200" dirty="0" smtClean="0">
                  <a:solidFill>
                    <a:prstClr val="black"/>
                  </a:solidFill>
                  <a:latin typeface="Meiryo UI" pitchFamily="50" charset="-128"/>
                  <a:ea typeface="Meiryo UI" pitchFamily="50" charset="-128"/>
                  <a:cs typeface="Meiryo UI" pitchFamily="50" charset="-128"/>
                </a:rPr>
                <a:t>（特別区税など）</a:t>
              </a:r>
              <a:endParaRPr lang="en-US" altLang="ja-JP" sz="1200" dirty="0">
                <a:solidFill>
                  <a:prstClr val="black"/>
                </a:solidFill>
                <a:latin typeface="Meiryo UI" pitchFamily="50" charset="-128"/>
                <a:ea typeface="Meiryo UI" pitchFamily="50" charset="-128"/>
                <a:cs typeface="Meiryo UI" pitchFamily="50" charset="-128"/>
              </a:endParaRPr>
            </a:p>
          </p:txBody>
        </p:sp>
        <p:sp>
          <p:nvSpPr>
            <p:cNvPr id="65" name="正方形/長方形 64"/>
            <p:cNvSpPr/>
            <p:nvPr/>
          </p:nvSpPr>
          <p:spPr>
            <a:xfrm>
              <a:off x="7444705" y="2636913"/>
              <a:ext cx="432048" cy="2952328"/>
            </a:xfrm>
            <a:prstGeom prst="rect">
              <a:avLst/>
            </a:prstGeom>
          </p:spPr>
          <p:style>
            <a:lnRef idx="2">
              <a:schemeClr val="accent1"/>
            </a:lnRef>
            <a:fillRef idx="1">
              <a:schemeClr val="lt1"/>
            </a:fillRef>
            <a:effectRef idx="0">
              <a:schemeClr val="accent1"/>
            </a:effectRef>
            <a:fontRef idx="minor">
              <a:schemeClr val="dk1"/>
            </a:fontRef>
          </p:style>
          <p:txBody>
            <a:bodyPr vert="eaVert" anchor="ctr"/>
            <a:lstStyle/>
            <a:p>
              <a:pPr algn="ctr" fontAlgn="auto">
                <a:spcBef>
                  <a:spcPts val="0"/>
                </a:spcBef>
                <a:spcAft>
                  <a:spcPts val="0"/>
                </a:spcAft>
                <a:defRPr/>
              </a:pPr>
              <a:r>
                <a:rPr lang="ja-JP" altLang="en-US" sz="1400" b="1" dirty="0" smtClean="0">
                  <a:solidFill>
                    <a:prstClr val="black"/>
                  </a:solidFill>
                  <a:latin typeface="Meiryo UI" pitchFamily="50" charset="-128"/>
                  <a:ea typeface="Meiryo UI" pitchFamily="50" charset="-128"/>
                  <a:cs typeface="Meiryo UI" pitchFamily="50" charset="-128"/>
                </a:rPr>
                <a:t>留保財源</a:t>
              </a:r>
              <a:endParaRPr lang="ja-JP" altLang="en-US" sz="1400" dirty="0"/>
            </a:p>
          </p:txBody>
        </p:sp>
        <p:sp>
          <p:nvSpPr>
            <p:cNvPr id="28691" name="テキスト ボックス 36"/>
            <p:cNvSpPr txBox="1">
              <a:spLocks noChangeArrowheads="1"/>
            </p:cNvSpPr>
            <p:nvPr/>
          </p:nvSpPr>
          <p:spPr bwMode="auto">
            <a:xfrm>
              <a:off x="6393160" y="5250686"/>
              <a:ext cx="720080" cy="338554"/>
            </a:xfrm>
            <a:prstGeom prst="rect">
              <a:avLst/>
            </a:prstGeom>
            <a:noFill/>
            <a:ln w="9525">
              <a:noFill/>
              <a:miter lim="800000"/>
              <a:headEnd/>
              <a:tailEnd/>
            </a:ln>
          </p:spPr>
          <p:txBody>
            <a:bodyPr wrap="square">
              <a:spAutoFit/>
            </a:bodyPr>
            <a:lstStyle/>
            <a:p>
              <a:pPr algn="ctr"/>
              <a:r>
                <a:rPr lang="ja-JP" altLang="en-US" sz="1600" b="1" dirty="0"/>
                <a:t>　</a:t>
              </a:r>
              <a:r>
                <a:rPr lang="en-US" altLang="ja-JP" sz="1600" b="1" dirty="0"/>
                <a:t>85%</a:t>
              </a:r>
            </a:p>
          </p:txBody>
        </p:sp>
        <p:sp>
          <p:nvSpPr>
            <p:cNvPr id="28692" name="テキスト ボックス 37"/>
            <p:cNvSpPr txBox="1">
              <a:spLocks noChangeArrowheads="1"/>
            </p:cNvSpPr>
            <p:nvPr/>
          </p:nvSpPr>
          <p:spPr bwMode="auto">
            <a:xfrm>
              <a:off x="7170390" y="5229200"/>
              <a:ext cx="1014677" cy="338554"/>
            </a:xfrm>
            <a:prstGeom prst="rect">
              <a:avLst/>
            </a:prstGeom>
            <a:noFill/>
            <a:ln w="9525">
              <a:noFill/>
              <a:miter lim="800000"/>
              <a:headEnd/>
              <a:tailEnd/>
            </a:ln>
          </p:spPr>
          <p:txBody>
            <a:bodyPr>
              <a:spAutoFit/>
            </a:bodyPr>
            <a:lstStyle/>
            <a:p>
              <a:pPr algn="ctr"/>
              <a:r>
                <a:rPr lang="en-US" altLang="ja-JP" sz="1600" b="1" dirty="0"/>
                <a:t>15%</a:t>
              </a:r>
            </a:p>
          </p:txBody>
        </p:sp>
      </p:grpSp>
      <p:grpSp>
        <p:nvGrpSpPr>
          <p:cNvPr id="7" name="グループ化 67"/>
          <p:cNvGrpSpPr/>
          <p:nvPr/>
        </p:nvGrpSpPr>
        <p:grpSpPr>
          <a:xfrm>
            <a:off x="5241032" y="2492896"/>
            <a:ext cx="1728192" cy="4064000"/>
            <a:chOff x="4520952" y="2492896"/>
            <a:chExt cx="1728192" cy="4064000"/>
          </a:xfrm>
        </p:grpSpPr>
        <p:sp>
          <p:nvSpPr>
            <p:cNvPr id="11" name="正方形/長方形 10"/>
            <p:cNvSpPr/>
            <p:nvPr/>
          </p:nvSpPr>
          <p:spPr>
            <a:xfrm>
              <a:off x="4520952" y="2492896"/>
              <a:ext cx="1728192" cy="406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600" b="1" dirty="0">
                <a:solidFill>
                  <a:prstClr val="black"/>
                </a:solidFill>
                <a:latin typeface="Meiryo UI" pitchFamily="50" charset="-128"/>
                <a:ea typeface="Meiryo UI" pitchFamily="50" charset="-128"/>
                <a:cs typeface="Meiryo UI" pitchFamily="50" charset="-128"/>
              </a:endParaRPr>
            </a:p>
          </p:txBody>
        </p:sp>
        <p:sp>
          <p:nvSpPr>
            <p:cNvPr id="36" name="角丸四角形 35"/>
            <p:cNvSpPr/>
            <p:nvPr/>
          </p:nvSpPr>
          <p:spPr>
            <a:xfrm>
              <a:off x="4664968" y="2636912"/>
              <a:ext cx="1440160" cy="3024336"/>
            </a:xfrm>
            <a:prstGeom prst="roundRect">
              <a:avLst>
                <a:gd name="adj" fmla="val 1435"/>
              </a:avLst>
            </a:prstGeom>
            <a:ln>
              <a:solidFill>
                <a:schemeClr val="accent2"/>
              </a:solidFill>
            </a:ln>
          </p:spPr>
          <p:style>
            <a:lnRef idx="2">
              <a:schemeClr val="accent1"/>
            </a:lnRef>
            <a:fillRef idx="1">
              <a:schemeClr val="lt1"/>
            </a:fillRef>
            <a:effectRef idx="0">
              <a:schemeClr val="accent1"/>
            </a:effectRef>
            <a:fontRef idx="minor">
              <a:schemeClr val="dk1"/>
            </a:fontRef>
          </p:style>
          <p:txBody>
            <a:bodyPr vert="eaVert" anchor="ctr"/>
            <a:lstStyle/>
            <a:p>
              <a:pPr algn="ctr" fontAlgn="auto">
                <a:spcBef>
                  <a:spcPts val="0"/>
                </a:spcBef>
                <a:spcAft>
                  <a:spcPts val="0"/>
                </a:spcAft>
                <a:defRPr/>
              </a:pPr>
              <a:r>
                <a:rPr lang="ja-JP" altLang="en-US" sz="1400" b="1" dirty="0">
                  <a:solidFill>
                    <a:prstClr val="black"/>
                  </a:solidFill>
                  <a:latin typeface="Meiryo UI" pitchFamily="50" charset="-128"/>
                  <a:ea typeface="Meiryo UI" pitchFamily="50" charset="-128"/>
                  <a:cs typeface="Meiryo UI" pitchFamily="50" charset="-128"/>
                </a:rPr>
                <a:t>普通交付金</a:t>
              </a:r>
              <a:endParaRPr lang="en-US" altLang="ja-JP" sz="1400" b="1" dirty="0">
                <a:solidFill>
                  <a:prstClr val="black"/>
                </a:solidFill>
                <a:latin typeface="Meiryo UI" pitchFamily="50" charset="-128"/>
                <a:ea typeface="Meiryo UI" pitchFamily="50" charset="-128"/>
                <a:cs typeface="Meiryo UI" pitchFamily="50" charset="-128"/>
              </a:endParaRPr>
            </a:p>
          </p:txBody>
        </p:sp>
        <p:sp>
          <p:nvSpPr>
            <p:cNvPr id="66" name="角丸四角形 65"/>
            <p:cNvSpPr/>
            <p:nvPr/>
          </p:nvSpPr>
          <p:spPr>
            <a:xfrm>
              <a:off x="4592960" y="5877272"/>
              <a:ext cx="1584176" cy="596007"/>
            </a:xfrm>
            <a:prstGeom prst="roundRect">
              <a:avLst>
                <a:gd name="adj" fmla="val 6065"/>
              </a:avLst>
            </a:prstGeom>
            <a:ln w="9525">
              <a:prstDash val="sysDash"/>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ja-JP" altLang="en-US" sz="1400" b="1" dirty="0" smtClean="0">
                  <a:solidFill>
                    <a:prstClr val="black"/>
                  </a:solidFill>
                  <a:latin typeface="Meiryo UI" pitchFamily="50" charset="-128"/>
                  <a:ea typeface="Meiryo UI" pitchFamily="50" charset="-128"/>
                  <a:cs typeface="Meiryo UI" pitchFamily="50" charset="-128"/>
                </a:rPr>
                <a:t>財政調整財源</a:t>
              </a:r>
              <a:endParaRPr lang="en-US" altLang="ja-JP" sz="1400" b="1" dirty="0">
                <a:solidFill>
                  <a:prstClr val="black"/>
                </a:solidFill>
                <a:latin typeface="Meiryo UI" pitchFamily="50" charset="-128"/>
                <a:ea typeface="Meiryo UI" pitchFamily="50" charset="-128"/>
                <a:cs typeface="Meiryo UI" pitchFamily="50" charset="-128"/>
              </a:endParaRPr>
            </a:p>
          </p:txBody>
        </p:sp>
      </p:grpSp>
      <p:sp>
        <p:nvSpPr>
          <p:cNvPr id="70" name="角丸四角形 69"/>
          <p:cNvSpPr/>
          <p:nvPr/>
        </p:nvSpPr>
        <p:spPr>
          <a:xfrm>
            <a:off x="1496616" y="3429000"/>
            <a:ext cx="1800000" cy="648072"/>
          </a:xfrm>
          <a:prstGeom prst="roundRect">
            <a:avLst>
              <a:gd name="adj" fmla="val 6065"/>
            </a:avLst>
          </a:prstGeom>
          <a:ln w="9525">
            <a:prstDash val="sysDash"/>
          </a:ln>
        </p:spPr>
        <p:style>
          <a:lnRef idx="2">
            <a:schemeClr val="accent1"/>
          </a:lnRef>
          <a:fillRef idx="1">
            <a:schemeClr val="lt1"/>
          </a:fillRef>
          <a:effectRef idx="0">
            <a:schemeClr val="accent1"/>
          </a:effectRef>
          <a:fontRef idx="minor">
            <a:schemeClr val="dk1"/>
          </a:fontRef>
        </p:style>
        <p:txBody>
          <a:bodyPr anchor="ctr"/>
          <a:lstStyle/>
          <a:p>
            <a:pPr algn="ctr">
              <a:defRPr/>
            </a:pPr>
            <a:r>
              <a:rPr lang="ja-JP" altLang="en-US" sz="1400" b="1" dirty="0" smtClean="0">
                <a:solidFill>
                  <a:srgbClr val="000000"/>
                </a:solidFill>
                <a:latin typeface="Meiryo UI" pitchFamily="50" charset="-128"/>
                <a:ea typeface="Meiryo UI" pitchFamily="50" charset="-128"/>
                <a:cs typeface="Meiryo UI" pitchFamily="50" charset="-128"/>
              </a:rPr>
              <a:t>地方交付税の算定</a:t>
            </a:r>
            <a:endParaRPr lang="en-US" altLang="ja-JP" sz="1400" b="1" dirty="0" smtClean="0">
              <a:solidFill>
                <a:srgbClr val="000000"/>
              </a:solidFill>
              <a:latin typeface="Meiryo UI" pitchFamily="50" charset="-128"/>
              <a:ea typeface="Meiryo UI" pitchFamily="50" charset="-128"/>
              <a:cs typeface="Meiryo UI" pitchFamily="50" charset="-128"/>
            </a:endParaRPr>
          </a:p>
          <a:p>
            <a:pPr algn="ctr">
              <a:defRPr/>
            </a:pPr>
            <a:r>
              <a:rPr lang="ja-JP" altLang="en-US" sz="1400" b="1" dirty="0" smtClean="0">
                <a:solidFill>
                  <a:srgbClr val="000000"/>
                </a:solidFill>
                <a:latin typeface="Meiryo UI" pitchFamily="50" charset="-128"/>
                <a:ea typeface="Meiryo UI" pitchFamily="50" charset="-128"/>
                <a:cs typeface="Meiryo UI" pitchFamily="50" charset="-128"/>
              </a:rPr>
              <a:t>基準に準じた経費</a:t>
            </a:r>
            <a:endParaRPr lang="en-US" altLang="ja-JP" sz="1400" b="1" dirty="0">
              <a:solidFill>
                <a:prstClr val="black"/>
              </a:solidFill>
              <a:latin typeface="Meiryo UI" pitchFamily="50" charset="-128"/>
              <a:ea typeface="Meiryo UI" pitchFamily="50" charset="-128"/>
              <a:cs typeface="Meiryo UI" pitchFamily="50" charset="-128"/>
            </a:endParaRPr>
          </a:p>
        </p:txBody>
      </p:sp>
      <p:sp>
        <p:nvSpPr>
          <p:cNvPr id="71" name="角丸四角形 70"/>
          <p:cNvSpPr/>
          <p:nvPr/>
        </p:nvSpPr>
        <p:spPr>
          <a:xfrm>
            <a:off x="1496616" y="4753719"/>
            <a:ext cx="1800000" cy="288000"/>
          </a:xfrm>
          <a:prstGeom prst="roundRect">
            <a:avLst>
              <a:gd name="adj" fmla="val 6065"/>
            </a:avLst>
          </a:prstGeom>
          <a:ln w="9525">
            <a:prstDash val="sysDash"/>
          </a:ln>
        </p:spPr>
        <p:style>
          <a:lnRef idx="2">
            <a:schemeClr val="accent1"/>
          </a:lnRef>
          <a:fillRef idx="1">
            <a:schemeClr val="lt1"/>
          </a:fillRef>
          <a:effectRef idx="0">
            <a:schemeClr val="accent1"/>
          </a:effectRef>
          <a:fontRef idx="minor">
            <a:schemeClr val="dk1"/>
          </a:fontRef>
        </p:style>
        <p:txBody>
          <a:bodyPr anchor="ctr"/>
          <a:lstStyle/>
          <a:p>
            <a:pPr algn="ctr">
              <a:defRPr/>
            </a:pPr>
            <a:r>
              <a:rPr lang="ja-JP" altLang="en-US" sz="1400" b="1" dirty="0" smtClean="0">
                <a:solidFill>
                  <a:srgbClr val="000000"/>
                </a:solidFill>
                <a:latin typeface="Meiryo UI" pitchFamily="50" charset="-128"/>
                <a:ea typeface="Meiryo UI" pitchFamily="50" charset="-128"/>
                <a:cs typeface="Meiryo UI" pitchFamily="50" charset="-128"/>
              </a:rPr>
              <a:t>生活保護等加算分</a:t>
            </a:r>
            <a:endParaRPr lang="en-US" altLang="ja-JP" sz="1400" b="1" dirty="0">
              <a:solidFill>
                <a:prstClr val="black"/>
              </a:solidFill>
              <a:latin typeface="Meiryo UI" pitchFamily="50" charset="-128"/>
              <a:ea typeface="Meiryo UI" pitchFamily="50" charset="-128"/>
              <a:cs typeface="Meiryo UI" pitchFamily="50" charset="-128"/>
            </a:endParaRPr>
          </a:p>
        </p:txBody>
      </p:sp>
      <p:sp>
        <p:nvSpPr>
          <p:cNvPr id="72" name="角丸四角形 71"/>
          <p:cNvSpPr/>
          <p:nvPr/>
        </p:nvSpPr>
        <p:spPr>
          <a:xfrm>
            <a:off x="1496616" y="5409220"/>
            <a:ext cx="1800000" cy="288000"/>
          </a:xfrm>
          <a:prstGeom prst="roundRect">
            <a:avLst>
              <a:gd name="adj" fmla="val 6065"/>
            </a:avLst>
          </a:prstGeom>
          <a:ln w="9525">
            <a:prstDash val="sysDash"/>
          </a:ln>
        </p:spPr>
        <p:style>
          <a:lnRef idx="2">
            <a:schemeClr val="accent1"/>
          </a:lnRef>
          <a:fillRef idx="1">
            <a:schemeClr val="lt1"/>
          </a:fillRef>
          <a:effectRef idx="0">
            <a:schemeClr val="accent1"/>
          </a:effectRef>
          <a:fontRef idx="minor">
            <a:schemeClr val="dk1"/>
          </a:fontRef>
        </p:style>
        <p:txBody>
          <a:bodyPr anchor="ctr"/>
          <a:lstStyle/>
          <a:p>
            <a:pPr algn="ctr">
              <a:defRPr/>
            </a:pPr>
            <a:r>
              <a:rPr lang="ja-JP" altLang="en-US" sz="1400" b="1" dirty="0" smtClean="0">
                <a:solidFill>
                  <a:srgbClr val="000000"/>
                </a:solidFill>
                <a:latin typeface="Meiryo UI" pitchFamily="50" charset="-128"/>
                <a:ea typeface="Meiryo UI" pitchFamily="50" charset="-128"/>
                <a:cs typeface="Meiryo UI" pitchFamily="50" charset="-128"/>
              </a:rPr>
              <a:t>既発債の公債費</a:t>
            </a:r>
            <a:endParaRPr lang="en-US" altLang="ja-JP" sz="1400" b="1" dirty="0">
              <a:solidFill>
                <a:prstClr val="black"/>
              </a:solidFill>
              <a:latin typeface="Meiryo UI" pitchFamily="50" charset="-128"/>
              <a:ea typeface="Meiryo UI" pitchFamily="50" charset="-128"/>
              <a:cs typeface="Meiryo UI" pitchFamily="50" charset="-128"/>
            </a:endParaRPr>
          </a:p>
        </p:txBody>
      </p:sp>
      <p:sp>
        <p:nvSpPr>
          <p:cNvPr id="73" name="角丸四角形 72"/>
          <p:cNvSpPr/>
          <p:nvPr/>
        </p:nvSpPr>
        <p:spPr>
          <a:xfrm>
            <a:off x="1496616" y="6064721"/>
            <a:ext cx="1800000" cy="288000"/>
          </a:xfrm>
          <a:prstGeom prst="roundRect">
            <a:avLst>
              <a:gd name="adj" fmla="val 6065"/>
            </a:avLst>
          </a:prstGeom>
          <a:ln w="9525">
            <a:prstDash val="sysDash"/>
          </a:ln>
        </p:spPr>
        <p:style>
          <a:lnRef idx="2">
            <a:schemeClr val="accent1"/>
          </a:lnRef>
          <a:fillRef idx="1">
            <a:schemeClr val="lt1"/>
          </a:fillRef>
          <a:effectRef idx="0">
            <a:schemeClr val="accent1"/>
          </a:effectRef>
          <a:fontRef idx="minor">
            <a:schemeClr val="dk1"/>
          </a:fontRef>
        </p:style>
        <p:txBody>
          <a:bodyPr anchor="ctr"/>
          <a:lstStyle/>
          <a:p>
            <a:pPr algn="ctr">
              <a:defRPr/>
            </a:pPr>
            <a:r>
              <a:rPr lang="ja-JP" altLang="en-US" sz="1400" b="1" dirty="0" smtClean="0">
                <a:solidFill>
                  <a:srgbClr val="000000"/>
                </a:solidFill>
                <a:latin typeface="Meiryo UI" pitchFamily="50" charset="-128"/>
                <a:ea typeface="Meiryo UI" pitchFamily="50" charset="-128"/>
                <a:cs typeface="Meiryo UI" pitchFamily="50" charset="-128"/>
              </a:rPr>
              <a:t>単独事業枠</a:t>
            </a:r>
            <a:endParaRPr lang="en-US" altLang="ja-JP" sz="1400" b="1" dirty="0" smtClean="0">
              <a:solidFill>
                <a:srgbClr val="000000"/>
              </a:solidFill>
              <a:latin typeface="Meiryo UI" pitchFamily="50" charset="-128"/>
              <a:ea typeface="Meiryo UI" pitchFamily="50" charset="-128"/>
              <a:cs typeface="Meiryo UI" pitchFamily="50" charset="-128"/>
            </a:endParaRPr>
          </a:p>
        </p:txBody>
      </p:sp>
      <p:sp>
        <p:nvSpPr>
          <p:cNvPr id="34" name="テキスト ボックス 33"/>
          <p:cNvSpPr txBox="1"/>
          <p:nvPr/>
        </p:nvSpPr>
        <p:spPr>
          <a:xfrm>
            <a:off x="5227969" y="6556517"/>
            <a:ext cx="3525324" cy="246221"/>
          </a:xfrm>
          <a:prstGeom prst="rect">
            <a:avLst/>
          </a:prstGeom>
          <a:noFill/>
        </p:spPr>
        <p:txBody>
          <a:bodyPr wrap="none" rtlCol="0">
            <a:spAutoFit/>
          </a:bodyPr>
          <a:lstStyle/>
          <a:p>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図を簡素化するため、特別交付金・目的税交付金を除いている</a:t>
            </a:r>
            <a:endParaRPr kumimoji="1" lang="ja-JP" altLang="en-US" sz="1000" dirty="0">
              <a:latin typeface="Meiryo UI" pitchFamily="50" charset="-128"/>
              <a:ea typeface="Meiryo UI" pitchFamily="50" charset="-128"/>
              <a:cs typeface="Meiryo UI" pitchFamily="50" charset="-128"/>
            </a:endParaRPr>
          </a:p>
        </p:txBody>
      </p:sp>
      <p:sp>
        <p:nvSpPr>
          <p:cNvPr id="38" name="テキスト ボックス 37"/>
          <p:cNvSpPr txBox="1"/>
          <p:nvPr/>
        </p:nvSpPr>
        <p:spPr>
          <a:xfrm>
            <a:off x="776536" y="6530391"/>
            <a:ext cx="3143809" cy="246221"/>
          </a:xfrm>
          <a:prstGeom prst="rect">
            <a:avLst/>
          </a:prstGeom>
          <a:noFill/>
        </p:spPr>
        <p:txBody>
          <a:bodyPr wrap="none" rtlCol="0">
            <a:spAutoFit/>
          </a:bodyPr>
          <a:lstStyle/>
          <a:p>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裁量経費と単独事業枠は特別区長の政策選択に活用</a:t>
            </a:r>
            <a:endParaRPr kumimoji="1" lang="ja-JP" altLang="en-US" sz="10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7401003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nvPr>
        </p:nvGraphicFramePr>
        <p:xfrm>
          <a:off x="474663" y="1484314"/>
          <a:ext cx="8924008" cy="5068895"/>
        </p:xfrm>
        <a:graphic>
          <a:graphicData uri="http://schemas.openxmlformats.org/drawingml/2006/table">
            <a:tbl>
              <a:tblPr/>
              <a:tblGrid>
                <a:gridCol w="583436">
                  <a:extLst>
                    <a:ext uri="{9D8B030D-6E8A-4147-A177-3AD203B41FA5}">
                      <a16:colId xmlns:a16="http://schemas.microsoft.com/office/drawing/2014/main" val="20000"/>
                    </a:ext>
                  </a:extLst>
                </a:gridCol>
                <a:gridCol w="623969">
                  <a:extLst>
                    <a:ext uri="{9D8B030D-6E8A-4147-A177-3AD203B41FA5}">
                      <a16:colId xmlns:a16="http://schemas.microsoft.com/office/drawing/2014/main" val="20001"/>
                    </a:ext>
                  </a:extLst>
                </a:gridCol>
                <a:gridCol w="623969">
                  <a:extLst>
                    <a:ext uri="{9D8B030D-6E8A-4147-A177-3AD203B41FA5}">
                      <a16:colId xmlns:a16="http://schemas.microsoft.com/office/drawing/2014/main" val="20002"/>
                    </a:ext>
                  </a:extLst>
                </a:gridCol>
                <a:gridCol w="623969">
                  <a:extLst>
                    <a:ext uri="{9D8B030D-6E8A-4147-A177-3AD203B41FA5}">
                      <a16:colId xmlns:a16="http://schemas.microsoft.com/office/drawing/2014/main" val="20003"/>
                    </a:ext>
                  </a:extLst>
                </a:gridCol>
                <a:gridCol w="623969">
                  <a:extLst>
                    <a:ext uri="{9D8B030D-6E8A-4147-A177-3AD203B41FA5}">
                      <a16:colId xmlns:a16="http://schemas.microsoft.com/office/drawing/2014/main" val="20004"/>
                    </a:ext>
                  </a:extLst>
                </a:gridCol>
                <a:gridCol w="623969">
                  <a:extLst>
                    <a:ext uri="{9D8B030D-6E8A-4147-A177-3AD203B41FA5}">
                      <a16:colId xmlns:a16="http://schemas.microsoft.com/office/drawing/2014/main" val="20005"/>
                    </a:ext>
                  </a:extLst>
                </a:gridCol>
                <a:gridCol w="623969">
                  <a:extLst>
                    <a:ext uri="{9D8B030D-6E8A-4147-A177-3AD203B41FA5}">
                      <a16:colId xmlns:a16="http://schemas.microsoft.com/office/drawing/2014/main" val="20006"/>
                    </a:ext>
                  </a:extLst>
                </a:gridCol>
                <a:gridCol w="194990">
                  <a:extLst>
                    <a:ext uri="{9D8B030D-6E8A-4147-A177-3AD203B41FA5}">
                      <a16:colId xmlns:a16="http://schemas.microsoft.com/office/drawing/2014/main" val="20007"/>
                    </a:ext>
                  </a:extLst>
                </a:gridCol>
                <a:gridCol w="657954">
                  <a:extLst>
                    <a:ext uri="{9D8B030D-6E8A-4147-A177-3AD203B41FA5}">
                      <a16:colId xmlns:a16="http://schemas.microsoft.com/office/drawing/2014/main" val="20008"/>
                    </a:ext>
                  </a:extLst>
                </a:gridCol>
                <a:gridCol w="623969">
                  <a:extLst>
                    <a:ext uri="{9D8B030D-6E8A-4147-A177-3AD203B41FA5}">
                      <a16:colId xmlns:a16="http://schemas.microsoft.com/office/drawing/2014/main" val="20009"/>
                    </a:ext>
                  </a:extLst>
                </a:gridCol>
                <a:gridCol w="623969">
                  <a:extLst>
                    <a:ext uri="{9D8B030D-6E8A-4147-A177-3AD203B41FA5}">
                      <a16:colId xmlns:a16="http://schemas.microsoft.com/office/drawing/2014/main" val="20010"/>
                    </a:ext>
                  </a:extLst>
                </a:gridCol>
                <a:gridCol w="623969">
                  <a:extLst>
                    <a:ext uri="{9D8B030D-6E8A-4147-A177-3AD203B41FA5}">
                      <a16:colId xmlns:a16="http://schemas.microsoft.com/office/drawing/2014/main" val="20011"/>
                    </a:ext>
                  </a:extLst>
                </a:gridCol>
                <a:gridCol w="623969">
                  <a:extLst>
                    <a:ext uri="{9D8B030D-6E8A-4147-A177-3AD203B41FA5}">
                      <a16:colId xmlns:a16="http://schemas.microsoft.com/office/drawing/2014/main" val="20012"/>
                    </a:ext>
                  </a:extLst>
                </a:gridCol>
                <a:gridCol w="623969">
                  <a:extLst>
                    <a:ext uri="{9D8B030D-6E8A-4147-A177-3AD203B41FA5}">
                      <a16:colId xmlns:a16="http://schemas.microsoft.com/office/drawing/2014/main" val="20013"/>
                    </a:ext>
                  </a:extLst>
                </a:gridCol>
                <a:gridCol w="623969">
                  <a:extLst>
                    <a:ext uri="{9D8B030D-6E8A-4147-A177-3AD203B41FA5}">
                      <a16:colId xmlns:a16="http://schemas.microsoft.com/office/drawing/2014/main" val="20014"/>
                    </a:ext>
                  </a:extLst>
                </a:gridCol>
              </a:tblGrid>
              <a:tr h="123476">
                <a:tc>
                  <a:txBody>
                    <a:bodyPr/>
                    <a:lstStyle/>
                    <a:p>
                      <a:pPr algn="l" fontAlgn="ctr"/>
                      <a:endParaRPr lang="ja-JP" altLang="en-US" sz="400" b="0" i="0" u="none" strike="noStrike" dirty="0">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400" b="0" i="0" u="none" strike="noStrike" dirty="0">
                        <a:latin typeface="ＭＳ Ｐゴシック"/>
                      </a:endParaRPr>
                    </a:p>
                  </a:txBody>
                  <a:tcPr marL="0" marR="0" marT="0" marB="0" anchor="ctr">
                    <a:lnL>
                      <a:noFill/>
                    </a:lnL>
                    <a:lnR>
                      <a:noFill/>
                    </a:lnR>
                    <a:lnT>
                      <a:noFill/>
                    </a:lnT>
                    <a:lnB>
                      <a:noFill/>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13941">
                <a:tc rowSpan="2">
                  <a:txBody>
                    <a:bodyPr/>
                    <a:lstStyle/>
                    <a:p>
                      <a:pPr algn="ctr" fontAlgn="ctr"/>
                      <a:r>
                        <a:rPr lang="ja-JP" altLang="en-US" sz="800" b="0" i="0" u="none" strike="noStrike" dirty="0">
                          <a:latin typeface="Meiryo UI" pitchFamily="50" charset="-128"/>
                          <a:ea typeface="Meiryo UI" pitchFamily="50" charset="-128"/>
                          <a:cs typeface="Meiryo UI" pitchFamily="50" charset="-128"/>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pPr algn="ctr" fontAlgn="ctr"/>
                      <a:r>
                        <a:rPr lang="zh-CN" altLang="en-US" sz="800" b="0" i="0" u="none" strike="noStrike" dirty="0" smtClean="0">
                          <a:latin typeface="Meiryo UI" pitchFamily="50" charset="-128"/>
                          <a:ea typeface="Meiryo UI" pitchFamily="50" charset="-128"/>
                          <a:cs typeface="Meiryo UI" pitchFamily="50" charset="-128"/>
                        </a:rPr>
                        <a:t>歳入</a:t>
                      </a:r>
                      <a:r>
                        <a:rPr lang="zh-CN" altLang="en-US" sz="800" b="0" i="0" u="none" strike="noStrike" dirty="0">
                          <a:latin typeface="Meiryo UI" pitchFamily="50" charset="-128"/>
                          <a:ea typeface="Meiryo UI" pitchFamily="50" charset="-128"/>
                          <a:cs typeface="Meiryo UI" pitchFamily="50" charset="-128"/>
                        </a:rPr>
                        <a:t>（百万円）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800" b="0" i="0" u="none" strike="noStrike" dirty="0" smtClean="0">
                          <a:latin typeface="Meiryo UI" pitchFamily="50" charset="-128"/>
                          <a:ea typeface="Meiryo UI" pitchFamily="50" charset="-128"/>
                          <a:cs typeface="Meiryo UI" pitchFamily="50" charset="-128"/>
                        </a:rPr>
                        <a:t>人口一人当たり</a:t>
                      </a:r>
                      <a:r>
                        <a:rPr lang="ja-JP" altLang="en-US" sz="800" b="0" i="0" u="none" strike="noStrike" dirty="0">
                          <a:latin typeface="Meiryo UI" pitchFamily="50" charset="-128"/>
                          <a:ea typeface="Meiryo UI" pitchFamily="50" charset="-128"/>
                          <a:cs typeface="Meiryo UI" pitchFamily="50" charset="-128"/>
                        </a:rPr>
                        <a:t>（円）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rowSpan="2">
                  <a:txBody>
                    <a:bodyPr/>
                    <a:lstStyle/>
                    <a:p>
                      <a:pPr algn="ctr" fontAlgn="ctr"/>
                      <a:r>
                        <a:rPr lang="ja-JP" altLang="en-US" sz="800" b="0" i="0" u="none" strike="noStrike" dirty="0">
                          <a:latin typeface="Meiryo UI" pitchFamily="50" charset="-128"/>
                          <a:ea typeface="Meiryo UI" pitchFamily="50" charset="-128"/>
                          <a:cs typeface="Meiryo UI" pitchFamily="50" charset="-128"/>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fontAlgn="ctr"/>
                      <a:r>
                        <a:rPr lang="zh-CN" altLang="en-US" sz="800" b="0" i="0" u="none" strike="noStrike" dirty="0" smtClean="0">
                          <a:latin typeface="Meiryo UI" pitchFamily="50" charset="-128"/>
                          <a:ea typeface="Meiryo UI" pitchFamily="50" charset="-128"/>
                          <a:cs typeface="Meiryo UI" pitchFamily="50" charset="-128"/>
                        </a:rPr>
                        <a:t>歳入</a:t>
                      </a:r>
                      <a:r>
                        <a:rPr lang="zh-CN" altLang="en-US" sz="800" b="0" i="0" u="none" strike="noStrike" dirty="0">
                          <a:latin typeface="Meiryo UI" pitchFamily="50" charset="-128"/>
                          <a:ea typeface="Meiryo UI" pitchFamily="50" charset="-128"/>
                          <a:cs typeface="Meiryo UI" pitchFamily="50" charset="-128"/>
                        </a:rPr>
                        <a:t>（百万円）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800" b="0" i="0" u="none" strike="noStrike" dirty="0" smtClean="0">
                          <a:latin typeface="Meiryo UI" pitchFamily="50" charset="-128"/>
                          <a:ea typeface="Meiryo UI" pitchFamily="50" charset="-128"/>
                          <a:cs typeface="Meiryo UI" pitchFamily="50" charset="-128"/>
                        </a:rPr>
                        <a:t>人口一人当たり</a:t>
                      </a:r>
                      <a:r>
                        <a:rPr lang="ja-JP" altLang="en-US" sz="800" b="0" i="0" u="none" strike="noStrike" dirty="0">
                          <a:latin typeface="Meiryo UI" pitchFamily="50" charset="-128"/>
                          <a:ea typeface="Meiryo UI" pitchFamily="50" charset="-128"/>
                          <a:cs typeface="Meiryo UI" pitchFamily="50" charset="-128"/>
                        </a:rPr>
                        <a:t>（円）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001"/>
                  </a:ext>
                </a:extLst>
              </a:tr>
              <a:tr h="243865">
                <a:tc vMerge="1">
                  <a:txBody>
                    <a:bodyPr/>
                    <a:lstStyle/>
                    <a:p>
                      <a:endParaRPr kumimoji="1" lang="ja-JP" altLang="en-US"/>
                    </a:p>
                  </a:txBody>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地方税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譲与税等</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smtClean="0">
                          <a:latin typeface="Meiryo UI" pitchFamily="50" charset="-128"/>
                          <a:ea typeface="Meiryo UI" pitchFamily="50" charset="-128"/>
                          <a:cs typeface="Meiryo UI" pitchFamily="50" charset="-128"/>
                        </a:rPr>
                        <a:t>地方</a:t>
                      </a:r>
                      <a:endParaRPr lang="en-US" altLang="ja-JP" sz="800" b="0" i="0" u="none" strike="noStrike" dirty="0" smtClean="0">
                        <a:latin typeface="Meiryo UI" pitchFamily="50" charset="-128"/>
                        <a:ea typeface="Meiryo UI" pitchFamily="50" charset="-128"/>
                        <a:cs typeface="Meiryo UI" pitchFamily="50" charset="-128"/>
                      </a:endParaRPr>
                    </a:p>
                    <a:p>
                      <a:pPr algn="ctr" fontAlgn="ctr"/>
                      <a:r>
                        <a:rPr lang="ja-JP" altLang="en-US" sz="800" b="0" i="0" u="none" strike="noStrike" dirty="0" smtClean="0">
                          <a:latin typeface="Meiryo UI" pitchFamily="50" charset="-128"/>
                          <a:ea typeface="Meiryo UI" pitchFamily="50" charset="-128"/>
                          <a:cs typeface="Meiryo UI" pitchFamily="50" charset="-128"/>
                        </a:rPr>
                        <a:t>交付税等</a:t>
                      </a: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地方税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地方税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譲与税等</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smtClean="0">
                          <a:latin typeface="Meiryo UI" pitchFamily="50" charset="-128"/>
                          <a:ea typeface="Meiryo UI" pitchFamily="50" charset="-128"/>
                          <a:cs typeface="Meiryo UI" pitchFamily="50" charset="-128"/>
                        </a:rPr>
                        <a:t>地方</a:t>
                      </a:r>
                      <a:endParaRPr lang="en-US" altLang="ja-JP" sz="800" b="0" i="0" u="none" strike="noStrike" dirty="0" smtClean="0">
                        <a:latin typeface="Meiryo UI" pitchFamily="50" charset="-128"/>
                        <a:ea typeface="Meiryo UI" pitchFamily="50" charset="-128"/>
                        <a:cs typeface="Meiryo UI" pitchFamily="50" charset="-128"/>
                      </a:endParaRPr>
                    </a:p>
                    <a:p>
                      <a:pPr algn="ctr" fontAlgn="ctr"/>
                      <a:r>
                        <a:rPr lang="ja-JP" altLang="en-US" sz="800" b="0" i="0" u="none" strike="noStrike" dirty="0" smtClean="0">
                          <a:latin typeface="Meiryo UI" pitchFamily="50" charset="-128"/>
                          <a:ea typeface="Meiryo UI" pitchFamily="50" charset="-128"/>
                          <a:cs typeface="Meiryo UI" pitchFamily="50" charset="-128"/>
                        </a:rPr>
                        <a:t>交付税等</a:t>
                      </a: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地方税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13941">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堺市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132,381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25,665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39,156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197,202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157,726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234,957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柏原市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8,755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1,554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5,479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15,788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123,114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222,021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13941">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岸和田市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24,434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4,244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16,083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44,762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125,362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229,653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羽曳野市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12,525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2,420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9,599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24,543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111,151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217,809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13941">
                <a:tc>
                  <a:txBody>
                    <a:bodyPr/>
                    <a:lstStyle/>
                    <a:p>
                      <a:pPr algn="ctr" fontAlgn="ctr"/>
                      <a:r>
                        <a:rPr lang="ja-JP" altLang="en-US" sz="800" b="1" i="0" u="none" strike="noStrike" dirty="0">
                          <a:latin typeface="Meiryo UI" pitchFamily="50" charset="-128"/>
                          <a:ea typeface="Meiryo UI" pitchFamily="50" charset="-128"/>
                          <a:cs typeface="Meiryo UI" pitchFamily="50" charset="-128"/>
                        </a:rPr>
                        <a:t>豊中市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D5B4"/>
                    </a:solidFill>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68,049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10,172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10,032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88,253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172,066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223,154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1" i="0" u="none" strike="noStrike" dirty="0">
                          <a:latin typeface="Meiryo UI" pitchFamily="50" charset="-128"/>
                          <a:ea typeface="Meiryo UI" pitchFamily="50" charset="-128"/>
                          <a:cs typeface="Meiryo UI" pitchFamily="50" charset="-128"/>
                        </a:rPr>
                        <a:t>門真市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17,714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2,921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8,342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28,977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143,341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234,486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13941">
                <a:tc>
                  <a:txBody>
                    <a:bodyPr/>
                    <a:lstStyle/>
                    <a:p>
                      <a:pPr algn="ctr" fontAlgn="ctr"/>
                      <a:r>
                        <a:rPr lang="ja-JP" altLang="en-US" sz="800" b="0" i="0" u="none" strike="noStrike" dirty="0">
                          <a:latin typeface="Meiryo UI" pitchFamily="50" charset="-128"/>
                          <a:ea typeface="Meiryo UI" pitchFamily="50" charset="-128"/>
                          <a:cs typeface="Meiryo UI" pitchFamily="50" charset="-128"/>
                        </a:rPr>
                        <a:t>池田市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16,522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2,400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4,575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23,498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160,305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227,980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1" i="0" u="none" strike="noStrike">
                          <a:latin typeface="Meiryo UI" pitchFamily="50" charset="-128"/>
                          <a:ea typeface="Meiryo UI" pitchFamily="50" charset="-128"/>
                          <a:cs typeface="Meiryo UI" pitchFamily="50" charset="-128"/>
                        </a:rPr>
                        <a:t>摂津市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D5B4"/>
                    </a:solidFill>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18,690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2,069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1,005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21,764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219,860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256,025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13941">
                <a:tc>
                  <a:txBody>
                    <a:bodyPr/>
                    <a:lstStyle/>
                    <a:p>
                      <a:pPr algn="ctr" fontAlgn="ctr"/>
                      <a:r>
                        <a:rPr lang="ja-JP" altLang="en-US" sz="800" b="1" i="0" u="none" strike="noStrike" dirty="0">
                          <a:latin typeface="Meiryo UI" pitchFamily="50" charset="-128"/>
                          <a:ea typeface="Meiryo UI" pitchFamily="50" charset="-128"/>
                          <a:cs typeface="Meiryo UI" pitchFamily="50" charset="-128"/>
                        </a:rPr>
                        <a:t>吹田市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D5B4"/>
                    </a:solidFill>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65,540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8,109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847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74,496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175,021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198,939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高石市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10,156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1,298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2,472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13,926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179,663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246,357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泉大津市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11,416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1,741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4,733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17,890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150,417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235,708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a:latin typeface="Meiryo UI" pitchFamily="50" charset="-128"/>
                          <a:ea typeface="Meiryo UI" pitchFamily="50" charset="-128"/>
                          <a:cs typeface="Meiryo UI" pitchFamily="50" charset="-128"/>
                        </a:rPr>
                        <a:t>藤井寺市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7,929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1,398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5,101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14,427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121,168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220,475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高槻市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50,105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7,508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12,192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69,805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142,413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198,406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1" i="0" u="none" strike="noStrike" dirty="0">
                          <a:latin typeface="Meiryo UI" pitchFamily="50" charset="-128"/>
                          <a:ea typeface="Meiryo UI" pitchFamily="50" charset="-128"/>
                          <a:cs typeface="Meiryo UI" pitchFamily="50" charset="-128"/>
                        </a:rPr>
                        <a:t>東大阪市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76,010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11,310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27,779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115,099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151,179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228,924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貝塚市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11,558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1,944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5,960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19,462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130,310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219,426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泉南市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8,873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1,455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3,730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14,059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142,115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225,163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213941">
                <a:tc>
                  <a:txBody>
                    <a:bodyPr/>
                    <a:lstStyle/>
                    <a:p>
                      <a:pPr algn="ctr" fontAlgn="ctr"/>
                      <a:r>
                        <a:rPr lang="ja-JP" altLang="en-US" sz="800" b="1" i="0" u="none" strike="noStrike">
                          <a:latin typeface="Meiryo UI" pitchFamily="50" charset="-128"/>
                          <a:ea typeface="Meiryo UI" pitchFamily="50" charset="-128"/>
                          <a:cs typeface="Meiryo UI" pitchFamily="50" charset="-128"/>
                        </a:rPr>
                        <a:t>守口市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D5B4"/>
                    </a:solidFill>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21,488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3,123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9,135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33,746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150,220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235,918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四條畷市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6,808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1,177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4,368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12,353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121,407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220,285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枚方市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55,825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8,566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16,381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80,772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138,129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199,855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a:latin typeface="Meiryo UI" pitchFamily="50" charset="-128"/>
                          <a:ea typeface="Meiryo UI" pitchFamily="50" charset="-128"/>
                          <a:cs typeface="Meiryo UI" pitchFamily="50" charset="-128"/>
                        </a:rPr>
                        <a:t>交野市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9,373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1,661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4,298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15,332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122,633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200,595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2"/>
                  </a:ext>
                </a:extLst>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茨木市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45,315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6,239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2,022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53,576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161,822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191,321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a:latin typeface="Meiryo UI" pitchFamily="50" charset="-128"/>
                          <a:ea typeface="Meiryo UI" pitchFamily="50" charset="-128"/>
                          <a:cs typeface="Meiryo UI" pitchFamily="50" charset="-128"/>
                        </a:rPr>
                        <a:t>大阪狭山市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7,361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1,275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3,555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12,191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127,368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210,952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3"/>
                  </a:ext>
                </a:extLst>
              </a:tr>
              <a:tr h="213941">
                <a:tc>
                  <a:txBody>
                    <a:bodyPr/>
                    <a:lstStyle/>
                    <a:p>
                      <a:pPr algn="ctr" fontAlgn="ctr"/>
                      <a:r>
                        <a:rPr lang="ja-JP" altLang="en-US" sz="800" b="1" i="0" u="none" strike="noStrike">
                          <a:latin typeface="Meiryo UI" pitchFamily="50" charset="-128"/>
                          <a:ea typeface="Meiryo UI" pitchFamily="50" charset="-128"/>
                          <a:cs typeface="Meiryo UI" pitchFamily="50" charset="-128"/>
                        </a:rPr>
                        <a:t>八尾市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D5B4"/>
                    </a:solidFill>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38,240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6,038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13,686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57,964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142,262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215,639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a:latin typeface="Meiryo UI" pitchFamily="50" charset="-128"/>
                          <a:ea typeface="Meiryo UI" pitchFamily="50" charset="-128"/>
                          <a:cs typeface="Meiryo UI" pitchFamily="50" charset="-128"/>
                        </a:rPr>
                        <a:t>阪南市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5,761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1,127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4,851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11,739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106,138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216,290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4"/>
                  </a:ext>
                </a:extLst>
              </a:tr>
              <a:tr h="213941">
                <a:tc>
                  <a:txBody>
                    <a:bodyPr/>
                    <a:lstStyle/>
                    <a:p>
                      <a:pPr algn="ctr" fontAlgn="ctr"/>
                      <a:r>
                        <a:rPr lang="ja-JP" altLang="en-US" sz="800" b="0" i="0" u="none" strike="noStrike" dirty="0">
                          <a:latin typeface="Meiryo UI" pitchFamily="50" charset="-128"/>
                          <a:ea typeface="Meiryo UI" pitchFamily="50" charset="-128"/>
                          <a:cs typeface="Meiryo UI" pitchFamily="50" charset="-128"/>
                        </a:rPr>
                        <a:t>泉佐野市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21,135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2,415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2,843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26,393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209,331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261,403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rowSpan="2">
                  <a:txBody>
                    <a:bodyPr/>
                    <a:lstStyle/>
                    <a:p>
                      <a:pPr algn="ctr" fontAlgn="ctr"/>
                      <a:r>
                        <a:rPr lang="ja-JP" altLang="en-US" sz="800" b="0" i="0" u="none" strike="noStrike" dirty="0" smtClean="0">
                          <a:latin typeface="Meiryo UI" pitchFamily="50" charset="-128"/>
                          <a:ea typeface="Meiryo UI" pitchFamily="50" charset="-128"/>
                          <a:cs typeface="Meiryo UI" pitchFamily="50" charset="-128"/>
                        </a:rPr>
                        <a:t>合　計</a:t>
                      </a: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r" fontAlgn="ctr"/>
                      <a:r>
                        <a:rPr lang="en-US" altLang="ja-JP" sz="800" b="0" i="0" u="none" strike="noStrike" dirty="0" smtClean="0">
                          <a:latin typeface="Meiryo UI"/>
                        </a:rPr>
                        <a:t>883,498</a:t>
                      </a:r>
                      <a:endParaRPr lang="en-US" altLang="ja-JP" sz="800" b="0" i="0" u="none" strike="noStrike" dirty="0">
                        <a:latin typeface="Meiryo UI"/>
                      </a:endParaRPr>
                    </a:p>
                  </a:txBody>
                  <a:tcPr marL="0" marR="389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r" fontAlgn="ctr"/>
                      <a:r>
                        <a:rPr lang="en-US" altLang="ja-JP" sz="800" b="0" i="0" u="none" strike="noStrike" dirty="0" smtClean="0">
                          <a:latin typeface="Meiryo UI"/>
                        </a:rPr>
                        <a:t>139,872</a:t>
                      </a:r>
                      <a:endParaRPr lang="en-US" altLang="ja-JP" sz="800" b="0" i="0" u="none" strike="noStrike" dirty="0">
                        <a:latin typeface="Meiryo UI"/>
                      </a:endParaRPr>
                    </a:p>
                  </a:txBody>
                  <a:tcPr marL="0" marR="389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r" fontAlgn="ctr"/>
                      <a:r>
                        <a:rPr lang="en-US" altLang="ja-JP" sz="800" b="0" i="0" u="none" strike="noStrike" dirty="0" smtClean="0">
                          <a:latin typeface="Meiryo UI"/>
                        </a:rPr>
                        <a:t>274,198</a:t>
                      </a:r>
                      <a:endParaRPr lang="en-US" altLang="ja-JP" sz="800" b="0" i="0" u="none" strike="noStrike" dirty="0">
                        <a:latin typeface="Meiryo UI"/>
                      </a:endParaRPr>
                    </a:p>
                  </a:txBody>
                  <a:tcPr marL="0" marR="389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r" fontAlgn="ctr"/>
                      <a:r>
                        <a:rPr lang="en-US" altLang="ja-JP" sz="800" b="0" i="0" u="none" strike="noStrike" dirty="0" smtClean="0">
                          <a:latin typeface="Meiryo UI"/>
                        </a:rPr>
                        <a:t>1,297,568</a:t>
                      </a:r>
                      <a:endParaRPr lang="en-US" altLang="ja-JP" sz="800" b="0" i="0" u="none" strike="noStrike" dirty="0">
                        <a:latin typeface="Meiryo UI"/>
                      </a:endParaRPr>
                    </a:p>
                  </a:txBody>
                  <a:tcPr marL="0" marR="389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800" b="0" i="0" u="none" strike="noStrike" dirty="0" smtClean="0">
                          <a:latin typeface="Meiryo UI"/>
                        </a:rPr>
                        <a:t>148,070</a:t>
                      </a:r>
                    </a:p>
                    <a:p>
                      <a:pPr algn="r" fontAlgn="ctr"/>
                      <a:r>
                        <a:rPr lang="ja-JP" altLang="en-US" sz="800" b="0" i="0" u="none" strike="noStrike" dirty="0" smtClean="0">
                          <a:latin typeface="Meiryo UI" pitchFamily="50" charset="-128"/>
                          <a:ea typeface="Meiryo UI" pitchFamily="50" charset="-128"/>
                          <a:cs typeface="Meiryo UI" pitchFamily="50" charset="-128"/>
                        </a:rPr>
                        <a:t>（平均）</a:t>
                      </a:r>
                      <a:endParaRPr lang="en-US" altLang="ja-JP" sz="800" b="0" i="0" u="none" strike="noStrike" dirty="0">
                        <a:latin typeface="Meiryo UI" pitchFamily="50" charset="-128"/>
                        <a:ea typeface="Meiryo UI" pitchFamily="50" charset="-128"/>
                        <a:cs typeface="Meiryo UI" pitchFamily="50" charset="-128"/>
                      </a:endParaRPr>
                    </a:p>
                  </a:txBody>
                  <a:tcPr marL="0" marR="389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800" b="0" i="0" u="none" strike="noStrike" dirty="0" smtClean="0">
                          <a:latin typeface="Meiryo UI" pitchFamily="50" charset="-128"/>
                          <a:ea typeface="Meiryo UI" pitchFamily="50" charset="-128"/>
                          <a:cs typeface="Meiryo UI" pitchFamily="50" charset="-128"/>
                        </a:rPr>
                        <a:t>217,466</a:t>
                      </a:r>
                    </a:p>
                    <a:p>
                      <a:pPr algn="r" fontAlgn="ctr"/>
                      <a:r>
                        <a:rPr lang="ja-JP" altLang="en-US" sz="800" b="0" i="0" u="none" strike="noStrike" dirty="0" smtClean="0">
                          <a:latin typeface="Meiryo UI" pitchFamily="50" charset="-128"/>
                          <a:ea typeface="Meiryo UI" pitchFamily="50" charset="-128"/>
                          <a:cs typeface="Meiryo UI" pitchFamily="50" charset="-128"/>
                        </a:rPr>
                        <a:t>（平均）</a:t>
                      </a:r>
                      <a:endParaRPr lang="en-US" altLang="ja-JP" sz="800" b="0" i="0" u="none" strike="noStrike" dirty="0">
                        <a:latin typeface="Meiryo UI" pitchFamily="50" charset="-128"/>
                        <a:ea typeface="Meiryo UI" pitchFamily="50" charset="-128"/>
                        <a:cs typeface="Meiryo UI" pitchFamily="50" charset="-128"/>
                      </a:endParaRPr>
                    </a:p>
                  </a:txBody>
                  <a:tcPr marL="0" marR="389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5"/>
                  </a:ext>
                </a:extLst>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富田林市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13,481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2,507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7,429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23,417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118,275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205,444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vMerge="1">
                  <a:txBody>
                    <a:bodyPr/>
                    <a:lstStyle/>
                    <a:p>
                      <a:pPr algn="ctr"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r" fontAlgn="ctr"/>
                      <a:endParaRPr lang="en-US" altLang="ja-JP" sz="800" b="0" i="0" u="none" strike="noStrike" dirty="0">
                        <a:latin typeface="Meiryo UI"/>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r" fontAlgn="ctr"/>
                      <a:endParaRPr lang="en-US" altLang="ja-JP" sz="800" b="0" i="0" u="none" strike="noStrike" dirty="0">
                        <a:latin typeface="Meiryo UI"/>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r" fontAlgn="ctr"/>
                      <a:endParaRPr lang="en-US" altLang="ja-JP" sz="800" b="0" i="0" u="none" strike="noStrike" dirty="0">
                        <a:latin typeface="Meiryo UI"/>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r" fontAlgn="ctr"/>
                      <a:endParaRPr lang="en-US" altLang="ja-JP" sz="800" b="0" i="0" u="none" strike="noStrike" dirty="0">
                        <a:latin typeface="Meiryo UI"/>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r" fontAlgn="ctr"/>
                      <a:endParaRPr lang="en-US" altLang="ja-JP" sz="800" b="0" i="0" u="none" strike="noStrike"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r" fontAlgn="ctr"/>
                      <a:endParaRPr lang="en-US" altLang="ja-JP" sz="800" b="0" i="0" u="none" strike="noStrike"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6"/>
                  </a:ext>
                </a:extLst>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寝屋川市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28,730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4,852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14,436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48,018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120,960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202,164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tcPr>
                </a:tc>
                <a:tc>
                  <a:txBody>
                    <a:bodyPr/>
                    <a:lstStyle/>
                    <a:p>
                      <a:pPr algn="ctr"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endParaRPr lang="en-US" altLang="ja-JP" sz="800" b="0" i="0" u="none" strike="noStrike" dirty="0">
                        <a:latin typeface="Meiryo UI"/>
                      </a:endParaRPr>
                    </a:p>
                  </a:txBody>
                  <a:tcPr marL="0" marR="3899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endParaRPr lang="en-US" altLang="ja-JP" sz="800" b="0" i="0" u="none" strike="noStrike" dirty="0">
                        <a:latin typeface="Meiryo UI"/>
                      </a:endParaRPr>
                    </a:p>
                  </a:txBody>
                  <a:tcPr marL="0" marR="3899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endParaRPr lang="en-US" altLang="ja-JP" sz="800" b="0" i="0" u="none" strike="noStrike" dirty="0">
                        <a:latin typeface="Meiryo UI"/>
                      </a:endParaRPr>
                    </a:p>
                  </a:txBody>
                  <a:tcPr marL="0" marR="3899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endParaRPr lang="en-US" altLang="ja-JP" sz="800" b="0" i="0" u="none" strike="noStrike" dirty="0">
                        <a:latin typeface="Meiryo UI"/>
                      </a:endParaRPr>
                    </a:p>
                  </a:txBody>
                  <a:tcPr marL="0" marR="3899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endParaRPr lang="en-US" altLang="ja-JP" sz="800" b="0" i="0" u="none" strike="noStrike" dirty="0">
                        <a:latin typeface="Meiryo UI" pitchFamily="50" charset="-128"/>
                        <a:ea typeface="Meiryo UI" pitchFamily="50" charset="-128"/>
                        <a:cs typeface="Meiryo UI" pitchFamily="50" charset="-128"/>
                      </a:endParaRPr>
                    </a:p>
                  </a:txBody>
                  <a:tcPr marL="0" marR="3899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endParaRPr lang="en-US" altLang="ja-JP" sz="800" b="0" i="0" u="none" strike="noStrike" dirty="0">
                        <a:latin typeface="Meiryo UI" pitchFamily="50" charset="-128"/>
                        <a:ea typeface="Meiryo UI" pitchFamily="50" charset="-128"/>
                        <a:cs typeface="Meiryo UI" pitchFamily="50" charset="-128"/>
                      </a:endParaRPr>
                    </a:p>
                  </a:txBody>
                  <a:tcPr marL="0" marR="3899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7"/>
                  </a:ext>
                </a:extLst>
              </a:tr>
              <a:tr h="213941">
                <a:tc>
                  <a:txBody>
                    <a:bodyPr/>
                    <a:lstStyle/>
                    <a:p>
                      <a:pPr algn="ctr" fontAlgn="ctr"/>
                      <a:r>
                        <a:rPr lang="ja-JP" altLang="en-US" sz="800" b="0" i="0" u="none" strike="noStrike" dirty="0">
                          <a:latin typeface="Meiryo UI" pitchFamily="50" charset="-128"/>
                          <a:ea typeface="Meiryo UI" pitchFamily="50" charset="-128"/>
                          <a:cs typeface="Meiryo UI" pitchFamily="50" charset="-128"/>
                        </a:rPr>
                        <a:t>河内長野市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12,182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2,305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7,237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21,724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113,867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203,055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pPr algn="l" fontAlgn="b"/>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8"/>
                  </a:ext>
                </a:extLst>
              </a:tr>
              <a:tr h="213941">
                <a:tc>
                  <a:txBody>
                    <a:bodyPr/>
                    <a:lstStyle/>
                    <a:p>
                      <a:pPr algn="ctr" fontAlgn="ctr"/>
                      <a:r>
                        <a:rPr lang="ja-JP" altLang="en-US" sz="800" b="1" i="0" u="none" strike="noStrike" dirty="0">
                          <a:latin typeface="Meiryo UI" pitchFamily="50" charset="-128"/>
                          <a:ea typeface="Meiryo UI" pitchFamily="50" charset="-128"/>
                          <a:cs typeface="Meiryo UI" pitchFamily="50" charset="-128"/>
                        </a:rPr>
                        <a:t>松原市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13,650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2,548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9,640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25,838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113,041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213,981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r>
                        <a:rPr lang="ja-JP" altLang="en-US" sz="800" b="1" i="0" u="none" strike="noStrike" dirty="0" smtClean="0">
                          <a:latin typeface="Meiryo UI" pitchFamily="50" charset="-128"/>
                          <a:ea typeface="Meiryo UI" pitchFamily="50" charset="-128"/>
                          <a:cs typeface="Meiryo UI" pitchFamily="50" charset="-128"/>
                        </a:rPr>
                        <a:t>大阪府内</a:t>
                      </a:r>
                      <a:r>
                        <a:rPr lang="ja-JP" altLang="en-US" sz="800" b="1" i="0" u="none" strike="noStrike" dirty="0">
                          <a:latin typeface="Meiryo UI" pitchFamily="50" charset="-128"/>
                          <a:ea typeface="Meiryo UI" pitchFamily="50" charset="-128"/>
                          <a:cs typeface="Meiryo UI" pitchFamily="50" charset="-128"/>
                        </a:rPr>
                        <a:t>都市</a:t>
                      </a:r>
                    </a:p>
                  </a:txBody>
                  <a:tcPr marL="0" marR="0" marT="0" marB="0" anchor="ctr">
                    <a:lnL>
                      <a:noFill/>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gridSpan="2">
                  <a:txBody>
                    <a:bodyPr/>
                    <a:lstStyle/>
                    <a:p>
                      <a:pPr algn="l" fontAlgn="ctr"/>
                      <a:r>
                        <a:rPr lang="ja-JP" altLang="en-US" sz="800" b="0" i="0" u="none" strike="noStrike" dirty="0">
                          <a:latin typeface="Meiryo UI" pitchFamily="50" charset="-128"/>
                          <a:ea typeface="Meiryo UI" pitchFamily="50" charset="-128"/>
                          <a:cs typeface="Meiryo UI" pitchFamily="50" charset="-128"/>
                        </a:rPr>
                        <a:t>最大市</a:t>
                      </a:r>
                      <a:r>
                        <a:rPr lang="en-US" altLang="ja-JP" sz="800" b="0" i="0" u="none" strike="noStrike" dirty="0">
                          <a:latin typeface="Meiryo UI" pitchFamily="50" charset="-128"/>
                          <a:ea typeface="Meiryo UI" pitchFamily="50" charset="-128"/>
                          <a:cs typeface="Meiryo UI" pitchFamily="50" charset="-128"/>
                        </a:rPr>
                        <a:t>/</a:t>
                      </a:r>
                      <a:r>
                        <a:rPr lang="ja-JP" altLang="en-US" sz="800" b="0" i="0" u="none" strike="noStrike" dirty="0">
                          <a:latin typeface="Meiryo UI" pitchFamily="50" charset="-128"/>
                          <a:ea typeface="Meiryo UI" pitchFamily="50" charset="-128"/>
                          <a:cs typeface="Meiryo UI" pitchFamily="50" charset="-128"/>
                        </a:rPr>
                        <a:t>最小市（倍）</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a:txBody>
                    <a:bodyPr/>
                    <a:lstStyle/>
                    <a:p>
                      <a:pPr algn="ctr" fontAlgn="ctr"/>
                      <a:r>
                        <a:rPr lang="en-US" altLang="ja-JP" sz="800" b="0" i="0" u="none" strike="noStrike" dirty="0" smtClean="0">
                          <a:latin typeface="Meiryo UI" pitchFamily="50" charset="-128"/>
                          <a:ea typeface="Meiryo UI" pitchFamily="50" charset="-128"/>
                          <a:cs typeface="Meiryo UI" pitchFamily="50" charset="-128"/>
                        </a:rPr>
                        <a:t>2.1</a:t>
                      </a:r>
                      <a:endParaRPr lang="en-US" altLang="ja-JP"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800" b="1" i="0" u="none" strike="noStrike" dirty="0" smtClean="0">
                          <a:latin typeface="Meiryo UI" pitchFamily="50" charset="-128"/>
                          <a:ea typeface="Meiryo UI" pitchFamily="50" charset="-128"/>
                          <a:cs typeface="Meiryo UI" pitchFamily="50" charset="-128"/>
                        </a:rPr>
                        <a:t>1.4</a:t>
                      </a:r>
                      <a:endParaRPr lang="en-US" altLang="ja-JP" sz="800" b="1"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r h="213941">
                <a:tc>
                  <a:txBody>
                    <a:bodyPr/>
                    <a:lstStyle/>
                    <a:p>
                      <a:pPr algn="ctr" fontAlgn="ctr"/>
                      <a:r>
                        <a:rPr lang="ja-JP" altLang="en-US" sz="800" b="1" i="0" u="none" strike="noStrike">
                          <a:latin typeface="Meiryo UI" pitchFamily="50" charset="-128"/>
                          <a:ea typeface="Meiryo UI" pitchFamily="50" charset="-128"/>
                          <a:cs typeface="Meiryo UI" pitchFamily="50" charset="-128"/>
                        </a:rPr>
                        <a:t>大東市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D5B4"/>
                    </a:solidFill>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16,790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2,725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5,712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25,227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136,262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204,733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endParaRPr lang="ja-JP" altLang="en-US" sz="800" b="0" i="0" u="none" strike="noStrike">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20"/>
                  </a:ext>
                </a:extLst>
              </a:tr>
              <a:tr h="212225">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和泉市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23,200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4,161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9,688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37,049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124,656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199,073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gridSpan="2">
                  <a:txBody>
                    <a:bodyPr/>
                    <a:lstStyle/>
                    <a:p>
                      <a:pPr algn="l" fontAlgn="ctr"/>
                      <a:r>
                        <a:rPr lang="ja-JP" altLang="en-US" sz="800" b="1" i="0" u="none" strike="noStrike" dirty="0">
                          <a:latin typeface="Meiryo UI" pitchFamily="50" charset="-128"/>
                          <a:ea typeface="Meiryo UI" pitchFamily="50" charset="-128"/>
                          <a:cs typeface="Meiryo UI" pitchFamily="50" charset="-128"/>
                        </a:rPr>
                        <a:t>大阪市</a:t>
                      </a:r>
                      <a:r>
                        <a:rPr lang="ja-JP" altLang="en-US" sz="800" b="1" i="0" u="none" strike="noStrike" dirty="0" smtClean="0">
                          <a:latin typeface="Meiryo UI" pitchFamily="50" charset="-128"/>
                          <a:ea typeface="Meiryo UI" pitchFamily="50" charset="-128"/>
                          <a:cs typeface="Meiryo UI" pitchFamily="50" charset="-128"/>
                        </a:rPr>
                        <a:t>隣接９市</a:t>
                      </a:r>
                      <a:endParaRPr lang="ja-JP" altLang="en-US" sz="800" b="1"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solidFill>
                      <a:srgbClr val="FCD5B4"/>
                    </a:solidFill>
                  </a:tcPr>
                </a:tc>
                <a:tc hMerge="1">
                  <a:txBody>
                    <a:bodyPr/>
                    <a:lstStyle/>
                    <a:p>
                      <a:endParaRPr kumimoji="1" lang="ja-JP" altLang="en-US"/>
                    </a:p>
                  </a:txBody>
                  <a:tcPr/>
                </a:tc>
                <a:tc gridSpan="2">
                  <a:txBody>
                    <a:bodyPr/>
                    <a:lstStyle/>
                    <a:p>
                      <a:pPr algn="l" fontAlgn="ctr"/>
                      <a:r>
                        <a:rPr lang="ja-JP" altLang="en-US" sz="800" b="0" i="0" u="none" strike="noStrike" dirty="0">
                          <a:latin typeface="Meiryo UI" pitchFamily="50" charset="-128"/>
                          <a:ea typeface="Meiryo UI" pitchFamily="50" charset="-128"/>
                          <a:cs typeface="Meiryo UI" pitchFamily="50" charset="-128"/>
                        </a:rPr>
                        <a:t>最大市</a:t>
                      </a:r>
                      <a:r>
                        <a:rPr lang="en-US" altLang="ja-JP" sz="800" b="0" i="0" u="none" strike="noStrike" dirty="0">
                          <a:latin typeface="Meiryo UI" pitchFamily="50" charset="-128"/>
                          <a:ea typeface="Meiryo UI" pitchFamily="50" charset="-128"/>
                          <a:cs typeface="Meiryo UI" pitchFamily="50" charset="-128"/>
                        </a:rPr>
                        <a:t>/</a:t>
                      </a:r>
                      <a:r>
                        <a:rPr lang="ja-JP" altLang="en-US" sz="800" b="0" i="0" u="none" strike="noStrike" dirty="0">
                          <a:latin typeface="Meiryo UI" pitchFamily="50" charset="-128"/>
                          <a:ea typeface="Meiryo UI" pitchFamily="50" charset="-128"/>
                          <a:cs typeface="Meiryo UI" pitchFamily="50" charset="-128"/>
                        </a:rPr>
                        <a:t>最小市（倍）</a:t>
                      </a:r>
                    </a:p>
                  </a:txBody>
                  <a:tcPr marL="0" marR="0" marT="0" marB="0" anchor="ctr">
                    <a:lnL>
                      <a:noFill/>
                    </a:lnL>
                    <a:lnR w="12700" cap="flat" cmpd="sng" algn="ctr">
                      <a:solidFill>
                        <a:schemeClr val="tx1"/>
                      </a:solidFill>
                      <a:prstDash val="solid"/>
                      <a:round/>
                      <a:headEnd type="none" w="med" len="med"/>
                      <a:tailEnd type="none" w="med" len="med"/>
                    </a:lnR>
                    <a:lnT>
                      <a:noFill/>
                    </a:lnT>
                    <a:lnB>
                      <a:noFill/>
                    </a:lnB>
                  </a:tcPr>
                </a:tc>
                <a:tc hMerge="1">
                  <a:txBody>
                    <a:bodyPr/>
                    <a:lstStyle/>
                    <a:p>
                      <a:endParaRPr kumimoji="1" lang="ja-JP" altLang="en-US"/>
                    </a:p>
                  </a:txBody>
                  <a:tcPr/>
                </a:tc>
                <a:tc>
                  <a:txBody>
                    <a:bodyPr/>
                    <a:lstStyle/>
                    <a:p>
                      <a:pPr algn="ctr" fontAlgn="ctr"/>
                      <a:r>
                        <a:rPr lang="en-US" altLang="ja-JP" sz="800" b="0" i="0" u="none" strike="noStrike" dirty="0" smtClean="0">
                          <a:latin typeface="Meiryo UI" pitchFamily="50" charset="-128"/>
                          <a:ea typeface="Meiryo UI" pitchFamily="50" charset="-128"/>
                          <a:cs typeface="Meiryo UI" pitchFamily="50" charset="-128"/>
                        </a:rPr>
                        <a:t>1.9 </a:t>
                      </a:r>
                      <a:endParaRPr lang="en-US" altLang="ja-JP"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800" b="1" i="0" u="none" strike="noStrike" dirty="0" smtClean="0">
                          <a:latin typeface="Meiryo UI" pitchFamily="50" charset="-128"/>
                          <a:ea typeface="Meiryo UI" pitchFamily="50" charset="-128"/>
                          <a:cs typeface="Meiryo UI" pitchFamily="50" charset="-128"/>
                        </a:rPr>
                        <a:t>1.3 </a:t>
                      </a:r>
                      <a:endParaRPr lang="en-US" altLang="ja-JP" sz="800" b="1"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21"/>
                  </a:ext>
                </a:extLst>
              </a:tr>
              <a:tr h="212225">
                <a:tc>
                  <a:txBody>
                    <a:bodyPr/>
                    <a:lstStyle/>
                    <a:p>
                      <a:pPr algn="ctr" fontAlgn="ctr"/>
                      <a:r>
                        <a:rPr lang="ja-JP" altLang="en-US" sz="800" b="0" i="0" u="none" strike="noStrike" dirty="0">
                          <a:latin typeface="Meiryo UI" pitchFamily="50" charset="-128"/>
                          <a:ea typeface="Meiryo UI" pitchFamily="50" charset="-128"/>
                          <a:cs typeface="Meiryo UI" pitchFamily="50" charset="-128"/>
                        </a:rPr>
                        <a:t>箕面市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b="0" i="0" u="none" strike="noStrike" dirty="0" smtClean="0">
                          <a:latin typeface="Meiryo UI"/>
                        </a:rPr>
                        <a:t>23,502</a:t>
                      </a:r>
                      <a:endParaRPr lang="en-US" altLang="ja-JP" sz="800" b="0" i="0" u="none" strike="noStrike" dirty="0">
                        <a:latin typeface="Meiryo UI"/>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2,946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effectLst/>
                          <a:latin typeface="Meiryo UI" panose="020B0604030504040204" pitchFamily="50" charset="-128"/>
                          <a:ea typeface="Meiryo UI" panose="020B0604030504040204" pitchFamily="50" charset="-128"/>
                        </a:rPr>
                        <a:t>1,830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28,278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176,160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effectLst/>
                          <a:latin typeface="Meiryo UI" panose="020B0604030504040204" pitchFamily="50" charset="-128"/>
                          <a:ea typeface="Meiryo UI" panose="020B0604030504040204" pitchFamily="50" charset="-128"/>
                        </a:rPr>
                        <a:t>211,960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gridSpan="2">
                  <a:txBody>
                    <a:bodyPr/>
                    <a:lstStyle/>
                    <a:p>
                      <a:pPr algn="l" fontAlgn="ctr"/>
                      <a:endParaRPr lang="ja-JP" altLang="en-US" sz="800" b="1"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noFill/>
                  </a:tcPr>
                </a:tc>
                <a:tc hMerge="1">
                  <a:txBody>
                    <a:bodyPr/>
                    <a:lstStyle/>
                    <a:p>
                      <a:endParaRPr kumimoji="1" lang="ja-JP" altLang="en-US"/>
                    </a:p>
                  </a:txBody>
                  <a:tcPr/>
                </a:tc>
                <a:tc gridSpan="2">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w="12700" cap="flat" cmpd="sng" algn="ctr">
                      <a:noFill/>
                      <a:prstDash val="solid"/>
                      <a:round/>
                      <a:headEnd type="none" w="med" len="med"/>
                      <a:tailEnd type="none" w="med" len="med"/>
                    </a:lnR>
                    <a:lnT>
                      <a:noFill/>
                    </a:lnT>
                    <a:lnB>
                      <a:noFill/>
                    </a:lnB>
                  </a:tcPr>
                </a:tc>
                <a:tc hMerge="1">
                  <a:txBody>
                    <a:bodyPr/>
                    <a:lstStyle/>
                    <a:p>
                      <a:endParaRPr kumimoji="1" lang="ja-JP" altLang="en-US"/>
                    </a:p>
                  </a:txBody>
                  <a:tcPr/>
                </a:tc>
                <a:tc>
                  <a:txBody>
                    <a:bodyPr/>
                    <a:lstStyle/>
                    <a:p>
                      <a:pPr algn="ctr" fontAlgn="ctr"/>
                      <a:endParaRPr lang="en-US" altLang="ja-JP"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altLang="ja-JP"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22"/>
                  </a:ext>
                </a:extLst>
              </a:tr>
              <a:tr h="212225">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23"/>
                  </a:ext>
                </a:extLst>
              </a:tr>
            </a:tbl>
          </a:graphicData>
        </a:graphic>
      </p:graphicFrame>
      <p:sp>
        <p:nvSpPr>
          <p:cNvPr id="11" name="コンテンツ プレースホルダー 2"/>
          <p:cNvSpPr txBox="1">
            <a:spLocks/>
          </p:cNvSpPr>
          <p:nvPr/>
        </p:nvSpPr>
        <p:spPr>
          <a:xfrm>
            <a:off x="194337" y="260351"/>
            <a:ext cx="9360826" cy="360363"/>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fontAlgn="auto">
              <a:spcBef>
                <a:spcPct val="20000"/>
              </a:spcBef>
              <a:spcAft>
                <a:spcPts val="0"/>
              </a:spcAft>
              <a:buFont typeface="Arial" pitchFamily="34" charset="0"/>
              <a:buNone/>
              <a:defRPr/>
            </a:pPr>
            <a:r>
              <a:rPr lang="ja-JP" altLang="en-US" sz="1600" b="1" dirty="0">
                <a:solidFill>
                  <a:schemeClr val="tx1"/>
                </a:solidFill>
                <a:latin typeface="Meiryo UI" pitchFamily="50" charset="-128"/>
                <a:ea typeface="Meiryo UI" pitchFamily="50" charset="-128"/>
                <a:cs typeface="Meiryo UI" pitchFamily="50" charset="-128"/>
              </a:rPr>
              <a:t>■　</a:t>
            </a:r>
            <a:r>
              <a:rPr lang="ja-JP" altLang="en-US" sz="1600" b="1" dirty="0" smtClean="0">
                <a:solidFill>
                  <a:schemeClr val="tx1"/>
                </a:solidFill>
                <a:latin typeface="Meiryo UI" pitchFamily="50" charset="-128"/>
                <a:ea typeface="Meiryo UI" pitchFamily="50" charset="-128"/>
                <a:cs typeface="Meiryo UI" pitchFamily="50" charset="-128"/>
              </a:rPr>
              <a:t>大阪府内</a:t>
            </a:r>
            <a:r>
              <a:rPr lang="ja-JP" altLang="en-US" sz="1600" b="1" dirty="0">
                <a:solidFill>
                  <a:schemeClr val="tx1"/>
                </a:solidFill>
                <a:latin typeface="Meiryo UI" pitchFamily="50" charset="-128"/>
                <a:ea typeface="Meiryo UI" pitchFamily="50" charset="-128"/>
                <a:cs typeface="Meiryo UI" pitchFamily="50" charset="-128"/>
              </a:rPr>
              <a:t>都市の歳入状況</a:t>
            </a:r>
          </a:p>
        </p:txBody>
      </p:sp>
      <p:sp>
        <p:nvSpPr>
          <p:cNvPr id="16" name="円/楕円 15"/>
          <p:cNvSpPr/>
          <p:nvPr/>
        </p:nvSpPr>
        <p:spPr>
          <a:xfrm>
            <a:off x="8697416" y="5373688"/>
            <a:ext cx="780356" cy="792162"/>
          </a:xfrm>
          <a:prstGeom prst="ellipse">
            <a:avLst/>
          </a:prstGeom>
          <a:noFill/>
          <a:ln>
            <a:prstDash val="sysDash"/>
          </a:ln>
        </p:spPr>
        <p:style>
          <a:lnRef idx="2">
            <a:schemeClr val="accent2"/>
          </a:lnRef>
          <a:fillRef idx="1">
            <a:schemeClr val="lt1"/>
          </a:fillRef>
          <a:effectRef idx="0">
            <a:schemeClr val="accent2"/>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endParaRPr lang="ja-JP" altLang="en-US"/>
          </a:p>
        </p:txBody>
      </p:sp>
      <p:sp>
        <p:nvSpPr>
          <p:cNvPr id="7" name="正方形/長方形 6"/>
          <p:cNvSpPr/>
          <p:nvPr/>
        </p:nvSpPr>
        <p:spPr>
          <a:xfrm>
            <a:off x="380074" y="620713"/>
            <a:ext cx="9126934" cy="792162"/>
          </a:xfrm>
          <a:prstGeom prst="rect">
            <a:avLst/>
          </a:prstGeom>
          <a:ln/>
        </p:spPr>
        <p:style>
          <a:lnRef idx="2">
            <a:schemeClr val="accent2"/>
          </a:lnRef>
          <a:fillRef idx="1">
            <a:schemeClr val="lt1"/>
          </a:fillRef>
          <a:effectRef idx="0">
            <a:schemeClr val="accent2"/>
          </a:effectRef>
          <a:fontRef idx="minor">
            <a:schemeClr val="dk1"/>
          </a:fontRef>
        </p:style>
        <p:txBody>
          <a:bodyPr anchor="ctr"/>
          <a:lstStyle/>
          <a:p>
            <a:pPr marL="265113" lvl="1" indent="-265113" fontAlgn="auto">
              <a:spcBef>
                <a:spcPts val="0"/>
              </a:spcBef>
              <a:spcAft>
                <a:spcPts val="0"/>
              </a:spcAft>
              <a:defRPr/>
            </a:pPr>
            <a:r>
              <a:rPr lang="ja-JP" altLang="en-US" sz="1600" b="1" i="1" dirty="0" smtClean="0">
                <a:latin typeface="Meiryo UI" pitchFamily="50" charset="-128"/>
                <a:ea typeface="Meiryo UI" pitchFamily="50" charset="-128"/>
                <a:cs typeface="Meiryo UI" pitchFamily="50" charset="-128"/>
              </a:rPr>
              <a:t>　〇</a:t>
            </a:r>
            <a:r>
              <a:rPr lang="ja-JP" altLang="en-US" sz="1600" b="1" i="1" dirty="0">
                <a:latin typeface="Meiryo UI" pitchFamily="50" charset="-128"/>
                <a:ea typeface="Meiryo UI" pitchFamily="50" charset="-128"/>
                <a:cs typeface="Meiryo UI" pitchFamily="50" charset="-128"/>
              </a:rPr>
              <a:t>　</a:t>
            </a:r>
            <a:r>
              <a:rPr lang="ja-JP" altLang="en-US" sz="1600" b="1" i="1" dirty="0" smtClean="0">
                <a:latin typeface="Meiryo UI" pitchFamily="50" charset="-128"/>
                <a:ea typeface="Meiryo UI" pitchFamily="50" charset="-128"/>
                <a:cs typeface="Meiryo UI" pitchFamily="50" charset="-128"/>
              </a:rPr>
              <a:t>大阪</a:t>
            </a:r>
            <a:r>
              <a:rPr lang="ja-JP" altLang="en-US" sz="1600" b="1" dirty="0" smtClean="0">
                <a:latin typeface="Meiryo UI" pitchFamily="50" charset="-128"/>
                <a:ea typeface="Meiryo UI" pitchFamily="50" charset="-128"/>
                <a:cs typeface="Meiryo UI" pitchFamily="50" charset="-128"/>
              </a:rPr>
              <a:t>府内</a:t>
            </a:r>
            <a:r>
              <a:rPr lang="ja-JP" altLang="en-US" sz="1600" b="1" dirty="0">
                <a:latin typeface="Meiryo UI" pitchFamily="50" charset="-128"/>
                <a:ea typeface="Meiryo UI" pitchFamily="50" charset="-128"/>
                <a:cs typeface="Meiryo UI" pitchFamily="50" charset="-128"/>
              </a:rPr>
              <a:t>都市間の</a:t>
            </a:r>
            <a:r>
              <a:rPr lang="ja-JP" altLang="en-US" sz="1600" b="1" dirty="0" smtClean="0">
                <a:latin typeface="Meiryo UI" pitchFamily="50" charset="-128"/>
                <a:ea typeface="Meiryo UI" pitchFamily="50" charset="-128"/>
                <a:cs typeface="Meiryo UI" pitchFamily="50" charset="-128"/>
              </a:rPr>
              <a:t>人口一人当たり</a:t>
            </a:r>
            <a:r>
              <a:rPr lang="ja-JP" altLang="en-US" sz="1600" b="1" dirty="0">
                <a:latin typeface="Meiryo UI" pitchFamily="50" charset="-128"/>
                <a:ea typeface="Meiryo UI" pitchFamily="50" charset="-128"/>
                <a:cs typeface="Meiryo UI" pitchFamily="50" charset="-128"/>
              </a:rPr>
              <a:t>の歳入状況を比較する</a:t>
            </a:r>
            <a:r>
              <a:rPr lang="ja-JP" altLang="en-US" sz="1600" b="1" dirty="0" smtClean="0">
                <a:latin typeface="Meiryo UI" pitchFamily="50" charset="-128"/>
                <a:ea typeface="Meiryo UI" pitchFamily="50" charset="-128"/>
                <a:cs typeface="Meiryo UI" pitchFamily="50" charset="-128"/>
              </a:rPr>
              <a:t>と</a:t>
            </a:r>
            <a:r>
              <a:rPr lang="en-US" altLang="ja-JP" sz="1600" b="1" dirty="0" smtClean="0">
                <a:latin typeface="Meiryo UI" pitchFamily="50" charset="-128"/>
                <a:ea typeface="Meiryo UI" pitchFamily="50" charset="-128"/>
                <a:cs typeface="Meiryo UI" pitchFamily="50" charset="-128"/>
              </a:rPr>
              <a:t>1.4</a:t>
            </a:r>
            <a:r>
              <a:rPr lang="ja-JP" altLang="en-US" sz="1600" b="1" dirty="0" smtClean="0">
                <a:latin typeface="Meiryo UI" pitchFamily="50" charset="-128"/>
                <a:ea typeface="Meiryo UI" pitchFamily="50" charset="-128"/>
                <a:cs typeface="Meiryo UI" pitchFamily="50" charset="-128"/>
              </a:rPr>
              <a:t>倍</a:t>
            </a:r>
            <a:r>
              <a:rPr lang="ja-JP" altLang="en-US" sz="1600" b="1" dirty="0">
                <a:latin typeface="Meiryo UI" pitchFamily="50" charset="-128"/>
                <a:ea typeface="Meiryo UI" pitchFamily="50" charset="-128"/>
                <a:cs typeface="Meiryo UI" pitchFamily="50" charset="-128"/>
              </a:rPr>
              <a:t>の</a:t>
            </a:r>
            <a:r>
              <a:rPr lang="ja-JP" altLang="en-US" sz="1600" b="1" dirty="0" smtClean="0">
                <a:latin typeface="Meiryo UI" pitchFamily="50" charset="-128"/>
                <a:ea typeface="Meiryo UI" pitchFamily="50" charset="-128"/>
                <a:cs typeface="Meiryo UI" pitchFamily="50" charset="-128"/>
              </a:rPr>
              <a:t>格差、</a:t>
            </a:r>
            <a:endParaRPr lang="en-US" altLang="ja-JP" sz="1600" b="1" dirty="0" smtClean="0">
              <a:latin typeface="Meiryo UI" pitchFamily="50" charset="-128"/>
              <a:ea typeface="Meiryo UI" pitchFamily="50" charset="-128"/>
              <a:cs typeface="Meiryo UI" pitchFamily="50" charset="-128"/>
            </a:endParaRPr>
          </a:p>
          <a:p>
            <a:pPr marL="265113" lvl="1" indent="-265113" fontAlgn="auto">
              <a:spcBef>
                <a:spcPts val="0"/>
              </a:spcBef>
              <a:spcAft>
                <a:spcPts val="0"/>
              </a:spcAft>
              <a:defRPr/>
            </a:pPr>
            <a:r>
              <a:rPr lang="ja-JP" altLang="en-US" sz="1600" b="1" dirty="0" smtClean="0">
                <a:latin typeface="Meiryo UI" pitchFamily="50" charset="-128"/>
                <a:ea typeface="Meiryo UI" pitchFamily="50" charset="-128"/>
                <a:cs typeface="Meiryo UI" pitchFamily="50" charset="-128"/>
              </a:rPr>
              <a:t>　　　 大阪市隣接</a:t>
            </a:r>
            <a:r>
              <a:rPr lang="en-US" altLang="ja-JP" sz="1600" b="1" dirty="0" smtClean="0">
                <a:latin typeface="Meiryo UI" pitchFamily="50" charset="-128"/>
                <a:ea typeface="Meiryo UI" pitchFamily="50" charset="-128"/>
                <a:cs typeface="Meiryo UI" pitchFamily="50" charset="-128"/>
              </a:rPr>
              <a:t>9</a:t>
            </a:r>
            <a:r>
              <a:rPr lang="ja-JP" altLang="en-US" sz="1600" b="1" dirty="0" smtClean="0">
                <a:latin typeface="Meiryo UI" pitchFamily="50" charset="-128"/>
                <a:ea typeface="Meiryo UI" pitchFamily="50" charset="-128"/>
                <a:cs typeface="Meiryo UI" pitchFamily="50" charset="-128"/>
              </a:rPr>
              <a:t>市間でも</a:t>
            </a:r>
            <a:r>
              <a:rPr lang="en-US" altLang="ja-JP" sz="1600" b="1" dirty="0" smtClean="0">
                <a:latin typeface="Meiryo UI" pitchFamily="50" charset="-128"/>
                <a:ea typeface="Meiryo UI" pitchFamily="50" charset="-128"/>
                <a:cs typeface="Meiryo UI" pitchFamily="50" charset="-128"/>
              </a:rPr>
              <a:t>1.3</a:t>
            </a:r>
            <a:r>
              <a:rPr lang="ja-JP" altLang="en-US" sz="1600" b="1" dirty="0">
                <a:latin typeface="Meiryo UI" pitchFamily="50" charset="-128"/>
                <a:ea typeface="Meiryo UI" pitchFamily="50" charset="-128"/>
                <a:cs typeface="Meiryo UI" pitchFamily="50" charset="-128"/>
              </a:rPr>
              <a:t>倍の</a:t>
            </a:r>
            <a:r>
              <a:rPr lang="ja-JP" altLang="en-US" sz="1600" b="1" dirty="0" smtClean="0">
                <a:latin typeface="Meiryo UI" pitchFamily="50" charset="-128"/>
                <a:ea typeface="Meiryo UI" pitchFamily="50" charset="-128"/>
                <a:cs typeface="Meiryo UI" pitchFamily="50" charset="-128"/>
              </a:rPr>
              <a:t>格差</a:t>
            </a:r>
            <a:endParaRPr lang="en-US" altLang="ja-JP" sz="1600" b="1" dirty="0">
              <a:latin typeface="Meiryo UI" pitchFamily="50" charset="-128"/>
              <a:ea typeface="Meiryo UI" pitchFamily="50" charset="-128"/>
              <a:cs typeface="Meiryo UI" pitchFamily="50" charset="-128"/>
            </a:endParaRPr>
          </a:p>
        </p:txBody>
      </p:sp>
      <p:sp>
        <p:nvSpPr>
          <p:cNvPr id="35846" name="テキスト ボックス 7"/>
          <p:cNvSpPr txBox="1">
            <a:spLocks noChangeArrowheads="1"/>
          </p:cNvSpPr>
          <p:nvPr/>
        </p:nvSpPr>
        <p:spPr bwMode="auto">
          <a:xfrm>
            <a:off x="478764" y="6356995"/>
            <a:ext cx="2741456" cy="230832"/>
          </a:xfrm>
          <a:prstGeom prst="rect">
            <a:avLst/>
          </a:prstGeom>
          <a:noFill/>
          <a:ln w="9525">
            <a:noFill/>
            <a:miter lim="800000"/>
            <a:headEnd/>
            <a:tailEnd/>
          </a:ln>
        </p:spPr>
        <p:txBody>
          <a:bodyPr wrap="none">
            <a:spAutoFit/>
          </a:bodyPr>
          <a:lstStyle/>
          <a:p>
            <a:r>
              <a:rPr lang="ja-JP" altLang="en-US" sz="900" dirty="0" smtClean="0">
                <a:latin typeface="Meiryo UI" pitchFamily="50" charset="-128"/>
                <a:ea typeface="Meiryo UI" pitchFamily="50" charset="-128"/>
                <a:cs typeface="Meiryo UI" pitchFamily="50" charset="-128"/>
              </a:rPr>
              <a:t>・特別</a:t>
            </a:r>
            <a:r>
              <a:rPr lang="ja-JP" altLang="en-US" sz="900" dirty="0">
                <a:latin typeface="Meiryo UI" pitchFamily="50" charset="-128"/>
                <a:ea typeface="Meiryo UI" pitchFamily="50" charset="-128"/>
                <a:cs typeface="Meiryo UI" pitchFamily="50" charset="-128"/>
              </a:rPr>
              <a:t>区との比較を考慮して、宝くじ収益金は除いて</a:t>
            </a:r>
            <a:r>
              <a:rPr lang="ja-JP" altLang="en-US" sz="900" dirty="0" smtClean="0">
                <a:latin typeface="Meiryo UI" pitchFamily="50" charset="-128"/>
                <a:ea typeface="Meiryo UI" pitchFamily="50" charset="-128"/>
                <a:cs typeface="Meiryo UI" pitchFamily="50" charset="-128"/>
              </a:rPr>
              <a:t>いる</a:t>
            </a:r>
            <a:endParaRPr lang="en-US" altLang="ja-JP" sz="900" dirty="0">
              <a:latin typeface="Meiryo UI" pitchFamily="50" charset="-128"/>
              <a:ea typeface="Meiryo UI" pitchFamily="50" charset="-128"/>
              <a:cs typeface="Meiryo UI" pitchFamily="50" charset="-128"/>
            </a:endParaRPr>
          </a:p>
        </p:txBody>
      </p:sp>
      <p:sp>
        <p:nvSpPr>
          <p:cNvPr id="9" name="正方形/長方形 2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３６</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2" name="テキスト ボックス 11"/>
          <p:cNvSpPr txBox="1">
            <a:spLocks noChangeArrowheads="1"/>
          </p:cNvSpPr>
          <p:nvPr/>
        </p:nvSpPr>
        <p:spPr bwMode="auto">
          <a:xfrm>
            <a:off x="5562972" y="6102821"/>
            <a:ext cx="2443298" cy="215444"/>
          </a:xfrm>
          <a:prstGeom prst="rect">
            <a:avLst/>
          </a:prstGeom>
          <a:noFill/>
          <a:ln w="9525">
            <a:noFill/>
            <a:miter lim="800000"/>
            <a:headEnd/>
            <a:tailEnd/>
          </a:ln>
        </p:spPr>
        <p:txBody>
          <a:bodyPr wrap="none">
            <a:spAutoFit/>
          </a:bodyPr>
          <a:lstStyle/>
          <a:p>
            <a:r>
              <a:rPr lang="ja-JP" altLang="en-US" sz="800" dirty="0" smtClean="0">
                <a:latin typeface="Meiryo UI" pitchFamily="50" charset="-128"/>
                <a:ea typeface="Meiryo UI" pitchFamily="50" charset="-128"/>
                <a:cs typeface="Meiryo UI" pitchFamily="50" charset="-128"/>
              </a:rPr>
              <a:t>・堺市は政令指定都市であるため隣接市から除いている</a:t>
            </a:r>
            <a:endParaRPr lang="en-US" altLang="ja-JP" sz="8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1368450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正方形/長方形 43"/>
          <p:cNvSpPr/>
          <p:nvPr/>
        </p:nvSpPr>
        <p:spPr bwMode="auto">
          <a:xfrm>
            <a:off x="0" y="2564904"/>
            <a:ext cx="9906000" cy="4293096"/>
          </a:xfrm>
          <a:prstGeom prst="rect">
            <a:avLst/>
          </a:prstGeom>
          <a:solidFill>
            <a:schemeClr val="accent6">
              <a:lumMod val="40000"/>
              <a:lumOff val="60000"/>
            </a:schemeClr>
          </a:solidFill>
          <a:ln w="12700" cmpd="sng">
            <a:no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r>
              <a:rPr lang="en-US" altLang="ja-JP" sz="1400" dirty="0" smtClean="0">
                <a:latin typeface="+mj-ea"/>
                <a:ea typeface="ＭＳ 明朝"/>
                <a:cs typeface="Meiryo UI" pitchFamily="50" charset="-128"/>
              </a:rPr>
              <a:t> </a:t>
            </a:r>
            <a:r>
              <a:rPr lang="en-US" altLang="ja-JP" sz="1600" b="1" dirty="0" smtClean="0">
                <a:latin typeface="Meiryo UI" pitchFamily="50" charset="-128"/>
                <a:ea typeface="Meiryo UI" pitchFamily="50" charset="-128"/>
                <a:cs typeface="Meiryo UI" pitchFamily="50" charset="-128"/>
              </a:rPr>
              <a:t> </a:t>
            </a:r>
          </a:p>
          <a:p>
            <a:pPr fontAlgn="base">
              <a:lnSpc>
                <a:spcPts val="2200"/>
              </a:lnSpc>
              <a:spcBef>
                <a:spcPct val="0"/>
              </a:spcBef>
              <a:spcAft>
                <a:spcPct val="0"/>
              </a:spcAft>
            </a:pPr>
            <a:endParaRPr lang="en-US" altLang="ja-JP" sz="1600" dirty="0" smtClean="0">
              <a:latin typeface="+mj-ea"/>
              <a:cs typeface="Meiryo UI" pitchFamily="50" charset="-128"/>
            </a:endParaRPr>
          </a:p>
        </p:txBody>
      </p:sp>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　基本的な考え方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8" name="正方形/長方形 7"/>
          <p:cNvSpPr/>
          <p:nvPr/>
        </p:nvSpPr>
        <p:spPr bwMode="auto">
          <a:xfrm>
            <a:off x="0" y="404664"/>
            <a:ext cx="9527580" cy="504056"/>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１</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財政調整の必要性</a:t>
            </a: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70347" y="2635226"/>
            <a:ext cx="9792000" cy="4106142"/>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30" name="正方形/長方形 29"/>
          <p:cNvSpPr/>
          <p:nvPr/>
        </p:nvSpPr>
        <p:spPr>
          <a:xfrm>
            <a:off x="4521064" y="3975101"/>
            <a:ext cx="1008000" cy="1872208"/>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smtClean="0">
                <a:solidFill>
                  <a:schemeClr val="tx1"/>
                </a:solidFill>
                <a:latin typeface="Meiryo UI" pitchFamily="50" charset="-128"/>
                <a:ea typeface="Meiryo UI" pitchFamily="50" charset="-128"/>
                <a:cs typeface="Meiryo UI" pitchFamily="50" charset="-128"/>
              </a:rPr>
              <a:t>2,931</a:t>
            </a:r>
            <a:r>
              <a:rPr kumimoji="1" lang="ja-JP" altLang="en-US" sz="1050" dirty="0" smtClean="0">
                <a:solidFill>
                  <a:schemeClr val="tx1"/>
                </a:solidFill>
                <a:latin typeface="Meiryo UI" pitchFamily="50" charset="-128"/>
                <a:ea typeface="Meiryo UI" pitchFamily="50" charset="-128"/>
                <a:cs typeface="Meiryo UI" pitchFamily="50" charset="-128"/>
              </a:rPr>
              <a:t>事務</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ja-JP" altLang="en-US" sz="1050" dirty="0" smtClean="0">
                <a:solidFill>
                  <a:schemeClr val="tx1"/>
                </a:solidFill>
                <a:latin typeface="Meiryo UI" pitchFamily="50" charset="-128"/>
                <a:ea typeface="Meiryo UI" pitchFamily="50" charset="-128"/>
                <a:cs typeface="Meiryo UI" pitchFamily="50" charset="-128"/>
              </a:rPr>
              <a:t>大阪市</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smtClean="0">
                <a:solidFill>
                  <a:schemeClr val="tx1"/>
                </a:solidFill>
                <a:latin typeface="Meiryo UI" pitchFamily="50" charset="-128"/>
                <a:ea typeface="Meiryo UI" pitchFamily="50" charset="-128"/>
                <a:cs typeface="Meiryo UI" pitchFamily="50" charset="-128"/>
              </a:rPr>
              <a:t>2,923</a:t>
            </a:r>
            <a:r>
              <a:rPr lang="ja-JP" altLang="en-US" sz="1050" dirty="0" smtClean="0">
                <a:solidFill>
                  <a:schemeClr val="tx1"/>
                </a:solidFill>
                <a:latin typeface="Meiryo UI" pitchFamily="50" charset="-128"/>
                <a:ea typeface="Meiryo UI" pitchFamily="50" charset="-128"/>
                <a:cs typeface="Meiryo UI" pitchFamily="50" charset="-128"/>
              </a:rPr>
              <a:t>事務</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ja-JP" altLang="en-US" sz="1050" dirty="0" smtClean="0">
                <a:solidFill>
                  <a:schemeClr val="tx1"/>
                </a:solidFill>
                <a:latin typeface="Meiryo UI" pitchFamily="50" charset="-128"/>
                <a:ea typeface="Meiryo UI" pitchFamily="50" charset="-128"/>
                <a:cs typeface="Meiryo UI" pitchFamily="50" charset="-128"/>
              </a:rPr>
              <a:t>大阪府</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a:solidFill>
                  <a:schemeClr val="tx1"/>
                </a:solidFill>
                <a:latin typeface="Meiryo UI" pitchFamily="50" charset="-128"/>
                <a:ea typeface="Meiryo UI" pitchFamily="50" charset="-128"/>
                <a:cs typeface="Meiryo UI" pitchFamily="50" charset="-128"/>
              </a:rPr>
              <a:t>8</a:t>
            </a:r>
            <a:r>
              <a:rPr lang="ja-JP" altLang="en-US" sz="1050" dirty="0" smtClean="0">
                <a:solidFill>
                  <a:schemeClr val="tx1"/>
                </a:solidFill>
                <a:latin typeface="Meiryo UI" pitchFamily="50" charset="-128"/>
                <a:ea typeface="Meiryo UI" pitchFamily="50" charset="-128"/>
                <a:cs typeface="Meiryo UI" pitchFamily="50" charset="-128"/>
              </a:rPr>
              <a:t>事務</a:t>
            </a:r>
            <a:endParaRPr kumimoji="1" lang="en-US" altLang="ja-JP" sz="1050" dirty="0" smtClean="0">
              <a:solidFill>
                <a:schemeClr val="tx1"/>
              </a:solidFill>
              <a:latin typeface="Meiryo UI" pitchFamily="50" charset="-128"/>
              <a:ea typeface="Meiryo UI" pitchFamily="50" charset="-128"/>
              <a:cs typeface="Meiryo UI" pitchFamily="50" charset="-128"/>
            </a:endParaRPr>
          </a:p>
        </p:txBody>
      </p:sp>
      <p:sp>
        <p:nvSpPr>
          <p:cNvPr id="31" name="正方形/長方形 30"/>
          <p:cNvSpPr/>
          <p:nvPr/>
        </p:nvSpPr>
        <p:spPr>
          <a:xfrm>
            <a:off x="5601184" y="4133851"/>
            <a:ext cx="1008000" cy="1713458"/>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smtClean="0">
                <a:solidFill>
                  <a:schemeClr val="tx1"/>
                </a:solidFill>
                <a:latin typeface="Meiryo UI" pitchFamily="50" charset="-128"/>
                <a:ea typeface="Meiryo UI" pitchFamily="50" charset="-128"/>
                <a:cs typeface="Meiryo UI" pitchFamily="50" charset="-128"/>
              </a:rPr>
              <a:t>8,453</a:t>
            </a:r>
            <a:r>
              <a:rPr lang="ja-JP" altLang="en-US" sz="1050" dirty="0" smtClean="0">
                <a:solidFill>
                  <a:schemeClr val="tx1"/>
                </a:solidFill>
                <a:latin typeface="Meiryo UI" pitchFamily="50" charset="-128"/>
                <a:ea typeface="Meiryo UI" pitchFamily="50" charset="-128"/>
                <a:cs typeface="Meiryo UI" pitchFamily="50" charset="-128"/>
              </a:rPr>
              <a:t>億円</a:t>
            </a:r>
            <a:endParaRPr lang="en-US" altLang="ja-JP" sz="105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lang="ja-JP" altLang="en-US" sz="1050" dirty="0" smtClean="0">
                <a:solidFill>
                  <a:schemeClr val="tx1"/>
                </a:solidFill>
                <a:latin typeface="Meiryo UI" pitchFamily="50" charset="-128"/>
                <a:ea typeface="Meiryo UI" pitchFamily="50" charset="-128"/>
                <a:cs typeface="Meiryo UI" pitchFamily="50" charset="-128"/>
              </a:rPr>
              <a:t>大阪市</a:t>
            </a: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en-US" altLang="ja-JP" sz="1050" dirty="0" smtClean="0">
                <a:solidFill>
                  <a:schemeClr val="tx1"/>
                </a:solidFill>
                <a:latin typeface="Meiryo UI" pitchFamily="50" charset="-128"/>
                <a:ea typeface="Meiryo UI" pitchFamily="50" charset="-128"/>
                <a:cs typeface="Meiryo UI" pitchFamily="50" charset="-128"/>
              </a:rPr>
              <a:t>8,451</a:t>
            </a:r>
            <a:r>
              <a:rPr kumimoji="1" lang="ja-JP" altLang="en-US" sz="1050" dirty="0" smtClean="0">
                <a:solidFill>
                  <a:schemeClr val="tx1"/>
                </a:solidFill>
                <a:latin typeface="Meiryo UI" pitchFamily="50" charset="-128"/>
                <a:ea typeface="Meiryo UI" pitchFamily="50" charset="-128"/>
                <a:cs typeface="Meiryo UI" pitchFamily="50" charset="-128"/>
              </a:rPr>
              <a:t>億円</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ja-JP" altLang="en-US" sz="1050" dirty="0" smtClean="0">
                <a:solidFill>
                  <a:schemeClr val="tx1"/>
                </a:solidFill>
                <a:latin typeface="Meiryo UI" pitchFamily="50" charset="-128"/>
                <a:ea typeface="Meiryo UI" pitchFamily="50" charset="-128"/>
                <a:cs typeface="Meiryo UI" pitchFamily="50" charset="-128"/>
              </a:rPr>
              <a:t>大阪府</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smtClean="0">
                <a:solidFill>
                  <a:schemeClr val="tx1"/>
                </a:solidFill>
                <a:latin typeface="Meiryo UI" pitchFamily="50" charset="-128"/>
                <a:ea typeface="Meiryo UI" pitchFamily="50" charset="-128"/>
                <a:cs typeface="Meiryo UI" pitchFamily="50" charset="-128"/>
              </a:rPr>
              <a:t>2</a:t>
            </a:r>
            <a:r>
              <a:rPr kumimoji="1" lang="ja-JP" altLang="en-US" sz="1050" dirty="0" smtClean="0">
                <a:solidFill>
                  <a:schemeClr val="tx1"/>
                </a:solidFill>
                <a:latin typeface="Meiryo UI" pitchFamily="50" charset="-128"/>
                <a:ea typeface="Meiryo UI" pitchFamily="50" charset="-128"/>
                <a:cs typeface="Meiryo UI" pitchFamily="50" charset="-128"/>
              </a:rPr>
              <a:t>億円</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32" name="正方形/長方形 31"/>
          <p:cNvSpPr/>
          <p:nvPr/>
        </p:nvSpPr>
        <p:spPr>
          <a:xfrm>
            <a:off x="7401272" y="3596258"/>
            <a:ext cx="1152000" cy="1122166"/>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smtClean="0">
                <a:solidFill>
                  <a:schemeClr val="tx1"/>
                </a:solidFill>
                <a:latin typeface="Meiryo UI" pitchFamily="50" charset="-128"/>
                <a:ea typeface="Meiryo UI" pitchFamily="50" charset="-128"/>
                <a:cs typeface="Meiryo UI" pitchFamily="50" charset="-128"/>
              </a:rPr>
              <a:t>   2,503</a:t>
            </a:r>
            <a:r>
              <a:rPr lang="ja-JP" altLang="en-US" sz="1050" dirty="0" smtClean="0">
                <a:solidFill>
                  <a:schemeClr val="tx1"/>
                </a:solidFill>
                <a:latin typeface="Meiryo UI" pitchFamily="50" charset="-128"/>
                <a:ea typeface="Meiryo UI" pitchFamily="50" charset="-128"/>
                <a:cs typeface="Meiryo UI" pitchFamily="50" charset="-128"/>
              </a:rPr>
              <a:t>事務</a:t>
            </a:r>
            <a:r>
              <a:rPr lang="en-US" altLang="ja-JP" sz="800" dirty="0" smtClean="0">
                <a:solidFill>
                  <a:schemeClr val="tx1"/>
                </a:solidFill>
                <a:latin typeface="Meiryo UI" pitchFamily="50" charset="-128"/>
                <a:ea typeface="Meiryo UI" pitchFamily="50" charset="-128"/>
                <a:cs typeface="Meiryo UI" pitchFamily="50" charset="-128"/>
              </a:rPr>
              <a:t>※1</a:t>
            </a: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smtClean="0">
                <a:solidFill>
                  <a:schemeClr val="tx1"/>
                </a:solidFill>
                <a:latin typeface="Meiryo UI" pitchFamily="50" charset="-128"/>
                <a:ea typeface="Meiryo UI" pitchFamily="50" charset="-128"/>
                <a:cs typeface="Meiryo UI" pitchFamily="50" charset="-128"/>
              </a:rPr>
              <a:t>(</a:t>
            </a:r>
            <a:r>
              <a:rPr kumimoji="1" lang="en-US" altLang="ja-JP" sz="1050" dirty="0" smtClean="0">
                <a:solidFill>
                  <a:schemeClr val="tx1"/>
                </a:solidFill>
                <a:latin typeface="Meiryo UI" pitchFamily="50" charset="-128"/>
                <a:ea typeface="Meiryo UI" pitchFamily="50" charset="-128"/>
                <a:cs typeface="Meiryo UI" pitchFamily="50" charset="-128"/>
              </a:rPr>
              <a:t>6,571</a:t>
            </a:r>
            <a:r>
              <a:rPr kumimoji="1" lang="ja-JP" altLang="en-US" sz="1050" dirty="0" smtClean="0">
                <a:solidFill>
                  <a:schemeClr val="tx1"/>
                </a:solidFill>
                <a:latin typeface="Meiryo UI" pitchFamily="50" charset="-128"/>
                <a:ea typeface="Meiryo UI" pitchFamily="50" charset="-128"/>
                <a:cs typeface="Meiryo UI" pitchFamily="50" charset="-128"/>
              </a:rPr>
              <a:t>億円</a:t>
            </a:r>
            <a:r>
              <a:rPr kumimoji="1" lang="en-US" altLang="ja-JP" sz="1050" dirty="0" smtClean="0">
                <a:solidFill>
                  <a:schemeClr val="tx1"/>
                </a:solidFill>
                <a:latin typeface="Meiryo UI" pitchFamily="50" charset="-128"/>
                <a:ea typeface="Meiryo UI" pitchFamily="50" charset="-128"/>
                <a:cs typeface="Meiryo UI" pitchFamily="50" charset="-128"/>
              </a:rPr>
              <a:t>)</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33" name="正方形/長方形 32"/>
          <p:cNvSpPr/>
          <p:nvPr/>
        </p:nvSpPr>
        <p:spPr>
          <a:xfrm>
            <a:off x="7401400" y="5630144"/>
            <a:ext cx="1152000" cy="606027"/>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US" altLang="ja-JP" sz="1050" dirty="0" smtClean="0">
                <a:solidFill>
                  <a:schemeClr val="tx1"/>
                </a:solidFill>
                <a:latin typeface="Meiryo UI" pitchFamily="50" charset="-128"/>
                <a:ea typeface="Meiryo UI" pitchFamily="50" charset="-128"/>
                <a:cs typeface="Meiryo UI" pitchFamily="50" charset="-128"/>
              </a:rPr>
              <a:t>428</a:t>
            </a:r>
            <a:r>
              <a:rPr kumimoji="1" lang="ja-JP" altLang="en-US" sz="1050" dirty="0" smtClean="0">
                <a:solidFill>
                  <a:schemeClr val="tx1"/>
                </a:solidFill>
                <a:latin typeface="Meiryo UI" pitchFamily="50" charset="-128"/>
                <a:ea typeface="Meiryo UI" pitchFamily="50" charset="-128"/>
                <a:cs typeface="Meiryo UI" pitchFamily="50" charset="-128"/>
              </a:rPr>
              <a:t>事務</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smtClean="0">
                <a:solidFill>
                  <a:schemeClr val="tx1"/>
                </a:solidFill>
                <a:latin typeface="Meiryo UI" pitchFamily="50" charset="-128"/>
                <a:ea typeface="Meiryo UI" pitchFamily="50" charset="-128"/>
                <a:cs typeface="Meiryo UI" pitchFamily="50" charset="-128"/>
              </a:rPr>
              <a:t>(2,031</a:t>
            </a:r>
            <a:r>
              <a:rPr lang="ja-JP" altLang="en-US" sz="1050" dirty="0" smtClean="0">
                <a:solidFill>
                  <a:schemeClr val="tx1"/>
                </a:solidFill>
                <a:latin typeface="Meiryo UI" pitchFamily="50" charset="-128"/>
                <a:ea typeface="Meiryo UI" pitchFamily="50" charset="-128"/>
                <a:cs typeface="Meiryo UI" pitchFamily="50" charset="-128"/>
              </a:rPr>
              <a:t>億円</a:t>
            </a:r>
            <a:r>
              <a:rPr lang="en-US" altLang="ja-JP" sz="1050" dirty="0" smtClean="0">
                <a:solidFill>
                  <a:schemeClr val="tx1"/>
                </a:solidFill>
                <a:latin typeface="Meiryo UI" pitchFamily="50" charset="-128"/>
                <a:ea typeface="Meiryo UI" pitchFamily="50" charset="-128"/>
                <a:cs typeface="Meiryo UI" pitchFamily="50" charset="-128"/>
              </a:rPr>
              <a:t>)</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34" name="正方形/長方形 33"/>
          <p:cNvSpPr/>
          <p:nvPr/>
        </p:nvSpPr>
        <p:spPr>
          <a:xfrm>
            <a:off x="8625536" y="6045312"/>
            <a:ext cx="1152000" cy="190859"/>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smtClean="0">
                <a:solidFill>
                  <a:schemeClr val="tx1"/>
                </a:solidFill>
                <a:latin typeface="Meiryo UI" pitchFamily="50" charset="-128"/>
                <a:ea typeface="Meiryo UI" pitchFamily="50" charset="-128"/>
                <a:cs typeface="Meiryo UI" pitchFamily="50" charset="-128"/>
              </a:rPr>
              <a:t>  609</a:t>
            </a:r>
            <a:r>
              <a:rPr lang="ja-JP" altLang="en-US" sz="1050" dirty="0" smtClean="0">
                <a:solidFill>
                  <a:schemeClr val="tx1"/>
                </a:solidFill>
                <a:latin typeface="Meiryo UI" pitchFamily="50" charset="-128"/>
                <a:ea typeface="Meiryo UI" pitchFamily="50" charset="-128"/>
                <a:cs typeface="Meiryo UI" pitchFamily="50" charset="-128"/>
              </a:rPr>
              <a:t>億円</a:t>
            </a:r>
            <a:r>
              <a:rPr lang="en-US" altLang="ja-JP" sz="800" dirty="0" smtClean="0">
                <a:solidFill>
                  <a:schemeClr val="tx1"/>
                </a:solidFill>
                <a:latin typeface="Meiryo UI" pitchFamily="50" charset="-128"/>
                <a:ea typeface="Meiryo UI" pitchFamily="50" charset="-128"/>
                <a:cs typeface="Meiryo UI" pitchFamily="50" charset="-128"/>
              </a:rPr>
              <a:t>※2</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35" name="正方形/長方形 34"/>
          <p:cNvSpPr/>
          <p:nvPr/>
        </p:nvSpPr>
        <p:spPr>
          <a:xfrm>
            <a:off x="8661536" y="3762375"/>
            <a:ext cx="1152000" cy="1388096"/>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smtClean="0">
                <a:solidFill>
                  <a:schemeClr val="tx1"/>
                </a:solidFill>
                <a:latin typeface="Meiryo UI" pitchFamily="50" charset="-128"/>
                <a:ea typeface="Meiryo UI" pitchFamily="50" charset="-128"/>
                <a:cs typeface="Meiryo UI" pitchFamily="50" charset="-128"/>
              </a:rPr>
              <a:t>7,844</a:t>
            </a:r>
            <a:r>
              <a:rPr kumimoji="1" lang="ja-JP" altLang="en-US" sz="1050" dirty="0" smtClean="0">
                <a:solidFill>
                  <a:schemeClr val="tx1"/>
                </a:solidFill>
                <a:latin typeface="Meiryo UI" pitchFamily="50" charset="-128"/>
                <a:ea typeface="Meiryo UI" pitchFamily="50" charset="-128"/>
                <a:cs typeface="Meiryo UI" pitchFamily="50" charset="-128"/>
              </a:rPr>
              <a:t>億円</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36" name="テキスト ボックス 35"/>
          <p:cNvSpPr txBox="1"/>
          <p:nvPr/>
        </p:nvSpPr>
        <p:spPr>
          <a:xfrm>
            <a:off x="4736568" y="3224009"/>
            <a:ext cx="1669047" cy="276999"/>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現状（</a:t>
            </a:r>
            <a:r>
              <a:rPr kumimoji="1" lang="en-US" altLang="ja-JP" sz="1200" b="1" dirty="0" smtClean="0">
                <a:latin typeface="Meiryo UI" pitchFamily="50" charset="-128"/>
                <a:ea typeface="Meiryo UI" pitchFamily="50" charset="-128"/>
                <a:cs typeface="Meiryo UI" pitchFamily="50" charset="-128"/>
              </a:rPr>
              <a:t>H28</a:t>
            </a:r>
            <a:r>
              <a:rPr kumimoji="1" lang="ja-JP" altLang="en-US" sz="1200" b="1" dirty="0" smtClean="0">
                <a:latin typeface="Meiryo UI" pitchFamily="50" charset="-128"/>
                <a:ea typeface="Meiryo UI" pitchFamily="50" charset="-128"/>
                <a:cs typeface="Meiryo UI" pitchFamily="50" charset="-128"/>
              </a:rPr>
              <a:t>年度決算</a:t>
            </a:r>
            <a:r>
              <a:rPr kumimoji="1" lang="en-US" altLang="ja-JP" sz="1200" b="1" dirty="0" smtClean="0">
                <a:latin typeface="Meiryo UI" pitchFamily="50" charset="-128"/>
                <a:ea typeface="Meiryo UI" pitchFamily="50" charset="-128"/>
                <a:cs typeface="Meiryo UI" pitchFamily="50" charset="-128"/>
              </a:rPr>
              <a:t>)</a:t>
            </a:r>
            <a:endParaRPr kumimoji="1" lang="ja-JP" altLang="en-US" sz="1200" b="1" dirty="0">
              <a:latin typeface="Meiryo UI" pitchFamily="50" charset="-128"/>
              <a:ea typeface="Meiryo UI" pitchFamily="50" charset="-128"/>
              <a:cs typeface="Meiryo UI" pitchFamily="50" charset="-128"/>
            </a:endParaRPr>
          </a:p>
        </p:txBody>
      </p:sp>
      <p:sp>
        <p:nvSpPr>
          <p:cNvPr id="38" name="テキスト ボックス 37"/>
          <p:cNvSpPr txBox="1"/>
          <p:nvPr/>
        </p:nvSpPr>
        <p:spPr>
          <a:xfrm>
            <a:off x="4512726" y="3573016"/>
            <a:ext cx="1066318" cy="430887"/>
          </a:xfrm>
          <a:prstGeom prst="rect">
            <a:avLst/>
          </a:prstGeom>
          <a:noFill/>
        </p:spPr>
        <p:txBody>
          <a:bodyPr wrap="none" rtlCol="0">
            <a:spAutoFit/>
          </a:bodyPr>
          <a:lstStyle/>
          <a:p>
            <a:pPr algn="ctr"/>
            <a:r>
              <a:rPr kumimoji="1" lang="ja-JP" altLang="en-US" sz="1200" dirty="0" smtClean="0">
                <a:latin typeface="Meiryo UI" pitchFamily="50" charset="-128"/>
                <a:ea typeface="Meiryo UI" pitchFamily="50" charset="-128"/>
                <a:cs typeface="Meiryo UI" pitchFamily="50" charset="-128"/>
              </a:rPr>
              <a:t>歳出</a:t>
            </a:r>
            <a:endParaRPr kumimoji="1" lang="en-US" altLang="ja-JP" sz="1200" dirty="0" smtClean="0">
              <a:latin typeface="Meiryo UI" pitchFamily="50" charset="-128"/>
              <a:ea typeface="Meiryo UI" pitchFamily="50" charset="-128"/>
              <a:cs typeface="Meiryo UI" pitchFamily="50" charset="-128"/>
            </a:endParaRPr>
          </a:p>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所要一般財源</a:t>
            </a:r>
            <a:r>
              <a:rPr lang="en-US" altLang="ja-JP" sz="1000" dirty="0" smtClean="0">
                <a:latin typeface="Meiryo UI" pitchFamily="50" charset="-128"/>
                <a:ea typeface="Meiryo UI" pitchFamily="50" charset="-128"/>
                <a:cs typeface="Meiryo UI" pitchFamily="50" charset="-128"/>
              </a:rPr>
              <a:t>)</a:t>
            </a:r>
            <a:endParaRPr kumimoji="1" lang="ja-JP" altLang="en-US" sz="1000" dirty="0">
              <a:latin typeface="Meiryo UI" pitchFamily="50" charset="-128"/>
              <a:ea typeface="Meiryo UI" pitchFamily="50" charset="-128"/>
              <a:cs typeface="Meiryo UI" pitchFamily="50" charset="-128"/>
            </a:endParaRPr>
          </a:p>
        </p:txBody>
      </p:sp>
      <p:sp>
        <p:nvSpPr>
          <p:cNvPr id="39" name="テキスト ボックス 38"/>
          <p:cNvSpPr txBox="1"/>
          <p:nvPr/>
        </p:nvSpPr>
        <p:spPr>
          <a:xfrm>
            <a:off x="5510974" y="3676749"/>
            <a:ext cx="1172116" cy="261610"/>
          </a:xfrm>
          <a:prstGeom prst="rect">
            <a:avLst/>
          </a:prstGeom>
          <a:noFill/>
        </p:spPr>
        <p:txBody>
          <a:bodyPr wrap="none" rtlCol="0">
            <a:spAutoFit/>
          </a:bodyPr>
          <a:lstStyle/>
          <a:p>
            <a:pPr algn="ctr"/>
            <a:r>
              <a:rPr lang="ja-JP" altLang="en-US" sz="1050" dirty="0" smtClean="0">
                <a:latin typeface="Meiryo UI" pitchFamily="50" charset="-128"/>
                <a:ea typeface="Meiryo UI" pitchFamily="50" charset="-128"/>
                <a:cs typeface="Meiryo UI" pitchFamily="50" charset="-128"/>
              </a:rPr>
              <a:t>一般財源収入額</a:t>
            </a:r>
            <a:endParaRPr kumimoji="1" lang="ja-JP" altLang="en-US" sz="1050" dirty="0">
              <a:latin typeface="Meiryo UI" pitchFamily="50" charset="-128"/>
              <a:ea typeface="Meiryo UI" pitchFamily="50" charset="-128"/>
              <a:cs typeface="Meiryo UI" pitchFamily="50" charset="-128"/>
            </a:endParaRPr>
          </a:p>
        </p:txBody>
      </p:sp>
      <p:cxnSp>
        <p:nvCxnSpPr>
          <p:cNvPr id="40" name="直線矢印コネクタ 39"/>
          <p:cNvCxnSpPr/>
          <p:nvPr/>
        </p:nvCxnSpPr>
        <p:spPr>
          <a:xfrm flipV="1">
            <a:off x="6658580" y="4119117"/>
            <a:ext cx="238636"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直線矢印コネクタ 55"/>
          <p:cNvCxnSpPr/>
          <p:nvPr/>
        </p:nvCxnSpPr>
        <p:spPr>
          <a:xfrm>
            <a:off x="6658580" y="4911205"/>
            <a:ext cx="238636"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7" name="テキスト ボックス 56"/>
          <p:cNvSpPr txBox="1"/>
          <p:nvPr/>
        </p:nvSpPr>
        <p:spPr>
          <a:xfrm>
            <a:off x="6526483" y="4294520"/>
            <a:ext cx="1162821" cy="1015663"/>
          </a:xfrm>
          <a:prstGeom prst="rect">
            <a:avLst/>
          </a:prstGeom>
          <a:noFill/>
        </p:spPr>
        <p:txBody>
          <a:bodyPr wrap="square" rtlCol="0">
            <a:spAutoFit/>
          </a:bodyPr>
          <a:lstStyle/>
          <a:p>
            <a:pPr algn="ctr"/>
            <a:r>
              <a:rPr kumimoji="1" lang="ja-JP" altLang="en-US" sz="1000" b="1" dirty="0" smtClean="0">
                <a:latin typeface="Meiryo UI" pitchFamily="50" charset="-128"/>
                <a:ea typeface="Meiryo UI" pitchFamily="50" charset="-128"/>
                <a:cs typeface="Meiryo UI" pitchFamily="50" charset="-128"/>
              </a:rPr>
              <a:t>事務分担</a:t>
            </a:r>
            <a:endParaRPr kumimoji="1" lang="en-US" altLang="ja-JP" sz="1000" b="1" dirty="0" smtClean="0">
              <a:latin typeface="Meiryo UI" pitchFamily="50" charset="-128"/>
              <a:ea typeface="Meiryo UI" pitchFamily="50" charset="-128"/>
              <a:cs typeface="Meiryo UI" pitchFamily="50" charset="-128"/>
            </a:endParaRPr>
          </a:p>
          <a:p>
            <a:pPr algn="ctr"/>
            <a:r>
              <a:rPr kumimoji="1" lang="ja-JP" altLang="en-US" sz="1000" b="1" dirty="0" smtClean="0">
                <a:latin typeface="Meiryo UI" pitchFamily="50" charset="-128"/>
                <a:ea typeface="Meiryo UI" pitchFamily="50" charset="-128"/>
                <a:cs typeface="Meiryo UI" pitchFamily="50" charset="-128"/>
              </a:rPr>
              <a:t>（案）</a:t>
            </a:r>
            <a:endParaRPr kumimoji="1" lang="en-US" altLang="ja-JP" sz="1000" b="1" dirty="0" smtClean="0">
              <a:latin typeface="Meiryo UI" pitchFamily="50" charset="-128"/>
              <a:ea typeface="Meiryo UI" pitchFamily="50" charset="-128"/>
              <a:cs typeface="Meiryo UI" pitchFamily="50" charset="-128"/>
            </a:endParaRPr>
          </a:p>
          <a:p>
            <a:pPr algn="ctr"/>
            <a:r>
              <a:rPr lang="ja-JP" altLang="en-US" sz="1000" b="1" dirty="0" smtClean="0">
                <a:latin typeface="Meiryo UI" pitchFamily="50" charset="-128"/>
                <a:ea typeface="Meiryo UI" pitchFamily="50" charset="-128"/>
                <a:cs typeface="Meiryo UI" pitchFamily="50" charset="-128"/>
              </a:rPr>
              <a:t>と</a:t>
            </a:r>
            <a:endParaRPr lang="en-US" altLang="ja-JP" sz="1000" b="1" dirty="0" smtClean="0">
              <a:latin typeface="Meiryo UI" pitchFamily="50" charset="-128"/>
              <a:ea typeface="Meiryo UI" pitchFamily="50" charset="-128"/>
              <a:cs typeface="Meiryo UI" pitchFamily="50" charset="-128"/>
            </a:endParaRPr>
          </a:p>
          <a:p>
            <a:pPr algn="ctr"/>
            <a:r>
              <a:rPr lang="ja-JP" altLang="en-US" sz="1000" b="1" dirty="0" smtClean="0">
                <a:latin typeface="Meiryo UI" pitchFamily="50" charset="-128"/>
                <a:ea typeface="Meiryo UI" pitchFamily="50" charset="-128"/>
                <a:cs typeface="Meiryo UI" pitchFamily="50" charset="-128"/>
              </a:rPr>
              <a:t>地方財政</a:t>
            </a:r>
            <a:endParaRPr lang="en-US" altLang="ja-JP" sz="1000" b="1" dirty="0" smtClean="0">
              <a:latin typeface="Meiryo UI" pitchFamily="50" charset="-128"/>
              <a:ea typeface="Meiryo UI" pitchFamily="50" charset="-128"/>
              <a:cs typeface="Meiryo UI" pitchFamily="50" charset="-128"/>
            </a:endParaRPr>
          </a:p>
          <a:p>
            <a:pPr algn="ctr"/>
            <a:r>
              <a:rPr kumimoji="1" lang="ja-JP" altLang="en-US" sz="1000" b="1" dirty="0" smtClean="0">
                <a:latin typeface="Meiryo UI" pitchFamily="50" charset="-128"/>
                <a:ea typeface="Meiryo UI" pitchFamily="50" charset="-128"/>
                <a:cs typeface="Meiryo UI" pitchFamily="50" charset="-128"/>
              </a:rPr>
              <a:t>制度上の</a:t>
            </a:r>
            <a:endParaRPr kumimoji="1" lang="en-US" altLang="ja-JP" sz="1000" b="1" dirty="0" smtClean="0">
              <a:latin typeface="Meiryo UI" pitchFamily="50" charset="-128"/>
              <a:ea typeface="Meiryo UI" pitchFamily="50" charset="-128"/>
              <a:cs typeface="Meiryo UI" pitchFamily="50" charset="-128"/>
            </a:endParaRPr>
          </a:p>
          <a:p>
            <a:pPr algn="ctr"/>
            <a:r>
              <a:rPr kumimoji="1" lang="ja-JP" altLang="en-US" sz="1000" b="1" dirty="0" smtClean="0">
                <a:latin typeface="Meiryo UI" pitchFamily="50" charset="-128"/>
                <a:ea typeface="Meiryo UI" pitchFamily="50" charset="-128"/>
                <a:cs typeface="Meiryo UI" pitchFamily="50" charset="-128"/>
              </a:rPr>
              <a:t>　　財源移転</a:t>
            </a:r>
            <a:r>
              <a:rPr lang="en-US" altLang="ja-JP" sz="800" dirty="0" smtClean="0">
                <a:latin typeface="Meiryo UI" pitchFamily="50" charset="-128"/>
                <a:ea typeface="Meiryo UI" pitchFamily="50" charset="-128"/>
                <a:cs typeface="Meiryo UI" pitchFamily="50" charset="-128"/>
              </a:rPr>
              <a:t>※2</a:t>
            </a:r>
            <a:endParaRPr kumimoji="1" lang="ja-JP" altLang="en-US" sz="1000" dirty="0">
              <a:latin typeface="Meiryo UI" pitchFamily="50" charset="-128"/>
              <a:ea typeface="Meiryo UI" pitchFamily="50" charset="-128"/>
              <a:cs typeface="Meiryo UI" pitchFamily="50" charset="-128"/>
            </a:endParaRPr>
          </a:p>
        </p:txBody>
      </p:sp>
      <p:sp>
        <p:nvSpPr>
          <p:cNvPr id="58" name="テキスト ボックス 57"/>
          <p:cNvSpPr txBox="1"/>
          <p:nvPr/>
        </p:nvSpPr>
        <p:spPr>
          <a:xfrm>
            <a:off x="6681192" y="3759077"/>
            <a:ext cx="646331" cy="276999"/>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特別区</a:t>
            </a:r>
            <a:endParaRPr kumimoji="1" lang="ja-JP" altLang="en-US" sz="1200" b="1" dirty="0">
              <a:latin typeface="Meiryo UI" pitchFamily="50" charset="-128"/>
              <a:ea typeface="Meiryo UI" pitchFamily="50" charset="-128"/>
              <a:cs typeface="Meiryo UI" pitchFamily="50" charset="-128"/>
            </a:endParaRPr>
          </a:p>
        </p:txBody>
      </p:sp>
      <p:sp>
        <p:nvSpPr>
          <p:cNvPr id="59" name="テキスト ボックス 58"/>
          <p:cNvSpPr txBox="1"/>
          <p:nvPr/>
        </p:nvSpPr>
        <p:spPr>
          <a:xfrm>
            <a:off x="6682933" y="5755556"/>
            <a:ext cx="646331" cy="276999"/>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大阪府</a:t>
            </a:r>
            <a:endParaRPr kumimoji="1" lang="ja-JP" altLang="en-US" sz="1200" b="1" dirty="0">
              <a:latin typeface="Meiryo UI" pitchFamily="50" charset="-128"/>
              <a:ea typeface="Meiryo UI" pitchFamily="50" charset="-128"/>
              <a:cs typeface="Meiryo UI" pitchFamily="50" charset="-128"/>
            </a:endParaRPr>
          </a:p>
        </p:txBody>
      </p:sp>
      <p:sp>
        <p:nvSpPr>
          <p:cNvPr id="60" name="上下矢印 59"/>
          <p:cNvSpPr/>
          <p:nvPr/>
        </p:nvSpPr>
        <p:spPr>
          <a:xfrm>
            <a:off x="9073922" y="5189959"/>
            <a:ext cx="290616" cy="432048"/>
          </a:xfrm>
          <a:prstGeom prst="upDown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p:cNvSpPr/>
          <p:nvPr/>
        </p:nvSpPr>
        <p:spPr>
          <a:xfrm>
            <a:off x="8625528" y="5630144"/>
            <a:ext cx="1152000" cy="396000"/>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latin typeface="Meiryo UI" pitchFamily="50" charset="-128"/>
                <a:ea typeface="Meiryo UI" pitchFamily="50" charset="-128"/>
                <a:cs typeface="Meiryo UI" pitchFamily="50" charset="-128"/>
              </a:rPr>
              <a:t>▲</a:t>
            </a:r>
            <a:r>
              <a:rPr lang="en-US" altLang="ja-JP" sz="1050" dirty="0" smtClean="0">
                <a:solidFill>
                  <a:schemeClr val="tx1"/>
                </a:solidFill>
                <a:latin typeface="Meiryo UI" pitchFamily="50" charset="-128"/>
                <a:ea typeface="Meiryo UI" pitchFamily="50" charset="-128"/>
                <a:cs typeface="Meiryo UI" pitchFamily="50" charset="-128"/>
              </a:rPr>
              <a:t>1,422</a:t>
            </a:r>
            <a:r>
              <a:rPr kumimoji="1" lang="ja-JP" altLang="en-US" sz="1050" dirty="0" smtClean="0">
                <a:solidFill>
                  <a:schemeClr val="tx1"/>
                </a:solidFill>
                <a:latin typeface="Meiryo UI" pitchFamily="50" charset="-128"/>
                <a:ea typeface="Meiryo UI" pitchFamily="50" charset="-128"/>
                <a:cs typeface="Meiryo UI" pitchFamily="50" charset="-128"/>
              </a:rPr>
              <a:t>億円</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62" name="正方形/長方形 61"/>
          <p:cNvSpPr/>
          <p:nvPr/>
        </p:nvSpPr>
        <p:spPr>
          <a:xfrm>
            <a:off x="8697416" y="4704472"/>
            <a:ext cx="1080000" cy="405590"/>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smtClean="0">
                <a:solidFill>
                  <a:schemeClr val="tx1"/>
                </a:solidFill>
                <a:latin typeface="Meiryo UI" pitchFamily="50" charset="-128"/>
                <a:ea typeface="Meiryo UI" pitchFamily="50" charset="-128"/>
                <a:cs typeface="Meiryo UI" pitchFamily="50" charset="-128"/>
              </a:rPr>
              <a:t>1,422</a:t>
            </a:r>
            <a:r>
              <a:rPr kumimoji="1" lang="ja-JP" altLang="en-US" sz="1050" dirty="0" smtClean="0">
                <a:solidFill>
                  <a:schemeClr val="tx1"/>
                </a:solidFill>
                <a:latin typeface="Meiryo UI" pitchFamily="50" charset="-128"/>
                <a:ea typeface="Meiryo UI" pitchFamily="50" charset="-128"/>
                <a:cs typeface="Meiryo UI" pitchFamily="50" charset="-128"/>
              </a:rPr>
              <a:t>億円</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27" name="正方形/長方形 26"/>
          <p:cNvSpPr/>
          <p:nvPr/>
        </p:nvSpPr>
        <p:spPr bwMode="auto">
          <a:xfrm>
            <a:off x="190947" y="3472898"/>
            <a:ext cx="4240246" cy="2548390"/>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algn="ctr"/>
            <a:r>
              <a:rPr lang="ja-JP" altLang="en-US" sz="1400" dirty="0" smtClean="0">
                <a:solidFill>
                  <a:schemeClr val="tx1"/>
                </a:solidFill>
                <a:latin typeface="Meiryo UI" pitchFamily="50" charset="-128"/>
                <a:ea typeface="Meiryo UI" pitchFamily="50" charset="-128"/>
                <a:cs typeface="Meiryo UI" pitchFamily="50" charset="-128"/>
              </a:rPr>
              <a:t>～事務分担（案）による財源の過不足～</a:t>
            </a:r>
          </a:p>
          <a:p>
            <a:pPr marL="182563" indent="-182563">
              <a:lnSpc>
                <a:spcPct val="130000"/>
              </a:lnSpc>
            </a:pPr>
            <a:endParaRPr lang="en-US" altLang="ja-JP" sz="1400" dirty="0" smtClean="0">
              <a:latin typeface="Meiryo UI" pitchFamily="50" charset="-128"/>
              <a:ea typeface="Meiryo UI" pitchFamily="50" charset="-128"/>
              <a:cs typeface="Meiryo UI" pitchFamily="50" charset="-128"/>
            </a:endParaRPr>
          </a:p>
          <a:p>
            <a:pPr marL="182563" indent="-182563">
              <a:lnSpc>
                <a:spcPct val="130000"/>
              </a:lnSpc>
            </a:pPr>
            <a:r>
              <a:rPr lang="ja-JP" altLang="en-US" sz="1400" dirty="0" smtClean="0">
                <a:latin typeface="Meiryo UI" pitchFamily="50" charset="-128"/>
                <a:ea typeface="Meiryo UI" pitchFamily="50" charset="-128"/>
                <a:cs typeface="Meiryo UI" pitchFamily="50" charset="-128"/>
              </a:rPr>
              <a:t>◆</a:t>
            </a:r>
            <a:r>
              <a:rPr lang="ja-JP" altLang="en-US" sz="1400" spc="-110" dirty="0" smtClean="0">
                <a:latin typeface="Meiryo UI" pitchFamily="50" charset="-128"/>
                <a:ea typeface="Meiryo UI" pitchFamily="50" charset="-128"/>
                <a:cs typeface="Meiryo UI" pitchFamily="50" charset="-128"/>
              </a:rPr>
              <a:t>事務分担（案）に</a:t>
            </a:r>
            <a:r>
              <a:rPr lang="ja-JP" altLang="en-US" sz="1400" spc="-110" dirty="0" smtClean="0">
                <a:solidFill>
                  <a:schemeClr val="tx1"/>
                </a:solidFill>
                <a:latin typeface="Meiryo UI" pitchFamily="50" charset="-128"/>
                <a:ea typeface="Meiryo UI" pitchFamily="50" charset="-128"/>
                <a:cs typeface="Meiryo UI" pitchFamily="50" charset="-128"/>
              </a:rPr>
              <a:t>より、大阪府・大阪市の計</a:t>
            </a:r>
            <a:r>
              <a:rPr lang="en-US" altLang="ja-JP" sz="1400" spc="-110" dirty="0" smtClean="0">
                <a:solidFill>
                  <a:schemeClr val="tx1"/>
                </a:solidFill>
                <a:latin typeface="Meiryo UI" pitchFamily="50" charset="-128"/>
                <a:ea typeface="Meiryo UI" pitchFamily="50" charset="-128"/>
                <a:cs typeface="Meiryo UI" pitchFamily="50" charset="-128"/>
              </a:rPr>
              <a:t>2,931</a:t>
            </a:r>
            <a:r>
              <a:rPr lang="ja-JP" altLang="en-US" sz="1400" spc="-110" dirty="0" smtClean="0">
                <a:solidFill>
                  <a:schemeClr val="tx1"/>
                </a:solidFill>
                <a:latin typeface="Meiryo UI" pitchFamily="50" charset="-128"/>
                <a:ea typeface="Meiryo UI" pitchFamily="50" charset="-128"/>
                <a:cs typeface="Meiryo UI" pitchFamily="50" charset="-128"/>
              </a:rPr>
              <a:t>事務</a:t>
            </a:r>
            <a:endParaRPr lang="en-US" altLang="ja-JP" sz="1400" spc="-110" dirty="0" smtClean="0">
              <a:solidFill>
                <a:schemeClr val="tx1"/>
              </a:solidFill>
              <a:latin typeface="Meiryo UI" pitchFamily="50" charset="-128"/>
              <a:ea typeface="Meiryo UI" pitchFamily="50" charset="-128"/>
              <a:cs typeface="Meiryo UI" pitchFamily="50" charset="-128"/>
            </a:endParaRPr>
          </a:p>
          <a:p>
            <a:pPr marL="182563" indent="-182563">
              <a:lnSpc>
                <a:spcPct val="130000"/>
              </a:lnSpc>
            </a:pPr>
            <a:r>
              <a:rPr lang="ja-JP" altLang="en-US" sz="1400" spc="-110" dirty="0">
                <a:solidFill>
                  <a:schemeClr val="tx1"/>
                </a:solidFill>
                <a:latin typeface="Meiryo UI" pitchFamily="50" charset="-128"/>
                <a:ea typeface="Meiryo UI" pitchFamily="50" charset="-128"/>
                <a:cs typeface="Meiryo UI" pitchFamily="50" charset="-128"/>
              </a:rPr>
              <a:t>　</a:t>
            </a:r>
            <a:r>
              <a:rPr lang="ja-JP" altLang="en-US" sz="1400" spc="-110" dirty="0" smtClean="0">
                <a:solidFill>
                  <a:schemeClr val="tx1"/>
                </a:solidFill>
                <a:latin typeface="Meiryo UI" pitchFamily="50" charset="-128"/>
                <a:ea typeface="Meiryo UI" pitchFamily="50" charset="-128"/>
                <a:cs typeface="Meiryo UI" pitchFamily="50" charset="-128"/>
              </a:rPr>
              <a:t>  から特別区に</a:t>
            </a:r>
            <a:r>
              <a:rPr lang="en-US" altLang="ja-JP" sz="1400" spc="-110" dirty="0" smtClean="0">
                <a:solidFill>
                  <a:schemeClr val="tx1"/>
                </a:solidFill>
                <a:latin typeface="Meiryo UI" pitchFamily="50" charset="-128"/>
                <a:ea typeface="Meiryo UI" pitchFamily="50" charset="-128"/>
                <a:cs typeface="Meiryo UI" pitchFamily="50" charset="-128"/>
              </a:rPr>
              <a:t>2,503</a:t>
            </a:r>
            <a:r>
              <a:rPr lang="ja-JP" altLang="en-US" sz="1400" spc="-110" dirty="0" smtClean="0">
                <a:solidFill>
                  <a:schemeClr val="tx1"/>
                </a:solidFill>
                <a:latin typeface="Meiryo UI" pitchFamily="50" charset="-128"/>
                <a:ea typeface="Meiryo UI" pitchFamily="50" charset="-128"/>
                <a:cs typeface="Meiryo UI" pitchFamily="50" charset="-128"/>
              </a:rPr>
              <a:t>事務、大阪府に</a:t>
            </a:r>
            <a:r>
              <a:rPr lang="en-US" altLang="ja-JP" sz="1400" spc="-110" dirty="0" smtClean="0">
                <a:solidFill>
                  <a:schemeClr val="tx1"/>
                </a:solidFill>
                <a:latin typeface="Meiryo UI" pitchFamily="50" charset="-128"/>
                <a:ea typeface="Meiryo UI" pitchFamily="50" charset="-128"/>
                <a:cs typeface="Meiryo UI" pitchFamily="50" charset="-128"/>
              </a:rPr>
              <a:t>428</a:t>
            </a:r>
            <a:r>
              <a:rPr lang="ja-JP" altLang="en-US" sz="1400" spc="-110" dirty="0" smtClean="0">
                <a:solidFill>
                  <a:schemeClr val="tx1"/>
                </a:solidFill>
                <a:latin typeface="Meiryo UI" pitchFamily="50" charset="-128"/>
                <a:ea typeface="Meiryo UI" pitchFamily="50" charset="-128"/>
                <a:cs typeface="Meiryo UI" pitchFamily="50" charset="-128"/>
              </a:rPr>
              <a:t>事務を仕分け</a:t>
            </a:r>
            <a:endParaRPr lang="en-US" altLang="ja-JP" sz="1400" spc="-110" dirty="0" smtClean="0">
              <a:solidFill>
                <a:schemeClr val="tx1"/>
              </a:solidFill>
              <a:latin typeface="Meiryo UI" pitchFamily="50" charset="-128"/>
              <a:ea typeface="Meiryo UI" pitchFamily="50" charset="-128"/>
              <a:cs typeface="Meiryo UI" pitchFamily="50" charset="-128"/>
            </a:endParaRPr>
          </a:p>
          <a:p>
            <a:pPr marL="182563" indent="-182563">
              <a:lnSpc>
                <a:spcPct val="130000"/>
              </a:lnSpc>
            </a:pPr>
            <a:r>
              <a:rPr lang="ja-JP" altLang="en-US" sz="1400" dirty="0" smtClean="0">
                <a:solidFill>
                  <a:schemeClr val="tx1"/>
                </a:solidFill>
                <a:latin typeface="Meiryo UI" pitchFamily="50" charset="-128"/>
                <a:ea typeface="Meiryo UI" pitchFamily="50" charset="-128"/>
                <a:cs typeface="Meiryo UI" pitchFamily="50" charset="-128"/>
              </a:rPr>
              <a:t>◆それらに対応する歳出には、特別区で</a:t>
            </a:r>
            <a:r>
              <a:rPr lang="en-US" altLang="ja-JP" sz="1400" dirty="0" smtClean="0">
                <a:solidFill>
                  <a:schemeClr val="tx1"/>
                </a:solidFill>
                <a:latin typeface="Meiryo UI" pitchFamily="50" charset="-128"/>
                <a:ea typeface="Meiryo UI" pitchFamily="50" charset="-128"/>
                <a:cs typeface="Meiryo UI" pitchFamily="50" charset="-128"/>
              </a:rPr>
              <a:t>6,571</a:t>
            </a:r>
            <a:r>
              <a:rPr lang="ja-JP" altLang="en-US" sz="1400" dirty="0" smtClean="0">
                <a:solidFill>
                  <a:schemeClr val="tx1"/>
                </a:solidFill>
                <a:latin typeface="Meiryo UI" pitchFamily="50" charset="-128"/>
                <a:ea typeface="Meiryo UI" pitchFamily="50" charset="-128"/>
                <a:cs typeface="Meiryo UI" pitchFamily="50" charset="-128"/>
              </a:rPr>
              <a:t>億円、</a:t>
            </a:r>
            <a:endParaRPr lang="en-US" altLang="ja-JP" sz="1400" dirty="0" smtClean="0">
              <a:solidFill>
                <a:schemeClr val="tx1"/>
              </a:solidFill>
              <a:latin typeface="Meiryo UI" pitchFamily="50" charset="-128"/>
              <a:ea typeface="Meiryo UI" pitchFamily="50" charset="-128"/>
              <a:cs typeface="Meiryo UI" pitchFamily="50" charset="-128"/>
            </a:endParaRPr>
          </a:p>
          <a:p>
            <a:pPr marL="182563" indent="-182563">
              <a:lnSpc>
                <a:spcPct val="130000"/>
              </a:lnSpc>
            </a:pPr>
            <a:r>
              <a:rPr lang="en-US" altLang="ja-JP" sz="1400" dirty="0">
                <a:solidFill>
                  <a:schemeClr val="tx1"/>
                </a:solidFill>
                <a:latin typeface="Meiryo UI" pitchFamily="50" charset="-128"/>
                <a:ea typeface="Meiryo UI" pitchFamily="50" charset="-128"/>
                <a:cs typeface="Meiryo UI" pitchFamily="50" charset="-128"/>
              </a:rPr>
              <a:t> </a:t>
            </a: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大阪府で</a:t>
            </a:r>
            <a:r>
              <a:rPr lang="en-US" altLang="ja-JP" sz="1400" dirty="0" smtClean="0">
                <a:solidFill>
                  <a:schemeClr val="tx1"/>
                </a:solidFill>
                <a:latin typeface="Meiryo UI" pitchFamily="50" charset="-128"/>
                <a:ea typeface="Meiryo UI" pitchFamily="50" charset="-128"/>
                <a:cs typeface="Meiryo UI" pitchFamily="50" charset="-128"/>
              </a:rPr>
              <a:t>2,031</a:t>
            </a:r>
            <a:r>
              <a:rPr lang="ja-JP" altLang="en-US" sz="1400" dirty="0" smtClean="0">
                <a:solidFill>
                  <a:schemeClr val="tx1"/>
                </a:solidFill>
                <a:latin typeface="Meiryo UI" pitchFamily="50" charset="-128"/>
                <a:ea typeface="Meiryo UI" pitchFamily="50" charset="-128"/>
                <a:cs typeface="Meiryo UI" pitchFamily="50" charset="-128"/>
              </a:rPr>
              <a:t>億円の一般財源が必要</a:t>
            </a:r>
          </a:p>
          <a:p>
            <a:pPr marL="182563" indent="-182563">
              <a:lnSpc>
                <a:spcPct val="130000"/>
              </a:lnSpc>
            </a:pPr>
            <a:r>
              <a:rPr lang="ja-JP" altLang="en-US" sz="1400" dirty="0" smtClean="0">
                <a:solidFill>
                  <a:schemeClr val="tx1"/>
                </a:solidFill>
                <a:latin typeface="Meiryo UI" pitchFamily="50" charset="-128"/>
                <a:ea typeface="Meiryo UI" pitchFamily="50" charset="-128"/>
                <a:cs typeface="Meiryo UI" pitchFamily="50" charset="-128"/>
              </a:rPr>
              <a:t>◆他方で、特別区と大阪府間で移転する一般財源</a:t>
            </a:r>
            <a:r>
              <a:rPr lang="en-US" altLang="ja-JP" sz="1000" dirty="0" smtClean="0">
                <a:solidFill>
                  <a:schemeClr val="tx1"/>
                </a:solidFill>
                <a:latin typeface="Meiryo UI" pitchFamily="50" charset="-128"/>
                <a:ea typeface="Meiryo UI" pitchFamily="50" charset="-128"/>
                <a:cs typeface="Meiryo UI" pitchFamily="50" charset="-128"/>
              </a:rPr>
              <a:t>(※2)</a:t>
            </a:r>
            <a:r>
              <a:rPr lang="ja-JP" altLang="en-US" sz="1400" dirty="0" smtClean="0">
                <a:solidFill>
                  <a:schemeClr val="tx1"/>
                </a:solidFill>
                <a:latin typeface="Meiryo UI" pitchFamily="50" charset="-128"/>
                <a:ea typeface="Meiryo UI" pitchFamily="50" charset="-128"/>
                <a:cs typeface="Meiryo UI" pitchFamily="50" charset="-128"/>
              </a:rPr>
              <a:t> が</a:t>
            </a:r>
            <a:r>
              <a:rPr lang="en-US" altLang="ja-JP" sz="1400" dirty="0" smtClean="0">
                <a:solidFill>
                  <a:schemeClr val="tx1"/>
                </a:solidFill>
                <a:latin typeface="Meiryo UI" pitchFamily="50" charset="-128"/>
                <a:ea typeface="Meiryo UI" pitchFamily="50" charset="-128"/>
                <a:cs typeface="Meiryo UI" pitchFamily="50" charset="-128"/>
              </a:rPr>
              <a:t>609</a:t>
            </a:r>
            <a:r>
              <a:rPr lang="ja-JP" altLang="en-US" sz="1400" dirty="0" smtClean="0">
                <a:solidFill>
                  <a:schemeClr val="tx1"/>
                </a:solidFill>
                <a:latin typeface="Meiryo UI" pitchFamily="50" charset="-128"/>
                <a:ea typeface="Meiryo UI" pitchFamily="50" charset="-128"/>
                <a:cs typeface="Meiryo UI" pitchFamily="50" charset="-128"/>
              </a:rPr>
              <a:t>億円に留まるため、</a:t>
            </a:r>
            <a:r>
              <a:rPr lang="en-US" altLang="ja-JP" sz="1400" dirty="0" smtClean="0">
                <a:solidFill>
                  <a:schemeClr val="tx1"/>
                </a:solidFill>
                <a:latin typeface="Meiryo UI" pitchFamily="50" charset="-128"/>
                <a:ea typeface="Meiryo UI" pitchFamily="50" charset="-128"/>
                <a:cs typeface="Meiryo UI" pitchFamily="50" charset="-128"/>
              </a:rPr>
              <a:t>1,422</a:t>
            </a:r>
            <a:r>
              <a:rPr lang="ja-JP" altLang="en-US" sz="1400" dirty="0" smtClean="0">
                <a:solidFill>
                  <a:schemeClr val="tx1"/>
                </a:solidFill>
                <a:latin typeface="Meiryo UI" pitchFamily="50" charset="-128"/>
                <a:ea typeface="Meiryo UI" pitchFamily="50" charset="-128"/>
                <a:cs typeface="Meiryo UI" pitchFamily="50" charset="-128"/>
              </a:rPr>
              <a:t>億円の財源過不足が発生</a:t>
            </a:r>
          </a:p>
        </p:txBody>
      </p:sp>
      <p:sp>
        <p:nvSpPr>
          <p:cNvPr id="75" name="正方形/長方形 74"/>
          <p:cNvSpPr/>
          <p:nvPr/>
        </p:nvSpPr>
        <p:spPr bwMode="auto">
          <a:xfrm>
            <a:off x="2576736" y="980728"/>
            <a:ext cx="7056784" cy="57606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fontAlgn="base">
              <a:spcBef>
                <a:spcPct val="0"/>
              </a:spcBef>
              <a:spcAft>
                <a:spcPct val="0"/>
              </a:spcAft>
            </a:pPr>
            <a:r>
              <a:rPr lang="ja-JP" altLang="en-US" dirty="0" smtClean="0">
                <a:latin typeface="Meiryo UI" pitchFamily="50" charset="-128"/>
                <a:ea typeface="Meiryo UI" pitchFamily="50" charset="-128"/>
                <a:cs typeface="Meiryo UI" pitchFamily="50" charset="-128"/>
              </a:rPr>
              <a:t>１．</a:t>
            </a:r>
            <a:r>
              <a:rPr lang="ja-JP" altLang="en-US" spc="-110" dirty="0" smtClean="0">
                <a:latin typeface="Meiryo UI" pitchFamily="50" charset="-128"/>
                <a:ea typeface="Meiryo UI" pitchFamily="50" charset="-128"/>
                <a:cs typeface="Meiryo UI" pitchFamily="50" charset="-128"/>
              </a:rPr>
              <a:t>特別区と大阪府の事務分担（案）に</a:t>
            </a:r>
            <a:r>
              <a:rPr lang="ja-JP" altLang="en-US" spc="-110" dirty="0" smtClean="0">
                <a:solidFill>
                  <a:schemeClr val="tx1"/>
                </a:solidFill>
                <a:latin typeface="Meiryo UI" pitchFamily="50" charset="-128"/>
                <a:ea typeface="Meiryo UI" pitchFamily="50" charset="-128"/>
                <a:cs typeface="Meiryo UI" pitchFamily="50" charset="-128"/>
              </a:rPr>
              <a:t>よる財源の過不足の解消</a:t>
            </a:r>
            <a:r>
              <a:rPr lang="ja-JP" altLang="en-US" dirty="0" smtClean="0">
                <a:solidFill>
                  <a:schemeClr val="tx1"/>
                </a:solidFill>
                <a:latin typeface="Meiryo UI" pitchFamily="50" charset="-128"/>
                <a:ea typeface="Meiryo UI" pitchFamily="50" charset="-128"/>
                <a:cs typeface="Meiryo UI" pitchFamily="50" charset="-128"/>
              </a:rPr>
              <a:t>  </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‐1</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p>
        </p:txBody>
      </p:sp>
      <p:sp>
        <p:nvSpPr>
          <p:cNvPr id="76" name="正方形/長方形 75"/>
          <p:cNvSpPr/>
          <p:nvPr/>
        </p:nvSpPr>
        <p:spPr bwMode="auto">
          <a:xfrm>
            <a:off x="2576736" y="1700808"/>
            <a:ext cx="7056784" cy="57606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fontAlgn="base">
              <a:spcBef>
                <a:spcPct val="0"/>
              </a:spcBef>
              <a:spcAft>
                <a:spcPct val="0"/>
              </a:spcAft>
            </a:pPr>
            <a:r>
              <a:rPr lang="ja-JP" altLang="en-US" dirty="0" smtClean="0">
                <a:latin typeface="Meiryo UI" pitchFamily="50" charset="-128"/>
                <a:ea typeface="Meiryo UI" pitchFamily="50" charset="-128"/>
                <a:cs typeface="Meiryo UI" pitchFamily="50" charset="-128"/>
              </a:rPr>
              <a:t>２．特別区間における税源偏在による収支の不均衡の</a:t>
            </a:r>
            <a:r>
              <a:rPr lang="ja-JP" altLang="en-US" dirty="0" smtClean="0">
                <a:solidFill>
                  <a:schemeClr val="tx1"/>
                </a:solidFill>
                <a:latin typeface="Meiryo UI" pitchFamily="50" charset="-128"/>
                <a:ea typeface="Meiryo UI" pitchFamily="50" charset="-128"/>
                <a:cs typeface="Meiryo UI" pitchFamily="50" charset="-128"/>
              </a:rPr>
              <a:t>是正  </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‐2</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p>
        </p:txBody>
      </p:sp>
      <p:sp>
        <p:nvSpPr>
          <p:cNvPr id="41" name="テキスト ボックス 40"/>
          <p:cNvSpPr txBox="1"/>
          <p:nvPr/>
        </p:nvSpPr>
        <p:spPr>
          <a:xfrm>
            <a:off x="272480" y="6279604"/>
            <a:ext cx="4583306" cy="246221"/>
          </a:xfrm>
          <a:prstGeom prst="rect">
            <a:avLst/>
          </a:prstGeom>
          <a:noFill/>
        </p:spPr>
        <p:txBody>
          <a:bodyPr wrap="none" rtlCol="0">
            <a:spAutoFit/>
          </a:bodyPr>
          <a:lstStyle/>
          <a:p>
            <a:r>
              <a:rPr kumimoji="1" lang="en-US" altLang="ja-JP" sz="1000" dirty="0" smtClean="0">
                <a:latin typeface="Meiryo UI" pitchFamily="50" charset="-128"/>
                <a:ea typeface="Meiryo UI" pitchFamily="50" charset="-128"/>
                <a:cs typeface="Meiryo UI" pitchFamily="50" charset="-128"/>
              </a:rPr>
              <a:t>※</a:t>
            </a:r>
            <a:r>
              <a:rPr lang="en-US" altLang="ja-JP" sz="1000" dirty="0" smtClean="0">
                <a:latin typeface="Meiryo UI" pitchFamily="50" charset="-128"/>
                <a:ea typeface="Meiryo UI" pitchFamily="50" charset="-128"/>
                <a:cs typeface="Meiryo UI" pitchFamily="50" charset="-128"/>
              </a:rPr>
              <a:t>2</a:t>
            </a:r>
            <a:r>
              <a:rPr kumimoji="1" lang="ja-JP" altLang="en-US" sz="1000" dirty="0" smtClean="0">
                <a:latin typeface="Meiryo UI" pitchFamily="50" charset="-128"/>
                <a:ea typeface="Meiryo UI" pitchFamily="50" charset="-128"/>
                <a:cs typeface="Meiryo UI" pitchFamily="50" charset="-128"/>
              </a:rPr>
              <a:t> </a:t>
            </a:r>
            <a:r>
              <a:rPr lang="ja-JP" altLang="en-US" sz="1000" dirty="0" smtClean="0">
                <a:latin typeface="Meiryo UI" pitchFamily="50" charset="-128"/>
                <a:ea typeface="Meiryo UI" pitchFamily="50" charset="-128"/>
                <a:cs typeface="Meiryo UI" pitchFamily="50" charset="-128"/>
              </a:rPr>
              <a:t>地方財政制度により大阪府に移転されることとなる財源</a:t>
            </a:r>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‐4</a:t>
            </a:r>
            <a:r>
              <a:rPr lang="ja-JP" altLang="en-US" sz="1000" dirty="0" smtClean="0">
                <a:latin typeface="Meiryo UI" pitchFamily="50" charset="-128"/>
                <a:ea typeface="Meiryo UI" pitchFamily="50" charset="-128"/>
                <a:cs typeface="Meiryo UI" pitchFamily="50" charset="-128"/>
              </a:rPr>
              <a:t>下部の</a:t>
            </a:r>
            <a:r>
              <a:rPr lang="en-US" altLang="ja-JP" sz="1000" dirty="0" smtClean="0">
                <a:latin typeface="Meiryo UI" pitchFamily="50" charset="-128"/>
                <a:ea typeface="Meiryo UI" pitchFamily="50" charset="-128"/>
                <a:cs typeface="Meiryo UI" pitchFamily="50" charset="-128"/>
              </a:rPr>
              <a:t>※2</a:t>
            </a:r>
            <a:r>
              <a:rPr lang="ja-JP" altLang="en-US" sz="1000" dirty="0" smtClean="0">
                <a:latin typeface="Meiryo UI" pitchFamily="50" charset="-128"/>
                <a:ea typeface="Meiryo UI" pitchFamily="50" charset="-128"/>
                <a:cs typeface="Meiryo UI" pitchFamily="50" charset="-128"/>
              </a:rPr>
              <a:t>参照</a:t>
            </a:r>
            <a:r>
              <a:rPr lang="en-US" altLang="ja-JP" sz="1000" dirty="0" smtClean="0">
                <a:latin typeface="Meiryo UI" pitchFamily="50" charset="-128"/>
                <a:ea typeface="Meiryo UI" pitchFamily="50" charset="-128"/>
                <a:cs typeface="Meiryo UI" pitchFamily="50" charset="-128"/>
              </a:rPr>
              <a:t>】</a:t>
            </a:r>
            <a:endParaRPr kumimoji="1" lang="ja-JP" altLang="en-US" sz="1000" dirty="0">
              <a:latin typeface="Meiryo UI" pitchFamily="50" charset="-128"/>
              <a:ea typeface="Meiryo UI" pitchFamily="50" charset="-128"/>
              <a:cs typeface="Meiryo UI" pitchFamily="50" charset="-128"/>
            </a:endParaRPr>
          </a:p>
        </p:txBody>
      </p:sp>
      <p:sp>
        <p:nvSpPr>
          <p:cNvPr id="42" name="正方形/長方形 41"/>
          <p:cNvSpPr/>
          <p:nvPr/>
        </p:nvSpPr>
        <p:spPr bwMode="auto">
          <a:xfrm>
            <a:off x="344488" y="980728"/>
            <a:ext cx="2088232" cy="129614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algn="ctr" fontAlgn="base">
              <a:spcBef>
                <a:spcPct val="0"/>
              </a:spcBef>
              <a:spcAft>
                <a:spcPct val="0"/>
              </a:spcAft>
            </a:pPr>
            <a:r>
              <a:rPr lang="ja-JP" altLang="en-US" dirty="0" smtClean="0">
                <a:latin typeface="Meiryo UI" pitchFamily="50" charset="-128"/>
                <a:ea typeface="Meiryo UI" pitchFamily="50" charset="-128"/>
                <a:cs typeface="Meiryo UI" pitchFamily="50" charset="-128"/>
              </a:rPr>
              <a:t>特別区の設置に</a:t>
            </a:r>
            <a:endParaRPr lang="en-US" altLang="ja-JP" dirty="0" smtClean="0">
              <a:latin typeface="Meiryo UI" pitchFamily="50" charset="-128"/>
              <a:ea typeface="Meiryo UI" pitchFamily="50" charset="-128"/>
              <a:cs typeface="Meiryo UI" pitchFamily="50" charset="-128"/>
            </a:endParaRPr>
          </a:p>
          <a:p>
            <a:pPr algn="ctr" fontAlgn="base">
              <a:spcBef>
                <a:spcPct val="0"/>
              </a:spcBef>
              <a:spcAft>
                <a:spcPct val="0"/>
              </a:spcAft>
            </a:pPr>
            <a:r>
              <a:rPr lang="ja-JP" altLang="en-US" dirty="0" smtClean="0">
                <a:latin typeface="Meiryo UI" pitchFamily="50" charset="-128"/>
                <a:ea typeface="Meiryo UI" pitchFamily="50" charset="-128"/>
                <a:cs typeface="Meiryo UI" pitchFamily="50" charset="-128"/>
              </a:rPr>
              <a:t>伴って必要な</a:t>
            </a:r>
            <a:endParaRPr lang="en-US" altLang="ja-JP" dirty="0" smtClean="0">
              <a:latin typeface="Meiryo UI" pitchFamily="50" charset="-128"/>
              <a:ea typeface="Meiryo UI" pitchFamily="50" charset="-128"/>
              <a:cs typeface="Meiryo UI" pitchFamily="50" charset="-128"/>
            </a:endParaRPr>
          </a:p>
          <a:p>
            <a:pPr algn="ctr" fontAlgn="base">
              <a:spcBef>
                <a:spcPct val="0"/>
              </a:spcBef>
              <a:spcAft>
                <a:spcPct val="0"/>
              </a:spcAft>
            </a:pPr>
            <a:r>
              <a:rPr lang="ja-JP" altLang="en-US" dirty="0" smtClean="0">
                <a:latin typeface="Meiryo UI" pitchFamily="50" charset="-128"/>
                <a:ea typeface="Meiryo UI" pitchFamily="50" charset="-128"/>
                <a:cs typeface="Meiryo UI" pitchFamily="50" charset="-128"/>
              </a:rPr>
              <a:t>財政面の</a:t>
            </a:r>
            <a:endParaRPr lang="en-US" altLang="ja-JP" dirty="0" smtClean="0">
              <a:latin typeface="Meiryo UI" pitchFamily="50" charset="-128"/>
              <a:ea typeface="Meiryo UI" pitchFamily="50" charset="-128"/>
              <a:cs typeface="Meiryo UI" pitchFamily="50" charset="-128"/>
            </a:endParaRPr>
          </a:p>
          <a:p>
            <a:pPr algn="ctr" fontAlgn="base">
              <a:spcBef>
                <a:spcPct val="0"/>
              </a:spcBef>
              <a:spcAft>
                <a:spcPct val="0"/>
              </a:spcAft>
            </a:pPr>
            <a:r>
              <a:rPr lang="ja-JP" altLang="en-US" dirty="0" smtClean="0">
                <a:solidFill>
                  <a:schemeClr val="tx1"/>
                </a:solidFill>
                <a:latin typeface="Meiryo UI" pitchFamily="50" charset="-128"/>
                <a:ea typeface="Meiryo UI" pitchFamily="50" charset="-128"/>
                <a:cs typeface="Meiryo UI" pitchFamily="50" charset="-128"/>
              </a:rPr>
              <a:t>課題への</a:t>
            </a:r>
            <a:r>
              <a:rPr lang="ja-JP" altLang="en-US" dirty="0" smtClean="0">
                <a:latin typeface="Meiryo UI" pitchFamily="50" charset="-128"/>
                <a:ea typeface="Meiryo UI" pitchFamily="50" charset="-128"/>
                <a:cs typeface="Meiryo UI" pitchFamily="50" charset="-128"/>
              </a:rPr>
              <a:t>対応</a:t>
            </a:r>
            <a:endParaRPr lang="en-US" altLang="ja-JP" dirty="0" smtClean="0">
              <a:latin typeface="Meiryo UI" pitchFamily="50" charset="-128"/>
              <a:ea typeface="Meiryo UI" pitchFamily="50" charset="-128"/>
              <a:cs typeface="Meiryo UI" pitchFamily="50" charset="-128"/>
            </a:endParaRPr>
          </a:p>
        </p:txBody>
      </p:sp>
      <p:sp>
        <p:nvSpPr>
          <p:cNvPr id="43" name="正方形/長方形 42"/>
          <p:cNvSpPr/>
          <p:nvPr/>
        </p:nvSpPr>
        <p:spPr bwMode="auto">
          <a:xfrm>
            <a:off x="257732" y="2780928"/>
            <a:ext cx="5343340" cy="288032"/>
          </a:xfrm>
          <a:prstGeom prst="rect">
            <a:avLst/>
          </a:prstGeom>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fontAlgn="base">
              <a:spcBef>
                <a:spcPct val="0"/>
              </a:spcBef>
              <a:spcAft>
                <a:spcPct val="0"/>
              </a:spcAft>
            </a:pPr>
            <a:r>
              <a:rPr lang="ja-JP" altLang="en-US" sz="1400" b="1" dirty="0" smtClean="0">
                <a:solidFill>
                  <a:schemeClr val="tx1"/>
                </a:solidFill>
                <a:latin typeface="Meiryo UI" pitchFamily="50" charset="-128"/>
                <a:ea typeface="Meiryo UI" pitchFamily="50" charset="-128"/>
                <a:cs typeface="Meiryo UI" pitchFamily="50" charset="-128"/>
              </a:rPr>
              <a:t>１．特別区と大阪府の事務分担（案）による財源の過不足の解消</a:t>
            </a:r>
            <a:endParaRPr lang="en-US" altLang="ja-JP" sz="1400" b="1" dirty="0" smtClean="0">
              <a:solidFill>
                <a:schemeClr val="tx1"/>
              </a:solidFill>
              <a:latin typeface="Meiryo UI" pitchFamily="50" charset="-128"/>
              <a:ea typeface="Meiryo UI" pitchFamily="50" charset="-128"/>
              <a:cs typeface="Meiryo UI" pitchFamily="50" charset="-128"/>
            </a:endParaRPr>
          </a:p>
        </p:txBody>
      </p:sp>
      <p:sp>
        <p:nvSpPr>
          <p:cNvPr id="47"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a:t>
            </a:r>
          </a:p>
        </p:txBody>
      </p:sp>
      <p:sp>
        <p:nvSpPr>
          <p:cNvPr id="48" name="テキスト ボックス 47"/>
          <p:cNvSpPr txBox="1"/>
          <p:nvPr/>
        </p:nvSpPr>
        <p:spPr>
          <a:xfrm>
            <a:off x="7431807" y="2702476"/>
            <a:ext cx="2345514" cy="461665"/>
          </a:xfrm>
          <a:prstGeom prst="rect">
            <a:avLst/>
          </a:prstGeom>
          <a:noFill/>
        </p:spPr>
        <p:txBody>
          <a:bodyPr wrap="square" rtlCol="0">
            <a:spAutoFit/>
          </a:bodyPr>
          <a:lstStyle/>
          <a:p>
            <a:pPr algn="ctr"/>
            <a:r>
              <a:rPr lang="ja-JP" altLang="en-US" sz="1200" b="1" dirty="0" smtClean="0">
                <a:latin typeface="Meiryo UI" pitchFamily="50" charset="-128"/>
                <a:ea typeface="Meiryo UI" pitchFamily="50" charset="-128"/>
                <a:cs typeface="Meiryo UI" pitchFamily="50" charset="-128"/>
              </a:rPr>
              <a:t>事務の移転と地方財政制度上の</a:t>
            </a:r>
            <a:endParaRPr lang="en-US" altLang="ja-JP" sz="1200" b="1" dirty="0" smtClean="0">
              <a:latin typeface="Meiryo UI" pitchFamily="50" charset="-128"/>
              <a:ea typeface="Meiryo UI" pitchFamily="50" charset="-128"/>
              <a:cs typeface="Meiryo UI" pitchFamily="50" charset="-128"/>
            </a:endParaRPr>
          </a:p>
          <a:p>
            <a:pPr algn="ctr"/>
            <a:r>
              <a:rPr lang="ja-JP" altLang="en-US" sz="1200" b="1" dirty="0" smtClean="0">
                <a:latin typeface="Meiryo UI" pitchFamily="50" charset="-128"/>
                <a:ea typeface="Meiryo UI" pitchFamily="50" charset="-128"/>
                <a:cs typeface="Meiryo UI" pitchFamily="50" charset="-128"/>
              </a:rPr>
              <a:t>財源</a:t>
            </a:r>
            <a:r>
              <a:rPr kumimoji="1" lang="ja-JP" altLang="en-US" sz="1200" b="1" dirty="0" smtClean="0">
                <a:latin typeface="Meiryo UI" pitchFamily="50" charset="-128"/>
                <a:ea typeface="Meiryo UI" pitchFamily="50" charset="-128"/>
                <a:cs typeface="Meiryo UI" pitchFamily="50" charset="-128"/>
              </a:rPr>
              <a:t>移転</a:t>
            </a:r>
            <a:r>
              <a:rPr kumimoji="1" lang="en-US" altLang="ja-JP" sz="1000" dirty="0" smtClean="0">
                <a:latin typeface="Meiryo UI" pitchFamily="50" charset="-128"/>
                <a:ea typeface="Meiryo UI" pitchFamily="50" charset="-128"/>
                <a:cs typeface="Meiryo UI" pitchFamily="50" charset="-128"/>
              </a:rPr>
              <a:t>※2</a:t>
            </a:r>
            <a:r>
              <a:rPr kumimoji="1" lang="ja-JP" altLang="en-US" sz="1200" b="1" dirty="0" smtClean="0">
                <a:latin typeface="Meiryo UI" pitchFamily="50" charset="-128"/>
                <a:ea typeface="Meiryo UI" pitchFamily="50" charset="-128"/>
                <a:cs typeface="Meiryo UI" pitchFamily="50" charset="-128"/>
              </a:rPr>
              <a:t>のみを行った場合</a:t>
            </a:r>
            <a:endParaRPr kumimoji="1" lang="ja-JP" altLang="en-US" sz="1200" b="1" dirty="0">
              <a:latin typeface="Meiryo UI" pitchFamily="50" charset="-128"/>
              <a:ea typeface="Meiryo UI" pitchFamily="50" charset="-128"/>
              <a:cs typeface="Meiryo UI" pitchFamily="50" charset="-128"/>
            </a:endParaRPr>
          </a:p>
        </p:txBody>
      </p:sp>
      <p:sp>
        <p:nvSpPr>
          <p:cNvPr id="37" name="テキスト ボックス 36"/>
          <p:cNvSpPr txBox="1"/>
          <p:nvPr/>
        </p:nvSpPr>
        <p:spPr>
          <a:xfrm>
            <a:off x="8653611" y="5161029"/>
            <a:ext cx="1098378" cy="461665"/>
          </a:xfrm>
          <a:prstGeom prst="rect">
            <a:avLst/>
          </a:prstGeom>
          <a:noFill/>
        </p:spPr>
        <p:txBody>
          <a:bodyPr wrap="none" rtlCol="0">
            <a:spAutoFit/>
          </a:bodyPr>
          <a:lstStyle/>
          <a:p>
            <a:pPr algn="ctr"/>
            <a:r>
              <a:rPr lang="ja-JP" altLang="en-US" sz="1200" b="1" dirty="0" smtClean="0">
                <a:latin typeface="Meiryo UI" pitchFamily="50" charset="-128"/>
                <a:ea typeface="Meiryo UI" pitchFamily="50" charset="-128"/>
                <a:cs typeface="Meiryo UI" pitchFamily="50" charset="-128"/>
              </a:rPr>
              <a:t>財源</a:t>
            </a:r>
            <a:endParaRPr lang="en-US" altLang="ja-JP" sz="1200" b="1" dirty="0" smtClean="0">
              <a:latin typeface="Meiryo UI" pitchFamily="50" charset="-128"/>
              <a:ea typeface="Meiryo UI" pitchFamily="50" charset="-128"/>
              <a:cs typeface="Meiryo UI" pitchFamily="50" charset="-128"/>
            </a:endParaRPr>
          </a:p>
          <a:p>
            <a:pPr algn="ctr"/>
            <a:r>
              <a:rPr lang="ja-JP" altLang="en-US" sz="1200" b="1" dirty="0" smtClean="0">
                <a:latin typeface="Meiryo UI" pitchFamily="50" charset="-128"/>
                <a:ea typeface="Meiryo UI" pitchFamily="50" charset="-128"/>
                <a:cs typeface="Meiryo UI" pitchFamily="50" charset="-128"/>
              </a:rPr>
              <a:t>過不足が発生</a:t>
            </a:r>
            <a:endParaRPr kumimoji="1" lang="ja-JP" altLang="en-US" sz="1200" b="1" dirty="0">
              <a:latin typeface="Meiryo UI" pitchFamily="50" charset="-128"/>
              <a:ea typeface="Meiryo UI" pitchFamily="50" charset="-128"/>
              <a:cs typeface="Meiryo UI" pitchFamily="50" charset="-128"/>
            </a:endParaRPr>
          </a:p>
        </p:txBody>
      </p:sp>
      <p:sp>
        <p:nvSpPr>
          <p:cNvPr id="45" name="大かっこ 44"/>
          <p:cNvSpPr/>
          <p:nvPr/>
        </p:nvSpPr>
        <p:spPr>
          <a:xfrm>
            <a:off x="4736976" y="3212976"/>
            <a:ext cx="1584176" cy="2880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6" name="大かっこ 45"/>
          <p:cNvSpPr/>
          <p:nvPr/>
        </p:nvSpPr>
        <p:spPr>
          <a:xfrm>
            <a:off x="7473280" y="2714322"/>
            <a:ext cx="2232248" cy="432048"/>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9" name="テキスト ボックス 48"/>
          <p:cNvSpPr txBox="1"/>
          <p:nvPr/>
        </p:nvSpPr>
        <p:spPr>
          <a:xfrm>
            <a:off x="7473280" y="3154685"/>
            <a:ext cx="1066318" cy="430887"/>
          </a:xfrm>
          <a:prstGeom prst="rect">
            <a:avLst/>
          </a:prstGeom>
          <a:noFill/>
        </p:spPr>
        <p:txBody>
          <a:bodyPr wrap="none" rtlCol="0">
            <a:spAutoFit/>
          </a:bodyPr>
          <a:lstStyle/>
          <a:p>
            <a:pPr algn="ctr"/>
            <a:r>
              <a:rPr kumimoji="1" lang="ja-JP" altLang="en-US" sz="1200" dirty="0" smtClean="0">
                <a:latin typeface="Meiryo UI" pitchFamily="50" charset="-128"/>
                <a:ea typeface="Meiryo UI" pitchFamily="50" charset="-128"/>
                <a:cs typeface="Meiryo UI" pitchFamily="50" charset="-128"/>
              </a:rPr>
              <a:t>歳出</a:t>
            </a:r>
            <a:endParaRPr kumimoji="1" lang="en-US" altLang="ja-JP" sz="1200" dirty="0" smtClean="0">
              <a:latin typeface="Meiryo UI" pitchFamily="50" charset="-128"/>
              <a:ea typeface="Meiryo UI" pitchFamily="50" charset="-128"/>
              <a:cs typeface="Meiryo UI" pitchFamily="50" charset="-128"/>
            </a:endParaRPr>
          </a:p>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所要一般財源</a:t>
            </a:r>
            <a:r>
              <a:rPr lang="en-US" altLang="ja-JP" sz="1000" dirty="0" smtClean="0">
                <a:latin typeface="Meiryo UI" pitchFamily="50" charset="-128"/>
                <a:ea typeface="Meiryo UI" pitchFamily="50" charset="-128"/>
                <a:cs typeface="Meiryo UI" pitchFamily="50" charset="-128"/>
              </a:rPr>
              <a:t>)</a:t>
            </a:r>
            <a:endParaRPr kumimoji="1" lang="ja-JP" altLang="en-US" sz="1000" dirty="0">
              <a:latin typeface="Meiryo UI" pitchFamily="50" charset="-128"/>
              <a:ea typeface="Meiryo UI" pitchFamily="50" charset="-128"/>
              <a:cs typeface="Meiryo UI" pitchFamily="50" charset="-128"/>
            </a:endParaRPr>
          </a:p>
        </p:txBody>
      </p:sp>
      <p:sp>
        <p:nvSpPr>
          <p:cNvPr id="50" name="テキスト ボックス 49"/>
          <p:cNvSpPr txBox="1"/>
          <p:nvPr/>
        </p:nvSpPr>
        <p:spPr>
          <a:xfrm>
            <a:off x="8642978" y="3258418"/>
            <a:ext cx="1172116" cy="261610"/>
          </a:xfrm>
          <a:prstGeom prst="rect">
            <a:avLst/>
          </a:prstGeom>
          <a:noFill/>
        </p:spPr>
        <p:txBody>
          <a:bodyPr wrap="none" rtlCol="0">
            <a:spAutoFit/>
          </a:bodyPr>
          <a:lstStyle/>
          <a:p>
            <a:pPr algn="ctr"/>
            <a:r>
              <a:rPr lang="ja-JP" altLang="en-US" sz="1050" dirty="0" smtClean="0">
                <a:latin typeface="Meiryo UI" pitchFamily="50" charset="-128"/>
                <a:ea typeface="Meiryo UI" pitchFamily="50" charset="-128"/>
                <a:cs typeface="Meiryo UI" pitchFamily="50" charset="-128"/>
              </a:rPr>
              <a:t>一般財源収入額</a:t>
            </a:r>
            <a:endParaRPr kumimoji="1" lang="ja-JP" altLang="en-US" sz="1050" dirty="0">
              <a:latin typeface="Meiryo UI" pitchFamily="50" charset="-128"/>
              <a:ea typeface="Meiryo UI" pitchFamily="50" charset="-128"/>
              <a:cs typeface="Meiryo UI" pitchFamily="50" charset="-128"/>
            </a:endParaRPr>
          </a:p>
        </p:txBody>
      </p:sp>
      <p:sp>
        <p:nvSpPr>
          <p:cNvPr id="51" name="テキスト ボックス 50"/>
          <p:cNvSpPr txBox="1"/>
          <p:nvPr/>
        </p:nvSpPr>
        <p:spPr>
          <a:xfrm>
            <a:off x="7463755" y="6256362"/>
            <a:ext cx="1066318" cy="430887"/>
          </a:xfrm>
          <a:prstGeom prst="rect">
            <a:avLst/>
          </a:prstGeom>
          <a:noFill/>
        </p:spPr>
        <p:txBody>
          <a:bodyPr wrap="none" rtlCol="0">
            <a:spAutoFit/>
          </a:bodyPr>
          <a:lstStyle/>
          <a:p>
            <a:pPr algn="ctr"/>
            <a:r>
              <a:rPr kumimoji="1" lang="ja-JP" altLang="en-US" sz="1200" dirty="0" smtClean="0">
                <a:latin typeface="Meiryo UI" pitchFamily="50" charset="-128"/>
                <a:ea typeface="Meiryo UI" pitchFamily="50" charset="-128"/>
                <a:cs typeface="Meiryo UI" pitchFamily="50" charset="-128"/>
              </a:rPr>
              <a:t>歳出</a:t>
            </a:r>
            <a:endParaRPr kumimoji="1" lang="en-US" altLang="ja-JP" sz="1200" dirty="0" smtClean="0">
              <a:latin typeface="Meiryo UI" pitchFamily="50" charset="-128"/>
              <a:ea typeface="Meiryo UI" pitchFamily="50" charset="-128"/>
              <a:cs typeface="Meiryo UI" pitchFamily="50" charset="-128"/>
            </a:endParaRPr>
          </a:p>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所要一般財源</a:t>
            </a:r>
            <a:r>
              <a:rPr lang="en-US" altLang="ja-JP" sz="1000" dirty="0" smtClean="0">
                <a:latin typeface="Meiryo UI" pitchFamily="50" charset="-128"/>
                <a:ea typeface="Meiryo UI" pitchFamily="50" charset="-128"/>
                <a:cs typeface="Meiryo UI" pitchFamily="50" charset="-128"/>
              </a:rPr>
              <a:t>)</a:t>
            </a:r>
            <a:endParaRPr kumimoji="1" lang="ja-JP" altLang="en-US" sz="1000" dirty="0">
              <a:latin typeface="Meiryo UI" pitchFamily="50" charset="-128"/>
              <a:ea typeface="Meiryo UI" pitchFamily="50" charset="-128"/>
              <a:cs typeface="Meiryo UI" pitchFamily="50" charset="-128"/>
            </a:endParaRPr>
          </a:p>
        </p:txBody>
      </p:sp>
      <p:sp>
        <p:nvSpPr>
          <p:cNvPr id="52" name="テキスト ボックス 51"/>
          <p:cNvSpPr txBox="1"/>
          <p:nvPr/>
        </p:nvSpPr>
        <p:spPr>
          <a:xfrm>
            <a:off x="8625408" y="6341045"/>
            <a:ext cx="1172116" cy="261610"/>
          </a:xfrm>
          <a:prstGeom prst="rect">
            <a:avLst/>
          </a:prstGeom>
          <a:noFill/>
        </p:spPr>
        <p:txBody>
          <a:bodyPr wrap="none" rtlCol="0">
            <a:spAutoFit/>
          </a:bodyPr>
          <a:lstStyle/>
          <a:p>
            <a:pPr algn="ctr"/>
            <a:r>
              <a:rPr lang="ja-JP" altLang="en-US" sz="1050" dirty="0" smtClean="0">
                <a:latin typeface="Meiryo UI" pitchFamily="50" charset="-128"/>
                <a:ea typeface="Meiryo UI" pitchFamily="50" charset="-128"/>
                <a:cs typeface="Meiryo UI" pitchFamily="50" charset="-128"/>
              </a:rPr>
              <a:t>一般財源収入額</a:t>
            </a:r>
            <a:endParaRPr kumimoji="1" lang="ja-JP" altLang="en-US" sz="1050" dirty="0">
              <a:latin typeface="Meiryo UI" pitchFamily="50" charset="-128"/>
              <a:ea typeface="Meiryo UI" pitchFamily="50" charset="-128"/>
              <a:cs typeface="Meiryo UI" pitchFamily="50" charset="-128"/>
            </a:endParaRPr>
          </a:p>
        </p:txBody>
      </p:sp>
      <p:sp>
        <p:nvSpPr>
          <p:cNvPr id="53" name="大かっこ 52"/>
          <p:cNvSpPr/>
          <p:nvPr/>
        </p:nvSpPr>
        <p:spPr>
          <a:xfrm>
            <a:off x="4592960" y="4653136"/>
            <a:ext cx="864096" cy="864096"/>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4" name="大かっこ 53"/>
          <p:cNvSpPr/>
          <p:nvPr/>
        </p:nvSpPr>
        <p:spPr>
          <a:xfrm>
            <a:off x="5673080" y="4653136"/>
            <a:ext cx="864096" cy="864096"/>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5" name="テキスト ボックス 54"/>
          <p:cNvSpPr txBox="1"/>
          <p:nvPr/>
        </p:nvSpPr>
        <p:spPr>
          <a:xfrm>
            <a:off x="443930" y="6443811"/>
            <a:ext cx="4968027" cy="246221"/>
          </a:xfrm>
          <a:prstGeom prst="rect">
            <a:avLst/>
          </a:prstGeom>
          <a:noFill/>
        </p:spPr>
        <p:txBody>
          <a:bodyPr wrap="none" rtlCol="0">
            <a:spAutoFit/>
          </a:bodyPr>
          <a:lstStyle/>
          <a:p>
            <a:r>
              <a:rPr kumimoji="1" lang="ja-JP" altLang="en-US" sz="1000" dirty="0" smtClean="0">
                <a:latin typeface="Meiryo UI" pitchFamily="50" charset="-128"/>
                <a:ea typeface="Meiryo UI" pitchFamily="50" charset="-128"/>
                <a:cs typeface="Meiryo UI" pitchFamily="50" charset="-128"/>
              </a:rPr>
              <a:t>　（例：地方譲与税の一部・税関連交付金の一部・地方交付税の一部・宝くじ収益金など）</a:t>
            </a:r>
            <a:endParaRPr kumimoji="1" lang="ja-JP" altLang="en-US" sz="1000" dirty="0">
              <a:latin typeface="Meiryo UI" pitchFamily="50" charset="-128"/>
              <a:ea typeface="Meiryo UI" pitchFamily="50" charset="-128"/>
              <a:cs typeface="Meiryo UI" pitchFamily="50" charset="-128"/>
            </a:endParaRPr>
          </a:p>
        </p:txBody>
      </p:sp>
      <p:sp>
        <p:nvSpPr>
          <p:cNvPr id="63" name="テキスト ボックス 62"/>
          <p:cNvSpPr txBox="1"/>
          <p:nvPr/>
        </p:nvSpPr>
        <p:spPr>
          <a:xfrm>
            <a:off x="272480" y="6107014"/>
            <a:ext cx="4320480" cy="246221"/>
          </a:xfrm>
          <a:prstGeom prst="rect">
            <a:avLst/>
          </a:prstGeom>
          <a:noFill/>
        </p:spPr>
        <p:txBody>
          <a:bodyPr wrap="square" rtlCol="0">
            <a:spAutoFit/>
          </a:bodyPr>
          <a:lstStyle/>
          <a:p>
            <a:r>
              <a:rPr kumimoji="1" lang="en-US" altLang="ja-JP" sz="1000" dirty="0" smtClean="0">
                <a:latin typeface="Meiryo UI" pitchFamily="50" charset="-128"/>
                <a:ea typeface="Meiryo UI" pitchFamily="50" charset="-128"/>
                <a:cs typeface="Meiryo UI" pitchFamily="50" charset="-128"/>
              </a:rPr>
              <a:t>※1 </a:t>
            </a:r>
            <a:r>
              <a:rPr kumimoji="1" lang="ja-JP" altLang="en-US" sz="1000" dirty="0" smtClean="0">
                <a:latin typeface="Meiryo UI" pitchFamily="50" charset="-128"/>
                <a:ea typeface="Meiryo UI" pitchFamily="50" charset="-128"/>
                <a:cs typeface="Meiryo UI" pitchFamily="50" charset="-128"/>
              </a:rPr>
              <a:t>終了事務</a:t>
            </a:r>
            <a:r>
              <a:rPr kumimoji="1" lang="en-US" altLang="ja-JP" sz="1000" dirty="0" smtClean="0">
                <a:latin typeface="Meiryo UI" pitchFamily="50" charset="-128"/>
                <a:ea typeface="Meiryo UI" pitchFamily="50" charset="-128"/>
                <a:cs typeface="Meiryo UI" pitchFamily="50" charset="-128"/>
              </a:rPr>
              <a:t>91</a:t>
            </a:r>
            <a:r>
              <a:rPr kumimoji="1" lang="ja-JP" altLang="en-US" sz="1000" dirty="0" smtClean="0">
                <a:latin typeface="Meiryo UI" pitchFamily="50" charset="-128"/>
                <a:ea typeface="Meiryo UI" pitchFamily="50" charset="-128"/>
                <a:cs typeface="Meiryo UI" pitchFamily="50" charset="-128"/>
              </a:rPr>
              <a:t>を含む</a:t>
            </a:r>
            <a:endParaRPr kumimoji="1" lang="ja-JP" altLang="en-US" sz="1000" dirty="0">
              <a:latin typeface="Meiryo UI" pitchFamily="50" charset="-128"/>
              <a:ea typeface="Meiryo UI" pitchFamily="50" charset="-128"/>
              <a:cs typeface="Meiryo UI" pitchFamily="50" charset="-128"/>
            </a:endParaRPr>
          </a:p>
        </p:txBody>
      </p:sp>
      <p:sp>
        <p:nvSpPr>
          <p:cNvPr id="64" name="テキスト ボックス 63"/>
          <p:cNvSpPr txBox="1"/>
          <p:nvPr/>
        </p:nvSpPr>
        <p:spPr>
          <a:xfrm>
            <a:off x="1524520" y="4460965"/>
            <a:ext cx="351378" cy="215444"/>
          </a:xfrm>
          <a:prstGeom prst="rect">
            <a:avLst/>
          </a:prstGeom>
          <a:noFill/>
        </p:spPr>
        <p:txBody>
          <a:bodyPr wrap="none" rtlCol="0">
            <a:spAutoFit/>
          </a:bodyPr>
          <a:lstStyle/>
          <a:p>
            <a:pPr algn="ctr"/>
            <a:r>
              <a:rPr kumimoji="1" lang="en-US" altLang="ja-JP" sz="800" dirty="0" smtClean="0">
                <a:latin typeface="Meiryo UI" pitchFamily="50" charset="-128"/>
                <a:ea typeface="Meiryo UI" pitchFamily="50" charset="-128"/>
                <a:cs typeface="Meiryo UI" pitchFamily="50" charset="-128"/>
              </a:rPr>
              <a:t>※1</a:t>
            </a:r>
            <a:endParaRPr kumimoji="1" lang="ja-JP" altLang="en-US" sz="800" dirty="0" smtClean="0">
              <a:latin typeface="Meiryo UI" pitchFamily="50" charset="-128"/>
              <a:ea typeface="Meiryo UI" pitchFamily="50" charset="-128"/>
              <a:cs typeface="Meiryo UI" pitchFamily="50" charset="-128"/>
            </a:endParaRPr>
          </a:p>
        </p:txBody>
      </p:sp>
      <p:sp>
        <p:nvSpPr>
          <p:cNvPr id="65" name="正方形/長方形 64"/>
          <p:cNvSpPr/>
          <p:nvPr/>
        </p:nvSpPr>
        <p:spPr>
          <a:xfrm>
            <a:off x="5601072" y="3971156"/>
            <a:ext cx="1008112" cy="144016"/>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smtClean="0">
                <a:solidFill>
                  <a:schemeClr val="tx1"/>
                </a:solidFill>
                <a:latin typeface="Meiryo UI" pitchFamily="50" charset="-128"/>
                <a:ea typeface="Meiryo UI" pitchFamily="50" charset="-128"/>
                <a:cs typeface="Meiryo UI" pitchFamily="50" charset="-128"/>
              </a:rPr>
              <a:t>149</a:t>
            </a:r>
            <a:r>
              <a:rPr kumimoji="1" lang="ja-JP" altLang="en-US" sz="1050" dirty="0" smtClean="0">
                <a:solidFill>
                  <a:schemeClr val="tx1"/>
                </a:solidFill>
                <a:latin typeface="Meiryo UI" pitchFamily="50" charset="-128"/>
                <a:ea typeface="Meiryo UI" pitchFamily="50" charset="-128"/>
                <a:cs typeface="Meiryo UI" pitchFamily="50" charset="-128"/>
              </a:rPr>
              <a:t>億円</a:t>
            </a:r>
            <a:r>
              <a:rPr kumimoji="1" lang="en-US" altLang="ja-JP" sz="800" dirty="0" smtClean="0">
                <a:solidFill>
                  <a:schemeClr val="tx1"/>
                </a:solidFill>
                <a:latin typeface="Meiryo UI" pitchFamily="50" charset="-128"/>
                <a:ea typeface="Meiryo UI" pitchFamily="50" charset="-128"/>
                <a:cs typeface="Meiryo UI" pitchFamily="50" charset="-128"/>
              </a:rPr>
              <a:t>※3</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66" name="テキスト ボックス 65"/>
          <p:cNvSpPr txBox="1"/>
          <p:nvPr/>
        </p:nvSpPr>
        <p:spPr>
          <a:xfrm>
            <a:off x="5228418" y="6135588"/>
            <a:ext cx="1792478" cy="400110"/>
          </a:xfrm>
          <a:prstGeom prst="rect">
            <a:avLst/>
          </a:prstGeom>
          <a:noFill/>
        </p:spPr>
        <p:txBody>
          <a:bodyPr wrap="none" rtlCol="0">
            <a:spAutoFit/>
          </a:bodyPr>
          <a:lstStyle/>
          <a:p>
            <a:r>
              <a:rPr kumimoji="1" lang="en-US" altLang="ja-JP" sz="1000" dirty="0" smtClean="0">
                <a:latin typeface="Meiryo UI" pitchFamily="50" charset="-128"/>
                <a:ea typeface="Meiryo UI" pitchFamily="50" charset="-128"/>
                <a:cs typeface="Meiryo UI" pitchFamily="50" charset="-128"/>
              </a:rPr>
              <a:t>※3</a:t>
            </a:r>
            <a:r>
              <a:rPr kumimoji="1" lang="ja-JP" altLang="en-US" sz="1000" dirty="0" smtClean="0">
                <a:latin typeface="Meiryo UI" pitchFamily="50" charset="-128"/>
                <a:ea typeface="Meiryo UI" pitchFamily="50" charset="-128"/>
                <a:cs typeface="Meiryo UI" pitchFamily="50" charset="-128"/>
              </a:rPr>
              <a:t>　</a:t>
            </a:r>
            <a:r>
              <a:rPr kumimoji="1" lang="en-US" altLang="ja-JP" sz="1000" dirty="0" smtClean="0">
                <a:latin typeface="Meiryo UI" pitchFamily="50" charset="-128"/>
                <a:ea typeface="Meiryo UI" pitchFamily="50" charset="-128"/>
                <a:cs typeface="Meiryo UI" pitchFamily="50" charset="-128"/>
              </a:rPr>
              <a:t>H28</a:t>
            </a:r>
            <a:r>
              <a:rPr kumimoji="1" lang="ja-JP" altLang="en-US" sz="1000" dirty="0" smtClean="0">
                <a:latin typeface="Meiryo UI" pitchFamily="50" charset="-128"/>
                <a:ea typeface="Meiryo UI" pitchFamily="50" charset="-128"/>
                <a:cs typeface="Meiryo UI" pitchFamily="50" charset="-128"/>
              </a:rPr>
              <a:t>年度は補てん財源で</a:t>
            </a:r>
            <a:endParaRPr kumimoji="1" lang="en-US" altLang="ja-JP" sz="1000" dirty="0" smtClean="0">
              <a:latin typeface="Meiryo UI" pitchFamily="50" charset="-128"/>
              <a:ea typeface="Meiryo UI" pitchFamily="50" charset="-128"/>
              <a:cs typeface="Meiryo UI" pitchFamily="50" charset="-128"/>
            </a:endParaRPr>
          </a:p>
          <a:p>
            <a:r>
              <a:rPr lang="ja-JP" altLang="en-US" sz="1000" dirty="0" smtClean="0">
                <a:latin typeface="Meiryo UI" pitchFamily="50" charset="-128"/>
                <a:ea typeface="Meiryo UI" pitchFamily="50" charset="-128"/>
                <a:cs typeface="Meiryo UI" pitchFamily="50" charset="-128"/>
              </a:rPr>
              <a:t>　　　　</a:t>
            </a:r>
            <a:r>
              <a:rPr kumimoji="1" lang="ja-JP" altLang="en-US" sz="1000" dirty="0" smtClean="0">
                <a:latin typeface="Meiryo UI" pitchFamily="50" charset="-128"/>
                <a:ea typeface="Meiryo UI" pitchFamily="50" charset="-128"/>
                <a:cs typeface="Meiryo UI" pitchFamily="50" charset="-128"/>
              </a:rPr>
              <a:t>収支対策を</a:t>
            </a:r>
            <a:r>
              <a:rPr lang="ja-JP" altLang="en-US" sz="1000" dirty="0" smtClean="0">
                <a:latin typeface="Meiryo UI" pitchFamily="50" charset="-128"/>
                <a:ea typeface="Meiryo UI" pitchFamily="50" charset="-128"/>
                <a:cs typeface="Meiryo UI" pitchFamily="50" charset="-128"/>
              </a:rPr>
              <a:t>行った</a:t>
            </a:r>
            <a:endParaRPr kumimoji="1" lang="ja-JP" altLang="en-US" sz="1050" dirty="0">
              <a:latin typeface="Meiryo UI" pitchFamily="50" charset="-128"/>
              <a:ea typeface="Meiryo UI" pitchFamily="50" charset="-128"/>
              <a:cs typeface="Meiryo UI" pitchFamily="50" charset="-128"/>
            </a:endParaRPr>
          </a:p>
        </p:txBody>
      </p:sp>
      <p:sp>
        <p:nvSpPr>
          <p:cNvPr id="67" name="正方形/長方形 66"/>
          <p:cNvSpPr/>
          <p:nvPr/>
        </p:nvSpPr>
        <p:spPr>
          <a:xfrm>
            <a:off x="8663507" y="3596264"/>
            <a:ext cx="1152006" cy="144016"/>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smtClean="0">
                <a:solidFill>
                  <a:schemeClr val="tx1"/>
                </a:solidFill>
                <a:latin typeface="Meiryo UI" pitchFamily="50" charset="-128"/>
                <a:ea typeface="Meiryo UI" pitchFamily="50" charset="-128"/>
                <a:cs typeface="Meiryo UI" pitchFamily="50" charset="-128"/>
              </a:rPr>
              <a:t>149</a:t>
            </a:r>
            <a:r>
              <a:rPr kumimoji="1" lang="ja-JP" altLang="en-US" sz="1050" dirty="0" smtClean="0">
                <a:solidFill>
                  <a:schemeClr val="tx1"/>
                </a:solidFill>
                <a:latin typeface="Meiryo UI" pitchFamily="50" charset="-128"/>
                <a:ea typeface="Meiryo UI" pitchFamily="50" charset="-128"/>
                <a:cs typeface="Meiryo UI" pitchFamily="50" charset="-128"/>
              </a:rPr>
              <a:t>億円</a:t>
            </a:r>
            <a:r>
              <a:rPr kumimoji="1" lang="en-US" altLang="ja-JP" sz="800" dirty="0" smtClean="0">
                <a:solidFill>
                  <a:schemeClr val="tx1"/>
                </a:solidFill>
                <a:latin typeface="Meiryo UI" pitchFamily="50" charset="-128"/>
                <a:ea typeface="Meiryo UI" pitchFamily="50" charset="-128"/>
                <a:cs typeface="Meiryo UI" pitchFamily="50" charset="-128"/>
              </a:rPr>
              <a:t>※3</a:t>
            </a:r>
            <a:endParaRPr kumimoji="1" lang="ja-JP" altLang="en-US" sz="1050" dirty="0">
              <a:solidFill>
                <a:schemeClr val="tx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85978534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表 18"/>
          <p:cNvGraphicFramePr>
            <a:graphicFrameLocks noGrp="1"/>
          </p:cNvGraphicFramePr>
          <p:nvPr>
            <p:extLst/>
          </p:nvPr>
        </p:nvGraphicFramePr>
        <p:xfrm>
          <a:off x="1601829" y="1470679"/>
          <a:ext cx="6375505" cy="4784727"/>
        </p:xfrm>
        <a:graphic>
          <a:graphicData uri="http://schemas.openxmlformats.org/drawingml/2006/table">
            <a:tbl>
              <a:tblPr/>
              <a:tblGrid>
                <a:gridCol w="938471">
                  <a:extLst>
                    <a:ext uri="{9D8B030D-6E8A-4147-A177-3AD203B41FA5}">
                      <a16:colId xmlns:a16="http://schemas.microsoft.com/office/drawing/2014/main" val="20000"/>
                    </a:ext>
                  </a:extLst>
                </a:gridCol>
                <a:gridCol w="874440">
                  <a:extLst>
                    <a:ext uri="{9D8B030D-6E8A-4147-A177-3AD203B41FA5}">
                      <a16:colId xmlns:a16="http://schemas.microsoft.com/office/drawing/2014/main" val="20001"/>
                    </a:ext>
                  </a:extLst>
                </a:gridCol>
                <a:gridCol w="874440">
                  <a:extLst>
                    <a:ext uri="{9D8B030D-6E8A-4147-A177-3AD203B41FA5}">
                      <a16:colId xmlns:a16="http://schemas.microsoft.com/office/drawing/2014/main" val="20002"/>
                    </a:ext>
                  </a:extLst>
                </a:gridCol>
                <a:gridCol w="874440">
                  <a:extLst>
                    <a:ext uri="{9D8B030D-6E8A-4147-A177-3AD203B41FA5}">
                      <a16:colId xmlns:a16="http://schemas.microsoft.com/office/drawing/2014/main" val="20003"/>
                    </a:ext>
                  </a:extLst>
                </a:gridCol>
                <a:gridCol w="1064834">
                  <a:extLst>
                    <a:ext uri="{9D8B030D-6E8A-4147-A177-3AD203B41FA5}">
                      <a16:colId xmlns:a16="http://schemas.microsoft.com/office/drawing/2014/main" val="20004"/>
                    </a:ext>
                  </a:extLst>
                </a:gridCol>
                <a:gridCol w="874440">
                  <a:extLst>
                    <a:ext uri="{9D8B030D-6E8A-4147-A177-3AD203B41FA5}">
                      <a16:colId xmlns:a16="http://schemas.microsoft.com/office/drawing/2014/main" val="20005"/>
                    </a:ext>
                  </a:extLst>
                </a:gridCol>
                <a:gridCol w="874440">
                  <a:extLst>
                    <a:ext uri="{9D8B030D-6E8A-4147-A177-3AD203B41FA5}">
                      <a16:colId xmlns:a16="http://schemas.microsoft.com/office/drawing/2014/main" val="20006"/>
                    </a:ext>
                  </a:extLst>
                </a:gridCol>
              </a:tblGrid>
              <a:tr h="363396">
                <a:tc rowSpan="2">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fontAlgn="ctr"/>
                      <a:r>
                        <a:rPr lang="zh-CN" altLang="en-US" sz="900" b="0" i="0" u="none" strike="noStrike" dirty="0" smtClean="0">
                          <a:solidFill>
                            <a:srgbClr val="000000"/>
                          </a:solidFill>
                          <a:latin typeface="Meiryo UI" pitchFamily="50" charset="-128"/>
                          <a:ea typeface="Meiryo UI" pitchFamily="50" charset="-128"/>
                          <a:cs typeface="Meiryo UI" pitchFamily="50" charset="-128"/>
                        </a:rPr>
                        <a:t>歳入</a:t>
                      </a:r>
                      <a:r>
                        <a:rPr lang="zh-CN" altLang="en-US" sz="900" b="0" i="0" u="none" strike="noStrike" dirty="0">
                          <a:solidFill>
                            <a:srgbClr val="000000"/>
                          </a:solidFill>
                          <a:latin typeface="Meiryo UI" pitchFamily="50" charset="-128"/>
                          <a:ea typeface="Meiryo UI" pitchFamily="50" charset="-128"/>
                          <a:cs typeface="Meiryo UI" pitchFamily="50" charset="-128"/>
                        </a:rPr>
                        <a:t>（百万円）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900" b="0" i="0" u="none" strike="noStrike" dirty="0" smtClean="0">
                          <a:solidFill>
                            <a:srgbClr val="000000"/>
                          </a:solidFill>
                          <a:latin typeface="Meiryo UI" pitchFamily="50" charset="-128"/>
                          <a:ea typeface="Meiryo UI" pitchFamily="50" charset="-128"/>
                          <a:cs typeface="Meiryo UI" pitchFamily="50" charset="-128"/>
                        </a:rPr>
                        <a:t>人口一人当たり（</a:t>
                      </a:r>
                      <a:r>
                        <a:rPr lang="ja-JP" altLang="en-US" sz="900" b="0" i="0" u="none" strike="noStrike" dirty="0">
                          <a:solidFill>
                            <a:srgbClr val="000000"/>
                          </a:solidFill>
                          <a:latin typeface="Meiryo UI" pitchFamily="50" charset="-128"/>
                          <a:ea typeface="Meiryo UI" pitchFamily="50" charset="-128"/>
                          <a:cs typeface="Meiryo UI" pitchFamily="50" charset="-128"/>
                        </a:rPr>
                        <a:t>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000"/>
                  </a:ext>
                </a:extLst>
              </a:tr>
              <a:tr h="321095">
                <a:tc vMerge="1">
                  <a:txBody>
                    <a:bodyPr/>
                    <a:lstStyle/>
                    <a:p>
                      <a:endParaRPr kumimoji="1" lang="ja-JP" altLang="en-US"/>
                    </a:p>
                  </a:txBody>
                  <a:tcPr/>
                </a:tc>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区税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譲与税等</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TW" altLang="en-US" sz="900" b="0" i="0" u="none" strike="noStrike" dirty="0">
                          <a:solidFill>
                            <a:srgbClr val="000000"/>
                          </a:solidFill>
                          <a:latin typeface="Meiryo UI" pitchFamily="50" charset="-128"/>
                          <a:ea typeface="Meiryo UI" pitchFamily="50" charset="-128"/>
                          <a:cs typeface="Meiryo UI" pitchFamily="50" charset="-128"/>
                        </a:rPr>
                        <a:t>財政</a:t>
                      </a:r>
                      <a:r>
                        <a:rPr lang="zh-TW" altLang="en-US" sz="900" b="0" i="0" u="none" strike="noStrike" dirty="0" smtClean="0">
                          <a:solidFill>
                            <a:srgbClr val="000000"/>
                          </a:solidFill>
                          <a:latin typeface="Meiryo UI" pitchFamily="50" charset="-128"/>
                          <a:ea typeface="Meiryo UI" pitchFamily="50" charset="-128"/>
                          <a:cs typeface="Meiryo UI" pitchFamily="50" charset="-128"/>
                        </a:rPr>
                        <a:t>調整</a:t>
                      </a:r>
                      <a:endParaRPr lang="en-US" altLang="zh-TW" sz="900" b="0" i="0" u="none" strike="noStrike" dirty="0" smtClean="0">
                        <a:solidFill>
                          <a:srgbClr val="000000"/>
                        </a:solidFill>
                        <a:latin typeface="Meiryo UI" pitchFamily="50" charset="-128"/>
                        <a:ea typeface="Meiryo UI" pitchFamily="50" charset="-128"/>
                        <a:cs typeface="Meiryo UI" pitchFamily="50" charset="-128"/>
                      </a:endParaRPr>
                    </a:p>
                    <a:p>
                      <a:pPr algn="ctr" fontAlgn="ctr"/>
                      <a:r>
                        <a:rPr lang="zh-TW" altLang="en-US" sz="900" b="0" i="0" u="none" strike="noStrike" dirty="0" smtClean="0">
                          <a:solidFill>
                            <a:srgbClr val="000000"/>
                          </a:solidFill>
                          <a:latin typeface="Meiryo UI" pitchFamily="50" charset="-128"/>
                          <a:ea typeface="Meiryo UI" pitchFamily="50" charset="-128"/>
                          <a:cs typeface="Meiryo UI" pitchFamily="50" charset="-128"/>
                        </a:rPr>
                        <a:t>交付</a:t>
                      </a:r>
                      <a:r>
                        <a:rPr lang="zh-TW" altLang="en-US" sz="900" b="0" i="0" u="none" strike="noStrike" dirty="0">
                          <a:solidFill>
                            <a:srgbClr val="000000"/>
                          </a:solidFill>
                          <a:latin typeface="Meiryo UI" pitchFamily="50" charset="-128"/>
                          <a:ea typeface="Meiryo UI" pitchFamily="50" charset="-128"/>
                          <a:cs typeface="Meiryo UI" pitchFamily="50" charset="-128"/>
                        </a:rPr>
                        <a:t>金</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区税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千代田区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18,442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11,732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6,036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36,210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315,749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619,972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中央区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26,441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10,729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14,312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51,482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187,279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364,644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港区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76,826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15,788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2,885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95,500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315,790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392,545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新宿区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45,583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13,940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28,348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87,871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136,656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263,434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文京区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32,006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6,928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17,156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56,091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145,666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255,280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台東区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20,962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6,510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29,569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57,041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105,828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287,978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墨田区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23,273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7,140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39,968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70,381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90,812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274,630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164731">
                <a:tc>
                  <a:txBody>
                    <a:bodyPr/>
                    <a:lstStyle/>
                    <a:p>
                      <a:pPr algn="ctr" fontAlgn="ctr"/>
                      <a:r>
                        <a:rPr lang="ja-JP" altLang="en-US" sz="900" b="0" i="0" u="none" strike="noStrike">
                          <a:solidFill>
                            <a:srgbClr val="000000"/>
                          </a:solidFill>
                          <a:latin typeface="Meiryo UI" pitchFamily="50" charset="-128"/>
                          <a:ea typeface="Meiryo UI" pitchFamily="50" charset="-128"/>
                          <a:cs typeface="Meiryo UI" pitchFamily="50" charset="-128"/>
                        </a:rPr>
                        <a:t>江東区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49,986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14,054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58,096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122,137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100,352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245,201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品川区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46,954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12,232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40,993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100,179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121,373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258,956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目黒区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43,461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7,550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12,822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63,833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156,547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229,927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大田区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73,006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19,936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72,168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165,111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101,810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230,254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2"/>
                  </a:ext>
                </a:extLst>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世田谷区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119,445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22,582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44,436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186,463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132,225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206,413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3"/>
                  </a:ext>
                </a:extLst>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渋谷区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48,785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10,118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3,697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62,600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217,273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278,800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4"/>
                  </a:ext>
                </a:extLst>
              </a:tr>
              <a:tr h="164731">
                <a:tc>
                  <a:txBody>
                    <a:bodyPr/>
                    <a:lstStyle/>
                    <a:p>
                      <a:pPr algn="ctr" fontAlgn="ctr"/>
                      <a:r>
                        <a:rPr lang="ja-JP" altLang="en-US" sz="900" b="0" i="0" u="none" strike="noStrike">
                          <a:solidFill>
                            <a:srgbClr val="000000"/>
                          </a:solidFill>
                          <a:latin typeface="Meiryo UI" pitchFamily="50" charset="-128"/>
                          <a:ea typeface="Meiryo UI" pitchFamily="50" charset="-128"/>
                          <a:cs typeface="Meiryo UI" pitchFamily="50" charset="-128"/>
                        </a:rPr>
                        <a:t>中野区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33,159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8,099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36,993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78,250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101,027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238,411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5"/>
                  </a:ext>
                </a:extLst>
              </a:tr>
              <a:tr h="164731">
                <a:tc>
                  <a:txBody>
                    <a:bodyPr/>
                    <a:lstStyle/>
                    <a:p>
                      <a:pPr algn="ctr" fontAlgn="ctr"/>
                      <a:r>
                        <a:rPr lang="ja-JP" altLang="en-US" sz="900" b="0" i="0" u="none" strike="noStrike">
                          <a:solidFill>
                            <a:srgbClr val="000000"/>
                          </a:solidFill>
                          <a:latin typeface="Meiryo UI" pitchFamily="50" charset="-128"/>
                          <a:ea typeface="Meiryo UI" pitchFamily="50" charset="-128"/>
                          <a:cs typeface="Meiryo UI" pitchFamily="50" charset="-128"/>
                        </a:rPr>
                        <a:t>杉並区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63,341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13,792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40,683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117,816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112,308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208,895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6"/>
                  </a:ext>
                </a:extLst>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豊島区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31,468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8,926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30,405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70,799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108,076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243,157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7"/>
                  </a:ext>
                </a:extLst>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北区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28,067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8,506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50,206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86,779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82,290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254,427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8"/>
                  </a:ext>
                </a:extLst>
              </a:tr>
              <a:tr h="164731">
                <a:tc>
                  <a:txBody>
                    <a:bodyPr/>
                    <a:lstStyle/>
                    <a:p>
                      <a:pPr algn="ctr" fontAlgn="ctr"/>
                      <a:r>
                        <a:rPr lang="ja-JP" altLang="en-US" sz="900" b="0" i="0" u="none" strike="noStrike">
                          <a:solidFill>
                            <a:srgbClr val="000000"/>
                          </a:solidFill>
                          <a:latin typeface="Meiryo UI" pitchFamily="50" charset="-128"/>
                          <a:ea typeface="Meiryo UI" pitchFamily="50" charset="-128"/>
                          <a:cs typeface="Meiryo UI" pitchFamily="50" charset="-128"/>
                        </a:rPr>
                        <a:t>荒川区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16,725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5,215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38,828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60,768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78,792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286,283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9"/>
                  </a:ext>
                </a:extLst>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板橋区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44,973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13,785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67,729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126,488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80,036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225,101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20"/>
                  </a:ext>
                </a:extLst>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練馬区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64,893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17,321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83,027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165,240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89,914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228,953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21"/>
                  </a:ext>
                </a:extLst>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足立区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47,203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16,750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103,666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167,619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70,440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250,132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22"/>
                  </a:ext>
                </a:extLst>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葛飾区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33,003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10,874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73,389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117,267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74,514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264,762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23"/>
                  </a:ext>
                </a:extLst>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江戸川区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52,542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16,483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92,393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161,419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77,121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236,928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24"/>
                  </a:ext>
                </a:extLst>
              </a:tr>
              <a:tr h="311423">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合　　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1,040,544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278,992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987,804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2,307,340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112,215</a:t>
                      </a:r>
                    </a:p>
                    <a:p>
                      <a:pPr algn="r" fontAlgn="ctr"/>
                      <a:r>
                        <a:rPr lang="ja-JP" altLang="en-US" sz="800" b="0" i="0" u="none" strike="noStrike" dirty="0" smtClean="0">
                          <a:solidFill>
                            <a:srgbClr val="000000"/>
                          </a:solidFill>
                          <a:effectLst/>
                          <a:latin typeface="Meiryo UI" panose="020B0604030504040204" pitchFamily="50" charset="-128"/>
                          <a:ea typeface="Meiryo UI" panose="020B0604030504040204" pitchFamily="50" charset="-128"/>
                        </a:rPr>
                        <a:t>（平均）</a:t>
                      </a:r>
                      <a:r>
                        <a:rPr lang="en-US" altLang="ja-JP" sz="800" b="0" i="0" u="none" strike="noStrike" dirty="0" smtClean="0">
                          <a:solidFill>
                            <a:srgbClr val="000000"/>
                          </a:solidFill>
                          <a:effectLst/>
                          <a:latin typeface="Meiryo UI" panose="020B0604030504040204" pitchFamily="50" charset="-128"/>
                          <a:ea typeface="Meiryo UI" panose="020B0604030504040204" pitchFamily="50" charset="-128"/>
                        </a:rPr>
                        <a:t> </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248,830</a:t>
                      </a:r>
                    </a:p>
                    <a:p>
                      <a:pPr algn="r" fontAlgn="ctr"/>
                      <a:r>
                        <a:rPr lang="ja-JP" altLang="en-US" sz="800" b="0" i="0" u="none" strike="noStrike" dirty="0" smtClean="0">
                          <a:solidFill>
                            <a:srgbClr val="000000"/>
                          </a:solidFill>
                          <a:effectLst/>
                          <a:latin typeface="Meiryo UI" panose="020B0604030504040204" pitchFamily="50" charset="-128"/>
                          <a:ea typeface="Meiryo UI" panose="020B0604030504040204" pitchFamily="50" charset="-128"/>
                        </a:rPr>
                        <a:t>（平均）</a:t>
                      </a:r>
                      <a:r>
                        <a:rPr lang="en-US" altLang="ja-JP" sz="800" b="0" i="0" u="none" strike="noStrike" dirty="0" smtClean="0">
                          <a:solidFill>
                            <a:srgbClr val="000000"/>
                          </a:solidFill>
                          <a:effectLst/>
                          <a:latin typeface="Meiryo UI" panose="020B0604030504040204" pitchFamily="50" charset="-128"/>
                          <a:ea typeface="Meiryo UI" panose="020B0604030504040204" pitchFamily="50" charset="-128"/>
                        </a:rPr>
                        <a:t> </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25"/>
                  </a:ext>
                </a:extLst>
              </a:tr>
            </a:tbl>
          </a:graphicData>
        </a:graphic>
      </p:graphicFrame>
      <p:graphicFrame>
        <p:nvGraphicFramePr>
          <p:cNvPr id="14" name="表 13"/>
          <p:cNvGraphicFramePr>
            <a:graphicFrameLocks noGrp="1"/>
          </p:cNvGraphicFramePr>
          <p:nvPr>
            <p:extLst/>
          </p:nvPr>
        </p:nvGraphicFramePr>
        <p:xfrm>
          <a:off x="6275530" y="6295091"/>
          <a:ext cx="1701805" cy="161925"/>
        </p:xfrm>
        <a:graphic>
          <a:graphicData uri="http://schemas.openxmlformats.org/drawingml/2006/table">
            <a:tbl>
              <a:tblPr/>
              <a:tblGrid>
                <a:gridCol w="821401">
                  <a:extLst>
                    <a:ext uri="{9D8B030D-6E8A-4147-A177-3AD203B41FA5}">
                      <a16:colId xmlns:a16="http://schemas.microsoft.com/office/drawing/2014/main" val="20000"/>
                    </a:ext>
                  </a:extLst>
                </a:gridCol>
                <a:gridCol w="880404">
                  <a:extLst>
                    <a:ext uri="{9D8B030D-6E8A-4147-A177-3AD203B41FA5}">
                      <a16:colId xmlns:a16="http://schemas.microsoft.com/office/drawing/2014/main" val="20001"/>
                    </a:ext>
                  </a:extLst>
                </a:gridCol>
              </a:tblGrid>
              <a:tr h="161925">
                <a:tc>
                  <a:txBody>
                    <a:bodyPr/>
                    <a:lstStyle/>
                    <a:p>
                      <a:pPr algn="ctr" fontAlgn="b"/>
                      <a:r>
                        <a:rPr lang="en-US" altLang="ja-JP" sz="900" b="0" i="0" u="none" strike="noStrike" dirty="0" smtClean="0">
                          <a:solidFill>
                            <a:srgbClr val="000000"/>
                          </a:solidFill>
                          <a:latin typeface="Meiryo UI"/>
                        </a:rPr>
                        <a:t>4.5</a:t>
                      </a:r>
                      <a:endParaRPr lang="ja-JP" altLang="en-US" sz="1100" b="0" i="0" u="none" strike="noStrike" dirty="0">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smtClean="0">
                          <a:solidFill>
                            <a:srgbClr val="000000"/>
                          </a:solidFill>
                          <a:latin typeface="Meiryo UI"/>
                        </a:rPr>
                        <a:t>3.0</a:t>
                      </a:r>
                      <a:endParaRPr lang="en-US" altLang="ja-JP" sz="900" b="0" i="0" u="none" strike="noStrike" dirty="0">
                        <a:solidFill>
                          <a:srgbClr val="000000"/>
                        </a:solidFill>
                        <a:latin typeface="Meiryo U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23" name="表 22"/>
          <p:cNvGraphicFramePr>
            <a:graphicFrameLocks noGrp="1"/>
          </p:cNvGraphicFramePr>
          <p:nvPr>
            <p:extLst/>
          </p:nvPr>
        </p:nvGraphicFramePr>
        <p:xfrm>
          <a:off x="6275530" y="6506418"/>
          <a:ext cx="1701805" cy="161925"/>
        </p:xfrm>
        <a:graphic>
          <a:graphicData uri="http://schemas.openxmlformats.org/drawingml/2006/table">
            <a:tbl>
              <a:tblPr/>
              <a:tblGrid>
                <a:gridCol w="821401">
                  <a:extLst>
                    <a:ext uri="{9D8B030D-6E8A-4147-A177-3AD203B41FA5}">
                      <a16:colId xmlns:a16="http://schemas.microsoft.com/office/drawing/2014/main" val="20000"/>
                    </a:ext>
                  </a:extLst>
                </a:gridCol>
                <a:gridCol w="880404">
                  <a:extLst>
                    <a:ext uri="{9D8B030D-6E8A-4147-A177-3AD203B41FA5}">
                      <a16:colId xmlns:a16="http://schemas.microsoft.com/office/drawing/2014/main" val="20001"/>
                    </a:ext>
                  </a:extLst>
                </a:gridCol>
              </a:tblGrid>
              <a:tr h="161925">
                <a:tc>
                  <a:txBody>
                    <a:bodyPr/>
                    <a:lstStyle/>
                    <a:p>
                      <a:pPr algn="ctr" fontAlgn="b"/>
                      <a:r>
                        <a:rPr lang="en-US" altLang="ja-JP" sz="900" b="0" i="0" u="none" strike="noStrike" dirty="0" smtClean="0">
                          <a:latin typeface="Meiryo UI" pitchFamily="50" charset="-128"/>
                          <a:ea typeface="Meiryo UI" pitchFamily="50" charset="-128"/>
                          <a:cs typeface="Meiryo UI" pitchFamily="50" charset="-128"/>
                        </a:rPr>
                        <a:t>4.5</a:t>
                      </a:r>
                      <a:endParaRPr lang="ja-JP" altLang="en-US" sz="9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900" b="1" i="0" u="none" strike="noStrike" dirty="0" smtClean="0">
                          <a:solidFill>
                            <a:srgbClr val="000000"/>
                          </a:solidFill>
                          <a:latin typeface="Meiryo UI" pitchFamily="50" charset="-128"/>
                          <a:ea typeface="Meiryo UI" pitchFamily="50" charset="-128"/>
                          <a:cs typeface="Meiryo UI" pitchFamily="50" charset="-128"/>
                        </a:rPr>
                        <a:t>1.9</a:t>
                      </a:r>
                      <a:endParaRPr lang="en-US" altLang="ja-JP" sz="9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36867" name="テキスト ボックス 4"/>
          <p:cNvSpPr txBox="1">
            <a:spLocks noChangeArrowheads="1"/>
          </p:cNvSpPr>
          <p:nvPr/>
        </p:nvSpPr>
        <p:spPr bwMode="auto">
          <a:xfrm>
            <a:off x="200472" y="188640"/>
            <a:ext cx="4290881" cy="338554"/>
          </a:xfrm>
          <a:prstGeom prst="rect">
            <a:avLst/>
          </a:prstGeom>
          <a:noFill/>
          <a:ln w="9525">
            <a:noFill/>
            <a:miter lim="800000"/>
            <a:headEnd/>
            <a:tailEnd/>
          </a:ln>
        </p:spPr>
        <p:txBody>
          <a:bodyPr>
            <a:spAutoFit/>
          </a:bodyPr>
          <a:lstStyle/>
          <a:p>
            <a:r>
              <a:rPr lang="ja-JP" altLang="en-US" sz="1600" b="1" dirty="0">
                <a:latin typeface="Meiryo UI" pitchFamily="50" charset="-128"/>
                <a:ea typeface="Meiryo UI" pitchFamily="50" charset="-128"/>
                <a:cs typeface="Meiryo UI" pitchFamily="50" charset="-128"/>
              </a:rPr>
              <a:t>■　東京特別区の歳入状況</a:t>
            </a:r>
          </a:p>
        </p:txBody>
      </p:sp>
      <p:sp>
        <p:nvSpPr>
          <p:cNvPr id="36868" name="テキスト ボックス 7"/>
          <p:cNvSpPr txBox="1">
            <a:spLocks noChangeArrowheads="1"/>
          </p:cNvSpPr>
          <p:nvPr/>
        </p:nvSpPr>
        <p:spPr bwMode="auto">
          <a:xfrm>
            <a:off x="4703641" y="6280803"/>
            <a:ext cx="1559852" cy="214312"/>
          </a:xfrm>
          <a:prstGeom prst="rect">
            <a:avLst/>
          </a:prstGeom>
          <a:noFill/>
          <a:ln w="9525">
            <a:noFill/>
            <a:miter lim="800000"/>
            <a:headEnd/>
            <a:tailEnd/>
          </a:ln>
        </p:spPr>
        <p:txBody>
          <a:bodyPr>
            <a:spAutoFit/>
          </a:bodyPr>
          <a:lstStyle/>
          <a:p>
            <a:pPr algn="r"/>
            <a:r>
              <a:rPr lang="ja-JP" altLang="en-US" sz="800" dirty="0">
                <a:latin typeface="Meiryo UI" pitchFamily="50" charset="-128"/>
                <a:ea typeface="Meiryo UI" pitchFamily="50" charset="-128"/>
                <a:cs typeface="Meiryo UI" pitchFamily="50" charset="-128"/>
              </a:rPr>
              <a:t>最大区／最小区（倍）</a:t>
            </a:r>
          </a:p>
        </p:txBody>
      </p:sp>
      <p:sp>
        <p:nvSpPr>
          <p:cNvPr id="11" name="テキスト ボックス 10"/>
          <p:cNvSpPr txBox="1"/>
          <p:nvPr/>
        </p:nvSpPr>
        <p:spPr>
          <a:xfrm>
            <a:off x="8518267" y="1484809"/>
            <a:ext cx="323165" cy="3024311"/>
          </a:xfrm>
          <a:prstGeom prst="rect">
            <a:avLst/>
          </a:prstGeom>
          <a:noFill/>
        </p:spPr>
        <p:txBody>
          <a:bodyPr vert="eaVert" wrap="square">
            <a:spAutoFit/>
          </a:bodyPr>
          <a:lstStyle/>
          <a:p>
            <a:pPr marL="171450" indent="-171450" fontAlgn="auto">
              <a:spcBef>
                <a:spcPts val="0"/>
              </a:spcBef>
              <a:spcAft>
                <a:spcPts val="0"/>
              </a:spcAft>
              <a:defRPr/>
            </a:pPr>
            <a:r>
              <a:rPr lang="ja-JP" altLang="en-US" sz="900" dirty="0" smtClean="0"/>
              <a:t>（出典：Ｈ    年度決算統計及び東京都税務統計）</a:t>
            </a:r>
            <a:endParaRPr lang="ja-JP" altLang="en-US" sz="900" dirty="0"/>
          </a:p>
        </p:txBody>
      </p:sp>
      <p:sp>
        <p:nvSpPr>
          <p:cNvPr id="15" name="正方形/長方形 14"/>
          <p:cNvSpPr/>
          <p:nvPr/>
        </p:nvSpPr>
        <p:spPr>
          <a:xfrm>
            <a:off x="350838" y="620688"/>
            <a:ext cx="8502650" cy="576064"/>
          </a:xfrm>
          <a:prstGeom prst="rect">
            <a:avLst/>
          </a:prstGeom>
          <a:ln/>
        </p:spPr>
        <p:style>
          <a:lnRef idx="2">
            <a:schemeClr val="accent2"/>
          </a:lnRef>
          <a:fillRef idx="1">
            <a:schemeClr val="lt1"/>
          </a:fillRef>
          <a:effectRef idx="0">
            <a:schemeClr val="accent2"/>
          </a:effectRef>
          <a:fontRef idx="minor">
            <a:schemeClr val="dk1"/>
          </a:fontRef>
        </p:style>
        <p:txBody>
          <a:bodyPr anchor="ctr"/>
          <a:lstStyle/>
          <a:p>
            <a:pPr marL="354013" lvl="1" indent="-354013" fontAlgn="auto">
              <a:spcBef>
                <a:spcPts val="0"/>
              </a:spcBef>
              <a:spcAft>
                <a:spcPts val="0"/>
              </a:spcAft>
              <a:defRPr/>
            </a:pPr>
            <a:r>
              <a:rPr lang="ja-JP" altLang="en-US" sz="1600" b="1" i="1" dirty="0" smtClean="0">
                <a:latin typeface="Meiryo UI" pitchFamily="50" charset="-128"/>
                <a:ea typeface="Meiryo UI" pitchFamily="50" charset="-128"/>
                <a:cs typeface="Meiryo UI" pitchFamily="50" charset="-128"/>
              </a:rPr>
              <a:t>　〇</a:t>
            </a:r>
            <a:r>
              <a:rPr lang="ja-JP" altLang="en-US" sz="1600" b="1" i="1" dirty="0">
                <a:latin typeface="Meiryo UI" pitchFamily="50" charset="-128"/>
                <a:ea typeface="Meiryo UI" pitchFamily="50" charset="-128"/>
                <a:cs typeface="Meiryo UI" pitchFamily="50" charset="-128"/>
              </a:rPr>
              <a:t>　</a:t>
            </a:r>
            <a:r>
              <a:rPr lang="ja-JP" altLang="en-US" sz="1600" b="1" dirty="0">
                <a:latin typeface="Meiryo UI" pitchFamily="50" charset="-128"/>
                <a:ea typeface="Meiryo UI" pitchFamily="50" charset="-128"/>
                <a:cs typeface="Meiryo UI" pitchFamily="50" charset="-128"/>
              </a:rPr>
              <a:t>東京特別区間の</a:t>
            </a:r>
            <a:r>
              <a:rPr lang="ja-JP" altLang="en-US" sz="1600" b="1" dirty="0" smtClean="0">
                <a:latin typeface="Meiryo UI" pitchFamily="50" charset="-128"/>
                <a:ea typeface="Meiryo UI" pitchFamily="50" charset="-128"/>
                <a:cs typeface="Meiryo UI" pitchFamily="50" charset="-128"/>
              </a:rPr>
              <a:t>人口一人当たり</a:t>
            </a:r>
            <a:r>
              <a:rPr lang="ja-JP" altLang="en-US" sz="1600" b="1" dirty="0">
                <a:latin typeface="Meiryo UI" pitchFamily="50" charset="-128"/>
                <a:ea typeface="Meiryo UI" pitchFamily="50" charset="-128"/>
                <a:cs typeface="Meiryo UI" pitchFamily="50" charset="-128"/>
              </a:rPr>
              <a:t>の歳入状況を比較する</a:t>
            </a:r>
            <a:r>
              <a:rPr lang="ja-JP" altLang="en-US" sz="1600" b="1" dirty="0" smtClean="0">
                <a:latin typeface="Meiryo UI" pitchFamily="50" charset="-128"/>
                <a:ea typeface="Meiryo UI" pitchFamily="50" charset="-128"/>
                <a:cs typeface="Meiryo UI" pitchFamily="50" charset="-128"/>
              </a:rPr>
              <a:t>と</a:t>
            </a:r>
            <a:r>
              <a:rPr lang="en-US" altLang="ja-JP" sz="1600" b="1" dirty="0" smtClean="0">
                <a:latin typeface="Meiryo UI" pitchFamily="50" charset="-128"/>
                <a:ea typeface="Meiryo UI" pitchFamily="50" charset="-128"/>
                <a:cs typeface="Meiryo UI" pitchFamily="50" charset="-128"/>
              </a:rPr>
              <a:t>1.9</a:t>
            </a:r>
            <a:r>
              <a:rPr lang="ja-JP" altLang="en-US" sz="1600" b="1" dirty="0" smtClean="0">
                <a:latin typeface="Meiryo UI" pitchFamily="50" charset="-128"/>
                <a:ea typeface="Meiryo UI" pitchFamily="50" charset="-128"/>
                <a:cs typeface="Meiryo UI" pitchFamily="50" charset="-128"/>
              </a:rPr>
              <a:t>倍</a:t>
            </a:r>
            <a:r>
              <a:rPr lang="ja-JP" altLang="en-US" sz="1600" b="1" dirty="0">
                <a:latin typeface="Meiryo UI" pitchFamily="50" charset="-128"/>
                <a:ea typeface="Meiryo UI" pitchFamily="50" charset="-128"/>
                <a:cs typeface="Meiryo UI" pitchFamily="50" charset="-128"/>
              </a:rPr>
              <a:t>の</a:t>
            </a:r>
            <a:r>
              <a:rPr lang="ja-JP" altLang="en-US" sz="1600" b="1" dirty="0" smtClean="0">
                <a:latin typeface="Meiryo UI" pitchFamily="50" charset="-128"/>
                <a:ea typeface="Meiryo UI" pitchFamily="50" charset="-128"/>
                <a:cs typeface="Meiryo UI" pitchFamily="50" charset="-128"/>
              </a:rPr>
              <a:t>格差　</a:t>
            </a:r>
            <a:r>
              <a:rPr lang="en-US" altLang="ja-JP" sz="1600" b="1" dirty="0" smtClean="0">
                <a:latin typeface="Meiryo UI" pitchFamily="50" charset="-128"/>
                <a:ea typeface="Meiryo UI" pitchFamily="50" charset="-128"/>
                <a:cs typeface="Meiryo UI" pitchFamily="50" charset="-128"/>
              </a:rPr>
              <a:t>※</a:t>
            </a:r>
            <a:endParaRPr lang="en-US" altLang="ja-JP" sz="1600" b="1" dirty="0">
              <a:latin typeface="Meiryo UI" pitchFamily="50" charset="-128"/>
              <a:ea typeface="Meiryo UI" pitchFamily="50" charset="-128"/>
              <a:cs typeface="Meiryo UI" pitchFamily="50" charset="-128"/>
            </a:endParaRPr>
          </a:p>
        </p:txBody>
      </p:sp>
      <p:sp>
        <p:nvSpPr>
          <p:cNvPr id="36886" name="テキスト ボックス 16"/>
          <p:cNvSpPr txBox="1">
            <a:spLocks noChangeArrowheads="1"/>
          </p:cNvSpPr>
          <p:nvPr/>
        </p:nvSpPr>
        <p:spPr bwMode="auto">
          <a:xfrm>
            <a:off x="1568624" y="6271220"/>
            <a:ext cx="2760692" cy="230832"/>
          </a:xfrm>
          <a:prstGeom prst="rect">
            <a:avLst/>
          </a:prstGeom>
          <a:noFill/>
          <a:ln w="9525">
            <a:noFill/>
            <a:miter lim="800000"/>
            <a:headEnd/>
            <a:tailEnd/>
          </a:ln>
        </p:spPr>
        <p:txBody>
          <a:bodyPr wrap="none">
            <a:spAutoFit/>
          </a:bodyPr>
          <a:lstStyle/>
          <a:p>
            <a:r>
              <a:rPr lang="ja-JP" altLang="en-US" sz="900" dirty="0" smtClean="0">
                <a:latin typeface="Meiryo UI" pitchFamily="50" charset="-128"/>
                <a:ea typeface="Meiryo UI" pitchFamily="50" charset="-128"/>
                <a:cs typeface="Meiryo UI" pitchFamily="50" charset="-128"/>
              </a:rPr>
              <a:t>・特別</a:t>
            </a:r>
            <a:r>
              <a:rPr lang="ja-JP" altLang="en-US" sz="900" dirty="0">
                <a:latin typeface="Meiryo UI" pitchFamily="50" charset="-128"/>
                <a:ea typeface="Meiryo UI" pitchFamily="50" charset="-128"/>
                <a:cs typeface="Meiryo UI" pitchFamily="50" charset="-128"/>
              </a:rPr>
              <a:t>区との比較を考慮して、宝くじ収益金は除いて</a:t>
            </a:r>
            <a:r>
              <a:rPr lang="ja-JP" altLang="en-US" sz="900" dirty="0" smtClean="0">
                <a:latin typeface="Meiryo UI" pitchFamily="50" charset="-128"/>
                <a:ea typeface="Meiryo UI" pitchFamily="50" charset="-128"/>
                <a:cs typeface="Meiryo UI" pitchFamily="50" charset="-128"/>
              </a:rPr>
              <a:t>いる</a:t>
            </a:r>
            <a:endParaRPr lang="en-US" altLang="ja-JP" sz="900" dirty="0">
              <a:latin typeface="Meiryo UI" pitchFamily="50" charset="-128"/>
              <a:ea typeface="Meiryo UI" pitchFamily="50" charset="-128"/>
              <a:cs typeface="Meiryo UI" pitchFamily="50" charset="-128"/>
            </a:endParaRPr>
          </a:p>
        </p:txBody>
      </p:sp>
      <p:sp>
        <p:nvSpPr>
          <p:cNvPr id="17"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３７</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3" name="テキスト ボックス 16"/>
          <p:cNvSpPr txBox="1">
            <a:spLocks noChangeArrowheads="1"/>
          </p:cNvSpPr>
          <p:nvPr/>
        </p:nvSpPr>
        <p:spPr bwMode="auto">
          <a:xfrm>
            <a:off x="7893278" y="2122140"/>
            <a:ext cx="300082" cy="230832"/>
          </a:xfrm>
          <a:prstGeom prst="rect">
            <a:avLst/>
          </a:prstGeom>
          <a:noFill/>
          <a:ln w="9525">
            <a:noFill/>
            <a:miter lim="800000"/>
            <a:headEnd/>
            <a:tailEnd/>
          </a:ln>
        </p:spPr>
        <p:txBody>
          <a:bodyPr wrap="none">
            <a:spAutoFit/>
          </a:bodyPr>
          <a:lstStyle/>
          <a:p>
            <a:r>
              <a:rPr lang="en-US" altLang="ja-JP" sz="900" dirty="0" smtClean="0">
                <a:latin typeface="Meiryo UI" pitchFamily="50" charset="-128"/>
                <a:ea typeface="Meiryo UI" pitchFamily="50" charset="-128"/>
                <a:cs typeface="Meiryo UI" pitchFamily="50" charset="-128"/>
              </a:rPr>
              <a:t>※</a:t>
            </a:r>
            <a:endParaRPr lang="ja-JP" altLang="en-US" sz="900" dirty="0">
              <a:latin typeface="Meiryo UI" pitchFamily="50" charset="-128"/>
              <a:ea typeface="Meiryo UI" pitchFamily="50" charset="-128"/>
              <a:cs typeface="Meiryo UI" pitchFamily="50" charset="-128"/>
            </a:endParaRPr>
          </a:p>
        </p:txBody>
      </p:sp>
      <p:sp>
        <p:nvSpPr>
          <p:cNvPr id="21" name="テキスト ボックス 7"/>
          <p:cNvSpPr txBox="1">
            <a:spLocks noChangeArrowheads="1"/>
          </p:cNvSpPr>
          <p:nvPr/>
        </p:nvSpPr>
        <p:spPr bwMode="auto">
          <a:xfrm>
            <a:off x="4088904" y="6492130"/>
            <a:ext cx="2174589" cy="215444"/>
          </a:xfrm>
          <a:prstGeom prst="rect">
            <a:avLst/>
          </a:prstGeom>
          <a:noFill/>
          <a:ln w="9525">
            <a:noFill/>
            <a:miter lim="800000"/>
            <a:headEnd/>
            <a:tailEnd/>
          </a:ln>
        </p:spPr>
        <p:txBody>
          <a:bodyPr wrap="square">
            <a:spAutoFit/>
          </a:bodyPr>
          <a:lstStyle/>
          <a:p>
            <a:pPr algn="r"/>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数値の突出した千代田区を除いて比較すると</a:t>
            </a:r>
            <a:endParaRPr lang="ja-JP" altLang="en-US" sz="800" dirty="0">
              <a:latin typeface="Meiryo UI" pitchFamily="50" charset="-128"/>
              <a:ea typeface="Meiryo UI" pitchFamily="50" charset="-128"/>
              <a:cs typeface="Meiryo UI" pitchFamily="50" charset="-128"/>
            </a:endParaRPr>
          </a:p>
        </p:txBody>
      </p:sp>
      <p:sp>
        <p:nvSpPr>
          <p:cNvPr id="24" name="円/楕円 23"/>
          <p:cNvSpPr/>
          <p:nvPr/>
        </p:nvSpPr>
        <p:spPr>
          <a:xfrm>
            <a:off x="7047217" y="6480153"/>
            <a:ext cx="1002127" cy="216917"/>
          </a:xfrm>
          <a:prstGeom prst="ellipse">
            <a:avLst/>
          </a:prstGeom>
          <a:noFill/>
          <a:ln>
            <a:prstDash val="sysDash"/>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ja-JP" altLang="en-US"/>
          </a:p>
        </p:txBody>
      </p:sp>
      <p:sp>
        <p:nvSpPr>
          <p:cNvPr id="9" name="テキスト ボックス 8"/>
          <p:cNvSpPr txBox="1"/>
          <p:nvPr/>
        </p:nvSpPr>
        <p:spPr>
          <a:xfrm>
            <a:off x="8535833" y="1906696"/>
            <a:ext cx="288032" cy="215444"/>
          </a:xfrm>
          <a:prstGeom prst="rect">
            <a:avLst/>
          </a:prstGeom>
          <a:noFill/>
        </p:spPr>
        <p:txBody>
          <a:bodyPr wrap="square" rtlCol="0">
            <a:spAutoFit/>
          </a:bodyPr>
          <a:lstStyle/>
          <a:p>
            <a:r>
              <a:rPr kumimoji="1" lang="en-US" altLang="ja-JP" sz="800" dirty="0" smtClean="0">
                <a:latin typeface="+mj-ea"/>
                <a:ea typeface="+mj-ea"/>
              </a:rPr>
              <a:t>28</a:t>
            </a:r>
            <a:endParaRPr kumimoji="1" lang="ja-JP" altLang="en-US" sz="800" dirty="0">
              <a:latin typeface="+mj-ea"/>
              <a:ea typeface="+mj-ea"/>
            </a:endParaRPr>
          </a:p>
        </p:txBody>
      </p:sp>
    </p:spTree>
    <p:extLst>
      <p:ext uri="{BB962C8B-B14F-4D97-AF65-F5344CB8AC3E}">
        <p14:creationId xmlns:p14="http://schemas.microsoft.com/office/powerpoint/2010/main" val="317242049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p:cNvGraphicFramePr>
            <a:graphicFrameLocks noGrp="1"/>
          </p:cNvGraphicFramePr>
          <p:nvPr>
            <p:extLst/>
          </p:nvPr>
        </p:nvGraphicFramePr>
        <p:xfrm>
          <a:off x="350838" y="1087785"/>
          <a:ext cx="9202610" cy="5514355"/>
        </p:xfrm>
        <a:graphic>
          <a:graphicData uri="http://schemas.openxmlformats.org/drawingml/2006/table">
            <a:tbl>
              <a:tblPr>
                <a:tableStyleId>{5940675A-B579-460E-94D1-54222C63F5DA}</a:tableStyleId>
              </a:tblPr>
              <a:tblGrid>
                <a:gridCol w="819007">
                  <a:extLst>
                    <a:ext uri="{9D8B030D-6E8A-4147-A177-3AD203B41FA5}">
                      <a16:colId xmlns:a16="http://schemas.microsoft.com/office/drawing/2014/main" val="20000"/>
                    </a:ext>
                  </a:extLst>
                </a:gridCol>
                <a:gridCol w="740712">
                  <a:extLst>
                    <a:ext uri="{9D8B030D-6E8A-4147-A177-3AD203B41FA5}">
                      <a16:colId xmlns:a16="http://schemas.microsoft.com/office/drawing/2014/main" val="20001"/>
                    </a:ext>
                  </a:extLst>
                </a:gridCol>
                <a:gridCol w="740712">
                  <a:extLst>
                    <a:ext uri="{9D8B030D-6E8A-4147-A177-3AD203B41FA5}">
                      <a16:colId xmlns:a16="http://schemas.microsoft.com/office/drawing/2014/main" val="20002"/>
                    </a:ext>
                  </a:extLst>
                </a:gridCol>
                <a:gridCol w="740712">
                  <a:extLst>
                    <a:ext uri="{9D8B030D-6E8A-4147-A177-3AD203B41FA5}">
                      <a16:colId xmlns:a16="http://schemas.microsoft.com/office/drawing/2014/main" val="20003"/>
                    </a:ext>
                  </a:extLst>
                </a:gridCol>
                <a:gridCol w="740712">
                  <a:extLst>
                    <a:ext uri="{9D8B030D-6E8A-4147-A177-3AD203B41FA5}">
                      <a16:colId xmlns:a16="http://schemas.microsoft.com/office/drawing/2014/main" val="20004"/>
                    </a:ext>
                  </a:extLst>
                </a:gridCol>
                <a:gridCol w="740712">
                  <a:extLst>
                    <a:ext uri="{9D8B030D-6E8A-4147-A177-3AD203B41FA5}">
                      <a16:colId xmlns:a16="http://schemas.microsoft.com/office/drawing/2014/main" val="20005"/>
                    </a:ext>
                  </a:extLst>
                </a:gridCol>
                <a:gridCol w="156001">
                  <a:extLst>
                    <a:ext uri="{9D8B030D-6E8A-4147-A177-3AD203B41FA5}">
                      <a16:colId xmlns:a16="http://schemas.microsoft.com/office/drawing/2014/main" val="20006"/>
                    </a:ext>
                  </a:extLst>
                </a:gridCol>
                <a:gridCol w="819007">
                  <a:extLst>
                    <a:ext uri="{9D8B030D-6E8A-4147-A177-3AD203B41FA5}">
                      <a16:colId xmlns:a16="http://schemas.microsoft.com/office/drawing/2014/main" val="20007"/>
                    </a:ext>
                  </a:extLst>
                </a:gridCol>
                <a:gridCol w="741007">
                  <a:extLst>
                    <a:ext uri="{9D8B030D-6E8A-4147-A177-3AD203B41FA5}">
                      <a16:colId xmlns:a16="http://schemas.microsoft.com/office/drawing/2014/main" val="20008"/>
                    </a:ext>
                  </a:extLst>
                </a:gridCol>
                <a:gridCol w="741007">
                  <a:extLst>
                    <a:ext uri="{9D8B030D-6E8A-4147-A177-3AD203B41FA5}">
                      <a16:colId xmlns:a16="http://schemas.microsoft.com/office/drawing/2014/main" val="20009"/>
                    </a:ext>
                  </a:extLst>
                </a:gridCol>
                <a:gridCol w="741007">
                  <a:extLst>
                    <a:ext uri="{9D8B030D-6E8A-4147-A177-3AD203B41FA5}">
                      <a16:colId xmlns:a16="http://schemas.microsoft.com/office/drawing/2014/main" val="20010"/>
                    </a:ext>
                  </a:extLst>
                </a:gridCol>
                <a:gridCol w="741007">
                  <a:extLst>
                    <a:ext uri="{9D8B030D-6E8A-4147-A177-3AD203B41FA5}">
                      <a16:colId xmlns:a16="http://schemas.microsoft.com/office/drawing/2014/main" val="20011"/>
                    </a:ext>
                  </a:extLst>
                </a:gridCol>
                <a:gridCol w="741007">
                  <a:extLst>
                    <a:ext uri="{9D8B030D-6E8A-4147-A177-3AD203B41FA5}">
                      <a16:colId xmlns:a16="http://schemas.microsoft.com/office/drawing/2014/main" val="20012"/>
                    </a:ext>
                  </a:extLst>
                </a:gridCol>
              </a:tblGrid>
              <a:tr h="566461">
                <a:tc rowSpan="2">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bg1"/>
                    </a:solidFill>
                  </a:tcPr>
                </a:tc>
                <a:tc>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所要</a:t>
                      </a:r>
                      <a:endParaRPr lang="en-US" altLang="zh-TW" sz="1000" u="none" strike="noStrike" dirty="0" smtClean="0">
                        <a:latin typeface="Meiryo UI" pitchFamily="50" charset="-128"/>
                        <a:ea typeface="Meiryo UI" pitchFamily="50" charset="-128"/>
                        <a:cs typeface="Meiryo UI" pitchFamily="50" charset="-128"/>
                      </a:endParaRPr>
                    </a:p>
                    <a:p>
                      <a:pPr algn="ctr" fontAlgn="ctr"/>
                      <a:r>
                        <a:rPr lang="zh-TW" altLang="en-US" sz="1000" u="none" strike="noStrike" dirty="0" smtClean="0">
                          <a:latin typeface="Meiryo UI" pitchFamily="50" charset="-128"/>
                          <a:ea typeface="Meiryo UI" pitchFamily="50" charset="-128"/>
                          <a:cs typeface="Meiryo UI" pitchFamily="50" charset="-128"/>
                        </a:rPr>
                        <a:t>一般</a:t>
                      </a:r>
                      <a:endParaRPr lang="en-US" altLang="zh-TW" sz="1000" u="none" strike="noStrike" dirty="0" smtClean="0">
                        <a:latin typeface="Meiryo UI" pitchFamily="50" charset="-128"/>
                        <a:ea typeface="Meiryo UI" pitchFamily="50" charset="-128"/>
                        <a:cs typeface="Meiryo UI" pitchFamily="50" charset="-128"/>
                      </a:endParaRPr>
                    </a:p>
                    <a:p>
                      <a:pPr algn="ctr" fontAlgn="ctr"/>
                      <a:r>
                        <a:rPr lang="zh-TW" altLang="en-US" sz="1000" u="none" strike="noStrike" dirty="0" smtClean="0">
                          <a:latin typeface="Meiryo UI" pitchFamily="50" charset="-128"/>
                          <a:ea typeface="Meiryo UI" pitchFamily="50" charset="-128"/>
                          <a:cs typeface="Meiryo UI" pitchFamily="50" charset="-128"/>
                        </a:rPr>
                        <a:t>財源</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a:txBody>
                    <a:bodyPr/>
                    <a:lstStyle/>
                    <a:p>
                      <a:pPr algn="ctr" fontAlgn="ctr"/>
                      <a:r>
                        <a:rPr lang="zh-TW" altLang="en-US" sz="1000" u="none" strike="noStrike" dirty="0" smtClean="0">
                          <a:latin typeface="Meiryo UI" pitchFamily="50" charset="-128"/>
                          <a:ea typeface="Meiryo UI" pitchFamily="50" charset="-128"/>
                          <a:cs typeface="Meiryo UI" pitchFamily="50" charset="-128"/>
                        </a:rPr>
                        <a:t>基準財政</a:t>
                      </a:r>
                      <a:endParaRPr lang="en-US" altLang="zh-TW" sz="1000" u="none" strike="noStrike" dirty="0" smtClean="0">
                        <a:latin typeface="Meiryo UI" pitchFamily="50" charset="-128"/>
                        <a:ea typeface="Meiryo UI" pitchFamily="50" charset="-128"/>
                        <a:cs typeface="Meiryo UI" pitchFamily="50" charset="-128"/>
                      </a:endParaRPr>
                    </a:p>
                    <a:p>
                      <a:pPr algn="ctr" fontAlgn="ctr"/>
                      <a:r>
                        <a:rPr lang="zh-TW" altLang="en-US" sz="1000" u="none" strike="noStrike" dirty="0" smtClean="0">
                          <a:latin typeface="Meiryo UI" pitchFamily="50" charset="-128"/>
                          <a:ea typeface="Meiryo UI" pitchFamily="50" charset="-128"/>
                          <a:cs typeface="Meiryo UI" pitchFamily="50" charset="-128"/>
                        </a:rPr>
                        <a:t>需要</a:t>
                      </a:r>
                      <a:r>
                        <a:rPr lang="zh-TW" altLang="en-US" sz="1000" u="none" strike="noStrike" dirty="0">
                          <a:latin typeface="Meiryo UI" pitchFamily="50" charset="-128"/>
                          <a:ea typeface="Meiryo UI" pitchFamily="50" charset="-128"/>
                          <a:cs typeface="Meiryo UI" pitchFamily="50" charset="-128"/>
                        </a:rPr>
                        <a:t>額</a:t>
                      </a:r>
                      <a:br>
                        <a:rPr lang="zh-TW" altLang="en-US" sz="1000" u="none" strike="noStrike" dirty="0">
                          <a:latin typeface="Meiryo UI" pitchFamily="50" charset="-128"/>
                          <a:ea typeface="Meiryo UI" pitchFamily="50" charset="-128"/>
                          <a:cs typeface="Meiryo UI" pitchFamily="50" charset="-128"/>
                        </a:rPr>
                      </a:br>
                      <a:r>
                        <a:rPr lang="zh-TW" altLang="en-US" sz="900" u="none" strike="noStrike" dirty="0" smtClean="0">
                          <a:latin typeface="Meiryo UI" pitchFamily="50" charset="-128"/>
                          <a:ea typeface="Meiryo UI" pitchFamily="50" charset="-128"/>
                          <a:cs typeface="Meiryo UI" pitchFamily="50" charset="-128"/>
                        </a:rPr>
                        <a:t>（</a:t>
                      </a:r>
                      <a:r>
                        <a:rPr lang="en-US" altLang="ja-JP" sz="900" u="none" strike="noStrike" dirty="0" smtClean="0">
                          <a:latin typeface="Meiryo UI" pitchFamily="50" charset="-128"/>
                          <a:ea typeface="Meiryo UI" pitchFamily="50" charset="-128"/>
                          <a:cs typeface="Meiryo UI" pitchFamily="50" charset="-128"/>
                        </a:rPr>
                        <a:t>※</a:t>
                      </a:r>
                      <a:r>
                        <a:rPr lang="zh-TW" altLang="en-US" sz="900" u="none" strike="noStrike" dirty="0" smtClean="0">
                          <a:latin typeface="Meiryo UI" pitchFamily="50" charset="-128"/>
                          <a:ea typeface="Meiryo UI" pitchFamily="50" charset="-128"/>
                          <a:cs typeface="Meiryo UI" pitchFamily="50" charset="-128"/>
                        </a:rPr>
                        <a:t>振替前</a:t>
                      </a:r>
                      <a:r>
                        <a:rPr lang="zh-TW" altLang="en-US" sz="900" u="none" strike="noStrike" dirty="0">
                          <a:latin typeface="Meiryo UI" pitchFamily="50" charset="-128"/>
                          <a:ea typeface="Meiryo UI" pitchFamily="50" charset="-128"/>
                          <a:cs typeface="Meiryo UI" pitchFamily="50" charset="-128"/>
                        </a:rPr>
                        <a:t>）</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裁量経費</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裁量</a:t>
                      </a:r>
                      <a:r>
                        <a:rPr lang="ja-JP" altLang="en-US" sz="1000" u="none" strike="noStrike" dirty="0" smtClean="0">
                          <a:latin typeface="Meiryo UI" pitchFamily="50" charset="-128"/>
                          <a:ea typeface="Meiryo UI" pitchFamily="50" charset="-128"/>
                          <a:cs typeface="Meiryo UI" pitchFamily="50" charset="-128"/>
                        </a:rPr>
                        <a:t>経費</a:t>
                      </a:r>
                      <a:endParaRPr lang="en-US" altLang="ja-JP" sz="1000" u="none" strike="noStrike" dirty="0" smtClean="0">
                        <a:latin typeface="Meiryo UI" pitchFamily="50" charset="-128"/>
                        <a:ea typeface="Meiryo UI" pitchFamily="50" charset="-128"/>
                        <a:cs typeface="Meiryo UI" pitchFamily="50" charset="-128"/>
                      </a:endParaRPr>
                    </a:p>
                    <a:p>
                      <a:pPr algn="ctr" fontAlgn="ctr"/>
                      <a:r>
                        <a:rPr lang="ja-JP" altLang="en-US" sz="1000" u="none" strike="noStrike" dirty="0" smtClean="0">
                          <a:latin typeface="Meiryo UI" pitchFamily="50" charset="-128"/>
                          <a:ea typeface="Meiryo UI" pitchFamily="50" charset="-128"/>
                          <a:cs typeface="Meiryo UI" pitchFamily="50" charset="-128"/>
                        </a:rPr>
                        <a:t>の</a:t>
                      </a:r>
                      <a:r>
                        <a:rPr lang="ja-JP" altLang="en-US" sz="1000" u="none" strike="noStrike" dirty="0">
                          <a:latin typeface="Meiryo UI" pitchFamily="50" charset="-128"/>
                          <a:ea typeface="Meiryo UI" pitchFamily="50" charset="-128"/>
                          <a:cs typeface="Meiryo UI" pitchFamily="50" charset="-128"/>
                        </a:rPr>
                        <a:t>比率</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rowSpan="2">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人口一人</a:t>
                      </a:r>
                      <a:endParaRPr lang="en-US" altLang="ja-JP" sz="1000" u="none" strike="noStrike" dirty="0" smtClean="0">
                        <a:latin typeface="Meiryo UI" pitchFamily="50" charset="-128"/>
                        <a:ea typeface="Meiryo UI" pitchFamily="50" charset="-128"/>
                        <a:cs typeface="Meiryo UI" pitchFamily="50" charset="-128"/>
                      </a:endParaRPr>
                    </a:p>
                    <a:p>
                      <a:pPr algn="ctr" fontAlgn="ctr"/>
                      <a:r>
                        <a:rPr lang="ja-JP" altLang="en-US" sz="1000" u="none" strike="noStrike" dirty="0" smtClean="0">
                          <a:latin typeface="Meiryo UI" pitchFamily="50" charset="-128"/>
                          <a:ea typeface="Meiryo UI" pitchFamily="50" charset="-128"/>
                          <a:cs typeface="Meiryo UI" pitchFamily="50" charset="-128"/>
                        </a:rPr>
                        <a:t>当たり</a:t>
                      </a:r>
                      <a:r>
                        <a:rPr lang="ja-JP" altLang="en-US" sz="1000" u="none" strike="noStrike" dirty="0">
                          <a:latin typeface="Meiryo UI" pitchFamily="50" charset="-128"/>
                          <a:ea typeface="Meiryo UI" pitchFamily="50" charset="-128"/>
                          <a:cs typeface="Meiryo UI" pitchFamily="50" charset="-128"/>
                        </a:rPr>
                        <a:t/>
                      </a:r>
                      <a:br>
                        <a:rPr lang="ja-JP" altLang="en-US" sz="1000" u="none" strike="noStrike" dirty="0">
                          <a:latin typeface="Meiryo UI" pitchFamily="50" charset="-128"/>
                          <a:ea typeface="Meiryo UI" pitchFamily="50" charset="-128"/>
                          <a:cs typeface="Meiryo UI" pitchFamily="50" charset="-128"/>
                        </a:rPr>
                      </a:br>
                      <a:r>
                        <a:rPr lang="ja-JP" altLang="en-US" sz="1000" u="none" strike="noStrike" dirty="0">
                          <a:latin typeface="Meiryo UI" pitchFamily="50" charset="-128"/>
                          <a:ea typeface="Meiryo UI" pitchFamily="50" charset="-128"/>
                          <a:cs typeface="Meiryo UI" pitchFamily="50" charset="-128"/>
                        </a:rPr>
                        <a:t>裁量経費（円）</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R w="12700" cap="flat" cmpd="sng" algn="ctr">
                      <a:solidFill>
                        <a:schemeClr val="tx1"/>
                      </a:solidFill>
                      <a:prstDash val="solid"/>
                      <a:round/>
                      <a:headEnd type="none" w="med" len="med"/>
                      <a:tailEnd type="none" w="med" len="med"/>
                    </a:lnR>
                  </a:tcPr>
                </a:tc>
                <a:tc rowSpan="2">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2">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所要</a:t>
                      </a:r>
                      <a:endParaRPr lang="en-US" altLang="ja-JP" sz="1000" u="none" strike="noStrike" dirty="0" smtClean="0">
                        <a:latin typeface="Meiryo UI" pitchFamily="50" charset="-128"/>
                        <a:ea typeface="Meiryo UI" pitchFamily="50" charset="-128"/>
                        <a:cs typeface="Meiryo UI" pitchFamily="50" charset="-128"/>
                      </a:endParaRPr>
                    </a:p>
                    <a:p>
                      <a:pPr algn="ctr" fontAlgn="ctr"/>
                      <a:r>
                        <a:rPr lang="zh-TW" altLang="en-US" sz="1000" u="none" strike="noStrike" dirty="0" smtClean="0">
                          <a:latin typeface="Meiryo UI" pitchFamily="50" charset="-128"/>
                          <a:ea typeface="Meiryo UI" pitchFamily="50" charset="-128"/>
                          <a:cs typeface="Meiryo UI" pitchFamily="50" charset="-128"/>
                        </a:rPr>
                        <a:t>一般</a:t>
                      </a:r>
                      <a:endParaRPr lang="en-US" altLang="zh-TW" sz="1000" u="none" strike="noStrike" dirty="0" smtClean="0">
                        <a:latin typeface="Meiryo UI" pitchFamily="50" charset="-128"/>
                        <a:ea typeface="Meiryo UI" pitchFamily="50" charset="-128"/>
                        <a:cs typeface="Meiryo UI" pitchFamily="50" charset="-128"/>
                      </a:endParaRPr>
                    </a:p>
                    <a:p>
                      <a:pPr algn="ctr" fontAlgn="ctr"/>
                      <a:r>
                        <a:rPr lang="zh-TW" altLang="en-US" sz="1000" u="none" strike="noStrike" dirty="0" smtClean="0">
                          <a:latin typeface="Meiryo UI" pitchFamily="50" charset="-128"/>
                          <a:ea typeface="Meiryo UI" pitchFamily="50" charset="-128"/>
                          <a:cs typeface="Meiryo UI" pitchFamily="50" charset="-128"/>
                        </a:rPr>
                        <a:t>財源</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a:txBody>
                    <a:bodyPr/>
                    <a:lstStyle/>
                    <a:p>
                      <a:pPr algn="ctr" fontAlgn="ctr"/>
                      <a:r>
                        <a:rPr lang="zh-TW" altLang="en-US" sz="1000" u="none" strike="noStrike" dirty="0" smtClean="0">
                          <a:latin typeface="Meiryo UI" pitchFamily="50" charset="-128"/>
                          <a:ea typeface="Meiryo UI" pitchFamily="50" charset="-128"/>
                          <a:cs typeface="Meiryo UI" pitchFamily="50" charset="-128"/>
                        </a:rPr>
                        <a:t>基準財政</a:t>
                      </a:r>
                      <a:endParaRPr lang="en-US" altLang="zh-TW" sz="1000" u="none" strike="noStrike" dirty="0" smtClean="0">
                        <a:latin typeface="Meiryo UI" pitchFamily="50" charset="-128"/>
                        <a:ea typeface="Meiryo UI" pitchFamily="50" charset="-128"/>
                        <a:cs typeface="Meiryo UI" pitchFamily="50" charset="-128"/>
                      </a:endParaRPr>
                    </a:p>
                    <a:p>
                      <a:pPr algn="ctr" fontAlgn="ctr"/>
                      <a:r>
                        <a:rPr lang="zh-TW" altLang="en-US" sz="1000" u="none" strike="noStrike" dirty="0" smtClean="0">
                          <a:latin typeface="Meiryo UI" pitchFamily="50" charset="-128"/>
                          <a:ea typeface="Meiryo UI" pitchFamily="50" charset="-128"/>
                          <a:cs typeface="Meiryo UI" pitchFamily="50" charset="-128"/>
                        </a:rPr>
                        <a:t>需要</a:t>
                      </a:r>
                      <a:r>
                        <a:rPr lang="zh-TW" altLang="en-US" sz="1000" u="none" strike="noStrike" dirty="0">
                          <a:latin typeface="Meiryo UI" pitchFamily="50" charset="-128"/>
                          <a:ea typeface="Meiryo UI" pitchFamily="50" charset="-128"/>
                          <a:cs typeface="Meiryo UI" pitchFamily="50" charset="-128"/>
                        </a:rPr>
                        <a:t>額</a:t>
                      </a:r>
                      <a:br>
                        <a:rPr lang="zh-TW" altLang="en-US" sz="1000" u="none" strike="noStrike" dirty="0">
                          <a:latin typeface="Meiryo UI" pitchFamily="50" charset="-128"/>
                          <a:ea typeface="Meiryo UI" pitchFamily="50" charset="-128"/>
                          <a:cs typeface="Meiryo UI" pitchFamily="50" charset="-128"/>
                        </a:rPr>
                      </a:br>
                      <a:r>
                        <a:rPr lang="zh-TW" altLang="en-US" sz="900" u="none" strike="noStrike" dirty="0" smtClean="0">
                          <a:latin typeface="Meiryo UI" pitchFamily="50" charset="-128"/>
                          <a:ea typeface="Meiryo UI" pitchFamily="50" charset="-128"/>
                          <a:cs typeface="Meiryo UI" pitchFamily="50" charset="-128"/>
                        </a:rPr>
                        <a:t>（</a:t>
                      </a:r>
                      <a:r>
                        <a:rPr lang="en-US" altLang="ja-JP" sz="900" u="none" strike="noStrike" dirty="0" smtClean="0">
                          <a:latin typeface="Meiryo UI" pitchFamily="50" charset="-128"/>
                          <a:ea typeface="Meiryo UI" pitchFamily="50" charset="-128"/>
                          <a:cs typeface="Meiryo UI" pitchFamily="50" charset="-128"/>
                        </a:rPr>
                        <a:t>※</a:t>
                      </a:r>
                      <a:r>
                        <a:rPr lang="zh-TW" altLang="en-US" sz="900" u="none" strike="noStrike" dirty="0" smtClean="0">
                          <a:latin typeface="Meiryo UI" pitchFamily="50" charset="-128"/>
                          <a:ea typeface="Meiryo UI" pitchFamily="50" charset="-128"/>
                          <a:cs typeface="Meiryo UI" pitchFamily="50" charset="-128"/>
                        </a:rPr>
                        <a:t>振替前</a:t>
                      </a:r>
                      <a:r>
                        <a:rPr lang="zh-TW" altLang="en-US" sz="900" u="none" strike="noStrike" dirty="0">
                          <a:latin typeface="Meiryo UI" pitchFamily="50" charset="-128"/>
                          <a:ea typeface="Meiryo UI" pitchFamily="50" charset="-128"/>
                          <a:cs typeface="Meiryo UI" pitchFamily="50" charset="-128"/>
                        </a:rPr>
                        <a:t>）</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裁量経費</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裁量</a:t>
                      </a:r>
                      <a:r>
                        <a:rPr lang="ja-JP" altLang="en-US" sz="1000" u="none" strike="noStrike" dirty="0" smtClean="0">
                          <a:latin typeface="Meiryo UI" pitchFamily="50" charset="-128"/>
                          <a:ea typeface="Meiryo UI" pitchFamily="50" charset="-128"/>
                          <a:cs typeface="Meiryo UI" pitchFamily="50" charset="-128"/>
                        </a:rPr>
                        <a:t>経費</a:t>
                      </a:r>
                      <a:endParaRPr lang="en-US" altLang="ja-JP" sz="1000" u="none" strike="noStrike" dirty="0" smtClean="0">
                        <a:latin typeface="Meiryo UI" pitchFamily="50" charset="-128"/>
                        <a:ea typeface="Meiryo UI" pitchFamily="50" charset="-128"/>
                        <a:cs typeface="Meiryo UI" pitchFamily="50" charset="-128"/>
                      </a:endParaRPr>
                    </a:p>
                    <a:p>
                      <a:pPr algn="ctr" fontAlgn="ctr"/>
                      <a:r>
                        <a:rPr lang="ja-JP" altLang="en-US" sz="1000" u="none" strike="noStrike" dirty="0" smtClean="0">
                          <a:latin typeface="Meiryo UI" pitchFamily="50" charset="-128"/>
                          <a:ea typeface="Meiryo UI" pitchFamily="50" charset="-128"/>
                          <a:cs typeface="Meiryo UI" pitchFamily="50" charset="-128"/>
                        </a:rPr>
                        <a:t>の</a:t>
                      </a:r>
                      <a:r>
                        <a:rPr lang="ja-JP" altLang="en-US" sz="1000" u="none" strike="noStrike" dirty="0">
                          <a:latin typeface="Meiryo UI" pitchFamily="50" charset="-128"/>
                          <a:ea typeface="Meiryo UI" pitchFamily="50" charset="-128"/>
                          <a:cs typeface="Meiryo UI" pitchFamily="50" charset="-128"/>
                        </a:rPr>
                        <a:t>比率</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rowSpan="2">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人口一人</a:t>
                      </a:r>
                      <a:endParaRPr lang="en-US" altLang="ja-JP" sz="1000" u="none" strike="noStrike" dirty="0" smtClean="0">
                        <a:latin typeface="Meiryo UI" pitchFamily="50" charset="-128"/>
                        <a:ea typeface="Meiryo UI" pitchFamily="50" charset="-128"/>
                        <a:cs typeface="Meiryo UI" pitchFamily="50" charset="-128"/>
                      </a:endParaRPr>
                    </a:p>
                    <a:p>
                      <a:pPr algn="ctr" fontAlgn="ctr"/>
                      <a:r>
                        <a:rPr lang="ja-JP" altLang="en-US" sz="1000" u="none" strike="noStrike" dirty="0" smtClean="0">
                          <a:latin typeface="Meiryo UI" pitchFamily="50" charset="-128"/>
                          <a:ea typeface="Meiryo UI" pitchFamily="50" charset="-128"/>
                          <a:cs typeface="Meiryo UI" pitchFamily="50" charset="-128"/>
                        </a:rPr>
                        <a:t>当たり</a:t>
                      </a:r>
                      <a:r>
                        <a:rPr lang="ja-JP" altLang="en-US" sz="1000" u="none" strike="noStrike" dirty="0">
                          <a:latin typeface="Meiryo UI" pitchFamily="50" charset="-128"/>
                          <a:ea typeface="Meiryo UI" pitchFamily="50" charset="-128"/>
                          <a:cs typeface="Meiryo UI" pitchFamily="50" charset="-128"/>
                        </a:rPr>
                        <a:t/>
                      </a:r>
                      <a:br>
                        <a:rPr lang="ja-JP" altLang="en-US" sz="1000" u="none" strike="noStrike" dirty="0">
                          <a:latin typeface="Meiryo UI" pitchFamily="50" charset="-128"/>
                          <a:ea typeface="Meiryo UI" pitchFamily="50" charset="-128"/>
                          <a:cs typeface="Meiryo UI" pitchFamily="50" charset="-128"/>
                        </a:rPr>
                      </a:br>
                      <a:r>
                        <a:rPr lang="ja-JP" altLang="en-US" sz="1000" u="none" strike="noStrike" dirty="0">
                          <a:latin typeface="Meiryo UI" pitchFamily="50" charset="-128"/>
                          <a:ea typeface="Meiryo UI" pitchFamily="50" charset="-128"/>
                          <a:cs typeface="Meiryo UI" pitchFamily="50" charset="-128"/>
                        </a:rPr>
                        <a:t>裁量経費（円）</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extLst>
                  <a:ext uri="{0D108BD9-81ED-4DB2-BD59-A6C34878D82A}">
                    <a16:rowId xmlns:a16="http://schemas.microsoft.com/office/drawing/2014/main" val="10000"/>
                  </a:ext>
                </a:extLst>
              </a:tr>
              <a:tr h="157554">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a:txBody>
                    <a:bodyPr/>
                    <a:lstStyle/>
                    <a:p>
                      <a:pPr algn="ctr" fontAlgn="ctr"/>
                      <a:r>
                        <a:rPr lang="en-US" sz="1000" u="none" strike="noStrike" dirty="0">
                          <a:latin typeface="Meiryo UI" pitchFamily="50" charset="-128"/>
                          <a:ea typeface="Meiryo UI" pitchFamily="50" charset="-128"/>
                          <a:cs typeface="Meiryo UI" pitchFamily="50" charset="-128"/>
                        </a:rPr>
                        <a:t>Ａ</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a:txBody>
                    <a:bodyPr/>
                    <a:lstStyle/>
                    <a:p>
                      <a:pPr algn="ctr" fontAlgn="ctr"/>
                      <a:r>
                        <a:rPr lang="en-US" sz="1000" u="none" strike="noStrike" dirty="0">
                          <a:latin typeface="Meiryo UI" pitchFamily="50" charset="-128"/>
                          <a:ea typeface="Meiryo UI" pitchFamily="50" charset="-128"/>
                          <a:cs typeface="Meiryo UI" pitchFamily="50" charset="-128"/>
                        </a:rPr>
                        <a:t>Ｂ</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a:txBody>
                    <a:bodyPr/>
                    <a:lstStyle/>
                    <a:p>
                      <a:pPr algn="ctr" fontAlgn="ctr"/>
                      <a:r>
                        <a:rPr lang="en-US" sz="1000" u="none" strike="noStrike" dirty="0">
                          <a:latin typeface="Meiryo UI" pitchFamily="50" charset="-128"/>
                          <a:ea typeface="Meiryo UI" pitchFamily="50" charset="-128"/>
                          <a:cs typeface="Meiryo UI" pitchFamily="50" charset="-128"/>
                        </a:rPr>
                        <a:t>Ｃ＝Ａ－Ｂ</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a:txBody>
                    <a:bodyPr/>
                    <a:lstStyle/>
                    <a:p>
                      <a:pPr algn="ctr" fontAlgn="ctr"/>
                      <a:r>
                        <a:rPr lang="en-US" sz="1000" u="none" strike="noStrike" dirty="0">
                          <a:latin typeface="Meiryo UI" pitchFamily="50" charset="-128"/>
                          <a:ea typeface="Meiryo UI" pitchFamily="50" charset="-128"/>
                          <a:cs typeface="Meiryo UI" pitchFamily="50" charset="-128"/>
                        </a:rPr>
                        <a:t>Ｃ／Ａ</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tcPr>
                </a:tc>
                <a:tc vMerge="1">
                  <a:txBody>
                    <a:bodyPr/>
                    <a:lstStyle/>
                    <a:p>
                      <a:pPr algn="l" fontAlgn="ctr"/>
                      <a:endParaRPr lang="ja-JP" altLang="en-US" sz="1000" b="0" i="0" u="none" strike="noStrike">
                        <a:solidFill>
                          <a:srgbClr val="000000"/>
                        </a:solidFill>
                        <a:latin typeface="Meiryo UI" pitchFamily="50" charset="-128"/>
                        <a:ea typeface="Meiryo UI" pitchFamily="50" charset="-128"/>
                        <a:cs typeface="Meiryo UI" pitchFamily="50" charset="-128"/>
                      </a:endParaRPr>
                    </a:p>
                  </a:txBody>
                  <a:tcPr marL="3955" marR="3955" marT="3955" marB="0" anchor="ctr"/>
                </a:tc>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a:txBody>
                    <a:bodyPr/>
                    <a:lstStyle/>
                    <a:p>
                      <a:pPr algn="ctr" fontAlgn="ctr"/>
                      <a:r>
                        <a:rPr lang="en-US" sz="1000" u="none" strike="noStrike" dirty="0">
                          <a:latin typeface="Meiryo UI" pitchFamily="50" charset="-128"/>
                          <a:ea typeface="Meiryo UI" pitchFamily="50" charset="-128"/>
                          <a:cs typeface="Meiryo UI" pitchFamily="50" charset="-128"/>
                        </a:rPr>
                        <a:t>Ａ</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a:txBody>
                    <a:bodyPr/>
                    <a:lstStyle/>
                    <a:p>
                      <a:pPr algn="ctr" fontAlgn="ctr"/>
                      <a:r>
                        <a:rPr lang="en-US" sz="1000" u="none" strike="noStrike" dirty="0">
                          <a:latin typeface="Meiryo UI" pitchFamily="50" charset="-128"/>
                          <a:ea typeface="Meiryo UI" pitchFamily="50" charset="-128"/>
                          <a:cs typeface="Meiryo UI" pitchFamily="50" charset="-128"/>
                        </a:rPr>
                        <a:t>Ｂ</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a:txBody>
                    <a:bodyPr/>
                    <a:lstStyle/>
                    <a:p>
                      <a:pPr algn="ctr" fontAlgn="ctr"/>
                      <a:r>
                        <a:rPr lang="en-US" sz="1000" u="none" strike="noStrike" dirty="0">
                          <a:latin typeface="Meiryo UI" pitchFamily="50" charset="-128"/>
                          <a:ea typeface="Meiryo UI" pitchFamily="50" charset="-128"/>
                          <a:cs typeface="Meiryo UI" pitchFamily="50" charset="-128"/>
                        </a:rPr>
                        <a:t>Ｃ＝Ａ－Ｂ</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a:txBody>
                    <a:bodyPr/>
                    <a:lstStyle/>
                    <a:p>
                      <a:pPr algn="ctr" fontAlgn="ctr"/>
                      <a:r>
                        <a:rPr lang="en-US" sz="1000" u="none" strike="noStrike" dirty="0">
                          <a:latin typeface="Meiryo UI" pitchFamily="50" charset="-128"/>
                          <a:ea typeface="Meiryo UI" pitchFamily="50" charset="-128"/>
                          <a:cs typeface="Meiryo UI" pitchFamily="50" charset="-128"/>
                        </a:rPr>
                        <a:t>Ｃ／Ａ</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extLst>
                  <a:ext uri="{0D108BD9-81ED-4DB2-BD59-A6C34878D82A}">
                    <a16:rowId xmlns:a16="http://schemas.microsoft.com/office/drawing/2014/main" val="10001"/>
                  </a:ext>
                </a:extLst>
              </a:tr>
              <a:tr h="239517">
                <a:tc>
                  <a:txBody>
                    <a:bodyPr/>
                    <a:lstStyle/>
                    <a:p>
                      <a:pPr algn="ctr" fontAlgn="ctr"/>
                      <a:r>
                        <a:rPr lang="ja-JP" altLang="en-US" sz="1000" b="0" u="none" strike="noStrike" dirty="0">
                          <a:latin typeface="Meiryo UI" pitchFamily="50" charset="-128"/>
                          <a:ea typeface="Meiryo UI" pitchFamily="50" charset="-128"/>
                          <a:cs typeface="Meiryo UI" pitchFamily="50" charset="-128"/>
                        </a:rPr>
                        <a:t>堺市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bg1"/>
                    </a:solidFill>
                  </a:tcP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182,848 </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133,914</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48,934</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26.8%</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58,303</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柏原市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13,855</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10,692</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3,163</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22.8%</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44,486</a:t>
                      </a:r>
                    </a:p>
                  </a:txBody>
                  <a:tcPr marL="0" marR="39600" marT="0" marB="0" anchor="ctr"/>
                </a:tc>
                <a:extLst>
                  <a:ext uri="{0D108BD9-81ED-4DB2-BD59-A6C34878D82A}">
                    <a16:rowId xmlns:a16="http://schemas.microsoft.com/office/drawing/2014/main" val="10002"/>
                  </a:ext>
                </a:extLst>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岸和田市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41,341</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30,392</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10,949</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26.5%</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56,175</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羽曳野市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22,432</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17,773</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4,660</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20.8%</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41,351</a:t>
                      </a:r>
                    </a:p>
                  </a:txBody>
                  <a:tcPr marL="0" marR="39600" marT="0" marB="0" anchor="ctr"/>
                </a:tc>
                <a:extLst>
                  <a:ext uri="{0D108BD9-81ED-4DB2-BD59-A6C34878D82A}">
                    <a16:rowId xmlns:a16="http://schemas.microsoft.com/office/drawing/2014/main" val="10003"/>
                  </a:ext>
                </a:extLst>
              </a:tr>
              <a:tr h="239517">
                <a:tc>
                  <a:txBody>
                    <a:bodyPr/>
                    <a:lstStyle/>
                    <a:p>
                      <a:pPr algn="ctr" fontAlgn="ctr"/>
                      <a:r>
                        <a:rPr lang="ja-JP" altLang="en-US" sz="1000" b="1" u="none" strike="noStrike" dirty="0">
                          <a:latin typeface="Meiryo UI" pitchFamily="50" charset="-128"/>
                          <a:ea typeface="Meiryo UI" pitchFamily="50" charset="-128"/>
                          <a:cs typeface="Meiryo UI" pitchFamily="50" charset="-128"/>
                        </a:rPr>
                        <a:t>豊中市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accent6">
                        <a:lumMod val="40000"/>
                        <a:lumOff val="60000"/>
                      </a:schemeClr>
                    </a:solidFill>
                  </a:tcP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85,795</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58,144</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27,652</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32.2%</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69,919</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b="1" u="none" strike="noStrike" dirty="0">
                          <a:latin typeface="Meiryo UI" pitchFamily="50" charset="-128"/>
                          <a:ea typeface="Meiryo UI" pitchFamily="50" charset="-128"/>
                          <a:cs typeface="Meiryo UI" pitchFamily="50" charset="-128"/>
                        </a:rPr>
                        <a:t>門真市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solidFill>
                      <a:schemeClr val="accent6">
                        <a:lumMod val="40000"/>
                        <a:lumOff val="60000"/>
                      </a:schemeClr>
                    </a:solidFill>
                  </a:tcP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26,295</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19,970</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6,325</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24.1%</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51,187</a:t>
                      </a:r>
                    </a:p>
                  </a:txBody>
                  <a:tcPr marL="0" marR="39600" marT="0" marB="0" anchor="ctr"/>
                </a:tc>
                <a:extLst>
                  <a:ext uri="{0D108BD9-81ED-4DB2-BD59-A6C34878D82A}">
                    <a16:rowId xmlns:a16="http://schemas.microsoft.com/office/drawing/2014/main" val="10004"/>
                  </a:ext>
                </a:extLst>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池田市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20,344</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14,277</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6,066</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29.8%</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58,858</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b="1" u="none" strike="noStrike" dirty="0">
                          <a:latin typeface="Meiryo UI" pitchFamily="50" charset="-128"/>
                          <a:ea typeface="Meiryo UI" pitchFamily="50" charset="-128"/>
                          <a:cs typeface="Meiryo UI" pitchFamily="50" charset="-128"/>
                        </a:rPr>
                        <a:t>摂津市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solidFill>
                      <a:schemeClr val="accent6">
                        <a:lumMod val="40000"/>
                        <a:lumOff val="60000"/>
                      </a:schemeClr>
                    </a:solidFill>
                  </a:tcP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19,429</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12,053</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7,376</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38.0%</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86,769</a:t>
                      </a:r>
                    </a:p>
                  </a:txBody>
                  <a:tcPr marL="0" marR="39600" marT="0" marB="0" anchor="ctr"/>
                </a:tc>
                <a:extLst>
                  <a:ext uri="{0D108BD9-81ED-4DB2-BD59-A6C34878D82A}">
                    <a16:rowId xmlns:a16="http://schemas.microsoft.com/office/drawing/2014/main" val="10005"/>
                  </a:ext>
                </a:extLst>
              </a:tr>
              <a:tr h="239517">
                <a:tc>
                  <a:txBody>
                    <a:bodyPr/>
                    <a:lstStyle/>
                    <a:p>
                      <a:pPr algn="ctr" fontAlgn="ctr"/>
                      <a:r>
                        <a:rPr lang="ja-JP" altLang="en-US" sz="1000" b="1" u="none" strike="noStrike" dirty="0">
                          <a:latin typeface="Meiryo UI" pitchFamily="50" charset="-128"/>
                          <a:ea typeface="Meiryo UI" pitchFamily="50" charset="-128"/>
                          <a:cs typeface="Meiryo UI" pitchFamily="50" charset="-128"/>
                        </a:rPr>
                        <a:t>吹田市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accent6">
                        <a:lumMod val="40000"/>
                        <a:lumOff val="60000"/>
                      </a:schemeClr>
                    </a:solidFill>
                  </a:tcP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67,821</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46,913</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20,908</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30.8%</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55,833</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b="0" u="none" strike="noStrike" dirty="0">
                          <a:latin typeface="Meiryo UI" pitchFamily="50" charset="-128"/>
                          <a:ea typeface="Meiryo UI" pitchFamily="50" charset="-128"/>
                          <a:cs typeface="Meiryo UI" pitchFamily="50" charset="-128"/>
                        </a:rPr>
                        <a:t>高石市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noFill/>
                  </a:tcP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13,086</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9,060</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4,025</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30.8%</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71,206</a:t>
                      </a:r>
                    </a:p>
                  </a:txBody>
                  <a:tcPr marL="0" marR="39600" marT="0" marB="0" anchor="ctr"/>
                </a:tc>
                <a:extLst>
                  <a:ext uri="{0D108BD9-81ED-4DB2-BD59-A6C34878D82A}">
                    <a16:rowId xmlns:a16="http://schemas.microsoft.com/office/drawing/2014/main" val="10006"/>
                  </a:ext>
                </a:extLst>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泉大津市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15,234</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11,555</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3,679</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24.1%</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48,471</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藤井寺市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12,862</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10,006</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2,857</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22.2%</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43,653</a:t>
                      </a:r>
                    </a:p>
                  </a:txBody>
                  <a:tcPr marL="0" marR="39600" marT="0" marB="0" anchor="ctr"/>
                </a:tc>
                <a:extLst>
                  <a:ext uri="{0D108BD9-81ED-4DB2-BD59-A6C34878D82A}">
                    <a16:rowId xmlns:a16="http://schemas.microsoft.com/office/drawing/2014/main" val="10007"/>
                  </a:ext>
                </a:extLst>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高槻市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63,023</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48,848</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14,176</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22.5%</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40,292</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b="1" u="none" strike="noStrike" dirty="0">
                          <a:latin typeface="Meiryo UI" pitchFamily="50" charset="-128"/>
                          <a:ea typeface="Meiryo UI" pitchFamily="50" charset="-128"/>
                          <a:cs typeface="Meiryo UI" pitchFamily="50" charset="-128"/>
                        </a:rPr>
                        <a:t>東大阪市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solidFill>
                      <a:schemeClr val="accent6">
                        <a:lumMod val="40000"/>
                        <a:lumOff val="60000"/>
                      </a:schemeClr>
                    </a:solidFill>
                  </a:tcP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104,478</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76,062</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28,416</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27.2%</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56,517</a:t>
                      </a:r>
                    </a:p>
                  </a:txBody>
                  <a:tcPr marL="0" marR="39600" marT="0" marB="0" anchor="ctr"/>
                </a:tc>
                <a:extLst>
                  <a:ext uri="{0D108BD9-81ED-4DB2-BD59-A6C34878D82A}">
                    <a16:rowId xmlns:a16="http://schemas.microsoft.com/office/drawing/2014/main" val="10008"/>
                  </a:ext>
                </a:extLst>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貝塚市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16,657</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13,112</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3,545</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21.3%</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39,968</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泉南市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noFill/>
                  </a:tcP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13,030</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9,510</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3,520</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27.0%</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56,374</a:t>
                      </a:r>
                    </a:p>
                  </a:txBody>
                  <a:tcPr marL="0" marR="39600" marT="0" marB="0" anchor="ctr"/>
                </a:tc>
                <a:extLst>
                  <a:ext uri="{0D108BD9-81ED-4DB2-BD59-A6C34878D82A}">
                    <a16:rowId xmlns:a16="http://schemas.microsoft.com/office/drawing/2014/main" val="10009"/>
                  </a:ext>
                </a:extLst>
              </a:tr>
              <a:tr h="239517">
                <a:tc>
                  <a:txBody>
                    <a:bodyPr/>
                    <a:lstStyle/>
                    <a:p>
                      <a:pPr algn="ctr" fontAlgn="ctr"/>
                      <a:r>
                        <a:rPr lang="ja-JP" altLang="en-US" sz="1000" b="1" u="none" strike="noStrike" dirty="0">
                          <a:latin typeface="Meiryo UI" pitchFamily="50" charset="-128"/>
                          <a:ea typeface="Meiryo UI" pitchFamily="50" charset="-128"/>
                          <a:cs typeface="Meiryo UI" pitchFamily="50" charset="-128"/>
                        </a:rPr>
                        <a:t>守口市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accent6">
                        <a:lumMod val="40000"/>
                        <a:lumOff val="60000"/>
                      </a:schemeClr>
                    </a:solidFill>
                  </a:tcP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31,016</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23,220</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7,796</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25.1%</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54,500</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四條畷市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11,245</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8,376</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2,869</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25.5%</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51,162</a:t>
                      </a:r>
                    </a:p>
                  </a:txBody>
                  <a:tcPr marL="0" marR="39600" marT="0" marB="0" anchor="ctr"/>
                </a:tc>
                <a:extLst>
                  <a:ext uri="{0D108BD9-81ED-4DB2-BD59-A6C34878D82A}">
                    <a16:rowId xmlns:a16="http://schemas.microsoft.com/office/drawing/2014/main" val="10010"/>
                  </a:ext>
                </a:extLst>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枚方市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74,419</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53,648</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20,772</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27.9%</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51,396</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交野市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14,685</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10,733</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3,953</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26.9%</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51,713</a:t>
                      </a:r>
                    </a:p>
                  </a:txBody>
                  <a:tcPr marL="0" marR="39600" marT="0" marB="0" anchor="ctr"/>
                </a:tc>
                <a:extLst>
                  <a:ext uri="{0D108BD9-81ED-4DB2-BD59-A6C34878D82A}">
                    <a16:rowId xmlns:a16="http://schemas.microsoft.com/office/drawing/2014/main" val="10011"/>
                  </a:ext>
                </a:extLst>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茨木市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48,815</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34,705</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14,110</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28.9%</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50,388</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大阪狭山市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11,719</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8,513</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3,207</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27.4%</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55,488</a:t>
                      </a:r>
                    </a:p>
                  </a:txBody>
                  <a:tcPr marL="0" marR="39600" marT="0" marB="0" anchor="ctr"/>
                </a:tc>
                <a:extLst>
                  <a:ext uri="{0D108BD9-81ED-4DB2-BD59-A6C34878D82A}">
                    <a16:rowId xmlns:a16="http://schemas.microsoft.com/office/drawing/2014/main" val="10012"/>
                  </a:ext>
                </a:extLst>
              </a:tr>
              <a:tr h="239517">
                <a:tc>
                  <a:txBody>
                    <a:bodyPr/>
                    <a:lstStyle/>
                    <a:p>
                      <a:pPr algn="ctr" fontAlgn="ctr"/>
                      <a:r>
                        <a:rPr lang="ja-JP" altLang="en-US" sz="1000" b="1" u="none" strike="noStrike" dirty="0">
                          <a:latin typeface="Meiryo UI" pitchFamily="50" charset="-128"/>
                          <a:ea typeface="Meiryo UI" pitchFamily="50" charset="-128"/>
                          <a:cs typeface="Meiryo UI" pitchFamily="50" charset="-128"/>
                        </a:rPr>
                        <a:t>八尾市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accent6">
                        <a:lumMod val="40000"/>
                        <a:lumOff val="60000"/>
                      </a:schemeClr>
                    </a:solidFill>
                  </a:tcP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51,484</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38,295</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13,189</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25.6%</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49,066</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阪南市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10,780</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8,312</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2,467</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22.9%</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45,458</a:t>
                      </a:r>
                    </a:p>
                  </a:txBody>
                  <a:tcPr marL="0" marR="39600" marT="0" marB="0" anchor="ctr"/>
                </a:tc>
                <a:extLst>
                  <a:ext uri="{0D108BD9-81ED-4DB2-BD59-A6C34878D82A}">
                    <a16:rowId xmlns:a16="http://schemas.microsoft.com/office/drawing/2014/main" val="10013"/>
                  </a:ext>
                </a:extLst>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泉佐野市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36,431</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14,795</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21,635</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59.4%</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214,282</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2">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合　計</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rowSpan="2">
                  <a:txBody>
                    <a:bodyPr/>
                    <a:lstStyle/>
                    <a:p>
                      <a:pPr algn="r" rtl="0" fontAlgn="ctr"/>
                      <a:r>
                        <a:rPr lang="en-US" altLang="ja-JP" sz="1100" b="0" i="0" u="none" strike="noStrike" dirty="0" smtClean="0">
                          <a:solidFill>
                            <a:srgbClr val="000000"/>
                          </a:solidFill>
                          <a:effectLst/>
                          <a:latin typeface="Arial Unicode MS" panose="020B0604020202020204" pitchFamily="50" charset="-128"/>
                          <a:ea typeface="Arial Unicode MS" panose="020B0604020202020204" pitchFamily="50" charset="-128"/>
                        </a:rPr>
                        <a:t>1,210,220</a:t>
                      </a:r>
                      <a:endPar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endParaRPr>
                    </a:p>
                  </a:txBody>
                  <a:tcPr marL="0" marR="36000" marT="0" marB="0" anchor="ctr">
                    <a:lnB w="12700" cap="flat" cmpd="sng" algn="ctr">
                      <a:solidFill>
                        <a:schemeClr val="tx1"/>
                      </a:solidFill>
                      <a:prstDash val="solid"/>
                      <a:round/>
                      <a:headEnd type="none" w="med" len="med"/>
                      <a:tailEnd type="none" w="med" len="med"/>
                    </a:lnB>
                  </a:tcPr>
                </a:tc>
                <a:tc rowSpan="2">
                  <a:txBody>
                    <a:bodyPr/>
                    <a:lstStyle/>
                    <a:p>
                      <a:pPr algn="r" rtl="0" fontAlgn="ctr"/>
                      <a:r>
                        <a:rPr lang="en-US" altLang="ja-JP" sz="1100" b="0" i="0" u="none" strike="noStrike" dirty="0" smtClean="0">
                          <a:solidFill>
                            <a:srgbClr val="000000"/>
                          </a:solidFill>
                          <a:effectLst/>
                          <a:latin typeface="Arial Unicode MS" panose="020B0604020202020204" pitchFamily="50" charset="-128"/>
                          <a:ea typeface="Arial Unicode MS" panose="020B0604020202020204" pitchFamily="50" charset="-128"/>
                        </a:rPr>
                        <a:t>867,420</a:t>
                      </a:r>
                      <a:endPar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endParaRPr>
                    </a:p>
                  </a:txBody>
                  <a:tcPr marL="0" marR="36000" marT="0" marB="0" anchor="ctr">
                    <a:lnB w="12700" cap="flat" cmpd="sng" algn="ctr">
                      <a:solidFill>
                        <a:schemeClr val="tx1"/>
                      </a:solidFill>
                      <a:prstDash val="solid"/>
                      <a:round/>
                      <a:headEnd type="none" w="med" len="med"/>
                      <a:tailEnd type="none" w="med" len="med"/>
                    </a:lnB>
                  </a:tcPr>
                </a:tc>
                <a:tc rowSpan="2">
                  <a:txBody>
                    <a:bodyPr/>
                    <a:lstStyle/>
                    <a:p>
                      <a:pPr algn="r" rtl="0" fontAlgn="ctr"/>
                      <a:r>
                        <a:rPr lang="en-US" altLang="ja-JP" sz="1100" b="0" i="0" u="none" strike="noStrike" dirty="0" smtClean="0">
                          <a:solidFill>
                            <a:srgbClr val="000000"/>
                          </a:solidFill>
                          <a:effectLst/>
                          <a:latin typeface="Arial Unicode MS" panose="020B0604020202020204" pitchFamily="50" charset="-128"/>
                          <a:ea typeface="Arial Unicode MS" panose="020B0604020202020204" pitchFamily="50" charset="-128"/>
                        </a:rPr>
                        <a:t>342,800</a:t>
                      </a:r>
                      <a:endPar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endParaRPr>
                    </a:p>
                  </a:txBody>
                  <a:tcPr marL="0" marR="36000" marT="0" marB="0" anchor="ctr">
                    <a:lnB w="12700" cap="flat" cmpd="sng" algn="ctr">
                      <a:solidFill>
                        <a:schemeClr val="tx1"/>
                      </a:solidFill>
                      <a:prstDash val="solid"/>
                      <a:round/>
                      <a:headEnd type="none" w="med" len="med"/>
                      <a:tailEnd type="none" w="med" len="med"/>
                    </a:lnB>
                  </a:tcPr>
                </a:tc>
                <a:tc rowSpan="2">
                  <a:txBody>
                    <a:bodyPr/>
                    <a:lstStyle/>
                    <a:p>
                      <a:pPr algn="r" rtl="0" fontAlgn="ctr"/>
                      <a:r>
                        <a:rPr lang="en-US" altLang="ja-JP" sz="1100" b="0" i="0" u="none" strike="noStrike" dirty="0" smtClean="0">
                          <a:solidFill>
                            <a:srgbClr val="000000"/>
                          </a:solidFill>
                          <a:effectLst/>
                          <a:latin typeface="Arial Unicode MS" panose="020B0604020202020204" pitchFamily="50" charset="-128"/>
                          <a:ea typeface="Arial Unicode MS" panose="020B0604020202020204" pitchFamily="50" charset="-128"/>
                        </a:rPr>
                        <a:t>28.3%</a:t>
                      </a:r>
                      <a:endPar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endParaRPr>
                    </a:p>
                  </a:txBody>
                  <a:tcPr marL="0" marR="36000" marT="0" marB="0" anchor="ctr">
                    <a:lnB w="12700" cap="flat" cmpd="sng" algn="ctr">
                      <a:solidFill>
                        <a:schemeClr val="tx1"/>
                      </a:solidFill>
                      <a:prstDash val="solid"/>
                      <a:round/>
                      <a:headEnd type="none" w="med" len="med"/>
                      <a:tailEnd type="none" w="med" len="med"/>
                    </a:lnB>
                  </a:tcPr>
                </a:tc>
                <a:tc rowSpan="2">
                  <a:txBody>
                    <a:bodyPr/>
                    <a:lstStyle/>
                    <a:p>
                      <a:pPr algn="r" fontAlgn="ctr"/>
                      <a:r>
                        <a:rPr lang="en-US" altLang="ja-JP" sz="1100" b="0" i="0" u="none" strike="noStrike" dirty="0" smtClean="0">
                          <a:solidFill>
                            <a:srgbClr val="000000"/>
                          </a:solidFill>
                          <a:latin typeface="Arial Unicode MS" pitchFamily="50" charset="-128"/>
                          <a:ea typeface="Arial Unicode MS" pitchFamily="50" charset="-128"/>
                          <a:cs typeface="Arial Unicode MS" pitchFamily="50" charset="-128"/>
                        </a:rPr>
                        <a:t>57,452</a:t>
                      </a:r>
                    </a:p>
                    <a:p>
                      <a:pPr algn="r" fontAlgn="ctr"/>
                      <a:r>
                        <a:rPr lang="ja-JP" altLang="en-US" sz="800" b="0" i="0" u="none" strike="noStrike" dirty="0" smtClean="0">
                          <a:solidFill>
                            <a:srgbClr val="000000"/>
                          </a:solidFill>
                          <a:latin typeface="Meiryo UI" pitchFamily="50" charset="-128"/>
                          <a:ea typeface="Meiryo UI" pitchFamily="50" charset="-128"/>
                          <a:cs typeface="Meiryo UI" pitchFamily="50" charset="-128"/>
                        </a:rPr>
                        <a:t>（平均）</a:t>
                      </a:r>
                      <a:endParaRPr lang="en-US" altLang="ja-JP" sz="1100" b="0" i="0" u="none" strike="noStrike" dirty="0">
                        <a:solidFill>
                          <a:srgbClr val="000000"/>
                        </a:solidFill>
                        <a:latin typeface="Meiryo UI" pitchFamily="50" charset="-128"/>
                        <a:ea typeface="Meiryo UI" pitchFamily="50" charset="-128"/>
                        <a:cs typeface="Meiryo UI" pitchFamily="50" charset="-128"/>
                      </a:endParaRPr>
                    </a:p>
                  </a:txBody>
                  <a:tcPr marL="0" marR="39600"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4"/>
                  </a:ext>
                </a:extLst>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富田林市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21,550</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16,802</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4,747</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22.0%</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41,650</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B w="12700" cap="flat" cmpd="sng" algn="ctr">
                      <a:solidFill>
                        <a:schemeClr val="tx1"/>
                      </a:solidFill>
                      <a:prstDash val="solid"/>
                      <a:round/>
                      <a:headEnd type="none" w="med" len="med"/>
                      <a:tailEnd type="none" w="med" len="med"/>
                    </a:lnB>
                  </a:tcPr>
                </a:tc>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5"/>
                  </a:ext>
                </a:extLst>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寝屋川市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45,356</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33,986</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11,370</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25.1%</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47,870</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rowSpan="5">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6"/>
                  </a:ext>
                </a:extLst>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河内長野市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20,284</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15,648</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4,636</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22.9%</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43,335</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5">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hMerge="1">
                  <a:txBody>
                    <a:bodyPr/>
                    <a:lstStyle/>
                    <a:p>
                      <a:pPr algn="ct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hMerge="1">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vMerge="1">
                  <a:txBody>
                    <a:bodyPr/>
                    <a:lstStyle/>
                    <a:p>
                      <a:pPr algn="ctr" fontAlgn="ctr"/>
                      <a:endParaRPr lang="en-US" altLang="ja-JP" sz="1100" b="0" i="0" u="none"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7"/>
                  </a:ext>
                </a:extLst>
              </a:tr>
              <a:tr h="239517">
                <a:tc>
                  <a:txBody>
                    <a:bodyPr/>
                    <a:lstStyle/>
                    <a:p>
                      <a:pPr algn="ctr" fontAlgn="ctr"/>
                      <a:r>
                        <a:rPr lang="ja-JP" altLang="en-US" sz="1000" b="1" u="none" strike="noStrike" dirty="0">
                          <a:latin typeface="Meiryo UI" pitchFamily="50" charset="-128"/>
                          <a:ea typeface="Meiryo UI" pitchFamily="50" charset="-128"/>
                          <a:cs typeface="Meiryo UI" pitchFamily="50" charset="-128"/>
                        </a:rPr>
                        <a:t>松原市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accent6">
                        <a:lumMod val="40000"/>
                        <a:lumOff val="60000"/>
                      </a:schemeClr>
                    </a:solidFill>
                  </a:tcP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23,925</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17,843</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6,082</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25.4%</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50,366</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2">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fontAlgn="ctr"/>
                      <a:endParaRPr lang="ja-JP" altLang="en-US" sz="1000" b="0" i="0" u="none"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8"/>
                  </a:ext>
                </a:extLst>
              </a:tr>
              <a:tr h="239517">
                <a:tc>
                  <a:txBody>
                    <a:bodyPr/>
                    <a:lstStyle/>
                    <a:p>
                      <a:pPr algn="ctr" fontAlgn="ctr"/>
                      <a:r>
                        <a:rPr lang="ja-JP" altLang="en-US" sz="1000" b="1" u="none" strike="noStrike" dirty="0">
                          <a:latin typeface="Meiryo UI" pitchFamily="50" charset="-128"/>
                          <a:ea typeface="Meiryo UI" pitchFamily="50" charset="-128"/>
                          <a:cs typeface="Meiryo UI" pitchFamily="50" charset="-128"/>
                        </a:rPr>
                        <a:t>大東市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accent6">
                        <a:lumMod val="40000"/>
                        <a:lumOff val="60000"/>
                      </a:schemeClr>
                    </a:solidFill>
                  </a:tcP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23,687</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17,121</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6,566</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27.7%</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53,288</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5">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hMerge="1">
                  <a:txBody>
                    <a:bodyPr/>
                    <a:lstStyle/>
                    <a:p>
                      <a:pPr algn="ctr" fontAlgn="ct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hMerge="1">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vMerge="1">
                  <a:txBody>
                    <a:bodyPr/>
                    <a:lstStyle/>
                    <a:p>
                      <a:pPr algn="ctr" fontAlgn="ctr"/>
                      <a:endParaRPr lang="en-US" altLang="ja-JP" sz="1100" b="0" i="0" u="none"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9"/>
                  </a:ext>
                </a:extLst>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和泉市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36,116</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25,292</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10,824</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30.0%</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58,160</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20"/>
                  </a:ext>
                </a:extLst>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箕面市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30,177</a:t>
                      </a:r>
                    </a:p>
                  </a:txBody>
                  <a:tcPr marL="0" marR="39600" marT="0" marB="0" anchor="ctr"/>
                </a:tc>
                <a:tc>
                  <a:txBody>
                    <a:bodyPr/>
                    <a:lstStyle/>
                    <a:p>
                      <a:pPr algn="r" rtl="0" fontAlgn="ctr"/>
                      <a:r>
                        <a:rPr lang="en-US" altLang="ja-JP" sz="1100" b="0" i="0" u="none" strike="noStrike">
                          <a:solidFill>
                            <a:srgbClr val="000000"/>
                          </a:solidFill>
                          <a:effectLst/>
                          <a:latin typeface="Arial Unicode MS" panose="020B0604020202020204" pitchFamily="50" charset="-128"/>
                          <a:ea typeface="Arial Unicode MS" panose="020B0604020202020204" pitchFamily="50" charset="-128"/>
                        </a:rPr>
                        <a:t>17,850</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12,327</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40.8%</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92,399</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21"/>
                  </a:ext>
                </a:extLst>
              </a:tr>
            </a:tbl>
          </a:graphicData>
        </a:graphic>
      </p:graphicFrame>
      <p:sp>
        <p:nvSpPr>
          <p:cNvPr id="11" name="コンテンツ プレースホルダー 2"/>
          <p:cNvSpPr txBox="1">
            <a:spLocks/>
          </p:cNvSpPr>
          <p:nvPr/>
        </p:nvSpPr>
        <p:spPr>
          <a:xfrm>
            <a:off x="200472" y="7665"/>
            <a:ext cx="9362546" cy="287337"/>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fontAlgn="auto">
              <a:spcBef>
                <a:spcPct val="20000"/>
              </a:spcBef>
              <a:spcAft>
                <a:spcPts val="0"/>
              </a:spcAft>
              <a:buFont typeface="Arial" pitchFamily="34" charset="0"/>
              <a:buNone/>
              <a:defRPr/>
            </a:pPr>
            <a:r>
              <a:rPr lang="ja-JP" altLang="en-US" sz="1600" b="1" dirty="0">
                <a:solidFill>
                  <a:schemeClr val="tx1"/>
                </a:solidFill>
                <a:latin typeface="Meiryo UI" pitchFamily="50" charset="-128"/>
                <a:ea typeface="Meiryo UI" pitchFamily="50" charset="-128"/>
                <a:cs typeface="Meiryo UI" pitchFamily="50" charset="-128"/>
              </a:rPr>
              <a:t>■　</a:t>
            </a:r>
            <a:r>
              <a:rPr lang="ja-JP" altLang="en-US" sz="1600" b="1" dirty="0" smtClean="0">
                <a:solidFill>
                  <a:schemeClr val="tx1"/>
                </a:solidFill>
                <a:latin typeface="Meiryo UI" pitchFamily="50" charset="-128"/>
                <a:ea typeface="Meiryo UI" pitchFamily="50" charset="-128"/>
                <a:cs typeface="Meiryo UI" pitchFamily="50" charset="-128"/>
              </a:rPr>
              <a:t>大阪府内</a:t>
            </a:r>
            <a:r>
              <a:rPr lang="ja-JP" altLang="en-US" sz="1600" b="1" dirty="0">
                <a:solidFill>
                  <a:schemeClr val="tx1"/>
                </a:solidFill>
                <a:latin typeface="Meiryo UI" pitchFamily="50" charset="-128"/>
                <a:ea typeface="Meiryo UI" pitchFamily="50" charset="-128"/>
                <a:cs typeface="Meiryo UI" pitchFamily="50" charset="-128"/>
              </a:rPr>
              <a:t>都市の裁量経費の状況</a:t>
            </a:r>
          </a:p>
        </p:txBody>
      </p:sp>
      <p:sp>
        <p:nvSpPr>
          <p:cNvPr id="8" name="テキスト ボックス 7"/>
          <p:cNvSpPr txBox="1"/>
          <p:nvPr/>
        </p:nvSpPr>
        <p:spPr>
          <a:xfrm>
            <a:off x="8776097" y="846138"/>
            <a:ext cx="935567" cy="254000"/>
          </a:xfrm>
          <a:prstGeom prst="rect">
            <a:avLst/>
          </a:prstGeom>
          <a:noFill/>
        </p:spPr>
        <p:txBody>
          <a:bodyPr>
            <a:spAutoFit/>
          </a:bodyPr>
          <a:lstStyle/>
          <a:p>
            <a:pPr fontAlgn="auto">
              <a:spcBef>
                <a:spcPts val="0"/>
              </a:spcBef>
              <a:spcAft>
                <a:spcPts val="0"/>
              </a:spcAft>
              <a:defRPr/>
            </a:pPr>
            <a:r>
              <a:rPr lang="ja-JP" altLang="en-US" sz="1050" dirty="0">
                <a:latin typeface="Meiryo UI" pitchFamily="50" charset="-128"/>
                <a:ea typeface="Meiryo UI" pitchFamily="50" charset="-128"/>
                <a:cs typeface="Meiryo UI" pitchFamily="50" charset="-128"/>
              </a:rPr>
              <a:t>（百万円）</a:t>
            </a:r>
          </a:p>
        </p:txBody>
      </p:sp>
      <p:sp>
        <p:nvSpPr>
          <p:cNvPr id="12" name="正方形/長方形 11"/>
          <p:cNvSpPr/>
          <p:nvPr/>
        </p:nvSpPr>
        <p:spPr>
          <a:xfrm>
            <a:off x="380074" y="327026"/>
            <a:ext cx="9126934" cy="504825"/>
          </a:xfrm>
          <a:prstGeom prst="rect">
            <a:avLst/>
          </a:prstGeom>
          <a:ln/>
        </p:spPr>
        <p:style>
          <a:lnRef idx="2">
            <a:schemeClr val="accent2"/>
          </a:lnRef>
          <a:fillRef idx="1">
            <a:schemeClr val="lt1"/>
          </a:fillRef>
          <a:effectRef idx="0">
            <a:schemeClr val="accent2"/>
          </a:effectRef>
          <a:fontRef idx="minor">
            <a:schemeClr val="dk1"/>
          </a:fontRef>
        </p:style>
        <p:txBody>
          <a:bodyPr anchor="ctr"/>
          <a:lstStyle/>
          <a:p>
            <a:pPr marL="0" lvl="1" fontAlgn="auto">
              <a:spcBef>
                <a:spcPts val="0"/>
              </a:spcBef>
              <a:spcAft>
                <a:spcPts val="0"/>
              </a:spcAft>
              <a:defRPr/>
            </a:pPr>
            <a:r>
              <a:rPr lang="ja-JP" altLang="en-US" sz="1600" b="1" dirty="0" smtClean="0">
                <a:latin typeface="Meiryo UI" pitchFamily="50" charset="-128"/>
                <a:ea typeface="Meiryo UI" pitchFamily="50" charset="-128"/>
                <a:cs typeface="Meiryo UI" pitchFamily="50" charset="-128"/>
              </a:rPr>
              <a:t>　〇</a:t>
            </a:r>
            <a:r>
              <a:rPr lang="ja-JP" altLang="en-US" sz="1600" b="1" dirty="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人口一人当たり</a:t>
            </a:r>
            <a:r>
              <a:rPr lang="ja-JP" altLang="en-US" sz="1600" b="1" dirty="0">
                <a:latin typeface="Meiryo UI" pitchFamily="50" charset="-128"/>
                <a:ea typeface="Meiryo UI" pitchFamily="50" charset="-128"/>
                <a:cs typeface="Meiryo UI" pitchFamily="50" charset="-128"/>
              </a:rPr>
              <a:t>の裁量経費を比較すると</a:t>
            </a:r>
            <a:r>
              <a:rPr lang="ja-JP" altLang="en-US" sz="1600" b="1" dirty="0" smtClean="0">
                <a:latin typeface="Meiryo UI" pitchFamily="50" charset="-128"/>
                <a:ea typeface="Meiryo UI" pitchFamily="50" charset="-128"/>
                <a:cs typeface="Meiryo UI" pitchFamily="50" charset="-128"/>
              </a:rPr>
              <a:t>、大阪府内</a:t>
            </a:r>
            <a:r>
              <a:rPr lang="ja-JP" altLang="en-US" sz="1600" b="1" dirty="0">
                <a:latin typeface="Meiryo UI" pitchFamily="50" charset="-128"/>
                <a:ea typeface="Meiryo UI" pitchFamily="50" charset="-128"/>
                <a:cs typeface="Meiryo UI" pitchFamily="50" charset="-128"/>
              </a:rPr>
              <a:t>都市間</a:t>
            </a:r>
            <a:r>
              <a:rPr lang="ja-JP" altLang="en-US" sz="1600" b="1" dirty="0" smtClean="0">
                <a:latin typeface="Meiryo UI" pitchFamily="50" charset="-128"/>
                <a:ea typeface="Meiryo UI" pitchFamily="50" charset="-128"/>
                <a:cs typeface="Meiryo UI" pitchFamily="50" charset="-128"/>
              </a:rPr>
              <a:t>で</a:t>
            </a:r>
            <a:r>
              <a:rPr lang="en-US" altLang="ja-JP" sz="1600" b="1" dirty="0" smtClean="0">
                <a:latin typeface="Meiryo UI" pitchFamily="50" charset="-128"/>
                <a:ea typeface="Meiryo UI" pitchFamily="50" charset="-128"/>
                <a:cs typeface="Meiryo UI" pitchFamily="50" charset="-128"/>
              </a:rPr>
              <a:t>2.3</a:t>
            </a:r>
            <a:r>
              <a:rPr lang="ja-JP" altLang="en-US" sz="1600" b="1" dirty="0" smtClean="0">
                <a:latin typeface="Meiryo UI" pitchFamily="50" charset="-128"/>
                <a:ea typeface="Meiryo UI" pitchFamily="50" charset="-128"/>
                <a:cs typeface="Meiryo UI" pitchFamily="50" charset="-128"/>
              </a:rPr>
              <a:t>倍、</a:t>
            </a:r>
            <a:endParaRPr lang="en-US" altLang="ja-JP" sz="1600" b="1" dirty="0" smtClean="0">
              <a:latin typeface="Meiryo UI" pitchFamily="50" charset="-128"/>
              <a:ea typeface="Meiryo UI" pitchFamily="50" charset="-128"/>
              <a:cs typeface="Meiryo UI" pitchFamily="50" charset="-128"/>
            </a:endParaRPr>
          </a:p>
          <a:p>
            <a:pPr marL="0" lvl="1" fontAlgn="auto">
              <a:spcBef>
                <a:spcPts val="0"/>
              </a:spcBef>
              <a:spcAft>
                <a:spcPts val="0"/>
              </a:spcAft>
              <a:defRPr/>
            </a:pPr>
            <a:r>
              <a:rPr lang="ja-JP" altLang="en-US" sz="1600" b="1" dirty="0" smtClean="0">
                <a:latin typeface="Meiryo UI" pitchFamily="50" charset="-128"/>
                <a:ea typeface="Meiryo UI" pitchFamily="50" charset="-128"/>
                <a:cs typeface="Meiryo UI" pitchFamily="50" charset="-128"/>
              </a:rPr>
              <a:t>　　　 大阪市隣接</a:t>
            </a:r>
            <a:r>
              <a:rPr lang="en-US" altLang="ja-JP" sz="1600" b="1" dirty="0" smtClean="0">
                <a:latin typeface="Meiryo UI" pitchFamily="50" charset="-128"/>
                <a:ea typeface="Meiryo UI" pitchFamily="50" charset="-128"/>
                <a:cs typeface="Meiryo UI" pitchFamily="50" charset="-128"/>
              </a:rPr>
              <a:t>9</a:t>
            </a:r>
            <a:r>
              <a:rPr lang="ja-JP" altLang="en-US" sz="1600" b="1" dirty="0" smtClean="0">
                <a:latin typeface="Meiryo UI" pitchFamily="50" charset="-128"/>
                <a:ea typeface="Meiryo UI" pitchFamily="50" charset="-128"/>
                <a:cs typeface="Meiryo UI" pitchFamily="50" charset="-128"/>
              </a:rPr>
              <a:t>市間で</a:t>
            </a:r>
            <a:r>
              <a:rPr lang="en-US" altLang="ja-JP" sz="1600" b="1" dirty="0" smtClean="0">
                <a:latin typeface="Meiryo UI" pitchFamily="50" charset="-128"/>
                <a:ea typeface="Meiryo UI" pitchFamily="50" charset="-128"/>
                <a:cs typeface="Meiryo UI" pitchFamily="50" charset="-128"/>
              </a:rPr>
              <a:t>1.8</a:t>
            </a:r>
            <a:r>
              <a:rPr lang="ja-JP" altLang="en-US" sz="1600" b="1" dirty="0" smtClean="0">
                <a:latin typeface="Meiryo UI" pitchFamily="50" charset="-128"/>
                <a:ea typeface="Meiryo UI" pitchFamily="50" charset="-128"/>
                <a:cs typeface="Meiryo UI" pitchFamily="50" charset="-128"/>
              </a:rPr>
              <a:t>倍の格差　</a:t>
            </a:r>
            <a:r>
              <a:rPr lang="en-US" altLang="ja-JP" sz="1600" b="1" dirty="0" smtClean="0">
                <a:latin typeface="Meiryo UI" pitchFamily="50" charset="-128"/>
                <a:ea typeface="Meiryo UI" pitchFamily="50" charset="-128"/>
                <a:cs typeface="Meiryo UI" pitchFamily="50" charset="-128"/>
              </a:rPr>
              <a:t>※</a:t>
            </a:r>
            <a:endParaRPr lang="en-US" altLang="ja-JP" sz="1600" b="1" dirty="0">
              <a:latin typeface="Meiryo UI" pitchFamily="50" charset="-128"/>
              <a:ea typeface="Meiryo UI" pitchFamily="50" charset="-128"/>
              <a:cs typeface="Meiryo UI" pitchFamily="50" charset="-128"/>
            </a:endParaRPr>
          </a:p>
        </p:txBody>
      </p:sp>
      <p:sp>
        <p:nvSpPr>
          <p:cNvPr id="16" name="円/楕円 15"/>
          <p:cNvSpPr/>
          <p:nvPr/>
        </p:nvSpPr>
        <p:spPr>
          <a:xfrm>
            <a:off x="8804672" y="5929089"/>
            <a:ext cx="785415" cy="579661"/>
          </a:xfrm>
          <a:prstGeom prst="ellipse">
            <a:avLst/>
          </a:prstGeom>
          <a:noFill/>
          <a:ln>
            <a:prstDash val="sysDash"/>
          </a:ln>
        </p:spPr>
        <p:style>
          <a:lnRef idx="2">
            <a:schemeClr val="accent2"/>
          </a:lnRef>
          <a:fillRef idx="1">
            <a:schemeClr val="lt1"/>
          </a:fillRef>
          <a:effectRef idx="0">
            <a:schemeClr val="accent2"/>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endParaRPr lang="ja-JP" altLang="en-US"/>
          </a:p>
        </p:txBody>
      </p:sp>
      <p:sp>
        <p:nvSpPr>
          <p:cNvPr id="39259" name="テキスト ボックス 14"/>
          <p:cNvSpPr txBox="1">
            <a:spLocks noChangeArrowheads="1"/>
          </p:cNvSpPr>
          <p:nvPr/>
        </p:nvSpPr>
        <p:spPr bwMode="auto">
          <a:xfrm>
            <a:off x="4880992" y="6475412"/>
            <a:ext cx="4758663" cy="351681"/>
          </a:xfrm>
          <a:prstGeom prst="rect">
            <a:avLst/>
          </a:prstGeom>
          <a:noFill/>
          <a:ln w="9525">
            <a:noFill/>
            <a:miter lim="800000"/>
            <a:headEnd/>
            <a:tailEnd/>
          </a:ln>
        </p:spPr>
        <p:txBody>
          <a:bodyPr wrap="none"/>
          <a:lstStyle/>
          <a:p>
            <a:r>
              <a:rPr lang="ja-JP" altLang="en-US" sz="800" dirty="0" smtClean="0">
                <a:latin typeface="Meiryo UI" pitchFamily="50" charset="-128"/>
                <a:ea typeface="Meiryo UI" pitchFamily="50" charset="-128"/>
                <a:cs typeface="Meiryo UI" pitchFamily="50" charset="-128"/>
              </a:rPr>
              <a:t>・Ｈ</a:t>
            </a:r>
            <a:r>
              <a:rPr lang="en-US" altLang="ja-JP" sz="800" dirty="0" smtClean="0">
                <a:latin typeface="Meiryo UI" pitchFamily="50" charset="-128"/>
                <a:ea typeface="Meiryo UI" pitchFamily="50" charset="-128"/>
                <a:cs typeface="Meiryo UI" pitchFamily="50" charset="-128"/>
              </a:rPr>
              <a:t>28</a:t>
            </a:r>
            <a:r>
              <a:rPr lang="ja-JP" altLang="en-US" sz="800" dirty="0" smtClean="0">
                <a:latin typeface="Meiryo UI" pitchFamily="50" charset="-128"/>
                <a:ea typeface="Meiryo UI" pitchFamily="50" charset="-128"/>
                <a:cs typeface="Meiryo UI" pitchFamily="50" charset="-128"/>
              </a:rPr>
              <a:t>年度</a:t>
            </a:r>
            <a:r>
              <a:rPr lang="ja-JP" altLang="en-US" sz="800" dirty="0">
                <a:latin typeface="Meiryo UI" pitchFamily="50" charset="-128"/>
                <a:ea typeface="Meiryo UI" pitchFamily="50" charset="-128"/>
                <a:cs typeface="Meiryo UI" pitchFamily="50" charset="-128"/>
              </a:rPr>
              <a:t>　地方財政状況調査の一般財源等（補てん財源を含む）</a:t>
            </a:r>
            <a:endParaRPr lang="en-US" altLang="ja-JP" sz="800" dirty="0">
              <a:latin typeface="Meiryo UI" pitchFamily="50" charset="-128"/>
              <a:ea typeface="Meiryo UI" pitchFamily="50" charset="-128"/>
              <a:cs typeface="Meiryo UI" pitchFamily="50" charset="-128"/>
            </a:endParaRPr>
          </a:p>
          <a:p>
            <a:r>
              <a:rPr lang="ja-JP" altLang="en-US" sz="800" dirty="0" smtClean="0">
                <a:latin typeface="Meiryo UI" pitchFamily="50" charset="-128"/>
                <a:ea typeface="Meiryo UI" pitchFamily="50" charset="-128"/>
                <a:cs typeface="Meiryo UI" pitchFamily="50" charset="-128"/>
              </a:rPr>
              <a:t>・「</a:t>
            </a:r>
            <a:r>
              <a:rPr lang="ja-JP" altLang="en-US" sz="800" dirty="0">
                <a:latin typeface="Meiryo UI" pitchFamily="50" charset="-128"/>
                <a:ea typeface="Meiryo UI" pitchFamily="50" charset="-128"/>
                <a:cs typeface="Meiryo UI" pitchFamily="50" charset="-128"/>
              </a:rPr>
              <a:t>振替前」とは、基準財政需要額から臨時財政対策債発行可能額に振り替えて減額する前の額をいう</a:t>
            </a:r>
          </a:p>
        </p:txBody>
      </p:sp>
      <p:sp>
        <p:nvSpPr>
          <p:cNvPr id="13" name="正方形/長方形 2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３８</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0" name="正方形/長方形 9"/>
          <p:cNvSpPr/>
          <p:nvPr/>
        </p:nvSpPr>
        <p:spPr>
          <a:xfrm>
            <a:off x="350837" y="812800"/>
            <a:ext cx="7644475" cy="287338"/>
          </a:xfrm>
          <a:prstGeom prst="rect">
            <a:avLst/>
          </a:prstGeom>
          <a:noFill/>
          <a:ln w="19050">
            <a:noFill/>
            <a:prstDash val="sysDot"/>
          </a:ln>
        </p:spPr>
        <p:style>
          <a:lnRef idx="2">
            <a:schemeClr val="accent6"/>
          </a:lnRef>
          <a:fillRef idx="1">
            <a:schemeClr val="lt1"/>
          </a:fillRef>
          <a:effectRef idx="0">
            <a:schemeClr val="accent6"/>
          </a:effectRef>
          <a:fontRef idx="minor">
            <a:schemeClr val="dk1"/>
          </a:fontRef>
        </p:style>
        <p:txBody>
          <a:bodyPr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裁量経費を特別区にあわせるため、特別区で実施しない消防、</a:t>
            </a:r>
            <a:r>
              <a:rPr lang="ja-JP" altLang="en-US" sz="900" dirty="0">
                <a:latin typeface="Meiryo UI" pitchFamily="50" charset="-128"/>
                <a:ea typeface="Meiryo UI" pitchFamily="50" charset="-128"/>
                <a:cs typeface="Meiryo UI" pitchFamily="50" charset="-128"/>
              </a:rPr>
              <a:t>上</a:t>
            </a:r>
            <a:r>
              <a:rPr lang="ja-JP" altLang="en-US" sz="900" dirty="0" smtClean="0">
                <a:latin typeface="Meiryo UI" pitchFamily="50" charset="-128"/>
                <a:ea typeface="Meiryo UI" pitchFamily="50" charset="-128"/>
                <a:cs typeface="Meiryo UI" pitchFamily="50" charset="-128"/>
              </a:rPr>
              <a:t>下水道、病院、高等学校、特別支援学校、港湾を除いたベースで算定</a:t>
            </a:r>
            <a:endParaRPr lang="ja-JP" altLang="en-US" sz="900" dirty="0">
              <a:latin typeface="Meiryo UI" pitchFamily="50" charset="-128"/>
              <a:ea typeface="Meiryo UI" pitchFamily="50" charset="-128"/>
              <a:cs typeface="Meiryo UI" pitchFamily="50" charset="-128"/>
            </a:endParaRPr>
          </a:p>
        </p:txBody>
      </p:sp>
      <p:graphicFrame>
        <p:nvGraphicFramePr>
          <p:cNvPr id="15" name="表 14"/>
          <p:cNvGraphicFramePr>
            <a:graphicFrameLocks noGrp="1"/>
          </p:cNvGraphicFramePr>
          <p:nvPr>
            <p:extLst/>
          </p:nvPr>
        </p:nvGraphicFramePr>
        <p:xfrm>
          <a:off x="5836146" y="5168998"/>
          <a:ext cx="3725365" cy="236902"/>
        </p:xfrm>
        <a:graphic>
          <a:graphicData uri="http://schemas.openxmlformats.org/drawingml/2006/table">
            <a:tbl>
              <a:tblPr>
                <a:tableStyleId>{5940675A-B579-460E-94D1-54222C63F5DA}</a:tableStyleId>
              </a:tblPr>
              <a:tblGrid>
                <a:gridCol w="745073">
                  <a:extLst>
                    <a:ext uri="{9D8B030D-6E8A-4147-A177-3AD203B41FA5}">
                      <a16:colId xmlns:a16="http://schemas.microsoft.com/office/drawing/2014/main" val="20000"/>
                    </a:ext>
                  </a:extLst>
                </a:gridCol>
                <a:gridCol w="745073">
                  <a:extLst>
                    <a:ext uri="{9D8B030D-6E8A-4147-A177-3AD203B41FA5}">
                      <a16:colId xmlns:a16="http://schemas.microsoft.com/office/drawing/2014/main" val="20001"/>
                    </a:ext>
                  </a:extLst>
                </a:gridCol>
                <a:gridCol w="745073">
                  <a:extLst>
                    <a:ext uri="{9D8B030D-6E8A-4147-A177-3AD203B41FA5}">
                      <a16:colId xmlns:a16="http://schemas.microsoft.com/office/drawing/2014/main" val="20002"/>
                    </a:ext>
                  </a:extLst>
                </a:gridCol>
                <a:gridCol w="745073">
                  <a:extLst>
                    <a:ext uri="{9D8B030D-6E8A-4147-A177-3AD203B41FA5}">
                      <a16:colId xmlns:a16="http://schemas.microsoft.com/office/drawing/2014/main" val="20003"/>
                    </a:ext>
                  </a:extLst>
                </a:gridCol>
                <a:gridCol w="745073">
                  <a:extLst>
                    <a:ext uri="{9D8B030D-6E8A-4147-A177-3AD203B41FA5}">
                      <a16:colId xmlns:a16="http://schemas.microsoft.com/office/drawing/2014/main" val="20004"/>
                    </a:ext>
                  </a:extLst>
                </a:gridCol>
              </a:tblGrid>
              <a:tr h="236902">
                <a:tc gridSpan="2">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大阪府内</a:t>
                      </a:r>
                      <a:r>
                        <a:rPr lang="ja-JP" altLang="en-US" sz="1000" u="none" strike="noStrike" dirty="0">
                          <a:latin typeface="Meiryo UI" pitchFamily="50" charset="-128"/>
                          <a:ea typeface="Meiryo UI" pitchFamily="50" charset="-128"/>
                          <a:cs typeface="Meiryo UI" pitchFamily="50" charset="-128"/>
                        </a:rPr>
                        <a:t>都市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gridSpan="2">
                  <a:txBody>
                    <a:bodyPr/>
                    <a:lstStyle/>
                    <a:p>
                      <a:pPr algn="r" fontAlgn="ctr"/>
                      <a:r>
                        <a:rPr lang="ja-JP" altLang="en-US" sz="1000" u="none" strike="noStrike" dirty="0">
                          <a:latin typeface="Meiryo UI" pitchFamily="50" charset="-128"/>
                          <a:ea typeface="Meiryo UI" pitchFamily="50" charset="-128"/>
                          <a:cs typeface="Meiryo UI" pitchFamily="50" charset="-128"/>
                        </a:rPr>
                        <a:t>最大</a:t>
                      </a:r>
                      <a:r>
                        <a:rPr lang="ja-JP" altLang="en-US" sz="1000" u="none" strike="noStrike" dirty="0" smtClean="0">
                          <a:latin typeface="Meiryo UI" pitchFamily="50" charset="-128"/>
                          <a:ea typeface="Meiryo UI" pitchFamily="50" charset="-128"/>
                          <a:cs typeface="Meiryo UI" pitchFamily="50" charset="-128"/>
                        </a:rPr>
                        <a:t>市 </a:t>
                      </a:r>
                      <a:r>
                        <a:rPr lang="en-US" altLang="ja-JP" sz="1000" u="none" strike="noStrike" dirty="0" smtClean="0">
                          <a:latin typeface="Meiryo UI" pitchFamily="50" charset="-128"/>
                          <a:ea typeface="Meiryo UI" pitchFamily="50" charset="-128"/>
                          <a:cs typeface="Meiryo UI" pitchFamily="50" charset="-128"/>
                        </a:rPr>
                        <a:t>/ </a:t>
                      </a:r>
                      <a:r>
                        <a:rPr lang="ja-JP" altLang="en-US" sz="1000" u="none" strike="noStrike" dirty="0" smtClean="0">
                          <a:latin typeface="Meiryo UI" pitchFamily="50" charset="-128"/>
                          <a:ea typeface="Meiryo UI" pitchFamily="50" charset="-128"/>
                          <a:cs typeface="Meiryo UI" pitchFamily="50" charset="-128"/>
                        </a:rPr>
                        <a:t>最小</a:t>
                      </a:r>
                      <a:r>
                        <a:rPr lang="ja-JP" altLang="en-US" sz="1000" u="none" strike="noStrike" dirty="0">
                          <a:latin typeface="Meiryo UI" pitchFamily="50" charset="-128"/>
                          <a:ea typeface="Meiryo UI" pitchFamily="50" charset="-128"/>
                          <a:cs typeface="Meiryo UI" pitchFamily="50" charset="-128"/>
                        </a:rPr>
                        <a:t>市（倍）</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algn="ctr" fontAlgn="ctr"/>
                      <a:r>
                        <a:rPr lang="en-US" altLang="ja-JP" sz="1100" b="0" i="0" u="none" strike="noStrike" dirty="0" smtClean="0">
                          <a:solidFill>
                            <a:srgbClr val="000000"/>
                          </a:solidFill>
                          <a:latin typeface="Arial Unicode MS" pitchFamily="50" charset="-128"/>
                          <a:ea typeface="Arial Unicode MS" pitchFamily="50" charset="-128"/>
                          <a:cs typeface="Arial Unicode MS" pitchFamily="50" charset="-128"/>
                        </a:rPr>
                        <a:t>5.4</a:t>
                      </a:r>
                      <a:endParaRPr lang="en-US" altLang="ja-JP" sz="1100" b="0" i="0" u="none"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graphicFrame>
        <p:nvGraphicFramePr>
          <p:cNvPr id="18" name="表 17"/>
          <p:cNvGraphicFramePr>
            <a:graphicFrameLocks noGrp="1"/>
          </p:cNvGraphicFramePr>
          <p:nvPr>
            <p:extLst/>
          </p:nvPr>
        </p:nvGraphicFramePr>
        <p:xfrm>
          <a:off x="5836146" y="5413598"/>
          <a:ext cx="3725365" cy="209550"/>
        </p:xfrm>
        <a:graphic>
          <a:graphicData uri="http://schemas.openxmlformats.org/drawingml/2006/table">
            <a:tbl>
              <a:tblPr>
                <a:tableStyleId>{5940675A-B579-460E-94D1-54222C63F5DA}</a:tableStyleId>
              </a:tblPr>
              <a:tblGrid>
                <a:gridCol w="745073">
                  <a:extLst>
                    <a:ext uri="{9D8B030D-6E8A-4147-A177-3AD203B41FA5}">
                      <a16:colId xmlns:a16="http://schemas.microsoft.com/office/drawing/2014/main" val="20000"/>
                    </a:ext>
                  </a:extLst>
                </a:gridCol>
                <a:gridCol w="745073">
                  <a:extLst>
                    <a:ext uri="{9D8B030D-6E8A-4147-A177-3AD203B41FA5}">
                      <a16:colId xmlns:a16="http://schemas.microsoft.com/office/drawing/2014/main" val="20001"/>
                    </a:ext>
                  </a:extLst>
                </a:gridCol>
                <a:gridCol w="745073">
                  <a:extLst>
                    <a:ext uri="{9D8B030D-6E8A-4147-A177-3AD203B41FA5}">
                      <a16:colId xmlns:a16="http://schemas.microsoft.com/office/drawing/2014/main" val="20002"/>
                    </a:ext>
                  </a:extLst>
                </a:gridCol>
                <a:gridCol w="745073">
                  <a:extLst>
                    <a:ext uri="{9D8B030D-6E8A-4147-A177-3AD203B41FA5}">
                      <a16:colId xmlns:a16="http://schemas.microsoft.com/office/drawing/2014/main" val="20003"/>
                    </a:ext>
                  </a:extLst>
                </a:gridCol>
                <a:gridCol w="745073">
                  <a:extLst>
                    <a:ext uri="{9D8B030D-6E8A-4147-A177-3AD203B41FA5}">
                      <a16:colId xmlns:a16="http://schemas.microsoft.com/office/drawing/2014/main" val="20004"/>
                    </a:ext>
                  </a:extLst>
                </a:gridCol>
              </a:tblGrid>
              <a:tr h="209550">
                <a:tc gridSpan="2">
                  <a:txBody>
                    <a:bodyPr/>
                    <a:lstStyle/>
                    <a:p>
                      <a:pPr algn="ctr" fontAlgn="ctr"/>
                      <a:r>
                        <a:rPr lang="ja-JP" altLang="en-US" sz="1000" b="1" u="none" strike="noStrike" dirty="0">
                          <a:latin typeface="Meiryo UI" pitchFamily="50" charset="-128"/>
                          <a:ea typeface="Meiryo UI" pitchFamily="50" charset="-128"/>
                          <a:cs typeface="Meiryo UI" pitchFamily="50" charset="-128"/>
                        </a:rPr>
                        <a:t>大阪市</a:t>
                      </a:r>
                      <a:r>
                        <a:rPr lang="ja-JP" altLang="en-US" sz="1000" b="1" u="none" strike="noStrike" dirty="0" smtClean="0">
                          <a:latin typeface="Meiryo UI" pitchFamily="50" charset="-128"/>
                          <a:ea typeface="Meiryo UI" pitchFamily="50" charset="-128"/>
                          <a:cs typeface="Meiryo UI" pitchFamily="50" charset="-128"/>
                        </a:rPr>
                        <a:t>隣接９市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gridSpan="2">
                  <a:txBody>
                    <a:bodyPr/>
                    <a:lstStyle/>
                    <a:p>
                      <a:pPr algn="r" fontAlgn="ctr"/>
                      <a:r>
                        <a:rPr lang="ja-JP" altLang="en-US" sz="1000" u="none" strike="noStrike" dirty="0">
                          <a:latin typeface="Meiryo UI" pitchFamily="50" charset="-128"/>
                          <a:ea typeface="Meiryo UI" pitchFamily="50" charset="-128"/>
                          <a:cs typeface="Meiryo UI" pitchFamily="50" charset="-128"/>
                        </a:rPr>
                        <a:t>最大</a:t>
                      </a:r>
                      <a:r>
                        <a:rPr lang="ja-JP" altLang="en-US" sz="1000" u="none" strike="noStrike" dirty="0" smtClean="0">
                          <a:latin typeface="Meiryo UI" pitchFamily="50" charset="-128"/>
                          <a:ea typeface="Meiryo UI" pitchFamily="50" charset="-128"/>
                          <a:cs typeface="Meiryo UI" pitchFamily="50" charset="-128"/>
                        </a:rPr>
                        <a:t>市 </a:t>
                      </a:r>
                      <a:r>
                        <a:rPr lang="en-US" altLang="ja-JP" sz="1000" u="none" strike="noStrike" dirty="0" smtClean="0">
                          <a:latin typeface="Meiryo UI" pitchFamily="50" charset="-128"/>
                          <a:ea typeface="Meiryo UI" pitchFamily="50" charset="-128"/>
                          <a:cs typeface="Meiryo UI" pitchFamily="50" charset="-128"/>
                        </a:rPr>
                        <a:t>/ </a:t>
                      </a:r>
                      <a:r>
                        <a:rPr lang="ja-JP" altLang="en-US" sz="1000" u="none" strike="noStrike" dirty="0" smtClean="0">
                          <a:latin typeface="Meiryo UI" pitchFamily="50" charset="-128"/>
                          <a:ea typeface="Meiryo UI" pitchFamily="50" charset="-128"/>
                          <a:cs typeface="Meiryo UI" pitchFamily="50" charset="-128"/>
                        </a:rPr>
                        <a:t>最小</a:t>
                      </a:r>
                      <a:r>
                        <a:rPr lang="ja-JP" altLang="en-US" sz="1000" u="none" strike="noStrike" dirty="0">
                          <a:latin typeface="Meiryo UI" pitchFamily="50" charset="-128"/>
                          <a:ea typeface="Meiryo UI" pitchFamily="50" charset="-128"/>
                          <a:cs typeface="Meiryo UI" pitchFamily="50" charset="-128"/>
                        </a:rPr>
                        <a:t>市（倍）</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algn="ctr" fontAlgn="ctr"/>
                      <a:r>
                        <a:rPr lang="en-US" altLang="ja-JP" sz="1100" b="0" i="0" u="none" strike="noStrike" dirty="0" smtClean="0">
                          <a:solidFill>
                            <a:srgbClr val="000000"/>
                          </a:solidFill>
                          <a:latin typeface="Arial Unicode MS" pitchFamily="50" charset="-128"/>
                          <a:ea typeface="Arial Unicode MS" pitchFamily="50" charset="-128"/>
                          <a:cs typeface="Arial Unicode MS" pitchFamily="50" charset="-128"/>
                        </a:rPr>
                        <a:t>1.8</a:t>
                      </a:r>
                      <a:endParaRPr lang="en-US" altLang="ja-JP" sz="1100" b="0" i="0" u="none"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21" name="テキスト ボックス 14"/>
          <p:cNvSpPr txBox="1">
            <a:spLocks noChangeArrowheads="1"/>
          </p:cNvSpPr>
          <p:nvPr/>
        </p:nvSpPr>
        <p:spPr bwMode="auto">
          <a:xfrm>
            <a:off x="5735563" y="5756498"/>
            <a:ext cx="2376264" cy="216024"/>
          </a:xfrm>
          <a:prstGeom prst="rect">
            <a:avLst/>
          </a:prstGeom>
          <a:noFill/>
          <a:ln w="9525">
            <a:noFill/>
            <a:miter lim="800000"/>
            <a:headEnd/>
            <a:tailEnd/>
          </a:ln>
        </p:spPr>
        <p:txBody>
          <a:bodyPr wrap="none" anchor="ctr" anchorCtr="0"/>
          <a:lstStyle/>
          <a:p>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　数値の</a:t>
            </a:r>
            <a:r>
              <a:rPr lang="ja-JP" altLang="en-US" sz="1100" smtClean="0">
                <a:latin typeface="Meiryo UI" pitchFamily="50" charset="-128"/>
                <a:ea typeface="Meiryo UI" pitchFamily="50" charset="-128"/>
                <a:cs typeface="Meiryo UI" pitchFamily="50" charset="-128"/>
              </a:rPr>
              <a:t>突出した泉佐野市を</a:t>
            </a:r>
            <a:r>
              <a:rPr lang="ja-JP" altLang="en-US" sz="1100" dirty="0" smtClean="0">
                <a:latin typeface="Meiryo UI" pitchFamily="50" charset="-128"/>
                <a:ea typeface="Meiryo UI" pitchFamily="50" charset="-128"/>
                <a:cs typeface="Meiryo UI" pitchFamily="50" charset="-128"/>
              </a:rPr>
              <a:t>除いて比較すると</a:t>
            </a:r>
            <a:endParaRPr lang="ja-JP" altLang="en-US" sz="1100" dirty="0">
              <a:latin typeface="Meiryo UI" pitchFamily="50" charset="-128"/>
              <a:ea typeface="Meiryo UI" pitchFamily="50" charset="-128"/>
              <a:cs typeface="Meiryo UI" pitchFamily="50" charset="-128"/>
            </a:endParaRPr>
          </a:p>
        </p:txBody>
      </p:sp>
      <p:sp>
        <p:nvSpPr>
          <p:cNvPr id="23" name="テキスト ボックス 14"/>
          <p:cNvSpPr txBox="1">
            <a:spLocks noChangeArrowheads="1"/>
          </p:cNvSpPr>
          <p:nvPr/>
        </p:nvSpPr>
        <p:spPr bwMode="auto">
          <a:xfrm>
            <a:off x="4780409" y="4653136"/>
            <a:ext cx="288032" cy="216024"/>
          </a:xfrm>
          <a:prstGeom prst="rect">
            <a:avLst/>
          </a:prstGeom>
          <a:noFill/>
          <a:ln w="9525">
            <a:noFill/>
            <a:miter lim="800000"/>
            <a:headEnd/>
            <a:tailEnd/>
          </a:ln>
        </p:spPr>
        <p:txBody>
          <a:bodyPr wrap="none" anchor="ctr" anchorCtr="0"/>
          <a:lstStyle/>
          <a:p>
            <a:r>
              <a:rPr lang="en-US" altLang="ja-JP" sz="1100" dirty="0" smtClean="0">
                <a:latin typeface="Meiryo UI" pitchFamily="50" charset="-128"/>
                <a:ea typeface="Meiryo UI" pitchFamily="50" charset="-128"/>
                <a:cs typeface="Meiryo UI" pitchFamily="50" charset="-128"/>
              </a:rPr>
              <a:t>※</a:t>
            </a:r>
            <a:endParaRPr lang="ja-JP" altLang="en-US" sz="1100" dirty="0">
              <a:latin typeface="Meiryo UI" pitchFamily="50" charset="-128"/>
              <a:ea typeface="Meiryo UI" pitchFamily="50" charset="-128"/>
              <a:cs typeface="Meiryo UI" pitchFamily="50" charset="-128"/>
            </a:endParaRPr>
          </a:p>
        </p:txBody>
      </p:sp>
      <p:graphicFrame>
        <p:nvGraphicFramePr>
          <p:cNvPr id="20" name="表 19"/>
          <p:cNvGraphicFramePr>
            <a:graphicFrameLocks noGrp="1"/>
          </p:cNvGraphicFramePr>
          <p:nvPr>
            <p:extLst/>
          </p:nvPr>
        </p:nvGraphicFramePr>
        <p:xfrm>
          <a:off x="5836147" y="6212929"/>
          <a:ext cx="3725365" cy="254124"/>
        </p:xfrm>
        <a:graphic>
          <a:graphicData uri="http://schemas.openxmlformats.org/drawingml/2006/table">
            <a:tbl>
              <a:tblPr>
                <a:tableStyleId>{5940675A-B579-460E-94D1-54222C63F5DA}</a:tableStyleId>
              </a:tblPr>
              <a:tblGrid>
                <a:gridCol w="745073">
                  <a:extLst>
                    <a:ext uri="{9D8B030D-6E8A-4147-A177-3AD203B41FA5}">
                      <a16:colId xmlns:a16="http://schemas.microsoft.com/office/drawing/2014/main" val="20000"/>
                    </a:ext>
                  </a:extLst>
                </a:gridCol>
                <a:gridCol w="745073">
                  <a:extLst>
                    <a:ext uri="{9D8B030D-6E8A-4147-A177-3AD203B41FA5}">
                      <a16:colId xmlns:a16="http://schemas.microsoft.com/office/drawing/2014/main" val="20001"/>
                    </a:ext>
                  </a:extLst>
                </a:gridCol>
                <a:gridCol w="745073">
                  <a:extLst>
                    <a:ext uri="{9D8B030D-6E8A-4147-A177-3AD203B41FA5}">
                      <a16:colId xmlns:a16="http://schemas.microsoft.com/office/drawing/2014/main" val="20002"/>
                    </a:ext>
                  </a:extLst>
                </a:gridCol>
                <a:gridCol w="745073">
                  <a:extLst>
                    <a:ext uri="{9D8B030D-6E8A-4147-A177-3AD203B41FA5}">
                      <a16:colId xmlns:a16="http://schemas.microsoft.com/office/drawing/2014/main" val="20003"/>
                    </a:ext>
                  </a:extLst>
                </a:gridCol>
                <a:gridCol w="745073">
                  <a:extLst>
                    <a:ext uri="{9D8B030D-6E8A-4147-A177-3AD203B41FA5}">
                      <a16:colId xmlns:a16="http://schemas.microsoft.com/office/drawing/2014/main" val="20004"/>
                    </a:ext>
                  </a:extLst>
                </a:gridCol>
              </a:tblGrid>
              <a:tr h="254124">
                <a:tc gridSpan="2">
                  <a:txBody>
                    <a:bodyPr/>
                    <a:lstStyle/>
                    <a:p>
                      <a:pPr algn="ctr" fontAlgn="ctr"/>
                      <a:r>
                        <a:rPr lang="ja-JP" altLang="en-US" sz="1000" b="1" u="none" strike="noStrike" dirty="0">
                          <a:latin typeface="Meiryo UI" pitchFamily="50" charset="-128"/>
                          <a:ea typeface="Meiryo UI" pitchFamily="50" charset="-128"/>
                          <a:cs typeface="Meiryo UI" pitchFamily="50" charset="-128"/>
                        </a:rPr>
                        <a:t>大阪市</a:t>
                      </a:r>
                      <a:r>
                        <a:rPr lang="ja-JP" altLang="en-US" sz="1000" b="1" u="none" strike="noStrike" dirty="0" smtClean="0">
                          <a:latin typeface="Meiryo UI" pitchFamily="50" charset="-128"/>
                          <a:ea typeface="Meiryo UI" pitchFamily="50" charset="-128"/>
                          <a:cs typeface="Meiryo UI" pitchFamily="50" charset="-128"/>
                        </a:rPr>
                        <a:t>隣接９市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gridSpan="2">
                  <a:txBody>
                    <a:bodyPr/>
                    <a:lstStyle/>
                    <a:p>
                      <a:pPr algn="r" fontAlgn="ctr"/>
                      <a:r>
                        <a:rPr lang="ja-JP" altLang="en-US" sz="1000" u="none" strike="noStrike" dirty="0">
                          <a:latin typeface="Meiryo UI" pitchFamily="50" charset="-128"/>
                          <a:ea typeface="Meiryo UI" pitchFamily="50" charset="-128"/>
                          <a:cs typeface="Meiryo UI" pitchFamily="50" charset="-128"/>
                        </a:rPr>
                        <a:t>最大</a:t>
                      </a:r>
                      <a:r>
                        <a:rPr lang="ja-JP" altLang="en-US" sz="1000" u="none" strike="noStrike" dirty="0" smtClean="0">
                          <a:latin typeface="Meiryo UI" pitchFamily="50" charset="-128"/>
                          <a:ea typeface="Meiryo UI" pitchFamily="50" charset="-128"/>
                          <a:cs typeface="Meiryo UI" pitchFamily="50" charset="-128"/>
                        </a:rPr>
                        <a:t>市 </a:t>
                      </a:r>
                      <a:r>
                        <a:rPr lang="en-US" altLang="ja-JP" sz="1000" u="none" strike="noStrike" dirty="0" smtClean="0">
                          <a:latin typeface="Meiryo UI" pitchFamily="50" charset="-128"/>
                          <a:ea typeface="Meiryo UI" pitchFamily="50" charset="-128"/>
                          <a:cs typeface="Meiryo UI" pitchFamily="50" charset="-128"/>
                        </a:rPr>
                        <a:t>/ </a:t>
                      </a:r>
                      <a:r>
                        <a:rPr lang="ja-JP" altLang="en-US" sz="1000" u="none" strike="noStrike" dirty="0" smtClean="0">
                          <a:latin typeface="Meiryo UI" pitchFamily="50" charset="-128"/>
                          <a:ea typeface="Meiryo UI" pitchFamily="50" charset="-128"/>
                          <a:cs typeface="Meiryo UI" pitchFamily="50" charset="-128"/>
                        </a:rPr>
                        <a:t>最小</a:t>
                      </a:r>
                      <a:r>
                        <a:rPr lang="ja-JP" altLang="en-US" sz="1000" u="none" strike="noStrike" dirty="0">
                          <a:latin typeface="Meiryo UI" pitchFamily="50" charset="-128"/>
                          <a:ea typeface="Meiryo UI" pitchFamily="50" charset="-128"/>
                          <a:cs typeface="Meiryo UI" pitchFamily="50" charset="-128"/>
                        </a:rPr>
                        <a:t>市（倍）</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algn="ctr" fontAlgn="ctr"/>
                      <a:r>
                        <a:rPr lang="en-US" altLang="ja-JP" sz="1100" b="1" i="0" u="none" strike="noStrike" dirty="0" smtClean="0">
                          <a:solidFill>
                            <a:srgbClr val="000000"/>
                          </a:solidFill>
                          <a:latin typeface="Arial Unicode MS" pitchFamily="50" charset="-128"/>
                          <a:ea typeface="Arial Unicode MS" pitchFamily="50" charset="-128"/>
                          <a:cs typeface="Arial Unicode MS" pitchFamily="50" charset="-128"/>
                        </a:rPr>
                        <a:t>1.8</a:t>
                      </a:r>
                      <a:endParaRPr lang="en-US" altLang="ja-JP" sz="1100" b="1" i="0" u="none"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graphicFrame>
        <p:nvGraphicFramePr>
          <p:cNvPr id="19" name="表 18"/>
          <p:cNvGraphicFramePr>
            <a:graphicFrameLocks noGrp="1"/>
          </p:cNvGraphicFramePr>
          <p:nvPr>
            <p:extLst/>
          </p:nvPr>
        </p:nvGraphicFramePr>
        <p:xfrm>
          <a:off x="5836146" y="5968330"/>
          <a:ext cx="3725365" cy="236902"/>
        </p:xfrm>
        <a:graphic>
          <a:graphicData uri="http://schemas.openxmlformats.org/drawingml/2006/table">
            <a:tbl>
              <a:tblPr>
                <a:tableStyleId>{5940675A-B579-460E-94D1-54222C63F5DA}</a:tableStyleId>
              </a:tblPr>
              <a:tblGrid>
                <a:gridCol w="745073">
                  <a:extLst>
                    <a:ext uri="{9D8B030D-6E8A-4147-A177-3AD203B41FA5}">
                      <a16:colId xmlns:a16="http://schemas.microsoft.com/office/drawing/2014/main" val="20000"/>
                    </a:ext>
                  </a:extLst>
                </a:gridCol>
                <a:gridCol w="745073">
                  <a:extLst>
                    <a:ext uri="{9D8B030D-6E8A-4147-A177-3AD203B41FA5}">
                      <a16:colId xmlns:a16="http://schemas.microsoft.com/office/drawing/2014/main" val="20001"/>
                    </a:ext>
                  </a:extLst>
                </a:gridCol>
                <a:gridCol w="745073">
                  <a:extLst>
                    <a:ext uri="{9D8B030D-6E8A-4147-A177-3AD203B41FA5}">
                      <a16:colId xmlns:a16="http://schemas.microsoft.com/office/drawing/2014/main" val="20002"/>
                    </a:ext>
                  </a:extLst>
                </a:gridCol>
                <a:gridCol w="745073">
                  <a:extLst>
                    <a:ext uri="{9D8B030D-6E8A-4147-A177-3AD203B41FA5}">
                      <a16:colId xmlns:a16="http://schemas.microsoft.com/office/drawing/2014/main" val="20003"/>
                    </a:ext>
                  </a:extLst>
                </a:gridCol>
                <a:gridCol w="745073">
                  <a:extLst>
                    <a:ext uri="{9D8B030D-6E8A-4147-A177-3AD203B41FA5}">
                      <a16:colId xmlns:a16="http://schemas.microsoft.com/office/drawing/2014/main" val="20004"/>
                    </a:ext>
                  </a:extLst>
                </a:gridCol>
              </a:tblGrid>
              <a:tr h="236902">
                <a:tc gridSpan="2">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大阪府内</a:t>
                      </a:r>
                      <a:r>
                        <a:rPr lang="ja-JP" altLang="en-US" sz="1000" u="none" strike="noStrike" dirty="0">
                          <a:latin typeface="Meiryo UI" pitchFamily="50" charset="-128"/>
                          <a:ea typeface="Meiryo UI" pitchFamily="50" charset="-128"/>
                          <a:cs typeface="Meiryo UI" pitchFamily="50" charset="-128"/>
                        </a:rPr>
                        <a:t>都市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gridSpan="2">
                  <a:txBody>
                    <a:bodyPr/>
                    <a:lstStyle/>
                    <a:p>
                      <a:pPr algn="r" fontAlgn="ctr"/>
                      <a:r>
                        <a:rPr lang="ja-JP" altLang="en-US" sz="1000" u="none" strike="noStrike" dirty="0">
                          <a:latin typeface="Meiryo UI" pitchFamily="50" charset="-128"/>
                          <a:ea typeface="Meiryo UI" pitchFamily="50" charset="-128"/>
                          <a:cs typeface="Meiryo UI" pitchFamily="50" charset="-128"/>
                        </a:rPr>
                        <a:t>最大</a:t>
                      </a:r>
                      <a:r>
                        <a:rPr lang="ja-JP" altLang="en-US" sz="1000" u="none" strike="noStrike" dirty="0" smtClean="0">
                          <a:latin typeface="Meiryo UI" pitchFamily="50" charset="-128"/>
                          <a:ea typeface="Meiryo UI" pitchFamily="50" charset="-128"/>
                          <a:cs typeface="Meiryo UI" pitchFamily="50" charset="-128"/>
                        </a:rPr>
                        <a:t>市 </a:t>
                      </a:r>
                      <a:r>
                        <a:rPr lang="en-US" altLang="ja-JP" sz="1000" u="none" strike="noStrike" dirty="0" smtClean="0">
                          <a:latin typeface="Meiryo UI" pitchFamily="50" charset="-128"/>
                          <a:ea typeface="Meiryo UI" pitchFamily="50" charset="-128"/>
                          <a:cs typeface="Meiryo UI" pitchFamily="50" charset="-128"/>
                        </a:rPr>
                        <a:t>/ </a:t>
                      </a:r>
                      <a:r>
                        <a:rPr lang="ja-JP" altLang="en-US" sz="1000" u="none" strike="noStrike" dirty="0" smtClean="0">
                          <a:latin typeface="Meiryo UI" pitchFamily="50" charset="-128"/>
                          <a:ea typeface="Meiryo UI" pitchFamily="50" charset="-128"/>
                          <a:cs typeface="Meiryo UI" pitchFamily="50" charset="-128"/>
                        </a:rPr>
                        <a:t>最小</a:t>
                      </a:r>
                      <a:r>
                        <a:rPr lang="ja-JP" altLang="en-US" sz="1000" u="none" strike="noStrike" dirty="0">
                          <a:latin typeface="Meiryo UI" pitchFamily="50" charset="-128"/>
                          <a:ea typeface="Meiryo UI" pitchFamily="50" charset="-128"/>
                          <a:cs typeface="Meiryo UI" pitchFamily="50" charset="-128"/>
                        </a:rPr>
                        <a:t>市（倍）</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algn="ctr" fontAlgn="ctr"/>
                      <a:r>
                        <a:rPr lang="en-US" altLang="ja-JP" sz="1100" b="1" i="0" u="none" strike="noStrike" dirty="0" smtClean="0">
                          <a:solidFill>
                            <a:srgbClr val="000000"/>
                          </a:solidFill>
                          <a:latin typeface="Arial Unicode MS" pitchFamily="50" charset="-128"/>
                          <a:ea typeface="Arial Unicode MS" pitchFamily="50" charset="-128"/>
                          <a:cs typeface="Arial Unicode MS" pitchFamily="50" charset="-128"/>
                        </a:rPr>
                        <a:t>2.3</a:t>
                      </a:r>
                      <a:endParaRPr lang="en-US" altLang="ja-JP" sz="1100" b="1" i="0" u="none"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25" name="テキスト ボックス 24"/>
          <p:cNvSpPr txBox="1">
            <a:spLocks noChangeArrowheads="1"/>
          </p:cNvSpPr>
          <p:nvPr/>
        </p:nvSpPr>
        <p:spPr bwMode="auto">
          <a:xfrm>
            <a:off x="5759946" y="5608290"/>
            <a:ext cx="2443298" cy="215444"/>
          </a:xfrm>
          <a:prstGeom prst="rect">
            <a:avLst/>
          </a:prstGeom>
          <a:noFill/>
          <a:ln w="9525">
            <a:noFill/>
            <a:miter lim="800000"/>
            <a:headEnd/>
            <a:tailEnd/>
          </a:ln>
        </p:spPr>
        <p:txBody>
          <a:bodyPr wrap="none">
            <a:spAutoFit/>
          </a:bodyPr>
          <a:lstStyle/>
          <a:p>
            <a:r>
              <a:rPr lang="ja-JP" altLang="en-US" sz="800" dirty="0" smtClean="0">
                <a:latin typeface="Meiryo UI" pitchFamily="50" charset="-128"/>
                <a:ea typeface="Meiryo UI" pitchFamily="50" charset="-128"/>
                <a:cs typeface="Meiryo UI" pitchFamily="50" charset="-128"/>
              </a:rPr>
              <a:t>・堺市は政令指定都市であるため隣接市から除いている</a:t>
            </a:r>
            <a:endParaRPr lang="en-US" altLang="ja-JP" sz="8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2537496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正方形/長方形 40"/>
          <p:cNvSpPr/>
          <p:nvPr/>
        </p:nvSpPr>
        <p:spPr bwMode="auto">
          <a:xfrm>
            <a:off x="0" y="260648"/>
            <a:ext cx="9906000" cy="2160240"/>
          </a:xfrm>
          <a:prstGeom prst="rect">
            <a:avLst/>
          </a:prstGeom>
          <a:solidFill>
            <a:schemeClr val="accent6">
              <a:lumMod val="40000"/>
              <a:lumOff val="60000"/>
            </a:schemeClr>
          </a:solidFill>
          <a:ln w="12700" cmpd="sng">
            <a:no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r>
              <a:rPr lang="en-US" altLang="ja-JP" sz="1400" dirty="0" smtClean="0">
                <a:latin typeface="+mj-ea"/>
                <a:ea typeface="ＭＳ 明朝"/>
                <a:cs typeface="Meiryo UI" pitchFamily="50" charset="-128"/>
              </a:rPr>
              <a:t> </a:t>
            </a:r>
            <a:r>
              <a:rPr lang="en-US" altLang="ja-JP" sz="1600" b="1" dirty="0" smtClean="0">
                <a:latin typeface="Meiryo UI" pitchFamily="50" charset="-128"/>
                <a:ea typeface="Meiryo UI" pitchFamily="50" charset="-128"/>
                <a:cs typeface="Meiryo UI" pitchFamily="50" charset="-128"/>
              </a:rPr>
              <a:t> </a:t>
            </a:r>
          </a:p>
          <a:p>
            <a:pPr fontAlgn="base">
              <a:lnSpc>
                <a:spcPts val="2200"/>
              </a:lnSpc>
              <a:spcBef>
                <a:spcPct val="0"/>
              </a:spcBef>
              <a:spcAft>
                <a:spcPct val="0"/>
              </a:spcAft>
            </a:pPr>
            <a:endParaRPr lang="en-US" altLang="ja-JP" sz="1600" dirty="0" smtClean="0">
              <a:latin typeface="+mj-ea"/>
              <a:cs typeface="Meiryo UI" pitchFamily="50" charset="-128"/>
            </a:endParaRPr>
          </a:p>
        </p:txBody>
      </p:sp>
      <p:sp>
        <p:nvSpPr>
          <p:cNvPr id="27" name="正方形/長方形 26"/>
          <p:cNvSpPr/>
          <p:nvPr/>
        </p:nvSpPr>
        <p:spPr>
          <a:xfrm>
            <a:off x="200472" y="404664"/>
            <a:ext cx="9505056" cy="1944216"/>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buFont typeface="Wingdings" pitchFamily="2" charset="2"/>
              <a:buChar char="ü"/>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5" name="正方形/長方形 4"/>
          <p:cNvSpPr/>
          <p:nvPr/>
        </p:nvSpPr>
        <p:spPr bwMode="auto">
          <a:xfrm>
            <a:off x="200472" y="2964426"/>
            <a:ext cx="9621954" cy="379033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noAutofit/>
          </a:bodyPr>
          <a:lstStyle/>
          <a:p>
            <a:pPr algn="ctr" fontAlgn="base">
              <a:lnSpc>
                <a:spcPts val="2800"/>
              </a:lnSpc>
              <a:spcBef>
                <a:spcPct val="0"/>
              </a:spcBef>
              <a:spcAft>
                <a:spcPct val="0"/>
              </a:spcAft>
            </a:pPr>
            <a:r>
              <a:rPr lang="ja-JP" altLang="en-US" dirty="0" smtClean="0">
                <a:latin typeface="Meiryo UI" pitchFamily="50" charset="-128"/>
                <a:ea typeface="Meiryo UI" pitchFamily="50" charset="-128"/>
                <a:cs typeface="Meiryo UI" pitchFamily="50" charset="-128"/>
              </a:rPr>
              <a:t>一般の道府県・市町村とは異なる事務分担やそれに応じた税源配分に対応するため</a:t>
            </a:r>
            <a:endParaRPr lang="en-US" altLang="ja-JP" dirty="0" smtClean="0">
              <a:latin typeface="Meiryo UI" pitchFamily="50" charset="-128"/>
              <a:ea typeface="Meiryo UI" pitchFamily="50" charset="-128"/>
              <a:cs typeface="Meiryo UI" pitchFamily="50" charset="-128"/>
            </a:endParaRPr>
          </a:p>
          <a:p>
            <a:pPr algn="ctr" fontAlgn="base">
              <a:lnSpc>
                <a:spcPts val="2800"/>
              </a:lnSpc>
              <a:spcBef>
                <a:spcPct val="0"/>
              </a:spcBef>
              <a:spcAft>
                <a:spcPct val="0"/>
              </a:spcAft>
            </a:pPr>
            <a:r>
              <a:rPr lang="ja-JP" altLang="en-US" b="1" dirty="0" smtClean="0">
                <a:latin typeface="Meiryo UI" pitchFamily="50" charset="-128"/>
                <a:ea typeface="Meiryo UI" pitchFamily="50" charset="-128"/>
                <a:cs typeface="Meiryo UI" pitchFamily="50" charset="-128"/>
              </a:rPr>
              <a:t>現行法上の「都区財政調整制度」の仕組みを適用</a:t>
            </a:r>
            <a:endParaRPr lang="en-US" altLang="ja-JP" b="1" dirty="0" smtClean="0">
              <a:latin typeface="Meiryo UI" pitchFamily="50" charset="-128"/>
              <a:ea typeface="Meiryo UI" pitchFamily="50" charset="-128"/>
              <a:cs typeface="Meiryo UI" pitchFamily="50" charset="-128"/>
            </a:endParaRPr>
          </a:p>
        </p:txBody>
      </p:sp>
      <p:sp>
        <p:nvSpPr>
          <p:cNvPr id="14" name="正方形/長方形 13"/>
          <p:cNvSpPr/>
          <p:nvPr/>
        </p:nvSpPr>
        <p:spPr>
          <a:xfrm>
            <a:off x="367012" y="3717031"/>
            <a:ext cx="5810124" cy="3008233"/>
          </a:xfrm>
          <a:prstGeom prst="rect">
            <a:avLst/>
          </a:prstGeom>
          <a:solidFill>
            <a:schemeClr val="bg1"/>
          </a:solidFill>
          <a:ln w="158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二等辺三角形 12"/>
          <p:cNvSpPr/>
          <p:nvPr/>
        </p:nvSpPr>
        <p:spPr>
          <a:xfrm flipV="1">
            <a:off x="3368824" y="2635180"/>
            <a:ext cx="3168352" cy="217756"/>
          </a:xfrm>
          <a:prstGeom prst="triangl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bwMode="auto">
          <a:xfrm>
            <a:off x="624510" y="4581128"/>
            <a:ext cx="5408610" cy="792088"/>
          </a:xfrm>
          <a:prstGeom prst="rect">
            <a:avLst/>
          </a:prstGeom>
          <a:noFill/>
          <a:ln w="12700">
            <a:solidFill>
              <a:schemeClr val="accent6">
                <a:lumMod val="75000"/>
              </a:schemeClr>
            </a:solidFill>
            <a:prstDash val="dash"/>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fontAlgn="base">
              <a:lnSpc>
                <a:spcPts val="2800"/>
              </a:lnSpc>
              <a:spcBef>
                <a:spcPct val="0"/>
              </a:spcBef>
              <a:spcAft>
                <a:spcPct val="0"/>
              </a:spcAft>
            </a:pPr>
            <a:endParaRPr lang="en-US" altLang="ja-JP" sz="1050" dirty="0" smtClean="0">
              <a:latin typeface="+mn-ea"/>
              <a:cs typeface="Meiryo UI" pitchFamily="50" charset="-128"/>
            </a:endParaRPr>
          </a:p>
          <a:p>
            <a:pPr fontAlgn="base">
              <a:lnSpc>
                <a:spcPts val="1600"/>
              </a:lnSpc>
              <a:spcBef>
                <a:spcPct val="0"/>
              </a:spcBef>
              <a:spcAft>
                <a:spcPct val="0"/>
              </a:spcAft>
            </a:pPr>
            <a:r>
              <a:rPr lang="en-US" altLang="ja-JP" sz="1050" dirty="0" smtClean="0">
                <a:latin typeface="+mn-ea"/>
                <a:cs typeface="Meiryo UI" pitchFamily="50" charset="-128"/>
              </a:rPr>
              <a:t>&lt;</a:t>
            </a:r>
            <a:r>
              <a:rPr lang="ja-JP" altLang="en-US" sz="1050" dirty="0" smtClean="0">
                <a:latin typeface="+mn-ea"/>
                <a:cs typeface="Meiryo UI" pitchFamily="50" charset="-128"/>
              </a:rPr>
              <a:t>地方自治法第</a:t>
            </a:r>
            <a:r>
              <a:rPr lang="en-US" altLang="ja-JP" sz="1050" dirty="0" smtClean="0">
                <a:latin typeface="+mn-ea"/>
                <a:cs typeface="Meiryo UI" pitchFamily="50" charset="-128"/>
              </a:rPr>
              <a:t>282</a:t>
            </a:r>
            <a:r>
              <a:rPr lang="ja-JP" altLang="en-US" sz="1050" dirty="0" smtClean="0">
                <a:latin typeface="+mn-ea"/>
                <a:cs typeface="Meiryo UI" pitchFamily="50" charset="-128"/>
              </a:rPr>
              <a:t>条第</a:t>
            </a:r>
            <a:r>
              <a:rPr lang="en-US" altLang="ja-JP" sz="1050" dirty="0" smtClean="0">
                <a:latin typeface="+mn-ea"/>
                <a:cs typeface="Meiryo UI" pitchFamily="50" charset="-128"/>
              </a:rPr>
              <a:t>1</a:t>
            </a:r>
            <a:r>
              <a:rPr lang="ja-JP" altLang="en-US" sz="1050" dirty="0" smtClean="0">
                <a:latin typeface="+mn-ea"/>
                <a:cs typeface="Meiryo UI" pitchFamily="50" charset="-128"/>
              </a:rPr>
              <a:t>項　</a:t>
            </a:r>
            <a:r>
              <a:rPr lang="en-US" altLang="ja-JP" sz="1050" dirty="0" smtClean="0">
                <a:latin typeface="+mn-ea"/>
                <a:cs typeface="Meiryo UI" pitchFamily="50" charset="-128"/>
              </a:rPr>
              <a:t>&gt;</a:t>
            </a:r>
          </a:p>
          <a:p>
            <a:pPr fontAlgn="base">
              <a:lnSpc>
                <a:spcPts val="1600"/>
              </a:lnSpc>
              <a:spcBef>
                <a:spcPct val="0"/>
              </a:spcBef>
              <a:spcAft>
                <a:spcPct val="0"/>
              </a:spcAft>
            </a:pPr>
            <a:r>
              <a:rPr lang="ja-JP" altLang="en-US" sz="1050" dirty="0" smtClean="0">
                <a:latin typeface="+mn-ea"/>
                <a:cs typeface="Meiryo UI" pitchFamily="50" charset="-128"/>
              </a:rPr>
              <a:t>都は、都と特別区及び特別区相互間の財源の均衡化を図り、並びに特別区の行政の自主的かつ計画的な運営を確保するため、政令の定めるところにより、条例で特別区財政調整交付金を交付するものとする</a:t>
            </a:r>
            <a:endParaRPr lang="en-US" altLang="ja-JP" sz="1050" dirty="0" smtClean="0">
              <a:latin typeface="+mn-ea"/>
              <a:cs typeface="Meiryo UI" pitchFamily="50" charset="-128"/>
            </a:endParaRPr>
          </a:p>
          <a:p>
            <a:pPr fontAlgn="base">
              <a:lnSpc>
                <a:spcPts val="2800"/>
              </a:lnSpc>
              <a:spcBef>
                <a:spcPct val="0"/>
              </a:spcBef>
              <a:spcAft>
                <a:spcPct val="0"/>
              </a:spcAft>
            </a:pPr>
            <a:r>
              <a:rPr lang="ja-JP" altLang="en-US" sz="1050" dirty="0" smtClean="0">
                <a:latin typeface="+mn-ea"/>
                <a:cs typeface="Meiryo UI" pitchFamily="50" charset="-128"/>
              </a:rPr>
              <a:t>　</a:t>
            </a:r>
            <a:endParaRPr lang="en-US" altLang="ja-JP" sz="1050" dirty="0" smtClean="0">
              <a:latin typeface="+mn-ea"/>
              <a:cs typeface="Meiryo UI" pitchFamily="50" charset="-128"/>
            </a:endParaRPr>
          </a:p>
        </p:txBody>
      </p:sp>
      <p:graphicFrame>
        <p:nvGraphicFramePr>
          <p:cNvPr id="18" name="表 17"/>
          <p:cNvGraphicFramePr>
            <a:graphicFrameLocks noGrp="1"/>
          </p:cNvGraphicFramePr>
          <p:nvPr/>
        </p:nvGraphicFramePr>
        <p:xfrm>
          <a:off x="704528" y="5942462"/>
          <a:ext cx="3528392" cy="385908"/>
        </p:xfrm>
        <a:graphic>
          <a:graphicData uri="http://schemas.openxmlformats.org/drawingml/2006/table">
            <a:tbl>
              <a:tblPr firstRow="1" bandRow="1">
                <a:tableStyleId>{5940675A-B579-460E-94D1-54222C63F5DA}</a:tableStyleId>
              </a:tblPr>
              <a:tblGrid>
                <a:gridCol w="841572">
                  <a:extLst>
                    <a:ext uri="{9D8B030D-6E8A-4147-A177-3AD203B41FA5}">
                      <a16:colId xmlns:a16="http://schemas.microsoft.com/office/drawing/2014/main" val="20000"/>
                    </a:ext>
                  </a:extLst>
                </a:gridCol>
                <a:gridCol w="2686820">
                  <a:extLst>
                    <a:ext uri="{9D8B030D-6E8A-4147-A177-3AD203B41FA5}">
                      <a16:colId xmlns:a16="http://schemas.microsoft.com/office/drawing/2014/main" val="20001"/>
                    </a:ext>
                  </a:extLst>
                </a:gridCol>
              </a:tblGrid>
              <a:tr h="168996">
                <a:tc>
                  <a:txBody>
                    <a:bodyPr/>
                    <a:lstStyle/>
                    <a:p>
                      <a:pPr algn="ctr">
                        <a:lnSpc>
                          <a:spcPts val="800"/>
                        </a:lnSpc>
                      </a:pPr>
                      <a:r>
                        <a:rPr kumimoji="1" lang="ja-JP" altLang="en-US" sz="900" dirty="0" smtClean="0">
                          <a:latin typeface="Meiryo UI" pitchFamily="50" charset="-128"/>
                          <a:ea typeface="Meiryo UI" pitchFamily="50" charset="-128"/>
                          <a:cs typeface="Meiryo UI" pitchFamily="50" charset="-128"/>
                        </a:rPr>
                        <a:t>普通税　</a:t>
                      </a:r>
                      <a:endParaRPr kumimoji="1" lang="ja-JP" altLang="en-US" sz="900" b="0" dirty="0">
                        <a:latin typeface="Meiryo UI" pitchFamily="50" charset="-128"/>
                        <a:ea typeface="Meiryo UI" pitchFamily="50" charset="-128"/>
                        <a:cs typeface="Meiryo UI" pitchFamily="50" charset="-128"/>
                      </a:endParaRPr>
                    </a:p>
                  </a:txBody>
                  <a:tcPr marL="91435" marR="91435" marT="45677" marB="45677" anchor="ctr"/>
                </a:tc>
                <a:tc>
                  <a:txBody>
                    <a:bodyPr/>
                    <a:lstStyle/>
                    <a:p>
                      <a:pPr algn="l">
                        <a:lnSpc>
                          <a:spcPts val="800"/>
                        </a:lnSpc>
                      </a:pPr>
                      <a:r>
                        <a:rPr kumimoji="1" lang="ja-JP" altLang="en-US" sz="900" dirty="0" smtClean="0">
                          <a:latin typeface="Meiryo UI" pitchFamily="50" charset="-128"/>
                          <a:ea typeface="Meiryo UI" pitchFamily="50" charset="-128"/>
                          <a:cs typeface="Meiryo UI" pitchFamily="50" charset="-128"/>
                        </a:rPr>
                        <a:t>法人市町村民税、固定資産税、特別土地保有税</a:t>
                      </a:r>
                      <a:endParaRPr kumimoji="1" lang="ja-JP" altLang="en-US" sz="900" b="0" dirty="0">
                        <a:latin typeface="Meiryo UI" pitchFamily="50" charset="-128"/>
                        <a:ea typeface="Meiryo UI" pitchFamily="50" charset="-128"/>
                        <a:cs typeface="Meiryo UI" pitchFamily="50" charset="-128"/>
                      </a:endParaRPr>
                    </a:p>
                  </a:txBody>
                  <a:tcPr marL="91435" marR="91435" marT="45677" marB="45677" anchor="ctr"/>
                </a:tc>
                <a:extLst>
                  <a:ext uri="{0D108BD9-81ED-4DB2-BD59-A6C34878D82A}">
                    <a16:rowId xmlns:a16="http://schemas.microsoft.com/office/drawing/2014/main" val="10000"/>
                  </a:ext>
                </a:extLst>
              </a:tr>
              <a:tr h="0">
                <a:tc>
                  <a:txBody>
                    <a:bodyPr/>
                    <a:lstStyle/>
                    <a:p>
                      <a:pPr algn="ctr">
                        <a:lnSpc>
                          <a:spcPts val="800"/>
                        </a:lnSpc>
                      </a:pPr>
                      <a:r>
                        <a:rPr kumimoji="1" lang="ja-JP" altLang="en-US" sz="900" dirty="0" smtClean="0">
                          <a:latin typeface="Meiryo UI" pitchFamily="50" charset="-128"/>
                          <a:ea typeface="Meiryo UI" pitchFamily="50" charset="-128"/>
                          <a:cs typeface="Meiryo UI" pitchFamily="50" charset="-128"/>
                        </a:rPr>
                        <a:t>目的税　　　</a:t>
                      </a:r>
                      <a:endParaRPr kumimoji="1" lang="ja-JP" altLang="en-US" sz="900" b="0" dirty="0">
                        <a:latin typeface="Meiryo UI" pitchFamily="50" charset="-128"/>
                        <a:ea typeface="Meiryo UI" pitchFamily="50" charset="-128"/>
                        <a:cs typeface="Meiryo UI" pitchFamily="50" charset="-128"/>
                      </a:endParaRPr>
                    </a:p>
                  </a:txBody>
                  <a:tcPr marL="91435" marR="91435" marT="45677" marB="45677" anchor="ctr"/>
                </a:tc>
                <a:tc>
                  <a:txBody>
                    <a:bodyPr/>
                    <a:lstStyle/>
                    <a:p>
                      <a:pPr marL="0" marR="0" indent="0" algn="l" defTabSz="914400" rtl="0" eaLnBrk="1" fontAlgn="auto" latinLnBrk="0" hangingPunct="1">
                        <a:lnSpc>
                          <a:spcPts val="800"/>
                        </a:lnSpc>
                        <a:spcBef>
                          <a:spcPts val="0"/>
                        </a:spcBef>
                        <a:spcAft>
                          <a:spcPts val="0"/>
                        </a:spcAft>
                        <a:buClrTx/>
                        <a:buSzTx/>
                        <a:buFontTx/>
                        <a:buNone/>
                        <a:tabLst/>
                        <a:defRPr/>
                      </a:pPr>
                      <a:r>
                        <a:rPr kumimoji="1" lang="ja-JP" altLang="en-US" sz="900" dirty="0" smtClean="0">
                          <a:latin typeface="Meiryo UI" pitchFamily="50" charset="-128"/>
                          <a:ea typeface="Meiryo UI" pitchFamily="50" charset="-128"/>
                          <a:cs typeface="Meiryo UI" pitchFamily="50" charset="-128"/>
                        </a:rPr>
                        <a:t>事業所税、都市計画税</a:t>
                      </a:r>
                      <a:endParaRPr kumimoji="1" lang="ja-JP" altLang="en-US" sz="900" b="0" dirty="0">
                        <a:latin typeface="Meiryo UI" pitchFamily="50" charset="-128"/>
                        <a:ea typeface="Meiryo UI" pitchFamily="50" charset="-128"/>
                        <a:cs typeface="Meiryo UI" pitchFamily="50" charset="-128"/>
                      </a:endParaRPr>
                    </a:p>
                  </a:txBody>
                  <a:tcPr marL="91435" marR="91435" marT="45677" marB="45677" anchor="ctr"/>
                </a:tc>
                <a:extLst>
                  <a:ext uri="{0D108BD9-81ED-4DB2-BD59-A6C34878D82A}">
                    <a16:rowId xmlns:a16="http://schemas.microsoft.com/office/drawing/2014/main" val="10001"/>
                  </a:ext>
                </a:extLst>
              </a:tr>
            </a:tbl>
          </a:graphicData>
        </a:graphic>
      </p:graphicFrame>
      <p:sp>
        <p:nvSpPr>
          <p:cNvPr id="22" name="正方形/長方形 21"/>
          <p:cNvSpPr/>
          <p:nvPr/>
        </p:nvSpPr>
        <p:spPr bwMode="auto">
          <a:xfrm>
            <a:off x="583036" y="4005064"/>
            <a:ext cx="5450084" cy="529652"/>
          </a:xfrm>
          <a:prstGeom prst="rect">
            <a:avLst/>
          </a:prstGeom>
          <a:no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174625" indent="-174625" fontAlgn="base">
              <a:lnSpc>
                <a:spcPts val="1800"/>
              </a:lnSpc>
              <a:spcBef>
                <a:spcPct val="0"/>
              </a:spcBef>
              <a:spcAft>
                <a:spcPct val="0"/>
              </a:spcAft>
            </a:pPr>
            <a:r>
              <a:rPr lang="ja-JP" altLang="en-US" sz="1200" dirty="0" smtClean="0">
                <a:latin typeface="Meiryo UI" pitchFamily="50" charset="-128"/>
                <a:ea typeface="Meiryo UI" pitchFamily="50" charset="-128"/>
                <a:cs typeface="Meiryo UI" pitchFamily="50" charset="-128"/>
              </a:rPr>
              <a:t>○都と特別区との間には、「都区制度」が適用され、事務分担の特例に伴う税制上の特例とともに、都と特別区及び特別区相互間における財政調整制度が設けられている</a:t>
            </a:r>
            <a:endParaRPr lang="en-US" altLang="ja-JP" sz="1200" dirty="0" smtClean="0">
              <a:latin typeface="Meiryo UI" pitchFamily="50" charset="-128"/>
              <a:ea typeface="Meiryo UI" pitchFamily="50" charset="-128"/>
              <a:cs typeface="Meiryo UI" pitchFamily="50" charset="-128"/>
            </a:endParaRPr>
          </a:p>
          <a:p>
            <a:pPr fontAlgn="base">
              <a:lnSpc>
                <a:spcPts val="2800"/>
              </a:lnSpc>
              <a:spcBef>
                <a:spcPct val="0"/>
              </a:spcBef>
              <a:spcAft>
                <a:spcPct val="0"/>
              </a:spcAft>
            </a:pPr>
            <a:r>
              <a:rPr lang="ja-JP" altLang="en-US" sz="1600" dirty="0" smtClean="0">
                <a:latin typeface="+mn-ea"/>
                <a:cs typeface="Meiryo UI" pitchFamily="50" charset="-128"/>
              </a:rPr>
              <a:t>　</a:t>
            </a:r>
            <a:endParaRPr lang="en-US" altLang="ja-JP" sz="1600" dirty="0" smtClean="0">
              <a:latin typeface="+mn-ea"/>
              <a:cs typeface="Meiryo UI" pitchFamily="50" charset="-128"/>
            </a:endParaRPr>
          </a:p>
        </p:txBody>
      </p:sp>
      <p:sp>
        <p:nvSpPr>
          <p:cNvPr id="23" name="正方形/長方形 22"/>
          <p:cNvSpPr/>
          <p:nvPr/>
        </p:nvSpPr>
        <p:spPr bwMode="auto">
          <a:xfrm>
            <a:off x="416496" y="5599493"/>
            <a:ext cx="974180" cy="301048"/>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税制上の特例（都税とされている市町村民税）</a:t>
            </a:r>
            <a:r>
              <a:rPr lang="en-US" altLang="ja-JP" sz="1200" dirty="0" smtClean="0">
                <a:latin typeface="Meiryo UI" pitchFamily="50" charset="-128"/>
                <a:ea typeface="Meiryo UI" pitchFamily="50" charset="-128"/>
                <a:cs typeface="Meiryo UI" pitchFamily="50" charset="-128"/>
              </a:rPr>
              <a:t>】</a:t>
            </a:r>
          </a:p>
        </p:txBody>
      </p:sp>
      <p:sp>
        <p:nvSpPr>
          <p:cNvPr id="24" name="正方形/長方形 23"/>
          <p:cNvSpPr/>
          <p:nvPr/>
        </p:nvSpPr>
        <p:spPr bwMode="auto">
          <a:xfrm>
            <a:off x="725364" y="6354916"/>
            <a:ext cx="3456384" cy="242436"/>
          </a:xfrm>
          <a:prstGeom prst="rect">
            <a:avLst/>
          </a:prstGeom>
          <a:noFill/>
          <a:ln w="12700">
            <a:noFill/>
            <a:prstDash val="dash"/>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fontAlgn="base">
              <a:spcBef>
                <a:spcPct val="0"/>
              </a:spcBef>
              <a:spcAft>
                <a:spcPct val="0"/>
              </a:spcAft>
            </a:pPr>
            <a:r>
              <a:rPr lang="en-US" altLang="ja-JP" sz="800" dirty="0" smtClean="0">
                <a:latin typeface="Meiryo UI" pitchFamily="50" charset="-128"/>
                <a:ea typeface="Meiryo UI" pitchFamily="50" charset="-128"/>
                <a:cs typeface="Meiryo UI" pitchFamily="50" charset="-128"/>
              </a:rPr>
              <a:t>&lt;</a:t>
            </a:r>
            <a:r>
              <a:rPr lang="ja-JP" altLang="en-US" sz="800" dirty="0" smtClean="0">
                <a:latin typeface="Meiryo UI" pitchFamily="50" charset="-128"/>
                <a:ea typeface="Meiryo UI" pitchFamily="50" charset="-128"/>
                <a:cs typeface="Meiryo UI" pitchFamily="50" charset="-128"/>
              </a:rPr>
              <a:t>地方税法</a:t>
            </a:r>
            <a:r>
              <a:rPr lang="en-US" altLang="ja-JP" sz="800" dirty="0" smtClean="0">
                <a:latin typeface="Meiryo UI" pitchFamily="50" charset="-128"/>
                <a:ea typeface="Meiryo UI" pitchFamily="50" charset="-128"/>
                <a:cs typeface="Meiryo UI" pitchFamily="50" charset="-128"/>
              </a:rPr>
              <a:t>&gt;</a:t>
            </a:r>
            <a:r>
              <a:rPr lang="ja-JP" altLang="en-US" sz="800" dirty="0" smtClean="0">
                <a:latin typeface="Meiryo UI" pitchFamily="50" charset="-128"/>
                <a:ea typeface="Meiryo UI" pitchFamily="50" charset="-128"/>
                <a:cs typeface="Meiryo UI" pitchFamily="50" charset="-128"/>
              </a:rPr>
              <a:t>　第</a:t>
            </a:r>
            <a:r>
              <a:rPr lang="en-US" altLang="ja-JP" sz="800" dirty="0" smtClean="0">
                <a:latin typeface="Meiryo UI" pitchFamily="50" charset="-128"/>
                <a:ea typeface="Meiryo UI" pitchFamily="50" charset="-128"/>
                <a:cs typeface="Meiryo UI" pitchFamily="50" charset="-128"/>
              </a:rPr>
              <a:t>734</a:t>
            </a:r>
            <a:r>
              <a:rPr lang="ja-JP" altLang="en-US" sz="800" dirty="0" smtClean="0">
                <a:latin typeface="Meiryo UI" pitchFamily="50" charset="-128"/>
                <a:ea typeface="Meiryo UI" pitchFamily="50" charset="-128"/>
                <a:cs typeface="Meiryo UI" pitchFamily="50" charset="-128"/>
              </a:rPr>
              <a:t>条第</a:t>
            </a:r>
            <a:r>
              <a:rPr lang="en-US" altLang="ja-JP" sz="800" dirty="0" smtClean="0">
                <a:latin typeface="Meiryo UI" pitchFamily="50" charset="-128"/>
                <a:ea typeface="Meiryo UI" pitchFamily="50" charset="-128"/>
                <a:cs typeface="Meiryo UI" pitchFamily="50" charset="-128"/>
              </a:rPr>
              <a:t>1</a:t>
            </a:r>
            <a:r>
              <a:rPr lang="ja-JP" altLang="en-US" sz="800" dirty="0" smtClean="0">
                <a:latin typeface="Meiryo UI" pitchFamily="50" charset="-128"/>
                <a:ea typeface="Meiryo UI" pitchFamily="50" charset="-128"/>
                <a:cs typeface="Meiryo UI" pitchFamily="50" charset="-128"/>
              </a:rPr>
              <a:t>項及び第</a:t>
            </a:r>
            <a:r>
              <a:rPr lang="en-US" altLang="ja-JP" sz="800" dirty="0" smtClean="0">
                <a:latin typeface="Meiryo UI" pitchFamily="50" charset="-128"/>
                <a:ea typeface="Meiryo UI" pitchFamily="50" charset="-128"/>
                <a:cs typeface="Meiryo UI" pitchFamily="50" charset="-128"/>
              </a:rPr>
              <a:t>2</a:t>
            </a:r>
            <a:r>
              <a:rPr lang="ja-JP" altLang="en-US" sz="800" dirty="0" smtClean="0">
                <a:latin typeface="Meiryo UI" pitchFamily="50" charset="-128"/>
                <a:ea typeface="Meiryo UI" pitchFamily="50" charset="-128"/>
                <a:cs typeface="Meiryo UI" pitchFamily="50" charset="-128"/>
              </a:rPr>
              <a:t>項第</a:t>
            </a:r>
            <a:r>
              <a:rPr lang="en-US" altLang="ja-JP" sz="800" dirty="0" smtClean="0">
                <a:latin typeface="Meiryo UI" pitchFamily="50" charset="-128"/>
                <a:ea typeface="Meiryo UI" pitchFamily="50" charset="-128"/>
                <a:cs typeface="Meiryo UI" pitchFamily="50" charset="-128"/>
              </a:rPr>
              <a:t>2</a:t>
            </a:r>
            <a:r>
              <a:rPr lang="ja-JP" altLang="en-US" sz="800" dirty="0" smtClean="0">
                <a:latin typeface="Meiryo UI" pitchFamily="50" charset="-128"/>
                <a:ea typeface="Meiryo UI" pitchFamily="50" charset="-128"/>
                <a:cs typeface="Meiryo UI" pitchFamily="50" charset="-128"/>
              </a:rPr>
              <a:t>号、第</a:t>
            </a:r>
            <a:r>
              <a:rPr lang="en-US" altLang="ja-JP" sz="800" dirty="0" smtClean="0">
                <a:latin typeface="Meiryo UI" pitchFamily="50" charset="-128"/>
                <a:ea typeface="Meiryo UI" pitchFamily="50" charset="-128"/>
                <a:cs typeface="Meiryo UI" pitchFamily="50" charset="-128"/>
              </a:rPr>
              <a:t>735</a:t>
            </a:r>
            <a:r>
              <a:rPr lang="ja-JP" altLang="en-US" sz="800" dirty="0" smtClean="0">
                <a:latin typeface="Meiryo UI" pitchFamily="50" charset="-128"/>
                <a:ea typeface="Meiryo UI" pitchFamily="50" charset="-128"/>
                <a:cs typeface="Meiryo UI" pitchFamily="50" charset="-128"/>
              </a:rPr>
              <a:t>条第</a:t>
            </a:r>
            <a:r>
              <a:rPr lang="en-US" altLang="ja-JP" sz="800" dirty="0" smtClean="0">
                <a:latin typeface="Meiryo UI" pitchFamily="50" charset="-128"/>
                <a:ea typeface="Meiryo UI" pitchFamily="50" charset="-128"/>
                <a:cs typeface="Meiryo UI" pitchFamily="50" charset="-128"/>
              </a:rPr>
              <a:t>1</a:t>
            </a:r>
            <a:r>
              <a:rPr lang="ja-JP" altLang="en-US" sz="800" dirty="0" smtClean="0">
                <a:latin typeface="Meiryo UI" pitchFamily="50" charset="-128"/>
                <a:ea typeface="Meiryo UI" pitchFamily="50" charset="-128"/>
                <a:cs typeface="Meiryo UI" pitchFamily="50" charset="-128"/>
              </a:rPr>
              <a:t>項　　　</a:t>
            </a:r>
            <a:endParaRPr lang="en-US" altLang="ja-JP" sz="800" dirty="0" smtClean="0">
              <a:latin typeface="Meiryo UI" pitchFamily="50" charset="-128"/>
              <a:ea typeface="Meiryo UI" pitchFamily="50" charset="-128"/>
              <a:cs typeface="Meiryo UI" pitchFamily="50" charset="-128"/>
            </a:endParaRPr>
          </a:p>
        </p:txBody>
      </p:sp>
      <p:sp>
        <p:nvSpPr>
          <p:cNvPr id="25" name="正方形/長方形 24"/>
          <p:cNvSpPr/>
          <p:nvPr/>
        </p:nvSpPr>
        <p:spPr bwMode="auto">
          <a:xfrm>
            <a:off x="128464" y="3645024"/>
            <a:ext cx="2736304" cy="432048"/>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sz="1400" dirty="0" smtClean="0">
                <a:latin typeface="Meiryo UI" pitchFamily="50" charset="-128"/>
                <a:ea typeface="Meiryo UI" pitchFamily="50" charset="-128"/>
                <a:cs typeface="Meiryo UI" pitchFamily="50" charset="-128"/>
              </a:rPr>
              <a:t>　　■都区財政調整制度</a:t>
            </a:r>
            <a:endParaRPr lang="ja-JP" altLang="en-US" sz="1400" dirty="0">
              <a:latin typeface="Meiryo UI" pitchFamily="50" charset="-128"/>
              <a:ea typeface="Meiryo UI" pitchFamily="50" charset="-128"/>
              <a:cs typeface="Meiryo UI" pitchFamily="50" charset="-128"/>
            </a:endParaRPr>
          </a:p>
        </p:txBody>
      </p:sp>
      <p:sp>
        <p:nvSpPr>
          <p:cNvPr id="21" name="正方形/長方形 20"/>
          <p:cNvSpPr/>
          <p:nvPr/>
        </p:nvSpPr>
        <p:spPr bwMode="auto">
          <a:xfrm>
            <a:off x="704528" y="908721"/>
            <a:ext cx="3672408" cy="131588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180975" indent="-180975" algn="ctr">
              <a:lnSpc>
                <a:spcPts val="900"/>
              </a:lnSpc>
            </a:pPr>
            <a:r>
              <a:rPr lang="ja-JP" altLang="en-US" sz="1400" dirty="0" smtClean="0">
                <a:latin typeface="Meiryo UI" pitchFamily="50" charset="-128"/>
                <a:ea typeface="Meiryo UI" pitchFamily="50" charset="-128"/>
                <a:cs typeface="Meiryo UI" pitchFamily="50" charset="-128"/>
              </a:rPr>
              <a:t>～特別区間の税源偏在の状況～</a:t>
            </a:r>
            <a:r>
              <a:rPr lang="en-US" altLang="ja-JP" sz="1400" dirty="0" smtClean="0">
                <a:latin typeface="Meiryo UI" pitchFamily="50" charset="-128"/>
                <a:ea typeface="Meiryo UI" pitchFamily="50" charset="-128"/>
                <a:cs typeface="Meiryo UI" pitchFamily="50" charset="-128"/>
              </a:rPr>
              <a:t/>
            </a:r>
            <a:br>
              <a:rPr lang="en-US" altLang="ja-JP" sz="1400" dirty="0" smtClean="0">
                <a:latin typeface="Meiryo UI" pitchFamily="50" charset="-128"/>
                <a:ea typeface="Meiryo UI" pitchFamily="50" charset="-128"/>
                <a:cs typeface="Meiryo UI" pitchFamily="50" charset="-128"/>
              </a:rPr>
            </a:br>
            <a:endParaRPr lang="en-US" altLang="ja-JP" sz="1400" dirty="0" smtClean="0">
              <a:latin typeface="Meiryo UI" pitchFamily="50" charset="-128"/>
              <a:ea typeface="Meiryo UI" pitchFamily="50" charset="-128"/>
              <a:cs typeface="Meiryo UI" pitchFamily="50" charset="-128"/>
            </a:endParaRPr>
          </a:p>
          <a:p>
            <a:pPr marL="180975" indent="-180975" algn="ctr">
              <a:lnSpc>
                <a:spcPts val="900"/>
              </a:lnSpc>
            </a:pPr>
            <a:endParaRPr lang="en-US" altLang="ja-JP" sz="1400" dirty="0" smtClean="0">
              <a:latin typeface="Meiryo UI" pitchFamily="50" charset="-128"/>
              <a:ea typeface="Meiryo UI" pitchFamily="50" charset="-128"/>
              <a:cs typeface="Meiryo UI" pitchFamily="50" charset="-128"/>
            </a:endParaRPr>
          </a:p>
          <a:p>
            <a:pPr marL="180975" indent="-180975">
              <a:lnSpc>
                <a:spcPct val="130000"/>
              </a:lnSpc>
            </a:pPr>
            <a:r>
              <a:rPr lang="ja-JP" altLang="en-US" sz="1400" dirty="0" smtClean="0">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現在の中央区・北区を含む特別区への税の集中により、特別区間の税収格差が大きい</a:t>
            </a:r>
          </a:p>
        </p:txBody>
      </p:sp>
      <p:sp>
        <p:nvSpPr>
          <p:cNvPr id="26" name="テキスト ボックス 25"/>
          <p:cNvSpPr txBox="1"/>
          <p:nvPr/>
        </p:nvSpPr>
        <p:spPr>
          <a:xfrm>
            <a:off x="632520" y="5392266"/>
            <a:ext cx="5616624" cy="215444"/>
          </a:xfrm>
          <a:prstGeom prst="rect">
            <a:avLst/>
          </a:prstGeom>
          <a:noFill/>
        </p:spPr>
        <p:txBody>
          <a:bodyPr wrap="square" rtlCol="0">
            <a:spAutoFit/>
          </a:bodyPr>
          <a:lstStyle/>
          <a:p>
            <a:r>
              <a:rPr kumimoji="1" lang="en-US" altLang="ja-JP" sz="800" dirty="0" smtClean="0">
                <a:latin typeface="Meiryo UI" pitchFamily="50" charset="-128"/>
                <a:ea typeface="Meiryo UI" pitchFamily="50" charset="-128"/>
                <a:cs typeface="Meiryo UI" pitchFamily="50" charset="-128"/>
              </a:rPr>
              <a:t>※</a:t>
            </a:r>
            <a:r>
              <a:rPr kumimoji="1" lang="ja-JP" altLang="en-US" sz="800" dirty="0" smtClean="0">
                <a:latin typeface="Meiryo UI" pitchFamily="50" charset="-128"/>
                <a:ea typeface="Meiryo UI" pitchFamily="50" charset="-128"/>
                <a:cs typeface="Meiryo UI" pitchFamily="50" charset="-128"/>
              </a:rPr>
              <a:t> 一般的な制度として設けられているが、現状は東京都と</a:t>
            </a:r>
            <a:r>
              <a:rPr kumimoji="1" lang="en-US" altLang="ja-JP" sz="800" dirty="0" smtClean="0">
                <a:latin typeface="Meiryo UI" pitchFamily="50" charset="-128"/>
                <a:ea typeface="Meiryo UI" pitchFamily="50" charset="-128"/>
                <a:cs typeface="Meiryo UI" pitchFamily="50" charset="-128"/>
              </a:rPr>
              <a:t>23</a:t>
            </a:r>
            <a:r>
              <a:rPr kumimoji="1" lang="ja-JP" altLang="en-US" sz="800" dirty="0" smtClean="0">
                <a:latin typeface="Meiryo UI" pitchFamily="50" charset="-128"/>
                <a:ea typeface="Meiryo UI" pitchFamily="50" charset="-128"/>
                <a:cs typeface="Meiryo UI" pitchFamily="50" charset="-128"/>
              </a:rPr>
              <a:t>特別区にしか適用されていない</a:t>
            </a:r>
            <a:endParaRPr kumimoji="1" lang="ja-JP" altLang="en-US" sz="800" dirty="0">
              <a:latin typeface="Meiryo UI" pitchFamily="50" charset="-128"/>
              <a:ea typeface="Meiryo UI" pitchFamily="50" charset="-128"/>
              <a:cs typeface="Meiryo UI" pitchFamily="50" charset="-128"/>
            </a:endParaRPr>
          </a:p>
        </p:txBody>
      </p:sp>
      <p:sp>
        <p:nvSpPr>
          <p:cNvPr id="29" name="正方形/長方形 28"/>
          <p:cNvSpPr/>
          <p:nvPr/>
        </p:nvSpPr>
        <p:spPr bwMode="auto">
          <a:xfrm>
            <a:off x="314992" y="489688"/>
            <a:ext cx="4566000" cy="275016"/>
          </a:xfrm>
          <a:prstGeom prst="rect">
            <a:avLst/>
          </a:prstGeom>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fontAlgn="base">
              <a:spcBef>
                <a:spcPct val="0"/>
              </a:spcBef>
              <a:spcAft>
                <a:spcPct val="0"/>
              </a:spcAft>
            </a:pPr>
            <a:r>
              <a:rPr lang="ja-JP" altLang="en-US" sz="1400" b="1" dirty="0" smtClean="0">
                <a:solidFill>
                  <a:schemeClr val="tx1"/>
                </a:solidFill>
                <a:latin typeface="Meiryo UI" pitchFamily="50" charset="-128"/>
                <a:ea typeface="Meiryo UI" pitchFamily="50" charset="-128"/>
                <a:cs typeface="Meiryo UI" pitchFamily="50" charset="-128"/>
              </a:rPr>
              <a:t>２．特別区間における税源偏在による収支の不均衡の是正</a:t>
            </a:r>
          </a:p>
        </p:txBody>
      </p:sp>
      <p:sp>
        <p:nvSpPr>
          <p:cNvPr id="30" name="正方形/長方形 29"/>
          <p:cNvSpPr/>
          <p:nvPr/>
        </p:nvSpPr>
        <p:spPr>
          <a:xfrm>
            <a:off x="6249144" y="3717032"/>
            <a:ext cx="3456384" cy="3008233"/>
          </a:xfrm>
          <a:prstGeom prst="rect">
            <a:avLst/>
          </a:prstGeom>
          <a:solidFill>
            <a:schemeClr val="bg1"/>
          </a:solidFill>
          <a:ln w="158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bwMode="auto">
          <a:xfrm>
            <a:off x="6033120" y="3573016"/>
            <a:ext cx="2736304" cy="504056"/>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sz="1400" dirty="0" smtClean="0">
                <a:solidFill>
                  <a:schemeClr val="tx1"/>
                </a:solidFill>
                <a:latin typeface="Meiryo UI" pitchFamily="50" charset="-128"/>
                <a:ea typeface="Meiryo UI" pitchFamily="50" charset="-128"/>
                <a:cs typeface="Meiryo UI" pitchFamily="50" charset="-128"/>
              </a:rPr>
              <a:t>　　■地方交付税の合算算定</a:t>
            </a: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32" name="正方形/長方形 31"/>
          <p:cNvSpPr/>
          <p:nvPr/>
        </p:nvSpPr>
        <p:spPr bwMode="auto">
          <a:xfrm>
            <a:off x="6321152" y="4005064"/>
            <a:ext cx="3312368" cy="802910"/>
          </a:xfrm>
          <a:prstGeom prst="rect">
            <a:avLst/>
          </a:prstGeom>
          <a:no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174625" indent="-174625" fontAlgn="base">
              <a:lnSpc>
                <a:spcPts val="1800"/>
              </a:lnSpc>
              <a:spcBef>
                <a:spcPct val="0"/>
              </a:spcBef>
              <a:spcAft>
                <a:spcPct val="0"/>
              </a:spcAft>
            </a:pPr>
            <a:r>
              <a:rPr lang="ja-JP" altLang="en-US" sz="1200" dirty="0" smtClean="0">
                <a:solidFill>
                  <a:schemeClr val="tx1"/>
                </a:solidFill>
                <a:latin typeface="Meiryo UI" pitchFamily="50" charset="-128"/>
                <a:ea typeface="Meiryo UI" pitchFamily="50" charset="-128"/>
                <a:cs typeface="Meiryo UI" pitchFamily="50" charset="-128"/>
              </a:rPr>
              <a:t>○地方交付税法の都の特例として、都全域を道府県とみなし、特別区全域を一つの市とみなして、合算して算定することとされている</a:t>
            </a:r>
            <a:endParaRPr lang="en-US" altLang="ja-JP" sz="1200" dirty="0" smtClean="0">
              <a:solidFill>
                <a:schemeClr val="tx1"/>
              </a:solidFill>
              <a:latin typeface="Meiryo UI" pitchFamily="50" charset="-128"/>
              <a:ea typeface="Meiryo UI" pitchFamily="50" charset="-128"/>
              <a:cs typeface="Meiryo UI" pitchFamily="50" charset="-128"/>
            </a:endParaRPr>
          </a:p>
          <a:p>
            <a:pPr fontAlgn="base">
              <a:lnSpc>
                <a:spcPts val="2800"/>
              </a:lnSpc>
              <a:spcBef>
                <a:spcPct val="0"/>
              </a:spcBef>
              <a:spcAft>
                <a:spcPct val="0"/>
              </a:spcAft>
            </a:pPr>
            <a:r>
              <a:rPr lang="ja-JP" altLang="en-US" sz="1600" dirty="0" smtClean="0">
                <a:solidFill>
                  <a:schemeClr val="tx1"/>
                </a:solidFill>
                <a:latin typeface="+mn-ea"/>
                <a:cs typeface="Meiryo UI" pitchFamily="50" charset="-128"/>
              </a:rPr>
              <a:t>　</a:t>
            </a:r>
            <a:endParaRPr lang="en-US" altLang="ja-JP" sz="1600" dirty="0" smtClean="0">
              <a:solidFill>
                <a:schemeClr val="tx1"/>
              </a:solidFill>
              <a:latin typeface="+mn-ea"/>
              <a:cs typeface="Meiryo UI" pitchFamily="50" charset="-128"/>
            </a:endParaRPr>
          </a:p>
        </p:txBody>
      </p:sp>
      <p:sp>
        <p:nvSpPr>
          <p:cNvPr id="33" name="正方形/長方形 32"/>
          <p:cNvSpPr/>
          <p:nvPr/>
        </p:nvSpPr>
        <p:spPr bwMode="auto">
          <a:xfrm>
            <a:off x="6321152" y="4941168"/>
            <a:ext cx="3312368" cy="1656184"/>
          </a:xfrm>
          <a:prstGeom prst="rect">
            <a:avLst/>
          </a:prstGeom>
          <a:noFill/>
          <a:ln w="12700">
            <a:solidFill>
              <a:schemeClr val="accent6">
                <a:lumMod val="75000"/>
              </a:schemeClr>
            </a:solidFill>
            <a:prstDash val="dash"/>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fontAlgn="base">
              <a:spcBef>
                <a:spcPct val="0"/>
              </a:spcBef>
              <a:spcAft>
                <a:spcPct val="0"/>
              </a:spcAft>
            </a:pPr>
            <a:endParaRPr lang="en-US" altLang="ja-JP" sz="1050" dirty="0" smtClean="0">
              <a:solidFill>
                <a:schemeClr val="tx1"/>
              </a:solidFill>
              <a:latin typeface="+mn-ea"/>
              <a:cs typeface="Meiryo UI" pitchFamily="50" charset="-128"/>
            </a:endParaRPr>
          </a:p>
          <a:p>
            <a:pPr fontAlgn="base">
              <a:lnSpc>
                <a:spcPts val="1300"/>
              </a:lnSpc>
              <a:spcBef>
                <a:spcPct val="0"/>
              </a:spcBef>
              <a:spcAft>
                <a:spcPct val="0"/>
              </a:spcAft>
            </a:pPr>
            <a:r>
              <a:rPr lang="en-US" altLang="ja-JP" sz="1050" dirty="0" smtClean="0">
                <a:solidFill>
                  <a:schemeClr val="tx1"/>
                </a:solidFill>
                <a:latin typeface="+mn-ea"/>
                <a:cs typeface="Meiryo UI" pitchFamily="50" charset="-128"/>
              </a:rPr>
              <a:t>〈</a:t>
            </a:r>
            <a:r>
              <a:rPr lang="ja-JP" altLang="en-US" sz="1050" dirty="0" smtClean="0">
                <a:solidFill>
                  <a:schemeClr val="tx1"/>
                </a:solidFill>
                <a:latin typeface="+mn-ea"/>
                <a:cs typeface="Meiryo UI" pitchFamily="50" charset="-128"/>
              </a:rPr>
              <a:t>地方制度調査会答申（</a:t>
            </a:r>
            <a:r>
              <a:rPr lang="en-US" altLang="ja-JP" sz="1050" dirty="0" smtClean="0">
                <a:solidFill>
                  <a:schemeClr val="tx1"/>
                </a:solidFill>
                <a:latin typeface="+mn-ea"/>
                <a:cs typeface="Meiryo UI" pitchFamily="50" charset="-128"/>
              </a:rPr>
              <a:t>H25.6.25</a:t>
            </a:r>
            <a:r>
              <a:rPr lang="ja-JP" altLang="en-US" sz="1050" dirty="0" smtClean="0">
                <a:solidFill>
                  <a:schemeClr val="tx1"/>
                </a:solidFill>
                <a:latin typeface="+mn-ea"/>
                <a:cs typeface="Meiryo UI" pitchFamily="50" charset="-128"/>
              </a:rPr>
              <a:t>）</a:t>
            </a:r>
            <a:r>
              <a:rPr lang="en-US" altLang="ja-JP" sz="1050" dirty="0" smtClean="0">
                <a:solidFill>
                  <a:schemeClr val="tx1"/>
                </a:solidFill>
                <a:latin typeface="+mn-ea"/>
                <a:cs typeface="Meiryo UI" pitchFamily="50" charset="-128"/>
              </a:rPr>
              <a:t>〉</a:t>
            </a:r>
            <a:br>
              <a:rPr lang="en-US" altLang="ja-JP" sz="1050" dirty="0" smtClean="0">
                <a:solidFill>
                  <a:schemeClr val="tx1"/>
                </a:solidFill>
                <a:latin typeface="+mn-ea"/>
                <a:cs typeface="Meiryo UI" pitchFamily="50" charset="-128"/>
              </a:rPr>
            </a:br>
            <a:r>
              <a:rPr lang="ja-JP" altLang="en-US" sz="1050" dirty="0" smtClean="0">
                <a:solidFill>
                  <a:schemeClr val="tx1"/>
                </a:solidFill>
                <a:latin typeface="+mn-ea"/>
                <a:cs typeface="Meiryo UI" pitchFamily="50" charset="-128"/>
              </a:rPr>
              <a:t>・</a:t>
            </a:r>
            <a:r>
              <a:rPr lang="ja-JP" altLang="en-US" sz="900" dirty="0" smtClean="0">
                <a:solidFill>
                  <a:schemeClr val="tx1"/>
                </a:solidFill>
                <a:latin typeface="+mn-ea"/>
                <a:cs typeface="Meiryo UI" pitchFamily="50" charset="-128"/>
              </a:rPr>
              <a:t>道府県における特別区の設置によって、国や他の地方公共団</a:t>
            </a:r>
            <a:endParaRPr lang="en-US" altLang="ja-JP" sz="900" dirty="0" smtClean="0">
              <a:solidFill>
                <a:schemeClr val="tx1"/>
              </a:solidFill>
              <a:latin typeface="+mn-ea"/>
              <a:cs typeface="Meiryo UI" pitchFamily="50" charset="-128"/>
            </a:endParaRPr>
          </a:p>
          <a:p>
            <a:pPr fontAlgn="base">
              <a:lnSpc>
                <a:spcPts val="1300"/>
              </a:lnSpc>
              <a:spcBef>
                <a:spcPct val="0"/>
              </a:spcBef>
              <a:spcAft>
                <a:spcPct val="0"/>
              </a:spcAft>
            </a:pPr>
            <a:r>
              <a:rPr lang="ja-JP" altLang="en-US" sz="900" dirty="0" smtClean="0">
                <a:solidFill>
                  <a:schemeClr val="tx1"/>
                </a:solidFill>
                <a:latin typeface="+mn-ea"/>
                <a:cs typeface="Meiryo UI" pitchFamily="50" charset="-128"/>
              </a:rPr>
              <a:t>　体の財政に影響が生じないよう特に留意すべき</a:t>
            </a:r>
          </a:p>
          <a:p>
            <a:pPr fontAlgn="base">
              <a:lnSpc>
                <a:spcPts val="1300"/>
              </a:lnSpc>
              <a:spcBef>
                <a:spcPct val="0"/>
              </a:spcBef>
              <a:spcAft>
                <a:spcPct val="0"/>
              </a:spcAft>
            </a:pPr>
            <a:r>
              <a:rPr lang="ja-JP" altLang="en-US" sz="900" dirty="0" smtClean="0">
                <a:solidFill>
                  <a:schemeClr val="tx1"/>
                </a:solidFill>
                <a:latin typeface="+mn-ea"/>
                <a:cs typeface="Meiryo UI" pitchFamily="50" charset="-128"/>
              </a:rPr>
              <a:t>・指定都市を特別区に分割した場合、現行制度と同様に、地方交</a:t>
            </a:r>
            <a:endParaRPr lang="en-US" altLang="ja-JP" sz="900" dirty="0" smtClean="0">
              <a:solidFill>
                <a:schemeClr val="tx1"/>
              </a:solidFill>
              <a:latin typeface="+mn-ea"/>
              <a:cs typeface="Meiryo UI" pitchFamily="50" charset="-128"/>
            </a:endParaRPr>
          </a:p>
          <a:p>
            <a:pPr fontAlgn="base">
              <a:lnSpc>
                <a:spcPts val="1300"/>
              </a:lnSpc>
              <a:spcBef>
                <a:spcPct val="0"/>
              </a:spcBef>
              <a:spcAft>
                <a:spcPct val="0"/>
              </a:spcAft>
            </a:pPr>
            <a:r>
              <a:rPr lang="ja-JP" altLang="en-US" sz="900" dirty="0" smtClean="0">
                <a:solidFill>
                  <a:schemeClr val="tx1"/>
                </a:solidFill>
                <a:latin typeface="+mn-ea"/>
                <a:cs typeface="Meiryo UI" pitchFamily="50" charset="-128"/>
              </a:rPr>
              <a:t>　付税の算定については、特別区を一つの市とみなすことが必要</a:t>
            </a:r>
          </a:p>
          <a:p>
            <a:pPr fontAlgn="base">
              <a:lnSpc>
                <a:spcPts val="1300"/>
              </a:lnSpc>
              <a:spcBef>
                <a:spcPct val="0"/>
              </a:spcBef>
              <a:spcAft>
                <a:spcPct val="0"/>
              </a:spcAft>
            </a:pPr>
            <a:r>
              <a:rPr lang="ja-JP" altLang="en-US" sz="900" dirty="0" smtClean="0">
                <a:solidFill>
                  <a:schemeClr val="tx1"/>
                </a:solidFill>
                <a:latin typeface="+mn-ea"/>
                <a:cs typeface="Meiryo UI" pitchFamily="50" charset="-128"/>
              </a:rPr>
              <a:t>・道府県と特別区の事務の分担や税源の配分が一般の道府県と</a:t>
            </a:r>
            <a:endParaRPr lang="en-US" altLang="ja-JP" sz="900" dirty="0" smtClean="0">
              <a:solidFill>
                <a:schemeClr val="tx1"/>
              </a:solidFill>
              <a:latin typeface="+mn-ea"/>
              <a:cs typeface="Meiryo UI" pitchFamily="50" charset="-128"/>
            </a:endParaRPr>
          </a:p>
          <a:p>
            <a:pPr fontAlgn="base">
              <a:lnSpc>
                <a:spcPts val="1300"/>
              </a:lnSpc>
              <a:spcBef>
                <a:spcPct val="0"/>
              </a:spcBef>
              <a:spcAft>
                <a:spcPct val="0"/>
              </a:spcAft>
            </a:pPr>
            <a:r>
              <a:rPr lang="ja-JP" altLang="en-US" sz="900" dirty="0" smtClean="0">
                <a:solidFill>
                  <a:schemeClr val="tx1"/>
                </a:solidFill>
                <a:latin typeface="+mn-ea"/>
                <a:cs typeface="Meiryo UI" pitchFamily="50" charset="-128"/>
              </a:rPr>
              <a:t>　市町村と異なることから、現行の都区合算制度と同様の仕組み</a:t>
            </a:r>
            <a:endParaRPr lang="en-US" altLang="ja-JP" sz="900" dirty="0" smtClean="0">
              <a:solidFill>
                <a:schemeClr val="tx1"/>
              </a:solidFill>
              <a:latin typeface="+mn-ea"/>
              <a:cs typeface="Meiryo UI" pitchFamily="50" charset="-128"/>
            </a:endParaRPr>
          </a:p>
          <a:p>
            <a:pPr fontAlgn="base">
              <a:lnSpc>
                <a:spcPts val="1300"/>
              </a:lnSpc>
              <a:spcBef>
                <a:spcPct val="0"/>
              </a:spcBef>
              <a:spcAft>
                <a:spcPct val="0"/>
              </a:spcAft>
            </a:pPr>
            <a:r>
              <a:rPr lang="ja-JP" altLang="en-US" sz="900" dirty="0" smtClean="0">
                <a:solidFill>
                  <a:schemeClr val="tx1"/>
                </a:solidFill>
                <a:latin typeface="+mn-ea"/>
                <a:cs typeface="Meiryo UI" pitchFamily="50" charset="-128"/>
              </a:rPr>
              <a:t>　によることが基本となることに留意すべき　　　　　</a:t>
            </a:r>
            <a:r>
              <a:rPr lang="en-US" altLang="ja-JP" sz="800" dirty="0" smtClean="0">
                <a:solidFill>
                  <a:schemeClr val="tx1"/>
                </a:solidFill>
                <a:latin typeface="Meiryo UI" pitchFamily="50" charset="-128"/>
                <a:ea typeface="Meiryo UI" pitchFamily="50" charset="-128"/>
                <a:cs typeface="Meiryo UI" pitchFamily="50" charset="-128"/>
              </a:rPr>
              <a:t>【</a:t>
            </a:r>
            <a:r>
              <a:rPr lang="ja-JP" altLang="en-US" sz="800" dirty="0" smtClean="0">
                <a:solidFill>
                  <a:schemeClr val="tx1"/>
                </a:solidFill>
                <a:latin typeface="Meiryo UI" pitchFamily="50" charset="-128"/>
                <a:ea typeface="Meiryo UI" pitchFamily="50" charset="-128"/>
                <a:cs typeface="Meiryo UI" pitchFamily="50" charset="-128"/>
              </a:rPr>
              <a:t>財政</a:t>
            </a:r>
            <a:r>
              <a:rPr lang="en-US" altLang="ja-JP" sz="800" dirty="0" smtClean="0">
                <a:solidFill>
                  <a:schemeClr val="tx1"/>
                </a:solidFill>
                <a:latin typeface="Meiryo UI" pitchFamily="50" charset="-128"/>
                <a:ea typeface="Meiryo UI" pitchFamily="50" charset="-128"/>
                <a:cs typeface="Meiryo UI" pitchFamily="50" charset="-128"/>
              </a:rPr>
              <a:t>‐25</a:t>
            </a:r>
            <a:r>
              <a:rPr lang="ja-JP" altLang="en-US" sz="800" dirty="0" smtClean="0">
                <a:solidFill>
                  <a:schemeClr val="tx1"/>
                </a:solidFill>
                <a:latin typeface="Meiryo UI" pitchFamily="50" charset="-128"/>
                <a:ea typeface="Meiryo UI" pitchFamily="50" charset="-128"/>
                <a:cs typeface="Meiryo UI" pitchFamily="50" charset="-128"/>
              </a:rPr>
              <a:t>参照</a:t>
            </a:r>
            <a:r>
              <a:rPr lang="en-US" altLang="ja-JP" sz="800" dirty="0" smtClean="0">
                <a:solidFill>
                  <a:schemeClr val="tx1"/>
                </a:solidFill>
                <a:latin typeface="Meiryo UI" pitchFamily="50" charset="-128"/>
                <a:ea typeface="Meiryo UI" pitchFamily="50" charset="-128"/>
                <a:cs typeface="Meiryo UI" pitchFamily="50" charset="-128"/>
              </a:rPr>
              <a:t>】</a:t>
            </a:r>
            <a:r>
              <a:rPr lang="ja-JP" altLang="en-US" sz="800" dirty="0" smtClean="0">
                <a:solidFill>
                  <a:schemeClr val="tx1"/>
                </a:solidFill>
                <a:latin typeface="+mn-ea"/>
                <a:cs typeface="Meiryo UI" pitchFamily="50" charset="-128"/>
              </a:rPr>
              <a:t>　</a:t>
            </a:r>
            <a:endParaRPr lang="en-US" altLang="ja-JP" sz="800" dirty="0" smtClean="0">
              <a:solidFill>
                <a:schemeClr val="tx1"/>
              </a:solidFill>
              <a:latin typeface="+mn-ea"/>
              <a:cs typeface="Meiryo UI" pitchFamily="50" charset="-128"/>
            </a:endParaRPr>
          </a:p>
          <a:p>
            <a:pPr fontAlgn="base">
              <a:spcBef>
                <a:spcPct val="0"/>
              </a:spcBef>
              <a:spcAft>
                <a:spcPct val="0"/>
              </a:spcAft>
            </a:pPr>
            <a:endParaRPr lang="en-US" altLang="ja-JP" sz="1050" dirty="0" smtClean="0">
              <a:solidFill>
                <a:schemeClr val="tx1"/>
              </a:solidFill>
              <a:latin typeface="+mn-ea"/>
              <a:cs typeface="Meiryo UI" pitchFamily="50" charset="-128"/>
            </a:endParaRPr>
          </a:p>
        </p:txBody>
      </p:sp>
      <p:graphicFrame>
        <p:nvGraphicFramePr>
          <p:cNvPr id="42" name="表 41"/>
          <p:cNvGraphicFramePr>
            <a:graphicFrameLocks noGrp="1"/>
          </p:cNvGraphicFramePr>
          <p:nvPr>
            <p:extLst>
              <p:ext uri="{D42A27DB-BD31-4B8C-83A1-F6EECF244321}">
                <p14:modId xmlns:p14="http://schemas.microsoft.com/office/powerpoint/2010/main" val="3321600921"/>
              </p:ext>
            </p:extLst>
          </p:nvPr>
        </p:nvGraphicFramePr>
        <p:xfrm>
          <a:off x="5313039" y="548680"/>
          <a:ext cx="3960441" cy="1512168"/>
        </p:xfrm>
        <a:graphic>
          <a:graphicData uri="http://schemas.openxmlformats.org/drawingml/2006/table">
            <a:tbl>
              <a:tblPr>
                <a:tableStyleId>{21E4AEA4-8DFA-4A89-87EB-49C32662AFE0}</a:tableStyleId>
              </a:tblPr>
              <a:tblGrid>
                <a:gridCol w="1512169">
                  <a:extLst>
                    <a:ext uri="{9D8B030D-6E8A-4147-A177-3AD203B41FA5}">
                      <a16:colId xmlns:a16="http://schemas.microsoft.com/office/drawing/2014/main" val="20000"/>
                    </a:ext>
                  </a:extLst>
                </a:gridCol>
                <a:gridCol w="2448272">
                  <a:extLst>
                    <a:ext uri="{9D8B030D-6E8A-4147-A177-3AD203B41FA5}">
                      <a16:colId xmlns:a16="http://schemas.microsoft.com/office/drawing/2014/main" val="20001"/>
                    </a:ext>
                  </a:extLst>
                </a:gridCol>
              </a:tblGrid>
              <a:tr h="792088">
                <a:tc>
                  <a:txBody>
                    <a:bodyPr/>
                    <a:lstStyle/>
                    <a:p>
                      <a:pPr marL="0" marR="0" indent="0" algn="ctr" defTabSz="914400" rtl="0" eaLnBrk="1" fontAlgn="auto" latinLnBrk="0" hangingPunct="1">
                        <a:lnSpc>
                          <a:spcPts val="1000"/>
                        </a:lnSpc>
                        <a:spcBef>
                          <a:spcPts val="0"/>
                        </a:spcBef>
                        <a:spcAft>
                          <a:spcPts val="0"/>
                        </a:spcAft>
                        <a:buClrTx/>
                        <a:buSzTx/>
                        <a:buFontTx/>
                        <a:buNone/>
                        <a:tabLst/>
                        <a:defRPr/>
                      </a:pPr>
                      <a:r>
                        <a:rPr kumimoji="1" lang="ja-JP" altLang="en-US" sz="1050" b="0" u="none" dirty="0" smtClean="0">
                          <a:solidFill>
                            <a:schemeClr val="bg1"/>
                          </a:solidFill>
                          <a:latin typeface="Meiryo UI" pitchFamily="50" charset="-128"/>
                          <a:ea typeface="Meiryo UI" pitchFamily="50" charset="-128"/>
                          <a:cs typeface="Meiryo UI" pitchFamily="50" charset="-128"/>
                        </a:rPr>
                        <a:t>Ｈ</a:t>
                      </a:r>
                      <a:r>
                        <a:rPr kumimoji="1" lang="en-US" altLang="ja-JP" sz="1050" b="0" u="none" dirty="0" smtClean="0">
                          <a:solidFill>
                            <a:schemeClr val="bg1"/>
                          </a:solidFill>
                          <a:latin typeface="Meiryo UI" pitchFamily="50" charset="-128"/>
                          <a:ea typeface="Meiryo UI" pitchFamily="50" charset="-128"/>
                          <a:cs typeface="Meiryo UI" pitchFamily="50" charset="-128"/>
                        </a:rPr>
                        <a:t>28</a:t>
                      </a:r>
                      <a:r>
                        <a:rPr kumimoji="1" lang="ja-JP" altLang="en-US" sz="1050" b="0" u="none" dirty="0" smtClean="0">
                          <a:solidFill>
                            <a:schemeClr val="bg1"/>
                          </a:solidFill>
                          <a:latin typeface="Meiryo UI" pitchFamily="50" charset="-128"/>
                          <a:ea typeface="Meiryo UI" pitchFamily="50" charset="-128"/>
                          <a:cs typeface="Meiryo UI" pitchFamily="50" charset="-128"/>
                        </a:rPr>
                        <a:t>年度税収</a:t>
                      </a:r>
                      <a:r>
                        <a:rPr kumimoji="1" lang="en-US" altLang="ja-JP" sz="800" b="0" u="none" dirty="0" smtClean="0">
                          <a:solidFill>
                            <a:schemeClr val="bg1"/>
                          </a:solidFill>
                          <a:latin typeface="Meiryo UI" pitchFamily="50" charset="-128"/>
                          <a:ea typeface="Meiryo UI" pitchFamily="50" charset="-128"/>
                          <a:cs typeface="Meiryo UI" pitchFamily="50" charset="-128"/>
                        </a:rPr>
                        <a:t>※</a:t>
                      </a:r>
                      <a:endParaRPr kumimoji="1" lang="ja-JP" altLang="en-US" sz="800" b="0" u="none" dirty="0" smtClean="0">
                        <a:solidFill>
                          <a:schemeClr val="bg1"/>
                        </a:solidFill>
                        <a:latin typeface="Meiryo UI" pitchFamily="50" charset="-128"/>
                        <a:ea typeface="Meiryo UI" pitchFamily="50" charset="-128"/>
                        <a:cs typeface="Meiryo UI" pitchFamily="50" charset="-128"/>
                      </a:endParaRPr>
                    </a:p>
                  </a:txBody>
                  <a:tcPr marL="91435" marR="91435" marT="45709" marB="45709"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2"/>
                    </a:solidFill>
                  </a:tcPr>
                </a:tc>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kumimoji="1" lang="ja-JP" altLang="en-US" sz="1050" b="0" u="none" dirty="0" smtClean="0">
                          <a:solidFill>
                            <a:schemeClr val="bg1"/>
                          </a:solidFill>
                          <a:latin typeface="Meiryo UI" pitchFamily="50" charset="-128"/>
                          <a:ea typeface="Meiryo UI" pitchFamily="50" charset="-128"/>
                          <a:cs typeface="Meiryo UI" pitchFamily="50" charset="-128"/>
                        </a:rPr>
                        <a:t>特別区間の格差</a:t>
                      </a:r>
                      <a:endParaRPr kumimoji="1" lang="en-US" altLang="ja-JP" sz="1050" b="0" u="none" dirty="0" smtClean="0">
                        <a:solidFill>
                          <a:schemeClr val="bg1"/>
                        </a:solidFill>
                        <a:latin typeface="Meiryo UI" pitchFamily="50" charset="-128"/>
                        <a:ea typeface="Meiryo UI" pitchFamily="50" charset="-128"/>
                        <a:cs typeface="Meiryo UI" pitchFamily="50" charset="-128"/>
                      </a:endParaRPr>
                    </a:p>
                    <a:p>
                      <a:pPr marL="0" marR="0" indent="0" algn="ctr" defTabSz="914400" rtl="0" eaLnBrk="1" fontAlgn="auto" latinLnBrk="0" hangingPunct="1">
                        <a:lnSpc>
                          <a:spcPts val="1500"/>
                        </a:lnSpc>
                        <a:spcBef>
                          <a:spcPts val="0"/>
                        </a:spcBef>
                        <a:spcAft>
                          <a:spcPts val="0"/>
                        </a:spcAft>
                        <a:buClrTx/>
                        <a:buSzTx/>
                        <a:buFontTx/>
                        <a:buNone/>
                        <a:tabLst/>
                        <a:defRPr/>
                      </a:pPr>
                      <a:r>
                        <a:rPr kumimoji="1" lang="ja-JP" altLang="en-US" sz="1050" b="0" u="none" dirty="0" smtClean="0">
                          <a:solidFill>
                            <a:schemeClr val="bg1"/>
                          </a:solidFill>
                          <a:latin typeface="Meiryo UI" pitchFamily="50" charset="-128"/>
                          <a:ea typeface="Meiryo UI" pitchFamily="50" charset="-128"/>
                          <a:cs typeface="Meiryo UI" pitchFamily="50" charset="-128"/>
                        </a:rPr>
                        <a:t>（人口一人当たり）</a:t>
                      </a:r>
                    </a:p>
                  </a:txBody>
                  <a:tcPr marL="91435" marR="91435" marT="45709" marB="45709"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720080">
                <a:tc>
                  <a:txBody>
                    <a:bodyPr/>
                    <a:lstStyle/>
                    <a:p>
                      <a:pPr algn="ctr" rtl="0" fontAlgn="ctr"/>
                      <a:r>
                        <a:rPr lang="ja-JP" altLang="en-US" sz="1050" b="0" i="0" u="none" strike="noStrike" dirty="0" smtClean="0">
                          <a:solidFill>
                            <a:srgbClr val="000000"/>
                          </a:solidFill>
                          <a:latin typeface="Meiryo UI" pitchFamily="50" charset="-128"/>
                          <a:ea typeface="Meiryo UI" pitchFamily="50" charset="-128"/>
                          <a:cs typeface="Meiryo UI" pitchFamily="50" charset="-128"/>
                        </a:rPr>
                        <a:t>　　　</a:t>
                      </a:r>
                      <a:r>
                        <a:rPr lang="en-US" altLang="ja-JP" sz="1050" b="0" i="0" u="none" strike="noStrike" dirty="0" smtClean="0">
                          <a:solidFill>
                            <a:srgbClr val="000000"/>
                          </a:solidFill>
                          <a:latin typeface="Meiryo UI" pitchFamily="50" charset="-128"/>
                          <a:ea typeface="Meiryo UI" pitchFamily="50" charset="-128"/>
                          <a:cs typeface="Meiryo UI" pitchFamily="50" charset="-128"/>
                        </a:rPr>
                        <a:t>6,595</a:t>
                      </a:r>
                      <a:r>
                        <a:rPr lang="ja-JP" altLang="en-US" sz="1050" b="0" i="0" u="none" strike="noStrike" dirty="0" smtClean="0">
                          <a:solidFill>
                            <a:srgbClr val="000000"/>
                          </a:solidFill>
                          <a:latin typeface="Meiryo UI" pitchFamily="50" charset="-128"/>
                          <a:ea typeface="Meiryo UI" pitchFamily="50" charset="-128"/>
                          <a:cs typeface="Meiryo UI" pitchFamily="50" charset="-128"/>
                        </a:rPr>
                        <a:t>億円</a:t>
                      </a: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10800" marR="180000" marT="1080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6">
                        <a:lumMod val="20000"/>
                        <a:lumOff val="80000"/>
                      </a:schemeClr>
                    </a:solidFill>
                  </a:tcPr>
                </a:tc>
                <a:tc>
                  <a:txBody>
                    <a:bodyPr/>
                    <a:lstStyle/>
                    <a:p>
                      <a:pPr algn="ctr" rtl="0" fontAlgn="ctr"/>
                      <a:r>
                        <a:rPr lang="en-US" altLang="ja-JP" sz="1050" b="0" i="0" u="none" strike="noStrike" dirty="0" smtClean="0">
                          <a:solidFill>
                            <a:schemeClr val="tx1"/>
                          </a:solidFill>
                          <a:latin typeface="Meiryo UI" pitchFamily="50" charset="-128"/>
                          <a:ea typeface="Meiryo UI" pitchFamily="50" charset="-128"/>
                          <a:cs typeface="Meiryo UI" pitchFamily="50" charset="-128"/>
                        </a:rPr>
                        <a:t>2.0</a:t>
                      </a:r>
                      <a:r>
                        <a:rPr lang="ja-JP" altLang="en-US" sz="1050" b="0" i="0" u="none" strike="noStrike" dirty="0" smtClean="0">
                          <a:solidFill>
                            <a:schemeClr val="tx1"/>
                          </a:solidFill>
                          <a:latin typeface="Meiryo UI" pitchFamily="50" charset="-128"/>
                          <a:ea typeface="Meiryo UI" pitchFamily="50" charset="-128"/>
                          <a:cs typeface="Meiryo UI" pitchFamily="50" charset="-128"/>
                        </a:rPr>
                        <a:t>倍</a:t>
                      </a:r>
                      <a:endParaRPr lang="en-US" altLang="ja-JP" sz="1050" b="0" i="0" u="none" strike="noStrike" dirty="0" smtClean="0">
                        <a:solidFill>
                          <a:schemeClr val="tx1"/>
                        </a:solidFill>
                        <a:latin typeface="Meiryo UI" pitchFamily="50" charset="-128"/>
                        <a:ea typeface="Meiryo UI" pitchFamily="50" charset="-128"/>
                        <a:cs typeface="Meiryo UI" pitchFamily="50" charset="-128"/>
                      </a:endParaRPr>
                    </a:p>
                    <a:p>
                      <a:pPr algn="ctr" rtl="0" fontAlgn="ctr"/>
                      <a:r>
                        <a:rPr lang="en-US" altLang="ja-JP" sz="600" b="0" i="0" u="none" strike="noStrike" dirty="0" smtClean="0">
                          <a:solidFill>
                            <a:schemeClr val="tx1"/>
                          </a:solidFill>
                          <a:latin typeface="Meiryo UI" pitchFamily="50" charset="-128"/>
                          <a:ea typeface="Meiryo UI" pitchFamily="50" charset="-128"/>
                          <a:cs typeface="Meiryo UI" pitchFamily="50" charset="-128"/>
                        </a:rPr>
                        <a:t>(</a:t>
                      </a:r>
                      <a:r>
                        <a:rPr lang="ja-JP" altLang="en-US" sz="600" b="0" i="0" u="none" strike="noStrike" dirty="0" smtClean="0">
                          <a:solidFill>
                            <a:schemeClr val="tx1"/>
                          </a:solidFill>
                          <a:latin typeface="Meiryo UI" pitchFamily="50" charset="-128"/>
                          <a:ea typeface="Meiryo UI" pitchFamily="50" charset="-128"/>
                          <a:cs typeface="Meiryo UI" pitchFamily="50" charset="-128"/>
                        </a:rPr>
                        <a:t>最大</a:t>
                      </a:r>
                      <a:r>
                        <a:rPr lang="ja-JP" altLang="en-US" sz="600" b="0" i="0" u="none" strike="noStrike" baseline="0" dirty="0" smtClean="0">
                          <a:solidFill>
                            <a:schemeClr val="tx1"/>
                          </a:solidFill>
                          <a:latin typeface="Meiryo UI" pitchFamily="50" charset="-128"/>
                          <a:ea typeface="Meiryo UI" pitchFamily="50" charset="-128"/>
                          <a:cs typeface="Meiryo UI" pitchFamily="50" charset="-128"/>
                        </a:rPr>
                        <a:t>中央区</a:t>
                      </a:r>
                      <a:r>
                        <a:rPr lang="ja-JP" altLang="en-US" sz="600" b="0" i="0" u="none" strike="noStrike" dirty="0" smtClean="0">
                          <a:solidFill>
                            <a:schemeClr val="tx1"/>
                          </a:solidFill>
                          <a:latin typeface="Meiryo UI" pitchFamily="50" charset="-128"/>
                          <a:ea typeface="Meiryo UI" pitchFamily="50" charset="-128"/>
                          <a:cs typeface="Meiryo UI" pitchFamily="50" charset="-128"/>
                        </a:rPr>
                        <a:t>／最小</a:t>
                      </a:r>
                      <a:r>
                        <a:rPr lang="ja-JP" altLang="en-US" sz="600" b="0" i="0" u="none" strike="noStrike" baseline="0" dirty="0" smtClean="0">
                          <a:solidFill>
                            <a:schemeClr val="tx1"/>
                          </a:solidFill>
                          <a:latin typeface="Meiryo UI" pitchFamily="50" charset="-128"/>
                          <a:ea typeface="Meiryo UI" pitchFamily="50" charset="-128"/>
                          <a:cs typeface="Meiryo UI" pitchFamily="50" charset="-128"/>
                        </a:rPr>
                        <a:t>天王寺区</a:t>
                      </a:r>
                      <a:r>
                        <a:rPr lang="en-US" altLang="ja-JP" sz="600" b="0" i="0" u="none" strike="noStrike" dirty="0" smtClean="0">
                          <a:solidFill>
                            <a:schemeClr val="tx1"/>
                          </a:solidFill>
                          <a:latin typeface="Meiryo UI" pitchFamily="50" charset="-128"/>
                          <a:ea typeface="Meiryo UI" pitchFamily="50" charset="-128"/>
                          <a:cs typeface="Meiryo UI" pitchFamily="50" charset="-128"/>
                        </a:rPr>
                        <a:t>)</a:t>
                      </a:r>
                      <a:endParaRPr lang="ja-JP" altLang="en-US" sz="600" b="0" i="0" u="none" strike="noStrike" dirty="0" smtClean="0">
                        <a:solidFill>
                          <a:schemeClr val="tx1"/>
                        </a:solidFill>
                        <a:latin typeface="Meiryo UI" pitchFamily="50" charset="-128"/>
                        <a:ea typeface="Meiryo UI" pitchFamily="50" charset="-128"/>
                        <a:cs typeface="Meiryo UI" pitchFamily="50" charset="-128"/>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2"/>
                  </a:ext>
                </a:extLst>
              </a:tr>
            </a:tbl>
          </a:graphicData>
        </a:graphic>
      </p:graphicFrame>
      <p:sp>
        <p:nvSpPr>
          <p:cNvPr id="43" name="テキスト ボックス 42"/>
          <p:cNvSpPr txBox="1"/>
          <p:nvPr/>
        </p:nvSpPr>
        <p:spPr>
          <a:xfrm>
            <a:off x="5233043" y="2115452"/>
            <a:ext cx="2428665" cy="200055"/>
          </a:xfrm>
          <a:prstGeom prst="rect">
            <a:avLst/>
          </a:prstGeom>
          <a:noFill/>
        </p:spPr>
        <p:txBody>
          <a:bodyPr wrap="square" rtlCol="0">
            <a:spAutoFit/>
          </a:bodyPr>
          <a:lstStyle/>
          <a:p>
            <a:r>
              <a:rPr kumimoji="1" lang="en-US" altLang="ja-JP" sz="700" dirty="0" smtClean="0">
                <a:latin typeface="Meiryo UI" pitchFamily="50" charset="-128"/>
                <a:ea typeface="Meiryo UI" pitchFamily="50" charset="-128"/>
                <a:cs typeface="Meiryo UI" pitchFamily="50" charset="-128"/>
              </a:rPr>
              <a:t>※</a:t>
            </a:r>
            <a:r>
              <a:rPr kumimoji="1" lang="ja-JP" altLang="en-US" sz="700" dirty="0" smtClean="0">
                <a:latin typeface="Meiryo UI" pitchFamily="50" charset="-128"/>
                <a:ea typeface="Meiryo UI" pitchFamily="50" charset="-128"/>
                <a:cs typeface="Meiryo UI" pitchFamily="50" charset="-128"/>
              </a:rPr>
              <a:t>税収：個人・法人市民税、固定資産税、都市計画税等</a:t>
            </a:r>
            <a:endParaRPr kumimoji="1" lang="ja-JP" altLang="en-US" sz="700" dirty="0">
              <a:latin typeface="Meiryo UI" pitchFamily="50" charset="-128"/>
              <a:ea typeface="Meiryo UI" pitchFamily="50" charset="-128"/>
              <a:cs typeface="Meiryo UI" pitchFamily="50" charset="-128"/>
            </a:endParaRPr>
          </a:p>
        </p:txBody>
      </p:sp>
      <p:sp>
        <p:nvSpPr>
          <p:cNvPr id="28" name="正方形/長方形 2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a:t>
            </a:r>
          </a:p>
        </p:txBody>
      </p:sp>
    </p:spTree>
    <p:extLst>
      <p:ext uri="{BB962C8B-B14F-4D97-AF65-F5344CB8AC3E}">
        <p14:creationId xmlns:p14="http://schemas.microsoft.com/office/powerpoint/2010/main" val="24911989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　基本的な考え方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5" name="正方形/長方形 4"/>
          <p:cNvSpPr/>
          <p:nvPr/>
        </p:nvSpPr>
        <p:spPr bwMode="auto">
          <a:xfrm>
            <a:off x="488504" y="908720"/>
            <a:ext cx="9073008" cy="1169551"/>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fontAlgn="base">
              <a:lnSpc>
                <a:spcPts val="2800"/>
              </a:lnSpc>
              <a:spcBef>
                <a:spcPct val="0"/>
              </a:spcBef>
              <a:spcAft>
                <a:spcPct val="0"/>
              </a:spcAft>
            </a:pPr>
            <a:r>
              <a:rPr lang="ja-JP" altLang="en-US" dirty="0" smtClean="0">
                <a:latin typeface="Meiryo UI" pitchFamily="50" charset="-128"/>
                <a:ea typeface="Meiryo UI" pitchFamily="50" charset="-128"/>
                <a:cs typeface="Meiryo UI" pitchFamily="50" charset="-128"/>
              </a:rPr>
              <a:t>　「都区財政調整制度」の導入に当たっては、現行の住民サービスを適切に</a:t>
            </a:r>
            <a:r>
              <a:rPr lang="ja-JP" altLang="en-US" dirty="0" smtClean="0">
                <a:solidFill>
                  <a:schemeClr val="tx1"/>
                </a:solidFill>
                <a:latin typeface="Meiryo UI" pitchFamily="50" charset="-128"/>
                <a:ea typeface="Meiryo UI" pitchFamily="50" charset="-128"/>
                <a:cs typeface="Meiryo UI" pitchFamily="50" charset="-128"/>
              </a:rPr>
              <a:t>提供できるよう、</a:t>
            </a:r>
            <a:r>
              <a:rPr lang="ja-JP" altLang="en-US" b="1" dirty="0" smtClean="0">
                <a:solidFill>
                  <a:schemeClr val="tx1"/>
                </a:solidFill>
                <a:latin typeface="Meiryo UI" pitchFamily="50" charset="-128"/>
                <a:ea typeface="Meiryo UI" pitchFamily="50" charset="-128"/>
                <a:cs typeface="Meiryo UI" pitchFamily="50" charset="-128"/>
              </a:rPr>
              <a:t>事務</a:t>
            </a:r>
            <a:endParaRPr lang="en-US" altLang="ja-JP" b="1" dirty="0" smtClean="0">
              <a:solidFill>
                <a:schemeClr val="tx1"/>
              </a:solidFill>
              <a:latin typeface="Meiryo UI" pitchFamily="50" charset="-128"/>
              <a:ea typeface="Meiryo UI" pitchFamily="50" charset="-128"/>
              <a:cs typeface="Meiryo UI" pitchFamily="50" charset="-128"/>
            </a:endParaRPr>
          </a:p>
          <a:p>
            <a:pPr fontAlgn="base">
              <a:lnSpc>
                <a:spcPts val="2800"/>
              </a:lnSpc>
              <a:spcBef>
                <a:spcPct val="0"/>
              </a:spcBef>
              <a:spcAft>
                <a:spcPct val="0"/>
              </a:spcAft>
            </a:pPr>
            <a:r>
              <a:rPr lang="ja-JP" altLang="en-US" b="1" dirty="0" smtClean="0">
                <a:solidFill>
                  <a:schemeClr val="tx1"/>
                </a:solidFill>
                <a:latin typeface="Meiryo UI" pitchFamily="50" charset="-128"/>
                <a:ea typeface="Meiryo UI" pitchFamily="50" charset="-128"/>
                <a:cs typeface="Meiryo UI" pitchFamily="50" charset="-128"/>
              </a:rPr>
              <a:t>　 </a:t>
            </a:r>
            <a:r>
              <a:rPr lang="ja-JP" altLang="en-US" b="1" spc="-120" dirty="0" smtClean="0">
                <a:solidFill>
                  <a:schemeClr val="tx1"/>
                </a:solidFill>
                <a:latin typeface="Meiryo UI" pitchFamily="50" charset="-128"/>
                <a:ea typeface="Meiryo UI" pitchFamily="50" charset="-128"/>
                <a:cs typeface="Meiryo UI" pitchFamily="50" charset="-128"/>
              </a:rPr>
              <a:t>分担（案）のもと、特別区と大阪府間の適切な財源配分と大阪の実情に応じた制</a:t>
            </a:r>
            <a:r>
              <a:rPr lang="ja-JP" altLang="en-US" b="1" spc="-120" dirty="0" smtClean="0">
                <a:latin typeface="Meiryo UI" pitchFamily="50" charset="-128"/>
                <a:ea typeface="Meiryo UI" pitchFamily="50" charset="-128"/>
                <a:cs typeface="Meiryo UI" pitchFamily="50" charset="-128"/>
              </a:rPr>
              <a:t>度の構築</a:t>
            </a:r>
            <a:r>
              <a:rPr lang="ja-JP" altLang="en-US" spc="-120" dirty="0" smtClean="0">
                <a:latin typeface="Meiryo UI" pitchFamily="50" charset="-128"/>
                <a:ea typeface="Meiryo UI" pitchFamily="50" charset="-128"/>
                <a:cs typeface="Meiryo UI" pitchFamily="50" charset="-128"/>
              </a:rPr>
              <a:t>をめざす</a:t>
            </a:r>
            <a:endParaRPr lang="en-US" altLang="ja-JP" spc="-120" dirty="0" smtClean="0">
              <a:latin typeface="Meiryo UI" pitchFamily="50" charset="-128"/>
              <a:ea typeface="Meiryo UI" pitchFamily="50" charset="-128"/>
              <a:cs typeface="Meiryo UI" pitchFamily="50" charset="-128"/>
            </a:endParaRPr>
          </a:p>
          <a:p>
            <a:pPr fontAlgn="base">
              <a:lnSpc>
                <a:spcPts val="2800"/>
              </a:lnSpc>
              <a:spcBef>
                <a:spcPct val="0"/>
              </a:spcBef>
              <a:spcAft>
                <a:spcPct val="0"/>
              </a:spcAft>
            </a:pPr>
            <a:r>
              <a:rPr lang="ja-JP" altLang="en-US" dirty="0" smtClean="0">
                <a:latin typeface="Meiryo UI" pitchFamily="50" charset="-128"/>
                <a:ea typeface="Meiryo UI" pitchFamily="50" charset="-128"/>
                <a:cs typeface="Meiryo UI" pitchFamily="50" charset="-128"/>
              </a:rPr>
              <a:t>　 あわせて、</a:t>
            </a:r>
            <a:r>
              <a:rPr lang="ja-JP" altLang="en-US" b="1" dirty="0" smtClean="0">
                <a:latin typeface="Meiryo UI" pitchFamily="50" charset="-128"/>
                <a:ea typeface="Meiryo UI" pitchFamily="50" charset="-128"/>
                <a:cs typeface="Meiryo UI" pitchFamily="50" charset="-128"/>
              </a:rPr>
              <a:t>透明性が高く特別区重視の制度運用</a:t>
            </a:r>
            <a:r>
              <a:rPr lang="ja-JP" altLang="en-US" dirty="0" smtClean="0">
                <a:latin typeface="Meiryo UI" pitchFamily="50" charset="-128"/>
                <a:ea typeface="Meiryo UI" pitchFamily="50" charset="-128"/>
                <a:cs typeface="Meiryo UI" pitchFamily="50" charset="-128"/>
              </a:rPr>
              <a:t>をめざす</a:t>
            </a:r>
            <a:endParaRPr lang="en-US" altLang="ja-JP" dirty="0" smtClean="0">
              <a:latin typeface="Meiryo UI" pitchFamily="50" charset="-128"/>
              <a:ea typeface="Meiryo UI" pitchFamily="50" charset="-128"/>
              <a:cs typeface="Meiryo UI" pitchFamily="50" charset="-128"/>
            </a:endParaRPr>
          </a:p>
        </p:txBody>
      </p:sp>
      <p:sp>
        <p:nvSpPr>
          <p:cNvPr id="9" name="二等辺三角形 8"/>
          <p:cNvSpPr/>
          <p:nvPr/>
        </p:nvSpPr>
        <p:spPr>
          <a:xfrm flipV="1">
            <a:off x="2720752" y="2348880"/>
            <a:ext cx="4464496" cy="504056"/>
          </a:xfrm>
          <a:prstGeom prst="triangle">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bwMode="auto">
          <a:xfrm>
            <a:off x="488504" y="3068960"/>
            <a:ext cx="9073008" cy="1092607"/>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fontAlgn="base">
              <a:lnSpc>
                <a:spcPts val="2600"/>
              </a:lnSpc>
              <a:spcBef>
                <a:spcPct val="0"/>
              </a:spcBef>
              <a:spcAft>
                <a:spcPct val="0"/>
              </a:spcAft>
            </a:pPr>
            <a:r>
              <a:rPr lang="en-US" altLang="ja-JP" sz="1700" b="1" dirty="0" smtClean="0">
                <a:solidFill>
                  <a:schemeClr val="tx1"/>
                </a:solidFill>
                <a:latin typeface="Meiryo UI" pitchFamily="50" charset="-128"/>
                <a:ea typeface="Meiryo UI" pitchFamily="50" charset="-128"/>
                <a:cs typeface="Meiryo UI" pitchFamily="50" charset="-128"/>
              </a:rPr>
              <a:t>【Ⅰ】</a:t>
            </a:r>
            <a:r>
              <a:rPr lang="ja-JP" altLang="en-US" sz="1700" b="1" dirty="0" smtClean="0">
                <a:solidFill>
                  <a:schemeClr val="tx1"/>
                </a:solidFill>
                <a:latin typeface="Meiryo UI" pitchFamily="50" charset="-128"/>
                <a:ea typeface="Meiryo UI" pitchFamily="50" charset="-128"/>
                <a:cs typeface="Meiryo UI" pitchFamily="50" charset="-128"/>
              </a:rPr>
              <a:t>　事務分担（案）に応じた財源の配分　</a:t>
            </a:r>
            <a:r>
              <a:rPr lang="ja-JP" altLang="en-US" b="1" dirty="0" smtClean="0">
                <a:solidFill>
                  <a:schemeClr val="tx1"/>
                </a:solidFill>
                <a:latin typeface="Meiryo UI" pitchFamily="50" charset="-128"/>
                <a:ea typeface="Meiryo UI" pitchFamily="50" charset="-128"/>
                <a:cs typeface="Meiryo UI" pitchFamily="50" charset="-128"/>
              </a:rPr>
              <a:t>　</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-4</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endParaRPr lang="en-US" altLang="ja-JP" sz="1050" b="1" dirty="0" smtClean="0">
              <a:solidFill>
                <a:schemeClr val="tx1"/>
              </a:solidFill>
              <a:latin typeface="Meiryo UI" pitchFamily="50" charset="-128"/>
              <a:ea typeface="Meiryo UI" pitchFamily="50" charset="-128"/>
              <a:cs typeface="Meiryo UI" pitchFamily="50" charset="-128"/>
            </a:endParaRPr>
          </a:p>
          <a:p>
            <a:pPr marL="444500" indent="-177800" fontAlgn="base">
              <a:lnSpc>
                <a:spcPts val="2600"/>
              </a:lnSpc>
              <a:spcBef>
                <a:spcPct val="0"/>
              </a:spcBef>
              <a:spcAft>
                <a:spcPct val="0"/>
              </a:spcAft>
            </a:pPr>
            <a:r>
              <a:rPr lang="ja-JP" altLang="en-US" sz="1500" dirty="0" smtClean="0">
                <a:solidFill>
                  <a:schemeClr val="tx1"/>
                </a:solidFill>
                <a:latin typeface="Meiryo UI" pitchFamily="50" charset="-128"/>
                <a:ea typeface="Meiryo UI" pitchFamily="50" charset="-128"/>
                <a:cs typeface="Meiryo UI" pitchFamily="50" charset="-128"/>
              </a:rPr>
              <a:t>◆大阪市が現在実施している住民サービスを特別区と大阪府が適切に提供できるよう、特別区と大阪府の事務分担（案）や、特別区間における税源格差などに対応した財源配分ルールを構築</a:t>
            </a:r>
            <a:r>
              <a:rPr lang="ja-JP" altLang="en-US" sz="1600" dirty="0" smtClean="0">
                <a:solidFill>
                  <a:schemeClr val="tx1"/>
                </a:solidFill>
                <a:latin typeface="+mn-ea"/>
                <a:cs typeface="Meiryo UI" pitchFamily="50" charset="-128"/>
              </a:rPr>
              <a:t>　　　　</a:t>
            </a:r>
            <a:endParaRPr lang="en-US" altLang="ja-JP" sz="1600" dirty="0" smtClean="0">
              <a:solidFill>
                <a:schemeClr val="tx1"/>
              </a:solidFill>
              <a:latin typeface="+mn-ea"/>
              <a:cs typeface="Meiryo UI" panose="020B0604030504040204" pitchFamily="50" charset="-128"/>
            </a:endParaRPr>
          </a:p>
        </p:txBody>
      </p:sp>
      <p:sp>
        <p:nvSpPr>
          <p:cNvPr id="14" name="正方形/長方形 13"/>
          <p:cNvSpPr/>
          <p:nvPr/>
        </p:nvSpPr>
        <p:spPr bwMode="auto">
          <a:xfrm>
            <a:off x="-22524" y="404664"/>
            <a:ext cx="9512028" cy="504056"/>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２</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制度検討における方向性</a:t>
            </a:r>
            <a:endPar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bwMode="auto">
          <a:xfrm>
            <a:off x="488504" y="4293096"/>
            <a:ext cx="9072008" cy="1080120"/>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fontAlgn="base">
              <a:lnSpc>
                <a:spcPts val="2600"/>
              </a:lnSpc>
              <a:spcBef>
                <a:spcPct val="0"/>
              </a:spcBef>
              <a:spcAft>
                <a:spcPct val="0"/>
              </a:spcAft>
            </a:pPr>
            <a:r>
              <a:rPr lang="en-US" altLang="ja-JP" sz="1700" b="1" dirty="0" smtClean="0">
                <a:solidFill>
                  <a:schemeClr val="tx1"/>
                </a:solidFill>
                <a:latin typeface="Meiryo UI" pitchFamily="50" charset="-128"/>
                <a:ea typeface="Meiryo UI" pitchFamily="50" charset="-128"/>
                <a:cs typeface="Meiryo UI" pitchFamily="50" charset="-128"/>
              </a:rPr>
              <a:t>【Ⅱ】</a:t>
            </a:r>
            <a:r>
              <a:rPr lang="ja-JP" altLang="en-US" sz="1700" b="1" dirty="0" smtClean="0">
                <a:solidFill>
                  <a:schemeClr val="tx1"/>
                </a:solidFill>
                <a:latin typeface="Meiryo UI" pitchFamily="50" charset="-128"/>
                <a:ea typeface="Meiryo UI" pitchFamily="50" charset="-128"/>
                <a:cs typeface="Meiryo UI" pitchFamily="50" charset="-128"/>
              </a:rPr>
              <a:t>　大阪の実情を踏まえた仕組みづくり　</a:t>
            </a:r>
            <a:r>
              <a:rPr lang="ja-JP" altLang="en-US" b="1" dirty="0" smtClean="0">
                <a:solidFill>
                  <a:schemeClr val="tx1"/>
                </a:solidFill>
                <a:latin typeface="Meiryo UI" pitchFamily="50" charset="-128"/>
                <a:ea typeface="Meiryo UI" pitchFamily="50" charset="-128"/>
                <a:cs typeface="Meiryo UI" pitchFamily="50" charset="-128"/>
              </a:rPr>
              <a:t>　</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-5.6</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endParaRPr lang="en-US" altLang="ja-JP" sz="1050" b="1" dirty="0" smtClean="0">
              <a:solidFill>
                <a:schemeClr val="tx1"/>
              </a:solidFill>
              <a:latin typeface="Meiryo UI" pitchFamily="50" charset="-128"/>
              <a:ea typeface="Meiryo UI" pitchFamily="50" charset="-128"/>
              <a:cs typeface="Meiryo UI" pitchFamily="50" charset="-128"/>
            </a:endParaRPr>
          </a:p>
          <a:p>
            <a:pPr marL="444500" indent="-177800" fontAlgn="base">
              <a:lnSpc>
                <a:spcPts val="2600"/>
              </a:lnSpc>
              <a:spcBef>
                <a:spcPct val="0"/>
              </a:spcBef>
              <a:spcAft>
                <a:spcPct val="0"/>
              </a:spcAft>
            </a:pPr>
            <a:r>
              <a:rPr lang="ja-JP" altLang="en-US" sz="1500" dirty="0" smtClean="0">
                <a:solidFill>
                  <a:schemeClr val="tx1"/>
                </a:solidFill>
                <a:latin typeface="Meiryo UI" pitchFamily="50" charset="-128"/>
                <a:ea typeface="Meiryo UI" pitchFamily="50" charset="-128"/>
                <a:cs typeface="Meiryo UI" pitchFamily="50" charset="-128"/>
              </a:rPr>
              <a:t>◆大阪府・大阪市ともに交付税の交付団体であること、生活保護費などの行政需要の大きな格差の存在、目的税が充当されている事業の状況など、大阪の実情を踏まえた制度設計</a:t>
            </a:r>
            <a:r>
              <a:rPr lang="ja-JP" altLang="en-US" sz="1600" dirty="0" smtClean="0">
                <a:solidFill>
                  <a:schemeClr val="tx1"/>
                </a:solidFill>
                <a:latin typeface="+mn-ea"/>
                <a:cs typeface="Meiryo UI" pitchFamily="50" charset="-128"/>
              </a:rPr>
              <a:t>　　　　</a:t>
            </a:r>
            <a:endParaRPr lang="en-US" altLang="ja-JP" sz="1600" dirty="0" smtClean="0">
              <a:solidFill>
                <a:schemeClr val="tx1"/>
              </a:solidFill>
              <a:latin typeface="+mn-ea"/>
              <a:cs typeface="Meiryo UI" panose="020B0604030504040204" pitchFamily="50" charset="-128"/>
            </a:endParaRPr>
          </a:p>
        </p:txBody>
      </p:sp>
      <p:sp>
        <p:nvSpPr>
          <p:cNvPr id="22" name="正方形/長方形 21"/>
          <p:cNvSpPr/>
          <p:nvPr/>
        </p:nvSpPr>
        <p:spPr bwMode="auto">
          <a:xfrm>
            <a:off x="488504" y="5517232"/>
            <a:ext cx="9072008" cy="1080120"/>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fontAlgn="base">
              <a:lnSpc>
                <a:spcPts val="2600"/>
              </a:lnSpc>
              <a:spcBef>
                <a:spcPct val="0"/>
              </a:spcBef>
              <a:spcAft>
                <a:spcPct val="0"/>
              </a:spcAft>
            </a:pPr>
            <a:r>
              <a:rPr lang="en-US" altLang="ja-JP" sz="1700" b="1" dirty="0" smtClean="0">
                <a:solidFill>
                  <a:schemeClr val="tx1"/>
                </a:solidFill>
                <a:latin typeface="Meiryo UI" pitchFamily="50" charset="-128"/>
                <a:ea typeface="Meiryo UI" pitchFamily="50" charset="-128"/>
                <a:cs typeface="Meiryo UI" pitchFamily="50" charset="-128"/>
              </a:rPr>
              <a:t>【Ⅲ】</a:t>
            </a:r>
            <a:r>
              <a:rPr lang="ja-JP" altLang="en-US" sz="1700" b="1" dirty="0" smtClean="0">
                <a:solidFill>
                  <a:schemeClr val="tx1"/>
                </a:solidFill>
                <a:latin typeface="Meiryo UI" pitchFamily="50" charset="-128"/>
                <a:ea typeface="Meiryo UI" pitchFamily="50" charset="-128"/>
                <a:cs typeface="Meiryo UI" pitchFamily="50" charset="-128"/>
              </a:rPr>
              <a:t>　財政調整制度の適切な運用</a:t>
            </a:r>
            <a:r>
              <a:rPr lang="ja-JP" altLang="en-US" b="1" dirty="0" smtClean="0">
                <a:solidFill>
                  <a:schemeClr val="tx1"/>
                </a:solidFill>
                <a:latin typeface="Meiryo UI" pitchFamily="50" charset="-128"/>
                <a:ea typeface="Meiryo UI" pitchFamily="50" charset="-128"/>
                <a:cs typeface="Meiryo UI" pitchFamily="50" charset="-128"/>
              </a:rPr>
              <a:t>　　</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-6</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endParaRPr lang="en-US" altLang="ja-JP" sz="1050" b="1" dirty="0" smtClean="0">
              <a:solidFill>
                <a:schemeClr val="tx1"/>
              </a:solidFill>
              <a:latin typeface="Meiryo UI" pitchFamily="50" charset="-128"/>
              <a:ea typeface="Meiryo UI" pitchFamily="50" charset="-128"/>
              <a:cs typeface="Meiryo UI" pitchFamily="50" charset="-128"/>
            </a:endParaRPr>
          </a:p>
          <a:p>
            <a:pPr marL="444500" indent="-177800" fontAlgn="base">
              <a:lnSpc>
                <a:spcPts val="2600"/>
              </a:lnSpc>
              <a:spcBef>
                <a:spcPct val="0"/>
              </a:spcBef>
              <a:spcAft>
                <a:spcPct val="0"/>
              </a:spcAft>
            </a:pPr>
            <a:r>
              <a:rPr lang="ja-JP" altLang="en-US" sz="1500" dirty="0" smtClean="0">
                <a:solidFill>
                  <a:schemeClr val="tx1"/>
                </a:solidFill>
                <a:latin typeface="Meiryo UI" pitchFamily="50" charset="-128"/>
                <a:ea typeface="Meiryo UI" pitchFamily="50" charset="-128"/>
                <a:cs typeface="Meiryo UI" pitchFamily="50" charset="-128"/>
              </a:rPr>
              <a:t>◆住民が理解しやすい透明性の高い制度運用を行えるよう、財政調整財源を特別会計で区分経理するとともに、大阪府・特別区協議会（仮称）についても、特別区重視の協議のあり方をめざす</a:t>
            </a:r>
            <a:r>
              <a:rPr lang="ja-JP" altLang="en-US" sz="1600" dirty="0" smtClean="0">
                <a:solidFill>
                  <a:schemeClr val="tx1"/>
                </a:solidFill>
                <a:latin typeface="+mn-ea"/>
                <a:cs typeface="Meiryo UI" pitchFamily="50" charset="-128"/>
              </a:rPr>
              <a:t>　　　　</a:t>
            </a:r>
            <a:endParaRPr lang="en-US" altLang="ja-JP" sz="1600" dirty="0" smtClean="0">
              <a:solidFill>
                <a:schemeClr val="tx1"/>
              </a:solidFill>
              <a:latin typeface="+mn-ea"/>
              <a:cs typeface="Meiryo UI" panose="020B0604030504040204" pitchFamily="50" charset="-128"/>
            </a:endParaRPr>
          </a:p>
        </p:txBody>
      </p:sp>
      <p:sp>
        <p:nvSpPr>
          <p:cNvPr id="11"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a:t>
            </a:r>
          </a:p>
        </p:txBody>
      </p:sp>
    </p:spTree>
    <p:extLst>
      <p:ext uri="{BB962C8B-B14F-4D97-AF65-F5344CB8AC3E}">
        <p14:creationId xmlns:p14="http://schemas.microsoft.com/office/powerpoint/2010/main" val="28847879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正方形/長方形 38"/>
          <p:cNvSpPr/>
          <p:nvPr/>
        </p:nvSpPr>
        <p:spPr bwMode="auto">
          <a:xfrm>
            <a:off x="200472" y="620689"/>
            <a:ext cx="9572035" cy="6218262"/>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p:txBody>
      </p:sp>
      <p:sp>
        <p:nvSpPr>
          <p:cNvPr id="68" name="角丸四角形 67"/>
          <p:cNvSpPr/>
          <p:nvPr/>
        </p:nvSpPr>
        <p:spPr>
          <a:xfrm>
            <a:off x="344488" y="2007136"/>
            <a:ext cx="9361040" cy="4734232"/>
          </a:xfrm>
          <a:prstGeom prst="roundRect">
            <a:avLst>
              <a:gd name="adj" fmla="val 2570"/>
            </a:avLst>
          </a:prstGeom>
          <a:ln>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36000" tIns="36000" rIns="36000" bIns="36000" anchor="ctr"/>
          <a:lstStyle/>
          <a:p>
            <a:pPr marL="17100" lvl="1"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　</a:t>
            </a:r>
            <a:endParaRPr lang="ja-JP" altLang="en-US" sz="1400" dirty="0"/>
          </a:p>
        </p:txBody>
      </p:sp>
      <p:sp>
        <p:nvSpPr>
          <p:cNvPr id="35" name="正方形/長方形 34"/>
          <p:cNvSpPr/>
          <p:nvPr/>
        </p:nvSpPr>
        <p:spPr bwMode="auto">
          <a:xfrm>
            <a:off x="-218368" y="188640"/>
            <a:ext cx="9527580" cy="504056"/>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dirty="0" smtClean="0">
                <a:latin typeface="+mn-ea"/>
                <a:cs typeface="Meiryo UI" panose="020B0604030504040204" pitchFamily="50" charset="-128"/>
              </a:rPr>
              <a:t>　　</a:t>
            </a:r>
            <a:r>
              <a:rPr lang="en-US" altLang="ja-JP" sz="1700" b="1" dirty="0" smtClean="0">
                <a:latin typeface="Meiryo UI" panose="020B0604030504040204" pitchFamily="50" charset="-128"/>
                <a:ea typeface="Meiryo UI" panose="020B0604030504040204" pitchFamily="50" charset="-128"/>
                <a:cs typeface="Meiryo UI" panose="020B0604030504040204" pitchFamily="50" charset="-128"/>
              </a:rPr>
              <a:t>【Ⅰ】</a:t>
            </a:r>
            <a:r>
              <a:rPr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　事務分担（案）に応じた財源の配分　</a:t>
            </a:r>
            <a:endParaRPr lang="ja-JP" altLang="en-US" sz="17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テキスト ボックス 61"/>
          <p:cNvSpPr txBox="1"/>
          <p:nvPr/>
        </p:nvSpPr>
        <p:spPr>
          <a:xfrm>
            <a:off x="344488" y="2127481"/>
            <a:ext cx="2307042" cy="307777"/>
          </a:xfrm>
          <a:prstGeom prst="rect">
            <a:avLst/>
          </a:prstGeom>
          <a:noFill/>
        </p:spPr>
        <p:txBody>
          <a:bodyPr wrap="none" rtlCol="0">
            <a:spAutoFit/>
          </a:bodyPr>
          <a:lstStyle/>
          <a:p>
            <a:r>
              <a:rPr kumimoji="1" lang="ja-JP" altLang="en-US" sz="1400" b="1" dirty="0" smtClean="0">
                <a:latin typeface="Meiryo UI" pitchFamily="50" charset="-128"/>
                <a:ea typeface="Meiryo UI" pitchFamily="50" charset="-128"/>
                <a:cs typeface="Meiryo UI" pitchFamily="50" charset="-128"/>
              </a:rPr>
              <a:t>◆財源配分ルールのイメージ</a:t>
            </a:r>
            <a:endParaRPr kumimoji="1" lang="ja-JP" altLang="en-US" sz="1400" b="1" dirty="0">
              <a:latin typeface="Meiryo UI" pitchFamily="50" charset="-128"/>
              <a:ea typeface="Meiryo UI" pitchFamily="50" charset="-128"/>
              <a:cs typeface="Meiryo UI" pitchFamily="50" charset="-128"/>
            </a:endParaRPr>
          </a:p>
        </p:txBody>
      </p:sp>
      <p:sp>
        <p:nvSpPr>
          <p:cNvPr id="59" name="正方形/長方形 58"/>
          <p:cNvSpPr/>
          <p:nvPr/>
        </p:nvSpPr>
        <p:spPr>
          <a:xfrm>
            <a:off x="776536" y="5531602"/>
            <a:ext cx="8424936" cy="1080120"/>
          </a:xfrm>
          <a:prstGeom prst="rect">
            <a:avLst/>
          </a:prstGeom>
          <a:solidFill>
            <a:schemeClr val="accent1">
              <a:lumMod val="20000"/>
              <a:lumOff val="8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marL="180975" indent="-180975" fontAlgn="auto">
              <a:spcBef>
                <a:spcPts val="300"/>
              </a:spcBef>
              <a:spcAft>
                <a:spcPts val="0"/>
              </a:spcAft>
              <a:defRPr/>
            </a:pPr>
            <a:r>
              <a:rPr lang="en-US" altLang="ja-JP" sz="900" dirty="0" smtClean="0">
                <a:solidFill>
                  <a:schemeClr val="tx1"/>
                </a:solidFill>
                <a:latin typeface="Meiryo UI" pitchFamily="50" charset="-128"/>
                <a:ea typeface="Meiryo UI" pitchFamily="50" charset="-128"/>
                <a:cs typeface="Meiryo UI" pitchFamily="50" charset="-128"/>
              </a:rPr>
              <a:t>※</a:t>
            </a:r>
            <a:r>
              <a:rPr lang="ja-JP" altLang="en-US" sz="900" dirty="0" smtClean="0">
                <a:solidFill>
                  <a:schemeClr val="tx1"/>
                </a:solidFill>
                <a:latin typeface="Meiryo UI" pitchFamily="50" charset="-128"/>
                <a:ea typeface="Meiryo UI" pitchFamily="50" charset="-128"/>
                <a:cs typeface="Meiryo UI" pitchFamily="50" charset="-128"/>
              </a:rPr>
              <a:t>１　一般財源とは、財源の使途が特定されず、どのような経費にも使用することができるもので、地方税・地方譲与税・税交付金・地方交付税（臨時財政対策債を含む）等をいう</a:t>
            </a:r>
            <a:endParaRPr lang="en-US" altLang="ja-JP" sz="900" dirty="0" smtClean="0">
              <a:solidFill>
                <a:schemeClr val="tx1"/>
              </a:solidFill>
              <a:latin typeface="Meiryo UI" pitchFamily="50" charset="-128"/>
              <a:ea typeface="Meiryo UI" pitchFamily="50" charset="-128"/>
              <a:cs typeface="Meiryo UI" pitchFamily="50" charset="-128"/>
            </a:endParaRPr>
          </a:p>
          <a:p>
            <a:pPr marL="92075" indent="-92075" fontAlgn="auto">
              <a:spcBef>
                <a:spcPts val="300"/>
              </a:spcBef>
              <a:spcAft>
                <a:spcPts val="0"/>
              </a:spcAft>
              <a:defRPr/>
            </a:pPr>
            <a:r>
              <a:rPr lang="en-US" altLang="ja-JP" sz="900" dirty="0" smtClean="0">
                <a:solidFill>
                  <a:schemeClr val="tx1"/>
                </a:solidFill>
                <a:latin typeface="Meiryo UI" pitchFamily="50" charset="-128"/>
                <a:ea typeface="Meiryo UI" pitchFamily="50" charset="-128"/>
                <a:cs typeface="Meiryo UI" pitchFamily="50" charset="-128"/>
              </a:rPr>
              <a:t>※</a:t>
            </a:r>
            <a:r>
              <a:rPr lang="ja-JP" altLang="en-US" sz="900" dirty="0" smtClean="0">
                <a:solidFill>
                  <a:schemeClr val="tx1"/>
                </a:solidFill>
                <a:latin typeface="Meiryo UI" pitchFamily="50" charset="-128"/>
                <a:ea typeface="Meiryo UI" pitchFamily="50" charset="-128"/>
                <a:cs typeface="Meiryo UI" pitchFamily="50" charset="-128"/>
              </a:rPr>
              <a:t>２　地方財政制度により大阪府に移転する一般財源・・・下記の一般財源が移転される</a:t>
            </a:r>
            <a:endParaRPr lang="en-US" altLang="ja-JP" sz="900" dirty="0" smtClean="0">
              <a:solidFill>
                <a:schemeClr val="tx1"/>
              </a:solidFill>
              <a:latin typeface="Meiryo UI" pitchFamily="50" charset="-128"/>
              <a:ea typeface="Meiryo UI" pitchFamily="50" charset="-128"/>
              <a:cs typeface="Meiryo UI" pitchFamily="50" charset="-128"/>
            </a:endParaRPr>
          </a:p>
          <a:p>
            <a:pPr marL="176213" indent="-176213" fontAlgn="auto">
              <a:spcBef>
                <a:spcPts val="300"/>
              </a:spcBef>
              <a:spcAft>
                <a:spcPts val="0"/>
              </a:spcAft>
              <a:defRPr/>
            </a:pPr>
            <a:r>
              <a:rPr lang="ja-JP" altLang="en-US" sz="900" dirty="0" smtClean="0">
                <a:solidFill>
                  <a:schemeClr val="tx1"/>
                </a:solidFill>
                <a:latin typeface="Meiryo UI" pitchFamily="50" charset="-128"/>
                <a:ea typeface="Meiryo UI" pitchFamily="50" charset="-128"/>
                <a:cs typeface="Meiryo UI" pitchFamily="50" charset="-128"/>
              </a:rPr>
              <a:t>　　・地方譲与税・税関連交付金：政令指定都市が行う国府道管理に対して交付される地方揮発油譲与税、軽油引取税交付金や、国有資産等所在市町村交付金、特別とん</a:t>
            </a:r>
            <a:endParaRPr lang="en-US" altLang="ja-JP" sz="900" dirty="0" smtClean="0">
              <a:solidFill>
                <a:schemeClr val="tx1"/>
              </a:solidFill>
              <a:latin typeface="Meiryo UI" pitchFamily="50" charset="-128"/>
              <a:ea typeface="Meiryo UI" pitchFamily="50" charset="-128"/>
              <a:cs typeface="Meiryo UI" pitchFamily="50" charset="-128"/>
            </a:endParaRPr>
          </a:p>
          <a:p>
            <a:pPr marL="176213" indent="-176213" fontAlgn="auto">
              <a:spcBef>
                <a:spcPts val="300"/>
              </a:spcBef>
              <a:spcAft>
                <a:spcPts val="0"/>
              </a:spcAft>
              <a:defRPr/>
            </a:pPr>
            <a:r>
              <a:rPr lang="en-US" altLang="ja-JP" sz="900" dirty="0" smtClean="0">
                <a:solidFill>
                  <a:schemeClr val="tx1"/>
                </a:solidFill>
                <a:latin typeface="Meiryo UI" pitchFamily="50" charset="-128"/>
                <a:ea typeface="Meiryo UI" pitchFamily="50" charset="-128"/>
                <a:cs typeface="Meiryo UI" pitchFamily="50" charset="-128"/>
              </a:rPr>
              <a:t>     </a:t>
            </a:r>
            <a:r>
              <a:rPr lang="ja-JP" altLang="en-US" sz="900" dirty="0" smtClean="0">
                <a:solidFill>
                  <a:schemeClr val="tx1"/>
                </a:solidFill>
                <a:latin typeface="Meiryo UI" pitchFamily="50" charset="-128"/>
                <a:ea typeface="Meiryo UI" pitchFamily="50" charset="-128"/>
                <a:cs typeface="Meiryo UI" pitchFamily="50" charset="-128"/>
              </a:rPr>
              <a:t>譲与税等が事務移管・法令等により大阪府に移転する</a:t>
            </a:r>
            <a:endParaRPr lang="en-US" altLang="ja-JP" sz="900" dirty="0" smtClean="0">
              <a:solidFill>
                <a:schemeClr val="tx1"/>
              </a:solidFill>
              <a:latin typeface="Meiryo UI" pitchFamily="50" charset="-128"/>
              <a:ea typeface="Meiryo UI" pitchFamily="50" charset="-128"/>
              <a:cs typeface="Meiryo UI" pitchFamily="50" charset="-128"/>
            </a:endParaRPr>
          </a:p>
          <a:p>
            <a:pPr marL="176213" indent="-176213" fontAlgn="auto">
              <a:spcBef>
                <a:spcPts val="300"/>
              </a:spcBef>
              <a:spcAft>
                <a:spcPts val="0"/>
              </a:spcAft>
              <a:defRPr/>
            </a:pPr>
            <a:r>
              <a:rPr lang="ja-JP" altLang="en-US" sz="900" dirty="0" smtClean="0">
                <a:solidFill>
                  <a:schemeClr val="tx1"/>
                </a:solidFill>
                <a:latin typeface="Meiryo UI" pitchFamily="50" charset="-128"/>
                <a:ea typeface="Meiryo UI" pitchFamily="50" charset="-128"/>
                <a:cs typeface="Meiryo UI" pitchFamily="50" charset="-128"/>
              </a:rPr>
              <a:t>　　・地方交付税：基準財政需要額の算定において、大阪府へ事務移管する「国府道管理」や「病院」、「大学」などが都道府県分に移転して算定される</a:t>
            </a:r>
            <a:endParaRPr lang="en-US" altLang="ja-JP" sz="900" dirty="0" smtClean="0">
              <a:solidFill>
                <a:schemeClr val="tx1"/>
              </a:solidFill>
              <a:latin typeface="Meiryo UI" pitchFamily="50" charset="-128"/>
              <a:ea typeface="Meiryo UI" pitchFamily="50" charset="-128"/>
              <a:cs typeface="Meiryo UI" pitchFamily="50" charset="-128"/>
            </a:endParaRPr>
          </a:p>
          <a:p>
            <a:pPr marL="176213" indent="-176213" fontAlgn="auto">
              <a:spcBef>
                <a:spcPts val="300"/>
              </a:spcBef>
              <a:spcAft>
                <a:spcPts val="0"/>
              </a:spcAft>
              <a:defRPr/>
            </a:pPr>
            <a:r>
              <a:rPr lang="ja-JP" altLang="en-US" sz="900" dirty="0" smtClean="0">
                <a:solidFill>
                  <a:schemeClr val="tx1"/>
                </a:solidFill>
                <a:latin typeface="Meiryo UI" pitchFamily="50" charset="-128"/>
                <a:ea typeface="Meiryo UI" pitchFamily="50" charset="-128"/>
                <a:cs typeface="Meiryo UI" pitchFamily="50" charset="-128"/>
              </a:rPr>
              <a:t>　　・宝くじ収益金：制度上、都道府県及び政令指定都市が宝くじの発行主体となっているため、収益金が大阪府の収入に移転する</a:t>
            </a:r>
            <a:endParaRPr lang="ja-JP" altLang="en-US" sz="900" dirty="0">
              <a:solidFill>
                <a:schemeClr val="tx1"/>
              </a:solidFill>
              <a:latin typeface="Meiryo UI" pitchFamily="50" charset="-128"/>
              <a:ea typeface="Meiryo UI" pitchFamily="50" charset="-128"/>
              <a:cs typeface="Meiryo UI" pitchFamily="50" charset="-128"/>
            </a:endParaRPr>
          </a:p>
        </p:txBody>
      </p:sp>
      <p:sp>
        <p:nvSpPr>
          <p:cNvPr id="33" name="テキスト ボックス 32"/>
          <p:cNvSpPr txBox="1"/>
          <p:nvPr/>
        </p:nvSpPr>
        <p:spPr>
          <a:xfrm>
            <a:off x="5264274" y="2579274"/>
            <a:ext cx="2552302" cy="276999"/>
          </a:xfrm>
          <a:prstGeom prst="rect">
            <a:avLst/>
          </a:prstGeom>
          <a:noFill/>
        </p:spPr>
        <p:txBody>
          <a:bodyPr wrap="none" rtlCol="0">
            <a:spAutoFit/>
          </a:bodyPr>
          <a:lstStyle/>
          <a:p>
            <a:r>
              <a:rPr lang="ja-JP" altLang="en-US" sz="1200" b="1" dirty="0" smtClean="0"/>
              <a:t>財政調整交付金として特別区に配分</a:t>
            </a:r>
            <a:endParaRPr kumimoji="1" lang="ja-JP" altLang="en-US" sz="1200" b="1" dirty="0"/>
          </a:p>
        </p:txBody>
      </p:sp>
      <p:sp>
        <p:nvSpPr>
          <p:cNvPr id="34" name="円柱 33"/>
          <p:cNvSpPr/>
          <p:nvPr/>
        </p:nvSpPr>
        <p:spPr>
          <a:xfrm>
            <a:off x="5385048" y="2867306"/>
            <a:ext cx="1584176" cy="1584176"/>
          </a:xfrm>
          <a:prstGeom prst="can">
            <a:avLst>
              <a:gd name="adj" fmla="val 12100"/>
            </a:avLst>
          </a:prstGeom>
          <a:solidFill>
            <a:schemeClr val="accent6">
              <a:lumMod val="40000"/>
              <a:lumOff val="60000"/>
            </a:schemeClr>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普通交付金</a:t>
            </a:r>
            <a:endParaRPr kumimoji="1" lang="ja-JP" altLang="en-US" sz="1000" dirty="0">
              <a:solidFill>
                <a:schemeClr val="tx1"/>
              </a:solidFill>
              <a:latin typeface="Meiryo UI" pitchFamily="50" charset="-128"/>
              <a:ea typeface="Meiryo UI" pitchFamily="50" charset="-128"/>
              <a:cs typeface="Meiryo UI" pitchFamily="50" charset="-128"/>
            </a:endParaRPr>
          </a:p>
        </p:txBody>
      </p:sp>
      <p:sp>
        <p:nvSpPr>
          <p:cNvPr id="40" name="円柱 39"/>
          <p:cNvSpPr/>
          <p:nvPr/>
        </p:nvSpPr>
        <p:spPr>
          <a:xfrm>
            <a:off x="5385048" y="4523490"/>
            <a:ext cx="1584176" cy="417534"/>
          </a:xfrm>
          <a:prstGeom prst="can">
            <a:avLst>
              <a:gd name="adj" fmla="val 27938"/>
            </a:avLst>
          </a:prstGeom>
          <a:solidFill>
            <a:schemeClr val="accent6">
              <a:lumMod val="40000"/>
              <a:lumOff val="60000"/>
            </a:schemeClr>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特別交付金</a:t>
            </a:r>
            <a:endParaRPr kumimoji="1" lang="ja-JP" altLang="en-US" sz="1000" dirty="0">
              <a:solidFill>
                <a:schemeClr val="tx1"/>
              </a:solidFill>
              <a:latin typeface="Meiryo UI" pitchFamily="50" charset="-128"/>
              <a:ea typeface="Meiryo UI" pitchFamily="50" charset="-128"/>
              <a:cs typeface="Meiryo UI" pitchFamily="50" charset="-128"/>
            </a:endParaRPr>
          </a:p>
        </p:txBody>
      </p:sp>
      <p:sp>
        <p:nvSpPr>
          <p:cNvPr id="60" name="右矢印 59"/>
          <p:cNvSpPr/>
          <p:nvPr/>
        </p:nvSpPr>
        <p:spPr>
          <a:xfrm>
            <a:off x="7113240" y="3443370"/>
            <a:ext cx="172482" cy="504056"/>
          </a:xfrm>
          <a:prstGeom prst="rightArrow">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1" name="グループ化 60"/>
          <p:cNvGrpSpPr/>
          <p:nvPr/>
        </p:nvGrpSpPr>
        <p:grpSpPr>
          <a:xfrm>
            <a:off x="7344816" y="2867306"/>
            <a:ext cx="2216696" cy="1584176"/>
            <a:chOff x="7344816" y="2708920"/>
            <a:chExt cx="2216696" cy="1584176"/>
          </a:xfrm>
        </p:grpSpPr>
        <p:sp>
          <p:nvSpPr>
            <p:cNvPr id="65" name="正方形/長方形 64"/>
            <p:cNvSpPr/>
            <p:nvPr/>
          </p:nvSpPr>
          <p:spPr>
            <a:xfrm>
              <a:off x="7344816" y="2708920"/>
              <a:ext cx="2216696" cy="1584176"/>
            </a:xfrm>
            <a:prstGeom prst="rect">
              <a:avLst/>
            </a:prstGeom>
            <a:solidFill>
              <a:schemeClr val="accent6">
                <a:lumMod val="20000"/>
                <a:lumOff val="80000"/>
              </a:schemeClr>
            </a:solidFill>
            <a:ln w="127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各特別区別に交付金額算定</a:t>
              </a:r>
              <a:endParaRPr kumimoji="1" lang="en-US" altLang="ja-JP" sz="1000" dirty="0" smtClean="0">
                <a:solidFill>
                  <a:schemeClr val="tx1"/>
                </a:solidFill>
                <a:latin typeface="Meiryo UI" pitchFamily="50" charset="-128"/>
                <a:ea typeface="Meiryo UI" pitchFamily="50" charset="-128"/>
                <a:cs typeface="Meiryo UI" pitchFamily="50" charset="-128"/>
              </a:endParaRPr>
            </a:p>
            <a:p>
              <a:endParaRPr lang="en-US" altLang="ja-JP" sz="300" dirty="0" smtClean="0">
                <a:solidFill>
                  <a:schemeClr val="tx1"/>
                </a:solidFill>
                <a:latin typeface="Meiryo UI" pitchFamily="50" charset="-128"/>
                <a:ea typeface="Meiryo UI" pitchFamily="50" charset="-128"/>
                <a:cs typeface="Meiryo UI" pitchFamily="50" charset="-128"/>
              </a:endParaRPr>
            </a:p>
            <a:p>
              <a:r>
                <a:rPr lang="ja-JP" altLang="en-US" sz="1000" dirty="0" smtClean="0">
                  <a:solidFill>
                    <a:schemeClr val="tx1"/>
                  </a:solidFill>
                  <a:latin typeface="Meiryo UI" pitchFamily="50" charset="-128"/>
                  <a:ea typeface="Meiryo UI" pitchFamily="50" charset="-128"/>
                  <a:cs typeface="Meiryo UI" pitchFamily="50" charset="-128"/>
                </a:rPr>
                <a:t>基準財政需要額－基準財政収入額</a:t>
              </a:r>
              <a:endParaRPr lang="en-US" altLang="ja-JP" sz="1000" dirty="0" smtClean="0">
                <a:solidFill>
                  <a:schemeClr val="tx1"/>
                </a:solidFill>
                <a:latin typeface="Meiryo UI" pitchFamily="50" charset="-128"/>
                <a:ea typeface="Meiryo UI" pitchFamily="50" charset="-128"/>
                <a:cs typeface="Meiryo UI" pitchFamily="50" charset="-128"/>
              </a:endParaRPr>
            </a:p>
            <a:p>
              <a:r>
                <a:rPr lang="ja-JP" altLang="en-US" sz="1000" dirty="0" smtClean="0">
                  <a:solidFill>
                    <a:schemeClr val="tx1"/>
                  </a:solidFill>
                  <a:latin typeface="Meiryo UI" pitchFamily="50" charset="-128"/>
                  <a:ea typeface="Meiryo UI" pitchFamily="50" charset="-128"/>
                  <a:cs typeface="Meiryo UI" pitchFamily="50" charset="-128"/>
                </a:rPr>
                <a:t>＝普通交付金</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sp>
          <p:nvSpPr>
            <p:cNvPr id="69" name="正方形/長方形 68"/>
            <p:cNvSpPr/>
            <p:nvPr/>
          </p:nvSpPr>
          <p:spPr>
            <a:xfrm>
              <a:off x="8481392" y="3284984"/>
              <a:ext cx="1008000" cy="961256"/>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基準財政</a:t>
              </a: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r>
                <a:rPr kumimoji="1" lang="ja-JP" altLang="en-US" sz="1000" dirty="0" smtClean="0">
                  <a:solidFill>
                    <a:schemeClr val="tx1"/>
                  </a:solidFill>
                  <a:latin typeface="Meiryo UI" pitchFamily="50" charset="-128"/>
                  <a:ea typeface="Meiryo UI" pitchFamily="50" charset="-128"/>
                  <a:cs typeface="Meiryo UI" pitchFamily="50" charset="-128"/>
                </a:rPr>
                <a:t>需要額</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sp>
          <p:nvSpPr>
            <p:cNvPr id="70" name="正方形/長方形 69"/>
            <p:cNvSpPr/>
            <p:nvPr/>
          </p:nvSpPr>
          <p:spPr>
            <a:xfrm>
              <a:off x="7444252" y="3669407"/>
              <a:ext cx="1008000" cy="576064"/>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基準財政</a:t>
              </a: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r>
                <a:rPr kumimoji="1" lang="ja-JP" altLang="en-US" sz="1000" dirty="0" smtClean="0">
                  <a:solidFill>
                    <a:schemeClr val="tx1"/>
                  </a:solidFill>
                  <a:latin typeface="Meiryo UI" pitchFamily="50" charset="-128"/>
                  <a:ea typeface="Meiryo UI" pitchFamily="50" charset="-128"/>
                  <a:cs typeface="Meiryo UI" pitchFamily="50" charset="-128"/>
                </a:rPr>
                <a:t>収入額</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sp>
          <p:nvSpPr>
            <p:cNvPr id="72" name="正方形/長方形 71"/>
            <p:cNvSpPr/>
            <p:nvPr/>
          </p:nvSpPr>
          <p:spPr>
            <a:xfrm>
              <a:off x="7444252" y="3284984"/>
              <a:ext cx="1008000" cy="360040"/>
            </a:xfrm>
            <a:prstGeom prst="rect">
              <a:avLst/>
            </a:prstGeom>
            <a:solidFill>
              <a:schemeClr val="bg1"/>
            </a:solidFill>
            <a:ln w="2222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財源不足</a:t>
              </a:r>
              <a:r>
                <a:rPr kumimoji="1" lang="en-US" altLang="ja-JP" sz="1000" dirty="0" smtClean="0">
                  <a:solidFill>
                    <a:schemeClr val="tx1"/>
                  </a:solidFill>
                  <a:latin typeface="Meiryo UI" pitchFamily="50" charset="-128"/>
                  <a:ea typeface="Meiryo UI" pitchFamily="50" charset="-128"/>
                  <a:cs typeface="Meiryo UI" pitchFamily="50" charset="-128"/>
                </a:rPr>
                <a:t/>
              </a:r>
              <a:br>
                <a:rPr kumimoji="1" lang="en-US" altLang="ja-JP" sz="1000" dirty="0" smtClean="0">
                  <a:solidFill>
                    <a:schemeClr val="tx1"/>
                  </a:solidFill>
                  <a:latin typeface="Meiryo UI" pitchFamily="50" charset="-128"/>
                  <a:ea typeface="Meiryo UI" pitchFamily="50" charset="-128"/>
                  <a:cs typeface="Meiryo UI" pitchFamily="50" charset="-128"/>
                </a:rPr>
              </a:br>
              <a:r>
                <a:rPr kumimoji="1" lang="en-US" altLang="ja-JP" sz="1000" dirty="0" smtClean="0">
                  <a:solidFill>
                    <a:schemeClr val="tx1"/>
                  </a:solidFill>
                  <a:latin typeface="Meiryo UI" pitchFamily="50" charset="-128"/>
                  <a:ea typeface="Meiryo UI" pitchFamily="50" charset="-128"/>
                  <a:cs typeface="Meiryo UI" pitchFamily="50" charset="-128"/>
                </a:rPr>
                <a:t>(</a:t>
              </a:r>
              <a:r>
                <a:rPr kumimoji="1" lang="ja-JP" altLang="en-US" sz="1000" dirty="0" smtClean="0">
                  <a:solidFill>
                    <a:schemeClr val="tx1"/>
                  </a:solidFill>
                  <a:latin typeface="Meiryo UI" pitchFamily="50" charset="-128"/>
                  <a:ea typeface="Meiryo UI" pitchFamily="50" charset="-128"/>
                  <a:cs typeface="Meiryo UI" pitchFamily="50" charset="-128"/>
                </a:rPr>
                <a:t>普通交付金）</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grpSp>
      <p:sp>
        <p:nvSpPr>
          <p:cNvPr id="73" name="正方形/長方形 72"/>
          <p:cNvSpPr/>
          <p:nvPr/>
        </p:nvSpPr>
        <p:spPr>
          <a:xfrm>
            <a:off x="7329264" y="4542540"/>
            <a:ext cx="2232248" cy="377364"/>
          </a:xfrm>
          <a:prstGeom prst="rect">
            <a:avLst/>
          </a:prstGeom>
          <a:solidFill>
            <a:schemeClr val="accent6">
              <a:lumMod val="20000"/>
              <a:lumOff val="80000"/>
            </a:schemeClr>
          </a:solidFill>
          <a:ln w="127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000" dirty="0" smtClean="0">
                <a:solidFill>
                  <a:schemeClr val="tx1"/>
                </a:solidFill>
                <a:latin typeface="Meiryo UI" pitchFamily="50" charset="-128"/>
                <a:ea typeface="Meiryo UI" pitchFamily="50" charset="-128"/>
                <a:cs typeface="Meiryo UI" pitchFamily="50" charset="-128"/>
              </a:rPr>
              <a:t>災害等、普通交付金</a:t>
            </a:r>
            <a:r>
              <a:rPr lang="ja-JP" altLang="en-US" sz="1000" dirty="0" smtClean="0">
                <a:solidFill>
                  <a:schemeClr val="tx1"/>
                </a:solidFill>
                <a:latin typeface="Meiryo UI" pitchFamily="50" charset="-128"/>
                <a:ea typeface="Meiryo UI" pitchFamily="50" charset="-128"/>
                <a:cs typeface="Meiryo UI" pitchFamily="50" charset="-128"/>
              </a:rPr>
              <a:t>で算定されない特別の財政需要に対して交付</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sp>
        <p:nvSpPr>
          <p:cNvPr id="74" name="右矢印 73"/>
          <p:cNvSpPr/>
          <p:nvPr/>
        </p:nvSpPr>
        <p:spPr>
          <a:xfrm>
            <a:off x="7113240" y="4451482"/>
            <a:ext cx="172482" cy="504056"/>
          </a:xfrm>
          <a:prstGeom prst="rightArrow">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8" name="直線コネクタ 77"/>
          <p:cNvCxnSpPr>
            <a:stCxn id="48" idx="1"/>
          </p:cNvCxnSpPr>
          <p:nvPr/>
        </p:nvCxnSpPr>
        <p:spPr>
          <a:xfrm flipV="1">
            <a:off x="4592960" y="2507266"/>
            <a:ext cx="648072" cy="1440160"/>
          </a:xfrm>
          <a:prstGeom prst="line">
            <a:avLst/>
          </a:prstGeom>
          <a:ln w="19050">
            <a:solidFill>
              <a:schemeClr val="accent6"/>
            </a:solidFill>
            <a:prstDash val="sysDash"/>
          </a:ln>
        </p:spPr>
        <p:style>
          <a:lnRef idx="1">
            <a:schemeClr val="accent1"/>
          </a:lnRef>
          <a:fillRef idx="0">
            <a:schemeClr val="accent1"/>
          </a:fillRef>
          <a:effectRef idx="0">
            <a:schemeClr val="accent1"/>
          </a:effectRef>
          <a:fontRef idx="minor">
            <a:schemeClr val="tx1"/>
          </a:fontRef>
        </p:style>
      </p:cxnSp>
      <p:cxnSp>
        <p:nvCxnSpPr>
          <p:cNvPr id="80" name="直線コネクタ 79"/>
          <p:cNvCxnSpPr>
            <a:stCxn id="48" idx="1"/>
          </p:cNvCxnSpPr>
          <p:nvPr/>
        </p:nvCxnSpPr>
        <p:spPr>
          <a:xfrm>
            <a:off x="4592960" y="3947426"/>
            <a:ext cx="648072" cy="1080120"/>
          </a:xfrm>
          <a:prstGeom prst="line">
            <a:avLst/>
          </a:prstGeom>
          <a:ln w="19050">
            <a:solidFill>
              <a:schemeClr val="accent6"/>
            </a:solidFill>
            <a:prstDash val="sysDash"/>
          </a:ln>
        </p:spPr>
        <p:style>
          <a:lnRef idx="1">
            <a:schemeClr val="accent1"/>
          </a:lnRef>
          <a:fillRef idx="0">
            <a:schemeClr val="accent1"/>
          </a:fillRef>
          <a:effectRef idx="0">
            <a:schemeClr val="accent1"/>
          </a:effectRef>
          <a:fontRef idx="minor">
            <a:schemeClr val="tx1"/>
          </a:fontRef>
        </p:style>
      </p:cxnSp>
      <p:cxnSp>
        <p:nvCxnSpPr>
          <p:cNvPr id="86" name="直線コネクタ 85"/>
          <p:cNvCxnSpPr/>
          <p:nvPr/>
        </p:nvCxnSpPr>
        <p:spPr>
          <a:xfrm>
            <a:off x="5241032" y="5027546"/>
            <a:ext cx="4392488" cy="0"/>
          </a:xfrm>
          <a:prstGeom prst="line">
            <a:avLst/>
          </a:prstGeom>
          <a:ln w="19050">
            <a:solidFill>
              <a:schemeClr val="accent6"/>
            </a:solidFill>
            <a:prstDash val="sysDash"/>
          </a:ln>
        </p:spPr>
        <p:style>
          <a:lnRef idx="1">
            <a:schemeClr val="accent1"/>
          </a:lnRef>
          <a:fillRef idx="0">
            <a:schemeClr val="accent1"/>
          </a:fillRef>
          <a:effectRef idx="0">
            <a:schemeClr val="accent1"/>
          </a:effectRef>
          <a:fontRef idx="minor">
            <a:schemeClr val="tx1"/>
          </a:fontRef>
        </p:style>
      </p:cxnSp>
      <p:cxnSp>
        <p:nvCxnSpPr>
          <p:cNvPr id="89" name="直線コネクタ 88"/>
          <p:cNvCxnSpPr/>
          <p:nvPr/>
        </p:nvCxnSpPr>
        <p:spPr>
          <a:xfrm>
            <a:off x="5241032" y="2507266"/>
            <a:ext cx="4392488" cy="0"/>
          </a:xfrm>
          <a:prstGeom prst="line">
            <a:avLst/>
          </a:prstGeom>
          <a:ln w="19050">
            <a:solidFill>
              <a:schemeClr val="accent6"/>
            </a:solidFill>
            <a:prstDash val="sysDash"/>
          </a:ln>
        </p:spPr>
        <p:style>
          <a:lnRef idx="1">
            <a:schemeClr val="accent1"/>
          </a:lnRef>
          <a:fillRef idx="0">
            <a:schemeClr val="accent1"/>
          </a:fillRef>
          <a:effectRef idx="0">
            <a:schemeClr val="accent1"/>
          </a:effectRef>
          <a:fontRef idx="minor">
            <a:schemeClr val="tx1"/>
          </a:fontRef>
        </p:style>
      </p:cxnSp>
      <p:cxnSp>
        <p:nvCxnSpPr>
          <p:cNvPr id="90" name="直線コネクタ 89"/>
          <p:cNvCxnSpPr/>
          <p:nvPr/>
        </p:nvCxnSpPr>
        <p:spPr>
          <a:xfrm flipV="1">
            <a:off x="9633520" y="2507266"/>
            <a:ext cx="0" cy="2520280"/>
          </a:xfrm>
          <a:prstGeom prst="line">
            <a:avLst/>
          </a:prstGeom>
          <a:ln w="19050">
            <a:solidFill>
              <a:schemeClr val="accent6"/>
            </a:solidFill>
            <a:prstDash val="sysDash"/>
          </a:ln>
        </p:spPr>
        <p:style>
          <a:lnRef idx="1">
            <a:schemeClr val="accent1"/>
          </a:lnRef>
          <a:fillRef idx="0">
            <a:schemeClr val="accent1"/>
          </a:fillRef>
          <a:effectRef idx="0">
            <a:schemeClr val="accent1"/>
          </a:effectRef>
          <a:fontRef idx="minor">
            <a:schemeClr val="tx1"/>
          </a:fontRef>
        </p:style>
      </p:cxnSp>
      <p:sp>
        <p:nvSpPr>
          <p:cNvPr id="41" name="正方形/長方形 40"/>
          <p:cNvSpPr/>
          <p:nvPr/>
        </p:nvSpPr>
        <p:spPr>
          <a:xfrm>
            <a:off x="992560" y="2579274"/>
            <a:ext cx="1440160" cy="1656184"/>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itchFamily="50" charset="-128"/>
                <a:ea typeface="Meiryo UI" pitchFamily="50" charset="-128"/>
                <a:cs typeface="Meiryo UI" pitchFamily="50" charset="-128"/>
              </a:rPr>
              <a:t>特別区が行う事務</a:t>
            </a:r>
            <a:endParaRPr kumimoji="1" lang="en-US" altLang="ja-JP" sz="1200" dirty="0" smtClean="0">
              <a:solidFill>
                <a:schemeClr val="tx1"/>
              </a:solidFill>
              <a:latin typeface="Meiryo UI" pitchFamily="50" charset="-128"/>
              <a:ea typeface="Meiryo UI" pitchFamily="50" charset="-128"/>
              <a:cs typeface="Meiryo UI" pitchFamily="50" charset="-128"/>
            </a:endParaRPr>
          </a:p>
          <a:p>
            <a:pPr algn="ctr"/>
            <a:r>
              <a:rPr lang="en-US" altLang="ja-JP" sz="1200" dirty="0" smtClean="0">
                <a:solidFill>
                  <a:schemeClr val="tx1"/>
                </a:solidFill>
                <a:latin typeface="Meiryo UI" pitchFamily="50" charset="-128"/>
                <a:ea typeface="Meiryo UI" pitchFamily="50" charset="-128"/>
                <a:cs typeface="Meiryo UI" pitchFamily="50" charset="-128"/>
              </a:rPr>
              <a:t>2,503</a:t>
            </a:r>
            <a:r>
              <a:rPr lang="ja-JP" altLang="en-US" sz="1200" dirty="0" smtClean="0">
                <a:solidFill>
                  <a:schemeClr val="tx1"/>
                </a:solidFill>
                <a:latin typeface="Meiryo UI" pitchFamily="50" charset="-128"/>
                <a:ea typeface="Meiryo UI" pitchFamily="50" charset="-128"/>
                <a:cs typeface="Meiryo UI" pitchFamily="50" charset="-128"/>
              </a:rPr>
              <a:t>事務</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
        <p:nvSpPr>
          <p:cNvPr id="42" name="正方形/長方形 41"/>
          <p:cNvSpPr/>
          <p:nvPr/>
        </p:nvSpPr>
        <p:spPr>
          <a:xfrm>
            <a:off x="992560" y="4379474"/>
            <a:ext cx="1440160" cy="1065750"/>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itchFamily="50" charset="-128"/>
                <a:ea typeface="Meiryo UI" pitchFamily="50" charset="-128"/>
                <a:cs typeface="Meiryo UI" pitchFamily="50" charset="-128"/>
              </a:rPr>
              <a:t>大阪</a:t>
            </a:r>
            <a:r>
              <a:rPr kumimoji="1" lang="ja-JP" altLang="en-US" sz="1200" dirty="0" smtClean="0">
                <a:solidFill>
                  <a:schemeClr val="tx1"/>
                </a:solidFill>
                <a:latin typeface="Meiryo UI" pitchFamily="50" charset="-128"/>
                <a:ea typeface="Meiryo UI" pitchFamily="50" charset="-128"/>
                <a:cs typeface="Meiryo UI" pitchFamily="50" charset="-128"/>
              </a:rPr>
              <a:t>府が行う事務</a:t>
            </a:r>
            <a:endParaRPr kumimoji="1" lang="en-US" altLang="ja-JP" sz="1200" dirty="0" smtClean="0">
              <a:solidFill>
                <a:schemeClr val="tx1"/>
              </a:solidFill>
              <a:latin typeface="Meiryo UI" pitchFamily="50" charset="-128"/>
              <a:ea typeface="Meiryo UI" pitchFamily="50" charset="-128"/>
              <a:cs typeface="Meiryo UI" pitchFamily="50" charset="-128"/>
            </a:endParaRPr>
          </a:p>
          <a:p>
            <a:pPr algn="ctr"/>
            <a:r>
              <a:rPr lang="en-US" altLang="ja-JP" sz="1200" dirty="0" smtClean="0">
                <a:solidFill>
                  <a:schemeClr val="tx1"/>
                </a:solidFill>
                <a:latin typeface="Meiryo UI" pitchFamily="50" charset="-128"/>
                <a:ea typeface="Meiryo UI" pitchFamily="50" charset="-128"/>
                <a:cs typeface="Meiryo UI" pitchFamily="50" charset="-128"/>
              </a:rPr>
              <a:t>428</a:t>
            </a:r>
            <a:r>
              <a:rPr lang="ja-JP" altLang="en-US" sz="1200" dirty="0" smtClean="0">
                <a:solidFill>
                  <a:schemeClr val="tx1"/>
                </a:solidFill>
                <a:latin typeface="Meiryo UI" pitchFamily="50" charset="-128"/>
                <a:ea typeface="Meiryo UI" pitchFamily="50" charset="-128"/>
                <a:cs typeface="Meiryo UI" pitchFamily="50" charset="-128"/>
              </a:rPr>
              <a:t>事務</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
        <p:nvSpPr>
          <p:cNvPr id="43" name="正方形/長方形 42"/>
          <p:cNvSpPr/>
          <p:nvPr/>
        </p:nvSpPr>
        <p:spPr>
          <a:xfrm>
            <a:off x="2936776" y="4725796"/>
            <a:ext cx="1440160" cy="518261"/>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smtClean="0">
                <a:solidFill>
                  <a:schemeClr val="tx1"/>
                </a:solidFill>
                <a:latin typeface="Meiryo UI" pitchFamily="50" charset="-128"/>
                <a:ea typeface="Meiryo UI" pitchFamily="50" charset="-128"/>
                <a:cs typeface="Meiryo UI" pitchFamily="50" charset="-128"/>
              </a:rPr>
              <a:t>地方財政制度により</a:t>
            </a:r>
            <a:endParaRPr lang="en-US" altLang="ja-JP" sz="1000" dirty="0" smtClean="0">
              <a:solidFill>
                <a:schemeClr val="tx1"/>
              </a:solidFill>
              <a:latin typeface="Meiryo UI" pitchFamily="50" charset="-128"/>
              <a:ea typeface="Meiryo UI" pitchFamily="50" charset="-128"/>
              <a:cs typeface="Meiryo UI" pitchFamily="50" charset="-128"/>
            </a:endParaRPr>
          </a:p>
          <a:p>
            <a:pPr algn="ctr"/>
            <a:r>
              <a:rPr lang="ja-JP" altLang="en-US" sz="1000" dirty="0" smtClean="0">
                <a:solidFill>
                  <a:schemeClr val="tx1"/>
                </a:solidFill>
                <a:latin typeface="Meiryo UI" pitchFamily="50" charset="-128"/>
                <a:ea typeface="Meiryo UI" pitchFamily="50" charset="-128"/>
                <a:cs typeface="Meiryo UI" pitchFamily="50" charset="-128"/>
              </a:rPr>
              <a:t>大阪府に移転する</a:t>
            </a:r>
            <a:endParaRPr lang="en-US" altLang="ja-JP" sz="1000" dirty="0" smtClean="0">
              <a:solidFill>
                <a:schemeClr val="tx1"/>
              </a:solidFill>
              <a:latin typeface="Meiryo UI" pitchFamily="50" charset="-128"/>
              <a:ea typeface="Meiryo UI" pitchFamily="50" charset="-128"/>
              <a:cs typeface="Meiryo UI" pitchFamily="50" charset="-128"/>
            </a:endParaRPr>
          </a:p>
          <a:p>
            <a:pPr algn="ctr"/>
            <a:r>
              <a:rPr lang="ja-JP" altLang="en-US" sz="1000" dirty="0" smtClean="0">
                <a:solidFill>
                  <a:schemeClr val="tx1"/>
                </a:solidFill>
                <a:latin typeface="Meiryo UI" pitchFamily="50" charset="-128"/>
                <a:ea typeface="Meiryo UI" pitchFamily="50" charset="-128"/>
                <a:cs typeface="Meiryo UI" pitchFamily="50" charset="-128"/>
              </a:rPr>
              <a:t>一般財源　</a:t>
            </a:r>
            <a:r>
              <a:rPr lang="en-US" altLang="ja-JP" sz="1000" dirty="0" smtClean="0">
                <a:solidFill>
                  <a:schemeClr val="tx1"/>
                </a:solidFill>
                <a:latin typeface="Meiryo UI" pitchFamily="50" charset="-128"/>
                <a:ea typeface="Meiryo UI" pitchFamily="50" charset="-128"/>
                <a:cs typeface="Meiryo UI" pitchFamily="50" charset="-128"/>
              </a:rPr>
              <a:t>※2</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
        <p:nvSpPr>
          <p:cNvPr id="44" name="正方形/長方形 43"/>
          <p:cNvSpPr/>
          <p:nvPr/>
        </p:nvSpPr>
        <p:spPr>
          <a:xfrm>
            <a:off x="2936776" y="2579274"/>
            <a:ext cx="1440160" cy="705710"/>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latin typeface="Meiryo UI" pitchFamily="50" charset="-128"/>
                <a:ea typeface="Meiryo UI" pitchFamily="50" charset="-128"/>
                <a:cs typeface="Meiryo UI" pitchFamily="50" charset="-128"/>
              </a:rPr>
              <a:t>・個人市町村民税</a:t>
            </a:r>
            <a:endParaRPr kumimoji="1" lang="en-US" altLang="ja-JP" sz="1200" dirty="0" smtClean="0">
              <a:solidFill>
                <a:schemeClr val="tx1"/>
              </a:solidFill>
              <a:latin typeface="Meiryo UI" pitchFamily="50" charset="-128"/>
              <a:ea typeface="Meiryo UI" pitchFamily="50" charset="-128"/>
              <a:cs typeface="Meiryo UI" pitchFamily="50" charset="-128"/>
            </a:endParaRPr>
          </a:p>
          <a:p>
            <a:r>
              <a:rPr lang="ja-JP" altLang="en-US" sz="1200" dirty="0" smtClean="0">
                <a:solidFill>
                  <a:schemeClr val="tx1"/>
                </a:solidFill>
                <a:latin typeface="Meiryo UI" pitchFamily="50" charset="-128"/>
                <a:ea typeface="Meiryo UI" pitchFamily="50" charset="-128"/>
                <a:cs typeface="Meiryo UI" pitchFamily="50" charset="-128"/>
              </a:rPr>
              <a:t>・市町村たばこ税</a:t>
            </a:r>
            <a:endParaRPr lang="en-US" altLang="ja-JP" sz="1200" dirty="0" smtClean="0">
              <a:solidFill>
                <a:schemeClr val="tx1"/>
              </a:solidFill>
              <a:latin typeface="Meiryo UI" pitchFamily="50" charset="-128"/>
              <a:ea typeface="Meiryo UI" pitchFamily="50" charset="-128"/>
              <a:cs typeface="Meiryo UI" pitchFamily="50" charset="-128"/>
            </a:endParaRPr>
          </a:p>
          <a:p>
            <a:r>
              <a:rPr kumimoji="1" lang="ja-JP" altLang="en-US" sz="1200" dirty="0" smtClean="0">
                <a:solidFill>
                  <a:schemeClr val="tx1"/>
                </a:solidFill>
                <a:latin typeface="Meiryo UI" pitchFamily="50" charset="-128"/>
                <a:ea typeface="Meiryo UI" pitchFamily="50" charset="-128"/>
                <a:cs typeface="Meiryo UI" pitchFamily="50" charset="-128"/>
              </a:rPr>
              <a:t>　　　　　　　　　　等</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
        <p:nvSpPr>
          <p:cNvPr id="45" name="正方形/長方形 44"/>
          <p:cNvSpPr/>
          <p:nvPr/>
        </p:nvSpPr>
        <p:spPr bwMode="auto">
          <a:xfrm>
            <a:off x="1280592" y="2279812"/>
            <a:ext cx="792088" cy="288032"/>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sz="1400" dirty="0" smtClean="0">
                <a:latin typeface="+mn-ea"/>
                <a:cs typeface="Meiryo UI" panose="020B0604030504040204" pitchFamily="50" charset="-128"/>
              </a:rPr>
              <a:t>　歳出</a:t>
            </a:r>
            <a:endParaRPr lang="ja-JP" altLang="en-US" sz="1400" dirty="0">
              <a:latin typeface="+mn-ea"/>
              <a:cs typeface="Meiryo UI" panose="020B0604030504040204" pitchFamily="50" charset="-128"/>
            </a:endParaRPr>
          </a:p>
        </p:txBody>
      </p:sp>
      <p:sp>
        <p:nvSpPr>
          <p:cNvPr id="46" name="上下矢印 45"/>
          <p:cNvSpPr/>
          <p:nvPr/>
        </p:nvSpPr>
        <p:spPr>
          <a:xfrm>
            <a:off x="2504728" y="2579274"/>
            <a:ext cx="360040" cy="1656184"/>
          </a:xfrm>
          <a:prstGeom prst="upDownArrow">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smtClean="0">
                <a:solidFill>
                  <a:schemeClr val="tx1"/>
                </a:solidFill>
                <a:latin typeface="Meiryo UI" pitchFamily="50" charset="-128"/>
                <a:ea typeface="Meiryo UI" pitchFamily="50" charset="-128"/>
                <a:cs typeface="Meiryo UI" pitchFamily="50" charset="-128"/>
              </a:rPr>
              <a:t>特別区</a:t>
            </a:r>
            <a:endParaRPr kumimoji="1" lang="ja-JP" altLang="en-US" sz="1200" dirty="0">
              <a:solidFill>
                <a:schemeClr val="tx1"/>
              </a:solidFill>
              <a:latin typeface="Meiryo UI" pitchFamily="50" charset="-128"/>
              <a:ea typeface="Meiryo UI" pitchFamily="50" charset="-128"/>
              <a:cs typeface="Meiryo UI" pitchFamily="50" charset="-128"/>
            </a:endParaRPr>
          </a:p>
        </p:txBody>
      </p:sp>
      <p:sp>
        <p:nvSpPr>
          <p:cNvPr id="47" name="上下矢印 46"/>
          <p:cNvSpPr/>
          <p:nvPr/>
        </p:nvSpPr>
        <p:spPr>
          <a:xfrm>
            <a:off x="2504728" y="4379474"/>
            <a:ext cx="360040" cy="1065750"/>
          </a:xfrm>
          <a:prstGeom prst="upDownArrow">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smtClean="0">
                <a:solidFill>
                  <a:schemeClr val="tx1"/>
                </a:solidFill>
                <a:latin typeface="Meiryo UI" pitchFamily="50" charset="-128"/>
                <a:ea typeface="Meiryo UI" pitchFamily="50" charset="-128"/>
                <a:cs typeface="Meiryo UI" pitchFamily="50" charset="-128"/>
              </a:rPr>
              <a:t>大阪府</a:t>
            </a:r>
            <a:endParaRPr kumimoji="1" lang="ja-JP" altLang="en-US" sz="1200" dirty="0">
              <a:solidFill>
                <a:schemeClr val="tx1"/>
              </a:solidFill>
              <a:latin typeface="Meiryo UI" pitchFamily="50" charset="-128"/>
              <a:ea typeface="Meiryo UI" pitchFamily="50" charset="-128"/>
              <a:cs typeface="Meiryo UI" pitchFamily="50" charset="-128"/>
            </a:endParaRPr>
          </a:p>
        </p:txBody>
      </p:sp>
      <p:sp>
        <p:nvSpPr>
          <p:cNvPr id="48" name="右中かっこ 47"/>
          <p:cNvSpPr/>
          <p:nvPr/>
        </p:nvSpPr>
        <p:spPr>
          <a:xfrm>
            <a:off x="4434992" y="3587386"/>
            <a:ext cx="157968" cy="720080"/>
          </a:xfrm>
          <a:prstGeom prst="rightBrace">
            <a:avLst>
              <a:gd name="adj1" fmla="val 43672"/>
              <a:gd name="adj2" fmla="val 50000"/>
            </a:avLst>
          </a:prstGeom>
          <a:ln w="158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9" name="正方形/長方形 48"/>
          <p:cNvSpPr/>
          <p:nvPr/>
        </p:nvSpPr>
        <p:spPr bwMode="auto">
          <a:xfrm>
            <a:off x="2936776" y="2281717"/>
            <a:ext cx="1440160" cy="288032"/>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algn="ctr" fontAlgn="base">
              <a:lnSpc>
                <a:spcPts val="2800"/>
              </a:lnSpc>
              <a:spcBef>
                <a:spcPct val="0"/>
              </a:spcBef>
              <a:spcAft>
                <a:spcPct val="0"/>
              </a:spcAft>
            </a:pPr>
            <a:r>
              <a:rPr lang="ja-JP" altLang="en-US" sz="1400" dirty="0" smtClean="0">
                <a:latin typeface="+mn-ea"/>
                <a:cs typeface="Meiryo UI" panose="020B0604030504040204" pitchFamily="50" charset="-128"/>
              </a:rPr>
              <a:t>所要一般財源</a:t>
            </a:r>
            <a:r>
              <a:rPr lang="ja-JP" altLang="en-US" sz="1000" dirty="0" smtClean="0">
                <a:latin typeface="+mn-ea"/>
                <a:cs typeface="Meiryo UI" panose="020B0604030504040204" pitchFamily="50" charset="-128"/>
              </a:rPr>
              <a:t> </a:t>
            </a:r>
            <a:r>
              <a:rPr lang="en-US" altLang="ja-JP" sz="1000" dirty="0" smtClean="0">
                <a:latin typeface="+mn-ea"/>
                <a:cs typeface="Meiryo UI" panose="020B0604030504040204" pitchFamily="50" charset="-128"/>
              </a:rPr>
              <a:t>※1</a:t>
            </a:r>
            <a:endParaRPr lang="en-US" altLang="ja-JP" sz="1400" dirty="0" smtClean="0">
              <a:latin typeface="+mn-ea"/>
              <a:cs typeface="Meiryo UI" panose="020B0604030504040204" pitchFamily="50" charset="-128"/>
            </a:endParaRPr>
          </a:p>
        </p:txBody>
      </p:sp>
      <p:sp>
        <p:nvSpPr>
          <p:cNvPr id="54" name="正方形/長方形 53"/>
          <p:cNvSpPr/>
          <p:nvPr/>
        </p:nvSpPr>
        <p:spPr>
          <a:xfrm>
            <a:off x="2936776" y="3587386"/>
            <a:ext cx="1440160" cy="1065750"/>
          </a:xfrm>
          <a:prstGeom prst="rect">
            <a:avLst/>
          </a:prstGeom>
          <a:solidFill>
            <a:schemeClr val="bg1"/>
          </a:solidFill>
          <a:ln w="127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dirty="0" smtClean="0">
              <a:solidFill>
                <a:schemeClr val="tx1"/>
              </a:solidFill>
              <a:latin typeface="Meiryo UI" pitchFamily="50" charset="-128"/>
              <a:ea typeface="Meiryo UI" pitchFamily="50" charset="-128"/>
              <a:cs typeface="Meiryo UI" pitchFamily="50" charset="-128"/>
            </a:endParaRPr>
          </a:p>
          <a:p>
            <a:pPr algn="ct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
        <p:nvSpPr>
          <p:cNvPr id="57" name="左中かっこ 56"/>
          <p:cNvSpPr/>
          <p:nvPr/>
        </p:nvSpPr>
        <p:spPr>
          <a:xfrm>
            <a:off x="704528" y="2507265"/>
            <a:ext cx="288032" cy="3009967"/>
          </a:xfrm>
          <a:prstGeom prst="leftBrace">
            <a:avLst>
              <a:gd name="adj1" fmla="val 50030"/>
              <a:gd name="adj2" fmla="val 50000"/>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58" name="テキスト ボックス 7"/>
          <p:cNvSpPr txBox="1">
            <a:spLocks noChangeArrowheads="1"/>
          </p:cNvSpPr>
          <p:nvPr/>
        </p:nvSpPr>
        <p:spPr bwMode="auto">
          <a:xfrm>
            <a:off x="416496" y="3490697"/>
            <a:ext cx="369332" cy="1728490"/>
          </a:xfrm>
          <a:prstGeom prst="rect">
            <a:avLst/>
          </a:prstGeom>
          <a:noFill/>
          <a:ln w="9525">
            <a:noFill/>
            <a:miter lim="800000"/>
            <a:headEnd/>
            <a:tailEnd/>
          </a:ln>
        </p:spPr>
        <p:txBody>
          <a:bodyPr vert="eaVert" wrap="square">
            <a:spAutoFit/>
          </a:bodyPr>
          <a:lstStyle/>
          <a:p>
            <a:r>
              <a:rPr lang="ja-JP" altLang="en-US" sz="1200" dirty="0" smtClean="0">
                <a:latin typeface="Meiryo UI" pitchFamily="50" charset="-128"/>
                <a:ea typeface="Meiryo UI" pitchFamily="50" charset="-128"/>
                <a:cs typeface="Meiryo UI" pitchFamily="50" charset="-128"/>
              </a:rPr>
              <a:t>事務分担（案）</a:t>
            </a:r>
            <a:endParaRPr lang="ja-JP" altLang="en-US" sz="1200" dirty="0">
              <a:latin typeface="Meiryo UI" pitchFamily="50" charset="-128"/>
              <a:ea typeface="Meiryo UI" pitchFamily="50" charset="-128"/>
              <a:cs typeface="Meiryo UI" pitchFamily="50" charset="-128"/>
            </a:endParaRPr>
          </a:p>
        </p:txBody>
      </p:sp>
      <p:sp>
        <p:nvSpPr>
          <p:cNvPr id="83" name="正方形/長方形 82"/>
          <p:cNvSpPr/>
          <p:nvPr/>
        </p:nvSpPr>
        <p:spPr>
          <a:xfrm>
            <a:off x="3080792" y="3875418"/>
            <a:ext cx="1152128" cy="576064"/>
          </a:xfrm>
          <a:prstGeom prst="rect">
            <a:avLst/>
          </a:prstGeom>
          <a:solidFill>
            <a:schemeClr val="accent6">
              <a:lumMod val="20000"/>
              <a:lumOff val="80000"/>
            </a:schemeClr>
          </a:solidFill>
          <a:ln w="127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200" dirty="0" smtClean="0">
                <a:solidFill>
                  <a:schemeClr val="tx1"/>
                </a:solidFill>
                <a:latin typeface="Meiryo UI" pitchFamily="50" charset="-128"/>
                <a:ea typeface="Meiryo UI" pitchFamily="50" charset="-128"/>
                <a:cs typeface="Meiryo UI" pitchFamily="50" charset="-128"/>
              </a:rPr>
              <a:t>財政調整財源</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cxnSp>
        <p:nvCxnSpPr>
          <p:cNvPr id="55" name="直線コネクタ 54"/>
          <p:cNvCxnSpPr/>
          <p:nvPr/>
        </p:nvCxnSpPr>
        <p:spPr>
          <a:xfrm>
            <a:off x="920552" y="4307466"/>
            <a:ext cx="3672408" cy="0"/>
          </a:xfrm>
          <a:prstGeom prst="line">
            <a:avLst/>
          </a:prstGeom>
          <a:ln w="22225">
            <a:solidFill>
              <a:schemeClr val="accent6">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52" name="テキスト ボックス 51"/>
          <p:cNvSpPr txBox="1"/>
          <p:nvPr/>
        </p:nvSpPr>
        <p:spPr>
          <a:xfrm>
            <a:off x="272480" y="620688"/>
            <a:ext cx="9217024" cy="1169551"/>
          </a:xfrm>
          <a:prstGeom prst="rect">
            <a:avLst/>
          </a:prstGeom>
          <a:noFill/>
        </p:spPr>
        <p:txBody>
          <a:bodyPr wrap="square" rtlCol="0">
            <a:spAutoFit/>
          </a:bodyPr>
          <a:lstStyle/>
          <a:p>
            <a:pPr marL="182563" indent="-182563" fontAlgn="base">
              <a:lnSpc>
                <a:spcPts val="2800"/>
              </a:lnSpc>
              <a:spcBef>
                <a:spcPct val="0"/>
              </a:spcBef>
              <a:spcAft>
                <a:spcPct val="0"/>
              </a:spcAft>
            </a:pPr>
            <a:r>
              <a:rPr lang="ja-JP" altLang="en-US" sz="1700" dirty="0" smtClean="0">
                <a:latin typeface="Meiryo UI" pitchFamily="50" charset="-128"/>
                <a:ea typeface="Meiryo UI" pitchFamily="50" charset="-128"/>
                <a:cs typeface="Meiryo UI" pitchFamily="50" charset="-128"/>
              </a:rPr>
              <a:t>○大阪市が現在実施している住民サービスを適切に提供できるよう、特別区と大阪府の事務分担（案）に応じた財源配分ルールを構築</a:t>
            </a:r>
            <a:endParaRPr lang="en-US" altLang="ja-JP" sz="1700"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r>
              <a:rPr lang="ja-JP" altLang="en-US" sz="1700" dirty="0" smtClean="0">
                <a:latin typeface="Meiryo UI" pitchFamily="50" charset="-128"/>
                <a:ea typeface="Meiryo UI" pitchFamily="50" charset="-128"/>
                <a:cs typeface="Meiryo UI" pitchFamily="50" charset="-128"/>
              </a:rPr>
              <a:t>○特別区間の税源や行政需要の偏在による収支不均衡を是正する制度を設計</a:t>
            </a:r>
            <a:endParaRPr kumimoji="1" lang="ja-JP" altLang="en-US" dirty="0" smtClean="0">
              <a:solidFill>
                <a:schemeClr val="bg1"/>
              </a:solidFill>
              <a:latin typeface="Meiryo UI" pitchFamily="50" charset="-128"/>
              <a:ea typeface="Meiryo UI" pitchFamily="50" charset="-128"/>
              <a:cs typeface="Meiryo UI" pitchFamily="50" charset="-128"/>
            </a:endParaRPr>
          </a:p>
        </p:txBody>
      </p:sp>
      <p:sp>
        <p:nvSpPr>
          <p:cNvPr id="51" name="正方形/長方形 50"/>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４</a:t>
            </a:r>
          </a:p>
        </p:txBody>
      </p:sp>
      <p:sp>
        <p:nvSpPr>
          <p:cNvPr id="50" name="正方形/長方形 49"/>
          <p:cNvSpPr/>
          <p:nvPr/>
        </p:nvSpPr>
        <p:spPr>
          <a:xfrm>
            <a:off x="2936776" y="3347467"/>
            <a:ext cx="1440160" cy="182604"/>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itchFamily="50" charset="-128"/>
                <a:ea typeface="Meiryo UI" pitchFamily="50" charset="-128"/>
                <a:cs typeface="Meiryo UI" pitchFamily="50" charset="-128"/>
              </a:rPr>
              <a:t>目的税交付金</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
        <p:nvSpPr>
          <p:cNvPr id="53" name="正方形/長方形 52"/>
          <p:cNvSpPr/>
          <p:nvPr/>
        </p:nvSpPr>
        <p:spPr>
          <a:xfrm>
            <a:off x="2936776" y="5263108"/>
            <a:ext cx="1440160" cy="182604"/>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itchFamily="50" charset="-128"/>
                <a:ea typeface="Meiryo UI" pitchFamily="50" charset="-128"/>
                <a:cs typeface="Meiryo UI" pitchFamily="50" charset="-128"/>
              </a:rPr>
              <a:t>目的税（府分）</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5535758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　基本的な考え方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8" name="正方形/長方形 7"/>
          <p:cNvSpPr/>
          <p:nvPr/>
        </p:nvSpPr>
        <p:spPr bwMode="auto">
          <a:xfrm>
            <a:off x="-198712" y="375520"/>
            <a:ext cx="9527580" cy="504056"/>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dirty="0" smtClean="0">
                <a:latin typeface="+mn-ea"/>
                <a:cs typeface="Meiryo UI" panose="020B0604030504040204" pitchFamily="50" charset="-128"/>
              </a:rPr>
              <a:t>　　</a:t>
            </a:r>
            <a:r>
              <a:rPr lang="en-US" altLang="ja-JP" sz="1700" b="1" dirty="0" smtClean="0">
                <a:latin typeface="Meiryo UI" panose="020B0604030504040204" pitchFamily="50" charset="-128"/>
                <a:ea typeface="Meiryo UI" panose="020B0604030504040204" pitchFamily="50" charset="-128"/>
                <a:cs typeface="Meiryo UI" panose="020B0604030504040204" pitchFamily="50" charset="-128"/>
              </a:rPr>
              <a:t>【Ⅱ】</a:t>
            </a:r>
            <a:r>
              <a:rPr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　大阪の</a:t>
            </a:r>
            <a:r>
              <a:rPr lang="ja-JP" altLang="en-US" sz="17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実情を踏まえた仕組みづくり</a:t>
            </a:r>
            <a:endParaRPr lang="ja-JP" altLang="en-US" sz="17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bwMode="auto">
          <a:xfrm>
            <a:off x="333965" y="980728"/>
            <a:ext cx="9227547" cy="1584176"/>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182563" indent="-182563" fontAlgn="base">
              <a:lnSpc>
                <a:spcPts val="2600"/>
              </a:lnSpc>
              <a:spcBef>
                <a:spcPct val="0"/>
              </a:spcBef>
              <a:spcAft>
                <a:spcPct val="0"/>
              </a:spcAft>
            </a:pPr>
            <a:r>
              <a:rPr lang="ja-JP" altLang="en-US" sz="1700" dirty="0" smtClean="0">
                <a:latin typeface="Meiryo UI" pitchFamily="50" charset="-128"/>
                <a:ea typeface="Meiryo UI" pitchFamily="50" charset="-128"/>
                <a:cs typeface="Meiryo UI" pitchFamily="50" charset="-128"/>
              </a:rPr>
              <a:t>○大阪府・大阪市がともに</a:t>
            </a:r>
            <a:r>
              <a:rPr lang="ja-JP" altLang="en-US" sz="1700" dirty="0" smtClean="0">
                <a:solidFill>
                  <a:schemeClr val="tx1"/>
                </a:solidFill>
                <a:latin typeface="Meiryo UI" pitchFamily="50" charset="-128"/>
                <a:ea typeface="Meiryo UI" pitchFamily="50" charset="-128"/>
                <a:cs typeface="Meiryo UI" pitchFamily="50" charset="-128"/>
              </a:rPr>
              <a:t>地方交付税の交付団体である実情を踏まえ、現行法上の財政調整財源</a:t>
            </a:r>
            <a:endParaRPr lang="en-US" altLang="ja-JP" sz="1700" dirty="0" smtClean="0">
              <a:solidFill>
                <a:schemeClr val="tx1"/>
              </a:solidFill>
              <a:latin typeface="Meiryo UI" pitchFamily="50" charset="-128"/>
              <a:ea typeface="Meiryo UI" pitchFamily="50" charset="-128"/>
              <a:cs typeface="Meiryo UI" pitchFamily="50" charset="-128"/>
            </a:endParaRPr>
          </a:p>
          <a:p>
            <a:pPr marL="182563" indent="-182563" fontAlgn="base">
              <a:lnSpc>
                <a:spcPts val="2600"/>
              </a:lnSpc>
              <a:spcBef>
                <a:spcPct val="0"/>
              </a:spcBef>
              <a:spcAft>
                <a:spcPct val="0"/>
              </a:spcAft>
            </a:pPr>
            <a:r>
              <a:rPr lang="ja-JP" altLang="en-US" sz="1700" dirty="0" smtClean="0">
                <a:solidFill>
                  <a:schemeClr val="tx1"/>
                </a:solidFill>
                <a:latin typeface="Meiryo UI" pitchFamily="50" charset="-128"/>
                <a:ea typeface="Meiryo UI" pitchFamily="50" charset="-128"/>
                <a:cs typeface="Meiryo UI" pitchFamily="50" charset="-128"/>
              </a:rPr>
              <a:t>　 に加えて、地方交付税相当額（市町村算定分）</a:t>
            </a:r>
            <a:r>
              <a:rPr lang="en-US" altLang="ja-JP" sz="1700" dirty="0" smtClean="0">
                <a:solidFill>
                  <a:schemeClr val="tx1"/>
                </a:solidFill>
                <a:latin typeface="Meiryo UI" pitchFamily="50" charset="-128"/>
                <a:ea typeface="Meiryo UI" pitchFamily="50" charset="-128"/>
                <a:cs typeface="Meiryo UI" pitchFamily="50" charset="-128"/>
              </a:rPr>
              <a:t>【</a:t>
            </a:r>
            <a:r>
              <a:rPr lang="ja-JP" altLang="en-US" sz="1700" dirty="0" smtClean="0">
                <a:solidFill>
                  <a:schemeClr val="tx1"/>
                </a:solidFill>
                <a:latin typeface="Meiryo UI" pitchFamily="50" charset="-128"/>
                <a:ea typeface="Meiryo UI" pitchFamily="50" charset="-128"/>
                <a:cs typeface="Meiryo UI" pitchFamily="50" charset="-128"/>
              </a:rPr>
              <a:t>臨時財政対策債を含む</a:t>
            </a:r>
            <a:r>
              <a:rPr lang="en-US" altLang="ja-JP" sz="1700" dirty="0" smtClean="0">
                <a:solidFill>
                  <a:schemeClr val="tx1"/>
                </a:solidFill>
                <a:latin typeface="Meiryo UI" pitchFamily="50" charset="-128"/>
                <a:ea typeface="Meiryo UI" pitchFamily="50" charset="-128"/>
                <a:cs typeface="Meiryo UI" pitchFamily="50" charset="-128"/>
              </a:rPr>
              <a:t>】</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700" dirty="0" smtClean="0">
                <a:latin typeface="Meiryo UI" pitchFamily="50" charset="-128"/>
                <a:ea typeface="Meiryo UI" pitchFamily="50" charset="-128"/>
                <a:cs typeface="Meiryo UI" pitchFamily="50" charset="-128"/>
              </a:rPr>
              <a:t>を特別区に</a:t>
            </a:r>
            <a:endParaRPr lang="en-US" altLang="ja-JP" sz="1700" dirty="0" smtClean="0">
              <a:latin typeface="Meiryo UI" pitchFamily="50" charset="-128"/>
              <a:ea typeface="Meiryo UI" pitchFamily="50" charset="-128"/>
              <a:cs typeface="Meiryo UI" pitchFamily="50" charset="-128"/>
            </a:endParaRPr>
          </a:p>
          <a:p>
            <a:pPr marL="182563" indent="-182563" fontAlgn="base">
              <a:lnSpc>
                <a:spcPts val="2600"/>
              </a:lnSpc>
              <a:spcBef>
                <a:spcPct val="0"/>
              </a:spcBef>
              <a:spcAft>
                <a:spcPct val="0"/>
              </a:spcAft>
            </a:pPr>
            <a:r>
              <a:rPr lang="ja-JP" altLang="en-US" sz="1700" dirty="0" smtClean="0">
                <a:latin typeface="Meiryo UI" pitchFamily="50" charset="-128"/>
                <a:ea typeface="Meiryo UI" pitchFamily="50" charset="-128"/>
                <a:cs typeface="Meiryo UI" pitchFamily="50" charset="-128"/>
              </a:rPr>
              <a:t>　 配分する</a:t>
            </a:r>
            <a:r>
              <a:rPr lang="ja-JP" altLang="en-US" sz="1700" dirty="0" smtClean="0">
                <a:solidFill>
                  <a:schemeClr val="tx1"/>
                </a:solidFill>
                <a:latin typeface="Meiryo UI" pitchFamily="50" charset="-128"/>
                <a:ea typeface="Meiryo UI" pitchFamily="50" charset="-128"/>
                <a:cs typeface="Meiryo UI" pitchFamily="50" charset="-128"/>
              </a:rPr>
              <a:t>制度を設</a:t>
            </a:r>
            <a:r>
              <a:rPr lang="ja-JP" altLang="en-US" dirty="0" smtClean="0">
                <a:solidFill>
                  <a:schemeClr val="tx1"/>
                </a:solidFill>
                <a:latin typeface="Meiryo UI" pitchFamily="50" charset="-128"/>
                <a:ea typeface="Meiryo UI" pitchFamily="50" charset="-128"/>
                <a:cs typeface="Meiryo UI" pitchFamily="50" charset="-128"/>
              </a:rPr>
              <a:t>計</a:t>
            </a:r>
            <a:endParaRPr lang="en-US" altLang="ja-JP" dirty="0" smtClean="0">
              <a:solidFill>
                <a:schemeClr val="tx1"/>
              </a:solidFill>
              <a:latin typeface="Meiryo UI" pitchFamily="50" charset="-128"/>
              <a:ea typeface="Meiryo UI" pitchFamily="50" charset="-128"/>
              <a:cs typeface="Meiryo UI" pitchFamily="50" charset="-128"/>
            </a:endParaRPr>
          </a:p>
          <a:p>
            <a:pPr marL="182563" indent="-182563" fontAlgn="base">
              <a:lnSpc>
                <a:spcPts val="2600"/>
              </a:lnSpc>
              <a:spcBef>
                <a:spcPct val="0"/>
              </a:spcBef>
              <a:spcAft>
                <a:spcPct val="0"/>
              </a:spcAft>
            </a:pPr>
            <a:endParaRPr lang="ja-JP" altLang="en-US" dirty="0" smtClean="0">
              <a:latin typeface="Meiryo UI" pitchFamily="50" charset="-128"/>
              <a:ea typeface="Meiryo UI" pitchFamily="50" charset="-128"/>
              <a:cs typeface="Meiryo UI" pitchFamily="50" charset="-128"/>
            </a:endParaRPr>
          </a:p>
        </p:txBody>
      </p:sp>
      <p:sp>
        <p:nvSpPr>
          <p:cNvPr id="11" name="角丸四角形 10"/>
          <p:cNvSpPr/>
          <p:nvPr/>
        </p:nvSpPr>
        <p:spPr>
          <a:xfrm>
            <a:off x="4564304" y="1844824"/>
            <a:ext cx="4896544" cy="648000"/>
          </a:xfrm>
          <a:prstGeom prst="roundRect">
            <a:avLst>
              <a:gd name="adj" fmla="val 2570"/>
            </a:avLst>
          </a:prstGeom>
          <a:ln>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36000" tIns="36000" rIns="36000" bIns="36000" anchor="ctr"/>
          <a:lstStyle/>
          <a:p>
            <a:pPr marL="17100" lvl="1"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　</a:t>
            </a:r>
            <a:r>
              <a:rPr lang="ja-JP" altLang="en-US" sz="1100" b="1" dirty="0" smtClean="0">
                <a:latin typeface="Meiryo UI" pitchFamily="50" charset="-128"/>
                <a:ea typeface="Meiryo UI" pitchFamily="50" charset="-128"/>
                <a:cs typeface="Meiryo UI" pitchFamily="50" charset="-128"/>
              </a:rPr>
              <a:t>◆</a:t>
            </a:r>
            <a:r>
              <a:rPr lang="ja-JP" altLang="en-US" sz="1100" b="1" dirty="0" smtClean="0">
                <a:solidFill>
                  <a:schemeClr val="tx1"/>
                </a:solidFill>
                <a:latin typeface="Meiryo UI" pitchFamily="50" charset="-128"/>
                <a:ea typeface="Meiryo UI" pitchFamily="50" charset="-128"/>
                <a:cs typeface="Meiryo UI" pitchFamily="50" charset="-128"/>
              </a:rPr>
              <a:t>地方交付税（臨時財政対策債を含む）の額（</a:t>
            </a:r>
            <a:r>
              <a:rPr lang="en-US" altLang="ja-JP" sz="1100" b="1" dirty="0" smtClean="0">
                <a:solidFill>
                  <a:schemeClr val="tx1"/>
                </a:solidFill>
                <a:latin typeface="Meiryo UI" pitchFamily="50" charset="-128"/>
                <a:ea typeface="Meiryo UI" pitchFamily="50" charset="-128"/>
                <a:cs typeface="Meiryo UI" pitchFamily="50" charset="-128"/>
              </a:rPr>
              <a:t>H28</a:t>
            </a:r>
            <a:r>
              <a:rPr lang="ja-JP" altLang="en-US" sz="1100" b="1" dirty="0" smtClean="0">
                <a:solidFill>
                  <a:schemeClr val="tx1"/>
                </a:solidFill>
                <a:latin typeface="Meiryo UI" pitchFamily="50" charset="-128"/>
                <a:ea typeface="Meiryo UI" pitchFamily="50" charset="-128"/>
                <a:cs typeface="Meiryo UI" pitchFamily="50" charset="-128"/>
              </a:rPr>
              <a:t>年度決算）</a:t>
            </a:r>
            <a:r>
              <a:rPr lang="ja-JP" altLang="en-US" sz="1050" dirty="0">
                <a:solidFill>
                  <a:schemeClr val="tx1"/>
                </a:solidFill>
                <a:latin typeface="Meiryo UI" pitchFamily="50" charset="-128"/>
                <a:ea typeface="Meiryo UI" pitchFamily="50" charset="-128"/>
                <a:cs typeface="Meiryo UI" pitchFamily="50" charset="-128"/>
              </a:rPr>
              <a:t>　</a:t>
            </a:r>
            <a:endParaRPr lang="en-US" altLang="ja-JP" sz="1050" dirty="0">
              <a:solidFill>
                <a:schemeClr val="tx1"/>
              </a:solidFill>
              <a:latin typeface="Meiryo UI" pitchFamily="50" charset="-128"/>
              <a:ea typeface="Meiryo UI" pitchFamily="50" charset="-128"/>
              <a:cs typeface="Meiryo UI" pitchFamily="50" charset="-128"/>
            </a:endParaRPr>
          </a:p>
          <a:p>
            <a:pPr marL="17100" lvl="1" fontAlgn="auto">
              <a:spcBef>
                <a:spcPts val="0"/>
              </a:spcBef>
              <a:spcAft>
                <a:spcPts val="0"/>
              </a:spcAft>
              <a:defRPr/>
            </a:pPr>
            <a:r>
              <a:rPr lang="ja-JP" altLang="en-US" sz="1100" dirty="0" smtClean="0">
                <a:solidFill>
                  <a:schemeClr val="tx1"/>
                </a:solidFill>
                <a:latin typeface="Meiryo UI" pitchFamily="50" charset="-128"/>
                <a:ea typeface="Meiryo UI" pitchFamily="50" charset="-128"/>
                <a:cs typeface="Meiryo UI" pitchFamily="50" charset="-128"/>
              </a:rPr>
              <a:t>　　大阪府</a:t>
            </a:r>
            <a:r>
              <a:rPr lang="ja-JP" altLang="en-US" sz="1100" dirty="0">
                <a:solidFill>
                  <a:schemeClr val="tx1"/>
                </a:solidFill>
                <a:latin typeface="Meiryo UI" pitchFamily="50" charset="-128"/>
                <a:ea typeface="Meiryo UI" pitchFamily="50" charset="-128"/>
                <a:cs typeface="Meiryo UI" pitchFamily="50" charset="-128"/>
              </a:rPr>
              <a:t>　</a:t>
            </a:r>
            <a:r>
              <a:rPr lang="en-US" altLang="ja-JP" sz="1100" dirty="0" smtClean="0">
                <a:solidFill>
                  <a:schemeClr val="tx1"/>
                </a:solidFill>
                <a:latin typeface="Meiryo UI" pitchFamily="50" charset="-128"/>
                <a:ea typeface="Meiryo UI" pitchFamily="50" charset="-128"/>
                <a:cs typeface="Meiryo UI" pitchFamily="50" charset="-128"/>
              </a:rPr>
              <a:t>4,283</a:t>
            </a:r>
            <a:r>
              <a:rPr lang="ja-JP" altLang="en-US" sz="1100" dirty="0" smtClean="0">
                <a:solidFill>
                  <a:schemeClr val="tx1"/>
                </a:solidFill>
                <a:latin typeface="Meiryo UI" pitchFamily="50" charset="-128"/>
                <a:ea typeface="Meiryo UI" pitchFamily="50" charset="-128"/>
                <a:cs typeface="Meiryo UI" pitchFamily="50" charset="-128"/>
              </a:rPr>
              <a:t>億円（地方交付税</a:t>
            </a:r>
            <a:r>
              <a:rPr lang="en-US" altLang="ja-JP" sz="1100" dirty="0" smtClean="0">
                <a:solidFill>
                  <a:schemeClr val="tx1"/>
                </a:solidFill>
                <a:latin typeface="Meiryo UI" pitchFamily="50" charset="-128"/>
                <a:ea typeface="Meiryo UI" pitchFamily="50" charset="-128"/>
                <a:cs typeface="Meiryo UI" pitchFamily="50" charset="-128"/>
              </a:rPr>
              <a:t>2,764</a:t>
            </a:r>
            <a:r>
              <a:rPr lang="ja-JP" altLang="en-US" sz="1100" dirty="0" smtClean="0">
                <a:solidFill>
                  <a:schemeClr val="tx1"/>
                </a:solidFill>
                <a:latin typeface="Meiryo UI" pitchFamily="50" charset="-128"/>
                <a:ea typeface="Meiryo UI" pitchFamily="50" charset="-128"/>
                <a:cs typeface="Meiryo UI" pitchFamily="50" charset="-128"/>
              </a:rPr>
              <a:t>億円</a:t>
            </a:r>
            <a:r>
              <a:rPr lang="ja-JP" altLang="en-US" sz="1100" dirty="0">
                <a:solidFill>
                  <a:schemeClr val="tx1"/>
                </a:solidFill>
                <a:latin typeface="Meiryo UI" pitchFamily="50" charset="-128"/>
                <a:ea typeface="Meiryo UI" pitchFamily="50" charset="-128"/>
                <a:cs typeface="Meiryo UI" pitchFamily="50" charset="-128"/>
              </a:rPr>
              <a:t>、</a:t>
            </a:r>
            <a:r>
              <a:rPr lang="zh-TW" altLang="en-US" sz="1100" dirty="0">
                <a:solidFill>
                  <a:schemeClr val="tx1"/>
                </a:solidFill>
                <a:latin typeface="Meiryo UI" pitchFamily="50" charset="-128"/>
                <a:ea typeface="Meiryo UI" pitchFamily="50" charset="-128"/>
                <a:cs typeface="Meiryo UI" pitchFamily="50" charset="-128"/>
              </a:rPr>
              <a:t>臨時財政</a:t>
            </a:r>
            <a:r>
              <a:rPr lang="zh-TW" altLang="en-US" sz="1100" dirty="0" smtClean="0">
                <a:solidFill>
                  <a:schemeClr val="tx1"/>
                </a:solidFill>
                <a:latin typeface="Meiryo UI" pitchFamily="50" charset="-128"/>
                <a:ea typeface="Meiryo UI" pitchFamily="50" charset="-128"/>
                <a:cs typeface="Meiryo UI" pitchFamily="50" charset="-128"/>
              </a:rPr>
              <a:t>対策債</a:t>
            </a:r>
            <a:r>
              <a:rPr lang="en-US" altLang="ja-JP" sz="1100" dirty="0" smtClean="0">
                <a:solidFill>
                  <a:schemeClr val="tx1"/>
                </a:solidFill>
                <a:latin typeface="Meiryo UI" pitchFamily="50" charset="-128"/>
                <a:ea typeface="Meiryo UI" pitchFamily="50" charset="-128"/>
                <a:cs typeface="Meiryo UI" pitchFamily="50" charset="-128"/>
              </a:rPr>
              <a:t>1,519</a:t>
            </a:r>
            <a:r>
              <a:rPr lang="zh-TW" altLang="en-US" sz="1100" dirty="0" smtClean="0">
                <a:solidFill>
                  <a:schemeClr val="tx1"/>
                </a:solidFill>
                <a:latin typeface="Meiryo UI" pitchFamily="50" charset="-128"/>
                <a:ea typeface="Meiryo UI" pitchFamily="50" charset="-128"/>
                <a:cs typeface="Meiryo UI" pitchFamily="50" charset="-128"/>
              </a:rPr>
              <a:t>億円</a:t>
            </a:r>
            <a:r>
              <a:rPr lang="ja-JP" altLang="en-US" sz="1100" dirty="0">
                <a:solidFill>
                  <a:schemeClr val="tx1"/>
                </a:solidFill>
                <a:latin typeface="Meiryo UI" pitchFamily="50" charset="-128"/>
                <a:ea typeface="Meiryo UI" pitchFamily="50" charset="-128"/>
                <a:cs typeface="Meiryo UI" pitchFamily="50" charset="-128"/>
              </a:rPr>
              <a:t>）</a:t>
            </a:r>
            <a:endParaRPr lang="en-US" altLang="ja-JP" sz="1100" dirty="0">
              <a:solidFill>
                <a:schemeClr val="tx1"/>
              </a:solidFill>
              <a:latin typeface="Meiryo UI" pitchFamily="50" charset="-128"/>
              <a:ea typeface="Meiryo UI" pitchFamily="50" charset="-128"/>
              <a:cs typeface="Meiryo UI" pitchFamily="50" charset="-128"/>
            </a:endParaRPr>
          </a:p>
          <a:p>
            <a:pPr marL="17100" lvl="1" fontAlgn="auto">
              <a:spcBef>
                <a:spcPts val="0"/>
              </a:spcBef>
              <a:spcAft>
                <a:spcPts val="0"/>
              </a:spcAft>
              <a:defRPr/>
            </a:pPr>
            <a:r>
              <a:rPr lang="ja-JP" altLang="en-US" sz="1100" dirty="0" smtClean="0">
                <a:solidFill>
                  <a:schemeClr val="tx1"/>
                </a:solidFill>
                <a:latin typeface="Meiryo UI" pitchFamily="50" charset="-128"/>
                <a:ea typeface="Meiryo UI" pitchFamily="50" charset="-128"/>
                <a:cs typeface="Meiryo UI" pitchFamily="50" charset="-128"/>
              </a:rPr>
              <a:t>　　大阪市</a:t>
            </a:r>
            <a:r>
              <a:rPr lang="ja-JP" altLang="en-US" sz="1100" dirty="0">
                <a:solidFill>
                  <a:schemeClr val="tx1"/>
                </a:solidFill>
                <a:latin typeface="Meiryo UI" pitchFamily="50" charset="-128"/>
                <a:ea typeface="Meiryo UI" pitchFamily="50" charset="-128"/>
                <a:cs typeface="Meiryo UI" pitchFamily="50" charset="-128"/>
              </a:rPr>
              <a:t>　</a:t>
            </a:r>
            <a:r>
              <a:rPr lang="en-US" altLang="ja-JP" sz="1100" dirty="0">
                <a:solidFill>
                  <a:schemeClr val="tx1"/>
                </a:solidFill>
                <a:latin typeface="Meiryo UI" pitchFamily="50" charset="-128"/>
                <a:ea typeface="Meiryo UI" pitchFamily="50" charset="-128"/>
                <a:cs typeface="Meiryo UI" pitchFamily="50" charset="-128"/>
              </a:rPr>
              <a:t> </a:t>
            </a:r>
            <a:r>
              <a:rPr lang="en-US" altLang="ja-JP" sz="1100" dirty="0" smtClean="0">
                <a:solidFill>
                  <a:schemeClr val="tx1"/>
                </a:solidFill>
                <a:latin typeface="Meiryo UI" pitchFamily="50" charset="-128"/>
                <a:ea typeface="Meiryo UI" pitchFamily="50" charset="-128"/>
                <a:cs typeface="Meiryo UI" pitchFamily="50" charset="-128"/>
              </a:rPr>
              <a:t>  884</a:t>
            </a:r>
            <a:r>
              <a:rPr lang="ja-JP" altLang="en-US" sz="1100" dirty="0" smtClean="0">
                <a:solidFill>
                  <a:schemeClr val="tx1"/>
                </a:solidFill>
                <a:latin typeface="Meiryo UI" pitchFamily="50" charset="-128"/>
                <a:ea typeface="Meiryo UI" pitchFamily="50" charset="-128"/>
                <a:cs typeface="Meiryo UI" pitchFamily="50" charset="-128"/>
              </a:rPr>
              <a:t>億円（地方交付税 </a:t>
            </a:r>
            <a:r>
              <a:rPr lang="en-US" altLang="ja-JP" sz="1100" dirty="0" smtClean="0">
                <a:solidFill>
                  <a:schemeClr val="tx1"/>
                </a:solidFill>
                <a:latin typeface="Meiryo UI" pitchFamily="50" charset="-128"/>
                <a:ea typeface="Meiryo UI" pitchFamily="50" charset="-128"/>
                <a:cs typeface="Meiryo UI" pitchFamily="50" charset="-128"/>
              </a:rPr>
              <a:t>329</a:t>
            </a:r>
            <a:r>
              <a:rPr lang="ja-JP" altLang="en-US" sz="1100" dirty="0" smtClean="0">
                <a:solidFill>
                  <a:schemeClr val="tx1"/>
                </a:solidFill>
                <a:latin typeface="Meiryo UI" pitchFamily="50" charset="-128"/>
                <a:ea typeface="Meiryo UI" pitchFamily="50" charset="-128"/>
                <a:cs typeface="Meiryo UI" pitchFamily="50" charset="-128"/>
              </a:rPr>
              <a:t>億円</a:t>
            </a:r>
            <a:r>
              <a:rPr lang="ja-JP" altLang="en-US" sz="1100" dirty="0">
                <a:solidFill>
                  <a:schemeClr val="tx1"/>
                </a:solidFill>
                <a:latin typeface="Meiryo UI" pitchFamily="50" charset="-128"/>
                <a:ea typeface="Meiryo UI" pitchFamily="50" charset="-128"/>
                <a:cs typeface="Meiryo UI" pitchFamily="50" charset="-128"/>
              </a:rPr>
              <a:t>、臨時財政</a:t>
            </a:r>
            <a:r>
              <a:rPr lang="ja-JP" altLang="en-US" sz="1100" dirty="0" smtClean="0">
                <a:solidFill>
                  <a:schemeClr val="tx1"/>
                </a:solidFill>
                <a:latin typeface="Meiryo UI" pitchFamily="50" charset="-128"/>
                <a:ea typeface="Meiryo UI" pitchFamily="50" charset="-128"/>
                <a:cs typeface="Meiryo UI" pitchFamily="50" charset="-128"/>
              </a:rPr>
              <a:t>対策債</a:t>
            </a:r>
            <a:r>
              <a:rPr lang="en-US" altLang="ja-JP" sz="1100" dirty="0" smtClean="0">
                <a:solidFill>
                  <a:schemeClr val="tx1"/>
                </a:solidFill>
                <a:latin typeface="Meiryo UI" pitchFamily="50" charset="-128"/>
                <a:ea typeface="Meiryo UI" pitchFamily="50" charset="-128"/>
                <a:cs typeface="Meiryo UI" pitchFamily="50" charset="-128"/>
              </a:rPr>
              <a:t>555</a:t>
            </a:r>
            <a:r>
              <a:rPr lang="ja-JP" altLang="en-US" sz="1100" dirty="0" smtClean="0">
                <a:solidFill>
                  <a:schemeClr val="tx1"/>
                </a:solidFill>
                <a:latin typeface="Meiryo UI" pitchFamily="50" charset="-128"/>
                <a:ea typeface="Meiryo UI" pitchFamily="50" charset="-128"/>
                <a:cs typeface="Meiryo UI" pitchFamily="50" charset="-128"/>
              </a:rPr>
              <a:t>億</a:t>
            </a:r>
            <a:r>
              <a:rPr lang="ja-JP" altLang="en-US" sz="1100" dirty="0">
                <a:solidFill>
                  <a:schemeClr val="tx1"/>
                </a:solidFill>
                <a:latin typeface="Meiryo UI" pitchFamily="50" charset="-128"/>
                <a:ea typeface="Meiryo UI" pitchFamily="50" charset="-128"/>
                <a:cs typeface="Meiryo UI" pitchFamily="50" charset="-128"/>
              </a:rPr>
              <a:t>円）</a:t>
            </a:r>
            <a:endParaRPr lang="ja-JP" altLang="en-US" sz="1100" dirty="0">
              <a:solidFill>
                <a:schemeClr val="tx1"/>
              </a:solidFill>
            </a:endParaRPr>
          </a:p>
        </p:txBody>
      </p:sp>
      <p:sp>
        <p:nvSpPr>
          <p:cNvPr id="21" name="正方形/長方形 20"/>
          <p:cNvSpPr/>
          <p:nvPr/>
        </p:nvSpPr>
        <p:spPr bwMode="auto">
          <a:xfrm>
            <a:off x="333965" y="2962120"/>
            <a:ext cx="9227547" cy="381642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6800" rIns="91440" bIns="45720" numCol="1" rtlCol="0" anchor="t" anchorCtr="0" compatLnSpc="1">
            <a:prstTxWarp prst="textNoShape">
              <a:avLst/>
            </a:prstTxWarp>
          </a:bodyPr>
          <a:lstStyle/>
          <a:p>
            <a:pPr marL="182563" indent="-182563" fontAlgn="base">
              <a:lnSpc>
                <a:spcPts val="2500"/>
              </a:lnSpc>
              <a:spcBef>
                <a:spcPct val="0"/>
              </a:spcBef>
              <a:spcAft>
                <a:spcPct val="0"/>
              </a:spcAft>
            </a:pPr>
            <a:r>
              <a:rPr lang="ja-JP" altLang="en-US" sz="1700" dirty="0" smtClean="0">
                <a:latin typeface="Meiryo UI" pitchFamily="50" charset="-128"/>
                <a:ea typeface="Meiryo UI" pitchFamily="50" charset="-128"/>
                <a:cs typeface="Meiryo UI" pitchFamily="50" charset="-128"/>
              </a:rPr>
              <a:t>○生活保護費などの扶助費の割合が高く、各特別区間でも格差が大きい</a:t>
            </a:r>
            <a:endParaRPr lang="en-US" altLang="ja-JP" sz="1700" dirty="0" smtClean="0">
              <a:latin typeface="Meiryo UI" pitchFamily="50" charset="-128"/>
              <a:ea typeface="Meiryo UI" pitchFamily="50" charset="-128"/>
              <a:cs typeface="Meiryo UI" pitchFamily="50" charset="-128"/>
            </a:endParaRPr>
          </a:p>
          <a:p>
            <a:pPr marL="182563" indent="-182563" fontAlgn="base">
              <a:lnSpc>
                <a:spcPts val="2500"/>
              </a:lnSpc>
              <a:spcBef>
                <a:spcPct val="0"/>
              </a:spcBef>
              <a:spcAft>
                <a:spcPct val="0"/>
              </a:spcAft>
            </a:pPr>
            <a:r>
              <a:rPr lang="ja-JP" altLang="en-US" sz="1700" dirty="0" smtClean="0">
                <a:latin typeface="Meiryo UI" pitchFamily="50" charset="-128"/>
                <a:ea typeface="Meiryo UI" pitchFamily="50" charset="-128"/>
                <a:cs typeface="Meiryo UI" pitchFamily="50" charset="-128"/>
              </a:rPr>
              <a:t>○こう</a:t>
            </a:r>
            <a:r>
              <a:rPr lang="ja-JP" altLang="en-US" sz="1700" dirty="0" smtClean="0">
                <a:solidFill>
                  <a:schemeClr val="tx1"/>
                </a:solidFill>
                <a:latin typeface="Meiryo UI" pitchFamily="50" charset="-128"/>
                <a:ea typeface="Meiryo UI" pitchFamily="50" charset="-128"/>
                <a:cs typeface="Meiryo UI" pitchFamily="50" charset="-128"/>
              </a:rPr>
              <a:t>した義務度の高い経費については、各特別区の実態に応じて財源を配分</a:t>
            </a:r>
            <a:endParaRPr lang="en-US" altLang="ja-JP" sz="1700" dirty="0" smtClean="0">
              <a:solidFill>
                <a:schemeClr val="tx1"/>
              </a:solidFill>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ja-JP" altLang="en-US" dirty="0" smtClean="0">
              <a:latin typeface="Meiryo UI" pitchFamily="50" charset="-128"/>
              <a:ea typeface="Meiryo UI" pitchFamily="50" charset="-128"/>
              <a:cs typeface="Meiryo UI" pitchFamily="50" charset="-128"/>
            </a:endParaRPr>
          </a:p>
        </p:txBody>
      </p:sp>
      <p:sp>
        <p:nvSpPr>
          <p:cNvPr id="22" name="角丸四角形 21"/>
          <p:cNvSpPr/>
          <p:nvPr/>
        </p:nvSpPr>
        <p:spPr>
          <a:xfrm>
            <a:off x="632520" y="3680532"/>
            <a:ext cx="8784976" cy="3024336"/>
          </a:xfrm>
          <a:prstGeom prst="roundRect">
            <a:avLst>
              <a:gd name="adj" fmla="val 2570"/>
            </a:avLst>
          </a:prstGeom>
          <a:ln>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36000" tIns="36000" rIns="36000" bIns="36000" anchor="t" anchorCtr="0"/>
          <a:lstStyle/>
          <a:p>
            <a:pPr marL="17100" lvl="1" fontAlgn="auto">
              <a:lnSpc>
                <a:spcPts val="1800"/>
              </a:lnSpc>
              <a:spcBef>
                <a:spcPts val="0"/>
              </a:spcBef>
              <a:spcAft>
                <a:spcPts val="0"/>
              </a:spcAft>
              <a:defRPr/>
            </a:pPr>
            <a:r>
              <a:rPr lang="ja-JP" altLang="en-US" sz="1300" dirty="0" smtClean="0">
                <a:latin typeface="Meiryo UI" pitchFamily="50" charset="-128"/>
                <a:ea typeface="Meiryo UI" pitchFamily="50" charset="-128"/>
                <a:cs typeface="Meiryo UI" pitchFamily="50" charset="-128"/>
              </a:rPr>
              <a:t>　・大阪市の歳出に占める生活保護などの扶助費は約３割。うち、生活保護費が占める割合は５割以上</a:t>
            </a:r>
          </a:p>
          <a:p>
            <a:pPr marL="17100" lvl="1" fontAlgn="auto">
              <a:lnSpc>
                <a:spcPts val="1800"/>
              </a:lnSpc>
              <a:spcBef>
                <a:spcPts val="0"/>
              </a:spcBef>
              <a:spcAft>
                <a:spcPts val="0"/>
              </a:spcAft>
              <a:defRPr/>
            </a:pPr>
            <a:r>
              <a:rPr lang="ja-JP" altLang="en-US" sz="1300" dirty="0" smtClean="0">
                <a:solidFill>
                  <a:schemeClr val="tx1"/>
                </a:solidFill>
                <a:latin typeface="Meiryo UI" pitchFamily="50" charset="-128"/>
                <a:ea typeface="Meiryo UI" pitchFamily="50" charset="-128"/>
                <a:cs typeface="Meiryo UI" pitchFamily="50" charset="-128"/>
              </a:rPr>
              <a:t>  ・人口一人当たりの歳出の区間格差が</a:t>
            </a:r>
            <a:r>
              <a:rPr lang="en-US" altLang="ja-JP" sz="1300" dirty="0" smtClean="0">
                <a:solidFill>
                  <a:schemeClr val="tx1"/>
                </a:solidFill>
                <a:latin typeface="Meiryo UI" pitchFamily="50" charset="-128"/>
                <a:ea typeface="Meiryo UI" pitchFamily="50" charset="-128"/>
                <a:cs typeface="Meiryo UI" pitchFamily="50" charset="-128"/>
              </a:rPr>
              <a:t>1.2</a:t>
            </a:r>
            <a:r>
              <a:rPr lang="ja-JP" altLang="en-US" sz="1300" dirty="0" smtClean="0">
                <a:solidFill>
                  <a:schemeClr val="tx1"/>
                </a:solidFill>
                <a:latin typeface="Meiryo UI" pitchFamily="50" charset="-128"/>
                <a:ea typeface="Meiryo UI" pitchFamily="50" charset="-128"/>
                <a:cs typeface="Meiryo UI" pitchFamily="50" charset="-128"/>
              </a:rPr>
              <a:t>倍</a:t>
            </a:r>
            <a:endParaRPr lang="ja-JP" altLang="en-US" sz="1000" dirty="0" smtClean="0">
              <a:solidFill>
                <a:schemeClr val="tx1"/>
              </a:solidFill>
              <a:latin typeface="Meiryo UI" pitchFamily="50" charset="-128"/>
              <a:ea typeface="Meiryo UI" pitchFamily="50" charset="-128"/>
              <a:cs typeface="Meiryo UI" pitchFamily="50" charset="-128"/>
            </a:endParaRPr>
          </a:p>
          <a:p>
            <a:pPr marL="17100" lvl="1" fontAlgn="auto">
              <a:lnSpc>
                <a:spcPts val="1800"/>
              </a:lnSpc>
              <a:spcBef>
                <a:spcPts val="0"/>
              </a:spcBef>
              <a:spcAft>
                <a:spcPts val="0"/>
              </a:spcAft>
              <a:defRPr/>
            </a:pPr>
            <a:r>
              <a:rPr lang="ja-JP" altLang="en-US" sz="1300" dirty="0" smtClean="0">
                <a:solidFill>
                  <a:schemeClr val="tx1"/>
                </a:solidFill>
                <a:latin typeface="Meiryo UI" pitchFamily="50" charset="-128"/>
                <a:ea typeface="Meiryo UI" pitchFamily="50" charset="-128"/>
                <a:cs typeface="Meiryo UI" pitchFamily="50" charset="-128"/>
              </a:rPr>
              <a:t>　（生活保護費を除くと人口一人当たりの歳出の区間格差は</a:t>
            </a:r>
            <a:r>
              <a:rPr lang="en-US" altLang="ja-JP" sz="1300" dirty="0" smtClean="0">
                <a:solidFill>
                  <a:schemeClr val="tx1"/>
                </a:solidFill>
                <a:latin typeface="Meiryo UI" pitchFamily="50" charset="-128"/>
                <a:ea typeface="Meiryo UI" pitchFamily="50" charset="-128"/>
                <a:cs typeface="Meiryo UI" pitchFamily="50" charset="-128"/>
              </a:rPr>
              <a:t>1.0</a:t>
            </a:r>
            <a:r>
              <a:rPr lang="ja-JP" altLang="en-US" sz="1300" dirty="0" smtClean="0">
                <a:solidFill>
                  <a:schemeClr val="tx1"/>
                </a:solidFill>
                <a:latin typeface="Meiryo UI" pitchFamily="50" charset="-128"/>
                <a:ea typeface="Meiryo UI" pitchFamily="50" charset="-128"/>
                <a:cs typeface="Meiryo UI" pitchFamily="50" charset="-128"/>
              </a:rPr>
              <a:t>倍）</a:t>
            </a:r>
            <a:endParaRPr lang="en-US" altLang="ja-JP" sz="1300" spc="-150" dirty="0" smtClean="0">
              <a:solidFill>
                <a:schemeClr val="tx1"/>
              </a:solidFill>
              <a:latin typeface="Meiryo UI" pitchFamily="50" charset="-128"/>
              <a:ea typeface="Meiryo UI" pitchFamily="50" charset="-128"/>
              <a:cs typeface="Meiryo UI" pitchFamily="50" charset="-128"/>
            </a:endParaRPr>
          </a:p>
          <a:p>
            <a:pPr marL="17100" lvl="1" fontAlgn="auto">
              <a:lnSpc>
                <a:spcPts val="1800"/>
              </a:lnSpc>
              <a:spcBef>
                <a:spcPts val="0"/>
              </a:spcBef>
              <a:spcAft>
                <a:spcPts val="0"/>
              </a:spcAft>
              <a:defRPr/>
            </a:pPr>
            <a:r>
              <a:rPr lang="ja-JP" altLang="en-US" sz="1300" dirty="0" smtClean="0">
                <a:solidFill>
                  <a:schemeClr val="tx1"/>
                </a:solidFill>
                <a:latin typeface="Meiryo UI" pitchFamily="50" charset="-128"/>
                <a:ea typeface="Meiryo UI" pitchFamily="50" charset="-128"/>
                <a:cs typeface="Meiryo UI" pitchFamily="50" charset="-128"/>
              </a:rPr>
              <a:t>　・人口一人当たりの生活保護費の区間格差が</a:t>
            </a:r>
            <a:r>
              <a:rPr lang="en-US" altLang="ja-JP" sz="1300" dirty="0" smtClean="0">
                <a:solidFill>
                  <a:schemeClr val="tx1"/>
                </a:solidFill>
                <a:latin typeface="Meiryo UI" pitchFamily="50" charset="-128"/>
                <a:ea typeface="Meiryo UI" pitchFamily="50" charset="-128"/>
                <a:cs typeface="Meiryo UI" pitchFamily="50" charset="-128"/>
              </a:rPr>
              <a:t>2.</a:t>
            </a:r>
            <a:r>
              <a:rPr lang="ja-JP" altLang="en-US" sz="1300" dirty="0" smtClean="0">
                <a:solidFill>
                  <a:schemeClr val="tx1"/>
                </a:solidFill>
                <a:latin typeface="Meiryo UI" pitchFamily="50" charset="-128"/>
                <a:ea typeface="Meiryo UI" pitchFamily="50" charset="-128"/>
                <a:cs typeface="Meiryo UI" pitchFamily="50" charset="-128"/>
              </a:rPr>
              <a:t>８倍</a:t>
            </a:r>
            <a:endParaRPr lang="en-US" altLang="ja-JP" sz="1300" dirty="0" smtClean="0">
              <a:solidFill>
                <a:schemeClr val="tx1"/>
              </a:solidFill>
              <a:latin typeface="Meiryo UI" pitchFamily="50" charset="-128"/>
              <a:ea typeface="Meiryo UI" pitchFamily="50" charset="-128"/>
              <a:cs typeface="Meiryo UI" pitchFamily="50" charset="-128"/>
            </a:endParaRPr>
          </a:p>
          <a:p>
            <a:pPr marL="17100" lvl="1" fontAlgn="auto">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17100" lvl="1" fontAlgn="auto">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17100" lvl="1" fontAlgn="auto">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17100" lvl="1" fontAlgn="auto">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17100" lvl="1" fontAlgn="auto">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17100" lvl="1" fontAlgn="auto">
              <a:spcBef>
                <a:spcPts val="0"/>
              </a:spcBef>
              <a:spcAft>
                <a:spcPts val="0"/>
              </a:spcAft>
              <a:defRPr/>
            </a:pPr>
            <a:endParaRPr lang="ja-JP" altLang="en-US" sz="1400" dirty="0" smtClean="0">
              <a:latin typeface="Meiryo UI" pitchFamily="50" charset="-128"/>
              <a:ea typeface="Meiryo UI" pitchFamily="50" charset="-128"/>
              <a:cs typeface="Meiryo UI" pitchFamily="50" charset="-128"/>
            </a:endParaRPr>
          </a:p>
        </p:txBody>
      </p:sp>
      <p:sp>
        <p:nvSpPr>
          <p:cNvPr id="17" name="テキスト ボックス 16"/>
          <p:cNvSpPr txBox="1"/>
          <p:nvPr/>
        </p:nvSpPr>
        <p:spPr>
          <a:xfrm>
            <a:off x="8085588" y="6150496"/>
            <a:ext cx="1043876" cy="230832"/>
          </a:xfrm>
          <a:prstGeom prst="rect">
            <a:avLst/>
          </a:prstGeom>
          <a:noFill/>
        </p:spPr>
        <p:txBody>
          <a:bodyPr wrap="none" rtlCol="0">
            <a:spAutoFit/>
          </a:bodyPr>
          <a:lstStyle/>
          <a:p>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（所要一般財源</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333965" y="814630"/>
            <a:ext cx="3250883" cy="3101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latin typeface="Meiryo UI" pitchFamily="50" charset="-128"/>
                <a:ea typeface="Meiryo UI" pitchFamily="50" charset="-128"/>
                <a:cs typeface="Meiryo UI" pitchFamily="50" charset="-128"/>
              </a:rPr>
              <a:t>大阪府・大阪市ともに交付団体</a:t>
            </a:r>
            <a:endParaRPr lang="ja-JP" altLang="en-US" dirty="0">
              <a:latin typeface="Meiryo UI" pitchFamily="50" charset="-128"/>
              <a:ea typeface="Meiryo UI" pitchFamily="50" charset="-128"/>
              <a:cs typeface="Meiryo UI" pitchFamily="50" charset="-128"/>
            </a:endParaRPr>
          </a:p>
        </p:txBody>
      </p:sp>
      <p:sp>
        <p:nvSpPr>
          <p:cNvPr id="23" name="正方形/長方形 22"/>
          <p:cNvSpPr/>
          <p:nvPr/>
        </p:nvSpPr>
        <p:spPr>
          <a:xfrm>
            <a:off x="333964" y="2653744"/>
            <a:ext cx="3780000" cy="3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latin typeface="Meiryo UI" pitchFamily="50" charset="-128"/>
                <a:ea typeface="Meiryo UI" pitchFamily="50" charset="-128"/>
                <a:cs typeface="Meiryo UI" pitchFamily="50" charset="-128"/>
              </a:rPr>
              <a:t>生活保護費などの各特別区間の格差</a:t>
            </a:r>
            <a:endParaRPr lang="ja-JP" altLang="en-US" dirty="0">
              <a:latin typeface="Meiryo UI" pitchFamily="50" charset="-128"/>
              <a:ea typeface="Meiryo UI" pitchFamily="50" charset="-128"/>
              <a:cs typeface="Meiryo UI" pitchFamily="50" charset="-128"/>
            </a:endParaRPr>
          </a:p>
        </p:txBody>
      </p:sp>
      <p:sp>
        <p:nvSpPr>
          <p:cNvPr id="24" name="テキスト ボックス 23"/>
          <p:cNvSpPr txBox="1"/>
          <p:nvPr/>
        </p:nvSpPr>
        <p:spPr>
          <a:xfrm>
            <a:off x="416496" y="2163921"/>
            <a:ext cx="4114336" cy="276999"/>
          </a:xfrm>
          <a:prstGeom prst="rect">
            <a:avLst/>
          </a:prstGeom>
          <a:noFill/>
        </p:spPr>
        <p:txBody>
          <a:bodyPr wrap="square" rtlCol="0">
            <a:spAutoFit/>
          </a:bodyPr>
          <a:lstStyle/>
          <a:p>
            <a:r>
              <a:rPr kumimoji="1"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特に記載のある場合を除き、以下「地方交付税相当額」という</a:t>
            </a:r>
            <a:endParaRPr kumimoji="1" lang="ja-JP" altLang="en-US" sz="1200" dirty="0">
              <a:latin typeface="Meiryo UI" pitchFamily="50" charset="-128"/>
              <a:ea typeface="Meiryo UI" pitchFamily="50" charset="-128"/>
              <a:cs typeface="Meiryo UI" pitchFamily="50" charset="-128"/>
            </a:endParaRPr>
          </a:p>
        </p:txBody>
      </p:sp>
      <p:sp>
        <p:nvSpPr>
          <p:cNvPr id="25" name="テキスト ボックス 24"/>
          <p:cNvSpPr txBox="1"/>
          <p:nvPr/>
        </p:nvSpPr>
        <p:spPr>
          <a:xfrm>
            <a:off x="8087444" y="6297203"/>
            <a:ext cx="1223412" cy="230832"/>
          </a:xfrm>
          <a:prstGeom prst="rect">
            <a:avLst/>
          </a:prstGeom>
          <a:noFill/>
        </p:spPr>
        <p:txBody>
          <a:bodyPr wrap="none" rtlCol="0">
            <a:spAutoFit/>
          </a:bodyPr>
          <a:lstStyle/>
          <a:p>
            <a:r>
              <a:rPr lang="ja-JP" altLang="en-US" sz="900" dirty="0" smtClean="0">
                <a:latin typeface="Meiryo UI" pitchFamily="50" charset="-128"/>
                <a:ea typeface="Meiryo UI" pitchFamily="50" charset="-128"/>
                <a:cs typeface="Meiryo UI" pitchFamily="50" charset="-128"/>
              </a:rPr>
              <a:t>（</a:t>
            </a:r>
            <a:r>
              <a:rPr lang="en-US" altLang="ja-JP" sz="900" dirty="0" smtClean="0">
                <a:latin typeface="Meiryo UI" pitchFamily="50" charset="-128"/>
                <a:ea typeface="Meiryo UI" pitchFamily="50" charset="-128"/>
                <a:cs typeface="Meiryo UI" pitchFamily="50" charset="-128"/>
              </a:rPr>
              <a:t>H28</a:t>
            </a:r>
            <a:r>
              <a:rPr lang="ja-JP" altLang="en-US" sz="900" dirty="0" smtClean="0">
                <a:latin typeface="Meiryo UI" pitchFamily="50" charset="-128"/>
                <a:ea typeface="Meiryo UI" pitchFamily="50" charset="-128"/>
                <a:cs typeface="Meiryo UI" pitchFamily="50" charset="-128"/>
              </a:rPr>
              <a:t>年度決算値）</a:t>
            </a:r>
            <a:endParaRPr kumimoji="1" lang="ja-JP" altLang="en-US" sz="900" dirty="0">
              <a:latin typeface="Meiryo UI" pitchFamily="50" charset="-128"/>
              <a:ea typeface="Meiryo UI" pitchFamily="50" charset="-128"/>
              <a:cs typeface="Meiryo UI" pitchFamily="50" charset="-128"/>
            </a:endParaRPr>
          </a:p>
        </p:txBody>
      </p:sp>
      <p:sp>
        <p:nvSpPr>
          <p:cNvPr id="16"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５</a:t>
            </a:r>
          </a:p>
        </p:txBody>
      </p:sp>
      <p:graphicFrame>
        <p:nvGraphicFramePr>
          <p:cNvPr id="18" name="表 17"/>
          <p:cNvGraphicFramePr>
            <a:graphicFrameLocks noGrp="1"/>
          </p:cNvGraphicFramePr>
          <p:nvPr>
            <p:extLst>
              <p:ext uri="{D42A27DB-BD31-4B8C-83A1-F6EECF244321}">
                <p14:modId xmlns:p14="http://schemas.microsoft.com/office/powerpoint/2010/main" val="3042487166"/>
              </p:ext>
            </p:extLst>
          </p:nvPr>
        </p:nvGraphicFramePr>
        <p:xfrm>
          <a:off x="1405007" y="4751912"/>
          <a:ext cx="6652417" cy="1629416"/>
        </p:xfrm>
        <a:graphic>
          <a:graphicData uri="http://schemas.openxmlformats.org/drawingml/2006/table">
            <a:tbl>
              <a:tblPr/>
              <a:tblGrid>
                <a:gridCol w="1247584">
                  <a:extLst>
                    <a:ext uri="{9D8B030D-6E8A-4147-A177-3AD203B41FA5}">
                      <a16:colId xmlns:a16="http://schemas.microsoft.com/office/drawing/2014/main" val="20000"/>
                    </a:ext>
                  </a:extLst>
                </a:gridCol>
                <a:gridCol w="1838547">
                  <a:extLst>
                    <a:ext uri="{9D8B030D-6E8A-4147-A177-3AD203B41FA5}">
                      <a16:colId xmlns:a16="http://schemas.microsoft.com/office/drawing/2014/main" val="20001"/>
                    </a:ext>
                  </a:extLst>
                </a:gridCol>
                <a:gridCol w="1859064">
                  <a:extLst>
                    <a:ext uri="{9D8B030D-6E8A-4147-A177-3AD203B41FA5}">
                      <a16:colId xmlns:a16="http://schemas.microsoft.com/office/drawing/2014/main" val="20002"/>
                    </a:ext>
                  </a:extLst>
                </a:gridCol>
                <a:gridCol w="1707222">
                  <a:extLst>
                    <a:ext uri="{9D8B030D-6E8A-4147-A177-3AD203B41FA5}">
                      <a16:colId xmlns:a16="http://schemas.microsoft.com/office/drawing/2014/main" val="20003"/>
                    </a:ext>
                  </a:extLst>
                </a:gridCol>
              </a:tblGrid>
              <a:tr h="98031">
                <a:tc>
                  <a:txBody>
                    <a:bodyPr/>
                    <a:lstStyle/>
                    <a:p>
                      <a:pPr algn="ctr" fontAlgn="ctr"/>
                      <a:endParaRPr lang="ja-JP" altLang="en-US" sz="3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a:noFill/>
                    </a:lnL>
                    <a:lnR>
                      <a:noFill/>
                    </a:lnR>
                    <a:lnT w="12700" cap="flat" cmpd="sng" algn="ctr">
                      <a:noFill/>
                      <a:prstDash val="solid"/>
                      <a:round/>
                      <a:headEnd type="none" w="med" len="med"/>
                      <a:tailEnd type="none" w="med" len="med"/>
                    </a:lnT>
                    <a:lnB w="12700" cap="flat" cmpd="sng" algn="ctr">
                      <a:solidFill>
                        <a:srgbClr val="E46C0A"/>
                      </a:solidFill>
                      <a:prstDash val="solid"/>
                      <a:round/>
                      <a:headEnd type="none" w="med" len="med"/>
                      <a:tailEnd type="none" w="med" len="med"/>
                    </a:lnB>
                  </a:tcPr>
                </a:tc>
                <a:tc>
                  <a:txBody>
                    <a:bodyPr/>
                    <a:lstStyle/>
                    <a:p>
                      <a:pPr algn="ctr" fontAlgn="ctr"/>
                      <a:endParaRPr lang="ja-JP" altLang="en-US" sz="3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a:noFill/>
                    </a:lnL>
                    <a:lnR>
                      <a:noFill/>
                    </a:lnR>
                    <a:lnT w="12700" cap="flat" cmpd="sng" algn="ctr">
                      <a:noFill/>
                      <a:prstDash val="solid"/>
                      <a:round/>
                      <a:headEnd type="none" w="med" len="med"/>
                      <a:tailEnd type="none" w="med" len="med"/>
                    </a:lnT>
                    <a:lnB w="12700" cap="flat" cmpd="sng" algn="ctr">
                      <a:solidFill>
                        <a:srgbClr val="E46C0A"/>
                      </a:solidFill>
                      <a:prstDash val="solid"/>
                      <a:round/>
                      <a:headEnd type="none" w="med" len="med"/>
                      <a:tailEnd type="none" w="med" len="med"/>
                    </a:lnB>
                  </a:tcPr>
                </a:tc>
                <a:tc>
                  <a:txBody>
                    <a:bodyPr/>
                    <a:lstStyle/>
                    <a:p>
                      <a:pPr algn="ctr" fontAlgn="ctr"/>
                      <a:endParaRPr lang="ja-JP" altLang="en-US" sz="3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a:noFill/>
                    </a:lnL>
                    <a:lnR>
                      <a:noFill/>
                    </a:lnR>
                    <a:lnT w="12700" cap="flat" cmpd="sng" algn="ctr">
                      <a:noFill/>
                      <a:prstDash val="solid"/>
                      <a:round/>
                      <a:headEnd type="none" w="med" len="med"/>
                      <a:tailEnd type="none" w="med" len="med"/>
                    </a:lnT>
                    <a:lnB w="12700" cap="flat" cmpd="sng" algn="ctr">
                      <a:solidFill>
                        <a:srgbClr val="E46C0A"/>
                      </a:solidFill>
                      <a:prstDash val="solid"/>
                      <a:round/>
                      <a:headEnd type="none" w="med" len="med"/>
                      <a:tailEnd type="none" w="med" len="med"/>
                    </a:lnB>
                  </a:tcPr>
                </a:tc>
                <a:tc>
                  <a:txBody>
                    <a:bodyPr/>
                    <a:lstStyle/>
                    <a:p>
                      <a:pPr algn="ctr" fontAlgn="ctr"/>
                      <a:endParaRPr lang="ja-JP" altLang="en-US" sz="3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a:noFill/>
                    </a:lnL>
                    <a:lnR>
                      <a:noFill/>
                    </a:lnR>
                    <a:lnT w="12700" cap="flat" cmpd="sng" algn="ctr">
                      <a:noFill/>
                      <a:prstDash val="solid"/>
                      <a:round/>
                      <a:headEnd type="none" w="med" len="med"/>
                      <a:tailEnd type="none" w="med" len="med"/>
                    </a:lnT>
                    <a:lnB w="12700" cap="flat" cmpd="sng" algn="ctr">
                      <a:solidFill>
                        <a:srgbClr val="E46C0A"/>
                      </a:solidFill>
                      <a:prstDash val="solid"/>
                      <a:round/>
                      <a:headEnd type="none" w="med" len="med"/>
                      <a:tailEnd type="none" w="med" len="med"/>
                    </a:lnB>
                  </a:tcPr>
                </a:tc>
                <a:extLst>
                  <a:ext uri="{0D108BD9-81ED-4DB2-BD59-A6C34878D82A}">
                    <a16:rowId xmlns:a16="http://schemas.microsoft.com/office/drawing/2014/main" val="10000"/>
                  </a:ext>
                </a:extLst>
              </a:tr>
              <a:tr h="737129">
                <a:tc>
                  <a:txBody>
                    <a:bodyPr/>
                    <a:lstStyle/>
                    <a:p>
                      <a:pPr algn="ctr" fontAlgn="ct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歳出 </a:t>
                      </a:r>
                      <a:b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（人口一人当たり）</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生活保護費を</a:t>
                      </a:r>
                      <a:b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除く歳出</a:t>
                      </a:r>
                      <a:b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人口一人当たり</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生活保護費</a:t>
                      </a:r>
                      <a:b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（人口一人当たり）</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264752">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最大</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区</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1100" b="0" i="0" u="none" strike="noStrike" dirty="0" smtClean="0">
                          <a:effectLst/>
                          <a:latin typeface="ＭＳ Ｐゴシック" panose="020B0600070205080204" pitchFamily="50" charset="-128"/>
                          <a:ea typeface="ＭＳ Ｐゴシック" panose="020B0600070205080204" pitchFamily="50" charset="-128"/>
                        </a:rPr>
                        <a:t>(</a:t>
                      </a:r>
                      <a:r>
                        <a:rPr lang="ja-JP" altLang="en-US" sz="1100" b="0" i="0" u="none" strike="noStrike" baseline="0" dirty="0" smtClean="0">
                          <a:effectLst/>
                          <a:latin typeface="ＭＳ Ｐゴシック" panose="020B0600070205080204" pitchFamily="50" charset="-128"/>
                          <a:ea typeface="ＭＳ Ｐゴシック" panose="020B0600070205080204" pitchFamily="50" charset="-128"/>
                        </a:rPr>
                        <a:t>中央区</a:t>
                      </a:r>
                      <a:r>
                        <a:rPr lang="en-US" altLang="ja-JP" sz="1100" b="0" i="0" u="none" strike="noStrike" dirty="0" smtClean="0">
                          <a:effectLst/>
                          <a:latin typeface="ＭＳ Ｐゴシック" panose="020B0600070205080204" pitchFamily="50" charset="-128"/>
                          <a:ea typeface="ＭＳ Ｐゴシック" panose="020B0600070205080204" pitchFamily="50" charset="-128"/>
                        </a:rPr>
                        <a:t>) </a:t>
                      </a:r>
                      <a:r>
                        <a:rPr lang="en-US" altLang="ja-JP" sz="1100" b="0" i="0" u="none" strike="noStrike" baseline="0" dirty="0" smtClean="0">
                          <a:effectLst/>
                          <a:latin typeface="ＭＳ Ｐゴシック" panose="020B0600070205080204" pitchFamily="50" charset="-128"/>
                          <a:ea typeface="ＭＳ Ｐゴシック" panose="020B0600070205080204" pitchFamily="50" charset="-128"/>
                        </a:rPr>
                        <a:t>261</a:t>
                      </a:r>
                      <a:r>
                        <a:rPr lang="ja-JP" altLang="en-US" sz="1100" b="0" i="0" u="none" strike="noStrike" dirty="0" smtClean="0">
                          <a:effectLst/>
                          <a:latin typeface="ＭＳ Ｐゴシック" panose="020B0600070205080204" pitchFamily="50" charset="-128"/>
                          <a:ea typeface="ＭＳ Ｐゴシック" panose="020B0600070205080204" pitchFamily="50" charset="-128"/>
                        </a:rPr>
                        <a:t>千円</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1100" b="0" i="0" u="none" strike="noStrike" dirty="0" smtClean="0">
                          <a:effectLst/>
                          <a:latin typeface="ＭＳ Ｐゴシック" panose="020B0600070205080204" pitchFamily="50" charset="-128"/>
                          <a:ea typeface="ＭＳ Ｐゴシック" panose="020B0600070205080204" pitchFamily="50" charset="-128"/>
                        </a:rPr>
                        <a:t>(</a:t>
                      </a:r>
                      <a:r>
                        <a:rPr lang="ja-JP" altLang="en-US" sz="1100" b="0" i="0" u="none" strike="noStrike" baseline="0" dirty="0" smtClean="0">
                          <a:effectLst/>
                          <a:latin typeface="ＭＳ Ｐゴシック" panose="020B0600070205080204" pitchFamily="50" charset="-128"/>
                          <a:ea typeface="ＭＳ Ｐゴシック" panose="020B0600070205080204" pitchFamily="50" charset="-128"/>
                        </a:rPr>
                        <a:t>天王寺区</a:t>
                      </a:r>
                      <a:r>
                        <a:rPr lang="en-US" altLang="ja-JP" sz="1100" b="0" i="0" u="none" strike="noStrike" dirty="0" smtClean="0">
                          <a:effectLst/>
                          <a:latin typeface="ＭＳ Ｐゴシック" panose="020B0600070205080204" pitchFamily="50" charset="-128"/>
                          <a:ea typeface="ＭＳ Ｐゴシック" panose="020B0600070205080204" pitchFamily="50" charset="-128"/>
                        </a:rPr>
                        <a:t>) 213</a:t>
                      </a:r>
                      <a:r>
                        <a:rPr lang="ja-JP" altLang="en-US" sz="1100" b="0" i="0" u="none" strike="noStrike" dirty="0" smtClean="0">
                          <a:effectLst/>
                          <a:latin typeface="ＭＳ Ｐゴシック" panose="020B0600070205080204" pitchFamily="50" charset="-128"/>
                          <a:ea typeface="ＭＳ Ｐゴシック" panose="020B0600070205080204" pitchFamily="50" charset="-128"/>
                        </a:rPr>
                        <a:t>千円</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1100" b="0" i="0" u="none" strike="noStrike" dirty="0" smtClean="0">
                          <a:effectLst/>
                          <a:latin typeface="ＭＳ Ｐゴシック" panose="020B0600070205080204" pitchFamily="50" charset="-128"/>
                          <a:ea typeface="ＭＳ Ｐゴシック" panose="020B0600070205080204" pitchFamily="50" charset="-128"/>
                        </a:rPr>
                        <a:t>(</a:t>
                      </a:r>
                      <a:r>
                        <a:rPr lang="ja-JP" altLang="en-US" sz="1100" b="0" i="0" u="none" strike="noStrike" baseline="0" dirty="0" smtClean="0">
                          <a:effectLst/>
                          <a:latin typeface="ＭＳ Ｐゴシック" panose="020B0600070205080204" pitchFamily="50" charset="-128"/>
                          <a:ea typeface="ＭＳ Ｐゴシック" panose="020B0600070205080204" pitchFamily="50" charset="-128"/>
                        </a:rPr>
                        <a:t>中央区</a:t>
                      </a:r>
                      <a:r>
                        <a:rPr lang="en-US" altLang="ja-JP" sz="1100" b="0" i="0" u="none" strike="noStrike" dirty="0" smtClean="0">
                          <a:effectLst/>
                          <a:latin typeface="ＭＳ Ｐゴシック" panose="020B0600070205080204" pitchFamily="50" charset="-128"/>
                          <a:ea typeface="ＭＳ Ｐゴシック" panose="020B0600070205080204" pitchFamily="50" charset="-128"/>
                        </a:rPr>
                        <a:t>) </a:t>
                      </a:r>
                      <a:r>
                        <a:rPr lang="en-US" altLang="ja-JP" sz="1100" b="0" i="0" u="none" strike="noStrike" dirty="0">
                          <a:effectLst/>
                          <a:latin typeface="ＭＳ Ｐゴシック" panose="020B0600070205080204" pitchFamily="50" charset="-128"/>
                          <a:ea typeface="ＭＳ Ｐゴシック" panose="020B0600070205080204" pitchFamily="50" charset="-128"/>
                        </a:rPr>
                        <a:t>48</a:t>
                      </a:r>
                      <a:r>
                        <a:rPr lang="ja-JP" altLang="en-US" sz="1100" b="0" i="0" u="none" strike="noStrike" dirty="0" smtClean="0">
                          <a:effectLst/>
                          <a:latin typeface="ＭＳ Ｐゴシック" panose="020B0600070205080204" pitchFamily="50" charset="-128"/>
                          <a:ea typeface="ＭＳ Ｐゴシック" panose="020B0600070205080204" pitchFamily="50" charset="-128"/>
                        </a:rPr>
                        <a:t>千円</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264752">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最小</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区</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1100" b="0" i="0" u="none" strike="noStrike" dirty="0" smtClean="0">
                          <a:effectLst/>
                          <a:latin typeface="ＭＳ Ｐゴシック" panose="020B0600070205080204" pitchFamily="50" charset="-128"/>
                          <a:ea typeface="ＭＳ Ｐゴシック" panose="020B0600070205080204" pitchFamily="50" charset="-128"/>
                        </a:rPr>
                        <a:t>(</a:t>
                      </a:r>
                      <a:r>
                        <a:rPr lang="ja-JP" altLang="en-US" sz="1100" b="0" i="0" u="none" strike="noStrike" baseline="0" dirty="0" smtClean="0">
                          <a:effectLst/>
                          <a:latin typeface="ＭＳ Ｐゴシック" panose="020B0600070205080204" pitchFamily="50" charset="-128"/>
                          <a:ea typeface="ＭＳ Ｐゴシック" panose="020B0600070205080204" pitchFamily="50" charset="-128"/>
                        </a:rPr>
                        <a:t>北区</a:t>
                      </a:r>
                      <a:r>
                        <a:rPr lang="en-US" altLang="ja-JP" sz="1100" b="0" i="0" u="none" strike="noStrike" dirty="0" smtClean="0">
                          <a:effectLst/>
                          <a:latin typeface="ＭＳ Ｐゴシック" panose="020B0600070205080204" pitchFamily="50" charset="-128"/>
                          <a:ea typeface="ＭＳ Ｐゴシック" panose="020B0600070205080204" pitchFamily="50" charset="-128"/>
                        </a:rPr>
                        <a:t>) </a:t>
                      </a:r>
                      <a:r>
                        <a:rPr lang="en-US" altLang="ja-JP" sz="1100" b="0" i="0" u="none" strike="noStrike" baseline="0" dirty="0" smtClean="0">
                          <a:effectLst/>
                          <a:latin typeface="ＭＳ Ｐゴシック" panose="020B0600070205080204" pitchFamily="50" charset="-128"/>
                          <a:ea typeface="ＭＳ Ｐゴシック" panose="020B0600070205080204" pitchFamily="50" charset="-128"/>
                        </a:rPr>
                        <a:t>223</a:t>
                      </a:r>
                      <a:r>
                        <a:rPr lang="ja-JP" altLang="en-US" sz="1100" b="0" i="0" u="none" strike="noStrike" dirty="0" smtClean="0">
                          <a:effectLst/>
                          <a:latin typeface="ＭＳ Ｐゴシック" panose="020B0600070205080204" pitchFamily="50" charset="-128"/>
                          <a:ea typeface="ＭＳ Ｐゴシック" panose="020B0600070205080204" pitchFamily="50" charset="-128"/>
                        </a:rPr>
                        <a:t>千円</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1100" b="0" i="0" u="none" strike="noStrike" dirty="0" smtClean="0">
                          <a:effectLst/>
                          <a:latin typeface="ＭＳ Ｐゴシック" panose="020B0600070205080204" pitchFamily="50" charset="-128"/>
                          <a:ea typeface="ＭＳ Ｐゴシック" panose="020B0600070205080204" pitchFamily="50" charset="-128"/>
                        </a:rPr>
                        <a:t>(</a:t>
                      </a:r>
                      <a:r>
                        <a:rPr lang="ja-JP" altLang="en-US" sz="1100" b="0" i="0" u="none" strike="noStrike" baseline="0" dirty="0" smtClean="0">
                          <a:effectLst/>
                          <a:latin typeface="ＭＳ Ｐゴシック" panose="020B0600070205080204" pitchFamily="50" charset="-128"/>
                          <a:ea typeface="ＭＳ Ｐゴシック" panose="020B0600070205080204" pitchFamily="50" charset="-128"/>
                        </a:rPr>
                        <a:t>北区</a:t>
                      </a:r>
                      <a:r>
                        <a:rPr lang="en-US" altLang="ja-JP" sz="1100" b="0" i="0" u="none" strike="noStrike" dirty="0" smtClean="0">
                          <a:effectLst/>
                          <a:latin typeface="ＭＳ Ｐゴシック" panose="020B0600070205080204" pitchFamily="50" charset="-128"/>
                          <a:ea typeface="ＭＳ Ｐゴシック" panose="020B0600070205080204" pitchFamily="50" charset="-128"/>
                        </a:rPr>
                        <a:t>) 205</a:t>
                      </a:r>
                      <a:r>
                        <a:rPr lang="ja-JP" altLang="en-US" sz="1100" b="0" i="0" u="none" strike="noStrike" dirty="0" smtClean="0">
                          <a:effectLst/>
                          <a:latin typeface="ＭＳ Ｐゴシック" panose="020B0600070205080204" pitchFamily="50" charset="-128"/>
                          <a:ea typeface="ＭＳ Ｐゴシック" panose="020B0600070205080204" pitchFamily="50" charset="-128"/>
                        </a:rPr>
                        <a:t>千円</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1100" b="0" i="0" u="none" strike="noStrike" dirty="0" smtClean="0">
                          <a:effectLst/>
                          <a:latin typeface="ＭＳ Ｐゴシック" panose="020B0600070205080204" pitchFamily="50" charset="-128"/>
                          <a:ea typeface="ＭＳ Ｐゴシック" panose="020B0600070205080204" pitchFamily="50" charset="-128"/>
                        </a:rPr>
                        <a:t>(</a:t>
                      </a:r>
                      <a:r>
                        <a:rPr lang="ja-JP" altLang="en-US" sz="1100" b="0" i="0" u="none" strike="noStrike" baseline="0" dirty="0" smtClean="0">
                          <a:effectLst/>
                          <a:latin typeface="ＭＳ Ｐゴシック" panose="020B0600070205080204" pitchFamily="50" charset="-128"/>
                          <a:ea typeface="ＭＳ Ｐゴシック" panose="020B0600070205080204" pitchFamily="50" charset="-128"/>
                        </a:rPr>
                        <a:t>北区</a:t>
                      </a:r>
                      <a:r>
                        <a:rPr lang="en-US" altLang="ja-JP" sz="1100" b="0" i="0" u="none" strike="noStrike" dirty="0" smtClean="0">
                          <a:effectLst/>
                          <a:latin typeface="ＭＳ Ｐゴシック" panose="020B0600070205080204" pitchFamily="50" charset="-128"/>
                          <a:ea typeface="ＭＳ Ｐゴシック" panose="020B0600070205080204" pitchFamily="50" charset="-128"/>
                        </a:rPr>
                        <a:t>) </a:t>
                      </a:r>
                      <a:r>
                        <a:rPr lang="en-US" altLang="ja-JP" sz="1100" b="0" i="0" u="none" strike="noStrike" dirty="0">
                          <a:effectLst/>
                          <a:latin typeface="ＭＳ Ｐゴシック" panose="020B0600070205080204" pitchFamily="50" charset="-128"/>
                          <a:ea typeface="ＭＳ Ｐゴシック" panose="020B0600070205080204" pitchFamily="50" charset="-128"/>
                        </a:rPr>
                        <a:t>17</a:t>
                      </a:r>
                      <a:r>
                        <a:rPr lang="ja-JP" altLang="en-US" sz="1100" b="0" i="0" u="none" strike="noStrike" dirty="0" smtClean="0">
                          <a:effectLst/>
                          <a:latin typeface="ＭＳ Ｐゴシック" panose="020B0600070205080204" pitchFamily="50" charset="-128"/>
                          <a:ea typeface="ＭＳ Ｐゴシック" panose="020B0600070205080204" pitchFamily="50" charset="-128"/>
                        </a:rPr>
                        <a:t>千円</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264752">
                <a:tc>
                  <a:txBody>
                    <a:bodyPr/>
                    <a:lstStyle/>
                    <a:p>
                      <a:pPr algn="ctr" fontAlgn="ct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格差</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1100" b="0" i="0" u="none" strike="noStrike" dirty="0" smtClean="0">
                          <a:effectLst/>
                          <a:latin typeface="ＭＳ Ｐゴシック" panose="020B0600070205080204" pitchFamily="50" charset="-128"/>
                          <a:ea typeface="ＭＳ Ｐゴシック" panose="020B0600070205080204" pitchFamily="50" charset="-128"/>
                        </a:rPr>
                        <a:t>１．２倍</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1100" b="0" i="0" u="none" strike="noStrike" smtClean="0">
                          <a:effectLst/>
                          <a:latin typeface="ＭＳ Ｐゴシック" panose="020B0600070205080204" pitchFamily="50" charset="-128"/>
                          <a:ea typeface="ＭＳ Ｐゴシック" panose="020B0600070205080204" pitchFamily="50" charset="-128"/>
                        </a:rPr>
                        <a:t>１．０倍</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1100" b="0" i="0" u="none" strike="noStrike" dirty="0" smtClean="0">
                          <a:effectLst/>
                          <a:latin typeface="ＭＳ Ｐゴシック" panose="020B0600070205080204" pitchFamily="50" charset="-128"/>
                          <a:ea typeface="ＭＳ Ｐゴシック" panose="020B0600070205080204" pitchFamily="50" charset="-128"/>
                        </a:rPr>
                        <a:t>２．８倍</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5379656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正方形/長方形 22"/>
          <p:cNvSpPr/>
          <p:nvPr/>
        </p:nvSpPr>
        <p:spPr bwMode="auto">
          <a:xfrm>
            <a:off x="318413" y="4232757"/>
            <a:ext cx="9387115" cy="2228783"/>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182563" indent="-182563" fontAlgn="base">
              <a:lnSpc>
                <a:spcPts val="3200"/>
              </a:lnSpc>
              <a:spcBef>
                <a:spcPct val="0"/>
              </a:spcBef>
              <a:spcAft>
                <a:spcPct val="0"/>
              </a:spcAft>
            </a:pPr>
            <a:r>
              <a:rPr lang="ja-JP" altLang="en-US" sz="1700" dirty="0" smtClean="0">
                <a:latin typeface="Meiryo UI" pitchFamily="50" charset="-128"/>
                <a:ea typeface="Meiryo UI" pitchFamily="50" charset="-128"/>
                <a:cs typeface="Meiryo UI" pitchFamily="50" charset="-128"/>
              </a:rPr>
              <a:t>○</a:t>
            </a:r>
            <a:r>
              <a:rPr lang="ja-JP" altLang="en-US" sz="1700" dirty="0" smtClean="0">
                <a:solidFill>
                  <a:schemeClr val="tx1"/>
                </a:solidFill>
                <a:latin typeface="Meiryo UI" pitchFamily="50" charset="-128"/>
                <a:ea typeface="Meiryo UI" pitchFamily="50" charset="-128"/>
                <a:cs typeface="Meiryo UI" pitchFamily="50" charset="-128"/>
              </a:rPr>
              <a:t>事務分担（案）に応じて、財源を特別区と大阪府に配分するという制度の趣旨を踏まえ、住民理解が</a:t>
            </a:r>
            <a:endParaRPr lang="en-US" altLang="ja-JP" sz="1700" dirty="0" smtClean="0">
              <a:solidFill>
                <a:schemeClr val="tx1"/>
              </a:solidFill>
              <a:latin typeface="Meiryo UI" pitchFamily="50" charset="-128"/>
              <a:ea typeface="Meiryo UI" pitchFamily="50" charset="-128"/>
              <a:cs typeface="Meiryo UI" pitchFamily="50" charset="-128"/>
            </a:endParaRPr>
          </a:p>
          <a:p>
            <a:pPr marL="182563" indent="-182563" fontAlgn="base">
              <a:lnSpc>
                <a:spcPts val="3200"/>
              </a:lnSpc>
              <a:spcBef>
                <a:spcPct val="0"/>
              </a:spcBef>
              <a:spcAft>
                <a:spcPct val="0"/>
              </a:spcAft>
            </a:pPr>
            <a:r>
              <a:rPr lang="ja-JP" altLang="en-US" sz="1700" dirty="0">
                <a:solidFill>
                  <a:schemeClr val="tx1"/>
                </a:solidFill>
                <a:latin typeface="Meiryo UI" pitchFamily="50" charset="-128"/>
                <a:ea typeface="Meiryo UI" pitchFamily="50" charset="-128"/>
                <a:cs typeface="Meiryo UI" pitchFamily="50" charset="-128"/>
              </a:rPr>
              <a:t>　</a:t>
            </a:r>
            <a:r>
              <a:rPr lang="ja-JP" altLang="en-US" sz="1700" dirty="0" smtClean="0">
                <a:solidFill>
                  <a:schemeClr val="tx1"/>
                </a:solidFill>
                <a:latin typeface="Meiryo UI" pitchFamily="50" charset="-128"/>
                <a:ea typeface="Meiryo UI" pitchFamily="50" charset="-128"/>
                <a:cs typeface="Meiryo UI" pitchFamily="50" charset="-128"/>
              </a:rPr>
              <a:t> 得られる透明性の高い制度運用が必要</a:t>
            </a:r>
            <a:endParaRPr lang="en-US" altLang="ja-JP" sz="1700" dirty="0" smtClean="0">
              <a:solidFill>
                <a:schemeClr val="tx1"/>
              </a:solidFill>
              <a:latin typeface="Meiryo UI" pitchFamily="50" charset="-128"/>
              <a:ea typeface="Meiryo UI" pitchFamily="50" charset="-128"/>
              <a:cs typeface="Meiryo UI" pitchFamily="50" charset="-128"/>
            </a:endParaRPr>
          </a:p>
          <a:p>
            <a:pPr marL="182563" indent="-182563" fontAlgn="base">
              <a:lnSpc>
                <a:spcPts val="3200"/>
              </a:lnSpc>
              <a:spcBef>
                <a:spcPct val="0"/>
              </a:spcBef>
              <a:spcAft>
                <a:spcPct val="0"/>
              </a:spcAft>
            </a:pPr>
            <a:r>
              <a:rPr lang="ja-JP" altLang="en-US" sz="1700" dirty="0" smtClean="0">
                <a:solidFill>
                  <a:schemeClr val="tx1"/>
                </a:solidFill>
                <a:latin typeface="Meiryo UI" pitchFamily="50" charset="-128"/>
                <a:ea typeface="Meiryo UI" pitchFamily="50" charset="-128"/>
                <a:cs typeface="Meiryo UI" pitchFamily="50" charset="-128"/>
              </a:rPr>
              <a:t>○透明性を高めるための会計区分の</a:t>
            </a:r>
            <a:r>
              <a:rPr lang="ja-JP" altLang="en-US" sz="1700" dirty="0" smtClean="0">
                <a:latin typeface="Meiryo UI" pitchFamily="50" charset="-128"/>
                <a:ea typeface="Meiryo UI" pitchFamily="50" charset="-128"/>
                <a:cs typeface="Meiryo UI" pitchFamily="50" charset="-128"/>
              </a:rPr>
              <a:t>明確化や、</a:t>
            </a:r>
            <a:endParaRPr lang="en-US" altLang="ja-JP" sz="1700" dirty="0" smtClean="0">
              <a:latin typeface="Meiryo UI" pitchFamily="50" charset="-128"/>
              <a:ea typeface="Meiryo UI" pitchFamily="50" charset="-128"/>
              <a:cs typeface="Meiryo UI" pitchFamily="50" charset="-128"/>
            </a:endParaRPr>
          </a:p>
          <a:p>
            <a:pPr marL="182563" indent="-182563" fontAlgn="base">
              <a:lnSpc>
                <a:spcPts val="3200"/>
              </a:lnSpc>
              <a:spcBef>
                <a:spcPct val="0"/>
              </a:spcBef>
              <a:spcAft>
                <a:spcPct val="0"/>
              </a:spcAft>
            </a:pPr>
            <a:r>
              <a:rPr lang="ja-JP" altLang="en-US" sz="1700" dirty="0" smtClean="0">
                <a:solidFill>
                  <a:schemeClr val="tx1"/>
                </a:solidFill>
                <a:latin typeface="Meiryo UI" pitchFamily="50" charset="-128"/>
                <a:ea typeface="Meiryo UI" pitchFamily="50" charset="-128"/>
                <a:cs typeface="Meiryo UI" pitchFamily="50" charset="-128"/>
              </a:rPr>
              <a:t>　 大阪府・特別区協議会</a:t>
            </a:r>
            <a:r>
              <a:rPr lang="en-US" altLang="ja-JP" sz="1700" dirty="0" smtClean="0">
                <a:solidFill>
                  <a:schemeClr val="tx1"/>
                </a:solidFill>
                <a:latin typeface="Meiryo UI" pitchFamily="50" charset="-128"/>
                <a:ea typeface="Meiryo UI" pitchFamily="50" charset="-128"/>
                <a:cs typeface="Meiryo UI" pitchFamily="50" charset="-128"/>
              </a:rPr>
              <a:t>(</a:t>
            </a:r>
            <a:r>
              <a:rPr lang="ja-JP" altLang="en-US" sz="1700" dirty="0" smtClean="0">
                <a:solidFill>
                  <a:schemeClr val="tx1"/>
                </a:solidFill>
                <a:latin typeface="Meiryo UI" pitchFamily="50" charset="-128"/>
                <a:ea typeface="Meiryo UI" pitchFamily="50" charset="-128"/>
                <a:cs typeface="Meiryo UI" pitchFamily="50" charset="-128"/>
              </a:rPr>
              <a:t>仮称</a:t>
            </a:r>
            <a:r>
              <a:rPr lang="en-US" altLang="ja-JP" sz="1700" dirty="0" smtClean="0">
                <a:solidFill>
                  <a:schemeClr val="tx1"/>
                </a:solidFill>
                <a:latin typeface="Meiryo UI" pitchFamily="50" charset="-128"/>
                <a:ea typeface="Meiryo UI" pitchFamily="50" charset="-128"/>
                <a:cs typeface="Meiryo UI" pitchFamily="50" charset="-128"/>
              </a:rPr>
              <a:t>)</a:t>
            </a:r>
            <a:r>
              <a:rPr lang="ja-JP" altLang="en-US" sz="1700" dirty="0" smtClean="0">
                <a:solidFill>
                  <a:schemeClr val="tx1"/>
                </a:solidFill>
                <a:latin typeface="Meiryo UI" pitchFamily="50" charset="-128"/>
                <a:ea typeface="Meiryo UI" pitchFamily="50" charset="-128"/>
                <a:cs typeface="Meiryo UI" pitchFamily="50" charset="-128"/>
              </a:rPr>
              <a:t> </a:t>
            </a:r>
            <a:r>
              <a:rPr lang="ja-JP" altLang="en-US" sz="1700" dirty="0" smtClean="0">
                <a:latin typeface="Meiryo UI" pitchFamily="50" charset="-128"/>
                <a:ea typeface="Meiryo UI" pitchFamily="50" charset="-128"/>
                <a:cs typeface="Meiryo UI" pitchFamily="50" charset="-128"/>
              </a:rPr>
              <a:t>における</a:t>
            </a:r>
            <a:endParaRPr lang="en-US" altLang="ja-JP" sz="1700" dirty="0" smtClean="0">
              <a:latin typeface="Meiryo UI" pitchFamily="50" charset="-128"/>
              <a:ea typeface="Meiryo UI" pitchFamily="50" charset="-128"/>
              <a:cs typeface="Meiryo UI" pitchFamily="50" charset="-128"/>
            </a:endParaRPr>
          </a:p>
          <a:p>
            <a:pPr marL="182563" indent="-182563" fontAlgn="base">
              <a:lnSpc>
                <a:spcPts val="3200"/>
              </a:lnSpc>
              <a:spcBef>
                <a:spcPct val="0"/>
              </a:spcBef>
              <a:spcAft>
                <a:spcPct val="0"/>
              </a:spcAft>
            </a:pPr>
            <a:r>
              <a:rPr lang="ja-JP" altLang="en-US" sz="1700" dirty="0" smtClean="0">
                <a:latin typeface="Meiryo UI" pitchFamily="50" charset="-128"/>
                <a:ea typeface="Meiryo UI" pitchFamily="50" charset="-128"/>
                <a:cs typeface="Meiryo UI" pitchFamily="50" charset="-128"/>
              </a:rPr>
              <a:t>   大阪独自の仕組みづくり</a:t>
            </a:r>
            <a:endParaRPr lang="en-US" altLang="ja-JP" sz="1700" dirty="0" smtClean="0">
              <a:latin typeface="Meiryo UI" pitchFamily="50" charset="-128"/>
              <a:ea typeface="Meiryo UI" pitchFamily="50" charset="-128"/>
              <a:cs typeface="Meiryo UI" pitchFamily="50" charset="-128"/>
            </a:endParaRPr>
          </a:p>
        </p:txBody>
      </p:sp>
      <p:sp>
        <p:nvSpPr>
          <p:cNvPr id="19" name="正方形/長方形 18"/>
          <p:cNvSpPr/>
          <p:nvPr/>
        </p:nvSpPr>
        <p:spPr bwMode="auto">
          <a:xfrm>
            <a:off x="333965" y="728663"/>
            <a:ext cx="9371563" cy="2852119"/>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182563" indent="-182563" fontAlgn="base">
              <a:lnSpc>
                <a:spcPts val="2800"/>
              </a:lnSpc>
              <a:spcBef>
                <a:spcPct val="0"/>
              </a:spcBef>
              <a:spcAft>
                <a:spcPct val="0"/>
              </a:spcAft>
            </a:pPr>
            <a:r>
              <a:rPr lang="ja-JP" altLang="en-US" sz="1700" dirty="0" smtClean="0">
                <a:latin typeface="Meiryo UI" pitchFamily="50" charset="-128"/>
                <a:ea typeface="Meiryo UI" pitchFamily="50" charset="-128"/>
                <a:cs typeface="Meiryo UI" pitchFamily="50" charset="-128"/>
              </a:rPr>
              <a:t>○大阪の都市機能を維持・向上するために目的税（都市計画税・事業所税）が活用されてきた経緯を</a:t>
            </a:r>
            <a:endParaRPr lang="en-US" altLang="ja-JP" sz="1700"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r>
              <a:rPr lang="en-US" altLang="ja-JP" sz="1700" dirty="0" smtClean="0">
                <a:latin typeface="Meiryo UI" pitchFamily="50" charset="-128"/>
                <a:ea typeface="Meiryo UI" pitchFamily="50" charset="-128"/>
                <a:cs typeface="Meiryo UI" pitchFamily="50" charset="-128"/>
              </a:rPr>
              <a:t>   </a:t>
            </a:r>
            <a:r>
              <a:rPr lang="ja-JP" altLang="en-US" sz="1700" dirty="0" smtClean="0">
                <a:latin typeface="Meiryo UI" pitchFamily="50" charset="-128"/>
                <a:ea typeface="Meiryo UI" pitchFamily="50" charset="-128"/>
                <a:cs typeface="Meiryo UI" pitchFamily="50" charset="-128"/>
              </a:rPr>
              <a:t>踏まえ、事務分担（案）に応じた目的税の配分ルールを構築</a:t>
            </a:r>
            <a:r>
              <a:rPr lang="en-US" altLang="ja-JP" dirty="0" smtClean="0">
                <a:latin typeface="Meiryo UI" pitchFamily="50" charset="-128"/>
                <a:ea typeface="Meiryo UI" pitchFamily="50" charset="-128"/>
                <a:cs typeface="Meiryo UI" pitchFamily="50" charset="-128"/>
              </a:rPr>
              <a:t/>
            </a:r>
            <a:br>
              <a:rPr lang="en-US" altLang="ja-JP" dirty="0" smtClean="0">
                <a:latin typeface="Meiryo UI" pitchFamily="50" charset="-128"/>
                <a:ea typeface="Meiryo UI" pitchFamily="50" charset="-128"/>
                <a:cs typeface="Meiryo UI" pitchFamily="50" charset="-128"/>
              </a:rPr>
            </a:b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ja-JP" altLang="en-US" dirty="0" smtClean="0">
              <a:latin typeface="Meiryo UI" pitchFamily="50" charset="-128"/>
              <a:ea typeface="Meiryo UI" pitchFamily="50" charset="-128"/>
              <a:cs typeface="Meiryo UI" pitchFamily="50" charset="-128"/>
            </a:endParaRPr>
          </a:p>
        </p:txBody>
      </p:sp>
      <p:sp>
        <p:nvSpPr>
          <p:cNvPr id="20" name="正方形/長方形 19"/>
          <p:cNvSpPr/>
          <p:nvPr/>
        </p:nvSpPr>
        <p:spPr bwMode="auto">
          <a:xfrm>
            <a:off x="-124736" y="3802688"/>
            <a:ext cx="9527580" cy="504056"/>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dirty="0" smtClean="0">
                <a:latin typeface="+mn-ea"/>
                <a:cs typeface="Meiryo UI" panose="020B0604030504040204" pitchFamily="50" charset="-128"/>
              </a:rPr>
              <a:t>　　</a:t>
            </a:r>
            <a:r>
              <a:rPr lang="en-US" altLang="ja-JP" sz="1700" b="1"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　財政調整制度の適切な運用</a:t>
            </a:r>
            <a:endParaRPr lang="ja-JP" altLang="en-US" sz="17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正方形/長方形 41"/>
          <p:cNvSpPr/>
          <p:nvPr/>
        </p:nvSpPr>
        <p:spPr>
          <a:xfrm>
            <a:off x="333964" y="404664"/>
            <a:ext cx="4284000" cy="3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latin typeface="Meiryo UI" pitchFamily="50" charset="-128"/>
                <a:ea typeface="Meiryo UI" pitchFamily="50" charset="-128"/>
                <a:cs typeface="Meiryo UI" pitchFamily="50" charset="-128"/>
              </a:rPr>
              <a:t>都市機能の維持・向上のための目的税活用</a:t>
            </a:r>
            <a:endParaRPr lang="ja-JP" altLang="en-US" dirty="0">
              <a:latin typeface="Meiryo UI" pitchFamily="50" charset="-128"/>
              <a:ea typeface="Meiryo UI" pitchFamily="50" charset="-128"/>
              <a:cs typeface="Meiryo UI" pitchFamily="50" charset="-128"/>
            </a:endParaRPr>
          </a:p>
        </p:txBody>
      </p:sp>
      <p:sp>
        <p:nvSpPr>
          <p:cNvPr id="43" name="角丸四角形 42"/>
          <p:cNvSpPr/>
          <p:nvPr/>
        </p:nvSpPr>
        <p:spPr>
          <a:xfrm>
            <a:off x="560511" y="1781464"/>
            <a:ext cx="8937449" cy="1580268"/>
          </a:xfrm>
          <a:prstGeom prst="roundRect">
            <a:avLst>
              <a:gd name="adj" fmla="val 2570"/>
            </a:avLst>
          </a:prstGeom>
          <a:ln>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36000" tIns="36000" rIns="36000" bIns="36000" anchor="ctr"/>
          <a:lstStyle/>
          <a:p>
            <a:pPr marL="17100" lvl="1" fontAlgn="auto">
              <a:spcBef>
                <a:spcPts val="0"/>
              </a:spcBef>
              <a:spcAft>
                <a:spcPts val="0"/>
              </a:spcAft>
              <a:defRPr/>
            </a:pPr>
            <a:endParaRPr lang="ja-JP" altLang="en-US" sz="1200" dirty="0"/>
          </a:p>
        </p:txBody>
      </p:sp>
      <p:sp>
        <p:nvSpPr>
          <p:cNvPr id="49" name="テキスト ボックス 48"/>
          <p:cNvSpPr txBox="1"/>
          <p:nvPr/>
        </p:nvSpPr>
        <p:spPr>
          <a:xfrm>
            <a:off x="632520" y="1790435"/>
            <a:ext cx="1569660" cy="276999"/>
          </a:xfrm>
          <a:prstGeom prst="rect">
            <a:avLst/>
          </a:prstGeom>
          <a:noFill/>
        </p:spPr>
        <p:txBody>
          <a:bodyPr wrap="none" rtlCol="0">
            <a:spAutoFit/>
          </a:bodyPr>
          <a:lstStyle/>
          <a:p>
            <a:r>
              <a:rPr kumimoji="1" lang="ja-JP" altLang="en-US" sz="1200" b="1" dirty="0" smtClean="0">
                <a:latin typeface="Meiryo UI" panose="020B0604030504040204" pitchFamily="50" charset="-128"/>
                <a:ea typeface="Meiryo UI" panose="020B0604030504040204" pitchFamily="50" charset="-128"/>
              </a:rPr>
              <a:t>◆目的税二税の実績</a:t>
            </a:r>
            <a:endParaRPr kumimoji="1" lang="ja-JP" altLang="en-US" sz="1200" b="1" dirty="0">
              <a:latin typeface="Meiryo UI" panose="020B0604030504040204" pitchFamily="50" charset="-128"/>
              <a:ea typeface="Meiryo UI" panose="020B0604030504040204" pitchFamily="50" charset="-128"/>
            </a:endParaRPr>
          </a:p>
        </p:txBody>
      </p:sp>
      <p:sp>
        <p:nvSpPr>
          <p:cNvPr id="50" name="テキスト ボックス 49"/>
          <p:cNvSpPr txBox="1"/>
          <p:nvPr/>
        </p:nvSpPr>
        <p:spPr>
          <a:xfrm>
            <a:off x="5241032" y="1790435"/>
            <a:ext cx="3222357" cy="276999"/>
          </a:xfrm>
          <a:prstGeom prst="rect">
            <a:avLst/>
          </a:prstGeom>
          <a:noFill/>
        </p:spPr>
        <p:txBody>
          <a:bodyPr wrap="none" rtlCol="0">
            <a:spAutoFit/>
          </a:bodyPr>
          <a:lstStyle/>
          <a:p>
            <a:r>
              <a:rPr kumimoji="1" lang="ja-JP" altLang="en-US" sz="1200" b="1" dirty="0" smtClean="0">
                <a:latin typeface="Meiryo UI" panose="020B0604030504040204" pitchFamily="50" charset="-128"/>
                <a:ea typeface="Meiryo UI" panose="020B0604030504040204" pitchFamily="50" charset="-128"/>
              </a:rPr>
              <a:t>◆目的税二税の充当事業　（</a:t>
            </a:r>
            <a:r>
              <a:rPr kumimoji="1" lang="en-US" altLang="ja-JP" sz="1200" b="1" dirty="0" smtClean="0">
                <a:latin typeface="Meiryo UI" panose="020B0604030504040204" pitchFamily="50" charset="-128"/>
                <a:ea typeface="Meiryo UI" panose="020B0604030504040204" pitchFamily="50" charset="-128"/>
              </a:rPr>
              <a:t>H28</a:t>
            </a:r>
            <a:r>
              <a:rPr kumimoji="1" lang="ja-JP" altLang="en-US" sz="1200" b="1" dirty="0" smtClean="0">
                <a:latin typeface="Meiryo UI" panose="020B0604030504040204" pitchFamily="50" charset="-128"/>
                <a:ea typeface="Meiryo UI" panose="020B0604030504040204" pitchFamily="50" charset="-128"/>
              </a:rPr>
              <a:t>年度実績）</a:t>
            </a:r>
            <a:endParaRPr kumimoji="1" lang="ja-JP" altLang="en-US" sz="1200" b="1" dirty="0">
              <a:latin typeface="Meiryo UI" panose="020B0604030504040204" pitchFamily="50" charset="-128"/>
              <a:ea typeface="Meiryo UI" panose="020B0604030504040204" pitchFamily="50" charset="-128"/>
            </a:endParaRPr>
          </a:p>
        </p:txBody>
      </p:sp>
      <p:graphicFrame>
        <p:nvGraphicFramePr>
          <p:cNvPr id="51" name="表 50"/>
          <p:cNvGraphicFramePr>
            <a:graphicFrameLocks noGrp="1"/>
          </p:cNvGraphicFramePr>
          <p:nvPr>
            <p:extLst>
              <p:ext uri="{D42A27DB-BD31-4B8C-83A1-F6EECF244321}">
                <p14:modId xmlns:p14="http://schemas.microsoft.com/office/powerpoint/2010/main" val="1843067437"/>
              </p:ext>
            </p:extLst>
          </p:nvPr>
        </p:nvGraphicFramePr>
        <p:xfrm>
          <a:off x="848544" y="2063970"/>
          <a:ext cx="3672406" cy="792087"/>
        </p:xfrm>
        <a:graphic>
          <a:graphicData uri="http://schemas.openxmlformats.org/drawingml/2006/table">
            <a:tbl>
              <a:tblPr firstRow="1" bandRow="1">
                <a:tableStyleId>{5C22544A-7EE6-4342-B048-85BDC9FD1C3A}</a:tableStyleId>
              </a:tblPr>
              <a:tblGrid>
                <a:gridCol w="983026">
                  <a:extLst>
                    <a:ext uri="{9D8B030D-6E8A-4147-A177-3AD203B41FA5}">
                      <a16:colId xmlns:a16="http://schemas.microsoft.com/office/drawing/2014/main" val="20000"/>
                    </a:ext>
                  </a:extLst>
                </a:gridCol>
                <a:gridCol w="537876">
                  <a:extLst>
                    <a:ext uri="{9D8B030D-6E8A-4147-A177-3AD203B41FA5}">
                      <a16:colId xmlns:a16="http://schemas.microsoft.com/office/drawing/2014/main" val="20001"/>
                    </a:ext>
                  </a:extLst>
                </a:gridCol>
                <a:gridCol w="537876">
                  <a:extLst>
                    <a:ext uri="{9D8B030D-6E8A-4147-A177-3AD203B41FA5}">
                      <a16:colId xmlns:a16="http://schemas.microsoft.com/office/drawing/2014/main" val="20002"/>
                    </a:ext>
                  </a:extLst>
                </a:gridCol>
                <a:gridCol w="537876">
                  <a:extLst>
                    <a:ext uri="{9D8B030D-6E8A-4147-A177-3AD203B41FA5}">
                      <a16:colId xmlns:a16="http://schemas.microsoft.com/office/drawing/2014/main" val="20003"/>
                    </a:ext>
                  </a:extLst>
                </a:gridCol>
                <a:gridCol w="537876">
                  <a:extLst>
                    <a:ext uri="{9D8B030D-6E8A-4147-A177-3AD203B41FA5}">
                      <a16:colId xmlns:a16="http://schemas.microsoft.com/office/drawing/2014/main" val="20004"/>
                    </a:ext>
                  </a:extLst>
                </a:gridCol>
                <a:gridCol w="537876">
                  <a:extLst>
                    <a:ext uri="{9D8B030D-6E8A-4147-A177-3AD203B41FA5}">
                      <a16:colId xmlns:a16="http://schemas.microsoft.com/office/drawing/2014/main" val="20005"/>
                    </a:ext>
                  </a:extLst>
                </a:gridCol>
              </a:tblGrid>
              <a:tr h="264029">
                <a:tc>
                  <a:txBody>
                    <a:bodyPr/>
                    <a:lstStyle/>
                    <a:p>
                      <a:pPr algn="ctr"/>
                      <a:r>
                        <a:rPr kumimoji="1" lang="ja-JP" altLang="en-US" sz="1100" b="0" u="none" dirty="0" smtClean="0">
                          <a:latin typeface="Meiryo UI" pitchFamily="50" charset="-128"/>
                          <a:ea typeface="Meiryo UI" pitchFamily="50" charset="-128"/>
                          <a:cs typeface="Meiryo UI" pitchFamily="50" charset="-128"/>
                        </a:rPr>
                        <a:t>年度</a:t>
                      </a:r>
                      <a:endParaRPr kumimoji="1" lang="ja-JP" altLang="en-US" sz="1100" b="0" u="none" dirty="0">
                        <a:latin typeface="Meiryo UI" pitchFamily="50" charset="-128"/>
                        <a:ea typeface="Meiryo UI" pitchFamily="50" charset="-128"/>
                        <a:cs typeface="Meiryo UI" pitchFamily="50" charset="-128"/>
                      </a:endParaRPr>
                    </a:p>
                  </a:txBody>
                  <a:tcPr/>
                </a:tc>
                <a:tc>
                  <a:txBody>
                    <a:bodyPr/>
                    <a:lstStyle/>
                    <a:p>
                      <a:pPr algn="ctr"/>
                      <a:r>
                        <a:rPr kumimoji="1" lang="en-US" altLang="ja-JP" sz="1100" b="0" u="none" dirty="0" smtClean="0">
                          <a:latin typeface="Meiryo UI" pitchFamily="50" charset="-128"/>
                          <a:ea typeface="Meiryo UI" pitchFamily="50" charset="-128"/>
                          <a:cs typeface="Meiryo UI" pitchFamily="50" charset="-128"/>
                        </a:rPr>
                        <a:t>H24</a:t>
                      </a:r>
                      <a:endParaRPr kumimoji="1" lang="ja-JP" altLang="en-US" sz="1100" b="0" u="none" dirty="0">
                        <a:latin typeface="Meiryo UI" pitchFamily="50" charset="-128"/>
                        <a:ea typeface="Meiryo UI" pitchFamily="50" charset="-128"/>
                        <a:cs typeface="Meiryo UI" pitchFamily="50" charset="-128"/>
                      </a:endParaRPr>
                    </a:p>
                  </a:txBody>
                  <a:tcPr/>
                </a:tc>
                <a:tc>
                  <a:txBody>
                    <a:bodyPr/>
                    <a:lstStyle/>
                    <a:p>
                      <a:pPr algn="ctr"/>
                      <a:r>
                        <a:rPr kumimoji="1" lang="en-US" altLang="ja-JP" sz="1100" b="0" u="none" dirty="0" smtClean="0">
                          <a:latin typeface="Meiryo UI" pitchFamily="50" charset="-128"/>
                          <a:ea typeface="Meiryo UI" pitchFamily="50" charset="-128"/>
                          <a:cs typeface="Meiryo UI" pitchFamily="50" charset="-128"/>
                        </a:rPr>
                        <a:t>H25</a:t>
                      </a:r>
                      <a:endParaRPr kumimoji="1" lang="ja-JP" altLang="en-US" sz="1100" b="0" u="none" dirty="0">
                        <a:latin typeface="Meiryo UI" pitchFamily="50" charset="-128"/>
                        <a:ea typeface="Meiryo UI" pitchFamily="50" charset="-128"/>
                        <a:cs typeface="Meiryo UI" pitchFamily="50" charset="-128"/>
                      </a:endParaRPr>
                    </a:p>
                  </a:txBody>
                  <a:tcPr/>
                </a:tc>
                <a:tc>
                  <a:txBody>
                    <a:bodyPr/>
                    <a:lstStyle/>
                    <a:p>
                      <a:pPr algn="ctr"/>
                      <a:r>
                        <a:rPr kumimoji="1" lang="en-US" altLang="ja-JP" sz="1100" b="0" u="none" dirty="0" smtClean="0">
                          <a:latin typeface="Meiryo UI" pitchFamily="50" charset="-128"/>
                          <a:ea typeface="Meiryo UI" pitchFamily="50" charset="-128"/>
                          <a:cs typeface="Meiryo UI" pitchFamily="50" charset="-128"/>
                        </a:rPr>
                        <a:t>H26</a:t>
                      </a:r>
                      <a:endParaRPr kumimoji="1" lang="ja-JP" altLang="en-US" sz="1100" b="0" u="none" dirty="0">
                        <a:latin typeface="Meiryo UI" pitchFamily="50" charset="-128"/>
                        <a:ea typeface="Meiryo UI" pitchFamily="50" charset="-128"/>
                        <a:cs typeface="Meiryo UI" pitchFamily="50" charset="-128"/>
                      </a:endParaRPr>
                    </a:p>
                  </a:txBody>
                  <a:tcPr/>
                </a:tc>
                <a:tc>
                  <a:txBody>
                    <a:bodyPr/>
                    <a:lstStyle/>
                    <a:p>
                      <a:pPr algn="ctr"/>
                      <a:r>
                        <a:rPr kumimoji="1" lang="en-US" altLang="ja-JP" sz="1100" b="0" u="none" dirty="0" smtClean="0">
                          <a:latin typeface="Meiryo UI" pitchFamily="50" charset="-128"/>
                          <a:ea typeface="Meiryo UI" pitchFamily="50" charset="-128"/>
                          <a:cs typeface="Meiryo UI" pitchFamily="50" charset="-128"/>
                        </a:rPr>
                        <a:t>H27</a:t>
                      </a:r>
                      <a:endParaRPr kumimoji="1" lang="ja-JP" altLang="en-US" sz="1100" b="0" u="none" dirty="0">
                        <a:latin typeface="Meiryo UI" pitchFamily="50" charset="-128"/>
                        <a:ea typeface="Meiryo UI" pitchFamily="50" charset="-128"/>
                        <a:cs typeface="Meiryo UI" pitchFamily="50" charset="-128"/>
                      </a:endParaRPr>
                    </a:p>
                  </a:txBody>
                  <a:tcPr/>
                </a:tc>
                <a:tc>
                  <a:txBody>
                    <a:bodyPr/>
                    <a:lstStyle/>
                    <a:p>
                      <a:pPr algn="ctr"/>
                      <a:r>
                        <a:rPr kumimoji="1" lang="en-US" altLang="ja-JP" sz="1100" b="0" u="none" dirty="0" smtClean="0">
                          <a:latin typeface="Meiryo UI" pitchFamily="50" charset="-128"/>
                          <a:ea typeface="Meiryo UI" pitchFamily="50" charset="-128"/>
                          <a:cs typeface="Meiryo UI" pitchFamily="50" charset="-128"/>
                        </a:rPr>
                        <a:t>H28</a:t>
                      </a:r>
                      <a:endParaRPr kumimoji="1" lang="ja-JP" altLang="en-US" sz="1100" b="0" u="none" dirty="0">
                        <a:latin typeface="Meiryo UI" pitchFamily="50" charset="-128"/>
                        <a:ea typeface="Meiryo UI" pitchFamily="50" charset="-128"/>
                        <a:cs typeface="Meiryo UI" pitchFamily="50" charset="-128"/>
                      </a:endParaRPr>
                    </a:p>
                  </a:txBody>
                  <a:tcPr/>
                </a:tc>
                <a:extLst>
                  <a:ext uri="{0D108BD9-81ED-4DB2-BD59-A6C34878D82A}">
                    <a16:rowId xmlns:a16="http://schemas.microsoft.com/office/drawing/2014/main" val="10000"/>
                  </a:ext>
                </a:extLst>
              </a:tr>
              <a:tr h="264029">
                <a:tc>
                  <a:txBody>
                    <a:bodyPr/>
                    <a:lstStyle/>
                    <a:p>
                      <a:pPr algn="ctr"/>
                      <a:r>
                        <a:rPr kumimoji="1" lang="ja-JP" altLang="en-US" sz="1100" b="0" u="none" dirty="0" smtClean="0">
                          <a:latin typeface="Meiryo UI" pitchFamily="50" charset="-128"/>
                          <a:ea typeface="Meiryo UI" pitchFamily="50" charset="-128"/>
                          <a:cs typeface="Meiryo UI" pitchFamily="50" charset="-128"/>
                        </a:rPr>
                        <a:t>都市計画税</a:t>
                      </a:r>
                      <a:endParaRPr kumimoji="1" lang="ja-JP" altLang="en-US" sz="1100" b="0" u="none" dirty="0">
                        <a:latin typeface="Meiryo UI" pitchFamily="50" charset="-128"/>
                        <a:ea typeface="Meiryo UI" pitchFamily="50" charset="-128"/>
                        <a:cs typeface="Meiryo UI" pitchFamily="50" charset="-128"/>
                      </a:endParaRPr>
                    </a:p>
                  </a:txBody>
                  <a:tcPr/>
                </a:tc>
                <a:tc>
                  <a:txBody>
                    <a:bodyPr/>
                    <a:lstStyle/>
                    <a:p>
                      <a:pPr algn="r"/>
                      <a:r>
                        <a:rPr kumimoji="1" lang="en-US" altLang="ja-JP" sz="1100" b="0" u="none" dirty="0" smtClean="0">
                          <a:latin typeface="Meiryo UI" pitchFamily="50" charset="-128"/>
                          <a:ea typeface="Meiryo UI" pitchFamily="50" charset="-128"/>
                          <a:cs typeface="Meiryo UI" pitchFamily="50" charset="-128"/>
                        </a:rPr>
                        <a:t>541</a:t>
                      </a:r>
                      <a:endParaRPr kumimoji="1" lang="ja-JP" altLang="en-US" sz="1100" b="0" u="none" dirty="0">
                        <a:latin typeface="Meiryo UI" pitchFamily="50" charset="-128"/>
                        <a:ea typeface="Meiryo UI" pitchFamily="50" charset="-128"/>
                        <a:cs typeface="Meiryo UI" pitchFamily="50" charset="-128"/>
                      </a:endParaRPr>
                    </a:p>
                  </a:txBody>
                  <a:tcPr/>
                </a:tc>
                <a:tc>
                  <a:txBody>
                    <a:bodyPr/>
                    <a:lstStyle/>
                    <a:p>
                      <a:pPr algn="r"/>
                      <a:r>
                        <a:rPr kumimoji="1" lang="en-US" altLang="ja-JP" sz="1100" b="0" u="none" dirty="0" smtClean="0">
                          <a:latin typeface="Meiryo UI" pitchFamily="50" charset="-128"/>
                          <a:ea typeface="Meiryo UI" pitchFamily="50" charset="-128"/>
                          <a:cs typeface="Meiryo UI" pitchFamily="50" charset="-128"/>
                        </a:rPr>
                        <a:t>545</a:t>
                      </a:r>
                      <a:endParaRPr kumimoji="1" lang="ja-JP" altLang="en-US" sz="1100" b="0" u="none" dirty="0">
                        <a:latin typeface="Meiryo UI" pitchFamily="50" charset="-128"/>
                        <a:ea typeface="Meiryo UI" pitchFamily="50" charset="-128"/>
                        <a:cs typeface="Meiryo UI" pitchFamily="50" charset="-128"/>
                      </a:endParaRPr>
                    </a:p>
                  </a:txBody>
                  <a:tcPr/>
                </a:tc>
                <a:tc>
                  <a:txBody>
                    <a:bodyPr/>
                    <a:lstStyle/>
                    <a:p>
                      <a:pPr algn="r"/>
                      <a:r>
                        <a:rPr kumimoji="1" lang="en-US" altLang="ja-JP" sz="1100" b="0" u="none" dirty="0" smtClean="0">
                          <a:latin typeface="Meiryo UI" pitchFamily="50" charset="-128"/>
                          <a:ea typeface="Meiryo UI" pitchFamily="50" charset="-128"/>
                          <a:cs typeface="Meiryo UI" pitchFamily="50" charset="-128"/>
                        </a:rPr>
                        <a:t>551</a:t>
                      </a:r>
                      <a:endParaRPr kumimoji="1" lang="ja-JP" altLang="en-US" sz="1100" b="0" u="none" dirty="0">
                        <a:latin typeface="Meiryo UI" pitchFamily="50" charset="-128"/>
                        <a:ea typeface="Meiryo UI" pitchFamily="50" charset="-128"/>
                        <a:cs typeface="Meiryo UI" pitchFamily="50" charset="-128"/>
                      </a:endParaRPr>
                    </a:p>
                  </a:txBody>
                  <a:tcPr/>
                </a:tc>
                <a:tc>
                  <a:txBody>
                    <a:bodyPr/>
                    <a:lstStyle/>
                    <a:p>
                      <a:pPr algn="r"/>
                      <a:r>
                        <a:rPr kumimoji="1" lang="en-US" altLang="ja-JP" sz="1100" b="0" u="none" dirty="0" smtClean="0">
                          <a:latin typeface="Meiryo UI" pitchFamily="50" charset="-128"/>
                          <a:ea typeface="Meiryo UI" pitchFamily="50" charset="-128"/>
                          <a:cs typeface="Meiryo UI" pitchFamily="50" charset="-128"/>
                        </a:rPr>
                        <a:t>551</a:t>
                      </a:r>
                      <a:endParaRPr kumimoji="1" lang="ja-JP" altLang="en-US" sz="1100" b="0" u="none" dirty="0">
                        <a:latin typeface="Meiryo UI" pitchFamily="50" charset="-128"/>
                        <a:ea typeface="Meiryo UI" pitchFamily="50" charset="-128"/>
                        <a:cs typeface="Meiryo UI" pitchFamily="50" charset="-128"/>
                      </a:endParaRPr>
                    </a:p>
                  </a:txBody>
                  <a:tcPr/>
                </a:tc>
                <a:tc>
                  <a:txBody>
                    <a:bodyPr/>
                    <a:lstStyle/>
                    <a:p>
                      <a:pPr algn="r"/>
                      <a:r>
                        <a:rPr kumimoji="1" lang="en-US" altLang="ja-JP" sz="1100" b="0" u="none" dirty="0" smtClean="0">
                          <a:latin typeface="Meiryo UI" pitchFamily="50" charset="-128"/>
                          <a:ea typeface="Meiryo UI" pitchFamily="50" charset="-128"/>
                          <a:cs typeface="Meiryo UI" pitchFamily="50" charset="-128"/>
                        </a:rPr>
                        <a:t>560</a:t>
                      </a:r>
                      <a:endParaRPr kumimoji="1" lang="ja-JP" altLang="en-US" sz="1100" b="0" u="none" dirty="0">
                        <a:latin typeface="Meiryo UI" pitchFamily="50" charset="-128"/>
                        <a:ea typeface="Meiryo UI" pitchFamily="50" charset="-128"/>
                        <a:cs typeface="Meiryo UI" pitchFamily="50" charset="-128"/>
                      </a:endParaRPr>
                    </a:p>
                  </a:txBody>
                  <a:tcPr/>
                </a:tc>
                <a:extLst>
                  <a:ext uri="{0D108BD9-81ED-4DB2-BD59-A6C34878D82A}">
                    <a16:rowId xmlns:a16="http://schemas.microsoft.com/office/drawing/2014/main" val="10001"/>
                  </a:ext>
                </a:extLst>
              </a:tr>
              <a:tr h="264029">
                <a:tc>
                  <a:txBody>
                    <a:bodyPr/>
                    <a:lstStyle/>
                    <a:p>
                      <a:pPr algn="ctr"/>
                      <a:r>
                        <a:rPr kumimoji="1" lang="ja-JP" altLang="en-US" sz="1100" b="0" u="none" dirty="0" smtClean="0">
                          <a:latin typeface="Meiryo UI" pitchFamily="50" charset="-128"/>
                          <a:ea typeface="Meiryo UI" pitchFamily="50" charset="-128"/>
                          <a:cs typeface="Meiryo UI" pitchFamily="50" charset="-128"/>
                        </a:rPr>
                        <a:t>事業所税</a:t>
                      </a:r>
                      <a:endParaRPr kumimoji="1" lang="ja-JP" altLang="en-US" sz="1100" b="0" u="none" dirty="0">
                        <a:latin typeface="Meiryo UI" pitchFamily="50" charset="-128"/>
                        <a:ea typeface="Meiryo UI" pitchFamily="50" charset="-128"/>
                        <a:cs typeface="Meiryo UI" pitchFamily="50" charset="-128"/>
                      </a:endParaRPr>
                    </a:p>
                  </a:txBody>
                  <a:tcPr/>
                </a:tc>
                <a:tc>
                  <a:txBody>
                    <a:bodyPr/>
                    <a:lstStyle/>
                    <a:p>
                      <a:pPr algn="r"/>
                      <a:r>
                        <a:rPr kumimoji="1" lang="en-US" altLang="ja-JP" sz="1100" b="0" u="none" dirty="0" smtClean="0">
                          <a:latin typeface="Meiryo UI" pitchFamily="50" charset="-128"/>
                          <a:ea typeface="Meiryo UI" pitchFamily="50" charset="-128"/>
                          <a:cs typeface="Meiryo UI" pitchFamily="50" charset="-128"/>
                        </a:rPr>
                        <a:t>254</a:t>
                      </a:r>
                      <a:endParaRPr kumimoji="1" lang="ja-JP" altLang="en-US" sz="1100" b="0" u="none" dirty="0">
                        <a:latin typeface="Meiryo UI" pitchFamily="50" charset="-128"/>
                        <a:ea typeface="Meiryo UI" pitchFamily="50" charset="-128"/>
                        <a:cs typeface="Meiryo UI" pitchFamily="50" charset="-128"/>
                      </a:endParaRPr>
                    </a:p>
                  </a:txBody>
                  <a:tcPr/>
                </a:tc>
                <a:tc>
                  <a:txBody>
                    <a:bodyPr/>
                    <a:lstStyle/>
                    <a:p>
                      <a:pPr algn="r"/>
                      <a:r>
                        <a:rPr kumimoji="1" lang="en-US" altLang="ja-JP" sz="1100" b="0" u="none" dirty="0" smtClean="0">
                          <a:latin typeface="Meiryo UI" pitchFamily="50" charset="-128"/>
                          <a:ea typeface="Meiryo UI" pitchFamily="50" charset="-128"/>
                          <a:cs typeface="Meiryo UI" pitchFamily="50" charset="-128"/>
                        </a:rPr>
                        <a:t>254</a:t>
                      </a:r>
                      <a:endParaRPr kumimoji="1" lang="ja-JP" altLang="en-US" sz="1100" b="0" u="none" dirty="0">
                        <a:latin typeface="Meiryo UI" pitchFamily="50" charset="-128"/>
                        <a:ea typeface="Meiryo UI" pitchFamily="50" charset="-128"/>
                        <a:cs typeface="Meiryo UI" pitchFamily="50" charset="-128"/>
                      </a:endParaRPr>
                    </a:p>
                  </a:txBody>
                  <a:tcPr/>
                </a:tc>
                <a:tc>
                  <a:txBody>
                    <a:bodyPr/>
                    <a:lstStyle/>
                    <a:p>
                      <a:pPr algn="r"/>
                      <a:r>
                        <a:rPr kumimoji="1" lang="en-US" altLang="ja-JP" sz="1100" b="0" u="none" dirty="0" smtClean="0">
                          <a:latin typeface="Meiryo UI" pitchFamily="50" charset="-128"/>
                          <a:ea typeface="Meiryo UI" pitchFamily="50" charset="-128"/>
                          <a:cs typeface="Meiryo UI" pitchFamily="50" charset="-128"/>
                        </a:rPr>
                        <a:t>263</a:t>
                      </a:r>
                      <a:endParaRPr kumimoji="1" lang="ja-JP" altLang="en-US" sz="1100" b="0" u="none" dirty="0">
                        <a:latin typeface="Meiryo UI" pitchFamily="50" charset="-128"/>
                        <a:ea typeface="Meiryo UI" pitchFamily="50" charset="-128"/>
                        <a:cs typeface="Meiryo UI" pitchFamily="50" charset="-128"/>
                      </a:endParaRPr>
                    </a:p>
                  </a:txBody>
                  <a:tcPr/>
                </a:tc>
                <a:tc>
                  <a:txBody>
                    <a:bodyPr/>
                    <a:lstStyle/>
                    <a:p>
                      <a:pPr algn="r"/>
                      <a:r>
                        <a:rPr kumimoji="1" lang="en-US" altLang="ja-JP" sz="1100" b="0" u="none" dirty="0" smtClean="0">
                          <a:latin typeface="Meiryo UI" pitchFamily="50" charset="-128"/>
                          <a:ea typeface="Meiryo UI" pitchFamily="50" charset="-128"/>
                          <a:cs typeface="Meiryo UI" pitchFamily="50" charset="-128"/>
                        </a:rPr>
                        <a:t>268</a:t>
                      </a:r>
                      <a:endParaRPr kumimoji="1" lang="ja-JP" altLang="en-US" sz="1100" b="0" u="none" dirty="0">
                        <a:latin typeface="Meiryo UI" pitchFamily="50" charset="-128"/>
                        <a:ea typeface="Meiryo UI" pitchFamily="50" charset="-128"/>
                        <a:cs typeface="Meiryo UI" pitchFamily="50" charset="-128"/>
                      </a:endParaRPr>
                    </a:p>
                  </a:txBody>
                  <a:tcPr/>
                </a:tc>
                <a:tc>
                  <a:txBody>
                    <a:bodyPr/>
                    <a:lstStyle/>
                    <a:p>
                      <a:pPr algn="r"/>
                      <a:r>
                        <a:rPr kumimoji="1" lang="en-US" altLang="ja-JP" sz="1100" b="0" u="none" dirty="0" smtClean="0">
                          <a:latin typeface="Meiryo UI" pitchFamily="50" charset="-128"/>
                          <a:ea typeface="Meiryo UI" pitchFamily="50" charset="-128"/>
                          <a:cs typeface="Meiryo UI" pitchFamily="50" charset="-128"/>
                        </a:rPr>
                        <a:t>273</a:t>
                      </a:r>
                      <a:endParaRPr kumimoji="1" lang="ja-JP" altLang="en-US" sz="1100" b="0" u="none" dirty="0">
                        <a:latin typeface="Meiryo UI" pitchFamily="50" charset="-128"/>
                        <a:ea typeface="Meiryo UI" pitchFamily="50" charset="-128"/>
                        <a:cs typeface="Meiryo UI" pitchFamily="50" charset="-128"/>
                      </a:endParaRPr>
                    </a:p>
                  </a:txBody>
                  <a:tcPr/>
                </a:tc>
                <a:extLst>
                  <a:ext uri="{0D108BD9-81ED-4DB2-BD59-A6C34878D82A}">
                    <a16:rowId xmlns:a16="http://schemas.microsoft.com/office/drawing/2014/main" val="10002"/>
                  </a:ext>
                </a:extLst>
              </a:tr>
            </a:tbl>
          </a:graphicData>
        </a:graphic>
      </p:graphicFrame>
      <p:sp>
        <p:nvSpPr>
          <p:cNvPr id="52" name="テキスト ボックス 51"/>
          <p:cNvSpPr txBox="1"/>
          <p:nvPr/>
        </p:nvSpPr>
        <p:spPr>
          <a:xfrm>
            <a:off x="3468596" y="2841310"/>
            <a:ext cx="1242648" cy="253916"/>
          </a:xfrm>
          <a:prstGeom prst="rect">
            <a:avLst/>
          </a:prstGeom>
          <a:noFill/>
        </p:spPr>
        <p:txBody>
          <a:bodyPr wrap="none" rtlCol="0">
            <a:spAutoFit/>
          </a:bodyPr>
          <a:lstStyle/>
          <a:p>
            <a:r>
              <a:rPr lang="ja-JP" altLang="en-US" sz="1050" dirty="0" smtClean="0">
                <a:latin typeface="Meiryo UI" pitchFamily="50" charset="-128"/>
                <a:ea typeface="Meiryo UI" pitchFamily="50" charset="-128"/>
                <a:cs typeface="Meiryo UI" pitchFamily="50" charset="-128"/>
              </a:rPr>
              <a:t>（数字は決算額）</a:t>
            </a:r>
            <a:endParaRPr kumimoji="1" lang="ja-JP" altLang="en-US" sz="1050" dirty="0">
              <a:latin typeface="Meiryo UI" pitchFamily="50" charset="-128"/>
              <a:ea typeface="Meiryo UI" pitchFamily="50" charset="-128"/>
              <a:cs typeface="Meiryo UI" pitchFamily="50" charset="-128"/>
            </a:endParaRPr>
          </a:p>
        </p:txBody>
      </p:sp>
      <p:sp>
        <p:nvSpPr>
          <p:cNvPr id="53" name="テキスト ボックス 52"/>
          <p:cNvSpPr txBox="1"/>
          <p:nvPr/>
        </p:nvSpPr>
        <p:spPr>
          <a:xfrm>
            <a:off x="4013701" y="1847946"/>
            <a:ext cx="646331" cy="230832"/>
          </a:xfrm>
          <a:prstGeom prst="rect">
            <a:avLst/>
          </a:prstGeom>
          <a:noFill/>
        </p:spPr>
        <p:txBody>
          <a:bodyPr wrap="none" rtlCol="0">
            <a:spAutoFit/>
          </a:bodyPr>
          <a:lstStyle/>
          <a:p>
            <a:r>
              <a:rPr kumimoji="1" lang="ja-JP" altLang="en-US" sz="900" dirty="0" smtClean="0">
                <a:latin typeface="Meiryo UI" pitchFamily="50" charset="-128"/>
                <a:ea typeface="Meiryo UI" pitchFamily="50" charset="-128"/>
                <a:cs typeface="Meiryo UI" pitchFamily="50" charset="-128"/>
              </a:rPr>
              <a:t>（億円）</a:t>
            </a:r>
            <a:endParaRPr kumimoji="1" lang="ja-JP" altLang="en-US" sz="900" dirty="0">
              <a:latin typeface="Meiryo UI" pitchFamily="50" charset="-128"/>
              <a:ea typeface="Meiryo UI" pitchFamily="50" charset="-128"/>
              <a:cs typeface="Meiryo UI" pitchFamily="50" charset="-128"/>
            </a:endParaRPr>
          </a:p>
        </p:txBody>
      </p:sp>
      <p:graphicFrame>
        <p:nvGraphicFramePr>
          <p:cNvPr id="54" name="表 53"/>
          <p:cNvGraphicFramePr>
            <a:graphicFrameLocks noGrp="1"/>
          </p:cNvGraphicFramePr>
          <p:nvPr>
            <p:extLst>
              <p:ext uri="{D42A27DB-BD31-4B8C-83A1-F6EECF244321}">
                <p14:modId xmlns:p14="http://schemas.microsoft.com/office/powerpoint/2010/main" val="3895437942"/>
              </p:ext>
            </p:extLst>
          </p:nvPr>
        </p:nvGraphicFramePr>
        <p:xfrm>
          <a:off x="5385048" y="2065588"/>
          <a:ext cx="3910672" cy="1173480"/>
        </p:xfrm>
        <a:graphic>
          <a:graphicData uri="http://schemas.openxmlformats.org/drawingml/2006/table">
            <a:tbl>
              <a:tblPr firstRow="1" bandRow="1">
                <a:tableStyleId>{69CF1AB2-1976-4502-BF36-3FF5EA218861}</a:tableStyleId>
              </a:tblPr>
              <a:tblGrid>
                <a:gridCol w="929005">
                  <a:extLst>
                    <a:ext uri="{9D8B030D-6E8A-4147-A177-3AD203B41FA5}">
                      <a16:colId xmlns:a16="http://schemas.microsoft.com/office/drawing/2014/main" val="20000"/>
                    </a:ext>
                  </a:extLst>
                </a:gridCol>
                <a:gridCol w="2981667">
                  <a:extLst>
                    <a:ext uri="{9D8B030D-6E8A-4147-A177-3AD203B41FA5}">
                      <a16:colId xmlns:a16="http://schemas.microsoft.com/office/drawing/2014/main" val="20001"/>
                    </a:ext>
                  </a:extLst>
                </a:gridCol>
              </a:tblGrid>
              <a:tr h="264029">
                <a:tc>
                  <a:txBody>
                    <a:bodyPr/>
                    <a:lstStyle/>
                    <a:p>
                      <a:pPr algn="ctr"/>
                      <a:r>
                        <a:rPr kumimoji="1" lang="ja-JP" altLang="en-US" sz="1100" b="0" u="none" dirty="0" smtClean="0">
                          <a:solidFill>
                            <a:schemeClr val="tx1"/>
                          </a:solidFill>
                          <a:latin typeface="Meiryo UI" pitchFamily="50" charset="-128"/>
                          <a:ea typeface="Meiryo UI" pitchFamily="50" charset="-128"/>
                          <a:cs typeface="Meiryo UI" pitchFamily="50" charset="-128"/>
                        </a:rPr>
                        <a:t>都市計画税</a:t>
                      </a:r>
                      <a:endParaRPr kumimoji="1" lang="ja-JP" altLang="en-US" sz="1100" b="0" u="none" dirty="0">
                        <a:solidFill>
                          <a:schemeClr val="tx1"/>
                        </a:solidFill>
                        <a:latin typeface="Meiryo UI" pitchFamily="50" charset="-128"/>
                        <a:ea typeface="Meiryo UI" pitchFamily="50" charset="-128"/>
                        <a:cs typeface="Meiryo UI" pitchFamily="50" charset="-128"/>
                      </a:endParaRPr>
                    </a:p>
                  </a:txBody>
                  <a:tcPr/>
                </a:tc>
                <a:tc>
                  <a:txBody>
                    <a:bodyPr/>
                    <a:lstStyle/>
                    <a:p>
                      <a:pPr algn="l"/>
                      <a:r>
                        <a:rPr kumimoji="1" lang="ja-JP" altLang="en-US" sz="1100" b="0" u="none" dirty="0" smtClean="0">
                          <a:solidFill>
                            <a:schemeClr val="tx1"/>
                          </a:solidFill>
                          <a:latin typeface="Meiryo UI" pitchFamily="50" charset="-128"/>
                          <a:ea typeface="Meiryo UI" pitchFamily="50" charset="-128"/>
                          <a:cs typeface="Meiryo UI" pitchFamily="50" charset="-128"/>
                        </a:rPr>
                        <a:t>街路・都市公園・高速道路・高速鉄道・鉄道整備・再開発・区画整理</a:t>
                      </a:r>
                      <a:endParaRPr kumimoji="1" lang="en-US" altLang="ja-JP" sz="1100" b="0" u="none" dirty="0" smtClean="0">
                        <a:solidFill>
                          <a:schemeClr val="tx1"/>
                        </a:solidFill>
                        <a:latin typeface="Meiryo UI" pitchFamily="50" charset="-128"/>
                        <a:ea typeface="Meiryo UI" pitchFamily="50" charset="-128"/>
                        <a:cs typeface="Meiryo UI" pitchFamily="50" charset="-128"/>
                      </a:endParaRPr>
                    </a:p>
                  </a:txBody>
                  <a:tcPr/>
                </a:tc>
                <a:extLst>
                  <a:ext uri="{0D108BD9-81ED-4DB2-BD59-A6C34878D82A}">
                    <a16:rowId xmlns:a16="http://schemas.microsoft.com/office/drawing/2014/main" val="10000"/>
                  </a:ext>
                </a:extLst>
              </a:tr>
              <a:tr h="264029">
                <a:tc>
                  <a:txBody>
                    <a:bodyPr/>
                    <a:lstStyle/>
                    <a:p>
                      <a:pPr algn="ctr"/>
                      <a:r>
                        <a:rPr kumimoji="1" lang="ja-JP" altLang="en-US" sz="1100" b="0" u="none" dirty="0" smtClean="0">
                          <a:solidFill>
                            <a:schemeClr val="tx1"/>
                          </a:solidFill>
                          <a:latin typeface="Meiryo UI" pitchFamily="50" charset="-128"/>
                          <a:ea typeface="Meiryo UI" pitchFamily="50" charset="-128"/>
                          <a:cs typeface="Meiryo UI" pitchFamily="50" charset="-128"/>
                        </a:rPr>
                        <a:t>事業所税</a:t>
                      </a:r>
                      <a:endParaRPr kumimoji="1" lang="ja-JP" altLang="en-US" sz="1100" b="0" u="none" dirty="0">
                        <a:solidFill>
                          <a:schemeClr val="tx1"/>
                        </a:solidFill>
                        <a:latin typeface="Meiryo UI" pitchFamily="50" charset="-128"/>
                        <a:ea typeface="Meiryo UI" pitchFamily="50" charset="-128"/>
                        <a:cs typeface="Meiryo UI" pitchFamily="50" charset="-128"/>
                      </a:endParaRPr>
                    </a:p>
                  </a:txBody>
                  <a:tcPr/>
                </a:tc>
                <a:tc>
                  <a:txBody>
                    <a:bodyPr/>
                    <a:lstStyle/>
                    <a:p>
                      <a:pPr algn="l"/>
                      <a:r>
                        <a:rPr kumimoji="1" lang="ja-JP" altLang="en-US" sz="1100" b="0" u="none" dirty="0" smtClean="0">
                          <a:solidFill>
                            <a:schemeClr val="tx1"/>
                          </a:solidFill>
                          <a:latin typeface="Meiryo UI" pitchFamily="50" charset="-128"/>
                          <a:ea typeface="Meiryo UI" pitchFamily="50" charset="-128"/>
                          <a:cs typeface="Meiryo UI" pitchFamily="50" charset="-128"/>
                        </a:rPr>
                        <a:t>文化推進施策・公園・下水道・河川・橋りょう・廃棄物処理施設・社会福祉施設・学校施設・教育文化施設・街路・区画整理・高速鉄道</a:t>
                      </a:r>
                      <a:r>
                        <a:rPr kumimoji="1" lang="ja-JP" altLang="en-US" sz="1000" b="0" u="none" dirty="0" smtClean="0">
                          <a:solidFill>
                            <a:schemeClr val="tx1"/>
                          </a:solidFill>
                          <a:latin typeface="Meiryo UI" pitchFamily="50" charset="-128"/>
                          <a:ea typeface="Meiryo UI" pitchFamily="50" charset="-128"/>
                          <a:cs typeface="Meiryo UI" pitchFamily="50" charset="-128"/>
                        </a:rPr>
                        <a:t>（地下鉄エレベーター設置補助等）</a:t>
                      </a:r>
                      <a:endParaRPr kumimoji="1" lang="ja-JP" altLang="en-US" sz="1100" b="0" u="none" dirty="0">
                        <a:solidFill>
                          <a:schemeClr val="tx1"/>
                        </a:solidFill>
                        <a:latin typeface="Meiryo UI" pitchFamily="50" charset="-128"/>
                        <a:ea typeface="Meiryo UI" pitchFamily="50" charset="-128"/>
                        <a:cs typeface="Meiryo UI" pitchFamily="50" charset="-128"/>
                      </a:endParaRPr>
                    </a:p>
                  </a:txBody>
                  <a:tcPr/>
                </a:tc>
                <a:extLst>
                  <a:ext uri="{0D108BD9-81ED-4DB2-BD59-A6C34878D82A}">
                    <a16:rowId xmlns:a16="http://schemas.microsoft.com/office/drawing/2014/main" val="10001"/>
                  </a:ext>
                </a:extLst>
              </a:tr>
            </a:tbl>
          </a:graphicData>
        </a:graphic>
      </p:graphicFrame>
      <p:sp>
        <p:nvSpPr>
          <p:cNvPr id="44" name="角丸四角形 43"/>
          <p:cNvSpPr/>
          <p:nvPr/>
        </p:nvSpPr>
        <p:spPr>
          <a:xfrm>
            <a:off x="5080520" y="4755612"/>
            <a:ext cx="4536503" cy="1646704"/>
          </a:xfrm>
          <a:prstGeom prst="roundRect">
            <a:avLst>
              <a:gd name="adj" fmla="val 2570"/>
            </a:avLst>
          </a:prstGeom>
          <a:ln w="2540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36000" tIns="36000" rIns="36000" bIns="36000" anchor="ctr"/>
          <a:lstStyle/>
          <a:p>
            <a:pPr marL="17100" lvl="1" fontAlgn="auto">
              <a:spcBef>
                <a:spcPts val="0"/>
              </a:spcBef>
              <a:spcAft>
                <a:spcPts val="0"/>
              </a:spcAft>
              <a:defRPr/>
            </a:pPr>
            <a:endParaRPr lang="ja-JP" altLang="en-US" sz="1200" dirty="0"/>
          </a:p>
        </p:txBody>
      </p:sp>
      <p:sp>
        <p:nvSpPr>
          <p:cNvPr id="39" name="四角形: メモ 29"/>
          <p:cNvSpPr/>
          <p:nvPr/>
        </p:nvSpPr>
        <p:spPr>
          <a:xfrm>
            <a:off x="5368551" y="5259668"/>
            <a:ext cx="1224136" cy="1080120"/>
          </a:xfrm>
          <a:prstGeom prst="foldedCorner">
            <a:avLst/>
          </a:prstGeom>
          <a:solidFill>
            <a:schemeClr val="accent6">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pPr algn="ctr"/>
            <a:r>
              <a:rPr lang="ja-JP" altLang="en-US" sz="1200" dirty="0" smtClean="0">
                <a:solidFill>
                  <a:schemeClr val="tx1"/>
                </a:solidFill>
                <a:latin typeface="Meiryo UI" panose="020B0604030504040204" pitchFamily="50" charset="-128"/>
                <a:ea typeface="Meiryo UI" panose="020B0604030504040204" pitchFamily="50" charset="-128"/>
              </a:rPr>
              <a:t>大阪府一般会計</a:t>
            </a:r>
            <a:endParaRPr kumimoji="1" lang="ja-JP" altLang="en-US" sz="1200" dirty="0" smtClean="0">
              <a:solidFill>
                <a:schemeClr val="tx1"/>
              </a:solidFill>
              <a:latin typeface="Meiryo UI" panose="020B0604030504040204" pitchFamily="50" charset="-128"/>
              <a:ea typeface="Meiryo UI" panose="020B0604030504040204" pitchFamily="50" charset="-128"/>
            </a:endParaRPr>
          </a:p>
        </p:txBody>
      </p:sp>
      <p:graphicFrame>
        <p:nvGraphicFramePr>
          <p:cNvPr id="40" name="グラフ 39"/>
          <p:cNvGraphicFramePr>
            <a:graphicFrameLocks noChangeAspect="1"/>
          </p:cNvGraphicFramePr>
          <p:nvPr>
            <p:extLst/>
          </p:nvPr>
        </p:nvGraphicFramePr>
        <p:xfrm>
          <a:off x="5368551" y="5477076"/>
          <a:ext cx="1165421" cy="980696"/>
        </p:xfrm>
        <a:graphic>
          <a:graphicData uri="http://schemas.openxmlformats.org/drawingml/2006/chart">
            <c:chart xmlns:c="http://schemas.openxmlformats.org/drawingml/2006/chart" xmlns:r="http://schemas.openxmlformats.org/officeDocument/2006/relationships" r:id="rId3"/>
          </a:graphicData>
        </a:graphic>
      </p:graphicFrame>
      <p:sp>
        <p:nvSpPr>
          <p:cNvPr id="37" name="四角形: メモ 29"/>
          <p:cNvSpPr/>
          <p:nvPr/>
        </p:nvSpPr>
        <p:spPr>
          <a:xfrm>
            <a:off x="6664695" y="5259668"/>
            <a:ext cx="1224136" cy="1096928"/>
          </a:xfrm>
          <a:prstGeom prst="foldedCorner">
            <a:avLst/>
          </a:prstGeom>
          <a:solidFill>
            <a:schemeClr val="accent6">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pPr algn="ctr">
              <a:lnSpc>
                <a:spcPts val="1200"/>
              </a:lnSpc>
            </a:pPr>
            <a:r>
              <a:rPr kumimoji="1" lang="ja-JP" altLang="en-US" sz="1200" dirty="0" smtClean="0">
                <a:solidFill>
                  <a:schemeClr val="tx1"/>
                </a:solidFill>
                <a:latin typeface="Meiryo UI" panose="020B0604030504040204" pitchFamily="50" charset="-128"/>
                <a:ea typeface="Meiryo UI" panose="020B0604030504040204" pitchFamily="50" charset="-128"/>
              </a:rPr>
              <a:t>財政調整のための</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ctr">
              <a:lnSpc>
                <a:spcPts val="1200"/>
              </a:lnSpc>
            </a:pPr>
            <a:r>
              <a:rPr lang="ja-JP" altLang="en-US" sz="1200" dirty="0" smtClean="0">
                <a:solidFill>
                  <a:schemeClr val="tx1"/>
                </a:solidFill>
                <a:latin typeface="Meiryo UI" panose="020B0604030504040204" pitchFamily="50" charset="-128"/>
                <a:ea typeface="Meiryo UI" panose="020B0604030504040204" pitchFamily="50" charset="-128"/>
              </a:rPr>
              <a:t>特別会計</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graphicFrame>
        <p:nvGraphicFramePr>
          <p:cNvPr id="38" name="グラフ 37"/>
          <p:cNvGraphicFramePr>
            <a:graphicFrameLocks noChangeAspect="1"/>
          </p:cNvGraphicFramePr>
          <p:nvPr>
            <p:extLst/>
          </p:nvPr>
        </p:nvGraphicFramePr>
        <p:xfrm>
          <a:off x="6664695" y="5477076"/>
          <a:ext cx="1165421" cy="980696"/>
        </p:xfrm>
        <a:graphic>
          <a:graphicData uri="http://schemas.openxmlformats.org/drawingml/2006/chart">
            <c:chart xmlns:c="http://schemas.openxmlformats.org/drawingml/2006/chart" xmlns:r="http://schemas.openxmlformats.org/officeDocument/2006/relationships" r:id="rId4"/>
          </a:graphicData>
        </a:graphic>
      </p:graphicFrame>
      <p:sp>
        <p:nvSpPr>
          <p:cNvPr id="41" name="テキスト ボックス 40"/>
          <p:cNvSpPr txBox="1"/>
          <p:nvPr/>
        </p:nvSpPr>
        <p:spPr>
          <a:xfrm>
            <a:off x="5152527" y="4784987"/>
            <a:ext cx="4373313" cy="461665"/>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◆透明性を高めるための会計区分の明確化</a:t>
            </a:r>
            <a:endParaRPr kumimoji="1" lang="en-US" altLang="ja-JP" sz="1200" b="1" dirty="0" smtClean="0">
              <a:latin typeface="Meiryo UI" pitchFamily="50" charset="-128"/>
              <a:ea typeface="Meiryo UI" pitchFamily="50" charset="-128"/>
              <a:cs typeface="Meiryo UI" pitchFamily="50" charset="-128"/>
            </a:endParaRPr>
          </a:p>
          <a:p>
            <a:r>
              <a:rPr lang="ja-JP" altLang="en-US" sz="1200" b="1" dirty="0" smtClean="0">
                <a:latin typeface="Meiryo UI" pitchFamily="50" charset="-128"/>
                <a:ea typeface="Meiryo UI" pitchFamily="50" charset="-128"/>
                <a:cs typeface="Meiryo UI" pitchFamily="50" charset="-128"/>
              </a:rPr>
              <a:t>　　　　　　　　・大阪府・特別区協議会</a:t>
            </a:r>
            <a:r>
              <a:rPr lang="en-US" altLang="ja-JP" sz="1200" b="1" dirty="0" smtClean="0">
                <a:latin typeface="Meiryo UI" pitchFamily="50" charset="-128"/>
                <a:ea typeface="Meiryo UI" pitchFamily="50" charset="-128"/>
                <a:cs typeface="Meiryo UI" pitchFamily="50" charset="-128"/>
              </a:rPr>
              <a:t>(</a:t>
            </a:r>
            <a:r>
              <a:rPr lang="ja-JP" altLang="en-US" sz="1200" b="1" dirty="0" smtClean="0">
                <a:latin typeface="Meiryo UI" pitchFamily="50" charset="-128"/>
                <a:ea typeface="Meiryo UI" pitchFamily="50" charset="-128"/>
                <a:cs typeface="Meiryo UI" pitchFamily="50" charset="-128"/>
              </a:rPr>
              <a:t>仮称</a:t>
            </a:r>
            <a:r>
              <a:rPr lang="en-US" altLang="ja-JP" sz="1200" b="1" dirty="0" smtClean="0">
                <a:latin typeface="Meiryo UI" pitchFamily="50" charset="-128"/>
                <a:ea typeface="Meiryo UI" pitchFamily="50" charset="-128"/>
                <a:cs typeface="Meiryo UI" pitchFamily="50" charset="-128"/>
              </a:rPr>
              <a:t>)</a:t>
            </a:r>
            <a:r>
              <a:rPr kumimoji="1" lang="ja-JP" altLang="en-US" sz="1200" b="1" dirty="0" smtClean="0">
                <a:latin typeface="Meiryo UI" pitchFamily="50" charset="-128"/>
                <a:ea typeface="Meiryo UI" pitchFamily="50" charset="-128"/>
                <a:cs typeface="Meiryo UI" pitchFamily="50" charset="-128"/>
              </a:rPr>
              <a:t>における仕組みづくり</a:t>
            </a:r>
            <a:endParaRPr kumimoji="1" lang="ja-JP" altLang="en-US" sz="1200" b="1" dirty="0">
              <a:latin typeface="Meiryo UI" pitchFamily="50" charset="-128"/>
              <a:ea typeface="Meiryo UI" pitchFamily="50" charset="-128"/>
              <a:cs typeface="Meiryo UI" pitchFamily="50" charset="-128"/>
            </a:endParaRPr>
          </a:p>
        </p:txBody>
      </p:sp>
      <p:pic>
        <p:nvPicPr>
          <p:cNvPr id="1027" name="Picture 2" descr="image001"/>
          <p:cNvPicPr>
            <a:picLocks noChangeAspect="1" noChangeArrowheads="1"/>
          </p:cNvPicPr>
          <p:nvPr/>
        </p:nvPicPr>
        <p:blipFill>
          <a:blip r:embed="rId5" cstate="print">
            <a:duotone>
              <a:schemeClr val="accent1">
                <a:shade val="45000"/>
                <a:satMod val="135000"/>
              </a:schemeClr>
              <a:prstClr val="white"/>
            </a:duotone>
          </a:blip>
          <a:srcRect/>
          <a:stretch>
            <a:fillRect/>
          </a:stretch>
        </p:blipFill>
        <p:spPr bwMode="auto">
          <a:xfrm>
            <a:off x="8176864" y="5433906"/>
            <a:ext cx="980139" cy="778346"/>
          </a:xfrm>
          <a:prstGeom prst="rect">
            <a:avLst/>
          </a:prstGeom>
          <a:noFill/>
          <a:ln w="9525">
            <a:noFill/>
            <a:miter lim="800000"/>
            <a:headEnd/>
            <a:tailEnd/>
          </a:ln>
        </p:spPr>
      </p:pic>
      <p:sp>
        <p:nvSpPr>
          <p:cNvPr id="22" name="テキスト ボックス 21"/>
          <p:cNvSpPr txBox="1"/>
          <p:nvPr/>
        </p:nvSpPr>
        <p:spPr>
          <a:xfrm>
            <a:off x="748772" y="3083516"/>
            <a:ext cx="3796232" cy="253916"/>
          </a:xfrm>
          <a:prstGeom prst="rect">
            <a:avLst/>
          </a:prstGeom>
          <a:noFill/>
        </p:spPr>
        <p:txBody>
          <a:bodyPr wrap="none" rtlCol="0">
            <a:spAutoFit/>
          </a:bodyPr>
          <a:lstStyle/>
          <a:p>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東京では、都市計画税の一部</a:t>
            </a:r>
            <a:r>
              <a:rPr lang="en-US" altLang="ja-JP" sz="1050" dirty="0" smtClean="0">
                <a:latin typeface="Meiryo UI" pitchFamily="50" charset="-128"/>
                <a:ea typeface="Meiryo UI" pitchFamily="50" charset="-128"/>
                <a:cs typeface="Meiryo UI" pitchFamily="50" charset="-128"/>
              </a:rPr>
              <a:t>(9%</a:t>
            </a:r>
            <a:r>
              <a:rPr lang="ja-JP" altLang="en-US" sz="1050" dirty="0" smtClean="0">
                <a:latin typeface="Meiryo UI" pitchFamily="50" charset="-128"/>
                <a:ea typeface="Meiryo UI" pitchFamily="50" charset="-128"/>
                <a:cs typeface="Meiryo UI" pitchFamily="50" charset="-128"/>
              </a:rPr>
              <a:t>程度</a:t>
            </a: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が都から特別区に交付</a:t>
            </a:r>
            <a:endParaRPr kumimoji="1" lang="ja-JP" altLang="en-US" sz="1050" dirty="0">
              <a:latin typeface="Meiryo UI" pitchFamily="50" charset="-128"/>
              <a:ea typeface="Meiryo UI" pitchFamily="50" charset="-128"/>
              <a:cs typeface="Meiryo UI" pitchFamily="50" charset="-128"/>
            </a:endParaRPr>
          </a:p>
        </p:txBody>
      </p:sp>
      <p:sp>
        <p:nvSpPr>
          <p:cNvPr id="26" name="正方形/長方形 25"/>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６</a:t>
            </a:r>
          </a:p>
        </p:txBody>
      </p:sp>
    </p:spTree>
    <p:extLst>
      <p:ext uri="{BB962C8B-B14F-4D97-AF65-F5344CB8AC3E}">
        <p14:creationId xmlns:p14="http://schemas.microsoft.com/office/powerpoint/2010/main" val="28178510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bodyPr anchor="ctr"/>
      <a:lstStyle>
        <a:defPPr algn="ctr" fontAlgn="auto">
          <a:spcBef>
            <a:spcPts val="0"/>
          </a:spcBef>
          <a:spcAft>
            <a:spcPts val="0"/>
          </a:spcAft>
          <a:defRPr sz="900" b="1" u="sng" dirty="0" smtClean="0">
            <a:solidFill>
              <a:prstClr val="black"/>
            </a:solidFill>
            <a:latin typeface="Meiryo UI" pitchFamily="50" charset="-128"/>
            <a:ea typeface="Meiryo UI" pitchFamily="50" charset="-128"/>
            <a:cs typeface="Meiryo UI" pitchFamily="50" charset="-128"/>
          </a:defRPr>
        </a:defPPr>
      </a:lstStyle>
      <a:style>
        <a:lnRef idx="1">
          <a:schemeClr val="dk1"/>
        </a:lnRef>
        <a:fillRef idx="2">
          <a:schemeClr val="dk1"/>
        </a:fillRef>
        <a:effectRef idx="1">
          <a:schemeClr val="dk1"/>
        </a:effectRef>
        <a:fontRef idx="minor">
          <a:schemeClr val="dk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32591</TotalTime>
  <Words>8509</Words>
  <PresentationFormat>A4 210 x 297 mm</PresentationFormat>
  <Paragraphs>2689</Paragraphs>
  <Slides>41</Slides>
  <Notes>30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41</vt:i4>
      </vt:variant>
    </vt:vector>
  </HeadingPairs>
  <TitlesOfParts>
    <vt:vector size="51" baseType="lpstr">
      <vt:lpstr>Arial Unicode MS</vt:lpstr>
      <vt:lpstr>HGP創英角ｺﾞｼｯｸUB</vt:lpstr>
      <vt:lpstr>Meiryo UI</vt:lpstr>
      <vt:lpstr>ＭＳ Ｐゴシック</vt:lpstr>
      <vt:lpstr>ＭＳ ゴシック</vt:lpstr>
      <vt:lpstr>ＭＳ 明朝</vt:lpstr>
      <vt:lpstr>Arial</vt:lpstr>
      <vt:lpstr>Calibri</vt:lpstr>
      <vt:lpstr>Wingdings</vt:lpstr>
      <vt:lpstr>Office テーマ</vt:lpstr>
      <vt:lpstr>PowerPoint プレゼンテーション</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参考資料</vt:lpstr>
      <vt:lpstr>　</vt:lpstr>
      <vt:lpstr>　</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2019-12-23T01:49:15Z</cp:lastPrinted>
  <dcterms:created xsi:type="dcterms:W3CDTF">2013-07-16T06:48:23Z</dcterms:created>
  <dcterms:modified xsi:type="dcterms:W3CDTF">2020-01-06T02:13:36Z</dcterms:modified>
</cp:coreProperties>
</file>